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8.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725" r:id="rId3"/>
    <p:sldMasterId id="2147483763" r:id="rId4"/>
    <p:sldMasterId id="2147483803" r:id="rId5"/>
    <p:sldMasterId id="2147483815" r:id="rId6"/>
    <p:sldMasterId id="2147483827" r:id="rId7"/>
    <p:sldMasterId id="2147483839" r:id="rId8"/>
  </p:sldMasterIdLst>
  <p:notesMasterIdLst>
    <p:notesMasterId r:id="rId105"/>
  </p:notesMasterIdLst>
  <p:sldIdLst>
    <p:sldId id="497" r:id="rId9"/>
    <p:sldId id="426" r:id="rId10"/>
    <p:sldId id="427" r:id="rId11"/>
    <p:sldId id="429" r:id="rId12"/>
    <p:sldId id="428" r:id="rId13"/>
    <p:sldId id="431" r:id="rId14"/>
    <p:sldId id="432" r:id="rId15"/>
    <p:sldId id="433" r:id="rId16"/>
    <p:sldId id="434" r:id="rId17"/>
    <p:sldId id="436" r:id="rId18"/>
    <p:sldId id="437" r:id="rId19"/>
    <p:sldId id="438" r:id="rId20"/>
    <p:sldId id="435" r:id="rId21"/>
    <p:sldId id="439" r:id="rId22"/>
    <p:sldId id="440" r:id="rId23"/>
    <p:sldId id="441" r:id="rId24"/>
    <p:sldId id="442"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55" r:id="rId38"/>
    <p:sldId id="459" r:id="rId39"/>
    <p:sldId id="460" r:id="rId40"/>
    <p:sldId id="461" r:id="rId41"/>
    <p:sldId id="456" r:id="rId42"/>
    <p:sldId id="463" r:id="rId43"/>
    <p:sldId id="469" r:id="rId44"/>
    <p:sldId id="457" r:id="rId45"/>
    <p:sldId id="470" r:id="rId46"/>
    <p:sldId id="471" r:id="rId47"/>
    <p:sldId id="472" r:id="rId48"/>
    <p:sldId id="473" r:id="rId49"/>
    <p:sldId id="474" r:id="rId50"/>
    <p:sldId id="466" r:id="rId51"/>
    <p:sldId id="468" r:id="rId52"/>
    <p:sldId id="508" r:id="rId53"/>
    <p:sldId id="509" r:id="rId54"/>
    <p:sldId id="510" r:id="rId55"/>
    <p:sldId id="506" r:id="rId56"/>
    <p:sldId id="507" r:id="rId57"/>
    <p:sldId id="516" r:id="rId58"/>
    <p:sldId id="517" r:id="rId59"/>
    <p:sldId id="462" r:id="rId60"/>
    <p:sldId id="261" r:id="rId61"/>
    <p:sldId id="263" r:id="rId62"/>
    <p:sldId id="465" r:id="rId63"/>
    <p:sldId id="272" r:id="rId64"/>
    <p:sldId id="338" r:id="rId65"/>
    <p:sldId id="342" r:id="rId66"/>
    <p:sldId id="464" r:id="rId67"/>
    <p:sldId id="273" r:id="rId68"/>
    <p:sldId id="274" r:id="rId69"/>
    <p:sldId id="275" r:id="rId70"/>
    <p:sldId id="276" r:id="rId71"/>
    <p:sldId id="475" r:id="rId72"/>
    <p:sldId id="344" r:id="rId73"/>
    <p:sldId id="277" r:id="rId74"/>
    <p:sldId id="279" r:id="rId75"/>
    <p:sldId id="476" r:id="rId76"/>
    <p:sldId id="477" r:id="rId77"/>
    <p:sldId id="498" r:id="rId78"/>
    <p:sldId id="499" r:id="rId79"/>
    <p:sldId id="290" r:id="rId80"/>
    <p:sldId id="478" r:id="rId81"/>
    <p:sldId id="479" r:id="rId82"/>
    <p:sldId id="500" r:id="rId83"/>
    <p:sldId id="480" r:id="rId84"/>
    <p:sldId id="481" r:id="rId85"/>
    <p:sldId id="482" r:id="rId86"/>
    <p:sldId id="483" r:id="rId87"/>
    <p:sldId id="494" r:id="rId88"/>
    <p:sldId id="495" r:id="rId89"/>
    <p:sldId id="496" r:id="rId90"/>
    <p:sldId id="492" r:id="rId91"/>
    <p:sldId id="493" r:id="rId92"/>
    <p:sldId id="484" r:id="rId93"/>
    <p:sldId id="512" r:id="rId94"/>
    <p:sldId id="513" r:id="rId95"/>
    <p:sldId id="514" r:id="rId96"/>
    <p:sldId id="515" r:id="rId97"/>
    <p:sldId id="485" r:id="rId98"/>
    <p:sldId id="486" r:id="rId99"/>
    <p:sldId id="487" r:id="rId100"/>
    <p:sldId id="488" r:id="rId101"/>
    <p:sldId id="489" r:id="rId102"/>
    <p:sldId id="511" r:id="rId103"/>
    <p:sldId id="501"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04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92" autoAdjust="0"/>
    <p:restoredTop sz="95773" autoAdjust="0"/>
  </p:normalViewPr>
  <p:slideViewPr>
    <p:cSldViewPr showGuides="1">
      <p:cViewPr varScale="1">
        <p:scale>
          <a:sx n="84" d="100"/>
          <a:sy n="84" d="100"/>
        </p:scale>
        <p:origin x="451" y="1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07" Type="http://schemas.openxmlformats.org/officeDocument/2006/relationships/viewProps" Target="viewProps.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102" Type="http://schemas.openxmlformats.org/officeDocument/2006/relationships/slide" Target="slides/slide94.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slide" Target="slides/slide87.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0" Type="http://schemas.openxmlformats.org/officeDocument/2006/relationships/slide" Target="slides/slide72.xml"/><Relationship Id="rId85" Type="http://schemas.openxmlformats.org/officeDocument/2006/relationships/slide" Target="slides/slide77.xml"/><Relationship Id="rId12" Type="http://schemas.openxmlformats.org/officeDocument/2006/relationships/slide" Target="slides/slide4.xml"/><Relationship Id="rId17" Type="http://schemas.openxmlformats.org/officeDocument/2006/relationships/slide" Target="slides/slide9.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slide" Target="slides/slide95.xml"/><Relationship Id="rId108" Type="http://schemas.openxmlformats.org/officeDocument/2006/relationships/theme" Target="theme/theme1.xml"/><Relationship Id="rId54" Type="http://schemas.openxmlformats.org/officeDocument/2006/relationships/slide" Target="slides/slide46.xml"/><Relationship Id="rId70" Type="http://schemas.openxmlformats.org/officeDocument/2006/relationships/slide" Target="slides/slide62.xml"/><Relationship Id="rId75" Type="http://schemas.openxmlformats.org/officeDocument/2006/relationships/slide" Target="slides/slide67.xml"/><Relationship Id="rId91" Type="http://schemas.openxmlformats.org/officeDocument/2006/relationships/slide" Target="slides/slide83.xml"/><Relationship Id="rId96" Type="http://schemas.openxmlformats.org/officeDocument/2006/relationships/slide" Target="slides/slide8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6" Type="http://schemas.openxmlformats.org/officeDocument/2006/relationships/presProps" Target="presProps.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slide" Target="slides/slide86.xml"/><Relationship Id="rId99" Type="http://schemas.openxmlformats.org/officeDocument/2006/relationships/slide" Target="slides/slide91.xml"/><Relationship Id="rId101" Type="http://schemas.openxmlformats.org/officeDocument/2006/relationships/slide" Target="slides/slide93.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109" Type="http://schemas.openxmlformats.org/officeDocument/2006/relationships/tableStyles" Target="tableStyles.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slide" Target="slides/slide89.xml"/><Relationship Id="rId104" Type="http://schemas.openxmlformats.org/officeDocument/2006/relationships/slide" Target="slides/slide96.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slide" Target="slides/slide92.xml"/><Relationship Id="rId105"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slide" Target="slides/slide90.xml"/><Relationship Id="rId3" Type="http://schemas.openxmlformats.org/officeDocument/2006/relationships/slideMaster" Target="slideMasters/slideMaster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62" Type="http://schemas.openxmlformats.org/officeDocument/2006/relationships/slide" Target="slides/slide54.xml"/><Relationship Id="rId83" Type="http://schemas.openxmlformats.org/officeDocument/2006/relationships/slide" Target="slides/slide75.xml"/><Relationship Id="rId88" Type="http://schemas.openxmlformats.org/officeDocument/2006/relationships/slide" Target="slides/slide8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 Id="rId4" Type="http://schemas.openxmlformats.org/officeDocument/2006/relationships/image" Target="../media/image10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417C50-2D72-4540-B093-A0089683BB72}" type="datetimeFigureOut">
              <a:rPr lang="en-GB" smtClean="0"/>
              <a:t>30/08/2024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50E9EF-3E81-4F6B-B6AD-4A9A09B47681}" type="slidenum">
              <a:rPr lang="en-GB" smtClean="0"/>
              <a:t>‹#›</a:t>
            </a:fld>
            <a:endParaRPr lang="en-GB"/>
          </a:p>
        </p:txBody>
      </p:sp>
    </p:spTree>
    <p:extLst>
      <p:ext uri="{BB962C8B-B14F-4D97-AF65-F5344CB8AC3E}">
        <p14:creationId xmlns:p14="http://schemas.microsoft.com/office/powerpoint/2010/main" val="3382483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Arial" panose="020B0604020202020204" pitchFamily="34" charset="0"/>
              </a:defRPr>
            </a:lvl1pPr>
            <a:lvl2pPr marL="742950" indent="-285750" defTabSz="930275" eaLnBrk="0" hangingPunct="0">
              <a:spcBef>
                <a:spcPct val="30000"/>
              </a:spcBef>
              <a:defRPr sz="1200">
                <a:solidFill>
                  <a:schemeClr val="tx1"/>
                </a:solidFill>
                <a:latin typeface="Arial" panose="020B0604020202020204" pitchFamily="34" charset="0"/>
              </a:defRPr>
            </a:lvl2pPr>
            <a:lvl3pPr marL="1143000" indent="-228600" defTabSz="930275" eaLnBrk="0" hangingPunct="0">
              <a:spcBef>
                <a:spcPct val="30000"/>
              </a:spcBef>
              <a:defRPr sz="1200">
                <a:solidFill>
                  <a:schemeClr val="tx1"/>
                </a:solidFill>
                <a:latin typeface="Arial" panose="020B0604020202020204" pitchFamily="34" charset="0"/>
              </a:defRPr>
            </a:lvl3pPr>
            <a:lvl4pPr marL="1600200" indent="-228600" defTabSz="930275" eaLnBrk="0" hangingPunct="0">
              <a:spcBef>
                <a:spcPct val="30000"/>
              </a:spcBef>
              <a:defRPr sz="1200">
                <a:solidFill>
                  <a:schemeClr val="tx1"/>
                </a:solidFill>
                <a:latin typeface="Arial" panose="020B0604020202020204" pitchFamily="34" charset="0"/>
              </a:defRPr>
            </a:lvl4pPr>
            <a:lvl5pPr marL="2057400" indent="-228600" defTabSz="930275" eaLnBrk="0" hangingPunct="0">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72BC5DBB-AAD5-4D58-8980-C2BCF67CD47E}" type="slidenum">
              <a:rPr lang="en-US" altLang="fr-FR"/>
              <a:pPr eaLnBrk="1" hangingPunct="1">
                <a:spcBef>
                  <a:spcPct val="0"/>
                </a:spcBef>
              </a:pPr>
              <a:t>2</a:t>
            </a:fld>
            <a:endParaRPr lang="en-US" altLang="fr-FR"/>
          </a:p>
        </p:txBody>
      </p:sp>
      <p:sp>
        <p:nvSpPr>
          <p:cNvPr id="176131" name="Rectangle 2"/>
          <p:cNvSpPr>
            <a:spLocks noGrp="1" noRot="1" noChangeAspect="1" noChangeArrowheads="1" noTextEdit="1"/>
          </p:cNvSpPr>
          <p:nvPr>
            <p:ph type="sldImg"/>
          </p:nvPr>
        </p:nvSpPr>
        <p:spPr>
          <a:xfrm>
            <a:off x="1185863" y="698500"/>
            <a:ext cx="4648200" cy="3486150"/>
          </a:xfrm>
          <a:ln/>
        </p:spPr>
      </p:sp>
      <p:sp>
        <p:nvSpPr>
          <p:cNvPr id="176132"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2463471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6749C0F-D23C-46F7-8267-00A86233D21D}" type="slidenum">
              <a:rPr lang="en-US" altLang="fr-FR"/>
              <a:pPr>
                <a:spcBef>
                  <a:spcPct val="0"/>
                </a:spcBef>
              </a:pPr>
              <a:t>24</a:t>
            </a:fld>
            <a:endParaRPr lang="en-US" altLang="fr-FR"/>
          </a:p>
        </p:txBody>
      </p:sp>
      <p:sp>
        <p:nvSpPr>
          <p:cNvPr id="105475" name="Rectangle 2"/>
          <p:cNvSpPr>
            <a:spLocks noGrp="1" noRot="1" noChangeAspect="1" noChangeArrowheads="1" noTextEdit="1"/>
          </p:cNvSpPr>
          <p:nvPr>
            <p:ph type="sldImg"/>
          </p:nvPr>
        </p:nvSpPr>
        <p:spPr>
          <a:xfrm>
            <a:off x="1184275" y="698500"/>
            <a:ext cx="4648200" cy="3486150"/>
          </a:xfrm>
          <a:ln/>
        </p:spPr>
      </p:sp>
      <p:sp>
        <p:nvSpPr>
          <p:cNvPr id="105476"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4074823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F5B6B36-EE32-4481-9993-77F65F80B053}" type="slidenum">
              <a:rPr lang="en-US" altLang="fr-FR"/>
              <a:pPr>
                <a:spcBef>
                  <a:spcPct val="0"/>
                </a:spcBef>
              </a:pPr>
              <a:t>25</a:t>
            </a:fld>
            <a:endParaRPr lang="en-US" altLang="fr-FR"/>
          </a:p>
        </p:txBody>
      </p:sp>
      <p:sp>
        <p:nvSpPr>
          <p:cNvPr id="107523" name="Rectangle 2"/>
          <p:cNvSpPr>
            <a:spLocks noGrp="1" noRot="1" noChangeAspect="1" noChangeArrowheads="1" noTextEdit="1"/>
          </p:cNvSpPr>
          <p:nvPr>
            <p:ph type="sldImg"/>
          </p:nvPr>
        </p:nvSpPr>
        <p:spPr>
          <a:xfrm>
            <a:off x="1184275" y="698500"/>
            <a:ext cx="4648200" cy="3486150"/>
          </a:xfrm>
          <a:ln/>
        </p:spPr>
      </p:sp>
      <p:sp>
        <p:nvSpPr>
          <p:cNvPr id="107524"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410204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9D1AF40-58DB-4BB0-94EE-43DD09FD3AC4}" type="slidenum">
              <a:rPr lang="en-US" altLang="fr-FR"/>
              <a:pPr>
                <a:spcBef>
                  <a:spcPct val="0"/>
                </a:spcBef>
              </a:pPr>
              <a:t>26</a:t>
            </a:fld>
            <a:endParaRPr lang="en-US" altLang="fr-FR"/>
          </a:p>
        </p:txBody>
      </p:sp>
      <p:sp>
        <p:nvSpPr>
          <p:cNvPr id="109571" name="Rectangle 2"/>
          <p:cNvSpPr>
            <a:spLocks noGrp="1" noRot="1" noChangeAspect="1" noChangeArrowheads="1" noTextEdit="1"/>
          </p:cNvSpPr>
          <p:nvPr>
            <p:ph type="sldImg"/>
          </p:nvPr>
        </p:nvSpPr>
        <p:spPr>
          <a:xfrm>
            <a:off x="1184275" y="698500"/>
            <a:ext cx="4648200" cy="3486150"/>
          </a:xfrm>
          <a:ln/>
        </p:spPr>
      </p:sp>
      <p:sp>
        <p:nvSpPr>
          <p:cNvPr id="109572"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519202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D144B05-D176-487A-AF7D-482A0FDFC3B0}" type="slidenum">
              <a:rPr lang="en-US" altLang="fr-FR"/>
              <a:pPr>
                <a:spcBef>
                  <a:spcPct val="0"/>
                </a:spcBef>
              </a:pPr>
              <a:t>27</a:t>
            </a:fld>
            <a:endParaRPr lang="en-US" altLang="fr-FR"/>
          </a:p>
        </p:txBody>
      </p:sp>
      <p:sp>
        <p:nvSpPr>
          <p:cNvPr id="111619" name="Rectangle 2"/>
          <p:cNvSpPr>
            <a:spLocks noGrp="1" noRot="1" noChangeAspect="1" noChangeArrowheads="1" noTextEdit="1"/>
          </p:cNvSpPr>
          <p:nvPr>
            <p:ph type="sldImg"/>
          </p:nvPr>
        </p:nvSpPr>
        <p:spPr>
          <a:xfrm>
            <a:off x="1184275" y="698500"/>
            <a:ext cx="4648200" cy="3486150"/>
          </a:xfrm>
          <a:ln/>
        </p:spPr>
      </p:sp>
      <p:sp>
        <p:nvSpPr>
          <p:cNvPr id="111620"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2893458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6FB7D09-8638-44C9-8541-49EDCA2BE0D5}" type="slidenum">
              <a:rPr lang="en-US" altLang="fr-FR"/>
              <a:pPr>
                <a:spcBef>
                  <a:spcPct val="0"/>
                </a:spcBef>
              </a:pPr>
              <a:t>28</a:t>
            </a:fld>
            <a:endParaRPr lang="en-US" altLang="fr-FR"/>
          </a:p>
        </p:txBody>
      </p:sp>
      <p:sp>
        <p:nvSpPr>
          <p:cNvPr id="113667" name="Rectangle 2"/>
          <p:cNvSpPr>
            <a:spLocks noGrp="1" noRot="1" noChangeAspect="1" noChangeArrowheads="1" noTextEdit="1"/>
          </p:cNvSpPr>
          <p:nvPr>
            <p:ph type="sldImg"/>
          </p:nvPr>
        </p:nvSpPr>
        <p:spPr>
          <a:xfrm>
            <a:off x="1184275" y="698500"/>
            <a:ext cx="4648200" cy="3486150"/>
          </a:xfrm>
          <a:ln/>
        </p:spPr>
      </p:sp>
      <p:sp>
        <p:nvSpPr>
          <p:cNvPr id="113668"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2387824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842E5F1-42CF-4C2C-BF7D-93C2A49BE95B}" type="slidenum">
              <a:rPr lang="en-US" altLang="fr-FR"/>
              <a:pPr>
                <a:spcBef>
                  <a:spcPct val="0"/>
                </a:spcBef>
              </a:pPr>
              <a:t>29</a:t>
            </a:fld>
            <a:endParaRPr lang="en-US" altLang="fr-FR"/>
          </a:p>
        </p:txBody>
      </p:sp>
      <p:sp>
        <p:nvSpPr>
          <p:cNvPr id="115715" name="Rectangle 2"/>
          <p:cNvSpPr>
            <a:spLocks noGrp="1" noRot="1" noChangeAspect="1" noChangeArrowheads="1" noTextEdit="1"/>
          </p:cNvSpPr>
          <p:nvPr>
            <p:ph type="sldImg"/>
          </p:nvPr>
        </p:nvSpPr>
        <p:spPr>
          <a:xfrm>
            <a:off x="1184275" y="698500"/>
            <a:ext cx="4648200" cy="3486150"/>
          </a:xfrm>
          <a:ln/>
        </p:spPr>
      </p:sp>
      <p:sp>
        <p:nvSpPr>
          <p:cNvPr id="115716"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931535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40F8094-C1CC-4C0B-A310-9DD22A00E01B}" type="slidenum">
              <a:rPr lang="en-US" altLang="fr-FR"/>
              <a:pPr>
                <a:spcBef>
                  <a:spcPct val="0"/>
                </a:spcBef>
              </a:pPr>
              <a:t>30</a:t>
            </a:fld>
            <a:endParaRPr lang="en-US" altLang="fr-FR"/>
          </a:p>
        </p:txBody>
      </p:sp>
      <p:sp>
        <p:nvSpPr>
          <p:cNvPr id="117763" name="Rectangle 2"/>
          <p:cNvSpPr>
            <a:spLocks noGrp="1" noRot="1" noChangeAspect="1" noChangeArrowheads="1" noTextEdit="1"/>
          </p:cNvSpPr>
          <p:nvPr>
            <p:ph type="sldImg"/>
          </p:nvPr>
        </p:nvSpPr>
        <p:spPr>
          <a:xfrm>
            <a:off x="1184275" y="698500"/>
            <a:ext cx="4648200" cy="3486150"/>
          </a:xfrm>
          <a:ln/>
        </p:spPr>
      </p:sp>
      <p:sp>
        <p:nvSpPr>
          <p:cNvPr id="117764"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1832588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D5F8509-C845-49EC-A57F-1D88641098B5}" type="slidenum">
              <a:rPr lang="en-US" altLang="fr-FR"/>
              <a:pPr>
                <a:spcBef>
                  <a:spcPct val="0"/>
                </a:spcBef>
              </a:pPr>
              <a:t>31</a:t>
            </a:fld>
            <a:endParaRPr lang="en-US" altLang="fr-FR"/>
          </a:p>
        </p:txBody>
      </p:sp>
      <p:sp>
        <p:nvSpPr>
          <p:cNvPr id="171011" name="Rectangle 2"/>
          <p:cNvSpPr>
            <a:spLocks noGrp="1" noRot="1" noChangeAspect="1" noChangeArrowheads="1" noTextEdit="1"/>
          </p:cNvSpPr>
          <p:nvPr>
            <p:ph type="sldImg"/>
          </p:nvPr>
        </p:nvSpPr>
        <p:spPr>
          <a:xfrm>
            <a:off x="1184275" y="698500"/>
            <a:ext cx="4648200" cy="3486150"/>
          </a:xfrm>
          <a:ln/>
        </p:spPr>
      </p:sp>
      <p:sp>
        <p:nvSpPr>
          <p:cNvPr id="171012"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anose="020B0604020202020204" pitchFamily="34" charset="0"/>
            </a:endParaRPr>
          </a:p>
        </p:txBody>
      </p:sp>
    </p:spTree>
    <p:extLst>
      <p:ext uri="{BB962C8B-B14F-4D97-AF65-F5344CB8AC3E}">
        <p14:creationId xmlns:p14="http://schemas.microsoft.com/office/powerpoint/2010/main" val="2715368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7445FC1-FE43-4159-9C4C-C1E0E63EEE39}" type="slidenum">
              <a:rPr lang="en-US" altLang="fr-FR"/>
              <a:pPr>
                <a:spcBef>
                  <a:spcPct val="0"/>
                </a:spcBef>
              </a:pPr>
              <a:t>32</a:t>
            </a:fld>
            <a:endParaRPr lang="en-US" altLang="fr-FR"/>
          </a:p>
        </p:txBody>
      </p:sp>
      <p:sp>
        <p:nvSpPr>
          <p:cNvPr id="173059" name="Rectangle 2"/>
          <p:cNvSpPr>
            <a:spLocks noGrp="1" noRot="1" noChangeAspect="1" noChangeArrowheads="1" noTextEdit="1"/>
          </p:cNvSpPr>
          <p:nvPr>
            <p:ph type="sldImg"/>
          </p:nvPr>
        </p:nvSpPr>
        <p:spPr>
          <a:xfrm>
            <a:off x="1184275" y="698500"/>
            <a:ext cx="4648200" cy="3486150"/>
          </a:xfrm>
          <a:ln/>
        </p:spPr>
      </p:sp>
      <p:sp>
        <p:nvSpPr>
          <p:cNvPr id="173060"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anose="020B0604020202020204" pitchFamily="34" charset="0"/>
            </a:endParaRPr>
          </a:p>
        </p:txBody>
      </p:sp>
    </p:spTree>
    <p:extLst>
      <p:ext uri="{BB962C8B-B14F-4D97-AF65-F5344CB8AC3E}">
        <p14:creationId xmlns:p14="http://schemas.microsoft.com/office/powerpoint/2010/main" val="2655728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068F481-1F00-4B3E-A3DF-95178BE36CDE}" type="slidenum">
              <a:rPr lang="en-US" altLang="fr-FR"/>
              <a:pPr>
                <a:spcBef>
                  <a:spcPct val="0"/>
                </a:spcBef>
              </a:pPr>
              <a:t>34</a:t>
            </a:fld>
            <a:endParaRPr lang="en-US" altLang="fr-FR"/>
          </a:p>
        </p:txBody>
      </p:sp>
      <p:sp>
        <p:nvSpPr>
          <p:cNvPr id="119811" name="Rectangle 2"/>
          <p:cNvSpPr>
            <a:spLocks noGrp="1" noRot="1" noChangeAspect="1" noChangeArrowheads="1" noTextEdit="1"/>
          </p:cNvSpPr>
          <p:nvPr>
            <p:ph type="sldImg"/>
          </p:nvPr>
        </p:nvSpPr>
        <p:spPr>
          <a:xfrm>
            <a:off x="1184275" y="698500"/>
            <a:ext cx="4648200" cy="3486150"/>
          </a:xfrm>
          <a:ln/>
        </p:spPr>
      </p:sp>
      <p:sp>
        <p:nvSpPr>
          <p:cNvPr id="119812"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191978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CCA38E5-78F5-4FA4-911F-A283C9E1B665}" type="slidenum">
              <a:rPr lang="en-US" altLang="fr-FR"/>
              <a:pPr>
                <a:spcBef>
                  <a:spcPct val="0"/>
                </a:spcBef>
              </a:pPr>
              <a:t>7</a:t>
            </a:fld>
            <a:endParaRPr lang="en-US" altLang="fr-FR"/>
          </a:p>
        </p:txBody>
      </p:sp>
      <p:sp>
        <p:nvSpPr>
          <p:cNvPr id="25603" name="Rectangle 2"/>
          <p:cNvSpPr>
            <a:spLocks noGrp="1" noRot="1" noChangeAspect="1" noChangeArrowheads="1" noTextEdit="1"/>
          </p:cNvSpPr>
          <p:nvPr>
            <p:ph type="sldImg"/>
          </p:nvPr>
        </p:nvSpPr>
        <p:spPr>
          <a:xfrm>
            <a:off x="1185863" y="698500"/>
            <a:ext cx="4648200" cy="3486150"/>
          </a:xfrm>
          <a:ln/>
        </p:spPr>
      </p:sp>
      <p:sp>
        <p:nvSpPr>
          <p:cNvPr id="25604"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872655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0365DA2-D017-4594-B120-85FE4E517970}" type="slidenum">
              <a:rPr lang="en-US" altLang="fr-FR"/>
              <a:pPr>
                <a:spcBef>
                  <a:spcPct val="0"/>
                </a:spcBef>
              </a:pPr>
              <a:t>35</a:t>
            </a:fld>
            <a:endParaRPr lang="en-US" altLang="fr-FR"/>
          </a:p>
        </p:txBody>
      </p:sp>
      <p:sp>
        <p:nvSpPr>
          <p:cNvPr id="123907" name="Rectangle 2"/>
          <p:cNvSpPr>
            <a:spLocks noGrp="1" noRot="1" noChangeAspect="1" noChangeArrowheads="1" noTextEdit="1"/>
          </p:cNvSpPr>
          <p:nvPr>
            <p:ph type="sldImg"/>
          </p:nvPr>
        </p:nvSpPr>
        <p:spPr>
          <a:xfrm>
            <a:off x="1184275" y="698500"/>
            <a:ext cx="4648200" cy="3486150"/>
          </a:xfrm>
          <a:ln/>
        </p:spPr>
      </p:sp>
      <p:sp>
        <p:nvSpPr>
          <p:cNvPr id="123908"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1474563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D0D5881-3D0C-4026-8DFA-D1B14AEB1AAF}" type="slidenum">
              <a:rPr lang="en-US" altLang="fr-FR"/>
              <a:pPr>
                <a:spcBef>
                  <a:spcPct val="0"/>
                </a:spcBef>
              </a:pPr>
              <a:t>37</a:t>
            </a:fld>
            <a:endParaRPr lang="en-US" altLang="fr-FR"/>
          </a:p>
        </p:txBody>
      </p:sp>
      <p:sp>
        <p:nvSpPr>
          <p:cNvPr id="121859" name="Rectangle 2"/>
          <p:cNvSpPr>
            <a:spLocks noGrp="1" noRot="1" noChangeAspect="1" noChangeArrowheads="1" noTextEdit="1"/>
          </p:cNvSpPr>
          <p:nvPr>
            <p:ph type="sldImg"/>
          </p:nvPr>
        </p:nvSpPr>
        <p:spPr>
          <a:xfrm>
            <a:off x="1184275" y="698500"/>
            <a:ext cx="4648200" cy="3486150"/>
          </a:xfrm>
          <a:ln/>
        </p:spPr>
      </p:sp>
      <p:sp>
        <p:nvSpPr>
          <p:cNvPr id="121860"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40499055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24E29F6-5708-4349-B532-0FAE9B277810}" type="slidenum">
              <a:rPr lang="en-US" altLang="fr-FR"/>
              <a:pPr>
                <a:spcBef>
                  <a:spcPct val="0"/>
                </a:spcBef>
              </a:pPr>
              <a:t>38</a:t>
            </a:fld>
            <a:endParaRPr lang="en-US" altLang="fr-FR"/>
          </a:p>
        </p:txBody>
      </p:sp>
      <p:sp>
        <p:nvSpPr>
          <p:cNvPr id="179203" name="Rectangle 2"/>
          <p:cNvSpPr>
            <a:spLocks noGrp="1" noRot="1" noChangeAspect="1" noChangeArrowheads="1" noTextEdit="1"/>
          </p:cNvSpPr>
          <p:nvPr>
            <p:ph type="sldImg"/>
          </p:nvPr>
        </p:nvSpPr>
        <p:spPr>
          <a:xfrm>
            <a:off x="1184275" y="698500"/>
            <a:ext cx="4648200" cy="3486150"/>
          </a:xfrm>
          <a:ln/>
        </p:spPr>
      </p:sp>
      <p:sp>
        <p:nvSpPr>
          <p:cNvPr id="179204"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anose="020B0604020202020204" pitchFamily="34" charset="0"/>
            </a:endParaRPr>
          </a:p>
        </p:txBody>
      </p:sp>
    </p:spTree>
    <p:extLst>
      <p:ext uri="{BB962C8B-B14F-4D97-AF65-F5344CB8AC3E}">
        <p14:creationId xmlns:p14="http://schemas.microsoft.com/office/powerpoint/2010/main" val="30433262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3872CB3A-C98B-4B2C-84B0-2023C55140D6}" type="slidenum">
              <a:rPr kumimoji="0" lang="en-US" altLang="fr-FR">
                <a:solidFill>
                  <a:srgbClr val="000000"/>
                </a:solidFill>
                <a:latin typeface="Arial" pitchFamily="34" charset="0"/>
              </a:rPr>
              <a:pPr eaLnBrk="1" hangingPunct="1">
                <a:spcBef>
                  <a:spcPct val="0"/>
                </a:spcBef>
              </a:pPr>
              <a:t>53</a:t>
            </a:fld>
            <a:endParaRPr kumimoji="0" lang="en-US" altLang="fr-FR">
              <a:solidFill>
                <a:srgbClr val="000000"/>
              </a:solidFill>
              <a:latin typeface="Arial" pitchFamily="34"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30C3C546-B29E-44F7-8B21-C867E5F3770E}" type="slidenum">
              <a:rPr kumimoji="0" lang="en-US" altLang="fr-FR">
                <a:solidFill>
                  <a:srgbClr val="000000"/>
                </a:solidFill>
                <a:latin typeface="Arial" pitchFamily="34" charset="0"/>
              </a:rPr>
              <a:pPr eaLnBrk="1" hangingPunct="1">
                <a:spcBef>
                  <a:spcPct val="0"/>
                </a:spcBef>
              </a:pPr>
              <a:t>54</a:t>
            </a:fld>
            <a:endParaRPr kumimoji="0" lang="en-US" altLang="fr-FR">
              <a:solidFill>
                <a:srgbClr val="000000"/>
              </a:solidFill>
              <a:latin typeface="Arial" pitchFamily="34" charset="0"/>
            </a:endParaRP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BCA7CE78-F4F3-4E74-BE60-7004A46DC54B}" type="slidenum">
              <a:rPr kumimoji="0" lang="en-US" altLang="fr-FR">
                <a:solidFill>
                  <a:srgbClr val="000000"/>
                </a:solidFill>
                <a:latin typeface="Arial" pitchFamily="34" charset="0"/>
              </a:rPr>
              <a:pPr eaLnBrk="1" hangingPunct="1">
                <a:spcBef>
                  <a:spcPct val="0"/>
                </a:spcBef>
              </a:pPr>
              <a:t>60</a:t>
            </a:fld>
            <a:endParaRPr kumimoji="0" lang="en-US" altLang="fr-FR">
              <a:solidFill>
                <a:srgbClr val="000000"/>
              </a:solidFill>
              <a:latin typeface="Arial" pitchFamily="34" charset="0"/>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xfrm>
            <a:off x="916649" y="4340766"/>
            <a:ext cx="5024705" cy="41168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ECF9BCDE-35F1-4263-AC8E-3883716CF7FD}" type="slidenum">
              <a:rPr kumimoji="0" lang="en-US" altLang="fr-FR">
                <a:solidFill>
                  <a:srgbClr val="000000"/>
                </a:solidFill>
                <a:latin typeface="Arial" pitchFamily="34" charset="0"/>
              </a:rPr>
              <a:pPr eaLnBrk="1" hangingPunct="1">
                <a:spcBef>
                  <a:spcPct val="0"/>
                </a:spcBef>
              </a:pPr>
              <a:t>63</a:t>
            </a:fld>
            <a:endParaRPr kumimoji="0" lang="en-US" altLang="fr-FR">
              <a:solidFill>
                <a:srgbClr val="000000"/>
              </a:solidFill>
              <a:latin typeface="Arial" pitchFamily="34"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xfrm>
            <a:off x="916649" y="4340766"/>
            <a:ext cx="5024705" cy="41168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899B32D5-6E4B-41F2-9699-5673C739EE97}" type="slidenum">
              <a:rPr kumimoji="0" lang="en-US" altLang="fr-FR">
                <a:solidFill>
                  <a:srgbClr val="000000"/>
                </a:solidFill>
                <a:latin typeface="Arial" pitchFamily="34" charset="0"/>
              </a:rPr>
              <a:pPr eaLnBrk="1" hangingPunct="1">
                <a:spcBef>
                  <a:spcPct val="0"/>
                </a:spcBef>
              </a:pPr>
              <a:t>66</a:t>
            </a:fld>
            <a:endParaRPr kumimoji="0" lang="en-US" altLang="fr-FR">
              <a:solidFill>
                <a:srgbClr val="000000"/>
              </a:solidFill>
              <a:latin typeface="Arial" pitchFamily="34" charset="0"/>
            </a:endParaRP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xfrm>
            <a:off x="916649" y="4340766"/>
            <a:ext cx="5024705" cy="41168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a:spcBef>
                <a:spcPct val="30000"/>
              </a:spcBef>
              <a:defRPr kumimoji="1" sz="1200">
                <a:solidFill>
                  <a:schemeClr val="tx1"/>
                </a:solidFill>
                <a:latin typeface="Times New Roman" pitchFamily="18" charset="0"/>
              </a:defRPr>
            </a:lvl1pPr>
            <a:lvl2pPr marL="760413" indent="-292100" defTabSz="952500">
              <a:spcBef>
                <a:spcPct val="30000"/>
              </a:spcBef>
              <a:defRPr kumimoji="1" sz="1200">
                <a:solidFill>
                  <a:schemeClr val="tx1"/>
                </a:solidFill>
                <a:latin typeface="Times New Roman" pitchFamily="18" charset="0"/>
              </a:defRPr>
            </a:lvl2pPr>
            <a:lvl3pPr marL="1169988" indent="-233363" defTabSz="952500">
              <a:spcBef>
                <a:spcPct val="30000"/>
              </a:spcBef>
              <a:defRPr kumimoji="1" sz="1200">
                <a:solidFill>
                  <a:schemeClr val="tx1"/>
                </a:solidFill>
                <a:latin typeface="Times New Roman" pitchFamily="18" charset="0"/>
              </a:defRPr>
            </a:lvl3pPr>
            <a:lvl4pPr marL="1638300" indent="-233363" defTabSz="952500">
              <a:spcBef>
                <a:spcPct val="30000"/>
              </a:spcBef>
              <a:defRPr kumimoji="1" sz="1200">
                <a:solidFill>
                  <a:schemeClr val="tx1"/>
                </a:solidFill>
                <a:latin typeface="Times New Roman" pitchFamily="18" charset="0"/>
              </a:defRPr>
            </a:lvl4pPr>
            <a:lvl5pPr marL="2106613" indent="-233363" defTabSz="952500">
              <a:spcBef>
                <a:spcPct val="30000"/>
              </a:spcBef>
              <a:defRPr kumimoji="1" sz="1200">
                <a:solidFill>
                  <a:schemeClr val="tx1"/>
                </a:solidFill>
                <a:latin typeface="Times New Roman" pitchFamily="18" charset="0"/>
              </a:defRPr>
            </a:lvl5pPr>
            <a:lvl6pPr marL="2563813" indent="-233363" defTabSz="952500" eaLnBrk="0" fontAlgn="base" hangingPunct="0">
              <a:spcBef>
                <a:spcPct val="30000"/>
              </a:spcBef>
              <a:spcAft>
                <a:spcPct val="0"/>
              </a:spcAft>
              <a:defRPr kumimoji="1" sz="1200">
                <a:solidFill>
                  <a:schemeClr val="tx1"/>
                </a:solidFill>
                <a:latin typeface="Times New Roman" pitchFamily="18" charset="0"/>
              </a:defRPr>
            </a:lvl6pPr>
            <a:lvl7pPr marL="3021013" indent="-233363" defTabSz="952500" eaLnBrk="0" fontAlgn="base" hangingPunct="0">
              <a:spcBef>
                <a:spcPct val="30000"/>
              </a:spcBef>
              <a:spcAft>
                <a:spcPct val="0"/>
              </a:spcAft>
              <a:defRPr kumimoji="1" sz="1200">
                <a:solidFill>
                  <a:schemeClr val="tx1"/>
                </a:solidFill>
                <a:latin typeface="Times New Roman" pitchFamily="18" charset="0"/>
              </a:defRPr>
            </a:lvl7pPr>
            <a:lvl8pPr marL="3478213" indent="-233363" defTabSz="952500" eaLnBrk="0" fontAlgn="base" hangingPunct="0">
              <a:spcBef>
                <a:spcPct val="30000"/>
              </a:spcBef>
              <a:spcAft>
                <a:spcPct val="0"/>
              </a:spcAft>
              <a:defRPr kumimoji="1" sz="1200">
                <a:solidFill>
                  <a:schemeClr val="tx1"/>
                </a:solidFill>
                <a:latin typeface="Times New Roman" pitchFamily="18" charset="0"/>
              </a:defRPr>
            </a:lvl8pPr>
            <a:lvl9pPr marL="3935413" indent="-233363" defTabSz="952500" eaLnBrk="0" fontAlgn="base" hangingPunct="0">
              <a:spcBef>
                <a:spcPct val="30000"/>
              </a:spcBef>
              <a:spcAft>
                <a:spcPct val="0"/>
              </a:spcAft>
              <a:defRPr kumimoji="1" sz="1200">
                <a:solidFill>
                  <a:schemeClr val="tx1"/>
                </a:solidFill>
                <a:latin typeface="Times New Roman" pitchFamily="18" charset="0"/>
              </a:defRPr>
            </a:lvl9pPr>
          </a:lstStyle>
          <a:p>
            <a:pPr eaLnBrk="1" hangingPunct="1">
              <a:spcBef>
                <a:spcPct val="0"/>
              </a:spcBef>
            </a:pPr>
            <a:fld id="{F2BD3F85-52E2-4E4F-B908-955B4891E203}" type="slidenum">
              <a:rPr kumimoji="0" lang="en-US" altLang="fr-FR">
                <a:solidFill>
                  <a:srgbClr val="000000"/>
                </a:solidFill>
                <a:latin typeface="Arial" pitchFamily="34" charset="0"/>
              </a:rPr>
              <a:pPr eaLnBrk="1" hangingPunct="1">
                <a:spcBef>
                  <a:spcPct val="0"/>
                </a:spcBef>
              </a:pPr>
              <a:t>67</a:t>
            </a:fld>
            <a:endParaRPr kumimoji="0" lang="en-US" altLang="fr-FR">
              <a:solidFill>
                <a:srgbClr val="000000"/>
              </a:solidFill>
              <a:latin typeface="Arial" pitchFamily="34"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xfrm>
            <a:off x="916649" y="4340766"/>
            <a:ext cx="5024705" cy="41168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lvl1pPr defTabSz="912813">
              <a:defRPr sz="1400" b="1">
                <a:solidFill>
                  <a:schemeClr val="tx1"/>
                </a:solidFill>
                <a:latin typeface="Times New Roman" pitchFamily="18" charset="0"/>
              </a:defRPr>
            </a:lvl1pPr>
            <a:lvl2pPr marL="742950" indent="-285750" defTabSz="912813">
              <a:defRPr sz="1400" b="1">
                <a:solidFill>
                  <a:schemeClr val="tx1"/>
                </a:solidFill>
                <a:latin typeface="Times New Roman" pitchFamily="18" charset="0"/>
              </a:defRPr>
            </a:lvl2pPr>
            <a:lvl3pPr marL="1143000" indent="-228600" defTabSz="912813">
              <a:defRPr sz="1400" b="1">
                <a:solidFill>
                  <a:schemeClr val="tx1"/>
                </a:solidFill>
                <a:latin typeface="Times New Roman" pitchFamily="18" charset="0"/>
              </a:defRPr>
            </a:lvl3pPr>
            <a:lvl4pPr marL="1600200" indent="-228600" defTabSz="912813">
              <a:defRPr sz="1400" b="1">
                <a:solidFill>
                  <a:schemeClr val="tx1"/>
                </a:solidFill>
                <a:latin typeface="Times New Roman" pitchFamily="18" charset="0"/>
              </a:defRPr>
            </a:lvl4pPr>
            <a:lvl5pPr marL="2057400" indent="-228600" defTabSz="912813">
              <a:defRPr sz="1400" b="1">
                <a:solidFill>
                  <a:schemeClr val="tx1"/>
                </a:solidFill>
                <a:latin typeface="Times New Roman" pitchFamily="18" charset="0"/>
              </a:defRPr>
            </a:lvl5pPr>
            <a:lvl6pPr marL="2514600" indent="-228600" defTabSz="912813" eaLnBrk="0" fontAlgn="base" hangingPunct="0">
              <a:spcBef>
                <a:spcPct val="0"/>
              </a:spcBef>
              <a:spcAft>
                <a:spcPct val="0"/>
              </a:spcAft>
              <a:defRPr sz="1400" b="1">
                <a:solidFill>
                  <a:schemeClr val="tx1"/>
                </a:solidFill>
                <a:latin typeface="Times New Roman" pitchFamily="18" charset="0"/>
              </a:defRPr>
            </a:lvl6pPr>
            <a:lvl7pPr marL="2971800" indent="-228600" defTabSz="912813" eaLnBrk="0" fontAlgn="base" hangingPunct="0">
              <a:spcBef>
                <a:spcPct val="0"/>
              </a:spcBef>
              <a:spcAft>
                <a:spcPct val="0"/>
              </a:spcAft>
              <a:defRPr sz="1400" b="1">
                <a:solidFill>
                  <a:schemeClr val="tx1"/>
                </a:solidFill>
                <a:latin typeface="Times New Roman" pitchFamily="18" charset="0"/>
              </a:defRPr>
            </a:lvl7pPr>
            <a:lvl8pPr marL="3429000" indent="-228600" defTabSz="912813" eaLnBrk="0" fontAlgn="base" hangingPunct="0">
              <a:spcBef>
                <a:spcPct val="0"/>
              </a:spcBef>
              <a:spcAft>
                <a:spcPct val="0"/>
              </a:spcAft>
              <a:defRPr sz="1400" b="1">
                <a:solidFill>
                  <a:schemeClr val="tx1"/>
                </a:solidFill>
                <a:latin typeface="Times New Roman" pitchFamily="18" charset="0"/>
              </a:defRPr>
            </a:lvl8pPr>
            <a:lvl9pPr marL="3886200" indent="-228600" defTabSz="912813" eaLnBrk="0" fontAlgn="base" hangingPunct="0">
              <a:spcBef>
                <a:spcPct val="0"/>
              </a:spcBef>
              <a:spcAft>
                <a:spcPct val="0"/>
              </a:spcAft>
              <a:defRPr sz="1400" b="1">
                <a:solidFill>
                  <a:schemeClr val="tx1"/>
                </a:solidFill>
                <a:latin typeface="Times New Roman" pitchFamily="18" charset="0"/>
              </a:defRPr>
            </a:lvl9pPr>
          </a:lstStyle>
          <a:p>
            <a:fld id="{6FE86E78-4D1B-446A-8D0A-0C07632A8978}" type="slidenum">
              <a:rPr lang="en-US" altLang="en-US" sz="1200" b="0">
                <a:solidFill>
                  <a:prstClr val="black"/>
                </a:solidFill>
              </a:rPr>
              <a:pPr/>
              <a:t>72</a:t>
            </a:fld>
            <a:endParaRPr lang="en-US" altLang="en-US" sz="1200" b="0">
              <a:solidFill>
                <a:prstClr val="black"/>
              </a:solidFill>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p:spPr>
        <p:txBody>
          <a:bodyPr/>
          <a:lstStyle/>
          <a:p>
            <a:endParaRPr lang="fr-FR"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46E9F85-23AB-4E97-8DA9-D4DF3440B77D}" type="slidenum">
              <a:rPr lang="en-US" altLang="fr-FR"/>
              <a:pPr>
                <a:spcBef>
                  <a:spcPct val="0"/>
                </a:spcBef>
              </a:pPr>
              <a:t>8</a:t>
            </a:fld>
            <a:endParaRPr lang="en-US" altLang="fr-FR"/>
          </a:p>
        </p:txBody>
      </p:sp>
      <p:sp>
        <p:nvSpPr>
          <p:cNvPr id="28675" name="Rectangle 2"/>
          <p:cNvSpPr>
            <a:spLocks noGrp="1" noRot="1" noChangeAspect="1" noChangeArrowheads="1" noTextEdit="1"/>
          </p:cNvSpPr>
          <p:nvPr>
            <p:ph type="sldImg"/>
          </p:nvPr>
        </p:nvSpPr>
        <p:spPr>
          <a:xfrm>
            <a:off x="1185863" y="698500"/>
            <a:ext cx="4648200" cy="3486150"/>
          </a:xfrm>
          <a:ln/>
        </p:spPr>
      </p:sp>
      <p:sp>
        <p:nvSpPr>
          <p:cNvPr id="28676"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34779387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lvl1pPr defTabSz="912813">
              <a:defRPr sz="1400" b="1">
                <a:solidFill>
                  <a:schemeClr val="tx1"/>
                </a:solidFill>
                <a:latin typeface="Times New Roman" pitchFamily="18" charset="0"/>
              </a:defRPr>
            </a:lvl1pPr>
            <a:lvl2pPr marL="742950" indent="-285750" defTabSz="912813">
              <a:defRPr sz="1400" b="1">
                <a:solidFill>
                  <a:schemeClr val="tx1"/>
                </a:solidFill>
                <a:latin typeface="Times New Roman" pitchFamily="18" charset="0"/>
              </a:defRPr>
            </a:lvl2pPr>
            <a:lvl3pPr marL="1143000" indent="-228600" defTabSz="912813">
              <a:defRPr sz="1400" b="1">
                <a:solidFill>
                  <a:schemeClr val="tx1"/>
                </a:solidFill>
                <a:latin typeface="Times New Roman" pitchFamily="18" charset="0"/>
              </a:defRPr>
            </a:lvl3pPr>
            <a:lvl4pPr marL="1600200" indent="-228600" defTabSz="912813">
              <a:defRPr sz="1400" b="1">
                <a:solidFill>
                  <a:schemeClr val="tx1"/>
                </a:solidFill>
                <a:latin typeface="Times New Roman" pitchFamily="18" charset="0"/>
              </a:defRPr>
            </a:lvl4pPr>
            <a:lvl5pPr marL="2057400" indent="-228600" defTabSz="912813">
              <a:defRPr sz="1400" b="1">
                <a:solidFill>
                  <a:schemeClr val="tx1"/>
                </a:solidFill>
                <a:latin typeface="Times New Roman" pitchFamily="18" charset="0"/>
              </a:defRPr>
            </a:lvl5pPr>
            <a:lvl6pPr marL="2514600" indent="-228600" defTabSz="912813" eaLnBrk="0" fontAlgn="base" hangingPunct="0">
              <a:spcBef>
                <a:spcPct val="0"/>
              </a:spcBef>
              <a:spcAft>
                <a:spcPct val="0"/>
              </a:spcAft>
              <a:defRPr sz="1400" b="1">
                <a:solidFill>
                  <a:schemeClr val="tx1"/>
                </a:solidFill>
                <a:latin typeface="Times New Roman" pitchFamily="18" charset="0"/>
              </a:defRPr>
            </a:lvl6pPr>
            <a:lvl7pPr marL="2971800" indent="-228600" defTabSz="912813" eaLnBrk="0" fontAlgn="base" hangingPunct="0">
              <a:spcBef>
                <a:spcPct val="0"/>
              </a:spcBef>
              <a:spcAft>
                <a:spcPct val="0"/>
              </a:spcAft>
              <a:defRPr sz="1400" b="1">
                <a:solidFill>
                  <a:schemeClr val="tx1"/>
                </a:solidFill>
                <a:latin typeface="Times New Roman" pitchFamily="18" charset="0"/>
              </a:defRPr>
            </a:lvl7pPr>
            <a:lvl8pPr marL="3429000" indent="-228600" defTabSz="912813" eaLnBrk="0" fontAlgn="base" hangingPunct="0">
              <a:spcBef>
                <a:spcPct val="0"/>
              </a:spcBef>
              <a:spcAft>
                <a:spcPct val="0"/>
              </a:spcAft>
              <a:defRPr sz="1400" b="1">
                <a:solidFill>
                  <a:schemeClr val="tx1"/>
                </a:solidFill>
                <a:latin typeface="Times New Roman" pitchFamily="18" charset="0"/>
              </a:defRPr>
            </a:lvl8pPr>
            <a:lvl9pPr marL="3886200" indent="-228600" defTabSz="912813" eaLnBrk="0" fontAlgn="base" hangingPunct="0">
              <a:spcBef>
                <a:spcPct val="0"/>
              </a:spcBef>
              <a:spcAft>
                <a:spcPct val="0"/>
              </a:spcAft>
              <a:defRPr sz="1400" b="1">
                <a:solidFill>
                  <a:schemeClr val="tx1"/>
                </a:solidFill>
                <a:latin typeface="Times New Roman" pitchFamily="18" charset="0"/>
              </a:defRPr>
            </a:lvl9pPr>
          </a:lstStyle>
          <a:p>
            <a:fld id="{CC0B1A58-AA34-42DF-A9DB-DB43352058C3}" type="slidenum">
              <a:rPr lang="en-US" altLang="en-US" sz="1200" b="0">
                <a:solidFill>
                  <a:prstClr val="black"/>
                </a:solidFill>
              </a:rPr>
              <a:pPr/>
              <a:t>80</a:t>
            </a:fld>
            <a:endParaRPr lang="en-US" altLang="en-US" sz="1200" b="0">
              <a:solidFill>
                <a:prstClr val="black"/>
              </a:solidFill>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p:spPr>
        <p:txBody>
          <a:bodyPr/>
          <a:lstStyle/>
          <a:p>
            <a:endParaRPr lang="fr-FR" altLang="en-US" smtClean="0"/>
          </a:p>
        </p:txBody>
      </p:sp>
    </p:spTree>
    <p:extLst>
      <p:ext uri="{BB962C8B-B14F-4D97-AF65-F5344CB8AC3E}">
        <p14:creationId xmlns:p14="http://schemas.microsoft.com/office/powerpoint/2010/main" val="2115731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lvl1pPr defTabSz="912813">
              <a:defRPr sz="1400" b="1">
                <a:solidFill>
                  <a:schemeClr val="tx1"/>
                </a:solidFill>
                <a:latin typeface="Times New Roman" pitchFamily="18" charset="0"/>
              </a:defRPr>
            </a:lvl1pPr>
            <a:lvl2pPr marL="742950" indent="-285750" defTabSz="912813">
              <a:defRPr sz="1400" b="1">
                <a:solidFill>
                  <a:schemeClr val="tx1"/>
                </a:solidFill>
                <a:latin typeface="Times New Roman" pitchFamily="18" charset="0"/>
              </a:defRPr>
            </a:lvl2pPr>
            <a:lvl3pPr marL="1143000" indent="-228600" defTabSz="912813">
              <a:defRPr sz="1400" b="1">
                <a:solidFill>
                  <a:schemeClr val="tx1"/>
                </a:solidFill>
                <a:latin typeface="Times New Roman" pitchFamily="18" charset="0"/>
              </a:defRPr>
            </a:lvl3pPr>
            <a:lvl4pPr marL="1600200" indent="-228600" defTabSz="912813">
              <a:defRPr sz="1400" b="1">
                <a:solidFill>
                  <a:schemeClr val="tx1"/>
                </a:solidFill>
                <a:latin typeface="Times New Roman" pitchFamily="18" charset="0"/>
              </a:defRPr>
            </a:lvl4pPr>
            <a:lvl5pPr marL="2057400" indent="-228600" defTabSz="912813">
              <a:defRPr sz="1400" b="1">
                <a:solidFill>
                  <a:schemeClr val="tx1"/>
                </a:solidFill>
                <a:latin typeface="Times New Roman" pitchFamily="18" charset="0"/>
              </a:defRPr>
            </a:lvl5pPr>
            <a:lvl6pPr marL="2514600" indent="-228600" defTabSz="912813" eaLnBrk="0" fontAlgn="base" hangingPunct="0">
              <a:spcBef>
                <a:spcPct val="0"/>
              </a:spcBef>
              <a:spcAft>
                <a:spcPct val="0"/>
              </a:spcAft>
              <a:defRPr sz="1400" b="1">
                <a:solidFill>
                  <a:schemeClr val="tx1"/>
                </a:solidFill>
                <a:latin typeface="Times New Roman" pitchFamily="18" charset="0"/>
              </a:defRPr>
            </a:lvl6pPr>
            <a:lvl7pPr marL="2971800" indent="-228600" defTabSz="912813" eaLnBrk="0" fontAlgn="base" hangingPunct="0">
              <a:spcBef>
                <a:spcPct val="0"/>
              </a:spcBef>
              <a:spcAft>
                <a:spcPct val="0"/>
              </a:spcAft>
              <a:defRPr sz="1400" b="1">
                <a:solidFill>
                  <a:schemeClr val="tx1"/>
                </a:solidFill>
                <a:latin typeface="Times New Roman" pitchFamily="18" charset="0"/>
              </a:defRPr>
            </a:lvl7pPr>
            <a:lvl8pPr marL="3429000" indent="-228600" defTabSz="912813" eaLnBrk="0" fontAlgn="base" hangingPunct="0">
              <a:spcBef>
                <a:spcPct val="0"/>
              </a:spcBef>
              <a:spcAft>
                <a:spcPct val="0"/>
              </a:spcAft>
              <a:defRPr sz="1400" b="1">
                <a:solidFill>
                  <a:schemeClr val="tx1"/>
                </a:solidFill>
                <a:latin typeface="Times New Roman" pitchFamily="18" charset="0"/>
              </a:defRPr>
            </a:lvl8pPr>
            <a:lvl9pPr marL="3886200" indent="-228600" defTabSz="912813" eaLnBrk="0" fontAlgn="base" hangingPunct="0">
              <a:spcBef>
                <a:spcPct val="0"/>
              </a:spcBef>
              <a:spcAft>
                <a:spcPct val="0"/>
              </a:spcAft>
              <a:defRPr sz="1400" b="1">
                <a:solidFill>
                  <a:schemeClr val="tx1"/>
                </a:solidFill>
                <a:latin typeface="Times New Roman" pitchFamily="18" charset="0"/>
              </a:defRPr>
            </a:lvl9pPr>
          </a:lstStyle>
          <a:p>
            <a:fld id="{E824656F-3589-4FB4-9373-BF6616867E93}" type="slidenum">
              <a:rPr lang="en-US" altLang="en-US" sz="1200" b="0">
                <a:solidFill>
                  <a:prstClr val="black"/>
                </a:solidFill>
              </a:rPr>
              <a:pPr/>
              <a:t>81</a:t>
            </a:fld>
            <a:endParaRPr lang="en-US" altLang="en-US" sz="1200" b="0">
              <a:solidFill>
                <a:prstClr val="black"/>
              </a:solidFill>
            </a:endParaRPr>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p:spPr>
        <p:txBody>
          <a:bodyPr/>
          <a:lstStyle/>
          <a:p>
            <a:endParaRPr lang="fr-FR" altLang="en-US" smtClean="0"/>
          </a:p>
        </p:txBody>
      </p:sp>
    </p:spTree>
    <p:extLst>
      <p:ext uri="{BB962C8B-B14F-4D97-AF65-F5344CB8AC3E}">
        <p14:creationId xmlns:p14="http://schemas.microsoft.com/office/powerpoint/2010/main" val="3715594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6BF1126-3BE4-4F82-88E0-2CB800EA1614}" type="slidenum">
              <a:rPr lang="en-US" altLang="fr-FR"/>
              <a:pPr>
                <a:spcBef>
                  <a:spcPct val="0"/>
                </a:spcBef>
              </a:pPr>
              <a:t>9</a:t>
            </a:fld>
            <a:endParaRPr lang="en-US" altLang="fr-FR"/>
          </a:p>
        </p:txBody>
      </p:sp>
      <p:sp>
        <p:nvSpPr>
          <p:cNvPr id="90115" name="Rectangle 2"/>
          <p:cNvSpPr>
            <a:spLocks noGrp="1" noRot="1" noChangeAspect="1" noChangeArrowheads="1" noTextEdit="1"/>
          </p:cNvSpPr>
          <p:nvPr>
            <p:ph type="sldImg"/>
          </p:nvPr>
        </p:nvSpPr>
        <p:spPr>
          <a:xfrm>
            <a:off x="1185863" y="698500"/>
            <a:ext cx="4648200" cy="3486150"/>
          </a:xfrm>
          <a:ln/>
        </p:spPr>
      </p:sp>
      <p:sp>
        <p:nvSpPr>
          <p:cNvPr id="90116"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484771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AD07EA9-770E-4FCB-AC2A-E25FF5C2052C}" type="slidenum">
              <a:rPr lang="en-US" altLang="en-US">
                <a:solidFill>
                  <a:srgbClr val="000000"/>
                </a:solidFill>
              </a:rPr>
              <a:pPr>
                <a:spcBef>
                  <a:spcPct val="0"/>
                </a:spcBef>
              </a:pPr>
              <a:t>11</a:t>
            </a:fld>
            <a:endParaRPr lang="en-US" altLang="en-US">
              <a:solidFill>
                <a:srgbClr val="000000"/>
              </a:solidFill>
            </a:endParaRPr>
          </a:p>
        </p:txBody>
      </p:sp>
    </p:spTree>
    <p:extLst>
      <p:ext uri="{BB962C8B-B14F-4D97-AF65-F5344CB8AC3E}">
        <p14:creationId xmlns:p14="http://schemas.microsoft.com/office/powerpoint/2010/main" val="3382993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F159B5C-F1B6-4CF5-AD38-CA997DB15A09}" type="slidenum">
              <a:rPr lang="en-US" altLang="fr-FR"/>
              <a:pPr>
                <a:spcBef>
                  <a:spcPct val="0"/>
                </a:spcBef>
              </a:pPr>
              <a:t>14</a:t>
            </a:fld>
            <a:endParaRPr lang="en-US" altLang="fr-FR"/>
          </a:p>
        </p:txBody>
      </p:sp>
      <p:sp>
        <p:nvSpPr>
          <p:cNvPr id="35843" name="Rectangle 2"/>
          <p:cNvSpPr>
            <a:spLocks noGrp="1" noRot="1" noChangeAspect="1" noChangeArrowheads="1" noTextEdit="1"/>
          </p:cNvSpPr>
          <p:nvPr>
            <p:ph type="sldImg"/>
          </p:nvPr>
        </p:nvSpPr>
        <p:spPr>
          <a:xfrm>
            <a:off x="1185863" y="698500"/>
            <a:ext cx="4648200" cy="3486150"/>
          </a:xfrm>
          <a:ln/>
        </p:spPr>
      </p:sp>
      <p:sp>
        <p:nvSpPr>
          <p:cNvPr id="35844"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3655550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C12BE69-9896-4643-B725-979B65339631}" type="slidenum">
              <a:rPr lang="en-US" altLang="fr-FR"/>
              <a:pPr>
                <a:spcBef>
                  <a:spcPct val="0"/>
                </a:spcBef>
              </a:pPr>
              <a:t>17</a:t>
            </a:fld>
            <a:endParaRPr lang="en-US" altLang="fr-FR"/>
          </a:p>
        </p:txBody>
      </p:sp>
      <p:sp>
        <p:nvSpPr>
          <p:cNvPr id="39939" name="Rectangle 2"/>
          <p:cNvSpPr>
            <a:spLocks noGrp="1" noRot="1" noChangeAspect="1" noChangeArrowheads="1" noTextEdit="1"/>
          </p:cNvSpPr>
          <p:nvPr>
            <p:ph type="sldImg"/>
          </p:nvPr>
        </p:nvSpPr>
        <p:spPr>
          <a:xfrm>
            <a:off x="1185863" y="698500"/>
            <a:ext cx="4648200" cy="3486150"/>
          </a:xfrm>
          <a:ln/>
        </p:spPr>
      </p:sp>
      <p:sp>
        <p:nvSpPr>
          <p:cNvPr id="39940"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924397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7EC68FC-4BB9-4056-A5B1-C6EDA9B446CE}" type="slidenum">
              <a:rPr lang="en-US" altLang="fr-FR"/>
              <a:pPr>
                <a:spcBef>
                  <a:spcPct val="0"/>
                </a:spcBef>
              </a:pPr>
              <a:t>18</a:t>
            </a:fld>
            <a:endParaRPr lang="en-US" altLang="fr-FR"/>
          </a:p>
        </p:txBody>
      </p:sp>
      <p:sp>
        <p:nvSpPr>
          <p:cNvPr id="41987" name="Rectangle 2"/>
          <p:cNvSpPr>
            <a:spLocks noGrp="1" noRot="1" noChangeAspect="1" noChangeArrowheads="1" noTextEdit="1"/>
          </p:cNvSpPr>
          <p:nvPr>
            <p:ph type="sldImg"/>
          </p:nvPr>
        </p:nvSpPr>
        <p:spPr>
          <a:xfrm>
            <a:off x="1185863" y="698500"/>
            <a:ext cx="4648200" cy="3486150"/>
          </a:xfrm>
          <a:ln/>
        </p:spPr>
      </p:sp>
      <p:sp>
        <p:nvSpPr>
          <p:cNvPr id="41988"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328686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defRPr>
            </a:lvl1pPr>
            <a:lvl2pPr marL="742950" indent="-285750" defTabSz="930275">
              <a:spcBef>
                <a:spcPct val="30000"/>
              </a:spcBef>
              <a:defRPr sz="1200">
                <a:solidFill>
                  <a:schemeClr val="tx1"/>
                </a:solidFill>
                <a:latin typeface="Arial" panose="020B0604020202020204" pitchFamily="34" charset="0"/>
              </a:defRPr>
            </a:lvl2pPr>
            <a:lvl3pPr marL="1143000" indent="-228600" defTabSz="930275">
              <a:spcBef>
                <a:spcPct val="30000"/>
              </a:spcBef>
              <a:defRPr sz="1200">
                <a:solidFill>
                  <a:schemeClr val="tx1"/>
                </a:solidFill>
                <a:latin typeface="Arial" panose="020B0604020202020204" pitchFamily="34" charset="0"/>
              </a:defRPr>
            </a:lvl3pPr>
            <a:lvl4pPr marL="1600200" indent="-228600" defTabSz="930275">
              <a:spcBef>
                <a:spcPct val="30000"/>
              </a:spcBef>
              <a:defRPr sz="1200">
                <a:solidFill>
                  <a:schemeClr val="tx1"/>
                </a:solidFill>
                <a:latin typeface="Arial" panose="020B0604020202020204" pitchFamily="34" charset="0"/>
              </a:defRPr>
            </a:lvl4pPr>
            <a:lvl5pPr marL="2057400" indent="-228600" defTabSz="930275">
              <a:spcBef>
                <a:spcPct val="30000"/>
              </a:spcBef>
              <a:defRPr sz="1200">
                <a:solidFill>
                  <a:schemeClr val="tx1"/>
                </a:solidFill>
                <a:latin typeface="Arial" panose="020B0604020202020204" pitchFamily="34" charset="0"/>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52C2622-1382-45AD-B5D1-BB300E0B83B2}" type="slidenum">
              <a:rPr lang="en-US" altLang="fr-FR"/>
              <a:pPr>
                <a:spcBef>
                  <a:spcPct val="0"/>
                </a:spcBef>
              </a:pPr>
              <a:t>19</a:t>
            </a:fld>
            <a:endParaRPr lang="en-US" altLang="fr-FR"/>
          </a:p>
        </p:txBody>
      </p:sp>
      <p:sp>
        <p:nvSpPr>
          <p:cNvPr id="44035" name="Rectangle 2"/>
          <p:cNvSpPr>
            <a:spLocks noGrp="1" noRot="1" noChangeAspect="1" noChangeArrowheads="1" noTextEdit="1"/>
          </p:cNvSpPr>
          <p:nvPr>
            <p:ph type="sldImg"/>
          </p:nvPr>
        </p:nvSpPr>
        <p:spPr>
          <a:xfrm>
            <a:off x="1185863" y="698500"/>
            <a:ext cx="4648200" cy="3486150"/>
          </a:xfrm>
          <a:ln/>
        </p:spPr>
      </p:sp>
      <p:sp>
        <p:nvSpPr>
          <p:cNvPr id="44036" name="Rectangle 3"/>
          <p:cNvSpPr>
            <a:spLocks noGrp="1" noChangeArrowheads="1"/>
          </p:cNvSpPr>
          <p:nvPr>
            <p:ph type="body" idx="1"/>
          </p:nvPr>
        </p:nvSpPr>
        <p:spPr>
          <a:xfrm>
            <a:off x="936625" y="4413250"/>
            <a:ext cx="513715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anose="020B0604020202020204" pitchFamily="34" charset="0"/>
            </a:endParaRPr>
          </a:p>
        </p:txBody>
      </p:sp>
    </p:spTree>
    <p:extLst>
      <p:ext uri="{BB962C8B-B14F-4D97-AF65-F5344CB8AC3E}">
        <p14:creationId xmlns:p14="http://schemas.microsoft.com/office/powerpoint/2010/main" val="2264560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942C78E-C634-4167-A287-61DCF4942AE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72722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0FD37F7-CB4A-4801-9475-357D377E7EB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52782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37D60D8-9BF0-4D29-B543-90EDC838587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65074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6553200" cy="381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06400" y="857250"/>
            <a:ext cx="4013200"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857250"/>
            <a:ext cx="4013200" cy="2638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3648075"/>
            <a:ext cx="4013200" cy="2638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sldNum" sz="quarter" idx="10"/>
          </p:nvPr>
        </p:nvSpPr>
        <p:spPr/>
        <p:txBody>
          <a:bodyPr/>
          <a:lstStyle>
            <a:lvl1pPr>
              <a:defRPr/>
            </a:lvl1pPr>
          </a:lstStyle>
          <a:p>
            <a:pPr>
              <a:defRPr/>
            </a:pPr>
            <a:r>
              <a:rPr lang="en-US">
                <a:solidFill>
                  <a:prstClr val="black">
                    <a:tint val="75000"/>
                  </a:prstClr>
                </a:solidFill>
              </a:rPr>
              <a:t>Neutrino physics -- Alain Blondel  </a:t>
            </a:r>
          </a:p>
        </p:txBody>
      </p:sp>
    </p:spTree>
    <p:extLst>
      <p:ext uri="{BB962C8B-B14F-4D97-AF65-F5344CB8AC3E}">
        <p14:creationId xmlns:p14="http://schemas.microsoft.com/office/powerpoint/2010/main" val="3751303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6553200" cy="381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06400" y="857250"/>
            <a:ext cx="4013200"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0" y="857250"/>
            <a:ext cx="4013200"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a:defRPr/>
            </a:lvl1pPr>
          </a:lstStyle>
          <a:p>
            <a:pPr>
              <a:defRPr/>
            </a:pPr>
            <a:r>
              <a:rPr lang="en-US">
                <a:solidFill>
                  <a:prstClr val="black">
                    <a:tint val="75000"/>
                  </a:prstClr>
                </a:solidFill>
              </a:rPr>
              <a:t>Neutrino physics -- Alain Blondel  </a:t>
            </a:r>
          </a:p>
        </p:txBody>
      </p:sp>
    </p:spTree>
    <p:extLst>
      <p:ext uri="{BB962C8B-B14F-4D97-AF65-F5344CB8AC3E}">
        <p14:creationId xmlns:p14="http://schemas.microsoft.com/office/powerpoint/2010/main" val="2626409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2769483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1367084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2371002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06400" y="857250"/>
            <a:ext cx="4013200"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572000" y="857250"/>
            <a:ext cx="4013200"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1442265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3748551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3383098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44EBD85-14F7-401E-8C72-A4AD93B3826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980668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2129466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3474945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2025563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3067656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0500" y="0"/>
            <a:ext cx="2044700" cy="6286500"/>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06400" y="0"/>
            <a:ext cx="5981700" cy="6286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r>
              <a:rPr lang="en-US">
                <a:solidFill>
                  <a:srgbClr val="5E574E"/>
                </a:solidFill>
              </a:rPr>
              <a:t>Neutrino physics -- Alain Blondel  </a:t>
            </a:r>
          </a:p>
        </p:txBody>
      </p:sp>
    </p:spTree>
    <p:extLst>
      <p:ext uri="{BB962C8B-B14F-4D97-AF65-F5344CB8AC3E}">
        <p14:creationId xmlns:p14="http://schemas.microsoft.com/office/powerpoint/2010/main" val="38155167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solidFill>
                  <a:prstClr val="black">
                    <a:tint val="75000"/>
                  </a:prstClr>
                </a:solidFill>
              </a:defRPr>
            </a:lvl1pPr>
          </a:lstStyle>
          <a:p>
            <a:pPr eaLnBrk="0" fontAlgn="base" hangingPunct="0">
              <a:spcBef>
                <a:spcPct val="0"/>
              </a:spcBef>
              <a:spcAft>
                <a:spcPct val="0"/>
              </a:spcAft>
              <a:defRPr/>
            </a:pPr>
            <a:r>
              <a:rPr lang="en-US" sz="1400" b="1" smtClean="0">
                <a:latin typeface="Times New Roman" pitchFamily="18" charset="0"/>
              </a:rPr>
              <a:t>3 July 2024</a:t>
            </a:r>
            <a:endParaRPr lang="en-GB" sz="1400" b="1">
              <a:latin typeface="Times New Roman" pitchFamily="18" charset="0"/>
            </a:endParaRPr>
          </a:p>
        </p:txBody>
      </p:sp>
      <p:sp>
        <p:nvSpPr>
          <p:cNvPr id="5" name="Slide Number Placeholder 5"/>
          <p:cNvSpPr>
            <a:spLocks noGrp="1"/>
          </p:cNvSpPr>
          <p:nvPr>
            <p:ph type="sldNum" sz="quarter" idx="11"/>
          </p:nvPr>
        </p:nvSpPr>
        <p:spPr/>
        <p:txBody>
          <a:bodyPr/>
          <a:lstStyle>
            <a:lvl1pPr>
              <a:defRPr>
                <a:solidFill>
                  <a:prstClr val="black">
                    <a:tint val="75000"/>
                  </a:prstClr>
                </a:solidFill>
              </a:defRPr>
            </a:lvl1pPr>
          </a:lstStyle>
          <a:p>
            <a:pPr>
              <a:defRPr/>
            </a:pPr>
            <a:fld id="{84F1C88C-A062-41AD-9A6D-82385C3B1B9A}" type="slidenum">
              <a:rPr lang="en-GB"/>
              <a:pPr>
                <a:defRPr/>
              </a:pPr>
              <a:t>‹#›</a:t>
            </a:fld>
            <a:endParaRPr lang="en-GB"/>
          </a:p>
        </p:txBody>
      </p:sp>
    </p:spTree>
    <p:extLst>
      <p:ext uri="{BB962C8B-B14F-4D97-AF65-F5344CB8AC3E}">
        <p14:creationId xmlns:p14="http://schemas.microsoft.com/office/powerpoint/2010/main" val="3049170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7" descr="Unig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01000" y="57150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eaLnBrk="0" fontAlgn="base" hangingPunct="0">
              <a:spcBef>
                <a:spcPct val="0"/>
              </a:spcBef>
              <a:spcAft>
                <a:spcPct val="0"/>
              </a:spcAft>
              <a:defRPr b="1">
                <a:latin typeface="Times New Roman" pitchFamily="18" charset="0"/>
              </a:defRPr>
            </a:lvl1pPr>
          </a:lstStyle>
          <a:p>
            <a:pPr>
              <a:defRPr/>
            </a:pPr>
            <a:r>
              <a:rPr lang="en-US" smtClean="0"/>
              <a:t>3 July 2024</a:t>
            </a:r>
            <a:endParaRPr lang="en-US"/>
          </a:p>
        </p:txBody>
      </p:sp>
      <p:sp>
        <p:nvSpPr>
          <p:cNvPr id="4" name="Footer Placeholder 2"/>
          <p:cNvSpPr>
            <a:spLocks noGrp="1"/>
          </p:cNvSpPr>
          <p:nvPr>
            <p:ph type="ftr" sz="quarter" idx="11"/>
          </p:nvPr>
        </p:nvSpPr>
        <p:spPr/>
        <p:txBody>
          <a:bodyPr/>
          <a:lstStyle>
            <a:lvl1pPr eaLnBrk="0" fontAlgn="base" hangingPunct="0">
              <a:spcBef>
                <a:spcPct val="0"/>
              </a:spcBef>
              <a:spcAft>
                <a:spcPct val="0"/>
              </a:spcAft>
              <a:defRPr b="1">
                <a:latin typeface="Times New Roman" pitchFamily="18" charset="0"/>
              </a:defRPr>
            </a:lvl1pPr>
          </a:lstStyle>
          <a:p>
            <a:pPr>
              <a:defRPr/>
            </a:pPr>
            <a:endParaRPr lang="en-US"/>
          </a:p>
        </p:txBody>
      </p:sp>
      <p:sp>
        <p:nvSpPr>
          <p:cNvPr id="5" name="Slide Number Placeholder 3"/>
          <p:cNvSpPr>
            <a:spLocks noGrp="1"/>
          </p:cNvSpPr>
          <p:nvPr>
            <p:ph type="sldNum" sz="quarter" idx="12"/>
          </p:nvPr>
        </p:nvSpPr>
        <p:spPr/>
        <p:txBody>
          <a:bodyPr/>
          <a:lstStyle>
            <a:lvl1pPr eaLnBrk="0" fontAlgn="base" hangingPunct="0">
              <a:spcBef>
                <a:spcPct val="0"/>
              </a:spcBef>
              <a:spcAft>
                <a:spcPct val="0"/>
              </a:spcAft>
              <a:defRPr b="1">
                <a:latin typeface="Times New Roman" pitchFamily="18" charset="0"/>
              </a:defRPr>
            </a:lvl1pPr>
          </a:lstStyle>
          <a:p>
            <a:pPr>
              <a:defRPr/>
            </a:pPr>
            <a:fld id="{BD5D958C-733E-42A2-A3FE-E1BE8698DDC4}" type="slidenum">
              <a:rPr lang="en-US"/>
              <a:pPr>
                <a:defRPr/>
              </a:pPr>
              <a:t>‹#›</a:t>
            </a:fld>
            <a:endParaRPr lang="en-US"/>
          </a:p>
        </p:txBody>
      </p:sp>
    </p:spTree>
    <p:extLst>
      <p:ext uri="{BB962C8B-B14F-4D97-AF65-F5344CB8AC3E}">
        <p14:creationId xmlns:p14="http://schemas.microsoft.com/office/powerpoint/2010/main" val="11252196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3627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01625" y="228600"/>
            <a:ext cx="8540750" cy="5870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154"/>
          <p:cNvSpPr>
            <a:spLocks noGrp="1" noChangeArrowheads="1"/>
          </p:cNvSpPr>
          <p:nvPr>
            <p:ph type="dt" sz="half" idx="10"/>
          </p:nvPr>
        </p:nvSpPr>
        <p:spPr/>
        <p:txBody>
          <a:bodyPr/>
          <a:lstStyle>
            <a:lvl1pPr eaLnBrk="0" fontAlgn="base" hangingPunct="0">
              <a:spcBef>
                <a:spcPct val="0"/>
              </a:spcBef>
              <a:spcAft>
                <a:spcPct val="0"/>
              </a:spcAft>
              <a:defRPr b="1">
                <a:solidFill>
                  <a:srgbClr val="FFFFFF"/>
                </a:solidFill>
                <a:latin typeface="Times New Roman" pitchFamily="18" charset="0"/>
              </a:defRPr>
            </a:lvl1pPr>
          </a:lstStyle>
          <a:p>
            <a:pPr>
              <a:defRPr/>
            </a:pPr>
            <a:r>
              <a:rPr lang="en-US" altLang="ja-JP" smtClean="0"/>
              <a:t>3 July 2024</a:t>
            </a:r>
            <a:endParaRPr lang="en-US" altLang="ja-JP"/>
          </a:p>
        </p:txBody>
      </p:sp>
      <p:sp>
        <p:nvSpPr>
          <p:cNvPr id="4" name="Rectangle 155"/>
          <p:cNvSpPr>
            <a:spLocks noGrp="1" noChangeArrowheads="1"/>
          </p:cNvSpPr>
          <p:nvPr>
            <p:ph type="ftr" sz="quarter" idx="11"/>
          </p:nvPr>
        </p:nvSpPr>
        <p:spPr/>
        <p:txBody>
          <a:bodyPr/>
          <a:lstStyle>
            <a:lvl1pPr eaLnBrk="0" fontAlgn="base" hangingPunct="0">
              <a:spcBef>
                <a:spcPct val="0"/>
              </a:spcBef>
              <a:spcAft>
                <a:spcPct val="0"/>
              </a:spcAft>
              <a:defRPr b="1">
                <a:solidFill>
                  <a:srgbClr val="FFFFFF"/>
                </a:solidFill>
                <a:latin typeface="Times New Roman" pitchFamily="18" charset="0"/>
              </a:defRPr>
            </a:lvl1pPr>
          </a:lstStyle>
          <a:p>
            <a:pPr>
              <a:defRPr/>
            </a:pPr>
            <a:endParaRPr lang="en-US" altLang="ja-JP"/>
          </a:p>
        </p:txBody>
      </p:sp>
      <p:sp>
        <p:nvSpPr>
          <p:cNvPr id="5" name="Rectangle 156"/>
          <p:cNvSpPr>
            <a:spLocks noGrp="1" noChangeArrowheads="1"/>
          </p:cNvSpPr>
          <p:nvPr>
            <p:ph type="sldNum" sz="quarter" idx="12"/>
          </p:nvPr>
        </p:nvSpPr>
        <p:spPr/>
        <p:txBody>
          <a:bodyPr/>
          <a:lstStyle>
            <a:lvl1pPr eaLnBrk="0" fontAlgn="base" hangingPunct="0">
              <a:spcBef>
                <a:spcPct val="0"/>
              </a:spcBef>
              <a:spcAft>
                <a:spcPct val="0"/>
              </a:spcAft>
              <a:defRPr b="1">
                <a:solidFill>
                  <a:srgbClr val="FFFFFF"/>
                </a:solidFill>
                <a:latin typeface="Times New Roman" pitchFamily="18" charset="0"/>
              </a:defRPr>
            </a:lvl1pPr>
          </a:lstStyle>
          <a:p>
            <a:pPr>
              <a:defRPr/>
            </a:pPr>
            <a:fld id="{19028CD5-E53A-4387-AE6E-8C23FD81D867}" type="slidenum">
              <a:rPr lang="en-US" altLang="ja-JP"/>
              <a:pPr>
                <a:defRPr/>
              </a:pPr>
              <a:t>‹#›</a:t>
            </a:fld>
            <a:endParaRPr lang="en-US" altLang="ja-JP"/>
          </a:p>
        </p:txBody>
      </p:sp>
    </p:spTree>
    <p:extLst>
      <p:ext uri="{BB962C8B-B14F-4D97-AF65-F5344CB8AC3E}">
        <p14:creationId xmlns:p14="http://schemas.microsoft.com/office/powerpoint/2010/main" val="3059850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16"/>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80" indent="0" algn="ctr">
              <a:buNone/>
              <a:defRPr>
                <a:solidFill>
                  <a:schemeClr val="tx1">
                    <a:tint val="75000"/>
                  </a:schemeClr>
                </a:solidFill>
              </a:defRPr>
            </a:lvl2pPr>
            <a:lvl3pPr marL="913368" indent="0" algn="ctr">
              <a:buNone/>
              <a:defRPr>
                <a:solidFill>
                  <a:schemeClr val="tx1">
                    <a:tint val="75000"/>
                  </a:schemeClr>
                </a:solidFill>
              </a:defRPr>
            </a:lvl3pPr>
            <a:lvl4pPr marL="1370060" indent="0" algn="ctr">
              <a:buNone/>
              <a:defRPr>
                <a:solidFill>
                  <a:schemeClr val="tx1">
                    <a:tint val="75000"/>
                  </a:schemeClr>
                </a:solidFill>
              </a:defRPr>
            </a:lvl4pPr>
            <a:lvl5pPr marL="1826744" indent="0" algn="ctr">
              <a:buNone/>
              <a:defRPr>
                <a:solidFill>
                  <a:schemeClr val="tx1">
                    <a:tint val="75000"/>
                  </a:schemeClr>
                </a:solidFill>
              </a:defRPr>
            </a:lvl5pPr>
            <a:lvl6pPr marL="2283426" indent="0" algn="ctr">
              <a:buNone/>
              <a:defRPr>
                <a:solidFill>
                  <a:schemeClr val="tx1">
                    <a:tint val="75000"/>
                  </a:schemeClr>
                </a:solidFill>
              </a:defRPr>
            </a:lvl6pPr>
            <a:lvl7pPr marL="2740117" indent="0" algn="ctr">
              <a:buNone/>
              <a:defRPr>
                <a:solidFill>
                  <a:schemeClr val="tx1">
                    <a:tint val="75000"/>
                  </a:schemeClr>
                </a:solidFill>
              </a:defRPr>
            </a:lvl7pPr>
            <a:lvl8pPr marL="3196797" indent="0" algn="ctr">
              <a:buNone/>
              <a:defRPr>
                <a:solidFill>
                  <a:schemeClr val="tx1">
                    <a:tint val="75000"/>
                  </a:schemeClr>
                </a:solidFill>
              </a:defRPr>
            </a:lvl8pPr>
            <a:lvl9pPr marL="3653486"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lIns="91336" tIns="45668" rIns="91336" bIns="45668"/>
          <a:lstStyle>
            <a:lvl1pPr eaLnBrk="0" fontAlgn="base" hangingPunct="0">
              <a:spcBef>
                <a:spcPct val="0"/>
              </a:spcBef>
              <a:spcAft>
                <a:spcPct val="0"/>
              </a:spcAft>
              <a:defRPr b="1">
                <a:latin typeface="Arial" pitchFamily="34" charset="0"/>
              </a:defRPr>
            </a:lvl1pPr>
          </a:lstStyle>
          <a:p>
            <a:pPr>
              <a:defRPr/>
            </a:pPr>
            <a:r>
              <a:rPr lang="en-US" altLang="ja-JP" smtClean="0"/>
              <a:t>3 July 2024</a:t>
            </a:r>
            <a:endParaRPr lang="ja-JP" altLang="en-US"/>
          </a:p>
        </p:txBody>
      </p:sp>
      <p:sp>
        <p:nvSpPr>
          <p:cNvPr id="5" name="フッター プレースホルダー 4"/>
          <p:cNvSpPr>
            <a:spLocks noGrp="1"/>
          </p:cNvSpPr>
          <p:nvPr>
            <p:ph type="ftr" sz="quarter" idx="11"/>
          </p:nvPr>
        </p:nvSpPr>
        <p:spPr/>
        <p:txBody>
          <a:bodyPr lIns="91336" tIns="45668" rIns="91336" bIns="45668"/>
          <a:lstStyle>
            <a:lvl1pPr eaLnBrk="0" fontAlgn="base" hangingPunct="0">
              <a:spcBef>
                <a:spcPct val="0"/>
              </a:spcBef>
              <a:spcAft>
                <a:spcPct val="0"/>
              </a:spcAft>
              <a:defRPr b="1">
                <a:latin typeface="Arial" pitchFamily="34" charset="0"/>
              </a:defRPr>
            </a:lvl1pPr>
          </a:lstStyle>
          <a:p>
            <a:pPr>
              <a:defRPr/>
            </a:pPr>
            <a:endParaRPr lang="ja-JP" altLang="en-US"/>
          </a:p>
        </p:txBody>
      </p:sp>
      <p:sp>
        <p:nvSpPr>
          <p:cNvPr id="6" name="スライド番号プレースホルダー 5"/>
          <p:cNvSpPr>
            <a:spLocks noGrp="1"/>
          </p:cNvSpPr>
          <p:nvPr>
            <p:ph type="sldNum" sz="quarter" idx="12"/>
          </p:nvPr>
        </p:nvSpPr>
        <p:spPr/>
        <p:txBody>
          <a:bodyPr lIns="91336" tIns="45668" rIns="91336" bIns="45668"/>
          <a:lstStyle>
            <a:lvl1pPr eaLnBrk="0" fontAlgn="base" hangingPunct="0">
              <a:spcBef>
                <a:spcPct val="0"/>
              </a:spcBef>
              <a:spcAft>
                <a:spcPct val="0"/>
              </a:spcAft>
              <a:defRPr b="1">
                <a:latin typeface="Arial" pitchFamily="34" charset="0"/>
              </a:defRPr>
            </a:lvl1pPr>
          </a:lstStyle>
          <a:p>
            <a:pPr>
              <a:defRPr/>
            </a:pPr>
            <a:fld id="{8AF12AA7-9732-4C0B-95DF-D4F9998A0C78}" type="slidenum">
              <a:rPr lang="ja-JP" altLang="en-US"/>
              <a:pPr>
                <a:defRPr/>
              </a:pPr>
              <a:t>‹#›</a:t>
            </a:fld>
            <a:endParaRPr lang="ja-JP" altLang="en-US"/>
          </a:p>
        </p:txBody>
      </p:sp>
    </p:spTree>
    <p:extLst>
      <p:ext uri="{BB962C8B-B14F-4D97-AF65-F5344CB8AC3E}">
        <p14:creationId xmlns:p14="http://schemas.microsoft.com/office/powerpoint/2010/main" val="1815174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93EEA2A-A61A-4C81-B0B9-8052F726464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7636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 July 2024</a:t>
            </a:r>
            <a:endParaRPr lang="en-GB" dirty="0">
              <a:solidFill>
                <a:prstClr val="black">
                  <a:tint val="75000"/>
                </a:prstClr>
              </a:solidFill>
            </a:endParaRPr>
          </a:p>
        </p:txBody>
      </p:sp>
      <p:sp>
        <p:nvSpPr>
          <p:cNvPr id="4" name="Slide Number Placeholder 3"/>
          <p:cNvSpPr>
            <a:spLocks noGrp="1"/>
          </p:cNvSpPr>
          <p:nvPr>
            <p:ph type="sldNum" sz="quarter" idx="12"/>
          </p:nvPr>
        </p:nvSpPr>
        <p:spPr>
          <a:xfrm>
            <a:off x="6210300" y="6356354"/>
            <a:ext cx="2133600" cy="365125"/>
          </a:xfrm>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8015529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1"/>
          </p:nvPr>
        </p:nvSpPr>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30738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1"/>
          </p:nvPr>
        </p:nvSpPr>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748215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r>
              <a:rPr lang="en-US" smtClean="0">
                <a:solidFill>
                  <a:prstClr val="black">
                    <a:tint val="75000"/>
                  </a:prstClr>
                </a:solidFill>
              </a:rPr>
              <a:t>3 July 2024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170678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1"/>
          </p:nvPr>
        </p:nvSpPr>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41308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858000" cy="762000"/>
          </a:xfrm>
        </p:spPr>
        <p:txBody>
          <a:bodyPr/>
          <a:lstStyle/>
          <a:p>
            <a:r>
              <a:rPr lang="en-US" smtClean="0"/>
              <a:t>Click to edit Master title style</a:t>
            </a:r>
            <a:endParaRPr lang="en-US"/>
          </a:p>
        </p:txBody>
      </p:sp>
      <p:sp>
        <p:nvSpPr>
          <p:cNvPr id="3" name="Content Placeholder 2"/>
          <p:cNvSpPr>
            <a:spLocks noGrp="1"/>
          </p:cNvSpPr>
          <p:nvPr>
            <p:ph idx="1"/>
          </p:nvPr>
        </p:nvSpPr>
        <p:spPr>
          <a:xfrm>
            <a:off x="1600200" y="1066800"/>
            <a:ext cx="6858000" cy="5181600"/>
          </a:xfrm>
        </p:spPr>
        <p:txBody>
          <a:bodyPr/>
          <a:lstStyle>
            <a:lvl3pPr>
              <a:buClr>
                <a:schemeClr val="accent4">
                  <a:lumMod val="20000"/>
                  <a:lumOff val="80000"/>
                </a:schemeClr>
              </a:buClr>
              <a:buSzPct val="25000"/>
              <a:buFont typeface="Wingdings" pitchFamily="2" charset="2"/>
              <a:buChar char="q"/>
              <a:defRPr sz="2000"/>
            </a:lvl3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p:txBody>
      </p:sp>
      <p:sp>
        <p:nvSpPr>
          <p:cNvPr id="4" name="Rectangle 16"/>
          <p:cNvSpPr>
            <a:spLocks noGrp="1" noChangeArrowheads="1"/>
          </p:cNvSpPr>
          <p:nvPr>
            <p:ph type="ftr" sz="quarter" idx="10"/>
          </p:nvPr>
        </p:nvSpPr>
        <p:spPr>
          <a:xfrm>
            <a:off x="762000" y="6324600"/>
            <a:ext cx="6248400" cy="361950"/>
          </a:xfrm>
          <a:prstGeom prst="rect">
            <a:avLst/>
          </a:prstGeom>
        </p:spPr>
        <p:txBody>
          <a:bodyPr/>
          <a:lstStyle>
            <a:lvl1pPr>
              <a:defRPr/>
            </a:lvl1pPr>
          </a:lstStyle>
          <a:p>
            <a:pPr eaLnBrk="0" fontAlgn="base" hangingPunct="0">
              <a:spcBef>
                <a:spcPct val="0"/>
              </a:spcBef>
              <a:spcAft>
                <a:spcPct val="0"/>
              </a:spcAft>
              <a:defRPr/>
            </a:pPr>
            <a:endParaRPr lang="en-US" sz="1400" b="1" dirty="0">
              <a:solidFill>
                <a:prstClr val="black"/>
              </a:solidFill>
              <a:latin typeface="Times New Roman" pitchFamily="18" charset="0"/>
            </a:endParaRPr>
          </a:p>
        </p:txBody>
      </p:sp>
      <p:sp>
        <p:nvSpPr>
          <p:cNvPr id="5" name="Rectangle 17"/>
          <p:cNvSpPr>
            <a:spLocks noGrp="1" noChangeArrowheads="1"/>
          </p:cNvSpPr>
          <p:nvPr>
            <p:ph type="sldNum" sz="quarter" idx="11"/>
          </p:nvPr>
        </p:nvSpPr>
        <p:spPr>
          <a:xfrm>
            <a:off x="152400" y="6324600"/>
            <a:ext cx="533400" cy="361950"/>
          </a:xfrm>
        </p:spPr>
        <p:txBody>
          <a:bodyPr/>
          <a:lstStyle>
            <a:lvl1pPr>
              <a:defRPr/>
            </a:lvl1pPr>
          </a:lstStyle>
          <a:p>
            <a:pPr>
              <a:defRPr/>
            </a:pPr>
            <a:fld id="{751C9121-044D-47E8-87E9-7D343DF06EE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2388130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r>
              <a:rPr lang="en-US" smtClean="0">
                <a:solidFill>
                  <a:prstClr val="black">
                    <a:tint val="75000"/>
                  </a:prstClr>
                </a:solidFill>
              </a:rPr>
              <a:t>3 July 2024</a:t>
            </a:r>
            <a:endParaRPr lang="en-GB">
              <a:solidFill>
                <a:prstClr val="black">
                  <a:tint val="75000"/>
                </a:prstClr>
              </a:solidFill>
            </a:endParaRPr>
          </a:p>
        </p:txBody>
      </p:sp>
      <p:sp>
        <p:nvSpPr>
          <p:cNvPr id="4" name="Footer Placeholder 3"/>
          <p:cNvSpPr>
            <a:spLocks noGrp="1"/>
          </p:cNvSpPr>
          <p:nvPr>
            <p:ph type="ftr" sz="quarter" idx="11"/>
          </p:nvPr>
        </p:nvSpPr>
        <p:spPr>
          <a:xfrm>
            <a:off x="3124200" y="6356354"/>
            <a:ext cx="2895600" cy="365125"/>
          </a:xfrm>
          <a:prstGeom prst="rect">
            <a:avLst/>
          </a:prstGeom>
        </p:spPr>
        <p:txBody>
          <a:bodyPr/>
          <a:lstStyle/>
          <a:p>
            <a:pPr eaLnBrk="0" fontAlgn="base" hangingPunct="0">
              <a:spcBef>
                <a:spcPct val="0"/>
              </a:spcBef>
              <a:spcAft>
                <a:spcPct val="0"/>
              </a:spcAft>
            </a:pPr>
            <a:endParaRPr lang="en-GB" sz="1400" b="1">
              <a:solidFill>
                <a:prstClr val="black">
                  <a:tint val="75000"/>
                </a:prstClr>
              </a:solidFill>
              <a:latin typeface="Times New Roman" pitchFamily="18" charset="0"/>
            </a:endParaRPr>
          </a:p>
        </p:txBody>
      </p:sp>
      <p:sp>
        <p:nvSpPr>
          <p:cNvPr id="5" name="Slide Number Placeholder 4"/>
          <p:cNvSpPr>
            <a:spLocks noGrp="1"/>
          </p:cNvSpPr>
          <p:nvPr>
            <p:ph type="sldNum" sz="quarter" idx="12"/>
          </p:nvPr>
        </p:nvSpPr>
        <p:spPr/>
        <p:txBody>
          <a:body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55919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r-F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12129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11133787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r-F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2071156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25903B45-F32E-4E5E-B0F0-001BFA9DB71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73619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17981141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8" name="Footer Placeholder 7"/>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14560374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4" name="Footer Placeholder 3"/>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5464849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3" name="Footer Placeholder 2"/>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5090407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r-F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155085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r-F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22446351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27065291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42669761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11480" indent="0" algn="ctr">
              <a:buNone/>
              <a:defRPr>
                <a:solidFill>
                  <a:schemeClr val="tx1">
                    <a:tint val="75000"/>
                  </a:schemeClr>
                </a:solidFill>
              </a:defRPr>
            </a:lvl2pPr>
            <a:lvl3pPr marL="822960" indent="0" algn="ctr">
              <a:buNone/>
              <a:defRPr>
                <a:solidFill>
                  <a:schemeClr val="tx1">
                    <a:tint val="75000"/>
                  </a:schemeClr>
                </a:solidFill>
              </a:defRPr>
            </a:lvl3pPr>
            <a:lvl4pPr marL="1234440" indent="0" algn="ctr">
              <a:buNone/>
              <a:defRPr>
                <a:solidFill>
                  <a:schemeClr val="tx1">
                    <a:tint val="75000"/>
                  </a:schemeClr>
                </a:solidFill>
              </a:defRPr>
            </a:lvl4pPr>
            <a:lvl5pPr marL="1645920" indent="0" algn="ctr">
              <a:buNone/>
              <a:defRPr>
                <a:solidFill>
                  <a:schemeClr val="tx1">
                    <a:tint val="75000"/>
                  </a:schemeClr>
                </a:solidFill>
              </a:defRPr>
            </a:lvl5pPr>
            <a:lvl6pPr marL="2057400" indent="0" algn="ctr">
              <a:buNone/>
              <a:defRPr>
                <a:solidFill>
                  <a:schemeClr val="tx1">
                    <a:tint val="75000"/>
                  </a:schemeClr>
                </a:solidFill>
              </a:defRPr>
            </a:lvl6pPr>
            <a:lvl7pPr marL="2468880" indent="0" algn="ctr">
              <a:buNone/>
              <a:defRPr>
                <a:solidFill>
                  <a:schemeClr val="tx1">
                    <a:tint val="75000"/>
                  </a:schemeClr>
                </a:solidFill>
              </a:defRPr>
            </a:lvl7pPr>
            <a:lvl8pPr marL="2880360" indent="0" algn="ctr">
              <a:buNone/>
              <a:defRPr>
                <a:solidFill>
                  <a:schemeClr val="tx1">
                    <a:tint val="75000"/>
                  </a:schemeClr>
                </a:solidFill>
              </a:defRPr>
            </a:lvl8pPr>
            <a:lvl9pPr marL="329184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defTabSz="822960"/>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25459697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defTabSz="822960"/>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133813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lvl1pPr>
              <a:defRPr/>
            </a:lvl1pPr>
          </a:lstStyle>
          <a:p>
            <a:pPr>
              <a:defRPr/>
            </a:pPr>
            <a:fld id="{A19FC990-5115-4455-880D-480A601178B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486780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6"/>
          </a:xfrm>
        </p:spPr>
        <p:txBody>
          <a:bodyPr anchor="t"/>
          <a:lstStyle>
            <a:lvl1pPr algn="l">
              <a:defRPr sz="36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solidFill>
                  <a:schemeClr val="tx1">
                    <a:tint val="7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defTabSz="822960"/>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1672633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defTabSz="822960"/>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27441916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4"/>
            <a:ext cx="4041775" cy="63976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pPr defTabSz="822960"/>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9276611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defTabSz="822960"/>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419058113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pPr defTabSz="822960"/>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pic>
        <p:nvPicPr>
          <p:cNvPr id="7"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4818" t="28139" r="37037" b="49262"/>
          <a:stretch/>
        </p:blipFill>
        <p:spPr bwMode="auto">
          <a:xfrm>
            <a:off x="0" y="0"/>
            <a:ext cx="1341783" cy="1113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Tree>
    <p:extLst>
      <p:ext uri="{BB962C8B-B14F-4D97-AF65-F5344CB8AC3E}">
        <p14:creationId xmlns:p14="http://schemas.microsoft.com/office/powerpoint/2010/main" val="157556489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18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defTabSz="822960"/>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7950146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defTabSz="822960"/>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9727562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defTabSz="822960"/>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66253300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defTabSz="822960"/>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31000384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5"/>
            <a:ext cx="7772400" cy="1470025"/>
          </a:xfrm>
        </p:spPr>
        <p:txBody>
          <a:bodyPr/>
          <a:lstStyle/>
          <a:p>
            <a:r>
              <a:rPr lang="en-US"/>
              <a:t>Click to edit Master title style</a:t>
            </a:r>
          </a:p>
        </p:txBody>
      </p:sp>
      <p:sp>
        <p:nvSpPr>
          <p:cNvPr id="3" name="Subtitle 2"/>
          <p:cNvSpPr>
            <a:spLocks noGrp="1"/>
          </p:cNvSpPr>
          <p:nvPr>
            <p:ph type="subTitle" idx="1"/>
          </p:nvPr>
        </p:nvSpPr>
        <p:spPr>
          <a:xfrm>
            <a:off x="1371602" y="3886200"/>
            <a:ext cx="6400800" cy="1752600"/>
          </a:xfrm>
        </p:spPr>
        <p:txBody>
          <a:bodyPr/>
          <a:lstStyle>
            <a:lvl1pPr marL="0" indent="0" algn="ctr">
              <a:buNone/>
              <a:defRPr/>
            </a:lvl1pPr>
            <a:lvl2pPr marL="342811" indent="0" algn="ctr">
              <a:buNone/>
              <a:defRPr/>
            </a:lvl2pPr>
            <a:lvl3pPr marL="685620" indent="0" algn="ctr">
              <a:buNone/>
              <a:defRPr/>
            </a:lvl3pPr>
            <a:lvl4pPr marL="1028430" indent="0" algn="ctr">
              <a:buNone/>
              <a:defRPr/>
            </a:lvl4pPr>
            <a:lvl5pPr marL="1371241" indent="0" algn="ctr">
              <a:buNone/>
              <a:defRPr/>
            </a:lvl5pPr>
            <a:lvl6pPr marL="1714052" indent="0" algn="ctr">
              <a:buNone/>
              <a:defRPr/>
            </a:lvl6pPr>
            <a:lvl7pPr marL="2056859" indent="0" algn="ctr">
              <a:buNone/>
              <a:defRPr/>
            </a:lvl7pPr>
            <a:lvl8pPr marL="2399672" indent="0" algn="ctr">
              <a:buNone/>
              <a:defRPr/>
            </a:lvl8pPr>
            <a:lvl9pPr marL="2742481"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685800">
              <a:defRPr/>
            </a:pPr>
            <a:fld id="{F505C9C1-5BD8-44D2-9B77-164B907DA775}"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24869302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lvl1pPr>
              <a:defRPr/>
            </a:lvl1pPr>
          </a:lstStyle>
          <a:p>
            <a:pPr>
              <a:defRPr/>
            </a:pPr>
            <a:fld id="{02363F0B-E992-42BC-8AEC-DCDEBFAD03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2121364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685800">
              <a:defRPr/>
            </a:pPr>
            <a:fld id="{5CAA88B1-FA0D-4547-B06D-8951BF9FEACA}"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357031045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1500"/>
            </a:lvl1pPr>
            <a:lvl2pPr marL="342811" indent="0">
              <a:buNone/>
              <a:defRPr sz="1350"/>
            </a:lvl2pPr>
            <a:lvl3pPr marL="685620" indent="0">
              <a:buNone/>
              <a:defRPr sz="1200"/>
            </a:lvl3pPr>
            <a:lvl4pPr marL="1028430" indent="0">
              <a:buNone/>
              <a:defRPr sz="1050"/>
            </a:lvl4pPr>
            <a:lvl5pPr marL="1371241" indent="0">
              <a:buNone/>
              <a:defRPr sz="1050"/>
            </a:lvl5pPr>
            <a:lvl6pPr marL="1714052" indent="0">
              <a:buNone/>
              <a:defRPr sz="1050"/>
            </a:lvl6pPr>
            <a:lvl7pPr marL="2056859" indent="0">
              <a:buNone/>
              <a:defRPr sz="1050"/>
            </a:lvl7pPr>
            <a:lvl8pPr marL="2399672" indent="0">
              <a:buNone/>
              <a:defRPr sz="1050"/>
            </a:lvl8pPr>
            <a:lvl9pPr marL="2742481"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685800">
              <a:defRPr/>
            </a:pPr>
            <a:fld id="{DBEC5BC3-08B4-4482-B776-855625B56333}"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295841867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3538" y="928688"/>
            <a:ext cx="4132262" cy="54292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2" y="928688"/>
            <a:ext cx="4132263" cy="54292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defTabSz="685800">
              <a:defRPr/>
            </a:pPr>
            <a:fld id="{5E4A713B-15A3-44E3-A1F2-FA79A3609985}"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83465104"/>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1800" b="1"/>
            </a:lvl1pPr>
            <a:lvl2pPr marL="342811" indent="0">
              <a:buNone/>
              <a:defRPr sz="1500" b="1"/>
            </a:lvl2pPr>
            <a:lvl3pPr marL="685620" indent="0">
              <a:buNone/>
              <a:defRPr sz="1350" b="1"/>
            </a:lvl3pPr>
            <a:lvl4pPr marL="1028430" indent="0">
              <a:buNone/>
              <a:defRPr sz="1200" b="1"/>
            </a:lvl4pPr>
            <a:lvl5pPr marL="1371241" indent="0">
              <a:buNone/>
              <a:defRPr sz="1200" b="1"/>
            </a:lvl5pPr>
            <a:lvl6pPr marL="1714052" indent="0">
              <a:buNone/>
              <a:defRPr sz="1200" b="1"/>
            </a:lvl6pPr>
            <a:lvl7pPr marL="2056859" indent="0">
              <a:buNone/>
              <a:defRPr sz="1200" b="1"/>
            </a:lvl7pPr>
            <a:lvl8pPr marL="2399672" indent="0">
              <a:buNone/>
              <a:defRPr sz="1200" b="1"/>
            </a:lvl8pPr>
            <a:lvl9pPr marL="2742481"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1800" b="1"/>
            </a:lvl1pPr>
            <a:lvl2pPr marL="342811" indent="0">
              <a:buNone/>
              <a:defRPr sz="1500" b="1"/>
            </a:lvl2pPr>
            <a:lvl3pPr marL="685620" indent="0">
              <a:buNone/>
              <a:defRPr sz="1350" b="1"/>
            </a:lvl3pPr>
            <a:lvl4pPr marL="1028430" indent="0">
              <a:buNone/>
              <a:defRPr sz="1200" b="1"/>
            </a:lvl4pPr>
            <a:lvl5pPr marL="1371241" indent="0">
              <a:buNone/>
              <a:defRPr sz="1200" b="1"/>
            </a:lvl5pPr>
            <a:lvl6pPr marL="1714052" indent="0">
              <a:buNone/>
              <a:defRPr sz="1200" b="1"/>
            </a:lvl6pPr>
            <a:lvl7pPr marL="2056859" indent="0">
              <a:buNone/>
              <a:defRPr sz="1200" b="1"/>
            </a:lvl7pPr>
            <a:lvl8pPr marL="2399672" indent="0">
              <a:buNone/>
              <a:defRPr sz="1200" b="1"/>
            </a:lvl8pPr>
            <a:lvl9pPr marL="2742481"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defTabSz="685800">
              <a:defRPr/>
            </a:pPr>
            <a:fld id="{9B3767E1-0EBF-4F4E-AFDF-42932A501FEE}"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2384855125"/>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defTabSz="685800">
              <a:defRPr/>
            </a:pPr>
            <a:fld id="{6F5416BC-BC35-490D-A6F7-63A808B8E776}"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3054106756"/>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defTabSz="685800">
              <a:defRPr/>
            </a:pPr>
            <a:fld id="{91EAEF05-F08F-4C2C-8DB3-546F49045412}"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555411948"/>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60"/>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11" indent="0">
              <a:buNone/>
              <a:defRPr sz="900"/>
            </a:lvl2pPr>
            <a:lvl3pPr marL="685620" indent="0">
              <a:buNone/>
              <a:defRPr sz="750"/>
            </a:lvl3pPr>
            <a:lvl4pPr marL="1028430" indent="0">
              <a:buNone/>
              <a:defRPr sz="675"/>
            </a:lvl4pPr>
            <a:lvl5pPr marL="1371241" indent="0">
              <a:buNone/>
              <a:defRPr sz="675"/>
            </a:lvl5pPr>
            <a:lvl6pPr marL="1714052" indent="0">
              <a:buNone/>
              <a:defRPr sz="675"/>
            </a:lvl6pPr>
            <a:lvl7pPr marL="2056859" indent="0">
              <a:buNone/>
              <a:defRPr sz="675"/>
            </a:lvl7pPr>
            <a:lvl8pPr marL="2399672" indent="0">
              <a:buNone/>
              <a:defRPr sz="675"/>
            </a:lvl8pPr>
            <a:lvl9pPr marL="2742481"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defTabSz="685800">
              <a:defRPr/>
            </a:pPr>
            <a:fld id="{2F00894A-6BB6-4090-9E18-80A16F6459CD}"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3486915785"/>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11" indent="0">
              <a:buNone/>
              <a:defRPr sz="2100"/>
            </a:lvl2pPr>
            <a:lvl3pPr marL="685620" indent="0">
              <a:buNone/>
              <a:defRPr sz="1800"/>
            </a:lvl3pPr>
            <a:lvl4pPr marL="1028430" indent="0">
              <a:buNone/>
              <a:defRPr sz="1500"/>
            </a:lvl4pPr>
            <a:lvl5pPr marL="1371241" indent="0">
              <a:buNone/>
              <a:defRPr sz="1500"/>
            </a:lvl5pPr>
            <a:lvl6pPr marL="1714052" indent="0">
              <a:buNone/>
              <a:defRPr sz="1500"/>
            </a:lvl6pPr>
            <a:lvl7pPr marL="2056859" indent="0">
              <a:buNone/>
              <a:defRPr sz="1500"/>
            </a:lvl7pPr>
            <a:lvl8pPr marL="2399672" indent="0">
              <a:buNone/>
              <a:defRPr sz="1500"/>
            </a:lvl8pPr>
            <a:lvl9pPr marL="2742481" indent="0">
              <a:buNone/>
              <a:defRPr sz="15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050"/>
            </a:lvl1pPr>
            <a:lvl2pPr marL="342811" indent="0">
              <a:buNone/>
              <a:defRPr sz="900"/>
            </a:lvl2pPr>
            <a:lvl3pPr marL="685620" indent="0">
              <a:buNone/>
              <a:defRPr sz="750"/>
            </a:lvl3pPr>
            <a:lvl4pPr marL="1028430" indent="0">
              <a:buNone/>
              <a:defRPr sz="675"/>
            </a:lvl4pPr>
            <a:lvl5pPr marL="1371241" indent="0">
              <a:buNone/>
              <a:defRPr sz="675"/>
            </a:lvl5pPr>
            <a:lvl6pPr marL="1714052" indent="0">
              <a:buNone/>
              <a:defRPr sz="675"/>
            </a:lvl6pPr>
            <a:lvl7pPr marL="2056859" indent="0">
              <a:buNone/>
              <a:defRPr sz="675"/>
            </a:lvl7pPr>
            <a:lvl8pPr marL="2399672" indent="0">
              <a:buNone/>
              <a:defRPr sz="675"/>
            </a:lvl8pPr>
            <a:lvl9pPr marL="2742481"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defTabSz="685800">
              <a:defRPr/>
            </a:pPr>
            <a:fld id="{8AF39919-892F-48AC-AC3B-7CC0EC5DC891}"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988008077"/>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685800">
              <a:defRPr/>
            </a:pPr>
            <a:fld id="{3744BDD9-B708-4F21-B70E-03539B1B5363}"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66746051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14321"/>
            <a:ext cx="2103438" cy="6143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3543" y="214321"/>
            <a:ext cx="6161087" cy="6143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a:defRPr/>
            </a:pPr>
            <a:r>
              <a:rPr lang="en-US" smtClean="0">
                <a:solidFill>
                  <a:srgbClr val="000000"/>
                </a:solidFill>
              </a:rPr>
              <a:t>3 July 2024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685800">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685800">
              <a:defRPr/>
            </a:pPr>
            <a:fld id="{56139288-2FCE-451B-8DC7-BA65FECE0EFB}" type="slidenum">
              <a:rPr lang="en-US" smtClean="0">
                <a:solidFill>
                  <a:srgbClr val="000000"/>
                </a:solidFill>
              </a:rPr>
              <a:pPr defTabSz="685800">
                <a:defRPr/>
              </a:pPr>
              <a:t>‹#›</a:t>
            </a:fld>
            <a:endParaRPr lang="en-US">
              <a:solidFill>
                <a:srgbClr val="000000"/>
              </a:solidFill>
            </a:endParaRPr>
          </a:p>
        </p:txBody>
      </p:sp>
    </p:spTree>
    <p:extLst>
      <p:ext uri="{BB962C8B-B14F-4D97-AF65-F5344CB8AC3E}">
        <p14:creationId xmlns:p14="http://schemas.microsoft.com/office/powerpoint/2010/main" val="370671949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lvl1pPr>
          </a:lstStyle>
          <a:p>
            <a:pPr>
              <a:defRPr/>
            </a:pPr>
            <a:fld id="{DD2740A3-13A4-4189-9789-92F9ED02A13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1832508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294772173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257782380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23443622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42645652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8" name="Footer Placeholder 7"/>
          <p:cNvSpPr>
            <a:spLocks noGrp="1"/>
          </p:cNvSpPr>
          <p:nvPr>
            <p:ph type="ftr" sz="quarter" idx="11"/>
          </p:nvPr>
        </p:nvSpPr>
        <p:spPr/>
        <p:txBody>
          <a:bodyPr/>
          <a:lstStyle/>
          <a:p>
            <a:pPr defTabSz="685800"/>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17128393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4" name="Footer Placeholder 3"/>
          <p:cNvSpPr>
            <a:spLocks noGrp="1"/>
          </p:cNvSpPr>
          <p:nvPr>
            <p:ph type="ftr" sz="quarter" idx="11"/>
          </p:nvPr>
        </p:nvSpPr>
        <p:spPr/>
        <p:txBody>
          <a:bodyPr/>
          <a:lstStyle/>
          <a:p>
            <a:pPr defTabSz="685800"/>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173474099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3" name="Footer Placeholder 2"/>
          <p:cNvSpPr>
            <a:spLocks noGrp="1"/>
          </p:cNvSpPr>
          <p:nvPr>
            <p:ph type="ftr" sz="quarter" idx="11"/>
          </p:nvPr>
        </p:nvSpPr>
        <p:spPr/>
        <p:txBody>
          <a:bodyPr/>
          <a:lstStyle/>
          <a:p>
            <a:pPr defTabSz="685800"/>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220992334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395242568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7595328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242280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4FCEF23F-6052-43FB-B0F9-2DA7DE0AFFC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540667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32320342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9" name="矩形 8"/>
          <p:cNvSpPr/>
          <p:nvPr userDrawn="1">
            <p:custDataLst>
              <p:tags r:id="rId1"/>
            </p:custDataLst>
          </p:nvPr>
        </p:nvSpPr>
        <p:spPr>
          <a:xfrm>
            <a:off x="-477" y="-29210"/>
            <a:ext cx="9144953" cy="807085"/>
          </a:xfrm>
          <a:prstGeom prst="rect">
            <a:avLst/>
          </a:prstGeom>
          <a:gradFill>
            <a:gsLst>
              <a:gs pos="52000">
                <a:srgbClr val="012D86"/>
              </a:gs>
              <a:gs pos="100000">
                <a:srgbClr val="0E2557"/>
              </a:gs>
            </a:gsLst>
            <a:path path="circle"/>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350" b="0" i="0" u="none" strike="noStrike" kern="1200" cap="none" spc="0" normalizeH="0" baseline="0" noProof="0" dirty="0">
              <a:ln>
                <a:noFill/>
              </a:ln>
              <a:solidFill>
                <a:prstClr val="white"/>
              </a:solidFill>
              <a:effectLst/>
              <a:uLnTx/>
              <a:uFillTx/>
              <a:latin typeface="Calibri" panose="020F0502020204030204"/>
              <a:cs typeface="+mn-cs"/>
              <a:sym typeface="+mn-ea"/>
            </a:endParaRPr>
          </a:p>
        </p:txBody>
      </p:sp>
      <p:sp>
        <p:nvSpPr>
          <p:cNvPr id="3" name="日期占位符 2"/>
          <p:cNvSpPr>
            <a:spLocks noGrp="1"/>
          </p:cNvSpPr>
          <p:nvPr>
            <p:ph type="dt" sz="half" idx="10"/>
          </p:nvPr>
        </p:nvSpPr>
        <p:spPr>
          <a:xfrm>
            <a:off x="659807" y="6349833"/>
            <a:ext cx="2025000" cy="316800"/>
          </a:xfrm>
        </p:spPr>
        <p:txBody>
          <a:bodyPr/>
          <a:lstStyle/>
          <a:p>
            <a:pPr defTabSz="685800"/>
            <a:r>
              <a:rPr lang="en-US" altLang="zh-CN" smtClean="0">
                <a:solidFill>
                  <a:prstClr val="black">
                    <a:tint val="75000"/>
                  </a:prstClr>
                </a:solidFill>
              </a:rPr>
              <a:t>3 July 2024</a:t>
            </a:r>
            <a:endParaRPr lang="zh-CN" altLang="en-US">
              <a:solidFill>
                <a:prstClr val="black">
                  <a:tint val="75000"/>
                </a:prstClr>
              </a:solidFill>
            </a:endParaRPr>
          </a:p>
        </p:txBody>
      </p:sp>
      <p:sp>
        <p:nvSpPr>
          <p:cNvPr id="4" name="页脚占位符 3"/>
          <p:cNvSpPr>
            <a:spLocks noGrp="1"/>
          </p:cNvSpPr>
          <p:nvPr>
            <p:ph type="ftr" sz="quarter" idx="11"/>
          </p:nvPr>
        </p:nvSpPr>
        <p:spPr>
          <a:xfrm>
            <a:off x="3087000" y="6349833"/>
            <a:ext cx="2970000" cy="316800"/>
          </a:xfrm>
        </p:spPr>
        <p:txBody>
          <a:bodyPr/>
          <a:lstStyle/>
          <a:p>
            <a:pPr defTabSz="685800"/>
            <a:endParaRPr lang="zh-CN" altLang="en-US" dirty="0">
              <a:solidFill>
                <a:prstClr val="black">
                  <a:tint val="75000"/>
                </a:prstClr>
              </a:solidFill>
            </a:endParaRPr>
          </a:p>
        </p:txBody>
      </p:sp>
      <p:sp>
        <p:nvSpPr>
          <p:cNvPr id="5" name="灯片编号占位符 4"/>
          <p:cNvSpPr>
            <a:spLocks noGrp="1"/>
          </p:cNvSpPr>
          <p:nvPr>
            <p:ph type="sldNum" sz="quarter" idx="12"/>
          </p:nvPr>
        </p:nvSpPr>
        <p:spPr>
          <a:xfrm>
            <a:off x="6938010" y="6483183"/>
            <a:ext cx="2025000" cy="316800"/>
          </a:xfrm>
        </p:spPr>
        <p:txBody>
          <a:bodyPr>
            <a:noAutofit/>
          </a:bodyPr>
          <a:lstStyle>
            <a:lvl1pPr>
              <a:defRPr sz="1200"/>
            </a:lvl1pPr>
          </a:lstStyle>
          <a:p>
            <a:pPr defTabSz="685800"/>
            <a:fld id="{49AE70B2-8BF9-45C0-BB95-33D1B9D3A854}" type="slidenum">
              <a:rPr lang="zh-CN" altLang="en-US" smtClean="0">
                <a:solidFill>
                  <a:prstClr val="black">
                    <a:tint val="75000"/>
                  </a:prstClr>
                </a:solidFill>
              </a:rPr>
              <a:pPr defTabSz="685800"/>
              <a:t>‹#›</a:t>
            </a:fld>
            <a:endParaRPr lang="zh-CN" altLang="en-US" dirty="0">
              <a:solidFill>
                <a:prstClr val="black">
                  <a:tint val="75000"/>
                </a:prstClr>
              </a:solidFill>
            </a:endParaRPr>
          </a:p>
        </p:txBody>
      </p:sp>
      <p:sp>
        <p:nvSpPr>
          <p:cNvPr id="6" name="矩形 5"/>
          <p:cNvSpPr/>
          <p:nvPr userDrawn="1"/>
        </p:nvSpPr>
        <p:spPr>
          <a:xfrm>
            <a:off x="1" y="-29210"/>
            <a:ext cx="9144476" cy="806450"/>
          </a:xfrm>
          <a:prstGeom prst="rect">
            <a:avLst/>
          </a:prstGeom>
          <a:solidFill>
            <a:srgbClr val="02425B">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cs typeface="+mn-cs"/>
            </a:endParaRPr>
          </a:p>
        </p:txBody>
      </p:sp>
      <p:pic>
        <p:nvPicPr>
          <p:cNvPr id="58" name="图片 57" descr="IHEP-LOGO"/>
          <p:cNvPicPr>
            <a:picLocks noChangeAspect="1"/>
          </p:cNvPicPr>
          <p:nvPr userDrawn="1"/>
        </p:nvPicPr>
        <p:blipFill>
          <a:blip r:embed="rId4"/>
          <a:stretch>
            <a:fillRect/>
          </a:stretch>
        </p:blipFill>
        <p:spPr>
          <a:xfrm>
            <a:off x="1" y="-27940"/>
            <a:ext cx="1025366" cy="774700"/>
          </a:xfrm>
          <a:prstGeom prst="rect">
            <a:avLst/>
          </a:prstGeom>
          <a:gradFill>
            <a:gsLst>
              <a:gs pos="100000">
                <a:srgbClr val="053C80"/>
              </a:gs>
              <a:gs pos="100000">
                <a:srgbClr val="0E265A"/>
              </a:gs>
            </a:gsLst>
            <a:path path="rect">
              <a:fillToRect l="50000" t="50000" r="50000" b="50000"/>
            </a:path>
            <a:tileRect/>
          </a:gradFill>
        </p:spPr>
      </p:pic>
      <p:sp>
        <p:nvSpPr>
          <p:cNvPr id="8" name="矩形 7"/>
          <p:cNvSpPr/>
          <p:nvPr userDrawn="1">
            <p:custDataLst>
              <p:tags r:id="rId2"/>
            </p:custDataLst>
          </p:nvPr>
        </p:nvSpPr>
        <p:spPr>
          <a:xfrm rot="10800000">
            <a:off x="1027271" y="1905"/>
            <a:ext cx="8117205" cy="745490"/>
          </a:xfrm>
          <a:prstGeom prst="rect">
            <a:avLst/>
          </a:prstGeom>
          <a:gradFill>
            <a:gsLst>
              <a:gs pos="100000">
                <a:srgbClr val="053C80"/>
              </a:gs>
              <a:gs pos="100000">
                <a:srgbClr val="0E265A"/>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cs typeface="+mn-cs"/>
            </a:endParaRPr>
          </a:p>
        </p:txBody>
      </p:sp>
      <p:sp>
        <p:nvSpPr>
          <p:cNvPr id="7" name="矩形 6"/>
          <p:cNvSpPr/>
          <p:nvPr userDrawn="1"/>
        </p:nvSpPr>
        <p:spPr>
          <a:xfrm>
            <a:off x="476" y="746761"/>
            <a:ext cx="9144000" cy="78105"/>
          </a:xfrm>
          <a:prstGeom prst="rect">
            <a:avLst/>
          </a:prstGeom>
          <a:solidFill>
            <a:srgbClr val="BC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cs typeface="+mn-cs"/>
            </a:endParaRPr>
          </a:p>
        </p:txBody>
      </p:sp>
    </p:spTree>
    <p:extLst>
      <p:ext uri="{BB962C8B-B14F-4D97-AF65-F5344CB8AC3E}">
        <p14:creationId xmlns:p14="http://schemas.microsoft.com/office/powerpoint/2010/main" val="2959508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0F13F6EC-F3CA-485A-A0C8-D2729DCFE12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61497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3.xml"/><Relationship Id="rId4"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6.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7.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8.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fontAlgn="base">
              <a:spcBef>
                <a:spcPct val="0"/>
              </a:spcBef>
              <a:spcAft>
                <a:spcPct val="0"/>
              </a:spcAft>
              <a:defRPr/>
            </a:pPr>
            <a:r>
              <a:rPr lang="en-US" smtClean="0">
                <a:solidFill>
                  <a:prstClr val="black">
                    <a:tint val="75000"/>
                  </a:prstClr>
                </a:solidFill>
              </a:rPr>
              <a:t>3 July 2024</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fontAlgn="base">
              <a:spcBef>
                <a:spcPct val="0"/>
              </a:spcBef>
              <a:spcAft>
                <a:spcPct val="0"/>
              </a:spcAft>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fontAlgn="base">
              <a:spcBef>
                <a:spcPct val="0"/>
              </a:spcBef>
              <a:spcAft>
                <a:spcPct val="0"/>
              </a:spcAft>
              <a:defRPr/>
            </a:pPr>
            <a:fld id="{149E35BA-9AEC-47BF-9301-1662901E144F}" type="slidenum">
              <a:rPr lang="en-US">
                <a:solidFill>
                  <a:prstClr val="black">
                    <a:tint val="75000"/>
                  </a:prstClr>
                </a:solidFill>
              </a:rPr>
              <a:pPr fontAlgn="base">
                <a:spcBef>
                  <a:spcPct val="0"/>
                </a:spcBef>
                <a:spcAft>
                  <a:spcPct val="0"/>
                </a:spcAft>
                <a:defRPr/>
              </a:pPr>
              <a:t>‹#›</a:t>
            </a:fld>
            <a:endParaRPr lang="en-US">
              <a:solidFill>
                <a:prstClr val="black">
                  <a:tint val="75000"/>
                </a:prstClr>
              </a:solidFill>
            </a:endParaRPr>
          </a:p>
        </p:txBody>
      </p:sp>
    </p:spTree>
    <p:extLst>
      <p:ext uri="{BB962C8B-B14F-4D97-AF65-F5344CB8AC3E}">
        <p14:creationId xmlns:p14="http://schemas.microsoft.com/office/powerpoint/2010/main" val="3861071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0"/>
            <a:ext cx="65532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Cliquez pour modifier le style du titre</a:t>
            </a:r>
          </a:p>
        </p:txBody>
      </p:sp>
      <p:sp>
        <p:nvSpPr>
          <p:cNvPr id="1027" name="Rectangle 3"/>
          <p:cNvSpPr>
            <a:spLocks noGrp="1" noChangeArrowheads="1"/>
          </p:cNvSpPr>
          <p:nvPr>
            <p:ph type="body" idx="1"/>
          </p:nvPr>
        </p:nvSpPr>
        <p:spPr bwMode="auto">
          <a:xfrm>
            <a:off x="406400" y="857250"/>
            <a:ext cx="8178800" cy="542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Cliquez pour modifier les styles du texte du masque</a:t>
            </a:r>
          </a:p>
          <a:p>
            <a:pPr lvl="1"/>
            <a:r>
              <a:rPr lang="en-US" altLang="en-US" smtClean="0"/>
              <a:t>Deuxième niveau</a:t>
            </a:r>
          </a:p>
          <a:p>
            <a:pPr lvl="2"/>
            <a:r>
              <a:rPr lang="en-US" altLang="en-US" smtClean="0"/>
              <a:t>Troisième niveau</a:t>
            </a:r>
          </a:p>
          <a:p>
            <a:pPr lvl="3"/>
            <a:r>
              <a:rPr lang="en-US" altLang="en-US" smtClean="0"/>
              <a:t>Quatrième niveau</a:t>
            </a:r>
          </a:p>
          <a:p>
            <a:pPr lvl="4"/>
            <a:r>
              <a:rPr lang="en-US" altLang="en-US" smtClean="0"/>
              <a:t>Cinquième niveau</a:t>
            </a:r>
          </a:p>
        </p:txBody>
      </p:sp>
      <p:sp>
        <p:nvSpPr>
          <p:cNvPr id="2054" name="Rectangle 6"/>
          <p:cNvSpPr>
            <a:spLocks noGrp="1" noChangeArrowheads="1"/>
          </p:cNvSpPr>
          <p:nvPr>
            <p:ph type="sldNum" sz="quarter" idx="4"/>
          </p:nvPr>
        </p:nvSpPr>
        <p:spPr bwMode="auto">
          <a:xfrm>
            <a:off x="5502275" y="6629400"/>
            <a:ext cx="29845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spcBef>
                <a:spcPct val="50000"/>
              </a:spcBef>
              <a:defRPr b="0">
                <a:solidFill>
                  <a:schemeClr val="bg2"/>
                </a:solidFill>
                <a:latin typeface="Arial" charset="0"/>
              </a:defRPr>
            </a:lvl1pPr>
          </a:lstStyle>
          <a:p>
            <a:pPr eaLnBrk="0" fontAlgn="base" hangingPunct="0">
              <a:spcAft>
                <a:spcPct val="0"/>
              </a:spcAft>
              <a:defRPr/>
            </a:pPr>
            <a:r>
              <a:rPr lang="en-US" sz="1400">
                <a:solidFill>
                  <a:srgbClr val="5E574E"/>
                </a:solidFill>
              </a:rPr>
              <a:t>Neutrino physics -- Alain Blondel  </a:t>
            </a:r>
          </a:p>
        </p:txBody>
      </p:sp>
      <p:sp>
        <p:nvSpPr>
          <p:cNvPr id="1029" name="Rectangle 13"/>
          <p:cNvSpPr>
            <a:spLocks noChangeArrowheads="1"/>
          </p:cNvSpPr>
          <p:nvPr/>
        </p:nvSpPr>
        <p:spPr bwMode="auto">
          <a:xfrm>
            <a:off x="-74613" y="166688"/>
            <a:ext cx="74613" cy="74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eaLnBrk="0" fontAlgn="base" hangingPunct="0">
              <a:spcBef>
                <a:spcPct val="0"/>
              </a:spcBef>
              <a:spcAft>
                <a:spcPct val="0"/>
              </a:spcAft>
              <a:defRPr/>
            </a:pPr>
            <a:endParaRPr lang="fr-CH" altLang="en-US" smtClean="0">
              <a:solidFill>
                <a:srgbClr val="000000"/>
              </a:solidFill>
            </a:endParaRPr>
          </a:p>
        </p:txBody>
      </p:sp>
      <p:pic>
        <p:nvPicPr>
          <p:cNvPr id="1030" name="Picture 17" descr="unige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16925" y="6130925"/>
            <a:ext cx="72707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744370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p:txStyles>
    <p:titleStyle>
      <a:lvl1pPr algn="ctr" rtl="0" eaLnBrk="0" fontAlgn="base" hangingPunct="0">
        <a:spcBef>
          <a:spcPct val="0"/>
        </a:spcBef>
        <a:spcAft>
          <a:spcPct val="0"/>
        </a:spcAft>
        <a:defRPr kumimoji="1" sz="2400" b="1">
          <a:solidFill>
            <a:schemeClr val="tx1"/>
          </a:solidFill>
          <a:latin typeface="+mj-lt"/>
          <a:ea typeface="+mj-ea"/>
          <a:cs typeface="+mj-cs"/>
        </a:defRPr>
      </a:lvl1pPr>
      <a:lvl2pPr algn="ctr" rtl="0" eaLnBrk="0" fontAlgn="base" hangingPunct="0">
        <a:spcBef>
          <a:spcPct val="0"/>
        </a:spcBef>
        <a:spcAft>
          <a:spcPct val="0"/>
        </a:spcAft>
        <a:defRPr kumimoji="1" sz="2400" b="1">
          <a:solidFill>
            <a:schemeClr val="tx1"/>
          </a:solidFill>
          <a:latin typeface="Helvetica" pitchFamily="28" charset="0"/>
        </a:defRPr>
      </a:lvl2pPr>
      <a:lvl3pPr algn="ctr" rtl="0" eaLnBrk="0" fontAlgn="base" hangingPunct="0">
        <a:spcBef>
          <a:spcPct val="0"/>
        </a:spcBef>
        <a:spcAft>
          <a:spcPct val="0"/>
        </a:spcAft>
        <a:defRPr kumimoji="1" sz="2400" b="1">
          <a:solidFill>
            <a:schemeClr val="tx1"/>
          </a:solidFill>
          <a:latin typeface="Helvetica" pitchFamily="28" charset="0"/>
        </a:defRPr>
      </a:lvl3pPr>
      <a:lvl4pPr algn="ctr" rtl="0" eaLnBrk="0" fontAlgn="base" hangingPunct="0">
        <a:spcBef>
          <a:spcPct val="0"/>
        </a:spcBef>
        <a:spcAft>
          <a:spcPct val="0"/>
        </a:spcAft>
        <a:defRPr kumimoji="1" sz="2400" b="1">
          <a:solidFill>
            <a:schemeClr val="tx1"/>
          </a:solidFill>
          <a:latin typeface="Helvetica" pitchFamily="28" charset="0"/>
        </a:defRPr>
      </a:lvl4pPr>
      <a:lvl5pPr algn="ctr" rtl="0" eaLnBrk="0" fontAlgn="base" hangingPunct="0">
        <a:spcBef>
          <a:spcPct val="0"/>
        </a:spcBef>
        <a:spcAft>
          <a:spcPct val="0"/>
        </a:spcAft>
        <a:defRPr kumimoji="1" sz="2400" b="1">
          <a:solidFill>
            <a:schemeClr val="tx1"/>
          </a:solidFill>
          <a:latin typeface="Helvetica" pitchFamily="28" charset="0"/>
        </a:defRPr>
      </a:lvl5pPr>
      <a:lvl6pPr marL="457200" algn="ctr" rtl="0" eaLnBrk="0" fontAlgn="base" hangingPunct="0">
        <a:spcBef>
          <a:spcPct val="0"/>
        </a:spcBef>
        <a:spcAft>
          <a:spcPct val="0"/>
        </a:spcAft>
        <a:defRPr kumimoji="1" sz="2400" b="1">
          <a:solidFill>
            <a:schemeClr val="tx1"/>
          </a:solidFill>
          <a:latin typeface="Helvetica" pitchFamily="28" charset="0"/>
        </a:defRPr>
      </a:lvl6pPr>
      <a:lvl7pPr marL="914400" algn="ctr" rtl="0" eaLnBrk="0" fontAlgn="base" hangingPunct="0">
        <a:spcBef>
          <a:spcPct val="0"/>
        </a:spcBef>
        <a:spcAft>
          <a:spcPct val="0"/>
        </a:spcAft>
        <a:defRPr kumimoji="1" sz="2400" b="1">
          <a:solidFill>
            <a:schemeClr val="tx1"/>
          </a:solidFill>
          <a:latin typeface="Helvetica" pitchFamily="28" charset="0"/>
        </a:defRPr>
      </a:lvl7pPr>
      <a:lvl8pPr marL="1371600" algn="ctr" rtl="0" eaLnBrk="0" fontAlgn="base" hangingPunct="0">
        <a:spcBef>
          <a:spcPct val="0"/>
        </a:spcBef>
        <a:spcAft>
          <a:spcPct val="0"/>
        </a:spcAft>
        <a:defRPr kumimoji="1" sz="2400" b="1">
          <a:solidFill>
            <a:schemeClr val="tx1"/>
          </a:solidFill>
          <a:latin typeface="Helvetica" pitchFamily="28" charset="0"/>
        </a:defRPr>
      </a:lvl8pPr>
      <a:lvl9pPr marL="1828800" algn="ctr" rtl="0" eaLnBrk="0" fontAlgn="base" hangingPunct="0">
        <a:spcBef>
          <a:spcPct val="0"/>
        </a:spcBef>
        <a:spcAft>
          <a:spcPct val="0"/>
        </a:spcAft>
        <a:defRPr kumimoji="1" sz="2400" b="1">
          <a:solidFill>
            <a:schemeClr val="tx1"/>
          </a:solidFill>
          <a:latin typeface="Helvetica" pitchFamily="28" charset="0"/>
        </a:defRPr>
      </a:lvl9pPr>
    </p:titleStyle>
    <p:bodyStyle>
      <a:lvl1pPr marL="342900" indent="-342900" algn="l" rtl="0" eaLnBrk="0" fontAlgn="base" hangingPunct="0">
        <a:spcBef>
          <a:spcPct val="20000"/>
        </a:spcBef>
        <a:spcAft>
          <a:spcPct val="0"/>
        </a:spcAft>
        <a:buClr>
          <a:schemeClr val="accent2"/>
        </a:buClr>
        <a:buFont typeface="Monotype Sorts" pitchFamily="28" charset="2"/>
        <a:buChar char="z"/>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Monotype Sorts" pitchFamily="28" charset="2"/>
        <a:buChar char="y"/>
        <a:defRPr kumimoji="1" sz="20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8" charset="2"/>
        <a:buChar char="x"/>
        <a:defRPr kumimoji="1">
          <a:solidFill>
            <a:schemeClr val="tx1"/>
          </a:solidFill>
          <a:latin typeface="+mn-lt"/>
        </a:defRPr>
      </a:lvl3pPr>
      <a:lvl4pPr marL="1600200" indent="-228600" algn="l" rtl="0" eaLnBrk="0" fontAlgn="base" hangingPunct="0">
        <a:spcBef>
          <a:spcPct val="20000"/>
        </a:spcBef>
        <a:spcAft>
          <a:spcPct val="0"/>
        </a:spcAft>
        <a:buClr>
          <a:schemeClr val="accent2"/>
        </a:buClr>
        <a:buChar char="•"/>
        <a:defRPr kumimoji="1" sz="16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1400">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1400">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1400">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1400">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14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a:solidFill>
                  <a:prstClr val="black"/>
                </a:solidFill>
                <a:latin typeface="Calibri"/>
              </a:defRPr>
            </a:lvl1pPr>
          </a:lstStyle>
          <a:p>
            <a:pPr>
              <a:defRPr/>
            </a:pPr>
            <a:fld id="{4CE63416-E7AE-45BD-812D-F74D635B533E}" type="slidenum">
              <a:rPr lang="en-US"/>
              <a:pPr>
                <a:defRPr/>
              </a:pPr>
              <a:t>‹#›</a:t>
            </a:fld>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baseline="0">
                <a:solidFill>
                  <a:prstClr val="black"/>
                </a:solidFill>
                <a:latin typeface="Calibri"/>
              </a:defRPr>
            </a:lvl1pPr>
          </a:lstStyle>
          <a:p>
            <a:pPr>
              <a:defRPr/>
            </a:pPr>
            <a:r>
              <a:rPr lang="en-US" smtClean="0"/>
              <a:t>3 July 2024</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a:solidFill>
                  <a:prstClr val="black"/>
                </a:solidFill>
                <a:latin typeface="Calibri"/>
              </a:defRPr>
            </a:lvl1pPr>
          </a:lstStyle>
          <a:p>
            <a:pPr>
              <a:defRPr/>
            </a:pPr>
            <a:endParaRPr lang="en-US"/>
          </a:p>
        </p:txBody>
      </p:sp>
    </p:spTree>
    <p:extLst>
      <p:ext uri="{BB962C8B-B14F-4D97-AF65-F5344CB8AC3E}">
        <p14:creationId xmlns:p14="http://schemas.microsoft.com/office/powerpoint/2010/main" val="397557536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CH"/>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pPr>
            <a:r>
              <a:rPr lang="en-US" b="1" smtClean="0">
                <a:solidFill>
                  <a:prstClr val="black">
                    <a:tint val="75000"/>
                  </a:prstClr>
                </a:solidFill>
                <a:latin typeface="Times New Roman" pitchFamily="18" charset="0"/>
              </a:rPr>
              <a:t>3 July 2024</a:t>
            </a:r>
            <a:endParaRPr lang="fr-CH" b="1">
              <a:solidFill>
                <a:prstClr val="black">
                  <a:tint val="75000"/>
                </a:prstClr>
              </a:solidFill>
              <a:latin typeface="Times New Roman" pitchFamily="18" charset="0"/>
            </a:endParaRPr>
          </a:p>
        </p:txBody>
      </p:sp>
      <p:sp>
        <p:nvSpPr>
          <p:cNvPr id="6" name="Slide Number Placeholder 5"/>
          <p:cNvSpPr>
            <a:spLocks noGrp="1"/>
          </p:cNvSpPr>
          <p:nvPr>
            <p:ph type="sldNum" sz="quarter" idx="4"/>
          </p:nvPr>
        </p:nvSpPr>
        <p:spPr>
          <a:xfrm>
            <a:off x="6162675" y="637540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4CBECB-E6B9-4CF2-ABF0-89C6B79D862F}" type="slidenum">
              <a:rPr lang="en-GB" smtClean="0">
                <a:solidFill>
                  <a:prstClr val="black">
                    <a:tint val="75000"/>
                  </a:prstClr>
                </a:solidFill>
              </a:rPr>
              <a:pPr/>
              <a:t>‹#›</a:t>
            </a:fld>
            <a:endParaRPr lang="en-GB">
              <a:solidFill>
                <a:prstClr val="black">
                  <a:tint val="75000"/>
                </a:prstClr>
              </a:solidFill>
            </a:endParaRPr>
          </a:p>
        </p:txBody>
      </p:sp>
      <p:pic>
        <p:nvPicPr>
          <p:cNvPr id="7" name="Picture 17" descr="unigelogo"/>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416927" y="6130929"/>
            <a:ext cx="727075" cy="727075"/>
          </a:xfrm>
          <a:prstGeom prst="rect">
            <a:avLst/>
          </a:prstGeom>
          <a:noFill/>
        </p:spPr>
      </p:pic>
      <p:sp>
        <p:nvSpPr>
          <p:cNvPr id="5" name="TextBox 4"/>
          <p:cNvSpPr txBox="1"/>
          <p:nvPr/>
        </p:nvSpPr>
        <p:spPr>
          <a:xfrm>
            <a:off x="2733152" y="6481187"/>
            <a:ext cx="3142142" cy="307777"/>
          </a:xfrm>
          <a:prstGeom prst="rect">
            <a:avLst/>
          </a:prstGeom>
          <a:noFill/>
        </p:spPr>
        <p:txBody>
          <a:bodyPr wrap="none" rtlCol="0">
            <a:spAutoFit/>
          </a:bodyPr>
          <a:lstStyle/>
          <a:p>
            <a:pPr eaLnBrk="0" fontAlgn="base" hangingPunct="0">
              <a:spcBef>
                <a:spcPct val="0"/>
              </a:spcBef>
              <a:spcAft>
                <a:spcPct val="0"/>
              </a:spcAft>
            </a:pPr>
            <a:r>
              <a:rPr lang="fr-CH" sz="1400" b="1" dirty="0">
                <a:solidFill>
                  <a:prstClr val="black"/>
                </a:solidFill>
                <a:latin typeface="Times New Roman" pitchFamily="18" charset="0"/>
              </a:rPr>
              <a:t>Alain Blondel Future Lepton </a:t>
            </a:r>
            <a:r>
              <a:rPr lang="fr-CH" sz="1400" b="1" dirty="0" err="1">
                <a:solidFill>
                  <a:prstClr val="black"/>
                </a:solidFill>
                <a:latin typeface="Times New Roman" pitchFamily="18" charset="0"/>
              </a:rPr>
              <a:t>Colliders</a:t>
            </a:r>
            <a:endParaRPr lang="en-US" sz="1400" b="1" dirty="0">
              <a:solidFill>
                <a:prstClr val="black"/>
              </a:solidFill>
              <a:latin typeface="Times New Roman" pitchFamily="18" charset="0"/>
            </a:endParaRPr>
          </a:p>
        </p:txBody>
      </p:sp>
    </p:spTree>
    <p:extLst>
      <p:ext uri="{BB962C8B-B14F-4D97-AF65-F5344CB8AC3E}">
        <p14:creationId xmlns:p14="http://schemas.microsoft.com/office/powerpoint/2010/main" val="2278243953"/>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defRPr/>
            </a:pPr>
            <a:fld id="{74D4B281-4E7E-4D44-9392-9935C31C9090}" type="slidenum">
              <a:rPr lang="fr-FR" smtClean="0">
                <a:solidFill>
                  <a:prstClr val="black">
                    <a:tint val="75000"/>
                  </a:prstClr>
                </a:solidFill>
              </a:rPr>
              <a:pPr defTabSz="685800">
                <a:defRPr/>
              </a:pPr>
              <a:t>‹#›</a:t>
            </a:fld>
            <a:endParaRPr lang="fr-FR">
              <a:solidFill>
                <a:prstClr val="black">
                  <a:tint val="75000"/>
                </a:prstClr>
              </a:solidFill>
            </a:endParaRPr>
          </a:p>
        </p:txBody>
      </p:sp>
    </p:spTree>
    <p:extLst>
      <p:ext uri="{BB962C8B-B14F-4D97-AF65-F5344CB8AC3E}">
        <p14:creationId xmlns:p14="http://schemas.microsoft.com/office/powerpoint/2010/main" val="887293846"/>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080">
                <a:solidFill>
                  <a:schemeClr val="tx1">
                    <a:tint val="75000"/>
                  </a:schemeClr>
                </a:solidFill>
              </a:defRPr>
            </a:lvl1pPr>
          </a:lstStyle>
          <a:p>
            <a:pPr defTabSz="822960"/>
            <a:r>
              <a:rPr lang="en-US" smtClean="0">
                <a:solidFill>
                  <a:prstClr val="black">
                    <a:tint val="75000"/>
                  </a:prstClr>
                </a:solidFill>
              </a:rPr>
              <a:t>3 July 2024</a:t>
            </a:r>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080">
                <a:solidFill>
                  <a:schemeClr val="tx1">
                    <a:tint val="75000"/>
                  </a:schemeClr>
                </a:solidFill>
              </a:defRPr>
            </a:lvl1pPr>
          </a:lstStyle>
          <a:p>
            <a:pPr defTabSz="822960"/>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080">
                <a:solidFill>
                  <a:schemeClr val="tx1">
                    <a:tint val="75000"/>
                  </a:schemeClr>
                </a:solidFill>
              </a:defRPr>
            </a:lvl1pPr>
          </a:lstStyle>
          <a:p>
            <a:pPr defTabSz="822960"/>
            <a:fld id="{B44C473A-E14C-4812-A0D4-922FFA49B43C}" type="slidenum">
              <a:rPr lang="en-GB" smtClean="0">
                <a:solidFill>
                  <a:prstClr val="black">
                    <a:tint val="75000"/>
                  </a:prstClr>
                </a:solidFill>
              </a:rPr>
              <a:pPr defTabSz="822960"/>
              <a:t>‹#›</a:t>
            </a:fld>
            <a:endParaRPr lang="en-GB">
              <a:solidFill>
                <a:prstClr val="black">
                  <a:tint val="75000"/>
                </a:prstClr>
              </a:solidFill>
            </a:endParaRPr>
          </a:p>
        </p:txBody>
      </p:sp>
    </p:spTree>
    <p:extLst>
      <p:ext uri="{BB962C8B-B14F-4D97-AF65-F5344CB8AC3E}">
        <p14:creationId xmlns:p14="http://schemas.microsoft.com/office/powerpoint/2010/main" val="3800444369"/>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iming>
    <p:tnLst>
      <p:par>
        <p:cTn id="1" dur="indefinite" restart="never" nodeType="tmRoot"/>
      </p:par>
    </p:tnLst>
  </p:timing>
  <p:hf hdr="0" ftr="0"/>
  <p:txStyles>
    <p:titleStyle>
      <a:lvl1pPr algn="ctr" defTabSz="822960" rtl="0" eaLnBrk="1" latinLnBrk="0" hangingPunct="1">
        <a:spcBef>
          <a:spcPct val="0"/>
        </a:spcBef>
        <a:buNone/>
        <a:defRPr sz="3960" kern="1200">
          <a:solidFill>
            <a:schemeClr val="tx1"/>
          </a:solidFill>
          <a:latin typeface="+mj-lt"/>
          <a:ea typeface="+mj-ea"/>
          <a:cs typeface="+mj-cs"/>
        </a:defRPr>
      </a:lvl1pPr>
    </p:titleStyle>
    <p:bodyStyle>
      <a:lvl1pPr marL="308610" indent="-308610" algn="l" defTabSz="822960" rtl="0" eaLnBrk="1" latinLnBrk="0" hangingPunct="1">
        <a:spcBef>
          <a:spcPct val="20000"/>
        </a:spcBef>
        <a:buFont typeface="Arial" panose="020B0604020202020204" pitchFamily="34" charset="0"/>
        <a:buChar char="•"/>
        <a:defRPr sz="2880" kern="1200">
          <a:solidFill>
            <a:schemeClr val="tx1"/>
          </a:solidFill>
          <a:latin typeface="+mn-lt"/>
          <a:ea typeface="+mn-ea"/>
          <a:cs typeface="+mn-cs"/>
        </a:defRPr>
      </a:lvl1pPr>
      <a:lvl2pPr marL="668655" indent="-257175" algn="l" defTabSz="822960" rtl="0" eaLnBrk="1" latinLnBrk="0" hangingPunct="1">
        <a:spcBef>
          <a:spcPct val="20000"/>
        </a:spcBef>
        <a:buFont typeface="Arial" panose="020B0604020202020204" pitchFamily="34" charset="0"/>
        <a:buChar char="–"/>
        <a:defRPr sz="2520" kern="1200">
          <a:solidFill>
            <a:schemeClr val="tx1"/>
          </a:solidFill>
          <a:latin typeface="+mn-lt"/>
          <a:ea typeface="+mn-ea"/>
          <a:cs typeface="+mn-cs"/>
        </a:defRPr>
      </a:lvl2pPr>
      <a:lvl3pPr marL="1028700" indent="-205740" algn="l" defTabSz="822960" rtl="0" eaLnBrk="1" latinLnBrk="0" hangingPunct="1">
        <a:spcBef>
          <a:spcPct val="20000"/>
        </a:spcBef>
        <a:buFont typeface="Arial" panose="020B0604020202020204" pitchFamily="34" charset="0"/>
        <a:buChar char="•"/>
        <a:defRPr sz="2160" kern="1200">
          <a:solidFill>
            <a:schemeClr val="tx1"/>
          </a:solidFill>
          <a:latin typeface="+mn-lt"/>
          <a:ea typeface="+mn-ea"/>
          <a:cs typeface="+mn-cs"/>
        </a:defRPr>
      </a:lvl3pPr>
      <a:lvl4pPr marL="144018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85166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26314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11335D"/>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63542" y="214313"/>
            <a:ext cx="8416925" cy="571500"/>
          </a:xfrm>
          <a:prstGeom prst="rect">
            <a:avLst/>
          </a:prstGeom>
          <a:noFill/>
          <a:ln w="9525">
            <a:noFill/>
            <a:miter lim="800000"/>
            <a:headEnd/>
            <a:tailEnd/>
          </a:ln>
        </p:spPr>
        <p:txBody>
          <a:bodyPr vert="horz" wrap="square" lIns="91159" tIns="45568" rIns="91159" bIns="4556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363542" y="928688"/>
            <a:ext cx="8416925" cy="5429250"/>
          </a:xfrm>
          <a:prstGeom prst="rect">
            <a:avLst/>
          </a:prstGeom>
          <a:noFill/>
          <a:ln w="9525">
            <a:noFill/>
            <a:miter lim="800000"/>
            <a:headEnd/>
            <a:tailEnd/>
          </a:ln>
        </p:spPr>
        <p:txBody>
          <a:bodyPr vert="horz" wrap="square" lIns="91159" tIns="45568" rIns="91159" bIns="4556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748" name="Rectangle 4"/>
          <p:cNvSpPr>
            <a:spLocks noGrp="1" noChangeArrowheads="1"/>
          </p:cNvSpPr>
          <p:nvPr>
            <p:ph type="dt" sz="half" idx="2"/>
          </p:nvPr>
        </p:nvSpPr>
        <p:spPr bwMode="auto">
          <a:xfrm>
            <a:off x="363538" y="6629400"/>
            <a:ext cx="3446462" cy="204788"/>
          </a:xfrm>
          <a:prstGeom prst="rect">
            <a:avLst/>
          </a:prstGeom>
          <a:noFill/>
          <a:ln w="9525">
            <a:noFill/>
            <a:miter lim="800000"/>
            <a:headEnd/>
            <a:tailEnd/>
          </a:ln>
          <a:effectLst/>
        </p:spPr>
        <p:txBody>
          <a:bodyPr vert="horz" wrap="square" lIns="91159" tIns="45568" rIns="91159" bIns="45568" numCol="1" anchor="t" anchorCtr="0" compatLnSpc="1">
            <a:prstTxWarp prst="textNoShape">
              <a:avLst/>
            </a:prstTxWarp>
          </a:bodyPr>
          <a:lstStyle>
            <a:lvl1pPr eaLnBrk="0" hangingPunct="0">
              <a:defRPr sz="825">
                <a:latin typeface="+mn-lt"/>
              </a:defRPr>
            </a:lvl1pPr>
          </a:lstStyle>
          <a:p>
            <a:pPr defTabSz="685800" fontAlgn="base">
              <a:spcBef>
                <a:spcPct val="0"/>
              </a:spcBef>
              <a:spcAft>
                <a:spcPct val="0"/>
              </a:spcAft>
              <a:defRPr/>
            </a:pPr>
            <a:r>
              <a:rPr lang="en-US" smtClean="0">
                <a:solidFill>
                  <a:srgbClr val="000000"/>
                </a:solidFill>
              </a:rPr>
              <a:t>3 July 2024</a:t>
            </a:r>
            <a:endParaRPr lang="en-US">
              <a:solidFill>
                <a:srgbClr val="000000"/>
              </a:solidFill>
            </a:endParaRPr>
          </a:p>
        </p:txBody>
      </p:sp>
      <p:sp>
        <p:nvSpPr>
          <p:cNvPr id="31749" name="Rectangle 5"/>
          <p:cNvSpPr>
            <a:spLocks noGrp="1" noChangeArrowheads="1"/>
          </p:cNvSpPr>
          <p:nvPr>
            <p:ph type="ftr" sz="quarter" idx="3"/>
          </p:nvPr>
        </p:nvSpPr>
        <p:spPr bwMode="auto">
          <a:xfrm>
            <a:off x="3962400" y="6629400"/>
            <a:ext cx="2895600" cy="228600"/>
          </a:xfrm>
          <a:prstGeom prst="rect">
            <a:avLst/>
          </a:prstGeom>
          <a:noFill/>
          <a:ln w="9525">
            <a:noFill/>
            <a:miter lim="800000"/>
            <a:headEnd/>
            <a:tailEnd/>
          </a:ln>
          <a:effectLst/>
        </p:spPr>
        <p:txBody>
          <a:bodyPr vert="horz" wrap="square" lIns="91159" tIns="45568" rIns="91159" bIns="45568" numCol="1" anchor="t" anchorCtr="0" compatLnSpc="1">
            <a:prstTxWarp prst="textNoShape">
              <a:avLst/>
            </a:prstTxWarp>
          </a:bodyPr>
          <a:lstStyle>
            <a:lvl1pPr eaLnBrk="0" hangingPunct="0">
              <a:defRPr sz="900">
                <a:latin typeface="+mn-lt"/>
              </a:defRPr>
            </a:lvl1pPr>
          </a:lstStyle>
          <a:p>
            <a:pPr defTabSz="685800" fontAlgn="base">
              <a:spcBef>
                <a:spcPct val="0"/>
              </a:spcBef>
              <a:spcAft>
                <a:spcPct val="0"/>
              </a:spcAft>
              <a:defRPr/>
            </a:pPr>
            <a:endParaRPr lang="en-US">
              <a:solidFill>
                <a:srgbClr val="000000"/>
              </a:solidFill>
            </a:endParaRPr>
          </a:p>
        </p:txBody>
      </p:sp>
      <p:sp>
        <p:nvSpPr>
          <p:cNvPr id="31750" name="Rectangle 6"/>
          <p:cNvSpPr>
            <a:spLocks noGrp="1" noChangeArrowheads="1"/>
          </p:cNvSpPr>
          <p:nvPr>
            <p:ph type="sldNum" sz="quarter" idx="4"/>
          </p:nvPr>
        </p:nvSpPr>
        <p:spPr bwMode="auto">
          <a:xfrm>
            <a:off x="6858000" y="6629400"/>
            <a:ext cx="1905000" cy="228600"/>
          </a:xfrm>
          <a:prstGeom prst="rect">
            <a:avLst/>
          </a:prstGeom>
          <a:noFill/>
          <a:ln w="9525">
            <a:noFill/>
            <a:miter lim="800000"/>
            <a:headEnd/>
            <a:tailEnd/>
          </a:ln>
          <a:effectLst/>
        </p:spPr>
        <p:txBody>
          <a:bodyPr vert="horz" wrap="square" lIns="91159" tIns="45568" rIns="91159" bIns="45568" numCol="1" anchor="t" anchorCtr="0" compatLnSpc="1">
            <a:prstTxWarp prst="textNoShape">
              <a:avLst/>
            </a:prstTxWarp>
          </a:bodyPr>
          <a:lstStyle>
            <a:lvl1pPr algn="r" eaLnBrk="0" hangingPunct="0">
              <a:defRPr sz="900">
                <a:latin typeface="+mn-lt"/>
              </a:defRPr>
            </a:lvl1pPr>
          </a:lstStyle>
          <a:p>
            <a:pPr defTabSz="685800" fontAlgn="base">
              <a:spcBef>
                <a:spcPct val="0"/>
              </a:spcBef>
              <a:spcAft>
                <a:spcPct val="0"/>
              </a:spcAft>
              <a:defRPr/>
            </a:pPr>
            <a:fld id="{FA403743-C6E0-4561-9F99-65CACDAE297C}" type="slidenum">
              <a:rPr lang="en-US" smtClean="0">
                <a:solidFill>
                  <a:srgbClr val="000000"/>
                </a:solidFill>
              </a:rPr>
              <a:pPr defTabSz="68580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683766513"/>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ransition/>
  <p:hf hdr="0" ftr="0"/>
  <p:txStyles>
    <p:titleStyle>
      <a:lvl1pPr algn="l" rtl="0" eaLnBrk="0" fontAlgn="base" hangingPunct="0">
        <a:spcBef>
          <a:spcPct val="0"/>
        </a:spcBef>
        <a:spcAft>
          <a:spcPct val="0"/>
        </a:spcAft>
        <a:defRPr sz="2400" b="1">
          <a:solidFill>
            <a:srgbClr val="FF0000"/>
          </a:solidFill>
          <a:latin typeface="+mj-lt"/>
          <a:ea typeface="+mj-ea"/>
          <a:cs typeface="+mj-cs"/>
        </a:defRPr>
      </a:lvl1pPr>
      <a:lvl2pPr algn="l" rtl="0" eaLnBrk="0" fontAlgn="base" hangingPunct="0">
        <a:spcBef>
          <a:spcPct val="0"/>
        </a:spcBef>
        <a:spcAft>
          <a:spcPct val="0"/>
        </a:spcAft>
        <a:defRPr sz="2400" b="1">
          <a:solidFill>
            <a:srgbClr val="FF0000"/>
          </a:solidFill>
          <a:latin typeface="Arial" charset="0"/>
        </a:defRPr>
      </a:lvl2pPr>
      <a:lvl3pPr algn="l" rtl="0" eaLnBrk="0" fontAlgn="base" hangingPunct="0">
        <a:spcBef>
          <a:spcPct val="0"/>
        </a:spcBef>
        <a:spcAft>
          <a:spcPct val="0"/>
        </a:spcAft>
        <a:defRPr sz="2400" b="1">
          <a:solidFill>
            <a:srgbClr val="FF0000"/>
          </a:solidFill>
          <a:latin typeface="Arial" charset="0"/>
        </a:defRPr>
      </a:lvl3pPr>
      <a:lvl4pPr algn="l" rtl="0" eaLnBrk="0" fontAlgn="base" hangingPunct="0">
        <a:spcBef>
          <a:spcPct val="0"/>
        </a:spcBef>
        <a:spcAft>
          <a:spcPct val="0"/>
        </a:spcAft>
        <a:defRPr sz="2400" b="1">
          <a:solidFill>
            <a:srgbClr val="FF0000"/>
          </a:solidFill>
          <a:latin typeface="Arial" charset="0"/>
        </a:defRPr>
      </a:lvl4pPr>
      <a:lvl5pPr algn="l" rtl="0" eaLnBrk="0" fontAlgn="base" hangingPunct="0">
        <a:spcBef>
          <a:spcPct val="0"/>
        </a:spcBef>
        <a:spcAft>
          <a:spcPct val="0"/>
        </a:spcAft>
        <a:defRPr sz="2400" b="1">
          <a:solidFill>
            <a:srgbClr val="FF0000"/>
          </a:solidFill>
          <a:latin typeface="Arial" charset="0"/>
        </a:defRPr>
      </a:lvl5pPr>
      <a:lvl6pPr marL="342811" algn="l" rtl="0" fontAlgn="base">
        <a:spcBef>
          <a:spcPct val="0"/>
        </a:spcBef>
        <a:spcAft>
          <a:spcPct val="0"/>
        </a:spcAft>
        <a:defRPr sz="2400" b="1">
          <a:solidFill>
            <a:srgbClr val="FF0000"/>
          </a:solidFill>
          <a:latin typeface="Arial" charset="0"/>
        </a:defRPr>
      </a:lvl6pPr>
      <a:lvl7pPr marL="685620" algn="l" rtl="0" fontAlgn="base">
        <a:spcBef>
          <a:spcPct val="0"/>
        </a:spcBef>
        <a:spcAft>
          <a:spcPct val="0"/>
        </a:spcAft>
        <a:defRPr sz="2400" b="1">
          <a:solidFill>
            <a:srgbClr val="FF0000"/>
          </a:solidFill>
          <a:latin typeface="Arial" charset="0"/>
        </a:defRPr>
      </a:lvl7pPr>
      <a:lvl8pPr marL="1028430" algn="l" rtl="0" fontAlgn="base">
        <a:spcBef>
          <a:spcPct val="0"/>
        </a:spcBef>
        <a:spcAft>
          <a:spcPct val="0"/>
        </a:spcAft>
        <a:defRPr sz="2400" b="1">
          <a:solidFill>
            <a:srgbClr val="FF0000"/>
          </a:solidFill>
          <a:latin typeface="Arial" charset="0"/>
        </a:defRPr>
      </a:lvl8pPr>
      <a:lvl9pPr marL="1371241" algn="l" rtl="0" fontAlgn="base">
        <a:spcBef>
          <a:spcPct val="0"/>
        </a:spcBef>
        <a:spcAft>
          <a:spcPct val="0"/>
        </a:spcAft>
        <a:defRPr sz="2400" b="1">
          <a:solidFill>
            <a:srgbClr val="FF0000"/>
          </a:solidFill>
          <a:latin typeface="Arial" charset="0"/>
        </a:defRPr>
      </a:lvl9pPr>
    </p:titleStyle>
    <p:bodyStyle>
      <a:lvl1pPr marL="255979" indent="-255979" algn="l" rtl="0" eaLnBrk="0" fontAlgn="base" hangingPunct="0">
        <a:spcBef>
          <a:spcPct val="20000"/>
        </a:spcBef>
        <a:spcAft>
          <a:spcPct val="0"/>
        </a:spcAft>
        <a:buChar char="•"/>
        <a:defRPr sz="2400">
          <a:solidFill>
            <a:schemeClr val="tx1"/>
          </a:solidFill>
          <a:latin typeface="+mn-lt"/>
          <a:ea typeface="+mn-ea"/>
          <a:cs typeface="+mn-cs"/>
        </a:defRPr>
      </a:lvl1pPr>
      <a:lvl2pPr marL="556008" indent="-213117" algn="l" rtl="0" eaLnBrk="0" fontAlgn="base" hangingPunct="0">
        <a:spcBef>
          <a:spcPct val="20000"/>
        </a:spcBef>
        <a:spcAft>
          <a:spcPct val="0"/>
        </a:spcAft>
        <a:buChar char="–"/>
        <a:defRPr sz="2100">
          <a:solidFill>
            <a:schemeClr val="tx1"/>
          </a:solidFill>
          <a:latin typeface="+mn-lt"/>
        </a:defRPr>
      </a:lvl2pPr>
      <a:lvl3pPr marL="856039" indent="-170256" algn="l" rtl="0" eaLnBrk="0" fontAlgn="base" hangingPunct="0">
        <a:spcBef>
          <a:spcPct val="20000"/>
        </a:spcBef>
        <a:spcAft>
          <a:spcPct val="0"/>
        </a:spcAft>
        <a:buChar char="•"/>
        <a:defRPr sz="1800">
          <a:solidFill>
            <a:schemeClr val="tx1"/>
          </a:solidFill>
          <a:latin typeface="+mn-lt"/>
        </a:defRPr>
      </a:lvl3pPr>
      <a:lvl4pPr marL="1198930" indent="-170256" algn="l" rtl="0" eaLnBrk="0" fontAlgn="base" hangingPunct="0">
        <a:spcBef>
          <a:spcPct val="20000"/>
        </a:spcBef>
        <a:spcAft>
          <a:spcPct val="0"/>
        </a:spcAft>
        <a:buChar char="–"/>
        <a:defRPr sz="1500">
          <a:solidFill>
            <a:schemeClr val="tx1"/>
          </a:solidFill>
          <a:latin typeface="+mn-lt"/>
        </a:defRPr>
      </a:lvl4pPr>
      <a:lvl5pPr marL="1540631" indent="-169065" algn="l" rtl="0" eaLnBrk="0" fontAlgn="base" hangingPunct="0">
        <a:spcBef>
          <a:spcPct val="20000"/>
        </a:spcBef>
        <a:spcAft>
          <a:spcPct val="0"/>
        </a:spcAft>
        <a:buChar char="»"/>
        <a:defRPr sz="1500">
          <a:solidFill>
            <a:schemeClr val="tx1"/>
          </a:solidFill>
          <a:latin typeface="+mn-lt"/>
        </a:defRPr>
      </a:lvl5pPr>
      <a:lvl6pPr marL="1884266" indent="-170215" algn="l" rtl="0" fontAlgn="base">
        <a:spcBef>
          <a:spcPct val="20000"/>
        </a:spcBef>
        <a:spcAft>
          <a:spcPct val="0"/>
        </a:spcAft>
        <a:buChar char="»"/>
        <a:defRPr sz="1500">
          <a:solidFill>
            <a:schemeClr val="tx1"/>
          </a:solidFill>
          <a:latin typeface="+mn-lt"/>
        </a:defRPr>
      </a:lvl6pPr>
      <a:lvl7pPr marL="2227076" indent="-170215" algn="l" rtl="0" fontAlgn="base">
        <a:spcBef>
          <a:spcPct val="20000"/>
        </a:spcBef>
        <a:spcAft>
          <a:spcPct val="0"/>
        </a:spcAft>
        <a:buChar char="»"/>
        <a:defRPr sz="1500">
          <a:solidFill>
            <a:schemeClr val="tx1"/>
          </a:solidFill>
          <a:latin typeface="+mn-lt"/>
        </a:defRPr>
      </a:lvl7pPr>
      <a:lvl8pPr marL="2569886" indent="-170215" algn="l" rtl="0" fontAlgn="base">
        <a:spcBef>
          <a:spcPct val="20000"/>
        </a:spcBef>
        <a:spcAft>
          <a:spcPct val="0"/>
        </a:spcAft>
        <a:buChar char="»"/>
        <a:defRPr sz="1500">
          <a:solidFill>
            <a:schemeClr val="tx1"/>
          </a:solidFill>
          <a:latin typeface="+mn-lt"/>
        </a:defRPr>
      </a:lvl8pPr>
      <a:lvl9pPr marL="2912696" indent="-170215"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620" rtl="0" eaLnBrk="1" latinLnBrk="0" hangingPunct="1">
        <a:defRPr sz="1350" kern="1200">
          <a:solidFill>
            <a:schemeClr val="tx1"/>
          </a:solidFill>
          <a:latin typeface="+mn-lt"/>
          <a:ea typeface="+mn-ea"/>
          <a:cs typeface="+mn-cs"/>
        </a:defRPr>
      </a:lvl1pPr>
      <a:lvl2pPr marL="342811" algn="l" defTabSz="685620" rtl="0" eaLnBrk="1" latinLnBrk="0" hangingPunct="1">
        <a:defRPr sz="1350" kern="1200">
          <a:solidFill>
            <a:schemeClr val="tx1"/>
          </a:solidFill>
          <a:latin typeface="+mn-lt"/>
          <a:ea typeface="+mn-ea"/>
          <a:cs typeface="+mn-cs"/>
        </a:defRPr>
      </a:lvl2pPr>
      <a:lvl3pPr marL="685620" algn="l" defTabSz="685620" rtl="0" eaLnBrk="1" latinLnBrk="0" hangingPunct="1">
        <a:defRPr sz="1350" kern="1200">
          <a:solidFill>
            <a:schemeClr val="tx1"/>
          </a:solidFill>
          <a:latin typeface="+mn-lt"/>
          <a:ea typeface="+mn-ea"/>
          <a:cs typeface="+mn-cs"/>
        </a:defRPr>
      </a:lvl3pPr>
      <a:lvl4pPr marL="1028430" algn="l" defTabSz="685620" rtl="0" eaLnBrk="1" latinLnBrk="0" hangingPunct="1">
        <a:defRPr sz="1350" kern="1200">
          <a:solidFill>
            <a:schemeClr val="tx1"/>
          </a:solidFill>
          <a:latin typeface="+mn-lt"/>
          <a:ea typeface="+mn-ea"/>
          <a:cs typeface="+mn-cs"/>
        </a:defRPr>
      </a:lvl4pPr>
      <a:lvl5pPr marL="1371241" algn="l" defTabSz="685620" rtl="0" eaLnBrk="1" latinLnBrk="0" hangingPunct="1">
        <a:defRPr sz="1350" kern="1200">
          <a:solidFill>
            <a:schemeClr val="tx1"/>
          </a:solidFill>
          <a:latin typeface="+mn-lt"/>
          <a:ea typeface="+mn-ea"/>
          <a:cs typeface="+mn-cs"/>
        </a:defRPr>
      </a:lvl5pPr>
      <a:lvl6pPr marL="1714052" algn="l" defTabSz="685620" rtl="0" eaLnBrk="1" latinLnBrk="0" hangingPunct="1">
        <a:defRPr sz="1350" kern="1200">
          <a:solidFill>
            <a:schemeClr val="tx1"/>
          </a:solidFill>
          <a:latin typeface="+mn-lt"/>
          <a:ea typeface="+mn-ea"/>
          <a:cs typeface="+mn-cs"/>
        </a:defRPr>
      </a:lvl6pPr>
      <a:lvl7pPr marL="2056859" algn="l" defTabSz="685620" rtl="0" eaLnBrk="1" latinLnBrk="0" hangingPunct="1">
        <a:defRPr sz="1350" kern="1200">
          <a:solidFill>
            <a:schemeClr val="tx1"/>
          </a:solidFill>
          <a:latin typeface="+mn-lt"/>
          <a:ea typeface="+mn-ea"/>
          <a:cs typeface="+mn-cs"/>
        </a:defRPr>
      </a:lvl7pPr>
      <a:lvl8pPr marL="2399672" algn="l" defTabSz="685620" rtl="0" eaLnBrk="1" latinLnBrk="0" hangingPunct="1">
        <a:defRPr sz="1350" kern="1200">
          <a:solidFill>
            <a:schemeClr val="tx1"/>
          </a:solidFill>
          <a:latin typeface="+mn-lt"/>
          <a:ea typeface="+mn-ea"/>
          <a:cs typeface="+mn-cs"/>
        </a:defRPr>
      </a:lvl8pPr>
      <a:lvl9pPr marL="2742481" algn="l" defTabSz="68562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CA">
              <a:solidFill>
                <a:prstClr val="black">
                  <a:tint val="75000"/>
                </a:prstClr>
              </a:solidFill>
            </a:endParaRP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C1F7429A-99B1-401E-8555-65301001ADA2}" type="slidenum">
              <a:rPr lang="en-CA" smtClean="0">
                <a:solidFill>
                  <a:prstClr val="black">
                    <a:tint val="75000"/>
                  </a:prstClr>
                </a:solidFill>
              </a:rPr>
              <a:pPr defTabSz="685800"/>
              <a:t>‹#›</a:t>
            </a:fld>
            <a:endParaRPr lang="en-CA">
              <a:solidFill>
                <a:prstClr val="black">
                  <a:tint val="75000"/>
                </a:prstClr>
              </a:solidFill>
            </a:endParaRPr>
          </a:p>
        </p:txBody>
      </p:sp>
    </p:spTree>
    <p:extLst>
      <p:ext uri="{BB962C8B-B14F-4D97-AF65-F5344CB8AC3E}">
        <p14:creationId xmlns:p14="http://schemas.microsoft.com/office/powerpoint/2010/main" val="132796157"/>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6.wmf"/><Relationship Id="rId5" Type="http://schemas.openxmlformats.org/officeDocument/2006/relationships/oleObject" Target="../embeddings/oleObject3.bin"/><Relationship Id="rId4" Type="http://schemas.openxmlformats.org/officeDocument/2006/relationships/image" Target="../media/image47.jpe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notesSlide" Target="../notesSlides/notesSlide17.xml"/><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jpeg"/><Relationship Id="rId9"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0.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png"/><Relationship Id="rId1" Type="http://schemas.openxmlformats.org/officeDocument/2006/relationships/slideLayout" Target="../slideLayouts/slideLayout7.xml"/><Relationship Id="rId5" Type="http://schemas.openxmlformats.org/officeDocument/2006/relationships/image" Target="../media/image74.emf"/><Relationship Id="rId4" Type="http://schemas.openxmlformats.org/officeDocument/2006/relationships/image" Target="../media/image73.png"/></Relationships>
</file>

<file path=ppt/slides/_rels/slide4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emf"/></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7.xml"/><Relationship Id="rId4" Type="http://schemas.openxmlformats.org/officeDocument/2006/relationships/image" Target="../media/image80.emf"/></Relationships>
</file>

<file path=ppt/slides/_rels/slide5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83.wmf"/></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5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55.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hyperlink" Target="https://agenda.infn.it/event/37867/contributions/233918/author/374429" TargetMode="External"/><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1.png"/><Relationship Id="rId3" Type="http://schemas.openxmlformats.org/officeDocument/2006/relationships/video" Target="file:///C:\Documents%20and%20Settings\halzen\Desktop\halzen%20LP05\strucform.avi" TargetMode="External"/><Relationship Id="rId7" Type="http://schemas.openxmlformats.org/officeDocument/2006/relationships/oleObject" Target="../embeddings/oleObject7.bin"/><Relationship Id="rId12" Type="http://schemas.openxmlformats.org/officeDocument/2006/relationships/oleObject" Target="../embeddings/oleObject9.bin"/><Relationship Id="rId2" Type="http://schemas.openxmlformats.org/officeDocument/2006/relationships/video" Target="file:///C:\Documents%20and%20Settings\halzen\Desktop\halzen%20LP05\explosion.avi" TargetMode="External"/><Relationship Id="rId1" Type="http://schemas.openxmlformats.org/officeDocument/2006/relationships/vmlDrawing" Target="../drawings/vmlDrawing6.vml"/><Relationship Id="rId6" Type="http://schemas.openxmlformats.org/officeDocument/2006/relationships/image" Target="../media/image103.png"/><Relationship Id="rId11" Type="http://schemas.openxmlformats.org/officeDocument/2006/relationships/image" Target="../media/image104.png"/><Relationship Id="rId5" Type="http://schemas.openxmlformats.org/officeDocument/2006/relationships/notesSlide" Target="../notesSlides/notesSlide27.xml"/><Relationship Id="rId15" Type="http://schemas.openxmlformats.org/officeDocument/2006/relationships/image" Target="../media/image102.png"/><Relationship Id="rId10" Type="http://schemas.openxmlformats.org/officeDocument/2006/relationships/image" Target="../media/image100.png"/><Relationship Id="rId4" Type="http://schemas.openxmlformats.org/officeDocument/2006/relationships/slideLayout" Target="../slideLayouts/slideLayout7.xml"/><Relationship Id="rId9" Type="http://schemas.openxmlformats.org/officeDocument/2006/relationships/oleObject" Target="../embeddings/oleObject8.bin"/><Relationship Id="rId14" Type="http://schemas.openxmlformats.org/officeDocument/2006/relationships/oleObject" Target="../embeddings/oleObject10.bin"/></Relationships>
</file>

<file path=ppt/slides/_rels/slide6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74.xml.rels><?xml version="1.0" encoding="UTF-8" standalone="yes"?>
<Relationships xmlns="http://schemas.openxmlformats.org/package/2006/relationships"><Relationship Id="rId8" Type="http://schemas.openxmlformats.org/officeDocument/2006/relationships/image" Target="../media/image970.png"/><Relationship Id="rId3" Type="http://schemas.openxmlformats.org/officeDocument/2006/relationships/image" Target="../media/image920.png"/><Relationship Id="rId7" Type="http://schemas.openxmlformats.org/officeDocument/2006/relationships/image" Target="../media/image960.png"/><Relationship Id="rId2" Type="http://schemas.openxmlformats.org/officeDocument/2006/relationships/image" Target="../media/image911.png"/><Relationship Id="rId1" Type="http://schemas.openxmlformats.org/officeDocument/2006/relationships/slideLayout" Target="../slideLayouts/slideLayout43.xml"/><Relationship Id="rId6" Type="http://schemas.openxmlformats.org/officeDocument/2006/relationships/image" Target="../media/image950.png"/><Relationship Id="rId11" Type="http://schemas.openxmlformats.org/officeDocument/2006/relationships/image" Target="../media/image108.jpg"/><Relationship Id="rId5" Type="http://schemas.openxmlformats.org/officeDocument/2006/relationships/image" Target="../media/image940.png"/><Relationship Id="rId10" Type="http://schemas.openxmlformats.org/officeDocument/2006/relationships/image" Target="../media/image990.png"/><Relationship Id="rId4" Type="http://schemas.openxmlformats.org/officeDocument/2006/relationships/image" Target="../media/image930.png"/><Relationship Id="rId9" Type="http://schemas.openxmlformats.org/officeDocument/2006/relationships/image" Target="../media/image980.png"/></Relationships>
</file>

<file path=ppt/slides/_rels/slide7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111.wmf"/><Relationship Id="rId1" Type="http://schemas.openxmlformats.org/officeDocument/2006/relationships/slideLayout" Target="../slideLayouts/slideLayout43.xml"/><Relationship Id="rId4" Type="http://schemas.openxmlformats.org/officeDocument/2006/relationships/image" Target="../media/image113.png"/></Relationships>
</file>

<file path=ppt/slides/_rels/slide77.x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slideLayout" Target="../slideLayouts/slideLayout43.xml"/></Relationships>
</file>

<file path=ppt/slides/_rels/slide7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43.xml"/></Relationships>
</file>

<file path=ppt/slides/_rels/slide79.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30.png"/><Relationship Id="rId2" Type="http://schemas.openxmlformats.org/officeDocument/2006/relationships/image" Target="../media/image1131.png"/><Relationship Id="rId1" Type="http://schemas.openxmlformats.org/officeDocument/2006/relationships/slideLayout" Target="../slideLayouts/slideLayout43.xml"/><Relationship Id="rId6" Type="http://schemas.openxmlformats.org/officeDocument/2006/relationships/image" Target="../media/image117.png"/><Relationship Id="rId5" Type="http://schemas.openxmlformats.org/officeDocument/2006/relationships/image" Target="../media/image1160.png"/><Relationship Id="rId4" Type="http://schemas.openxmlformats.org/officeDocument/2006/relationships/image" Target="../media/image115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2.jpeg"/><Relationship Id="rId4" Type="http://schemas.openxmlformats.org/officeDocument/2006/relationships/image" Target="../media/image11.jpe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8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8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43.xml"/></Relationships>
</file>

<file path=ppt/slides/_rels/slide83.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jpeg"/><Relationship Id="rId1" Type="http://schemas.openxmlformats.org/officeDocument/2006/relationships/slideLayout" Target="../slideLayouts/slideLayout65.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122.jpeg"/></Relationships>
</file>

<file path=ppt/slides/_rels/slide84.xml.rels><?xml version="1.0" encoding="UTF-8" standalone="yes"?>
<Relationships xmlns="http://schemas.openxmlformats.org/package/2006/relationships"><Relationship Id="rId2" Type="http://schemas.openxmlformats.org/officeDocument/2006/relationships/image" Target="../media/image125.emf"/><Relationship Id="rId1" Type="http://schemas.openxmlformats.org/officeDocument/2006/relationships/slideLayout" Target="../slideLayouts/slideLayout71.xml"/></Relationships>
</file>

<file path=ppt/slides/_rels/slide85.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26.png"/><Relationship Id="rId1" Type="http://schemas.openxmlformats.org/officeDocument/2006/relationships/slideLayout" Target="../slideLayouts/slideLayout43.xml"/><Relationship Id="rId6" Type="http://schemas.openxmlformats.org/officeDocument/2006/relationships/image" Target="../media/image130.png"/><Relationship Id="rId11" Type="http://schemas.openxmlformats.org/officeDocument/2006/relationships/image" Target="../media/image135.png"/><Relationship Id="rId5" Type="http://schemas.openxmlformats.org/officeDocument/2006/relationships/image" Target="../media/image129.png"/><Relationship Id="rId10" Type="http://schemas.openxmlformats.org/officeDocument/2006/relationships/image" Target="../media/image134.png"/><Relationship Id="rId4" Type="http://schemas.openxmlformats.org/officeDocument/2006/relationships/image" Target="../media/image128.png"/><Relationship Id="rId9" Type="http://schemas.openxmlformats.org/officeDocument/2006/relationships/image" Target="../media/image133.png"/></Relationships>
</file>

<file path=ppt/slides/_rels/slide8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43.xml"/></Relationships>
</file>

<file path=ppt/slides/_rels/slide8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43.xml"/></Relationships>
</file>

<file path=ppt/slides/_rels/slide8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43.xml"/></Relationships>
</file>

<file path=ppt/slides/_rels/slide8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0.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image" Target="../media/image141.png"/><Relationship Id="rId1" Type="http://schemas.openxmlformats.org/officeDocument/2006/relationships/slideLayout" Target="../slideLayouts/slideLayout43.xml"/><Relationship Id="rId6" Type="http://schemas.openxmlformats.org/officeDocument/2006/relationships/image" Target="../media/image145.png"/><Relationship Id="rId5" Type="http://schemas.openxmlformats.org/officeDocument/2006/relationships/image" Target="../media/image144.png"/><Relationship Id="rId10" Type="http://schemas.openxmlformats.org/officeDocument/2006/relationships/image" Target="../media/image149.png"/><Relationship Id="rId4" Type="http://schemas.openxmlformats.org/officeDocument/2006/relationships/image" Target="../media/image143.png"/><Relationship Id="rId9" Type="http://schemas.openxmlformats.org/officeDocument/2006/relationships/image" Target="../media/image148.png"/></Relationships>
</file>

<file path=ppt/slides/_rels/slide91.xml.rels><?xml version="1.0" encoding="UTF-8" standalone="yes"?>
<Relationships xmlns="http://schemas.openxmlformats.org/package/2006/relationships"><Relationship Id="rId2" Type="http://schemas.openxmlformats.org/officeDocument/2006/relationships/image" Target="../media/image149.emf"/><Relationship Id="rId1" Type="http://schemas.openxmlformats.org/officeDocument/2006/relationships/slideLayout" Target="../slideLayouts/slideLayout43.xml"/></Relationships>
</file>

<file path=ppt/slides/_rels/slide92.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43.xml"/></Relationships>
</file>

<file path=ppt/slides/_rels/slide93.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43.xml"/></Relationships>
</file>

<file path=ppt/slides/_rels/slide94.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image" Target="../media/image153.png"/><Relationship Id="rId1" Type="http://schemas.openxmlformats.org/officeDocument/2006/relationships/slideLayout" Target="../slideLayouts/slideLayout54.xml"/></Relationships>
</file>

<file path=ppt/slides/_rels/slide95.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5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552" y="3456"/>
            <a:ext cx="10050182" cy="6858000"/>
          </a:xfrm>
          <a:prstGeom prst="rect">
            <a:avLst/>
          </a:prstGeom>
        </p:spPr>
      </p:pic>
      <p:sp>
        <p:nvSpPr>
          <p:cNvPr id="3" name="Text Box 2"/>
          <p:cNvSpPr txBox="1">
            <a:spLocks noChangeArrowheads="1"/>
          </p:cNvSpPr>
          <p:nvPr/>
        </p:nvSpPr>
        <p:spPr bwMode="auto">
          <a:xfrm>
            <a:off x="1763688" y="1124744"/>
            <a:ext cx="60200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dirty="0">
                <a:solidFill>
                  <a:schemeClr val="accent1">
                    <a:lumMod val="75000"/>
                  </a:schemeClr>
                </a:solidFill>
                <a:latin typeface="+mn-lt"/>
              </a:rPr>
              <a:t>Alain </a:t>
            </a:r>
            <a:r>
              <a:rPr lang="en-US" altLang="fr-FR" sz="2000" b="1" dirty="0" err="1">
                <a:solidFill>
                  <a:schemeClr val="accent1">
                    <a:lumMod val="75000"/>
                  </a:schemeClr>
                </a:solidFill>
                <a:latin typeface="+mn-lt"/>
              </a:rPr>
              <a:t>Blondel</a:t>
            </a:r>
            <a:r>
              <a:rPr lang="en-US" altLang="fr-FR" sz="2000" b="1" dirty="0">
                <a:solidFill>
                  <a:schemeClr val="accent1">
                    <a:lumMod val="75000"/>
                  </a:schemeClr>
                </a:solidFill>
                <a:latin typeface="+mn-lt"/>
              </a:rPr>
              <a:t> </a:t>
            </a:r>
            <a:r>
              <a:rPr lang="en-US" altLang="fr-FR" sz="2000" b="1" dirty="0" smtClean="0">
                <a:solidFill>
                  <a:schemeClr val="accent1">
                    <a:lumMod val="75000"/>
                  </a:schemeClr>
                </a:solidFill>
                <a:latin typeface="+mn-lt"/>
              </a:rPr>
              <a:t>Paris-Sorbonne and University of Geneva</a:t>
            </a:r>
            <a:endParaRPr lang="en-US" altLang="fr-FR" sz="2000" b="1" dirty="0">
              <a:solidFill>
                <a:schemeClr val="accent1">
                  <a:lumMod val="75000"/>
                </a:schemeClr>
              </a:solidFill>
              <a:latin typeface="+mn-lt"/>
            </a:endParaRPr>
          </a:p>
        </p:txBody>
      </p:sp>
      <p:sp>
        <p:nvSpPr>
          <p:cNvPr id="20" name="Text Box 19"/>
          <p:cNvSpPr txBox="1">
            <a:spLocks noChangeArrowheads="1"/>
          </p:cNvSpPr>
          <p:nvPr/>
        </p:nvSpPr>
        <p:spPr bwMode="auto">
          <a:xfrm>
            <a:off x="765703" y="404664"/>
            <a:ext cx="7607724" cy="646331"/>
          </a:xfrm>
          <a:prstGeom prst="rect">
            <a:avLst/>
          </a:prstGeom>
          <a:noFill/>
          <a:ln>
            <a:noFill/>
          </a:ln>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3600" b="1" dirty="0">
                <a:solidFill>
                  <a:srgbClr val="FFC000"/>
                </a:solidFill>
                <a:cs typeface="Calibri" panose="020F0502020204030204" pitchFamily="34" charset="0"/>
              </a:rPr>
              <a:t>  </a:t>
            </a:r>
            <a:r>
              <a:rPr lang="en-US" altLang="fr-FR" sz="3600" b="1" dirty="0" smtClean="0">
                <a:solidFill>
                  <a:srgbClr val="FFC000"/>
                </a:solidFill>
                <a:cs typeface="Calibri" panose="020F0502020204030204" pitchFamily="34" charset="0"/>
              </a:rPr>
              <a:t>The Big Questions in Neutrino Physics</a:t>
            </a:r>
            <a:endParaRPr lang="en-US" altLang="fr-FR" sz="3600" b="1" dirty="0">
              <a:solidFill>
                <a:srgbClr val="FFC000"/>
              </a:solidFill>
              <a:cs typeface="Calibri" panose="020F0502020204030204" pitchFamily="34" charset="0"/>
            </a:endParaRPr>
          </a:p>
        </p:txBody>
      </p:sp>
      <p:sp>
        <p:nvSpPr>
          <p:cNvPr id="21" name="Date Placeholder 20"/>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22" name="Slide Number Placeholder 21"/>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a:t>
            </a:fld>
            <a:endParaRPr lang="en-US">
              <a:solidFill>
                <a:prstClr val="black">
                  <a:tint val="75000"/>
                </a:prstClr>
              </a:solidFill>
            </a:endParaRPr>
          </a:p>
        </p:txBody>
      </p:sp>
    </p:spTree>
    <p:extLst>
      <p:ext uri="{BB962C8B-B14F-4D97-AF65-F5344CB8AC3E}">
        <p14:creationId xmlns:p14="http://schemas.microsoft.com/office/powerpoint/2010/main" val="4103624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107950" y="441325"/>
            <a:ext cx="90074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latin typeface="Arial" panose="020B0604020202020204" pitchFamily="34" charset="0"/>
              </a:rPr>
              <a:t>Another neutrino was detected in 1947 with the discovery of the pion. </a:t>
            </a:r>
          </a:p>
          <a:p>
            <a:pPr eaLnBrk="1" hangingPunct="1">
              <a:spcBef>
                <a:spcPct val="0"/>
              </a:spcBef>
              <a:buFontTx/>
              <a:buNone/>
            </a:pPr>
            <a:r>
              <a:rPr lang="fr-CH" altLang="en-US" sz="1800">
                <a:latin typeface="Arial" panose="020B0604020202020204" pitchFamily="34" charset="0"/>
              </a:rPr>
              <a:t>(Powell et al, 1947).  Maybe it was the same neutrino than in beta decay?</a:t>
            </a:r>
          </a:p>
          <a:p>
            <a:pPr eaLnBrk="1" hangingPunct="1">
              <a:spcBef>
                <a:spcPct val="0"/>
              </a:spcBef>
              <a:buFontTx/>
              <a:buNone/>
            </a:pPr>
            <a:endParaRPr lang="fr-CH" altLang="en-US" sz="1800">
              <a:latin typeface="Arial" panose="020B0604020202020204" pitchFamily="34" charset="0"/>
            </a:endParaRPr>
          </a:p>
          <a:p>
            <a:pPr eaLnBrk="1" hangingPunct="1">
              <a:spcBef>
                <a:spcPct val="0"/>
              </a:spcBef>
              <a:buFontTx/>
              <a:buNone/>
            </a:pPr>
            <a:r>
              <a:rPr lang="fr-CH" altLang="en-US" sz="1800">
                <a:latin typeface="Arial" panose="020B0604020202020204" pitchFamily="34" charset="0"/>
              </a:rPr>
              <a:t>These emulsions were made of photographic gel and stacked. </a:t>
            </a:r>
          </a:p>
          <a:p>
            <a:pPr eaLnBrk="1" hangingPunct="1">
              <a:spcBef>
                <a:spcPct val="0"/>
              </a:spcBef>
              <a:buFontTx/>
              <a:buNone/>
            </a:pPr>
            <a:r>
              <a:rPr lang="fr-CH" altLang="en-US" sz="1800">
                <a:latin typeface="Arial" panose="020B0604020202020204" pitchFamily="34" charset="0"/>
              </a:rPr>
              <a:t>Placed in high altitude balloons at up to 10km  altitude, they allowed the observation of</a:t>
            </a:r>
          </a:p>
          <a:p>
            <a:pPr eaLnBrk="1" hangingPunct="1">
              <a:spcBef>
                <a:spcPct val="0"/>
              </a:spcBef>
              <a:buFontTx/>
              <a:buNone/>
            </a:pPr>
            <a:r>
              <a:rPr lang="fr-CH" altLang="en-US" sz="1800">
                <a:latin typeface="Arial" panose="020B0604020202020204" pitchFamily="34" charset="0"/>
              </a:rPr>
              <a:t>strongly interacting particles which are otherwise stopped by the atmosphere. </a:t>
            </a:r>
            <a:endParaRPr lang="en-GB" altLang="en-US" sz="1800">
              <a:latin typeface="Arial" panose="020B0604020202020204" pitchFamily="34" charset="0"/>
            </a:endParaRPr>
          </a:p>
        </p:txBody>
      </p:sp>
      <p:sp>
        <p:nvSpPr>
          <p:cNvPr id="30723" name="AutoShape 2" descr="Résultat de recherche d'images pour &quot;discovery of the pion decay cecil powell&quot;"/>
          <p:cNvSpPr>
            <a:spLocks noChangeAspect="1" noChangeArrowheads="1"/>
          </p:cNvSpPr>
          <p:nvPr/>
        </p:nvSpPr>
        <p:spPr bwMode="auto">
          <a:xfrm>
            <a:off x="63500" y="-136525"/>
            <a:ext cx="2247900"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GB" altLang="en-US" sz="1800">
              <a:latin typeface="Arial" panose="020B0604020202020204" pitchFamily="34" charset="0"/>
            </a:endParaRPr>
          </a:p>
        </p:txBody>
      </p:sp>
      <p:sp>
        <p:nvSpPr>
          <p:cNvPr id="30724" name="AutoShape 4" descr="Résultat de recherche d'images pour &quot;discovery of the pion decay cecil powell&quot;"/>
          <p:cNvSpPr>
            <a:spLocks noChangeAspect="1" noChangeArrowheads="1"/>
          </p:cNvSpPr>
          <p:nvPr/>
        </p:nvSpPr>
        <p:spPr bwMode="auto">
          <a:xfrm>
            <a:off x="63500" y="-1365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GB" altLang="en-US" sz="1800">
              <a:latin typeface="Arial" panose="020B0604020202020204" pitchFamily="34" charset="0"/>
            </a:endParaRPr>
          </a:p>
        </p:txBody>
      </p:sp>
      <p:pic>
        <p:nvPicPr>
          <p:cNvPr id="30725" name="Picture 5"/>
          <p:cNvPicPr>
            <a:picLocks noChangeAspect="1" noChangeArrowheads="1"/>
          </p:cNvPicPr>
          <p:nvPr/>
        </p:nvPicPr>
        <p:blipFill>
          <a:blip r:embed="rId2">
            <a:extLst>
              <a:ext uri="{28A0092B-C50C-407E-A947-70E740481C1C}">
                <a14:useLocalDpi xmlns:a14="http://schemas.microsoft.com/office/drawing/2010/main" val="0"/>
              </a:ext>
            </a:extLst>
          </a:blip>
          <a:srcRect l="21883" t="43210" r="9999" b="30223"/>
          <a:stretch>
            <a:fillRect/>
          </a:stretch>
        </p:blipFill>
        <p:spPr bwMode="auto">
          <a:xfrm>
            <a:off x="4137025" y="3003550"/>
            <a:ext cx="4672013"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6" name="Picture 6"/>
          <p:cNvPicPr>
            <a:picLocks noChangeAspect="1" noChangeArrowheads="1"/>
          </p:cNvPicPr>
          <p:nvPr/>
        </p:nvPicPr>
        <p:blipFill>
          <a:blip r:embed="rId3">
            <a:extLst>
              <a:ext uri="{28A0092B-C50C-407E-A947-70E740481C1C}">
                <a14:useLocalDpi xmlns:a14="http://schemas.microsoft.com/office/drawing/2010/main" val="0"/>
              </a:ext>
            </a:extLst>
          </a:blip>
          <a:srcRect l="59926" t="49043" r="9109" b="16238"/>
          <a:stretch>
            <a:fillRect/>
          </a:stretch>
        </p:blipFill>
        <p:spPr bwMode="auto">
          <a:xfrm>
            <a:off x="112713" y="2528888"/>
            <a:ext cx="377507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7" name="TextBox 4"/>
          <p:cNvSpPr txBox="1">
            <a:spLocks noChangeArrowheads="1"/>
          </p:cNvSpPr>
          <p:nvPr/>
        </p:nvSpPr>
        <p:spPr bwMode="auto">
          <a:xfrm>
            <a:off x="4611688" y="4851400"/>
            <a:ext cx="446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28" name="TextBox 5"/>
          <p:cNvSpPr txBox="1">
            <a:spLocks noChangeArrowheads="1"/>
          </p:cNvSpPr>
          <p:nvPr/>
        </p:nvSpPr>
        <p:spPr bwMode="auto">
          <a:xfrm>
            <a:off x="6473825" y="4240213"/>
            <a:ext cx="452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29" name="TextBox 6"/>
          <p:cNvSpPr txBox="1">
            <a:spLocks noChangeArrowheads="1"/>
          </p:cNvSpPr>
          <p:nvPr/>
        </p:nvSpPr>
        <p:spPr bwMode="auto">
          <a:xfrm>
            <a:off x="8101013" y="4252913"/>
            <a:ext cx="447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latin typeface="Arial" panose="020B0604020202020204" pitchFamily="34" charset="0"/>
              </a:rPr>
              <a:t>e+</a:t>
            </a:r>
            <a:endParaRPr lang="en-GB" altLang="en-US" sz="1800">
              <a:latin typeface="Arial" panose="020B0604020202020204" pitchFamily="34" charset="0"/>
            </a:endParaRPr>
          </a:p>
        </p:txBody>
      </p:sp>
      <p:sp>
        <p:nvSpPr>
          <p:cNvPr id="30730" name="TextBox 7"/>
          <p:cNvSpPr txBox="1">
            <a:spLocks noChangeArrowheads="1"/>
          </p:cNvSpPr>
          <p:nvPr/>
        </p:nvSpPr>
        <p:spPr bwMode="auto">
          <a:xfrm rot="997926">
            <a:off x="4211638" y="3884613"/>
            <a:ext cx="41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1" name="TextBox 8"/>
          <p:cNvSpPr txBox="1">
            <a:spLocks noChangeArrowheads="1"/>
          </p:cNvSpPr>
          <p:nvPr/>
        </p:nvSpPr>
        <p:spPr bwMode="auto">
          <a:xfrm>
            <a:off x="4267200" y="3719513"/>
            <a:ext cx="30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2" name="TextBox 9"/>
          <p:cNvSpPr txBox="1">
            <a:spLocks noChangeArrowheads="1"/>
          </p:cNvSpPr>
          <p:nvPr/>
        </p:nvSpPr>
        <p:spPr bwMode="auto">
          <a:xfrm>
            <a:off x="63500" y="6129338"/>
            <a:ext cx="8404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latin typeface="Arial" panose="020B0604020202020204" pitchFamily="34" charset="0"/>
              </a:rPr>
              <a:t>Emulsions played an important role in establishing the nature of the tau neutrino </a:t>
            </a:r>
          </a:p>
          <a:p>
            <a:pPr eaLnBrk="1" hangingPunct="1">
              <a:spcBef>
                <a:spcPct val="0"/>
              </a:spcBef>
              <a:buFontTx/>
              <a:buNone/>
            </a:pPr>
            <a:r>
              <a:rPr lang="fr-CH" altLang="en-US" sz="1800">
                <a:latin typeface="Arial" panose="020B0604020202020204" pitchFamily="34" charset="0"/>
              </a:rPr>
              <a:t>(</a:t>
            </a:r>
            <a:r>
              <a:rPr lang="fr-CH" altLang="en-US" sz="1800" b="1">
                <a:latin typeface="Arial" panose="020B0604020202020204" pitchFamily="34" charset="0"/>
              </a:rPr>
              <a:t>E531, 1986</a:t>
            </a:r>
            <a:r>
              <a:rPr lang="fr-CH" altLang="en-US" sz="1800">
                <a:latin typeface="Arial" panose="020B0604020202020204" pitchFamily="34" charset="0"/>
              </a:rPr>
              <a:t>) and detection of </a:t>
            </a:r>
            <a:r>
              <a:rPr lang="en-GB" altLang="en-US" sz="1800">
                <a:latin typeface="Arial" panose="020B0604020202020204" pitchFamily="34" charset="0"/>
                <a:sym typeface="Symbol" panose="05050102010706020507" pitchFamily="18" charset="2"/>
              </a:rPr>
              <a:t></a:t>
            </a:r>
            <a:r>
              <a:rPr lang="en-GB" altLang="en-US" sz="1800" baseline="-25000">
                <a:latin typeface="Arial" panose="020B0604020202020204" pitchFamily="34" charset="0"/>
                <a:sym typeface="Symbol" panose="05050102010706020507" pitchFamily="18" charset="2"/>
              </a:rPr>
              <a:t></a:t>
            </a:r>
            <a:r>
              <a:rPr lang="fr-CH" altLang="en-US" sz="1800">
                <a:latin typeface="Arial" panose="020B0604020202020204" pitchFamily="34" charset="0"/>
              </a:rPr>
              <a:t>  interactions (DONUT and OPERA experiments)</a:t>
            </a:r>
            <a:endParaRPr lang="en-GB" altLang="en-US" sz="1800">
              <a:latin typeface="Arial" panose="020B0604020202020204" pitchFamily="34" charset="0"/>
            </a:endParaRPr>
          </a:p>
        </p:txBody>
      </p:sp>
      <p:sp>
        <p:nvSpPr>
          <p:cNvPr id="30733" name="TextBox 12"/>
          <p:cNvSpPr txBox="1">
            <a:spLocks noChangeArrowheads="1"/>
          </p:cNvSpPr>
          <p:nvPr/>
        </p:nvSpPr>
        <p:spPr bwMode="auto">
          <a:xfrm rot="-6035308">
            <a:off x="8214519" y="4952206"/>
            <a:ext cx="412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4" name="TextBox 13"/>
          <p:cNvSpPr txBox="1">
            <a:spLocks noChangeArrowheads="1"/>
          </p:cNvSpPr>
          <p:nvPr/>
        </p:nvSpPr>
        <p:spPr bwMode="auto">
          <a:xfrm>
            <a:off x="7896225" y="5180013"/>
            <a:ext cx="30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5" name="TextBox 14"/>
          <p:cNvSpPr txBox="1">
            <a:spLocks noChangeArrowheads="1"/>
          </p:cNvSpPr>
          <p:nvPr/>
        </p:nvSpPr>
        <p:spPr bwMode="auto">
          <a:xfrm rot="-3616048">
            <a:off x="8027194" y="4918869"/>
            <a:ext cx="412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6" name="TextBox 15"/>
          <p:cNvSpPr txBox="1">
            <a:spLocks noChangeArrowheads="1"/>
          </p:cNvSpPr>
          <p:nvPr/>
        </p:nvSpPr>
        <p:spPr bwMode="auto">
          <a:xfrm>
            <a:off x="8397875" y="5224463"/>
            <a:ext cx="304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sym typeface="Symbol" panose="05050102010706020507" pitchFamily="18" charset="2"/>
              </a:rPr>
              <a:t></a:t>
            </a:r>
            <a:endParaRPr lang="en-GB" altLang="en-US" sz="1800">
              <a:latin typeface="Arial" panose="020B0604020202020204" pitchFamily="34" charset="0"/>
            </a:endParaRPr>
          </a:p>
        </p:txBody>
      </p:sp>
      <p:sp>
        <p:nvSpPr>
          <p:cNvPr id="30737" name="TextBox 10"/>
          <p:cNvSpPr txBox="1">
            <a:spLocks noChangeArrowheads="1"/>
          </p:cNvSpPr>
          <p:nvPr/>
        </p:nvSpPr>
        <p:spPr bwMode="auto">
          <a:xfrm>
            <a:off x="5818188" y="4756150"/>
            <a:ext cx="1762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latin typeface="Arial" panose="020B0604020202020204" pitchFamily="34" charset="0"/>
              </a:rPr>
              <a:t>monochromatic</a:t>
            </a:r>
            <a:endParaRPr lang="en-GB" altLang="en-US" sz="1800">
              <a:latin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10</a:t>
            </a:fld>
            <a:endParaRPr lang="en-US">
              <a:solidFill>
                <a:prstClr val="black">
                  <a:tint val="75000"/>
                </a:prstClr>
              </a:solidFill>
            </a:endParaRPr>
          </a:p>
        </p:txBody>
      </p:sp>
    </p:spTree>
    <p:extLst>
      <p:ext uri="{BB962C8B-B14F-4D97-AF65-F5344CB8AC3E}">
        <p14:creationId xmlns:p14="http://schemas.microsoft.com/office/powerpoint/2010/main" val="4268431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
          <p:cNvSpPr txBox="1">
            <a:spLocks noChangeArrowheads="1"/>
          </p:cNvSpPr>
          <p:nvPr/>
        </p:nvSpPr>
        <p:spPr bwMode="auto">
          <a:xfrm>
            <a:off x="14288" y="0"/>
            <a:ext cx="82846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1" u="sng" dirty="0" err="1">
                <a:solidFill>
                  <a:srgbClr val="000000"/>
                </a:solidFill>
                <a:latin typeface="Arial" panose="020B0604020202020204" pitchFamily="34" charset="0"/>
              </a:rPr>
              <a:t>Unrelated</a:t>
            </a:r>
            <a:r>
              <a:rPr lang="fr-CH" altLang="en-US" sz="1800" b="1" u="sng" dirty="0">
                <a:solidFill>
                  <a:srgbClr val="000000"/>
                </a:solidFill>
                <a:latin typeface="Arial" panose="020B0604020202020204" pitchFamily="34" charset="0"/>
              </a:rPr>
              <a:t> </a:t>
            </a:r>
            <a:r>
              <a:rPr lang="fr-CH" altLang="en-US" sz="1800" b="1" u="sng" dirty="0" err="1">
                <a:solidFill>
                  <a:srgbClr val="000000"/>
                </a:solidFill>
                <a:latin typeface="Arial" panose="020B0604020202020204" pitchFamily="34" charset="0"/>
              </a:rPr>
              <a:t>Preamble</a:t>
            </a:r>
            <a:endParaRPr lang="fr-CH" altLang="en-US" sz="1800" b="1" u="sng" dirty="0">
              <a:solidFill>
                <a:srgbClr val="000000"/>
              </a:solidFill>
              <a:latin typeface="Arial" panose="020B0604020202020204" pitchFamily="34" charset="0"/>
            </a:endParaRPr>
          </a:p>
          <a:p>
            <a:pPr eaLnBrk="1" hangingPunct="1">
              <a:spcBef>
                <a:spcPct val="0"/>
              </a:spcBef>
              <a:buFontTx/>
              <a:buNone/>
            </a:pPr>
            <a:r>
              <a:rPr lang="fr-CH" altLang="en-US" sz="1800" b="1" dirty="0" err="1">
                <a:solidFill>
                  <a:schemeClr val="accent1"/>
                </a:solidFill>
                <a:latin typeface="Arial" panose="020B0604020202020204" pitchFamily="34" charset="0"/>
              </a:rPr>
              <a:t>Why</a:t>
            </a:r>
            <a:r>
              <a:rPr lang="fr-CH" altLang="en-US" sz="1800" b="1" dirty="0">
                <a:solidFill>
                  <a:schemeClr val="accent1"/>
                </a:solidFill>
                <a:latin typeface="Arial" panose="020B0604020202020204" pitchFamily="34" charset="0"/>
              </a:rPr>
              <a:t> do pions </a:t>
            </a:r>
            <a:r>
              <a:rPr lang="fr-CH" altLang="en-US" sz="1800" b="1" dirty="0" err="1">
                <a:solidFill>
                  <a:schemeClr val="accent1"/>
                </a:solidFill>
                <a:latin typeface="Arial" panose="020B0604020202020204" pitchFamily="34" charset="0"/>
              </a:rPr>
              <a:t>decay</a:t>
            </a:r>
            <a:r>
              <a:rPr lang="fr-CH" altLang="en-US" sz="1800" b="1" dirty="0">
                <a:solidFill>
                  <a:schemeClr val="accent1"/>
                </a:solidFill>
                <a:latin typeface="Arial" panose="020B0604020202020204" pitchFamily="34" charset="0"/>
              </a:rPr>
              <a:t> </a:t>
            </a:r>
            <a:r>
              <a:rPr lang="fr-CH" altLang="en-US" sz="1800" b="1" dirty="0" err="1">
                <a:solidFill>
                  <a:schemeClr val="accent1"/>
                </a:solidFill>
                <a:latin typeface="Arial" panose="020B0604020202020204" pitchFamily="34" charset="0"/>
              </a:rPr>
              <a:t>into</a:t>
            </a:r>
            <a:r>
              <a:rPr lang="fr-CH" altLang="en-US" sz="1800" b="1" dirty="0">
                <a:solidFill>
                  <a:schemeClr val="accent1"/>
                </a:solidFill>
                <a:latin typeface="Arial" panose="020B0604020202020204" pitchFamily="34" charset="0"/>
              </a:rPr>
              <a:t> </a:t>
            </a:r>
            <a:r>
              <a:rPr lang="fr-CH" altLang="en-US" sz="1800" b="1" dirty="0">
                <a:solidFill>
                  <a:schemeClr val="accent1"/>
                </a:solidFill>
                <a:latin typeface="Arial" panose="020B0604020202020204" pitchFamily="34" charset="0"/>
                <a:sym typeface="Symbol" panose="05050102010706020507" pitchFamily="18" charset="2"/>
              </a:rPr>
              <a:t></a:t>
            </a:r>
            <a:r>
              <a:rPr lang="fr-CH" altLang="en-US" sz="1800" b="1" baseline="30000" dirty="0">
                <a:solidFill>
                  <a:schemeClr val="accent1"/>
                </a:solidFill>
                <a:latin typeface="Arial" panose="020B0604020202020204" pitchFamily="34" charset="0"/>
                <a:sym typeface="Symbol" panose="05050102010706020507" pitchFamily="18" charset="2"/>
              </a:rPr>
              <a:t>+</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baseline="30000" dirty="0">
                <a:solidFill>
                  <a:schemeClr val="accent1"/>
                </a:solidFill>
                <a:latin typeface="Arial" panose="020B0604020202020204" pitchFamily="34" charset="0"/>
                <a:sym typeface="Symbol" panose="05050102010706020507" pitchFamily="18" charset="2"/>
              </a:rPr>
              <a:t>+</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baseline="-25000" dirty="0">
                <a:solidFill>
                  <a:schemeClr val="accent1"/>
                </a:solidFill>
                <a:latin typeface="Arial" panose="020B0604020202020204" pitchFamily="34" charset="0"/>
                <a:sym typeface="Symbol" panose="05050102010706020507" pitchFamily="18" charset="2"/>
              </a:rPr>
              <a:t> </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dirty="0" err="1">
                <a:solidFill>
                  <a:schemeClr val="accent1"/>
                </a:solidFill>
                <a:latin typeface="Arial" panose="020B0604020202020204" pitchFamily="34" charset="0"/>
                <a:sym typeface="Symbol" panose="05050102010706020507" pitchFamily="18" charset="2"/>
              </a:rPr>
              <a:t>much</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dirty="0" err="1">
                <a:solidFill>
                  <a:schemeClr val="accent1"/>
                </a:solidFill>
                <a:latin typeface="Arial" panose="020B0604020202020204" pitchFamily="34" charset="0"/>
                <a:sym typeface="Symbol" panose="05050102010706020507" pitchFamily="18" charset="2"/>
              </a:rPr>
              <a:t>much</a:t>
            </a:r>
            <a:r>
              <a:rPr lang="fr-CH" altLang="en-US" sz="1800" b="1" dirty="0">
                <a:solidFill>
                  <a:schemeClr val="accent1"/>
                </a:solidFill>
                <a:latin typeface="Arial" panose="020B0604020202020204" pitchFamily="34" charset="0"/>
                <a:sym typeface="Symbol" panose="05050102010706020507" pitchFamily="18" charset="2"/>
              </a:rPr>
              <a:t> more </a:t>
            </a:r>
            <a:r>
              <a:rPr lang="fr-CH" altLang="en-US" sz="1800" b="1" dirty="0" err="1">
                <a:solidFill>
                  <a:schemeClr val="accent1"/>
                </a:solidFill>
                <a:latin typeface="Arial" panose="020B0604020202020204" pitchFamily="34" charset="0"/>
                <a:sym typeface="Symbol" panose="05050102010706020507" pitchFamily="18" charset="2"/>
              </a:rPr>
              <a:t>than</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dirty="0" err="1">
                <a:solidFill>
                  <a:schemeClr val="accent1"/>
                </a:solidFill>
                <a:latin typeface="Arial" panose="020B0604020202020204" pitchFamily="34" charset="0"/>
                <a:sym typeface="Symbol" panose="05050102010706020507" pitchFamily="18" charset="2"/>
              </a:rPr>
              <a:t>into</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baseline="30000" dirty="0">
                <a:solidFill>
                  <a:schemeClr val="accent1"/>
                </a:solidFill>
                <a:latin typeface="Arial" panose="020B0604020202020204" pitchFamily="34" charset="0"/>
                <a:sym typeface="Symbol" panose="05050102010706020507" pitchFamily="18" charset="2"/>
              </a:rPr>
              <a:t>+</a:t>
            </a:r>
            <a:r>
              <a:rPr lang="fr-CH" altLang="en-US" sz="1800" b="1" dirty="0">
                <a:solidFill>
                  <a:schemeClr val="accent1"/>
                </a:solidFill>
                <a:latin typeface="Arial" panose="020B0604020202020204" pitchFamily="34" charset="0"/>
                <a:sym typeface="Symbol" panose="05050102010706020507" pitchFamily="18" charset="2"/>
              </a:rPr>
              <a:t> e</a:t>
            </a:r>
            <a:r>
              <a:rPr lang="fr-CH" altLang="en-US" sz="1800" b="1" baseline="30000" dirty="0">
                <a:solidFill>
                  <a:schemeClr val="accent1"/>
                </a:solidFill>
                <a:latin typeface="Arial" panose="020B0604020202020204" pitchFamily="34" charset="0"/>
                <a:sym typeface="Symbol" panose="05050102010706020507" pitchFamily="18" charset="2"/>
              </a:rPr>
              <a:t>+</a:t>
            </a:r>
            <a:r>
              <a:rPr lang="fr-CH" altLang="en-US" sz="1800" b="1" dirty="0">
                <a:solidFill>
                  <a:schemeClr val="accent1"/>
                </a:solidFill>
                <a:latin typeface="Arial" panose="020B0604020202020204" pitchFamily="34" charset="0"/>
                <a:sym typeface="Symbol" panose="05050102010706020507" pitchFamily="18" charset="2"/>
              </a:rPr>
              <a:t> </a:t>
            </a:r>
            <a:r>
              <a:rPr lang="fr-CH" altLang="en-US" sz="1800" b="1" baseline="-25000" dirty="0">
                <a:solidFill>
                  <a:schemeClr val="accent1"/>
                </a:solidFill>
                <a:latin typeface="Arial" panose="020B0604020202020204" pitchFamily="34" charset="0"/>
                <a:sym typeface="Symbol" panose="05050102010706020507" pitchFamily="18" charset="2"/>
              </a:rPr>
              <a:t>e </a:t>
            </a:r>
            <a:r>
              <a:rPr lang="fr-CH" altLang="en-US" sz="1800" b="1" dirty="0">
                <a:solidFill>
                  <a:schemeClr val="accent1"/>
                </a:solidFill>
                <a:latin typeface="Arial" panose="020B0604020202020204" pitchFamily="34" charset="0"/>
                <a:sym typeface="Symbol" panose="05050102010706020507" pitchFamily="18" charset="2"/>
              </a:rPr>
              <a:t>?</a:t>
            </a:r>
          </a:p>
        </p:txBody>
      </p:sp>
      <p:cxnSp>
        <p:nvCxnSpPr>
          <p:cNvPr id="4" name="Straight Arrow Connector 3"/>
          <p:cNvCxnSpPr/>
          <p:nvPr/>
        </p:nvCxnSpPr>
        <p:spPr>
          <a:xfrm flipH="1" flipV="1">
            <a:off x="846138" y="1417638"/>
            <a:ext cx="466725" cy="827087"/>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1748" name="TextBox 4"/>
          <p:cNvSpPr txBox="1">
            <a:spLocks noChangeArrowheads="1"/>
          </p:cNvSpPr>
          <p:nvPr/>
        </p:nvSpPr>
        <p:spPr bwMode="auto">
          <a:xfrm>
            <a:off x="19050" y="800100"/>
            <a:ext cx="8078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rPr>
              <a:t>Imagine the </a:t>
            </a:r>
            <a:r>
              <a:rPr lang="fr-CH" altLang="en-US" sz="1800">
                <a:solidFill>
                  <a:srgbClr val="000000"/>
                </a:solidFill>
                <a:latin typeface="Arial" panose="020B0604020202020204" pitchFamily="34" charset="0"/>
                <a:sym typeface="Symbol" panose="05050102010706020507" pitchFamily="18" charset="2"/>
              </a:rPr>
              <a:t> </a:t>
            </a:r>
            <a:r>
              <a:rPr lang="fr-CH" altLang="en-US" sz="1800">
                <a:solidFill>
                  <a:srgbClr val="000000"/>
                </a:solidFill>
                <a:latin typeface="Arial" panose="020B0604020202020204" pitchFamily="34" charset="0"/>
              </a:rPr>
              <a:t>decay at rest. (obviously the decay fraction is Lorentz invariant)</a:t>
            </a:r>
            <a:endParaRPr lang="en-GB" altLang="en-US" sz="1800">
              <a:solidFill>
                <a:srgbClr val="000000"/>
              </a:solidFill>
              <a:latin typeface="Arial" panose="020B0604020202020204" pitchFamily="34" charset="0"/>
            </a:endParaRPr>
          </a:p>
        </p:txBody>
      </p:sp>
      <p:cxnSp>
        <p:nvCxnSpPr>
          <p:cNvPr id="6" name="Straight Arrow Connector 5"/>
          <p:cNvCxnSpPr/>
          <p:nvPr/>
        </p:nvCxnSpPr>
        <p:spPr>
          <a:xfrm rot="10800000" flipH="1" flipV="1">
            <a:off x="1331913" y="2281238"/>
            <a:ext cx="468312" cy="828675"/>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1750" name="TextBox 6"/>
          <p:cNvSpPr txBox="1">
            <a:spLocks noChangeArrowheads="1"/>
          </p:cNvSpPr>
          <p:nvPr/>
        </p:nvSpPr>
        <p:spPr bwMode="auto">
          <a:xfrm>
            <a:off x="935038" y="2173288"/>
            <a:ext cx="401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51" name="Rectangle 7"/>
          <p:cNvSpPr>
            <a:spLocks noChangeArrowheads="1"/>
          </p:cNvSpPr>
          <p:nvPr/>
        </p:nvSpPr>
        <p:spPr bwMode="auto">
          <a:xfrm>
            <a:off x="344488" y="1233488"/>
            <a:ext cx="406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52" name="Rectangle 8"/>
          <p:cNvSpPr>
            <a:spLocks noChangeArrowheads="1"/>
          </p:cNvSpPr>
          <p:nvPr/>
        </p:nvSpPr>
        <p:spPr bwMode="auto">
          <a:xfrm>
            <a:off x="1204913" y="2741613"/>
            <a:ext cx="393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25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10" name="TextBox 9"/>
          <p:cNvSpPr txBox="1"/>
          <p:nvPr/>
        </p:nvSpPr>
        <p:spPr>
          <a:xfrm>
            <a:off x="106363" y="3128963"/>
            <a:ext cx="6614183" cy="923330"/>
          </a:xfrm>
          <a:prstGeom prst="rect">
            <a:avLst/>
          </a:prstGeom>
          <a:noFill/>
        </p:spPr>
        <p:txBody>
          <a:bodyPr wrap="none">
            <a:spAutoFit/>
          </a:bodyPr>
          <a:lstStyle/>
          <a:p>
            <a:pPr eaLnBrk="1" hangingPunct="1">
              <a:defRPr/>
            </a:pPr>
            <a:r>
              <a:rPr lang="fr-CH" dirty="0" err="1">
                <a:solidFill>
                  <a:srgbClr val="000000"/>
                </a:solidFill>
              </a:rPr>
              <a:t>momenta</a:t>
            </a:r>
            <a:r>
              <a:rPr lang="fr-CH" dirty="0">
                <a:solidFill>
                  <a:srgbClr val="000000"/>
                </a:solidFill>
              </a:rPr>
              <a:t> are </a:t>
            </a:r>
            <a:r>
              <a:rPr lang="fr-CH" dirty="0" err="1">
                <a:solidFill>
                  <a:srgbClr val="000000"/>
                </a:solidFill>
              </a:rPr>
              <a:t>equal</a:t>
            </a:r>
            <a:r>
              <a:rPr lang="fr-CH" dirty="0">
                <a:solidFill>
                  <a:srgbClr val="000000"/>
                </a:solidFill>
              </a:rPr>
              <a:t> and opposite: </a:t>
            </a:r>
            <a:r>
              <a:rPr lang="fr-CH" dirty="0">
                <a:solidFill>
                  <a:srgbClr val="000000"/>
                </a:solidFill>
                <a:sym typeface="Symbol"/>
              </a:rPr>
              <a:t>(P</a:t>
            </a:r>
            <a:r>
              <a:rPr lang="fr-CH" baseline="-25000" dirty="0">
                <a:solidFill>
                  <a:srgbClr val="000000"/>
                </a:solidFill>
                <a:sym typeface="Symbol"/>
              </a:rPr>
              <a:t></a:t>
            </a:r>
            <a:r>
              <a:rPr lang="fr-CH" dirty="0">
                <a:solidFill>
                  <a:srgbClr val="000000"/>
                </a:solidFill>
                <a:sym typeface="Symbol"/>
              </a:rPr>
              <a:t>,</a:t>
            </a:r>
            <a:r>
              <a:rPr lang="fr-CH" baseline="-25000" dirty="0">
                <a:solidFill>
                  <a:srgbClr val="000000"/>
                </a:solidFill>
                <a:sym typeface="Symbol"/>
              </a:rPr>
              <a:t></a:t>
            </a:r>
            <a:r>
              <a:rPr lang="fr-CH" dirty="0">
                <a:solidFill>
                  <a:srgbClr val="000000"/>
                </a:solidFill>
                <a:sym typeface="Symbol"/>
              </a:rPr>
              <a:t>)</a:t>
            </a:r>
            <a:r>
              <a:rPr lang="fr-CH" baseline="30000" dirty="0">
                <a:solidFill>
                  <a:srgbClr val="000000"/>
                </a:solidFill>
                <a:sym typeface="Symbol"/>
              </a:rPr>
              <a:t>2 </a:t>
            </a:r>
            <a:r>
              <a:rPr lang="fr-CH" dirty="0">
                <a:solidFill>
                  <a:srgbClr val="000000"/>
                </a:solidFill>
                <a:sym typeface="Symbol"/>
              </a:rPr>
              <a:t>=(m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 m</a:t>
            </a:r>
            <a:r>
              <a:rPr lang="fr-CH" baseline="30000" dirty="0">
                <a:solidFill>
                  <a:srgbClr val="000000"/>
                </a:solidFill>
                <a:sym typeface="Symbol"/>
              </a:rPr>
              <a:t>2</a:t>
            </a:r>
            <a:r>
              <a:rPr lang="fr-CH" baseline="-25000" dirty="0">
                <a:solidFill>
                  <a:srgbClr val="000000"/>
                </a:solidFill>
                <a:sym typeface="Symbol"/>
              </a:rPr>
              <a:t></a:t>
            </a:r>
            <a:r>
              <a:rPr lang="fr-CH" dirty="0">
                <a:solidFill>
                  <a:srgbClr val="000000"/>
                </a:solidFill>
                <a:sym typeface="Symbol"/>
              </a:rPr>
              <a:t>)/2 m</a:t>
            </a:r>
            <a:r>
              <a:rPr lang="fr-CH" baseline="-25000" dirty="0">
                <a:solidFill>
                  <a:srgbClr val="000000"/>
                </a:solidFill>
                <a:sym typeface="Symbol"/>
              </a:rPr>
              <a:t> </a:t>
            </a:r>
            <a:endParaRPr lang="fr-CH" dirty="0">
              <a:solidFill>
                <a:srgbClr val="000000"/>
              </a:solidFill>
            </a:endParaRPr>
          </a:p>
          <a:p>
            <a:pPr eaLnBrk="1" hangingPunct="1">
              <a:defRPr/>
            </a:pPr>
            <a:r>
              <a:rPr lang="fr-CH" dirty="0">
                <a:solidFill>
                  <a:srgbClr val="000000"/>
                </a:solidFill>
              </a:rPr>
              <a:t>How are the spins? The </a:t>
            </a:r>
            <a:r>
              <a:rPr lang="fr-CH" dirty="0">
                <a:solidFill>
                  <a:srgbClr val="000000"/>
                </a:solidFill>
                <a:sym typeface="Symbol"/>
              </a:rPr>
              <a:t></a:t>
            </a:r>
            <a:r>
              <a:rPr lang="fr-CH" baseline="30000" dirty="0">
                <a:solidFill>
                  <a:srgbClr val="000000"/>
                </a:solidFill>
                <a:sym typeface="Symbol"/>
              </a:rPr>
              <a:t>+</a:t>
            </a:r>
            <a:r>
              <a:rPr lang="fr-CH" dirty="0">
                <a:solidFill>
                  <a:srgbClr val="000000"/>
                </a:solidFill>
                <a:sym typeface="Symbol"/>
              </a:rPr>
              <a:t> and </a:t>
            </a:r>
            <a:r>
              <a:rPr lang="fr-CH" baseline="-25000" dirty="0">
                <a:solidFill>
                  <a:srgbClr val="000000"/>
                </a:solidFill>
                <a:sym typeface="Symbol"/>
              </a:rPr>
              <a:t></a:t>
            </a:r>
            <a:r>
              <a:rPr lang="fr-CH" dirty="0">
                <a:solidFill>
                  <a:srgbClr val="000000"/>
                </a:solidFill>
                <a:sym typeface="Symbol"/>
              </a:rPr>
              <a:t> </a:t>
            </a:r>
            <a:r>
              <a:rPr lang="fr-CH" dirty="0" err="1">
                <a:solidFill>
                  <a:srgbClr val="000000"/>
                </a:solidFill>
                <a:sym typeface="Symbol"/>
              </a:rPr>
              <a:t>originate</a:t>
            </a:r>
            <a:r>
              <a:rPr lang="fr-CH" dirty="0">
                <a:solidFill>
                  <a:srgbClr val="000000"/>
                </a:solidFill>
                <a:sym typeface="Symbol"/>
              </a:rPr>
              <a:t> </a:t>
            </a:r>
            <a:r>
              <a:rPr lang="fr-CH" dirty="0" err="1">
                <a:solidFill>
                  <a:srgbClr val="000000"/>
                </a:solidFill>
                <a:sym typeface="Symbol"/>
              </a:rPr>
              <a:t>from</a:t>
            </a:r>
            <a:r>
              <a:rPr lang="fr-CH" dirty="0">
                <a:solidFill>
                  <a:srgbClr val="000000"/>
                </a:solidFill>
                <a:sym typeface="Symbol"/>
              </a:rPr>
              <a:t> </a:t>
            </a:r>
            <a:r>
              <a:rPr lang="fr-CH" dirty="0" err="1">
                <a:solidFill>
                  <a:srgbClr val="000000"/>
                </a:solidFill>
                <a:sym typeface="Symbol"/>
              </a:rPr>
              <a:t>weak</a:t>
            </a:r>
            <a:r>
              <a:rPr lang="fr-CH" dirty="0">
                <a:solidFill>
                  <a:srgbClr val="000000"/>
                </a:solidFill>
                <a:sym typeface="Symbol"/>
              </a:rPr>
              <a:t> interaction</a:t>
            </a:r>
          </a:p>
          <a:p>
            <a:pPr marL="285750" indent="-285750" eaLnBrk="1" hangingPunct="1">
              <a:buFont typeface="Wingdings" pitchFamily="2" charset="2"/>
              <a:buChar char="è"/>
              <a:defRPr/>
            </a:pPr>
            <a:r>
              <a:rPr lang="fr-CH" dirty="0">
                <a:solidFill>
                  <a:srgbClr val="000000"/>
                </a:solidFill>
                <a:sym typeface="Symbol"/>
              </a:rPr>
              <a:t></a:t>
            </a:r>
            <a:r>
              <a:rPr lang="fr-CH" baseline="30000" dirty="0">
                <a:solidFill>
                  <a:srgbClr val="000000"/>
                </a:solidFill>
                <a:sym typeface="Symbol"/>
              </a:rPr>
              <a:t>+</a:t>
            </a:r>
            <a:r>
              <a:rPr lang="fr-CH" dirty="0">
                <a:solidFill>
                  <a:srgbClr val="000000"/>
                </a:solidFill>
                <a:sym typeface="Symbol"/>
              </a:rPr>
              <a:t> </a:t>
            </a:r>
            <a:r>
              <a:rPr lang="fr-CH" dirty="0" smtClean="0">
                <a:solidFill>
                  <a:srgbClr val="000000"/>
                </a:solidFill>
                <a:sym typeface="Symbol"/>
              </a:rPr>
              <a:t> </a:t>
            </a:r>
            <a:r>
              <a:rPr lang="fr-CH" dirty="0">
                <a:solidFill>
                  <a:srgbClr val="000000"/>
                </a:solidFill>
                <a:sym typeface="Symbol"/>
              </a:rPr>
              <a:t>and </a:t>
            </a:r>
            <a:r>
              <a:rPr lang="fr-CH" baseline="-25000" dirty="0">
                <a:solidFill>
                  <a:srgbClr val="000000"/>
                </a:solidFill>
                <a:sym typeface="Symbol"/>
              </a:rPr>
              <a:t></a:t>
            </a:r>
            <a:r>
              <a:rPr lang="fr-CH" dirty="0">
                <a:solidFill>
                  <a:srgbClr val="000000"/>
                </a:solidFill>
                <a:sym typeface="Symbol"/>
              </a:rPr>
              <a:t> </a:t>
            </a:r>
            <a:r>
              <a:rPr lang="fr-CH" dirty="0" smtClean="0">
                <a:solidFill>
                  <a:srgbClr val="000000"/>
                </a:solidFill>
                <a:sym typeface="Symbol"/>
              </a:rPr>
              <a:t>are </a:t>
            </a:r>
            <a:r>
              <a:rPr lang="fr-CH" dirty="0" err="1" smtClean="0">
                <a:solidFill>
                  <a:srgbClr val="000000"/>
                </a:solidFill>
                <a:sym typeface="Symbol"/>
              </a:rPr>
              <a:t>chirality</a:t>
            </a:r>
            <a:r>
              <a:rPr lang="fr-CH" dirty="0" smtClean="0">
                <a:solidFill>
                  <a:srgbClr val="000000"/>
                </a:solidFill>
                <a:sym typeface="Symbol"/>
              </a:rPr>
              <a:t> </a:t>
            </a:r>
            <a:r>
              <a:rPr lang="fr-CH" dirty="0" err="1">
                <a:solidFill>
                  <a:srgbClr val="000000"/>
                </a:solidFill>
                <a:sym typeface="Symbol"/>
              </a:rPr>
              <a:t>left-handed</a:t>
            </a:r>
            <a:r>
              <a:rPr lang="fr-CH" dirty="0">
                <a:solidFill>
                  <a:srgbClr val="000000"/>
                </a:solidFill>
                <a:sym typeface="Symbol"/>
              </a:rPr>
              <a:t> … </a:t>
            </a:r>
            <a:r>
              <a:rPr lang="fr-CH" dirty="0" err="1">
                <a:solidFill>
                  <a:srgbClr val="000000"/>
                </a:solidFill>
                <a:sym typeface="Symbol"/>
              </a:rPr>
              <a:t>however</a:t>
            </a:r>
            <a:r>
              <a:rPr lang="fr-CH" dirty="0">
                <a:solidFill>
                  <a:srgbClr val="000000"/>
                </a:solidFill>
                <a:sym typeface="Symbol"/>
              </a:rPr>
              <a:t> the pion has spin 0</a:t>
            </a:r>
          </a:p>
        </p:txBody>
      </p:sp>
      <p:sp>
        <p:nvSpPr>
          <p:cNvPr id="31754" name="TextBox 10"/>
          <p:cNvSpPr txBox="1">
            <a:spLocks noChangeArrowheads="1"/>
          </p:cNvSpPr>
          <p:nvPr/>
        </p:nvSpPr>
        <p:spPr bwMode="auto">
          <a:xfrm>
            <a:off x="3276600" y="1481138"/>
            <a:ext cx="40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1">
                <a:solidFill>
                  <a:srgbClr val="000000"/>
                </a:solidFill>
                <a:latin typeface="Arial" panose="020B0604020202020204" pitchFamily="34" charset="0"/>
                <a:sym typeface="Symbol" panose="05050102010706020507" pitchFamily="18" charset="2"/>
              </a:rPr>
              <a:t></a:t>
            </a:r>
            <a:r>
              <a:rPr lang="fr-CH" altLang="en-US" sz="1800" b="1" baseline="30000">
                <a:solidFill>
                  <a:srgbClr val="000000"/>
                </a:solidFill>
                <a:latin typeface="Arial" panose="020B0604020202020204" pitchFamily="34" charset="0"/>
                <a:sym typeface="Symbol" panose="05050102010706020507" pitchFamily="18" charset="2"/>
              </a:rPr>
              <a:t>+</a:t>
            </a:r>
            <a:endParaRPr lang="en-GB" altLang="en-US" sz="1800" b="1">
              <a:solidFill>
                <a:srgbClr val="000000"/>
              </a:solidFill>
              <a:latin typeface="Arial" panose="020B0604020202020204" pitchFamily="34" charset="0"/>
            </a:endParaRPr>
          </a:p>
        </p:txBody>
      </p:sp>
      <p:sp>
        <p:nvSpPr>
          <p:cNvPr id="12" name="Freeform 11"/>
          <p:cNvSpPr/>
          <p:nvPr/>
        </p:nvSpPr>
        <p:spPr>
          <a:xfrm>
            <a:off x="3417888" y="1982788"/>
            <a:ext cx="1019175" cy="350837"/>
          </a:xfrm>
          <a:custGeom>
            <a:avLst/>
            <a:gdLst>
              <a:gd name="connsiteX0" fmla="*/ 0 w 1019459"/>
              <a:gd name="connsiteY0" fmla="*/ 54625 h 350389"/>
              <a:gd name="connsiteX1" fmla="*/ 514905 w 1019459"/>
              <a:gd name="connsiteY1" fmla="*/ 19114 h 350389"/>
              <a:gd name="connsiteX2" fmla="*/ 719091 w 1019459"/>
              <a:gd name="connsiteY2" fmla="*/ 1359 h 350389"/>
              <a:gd name="connsiteX3" fmla="*/ 985421 w 1019459"/>
              <a:gd name="connsiteY3" fmla="*/ 54625 h 350389"/>
              <a:gd name="connsiteX4" fmla="*/ 1012054 w 1019459"/>
              <a:gd name="connsiteY4" fmla="*/ 152279 h 350389"/>
              <a:gd name="connsiteX5" fmla="*/ 949911 w 1019459"/>
              <a:gd name="connsiteY5" fmla="*/ 249933 h 350389"/>
              <a:gd name="connsiteX6" fmla="*/ 630314 w 1019459"/>
              <a:gd name="connsiteY6" fmla="*/ 320955 h 350389"/>
              <a:gd name="connsiteX7" fmla="*/ 133165 w 1019459"/>
              <a:gd name="connsiteY7" fmla="*/ 347588 h 350389"/>
              <a:gd name="connsiteX8" fmla="*/ 35511 w 1019459"/>
              <a:gd name="connsiteY8" fmla="*/ 347588 h 350389"/>
              <a:gd name="connsiteX9" fmla="*/ 239697 w 1019459"/>
              <a:gd name="connsiteY9" fmla="*/ 329832 h 350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9459" h="350389">
                <a:moveTo>
                  <a:pt x="0" y="54625"/>
                </a:moveTo>
                <a:lnTo>
                  <a:pt x="514905" y="19114"/>
                </a:lnTo>
                <a:cubicBezTo>
                  <a:pt x="634753" y="10236"/>
                  <a:pt x="640672" y="-4560"/>
                  <a:pt x="719091" y="1359"/>
                </a:cubicBezTo>
                <a:cubicBezTo>
                  <a:pt x="797510" y="7277"/>
                  <a:pt x="936594" y="29472"/>
                  <a:pt x="985421" y="54625"/>
                </a:cubicBezTo>
                <a:cubicBezTo>
                  <a:pt x="1034248" y="79778"/>
                  <a:pt x="1017972" y="119728"/>
                  <a:pt x="1012054" y="152279"/>
                </a:cubicBezTo>
                <a:cubicBezTo>
                  <a:pt x="1006136" y="184830"/>
                  <a:pt x="1013534" y="221820"/>
                  <a:pt x="949911" y="249933"/>
                </a:cubicBezTo>
                <a:cubicBezTo>
                  <a:pt x="886288" y="278046"/>
                  <a:pt x="766438" y="304679"/>
                  <a:pt x="630314" y="320955"/>
                </a:cubicBezTo>
                <a:cubicBezTo>
                  <a:pt x="494190" y="337231"/>
                  <a:pt x="232299" y="343149"/>
                  <a:pt x="133165" y="347588"/>
                </a:cubicBezTo>
                <a:cubicBezTo>
                  <a:pt x="34031" y="352027"/>
                  <a:pt x="17756" y="350547"/>
                  <a:pt x="35511" y="347588"/>
                </a:cubicBezTo>
                <a:cubicBezTo>
                  <a:pt x="53266" y="344629"/>
                  <a:pt x="146481" y="337230"/>
                  <a:pt x="239697" y="329832"/>
                </a:cubicBezTo>
              </a:path>
            </a:pathLst>
          </a:cu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13" name="Freeform 12"/>
          <p:cNvSpPr/>
          <p:nvPr/>
        </p:nvSpPr>
        <p:spPr>
          <a:xfrm rot="21324509">
            <a:off x="4438650" y="1962150"/>
            <a:ext cx="962025" cy="249238"/>
          </a:xfrm>
          <a:custGeom>
            <a:avLst/>
            <a:gdLst>
              <a:gd name="connsiteX0" fmla="*/ 0 w 861134"/>
              <a:gd name="connsiteY0" fmla="*/ 124663 h 249039"/>
              <a:gd name="connsiteX1" fmla="*/ 97654 w 861134"/>
              <a:gd name="connsiteY1" fmla="*/ 375 h 249039"/>
              <a:gd name="connsiteX2" fmla="*/ 186431 w 861134"/>
              <a:gd name="connsiteY2" fmla="*/ 160173 h 249039"/>
              <a:gd name="connsiteX3" fmla="*/ 284085 w 861134"/>
              <a:gd name="connsiteY3" fmla="*/ 44764 h 249039"/>
              <a:gd name="connsiteX4" fmla="*/ 390617 w 861134"/>
              <a:gd name="connsiteY4" fmla="*/ 89152 h 249039"/>
              <a:gd name="connsiteX5" fmla="*/ 443883 w 861134"/>
              <a:gd name="connsiteY5" fmla="*/ 195684 h 249039"/>
              <a:gd name="connsiteX6" fmla="*/ 568171 w 861134"/>
              <a:gd name="connsiteY6" fmla="*/ 53641 h 249039"/>
              <a:gd name="connsiteX7" fmla="*/ 710214 w 861134"/>
              <a:gd name="connsiteY7" fmla="*/ 248950 h 249039"/>
              <a:gd name="connsiteX8" fmla="*/ 798990 w 861134"/>
              <a:gd name="connsiteY8" fmla="*/ 80274 h 249039"/>
              <a:gd name="connsiteX9" fmla="*/ 861134 w 861134"/>
              <a:gd name="connsiteY9" fmla="*/ 177929 h 249039"/>
              <a:gd name="connsiteX10" fmla="*/ 861134 w 861134"/>
              <a:gd name="connsiteY10" fmla="*/ 177929 h 24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134" h="249039">
                <a:moveTo>
                  <a:pt x="0" y="124663"/>
                </a:moveTo>
                <a:cubicBezTo>
                  <a:pt x="33291" y="59560"/>
                  <a:pt x="66582" y="-5543"/>
                  <a:pt x="97654" y="375"/>
                </a:cubicBezTo>
                <a:cubicBezTo>
                  <a:pt x="128726" y="6293"/>
                  <a:pt x="155359" y="152775"/>
                  <a:pt x="186431" y="160173"/>
                </a:cubicBezTo>
                <a:cubicBezTo>
                  <a:pt x="217503" y="167571"/>
                  <a:pt x="250054" y="56601"/>
                  <a:pt x="284085" y="44764"/>
                </a:cubicBezTo>
                <a:cubicBezTo>
                  <a:pt x="318116" y="32927"/>
                  <a:pt x="363984" y="63999"/>
                  <a:pt x="390617" y="89152"/>
                </a:cubicBezTo>
                <a:cubicBezTo>
                  <a:pt x="417250" y="114305"/>
                  <a:pt x="414291" y="201602"/>
                  <a:pt x="443883" y="195684"/>
                </a:cubicBezTo>
                <a:cubicBezTo>
                  <a:pt x="473475" y="189766"/>
                  <a:pt x="523783" y="44763"/>
                  <a:pt x="568171" y="53641"/>
                </a:cubicBezTo>
                <a:cubicBezTo>
                  <a:pt x="612560" y="62519"/>
                  <a:pt x="671744" y="244511"/>
                  <a:pt x="710214" y="248950"/>
                </a:cubicBezTo>
                <a:cubicBezTo>
                  <a:pt x="748684" y="253389"/>
                  <a:pt x="773837" y="92111"/>
                  <a:pt x="798990" y="80274"/>
                </a:cubicBezTo>
                <a:cubicBezTo>
                  <a:pt x="824143" y="68437"/>
                  <a:pt x="861134" y="177929"/>
                  <a:pt x="861134" y="177929"/>
                </a:cubicBezTo>
                <a:lnTo>
                  <a:pt x="861134" y="177929"/>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31757" name="TextBox 13"/>
          <p:cNvSpPr txBox="1">
            <a:spLocks noChangeArrowheads="1"/>
          </p:cNvSpPr>
          <p:nvPr/>
        </p:nvSpPr>
        <p:spPr bwMode="auto">
          <a:xfrm>
            <a:off x="3059113" y="1849438"/>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rPr>
              <a:t>  u</a:t>
            </a:r>
          </a:p>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d</a:t>
            </a:r>
            <a:endParaRPr lang="en-GB" altLang="en-US" sz="1800">
              <a:solidFill>
                <a:srgbClr val="000000"/>
              </a:solidFill>
              <a:latin typeface="Arial" panose="020B0604020202020204" pitchFamily="34" charset="0"/>
            </a:endParaRPr>
          </a:p>
        </p:txBody>
      </p:sp>
      <p:sp>
        <p:nvSpPr>
          <p:cNvPr id="31758" name="TextBox 14"/>
          <p:cNvSpPr txBox="1">
            <a:spLocks noChangeArrowheads="1"/>
          </p:cNvSpPr>
          <p:nvPr/>
        </p:nvSpPr>
        <p:spPr bwMode="auto">
          <a:xfrm>
            <a:off x="4711700" y="1646238"/>
            <a:ext cx="18716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1">
                <a:solidFill>
                  <a:srgbClr val="000000"/>
                </a:solidFill>
                <a:latin typeface="Arial" panose="020B0604020202020204" pitchFamily="34" charset="0"/>
                <a:sym typeface="Symbol" panose="05050102010706020507" pitchFamily="18" charset="2"/>
              </a:rPr>
              <a:t>W</a:t>
            </a:r>
            <a:r>
              <a:rPr lang="fr-CH" altLang="en-US" sz="1800" b="1" baseline="30000">
                <a:solidFill>
                  <a:srgbClr val="000000"/>
                </a:solidFill>
                <a:latin typeface="Arial" panose="020B0604020202020204" pitchFamily="34" charset="0"/>
                <a:sym typeface="Symbol" panose="05050102010706020507" pitchFamily="18" charset="2"/>
              </a:rPr>
              <a:t>+</a:t>
            </a:r>
            <a:endParaRPr lang="en-GB" altLang="en-US" sz="1800" b="1">
              <a:solidFill>
                <a:srgbClr val="000000"/>
              </a:solidFill>
              <a:latin typeface="Arial" panose="020B0604020202020204" pitchFamily="34" charset="0"/>
            </a:endParaRPr>
          </a:p>
        </p:txBody>
      </p:sp>
      <p:cxnSp>
        <p:nvCxnSpPr>
          <p:cNvPr id="16" name="Straight Arrow Connector 15"/>
          <p:cNvCxnSpPr/>
          <p:nvPr/>
        </p:nvCxnSpPr>
        <p:spPr>
          <a:xfrm flipV="1">
            <a:off x="5400675" y="1481138"/>
            <a:ext cx="827088" cy="579437"/>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flipH="1" flipV="1">
            <a:off x="5380038" y="2097088"/>
            <a:ext cx="466725" cy="828675"/>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1761" name="TextBox 17"/>
          <p:cNvSpPr txBox="1">
            <a:spLocks noChangeArrowheads="1"/>
          </p:cNvSpPr>
          <p:nvPr/>
        </p:nvSpPr>
        <p:spPr bwMode="auto">
          <a:xfrm>
            <a:off x="2484438" y="2325688"/>
            <a:ext cx="40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62" name="Rectangle 18"/>
          <p:cNvSpPr>
            <a:spLocks noChangeArrowheads="1"/>
          </p:cNvSpPr>
          <p:nvPr/>
        </p:nvSpPr>
        <p:spPr bwMode="auto">
          <a:xfrm>
            <a:off x="5813425" y="2568575"/>
            <a:ext cx="39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25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63" name="Rectangle 20"/>
          <p:cNvSpPr>
            <a:spLocks noChangeArrowheads="1"/>
          </p:cNvSpPr>
          <p:nvPr/>
        </p:nvSpPr>
        <p:spPr bwMode="auto">
          <a:xfrm>
            <a:off x="6378575" y="1323975"/>
            <a:ext cx="407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cxnSp>
        <p:nvCxnSpPr>
          <p:cNvPr id="24" name="Straight Arrow Connector 23"/>
          <p:cNvCxnSpPr/>
          <p:nvPr/>
        </p:nvCxnSpPr>
        <p:spPr>
          <a:xfrm flipH="1" flipV="1">
            <a:off x="998538" y="5119688"/>
            <a:ext cx="466725" cy="828675"/>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0800000" flipH="1" flipV="1">
            <a:off x="1484313" y="5984875"/>
            <a:ext cx="468312" cy="8270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1766" name="TextBox 25"/>
          <p:cNvSpPr txBox="1">
            <a:spLocks noChangeArrowheads="1"/>
          </p:cNvSpPr>
          <p:nvPr/>
        </p:nvSpPr>
        <p:spPr bwMode="auto">
          <a:xfrm>
            <a:off x="1087438" y="5876925"/>
            <a:ext cx="4016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67" name="Rectangle 26"/>
          <p:cNvSpPr>
            <a:spLocks noChangeArrowheads="1"/>
          </p:cNvSpPr>
          <p:nvPr/>
        </p:nvSpPr>
        <p:spPr bwMode="auto">
          <a:xfrm>
            <a:off x="496888" y="4935538"/>
            <a:ext cx="406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68" name="Rectangle 27"/>
          <p:cNvSpPr>
            <a:spLocks noChangeArrowheads="1"/>
          </p:cNvSpPr>
          <p:nvPr/>
        </p:nvSpPr>
        <p:spPr bwMode="auto">
          <a:xfrm>
            <a:off x="1357313" y="6443663"/>
            <a:ext cx="393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25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0" name="Right Arrow 29"/>
          <p:cNvSpPr/>
          <p:nvPr/>
        </p:nvSpPr>
        <p:spPr>
          <a:xfrm rot="14476825">
            <a:off x="1135857" y="5449094"/>
            <a:ext cx="452437" cy="92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31" name="Right Arrow 30"/>
          <p:cNvSpPr/>
          <p:nvPr/>
        </p:nvSpPr>
        <p:spPr>
          <a:xfrm rot="14476825">
            <a:off x="1604169" y="6268244"/>
            <a:ext cx="452437" cy="92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31771" name="TextBox 31"/>
          <p:cNvSpPr txBox="1">
            <a:spLocks noChangeArrowheads="1"/>
          </p:cNvSpPr>
          <p:nvPr/>
        </p:nvSpPr>
        <p:spPr bwMode="auto">
          <a:xfrm>
            <a:off x="314325" y="5911850"/>
            <a:ext cx="800100"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rPr>
              <a:t>spin 0</a:t>
            </a:r>
            <a:endParaRPr lang="en-GB" altLang="en-US" sz="1800">
              <a:solidFill>
                <a:srgbClr val="000000"/>
              </a:solidFill>
              <a:latin typeface="Arial" panose="020B0604020202020204" pitchFamily="34" charset="0"/>
            </a:endParaRPr>
          </a:p>
        </p:txBody>
      </p:sp>
      <p:sp>
        <p:nvSpPr>
          <p:cNvPr id="31772" name="TextBox 32"/>
          <p:cNvSpPr txBox="1">
            <a:spLocks noChangeArrowheads="1"/>
          </p:cNvSpPr>
          <p:nvPr/>
        </p:nvSpPr>
        <p:spPr bwMode="auto">
          <a:xfrm>
            <a:off x="106363" y="4041775"/>
            <a:ext cx="3852862" cy="922338"/>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u="sng" dirty="0">
                <a:solidFill>
                  <a:srgbClr val="FF6600"/>
                </a:solidFill>
                <a:latin typeface="Arial" panose="020B0604020202020204" pitchFamily="34" charset="0"/>
              </a:rPr>
              <a:t>If </a:t>
            </a:r>
            <a:r>
              <a:rPr lang="fr-CH" altLang="en-US" sz="1800" u="sng" dirty="0" err="1">
                <a:solidFill>
                  <a:srgbClr val="FF6600"/>
                </a:solidFill>
                <a:latin typeface="Arial" panose="020B0604020202020204" pitchFamily="34" charset="0"/>
              </a:rPr>
              <a:t>helicity</a:t>
            </a:r>
            <a:r>
              <a:rPr lang="fr-CH" altLang="en-US" sz="1800" u="sng" dirty="0">
                <a:solidFill>
                  <a:srgbClr val="FF6600"/>
                </a:solidFill>
                <a:latin typeface="Arial" panose="020B0604020202020204" pitchFamily="34" charset="0"/>
              </a:rPr>
              <a:t> and </a:t>
            </a:r>
            <a:r>
              <a:rPr lang="fr-CH" altLang="en-US" sz="1800" u="sng" dirty="0" err="1">
                <a:solidFill>
                  <a:srgbClr val="FF6600"/>
                </a:solidFill>
                <a:latin typeface="Arial" panose="020B0604020202020204" pitchFamily="34" charset="0"/>
              </a:rPr>
              <a:t>chirality</a:t>
            </a:r>
            <a:r>
              <a:rPr lang="fr-CH" altLang="en-US" sz="1800" u="sng" dirty="0">
                <a:solidFill>
                  <a:srgbClr val="FF6600"/>
                </a:solidFill>
                <a:latin typeface="Arial" panose="020B0604020202020204" pitchFamily="34" charset="0"/>
              </a:rPr>
              <a:t> </a:t>
            </a:r>
            <a:r>
              <a:rPr lang="fr-CH" altLang="en-US" sz="1800" u="sng" dirty="0" err="1">
                <a:solidFill>
                  <a:srgbClr val="FF6600"/>
                </a:solidFill>
                <a:latin typeface="Arial" panose="020B0604020202020204" pitchFamily="34" charset="0"/>
              </a:rPr>
              <a:t>were</a:t>
            </a:r>
            <a:r>
              <a:rPr lang="fr-CH" altLang="en-US" sz="1800" u="sng" dirty="0">
                <a:solidFill>
                  <a:srgbClr val="FF6600"/>
                </a:solidFill>
                <a:latin typeface="Arial" panose="020B0604020202020204" pitchFamily="34" charset="0"/>
              </a:rPr>
              <a:t> </a:t>
            </a:r>
            <a:r>
              <a:rPr lang="fr-CH" altLang="en-US" sz="1800" u="sng" dirty="0" err="1">
                <a:solidFill>
                  <a:srgbClr val="FF6600"/>
                </a:solidFill>
                <a:latin typeface="Arial" panose="020B0604020202020204" pitchFamily="34" charset="0"/>
              </a:rPr>
              <a:t>identical</a:t>
            </a:r>
            <a:endParaRPr lang="fr-CH" altLang="en-US" sz="1800" u="sng" dirty="0">
              <a:solidFill>
                <a:srgbClr val="FF6600"/>
              </a:solidFill>
              <a:latin typeface="Arial" panose="020B0604020202020204" pitchFamily="34" charset="0"/>
            </a:endParaRPr>
          </a:p>
          <a:p>
            <a:pPr eaLnBrk="1" hangingPunct="1">
              <a:spcBef>
                <a:spcPct val="0"/>
              </a:spcBef>
              <a:buFontTx/>
              <a:buNone/>
            </a:pPr>
            <a:r>
              <a:rPr lang="fr-CH" altLang="en-US" sz="1800" dirty="0" err="1">
                <a:solidFill>
                  <a:srgbClr val="000000"/>
                </a:solidFill>
                <a:latin typeface="Arial" panose="020B0604020202020204" pitchFamily="34" charset="0"/>
              </a:rPr>
              <a:t>we</a:t>
            </a:r>
            <a:r>
              <a:rPr lang="fr-CH" altLang="en-US" sz="1800" dirty="0">
                <a:solidFill>
                  <a:srgbClr val="000000"/>
                </a:solidFill>
                <a:latin typeface="Arial" panose="020B0604020202020204" pitchFamily="34" charset="0"/>
              </a:rPr>
              <a:t> </a:t>
            </a:r>
            <a:r>
              <a:rPr lang="fr-CH" altLang="en-US" sz="1800" dirty="0" err="1">
                <a:solidFill>
                  <a:srgbClr val="000000"/>
                </a:solidFill>
                <a:latin typeface="Arial" panose="020B0604020202020204" pitchFamily="34" charset="0"/>
              </a:rPr>
              <a:t>would</a:t>
            </a:r>
            <a:r>
              <a:rPr lang="fr-CH" altLang="en-US" sz="1800" dirty="0">
                <a:solidFill>
                  <a:srgbClr val="000000"/>
                </a:solidFill>
                <a:latin typeface="Arial" panose="020B0604020202020204" pitchFamily="34" charset="0"/>
              </a:rPr>
              <a:t> have violation of </a:t>
            </a:r>
          </a:p>
          <a:p>
            <a:pPr eaLnBrk="1" hangingPunct="1">
              <a:spcBef>
                <a:spcPct val="0"/>
              </a:spcBef>
              <a:buFontTx/>
              <a:buNone/>
            </a:pPr>
            <a:r>
              <a:rPr lang="fr-CH" altLang="en-US" sz="1800" dirty="0" err="1">
                <a:solidFill>
                  <a:srgbClr val="000000"/>
                </a:solidFill>
                <a:latin typeface="Arial" panose="020B0604020202020204" pitchFamily="34" charset="0"/>
              </a:rPr>
              <a:t>angular</a:t>
            </a:r>
            <a:r>
              <a:rPr lang="fr-CH" altLang="en-US" sz="1800" dirty="0">
                <a:solidFill>
                  <a:srgbClr val="000000"/>
                </a:solidFill>
                <a:latin typeface="Arial" panose="020B0604020202020204" pitchFamily="34" charset="0"/>
              </a:rPr>
              <a:t> </a:t>
            </a:r>
            <a:r>
              <a:rPr lang="fr-CH" altLang="en-US" sz="1800" dirty="0" err="1">
                <a:solidFill>
                  <a:srgbClr val="000000"/>
                </a:solidFill>
                <a:latin typeface="Arial" panose="020B0604020202020204" pitchFamily="34" charset="0"/>
              </a:rPr>
              <a:t>momentum</a:t>
            </a:r>
            <a:r>
              <a:rPr lang="fr-CH" altLang="en-US" sz="1800" dirty="0">
                <a:solidFill>
                  <a:srgbClr val="000000"/>
                </a:solidFill>
                <a:latin typeface="Arial" panose="020B0604020202020204" pitchFamily="34" charset="0"/>
              </a:rPr>
              <a:t> conservation!</a:t>
            </a:r>
            <a:endParaRPr lang="en-GB" altLang="en-US" sz="1800" dirty="0">
              <a:solidFill>
                <a:srgbClr val="000000"/>
              </a:solidFill>
              <a:latin typeface="Arial" panose="020B0604020202020204" pitchFamily="34" charset="0"/>
            </a:endParaRPr>
          </a:p>
        </p:txBody>
      </p:sp>
      <p:sp>
        <p:nvSpPr>
          <p:cNvPr id="34" name="TextBox 33"/>
          <p:cNvSpPr txBox="1"/>
          <p:nvPr/>
        </p:nvSpPr>
        <p:spPr>
          <a:xfrm>
            <a:off x="4046538" y="4041775"/>
            <a:ext cx="4810228" cy="2308324"/>
          </a:xfrm>
          <a:prstGeom prst="rect">
            <a:avLst/>
          </a:prstGeom>
          <a:solidFill>
            <a:schemeClr val="accent2">
              <a:lumMod val="40000"/>
              <a:lumOff val="60000"/>
            </a:schemeClr>
          </a:solidFill>
        </p:spPr>
        <p:txBody>
          <a:bodyPr wrap="none">
            <a:spAutoFit/>
          </a:bodyPr>
          <a:lstStyle/>
          <a:p>
            <a:pPr eaLnBrk="1" hangingPunct="1">
              <a:defRPr/>
            </a:pPr>
            <a:r>
              <a:rPr lang="fr-CH" dirty="0" err="1">
                <a:solidFill>
                  <a:srgbClr val="000000"/>
                </a:solidFill>
              </a:rPr>
              <a:t>However</a:t>
            </a:r>
            <a:r>
              <a:rPr lang="fr-CH" dirty="0">
                <a:solidFill>
                  <a:srgbClr val="000000"/>
                </a:solidFill>
              </a:rPr>
              <a:t> </a:t>
            </a:r>
            <a:r>
              <a:rPr lang="fr-CH" dirty="0" err="1">
                <a:solidFill>
                  <a:srgbClr val="000000"/>
                </a:solidFill>
              </a:rPr>
              <a:t>they</a:t>
            </a:r>
            <a:r>
              <a:rPr lang="fr-CH" dirty="0">
                <a:solidFill>
                  <a:srgbClr val="000000"/>
                </a:solidFill>
              </a:rPr>
              <a:t> are not. </a:t>
            </a:r>
          </a:p>
          <a:p>
            <a:pPr eaLnBrk="1" hangingPunct="1">
              <a:defRPr/>
            </a:pPr>
            <a:r>
              <a:rPr lang="fr-CH" dirty="0">
                <a:solidFill>
                  <a:srgbClr val="000000"/>
                </a:solidFill>
              </a:rPr>
              <a:t>|R&gt;, |L&gt; </a:t>
            </a:r>
            <a:r>
              <a:rPr lang="fr-CH" dirty="0" err="1">
                <a:solidFill>
                  <a:srgbClr val="000000"/>
                </a:solidFill>
              </a:rPr>
              <a:t>chirality</a:t>
            </a:r>
            <a:r>
              <a:rPr lang="fr-CH" dirty="0">
                <a:solidFill>
                  <a:srgbClr val="000000"/>
                </a:solidFill>
              </a:rPr>
              <a:t> states;  |+ &gt;,  |- &gt;  </a:t>
            </a:r>
            <a:r>
              <a:rPr lang="fr-CH" dirty="0" err="1">
                <a:solidFill>
                  <a:srgbClr val="000000"/>
                </a:solidFill>
              </a:rPr>
              <a:t>helicity</a:t>
            </a:r>
            <a:r>
              <a:rPr lang="fr-CH" dirty="0">
                <a:solidFill>
                  <a:srgbClr val="000000"/>
                </a:solidFill>
              </a:rPr>
              <a:t> states</a:t>
            </a:r>
          </a:p>
          <a:p>
            <a:pPr eaLnBrk="1" hangingPunct="1">
              <a:defRPr/>
            </a:pPr>
            <a:r>
              <a:rPr lang="fr-CH" dirty="0">
                <a:solidFill>
                  <a:srgbClr val="000000"/>
                </a:solidFill>
              </a:rPr>
              <a:t>|</a:t>
            </a:r>
            <a:r>
              <a:rPr lang="fr-CH" dirty="0">
                <a:solidFill>
                  <a:srgbClr val="000000"/>
                </a:solidFill>
                <a:sym typeface="Symbol"/>
              </a:rPr>
              <a:t> L &gt; = | - &gt;   +   m/E  |+ &gt;</a:t>
            </a:r>
          </a:p>
          <a:p>
            <a:pPr eaLnBrk="1" hangingPunct="1">
              <a:defRPr/>
            </a:pPr>
            <a:r>
              <a:rPr lang="fr-CH" dirty="0" smtClean="0">
                <a:solidFill>
                  <a:srgbClr val="000000"/>
                </a:solidFill>
              </a:rPr>
              <a:t>|</a:t>
            </a:r>
            <a:r>
              <a:rPr lang="fr-CH" dirty="0">
                <a:solidFill>
                  <a:srgbClr val="000000"/>
                </a:solidFill>
                <a:sym typeface="Symbol"/>
              </a:rPr>
              <a:t></a:t>
            </a:r>
            <a:r>
              <a:rPr lang="fr-CH" dirty="0" smtClean="0">
                <a:solidFill>
                  <a:srgbClr val="000000"/>
                </a:solidFill>
                <a:sym typeface="Symbol"/>
              </a:rPr>
              <a:t>L </a:t>
            </a:r>
            <a:r>
              <a:rPr lang="fr-CH" dirty="0">
                <a:solidFill>
                  <a:srgbClr val="000000"/>
                </a:solidFill>
                <a:sym typeface="Symbol"/>
              </a:rPr>
              <a:t>&gt; = |+ &gt;  +   m/E  | - &gt;  </a:t>
            </a:r>
          </a:p>
          <a:p>
            <a:pPr eaLnBrk="1" hangingPunct="1">
              <a:defRPr/>
            </a:pPr>
            <a:r>
              <a:rPr lang="fr-CH" dirty="0" err="1">
                <a:solidFill>
                  <a:srgbClr val="000000"/>
                </a:solidFill>
                <a:sym typeface="Symbol"/>
              </a:rPr>
              <a:t>thus</a:t>
            </a:r>
            <a:r>
              <a:rPr lang="fr-CH" dirty="0">
                <a:solidFill>
                  <a:srgbClr val="000000"/>
                </a:solidFill>
                <a:sym typeface="Symbol"/>
              </a:rPr>
              <a:t> the </a:t>
            </a:r>
            <a:r>
              <a:rPr lang="fr-CH" dirty="0" err="1">
                <a:solidFill>
                  <a:srgbClr val="000000"/>
                </a:solidFill>
                <a:sym typeface="Symbol"/>
              </a:rPr>
              <a:t>decay</a:t>
            </a:r>
            <a:r>
              <a:rPr lang="fr-CH" dirty="0">
                <a:solidFill>
                  <a:srgbClr val="000000"/>
                </a:solidFill>
                <a:sym typeface="Symbol"/>
              </a:rPr>
              <a:t> rate </a:t>
            </a:r>
            <a:r>
              <a:rPr lang="fr-CH" dirty="0" err="1">
                <a:solidFill>
                  <a:srgbClr val="000000"/>
                </a:solidFill>
                <a:sym typeface="Symbol"/>
              </a:rPr>
              <a:t>is</a:t>
            </a:r>
            <a:r>
              <a:rPr lang="fr-CH" dirty="0">
                <a:solidFill>
                  <a:srgbClr val="000000"/>
                </a:solidFill>
                <a:sym typeface="Symbol"/>
              </a:rPr>
              <a:t> </a:t>
            </a:r>
            <a:r>
              <a:rPr lang="fr-CH" dirty="0" err="1">
                <a:solidFill>
                  <a:srgbClr val="000000"/>
                </a:solidFill>
                <a:sym typeface="Symbol"/>
              </a:rPr>
              <a:t>proportional</a:t>
            </a:r>
            <a:r>
              <a:rPr lang="fr-CH" dirty="0">
                <a:solidFill>
                  <a:srgbClr val="000000"/>
                </a:solidFill>
                <a:sym typeface="Symbol"/>
              </a:rPr>
              <a:t> to </a:t>
            </a:r>
          </a:p>
          <a:p>
            <a:pPr>
              <a:defRPr/>
            </a:pPr>
            <a:r>
              <a:rPr lang="fr-CH" dirty="0">
                <a:solidFill>
                  <a:srgbClr val="000000"/>
                </a:solidFill>
                <a:sym typeface="Symbol"/>
              </a:rPr>
              <a:t> </a:t>
            </a:r>
            <a:r>
              <a:rPr lang="fr-CH" dirty="0" smtClean="0">
                <a:solidFill>
                  <a:srgbClr val="000000"/>
                </a:solidFill>
                <a:sym typeface="Symbol"/>
              </a:rPr>
              <a:t>||&lt;L|-&gt;||</a:t>
            </a:r>
            <a:r>
              <a:rPr lang="fr-CH" baseline="30000" dirty="0">
                <a:solidFill>
                  <a:srgbClr val="000000"/>
                </a:solidFill>
                <a:sym typeface="Symbol"/>
              </a:rPr>
              <a:t>2</a:t>
            </a:r>
            <a:r>
              <a:rPr lang="fr-CH" dirty="0">
                <a:solidFill>
                  <a:srgbClr val="000000"/>
                </a:solidFill>
                <a:sym typeface="Symbol"/>
              </a:rPr>
              <a:t> = (m</a:t>
            </a:r>
            <a:r>
              <a:rPr lang="fr-CH" baseline="-25000" dirty="0">
                <a:solidFill>
                  <a:srgbClr val="000000"/>
                </a:solidFill>
                <a:sym typeface="Symbol"/>
              </a:rPr>
              <a:t> </a:t>
            </a:r>
            <a:r>
              <a:rPr lang="fr-CH" dirty="0">
                <a:solidFill>
                  <a:srgbClr val="000000"/>
                </a:solidFill>
                <a:sym typeface="Symbol"/>
              </a:rPr>
              <a:t>/E</a:t>
            </a:r>
            <a:r>
              <a:rPr lang="fr-CH" baseline="-25000" dirty="0">
                <a:solidFill>
                  <a:srgbClr val="000000"/>
                </a:solidFill>
                <a:sym typeface="Symbol"/>
              </a:rPr>
              <a:t></a:t>
            </a:r>
            <a:r>
              <a:rPr lang="fr-CH" dirty="0">
                <a:solidFill>
                  <a:srgbClr val="000000"/>
                </a:solidFill>
                <a:sym typeface="Symbol"/>
              </a:rPr>
              <a:t>)</a:t>
            </a:r>
            <a:r>
              <a:rPr lang="fr-CH" baseline="30000" dirty="0">
                <a:solidFill>
                  <a:srgbClr val="000000"/>
                </a:solidFill>
                <a:sym typeface="Symbol"/>
              </a:rPr>
              <a:t>2  </a:t>
            </a:r>
          </a:p>
          <a:p>
            <a:pPr eaLnBrk="1" hangingPunct="1">
              <a:defRPr/>
            </a:pPr>
            <a:r>
              <a:rPr lang="fr-CH" dirty="0" err="1">
                <a:solidFill>
                  <a:srgbClr val="000000"/>
                </a:solidFill>
                <a:sym typeface="Symbol"/>
              </a:rPr>
              <a:t>Also</a:t>
            </a:r>
            <a:r>
              <a:rPr lang="fr-CH" dirty="0">
                <a:solidFill>
                  <a:srgbClr val="000000"/>
                </a:solidFill>
                <a:sym typeface="Symbol"/>
              </a:rPr>
              <a:t> </a:t>
            </a:r>
            <a:r>
              <a:rPr lang="fr-CH" dirty="0" err="1">
                <a:solidFill>
                  <a:srgbClr val="000000"/>
                </a:solidFill>
                <a:sym typeface="Symbol"/>
              </a:rPr>
              <a:t>multiply</a:t>
            </a:r>
            <a:r>
              <a:rPr lang="fr-CH" dirty="0">
                <a:solidFill>
                  <a:srgbClr val="000000"/>
                </a:solidFill>
                <a:sym typeface="Symbol"/>
              </a:rPr>
              <a:t> by the phase </a:t>
            </a:r>
            <a:r>
              <a:rPr lang="fr-CH" dirty="0" err="1">
                <a:solidFill>
                  <a:srgbClr val="000000"/>
                </a:solidFill>
                <a:sym typeface="Symbol"/>
              </a:rPr>
              <a:t>space</a:t>
            </a:r>
            <a:r>
              <a:rPr lang="fr-CH" dirty="0">
                <a:solidFill>
                  <a:srgbClr val="000000"/>
                </a:solidFill>
                <a:sym typeface="Symbol"/>
              </a:rPr>
              <a:t> factor </a:t>
            </a:r>
          </a:p>
          <a:p>
            <a:pPr eaLnBrk="1" hangingPunct="1">
              <a:defRPr/>
            </a:pPr>
            <a:r>
              <a:rPr lang="fr-CH" dirty="0" err="1">
                <a:solidFill>
                  <a:srgbClr val="000000"/>
                </a:solidFill>
                <a:sym typeface="Symbol"/>
              </a:rPr>
              <a:t>proportional</a:t>
            </a:r>
            <a:r>
              <a:rPr lang="fr-CH" dirty="0">
                <a:solidFill>
                  <a:srgbClr val="000000"/>
                </a:solidFill>
                <a:sym typeface="Symbol"/>
              </a:rPr>
              <a:t> to  (P)</a:t>
            </a:r>
            <a:r>
              <a:rPr lang="fr-CH" baseline="30000" dirty="0">
                <a:solidFill>
                  <a:srgbClr val="000000"/>
                </a:solidFill>
                <a:sym typeface="Symbol"/>
              </a:rPr>
              <a:t>2 </a:t>
            </a:r>
            <a:r>
              <a:rPr lang="fr-CH" dirty="0">
                <a:solidFill>
                  <a:srgbClr val="000000"/>
                </a:solidFill>
                <a:sym typeface="Symbol"/>
              </a:rPr>
              <a:t>=(m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 m</a:t>
            </a:r>
            <a:r>
              <a:rPr lang="fr-CH" baseline="30000" dirty="0">
                <a:solidFill>
                  <a:srgbClr val="000000"/>
                </a:solidFill>
                <a:sym typeface="Symbol"/>
              </a:rPr>
              <a:t>2</a:t>
            </a:r>
            <a:r>
              <a:rPr lang="fr-CH" baseline="-25000" dirty="0">
                <a:solidFill>
                  <a:srgbClr val="000000"/>
                </a:solidFill>
                <a:sym typeface="Symbol"/>
              </a:rPr>
              <a:t></a:t>
            </a:r>
            <a:r>
              <a:rPr lang="fr-CH" dirty="0">
                <a:solidFill>
                  <a:srgbClr val="000000"/>
                </a:solidFill>
                <a:sym typeface="Symbol"/>
              </a:rPr>
              <a:t>)/2 m</a:t>
            </a:r>
            <a:r>
              <a:rPr lang="fr-CH" baseline="-25000" dirty="0">
                <a:solidFill>
                  <a:srgbClr val="000000"/>
                </a:solidFill>
                <a:sym typeface="Symbol"/>
              </a:rPr>
              <a:t> </a:t>
            </a:r>
            <a:endParaRPr lang="en-GB" dirty="0">
              <a:solidFill>
                <a:srgbClr val="000000"/>
              </a:solidFill>
            </a:endParaRPr>
          </a:p>
        </p:txBody>
      </p:sp>
      <p:sp>
        <p:nvSpPr>
          <p:cNvPr id="31774" name="TextBox 34"/>
          <p:cNvSpPr txBox="1">
            <a:spLocks noChangeArrowheads="1"/>
          </p:cNvSpPr>
          <p:nvPr/>
        </p:nvSpPr>
        <p:spPr bwMode="auto">
          <a:xfrm>
            <a:off x="1952625" y="5273675"/>
            <a:ext cx="86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rPr>
              <a:t>really: </a:t>
            </a:r>
            <a:endParaRPr lang="en-GB" altLang="en-US" sz="1800">
              <a:solidFill>
                <a:srgbClr val="000000"/>
              </a:solidFill>
              <a:latin typeface="Arial" panose="020B0604020202020204" pitchFamily="34" charset="0"/>
            </a:endParaRPr>
          </a:p>
        </p:txBody>
      </p:sp>
      <p:sp>
        <p:nvSpPr>
          <p:cNvPr id="31775" name="TextBox 35"/>
          <p:cNvSpPr txBox="1">
            <a:spLocks noChangeArrowheads="1"/>
          </p:cNvSpPr>
          <p:nvPr/>
        </p:nvSpPr>
        <p:spPr bwMode="auto">
          <a:xfrm>
            <a:off x="835025" y="6430963"/>
            <a:ext cx="544513"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1">
                <a:solidFill>
                  <a:srgbClr val="000000"/>
                </a:solidFill>
                <a:latin typeface="Arial" panose="020B0604020202020204" pitchFamily="34" charset="0"/>
              </a:rPr>
              <a:t>no!</a:t>
            </a:r>
            <a:endParaRPr lang="en-GB" altLang="en-US" sz="1800" b="1">
              <a:solidFill>
                <a:srgbClr val="000000"/>
              </a:solidFill>
              <a:latin typeface="Arial" panose="020B0604020202020204" pitchFamily="34" charset="0"/>
            </a:endParaRPr>
          </a:p>
        </p:txBody>
      </p:sp>
      <p:cxnSp>
        <p:nvCxnSpPr>
          <p:cNvPr id="37" name="Straight Arrow Connector 36"/>
          <p:cNvCxnSpPr/>
          <p:nvPr/>
        </p:nvCxnSpPr>
        <p:spPr>
          <a:xfrm flipH="1" flipV="1">
            <a:off x="3049588" y="5089525"/>
            <a:ext cx="468312" cy="828675"/>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flipH="1" flipV="1">
            <a:off x="3536950" y="5954713"/>
            <a:ext cx="466725" cy="827087"/>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1778" name="TextBox 38"/>
          <p:cNvSpPr txBox="1">
            <a:spLocks noChangeArrowheads="1"/>
          </p:cNvSpPr>
          <p:nvPr/>
        </p:nvSpPr>
        <p:spPr bwMode="auto">
          <a:xfrm>
            <a:off x="3140075" y="5845175"/>
            <a:ext cx="401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79" name="Rectangle 39"/>
          <p:cNvSpPr>
            <a:spLocks noChangeArrowheads="1"/>
          </p:cNvSpPr>
          <p:nvPr/>
        </p:nvSpPr>
        <p:spPr bwMode="auto">
          <a:xfrm>
            <a:off x="2549525" y="4905375"/>
            <a:ext cx="40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31780" name="Rectangle 40"/>
          <p:cNvSpPr>
            <a:spLocks noChangeArrowheads="1"/>
          </p:cNvSpPr>
          <p:nvPr/>
        </p:nvSpPr>
        <p:spPr bwMode="auto">
          <a:xfrm>
            <a:off x="3409950" y="6413500"/>
            <a:ext cx="39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sym typeface="Symbol" panose="05050102010706020507" pitchFamily="18" charset="2"/>
              </a:rPr>
              <a:t></a:t>
            </a:r>
            <a:r>
              <a:rPr lang="fr-CH" altLang="en-US" sz="1800" baseline="-25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42" name="Right Arrow 41"/>
          <p:cNvSpPr/>
          <p:nvPr/>
        </p:nvSpPr>
        <p:spPr>
          <a:xfrm rot="3651859">
            <a:off x="3153569" y="5371306"/>
            <a:ext cx="452438" cy="92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43" name="Right Arrow 42"/>
          <p:cNvSpPr/>
          <p:nvPr/>
        </p:nvSpPr>
        <p:spPr>
          <a:xfrm rot="14476825">
            <a:off x="3656013" y="6237288"/>
            <a:ext cx="454025" cy="92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31783" name="TextBox 43"/>
          <p:cNvSpPr txBox="1">
            <a:spLocks noChangeArrowheads="1"/>
          </p:cNvSpPr>
          <p:nvPr/>
        </p:nvSpPr>
        <p:spPr bwMode="auto">
          <a:xfrm>
            <a:off x="2366963" y="5881688"/>
            <a:ext cx="800100"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a:solidFill>
                  <a:srgbClr val="000000"/>
                </a:solidFill>
                <a:latin typeface="Arial" panose="020B0604020202020204" pitchFamily="34" charset="0"/>
              </a:rPr>
              <a:t>spin 0</a:t>
            </a:r>
            <a:endParaRPr lang="en-GB" altLang="en-US" sz="1800">
              <a:solidFill>
                <a:srgbClr val="000000"/>
              </a:solidFill>
              <a:latin typeface="Arial" panose="020B0604020202020204" pitchFamily="34" charset="0"/>
            </a:endParaRPr>
          </a:p>
        </p:txBody>
      </p:sp>
      <p:sp>
        <p:nvSpPr>
          <p:cNvPr id="31784" name="TextBox 44"/>
          <p:cNvSpPr txBox="1">
            <a:spLocks noChangeArrowheads="1"/>
          </p:cNvSpPr>
          <p:nvPr/>
        </p:nvSpPr>
        <p:spPr bwMode="auto">
          <a:xfrm>
            <a:off x="2700338" y="6400800"/>
            <a:ext cx="722312"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1">
                <a:solidFill>
                  <a:srgbClr val="000000"/>
                </a:solidFill>
                <a:latin typeface="Arial" panose="020B0604020202020204" pitchFamily="34" charset="0"/>
              </a:rPr>
              <a:t>YES!</a:t>
            </a:r>
            <a:endParaRPr lang="en-GB" altLang="en-US" sz="1800" b="1">
              <a:solidFill>
                <a:srgbClr val="000000"/>
              </a:solidFill>
              <a:latin typeface="Arial" panose="020B0604020202020204" pitchFamily="34" charset="0"/>
            </a:endParaRPr>
          </a:p>
        </p:txBody>
      </p:sp>
      <p:sp>
        <p:nvSpPr>
          <p:cNvPr id="31785" name="Rectangle 45"/>
          <p:cNvSpPr>
            <a:spLocks noChangeArrowheads="1"/>
          </p:cNvSpPr>
          <p:nvPr/>
        </p:nvSpPr>
        <p:spPr bwMode="auto">
          <a:xfrm>
            <a:off x="8786813" y="6161088"/>
            <a:ext cx="274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baseline="30000">
                <a:solidFill>
                  <a:srgbClr val="000000"/>
                </a:solidFill>
                <a:latin typeface="Arial" panose="020B0604020202020204" pitchFamily="34" charset="0"/>
                <a:sym typeface="Symbol" panose="05050102010706020507" pitchFamily="18" charset="2"/>
              </a:rPr>
              <a:t>+</a:t>
            </a:r>
            <a:endParaRPr lang="en-GB" altLang="en-US" sz="1800">
              <a:solidFill>
                <a:srgbClr val="000000"/>
              </a:solidFill>
              <a:latin typeface="Arial" panose="020B0604020202020204" pitchFamily="34" charset="0"/>
            </a:endParaRPr>
          </a:p>
        </p:txBody>
      </p:sp>
      <p:sp>
        <p:nvSpPr>
          <p:cNvPr id="47" name="Down Arrow 46"/>
          <p:cNvSpPr/>
          <p:nvPr/>
        </p:nvSpPr>
        <p:spPr>
          <a:xfrm>
            <a:off x="1401763" y="4964113"/>
            <a:ext cx="163512" cy="233362"/>
          </a:xfrm>
          <a:prstGeom prst="downArrow">
            <a:avLst/>
          </a:prstGeom>
          <a:solidFill>
            <a:srgbClr val="CCE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48" name="Right Arrow 47"/>
          <p:cNvSpPr/>
          <p:nvPr/>
        </p:nvSpPr>
        <p:spPr>
          <a:xfrm rot="10484103">
            <a:off x="3817938" y="5713413"/>
            <a:ext cx="242887" cy="152400"/>
          </a:xfrm>
          <a:prstGeom prst="rightArrow">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endParaRP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11</a:t>
            </a:fld>
            <a:endParaRPr lang="en-US">
              <a:solidFill>
                <a:prstClr val="black">
                  <a:tint val="75000"/>
                </a:prstClr>
              </a:solidFill>
            </a:endParaRPr>
          </a:p>
        </p:txBody>
      </p:sp>
    </p:spTree>
    <p:extLst>
      <p:ext uri="{BB962C8B-B14F-4D97-AF65-F5344CB8AC3E}">
        <p14:creationId xmlns:p14="http://schemas.microsoft.com/office/powerpoint/2010/main" val="973310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Rot="1" noChangeAspect="1" noMove="1" noResize="1" noEditPoints="1" noAdjustHandles="1" noChangeArrowheads="1" noChangeShapeType="1" noTextEdit="1"/>
          </p:cNvSpPr>
          <p:nvPr/>
        </p:nvSpPr>
        <p:spPr>
          <a:xfrm>
            <a:off x="155575" y="2780928"/>
            <a:ext cx="5328592" cy="542393"/>
          </a:xfrm>
          <a:prstGeom prst="rect">
            <a:avLst/>
          </a:prstGeom>
          <a:blipFill rotWithShape="1">
            <a:blip r:embed="rId2"/>
            <a:stretch>
              <a:fillRect l="-1030" b="-5618"/>
            </a:stretch>
          </a:blipFill>
        </p:spPr>
        <p:txBody>
          <a:bodyPr/>
          <a:lstStyle/>
          <a:p>
            <a:pPr eaLnBrk="1" hangingPunct="1">
              <a:defRPr/>
            </a:pPr>
            <a:r>
              <a:rPr lang="en-GB">
                <a:noFill/>
              </a:rPr>
              <a:t> </a:t>
            </a:r>
          </a:p>
        </p:txBody>
      </p:sp>
      <p:sp>
        <p:nvSpPr>
          <p:cNvPr id="33795" name="AutoShape 2" descr="R_{\pi }=(m_{e}/m_{\mu })^{2}\left({\frac  {m_{\pi }^{2}-m_{e}^{2}}{m_{\pi }^{2}-m_{\mu }^{2}}}\right)^{2}=1.283\times 10^{{-4}}"/>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GB" altLang="en-US" sz="1800">
              <a:solidFill>
                <a:srgbClr val="000000"/>
              </a:solidFill>
              <a:latin typeface="Arial" panose="020B0604020202020204" pitchFamily="34" charset="0"/>
            </a:endParaRPr>
          </a:p>
        </p:txBody>
      </p:sp>
      <p:sp>
        <p:nvSpPr>
          <p:cNvPr id="33796" name="AutoShape 4" descr="R_{\pi }=(m_{e}/m_{\mu })^{2}\left({\frac  {m_{\pi }^{2}-m_{e}^{2}}{m_{\pi }^{2}-m_{\mu }^{2}}}\right)^{2}=1.283\times 10^{{-4}}"/>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GB" altLang="en-US" sz="1800">
              <a:solidFill>
                <a:srgbClr val="000000"/>
              </a:solidFill>
              <a:latin typeface="Arial" panose="020B0604020202020204" pitchFamily="34" charset="0"/>
            </a:endParaRPr>
          </a:p>
        </p:txBody>
      </p:sp>
      <p:pic>
        <p:nvPicPr>
          <p:cNvPr id="33797" name="Picture 5"/>
          <p:cNvPicPr>
            <a:picLocks noChangeAspect="1" noChangeArrowheads="1"/>
          </p:cNvPicPr>
          <p:nvPr/>
        </p:nvPicPr>
        <p:blipFill>
          <a:blip r:embed="rId3">
            <a:extLst>
              <a:ext uri="{28A0092B-C50C-407E-A947-70E740481C1C}">
                <a14:useLocalDpi xmlns:a14="http://schemas.microsoft.com/office/drawing/2010/main" val="0"/>
              </a:ext>
            </a:extLst>
          </a:blip>
          <a:srcRect l="41577" t="30551" r="30196" b="57281"/>
          <a:stretch>
            <a:fillRect/>
          </a:stretch>
        </p:blipFill>
        <p:spPr bwMode="auto">
          <a:xfrm>
            <a:off x="900113" y="3530600"/>
            <a:ext cx="3441700" cy="83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908175" y="179388"/>
            <a:ext cx="4810228" cy="2308324"/>
          </a:xfrm>
          <a:prstGeom prst="rect">
            <a:avLst/>
          </a:prstGeom>
          <a:solidFill>
            <a:schemeClr val="accent2">
              <a:lumMod val="40000"/>
              <a:lumOff val="60000"/>
            </a:schemeClr>
          </a:solidFill>
        </p:spPr>
        <p:txBody>
          <a:bodyPr wrap="none">
            <a:spAutoFit/>
          </a:bodyPr>
          <a:lstStyle/>
          <a:p>
            <a:pPr eaLnBrk="1" hangingPunct="1">
              <a:defRPr/>
            </a:pPr>
            <a:r>
              <a:rPr lang="fr-CH" dirty="0" err="1">
                <a:solidFill>
                  <a:srgbClr val="000000"/>
                </a:solidFill>
              </a:rPr>
              <a:t>However</a:t>
            </a:r>
            <a:r>
              <a:rPr lang="fr-CH" dirty="0">
                <a:solidFill>
                  <a:srgbClr val="000000"/>
                </a:solidFill>
              </a:rPr>
              <a:t> </a:t>
            </a:r>
            <a:r>
              <a:rPr lang="fr-CH" dirty="0" err="1">
                <a:solidFill>
                  <a:srgbClr val="000000"/>
                </a:solidFill>
              </a:rPr>
              <a:t>they</a:t>
            </a:r>
            <a:r>
              <a:rPr lang="fr-CH" dirty="0">
                <a:solidFill>
                  <a:srgbClr val="000000"/>
                </a:solidFill>
              </a:rPr>
              <a:t> are not. </a:t>
            </a:r>
          </a:p>
          <a:p>
            <a:pPr eaLnBrk="1" hangingPunct="1">
              <a:defRPr/>
            </a:pPr>
            <a:r>
              <a:rPr lang="fr-CH" dirty="0">
                <a:solidFill>
                  <a:srgbClr val="000000"/>
                </a:solidFill>
              </a:rPr>
              <a:t>|R&gt;, |L&gt; </a:t>
            </a:r>
            <a:r>
              <a:rPr lang="fr-CH" dirty="0" err="1">
                <a:solidFill>
                  <a:srgbClr val="000000"/>
                </a:solidFill>
              </a:rPr>
              <a:t>chirality</a:t>
            </a:r>
            <a:r>
              <a:rPr lang="fr-CH" dirty="0">
                <a:solidFill>
                  <a:srgbClr val="000000"/>
                </a:solidFill>
              </a:rPr>
              <a:t> states;  |+ &gt;,  |- &gt;  </a:t>
            </a:r>
            <a:r>
              <a:rPr lang="fr-CH" dirty="0" err="1">
                <a:solidFill>
                  <a:srgbClr val="000000"/>
                </a:solidFill>
              </a:rPr>
              <a:t>helicity</a:t>
            </a:r>
            <a:r>
              <a:rPr lang="fr-CH" dirty="0">
                <a:solidFill>
                  <a:srgbClr val="000000"/>
                </a:solidFill>
              </a:rPr>
              <a:t> states</a:t>
            </a:r>
          </a:p>
          <a:p>
            <a:pPr eaLnBrk="1" hangingPunct="1">
              <a:defRPr/>
            </a:pPr>
            <a:r>
              <a:rPr lang="fr-CH" dirty="0">
                <a:solidFill>
                  <a:srgbClr val="000000"/>
                </a:solidFill>
              </a:rPr>
              <a:t>|</a:t>
            </a:r>
            <a:r>
              <a:rPr lang="fr-CH" dirty="0">
                <a:solidFill>
                  <a:srgbClr val="000000"/>
                </a:solidFill>
                <a:sym typeface="Symbol"/>
              </a:rPr>
              <a:t> L &gt; = | - &gt;   +   m/E  |+ &gt;</a:t>
            </a:r>
          </a:p>
          <a:p>
            <a:pPr>
              <a:defRPr/>
            </a:pPr>
            <a:r>
              <a:rPr lang="fr-CH" dirty="0" smtClean="0">
                <a:solidFill>
                  <a:srgbClr val="000000"/>
                </a:solidFill>
              </a:rPr>
              <a:t>|</a:t>
            </a:r>
            <a:r>
              <a:rPr lang="fr-CH" dirty="0" smtClean="0">
                <a:solidFill>
                  <a:srgbClr val="000000"/>
                </a:solidFill>
                <a:sym typeface="Symbol"/>
              </a:rPr>
              <a:t></a:t>
            </a:r>
            <a:r>
              <a:rPr lang="fr-CH" dirty="0">
                <a:solidFill>
                  <a:srgbClr val="000000"/>
                </a:solidFill>
                <a:sym typeface="Symbol"/>
              </a:rPr>
              <a:t>L &gt; = |+ &gt;  +   m/E  | - &gt;  </a:t>
            </a:r>
          </a:p>
          <a:p>
            <a:pPr eaLnBrk="1" hangingPunct="1">
              <a:defRPr/>
            </a:pPr>
            <a:r>
              <a:rPr lang="fr-CH" dirty="0" err="1">
                <a:solidFill>
                  <a:srgbClr val="000000"/>
                </a:solidFill>
                <a:sym typeface="Symbol"/>
              </a:rPr>
              <a:t>thus</a:t>
            </a:r>
            <a:r>
              <a:rPr lang="fr-CH" dirty="0">
                <a:solidFill>
                  <a:srgbClr val="000000"/>
                </a:solidFill>
                <a:sym typeface="Symbol"/>
              </a:rPr>
              <a:t> the </a:t>
            </a:r>
            <a:r>
              <a:rPr lang="fr-CH" dirty="0" err="1">
                <a:solidFill>
                  <a:srgbClr val="000000"/>
                </a:solidFill>
                <a:sym typeface="Symbol"/>
              </a:rPr>
              <a:t>decay</a:t>
            </a:r>
            <a:r>
              <a:rPr lang="fr-CH" dirty="0">
                <a:solidFill>
                  <a:srgbClr val="000000"/>
                </a:solidFill>
                <a:sym typeface="Symbol"/>
              </a:rPr>
              <a:t> rate </a:t>
            </a:r>
            <a:r>
              <a:rPr lang="fr-CH" dirty="0" err="1">
                <a:solidFill>
                  <a:srgbClr val="000000"/>
                </a:solidFill>
                <a:sym typeface="Symbol"/>
              </a:rPr>
              <a:t>is</a:t>
            </a:r>
            <a:r>
              <a:rPr lang="fr-CH" dirty="0">
                <a:solidFill>
                  <a:srgbClr val="000000"/>
                </a:solidFill>
                <a:sym typeface="Symbol"/>
              </a:rPr>
              <a:t> </a:t>
            </a:r>
            <a:r>
              <a:rPr lang="fr-CH" dirty="0" err="1">
                <a:solidFill>
                  <a:srgbClr val="000000"/>
                </a:solidFill>
                <a:sym typeface="Symbol"/>
              </a:rPr>
              <a:t>proportional</a:t>
            </a:r>
            <a:r>
              <a:rPr lang="fr-CH" dirty="0">
                <a:solidFill>
                  <a:srgbClr val="000000"/>
                </a:solidFill>
                <a:sym typeface="Symbol"/>
              </a:rPr>
              <a:t> to </a:t>
            </a:r>
          </a:p>
          <a:p>
            <a:pPr>
              <a:defRPr/>
            </a:pPr>
            <a:r>
              <a:rPr lang="fr-CH" dirty="0">
                <a:solidFill>
                  <a:srgbClr val="000000"/>
                </a:solidFill>
                <a:sym typeface="Symbol"/>
              </a:rPr>
              <a:t> </a:t>
            </a:r>
            <a:r>
              <a:rPr lang="fr-CH" dirty="0" smtClean="0">
                <a:solidFill>
                  <a:srgbClr val="000000"/>
                </a:solidFill>
                <a:sym typeface="Symbol"/>
              </a:rPr>
              <a:t>||&lt;L|-&gt;||</a:t>
            </a:r>
            <a:r>
              <a:rPr lang="fr-CH" baseline="30000" dirty="0">
                <a:solidFill>
                  <a:srgbClr val="000000"/>
                </a:solidFill>
                <a:sym typeface="Symbol"/>
              </a:rPr>
              <a:t>2</a:t>
            </a:r>
            <a:r>
              <a:rPr lang="fr-CH" dirty="0">
                <a:solidFill>
                  <a:srgbClr val="000000"/>
                </a:solidFill>
                <a:sym typeface="Symbol"/>
              </a:rPr>
              <a:t> = (m</a:t>
            </a:r>
            <a:r>
              <a:rPr lang="fr-CH" baseline="-25000" dirty="0">
                <a:solidFill>
                  <a:srgbClr val="000000"/>
                </a:solidFill>
                <a:sym typeface="Symbol"/>
              </a:rPr>
              <a:t> </a:t>
            </a:r>
            <a:r>
              <a:rPr lang="fr-CH" dirty="0">
                <a:solidFill>
                  <a:srgbClr val="000000"/>
                </a:solidFill>
                <a:sym typeface="Symbol"/>
              </a:rPr>
              <a:t>/E</a:t>
            </a:r>
            <a:r>
              <a:rPr lang="fr-CH" baseline="-25000" dirty="0">
                <a:solidFill>
                  <a:srgbClr val="000000"/>
                </a:solidFill>
                <a:sym typeface="Symbol"/>
              </a:rPr>
              <a:t></a:t>
            </a:r>
            <a:r>
              <a:rPr lang="fr-CH" dirty="0">
                <a:solidFill>
                  <a:srgbClr val="000000"/>
                </a:solidFill>
                <a:sym typeface="Symbol"/>
              </a:rPr>
              <a:t>)</a:t>
            </a:r>
            <a:r>
              <a:rPr lang="fr-CH" baseline="30000" dirty="0">
                <a:solidFill>
                  <a:srgbClr val="000000"/>
                </a:solidFill>
                <a:sym typeface="Symbol"/>
              </a:rPr>
              <a:t>2  </a:t>
            </a:r>
          </a:p>
          <a:p>
            <a:pPr eaLnBrk="1" hangingPunct="1">
              <a:defRPr/>
            </a:pPr>
            <a:r>
              <a:rPr lang="fr-CH" dirty="0" err="1">
                <a:solidFill>
                  <a:srgbClr val="000000"/>
                </a:solidFill>
                <a:sym typeface="Symbol"/>
              </a:rPr>
              <a:t>Also</a:t>
            </a:r>
            <a:r>
              <a:rPr lang="fr-CH" dirty="0">
                <a:solidFill>
                  <a:srgbClr val="000000"/>
                </a:solidFill>
                <a:sym typeface="Symbol"/>
              </a:rPr>
              <a:t> </a:t>
            </a:r>
            <a:r>
              <a:rPr lang="fr-CH" dirty="0" err="1">
                <a:solidFill>
                  <a:srgbClr val="000000"/>
                </a:solidFill>
                <a:sym typeface="Symbol"/>
              </a:rPr>
              <a:t>multiply</a:t>
            </a:r>
            <a:r>
              <a:rPr lang="fr-CH" dirty="0">
                <a:solidFill>
                  <a:srgbClr val="000000"/>
                </a:solidFill>
                <a:sym typeface="Symbol"/>
              </a:rPr>
              <a:t> by the phase </a:t>
            </a:r>
            <a:r>
              <a:rPr lang="fr-CH" dirty="0" err="1">
                <a:solidFill>
                  <a:srgbClr val="000000"/>
                </a:solidFill>
                <a:sym typeface="Symbol"/>
              </a:rPr>
              <a:t>space</a:t>
            </a:r>
            <a:r>
              <a:rPr lang="fr-CH" dirty="0">
                <a:solidFill>
                  <a:srgbClr val="000000"/>
                </a:solidFill>
                <a:sym typeface="Symbol"/>
              </a:rPr>
              <a:t> factor </a:t>
            </a:r>
          </a:p>
          <a:p>
            <a:pPr eaLnBrk="1" hangingPunct="1">
              <a:defRPr/>
            </a:pPr>
            <a:r>
              <a:rPr lang="fr-CH" dirty="0" err="1">
                <a:solidFill>
                  <a:srgbClr val="000000"/>
                </a:solidFill>
                <a:sym typeface="Symbol"/>
              </a:rPr>
              <a:t>proportional</a:t>
            </a:r>
            <a:r>
              <a:rPr lang="fr-CH" dirty="0">
                <a:solidFill>
                  <a:srgbClr val="000000"/>
                </a:solidFill>
                <a:sym typeface="Symbol"/>
              </a:rPr>
              <a:t> to  (P)</a:t>
            </a:r>
            <a:r>
              <a:rPr lang="fr-CH" baseline="30000" dirty="0">
                <a:solidFill>
                  <a:srgbClr val="000000"/>
                </a:solidFill>
                <a:sym typeface="Symbol"/>
              </a:rPr>
              <a:t>2 </a:t>
            </a:r>
            <a:r>
              <a:rPr lang="fr-CH" dirty="0">
                <a:solidFill>
                  <a:srgbClr val="000000"/>
                </a:solidFill>
                <a:sym typeface="Symbol"/>
              </a:rPr>
              <a:t>=(m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m</a:t>
            </a:r>
            <a:r>
              <a:rPr lang="fr-CH" baseline="30000" dirty="0">
                <a:solidFill>
                  <a:srgbClr val="000000"/>
                </a:solidFill>
                <a:sym typeface="Symbol"/>
              </a:rPr>
              <a:t>2</a:t>
            </a:r>
            <a:r>
              <a:rPr lang="fr-CH" baseline="-25000" dirty="0">
                <a:solidFill>
                  <a:srgbClr val="000000"/>
                </a:solidFill>
                <a:sym typeface="Symbol"/>
              </a:rPr>
              <a:t> </a:t>
            </a:r>
            <a:r>
              <a:rPr lang="fr-CH" dirty="0">
                <a:solidFill>
                  <a:srgbClr val="000000"/>
                </a:solidFill>
                <a:sym typeface="Symbol"/>
              </a:rPr>
              <a:t> - m</a:t>
            </a:r>
            <a:r>
              <a:rPr lang="fr-CH" baseline="30000" dirty="0">
                <a:solidFill>
                  <a:srgbClr val="000000"/>
                </a:solidFill>
                <a:sym typeface="Symbol"/>
              </a:rPr>
              <a:t>2</a:t>
            </a:r>
            <a:r>
              <a:rPr lang="fr-CH" baseline="-25000" dirty="0">
                <a:solidFill>
                  <a:srgbClr val="000000"/>
                </a:solidFill>
                <a:sym typeface="Symbol"/>
              </a:rPr>
              <a:t></a:t>
            </a:r>
            <a:r>
              <a:rPr lang="fr-CH" dirty="0">
                <a:solidFill>
                  <a:srgbClr val="000000"/>
                </a:solidFill>
                <a:sym typeface="Symbol"/>
              </a:rPr>
              <a:t>)/2 m</a:t>
            </a:r>
            <a:r>
              <a:rPr lang="fr-CH" baseline="-25000" dirty="0">
                <a:solidFill>
                  <a:srgbClr val="000000"/>
                </a:solidFill>
                <a:sym typeface="Symbol"/>
              </a:rPr>
              <a:t> </a:t>
            </a:r>
            <a:endParaRPr lang="en-GB" dirty="0">
              <a:solidFill>
                <a:srgbClr val="000000"/>
              </a:solidFill>
            </a:endParaRPr>
          </a:p>
        </p:txBody>
      </p:sp>
      <p:sp>
        <p:nvSpPr>
          <p:cNvPr id="33799" name="TextBox 4"/>
          <p:cNvSpPr txBox="1">
            <a:spLocks noChangeArrowheads="1"/>
          </p:cNvSpPr>
          <p:nvPr/>
        </p:nvSpPr>
        <p:spPr bwMode="auto">
          <a:xfrm>
            <a:off x="4481513" y="3752850"/>
            <a:ext cx="25749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solidFill>
                  <a:srgbClr val="000000"/>
                </a:solidFill>
                <a:latin typeface="Arial" panose="020B0604020202020204" pitchFamily="34" charset="0"/>
              </a:rPr>
              <a:t>1.2351(2) 10</a:t>
            </a:r>
            <a:r>
              <a:rPr lang="en-GB" altLang="en-US" sz="1800" baseline="30000">
                <a:solidFill>
                  <a:srgbClr val="000000"/>
                </a:solidFill>
                <a:latin typeface="Arial" panose="020B0604020202020204" pitchFamily="34" charset="0"/>
              </a:rPr>
              <a:t>-4  </a:t>
            </a:r>
            <a:r>
              <a:rPr lang="en-GB" altLang="en-US" sz="1800">
                <a:solidFill>
                  <a:srgbClr val="000000"/>
                </a:solidFill>
                <a:latin typeface="Arial" panose="020B0604020202020204" pitchFamily="34" charset="0"/>
              </a:rPr>
              <a:t>(theory) </a:t>
            </a:r>
          </a:p>
          <a:p>
            <a:pPr eaLnBrk="1" hangingPunct="1">
              <a:spcBef>
                <a:spcPct val="0"/>
              </a:spcBef>
              <a:buFontTx/>
              <a:buNone/>
            </a:pPr>
            <a:endParaRPr lang="fr-CH" altLang="en-US" sz="1800" baseline="30000">
              <a:solidFill>
                <a:srgbClr val="000000"/>
              </a:solidFill>
              <a:latin typeface="Arial" panose="020B0604020202020204" pitchFamily="34" charset="0"/>
            </a:endParaRPr>
          </a:p>
          <a:p>
            <a:pPr eaLnBrk="1" hangingPunct="1">
              <a:spcBef>
                <a:spcPct val="0"/>
              </a:spcBef>
              <a:buFontTx/>
              <a:buNone/>
            </a:pPr>
            <a:r>
              <a:rPr lang="en-GB" altLang="en-US" sz="1800">
                <a:solidFill>
                  <a:srgbClr val="000000"/>
                </a:solidFill>
                <a:latin typeface="Arial" panose="020B0604020202020204" pitchFamily="34" charset="0"/>
              </a:rPr>
              <a:t>1.230(4) 10</a:t>
            </a:r>
            <a:r>
              <a:rPr lang="en-GB" altLang="en-US" sz="1800" baseline="30000">
                <a:solidFill>
                  <a:srgbClr val="000000"/>
                </a:solidFill>
                <a:latin typeface="Arial" panose="020B0604020202020204" pitchFamily="34" charset="0"/>
              </a:rPr>
              <a:t>-4   </a:t>
            </a:r>
            <a:r>
              <a:rPr lang="en-GB" altLang="en-US" sz="1800">
                <a:solidFill>
                  <a:srgbClr val="000000"/>
                </a:solidFill>
                <a:latin typeface="Arial" panose="020B0604020202020204" pitchFamily="34" charset="0"/>
              </a:rPr>
              <a:t>(exp)</a:t>
            </a:r>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12</a:t>
            </a:fld>
            <a:endParaRPr lang="en-US">
              <a:solidFill>
                <a:prstClr val="black">
                  <a:tint val="75000"/>
                </a:prstClr>
              </a:solidFill>
            </a:endParaRPr>
          </a:p>
        </p:txBody>
      </p:sp>
      <p:sp>
        <p:nvSpPr>
          <p:cNvPr id="5" name="TextBox 4"/>
          <p:cNvSpPr txBox="1"/>
          <p:nvPr/>
        </p:nvSpPr>
        <p:spPr>
          <a:xfrm>
            <a:off x="1187624" y="5085184"/>
            <a:ext cx="7772833" cy="1200329"/>
          </a:xfrm>
          <a:prstGeom prst="rect">
            <a:avLst/>
          </a:prstGeom>
          <a:noFill/>
        </p:spPr>
        <p:txBody>
          <a:bodyPr wrap="none" rtlCol="0">
            <a:spAutoFit/>
          </a:bodyPr>
          <a:lstStyle/>
          <a:p>
            <a:r>
              <a:rPr lang="en-US" b="1" dirty="0" smtClean="0">
                <a:solidFill>
                  <a:srgbClr val="FF0000"/>
                </a:solidFill>
              </a:rPr>
              <a:t>It is very well established that the fermions that interact with the W are </a:t>
            </a:r>
          </a:p>
          <a:p>
            <a:r>
              <a:rPr lang="en-US" b="1" dirty="0">
                <a:solidFill>
                  <a:srgbClr val="FF0000"/>
                </a:solidFill>
              </a:rPr>
              <a:t> </a:t>
            </a:r>
            <a:r>
              <a:rPr lang="en-US" b="1" dirty="0" smtClean="0">
                <a:solidFill>
                  <a:srgbClr val="FF0000"/>
                </a:solidFill>
              </a:rPr>
              <a:t>  chirality (Lorentz invariant) left-handed</a:t>
            </a:r>
          </a:p>
          <a:p>
            <a:r>
              <a:rPr lang="en-US" dirty="0"/>
              <a:t> </a:t>
            </a:r>
            <a:r>
              <a:rPr lang="en-US" dirty="0" smtClean="0"/>
              <a:t>      (one also calls the antiparticle Left-handed, although this corresponds to the </a:t>
            </a:r>
          </a:p>
          <a:p>
            <a:r>
              <a:rPr lang="en-US" dirty="0"/>
              <a:t> </a:t>
            </a:r>
            <a:r>
              <a:rPr lang="en-US" dirty="0" smtClean="0"/>
              <a:t>        opposite sign for the helicity)</a:t>
            </a:r>
            <a:endParaRPr lang="en-US" dirty="0"/>
          </a:p>
        </p:txBody>
      </p:sp>
    </p:spTree>
    <p:extLst>
      <p:ext uri="{BB962C8B-B14F-4D97-AF65-F5344CB8AC3E}">
        <p14:creationId xmlns:p14="http://schemas.microsoft.com/office/powerpoint/2010/main" val="406342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07950" y="765175"/>
            <a:ext cx="89535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marL="457200" indent="-457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AutoNum type="arabicPlain" startAt="1959"/>
              <a:defRPr/>
            </a:pPr>
            <a:r>
              <a:rPr lang="fr-CH" altLang="fr-FR" sz="2000" b="1" dirty="0" smtClean="0">
                <a:latin typeface="Times New Roman" pitchFamily="18" charset="0"/>
                <a:cs typeface="Arial" charset="0"/>
              </a:rPr>
              <a:t>   Ray Davis </a:t>
            </a:r>
            <a:r>
              <a:rPr lang="fr-CH" altLang="fr-FR" sz="2000" b="1" dirty="0" err="1" smtClean="0">
                <a:latin typeface="Times New Roman" pitchFamily="18" charset="0"/>
                <a:cs typeface="Arial" charset="0"/>
              </a:rPr>
              <a:t>established</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that</a:t>
            </a:r>
            <a:r>
              <a:rPr lang="fr-CH" altLang="fr-FR" sz="2000" b="1" dirty="0" smtClean="0">
                <a:latin typeface="Times New Roman" pitchFamily="18" charset="0"/>
                <a:cs typeface="Arial" charset="0"/>
              </a:rPr>
              <a:t> </a:t>
            </a:r>
          </a:p>
          <a:p>
            <a:pPr>
              <a:spcBef>
                <a:spcPct val="0"/>
              </a:spcBef>
              <a:buFontTx/>
              <a:buNone/>
              <a:defRPr/>
            </a:pPr>
            <a:r>
              <a:rPr lang="fr-CH" altLang="fr-FR" sz="1800" b="1" dirty="0" smtClean="0">
                <a:latin typeface="Times New Roman" pitchFamily="18" charset="0"/>
                <a:cs typeface="Arial" charset="0"/>
              </a:rPr>
              <a:t>        </a:t>
            </a:r>
            <a:r>
              <a:rPr lang="fr-CH" altLang="fr-FR" sz="2000" b="1" dirty="0" smtClean="0">
                <a:latin typeface="Times New Roman" pitchFamily="18" charset="0"/>
                <a:cs typeface="Arial" charset="0"/>
              </a:rPr>
              <a:t>(anti) neutrinos </a:t>
            </a:r>
            <a:r>
              <a:rPr lang="fr-CH" altLang="fr-FR" sz="2000" b="1" dirty="0" err="1" smtClean="0">
                <a:latin typeface="Times New Roman" pitchFamily="18" charset="0"/>
                <a:cs typeface="Arial" charset="0"/>
              </a:rPr>
              <a:t>from</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reactors</a:t>
            </a:r>
            <a:r>
              <a:rPr lang="fr-CH" altLang="fr-FR" sz="2000" b="1" dirty="0" smtClean="0">
                <a:latin typeface="Times New Roman" pitchFamily="18" charset="0"/>
                <a:cs typeface="Arial" charset="0"/>
              </a:rPr>
              <a:t> do not </a:t>
            </a:r>
            <a:r>
              <a:rPr lang="fr-CH" altLang="fr-FR" sz="2000" b="1" dirty="0" err="1" smtClean="0">
                <a:latin typeface="Times New Roman" pitchFamily="18" charset="0"/>
                <a:cs typeface="Arial" charset="0"/>
              </a:rPr>
              <a:t>interact</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with</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chlorine</a:t>
            </a:r>
            <a:r>
              <a:rPr lang="fr-CH" altLang="fr-FR" sz="2000" b="1" dirty="0" smtClean="0">
                <a:latin typeface="Times New Roman" pitchFamily="18" charset="0"/>
                <a:cs typeface="Arial" charset="0"/>
              </a:rPr>
              <a:t> to </a:t>
            </a:r>
            <a:r>
              <a:rPr lang="fr-CH" altLang="fr-FR" sz="2000" b="1" dirty="0" err="1" smtClean="0">
                <a:latin typeface="Times New Roman" pitchFamily="18" charset="0"/>
                <a:cs typeface="Arial" charset="0"/>
              </a:rPr>
              <a:t>produce</a:t>
            </a:r>
            <a:r>
              <a:rPr lang="fr-CH" altLang="fr-FR" sz="2000" b="1" dirty="0" smtClean="0">
                <a:latin typeface="Times New Roman" pitchFamily="18" charset="0"/>
                <a:cs typeface="Arial" charset="0"/>
              </a:rPr>
              <a:t> argon</a:t>
            </a:r>
          </a:p>
          <a:p>
            <a:pPr>
              <a:spcBef>
                <a:spcPct val="0"/>
              </a:spcBef>
              <a:buFontTx/>
              <a:buNone/>
              <a:defRPr/>
            </a:pPr>
            <a:r>
              <a:rPr lang="fr-CH" altLang="fr-FR" sz="1800" b="1" dirty="0" smtClean="0">
                <a:latin typeface="Times New Roman" pitchFamily="18" charset="0"/>
                <a:cs typeface="Arial" charset="0"/>
              </a:rPr>
              <a:t>     </a:t>
            </a:r>
          </a:p>
          <a:p>
            <a:pPr>
              <a:spcBef>
                <a:spcPct val="0"/>
              </a:spcBef>
              <a:buFontTx/>
              <a:buNone/>
              <a:defRPr/>
            </a:pPr>
            <a:r>
              <a:rPr lang="fr-CH" altLang="fr-FR" sz="1800" b="1" dirty="0" smtClean="0">
                <a:latin typeface="Times New Roman" pitchFamily="18" charset="0"/>
                <a:cs typeface="Arial" charset="0"/>
              </a:rPr>
              <a:t>         </a:t>
            </a:r>
            <a:r>
              <a:rPr lang="fr-CH" altLang="fr-FR" sz="1800" b="1" dirty="0" err="1" smtClean="0">
                <a:latin typeface="Times New Roman" pitchFamily="18" charset="0"/>
                <a:cs typeface="Arial" charset="0"/>
              </a:rPr>
              <a:t>reactor</a:t>
            </a:r>
            <a:r>
              <a:rPr lang="fr-CH" altLang="fr-FR" sz="1800" b="1" dirty="0" smtClean="0">
                <a:latin typeface="Times New Roman" pitchFamily="18" charset="0"/>
                <a:cs typeface="Arial" charset="0"/>
              </a:rPr>
              <a:t> : n  </a:t>
            </a:r>
            <a:r>
              <a:rPr lang="fr-CH" altLang="fr-FR" sz="1800" b="1" dirty="0" smtClean="0">
                <a:latin typeface="Times New Roman" pitchFamily="18" charset="0"/>
                <a:cs typeface="Arial" charset="0"/>
                <a:sym typeface="Symbol" pitchFamily="18" charset="2"/>
              </a:rPr>
              <a:t></a:t>
            </a:r>
            <a:r>
              <a:rPr lang="fr-CH" altLang="fr-FR" sz="1800" b="1" dirty="0" smtClean="0">
                <a:latin typeface="Times New Roman" pitchFamily="18" charset="0"/>
                <a:cs typeface="Arial" charset="0"/>
              </a:rPr>
              <a:t>  p  </a:t>
            </a:r>
            <a:r>
              <a:rPr lang="fr-CH" altLang="fr-FR" sz="1800" b="1" dirty="0" smtClean="0">
                <a:solidFill>
                  <a:srgbClr val="FF0000"/>
                </a:solidFill>
                <a:latin typeface="Times New Roman" pitchFamily="18" charset="0"/>
                <a:cs typeface="Arial" charset="0"/>
              </a:rPr>
              <a:t>e</a:t>
            </a:r>
            <a:r>
              <a:rPr lang="fr-CH" altLang="fr-FR" sz="1800" b="1" baseline="30000" dirty="0" smtClean="0">
                <a:solidFill>
                  <a:srgbClr val="FF0000"/>
                </a:solidFill>
                <a:latin typeface="Times New Roman" pitchFamily="18" charset="0"/>
                <a:cs typeface="Arial" charset="0"/>
              </a:rPr>
              <a:t>- </a:t>
            </a:r>
            <a:r>
              <a:rPr lang="fr-CH" altLang="fr-FR" sz="1800" b="1" baseline="30000" dirty="0" smtClean="0">
                <a:latin typeface="Times New Roman" pitchFamily="18" charset="0"/>
                <a:cs typeface="Arial" charset="0"/>
              </a:rPr>
              <a:t>  </a:t>
            </a:r>
            <a:r>
              <a:rPr lang="fr-CH" altLang="fr-FR" sz="1800" b="1" dirty="0" smtClean="0">
                <a:latin typeface="Symbol" pitchFamily="18" charset="2"/>
                <a:cs typeface="Arial" charset="0"/>
              </a:rPr>
              <a:t>n</a:t>
            </a:r>
            <a:r>
              <a:rPr lang="fr-CH" altLang="fr-FR" sz="1800" b="1" baseline="-25000" dirty="0" smtClean="0">
                <a:solidFill>
                  <a:srgbClr val="FF0000"/>
                </a:solidFill>
                <a:latin typeface="Times New Roman" pitchFamily="18" charset="0"/>
                <a:cs typeface="Arial" charset="0"/>
              </a:rPr>
              <a:t>e</a:t>
            </a:r>
            <a:r>
              <a:rPr lang="fr-CH" altLang="fr-FR" sz="1800" b="1" dirty="0" smtClean="0">
                <a:solidFill>
                  <a:srgbClr val="FF0000"/>
                </a:solidFill>
                <a:latin typeface="Symbol" pitchFamily="18" charset="2"/>
                <a:cs typeface="Arial" charset="0"/>
              </a:rPr>
              <a:t>  </a:t>
            </a:r>
            <a:r>
              <a:rPr lang="fr-CH" altLang="fr-FR" sz="1800" b="1" dirty="0" smtClean="0">
                <a:solidFill>
                  <a:srgbClr val="FF0000"/>
                </a:solidFill>
                <a:latin typeface="Comic Sans MS" pitchFamily="66" charset="0"/>
                <a:cs typeface="Arial" charset="0"/>
              </a:rPr>
              <a:t>or</a:t>
            </a:r>
            <a:r>
              <a:rPr lang="fr-CH" altLang="fr-FR" sz="1800" b="1" dirty="0" smtClean="0">
                <a:solidFill>
                  <a:srgbClr val="FF0000"/>
                </a:solidFill>
                <a:latin typeface="Symbol" pitchFamily="18" charset="2"/>
                <a:cs typeface="Arial" charset="0"/>
              </a:rPr>
              <a:t> </a:t>
            </a:r>
            <a:r>
              <a:rPr lang="fr-CH" altLang="fr-FR" sz="1800" b="1" dirty="0" smtClean="0">
                <a:latin typeface="Symbol" pitchFamily="18" charset="2"/>
                <a:cs typeface="Arial" charset="0"/>
              </a:rPr>
              <a:t>n</a:t>
            </a:r>
            <a:r>
              <a:rPr lang="fr-CH" altLang="fr-FR" sz="1800" b="1" baseline="-25000" dirty="0" smtClean="0">
                <a:solidFill>
                  <a:srgbClr val="FF0000"/>
                </a:solidFill>
                <a:latin typeface="Times New Roman" pitchFamily="18" charset="0"/>
                <a:cs typeface="Arial" charset="0"/>
              </a:rPr>
              <a:t>e</a:t>
            </a:r>
            <a:r>
              <a:rPr lang="fr-CH" altLang="fr-FR" sz="1800" b="1" dirty="0" smtClean="0">
                <a:latin typeface="Times New Roman" pitchFamily="18" charset="0"/>
                <a:cs typeface="Arial" charset="0"/>
              </a:rPr>
              <a:t> ?</a:t>
            </a:r>
          </a:p>
          <a:p>
            <a:pPr>
              <a:spcBef>
                <a:spcPct val="0"/>
              </a:spcBef>
              <a:buFontTx/>
              <a:buNone/>
              <a:defRPr/>
            </a:pPr>
            <a:r>
              <a:rPr lang="fr-CH" altLang="fr-FR" sz="1800" b="1" dirty="0" smtClean="0">
                <a:latin typeface="Times New Roman" pitchFamily="18" charset="0"/>
                <a:cs typeface="Arial" charset="0"/>
              </a:rPr>
              <a:t>  </a:t>
            </a:r>
          </a:p>
          <a:p>
            <a:pPr>
              <a:spcBef>
                <a:spcPct val="0"/>
              </a:spcBef>
              <a:buFontTx/>
              <a:buNone/>
              <a:defRPr/>
            </a:pPr>
            <a:r>
              <a:rPr lang="fr-CH" altLang="fr-FR" sz="1800" b="1" dirty="0" smtClean="0">
                <a:latin typeface="Times New Roman" pitchFamily="18" charset="0"/>
                <a:cs typeface="Arial" charset="0"/>
              </a:rPr>
              <a:t>                              </a:t>
            </a:r>
            <a:r>
              <a:rPr lang="fr-CH" altLang="fr-FR" sz="1800" dirty="0" err="1" smtClean="0">
                <a:latin typeface="Times New Roman" pitchFamily="18" charset="0"/>
                <a:cs typeface="Arial" charset="0"/>
              </a:rPr>
              <a:t>these</a:t>
            </a:r>
            <a:r>
              <a:rPr lang="fr-CH" altLang="fr-FR" sz="1800" b="1" dirty="0" smtClean="0">
                <a:latin typeface="Times New Roman" pitchFamily="18" charset="0"/>
                <a:cs typeface="Arial" charset="0"/>
              </a:rPr>
              <a:t> </a:t>
            </a:r>
            <a:r>
              <a:rPr lang="fr-CH" altLang="fr-FR" sz="1800" b="1" dirty="0" smtClean="0">
                <a:latin typeface="Symbol" pitchFamily="18" charset="2"/>
                <a:cs typeface="Arial" charset="0"/>
              </a:rPr>
              <a:t>n</a:t>
            </a:r>
            <a:r>
              <a:rPr lang="fr-CH" altLang="fr-FR" sz="1800" b="1" baseline="-25000" dirty="0" smtClean="0">
                <a:solidFill>
                  <a:srgbClr val="FF0000"/>
                </a:solidFill>
                <a:latin typeface="Times New Roman" pitchFamily="18" charset="0"/>
                <a:cs typeface="Arial" charset="0"/>
              </a:rPr>
              <a:t>e</a:t>
            </a:r>
            <a:r>
              <a:rPr lang="fr-CH" altLang="fr-FR" sz="1800" b="1" dirty="0" smtClean="0">
                <a:solidFill>
                  <a:srgbClr val="FF0000"/>
                </a:solidFill>
                <a:latin typeface="Symbol" pitchFamily="18" charset="2"/>
                <a:cs typeface="Arial" charset="0"/>
              </a:rPr>
              <a:t> </a:t>
            </a:r>
            <a:r>
              <a:rPr lang="fr-CH" altLang="fr-FR" sz="1800" b="1" dirty="0" err="1" smtClean="0">
                <a:solidFill>
                  <a:schemeClr val="tx2"/>
                </a:solidFill>
                <a:latin typeface="Times New Roman" pitchFamily="18" charset="0"/>
                <a:cs typeface="Arial" charset="0"/>
              </a:rPr>
              <a:t>don’t</a:t>
            </a:r>
            <a:r>
              <a:rPr lang="fr-CH" altLang="fr-FR" sz="1800" b="1" dirty="0" smtClean="0">
                <a:solidFill>
                  <a:schemeClr val="tx2"/>
                </a:solidFill>
                <a:latin typeface="Times New Roman" pitchFamily="18" charset="0"/>
                <a:cs typeface="Arial" charset="0"/>
              </a:rPr>
              <a:t> do       </a:t>
            </a:r>
            <a:r>
              <a:rPr lang="fr-CH" altLang="fr-FR" sz="2400" b="1" dirty="0" smtClean="0">
                <a:latin typeface="+mn-lt"/>
                <a:cs typeface="Arial" charset="0"/>
                <a:sym typeface="Symbol"/>
              </a:rPr>
              <a:t></a:t>
            </a:r>
            <a:r>
              <a:rPr lang="fr-CH" altLang="fr-FR" sz="2400" b="1" baseline="-25000" dirty="0" smtClean="0">
                <a:solidFill>
                  <a:srgbClr val="FF0000"/>
                </a:solidFill>
                <a:latin typeface="+mn-lt"/>
                <a:cs typeface="Arial" charset="0"/>
              </a:rPr>
              <a:t>e</a:t>
            </a:r>
            <a:r>
              <a:rPr lang="fr-CH" altLang="fr-FR" sz="2400" b="1" dirty="0" smtClean="0">
                <a:solidFill>
                  <a:srgbClr val="FF0000"/>
                </a:solidFill>
                <a:latin typeface="+mn-lt"/>
                <a:cs typeface="Arial" charset="0"/>
              </a:rPr>
              <a:t> </a:t>
            </a:r>
            <a:r>
              <a:rPr lang="fr-CH" altLang="fr-FR" sz="2400" b="1" dirty="0" smtClean="0">
                <a:latin typeface="+mn-lt"/>
                <a:cs typeface="Arial" charset="0"/>
              </a:rPr>
              <a:t> +  </a:t>
            </a:r>
            <a:r>
              <a:rPr lang="fr-CH" altLang="fr-FR" sz="2400" b="1" baseline="30000" dirty="0" smtClean="0">
                <a:latin typeface="+mn-lt"/>
                <a:cs typeface="Arial" charset="0"/>
              </a:rPr>
              <a:t>37</a:t>
            </a:r>
            <a:r>
              <a:rPr lang="fr-CH" altLang="fr-FR" sz="2400" b="1" dirty="0" smtClean="0">
                <a:latin typeface="+mn-lt"/>
                <a:cs typeface="Arial" charset="0"/>
              </a:rPr>
              <a:t>Cl </a:t>
            </a:r>
            <a:r>
              <a:rPr lang="fr-CH" altLang="fr-FR" sz="2400" b="1" dirty="0" smtClean="0">
                <a:latin typeface="+mn-lt"/>
                <a:cs typeface="Arial" charset="0"/>
                <a:sym typeface="Symbol" pitchFamily="18" charset="2"/>
              </a:rPr>
              <a:t></a:t>
            </a:r>
            <a:r>
              <a:rPr lang="fr-CH" altLang="fr-FR" sz="2400" b="1" dirty="0" smtClean="0">
                <a:latin typeface="+mn-lt"/>
                <a:cs typeface="Arial" charset="0"/>
              </a:rPr>
              <a:t> </a:t>
            </a:r>
            <a:r>
              <a:rPr lang="fr-CH" altLang="fr-FR" sz="2400" b="1" baseline="30000" dirty="0" smtClean="0">
                <a:latin typeface="+mn-lt"/>
                <a:cs typeface="Arial" charset="0"/>
              </a:rPr>
              <a:t>37</a:t>
            </a:r>
            <a:r>
              <a:rPr lang="fr-CH" altLang="fr-FR" sz="2400" b="1" dirty="0" smtClean="0">
                <a:latin typeface="+mn-lt"/>
                <a:cs typeface="Arial" charset="0"/>
              </a:rPr>
              <a:t>Ar  + </a:t>
            </a:r>
            <a:r>
              <a:rPr lang="fr-CH" altLang="fr-FR" sz="2400" b="1" dirty="0" smtClean="0">
                <a:solidFill>
                  <a:srgbClr val="FF0000"/>
                </a:solidFill>
                <a:latin typeface="+mn-lt"/>
                <a:cs typeface="Arial" charset="0"/>
              </a:rPr>
              <a:t>e</a:t>
            </a:r>
            <a:r>
              <a:rPr lang="fr-CH" altLang="fr-FR" sz="2400" b="1" baseline="30000" dirty="0" smtClean="0">
                <a:solidFill>
                  <a:srgbClr val="FF0000"/>
                </a:solidFill>
                <a:latin typeface="+mn-lt"/>
                <a:cs typeface="Arial" charset="0"/>
              </a:rPr>
              <a:t>- </a:t>
            </a:r>
          </a:p>
          <a:p>
            <a:pPr>
              <a:spcBef>
                <a:spcPct val="0"/>
              </a:spcBef>
              <a:buFontTx/>
              <a:buNone/>
              <a:defRPr/>
            </a:pPr>
            <a:r>
              <a:rPr lang="fr-CH" altLang="fr-FR" sz="1800" b="1" baseline="30000" dirty="0" smtClean="0">
                <a:solidFill>
                  <a:srgbClr val="FF0000"/>
                </a:solidFill>
                <a:latin typeface="Times New Roman" pitchFamily="18" charset="0"/>
                <a:cs typeface="Arial" charset="0"/>
              </a:rPr>
              <a:t>                                               </a:t>
            </a:r>
          </a:p>
          <a:p>
            <a:pPr>
              <a:spcBef>
                <a:spcPct val="0"/>
              </a:spcBef>
              <a:buFont typeface="Symbol" pitchFamily="18" charset="2"/>
              <a:buChar char=" "/>
              <a:defRPr/>
            </a:pPr>
            <a:r>
              <a:rPr lang="fr-CH" altLang="fr-FR" sz="1800" b="1" dirty="0" smtClean="0">
                <a:solidFill>
                  <a:schemeClr val="tx2"/>
                </a:solidFill>
                <a:latin typeface="Times New Roman" pitchFamily="18" charset="0"/>
                <a:cs typeface="Arial" charset="0"/>
              </a:rPr>
              <a:t>                      </a:t>
            </a:r>
            <a:r>
              <a:rPr lang="fr-CH" altLang="fr-FR" sz="1800" b="1" dirty="0" err="1" smtClean="0">
                <a:solidFill>
                  <a:schemeClr val="tx2"/>
                </a:solidFill>
                <a:latin typeface="Times New Roman" pitchFamily="18" charset="0"/>
                <a:cs typeface="Arial" charset="0"/>
              </a:rPr>
              <a:t>they</a:t>
            </a:r>
            <a:r>
              <a:rPr lang="fr-CH" altLang="fr-FR" sz="1800" b="1" dirty="0" smtClean="0">
                <a:solidFill>
                  <a:schemeClr val="tx2"/>
                </a:solidFill>
                <a:latin typeface="Times New Roman" pitchFamily="18" charset="0"/>
                <a:cs typeface="Arial" charset="0"/>
              </a:rPr>
              <a:t> do </a:t>
            </a:r>
            <a:r>
              <a:rPr lang="fr-CH" altLang="fr-FR" sz="1800" b="1" dirty="0" err="1" smtClean="0">
                <a:solidFill>
                  <a:schemeClr val="tx2"/>
                </a:solidFill>
                <a:latin typeface="Times New Roman" pitchFamily="18" charset="0"/>
                <a:cs typeface="Arial" charset="0"/>
              </a:rPr>
              <a:t>this</a:t>
            </a:r>
            <a:r>
              <a:rPr lang="fr-CH" altLang="fr-FR" sz="1800" b="1" dirty="0" smtClean="0">
                <a:solidFill>
                  <a:schemeClr val="tx2"/>
                </a:solidFill>
                <a:latin typeface="Times New Roman" pitchFamily="18" charset="0"/>
                <a:cs typeface="Arial" charset="0"/>
              </a:rPr>
              <a:t>:  </a:t>
            </a:r>
          </a:p>
          <a:p>
            <a:pPr>
              <a:spcBef>
                <a:spcPct val="0"/>
              </a:spcBef>
              <a:buFont typeface="Symbol" pitchFamily="18" charset="2"/>
              <a:buChar char=" "/>
              <a:defRPr/>
            </a:pPr>
            <a:endParaRPr lang="fr-CH" altLang="fr-FR" sz="1800" b="1" dirty="0" smtClean="0">
              <a:solidFill>
                <a:schemeClr val="tx2"/>
              </a:solidFill>
              <a:latin typeface="Times New Roman" pitchFamily="18" charset="0"/>
              <a:cs typeface="Arial" charset="0"/>
            </a:endParaRPr>
          </a:p>
          <a:p>
            <a:pPr>
              <a:spcBef>
                <a:spcPct val="0"/>
              </a:spcBef>
              <a:buFont typeface="Symbol" pitchFamily="18" charset="2"/>
              <a:buChar char=" "/>
              <a:defRPr/>
            </a:pPr>
            <a:r>
              <a:rPr lang="fr-CH" altLang="fr-FR" sz="1800" b="1" dirty="0" smtClean="0">
                <a:solidFill>
                  <a:schemeClr val="tx2"/>
                </a:solidFill>
                <a:latin typeface="Times New Roman" pitchFamily="18" charset="0"/>
                <a:cs typeface="Arial" charset="0"/>
              </a:rPr>
              <a:t>  </a:t>
            </a:r>
          </a:p>
          <a:p>
            <a:pPr>
              <a:spcBef>
                <a:spcPct val="0"/>
              </a:spcBef>
              <a:buFont typeface="Symbol" pitchFamily="18" charset="2"/>
              <a:buChar char=" "/>
              <a:defRPr/>
            </a:pPr>
            <a:r>
              <a:rPr lang="fr-CH" altLang="fr-FR" sz="1800" b="1" dirty="0" err="1" smtClean="0">
                <a:solidFill>
                  <a:schemeClr val="tx2"/>
                </a:solidFill>
                <a:latin typeface="Times New Roman" pitchFamily="18" charset="0"/>
                <a:cs typeface="Arial" charset="0"/>
              </a:rPr>
              <a:t>they</a:t>
            </a:r>
            <a:r>
              <a:rPr lang="fr-CH" altLang="fr-FR" sz="1800" b="1" dirty="0" smtClean="0">
                <a:solidFill>
                  <a:schemeClr val="tx2"/>
                </a:solidFill>
                <a:latin typeface="Times New Roman" pitchFamily="18" charset="0"/>
                <a:cs typeface="Arial" charset="0"/>
              </a:rPr>
              <a:t> are </a:t>
            </a:r>
            <a:r>
              <a:rPr lang="fr-CH" altLang="fr-FR" sz="1800" b="1" dirty="0" err="1" smtClean="0">
                <a:solidFill>
                  <a:schemeClr val="tx2"/>
                </a:solidFill>
                <a:latin typeface="Times New Roman" pitchFamily="18" charset="0"/>
                <a:cs typeface="Arial" charset="0"/>
              </a:rPr>
              <a:t>called</a:t>
            </a:r>
            <a:r>
              <a:rPr lang="fr-CH" altLang="fr-FR" sz="1800" b="1" dirty="0" smtClean="0">
                <a:solidFill>
                  <a:schemeClr val="tx2"/>
                </a:solidFill>
                <a:latin typeface="Times New Roman" pitchFamily="18" charset="0"/>
                <a:cs typeface="Arial" charset="0"/>
              </a:rPr>
              <a:t> </a:t>
            </a:r>
            <a:r>
              <a:rPr lang="fr-CH" altLang="fr-FR" sz="1800" b="1" dirty="0" err="1" smtClean="0">
                <a:solidFill>
                  <a:srgbClr val="FF0000"/>
                </a:solidFill>
                <a:latin typeface="Times New Roman" pitchFamily="18" charset="0"/>
                <a:cs typeface="Arial" charset="0"/>
              </a:rPr>
              <a:t>anti-neutrinos</a:t>
            </a:r>
            <a:r>
              <a:rPr lang="fr-CH" altLang="fr-FR" sz="1800" b="1" dirty="0" smtClean="0">
                <a:solidFill>
                  <a:srgbClr val="FF0000"/>
                </a:solidFill>
                <a:latin typeface="Times New Roman" pitchFamily="18" charset="0"/>
                <a:cs typeface="Arial" charset="0"/>
              </a:rPr>
              <a:t>! </a:t>
            </a:r>
            <a:r>
              <a:rPr lang="fr-CH" altLang="fr-FR" sz="1800" b="1" dirty="0" smtClean="0">
                <a:solidFill>
                  <a:schemeClr val="tx2"/>
                </a:solidFill>
                <a:latin typeface="Times New Roman" pitchFamily="18" charset="0"/>
                <a:cs typeface="Arial" charset="0"/>
              </a:rPr>
              <a:t>  </a:t>
            </a:r>
            <a:endParaRPr lang="fr-CH" altLang="fr-FR" sz="1800" b="1" dirty="0" smtClean="0">
              <a:latin typeface="Times New Roman" pitchFamily="18" charset="0"/>
              <a:cs typeface="Arial" charset="0"/>
            </a:endParaRPr>
          </a:p>
          <a:p>
            <a:pPr>
              <a:spcBef>
                <a:spcPct val="0"/>
              </a:spcBef>
              <a:buFontTx/>
              <a:buNone/>
              <a:defRPr/>
            </a:pPr>
            <a:endParaRPr lang="fr-CH" altLang="fr-FR" sz="1800" b="1" dirty="0" smtClean="0">
              <a:latin typeface="Times New Roman" pitchFamily="18" charset="0"/>
              <a:cs typeface="Arial" charset="0"/>
            </a:endParaRPr>
          </a:p>
          <a:p>
            <a:pPr>
              <a:spcBef>
                <a:spcPct val="0"/>
              </a:spcBef>
              <a:buFontTx/>
              <a:buNone/>
              <a:defRPr/>
            </a:pPr>
            <a:r>
              <a:rPr lang="fr-CH" altLang="fr-FR" sz="2000" b="1" dirty="0" err="1" smtClean="0">
                <a:latin typeface="Times New Roman" pitchFamily="18" charset="0"/>
                <a:cs typeface="Arial" charset="0"/>
              </a:rPr>
              <a:t>Introduce</a:t>
            </a:r>
            <a:r>
              <a:rPr lang="fr-CH" altLang="fr-FR" sz="2000" b="1" dirty="0" smtClean="0">
                <a:latin typeface="Times New Roman" pitchFamily="18" charset="0"/>
                <a:cs typeface="Arial" charset="0"/>
              </a:rPr>
              <a:t> a </a:t>
            </a:r>
            <a:r>
              <a:rPr lang="fr-CH" altLang="fr-FR" sz="2000" b="1" u="sng" dirty="0" smtClean="0">
                <a:latin typeface="Times New Roman" pitchFamily="18" charset="0"/>
                <a:cs typeface="Arial" charset="0"/>
              </a:rPr>
              <a:t>lepton </a:t>
            </a:r>
            <a:r>
              <a:rPr lang="fr-CH" altLang="fr-FR" sz="2000" b="1" u="sng" dirty="0" err="1" smtClean="0">
                <a:latin typeface="Times New Roman" pitchFamily="18" charset="0"/>
                <a:cs typeface="Arial" charset="0"/>
              </a:rPr>
              <a:t>number</a:t>
            </a:r>
            <a:r>
              <a:rPr lang="fr-CH" altLang="fr-FR" sz="2000" b="1" u="sng" dirty="0" smtClean="0">
                <a:latin typeface="Times New Roman" pitchFamily="18" charset="0"/>
                <a:cs typeface="Arial" charset="0"/>
              </a:rPr>
              <a:t> </a:t>
            </a:r>
            <a:r>
              <a:rPr lang="fr-CH" altLang="fr-FR" sz="2000" b="1" dirty="0" err="1" smtClean="0">
                <a:latin typeface="Times New Roman" pitchFamily="18" charset="0"/>
                <a:cs typeface="Arial" charset="0"/>
              </a:rPr>
              <a:t>which</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is</a:t>
            </a:r>
            <a:r>
              <a:rPr lang="fr-CH" altLang="fr-FR" sz="2000" b="1" dirty="0" smtClean="0">
                <a:latin typeface="Times New Roman" pitchFamily="18" charset="0"/>
                <a:cs typeface="Arial" charset="0"/>
              </a:rPr>
              <a:t> </a:t>
            </a:r>
          </a:p>
          <a:p>
            <a:pPr>
              <a:spcBef>
                <a:spcPct val="0"/>
              </a:spcBef>
              <a:buFont typeface="Arial" charset="0"/>
              <a:buNone/>
              <a:defRPr/>
            </a:pPr>
            <a:r>
              <a:rPr lang="fr-CH" altLang="fr-FR" sz="2000" b="1" dirty="0" smtClean="0">
                <a:cs typeface="Arial" charset="0"/>
              </a:rPr>
              <a:t>+1     for  e</a:t>
            </a:r>
            <a:r>
              <a:rPr lang="fr-CH" altLang="fr-FR" sz="2000" b="1" baseline="30000" dirty="0" smtClean="0">
                <a:cs typeface="Arial" charset="0"/>
              </a:rPr>
              <a:t>-</a:t>
            </a:r>
            <a:r>
              <a:rPr lang="fr-CH" altLang="fr-FR" sz="2000" b="1" dirty="0" smtClean="0">
                <a:cs typeface="Arial" charset="0"/>
              </a:rPr>
              <a:t>  and </a:t>
            </a:r>
            <a:r>
              <a:rPr lang="fr-CH" altLang="fr-FR" sz="2000" b="1" dirty="0" smtClean="0">
                <a:cs typeface="Arial" charset="0"/>
                <a:sym typeface="Symbol"/>
              </a:rPr>
              <a:t></a:t>
            </a:r>
            <a:r>
              <a:rPr lang="fr-CH" altLang="fr-FR" sz="2000" b="1" baseline="-25000" dirty="0" smtClean="0">
                <a:solidFill>
                  <a:srgbClr val="FF0000"/>
                </a:solidFill>
                <a:cs typeface="Arial" charset="0"/>
              </a:rPr>
              <a:t>e </a:t>
            </a:r>
            <a:r>
              <a:rPr lang="fr-CH" altLang="fr-FR" sz="2000" b="1" dirty="0" smtClean="0">
                <a:cs typeface="Arial" charset="0"/>
              </a:rPr>
              <a:t>  </a:t>
            </a:r>
          </a:p>
          <a:p>
            <a:pPr>
              <a:spcBef>
                <a:spcPct val="0"/>
              </a:spcBef>
              <a:buFontTx/>
              <a:buNone/>
              <a:defRPr/>
            </a:pPr>
            <a:r>
              <a:rPr lang="fr-CH" altLang="fr-FR" sz="2000" b="1" dirty="0" smtClean="0">
                <a:solidFill>
                  <a:srgbClr val="FF0000"/>
                </a:solidFill>
                <a:cs typeface="Arial" charset="0"/>
              </a:rPr>
              <a:t>and </a:t>
            </a:r>
          </a:p>
          <a:p>
            <a:pPr>
              <a:spcBef>
                <a:spcPct val="0"/>
              </a:spcBef>
              <a:buFontTx/>
              <a:buNone/>
              <a:defRPr/>
            </a:pPr>
            <a:r>
              <a:rPr lang="fr-CH" altLang="fr-FR" sz="2000" b="1" dirty="0" smtClean="0">
                <a:cs typeface="Arial" charset="0"/>
              </a:rPr>
              <a:t>-1      for  e</a:t>
            </a:r>
            <a:r>
              <a:rPr lang="fr-CH" altLang="fr-FR" sz="2000" b="1" baseline="30000" dirty="0" smtClean="0">
                <a:cs typeface="Arial" charset="0"/>
              </a:rPr>
              <a:t>+</a:t>
            </a:r>
            <a:r>
              <a:rPr lang="fr-CH" altLang="fr-FR" sz="2000" b="1" dirty="0" smtClean="0">
                <a:cs typeface="Arial" charset="0"/>
              </a:rPr>
              <a:t> and </a:t>
            </a:r>
            <a:r>
              <a:rPr lang="fr-CH" altLang="fr-FR" sz="2000" b="1" dirty="0" smtClean="0">
                <a:solidFill>
                  <a:srgbClr val="FF0000"/>
                </a:solidFill>
                <a:cs typeface="Arial" charset="0"/>
                <a:sym typeface="Symbol"/>
              </a:rPr>
              <a:t></a:t>
            </a:r>
            <a:r>
              <a:rPr lang="fr-CH" altLang="fr-FR" sz="2000" b="1" dirty="0" smtClean="0">
                <a:cs typeface="Arial" charset="0"/>
                <a:sym typeface="Symbol"/>
              </a:rPr>
              <a:t></a:t>
            </a:r>
            <a:r>
              <a:rPr lang="fr-CH" altLang="fr-FR" sz="2000" b="1" baseline="-25000" dirty="0" smtClean="0">
                <a:solidFill>
                  <a:srgbClr val="FF0000"/>
                </a:solidFill>
                <a:cs typeface="Arial" charset="0"/>
              </a:rPr>
              <a:t>e</a:t>
            </a:r>
            <a:r>
              <a:rPr lang="fr-CH" altLang="fr-FR" sz="2000" b="1" dirty="0" smtClean="0">
                <a:solidFill>
                  <a:srgbClr val="FF0000"/>
                </a:solidFill>
                <a:cs typeface="Arial" charset="0"/>
              </a:rPr>
              <a:t> </a:t>
            </a:r>
          </a:p>
          <a:p>
            <a:pPr>
              <a:spcBef>
                <a:spcPct val="0"/>
              </a:spcBef>
              <a:buFontTx/>
              <a:buNone/>
              <a:defRPr/>
            </a:pPr>
            <a:endParaRPr lang="fr-CH" altLang="fr-FR" sz="2000" b="1" dirty="0" smtClean="0">
              <a:solidFill>
                <a:srgbClr val="FF0000"/>
              </a:solidFill>
              <a:latin typeface="Times New Roman" pitchFamily="18" charset="0"/>
              <a:cs typeface="Arial" charset="0"/>
            </a:endParaRPr>
          </a:p>
          <a:p>
            <a:pPr>
              <a:spcBef>
                <a:spcPct val="0"/>
              </a:spcBef>
              <a:buFontTx/>
              <a:buNone/>
              <a:defRPr/>
            </a:pPr>
            <a:r>
              <a:rPr lang="fr-CH" altLang="fr-FR" sz="2000" b="1" dirty="0" err="1" smtClean="0">
                <a:solidFill>
                  <a:srgbClr val="FF0000"/>
                </a:solidFill>
                <a:latin typeface="Times New Roman" pitchFamily="18" charset="0"/>
                <a:cs typeface="Arial" charset="0"/>
              </a:rPr>
              <a:t>which</a:t>
            </a:r>
            <a:r>
              <a:rPr lang="fr-CH" altLang="fr-FR" sz="2000" b="1" dirty="0" smtClean="0">
                <a:solidFill>
                  <a:srgbClr val="FF0000"/>
                </a:solidFill>
                <a:latin typeface="Times New Roman" pitchFamily="18" charset="0"/>
                <a:cs typeface="Arial" charset="0"/>
              </a:rPr>
              <a:t> </a:t>
            </a:r>
            <a:r>
              <a:rPr lang="fr-CH" altLang="fr-FR" sz="2000" b="1" dirty="0" err="1" smtClean="0">
                <a:solidFill>
                  <a:srgbClr val="FF0000"/>
                </a:solidFill>
                <a:latin typeface="Times New Roman" pitchFamily="18" charset="0"/>
                <a:cs typeface="Arial" charset="0"/>
              </a:rPr>
              <a:t>is</a:t>
            </a:r>
            <a:r>
              <a:rPr lang="fr-CH" altLang="fr-FR" sz="2000" b="1" dirty="0" smtClean="0">
                <a:solidFill>
                  <a:srgbClr val="FF0000"/>
                </a:solidFill>
                <a:latin typeface="Times New Roman" pitchFamily="18" charset="0"/>
                <a:cs typeface="Arial" charset="0"/>
              </a:rPr>
              <a:t> (</a:t>
            </a:r>
            <a:r>
              <a:rPr lang="fr-CH" altLang="fr-FR" sz="2000" b="1" dirty="0" err="1" smtClean="0">
                <a:solidFill>
                  <a:srgbClr val="FF0000"/>
                </a:solidFill>
                <a:latin typeface="Times New Roman" pitchFamily="18" charset="0"/>
                <a:cs typeface="Arial" charset="0"/>
              </a:rPr>
              <a:t>so</a:t>
            </a:r>
            <a:r>
              <a:rPr lang="fr-CH" altLang="fr-FR" sz="2000" b="1" dirty="0" smtClean="0">
                <a:solidFill>
                  <a:srgbClr val="FF0000"/>
                </a:solidFill>
                <a:latin typeface="Times New Roman" pitchFamily="18" charset="0"/>
                <a:cs typeface="Arial" charset="0"/>
              </a:rPr>
              <a:t> far) </a:t>
            </a:r>
            <a:r>
              <a:rPr lang="fr-CH" altLang="fr-FR" sz="2000" b="1" dirty="0" err="1" smtClean="0">
                <a:solidFill>
                  <a:srgbClr val="FF0000"/>
                </a:solidFill>
                <a:latin typeface="Times New Roman" pitchFamily="18" charset="0"/>
                <a:cs typeface="Arial" charset="0"/>
              </a:rPr>
              <a:t>observed</a:t>
            </a:r>
            <a:r>
              <a:rPr lang="fr-CH" altLang="fr-FR" sz="2000" b="1" dirty="0" smtClean="0">
                <a:solidFill>
                  <a:srgbClr val="FF0000"/>
                </a:solidFill>
                <a:latin typeface="Times New Roman" pitchFamily="18" charset="0"/>
                <a:cs typeface="Arial" charset="0"/>
              </a:rPr>
              <a:t> to </a:t>
            </a:r>
            <a:r>
              <a:rPr lang="fr-CH" altLang="fr-FR" sz="2000" b="1" dirty="0" err="1" smtClean="0">
                <a:solidFill>
                  <a:srgbClr val="FF0000"/>
                </a:solidFill>
                <a:latin typeface="Times New Roman" pitchFamily="18" charset="0"/>
                <a:cs typeface="Arial" charset="0"/>
              </a:rPr>
              <a:t>be</a:t>
            </a:r>
            <a:r>
              <a:rPr lang="fr-CH" altLang="fr-FR" sz="2000" b="1" dirty="0" smtClean="0">
                <a:solidFill>
                  <a:srgbClr val="FF0000"/>
                </a:solidFill>
                <a:latin typeface="Times New Roman" pitchFamily="18" charset="0"/>
                <a:cs typeface="Arial" charset="0"/>
              </a:rPr>
              <a:t> </a:t>
            </a:r>
            <a:r>
              <a:rPr lang="fr-CH" altLang="fr-FR" sz="2000" b="1" dirty="0" err="1" smtClean="0">
                <a:solidFill>
                  <a:srgbClr val="FF0000"/>
                </a:solidFill>
                <a:latin typeface="Times New Roman" pitchFamily="18" charset="0"/>
                <a:cs typeface="Arial" charset="0"/>
              </a:rPr>
              <a:t>conserved</a:t>
            </a:r>
            <a:r>
              <a:rPr lang="fr-CH" altLang="fr-FR" sz="2000" b="1" dirty="0" smtClean="0">
                <a:solidFill>
                  <a:srgbClr val="FF0000"/>
                </a:solidFill>
                <a:latin typeface="Times New Roman" pitchFamily="18" charset="0"/>
                <a:cs typeface="Arial" charset="0"/>
              </a:rPr>
              <a:t> in </a:t>
            </a:r>
            <a:r>
              <a:rPr lang="fr-CH" altLang="fr-FR" sz="2000" b="1" dirty="0" err="1" smtClean="0">
                <a:solidFill>
                  <a:srgbClr val="FF0000"/>
                </a:solidFill>
                <a:latin typeface="Times New Roman" pitchFamily="18" charset="0"/>
                <a:cs typeface="Arial" charset="0"/>
              </a:rPr>
              <a:t>weak</a:t>
            </a:r>
            <a:r>
              <a:rPr lang="fr-CH" altLang="fr-FR" sz="2000" b="1" dirty="0" smtClean="0">
                <a:solidFill>
                  <a:srgbClr val="FF0000"/>
                </a:solidFill>
                <a:latin typeface="Times New Roman" pitchFamily="18" charset="0"/>
                <a:cs typeface="Arial" charset="0"/>
              </a:rPr>
              <a:t>/EM/</a:t>
            </a:r>
            <a:r>
              <a:rPr lang="fr-CH" altLang="fr-FR" sz="2000" b="1" dirty="0" err="1" smtClean="0">
                <a:solidFill>
                  <a:srgbClr val="FF0000"/>
                </a:solidFill>
                <a:latin typeface="Times New Roman" pitchFamily="18" charset="0"/>
                <a:cs typeface="Arial" charset="0"/>
              </a:rPr>
              <a:t>Strong</a:t>
            </a:r>
            <a:r>
              <a:rPr lang="fr-CH" altLang="fr-FR" sz="2000" b="1" dirty="0" smtClean="0">
                <a:solidFill>
                  <a:srgbClr val="FF0000"/>
                </a:solidFill>
                <a:latin typeface="Times New Roman" pitchFamily="18" charset="0"/>
                <a:cs typeface="Arial" charset="0"/>
              </a:rPr>
              <a:t> interactions </a:t>
            </a:r>
            <a:endParaRPr lang="fr-CH" altLang="fr-FR" sz="2000" b="1" dirty="0" smtClean="0">
              <a:latin typeface="Times New Roman" pitchFamily="18" charset="0"/>
              <a:cs typeface="Arial" charset="0"/>
            </a:endParaRPr>
          </a:p>
        </p:txBody>
      </p:sp>
      <p:sp>
        <p:nvSpPr>
          <p:cNvPr id="101379" name="Line 3"/>
          <p:cNvSpPr>
            <a:spLocks noChangeShapeType="1"/>
          </p:cNvSpPr>
          <p:nvPr/>
        </p:nvSpPr>
        <p:spPr bwMode="auto">
          <a:xfrm>
            <a:off x="3311525" y="1736725"/>
            <a:ext cx="88900" cy="0"/>
          </a:xfrm>
          <a:prstGeom prst="line">
            <a:avLst/>
          </a:prstGeom>
          <a:noFill/>
          <a:ln w="444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01380" name="Object 1"/>
          <p:cNvGraphicFramePr>
            <a:graphicFrameLocks noChangeAspect="1"/>
          </p:cNvGraphicFramePr>
          <p:nvPr>
            <p:extLst>
              <p:ext uri="{D42A27DB-BD31-4B8C-83A1-F6EECF244321}">
                <p14:modId xmlns:p14="http://schemas.microsoft.com/office/powerpoint/2010/main" val="3545292133"/>
              </p:ext>
            </p:extLst>
          </p:nvPr>
        </p:nvGraphicFramePr>
        <p:xfrm>
          <a:off x="3995936" y="2708920"/>
          <a:ext cx="2290763" cy="539750"/>
        </p:xfrm>
        <a:graphic>
          <a:graphicData uri="http://schemas.openxmlformats.org/presentationml/2006/ole">
            <mc:AlternateContent xmlns:mc="http://schemas.openxmlformats.org/markup-compatibility/2006">
              <mc:Choice xmlns:v="urn:schemas-microsoft-com:vml" Requires="v">
                <p:oleObj spid="_x0000_s23583" name="Equation" r:id="rId3" imgW="1079032" imgH="253890" progId="Equation.3">
                  <p:embed/>
                </p:oleObj>
              </mc:Choice>
              <mc:Fallback>
                <p:oleObj name="Equation" r:id="rId3" imgW="1079032" imgH="253890" progId="Equation.3">
                  <p:embed/>
                  <p:pic>
                    <p:nvPicPr>
                      <p:cNvPr id="10138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2708920"/>
                        <a:ext cx="2290763" cy="539750"/>
                      </a:xfrm>
                      <a:prstGeom prst="rect">
                        <a:avLst/>
                      </a:prstGeom>
                      <a:solidFill>
                        <a:schemeClr val="bg1"/>
                      </a:solidFill>
                      <a:ln>
                        <a:noFill/>
                      </a:ln>
                      <a:extLst>
                        <a:ext uri="{91240B29-F687-4F45-9708-019B960494DF}">
                          <a14:hiddenLine xmlns:a14="http://schemas.microsoft.com/office/drawing/2010/main" w="57150" cmpd="thinThick">
                            <a:solidFill>
                              <a:srgbClr val="000000"/>
                            </a:solidFill>
                            <a:miter lim="800000"/>
                            <a:headEnd/>
                            <a:tailEnd/>
                          </a14:hiddenLine>
                        </a:ext>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13</a:t>
            </a:fld>
            <a:endParaRPr lang="en-US">
              <a:solidFill>
                <a:prstClr val="black">
                  <a:tint val="75000"/>
                </a:prstClr>
              </a:solidFill>
            </a:endParaRPr>
          </a:p>
        </p:txBody>
      </p:sp>
    </p:spTree>
    <p:extLst>
      <p:ext uri="{BB962C8B-B14F-4D97-AF65-F5344CB8AC3E}">
        <p14:creationId xmlns:p14="http://schemas.microsoft.com/office/powerpoint/2010/main" val="3251198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914400" y="1066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endParaRPr lang="fr-CH" altLang="fr-FR" sz="2000" b="1" i="1">
              <a:solidFill>
                <a:schemeClr val="accent2"/>
              </a:solidFill>
              <a:latin typeface="Arial" panose="020B0604020202020204" pitchFamily="34" charset="0"/>
              <a:cs typeface="Times New Roman" panose="02020603050405020304" pitchFamily="18" charset="0"/>
            </a:endParaRPr>
          </a:p>
        </p:txBody>
      </p:sp>
      <p:sp>
        <p:nvSpPr>
          <p:cNvPr id="34819" name="Text Box 3"/>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sp>
        <p:nvSpPr>
          <p:cNvPr id="34820" name="Text Box 4"/>
          <p:cNvSpPr txBox="1">
            <a:spLocks noChangeArrowheads="1"/>
          </p:cNvSpPr>
          <p:nvPr/>
        </p:nvSpPr>
        <p:spPr bwMode="auto">
          <a:xfrm>
            <a:off x="5867400" y="4876800"/>
            <a:ext cx="1835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Lee and Yang</a:t>
            </a:r>
          </a:p>
        </p:txBody>
      </p:sp>
      <p:sp>
        <p:nvSpPr>
          <p:cNvPr id="34821" name="Text Box 5"/>
          <p:cNvSpPr txBox="1">
            <a:spLocks noChangeArrowheads="1"/>
          </p:cNvSpPr>
          <p:nvPr/>
        </p:nvSpPr>
        <p:spPr bwMode="auto">
          <a:xfrm>
            <a:off x="1020763" y="152400"/>
            <a:ext cx="228282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Neutrinos </a:t>
            </a:r>
          </a:p>
          <a:p>
            <a:pPr algn="ctr">
              <a:spcBef>
                <a:spcPct val="0"/>
              </a:spcBef>
              <a:buFontTx/>
              <a:buNone/>
            </a:pPr>
            <a:r>
              <a:rPr lang="en-US" altLang="fr-FR" sz="2400" b="1" i="1">
                <a:solidFill>
                  <a:srgbClr val="CC0000"/>
                </a:solidFill>
                <a:latin typeface="Arial Rounded MT Bold" panose="020F0704030504030204" pitchFamily="34" charset="0"/>
              </a:rPr>
              <a:t>the properties</a:t>
            </a:r>
          </a:p>
        </p:txBody>
      </p:sp>
      <p:sp>
        <p:nvSpPr>
          <p:cNvPr id="34822" name="Text Box 6"/>
          <p:cNvSpPr txBox="1">
            <a:spLocks noChangeArrowheads="1"/>
          </p:cNvSpPr>
          <p:nvPr/>
        </p:nvSpPr>
        <p:spPr bwMode="auto">
          <a:xfrm>
            <a:off x="4343400" y="685800"/>
            <a:ext cx="900113" cy="495300"/>
          </a:xfrm>
          <a:prstGeom prst="rect">
            <a:avLst/>
          </a:prstGeom>
          <a:solidFill>
            <a:srgbClr val="FEFCAC"/>
          </a:solidFill>
          <a:ln w="38100">
            <a:solidFill>
              <a:srgbClr val="CC0000"/>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solidFill>
                  <a:srgbClr val="CC0000"/>
                </a:solidFill>
                <a:latin typeface="Arial" panose="020B0604020202020204" pitchFamily="34" charset="0"/>
              </a:rPr>
              <a:t>1960</a:t>
            </a:r>
          </a:p>
        </p:txBody>
      </p:sp>
      <p:sp>
        <p:nvSpPr>
          <p:cNvPr id="34823" name="Text Box 7"/>
          <p:cNvSpPr txBox="1">
            <a:spLocks noChangeArrowheads="1"/>
          </p:cNvSpPr>
          <p:nvPr/>
        </p:nvSpPr>
        <p:spPr bwMode="auto">
          <a:xfrm>
            <a:off x="304800" y="1676400"/>
            <a:ext cx="44958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latin typeface="Arial" panose="020B0604020202020204" pitchFamily="34" charset="0"/>
              </a:rPr>
              <a:t>In 1960, Lee and Yang realized that if a reaction like  </a:t>
            </a:r>
          </a:p>
          <a:p>
            <a:pPr>
              <a:spcBef>
                <a:spcPct val="0"/>
              </a:spcBef>
              <a:buFontTx/>
              <a:buNone/>
            </a:pPr>
            <a:endParaRPr lang="en-US" altLang="fr-FR" sz="2400" b="1">
              <a:latin typeface="Arial" panose="020B0604020202020204" pitchFamily="34" charset="0"/>
            </a:endParaRPr>
          </a:p>
          <a:p>
            <a:pPr>
              <a:spcBef>
                <a:spcPct val="0"/>
              </a:spcBef>
              <a:buFontTx/>
              <a:buNone/>
            </a:pPr>
            <a:r>
              <a:rPr lang="en-US" altLang="fr-FR" sz="2400" b="1">
                <a:latin typeface="Arial" panose="020B0604020202020204" pitchFamily="34" charset="0"/>
                <a:sym typeface="Symbol" panose="05050102010706020507" pitchFamily="18" charset="2"/>
              </a:rPr>
              <a:t>	</a:t>
            </a:r>
            <a:r>
              <a:rPr lang="en-US" altLang="fr-FR" sz="2400" b="1" baseline="30000">
                <a:latin typeface="Arial" panose="020B0604020202020204" pitchFamily="34" charset="0"/>
                <a:sym typeface="Symbol" panose="05050102010706020507" pitchFamily="18" charset="2"/>
              </a:rPr>
              <a:t>-</a:t>
            </a:r>
            <a:r>
              <a:rPr lang="en-US" altLang="fr-FR" sz="2400" b="1">
                <a:latin typeface="Arial" panose="020B0604020202020204" pitchFamily="34" charset="0"/>
                <a:sym typeface="Symbol" panose="05050102010706020507" pitchFamily="18" charset="2"/>
              </a:rPr>
              <a:t>    e</a:t>
            </a:r>
            <a:r>
              <a:rPr lang="en-US" altLang="fr-FR" sz="2400" b="1" baseline="30000">
                <a:latin typeface="Arial" panose="020B0604020202020204" pitchFamily="34" charset="0"/>
                <a:sym typeface="Symbol" panose="05050102010706020507" pitchFamily="18" charset="2"/>
              </a:rPr>
              <a:t>-</a:t>
            </a:r>
            <a:r>
              <a:rPr lang="en-US" altLang="fr-FR" sz="2400" b="1">
                <a:latin typeface="Arial" panose="020B0604020202020204" pitchFamily="34" charset="0"/>
                <a:sym typeface="Symbol" panose="05050102010706020507" pitchFamily="18" charset="2"/>
              </a:rPr>
              <a:t>  </a:t>
            </a:r>
            <a:r>
              <a:rPr lang="en-US" altLang="fr-FR" sz="2400" b="1" i="1">
                <a:solidFill>
                  <a:srgbClr val="00B050"/>
                </a:solidFill>
                <a:latin typeface="Arial" panose="020B0604020202020204" pitchFamily="34" charset="0"/>
                <a:sym typeface="Symbol" panose="05050102010706020507" pitchFamily="18" charset="2"/>
              </a:rPr>
              <a:t></a:t>
            </a:r>
          </a:p>
          <a:p>
            <a:pPr>
              <a:spcBef>
                <a:spcPct val="0"/>
              </a:spcBef>
              <a:buFontTx/>
              <a:buNone/>
            </a:pPr>
            <a:endParaRPr lang="en-US" altLang="fr-FR" sz="2400" b="1">
              <a:latin typeface="Arial" panose="020B0604020202020204" pitchFamily="34" charset="0"/>
            </a:endParaRPr>
          </a:p>
          <a:p>
            <a:pPr>
              <a:spcBef>
                <a:spcPct val="0"/>
              </a:spcBef>
              <a:buFontTx/>
              <a:buNone/>
            </a:pPr>
            <a:r>
              <a:rPr lang="en-US" altLang="fr-FR" sz="2000" b="1">
                <a:latin typeface="Arial" panose="020B0604020202020204" pitchFamily="34" charset="0"/>
              </a:rPr>
              <a:t>is not observed, this is because two types of neutrinos exist </a:t>
            </a:r>
          </a:p>
          <a:p>
            <a:pPr>
              <a:spcBef>
                <a:spcPct val="0"/>
              </a:spcBef>
              <a:buFontTx/>
              <a:buNone/>
            </a:pPr>
            <a:r>
              <a:rPr lang="en-US" altLang="fr-FR" sz="2000" b="1">
                <a:latin typeface="Symbol" panose="05050102010706020507" pitchFamily="18" charset="2"/>
              </a:rPr>
              <a:t>n</a:t>
            </a:r>
            <a:r>
              <a:rPr lang="en-US" altLang="fr-FR" sz="2000" b="1" baseline="-25000">
                <a:latin typeface="Symbol" panose="05050102010706020507" pitchFamily="18" charset="2"/>
              </a:rPr>
              <a:t>m</a:t>
            </a:r>
            <a:r>
              <a:rPr lang="en-US" altLang="fr-FR" sz="2000" b="1">
                <a:latin typeface="Arial" panose="020B0604020202020204" pitchFamily="34" charset="0"/>
              </a:rPr>
              <a:t> and </a:t>
            </a:r>
            <a:r>
              <a:rPr lang="en-US" altLang="fr-FR" sz="2000" b="1">
                <a:latin typeface="Symbol" panose="05050102010706020507" pitchFamily="18" charset="2"/>
              </a:rPr>
              <a:t>n</a:t>
            </a:r>
            <a:r>
              <a:rPr lang="en-US" altLang="fr-FR" sz="2000" b="1" baseline="-25000">
                <a:latin typeface="Arial" panose="020B0604020202020204" pitchFamily="34" charset="0"/>
              </a:rPr>
              <a:t>e</a:t>
            </a:r>
          </a:p>
          <a:p>
            <a:pPr>
              <a:spcBef>
                <a:spcPct val="0"/>
              </a:spcBef>
              <a:buFontTx/>
              <a:buNone/>
            </a:pPr>
            <a:endParaRPr lang="fr-CH" altLang="fr-FR" sz="2400" b="1" baseline="-25000">
              <a:latin typeface="Arial" panose="020B0604020202020204" pitchFamily="34" charset="0"/>
            </a:endParaRPr>
          </a:p>
          <a:p>
            <a:pPr>
              <a:spcBef>
                <a:spcPct val="0"/>
              </a:spcBef>
              <a:buFontTx/>
              <a:buNone/>
            </a:pPr>
            <a:r>
              <a:rPr lang="en-US" altLang="fr-FR" sz="2400" b="1">
                <a:solidFill>
                  <a:srgbClr val="0000FF"/>
                </a:solidFill>
                <a:latin typeface="Arial" panose="020B0604020202020204" pitchFamily="34" charset="0"/>
                <a:sym typeface="Symbol" panose="05050102010706020507" pitchFamily="18" charset="2"/>
              </a:rPr>
              <a:t></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e</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a:t>
            </a:r>
            <a:r>
              <a:rPr lang="en-US" altLang="fr-FR" sz="2400" b="1">
                <a:solidFill>
                  <a:srgbClr val="0000FF"/>
                </a:solidFill>
                <a:latin typeface="Symbol" panose="05050102010706020507" pitchFamily="18" charset="2"/>
                <a:sym typeface="Symbol" panose="05050102010706020507" pitchFamily="18" charset="2"/>
              </a:rPr>
              <a:t>n</a:t>
            </a:r>
            <a:r>
              <a:rPr lang="en-US" altLang="fr-FR" sz="2400" b="1" baseline="-25000">
                <a:solidFill>
                  <a:srgbClr val="0000FF"/>
                </a:solidFill>
                <a:latin typeface="Symbol" panose="05050102010706020507" pitchFamily="18" charset="2"/>
                <a:sym typeface="Symbol" panose="05050102010706020507" pitchFamily="18" charset="2"/>
              </a:rPr>
              <a:t></a:t>
            </a:r>
            <a:r>
              <a:rPr lang="en-US" altLang="fr-FR" sz="2400" b="1">
                <a:solidFill>
                  <a:srgbClr val="0000FF"/>
                </a:solidFill>
                <a:latin typeface="Symbol" panose="05050102010706020507" pitchFamily="18" charset="2"/>
                <a:sym typeface="Symbol" panose="05050102010706020507" pitchFamily="18" charset="2"/>
              </a:rPr>
              <a:t> + n</a:t>
            </a:r>
            <a:r>
              <a:rPr lang="en-US" altLang="fr-FR" sz="2400" b="1" baseline="-25000">
                <a:solidFill>
                  <a:srgbClr val="0000FF"/>
                </a:solidFill>
                <a:latin typeface="Comic Sans MS" panose="030F0702030302020204" pitchFamily="66" charset="0"/>
                <a:sym typeface="Symbol" panose="05050102010706020507" pitchFamily="18" charset="2"/>
              </a:rPr>
              <a:t>e</a:t>
            </a:r>
          </a:p>
          <a:p>
            <a:pPr>
              <a:spcBef>
                <a:spcPct val="0"/>
              </a:spcBef>
              <a:buFontTx/>
              <a:buNone/>
            </a:pPr>
            <a:endParaRPr lang="en-US" altLang="fr-FR" sz="2400" b="1">
              <a:solidFill>
                <a:srgbClr val="0000FF"/>
              </a:solidFill>
              <a:latin typeface="Arial" panose="020B0604020202020204" pitchFamily="34" charset="0"/>
            </a:endParaRPr>
          </a:p>
          <a:p>
            <a:pPr>
              <a:spcBef>
                <a:spcPct val="0"/>
              </a:spcBef>
              <a:buFontTx/>
              <a:buNone/>
            </a:pPr>
            <a:r>
              <a:rPr lang="en-US" altLang="fr-FR" sz="2400" b="1">
                <a:solidFill>
                  <a:srgbClr val="0000FF"/>
                </a:solidFill>
                <a:latin typeface="Arial" panose="020B0604020202020204" pitchFamily="34" charset="0"/>
              </a:rPr>
              <a:t>otherwise </a:t>
            </a:r>
            <a:r>
              <a:rPr lang="en-US" altLang="fr-FR" sz="2400" b="1">
                <a:solidFill>
                  <a:srgbClr val="0000FF"/>
                </a:solidFill>
                <a:latin typeface="Arial" panose="020B0604020202020204" pitchFamily="34" charset="0"/>
                <a:sym typeface="Symbol" panose="05050102010706020507" pitchFamily="18" charset="2"/>
              </a:rPr>
              <a:t></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e</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a:t>
            </a:r>
            <a:r>
              <a:rPr lang="en-US" altLang="fr-FR" sz="2400" b="1">
                <a:solidFill>
                  <a:srgbClr val="0000FF"/>
                </a:solidFill>
                <a:latin typeface="Symbol" panose="05050102010706020507" pitchFamily="18" charset="2"/>
                <a:sym typeface="Symbol" panose="05050102010706020507" pitchFamily="18" charset="2"/>
              </a:rPr>
              <a:t>n + n</a:t>
            </a:r>
            <a:endParaRPr lang="en-US" altLang="fr-FR" sz="2400" b="1">
              <a:solidFill>
                <a:srgbClr val="0000FF"/>
              </a:solidFill>
              <a:latin typeface="Comic Sans MS" panose="030F0702030302020204" pitchFamily="66" charset="0"/>
            </a:endParaRPr>
          </a:p>
          <a:p>
            <a:pPr>
              <a:spcBef>
                <a:spcPct val="0"/>
              </a:spcBef>
              <a:buFontTx/>
              <a:buNone/>
            </a:pPr>
            <a:r>
              <a:rPr lang="en-US" altLang="fr-FR" sz="2400" b="1">
                <a:solidFill>
                  <a:srgbClr val="0000FF"/>
                </a:solidFill>
                <a:latin typeface="Arial" panose="020B0604020202020204" pitchFamily="34" charset="0"/>
              </a:rPr>
              <a:t>has the same Quantum numbers as </a:t>
            </a:r>
            <a:r>
              <a:rPr lang="en-US" altLang="fr-FR" sz="2400" b="1">
                <a:solidFill>
                  <a:srgbClr val="0000FF"/>
                </a:solidFill>
                <a:latin typeface="Arial" panose="020B0604020202020204" pitchFamily="34" charset="0"/>
                <a:sym typeface="Symbol" panose="05050102010706020507" pitchFamily="18" charset="2"/>
              </a:rPr>
              <a:t></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e</a:t>
            </a:r>
            <a:r>
              <a:rPr lang="en-US" altLang="fr-FR" sz="2400" b="1" baseline="30000">
                <a:solidFill>
                  <a:srgbClr val="0000FF"/>
                </a:solidFill>
                <a:latin typeface="Arial" panose="020B0604020202020204" pitchFamily="34" charset="0"/>
                <a:sym typeface="Symbol" panose="05050102010706020507" pitchFamily="18" charset="2"/>
              </a:rPr>
              <a:t>-</a:t>
            </a:r>
            <a:r>
              <a:rPr lang="en-US" altLang="fr-FR" sz="2400" b="1">
                <a:solidFill>
                  <a:srgbClr val="0000FF"/>
                </a:solidFill>
                <a:latin typeface="Arial" panose="020B0604020202020204" pitchFamily="34" charset="0"/>
                <a:sym typeface="Symbol" panose="05050102010706020507" pitchFamily="18" charset="2"/>
              </a:rPr>
              <a:t>  </a:t>
            </a:r>
            <a:endParaRPr lang="en-US" altLang="fr-FR" sz="2400" b="1">
              <a:solidFill>
                <a:srgbClr val="0000FF"/>
              </a:solidFill>
              <a:latin typeface="Arial" panose="020B0604020202020204" pitchFamily="34" charset="0"/>
            </a:endParaRPr>
          </a:p>
          <a:p>
            <a:pPr>
              <a:spcBef>
                <a:spcPct val="0"/>
              </a:spcBef>
              <a:buFontTx/>
              <a:buNone/>
            </a:pPr>
            <a:endParaRPr lang="en-US" altLang="fr-FR" sz="2400" b="1">
              <a:solidFill>
                <a:srgbClr val="0000FF"/>
              </a:solidFill>
              <a:latin typeface="Arial" panose="020B0604020202020204" pitchFamily="34" charset="0"/>
            </a:endParaRPr>
          </a:p>
        </p:txBody>
      </p:sp>
      <p:pic>
        <p:nvPicPr>
          <p:cNvPr id="34824" name="Picture 8" descr="leeya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695450"/>
            <a:ext cx="388620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5" name="Line 9"/>
          <p:cNvSpPr>
            <a:spLocks noChangeShapeType="1"/>
          </p:cNvSpPr>
          <p:nvPr/>
        </p:nvSpPr>
        <p:spPr bwMode="auto">
          <a:xfrm>
            <a:off x="2438400" y="4689475"/>
            <a:ext cx="228600" cy="0"/>
          </a:xfrm>
          <a:prstGeom prst="line">
            <a:avLst/>
          </a:prstGeom>
          <a:noFill/>
          <a:ln w="444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6" name="Line 10"/>
          <p:cNvSpPr>
            <a:spLocks noChangeShapeType="1"/>
          </p:cNvSpPr>
          <p:nvPr/>
        </p:nvSpPr>
        <p:spPr bwMode="auto">
          <a:xfrm>
            <a:off x="3824288" y="5481638"/>
            <a:ext cx="228600" cy="0"/>
          </a:xfrm>
          <a:prstGeom prst="line">
            <a:avLst/>
          </a:prstGeom>
          <a:noFill/>
          <a:ln w="444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14</a:t>
            </a:fld>
            <a:endParaRPr lang="en-US">
              <a:solidFill>
                <a:prstClr val="black">
                  <a:tint val="75000"/>
                </a:prstClr>
              </a:solidFill>
            </a:endParaRPr>
          </a:p>
        </p:txBody>
      </p:sp>
    </p:spTree>
    <p:extLst>
      <p:ext uri="{BB962C8B-B14F-4D97-AF65-F5344CB8AC3E}">
        <p14:creationId xmlns:p14="http://schemas.microsoft.com/office/powerpoint/2010/main" val="22710784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700213"/>
            <a:ext cx="7454900" cy="332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655638" y="3716338"/>
            <a:ext cx="2520950" cy="7921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5" name="TextBox 4"/>
          <p:cNvSpPr txBox="1"/>
          <p:nvPr/>
        </p:nvSpPr>
        <p:spPr>
          <a:xfrm>
            <a:off x="215900" y="5445125"/>
            <a:ext cx="8186738" cy="646113"/>
          </a:xfrm>
          <a:prstGeom prst="rect">
            <a:avLst/>
          </a:prstGeom>
          <a:solidFill>
            <a:schemeClr val="accent1">
              <a:lumMod val="20000"/>
              <a:lumOff val="80000"/>
            </a:schemeClr>
          </a:solidFill>
        </p:spPr>
        <p:txBody>
          <a:bodyPr wrap="none">
            <a:spAutoFit/>
          </a:bodyPr>
          <a:lstStyle/>
          <a:p>
            <a:pPr eaLnBrk="1" hangingPunct="1">
              <a:defRPr/>
            </a:pPr>
            <a:r>
              <a:rPr lang="fr-CH" dirty="0"/>
              <a:t>The question </a:t>
            </a:r>
            <a:r>
              <a:rPr lang="fr-CH" dirty="0" err="1"/>
              <a:t>was</a:t>
            </a:r>
            <a:r>
              <a:rPr lang="fr-CH" dirty="0"/>
              <a:t> not </a:t>
            </a:r>
            <a:r>
              <a:rPr lang="fr-CH" dirty="0" err="1"/>
              <a:t>whether</a:t>
            </a:r>
            <a:r>
              <a:rPr lang="fr-CH" dirty="0"/>
              <a:t> </a:t>
            </a:r>
            <a:r>
              <a:rPr lang="fr-CH" dirty="0" err="1"/>
              <a:t>there</a:t>
            </a:r>
            <a:r>
              <a:rPr lang="fr-CH" dirty="0"/>
              <a:t> </a:t>
            </a:r>
            <a:r>
              <a:rPr lang="fr-CH" dirty="0" err="1"/>
              <a:t>was</a:t>
            </a:r>
            <a:r>
              <a:rPr lang="fr-CH" dirty="0"/>
              <a:t> a neutrino </a:t>
            </a:r>
            <a:r>
              <a:rPr lang="fr-CH" dirty="0" err="1"/>
              <a:t>produced</a:t>
            </a:r>
            <a:r>
              <a:rPr lang="fr-CH" dirty="0"/>
              <a:t> in tau    </a:t>
            </a:r>
            <a:r>
              <a:rPr lang="fr-CH" dirty="0" err="1"/>
              <a:t>decays</a:t>
            </a:r>
            <a:r>
              <a:rPr lang="fr-CH" dirty="0"/>
              <a:t>, </a:t>
            </a:r>
          </a:p>
          <a:p>
            <a:pPr eaLnBrk="1" hangingPunct="1">
              <a:defRPr/>
            </a:pPr>
            <a:r>
              <a:rPr lang="fr-CH" dirty="0"/>
              <a:t>but </a:t>
            </a:r>
            <a:r>
              <a:rPr lang="fr-CH" dirty="0" err="1"/>
              <a:t>whether</a:t>
            </a:r>
            <a:r>
              <a:rPr lang="fr-CH" dirty="0"/>
              <a:t> </a:t>
            </a:r>
            <a:r>
              <a:rPr lang="fr-CH" dirty="0" err="1"/>
              <a:t>this</a:t>
            </a:r>
            <a:r>
              <a:rPr lang="fr-CH" dirty="0"/>
              <a:t> neutrino </a:t>
            </a:r>
            <a:r>
              <a:rPr lang="fr-CH" dirty="0" err="1"/>
              <a:t>was</a:t>
            </a:r>
            <a:r>
              <a:rPr lang="fr-CH" dirty="0"/>
              <a:t> a new one! </a:t>
            </a:r>
            <a:endParaRPr lang="en-GB" dirty="0"/>
          </a:p>
        </p:txBody>
      </p:sp>
      <p:cxnSp>
        <p:nvCxnSpPr>
          <p:cNvPr id="6" name="Straight Connector 5"/>
          <p:cNvCxnSpPr/>
          <p:nvPr/>
        </p:nvCxnSpPr>
        <p:spPr>
          <a:xfrm flipH="1">
            <a:off x="6875463" y="5373688"/>
            <a:ext cx="433387" cy="5032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6767513" y="5445125"/>
            <a:ext cx="603250" cy="36988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CH" altLang="en-US"/>
              <a:t>pion</a:t>
            </a:r>
            <a:endParaRPr lang="en-GB" altLang="en-US"/>
          </a:p>
        </p:txBody>
      </p:sp>
      <p:sp>
        <p:nvSpPr>
          <p:cNvPr id="8" name="Date Placeholder 7"/>
          <p:cNvSpPr>
            <a:spLocks noGrp="1"/>
          </p:cNvSpPr>
          <p:nvPr>
            <p:ph type="dt" sz="quarter" idx="10"/>
          </p:nvPr>
        </p:nvSpPr>
        <p:spPr/>
        <p:txBody>
          <a:bodyPr/>
          <a:lstStyle/>
          <a:p>
            <a:pPr>
              <a:defRPr/>
            </a:pPr>
            <a:r>
              <a:rPr lang="en-US" smtClean="0"/>
              <a:t>3 July 2024</a:t>
            </a:r>
            <a:endParaRPr lang="en-GB"/>
          </a:p>
        </p:txBody>
      </p:sp>
      <p:sp>
        <p:nvSpPr>
          <p:cNvPr id="36873"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B2778DF-FA31-45A3-BE71-7C5490AF007C}" type="slidenum">
              <a:rPr lang="en-GB" altLang="en-US">
                <a:solidFill>
                  <a:srgbClr val="898989"/>
                </a:solidFill>
              </a:rPr>
              <a:pPr/>
              <a:t>15</a:t>
            </a:fld>
            <a:endParaRPr lang="en-GB" altLang="en-US">
              <a:solidFill>
                <a:srgbClr val="898989"/>
              </a:solidFill>
            </a:endParaRPr>
          </a:p>
        </p:txBody>
      </p:sp>
      <p:sp>
        <p:nvSpPr>
          <p:cNvPr id="36874" name="TextBox 10"/>
          <p:cNvSpPr txBox="1">
            <a:spLocks noChangeArrowheads="1"/>
          </p:cNvSpPr>
          <p:nvPr/>
        </p:nvSpPr>
        <p:spPr bwMode="auto">
          <a:xfrm>
            <a:off x="827088" y="358775"/>
            <a:ext cx="4573587" cy="3683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b="1"/>
              <a:t>1962 discovery of the muon neutrino</a:t>
            </a:r>
          </a:p>
        </p:txBody>
      </p:sp>
    </p:spTree>
    <p:extLst>
      <p:ext uri="{BB962C8B-B14F-4D97-AF65-F5344CB8AC3E}">
        <p14:creationId xmlns:p14="http://schemas.microsoft.com/office/powerpoint/2010/main" val="15731793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3 July 2024</a:t>
            </a:r>
            <a:endParaRPr lang="en-GB"/>
          </a:p>
        </p:txBody>
      </p:sp>
      <p:sp>
        <p:nvSpPr>
          <p:cNvPr id="378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BD3C284-A756-4409-8A2A-140EB96FBAF3}" type="slidenum">
              <a:rPr lang="en-GB" altLang="en-US">
                <a:solidFill>
                  <a:srgbClr val="898989"/>
                </a:solidFill>
              </a:rPr>
              <a:pPr/>
              <a:t>16</a:t>
            </a:fld>
            <a:endParaRPr lang="en-GB" altLang="en-US">
              <a:solidFill>
                <a:srgbClr val="898989"/>
              </a:solidFill>
            </a:endParaRPr>
          </a:p>
        </p:txBody>
      </p:sp>
      <p:pic>
        <p:nvPicPr>
          <p:cNvPr id="37893"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260350"/>
            <a:ext cx="6502400" cy="325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933825"/>
            <a:ext cx="56388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TextBox 6"/>
          <p:cNvSpPr txBox="1">
            <a:spLocks noChangeArrowheads="1"/>
          </p:cNvSpPr>
          <p:nvPr/>
        </p:nvSpPr>
        <p:spPr bwMode="auto">
          <a:xfrm>
            <a:off x="539750" y="368300"/>
            <a:ext cx="4176713" cy="36988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b="1"/>
              <a:t>1962 discovery of the muon neutrino</a:t>
            </a:r>
          </a:p>
        </p:txBody>
      </p:sp>
      <p:pic>
        <p:nvPicPr>
          <p:cNvPr id="37896"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45125" y="3860800"/>
            <a:ext cx="3698875"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TextBox 8"/>
          <p:cNvSpPr txBox="1">
            <a:spLocks noChangeArrowheads="1"/>
          </p:cNvSpPr>
          <p:nvPr/>
        </p:nvSpPr>
        <p:spPr bwMode="auto">
          <a:xfrm>
            <a:off x="250825" y="2673350"/>
            <a:ext cx="2197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a:t>This also was the first neutrino beam!</a:t>
            </a:r>
          </a:p>
        </p:txBody>
      </p:sp>
    </p:spTree>
    <p:extLst>
      <p:ext uri="{BB962C8B-B14F-4D97-AF65-F5344CB8AC3E}">
        <p14:creationId xmlns:p14="http://schemas.microsoft.com/office/powerpoint/2010/main" val="35499971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914400" y="1066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endParaRPr lang="fr-CH" altLang="fr-FR" sz="2000" b="1" i="1">
              <a:solidFill>
                <a:schemeClr val="accent2"/>
              </a:solidFill>
              <a:latin typeface="Arial" panose="020B0604020202020204" pitchFamily="34" charset="0"/>
              <a:cs typeface="Times New Roman" panose="02020603050405020304" pitchFamily="18" charset="0"/>
            </a:endParaRPr>
          </a:p>
        </p:txBody>
      </p:sp>
      <p:sp>
        <p:nvSpPr>
          <p:cNvPr id="38915" name="Text Box 3"/>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sp>
        <p:nvSpPr>
          <p:cNvPr id="38916" name="Text Box 4"/>
          <p:cNvSpPr txBox="1">
            <a:spLocks noChangeArrowheads="1"/>
          </p:cNvSpPr>
          <p:nvPr/>
        </p:nvSpPr>
        <p:spPr bwMode="auto">
          <a:xfrm>
            <a:off x="522288" y="457200"/>
            <a:ext cx="30543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Two Neutrinos</a:t>
            </a:r>
            <a:endParaRPr lang="en-US" altLang="fr-FR" sz="2400" b="1" i="1">
              <a:solidFill>
                <a:srgbClr val="CC0000"/>
              </a:solidFill>
              <a:latin typeface="Arial Rounded MT Bold" panose="020F0704030504030204" pitchFamily="34" charset="0"/>
            </a:endParaRPr>
          </a:p>
        </p:txBody>
      </p:sp>
      <p:sp>
        <p:nvSpPr>
          <p:cNvPr id="38917" name="Text Box 5"/>
          <p:cNvSpPr txBox="1">
            <a:spLocks noChangeArrowheads="1"/>
          </p:cNvSpPr>
          <p:nvPr/>
        </p:nvSpPr>
        <p:spPr bwMode="auto">
          <a:xfrm>
            <a:off x="1600200" y="1295400"/>
            <a:ext cx="900113" cy="495300"/>
          </a:xfrm>
          <a:prstGeom prst="rect">
            <a:avLst/>
          </a:prstGeom>
          <a:solidFill>
            <a:srgbClr val="FEFCAC"/>
          </a:solidFill>
          <a:ln w="38100">
            <a:solidFill>
              <a:srgbClr val="CC0000"/>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solidFill>
                  <a:srgbClr val="CC0000"/>
                </a:solidFill>
                <a:latin typeface="Arial" panose="020B0604020202020204" pitchFamily="34" charset="0"/>
              </a:rPr>
              <a:t>1962</a:t>
            </a:r>
          </a:p>
        </p:txBody>
      </p:sp>
      <p:pic>
        <p:nvPicPr>
          <p:cNvPr id="38918" name="Picture 7" descr="lederm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81000"/>
            <a:ext cx="12255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8" descr="steinberg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0400" y="381000"/>
            <a:ext cx="13620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Text Box 9"/>
          <p:cNvSpPr txBox="1">
            <a:spLocks noChangeArrowheads="1"/>
          </p:cNvSpPr>
          <p:nvPr/>
        </p:nvSpPr>
        <p:spPr bwMode="auto">
          <a:xfrm>
            <a:off x="3581400" y="2209800"/>
            <a:ext cx="4983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  Schwartz       Lederman      Steinberger</a:t>
            </a:r>
          </a:p>
        </p:txBody>
      </p:sp>
      <p:pic>
        <p:nvPicPr>
          <p:cNvPr id="38921" name="Picture 10" descr="neutri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2578100"/>
            <a:ext cx="6705600" cy="355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2" name="Text Box 11"/>
          <p:cNvSpPr txBox="1">
            <a:spLocks noChangeArrowheads="1"/>
          </p:cNvSpPr>
          <p:nvPr/>
        </p:nvSpPr>
        <p:spPr bwMode="auto">
          <a:xfrm>
            <a:off x="1143000" y="40386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50000"/>
              </a:spcBef>
              <a:buFontTx/>
              <a:buNone/>
            </a:pPr>
            <a:r>
              <a:rPr lang="en-US" altLang="fr-FR" sz="2400">
                <a:latin typeface="Arial" panose="020B0604020202020204" pitchFamily="34" charset="0"/>
              </a:rPr>
              <a:t>     </a:t>
            </a:r>
          </a:p>
        </p:txBody>
      </p:sp>
      <p:sp>
        <p:nvSpPr>
          <p:cNvPr id="38923" name="Text Box 12"/>
          <p:cNvSpPr txBox="1">
            <a:spLocks noChangeArrowheads="1"/>
          </p:cNvSpPr>
          <p:nvPr/>
        </p:nvSpPr>
        <p:spPr bwMode="auto">
          <a:xfrm>
            <a:off x="0" y="4048125"/>
            <a:ext cx="4876800" cy="2647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latin typeface="Arial" panose="020B0604020202020204" pitchFamily="34" charset="0"/>
              </a:rPr>
              <a:t>Neutrinos from</a:t>
            </a:r>
          </a:p>
          <a:p>
            <a:pPr>
              <a:spcBef>
                <a:spcPct val="0"/>
              </a:spcBef>
              <a:buFontTx/>
              <a:buNone/>
            </a:pPr>
            <a:r>
              <a:rPr lang="en-US" altLang="fr-FR" sz="2400" b="1">
                <a:latin typeface="Symbol" panose="05050102010706020507" pitchFamily="18" charset="2"/>
              </a:rPr>
              <a:t>p</a:t>
            </a:r>
            <a:r>
              <a:rPr lang="en-US" altLang="fr-FR" sz="2400" b="1">
                <a:latin typeface="Arial" panose="020B0604020202020204" pitchFamily="34" charset="0"/>
              </a:rPr>
              <a:t>-decay only</a:t>
            </a:r>
          </a:p>
          <a:p>
            <a:pPr>
              <a:spcBef>
                <a:spcPct val="0"/>
              </a:spcBef>
              <a:buFontTx/>
              <a:buNone/>
            </a:pPr>
            <a:r>
              <a:rPr lang="en-US" altLang="fr-FR" sz="2400" b="1">
                <a:latin typeface="Arial" panose="020B0604020202020204" pitchFamily="34" charset="0"/>
              </a:rPr>
              <a:t>produce muons</a:t>
            </a:r>
          </a:p>
          <a:p>
            <a:pPr>
              <a:spcBef>
                <a:spcPct val="0"/>
              </a:spcBef>
              <a:buFontTx/>
              <a:buNone/>
            </a:pPr>
            <a:r>
              <a:rPr lang="en-US" altLang="fr-FR" sz="2400" b="1">
                <a:latin typeface="Arial" panose="020B0604020202020204" pitchFamily="34" charset="0"/>
              </a:rPr>
              <a:t> (not electrons)</a:t>
            </a:r>
          </a:p>
          <a:p>
            <a:pPr>
              <a:spcBef>
                <a:spcPct val="0"/>
              </a:spcBef>
              <a:buFontTx/>
              <a:buNone/>
            </a:pPr>
            <a:endParaRPr lang="en-US" altLang="fr-FR" sz="2400" b="1">
              <a:latin typeface="Arial" panose="020B0604020202020204" pitchFamily="34" charset="0"/>
            </a:endParaRPr>
          </a:p>
          <a:p>
            <a:pPr>
              <a:spcBef>
                <a:spcPct val="0"/>
              </a:spcBef>
              <a:buFontTx/>
              <a:buNone/>
            </a:pPr>
            <a:r>
              <a:rPr lang="en-US" altLang="fr-FR" sz="2400" b="1">
                <a:latin typeface="Arial" panose="020B0604020202020204" pitchFamily="34" charset="0"/>
              </a:rPr>
              <a:t> when they interact </a:t>
            </a:r>
          </a:p>
          <a:p>
            <a:pPr>
              <a:spcBef>
                <a:spcPct val="0"/>
              </a:spcBef>
              <a:buFontTx/>
              <a:buNone/>
            </a:pPr>
            <a:r>
              <a:rPr lang="en-US" altLang="fr-FR" sz="2400" b="1">
                <a:latin typeface="Arial" panose="020B0604020202020204" pitchFamily="34" charset="0"/>
              </a:rPr>
              <a:t>in matter</a:t>
            </a:r>
            <a:endParaRPr lang="en-US" altLang="fr-FR" sz="2400">
              <a:latin typeface="Arial" panose="020B0604020202020204" pitchFamily="34" charset="0"/>
            </a:endParaRPr>
          </a:p>
        </p:txBody>
      </p:sp>
      <p:sp>
        <p:nvSpPr>
          <p:cNvPr id="38924" name="Text Box 13"/>
          <p:cNvSpPr txBox="1">
            <a:spLocks noChangeArrowheads="1"/>
          </p:cNvSpPr>
          <p:nvPr/>
        </p:nvSpPr>
        <p:spPr bwMode="auto">
          <a:xfrm>
            <a:off x="457200" y="2133600"/>
            <a:ext cx="282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latin typeface="Arial" panose="020B0604020202020204" pitchFamily="34" charset="0"/>
              </a:rPr>
              <a:t>AGS Proton Beam</a:t>
            </a:r>
          </a:p>
        </p:txBody>
      </p:sp>
      <p:pic>
        <p:nvPicPr>
          <p:cNvPr id="38925" name="Picture 14" descr="schwartz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68725" y="381000"/>
            <a:ext cx="12223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6" name="Rectangle 15"/>
          <p:cNvSpPr>
            <a:spLocks noChangeArrowheads="1"/>
          </p:cNvSpPr>
          <p:nvPr/>
        </p:nvSpPr>
        <p:spPr bwMode="auto">
          <a:xfrm>
            <a:off x="2246313" y="4064000"/>
            <a:ext cx="8032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800" b="1">
                <a:latin typeface="Symbol" panose="05050102010706020507" pitchFamily="18" charset="2"/>
              </a:rPr>
              <a:t>n</a:t>
            </a:r>
            <a:r>
              <a:rPr lang="en-US" altLang="fr-FR" sz="2800" b="1" baseline="-25000">
                <a:solidFill>
                  <a:srgbClr val="0066FF"/>
                </a:solidFill>
                <a:latin typeface="Symbol" panose="05050102010706020507" pitchFamily="18" charset="2"/>
              </a:rPr>
              <a:t>m</a:t>
            </a:r>
          </a:p>
        </p:txBody>
      </p:sp>
      <p:sp>
        <p:nvSpPr>
          <p:cNvPr id="38927" name="Line 16"/>
          <p:cNvSpPr>
            <a:spLocks noChangeShapeType="1"/>
          </p:cNvSpPr>
          <p:nvPr/>
        </p:nvSpPr>
        <p:spPr bwMode="auto">
          <a:xfrm>
            <a:off x="2755900" y="4254500"/>
            <a:ext cx="825500" cy="406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38928" name="Freeform 17"/>
          <p:cNvSpPr>
            <a:spLocks/>
          </p:cNvSpPr>
          <p:nvPr/>
        </p:nvSpPr>
        <p:spPr bwMode="auto">
          <a:xfrm>
            <a:off x="2755900" y="5219700"/>
            <a:ext cx="825500" cy="393700"/>
          </a:xfrm>
          <a:custGeom>
            <a:avLst/>
            <a:gdLst>
              <a:gd name="T0" fmla="*/ 0 w 520"/>
              <a:gd name="T1" fmla="*/ 2147483646 h 248"/>
              <a:gd name="T2" fmla="*/ 2147483646 w 520"/>
              <a:gd name="T3" fmla="*/ 0 h 248"/>
              <a:gd name="T4" fmla="*/ 0 60000 65536"/>
              <a:gd name="T5" fmla="*/ 0 60000 65536"/>
              <a:gd name="T6" fmla="*/ 0 w 520"/>
              <a:gd name="T7" fmla="*/ 0 h 248"/>
              <a:gd name="T8" fmla="*/ 520 w 520"/>
              <a:gd name="T9" fmla="*/ 248 h 248"/>
            </a:gdLst>
            <a:ahLst/>
            <a:cxnLst>
              <a:cxn ang="T4">
                <a:pos x="T0" y="T1"/>
              </a:cxn>
              <a:cxn ang="T5">
                <a:pos x="T2" y="T3"/>
              </a:cxn>
            </a:cxnLst>
            <a:rect l="T6" t="T7" r="T8" b="T9"/>
            <a:pathLst>
              <a:path w="520" h="248">
                <a:moveTo>
                  <a:pt x="0" y="248"/>
                </a:moveTo>
                <a:lnTo>
                  <a:pt x="520" y="0"/>
                </a:ln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38929" name="Freeform 18"/>
          <p:cNvSpPr>
            <a:spLocks/>
          </p:cNvSpPr>
          <p:nvPr/>
        </p:nvSpPr>
        <p:spPr bwMode="auto">
          <a:xfrm>
            <a:off x="3581400" y="4267200"/>
            <a:ext cx="825500" cy="393700"/>
          </a:xfrm>
          <a:custGeom>
            <a:avLst/>
            <a:gdLst>
              <a:gd name="T0" fmla="*/ 0 w 520"/>
              <a:gd name="T1" fmla="*/ 2147483646 h 248"/>
              <a:gd name="T2" fmla="*/ 2147483646 w 520"/>
              <a:gd name="T3" fmla="*/ 0 h 248"/>
              <a:gd name="T4" fmla="*/ 0 60000 65536"/>
              <a:gd name="T5" fmla="*/ 0 60000 65536"/>
              <a:gd name="T6" fmla="*/ 0 w 520"/>
              <a:gd name="T7" fmla="*/ 0 h 248"/>
              <a:gd name="T8" fmla="*/ 520 w 520"/>
              <a:gd name="T9" fmla="*/ 248 h 248"/>
            </a:gdLst>
            <a:ahLst/>
            <a:cxnLst>
              <a:cxn ang="T4">
                <a:pos x="T0" y="T1"/>
              </a:cxn>
              <a:cxn ang="T5">
                <a:pos x="T2" y="T3"/>
              </a:cxn>
            </a:cxnLst>
            <a:rect l="T6" t="T7" r="T8" b="T9"/>
            <a:pathLst>
              <a:path w="520" h="248">
                <a:moveTo>
                  <a:pt x="0" y="248"/>
                </a:moveTo>
                <a:lnTo>
                  <a:pt x="520" y="0"/>
                </a:ln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38930" name="Freeform 19"/>
          <p:cNvSpPr>
            <a:spLocks/>
          </p:cNvSpPr>
          <p:nvPr/>
        </p:nvSpPr>
        <p:spPr bwMode="auto">
          <a:xfrm>
            <a:off x="3581400" y="5219700"/>
            <a:ext cx="1155700" cy="1588"/>
          </a:xfrm>
          <a:custGeom>
            <a:avLst/>
            <a:gdLst>
              <a:gd name="T0" fmla="*/ 0 w 728"/>
              <a:gd name="T1" fmla="*/ 0 h 1"/>
              <a:gd name="T2" fmla="*/ 2147483646 w 728"/>
              <a:gd name="T3" fmla="*/ 0 h 1"/>
              <a:gd name="T4" fmla="*/ 0 60000 65536"/>
              <a:gd name="T5" fmla="*/ 0 60000 65536"/>
              <a:gd name="T6" fmla="*/ 0 w 728"/>
              <a:gd name="T7" fmla="*/ 0 h 1"/>
              <a:gd name="T8" fmla="*/ 728 w 728"/>
              <a:gd name="T9" fmla="*/ 1 h 1"/>
            </a:gdLst>
            <a:ahLst/>
            <a:cxnLst>
              <a:cxn ang="T4">
                <a:pos x="T0" y="T1"/>
              </a:cxn>
              <a:cxn ang="T5">
                <a:pos x="T2" y="T3"/>
              </a:cxn>
            </a:cxnLst>
            <a:rect l="T6" t="T7" r="T8" b="T9"/>
            <a:pathLst>
              <a:path w="728" h="1">
                <a:moveTo>
                  <a:pt x="0" y="0"/>
                </a:moveTo>
                <a:lnTo>
                  <a:pt x="728" y="0"/>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38931" name="Freeform 20"/>
          <p:cNvSpPr>
            <a:spLocks/>
          </p:cNvSpPr>
          <p:nvPr/>
        </p:nvSpPr>
        <p:spPr bwMode="auto">
          <a:xfrm>
            <a:off x="3509963" y="4648200"/>
            <a:ext cx="136525" cy="533400"/>
          </a:xfrm>
          <a:custGeom>
            <a:avLst/>
            <a:gdLst>
              <a:gd name="T0" fmla="*/ 2147483646 w 86"/>
              <a:gd name="T1" fmla="*/ 2147483646 h 336"/>
              <a:gd name="T2" fmla="*/ 2147483646 w 86"/>
              <a:gd name="T3" fmla="*/ 2147483646 h 336"/>
              <a:gd name="T4" fmla="*/ 2147483646 w 86"/>
              <a:gd name="T5" fmla="*/ 2147483646 h 336"/>
              <a:gd name="T6" fmla="*/ 2147483646 w 86"/>
              <a:gd name="T7" fmla="*/ 2147483646 h 336"/>
              <a:gd name="T8" fmla="*/ 2147483646 w 86"/>
              <a:gd name="T9" fmla="*/ 2147483646 h 336"/>
              <a:gd name="T10" fmla="*/ 2147483646 w 86"/>
              <a:gd name="T11" fmla="*/ 2147483646 h 336"/>
              <a:gd name="T12" fmla="*/ 2147483646 w 86"/>
              <a:gd name="T13" fmla="*/ 2147483646 h 336"/>
              <a:gd name="T14" fmla="*/ 2147483646 w 86"/>
              <a:gd name="T15" fmla="*/ 0 h 336"/>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336"/>
              <a:gd name="T26" fmla="*/ 86 w 86"/>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38932" name="Text Box 21"/>
          <p:cNvSpPr txBox="1">
            <a:spLocks noChangeArrowheads="1"/>
          </p:cNvSpPr>
          <p:nvPr/>
        </p:nvSpPr>
        <p:spPr bwMode="auto">
          <a:xfrm>
            <a:off x="3533775" y="4824413"/>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Times New Roman" panose="02020603050405020304" pitchFamily="18" charset="0"/>
              </a:rPr>
              <a:t>W</a:t>
            </a:r>
            <a:r>
              <a:rPr lang="en-US" altLang="fr-FR" sz="1400" b="1" baseline="30000">
                <a:latin typeface="Times New Roman" panose="02020603050405020304" pitchFamily="18" charset="0"/>
              </a:rPr>
              <a:t>-</a:t>
            </a:r>
            <a:endParaRPr lang="en-US" altLang="fr-FR" sz="1400" b="1">
              <a:latin typeface="Times New Roman" panose="02020603050405020304" pitchFamily="18" charset="0"/>
            </a:endParaRPr>
          </a:p>
        </p:txBody>
      </p:sp>
      <p:sp>
        <p:nvSpPr>
          <p:cNvPr id="38933" name="Rectangle 22"/>
          <p:cNvSpPr>
            <a:spLocks noChangeArrowheads="1"/>
          </p:cNvSpPr>
          <p:nvPr/>
        </p:nvSpPr>
        <p:spPr bwMode="auto">
          <a:xfrm>
            <a:off x="3730625" y="4794250"/>
            <a:ext cx="10287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800" b="1" baseline="-25000">
                <a:solidFill>
                  <a:srgbClr val="339933"/>
                </a:solidFill>
                <a:latin typeface="Times New Roman" panose="02020603050405020304" pitchFamily="18" charset="0"/>
              </a:rPr>
              <a:t>hadrons</a:t>
            </a:r>
          </a:p>
          <a:p>
            <a:pPr algn="ctr">
              <a:spcBef>
                <a:spcPct val="0"/>
              </a:spcBef>
              <a:buFontTx/>
              <a:buNone/>
            </a:pPr>
            <a:endParaRPr lang="en-US" altLang="fr-FR" sz="2800" b="1" baseline="-25000">
              <a:solidFill>
                <a:srgbClr val="FF3300"/>
              </a:solidFill>
              <a:latin typeface="Times New Roman" panose="02020603050405020304" pitchFamily="18" charset="0"/>
            </a:endParaRPr>
          </a:p>
        </p:txBody>
      </p:sp>
      <p:sp>
        <p:nvSpPr>
          <p:cNvPr id="38934" name="Text Box 23"/>
          <p:cNvSpPr txBox="1">
            <a:spLocks noChangeArrowheads="1"/>
          </p:cNvSpPr>
          <p:nvPr/>
        </p:nvSpPr>
        <p:spPr bwMode="auto">
          <a:xfrm>
            <a:off x="4421188" y="4046538"/>
            <a:ext cx="4556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800" b="1" baseline="-25000">
                <a:solidFill>
                  <a:srgbClr val="0066FF"/>
                </a:solidFill>
                <a:latin typeface="Symbol" panose="05050102010706020507" pitchFamily="18" charset="2"/>
              </a:rPr>
              <a:t>m</a:t>
            </a:r>
            <a:r>
              <a:rPr lang="en-US" altLang="fr-FR" sz="2800" b="1" baseline="30000">
                <a:solidFill>
                  <a:srgbClr val="0066FF"/>
                </a:solidFill>
                <a:latin typeface="Symbol" panose="05050102010706020507" pitchFamily="18" charset="2"/>
              </a:rPr>
              <a:t>-</a:t>
            </a:r>
          </a:p>
          <a:p>
            <a:pPr algn="ctr">
              <a:spcBef>
                <a:spcPct val="0"/>
              </a:spcBef>
              <a:buFontTx/>
              <a:buNone/>
            </a:pPr>
            <a:endParaRPr lang="en-US" altLang="fr-FR" sz="2000" b="1" baseline="30000">
              <a:solidFill>
                <a:srgbClr val="FF3300"/>
              </a:solidFill>
              <a:latin typeface="Times New Roman" panose="02020603050405020304" pitchFamily="18" charset="0"/>
            </a:endParaRPr>
          </a:p>
        </p:txBody>
      </p:sp>
      <p:sp>
        <p:nvSpPr>
          <p:cNvPr id="38935" name="Text Box 24"/>
          <p:cNvSpPr txBox="1">
            <a:spLocks noChangeArrowheads="1"/>
          </p:cNvSpPr>
          <p:nvPr/>
        </p:nvSpPr>
        <p:spPr bwMode="auto">
          <a:xfrm>
            <a:off x="2366963" y="5424488"/>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000" b="1">
                <a:latin typeface="Times New Roman" panose="02020603050405020304" pitchFamily="18" charset="0"/>
              </a:rPr>
              <a:t>N</a:t>
            </a:r>
          </a:p>
        </p:txBody>
      </p:sp>
      <p:sp>
        <p:nvSpPr>
          <p:cNvPr id="38936" name="Freeform 25"/>
          <p:cNvSpPr>
            <a:spLocks/>
          </p:cNvSpPr>
          <p:nvPr/>
        </p:nvSpPr>
        <p:spPr bwMode="auto">
          <a:xfrm>
            <a:off x="3594100" y="5232400"/>
            <a:ext cx="1054100" cy="266700"/>
          </a:xfrm>
          <a:custGeom>
            <a:avLst/>
            <a:gdLst>
              <a:gd name="T0" fmla="*/ 0 w 664"/>
              <a:gd name="T1" fmla="*/ 0 h 168"/>
              <a:gd name="T2" fmla="*/ 2147483646 w 664"/>
              <a:gd name="T3" fmla="*/ 2147483646 h 168"/>
              <a:gd name="T4" fmla="*/ 0 60000 65536"/>
              <a:gd name="T5" fmla="*/ 0 60000 65536"/>
              <a:gd name="T6" fmla="*/ 0 w 664"/>
              <a:gd name="T7" fmla="*/ 0 h 168"/>
              <a:gd name="T8" fmla="*/ 664 w 664"/>
              <a:gd name="T9" fmla="*/ 168 h 168"/>
            </a:gdLst>
            <a:ahLst/>
            <a:cxnLst>
              <a:cxn ang="T4">
                <a:pos x="T0" y="T1"/>
              </a:cxn>
              <a:cxn ang="T5">
                <a:pos x="T2" y="T3"/>
              </a:cxn>
            </a:cxnLst>
            <a:rect l="T6" t="T7" r="T8" b="T9"/>
            <a:pathLst>
              <a:path w="664" h="168">
                <a:moveTo>
                  <a:pt x="0" y="0"/>
                </a:moveTo>
                <a:lnTo>
                  <a:pt x="664" y="168"/>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38937" name="Freeform 26"/>
          <p:cNvSpPr>
            <a:spLocks/>
          </p:cNvSpPr>
          <p:nvPr/>
        </p:nvSpPr>
        <p:spPr bwMode="auto">
          <a:xfrm>
            <a:off x="3657600" y="5245100"/>
            <a:ext cx="825500" cy="406400"/>
          </a:xfrm>
          <a:custGeom>
            <a:avLst/>
            <a:gdLst>
              <a:gd name="T0" fmla="*/ 0 w 520"/>
              <a:gd name="T1" fmla="*/ 0 h 256"/>
              <a:gd name="T2" fmla="*/ 2147483646 w 520"/>
              <a:gd name="T3" fmla="*/ 2147483646 h 256"/>
              <a:gd name="T4" fmla="*/ 2147483646 w 520"/>
              <a:gd name="T5" fmla="*/ 2147483646 h 256"/>
              <a:gd name="T6" fmla="*/ 0 60000 65536"/>
              <a:gd name="T7" fmla="*/ 0 60000 65536"/>
              <a:gd name="T8" fmla="*/ 0 60000 65536"/>
              <a:gd name="T9" fmla="*/ 0 w 520"/>
              <a:gd name="T10" fmla="*/ 0 h 256"/>
              <a:gd name="T11" fmla="*/ 520 w 520"/>
              <a:gd name="T12" fmla="*/ 256 h 256"/>
            </a:gdLst>
            <a:ahLst/>
            <a:cxnLst>
              <a:cxn ang="T6">
                <a:pos x="T0" y="T1"/>
              </a:cxn>
              <a:cxn ang="T7">
                <a:pos x="T2" y="T3"/>
              </a:cxn>
              <a:cxn ang="T8">
                <a:pos x="T4" y="T5"/>
              </a:cxn>
            </a:cxnLst>
            <a:rect l="T9" t="T10" r="T11" b="T12"/>
            <a:pathLst>
              <a:path w="520" h="256">
                <a:moveTo>
                  <a:pt x="0" y="0"/>
                </a:moveTo>
                <a:lnTo>
                  <a:pt x="240" y="112"/>
                </a:lnTo>
                <a:lnTo>
                  <a:pt x="520" y="256"/>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38938" name="Oval 27"/>
          <p:cNvSpPr>
            <a:spLocks noChangeArrowheads="1"/>
          </p:cNvSpPr>
          <p:nvPr/>
        </p:nvSpPr>
        <p:spPr bwMode="auto">
          <a:xfrm>
            <a:off x="3517900" y="5194300"/>
            <a:ext cx="139700" cy="127000"/>
          </a:xfrm>
          <a:prstGeom prst="ellipse">
            <a:avLst/>
          </a:prstGeom>
          <a:noFill/>
          <a:ln w="444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38939" name="Text Box 6"/>
          <p:cNvSpPr txBox="1">
            <a:spLocks noChangeArrowheads="1"/>
          </p:cNvSpPr>
          <p:nvPr/>
        </p:nvSpPr>
        <p:spPr bwMode="auto">
          <a:xfrm>
            <a:off x="4748213" y="5988050"/>
            <a:ext cx="56483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2000" b="1">
                <a:latin typeface="Arial" panose="020B0604020202020204" pitchFamily="34" charset="0"/>
              </a:rPr>
              <a:t>SPARK CHAMBERS: </a:t>
            </a:r>
            <a:br>
              <a:rPr lang="fr-CH" altLang="fr-FR" sz="2000" b="1">
                <a:latin typeface="Arial" panose="020B0604020202020204" pitchFamily="34" charset="0"/>
              </a:rPr>
            </a:br>
            <a:r>
              <a:rPr lang="fr-CH" altLang="fr-FR" sz="2000" b="1">
                <a:latin typeface="Arial" panose="020B0604020202020204" pitchFamily="34" charset="0"/>
              </a:rPr>
              <a:t>HeNe+ HV Al plates  +scintillators</a:t>
            </a: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17</a:t>
            </a:fld>
            <a:endParaRPr lang="en-US">
              <a:solidFill>
                <a:prstClr val="black">
                  <a:tint val="75000"/>
                </a:prstClr>
              </a:solidFill>
            </a:endParaRPr>
          </a:p>
        </p:txBody>
      </p:sp>
    </p:spTree>
    <p:extLst>
      <p:ext uri="{BB962C8B-B14F-4D97-AF65-F5344CB8AC3E}">
        <p14:creationId xmlns:p14="http://schemas.microsoft.com/office/powerpoint/2010/main" val="1931863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914400" y="1066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endParaRPr lang="fr-CH" altLang="fr-FR" sz="2000" b="1" i="1">
              <a:solidFill>
                <a:schemeClr val="accent2"/>
              </a:solidFill>
              <a:latin typeface="Arial" panose="020B0604020202020204" pitchFamily="34" charset="0"/>
              <a:cs typeface="Times New Roman" panose="02020603050405020304" pitchFamily="18" charset="0"/>
            </a:endParaRPr>
          </a:p>
        </p:txBody>
      </p:sp>
      <p:sp>
        <p:nvSpPr>
          <p:cNvPr id="40963" name="Text Box 3"/>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sp>
        <p:nvSpPr>
          <p:cNvPr id="40964" name="Text Box 4"/>
          <p:cNvSpPr txBox="1">
            <a:spLocks noChangeArrowheads="1"/>
          </p:cNvSpPr>
          <p:nvPr/>
        </p:nvSpPr>
        <p:spPr bwMode="auto">
          <a:xfrm>
            <a:off x="254000" y="152400"/>
            <a:ext cx="3830638"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Neutrinos </a:t>
            </a:r>
          </a:p>
          <a:p>
            <a:pPr algn="ctr">
              <a:spcBef>
                <a:spcPct val="0"/>
              </a:spcBef>
              <a:buFontTx/>
              <a:buNone/>
            </a:pPr>
            <a:r>
              <a:rPr lang="en-US" altLang="fr-FR" sz="2400" b="1" i="1">
                <a:solidFill>
                  <a:srgbClr val="CC0000"/>
                </a:solidFill>
                <a:latin typeface="Arial Rounded MT Bold" panose="020F0704030504030204" pitchFamily="34" charset="0"/>
              </a:rPr>
              <a:t>the weak neutral current</a:t>
            </a:r>
          </a:p>
        </p:txBody>
      </p:sp>
      <p:sp>
        <p:nvSpPr>
          <p:cNvPr id="40965" name="Text Box 5"/>
          <p:cNvSpPr txBox="1">
            <a:spLocks noChangeArrowheads="1"/>
          </p:cNvSpPr>
          <p:nvPr/>
        </p:nvSpPr>
        <p:spPr bwMode="auto">
          <a:xfrm>
            <a:off x="990600" y="1600200"/>
            <a:ext cx="4038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000" b="1">
                <a:latin typeface="Arial" panose="020B0604020202020204" pitchFamily="34" charset="0"/>
              </a:rPr>
              <a:t>Gargamelle Bubble Chamber</a:t>
            </a:r>
          </a:p>
          <a:p>
            <a:pPr algn="ctr">
              <a:spcBef>
                <a:spcPct val="0"/>
              </a:spcBef>
              <a:buFontTx/>
              <a:buNone/>
            </a:pPr>
            <a:r>
              <a:rPr lang="en-US" altLang="fr-FR" sz="2000" b="1">
                <a:latin typeface="Arial" panose="020B0604020202020204" pitchFamily="34" charset="0"/>
              </a:rPr>
              <a:t>CERN</a:t>
            </a:r>
            <a:endParaRPr lang="en-US" altLang="fr-FR" sz="2000" b="1" baseline="-25000">
              <a:latin typeface="Arial" panose="020B0604020202020204" pitchFamily="34" charset="0"/>
            </a:endParaRPr>
          </a:p>
        </p:txBody>
      </p:sp>
      <p:pic>
        <p:nvPicPr>
          <p:cNvPr id="40966" name="Picture 6" descr="gargame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668338"/>
            <a:ext cx="3863975" cy="278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7" name="Text Box 7"/>
          <p:cNvSpPr txBox="1">
            <a:spLocks noChangeArrowheads="1"/>
          </p:cNvSpPr>
          <p:nvPr/>
        </p:nvSpPr>
        <p:spPr bwMode="auto">
          <a:xfrm>
            <a:off x="469900" y="2527300"/>
            <a:ext cx="4321175"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Discovery of weak neutral current</a:t>
            </a:r>
          </a:p>
          <a:p>
            <a:pPr>
              <a:spcBef>
                <a:spcPct val="0"/>
              </a:spcBef>
              <a:buFontTx/>
              <a:buNone/>
            </a:pPr>
            <a:endParaRPr lang="en-US" altLang="fr-FR" sz="2400">
              <a:latin typeface="Arial" panose="020B0604020202020204" pitchFamily="34" charset="0"/>
            </a:endParaRPr>
          </a:p>
          <a:p>
            <a:pPr>
              <a:spcBef>
                <a:spcPct val="0"/>
              </a:spcBef>
              <a:spcAft>
                <a:spcPct val="20000"/>
              </a:spcAft>
              <a:buFontTx/>
              <a:buNone/>
            </a:pPr>
            <a:r>
              <a:rPr lang="en-US" altLang="fr-FR" sz="2000" b="1">
                <a:latin typeface="Symbol" panose="05050102010706020507" pitchFamily="18" charset="2"/>
              </a:rPr>
              <a:t>n</a:t>
            </a:r>
            <a:r>
              <a:rPr lang="en-US" altLang="fr-FR" sz="2000" b="1" baseline="-25000">
                <a:latin typeface="Symbol" panose="05050102010706020507" pitchFamily="18" charset="2"/>
              </a:rPr>
              <a:t>m</a:t>
            </a:r>
            <a:r>
              <a:rPr lang="en-US" altLang="fr-FR" sz="2000" b="1">
                <a:latin typeface="Symbol" panose="05050102010706020507" pitchFamily="18" charset="2"/>
              </a:rPr>
              <a:t> </a:t>
            </a:r>
            <a:r>
              <a:rPr lang="en-US" altLang="fr-FR" sz="2000" b="1">
                <a:latin typeface="Arial" panose="020B0604020202020204" pitchFamily="34" charset="0"/>
              </a:rPr>
              <a:t>+ e  </a:t>
            </a:r>
            <a:r>
              <a:rPr lang="en-US" altLang="fr-FR" sz="2000" b="1">
                <a:latin typeface="Arial" panose="020B0604020202020204" pitchFamily="34" charset="0"/>
                <a:sym typeface="Symbol" panose="05050102010706020507" pitchFamily="18" charset="2"/>
              </a:rPr>
              <a:t>  </a:t>
            </a:r>
            <a:r>
              <a:rPr lang="en-US" altLang="fr-FR" sz="2000" b="1">
                <a:latin typeface="Symbol" panose="05050102010706020507" pitchFamily="18" charset="2"/>
              </a:rPr>
              <a:t>n</a:t>
            </a:r>
            <a:r>
              <a:rPr lang="en-US" altLang="fr-FR" sz="2000" b="1" baseline="-25000">
                <a:latin typeface="Symbol" panose="05050102010706020507" pitchFamily="18" charset="2"/>
              </a:rPr>
              <a:t>m</a:t>
            </a:r>
            <a:r>
              <a:rPr lang="en-US" altLang="fr-FR" sz="2000" b="1">
                <a:latin typeface="Symbol" panose="05050102010706020507" pitchFamily="18" charset="2"/>
              </a:rPr>
              <a:t> </a:t>
            </a:r>
            <a:r>
              <a:rPr lang="en-US" altLang="fr-FR" sz="2000" b="1">
                <a:latin typeface="Arial" panose="020B0604020202020204" pitchFamily="34" charset="0"/>
              </a:rPr>
              <a:t>+ e</a:t>
            </a:r>
          </a:p>
          <a:p>
            <a:pPr>
              <a:spcBef>
                <a:spcPct val="0"/>
              </a:spcBef>
              <a:spcAft>
                <a:spcPct val="20000"/>
              </a:spcAft>
              <a:buFontTx/>
              <a:buNone/>
            </a:pPr>
            <a:endParaRPr lang="en-US" altLang="fr-FR" sz="2000" b="1">
              <a:latin typeface="Arial" panose="020B0604020202020204" pitchFamily="34" charset="0"/>
            </a:endParaRPr>
          </a:p>
          <a:p>
            <a:pPr>
              <a:spcBef>
                <a:spcPct val="0"/>
              </a:spcBef>
              <a:spcAft>
                <a:spcPct val="20000"/>
              </a:spcAft>
              <a:buFontTx/>
              <a:buNone/>
            </a:pPr>
            <a:r>
              <a:rPr lang="en-US" altLang="fr-FR" sz="2000" b="1">
                <a:latin typeface="Symbol" panose="05050102010706020507" pitchFamily="18" charset="2"/>
              </a:rPr>
              <a:t>n</a:t>
            </a:r>
            <a:r>
              <a:rPr lang="en-US" altLang="fr-FR" sz="2000" b="1" baseline="-25000">
                <a:latin typeface="Symbol" panose="05050102010706020507" pitchFamily="18" charset="2"/>
              </a:rPr>
              <a:t>m</a:t>
            </a:r>
            <a:r>
              <a:rPr lang="en-US" altLang="fr-FR" sz="2000" b="1">
                <a:latin typeface="Symbol" panose="05050102010706020507" pitchFamily="18" charset="2"/>
              </a:rPr>
              <a:t> </a:t>
            </a:r>
            <a:r>
              <a:rPr lang="en-US" altLang="fr-FR" sz="2000" b="1">
                <a:latin typeface="Arial" panose="020B0604020202020204" pitchFamily="34" charset="0"/>
              </a:rPr>
              <a:t>+ N  </a:t>
            </a:r>
            <a:r>
              <a:rPr lang="en-US" altLang="fr-FR" sz="2000" b="1">
                <a:latin typeface="Arial" panose="020B0604020202020204" pitchFamily="34" charset="0"/>
                <a:sym typeface="Symbol" panose="05050102010706020507" pitchFamily="18" charset="2"/>
              </a:rPr>
              <a:t>  </a:t>
            </a:r>
            <a:r>
              <a:rPr lang="en-US" altLang="fr-FR" sz="2000" b="1">
                <a:latin typeface="Symbol" panose="05050102010706020507" pitchFamily="18" charset="2"/>
              </a:rPr>
              <a:t>n</a:t>
            </a:r>
            <a:r>
              <a:rPr lang="en-US" altLang="fr-FR" sz="2000" b="1" baseline="-25000">
                <a:latin typeface="Symbol" panose="05050102010706020507" pitchFamily="18" charset="2"/>
              </a:rPr>
              <a:t>m</a:t>
            </a:r>
            <a:r>
              <a:rPr lang="en-US" altLang="fr-FR" sz="2000" b="1">
                <a:latin typeface="Symbol" panose="05050102010706020507" pitchFamily="18" charset="2"/>
              </a:rPr>
              <a:t> </a:t>
            </a:r>
            <a:r>
              <a:rPr lang="en-US" altLang="fr-FR" sz="2000" b="1">
                <a:latin typeface="Arial" panose="020B0604020202020204" pitchFamily="34" charset="0"/>
              </a:rPr>
              <a:t>+ X  (no muon) </a:t>
            </a:r>
          </a:p>
          <a:p>
            <a:pPr>
              <a:spcBef>
                <a:spcPct val="0"/>
              </a:spcBef>
              <a:buFontTx/>
              <a:buNone/>
            </a:pPr>
            <a:endParaRPr lang="en-US" altLang="fr-FR" sz="2000" b="1">
              <a:latin typeface="Arial" panose="020B0604020202020204" pitchFamily="34" charset="0"/>
            </a:endParaRPr>
          </a:p>
        </p:txBody>
      </p:sp>
      <p:sp>
        <p:nvSpPr>
          <p:cNvPr id="40968" name="Text Box 8"/>
          <p:cNvSpPr txBox="1">
            <a:spLocks noChangeArrowheads="1"/>
          </p:cNvSpPr>
          <p:nvPr/>
        </p:nvSpPr>
        <p:spPr bwMode="auto">
          <a:xfrm>
            <a:off x="212725" y="4432300"/>
            <a:ext cx="7942263"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800" b="1">
                <a:latin typeface="Times New Roman" panose="02020603050405020304" pitchFamily="18" charset="0"/>
              </a:rPr>
              <a:t>previous searches for neutral currents had been performed in particle decays </a:t>
            </a:r>
          </a:p>
          <a:p>
            <a:pPr>
              <a:spcBef>
                <a:spcPct val="0"/>
              </a:spcBef>
              <a:buFontTx/>
              <a:buNone/>
            </a:pPr>
            <a:r>
              <a:rPr lang="fr-CH" altLang="fr-FR" sz="1800" b="1">
                <a:latin typeface="Times New Roman" panose="02020603050405020304" pitchFamily="18" charset="0"/>
              </a:rPr>
              <a:t>(e.g. K</a:t>
            </a:r>
            <a:r>
              <a:rPr lang="fr-CH" altLang="fr-FR" sz="1800" b="1" baseline="30000">
                <a:latin typeface="Times New Roman" panose="02020603050405020304" pitchFamily="18" charset="0"/>
              </a:rPr>
              <a:t>0</a:t>
            </a:r>
            <a:r>
              <a:rPr lang="fr-CH" altLang="fr-FR" sz="1800" b="1">
                <a:latin typeface="Times New Roman" panose="02020603050405020304" pitchFamily="18" charset="0"/>
              </a:rPr>
              <a:t>-&gt;</a:t>
            </a:r>
            <a:r>
              <a:rPr lang="fr-CH" altLang="fr-FR" sz="1800" b="1">
                <a:latin typeface="Symbol" panose="05050102010706020507" pitchFamily="18" charset="2"/>
              </a:rPr>
              <a:t>mm)    </a:t>
            </a:r>
            <a:r>
              <a:rPr lang="fr-CH" altLang="fr-FR" sz="1800" b="1">
                <a:latin typeface="Times New Roman" panose="02020603050405020304" pitchFamily="18" charset="0"/>
              </a:rPr>
              <a:t>leading to extremely stringent limits</a:t>
            </a:r>
            <a:r>
              <a:rPr lang="fr-CH" altLang="fr-FR" sz="1800" b="1">
                <a:latin typeface="Symbol" panose="05050102010706020507" pitchFamily="18" charset="2"/>
              </a:rPr>
              <a:t>  (</a:t>
            </a:r>
            <a:r>
              <a:rPr lang="fr-CH" altLang="fr-FR" sz="1800" b="1">
                <a:latin typeface="Times New Roman" panose="02020603050405020304" pitchFamily="18" charset="0"/>
              </a:rPr>
              <a:t>10</a:t>
            </a:r>
            <a:r>
              <a:rPr lang="fr-CH" altLang="fr-FR" sz="1800" b="1" baseline="30000">
                <a:latin typeface="Times New Roman" panose="02020603050405020304" pitchFamily="18" charset="0"/>
              </a:rPr>
              <a:t>-7</a:t>
            </a:r>
            <a:r>
              <a:rPr lang="fr-CH" altLang="fr-FR" sz="1800" b="1">
                <a:latin typeface="Times New Roman" panose="02020603050405020304" pitchFamily="18" charset="0"/>
              </a:rPr>
              <a:t> or so)  </a:t>
            </a:r>
          </a:p>
          <a:p>
            <a:pPr>
              <a:spcBef>
                <a:spcPct val="0"/>
              </a:spcBef>
              <a:buFontTx/>
              <a:buNone/>
            </a:pPr>
            <a:endParaRPr lang="fr-CH" altLang="fr-FR" sz="1800" b="1">
              <a:latin typeface="Times New Roman" panose="02020603050405020304" pitchFamily="18" charset="0"/>
            </a:endParaRPr>
          </a:p>
          <a:p>
            <a:pPr>
              <a:spcBef>
                <a:spcPct val="0"/>
              </a:spcBef>
              <a:buFontTx/>
              <a:buNone/>
            </a:pPr>
            <a:r>
              <a:rPr lang="fr-CH" altLang="fr-FR" sz="1800" b="1">
                <a:latin typeface="Times New Roman" panose="02020603050405020304" pitchFamily="18" charset="0"/>
              </a:rPr>
              <a:t>early neutrino experiments had set their trigger on final state (charged) lepton! </a:t>
            </a:r>
          </a:p>
          <a:p>
            <a:pPr>
              <a:spcBef>
                <a:spcPct val="0"/>
              </a:spcBef>
              <a:buFontTx/>
              <a:buNone/>
            </a:pPr>
            <a:endParaRPr lang="fr-CH" altLang="fr-FR" sz="1800" b="1">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18</a:t>
            </a:fld>
            <a:endParaRPr lang="en-US">
              <a:solidFill>
                <a:prstClr val="black">
                  <a:tint val="75000"/>
                </a:prstClr>
              </a:solidFill>
            </a:endParaRPr>
          </a:p>
        </p:txBody>
      </p:sp>
    </p:spTree>
    <p:extLst>
      <p:ext uri="{BB962C8B-B14F-4D97-AF65-F5344CB8AC3E}">
        <p14:creationId xmlns:p14="http://schemas.microsoft.com/office/powerpoint/2010/main" val="4075169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1663"/>
            <a:ext cx="6356350" cy="49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43011" name="Line 3"/>
          <p:cNvSpPr>
            <a:spLocks noChangeShapeType="1"/>
          </p:cNvSpPr>
          <p:nvPr/>
        </p:nvSpPr>
        <p:spPr bwMode="auto">
          <a:xfrm>
            <a:off x="6489700" y="800100"/>
            <a:ext cx="825500" cy="406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43012" name="Freeform 4"/>
          <p:cNvSpPr>
            <a:spLocks/>
          </p:cNvSpPr>
          <p:nvPr/>
        </p:nvSpPr>
        <p:spPr bwMode="auto">
          <a:xfrm>
            <a:off x="6489700" y="1778000"/>
            <a:ext cx="825500" cy="393700"/>
          </a:xfrm>
          <a:custGeom>
            <a:avLst/>
            <a:gdLst>
              <a:gd name="T0" fmla="*/ 0 w 520"/>
              <a:gd name="T1" fmla="*/ 2147483646 h 248"/>
              <a:gd name="T2" fmla="*/ 2147483646 w 520"/>
              <a:gd name="T3" fmla="*/ 0 h 248"/>
              <a:gd name="T4" fmla="*/ 0 60000 65536"/>
              <a:gd name="T5" fmla="*/ 0 60000 65536"/>
              <a:gd name="T6" fmla="*/ 0 w 520"/>
              <a:gd name="T7" fmla="*/ 0 h 248"/>
              <a:gd name="T8" fmla="*/ 520 w 520"/>
              <a:gd name="T9" fmla="*/ 248 h 248"/>
            </a:gdLst>
            <a:ahLst/>
            <a:cxnLst>
              <a:cxn ang="T4">
                <a:pos x="T0" y="T1"/>
              </a:cxn>
              <a:cxn ang="T5">
                <a:pos x="T2" y="T3"/>
              </a:cxn>
            </a:cxnLst>
            <a:rect l="T6" t="T7" r="T8" b="T9"/>
            <a:pathLst>
              <a:path w="520" h="248">
                <a:moveTo>
                  <a:pt x="0" y="248"/>
                </a:moveTo>
                <a:lnTo>
                  <a:pt x="520" y="0"/>
                </a:ln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43013" name="Freeform 5"/>
          <p:cNvSpPr>
            <a:spLocks/>
          </p:cNvSpPr>
          <p:nvPr/>
        </p:nvSpPr>
        <p:spPr bwMode="auto">
          <a:xfrm>
            <a:off x="7315200" y="825500"/>
            <a:ext cx="825500" cy="393700"/>
          </a:xfrm>
          <a:custGeom>
            <a:avLst/>
            <a:gdLst>
              <a:gd name="T0" fmla="*/ 0 w 520"/>
              <a:gd name="T1" fmla="*/ 2147483646 h 248"/>
              <a:gd name="T2" fmla="*/ 2147483646 w 520"/>
              <a:gd name="T3" fmla="*/ 0 h 248"/>
              <a:gd name="T4" fmla="*/ 0 60000 65536"/>
              <a:gd name="T5" fmla="*/ 0 60000 65536"/>
              <a:gd name="T6" fmla="*/ 0 w 520"/>
              <a:gd name="T7" fmla="*/ 0 h 248"/>
              <a:gd name="T8" fmla="*/ 520 w 520"/>
              <a:gd name="T9" fmla="*/ 248 h 248"/>
            </a:gdLst>
            <a:ahLst/>
            <a:cxnLst>
              <a:cxn ang="T4">
                <a:pos x="T0" y="T1"/>
              </a:cxn>
              <a:cxn ang="T5">
                <a:pos x="T2" y="T3"/>
              </a:cxn>
            </a:cxnLst>
            <a:rect l="T6" t="T7" r="T8" b="T9"/>
            <a:pathLst>
              <a:path w="520" h="248">
                <a:moveTo>
                  <a:pt x="0" y="248"/>
                </a:moveTo>
                <a:lnTo>
                  <a:pt x="520" y="0"/>
                </a:ln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43014" name="Line 6"/>
          <p:cNvSpPr>
            <a:spLocks noChangeShapeType="1"/>
          </p:cNvSpPr>
          <p:nvPr/>
        </p:nvSpPr>
        <p:spPr bwMode="auto">
          <a:xfrm>
            <a:off x="7315200" y="1778000"/>
            <a:ext cx="825500" cy="406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43015" name="Freeform 7"/>
          <p:cNvSpPr>
            <a:spLocks/>
          </p:cNvSpPr>
          <p:nvPr/>
        </p:nvSpPr>
        <p:spPr bwMode="auto">
          <a:xfrm>
            <a:off x="7231063" y="1231900"/>
            <a:ext cx="136525" cy="533400"/>
          </a:xfrm>
          <a:custGeom>
            <a:avLst/>
            <a:gdLst>
              <a:gd name="T0" fmla="*/ 2147483646 w 86"/>
              <a:gd name="T1" fmla="*/ 2147483646 h 336"/>
              <a:gd name="T2" fmla="*/ 2147483646 w 86"/>
              <a:gd name="T3" fmla="*/ 2147483646 h 336"/>
              <a:gd name="T4" fmla="*/ 2147483646 w 86"/>
              <a:gd name="T5" fmla="*/ 2147483646 h 336"/>
              <a:gd name="T6" fmla="*/ 2147483646 w 86"/>
              <a:gd name="T7" fmla="*/ 2147483646 h 336"/>
              <a:gd name="T8" fmla="*/ 2147483646 w 86"/>
              <a:gd name="T9" fmla="*/ 2147483646 h 336"/>
              <a:gd name="T10" fmla="*/ 2147483646 w 86"/>
              <a:gd name="T11" fmla="*/ 2147483646 h 336"/>
              <a:gd name="T12" fmla="*/ 2147483646 w 86"/>
              <a:gd name="T13" fmla="*/ 2147483646 h 336"/>
              <a:gd name="T14" fmla="*/ 2147483646 w 86"/>
              <a:gd name="T15" fmla="*/ 0 h 336"/>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336"/>
              <a:gd name="T26" fmla="*/ 86 w 86"/>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43016" name="Rectangle 8"/>
          <p:cNvSpPr>
            <a:spLocks noChangeArrowheads="1"/>
          </p:cNvSpPr>
          <p:nvPr/>
        </p:nvSpPr>
        <p:spPr bwMode="auto">
          <a:xfrm>
            <a:off x="5886450" y="669925"/>
            <a:ext cx="77628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800" b="1">
                <a:latin typeface="Symbol" panose="05050102010706020507" pitchFamily="18" charset="2"/>
              </a:rPr>
              <a:t>n</a:t>
            </a:r>
            <a:r>
              <a:rPr lang="en-US" altLang="fr-FR" sz="2800" b="1" baseline="-25000">
                <a:solidFill>
                  <a:srgbClr val="0066FF"/>
                </a:solidFill>
                <a:latin typeface="Symbol" panose="05050102010706020507" pitchFamily="18" charset="2"/>
              </a:rPr>
              <a:t>m</a:t>
            </a:r>
            <a:endParaRPr lang="en-US" altLang="fr-FR" sz="2800" b="1" baseline="-25000">
              <a:solidFill>
                <a:srgbClr val="00CC66"/>
              </a:solidFill>
              <a:latin typeface="Symbol" panose="05050102010706020507" pitchFamily="18" charset="2"/>
            </a:endParaRPr>
          </a:p>
          <a:p>
            <a:pPr algn="ctr">
              <a:spcBef>
                <a:spcPct val="0"/>
              </a:spcBef>
              <a:buFontTx/>
              <a:buNone/>
            </a:pPr>
            <a:endParaRPr lang="en-US" altLang="fr-FR" sz="2800" b="1" baseline="-25000">
              <a:solidFill>
                <a:srgbClr val="00CC66"/>
              </a:solidFill>
              <a:latin typeface="Times New Roman" panose="02020603050405020304" pitchFamily="18" charset="0"/>
            </a:endParaRPr>
          </a:p>
        </p:txBody>
      </p:sp>
      <p:sp>
        <p:nvSpPr>
          <p:cNvPr id="43017" name="Rectangle 9"/>
          <p:cNvSpPr>
            <a:spLocks noChangeArrowheads="1"/>
          </p:cNvSpPr>
          <p:nvPr/>
        </p:nvSpPr>
        <p:spPr bwMode="auto">
          <a:xfrm>
            <a:off x="8185150" y="619125"/>
            <a:ext cx="77628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800" b="1">
                <a:latin typeface="Symbol" panose="05050102010706020507" pitchFamily="18" charset="2"/>
              </a:rPr>
              <a:t>n</a:t>
            </a:r>
            <a:r>
              <a:rPr lang="en-US" altLang="fr-FR" sz="2800" b="1" baseline="-25000">
                <a:solidFill>
                  <a:srgbClr val="0066FF"/>
                </a:solidFill>
                <a:latin typeface="Symbol" panose="05050102010706020507" pitchFamily="18" charset="2"/>
              </a:rPr>
              <a:t>m</a:t>
            </a:r>
            <a:endParaRPr lang="en-US" altLang="fr-FR" sz="2800" b="1" baseline="-25000">
              <a:solidFill>
                <a:srgbClr val="00CC66"/>
              </a:solidFill>
              <a:latin typeface="Symbol" panose="05050102010706020507" pitchFamily="18" charset="2"/>
            </a:endParaRPr>
          </a:p>
          <a:p>
            <a:pPr algn="ctr">
              <a:spcBef>
                <a:spcPct val="0"/>
              </a:spcBef>
              <a:buFontTx/>
              <a:buNone/>
            </a:pPr>
            <a:endParaRPr lang="en-US" altLang="fr-FR" sz="2800" b="1" baseline="-25000">
              <a:solidFill>
                <a:srgbClr val="00CC66"/>
              </a:solidFill>
              <a:latin typeface="Times New Roman" panose="02020603050405020304" pitchFamily="18" charset="0"/>
            </a:endParaRPr>
          </a:p>
        </p:txBody>
      </p:sp>
      <p:sp>
        <p:nvSpPr>
          <p:cNvPr id="43018" name="Text Box 10"/>
          <p:cNvSpPr txBox="1">
            <a:spLocks noChangeArrowheads="1"/>
          </p:cNvSpPr>
          <p:nvPr/>
        </p:nvSpPr>
        <p:spPr bwMode="auto">
          <a:xfrm>
            <a:off x="6148388" y="1970088"/>
            <a:ext cx="352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000" b="1">
                <a:solidFill>
                  <a:srgbClr val="FF3300"/>
                </a:solidFill>
                <a:latin typeface="Times New Roman" panose="02020603050405020304" pitchFamily="18" charset="0"/>
              </a:rPr>
              <a:t>e</a:t>
            </a:r>
            <a:r>
              <a:rPr lang="en-US" altLang="fr-FR" sz="2000" b="1" baseline="30000">
                <a:solidFill>
                  <a:srgbClr val="FF3300"/>
                </a:solidFill>
                <a:latin typeface="Times New Roman" panose="02020603050405020304" pitchFamily="18" charset="0"/>
              </a:rPr>
              <a:t>-</a:t>
            </a:r>
            <a:endParaRPr lang="en-US" altLang="fr-FR" sz="2000" b="1">
              <a:solidFill>
                <a:srgbClr val="FF3300"/>
              </a:solidFill>
              <a:latin typeface="Times New Roman" panose="02020603050405020304" pitchFamily="18" charset="0"/>
            </a:endParaRPr>
          </a:p>
        </p:txBody>
      </p:sp>
      <p:sp>
        <p:nvSpPr>
          <p:cNvPr id="43019" name="Text Box 11"/>
          <p:cNvSpPr txBox="1">
            <a:spLocks noChangeArrowheads="1"/>
          </p:cNvSpPr>
          <p:nvPr/>
        </p:nvSpPr>
        <p:spPr bwMode="auto">
          <a:xfrm>
            <a:off x="7316788" y="1382713"/>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Times New Roman" panose="02020603050405020304" pitchFamily="18" charset="0"/>
              </a:rPr>
              <a:t>Z</a:t>
            </a:r>
          </a:p>
        </p:txBody>
      </p:sp>
      <p:sp>
        <p:nvSpPr>
          <p:cNvPr id="43020" name="Text Box 12"/>
          <p:cNvSpPr txBox="1">
            <a:spLocks noChangeArrowheads="1"/>
          </p:cNvSpPr>
          <p:nvPr/>
        </p:nvSpPr>
        <p:spPr bwMode="auto">
          <a:xfrm>
            <a:off x="8180388" y="1931988"/>
            <a:ext cx="352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000" b="1">
                <a:solidFill>
                  <a:srgbClr val="FF3300"/>
                </a:solidFill>
                <a:latin typeface="Times New Roman" panose="02020603050405020304" pitchFamily="18" charset="0"/>
              </a:rPr>
              <a:t>e</a:t>
            </a:r>
            <a:r>
              <a:rPr lang="en-US" altLang="fr-FR" sz="2000" b="1" baseline="30000">
                <a:solidFill>
                  <a:srgbClr val="FF3300"/>
                </a:solidFill>
                <a:latin typeface="Times New Roman" panose="02020603050405020304" pitchFamily="18" charset="0"/>
              </a:rPr>
              <a:t>-</a:t>
            </a:r>
            <a:endParaRPr lang="en-US" altLang="fr-FR" sz="2000" b="1">
              <a:solidFill>
                <a:srgbClr val="FF3300"/>
              </a:solidFill>
              <a:latin typeface="Times New Roman" panose="02020603050405020304" pitchFamily="18" charset="0"/>
            </a:endParaRPr>
          </a:p>
        </p:txBody>
      </p:sp>
      <p:sp>
        <p:nvSpPr>
          <p:cNvPr id="43021" name="Text Box 13"/>
          <p:cNvSpPr txBox="1">
            <a:spLocks noChangeArrowheads="1"/>
          </p:cNvSpPr>
          <p:nvPr/>
        </p:nvSpPr>
        <p:spPr bwMode="auto">
          <a:xfrm>
            <a:off x="6246813" y="2652713"/>
            <a:ext cx="28971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elastic scattering of neutrino </a:t>
            </a:r>
          </a:p>
          <a:p>
            <a:pPr>
              <a:spcBef>
                <a:spcPct val="0"/>
              </a:spcBef>
              <a:buFontTx/>
              <a:buNone/>
            </a:pPr>
            <a:r>
              <a:rPr lang="fr-CH" altLang="fr-FR" sz="1400" b="1">
                <a:latin typeface="Times New Roman" panose="02020603050405020304" pitchFamily="18" charset="0"/>
              </a:rPr>
              <a:t>off electron in the liquid</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2800" b="1">
                <a:latin typeface="Times New Roman" panose="02020603050405020304" pitchFamily="18" charset="0"/>
              </a:rPr>
              <a:t>1973 Gargamelle</a:t>
            </a:r>
          </a:p>
          <a:p>
            <a:pPr>
              <a:spcBef>
                <a:spcPct val="0"/>
              </a:spcBef>
              <a:buFontTx/>
              <a:buNone/>
            </a:pPr>
            <a:endParaRPr lang="fr-CH" altLang="fr-FR" sz="2800" b="1">
              <a:latin typeface="Times New Roman" panose="02020603050405020304" pitchFamily="18" charset="0"/>
            </a:endParaRPr>
          </a:p>
        </p:txBody>
      </p:sp>
      <p:sp>
        <p:nvSpPr>
          <p:cNvPr id="43022" name="Text Box 14"/>
          <p:cNvSpPr txBox="1">
            <a:spLocks noChangeArrowheads="1"/>
          </p:cNvSpPr>
          <p:nvPr/>
        </p:nvSpPr>
        <p:spPr bwMode="auto">
          <a:xfrm>
            <a:off x="1165225" y="5819775"/>
            <a:ext cx="75215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2800" b="1">
                <a:latin typeface="Times New Roman" panose="02020603050405020304" pitchFamily="18" charset="0"/>
              </a:rPr>
              <a:t>First manifestation of the Z boson</a:t>
            </a:r>
          </a:p>
          <a:p>
            <a:pPr>
              <a:spcBef>
                <a:spcPct val="0"/>
              </a:spcBef>
              <a:buFontTx/>
              <a:buNone/>
            </a:pPr>
            <a:r>
              <a:rPr lang="fr-CH" altLang="fr-FR" sz="2800" b="1">
                <a:latin typeface="Times New Roman" panose="02020603050405020304" pitchFamily="18" charset="0"/>
              </a:rPr>
              <a:t>experimental birth of the Standard model </a:t>
            </a:r>
          </a:p>
          <a:p>
            <a:pPr>
              <a:spcBef>
                <a:spcPct val="0"/>
              </a:spcBef>
              <a:buFontTx/>
              <a:buNone/>
            </a:pPr>
            <a:endParaRPr lang="fr-CH" altLang="fr-FR" sz="1400" b="1">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19</a:t>
            </a:fld>
            <a:endParaRPr lang="en-US">
              <a:solidFill>
                <a:prstClr val="black">
                  <a:tint val="75000"/>
                </a:prstClr>
              </a:solidFill>
            </a:endParaRPr>
          </a:p>
        </p:txBody>
      </p:sp>
    </p:spTree>
    <p:extLst>
      <p:ext uri="{BB962C8B-B14F-4D97-AF65-F5344CB8AC3E}">
        <p14:creationId xmlns:p14="http://schemas.microsoft.com/office/powerpoint/2010/main" val="2309543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AutoShape 3"/>
          <p:cNvSpPr>
            <a:spLocks noChangeArrowheads="1"/>
          </p:cNvSpPr>
          <p:nvPr/>
        </p:nvSpPr>
        <p:spPr bwMode="auto">
          <a:xfrm>
            <a:off x="609600" y="8731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2" name="AutoShape 4"/>
          <p:cNvSpPr>
            <a:spLocks noChangeArrowheads="1"/>
          </p:cNvSpPr>
          <p:nvPr/>
        </p:nvSpPr>
        <p:spPr bwMode="auto">
          <a:xfrm>
            <a:off x="1473200" y="13176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3" name="AutoShape 5"/>
          <p:cNvSpPr>
            <a:spLocks noChangeArrowheads="1"/>
          </p:cNvSpPr>
          <p:nvPr/>
        </p:nvSpPr>
        <p:spPr bwMode="auto">
          <a:xfrm>
            <a:off x="2425700" y="14446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4" name="AutoShape 6"/>
          <p:cNvSpPr>
            <a:spLocks noChangeArrowheads="1"/>
          </p:cNvSpPr>
          <p:nvPr/>
        </p:nvSpPr>
        <p:spPr bwMode="auto">
          <a:xfrm>
            <a:off x="3454400" y="15081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5" name="AutoShape 7"/>
          <p:cNvSpPr>
            <a:spLocks noChangeArrowheads="1"/>
          </p:cNvSpPr>
          <p:nvPr/>
        </p:nvSpPr>
        <p:spPr bwMode="auto">
          <a:xfrm>
            <a:off x="4419600" y="15335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6" name="AutoShape 8"/>
          <p:cNvSpPr>
            <a:spLocks noChangeArrowheads="1"/>
          </p:cNvSpPr>
          <p:nvPr/>
        </p:nvSpPr>
        <p:spPr bwMode="auto">
          <a:xfrm>
            <a:off x="5499100" y="15335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7" name="AutoShape 9"/>
          <p:cNvSpPr>
            <a:spLocks noChangeArrowheads="1"/>
          </p:cNvSpPr>
          <p:nvPr/>
        </p:nvSpPr>
        <p:spPr bwMode="auto">
          <a:xfrm>
            <a:off x="6477000" y="14573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8" name="AutoShape 10"/>
          <p:cNvSpPr>
            <a:spLocks noChangeArrowheads="1"/>
          </p:cNvSpPr>
          <p:nvPr/>
        </p:nvSpPr>
        <p:spPr bwMode="auto">
          <a:xfrm>
            <a:off x="7442200" y="13176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499" name="AutoShape 11"/>
          <p:cNvSpPr>
            <a:spLocks noChangeArrowheads="1"/>
          </p:cNvSpPr>
          <p:nvPr/>
        </p:nvSpPr>
        <p:spPr bwMode="auto">
          <a:xfrm>
            <a:off x="3594100" y="2508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0" name="AutoShape 12"/>
          <p:cNvSpPr>
            <a:spLocks noChangeArrowheads="1"/>
          </p:cNvSpPr>
          <p:nvPr/>
        </p:nvSpPr>
        <p:spPr bwMode="auto">
          <a:xfrm>
            <a:off x="2565400" y="3016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1" name="AutoShape 13"/>
          <p:cNvSpPr>
            <a:spLocks noChangeArrowheads="1"/>
          </p:cNvSpPr>
          <p:nvPr/>
        </p:nvSpPr>
        <p:spPr bwMode="auto">
          <a:xfrm>
            <a:off x="1447800" y="4667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2" name="AutoShape 14"/>
          <p:cNvSpPr>
            <a:spLocks noChangeArrowheads="1"/>
          </p:cNvSpPr>
          <p:nvPr/>
        </p:nvSpPr>
        <p:spPr bwMode="auto">
          <a:xfrm>
            <a:off x="4584700" y="2254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3" name="AutoShape 15"/>
          <p:cNvSpPr>
            <a:spLocks noChangeArrowheads="1"/>
          </p:cNvSpPr>
          <p:nvPr/>
        </p:nvSpPr>
        <p:spPr bwMode="auto">
          <a:xfrm>
            <a:off x="5638800" y="2508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4" name="AutoShape 16"/>
          <p:cNvSpPr>
            <a:spLocks noChangeArrowheads="1"/>
          </p:cNvSpPr>
          <p:nvPr/>
        </p:nvSpPr>
        <p:spPr bwMode="auto">
          <a:xfrm>
            <a:off x="6553200" y="3270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5" name="AutoShape 17"/>
          <p:cNvSpPr>
            <a:spLocks noChangeArrowheads="1"/>
          </p:cNvSpPr>
          <p:nvPr/>
        </p:nvSpPr>
        <p:spPr bwMode="auto">
          <a:xfrm>
            <a:off x="7531100" y="4921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63506" name="AutoShape 18"/>
          <p:cNvSpPr>
            <a:spLocks noChangeArrowheads="1"/>
          </p:cNvSpPr>
          <p:nvPr/>
        </p:nvSpPr>
        <p:spPr bwMode="auto">
          <a:xfrm>
            <a:off x="8470900" y="911225"/>
            <a:ext cx="320675" cy="301625"/>
          </a:xfrm>
          <a:prstGeom prst="star5">
            <a:avLst/>
          </a:prstGeom>
          <a:solidFill>
            <a:schemeClr val="accent2"/>
          </a:solidFill>
          <a:ln w="44450">
            <a:solidFill>
              <a:srgbClr val="FFFF00"/>
            </a:solidFill>
            <a:miter lim="800000"/>
            <a:headEnd/>
            <a:tailEnd/>
          </a:ln>
          <a:effectLst/>
        </p:spPr>
        <p:txBody>
          <a:bodyPr wrap="none" anchor="ctr"/>
          <a:lstStyle/>
          <a:p>
            <a:pPr>
              <a:defRPr/>
            </a:pPr>
            <a:endParaRPr lang="en-US">
              <a:latin typeface="Arial" charset="0"/>
              <a:cs typeface="+mn-cs"/>
            </a:endParaRPr>
          </a:p>
        </p:txBody>
      </p:sp>
      <p:sp>
        <p:nvSpPr>
          <p:cNvPr id="32787" name="Text Box 19"/>
          <p:cNvSpPr txBox="1">
            <a:spLocks noChangeArrowheads="1"/>
          </p:cNvSpPr>
          <p:nvPr/>
        </p:nvSpPr>
        <p:spPr bwMode="auto">
          <a:xfrm>
            <a:off x="827584" y="764704"/>
            <a:ext cx="75147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3600" b="1" dirty="0">
                <a:latin typeface="Times New Roman" panose="02020603050405020304" pitchFamily="18" charset="0"/>
              </a:rPr>
              <a:t> </a:t>
            </a:r>
            <a:r>
              <a:rPr lang="en-US" altLang="fr-FR" sz="3600" b="1" dirty="0">
                <a:solidFill>
                  <a:schemeClr val="tx1">
                    <a:lumMod val="95000"/>
                    <a:lumOff val="5000"/>
                  </a:schemeClr>
                </a:solidFill>
                <a:cs typeface="Calibri" panose="020F0502020204030204" pitchFamily="34" charset="0"/>
              </a:rPr>
              <a:t>The Big Questions in Neutrino Physics</a:t>
            </a:r>
            <a:endParaRPr lang="en-US" altLang="fr-FR" sz="3600" b="1" dirty="0">
              <a:solidFill>
                <a:schemeClr val="tx1">
                  <a:lumMod val="95000"/>
                  <a:lumOff val="5000"/>
                </a:schemeClr>
              </a:solidFill>
              <a:latin typeface="Times New Roman" panose="02020603050405020304" pitchFamily="18" charset="0"/>
            </a:endParaRPr>
          </a:p>
        </p:txBody>
      </p:sp>
      <p:sp>
        <p:nvSpPr>
          <p:cNvPr id="2" name="TextBox 1"/>
          <p:cNvSpPr txBox="1"/>
          <p:nvPr/>
        </p:nvSpPr>
        <p:spPr>
          <a:xfrm>
            <a:off x="755576" y="1700808"/>
            <a:ext cx="7652683" cy="5355312"/>
          </a:xfrm>
          <a:prstGeom prst="rect">
            <a:avLst/>
          </a:prstGeom>
          <a:noFill/>
        </p:spPr>
        <p:txBody>
          <a:bodyPr wrap="square" rtlCol="0">
            <a:spAutoFit/>
          </a:bodyPr>
          <a:lstStyle/>
          <a:p>
            <a:r>
              <a:rPr lang="fr-FR" b="1" dirty="0" smtClean="0"/>
              <a:t>The </a:t>
            </a:r>
            <a:r>
              <a:rPr lang="fr-FR" b="1" dirty="0" err="1" smtClean="0"/>
              <a:t>big</a:t>
            </a:r>
            <a:r>
              <a:rPr lang="fr-FR" b="1" dirty="0" smtClean="0"/>
              <a:t> questions of </a:t>
            </a:r>
            <a:r>
              <a:rPr lang="fr-FR" b="1" dirty="0" err="1" smtClean="0"/>
              <a:t>particle</a:t>
            </a:r>
            <a:r>
              <a:rPr lang="fr-FR" b="1" dirty="0" smtClean="0"/>
              <a:t> </a:t>
            </a:r>
            <a:r>
              <a:rPr lang="fr-FR" b="1" dirty="0" err="1" smtClean="0"/>
              <a:t>physics</a:t>
            </a:r>
            <a:r>
              <a:rPr lang="fr-FR" b="1" dirty="0" smtClean="0"/>
              <a:t> and neutrinos</a:t>
            </a:r>
          </a:p>
          <a:p>
            <a:r>
              <a:rPr lang="fr-FR" dirty="0" smtClean="0"/>
              <a:t>-- How </a:t>
            </a:r>
            <a:r>
              <a:rPr lang="fr-FR" dirty="0" err="1" smtClean="0"/>
              <a:t>was</a:t>
            </a:r>
            <a:r>
              <a:rPr lang="fr-FR" dirty="0" smtClean="0"/>
              <a:t> the </a:t>
            </a:r>
            <a:r>
              <a:rPr lang="fr-FR" dirty="0" err="1" smtClean="0"/>
              <a:t>Universe</a:t>
            </a:r>
            <a:r>
              <a:rPr lang="fr-FR" dirty="0" smtClean="0"/>
              <a:t> </a:t>
            </a:r>
            <a:r>
              <a:rPr lang="fr-FR" dirty="0" err="1" smtClean="0"/>
              <a:t>born</a:t>
            </a:r>
            <a:r>
              <a:rPr lang="fr-FR" dirty="0" smtClean="0"/>
              <a:t> and how </a:t>
            </a:r>
            <a:r>
              <a:rPr lang="fr-FR" dirty="0" err="1" smtClean="0"/>
              <a:t>it</a:t>
            </a:r>
            <a:r>
              <a:rPr lang="fr-FR" dirty="0" smtClean="0"/>
              <a:t> </a:t>
            </a:r>
            <a:r>
              <a:rPr lang="fr-FR" dirty="0" err="1" smtClean="0"/>
              <a:t>works</a:t>
            </a:r>
            <a:endParaRPr lang="fr-FR" dirty="0"/>
          </a:p>
          <a:p>
            <a:r>
              <a:rPr lang="fr-FR" dirty="0" smtClean="0"/>
              <a:t>-- </a:t>
            </a:r>
            <a:r>
              <a:rPr lang="fr-FR" dirty="0" err="1" smtClean="0"/>
              <a:t>Matter</a:t>
            </a:r>
            <a:r>
              <a:rPr lang="fr-FR" dirty="0" smtClean="0"/>
              <a:t> </a:t>
            </a:r>
            <a:r>
              <a:rPr lang="fr-FR" dirty="0" err="1" smtClean="0"/>
              <a:t>exists</a:t>
            </a:r>
            <a:r>
              <a:rPr lang="fr-FR" dirty="0" smtClean="0"/>
              <a:t>, but </a:t>
            </a:r>
            <a:r>
              <a:rPr lang="fr-FR" dirty="0" err="1"/>
              <a:t>w</a:t>
            </a:r>
            <a:r>
              <a:rPr lang="fr-FR" dirty="0" err="1" smtClean="0"/>
              <a:t>hat</a:t>
            </a:r>
            <a:r>
              <a:rPr lang="fr-FR" dirty="0" smtClean="0"/>
              <a:t> </a:t>
            </a:r>
            <a:r>
              <a:rPr lang="fr-FR" dirty="0" err="1" smtClean="0"/>
              <a:t>happened</a:t>
            </a:r>
            <a:r>
              <a:rPr lang="fr-FR" dirty="0" smtClean="0"/>
              <a:t> to </a:t>
            </a:r>
            <a:r>
              <a:rPr lang="fr-FR" dirty="0" err="1" smtClean="0"/>
              <a:t>antimatter</a:t>
            </a:r>
            <a:r>
              <a:rPr lang="fr-FR" dirty="0" smtClean="0"/>
              <a:t>?</a:t>
            </a:r>
          </a:p>
          <a:p>
            <a:r>
              <a:rPr lang="fr-FR" dirty="0" smtClean="0"/>
              <a:t>-- </a:t>
            </a:r>
            <a:r>
              <a:rPr lang="fr-FR" dirty="0" err="1" smtClean="0"/>
              <a:t>dark</a:t>
            </a:r>
            <a:r>
              <a:rPr lang="fr-FR" dirty="0" smtClean="0"/>
              <a:t> </a:t>
            </a:r>
            <a:r>
              <a:rPr lang="fr-FR" dirty="0" err="1" smtClean="0"/>
              <a:t>matter</a:t>
            </a:r>
            <a:r>
              <a:rPr lang="fr-FR" dirty="0" smtClean="0"/>
              <a:t> and </a:t>
            </a:r>
            <a:r>
              <a:rPr lang="fr-FR" dirty="0" err="1" smtClean="0"/>
              <a:t>dark</a:t>
            </a:r>
            <a:r>
              <a:rPr lang="fr-FR" dirty="0" smtClean="0"/>
              <a:t> </a:t>
            </a:r>
            <a:r>
              <a:rPr lang="fr-FR" dirty="0" err="1" smtClean="0"/>
              <a:t>energy</a:t>
            </a:r>
            <a:endParaRPr lang="fr-FR" dirty="0" smtClean="0"/>
          </a:p>
          <a:p>
            <a:r>
              <a:rPr lang="fr-FR" dirty="0" smtClean="0"/>
              <a:t>-- The Standard Model</a:t>
            </a:r>
          </a:p>
          <a:p>
            <a:endParaRPr lang="fr-FR" dirty="0"/>
          </a:p>
          <a:p>
            <a:r>
              <a:rPr lang="fr-FR" b="1" dirty="0" err="1" smtClean="0"/>
              <a:t>Who</a:t>
            </a:r>
            <a:r>
              <a:rPr lang="fr-FR" b="1" dirty="0" smtClean="0"/>
              <a:t> are neutrinos?</a:t>
            </a:r>
          </a:p>
          <a:p>
            <a:r>
              <a:rPr lang="fr-FR" b="1" dirty="0" smtClean="0"/>
              <a:t>-- </a:t>
            </a:r>
            <a:r>
              <a:rPr lang="fr-FR" b="1" dirty="0" err="1" smtClean="0"/>
              <a:t>neutral</a:t>
            </a:r>
            <a:r>
              <a:rPr lang="fr-FR" b="1" dirty="0" smtClean="0"/>
              <a:t>, </a:t>
            </a:r>
            <a:r>
              <a:rPr lang="fr-FR" b="1" dirty="0" err="1" smtClean="0"/>
              <a:t>left-handed</a:t>
            </a:r>
            <a:r>
              <a:rPr lang="fr-FR" b="1" dirty="0" smtClean="0"/>
              <a:t>, massive, </a:t>
            </a:r>
            <a:r>
              <a:rPr lang="fr-FR" b="1" dirty="0" err="1" smtClean="0"/>
              <a:t>mixing</a:t>
            </a:r>
            <a:r>
              <a:rPr lang="fr-FR" b="1" dirty="0" smtClean="0"/>
              <a:t> and </a:t>
            </a:r>
            <a:r>
              <a:rPr lang="fr-FR" b="1" dirty="0" err="1" smtClean="0"/>
              <a:t>oscillating</a:t>
            </a:r>
            <a:r>
              <a:rPr lang="fr-FR" b="1" dirty="0" smtClean="0"/>
              <a:t> (</a:t>
            </a:r>
            <a:r>
              <a:rPr lang="fr-FR" b="1" dirty="0" err="1" smtClean="0"/>
              <a:t>we</a:t>
            </a:r>
            <a:r>
              <a:rPr lang="fr-FR" b="1" dirty="0" smtClean="0"/>
              <a:t> know all </a:t>
            </a:r>
            <a:r>
              <a:rPr lang="fr-FR" b="1" dirty="0" err="1" smtClean="0"/>
              <a:t>that</a:t>
            </a:r>
            <a:r>
              <a:rPr lang="fr-FR" b="1" dirty="0" smtClean="0"/>
              <a:t>)</a:t>
            </a:r>
          </a:p>
          <a:p>
            <a:endParaRPr lang="fr-FR" b="1" dirty="0"/>
          </a:p>
          <a:p>
            <a:r>
              <a:rPr lang="fr-FR" b="1" dirty="0" smtClean="0"/>
              <a:t>Neutrino questions and future</a:t>
            </a:r>
          </a:p>
          <a:p>
            <a:r>
              <a:rPr lang="fr-FR" b="1" dirty="0" smtClean="0"/>
              <a:t>-- are neutrinos </a:t>
            </a:r>
            <a:r>
              <a:rPr lang="fr-FR" b="1" dirty="0" err="1" smtClean="0"/>
              <a:t>violating</a:t>
            </a:r>
            <a:r>
              <a:rPr lang="fr-FR" b="1" dirty="0" smtClean="0"/>
              <a:t> time-reversal (C.P or T) invariance </a:t>
            </a:r>
          </a:p>
          <a:p>
            <a:r>
              <a:rPr lang="fr-FR" b="1" dirty="0" smtClean="0"/>
              <a:t>-- are neutrinos able to </a:t>
            </a:r>
            <a:r>
              <a:rPr lang="fr-FR" b="1" dirty="0" err="1" smtClean="0"/>
              <a:t>transform</a:t>
            </a:r>
            <a:r>
              <a:rPr lang="fr-FR" b="1" dirty="0" smtClean="0"/>
              <a:t> </a:t>
            </a:r>
            <a:r>
              <a:rPr lang="fr-FR" b="1" dirty="0" err="1" smtClean="0"/>
              <a:t>into</a:t>
            </a:r>
            <a:r>
              <a:rPr lang="fr-FR" b="1" dirty="0" smtClean="0"/>
              <a:t> antineutrinos        </a:t>
            </a:r>
          </a:p>
          <a:p>
            <a:r>
              <a:rPr lang="fr-FR" b="1" dirty="0"/>
              <a:t> </a:t>
            </a:r>
            <a:r>
              <a:rPr lang="fr-FR" b="1" dirty="0" smtClean="0"/>
              <a:t>     -- fermion </a:t>
            </a:r>
            <a:r>
              <a:rPr lang="fr-FR" b="1" dirty="0" err="1" smtClean="0"/>
              <a:t>number</a:t>
            </a:r>
            <a:r>
              <a:rPr lang="fr-FR" b="1" dirty="0" smtClean="0"/>
              <a:t> conservation? </a:t>
            </a:r>
          </a:p>
          <a:p>
            <a:r>
              <a:rPr lang="fr-FR" b="1" dirty="0"/>
              <a:t> </a:t>
            </a:r>
            <a:r>
              <a:rPr lang="fr-FR" b="1" dirty="0" smtClean="0"/>
              <a:t>     -- The neutrino mass </a:t>
            </a:r>
            <a:r>
              <a:rPr lang="fr-FR" b="1" dirty="0" err="1" smtClean="0"/>
              <a:t>be</a:t>
            </a:r>
            <a:r>
              <a:rPr lang="fr-FR" b="1" dirty="0" smtClean="0"/>
              <a:t> </a:t>
            </a:r>
            <a:r>
              <a:rPr lang="fr-FR" b="1" dirty="0" err="1" smtClean="0"/>
              <a:t>explained</a:t>
            </a:r>
            <a:r>
              <a:rPr lang="fr-FR" b="1" dirty="0" smtClean="0"/>
              <a:t> in the Standard Model</a:t>
            </a:r>
          </a:p>
          <a:p>
            <a:r>
              <a:rPr lang="fr-FR" b="1" dirty="0" smtClean="0"/>
              <a:t>-- how </a:t>
            </a:r>
            <a:r>
              <a:rPr lang="fr-FR" b="1" dirty="0" err="1" smtClean="0"/>
              <a:t>can</a:t>
            </a:r>
            <a:r>
              <a:rPr lang="fr-FR" b="1" dirty="0" smtClean="0"/>
              <a:t> </a:t>
            </a:r>
            <a:r>
              <a:rPr lang="fr-FR" b="1" dirty="0" err="1" smtClean="0"/>
              <a:t>we</a:t>
            </a:r>
            <a:r>
              <a:rPr lang="fr-FR" b="1" dirty="0" smtClean="0"/>
              <a:t> check all </a:t>
            </a:r>
            <a:r>
              <a:rPr lang="fr-FR" b="1" dirty="0" err="1" smtClean="0"/>
              <a:t>that</a:t>
            </a:r>
            <a:r>
              <a:rPr lang="fr-FR" b="1" dirty="0" smtClean="0"/>
              <a:t>?</a:t>
            </a:r>
          </a:p>
          <a:p>
            <a:r>
              <a:rPr lang="fr-FR" dirty="0" smtClean="0"/>
              <a:t>      -- Neutrino mass </a:t>
            </a:r>
            <a:r>
              <a:rPr lang="fr-FR" dirty="0" err="1" smtClean="0"/>
              <a:t>measurements</a:t>
            </a:r>
            <a:r>
              <a:rPr lang="fr-FR" dirty="0" smtClean="0"/>
              <a:t> (in 0v</a:t>
            </a:r>
            <a:r>
              <a:rPr lang="en-CH" dirty="0" smtClean="0">
                <a:sym typeface="Symbol" panose="05050102010706020507" pitchFamily="18" charset="2"/>
              </a:rPr>
              <a:t></a:t>
            </a:r>
            <a:r>
              <a:rPr lang="en-US" dirty="0" smtClean="0">
                <a:sym typeface="Symbol" panose="05050102010706020507" pitchFamily="18" charset="2"/>
              </a:rPr>
              <a:t> </a:t>
            </a:r>
            <a:r>
              <a:rPr lang="fr-FR" dirty="0" smtClean="0"/>
              <a:t>and </a:t>
            </a:r>
            <a:r>
              <a:rPr lang="fr-FR" dirty="0" err="1" smtClean="0"/>
              <a:t>cosmology</a:t>
            </a:r>
            <a:r>
              <a:rPr lang="fr-FR" dirty="0" smtClean="0"/>
              <a:t>)</a:t>
            </a:r>
          </a:p>
          <a:p>
            <a:r>
              <a:rPr lang="fr-FR" dirty="0" smtClean="0"/>
              <a:t>      -- Neutrino oscillations and CP violation future neutrino program </a:t>
            </a:r>
          </a:p>
          <a:p>
            <a:r>
              <a:rPr lang="fr-FR" dirty="0" smtClean="0"/>
              <a:t>      -- How </a:t>
            </a:r>
            <a:r>
              <a:rPr lang="fr-FR" dirty="0" err="1" smtClean="0"/>
              <a:t>can</a:t>
            </a:r>
            <a:r>
              <a:rPr lang="fr-FR" dirty="0" smtClean="0"/>
              <a:t> </a:t>
            </a:r>
            <a:r>
              <a:rPr lang="fr-FR" dirty="0" err="1" smtClean="0"/>
              <a:t>we</a:t>
            </a:r>
            <a:r>
              <a:rPr lang="fr-FR" dirty="0" smtClean="0"/>
              <a:t> </a:t>
            </a:r>
            <a:r>
              <a:rPr lang="fr-FR" dirty="0" err="1" smtClean="0"/>
              <a:t>discover</a:t>
            </a:r>
            <a:r>
              <a:rPr lang="fr-FR" dirty="0" smtClean="0"/>
              <a:t> </a:t>
            </a:r>
            <a:r>
              <a:rPr lang="fr-FR" dirty="0" err="1" smtClean="0"/>
              <a:t>that</a:t>
            </a:r>
            <a:r>
              <a:rPr lang="fr-FR" dirty="0" smtClean="0"/>
              <a:t> neutrinos have a </a:t>
            </a:r>
            <a:r>
              <a:rPr lang="fr-FR" dirty="0" err="1" smtClean="0"/>
              <a:t>Majorana</a:t>
            </a:r>
            <a:r>
              <a:rPr lang="fr-FR" dirty="0" smtClean="0"/>
              <a:t> mass </a:t>
            </a:r>
            <a:r>
              <a:rPr lang="fr-FR" dirty="0" err="1" smtClean="0"/>
              <a:t>term</a:t>
            </a:r>
            <a:r>
              <a:rPr lang="fr-FR" dirty="0" smtClean="0"/>
              <a:t>? </a:t>
            </a:r>
          </a:p>
          <a:p>
            <a:endParaRPr lang="fr-FR" dirty="0"/>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2</a:t>
            </a:fld>
            <a:endParaRPr lang="en-US">
              <a:solidFill>
                <a:prstClr val="black">
                  <a:tint val="75000"/>
                </a:prstClr>
              </a:solidFill>
            </a:endParaRPr>
          </a:p>
        </p:txBody>
      </p:sp>
    </p:spTree>
    <p:extLst>
      <p:ext uri="{BB962C8B-B14F-4D97-AF65-F5344CB8AC3E}">
        <p14:creationId xmlns:p14="http://schemas.microsoft.com/office/powerpoint/2010/main" val="15304186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descr="gargamel-event-C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8424863"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5"/>
          <p:cNvSpPr txBox="1">
            <a:spLocks noChangeArrowheads="1"/>
          </p:cNvSpPr>
          <p:nvPr/>
        </p:nvSpPr>
        <p:spPr bwMode="auto">
          <a:xfrm>
            <a:off x="3219450" y="6400800"/>
            <a:ext cx="3968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fr-FR" sz="1800" b="1">
                <a:latin typeface="Arial" panose="020B0604020202020204" pitchFamily="34" charset="0"/>
              </a:rPr>
              <a:t>Gargamelle Charged Current event</a:t>
            </a: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20</a:t>
            </a:fld>
            <a:endParaRPr lang="en-US">
              <a:solidFill>
                <a:prstClr val="black">
                  <a:tint val="75000"/>
                </a:prstClr>
              </a:solidFill>
            </a:endParaRPr>
          </a:p>
        </p:txBody>
      </p:sp>
    </p:spTree>
    <p:extLst>
      <p:ext uri="{BB962C8B-B14F-4D97-AF65-F5344CB8AC3E}">
        <p14:creationId xmlns:p14="http://schemas.microsoft.com/office/powerpoint/2010/main" val="738987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Gargamelle-neutrino-ev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26988"/>
            <a:ext cx="8893175" cy="592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5"/>
          <p:cNvSpPr txBox="1">
            <a:spLocks noChangeArrowheads="1"/>
          </p:cNvSpPr>
          <p:nvPr/>
        </p:nvSpPr>
        <p:spPr bwMode="auto">
          <a:xfrm>
            <a:off x="719138" y="5949950"/>
            <a:ext cx="744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fr-FR" sz="1800">
                <a:latin typeface="Arial" panose="020B0604020202020204" pitchFamily="34" charset="0"/>
              </a:rPr>
              <a:t>Gargamelle neutral current event (all particles are identified as hadrons)</a:t>
            </a: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21</a:t>
            </a:fld>
            <a:endParaRPr lang="en-US">
              <a:solidFill>
                <a:prstClr val="black">
                  <a:tint val="75000"/>
                </a:prstClr>
              </a:solidFill>
            </a:endParaRPr>
          </a:p>
        </p:txBody>
      </p:sp>
    </p:spTree>
    <p:extLst>
      <p:ext uri="{BB962C8B-B14F-4D97-AF65-F5344CB8AC3E}">
        <p14:creationId xmlns:p14="http://schemas.microsoft.com/office/powerpoint/2010/main" val="26691325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1"/>
          <p:cNvSpPr txBox="1">
            <a:spLocks noChangeArrowheads="1"/>
          </p:cNvSpPr>
          <p:nvPr/>
        </p:nvSpPr>
        <p:spPr bwMode="auto">
          <a:xfrm>
            <a:off x="1929334" y="166182"/>
            <a:ext cx="5883026" cy="46166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fr-CH" altLang="en-US" sz="1800" b="1" dirty="0">
                <a:latin typeface="Arial" panose="020B0604020202020204" pitchFamily="34" charset="0"/>
              </a:rPr>
              <a:t>The </a:t>
            </a:r>
            <a:r>
              <a:rPr lang="fr-CH" altLang="en-US" sz="1800" b="1" dirty="0" err="1" smtClean="0">
                <a:latin typeface="Arial" panose="020B0604020202020204" pitchFamily="34" charset="0"/>
              </a:rPr>
              <a:t>Third</a:t>
            </a:r>
            <a:r>
              <a:rPr lang="fr-CH" altLang="en-US" sz="1800" b="1" dirty="0" smtClean="0">
                <a:latin typeface="Arial" panose="020B0604020202020204" pitchFamily="34" charset="0"/>
              </a:rPr>
              <a:t> (and last) </a:t>
            </a:r>
            <a:r>
              <a:rPr lang="fr-CH" altLang="en-US" sz="1800" b="1" dirty="0" err="1">
                <a:latin typeface="Arial" panose="020B0604020202020204" pitchFamily="34" charset="0"/>
              </a:rPr>
              <a:t>Family</a:t>
            </a:r>
            <a:r>
              <a:rPr lang="fr-CH" altLang="en-US" sz="1800" b="1" dirty="0">
                <a:latin typeface="Arial" panose="020B0604020202020204" pitchFamily="34" charset="0"/>
              </a:rPr>
              <a:t> of </a:t>
            </a:r>
            <a:r>
              <a:rPr lang="fr-CH" altLang="en-US" sz="1800" b="1" dirty="0" smtClean="0">
                <a:latin typeface="Arial" panose="020B0604020202020204" pitchFamily="34" charset="0"/>
              </a:rPr>
              <a:t>(light) Neutrinos  </a:t>
            </a:r>
            <a:r>
              <a:rPr lang="en-US" sz="2400" b="1" dirty="0" smtClean="0">
                <a:sym typeface="Symbol" panose="05050102010706020507" pitchFamily="18" charset="2"/>
              </a:rPr>
              <a:t></a:t>
            </a:r>
            <a:r>
              <a:rPr lang="en-US" sz="2400" b="1" baseline="-25000" dirty="0" smtClean="0">
                <a:sym typeface="Symbol" panose="05050102010706020507" pitchFamily="18" charset="2"/>
              </a:rPr>
              <a:t></a:t>
            </a:r>
            <a:endParaRPr lang="en-GB" altLang="en-US" sz="1800" b="1" dirty="0">
              <a:latin typeface="Arial" panose="020B0604020202020204" pitchFamily="34" charset="0"/>
            </a:endParaRPr>
          </a:p>
        </p:txBody>
      </p:sp>
      <p:pic>
        <p:nvPicPr>
          <p:cNvPr id="471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763713" cy="176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108" name="Picture 4"/>
          <p:cNvPicPr>
            <a:picLocks noChangeAspect="1" noChangeArrowheads="1"/>
          </p:cNvPicPr>
          <p:nvPr/>
        </p:nvPicPr>
        <p:blipFill>
          <a:blip r:embed="rId3">
            <a:extLst>
              <a:ext uri="{28A0092B-C50C-407E-A947-70E740481C1C}">
                <a14:useLocalDpi xmlns:a14="http://schemas.microsoft.com/office/drawing/2010/main" val="0"/>
              </a:ext>
            </a:extLst>
          </a:blip>
          <a:srcRect b="17146"/>
          <a:stretch>
            <a:fillRect/>
          </a:stretch>
        </p:blipFill>
        <p:spPr bwMode="auto">
          <a:xfrm>
            <a:off x="-12700" y="2205038"/>
            <a:ext cx="3503613" cy="324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109" name="Picture 2"/>
          <p:cNvPicPr>
            <a:picLocks noChangeAspect="1" noChangeArrowheads="1"/>
          </p:cNvPicPr>
          <p:nvPr/>
        </p:nvPicPr>
        <p:blipFill>
          <a:blip r:embed="rId4">
            <a:extLst>
              <a:ext uri="{28A0092B-C50C-407E-A947-70E740481C1C}">
                <a14:useLocalDpi xmlns:a14="http://schemas.microsoft.com/office/drawing/2010/main" val="0"/>
              </a:ext>
            </a:extLst>
          </a:blip>
          <a:srcRect t="5968"/>
          <a:stretch>
            <a:fillRect/>
          </a:stretch>
        </p:blipFill>
        <p:spPr bwMode="auto">
          <a:xfrm>
            <a:off x="3203848" y="1412776"/>
            <a:ext cx="2808287" cy="2600325"/>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pic>
        <p:nvPicPr>
          <p:cNvPr id="47110"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92416" y="1104244"/>
            <a:ext cx="3436938" cy="317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quarter" idx="10"/>
          </p:nvPr>
        </p:nvSpPr>
        <p:spPr/>
        <p:txBody>
          <a:bodyPr/>
          <a:lstStyle/>
          <a:p>
            <a:pPr>
              <a:defRPr/>
            </a:pPr>
            <a:r>
              <a:rPr lang="en-US" smtClean="0"/>
              <a:t>3 July 2024</a:t>
            </a:r>
            <a:endParaRPr lang="en-GB"/>
          </a:p>
        </p:txBody>
      </p:sp>
      <p:sp>
        <p:nvSpPr>
          <p:cNvPr id="4711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FA9E5B1-7BB4-4899-8D5D-02FED14E7F31}" type="slidenum">
              <a:rPr lang="en-GB" altLang="en-US" sz="1200">
                <a:solidFill>
                  <a:srgbClr val="898989"/>
                </a:solidFill>
                <a:latin typeface="Arial" panose="020B0604020202020204" pitchFamily="34" charset="0"/>
              </a:rPr>
              <a:pPr>
                <a:spcBef>
                  <a:spcPct val="0"/>
                </a:spcBef>
                <a:buFontTx/>
                <a:buNone/>
              </a:pPr>
              <a:t>22</a:t>
            </a:fld>
            <a:endParaRPr lang="en-GB" altLang="en-US" sz="1200">
              <a:solidFill>
                <a:srgbClr val="898989"/>
              </a:solidFill>
              <a:latin typeface="Arial" panose="020B0604020202020204" pitchFamily="34" charset="0"/>
            </a:endParaRPr>
          </a:p>
        </p:txBody>
      </p:sp>
      <p:sp>
        <p:nvSpPr>
          <p:cNvPr id="4" name="TextBox 3"/>
          <p:cNvSpPr txBox="1"/>
          <p:nvPr/>
        </p:nvSpPr>
        <p:spPr>
          <a:xfrm>
            <a:off x="3844925" y="857250"/>
            <a:ext cx="2295885" cy="369332"/>
          </a:xfrm>
          <a:prstGeom prst="rect">
            <a:avLst/>
          </a:prstGeom>
          <a:solidFill>
            <a:schemeClr val="accent3">
              <a:lumMod val="20000"/>
              <a:lumOff val="80000"/>
            </a:schemeClr>
          </a:solidFill>
        </p:spPr>
        <p:txBody>
          <a:bodyPr wrap="none">
            <a:spAutoFit/>
          </a:bodyPr>
          <a:lstStyle/>
          <a:p>
            <a:pPr eaLnBrk="1" hangingPunct="1">
              <a:defRPr/>
            </a:pPr>
            <a:r>
              <a:rPr lang="en-GB" b="1" dirty="0" smtClean="0"/>
              <a:t>A.B. arXiv:1812.11362</a:t>
            </a:r>
            <a:endParaRPr lang="en-GB" b="1" dirty="0"/>
          </a:p>
        </p:txBody>
      </p:sp>
      <p:sp>
        <p:nvSpPr>
          <p:cNvPr id="2" name="TextBox 1"/>
          <p:cNvSpPr txBox="1"/>
          <p:nvPr/>
        </p:nvSpPr>
        <p:spPr>
          <a:xfrm>
            <a:off x="179512" y="5301208"/>
            <a:ext cx="5312288" cy="646331"/>
          </a:xfrm>
          <a:prstGeom prst="rect">
            <a:avLst/>
          </a:prstGeom>
          <a:solidFill>
            <a:schemeClr val="accent5">
              <a:lumMod val="40000"/>
              <a:lumOff val="60000"/>
            </a:schemeClr>
          </a:solidFill>
        </p:spPr>
        <p:txBody>
          <a:bodyPr wrap="none" rtlCol="0">
            <a:spAutoFit/>
          </a:bodyPr>
          <a:lstStyle/>
          <a:p>
            <a:r>
              <a:rPr lang="en-US" dirty="0" smtClean="0"/>
              <a:t>1977: Discovery in tau decays (</a:t>
            </a:r>
            <a:r>
              <a:rPr lang="en-US" dirty="0" err="1" smtClean="0"/>
              <a:t>e+e</a:t>
            </a:r>
            <a:r>
              <a:rPr lang="en-US" dirty="0" smtClean="0"/>
              <a:t>- collisions @SPEAR)</a:t>
            </a:r>
          </a:p>
          <a:p>
            <a:r>
              <a:rPr lang="en-US" dirty="0"/>
              <a:t> </a:t>
            </a:r>
            <a:r>
              <a:rPr lang="en-US" dirty="0" smtClean="0"/>
              <a:t>            1982 Particle Data Group: “</a:t>
            </a:r>
            <a:r>
              <a:rPr lang="en-US" dirty="0" smtClean="0">
                <a:sym typeface="Symbol" panose="05050102010706020507" pitchFamily="18" charset="2"/>
              </a:rPr>
              <a:t></a:t>
            </a:r>
            <a:r>
              <a:rPr lang="en-US" baseline="-25000" dirty="0" smtClean="0">
                <a:sym typeface="Symbol" panose="05050102010706020507" pitchFamily="18" charset="2"/>
              </a:rPr>
              <a:t> </a:t>
            </a:r>
            <a:r>
              <a:rPr lang="en-US" dirty="0" smtClean="0"/>
              <a:t>established”</a:t>
            </a:r>
            <a:endParaRPr lang="en-US" dirty="0"/>
          </a:p>
        </p:txBody>
      </p:sp>
      <p:sp>
        <p:nvSpPr>
          <p:cNvPr id="5" name="TextBox 4"/>
          <p:cNvSpPr txBox="1"/>
          <p:nvPr/>
        </p:nvSpPr>
        <p:spPr>
          <a:xfrm>
            <a:off x="3275856" y="3861048"/>
            <a:ext cx="3166636" cy="646331"/>
          </a:xfrm>
          <a:prstGeom prst="rect">
            <a:avLst/>
          </a:prstGeom>
          <a:solidFill>
            <a:schemeClr val="accent5">
              <a:lumMod val="60000"/>
              <a:lumOff val="40000"/>
            </a:schemeClr>
          </a:solidFill>
        </p:spPr>
        <p:txBody>
          <a:bodyPr wrap="none" rtlCol="0">
            <a:spAutoFit/>
          </a:bodyPr>
          <a:lstStyle/>
          <a:p>
            <a:r>
              <a:rPr lang="en-US" dirty="0" smtClean="0"/>
              <a:t>1985 UA1 W</a:t>
            </a:r>
            <a:r>
              <a:rPr lang="en-US" dirty="0" smtClean="0">
                <a:sym typeface="Wingdings" panose="05000000000000000000" pitchFamily="2" charset="2"/>
              </a:rPr>
              <a:t></a:t>
            </a:r>
            <a:r>
              <a:rPr lang="en-US" dirty="0" smtClean="0">
                <a:sym typeface="Symbol" panose="05050102010706020507" pitchFamily="18" charset="2"/>
              </a:rPr>
              <a:t></a:t>
            </a:r>
            <a:r>
              <a:rPr lang="en-US" baseline="-25000" dirty="0" smtClean="0">
                <a:sym typeface="Symbol" panose="05050102010706020507" pitchFamily="18" charset="2"/>
              </a:rPr>
              <a:t> </a:t>
            </a:r>
            <a:r>
              <a:rPr lang="en-US" dirty="0" smtClean="0">
                <a:sym typeface="Symbol" panose="05050102010706020507" pitchFamily="18" charset="2"/>
              </a:rPr>
              <a:t> </a:t>
            </a:r>
            <a:r>
              <a:rPr lang="en-US" dirty="0" err="1" smtClean="0"/>
              <a:t>W</a:t>
            </a:r>
            <a:r>
              <a:rPr lang="en-US" dirty="0" err="1" smtClean="0">
                <a:sym typeface="Wingdings" panose="05000000000000000000" pitchFamily="2" charset="2"/>
              </a:rPr>
              <a:t></a:t>
            </a:r>
            <a:r>
              <a:rPr lang="en-US" dirty="0" err="1">
                <a:sym typeface="Symbol" panose="05050102010706020507" pitchFamily="18" charset="2"/>
              </a:rPr>
              <a:t>e</a:t>
            </a:r>
            <a:r>
              <a:rPr lang="en-US" dirty="0" err="1" smtClean="0">
                <a:sym typeface="Symbol" panose="05050102010706020507" pitchFamily="18" charset="2"/>
              </a:rPr>
              <a:t></a:t>
            </a:r>
            <a:r>
              <a:rPr lang="en-US" baseline="-25000" dirty="0" err="1" smtClean="0">
                <a:sym typeface="Symbol" panose="05050102010706020507" pitchFamily="18" charset="2"/>
              </a:rPr>
              <a:t>e</a:t>
            </a:r>
            <a:endParaRPr lang="en-US" baseline="-25000" dirty="0" smtClean="0">
              <a:sym typeface="Symbol" panose="05050102010706020507" pitchFamily="18" charset="2"/>
            </a:endParaRPr>
          </a:p>
          <a:p>
            <a:r>
              <a:rPr lang="en-US" dirty="0" smtClean="0">
                <a:sym typeface="Symbol" panose="05050102010706020507" pitchFamily="18" charset="2"/>
              </a:rPr>
              <a:t>1986 E531: no </a:t>
            </a:r>
            <a:r>
              <a:rPr lang="en-US" dirty="0" err="1" smtClean="0">
                <a:sym typeface="Symbol" panose="05050102010706020507" pitchFamily="18" charset="2"/>
              </a:rPr>
              <a:t>taus</a:t>
            </a:r>
            <a:r>
              <a:rPr lang="en-US" dirty="0" smtClean="0">
                <a:sym typeface="Symbol" panose="05050102010706020507" pitchFamily="18" charset="2"/>
              </a:rPr>
              <a:t> in </a:t>
            </a:r>
            <a:r>
              <a:rPr lang="en-CH" dirty="0" smtClean="0">
                <a:sym typeface="Symbol" panose="05050102010706020507" pitchFamily="18" charset="2"/>
              </a:rPr>
              <a:t></a:t>
            </a:r>
            <a:r>
              <a:rPr lang="en-CH" baseline="-25000" dirty="0" smtClean="0">
                <a:sym typeface="Symbol" panose="05050102010706020507" pitchFamily="18" charset="2"/>
              </a:rPr>
              <a:t></a:t>
            </a:r>
            <a:r>
              <a:rPr lang="en-US" baseline="-25000" dirty="0" smtClean="0">
                <a:sym typeface="Symbol" panose="05050102010706020507" pitchFamily="18" charset="2"/>
              </a:rPr>
              <a:t>,e</a:t>
            </a:r>
            <a:r>
              <a:rPr lang="en-US" dirty="0" smtClean="0">
                <a:sym typeface="Symbol" panose="05050102010706020507" pitchFamily="18" charset="2"/>
              </a:rPr>
              <a:t> beam</a:t>
            </a:r>
            <a:endParaRPr lang="en-US" baseline="-25000" dirty="0"/>
          </a:p>
        </p:txBody>
      </p:sp>
      <p:sp>
        <p:nvSpPr>
          <p:cNvPr id="7" name="TextBox 6"/>
          <p:cNvSpPr txBox="1"/>
          <p:nvPr/>
        </p:nvSpPr>
        <p:spPr>
          <a:xfrm>
            <a:off x="6516216" y="836712"/>
            <a:ext cx="2510944" cy="369332"/>
          </a:xfrm>
          <a:prstGeom prst="rect">
            <a:avLst/>
          </a:prstGeom>
          <a:solidFill>
            <a:schemeClr val="accent5">
              <a:lumMod val="60000"/>
              <a:lumOff val="40000"/>
            </a:schemeClr>
          </a:solidFill>
        </p:spPr>
        <p:txBody>
          <a:bodyPr wrap="none" rtlCol="0">
            <a:spAutoFit/>
          </a:bodyPr>
          <a:lstStyle/>
          <a:p>
            <a:r>
              <a:rPr lang="en-US" dirty="0" smtClean="0"/>
              <a:t>LEP 1989 only 3 families!</a:t>
            </a:r>
            <a:endParaRPr lang="en-US" dirty="0"/>
          </a:p>
        </p:txBody>
      </p:sp>
      <p:pic>
        <p:nvPicPr>
          <p:cNvPr id="47111" name="Picture 4" descr="A142467-Tau-neutrino-Donut-SP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8480" y="4571319"/>
            <a:ext cx="3224212"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119811" y="6389222"/>
            <a:ext cx="3500189" cy="369332"/>
          </a:xfrm>
          <a:prstGeom prst="rect">
            <a:avLst/>
          </a:prstGeom>
          <a:solidFill>
            <a:schemeClr val="bg1">
              <a:lumMod val="95000"/>
            </a:schemeClr>
          </a:solidFill>
        </p:spPr>
        <p:txBody>
          <a:bodyPr wrap="none" rtlCol="0">
            <a:spAutoFit/>
          </a:bodyPr>
          <a:lstStyle/>
          <a:p>
            <a:r>
              <a:rPr lang="en-US" dirty="0" smtClean="0"/>
              <a:t>2000 observation of </a:t>
            </a:r>
            <a:r>
              <a:rPr lang="en-US" dirty="0" smtClean="0">
                <a:sym typeface="Symbol" panose="05050102010706020507" pitchFamily="18" charset="2"/>
              </a:rPr>
              <a:t></a:t>
            </a:r>
            <a:r>
              <a:rPr lang="en-US" baseline="-25000" dirty="0" smtClean="0">
                <a:sym typeface="Symbol" panose="05050102010706020507" pitchFamily="18" charset="2"/>
              </a:rPr>
              <a:t></a:t>
            </a:r>
            <a:r>
              <a:rPr lang="en-US" dirty="0" smtClean="0">
                <a:sym typeface="Symbol" panose="05050102010706020507" pitchFamily="18" charset="2"/>
              </a:rPr>
              <a:t> interactions</a:t>
            </a:r>
            <a:endParaRPr lang="en-US" dirty="0"/>
          </a:p>
        </p:txBody>
      </p:sp>
    </p:spTree>
    <p:extLst>
      <p:ext uri="{BB962C8B-B14F-4D97-AF65-F5344CB8AC3E}">
        <p14:creationId xmlns:p14="http://schemas.microsoft.com/office/powerpoint/2010/main" val="605616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8325" y="1196975"/>
            <a:ext cx="5243513" cy="3622675"/>
          </a:xfrm>
          <a:prstGeom prst="rect">
            <a:avLst/>
          </a:prstGeom>
          <a:noFill/>
          <a:ln w="38100">
            <a:solidFill>
              <a:srgbClr val="00B050"/>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0" y="196850"/>
            <a:ext cx="8097838" cy="400050"/>
          </a:xfrm>
          <a:prstGeom prst="rect">
            <a:avLst/>
          </a:prstGeom>
          <a:solidFill>
            <a:schemeClr val="accent1">
              <a:lumMod val="20000"/>
              <a:lumOff val="80000"/>
            </a:schemeClr>
          </a:solidFill>
        </p:spPr>
        <p:txBody>
          <a:bodyPr wrap="none">
            <a:spAutoFit/>
          </a:bodyPr>
          <a:lstStyle/>
          <a:p>
            <a:pPr eaLnBrk="1" hangingPunct="1">
              <a:defRPr/>
            </a:pPr>
            <a:r>
              <a:rPr lang="fr-CH" sz="2000" b="1" dirty="0"/>
              <a:t>W </a:t>
            </a:r>
            <a:r>
              <a:rPr lang="fr-CH" sz="2000" b="1" dirty="0" err="1"/>
              <a:t>decay</a:t>
            </a:r>
            <a:r>
              <a:rPr lang="fr-CH" sz="2000" b="1" dirty="0"/>
              <a:t> </a:t>
            </a:r>
            <a:r>
              <a:rPr lang="fr-CH" sz="2000" b="1" dirty="0" err="1"/>
              <a:t>is</a:t>
            </a:r>
            <a:r>
              <a:rPr lang="fr-CH" sz="2000" b="1" dirty="0"/>
              <a:t> </a:t>
            </a:r>
            <a:r>
              <a:rPr lang="fr-CH" sz="2000" b="1" dirty="0" err="1"/>
              <a:t>precisely</a:t>
            </a:r>
            <a:r>
              <a:rPr lang="fr-CH" sz="2000" b="1" dirty="0"/>
              <a:t> </a:t>
            </a:r>
            <a:r>
              <a:rPr lang="fr-CH" sz="2000" b="1" dirty="0" err="1"/>
              <a:t>what</a:t>
            </a:r>
            <a:r>
              <a:rPr lang="fr-CH" sz="2000" b="1" dirty="0"/>
              <a:t> </a:t>
            </a:r>
            <a:r>
              <a:rPr lang="fr-CH" sz="2000" b="1" dirty="0" err="1"/>
              <a:t>we</a:t>
            </a:r>
            <a:r>
              <a:rPr lang="fr-CH" sz="2000" b="1" dirty="0"/>
              <a:t> use to </a:t>
            </a:r>
            <a:r>
              <a:rPr lang="fr-CH" sz="2000" b="1" dirty="0" err="1"/>
              <a:t>define</a:t>
            </a:r>
            <a:r>
              <a:rPr lang="fr-CH" sz="2000" b="1" dirty="0"/>
              <a:t> the neutrino </a:t>
            </a:r>
            <a:r>
              <a:rPr lang="fr-CH" sz="2000" b="1" dirty="0" err="1"/>
              <a:t>flavours</a:t>
            </a:r>
            <a:r>
              <a:rPr lang="fr-CH" sz="2000" b="1" dirty="0"/>
              <a:t>.</a:t>
            </a:r>
            <a:endParaRPr lang="en-GB" sz="2000" b="1" dirty="0"/>
          </a:p>
        </p:txBody>
      </p:sp>
      <p:sp>
        <p:nvSpPr>
          <p:cNvPr id="68612" name="TextBox 2"/>
          <p:cNvSpPr txBox="1">
            <a:spLocks noChangeArrowheads="1"/>
          </p:cNvSpPr>
          <p:nvPr/>
        </p:nvSpPr>
        <p:spPr bwMode="auto">
          <a:xfrm>
            <a:off x="107950" y="1200150"/>
            <a:ext cx="29559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600" b="1" dirty="0" smtClean="0">
                <a:solidFill>
                  <a:srgbClr val="00B050"/>
                </a:solidFill>
                <a:latin typeface="Arial" panose="020B0604020202020204" pitchFamily="34" charset="0"/>
              </a:rPr>
              <a:t>Boris </a:t>
            </a:r>
            <a:r>
              <a:rPr lang="fr-CH" altLang="en-US" sz="1600" b="1" dirty="0" err="1" smtClean="0">
                <a:solidFill>
                  <a:srgbClr val="00B050"/>
                </a:solidFill>
                <a:latin typeface="Arial" panose="020B0604020202020204" pitchFamily="34" charset="0"/>
              </a:rPr>
              <a:t>Kayser</a:t>
            </a:r>
            <a:r>
              <a:rPr lang="fr-CH" altLang="en-US" sz="1600" smtClean="0">
                <a:latin typeface="Arial" panose="020B0604020202020204" pitchFamily="34" charset="0"/>
              </a:rPr>
              <a:t> (1938-2024)</a:t>
            </a:r>
            <a:endParaRPr lang="fr-CH" altLang="en-US" sz="1600" dirty="0">
              <a:latin typeface="Arial" panose="020B0604020202020204" pitchFamily="34" charset="0"/>
            </a:endParaRPr>
          </a:p>
          <a:p>
            <a:pPr eaLnBrk="1" hangingPunct="1">
              <a:spcBef>
                <a:spcPct val="0"/>
              </a:spcBef>
              <a:buFontTx/>
              <a:buNone/>
            </a:pPr>
            <a:r>
              <a:rPr lang="fr-CH" altLang="en-US" sz="1600" dirty="0" err="1">
                <a:latin typeface="Arial" panose="020B0604020202020204" pitchFamily="34" charset="0"/>
              </a:rPr>
              <a:t>VII</a:t>
            </a:r>
            <a:r>
              <a:rPr lang="fr-CH" altLang="en-US" sz="1600" baseline="30000" dirty="0" err="1">
                <a:latin typeface="Arial" panose="020B0604020202020204" pitchFamily="34" charset="0"/>
              </a:rPr>
              <a:t>th</a:t>
            </a:r>
            <a:r>
              <a:rPr lang="fr-CH" altLang="en-US" sz="1600" dirty="0">
                <a:latin typeface="Arial" panose="020B0604020202020204" pitchFamily="34" charset="0"/>
              </a:rPr>
              <a:t> </a:t>
            </a:r>
            <a:r>
              <a:rPr lang="fr-CH" altLang="en-US" sz="1600" dirty="0" err="1">
                <a:latin typeface="Arial" panose="020B0604020202020204" pitchFamily="34" charset="0"/>
              </a:rPr>
              <a:t>Pontecorvo</a:t>
            </a:r>
            <a:r>
              <a:rPr lang="fr-CH" altLang="en-US" sz="1600" dirty="0">
                <a:latin typeface="Arial" panose="020B0604020202020204" pitchFamily="34" charset="0"/>
              </a:rPr>
              <a:t> </a:t>
            </a:r>
            <a:r>
              <a:rPr lang="fr-CH" altLang="en-US" sz="1600" dirty="0" err="1">
                <a:latin typeface="Arial" panose="020B0604020202020204" pitchFamily="34" charset="0"/>
              </a:rPr>
              <a:t>School</a:t>
            </a:r>
            <a:r>
              <a:rPr lang="fr-CH" altLang="en-US" sz="1600" dirty="0">
                <a:latin typeface="Arial" panose="020B0604020202020204" pitchFamily="34" charset="0"/>
              </a:rPr>
              <a:t>, 2017 </a:t>
            </a:r>
            <a:endParaRPr lang="en-GB" altLang="en-US" sz="1600">
              <a:latin typeface="Arial" panose="020B0604020202020204" pitchFamily="34" charset="0"/>
            </a:endParaRPr>
          </a:p>
        </p:txBody>
      </p:sp>
      <p:sp>
        <p:nvSpPr>
          <p:cNvPr id="68613" name="TextBox 3"/>
          <p:cNvSpPr txBox="1">
            <a:spLocks noChangeArrowheads="1"/>
          </p:cNvSpPr>
          <p:nvPr/>
        </p:nvSpPr>
        <p:spPr bwMode="auto">
          <a:xfrm>
            <a:off x="225425" y="5056188"/>
            <a:ext cx="872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en-US" sz="1800" dirty="0">
                <a:latin typeface="Arial" panose="020B0604020202020204" pitchFamily="34" charset="0"/>
              </a:rPr>
              <a:t>the existence of the </a:t>
            </a:r>
            <a:r>
              <a:rPr lang="fr-CH" altLang="en-US" sz="1800" dirty="0" err="1">
                <a:latin typeface="Arial" panose="020B0604020202020204" pitchFamily="34" charset="0"/>
              </a:rPr>
              <a:t>three</a:t>
            </a:r>
            <a:r>
              <a:rPr lang="fr-CH" altLang="en-US" sz="1800" dirty="0">
                <a:latin typeface="Arial" panose="020B0604020202020204" pitchFamily="34" charset="0"/>
              </a:rPr>
              <a:t> W </a:t>
            </a:r>
            <a:r>
              <a:rPr lang="fr-CH" altLang="en-US" sz="1800" dirty="0" err="1">
                <a:latin typeface="Arial" panose="020B0604020202020204" pitchFamily="34" charset="0"/>
              </a:rPr>
              <a:t>decay</a:t>
            </a:r>
            <a:r>
              <a:rPr lang="fr-CH" altLang="en-US" sz="1800" dirty="0">
                <a:latin typeface="Arial" panose="020B0604020202020204" pitchFamily="34" charset="0"/>
              </a:rPr>
              <a:t> modes </a:t>
            </a:r>
            <a:r>
              <a:rPr lang="fr-CH" altLang="en-US" sz="1800" dirty="0" err="1">
                <a:latin typeface="Arial" panose="020B0604020202020204" pitchFamily="34" charset="0"/>
              </a:rPr>
              <a:t>with</a:t>
            </a:r>
            <a:r>
              <a:rPr lang="fr-CH" altLang="en-US" sz="1800" dirty="0">
                <a:latin typeface="Arial" panose="020B0604020202020204" pitchFamily="34" charset="0"/>
              </a:rPr>
              <a:t> </a:t>
            </a:r>
            <a:r>
              <a:rPr lang="fr-CH" altLang="en-US" sz="1800" u="sng" dirty="0" err="1">
                <a:latin typeface="Arial" panose="020B0604020202020204" pitchFamily="34" charset="0"/>
              </a:rPr>
              <a:t>similar</a:t>
            </a:r>
            <a:r>
              <a:rPr lang="fr-CH" altLang="en-US" sz="1800" u="sng" dirty="0">
                <a:latin typeface="Arial" panose="020B0604020202020204" pitchFamily="34" charset="0"/>
              </a:rPr>
              <a:t> </a:t>
            </a:r>
            <a:r>
              <a:rPr lang="fr-CH" altLang="en-US" sz="1800" u="sng" dirty="0" err="1">
                <a:latin typeface="Arial" panose="020B0604020202020204" pitchFamily="34" charset="0"/>
              </a:rPr>
              <a:t>branching</a:t>
            </a:r>
            <a:r>
              <a:rPr lang="fr-CH" altLang="en-US" sz="1800" u="sng" dirty="0">
                <a:latin typeface="Arial" panose="020B0604020202020204" pitchFamily="34" charset="0"/>
              </a:rPr>
              <a:t> </a:t>
            </a:r>
            <a:r>
              <a:rPr lang="fr-CH" altLang="en-US" sz="1800" dirty="0">
                <a:latin typeface="Arial" panose="020B0604020202020204" pitchFamily="34" charset="0"/>
              </a:rPr>
              <a:t>ratios </a:t>
            </a:r>
            <a:r>
              <a:rPr lang="fr-CH" altLang="en-US" sz="1800" dirty="0" smtClean="0">
                <a:latin typeface="Arial" panose="020B0604020202020204" pitchFamily="34" charset="0"/>
              </a:rPr>
              <a:t>(1985-1998)</a:t>
            </a:r>
            <a:endParaRPr lang="fr-CH" altLang="en-US" sz="1800" dirty="0">
              <a:latin typeface="Arial" panose="020B0604020202020204" pitchFamily="34" charset="0"/>
            </a:endParaRPr>
          </a:p>
          <a:p>
            <a:pPr eaLnBrk="1" hangingPunct="1">
              <a:spcBef>
                <a:spcPct val="0"/>
              </a:spcBef>
              <a:buFontTx/>
              <a:buNone/>
            </a:pPr>
            <a:r>
              <a:rPr lang="fr-CH" altLang="en-US" sz="1800" dirty="0" err="1">
                <a:latin typeface="Arial" panose="020B0604020202020204" pitchFamily="34" charset="0"/>
              </a:rPr>
              <a:t>establishes</a:t>
            </a:r>
            <a:r>
              <a:rPr lang="fr-CH" altLang="en-US" sz="1800" dirty="0">
                <a:latin typeface="Arial" panose="020B0604020202020204" pitchFamily="34" charset="0"/>
              </a:rPr>
              <a:t> the tau and </a:t>
            </a:r>
            <a:r>
              <a:rPr lang="fr-CH" altLang="en-US" sz="1800" dirty="0" err="1">
                <a:latin typeface="Arial" panose="020B0604020202020204" pitchFamily="34" charset="0"/>
              </a:rPr>
              <a:t>its</a:t>
            </a:r>
            <a:r>
              <a:rPr lang="fr-CH" altLang="en-US" sz="1800" dirty="0">
                <a:latin typeface="Arial" panose="020B0604020202020204" pitchFamily="34" charset="0"/>
              </a:rPr>
              <a:t> neutrino as a new </a:t>
            </a:r>
            <a:r>
              <a:rPr lang="fr-CH" altLang="en-US" sz="1800" dirty="0" err="1">
                <a:latin typeface="Arial" panose="020B0604020202020204" pitchFamily="34" charset="0"/>
              </a:rPr>
              <a:t>sequential</a:t>
            </a:r>
            <a:r>
              <a:rPr lang="fr-CH" altLang="en-US" sz="1800" dirty="0">
                <a:latin typeface="Arial" panose="020B0604020202020204" pitchFamily="34" charset="0"/>
              </a:rPr>
              <a:t> </a:t>
            </a:r>
            <a:r>
              <a:rPr lang="fr-CH" altLang="en-US" sz="1800" dirty="0" err="1">
                <a:latin typeface="Arial" panose="020B0604020202020204" pitchFamily="34" charset="0"/>
              </a:rPr>
              <a:t>heavy</a:t>
            </a:r>
            <a:r>
              <a:rPr lang="fr-CH" altLang="en-US" sz="1800" dirty="0">
                <a:latin typeface="Arial" panose="020B0604020202020204" pitchFamily="34" charset="0"/>
              </a:rPr>
              <a:t> lepton doublet</a:t>
            </a:r>
            <a:endParaRPr lang="en-GB" altLang="en-US" sz="1800" dirty="0">
              <a:latin typeface="Arial" panose="020B0604020202020204" pitchFamily="34" charset="0"/>
            </a:endParaRPr>
          </a:p>
        </p:txBody>
      </p:sp>
      <p:sp>
        <p:nvSpPr>
          <p:cNvPr id="5" name="Date Placeholder 4"/>
          <p:cNvSpPr>
            <a:spLocks noGrp="1"/>
          </p:cNvSpPr>
          <p:nvPr>
            <p:ph type="dt" sz="quarter" idx="10"/>
          </p:nvPr>
        </p:nvSpPr>
        <p:spPr/>
        <p:txBody>
          <a:bodyPr/>
          <a:lstStyle/>
          <a:p>
            <a:pPr>
              <a:defRPr/>
            </a:pPr>
            <a:r>
              <a:rPr lang="en-US" smtClean="0"/>
              <a:t>3 July 2024</a:t>
            </a:r>
            <a:endParaRPr lang="en-GB" dirty="0"/>
          </a:p>
        </p:txBody>
      </p:sp>
      <p:sp>
        <p:nvSpPr>
          <p:cNvPr id="6861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93DF928-6653-4830-86C3-C137E9D919F6}" type="slidenum">
              <a:rPr lang="en-GB" altLang="en-US" sz="1200">
                <a:solidFill>
                  <a:srgbClr val="898989"/>
                </a:solidFill>
                <a:latin typeface="Arial" panose="020B0604020202020204" pitchFamily="34" charset="0"/>
              </a:rPr>
              <a:pPr>
                <a:spcBef>
                  <a:spcPct val="0"/>
                </a:spcBef>
                <a:buFontTx/>
                <a:buNone/>
              </a:pPr>
              <a:t>23</a:t>
            </a:fld>
            <a:endParaRPr lang="en-GB" altLang="en-US" sz="1200">
              <a:solidFill>
                <a:srgbClr val="898989"/>
              </a:solidFill>
              <a:latin typeface="Arial" panose="020B0604020202020204" pitchFamily="34" charset="0"/>
            </a:endParaRPr>
          </a:p>
        </p:txBody>
      </p:sp>
      <p:pic>
        <p:nvPicPr>
          <p:cNvPr id="24578" name="Picture 2" descr="undefin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575" y="1785938"/>
            <a:ext cx="2435225" cy="3247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9661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914400" y="1066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endParaRPr lang="fr-CH" altLang="fr-FR" sz="2000" b="1" i="1">
              <a:solidFill>
                <a:schemeClr val="accent2"/>
              </a:solidFill>
              <a:latin typeface="Arial" panose="020B0604020202020204" pitchFamily="34" charset="0"/>
              <a:cs typeface="Times New Roman" panose="02020603050405020304" pitchFamily="18" charset="0"/>
            </a:endParaRPr>
          </a:p>
        </p:txBody>
      </p:sp>
      <p:sp>
        <p:nvSpPr>
          <p:cNvPr id="104451" name="Text Box 3"/>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sp>
        <p:nvSpPr>
          <p:cNvPr id="104452" name="Text Box 4"/>
          <p:cNvSpPr txBox="1">
            <a:spLocks noChangeArrowheads="1"/>
          </p:cNvSpPr>
          <p:nvPr/>
        </p:nvSpPr>
        <p:spPr bwMode="auto">
          <a:xfrm>
            <a:off x="339725" y="152400"/>
            <a:ext cx="3671888"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Neutrinos </a:t>
            </a:r>
          </a:p>
          <a:p>
            <a:pPr algn="ctr">
              <a:spcBef>
                <a:spcPct val="0"/>
              </a:spcBef>
              <a:buFontTx/>
              <a:buNone/>
            </a:pPr>
            <a:r>
              <a:rPr lang="en-US" altLang="fr-FR" sz="2400" b="1" i="1">
                <a:solidFill>
                  <a:srgbClr val="CC0000"/>
                </a:solidFill>
                <a:latin typeface="Arial Rounded MT Bold" panose="020F0704030504030204" pitchFamily="34" charset="0"/>
              </a:rPr>
              <a:t>astrophysical neutrinos</a:t>
            </a:r>
          </a:p>
        </p:txBody>
      </p:sp>
      <p:sp>
        <p:nvSpPr>
          <p:cNvPr id="104453" name="Text Box 5"/>
          <p:cNvSpPr txBox="1">
            <a:spLocks noChangeArrowheads="1"/>
          </p:cNvSpPr>
          <p:nvPr/>
        </p:nvSpPr>
        <p:spPr bwMode="auto">
          <a:xfrm>
            <a:off x="4572000" y="203200"/>
            <a:ext cx="1676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FontTx/>
              <a:buNone/>
            </a:pPr>
            <a:r>
              <a:rPr lang="en-US" altLang="fr-FR" sz="2000" b="1">
                <a:latin typeface="Arial" panose="020B0604020202020204" pitchFamily="34" charset="0"/>
              </a:rPr>
              <a:t>Ray Davis</a:t>
            </a:r>
          </a:p>
          <a:p>
            <a:pPr algn="r">
              <a:spcBef>
                <a:spcPct val="0"/>
              </a:spcBef>
              <a:buFontTx/>
              <a:buNone/>
            </a:pPr>
            <a:endParaRPr lang="en-US" altLang="fr-FR" sz="2000" b="1">
              <a:latin typeface="Arial" panose="020B0604020202020204" pitchFamily="34" charset="0"/>
            </a:endParaRPr>
          </a:p>
          <a:p>
            <a:pPr algn="r">
              <a:spcBef>
                <a:spcPct val="0"/>
              </a:spcBef>
              <a:buFontTx/>
              <a:buNone/>
            </a:pPr>
            <a:r>
              <a:rPr lang="en-US" altLang="fr-FR" sz="2000" b="1">
                <a:latin typeface="Arial" panose="020B0604020202020204" pitchFamily="34" charset="0"/>
              </a:rPr>
              <a:t>since ~1968 </a:t>
            </a:r>
            <a:endParaRPr lang="en-US" altLang="fr-FR" sz="2000" b="1" baseline="-25000">
              <a:latin typeface="Arial" panose="020B0604020202020204" pitchFamily="34" charset="0"/>
            </a:endParaRPr>
          </a:p>
        </p:txBody>
      </p:sp>
      <p:sp>
        <p:nvSpPr>
          <p:cNvPr id="104454" name="Text Box 6"/>
          <p:cNvSpPr txBox="1">
            <a:spLocks noChangeArrowheads="1"/>
          </p:cNvSpPr>
          <p:nvPr/>
        </p:nvSpPr>
        <p:spPr bwMode="auto">
          <a:xfrm>
            <a:off x="3111500" y="1485900"/>
            <a:ext cx="44323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2000" b="1">
                <a:solidFill>
                  <a:schemeClr val="accent2"/>
                </a:solidFill>
                <a:latin typeface="Arial" panose="020B0604020202020204" pitchFamily="34" charset="0"/>
              </a:rPr>
              <a:t>Solar Neutrino Detection</a:t>
            </a:r>
          </a:p>
          <a:p>
            <a:pPr algn="ctr">
              <a:spcBef>
                <a:spcPct val="0"/>
              </a:spcBef>
              <a:buFontTx/>
              <a:buNone/>
            </a:pPr>
            <a:r>
              <a:rPr lang="en-US" altLang="fr-FR" sz="2000" b="1">
                <a:solidFill>
                  <a:schemeClr val="accent2"/>
                </a:solidFill>
                <a:latin typeface="Arial" panose="020B0604020202020204" pitchFamily="34" charset="0"/>
              </a:rPr>
              <a:t>600 tons of chlorine. </a:t>
            </a:r>
          </a:p>
          <a:p>
            <a:pPr>
              <a:spcBef>
                <a:spcPct val="0"/>
              </a:spcBef>
              <a:buFontTx/>
              <a:buChar char="•"/>
            </a:pPr>
            <a:r>
              <a:rPr lang="en-US" altLang="fr-FR" sz="2000" b="1">
                <a:latin typeface="Arial" panose="020B0604020202020204" pitchFamily="34" charset="0"/>
              </a:rPr>
              <a:t> Detected neutrinos E&gt; 1MeV</a:t>
            </a:r>
          </a:p>
          <a:p>
            <a:pPr>
              <a:spcBef>
                <a:spcPct val="0"/>
              </a:spcBef>
              <a:buFontTx/>
              <a:buChar char="•"/>
            </a:pPr>
            <a:endParaRPr lang="en-US" altLang="fr-FR" sz="2000" b="1">
              <a:latin typeface="Arial" panose="020B0604020202020204" pitchFamily="34" charset="0"/>
            </a:endParaRPr>
          </a:p>
          <a:p>
            <a:pPr>
              <a:spcBef>
                <a:spcPct val="0"/>
              </a:spcBef>
              <a:buFontTx/>
              <a:buChar char="•"/>
            </a:pPr>
            <a:r>
              <a:rPr lang="en-US" altLang="fr-FR" sz="2000" b="1">
                <a:latin typeface="Arial" panose="020B0604020202020204" pitchFamily="34" charset="0"/>
              </a:rPr>
              <a:t> fusion process in the sun</a:t>
            </a:r>
          </a:p>
        </p:txBody>
      </p:sp>
      <p:pic>
        <p:nvPicPr>
          <p:cNvPr id="104455" name="Picture 7" descr="dav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8175" y="0"/>
            <a:ext cx="21558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6" name="Picture 8" descr="homestake_s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1905000"/>
            <a:ext cx="2925763" cy="372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7" name="Text Box 9"/>
          <p:cNvSpPr txBox="1">
            <a:spLocks noChangeArrowheads="1"/>
          </p:cNvSpPr>
          <p:nvPr/>
        </p:nvSpPr>
        <p:spPr bwMode="auto">
          <a:xfrm>
            <a:off x="339725" y="1446213"/>
            <a:ext cx="2640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Homestake Detector</a:t>
            </a:r>
          </a:p>
        </p:txBody>
      </p:sp>
      <p:sp>
        <p:nvSpPr>
          <p:cNvPr id="104458" name="Rectangle 10"/>
          <p:cNvSpPr>
            <a:spLocks noChangeArrowheads="1"/>
          </p:cNvSpPr>
          <p:nvPr/>
        </p:nvSpPr>
        <p:spPr bwMode="auto">
          <a:xfrm>
            <a:off x="3314700" y="3190875"/>
            <a:ext cx="55753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50000"/>
              </a:spcBef>
              <a:buFontTx/>
              <a:buNone/>
            </a:pPr>
            <a:r>
              <a:rPr lang="fr-CH" altLang="fr-FR" sz="1800" b="1">
                <a:latin typeface="Times New Roman" panose="02020603050405020304" pitchFamily="18" charset="0"/>
              </a:rPr>
              <a:t> solar : pp  </a:t>
            </a:r>
            <a:r>
              <a:rPr lang="fr-CH" altLang="fr-FR" sz="1800" b="1">
                <a:latin typeface="Times New Roman" panose="02020603050405020304" pitchFamily="18" charset="0"/>
                <a:sym typeface="Symbol" panose="05050102010706020507" pitchFamily="18" charset="2"/>
              </a:rPr>
              <a:t></a:t>
            </a:r>
            <a:r>
              <a:rPr lang="fr-CH" altLang="fr-FR" sz="1800" b="1">
                <a:latin typeface="Times New Roman" panose="02020603050405020304" pitchFamily="18" charset="0"/>
              </a:rPr>
              <a:t>  pn  </a:t>
            </a:r>
            <a:r>
              <a:rPr lang="fr-CH" altLang="fr-FR" sz="1800" b="1">
                <a:solidFill>
                  <a:srgbClr val="FF0000"/>
                </a:solidFill>
                <a:latin typeface="Times New Roman" panose="02020603050405020304" pitchFamily="18" charset="0"/>
              </a:rPr>
              <a:t>e</a:t>
            </a:r>
            <a:r>
              <a:rPr lang="fr-CH" altLang="fr-FR" sz="1800" b="1" baseline="30000">
                <a:solidFill>
                  <a:srgbClr val="FF0000"/>
                </a:solidFill>
                <a:latin typeface="Times New Roman" panose="02020603050405020304" pitchFamily="18" charset="0"/>
              </a:rPr>
              <a:t>+ </a:t>
            </a:r>
            <a:r>
              <a:rPr lang="fr-CH" altLang="fr-FR" sz="1800" b="1" baseline="30000">
                <a:latin typeface="Times New Roman" panose="02020603050405020304" pitchFamily="18" charset="0"/>
              </a:rPr>
              <a:t>  </a:t>
            </a:r>
            <a:r>
              <a:rPr lang="fr-CH" altLang="fr-FR" sz="1800" b="1">
                <a:latin typeface="Symbol" panose="05050102010706020507" pitchFamily="18" charset="2"/>
              </a:rPr>
              <a:t>n</a:t>
            </a:r>
            <a:r>
              <a:rPr lang="fr-CH" altLang="fr-FR" sz="1800" b="1" baseline="-25000">
                <a:solidFill>
                  <a:srgbClr val="FF0000"/>
                </a:solidFill>
                <a:latin typeface="Times New Roman" panose="02020603050405020304" pitchFamily="18" charset="0"/>
              </a:rPr>
              <a:t>e</a:t>
            </a:r>
            <a:r>
              <a:rPr lang="fr-CH" altLang="fr-FR" sz="1800" b="1">
                <a:solidFill>
                  <a:srgbClr val="FF0000"/>
                </a:solidFill>
                <a:latin typeface="Symbol" panose="05050102010706020507" pitchFamily="18" charset="2"/>
              </a:rPr>
              <a:t> </a:t>
            </a:r>
            <a:r>
              <a:rPr lang="fr-CH" altLang="fr-FR" sz="1800" b="1">
                <a:latin typeface="Times New Roman" panose="02020603050405020304" pitchFamily="18" charset="0"/>
              </a:rPr>
              <a:t>   (then D gives He etc…)  </a:t>
            </a:r>
          </a:p>
          <a:p>
            <a:pPr>
              <a:spcBef>
                <a:spcPct val="50000"/>
              </a:spcBef>
              <a:buFontTx/>
              <a:buNone/>
            </a:pPr>
            <a:r>
              <a:rPr lang="fr-CH" altLang="fr-FR" sz="1800" b="1">
                <a:latin typeface="Times New Roman" panose="02020603050405020304" pitchFamily="18" charset="0"/>
              </a:rPr>
              <a:t>                              these </a:t>
            </a:r>
            <a:r>
              <a:rPr lang="fr-CH" altLang="fr-FR" sz="1800" b="1">
                <a:latin typeface="Symbol" panose="05050102010706020507" pitchFamily="18" charset="2"/>
              </a:rPr>
              <a:t>n</a:t>
            </a:r>
            <a:r>
              <a:rPr lang="fr-CH" altLang="fr-FR" sz="1800" b="1" baseline="-25000">
                <a:solidFill>
                  <a:srgbClr val="FF0000"/>
                </a:solidFill>
                <a:latin typeface="Times New Roman" panose="02020603050405020304" pitchFamily="18" charset="0"/>
              </a:rPr>
              <a:t>e</a:t>
            </a:r>
            <a:r>
              <a:rPr lang="fr-CH" altLang="fr-FR" sz="1800" b="1">
                <a:solidFill>
                  <a:srgbClr val="FF0000"/>
                </a:solidFill>
                <a:latin typeface="Symbol" panose="05050102010706020507" pitchFamily="18" charset="2"/>
              </a:rPr>
              <a:t> </a:t>
            </a:r>
            <a:r>
              <a:rPr lang="fr-CH" altLang="fr-FR" sz="1800" b="1" u="sng">
                <a:solidFill>
                  <a:schemeClr val="tx2"/>
                </a:solidFill>
                <a:latin typeface="Times New Roman" panose="02020603050405020304" pitchFamily="18" charset="0"/>
              </a:rPr>
              <a:t>do</a:t>
            </a:r>
            <a:r>
              <a:rPr lang="fr-CH" altLang="fr-FR" sz="1800" b="1">
                <a:solidFill>
                  <a:schemeClr val="tx2"/>
                </a:solidFill>
                <a:latin typeface="Times New Roman" panose="02020603050405020304" pitchFamily="18" charset="0"/>
              </a:rPr>
              <a:t>  </a:t>
            </a:r>
            <a:r>
              <a:rPr lang="fr-CH" altLang="fr-FR" sz="1800" b="1">
                <a:latin typeface="Symbol" panose="05050102010706020507" pitchFamily="18" charset="2"/>
              </a:rPr>
              <a:t>n</a:t>
            </a:r>
            <a:r>
              <a:rPr lang="fr-CH" altLang="fr-FR" sz="1800" b="1" baseline="-25000">
                <a:solidFill>
                  <a:srgbClr val="FF0000"/>
                </a:solidFill>
                <a:latin typeface="Times New Roman" panose="02020603050405020304" pitchFamily="18" charset="0"/>
              </a:rPr>
              <a:t>e</a:t>
            </a:r>
            <a:r>
              <a:rPr lang="fr-CH" altLang="fr-FR" sz="1800" b="1">
                <a:solidFill>
                  <a:srgbClr val="FF0000"/>
                </a:solidFill>
                <a:latin typeface="Symbol" panose="05050102010706020507" pitchFamily="18" charset="2"/>
              </a:rPr>
              <a:t> </a:t>
            </a:r>
            <a:r>
              <a:rPr lang="fr-CH" altLang="fr-FR" sz="1800" b="1">
                <a:latin typeface="Times New Roman" panose="02020603050405020304" pitchFamily="18" charset="0"/>
              </a:rPr>
              <a:t> +  </a:t>
            </a:r>
            <a:r>
              <a:rPr lang="fr-CH" altLang="fr-FR" sz="1800" b="1" baseline="30000">
                <a:latin typeface="Times New Roman" panose="02020603050405020304" pitchFamily="18" charset="0"/>
              </a:rPr>
              <a:t>37</a:t>
            </a:r>
            <a:r>
              <a:rPr lang="fr-CH" altLang="fr-FR" sz="1800" b="1">
                <a:latin typeface="Times New Roman" panose="02020603050405020304" pitchFamily="18" charset="0"/>
              </a:rPr>
              <a:t>Cl </a:t>
            </a:r>
            <a:r>
              <a:rPr lang="fr-CH" altLang="fr-FR" sz="1800" b="1">
                <a:latin typeface="Times New Roman" panose="02020603050405020304" pitchFamily="18" charset="0"/>
                <a:sym typeface="Symbol" panose="05050102010706020507" pitchFamily="18" charset="2"/>
              </a:rPr>
              <a:t></a:t>
            </a:r>
            <a:r>
              <a:rPr lang="fr-CH" altLang="fr-FR" sz="1800" b="1">
                <a:latin typeface="Times New Roman" panose="02020603050405020304" pitchFamily="18" charset="0"/>
              </a:rPr>
              <a:t> </a:t>
            </a:r>
            <a:r>
              <a:rPr lang="fr-CH" altLang="fr-FR" sz="1800" b="1" baseline="30000">
                <a:latin typeface="Times New Roman" panose="02020603050405020304" pitchFamily="18" charset="0"/>
              </a:rPr>
              <a:t>37</a:t>
            </a:r>
            <a:r>
              <a:rPr lang="fr-CH" altLang="fr-FR" sz="1800" b="1">
                <a:latin typeface="Times New Roman" panose="02020603050405020304" pitchFamily="18" charset="0"/>
              </a:rPr>
              <a:t>Ar  + </a:t>
            </a:r>
            <a:r>
              <a:rPr lang="fr-CH" altLang="fr-FR" sz="1800" b="1">
                <a:solidFill>
                  <a:srgbClr val="FF0000"/>
                </a:solidFill>
                <a:latin typeface="Times New Roman" panose="02020603050405020304" pitchFamily="18" charset="0"/>
              </a:rPr>
              <a:t>e</a:t>
            </a:r>
            <a:r>
              <a:rPr lang="fr-CH" altLang="fr-FR" sz="1800" b="1" baseline="30000">
                <a:solidFill>
                  <a:srgbClr val="FF0000"/>
                </a:solidFill>
                <a:latin typeface="Times New Roman" panose="02020603050405020304" pitchFamily="18" charset="0"/>
              </a:rPr>
              <a:t>- </a:t>
            </a:r>
          </a:p>
          <a:p>
            <a:pPr>
              <a:spcBef>
                <a:spcPct val="50000"/>
              </a:spcBef>
              <a:buFont typeface="Symbol" panose="05050102010706020507" pitchFamily="18" charset="2"/>
              <a:buChar char=" "/>
            </a:pPr>
            <a:r>
              <a:rPr lang="fr-CH" altLang="fr-FR" sz="1800" b="1">
                <a:solidFill>
                  <a:schemeClr val="tx2"/>
                </a:solidFill>
                <a:latin typeface="Times New Roman" panose="02020603050405020304" pitchFamily="18" charset="0"/>
              </a:rPr>
              <a:t>                       they are </a:t>
            </a:r>
            <a:r>
              <a:rPr lang="fr-CH" altLang="fr-FR" sz="1800" b="1">
                <a:solidFill>
                  <a:srgbClr val="FF0000"/>
                </a:solidFill>
                <a:latin typeface="Times New Roman" panose="02020603050405020304" pitchFamily="18" charset="0"/>
              </a:rPr>
              <a:t>neutrinos </a:t>
            </a:r>
            <a:r>
              <a:rPr lang="fr-CH" altLang="fr-FR" sz="1800" b="1">
                <a:solidFill>
                  <a:schemeClr val="tx2"/>
                </a:solidFill>
                <a:latin typeface="Times New Roman" panose="02020603050405020304" pitchFamily="18" charset="0"/>
              </a:rPr>
              <a:t>  </a:t>
            </a:r>
          </a:p>
        </p:txBody>
      </p:sp>
      <p:sp>
        <p:nvSpPr>
          <p:cNvPr id="104459" name="Text Box 11"/>
          <p:cNvSpPr txBox="1">
            <a:spLocks noChangeArrowheads="1"/>
          </p:cNvSpPr>
          <p:nvPr/>
        </p:nvSpPr>
        <p:spPr bwMode="auto">
          <a:xfrm>
            <a:off x="3209925" y="4659313"/>
            <a:ext cx="5317225"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Char char="•"/>
            </a:pPr>
            <a:r>
              <a:rPr lang="en-US" altLang="fr-FR" sz="2000" b="1" dirty="0">
                <a:latin typeface="Arial" panose="020B0604020202020204" pitchFamily="34" charset="0"/>
              </a:rPr>
              <a:t> The rate of neutrinos detected is </a:t>
            </a:r>
          </a:p>
          <a:p>
            <a:pPr>
              <a:spcBef>
                <a:spcPct val="0"/>
              </a:spcBef>
              <a:buFontTx/>
              <a:buNone/>
            </a:pPr>
            <a:r>
              <a:rPr lang="en-US" altLang="fr-FR" sz="2800" b="1" dirty="0">
                <a:solidFill>
                  <a:srgbClr val="FF0000"/>
                </a:solidFill>
                <a:latin typeface="Arial" panose="020B0604020202020204" pitchFamily="34" charset="0"/>
              </a:rPr>
              <a:t>        three </a:t>
            </a:r>
            <a:r>
              <a:rPr lang="en-US" altLang="fr-FR" sz="2000" b="1" dirty="0">
                <a:latin typeface="Arial" panose="020B0604020202020204" pitchFamily="34" charset="0"/>
              </a:rPr>
              <a:t>times less than predicted! </a:t>
            </a:r>
          </a:p>
          <a:p>
            <a:pPr>
              <a:spcBef>
                <a:spcPct val="0"/>
              </a:spcBef>
              <a:buFontTx/>
              <a:buNone/>
            </a:pPr>
            <a:endParaRPr lang="en-US" altLang="fr-FR" sz="2000" b="1" dirty="0">
              <a:latin typeface="Arial" panose="020B0604020202020204" pitchFamily="34" charset="0"/>
            </a:endParaRPr>
          </a:p>
          <a:p>
            <a:pPr>
              <a:spcBef>
                <a:spcPct val="0"/>
              </a:spcBef>
              <a:buFontTx/>
              <a:buNone/>
            </a:pPr>
            <a:r>
              <a:rPr lang="en-US" altLang="fr-FR" sz="2000" b="1" dirty="0">
                <a:latin typeface="Arial" panose="020B0604020202020204" pitchFamily="34" charset="0"/>
              </a:rPr>
              <a:t>    solar neutrino ‘puzzle’ since 1968-1975!</a:t>
            </a:r>
          </a:p>
          <a:p>
            <a:pPr>
              <a:spcBef>
                <a:spcPct val="0"/>
              </a:spcBef>
              <a:buFontTx/>
              <a:buNone/>
            </a:pPr>
            <a:endParaRPr lang="fr-CH" altLang="fr-FR" sz="1400" b="1" dirty="0">
              <a:latin typeface="Times New Roman" panose="02020603050405020304" pitchFamily="18" charset="0"/>
            </a:endParaRPr>
          </a:p>
          <a:p>
            <a:pPr>
              <a:spcBef>
                <a:spcPct val="0"/>
              </a:spcBef>
              <a:buFontTx/>
              <a:buNone/>
            </a:pPr>
            <a:r>
              <a:rPr lang="fr-CH" altLang="fr-FR" sz="1400" b="1" dirty="0">
                <a:latin typeface="Times New Roman" panose="02020603050405020304" pitchFamily="18" charset="0"/>
              </a:rPr>
              <a:t>solution: 1) </a:t>
            </a:r>
            <a:r>
              <a:rPr lang="fr-CH" altLang="fr-FR" sz="1400" b="1" dirty="0" err="1">
                <a:latin typeface="Times New Roman" panose="02020603050405020304" pitchFamily="18" charset="0"/>
              </a:rPr>
              <a:t>solar</a:t>
            </a:r>
            <a:r>
              <a:rPr lang="fr-CH" altLang="fr-FR" sz="1400" b="1" dirty="0">
                <a:latin typeface="Times New Roman" panose="02020603050405020304" pitchFamily="18" charset="0"/>
              </a:rPr>
              <a:t> </a:t>
            </a:r>
            <a:r>
              <a:rPr lang="fr-CH" altLang="fr-FR" sz="1400" b="1" dirty="0" err="1">
                <a:latin typeface="Times New Roman" panose="02020603050405020304" pitchFamily="18" charset="0"/>
              </a:rPr>
              <a:t>nuclear</a:t>
            </a:r>
            <a:r>
              <a:rPr lang="fr-CH" altLang="fr-FR" sz="1400" b="1" dirty="0">
                <a:latin typeface="Times New Roman" panose="02020603050405020304" pitchFamily="18" charset="0"/>
              </a:rPr>
              <a:t> model </a:t>
            </a:r>
            <a:r>
              <a:rPr lang="fr-CH" altLang="fr-FR" sz="1400" b="1" dirty="0" err="1">
                <a:latin typeface="Times New Roman" panose="02020603050405020304" pitchFamily="18" charset="0"/>
              </a:rPr>
              <a:t>is</a:t>
            </a:r>
            <a:r>
              <a:rPr lang="fr-CH" altLang="fr-FR" sz="1400" b="1" dirty="0">
                <a:latin typeface="Times New Roman" panose="02020603050405020304" pitchFamily="18" charset="0"/>
              </a:rPr>
              <a:t> </a:t>
            </a:r>
            <a:r>
              <a:rPr lang="fr-CH" altLang="fr-FR" sz="1400" b="1" dirty="0" err="1">
                <a:latin typeface="Times New Roman" panose="02020603050405020304" pitchFamily="18" charset="0"/>
              </a:rPr>
              <a:t>wrong</a:t>
            </a:r>
            <a:r>
              <a:rPr lang="fr-CH" altLang="fr-FR" sz="1400" b="1" dirty="0">
                <a:latin typeface="Times New Roman" panose="02020603050405020304" pitchFamily="18" charset="0"/>
              </a:rPr>
              <a:t>    or  2) </a:t>
            </a:r>
            <a:r>
              <a:rPr lang="fr-CH" altLang="fr-FR" sz="1400" b="1" dirty="0" smtClean="0">
                <a:latin typeface="Times New Roman" panose="02020603050405020304" pitchFamily="18" charset="0"/>
              </a:rPr>
              <a:t>neutrinos </a:t>
            </a:r>
            <a:r>
              <a:rPr lang="fr-CH" altLang="fr-FR" sz="1400" b="1" dirty="0" err="1">
                <a:latin typeface="Times New Roman" panose="02020603050405020304" pitchFamily="18" charset="0"/>
              </a:rPr>
              <a:t>oscillate</a:t>
            </a:r>
            <a:endParaRPr lang="fr-CH" altLang="fr-FR" sz="1400" b="1" dirty="0">
              <a:latin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31227945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l="7954" t="10396" r="2272"/>
          <a:stretch>
            <a:fillRect/>
          </a:stretch>
        </p:blipFill>
        <p:spPr bwMode="auto">
          <a:xfrm>
            <a:off x="3581400" y="876300"/>
            <a:ext cx="5486400" cy="413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06499" name="Rectangle 3"/>
          <p:cNvSpPr>
            <a:spLocks noGrp="1" noChangeArrowheads="1"/>
          </p:cNvSpPr>
          <p:nvPr>
            <p:ph type="title" idx="4294967295"/>
          </p:nvPr>
        </p:nvSpPr>
        <p:spPr>
          <a:xfrm>
            <a:off x="0" y="0"/>
            <a:ext cx="6553200" cy="381000"/>
          </a:xfrm>
        </p:spPr>
        <p:txBody>
          <a:bodyPr/>
          <a:lstStyle/>
          <a:p>
            <a:pPr eaLnBrk="1" hangingPunct="1"/>
            <a:r>
              <a:rPr lang="fr-FR" altLang="fr-FR" smtClean="0">
                <a:solidFill>
                  <a:srgbClr val="CC0000"/>
                </a:solidFill>
                <a:latin typeface="Symbol" panose="05050102010706020507" pitchFamily="18" charset="2"/>
              </a:rPr>
              <a:t>n</a:t>
            </a:r>
            <a:r>
              <a:rPr lang="fr-FR" altLang="fr-FR" baseline="-25000" smtClean="0">
                <a:solidFill>
                  <a:srgbClr val="CC0000"/>
                </a:solidFill>
                <a:latin typeface="Arial" panose="020B0604020202020204" pitchFamily="34" charset="0"/>
              </a:rPr>
              <a:t>e</a:t>
            </a:r>
            <a:r>
              <a:rPr lang="fr-FR" altLang="fr-FR" baseline="-25000" smtClean="0">
                <a:latin typeface="Arial" panose="020B0604020202020204" pitchFamily="34" charset="0"/>
              </a:rPr>
              <a:t> </a:t>
            </a:r>
            <a:r>
              <a:rPr lang="fr-FR" altLang="fr-FR" smtClean="0"/>
              <a:t>solar neutrinos</a:t>
            </a:r>
          </a:p>
        </p:txBody>
      </p:sp>
      <p:pic>
        <p:nvPicPr>
          <p:cNvPr id="106500" name="Picture 4" descr="snspectr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524250"/>
            <a:ext cx="35814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1" name="Rectangle 5"/>
          <p:cNvSpPr>
            <a:spLocks noChangeArrowheads="1"/>
          </p:cNvSpPr>
          <p:nvPr/>
        </p:nvSpPr>
        <p:spPr bwMode="auto">
          <a:xfrm>
            <a:off x="152400" y="1295400"/>
            <a:ext cx="3657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Clr>
                <a:schemeClr val="accent2"/>
              </a:buClr>
              <a:buFont typeface="Monotype Sorts" pitchFamily="28" charset="2"/>
              <a:buNone/>
            </a:pPr>
            <a:r>
              <a:rPr kumimoji="1" lang="de-DE" altLang="fr-FR" sz="2400">
                <a:latin typeface="Comic Sans MS" panose="030F0702030302020204" pitchFamily="66" charset="0"/>
              </a:rPr>
              <a:t>Sun = Fusion reactor</a:t>
            </a:r>
          </a:p>
          <a:p>
            <a:pPr lvl="1" eaLnBrk="1" hangingPunct="1">
              <a:buClr>
                <a:schemeClr val="accent2"/>
              </a:buClr>
              <a:buFont typeface="Monotype Sorts" pitchFamily="28" charset="2"/>
              <a:buNone/>
            </a:pPr>
            <a:r>
              <a:rPr kumimoji="1" lang="de-DE" altLang="fr-FR" sz="2000">
                <a:latin typeface="Comic Sans MS" panose="030F0702030302020204" pitchFamily="66" charset="0"/>
              </a:rPr>
              <a:t>Only </a:t>
            </a:r>
            <a:r>
              <a:rPr kumimoji="1" lang="fr-FR" altLang="fr-FR" sz="2000" b="1">
                <a:solidFill>
                  <a:srgbClr val="CC0000"/>
                </a:solidFill>
                <a:latin typeface="Symbol" panose="05050102010706020507" pitchFamily="18" charset="2"/>
              </a:rPr>
              <a:t>n</a:t>
            </a:r>
            <a:r>
              <a:rPr kumimoji="1" lang="fr-FR" altLang="fr-FR" sz="2000" b="1" baseline="-25000">
                <a:solidFill>
                  <a:srgbClr val="CC0000"/>
                </a:solidFill>
                <a:latin typeface="Comic Sans MS" panose="030F0702030302020204" pitchFamily="66" charset="0"/>
              </a:rPr>
              <a:t>e</a:t>
            </a:r>
            <a:r>
              <a:rPr kumimoji="1" lang="fr-FR" altLang="fr-FR" sz="2000">
                <a:latin typeface="Comic Sans MS" panose="030F0702030302020204" pitchFamily="66" charset="0"/>
              </a:rPr>
              <a:t> </a:t>
            </a:r>
            <a:r>
              <a:rPr kumimoji="1" lang="en-GB" altLang="fr-FR" sz="2000">
                <a:latin typeface="Comic Sans MS" panose="030F0702030302020204" pitchFamily="66" charset="0"/>
              </a:rPr>
              <a:t>produced</a:t>
            </a:r>
          </a:p>
          <a:p>
            <a:pPr eaLnBrk="1" hangingPunct="1">
              <a:buClr>
                <a:schemeClr val="accent2"/>
              </a:buClr>
              <a:buFont typeface="Monotype Sorts" pitchFamily="28" charset="2"/>
              <a:buNone/>
            </a:pPr>
            <a:r>
              <a:rPr kumimoji="1" lang="de-DE" altLang="fr-FR" sz="2400">
                <a:latin typeface="Comic Sans MS" panose="030F0702030302020204" pitchFamily="66" charset="0"/>
              </a:rPr>
              <a:t>Different reactions</a:t>
            </a:r>
          </a:p>
          <a:p>
            <a:pPr lvl="1" eaLnBrk="1" hangingPunct="1">
              <a:buClr>
                <a:schemeClr val="accent2"/>
              </a:buClr>
              <a:buFont typeface="Monotype Sorts" pitchFamily="28" charset="2"/>
              <a:buNone/>
            </a:pPr>
            <a:r>
              <a:rPr kumimoji="1" lang="de-DE" altLang="fr-FR" sz="2000">
                <a:latin typeface="Comic Sans MS" panose="030F0702030302020204" pitchFamily="66" charset="0"/>
              </a:rPr>
              <a:t>Spectrum in energy</a:t>
            </a:r>
          </a:p>
        </p:txBody>
      </p:sp>
      <p:sp>
        <p:nvSpPr>
          <p:cNvPr id="106502" name="Rectangle 6"/>
          <p:cNvSpPr>
            <a:spLocks noChangeArrowheads="1"/>
          </p:cNvSpPr>
          <p:nvPr/>
        </p:nvSpPr>
        <p:spPr bwMode="auto">
          <a:xfrm>
            <a:off x="4572000" y="5181600"/>
            <a:ext cx="4191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Clr>
                <a:schemeClr val="accent2"/>
              </a:buClr>
              <a:buFont typeface="Monotype Sorts" pitchFamily="28" charset="2"/>
              <a:buNone/>
            </a:pPr>
            <a:r>
              <a:rPr kumimoji="1" lang="de-DE" altLang="fr-FR" sz="2400">
                <a:latin typeface="Comic Sans MS" panose="030F0702030302020204" pitchFamily="66" charset="0"/>
              </a:rPr>
              <a:t>Counting experiments vs </a:t>
            </a:r>
            <a:br>
              <a:rPr kumimoji="1" lang="de-DE" altLang="fr-FR" sz="2400">
                <a:latin typeface="Comic Sans MS" panose="030F0702030302020204" pitchFamily="66" charset="0"/>
              </a:rPr>
            </a:br>
            <a:r>
              <a:rPr kumimoji="1" lang="de-DE" altLang="fr-FR" sz="2400">
                <a:latin typeface="Comic Sans MS" panose="030F0702030302020204" pitchFamily="66" charset="0"/>
              </a:rPr>
              <a:t>flux calculated by SSM</a:t>
            </a:r>
          </a:p>
          <a:p>
            <a:pPr eaLnBrk="1" hangingPunct="1">
              <a:buClr>
                <a:schemeClr val="accent2"/>
              </a:buClr>
              <a:buFont typeface="Monotype Sorts" pitchFamily="28" charset="2"/>
              <a:buNone/>
            </a:pPr>
            <a:r>
              <a:rPr kumimoji="1" lang="de-DE" altLang="fr-FR" sz="2400">
                <a:latin typeface="Comic Sans MS" panose="030F0702030302020204" pitchFamily="66" charset="0"/>
              </a:rPr>
              <a:t>				</a:t>
            </a:r>
            <a:r>
              <a:rPr kumimoji="1" lang="de-DE" altLang="fr-FR" sz="2400" b="1">
                <a:solidFill>
                  <a:srgbClr val="CC0000"/>
                </a:solidFill>
                <a:latin typeface="Comic Sans MS" panose="030F0702030302020204" pitchFamily="66" charset="0"/>
              </a:rPr>
              <a:t>BUT</a:t>
            </a:r>
            <a:r>
              <a:rPr kumimoji="1" lang="de-DE" altLang="fr-FR" sz="2400">
                <a:solidFill>
                  <a:srgbClr val="CC0000"/>
                </a:solidFill>
                <a:latin typeface="Comic Sans MS" panose="030F0702030302020204" pitchFamily="66" charset="0"/>
              </a:rPr>
              <a:t> ...</a:t>
            </a:r>
          </a:p>
        </p:txBody>
      </p:sp>
    </p:spTree>
    <p:extLst>
      <p:ext uri="{BB962C8B-B14F-4D97-AF65-F5344CB8AC3E}">
        <p14:creationId xmlns:p14="http://schemas.microsoft.com/office/powerpoint/2010/main" val="824243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719138" y="1760538"/>
            <a:ext cx="2382837" cy="476250"/>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rIns="3600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fr-FR" sz="2400">
                <a:solidFill>
                  <a:srgbClr val="FF0000"/>
                </a:solidFill>
                <a:latin typeface="Tahoma" panose="020B0604030504040204" pitchFamily="34" charset="0"/>
              </a:rPr>
              <a:t>The interaction</a:t>
            </a:r>
          </a:p>
        </p:txBody>
      </p:sp>
      <p:sp>
        <p:nvSpPr>
          <p:cNvPr id="108547" name="Text Box 3"/>
          <p:cNvSpPr txBox="1">
            <a:spLocks noChangeArrowheads="1"/>
          </p:cNvSpPr>
          <p:nvPr/>
        </p:nvSpPr>
        <p:spPr bwMode="auto">
          <a:xfrm>
            <a:off x="0" y="3276600"/>
            <a:ext cx="3557588" cy="841375"/>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fr-FR" sz="2400" b="1">
                <a:solidFill>
                  <a:srgbClr val="FF0000"/>
                </a:solidFill>
                <a:latin typeface="Symbol" panose="05050102010706020507" pitchFamily="18" charset="2"/>
              </a:rPr>
              <a:t>n</a:t>
            </a:r>
            <a:r>
              <a:rPr lang="it-IT" altLang="fr-FR" sz="2400" b="1">
                <a:solidFill>
                  <a:srgbClr val="FF0000"/>
                </a:solidFill>
                <a:latin typeface="Times New Roman" panose="02020603050405020304" pitchFamily="18" charset="0"/>
              </a:rPr>
              <a:t> </a:t>
            </a:r>
            <a:r>
              <a:rPr lang="it-IT" altLang="fr-FR" sz="2400">
                <a:solidFill>
                  <a:srgbClr val="FF0000"/>
                </a:solidFill>
                <a:latin typeface="Tahoma" panose="020B0604030504040204" pitchFamily="34" charset="0"/>
              </a:rPr>
              <a:t>Signal Composition:</a:t>
            </a:r>
          </a:p>
          <a:p>
            <a:pPr eaLnBrk="1" hangingPunct="1">
              <a:spcBef>
                <a:spcPct val="0"/>
              </a:spcBef>
              <a:buFontTx/>
              <a:buNone/>
            </a:pPr>
            <a:r>
              <a:rPr lang="it-IT" altLang="fr-FR" sz="2400">
                <a:solidFill>
                  <a:srgbClr val="FF0000"/>
                </a:solidFill>
                <a:latin typeface="Tahoma" panose="020B0604030504040204" pitchFamily="34" charset="0"/>
              </a:rPr>
              <a:t>(BP04+N14 SSM+ </a:t>
            </a:r>
            <a:r>
              <a:rPr lang="it-IT" altLang="fr-FR" sz="2400">
                <a:solidFill>
                  <a:srgbClr val="FF0000"/>
                </a:solidFill>
                <a:latin typeface="Symbol" panose="05050102010706020507" pitchFamily="18" charset="2"/>
              </a:rPr>
              <a:t>n</a:t>
            </a:r>
            <a:r>
              <a:rPr lang="it-IT" altLang="fr-FR" sz="2400">
                <a:solidFill>
                  <a:srgbClr val="FF0000"/>
                </a:solidFill>
                <a:latin typeface="Tahoma" panose="020B0604030504040204" pitchFamily="34" charset="0"/>
              </a:rPr>
              <a:t> osc)</a:t>
            </a:r>
          </a:p>
        </p:txBody>
      </p:sp>
      <p:sp>
        <p:nvSpPr>
          <p:cNvPr id="108548" name="Text Box 4"/>
          <p:cNvSpPr txBox="1">
            <a:spLocks noChangeArrowheads="1"/>
          </p:cNvSpPr>
          <p:nvPr/>
        </p:nvSpPr>
        <p:spPr bwMode="auto">
          <a:xfrm>
            <a:off x="3733800" y="2884488"/>
            <a:ext cx="5257800" cy="1998662"/>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fr-FR" sz="2400">
                <a:solidFill>
                  <a:srgbClr val="FF0000"/>
                </a:solidFill>
                <a:latin typeface="Tahoma" panose="020B0604030504040204" pitchFamily="34" charset="0"/>
              </a:rPr>
              <a:t>pep+hep</a:t>
            </a:r>
            <a:r>
              <a:rPr lang="en-US" altLang="fr-FR" sz="2400">
                <a:solidFill>
                  <a:srgbClr val="FF0000"/>
                </a:solidFill>
                <a:latin typeface="Tahoma" panose="020B0604030504040204" pitchFamily="34" charset="0"/>
              </a:rPr>
              <a:t>	</a:t>
            </a:r>
            <a:r>
              <a:rPr lang="it-IT" altLang="fr-FR" sz="2400">
                <a:solidFill>
                  <a:srgbClr val="FF0000"/>
                </a:solidFill>
                <a:latin typeface="Tahoma" panose="020B0604030504040204" pitchFamily="34" charset="0"/>
              </a:rPr>
              <a:t>0.15 SNU   ( 4.6%)</a:t>
            </a:r>
          </a:p>
          <a:p>
            <a:pPr eaLnBrk="1" hangingPunct="1">
              <a:spcBef>
                <a:spcPct val="0"/>
              </a:spcBef>
              <a:buFontTx/>
              <a:buNone/>
            </a:pPr>
            <a:r>
              <a:rPr lang="it-IT" altLang="fr-FR" sz="2400" baseline="30000">
                <a:solidFill>
                  <a:schemeClr val="accent2"/>
                </a:solidFill>
                <a:latin typeface="Tahoma" panose="020B0604030504040204" pitchFamily="34" charset="0"/>
              </a:rPr>
              <a:t>7</a:t>
            </a:r>
            <a:r>
              <a:rPr lang="it-IT" altLang="fr-FR" sz="2400">
                <a:solidFill>
                  <a:schemeClr val="accent2"/>
                </a:solidFill>
                <a:latin typeface="Tahoma" panose="020B0604030504040204" pitchFamily="34" charset="0"/>
              </a:rPr>
              <a:t>Be		0.65 SNU   </a:t>
            </a:r>
            <a:r>
              <a:rPr lang="en-US" altLang="fr-FR" sz="2400">
                <a:solidFill>
                  <a:schemeClr val="accent2"/>
                </a:solidFill>
                <a:latin typeface="Tahoma" panose="020B0604030504040204" pitchFamily="34" charset="0"/>
              </a:rPr>
              <a:t>(</a:t>
            </a:r>
            <a:r>
              <a:rPr lang="it-IT" altLang="fr-FR" sz="2400">
                <a:solidFill>
                  <a:schemeClr val="accent2"/>
                </a:solidFill>
                <a:latin typeface="Tahoma" panose="020B0604030504040204" pitchFamily="34" charset="0"/>
              </a:rPr>
              <a:t>20.0%)</a:t>
            </a:r>
          </a:p>
          <a:p>
            <a:pPr eaLnBrk="1" hangingPunct="1">
              <a:spcBef>
                <a:spcPct val="0"/>
              </a:spcBef>
              <a:buFontTx/>
              <a:buNone/>
            </a:pPr>
            <a:r>
              <a:rPr lang="it-IT" altLang="fr-FR" sz="2400" baseline="30000">
                <a:solidFill>
                  <a:schemeClr val="accent1"/>
                </a:solidFill>
                <a:latin typeface="Tahoma" panose="020B0604030504040204" pitchFamily="34" charset="0"/>
              </a:rPr>
              <a:t>8</a:t>
            </a:r>
            <a:r>
              <a:rPr lang="it-IT" altLang="fr-FR" sz="2400">
                <a:solidFill>
                  <a:schemeClr val="accent1"/>
                </a:solidFill>
                <a:latin typeface="Tahoma" panose="020B0604030504040204" pitchFamily="34" charset="0"/>
              </a:rPr>
              <a:t>B		2.30 SNU   (71.0%)</a:t>
            </a:r>
          </a:p>
          <a:p>
            <a:pPr eaLnBrk="1" hangingPunct="1">
              <a:spcBef>
                <a:spcPct val="0"/>
              </a:spcBef>
              <a:buFontTx/>
              <a:buNone/>
            </a:pPr>
            <a:r>
              <a:rPr lang="it-IT" altLang="fr-FR" sz="2400">
                <a:solidFill>
                  <a:srgbClr val="663300"/>
                </a:solidFill>
                <a:latin typeface="Tahoma" panose="020B0604030504040204" pitchFamily="34" charset="0"/>
              </a:rPr>
              <a:t>CNO	  	0.13 SNU   (  4.0%)</a:t>
            </a:r>
            <a:endParaRPr lang="it-IT" altLang="fr-FR" sz="2400">
              <a:solidFill>
                <a:schemeClr val="accent1"/>
              </a:solidFill>
              <a:latin typeface="Tahoma" panose="020B0604030504040204" pitchFamily="34" charset="0"/>
            </a:endParaRPr>
          </a:p>
          <a:p>
            <a:pPr eaLnBrk="1" hangingPunct="1">
              <a:spcBef>
                <a:spcPct val="0"/>
              </a:spcBef>
              <a:buFontTx/>
              <a:buNone/>
            </a:pPr>
            <a:r>
              <a:rPr lang="it-IT" altLang="fr-FR" sz="2800">
                <a:solidFill>
                  <a:srgbClr val="003399"/>
                </a:solidFill>
                <a:latin typeface="Tahoma" panose="020B0604030504040204" pitchFamily="34" charset="0"/>
              </a:rPr>
              <a:t>Tot   	        3.23 SNU</a:t>
            </a:r>
            <a:r>
              <a:rPr lang="it-IT" altLang="fr-FR" sz="2800">
                <a:latin typeface="Tahoma" panose="020B0604030504040204" pitchFamily="34" charset="0"/>
              </a:rPr>
              <a:t> </a:t>
            </a:r>
            <a:r>
              <a:rPr lang="it-IT" altLang="fr-FR" sz="2800">
                <a:latin typeface="Tahoma" panose="020B0604030504040204" pitchFamily="34" charset="0"/>
                <a:cs typeface="Tahoma" panose="020B0604030504040204" pitchFamily="34" charset="0"/>
              </a:rPr>
              <a:t>± </a:t>
            </a:r>
            <a:r>
              <a:rPr lang="it-IT" altLang="fr-FR" sz="2800">
                <a:solidFill>
                  <a:srgbClr val="003399"/>
                </a:solidFill>
                <a:latin typeface="Tahoma" panose="020B0604030504040204" pitchFamily="34" charset="0"/>
                <a:cs typeface="Tahoma" panose="020B0604030504040204" pitchFamily="34" charset="0"/>
              </a:rPr>
              <a:t>0.68</a:t>
            </a:r>
            <a:r>
              <a:rPr lang="it-IT" altLang="fr-FR" sz="2800">
                <a:latin typeface="Tahoma" panose="020B0604030504040204" pitchFamily="34" charset="0"/>
                <a:cs typeface="Tahoma" panose="020B0604030504040204" pitchFamily="34" charset="0"/>
              </a:rPr>
              <a:t> </a:t>
            </a:r>
            <a:r>
              <a:rPr lang="it-IT" altLang="fr-FR" sz="2400" b="1">
                <a:solidFill>
                  <a:srgbClr val="003399"/>
                </a:solidFill>
                <a:latin typeface="Times New Roman" panose="02020603050405020304" pitchFamily="18" charset="0"/>
              </a:rPr>
              <a:t>1</a:t>
            </a:r>
            <a:r>
              <a:rPr lang="it-IT" altLang="fr-FR" sz="2400" b="1">
                <a:solidFill>
                  <a:srgbClr val="003399"/>
                </a:solidFill>
                <a:latin typeface="Symbol" panose="05050102010706020507" pitchFamily="18" charset="2"/>
              </a:rPr>
              <a:t>s</a:t>
            </a:r>
          </a:p>
        </p:txBody>
      </p:sp>
      <p:sp>
        <p:nvSpPr>
          <p:cNvPr id="108549" name="Text Box 5"/>
          <p:cNvSpPr txBox="1">
            <a:spLocks noChangeArrowheads="1"/>
          </p:cNvSpPr>
          <p:nvPr/>
        </p:nvSpPr>
        <p:spPr bwMode="auto">
          <a:xfrm>
            <a:off x="566738" y="4905375"/>
            <a:ext cx="2424112" cy="841375"/>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fr-FR" sz="2400">
                <a:solidFill>
                  <a:srgbClr val="FF0000"/>
                </a:solidFill>
                <a:latin typeface="Tahoma" panose="020B0604030504040204" pitchFamily="34" charset="0"/>
              </a:rPr>
              <a:t>Expected Signal </a:t>
            </a:r>
          </a:p>
          <a:p>
            <a:pPr eaLnBrk="1" hangingPunct="1">
              <a:spcBef>
                <a:spcPct val="0"/>
              </a:spcBef>
              <a:buFontTx/>
              <a:buNone/>
            </a:pPr>
            <a:r>
              <a:rPr lang="it-IT" altLang="fr-FR" sz="2400">
                <a:solidFill>
                  <a:srgbClr val="FF0000"/>
                </a:solidFill>
                <a:latin typeface="Tahoma" panose="020B0604030504040204" pitchFamily="34" charset="0"/>
              </a:rPr>
              <a:t>(BP04 + N14)</a:t>
            </a:r>
          </a:p>
        </p:txBody>
      </p:sp>
      <p:sp>
        <p:nvSpPr>
          <p:cNvPr id="108550" name="Text Box 6"/>
          <p:cNvSpPr txBox="1">
            <a:spLocks noChangeArrowheads="1"/>
          </p:cNvSpPr>
          <p:nvPr/>
        </p:nvSpPr>
        <p:spPr bwMode="auto">
          <a:xfrm>
            <a:off x="3962400" y="5122863"/>
            <a:ext cx="3581400" cy="538162"/>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fr-FR" sz="2800">
                <a:solidFill>
                  <a:srgbClr val="003399"/>
                </a:solidFill>
                <a:latin typeface="Tahoma" panose="020B0604030504040204" pitchFamily="34" charset="0"/>
              </a:rPr>
              <a:t>8.2 SNU</a:t>
            </a:r>
            <a:r>
              <a:rPr lang="it-IT" altLang="fr-FR" sz="2800">
                <a:latin typeface="Tahoma" panose="020B0604030504040204" pitchFamily="34" charset="0"/>
              </a:rPr>
              <a:t> </a:t>
            </a:r>
            <a:r>
              <a:rPr lang="it-IT" altLang="fr-FR" sz="2800" b="1" baseline="30000">
                <a:solidFill>
                  <a:srgbClr val="003399"/>
                </a:solidFill>
                <a:latin typeface="Tahoma" panose="020B0604030504040204" pitchFamily="34" charset="0"/>
              </a:rPr>
              <a:t>+1.8</a:t>
            </a:r>
            <a:r>
              <a:rPr lang="it-IT" altLang="fr-FR" sz="2800" b="1" baseline="-26000">
                <a:solidFill>
                  <a:srgbClr val="003399"/>
                </a:solidFill>
                <a:latin typeface="Tahoma" panose="020B0604030504040204" pitchFamily="34" charset="0"/>
              </a:rPr>
              <a:t>–1.8</a:t>
            </a:r>
            <a:r>
              <a:rPr lang="it-IT" altLang="fr-FR" sz="2800" b="1" baseline="-26000">
                <a:solidFill>
                  <a:srgbClr val="003399"/>
                </a:solidFill>
                <a:latin typeface="Times New Roman" panose="02020603050405020304" pitchFamily="18" charset="0"/>
              </a:rPr>
              <a:t> </a:t>
            </a:r>
            <a:r>
              <a:rPr lang="it-IT" altLang="fr-FR" sz="2400" b="1">
                <a:solidFill>
                  <a:srgbClr val="003399"/>
                </a:solidFill>
                <a:latin typeface="Times New Roman" panose="02020603050405020304" pitchFamily="18" charset="0"/>
              </a:rPr>
              <a:t>1</a:t>
            </a:r>
            <a:r>
              <a:rPr lang="it-IT" altLang="fr-FR" sz="2400" b="1">
                <a:solidFill>
                  <a:srgbClr val="003399"/>
                </a:solidFill>
                <a:latin typeface="Symbol" panose="05050102010706020507" pitchFamily="18" charset="2"/>
              </a:rPr>
              <a:t>s</a:t>
            </a:r>
            <a:r>
              <a:rPr lang="it-IT" altLang="fr-FR" sz="2400">
                <a:latin typeface="Times New Roman" panose="02020603050405020304" pitchFamily="18" charset="0"/>
              </a:rPr>
              <a:t> </a:t>
            </a:r>
          </a:p>
        </p:txBody>
      </p:sp>
      <p:pic>
        <p:nvPicPr>
          <p:cNvPr id="108551" name="Picture 7" descr="davis_det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1931988"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8552" name="Group 8"/>
          <p:cNvGrpSpPr>
            <a:grpSpLocks/>
          </p:cNvGrpSpPr>
          <p:nvPr/>
        </p:nvGrpSpPr>
        <p:grpSpPr bwMode="auto">
          <a:xfrm>
            <a:off x="3216275" y="995363"/>
            <a:ext cx="5911850" cy="1206500"/>
            <a:chOff x="2026" y="768"/>
            <a:chExt cx="3724" cy="760"/>
          </a:xfrm>
        </p:grpSpPr>
        <p:sp>
          <p:nvSpPr>
            <p:cNvPr id="108555" name="Text Box 9"/>
            <p:cNvSpPr txBox="1">
              <a:spLocks noChangeArrowheads="1"/>
            </p:cNvSpPr>
            <p:nvPr/>
          </p:nvSpPr>
          <p:spPr bwMode="auto">
            <a:xfrm>
              <a:off x="2026" y="768"/>
              <a:ext cx="3724" cy="760"/>
            </a:xfrm>
            <a:prstGeom prst="rect">
              <a:avLst/>
            </a:prstGeom>
            <a:solidFill>
              <a:schemeClr val="bg1"/>
            </a:solidFill>
            <a:ln w="19050">
              <a:solidFill>
                <a:srgbClr val="006600"/>
              </a:solidFill>
              <a:miter lim="800000"/>
              <a:headEnd/>
              <a:tailEnd/>
            </a:ln>
            <a:effectLst>
              <a:outerShdw dist="107763" dir="13500000" algn="ctr" rotWithShape="0">
                <a:schemeClr val="bg2"/>
              </a:outerShdw>
            </a:effec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fr-FR" sz="2400" baseline="30000">
                  <a:solidFill>
                    <a:srgbClr val="FF0000"/>
                  </a:solidFill>
                  <a:latin typeface="Times New Roman" panose="02020603050405020304" pitchFamily="18" charset="0"/>
                </a:rPr>
                <a:t>37</a:t>
              </a:r>
              <a:r>
                <a:rPr lang="en-US" altLang="fr-FR" sz="2400">
                  <a:solidFill>
                    <a:srgbClr val="FF0000"/>
                  </a:solidFill>
                  <a:latin typeface="Times New Roman" panose="02020603050405020304" pitchFamily="18" charset="0"/>
                </a:rPr>
                <a:t>Cl</a:t>
              </a:r>
              <a:r>
                <a:rPr lang="it-IT" altLang="fr-FR" sz="2400">
                  <a:solidFill>
                    <a:srgbClr val="FF0000"/>
                  </a:solidFill>
                  <a:latin typeface="Times New Roman" panose="02020603050405020304" pitchFamily="18" charset="0"/>
                </a:rPr>
                <a:t>(</a:t>
              </a:r>
              <a:r>
                <a:rPr lang="it-IT" altLang="fr-FR" sz="2400">
                  <a:solidFill>
                    <a:srgbClr val="FF0000"/>
                  </a:solidFill>
                  <a:latin typeface="Symbol" panose="05050102010706020507" pitchFamily="18" charset="2"/>
                </a:rPr>
                <a:t>n</a:t>
              </a:r>
              <a:r>
                <a:rPr lang="it-IT" altLang="fr-FR" sz="2400" baseline="-25000">
                  <a:solidFill>
                    <a:srgbClr val="FF0000"/>
                  </a:solidFill>
                  <a:latin typeface="Times New Roman" panose="02020603050405020304" pitchFamily="18" charset="0"/>
                </a:rPr>
                <a:t>e</a:t>
              </a:r>
              <a:r>
                <a:rPr lang="it-IT" altLang="fr-FR" sz="2400">
                  <a:solidFill>
                    <a:srgbClr val="FF0000"/>
                  </a:solidFill>
                  <a:latin typeface="Times New Roman" panose="02020603050405020304" pitchFamily="18" charset="0"/>
                </a:rPr>
                <a:t>,e)</a:t>
              </a:r>
              <a:r>
                <a:rPr lang="en-US" altLang="fr-FR" sz="2400" baseline="30000">
                  <a:solidFill>
                    <a:srgbClr val="FF0000"/>
                  </a:solidFill>
                  <a:latin typeface="Times New Roman" panose="02020603050405020304" pitchFamily="18" charset="0"/>
                </a:rPr>
                <a:t>37</a:t>
              </a:r>
              <a:r>
                <a:rPr lang="en-US" altLang="fr-FR" sz="2400">
                  <a:solidFill>
                    <a:srgbClr val="FF0000"/>
                  </a:solidFill>
                  <a:latin typeface="Times New Roman" panose="02020603050405020304" pitchFamily="18" charset="0"/>
                </a:rPr>
                <a:t>Ar</a:t>
              </a:r>
              <a:r>
                <a:rPr lang="it-IT" altLang="fr-FR" sz="2400">
                  <a:solidFill>
                    <a:srgbClr val="FF0000"/>
                  </a:solidFill>
                  <a:latin typeface="Times New Roman" panose="02020603050405020304" pitchFamily="18" charset="0"/>
                </a:rPr>
                <a:t>  (E</a:t>
              </a:r>
              <a:r>
                <a:rPr lang="it-IT" altLang="fr-FR" sz="2400" baseline="-25000">
                  <a:solidFill>
                    <a:srgbClr val="FF0000"/>
                  </a:solidFill>
                  <a:latin typeface="Times New Roman" panose="02020603050405020304" pitchFamily="18" charset="0"/>
                </a:rPr>
                <a:t>thr</a:t>
              </a:r>
              <a:r>
                <a:rPr lang="it-IT" altLang="fr-FR" sz="2400">
                  <a:solidFill>
                    <a:srgbClr val="FF0000"/>
                  </a:solidFill>
                  <a:latin typeface="Times New Roman" panose="02020603050405020304" pitchFamily="18" charset="0"/>
                </a:rPr>
                <a:t> = 813 keV)</a:t>
              </a:r>
            </a:p>
            <a:p>
              <a:pPr eaLnBrk="1" hangingPunct="1">
                <a:spcBef>
                  <a:spcPct val="0"/>
                </a:spcBef>
                <a:buFontTx/>
                <a:buNone/>
              </a:pPr>
              <a:r>
                <a:rPr lang="it-IT" altLang="fr-FR" sz="2400">
                  <a:latin typeface="Times New Roman" panose="02020603050405020304" pitchFamily="18" charset="0"/>
                </a:rPr>
                <a:t>  K</a:t>
              </a:r>
              <a:r>
                <a:rPr lang="it-IT" altLang="fr-FR" sz="2400" i="1" baseline="-25000">
                  <a:latin typeface="Times New Roman" panose="02020603050405020304" pitchFamily="18" charset="0"/>
                </a:rPr>
                <a:t>shell</a:t>
              </a:r>
              <a:r>
                <a:rPr lang="it-IT" altLang="fr-FR" sz="2400">
                  <a:latin typeface="Times New Roman" panose="02020603050405020304" pitchFamily="18" charset="0"/>
                </a:rPr>
                <a:t> </a:t>
              </a:r>
              <a:r>
                <a:rPr lang="it-IT" altLang="fr-FR" sz="1800" b="1">
                  <a:latin typeface="Times New Roman" panose="02020603050405020304" pitchFamily="18" charset="0"/>
                </a:rPr>
                <a:t>EC        	</a:t>
              </a:r>
              <a:r>
                <a:rPr lang="it-IT" altLang="fr-FR" sz="1800" b="1">
                  <a:latin typeface="Symbol" panose="05050102010706020507" pitchFamily="18" charset="2"/>
                </a:rPr>
                <a:t>t</a:t>
              </a:r>
              <a:r>
                <a:rPr lang="it-IT" altLang="fr-FR" sz="1800" b="1">
                  <a:latin typeface="Times New Roman" panose="02020603050405020304" pitchFamily="18" charset="0"/>
                </a:rPr>
                <a:t> = </a:t>
              </a:r>
              <a:r>
                <a:rPr lang="en-US" altLang="fr-FR" sz="1800" b="1">
                  <a:latin typeface="Times New Roman" panose="02020603050405020304" pitchFamily="18" charset="0"/>
                </a:rPr>
                <a:t>50.5</a:t>
              </a:r>
              <a:r>
                <a:rPr lang="it-IT" altLang="fr-FR" sz="2400">
                  <a:latin typeface="Times New Roman" panose="02020603050405020304" pitchFamily="18" charset="0"/>
                </a:rPr>
                <a:t> d	</a:t>
              </a:r>
            </a:p>
            <a:p>
              <a:pPr eaLnBrk="1" hangingPunct="1">
                <a:spcBef>
                  <a:spcPct val="0"/>
                </a:spcBef>
                <a:buFontTx/>
                <a:buNone/>
              </a:pPr>
              <a:r>
                <a:rPr lang="it-IT" altLang="fr-FR" sz="2400">
                  <a:latin typeface="Times New Roman" panose="02020603050405020304" pitchFamily="18" charset="0"/>
                </a:rPr>
                <a:t>	                </a:t>
              </a:r>
              <a:r>
                <a:rPr lang="en-US" altLang="fr-FR" sz="2400" baseline="30000">
                  <a:solidFill>
                    <a:srgbClr val="FF0000"/>
                  </a:solidFill>
                  <a:latin typeface="Times New Roman" panose="02020603050405020304" pitchFamily="18" charset="0"/>
                </a:rPr>
                <a:t>37</a:t>
              </a:r>
              <a:r>
                <a:rPr lang="en-US" altLang="fr-FR" sz="2400">
                  <a:solidFill>
                    <a:srgbClr val="FF0000"/>
                  </a:solidFill>
                  <a:latin typeface="Times New Roman" panose="02020603050405020304" pitchFamily="18" charset="0"/>
                </a:rPr>
                <a:t>Cl</a:t>
              </a:r>
              <a:r>
                <a:rPr lang="en-GB" altLang="fr-FR" sz="2400">
                  <a:solidFill>
                    <a:srgbClr val="FF0000"/>
                  </a:solidFill>
                  <a:latin typeface="Times New Roman" panose="02020603050405020304" pitchFamily="18" charset="0"/>
                </a:rPr>
                <a:t> + 2.82 keV (</a:t>
              </a:r>
              <a:r>
                <a:rPr lang="en-GB" altLang="fr-FR" sz="2400" i="1">
                  <a:solidFill>
                    <a:srgbClr val="FF0000"/>
                  </a:solidFill>
                  <a:latin typeface="Times New Roman" panose="02020603050405020304" pitchFamily="18" charset="0"/>
                </a:rPr>
                <a:t>Auger</a:t>
              </a:r>
              <a:r>
                <a:rPr lang="en-GB" altLang="fr-FR" sz="2400">
                  <a:solidFill>
                    <a:srgbClr val="FF0000"/>
                  </a:solidFill>
                  <a:latin typeface="Times New Roman" panose="02020603050405020304" pitchFamily="18" charset="0"/>
                </a:rPr>
                <a:t> e</a:t>
              </a:r>
              <a:r>
                <a:rPr lang="en-GB" altLang="fr-FR" sz="2400" baseline="30000">
                  <a:solidFill>
                    <a:srgbClr val="FF0000"/>
                  </a:solidFill>
                  <a:latin typeface="Times New Roman" panose="02020603050405020304" pitchFamily="18" charset="0"/>
                </a:rPr>
                <a:t>-</a:t>
              </a:r>
              <a:r>
                <a:rPr lang="en-GB" altLang="fr-FR" sz="2400">
                  <a:solidFill>
                    <a:srgbClr val="FF0000"/>
                  </a:solidFill>
                  <a:latin typeface="Times New Roman" panose="02020603050405020304" pitchFamily="18" charset="0"/>
                </a:rPr>
                <a:t>, </a:t>
              </a:r>
              <a:r>
                <a:rPr lang="en-GB" altLang="fr-FR" sz="2400" i="1">
                  <a:solidFill>
                    <a:srgbClr val="FF0000"/>
                  </a:solidFill>
                  <a:latin typeface="Times New Roman" panose="02020603050405020304" pitchFamily="18" charset="0"/>
                </a:rPr>
                <a:t>X</a:t>
              </a:r>
              <a:r>
                <a:rPr lang="en-GB" altLang="fr-FR" sz="2400">
                  <a:solidFill>
                    <a:srgbClr val="FF0000"/>
                  </a:solidFill>
                  <a:latin typeface="Times New Roman" panose="02020603050405020304" pitchFamily="18" charset="0"/>
                </a:rPr>
                <a:t>)</a:t>
              </a:r>
              <a:endParaRPr lang="it-IT" altLang="fr-FR" sz="2400">
                <a:solidFill>
                  <a:srgbClr val="FF0000"/>
                </a:solidFill>
                <a:latin typeface="Times New Roman" panose="02020603050405020304" pitchFamily="18" charset="0"/>
              </a:endParaRPr>
            </a:p>
          </p:txBody>
        </p:sp>
        <p:sp>
          <p:nvSpPr>
            <p:cNvPr id="108556" name="Freeform 10"/>
            <p:cNvSpPr>
              <a:spLocks/>
            </p:cNvSpPr>
            <p:nvPr/>
          </p:nvSpPr>
          <p:spPr bwMode="auto">
            <a:xfrm>
              <a:off x="2938" y="1056"/>
              <a:ext cx="427" cy="336"/>
            </a:xfrm>
            <a:custGeom>
              <a:avLst/>
              <a:gdLst>
                <a:gd name="T0" fmla="*/ 23059 w 320"/>
                <a:gd name="T1" fmla="*/ 0 h 288"/>
                <a:gd name="T2" fmla="*/ 5728 w 320"/>
                <a:gd name="T3" fmla="*/ 3864 h 288"/>
                <a:gd name="T4" fmla="*/ 57574 w 320"/>
                <a:gd name="T5" fmla="*/ 4617 h 288"/>
                <a:gd name="T6" fmla="*/ 0 60000 65536"/>
                <a:gd name="T7" fmla="*/ 0 60000 65536"/>
                <a:gd name="T8" fmla="*/ 0 60000 65536"/>
                <a:gd name="T9" fmla="*/ 0 w 320"/>
                <a:gd name="T10" fmla="*/ 0 h 288"/>
                <a:gd name="T11" fmla="*/ 320 w 320"/>
                <a:gd name="T12" fmla="*/ 288 h 288"/>
              </a:gdLst>
              <a:ahLst/>
              <a:cxnLst>
                <a:cxn ang="T6">
                  <a:pos x="T0" y="T1"/>
                </a:cxn>
                <a:cxn ang="T7">
                  <a:pos x="T2" y="T3"/>
                </a:cxn>
                <a:cxn ang="T8">
                  <a:pos x="T4" y="T5"/>
                </a:cxn>
              </a:cxnLst>
              <a:rect l="T9" t="T10" r="T11" b="T12"/>
              <a:pathLst>
                <a:path w="320" h="288">
                  <a:moveTo>
                    <a:pt x="128" y="0"/>
                  </a:moveTo>
                  <a:cubicBezTo>
                    <a:pt x="64" y="96"/>
                    <a:pt x="0" y="192"/>
                    <a:pt x="32" y="240"/>
                  </a:cubicBezTo>
                  <a:cubicBezTo>
                    <a:pt x="64" y="288"/>
                    <a:pt x="272" y="280"/>
                    <a:pt x="320" y="288"/>
                  </a:cubicBezTo>
                </a:path>
              </a:pathLst>
            </a:custGeom>
            <a:noFill/>
            <a:ln w="19050">
              <a:solidFill>
                <a:schemeClr val="accent2"/>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08553" name="Rectangle 11"/>
          <p:cNvSpPr>
            <a:spLocks noGrp="1" noChangeArrowheads="1"/>
          </p:cNvSpPr>
          <p:nvPr>
            <p:ph type="title" idx="4294967295"/>
          </p:nvPr>
        </p:nvSpPr>
        <p:spPr>
          <a:xfrm>
            <a:off x="3505200" y="80963"/>
            <a:ext cx="5638800" cy="685800"/>
          </a:xfrm>
        </p:spPr>
        <p:txBody>
          <a:bodyPr/>
          <a:lstStyle/>
          <a:p>
            <a:pPr eaLnBrk="1" hangingPunct="1"/>
            <a:r>
              <a:rPr lang="en-US" altLang="fr-FR" sz="2800" b="1" smtClean="0">
                <a:solidFill>
                  <a:srgbClr val="666699"/>
                </a:solidFill>
              </a:rPr>
              <a:t>The Pioneer: Chlorine Experiment</a:t>
            </a:r>
            <a:endParaRPr lang="it-IT" altLang="fr-FR" sz="2800" b="1" smtClean="0">
              <a:solidFill>
                <a:srgbClr val="666699"/>
              </a:solidFill>
            </a:endParaRPr>
          </a:p>
        </p:txBody>
      </p:sp>
      <p:sp>
        <p:nvSpPr>
          <p:cNvPr id="108554" name="TextBox 2"/>
          <p:cNvSpPr txBox="1">
            <a:spLocks noChangeArrowheads="1"/>
          </p:cNvSpPr>
          <p:nvPr/>
        </p:nvSpPr>
        <p:spPr bwMode="auto">
          <a:xfrm>
            <a:off x="179388" y="6057900"/>
            <a:ext cx="8255000" cy="646113"/>
          </a:xfrm>
          <a:prstGeom prst="rect">
            <a:avLst/>
          </a:prstGeom>
          <a:solidFill>
            <a:schemeClr val="accent2"/>
          </a:solidFill>
          <a:ln>
            <a:no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rPr>
              <a:t>S.N.U. = Solar Neutrino Unit </a:t>
            </a:r>
          </a:p>
          <a:p>
            <a:pPr eaLnBrk="1" hangingPunct="1">
              <a:spcBef>
                <a:spcPct val="0"/>
              </a:spcBef>
              <a:buFontTx/>
              <a:buNone/>
            </a:pPr>
            <a:r>
              <a:rPr lang="en-GB" altLang="en-US" sz="1800">
                <a:latin typeface="Arial" panose="020B0604020202020204" pitchFamily="34" charset="0"/>
              </a:rPr>
              <a:t>   (electron-) neutrino flux producing 10</a:t>
            </a:r>
            <a:r>
              <a:rPr lang="en-GB" altLang="en-US" sz="1800" baseline="30000">
                <a:latin typeface="Arial" panose="020B0604020202020204" pitchFamily="34" charset="0"/>
              </a:rPr>
              <a:t>−36</a:t>
            </a:r>
            <a:r>
              <a:rPr lang="en-GB" altLang="en-US" sz="1800">
                <a:latin typeface="Arial" panose="020B0604020202020204" pitchFamily="34" charset="0"/>
              </a:rPr>
              <a:t> captures per target atom per second</a:t>
            </a:r>
          </a:p>
        </p:txBody>
      </p:sp>
    </p:spTree>
    <p:extLst>
      <p:ext uri="{BB962C8B-B14F-4D97-AF65-F5344CB8AC3E}">
        <p14:creationId xmlns:p14="http://schemas.microsoft.com/office/powerpoint/2010/main" val="10796597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55298" name="Rectangle 2"/>
          <p:cNvSpPr>
            <a:spLocks noGrp="1" noChangeArrowheads="1"/>
          </p:cNvSpPr>
          <p:nvPr>
            <p:ph type="title" idx="4294967295"/>
          </p:nvPr>
        </p:nvSpPr>
        <p:spPr>
          <a:xfrm>
            <a:off x="0" y="3175"/>
            <a:ext cx="8001000" cy="762000"/>
          </a:xfrm>
          <a:solidFill>
            <a:schemeClr val="accent1">
              <a:lumMod val="20000"/>
              <a:lumOff val="80000"/>
            </a:schemeClr>
          </a:solidFill>
        </p:spPr>
        <p:txBody>
          <a:bodyPr rtlCol="0">
            <a:noAutofit/>
          </a:bodyPr>
          <a:lstStyle/>
          <a:p>
            <a:pPr eaLnBrk="1" fontAlgn="auto" hangingPunct="1">
              <a:spcAft>
                <a:spcPts val="0"/>
              </a:spcAft>
              <a:defRPr/>
            </a:pPr>
            <a:r>
              <a:rPr lang="en-GB" altLang="fr-FR" sz="2400" dirty="0" smtClean="0"/>
              <a:t>Generalities on radiochemical experiments</a:t>
            </a:r>
            <a:endParaRPr lang="it-IT" altLang="fr-FR" sz="2400" dirty="0" smtClean="0"/>
          </a:p>
        </p:txBody>
      </p:sp>
      <p:sp>
        <p:nvSpPr>
          <p:cNvPr id="110595" name="Text Box 3"/>
          <p:cNvSpPr txBox="1">
            <a:spLocks noChangeArrowheads="1"/>
          </p:cNvSpPr>
          <p:nvPr/>
        </p:nvSpPr>
        <p:spPr bwMode="auto">
          <a:xfrm>
            <a:off x="914400" y="1447800"/>
            <a:ext cx="716280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endParaRPr lang="en-US" altLang="fr-FR" sz="2800">
              <a:solidFill>
                <a:srgbClr val="FF3300"/>
              </a:solidFill>
              <a:latin typeface="Times New Roman" panose="02020603050405020304" pitchFamily="18" charset="0"/>
            </a:endParaRPr>
          </a:p>
          <a:p>
            <a:pPr eaLnBrk="1" hangingPunct="1">
              <a:spcBef>
                <a:spcPct val="50000"/>
              </a:spcBef>
              <a:buFontTx/>
              <a:buNone/>
            </a:pPr>
            <a:endParaRPr lang="en-US" altLang="fr-FR" sz="2400">
              <a:latin typeface="Times New Roman" panose="02020603050405020304" pitchFamily="18" charset="0"/>
            </a:endParaRPr>
          </a:p>
          <a:p>
            <a:pPr eaLnBrk="1" hangingPunct="1">
              <a:spcBef>
                <a:spcPct val="50000"/>
              </a:spcBef>
              <a:buFontTx/>
              <a:buNone/>
            </a:pPr>
            <a:endParaRPr lang="en-US" altLang="fr-FR" sz="2400">
              <a:latin typeface="Times New Roman" panose="02020603050405020304" pitchFamily="18" charset="0"/>
            </a:endParaRPr>
          </a:p>
          <a:p>
            <a:pPr eaLnBrk="1" hangingPunct="1">
              <a:spcBef>
                <a:spcPct val="50000"/>
              </a:spcBef>
              <a:buFontTx/>
              <a:buNone/>
            </a:pPr>
            <a:endParaRPr lang="it-IT" altLang="fr-FR" sz="2400">
              <a:latin typeface="Times New Roman" panose="02020603050405020304" pitchFamily="18" charset="0"/>
            </a:endParaRPr>
          </a:p>
        </p:txBody>
      </p:sp>
      <p:graphicFrame>
        <p:nvGraphicFramePr>
          <p:cNvPr id="157700" name="Group 4"/>
          <p:cNvGraphicFramePr>
            <a:graphicFrameLocks noGrp="1"/>
          </p:cNvGraphicFramePr>
          <p:nvPr/>
        </p:nvGraphicFramePr>
        <p:xfrm>
          <a:off x="228600" y="1066800"/>
          <a:ext cx="8686800" cy="5437384"/>
        </p:xfrm>
        <a:graphic>
          <a:graphicData uri="http://schemas.openxmlformats.org/drawingml/2006/table">
            <a:tbl>
              <a:tblPr/>
              <a:tblGrid>
                <a:gridCol w="15240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833438">
                  <a:extLst>
                    <a:ext uri="{9D8B030D-6E8A-4147-A177-3AD203B41FA5}">
                      <a16:colId xmlns:a16="http://schemas.microsoft.com/office/drawing/2014/main" val="20002"/>
                    </a:ext>
                  </a:extLst>
                </a:gridCol>
                <a:gridCol w="1223962">
                  <a:extLst>
                    <a:ext uri="{9D8B030D-6E8A-4147-A177-3AD203B41FA5}">
                      <a16:colId xmlns:a16="http://schemas.microsoft.com/office/drawing/2014/main" val="20003"/>
                    </a:ext>
                  </a:extLst>
                </a:gridCol>
                <a:gridCol w="806450">
                  <a:extLst>
                    <a:ext uri="{9D8B030D-6E8A-4147-A177-3AD203B41FA5}">
                      <a16:colId xmlns:a16="http://schemas.microsoft.com/office/drawing/2014/main" val="20004"/>
                    </a:ext>
                  </a:extLst>
                </a:gridCol>
                <a:gridCol w="892175">
                  <a:extLst>
                    <a:ext uri="{9D8B030D-6E8A-4147-A177-3AD203B41FA5}">
                      <a16:colId xmlns:a16="http://schemas.microsoft.com/office/drawing/2014/main" val="20005"/>
                    </a:ext>
                  </a:extLst>
                </a:gridCol>
                <a:gridCol w="2111375">
                  <a:extLst>
                    <a:ext uri="{9D8B030D-6E8A-4147-A177-3AD203B41FA5}">
                      <a16:colId xmlns:a16="http://schemas.microsoft.com/office/drawing/2014/main" val="20006"/>
                    </a:ext>
                  </a:extLst>
                </a:gridCol>
              </a:tblGrid>
              <a:tr h="118861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1600" b="0" i="0" u="none" strike="noStrike" cap="none" normalizeH="0" baseline="0" dirty="0" smtClean="0">
                        <a:ln>
                          <a:noFill/>
                        </a:ln>
                        <a:solidFill>
                          <a:schemeClr val="tx1"/>
                        </a:solidFill>
                        <a:effectLst/>
                        <a:latin typeface="Comic Sans MS" pitchFamily="66" charset="0"/>
                      </a:endParaRPr>
                    </a:p>
                  </a:txBody>
                  <a:tcPr marT="45689" marB="456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smtClean="0">
                          <a:ln>
                            <a:noFill/>
                          </a:ln>
                          <a:solidFill>
                            <a:schemeClr val="tx1"/>
                          </a:solidFill>
                          <a:effectLst/>
                          <a:latin typeface="Comic Sans MS" pitchFamily="66" charset="0"/>
                        </a:rPr>
                        <a:t>Data used for R determination </a:t>
                      </a:r>
                      <a:endParaRPr kumimoji="1" lang="it-IT" sz="18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smtClean="0">
                          <a:ln>
                            <a:noFill/>
                          </a:ln>
                          <a:solidFill>
                            <a:schemeClr val="tx1"/>
                          </a:solidFill>
                          <a:effectLst/>
                          <a:latin typeface="Comic Sans MS" pitchFamily="66" charset="0"/>
                        </a:rPr>
                        <a:t>N </a:t>
                      </a:r>
                      <a:r>
                        <a:rPr kumimoji="1" lang="en-GB" sz="1800" b="0" i="0" u="none" strike="noStrike" cap="none" normalizeH="0" baseline="0" smtClean="0">
                          <a:ln>
                            <a:noFill/>
                          </a:ln>
                          <a:solidFill>
                            <a:schemeClr val="tx1"/>
                          </a:solidFill>
                          <a:effectLst/>
                          <a:latin typeface="Comic Sans MS" pitchFamily="66" charset="0"/>
                        </a:rPr>
                        <a:t>runs</a:t>
                      </a:r>
                      <a:endParaRPr kumimoji="1" lang="it-IT" sz="18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600" b="0" i="0" u="none" strike="noStrike" cap="none" normalizeH="0" baseline="0" dirty="0" smtClean="0">
                          <a:ln>
                            <a:noFill/>
                          </a:ln>
                          <a:solidFill>
                            <a:schemeClr val="tx1"/>
                          </a:solidFill>
                          <a:effectLst/>
                          <a:latin typeface="Comic Sans MS" pitchFamily="66" charset="0"/>
                        </a:rPr>
                        <a:t>Average</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600" b="0" i="0" u="none" strike="noStrike" cap="none" normalizeH="0" baseline="0" dirty="0" smtClean="0">
                          <a:ln>
                            <a:noFill/>
                          </a:ln>
                          <a:solidFill>
                            <a:schemeClr val="tx1"/>
                          </a:solidFill>
                          <a:effectLst/>
                          <a:latin typeface="Comic Sans MS" pitchFamily="66" charset="0"/>
                        </a:rPr>
                        <a:t>efficiency</a:t>
                      </a:r>
                      <a:endParaRPr kumimoji="1" lang="it-IT" sz="1600" b="0" i="0" u="none" strike="noStrike" cap="none" normalizeH="0" baseline="0" dirty="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800" b="0" i="0" u="none" strike="noStrike" cap="none" normalizeH="0" baseline="0" smtClean="0">
                          <a:ln>
                            <a:noFill/>
                          </a:ln>
                          <a:solidFill>
                            <a:schemeClr val="tx1"/>
                          </a:solidFill>
                          <a:effectLst/>
                          <a:latin typeface="Comic Sans MS" pitchFamily="66" charset="0"/>
                        </a:rPr>
                        <a:t>Hot chem check</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800" b="0" i="0" u="none" strike="noStrike" cap="none" normalizeH="0" baseline="0" smtClean="0">
                          <a:ln>
                            <a:noFill/>
                          </a:ln>
                          <a:solidFill>
                            <a:schemeClr val="tx1"/>
                          </a:solidFill>
                          <a:effectLst/>
                          <a:latin typeface="Comic Sans MS" pitchFamily="66" charset="0"/>
                        </a:rPr>
                        <a:t>Source calib</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smtClean="0">
                          <a:ln>
                            <a:noFill/>
                          </a:ln>
                          <a:solidFill>
                            <a:schemeClr val="tx1"/>
                          </a:solidFill>
                          <a:effectLst/>
                          <a:latin typeface="Comic Sans MS" pitchFamily="66" charset="0"/>
                        </a:rPr>
                        <a:t>R</a:t>
                      </a:r>
                      <a:r>
                        <a:rPr kumimoji="1" lang="en-US" sz="1800" b="0" i="0" u="none" strike="noStrike" cap="none" normalizeH="0" baseline="-25000" smtClean="0">
                          <a:ln>
                            <a:noFill/>
                          </a:ln>
                          <a:solidFill>
                            <a:schemeClr val="tx1"/>
                          </a:solidFill>
                          <a:effectLst/>
                          <a:latin typeface="Comic Sans MS" pitchFamily="66" charset="0"/>
                        </a:rPr>
                        <a:t>ex </a:t>
                      </a:r>
                      <a:endParaRPr kumimoji="1" lang="en-GB" sz="1800" b="0" i="0" u="none" strike="noStrike" cap="none" normalizeH="0" baseline="-2500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smtClean="0">
                          <a:ln>
                            <a:noFill/>
                          </a:ln>
                          <a:solidFill>
                            <a:schemeClr val="tx1"/>
                          </a:solidFill>
                          <a:effectLst/>
                          <a:latin typeface="Comic Sans MS" pitchFamily="66" charset="0"/>
                        </a:rPr>
                        <a:t>[SNU]</a:t>
                      </a:r>
                      <a:endParaRPr kumimoji="1" lang="it-IT" sz="18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7642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dirty="0" smtClean="0">
                          <a:ln>
                            <a:noFill/>
                          </a:ln>
                          <a:solidFill>
                            <a:schemeClr val="tx1"/>
                          </a:solidFill>
                          <a:effectLst/>
                          <a:latin typeface="Comic Sans MS" pitchFamily="66" charset="0"/>
                        </a:rPr>
                        <a:t>Chlorine</a:t>
                      </a:r>
                    </a:p>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600" b="0" i="0" u="none" strike="noStrike" cap="none" normalizeH="0" baseline="0" dirty="0" smtClean="0">
                          <a:ln>
                            <a:noFill/>
                          </a:ln>
                          <a:solidFill>
                            <a:schemeClr val="tx1"/>
                          </a:solidFill>
                          <a:effectLst/>
                          <a:latin typeface="Comic Sans MS" pitchFamily="66" charset="0"/>
                        </a:rPr>
                        <a:t>(</a:t>
                      </a:r>
                      <a:r>
                        <a:rPr kumimoji="1" lang="en-US" sz="1600" b="0" i="0" u="none" strike="noStrike" cap="none" normalizeH="0" baseline="0" dirty="0" err="1" smtClean="0">
                          <a:ln>
                            <a:noFill/>
                          </a:ln>
                          <a:solidFill>
                            <a:schemeClr val="tx1"/>
                          </a:solidFill>
                          <a:effectLst/>
                          <a:latin typeface="Comic Sans MS" pitchFamily="66" charset="0"/>
                        </a:rPr>
                        <a:t>Homestake</a:t>
                      </a:r>
                      <a:r>
                        <a:rPr kumimoji="1" lang="en-US" sz="1600" b="0" i="0" u="none" strike="noStrike" cap="none" normalizeH="0" baseline="0" dirty="0" smtClean="0">
                          <a:ln>
                            <a:noFill/>
                          </a:ln>
                          <a:solidFill>
                            <a:schemeClr val="tx1"/>
                          </a:solidFill>
                          <a:effectLst/>
                          <a:latin typeface="Comic Sans MS" pitchFamily="66" charset="0"/>
                        </a:rPr>
                        <a:t> Mine);South Dakota USA</a:t>
                      </a:r>
                      <a:endParaRPr kumimoji="1" lang="it-IT" sz="1600" b="0" i="0" u="none" strike="noStrike" cap="none" normalizeH="0" baseline="0" dirty="0" smtClean="0">
                        <a:ln>
                          <a:noFill/>
                        </a:ln>
                        <a:solidFill>
                          <a:schemeClr val="tx1"/>
                        </a:solidFill>
                        <a:effectLst/>
                        <a:latin typeface="Comic Sans MS" pitchFamily="66" charset="0"/>
                      </a:endParaRPr>
                    </a:p>
                  </a:txBody>
                  <a:tcPr marT="45689" marB="456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smtClean="0">
                          <a:ln>
                            <a:noFill/>
                          </a:ln>
                          <a:solidFill>
                            <a:schemeClr val="tx1"/>
                          </a:solidFill>
                          <a:effectLst/>
                          <a:latin typeface="Comic Sans MS" pitchFamily="66" charset="0"/>
                        </a:rPr>
                        <a:t>19</a:t>
                      </a:r>
                      <a:r>
                        <a:rPr kumimoji="1" lang="en-GB" sz="2000" b="0" i="0" u="none" strike="noStrike" cap="none" normalizeH="0" baseline="0" smtClean="0">
                          <a:ln>
                            <a:noFill/>
                          </a:ln>
                          <a:solidFill>
                            <a:schemeClr val="tx1"/>
                          </a:solidFill>
                          <a:effectLst/>
                          <a:latin typeface="Comic Sans MS" pitchFamily="66" charset="0"/>
                        </a:rPr>
                        <a:t>70-1993</a:t>
                      </a:r>
                      <a:endParaRPr kumimoji="1" lang="it-IT" sz="20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2000" b="0" i="0" u="none" strike="noStrike" cap="none" normalizeH="0" baseline="0" smtClean="0">
                          <a:ln>
                            <a:noFill/>
                          </a:ln>
                          <a:solidFill>
                            <a:schemeClr val="tx1"/>
                          </a:solidFill>
                          <a:effectLst/>
                          <a:latin typeface="Comic Sans MS" pitchFamily="66" charset="0"/>
                        </a:rPr>
                        <a:t>106</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2000" b="0" i="0" u="none" strike="noStrike" cap="none" normalizeH="0" baseline="0" smtClean="0">
                          <a:ln>
                            <a:noFill/>
                          </a:ln>
                          <a:solidFill>
                            <a:schemeClr val="tx1"/>
                          </a:solidFill>
                          <a:effectLst/>
                          <a:latin typeface="Comic Sans MS" pitchFamily="66" charset="0"/>
                        </a:rPr>
                        <a:t>0.958 </a:t>
                      </a:r>
                      <a:endParaRPr kumimoji="1" lang="en-US" sz="2000" b="0" i="0" u="none" strike="noStrike" cap="none" normalizeH="0" baseline="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smtClean="0">
                          <a:ln>
                            <a:noFill/>
                          </a:ln>
                          <a:solidFill>
                            <a:schemeClr val="tx1"/>
                          </a:solidFill>
                          <a:effectLst/>
                          <a:latin typeface="Comic Sans MS" pitchFamily="66" charset="0"/>
                          <a:cs typeface="Times New Roman" pitchFamily="18" charset="0"/>
                        </a:rPr>
                        <a:t>±</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2000" b="0" i="0" u="none" strike="noStrike" cap="none" normalizeH="0" baseline="0" smtClean="0">
                          <a:ln>
                            <a:noFill/>
                          </a:ln>
                          <a:solidFill>
                            <a:schemeClr val="tx1"/>
                          </a:solidFill>
                          <a:effectLst/>
                          <a:latin typeface="Comic Sans MS" pitchFamily="66" charset="0"/>
                        </a:rPr>
                        <a:t>0.007</a:t>
                      </a:r>
                      <a:endParaRPr kumimoji="1" lang="it-IT" sz="20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2000" b="0" i="1" u="none" strike="noStrike" cap="none" normalizeH="0" baseline="30000" smtClean="0">
                          <a:ln>
                            <a:noFill/>
                          </a:ln>
                          <a:solidFill>
                            <a:schemeClr val="tx1"/>
                          </a:solidFill>
                          <a:effectLst/>
                          <a:latin typeface="Comic Sans MS" pitchFamily="66" charset="0"/>
                        </a:rPr>
                        <a:t>36</a:t>
                      </a:r>
                      <a:r>
                        <a:rPr kumimoji="1" lang="it-IT" sz="2000" b="0" i="1" u="none" strike="noStrike" cap="none" normalizeH="0" baseline="0" smtClean="0">
                          <a:ln>
                            <a:noFill/>
                          </a:ln>
                          <a:solidFill>
                            <a:schemeClr val="tx1"/>
                          </a:solidFill>
                          <a:effectLst/>
                          <a:latin typeface="Comic Sans MS" pitchFamily="66" charset="0"/>
                        </a:rPr>
                        <a:t>Cl</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0" smtClean="0">
                          <a:ln>
                            <a:noFill/>
                          </a:ln>
                          <a:solidFill>
                            <a:schemeClr val="tx1"/>
                          </a:solidFill>
                          <a:effectLst/>
                          <a:latin typeface="Comic Sans MS" pitchFamily="66" charset="0"/>
                        </a:rPr>
                        <a:t>No</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400" b="0" i="0" u="none" strike="noStrike" cap="none" normalizeH="0" baseline="0" smtClean="0">
                          <a:ln>
                            <a:noFill/>
                          </a:ln>
                          <a:solidFill>
                            <a:schemeClr val="tx1"/>
                          </a:solidFill>
                          <a:effectLst/>
                          <a:latin typeface="Comic Sans MS" pitchFamily="66" charset="0"/>
                        </a:rPr>
                        <a:t>2.55 </a:t>
                      </a:r>
                      <a:r>
                        <a:rPr kumimoji="1" lang="en-US" sz="1400" b="0" i="0" u="none" strike="noStrike" cap="none" normalizeH="0" baseline="0" smtClean="0">
                          <a:ln>
                            <a:noFill/>
                          </a:ln>
                          <a:solidFill>
                            <a:schemeClr val="tx1"/>
                          </a:solidFill>
                          <a:effectLst/>
                          <a:latin typeface="Comic Sans MS" pitchFamily="66" charset="0"/>
                          <a:cs typeface="Times New Roman" pitchFamily="18" charset="0"/>
                        </a:rPr>
                        <a:t>±</a:t>
                      </a:r>
                      <a:r>
                        <a:rPr kumimoji="1" lang="en-US" sz="1400" b="0" i="0" u="none" strike="noStrike" cap="none" normalizeH="0" baseline="0" smtClean="0">
                          <a:ln>
                            <a:noFill/>
                          </a:ln>
                          <a:solidFill>
                            <a:schemeClr val="tx1"/>
                          </a:solidFill>
                          <a:effectLst/>
                          <a:latin typeface="Comic Sans MS" pitchFamily="66" charset="0"/>
                        </a:rPr>
                        <a:t> 0.</a:t>
                      </a:r>
                      <a:r>
                        <a:rPr kumimoji="1" lang="en-GB" sz="1400" b="0" i="0" u="none" strike="noStrike" cap="none" normalizeH="0" baseline="0" smtClean="0">
                          <a:ln>
                            <a:noFill/>
                          </a:ln>
                          <a:solidFill>
                            <a:schemeClr val="tx1"/>
                          </a:solidFill>
                          <a:effectLst/>
                          <a:latin typeface="Comic Sans MS" pitchFamily="66" charset="0"/>
                        </a:rPr>
                        <a:t>17 </a:t>
                      </a:r>
                      <a:r>
                        <a:rPr kumimoji="1" lang="en-US" sz="1400" b="0" i="0" u="none" strike="noStrike" cap="none" normalizeH="0" baseline="0" smtClean="0">
                          <a:ln>
                            <a:noFill/>
                          </a:ln>
                          <a:solidFill>
                            <a:schemeClr val="tx1"/>
                          </a:solidFill>
                          <a:effectLst/>
                          <a:latin typeface="Comic Sans MS" pitchFamily="66" charset="0"/>
                          <a:cs typeface="Times New Roman" pitchFamily="18" charset="0"/>
                        </a:rPr>
                        <a:t>±</a:t>
                      </a:r>
                      <a:r>
                        <a:rPr kumimoji="1" lang="en-US" sz="1400" b="0" i="0" u="none" strike="noStrike" cap="none" normalizeH="0" baseline="0" smtClean="0">
                          <a:ln>
                            <a:noFill/>
                          </a:ln>
                          <a:solidFill>
                            <a:schemeClr val="tx1"/>
                          </a:solidFill>
                          <a:effectLst/>
                          <a:latin typeface="Comic Sans MS" pitchFamily="66" charset="0"/>
                        </a:rPr>
                        <a:t> 0.</a:t>
                      </a:r>
                      <a:r>
                        <a:rPr kumimoji="1" lang="en-GB" sz="1400" b="0" i="0" u="none" strike="noStrike" cap="none" normalizeH="0" baseline="0" smtClean="0">
                          <a:ln>
                            <a:noFill/>
                          </a:ln>
                          <a:solidFill>
                            <a:schemeClr val="tx1"/>
                          </a:solidFill>
                          <a:effectLst/>
                          <a:latin typeface="Comic Sans MS" pitchFamily="66" charset="0"/>
                        </a:rPr>
                        <a:t>18 </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400" b="0" i="1" u="none" strike="noStrike" cap="none" normalizeH="0" baseline="0" smtClean="0">
                          <a:ln>
                            <a:noFill/>
                          </a:ln>
                          <a:solidFill>
                            <a:schemeClr val="tx1"/>
                          </a:solidFill>
                          <a:effectLst/>
                          <a:latin typeface="Comic Sans MS" pitchFamily="66" charset="0"/>
                          <a:cs typeface="Times New Roman" pitchFamily="18" charset="0"/>
                        </a:rPr>
                        <a:t>         </a:t>
                      </a:r>
                      <a:r>
                        <a:rPr kumimoji="1" lang="en-GB" sz="1200" b="0" i="1" u="none" strike="noStrike" cap="none" normalizeH="0" baseline="0" smtClean="0">
                          <a:ln>
                            <a:noFill/>
                          </a:ln>
                          <a:solidFill>
                            <a:schemeClr val="tx1"/>
                          </a:solidFill>
                          <a:effectLst/>
                          <a:latin typeface="Comic Sans MS" pitchFamily="66" charset="0"/>
                          <a:cs typeface="Times New Roman" pitchFamily="18" charset="0"/>
                        </a:rPr>
                        <a:t>  6.6%     7%</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600" b="1" i="1" u="none" strike="noStrike" cap="none" normalizeH="0" baseline="0" smtClean="0">
                          <a:ln>
                            <a:noFill/>
                          </a:ln>
                          <a:solidFill>
                            <a:schemeClr val="tx1"/>
                          </a:solidFill>
                          <a:effectLst/>
                          <a:latin typeface="Comic Sans MS" pitchFamily="66" charset="0"/>
                          <a:cs typeface="Times New Roman" pitchFamily="18" charset="0"/>
                        </a:rPr>
                        <a:t>2.6 </a:t>
                      </a:r>
                      <a:r>
                        <a:rPr kumimoji="1" lang="en-US" sz="1600" b="1" i="0" u="none" strike="noStrike" cap="none" normalizeH="0" baseline="0" smtClean="0">
                          <a:ln>
                            <a:noFill/>
                          </a:ln>
                          <a:solidFill>
                            <a:schemeClr val="tx1"/>
                          </a:solidFill>
                          <a:effectLst/>
                          <a:latin typeface="Comic Sans MS" pitchFamily="66" charset="0"/>
                          <a:cs typeface="Times New Roman" pitchFamily="18" charset="0"/>
                        </a:rPr>
                        <a:t>±</a:t>
                      </a:r>
                      <a:r>
                        <a:rPr kumimoji="1" lang="en-US" sz="1600" b="1" i="0" u="none" strike="noStrike" cap="none" normalizeH="0" baseline="0" smtClean="0">
                          <a:ln>
                            <a:noFill/>
                          </a:ln>
                          <a:solidFill>
                            <a:schemeClr val="tx1"/>
                          </a:solidFill>
                          <a:effectLst/>
                          <a:latin typeface="Comic Sans MS" pitchFamily="66" charset="0"/>
                        </a:rPr>
                        <a:t> </a:t>
                      </a:r>
                      <a:r>
                        <a:rPr kumimoji="1" lang="en-GB" sz="1600" b="1" i="0" u="none" strike="noStrike" cap="none" normalizeH="0" baseline="0" smtClean="0">
                          <a:ln>
                            <a:noFill/>
                          </a:ln>
                          <a:solidFill>
                            <a:schemeClr val="tx1"/>
                          </a:solidFill>
                          <a:effectLst/>
                          <a:latin typeface="Comic Sans MS" pitchFamily="66" charset="0"/>
                        </a:rPr>
                        <a:t>0.3</a:t>
                      </a:r>
                      <a:endParaRPr kumimoji="1" lang="it-IT" sz="1600" b="1"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8005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1" i="0" u="none" strike="noStrike" cap="none" normalizeH="0" baseline="0" dirty="0" smtClean="0">
                          <a:ln>
                            <a:noFill/>
                          </a:ln>
                          <a:solidFill>
                            <a:schemeClr val="tx1"/>
                          </a:solidFill>
                          <a:effectLst/>
                          <a:latin typeface="Comic Sans MS" pitchFamily="66" charset="0"/>
                        </a:rPr>
                        <a:t>GALLEX</a:t>
                      </a:r>
                      <a:br>
                        <a:rPr kumimoji="1" lang="en-US" sz="1800" b="1" i="0" u="none" strike="noStrike" cap="none" normalizeH="0" baseline="0" dirty="0" smtClean="0">
                          <a:ln>
                            <a:noFill/>
                          </a:ln>
                          <a:solidFill>
                            <a:schemeClr val="tx1"/>
                          </a:solidFill>
                          <a:effectLst/>
                          <a:latin typeface="Comic Sans MS" pitchFamily="66" charset="0"/>
                        </a:rPr>
                      </a:br>
                      <a:r>
                        <a:rPr kumimoji="1" lang="en-US" sz="1800" b="1" i="0" u="none" strike="noStrike" cap="none" normalizeH="0" baseline="0" dirty="0" smtClean="0">
                          <a:ln>
                            <a:noFill/>
                          </a:ln>
                          <a:solidFill>
                            <a:schemeClr val="tx1"/>
                          </a:solidFill>
                          <a:effectLst/>
                          <a:latin typeface="Comic Sans MS" pitchFamily="66" charset="0"/>
                        </a:rPr>
                        <a:t>/GNO</a:t>
                      </a:r>
                    </a:p>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dirty="0" smtClean="0">
                          <a:ln>
                            <a:noFill/>
                          </a:ln>
                          <a:solidFill>
                            <a:schemeClr val="tx1"/>
                          </a:solidFill>
                          <a:effectLst/>
                          <a:latin typeface="Comic Sans MS" pitchFamily="66" charset="0"/>
                        </a:rPr>
                        <a:t>LNGS Italy</a:t>
                      </a:r>
                      <a:endParaRPr kumimoji="1" lang="it-IT" sz="1800" b="0" i="0" u="none" strike="noStrike" cap="none" normalizeH="0" baseline="0" dirty="0" smtClean="0">
                        <a:ln>
                          <a:noFill/>
                        </a:ln>
                        <a:solidFill>
                          <a:schemeClr val="tx1"/>
                        </a:solidFill>
                        <a:effectLst/>
                        <a:latin typeface="Comic Sans MS" pitchFamily="66" charset="0"/>
                      </a:endParaRPr>
                    </a:p>
                  </a:txBody>
                  <a:tcPr marT="45689" marB="456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smtClean="0">
                          <a:ln>
                            <a:noFill/>
                          </a:ln>
                          <a:solidFill>
                            <a:schemeClr val="tx1"/>
                          </a:solidFill>
                          <a:effectLst/>
                          <a:latin typeface="Comic Sans MS" pitchFamily="66" charset="0"/>
                        </a:rPr>
                        <a:t>1991-2003</a:t>
                      </a:r>
                      <a:endParaRPr kumimoji="1" lang="it-IT" sz="20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smtClean="0">
                          <a:ln>
                            <a:noFill/>
                          </a:ln>
                          <a:solidFill>
                            <a:schemeClr val="tx1"/>
                          </a:solidFill>
                          <a:effectLst/>
                          <a:latin typeface="Comic Sans MS" pitchFamily="66" charset="0"/>
                        </a:rPr>
                        <a:t>12</a:t>
                      </a:r>
                      <a:r>
                        <a:rPr kumimoji="1" lang="en-GB" sz="2000" b="0" i="0" u="none" strike="noStrike" cap="none" normalizeH="0" baseline="0" smtClean="0">
                          <a:ln>
                            <a:noFill/>
                          </a:ln>
                          <a:solidFill>
                            <a:schemeClr val="tx1"/>
                          </a:solidFill>
                          <a:effectLst/>
                          <a:latin typeface="Comic Sans MS" pitchFamily="66" charset="0"/>
                        </a:rPr>
                        <a:t>4</a:t>
                      </a:r>
                      <a:endParaRPr kumimoji="1" lang="it-IT" sz="2000" b="0" i="0" u="none" strike="noStrike" cap="none" normalizeH="0" baseline="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2000" b="0" i="0" u="none" strike="noStrike" cap="none" normalizeH="0" baseline="0" dirty="0" smtClean="0">
                        <a:ln>
                          <a:noFill/>
                        </a:ln>
                        <a:solidFill>
                          <a:srgbClr val="FF3300"/>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2000" b="0" i="1" u="none" strike="noStrike" cap="none" normalizeH="0" baseline="30000" smtClean="0">
                          <a:ln>
                            <a:noFill/>
                          </a:ln>
                          <a:solidFill>
                            <a:schemeClr val="tx1"/>
                          </a:solidFill>
                          <a:effectLst/>
                          <a:latin typeface="Comic Sans MS" pitchFamily="66" charset="0"/>
                          <a:cs typeface="Times New Roman" pitchFamily="18" charset="0"/>
                        </a:rPr>
                        <a:t>37</a:t>
                      </a:r>
                      <a:r>
                        <a:rPr kumimoji="1" lang="it-IT" sz="2000" b="0" i="1" u="none" strike="noStrike" cap="none" normalizeH="0" baseline="0" smtClean="0">
                          <a:ln>
                            <a:noFill/>
                          </a:ln>
                          <a:solidFill>
                            <a:schemeClr val="tx1"/>
                          </a:solidFill>
                          <a:effectLst/>
                          <a:latin typeface="Comic Sans MS" pitchFamily="66" charset="0"/>
                          <a:cs typeface="Times New Roman" pitchFamily="18" charset="0"/>
                        </a:rPr>
                        <a:t>As</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Yes</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twice</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30000" smtClean="0">
                          <a:ln>
                            <a:noFill/>
                          </a:ln>
                          <a:solidFill>
                            <a:schemeClr val="tx1"/>
                          </a:solidFill>
                          <a:effectLst/>
                          <a:latin typeface="Comic Sans MS" pitchFamily="66" charset="0"/>
                          <a:cs typeface="Times New Roman" pitchFamily="18" charset="0"/>
                        </a:rPr>
                        <a:t>51</a:t>
                      </a: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Cr</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source</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dirty="0" smtClean="0">
                          <a:ln>
                            <a:noFill/>
                          </a:ln>
                          <a:solidFill>
                            <a:schemeClr val="tx1"/>
                          </a:solidFill>
                          <a:effectLst/>
                          <a:latin typeface="Comic Sans MS" pitchFamily="66" charset="0"/>
                        </a:rPr>
                        <a:t>69.3 </a:t>
                      </a:r>
                      <a:r>
                        <a:rPr kumimoji="1" lang="en-US" sz="1800" b="0" i="0" u="none" strike="noStrike" cap="none" normalizeH="0" baseline="0" dirty="0" smtClean="0">
                          <a:ln>
                            <a:noFill/>
                          </a:ln>
                          <a:solidFill>
                            <a:schemeClr val="tx1"/>
                          </a:solidFill>
                          <a:effectLst/>
                          <a:latin typeface="Comic Sans MS" pitchFamily="66" charset="0"/>
                          <a:cs typeface="Times New Roman" pitchFamily="18" charset="0"/>
                        </a:rPr>
                        <a:t>± 4.1 ± 3.6</a:t>
                      </a:r>
                      <a:endParaRPr kumimoji="1" lang="en-GB" sz="18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800" b="0" i="0" u="none" strike="noStrike" cap="none" normalizeH="0" baseline="0" dirty="0" smtClean="0">
                          <a:ln>
                            <a:noFill/>
                          </a:ln>
                          <a:solidFill>
                            <a:schemeClr val="tx1"/>
                          </a:solidFill>
                          <a:effectLst/>
                          <a:latin typeface="Comic Sans MS" pitchFamily="66" charset="0"/>
                          <a:cs typeface="Times New Roman" pitchFamily="18" charset="0"/>
                        </a:rPr>
                        <a:t>         </a:t>
                      </a:r>
                      <a:r>
                        <a:rPr kumimoji="1" lang="en-GB" sz="1600" b="0" i="0" u="none" strike="noStrike" cap="none" normalizeH="0" baseline="0" dirty="0" smtClean="0">
                          <a:ln>
                            <a:noFill/>
                          </a:ln>
                          <a:solidFill>
                            <a:schemeClr val="tx1"/>
                          </a:solidFill>
                          <a:effectLst/>
                          <a:latin typeface="Comic Sans MS" pitchFamily="66" charset="0"/>
                          <a:cs typeface="Times New Roman" pitchFamily="18" charset="0"/>
                        </a:rPr>
                        <a:t>  </a:t>
                      </a:r>
                      <a:r>
                        <a:rPr kumimoji="1" lang="en-GB" sz="1600" b="0" i="1" u="none" strike="noStrike" cap="none" normalizeH="0" baseline="0" dirty="0" smtClean="0">
                          <a:ln>
                            <a:noFill/>
                          </a:ln>
                          <a:solidFill>
                            <a:schemeClr val="tx1"/>
                          </a:solidFill>
                          <a:effectLst/>
                          <a:latin typeface="Comic Sans MS" pitchFamily="66" charset="0"/>
                          <a:cs typeface="Times New Roman" pitchFamily="18" charset="0"/>
                        </a:rPr>
                        <a:t>5.9%     5%</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1600" b="0" i="1"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1600" b="0" i="1" u="none" strike="noStrike" cap="none" normalizeH="0" baseline="0" dirty="0" smtClean="0">
                        <a:ln>
                          <a:noFill/>
                        </a:ln>
                        <a:solidFill>
                          <a:schemeClr val="tx1"/>
                        </a:solidFill>
                        <a:effectLst/>
                        <a:latin typeface="Comic Sans MS" pitchFamily="66" charset="0"/>
                        <a:cs typeface="Times New Roman" pitchFamily="18" charset="0"/>
                      </a:endParaRPr>
                    </a:p>
                  </a:txBody>
                  <a:tcPr marT="45689" marB="456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79209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dirty="0" smtClean="0">
                          <a:ln>
                            <a:noFill/>
                          </a:ln>
                          <a:solidFill>
                            <a:schemeClr val="tx1"/>
                          </a:solidFill>
                          <a:effectLst/>
                          <a:latin typeface="Comic Sans MS" pitchFamily="66" charset="0"/>
                        </a:rPr>
                        <a:t>SAGE</a:t>
                      </a:r>
                    </a:p>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600" b="0" i="0" u="none" strike="noStrike" cap="none" normalizeH="0" baseline="0" dirty="0" err="1" smtClean="0">
                          <a:ln>
                            <a:noFill/>
                          </a:ln>
                          <a:solidFill>
                            <a:srgbClr val="FF0000"/>
                          </a:solidFill>
                          <a:effectLst/>
                          <a:latin typeface="Comic Sans MS" pitchFamily="66" charset="0"/>
                        </a:rPr>
                        <a:t>Baksan</a:t>
                      </a:r>
                      <a:endParaRPr kumimoji="1" lang="en-US" sz="1600" b="0" i="0" u="none" strike="noStrike" cap="none" normalizeH="0" baseline="0" dirty="0" smtClean="0">
                        <a:ln>
                          <a:noFill/>
                        </a:ln>
                        <a:solidFill>
                          <a:srgbClr val="FF0000"/>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600" b="0" i="0" u="none" strike="noStrike" cap="none" normalizeH="0" baseline="0" dirty="0" err="1" smtClean="0">
                          <a:ln>
                            <a:noFill/>
                          </a:ln>
                          <a:solidFill>
                            <a:schemeClr val="tx1"/>
                          </a:solidFill>
                          <a:effectLst/>
                          <a:latin typeface="Comic Sans MS" pitchFamily="66" charset="0"/>
                        </a:rPr>
                        <a:t>Kabardino</a:t>
                      </a:r>
                      <a:r>
                        <a:rPr kumimoji="1" lang="en-US" sz="1600" b="0" i="0" u="none" strike="noStrike" cap="none" normalizeH="0" baseline="0" dirty="0" smtClean="0">
                          <a:ln>
                            <a:noFill/>
                          </a:ln>
                          <a:solidFill>
                            <a:schemeClr val="tx1"/>
                          </a:solidFill>
                          <a:effectLst/>
                          <a:latin typeface="Comic Sans MS" pitchFamily="66" charset="0"/>
                        </a:rPr>
                        <a:t> </a:t>
                      </a:r>
                      <a:r>
                        <a:rPr kumimoji="1" lang="en-US" sz="1600" b="0" i="0" u="none" strike="noStrike" cap="none" normalizeH="0" baseline="0" dirty="0" err="1" smtClean="0">
                          <a:ln>
                            <a:noFill/>
                          </a:ln>
                          <a:solidFill>
                            <a:schemeClr val="tx1"/>
                          </a:solidFill>
                          <a:effectLst/>
                          <a:latin typeface="Comic Sans MS" pitchFamily="66" charset="0"/>
                        </a:rPr>
                        <a:t>Balkaria</a:t>
                      </a:r>
                      <a:endParaRPr kumimoji="1" lang="it-IT" sz="1600" b="0" i="0" u="none" strike="noStrike" cap="none" normalizeH="0" baseline="0" dirty="0" smtClean="0">
                        <a:ln>
                          <a:noFill/>
                        </a:ln>
                        <a:solidFill>
                          <a:schemeClr val="tx1"/>
                        </a:solidFill>
                        <a:effectLst/>
                        <a:latin typeface="Comic Sans MS" pitchFamily="66" charset="0"/>
                      </a:endParaRPr>
                    </a:p>
                  </a:txBody>
                  <a:tcPr marT="45689" marB="456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2000" b="0" i="0" u="none" strike="noStrike" cap="none" normalizeH="0" baseline="0" dirty="0" smtClean="0">
                          <a:ln>
                            <a:noFill/>
                          </a:ln>
                          <a:solidFill>
                            <a:schemeClr val="tx1"/>
                          </a:solidFill>
                          <a:effectLst/>
                          <a:latin typeface="Comic Sans MS" pitchFamily="66" charset="0"/>
                        </a:rPr>
                        <a:t>1990-ongoing</a:t>
                      </a:r>
                      <a:endParaRPr kumimoji="1" lang="it-IT" sz="2000" b="0" i="0" u="none" strike="noStrike" cap="none" normalizeH="0" baseline="0" dirty="0" smtClean="0">
                        <a:ln>
                          <a:noFill/>
                        </a:ln>
                        <a:solidFill>
                          <a:schemeClr val="tx1"/>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2000" b="0" i="0" u="none" strike="noStrike" cap="none" normalizeH="0" baseline="0" dirty="0" smtClean="0">
                          <a:ln>
                            <a:noFill/>
                          </a:ln>
                          <a:solidFill>
                            <a:schemeClr val="tx1"/>
                          </a:solidFill>
                          <a:effectLst/>
                          <a:latin typeface="Comic Sans MS" pitchFamily="66" charset="0"/>
                        </a:rPr>
                        <a:t>104</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2000" b="0" i="0" u="none" strike="noStrike" cap="none" normalizeH="0" baseline="0" dirty="0" smtClean="0">
                        <a:ln>
                          <a:noFill/>
                        </a:ln>
                        <a:solidFill>
                          <a:srgbClr val="FF3300"/>
                        </a:solidFill>
                        <a:effectLst/>
                        <a:latin typeface="Comic Sans MS" pitchFamily="66" charset="0"/>
                      </a:endParaRP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2000" b="0" i="1" u="none" strike="noStrike" cap="none" normalizeH="0" baseline="0" dirty="0" smtClean="0">
                          <a:ln>
                            <a:noFill/>
                          </a:ln>
                          <a:solidFill>
                            <a:schemeClr val="tx1"/>
                          </a:solidFill>
                          <a:effectLst/>
                          <a:latin typeface="Comic Sans MS" pitchFamily="66" charset="0"/>
                          <a:cs typeface="Times New Roman" pitchFamily="18" charset="0"/>
                        </a:rPr>
                        <a:t>No</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Yes</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30000" smtClean="0">
                          <a:ln>
                            <a:noFill/>
                          </a:ln>
                          <a:solidFill>
                            <a:schemeClr val="tx1"/>
                          </a:solidFill>
                          <a:effectLst/>
                          <a:latin typeface="Comic Sans MS" pitchFamily="66" charset="0"/>
                          <a:cs typeface="Times New Roman" pitchFamily="18" charset="0"/>
                        </a:rPr>
                        <a:t>51</a:t>
                      </a: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Cr</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it-IT" sz="1600" b="0" i="1" u="none" strike="noStrike" cap="none" normalizeH="0" baseline="30000" smtClean="0">
                          <a:ln>
                            <a:noFill/>
                          </a:ln>
                          <a:solidFill>
                            <a:schemeClr val="tx1"/>
                          </a:solidFill>
                          <a:effectLst/>
                          <a:latin typeface="Comic Sans MS" pitchFamily="66" charset="0"/>
                          <a:cs typeface="Times New Roman" pitchFamily="18" charset="0"/>
                        </a:rPr>
                        <a:t>37</a:t>
                      </a:r>
                      <a:r>
                        <a:rPr kumimoji="1" lang="it-IT" sz="1600" b="0" i="1" u="none" strike="noStrike" cap="none" normalizeH="0" baseline="0" smtClean="0">
                          <a:ln>
                            <a:noFill/>
                          </a:ln>
                          <a:solidFill>
                            <a:schemeClr val="tx1"/>
                          </a:solidFill>
                          <a:effectLst/>
                          <a:latin typeface="Comic Sans MS" pitchFamily="66" charset="0"/>
                          <a:cs typeface="Times New Roman" pitchFamily="18" charset="0"/>
                        </a:rPr>
                        <a:t>Ar</a:t>
                      </a:r>
                    </a:p>
                  </a:txBody>
                  <a:tcPr marT="45689" marB="456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US" sz="1800" b="0" i="0" u="none" strike="noStrike" cap="none" normalizeH="0" baseline="0" dirty="0" smtClean="0">
                          <a:ln>
                            <a:noFill/>
                          </a:ln>
                          <a:solidFill>
                            <a:schemeClr val="tx1"/>
                          </a:solidFill>
                          <a:effectLst/>
                          <a:latin typeface="Comic Sans MS" pitchFamily="66" charset="0"/>
                        </a:rPr>
                        <a:t>70.</a:t>
                      </a:r>
                      <a:r>
                        <a:rPr kumimoji="1" lang="en-GB" sz="1800" b="0" i="0" u="none" strike="noStrike" cap="none" normalizeH="0" baseline="0" dirty="0" smtClean="0">
                          <a:ln>
                            <a:noFill/>
                          </a:ln>
                          <a:solidFill>
                            <a:schemeClr val="tx1"/>
                          </a:solidFill>
                          <a:effectLst/>
                          <a:latin typeface="Comic Sans MS" pitchFamily="66" charset="0"/>
                        </a:rPr>
                        <a:t>5</a:t>
                      </a:r>
                      <a:r>
                        <a:rPr kumimoji="1" lang="en-US" sz="1800" b="0" i="0" u="none" strike="noStrike" cap="none" normalizeH="0" baseline="0" dirty="0" smtClean="0">
                          <a:ln>
                            <a:noFill/>
                          </a:ln>
                          <a:solidFill>
                            <a:schemeClr val="tx1"/>
                          </a:solidFill>
                          <a:effectLst/>
                          <a:latin typeface="Comic Sans MS" pitchFamily="66" charset="0"/>
                        </a:rPr>
                        <a:t> </a:t>
                      </a:r>
                      <a:r>
                        <a:rPr kumimoji="1" lang="en-US" sz="1800" b="0" i="0" u="none" strike="noStrike" cap="none" normalizeH="0" baseline="0" dirty="0" smtClean="0">
                          <a:ln>
                            <a:noFill/>
                          </a:ln>
                          <a:solidFill>
                            <a:schemeClr val="tx1"/>
                          </a:solidFill>
                          <a:effectLst/>
                          <a:latin typeface="Comic Sans MS" pitchFamily="66" charset="0"/>
                          <a:cs typeface="Times New Roman" pitchFamily="18" charset="0"/>
                        </a:rPr>
                        <a:t>± </a:t>
                      </a:r>
                      <a:r>
                        <a:rPr kumimoji="1" lang="en-GB" sz="1800" b="0" i="0" u="none" strike="noStrike" cap="none" normalizeH="0" baseline="0" dirty="0" smtClean="0">
                          <a:ln>
                            <a:noFill/>
                          </a:ln>
                          <a:solidFill>
                            <a:schemeClr val="tx1"/>
                          </a:solidFill>
                          <a:effectLst/>
                          <a:latin typeface="Comic Sans MS" pitchFamily="66" charset="0"/>
                          <a:cs typeface="Times New Roman" pitchFamily="18" charset="0"/>
                        </a:rPr>
                        <a:t>4.8</a:t>
                      </a:r>
                      <a:r>
                        <a:rPr kumimoji="1" lang="en-US" sz="1800" b="0" i="0" u="none" strike="noStrike" cap="none" normalizeH="0" baseline="0" dirty="0" smtClean="0">
                          <a:ln>
                            <a:noFill/>
                          </a:ln>
                          <a:solidFill>
                            <a:schemeClr val="tx1"/>
                          </a:solidFill>
                          <a:effectLst/>
                          <a:latin typeface="Comic Sans MS" pitchFamily="66" charset="0"/>
                          <a:cs typeface="Times New Roman" pitchFamily="18" charset="0"/>
                        </a:rPr>
                        <a:t> ± 3.7</a:t>
                      </a:r>
                      <a:endParaRPr kumimoji="1" lang="en-GB" sz="18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1800" b="0" i="1" u="none" strike="noStrike" cap="none" normalizeH="0" baseline="0" dirty="0" smtClean="0">
                          <a:ln>
                            <a:noFill/>
                          </a:ln>
                          <a:solidFill>
                            <a:schemeClr val="tx1"/>
                          </a:solidFill>
                          <a:effectLst/>
                          <a:latin typeface="Comic Sans MS" pitchFamily="66" charset="0"/>
                          <a:cs typeface="Times New Roman" pitchFamily="18" charset="0"/>
                        </a:rPr>
                        <a:t>      </a:t>
                      </a:r>
                      <a:r>
                        <a:rPr kumimoji="1" lang="en-GB" sz="1600" b="0" i="1" u="none" strike="noStrike" cap="none" normalizeH="0" baseline="0" dirty="0" smtClean="0">
                          <a:ln>
                            <a:noFill/>
                          </a:ln>
                          <a:solidFill>
                            <a:schemeClr val="tx1"/>
                          </a:solidFill>
                          <a:effectLst/>
                          <a:latin typeface="Comic Sans MS" pitchFamily="66" charset="0"/>
                          <a:cs typeface="Times New Roman" pitchFamily="18" charset="0"/>
                        </a:rPr>
                        <a:t>    6.8%   5.2%</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r>
                        <a:rPr kumimoji="1" lang="en-GB" sz="2000" b="1" i="1" u="none" strike="noStrike" cap="none" normalizeH="0" baseline="0" dirty="0" smtClean="0">
                          <a:ln>
                            <a:noFill/>
                          </a:ln>
                          <a:solidFill>
                            <a:schemeClr val="tx1"/>
                          </a:solidFill>
                          <a:effectLst/>
                          <a:latin typeface="Comic Sans MS" pitchFamily="66" charset="0"/>
                          <a:cs typeface="Times New Roman" pitchFamily="18" charset="0"/>
                        </a:rPr>
                        <a:t>70.5 </a:t>
                      </a:r>
                      <a:r>
                        <a:rPr kumimoji="1" lang="en-US" sz="2000" b="1" i="0" u="none" strike="noStrike" cap="none" normalizeH="0" baseline="0" dirty="0" smtClean="0">
                          <a:ln>
                            <a:noFill/>
                          </a:ln>
                          <a:solidFill>
                            <a:schemeClr val="tx1"/>
                          </a:solidFill>
                          <a:effectLst/>
                          <a:latin typeface="Comic Sans MS" pitchFamily="66" charset="0"/>
                          <a:cs typeface="Times New Roman" pitchFamily="18" charset="0"/>
                        </a:rPr>
                        <a:t>± </a:t>
                      </a:r>
                      <a:r>
                        <a:rPr kumimoji="1" lang="en-GB" sz="2000" b="1" i="0" u="none" strike="noStrike" cap="none" normalizeH="0" baseline="0" dirty="0" smtClean="0">
                          <a:ln>
                            <a:noFill/>
                          </a:ln>
                          <a:solidFill>
                            <a:schemeClr val="tx1"/>
                          </a:solidFill>
                          <a:effectLst/>
                          <a:latin typeface="Comic Sans MS" pitchFamily="66" charset="0"/>
                          <a:cs typeface="Times New Roman" pitchFamily="18" charset="0"/>
                        </a:rPr>
                        <a:t>6.0</a:t>
                      </a: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en-GB" sz="2000" b="1"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Monotype Sorts" pitchFamily="2" charset="2"/>
                        <a:buNone/>
                        <a:tabLst/>
                      </a:pPr>
                      <a:endParaRPr kumimoji="1" lang="it-IT" sz="2000" b="1" i="0" u="none" strike="noStrike" cap="none" normalizeH="0" baseline="0" dirty="0" smtClean="0">
                        <a:ln>
                          <a:noFill/>
                        </a:ln>
                        <a:solidFill>
                          <a:schemeClr val="tx1"/>
                        </a:solidFill>
                        <a:effectLst/>
                        <a:latin typeface="Comic Sans MS" pitchFamily="66" charset="0"/>
                        <a:cs typeface="Times New Roman" pitchFamily="18" charset="0"/>
                      </a:endParaRPr>
                    </a:p>
                  </a:txBody>
                  <a:tcPr marT="45689" marB="456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57742" name="Text Box 46"/>
          <p:cNvSpPr txBox="1">
            <a:spLocks noChangeArrowheads="1"/>
          </p:cNvSpPr>
          <p:nvPr/>
        </p:nvSpPr>
        <p:spPr bwMode="auto">
          <a:xfrm>
            <a:off x="7200900" y="1773238"/>
            <a:ext cx="1454150"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solidFill>
                  <a:srgbClr val="0066FF"/>
                </a:solidFill>
                <a:latin typeface="Arial Black" panose="020B0A04020102020204" pitchFamily="34" charset="0"/>
              </a:rPr>
              <a:t>expected (no osc) </a:t>
            </a:r>
          </a:p>
          <a:p>
            <a:pPr>
              <a:spcBef>
                <a:spcPct val="0"/>
              </a:spcBef>
              <a:buFontTx/>
              <a:buNone/>
            </a:pPr>
            <a:endParaRPr lang="fr-CH" altLang="fr-FR" sz="1400" b="1">
              <a:solidFill>
                <a:srgbClr val="0066FF"/>
              </a:solidFill>
              <a:latin typeface="Arial Black" panose="020B0A04020102020204" pitchFamily="34" charset="0"/>
            </a:endParaRPr>
          </a:p>
          <a:p>
            <a:pPr>
              <a:spcBef>
                <a:spcPct val="0"/>
              </a:spcBef>
              <a:buFontTx/>
              <a:buNone/>
            </a:pPr>
            <a:endParaRPr lang="fr-CH" altLang="fr-FR" sz="1400" b="1">
              <a:solidFill>
                <a:srgbClr val="0066FF"/>
              </a:solidFill>
              <a:latin typeface="Arial Black" panose="020B0A04020102020204" pitchFamily="34" charset="0"/>
            </a:endParaRPr>
          </a:p>
          <a:p>
            <a:pPr>
              <a:spcBef>
                <a:spcPct val="0"/>
              </a:spcBef>
              <a:buFontTx/>
              <a:buNone/>
            </a:pPr>
            <a:endParaRPr lang="fr-CH" altLang="fr-FR" sz="1400" b="1">
              <a:solidFill>
                <a:srgbClr val="0066FF"/>
              </a:solidFill>
              <a:latin typeface="Arial Black" panose="020B0A04020102020204" pitchFamily="34" charset="0"/>
            </a:endParaRPr>
          </a:p>
          <a:p>
            <a:pPr>
              <a:spcBef>
                <a:spcPct val="0"/>
              </a:spcBef>
              <a:buFontTx/>
              <a:buNone/>
            </a:pPr>
            <a:endParaRPr lang="fr-CH" altLang="fr-FR" sz="1400" b="1">
              <a:solidFill>
                <a:srgbClr val="0066FF"/>
              </a:solidFill>
              <a:latin typeface="Arial Black" panose="020B0A04020102020204" pitchFamily="34" charset="0"/>
            </a:endParaRPr>
          </a:p>
          <a:p>
            <a:pPr>
              <a:spcBef>
                <a:spcPct val="0"/>
              </a:spcBef>
              <a:buFontTx/>
              <a:buNone/>
            </a:pPr>
            <a:r>
              <a:rPr lang="fr-CH" altLang="fr-FR" sz="1800" b="1">
                <a:solidFill>
                  <a:srgbClr val="0066FF"/>
                </a:solidFill>
                <a:latin typeface="Arial Black" panose="020B0A04020102020204" pitchFamily="34" charset="0"/>
              </a:rPr>
              <a:t>8.5+-1.8</a:t>
            </a: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r>
              <a:rPr lang="fr-CH" altLang="fr-FR" sz="1800" b="1">
                <a:solidFill>
                  <a:srgbClr val="0066FF"/>
                </a:solidFill>
                <a:latin typeface="Arial Black" panose="020B0A04020102020204" pitchFamily="34" charset="0"/>
              </a:rPr>
              <a:t>131+-11</a:t>
            </a: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endParaRPr lang="fr-CH" altLang="fr-FR" sz="1800" b="1">
              <a:solidFill>
                <a:srgbClr val="0066FF"/>
              </a:solidFill>
              <a:latin typeface="Arial Black" panose="020B0A04020102020204" pitchFamily="34" charset="0"/>
            </a:endParaRPr>
          </a:p>
          <a:p>
            <a:pPr>
              <a:spcBef>
                <a:spcPct val="0"/>
              </a:spcBef>
              <a:buFontTx/>
              <a:buNone/>
            </a:pPr>
            <a:r>
              <a:rPr lang="fr-CH" altLang="fr-FR" sz="1800" b="1">
                <a:solidFill>
                  <a:srgbClr val="0066FF"/>
                </a:solidFill>
                <a:latin typeface="Arial Black" panose="020B0A04020102020204" pitchFamily="34" charset="0"/>
              </a:rPr>
              <a:t>131+-11</a:t>
            </a:r>
            <a:endParaRPr lang="fr-FR" altLang="fr-FR" sz="1800" b="1">
              <a:solidFill>
                <a:srgbClr val="0066FF"/>
              </a:solidFill>
              <a:latin typeface="Arial Black" panose="020B0A04020102020204" pitchFamily="34" charset="0"/>
            </a:endParaRPr>
          </a:p>
        </p:txBody>
      </p:sp>
    </p:spTree>
    <p:extLst>
      <p:ext uri="{BB962C8B-B14F-4D97-AF65-F5344CB8AC3E}">
        <p14:creationId xmlns:p14="http://schemas.microsoft.com/office/powerpoint/2010/main" val="4251530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7742"/>
                                        </p:tgtEl>
                                        <p:attrNameLst>
                                          <p:attrName>style.visibility</p:attrName>
                                        </p:attrNameLst>
                                      </p:cBhvr>
                                      <p:to>
                                        <p:strVal val="visible"/>
                                      </p:to>
                                    </p:set>
                                    <p:anim calcmode="lin" valueType="num">
                                      <p:cBhvr additive="base">
                                        <p:cTn id="7" dur="500" fill="hold"/>
                                        <p:tgtEl>
                                          <p:spTgt spid="157742"/>
                                        </p:tgtEl>
                                        <p:attrNameLst>
                                          <p:attrName>ppt_x</p:attrName>
                                        </p:attrNameLst>
                                      </p:cBhvr>
                                      <p:tavLst>
                                        <p:tav tm="0">
                                          <p:val>
                                            <p:strVal val="0-#ppt_w/2"/>
                                          </p:val>
                                        </p:tav>
                                        <p:tav tm="100000">
                                          <p:val>
                                            <p:strVal val="#ppt_x"/>
                                          </p:val>
                                        </p:tav>
                                      </p:tavLst>
                                    </p:anim>
                                    <p:anim calcmode="lin" valueType="num">
                                      <p:cBhvr additive="base">
                                        <p:cTn id="8" dur="500" fill="hold"/>
                                        <p:tgtEl>
                                          <p:spTgt spid="1577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4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descr="sk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475" y="1189038"/>
            <a:ext cx="6130925" cy="490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12643" name="Rectangle 3"/>
          <p:cNvSpPr>
            <a:spLocks noGrp="1" noChangeArrowheads="1"/>
          </p:cNvSpPr>
          <p:nvPr>
            <p:ph type="title" idx="4294967295"/>
          </p:nvPr>
        </p:nvSpPr>
        <p:spPr>
          <a:xfrm>
            <a:off x="0" y="0"/>
            <a:ext cx="6553200" cy="381000"/>
          </a:xfrm>
        </p:spPr>
        <p:txBody>
          <a:bodyPr/>
          <a:lstStyle/>
          <a:p>
            <a:pPr eaLnBrk="1" hangingPunct="1"/>
            <a:r>
              <a:rPr lang="en-US" altLang="fr-FR" smtClean="0"/>
              <a:t>Super-K detector</a:t>
            </a:r>
          </a:p>
        </p:txBody>
      </p:sp>
      <p:graphicFrame>
        <p:nvGraphicFramePr>
          <p:cNvPr id="112644" name="Object 4"/>
          <p:cNvGraphicFramePr>
            <a:graphicFrameLocks noChangeAspect="1"/>
          </p:cNvGraphicFramePr>
          <p:nvPr/>
        </p:nvGraphicFramePr>
        <p:xfrm>
          <a:off x="4533900" y="7054850"/>
          <a:ext cx="114300" cy="215900"/>
        </p:xfrm>
        <a:graphic>
          <a:graphicData uri="http://schemas.openxmlformats.org/presentationml/2006/ole">
            <mc:AlternateContent xmlns:mc="http://schemas.openxmlformats.org/markup-compatibility/2006">
              <mc:Choice xmlns:v="urn:schemas-microsoft-com:vml" Requires="v">
                <p:oleObj spid="_x0000_s25628" name="Equation" r:id="rId5" imgW="114151" imgH="215619" progId="Equation.3">
                  <p:embed/>
                </p:oleObj>
              </mc:Choice>
              <mc:Fallback>
                <p:oleObj name="Equation" r:id="rId5" imgW="114151" imgH="215619" progId="Equation.3">
                  <p:embed/>
                  <p:pic>
                    <p:nvPicPr>
                      <p:cNvPr id="112644"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3900" y="70548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645" name="Line 5"/>
          <p:cNvSpPr>
            <a:spLocks noChangeShapeType="1"/>
          </p:cNvSpPr>
          <p:nvPr/>
        </p:nvSpPr>
        <p:spPr bwMode="auto">
          <a:xfrm flipV="1">
            <a:off x="2133600" y="5334000"/>
            <a:ext cx="2133600" cy="609600"/>
          </a:xfrm>
          <a:prstGeom prst="line">
            <a:avLst/>
          </a:prstGeom>
          <a:noFill/>
          <a:ln w="381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46" name="Line 6"/>
          <p:cNvSpPr>
            <a:spLocks noChangeShapeType="1"/>
          </p:cNvSpPr>
          <p:nvPr/>
        </p:nvSpPr>
        <p:spPr bwMode="auto">
          <a:xfrm>
            <a:off x="4648200" y="2743200"/>
            <a:ext cx="0" cy="2590800"/>
          </a:xfrm>
          <a:prstGeom prst="line">
            <a:avLst/>
          </a:prstGeom>
          <a:noFill/>
          <a:ln w="381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47" name="Text Box 7"/>
          <p:cNvSpPr txBox="1">
            <a:spLocks noChangeArrowheads="1"/>
          </p:cNvSpPr>
          <p:nvPr/>
        </p:nvSpPr>
        <p:spPr bwMode="auto">
          <a:xfrm>
            <a:off x="3048000" y="56388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400" b="1">
                <a:solidFill>
                  <a:srgbClr val="FFFFFF"/>
                </a:solidFill>
                <a:latin typeface="Arial" panose="020B0604020202020204" pitchFamily="34" charset="0"/>
              </a:rPr>
              <a:t>39.3  m</a:t>
            </a:r>
          </a:p>
        </p:txBody>
      </p:sp>
      <p:sp>
        <p:nvSpPr>
          <p:cNvPr id="112648" name="Text Box 8"/>
          <p:cNvSpPr txBox="1">
            <a:spLocks noChangeArrowheads="1"/>
          </p:cNvSpPr>
          <p:nvPr/>
        </p:nvSpPr>
        <p:spPr bwMode="auto">
          <a:xfrm>
            <a:off x="4724400" y="39624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400" b="1">
                <a:solidFill>
                  <a:srgbClr val="FFFFFF"/>
                </a:solidFill>
                <a:latin typeface="Arial" panose="020B0604020202020204" pitchFamily="34" charset="0"/>
              </a:rPr>
              <a:t>41.3 m</a:t>
            </a:r>
          </a:p>
        </p:txBody>
      </p:sp>
      <p:grpSp>
        <p:nvGrpSpPr>
          <p:cNvPr id="112649" name="Group 9"/>
          <p:cNvGrpSpPr>
            <a:grpSpLocks/>
          </p:cNvGrpSpPr>
          <p:nvPr/>
        </p:nvGrpSpPr>
        <p:grpSpPr bwMode="auto">
          <a:xfrm>
            <a:off x="4419600" y="5821363"/>
            <a:ext cx="1835150" cy="274637"/>
            <a:chOff x="3264" y="3936"/>
            <a:chExt cx="1156" cy="173"/>
          </a:xfrm>
        </p:grpSpPr>
        <p:sp>
          <p:nvSpPr>
            <p:cNvPr id="112651" name="Text Box 10"/>
            <p:cNvSpPr txBox="1">
              <a:spLocks noChangeArrowheads="1"/>
            </p:cNvSpPr>
            <p:nvPr/>
          </p:nvSpPr>
          <p:spPr bwMode="auto">
            <a:xfrm>
              <a:off x="3264" y="3936"/>
              <a:ext cx="11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kumimoji="1" lang="en-US" altLang="ja-JP" sz="1200" b="1">
                  <a:latin typeface="Helvetica" panose="020B0604020202020204" pitchFamily="34" charset="0"/>
                </a:rPr>
                <a:t> C  Scientific American</a:t>
              </a:r>
              <a:endParaRPr kumimoji="1" lang="ja-JP" altLang="en-US" sz="1200" b="1">
                <a:latin typeface="Helvetica" panose="020B0604020202020204" pitchFamily="34" charset="0"/>
              </a:endParaRPr>
            </a:p>
          </p:txBody>
        </p:sp>
        <p:sp>
          <p:nvSpPr>
            <p:cNvPr id="112652" name="Oval 11"/>
            <p:cNvSpPr>
              <a:spLocks noChangeArrowheads="1"/>
            </p:cNvSpPr>
            <p:nvPr/>
          </p:nvSpPr>
          <p:spPr bwMode="auto">
            <a:xfrm>
              <a:off x="3312" y="3936"/>
              <a:ext cx="144" cy="144"/>
            </a:xfrm>
            <a:prstGeom prst="ellips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grpSp>
      <p:sp>
        <p:nvSpPr>
          <p:cNvPr id="112650" name="Rectangle 12"/>
          <p:cNvSpPr>
            <a:spLocks noChangeArrowheads="1"/>
          </p:cNvSpPr>
          <p:nvPr/>
        </p:nvSpPr>
        <p:spPr bwMode="auto">
          <a:xfrm>
            <a:off x="6400800" y="1143000"/>
            <a:ext cx="274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Clr>
                <a:schemeClr val="accent2"/>
              </a:buClr>
              <a:buFont typeface="Monotype Sorts" pitchFamily="28" charset="2"/>
              <a:buNone/>
            </a:pPr>
            <a:r>
              <a:rPr kumimoji="1" lang="en-US" altLang="fr-FR" sz="2400">
                <a:latin typeface="Comic Sans MS" panose="030F0702030302020204" pitchFamily="66" charset="0"/>
              </a:rPr>
              <a:t>Water Cerenkov</a:t>
            </a:r>
            <a:br>
              <a:rPr kumimoji="1" lang="en-US" altLang="fr-FR" sz="2400">
                <a:latin typeface="Comic Sans MS" panose="030F0702030302020204" pitchFamily="66" charset="0"/>
              </a:rPr>
            </a:br>
            <a:r>
              <a:rPr kumimoji="1" lang="en-US" altLang="fr-FR" sz="2400">
                <a:latin typeface="Comic Sans MS" panose="030F0702030302020204" pitchFamily="66" charset="0"/>
              </a:rPr>
              <a:t>detector</a:t>
            </a:r>
          </a:p>
          <a:p>
            <a:pPr eaLnBrk="1" hangingPunct="1">
              <a:buClr>
                <a:schemeClr val="accent2"/>
              </a:buClr>
              <a:buFont typeface="Monotype Sorts" pitchFamily="28" charset="2"/>
              <a:buNone/>
            </a:pPr>
            <a:r>
              <a:rPr kumimoji="1" lang="en-US" altLang="fr-FR" sz="2400">
                <a:latin typeface="Comic Sans MS" panose="030F0702030302020204" pitchFamily="66" charset="0"/>
              </a:rPr>
              <a:t>50000 tons of </a:t>
            </a:r>
            <a:br>
              <a:rPr kumimoji="1" lang="en-US" altLang="fr-FR" sz="2400">
                <a:latin typeface="Comic Sans MS" panose="030F0702030302020204" pitchFamily="66" charset="0"/>
              </a:rPr>
            </a:br>
            <a:r>
              <a:rPr kumimoji="1" lang="en-US" altLang="fr-FR" sz="2400">
                <a:latin typeface="Comic Sans MS" panose="030F0702030302020204" pitchFamily="66" charset="0"/>
              </a:rPr>
              <a:t>pure light water</a:t>
            </a:r>
          </a:p>
          <a:p>
            <a:pPr eaLnBrk="1" hangingPunct="1">
              <a:buClr>
                <a:schemeClr val="accent2"/>
              </a:buClr>
              <a:buFont typeface="Monotype Sorts" pitchFamily="28" charset="2"/>
              <a:buNone/>
            </a:pPr>
            <a:r>
              <a:rPr kumimoji="1" lang="en-US" altLang="fr-FR" sz="2400">
                <a:latin typeface="Comic Sans MS" panose="030F0702030302020204" pitchFamily="66" charset="0"/>
                <a:sym typeface="Symbol" panose="05050102010706020507" pitchFamily="18" charset="2"/>
              </a:rPr>
              <a:t></a:t>
            </a:r>
            <a:r>
              <a:rPr kumimoji="1" lang="en-US" altLang="fr-FR" sz="2400">
                <a:latin typeface="Comic Sans MS" panose="030F0702030302020204" pitchFamily="66" charset="0"/>
              </a:rPr>
              <a:t>10000 PMTs</a:t>
            </a:r>
          </a:p>
        </p:txBody>
      </p:sp>
    </p:spTree>
    <p:extLst>
      <p:ext uri="{BB962C8B-B14F-4D97-AF65-F5344CB8AC3E}">
        <p14:creationId xmlns:p14="http://schemas.microsoft.com/office/powerpoint/2010/main" val="13373649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67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727363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3981" t="25390" r="37588" b="17399"/>
          <a:stretch/>
        </p:blipFill>
        <p:spPr>
          <a:xfrm>
            <a:off x="179512" y="404664"/>
            <a:ext cx="8856984" cy="5841268"/>
          </a:xfrm>
          <a:prstGeom prst="rect">
            <a:avLst/>
          </a:prstGeom>
        </p:spPr>
      </p:pic>
      <p:sp>
        <p:nvSpPr>
          <p:cNvPr id="4" name="TextBox 3"/>
          <p:cNvSpPr txBox="1"/>
          <p:nvPr/>
        </p:nvSpPr>
        <p:spPr>
          <a:xfrm>
            <a:off x="2267744" y="4365104"/>
            <a:ext cx="4911601" cy="1754326"/>
          </a:xfrm>
          <a:prstGeom prst="rect">
            <a:avLst/>
          </a:prstGeom>
          <a:solidFill>
            <a:srgbClr val="FFFF00"/>
          </a:solidFill>
        </p:spPr>
        <p:txBody>
          <a:bodyPr wrap="none" rtlCol="0">
            <a:spAutoFit/>
          </a:bodyPr>
          <a:lstStyle/>
          <a:p>
            <a:r>
              <a:rPr lang="en-US" dirty="0" smtClean="0"/>
              <a:t>How come there is ‘normal matter’ at all?</a:t>
            </a:r>
            <a:endParaRPr lang="en-US" dirty="0"/>
          </a:p>
          <a:p>
            <a:r>
              <a:rPr lang="en-US" dirty="0" smtClean="0"/>
              <a:t>The simplest Big Bang is ‘just energy’ at Time =0</a:t>
            </a:r>
          </a:p>
          <a:p>
            <a:r>
              <a:rPr lang="en-US" dirty="0"/>
              <a:t> </a:t>
            </a:r>
            <a:r>
              <a:rPr lang="en-US" dirty="0" smtClean="0"/>
              <a:t> -- particle physics only ever sees equal amounts</a:t>
            </a:r>
          </a:p>
          <a:p>
            <a:r>
              <a:rPr lang="en-US" dirty="0"/>
              <a:t> </a:t>
            </a:r>
            <a:r>
              <a:rPr lang="en-US" dirty="0" smtClean="0"/>
              <a:t>       of matter and antimatter created from energy</a:t>
            </a:r>
          </a:p>
          <a:p>
            <a:r>
              <a:rPr lang="en-US" dirty="0"/>
              <a:t> </a:t>
            </a:r>
            <a:r>
              <a:rPr lang="en-US" dirty="0" smtClean="0"/>
              <a:t>       + matter and antimatter annihilate</a:t>
            </a:r>
          </a:p>
          <a:p>
            <a:r>
              <a:rPr lang="en-US" dirty="0"/>
              <a:t> </a:t>
            </a:r>
            <a:r>
              <a:rPr lang="en-US" dirty="0" smtClean="0"/>
              <a:t> </a:t>
            </a:r>
            <a:r>
              <a:rPr lang="en-US" b="1" dirty="0" smtClean="0"/>
              <a:t>-- where is antimatter gone?</a:t>
            </a:r>
            <a:endParaRPr lang="en-US" b="1" dirty="0"/>
          </a:p>
        </p:txBody>
      </p:sp>
      <p:sp>
        <p:nvSpPr>
          <p:cNvPr id="6" name="Date Placeholder 5"/>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3</a:t>
            </a:fld>
            <a:endParaRPr lang="en-US">
              <a:solidFill>
                <a:prstClr val="black">
                  <a:tint val="75000"/>
                </a:prstClr>
              </a:solidFill>
            </a:endParaRPr>
          </a:p>
        </p:txBody>
      </p:sp>
    </p:spTree>
    <p:extLst>
      <p:ext uri="{BB962C8B-B14F-4D97-AF65-F5344CB8AC3E}">
        <p14:creationId xmlns:p14="http://schemas.microsoft.com/office/powerpoint/2010/main" val="502105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16738" name="Rectangle 2"/>
          <p:cNvSpPr>
            <a:spLocks noGrp="1" noChangeArrowheads="1"/>
          </p:cNvSpPr>
          <p:nvPr>
            <p:ph type="title" idx="4294967295"/>
          </p:nvPr>
        </p:nvSpPr>
        <p:spPr>
          <a:xfrm>
            <a:off x="0" y="0"/>
            <a:ext cx="6553200" cy="381000"/>
          </a:xfrm>
        </p:spPr>
        <p:txBody>
          <a:bodyPr/>
          <a:lstStyle/>
          <a:p>
            <a:pPr eaLnBrk="1" hangingPunct="1"/>
            <a:r>
              <a:rPr lang="en-US" altLang="fr-FR" smtClean="0"/>
              <a:t>Missing Solar Neutrinos</a:t>
            </a:r>
          </a:p>
        </p:txBody>
      </p:sp>
      <p:pic>
        <p:nvPicPr>
          <p:cNvPr id="116739" name="Picture 3" descr="theoryvsexp"/>
          <p:cNvPicPr>
            <a:picLocks noChangeAspect="1" noChangeArrowheads="1"/>
          </p:cNvPicPr>
          <p:nvPr/>
        </p:nvPicPr>
        <p:blipFill>
          <a:blip r:embed="rId3">
            <a:lum bright="-12000" contrast="48000"/>
            <a:extLst>
              <a:ext uri="{28A0092B-C50C-407E-A947-70E740481C1C}">
                <a14:useLocalDpi xmlns:a14="http://schemas.microsoft.com/office/drawing/2010/main" val="0"/>
              </a:ext>
            </a:extLst>
          </a:blip>
          <a:srcRect l="7416" t="13589" r="13637" b="14951"/>
          <a:stretch>
            <a:fillRect/>
          </a:stretch>
        </p:blipFill>
        <p:spPr bwMode="auto">
          <a:xfrm>
            <a:off x="4724400" y="2667000"/>
            <a:ext cx="4191000"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740" name="Picture 4" descr="theoryvsexp"/>
          <p:cNvPicPr>
            <a:picLocks noChangeAspect="1" noChangeArrowheads="1"/>
          </p:cNvPicPr>
          <p:nvPr/>
        </p:nvPicPr>
        <p:blipFill>
          <a:blip r:embed="rId3">
            <a:extLst>
              <a:ext uri="{28A0092B-C50C-407E-A947-70E740481C1C}">
                <a14:useLocalDpi xmlns:a14="http://schemas.microsoft.com/office/drawing/2010/main" val="0"/>
              </a:ext>
            </a:extLst>
          </a:blip>
          <a:srcRect l="15625" r="14063" b="83275"/>
          <a:stretch>
            <a:fillRect/>
          </a:stretch>
        </p:blipFill>
        <p:spPr bwMode="auto">
          <a:xfrm>
            <a:off x="5334000" y="5562600"/>
            <a:ext cx="3429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741" name="Picture 5" descr="theoryvsexp"/>
          <p:cNvPicPr>
            <a:picLocks noChangeAspect="1" noChangeArrowheads="1"/>
          </p:cNvPicPr>
          <p:nvPr/>
        </p:nvPicPr>
        <p:blipFill>
          <a:blip r:embed="rId3">
            <a:lum bright="-12000" contrast="48000"/>
            <a:extLst>
              <a:ext uri="{28A0092B-C50C-407E-A947-70E740481C1C}">
                <a14:useLocalDpi xmlns:a14="http://schemas.microsoft.com/office/drawing/2010/main" val="0"/>
              </a:ext>
            </a:extLst>
          </a:blip>
          <a:srcRect l="14211" t="83084" r="23930" b="5280"/>
          <a:stretch>
            <a:fillRect/>
          </a:stretch>
        </p:blipFill>
        <p:spPr bwMode="auto">
          <a:xfrm>
            <a:off x="4648200" y="1905000"/>
            <a:ext cx="41910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2" name="Rectangle 6"/>
          <p:cNvSpPr>
            <a:spLocks noChangeArrowheads="1"/>
          </p:cNvSpPr>
          <p:nvPr/>
        </p:nvSpPr>
        <p:spPr bwMode="auto">
          <a:xfrm>
            <a:off x="152400" y="762000"/>
            <a:ext cx="4343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Clr>
                <a:schemeClr val="accent2"/>
              </a:buClr>
              <a:buFont typeface="Monotype Sorts" pitchFamily="28" charset="2"/>
              <a:buChar char="z"/>
            </a:pPr>
            <a:endParaRPr kumimoji="1" lang="en-US" altLang="fr-FR" sz="2400">
              <a:latin typeface="Comic Sans MS" panose="030F0702030302020204" pitchFamily="66" charset="0"/>
            </a:endParaRPr>
          </a:p>
          <a:p>
            <a:pPr eaLnBrk="1" hangingPunct="1">
              <a:buClr>
                <a:schemeClr val="accent2"/>
              </a:buClr>
              <a:buFont typeface="Monotype Sorts" pitchFamily="28" charset="2"/>
              <a:buNone/>
            </a:pPr>
            <a:endParaRPr kumimoji="1" lang="en-US" altLang="fr-FR" sz="2400">
              <a:latin typeface="Comic Sans MS" panose="030F0702030302020204" pitchFamily="66" charset="0"/>
            </a:endParaRPr>
          </a:p>
          <a:p>
            <a:pPr eaLnBrk="1" hangingPunct="1">
              <a:buClr>
                <a:schemeClr val="accent2"/>
              </a:buClr>
              <a:buFont typeface="Monotype Sorts" pitchFamily="28" charset="2"/>
              <a:buNone/>
            </a:pPr>
            <a:r>
              <a:rPr kumimoji="1" lang="en-US" altLang="fr-FR" sz="2400">
                <a:latin typeface="Comic Sans MS" panose="030F0702030302020204" pitchFamily="66" charset="0"/>
              </a:rPr>
              <a:t>Possible explications:</a:t>
            </a:r>
          </a:p>
          <a:p>
            <a:pPr eaLnBrk="1" hangingPunct="1">
              <a:buClr>
                <a:schemeClr val="accent2"/>
              </a:buClr>
              <a:buFont typeface="Monotype Sorts" pitchFamily="28" charset="2"/>
              <a:buNone/>
            </a:pPr>
            <a:endParaRPr kumimoji="1" lang="en-US" altLang="fr-FR" sz="2400">
              <a:latin typeface="Comic Sans MS" panose="030F0702030302020204" pitchFamily="66" charset="0"/>
            </a:endParaRPr>
          </a:p>
          <a:p>
            <a:pPr eaLnBrk="1" hangingPunct="1">
              <a:buClr>
                <a:schemeClr val="accent2"/>
              </a:buClr>
              <a:buFont typeface="Monotype Sorts" pitchFamily="28" charset="2"/>
              <a:buNone/>
            </a:pPr>
            <a:r>
              <a:rPr kumimoji="1" lang="en-US" altLang="fr-FR" sz="2400">
                <a:latin typeface="Comic Sans MS" panose="030F0702030302020204" pitchFamily="66" charset="0"/>
              </a:rPr>
              <a:t>wrong SSM</a:t>
            </a:r>
          </a:p>
          <a:p>
            <a:pPr lvl="1" eaLnBrk="1" hangingPunct="1">
              <a:buClr>
                <a:schemeClr val="accent2"/>
              </a:buClr>
              <a:buFont typeface="Monotype Sorts" pitchFamily="28" charset="2"/>
              <a:buNone/>
            </a:pPr>
            <a:r>
              <a:rPr kumimoji="1" lang="en-US" altLang="fr-FR" sz="2000">
                <a:latin typeface="Comic Sans MS" panose="030F0702030302020204" pitchFamily="66" charset="0"/>
              </a:rPr>
              <a:t>NO. Helio-seismology</a:t>
            </a:r>
          </a:p>
          <a:p>
            <a:pPr eaLnBrk="1" hangingPunct="1">
              <a:buClr>
                <a:schemeClr val="accent2"/>
              </a:buClr>
              <a:buFont typeface="Monotype Sorts" pitchFamily="28" charset="2"/>
              <a:buNone/>
            </a:pPr>
            <a:r>
              <a:rPr kumimoji="1" lang="en-US" altLang="fr-FR" sz="2400">
                <a:latin typeface="Comic Sans MS" panose="030F0702030302020204" pitchFamily="66" charset="0"/>
              </a:rPr>
              <a:t>wrong experiments</a:t>
            </a:r>
          </a:p>
          <a:p>
            <a:pPr lvl="1" eaLnBrk="1" hangingPunct="1">
              <a:buClr>
                <a:schemeClr val="accent2"/>
              </a:buClr>
              <a:buFont typeface="Monotype Sorts" pitchFamily="28" charset="2"/>
              <a:buNone/>
            </a:pPr>
            <a:r>
              <a:rPr kumimoji="1" lang="en-US" altLang="fr-FR" sz="2000">
                <a:latin typeface="Comic Sans MS" panose="030F0702030302020204" pitchFamily="66" charset="0"/>
              </a:rPr>
              <a:t>NO. Agreement between different techniques</a:t>
            </a:r>
          </a:p>
          <a:p>
            <a:pPr eaLnBrk="1" hangingPunct="1">
              <a:buClr>
                <a:schemeClr val="accent2"/>
              </a:buClr>
              <a:buFont typeface="Monotype Sorts" pitchFamily="28" charset="2"/>
              <a:buNone/>
            </a:pPr>
            <a:r>
              <a:rPr kumimoji="1" lang="en-US" altLang="fr-FR" sz="2400">
                <a:latin typeface="Comic Sans MS" panose="030F0702030302020204" pitchFamily="66" charset="0"/>
              </a:rPr>
              <a:t>or</a:t>
            </a:r>
          </a:p>
          <a:p>
            <a:pPr lvl="1" eaLnBrk="1" hangingPunct="1">
              <a:buClr>
                <a:schemeClr val="accent2"/>
              </a:buClr>
              <a:buFont typeface="Monotype Sorts" pitchFamily="28" charset="2"/>
              <a:buNone/>
            </a:pPr>
            <a:r>
              <a:rPr kumimoji="1" lang="en-US" altLang="fr-FR" sz="2000" b="1">
                <a:solidFill>
                  <a:srgbClr val="CC0000"/>
                </a:solidFill>
                <a:latin typeface="Symbol" panose="05050102010706020507" pitchFamily="18" charset="2"/>
              </a:rPr>
              <a:t>n</a:t>
            </a:r>
            <a:r>
              <a:rPr kumimoji="1" lang="en-US" altLang="fr-FR" sz="2000" b="1" baseline="-25000">
                <a:solidFill>
                  <a:srgbClr val="CC0000"/>
                </a:solidFill>
                <a:latin typeface="Comic Sans MS" panose="030F0702030302020204" pitchFamily="66" charset="0"/>
              </a:rPr>
              <a:t>e</a:t>
            </a:r>
            <a:r>
              <a:rPr kumimoji="1" lang="en-US" altLang="fr-FR" sz="2000">
                <a:solidFill>
                  <a:srgbClr val="CC0000"/>
                </a:solidFill>
                <a:latin typeface="Comic Sans MS" panose="030F0702030302020204" pitchFamily="66" charset="0"/>
              </a:rPr>
              <a:t>’s go into something else</a:t>
            </a:r>
          </a:p>
          <a:p>
            <a:pPr lvl="1" eaLnBrk="1" hangingPunct="1">
              <a:buClr>
                <a:schemeClr val="accent2"/>
              </a:buClr>
              <a:buFont typeface="Monotype Sorts" pitchFamily="28" charset="2"/>
              <a:buNone/>
            </a:pPr>
            <a:r>
              <a:rPr kumimoji="1" lang="en-US" altLang="fr-FR" sz="2000">
                <a:latin typeface="Comic Sans MS" panose="030F0702030302020204" pitchFamily="66" charset="0"/>
              </a:rPr>
              <a:t>Oscillations? </a:t>
            </a:r>
          </a:p>
        </p:txBody>
      </p:sp>
      <p:sp>
        <p:nvSpPr>
          <p:cNvPr id="116743" name="Text Box 7"/>
          <p:cNvSpPr txBox="1">
            <a:spLocks noChangeArrowheads="1"/>
          </p:cNvSpPr>
          <p:nvPr/>
        </p:nvSpPr>
        <p:spPr bwMode="auto">
          <a:xfrm>
            <a:off x="990600" y="990600"/>
            <a:ext cx="7162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Tx/>
              <a:buNone/>
            </a:pPr>
            <a:r>
              <a:rPr lang="en-US" altLang="fr-FR" sz="2400">
                <a:solidFill>
                  <a:srgbClr val="CC0000"/>
                </a:solidFill>
                <a:latin typeface="Arial" panose="020B0604020202020204" pitchFamily="34" charset="0"/>
              </a:rPr>
              <a:t>Only fraction of the expected flux is measured !</a:t>
            </a:r>
          </a:p>
          <a:p>
            <a:pPr algn="ctr" eaLnBrk="1" hangingPunct="1">
              <a:spcBef>
                <a:spcPct val="50000"/>
              </a:spcBef>
              <a:buFontTx/>
              <a:buNone/>
            </a:pPr>
            <a:endParaRPr lang="en-US" altLang="fr-FR" sz="2400">
              <a:latin typeface="Times New Roman" panose="02020603050405020304" pitchFamily="18" charset="0"/>
            </a:endParaRPr>
          </a:p>
        </p:txBody>
      </p:sp>
    </p:spTree>
    <p:extLst>
      <p:ext uri="{BB962C8B-B14F-4D97-AF65-F5344CB8AC3E}">
        <p14:creationId xmlns:p14="http://schemas.microsoft.com/office/powerpoint/2010/main" val="1673542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69986" name="Rectangle 2"/>
          <p:cNvSpPr>
            <a:spLocks noGrp="1" noChangeArrowheads="1"/>
          </p:cNvSpPr>
          <p:nvPr>
            <p:ph type="title" idx="4294967295"/>
          </p:nvPr>
        </p:nvSpPr>
        <p:spPr>
          <a:xfrm>
            <a:off x="1752600" y="76200"/>
            <a:ext cx="7391400" cy="762000"/>
          </a:xfrm>
        </p:spPr>
        <p:txBody>
          <a:bodyPr/>
          <a:lstStyle/>
          <a:p>
            <a:pPr eaLnBrk="1" hangingPunct="1"/>
            <a:r>
              <a:rPr lang="en-GB" altLang="fr-FR" smtClean="0"/>
              <a:t>Atmospheric</a:t>
            </a:r>
            <a:r>
              <a:rPr lang="fr-FR" altLang="fr-FR" smtClean="0"/>
              <a:t> </a:t>
            </a:r>
            <a:r>
              <a:rPr lang="fr-FR" altLang="fr-FR" smtClean="0">
                <a:latin typeface="Symbol" panose="05050102010706020507" pitchFamily="18" charset="2"/>
              </a:rPr>
              <a:t>n </a:t>
            </a:r>
            <a:r>
              <a:rPr lang="fr-FR" altLang="fr-FR" smtClean="0"/>
              <a:t>: up-down </a:t>
            </a:r>
            <a:r>
              <a:rPr lang="en-GB" altLang="fr-FR" smtClean="0"/>
              <a:t>asymmetry</a:t>
            </a:r>
          </a:p>
        </p:txBody>
      </p:sp>
      <p:pic>
        <p:nvPicPr>
          <p:cNvPr id="169987" name="Picture 3" descr="9905005"/>
          <p:cNvPicPr>
            <a:picLocks noChangeAspect="1" noChangeArrowheads="1"/>
          </p:cNvPicPr>
          <p:nvPr/>
        </p:nvPicPr>
        <p:blipFill>
          <a:blip r:embed="rId4">
            <a:extLst>
              <a:ext uri="{28A0092B-C50C-407E-A947-70E740481C1C}">
                <a14:useLocalDpi xmlns:a14="http://schemas.microsoft.com/office/drawing/2010/main" val="0"/>
              </a:ext>
            </a:extLst>
          </a:blip>
          <a:srcRect b="14272"/>
          <a:stretch>
            <a:fillRect/>
          </a:stretch>
        </p:blipFill>
        <p:spPr bwMode="auto">
          <a:xfrm>
            <a:off x="304800" y="1143000"/>
            <a:ext cx="4060825" cy="530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9988" name="Picture 4" descr="osci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1143000"/>
            <a:ext cx="150812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9989" name="Picture 5"/>
          <p:cNvPicPr>
            <a:picLocks noChangeAspect="1" noChangeArrowheads="1"/>
          </p:cNvPicPr>
          <p:nvPr/>
        </p:nvPicPr>
        <p:blipFill>
          <a:blip r:embed="rId6">
            <a:extLst>
              <a:ext uri="{28A0092B-C50C-407E-A947-70E740481C1C}">
                <a14:useLocalDpi xmlns:a14="http://schemas.microsoft.com/office/drawing/2010/main" val="0"/>
              </a:ext>
            </a:extLst>
          </a:blip>
          <a:srcRect b="35037"/>
          <a:stretch>
            <a:fillRect/>
          </a:stretch>
        </p:blipFill>
        <p:spPr bwMode="auto">
          <a:xfrm>
            <a:off x="4572000" y="1633538"/>
            <a:ext cx="4572000"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9990" name="Object 2"/>
          <p:cNvGraphicFramePr>
            <a:graphicFrameLocks noChangeAspect="1"/>
          </p:cNvGraphicFramePr>
          <p:nvPr/>
        </p:nvGraphicFramePr>
        <p:xfrm>
          <a:off x="4514850" y="3143250"/>
          <a:ext cx="114300" cy="215900"/>
        </p:xfrm>
        <a:graphic>
          <a:graphicData uri="http://schemas.openxmlformats.org/presentationml/2006/ole">
            <mc:AlternateContent xmlns:mc="http://schemas.openxmlformats.org/markup-compatibility/2006">
              <mc:Choice xmlns:v="urn:schemas-microsoft-com:vml" Requires="v">
                <p:oleObj spid="_x0000_s26678" name="Equation" r:id="rId7" imgW="114151" imgH="215619" progId="Equation.3">
                  <p:embed/>
                </p:oleObj>
              </mc:Choice>
              <mc:Fallback>
                <p:oleObj name="Equation" r:id="rId7" imgW="114151" imgH="215619" progId="Equation.3">
                  <p:embed/>
                  <p:pic>
                    <p:nvPicPr>
                      <p:cNvPr id="16999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1432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9991" name="Object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6679" name="Equation" r:id="rId9" imgW="114151" imgH="215619" progId="Equation.3">
                  <p:embed/>
                </p:oleObj>
              </mc:Choice>
              <mc:Fallback>
                <p:oleObj name="Equation" r:id="rId9" imgW="114151" imgH="215619" progId="Equation.3">
                  <p:embed/>
                  <p:pic>
                    <p:nvPicPr>
                      <p:cNvPr id="169991"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9992" name="Text Box 8"/>
          <p:cNvSpPr txBox="1">
            <a:spLocks noChangeArrowheads="1"/>
          </p:cNvSpPr>
          <p:nvPr/>
        </p:nvSpPr>
        <p:spPr bwMode="auto">
          <a:xfrm>
            <a:off x="5562600" y="1233488"/>
            <a:ext cx="609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800" b="1">
                <a:solidFill>
                  <a:srgbClr val="CC0000"/>
                </a:solidFill>
                <a:latin typeface="Times New Roman" panose="02020603050405020304" pitchFamily="18" charset="0"/>
                <a:sym typeface="Symbol" panose="05050102010706020507" pitchFamily="18" charset="2"/>
              </a:rPr>
              <a:t></a:t>
            </a:r>
            <a:r>
              <a:rPr lang="en-US" altLang="fr-FR" sz="2800" b="1" baseline="-25000">
                <a:solidFill>
                  <a:srgbClr val="CC0000"/>
                </a:solidFill>
                <a:latin typeface="Arial" panose="020B0604020202020204" pitchFamily="34" charset="0"/>
                <a:sym typeface="Symbol" panose="05050102010706020507" pitchFamily="18" charset="2"/>
              </a:rPr>
              <a:t>e</a:t>
            </a:r>
            <a:endParaRPr lang="en-US" altLang="fr-FR" sz="2800" b="1" baseline="-25000">
              <a:solidFill>
                <a:srgbClr val="CC0000"/>
              </a:solidFill>
              <a:latin typeface="Arial" panose="020B0604020202020204" pitchFamily="34" charset="0"/>
            </a:endParaRPr>
          </a:p>
        </p:txBody>
      </p:sp>
      <p:sp>
        <p:nvSpPr>
          <p:cNvPr id="169993" name="Text Box 9"/>
          <p:cNvSpPr txBox="1">
            <a:spLocks noChangeArrowheads="1"/>
          </p:cNvSpPr>
          <p:nvPr/>
        </p:nvSpPr>
        <p:spPr bwMode="auto">
          <a:xfrm>
            <a:off x="7467600" y="1233488"/>
            <a:ext cx="609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800" b="1">
                <a:solidFill>
                  <a:srgbClr val="CC0000"/>
                </a:solidFill>
                <a:latin typeface="Times New Roman" panose="02020603050405020304" pitchFamily="18" charset="0"/>
                <a:sym typeface="Symbol" panose="05050102010706020507" pitchFamily="18" charset="2"/>
              </a:rPr>
              <a:t></a:t>
            </a:r>
            <a:r>
              <a:rPr lang="en-US" altLang="fr-FR" sz="2800" b="1" baseline="-25000">
                <a:solidFill>
                  <a:srgbClr val="CC0000"/>
                </a:solidFill>
                <a:latin typeface="Symbol" panose="05050102010706020507" pitchFamily="18" charset="2"/>
                <a:sym typeface="Symbol" panose="05050102010706020507" pitchFamily="18" charset="2"/>
              </a:rPr>
              <a:t>m</a:t>
            </a:r>
            <a:endParaRPr lang="en-US" altLang="fr-FR" sz="2800" b="1" baseline="-25000">
              <a:solidFill>
                <a:srgbClr val="CC0000"/>
              </a:solidFill>
              <a:latin typeface="Symbol" panose="05050102010706020507" pitchFamily="18" charset="2"/>
            </a:endParaRPr>
          </a:p>
        </p:txBody>
      </p:sp>
      <p:sp>
        <p:nvSpPr>
          <p:cNvPr id="169994" name="Line 10"/>
          <p:cNvSpPr>
            <a:spLocks noChangeShapeType="1"/>
          </p:cNvSpPr>
          <p:nvPr/>
        </p:nvSpPr>
        <p:spPr bwMode="auto">
          <a:xfrm flipV="1">
            <a:off x="5181600" y="5715000"/>
            <a:ext cx="0" cy="457200"/>
          </a:xfrm>
          <a:prstGeom prst="line">
            <a:avLst/>
          </a:prstGeom>
          <a:noFill/>
          <a:ln w="28575">
            <a:solidFill>
              <a:srgbClr val="339966"/>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9995" name="Line 11"/>
          <p:cNvSpPr>
            <a:spLocks noChangeShapeType="1"/>
          </p:cNvSpPr>
          <p:nvPr/>
        </p:nvSpPr>
        <p:spPr bwMode="auto">
          <a:xfrm rot="10800000" flipV="1">
            <a:off x="6704013" y="5715000"/>
            <a:ext cx="1587" cy="4572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9996" name="Text Box 12"/>
          <p:cNvSpPr txBox="1">
            <a:spLocks noChangeArrowheads="1"/>
          </p:cNvSpPr>
          <p:nvPr/>
        </p:nvSpPr>
        <p:spPr bwMode="auto">
          <a:xfrm>
            <a:off x="4876800" y="9144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fr-FR" sz="2400">
                <a:solidFill>
                  <a:schemeClr val="accent2"/>
                </a:solidFill>
                <a:latin typeface="Arial" panose="020B0604020202020204" pitchFamily="34" charset="0"/>
              </a:rPr>
              <a:t>Super-K results</a:t>
            </a:r>
          </a:p>
        </p:txBody>
      </p:sp>
      <p:sp>
        <p:nvSpPr>
          <p:cNvPr id="169997" name="Text Box 13"/>
          <p:cNvSpPr txBox="1">
            <a:spLocks noChangeArrowheads="1"/>
          </p:cNvSpPr>
          <p:nvPr/>
        </p:nvSpPr>
        <p:spPr bwMode="auto">
          <a:xfrm>
            <a:off x="4953000" y="6172200"/>
            <a:ext cx="701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000" b="1">
                <a:solidFill>
                  <a:srgbClr val="339966"/>
                </a:solidFill>
                <a:latin typeface="Arial" panose="020B0604020202020204" pitchFamily="34" charset="0"/>
              </a:rPr>
              <a:t>up</a:t>
            </a:r>
          </a:p>
        </p:txBody>
      </p:sp>
      <p:sp>
        <p:nvSpPr>
          <p:cNvPr id="169998" name="Text Box 14"/>
          <p:cNvSpPr txBox="1">
            <a:spLocks noChangeArrowheads="1"/>
          </p:cNvSpPr>
          <p:nvPr/>
        </p:nvSpPr>
        <p:spPr bwMode="auto">
          <a:xfrm>
            <a:off x="6248400" y="6172200"/>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fr-FR" sz="2000" b="1">
                <a:solidFill>
                  <a:schemeClr val="accent2"/>
                </a:solidFill>
                <a:latin typeface="Arial" panose="020B0604020202020204" pitchFamily="34" charset="0"/>
              </a:rPr>
              <a:t>down</a:t>
            </a:r>
          </a:p>
        </p:txBody>
      </p:sp>
      <p:sp>
        <p:nvSpPr>
          <p:cNvPr id="169999" name="Line 15"/>
          <p:cNvSpPr>
            <a:spLocks noChangeShapeType="1"/>
          </p:cNvSpPr>
          <p:nvPr/>
        </p:nvSpPr>
        <p:spPr bwMode="auto">
          <a:xfrm flipV="1">
            <a:off x="7137400" y="5715000"/>
            <a:ext cx="0" cy="457200"/>
          </a:xfrm>
          <a:prstGeom prst="line">
            <a:avLst/>
          </a:prstGeom>
          <a:noFill/>
          <a:ln w="28575">
            <a:solidFill>
              <a:srgbClr val="339966"/>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0000" name="Line 16"/>
          <p:cNvSpPr>
            <a:spLocks noChangeShapeType="1"/>
          </p:cNvSpPr>
          <p:nvPr/>
        </p:nvSpPr>
        <p:spPr bwMode="auto">
          <a:xfrm rot="10800000" flipV="1">
            <a:off x="8659813" y="5715000"/>
            <a:ext cx="1587" cy="4572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0001" name="Line 17"/>
          <p:cNvSpPr>
            <a:spLocks noChangeShapeType="1"/>
          </p:cNvSpPr>
          <p:nvPr/>
        </p:nvSpPr>
        <p:spPr bwMode="auto">
          <a:xfrm>
            <a:off x="7467600" y="2133600"/>
            <a:ext cx="0" cy="533400"/>
          </a:xfrm>
          <a:prstGeom prst="line">
            <a:avLst/>
          </a:prstGeom>
          <a:noFill/>
          <a:ln w="28575">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0002" name="Line 18"/>
          <p:cNvSpPr>
            <a:spLocks noChangeShapeType="1"/>
          </p:cNvSpPr>
          <p:nvPr/>
        </p:nvSpPr>
        <p:spPr bwMode="auto">
          <a:xfrm flipH="1">
            <a:off x="7467600" y="4724400"/>
            <a:ext cx="0" cy="457200"/>
          </a:xfrm>
          <a:prstGeom prst="line">
            <a:avLst/>
          </a:prstGeom>
          <a:noFill/>
          <a:ln w="28575">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6835351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72034" name="Rectangle 2"/>
          <p:cNvSpPr>
            <a:spLocks noGrp="1" noChangeArrowheads="1"/>
          </p:cNvSpPr>
          <p:nvPr>
            <p:ph type="title" idx="4294967295"/>
          </p:nvPr>
        </p:nvSpPr>
        <p:spPr>
          <a:xfrm>
            <a:off x="0" y="152400"/>
            <a:ext cx="7772400" cy="762000"/>
          </a:xfrm>
        </p:spPr>
        <p:txBody>
          <a:bodyPr/>
          <a:lstStyle/>
          <a:p>
            <a:pPr eaLnBrk="1" hangingPunct="1"/>
            <a:r>
              <a:rPr lang="en-US" altLang="fr-FR" smtClean="0">
                <a:solidFill>
                  <a:schemeClr val="accent2"/>
                </a:solidFill>
                <a:sym typeface="Symbol" panose="05050102010706020507" pitchFamily="18" charset="2"/>
              </a:rPr>
              <a:t>Atmospheric Neutrinos</a:t>
            </a:r>
            <a:br>
              <a:rPr lang="en-US" altLang="fr-FR" smtClean="0">
                <a:solidFill>
                  <a:schemeClr val="accent2"/>
                </a:solidFill>
                <a:sym typeface="Symbol" panose="05050102010706020507" pitchFamily="18" charset="2"/>
              </a:rPr>
            </a:br>
            <a:r>
              <a:rPr lang="en-US" altLang="fr-FR" sz="1800" i="1" smtClean="0">
                <a:solidFill>
                  <a:srgbClr val="CC0000"/>
                </a:solidFill>
                <a:sym typeface="Symbol" panose="05050102010706020507" pitchFamily="18" charset="2"/>
              </a:rPr>
              <a:t>SuperKamiokande Atmospheric Result</a:t>
            </a:r>
          </a:p>
        </p:txBody>
      </p:sp>
      <p:pic>
        <p:nvPicPr>
          <p:cNvPr id="172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55713"/>
            <a:ext cx="4044950" cy="363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pic>
        <p:nvPicPr>
          <p:cNvPr id="1720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6225" y="830263"/>
            <a:ext cx="5057775"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pic>
        <p:nvPicPr>
          <p:cNvPr id="2273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38213"/>
            <a:ext cx="45720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Tree>
    <p:extLst>
      <p:ext uri="{BB962C8B-B14F-4D97-AF65-F5344CB8AC3E}">
        <p14:creationId xmlns:p14="http://schemas.microsoft.com/office/powerpoint/2010/main" val="15001006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27333"/>
                                        </p:tgtEl>
                                        <p:attrNameLst>
                                          <p:attrName>style.visibility</p:attrName>
                                        </p:attrNameLst>
                                      </p:cBhvr>
                                      <p:to>
                                        <p:strVal val="visible"/>
                                      </p:to>
                                    </p:set>
                                    <p:anim calcmode="lin" valueType="num">
                                      <p:cBhvr additive="base">
                                        <p:cTn id="7" dur="500" fill="hold"/>
                                        <p:tgtEl>
                                          <p:spTgt spid="227333"/>
                                        </p:tgtEl>
                                        <p:attrNameLst>
                                          <p:attrName>ppt_x</p:attrName>
                                        </p:attrNameLst>
                                      </p:cBhvr>
                                      <p:tavLst>
                                        <p:tav tm="0">
                                          <p:val>
                                            <p:strVal val="0-#ppt_w/2"/>
                                          </p:val>
                                        </p:tav>
                                        <p:tav tm="100000">
                                          <p:val>
                                            <p:strVal val="#ppt_x"/>
                                          </p:val>
                                        </p:tav>
                                      </p:tavLst>
                                    </p:anim>
                                    <p:anim calcmode="lin" valueType="num">
                                      <p:cBhvr additive="base">
                                        <p:cTn id="8" dur="500" fill="hold"/>
                                        <p:tgtEl>
                                          <p:spTgt spid="2273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2"/>
          <p:cNvSpPr txBox="1">
            <a:spLocks noChangeArrowheads="1"/>
          </p:cNvSpPr>
          <p:nvPr/>
        </p:nvSpPr>
        <p:spPr bwMode="auto">
          <a:xfrm>
            <a:off x="27434" y="49072"/>
            <a:ext cx="389722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fontAlgn="base">
              <a:spcBef>
                <a:spcPct val="0"/>
              </a:spcBef>
              <a:spcAft>
                <a:spcPct val="0"/>
              </a:spcAft>
              <a:buClrTx/>
              <a:buFontTx/>
              <a:buNone/>
            </a:pPr>
            <a:r>
              <a:rPr kumimoji="0" lang="fr-CH" altLang="fr-FR" sz="3200" b="1" dirty="0">
                <a:solidFill>
                  <a:srgbClr val="000000"/>
                </a:solidFill>
                <a:latin typeface="Arial" pitchFamily="34" charset="0"/>
                <a:cs typeface="Arial" pitchFamily="34" charset="0"/>
              </a:rPr>
              <a:t>  Neutrino mass…  </a:t>
            </a:r>
          </a:p>
        </p:txBody>
      </p:sp>
      <p:sp>
        <p:nvSpPr>
          <p:cNvPr id="2" name="TextBox 1"/>
          <p:cNvSpPr txBox="1"/>
          <p:nvPr/>
        </p:nvSpPr>
        <p:spPr>
          <a:xfrm>
            <a:off x="750268" y="2394754"/>
            <a:ext cx="6752169" cy="1754326"/>
          </a:xfrm>
          <a:prstGeom prst="rect">
            <a:avLst/>
          </a:prstGeom>
          <a:solidFill>
            <a:schemeClr val="bg1">
              <a:lumMod val="95000"/>
            </a:schemeClr>
          </a:solidFill>
        </p:spPr>
        <p:txBody>
          <a:bodyPr wrap="none" rtlCol="0">
            <a:spAutoFit/>
          </a:bodyPr>
          <a:lstStyle/>
          <a:p>
            <a:r>
              <a:rPr lang="fr-CH" dirty="0" smtClean="0"/>
              <a:t>The simple </a:t>
            </a:r>
            <a:r>
              <a:rPr lang="fr-CH" dirty="0" err="1" smtClean="0"/>
              <a:t>fact</a:t>
            </a:r>
            <a:r>
              <a:rPr lang="fr-CH" dirty="0" smtClean="0"/>
              <a:t> </a:t>
            </a:r>
            <a:r>
              <a:rPr lang="fr-CH" dirty="0" err="1" smtClean="0"/>
              <a:t>that</a:t>
            </a:r>
            <a:r>
              <a:rPr lang="fr-CH" dirty="0" smtClean="0"/>
              <a:t> neutrinos </a:t>
            </a:r>
            <a:r>
              <a:rPr lang="fr-CH" dirty="0" err="1" smtClean="0"/>
              <a:t>transform</a:t>
            </a:r>
            <a:r>
              <a:rPr lang="fr-CH" dirty="0" smtClean="0"/>
              <a:t> </a:t>
            </a:r>
            <a:r>
              <a:rPr lang="fr-CH" dirty="0" err="1" smtClean="0"/>
              <a:t>during</a:t>
            </a:r>
            <a:r>
              <a:rPr lang="fr-CH" dirty="0" smtClean="0"/>
              <a:t> </a:t>
            </a:r>
            <a:r>
              <a:rPr lang="fr-CH" dirty="0" err="1" smtClean="0"/>
              <a:t>their</a:t>
            </a:r>
            <a:r>
              <a:rPr lang="fr-CH" dirty="0" smtClean="0"/>
              <a:t> flight </a:t>
            </a:r>
          </a:p>
          <a:p>
            <a:r>
              <a:rPr lang="fr-CH" dirty="0" err="1" smtClean="0"/>
              <a:t>from</a:t>
            </a:r>
            <a:r>
              <a:rPr lang="fr-CH" dirty="0" smtClean="0"/>
              <a:t> source to detector </a:t>
            </a:r>
            <a:r>
              <a:rPr lang="fr-CH" dirty="0" err="1" smtClean="0"/>
              <a:t>is</a:t>
            </a:r>
            <a:r>
              <a:rPr lang="fr-CH" dirty="0" smtClean="0"/>
              <a:t> a proof </a:t>
            </a:r>
            <a:r>
              <a:rPr lang="fr-CH" dirty="0" err="1" smtClean="0"/>
              <a:t>that</a:t>
            </a:r>
            <a:r>
              <a:rPr lang="fr-CH" dirty="0" smtClean="0"/>
              <a:t> </a:t>
            </a:r>
            <a:r>
              <a:rPr lang="fr-CH" dirty="0" err="1" smtClean="0"/>
              <a:t>they</a:t>
            </a:r>
            <a:r>
              <a:rPr lang="fr-CH" dirty="0" smtClean="0"/>
              <a:t> have mass. </a:t>
            </a:r>
          </a:p>
          <a:p>
            <a:endParaRPr lang="fr-CH" dirty="0" smtClean="0"/>
          </a:p>
          <a:p>
            <a:r>
              <a:rPr lang="fr-CH" dirty="0" err="1" smtClean="0"/>
              <a:t>Particle</a:t>
            </a:r>
            <a:r>
              <a:rPr lang="fr-CH" dirty="0" smtClean="0"/>
              <a:t> </a:t>
            </a:r>
            <a:r>
              <a:rPr lang="fr-CH" dirty="0" err="1" smtClean="0"/>
              <a:t>that</a:t>
            </a:r>
            <a:r>
              <a:rPr lang="fr-CH" dirty="0" smtClean="0"/>
              <a:t> has no mass </a:t>
            </a:r>
            <a:r>
              <a:rPr lang="fr-CH" dirty="0" err="1" smtClean="0"/>
              <a:t>cannot</a:t>
            </a:r>
            <a:r>
              <a:rPr lang="fr-CH" dirty="0" smtClean="0"/>
              <a:t> </a:t>
            </a:r>
            <a:r>
              <a:rPr lang="fr-CH" dirty="0" err="1" smtClean="0"/>
              <a:t>transform</a:t>
            </a:r>
            <a:r>
              <a:rPr lang="fr-CH" dirty="0" smtClean="0"/>
              <a:t>: </a:t>
            </a:r>
          </a:p>
          <a:p>
            <a:endParaRPr lang="fr-CH" dirty="0" smtClean="0"/>
          </a:p>
          <a:p>
            <a:r>
              <a:rPr lang="fr-CH" dirty="0" smtClean="0">
                <a:sym typeface="Symbol"/>
              </a:rPr>
              <a:t></a:t>
            </a:r>
            <a:r>
              <a:rPr lang="fr-CH" baseline="-25000" dirty="0" err="1" smtClean="0">
                <a:sym typeface="Symbol"/>
              </a:rPr>
              <a:t>lab</a:t>
            </a:r>
            <a:r>
              <a:rPr lang="fr-CH" dirty="0" smtClean="0">
                <a:sym typeface="Symbol"/>
              </a:rPr>
              <a:t> =  </a:t>
            </a:r>
            <a:r>
              <a:rPr lang="fr-CH" baseline="-25000" dirty="0" err="1" smtClean="0">
                <a:sym typeface="Symbol"/>
              </a:rPr>
              <a:t>particle</a:t>
            </a:r>
            <a:r>
              <a:rPr lang="fr-CH" baseline="-25000" dirty="0" smtClean="0">
                <a:sym typeface="Symbol"/>
              </a:rPr>
              <a:t> </a:t>
            </a:r>
            <a:r>
              <a:rPr lang="fr-CH" dirty="0" smtClean="0">
                <a:sym typeface="Symbol"/>
              </a:rPr>
              <a:t> = E/m </a:t>
            </a:r>
            <a:r>
              <a:rPr lang="fr-CH" baseline="-25000" dirty="0" err="1" smtClean="0">
                <a:sym typeface="Symbol"/>
              </a:rPr>
              <a:t>particle</a:t>
            </a:r>
            <a:r>
              <a:rPr lang="fr-CH" baseline="-25000" dirty="0" smtClean="0">
                <a:sym typeface="Symbol"/>
              </a:rPr>
              <a:t>  </a:t>
            </a:r>
            <a:r>
              <a:rPr lang="fr-CH" dirty="0" smtClean="0"/>
              <a:t>            if m </a:t>
            </a:r>
            <a:r>
              <a:rPr lang="fr-CH" dirty="0" smtClean="0">
                <a:sym typeface="Wingdings" panose="05000000000000000000" pitchFamily="2" charset="2"/>
              </a:rPr>
              <a:t> </a:t>
            </a:r>
            <a:r>
              <a:rPr lang="fr-CH" dirty="0" smtClean="0"/>
              <a:t>0  </a:t>
            </a:r>
            <a:r>
              <a:rPr lang="fr-CH" dirty="0" smtClean="0">
                <a:sym typeface="Wingdings" panose="05000000000000000000" pitchFamily="2" charset="2"/>
              </a:rPr>
              <a:t> </a:t>
            </a:r>
            <a:r>
              <a:rPr lang="fr-CH" dirty="0" smtClean="0"/>
              <a:t> </a:t>
            </a:r>
            <a:r>
              <a:rPr lang="fr-CH" dirty="0" smtClean="0">
                <a:sym typeface="Symbol"/>
              </a:rPr>
              <a:t></a:t>
            </a:r>
            <a:r>
              <a:rPr lang="fr-CH" baseline="-25000" dirty="0" err="1" smtClean="0">
                <a:sym typeface="Symbol"/>
              </a:rPr>
              <a:t>lab</a:t>
            </a:r>
            <a:r>
              <a:rPr lang="fr-CH" dirty="0" smtClean="0">
                <a:sym typeface="Symbol"/>
              </a:rPr>
              <a:t> </a:t>
            </a:r>
            <a:r>
              <a:rPr lang="fr-CH" dirty="0" smtClean="0">
                <a:sym typeface="Wingdings" panose="05000000000000000000" pitchFamily="2" charset="2"/>
              </a:rPr>
              <a:t> </a:t>
            </a:r>
            <a:r>
              <a:rPr lang="fr-CH" dirty="0" smtClean="0">
                <a:sym typeface="Symbol"/>
              </a:rPr>
              <a:t>  !</a:t>
            </a:r>
            <a:endParaRPr lang="fr-CH" dirty="0" smtClean="0"/>
          </a:p>
        </p:txBody>
      </p:sp>
      <p:sp>
        <p:nvSpPr>
          <p:cNvPr id="3" name="Slide Number Placeholder 2"/>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4696667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 Box 2"/>
          <p:cNvSpPr txBox="1">
            <a:spLocks noChangeArrowheads="1"/>
          </p:cNvSpPr>
          <p:nvPr/>
        </p:nvSpPr>
        <p:spPr bwMode="auto">
          <a:xfrm>
            <a:off x="276225" y="280988"/>
            <a:ext cx="8612188" cy="579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fr-CH" altLang="fr-FR" sz="2000" b="1">
                <a:latin typeface="Times New Roman" panose="02020603050405020304" pitchFamily="18" charset="0"/>
              </a:rPr>
              <a:t>neutrino definitions</a:t>
            </a:r>
          </a:p>
          <a:p>
            <a:pPr>
              <a:spcBef>
                <a:spcPct val="0"/>
              </a:spcBef>
              <a:buFontTx/>
              <a:buNone/>
            </a:pPr>
            <a:endParaRPr lang="fr-CH" altLang="fr-FR" sz="2000" b="1">
              <a:latin typeface="Times New Roman" panose="02020603050405020304" pitchFamily="18" charset="0"/>
            </a:endParaRPr>
          </a:p>
          <a:p>
            <a:pPr>
              <a:spcBef>
                <a:spcPct val="0"/>
              </a:spcBef>
              <a:buFontTx/>
              <a:buNone/>
            </a:pPr>
            <a:r>
              <a:rPr lang="fr-CH" altLang="fr-FR" sz="2000" b="1">
                <a:latin typeface="Times New Roman" panose="02020603050405020304" pitchFamily="18" charset="0"/>
              </a:rPr>
              <a:t>the  </a:t>
            </a:r>
            <a:r>
              <a:rPr lang="fr-CH" altLang="fr-FR" sz="2000" b="1">
                <a:solidFill>
                  <a:srgbClr val="FF0000"/>
                </a:solidFill>
                <a:latin typeface="Times New Roman" panose="02020603050405020304" pitchFamily="18" charset="0"/>
              </a:rPr>
              <a:t>electron</a:t>
            </a:r>
            <a:r>
              <a:rPr lang="fr-CH" altLang="fr-FR" sz="2000" b="1">
                <a:latin typeface="Times New Roman" panose="02020603050405020304" pitchFamily="18" charset="0"/>
              </a:rPr>
              <a:t> neutrino is present in association with an </a:t>
            </a:r>
            <a:r>
              <a:rPr lang="fr-CH" altLang="fr-FR" sz="2000" b="1">
                <a:solidFill>
                  <a:srgbClr val="FF0000"/>
                </a:solidFill>
                <a:latin typeface="Times New Roman" panose="02020603050405020304" pitchFamily="18" charset="0"/>
              </a:rPr>
              <a:t>electron </a:t>
            </a:r>
            <a:r>
              <a:rPr lang="fr-CH" altLang="fr-FR" sz="1800" b="1">
                <a:solidFill>
                  <a:srgbClr val="FF0000"/>
                </a:solidFill>
                <a:latin typeface="Times New Roman" panose="02020603050405020304" pitchFamily="18" charset="0"/>
              </a:rPr>
              <a:t>(e.g. beta decay)</a:t>
            </a:r>
          </a:p>
          <a:p>
            <a:pPr>
              <a:spcBef>
                <a:spcPct val="0"/>
              </a:spcBef>
              <a:buFontTx/>
              <a:buNone/>
            </a:pPr>
            <a:endParaRPr lang="fr-CH" altLang="fr-FR" sz="1800" b="1">
              <a:latin typeface="Times New Roman" panose="02020603050405020304" pitchFamily="18" charset="0"/>
            </a:endParaRPr>
          </a:p>
          <a:p>
            <a:pPr>
              <a:spcBef>
                <a:spcPct val="0"/>
              </a:spcBef>
              <a:buFontTx/>
              <a:buNone/>
            </a:pPr>
            <a:r>
              <a:rPr lang="fr-CH" altLang="fr-FR" sz="2000" b="1">
                <a:latin typeface="Times New Roman" panose="02020603050405020304" pitchFamily="18" charset="0"/>
              </a:rPr>
              <a:t>the     </a:t>
            </a:r>
            <a:r>
              <a:rPr lang="fr-CH" altLang="fr-FR" sz="2000" b="1">
                <a:solidFill>
                  <a:srgbClr val="0066FF"/>
                </a:solidFill>
                <a:latin typeface="Times New Roman" panose="02020603050405020304" pitchFamily="18" charset="0"/>
              </a:rPr>
              <a:t>muon</a:t>
            </a:r>
            <a:r>
              <a:rPr lang="fr-CH" altLang="fr-FR" sz="2000" b="1">
                <a:latin typeface="Times New Roman" panose="02020603050405020304" pitchFamily="18" charset="0"/>
              </a:rPr>
              <a:t> neutrino is present in association with a    </a:t>
            </a:r>
            <a:r>
              <a:rPr lang="fr-CH" altLang="fr-FR" sz="2000" b="1">
                <a:solidFill>
                  <a:srgbClr val="0066FF"/>
                </a:solidFill>
                <a:latin typeface="Times New Roman" panose="02020603050405020304" pitchFamily="18" charset="0"/>
              </a:rPr>
              <a:t>muon</a:t>
            </a:r>
            <a:r>
              <a:rPr lang="fr-CH" altLang="fr-FR" sz="2000" b="1">
                <a:latin typeface="Times New Roman" panose="02020603050405020304" pitchFamily="18" charset="0"/>
              </a:rPr>
              <a:t>       </a:t>
            </a:r>
            <a:r>
              <a:rPr lang="fr-CH" altLang="fr-FR" sz="2000" b="1">
                <a:solidFill>
                  <a:srgbClr val="0066FF"/>
                </a:solidFill>
                <a:latin typeface="Times New Roman" panose="02020603050405020304" pitchFamily="18" charset="0"/>
              </a:rPr>
              <a:t>(pion decay)</a:t>
            </a:r>
          </a:p>
          <a:p>
            <a:pPr>
              <a:spcBef>
                <a:spcPct val="0"/>
              </a:spcBef>
              <a:buFontTx/>
              <a:buNone/>
            </a:pPr>
            <a:endParaRPr lang="fr-CH" altLang="fr-FR" sz="2000" b="1">
              <a:solidFill>
                <a:srgbClr val="0066FF"/>
              </a:solidFill>
              <a:latin typeface="Times New Roman" panose="02020603050405020304" pitchFamily="18" charset="0"/>
            </a:endParaRPr>
          </a:p>
          <a:p>
            <a:pPr>
              <a:spcBef>
                <a:spcPct val="0"/>
              </a:spcBef>
              <a:buFontTx/>
              <a:buNone/>
            </a:pPr>
            <a:r>
              <a:rPr lang="fr-CH" altLang="fr-FR" sz="2000" b="1">
                <a:latin typeface="Times New Roman" panose="02020603050405020304" pitchFamily="18" charset="0"/>
              </a:rPr>
              <a:t>the      </a:t>
            </a:r>
            <a:r>
              <a:rPr lang="fr-CH" altLang="fr-FR" sz="2000" b="1">
                <a:solidFill>
                  <a:srgbClr val="00CC00"/>
                </a:solidFill>
                <a:latin typeface="Times New Roman" panose="02020603050405020304" pitchFamily="18" charset="0"/>
              </a:rPr>
              <a:t>tau</a:t>
            </a:r>
            <a:r>
              <a:rPr lang="fr-CH" altLang="fr-FR" sz="2000" b="1">
                <a:latin typeface="Times New Roman" panose="02020603050405020304" pitchFamily="18" charset="0"/>
              </a:rPr>
              <a:t>   neutrino is present in association with a     </a:t>
            </a:r>
            <a:r>
              <a:rPr lang="fr-CH" altLang="fr-FR" sz="2000" b="1">
                <a:solidFill>
                  <a:srgbClr val="00CC00"/>
                </a:solidFill>
                <a:latin typeface="Times New Roman" panose="02020603050405020304" pitchFamily="18" charset="0"/>
              </a:rPr>
              <a:t>tau</a:t>
            </a:r>
            <a:r>
              <a:rPr lang="fr-CH" altLang="fr-FR" sz="2000" b="1">
                <a:latin typeface="Times New Roman" panose="02020603050405020304" pitchFamily="18" charset="0"/>
              </a:rPr>
              <a:t>       </a:t>
            </a:r>
            <a:r>
              <a:rPr lang="fr-CH" altLang="fr-FR" sz="2000" b="1">
                <a:solidFill>
                  <a:srgbClr val="339933"/>
                </a:solidFill>
                <a:latin typeface="Times New Roman" panose="02020603050405020304" pitchFamily="18" charset="0"/>
              </a:rPr>
              <a:t>(W</a:t>
            </a:r>
            <a:r>
              <a:rPr lang="fr-CH" altLang="fr-FR" sz="2000" b="1">
                <a:solidFill>
                  <a:srgbClr val="339933"/>
                </a:solidFill>
                <a:latin typeface="Symbol" panose="05050102010706020507" pitchFamily="18" charset="2"/>
                <a:sym typeface="Symbol" panose="05050102010706020507" pitchFamily="18" charset="2"/>
              </a:rPr>
              <a:t>tn  </a:t>
            </a:r>
            <a:r>
              <a:rPr lang="fr-CH" altLang="fr-FR" sz="2000" b="1">
                <a:solidFill>
                  <a:srgbClr val="339933"/>
                </a:solidFill>
                <a:latin typeface="Times New Roman" panose="02020603050405020304" pitchFamily="18" charset="0"/>
                <a:sym typeface="Symbol" panose="05050102010706020507" pitchFamily="18" charset="2"/>
              </a:rPr>
              <a:t>decay)</a:t>
            </a:r>
            <a:endParaRPr lang="fr-CH" altLang="fr-FR" sz="2000" b="1">
              <a:solidFill>
                <a:srgbClr val="339933"/>
              </a:solidFill>
              <a:latin typeface="Times New Roman" panose="02020603050405020304" pitchFamily="18" charset="0"/>
            </a:endParaRPr>
          </a:p>
          <a:p>
            <a:pPr>
              <a:spcBef>
                <a:spcPct val="0"/>
              </a:spcBef>
              <a:buFontTx/>
              <a:buNone/>
            </a:pPr>
            <a:endParaRPr lang="fr-CH" altLang="fr-FR" sz="2000" b="1">
              <a:solidFill>
                <a:srgbClr val="339933"/>
              </a:solidFill>
              <a:latin typeface="Times New Roman" panose="02020603050405020304" pitchFamily="18" charset="0"/>
            </a:endParaRPr>
          </a:p>
          <a:p>
            <a:pPr>
              <a:spcBef>
                <a:spcPct val="0"/>
              </a:spcBef>
              <a:buFontTx/>
              <a:buNone/>
            </a:pPr>
            <a:r>
              <a:rPr lang="fr-CH" altLang="fr-FR" sz="2000" b="1">
                <a:latin typeface="Times New Roman" panose="02020603050405020304" pitchFamily="18" charset="0"/>
              </a:rPr>
              <a:t>these </a:t>
            </a:r>
            <a:r>
              <a:rPr lang="fr-CH" altLang="fr-FR" sz="2000" b="1">
                <a:solidFill>
                  <a:srgbClr val="A50021"/>
                </a:solidFill>
                <a:latin typeface="Times New Roman" panose="02020603050405020304" pitchFamily="18" charset="0"/>
              </a:rPr>
              <a:t>flavor-neutrinos</a:t>
            </a:r>
            <a:r>
              <a:rPr lang="fr-CH" altLang="fr-FR" sz="2000" b="1">
                <a:latin typeface="Times New Roman" panose="02020603050405020304" pitchFamily="18" charset="0"/>
              </a:rPr>
              <a:t> are not (as we know now) quantum states of well defined </a:t>
            </a:r>
            <a:r>
              <a:rPr lang="fr-CH" altLang="fr-FR" sz="2800" b="1">
                <a:latin typeface="Times New Roman" panose="02020603050405020304" pitchFamily="18" charset="0"/>
              </a:rPr>
              <a:t>mass </a:t>
            </a:r>
            <a:r>
              <a:rPr lang="fr-CH" altLang="fr-FR" sz="2000" b="1">
                <a:latin typeface="Times New Roman" panose="02020603050405020304" pitchFamily="18" charset="0"/>
              </a:rPr>
              <a:t>(neutrino mixing) </a:t>
            </a:r>
            <a:endParaRPr lang="fr-CH" altLang="fr-FR" sz="2800" b="1">
              <a:latin typeface="Times New Roman" panose="02020603050405020304" pitchFamily="18" charset="0"/>
            </a:endParaRPr>
          </a:p>
          <a:p>
            <a:pPr>
              <a:spcBef>
                <a:spcPct val="0"/>
              </a:spcBef>
              <a:buFontTx/>
              <a:buNone/>
            </a:pPr>
            <a:endParaRPr lang="fr-CH" altLang="fr-FR" sz="2800" b="1">
              <a:latin typeface="Times New Roman" panose="02020603050405020304" pitchFamily="18" charset="0"/>
            </a:endParaRPr>
          </a:p>
          <a:p>
            <a:pPr>
              <a:spcBef>
                <a:spcPct val="0"/>
              </a:spcBef>
              <a:buFontTx/>
              <a:buNone/>
            </a:pPr>
            <a:r>
              <a:rPr lang="fr-CH" altLang="fr-FR" sz="2000" b="1">
                <a:latin typeface="Times New Roman" panose="02020603050405020304" pitchFamily="18" charset="0"/>
              </a:rPr>
              <a:t>the </a:t>
            </a:r>
            <a:r>
              <a:rPr lang="fr-CH" altLang="fr-FR" sz="2000" b="1">
                <a:solidFill>
                  <a:srgbClr val="009999"/>
                </a:solidFill>
                <a:latin typeface="Times New Roman" panose="02020603050405020304" pitchFamily="18" charset="0"/>
              </a:rPr>
              <a:t>mass-neutrino</a:t>
            </a:r>
            <a:r>
              <a:rPr lang="fr-CH" altLang="fr-FR" sz="2000" b="1">
                <a:latin typeface="Times New Roman" panose="02020603050405020304" pitchFamily="18" charset="0"/>
              </a:rPr>
              <a:t> with the highest </a:t>
            </a:r>
            <a:r>
              <a:rPr lang="fr-CH" altLang="fr-FR" sz="2000" b="1">
                <a:solidFill>
                  <a:srgbClr val="FF0000"/>
                </a:solidFill>
                <a:latin typeface="Times New Roman" panose="02020603050405020304" pitchFamily="18" charset="0"/>
              </a:rPr>
              <a:t>electron</a:t>
            </a:r>
            <a:r>
              <a:rPr lang="fr-CH" altLang="fr-FR" sz="2000" b="1">
                <a:latin typeface="Times New Roman" panose="02020603050405020304" pitchFamily="18" charset="0"/>
              </a:rPr>
              <a:t> neutrino content is called       </a:t>
            </a:r>
            <a:r>
              <a:rPr lang="en-US" altLang="fr-FR" sz="2400" b="1">
                <a:latin typeface="Symbol" panose="05050102010706020507" pitchFamily="18" charset="2"/>
              </a:rPr>
              <a:t>n</a:t>
            </a:r>
            <a:r>
              <a:rPr lang="en-US" altLang="fr-FR" sz="2400" b="1" baseline="-25000">
                <a:solidFill>
                  <a:srgbClr val="FF031E"/>
                </a:solidFill>
                <a:latin typeface="Symbol" panose="05050102010706020507" pitchFamily="18" charset="2"/>
              </a:rPr>
              <a:t>1</a:t>
            </a:r>
          </a:p>
          <a:p>
            <a:pPr>
              <a:spcBef>
                <a:spcPct val="0"/>
              </a:spcBef>
              <a:buFontTx/>
              <a:buNone/>
            </a:pPr>
            <a:endParaRPr lang="en-US" altLang="fr-FR" sz="2400" b="1" baseline="-25000">
              <a:solidFill>
                <a:srgbClr val="FF031E"/>
              </a:solidFill>
              <a:latin typeface="Symbol" panose="05050102010706020507" pitchFamily="18" charset="2"/>
            </a:endParaRPr>
          </a:p>
          <a:p>
            <a:pPr>
              <a:spcBef>
                <a:spcPct val="0"/>
              </a:spcBef>
              <a:buFontTx/>
              <a:buNone/>
            </a:pPr>
            <a:r>
              <a:rPr lang="fr-CH" altLang="fr-FR" sz="2000" b="1">
                <a:latin typeface="Times New Roman" panose="02020603050405020304" pitchFamily="18" charset="0"/>
              </a:rPr>
              <a:t>the </a:t>
            </a:r>
            <a:r>
              <a:rPr lang="fr-CH" altLang="fr-FR" sz="2000" b="1">
                <a:solidFill>
                  <a:srgbClr val="009999"/>
                </a:solidFill>
                <a:latin typeface="Times New Roman" panose="02020603050405020304" pitchFamily="18" charset="0"/>
              </a:rPr>
              <a:t>mass-neutrino</a:t>
            </a:r>
            <a:r>
              <a:rPr lang="fr-CH" altLang="fr-FR" sz="2000" b="1">
                <a:latin typeface="Times New Roman" panose="02020603050405020304" pitchFamily="18" charset="0"/>
              </a:rPr>
              <a:t> with the next-to-highest </a:t>
            </a:r>
            <a:r>
              <a:rPr lang="fr-CH" altLang="fr-FR" sz="2000" b="1">
                <a:solidFill>
                  <a:srgbClr val="FF0000"/>
                </a:solidFill>
                <a:latin typeface="Times New Roman" panose="02020603050405020304" pitchFamily="18" charset="0"/>
              </a:rPr>
              <a:t>electron</a:t>
            </a:r>
            <a:r>
              <a:rPr lang="fr-CH" altLang="fr-FR" sz="2000" b="1">
                <a:latin typeface="Times New Roman" panose="02020603050405020304" pitchFamily="18" charset="0"/>
              </a:rPr>
              <a:t> neutrino content is    </a:t>
            </a:r>
            <a:r>
              <a:rPr lang="en-US" altLang="fr-FR" sz="2400" b="1">
                <a:latin typeface="Symbol" panose="05050102010706020507" pitchFamily="18" charset="2"/>
              </a:rPr>
              <a:t>n</a:t>
            </a:r>
            <a:r>
              <a:rPr lang="en-US" altLang="fr-FR" sz="2400" b="1" baseline="-25000">
                <a:solidFill>
                  <a:schemeClr val="accent2"/>
                </a:solidFill>
                <a:latin typeface="Symbol" panose="05050102010706020507" pitchFamily="18" charset="2"/>
              </a:rPr>
              <a:t>2</a:t>
            </a:r>
          </a:p>
          <a:p>
            <a:pPr>
              <a:spcBef>
                <a:spcPct val="0"/>
              </a:spcBef>
              <a:buFontTx/>
              <a:buNone/>
            </a:pPr>
            <a:endParaRPr lang="en-US" altLang="fr-FR" sz="2400" b="1" baseline="-25000">
              <a:solidFill>
                <a:schemeClr val="accent2"/>
              </a:solidFill>
              <a:latin typeface="Symbol" panose="05050102010706020507" pitchFamily="18" charset="2"/>
            </a:endParaRPr>
          </a:p>
          <a:p>
            <a:pPr>
              <a:spcBef>
                <a:spcPct val="0"/>
              </a:spcBef>
              <a:buFontTx/>
              <a:buNone/>
            </a:pPr>
            <a:r>
              <a:rPr lang="fr-CH" altLang="fr-FR" sz="2000" b="1">
                <a:latin typeface="Times New Roman" panose="02020603050405020304" pitchFamily="18" charset="0"/>
              </a:rPr>
              <a:t>the </a:t>
            </a:r>
            <a:r>
              <a:rPr lang="fr-CH" altLang="fr-FR" sz="2000" b="1">
                <a:solidFill>
                  <a:srgbClr val="009999"/>
                </a:solidFill>
                <a:latin typeface="Times New Roman" panose="02020603050405020304" pitchFamily="18" charset="0"/>
              </a:rPr>
              <a:t>mass-neutrino</a:t>
            </a:r>
            <a:r>
              <a:rPr lang="fr-CH" altLang="fr-FR" sz="2000" b="1">
                <a:latin typeface="Times New Roman" panose="02020603050405020304" pitchFamily="18" charset="0"/>
              </a:rPr>
              <a:t> with the smallest </a:t>
            </a:r>
            <a:r>
              <a:rPr lang="fr-CH" altLang="fr-FR" sz="2000" b="1">
                <a:solidFill>
                  <a:srgbClr val="FF0000"/>
                </a:solidFill>
                <a:latin typeface="Times New Roman" panose="02020603050405020304" pitchFamily="18" charset="0"/>
              </a:rPr>
              <a:t>electron</a:t>
            </a:r>
            <a:r>
              <a:rPr lang="fr-CH" altLang="fr-FR" sz="2000" b="1">
                <a:latin typeface="Times New Roman" panose="02020603050405020304" pitchFamily="18" charset="0"/>
              </a:rPr>
              <a:t> neutrino content is called     </a:t>
            </a:r>
            <a:r>
              <a:rPr lang="en-US" altLang="fr-FR" sz="2400" b="1">
                <a:latin typeface="Symbol" panose="05050102010706020507" pitchFamily="18" charset="2"/>
              </a:rPr>
              <a:t>n</a:t>
            </a:r>
            <a:r>
              <a:rPr lang="en-US" altLang="fr-FR" sz="2400" b="1" baseline="-25000">
                <a:solidFill>
                  <a:srgbClr val="00CCFF"/>
                </a:solidFill>
                <a:latin typeface="Symbol" panose="05050102010706020507" pitchFamily="18" charset="2"/>
              </a:rPr>
              <a:t>3</a:t>
            </a:r>
            <a:endParaRPr lang="en-US" altLang="fr-FR" sz="2400" b="1" baseline="-25000">
              <a:solidFill>
                <a:srgbClr val="FF031E"/>
              </a:solidFill>
              <a:latin typeface="Symbol" panose="05050102010706020507" pitchFamily="18" charset="2"/>
            </a:endParaRPr>
          </a:p>
          <a:p>
            <a:pPr>
              <a:spcBef>
                <a:spcPct val="0"/>
              </a:spcBef>
              <a:buFontTx/>
              <a:buNone/>
            </a:pPr>
            <a:endParaRPr lang="en-US" altLang="fr-FR" sz="2400" b="1" baseline="-25000">
              <a:solidFill>
                <a:srgbClr val="FF031E"/>
              </a:solidFill>
              <a:latin typeface="Symbol" panose="05050102010706020507" pitchFamily="18" charset="2"/>
            </a:endParaRPr>
          </a:p>
          <a:p>
            <a:pPr>
              <a:spcBef>
                <a:spcPct val="0"/>
              </a:spcBef>
              <a:buFontTx/>
              <a:buNone/>
            </a:pPr>
            <a:endParaRPr lang="fr-CH" altLang="fr-FR" sz="2000" b="1">
              <a:latin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6120748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2"/>
          <p:cNvSpPr txBox="1">
            <a:spLocks noChangeArrowheads="1"/>
          </p:cNvSpPr>
          <p:nvPr/>
        </p:nvSpPr>
        <p:spPr bwMode="auto">
          <a:xfrm>
            <a:off x="2600325" y="217488"/>
            <a:ext cx="4891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2000" b="1">
                <a:latin typeface="Times New Roman" panose="02020603050405020304" pitchFamily="18" charset="0"/>
              </a:rPr>
              <a:t>Neutrino Oscillations </a:t>
            </a:r>
            <a:r>
              <a:rPr lang="fr-CH" altLang="fr-FR" sz="1400" b="1">
                <a:latin typeface="Times New Roman" panose="02020603050405020304" pitchFamily="18" charset="0"/>
              </a:rPr>
              <a:t>(Quantum Mechanics lesson 5)</a:t>
            </a:r>
          </a:p>
        </p:txBody>
      </p:sp>
      <p:sp>
        <p:nvSpPr>
          <p:cNvPr id="122883" name="Oval 3"/>
          <p:cNvSpPr>
            <a:spLocks noChangeArrowheads="1"/>
          </p:cNvSpPr>
          <p:nvPr/>
        </p:nvSpPr>
        <p:spPr bwMode="auto">
          <a:xfrm>
            <a:off x="469900" y="1219200"/>
            <a:ext cx="1663700" cy="901700"/>
          </a:xfrm>
          <a:prstGeom prst="ellipse">
            <a:avLst/>
          </a:prstGeom>
          <a:noFill/>
          <a:ln w="444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122884" name="Rectangle 4"/>
          <p:cNvSpPr>
            <a:spLocks noChangeArrowheads="1"/>
          </p:cNvSpPr>
          <p:nvPr/>
        </p:nvSpPr>
        <p:spPr bwMode="auto">
          <a:xfrm>
            <a:off x="2743200" y="1524000"/>
            <a:ext cx="3632200" cy="419100"/>
          </a:xfrm>
          <a:prstGeom prst="rect">
            <a:avLst/>
          </a:prstGeom>
          <a:noFill/>
          <a:ln w="444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122885" name="Rectangle 5"/>
          <p:cNvSpPr>
            <a:spLocks noChangeArrowheads="1"/>
          </p:cNvSpPr>
          <p:nvPr/>
        </p:nvSpPr>
        <p:spPr bwMode="auto">
          <a:xfrm>
            <a:off x="7010400" y="1066800"/>
            <a:ext cx="1854200" cy="1308100"/>
          </a:xfrm>
          <a:prstGeom prst="rect">
            <a:avLst/>
          </a:prstGeom>
          <a:noFill/>
          <a:ln w="444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122886" name="Text Box 6"/>
          <p:cNvSpPr txBox="1">
            <a:spLocks noChangeArrowheads="1"/>
          </p:cNvSpPr>
          <p:nvPr/>
        </p:nvSpPr>
        <p:spPr bwMode="auto">
          <a:xfrm>
            <a:off x="885825" y="1474788"/>
            <a:ext cx="88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2000" b="1">
                <a:latin typeface="Times New Roman" panose="02020603050405020304" pitchFamily="18" charset="0"/>
              </a:rPr>
              <a:t>source</a:t>
            </a:r>
          </a:p>
        </p:txBody>
      </p:sp>
      <p:sp>
        <p:nvSpPr>
          <p:cNvPr id="122887" name="Line 7"/>
          <p:cNvSpPr>
            <a:spLocks noChangeShapeType="1"/>
          </p:cNvSpPr>
          <p:nvPr/>
        </p:nvSpPr>
        <p:spPr bwMode="auto">
          <a:xfrm>
            <a:off x="2133600" y="1701800"/>
            <a:ext cx="533400" cy="0"/>
          </a:xfrm>
          <a:prstGeom prst="line">
            <a:avLst/>
          </a:prstGeom>
          <a:noFill/>
          <a:ln w="444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888" name="Line 8"/>
          <p:cNvSpPr>
            <a:spLocks noChangeShapeType="1"/>
          </p:cNvSpPr>
          <p:nvPr/>
        </p:nvSpPr>
        <p:spPr bwMode="auto">
          <a:xfrm>
            <a:off x="6413500" y="1701800"/>
            <a:ext cx="533400" cy="0"/>
          </a:xfrm>
          <a:prstGeom prst="line">
            <a:avLst/>
          </a:prstGeom>
          <a:noFill/>
          <a:ln w="444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889" name="Text Box 9"/>
          <p:cNvSpPr txBox="1">
            <a:spLocks noChangeArrowheads="1"/>
          </p:cNvSpPr>
          <p:nvPr/>
        </p:nvSpPr>
        <p:spPr bwMode="auto">
          <a:xfrm>
            <a:off x="2752725" y="15113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800" b="1">
                <a:latin typeface="Times New Roman" panose="02020603050405020304" pitchFamily="18" charset="0"/>
              </a:rPr>
              <a:t>propagation in vacuum -- or matter</a:t>
            </a:r>
          </a:p>
        </p:txBody>
      </p:sp>
      <p:sp>
        <p:nvSpPr>
          <p:cNvPr id="122890" name="Text Box 10"/>
          <p:cNvSpPr txBox="1">
            <a:spLocks noChangeArrowheads="1"/>
          </p:cNvSpPr>
          <p:nvPr/>
        </p:nvSpPr>
        <p:spPr bwMode="auto">
          <a:xfrm>
            <a:off x="7388225" y="1473200"/>
            <a:ext cx="107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800" b="1">
                <a:latin typeface="Times New Roman" panose="02020603050405020304" pitchFamily="18" charset="0"/>
              </a:rPr>
              <a:t>detection</a:t>
            </a:r>
          </a:p>
        </p:txBody>
      </p:sp>
      <p:sp>
        <p:nvSpPr>
          <p:cNvPr id="122891" name="Text Box 11"/>
          <p:cNvSpPr txBox="1">
            <a:spLocks noChangeArrowheads="1"/>
          </p:cNvSpPr>
          <p:nvPr/>
        </p:nvSpPr>
        <p:spPr bwMode="auto">
          <a:xfrm>
            <a:off x="415925" y="2563813"/>
            <a:ext cx="2630488" cy="174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weak interaction </a:t>
            </a:r>
          </a:p>
          <a:p>
            <a:pPr>
              <a:spcBef>
                <a:spcPct val="0"/>
              </a:spcBef>
              <a:buFontTx/>
              <a:buNone/>
            </a:pPr>
            <a:r>
              <a:rPr lang="fr-CH" altLang="fr-FR" sz="1400" b="1">
                <a:latin typeface="Times New Roman" panose="02020603050405020304" pitchFamily="18" charset="0"/>
              </a:rPr>
              <a:t>produces </a:t>
            </a:r>
          </a:p>
          <a:p>
            <a:pPr>
              <a:spcBef>
                <a:spcPct val="0"/>
              </a:spcBef>
              <a:buFontTx/>
              <a:buNone/>
            </a:pPr>
            <a:r>
              <a:rPr lang="fr-CH" altLang="fr-FR" sz="1400" b="1">
                <a:latin typeface="Times New Roman" panose="02020603050405020304" pitchFamily="18" charset="0"/>
              </a:rPr>
              <a:t>‘flavour’ neutrinos</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1400" b="1">
                <a:latin typeface="Times New Roman" panose="02020603050405020304" pitchFamily="18" charset="0"/>
              </a:rPr>
              <a:t>e.g. pion decay </a:t>
            </a:r>
            <a:r>
              <a:rPr lang="fr-CH" altLang="fr-FR" sz="1400" b="1">
                <a:latin typeface="Symbol" panose="05050102010706020507" pitchFamily="18" charset="2"/>
              </a:rPr>
              <a:t>p </a:t>
            </a:r>
            <a:r>
              <a:rPr lang="fr-CH" altLang="fr-FR" sz="1400" b="1">
                <a:latin typeface="Symbol" panose="05050102010706020507" pitchFamily="18" charset="2"/>
                <a:sym typeface="Symbol" panose="05050102010706020507" pitchFamily="18" charset="2"/>
              </a:rPr>
              <a:t></a:t>
            </a:r>
            <a:r>
              <a:rPr lang="fr-CH" altLang="fr-FR" sz="1400" b="1">
                <a:latin typeface="Symbol" panose="05050102010706020507" pitchFamily="18" charset="2"/>
              </a:rPr>
              <a:t> mn</a:t>
            </a:r>
            <a:endParaRPr lang="fr-CH" altLang="fr-FR" sz="1400" b="1">
              <a:latin typeface="Times New Roman" panose="02020603050405020304" pitchFamily="18" charset="0"/>
            </a:endParaRPr>
          </a:p>
          <a:p>
            <a:pPr>
              <a:spcBef>
                <a:spcPct val="0"/>
              </a:spcBef>
              <a:buFontTx/>
              <a:buNone/>
            </a:pPr>
            <a:r>
              <a:rPr lang="fr-CH" altLang="fr-FR" sz="1400" b="1">
                <a:latin typeface="Times New Roman" panose="02020603050405020304" pitchFamily="18" charset="0"/>
              </a:rPr>
              <a:t>¦</a:t>
            </a:r>
            <a:r>
              <a:rPr lang="fr-CH" altLang="fr-FR" sz="1600" b="1">
                <a:latin typeface="Symbol" panose="05050102010706020507" pitchFamily="18" charset="2"/>
              </a:rPr>
              <a:t>n</a:t>
            </a:r>
            <a:r>
              <a:rPr lang="fr-CH" altLang="fr-FR" sz="1600" b="1" baseline="-25000">
                <a:solidFill>
                  <a:srgbClr val="6600CC"/>
                </a:solidFill>
                <a:latin typeface="Symbol" panose="05050102010706020507" pitchFamily="18" charset="2"/>
              </a:rPr>
              <a:t>m</a:t>
            </a:r>
            <a:r>
              <a:rPr lang="fr-CH" altLang="fr-FR" sz="1400" b="1">
                <a:latin typeface="Symbol" panose="05050102010706020507" pitchFamily="18" charset="2"/>
              </a:rPr>
              <a:t>&gt;</a:t>
            </a:r>
            <a:r>
              <a:rPr lang="fr-CH" altLang="fr-FR" sz="1400" b="1" baseline="-25000">
                <a:latin typeface="Symbol" panose="05050102010706020507" pitchFamily="18" charset="2"/>
              </a:rPr>
              <a:t>  </a:t>
            </a:r>
            <a:r>
              <a:rPr lang="fr-CH" altLang="fr-FR" sz="1400" b="1">
                <a:latin typeface="Symbol" panose="05050102010706020507" pitchFamily="18" charset="2"/>
              </a:rPr>
              <a:t>= a </a:t>
            </a:r>
            <a:r>
              <a:rPr lang="fr-CH" altLang="fr-FR" sz="1400" b="1">
                <a:latin typeface="Times New Roman" panose="02020603050405020304" pitchFamily="18" charset="0"/>
              </a:rPr>
              <a:t>¦</a:t>
            </a:r>
            <a:r>
              <a:rPr lang="fr-CH" altLang="fr-FR" sz="1600" b="1">
                <a:latin typeface="Symbol" panose="05050102010706020507" pitchFamily="18" charset="2"/>
              </a:rPr>
              <a:t>n</a:t>
            </a:r>
            <a:r>
              <a:rPr lang="fr-CH" altLang="fr-FR" sz="1600" b="1" baseline="-25000">
                <a:solidFill>
                  <a:srgbClr val="FF0000"/>
                </a:solidFill>
                <a:latin typeface="Symbol" panose="05050102010706020507" pitchFamily="18" charset="2"/>
              </a:rPr>
              <a:t>1</a:t>
            </a:r>
            <a:r>
              <a:rPr lang="fr-CH" altLang="fr-FR" sz="1600" b="1" baseline="-25000">
                <a:latin typeface="Symbol" panose="05050102010706020507" pitchFamily="18" charset="2"/>
              </a:rPr>
              <a:t> </a:t>
            </a:r>
            <a:r>
              <a:rPr lang="fr-CH" altLang="fr-FR" sz="1400" b="1">
                <a:latin typeface="Symbol" panose="05050102010706020507" pitchFamily="18" charset="2"/>
              </a:rPr>
              <a:t>&gt; + b  </a:t>
            </a:r>
            <a:r>
              <a:rPr lang="fr-CH" altLang="fr-FR" sz="1400" b="1">
                <a:latin typeface="Times New Roman" panose="02020603050405020304" pitchFamily="18" charset="0"/>
              </a:rPr>
              <a:t>¦</a:t>
            </a:r>
            <a:r>
              <a:rPr lang="fr-CH" altLang="fr-FR" sz="1600" b="1">
                <a:latin typeface="Symbol" panose="05050102010706020507" pitchFamily="18" charset="2"/>
              </a:rPr>
              <a:t>n</a:t>
            </a:r>
            <a:r>
              <a:rPr lang="fr-CH" altLang="fr-FR" sz="1600" b="1" baseline="-25000">
                <a:solidFill>
                  <a:schemeClr val="accent2"/>
                </a:solidFill>
                <a:latin typeface="Symbol" panose="05050102010706020507" pitchFamily="18" charset="2"/>
              </a:rPr>
              <a:t>2</a:t>
            </a:r>
            <a:r>
              <a:rPr lang="fr-CH" altLang="fr-FR" sz="1400" b="1">
                <a:latin typeface="Symbol" panose="05050102010706020507" pitchFamily="18" charset="2"/>
              </a:rPr>
              <a:t> &gt; + g  </a:t>
            </a:r>
            <a:r>
              <a:rPr lang="fr-CH" altLang="fr-FR" sz="1400" b="1">
                <a:latin typeface="Times New Roman" panose="02020603050405020304" pitchFamily="18" charset="0"/>
              </a:rPr>
              <a:t>¦</a:t>
            </a:r>
            <a:r>
              <a:rPr lang="fr-CH" altLang="fr-FR" sz="1600" b="1">
                <a:latin typeface="Symbol" panose="05050102010706020507" pitchFamily="18" charset="2"/>
              </a:rPr>
              <a:t>n</a:t>
            </a:r>
            <a:r>
              <a:rPr lang="fr-CH" altLang="fr-FR" sz="1600" b="1" baseline="-25000">
                <a:solidFill>
                  <a:srgbClr val="33CC33"/>
                </a:solidFill>
                <a:latin typeface="Symbol" panose="05050102010706020507" pitchFamily="18" charset="2"/>
              </a:rPr>
              <a:t>3</a:t>
            </a:r>
            <a:r>
              <a:rPr lang="fr-CH" altLang="fr-FR" sz="1400" b="1" baseline="-25000">
                <a:solidFill>
                  <a:srgbClr val="339933"/>
                </a:solidFill>
                <a:latin typeface="Symbol" panose="05050102010706020507" pitchFamily="18" charset="2"/>
              </a:rPr>
              <a:t> </a:t>
            </a:r>
            <a:r>
              <a:rPr lang="fr-CH" altLang="fr-FR" sz="1400" b="1">
                <a:latin typeface="Symbol" panose="05050102010706020507" pitchFamily="18" charset="2"/>
              </a:rPr>
              <a:t>&gt;</a:t>
            </a:r>
          </a:p>
          <a:p>
            <a:pPr>
              <a:spcBef>
                <a:spcPct val="0"/>
              </a:spcBef>
              <a:buFontTx/>
              <a:buNone/>
            </a:pPr>
            <a:endParaRPr lang="fr-CH" altLang="fr-FR" sz="1400" b="1">
              <a:latin typeface="Symbol" panose="05050102010706020507" pitchFamily="18" charset="2"/>
            </a:endParaRPr>
          </a:p>
          <a:p>
            <a:pPr>
              <a:spcBef>
                <a:spcPct val="0"/>
              </a:spcBef>
              <a:buFontTx/>
              <a:buNone/>
            </a:pPr>
            <a:endParaRPr lang="fr-CH" altLang="fr-FR" sz="1400" b="1" baseline="-25000">
              <a:latin typeface="Symbol" panose="05050102010706020507" pitchFamily="18" charset="2"/>
            </a:endParaRPr>
          </a:p>
        </p:txBody>
      </p:sp>
      <p:sp>
        <p:nvSpPr>
          <p:cNvPr id="122892" name="Text Box 12"/>
          <p:cNvSpPr txBox="1">
            <a:spLocks noChangeArrowheads="1"/>
          </p:cNvSpPr>
          <p:nvPr/>
        </p:nvSpPr>
        <p:spPr bwMode="auto">
          <a:xfrm>
            <a:off x="3159125" y="3716338"/>
            <a:ext cx="269081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600" b="1">
                <a:latin typeface="Times New Roman" panose="02020603050405020304" pitchFamily="18" charset="0"/>
              </a:rPr>
              <a:t>¦</a:t>
            </a:r>
            <a:r>
              <a:rPr lang="fr-CH" altLang="fr-FR" sz="1600" b="1">
                <a:latin typeface="Symbol" panose="05050102010706020507" pitchFamily="18" charset="2"/>
              </a:rPr>
              <a:t>n</a:t>
            </a:r>
            <a:r>
              <a:rPr lang="fr-CH" altLang="fr-FR" sz="1600" b="1" baseline="-25000">
                <a:latin typeface="Symbol" panose="05050102010706020507" pitchFamily="18" charset="2"/>
              </a:rPr>
              <a:t> </a:t>
            </a:r>
            <a:r>
              <a:rPr lang="fr-CH" altLang="fr-FR" sz="1600" b="1">
                <a:latin typeface="Times New Roman" panose="02020603050405020304" pitchFamily="18" charset="0"/>
              </a:rPr>
              <a:t>(t)</a:t>
            </a:r>
            <a:r>
              <a:rPr lang="fr-CH" altLang="fr-FR" sz="1600" b="1">
                <a:latin typeface="Symbol" panose="05050102010706020507" pitchFamily="18" charset="2"/>
              </a:rPr>
              <a:t>&gt;</a:t>
            </a:r>
            <a:r>
              <a:rPr lang="fr-CH" altLang="fr-FR" sz="1600" b="1" baseline="-25000">
                <a:latin typeface="Symbol" panose="05050102010706020507" pitchFamily="18" charset="2"/>
              </a:rPr>
              <a:t>  </a:t>
            </a:r>
            <a:r>
              <a:rPr lang="fr-CH" altLang="fr-FR" sz="1600" b="1">
                <a:latin typeface="Symbol" panose="05050102010706020507" pitchFamily="18" charset="2"/>
              </a:rPr>
              <a:t>= a  </a:t>
            </a:r>
            <a:r>
              <a:rPr lang="fr-CH" altLang="fr-FR" sz="1600" b="1">
                <a:latin typeface="Times New Roman" panose="02020603050405020304" pitchFamily="18" charset="0"/>
              </a:rPr>
              <a:t>¦</a:t>
            </a:r>
            <a:r>
              <a:rPr lang="fr-CH" altLang="fr-FR" sz="1800" b="1">
                <a:latin typeface="Symbol" panose="05050102010706020507" pitchFamily="18" charset="2"/>
              </a:rPr>
              <a:t>n</a:t>
            </a:r>
            <a:r>
              <a:rPr lang="fr-CH" altLang="fr-FR" sz="1800" b="1" baseline="-25000">
                <a:solidFill>
                  <a:srgbClr val="FF0000"/>
                </a:solidFill>
                <a:latin typeface="Symbol" panose="05050102010706020507" pitchFamily="18" charset="2"/>
              </a:rPr>
              <a:t>1</a:t>
            </a:r>
            <a:r>
              <a:rPr lang="fr-CH" altLang="fr-FR" sz="1800" b="1" baseline="-25000">
                <a:latin typeface="Symbol" panose="05050102010706020507" pitchFamily="18" charset="2"/>
              </a:rPr>
              <a:t> </a:t>
            </a:r>
            <a:r>
              <a:rPr lang="fr-CH" altLang="fr-FR" sz="1600" b="1">
                <a:latin typeface="Symbol" panose="05050102010706020507" pitchFamily="18" charset="2"/>
              </a:rPr>
              <a:t>&gt;   </a:t>
            </a:r>
            <a:r>
              <a:rPr lang="fr-CH" altLang="fr-FR" sz="1600" b="1">
                <a:latin typeface="Times New Roman" panose="02020603050405020304" pitchFamily="18" charset="0"/>
              </a:rPr>
              <a:t>exp( i </a:t>
            </a:r>
            <a:r>
              <a:rPr lang="fr-CH" altLang="fr-FR" sz="1800" b="1">
                <a:latin typeface="Times New Roman" panose="02020603050405020304" pitchFamily="18" charset="0"/>
              </a:rPr>
              <a:t>E</a:t>
            </a:r>
            <a:r>
              <a:rPr lang="fr-CH" altLang="fr-FR" sz="1800" b="1" baseline="-25000">
                <a:solidFill>
                  <a:srgbClr val="FF0000"/>
                </a:solidFill>
                <a:latin typeface="Times New Roman" panose="02020603050405020304" pitchFamily="18" charset="0"/>
              </a:rPr>
              <a:t>1</a:t>
            </a:r>
            <a:r>
              <a:rPr lang="fr-CH" altLang="fr-FR" sz="1800" b="1">
                <a:solidFill>
                  <a:srgbClr val="FF0000"/>
                </a:solidFill>
                <a:latin typeface="Times New Roman" panose="02020603050405020304" pitchFamily="18" charset="0"/>
              </a:rPr>
              <a:t> </a:t>
            </a:r>
            <a:r>
              <a:rPr lang="fr-CH" altLang="fr-FR" sz="1600" b="1">
                <a:latin typeface="Times New Roman" panose="02020603050405020304" pitchFamily="18" charset="0"/>
              </a:rPr>
              <a:t>t) </a:t>
            </a:r>
          </a:p>
          <a:p>
            <a:pPr>
              <a:spcBef>
                <a:spcPct val="0"/>
              </a:spcBef>
              <a:buFontTx/>
              <a:buNone/>
            </a:pPr>
            <a:r>
              <a:rPr lang="fr-CH" altLang="fr-FR" sz="1600" b="1">
                <a:latin typeface="Times New Roman" panose="02020603050405020304" pitchFamily="18" charset="0"/>
              </a:rPr>
              <a:t>          </a:t>
            </a:r>
            <a:r>
              <a:rPr lang="fr-CH" altLang="fr-FR" sz="1600" b="1">
                <a:latin typeface="Symbol" panose="05050102010706020507" pitchFamily="18" charset="2"/>
              </a:rPr>
              <a:t> + b   </a:t>
            </a:r>
            <a:r>
              <a:rPr lang="fr-CH" altLang="fr-FR" sz="1600" b="1">
                <a:latin typeface="Times New Roman" panose="02020603050405020304" pitchFamily="18" charset="0"/>
              </a:rPr>
              <a:t>¦</a:t>
            </a:r>
            <a:r>
              <a:rPr lang="fr-CH" altLang="fr-FR" sz="1800" b="1">
                <a:latin typeface="Symbol" panose="05050102010706020507" pitchFamily="18" charset="2"/>
              </a:rPr>
              <a:t>n</a:t>
            </a:r>
            <a:r>
              <a:rPr lang="fr-CH" altLang="fr-FR" sz="1800" b="1" baseline="-25000">
                <a:solidFill>
                  <a:schemeClr val="accent2"/>
                </a:solidFill>
                <a:latin typeface="Symbol" panose="05050102010706020507" pitchFamily="18" charset="2"/>
              </a:rPr>
              <a:t>2</a:t>
            </a:r>
            <a:r>
              <a:rPr lang="fr-CH" altLang="fr-FR" sz="1600" b="1">
                <a:latin typeface="Symbol" panose="05050102010706020507" pitchFamily="18" charset="2"/>
              </a:rPr>
              <a:t> &gt;  </a:t>
            </a:r>
            <a:r>
              <a:rPr lang="fr-CH" altLang="fr-FR" sz="1600" b="1">
                <a:latin typeface="Times New Roman" panose="02020603050405020304" pitchFamily="18" charset="0"/>
              </a:rPr>
              <a:t>exp( i </a:t>
            </a:r>
            <a:r>
              <a:rPr lang="fr-CH" altLang="fr-FR" sz="1800" b="1">
                <a:latin typeface="Times New Roman" panose="02020603050405020304" pitchFamily="18" charset="0"/>
              </a:rPr>
              <a:t>E</a:t>
            </a:r>
            <a:r>
              <a:rPr lang="fr-CH" altLang="fr-FR" sz="1800" b="1" baseline="-25000">
                <a:solidFill>
                  <a:schemeClr val="accent2"/>
                </a:solidFill>
                <a:latin typeface="Times New Roman" panose="02020603050405020304" pitchFamily="18" charset="0"/>
              </a:rPr>
              <a:t>2</a:t>
            </a:r>
            <a:r>
              <a:rPr lang="fr-CH" altLang="fr-FR" sz="1600" b="1">
                <a:solidFill>
                  <a:srgbClr val="FF0000"/>
                </a:solidFill>
                <a:latin typeface="Times New Roman" panose="02020603050405020304" pitchFamily="18" charset="0"/>
              </a:rPr>
              <a:t> </a:t>
            </a:r>
            <a:r>
              <a:rPr lang="fr-CH" altLang="fr-FR" sz="1600" b="1">
                <a:latin typeface="Times New Roman" panose="02020603050405020304" pitchFamily="18" charset="0"/>
              </a:rPr>
              <a:t>t) </a:t>
            </a:r>
          </a:p>
          <a:p>
            <a:pPr>
              <a:spcBef>
                <a:spcPct val="0"/>
              </a:spcBef>
              <a:buFontTx/>
              <a:buNone/>
            </a:pPr>
            <a:r>
              <a:rPr lang="fr-CH" altLang="fr-FR" sz="1600" b="1">
                <a:latin typeface="Times New Roman" panose="02020603050405020304" pitchFamily="18" charset="0"/>
              </a:rPr>
              <a:t>           </a:t>
            </a:r>
            <a:r>
              <a:rPr lang="fr-CH" altLang="fr-FR" sz="1600" b="1">
                <a:latin typeface="Symbol" panose="05050102010706020507" pitchFamily="18" charset="2"/>
              </a:rPr>
              <a:t>+  g  </a:t>
            </a:r>
            <a:r>
              <a:rPr lang="fr-CH" altLang="fr-FR" sz="1600" b="1">
                <a:latin typeface="Times New Roman" panose="02020603050405020304" pitchFamily="18" charset="0"/>
              </a:rPr>
              <a:t>¦</a:t>
            </a:r>
            <a:r>
              <a:rPr lang="fr-CH" altLang="fr-FR" sz="1800" b="1">
                <a:latin typeface="Symbol" panose="05050102010706020507" pitchFamily="18" charset="2"/>
              </a:rPr>
              <a:t>n</a:t>
            </a:r>
            <a:r>
              <a:rPr lang="fr-CH" altLang="fr-FR" sz="1800" b="1" baseline="-25000">
                <a:solidFill>
                  <a:srgbClr val="33CC33"/>
                </a:solidFill>
                <a:latin typeface="Symbol" panose="05050102010706020507" pitchFamily="18" charset="2"/>
              </a:rPr>
              <a:t>3</a:t>
            </a:r>
            <a:r>
              <a:rPr lang="fr-CH" altLang="fr-FR" sz="1600" b="1" baseline="-25000">
                <a:solidFill>
                  <a:srgbClr val="339933"/>
                </a:solidFill>
                <a:latin typeface="Symbol" panose="05050102010706020507" pitchFamily="18" charset="2"/>
              </a:rPr>
              <a:t> </a:t>
            </a:r>
            <a:r>
              <a:rPr lang="fr-CH" altLang="fr-FR" sz="1600" b="1">
                <a:latin typeface="Symbol" panose="05050102010706020507" pitchFamily="18" charset="2"/>
              </a:rPr>
              <a:t>&gt;   </a:t>
            </a:r>
            <a:r>
              <a:rPr lang="fr-CH" altLang="fr-FR" sz="1600" b="1">
                <a:latin typeface="Times New Roman" panose="02020603050405020304" pitchFamily="18" charset="0"/>
              </a:rPr>
              <a:t>exp( i </a:t>
            </a:r>
            <a:r>
              <a:rPr lang="fr-CH" altLang="fr-FR" sz="1800" b="1">
                <a:latin typeface="Times New Roman" panose="02020603050405020304" pitchFamily="18" charset="0"/>
              </a:rPr>
              <a:t>E</a:t>
            </a:r>
            <a:r>
              <a:rPr lang="fr-CH" altLang="fr-FR" sz="1800" b="1" baseline="-25000">
                <a:solidFill>
                  <a:srgbClr val="33CC33"/>
                </a:solidFill>
                <a:latin typeface="Times New Roman" panose="02020603050405020304" pitchFamily="18" charset="0"/>
              </a:rPr>
              <a:t>3</a:t>
            </a:r>
            <a:r>
              <a:rPr lang="fr-CH" altLang="fr-FR" sz="1600" b="1">
                <a:solidFill>
                  <a:srgbClr val="FF0000"/>
                </a:solidFill>
                <a:latin typeface="Times New Roman" panose="02020603050405020304" pitchFamily="18" charset="0"/>
              </a:rPr>
              <a:t> </a:t>
            </a:r>
            <a:r>
              <a:rPr lang="fr-CH" altLang="fr-FR" sz="1600" b="1">
                <a:latin typeface="Times New Roman" panose="02020603050405020304" pitchFamily="18" charset="0"/>
              </a:rPr>
              <a:t>t) </a:t>
            </a:r>
          </a:p>
        </p:txBody>
      </p:sp>
      <p:sp>
        <p:nvSpPr>
          <p:cNvPr id="122893" name="Text Box 13"/>
          <p:cNvSpPr txBox="1">
            <a:spLocks noChangeArrowheads="1"/>
          </p:cNvSpPr>
          <p:nvPr/>
        </p:nvSpPr>
        <p:spPr bwMode="auto">
          <a:xfrm>
            <a:off x="6308725" y="2728913"/>
            <a:ext cx="2990850" cy="227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weak interaction: (CC)</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1600" b="1">
                <a:latin typeface="Symbol" panose="05050102010706020507" pitchFamily="18" charset="2"/>
              </a:rPr>
              <a:t>          n</a:t>
            </a:r>
            <a:r>
              <a:rPr lang="fr-CH" altLang="fr-FR" sz="1600" b="1" baseline="-25000">
                <a:solidFill>
                  <a:srgbClr val="6600CC"/>
                </a:solidFill>
                <a:latin typeface="Symbol" panose="05050102010706020507" pitchFamily="18" charset="2"/>
              </a:rPr>
              <a:t>m</a:t>
            </a:r>
            <a:r>
              <a:rPr lang="fr-CH" altLang="fr-FR" sz="1600" b="1" baseline="-25000">
                <a:latin typeface="Symbol" panose="05050102010706020507" pitchFamily="18" charset="2"/>
              </a:rPr>
              <a:t> </a:t>
            </a:r>
            <a:r>
              <a:rPr lang="fr-CH" altLang="fr-FR" sz="1600" b="1">
                <a:latin typeface="Symbol" panose="05050102010706020507" pitchFamily="18" charset="2"/>
              </a:rPr>
              <a:t> </a:t>
            </a:r>
            <a:r>
              <a:rPr lang="fr-CH" altLang="fr-FR" sz="1400" b="1">
                <a:latin typeface="Symbol" panose="05050102010706020507" pitchFamily="18" charset="2"/>
              </a:rPr>
              <a:t>N </a:t>
            </a:r>
            <a:r>
              <a:rPr lang="fr-CH" altLang="fr-FR" sz="1400" b="1">
                <a:latin typeface="Symbol" panose="05050102010706020507" pitchFamily="18" charset="2"/>
                <a:sym typeface="Symbol" panose="05050102010706020507" pitchFamily="18" charset="2"/>
              </a:rPr>
              <a:t></a:t>
            </a:r>
            <a:r>
              <a:rPr lang="fr-CH" altLang="fr-FR" sz="1400" b="1">
                <a:latin typeface="Symbol" panose="05050102010706020507" pitchFamily="18" charset="2"/>
              </a:rPr>
              <a:t> </a:t>
            </a:r>
            <a:r>
              <a:rPr lang="fr-CH" altLang="fr-FR" sz="1400" b="1">
                <a:solidFill>
                  <a:srgbClr val="6600CC"/>
                </a:solidFill>
                <a:latin typeface="Symbol" panose="05050102010706020507" pitchFamily="18" charset="2"/>
              </a:rPr>
              <a:t>m</a:t>
            </a:r>
            <a:r>
              <a:rPr lang="fr-CH" altLang="fr-FR" sz="1400" b="1" baseline="30000">
                <a:solidFill>
                  <a:srgbClr val="6600CC"/>
                </a:solidFill>
                <a:latin typeface="Symbol" panose="05050102010706020507" pitchFamily="18" charset="2"/>
              </a:rPr>
              <a:t>-</a:t>
            </a:r>
            <a:r>
              <a:rPr lang="fr-CH" altLang="fr-FR" sz="1400" b="1">
                <a:latin typeface="Symbol" panose="05050102010706020507" pitchFamily="18" charset="2"/>
              </a:rPr>
              <a:t>  C</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1600" b="1">
                <a:latin typeface="Times New Roman" panose="02020603050405020304" pitchFamily="18" charset="0"/>
              </a:rPr>
              <a:t>or</a:t>
            </a:r>
            <a:r>
              <a:rPr lang="fr-CH" altLang="fr-FR" sz="1600" b="1">
                <a:latin typeface="Symbol" panose="05050102010706020507" pitchFamily="18" charset="2"/>
              </a:rPr>
              <a:t>       n</a:t>
            </a:r>
            <a:r>
              <a:rPr lang="fr-CH" altLang="fr-FR" sz="1600" b="1" baseline="-25000">
                <a:solidFill>
                  <a:srgbClr val="FF0000"/>
                </a:solidFill>
                <a:latin typeface="Times New Roman" panose="02020603050405020304" pitchFamily="18" charset="0"/>
              </a:rPr>
              <a:t>e</a:t>
            </a:r>
            <a:r>
              <a:rPr lang="fr-CH" altLang="fr-FR" sz="1600" b="1" baseline="-25000">
                <a:solidFill>
                  <a:srgbClr val="FF0000"/>
                </a:solidFill>
                <a:latin typeface="Symbol" panose="05050102010706020507" pitchFamily="18" charset="2"/>
              </a:rPr>
              <a:t> </a:t>
            </a:r>
            <a:r>
              <a:rPr lang="fr-CH" altLang="fr-FR" sz="1600" b="1">
                <a:latin typeface="Symbol" panose="05050102010706020507" pitchFamily="18" charset="2"/>
              </a:rPr>
              <a:t> </a:t>
            </a:r>
            <a:r>
              <a:rPr lang="fr-CH" altLang="fr-FR" sz="1400" b="1">
                <a:latin typeface="Symbol" panose="05050102010706020507" pitchFamily="18" charset="2"/>
              </a:rPr>
              <a:t>N </a:t>
            </a:r>
            <a:r>
              <a:rPr lang="fr-CH" altLang="fr-FR" sz="1400" b="1">
                <a:latin typeface="Symbol" panose="05050102010706020507" pitchFamily="18" charset="2"/>
                <a:sym typeface="Symbol" panose="05050102010706020507" pitchFamily="18" charset="2"/>
              </a:rPr>
              <a:t></a:t>
            </a:r>
            <a:r>
              <a:rPr lang="fr-CH" altLang="fr-FR" sz="1400" b="1">
                <a:latin typeface="Symbol" panose="05050102010706020507" pitchFamily="18" charset="2"/>
              </a:rPr>
              <a:t> </a:t>
            </a:r>
            <a:r>
              <a:rPr lang="fr-CH" altLang="fr-FR" sz="1400" b="1">
                <a:solidFill>
                  <a:srgbClr val="FF0000"/>
                </a:solidFill>
                <a:latin typeface="Times New Roman" panose="02020603050405020304" pitchFamily="18" charset="0"/>
              </a:rPr>
              <a:t>e</a:t>
            </a:r>
            <a:r>
              <a:rPr lang="fr-CH" altLang="fr-FR" sz="1400" b="1" baseline="30000">
                <a:solidFill>
                  <a:srgbClr val="FF0000"/>
                </a:solidFill>
                <a:latin typeface="Symbol" panose="05050102010706020507" pitchFamily="18" charset="2"/>
              </a:rPr>
              <a:t>-</a:t>
            </a:r>
            <a:r>
              <a:rPr lang="fr-CH" altLang="fr-FR" sz="1400" b="1">
                <a:latin typeface="Symbol" panose="05050102010706020507" pitchFamily="18" charset="2"/>
              </a:rPr>
              <a:t>  C</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1400" b="1">
                <a:latin typeface="Times New Roman" panose="02020603050405020304" pitchFamily="18" charset="0"/>
              </a:rPr>
              <a:t>or </a:t>
            </a:r>
            <a:r>
              <a:rPr lang="fr-CH" altLang="fr-FR" sz="1600" b="1">
                <a:latin typeface="Symbol" panose="05050102010706020507" pitchFamily="18" charset="2"/>
              </a:rPr>
              <a:t>       n</a:t>
            </a:r>
            <a:r>
              <a:rPr lang="fr-CH" altLang="fr-FR" sz="1600" b="1" baseline="-25000">
                <a:solidFill>
                  <a:srgbClr val="339933"/>
                </a:solidFill>
                <a:latin typeface="Symbol" panose="05050102010706020507" pitchFamily="18" charset="2"/>
              </a:rPr>
              <a:t>t </a:t>
            </a:r>
            <a:r>
              <a:rPr lang="fr-CH" altLang="fr-FR" sz="1600" b="1">
                <a:latin typeface="Symbol" panose="05050102010706020507" pitchFamily="18" charset="2"/>
              </a:rPr>
              <a:t> </a:t>
            </a:r>
            <a:r>
              <a:rPr lang="fr-CH" altLang="fr-FR" sz="1400" b="1">
                <a:latin typeface="Symbol" panose="05050102010706020507" pitchFamily="18" charset="2"/>
              </a:rPr>
              <a:t>N </a:t>
            </a:r>
            <a:r>
              <a:rPr lang="fr-CH" altLang="fr-FR" sz="1400" b="1">
                <a:latin typeface="Symbol" panose="05050102010706020507" pitchFamily="18" charset="2"/>
                <a:sym typeface="Symbol" panose="05050102010706020507" pitchFamily="18" charset="2"/>
              </a:rPr>
              <a:t></a:t>
            </a:r>
            <a:r>
              <a:rPr lang="fr-CH" altLang="fr-FR" sz="1400" b="1">
                <a:latin typeface="Symbol" panose="05050102010706020507" pitchFamily="18" charset="2"/>
              </a:rPr>
              <a:t> </a:t>
            </a:r>
            <a:r>
              <a:rPr lang="fr-CH" altLang="fr-FR" sz="1400" b="1">
                <a:solidFill>
                  <a:srgbClr val="339933"/>
                </a:solidFill>
                <a:latin typeface="Symbol" panose="05050102010706020507" pitchFamily="18" charset="2"/>
              </a:rPr>
              <a:t>t</a:t>
            </a:r>
            <a:r>
              <a:rPr lang="fr-CH" altLang="fr-FR" sz="1400" b="1" baseline="30000">
                <a:solidFill>
                  <a:srgbClr val="6600CC"/>
                </a:solidFill>
                <a:latin typeface="Symbol" panose="05050102010706020507" pitchFamily="18" charset="2"/>
              </a:rPr>
              <a:t>-</a:t>
            </a:r>
            <a:r>
              <a:rPr lang="fr-CH" altLang="fr-FR" sz="1400" b="1">
                <a:latin typeface="Symbol" panose="05050102010706020507" pitchFamily="18" charset="2"/>
              </a:rPr>
              <a:t>  C</a:t>
            </a:r>
          </a:p>
          <a:p>
            <a:pPr>
              <a:spcBef>
                <a:spcPct val="0"/>
              </a:spcBef>
              <a:buFontTx/>
              <a:buNone/>
            </a:pPr>
            <a:endParaRPr lang="fr-CH" altLang="fr-FR" sz="1400" b="1">
              <a:latin typeface="Times New Roman" panose="02020603050405020304" pitchFamily="18" charset="0"/>
            </a:endParaRPr>
          </a:p>
          <a:p>
            <a:pPr>
              <a:spcBef>
                <a:spcPct val="0"/>
              </a:spcBef>
              <a:buFontTx/>
              <a:buNone/>
            </a:pPr>
            <a:r>
              <a:rPr lang="fr-CH" altLang="fr-FR" sz="1800" b="1">
                <a:latin typeface="Times New Roman" panose="02020603050405020304" pitchFamily="18" charset="0"/>
              </a:rPr>
              <a:t>P ( </a:t>
            </a:r>
            <a:r>
              <a:rPr lang="fr-CH" altLang="fr-FR" sz="1800" b="1">
                <a:latin typeface="Times New Roman" panose="02020603050405020304" pitchFamily="18" charset="0"/>
                <a:sym typeface="Symbol" panose="05050102010706020507" pitchFamily="18" charset="2"/>
              </a:rPr>
              <a:t></a:t>
            </a:r>
            <a:r>
              <a:rPr lang="fr-CH" altLang="fr-FR" sz="1800" b="1" baseline="-25000">
                <a:solidFill>
                  <a:srgbClr val="6600CC"/>
                </a:solidFill>
                <a:latin typeface="Symbol" panose="05050102010706020507" pitchFamily="18" charset="2"/>
              </a:rPr>
              <a:t>m</a:t>
            </a:r>
            <a:r>
              <a:rPr lang="fr-CH" altLang="fr-FR" sz="1800" b="1">
                <a:latin typeface="Symbol" panose="05050102010706020507" pitchFamily="18" charset="2"/>
              </a:rPr>
              <a:t> </a:t>
            </a:r>
            <a:r>
              <a:rPr lang="fr-CH" altLang="fr-FR" sz="1800" b="1">
                <a:latin typeface="Symbol" panose="05050102010706020507" pitchFamily="18" charset="2"/>
                <a:sym typeface="Symbol" panose="05050102010706020507" pitchFamily="18" charset="2"/>
              </a:rPr>
              <a:t></a:t>
            </a:r>
            <a:r>
              <a:rPr lang="fr-CH" altLang="fr-FR" sz="1800" b="1">
                <a:latin typeface="Times New Roman" panose="02020603050405020304" pitchFamily="18" charset="0"/>
                <a:sym typeface="Symbol" panose="05050102010706020507" pitchFamily="18" charset="2"/>
              </a:rPr>
              <a:t> </a:t>
            </a:r>
            <a:r>
              <a:rPr lang="fr-CH" altLang="fr-FR" sz="1800" b="1" baseline="-25000">
                <a:solidFill>
                  <a:srgbClr val="FF0000"/>
                </a:solidFill>
                <a:latin typeface="Times New Roman" panose="02020603050405020304" pitchFamily="18" charset="0"/>
              </a:rPr>
              <a:t>e</a:t>
            </a:r>
            <a:r>
              <a:rPr lang="fr-CH" altLang="fr-FR" sz="1800" b="1">
                <a:latin typeface="Times New Roman" panose="02020603050405020304" pitchFamily="18" charset="0"/>
              </a:rPr>
              <a:t>) = ¦ &lt; </a:t>
            </a:r>
            <a:r>
              <a:rPr lang="fr-CH" altLang="fr-FR" sz="2000" b="1">
                <a:latin typeface="Symbol" panose="05050102010706020507" pitchFamily="18" charset="2"/>
              </a:rPr>
              <a:t>n</a:t>
            </a:r>
            <a:r>
              <a:rPr lang="fr-CH" altLang="fr-FR" sz="2000" b="1" baseline="-25000">
                <a:solidFill>
                  <a:srgbClr val="FF0000"/>
                </a:solidFill>
                <a:latin typeface="Times New Roman" panose="02020603050405020304" pitchFamily="18" charset="0"/>
              </a:rPr>
              <a:t>e</a:t>
            </a:r>
            <a:r>
              <a:rPr lang="fr-CH" altLang="fr-FR" sz="2000" b="1">
                <a:solidFill>
                  <a:srgbClr val="FF0000"/>
                </a:solidFill>
                <a:latin typeface="Times New Roman" panose="02020603050405020304" pitchFamily="18" charset="0"/>
              </a:rPr>
              <a:t> </a:t>
            </a:r>
            <a:r>
              <a:rPr lang="fr-CH" altLang="fr-FR" sz="2000" b="1">
                <a:latin typeface="Times New Roman" panose="02020603050405020304" pitchFamily="18" charset="0"/>
              </a:rPr>
              <a:t>¦ </a:t>
            </a:r>
            <a:r>
              <a:rPr lang="fr-CH" altLang="fr-FR" sz="2000" b="1">
                <a:latin typeface="Symbol" panose="05050102010706020507" pitchFamily="18" charset="2"/>
              </a:rPr>
              <a:t>n</a:t>
            </a:r>
            <a:r>
              <a:rPr lang="fr-CH" altLang="fr-FR" sz="2000" b="1" baseline="-25000">
                <a:latin typeface="Symbol" panose="05050102010706020507" pitchFamily="18" charset="2"/>
              </a:rPr>
              <a:t> </a:t>
            </a:r>
            <a:r>
              <a:rPr lang="fr-CH" altLang="fr-FR" sz="2000" b="1">
                <a:latin typeface="Times New Roman" panose="02020603050405020304" pitchFamily="18" charset="0"/>
              </a:rPr>
              <a:t>(t)</a:t>
            </a:r>
            <a:r>
              <a:rPr lang="fr-CH" altLang="fr-FR" sz="2000" b="1">
                <a:latin typeface="Symbol" panose="05050102010706020507" pitchFamily="18" charset="2"/>
              </a:rPr>
              <a:t>&gt;</a:t>
            </a:r>
            <a:r>
              <a:rPr lang="fr-CH" altLang="fr-FR" sz="2000" b="1">
                <a:latin typeface="Times New Roman" panose="02020603050405020304" pitchFamily="18" charset="0"/>
              </a:rPr>
              <a:t>¦</a:t>
            </a:r>
            <a:r>
              <a:rPr lang="fr-CH" altLang="fr-FR" sz="2400" b="1" baseline="30000">
                <a:latin typeface="Times New Roman" panose="02020603050405020304" pitchFamily="18" charset="0"/>
              </a:rPr>
              <a:t>2</a:t>
            </a:r>
            <a:endParaRPr lang="fr-CH" altLang="fr-FR" sz="2000" b="1">
              <a:latin typeface="Symbol" panose="05050102010706020507" pitchFamily="18" charset="2"/>
            </a:endParaRPr>
          </a:p>
        </p:txBody>
      </p:sp>
      <p:sp>
        <p:nvSpPr>
          <p:cNvPr id="122894" name="Text Box 14"/>
          <p:cNvSpPr txBox="1">
            <a:spLocks noChangeArrowheads="1"/>
          </p:cNvSpPr>
          <p:nvPr/>
        </p:nvSpPr>
        <p:spPr bwMode="auto">
          <a:xfrm>
            <a:off x="3311525" y="2936875"/>
            <a:ext cx="24907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Energy (i.e. mass)  eigenstates </a:t>
            </a:r>
          </a:p>
          <a:p>
            <a:pPr>
              <a:spcBef>
                <a:spcPct val="0"/>
              </a:spcBef>
              <a:buFontTx/>
              <a:buNone/>
            </a:pPr>
            <a:r>
              <a:rPr lang="fr-CH" altLang="fr-FR" sz="1400" b="1">
                <a:latin typeface="Times New Roman" panose="02020603050405020304" pitchFamily="18" charset="0"/>
              </a:rPr>
              <a:t>               propagate</a:t>
            </a:r>
          </a:p>
        </p:txBody>
      </p:sp>
      <p:sp>
        <p:nvSpPr>
          <p:cNvPr id="122895" name="Line 15"/>
          <p:cNvSpPr>
            <a:spLocks noChangeShapeType="1"/>
          </p:cNvSpPr>
          <p:nvPr/>
        </p:nvSpPr>
        <p:spPr bwMode="auto">
          <a:xfrm>
            <a:off x="1155700" y="2235200"/>
            <a:ext cx="5803900" cy="0"/>
          </a:xfrm>
          <a:prstGeom prst="line">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896" name="Text Box 16"/>
          <p:cNvSpPr txBox="1">
            <a:spLocks noChangeArrowheads="1"/>
          </p:cNvSpPr>
          <p:nvPr/>
        </p:nvSpPr>
        <p:spPr bwMode="auto">
          <a:xfrm>
            <a:off x="4479925" y="2182813"/>
            <a:ext cx="303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L</a:t>
            </a:r>
          </a:p>
        </p:txBody>
      </p:sp>
      <p:sp>
        <p:nvSpPr>
          <p:cNvPr id="122897" name="Text Box 17"/>
          <p:cNvSpPr txBox="1">
            <a:spLocks noChangeArrowheads="1"/>
          </p:cNvSpPr>
          <p:nvPr/>
        </p:nvSpPr>
        <p:spPr bwMode="auto">
          <a:xfrm>
            <a:off x="3654425" y="4910138"/>
            <a:ext cx="1973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t = proper time   </a:t>
            </a:r>
            <a:r>
              <a:rPr lang="fr-CH" altLang="fr-FR" sz="1400" b="1">
                <a:latin typeface="Times New Roman" panose="02020603050405020304" pitchFamily="18" charset="0"/>
                <a:sym typeface="Symbol" panose="05050102010706020507" pitchFamily="18" charset="2"/>
              </a:rPr>
              <a:t>  L/E</a:t>
            </a:r>
            <a:endParaRPr lang="fr-CH" altLang="fr-FR" sz="1400" b="1">
              <a:latin typeface="Times New Roman" panose="02020603050405020304" pitchFamily="18" charset="0"/>
            </a:endParaRPr>
          </a:p>
        </p:txBody>
      </p:sp>
      <p:sp>
        <p:nvSpPr>
          <p:cNvPr id="122898" name="Text Box 18"/>
          <p:cNvSpPr txBox="1">
            <a:spLocks noChangeArrowheads="1"/>
          </p:cNvSpPr>
          <p:nvPr/>
        </p:nvSpPr>
        <p:spPr bwMode="auto">
          <a:xfrm>
            <a:off x="415925" y="5278438"/>
            <a:ext cx="41560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fr-FR" sz="1400" b="1">
                <a:latin typeface="Times New Roman" panose="02020603050405020304" pitchFamily="18" charset="0"/>
                <a:sym typeface="Symbol" panose="05050102010706020507" pitchFamily="18" charset="2"/>
              </a:rPr>
              <a:t></a:t>
            </a:r>
            <a:r>
              <a:rPr lang="fr-CH" altLang="fr-FR" sz="1400" b="1">
                <a:latin typeface="Times New Roman" panose="02020603050405020304" pitchFamily="18" charset="0"/>
                <a:sym typeface="Symbol" panose="05050102010706020507" pitchFamily="18" charset="2"/>
              </a:rPr>
              <a:t>  is noted U</a:t>
            </a:r>
            <a:r>
              <a:rPr lang="fr-CH" altLang="fr-FR" sz="1400" b="1" baseline="-25000">
                <a:latin typeface="Times New Roman" panose="02020603050405020304" pitchFamily="18" charset="0"/>
                <a:sym typeface="Symbol" panose="05050102010706020507" pitchFamily="18" charset="2"/>
              </a:rPr>
              <a:t>1</a:t>
            </a:r>
          </a:p>
          <a:p>
            <a:pPr>
              <a:spcBef>
                <a:spcPct val="0"/>
              </a:spcBef>
              <a:buFontTx/>
              <a:buNone/>
            </a:pPr>
            <a:endParaRPr lang="fr-CH" altLang="fr-FR" sz="1400" b="1" baseline="-25000">
              <a:latin typeface="Times New Roman" panose="02020603050405020304" pitchFamily="18" charset="0"/>
              <a:sym typeface="Symbol" panose="05050102010706020507" pitchFamily="18" charset="2"/>
            </a:endParaRPr>
          </a:p>
          <a:p>
            <a:pPr>
              <a:spcBef>
                <a:spcPct val="0"/>
              </a:spcBef>
              <a:buFontTx/>
              <a:buNone/>
            </a:pPr>
            <a:r>
              <a:rPr lang="fr-CH" altLang="fr-FR" sz="1400" b="1">
                <a:latin typeface="Times New Roman" panose="02020603050405020304" pitchFamily="18" charset="0"/>
                <a:sym typeface="Symbol" panose="05050102010706020507" pitchFamily="18" charset="2"/>
              </a:rPr>
              <a:t>  is noted U</a:t>
            </a:r>
            <a:r>
              <a:rPr lang="fr-CH" altLang="fr-FR" sz="1400" b="1" baseline="-25000">
                <a:latin typeface="Times New Roman" panose="02020603050405020304" pitchFamily="18" charset="0"/>
                <a:sym typeface="Symbol" panose="05050102010706020507" pitchFamily="18" charset="2"/>
              </a:rPr>
              <a:t>2</a:t>
            </a:r>
          </a:p>
          <a:p>
            <a:pPr>
              <a:spcBef>
                <a:spcPct val="0"/>
              </a:spcBef>
              <a:buFontTx/>
              <a:buNone/>
            </a:pPr>
            <a:endParaRPr lang="fr-CH" altLang="fr-FR" sz="1400" b="1">
              <a:latin typeface="Times New Roman" panose="02020603050405020304" pitchFamily="18" charset="0"/>
              <a:sym typeface="Symbol" panose="05050102010706020507" pitchFamily="18" charset="2"/>
            </a:endParaRPr>
          </a:p>
          <a:p>
            <a:pPr>
              <a:spcBef>
                <a:spcPct val="0"/>
              </a:spcBef>
              <a:buFontTx/>
              <a:buNone/>
            </a:pPr>
            <a:r>
              <a:rPr lang="fr-CH" altLang="fr-FR" sz="1400" b="1">
                <a:latin typeface="Times New Roman" panose="02020603050405020304" pitchFamily="18" charset="0"/>
                <a:sym typeface="Symbol" panose="05050102010706020507" pitchFamily="18" charset="2"/>
              </a:rPr>
              <a:t>   is noted U</a:t>
            </a:r>
            <a:r>
              <a:rPr lang="fr-CH" altLang="fr-FR" sz="1400" b="1" baseline="-25000">
                <a:latin typeface="Times New Roman" panose="02020603050405020304" pitchFamily="18" charset="0"/>
                <a:sym typeface="Symbol" panose="05050102010706020507" pitchFamily="18" charset="2"/>
              </a:rPr>
              <a:t>3                 </a:t>
            </a:r>
            <a:r>
              <a:rPr lang="fr-CH" altLang="fr-FR" sz="1400" b="1">
                <a:latin typeface="Times New Roman" panose="02020603050405020304" pitchFamily="18" charset="0"/>
                <a:sym typeface="Symbol" panose="05050102010706020507" pitchFamily="18" charset="2"/>
              </a:rPr>
              <a:t>etc….</a:t>
            </a:r>
          </a:p>
          <a:p>
            <a:pPr>
              <a:spcBef>
                <a:spcPct val="0"/>
              </a:spcBef>
              <a:buFontTx/>
              <a:buNone/>
            </a:pPr>
            <a:endParaRPr lang="fr-FR" altLang="fr-FR" sz="1400" b="1">
              <a:latin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3" name="TextBox 2"/>
          <p:cNvSpPr txBox="1"/>
          <p:nvPr/>
        </p:nvSpPr>
        <p:spPr>
          <a:xfrm>
            <a:off x="6876256" y="620688"/>
            <a:ext cx="1646605" cy="307777"/>
          </a:xfrm>
          <a:prstGeom prst="rect">
            <a:avLst/>
          </a:prstGeom>
          <a:noFill/>
        </p:spPr>
        <p:txBody>
          <a:bodyPr wrap="none" rtlCol="0">
            <a:spAutoFit/>
          </a:bodyPr>
          <a:lstStyle/>
          <a:p>
            <a:r>
              <a:rPr lang="fr-FR" sz="1400" i="1" dirty="0" err="1" smtClean="0">
                <a:solidFill>
                  <a:srgbClr val="00B050"/>
                </a:solidFill>
              </a:rPr>
              <a:t>since</a:t>
            </a:r>
            <a:r>
              <a:rPr lang="fr-FR" sz="1400" i="1" dirty="0" smtClean="0">
                <a:solidFill>
                  <a:srgbClr val="00B050"/>
                </a:solidFill>
              </a:rPr>
              <a:t> </a:t>
            </a:r>
            <a:r>
              <a:rPr lang="fr-FR" sz="1400" i="1" dirty="0" err="1" smtClean="0">
                <a:solidFill>
                  <a:srgbClr val="00B050"/>
                </a:solidFill>
              </a:rPr>
              <a:t>Pontecorvo</a:t>
            </a:r>
            <a:r>
              <a:rPr lang="fr-FR" sz="1400" i="1" dirty="0" smtClean="0">
                <a:solidFill>
                  <a:srgbClr val="00B050"/>
                </a:solidFill>
              </a:rPr>
              <a:t>)</a:t>
            </a:r>
            <a:endParaRPr lang="fr-FR" sz="1400" i="1" dirty="0">
              <a:solidFill>
                <a:srgbClr val="00B050"/>
              </a:solidFill>
            </a:endParaRPr>
          </a:p>
        </p:txBody>
      </p:sp>
    </p:spTree>
    <p:extLst>
      <p:ext uri="{BB962C8B-B14F-4D97-AF65-F5344CB8AC3E}">
        <p14:creationId xmlns:p14="http://schemas.microsoft.com/office/powerpoint/2010/main" val="10736469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fr-FR" sz="1400">
                <a:solidFill>
                  <a:schemeClr val="bg2"/>
                </a:solidFill>
                <a:latin typeface="Arial" panose="020B0604020202020204" pitchFamily="34" charset="0"/>
              </a:rPr>
              <a:t>Alain Blondel Groupe Neutrino   Université de Genève </a:t>
            </a:r>
          </a:p>
        </p:txBody>
      </p:sp>
      <p:pic>
        <p:nvPicPr>
          <p:cNvPr id="176131" name="Picture 2"/>
          <p:cNvPicPr>
            <a:picLocks noChangeAspect="1" noChangeArrowheads="1"/>
          </p:cNvPicPr>
          <p:nvPr/>
        </p:nvPicPr>
        <p:blipFill>
          <a:blip r:embed="rId2">
            <a:extLst>
              <a:ext uri="{28A0092B-C50C-407E-A947-70E740481C1C}">
                <a14:useLocalDpi xmlns:a14="http://schemas.microsoft.com/office/drawing/2010/main" val="0"/>
              </a:ext>
            </a:extLst>
          </a:blip>
          <a:srcRect l="39799" t="16133" r="20300" b="1022"/>
          <a:stretch>
            <a:fillRect/>
          </a:stretch>
        </p:blipFill>
        <p:spPr bwMode="auto">
          <a:xfrm>
            <a:off x="2225675" y="293688"/>
            <a:ext cx="5607050" cy="655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tx1"/>
                </a:solidFill>
                <a:miter lim="800000"/>
                <a:headEnd/>
                <a:tailEnd/>
              </a14:hiddenLine>
            </a:ext>
          </a:extLst>
        </p:spPr>
      </p:pic>
    </p:spTree>
    <p:extLst>
      <p:ext uri="{BB962C8B-B14F-4D97-AF65-F5344CB8AC3E}">
        <p14:creationId xmlns:p14="http://schemas.microsoft.com/office/powerpoint/2010/main" val="38703895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20834" name="Rectangle 2"/>
          <p:cNvSpPr>
            <a:spLocks noGrp="1" noChangeArrowheads="1"/>
          </p:cNvSpPr>
          <p:nvPr>
            <p:ph type="title" idx="4294967295"/>
          </p:nvPr>
        </p:nvSpPr>
        <p:spPr>
          <a:xfrm>
            <a:off x="0" y="0"/>
            <a:ext cx="6553200" cy="381000"/>
          </a:xfrm>
        </p:spPr>
        <p:txBody>
          <a:bodyPr/>
          <a:lstStyle/>
          <a:p>
            <a:pPr eaLnBrk="1" hangingPunct="1"/>
            <a:r>
              <a:rPr lang="en-US" altLang="fr-FR" smtClean="0">
                <a:solidFill>
                  <a:schemeClr val="accent2"/>
                </a:solidFill>
                <a:sym typeface="Symbol" panose="05050102010706020507" pitchFamily="18" charset="2"/>
              </a:rPr>
              <a:t>Lepton Sector Mixing</a:t>
            </a:r>
          </a:p>
        </p:txBody>
      </p:sp>
      <p:pic>
        <p:nvPicPr>
          <p:cNvPr id="120835" name="Picture 3" descr="nuosc-b-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313"/>
            <a:ext cx="9313863" cy="50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6" name="Text Box 4"/>
          <p:cNvSpPr txBox="1">
            <a:spLocks noChangeArrowheads="1"/>
          </p:cNvSpPr>
          <p:nvPr/>
        </p:nvSpPr>
        <p:spPr bwMode="auto">
          <a:xfrm>
            <a:off x="1673225" y="6056313"/>
            <a:ext cx="14430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Pontecorvo 1957</a:t>
            </a:r>
          </a:p>
        </p:txBody>
      </p:sp>
      <p:pic>
        <p:nvPicPr>
          <p:cNvPr id="1679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3825" y="2276475"/>
            <a:ext cx="3852863"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Tree>
    <p:extLst>
      <p:ext uri="{BB962C8B-B14F-4D97-AF65-F5344CB8AC3E}">
        <p14:creationId xmlns:p14="http://schemas.microsoft.com/office/powerpoint/2010/main" val="30996756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679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178178" name="Rectangle 2"/>
          <p:cNvSpPr>
            <a:spLocks noGrp="1" noChangeArrowheads="1"/>
          </p:cNvSpPr>
          <p:nvPr>
            <p:ph type="title" idx="4294967295"/>
          </p:nvPr>
        </p:nvSpPr>
        <p:spPr>
          <a:xfrm>
            <a:off x="2590800" y="342900"/>
            <a:ext cx="6553200" cy="381000"/>
          </a:xfrm>
        </p:spPr>
        <p:txBody>
          <a:bodyPr/>
          <a:lstStyle/>
          <a:p>
            <a:pPr eaLnBrk="1" hangingPunct="1"/>
            <a:r>
              <a:rPr lang="en-US" altLang="fr-FR" smtClean="0"/>
              <a:t>The neutrino mixing matrix: </a:t>
            </a:r>
            <a:br>
              <a:rPr lang="en-US" altLang="fr-FR" smtClean="0"/>
            </a:br>
            <a:r>
              <a:rPr lang="en-US" altLang="fr-FR" smtClean="0"/>
              <a:t>3 angles and a phase  </a:t>
            </a:r>
            <a:r>
              <a:rPr lang="en-US" altLang="fr-FR" smtClean="0">
                <a:latin typeface="Symbol" panose="05050102010706020507" pitchFamily="18" charset="2"/>
              </a:rPr>
              <a:t>d </a:t>
            </a:r>
            <a:endParaRPr lang="en-US" altLang="fr-FR" smtClean="0"/>
          </a:p>
        </p:txBody>
      </p:sp>
      <p:sp>
        <p:nvSpPr>
          <p:cNvPr id="178179" name="Text Box 3"/>
          <p:cNvSpPr txBox="1">
            <a:spLocks noChangeArrowheads="1"/>
          </p:cNvSpPr>
          <p:nvPr/>
        </p:nvSpPr>
        <p:spPr bwMode="auto">
          <a:xfrm>
            <a:off x="4378325" y="5051425"/>
            <a:ext cx="4562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dirty="0">
                <a:latin typeface="Times New Roman" panose="02020603050405020304" pitchFamily="18" charset="0"/>
              </a:rPr>
              <a:t>Unknown or poorly known </a:t>
            </a:r>
            <a:r>
              <a:rPr lang="en-US" altLang="fr-FR" sz="1400" b="1" dirty="0" smtClean="0">
                <a:latin typeface="Times New Roman" panose="02020603050405020304" pitchFamily="18" charset="0"/>
              </a:rPr>
              <a:t>   </a:t>
            </a:r>
            <a:r>
              <a:rPr lang="en-US" altLang="fr-FR" sz="2400" b="1" dirty="0">
                <a:latin typeface="Times New Roman" panose="02020603050405020304" pitchFamily="18" charset="0"/>
              </a:rPr>
              <a:t>phase </a:t>
            </a:r>
            <a:r>
              <a:rPr lang="en-US" altLang="fr-FR" sz="2400" b="1" dirty="0">
                <a:latin typeface="Times New Roman" panose="02020603050405020304" pitchFamily="18" charset="0"/>
                <a:sym typeface="Symbol" panose="05050102010706020507" pitchFamily="18" charset="2"/>
              </a:rPr>
              <a:t></a:t>
            </a:r>
            <a:r>
              <a:rPr lang="en-US" altLang="fr-FR" sz="2000" b="1" dirty="0">
                <a:latin typeface="Times New Roman" panose="02020603050405020304" pitchFamily="18" charset="0"/>
                <a:sym typeface="Symbol" panose="05050102010706020507" pitchFamily="18" charset="2"/>
              </a:rPr>
              <a:t> ,    </a:t>
            </a:r>
            <a:r>
              <a:rPr lang="en-US" altLang="fr-FR" sz="2400" b="1" dirty="0">
                <a:latin typeface="Times New Roman" panose="02020603050405020304" pitchFamily="18" charset="0"/>
              </a:rPr>
              <a:t>sign of </a:t>
            </a:r>
            <a:r>
              <a:rPr lang="en-US" altLang="fr-FR" sz="2400" b="1" dirty="0" smtClean="0">
                <a:latin typeface="Symbol" panose="05050102010706020507" pitchFamily="18" charset="2"/>
              </a:rPr>
              <a:t>D</a:t>
            </a:r>
            <a:r>
              <a:rPr lang="en-US" altLang="fr-FR" sz="2400" b="1" dirty="0" smtClean="0">
                <a:latin typeface="Times New Roman" panose="02020603050405020304" pitchFamily="18" charset="0"/>
              </a:rPr>
              <a:t>m</a:t>
            </a:r>
            <a:r>
              <a:rPr lang="en-US" altLang="fr-FR" sz="2400" b="1" baseline="-25000" dirty="0">
                <a:solidFill>
                  <a:schemeClr val="accent1">
                    <a:lumMod val="60000"/>
                    <a:lumOff val="40000"/>
                  </a:schemeClr>
                </a:solidFill>
                <a:latin typeface="Times New Roman" panose="02020603050405020304" pitchFamily="18" charset="0"/>
              </a:rPr>
              <a:t>2</a:t>
            </a:r>
            <a:r>
              <a:rPr lang="en-US" altLang="fr-FR" sz="2400" b="1" baseline="-25000" dirty="0" smtClean="0">
                <a:solidFill>
                  <a:srgbClr val="00CCFF"/>
                </a:solidFill>
                <a:latin typeface="Times New Roman" panose="02020603050405020304" pitchFamily="18" charset="0"/>
              </a:rPr>
              <a:t>3</a:t>
            </a:r>
            <a:endParaRPr lang="en-US" altLang="fr-FR" sz="2400" b="1" dirty="0">
              <a:solidFill>
                <a:srgbClr val="00CCFF"/>
              </a:solidFill>
              <a:latin typeface="Times New Roman" panose="02020603050405020304" pitchFamily="18" charset="0"/>
            </a:endParaRPr>
          </a:p>
        </p:txBody>
      </p:sp>
      <p:pic>
        <p:nvPicPr>
          <p:cNvPr id="1781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735013"/>
            <a:ext cx="517525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178181" name="Text Box 5"/>
          <p:cNvSpPr txBox="1">
            <a:spLocks noChangeArrowheads="1"/>
          </p:cNvSpPr>
          <p:nvPr/>
        </p:nvSpPr>
        <p:spPr bwMode="auto">
          <a:xfrm>
            <a:off x="6262688" y="2678113"/>
            <a:ext cx="58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Times New Roman" panose="02020603050405020304" pitchFamily="18" charset="0"/>
              </a:rPr>
              <a:t>OR? </a:t>
            </a:r>
          </a:p>
        </p:txBody>
      </p:sp>
      <p:sp>
        <p:nvSpPr>
          <p:cNvPr id="178182" name="Line 6"/>
          <p:cNvSpPr>
            <a:spLocks noChangeShapeType="1"/>
          </p:cNvSpPr>
          <p:nvPr/>
        </p:nvSpPr>
        <p:spPr bwMode="auto">
          <a:xfrm>
            <a:off x="5930900" y="1257300"/>
            <a:ext cx="863600" cy="0"/>
          </a:xfrm>
          <a:prstGeom prst="line">
            <a:avLst/>
          </a:prstGeom>
          <a:noFill/>
          <a:ln w="41275">
            <a:solidFill>
              <a:srgbClr val="33CCCC"/>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83" name="Line 7"/>
          <p:cNvSpPr>
            <a:spLocks noChangeShapeType="1"/>
          </p:cNvSpPr>
          <p:nvPr/>
        </p:nvSpPr>
        <p:spPr bwMode="auto">
          <a:xfrm>
            <a:off x="5930900" y="2146300"/>
            <a:ext cx="863600" cy="0"/>
          </a:xfrm>
          <a:prstGeom prst="line">
            <a:avLst/>
          </a:prstGeom>
          <a:noFill/>
          <a:ln w="41275">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84" name="Line 8"/>
          <p:cNvSpPr>
            <a:spLocks noChangeShapeType="1"/>
          </p:cNvSpPr>
          <p:nvPr/>
        </p:nvSpPr>
        <p:spPr bwMode="auto">
          <a:xfrm>
            <a:off x="5930900" y="2247900"/>
            <a:ext cx="863600" cy="0"/>
          </a:xfrm>
          <a:prstGeom prst="line">
            <a:avLst/>
          </a:prstGeom>
          <a:noFill/>
          <a:ln w="41275">
            <a:solidFill>
              <a:srgbClr val="FF031E"/>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85" name="Freeform 9"/>
          <p:cNvSpPr>
            <a:spLocks/>
          </p:cNvSpPr>
          <p:nvPr/>
        </p:nvSpPr>
        <p:spPr bwMode="auto">
          <a:xfrm>
            <a:off x="6908800" y="1231900"/>
            <a:ext cx="1588" cy="876300"/>
          </a:xfrm>
          <a:custGeom>
            <a:avLst/>
            <a:gdLst>
              <a:gd name="T0" fmla="*/ 0 w 1"/>
              <a:gd name="T1" fmla="*/ 0 h 552"/>
              <a:gd name="T2" fmla="*/ 2147483646 w 1"/>
              <a:gd name="T3" fmla="*/ 2147483646 h 552"/>
              <a:gd name="T4" fmla="*/ 0 60000 65536"/>
              <a:gd name="T5" fmla="*/ 0 60000 65536"/>
              <a:gd name="T6" fmla="*/ 0 w 1"/>
              <a:gd name="T7" fmla="*/ 0 h 552"/>
              <a:gd name="T8" fmla="*/ 1 w 1"/>
              <a:gd name="T9" fmla="*/ 552 h 552"/>
            </a:gdLst>
            <a:ahLst/>
            <a:cxnLst>
              <a:cxn ang="T4">
                <a:pos x="T0" y="T1"/>
              </a:cxn>
              <a:cxn ang="T5">
                <a:pos x="T2" y="T3"/>
              </a:cxn>
            </a:cxnLst>
            <a:rect l="T6" t="T7" r="T8" b="T9"/>
            <a:pathLst>
              <a:path w="1" h="552">
                <a:moveTo>
                  <a:pt x="0" y="0"/>
                </a:moveTo>
                <a:lnTo>
                  <a:pt x="1" y="552"/>
                </a:lnTo>
              </a:path>
            </a:pathLst>
          </a:custGeom>
          <a:noFill/>
          <a:ln w="12700">
            <a:solidFill>
              <a:schemeClr val="tx1"/>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178186" name="Line 10"/>
          <p:cNvSpPr>
            <a:spLocks noChangeShapeType="1"/>
          </p:cNvSpPr>
          <p:nvPr/>
        </p:nvSpPr>
        <p:spPr bwMode="auto">
          <a:xfrm>
            <a:off x="6908800" y="2095500"/>
            <a:ext cx="0" cy="203200"/>
          </a:xfrm>
          <a:prstGeom prst="line">
            <a:avLst/>
          </a:prstGeom>
          <a:noFill/>
          <a:ln w="12700">
            <a:solidFill>
              <a:schemeClr val="tx1"/>
            </a:solidFill>
            <a:round/>
            <a:headEnd type="arrow" w="med" len="sm"/>
            <a:tailEnd type="arrow" w="med" len="sm"/>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87" name="Text Box 11"/>
          <p:cNvSpPr txBox="1">
            <a:spLocks noChangeArrowheads="1"/>
          </p:cNvSpPr>
          <p:nvPr/>
        </p:nvSpPr>
        <p:spPr bwMode="auto">
          <a:xfrm>
            <a:off x="7061200" y="1443038"/>
            <a:ext cx="1428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Symbol" panose="05050102010706020507" pitchFamily="18" charset="2"/>
              </a:rPr>
              <a:t>D</a:t>
            </a:r>
            <a:r>
              <a:rPr lang="en-US" altLang="fr-FR" sz="1400" b="1">
                <a:latin typeface="Times New Roman" panose="02020603050405020304" pitchFamily="18" charset="0"/>
              </a:rPr>
              <a:t>m</a:t>
            </a:r>
            <a:r>
              <a:rPr lang="en-US" altLang="fr-FR" sz="1400" b="1" baseline="30000">
                <a:latin typeface="Times New Roman" panose="02020603050405020304" pitchFamily="18" charset="0"/>
              </a:rPr>
              <a:t>2</a:t>
            </a:r>
            <a:r>
              <a:rPr lang="en-US" altLang="fr-FR" sz="1400" b="1" baseline="-25000">
                <a:solidFill>
                  <a:srgbClr val="FFCC66"/>
                </a:solidFill>
                <a:latin typeface="Times New Roman" panose="02020603050405020304" pitchFamily="18" charset="0"/>
              </a:rPr>
              <a:t>2</a:t>
            </a:r>
            <a:r>
              <a:rPr lang="en-US" altLang="fr-FR" sz="1400" b="1" baseline="-25000">
                <a:solidFill>
                  <a:srgbClr val="00CCFF"/>
                </a:solidFill>
                <a:latin typeface="Times New Roman" panose="02020603050405020304" pitchFamily="18" charset="0"/>
              </a:rPr>
              <a:t>3</a:t>
            </a:r>
            <a:r>
              <a:rPr lang="en-US" altLang="fr-FR" sz="1400" b="1">
                <a:solidFill>
                  <a:schemeClr val="tx2"/>
                </a:solidFill>
                <a:latin typeface="Times New Roman" panose="02020603050405020304" pitchFamily="18" charset="0"/>
              </a:rPr>
              <a:t>= 2 10</a:t>
            </a:r>
            <a:r>
              <a:rPr lang="en-US" altLang="fr-FR" sz="1400" b="1" baseline="30000">
                <a:solidFill>
                  <a:schemeClr val="tx2"/>
                </a:solidFill>
                <a:latin typeface="Times New Roman" panose="02020603050405020304" pitchFamily="18" charset="0"/>
              </a:rPr>
              <a:t>-3</a:t>
            </a:r>
            <a:r>
              <a:rPr lang="en-US" altLang="fr-FR" sz="1400" b="1">
                <a:solidFill>
                  <a:schemeClr val="tx2"/>
                </a:solidFill>
                <a:latin typeface="Times New Roman" panose="02020603050405020304" pitchFamily="18" charset="0"/>
              </a:rPr>
              <a:t>eV</a:t>
            </a:r>
            <a:r>
              <a:rPr lang="en-US" altLang="fr-FR" sz="1400" b="1" baseline="30000">
                <a:solidFill>
                  <a:schemeClr val="tx2"/>
                </a:solidFill>
                <a:latin typeface="Times New Roman" panose="02020603050405020304" pitchFamily="18" charset="0"/>
              </a:rPr>
              <a:t>2</a:t>
            </a:r>
            <a:endParaRPr lang="en-US" altLang="fr-FR" sz="1400" b="1">
              <a:solidFill>
                <a:schemeClr val="tx2"/>
              </a:solidFill>
              <a:latin typeface="Symbol" panose="05050102010706020507" pitchFamily="18" charset="2"/>
            </a:endParaRPr>
          </a:p>
        </p:txBody>
      </p:sp>
      <p:sp>
        <p:nvSpPr>
          <p:cNvPr id="178188" name="Text Box 12"/>
          <p:cNvSpPr txBox="1">
            <a:spLocks noChangeArrowheads="1"/>
          </p:cNvSpPr>
          <p:nvPr/>
        </p:nvSpPr>
        <p:spPr bwMode="auto">
          <a:xfrm>
            <a:off x="7285038" y="2039938"/>
            <a:ext cx="15144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Symbol" panose="05050102010706020507" pitchFamily="18" charset="2"/>
              </a:rPr>
              <a:t>D</a:t>
            </a:r>
            <a:r>
              <a:rPr lang="en-US" altLang="fr-FR" sz="1400" b="1">
                <a:latin typeface="Times New Roman" panose="02020603050405020304" pitchFamily="18" charset="0"/>
              </a:rPr>
              <a:t>m</a:t>
            </a:r>
            <a:r>
              <a:rPr lang="en-US" altLang="fr-FR" sz="1400" b="1" baseline="30000">
                <a:latin typeface="Times New Roman" panose="02020603050405020304" pitchFamily="18" charset="0"/>
              </a:rPr>
              <a:t>2</a:t>
            </a:r>
            <a:r>
              <a:rPr lang="en-US" altLang="fr-FR" sz="1400" b="1" baseline="-25000">
                <a:solidFill>
                  <a:srgbClr val="FF031E"/>
                </a:solidFill>
                <a:latin typeface="Times New Roman" panose="02020603050405020304" pitchFamily="18" charset="0"/>
              </a:rPr>
              <a:t>1</a:t>
            </a:r>
            <a:r>
              <a:rPr lang="en-US" altLang="fr-FR" sz="1400" b="1" baseline="-25000">
                <a:solidFill>
                  <a:srgbClr val="FFCC66"/>
                </a:solidFill>
                <a:latin typeface="Times New Roman" panose="02020603050405020304" pitchFamily="18" charset="0"/>
              </a:rPr>
              <a:t>2</a:t>
            </a:r>
            <a:r>
              <a:rPr lang="en-US" altLang="fr-FR" sz="1400" b="1">
                <a:solidFill>
                  <a:schemeClr val="tx2"/>
                </a:solidFill>
                <a:latin typeface="Times New Roman" panose="02020603050405020304" pitchFamily="18" charset="0"/>
              </a:rPr>
              <a:t>= 8 10</a:t>
            </a:r>
            <a:r>
              <a:rPr lang="en-US" altLang="fr-FR" sz="1400" b="1" baseline="30000">
                <a:solidFill>
                  <a:schemeClr val="tx2"/>
                </a:solidFill>
                <a:latin typeface="Times New Roman" panose="02020603050405020304" pitchFamily="18" charset="0"/>
              </a:rPr>
              <a:t>-5   </a:t>
            </a:r>
            <a:r>
              <a:rPr lang="en-US" altLang="fr-FR" sz="1400" b="1">
                <a:solidFill>
                  <a:schemeClr val="tx2"/>
                </a:solidFill>
                <a:latin typeface="Times New Roman" panose="02020603050405020304" pitchFamily="18" charset="0"/>
              </a:rPr>
              <a:t>eV</a:t>
            </a:r>
            <a:r>
              <a:rPr lang="en-US" altLang="fr-FR" sz="1400" b="1" baseline="30000">
                <a:solidFill>
                  <a:schemeClr val="tx2"/>
                </a:solidFill>
                <a:latin typeface="Times New Roman" panose="02020603050405020304" pitchFamily="18" charset="0"/>
              </a:rPr>
              <a:t>2</a:t>
            </a:r>
          </a:p>
        </p:txBody>
      </p:sp>
      <p:sp>
        <p:nvSpPr>
          <p:cNvPr id="178189" name="Line 13"/>
          <p:cNvSpPr>
            <a:spLocks noChangeShapeType="1"/>
          </p:cNvSpPr>
          <p:nvPr/>
        </p:nvSpPr>
        <p:spPr bwMode="auto">
          <a:xfrm>
            <a:off x="5930900" y="4229100"/>
            <a:ext cx="863600" cy="0"/>
          </a:xfrm>
          <a:prstGeom prst="line">
            <a:avLst/>
          </a:prstGeom>
          <a:noFill/>
          <a:ln w="41275">
            <a:solidFill>
              <a:srgbClr val="33CCCC"/>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90" name="Line 14"/>
          <p:cNvSpPr>
            <a:spLocks noChangeShapeType="1"/>
          </p:cNvSpPr>
          <p:nvPr/>
        </p:nvSpPr>
        <p:spPr bwMode="auto">
          <a:xfrm>
            <a:off x="5930900" y="3352800"/>
            <a:ext cx="863600" cy="0"/>
          </a:xfrm>
          <a:prstGeom prst="line">
            <a:avLst/>
          </a:prstGeom>
          <a:noFill/>
          <a:ln w="41275">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91" name="Line 15"/>
          <p:cNvSpPr>
            <a:spLocks noChangeShapeType="1"/>
          </p:cNvSpPr>
          <p:nvPr/>
        </p:nvSpPr>
        <p:spPr bwMode="auto">
          <a:xfrm>
            <a:off x="5930900" y="3479800"/>
            <a:ext cx="863600" cy="0"/>
          </a:xfrm>
          <a:prstGeom prst="line">
            <a:avLst/>
          </a:prstGeom>
          <a:noFill/>
          <a:ln w="41275">
            <a:solidFill>
              <a:srgbClr val="FF031E"/>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78192" name="Text Box 16"/>
          <p:cNvSpPr txBox="1">
            <a:spLocks noChangeArrowheads="1"/>
          </p:cNvSpPr>
          <p:nvPr/>
        </p:nvSpPr>
        <p:spPr bwMode="auto">
          <a:xfrm>
            <a:off x="5197475" y="20050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rgbClr val="FF031E"/>
                </a:solidFill>
                <a:latin typeface="Symbol" panose="05050102010706020507" pitchFamily="18" charset="2"/>
              </a:rPr>
              <a:t>1</a:t>
            </a:r>
            <a:endParaRPr lang="en-US" altLang="fr-FR" sz="2400" b="1">
              <a:solidFill>
                <a:srgbClr val="FF031E"/>
              </a:solidFill>
              <a:latin typeface="Symbol" panose="05050102010706020507" pitchFamily="18" charset="2"/>
            </a:endParaRPr>
          </a:p>
        </p:txBody>
      </p:sp>
      <p:sp>
        <p:nvSpPr>
          <p:cNvPr id="178193" name="Text Box 17"/>
          <p:cNvSpPr txBox="1">
            <a:spLocks noChangeArrowheads="1"/>
          </p:cNvSpPr>
          <p:nvPr/>
        </p:nvSpPr>
        <p:spPr bwMode="auto">
          <a:xfrm>
            <a:off x="5184775" y="18145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chemeClr val="accent2"/>
                </a:solidFill>
                <a:latin typeface="Symbol" panose="05050102010706020507" pitchFamily="18" charset="2"/>
              </a:rPr>
              <a:t>2</a:t>
            </a:r>
            <a:endParaRPr lang="en-US" altLang="fr-FR" sz="2400" b="1">
              <a:solidFill>
                <a:schemeClr val="accent2"/>
              </a:solidFill>
              <a:latin typeface="Symbol" panose="05050102010706020507" pitchFamily="18" charset="2"/>
            </a:endParaRPr>
          </a:p>
        </p:txBody>
      </p:sp>
      <p:sp>
        <p:nvSpPr>
          <p:cNvPr id="178194" name="Text Box 18"/>
          <p:cNvSpPr txBox="1">
            <a:spLocks noChangeArrowheads="1"/>
          </p:cNvSpPr>
          <p:nvPr/>
        </p:nvSpPr>
        <p:spPr bwMode="auto">
          <a:xfrm>
            <a:off x="5172075" y="9763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rgbClr val="00CCFF"/>
                </a:solidFill>
                <a:latin typeface="Symbol" panose="05050102010706020507" pitchFamily="18" charset="2"/>
              </a:rPr>
              <a:t>3</a:t>
            </a:r>
            <a:endParaRPr lang="en-US" altLang="fr-FR" sz="2400" b="1">
              <a:solidFill>
                <a:srgbClr val="00CCFF"/>
              </a:solidFill>
              <a:latin typeface="Symbol" panose="05050102010706020507" pitchFamily="18" charset="2"/>
            </a:endParaRPr>
          </a:p>
        </p:txBody>
      </p:sp>
      <p:sp>
        <p:nvSpPr>
          <p:cNvPr id="178195" name="Text Box 19"/>
          <p:cNvSpPr txBox="1">
            <a:spLocks noChangeArrowheads="1"/>
          </p:cNvSpPr>
          <p:nvPr/>
        </p:nvSpPr>
        <p:spPr bwMode="auto">
          <a:xfrm>
            <a:off x="5235575" y="32369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rgbClr val="FF031E"/>
                </a:solidFill>
                <a:latin typeface="Symbol" panose="05050102010706020507" pitchFamily="18" charset="2"/>
              </a:rPr>
              <a:t>1</a:t>
            </a:r>
            <a:endParaRPr lang="en-US" altLang="fr-FR" sz="2400" b="1">
              <a:solidFill>
                <a:srgbClr val="FF031E"/>
              </a:solidFill>
              <a:latin typeface="Symbol" panose="05050102010706020507" pitchFamily="18" charset="2"/>
            </a:endParaRPr>
          </a:p>
        </p:txBody>
      </p:sp>
      <p:sp>
        <p:nvSpPr>
          <p:cNvPr id="178196" name="Text Box 20"/>
          <p:cNvSpPr txBox="1">
            <a:spLocks noChangeArrowheads="1"/>
          </p:cNvSpPr>
          <p:nvPr/>
        </p:nvSpPr>
        <p:spPr bwMode="auto">
          <a:xfrm>
            <a:off x="5222875" y="30337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chemeClr val="accent2"/>
                </a:solidFill>
                <a:latin typeface="Symbol" panose="05050102010706020507" pitchFamily="18" charset="2"/>
              </a:rPr>
              <a:t>2</a:t>
            </a:r>
            <a:endParaRPr lang="en-US" altLang="fr-FR" sz="2400" b="1">
              <a:solidFill>
                <a:schemeClr val="accent2"/>
              </a:solidFill>
              <a:latin typeface="Symbol" panose="05050102010706020507" pitchFamily="18" charset="2"/>
            </a:endParaRPr>
          </a:p>
        </p:txBody>
      </p:sp>
      <p:sp>
        <p:nvSpPr>
          <p:cNvPr id="178197" name="Text Box 21"/>
          <p:cNvSpPr txBox="1">
            <a:spLocks noChangeArrowheads="1"/>
          </p:cNvSpPr>
          <p:nvPr/>
        </p:nvSpPr>
        <p:spPr bwMode="auto">
          <a:xfrm>
            <a:off x="5260975" y="3897313"/>
            <a:ext cx="958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en-US" altLang="fr-FR" sz="2400" b="1">
                <a:latin typeface="Symbol" panose="05050102010706020507" pitchFamily="18" charset="2"/>
              </a:rPr>
              <a:t>n</a:t>
            </a:r>
            <a:r>
              <a:rPr lang="en-US" altLang="fr-FR" sz="2400" b="1" baseline="-25000">
                <a:solidFill>
                  <a:srgbClr val="00CCFF"/>
                </a:solidFill>
                <a:latin typeface="Symbol" panose="05050102010706020507" pitchFamily="18" charset="2"/>
              </a:rPr>
              <a:t>3</a:t>
            </a:r>
            <a:endParaRPr lang="en-US" altLang="fr-FR" sz="2400" b="1">
              <a:solidFill>
                <a:srgbClr val="00CCFF"/>
              </a:solidFill>
              <a:latin typeface="Symbol" panose="05050102010706020507" pitchFamily="18" charset="2"/>
            </a:endParaRPr>
          </a:p>
        </p:txBody>
      </p:sp>
      <p:pic>
        <p:nvPicPr>
          <p:cNvPr id="178199"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048250"/>
            <a:ext cx="431482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pic>
      <p:sp>
        <p:nvSpPr>
          <p:cNvPr id="178200" name="Text Box 24"/>
          <p:cNvSpPr txBox="1">
            <a:spLocks noChangeArrowheads="1"/>
          </p:cNvSpPr>
          <p:nvPr/>
        </p:nvSpPr>
        <p:spPr bwMode="auto">
          <a:xfrm>
            <a:off x="6156325" y="5405438"/>
            <a:ext cx="2209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dirty="0">
                <a:latin typeface="Times New Roman" panose="02020603050405020304" pitchFamily="18" charset="0"/>
              </a:rPr>
              <a:t>2</a:t>
            </a:r>
          </a:p>
        </p:txBody>
      </p:sp>
      <p:sp>
        <p:nvSpPr>
          <p:cNvPr id="178201" name="Text Box 25"/>
          <p:cNvSpPr txBox="1">
            <a:spLocks noChangeArrowheads="1"/>
          </p:cNvSpPr>
          <p:nvPr/>
        </p:nvSpPr>
        <p:spPr bwMode="auto">
          <a:xfrm>
            <a:off x="7321550" y="3284538"/>
            <a:ext cx="14573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a:latin typeface="Symbol" panose="05050102010706020507" pitchFamily="18" charset="2"/>
              </a:rPr>
              <a:t>D</a:t>
            </a:r>
            <a:r>
              <a:rPr lang="en-US" altLang="fr-FR" sz="1400" b="1">
                <a:latin typeface="Times New Roman" panose="02020603050405020304" pitchFamily="18" charset="0"/>
              </a:rPr>
              <a:t>m</a:t>
            </a:r>
            <a:r>
              <a:rPr lang="en-US" altLang="fr-FR" sz="1400" b="1" baseline="30000">
                <a:latin typeface="Times New Roman" panose="02020603050405020304" pitchFamily="18" charset="0"/>
              </a:rPr>
              <a:t>2</a:t>
            </a:r>
            <a:r>
              <a:rPr lang="en-US" altLang="fr-FR" sz="1400" b="1" baseline="-25000">
                <a:solidFill>
                  <a:srgbClr val="FF031E"/>
                </a:solidFill>
                <a:latin typeface="Times New Roman" panose="02020603050405020304" pitchFamily="18" charset="0"/>
              </a:rPr>
              <a:t>1</a:t>
            </a:r>
            <a:r>
              <a:rPr lang="en-US" altLang="fr-FR" sz="1400" b="1" baseline="-25000">
                <a:solidFill>
                  <a:srgbClr val="FFCC66"/>
                </a:solidFill>
                <a:latin typeface="Times New Roman" panose="02020603050405020304" pitchFamily="18" charset="0"/>
              </a:rPr>
              <a:t>2</a:t>
            </a:r>
            <a:r>
              <a:rPr lang="en-US" altLang="fr-FR" sz="1400" b="1">
                <a:solidFill>
                  <a:schemeClr val="tx2"/>
                </a:solidFill>
                <a:latin typeface="Times New Roman" panose="02020603050405020304" pitchFamily="18" charset="0"/>
              </a:rPr>
              <a:t>= 8 10</a:t>
            </a:r>
            <a:r>
              <a:rPr lang="en-US" altLang="fr-FR" sz="1400" b="1" baseline="30000">
                <a:solidFill>
                  <a:schemeClr val="tx2"/>
                </a:solidFill>
                <a:latin typeface="Times New Roman" panose="02020603050405020304" pitchFamily="18" charset="0"/>
              </a:rPr>
              <a:t>-5 </a:t>
            </a:r>
            <a:r>
              <a:rPr lang="en-US" altLang="fr-FR" sz="1400" b="1">
                <a:solidFill>
                  <a:schemeClr val="tx2"/>
                </a:solidFill>
                <a:latin typeface="Times New Roman" panose="02020603050405020304" pitchFamily="18" charset="0"/>
              </a:rPr>
              <a:t>eV</a:t>
            </a:r>
            <a:r>
              <a:rPr lang="en-US" altLang="fr-FR" sz="1400" b="1" baseline="30000">
                <a:solidFill>
                  <a:schemeClr val="tx2"/>
                </a:solidFill>
                <a:latin typeface="Times New Roman" panose="02020603050405020304" pitchFamily="18" charset="0"/>
              </a:rPr>
              <a:t>2</a:t>
            </a:r>
          </a:p>
        </p:txBody>
      </p:sp>
      <p:sp>
        <p:nvSpPr>
          <p:cNvPr id="178202" name="Text Box 26"/>
          <p:cNvSpPr txBox="1">
            <a:spLocks noChangeArrowheads="1"/>
          </p:cNvSpPr>
          <p:nvPr/>
        </p:nvSpPr>
        <p:spPr bwMode="auto">
          <a:xfrm>
            <a:off x="7095799" y="3830638"/>
            <a:ext cx="15119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b="1" dirty="0">
                <a:latin typeface="Symbol" panose="05050102010706020507" pitchFamily="18" charset="2"/>
              </a:rPr>
              <a:t>D</a:t>
            </a:r>
            <a:r>
              <a:rPr lang="en-US" altLang="fr-FR" sz="1400" b="1" dirty="0">
                <a:latin typeface="Times New Roman" panose="02020603050405020304" pitchFamily="18" charset="0"/>
              </a:rPr>
              <a:t>m</a:t>
            </a:r>
            <a:r>
              <a:rPr lang="en-US" altLang="fr-FR" sz="1400" b="1" baseline="30000" dirty="0">
                <a:latin typeface="Times New Roman" panose="02020603050405020304" pitchFamily="18" charset="0"/>
              </a:rPr>
              <a:t>2</a:t>
            </a:r>
            <a:r>
              <a:rPr lang="en-US" altLang="fr-FR" sz="1400" b="1" baseline="-25000" dirty="0">
                <a:solidFill>
                  <a:srgbClr val="FFCC66"/>
                </a:solidFill>
                <a:latin typeface="Times New Roman" panose="02020603050405020304" pitchFamily="18" charset="0"/>
              </a:rPr>
              <a:t>2</a:t>
            </a:r>
            <a:r>
              <a:rPr lang="en-US" altLang="fr-FR" sz="1400" b="1" baseline="-25000" dirty="0">
                <a:solidFill>
                  <a:srgbClr val="00CCFF"/>
                </a:solidFill>
                <a:latin typeface="Times New Roman" panose="02020603050405020304" pitchFamily="18" charset="0"/>
              </a:rPr>
              <a:t>3</a:t>
            </a:r>
            <a:r>
              <a:rPr lang="en-US" altLang="fr-FR" sz="1400" b="1" dirty="0">
                <a:solidFill>
                  <a:schemeClr val="tx2"/>
                </a:solidFill>
                <a:latin typeface="Times New Roman" panose="02020603050405020304" pitchFamily="18" charset="0"/>
              </a:rPr>
              <a:t>= </a:t>
            </a:r>
            <a:r>
              <a:rPr lang="en-US" altLang="fr-FR" sz="1400" b="1" dirty="0" smtClean="0">
                <a:solidFill>
                  <a:schemeClr val="tx2"/>
                </a:solidFill>
                <a:latin typeface="Times New Roman" panose="02020603050405020304" pitchFamily="18" charset="0"/>
              </a:rPr>
              <a:t>-2 </a:t>
            </a:r>
            <a:r>
              <a:rPr lang="en-US" altLang="fr-FR" sz="1400" b="1" dirty="0">
                <a:solidFill>
                  <a:schemeClr val="tx2"/>
                </a:solidFill>
                <a:latin typeface="Times New Roman" panose="02020603050405020304" pitchFamily="18" charset="0"/>
              </a:rPr>
              <a:t>10</a:t>
            </a:r>
            <a:r>
              <a:rPr lang="en-US" altLang="fr-FR" sz="1400" b="1" baseline="30000" dirty="0">
                <a:solidFill>
                  <a:schemeClr val="tx2"/>
                </a:solidFill>
                <a:latin typeface="Times New Roman" panose="02020603050405020304" pitchFamily="18" charset="0"/>
              </a:rPr>
              <a:t>-3</a:t>
            </a:r>
            <a:r>
              <a:rPr lang="en-US" altLang="fr-FR" sz="1400" b="1" dirty="0">
                <a:solidFill>
                  <a:schemeClr val="tx2"/>
                </a:solidFill>
                <a:latin typeface="Times New Roman" panose="02020603050405020304" pitchFamily="18" charset="0"/>
              </a:rPr>
              <a:t>eV</a:t>
            </a:r>
            <a:r>
              <a:rPr lang="en-US" altLang="fr-FR" sz="1400" b="1" baseline="30000" dirty="0">
                <a:solidFill>
                  <a:schemeClr val="tx2"/>
                </a:solidFill>
                <a:latin typeface="Times New Roman" panose="02020603050405020304" pitchFamily="18" charset="0"/>
              </a:rPr>
              <a:t>2</a:t>
            </a:r>
            <a:endParaRPr lang="en-US" altLang="fr-FR" sz="1400" b="1" dirty="0">
              <a:solidFill>
                <a:schemeClr val="tx2"/>
              </a:solidFill>
              <a:latin typeface="Symbol" panose="05050102010706020507" pitchFamily="18" charset="2"/>
            </a:endParaRPr>
          </a:p>
        </p:txBody>
      </p:sp>
      <p:sp>
        <p:nvSpPr>
          <p:cNvPr id="178203" name="Freeform 27"/>
          <p:cNvSpPr>
            <a:spLocks/>
          </p:cNvSpPr>
          <p:nvPr/>
        </p:nvSpPr>
        <p:spPr bwMode="auto">
          <a:xfrm>
            <a:off x="6896100" y="3467100"/>
            <a:ext cx="1588" cy="749300"/>
          </a:xfrm>
          <a:custGeom>
            <a:avLst/>
            <a:gdLst>
              <a:gd name="T0" fmla="*/ 0 w 1"/>
              <a:gd name="T1" fmla="*/ 0 h 472"/>
              <a:gd name="T2" fmla="*/ 0 w 1"/>
              <a:gd name="T3" fmla="*/ 2147483646 h 472"/>
              <a:gd name="T4" fmla="*/ 0 60000 65536"/>
              <a:gd name="T5" fmla="*/ 0 60000 65536"/>
              <a:gd name="T6" fmla="*/ 0 w 1"/>
              <a:gd name="T7" fmla="*/ 0 h 472"/>
              <a:gd name="T8" fmla="*/ 1 w 1"/>
              <a:gd name="T9" fmla="*/ 472 h 472"/>
            </a:gdLst>
            <a:ahLst/>
            <a:cxnLst>
              <a:cxn ang="T4">
                <a:pos x="T0" y="T1"/>
              </a:cxn>
              <a:cxn ang="T5">
                <a:pos x="T2" y="T3"/>
              </a:cxn>
            </a:cxnLst>
            <a:rect l="T6" t="T7" r="T8" b="T9"/>
            <a:pathLst>
              <a:path w="1" h="472">
                <a:moveTo>
                  <a:pt x="0" y="0"/>
                </a:moveTo>
                <a:lnTo>
                  <a:pt x="0" y="472"/>
                </a:lnTo>
              </a:path>
            </a:pathLst>
          </a:custGeom>
          <a:noFill/>
          <a:ln w="12700">
            <a:solidFill>
              <a:schemeClr val="tx1"/>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178204" name="Freeform 28"/>
          <p:cNvSpPr>
            <a:spLocks/>
          </p:cNvSpPr>
          <p:nvPr/>
        </p:nvSpPr>
        <p:spPr bwMode="auto">
          <a:xfrm>
            <a:off x="6896100" y="3302000"/>
            <a:ext cx="1588" cy="177800"/>
          </a:xfrm>
          <a:custGeom>
            <a:avLst/>
            <a:gdLst>
              <a:gd name="T0" fmla="*/ 0 w 1"/>
              <a:gd name="T1" fmla="*/ 0 h 112"/>
              <a:gd name="T2" fmla="*/ 2147483646 w 1"/>
              <a:gd name="T3" fmla="*/ 2147483646 h 112"/>
              <a:gd name="T4" fmla="*/ 0 60000 65536"/>
              <a:gd name="T5" fmla="*/ 0 60000 65536"/>
              <a:gd name="T6" fmla="*/ 0 w 1"/>
              <a:gd name="T7" fmla="*/ 0 h 112"/>
              <a:gd name="T8" fmla="*/ 1 w 1"/>
              <a:gd name="T9" fmla="*/ 112 h 112"/>
            </a:gdLst>
            <a:ahLst/>
            <a:cxnLst>
              <a:cxn ang="T4">
                <a:pos x="T0" y="T1"/>
              </a:cxn>
              <a:cxn ang="T5">
                <a:pos x="T2" y="T3"/>
              </a:cxn>
            </a:cxnLst>
            <a:rect l="T6" t="T7" r="T8" b="T9"/>
            <a:pathLst>
              <a:path w="1" h="112">
                <a:moveTo>
                  <a:pt x="0" y="0"/>
                </a:moveTo>
                <a:lnTo>
                  <a:pt x="1" y="112"/>
                </a:lnTo>
              </a:path>
            </a:pathLst>
          </a:custGeom>
          <a:noFill/>
          <a:ln w="12700">
            <a:solidFill>
              <a:schemeClr val="tx1"/>
            </a:solidFill>
            <a:round/>
            <a:headEnd type="arrow" w="med" len="sm"/>
            <a:tailEnd type="arrow" w="med" len="sm"/>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Tree>
    <p:extLst>
      <p:ext uri="{BB962C8B-B14F-4D97-AF65-F5344CB8AC3E}">
        <p14:creationId xmlns:p14="http://schemas.microsoft.com/office/powerpoint/2010/main" val="39045509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84322" name="Text Box 1026"/>
          <p:cNvSpPr txBox="1">
            <a:spLocks noChangeArrowheads="1"/>
          </p:cNvSpPr>
          <p:nvPr/>
        </p:nvSpPr>
        <p:spPr bwMode="auto">
          <a:xfrm>
            <a:off x="0" y="36513"/>
            <a:ext cx="8729663" cy="210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8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food for thought: (simple) </a:t>
            </a:r>
            <a:endParaRPr kumimoji="0" lang="fr-CH" altLang="fr-FR" sz="16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what result would one get if one measured the mass of a</a:t>
            </a:r>
            <a:r>
              <a:rPr kumimoji="0" lang="fr-CH" altLang="fr-FR" sz="1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t>
            </a:r>
            <a:r>
              <a:rPr kumimoji="0" lang="fr-CH" altLang="fr-FR" sz="2400" b="1" i="0" u="none" strike="noStrike" kern="1200" cap="none" spc="0" normalizeH="0" baseline="0" noProof="0">
                <a:ln>
                  <a:noFill/>
                </a:ln>
                <a:solidFill>
                  <a:srgbClr val="FF6600"/>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FF6600"/>
                </a:solidFill>
                <a:effectLst/>
                <a:uLnTx/>
                <a:uFillTx/>
                <a:latin typeface="Comic Sans MS" panose="030F0702030302020204" pitchFamily="66" charset="0"/>
                <a:ea typeface="+mn-ea"/>
                <a:cs typeface="Arial" panose="020B0604020202020204" pitchFamily="34" charset="0"/>
              </a:rPr>
              <a:t>e</a:t>
            </a:r>
            <a:r>
              <a:rPr kumimoji="0" lang="fr-CH" altLang="fr-FR" sz="1400" b="1" i="0" u="none" strike="noStrike" kern="1200" cap="none" spc="0" normalizeH="0" baseline="-25000" noProof="0">
                <a:ln>
                  <a:noFill/>
                </a:ln>
                <a:solidFill>
                  <a:srgbClr val="FFFFCC"/>
                </a:solidFill>
                <a:effectLst/>
                <a:uLnTx/>
                <a:uFillTx/>
                <a:latin typeface="Comic Sans MS" panose="030F0702030302020204" pitchFamily="66" charset="0"/>
                <a:ea typeface="+mn-ea"/>
                <a:cs typeface="Arial" panose="020B0604020202020204" pitchFamily="34" charset="0"/>
              </a:rPr>
              <a:t> </a:t>
            </a:r>
            <a:r>
              <a:rPr kumimoji="0" lang="fr-CH" altLang="fr-FR" sz="1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(in K-capture for instance)?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what result would one get if one measured the mass of a</a:t>
            </a:r>
            <a:r>
              <a:rPr kumimoji="0" lang="fr-CH" altLang="fr-FR" sz="1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t>
            </a:r>
            <a:r>
              <a:rPr kumimoji="0" lang="fr-CH" altLang="fr-FR" sz="2400" b="1" i="0" u="none" strike="noStrike" kern="1200" cap="none" spc="0" normalizeH="0" baseline="0" noProof="0">
                <a:ln>
                  <a:noFill/>
                </a:ln>
                <a:solidFill>
                  <a:srgbClr val="0066FF"/>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0066FF"/>
                </a:solidFill>
                <a:effectLst/>
                <a:uLnTx/>
                <a:uFillTx/>
                <a:latin typeface="Symbol" panose="05050102010706020507" pitchFamily="18" charset="2"/>
                <a:ea typeface="+mn-ea"/>
                <a:cs typeface="Arial" panose="020B0604020202020204" pitchFamily="34" charset="0"/>
              </a:rPr>
              <a:t>m</a:t>
            </a:r>
            <a:r>
              <a:rPr kumimoji="0" lang="fr-CH" altLang="fr-FR" sz="1400" b="1" i="0" u="none" strike="noStrike" kern="1200" cap="none" spc="0" normalizeH="0" baseline="-25000" noProof="0">
                <a:ln>
                  <a:noFill/>
                </a:ln>
                <a:solidFill>
                  <a:srgbClr val="FFFFCC"/>
                </a:solidFill>
                <a:effectLst/>
                <a:uLnTx/>
                <a:uFillTx/>
                <a:latin typeface="Comic Sans MS" panose="030F0702030302020204" pitchFamily="66" charset="0"/>
                <a:ea typeface="+mn-ea"/>
                <a:cs typeface="Arial" panose="020B0604020202020204" pitchFamily="34" charset="0"/>
              </a:rPr>
              <a:t> </a:t>
            </a:r>
            <a:r>
              <a:rPr kumimoji="0" lang="fr-CH" altLang="fr-FR" sz="1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(in pion decay)</a:t>
            </a:r>
            <a:r>
              <a:rPr kumimoji="0" lang="fr-CH" altLang="fr-FR" sz="1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Is energy conserved when neutrinos oscillate?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20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endParaRPr>
          </a:p>
        </p:txBody>
      </p:sp>
      <p:grpSp>
        <p:nvGrpSpPr>
          <p:cNvPr id="546842" name="Group 1050"/>
          <p:cNvGrpSpPr>
            <a:grpSpLocks/>
          </p:cNvGrpSpPr>
          <p:nvPr/>
        </p:nvGrpSpPr>
        <p:grpSpPr bwMode="auto">
          <a:xfrm>
            <a:off x="4857750" y="2122488"/>
            <a:ext cx="4378325" cy="3916362"/>
            <a:chOff x="2970" y="1310"/>
            <a:chExt cx="2758" cy="2467"/>
          </a:xfrm>
        </p:grpSpPr>
        <p:sp>
          <p:nvSpPr>
            <p:cNvPr id="184337" name="Line 1039"/>
            <p:cNvSpPr>
              <a:spLocks noChangeShapeType="1"/>
            </p:cNvSpPr>
            <p:nvPr/>
          </p:nvSpPr>
          <p:spPr bwMode="auto">
            <a:xfrm>
              <a:off x="2970" y="3309"/>
              <a:ext cx="2532" cy="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endParaRPr>
            </a:p>
          </p:txBody>
        </p:sp>
        <p:sp>
          <p:nvSpPr>
            <p:cNvPr id="184338" name="Rectangle 1040"/>
            <p:cNvSpPr>
              <a:spLocks noChangeArrowheads="1"/>
            </p:cNvSpPr>
            <p:nvPr/>
          </p:nvSpPr>
          <p:spPr bwMode="auto">
            <a:xfrm>
              <a:off x="3224" y="2944"/>
              <a:ext cx="139" cy="365"/>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39" name="Rectangle 1041"/>
            <p:cNvSpPr>
              <a:spLocks noChangeArrowheads="1"/>
            </p:cNvSpPr>
            <p:nvPr/>
          </p:nvSpPr>
          <p:spPr bwMode="auto">
            <a:xfrm>
              <a:off x="3583" y="2625"/>
              <a:ext cx="155" cy="687"/>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40" name="Rectangle 1042"/>
            <p:cNvSpPr>
              <a:spLocks noChangeArrowheads="1"/>
            </p:cNvSpPr>
            <p:nvPr/>
          </p:nvSpPr>
          <p:spPr bwMode="auto">
            <a:xfrm>
              <a:off x="5072" y="2351"/>
              <a:ext cx="156" cy="958"/>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41" name="Text Box 1043"/>
            <p:cNvSpPr txBox="1">
              <a:spLocks noChangeArrowheads="1"/>
            </p:cNvSpPr>
            <p:nvPr/>
          </p:nvSpPr>
          <p:spPr bwMode="auto">
            <a:xfrm>
              <a:off x="3094" y="3412"/>
              <a:ext cx="33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FF6600"/>
                  </a:solidFill>
                  <a:effectLst/>
                  <a:uLnTx/>
                  <a:uFillTx/>
                  <a:latin typeface="Symbol" panose="05050102010706020507" pitchFamily="18" charset="2"/>
                  <a:ea typeface="+mn-ea"/>
                  <a:cs typeface="Arial" panose="020B0604020202020204" pitchFamily="34" charset="0"/>
                </a:rPr>
                <a:t>1</a:t>
              </a:r>
              <a:endParaRPr kumimoji="0" lang="fr-FR" altLang="fr-FR" sz="3200" b="1" i="0" u="none" strike="noStrike" kern="1200" cap="none" spc="0" normalizeH="0" baseline="0" noProof="0">
                <a:ln>
                  <a:noFill/>
                </a:ln>
                <a:solidFill>
                  <a:srgbClr val="FF6600"/>
                </a:solidFill>
                <a:effectLst/>
                <a:uLnTx/>
                <a:uFillTx/>
                <a:latin typeface="Symbol" panose="05050102010706020507" pitchFamily="18" charset="2"/>
                <a:ea typeface="+mn-ea"/>
                <a:cs typeface="Arial" panose="020B0604020202020204" pitchFamily="34" charset="0"/>
              </a:endParaRPr>
            </a:p>
          </p:txBody>
        </p:sp>
        <p:sp>
          <p:nvSpPr>
            <p:cNvPr id="184342" name="Text Box 1044"/>
            <p:cNvSpPr txBox="1">
              <a:spLocks noChangeArrowheads="1"/>
            </p:cNvSpPr>
            <p:nvPr/>
          </p:nvSpPr>
          <p:spPr bwMode="auto">
            <a:xfrm>
              <a:off x="3539" y="3425"/>
              <a:ext cx="309"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800" b="1" i="0" u="none" strike="noStrike" kern="1200" cap="none" spc="0" normalizeH="0" baseline="-25000" noProof="0">
                  <a:ln>
                    <a:noFill/>
                  </a:ln>
                  <a:solidFill>
                    <a:srgbClr val="FFCC00"/>
                  </a:solidFill>
                  <a:effectLst/>
                  <a:uLnTx/>
                  <a:uFillTx/>
                  <a:latin typeface="Symbol" panose="05050102010706020507" pitchFamily="18" charset="2"/>
                  <a:ea typeface="+mn-ea"/>
                  <a:cs typeface="Arial" panose="020B0604020202020204" pitchFamily="34" charset="0"/>
                </a:rPr>
                <a:t>2</a:t>
              </a:r>
              <a:endParaRPr kumimoji="0" lang="fr-FR" altLang="fr-FR" sz="2800" b="1" i="0" u="none" strike="noStrike" kern="1200" cap="none" spc="0" normalizeH="0" baseline="0" noProof="0">
                <a:ln>
                  <a:noFill/>
                </a:ln>
                <a:solidFill>
                  <a:srgbClr val="FFCC00"/>
                </a:solidFill>
                <a:effectLst/>
                <a:uLnTx/>
                <a:uFillTx/>
                <a:latin typeface="Symbol" panose="05050102010706020507" pitchFamily="18" charset="2"/>
                <a:ea typeface="+mn-ea"/>
                <a:cs typeface="Arial" panose="020B0604020202020204" pitchFamily="34" charset="0"/>
              </a:endParaRPr>
            </a:p>
          </p:txBody>
        </p:sp>
        <p:sp>
          <p:nvSpPr>
            <p:cNvPr id="184343" name="Text Box 1045"/>
            <p:cNvSpPr txBox="1">
              <a:spLocks noChangeArrowheads="1"/>
            </p:cNvSpPr>
            <p:nvPr/>
          </p:nvSpPr>
          <p:spPr bwMode="auto">
            <a:xfrm>
              <a:off x="5018" y="3354"/>
              <a:ext cx="33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CCFFCC"/>
                  </a:solidFill>
                  <a:effectLst/>
                  <a:uLnTx/>
                  <a:uFillTx/>
                  <a:latin typeface="Symbol" panose="05050102010706020507" pitchFamily="18" charset="2"/>
                  <a:ea typeface="+mn-ea"/>
                  <a:cs typeface="Arial" panose="020B0604020202020204" pitchFamily="34" charset="0"/>
                </a:rPr>
                <a:t>3</a:t>
              </a:r>
              <a:endParaRPr kumimoji="0" lang="fr-FR" altLang="fr-FR" sz="3200" b="1" i="0" u="none" strike="noStrike" kern="1200" cap="none" spc="0" normalizeH="0" baseline="0" noProof="0">
                <a:ln>
                  <a:noFill/>
                </a:ln>
                <a:solidFill>
                  <a:srgbClr val="CCFFCC"/>
                </a:solidFill>
                <a:effectLst/>
                <a:uLnTx/>
                <a:uFillTx/>
                <a:latin typeface="Symbol" panose="05050102010706020507" pitchFamily="18" charset="2"/>
                <a:ea typeface="+mn-ea"/>
                <a:cs typeface="Arial" panose="020B0604020202020204" pitchFamily="34" charset="0"/>
              </a:endParaRPr>
            </a:p>
          </p:txBody>
        </p:sp>
        <p:sp>
          <p:nvSpPr>
            <p:cNvPr id="184344" name="Text Box 1046"/>
            <p:cNvSpPr txBox="1">
              <a:spLocks noChangeArrowheads="1"/>
            </p:cNvSpPr>
            <p:nvPr/>
          </p:nvSpPr>
          <p:spPr bwMode="auto">
            <a:xfrm>
              <a:off x="4369" y="1310"/>
              <a:ext cx="882"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3333FF"/>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3333FF"/>
                  </a:solidFill>
                  <a:effectLst/>
                  <a:uLnTx/>
                  <a:uFillTx/>
                  <a:latin typeface="Symbol" panose="05050102010706020507" pitchFamily="18" charset="2"/>
                  <a:ea typeface="+mn-ea"/>
                  <a:cs typeface="Arial" panose="020B0604020202020204" pitchFamily="34" charset="0"/>
                </a:rPr>
                <a:t>m</a:t>
              </a:r>
              <a:endParaRPr kumimoji="0" lang="fr-FR" altLang="fr-FR" sz="3200" b="1" i="0" u="none" strike="noStrike" kern="1200" cap="none" spc="0" normalizeH="0" baseline="0" noProof="0">
                <a:ln>
                  <a:noFill/>
                </a:ln>
                <a:solidFill>
                  <a:srgbClr val="3333FF"/>
                </a:solidFill>
                <a:effectLst/>
                <a:uLnTx/>
                <a:uFillTx/>
                <a:latin typeface="Symbol" panose="05050102010706020507" pitchFamily="18" charset="2"/>
                <a:ea typeface="+mn-ea"/>
                <a:cs typeface="Arial" panose="020B0604020202020204" pitchFamily="34" charset="0"/>
              </a:endParaRPr>
            </a:p>
          </p:txBody>
        </p:sp>
        <p:sp>
          <p:nvSpPr>
            <p:cNvPr id="184345" name="Text Box 1047"/>
            <p:cNvSpPr txBox="1">
              <a:spLocks noChangeArrowheads="1"/>
            </p:cNvSpPr>
            <p:nvPr/>
          </p:nvSpPr>
          <p:spPr bwMode="auto">
            <a:xfrm>
              <a:off x="5513" y="3431"/>
              <a:ext cx="215"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m</a:t>
              </a: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grpSp>
      <p:grpSp>
        <p:nvGrpSpPr>
          <p:cNvPr id="546844" name="Group 1052"/>
          <p:cNvGrpSpPr>
            <a:grpSpLocks/>
          </p:cNvGrpSpPr>
          <p:nvPr/>
        </p:nvGrpSpPr>
        <p:grpSpPr bwMode="auto">
          <a:xfrm>
            <a:off x="276225" y="1730375"/>
            <a:ext cx="4608513" cy="4913313"/>
            <a:chOff x="174" y="1090"/>
            <a:chExt cx="2903" cy="3095"/>
          </a:xfrm>
        </p:grpSpPr>
        <p:sp>
          <p:nvSpPr>
            <p:cNvPr id="184326" name="Line 1028"/>
            <p:cNvSpPr>
              <a:spLocks noChangeShapeType="1"/>
            </p:cNvSpPr>
            <p:nvPr/>
          </p:nvSpPr>
          <p:spPr bwMode="auto">
            <a:xfrm>
              <a:off x="174" y="3717"/>
              <a:ext cx="2532" cy="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endParaRPr>
            </a:p>
          </p:txBody>
        </p:sp>
        <p:sp>
          <p:nvSpPr>
            <p:cNvPr id="184327" name="Rectangle 1029"/>
            <p:cNvSpPr>
              <a:spLocks noChangeArrowheads="1"/>
            </p:cNvSpPr>
            <p:nvPr/>
          </p:nvSpPr>
          <p:spPr bwMode="auto">
            <a:xfrm>
              <a:off x="411" y="2215"/>
              <a:ext cx="119" cy="1502"/>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28" name="Rectangle 1030"/>
            <p:cNvSpPr>
              <a:spLocks noChangeArrowheads="1"/>
            </p:cNvSpPr>
            <p:nvPr/>
          </p:nvSpPr>
          <p:spPr bwMode="auto">
            <a:xfrm>
              <a:off x="786" y="2892"/>
              <a:ext cx="137" cy="825"/>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29" name="Rectangle 1031"/>
            <p:cNvSpPr>
              <a:spLocks noChangeArrowheads="1"/>
            </p:cNvSpPr>
            <p:nvPr/>
          </p:nvSpPr>
          <p:spPr bwMode="auto">
            <a:xfrm>
              <a:off x="2276" y="3642"/>
              <a:ext cx="156" cy="75"/>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30" name="Text Box 1032"/>
            <p:cNvSpPr txBox="1">
              <a:spLocks noChangeArrowheads="1"/>
            </p:cNvSpPr>
            <p:nvPr/>
          </p:nvSpPr>
          <p:spPr bwMode="auto">
            <a:xfrm>
              <a:off x="298" y="3820"/>
              <a:ext cx="33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FF6600"/>
                  </a:solidFill>
                  <a:effectLst/>
                  <a:uLnTx/>
                  <a:uFillTx/>
                  <a:latin typeface="Symbol" panose="05050102010706020507" pitchFamily="18" charset="2"/>
                  <a:ea typeface="+mn-ea"/>
                  <a:cs typeface="Arial" panose="020B0604020202020204" pitchFamily="34" charset="0"/>
                </a:rPr>
                <a:t>1</a:t>
              </a:r>
              <a:endParaRPr kumimoji="0" lang="fr-FR" altLang="fr-FR" sz="3200" b="1" i="0" u="none" strike="noStrike" kern="1200" cap="none" spc="0" normalizeH="0" baseline="0" noProof="0">
                <a:ln>
                  <a:noFill/>
                </a:ln>
                <a:solidFill>
                  <a:srgbClr val="FF6600"/>
                </a:solidFill>
                <a:effectLst/>
                <a:uLnTx/>
                <a:uFillTx/>
                <a:latin typeface="Symbol" panose="05050102010706020507" pitchFamily="18" charset="2"/>
                <a:ea typeface="+mn-ea"/>
                <a:cs typeface="Arial" panose="020B0604020202020204" pitchFamily="34" charset="0"/>
              </a:endParaRPr>
            </a:p>
          </p:txBody>
        </p:sp>
        <p:sp>
          <p:nvSpPr>
            <p:cNvPr id="184331" name="Text Box 1033"/>
            <p:cNvSpPr txBox="1">
              <a:spLocks noChangeArrowheads="1"/>
            </p:cNvSpPr>
            <p:nvPr/>
          </p:nvSpPr>
          <p:spPr bwMode="auto">
            <a:xfrm>
              <a:off x="743" y="3833"/>
              <a:ext cx="309"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800" b="1" i="0" u="none" strike="noStrike" kern="1200" cap="none" spc="0" normalizeH="0" baseline="-25000" noProof="0">
                  <a:ln>
                    <a:noFill/>
                  </a:ln>
                  <a:solidFill>
                    <a:srgbClr val="FFCC00"/>
                  </a:solidFill>
                  <a:effectLst/>
                  <a:uLnTx/>
                  <a:uFillTx/>
                  <a:latin typeface="Symbol" panose="05050102010706020507" pitchFamily="18" charset="2"/>
                  <a:ea typeface="+mn-ea"/>
                  <a:cs typeface="Arial" panose="020B0604020202020204" pitchFamily="34" charset="0"/>
                </a:rPr>
                <a:t>2</a:t>
              </a:r>
              <a:endParaRPr kumimoji="0" lang="fr-FR" altLang="fr-FR" sz="2800" b="1" i="0" u="none" strike="noStrike" kern="1200" cap="none" spc="0" normalizeH="0" baseline="0" noProof="0">
                <a:ln>
                  <a:noFill/>
                </a:ln>
                <a:solidFill>
                  <a:srgbClr val="FFCC00"/>
                </a:solidFill>
                <a:effectLst/>
                <a:uLnTx/>
                <a:uFillTx/>
                <a:latin typeface="Symbol" panose="05050102010706020507" pitchFamily="18" charset="2"/>
                <a:ea typeface="+mn-ea"/>
                <a:cs typeface="Arial" panose="020B0604020202020204" pitchFamily="34" charset="0"/>
              </a:endParaRPr>
            </a:p>
          </p:txBody>
        </p:sp>
        <p:sp>
          <p:nvSpPr>
            <p:cNvPr id="184332" name="Text Box 1034"/>
            <p:cNvSpPr txBox="1">
              <a:spLocks noChangeArrowheads="1"/>
            </p:cNvSpPr>
            <p:nvPr/>
          </p:nvSpPr>
          <p:spPr bwMode="auto">
            <a:xfrm>
              <a:off x="2222" y="3762"/>
              <a:ext cx="33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CCFFCC"/>
                  </a:solidFill>
                  <a:effectLst/>
                  <a:uLnTx/>
                  <a:uFillTx/>
                  <a:latin typeface="Symbol" panose="05050102010706020507" pitchFamily="18" charset="2"/>
                  <a:ea typeface="+mn-ea"/>
                  <a:cs typeface="Arial" panose="020B0604020202020204" pitchFamily="34" charset="0"/>
                </a:rPr>
                <a:t>3</a:t>
              </a:r>
              <a:endParaRPr kumimoji="0" lang="fr-FR" altLang="fr-FR" sz="3200" b="1" i="0" u="none" strike="noStrike" kern="1200" cap="none" spc="0" normalizeH="0" baseline="0" noProof="0">
                <a:ln>
                  <a:noFill/>
                </a:ln>
                <a:solidFill>
                  <a:srgbClr val="CCFFCC"/>
                </a:solidFill>
                <a:effectLst/>
                <a:uLnTx/>
                <a:uFillTx/>
                <a:latin typeface="Symbol" panose="05050102010706020507" pitchFamily="18" charset="2"/>
                <a:ea typeface="+mn-ea"/>
                <a:cs typeface="Arial" panose="020B0604020202020204" pitchFamily="34" charset="0"/>
              </a:endParaRPr>
            </a:p>
          </p:txBody>
        </p:sp>
        <p:sp>
          <p:nvSpPr>
            <p:cNvPr id="184333" name="Text Box 1036"/>
            <p:cNvSpPr txBox="1">
              <a:spLocks noChangeArrowheads="1"/>
            </p:cNvSpPr>
            <p:nvPr/>
          </p:nvSpPr>
          <p:spPr bwMode="auto">
            <a:xfrm>
              <a:off x="240" y="1090"/>
              <a:ext cx="882"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3200" b="1" i="0" u="none" strike="noStrike" kern="1200" cap="none" spc="0" normalizeH="0" baseline="0" noProof="0">
                  <a:ln>
                    <a:noFill/>
                  </a:ln>
                  <a:solidFill>
                    <a:srgbClr val="FF0000"/>
                  </a:solidFill>
                  <a:effectLst/>
                  <a:uLnTx/>
                  <a:uFillTx/>
                  <a:latin typeface="Symbol" panose="05050102010706020507" pitchFamily="18" charset="2"/>
                  <a:ea typeface="+mn-ea"/>
                  <a:cs typeface="Arial" panose="020B0604020202020204" pitchFamily="34" charset="0"/>
                </a:rPr>
                <a:t>n</a:t>
              </a:r>
              <a:r>
                <a:rPr kumimoji="0" lang="fr-CH" altLang="fr-FR" sz="3200" b="1" i="0" u="none" strike="noStrike" kern="1200" cap="none" spc="0" normalizeH="0" baseline="-25000" noProof="0">
                  <a:ln>
                    <a:noFill/>
                  </a:ln>
                  <a:solidFill>
                    <a:srgbClr val="FF0000"/>
                  </a:solidFill>
                  <a:effectLst/>
                  <a:uLnTx/>
                  <a:uFillTx/>
                  <a:latin typeface="Comic Sans MS" panose="030F0702030302020204" pitchFamily="66" charset="0"/>
                  <a:ea typeface="+mn-ea"/>
                  <a:cs typeface="Arial" panose="020B0604020202020204" pitchFamily="34" charset="0"/>
                </a:rPr>
                <a:t>e</a:t>
              </a:r>
              <a:endParaRPr kumimoji="0" lang="fr-FR" altLang="fr-FR" sz="3200" b="1" i="0" u="none" strike="noStrike" kern="1200" cap="none" spc="0" normalizeH="0" baseline="0" noProof="0">
                <a:ln>
                  <a:noFill/>
                </a:ln>
                <a:solidFill>
                  <a:srgbClr val="FF0000"/>
                </a:solidFill>
                <a:effectLst/>
                <a:uLnTx/>
                <a:uFillTx/>
                <a:latin typeface="Symbol" panose="05050102010706020507" pitchFamily="18" charset="2"/>
                <a:ea typeface="+mn-ea"/>
                <a:cs typeface="Arial" panose="020B0604020202020204" pitchFamily="34" charset="0"/>
              </a:endParaRPr>
            </a:p>
          </p:txBody>
        </p:sp>
        <p:sp>
          <p:nvSpPr>
            <p:cNvPr id="184334" name="Text Box 1037"/>
            <p:cNvSpPr txBox="1">
              <a:spLocks noChangeArrowheads="1"/>
            </p:cNvSpPr>
            <p:nvPr/>
          </p:nvSpPr>
          <p:spPr bwMode="auto">
            <a:xfrm>
              <a:off x="2717" y="3839"/>
              <a:ext cx="215"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m</a:t>
              </a: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4335" name="Text Box 1038"/>
            <p:cNvSpPr txBox="1">
              <a:spLocks noChangeArrowheads="1"/>
            </p:cNvSpPr>
            <p:nvPr/>
          </p:nvSpPr>
          <p:spPr bwMode="auto">
            <a:xfrm>
              <a:off x="245" y="1455"/>
              <a:ext cx="2832" cy="5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would measure a distribution with three  values of mass with the following probabilities </a:t>
              </a:r>
              <a:endParaRPr kumimoji="0" lang="fr-FR" altLang="fr-FR" sz="16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endParaRPr>
            </a:p>
          </p:txBody>
        </p:sp>
        <p:sp>
          <p:nvSpPr>
            <p:cNvPr id="184336" name="Text Box 1051"/>
            <p:cNvSpPr txBox="1">
              <a:spLocks noChangeArrowheads="1"/>
            </p:cNvSpPr>
            <p:nvPr/>
          </p:nvSpPr>
          <p:spPr bwMode="auto">
            <a:xfrm>
              <a:off x="262" y="1962"/>
              <a:ext cx="2371"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¦U</a:t>
              </a:r>
              <a:r>
                <a:rPr kumimoji="0" lang="fr-CH" altLang="fr-FR" sz="1600" b="1" i="0" u="none" strike="noStrike" kern="1200" cap="none" spc="0" normalizeH="0" baseline="-25000" noProof="0">
                  <a:ln>
                    <a:noFill/>
                  </a:ln>
                  <a:solidFill>
                    <a:srgbClr val="FF6600"/>
                  </a:solidFill>
                  <a:effectLst/>
                  <a:uLnTx/>
                  <a:uFillTx/>
                  <a:latin typeface="Comic Sans MS" panose="030F0702030302020204" pitchFamily="66" charset="0"/>
                  <a:ea typeface="+mn-ea"/>
                  <a:cs typeface="Arial" panose="020B0604020202020204" pitchFamily="34" charset="0"/>
                </a:rPr>
                <a:t>1e</a:t>
              </a:r>
              <a:r>
                <a:rPr kumimoji="0" lang="fr-CH" altLang="fr-FR" sz="16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a:t>
              </a:r>
              <a:r>
                <a:rPr kumimoji="0" lang="fr-CH" altLang="fr-FR" sz="1600" b="1" i="0" u="none" strike="noStrike" kern="1200" cap="none" spc="0" normalizeH="0" baseline="30000" noProof="0">
                  <a:ln>
                    <a:noFill/>
                  </a:ln>
                  <a:solidFill>
                    <a:srgbClr val="FF6600"/>
                  </a:solidFill>
                  <a:effectLst/>
                  <a:uLnTx/>
                  <a:uFillTx/>
                  <a:latin typeface="Comic Sans MS" panose="030F0702030302020204" pitchFamily="66" charset="0"/>
                  <a:ea typeface="+mn-ea"/>
                  <a:cs typeface="Arial" panose="020B0604020202020204" pitchFamily="34" charset="0"/>
                </a:rPr>
                <a:t>2  </a:t>
              </a:r>
              <a:r>
                <a:rPr kumimoji="0" lang="fr-CH" altLang="fr-FR" sz="16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¦U</a:t>
              </a:r>
              <a:r>
                <a:rPr kumimoji="0" lang="fr-CH" altLang="fr-FR" sz="1600" b="1" i="0" u="none" strike="noStrike" kern="1200" cap="none" spc="0" normalizeH="0" baseline="-25000" noProof="0">
                  <a:ln>
                    <a:noFill/>
                  </a:ln>
                  <a:solidFill>
                    <a:srgbClr val="FFCC00"/>
                  </a:solidFill>
                  <a:effectLst/>
                  <a:uLnTx/>
                  <a:uFillTx/>
                  <a:latin typeface="Comic Sans MS" panose="030F0702030302020204" pitchFamily="66" charset="0"/>
                  <a:ea typeface="+mn-ea"/>
                  <a:cs typeface="Arial" panose="020B0604020202020204" pitchFamily="34" charset="0"/>
                </a:rPr>
                <a:t>2e</a:t>
              </a:r>
              <a:r>
                <a:rPr kumimoji="0" lang="fr-CH" altLang="fr-FR" sz="16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a:t>
              </a:r>
              <a:r>
                <a:rPr kumimoji="0" lang="fr-CH" altLang="fr-FR" sz="1600" b="1" i="0" u="none" strike="noStrike" kern="1200" cap="none" spc="0" normalizeH="0" baseline="30000" noProof="0">
                  <a:ln>
                    <a:noFill/>
                  </a:ln>
                  <a:solidFill>
                    <a:srgbClr val="FFCC00"/>
                  </a:solidFill>
                  <a:effectLst/>
                  <a:uLnTx/>
                  <a:uFillTx/>
                  <a:latin typeface="Comic Sans MS" panose="030F0702030302020204" pitchFamily="66" charset="0"/>
                  <a:ea typeface="+mn-ea"/>
                  <a:cs typeface="Arial" panose="020B0604020202020204" pitchFamily="34" charset="0"/>
                </a:rPr>
                <a:t>2 </a:t>
              </a:r>
              <a:r>
                <a:rPr kumimoji="0" lang="fr-CH" altLang="fr-FR" sz="1600" b="1" i="0" u="none" strike="noStrike" kern="1200" cap="none" spc="0" normalizeH="0" baseline="30000" noProof="0">
                  <a:ln>
                    <a:noFill/>
                  </a:ln>
                  <a:solidFill>
                    <a:srgbClr val="FF6600"/>
                  </a:solidFill>
                  <a:effectLst/>
                  <a:uLnTx/>
                  <a:uFillTx/>
                  <a:latin typeface="Comic Sans MS" panose="030F0702030302020204" pitchFamily="66" charset="0"/>
                  <a:ea typeface="+mn-ea"/>
                  <a:cs typeface="Arial" panose="020B0604020202020204" pitchFamily="34" charset="0"/>
                </a:rPr>
                <a:t>                         </a:t>
              </a:r>
              <a:r>
                <a:rPr kumimoji="0" lang="fr-CH" altLang="fr-FR" sz="16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 </a:t>
              </a:r>
              <a:r>
                <a:rPr kumimoji="0" lang="fr-CH" altLang="fr-FR" sz="16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¦U</a:t>
              </a:r>
              <a:r>
                <a:rPr kumimoji="0" lang="fr-CH" altLang="fr-FR" sz="1600" b="1" i="0" u="none" strike="noStrike" kern="1200" cap="none" spc="0" normalizeH="0" baseline="-25000" noProof="0">
                  <a:ln>
                    <a:noFill/>
                  </a:ln>
                  <a:solidFill>
                    <a:srgbClr val="CCFFCC"/>
                  </a:solidFill>
                  <a:effectLst/>
                  <a:uLnTx/>
                  <a:uFillTx/>
                  <a:latin typeface="Comic Sans MS" panose="030F0702030302020204" pitchFamily="66" charset="0"/>
                  <a:ea typeface="+mn-ea"/>
                  <a:cs typeface="Arial" panose="020B0604020202020204" pitchFamily="34" charset="0"/>
                </a:rPr>
                <a:t>3e</a:t>
              </a:r>
              <a:r>
                <a:rPr kumimoji="0" lang="fr-CH" altLang="fr-FR" sz="16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a:t>
              </a:r>
              <a:r>
                <a:rPr kumimoji="0" lang="fr-CH" altLang="fr-FR" sz="16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2  </a:t>
              </a:r>
              <a:endParaRPr kumimoji="0" lang="fr-FR" altLang="fr-FR" sz="16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grpSp>
      <p:sp>
        <p:nvSpPr>
          <p:cNvPr id="546845" name="Text Box 1053"/>
          <p:cNvSpPr txBox="1">
            <a:spLocks noChangeArrowheads="1"/>
          </p:cNvSpPr>
          <p:nvPr/>
        </p:nvSpPr>
        <p:spPr bwMode="auto">
          <a:xfrm>
            <a:off x="906463" y="3584575"/>
            <a:ext cx="4537075" cy="85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8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&lt;m </a:t>
            </a:r>
            <a:r>
              <a:rPr kumimoji="0" lang="fr-CH" altLang="fr-FR" sz="18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1800" b="1" i="0" u="none" strike="noStrike" kern="1200" cap="none" spc="0" normalizeH="0" baseline="-25000" noProof="0">
                <a:ln>
                  <a:noFill/>
                </a:ln>
                <a:solidFill>
                  <a:srgbClr val="FFFFCC"/>
                </a:solidFill>
                <a:effectLst/>
                <a:uLnTx/>
                <a:uFillTx/>
                <a:latin typeface="Comic Sans MS" panose="030F0702030302020204" pitchFamily="66" charset="0"/>
                <a:ea typeface="+mn-ea"/>
                <a:cs typeface="Arial" panose="020B0604020202020204" pitchFamily="34" charset="0"/>
              </a:rPr>
              <a:t>e</a:t>
            </a:r>
            <a:r>
              <a:rPr kumimoji="0" lang="fr-CH" altLang="fr-FR" sz="18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&gt;=</a:t>
            </a:r>
            <a:r>
              <a:rPr kumimoji="0" lang="fr-CH" altLang="fr-FR" sz="18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¦U</a:t>
            </a:r>
            <a:r>
              <a:rPr kumimoji="0" lang="fr-CH" altLang="fr-FR" sz="1800" b="1" i="0" u="none" strike="noStrike" kern="1200" cap="none" spc="0" normalizeH="0" baseline="-25000" noProof="0">
                <a:ln>
                  <a:noFill/>
                </a:ln>
                <a:solidFill>
                  <a:srgbClr val="FF6600"/>
                </a:solidFill>
                <a:effectLst/>
                <a:uLnTx/>
                <a:uFillTx/>
                <a:latin typeface="Comic Sans MS" panose="030F0702030302020204" pitchFamily="66" charset="0"/>
                <a:ea typeface="+mn-ea"/>
                <a:cs typeface="Arial" panose="020B0604020202020204" pitchFamily="34" charset="0"/>
              </a:rPr>
              <a:t>1e</a:t>
            </a:r>
            <a:r>
              <a:rPr kumimoji="0" lang="fr-CH" altLang="fr-FR" sz="18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a:t>
            </a:r>
            <a:r>
              <a:rPr kumimoji="0" lang="fr-CH" altLang="fr-FR" sz="1800" b="1" i="0" u="none" strike="noStrike" kern="1200" cap="none" spc="0" normalizeH="0" baseline="30000" noProof="0">
                <a:ln>
                  <a:noFill/>
                </a:ln>
                <a:solidFill>
                  <a:srgbClr val="FF6600"/>
                </a:solidFill>
                <a:effectLst/>
                <a:uLnTx/>
                <a:uFillTx/>
                <a:latin typeface="Comic Sans MS" panose="030F0702030302020204" pitchFamily="66" charset="0"/>
                <a:ea typeface="+mn-ea"/>
                <a:cs typeface="Arial" panose="020B0604020202020204" pitchFamily="34" charset="0"/>
              </a:rPr>
              <a:t>2  </a:t>
            </a:r>
            <a:r>
              <a:rPr kumimoji="0" lang="fr-CH" altLang="fr-FR" sz="18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m</a:t>
            </a:r>
            <a:r>
              <a:rPr kumimoji="0" lang="fr-CH" altLang="fr-FR" sz="1800" b="1" i="0" u="none" strike="noStrike" kern="1200" cap="none" spc="0" normalizeH="0" baseline="-25000" noProof="0">
                <a:ln>
                  <a:noFill/>
                </a:ln>
                <a:solidFill>
                  <a:srgbClr val="FF6600"/>
                </a:solidFill>
                <a:effectLst/>
                <a:uLnTx/>
                <a:uFillTx/>
                <a:latin typeface="Symbol" panose="05050102010706020507" pitchFamily="18" charset="2"/>
                <a:ea typeface="+mn-ea"/>
                <a:cs typeface="Arial" panose="020B0604020202020204" pitchFamily="34" charset="0"/>
              </a:rPr>
              <a:t>1 </a:t>
            </a:r>
            <a:r>
              <a:rPr kumimoji="0" lang="fr-CH" altLang="fr-FR" sz="1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a:t>
            </a:r>
            <a:r>
              <a:rPr kumimoji="0" lang="fr-CH" altLang="fr-FR" sz="1800" b="1" i="0" u="none" strike="noStrike" kern="1200" cap="none" spc="0" normalizeH="0" baseline="30000" noProof="0">
                <a:ln>
                  <a:noFill/>
                </a:ln>
                <a:solidFill>
                  <a:srgbClr val="FFFFCC"/>
                </a:solidFill>
                <a:effectLst/>
                <a:uLnTx/>
                <a:uFillTx/>
                <a:latin typeface="Comic Sans MS" panose="030F0702030302020204" pitchFamily="66" charset="0"/>
                <a:ea typeface="+mn-ea"/>
                <a:cs typeface="Arial" panose="020B0604020202020204" pitchFamily="34" charset="0"/>
              </a:rPr>
              <a:t> </a:t>
            </a:r>
            <a:r>
              <a:rPr kumimoji="0" lang="fr-CH" altLang="fr-FR" sz="18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¦U</a:t>
            </a:r>
            <a:r>
              <a:rPr kumimoji="0" lang="fr-CH" altLang="fr-FR" sz="1800" b="1" i="0" u="none" strike="noStrike" kern="1200" cap="none" spc="0" normalizeH="0" baseline="-25000" noProof="0">
                <a:ln>
                  <a:noFill/>
                </a:ln>
                <a:solidFill>
                  <a:srgbClr val="FFCC00"/>
                </a:solidFill>
                <a:effectLst/>
                <a:uLnTx/>
                <a:uFillTx/>
                <a:latin typeface="Comic Sans MS" panose="030F0702030302020204" pitchFamily="66" charset="0"/>
                <a:ea typeface="+mn-ea"/>
                <a:cs typeface="Arial" panose="020B0604020202020204" pitchFamily="34" charset="0"/>
              </a:rPr>
              <a:t>2e</a:t>
            </a:r>
            <a:r>
              <a:rPr kumimoji="0" lang="fr-CH" altLang="fr-FR" sz="18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a:t>
            </a:r>
            <a:r>
              <a:rPr kumimoji="0" lang="fr-CH" altLang="fr-FR" sz="1800" b="1" i="0" u="none" strike="noStrike" kern="1200" cap="none" spc="0" normalizeH="0" baseline="30000" noProof="0">
                <a:ln>
                  <a:noFill/>
                </a:ln>
                <a:solidFill>
                  <a:srgbClr val="FFCC00"/>
                </a:solidFill>
                <a:effectLst/>
                <a:uLnTx/>
                <a:uFillTx/>
                <a:latin typeface="Comic Sans MS" panose="030F0702030302020204" pitchFamily="66" charset="0"/>
                <a:ea typeface="+mn-ea"/>
                <a:cs typeface="Arial" panose="020B0604020202020204" pitchFamily="34" charset="0"/>
              </a:rPr>
              <a:t>2 </a:t>
            </a:r>
            <a:r>
              <a:rPr kumimoji="0" lang="fr-CH" altLang="fr-FR" sz="18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m</a:t>
            </a:r>
            <a:r>
              <a:rPr kumimoji="0" lang="fr-CH" altLang="fr-FR" sz="1800" b="1" i="0" u="none" strike="noStrike" kern="1200" cap="none" spc="0" normalizeH="0" baseline="-25000" noProof="0">
                <a:ln>
                  <a:noFill/>
                </a:ln>
                <a:solidFill>
                  <a:srgbClr val="FFCC00"/>
                </a:solidFill>
                <a:effectLst/>
                <a:uLnTx/>
                <a:uFillTx/>
                <a:latin typeface="Symbol" panose="05050102010706020507" pitchFamily="18" charset="2"/>
                <a:ea typeface="+mn-ea"/>
                <a:cs typeface="Arial" panose="020B0604020202020204" pitchFamily="34" charset="0"/>
              </a:rPr>
              <a:t>2  </a:t>
            </a:r>
            <a:r>
              <a:rPr kumimoji="0" lang="fr-CH" altLang="fr-FR" sz="1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a:t>
            </a:r>
            <a:r>
              <a:rPr kumimoji="0" lang="fr-CH" altLang="fr-FR" sz="18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 </a:t>
            </a:r>
            <a:r>
              <a:rPr kumimoji="0" lang="fr-CH" altLang="fr-FR" sz="18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¦U</a:t>
            </a:r>
            <a:r>
              <a:rPr kumimoji="0" lang="fr-CH" altLang="fr-FR" sz="1800" b="1" i="0" u="none" strike="noStrike" kern="1200" cap="none" spc="0" normalizeH="0" baseline="-25000" noProof="0">
                <a:ln>
                  <a:noFill/>
                </a:ln>
                <a:solidFill>
                  <a:srgbClr val="CCFFCC"/>
                </a:solidFill>
                <a:effectLst/>
                <a:uLnTx/>
                <a:uFillTx/>
                <a:latin typeface="Comic Sans MS" panose="030F0702030302020204" pitchFamily="66" charset="0"/>
                <a:ea typeface="+mn-ea"/>
                <a:cs typeface="Arial" panose="020B0604020202020204" pitchFamily="34" charset="0"/>
              </a:rPr>
              <a:t>3e</a:t>
            </a:r>
            <a:r>
              <a:rPr kumimoji="0" lang="fr-CH" altLang="fr-FR" sz="18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a:t>
            </a:r>
            <a:r>
              <a:rPr kumimoji="0" lang="fr-CH" altLang="fr-FR" sz="18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2 </a:t>
            </a:r>
            <a:r>
              <a:rPr kumimoji="0" lang="fr-CH" altLang="fr-FR" sz="18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m</a:t>
            </a:r>
            <a:r>
              <a:rPr kumimoji="0" lang="fr-CH" altLang="fr-FR" sz="1800" b="1" i="0" u="none" strike="noStrike" kern="1200" cap="none" spc="0" normalizeH="0" baseline="-25000" noProof="0">
                <a:ln>
                  <a:noFill/>
                </a:ln>
                <a:solidFill>
                  <a:srgbClr val="CCFFCC"/>
                </a:solidFill>
                <a:effectLst/>
                <a:uLnTx/>
                <a:uFillTx/>
                <a:latin typeface="Symbol" panose="05050102010706020507" pitchFamily="18" charset="2"/>
                <a:ea typeface="+mn-ea"/>
                <a:cs typeface="Arial" panose="020B0604020202020204" pitchFamily="34" charset="0"/>
              </a:rPr>
              <a:t>3</a:t>
            </a:r>
            <a:r>
              <a:rPr kumimoji="0" lang="fr-CH" altLang="fr-FR" sz="16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 </a:t>
            </a:r>
            <a:endParaRPr kumimoji="0" lang="fr-FR" altLang="fr-FR" sz="16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t>
            </a: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Tree>
    <p:extLst>
      <p:ext uri="{BB962C8B-B14F-4D97-AF65-F5344CB8AC3E}">
        <p14:creationId xmlns:p14="http://schemas.microsoft.com/office/powerpoint/2010/main" val="13295494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46844"/>
                                        </p:tgtEl>
                                        <p:attrNameLst>
                                          <p:attrName>style.visibility</p:attrName>
                                        </p:attrNameLst>
                                      </p:cBhvr>
                                      <p:to>
                                        <p:strVal val="visible"/>
                                      </p:to>
                                    </p:set>
                                    <p:anim calcmode="lin" valueType="num">
                                      <p:cBhvr additive="base">
                                        <p:cTn id="7" dur="500" fill="hold"/>
                                        <p:tgtEl>
                                          <p:spTgt spid="546844"/>
                                        </p:tgtEl>
                                        <p:attrNameLst>
                                          <p:attrName>ppt_x</p:attrName>
                                        </p:attrNameLst>
                                      </p:cBhvr>
                                      <p:tavLst>
                                        <p:tav tm="0">
                                          <p:val>
                                            <p:strVal val="0-#ppt_w/2"/>
                                          </p:val>
                                        </p:tav>
                                        <p:tav tm="100000">
                                          <p:val>
                                            <p:strVal val="#ppt_x"/>
                                          </p:val>
                                        </p:tav>
                                      </p:tavLst>
                                    </p:anim>
                                    <p:anim calcmode="lin" valueType="num">
                                      <p:cBhvr additive="base">
                                        <p:cTn id="8" dur="500" fill="hold"/>
                                        <p:tgtEl>
                                          <p:spTgt spid="54684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46842"/>
                                        </p:tgtEl>
                                        <p:attrNameLst>
                                          <p:attrName>style.visibility</p:attrName>
                                        </p:attrNameLst>
                                      </p:cBhvr>
                                      <p:to>
                                        <p:strVal val="visible"/>
                                      </p:to>
                                    </p:set>
                                    <p:anim calcmode="lin" valueType="num">
                                      <p:cBhvr additive="base">
                                        <p:cTn id="13" dur="500" fill="hold"/>
                                        <p:tgtEl>
                                          <p:spTgt spid="546842"/>
                                        </p:tgtEl>
                                        <p:attrNameLst>
                                          <p:attrName>ppt_x</p:attrName>
                                        </p:attrNameLst>
                                      </p:cBhvr>
                                      <p:tavLst>
                                        <p:tav tm="0">
                                          <p:val>
                                            <p:strVal val="0-#ppt_w/2"/>
                                          </p:val>
                                        </p:tav>
                                        <p:tav tm="100000">
                                          <p:val>
                                            <p:strVal val="#ppt_x"/>
                                          </p:val>
                                        </p:tav>
                                      </p:tavLst>
                                    </p:anim>
                                    <p:anim calcmode="lin" valueType="num">
                                      <p:cBhvr additive="base">
                                        <p:cTn id="14" dur="500" fill="hold"/>
                                        <p:tgtEl>
                                          <p:spTgt spid="54684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6845"/>
                                        </p:tgtEl>
                                        <p:attrNameLst>
                                          <p:attrName>style.visibility</p:attrName>
                                        </p:attrNameLst>
                                      </p:cBhvr>
                                      <p:to>
                                        <p:strVal val="visible"/>
                                      </p:to>
                                    </p:set>
                                    <p:anim calcmode="lin" valueType="num">
                                      <p:cBhvr additive="base">
                                        <p:cTn id="19" dur="500" fill="hold"/>
                                        <p:tgtEl>
                                          <p:spTgt spid="546845"/>
                                        </p:tgtEl>
                                        <p:attrNameLst>
                                          <p:attrName>ppt_x</p:attrName>
                                        </p:attrNameLst>
                                      </p:cBhvr>
                                      <p:tavLst>
                                        <p:tav tm="0">
                                          <p:val>
                                            <p:strVal val="0-#ppt_w/2"/>
                                          </p:val>
                                        </p:tav>
                                        <p:tav tm="100000">
                                          <p:val>
                                            <p:strVal val="#ppt_x"/>
                                          </p:val>
                                        </p:tav>
                                      </p:tavLst>
                                    </p:anim>
                                    <p:anim calcmode="lin" valueType="num">
                                      <p:cBhvr additive="base">
                                        <p:cTn id="20" dur="500" fill="hold"/>
                                        <p:tgtEl>
                                          <p:spTgt spid="5468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4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3981" t="25390" r="37588" b="17399"/>
          <a:stretch/>
        </p:blipFill>
        <p:spPr>
          <a:xfrm>
            <a:off x="179512" y="404664"/>
            <a:ext cx="8856984" cy="5841268"/>
          </a:xfrm>
          <a:prstGeom prst="rect">
            <a:avLst/>
          </a:prstGeom>
        </p:spPr>
      </p:pic>
      <p:sp>
        <p:nvSpPr>
          <p:cNvPr id="4" name="TextBox 3"/>
          <p:cNvSpPr txBox="1"/>
          <p:nvPr/>
        </p:nvSpPr>
        <p:spPr>
          <a:xfrm>
            <a:off x="1115616" y="4365104"/>
            <a:ext cx="7488832" cy="1754326"/>
          </a:xfrm>
          <a:prstGeom prst="rect">
            <a:avLst/>
          </a:prstGeom>
          <a:solidFill>
            <a:schemeClr val="accent6">
              <a:lumMod val="60000"/>
              <a:lumOff val="40000"/>
            </a:schemeClr>
          </a:solidFill>
        </p:spPr>
        <p:txBody>
          <a:bodyPr wrap="square" rtlCol="0">
            <a:spAutoFit/>
          </a:bodyPr>
          <a:lstStyle/>
          <a:p>
            <a:r>
              <a:rPr lang="en-US" dirty="0" smtClean="0"/>
              <a:t>Dark matter is observed as modifications of the laws of gravitation in galaxies </a:t>
            </a:r>
          </a:p>
          <a:p>
            <a:r>
              <a:rPr lang="en-US" dirty="0"/>
              <a:t> </a:t>
            </a:r>
            <a:r>
              <a:rPr lang="en-US" dirty="0" smtClean="0"/>
              <a:t> -- interacting gravitationally </a:t>
            </a:r>
          </a:p>
          <a:p>
            <a:r>
              <a:rPr lang="en-US" dirty="0"/>
              <a:t> </a:t>
            </a:r>
            <a:r>
              <a:rPr lang="en-US" dirty="0" smtClean="0"/>
              <a:t> -- Particle physics knows no particle that could play the role of dark matter</a:t>
            </a:r>
          </a:p>
          <a:p>
            <a:r>
              <a:rPr lang="en-US" dirty="0"/>
              <a:t> </a:t>
            </a:r>
            <a:r>
              <a:rPr lang="en-US" dirty="0" smtClean="0"/>
              <a:t>             could be many things from light ‘sterile’ particles to small black holes</a:t>
            </a:r>
          </a:p>
          <a:p>
            <a:r>
              <a:rPr lang="en-US" dirty="0"/>
              <a:t> </a:t>
            </a:r>
            <a:r>
              <a:rPr lang="en-US" dirty="0" smtClean="0"/>
              <a:t>             popular: Lightest Supersymmetric Particle, a.k.a.</a:t>
            </a:r>
          </a:p>
          <a:p>
            <a:r>
              <a:rPr lang="en-US" dirty="0"/>
              <a:t> </a:t>
            </a:r>
            <a:r>
              <a:rPr lang="en-US" dirty="0" smtClean="0"/>
              <a:t>                     WIMP (Weakly Interacting Massive Particle) from GeV to few </a:t>
            </a:r>
            <a:r>
              <a:rPr lang="en-US" dirty="0" err="1" smtClean="0"/>
              <a:t>TeV</a:t>
            </a:r>
            <a:r>
              <a:rPr lang="en-US" dirty="0" smtClean="0"/>
              <a:t>     </a:t>
            </a:r>
            <a:endParaRPr lang="en-US" dirty="0"/>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4</a:t>
            </a:fld>
            <a:endParaRPr lang="en-US">
              <a:solidFill>
                <a:prstClr val="black">
                  <a:tint val="75000"/>
                </a:prstClr>
              </a:solidFill>
            </a:endParaRPr>
          </a:p>
        </p:txBody>
      </p:sp>
    </p:spTree>
    <p:extLst>
      <p:ext uri="{BB962C8B-B14F-4D97-AF65-F5344CB8AC3E}">
        <p14:creationId xmlns:p14="http://schemas.microsoft.com/office/powerpoint/2010/main" val="3897327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47842" name="Text Box 2"/>
          <p:cNvSpPr txBox="1">
            <a:spLocks noChangeArrowheads="1"/>
          </p:cNvSpPr>
          <p:nvPr/>
        </p:nvSpPr>
        <p:spPr bwMode="auto">
          <a:xfrm>
            <a:off x="3381375" y="2078038"/>
            <a:ext cx="4164013" cy="137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(t)</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&gt;</a:t>
            </a:r>
            <a:r>
              <a:rPr kumimoji="0" lang="fr-CH" altLang="fr-FR" sz="24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FF6600"/>
                </a:solidFill>
                <a:effectLst/>
                <a:uLnTx/>
                <a:uFillTx/>
                <a:latin typeface="Comic Sans MS" panose="030F0702030302020204" pitchFamily="66" charset="0"/>
                <a:ea typeface="+mn-ea"/>
                <a:cs typeface="Arial" panose="020B0604020202020204" pitchFamily="34" charset="0"/>
              </a:rPr>
              <a:t>1e</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a:t>
            </a:r>
            <a:r>
              <a:rPr kumimoji="0" lang="fr-CH" altLang="fr-FR" sz="2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800" b="1" i="0" u="none" strike="noStrike" kern="1200" cap="none" spc="0" normalizeH="0" baseline="-25000" noProof="0">
                <a:ln>
                  <a:noFill/>
                </a:ln>
                <a:solidFill>
                  <a:srgbClr val="FF0000"/>
                </a:solidFill>
                <a:effectLst/>
                <a:uLnTx/>
                <a:uFillTx/>
                <a:latin typeface="Symbol" panose="05050102010706020507" pitchFamily="18" charset="2"/>
                <a:ea typeface="+mn-ea"/>
                <a:cs typeface="Arial" panose="020B0604020202020204" pitchFamily="34" charset="0"/>
              </a:rPr>
              <a:t>1</a:t>
            </a:r>
            <a:r>
              <a:rPr kumimoji="0" lang="fr-CH" altLang="fr-FR" sz="28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&gt;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exp( i </a:t>
            </a:r>
            <a:r>
              <a:rPr kumimoji="0" lang="fr-CH" altLang="fr-FR" sz="28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a:t>
            </a:r>
            <a:r>
              <a:rPr kumimoji="0" lang="fr-CH" altLang="fr-FR" sz="2800" b="1" i="0" u="none" strike="noStrike" kern="1200" cap="none" spc="0" normalizeH="0" baseline="-25000" noProof="0">
                <a:ln>
                  <a:noFill/>
                </a:ln>
                <a:solidFill>
                  <a:srgbClr val="FF0000"/>
                </a:solidFill>
                <a:effectLst/>
                <a:uLnTx/>
                <a:uFillTx/>
                <a:latin typeface="Times New Roman" panose="02020603050405020304" pitchFamily="18" charset="0"/>
                <a:ea typeface="+mn-ea"/>
                <a:cs typeface="Arial" panose="020B0604020202020204" pitchFamily="34" charset="0"/>
              </a:rPr>
              <a:t>1</a:t>
            </a:r>
            <a:r>
              <a:rPr kumimoji="0" lang="fr-CH" altLang="fr-FR"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 </a:t>
            </a:r>
            <a:r>
              <a:rPr kumimoji="0" lang="fr-CH" altLang="fr-FR" sz="24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FFCC00"/>
                </a:solidFill>
                <a:effectLst/>
                <a:uLnTx/>
                <a:uFillTx/>
                <a:latin typeface="Comic Sans MS" panose="030F0702030302020204" pitchFamily="66" charset="0"/>
                <a:ea typeface="+mn-ea"/>
                <a:cs typeface="Arial" panose="020B0604020202020204" pitchFamily="34" charset="0"/>
              </a:rPr>
              <a:t>2e</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a:t>
            </a:r>
            <a:r>
              <a:rPr kumimoji="0" lang="fr-CH" altLang="fr-FR" sz="2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800" b="1" i="0" u="none" strike="noStrike" kern="1200" cap="none" spc="0" normalizeH="0" baseline="-25000" noProof="0">
                <a:ln>
                  <a:noFill/>
                </a:ln>
                <a:solidFill>
                  <a:srgbClr val="FF6600"/>
                </a:solidFill>
                <a:effectLst/>
                <a:uLnTx/>
                <a:uFillTx/>
                <a:latin typeface="Symbol" panose="05050102010706020507" pitchFamily="18" charset="2"/>
                <a:ea typeface="+mn-ea"/>
                <a:cs typeface="Arial" panose="020B0604020202020204" pitchFamily="34" charset="0"/>
              </a:rPr>
              <a:t>2</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&gt;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exp( i </a:t>
            </a:r>
            <a:r>
              <a:rPr kumimoji="0" lang="fr-CH" altLang="fr-FR" sz="28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a:t>
            </a:r>
            <a:r>
              <a:rPr kumimoji="0" lang="fr-CH" altLang="fr-FR" sz="2800" b="1" i="0" u="none" strike="noStrike" kern="1200" cap="none" spc="0" normalizeH="0" baseline="-25000" noProof="0">
                <a:ln>
                  <a:noFill/>
                </a:ln>
                <a:solidFill>
                  <a:srgbClr val="FF6600"/>
                </a:solidFill>
                <a:effectLst/>
                <a:uLnTx/>
                <a:uFillTx/>
                <a:latin typeface="Times New Roman" panose="02020603050405020304" pitchFamily="18" charset="0"/>
                <a:ea typeface="+mn-ea"/>
                <a:cs typeface="Arial" panose="020B0604020202020204" pitchFamily="34" charset="0"/>
              </a:rPr>
              <a:t>2</a:t>
            </a:r>
            <a:r>
              <a:rPr kumimoji="0" lang="fr-CH" altLang="fr-FR" sz="2400" b="1" i="0" u="none" strike="noStrike" kern="1200" cap="none" spc="0" normalizeH="0" baseline="0" noProof="0">
                <a:ln>
                  <a:noFill/>
                </a:ln>
                <a:solidFill>
                  <a:srgbClr val="FF0000"/>
                </a:solidFill>
                <a:effectLst/>
                <a:uLnTx/>
                <a:uFillTx/>
                <a:latin typeface="Times New Roman" panose="02020603050405020304" pitchFamily="18"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CCFFCC"/>
                </a:solidFill>
                <a:effectLst/>
                <a:uLnTx/>
                <a:uFillTx/>
                <a:latin typeface="Comic Sans MS" panose="030F0702030302020204" pitchFamily="66" charset="0"/>
                <a:ea typeface="+mn-ea"/>
                <a:cs typeface="Arial" panose="020B0604020202020204" pitchFamily="34" charset="0"/>
              </a:rPr>
              <a:t>3e</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a:t>
            </a:r>
            <a:r>
              <a:rPr kumimoji="0" lang="fr-CH" altLang="fr-FR" sz="28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800" b="1" i="0" u="none" strike="noStrike" kern="1200" cap="none" spc="0" normalizeH="0" baseline="-25000" noProof="0">
                <a:ln>
                  <a:noFill/>
                </a:ln>
                <a:solidFill>
                  <a:srgbClr val="33CC33"/>
                </a:solidFill>
                <a:effectLst/>
                <a:uLnTx/>
                <a:uFillTx/>
                <a:latin typeface="Symbol" panose="05050102010706020507" pitchFamily="18" charset="2"/>
                <a:ea typeface="+mn-ea"/>
                <a:cs typeface="Arial" panose="020B0604020202020204" pitchFamily="34" charset="0"/>
              </a:rPr>
              <a:t>3</a:t>
            </a:r>
            <a:r>
              <a:rPr kumimoji="0" lang="fr-CH" altLang="fr-FR" sz="2400" b="1" i="0" u="none" strike="noStrike" kern="1200" cap="none" spc="0" normalizeH="0" baseline="-25000" noProof="0">
                <a:ln>
                  <a:noFill/>
                </a:ln>
                <a:solidFill>
                  <a:srgbClr val="339933"/>
                </a:solidFill>
                <a:effectLst/>
                <a:uLnTx/>
                <a:uFillTx/>
                <a:latin typeface="Symbol" panose="05050102010706020507" pitchFamily="18" charset="2"/>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&gt;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exp( i </a:t>
            </a:r>
            <a:r>
              <a:rPr kumimoji="0" lang="fr-CH" altLang="fr-FR" sz="28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a:t>
            </a:r>
            <a:r>
              <a:rPr kumimoji="0" lang="fr-CH" altLang="fr-FR" sz="2800" b="1" i="0" u="none" strike="noStrike" kern="1200" cap="none" spc="0" normalizeH="0" baseline="-25000" noProof="0">
                <a:ln>
                  <a:noFill/>
                </a:ln>
                <a:solidFill>
                  <a:srgbClr val="33CC33"/>
                </a:solidFill>
                <a:effectLst/>
                <a:uLnTx/>
                <a:uFillTx/>
                <a:latin typeface="Times New Roman" panose="02020603050405020304" pitchFamily="18" charset="0"/>
                <a:ea typeface="+mn-ea"/>
                <a:cs typeface="Arial" panose="020B0604020202020204" pitchFamily="34" charset="0"/>
              </a:rPr>
              <a:t>3</a:t>
            </a:r>
            <a:r>
              <a:rPr kumimoji="0" lang="fr-CH" altLang="fr-FR" sz="2400" b="1" i="0" u="none" strike="noStrike" kern="1200" cap="none" spc="0" normalizeH="0" baseline="0" noProof="0">
                <a:ln>
                  <a:noFill/>
                </a:ln>
                <a:solidFill>
                  <a:srgbClr val="FF0000"/>
                </a:solidFill>
                <a:effectLst/>
                <a:uLnTx/>
                <a:uFillTx/>
                <a:latin typeface="Times New Roman" panose="02020603050405020304" pitchFamily="18"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t)</a:t>
            </a:r>
            <a:r>
              <a:rPr kumimoji="0" lang="fr-CH" altLang="fr-FR" sz="16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 </a:t>
            </a:r>
          </a:p>
        </p:txBody>
      </p:sp>
      <p:sp>
        <p:nvSpPr>
          <p:cNvPr id="185347" name="Text Box 3"/>
          <p:cNvSpPr txBox="1">
            <a:spLocks noChangeArrowheads="1"/>
          </p:cNvSpPr>
          <p:nvPr/>
        </p:nvSpPr>
        <p:spPr bwMode="auto">
          <a:xfrm>
            <a:off x="2413000" y="798513"/>
            <a:ext cx="41370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Energy (i.e. mass)  eigenstates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Times New Roman" panose="02020603050405020304" pitchFamily="18" charset="0"/>
                <a:ea typeface="+mn-ea"/>
                <a:cs typeface="Arial" panose="020B0604020202020204" pitchFamily="34" charset="0"/>
              </a:rPr>
              <a:t>               propagate</a:t>
            </a:r>
          </a:p>
        </p:txBody>
      </p:sp>
      <p:sp>
        <p:nvSpPr>
          <p:cNvPr id="547844" name="Text Box 4"/>
          <p:cNvSpPr txBox="1">
            <a:spLocks noChangeArrowheads="1"/>
          </p:cNvSpPr>
          <p:nvPr/>
        </p:nvSpPr>
        <p:spPr bwMode="auto">
          <a:xfrm>
            <a:off x="276225" y="4070350"/>
            <a:ext cx="7188200"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P(</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1</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 </a:t>
            </a:r>
            <a:r>
              <a:rPr kumimoji="0" lang="fr-CH" altLang="fr-FR" sz="24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FF6600"/>
                </a:solidFill>
                <a:effectLst/>
                <a:uLnTx/>
                <a:uFillTx/>
                <a:latin typeface="Comic Sans MS" panose="030F0702030302020204" pitchFamily="66" charset="0"/>
                <a:ea typeface="+mn-ea"/>
                <a:cs typeface="Arial" panose="020B0604020202020204" pitchFamily="34" charset="0"/>
              </a:rPr>
              <a:t>1e</a:t>
            </a:r>
            <a:r>
              <a:rPr kumimoji="0" lang="fr-CH" altLang="fr-FR" sz="2400" b="1" i="0" u="none" strike="noStrike" kern="1200" cap="none" spc="0" normalizeH="0" baseline="0" noProof="0">
                <a:ln>
                  <a:noFill/>
                </a:ln>
                <a:solidFill>
                  <a:srgbClr val="FF6600"/>
                </a:solidFill>
                <a:effectLst/>
                <a:uLnTx/>
                <a:uFillTx/>
                <a:latin typeface="Comic Sans MS" panose="030F0702030302020204" pitchFamily="66" charset="0"/>
                <a:ea typeface="+mn-ea"/>
                <a:cs typeface="Arial" panose="020B0604020202020204" pitchFamily="34" charset="0"/>
              </a:rPr>
              <a:t>¦</a:t>
            </a:r>
            <a:r>
              <a:rPr kumimoji="0" lang="fr-CH" altLang="fr-FR" sz="2400" b="1" i="0" u="none" strike="noStrike" kern="1200" cap="none" spc="0" normalizeH="0" baseline="30000" noProof="0">
                <a:ln>
                  <a:noFill/>
                </a:ln>
                <a:solidFill>
                  <a:srgbClr val="FF6600"/>
                </a:solidFill>
                <a:effectLst/>
                <a:uLnTx/>
                <a:uFillTx/>
                <a:latin typeface="Comic Sans MS" panose="030F0702030302020204" pitchFamily="66" charset="0"/>
                <a:ea typeface="+mn-ea"/>
                <a:cs typeface="Arial" panose="020B0604020202020204" pitchFamily="34" charset="0"/>
              </a:rPr>
              <a:t>2</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P(</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2</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 </a:t>
            </a:r>
            <a:r>
              <a:rPr kumimoji="0" lang="fr-CH" altLang="fr-FR" sz="24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FFCC00"/>
                </a:solidFill>
                <a:effectLst/>
                <a:uLnTx/>
                <a:uFillTx/>
                <a:latin typeface="Comic Sans MS" panose="030F0702030302020204" pitchFamily="66" charset="0"/>
                <a:ea typeface="+mn-ea"/>
                <a:cs typeface="Arial" panose="020B0604020202020204" pitchFamily="34" charset="0"/>
              </a:rPr>
              <a:t>2e</a:t>
            </a:r>
            <a:r>
              <a:rPr kumimoji="0" lang="fr-CH" altLang="fr-FR" sz="2400" b="1" i="0" u="none" strike="noStrike" kern="1200" cap="none" spc="0" normalizeH="0" baseline="0" noProof="0">
                <a:ln>
                  <a:noFill/>
                </a:ln>
                <a:solidFill>
                  <a:srgbClr val="FFCC00"/>
                </a:solidFill>
                <a:effectLst/>
                <a:uLnTx/>
                <a:uFillTx/>
                <a:latin typeface="Comic Sans MS" panose="030F0702030302020204" pitchFamily="66" charset="0"/>
                <a:ea typeface="+mn-ea"/>
                <a:cs typeface="Arial" panose="020B0604020202020204" pitchFamily="34" charset="0"/>
              </a:rPr>
              <a:t>¦</a:t>
            </a:r>
            <a:r>
              <a:rPr kumimoji="0" lang="fr-CH" altLang="fr-FR" sz="2400" b="1" i="0" u="none" strike="noStrike" kern="1200" cap="none" spc="0" normalizeH="0" baseline="30000" noProof="0">
                <a:ln>
                  <a:noFill/>
                </a:ln>
                <a:solidFill>
                  <a:srgbClr val="FFCC00"/>
                </a:solidFill>
                <a:effectLst/>
                <a:uLnTx/>
                <a:uFillTx/>
                <a:latin typeface="Comic Sans MS" panose="030F0702030302020204" pitchFamily="66" charset="0"/>
                <a:ea typeface="+mn-ea"/>
                <a:cs typeface="Arial" panose="020B0604020202020204" pitchFamily="34" charset="0"/>
              </a:rPr>
              <a:t>2</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30000" noProof="0">
                <a:ln>
                  <a:noFill/>
                </a:ln>
                <a:solidFill>
                  <a:srgbClr val="FFCC00"/>
                </a:solidFill>
                <a:effectLst/>
                <a:uLnTx/>
                <a:uFillTx/>
                <a:latin typeface="Comic Sans MS" panose="030F0702030302020204" pitchFamily="66" charset="0"/>
                <a:ea typeface="+mn-ea"/>
                <a:cs typeface="Arial" panose="020B0604020202020204" pitchFamily="34" charset="0"/>
              </a:rPr>
              <a:t>                 </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P(</a:t>
            </a:r>
            <a:r>
              <a:rPr kumimoji="0" lang="fr-CH" altLang="fr-FR" sz="2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rPr>
              <a:t>n</a:t>
            </a:r>
            <a:r>
              <a:rPr kumimoji="0" lang="fr-CH" altLang="fr-FR" sz="2400" b="1" i="0" u="none" strike="noStrike" kern="1200" cap="none" spc="0" normalizeH="0" baseline="-25000" noProof="0">
                <a:ln>
                  <a:noFill/>
                </a:ln>
                <a:solidFill>
                  <a:srgbClr val="FFFFCC"/>
                </a:solidFill>
                <a:effectLst/>
                <a:uLnTx/>
                <a:uFillTx/>
                <a:latin typeface="Symbol" panose="05050102010706020507" pitchFamily="18" charset="2"/>
                <a:ea typeface="+mn-ea"/>
                <a:cs typeface="Arial" panose="020B0604020202020204" pitchFamily="34" charset="0"/>
              </a:rPr>
              <a:t>3</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 </a:t>
            </a:r>
            <a:r>
              <a:rPr kumimoji="0" lang="fr-CH" altLang="fr-FR" sz="24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 </a:t>
            </a:r>
            <a:r>
              <a:rPr kumimoji="0" lang="fr-CH" altLang="fr-FR" sz="24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¦U</a:t>
            </a:r>
            <a:r>
              <a:rPr kumimoji="0" lang="fr-CH" altLang="fr-FR" sz="2400" b="1" i="0" u="none" strike="noStrike" kern="1200" cap="none" spc="0" normalizeH="0" baseline="-25000" noProof="0">
                <a:ln>
                  <a:noFill/>
                </a:ln>
                <a:solidFill>
                  <a:srgbClr val="CCFFCC"/>
                </a:solidFill>
                <a:effectLst/>
                <a:uLnTx/>
                <a:uFillTx/>
                <a:latin typeface="Comic Sans MS" panose="030F0702030302020204" pitchFamily="66" charset="0"/>
                <a:ea typeface="+mn-ea"/>
                <a:cs typeface="Arial" panose="020B0604020202020204" pitchFamily="34" charset="0"/>
              </a:rPr>
              <a:t>3e</a:t>
            </a:r>
            <a:r>
              <a:rPr kumimoji="0" lang="fr-CH" altLang="fr-FR" sz="2400" b="1" i="0" u="none" strike="noStrike" kern="1200" cap="none" spc="0" normalizeH="0" baseline="0" noProof="0">
                <a:ln>
                  <a:noFill/>
                </a:ln>
                <a:solidFill>
                  <a:srgbClr val="CCFFCC"/>
                </a:solidFill>
                <a:effectLst/>
                <a:uLnTx/>
                <a:uFillTx/>
                <a:latin typeface="Comic Sans MS" panose="030F0702030302020204" pitchFamily="66" charset="0"/>
                <a:ea typeface="+mn-ea"/>
                <a:cs typeface="Arial" panose="020B0604020202020204" pitchFamily="34" charset="0"/>
              </a:rPr>
              <a:t>¦</a:t>
            </a:r>
            <a:r>
              <a:rPr kumimoji="0" lang="fr-CH" altLang="fr-FR" sz="2400" b="1" i="0" u="none" strike="noStrike" kern="1200" cap="none" spc="0" normalizeH="0" baseline="30000" noProof="0">
                <a:ln>
                  <a:noFill/>
                </a:ln>
                <a:solidFill>
                  <a:srgbClr val="CCFFCC"/>
                </a:solidFill>
                <a:effectLst/>
                <a:uLnTx/>
                <a:uFillTx/>
                <a:latin typeface="Comic Sans MS" panose="030F0702030302020204" pitchFamily="66" charset="0"/>
                <a:ea typeface="+mn-ea"/>
                <a:cs typeface="Arial" panose="020B0604020202020204" pitchFamily="34" charset="0"/>
              </a:rPr>
              <a:t>2 </a:t>
            </a: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                are conserved during propagation</a:t>
            </a:r>
            <a:endParaRPr kumimoji="0" lang="fr-FR" altLang="fr-FR" sz="24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
        <p:nvSpPr>
          <p:cNvPr id="185349" name="Text Box 5"/>
          <p:cNvSpPr txBox="1">
            <a:spLocks noChangeArrowheads="1"/>
          </p:cNvSpPr>
          <p:nvPr/>
        </p:nvSpPr>
        <p:spPr bwMode="auto">
          <a:xfrm>
            <a:off x="531813" y="200025"/>
            <a:ext cx="48228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H" altLang="fr-FR" sz="1400" b="1" i="0" u="none" strike="noStrike" kern="1200" cap="none" spc="0" normalizeH="0" baseline="0" noProof="0">
              <a:ln>
                <a:noFill/>
              </a:ln>
              <a:solidFill>
                <a:srgbClr val="FFFFCC"/>
              </a:solidFill>
              <a:effectLst/>
              <a:uLnTx/>
              <a:uFillTx/>
              <a:latin typeface="Symbol" panose="05050102010706020507" pitchFamily="18" charset="2"/>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CH"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rPr>
              <a:t>Is energy conserved when neutrinos oscillate? </a:t>
            </a:r>
            <a:endParaRPr kumimoji="0" lang="fr-FR" altLang="fr-FR" sz="1600" b="1" i="0" u="none" strike="noStrike" kern="1200" cap="none" spc="0" normalizeH="0" baseline="0" noProof="0">
              <a:ln>
                <a:noFill/>
              </a:ln>
              <a:solidFill>
                <a:srgbClr val="FFFFCC"/>
              </a:solidFill>
              <a:effectLst/>
              <a:uLnTx/>
              <a:uFillTx/>
              <a:latin typeface="Comic Sans MS" panose="030F0702030302020204" pitchFamily="66" charset="0"/>
              <a:ea typeface="+mn-ea"/>
              <a:cs typeface="Arial" panose="020B0604020202020204" pitchFamily="34" charset="0"/>
            </a:endParaRPr>
          </a:p>
        </p:txBody>
      </p:sp>
    </p:spTree>
    <p:extLst>
      <p:ext uri="{BB962C8B-B14F-4D97-AF65-F5344CB8AC3E}">
        <p14:creationId xmlns:p14="http://schemas.microsoft.com/office/powerpoint/2010/main" val="2210310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7842"/>
                                        </p:tgtEl>
                                        <p:attrNameLst>
                                          <p:attrName>style.visibility</p:attrName>
                                        </p:attrNameLst>
                                      </p:cBhvr>
                                      <p:to>
                                        <p:strVal val="visible"/>
                                      </p:to>
                                    </p:set>
                                    <p:anim calcmode="lin" valueType="num">
                                      <p:cBhvr additive="base">
                                        <p:cTn id="7" dur="500" fill="hold"/>
                                        <p:tgtEl>
                                          <p:spTgt spid="547842"/>
                                        </p:tgtEl>
                                        <p:attrNameLst>
                                          <p:attrName>ppt_x</p:attrName>
                                        </p:attrNameLst>
                                      </p:cBhvr>
                                      <p:tavLst>
                                        <p:tav tm="0">
                                          <p:val>
                                            <p:strVal val="0-#ppt_w/2"/>
                                          </p:val>
                                        </p:tav>
                                        <p:tav tm="100000">
                                          <p:val>
                                            <p:strVal val="#ppt_x"/>
                                          </p:val>
                                        </p:tav>
                                      </p:tavLst>
                                    </p:anim>
                                    <p:anim calcmode="lin" valueType="num">
                                      <p:cBhvr additive="base">
                                        <p:cTn id="8" dur="500" fill="hold"/>
                                        <p:tgtEl>
                                          <p:spTgt spid="5478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7844"/>
                                        </p:tgtEl>
                                        <p:attrNameLst>
                                          <p:attrName>style.visibility</p:attrName>
                                        </p:attrNameLst>
                                      </p:cBhvr>
                                      <p:to>
                                        <p:strVal val="visible"/>
                                      </p:to>
                                    </p:set>
                                    <p:anim calcmode="lin" valueType="num">
                                      <p:cBhvr additive="base">
                                        <p:cTn id="13" dur="500" fill="hold"/>
                                        <p:tgtEl>
                                          <p:spTgt spid="547844"/>
                                        </p:tgtEl>
                                        <p:attrNameLst>
                                          <p:attrName>ppt_x</p:attrName>
                                        </p:attrNameLst>
                                      </p:cBhvr>
                                      <p:tavLst>
                                        <p:tav tm="0">
                                          <p:val>
                                            <p:strVal val="0-#ppt_w/2"/>
                                          </p:val>
                                        </p:tav>
                                        <p:tav tm="100000">
                                          <p:val>
                                            <p:strVal val="#ppt_x"/>
                                          </p:val>
                                        </p:tav>
                                      </p:tavLst>
                                    </p:anim>
                                    <p:anim calcmode="lin" valueType="num">
                                      <p:cBhvr additive="base">
                                        <p:cTn id="14" dur="500" fill="hold"/>
                                        <p:tgtEl>
                                          <p:spTgt spid="5478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2" grpId="0" autoUpdateAnimBg="0"/>
      <p:bldP spid="547844"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86370" name="TextBox 1"/>
          <p:cNvSpPr txBox="1">
            <a:spLocks noChangeArrowheads="1"/>
          </p:cNvSpPr>
          <p:nvPr/>
        </p:nvSpPr>
        <p:spPr bwMode="auto">
          <a:xfrm>
            <a:off x="755650" y="836613"/>
            <a:ext cx="75152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rPr>
              <a:t>Why</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 do neutrinos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rPr>
              <a:t>oscillate</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rPr>
              <a:t>take</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 </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decay</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M=m</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m</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1</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m</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m</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2</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=m</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muon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momentum</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variation of muon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momentum</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upon</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neutrino mass and mass </a:t>
            </a:r>
            <a:r>
              <a:rPr kumimoji="0" lang="fr-CH" altLang="en-US" sz="1800" b="0" i="0" u="none" strike="noStrike" kern="1200" cap="none" spc="0" normalizeH="0" baseline="0" noProof="0" dirty="0" err="1">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differences</a:t>
            </a:r>
            <a:endPar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endParaRPr>
          </a:p>
        </p:txBody>
      </p:sp>
      <p:pic>
        <p:nvPicPr>
          <p:cNvPr id="1863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6213" y="1574800"/>
            <a:ext cx="309562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63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4250" y="3144838"/>
            <a:ext cx="7175500" cy="69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637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4329113"/>
            <a:ext cx="6100763" cy="182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6374" name="Picture 5"/>
          <p:cNvPicPr>
            <a:picLocks noChangeAspect="1" noChangeArrowheads="1"/>
          </p:cNvPicPr>
          <p:nvPr/>
        </p:nvPicPr>
        <p:blipFill>
          <a:blip r:embed="rId5">
            <a:extLst>
              <a:ext uri="{28A0092B-C50C-407E-A947-70E740481C1C}">
                <a14:useLocalDpi xmlns:a14="http://schemas.microsoft.com/office/drawing/2010/main" val="0"/>
              </a:ext>
            </a:extLst>
          </a:blip>
          <a:srcRect l="-5029" t="28452" r="5029"/>
          <a:stretch>
            <a:fillRect/>
          </a:stretch>
        </p:blipFill>
        <p:spPr bwMode="auto">
          <a:xfrm>
            <a:off x="6208713" y="4329113"/>
            <a:ext cx="2781300" cy="633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6375" name="TextBox 2"/>
          <p:cNvSpPr txBox="1">
            <a:spLocks noChangeArrowheads="1"/>
          </p:cNvSpPr>
          <p:nvPr/>
        </p:nvSpPr>
        <p:spPr bwMode="auto">
          <a:xfrm>
            <a:off x="6664325" y="4964113"/>
            <a:ext cx="1704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rPr>
              <a:t>for m</a:t>
            </a:r>
            <a:r>
              <a:rPr kumimoji="0" lang="fr-CH" altLang="en-US" sz="1800" b="0" i="0" u="none" strike="noStrike" kern="1200" cap="none" spc="0" normalizeH="0" baseline="-25000" noProof="0">
                <a:ln>
                  <a:noFill/>
                </a:ln>
                <a:solidFill>
                  <a:srgbClr val="FFFFCC"/>
                </a:solidFill>
                <a:effectLst/>
                <a:uLnTx/>
                <a:uFillTx/>
                <a:latin typeface="Arial" panose="020B0604020202020204" pitchFamily="34" charset="0"/>
                <a:ea typeface="+mn-ea"/>
                <a:cs typeface="Arial" panose="020B0604020202020204" pitchFamily="34" charset="0"/>
              </a:rPr>
              <a:t>v</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rPr>
              <a:t>= 2eV/c</a:t>
            </a:r>
            <a:r>
              <a:rPr kumimoji="0" lang="fr-CH" altLang="en-US" sz="1800" b="0" i="0" u="none" strike="noStrike" kern="1200" cap="none" spc="0" normalizeH="0" baseline="30000" noProof="0">
                <a:ln>
                  <a:noFill/>
                </a:ln>
                <a:solidFill>
                  <a:srgbClr val="FFFFCC"/>
                </a:solidFill>
                <a:effectLst/>
                <a:uLnTx/>
                <a:uFillTx/>
                <a:latin typeface="Arial" panose="020B0604020202020204" pitchFamily="34" charset="0"/>
                <a:ea typeface="+mn-ea"/>
                <a:cs typeface="Arial" panose="020B0604020202020204" pitchFamily="34" charset="0"/>
              </a:rPr>
              <a:t>2</a:t>
            </a:r>
            <a:endParaRPr kumimoji="0" lang="en-GB" altLang="en-US" sz="1800" b="0" i="0" u="none" strike="noStrike" kern="1200" cap="none" spc="0" normalizeH="0" baseline="30000" noProof="0">
              <a:ln>
                <a:noFill/>
              </a:ln>
              <a:solidFill>
                <a:srgbClr val="FFFFCC"/>
              </a:solidFill>
              <a:effectLst/>
              <a:uLnTx/>
              <a:uFillTx/>
              <a:latin typeface="Arial" panose="020B0604020202020204" pitchFamily="34" charset="0"/>
              <a:ea typeface="+mn-ea"/>
              <a:cs typeface="Arial" panose="020B0604020202020204" pitchFamily="34" charset="0"/>
            </a:endParaRPr>
          </a:p>
        </p:txBody>
      </p:sp>
      <p:pic>
        <p:nvPicPr>
          <p:cNvPr id="186376" name="Picture 6"/>
          <p:cNvPicPr>
            <a:picLocks noChangeAspect="1" noChangeArrowheads="1"/>
          </p:cNvPicPr>
          <p:nvPr/>
        </p:nvPicPr>
        <p:blipFill>
          <a:blip r:embed="rId6">
            <a:extLst>
              <a:ext uri="{28A0092B-C50C-407E-A947-70E740481C1C}">
                <a14:useLocalDpi xmlns:a14="http://schemas.microsoft.com/office/drawing/2010/main" val="0"/>
              </a:ext>
            </a:extLst>
          </a:blip>
          <a:srcRect l="1427" t="21703" r="-1427" b="-7681"/>
          <a:stretch>
            <a:fillRect/>
          </a:stretch>
        </p:blipFill>
        <p:spPr bwMode="auto">
          <a:xfrm>
            <a:off x="6272213" y="5551488"/>
            <a:ext cx="2647950"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6377" name="TextBox 8"/>
          <p:cNvSpPr txBox="1">
            <a:spLocks noChangeArrowheads="1"/>
          </p:cNvSpPr>
          <p:nvPr/>
        </p:nvSpPr>
        <p:spPr bwMode="auto">
          <a:xfrm>
            <a:off x="6283325" y="6151563"/>
            <a:ext cx="2608406" cy="369332"/>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for </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m</a:t>
            </a:r>
            <a:r>
              <a:rPr kumimoji="0" lang="fr-CH" altLang="en-US" sz="1800" b="0" i="0" u="none" strike="noStrike" kern="1200" cap="none" spc="0" normalizeH="0" baseline="30000" noProof="0" dirty="0">
                <a:ln>
                  <a:noFill/>
                </a:ln>
                <a:solidFill>
                  <a:srgbClr val="FFFFCC"/>
                </a:solidFill>
                <a:effectLst/>
                <a:uLnTx/>
                <a:uFillTx/>
                <a:latin typeface="Arial" panose="020B0604020202020204" pitchFamily="34" charset="0"/>
                <a:ea typeface="+mn-ea"/>
                <a:cs typeface="Arial" panose="020B0604020202020204" pitchFamily="34" charset="0"/>
              </a:rPr>
              <a:t>2</a:t>
            </a:r>
            <a:r>
              <a:rPr kumimoji="0" lang="fr-CH" altLang="en-US" sz="1800" b="0" i="0" u="none" strike="noStrike" kern="1200" cap="none" spc="0" normalizeH="0" baseline="-25000" noProof="0" dirty="0">
                <a:ln>
                  <a:noFill/>
                </a:ln>
                <a:solidFill>
                  <a:srgbClr val="FFFFCC"/>
                </a:solidFill>
                <a:effectLst/>
                <a:uLnTx/>
                <a:uFillTx/>
                <a:latin typeface="Arial" panose="020B0604020202020204" pitchFamily="34" charset="0"/>
                <a:ea typeface="+mn-ea"/>
                <a:cs typeface="Arial" panose="020B0604020202020204" pitchFamily="34" charset="0"/>
              </a:rPr>
              <a:t>v</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 2 10-</a:t>
            </a:r>
            <a:r>
              <a:rPr kumimoji="0" lang="fr-CH" altLang="en-US" sz="1800" b="0" i="0" u="none" strike="noStrike" kern="1200" cap="none" spc="0" normalizeH="0" baseline="30000" noProof="0" dirty="0">
                <a:ln>
                  <a:noFill/>
                </a:ln>
                <a:solidFill>
                  <a:srgbClr val="FFFFCC"/>
                </a:solidFill>
                <a:effectLst/>
                <a:uLnTx/>
                <a:uFillTx/>
                <a:latin typeface="Arial" panose="020B0604020202020204" pitchFamily="34" charset="0"/>
                <a:ea typeface="+mn-ea"/>
                <a:cs typeface="Arial" panose="020B0604020202020204" pitchFamily="34" charset="0"/>
              </a:rPr>
              <a:t>3</a:t>
            </a:r>
            <a:r>
              <a:rPr kumimoji="0" lang="fr-CH" altLang="en-US" sz="1800" b="0" i="0" u="none" strike="noStrike" kern="1200" cap="none" spc="0" normalizeH="0" noProof="0" dirty="0">
                <a:ln>
                  <a:noFill/>
                </a:ln>
                <a:solidFill>
                  <a:srgbClr val="FFFFCC"/>
                </a:solidFill>
                <a:effectLst/>
                <a:uLnTx/>
                <a:uFillTx/>
                <a:latin typeface="Arial" panose="020B0604020202020204" pitchFamily="34" charset="0"/>
                <a:ea typeface="+mn-ea"/>
                <a:cs typeface="Arial" panose="020B0604020202020204" pitchFamily="34" charset="0"/>
              </a:rPr>
              <a:t>(</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eV/c</a:t>
            </a:r>
            <a:r>
              <a:rPr kumimoji="0" lang="fr-CH" altLang="en-US" sz="1800" b="0" i="0" u="none" strike="noStrike" kern="1200" cap="none" spc="0" normalizeH="0" baseline="30000" noProof="0" dirty="0">
                <a:ln>
                  <a:noFill/>
                </a:ln>
                <a:solidFill>
                  <a:srgbClr val="FFFFCC"/>
                </a:solidFill>
                <a:effectLst/>
                <a:uLnTx/>
                <a:uFillTx/>
                <a:latin typeface="Arial" panose="020B0604020202020204" pitchFamily="34" charset="0"/>
                <a:ea typeface="+mn-ea"/>
                <a:cs typeface="Arial" panose="020B0604020202020204" pitchFamily="34" charset="0"/>
              </a:rPr>
              <a:t>2</a:t>
            </a:r>
            <a:r>
              <a:rPr kumimoji="0" lang="fr-CH" altLang="en-US" sz="1800" b="0" i="0" u="none" strike="noStrike" kern="1200" cap="none" spc="0" normalizeH="0" baseline="0" noProof="0" dirty="0">
                <a:ln>
                  <a:noFill/>
                </a:ln>
                <a:solidFill>
                  <a:srgbClr val="FFFFCC"/>
                </a:solidFill>
                <a:effectLst/>
                <a:uLnTx/>
                <a:uFillTx/>
                <a:latin typeface="Arial" panose="020B0604020202020204" pitchFamily="34" charset="0"/>
                <a:ea typeface="+mn-ea"/>
                <a:cs typeface="Arial" panose="020B0604020202020204" pitchFamily="34" charset="0"/>
              </a:rPr>
              <a:t>)</a:t>
            </a:r>
            <a:r>
              <a:rPr kumimoji="0" lang="fr-CH" altLang="en-US" sz="1800" b="0" i="0" u="none" strike="noStrike" kern="1200" cap="none" spc="0" normalizeH="0" baseline="30000" noProof="0" dirty="0">
                <a:ln>
                  <a:noFill/>
                </a:ln>
                <a:solidFill>
                  <a:srgbClr val="FFFFCC"/>
                </a:solidFill>
                <a:effectLst/>
                <a:uLnTx/>
                <a:uFillTx/>
                <a:latin typeface="Arial" panose="020B0604020202020204" pitchFamily="34" charset="0"/>
                <a:ea typeface="+mn-ea"/>
                <a:cs typeface="Arial" panose="020B0604020202020204" pitchFamily="34" charset="0"/>
              </a:rPr>
              <a:t>2</a:t>
            </a:r>
            <a:endParaRPr kumimoji="0" lang="en-GB" altLang="en-US" sz="1800" b="0" i="0" u="none" strike="noStrike" kern="1200" cap="none" spc="0" normalizeH="0" baseline="30000" noProof="0" dirty="0">
              <a:ln>
                <a:noFill/>
              </a:ln>
              <a:solidFill>
                <a:srgbClr val="FFFFCC"/>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467385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284163" y="441325"/>
            <a:ext cx="8391525" cy="3600450"/>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However</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we</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need</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to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take</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into</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account</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the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width</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of the pion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since</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it</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decays</a:t>
            </a:r>
            <a:endParaRPr kumimoji="0" lang="fr-CH" sz="1800" b="0" i="0" u="none" strike="noStrike" kern="1200" cap="none" spc="0" normalizeH="0" baseline="0" noProof="0" dirty="0">
              <a:ln>
                <a:noFill/>
              </a:ln>
              <a:solidFill>
                <a:srgbClr val="FFFFCC"/>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rPr>
              <a:t>with</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rPr>
              <a:t> a life time of 26ns or c</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Symbol"/>
              </a:rPr>
              <a:t>=7.8m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Symbol"/>
              </a:rPr>
              <a:t>hbar.c</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Symbol"/>
              </a:rPr>
              <a:t> = 200 MeV.fm)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m</a:t>
            </a:r>
            <a:r>
              <a:rPr kumimoji="0" lang="en-GB" sz="1800" b="0" i="0" u="none" strike="noStrike" kern="1200" cap="none" spc="0" normalizeH="0" baseline="-25000" noProof="0" dirty="0">
                <a:ln>
                  <a:noFill/>
                </a:ln>
                <a:solidFill>
                  <a:srgbClr val="FFFF00"/>
                </a:solidFill>
                <a:effectLst/>
                <a:uLnTx/>
                <a:uFillTx/>
                <a:latin typeface="Arial" charset="0"/>
                <a:ea typeface="+mn-ea"/>
                <a:cs typeface="Arial" charset="0"/>
                <a:sym typeface="Symbol"/>
              </a:rPr>
              <a:t></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 </a:t>
            </a:r>
            <a:r>
              <a:rPr kumimoji="0" lang="en-GB"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hbar</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~4 10</a:t>
            </a:r>
            <a:r>
              <a:rPr kumimoji="0" lang="en-GB" sz="1800" b="0" i="0" u="none" strike="noStrike" kern="1200" cap="none" spc="0" normalizeH="0" baseline="30000" noProof="0" dirty="0">
                <a:ln>
                  <a:noFill/>
                </a:ln>
                <a:solidFill>
                  <a:srgbClr val="FFFF00"/>
                </a:solidFill>
                <a:effectLst/>
                <a:uLnTx/>
                <a:uFillTx/>
                <a:latin typeface="Arial" charset="0"/>
                <a:ea typeface="+mn-ea"/>
                <a:cs typeface="Arial" charset="0"/>
                <a:sym typeface="Symbol"/>
              </a:rPr>
              <a:t>-14 </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MeV/c</a:t>
            </a:r>
            <a:r>
              <a:rPr kumimoji="0" lang="en-GB" sz="1800" b="0" i="0" u="none" strike="noStrike" kern="1200" cap="none" spc="0" normalizeH="0" baseline="30000" noProof="0" dirty="0">
                <a:ln>
                  <a:noFill/>
                </a:ln>
                <a:solidFill>
                  <a:srgbClr val="FFFF00"/>
                </a:solidFill>
                <a:effectLst/>
                <a:uLnTx/>
                <a:uFillTx/>
                <a:latin typeface="Arial" charset="0"/>
                <a:ea typeface="+mn-ea"/>
                <a:cs typeface="Arial" charset="0"/>
                <a:sym typeface="Symbol"/>
              </a:rPr>
              <a:t>2  </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Wingdings" panose="05000000000000000000" pitchFamily="2" charset="2"/>
              </a:rPr>
              <a:t></a:t>
            </a:r>
            <a:r>
              <a:rPr kumimoji="0" lang="en-GB" sz="1800" b="0" i="0" u="none" strike="noStrike" kern="1200" cap="none" spc="0" normalizeH="0" baseline="30000" noProof="0" dirty="0">
                <a:ln>
                  <a:noFill/>
                </a:ln>
                <a:solidFill>
                  <a:srgbClr val="FFFF00"/>
                </a:solidFill>
                <a:effectLst/>
                <a:uLnTx/>
                <a:uFillTx/>
                <a:latin typeface="Arial" charset="0"/>
                <a:ea typeface="+mn-ea"/>
                <a:cs typeface="Arial" charset="0"/>
                <a:sym typeface="Symbol"/>
              </a:rPr>
              <a:t> </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p</a:t>
            </a:r>
            <a:r>
              <a:rPr kumimoji="0" lang="en-GB" sz="1800" b="0" i="0" u="none" strike="noStrike" kern="1200" cap="none" spc="0" normalizeH="0" baseline="-25000" noProof="0" dirty="0">
                <a:ln>
                  <a:noFill/>
                </a:ln>
                <a:solidFill>
                  <a:srgbClr val="FFFF00"/>
                </a:solidFill>
                <a:effectLst/>
                <a:uLnTx/>
                <a:uFillTx/>
                <a:latin typeface="Arial" charset="0"/>
                <a:ea typeface="+mn-ea"/>
                <a:cs typeface="Arial" charset="0"/>
                <a:sym typeface="Symbol"/>
              </a:rPr>
              <a:t> </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3 10</a:t>
            </a:r>
            <a:r>
              <a:rPr kumimoji="0" lang="en-GB" sz="1800" b="0" i="0" u="none" strike="noStrike" kern="1200" cap="none" spc="0" normalizeH="0" baseline="30000" noProof="0" dirty="0">
                <a:ln>
                  <a:noFill/>
                </a:ln>
                <a:solidFill>
                  <a:srgbClr val="FFFF00"/>
                </a:solidFill>
                <a:effectLst/>
                <a:uLnTx/>
                <a:uFillTx/>
                <a:latin typeface="Arial" charset="0"/>
                <a:ea typeface="+mn-ea"/>
                <a:cs typeface="Arial" charset="0"/>
                <a:sym typeface="Symbol"/>
              </a:rPr>
              <a:t>-14</a:t>
            </a:r>
            <a:r>
              <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MeV/c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endParaRPr>
          </a:p>
          <a:p>
            <a:pPr marL="285750" marR="0" lvl="0" indent="-285750" algn="l" defTabSz="914400" rtl="0" eaLnBrk="1" fontAlgn="base" latinLnBrk="0" hangingPunct="1">
              <a:lnSpc>
                <a:spcPct val="100000"/>
              </a:lnSpc>
              <a:spcBef>
                <a:spcPct val="0"/>
              </a:spcBef>
              <a:spcAft>
                <a:spcPct val="0"/>
              </a:spcAft>
              <a:buClrTx/>
              <a:buSzTx/>
              <a:buFont typeface="Wingdings" pitchFamily="2" charset="2"/>
              <a:buChar char="è"/>
              <a:tabLst/>
              <a:defRPr/>
            </a:pP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the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uncertainty</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due to the pion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decay</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width</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is</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much</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larger</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than</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the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difference</a:t>
            </a:r>
            <a:endPar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in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momentum</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between</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the neutrino mass </a:t>
            </a:r>
            <a:r>
              <a:rPr kumimoji="0" lang="fr-CH" sz="1800" b="0" i="0" u="none" strike="noStrike" kern="1200" cap="none" spc="0" normalizeH="0" baseline="0" noProof="0" dirty="0" err="1">
                <a:ln>
                  <a:noFill/>
                </a:ln>
                <a:solidFill>
                  <a:srgbClr val="FFFFCC"/>
                </a:solidFill>
                <a:effectLst/>
                <a:uLnTx/>
                <a:uFillTx/>
                <a:latin typeface="Arial" charset="0"/>
                <a:ea typeface="+mn-ea"/>
                <a:cs typeface="Arial" charset="0"/>
                <a:sym typeface="Wingdings" panose="05000000000000000000" pitchFamily="2" charset="2"/>
              </a:rPr>
              <a:t>eigenstates</a:t>
            </a:r>
            <a:r>
              <a:rPr kumimoji="0" lang="fr-CH" sz="1800" b="0" i="0" u="none" strike="noStrike" kern="1200" cap="none" spc="0" normalizeH="0" baseline="0" noProof="0" dirty="0">
                <a:ln>
                  <a:noFill/>
                </a:ln>
                <a:solidFill>
                  <a:srgbClr val="FFFFCC"/>
                </a:solidFill>
                <a:effectLst/>
                <a:uLnTx/>
                <a:uFillTx/>
                <a:latin typeface="Arial" charset="0"/>
                <a:ea typeface="+mn-ea"/>
                <a:cs typeface="Arial" charset="0"/>
                <a:sym typeface="Wingdings" panose="05000000000000000000" pitchFamily="2" charset="2"/>
              </a:rPr>
              <a:t>. </a:t>
            </a:r>
            <a:endParaRPr kumimoji="0" lang="en-GB" sz="1800" b="0" i="0" u="none" strike="noStrike" kern="1200" cap="none" spc="0" normalizeH="0" baseline="0" noProof="0" dirty="0">
              <a:ln>
                <a:noFill/>
              </a:ln>
              <a:solidFill>
                <a:srgbClr val="FFFF00"/>
              </a:solidFill>
              <a:effectLst/>
              <a:uLnTx/>
              <a:uFillTx/>
              <a:latin typeface="Arial" charset="0"/>
              <a:ea typeface="+mn-ea"/>
              <a:cs typeface="Arial" charset="0"/>
              <a:sym typeface="Symbo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sz="1800" b="0" i="0" u="none" strike="noStrike" kern="1200" cap="none" spc="0" normalizeH="0" baseline="30000" noProof="0" dirty="0">
              <a:ln>
                <a:noFill/>
              </a:ln>
              <a:solidFill>
                <a:srgbClr val="FFFF00"/>
              </a:solidFill>
              <a:effectLst/>
              <a:uLnTx/>
              <a:uFillTx/>
              <a:latin typeface="Arial" charset="0"/>
              <a:ea typeface="+mn-ea"/>
              <a:cs typeface="Arial" charset="0"/>
              <a:sym typeface="Symbo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This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is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the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same</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relationship</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that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ensures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that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interference</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happens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between</a:t>
            </a:r>
            <a:endPar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light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coming</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from</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different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holes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can’t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tell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which</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hole</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the light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went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through</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Neutrinos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oscillate</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for the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fundamental</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quantum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reason</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that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the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width</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of the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decaying</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parent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makes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it</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impossible to tell the neutrino </a:t>
            </a:r>
            <a:r>
              <a:rPr lang="fr-CH" dirty="0" smtClean="0">
                <a:solidFill>
                  <a:srgbClr val="FFFF00"/>
                </a:solidFill>
                <a:latin typeface="Arial" charset="0"/>
                <a:cs typeface="Arial" charset="0"/>
                <a:sym typeface="Symbol"/>
              </a:rPr>
              <a:t>mass </a:t>
            </a:r>
            <a:endPar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by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measuring</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its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mass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from</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 </a:t>
            </a:r>
            <a:r>
              <a:rPr kumimoji="0" lang="fr-CH" sz="1800" b="0" i="0" u="none" strike="noStrike" kern="1200" cap="none" spc="0" normalizeH="0" baseline="0" noProof="0" dirty="0" err="1">
                <a:ln>
                  <a:noFill/>
                </a:ln>
                <a:solidFill>
                  <a:srgbClr val="FFFF00"/>
                </a:solidFill>
                <a:effectLst/>
                <a:uLnTx/>
                <a:uFillTx/>
                <a:latin typeface="Arial" charset="0"/>
                <a:ea typeface="+mn-ea"/>
                <a:cs typeface="Arial" charset="0"/>
                <a:sym typeface="Symbol"/>
              </a:rPr>
              <a:t>kinematics</a:t>
            </a:r>
            <a:r>
              <a:rPr kumimoji="0" lang="fr-CH" sz="1800" b="0" i="0" u="none" strike="noStrike" kern="1200" cap="none" spc="0" normalizeH="0" baseline="0" noProof="0" dirty="0">
                <a:ln>
                  <a:noFill/>
                </a:ln>
                <a:solidFill>
                  <a:srgbClr val="FFFF00"/>
                </a:solidFill>
                <a:effectLst/>
                <a:uLnTx/>
                <a:uFillTx/>
                <a:latin typeface="Arial" charset="0"/>
                <a:ea typeface="+mn-ea"/>
                <a:cs typeface="Arial" charset="0"/>
                <a:sym typeface="Symbol"/>
              </a:rPr>
              <a:t>.</a:t>
            </a:r>
          </a:p>
        </p:txBody>
      </p:sp>
      <p:cxnSp>
        <p:nvCxnSpPr>
          <p:cNvPr id="187395" name="Straight Arrow Connector 3"/>
          <p:cNvCxnSpPr>
            <a:cxnSpLocks noChangeShapeType="1"/>
          </p:cNvCxnSpPr>
          <p:nvPr/>
        </p:nvCxnSpPr>
        <p:spPr bwMode="auto">
          <a:xfrm>
            <a:off x="2159000" y="5949950"/>
            <a:ext cx="5076825"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87396" name="Freeform 4"/>
          <p:cNvSpPr>
            <a:spLocks/>
          </p:cNvSpPr>
          <p:nvPr/>
        </p:nvSpPr>
        <p:spPr bwMode="auto">
          <a:xfrm>
            <a:off x="2405063" y="4038600"/>
            <a:ext cx="5649912" cy="1909763"/>
          </a:xfrm>
          <a:custGeom>
            <a:avLst/>
            <a:gdLst>
              <a:gd name="T0" fmla="*/ 0 w 5649686"/>
              <a:gd name="T1" fmla="*/ 1874641 h 1909410"/>
              <a:gd name="T2" fmla="*/ 206876 w 5649686"/>
              <a:gd name="T3" fmla="*/ 1863742 h 1909410"/>
              <a:gd name="T4" fmla="*/ 337539 w 5649686"/>
              <a:gd name="T5" fmla="*/ 1831049 h 1909410"/>
              <a:gd name="T6" fmla="*/ 642413 w 5649686"/>
              <a:gd name="T7" fmla="*/ 1732970 h 1909410"/>
              <a:gd name="T8" fmla="*/ 838404 w 5649686"/>
              <a:gd name="T9" fmla="*/ 1613095 h 1909410"/>
              <a:gd name="T10" fmla="*/ 1197716 w 5649686"/>
              <a:gd name="T11" fmla="*/ 1057305 h 1909410"/>
              <a:gd name="T12" fmla="*/ 1491703 w 5649686"/>
              <a:gd name="T13" fmla="*/ 436136 h 1909410"/>
              <a:gd name="T14" fmla="*/ 1763912 w 5649686"/>
              <a:gd name="T15" fmla="*/ 163687 h 1909410"/>
              <a:gd name="T16" fmla="*/ 2210328 w 5649686"/>
              <a:gd name="T17" fmla="*/ 221 h 1909410"/>
              <a:gd name="T18" fmla="*/ 2689419 w 5649686"/>
              <a:gd name="T19" fmla="*/ 196380 h 1909410"/>
              <a:gd name="T20" fmla="*/ 3037844 w 5649686"/>
              <a:gd name="T21" fmla="*/ 556010 h 1909410"/>
              <a:gd name="T22" fmla="*/ 3418936 w 5649686"/>
              <a:gd name="T23" fmla="*/ 1209877 h 1909410"/>
              <a:gd name="T24" fmla="*/ 3843581 w 5649686"/>
              <a:gd name="T25" fmla="*/ 1689379 h 1909410"/>
              <a:gd name="T26" fmla="*/ 4529543 w 5649686"/>
              <a:gd name="T27" fmla="*/ 1863742 h 1909410"/>
              <a:gd name="T28" fmla="*/ 4888862 w 5649686"/>
              <a:gd name="T29" fmla="*/ 1907334 h 1909410"/>
              <a:gd name="T30" fmla="*/ 5651042 w 5649686"/>
              <a:gd name="T31" fmla="*/ 1907334 h 19094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649686" h="1909410">
                <a:moveTo>
                  <a:pt x="0" y="1872564"/>
                </a:moveTo>
                <a:cubicBezTo>
                  <a:pt x="75292" y="1870749"/>
                  <a:pt x="150585" y="1868935"/>
                  <a:pt x="206828" y="1861678"/>
                </a:cubicBezTo>
                <a:cubicBezTo>
                  <a:pt x="263071" y="1854421"/>
                  <a:pt x="264885" y="1850792"/>
                  <a:pt x="337457" y="1829021"/>
                </a:cubicBezTo>
                <a:cubicBezTo>
                  <a:pt x="410029" y="1807250"/>
                  <a:pt x="558800" y="1767336"/>
                  <a:pt x="642257" y="1731050"/>
                </a:cubicBezTo>
                <a:cubicBezTo>
                  <a:pt x="725714" y="1694764"/>
                  <a:pt x="745672" y="1723793"/>
                  <a:pt x="838200" y="1611307"/>
                </a:cubicBezTo>
                <a:cubicBezTo>
                  <a:pt x="930728" y="1498821"/>
                  <a:pt x="1088571" y="1252078"/>
                  <a:pt x="1197428" y="1056135"/>
                </a:cubicBezTo>
                <a:cubicBezTo>
                  <a:pt x="1306285" y="860192"/>
                  <a:pt x="1397000" y="584421"/>
                  <a:pt x="1491343" y="435650"/>
                </a:cubicBezTo>
                <a:cubicBezTo>
                  <a:pt x="1585686" y="286879"/>
                  <a:pt x="1643743" y="236078"/>
                  <a:pt x="1763486" y="163507"/>
                </a:cubicBezTo>
                <a:cubicBezTo>
                  <a:pt x="1883229" y="90936"/>
                  <a:pt x="2055586" y="-5222"/>
                  <a:pt x="2209800" y="221"/>
                </a:cubicBezTo>
                <a:cubicBezTo>
                  <a:pt x="2364014" y="5664"/>
                  <a:pt x="2550885" y="103636"/>
                  <a:pt x="2688771" y="196164"/>
                </a:cubicBezTo>
                <a:cubicBezTo>
                  <a:pt x="2826657" y="288692"/>
                  <a:pt x="2915557" y="386664"/>
                  <a:pt x="3037114" y="555392"/>
                </a:cubicBezTo>
                <a:cubicBezTo>
                  <a:pt x="3158671" y="724120"/>
                  <a:pt x="3283857" y="1019849"/>
                  <a:pt x="3418114" y="1208535"/>
                </a:cubicBezTo>
                <a:cubicBezTo>
                  <a:pt x="3552371" y="1397221"/>
                  <a:pt x="3657600" y="1578650"/>
                  <a:pt x="3842657" y="1687507"/>
                </a:cubicBezTo>
                <a:cubicBezTo>
                  <a:pt x="4027714" y="1796364"/>
                  <a:pt x="4354285" y="1825392"/>
                  <a:pt x="4528457" y="1861678"/>
                </a:cubicBezTo>
                <a:cubicBezTo>
                  <a:pt x="4702629" y="1897964"/>
                  <a:pt x="4700814" y="1897964"/>
                  <a:pt x="4887686" y="1905221"/>
                </a:cubicBezTo>
                <a:cubicBezTo>
                  <a:pt x="5074558" y="1912478"/>
                  <a:pt x="5362122" y="1908849"/>
                  <a:pt x="5649686" y="1905221"/>
                </a:cubicBezTo>
              </a:path>
            </a:pathLst>
          </a:custGeom>
          <a:noFill/>
          <a:ln w="38100" cap="flat" cmpd="sng" algn="ctr">
            <a:solidFill>
              <a:srgbClr val="FFC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endParaRPr>
          </a:p>
        </p:txBody>
      </p:sp>
      <p:sp>
        <p:nvSpPr>
          <p:cNvPr id="187397" name="TextBox 5"/>
          <p:cNvSpPr txBox="1">
            <a:spLocks noChangeArrowheads="1"/>
          </p:cNvSpPr>
          <p:nvPr/>
        </p:nvSpPr>
        <p:spPr bwMode="auto">
          <a:xfrm>
            <a:off x="5616575" y="4529138"/>
            <a:ext cx="1128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0" i="0" u="none" strike="noStrike" kern="1200" cap="none" spc="0" normalizeH="0" baseline="0" noProof="0">
                <a:ln>
                  <a:noFill/>
                </a:ln>
                <a:solidFill>
                  <a:srgbClr val="FFCC00"/>
                </a:solidFill>
                <a:effectLst/>
                <a:uLnTx/>
                <a:uFillTx/>
                <a:latin typeface="Arial" panose="020B0604020202020204" pitchFamily="34" charset="0"/>
                <a:ea typeface="+mn-ea"/>
                <a:cs typeface="Arial" panose="020B0604020202020204" pitchFamily="34" charset="0"/>
                <a:sym typeface="Symbol" panose="05050102010706020507" pitchFamily="18" charset="2"/>
              </a:rPr>
              <a:t>from m</a:t>
            </a:r>
            <a:r>
              <a:rPr kumimoji="0" lang="en-GB" altLang="en-US" sz="1800" b="0" i="0" u="none" strike="noStrike" kern="1200" cap="none" spc="0" normalizeH="0" baseline="-25000" noProof="0">
                <a:ln>
                  <a:noFill/>
                </a:ln>
                <a:solidFill>
                  <a:srgbClr val="FFCC00"/>
                </a:solidFill>
                <a:effectLst/>
                <a:uLnTx/>
                <a:uFillTx/>
                <a:latin typeface="Arial" panose="020B0604020202020204" pitchFamily="34" charset="0"/>
                <a:ea typeface="+mn-ea"/>
                <a:cs typeface="Arial" panose="020B0604020202020204" pitchFamily="34" charset="0"/>
                <a:sym typeface="Symbol" panose="05050102010706020507" pitchFamily="18" charset="2"/>
              </a:rPr>
              <a:t></a:t>
            </a:r>
            <a:endParaRPr kumimoji="0" lang="en-GB" altLang="en-US" sz="1800" b="0" i="0" u="none" strike="noStrike" kern="1200" cap="none" spc="0" normalizeH="0" baseline="0" noProof="0">
              <a:ln>
                <a:noFill/>
              </a:ln>
              <a:solidFill>
                <a:srgbClr val="FFCC00"/>
              </a:solidFill>
              <a:effectLst/>
              <a:uLnTx/>
              <a:uFillTx/>
              <a:latin typeface="Arial" panose="020B0604020202020204" pitchFamily="34" charset="0"/>
              <a:ea typeface="+mn-ea"/>
              <a:cs typeface="Arial" panose="020B0604020202020204" pitchFamily="34" charset="0"/>
            </a:endParaRPr>
          </a:p>
        </p:txBody>
      </p:sp>
      <p:cxnSp>
        <p:nvCxnSpPr>
          <p:cNvPr id="187398" name="Straight Connector 7"/>
          <p:cNvCxnSpPr>
            <a:cxnSpLocks noChangeShapeType="1"/>
          </p:cNvCxnSpPr>
          <p:nvPr/>
        </p:nvCxnSpPr>
        <p:spPr bwMode="auto">
          <a:xfrm>
            <a:off x="4464050" y="4713288"/>
            <a:ext cx="36513" cy="1235075"/>
          </a:xfrm>
          <a:prstGeom prst="line">
            <a:avLst/>
          </a:prstGeom>
          <a:noFill/>
          <a:ln w="2857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7399" name="Straight Connector 8"/>
          <p:cNvCxnSpPr>
            <a:cxnSpLocks noChangeShapeType="1"/>
          </p:cNvCxnSpPr>
          <p:nvPr/>
        </p:nvCxnSpPr>
        <p:spPr bwMode="auto">
          <a:xfrm>
            <a:off x="4500563" y="4724400"/>
            <a:ext cx="34925" cy="1235075"/>
          </a:xfrm>
          <a:prstGeom prst="line">
            <a:avLst/>
          </a:prstGeom>
          <a:noFill/>
          <a:ln w="2857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7400" name="Straight Connector 9"/>
          <p:cNvCxnSpPr>
            <a:cxnSpLocks noChangeShapeType="1"/>
          </p:cNvCxnSpPr>
          <p:nvPr/>
        </p:nvCxnSpPr>
        <p:spPr bwMode="auto">
          <a:xfrm>
            <a:off x="4610100" y="4713288"/>
            <a:ext cx="36513" cy="1235075"/>
          </a:xfrm>
          <a:prstGeom prst="line">
            <a:avLst/>
          </a:prstGeom>
          <a:noFill/>
          <a:ln w="2857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87401" name="TextBox 10"/>
          <p:cNvSpPr txBox="1">
            <a:spLocks noChangeArrowheads="1"/>
          </p:cNvSpPr>
          <p:nvPr/>
        </p:nvSpPr>
        <p:spPr bwMode="auto">
          <a:xfrm>
            <a:off x="190500" y="6159500"/>
            <a:ext cx="7234238" cy="3683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anose="030F0702030302020204"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anose="030F0702030302020204"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anose="030F0702030302020204" pitchFamily="66" charset="0"/>
              </a:defRPr>
            </a:lvl3pPr>
            <a:lvl4pPr marL="1600200" indent="-228600">
              <a:spcBef>
                <a:spcPct val="20000"/>
              </a:spcBef>
              <a:buClr>
                <a:schemeClr val="accent2"/>
              </a:buClr>
              <a:buChar char="•"/>
              <a:defRPr kumimoji="1" sz="1600">
                <a:solidFill>
                  <a:schemeClr val="tx1"/>
                </a:solidFill>
                <a:latin typeface="Comic Sans MS" panose="030F0702030302020204" pitchFamily="66" charset="0"/>
              </a:defRPr>
            </a:lvl4pPr>
            <a:lvl5pPr marL="2057400" indent="-228600">
              <a:spcBef>
                <a:spcPct val="20000"/>
              </a:spcBef>
              <a:buClr>
                <a:schemeClr val="accent2"/>
              </a:buClr>
              <a:buChar char="–"/>
              <a:defRPr kumimoji="1" sz="14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rPr>
              <a:t>much amplified: the central value of  p</a:t>
            </a:r>
            <a:r>
              <a:rPr kumimoji="0" lang="fr-CH" altLang="en-US" sz="1800" b="0" i="0" u="none" strike="noStrike" kern="1200" cap="none" spc="0" normalizeH="0" baseline="-2500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sym typeface="Symbol" panose="05050102010706020507" pitchFamily="18" charset="2"/>
              </a:rPr>
              <a:t>1</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rPr>
              <a:t>p</a:t>
            </a:r>
            <a:r>
              <a:rPr kumimoji="0" lang="fr-CH" altLang="en-US" sz="1800" b="0" i="0" u="none" strike="noStrike" kern="1200" cap="none" spc="0" normalizeH="0" baseline="-2500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FFCC00"/>
                </a:solidFill>
                <a:effectLst/>
                <a:uLnTx/>
                <a:uFillTx/>
                <a:latin typeface="Arial" panose="020B0604020202020204" pitchFamily="34" charset="0"/>
                <a:ea typeface="+mn-ea"/>
                <a:cs typeface="Arial" panose="020B0604020202020204" pitchFamily="34" charset="0"/>
                <a:sym typeface="Symbol" panose="05050102010706020507" pitchFamily="18" charset="2"/>
              </a:rPr>
              <a:t>2</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rPr>
              <a:t>p</a:t>
            </a:r>
            <a:r>
              <a:rPr kumimoji="0" lang="fr-CH" altLang="en-US" sz="1800" b="0" i="0" u="none" strike="noStrike" kern="1200" cap="none" spc="0" normalizeH="0" baseline="-2500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fr-CH" altLang="en-US" sz="1800" b="0" i="0" u="none"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sym typeface="Symbol" panose="05050102010706020507" pitchFamily="18" charset="2"/>
              </a:rPr>
              <a:t>3</a:t>
            </a:r>
            <a:r>
              <a:rPr kumimoji="0" lang="fr-CH"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sym typeface="Symbol" panose="05050102010706020507" pitchFamily="18" charset="2"/>
              </a:rPr>
              <a:t>) distribution</a:t>
            </a:r>
            <a:endParaRPr kumimoji="0" lang="en-GB" altLang="en-US" sz="1800" b="0" i="0" u="none" strike="noStrike" kern="1200" cap="none" spc="0" normalizeH="0" baseline="0" noProof="0">
              <a:ln>
                <a:noFill/>
              </a:ln>
              <a:solidFill>
                <a:srgbClr val="FFFFCC"/>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5495696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31106" t="16800" r="10620" b="7601"/>
          <a:stretch/>
        </p:blipFill>
        <p:spPr>
          <a:xfrm>
            <a:off x="0" y="0"/>
            <a:ext cx="9371519" cy="6838676"/>
          </a:xfrm>
          <a:prstGeom prst="rect">
            <a:avLst/>
          </a:prstGeom>
        </p:spPr>
      </p:pic>
      <p:sp>
        <p:nvSpPr>
          <p:cNvPr id="4" name="TextBox 3"/>
          <p:cNvSpPr txBox="1"/>
          <p:nvPr/>
        </p:nvSpPr>
        <p:spPr>
          <a:xfrm>
            <a:off x="6806153" y="725864"/>
            <a:ext cx="314399" cy="369332"/>
          </a:xfrm>
          <a:prstGeom prst="rect">
            <a:avLst/>
          </a:prstGeom>
          <a:noFill/>
        </p:spPr>
        <p:txBody>
          <a:bodyPr wrap="square" rtlCol="0">
            <a:spAutoFit/>
          </a:bodyPr>
          <a:lstStyle/>
          <a:p>
            <a:r>
              <a:rPr lang="en-US" dirty="0" smtClean="0">
                <a:solidFill>
                  <a:srgbClr val="FF0000"/>
                </a:solidFill>
              </a:rPr>
              <a:t>2</a:t>
            </a:r>
            <a:endParaRPr lang="en-US" dirty="0">
              <a:solidFill>
                <a:srgbClr val="FF0000"/>
              </a:solidFill>
            </a:endParaRPr>
          </a:p>
        </p:txBody>
      </p:sp>
      <p:sp>
        <p:nvSpPr>
          <p:cNvPr id="5" name="TextBox 4"/>
          <p:cNvSpPr txBox="1"/>
          <p:nvPr/>
        </p:nvSpPr>
        <p:spPr>
          <a:xfrm>
            <a:off x="6611597" y="3597604"/>
            <a:ext cx="264659" cy="369332"/>
          </a:xfrm>
          <a:prstGeom prst="rect">
            <a:avLst/>
          </a:prstGeom>
          <a:noFill/>
        </p:spPr>
        <p:txBody>
          <a:bodyPr wrap="square" rtlCol="0">
            <a:spAutoFit/>
          </a:bodyPr>
          <a:lstStyle/>
          <a:p>
            <a:r>
              <a:rPr lang="en-US" dirty="0" smtClean="0">
                <a:solidFill>
                  <a:srgbClr val="FF0000"/>
                </a:solidFill>
              </a:rPr>
              <a:t>2</a:t>
            </a:r>
            <a:endParaRPr lang="en-US" dirty="0">
              <a:solidFill>
                <a:srgbClr val="FF0000"/>
              </a:solidFill>
            </a:endParaRPr>
          </a:p>
        </p:txBody>
      </p:sp>
      <p:sp>
        <p:nvSpPr>
          <p:cNvPr id="6" name="TextBox 5"/>
          <p:cNvSpPr txBox="1"/>
          <p:nvPr/>
        </p:nvSpPr>
        <p:spPr>
          <a:xfrm>
            <a:off x="2195736" y="789114"/>
            <a:ext cx="504056" cy="369332"/>
          </a:xfrm>
          <a:prstGeom prst="rect">
            <a:avLst/>
          </a:prstGeom>
          <a:noFill/>
        </p:spPr>
        <p:txBody>
          <a:bodyPr wrap="square" rtlCol="0">
            <a:spAutoFit/>
          </a:bodyPr>
          <a:lstStyle/>
          <a:p>
            <a:r>
              <a:rPr lang="en-US" dirty="0" smtClean="0"/>
              <a:t>__</a:t>
            </a:r>
            <a:endParaRPr lang="en-US" dirty="0"/>
          </a:p>
        </p:txBody>
      </p:sp>
      <p:sp>
        <p:nvSpPr>
          <p:cNvPr id="7" name="TextBox 6"/>
          <p:cNvSpPr txBox="1"/>
          <p:nvPr/>
        </p:nvSpPr>
        <p:spPr>
          <a:xfrm>
            <a:off x="2276128" y="935042"/>
            <a:ext cx="504056" cy="369332"/>
          </a:xfrm>
          <a:prstGeom prst="rect">
            <a:avLst/>
          </a:prstGeom>
          <a:noFill/>
        </p:spPr>
        <p:txBody>
          <a:bodyPr wrap="square" rtlCol="0">
            <a:spAutoFit/>
          </a:bodyPr>
          <a:lstStyle/>
          <a:p>
            <a:r>
              <a:rPr lang="en-US" dirty="0" smtClean="0"/>
              <a:t>__</a:t>
            </a:r>
            <a:endParaRPr lang="en-US" dirty="0"/>
          </a:p>
        </p:txBody>
      </p:sp>
      <p:sp>
        <p:nvSpPr>
          <p:cNvPr id="8" name="TextBox 7"/>
          <p:cNvSpPr txBox="1"/>
          <p:nvPr/>
        </p:nvSpPr>
        <p:spPr>
          <a:xfrm>
            <a:off x="2987824" y="780445"/>
            <a:ext cx="1370460" cy="369332"/>
          </a:xfrm>
          <a:prstGeom prst="rect">
            <a:avLst/>
          </a:prstGeom>
          <a:noFill/>
        </p:spPr>
        <p:txBody>
          <a:bodyPr wrap="square" rtlCol="0">
            <a:spAutoFit/>
          </a:bodyPr>
          <a:lstStyle/>
          <a:p>
            <a:r>
              <a:rPr lang="en-US" smtClean="0"/>
              <a:t>_____</a:t>
            </a:r>
            <a:endParaRPr lang="en-US" dirty="0"/>
          </a:p>
        </p:txBody>
      </p:sp>
      <p:sp>
        <p:nvSpPr>
          <p:cNvPr id="9" name="TextBox 8"/>
          <p:cNvSpPr txBox="1"/>
          <p:nvPr/>
        </p:nvSpPr>
        <p:spPr>
          <a:xfrm>
            <a:off x="2509754" y="3702193"/>
            <a:ext cx="504056" cy="369332"/>
          </a:xfrm>
          <a:prstGeom prst="rect">
            <a:avLst/>
          </a:prstGeom>
          <a:noFill/>
        </p:spPr>
        <p:txBody>
          <a:bodyPr wrap="square" rtlCol="0">
            <a:spAutoFit/>
          </a:bodyPr>
          <a:lstStyle/>
          <a:p>
            <a:r>
              <a:rPr lang="en-US" dirty="0" smtClean="0">
                <a:solidFill>
                  <a:srgbClr val="FF0000"/>
                </a:solidFill>
              </a:rPr>
              <a:t>__</a:t>
            </a:r>
            <a:endParaRPr lang="en-US" dirty="0">
              <a:solidFill>
                <a:srgbClr val="FF0000"/>
              </a:solidFill>
            </a:endParaRPr>
          </a:p>
        </p:txBody>
      </p:sp>
      <p:sp>
        <p:nvSpPr>
          <p:cNvPr id="10" name="TextBox 9"/>
          <p:cNvSpPr txBox="1"/>
          <p:nvPr/>
        </p:nvSpPr>
        <p:spPr>
          <a:xfrm>
            <a:off x="7740352" y="692696"/>
            <a:ext cx="311304" cy="369332"/>
          </a:xfrm>
          <a:prstGeom prst="rect">
            <a:avLst/>
          </a:prstGeom>
          <a:noFill/>
        </p:spPr>
        <p:txBody>
          <a:bodyPr wrap="none" rtlCol="0">
            <a:spAutoFit/>
          </a:bodyPr>
          <a:lstStyle/>
          <a:p>
            <a:r>
              <a:rPr lang="en-US" b="1" dirty="0" smtClean="0">
                <a:solidFill>
                  <a:srgbClr val="FF0000"/>
                </a:solidFill>
                <a:sym typeface="Symbol" panose="05050102010706020507" pitchFamily="18" charset="2"/>
              </a:rPr>
              <a:t></a:t>
            </a:r>
            <a:endParaRPr lang="en-US" b="1" dirty="0">
              <a:solidFill>
                <a:srgbClr val="FF0000"/>
              </a:solidFill>
            </a:endParaRPr>
          </a:p>
        </p:txBody>
      </p:sp>
      <p:sp>
        <p:nvSpPr>
          <p:cNvPr id="11" name="TextBox 10"/>
          <p:cNvSpPr txBox="1"/>
          <p:nvPr/>
        </p:nvSpPr>
        <p:spPr>
          <a:xfrm>
            <a:off x="7524328" y="3573016"/>
            <a:ext cx="311304" cy="369332"/>
          </a:xfrm>
          <a:prstGeom prst="rect">
            <a:avLst/>
          </a:prstGeom>
          <a:noFill/>
        </p:spPr>
        <p:txBody>
          <a:bodyPr wrap="none" rtlCol="0">
            <a:spAutoFit/>
          </a:bodyPr>
          <a:lstStyle/>
          <a:p>
            <a:r>
              <a:rPr lang="en-US" b="1" dirty="0" smtClean="0">
                <a:solidFill>
                  <a:srgbClr val="FF0000"/>
                </a:solidFill>
                <a:sym typeface="Symbol" panose="05050102010706020507" pitchFamily="18" charset="2"/>
              </a:rPr>
              <a:t></a:t>
            </a:r>
            <a:endParaRPr lang="en-US" b="1" dirty="0">
              <a:solidFill>
                <a:srgbClr val="FF0000"/>
              </a:solidFill>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6268841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9531" t="16800" r="11153" b="5055"/>
          <a:stretch/>
        </p:blipFill>
        <p:spPr>
          <a:xfrm>
            <a:off x="539552" y="439996"/>
            <a:ext cx="7870649" cy="5832648"/>
          </a:xfrm>
          <a:prstGeom prst="rect">
            <a:avLst/>
          </a:prstGeom>
        </p:spPr>
      </p:pic>
      <p:sp>
        <p:nvSpPr>
          <p:cNvPr id="3" name="TextBox 2"/>
          <p:cNvSpPr txBox="1"/>
          <p:nvPr/>
        </p:nvSpPr>
        <p:spPr>
          <a:xfrm>
            <a:off x="179512" y="6309320"/>
            <a:ext cx="8956298" cy="369332"/>
          </a:xfrm>
          <a:prstGeom prst="rect">
            <a:avLst/>
          </a:prstGeom>
          <a:solidFill>
            <a:srgbClr val="FFFF00"/>
          </a:solidFill>
        </p:spPr>
        <p:txBody>
          <a:bodyPr wrap="none" rtlCol="0">
            <a:spAutoFit/>
          </a:bodyPr>
          <a:lstStyle/>
          <a:p>
            <a:r>
              <a:rPr lang="en-US" dirty="0" smtClean="0"/>
              <a:t>No conclusion yet concerning the mass ordering or the T (CP) violation! </a:t>
            </a:r>
            <a:r>
              <a:rPr lang="en-US" u="sng" dirty="0" smtClean="0"/>
              <a:t>5</a:t>
            </a:r>
            <a:r>
              <a:rPr lang="en-US" u="sng" dirty="0" smtClean="0">
                <a:sym typeface="Symbol" panose="05050102010706020507" pitchFamily="18" charset="2"/>
              </a:rPr>
              <a:t> wanted</a:t>
            </a:r>
            <a:endParaRPr lang="en-US" u="sng" dirty="0"/>
          </a:p>
        </p:txBody>
      </p:sp>
      <p:sp>
        <p:nvSpPr>
          <p:cNvPr id="4" name="TextBox 3"/>
          <p:cNvSpPr txBox="1"/>
          <p:nvPr/>
        </p:nvSpPr>
        <p:spPr>
          <a:xfrm>
            <a:off x="3402306" y="1484784"/>
            <a:ext cx="2659702" cy="923330"/>
          </a:xfrm>
          <a:prstGeom prst="rect">
            <a:avLst/>
          </a:prstGeom>
          <a:solidFill>
            <a:srgbClr val="FFC000">
              <a:alpha val="49000"/>
            </a:srgbClr>
          </a:solidFill>
        </p:spPr>
        <p:txBody>
          <a:bodyPr wrap="none" rtlCol="0">
            <a:spAutoFit/>
          </a:bodyPr>
          <a:lstStyle/>
          <a:p>
            <a:r>
              <a:rPr lang="en-US" dirty="0" smtClean="0"/>
              <a:t>So far </a:t>
            </a:r>
            <a:r>
              <a:rPr lang="en-US" dirty="0" smtClean="0">
                <a:sym typeface="Symbol" panose="05050102010706020507" pitchFamily="18" charset="2"/>
              </a:rPr>
              <a:t></a:t>
            </a:r>
            <a:r>
              <a:rPr lang="en-US" dirty="0" smtClean="0"/>
              <a:t> </a:t>
            </a:r>
            <a:r>
              <a:rPr lang="en-US" dirty="0" err="1" smtClean="0"/>
              <a:t>osc</a:t>
            </a:r>
            <a:r>
              <a:rPr lang="en-US" dirty="0" smtClean="0"/>
              <a:t>.</a:t>
            </a:r>
          </a:p>
          <a:p>
            <a:r>
              <a:rPr lang="en-US" dirty="0">
                <a:sym typeface="Symbol" panose="05050102010706020507" pitchFamily="18" charset="2"/>
              </a:rPr>
              <a:t> </a:t>
            </a:r>
            <a:r>
              <a:rPr lang="en-US" dirty="0" smtClean="0">
                <a:sym typeface="Symbol" panose="05050102010706020507" pitchFamily="18" charset="2"/>
              </a:rPr>
              <a:t>      sin</a:t>
            </a:r>
            <a:r>
              <a:rPr lang="en-US" baseline="30000" dirty="0" smtClean="0">
                <a:sym typeface="Symbol" panose="05050102010706020507" pitchFamily="18" charset="2"/>
              </a:rPr>
              <a:t>2</a:t>
            </a:r>
            <a:r>
              <a:rPr lang="en-US" dirty="0" smtClean="0">
                <a:sym typeface="Symbol" panose="05050102010706020507" pitchFamily="18" charset="2"/>
              </a:rPr>
              <a:t>2</a:t>
            </a:r>
            <a:r>
              <a:rPr lang="en-US" baseline="-25000" dirty="0" smtClean="0">
                <a:sym typeface="Symbol" panose="05050102010706020507" pitchFamily="18" charset="2"/>
              </a:rPr>
              <a:t>23</a:t>
            </a:r>
            <a:endParaRPr lang="en-US" dirty="0" smtClean="0">
              <a:sym typeface="Symbol" panose="05050102010706020507" pitchFamily="18" charset="2"/>
            </a:endParaRPr>
          </a:p>
          <a:p>
            <a:r>
              <a:rPr lang="en-US" dirty="0" smtClean="0">
                <a:sym typeface="Symbol" panose="05050102010706020507" pitchFamily="18" charset="2"/>
              </a:rPr>
              <a:t>Improve w. e</a:t>
            </a:r>
            <a:r>
              <a:rPr lang="en-US" dirty="0" smtClean="0"/>
              <a:t> </a:t>
            </a:r>
            <a:r>
              <a:rPr lang="en-US" dirty="0" err="1"/>
              <a:t>osc</a:t>
            </a:r>
            <a:r>
              <a:rPr lang="en-US" dirty="0"/>
              <a:t>.</a:t>
            </a:r>
          </a:p>
        </p:txBody>
      </p:sp>
      <p:sp>
        <p:nvSpPr>
          <p:cNvPr id="5" name="Slide Number Placeholder 4"/>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42186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a:blip r:embed="rId2"/>
          <a:stretch>
            <a:fillRect/>
          </a:stretch>
        </p:blipFill>
        <p:spPr>
          <a:xfrm>
            <a:off x="899592" y="1939784"/>
            <a:ext cx="7560840" cy="5040559"/>
          </a:xfrm>
          <a:prstGeom prst="rect">
            <a:avLst/>
          </a:prstGeom>
        </p:spPr>
      </p:pic>
      <p:sp>
        <p:nvSpPr>
          <p:cNvPr id="4" name="TextBox 3"/>
          <p:cNvSpPr txBox="1"/>
          <p:nvPr/>
        </p:nvSpPr>
        <p:spPr>
          <a:xfrm>
            <a:off x="2411760" y="476672"/>
            <a:ext cx="5000087" cy="369332"/>
          </a:xfrm>
          <a:prstGeom prst="rect">
            <a:avLst/>
          </a:prstGeom>
          <a:solidFill>
            <a:srgbClr val="FFFF00"/>
          </a:solidFill>
        </p:spPr>
        <p:txBody>
          <a:bodyPr wrap="none" rtlCol="0">
            <a:spAutoFit/>
          </a:bodyPr>
          <a:lstStyle/>
          <a:p>
            <a:r>
              <a:rPr lang="en-US" dirty="0" err="1" smtClean="0"/>
              <a:t>HyperKamiokande</a:t>
            </a:r>
            <a:r>
              <a:rPr lang="en-US" dirty="0" smtClean="0"/>
              <a:t> water Cherenkov detector</a:t>
            </a:r>
            <a:endParaRPr lang="en-US" dirty="0"/>
          </a:p>
        </p:txBody>
      </p:sp>
      <p:sp>
        <p:nvSpPr>
          <p:cNvPr id="5" name="TextBox 4"/>
          <p:cNvSpPr txBox="1"/>
          <p:nvPr/>
        </p:nvSpPr>
        <p:spPr>
          <a:xfrm>
            <a:off x="899592" y="1016454"/>
            <a:ext cx="7981672" cy="923330"/>
          </a:xfrm>
          <a:prstGeom prst="rect">
            <a:avLst/>
          </a:prstGeom>
          <a:noFill/>
        </p:spPr>
        <p:txBody>
          <a:bodyPr wrap="none" rtlCol="0">
            <a:spAutoFit/>
          </a:bodyPr>
          <a:lstStyle/>
          <a:p>
            <a:r>
              <a:rPr lang="en-US" dirty="0" smtClean="0"/>
              <a:t>T2K beam with upgrade to 1.3MW (presently 800KW running)</a:t>
            </a:r>
          </a:p>
          <a:p>
            <a:r>
              <a:rPr lang="en-US" dirty="0" smtClean="0"/>
              <a:t>Upgraded near detector (angular coverage) and (later) new off axis WC</a:t>
            </a:r>
          </a:p>
          <a:p>
            <a:r>
              <a:rPr lang="en-US" dirty="0" smtClean="0"/>
              <a:t>And a formidable 180kton fid. </a:t>
            </a:r>
            <a:r>
              <a:rPr lang="en-US" dirty="0"/>
              <a:t>f</a:t>
            </a:r>
            <a:r>
              <a:rPr lang="en-US" dirty="0" smtClean="0"/>
              <a:t>ar detector (SK x 8) </a:t>
            </a:r>
            <a:r>
              <a:rPr lang="en-US" b="1" dirty="0" smtClean="0">
                <a:solidFill>
                  <a:srgbClr val="FF0000"/>
                </a:solidFill>
              </a:rPr>
              <a:t>beam in 2027/8</a:t>
            </a:r>
            <a:endParaRPr lang="en-US" b="1" dirty="0">
              <a:solidFill>
                <a:srgbClr val="FF0000"/>
              </a:solidFill>
            </a:endParaRPr>
          </a:p>
        </p:txBody>
      </p:sp>
    </p:spTree>
    <p:extLst>
      <p:ext uri="{BB962C8B-B14F-4D97-AF65-F5344CB8AC3E}">
        <p14:creationId xmlns:p14="http://schemas.microsoft.com/office/powerpoint/2010/main" val="3864961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rotWithShape="1">
          <a:blip r:embed="rId2"/>
          <a:srcRect l="25194" t="14222" r="6006" b="13244"/>
          <a:stretch/>
        </p:blipFill>
        <p:spPr>
          <a:xfrm>
            <a:off x="179512" y="4357"/>
            <a:ext cx="5616624" cy="3330789"/>
          </a:xfrm>
          <a:prstGeom prst="rect">
            <a:avLst/>
          </a:prstGeom>
        </p:spPr>
      </p:pic>
      <p:pic>
        <p:nvPicPr>
          <p:cNvPr id="4" name="Picture 3"/>
          <p:cNvPicPr>
            <a:picLocks noChangeAspect="1"/>
          </p:cNvPicPr>
          <p:nvPr/>
        </p:nvPicPr>
        <p:blipFill rotWithShape="1">
          <a:blip r:embed="rId3"/>
          <a:srcRect l="26231" t="17487" r="9009" b="14019"/>
          <a:stretch/>
        </p:blipFill>
        <p:spPr>
          <a:xfrm>
            <a:off x="2339752" y="3245024"/>
            <a:ext cx="5688632" cy="3384376"/>
          </a:xfrm>
          <a:prstGeom prst="rect">
            <a:avLst/>
          </a:prstGeom>
        </p:spPr>
      </p:pic>
    </p:spTree>
    <p:extLst>
      <p:ext uri="{BB962C8B-B14F-4D97-AF65-F5344CB8AC3E}">
        <p14:creationId xmlns:p14="http://schemas.microsoft.com/office/powerpoint/2010/main" val="39642937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rotWithShape="1">
          <a:blip r:embed="rId2"/>
          <a:srcRect l="24911" t="14286" r="8393" b="12857"/>
          <a:stretch/>
        </p:blipFill>
        <p:spPr>
          <a:xfrm>
            <a:off x="24201" y="404664"/>
            <a:ext cx="9023590" cy="5544616"/>
          </a:xfrm>
          <a:prstGeom prst="rect">
            <a:avLst/>
          </a:prstGeom>
        </p:spPr>
      </p:pic>
      <p:sp>
        <p:nvSpPr>
          <p:cNvPr id="4" name="TextBox 3"/>
          <p:cNvSpPr txBox="1"/>
          <p:nvPr/>
        </p:nvSpPr>
        <p:spPr>
          <a:xfrm>
            <a:off x="2411760" y="188640"/>
            <a:ext cx="5000087" cy="369332"/>
          </a:xfrm>
          <a:prstGeom prst="rect">
            <a:avLst/>
          </a:prstGeom>
          <a:solidFill>
            <a:srgbClr val="FFFF00"/>
          </a:solidFill>
        </p:spPr>
        <p:txBody>
          <a:bodyPr wrap="none" rtlCol="0">
            <a:spAutoFit/>
          </a:bodyPr>
          <a:lstStyle/>
          <a:p>
            <a:r>
              <a:rPr lang="en-US" dirty="0" err="1" smtClean="0"/>
              <a:t>HyperKamiokande</a:t>
            </a:r>
            <a:r>
              <a:rPr lang="en-US" dirty="0" smtClean="0"/>
              <a:t> water Cherenkov detector</a:t>
            </a:r>
            <a:endParaRPr lang="en-US" dirty="0"/>
          </a:p>
        </p:txBody>
      </p:sp>
    </p:spTree>
    <p:extLst>
      <p:ext uri="{BB962C8B-B14F-4D97-AF65-F5344CB8AC3E}">
        <p14:creationId xmlns:p14="http://schemas.microsoft.com/office/powerpoint/2010/main" val="24126258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rotWithShape="1">
          <a:blip r:embed="rId2"/>
          <a:srcRect l="22444" t="15079" r="4562" b="11801"/>
          <a:stretch/>
        </p:blipFill>
        <p:spPr>
          <a:xfrm>
            <a:off x="0" y="116632"/>
            <a:ext cx="5040559" cy="2840249"/>
          </a:xfrm>
          <a:prstGeom prst="rect">
            <a:avLst/>
          </a:prstGeom>
        </p:spPr>
      </p:pic>
      <p:pic>
        <p:nvPicPr>
          <p:cNvPr id="4" name="Picture 3"/>
          <p:cNvPicPr>
            <a:picLocks noChangeAspect="1"/>
          </p:cNvPicPr>
          <p:nvPr/>
        </p:nvPicPr>
        <p:blipFill>
          <a:blip r:embed="rId3"/>
          <a:stretch>
            <a:fillRect/>
          </a:stretch>
        </p:blipFill>
        <p:spPr>
          <a:xfrm>
            <a:off x="5502275" y="146885"/>
            <a:ext cx="2539670" cy="2350368"/>
          </a:xfrm>
          <a:prstGeom prst="rect">
            <a:avLst/>
          </a:prstGeom>
        </p:spPr>
      </p:pic>
      <p:pic>
        <p:nvPicPr>
          <p:cNvPr id="5" name="Picture 4"/>
          <p:cNvPicPr>
            <a:picLocks noChangeAspect="1"/>
          </p:cNvPicPr>
          <p:nvPr/>
        </p:nvPicPr>
        <p:blipFill rotWithShape="1">
          <a:blip r:embed="rId4"/>
          <a:srcRect l="23577" t="29980" r="5691" b="30996"/>
          <a:stretch/>
        </p:blipFill>
        <p:spPr>
          <a:xfrm>
            <a:off x="35496" y="2978337"/>
            <a:ext cx="6264696" cy="1944216"/>
          </a:xfrm>
          <a:prstGeom prst="rect">
            <a:avLst/>
          </a:prstGeom>
        </p:spPr>
      </p:pic>
      <p:sp>
        <p:nvSpPr>
          <p:cNvPr id="6" name="TextBox 5"/>
          <p:cNvSpPr txBox="1"/>
          <p:nvPr/>
        </p:nvSpPr>
        <p:spPr>
          <a:xfrm>
            <a:off x="2127223" y="3950445"/>
            <a:ext cx="393056" cy="369332"/>
          </a:xfrm>
          <a:prstGeom prst="rect">
            <a:avLst/>
          </a:prstGeom>
          <a:noFill/>
        </p:spPr>
        <p:txBody>
          <a:bodyPr wrap="none" rtlCol="0">
            <a:spAutoFit/>
          </a:bodyPr>
          <a:lstStyle/>
          <a:p>
            <a:r>
              <a:rPr lang="en-US" dirty="0" smtClean="0">
                <a:solidFill>
                  <a:srgbClr val="FFFF00"/>
                </a:solidFill>
                <a:sym typeface="Symbol" panose="05050102010706020507" pitchFamily="18" charset="2"/>
              </a:rPr>
              <a:t></a:t>
            </a:r>
            <a:r>
              <a:rPr lang="en-US" baseline="-25000" dirty="0" smtClean="0">
                <a:solidFill>
                  <a:srgbClr val="FFFF00"/>
                </a:solidFill>
                <a:sym typeface="Symbol" panose="05050102010706020507" pitchFamily="18" charset="2"/>
              </a:rPr>
              <a:t></a:t>
            </a:r>
            <a:endParaRPr lang="en-US" baseline="-25000" dirty="0">
              <a:solidFill>
                <a:srgbClr val="FFFF00"/>
              </a:solidFill>
            </a:endParaRPr>
          </a:p>
        </p:txBody>
      </p:sp>
      <p:sp>
        <p:nvSpPr>
          <p:cNvPr id="7" name="TextBox 6"/>
          <p:cNvSpPr txBox="1"/>
          <p:nvPr/>
        </p:nvSpPr>
        <p:spPr>
          <a:xfrm>
            <a:off x="5474087" y="3950445"/>
            <a:ext cx="389850" cy="369332"/>
          </a:xfrm>
          <a:prstGeom prst="rect">
            <a:avLst/>
          </a:prstGeom>
          <a:noFill/>
        </p:spPr>
        <p:txBody>
          <a:bodyPr wrap="none" rtlCol="0">
            <a:spAutoFit/>
          </a:bodyPr>
          <a:lstStyle/>
          <a:p>
            <a:r>
              <a:rPr lang="en-US" dirty="0" smtClean="0">
                <a:solidFill>
                  <a:srgbClr val="FFFF00"/>
                </a:solidFill>
                <a:sym typeface="Symbol" panose="05050102010706020507" pitchFamily="18" charset="2"/>
              </a:rPr>
              <a:t></a:t>
            </a:r>
            <a:r>
              <a:rPr lang="en-US" baseline="-25000" dirty="0">
                <a:solidFill>
                  <a:srgbClr val="FFFF00"/>
                </a:solidFill>
                <a:sym typeface="Symbol" panose="05050102010706020507" pitchFamily="18" charset="2"/>
              </a:rPr>
              <a:t>e</a:t>
            </a:r>
            <a:endParaRPr lang="en-US" baseline="-25000" dirty="0">
              <a:solidFill>
                <a:srgbClr val="FFFF00"/>
              </a:solidFill>
            </a:endParaRPr>
          </a:p>
        </p:txBody>
      </p:sp>
      <p:pic>
        <p:nvPicPr>
          <p:cNvPr id="9" name="Picture 8"/>
          <p:cNvPicPr>
            <a:picLocks noChangeAspect="1"/>
          </p:cNvPicPr>
          <p:nvPr/>
        </p:nvPicPr>
        <p:blipFill>
          <a:blip r:embed="rId5"/>
          <a:stretch>
            <a:fillRect/>
          </a:stretch>
        </p:blipFill>
        <p:spPr>
          <a:xfrm>
            <a:off x="5704748" y="4319777"/>
            <a:ext cx="3358526" cy="2538223"/>
          </a:xfrm>
          <a:prstGeom prst="rect">
            <a:avLst/>
          </a:prstGeom>
        </p:spPr>
      </p:pic>
      <p:sp>
        <p:nvSpPr>
          <p:cNvPr id="10" name="TextBox 9"/>
          <p:cNvSpPr txBox="1"/>
          <p:nvPr/>
        </p:nvSpPr>
        <p:spPr>
          <a:xfrm>
            <a:off x="234502" y="4797152"/>
            <a:ext cx="5379999" cy="1754326"/>
          </a:xfrm>
          <a:prstGeom prst="rect">
            <a:avLst/>
          </a:prstGeom>
          <a:noFill/>
        </p:spPr>
        <p:txBody>
          <a:bodyPr wrap="none" rtlCol="0">
            <a:spAutoFit/>
          </a:bodyPr>
          <a:lstStyle/>
          <a:p>
            <a:r>
              <a:rPr lang="en-US" dirty="0"/>
              <a:t>Far site excavation is complete</a:t>
            </a:r>
          </a:p>
          <a:p>
            <a:r>
              <a:rPr lang="en-US" dirty="0"/>
              <a:t>● </a:t>
            </a:r>
            <a:r>
              <a:rPr lang="en-US" dirty="0" smtClean="0"/>
              <a:t>Building </a:t>
            </a:r>
            <a:r>
              <a:rPr lang="en-US" dirty="0"/>
              <a:t>&amp; Site Infrastructure </a:t>
            </a:r>
            <a:r>
              <a:rPr lang="en-US" dirty="0" smtClean="0"/>
              <a:t>work mid-2025</a:t>
            </a:r>
            <a:endParaRPr lang="en-US" dirty="0"/>
          </a:p>
          <a:p>
            <a:r>
              <a:rPr lang="en-US" dirty="0"/>
              <a:t>● Far Detector installation in </a:t>
            </a:r>
            <a:r>
              <a:rPr lang="en-US" dirty="0" smtClean="0"/>
              <a:t>2026-27</a:t>
            </a:r>
            <a:endParaRPr lang="en-US" dirty="0"/>
          </a:p>
          <a:p>
            <a:r>
              <a:rPr lang="en-US" dirty="0"/>
              <a:t>● Physics in </a:t>
            </a:r>
            <a:r>
              <a:rPr lang="en-US" dirty="0" smtClean="0"/>
              <a:t>2028/early </a:t>
            </a:r>
            <a:r>
              <a:rPr lang="en-US" dirty="0"/>
              <a:t>2029</a:t>
            </a:r>
          </a:p>
          <a:p>
            <a:r>
              <a:rPr lang="en-US" dirty="0"/>
              <a:t>● Beam physics with Near </a:t>
            </a:r>
            <a:r>
              <a:rPr lang="en-US" dirty="0" smtClean="0"/>
              <a:t>Detector </a:t>
            </a:r>
          </a:p>
          <a:p>
            <a:r>
              <a:rPr lang="en-US" dirty="0"/>
              <a:t> </a:t>
            </a:r>
            <a:r>
              <a:rPr lang="en-US" dirty="0" smtClean="0"/>
              <a:t>                                + 2 far modules:  </a:t>
            </a:r>
            <a:r>
              <a:rPr lang="en-US" dirty="0"/>
              <a:t>2031</a:t>
            </a:r>
          </a:p>
        </p:txBody>
      </p:sp>
      <p:sp>
        <p:nvSpPr>
          <p:cNvPr id="11" name="TextBox 10"/>
          <p:cNvSpPr txBox="1"/>
          <p:nvPr/>
        </p:nvSpPr>
        <p:spPr>
          <a:xfrm>
            <a:off x="6241984" y="2956881"/>
            <a:ext cx="2945037" cy="923330"/>
          </a:xfrm>
          <a:prstGeom prst="rect">
            <a:avLst/>
          </a:prstGeom>
          <a:noFill/>
        </p:spPr>
        <p:txBody>
          <a:bodyPr wrap="none" rtlCol="0">
            <a:spAutoFit/>
          </a:bodyPr>
          <a:lstStyle/>
          <a:p>
            <a:r>
              <a:rPr lang="en-US" dirty="0" smtClean="0"/>
              <a:t>Near detector includes</a:t>
            </a:r>
          </a:p>
          <a:p>
            <a:r>
              <a:rPr lang="en-US" dirty="0" smtClean="0"/>
              <a:t>On and off axis var. angle</a:t>
            </a:r>
          </a:p>
          <a:p>
            <a:r>
              <a:rPr lang="en-US" dirty="0" smtClean="0"/>
              <a:t>Detectors.</a:t>
            </a:r>
            <a:endParaRPr lang="en-US" dirty="0"/>
          </a:p>
        </p:txBody>
      </p:sp>
    </p:spTree>
    <p:extLst>
      <p:ext uri="{BB962C8B-B14F-4D97-AF65-F5344CB8AC3E}">
        <p14:creationId xmlns:p14="http://schemas.microsoft.com/office/powerpoint/2010/main" val="24299902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rotWithShape="1">
          <a:blip r:embed="rId2"/>
          <a:srcRect l="23021" t="29234" r="56424" b="16486"/>
          <a:stretch/>
        </p:blipFill>
        <p:spPr>
          <a:xfrm>
            <a:off x="0" y="-22448"/>
            <a:ext cx="2808312" cy="4171528"/>
          </a:xfrm>
          <a:prstGeom prst="rect">
            <a:avLst/>
          </a:prstGeom>
        </p:spPr>
      </p:pic>
      <p:pic>
        <p:nvPicPr>
          <p:cNvPr id="4" name="Picture 3"/>
          <p:cNvPicPr>
            <a:picLocks noChangeAspect="1"/>
          </p:cNvPicPr>
          <p:nvPr/>
        </p:nvPicPr>
        <p:blipFill rotWithShape="1">
          <a:blip r:embed="rId3"/>
          <a:srcRect l="22144" t="29918" r="56394" b="16544"/>
          <a:stretch/>
        </p:blipFill>
        <p:spPr>
          <a:xfrm>
            <a:off x="2627784" y="37415"/>
            <a:ext cx="2956851" cy="4148905"/>
          </a:xfrm>
          <a:prstGeom prst="rect">
            <a:avLst/>
          </a:prstGeom>
        </p:spPr>
      </p:pic>
      <p:pic>
        <p:nvPicPr>
          <p:cNvPr id="5" name="Picture 4"/>
          <p:cNvPicPr>
            <a:picLocks noChangeAspect="1"/>
          </p:cNvPicPr>
          <p:nvPr/>
        </p:nvPicPr>
        <p:blipFill rotWithShape="1">
          <a:blip r:embed="rId3"/>
          <a:srcRect l="43546" t="29918" r="6112" b="16544"/>
          <a:stretch/>
        </p:blipFill>
        <p:spPr>
          <a:xfrm>
            <a:off x="251520" y="4149080"/>
            <a:ext cx="5400600" cy="3230619"/>
          </a:xfrm>
          <a:prstGeom prst="rect">
            <a:avLst/>
          </a:prstGeom>
        </p:spPr>
      </p:pic>
      <p:pic>
        <p:nvPicPr>
          <p:cNvPr id="6" name="Picture 5"/>
          <p:cNvPicPr>
            <a:picLocks noChangeAspect="1"/>
          </p:cNvPicPr>
          <p:nvPr/>
        </p:nvPicPr>
        <p:blipFill>
          <a:blip r:embed="rId4"/>
          <a:stretch>
            <a:fillRect/>
          </a:stretch>
        </p:blipFill>
        <p:spPr>
          <a:xfrm>
            <a:off x="5678843" y="332656"/>
            <a:ext cx="3433027" cy="2581424"/>
          </a:xfrm>
          <a:prstGeom prst="rect">
            <a:avLst/>
          </a:prstGeom>
        </p:spPr>
      </p:pic>
      <p:sp>
        <p:nvSpPr>
          <p:cNvPr id="7" name="TextBox 6"/>
          <p:cNvSpPr txBox="1"/>
          <p:nvPr/>
        </p:nvSpPr>
        <p:spPr>
          <a:xfrm>
            <a:off x="6156176" y="3068960"/>
            <a:ext cx="3004349" cy="923330"/>
          </a:xfrm>
          <a:prstGeom prst="rect">
            <a:avLst/>
          </a:prstGeom>
          <a:noFill/>
        </p:spPr>
        <p:txBody>
          <a:bodyPr wrap="none" rtlCol="0">
            <a:spAutoFit/>
          </a:bodyPr>
          <a:lstStyle/>
          <a:p>
            <a:r>
              <a:rPr lang="en-US" dirty="0" smtClean="0"/>
              <a:t>Time 0 = 2031</a:t>
            </a:r>
          </a:p>
          <a:p>
            <a:r>
              <a:rPr lang="en-US" dirty="0" smtClean="0"/>
              <a:t>5sigma for </a:t>
            </a:r>
            <a:r>
              <a:rPr lang="en-US" dirty="0" smtClean="0">
                <a:sym typeface="Symbol" panose="05050102010706020507" pitchFamily="18" charset="2"/>
              </a:rPr>
              <a:t></a:t>
            </a:r>
            <a:r>
              <a:rPr lang="en-US" baseline="-25000" dirty="0" smtClean="0">
                <a:sym typeface="Symbol" panose="05050102010706020507" pitchFamily="18" charset="2"/>
              </a:rPr>
              <a:t>CP</a:t>
            </a:r>
            <a:r>
              <a:rPr lang="en-US" dirty="0" smtClean="0">
                <a:sym typeface="Symbol" panose="05050102010706020507" pitchFamily="18" charset="2"/>
              </a:rPr>
              <a:t>=-pi/2</a:t>
            </a:r>
          </a:p>
          <a:p>
            <a:r>
              <a:rPr lang="en-US" dirty="0" smtClean="0">
                <a:sym typeface="Symbol" panose="05050102010706020507" pitchFamily="18" charset="2"/>
              </a:rPr>
              <a:t>After 8yrs w. 4 detectors</a:t>
            </a:r>
            <a:endParaRPr lang="en-US" dirty="0"/>
          </a:p>
        </p:txBody>
      </p:sp>
    </p:spTree>
    <p:extLst>
      <p:ext uri="{BB962C8B-B14F-4D97-AF65-F5344CB8AC3E}">
        <p14:creationId xmlns:p14="http://schemas.microsoft.com/office/powerpoint/2010/main" val="1342697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3981" t="25390" r="37588" b="17399"/>
          <a:stretch/>
        </p:blipFill>
        <p:spPr>
          <a:xfrm>
            <a:off x="179512" y="404664"/>
            <a:ext cx="8856984" cy="5841268"/>
          </a:xfrm>
          <a:prstGeom prst="rect">
            <a:avLst/>
          </a:prstGeom>
        </p:spPr>
      </p:pic>
      <p:sp>
        <p:nvSpPr>
          <p:cNvPr id="4" name="TextBox 3"/>
          <p:cNvSpPr txBox="1"/>
          <p:nvPr/>
        </p:nvSpPr>
        <p:spPr>
          <a:xfrm>
            <a:off x="755576" y="4437112"/>
            <a:ext cx="7407221" cy="1477328"/>
          </a:xfrm>
          <a:prstGeom prst="rect">
            <a:avLst/>
          </a:prstGeom>
          <a:solidFill>
            <a:schemeClr val="tx2">
              <a:lumMod val="40000"/>
              <a:lumOff val="60000"/>
            </a:schemeClr>
          </a:solidFill>
        </p:spPr>
        <p:txBody>
          <a:bodyPr wrap="none" rtlCol="0">
            <a:spAutoFit/>
          </a:bodyPr>
          <a:lstStyle/>
          <a:p>
            <a:r>
              <a:rPr lang="en-US" dirty="0" smtClean="0"/>
              <a:t>Dark energy is a nick-name for an unknown effect that leads to the observed </a:t>
            </a:r>
          </a:p>
          <a:p>
            <a:r>
              <a:rPr lang="en-US" dirty="0"/>
              <a:t>a</a:t>
            </a:r>
            <a:r>
              <a:rPr lang="en-US" dirty="0" smtClean="0"/>
              <a:t>cceleration of the extension of the Universe.  </a:t>
            </a:r>
          </a:p>
          <a:p>
            <a:r>
              <a:rPr lang="en-US" dirty="0"/>
              <a:t> </a:t>
            </a:r>
            <a:r>
              <a:rPr lang="en-US" dirty="0" smtClean="0"/>
              <a:t> -- *Might* be related to a modification of the space time properties </a:t>
            </a:r>
          </a:p>
          <a:p>
            <a:r>
              <a:rPr lang="en-US" dirty="0"/>
              <a:t> </a:t>
            </a:r>
            <a:r>
              <a:rPr lang="en-US" dirty="0" smtClean="0"/>
              <a:t>             by physics at a higher energy than we have explored yet</a:t>
            </a:r>
          </a:p>
          <a:p>
            <a:r>
              <a:rPr lang="en-US" dirty="0"/>
              <a:t> </a:t>
            </a:r>
            <a:r>
              <a:rPr lang="en-US" dirty="0" smtClean="0"/>
              <a:t>       </a:t>
            </a:r>
            <a:endParaRPr lang="en-US" dirty="0"/>
          </a:p>
        </p:txBody>
      </p:sp>
      <p:sp>
        <p:nvSpPr>
          <p:cNvPr id="2" name="Date Placeholder 1"/>
          <p:cNvSpPr>
            <a:spLocks noGrp="1"/>
          </p:cNvSpPr>
          <p:nvPr>
            <p:ph type="dt" sz="half" idx="10"/>
          </p:nvPr>
        </p:nvSpPr>
        <p:spPr/>
        <p:txBody>
          <a:bodyPr/>
          <a:lstStyle/>
          <a:p>
            <a:pPr>
              <a:defRPr/>
            </a:pPr>
            <a:r>
              <a:rPr lang="en-US" dirty="0" smtClean="0">
                <a:solidFill>
                  <a:prstClr val="black">
                    <a:tint val="75000"/>
                  </a:prstClr>
                </a:solidFill>
              </a:rPr>
              <a:t>3 July 2024</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5</a:t>
            </a:fld>
            <a:endParaRPr lang="en-US">
              <a:solidFill>
                <a:prstClr val="black">
                  <a:tint val="75000"/>
                </a:prstClr>
              </a:solidFill>
            </a:endParaRPr>
          </a:p>
        </p:txBody>
      </p:sp>
    </p:spTree>
    <p:extLst>
      <p:ext uri="{BB962C8B-B14F-4D97-AF65-F5344CB8AC3E}">
        <p14:creationId xmlns:p14="http://schemas.microsoft.com/office/powerpoint/2010/main" val="32064573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pic>
        <p:nvPicPr>
          <p:cNvPr id="3" name="Picture 2"/>
          <p:cNvPicPr>
            <a:picLocks noChangeAspect="1"/>
          </p:cNvPicPr>
          <p:nvPr/>
        </p:nvPicPr>
        <p:blipFill>
          <a:blip r:embed="rId2"/>
          <a:stretch>
            <a:fillRect/>
          </a:stretch>
        </p:blipFill>
        <p:spPr>
          <a:xfrm>
            <a:off x="107504" y="1772816"/>
            <a:ext cx="4257000" cy="3498467"/>
          </a:xfrm>
          <a:prstGeom prst="rect">
            <a:avLst/>
          </a:prstGeom>
        </p:spPr>
      </p:pic>
      <p:sp>
        <p:nvSpPr>
          <p:cNvPr id="5" name="TextBox 4"/>
          <p:cNvSpPr txBox="1"/>
          <p:nvPr/>
        </p:nvSpPr>
        <p:spPr>
          <a:xfrm>
            <a:off x="2915816" y="188640"/>
            <a:ext cx="3672800" cy="369332"/>
          </a:xfrm>
          <a:prstGeom prst="rect">
            <a:avLst/>
          </a:prstGeom>
          <a:solidFill>
            <a:schemeClr val="accent2"/>
          </a:solidFill>
        </p:spPr>
        <p:txBody>
          <a:bodyPr wrap="none" rtlCol="0">
            <a:spAutoFit/>
          </a:bodyPr>
          <a:lstStyle/>
          <a:p>
            <a:r>
              <a:rPr lang="fr-FR" dirty="0" smtClean="0">
                <a:latin typeface="+mj-lt"/>
              </a:rPr>
              <a:t>JUNO : a high </a:t>
            </a:r>
            <a:r>
              <a:rPr lang="fr-FR" dirty="0" err="1" smtClean="0">
                <a:latin typeface="+mj-lt"/>
              </a:rPr>
              <a:t>precision</a:t>
            </a:r>
            <a:r>
              <a:rPr lang="fr-FR" dirty="0" smtClean="0">
                <a:latin typeface="+mj-lt"/>
              </a:rPr>
              <a:t> program  </a:t>
            </a:r>
            <a:endParaRPr lang="fr-FR" dirty="0">
              <a:latin typeface="+mj-lt"/>
            </a:endParaRPr>
          </a:p>
        </p:txBody>
      </p:sp>
      <p:pic>
        <p:nvPicPr>
          <p:cNvPr id="6" name="Picture 5"/>
          <p:cNvPicPr>
            <a:picLocks noChangeAspect="1"/>
          </p:cNvPicPr>
          <p:nvPr/>
        </p:nvPicPr>
        <p:blipFill>
          <a:blip r:embed="rId3"/>
          <a:stretch>
            <a:fillRect/>
          </a:stretch>
        </p:blipFill>
        <p:spPr>
          <a:xfrm>
            <a:off x="107504" y="5373216"/>
            <a:ext cx="5314801" cy="1299800"/>
          </a:xfrm>
          <a:prstGeom prst="rect">
            <a:avLst/>
          </a:prstGeom>
        </p:spPr>
      </p:pic>
      <p:sp>
        <p:nvSpPr>
          <p:cNvPr id="9" name="TextBox 8"/>
          <p:cNvSpPr txBox="1"/>
          <p:nvPr/>
        </p:nvSpPr>
        <p:spPr>
          <a:xfrm>
            <a:off x="25558" y="548680"/>
            <a:ext cx="7283982" cy="1754326"/>
          </a:xfrm>
          <a:prstGeom prst="rect">
            <a:avLst/>
          </a:prstGeom>
          <a:noFill/>
        </p:spPr>
        <p:txBody>
          <a:bodyPr wrap="none" rtlCol="0">
            <a:spAutoFit/>
          </a:bodyPr>
          <a:lstStyle/>
          <a:p>
            <a:r>
              <a:rPr lang="en-US" b="1" dirty="0" smtClean="0"/>
              <a:t>Proposed 2008  </a:t>
            </a:r>
            <a:r>
              <a:rPr lang="en-US" b="1" dirty="0"/>
              <a:t>(</a:t>
            </a:r>
            <a:r>
              <a:rPr lang="en-US" dirty="0"/>
              <a:t>PRD78:111103,2008;  PRD79:073007,2009</a:t>
            </a:r>
            <a:r>
              <a:rPr lang="en-US" b="1" dirty="0"/>
              <a:t>)</a:t>
            </a:r>
            <a:endParaRPr lang="en-US" dirty="0"/>
          </a:p>
          <a:p>
            <a:r>
              <a:rPr lang="en-US" b="1" dirty="0" smtClean="0"/>
              <a:t>53km from 2 nuclear reactors.   Far (JUNO) and near (JUNO-Tao) detectors </a:t>
            </a:r>
            <a:br>
              <a:rPr lang="en-US" b="1" dirty="0" smtClean="0"/>
            </a:br>
            <a:r>
              <a:rPr lang="en-US" b="1" dirty="0" smtClean="0"/>
              <a:t>20 </a:t>
            </a:r>
            <a:r>
              <a:rPr lang="en-US" b="1" dirty="0" err="1"/>
              <a:t>kton</a:t>
            </a:r>
            <a:r>
              <a:rPr lang="en-US" b="1" dirty="0"/>
              <a:t> LS, 3% energy resolution, 700 m underground</a:t>
            </a:r>
            <a:endParaRPr lang="en-US" dirty="0"/>
          </a:p>
          <a:p>
            <a:r>
              <a:rPr lang="en-US" b="1" dirty="0" smtClean="0"/>
              <a:t>Approved </a:t>
            </a:r>
            <a:r>
              <a:rPr lang="en-US" b="1" dirty="0"/>
              <a:t>in </a:t>
            </a:r>
            <a:r>
              <a:rPr lang="en-US" b="1" dirty="0" smtClean="0"/>
              <a:t>2013 </a:t>
            </a:r>
            <a:r>
              <a:rPr lang="en-US" b="1" dirty="0"/>
              <a:t>Construction in </a:t>
            </a:r>
            <a:r>
              <a:rPr lang="en-US" b="1" dirty="0" smtClean="0"/>
              <a:t>2015-2024 (2025 conferences!)</a:t>
            </a:r>
            <a:endParaRPr lang="en-US" dirty="0"/>
          </a:p>
          <a:p>
            <a:endParaRPr lang="en-CH" dirty="0"/>
          </a:p>
          <a:p>
            <a:endParaRPr lang="fr-FR" dirty="0"/>
          </a:p>
        </p:txBody>
      </p:sp>
      <p:pic>
        <p:nvPicPr>
          <p:cNvPr id="11" name="Picture 10"/>
          <p:cNvPicPr>
            <a:picLocks noChangeAspect="1"/>
          </p:cNvPicPr>
          <p:nvPr/>
        </p:nvPicPr>
        <p:blipFill>
          <a:blip r:embed="rId4"/>
          <a:stretch>
            <a:fillRect/>
          </a:stretch>
        </p:blipFill>
        <p:spPr>
          <a:xfrm>
            <a:off x="4572000" y="1844824"/>
            <a:ext cx="4407365" cy="3314065"/>
          </a:xfrm>
          <a:prstGeom prst="rect">
            <a:avLst/>
          </a:prstGeom>
        </p:spPr>
      </p:pic>
      <p:sp>
        <p:nvSpPr>
          <p:cNvPr id="12" name="TextBox 11"/>
          <p:cNvSpPr txBox="1"/>
          <p:nvPr/>
        </p:nvSpPr>
        <p:spPr>
          <a:xfrm>
            <a:off x="7236296" y="1988840"/>
            <a:ext cx="1693733" cy="369332"/>
          </a:xfrm>
          <a:prstGeom prst="rect">
            <a:avLst/>
          </a:prstGeom>
          <a:solidFill>
            <a:srgbClr val="FFFF00"/>
          </a:solidFill>
        </p:spPr>
        <p:txBody>
          <a:bodyPr wrap="none" rtlCol="0">
            <a:spAutoFit/>
          </a:bodyPr>
          <a:lstStyle/>
          <a:p>
            <a:r>
              <a:rPr lang="fr-FR" dirty="0" err="1" smtClean="0"/>
              <a:t>almost</a:t>
            </a:r>
            <a:r>
              <a:rPr lang="fr-FR" dirty="0" smtClean="0"/>
              <a:t> </a:t>
            </a:r>
            <a:r>
              <a:rPr lang="fr-FR" dirty="0" err="1" smtClean="0"/>
              <a:t>finished</a:t>
            </a:r>
            <a:r>
              <a:rPr lang="fr-FR" dirty="0" smtClean="0"/>
              <a:t>!</a:t>
            </a:r>
            <a:endParaRPr lang="fr-FR" dirty="0"/>
          </a:p>
        </p:txBody>
      </p:sp>
      <p:sp>
        <p:nvSpPr>
          <p:cNvPr id="13" name="TextBox 12"/>
          <p:cNvSpPr txBox="1"/>
          <p:nvPr/>
        </p:nvSpPr>
        <p:spPr>
          <a:xfrm>
            <a:off x="5724128" y="5301208"/>
            <a:ext cx="3168352" cy="1200329"/>
          </a:xfrm>
          <a:prstGeom prst="rect">
            <a:avLst/>
          </a:prstGeom>
          <a:noFill/>
        </p:spPr>
        <p:txBody>
          <a:bodyPr wrap="square" rtlCol="0">
            <a:spAutoFit/>
          </a:bodyPr>
          <a:lstStyle/>
          <a:p>
            <a:r>
              <a:rPr lang="en-US" b="1" dirty="0" smtClean="0"/>
              <a:t>reactor (anti-neutrino)+</a:t>
            </a:r>
            <a:endParaRPr lang="en-US" b="1" dirty="0"/>
          </a:p>
          <a:p>
            <a:r>
              <a:rPr lang="en-US" b="1" dirty="0" smtClean="0"/>
              <a:t>solar</a:t>
            </a:r>
            <a:r>
              <a:rPr lang="en-US" b="1" dirty="0"/>
              <a:t>, </a:t>
            </a:r>
            <a:r>
              <a:rPr lang="en-US" b="1" dirty="0">
                <a:solidFill>
                  <a:srgbClr val="FF0000"/>
                </a:solidFill>
              </a:rPr>
              <a:t>supernova,</a:t>
            </a:r>
            <a:r>
              <a:rPr lang="en-US" b="1" dirty="0"/>
              <a:t> atmospheric, geo-neutrinos</a:t>
            </a:r>
            <a:r>
              <a:rPr lang="en-US" b="1" dirty="0">
                <a:solidFill>
                  <a:srgbClr val="FF0000"/>
                </a:solidFill>
              </a:rPr>
              <a:t>, proton decay, </a:t>
            </a:r>
            <a:r>
              <a:rPr lang="en-US" b="1" dirty="0"/>
              <a:t>exotic </a:t>
            </a:r>
            <a:r>
              <a:rPr lang="en-US" b="1" dirty="0" smtClean="0"/>
              <a:t>searches</a:t>
            </a:r>
            <a:endParaRPr lang="en-US" dirty="0"/>
          </a:p>
        </p:txBody>
      </p:sp>
    </p:spTree>
    <p:extLst>
      <p:ext uri="{BB962C8B-B14F-4D97-AF65-F5344CB8AC3E}">
        <p14:creationId xmlns:p14="http://schemas.microsoft.com/office/powerpoint/2010/main" val="37212096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51</a:t>
            </a:fld>
            <a:endParaRPr lang="en-US">
              <a:solidFill>
                <a:prstClr val="black">
                  <a:tint val="75000"/>
                </a:prstClr>
              </a:solidFill>
            </a:endParaRPr>
          </a:p>
        </p:txBody>
      </p:sp>
      <p:pic>
        <p:nvPicPr>
          <p:cNvPr id="5" name="Picture 4"/>
          <p:cNvPicPr>
            <a:picLocks noChangeAspect="1"/>
          </p:cNvPicPr>
          <p:nvPr/>
        </p:nvPicPr>
        <p:blipFill rotWithShape="1">
          <a:blip r:embed="rId2"/>
          <a:srcRect l="10306" t="11277" r="4082" b="2714"/>
          <a:stretch/>
        </p:blipFill>
        <p:spPr>
          <a:xfrm>
            <a:off x="107504" y="0"/>
            <a:ext cx="5673880" cy="3206329"/>
          </a:xfrm>
          <a:prstGeom prst="rect">
            <a:avLst/>
          </a:prstGeom>
        </p:spPr>
      </p:pic>
      <p:pic>
        <p:nvPicPr>
          <p:cNvPr id="6" name="Picture 5"/>
          <p:cNvPicPr>
            <a:picLocks noChangeAspect="1"/>
          </p:cNvPicPr>
          <p:nvPr/>
        </p:nvPicPr>
        <p:blipFill rotWithShape="1">
          <a:blip r:embed="rId3"/>
          <a:srcRect l="9622" t="9780" r="4151" b="2228"/>
          <a:stretch/>
        </p:blipFill>
        <p:spPr>
          <a:xfrm>
            <a:off x="2555776" y="3212976"/>
            <a:ext cx="6053328" cy="3474720"/>
          </a:xfrm>
          <a:prstGeom prst="rect">
            <a:avLst/>
          </a:prstGeom>
        </p:spPr>
      </p:pic>
      <p:sp>
        <p:nvSpPr>
          <p:cNvPr id="7" name="TextBox 6"/>
          <p:cNvSpPr txBox="1"/>
          <p:nvPr/>
        </p:nvSpPr>
        <p:spPr>
          <a:xfrm>
            <a:off x="5809787" y="332656"/>
            <a:ext cx="3307893" cy="2308324"/>
          </a:xfrm>
          <a:prstGeom prst="rect">
            <a:avLst/>
          </a:prstGeom>
          <a:solidFill>
            <a:srgbClr val="FFFF00"/>
          </a:solidFill>
        </p:spPr>
        <p:txBody>
          <a:bodyPr wrap="none" rtlCol="0">
            <a:spAutoFit/>
          </a:bodyPr>
          <a:lstStyle/>
          <a:p>
            <a:r>
              <a:rPr lang="fr-FR" dirty="0" smtClean="0"/>
              <a:t>JUNO </a:t>
            </a:r>
            <a:r>
              <a:rPr lang="fr-FR" dirty="0" err="1" smtClean="0"/>
              <a:t>will</a:t>
            </a:r>
            <a:r>
              <a:rPr lang="fr-FR" dirty="0" smtClean="0"/>
              <a:t> </a:t>
            </a:r>
            <a:r>
              <a:rPr lang="fr-FR" dirty="0" err="1" smtClean="0"/>
              <a:t>make</a:t>
            </a:r>
            <a:r>
              <a:rPr lang="fr-FR" dirty="0" smtClean="0"/>
              <a:t> </a:t>
            </a:r>
            <a:r>
              <a:rPr lang="fr-FR" dirty="0" err="1" smtClean="0"/>
              <a:t>legacy</a:t>
            </a:r>
            <a:r>
              <a:rPr lang="fr-FR" dirty="0" smtClean="0"/>
              <a:t> </a:t>
            </a:r>
          </a:p>
          <a:p>
            <a:r>
              <a:rPr lang="fr-FR" dirty="0" err="1" smtClean="0"/>
              <a:t>measurements</a:t>
            </a:r>
            <a:r>
              <a:rPr lang="fr-FR" dirty="0" smtClean="0"/>
              <a:t> on </a:t>
            </a:r>
            <a:r>
              <a:rPr lang="fr-FR" dirty="0" err="1" smtClean="0"/>
              <a:t>solar</a:t>
            </a:r>
            <a:r>
              <a:rPr lang="fr-FR" dirty="0" smtClean="0"/>
              <a:t> </a:t>
            </a:r>
            <a:r>
              <a:rPr lang="fr-FR" dirty="0" err="1" smtClean="0"/>
              <a:t>sector</a:t>
            </a:r>
            <a:r>
              <a:rPr lang="fr-FR" dirty="0" smtClean="0"/>
              <a:t> </a:t>
            </a:r>
          </a:p>
          <a:p>
            <a:r>
              <a:rPr lang="fr-FR" dirty="0" smtClean="0"/>
              <a:t>and sin</a:t>
            </a:r>
            <a:r>
              <a:rPr lang="fr-FR" baseline="30000" dirty="0" smtClean="0"/>
              <a:t>2</a:t>
            </a:r>
            <a:r>
              <a:rPr lang="en-CH" dirty="0" smtClean="0">
                <a:sym typeface="Symbol" panose="05050102010706020507" pitchFamily="18" charset="2"/>
              </a:rPr>
              <a:t></a:t>
            </a:r>
            <a:r>
              <a:rPr lang="en-US" baseline="-25000" dirty="0" smtClean="0">
                <a:sym typeface="Symbol" panose="05050102010706020507" pitchFamily="18" charset="2"/>
              </a:rPr>
              <a:t>13</a:t>
            </a:r>
            <a:endParaRPr lang="fr-FR" dirty="0" smtClean="0"/>
          </a:p>
          <a:p>
            <a:endParaRPr lang="fr-FR" dirty="0" smtClean="0"/>
          </a:p>
          <a:p>
            <a:r>
              <a:rPr lang="fr-FR" b="1" dirty="0" smtClean="0"/>
              <a:t>AND</a:t>
            </a:r>
            <a:r>
              <a:rPr lang="fr-FR" dirty="0" smtClean="0"/>
              <a:t> </a:t>
            </a:r>
          </a:p>
          <a:p>
            <a:endParaRPr lang="fr-FR" dirty="0"/>
          </a:p>
          <a:p>
            <a:r>
              <a:rPr lang="fr-FR" dirty="0" err="1" smtClean="0"/>
              <a:t>determine</a:t>
            </a:r>
            <a:r>
              <a:rPr lang="fr-FR" dirty="0" smtClean="0"/>
              <a:t> the mass </a:t>
            </a:r>
            <a:r>
              <a:rPr lang="fr-FR" dirty="0" err="1" smtClean="0"/>
              <a:t>hierarchy</a:t>
            </a:r>
            <a:endParaRPr lang="fr-FR" dirty="0" smtClean="0"/>
          </a:p>
          <a:p>
            <a:r>
              <a:rPr lang="fr-FR" dirty="0" err="1" smtClean="0"/>
              <a:t>from</a:t>
            </a:r>
            <a:r>
              <a:rPr lang="fr-FR" dirty="0" smtClean="0"/>
              <a:t> the phase of the oscillation!</a:t>
            </a:r>
          </a:p>
        </p:txBody>
      </p:sp>
    </p:spTree>
    <p:extLst>
      <p:ext uri="{BB962C8B-B14F-4D97-AF65-F5344CB8AC3E}">
        <p14:creationId xmlns:p14="http://schemas.microsoft.com/office/powerpoint/2010/main" val="7053960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2"/>
          <p:cNvSpPr txBox="1">
            <a:spLocks noChangeArrowheads="1"/>
          </p:cNvSpPr>
          <p:nvPr/>
        </p:nvSpPr>
        <p:spPr bwMode="auto">
          <a:xfrm>
            <a:off x="27434" y="49072"/>
            <a:ext cx="389722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fontAlgn="base">
              <a:spcBef>
                <a:spcPct val="0"/>
              </a:spcBef>
              <a:spcAft>
                <a:spcPct val="0"/>
              </a:spcAft>
              <a:buClrTx/>
              <a:buFontTx/>
              <a:buNone/>
            </a:pPr>
            <a:r>
              <a:rPr kumimoji="0" lang="fr-CH" altLang="fr-FR" sz="3200" b="1" dirty="0">
                <a:solidFill>
                  <a:srgbClr val="000000"/>
                </a:solidFill>
                <a:latin typeface="Arial" pitchFamily="34" charset="0"/>
                <a:cs typeface="Arial" pitchFamily="34" charset="0"/>
              </a:rPr>
              <a:t>  Neutrino mass…  </a:t>
            </a:r>
          </a:p>
        </p:txBody>
      </p:sp>
      <p:sp>
        <p:nvSpPr>
          <p:cNvPr id="2" name="TextBox 1"/>
          <p:cNvSpPr txBox="1"/>
          <p:nvPr/>
        </p:nvSpPr>
        <p:spPr>
          <a:xfrm>
            <a:off x="750268" y="548680"/>
            <a:ext cx="6752169" cy="1754326"/>
          </a:xfrm>
          <a:prstGeom prst="rect">
            <a:avLst/>
          </a:prstGeom>
          <a:solidFill>
            <a:schemeClr val="bg1">
              <a:lumMod val="95000"/>
            </a:schemeClr>
          </a:solidFill>
        </p:spPr>
        <p:txBody>
          <a:bodyPr wrap="none" rtlCol="0">
            <a:spAutoFit/>
          </a:bodyPr>
          <a:lstStyle/>
          <a:p>
            <a:r>
              <a:rPr lang="fr-CH" dirty="0" smtClean="0"/>
              <a:t>The simple </a:t>
            </a:r>
            <a:r>
              <a:rPr lang="fr-CH" dirty="0" err="1" smtClean="0"/>
              <a:t>fact</a:t>
            </a:r>
            <a:r>
              <a:rPr lang="fr-CH" dirty="0" smtClean="0"/>
              <a:t> </a:t>
            </a:r>
            <a:r>
              <a:rPr lang="fr-CH" dirty="0" err="1" smtClean="0"/>
              <a:t>that</a:t>
            </a:r>
            <a:r>
              <a:rPr lang="fr-CH" dirty="0" smtClean="0"/>
              <a:t> neutrinos </a:t>
            </a:r>
            <a:r>
              <a:rPr lang="fr-CH" dirty="0" err="1" smtClean="0"/>
              <a:t>transform</a:t>
            </a:r>
            <a:r>
              <a:rPr lang="fr-CH" dirty="0" smtClean="0"/>
              <a:t> </a:t>
            </a:r>
            <a:r>
              <a:rPr lang="fr-CH" dirty="0" err="1" smtClean="0"/>
              <a:t>during</a:t>
            </a:r>
            <a:r>
              <a:rPr lang="fr-CH" dirty="0" smtClean="0"/>
              <a:t> </a:t>
            </a:r>
            <a:r>
              <a:rPr lang="fr-CH" dirty="0" err="1" smtClean="0"/>
              <a:t>their</a:t>
            </a:r>
            <a:r>
              <a:rPr lang="fr-CH" dirty="0" smtClean="0"/>
              <a:t> flight </a:t>
            </a:r>
          </a:p>
          <a:p>
            <a:r>
              <a:rPr lang="fr-CH" dirty="0" err="1" smtClean="0"/>
              <a:t>from</a:t>
            </a:r>
            <a:r>
              <a:rPr lang="fr-CH" dirty="0" smtClean="0"/>
              <a:t> source to detector </a:t>
            </a:r>
            <a:r>
              <a:rPr lang="fr-CH" dirty="0" err="1" smtClean="0"/>
              <a:t>is</a:t>
            </a:r>
            <a:r>
              <a:rPr lang="fr-CH" dirty="0" smtClean="0"/>
              <a:t> a proof </a:t>
            </a:r>
            <a:r>
              <a:rPr lang="fr-CH" dirty="0" err="1" smtClean="0"/>
              <a:t>that</a:t>
            </a:r>
            <a:r>
              <a:rPr lang="fr-CH" dirty="0" smtClean="0"/>
              <a:t> </a:t>
            </a:r>
            <a:r>
              <a:rPr lang="fr-CH" dirty="0" err="1" smtClean="0"/>
              <a:t>they</a:t>
            </a:r>
            <a:r>
              <a:rPr lang="fr-CH" dirty="0" smtClean="0"/>
              <a:t> have mass. </a:t>
            </a:r>
          </a:p>
          <a:p>
            <a:endParaRPr lang="fr-CH" dirty="0" smtClean="0"/>
          </a:p>
          <a:p>
            <a:r>
              <a:rPr lang="fr-CH" dirty="0" err="1" smtClean="0"/>
              <a:t>Particle</a:t>
            </a:r>
            <a:r>
              <a:rPr lang="fr-CH" dirty="0" smtClean="0"/>
              <a:t> </a:t>
            </a:r>
            <a:r>
              <a:rPr lang="fr-CH" dirty="0" err="1" smtClean="0"/>
              <a:t>that</a:t>
            </a:r>
            <a:r>
              <a:rPr lang="fr-CH" dirty="0" smtClean="0"/>
              <a:t> has no mass </a:t>
            </a:r>
            <a:r>
              <a:rPr lang="fr-CH" dirty="0" err="1" smtClean="0"/>
              <a:t>cannot</a:t>
            </a:r>
            <a:r>
              <a:rPr lang="fr-CH" dirty="0" smtClean="0"/>
              <a:t> </a:t>
            </a:r>
            <a:r>
              <a:rPr lang="fr-CH" dirty="0" err="1" smtClean="0"/>
              <a:t>transform</a:t>
            </a:r>
            <a:r>
              <a:rPr lang="fr-CH" dirty="0" smtClean="0"/>
              <a:t>: </a:t>
            </a:r>
          </a:p>
          <a:p>
            <a:endParaRPr lang="fr-CH" dirty="0" smtClean="0"/>
          </a:p>
          <a:p>
            <a:r>
              <a:rPr lang="fr-CH" dirty="0" smtClean="0">
                <a:sym typeface="Symbol"/>
              </a:rPr>
              <a:t></a:t>
            </a:r>
            <a:r>
              <a:rPr lang="fr-CH" baseline="-25000" dirty="0" err="1" smtClean="0">
                <a:sym typeface="Symbol"/>
              </a:rPr>
              <a:t>lab</a:t>
            </a:r>
            <a:r>
              <a:rPr lang="fr-CH" dirty="0" smtClean="0">
                <a:sym typeface="Symbol"/>
              </a:rPr>
              <a:t> =  </a:t>
            </a:r>
            <a:r>
              <a:rPr lang="fr-CH" baseline="-25000" dirty="0" err="1" smtClean="0">
                <a:sym typeface="Symbol"/>
              </a:rPr>
              <a:t>particle</a:t>
            </a:r>
            <a:r>
              <a:rPr lang="fr-CH" baseline="-25000" dirty="0" smtClean="0">
                <a:sym typeface="Symbol"/>
              </a:rPr>
              <a:t> </a:t>
            </a:r>
            <a:r>
              <a:rPr lang="fr-CH" dirty="0" smtClean="0">
                <a:sym typeface="Symbol"/>
              </a:rPr>
              <a:t> = E/m </a:t>
            </a:r>
            <a:r>
              <a:rPr lang="fr-CH" baseline="-25000" dirty="0" err="1" smtClean="0">
                <a:sym typeface="Symbol"/>
              </a:rPr>
              <a:t>particle</a:t>
            </a:r>
            <a:r>
              <a:rPr lang="fr-CH" baseline="-25000" dirty="0" smtClean="0">
                <a:sym typeface="Symbol"/>
              </a:rPr>
              <a:t>  </a:t>
            </a:r>
            <a:r>
              <a:rPr lang="fr-CH" dirty="0" smtClean="0"/>
              <a:t>            if m </a:t>
            </a:r>
            <a:r>
              <a:rPr lang="fr-CH" dirty="0" smtClean="0">
                <a:sym typeface="Wingdings" panose="05000000000000000000" pitchFamily="2" charset="2"/>
              </a:rPr>
              <a:t> </a:t>
            </a:r>
            <a:r>
              <a:rPr lang="fr-CH" dirty="0" smtClean="0"/>
              <a:t>0  </a:t>
            </a:r>
            <a:r>
              <a:rPr lang="fr-CH" dirty="0" smtClean="0">
                <a:sym typeface="Wingdings" panose="05000000000000000000" pitchFamily="2" charset="2"/>
              </a:rPr>
              <a:t> </a:t>
            </a:r>
            <a:r>
              <a:rPr lang="fr-CH" dirty="0" smtClean="0"/>
              <a:t> </a:t>
            </a:r>
            <a:r>
              <a:rPr lang="fr-CH" dirty="0" smtClean="0">
                <a:sym typeface="Symbol"/>
              </a:rPr>
              <a:t></a:t>
            </a:r>
            <a:r>
              <a:rPr lang="fr-CH" baseline="-25000" dirty="0" err="1" smtClean="0">
                <a:sym typeface="Symbol"/>
              </a:rPr>
              <a:t>lab</a:t>
            </a:r>
            <a:r>
              <a:rPr lang="fr-CH" dirty="0" smtClean="0">
                <a:sym typeface="Symbol"/>
              </a:rPr>
              <a:t> </a:t>
            </a:r>
            <a:r>
              <a:rPr lang="fr-CH" dirty="0" smtClean="0">
                <a:sym typeface="Wingdings" panose="05000000000000000000" pitchFamily="2" charset="2"/>
              </a:rPr>
              <a:t> </a:t>
            </a:r>
            <a:r>
              <a:rPr lang="fr-CH" dirty="0" smtClean="0">
                <a:sym typeface="Symbol"/>
              </a:rPr>
              <a:t>  !</a:t>
            </a:r>
            <a:endParaRPr lang="fr-CH" dirty="0" smtClean="0"/>
          </a:p>
        </p:txBody>
      </p:sp>
      <p:sp>
        <p:nvSpPr>
          <p:cNvPr id="4" name="TextBox 3"/>
          <p:cNvSpPr txBox="1"/>
          <p:nvPr/>
        </p:nvSpPr>
        <p:spPr>
          <a:xfrm>
            <a:off x="971600" y="2492896"/>
            <a:ext cx="6665607" cy="4247317"/>
          </a:xfrm>
          <a:prstGeom prst="rect">
            <a:avLst/>
          </a:prstGeom>
          <a:solidFill>
            <a:srgbClr val="92D050"/>
          </a:solidFill>
        </p:spPr>
        <p:txBody>
          <a:bodyPr wrap="none" rtlCol="0">
            <a:spAutoFit/>
          </a:bodyPr>
          <a:lstStyle/>
          <a:p>
            <a:r>
              <a:rPr lang="fr-CH" dirty="0" smtClean="0"/>
              <a:t>Neutrino oscillations are sensitive to mass </a:t>
            </a:r>
            <a:r>
              <a:rPr lang="fr-CH" dirty="0" err="1" smtClean="0"/>
              <a:t>differences</a:t>
            </a:r>
            <a:r>
              <a:rPr lang="fr-CH" dirty="0" smtClean="0"/>
              <a:t> </a:t>
            </a:r>
            <a:r>
              <a:rPr lang="fr-CH" dirty="0" smtClean="0">
                <a:sym typeface="Symbol"/>
              </a:rPr>
              <a:t>m</a:t>
            </a:r>
            <a:r>
              <a:rPr lang="fr-CH" baseline="-25000" dirty="0" smtClean="0">
                <a:sym typeface="Symbol"/>
              </a:rPr>
              <a:t>ij</a:t>
            </a:r>
            <a:r>
              <a:rPr lang="fr-CH" baseline="30000" dirty="0" smtClean="0">
                <a:sym typeface="Symbol"/>
              </a:rPr>
              <a:t>2</a:t>
            </a:r>
            <a:endParaRPr lang="fr-CH" dirty="0" smtClean="0"/>
          </a:p>
          <a:p>
            <a:endParaRPr lang="fr-CH" dirty="0" smtClean="0"/>
          </a:p>
          <a:p>
            <a:endParaRPr lang="fr-CH" dirty="0"/>
          </a:p>
          <a:p>
            <a:endParaRPr lang="fr-CH" dirty="0" smtClean="0"/>
          </a:p>
          <a:p>
            <a:r>
              <a:rPr lang="fr-CH" dirty="0" smtClean="0"/>
              <a:t>How </a:t>
            </a:r>
            <a:r>
              <a:rPr lang="fr-CH" dirty="0" err="1" smtClean="0"/>
              <a:t>can</a:t>
            </a:r>
            <a:r>
              <a:rPr lang="fr-CH" dirty="0" smtClean="0"/>
              <a:t> one </a:t>
            </a:r>
            <a:r>
              <a:rPr lang="fr-CH" dirty="0" err="1" smtClean="0"/>
              <a:t>detect</a:t>
            </a:r>
            <a:r>
              <a:rPr lang="fr-CH" dirty="0" smtClean="0"/>
              <a:t> the neutrino mass </a:t>
            </a:r>
            <a:r>
              <a:rPr lang="fr-CH" dirty="0" err="1" smtClean="0"/>
              <a:t>itself</a:t>
            </a:r>
            <a:r>
              <a:rPr lang="fr-CH" dirty="0" smtClean="0"/>
              <a:t>? </a:t>
            </a:r>
            <a:endParaRPr lang="fr-CH" dirty="0"/>
          </a:p>
          <a:p>
            <a:endParaRPr lang="fr-CH" dirty="0"/>
          </a:p>
          <a:p>
            <a:r>
              <a:rPr lang="fr-CH" b="1" dirty="0" smtClean="0"/>
              <a:t>There are </a:t>
            </a:r>
            <a:r>
              <a:rPr lang="fr-CH" b="1" dirty="0" err="1" smtClean="0"/>
              <a:t>presently</a:t>
            </a:r>
            <a:r>
              <a:rPr lang="fr-CH" b="1" dirty="0" smtClean="0"/>
              <a:t> 4 </a:t>
            </a:r>
            <a:r>
              <a:rPr lang="fr-CH" b="1" dirty="0" err="1" smtClean="0"/>
              <a:t>different</a:t>
            </a:r>
            <a:r>
              <a:rPr lang="fr-CH" b="1" dirty="0" smtClean="0"/>
              <a:t> </a:t>
            </a:r>
            <a:r>
              <a:rPr lang="fr-CH" b="1" dirty="0" err="1" smtClean="0"/>
              <a:t>methods</a:t>
            </a:r>
            <a:r>
              <a:rPr lang="fr-CH" b="1" dirty="0" smtClean="0"/>
              <a:t>:</a:t>
            </a:r>
          </a:p>
          <a:p>
            <a:endParaRPr lang="fr-CH" dirty="0"/>
          </a:p>
          <a:p>
            <a:r>
              <a:rPr lang="fr-CH" dirty="0" smtClean="0"/>
              <a:t>-- </a:t>
            </a:r>
            <a:r>
              <a:rPr lang="fr-CH" dirty="0" err="1" smtClean="0"/>
              <a:t>kinematic</a:t>
            </a:r>
            <a:r>
              <a:rPr lang="fr-CH" dirty="0" smtClean="0"/>
              <a:t> </a:t>
            </a:r>
            <a:r>
              <a:rPr lang="fr-CH" dirty="0" err="1" smtClean="0"/>
              <a:t>method</a:t>
            </a:r>
            <a:r>
              <a:rPr lang="fr-CH" dirty="0" smtClean="0"/>
              <a:t> (the </a:t>
            </a:r>
            <a:r>
              <a:rPr lang="fr-CH" dirty="0" err="1" smtClean="0"/>
              <a:t>most</a:t>
            </a:r>
            <a:r>
              <a:rPr lang="fr-CH" dirty="0" smtClean="0"/>
              <a:t> direct and </a:t>
            </a:r>
            <a:r>
              <a:rPr lang="fr-CH" dirty="0" err="1" smtClean="0"/>
              <a:t>most</a:t>
            </a:r>
            <a:r>
              <a:rPr lang="fr-CH" dirty="0" smtClean="0"/>
              <a:t> </a:t>
            </a:r>
            <a:r>
              <a:rPr lang="fr-CH" dirty="0" err="1" smtClean="0"/>
              <a:t>difficult</a:t>
            </a:r>
            <a:r>
              <a:rPr lang="fr-CH" dirty="0" smtClean="0"/>
              <a:t>)</a:t>
            </a:r>
          </a:p>
          <a:p>
            <a:endParaRPr lang="fr-CH" dirty="0"/>
          </a:p>
          <a:p>
            <a:r>
              <a:rPr lang="fr-CH" dirty="0" smtClean="0"/>
              <a:t>-- </a:t>
            </a:r>
            <a:r>
              <a:rPr lang="fr-CH" dirty="0" err="1" smtClean="0"/>
              <a:t>effect</a:t>
            </a:r>
            <a:r>
              <a:rPr lang="fr-CH" dirty="0" smtClean="0"/>
              <a:t> of neutrino mass on the </a:t>
            </a:r>
            <a:r>
              <a:rPr lang="fr-CH" dirty="0" err="1" smtClean="0"/>
              <a:t>early</a:t>
            </a:r>
            <a:r>
              <a:rPr lang="fr-CH" dirty="0" smtClean="0"/>
              <a:t> </a:t>
            </a:r>
            <a:r>
              <a:rPr lang="fr-CH" dirty="0" err="1" smtClean="0"/>
              <a:t>universe</a:t>
            </a:r>
            <a:endParaRPr lang="fr-CH" dirty="0" smtClean="0"/>
          </a:p>
          <a:p>
            <a:endParaRPr lang="fr-CH" dirty="0"/>
          </a:p>
          <a:p>
            <a:r>
              <a:rPr lang="fr-CH" dirty="0" smtClean="0"/>
              <a:t>-- </a:t>
            </a:r>
            <a:r>
              <a:rPr lang="fr-CH" dirty="0" err="1" smtClean="0"/>
              <a:t>neutrinoless</a:t>
            </a:r>
            <a:r>
              <a:rPr lang="fr-CH" dirty="0" smtClean="0"/>
              <a:t> double beta </a:t>
            </a:r>
            <a:r>
              <a:rPr lang="fr-CH" dirty="0" err="1" smtClean="0"/>
              <a:t>decay</a:t>
            </a:r>
            <a:endParaRPr lang="fr-CH" dirty="0" smtClean="0"/>
          </a:p>
          <a:p>
            <a:endParaRPr lang="fr-CH" dirty="0"/>
          </a:p>
          <a:p>
            <a:r>
              <a:rPr lang="fr-CH" dirty="0" smtClean="0"/>
              <a:t>-- </a:t>
            </a:r>
            <a:r>
              <a:rPr lang="fr-CH" dirty="0" err="1" smtClean="0"/>
              <a:t>detect</a:t>
            </a:r>
            <a:r>
              <a:rPr lang="fr-CH" dirty="0" smtClean="0"/>
              <a:t> </a:t>
            </a:r>
            <a:r>
              <a:rPr lang="fr-CH" dirty="0" err="1" smtClean="0"/>
              <a:t>directly</a:t>
            </a:r>
            <a:r>
              <a:rPr lang="fr-CH" dirty="0" smtClean="0"/>
              <a:t> the </a:t>
            </a:r>
            <a:r>
              <a:rPr lang="fr-CH" dirty="0" err="1" smtClean="0"/>
              <a:t>heavy</a:t>
            </a:r>
            <a:r>
              <a:rPr lang="fr-CH" dirty="0" smtClean="0"/>
              <a:t> right-</a:t>
            </a:r>
            <a:r>
              <a:rPr lang="fr-CH" dirty="0" err="1" smtClean="0"/>
              <a:t>handed</a:t>
            </a:r>
            <a:r>
              <a:rPr lang="fr-CH" dirty="0" smtClean="0"/>
              <a:t> neutrinos </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1933481291"/>
              </p:ext>
            </p:extLst>
          </p:nvPr>
        </p:nvGraphicFramePr>
        <p:xfrm>
          <a:off x="1403648" y="2996952"/>
          <a:ext cx="5154326" cy="485280"/>
        </p:xfrm>
        <a:graphic>
          <a:graphicData uri="http://schemas.openxmlformats.org/presentationml/2006/ole">
            <mc:AlternateContent xmlns:mc="http://schemas.openxmlformats.org/markup-compatibility/2006">
              <mc:Choice xmlns:v="urn:schemas-microsoft-com:vml" Requires="v">
                <p:oleObj spid="_x0000_s27677" name="Equation" r:id="rId3" imgW="2425700" imgH="228600" progId="Equation.3">
                  <p:embed/>
                </p:oleObj>
              </mc:Choice>
              <mc:Fallback>
                <p:oleObj name="Equation" r:id="rId3" imgW="2425700" imgH="228600" progId="Equation.3">
                  <p:embed/>
                  <p:pic>
                    <p:nvPicPr>
                      <p:cNvPr id="3"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2996952"/>
                        <a:ext cx="5154326" cy="485280"/>
                      </a:xfrm>
                      <a:prstGeom prst="rect">
                        <a:avLst/>
                      </a:prstGeom>
                      <a:noFill/>
                      <a:ln>
                        <a:noFill/>
                      </a:ln>
                      <a:effectLst/>
                    </p:spPr>
                  </p:pic>
                </p:oleObj>
              </mc:Fallback>
            </mc:AlternateContent>
          </a:graphicData>
        </a:graphic>
      </p:graphicFrame>
      <p:sp>
        <p:nvSpPr>
          <p:cNvPr id="5" name="Slide Number Placeholder 4"/>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1854914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
        <p:nvSpPr>
          <p:cNvPr id="40962" name="Rectangle 2"/>
          <p:cNvSpPr>
            <a:spLocks noGrp="1" noChangeArrowheads="1"/>
          </p:cNvSpPr>
          <p:nvPr>
            <p:ph type="title" idx="4294967295"/>
          </p:nvPr>
        </p:nvSpPr>
        <p:spPr>
          <a:xfrm>
            <a:off x="0" y="584200"/>
            <a:ext cx="6553200" cy="381000"/>
          </a:xfrm>
        </p:spPr>
        <p:txBody>
          <a:bodyPr/>
          <a:lstStyle/>
          <a:p>
            <a:r>
              <a:rPr lang="fr-CH" altLang="fr-FR" sz="3200" smtClean="0"/>
              <a:t>Electron antineutrino mass </a:t>
            </a:r>
            <a:br>
              <a:rPr lang="fr-CH" altLang="fr-FR" sz="3200" smtClean="0"/>
            </a:br>
            <a:r>
              <a:rPr lang="en-US" altLang="fr-FR" sz="3200" smtClean="0"/>
              <a:t>measurement</a:t>
            </a:r>
            <a:r>
              <a:rPr lang="fr-CH" altLang="fr-FR" sz="3200" smtClean="0"/>
              <a:t> in tritium </a:t>
            </a:r>
            <a:r>
              <a:rPr lang="el-GR" altLang="fr-FR" sz="3200" smtClean="0">
                <a:cs typeface="Arial" pitchFamily="34" charset="0"/>
              </a:rPr>
              <a:t>β</a:t>
            </a:r>
            <a:r>
              <a:rPr lang="fr-CH" altLang="fr-FR" sz="3200" smtClean="0">
                <a:cs typeface="Arial" pitchFamily="34" charset="0"/>
              </a:rPr>
              <a:t> </a:t>
            </a:r>
            <a:r>
              <a:rPr lang="fr-CH" altLang="fr-FR" sz="3200" smtClean="0"/>
              <a:t>decay</a:t>
            </a:r>
            <a:endParaRPr lang="en-US" altLang="fr-FR" sz="3200" smtClean="0"/>
          </a:p>
        </p:txBody>
      </p:sp>
      <p:pic>
        <p:nvPicPr>
          <p:cNvPr id="4096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341438"/>
            <a:ext cx="7666038"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4941888"/>
            <a:ext cx="52705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10438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r>
              <a:rPr lang="en-US" smtClean="0"/>
              <a:t>Neutrino physics -- Alain Blondel  </a:t>
            </a:r>
            <a:endParaRPr lang="en-US"/>
          </a:p>
        </p:txBody>
      </p:sp>
      <p:sp>
        <p:nvSpPr>
          <p:cNvPr id="43010" name="Rectangle 2"/>
          <p:cNvSpPr>
            <a:spLocks noGrp="1" noChangeArrowheads="1"/>
          </p:cNvSpPr>
          <p:nvPr>
            <p:ph type="title" idx="4294967295"/>
          </p:nvPr>
        </p:nvSpPr>
        <p:spPr>
          <a:xfrm>
            <a:off x="914400" y="188913"/>
            <a:ext cx="8229600" cy="490537"/>
          </a:xfrm>
        </p:spPr>
        <p:txBody>
          <a:bodyPr/>
          <a:lstStyle/>
          <a:p>
            <a:r>
              <a:rPr lang="en-US" altLang="fr-FR" sz="3600" smtClean="0"/>
              <a:t>What is measured</a:t>
            </a:r>
          </a:p>
        </p:txBody>
      </p:sp>
      <p:sp>
        <p:nvSpPr>
          <p:cNvPr id="65539" name="Rectangle 3"/>
          <p:cNvSpPr>
            <a:spLocks noGrp="1" noChangeArrowheads="1"/>
          </p:cNvSpPr>
          <p:nvPr>
            <p:ph type="body" idx="4294967295"/>
          </p:nvPr>
        </p:nvSpPr>
        <p:spPr>
          <a:xfrm>
            <a:off x="0" y="765175"/>
            <a:ext cx="8229600" cy="5616575"/>
          </a:xfrm>
        </p:spPr>
        <p:txBody>
          <a:bodyPr/>
          <a:lstStyle/>
          <a:p>
            <a:pPr marL="0" indent="0">
              <a:buFont typeface="Monotype Sorts" pitchFamily="2" charset="2"/>
              <a:buNone/>
              <a:defRPr/>
            </a:pPr>
            <a:r>
              <a:rPr lang="fr-CH" sz="2800" dirty="0" smtClean="0">
                <a:solidFill>
                  <a:srgbClr val="00B0F0"/>
                </a:solidFill>
                <a:cs typeface="Arial" charset="0"/>
              </a:rPr>
              <a:t>e- </a:t>
            </a:r>
            <a:r>
              <a:rPr lang="fr-CH" sz="2800" dirty="0" err="1" smtClean="0">
                <a:solidFill>
                  <a:srgbClr val="00B0F0"/>
                </a:solidFill>
                <a:cs typeface="Arial" charset="0"/>
              </a:rPr>
              <a:t>spectrum</a:t>
            </a:r>
            <a:r>
              <a:rPr lang="fr-CH" sz="2800" dirty="0" smtClean="0">
                <a:solidFill>
                  <a:srgbClr val="00B0F0"/>
                </a:solidFill>
                <a:cs typeface="Arial" charset="0"/>
              </a:rPr>
              <a:t> in </a:t>
            </a:r>
            <a:r>
              <a:rPr lang="el-GR" sz="2800" dirty="0" smtClean="0">
                <a:solidFill>
                  <a:srgbClr val="00B0F0"/>
                </a:solidFill>
                <a:cs typeface="Arial" charset="0"/>
              </a:rPr>
              <a:t>β</a:t>
            </a:r>
            <a:r>
              <a:rPr lang="en-US" sz="2800" dirty="0" smtClean="0">
                <a:solidFill>
                  <a:srgbClr val="00B0F0"/>
                </a:solidFill>
              </a:rPr>
              <a:t> </a:t>
            </a:r>
            <a:r>
              <a:rPr lang="en-US" sz="2800" dirty="0">
                <a:solidFill>
                  <a:srgbClr val="00B0F0"/>
                </a:solidFill>
              </a:rPr>
              <a:t>decay</a:t>
            </a:r>
          </a:p>
          <a:p>
            <a:pPr>
              <a:buFont typeface="Monotype Sorts" pitchFamily="2" charset="2"/>
              <a:buChar char="z"/>
              <a:defRPr/>
            </a:pPr>
            <a:endParaRPr lang="en-US" sz="2800" dirty="0"/>
          </a:p>
          <a:p>
            <a:pPr marL="0" indent="0">
              <a:buFont typeface="Monotype Sorts" pitchFamily="2" charset="2"/>
              <a:buNone/>
              <a:defRPr/>
            </a:pPr>
            <a:r>
              <a:rPr lang="en-US" sz="2000" dirty="0"/>
              <a:t>The only variable measured </a:t>
            </a:r>
            <a:r>
              <a:rPr lang="en-US" sz="2000" dirty="0" smtClean="0"/>
              <a:t>is </a:t>
            </a:r>
            <a:r>
              <a:rPr lang="en-US" sz="2800" dirty="0" smtClean="0">
                <a:solidFill>
                  <a:srgbClr val="00B0F0"/>
                </a:solidFill>
              </a:rPr>
              <a:t>electrons </a:t>
            </a:r>
            <a:r>
              <a:rPr lang="en-US" sz="2800" dirty="0">
                <a:solidFill>
                  <a:srgbClr val="00B0F0"/>
                </a:solidFill>
              </a:rPr>
              <a:t>kinetic energy</a:t>
            </a:r>
          </a:p>
          <a:p>
            <a:pPr marL="0" indent="0">
              <a:buFont typeface="Monotype Sorts" pitchFamily="2" charset="2"/>
              <a:buNone/>
              <a:defRPr/>
            </a:pPr>
            <a:endParaRPr lang="en-US" sz="2000" dirty="0" smtClean="0"/>
          </a:p>
          <a:p>
            <a:pPr marL="0" indent="0">
              <a:buFont typeface="Monotype Sorts" pitchFamily="2" charset="2"/>
              <a:buNone/>
              <a:defRPr/>
            </a:pPr>
            <a:r>
              <a:rPr lang="en-US" sz="2000" dirty="0" smtClean="0"/>
              <a:t>The </a:t>
            </a:r>
            <a:r>
              <a:rPr lang="en-US" sz="2000" dirty="0"/>
              <a:t>goal of the measurement is to determine a value for the mass of the </a:t>
            </a:r>
            <a:r>
              <a:rPr lang="en-US" sz="2000" dirty="0" smtClean="0"/>
              <a:t>electron </a:t>
            </a:r>
            <a:r>
              <a:rPr lang="en-US" sz="2000" dirty="0"/>
              <a:t>anti</a:t>
            </a:r>
            <a:r>
              <a:rPr lang="en-US" sz="2000" dirty="0" smtClean="0"/>
              <a:t>neutrino</a:t>
            </a:r>
            <a:endParaRPr lang="en-US" sz="2000" dirty="0"/>
          </a:p>
          <a:p>
            <a:pPr>
              <a:buFont typeface="Monotype Sorts" pitchFamily="2" charset="2"/>
              <a:buChar char="z"/>
              <a:defRPr/>
            </a:pPr>
            <a:endParaRPr lang="en-US" sz="2800" dirty="0"/>
          </a:p>
          <a:p>
            <a:pPr>
              <a:buFont typeface="Monotype Sorts" pitchFamily="2" charset="2"/>
              <a:buChar char="z"/>
              <a:defRPr/>
            </a:pPr>
            <a:endParaRPr lang="en-US" sz="2800" dirty="0"/>
          </a:p>
          <a:p>
            <a:pPr marL="0" indent="0">
              <a:buFont typeface="Monotype Sorts" pitchFamily="2" charset="2"/>
              <a:buNone/>
              <a:defRPr/>
            </a:pPr>
            <a:endParaRPr lang="en-US" sz="2800" dirty="0"/>
          </a:p>
        </p:txBody>
      </p:sp>
      <p:pic>
        <p:nvPicPr>
          <p:cNvPr id="43012" name="Picture 6"/>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2339975" y="1341438"/>
            <a:ext cx="3519488"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3716338"/>
            <a:ext cx="3392487"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8"/>
          <p:cNvPicPr>
            <a:picLocks noChangeAspect="1" noChangeArrowheads="1"/>
          </p:cNvPicPr>
          <p:nvPr/>
        </p:nvPicPr>
        <p:blipFill>
          <a:blip r:embed="rId5">
            <a:lum contrast="30000"/>
            <a:extLst>
              <a:ext uri="{28A0092B-C50C-407E-A947-70E740481C1C}">
                <a14:useLocalDpi xmlns:a14="http://schemas.microsoft.com/office/drawing/2010/main" val="0"/>
              </a:ext>
            </a:extLst>
          </a:blip>
          <a:srcRect/>
          <a:stretch>
            <a:fillRect/>
          </a:stretch>
        </p:blipFill>
        <p:spPr bwMode="auto">
          <a:xfrm>
            <a:off x="971550" y="3933825"/>
            <a:ext cx="34671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15616" y="5373216"/>
            <a:ext cx="5376793" cy="923330"/>
          </a:xfrm>
          <a:prstGeom prst="rect">
            <a:avLst/>
          </a:prstGeom>
          <a:solidFill>
            <a:schemeClr val="accent2">
              <a:lumMod val="60000"/>
              <a:lumOff val="40000"/>
            </a:schemeClr>
          </a:solidFill>
        </p:spPr>
        <p:txBody>
          <a:bodyPr wrap="none" rtlCol="0">
            <a:spAutoFit/>
          </a:bodyPr>
          <a:lstStyle/>
          <a:p>
            <a:r>
              <a:rPr lang="en-US" dirty="0" smtClean="0"/>
              <a:t>Tritium is chosen for very small Q-value </a:t>
            </a:r>
          </a:p>
          <a:p>
            <a:r>
              <a:rPr lang="en-US" dirty="0" smtClean="0">
                <a:sym typeface="Wingdings" panose="05000000000000000000" pitchFamily="2" charset="2"/>
              </a:rPr>
              <a:t></a:t>
            </a:r>
            <a:r>
              <a:rPr lang="en-US" dirty="0" smtClean="0"/>
              <a:t>small electron energy, relatively larger effect</a:t>
            </a:r>
          </a:p>
          <a:p>
            <a:r>
              <a:rPr lang="en-US" dirty="0" smtClean="0"/>
              <a:t>Also practical questions e.g. lowest </a:t>
            </a:r>
            <a:r>
              <a:rPr lang="en-US" dirty="0" err="1" smtClean="0"/>
              <a:t>dE</a:t>
            </a:r>
            <a:r>
              <a:rPr lang="en-US" dirty="0" smtClean="0"/>
              <a:t>/dx</a:t>
            </a:r>
            <a:endParaRPr lang="en-US" dirty="0"/>
          </a:p>
        </p:txBody>
      </p:sp>
    </p:spTree>
    <p:extLst>
      <p:ext uri="{BB962C8B-B14F-4D97-AF65-F5344CB8AC3E}">
        <p14:creationId xmlns:p14="http://schemas.microsoft.com/office/powerpoint/2010/main" val="16974687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1099" y="525466"/>
            <a:ext cx="8281801" cy="5807068"/>
          </a:xfrm>
          <a:prstGeom prst="rect">
            <a:avLst/>
          </a:prstGeom>
        </p:spPr>
      </p:pic>
      <p:sp>
        <p:nvSpPr>
          <p:cNvPr id="3" name="Slide Number Placeholder 2"/>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9714270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4325"/>
            <a:ext cx="9144000" cy="632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52227" name="TextBox 1"/>
          <p:cNvSpPr txBox="1">
            <a:spLocks noChangeArrowheads="1"/>
          </p:cNvSpPr>
          <p:nvPr/>
        </p:nvSpPr>
        <p:spPr bwMode="auto">
          <a:xfrm>
            <a:off x="5862638" y="1588"/>
            <a:ext cx="2996333" cy="40011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000" b="1" dirty="0" err="1" smtClean="0">
                <a:solidFill>
                  <a:srgbClr val="000000"/>
                </a:solidFill>
                <a:latin typeface="Times New Roman" pitchFamily="18" charset="0"/>
              </a:rPr>
              <a:t>Physics</a:t>
            </a:r>
            <a:r>
              <a:rPr kumimoji="0" lang="fr-CH" altLang="en-US" sz="2000" b="1" dirty="0" smtClean="0">
                <a:solidFill>
                  <a:srgbClr val="000000"/>
                </a:solidFill>
                <a:latin typeface="Times New Roman" pitchFamily="18" charset="0"/>
              </a:rPr>
              <a:t> </a:t>
            </a:r>
            <a:r>
              <a:rPr kumimoji="0" lang="fr-CH" altLang="en-US" sz="2000" b="1" dirty="0" err="1" smtClean="0">
                <a:solidFill>
                  <a:srgbClr val="000000"/>
                </a:solidFill>
                <a:latin typeface="Times New Roman" pitchFamily="18" charset="0"/>
              </a:rPr>
              <a:t>run</a:t>
            </a:r>
            <a:r>
              <a:rPr kumimoji="0" lang="fr-CH" altLang="en-US" sz="2000" b="1" dirty="0" smtClean="0">
                <a:solidFill>
                  <a:srgbClr val="000000"/>
                </a:solidFill>
                <a:latin typeface="Times New Roman" pitchFamily="18" charset="0"/>
              </a:rPr>
              <a:t> in 2019-2025!</a:t>
            </a:r>
            <a:endParaRPr kumimoji="0" lang="en-GB" altLang="en-US" sz="2000" b="1" dirty="0">
              <a:solidFill>
                <a:srgbClr val="000000"/>
              </a:solidFill>
              <a:latin typeface="Times New Roman" pitchFamily="18" charset="0"/>
            </a:endParaRPr>
          </a:p>
        </p:txBody>
      </p:sp>
      <p:sp>
        <p:nvSpPr>
          <p:cNvPr id="2" name="Oval 1"/>
          <p:cNvSpPr/>
          <p:nvPr/>
        </p:nvSpPr>
        <p:spPr>
          <a:xfrm>
            <a:off x="6478066" y="2229061"/>
            <a:ext cx="2592288"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202135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096" t="20972" r="2247" b="13194"/>
          <a:stretch/>
        </p:blipFill>
        <p:spPr bwMode="auto">
          <a:xfrm>
            <a:off x="160239" y="332656"/>
            <a:ext cx="8814444" cy="482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1802" y="5247957"/>
            <a:ext cx="7920758" cy="1477328"/>
          </a:xfrm>
          <a:prstGeom prst="rect">
            <a:avLst/>
          </a:prstGeom>
          <a:noFill/>
        </p:spPr>
        <p:txBody>
          <a:bodyPr wrap="none" rtlCol="0">
            <a:spAutoFit/>
          </a:bodyPr>
          <a:lstStyle/>
          <a:p>
            <a:r>
              <a:rPr lang="fr-CH" dirty="0" err="1" smtClean="0"/>
              <a:t>Take</a:t>
            </a:r>
            <a:r>
              <a:rPr lang="fr-CH" dirty="0" smtClean="0"/>
              <a:t> </a:t>
            </a:r>
            <a:r>
              <a:rPr lang="fr-CH" dirty="0" err="1" smtClean="0"/>
              <a:t>electrons</a:t>
            </a:r>
            <a:r>
              <a:rPr lang="fr-CH" dirty="0" smtClean="0"/>
              <a:t> of </a:t>
            </a:r>
            <a:r>
              <a:rPr lang="fr-CH" dirty="0" err="1" smtClean="0"/>
              <a:t>any</a:t>
            </a:r>
            <a:r>
              <a:rPr lang="fr-CH" dirty="0" smtClean="0"/>
              <a:t> </a:t>
            </a:r>
            <a:r>
              <a:rPr lang="fr-CH" dirty="0" err="1" smtClean="0"/>
              <a:t>momentum</a:t>
            </a:r>
            <a:r>
              <a:rPr lang="fr-CH" dirty="0" smtClean="0"/>
              <a:t> orientation in high B-</a:t>
            </a:r>
            <a:r>
              <a:rPr lang="fr-CH" dirty="0" err="1" smtClean="0"/>
              <a:t>field</a:t>
            </a:r>
            <a:r>
              <a:rPr lang="fr-CH" dirty="0" smtClean="0"/>
              <a:t> ( B = 3.5 T) </a:t>
            </a:r>
          </a:p>
          <a:p>
            <a:r>
              <a:rPr lang="fr-CH" dirty="0" smtClean="0"/>
              <a:t>and </a:t>
            </a:r>
            <a:r>
              <a:rPr lang="fr-CH" dirty="0" err="1" smtClean="0"/>
              <a:t>make</a:t>
            </a:r>
            <a:r>
              <a:rPr lang="fr-CH" dirty="0" smtClean="0"/>
              <a:t> the </a:t>
            </a:r>
            <a:r>
              <a:rPr lang="fr-CH" dirty="0" err="1" smtClean="0"/>
              <a:t>adiabatic</a:t>
            </a:r>
            <a:r>
              <a:rPr lang="fr-CH" dirty="0" smtClean="0"/>
              <a:t> transformation to longitudinal </a:t>
            </a:r>
            <a:r>
              <a:rPr lang="fr-CH" dirty="0" err="1" smtClean="0"/>
              <a:t>momentum</a:t>
            </a:r>
            <a:r>
              <a:rPr lang="fr-CH" dirty="0" smtClean="0"/>
              <a:t> </a:t>
            </a:r>
          </a:p>
          <a:p>
            <a:r>
              <a:rPr lang="fr-CH" dirty="0" smtClean="0"/>
              <a:t>in </a:t>
            </a:r>
            <a:r>
              <a:rPr lang="fr-CH" dirty="0" err="1" smtClean="0"/>
              <a:t>very</a:t>
            </a:r>
            <a:r>
              <a:rPr lang="fr-CH" dirty="0" smtClean="0"/>
              <a:t> </a:t>
            </a:r>
            <a:r>
              <a:rPr lang="fr-CH" dirty="0" err="1" smtClean="0"/>
              <a:t>small</a:t>
            </a:r>
            <a:r>
              <a:rPr lang="fr-CH" dirty="0" smtClean="0"/>
              <a:t> B-</a:t>
            </a:r>
            <a:r>
              <a:rPr lang="fr-CH" dirty="0" err="1" smtClean="0"/>
              <a:t>field</a:t>
            </a:r>
            <a:r>
              <a:rPr lang="fr-CH" dirty="0" smtClean="0"/>
              <a:t> (</a:t>
            </a:r>
            <a:r>
              <a:rPr lang="fr-CH" dirty="0" err="1" smtClean="0"/>
              <a:t>B</a:t>
            </a:r>
            <a:r>
              <a:rPr lang="fr-CH" baseline="-25000" dirty="0" err="1" smtClean="0"/>
              <a:t>min</a:t>
            </a:r>
            <a:r>
              <a:rPr lang="fr-CH" baseline="-25000" dirty="0" smtClean="0"/>
              <a:t> </a:t>
            </a:r>
            <a:r>
              <a:rPr lang="fr-CH" dirty="0" smtClean="0"/>
              <a:t>= 3.36 G)   (1T = 10’000 G)  </a:t>
            </a:r>
          </a:p>
          <a:p>
            <a:r>
              <a:rPr lang="fr-CH" dirty="0" smtClean="0"/>
              <a:t>Conservation of </a:t>
            </a:r>
            <a:r>
              <a:rPr lang="fr-CH" dirty="0" err="1" smtClean="0"/>
              <a:t>angular</a:t>
            </a:r>
            <a:r>
              <a:rPr lang="fr-CH" dirty="0" smtClean="0"/>
              <a:t> </a:t>
            </a:r>
            <a:r>
              <a:rPr lang="fr-CH" dirty="0" err="1" smtClean="0"/>
              <a:t>momentum</a:t>
            </a:r>
            <a:r>
              <a:rPr lang="fr-CH" dirty="0" smtClean="0"/>
              <a:t> </a:t>
            </a:r>
            <a:r>
              <a:rPr lang="fr-CH" dirty="0" smtClean="0">
                <a:sym typeface="Wingdings" panose="05000000000000000000" pitchFamily="2" charset="2"/>
              </a:rPr>
              <a:t> </a:t>
            </a:r>
          </a:p>
          <a:p>
            <a:r>
              <a:rPr lang="fr-CH" dirty="0" smtClean="0">
                <a:sym typeface="Wingdings" panose="05000000000000000000" pitchFamily="2" charset="2"/>
              </a:rPr>
              <a:t>L</a:t>
            </a:r>
            <a:r>
              <a:rPr lang="fr-CH" baseline="-25000" dirty="0" smtClean="0">
                <a:sym typeface="Wingdings" panose="05000000000000000000" pitchFamily="2" charset="2"/>
              </a:rPr>
              <a:t>  </a:t>
            </a:r>
            <a:r>
              <a:rPr lang="fr-CH" dirty="0" smtClean="0">
                <a:sym typeface="Wingdings" panose="05000000000000000000" pitchFamily="2" charset="2"/>
              </a:rPr>
              <a:t>= P</a:t>
            </a:r>
            <a:r>
              <a:rPr lang="fr-CH" baseline="-25000" dirty="0" smtClean="0">
                <a:sym typeface="Wingdings" panose="05000000000000000000" pitchFamily="2" charset="2"/>
              </a:rPr>
              <a:t>T</a:t>
            </a:r>
            <a:r>
              <a:rPr lang="fr-CH" dirty="0" smtClean="0">
                <a:sym typeface="Wingdings" panose="05000000000000000000" pitchFamily="2" charset="2"/>
              </a:rPr>
              <a:t>.R </a:t>
            </a:r>
            <a:r>
              <a:rPr lang="fr-CH" dirty="0" err="1" smtClean="0">
                <a:sym typeface="Wingdings" panose="05000000000000000000" pitchFamily="2" charset="2"/>
              </a:rPr>
              <a:t>with</a:t>
            </a:r>
            <a:r>
              <a:rPr lang="fr-CH" dirty="0" smtClean="0">
                <a:sym typeface="Wingdings" panose="05000000000000000000" pitchFamily="2" charset="2"/>
              </a:rPr>
              <a:t> R= P</a:t>
            </a:r>
            <a:r>
              <a:rPr lang="fr-CH" baseline="-25000" dirty="0" smtClean="0">
                <a:sym typeface="Wingdings" panose="05000000000000000000" pitchFamily="2" charset="2"/>
              </a:rPr>
              <a:t>T</a:t>
            </a:r>
            <a:r>
              <a:rPr lang="fr-CH" dirty="0" smtClean="0">
                <a:sym typeface="Wingdings" panose="05000000000000000000" pitchFamily="2" charset="2"/>
              </a:rPr>
              <a:t>/0.3B   L= P</a:t>
            </a:r>
            <a:r>
              <a:rPr lang="fr-CH" baseline="-25000" dirty="0" smtClean="0">
                <a:sym typeface="Wingdings" panose="05000000000000000000" pitchFamily="2" charset="2"/>
              </a:rPr>
              <a:t>T </a:t>
            </a:r>
            <a:r>
              <a:rPr lang="fr-CH" baseline="30000" dirty="0" smtClean="0">
                <a:sym typeface="Wingdings" panose="05000000000000000000" pitchFamily="2" charset="2"/>
              </a:rPr>
              <a:t>2</a:t>
            </a:r>
            <a:r>
              <a:rPr lang="fr-CH" dirty="0" smtClean="0">
                <a:sym typeface="Wingdings" panose="05000000000000000000" pitchFamily="2" charset="2"/>
              </a:rPr>
              <a:t>/0.3B =</a:t>
            </a:r>
            <a:r>
              <a:rPr lang="fr-CH" dirty="0" err="1" smtClean="0">
                <a:sym typeface="Wingdings" panose="05000000000000000000" pitchFamily="2" charset="2"/>
              </a:rPr>
              <a:t>Cte</a:t>
            </a:r>
            <a:r>
              <a:rPr lang="fr-CH" dirty="0" smtClean="0">
                <a:sym typeface="Wingdings" panose="05000000000000000000" pitchFamily="2" charset="2"/>
              </a:rPr>
              <a:t>   P</a:t>
            </a:r>
            <a:r>
              <a:rPr lang="fr-CH" baseline="-25000" dirty="0" smtClean="0">
                <a:sym typeface="Wingdings" panose="05000000000000000000" pitchFamily="2" charset="2"/>
              </a:rPr>
              <a:t>T </a:t>
            </a:r>
            <a:r>
              <a:rPr lang="fr-CH" dirty="0" err="1" smtClean="0">
                <a:sym typeface="Wingdings" panose="05000000000000000000" pitchFamily="2" charset="2"/>
              </a:rPr>
              <a:t>scales</a:t>
            </a:r>
            <a:r>
              <a:rPr lang="fr-CH" dirty="0" smtClean="0">
                <a:sym typeface="Wingdings" panose="05000000000000000000" pitchFamily="2" charset="2"/>
              </a:rPr>
              <a:t> as 1/</a:t>
            </a:r>
            <a:r>
              <a:rPr lang="fr-CH" dirty="0" err="1" smtClean="0">
                <a:sym typeface="Wingdings" panose="05000000000000000000" pitchFamily="2" charset="2"/>
              </a:rPr>
              <a:t>sqrt</a:t>
            </a:r>
            <a:r>
              <a:rPr lang="fr-CH" dirty="0" smtClean="0">
                <a:sym typeface="Wingdings" panose="05000000000000000000" pitchFamily="2" charset="2"/>
              </a:rPr>
              <a:t>(B)</a:t>
            </a:r>
            <a:endParaRPr lang="en-GB" dirty="0"/>
          </a:p>
        </p:txBody>
      </p:sp>
      <p:sp>
        <p:nvSpPr>
          <p:cNvPr id="3" name="Slide Number Placeholder 2"/>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34953932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247650"/>
            <a:ext cx="9048750" cy="636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96785666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4407" t="16401" r="4325" b="14676"/>
          <a:stretch/>
        </p:blipFill>
        <p:spPr>
          <a:xfrm>
            <a:off x="143000" y="476672"/>
            <a:ext cx="9001000" cy="4896544"/>
          </a:xfrm>
          <a:prstGeom prst="rect">
            <a:avLst/>
          </a:prstGeom>
        </p:spPr>
      </p:pic>
      <p:sp>
        <p:nvSpPr>
          <p:cNvPr id="3" name="Rectangle 2"/>
          <p:cNvSpPr/>
          <p:nvPr/>
        </p:nvSpPr>
        <p:spPr>
          <a:xfrm>
            <a:off x="323528" y="5661248"/>
            <a:ext cx="6156365" cy="369332"/>
          </a:xfrm>
          <a:prstGeom prst="rect">
            <a:avLst/>
          </a:prstGeom>
        </p:spPr>
        <p:txBody>
          <a:bodyPr wrap="none">
            <a:spAutoFit/>
          </a:bodyPr>
          <a:lstStyle/>
          <a:p>
            <a:r>
              <a:rPr lang="en-US" dirty="0">
                <a:solidFill>
                  <a:srgbClr val="00B050"/>
                </a:solidFill>
                <a:latin typeface="Roboto"/>
              </a:rPr>
              <a:t>Alexey </a:t>
            </a:r>
            <a:r>
              <a:rPr lang="en-US" dirty="0" err="1" smtClean="0">
                <a:solidFill>
                  <a:srgbClr val="00B050"/>
                </a:solidFill>
                <a:latin typeface="Roboto"/>
              </a:rPr>
              <a:t>Lokhov</a:t>
            </a:r>
            <a:r>
              <a:rPr lang="en-US" dirty="0" smtClean="0">
                <a:solidFill>
                  <a:srgbClr val="00B050"/>
                </a:solidFill>
                <a:latin typeface="Roboto"/>
              </a:rPr>
              <a:t>, </a:t>
            </a:r>
            <a:r>
              <a:rPr lang="en-US" dirty="0">
                <a:solidFill>
                  <a:srgbClr val="00B050"/>
                </a:solidFill>
                <a:latin typeface="Roboto"/>
              </a:rPr>
              <a:t>Neutrino 2024  agenda.infn.it/event/37867</a:t>
            </a:r>
            <a:r>
              <a:rPr lang="en-US" dirty="0" smtClean="0">
                <a:solidFill>
                  <a:srgbClr val="00B050"/>
                </a:solidFill>
                <a:latin typeface="Roboto"/>
              </a:rPr>
              <a:t>/</a:t>
            </a:r>
          </a:p>
        </p:txBody>
      </p:sp>
      <p:sp>
        <p:nvSpPr>
          <p:cNvPr id="4" name="TextBox 3"/>
          <p:cNvSpPr txBox="1"/>
          <p:nvPr/>
        </p:nvSpPr>
        <p:spPr>
          <a:xfrm>
            <a:off x="1835696" y="6237312"/>
            <a:ext cx="4913525" cy="369332"/>
          </a:xfrm>
          <a:prstGeom prst="rect">
            <a:avLst/>
          </a:prstGeom>
          <a:noFill/>
        </p:spPr>
        <p:txBody>
          <a:bodyPr wrap="none" rtlCol="0">
            <a:spAutoFit/>
          </a:bodyPr>
          <a:lstStyle/>
          <a:p>
            <a:r>
              <a:rPr lang="en-US" dirty="0" smtClean="0">
                <a:sym typeface="Symbol" panose="05050102010706020507" pitchFamily="18" charset="2"/>
              </a:rPr>
              <a:t>m</a:t>
            </a:r>
            <a:r>
              <a:rPr lang="en-US" baseline="30000" dirty="0" smtClean="0">
                <a:sym typeface="Symbol" panose="05050102010706020507" pitchFamily="18" charset="2"/>
              </a:rPr>
              <a:t>2</a:t>
            </a:r>
            <a:r>
              <a:rPr lang="en-US" dirty="0" smtClean="0">
                <a:sym typeface="Symbol" panose="05050102010706020507" pitchFamily="18" charset="2"/>
              </a:rPr>
              <a:t>=2.5 10</a:t>
            </a:r>
            <a:r>
              <a:rPr lang="en-US" baseline="30000" dirty="0" smtClean="0">
                <a:sym typeface="Symbol" panose="05050102010706020507" pitchFamily="18" charset="2"/>
              </a:rPr>
              <a:t>-3 </a:t>
            </a:r>
            <a:r>
              <a:rPr lang="en-US" dirty="0" smtClean="0">
                <a:sym typeface="Symbol" panose="05050102010706020507" pitchFamily="18" charset="2"/>
              </a:rPr>
              <a:t> eV</a:t>
            </a:r>
            <a:r>
              <a:rPr lang="en-US" baseline="30000" dirty="0" smtClean="0">
                <a:sym typeface="Symbol" panose="05050102010706020507" pitchFamily="18" charset="2"/>
              </a:rPr>
              <a:t>2</a:t>
            </a:r>
            <a:r>
              <a:rPr lang="en-US" dirty="0" smtClean="0">
                <a:sym typeface="Symbol" panose="05050102010706020507" pitchFamily="18" charset="2"/>
              </a:rPr>
              <a:t>  </a:t>
            </a:r>
            <a:r>
              <a:rPr lang="en-US" dirty="0" smtClean="0">
                <a:sym typeface="Wingdings" panose="05000000000000000000" pitchFamily="2" charset="2"/>
              </a:rPr>
              <a:t> m(heaviest) &gt; 0.05 eV  </a:t>
            </a:r>
            <a:endParaRPr lang="en-US" dirty="0"/>
          </a:p>
        </p:txBody>
      </p:sp>
      <p:sp>
        <p:nvSpPr>
          <p:cNvPr id="5" name="Slide Number Placeholder 4"/>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391985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851680" y="657363"/>
            <a:ext cx="5189538" cy="5594350"/>
            <a:chOff x="4038600" y="806450"/>
            <a:chExt cx="5189538" cy="5594350"/>
          </a:xfrm>
        </p:grpSpPr>
        <p:grpSp>
          <p:nvGrpSpPr>
            <p:cNvPr id="3" name="Group 2"/>
            <p:cNvGrpSpPr/>
            <p:nvPr/>
          </p:nvGrpSpPr>
          <p:grpSpPr>
            <a:xfrm>
              <a:off x="4038600" y="806450"/>
              <a:ext cx="5189538" cy="5594350"/>
              <a:chOff x="4038600" y="806450"/>
              <a:chExt cx="5189538" cy="5594350"/>
            </a:xfrm>
          </p:grpSpPr>
          <p:pic>
            <p:nvPicPr>
              <p:cNvPr id="7" name="Picture 10" descr="2000px-Standard_Model_of_Elementary_Particles.svg.png"/>
              <p:cNvPicPr>
                <a:picLocks noChangeAspect="1"/>
              </p:cNvPicPr>
              <p:nvPr/>
            </p:nvPicPr>
            <p:blipFill>
              <a:blip r:embed="rId2" cstate="print"/>
              <a:srcRect/>
              <a:stretch>
                <a:fillRect/>
              </a:stretch>
            </p:blipFill>
            <p:spPr bwMode="auto">
              <a:xfrm>
                <a:off x="4038600" y="806450"/>
                <a:ext cx="5189538" cy="5594350"/>
              </a:xfrm>
              <a:prstGeom prst="rect">
                <a:avLst/>
              </a:prstGeom>
              <a:noFill/>
              <a:ln w="9525">
                <a:noFill/>
                <a:miter lim="800000"/>
                <a:headEnd/>
                <a:tailEnd/>
              </a:ln>
            </p:spPr>
          </p:pic>
          <p:sp>
            <p:nvSpPr>
              <p:cNvPr id="8" name="TextBox 7"/>
              <p:cNvSpPr txBox="1"/>
              <p:nvPr/>
            </p:nvSpPr>
            <p:spPr>
              <a:xfrm>
                <a:off x="7315200" y="4495800"/>
                <a:ext cx="152400" cy="381000"/>
              </a:xfrm>
              <a:prstGeom prst="rect">
                <a:avLst/>
              </a:prstGeom>
              <a:solidFill>
                <a:srgbClr val="5DFF03"/>
              </a:solidFill>
            </p:spPr>
            <p:txBody>
              <a:bodyPr wrap="square" rtlCol="0">
                <a:spAutoFit/>
              </a:bodyPr>
              <a:lstStyle/>
              <a:p>
                <a:r>
                  <a:rPr lang="en-US" dirty="0" smtClean="0"/>
                  <a:t>3</a:t>
                </a:r>
                <a:endParaRPr lang="en-US" dirty="0"/>
              </a:p>
            </p:txBody>
          </p:sp>
          <p:sp>
            <p:nvSpPr>
              <p:cNvPr id="9" name="TextBox 8"/>
              <p:cNvSpPr txBox="1"/>
              <p:nvPr/>
            </p:nvSpPr>
            <p:spPr>
              <a:xfrm>
                <a:off x="6324600" y="4495800"/>
                <a:ext cx="152400" cy="381000"/>
              </a:xfrm>
              <a:prstGeom prst="rect">
                <a:avLst/>
              </a:prstGeom>
              <a:solidFill>
                <a:srgbClr val="5DFF03"/>
              </a:solidFill>
            </p:spPr>
            <p:txBody>
              <a:bodyPr wrap="square" rtlCol="0">
                <a:spAutoFit/>
              </a:bodyPr>
              <a:lstStyle/>
              <a:p>
                <a:r>
                  <a:rPr lang="en-US" dirty="0" smtClean="0"/>
                  <a:t>2</a:t>
                </a:r>
                <a:endParaRPr lang="en-US" dirty="0"/>
              </a:p>
            </p:txBody>
          </p:sp>
          <p:sp>
            <p:nvSpPr>
              <p:cNvPr id="10" name="TextBox 9"/>
              <p:cNvSpPr txBox="1"/>
              <p:nvPr/>
            </p:nvSpPr>
            <p:spPr>
              <a:xfrm>
                <a:off x="5410200" y="4495800"/>
                <a:ext cx="152400" cy="381000"/>
              </a:xfrm>
              <a:prstGeom prst="rect">
                <a:avLst/>
              </a:prstGeom>
              <a:solidFill>
                <a:srgbClr val="5DFF03"/>
              </a:solidFill>
            </p:spPr>
            <p:txBody>
              <a:bodyPr wrap="square" rtlCol="0">
                <a:spAutoFit/>
              </a:bodyPr>
              <a:lstStyle/>
              <a:p>
                <a:r>
                  <a:rPr lang="en-US" dirty="0" smtClean="0"/>
                  <a:t>1</a:t>
                </a:r>
                <a:endParaRPr lang="en-US" dirty="0"/>
              </a:p>
            </p:txBody>
          </p:sp>
        </p:grpSp>
        <p:sp>
          <p:nvSpPr>
            <p:cNvPr id="4" name="TextBox 3"/>
            <p:cNvSpPr txBox="1"/>
            <p:nvPr/>
          </p:nvSpPr>
          <p:spPr>
            <a:xfrm>
              <a:off x="4953000" y="4800600"/>
              <a:ext cx="685800" cy="228600"/>
            </a:xfrm>
            <a:prstGeom prst="rect">
              <a:avLst/>
            </a:prstGeom>
            <a:solidFill>
              <a:srgbClr val="5DFF03"/>
            </a:solidFill>
          </p:spPr>
          <p:txBody>
            <a:bodyPr wrap="square" rtlCol="0">
              <a:spAutoFit/>
            </a:bodyPr>
            <a:lstStyle/>
            <a:p>
              <a:endParaRPr lang="en-US" dirty="0"/>
            </a:p>
          </p:txBody>
        </p:sp>
        <p:sp>
          <p:nvSpPr>
            <p:cNvPr id="5" name="TextBox 4"/>
            <p:cNvSpPr txBox="1"/>
            <p:nvPr/>
          </p:nvSpPr>
          <p:spPr>
            <a:xfrm>
              <a:off x="5943600" y="4800600"/>
              <a:ext cx="685800" cy="228600"/>
            </a:xfrm>
            <a:prstGeom prst="rect">
              <a:avLst/>
            </a:prstGeom>
            <a:solidFill>
              <a:srgbClr val="5DFF03"/>
            </a:solidFill>
          </p:spPr>
          <p:txBody>
            <a:bodyPr wrap="square" rtlCol="0">
              <a:spAutoFit/>
            </a:bodyPr>
            <a:lstStyle/>
            <a:p>
              <a:endParaRPr lang="en-US" dirty="0"/>
            </a:p>
          </p:txBody>
        </p:sp>
        <p:sp>
          <p:nvSpPr>
            <p:cNvPr id="6" name="TextBox 5"/>
            <p:cNvSpPr txBox="1"/>
            <p:nvPr/>
          </p:nvSpPr>
          <p:spPr>
            <a:xfrm>
              <a:off x="6858000" y="4800600"/>
              <a:ext cx="685800" cy="228600"/>
            </a:xfrm>
            <a:prstGeom prst="rect">
              <a:avLst/>
            </a:prstGeom>
            <a:solidFill>
              <a:srgbClr val="5DFF03"/>
            </a:solidFill>
          </p:spPr>
          <p:txBody>
            <a:bodyPr wrap="square" rtlCol="0">
              <a:spAutoFit/>
            </a:bodyPr>
            <a:lstStyle/>
            <a:p>
              <a:endParaRPr lang="en-US" dirty="0"/>
            </a:p>
          </p:txBody>
        </p:sp>
      </p:grpSp>
      <p:sp>
        <p:nvSpPr>
          <p:cNvPr id="11" name="TextBox 10"/>
          <p:cNvSpPr txBox="1"/>
          <p:nvPr/>
        </p:nvSpPr>
        <p:spPr>
          <a:xfrm>
            <a:off x="403880" y="159026"/>
            <a:ext cx="7536166" cy="646331"/>
          </a:xfrm>
          <a:prstGeom prst="rect">
            <a:avLst/>
          </a:prstGeom>
          <a:noFill/>
        </p:spPr>
        <p:txBody>
          <a:bodyPr wrap="none" rtlCol="0">
            <a:spAutoFit/>
          </a:bodyPr>
          <a:lstStyle/>
          <a:p>
            <a:r>
              <a:rPr lang="fr-CH" sz="3600" dirty="0" err="1" smtClean="0"/>
              <a:t>Particle</a:t>
            </a:r>
            <a:r>
              <a:rPr lang="fr-CH" sz="3600" dirty="0" smtClean="0"/>
              <a:t> </a:t>
            </a:r>
            <a:r>
              <a:rPr lang="fr-CH" sz="3600" dirty="0" err="1" smtClean="0"/>
              <a:t>Physics</a:t>
            </a:r>
            <a:r>
              <a:rPr lang="fr-CH" sz="3600" dirty="0" smtClean="0"/>
              <a:t>: the </a:t>
            </a:r>
            <a:r>
              <a:rPr lang="fr-CH" sz="3600" dirty="0" smtClean="0">
                <a:latin typeface="+mn-lt"/>
              </a:rPr>
              <a:t>STANDARD MODEL</a:t>
            </a:r>
          </a:p>
        </p:txBody>
      </p:sp>
      <p:sp>
        <p:nvSpPr>
          <p:cNvPr id="12" name="TextBox 11"/>
          <p:cNvSpPr txBox="1"/>
          <p:nvPr/>
        </p:nvSpPr>
        <p:spPr>
          <a:xfrm>
            <a:off x="1291270" y="5605382"/>
            <a:ext cx="1120820" cy="646331"/>
          </a:xfrm>
          <a:prstGeom prst="rect">
            <a:avLst/>
          </a:prstGeom>
          <a:noFill/>
        </p:spPr>
        <p:txBody>
          <a:bodyPr wrap="none" rtlCol="0">
            <a:spAutoFit/>
          </a:bodyPr>
          <a:lstStyle/>
          <a:p>
            <a:r>
              <a:rPr lang="fr-CH" sz="3600" dirty="0" smtClean="0">
                <a:latin typeface="+mn-lt"/>
              </a:rPr>
              <a:t>1897</a:t>
            </a:r>
          </a:p>
        </p:txBody>
      </p:sp>
      <p:sp>
        <p:nvSpPr>
          <p:cNvPr id="14" name="Cube 13"/>
          <p:cNvSpPr/>
          <p:nvPr/>
        </p:nvSpPr>
        <p:spPr>
          <a:xfrm>
            <a:off x="6758609" y="3081124"/>
            <a:ext cx="944218" cy="1123122"/>
          </a:xfrm>
          <a:prstGeom prst="cube">
            <a:avLst>
              <a:gd name="adj" fmla="val 7927"/>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5" name="TextBox 14"/>
          <p:cNvSpPr txBox="1"/>
          <p:nvPr/>
        </p:nvSpPr>
        <p:spPr>
          <a:xfrm>
            <a:off x="6902072" y="3190466"/>
            <a:ext cx="189500" cy="923330"/>
          </a:xfrm>
          <a:prstGeom prst="rect">
            <a:avLst/>
          </a:prstGeom>
          <a:noFill/>
        </p:spPr>
        <p:txBody>
          <a:bodyPr wrap="square" rtlCol="0">
            <a:spAutoFit/>
          </a:bodyPr>
          <a:lstStyle/>
          <a:p>
            <a:r>
              <a:rPr lang="fr-CH" sz="5400" b="0" dirty="0" smtClean="0">
                <a:latin typeface="+mn-lt"/>
              </a:rPr>
              <a:t>H</a:t>
            </a:r>
          </a:p>
        </p:txBody>
      </p:sp>
      <p:sp>
        <p:nvSpPr>
          <p:cNvPr id="16" name="TextBox 15"/>
          <p:cNvSpPr txBox="1"/>
          <p:nvPr/>
        </p:nvSpPr>
        <p:spPr>
          <a:xfrm>
            <a:off x="6760133" y="3057730"/>
            <a:ext cx="942694" cy="1246495"/>
          </a:xfrm>
          <a:prstGeom prst="rect">
            <a:avLst/>
          </a:prstGeom>
          <a:noFill/>
        </p:spPr>
        <p:txBody>
          <a:bodyPr wrap="none" rtlCol="0">
            <a:spAutoFit/>
          </a:bodyPr>
          <a:lstStyle/>
          <a:p>
            <a:pPr>
              <a:lnSpc>
                <a:spcPct val="150000"/>
              </a:lnSpc>
            </a:pPr>
            <a:r>
              <a:rPr lang="fr-CH" sz="1200" b="0" dirty="0" smtClean="0">
                <a:latin typeface="+mn-lt"/>
              </a:rPr>
              <a:t>125.6 </a:t>
            </a:r>
            <a:r>
              <a:rPr lang="fr-CH" sz="1200" b="0" dirty="0" err="1" smtClean="0">
                <a:latin typeface="+mn-lt"/>
              </a:rPr>
              <a:t>GeV</a:t>
            </a:r>
            <a:endParaRPr lang="fr-CH" sz="1200" b="0" dirty="0" smtClean="0">
              <a:latin typeface="+mn-lt"/>
            </a:endParaRPr>
          </a:p>
          <a:p>
            <a:pPr>
              <a:lnSpc>
                <a:spcPct val="150000"/>
              </a:lnSpc>
            </a:pPr>
            <a:r>
              <a:rPr lang="fr-CH" sz="1200" b="0" dirty="0" smtClean="0">
                <a:latin typeface="+mn-lt"/>
              </a:rPr>
              <a:t>0</a:t>
            </a:r>
          </a:p>
          <a:p>
            <a:pPr>
              <a:lnSpc>
                <a:spcPct val="150000"/>
              </a:lnSpc>
            </a:pPr>
            <a:r>
              <a:rPr lang="fr-CH" dirty="0" smtClean="0">
                <a:latin typeface="+mn-lt"/>
              </a:rPr>
              <a:t>0</a:t>
            </a:r>
          </a:p>
          <a:p>
            <a:pPr>
              <a:lnSpc>
                <a:spcPct val="150000"/>
              </a:lnSpc>
            </a:pPr>
            <a:r>
              <a:rPr lang="fr-CH" sz="1200" b="0" dirty="0" err="1" smtClean="0">
                <a:latin typeface="+mn-lt"/>
              </a:rPr>
              <a:t>Higgs</a:t>
            </a:r>
            <a:r>
              <a:rPr lang="fr-CH" sz="1200" b="0" dirty="0" smtClean="0">
                <a:latin typeface="+mn-lt"/>
              </a:rPr>
              <a:t> boson</a:t>
            </a:r>
          </a:p>
        </p:txBody>
      </p:sp>
      <p:sp>
        <p:nvSpPr>
          <p:cNvPr id="17" name="TextBox 16"/>
          <p:cNvSpPr txBox="1"/>
          <p:nvPr/>
        </p:nvSpPr>
        <p:spPr>
          <a:xfrm>
            <a:off x="7787760" y="2850235"/>
            <a:ext cx="1120820" cy="646331"/>
          </a:xfrm>
          <a:prstGeom prst="rect">
            <a:avLst/>
          </a:prstGeom>
          <a:solidFill>
            <a:srgbClr val="FFFF00"/>
          </a:solidFill>
          <a:ln w="57150">
            <a:solidFill>
              <a:srgbClr val="FF0000"/>
            </a:solidFill>
          </a:ln>
        </p:spPr>
        <p:txBody>
          <a:bodyPr wrap="none" rtlCol="0">
            <a:spAutoFit/>
          </a:bodyPr>
          <a:lstStyle>
            <a:defPPr>
              <a:defRPr lang="en-US"/>
            </a:defPPr>
            <a:lvl1pPr>
              <a:defRPr sz="1800">
                <a:latin typeface="+mn-lt"/>
              </a:defRPr>
            </a:lvl1pPr>
          </a:lstStyle>
          <a:p>
            <a:r>
              <a:rPr lang="fr-CH" sz="3600" dirty="0">
                <a:solidFill>
                  <a:srgbClr val="FF0000"/>
                </a:solidFill>
              </a:rPr>
              <a:t>2012</a:t>
            </a:r>
            <a:endParaRPr lang="fr-CH" dirty="0">
              <a:solidFill>
                <a:srgbClr val="FF0000"/>
              </a:solidFill>
            </a:endParaRPr>
          </a:p>
        </p:txBody>
      </p:sp>
      <p:sp>
        <p:nvSpPr>
          <p:cNvPr id="18" name="Rectangle 17"/>
          <p:cNvSpPr/>
          <p:nvPr/>
        </p:nvSpPr>
        <p:spPr>
          <a:xfrm>
            <a:off x="2737849" y="3928709"/>
            <a:ext cx="880267" cy="265604"/>
          </a:xfrm>
          <a:prstGeom prst="rect">
            <a:avLst/>
          </a:prstGeom>
          <a:solidFill>
            <a:srgbClr val="85F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00" dirty="0" smtClean="0">
                <a:solidFill>
                  <a:schemeClr val="tx1"/>
                </a:solidFill>
              </a:rPr>
              <a:t>0 </a:t>
            </a:r>
            <a:r>
              <a:rPr lang="fr-CH" sz="1000" dirty="0" smtClean="0">
                <a:solidFill>
                  <a:schemeClr val="tx1"/>
                </a:solidFill>
                <a:sym typeface="Symbol" panose="05050102010706020507" pitchFamily="18" charset="2"/>
              </a:rPr>
              <a:t>m&lt; </a:t>
            </a:r>
            <a:r>
              <a:rPr lang="fr-CH" sz="1000" dirty="0" smtClean="0">
                <a:solidFill>
                  <a:schemeClr val="tx1"/>
                </a:solidFill>
              </a:rPr>
              <a:t>0.3 eV</a:t>
            </a:r>
            <a:endParaRPr lang="fr-CH" sz="1000" dirty="0">
              <a:solidFill>
                <a:schemeClr val="tx1"/>
              </a:solidFill>
            </a:endParaRPr>
          </a:p>
        </p:txBody>
      </p:sp>
      <p:sp>
        <p:nvSpPr>
          <p:cNvPr id="44" name="Rectangle 43"/>
          <p:cNvSpPr/>
          <p:nvPr/>
        </p:nvSpPr>
        <p:spPr>
          <a:xfrm>
            <a:off x="4671080" y="3928709"/>
            <a:ext cx="883098" cy="203640"/>
          </a:xfrm>
          <a:prstGeom prst="rect">
            <a:avLst/>
          </a:prstGeom>
          <a:solidFill>
            <a:srgbClr val="85F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00" dirty="0" smtClean="0">
                <a:solidFill>
                  <a:schemeClr val="tx1"/>
                </a:solidFill>
              </a:rPr>
              <a:t>0&lt;m&lt;0.3 eV     </a:t>
            </a:r>
            <a:endParaRPr lang="fr-CH" sz="1000" dirty="0">
              <a:solidFill>
                <a:schemeClr val="tx1"/>
              </a:solidFill>
            </a:endParaRPr>
          </a:p>
        </p:txBody>
      </p:sp>
      <p:sp>
        <p:nvSpPr>
          <p:cNvPr id="13" name="TextBox 12"/>
          <p:cNvSpPr txBox="1"/>
          <p:nvPr/>
        </p:nvSpPr>
        <p:spPr>
          <a:xfrm>
            <a:off x="5580112" y="764704"/>
            <a:ext cx="2100255" cy="369332"/>
          </a:xfrm>
          <a:prstGeom prst="rect">
            <a:avLst/>
          </a:prstGeom>
          <a:noFill/>
        </p:spPr>
        <p:txBody>
          <a:bodyPr wrap="none" rtlCol="0">
            <a:spAutoFit/>
          </a:bodyPr>
          <a:lstStyle/>
          <a:p>
            <a:r>
              <a:rPr lang="en-US" dirty="0" smtClean="0">
                <a:sym typeface="Wingdings" panose="05000000000000000000" pitchFamily="2" charset="2"/>
              </a:rPr>
              <a:t>        </a:t>
            </a:r>
            <a:r>
              <a:rPr lang="en-US" dirty="0" smtClean="0"/>
              <a:t>Bosons       </a:t>
            </a:r>
            <a:r>
              <a:rPr lang="en-US" dirty="0" smtClean="0">
                <a:sym typeface="Wingdings" panose="05000000000000000000" pitchFamily="2" charset="2"/>
              </a:rPr>
              <a:t></a:t>
            </a:r>
            <a:endParaRPr lang="en-US" dirty="0"/>
          </a:p>
        </p:txBody>
      </p:sp>
      <p:sp>
        <p:nvSpPr>
          <p:cNvPr id="21" name="Rectangle 20"/>
          <p:cNvSpPr/>
          <p:nvPr/>
        </p:nvSpPr>
        <p:spPr>
          <a:xfrm>
            <a:off x="3703049" y="3928709"/>
            <a:ext cx="883098" cy="203640"/>
          </a:xfrm>
          <a:prstGeom prst="rect">
            <a:avLst/>
          </a:prstGeom>
          <a:solidFill>
            <a:srgbClr val="85F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00" dirty="0" smtClean="0">
                <a:solidFill>
                  <a:schemeClr val="tx1"/>
                </a:solidFill>
              </a:rPr>
              <a:t>0&lt;m&lt;0.3 eV     </a:t>
            </a:r>
            <a:endParaRPr lang="fr-CH" sz="1000" dirty="0">
              <a:solidFill>
                <a:schemeClr val="tx1"/>
              </a:solidFill>
            </a:endParaRPr>
          </a:p>
        </p:txBody>
      </p:sp>
      <p:sp>
        <p:nvSpPr>
          <p:cNvPr id="19" name="TextBox 18"/>
          <p:cNvSpPr txBox="1"/>
          <p:nvPr/>
        </p:nvSpPr>
        <p:spPr>
          <a:xfrm>
            <a:off x="1547664" y="6309320"/>
            <a:ext cx="7289431" cy="369332"/>
          </a:xfrm>
          <a:prstGeom prst="rect">
            <a:avLst/>
          </a:prstGeom>
          <a:solidFill>
            <a:srgbClr val="FFFF00"/>
          </a:solidFill>
          <a:ln>
            <a:solidFill>
              <a:srgbClr val="FF0000"/>
            </a:solidFill>
          </a:ln>
        </p:spPr>
        <p:txBody>
          <a:bodyPr wrap="none" rtlCol="0">
            <a:spAutoFit/>
          </a:bodyPr>
          <a:lstStyle/>
          <a:p>
            <a:r>
              <a:rPr lang="en-US" dirty="0" smtClean="0">
                <a:solidFill>
                  <a:srgbClr val="FF0000"/>
                </a:solidFill>
              </a:rPr>
              <a:t>Number of fermions is </a:t>
            </a:r>
            <a:r>
              <a:rPr lang="en-US" dirty="0" smtClean="0">
                <a:solidFill>
                  <a:srgbClr val="FF0000"/>
                </a:solidFill>
                <a:sym typeface="Symbol" panose="05050102010706020507" pitchFamily="18" charset="2"/>
              </a:rPr>
              <a:t></a:t>
            </a:r>
            <a:r>
              <a:rPr lang="en-US" dirty="0" smtClean="0">
                <a:solidFill>
                  <a:srgbClr val="FF0000"/>
                </a:solidFill>
              </a:rPr>
              <a:t>conserved     </a:t>
            </a:r>
            <a:r>
              <a:rPr lang="en-US" dirty="0" smtClean="0">
                <a:solidFill>
                  <a:srgbClr val="00B050"/>
                </a:solidFill>
              </a:rPr>
              <a:t>number of bosons as energy permits </a:t>
            </a:r>
            <a:endParaRPr lang="en-US" dirty="0">
              <a:solidFill>
                <a:srgbClr val="00B050"/>
              </a:solidFill>
            </a:endParaRPr>
          </a:p>
        </p:txBody>
      </p:sp>
      <p:sp>
        <p:nvSpPr>
          <p:cNvPr id="20" name="TextBox 19"/>
          <p:cNvSpPr txBox="1"/>
          <p:nvPr/>
        </p:nvSpPr>
        <p:spPr>
          <a:xfrm>
            <a:off x="323528" y="2564904"/>
            <a:ext cx="1917256" cy="1477328"/>
          </a:xfrm>
          <a:prstGeom prst="rect">
            <a:avLst/>
          </a:prstGeom>
          <a:noFill/>
        </p:spPr>
        <p:txBody>
          <a:bodyPr wrap="none" rtlCol="0">
            <a:spAutoFit/>
          </a:bodyPr>
          <a:lstStyle/>
          <a:p>
            <a:r>
              <a:rPr lang="en-US" dirty="0" smtClean="0"/>
              <a:t>Each fermion</a:t>
            </a:r>
          </a:p>
          <a:p>
            <a:r>
              <a:rPr lang="en-US" dirty="0" smtClean="0"/>
              <a:t>also appears as</a:t>
            </a:r>
          </a:p>
          <a:p>
            <a:r>
              <a:rPr lang="en-US" dirty="0" smtClean="0"/>
              <a:t>Anti-fermion </a:t>
            </a:r>
          </a:p>
          <a:p>
            <a:r>
              <a:rPr lang="en-US" dirty="0" smtClean="0"/>
              <a:t>with opposite</a:t>
            </a:r>
            <a:br>
              <a:rPr lang="en-US" dirty="0" smtClean="0"/>
            </a:br>
            <a:r>
              <a:rPr lang="en-US" dirty="0" smtClean="0"/>
              <a:t>charge </a:t>
            </a:r>
            <a:r>
              <a:rPr lang="en-US" dirty="0" err="1" smtClean="0"/>
              <a:t>ans</a:t>
            </a:r>
            <a:r>
              <a:rPr lang="en-US" dirty="0" smtClean="0"/>
              <a:t> helicity</a:t>
            </a:r>
            <a:endParaRPr lang="en-US" dirty="0"/>
          </a:p>
        </p:txBody>
      </p:sp>
      <p:sp>
        <p:nvSpPr>
          <p:cNvPr id="22" name="Date Placeholder 2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23" name="Slide Number Placeholder 2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6</a:t>
            </a:fld>
            <a:endParaRPr lang="en-US">
              <a:solidFill>
                <a:prstClr val="black">
                  <a:tint val="75000"/>
                </a:prstClr>
              </a:solidFill>
            </a:endParaRPr>
          </a:p>
        </p:txBody>
      </p:sp>
      <p:sp>
        <p:nvSpPr>
          <p:cNvPr id="24" name="TextBox 23"/>
          <p:cNvSpPr txBox="1"/>
          <p:nvPr/>
        </p:nvSpPr>
        <p:spPr>
          <a:xfrm>
            <a:off x="251520" y="4653136"/>
            <a:ext cx="1944216" cy="369332"/>
          </a:xfrm>
          <a:prstGeom prst="rect">
            <a:avLst/>
          </a:prstGeom>
          <a:noFill/>
        </p:spPr>
        <p:txBody>
          <a:bodyPr wrap="square" rtlCol="0">
            <a:spAutoFit/>
          </a:bodyPr>
          <a:lstStyle/>
          <a:p>
            <a:r>
              <a:rPr lang="fr-FR" dirty="0" smtClean="0">
                <a:solidFill>
                  <a:srgbClr val="00B050"/>
                </a:solidFill>
              </a:rPr>
              <a:t>mass </a:t>
            </a:r>
            <a:r>
              <a:rPr lang="fr-FR" dirty="0" err="1" smtClean="0">
                <a:solidFill>
                  <a:srgbClr val="00B050"/>
                </a:solidFill>
              </a:rPr>
              <a:t>eigenstates</a:t>
            </a:r>
            <a:r>
              <a:rPr lang="fr-FR" dirty="0" smtClean="0">
                <a:solidFill>
                  <a:srgbClr val="00B050"/>
                </a:solidFill>
              </a:rPr>
              <a:t>!</a:t>
            </a:r>
            <a:endParaRPr lang="fr-FR" dirty="0">
              <a:solidFill>
                <a:srgbClr val="00B050"/>
              </a:solidFill>
            </a:endParaRPr>
          </a:p>
        </p:txBody>
      </p:sp>
    </p:spTree>
    <p:extLst>
      <p:ext uri="{BB962C8B-B14F-4D97-AF65-F5344CB8AC3E}">
        <p14:creationId xmlns:p14="http://schemas.microsoft.com/office/powerpoint/2010/main" val="423790021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1609725" y="357188"/>
            <a:ext cx="347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fr-FR" sz="2000" b="1">
                <a:solidFill>
                  <a:srgbClr val="000000"/>
                </a:solidFill>
                <a:latin typeface="Times New Roman" pitchFamily="18" charset="0"/>
                <a:cs typeface="Arial" pitchFamily="34" charset="0"/>
              </a:rPr>
              <a:t>The future of neutrino physics</a:t>
            </a:r>
          </a:p>
        </p:txBody>
      </p:sp>
      <p:pic>
        <p:nvPicPr>
          <p:cNvPr id="532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328613"/>
            <a:ext cx="7877175" cy="734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53252" name="Text Box 4"/>
          <p:cNvSpPr txBox="1">
            <a:spLocks noChangeArrowheads="1"/>
          </p:cNvSpPr>
          <p:nvPr/>
        </p:nvSpPr>
        <p:spPr bwMode="auto">
          <a:xfrm>
            <a:off x="708025" y="6234113"/>
            <a:ext cx="76120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fr-FR" sz="1400" b="1">
                <a:solidFill>
                  <a:srgbClr val="000000"/>
                </a:solidFill>
                <a:latin typeface="Times New Roman" pitchFamily="18" charset="0"/>
                <a:cs typeface="Arial" pitchFamily="34" charset="0"/>
              </a:rPr>
              <a:t>There is a long way to go to match direct measurements of neutrino masses with oscillation results</a:t>
            </a:r>
          </a:p>
          <a:p>
            <a:pPr eaLnBrk="0" fontAlgn="base" hangingPunct="0">
              <a:spcBef>
                <a:spcPct val="0"/>
              </a:spcBef>
              <a:spcAft>
                <a:spcPct val="0"/>
              </a:spcAft>
              <a:buClrTx/>
              <a:buFontTx/>
              <a:buNone/>
            </a:pPr>
            <a:r>
              <a:rPr kumimoji="0" lang="fr-CH" altLang="fr-FR" sz="1400" b="1">
                <a:solidFill>
                  <a:srgbClr val="000000"/>
                </a:solidFill>
                <a:latin typeface="Times New Roman" pitchFamily="18" charset="0"/>
                <a:cs typeface="Arial" pitchFamily="34" charset="0"/>
              </a:rPr>
              <a:t>and cosmological constraints</a:t>
            </a:r>
          </a:p>
        </p:txBody>
      </p:sp>
      <p:sp>
        <p:nvSpPr>
          <p:cNvPr id="53253" name="Text Box 5"/>
          <p:cNvSpPr txBox="1">
            <a:spLocks noChangeArrowheads="1"/>
          </p:cNvSpPr>
          <p:nvPr/>
        </p:nvSpPr>
        <p:spPr bwMode="auto">
          <a:xfrm>
            <a:off x="3082925" y="77788"/>
            <a:ext cx="3725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fr-FR" sz="2000" b="1">
                <a:solidFill>
                  <a:srgbClr val="000000"/>
                </a:solidFill>
                <a:latin typeface="Times New Roman" pitchFamily="18" charset="0"/>
                <a:cs typeface="Arial" pitchFamily="34" charset="0"/>
              </a:rPr>
              <a:t>What IS the neutrino mass?????</a:t>
            </a: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61685685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700"/>
            <a:ext cx="9161463" cy="684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41398661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3" y="0"/>
            <a:ext cx="92297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62706743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58775" y="122238"/>
            <a:ext cx="8913813" cy="763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fr-FR" b="1" dirty="0">
                <a:solidFill>
                  <a:srgbClr val="000000"/>
                </a:solidFill>
                <a:cs typeface="Arial" pitchFamily="34" charset="0"/>
              </a:rPr>
              <a:t>Direct exploration of the </a:t>
            </a:r>
            <a:r>
              <a:rPr kumimoji="0" lang="fr-CH" altLang="fr-FR" b="1" dirty="0" err="1">
                <a:solidFill>
                  <a:srgbClr val="000000"/>
                </a:solidFill>
                <a:cs typeface="Arial" pitchFamily="34" charset="0"/>
              </a:rPr>
              <a:t>Big</a:t>
            </a:r>
            <a:r>
              <a:rPr kumimoji="0" lang="fr-CH" altLang="fr-FR" b="1" dirty="0">
                <a:solidFill>
                  <a:srgbClr val="000000"/>
                </a:solidFill>
                <a:cs typeface="Arial" pitchFamily="34" charset="0"/>
              </a:rPr>
              <a:t> Bang -- </a:t>
            </a:r>
            <a:r>
              <a:rPr kumimoji="0" lang="fr-CH" altLang="fr-FR" b="1" dirty="0" err="1">
                <a:solidFill>
                  <a:srgbClr val="000000"/>
                </a:solidFill>
                <a:cs typeface="Arial" pitchFamily="34" charset="0"/>
              </a:rPr>
              <a:t>Cosmology</a:t>
            </a:r>
            <a:endParaRPr kumimoji="0" lang="fr-CH" altLang="fr-FR" b="1" dirty="0">
              <a:solidFill>
                <a:srgbClr val="000000"/>
              </a:solidFill>
              <a:cs typeface="Arial" pitchFamily="34" charset="0"/>
            </a:endParaRPr>
          </a:p>
          <a:p>
            <a:pPr eaLnBrk="0" fontAlgn="base" hangingPunct="0">
              <a:spcBef>
                <a:spcPct val="0"/>
              </a:spcBef>
              <a:spcAft>
                <a:spcPct val="0"/>
              </a:spcAft>
              <a:buClrTx/>
              <a:buFontTx/>
              <a:buNone/>
            </a:pPr>
            <a:endParaRPr kumimoji="0" lang="fr-CH" altLang="fr-FR" b="1" dirty="0">
              <a:solidFill>
                <a:srgbClr val="000000"/>
              </a:solidFill>
              <a:cs typeface="Arial" pitchFamily="34" charset="0"/>
            </a:endParaRPr>
          </a:p>
          <a:p>
            <a:pPr eaLnBrk="0" fontAlgn="base" hangingPunct="0">
              <a:spcBef>
                <a:spcPct val="0"/>
              </a:spcBef>
              <a:spcAft>
                <a:spcPct val="0"/>
              </a:spcAft>
              <a:buClrTx/>
              <a:buFontTx/>
              <a:buNone/>
            </a:pPr>
            <a:r>
              <a:rPr kumimoji="0" lang="fr-CH" altLang="fr-FR" sz="1600" b="1" dirty="0" err="1">
                <a:solidFill>
                  <a:srgbClr val="000000"/>
                </a:solidFill>
                <a:cs typeface="Arial" pitchFamily="34" charset="0"/>
              </a:rPr>
              <a:t>measurements</a:t>
            </a:r>
            <a:r>
              <a:rPr kumimoji="0" lang="fr-CH" altLang="fr-FR" sz="1600" b="1" dirty="0">
                <a:solidFill>
                  <a:srgbClr val="000000"/>
                </a:solidFill>
                <a:cs typeface="Arial" pitchFamily="34" charset="0"/>
              </a:rPr>
              <a:t> of the large </a:t>
            </a:r>
            <a:r>
              <a:rPr kumimoji="0" lang="fr-CH" altLang="fr-FR" sz="1600" b="1" dirty="0" err="1">
                <a:solidFill>
                  <a:srgbClr val="000000"/>
                </a:solidFill>
                <a:cs typeface="Arial" pitchFamily="34" charset="0"/>
              </a:rPr>
              <a:t>scale</a:t>
            </a:r>
            <a:r>
              <a:rPr kumimoji="0" lang="fr-CH" altLang="fr-FR" sz="1600" b="1" dirty="0">
                <a:solidFill>
                  <a:srgbClr val="000000"/>
                </a:solidFill>
                <a:cs typeface="Arial" pitchFamily="34" charset="0"/>
              </a:rPr>
              <a:t> structure of the </a:t>
            </a:r>
            <a:r>
              <a:rPr kumimoji="0" lang="fr-CH" altLang="fr-FR" sz="1600" b="1" dirty="0" err="1">
                <a:solidFill>
                  <a:srgbClr val="000000"/>
                </a:solidFill>
                <a:cs typeface="Arial" pitchFamily="34" charset="0"/>
              </a:rPr>
              <a:t>universe</a:t>
            </a:r>
            <a:r>
              <a:rPr kumimoji="0" lang="fr-CH" altLang="fr-FR" sz="1600" b="1" dirty="0">
                <a:solidFill>
                  <a:srgbClr val="000000"/>
                </a:solidFill>
                <a:cs typeface="Arial" pitchFamily="34" charset="0"/>
              </a:rPr>
              <a:t> </a:t>
            </a:r>
          </a:p>
          <a:p>
            <a:pPr eaLnBrk="0" fontAlgn="base" hangingPunct="0">
              <a:spcBef>
                <a:spcPct val="0"/>
              </a:spcBef>
              <a:spcAft>
                <a:spcPct val="0"/>
              </a:spcAft>
              <a:buClrTx/>
              <a:buFontTx/>
              <a:buNone/>
            </a:pPr>
            <a:r>
              <a:rPr kumimoji="0" lang="fr-CH" altLang="fr-FR" sz="1600" b="1" dirty="0" err="1">
                <a:solidFill>
                  <a:srgbClr val="000000"/>
                </a:solidFill>
                <a:cs typeface="Arial" pitchFamily="34" charset="0"/>
              </a:rPr>
              <a:t>using</a:t>
            </a:r>
            <a:r>
              <a:rPr kumimoji="0" lang="fr-CH" altLang="fr-FR" sz="1600" b="1" dirty="0">
                <a:solidFill>
                  <a:srgbClr val="000000"/>
                </a:solidFill>
                <a:cs typeface="Arial" pitchFamily="34" charset="0"/>
              </a:rPr>
              <a:t> a </a:t>
            </a:r>
            <a:r>
              <a:rPr kumimoji="0" lang="fr-CH" altLang="fr-FR" sz="1600" b="1" dirty="0" err="1">
                <a:solidFill>
                  <a:srgbClr val="000000"/>
                </a:solidFill>
                <a:cs typeface="Arial" pitchFamily="34" charset="0"/>
              </a:rPr>
              <a:t>variety</a:t>
            </a:r>
            <a:r>
              <a:rPr kumimoji="0" lang="fr-CH" altLang="fr-FR" sz="1600" b="1" dirty="0">
                <a:solidFill>
                  <a:srgbClr val="000000"/>
                </a:solidFill>
                <a:cs typeface="Arial" pitchFamily="34" charset="0"/>
              </a:rPr>
              <a:t> of techniques</a:t>
            </a:r>
          </a:p>
          <a:p>
            <a:pPr eaLnBrk="0" fontAlgn="base" hangingPunct="0">
              <a:spcBef>
                <a:spcPct val="0"/>
              </a:spcBef>
              <a:spcAft>
                <a:spcPct val="0"/>
              </a:spcAft>
              <a:buClrTx/>
              <a:buFontTx/>
              <a:buNone/>
            </a:pPr>
            <a:endParaRPr kumimoji="0" lang="fr-CH" altLang="fr-FR" sz="1600" b="1" dirty="0">
              <a:solidFill>
                <a:srgbClr val="000000"/>
              </a:solidFill>
              <a:cs typeface="Arial" pitchFamily="34" charset="0"/>
            </a:endParaRPr>
          </a:p>
          <a:p>
            <a:pPr eaLnBrk="0" fontAlgn="base" hangingPunct="0">
              <a:spcBef>
                <a:spcPct val="0"/>
              </a:spcBef>
              <a:spcAft>
                <a:spcPct val="0"/>
              </a:spcAft>
              <a:buClrTx/>
              <a:buFontTx/>
              <a:buNone/>
            </a:pPr>
            <a:r>
              <a:rPr kumimoji="0" lang="fr-CH" altLang="fr-FR" sz="1600" b="1" dirty="0">
                <a:solidFill>
                  <a:srgbClr val="000000"/>
                </a:solidFill>
                <a:cs typeface="Arial" pitchFamily="34" charset="0"/>
              </a:rPr>
              <a:t>-- </a:t>
            </a:r>
            <a:r>
              <a:rPr kumimoji="0" lang="fr-CH" altLang="fr-FR" sz="1600" b="1" dirty="0" err="1">
                <a:solidFill>
                  <a:srgbClr val="000000"/>
                </a:solidFill>
                <a:cs typeface="Arial" pitchFamily="34" charset="0"/>
              </a:rPr>
              <a:t>Cosmic</a:t>
            </a:r>
            <a:r>
              <a:rPr kumimoji="0" lang="fr-CH" altLang="fr-FR" sz="1600" b="1" dirty="0">
                <a:solidFill>
                  <a:srgbClr val="000000"/>
                </a:solidFill>
                <a:cs typeface="Arial" pitchFamily="34" charset="0"/>
              </a:rPr>
              <a:t> </a:t>
            </a:r>
            <a:r>
              <a:rPr kumimoji="0" lang="fr-CH" altLang="fr-FR" sz="1600" b="1" dirty="0" err="1">
                <a:solidFill>
                  <a:srgbClr val="000000"/>
                </a:solidFill>
                <a:cs typeface="Arial" pitchFamily="34" charset="0"/>
              </a:rPr>
              <a:t>Microwave</a:t>
            </a:r>
            <a:r>
              <a:rPr kumimoji="0" lang="fr-CH" altLang="fr-FR" sz="1600" b="1" dirty="0">
                <a:solidFill>
                  <a:srgbClr val="000000"/>
                </a:solidFill>
                <a:cs typeface="Arial" pitchFamily="34" charset="0"/>
              </a:rPr>
              <a:t> Background </a:t>
            </a:r>
          </a:p>
          <a:p>
            <a:pPr eaLnBrk="0" fontAlgn="base" hangingPunct="0">
              <a:spcBef>
                <a:spcPct val="0"/>
              </a:spcBef>
              <a:spcAft>
                <a:spcPct val="0"/>
              </a:spcAft>
              <a:buClrTx/>
              <a:buFontTx/>
              <a:buNone/>
            </a:pPr>
            <a:r>
              <a:rPr kumimoji="0" lang="fr-CH" altLang="fr-FR" sz="1600" b="1" dirty="0">
                <a:solidFill>
                  <a:srgbClr val="000000"/>
                </a:solidFill>
                <a:cs typeface="Arial" pitchFamily="34" charset="0"/>
              </a:rPr>
              <a:t>-- observations of </a:t>
            </a:r>
            <a:r>
              <a:rPr kumimoji="0" lang="fr-CH" altLang="fr-FR" sz="1600" b="1" dirty="0" err="1">
                <a:solidFill>
                  <a:srgbClr val="000000"/>
                </a:solidFill>
                <a:cs typeface="Arial" pitchFamily="34" charset="0"/>
              </a:rPr>
              <a:t>red</a:t>
            </a:r>
            <a:r>
              <a:rPr kumimoji="0" lang="fr-CH" altLang="fr-FR" sz="1600" b="1" dirty="0">
                <a:solidFill>
                  <a:srgbClr val="000000"/>
                </a:solidFill>
                <a:cs typeface="Arial" pitchFamily="34" charset="0"/>
              </a:rPr>
              <a:t> shifts of distant galaxies </a:t>
            </a:r>
            <a:r>
              <a:rPr kumimoji="0" lang="fr-CH" altLang="fr-FR" sz="1600" b="1" dirty="0" err="1">
                <a:solidFill>
                  <a:srgbClr val="000000"/>
                </a:solidFill>
                <a:cs typeface="Arial" pitchFamily="34" charset="0"/>
              </a:rPr>
              <a:t>with</a:t>
            </a:r>
            <a:r>
              <a:rPr kumimoji="0" lang="fr-CH" altLang="fr-FR" sz="1600" b="1" dirty="0">
                <a:solidFill>
                  <a:srgbClr val="000000"/>
                </a:solidFill>
                <a:cs typeface="Arial" pitchFamily="34" charset="0"/>
              </a:rPr>
              <a:t> a </a:t>
            </a:r>
            <a:r>
              <a:rPr kumimoji="0" lang="fr-CH" altLang="fr-FR" sz="1600" b="1" dirty="0" err="1">
                <a:solidFill>
                  <a:srgbClr val="000000"/>
                </a:solidFill>
                <a:cs typeface="Arial" pitchFamily="34" charset="0"/>
              </a:rPr>
              <a:t>variety</a:t>
            </a:r>
            <a:r>
              <a:rPr kumimoji="0" lang="fr-CH" altLang="fr-FR" sz="1600" b="1" dirty="0">
                <a:solidFill>
                  <a:srgbClr val="000000"/>
                </a:solidFill>
                <a:cs typeface="Arial" pitchFamily="34" charset="0"/>
              </a:rPr>
              <a:t> of </a:t>
            </a:r>
            <a:r>
              <a:rPr kumimoji="0" lang="fr-CH" altLang="fr-FR" sz="1600" b="1" dirty="0" err="1">
                <a:solidFill>
                  <a:srgbClr val="000000"/>
                </a:solidFill>
                <a:cs typeface="Arial" pitchFamily="34" charset="0"/>
              </a:rPr>
              <a:t>candles</a:t>
            </a:r>
            <a:r>
              <a:rPr kumimoji="0" lang="fr-CH" altLang="fr-FR" sz="1600" b="1" dirty="0">
                <a:solidFill>
                  <a:srgbClr val="000000"/>
                </a:solidFill>
                <a:cs typeface="Arial" pitchFamily="34" charset="0"/>
              </a:rPr>
              <a:t>.</a:t>
            </a:r>
          </a:p>
          <a:p>
            <a:pPr eaLnBrk="0" fontAlgn="base" hangingPunct="0">
              <a:spcBef>
                <a:spcPct val="0"/>
              </a:spcBef>
              <a:spcAft>
                <a:spcPct val="0"/>
              </a:spcAft>
              <a:buClrTx/>
              <a:buFontTx/>
              <a:buNone/>
            </a:pPr>
            <a:r>
              <a:rPr kumimoji="0" lang="fr-CH" altLang="fr-FR" sz="1600" b="1" dirty="0" err="1">
                <a:solidFill>
                  <a:srgbClr val="996633"/>
                </a:solidFill>
                <a:cs typeface="Arial" pitchFamily="34" charset="0"/>
              </a:rPr>
              <a:t>Big</a:t>
            </a:r>
            <a:r>
              <a:rPr kumimoji="0" lang="fr-CH" altLang="fr-FR" sz="1600" b="1" dirty="0">
                <a:solidFill>
                  <a:srgbClr val="996633"/>
                </a:solidFill>
                <a:cs typeface="Arial" pitchFamily="34" charset="0"/>
              </a:rPr>
              <a:t> news in 2002 : </a:t>
            </a:r>
            <a:r>
              <a:rPr kumimoji="0" lang="fr-CH" altLang="fr-FR" sz="1600" b="1" dirty="0" err="1">
                <a:solidFill>
                  <a:srgbClr val="996633"/>
                </a:solidFill>
                <a:cs typeface="Arial" pitchFamily="34" charset="0"/>
              </a:rPr>
              <a:t>Dark</a:t>
            </a:r>
            <a:r>
              <a:rPr kumimoji="0" lang="fr-CH" altLang="fr-FR" sz="1600" b="1" dirty="0">
                <a:solidFill>
                  <a:srgbClr val="996633"/>
                </a:solidFill>
                <a:cs typeface="Arial" pitchFamily="34" charset="0"/>
              </a:rPr>
              <a:t> </a:t>
            </a:r>
            <a:r>
              <a:rPr kumimoji="0" lang="fr-CH" altLang="fr-FR" sz="1600" b="1" dirty="0" err="1">
                <a:solidFill>
                  <a:srgbClr val="996633"/>
                </a:solidFill>
                <a:cs typeface="Arial" pitchFamily="34" charset="0"/>
              </a:rPr>
              <a:t>Energy</a:t>
            </a:r>
            <a:r>
              <a:rPr kumimoji="0" lang="fr-CH" altLang="fr-FR" sz="1600" b="1" dirty="0">
                <a:solidFill>
                  <a:srgbClr val="996633"/>
                </a:solidFill>
                <a:cs typeface="Arial" pitchFamily="34" charset="0"/>
              </a:rPr>
              <a:t> or </a:t>
            </a:r>
            <a:r>
              <a:rPr kumimoji="0" lang="fr-CH" altLang="fr-FR" sz="1600" b="1" dirty="0" err="1">
                <a:solidFill>
                  <a:srgbClr val="996633"/>
                </a:solidFill>
                <a:cs typeface="Arial" pitchFamily="34" charset="0"/>
              </a:rPr>
              <a:t>cosmological</a:t>
            </a:r>
            <a:r>
              <a:rPr kumimoji="0" lang="fr-CH" altLang="fr-FR" sz="1600" b="1" dirty="0">
                <a:solidFill>
                  <a:srgbClr val="996633"/>
                </a:solidFill>
                <a:cs typeface="Arial" pitchFamily="34" charset="0"/>
              </a:rPr>
              <a:t> constant</a:t>
            </a:r>
            <a:r>
              <a:rPr kumimoji="0" lang="fr-CH" altLang="fr-FR" sz="1600" b="1" dirty="0">
                <a:solidFill>
                  <a:srgbClr val="000000"/>
                </a:solidFill>
                <a:cs typeface="Arial" pitchFamily="34" charset="0"/>
              </a:rPr>
              <a:t> </a:t>
            </a:r>
          </a:p>
          <a:p>
            <a:pPr eaLnBrk="0" fontAlgn="base" hangingPunct="0">
              <a:spcBef>
                <a:spcPct val="0"/>
              </a:spcBef>
              <a:spcAft>
                <a:spcPct val="0"/>
              </a:spcAft>
              <a:buClrTx/>
              <a:buFontTx/>
              <a:buNone/>
            </a:pPr>
            <a:endParaRPr kumimoji="0" lang="fr-CH" altLang="fr-FR" sz="1600" b="1" dirty="0">
              <a:solidFill>
                <a:srgbClr val="000000"/>
              </a:solidFill>
              <a:cs typeface="Arial" pitchFamily="34" charset="0"/>
            </a:endParaRPr>
          </a:p>
          <a:p>
            <a:pPr eaLnBrk="0" fontAlgn="base" hangingPunct="0">
              <a:spcBef>
                <a:spcPct val="0"/>
              </a:spcBef>
              <a:spcAft>
                <a:spcPct val="0"/>
              </a:spcAft>
              <a:buClrTx/>
              <a:buFont typeface="Wingdings" pitchFamily="2" charset="2"/>
              <a:buChar char="à"/>
            </a:pPr>
            <a:r>
              <a:rPr kumimoji="0" lang="fr-CH" altLang="fr-FR" sz="1600" b="1" dirty="0">
                <a:solidFill>
                  <a:srgbClr val="000000"/>
                </a:solidFill>
                <a:cs typeface="Arial" pitchFamily="34" charset="0"/>
                <a:sym typeface="Wingdings" pitchFamily="2" charset="2"/>
              </a:rPr>
              <a:t>large </a:t>
            </a:r>
            <a:r>
              <a:rPr kumimoji="0" lang="fr-CH" altLang="fr-FR" sz="1600" b="1" dirty="0" err="1">
                <a:solidFill>
                  <a:srgbClr val="000000"/>
                </a:solidFill>
                <a:cs typeface="Arial" pitchFamily="34" charset="0"/>
                <a:sym typeface="Wingdings" pitchFamily="2" charset="2"/>
              </a:rPr>
              <a:t>scale</a:t>
            </a:r>
            <a:r>
              <a:rPr kumimoji="0" lang="fr-CH" altLang="fr-FR" sz="1600" b="1" dirty="0">
                <a:solidFill>
                  <a:srgbClr val="000000"/>
                </a:solidFill>
                <a:cs typeface="Arial" pitchFamily="34" charset="0"/>
                <a:sym typeface="Wingdings" pitchFamily="2" charset="2"/>
              </a:rPr>
              <a:t> structure in </a:t>
            </a:r>
            <a:r>
              <a:rPr kumimoji="0" lang="fr-CH" altLang="fr-FR" sz="1600" b="1" dirty="0" err="1">
                <a:solidFill>
                  <a:srgbClr val="000000"/>
                </a:solidFill>
                <a:cs typeface="Arial" pitchFamily="34" charset="0"/>
                <a:sym typeface="Wingdings" pitchFamily="2" charset="2"/>
              </a:rPr>
              <a:t>space</a:t>
            </a:r>
            <a:r>
              <a:rPr kumimoji="0" lang="fr-CH" altLang="fr-FR" sz="1600" b="1" dirty="0">
                <a:solidFill>
                  <a:srgbClr val="000000"/>
                </a:solidFill>
                <a:cs typeface="Arial" pitchFamily="34" charset="0"/>
                <a:sym typeface="Wingdings" pitchFamily="2" charset="2"/>
              </a:rPr>
              <a:t>, time and </a:t>
            </a:r>
            <a:r>
              <a:rPr kumimoji="0" lang="fr-CH" altLang="fr-FR" sz="1600" b="1" dirty="0" err="1">
                <a:solidFill>
                  <a:srgbClr val="000000"/>
                </a:solidFill>
                <a:cs typeface="Arial" pitchFamily="34" charset="0"/>
                <a:sym typeface="Wingdings" pitchFamily="2" charset="2"/>
              </a:rPr>
              <a:t>velocity</a:t>
            </a:r>
            <a:r>
              <a:rPr kumimoji="0" lang="fr-CH" altLang="fr-FR" sz="1600" b="1" dirty="0">
                <a:solidFill>
                  <a:srgbClr val="000000"/>
                </a:solidFill>
                <a:cs typeface="Arial" pitchFamily="34" charset="0"/>
                <a:sym typeface="Wingdings" pitchFamily="2" charset="2"/>
              </a:rPr>
              <a:t> </a:t>
            </a:r>
          </a:p>
          <a:p>
            <a:pPr eaLnBrk="0" fontAlgn="base" hangingPunct="0">
              <a:spcBef>
                <a:spcPct val="0"/>
              </a:spcBef>
              <a:spcAft>
                <a:spcPct val="0"/>
              </a:spcAft>
              <a:buClrTx/>
              <a:buFont typeface="Wingdings" pitchFamily="2" charset="2"/>
              <a:buNone/>
            </a:pPr>
            <a:r>
              <a:rPr kumimoji="0" lang="fr-CH" altLang="fr-FR" sz="1600" b="1" dirty="0" err="1">
                <a:solidFill>
                  <a:srgbClr val="000000"/>
                </a:solidFill>
                <a:cs typeface="Arial" pitchFamily="34" charset="0"/>
                <a:sym typeface="Wingdings" pitchFamily="2" charset="2"/>
              </a:rPr>
              <a:t>is</a:t>
            </a:r>
            <a:r>
              <a:rPr kumimoji="0" lang="fr-CH" altLang="fr-FR" sz="1600" b="1" dirty="0">
                <a:solidFill>
                  <a:srgbClr val="000000"/>
                </a:solidFill>
                <a:cs typeface="Arial" pitchFamily="34" charset="0"/>
                <a:sym typeface="Wingdings" pitchFamily="2" charset="2"/>
              </a:rPr>
              <a:t> </a:t>
            </a:r>
            <a:r>
              <a:rPr kumimoji="0" lang="fr-CH" altLang="fr-FR" sz="1600" b="1" dirty="0" err="1">
                <a:solidFill>
                  <a:srgbClr val="000000"/>
                </a:solidFill>
                <a:cs typeface="Arial" pitchFamily="34" charset="0"/>
                <a:sym typeface="Wingdings" pitchFamily="2" charset="2"/>
              </a:rPr>
              <a:t>determined</a:t>
            </a:r>
            <a:r>
              <a:rPr kumimoji="0" lang="fr-CH" altLang="fr-FR" sz="1600" b="1" dirty="0">
                <a:solidFill>
                  <a:srgbClr val="000000"/>
                </a:solidFill>
                <a:cs typeface="Arial" pitchFamily="34" charset="0"/>
                <a:sym typeface="Wingdings" pitchFamily="2" charset="2"/>
              </a:rPr>
              <a:t> by </a:t>
            </a:r>
            <a:r>
              <a:rPr kumimoji="0" lang="fr-CH" altLang="fr-FR" sz="1600" b="1" dirty="0" err="1">
                <a:solidFill>
                  <a:srgbClr val="000000"/>
                </a:solidFill>
                <a:cs typeface="Arial" pitchFamily="34" charset="0"/>
                <a:sym typeface="Wingdings" pitchFamily="2" charset="2"/>
              </a:rPr>
              <a:t>early</a:t>
            </a:r>
            <a:r>
              <a:rPr kumimoji="0" lang="fr-CH" altLang="fr-FR" sz="1600" b="1" dirty="0">
                <a:solidFill>
                  <a:srgbClr val="000000"/>
                </a:solidFill>
                <a:cs typeface="Arial" pitchFamily="34" charset="0"/>
                <a:sym typeface="Wingdings" pitchFamily="2" charset="2"/>
              </a:rPr>
              <a:t> </a:t>
            </a:r>
            <a:r>
              <a:rPr kumimoji="0" lang="fr-CH" altLang="fr-FR" sz="1600" b="1" dirty="0" err="1">
                <a:solidFill>
                  <a:srgbClr val="000000"/>
                </a:solidFill>
                <a:cs typeface="Arial" pitchFamily="34" charset="0"/>
                <a:sym typeface="Wingdings" pitchFamily="2" charset="2"/>
              </a:rPr>
              <a:t>universe</a:t>
            </a:r>
            <a:r>
              <a:rPr kumimoji="0" lang="fr-CH" altLang="fr-FR" sz="1600" b="1" dirty="0">
                <a:solidFill>
                  <a:srgbClr val="000000"/>
                </a:solidFill>
                <a:cs typeface="Arial" pitchFamily="34" charset="0"/>
                <a:sym typeface="Wingdings" pitchFamily="2" charset="2"/>
              </a:rPr>
              <a:t> fluctuations, </a:t>
            </a:r>
            <a:r>
              <a:rPr kumimoji="0" lang="fr-CH" altLang="fr-FR" sz="1600" b="1" dirty="0" err="1">
                <a:solidFill>
                  <a:srgbClr val="000000"/>
                </a:solidFill>
                <a:cs typeface="Arial" pitchFamily="34" charset="0"/>
                <a:sym typeface="Wingdings" pitchFamily="2" charset="2"/>
              </a:rPr>
              <a:t>thus</a:t>
            </a:r>
            <a:r>
              <a:rPr kumimoji="0" lang="fr-CH" altLang="fr-FR" sz="1600" b="1" dirty="0">
                <a:solidFill>
                  <a:srgbClr val="000000"/>
                </a:solidFill>
                <a:cs typeface="Arial" pitchFamily="34" charset="0"/>
                <a:sym typeface="Wingdings" pitchFamily="2" charset="2"/>
              </a:rPr>
              <a:t> by </a:t>
            </a:r>
            <a:r>
              <a:rPr kumimoji="0" lang="fr-CH" altLang="fr-FR" sz="1600" b="1" dirty="0" err="1">
                <a:solidFill>
                  <a:srgbClr val="000000"/>
                </a:solidFill>
                <a:cs typeface="Arial" pitchFamily="34" charset="0"/>
                <a:sym typeface="Wingdings" pitchFamily="2" charset="2"/>
              </a:rPr>
              <a:t>mechanisms</a:t>
            </a:r>
            <a:r>
              <a:rPr kumimoji="0" lang="fr-CH" altLang="fr-FR" sz="1600" b="1" dirty="0">
                <a:solidFill>
                  <a:srgbClr val="000000"/>
                </a:solidFill>
                <a:cs typeface="Arial" pitchFamily="34" charset="0"/>
                <a:sym typeface="Wingdings" pitchFamily="2" charset="2"/>
              </a:rPr>
              <a:t> of </a:t>
            </a:r>
            <a:r>
              <a:rPr kumimoji="0" lang="fr-CH" altLang="fr-FR" sz="1600" b="1" dirty="0" err="1">
                <a:solidFill>
                  <a:srgbClr val="000000"/>
                </a:solidFill>
                <a:cs typeface="Arial" pitchFamily="34" charset="0"/>
                <a:sym typeface="Wingdings" pitchFamily="2" charset="2"/>
              </a:rPr>
              <a:t>energy</a:t>
            </a:r>
            <a:r>
              <a:rPr kumimoji="0" lang="fr-CH" altLang="fr-FR" sz="1600" b="1" dirty="0">
                <a:solidFill>
                  <a:srgbClr val="000000"/>
                </a:solidFill>
                <a:cs typeface="Arial" pitchFamily="34" charset="0"/>
                <a:sym typeface="Wingdings" pitchFamily="2" charset="2"/>
              </a:rPr>
              <a:t> release </a:t>
            </a:r>
          </a:p>
          <a:p>
            <a:pPr eaLnBrk="0" fontAlgn="base" hangingPunct="0">
              <a:spcBef>
                <a:spcPct val="0"/>
              </a:spcBef>
              <a:spcAft>
                <a:spcPct val="0"/>
              </a:spcAft>
              <a:buClrTx/>
              <a:buFont typeface="Wingdings" pitchFamily="2" charset="2"/>
              <a:buNone/>
            </a:pPr>
            <a:r>
              <a:rPr kumimoji="0" lang="fr-CH" altLang="fr-FR" sz="1600" b="1" dirty="0">
                <a:solidFill>
                  <a:srgbClr val="000000"/>
                </a:solidFill>
                <a:cs typeface="Arial" pitchFamily="34" charset="0"/>
              </a:rPr>
              <a:t>(neutrinos or </a:t>
            </a:r>
            <a:r>
              <a:rPr kumimoji="0" lang="fr-CH" altLang="fr-FR" sz="1600" b="1" dirty="0" err="1">
                <a:solidFill>
                  <a:srgbClr val="000000"/>
                </a:solidFill>
                <a:cs typeface="Arial" pitchFamily="34" charset="0"/>
              </a:rPr>
              <a:t>other</a:t>
            </a:r>
            <a:r>
              <a:rPr kumimoji="0" lang="fr-CH" altLang="fr-FR" sz="1600" b="1" dirty="0">
                <a:solidFill>
                  <a:srgbClr val="000000"/>
                </a:solidFill>
                <a:cs typeface="Arial" pitchFamily="34" charset="0"/>
              </a:rPr>
              <a:t> hot </a:t>
            </a:r>
            <a:r>
              <a:rPr kumimoji="0" lang="fr-CH" altLang="fr-FR" sz="1600" b="1" dirty="0" err="1">
                <a:solidFill>
                  <a:srgbClr val="000000"/>
                </a:solidFill>
                <a:cs typeface="Arial" pitchFamily="34" charset="0"/>
              </a:rPr>
              <a:t>dark</a:t>
            </a:r>
            <a:r>
              <a:rPr kumimoji="0" lang="fr-CH" altLang="fr-FR" sz="1600" b="1" dirty="0">
                <a:solidFill>
                  <a:srgbClr val="000000"/>
                </a:solidFill>
                <a:cs typeface="Arial" pitchFamily="34" charset="0"/>
              </a:rPr>
              <a:t> </a:t>
            </a:r>
            <a:r>
              <a:rPr kumimoji="0" lang="fr-CH" altLang="fr-FR" sz="1600" b="1" dirty="0" err="1">
                <a:solidFill>
                  <a:srgbClr val="000000"/>
                </a:solidFill>
                <a:cs typeface="Arial" pitchFamily="34" charset="0"/>
              </a:rPr>
              <a:t>matter</a:t>
            </a:r>
            <a:r>
              <a:rPr kumimoji="0" lang="fr-CH" altLang="fr-FR" sz="1600" b="1" dirty="0">
                <a:solidFill>
                  <a:srgbClr val="000000"/>
                </a:solidFill>
                <a:cs typeface="Arial" pitchFamily="34" charset="0"/>
              </a:rPr>
              <a:t>) </a:t>
            </a:r>
          </a:p>
          <a:p>
            <a:pPr eaLnBrk="0" fontAlgn="base" hangingPunct="0">
              <a:spcBef>
                <a:spcPct val="0"/>
              </a:spcBef>
              <a:spcAft>
                <a:spcPct val="0"/>
              </a:spcAft>
              <a:buClrTx/>
              <a:buFontTx/>
              <a:buNone/>
            </a:pPr>
            <a:endParaRPr kumimoji="0" lang="fr-CH" altLang="fr-FR" sz="1600" b="1" dirty="0">
              <a:solidFill>
                <a:srgbClr val="000000"/>
              </a:solidFill>
              <a:cs typeface="Arial" pitchFamily="34" charset="0"/>
            </a:endParaRPr>
          </a:p>
          <a:p>
            <a:pPr eaLnBrk="0" fontAlgn="base" hangingPunct="0">
              <a:spcBef>
                <a:spcPct val="0"/>
              </a:spcBef>
              <a:spcAft>
                <a:spcPct val="0"/>
              </a:spcAft>
              <a:buClrTx/>
              <a:buFontTx/>
              <a:buNone/>
            </a:pPr>
            <a:r>
              <a:rPr kumimoji="0" lang="fr-CH" altLang="fr-FR" b="1" dirty="0">
                <a:solidFill>
                  <a:srgbClr val="000000"/>
                </a:solidFill>
                <a:cs typeface="Arial" pitchFamily="34" charset="0"/>
              </a:rPr>
              <a:t>The </a:t>
            </a:r>
            <a:r>
              <a:rPr kumimoji="0" lang="fr-CH" altLang="fr-FR" b="1" dirty="0" err="1">
                <a:solidFill>
                  <a:srgbClr val="000000"/>
                </a:solidFill>
                <a:cs typeface="Arial" pitchFamily="34" charset="0"/>
              </a:rPr>
              <a:t>early</a:t>
            </a:r>
            <a:r>
              <a:rPr kumimoji="0" lang="fr-CH" altLang="fr-FR" b="1" dirty="0">
                <a:solidFill>
                  <a:srgbClr val="000000"/>
                </a:solidFill>
                <a:cs typeface="Arial" pitchFamily="34" charset="0"/>
              </a:rPr>
              <a:t> </a:t>
            </a:r>
            <a:r>
              <a:rPr kumimoji="0" lang="fr-CH" altLang="fr-FR" b="1" dirty="0" err="1">
                <a:solidFill>
                  <a:srgbClr val="000000"/>
                </a:solidFill>
                <a:cs typeface="Arial" pitchFamily="34" charset="0"/>
              </a:rPr>
              <a:t>universe</a:t>
            </a:r>
            <a:r>
              <a:rPr kumimoji="0" lang="fr-CH" altLang="fr-FR" b="1" dirty="0">
                <a:solidFill>
                  <a:srgbClr val="000000"/>
                </a:solidFill>
                <a:cs typeface="Arial" pitchFamily="34" charset="0"/>
              </a:rPr>
              <a:t> </a:t>
            </a:r>
            <a:r>
              <a:rPr kumimoji="0" lang="fr-CH" altLang="fr-FR" b="1" dirty="0" err="1">
                <a:solidFill>
                  <a:srgbClr val="000000"/>
                </a:solidFill>
                <a:cs typeface="Arial" pitchFamily="34" charset="0"/>
              </a:rPr>
              <a:t>is</a:t>
            </a:r>
            <a:r>
              <a:rPr kumimoji="0" lang="fr-CH" altLang="fr-FR" b="1" dirty="0">
                <a:solidFill>
                  <a:srgbClr val="000000"/>
                </a:solidFill>
                <a:cs typeface="Arial" pitchFamily="34" charset="0"/>
              </a:rPr>
              <a:t> sensitive to neutrinos </a:t>
            </a:r>
            <a:r>
              <a:rPr kumimoji="0" lang="fr-CH" altLang="fr-FR" b="1" dirty="0" err="1">
                <a:solidFill>
                  <a:srgbClr val="000000"/>
                </a:solidFill>
                <a:cs typeface="Arial" pitchFamily="34" charset="0"/>
              </a:rPr>
              <a:t>which</a:t>
            </a:r>
            <a:r>
              <a:rPr kumimoji="0" lang="fr-CH" altLang="fr-FR" b="1" dirty="0">
                <a:solidFill>
                  <a:srgbClr val="000000"/>
                </a:solidFill>
                <a:cs typeface="Arial" pitchFamily="34" charset="0"/>
              </a:rPr>
              <a:t> are</a:t>
            </a:r>
          </a:p>
          <a:p>
            <a:pPr eaLnBrk="0" fontAlgn="base" hangingPunct="0">
              <a:spcBef>
                <a:spcPct val="0"/>
              </a:spcBef>
              <a:spcAft>
                <a:spcPct val="0"/>
              </a:spcAft>
              <a:buClrTx/>
              <a:buFontTx/>
              <a:buNone/>
            </a:pPr>
            <a:r>
              <a:rPr kumimoji="0" lang="fr-CH" altLang="fr-FR" b="1" dirty="0">
                <a:solidFill>
                  <a:srgbClr val="000000"/>
                </a:solidFill>
                <a:cs typeface="Arial" pitchFamily="34" charset="0"/>
              </a:rPr>
              <a:t>carriers of </a:t>
            </a:r>
            <a:r>
              <a:rPr kumimoji="0" lang="fr-CH" altLang="fr-FR" b="1" dirty="0" err="1">
                <a:solidFill>
                  <a:srgbClr val="00B0F0"/>
                </a:solidFill>
                <a:cs typeface="Arial" pitchFamily="34" charset="0"/>
              </a:rPr>
              <a:t>fast</a:t>
            </a:r>
            <a:r>
              <a:rPr kumimoji="0" lang="fr-CH" altLang="fr-FR" b="1" dirty="0">
                <a:solidFill>
                  <a:srgbClr val="00B0F0"/>
                </a:solidFill>
                <a:cs typeface="Arial" pitchFamily="34" charset="0"/>
              </a:rPr>
              <a:t>, </a:t>
            </a:r>
            <a:r>
              <a:rPr kumimoji="0" lang="fr-CH" altLang="fr-FR" b="1" dirty="0" err="1">
                <a:solidFill>
                  <a:srgbClr val="00B0F0"/>
                </a:solidFill>
                <a:cs typeface="Arial" pitchFamily="34" charset="0"/>
              </a:rPr>
              <a:t>weakly</a:t>
            </a:r>
            <a:r>
              <a:rPr kumimoji="0" lang="fr-CH" altLang="fr-FR" b="1" dirty="0">
                <a:solidFill>
                  <a:srgbClr val="00B0F0"/>
                </a:solidFill>
                <a:cs typeface="Arial" pitchFamily="34" charset="0"/>
              </a:rPr>
              <a:t> </a:t>
            </a:r>
            <a:r>
              <a:rPr kumimoji="0" lang="fr-CH" altLang="fr-FR" b="1" dirty="0" err="1">
                <a:solidFill>
                  <a:srgbClr val="00B0F0"/>
                </a:solidFill>
                <a:cs typeface="Arial" pitchFamily="34" charset="0"/>
              </a:rPr>
              <a:t>interacting</a:t>
            </a:r>
            <a:r>
              <a:rPr kumimoji="0" lang="fr-CH" altLang="fr-FR" b="1" dirty="0">
                <a:solidFill>
                  <a:srgbClr val="00B0F0"/>
                </a:solidFill>
                <a:cs typeface="Arial" pitchFamily="34" charset="0"/>
              </a:rPr>
              <a:t>, </a:t>
            </a:r>
            <a:r>
              <a:rPr kumimoji="0" lang="fr-CH" altLang="fr-FR" b="1" dirty="0" err="1">
                <a:solidFill>
                  <a:srgbClr val="00B0F0"/>
                </a:solidFill>
                <a:cs typeface="Arial" pitchFamily="34" charset="0"/>
              </a:rPr>
              <a:t>kinetic</a:t>
            </a:r>
            <a:r>
              <a:rPr kumimoji="0" lang="fr-CH" altLang="fr-FR" b="1" dirty="0">
                <a:solidFill>
                  <a:srgbClr val="00B0F0"/>
                </a:solidFill>
                <a:cs typeface="Arial" pitchFamily="34" charset="0"/>
              </a:rPr>
              <a:t> </a:t>
            </a:r>
            <a:r>
              <a:rPr kumimoji="0" lang="fr-CH" altLang="fr-FR" b="1" dirty="0" err="1">
                <a:solidFill>
                  <a:srgbClr val="00B0F0"/>
                </a:solidFill>
                <a:cs typeface="Arial" pitchFamily="34" charset="0"/>
              </a:rPr>
              <a:t>energy</a:t>
            </a:r>
            <a:r>
              <a:rPr kumimoji="0" lang="fr-CH" altLang="fr-FR" b="1" dirty="0">
                <a:solidFill>
                  <a:srgbClr val="00B0F0"/>
                </a:solidFill>
                <a:cs typeface="Arial" pitchFamily="34" charset="0"/>
              </a:rPr>
              <a:t>. </a:t>
            </a:r>
          </a:p>
          <a:p>
            <a:pPr eaLnBrk="0" fontAlgn="base" hangingPunct="0">
              <a:spcBef>
                <a:spcPct val="0"/>
              </a:spcBef>
              <a:spcAft>
                <a:spcPct val="0"/>
              </a:spcAft>
              <a:buClrTx/>
              <a:buFontTx/>
              <a:buNone/>
            </a:pPr>
            <a:endParaRPr kumimoji="0" lang="fr-CH" altLang="fr-FR" b="1" dirty="0">
              <a:solidFill>
                <a:srgbClr val="000000"/>
              </a:solidFill>
              <a:cs typeface="Arial" pitchFamily="34" charset="0"/>
            </a:endParaRPr>
          </a:p>
          <a:p>
            <a:pPr eaLnBrk="0" fontAlgn="base" hangingPunct="0">
              <a:spcBef>
                <a:spcPct val="0"/>
              </a:spcBef>
              <a:spcAft>
                <a:spcPct val="0"/>
              </a:spcAft>
              <a:buClrTx/>
              <a:buFontTx/>
              <a:buNone/>
            </a:pPr>
            <a:r>
              <a:rPr kumimoji="0" lang="fr-CH" altLang="fr-FR" b="1" dirty="0" err="1">
                <a:solidFill>
                  <a:srgbClr val="00B0F0"/>
                </a:solidFill>
                <a:cs typeface="Arial" pitchFamily="34" charset="0"/>
              </a:rPr>
              <a:t>Number</a:t>
            </a:r>
            <a:r>
              <a:rPr kumimoji="0" lang="fr-CH" altLang="fr-FR" b="1" dirty="0">
                <a:solidFill>
                  <a:srgbClr val="00B0F0"/>
                </a:solidFill>
                <a:cs typeface="Arial" pitchFamily="34" charset="0"/>
              </a:rPr>
              <a:t> of neutrino (or neutrino-</a:t>
            </a:r>
            <a:r>
              <a:rPr kumimoji="0" lang="fr-CH" altLang="fr-FR" b="1" dirty="0" err="1">
                <a:solidFill>
                  <a:srgbClr val="00B0F0"/>
                </a:solidFill>
                <a:cs typeface="Arial" pitchFamily="34" charset="0"/>
              </a:rPr>
              <a:t>like</a:t>
            </a:r>
            <a:r>
              <a:rPr kumimoji="0" lang="fr-CH" altLang="fr-FR" b="1" dirty="0">
                <a:solidFill>
                  <a:srgbClr val="00B0F0"/>
                </a:solidFill>
                <a:cs typeface="Arial" pitchFamily="34" charset="0"/>
              </a:rPr>
              <a:t>) </a:t>
            </a:r>
            <a:r>
              <a:rPr kumimoji="0" lang="fr-CH" altLang="fr-FR" b="1" dirty="0" err="1">
                <a:solidFill>
                  <a:srgbClr val="00B0F0"/>
                </a:solidFill>
                <a:cs typeface="Arial" pitchFamily="34" charset="0"/>
              </a:rPr>
              <a:t>degrees</a:t>
            </a:r>
            <a:r>
              <a:rPr kumimoji="0" lang="fr-CH" altLang="fr-FR" b="1" dirty="0">
                <a:solidFill>
                  <a:srgbClr val="00B0F0"/>
                </a:solidFill>
                <a:cs typeface="Arial" pitchFamily="34" charset="0"/>
              </a:rPr>
              <a:t> of </a:t>
            </a:r>
            <a:r>
              <a:rPr kumimoji="0" lang="fr-CH" altLang="fr-FR" b="1" dirty="0" err="1">
                <a:solidFill>
                  <a:srgbClr val="00B0F0"/>
                </a:solidFill>
                <a:cs typeface="Arial" pitchFamily="34" charset="0"/>
              </a:rPr>
              <a:t>freedom</a:t>
            </a:r>
            <a:endParaRPr kumimoji="0" lang="fr-CH" altLang="fr-FR" b="1" dirty="0">
              <a:solidFill>
                <a:srgbClr val="00B0F0"/>
              </a:solidFill>
              <a:cs typeface="Arial" pitchFamily="34" charset="0"/>
            </a:endParaRPr>
          </a:p>
          <a:p>
            <a:pPr eaLnBrk="0" fontAlgn="base" hangingPunct="0">
              <a:spcBef>
                <a:spcPct val="0"/>
              </a:spcBef>
              <a:spcAft>
                <a:spcPct val="0"/>
              </a:spcAft>
              <a:buClrTx/>
              <a:buFontTx/>
              <a:buNone/>
            </a:pPr>
            <a:r>
              <a:rPr kumimoji="0" lang="fr-CH" altLang="fr-FR" b="1" dirty="0">
                <a:solidFill>
                  <a:srgbClr val="00B0F0"/>
                </a:solidFill>
                <a:cs typeface="Arial" pitchFamily="34" charset="0"/>
              </a:rPr>
              <a:t>    </a:t>
            </a:r>
            <a:r>
              <a:rPr kumimoji="0" lang="fr-CH" altLang="fr-FR" sz="1800" b="1" dirty="0" err="1">
                <a:solidFill>
                  <a:srgbClr val="000000"/>
                </a:solidFill>
                <a:cs typeface="Arial" pitchFamily="34" charset="0"/>
              </a:rPr>
              <a:t>controls</a:t>
            </a:r>
            <a:r>
              <a:rPr kumimoji="0" lang="fr-CH" altLang="fr-FR" sz="1800" b="1" dirty="0">
                <a:solidFill>
                  <a:srgbClr val="000000"/>
                </a:solidFill>
                <a:cs typeface="Arial" pitchFamily="34" charset="0"/>
              </a:rPr>
              <a:t> the size of the </a:t>
            </a:r>
            <a:r>
              <a:rPr kumimoji="0" lang="fr-CH" altLang="fr-FR" sz="1800" b="1" dirty="0" err="1" smtClean="0">
                <a:solidFill>
                  <a:srgbClr val="000000"/>
                </a:solidFill>
                <a:cs typeface="Arial" pitchFamily="34" charset="0"/>
              </a:rPr>
              <a:t>effects</a:t>
            </a:r>
            <a:r>
              <a:rPr kumimoji="0" lang="fr-CH" altLang="fr-FR" sz="1800" b="1" smtClean="0">
                <a:solidFill>
                  <a:srgbClr val="000000"/>
                </a:solidFill>
                <a:cs typeface="Arial" pitchFamily="34" charset="0"/>
              </a:rPr>
              <a:t> </a:t>
            </a:r>
            <a:endParaRPr kumimoji="0" lang="fr-CH" altLang="fr-FR" b="1" dirty="0">
              <a:solidFill>
                <a:srgbClr val="000000"/>
              </a:solidFill>
              <a:cs typeface="Arial" pitchFamily="34" charset="0"/>
            </a:endParaRPr>
          </a:p>
          <a:p>
            <a:pPr eaLnBrk="0" fontAlgn="base" hangingPunct="0">
              <a:spcBef>
                <a:spcPct val="0"/>
              </a:spcBef>
              <a:spcAft>
                <a:spcPct val="0"/>
              </a:spcAft>
              <a:buClrTx/>
              <a:buFontTx/>
              <a:buNone/>
            </a:pPr>
            <a:r>
              <a:rPr kumimoji="0" lang="fr-CH" altLang="fr-FR" b="1" dirty="0">
                <a:solidFill>
                  <a:srgbClr val="00B0F0"/>
                </a:solidFill>
                <a:cs typeface="Arial" pitchFamily="34" charset="0"/>
              </a:rPr>
              <a:t>Mass of neutrinos</a:t>
            </a:r>
          </a:p>
          <a:p>
            <a:pPr eaLnBrk="0" fontAlgn="base" hangingPunct="0">
              <a:spcBef>
                <a:spcPct val="0"/>
              </a:spcBef>
              <a:spcAft>
                <a:spcPct val="0"/>
              </a:spcAft>
              <a:buClrTx/>
              <a:buFontTx/>
              <a:buNone/>
            </a:pPr>
            <a:r>
              <a:rPr kumimoji="0" lang="fr-CH" altLang="fr-FR" b="1" dirty="0">
                <a:solidFill>
                  <a:srgbClr val="00B0F0"/>
                </a:solidFill>
                <a:cs typeface="Arial" pitchFamily="34" charset="0"/>
              </a:rPr>
              <a:t>    </a:t>
            </a:r>
            <a:r>
              <a:rPr kumimoji="0" lang="fr-CH" altLang="fr-FR" sz="1800" b="1" dirty="0" err="1">
                <a:solidFill>
                  <a:srgbClr val="000000"/>
                </a:solidFill>
                <a:cs typeface="Arial" pitchFamily="34" charset="0"/>
              </a:rPr>
              <a:t>controls</a:t>
            </a:r>
            <a:r>
              <a:rPr kumimoji="0" lang="fr-CH" altLang="fr-FR" sz="1800" b="1" dirty="0">
                <a:solidFill>
                  <a:srgbClr val="000000"/>
                </a:solidFill>
                <a:cs typeface="Arial" pitchFamily="34" charset="0"/>
              </a:rPr>
              <a:t> the </a:t>
            </a:r>
            <a:r>
              <a:rPr kumimoji="0" lang="fr-CH" altLang="fr-FR" sz="1800" b="1" dirty="0" err="1">
                <a:solidFill>
                  <a:srgbClr val="000000"/>
                </a:solidFill>
                <a:cs typeface="Arial" pitchFamily="34" charset="0"/>
              </a:rPr>
              <a:t>velocity</a:t>
            </a:r>
            <a:r>
              <a:rPr kumimoji="0" lang="fr-CH" altLang="fr-FR" sz="1800" b="1" dirty="0">
                <a:solidFill>
                  <a:srgbClr val="000000"/>
                </a:solidFill>
                <a:cs typeface="Arial" pitchFamily="34" charset="0"/>
              </a:rPr>
              <a:t> of neutrinos and the </a:t>
            </a:r>
            <a:r>
              <a:rPr kumimoji="0" lang="fr-CH" altLang="fr-FR" sz="1800" b="1" dirty="0" err="1">
                <a:solidFill>
                  <a:srgbClr val="000000"/>
                </a:solidFill>
                <a:cs typeface="Arial" pitchFamily="34" charset="0"/>
              </a:rPr>
              <a:t>energy</a:t>
            </a:r>
            <a:r>
              <a:rPr kumimoji="0" lang="fr-CH" altLang="fr-FR" sz="1800" b="1" dirty="0">
                <a:solidFill>
                  <a:srgbClr val="000000"/>
                </a:solidFill>
                <a:cs typeface="Arial" pitchFamily="34" charset="0"/>
              </a:rPr>
              <a:t>  at </a:t>
            </a:r>
            <a:r>
              <a:rPr kumimoji="0" lang="fr-CH" altLang="fr-FR" sz="1800" b="1" dirty="0" err="1">
                <a:solidFill>
                  <a:srgbClr val="000000"/>
                </a:solidFill>
                <a:cs typeface="Arial" pitchFamily="34" charset="0"/>
              </a:rPr>
              <a:t>which</a:t>
            </a:r>
            <a:r>
              <a:rPr kumimoji="0" lang="fr-CH" altLang="fr-FR" sz="1800" b="1" dirty="0">
                <a:solidFill>
                  <a:srgbClr val="000000"/>
                </a:solidFill>
                <a:cs typeface="Arial" pitchFamily="34" charset="0"/>
              </a:rPr>
              <a:t> </a:t>
            </a:r>
          </a:p>
          <a:p>
            <a:pPr eaLnBrk="0" fontAlgn="base" hangingPunct="0">
              <a:spcBef>
                <a:spcPct val="0"/>
              </a:spcBef>
              <a:spcAft>
                <a:spcPct val="0"/>
              </a:spcAft>
              <a:buClrTx/>
              <a:buFontTx/>
              <a:buNone/>
            </a:pPr>
            <a:r>
              <a:rPr kumimoji="0" lang="fr-CH" altLang="fr-FR" sz="1800" b="1" dirty="0">
                <a:solidFill>
                  <a:srgbClr val="000000"/>
                </a:solidFill>
                <a:cs typeface="Arial" pitchFamily="34" charset="0"/>
              </a:rPr>
              <a:t>     </a:t>
            </a:r>
            <a:r>
              <a:rPr kumimoji="0" lang="fr-CH" altLang="fr-FR" sz="1800" b="1" dirty="0" err="1">
                <a:solidFill>
                  <a:srgbClr val="000000"/>
                </a:solidFill>
                <a:cs typeface="Arial" pitchFamily="34" charset="0"/>
              </a:rPr>
              <a:t>they</a:t>
            </a:r>
            <a:r>
              <a:rPr kumimoji="0" lang="fr-CH" altLang="fr-FR" sz="1800" b="1" dirty="0">
                <a:solidFill>
                  <a:srgbClr val="000000"/>
                </a:solidFill>
                <a:cs typeface="Arial" pitchFamily="34" charset="0"/>
              </a:rPr>
              <a:t> stop </a:t>
            </a:r>
            <a:r>
              <a:rPr kumimoji="0" lang="fr-CH" altLang="fr-FR" sz="1800" b="1" dirty="0" err="1">
                <a:solidFill>
                  <a:srgbClr val="000000"/>
                </a:solidFill>
                <a:cs typeface="Arial" pitchFamily="34" charset="0"/>
              </a:rPr>
              <a:t>being</a:t>
            </a:r>
            <a:r>
              <a:rPr kumimoji="0" lang="fr-CH" altLang="fr-FR" sz="1800" b="1" dirty="0">
                <a:solidFill>
                  <a:srgbClr val="000000"/>
                </a:solidFill>
                <a:cs typeface="Arial" pitchFamily="34" charset="0"/>
              </a:rPr>
              <a:t> relevant </a:t>
            </a:r>
          </a:p>
          <a:p>
            <a:pPr eaLnBrk="0" fontAlgn="base" hangingPunct="0">
              <a:spcBef>
                <a:spcPct val="0"/>
              </a:spcBef>
              <a:spcAft>
                <a:spcPct val="0"/>
              </a:spcAft>
              <a:buClrTx/>
              <a:buFontTx/>
              <a:buNone/>
            </a:pPr>
            <a:r>
              <a:rPr kumimoji="0" lang="fr-CH" altLang="fr-FR" b="1" dirty="0">
                <a:solidFill>
                  <a:srgbClr val="000000"/>
                </a:solidFill>
                <a:cs typeface="Arial" pitchFamily="34" charset="0"/>
              </a:rPr>
              <a:t> </a:t>
            </a:r>
          </a:p>
          <a:p>
            <a:pPr eaLnBrk="0" fontAlgn="base" hangingPunct="0">
              <a:spcBef>
                <a:spcPct val="0"/>
              </a:spcBef>
              <a:spcAft>
                <a:spcPct val="0"/>
              </a:spcAft>
              <a:buClrTx/>
              <a:buFontTx/>
              <a:buNone/>
            </a:pPr>
            <a:endParaRPr kumimoji="0" lang="fr-CH" altLang="fr-FR" b="1" dirty="0">
              <a:solidFill>
                <a:srgbClr val="000000"/>
              </a:solidFill>
              <a:cs typeface="Arial" pitchFamily="34" charset="0"/>
            </a:endParaRPr>
          </a:p>
          <a:p>
            <a:pPr eaLnBrk="0" fontAlgn="base" hangingPunct="0">
              <a:spcBef>
                <a:spcPct val="0"/>
              </a:spcBef>
              <a:spcAft>
                <a:spcPct val="0"/>
              </a:spcAft>
              <a:buClrTx/>
              <a:buFontTx/>
              <a:buNone/>
            </a:pPr>
            <a:endParaRPr kumimoji="0" lang="fr-CH" altLang="fr-FR" sz="1600" b="1" dirty="0">
              <a:solidFill>
                <a:srgbClr val="000000"/>
              </a:solidFill>
              <a:cs typeface="Arial" pitchFamily="34" charset="0"/>
            </a:endParaRPr>
          </a:p>
          <a:p>
            <a:pPr eaLnBrk="0" fontAlgn="base" hangingPunct="0">
              <a:spcBef>
                <a:spcPct val="0"/>
              </a:spcBef>
              <a:spcAft>
                <a:spcPct val="0"/>
              </a:spcAft>
              <a:buClrTx/>
              <a:buFontTx/>
              <a:buNone/>
            </a:pPr>
            <a:endParaRPr kumimoji="0" lang="en-GB" altLang="fr-FR" sz="1600" b="1">
              <a:solidFill>
                <a:srgbClr val="000000"/>
              </a:solidFill>
              <a:cs typeface="Arial" pitchFamily="34" charset="0"/>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339550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9726" t="15781" r="1148" b="5102"/>
          <a:stretch/>
        </p:blipFill>
        <p:spPr>
          <a:xfrm>
            <a:off x="-21404" y="938328"/>
            <a:ext cx="9165404" cy="5154968"/>
          </a:xfrm>
          <a:prstGeom prst="rect">
            <a:avLst/>
          </a:prstGeom>
        </p:spPr>
      </p:pic>
      <p:sp>
        <p:nvSpPr>
          <p:cNvPr id="3" name="TextBox 2"/>
          <p:cNvSpPr txBox="1"/>
          <p:nvPr/>
        </p:nvSpPr>
        <p:spPr>
          <a:xfrm>
            <a:off x="899592" y="6453336"/>
            <a:ext cx="4262705" cy="369332"/>
          </a:xfrm>
          <a:prstGeom prst="rect">
            <a:avLst/>
          </a:prstGeom>
          <a:noFill/>
        </p:spPr>
        <p:txBody>
          <a:bodyPr wrap="none" rtlCol="0">
            <a:spAutoFit/>
          </a:bodyPr>
          <a:lstStyle/>
          <a:p>
            <a:r>
              <a:rPr lang="en-US" dirty="0">
                <a:solidFill>
                  <a:srgbClr val="00B050"/>
                </a:solidFill>
                <a:hlinkClick r:id="rId3"/>
              </a:rPr>
              <a:t>Maria </a:t>
            </a:r>
            <a:r>
              <a:rPr lang="en-US" dirty="0" err="1" smtClean="0">
                <a:solidFill>
                  <a:srgbClr val="00B050"/>
                </a:solidFill>
                <a:hlinkClick r:id="rId3"/>
              </a:rPr>
              <a:t>Archidiacono</a:t>
            </a:r>
            <a:r>
              <a:rPr lang="en-US" dirty="0" smtClean="0">
                <a:solidFill>
                  <a:srgbClr val="00B050"/>
                </a:solidFill>
              </a:rPr>
              <a:t> </a:t>
            </a:r>
            <a:r>
              <a:rPr lang="en-US" dirty="0" smtClean="0"/>
              <a:t>NEUTRINO 2024</a:t>
            </a:r>
            <a:endParaRPr lang="en-US" dirty="0"/>
          </a:p>
        </p:txBody>
      </p:sp>
      <p:sp>
        <p:nvSpPr>
          <p:cNvPr id="4" name="Slide Number Placeholder 3"/>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336096509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08081"/>
            <a:ext cx="8856984" cy="6588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6725268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Neutrino physics -- Alain Blondel  </a:t>
            </a:r>
            <a:endParaRPr lang="en-US"/>
          </a:p>
        </p:txBody>
      </p:sp>
      <p:sp>
        <p:nvSpPr>
          <p:cNvPr id="57346" name="Rectangle 2"/>
          <p:cNvSpPr>
            <a:spLocks noGrp="1" noChangeArrowheads="1"/>
          </p:cNvSpPr>
          <p:nvPr>
            <p:ph type="title" idx="4294967295"/>
          </p:nvPr>
        </p:nvSpPr>
        <p:spPr>
          <a:xfrm>
            <a:off x="0" y="228600"/>
            <a:ext cx="8001000" cy="685800"/>
          </a:xfrm>
          <a:solidFill>
            <a:srgbClr val="000000"/>
          </a:solidFill>
        </p:spPr>
        <p:txBody>
          <a:bodyPr/>
          <a:lstStyle/>
          <a:p>
            <a:pPr eaLnBrk="1" hangingPunct="1"/>
            <a:r>
              <a:rPr lang="en-US" altLang="fr-FR" smtClean="0">
                <a:solidFill>
                  <a:schemeClr val="bg1"/>
                </a:solidFill>
              </a:rPr>
              <a:t>Formation of Structure</a:t>
            </a:r>
          </a:p>
        </p:txBody>
      </p:sp>
      <p:sp>
        <p:nvSpPr>
          <p:cNvPr id="134147" name="Rectangle 3"/>
          <p:cNvSpPr>
            <a:spLocks noChangeArrowheads="1"/>
          </p:cNvSpPr>
          <p:nvPr/>
        </p:nvSpPr>
        <p:spPr bwMode="auto">
          <a:xfrm>
            <a:off x="357188" y="1714500"/>
            <a:ext cx="3929062" cy="3929063"/>
          </a:xfrm>
          <a:prstGeom prst="rect">
            <a:avLst/>
          </a:prstGeom>
          <a:solidFill>
            <a:schemeClr val="tx1"/>
          </a:solidFill>
          <a:ln w="9525">
            <a:solidFill>
              <a:schemeClr val="tx1"/>
            </a:solidFill>
            <a:miter lim="800000"/>
            <a:headEnd/>
            <a:tailEnd/>
          </a:ln>
        </p:spPr>
        <p:txBody>
          <a:bodyPr wrap="none" anchor="ct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fontAlgn="base">
              <a:spcBef>
                <a:spcPct val="0"/>
              </a:spcBef>
              <a:spcAft>
                <a:spcPct val="0"/>
              </a:spcAft>
              <a:buClrTx/>
              <a:buFontTx/>
              <a:buNone/>
            </a:pPr>
            <a:endParaRPr kumimoji="0" lang="fr-FR" altLang="fr-FR" sz="1800">
              <a:solidFill>
                <a:srgbClr val="000000"/>
              </a:solidFill>
              <a:latin typeface="Arial" pitchFamily="34" charset="0"/>
              <a:cs typeface="Arial" pitchFamily="34" charset="0"/>
            </a:endParaRPr>
          </a:p>
        </p:txBody>
      </p:sp>
      <p:pic>
        <p:nvPicPr>
          <p:cNvPr id="134148" name="explosion.avi">
            <a:hlinkClick r:id="" action="ppaction://media"/>
          </p:cNvPr>
          <p:cNvPicPr>
            <a:picLocks noRot="1" noChangeAspect="1" noChangeArrowheads="1"/>
          </p:cNvPicPr>
          <p:nvPr>
            <a:videoFile r:link="rId2"/>
          </p:nvPr>
        </p:nvPicPr>
        <p:blipFill>
          <a:blip r:embed="rId6">
            <a:extLst>
              <a:ext uri="{28A0092B-C50C-407E-A947-70E740481C1C}">
                <a14:useLocalDpi xmlns:a14="http://schemas.microsoft.com/office/drawing/2010/main" val="0"/>
              </a:ext>
            </a:extLst>
          </a:blip>
          <a:srcRect/>
          <a:stretch>
            <a:fillRect/>
          </a:stretch>
        </p:blipFill>
        <p:spPr bwMode="auto">
          <a:xfrm>
            <a:off x="357188" y="1714500"/>
            <a:ext cx="3929062" cy="39290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2" name="Group 5"/>
          <p:cNvGrpSpPr>
            <a:grpSpLocks/>
          </p:cNvGrpSpPr>
          <p:nvPr/>
        </p:nvGrpSpPr>
        <p:grpSpPr bwMode="auto">
          <a:xfrm>
            <a:off x="357188" y="1143000"/>
            <a:ext cx="3929062" cy="4500563"/>
            <a:chOff x="240" y="768"/>
            <a:chExt cx="2640" cy="3024"/>
          </a:xfrm>
        </p:grpSpPr>
        <p:sp>
          <p:nvSpPr>
            <p:cNvPr id="134150" name="Rectangle 6"/>
            <p:cNvSpPr>
              <a:spLocks noChangeArrowheads="1"/>
            </p:cNvSpPr>
            <p:nvPr/>
          </p:nvSpPr>
          <p:spPr bwMode="auto">
            <a:xfrm>
              <a:off x="240" y="768"/>
              <a:ext cx="2640" cy="288"/>
            </a:xfrm>
            <a:prstGeom prst="rect">
              <a:avLst/>
            </a:prstGeom>
            <a:solidFill>
              <a:srgbClr val="DDDDDD"/>
            </a:solidFill>
            <a:ln w="9525">
              <a:solidFill>
                <a:schemeClr val="tx1"/>
              </a:solidFill>
              <a:miter lim="800000"/>
              <a:headEnd/>
              <a:tailEnd/>
            </a:ln>
            <a:effectLst/>
          </p:spPr>
          <p:txBody>
            <a:bodyPr wrap="none" lIns="85725" tIns="42863" rIns="85725" bIns="42863" anchor="ctr"/>
            <a:lstStyle/>
            <a:p>
              <a:pPr algn="ctr" defTabSz="857250" fontAlgn="base">
                <a:spcBef>
                  <a:spcPct val="0"/>
                </a:spcBef>
                <a:spcAft>
                  <a:spcPct val="0"/>
                </a:spcAft>
                <a:defRPr/>
              </a:pPr>
              <a:r>
                <a:rPr lang="en-US" sz="1900" b="1">
                  <a:solidFill>
                    <a:srgbClr val="990033"/>
                  </a:solidFill>
                  <a:effectLst>
                    <a:outerShdw blurRad="38100" dist="38100" dir="2700000" algn="tl">
                      <a:srgbClr val="000000"/>
                    </a:outerShdw>
                  </a:effectLst>
                  <a:latin typeface="Trebuchet MS" pitchFamily="34" charset="0"/>
                  <a:cs typeface="Arial" pitchFamily="34" charset="0"/>
                </a:rPr>
                <a:t>Smooth</a:t>
              </a:r>
            </a:p>
          </p:txBody>
        </p:sp>
        <p:graphicFrame>
          <p:nvGraphicFramePr>
            <p:cNvPr id="57362" name="Object 7"/>
            <p:cNvGraphicFramePr>
              <a:graphicFrameLocks noChangeAspect="1"/>
            </p:cNvGraphicFramePr>
            <p:nvPr/>
          </p:nvGraphicFramePr>
          <p:xfrm>
            <a:off x="240" y="1152"/>
            <a:ext cx="2640" cy="2640"/>
          </p:xfrm>
          <a:graphic>
            <a:graphicData uri="http://schemas.openxmlformats.org/presentationml/2006/ole">
              <mc:AlternateContent xmlns:mc="http://schemas.openxmlformats.org/markup-compatibility/2006">
                <mc:Choice xmlns:v="urn:schemas-microsoft-com:vml" Requires="v">
                  <p:oleObj spid="_x0000_s2234" name="CorelPhotoPaint.Image.10" r:id="rId7" imgW="6501587" imgH="6501587" progId="CorelPhotoPaint.Image.10">
                    <p:embed/>
                  </p:oleObj>
                </mc:Choice>
                <mc:Fallback>
                  <p:oleObj name="CorelPhotoPaint.Image.10" r:id="rId7" imgW="6501587" imgH="6501587" progId="CorelPhotoPaint.Image.1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 y="1152"/>
                          <a:ext cx="2640" cy="26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 name="Group 8"/>
          <p:cNvGrpSpPr>
            <a:grpSpLocks/>
          </p:cNvGrpSpPr>
          <p:nvPr/>
        </p:nvGrpSpPr>
        <p:grpSpPr bwMode="auto">
          <a:xfrm>
            <a:off x="4214813" y="1143000"/>
            <a:ext cx="4572000" cy="4500563"/>
            <a:chOff x="2880" y="768"/>
            <a:chExt cx="3072" cy="3024"/>
          </a:xfrm>
        </p:grpSpPr>
        <p:sp>
          <p:nvSpPr>
            <p:cNvPr id="134153" name="Rectangle 9"/>
            <p:cNvSpPr>
              <a:spLocks noChangeArrowheads="1"/>
            </p:cNvSpPr>
            <p:nvPr/>
          </p:nvSpPr>
          <p:spPr bwMode="auto">
            <a:xfrm>
              <a:off x="3312" y="768"/>
              <a:ext cx="2640" cy="288"/>
            </a:xfrm>
            <a:prstGeom prst="rect">
              <a:avLst/>
            </a:prstGeom>
            <a:solidFill>
              <a:srgbClr val="DDDDDD"/>
            </a:solidFill>
            <a:ln w="9525">
              <a:solidFill>
                <a:schemeClr val="tx1"/>
              </a:solidFill>
              <a:miter lim="800000"/>
              <a:headEnd/>
              <a:tailEnd/>
            </a:ln>
            <a:effectLst/>
          </p:spPr>
          <p:txBody>
            <a:bodyPr wrap="none" lIns="85725" tIns="42863" rIns="85725" bIns="42863" anchor="ctr"/>
            <a:lstStyle/>
            <a:p>
              <a:pPr algn="ctr" defTabSz="857250" fontAlgn="base">
                <a:spcBef>
                  <a:spcPct val="0"/>
                </a:spcBef>
                <a:spcAft>
                  <a:spcPct val="0"/>
                </a:spcAft>
                <a:defRPr/>
              </a:pPr>
              <a:r>
                <a:rPr lang="en-US" sz="1900" b="1">
                  <a:solidFill>
                    <a:srgbClr val="990033"/>
                  </a:solidFill>
                  <a:effectLst>
                    <a:outerShdw blurRad="38100" dist="38100" dir="2700000" algn="tl">
                      <a:srgbClr val="000000"/>
                    </a:outerShdw>
                  </a:effectLst>
                  <a:latin typeface="Trebuchet MS" pitchFamily="34" charset="0"/>
                  <a:cs typeface="Arial" pitchFamily="34" charset="0"/>
                </a:rPr>
                <a:t>Structured</a:t>
              </a:r>
            </a:p>
          </p:txBody>
        </p:sp>
        <p:graphicFrame>
          <p:nvGraphicFramePr>
            <p:cNvPr id="57359" name="Object 10"/>
            <p:cNvGraphicFramePr>
              <a:graphicFrameLocks noChangeAspect="1"/>
            </p:cNvGraphicFramePr>
            <p:nvPr/>
          </p:nvGraphicFramePr>
          <p:xfrm>
            <a:off x="3312" y="1152"/>
            <a:ext cx="2640" cy="2640"/>
          </p:xfrm>
          <a:graphic>
            <a:graphicData uri="http://schemas.openxmlformats.org/presentationml/2006/ole">
              <mc:AlternateContent xmlns:mc="http://schemas.openxmlformats.org/markup-compatibility/2006">
                <mc:Choice xmlns:v="urn:schemas-microsoft-com:vml" Requires="v">
                  <p:oleObj spid="_x0000_s2235" name="CorelPhotoPaint.Image.10" r:id="rId9" imgW="4589641" imgH="4334901" progId="CorelPhotoPaint.Image.10">
                    <p:embed/>
                  </p:oleObj>
                </mc:Choice>
                <mc:Fallback>
                  <p:oleObj name="CorelPhotoPaint.Image.10" r:id="rId9" imgW="4589641" imgH="4334901" progId="CorelPhotoPaint.Image.1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12" y="1152"/>
                          <a:ext cx="2640" cy="26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D4D0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7360" name="AutoShape 11"/>
            <p:cNvSpPr>
              <a:spLocks noChangeArrowheads="1"/>
            </p:cNvSpPr>
            <p:nvPr/>
          </p:nvSpPr>
          <p:spPr bwMode="auto">
            <a:xfrm>
              <a:off x="2880" y="768"/>
              <a:ext cx="528" cy="288"/>
            </a:xfrm>
            <a:prstGeom prst="rightArrow">
              <a:avLst>
                <a:gd name="adj1" fmla="val 56944"/>
                <a:gd name="adj2" fmla="val 50349"/>
              </a:avLst>
            </a:prstGeom>
            <a:solidFill>
              <a:srgbClr val="C40000"/>
            </a:solidFill>
            <a:ln w="9525">
              <a:solidFill>
                <a:schemeClr val="tx1"/>
              </a:solidFill>
              <a:miter lim="800000"/>
              <a:headEnd/>
              <a:tailEnd/>
            </a:ln>
          </p:spPr>
          <p:txBody>
            <a:bodyPr wrap="none" anchor="ct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fontAlgn="base">
                <a:spcBef>
                  <a:spcPct val="0"/>
                </a:spcBef>
                <a:spcAft>
                  <a:spcPct val="0"/>
                </a:spcAft>
                <a:buClrTx/>
                <a:buFontTx/>
                <a:buNone/>
              </a:pPr>
              <a:endParaRPr kumimoji="0" lang="fr-FR" altLang="fr-FR" sz="1800">
                <a:solidFill>
                  <a:srgbClr val="000000"/>
                </a:solidFill>
                <a:latin typeface="Arial" pitchFamily="34" charset="0"/>
                <a:cs typeface="Arial" pitchFamily="34" charset="0"/>
              </a:endParaRPr>
            </a:p>
          </p:txBody>
        </p:sp>
      </p:grpSp>
      <p:pic>
        <p:nvPicPr>
          <p:cNvPr id="134156" name="strucform.avi">
            <a:hlinkClick r:id="" action="ppaction://media"/>
          </p:cNvPr>
          <p:cNvPicPr>
            <a:picLocks noRot="1" noChangeAspect="1" noChangeArrowheads="1"/>
          </p:cNvPicPr>
          <p:nvPr>
            <a:videoFile r:link="rId3"/>
          </p:nvPr>
        </p:nvPicPr>
        <p:blipFill>
          <a:blip r:embed="rId11">
            <a:extLst>
              <a:ext uri="{28A0092B-C50C-407E-A947-70E740481C1C}">
                <a14:useLocalDpi xmlns:a14="http://schemas.microsoft.com/office/drawing/2010/main" val="0"/>
              </a:ext>
            </a:extLst>
          </a:blip>
          <a:srcRect/>
          <a:stretch>
            <a:fillRect/>
          </a:stretch>
        </p:blipFill>
        <p:spPr bwMode="auto">
          <a:xfrm>
            <a:off x="4857750" y="1714500"/>
            <a:ext cx="3929063" cy="39290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4" name="Group 13"/>
          <p:cNvGrpSpPr>
            <a:grpSpLocks/>
          </p:cNvGrpSpPr>
          <p:nvPr/>
        </p:nvGrpSpPr>
        <p:grpSpPr bwMode="auto">
          <a:xfrm>
            <a:off x="357188" y="1714500"/>
            <a:ext cx="8429625" cy="3929063"/>
            <a:chOff x="240" y="1152"/>
            <a:chExt cx="5664" cy="2640"/>
          </a:xfrm>
        </p:grpSpPr>
        <p:graphicFrame>
          <p:nvGraphicFramePr>
            <p:cNvPr id="57356" name="Object 14"/>
            <p:cNvGraphicFramePr>
              <a:graphicFrameLocks noChangeAspect="1"/>
            </p:cNvGraphicFramePr>
            <p:nvPr/>
          </p:nvGraphicFramePr>
          <p:xfrm>
            <a:off x="3264" y="1152"/>
            <a:ext cx="2640" cy="2640"/>
          </p:xfrm>
          <a:graphic>
            <a:graphicData uri="http://schemas.openxmlformats.org/presentationml/2006/ole">
              <mc:AlternateContent xmlns:mc="http://schemas.openxmlformats.org/markup-compatibility/2006">
                <mc:Choice xmlns:v="urn:schemas-microsoft-com:vml" Requires="v">
                  <p:oleObj spid="_x0000_s2236" name="CorelPhotoPaint.Image.10" r:id="rId12" imgW="4589641" imgH="4334901" progId="CorelPhotoPaint.Image.10">
                    <p:embed/>
                  </p:oleObj>
                </mc:Choice>
                <mc:Fallback>
                  <p:oleObj name="CorelPhotoPaint.Image.10" r:id="rId12" imgW="4589641" imgH="4334901" progId="CorelPhotoPaint.Image.10">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64" y="1152"/>
                          <a:ext cx="2640" cy="26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4159" name="Rectangle 15"/>
            <p:cNvSpPr>
              <a:spLocks noChangeArrowheads="1"/>
            </p:cNvSpPr>
            <p:nvPr/>
          </p:nvSpPr>
          <p:spPr bwMode="auto">
            <a:xfrm>
              <a:off x="240" y="1152"/>
              <a:ext cx="2640" cy="2640"/>
            </a:xfrm>
            <a:prstGeom prst="rect">
              <a:avLst/>
            </a:prstGeom>
            <a:noFill/>
            <a:ln w="9525">
              <a:noFill/>
              <a:miter lim="800000"/>
              <a:headEnd/>
              <a:tailEnd/>
            </a:ln>
            <a:effectLst/>
          </p:spPr>
          <p:txBody>
            <a:bodyPr wrap="none" lIns="85725" tIns="42863" rIns="85725" bIns="42863" anchor="ctr"/>
            <a:lstStyle/>
            <a:p>
              <a:pPr defTabSz="857250" fontAlgn="base">
                <a:spcBef>
                  <a:spcPct val="0"/>
                </a:spcBef>
                <a:spcAft>
                  <a:spcPct val="0"/>
                </a:spcAft>
                <a:defRPr/>
              </a:pPr>
              <a:r>
                <a:rPr lang="en-US" sz="2600" b="1">
                  <a:solidFill>
                    <a:srgbClr val="FFFF00"/>
                  </a:solidFill>
                  <a:effectLst>
                    <a:outerShdw blurRad="38100" dist="38100" dir="2700000" algn="tl">
                      <a:srgbClr val="C0C0C0"/>
                    </a:outerShdw>
                  </a:effectLst>
                  <a:latin typeface="Trebuchet MS" pitchFamily="34" charset="0"/>
                  <a:cs typeface="Arial" pitchFamily="34" charset="0"/>
                </a:rPr>
                <a:t> Structure forms by</a:t>
              </a:r>
            </a:p>
            <a:p>
              <a:pPr defTabSz="857250" fontAlgn="base">
                <a:spcBef>
                  <a:spcPct val="0"/>
                </a:spcBef>
                <a:spcAft>
                  <a:spcPct val="0"/>
                </a:spcAft>
                <a:defRPr/>
              </a:pPr>
              <a:r>
                <a:rPr lang="en-US" sz="2600" b="1">
                  <a:solidFill>
                    <a:srgbClr val="FFFF00"/>
                  </a:solidFill>
                  <a:effectLst>
                    <a:outerShdw blurRad="38100" dist="38100" dir="2700000" algn="tl">
                      <a:srgbClr val="C0C0C0"/>
                    </a:outerShdw>
                  </a:effectLst>
                  <a:latin typeface="Trebuchet MS" pitchFamily="34" charset="0"/>
                  <a:cs typeface="Arial" pitchFamily="34" charset="0"/>
                </a:rPr>
                <a:t> gravitational instability</a:t>
              </a:r>
            </a:p>
            <a:p>
              <a:pPr defTabSz="857250" fontAlgn="base">
                <a:spcBef>
                  <a:spcPct val="0"/>
                </a:spcBef>
                <a:spcAft>
                  <a:spcPct val="0"/>
                </a:spcAft>
                <a:defRPr/>
              </a:pPr>
              <a:r>
                <a:rPr lang="en-US" sz="2600" b="1">
                  <a:solidFill>
                    <a:srgbClr val="FFFF00"/>
                  </a:solidFill>
                  <a:effectLst>
                    <a:outerShdw blurRad="38100" dist="38100" dir="2700000" algn="tl">
                      <a:srgbClr val="C0C0C0"/>
                    </a:outerShdw>
                  </a:effectLst>
                  <a:latin typeface="Trebuchet MS" pitchFamily="34" charset="0"/>
                  <a:cs typeface="Arial" pitchFamily="34" charset="0"/>
                </a:rPr>
                <a:t> of primordial</a:t>
              </a:r>
            </a:p>
            <a:p>
              <a:pPr defTabSz="857250" fontAlgn="base">
                <a:spcBef>
                  <a:spcPct val="0"/>
                </a:spcBef>
                <a:spcAft>
                  <a:spcPct val="0"/>
                </a:spcAft>
                <a:defRPr/>
              </a:pPr>
              <a:r>
                <a:rPr lang="en-US" sz="2600" b="1">
                  <a:solidFill>
                    <a:srgbClr val="FFFF00"/>
                  </a:solidFill>
                  <a:effectLst>
                    <a:outerShdw blurRad="38100" dist="38100" dir="2700000" algn="tl">
                      <a:srgbClr val="C0C0C0"/>
                    </a:outerShdw>
                  </a:effectLst>
                  <a:latin typeface="Trebuchet MS" pitchFamily="34" charset="0"/>
                  <a:cs typeface="Arial" pitchFamily="34" charset="0"/>
                </a:rPr>
                <a:t> density fluctuations</a:t>
              </a:r>
            </a:p>
          </p:txBody>
        </p:sp>
      </p:grpSp>
      <p:grpSp>
        <p:nvGrpSpPr>
          <p:cNvPr id="5" name="Group 16"/>
          <p:cNvGrpSpPr>
            <a:grpSpLocks/>
          </p:cNvGrpSpPr>
          <p:nvPr/>
        </p:nvGrpSpPr>
        <p:grpSpPr bwMode="auto">
          <a:xfrm>
            <a:off x="4857750" y="1714500"/>
            <a:ext cx="3929063" cy="4786313"/>
            <a:chOff x="3264" y="1152"/>
            <a:chExt cx="2640" cy="3216"/>
          </a:xfrm>
        </p:grpSpPr>
        <p:graphicFrame>
          <p:nvGraphicFramePr>
            <p:cNvPr id="57354" name="Object 17"/>
            <p:cNvGraphicFramePr>
              <a:graphicFrameLocks noChangeAspect="1"/>
            </p:cNvGraphicFramePr>
            <p:nvPr/>
          </p:nvGraphicFramePr>
          <p:xfrm>
            <a:off x="3264" y="1152"/>
            <a:ext cx="2640" cy="2640"/>
          </p:xfrm>
          <a:graphic>
            <a:graphicData uri="http://schemas.openxmlformats.org/presentationml/2006/ole">
              <mc:AlternateContent xmlns:mc="http://schemas.openxmlformats.org/markup-compatibility/2006">
                <mc:Choice xmlns:v="urn:schemas-microsoft-com:vml" Requires="v">
                  <p:oleObj spid="_x0000_s2237" name="CorelPhotoPaint.Image.10" r:id="rId14" imgW="4589641" imgH="4334901" progId="CorelPhotoPaint.Image.10">
                    <p:embed/>
                  </p:oleObj>
                </mc:Choice>
                <mc:Fallback>
                  <p:oleObj name="CorelPhotoPaint.Image.10" r:id="rId14" imgW="4589641" imgH="4334901" progId="CorelPhotoPaint.Image.10">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64" y="1152"/>
                          <a:ext cx="2640" cy="26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4162" name="Rectangle 18"/>
            <p:cNvSpPr>
              <a:spLocks noChangeArrowheads="1"/>
            </p:cNvSpPr>
            <p:nvPr/>
          </p:nvSpPr>
          <p:spPr bwMode="auto">
            <a:xfrm>
              <a:off x="3264" y="3888"/>
              <a:ext cx="2640" cy="480"/>
            </a:xfrm>
            <a:prstGeom prst="rect">
              <a:avLst/>
            </a:prstGeom>
            <a:solidFill>
              <a:srgbClr val="CC0000"/>
            </a:solidFill>
            <a:ln w="9525">
              <a:solidFill>
                <a:schemeClr val="tx1"/>
              </a:solidFill>
              <a:miter lim="800000"/>
              <a:headEnd/>
              <a:tailEnd/>
            </a:ln>
            <a:effectLst/>
          </p:spPr>
          <p:txBody>
            <a:bodyPr wrap="none" lIns="85725" tIns="42863" rIns="85725" bIns="42863" anchor="ctr"/>
            <a:lstStyle/>
            <a:p>
              <a:pPr defTabSz="857250" fontAlgn="base">
                <a:spcBef>
                  <a:spcPct val="0"/>
                </a:spcBef>
                <a:spcAft>
                  <a:spcPct val="0"/>
                </a:spcAft>
                <a:defRPr/>
              </a:pPr>
              <a:r>
                <a:rPr lang="en-US" sz="1900" b="1">
                  <a:solidFill>
                    <a:srgbClr val="FFFFFF"/>
                  </a:solidFill>
                  <a:effectLst>
                    <a:outerShdw blurRad="38100" dist="38100" dir="2700000" algn="tl">
                      <a:srgbClr val="000000"/>
                    </a:outerShdw>
                  </a:effectLst>
                  <a:latin typeface="Trebuchet MS" pitchFamily="34" charset="0"/>
                  <a:cs typeface="Arial" pitchFamily="34" charset="0"/>
                </a:rPr>
                <a:t> A fraction of hot dark matter </a:t>
              </a:r>
            </a:p>
            <a:p>
              <a:pPr defTabSz="857250" fontAlgn="base">
                <a:spcBef>
                  <a:spcPct val="0"/>
                </a:spcBef>
                <a:spcAft>
                  <a:spcPct val="0"/>
                </a:spcAft>
                <a:defRPr/>
              </a:pPr>
              <a:r>
                <a:rPr lang="en-US" sz="1900" b="1">
                  <a:solidFill>
                    <a:srgbClr val="FFFFFF"/>
                  </a:solidFill>
                  <a:effectLst>
                    <a:outerShdw blurRad="38100" dist="38100" dir="2700000" algn="tl">
                      <a:srgbClr val="000000"/>
                    </a:outerShdw>
                  </a:effectLst>
                  <a:latin typeface="Trebuchet MS" pitchFamily="34" charset="0"/>
                  <a:cs typeface="Arial" pitchFamily="34" charset="0"/>
                </a:rPr>
                <a:t> suppresses small-scale structure</a:t>
              </a:r>
            </a:p>
          </p:txBody>
        </p:sp>
      </p:grpSp>
    </p:spTree>
    <p:extLst>
      <p:ext uri="{BB962C8B-B14F-4D97-AF65-F5344CB8AC3E}">
        <p14:creationId xmlns:p14="http://schemas.microsoft.com/office/powerpoint/2010/main" val="1288410635"/>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4147"/>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34148"/>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mediacall" presetSubtype="0" fill="hold" nodeType="afterEffect">
                                  <p:stCondLst>
                                    <p:cond delay="0"/>
                                  </p:stCondLst>
                                  <p:childTnLst>
                                    <p:cmd type="call" cmd="playFrom(0.0)">
                                      <p:cBhvr>
                                        <p:cTn id="12" dur="1" fill="hold"/>
                                        <p:tgtEl>
                                          <p:spTgt spid="134148"/>
                                        </p:tgtEl>
                                      </p:cBhvr>
                                    </p:cmd>
                                  </p:childTnLst>
                                </p:cTn>
                              </p:par>
                            </p:childTnLst>
                          </p:cTn>
                        </p:par>
                        <p:par>
                          <p:cTn id="13" fill="hold" nodeType="afterGroup">
                            <p:stCondLst>
                              <p:cond delay="1000"/>
                            </p:stCondLst>
                            <p:childTnLst>
                              <p:par>
                                <p:cTn id="14" presetID="1" presetClass="entr" presetSubtype="0" fill="hold" nodeType="afterEffect">
                                  <p:stCondLst>
                                    <p:cond delay="0"/>
                                  </p:stCondLst>
                                  <p:childTnLst>
                                    <p:set>
                                      <p:cBhvr>
                                        <p:cTn id="15" dur="1" fill="hold">
                                          <p:stCondLst>
                                            <p:cond delay="499"/>
                                          </p:stCondLst>
                                        </p:cTn>
                                        <p:tgtEl>
                                          <p:spTgt spid="2"/>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499"/>
                                          </p:stCondLst>
                                        </p:cTn>
                                        <p:tgtEl>
                                          <p:spTgt spid="3"/>
                                        </p:tgtEl>
                                        <p:attrNameLst>
                                          <p:attrName>style.visibility</p:attrName>
                                        </p:attrNameLst>
                                      </p:cBhvr>
                                      <p:to>
                                        <p:strVal val="visible"/>
                                      </p:to>
                                    </p:set>
                                  </p:childTnLst>
                                </p:cTn>
                              </p:par>
                            </p:childTnLst>
                          </p:cTn>
                        </p:par>
                        <p:par>
                          <p:cTn id="20" fill="hold" nodeType="afterGroup">
                            <p:stCondLst>
                              <p:cond delay="500"/>
                            </p:stCondLst>
                            <p:childTnLst>
                              <p:par>
                                <p:cTn id="21" presetID="1" presetClass="entr" presetSubtype="0" fill="hold" nodeType="afterEffect">
                                  <p:stCondLst>
                                    <p:cond delay="0"/>
                                  </p:stCondLst>
                                  <p:childTnLst>
                                    <p:set>
                                      <p:cBhvr>
                                        <p:cTn id="22" dur="1" fill="hold">
                                          <p:stCondLst>
                                            <p:cond delay="499"/>
                                          </p:stCondLst>
                                        </p:cTn>
                                        <p:tgtEl>
                                          <p:spTgt spid="134156"/>
                                        </p:tgtEl>
                                        <p:attrNameLst>
                                          <p:attrName>style.visibility</p:attrName>
                                        </p:attrNameLst>
                                      </p:cBhvr>
                                      <p:to>
                                        <p:strVal val="visible"/>
                                      </p:to>
                                    </p:set>
                                  </p:childTnLst>
                                </p:cTn>
                              </p:par>
                            </p:childTnLst>
                          </p:cTn>
                        </p:par>
                        <p:par>
                          <p:cTn id="23" fill="hold" nodeType="afterGroup">
                            <p:stCondLst>
                              <p:cond delay="1000"/>
                            </p:stCondLst>
                            <p:childTnLst>
                              <p:par>
                                <p:cTn id="24" presetID="1" presetClass="mediacall" presetSubtype="0" fill="hold" nodeType="afterEffect">
                                  <p:stCondLst>
                                    <p:cond delay="0"/>
                                  </p:stCondLst>
                                  <p:childTnLst>
                                    <p:cmd type="call" cmd="playFrom(0.0)">
                                      <p:cBhvr>
                                        <p:cTn id="25" dur="1" fill="hold"/>
                                        <p:tgtEl>
                                          <p:spTgt spid="134156"/>
                                        </p:tgtEl>
                                      </p:cBhvr>
                                    </p:cmd>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499"/>
                                          </p:stCondLst>
                                        </p:cTn>
                                        <p:tgtEl>
                                          <p:spTgt spid="4"/>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34" fill="hold" display="0">
                  <p:stCondLst>
                    <p:cond delay="indefinite"/>
                  </p:stCondLst>
                  <p:endCondLst>
                    <p:cond evt="onNext" delay="0">
                      <p:tgtEl>
                        <p:sldTgt/>
                      </p:tgtEl>
                    </p:cond>
                    <p:cond evt="onPrev" delay="0">
                      <p:tgtEl>
                        <p:sldTgt/>
                      </p:tgtEl>
                    </p:cond>
                  </p:endCondLst>
                </p:cTn>
                <p:tgtEl>
                  <p:spTgt spid="134148"/>
                </p:tgtEl>
              </p:cMediaNode>
            </p:video>
            <p:seq concurrent="1" nextAc="seek">
              <p:cTn id="35" restart="whenNotActive" fill="hold" evtFilter="cancelBubble" nodeType="interactiveSeq">
                <p:stCondLst>
                  <p:cond evt="onClick" delay="0">
                    <p:tgtEl>
                      <p:spTgt spid="134148"/>
                    </p:tgtEl>
                  </p:cond>
                </p:stCondLst>
                <p:endSync evt="end" delay="0">
                  <p:rtn val="all"/>
                </p:endSync>
                <p:childTnLst>
                  <p:par>
                    <p:cTn id="36" fill="hold" nodeType="clickPar">
                      <p:stCondLst>
                        <p:cond delay="0"/>
                      </p:stCondLst>
                      <p:childTnLst>
                        <p:par>
                          <p:cTn id="37" fill="hold" nodeType="withGroup">
                            <p:stCondLst>
                              <p:cond delay="0"/>
                            </p:stCondLst>
                            <p:childTnLst>
                              <p:par>
                                <p:cTn id="38" presetID="2" presetClass="mediacall" presetSubtype="0" fill="hold" nodeType="clickEffect">
                                  <p:stCondLst>
                                    <p:cond delay="0"/>
                                  </p:stCondLst>
                                  <p:childTnLst>
                                    <p:cmd type="call" cmd="togglePause">
                                      <p:cBhvr>
                                        <p:cTn id="39" dur="1" fill="hold"/>
                                        <p:tgtEl>
                                          <p:spTgt spid="134148"/>
                                        </p:tgtEl>
                                      </p:cBhvr>
                                    </p:cmd>
                                  </p:childTnLst>
                                </p:cTn>
                              </p:par>
                            </p:childTnLst>
                          </p:cTn>
                        </p:par>
                      </p:childTnLst>
                    </p:cTn>
                  </p:par>
                </p:childTnLst>
              </p:cTn>
              <p:nextCondLst>
                <p:cond evt="onClick" delay="0">
                  <p:tgtEl>
                    <p:spTgt spid="134148"/>
                  </p:tgtEl>
                </p:cond>
              </p:nextCondLst>
            </p:seq>
            <p:video>
              <p:cMediaNode>
                <p:cTn id="40" fill="hold" display="0">
                  <p:stCondLst>
                    <p:cond delay="indefinite"/>
                  </p:stCondLst>
                  <p:endCondLst>
                    <p:cond evt="onNext" delay="0">
                      <p:tgtEl>
                        <p:sldTgt/>
                      </p:tgtEl>
                    </p:cond>
                    <p:cond evt="onPrev" delay="0">
                      <p:tgtEl>
                        <p:sldTgt/>
                      </p:tgtEl>
                    </p:cond>
                  </p:endCondLst>
                </p:cTn>
                <p:tgtEl>
                  <p:spTgt spid="134156"/>
                </p:tgtEl>
              </p:cMediaNode>
            </p:video>
            <p:seq concurrent="1" nextAc="seek">
              <p:cTn id="41" restart="whenNotActive" fill="hold" evtFilter="cancelBubble" nodeType="interactiveSeq">
                <p:stCondLst>
                  <p:cond evt="onClick" delay="0">
                    <p:tgtEl>
                      <p:spTgt spid="134156"/>
                    </p:tgtEl>
                  </p:cond>
                </p:stCondLst>
                <p:endSync evt="end" delay="0">
                  <p:rtn val="all"/>
                </p:endSync>
                <p:childTnLst>
                  <p:par>
                    <p:cTn id="42" fill="hold" nodeType="clickPar">
                      <p:stCondLst>
                        <p:cond delay="0"/>
                      </p:stCondLst>
                      <p:childTnLst>
                        <p:par>
                          <p:cTn id="43" fill="hold" nodeType="withGroup">
                            <p:stCondLst>
                              <p:cond delay="0"/>
                            </p:stCondLst>
                            <p:childTnLst>
                              <p:par>
                                <p:cTn id="44" presetID="2" presetClass="mediacall" presetSubtype="0" fill="hold" nodeType="clickEffect">
                                  <p:stCondLst>
                                    <p:cond delay="0"/>
                                  </p:stCondLst>
                                  <p:childTnLst>
                                    <p:cmd type="call" cmd="togglePause">
                                      <p:cBhvr>
                                        <p:cTn id="45" dur="1" fill="hold"/>
                                        <p:tgtEl>
                                          <p:spTgt spid="134156"/>
                                        </p:tgtEl>
                                      </p:cBhvr>
                                    </p:cmd>
                                  </p:childTnLst>
                                </p:cTn>
                              </p:par>
                            </p:childTnLst>
                          </p:cTn>
                        </p:par>
                      </p:childTnLst>
                    </p:cTn>
                  </p:par>
                </p:childTnLst>
              </p:cTn>
              <p:nextCondLst>
                <p:cond evt="onClick" delay="0">
                  <p:tgtEl>
                    <p:spTgt spid="134156"/>
                  </p:tgtEl>
                </p:cond>
              </p:nextCondLst>
            </p:seq>
          </p:childTnLst>
        </p:cTn>
      </p:par>
    </p:tnLst>
    <p:bldLst>
      <p:bldP spid="13414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0" y="0"/>
            <a:ext cx="2286000" cy="6858000"/>
          </a:xfrm>
          <a:prstGeom prst="rect">
            <a:avLst/>
          </a:prstGeom>
          <a:gradFill rotWithShape="1">
            <a:gsLst>
              <a:gs pos="0">
                <a:schemeClr val="bg2">
                  <a:gamma/>
                  <a:shade val="46275"/>
                  <a:invGamma/>
                </a:schemeClr>
              </a:gs>
              <a:gs pos="100000">
                <a:schemeClr val="bg2"/>
              </a:gs>
            </a:gsLst>
            <a:lin ang="5400000" scaled="1"/>
          </a:gradFill>
          <a:ln w="9525">
            <a:solidFill>
              <a:schemeClr val="tx1"/>
            </a:solidFill>
            <a:miter lim="800000"/>
            <a:headEnd/>
            <a:tailEnd/>
          </a:ln>
          <a:effectLst/>
        </p:spPr>
        <p:txBody>
          <a:bodyPr wrap="none" anchor="ctr"/>
          <a:lstStyle/>
          <a:p>
            <a:pPr algn="ctr" eaLnBrk="0" fontAlgn="base" hangingPunct="0">
              <a:spcBef>
                <a:spcPct val="0"/>
              </a:spcBef>
              <a:spcAft>
                <a:spcPct val="0"/>
              </a:spcAft>
              <a:defRPr/>
            </a:pPr>
            <a:endParaRPr lang="en-GB" sz="1600" b="1">
              <a:solidFill>
                <a:srgbClr val="000000"/>
              </a:solidFill>
              <a:cs typeface="Arial" pitchFamily="34" charset="0"/>
            </a:endParaRPr>
          </a:p>
        </p:txBody>
      </p:sp>
      <p:pic>
        <p:nvPicPr>
          <p:cNvPr id="59395" name="Picture 3" descr="hd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5050" y="19050"/>
            <a:ext cx="683895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4"/>
          <p:cNvSpPr txBox="1">
            <a:spLocks noChangeArrowheads="1"/>
          </p:cNvSpPr>
          <p:nvPr/>
        </p:nvSpPr>
        <p:spPr bwMode="auto">
          <a:xfrm>
            <a:off x="3048000" y="2971800"/>
            <a:ext cx="1414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da-DK" altLang="fr-FR" i="1">
                <a:solidFill>
                  <a:srgbClr val="FFFFFF"/>
                </a:solidFill>
                <a:latin typeface="Times New Roman" pitchFamily="18" charset="0"/>
                <a:ea typeface="MS PGothic" pitchFamily="34" charset="-128"/>
                <a:cs typeface="Arial" pitchFamily="34" charset="0"/>
              </a:rPr>
              <a:t>m</a:t>
            </a:r>
            <a:r>
              <a:rPr kumimoji="0" lang="da-DK" altLang="fr-FR" baseline="-25000">
                <a:solidFill>
                  <a:srgbClr val="FFFFFF"/>
                </a:solidFill>
                <a:latin typeface="Symbol" pitchFamily="18" charset="2"/>
                <a:ea typeface="MS PGothic" pitchFamily="34" charset="-128"/>
                <a:cs typeface="Arial" pitchFamily="34" charset="0"/>
              </a:rPr>
              <a:t>n</a:t>
            </a:r>
            <a:r>
              <a:rPr kumimoji="0" lang="da-DK" altLang="fr-FR">
                <a:solidFill>
                  <a:srgbClr val="FFFFFF"/>
                </a:solidFill>
                <a:latin typeface="Symbol" pitchFamily="18" charset="2"/>
                <a:ea typeface="MS PGothic" pitchFamily="34" charset="-128"/>
                <a:cs typeface="Arial" pitchFamily="34" charset="0"/>
              </a:rPr>
              <a:t> = 0</a:t>
            </a:r>
            <a:r>
              <a:rPr kumimoji="0" lang="da-DK" altLang="fr-FR">
                <a:solidFill>
                  <a:srgbClr val="FFFFFF"/>
                </a:solidFill>
                <a:latin typeface="Times New Roman" pitchFamily="18" charset="0"/>
                <a:ea typeface="MS PGothic" pitchFamily="34" charset="-128"/>
                <a:cs typeface="Arial" pitchFamily="34" charset="0"/>
              </a:rPr>
              <a:t> eV</a:t>
            </a:r>
            <a:endParaRPr kumimoji="0" lang="da-DK" altLang="fr-FR" i="1">
              <a:solidFill>
                <a:srgbClr val="FFFFFF"/>
              </a:solidFill>
              <a:latin typeface="Times New Roman" pitchFamily="18" charset="0"/>
              <a:ea typeface="MS PGothic" pitchFamily="34" charset="-128"/>
              <a:cs typeface="Arial" pitchFamily="34" charset="0"/>
            </a:endParaRPr>
          </a:p>
        </p:txBody>
      </p:sp>
      <p:sp>
        <p:nvSpPr>
          <p:cNvPr id="59397" name="Text Box 5"/>
          <p:cNvSpPr txBox="1">
            <a:spLocks noChangeArrowheads="1"/>
          </p:cNvSpPr>
          <p:nvPr/>
        </p:nvSpPr>
        <p:spPr bwMode="auto">
          <a:xfrm>
            <a:off x="6400800" y="2971800"/>
            <a:ext cx="1414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da-DK" altLang="fr-FR" i="1">
                <a:solidFill>
                  <a:srgbClr val="FFFFFF"/>
                </a:solidFill>
                <a:latin typeface="Times New Roman" pitchFamily="18" charset="0"/>
                <a:ea typeface="MS PGothic" pitchFamily="34" charset="-128"/>
                <a:cs typeface="Arial" pitchFamily="34" charset="0"/>
              </a:rPr>
              <a:t>m</a:t>
            </a:r>
            <a:r>
              <a:rPr kumimoji="0" lang="da-DK" altLang="fr-FR" baseline="-25000">
                <a:solidFill>
                  <a:srgbClr val="FFFFFF"/>
                </a:solidFill>
                <a:latin typeface="Symbol" pitchFamily="18" charset="2"/>
                <a:ea typeface="MS PGothic" pitchFamily="34" charset="-128"/>
                <a:cs typeface="Arial" pitchFamily="34" charset="0"/>
              </a:rPr>
              <a:t>n</a:t>
            </a:r>
            <a:r>
              <a:rPr kumimoji="0" lang="da-DK" altLang="fr-FR">
                <a:solidFill>
                  <a:srgbClr val="FFFFFF"/>
                </a:solidFill>
                <a:latin typeface="Symbol" pitchFamily="18" charset="2"/>
                <a:ea typeface="MS PGothic" pitchFamily="34" charset="-128"/>
                <a:cs typeface="Arial" pitchFamily="34" charset="0"/>
              </a:rPr>
              <a:t> = 1</a:t>
            </a:r>
            <a:r>
              <a:rPr kumimoji="0" lang="da-DK" altLang="fr-FR">
                <a:solidFill>
                  <a:srgbClr val="FFFFFF"/>
                </a:solidFill>
                <a:latin typeface="Times New Roman" pitchFamily="18" charset="0"/>
                <a:ea typeface="MS PGothic" pitchFamily="34" charset="-128"/>
                <a:cs typeface="Arial" pitchFamily="34" charset="0"/>
              </a:rPr>
              <a:t> eV</a:t>
            </a:r>
            <a:endParaRPr kumimoji="0" lang="da-DK" altLang="fr-FR" i="1">
              <a:solidFill>
                <a:srgbClr val="FFFFFF"/>
              </a:solidFill>
              <a:latin typeface="Times New Roman" pitchFamily="18" charset="0"/>
              <a:ea typeface="MS PGothic" pitchFamily="34" charset="-128"/>
              <a:cs typeface="Arial" pitchFamily="34" charset="0"/>
            </a:endParaRPr>
          </a:p>
        </p:txBody>
      </p:sp>
      <p:sp>
        <p:nvSpPr>
          <p:cNvPr id="59398" name="Text Box 6"/>
          <p:cNvSpPr txBox="1">
            <a:spLocks noChangeArrowheads="1"/>
          </p:cNvSpPr>
          <p:nvPr/>
        </p:nvSpPr>
        <p:spPr bwMode="auto">
          <a:xfrm>
            <a:off x="3124200" y="6248400"/>
            <a:ext cx="1414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da-DK" altLang="fr-FR" i="1">
                <a:solidFill>
                  <a:srgbClr val="FFFFFF"/>
                </a:solidFill>
                <a:latin typeface="Times New Roman" pitchFamily="18" charset="0"/>
                <a:ea typeface="MS PGothic" pitchFamily="34" charset="-128"/>
                <a:cs typeface="Arial" pitchFamily="34" charset="0"/>
              </a:rPr>
              <a:t>m</a:t>
            </a:r>
            <a:r>
              <a:rPr kumimoji="0" lang="da-DK" altLang="fr-FR" baseline="-25000">
                <a:solidFill>
                  <a:srgbClr val="FFFFFF"/>
                </a:solidFill>
                <a:latin typeface="Symbol" pitchFamily="18" charset="2"/>
                <a:ea typeface="MS PGothic" pitchFamily="34" charset="-128"/>
                <a:cs typeface="Arial" pitchFamily="34" charset="0"/>
              </a:rPr>
              <a:t>n</a:t>
            </a:r>
            <a:r>
              <a:rPr kumimoji="0" lang="da-DK" altLang="fr-FR">
                <a:solidFill>
                  <a:srgbClr val="FFFFFF"/>
                </a:solidFill>
                <a:latin typeface="Symbol" pitchFamily="18" charset="2"/>
                <a:ea typeface="MS PGothic" pitchFamily="34" charset="-128"/>
                <a:cs typeface="Arial" pitchFamily="34" charset="0"/>
              </a:rPr>
              <a:t> = 7</a:t>
            </a:r>
            <a:r>
              <a:rPr kumimoji="0" lang="da-DK" altLang="fr-FR">
                <a:solidFill>
                  <a:srgbClr val="FFFFFF"/>
                </a:solidFill>
                <a:latin typeface="Times New Roman" pitchFamily="18" charset="0"/>
                <a:ea typeface="MS PGothic" pitchFamily="34" charset="-128"/>
                <a:cs typeface="Arial" pitchFamily="34" charset="0"/>
              </a:rPr>
              <a:t> eV</a:t>
            </a:r>
            <a:endParaRPr kumimoji="0" lang="da-DK" altLang="fr-FR" i="1">
              <a:solidFill>
                <a:srgbClr val="FFFFFF"/>
              </a:solidFill>
              <a:latin typeface="Times New Roman" pitchFamily="18" charset="0"/>
              <a:ea typeface="MS PGothic" pitchFamily="34" charset="-128"/>
              <a:cs typeface="Arial" pitchFamily="34" charset="0"/>
            </a:endParaRPr>
          </a:p>
        </p:txBody>
      </p:sp>
      <p:sp>
        <p:nvSpPr>
          <p:cNvPr id="59399" name="Text Box 7"/>
          <p:cNvSpPr txBox="1">
            <a:spLocks noChangeArrowheads="1"/>
          </p:cNvSpPr>
          <p:nvPr/>
        </p:nvSpPr>
        <p:spPr bwMode="auto">
          <a:xfrm>
            <a:off x="6400800" y="6248400"/>
            <a:ext cx="1414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da-DK" altLang="fr-FR" i="1">
                <a:solidFill>
                  <a:srgbClr val="FFFFFF"/>
                </a:solidFill>
                <a:latin typeface="Times New Roman" pitchFamily="18" charset="0"/>
                <a:ea typeface="MS PGothic" pitchFamily="34" charset="-128"/>
                <a:cs typeface="Arial" pitchFamily="34" charset="0"/>
              </a:rPr>
              <a:t>m</a:t>
            </a:r>
            <a:r>
              <a:rPr kumimoji="0" lang="da-DK" altLang="fr-FR" baseline="-25000">
                <a:solidFill>
                  <a:srgbClr val="FFFFFF"/>
                </a:solidFill>
                <a:latin typeface="Symbol" pitchFamily="18" charset="2"/>
                <a:ea typeface="MS PGothic" pitchFamily="34" charset="-128"/>
                <a:cs typeface="Arial" pitchFamily="34" charset="0"/>
              </a:rPr>
              <a:t>n</a:t>
            </a:r>
            <a:r>
              <a:rPr kumimoji="0" lang="da-DK" altLang="fr-FR">
                <a:solidFill>
                  <a:srgbClr val="FFFFFF"/>
                </a:solidFill>
                <a:latin typeface="Symbol" pitchFamily="18" charset="2"/>
                <a:ea typeface="MS PGothic" pitchFamily="34" charset="-128"/>
                <a:cs typeface="Arial" pitchFamily="34" charset="0"/>
              </a:rPr>
              <a:t> = 4</a:t>
            </a:r>
            <a:r>
              <a:rPr kumimoji="0" lang="da-DK" altLang="fr-FR">
                <a:solidFill>
                  <a:srgbClr val="FFFFFF"/>
                </a:solidFill>
                <a:latin typeface="Times New Roman" pitchFamily="18" charset="0"/>
                <a:ea typeface="MS PGothic" pitchFamily="34" charset="-128"/>
                <a:cs typeface="Arial" pitchFamily="34" charset="0"/>
              </a:rPr>
              <a:t> eV</a:t>
            </a:r>
            <a:endParaRPr kumimoji="0" lang="da-DK" altLang="fr-FR" i="1">
              <a:solidFill>
                <a:srgbClr val="FFFFFF"/>
              </a:solidFill>
              <a:latin typeface="Times New Roman" pitchFamily="18" charset="0"/>
              <a:ea typeface="MS PGothic" pitchFamily="34" charset="-128"/>
              <a:cs typeface="Arial" pitchFamily="34" charset="0"/>
            </a:endParaRPr>
          </a:p>
        </p:txBody>
      </p:sp>
      <p:sp>
        <p:nvSpPr>
          <p:cNvPr id="59400" name="Text Box 8"/>
          <p:cNvSpPr txBox="1">
            <a:spLocks noChangeArrowheads="1"/>
          </p:cNvSpPr>
          <p:nvPr/>
        </p:nvSpPr>
        <p:spPr bwMode="auto">
          <a:xfrm>
            <a:off x="0" y="1871663"/>
            <a:ext cx="2133600"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algn="ctr" fontAlgn="base">
              <a:spcBef>
                <a:spcPct val="0"/>
              </a:spcBef>
              <a:spcAft>
                <a:spcPct val="0"/>
              </a:spcAft>
              <a:buClrTx/>
              <a:buFontTx/>
              <a:buNone/>
            </a:pPr>
            <a:r>
              <a:rPr kumimoji="0" lang="en-US" altLang="fr-FR" sz="2800">
                <a:solidFill>
                  <a:srgbClr val="FFFFFF"/>
                </a:solidFill>
                <a:latin typeface="Impact" pitchFamily="34" charset="0"/>
                <a:ea typeface="MS PGothic" pitchFamily="34" charset="-128"/>
                <a:cs typeface="Arial" pitchFamily="34" charset="0"/>
              </a:rPr>
              <a:t>adding hot</a:t>
            </a:r>
          </a:p>
          <a:p>
            <a:pPr algn="ctr" fontAlgn="base">
              <a:spcBef>
                <a:spcPct val="0"/>
              </a:spcBef>
              <a:spcAft>
                <a:spcPct val="0"/>
              </a:spcAft>
              <a:buClrTx/>
              <a:buFontTx/>
              <a:buNone/>
            </a:pPr>
            <a:r>
              <a:rPr kumimoji="0" lang="en-US" altLang="fr-FR" sz="2800">
                <a:solidFill>
                  <a:srgbClr val="FFFFFF"/>
                </a:solidFill>
                <a:latin typeface="Impact" pitchFamily="34" charset="0"/>
                <a:ea typeface="MS PGothic" pitchFamily="34" charset="-128"/>
                <a:cs typeface="Arial" pitchFamily="34" charset="0"/>
              </a:rPr>
              <a:t>neutrino dark</a:t>
            </a:r>
          </a:p>
          <a:p>
            <a:pPr algn="ctr" fontAlgn="base">
              <a:spcBef>
                <a:spcPct val="0"/>
              </a:spcBef>
              <a:spcAft>
                <a:spcPct val="0"/>
              </a:spcAft>
              <a:buClrTx/>
              <a:buFontTx/>
              <a:buNone/>
            </a:pPr>
            <a:r>
              <a:rPr kumimoji="0" lang="en-US" altLang="fr-FR" sz="2800">
                <a:solidFill>
                  <a:srgbClr val="FFFFFF"/>
                </a:solidFill>
                <a:latin typeface="Impact" pitchFamily="34" charset="0"/>
                <a:ea typeface="MS PGothic" pitchFamily="34" charset="-128"/>
                <a:cs typeface="Arial" pitchFamily="34" charset="0"/>
              </a:rPr>
              <a:t>matter erases</a:t>
            </a:r>
          </a:p>
          <a:p>
            <a:pPr algn="ctr" fontAlgn="base">
              <a:spcBef>
                <a:spcPct val="0"/>
              </a:spcBef>
              <a:spcAft>
                <a:spcPct val="0"/>
              </a:spcAft>
              <a:buClrTx/>
              <a:buFontTx/>
              <a:buNone/>
            </a:pPr>
            <a:r>
              <a:rPr kumimoji="0" lang="en-US" altLang="fr-FR" sz="2800">
                <a:solidFill>
                  <a:srgbClr val="FFFFFF"/>
                </a:solidFill>
                <a:latin typeface="Impact" pitchFamily="34" charset="0"/>
                <a:ea typeface="MS PGothic" pitchFamily="34" charset="-128"/>
                <a:cs typeface="Arial" pitchFamily="34" charset="0"/>
              </a:rPr>
              <a:t>small structure</a:t>
            </a:r>
          </a:p>
        </p:txBody>
      </p:sp>
      <p:sp>
        <p:nvSpPr>
          <p:cNvPr id="59401" name="Text Box 9"/>
          <p:cNvSpPr txBox="1">
            <a:spLocks noChangeArrowheads="1"/>
          </p:cNvSpPr>
          <p:nvPr/>
        </p:nvSpPr>
        <p:spPr bwMode="auto">
          <a:xfrm>
            <a:off x="457200" y="461963"/>
            <a:ext cx="838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fr-FR" sz="1600" b="1" i="1">
                <a:solidFill>
                  <a:srgbClr val="00CC66"/>
                </a:solidFill>
                <a:cs typeface="Arial" pitchFamily="34" charset="0"/>
              </a:rPr>
              <a:t>Halzen</a:t>
            </a:r>
            <a:endParaRPr kumimoji="0" lang="en-GB" altLang="fr-FR" sz="1600" b="1" i="1">
              <a:solidFill>
                <a:srgbClr val="00CC66"/>
              </a:solidFill>
              <a:cs typeface="Arial" pitchFamily="34" charset="0"/>
            </a:endParaRPr>
          </a:p>
        </p:txBody>
      </p:sp>
      <p:sp>
        <p:nvSpPr>
          <p:cNvPr id="2" name="Slide Number Placeholder 1"/>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10461893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0119" t="16831" r="4733" b="5327"/>
          <a:stretch/>
        </p:blipFill>
        <p:spPr>
          <a:xfrm>
            <a:off x="-252536" y="332656"/>
            <a:ext cx="9145016" cy="5328592"/>
          </a:xfrm>
          <a:prstGeom prst="rect">
            <a:avLst/>
          </a:prstGeom>
        </p:spPr>
      </p:pic>
      <p:sp>
        <p:nvSpPr>
          <p:cNvPr id="3" name="TextBox 2"/>
          <p:cNvSpPr txBox="1"/>
          <p:nvPr/>
        </p:nvSpPr>
        <p:spPr>
          <a:xfrm>
            <a:off x="7092280" y="2852936"/>
            <a:ext cx="1984839" cy="523220"/>
          </a:xfrm>
          <a:prstGeom prst="rect">
            <a:avLst/>
          </a:prstGeom>
          <a:noFill/>
        </p:spPr>
        <p:txBody>
          <a:bodyPr wrap="none" rtlCol="0">
            <a:spAutoFit/>
          </a:bodyPr>
          <a:lstStyle/>
          <a:p>
            <a:r>
              <a:rPr lang="en-US" sz="1400" dirty="0" smtClean="0"/>
              <a:t>Present boundary</a:t>
            </a:r>
          </a:p>
          <a:p>
            <a:r>
              <a:rPr lang="en-US" sz="1400" dirty="0" smtClean="0"/>
              <a:t>N</a:t>
            </a:r>
            <a:r>
              <a:rPr lang="en-US" sz="1400" baseline="-25000" dirty="0" smtClean="0"/>
              <a:t>eff</a:t>
            </a:r>
            <a:r>
              <a:rPr lang="en-US" sz="1400" dirty="0" smtClean="0"/>
              <a:t>=3.1</a:t>
            </a:r>
            <a:r>
              <a:rPr lang="en-US" sz="1400" dirty="0" smtClean="0">
                <a:sym typeface="Symbol" panose="05050102010706020507" pitchFamily="18" charset="2"/>
              </a:rPr>
              <a:t>0.17(95%CL)</a:t>
            </a:r>
            <a:endParaRPr lang="en-US" sz="1400" dirty="0"/>
          </a:p>
        </p:txBody>
      </p:sp>
      <p:sp>
        <p:nvSpPr>
          <p:cNvPr id="4" name="Right Arrow 3"/>
          <p:cNvSpPr/>
          <p:nvPr/>
        </p:nvSpPr>
        <p:spPr>
          <a:xfrm rot="10800000">
            <a:off x="6732240" y="3042538"/>
            <a:ext cx="360040"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187624" y="5733256"/>
            <a:ext cx="7768473" cy="646331"/>
          </a:xfrm>
          <a:prstGeom prst="rect">
            <a:avLst/>
          </a:prstGeom>
          <a:noFill/>
        </p:spPr>
        <p:txBody>
          <a:bodyPr wrap="none" rtlCol="0">
            <a:spAutoFit/>
          </a:bodyPr>
          <a:lstStyle/>
          <a:p>
            <a:r>
              <a:rPr lang="en-US" dirty="0" smtClean="0"/>
              <a:t>This is valid for the eV scale sterile neutrinos</a:t>
            </a:r>
          </a:p>
          <a:p>
            <a:r>
              <a:rPr lang="en-US" dirty="0"/>
              <a:t>S</a:t>
            </a:r>
            <a:r>
              <a:rPr lang="en-US" dirty="0" smtClean="0"/>
              <a:t>ensitivity depends on mass with unclear upper value (eV?, </a:t>
            </a:r>
            <a:r>
              <a:rPr lang="en-US" dirty="0" err="1" smtClean="0"/>
              <a:t>keV</a:t>
            </a:r>
            <a:r>
              <a:rPr lang="en-US" dirty="0" smtClean="0"/>
              <a:t>, MeV?)</a:t>
            </a:r>
          </a:p>
        </p:txBody>
      </p:sp>
      <p:sp>
        <p:nvSpPr>
          <p:cNvPr id="6" name="Slide Number Placeholder 5"/>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2479920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0133" t="17666" r="1429" b="6603"/>
          <a:stretch/>
        </p:blipFill>
        <p:spPr>
          <a:xfrm>
            <a:off x="179512" y="260648"/>
            <a:ext cx="8883654" cy="4824536"/>
          </a:xfrm>
          <a:prstGeom prst="rect">
            <a:avLst/>
          </a:prstGeom>
        </p:spPr>
      </p:pic>
      <p:sp>
        <p:nvSpPr>
          <p:cNvPr id="3" name="TextBox 2"/>
          <p:cNvSpPr txBox="1"/>
          <p:nvPr/>
        </p:nvSpPr>
        <p:spPr>
          <a:xfrm>
            <a:off x="107504" y="5373216"/>
            <a:ext cx="8550739" cy="923330"/>
          </a:xfrm>
          <a:prstGeom prst="rect">
            <a:avLst/>
          </a:prstGeom>
          <a:solidFill>
            <a:schemeClr val="accent2"/>
          </a:solidFill>
        </p:spPr>
        <p:txBody>
          <a:bodyPr wrap="none" rtlCol="0">
            <a:spAutoFit/>
          </a:bodyPr>
          <a:lstStyle/>
          <a:p>
            <a:r>
              <a:rPr lang="en-US" dirty="0" smtClean="0"/>
              <a:t>Cosmology (CMB, Large scale structure) sensitive to light neutrino masses</a:t>
            </a:r>
          </a:p>
          <a:p>
            <a:r>
              <a:rPr lang="en-US" dirty="0" smtClean="0"/>
              <a:t>But model-dependence is strong. </a:t>
            </a:r>
          </a:p>
          <a:p>
            <a:r>
              <a:rPr lang="en-US" dirty="0"/>
              <a:t> </a:t>
            </a:r>
            <a:r>
              <a:rPr lang="en-US" dirty="0" smtClean="0"/>
              <a:t> </a:t>
            </a:r>
            <a:r>
              <a:rPr lang="en-US" dirty="0" smtClean="0">
                <a:sym typeface="Wingdings" panose="05000000000000000000" pitchFamily="2" charset="2"/>
              </a:rPr>
              <a:t>k</a:t>
            </a:r>
            <a:r>
              <a:rPr lang="en-US" dirty="0" smtClean="0"/>
              <a:t>nowledge of neutrinos would open new exploration power from cosmology!</a:t>
            </a:r>
            <a:endParaRPr lang="en-US" dirty="0"/>
          </a:p>
        </p:txBody>
      </p:sp>
      <p:sp>
        <p:nvSpPr>
          <p:cNvPr id="4" name="Slide Number Placeholder 3"/>
          <p:cNvSpPr>
            <a:spLocks noGrp="1"/>
          </p:cNvSpPr>
          <p:nvPr>
            <p:ph type="sldNum" sz="quarter" idx="12"/>
          </p:nvPr>
        </p:nvSpPr>
        <p:spPr/>
        <p:txBody>
          <a:bodyPr/>
          <a:lstStyle/>
          <a:p>
            <a:pPr>
              <a:defRPr/>
            </a:pPr>
            <a:r>
              <a:rPr lang="en-US" smtClean="0"/>
              <a:t>Neutrino physics -- Alain Blondel  </a:t>
            </a:r>
            <a:endParaRPr lang="en-US"/>
          </a:p>
        </p:txBody>
      </p:sp>
    </p:spTree>
    <p:extLst>
      <p:ext uri="{BB962C8B-B14F-4D97-AF65-F5344CB8AC3E}">
        <p14:creationId xmlns:p14="http://schemas.microsoft.com/office/powerpoint/2010/main" val="2314771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3048000" y="444500"/>
            <a:ext cx="6096000" cy="5848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50000"/>
              </a:spcBef>
              <a:buFontTx/>
              <a:buNone/>
            </a:pPr>
            <a:r>
              <a:rPr lang="en-US" altLang="fr-FR" sz="1200" b="1">
                <a:latin typeface="Arial" panose="020B0604020202020204" pitchFamily="34" charset="0"/>
              </a:rPr>
              <a:t>Pauli's letter of the 4th of December 1930</a:t>
            </a:r>
          </a:p>
          <a:p>
            <a:pPr>
              <a:spcBef>
                <a:spcPct val="50000"/>
              </a:spcBef>
              <a:buFontTx/>
              <a:buNone/>
            </a:pPr>
            <a:r>
              <a:rPr lang="en-US" altLang="fr-FR" sz="1200" b="1">
                <a:latin typeface="Arial" panose="020B0604020202020204" pitchFamily="34" charset="0"/>
              </a:rPr>
              <a:t>Dear Radioactive Ladies and Gentlemen, </a:t>
            </a:r>
          </a:p>
          <a:p>
            <a:pPr>
              <a:spcBef>
                <a:spcPct val="50000"/>
              </a:spcBef>
              <a:buFontTx/>
              <a:buNone/>
            </a:pPr>
            <a:endParaRPr lang="en-US" altLang="fr-FR" sz="1200" b="1">
              <a:latin typeface="Arial" panose="020B0604020202020204" pitchFamily="34" charset="0"/>
            </a:endParaRPr>
          </a:p>
          <a:p>
            <a:pPr>
              <a:spcBef>
                <a:spcPct val="50000"/>
              </a:spcBef>
              <a:buFontTx/>
              <a:buNone/>
            </a:pPr>
            <a:r>
              <a:rPr lang="en-US" altLang="fr-FR" sz="1200" b="1">
                <a:latin typeface="Arial" panose="020B0604020202020204" pitchFamily="34" charset="0"/>
              </a:rPr>
              <a:t>     As the bearer of these lines, to whom I graciously ask you to listen, will explain to you in more detail, how because of the "wrong" statistics of the N and Li6 nuclei and the continuous beta spectrum, I have hit upon a desperate remedy to save the "exchange theorem" of statistics and the law of conservation of energy. Namely, the possibility that </a:t>
            </a:r>
            <a:r>
              <a:rPr lang="en-US" altLang="fr-FR" sz="1200" b="1">
                <a:solidFill>
                  <a:srgbClr val="FF0000"/>
                </a:solidFill>
                <a:latin typeface="Arial" panose="020B0604020202020204" pitchFamily="34" charset="0"/>
              </a:rPr>
              <a:t>there could exist in the nuclei electrically neutral particles, that I wish to call neutrons, which have spin 1/2 and obey the exclusion principle </a:t>
            </a:r>
            <a:r>
              <a:rPr lang="en-US" altLang="fr-FR" sz="1200" b="1">
                <a:latin typeface="Arial" panose="020B0604020202020204" pitchFamily="34" charset="0"/>
              </a:rPr>
              <a:t>and which further differ from light quanta in that they do not travel with the velocity of light. </a:t>
            </a:r>
            <a:r>
              <a:rPr lang="en-US" altLang="fr-FR" sz="1200" b="1">
                <a:solidFill>
                  <a:srgbClr val="33CC33"/>
                </a:solidFill>
                <a:latin typeface="Arial" panose="020B0604020202020204" pitchFamily="34" charset="0"/>
              </a:rPr>
              <a:t>The mass of the neutrons should be of the same order of magnitude as the electron mass and in any event not larger than 0.01 proton masses.</a:t>
            </a:r>
            <a:r>
              <a:rPr lang="en-US" altLang="fr-FR" sz="1200" b="1">
                <a:solidFill>
                  <a:srgbClr val="FF0000"/>
                </a:solidFill>
                <a:latin typeface="Arial" panose="020B0604020202020204" pitchFamily="34" charset="0"/>
              </a:rPr>
              <a:t> </a:t>
            </a:r>
            <a:r>
              <a:rPr lang="en-US" altLang="fr-FR" sz="1200" b="1">
                <a:latin typeface="Arial" panose="020B0604020202020204" pitchFamily="34" charset="0"/>
              </a:rPr>
              <a:t>The continuous beta spectrum would then become understandable by the assumption that in beta decay a neutron is emitted in addition to the electron such that the sum of the energies of the neutron and the electron is constant... </a:t>
            </a:r>
          </a:p>
          <a:p>
            <a:pPr>
              <a:spcBef>
                <a:spcPct val="50000"/>
              </a:spcBef>
              <a:buFontTx/>
              <a:buNone/>
            </a:pPr>
            <a:r>
              <a:rPr lang="en-US" altLang="fr-FR" sz="1200" b="1">
                <a:latin typeface="Arial" panose="020B0604020202020204" pitchFamily="34" charset="0"/>
              </a:rPr>
              <a:t>     I agree that my remedy could seem incredible because one should have seen those neutrons very earlier if they really exist. But only the one who dare can win and the difficult situation, due to the continuous structure of the beta spectrum, is lighted by a remark of my honoured predecessor, Mr Debye, who told me recently in Bruxelles: "Oh, It's well better not to think to this at all, like new taxes". From now on, every solution to the issue must be discussed. Thus, dear radioactive people, look and judge.</a:t>
            </a:r>
          </a:p>
          <a:p>
            <a:pPr>
              <a:spcBef>
                <a:spcPct val="50000"/>
              </a:spcBef>
              <a:buFontTx/>
              <a:buNone/>
            </a:pPr>
            <a:r>
              <a:rPr lang="en-US" altLang="fr-FR" sz="1200" b="1">
                <a:latin typeface="Arial" panose="020B0604020202020204" pitchFamily="34" charset="0"/>
              </a:rPr>
              <a:t>Unfortunately, I cannot appear in Tubingen personally since I am indispensable here in Zurich because of a ball on the night of 6/7 December. With my best regards to you, and also to Mr Back.</a:t>
            </a:r>
          </a:p>
          <a:p>
            <a:pPr>
              <a:spcBef>
                <a:spcPct val="50000"/>
              </a:spcBef>
              <a:buFontTx/>
              <a:buNone/>
            </a:pPr>
            <a:r>
              <a:rPr lang="en-US" altLang="fr-FR" sz="1200" b="1">
                <a:latin typeface="Arial" panose="020B0604020202020204" pitchFamily="34" charset="0"/>
              </a:rPr>
              <a:t>Your humble servant</a:t>
            </a:r>
          </a:p>
          <a:p>
            <a:pPr>
              <a:spcBef>
                <a:spcPct val="50000"/>
              </a:spcBef>
              <a:buFontTx/>
              <a:buNone/>
            </a:pPr>
            <a:r>
              <a:rPr lang="en-US" altLang="fr-FR" sz="1200" b="1">
                <a:latin typeface="Arial" panose="020B0604020202020204" pitchFamily="34" charset="0"/>
              </a:rPr>
              <a:t>. W. Pauli </a:t>
            </a:r>
          </a:p>
        </p:txBody>
      </p:sp>
      <p:sp>
        <p:nvSpPr>
          <p:cNvPr id="24579" name="Text Box 3"/>
          <p:cNvSpPr txBox="1">
            <a:spLocks noChangeArrowheads="1"/>
          </p:cNvSpPr>
          <p:nvPr/>
        </p:nvSpPr>
        <p:spPr bwMode="auto">
          <a:xfrm>
            <a:off x="914400" y="1066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endParaRPr lang="fr-CH" altLang="fr-FR" sz="2000" b="1" i="1">
              <a:solidFill>
                <a:schemeClr val="accent2"/>
              </a:solidFill>
              <a:latin typeface="Arial" panose="020B0604020202020204" pitchFamily="34" charset="0"/>
              <a:cs typeface="Times New Roman" panose="02020603050405020304" pitchFamily="18" charset="0"/>
            </a:endParaRPr>
          </a:p>
        </p:txBody>
      </p:sp>
      <p:sp>
        <p:nvSpPr>
          <p:cNvPr id="24580" name="Text Box 4"/>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pic>
        <p:nvPicPr>
          <p:cNvPr id="24581" name="Picture 5" descr="paul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00" y="2882900"/>
            <a:ext cx="25796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35300" y="6286500"/>
            <a:ext cx="2017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Wolfgang Pauli</a:t>
            </a:r>
          </a:p>
        </p:txBody>
      </p:sp>
      <p:sp>
        <p:nvSpPr>
          <p:cNvPr id="24583" name="Text Box 7"/>
          <p:cNvSpPr txBox="1">
            <a:spLocks noChangeArrowheads="1"/>
          </p:cNvSpPr>
          <p:nvPr/>
        </p:nvSpPr>
        <p:spPr bwMode="auto">
          <a:xfrm>
            <a:off x="3443288" y="0"/>
            <a:ext cx="570071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Neutrinos: </a:t>
            </a:r>
            <a:r>
              <a:rPr lang="en-US" altLang="fr-FR" sz="2400" b="1" i="1">
                <a:solidFill>
                  <a:srgbClr val="CC0000"/>
                </a:solidFill>
                <a:latin typeface="Arial Rounded MT Bold" panose="020F0704030504030204" pitchFamily="34" charset="0"/>
              </a:rPr>
              <a:t>the birth of the idea</a:t>
            </a:r>
          </a:p>
        </p:txBody>
      </p:sp>
      <p:sp>
        <p:nvSpPr>
          <p:cNvPr id="24584" name="Text Box 8"/>
          <p:cNvSpPr txBox="1">
            <a:spLocks noChangeArrowheads="1"/>
          </p:cNvSpPr>
          <p:nvPr/>
        </p:nvSpPr>
        <p:spPr bwMode="auto">
          <a:xfrm>
            <a:off x="2832100" y="0"/>
            <a:ext cx="900113" cy="495300"/>
          </a:xfrm>
          <a:prstGeom prst="rect">
            <a:avLst/>
          </a:prstGeom>
          <a:solidFill>
            <a:srgbClr val="FEFCAC"/>
          </a:solidFill>
          <a:ln w="38100">
            <a:solidFill>
              <a:srgbClr val="CC0000"/>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solidFill>
                  <a:srgbClr val="CC0000"/>
                </a:solidFill>
                <a:latin typeface="Arial" panose="020B0604020202020204" pitchFamily="34" charset="0"/>
              </a:rPr>
              <a:t>1930</a:t>
            </a:r>
          </a:p>
        </p:txBody>
      </p:sp>
      <p:sp>
        <p:nvSpPr>
          <p:cNvPr id="24585" name="Line 9"/>
          <p:cNvSpPr>
            <a:spLocks noChangeShapeType="1"/>
          </p:cNvSpPr>
          <p:nvPr/>
        </p:nvSpPr>
        <p:spPr bwMode="auto">
          <a:xfrm>
            <a:off x="508000" y="2578100"/>
            <a:ext cx="1600200" cy="0"/>
          </a:xfrm>
          <a:prstGeom prst="line">
            <a:avLst/>
          </a:prstGeom>
          <a:noFill/>
          <a:ln w="444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86" name="Line 10"/>
          <p:cNvSpPr>
            <a:spLocks noChangeShapeType="1"/>
          </p:cNvSpPr>
          <p:nvPr/>
        </p:nvSpPr>
        <p:spPr bwMode="auto">
          <a:xfrm flipV="1">
            <a:off x="533400" y="1181100"/>
            <a:ext cx="0" cy="1384300"/>
          </a:xfrm>
          <a:prstGeom prst="line">
            <a:avLst/>
          </a:prstGeom>
          <a:noFill/>
          <a:ln w="444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87" name="Text Box 12"/>
          <p:cNvSpPr txBox="1">
            <a:spLocks noChangeArrowheads="1"/>
          </p:cNvSpPr>
          <p:nvPr/>
        </p:nvSpPr>
        <p:spPr bwMode="auto">
          <a:xfrm>
            <a:off x="85725" y="1293813"/>
            <a:ext cx="4111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dN</a:t>
            </a:r>
          </a:p>
          <a:p>
            <a:pPr>
              <a:spcBef>
                <a:spcPct val="0"/>
              </a:spcBef>
              <a:buFontTx/>
              <a:buNone/>
            </a:pPr>
            <a:r>
              <a:rPr lang="fr-CH" altLang="fr-FR" sz="1400" b="1">
                <a:latin typeface="Times New Roman" panose="02020603050405020304" pitchFamily="18" charset="0"/>
              </a:rPr>
              <a:t>dE</a:t>
            </a:r>
          </a:p>
        </p:txBody>
      </p:sp>
      <p:sp>
        <p:nvSpPr>
          <p:cNvPr id="24588" name="Line 13"/>
          <p:cNvSpPr>
            <a:spLocks noChangeShapeType="1"/>
          </p:cNvSpPr>
          <p:nvPr/>
        </p:nvSpPr>
        <p:spPr bwMode="auto">
          <a:xfrm>
            <a:off x="152400" y="1549400"/>
            <a:ext cx="241300" cy="0"/>
          </a:xfrm>
          <a:prstGeom prst="line">
            <a:avLst/>
          </a:prstGeom>
          <a:noFill/>
          <a:ln w="444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9" name="Text Box 14"/>
          <p:cNvSpPr txBox="1">
            <a:spLocks noChangeArrowheads="1"/>
          </p:cNvSpPr>
          <p:nvPr/>
        </p:nvSpPr>
        <p:spPr bwMode="auto">
          <a:xfrm>
            <a:off x="2117725" y="2462213"/>
            <a:ext cx="303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E</a:t>
            </a:r>
          </a:p>
        </p:txBody>
      </p:sp>
      <p:sp>
        <p:nvSpPr>
          <p:cNvPr id="24590" name="Text Box 15"/>
          <p:cNvSpPr txBox="1">
            <a:spLocks noChangeArrowheads="1"/>
          </p:cNvSpPr>
          <p:nvPr/>
        </p:nvSpPr>
        <p:spPr bwMode="auto">
          <a:xfrm>
            <a:off x="720725" y="2590800"/>
            <a:ext cx="869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few MeV</a:t>
            </a:r>
          </a:p>
        </p:txBody>
      </p:sp>
      <p:sp>
        <p:nvSpPr>
          <p:cNvPr id="24591" name="Text Box 16"/>
          <p:cNvSpPr txBox="1">
            <a:spLocks noChangeArrowheads="1"/>
          </p:cNvSpPr>
          <p:nvPr/>
        </p:nvSpPr>
        <p:spPr bwMode="auto">
          <a:xfrm>
            <a:off x="644525" y="1141413"/>
            <a:ext cx="209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400" b="1">
                <a:latin typeface="Times New Roman" panose="02020603050405020304" pitchFamily="18" charset="0"/>
              </a:rPr>
              <a:t>e</a:t>
            </a:r>
            <a:r>
              <a:rPr lang="fr-CH" altLang="fr-FR" sz="1400" b="1" baseline="30000">
                <a:latin typeface="Times New Roman" panose="02020603050405020304" pitchFamily="18" charset="0"/>
              </a:rPr>
              <a:t>-</a:t>
            </a:r>
            <a:r>
              <a:rPr lang="fr-CH" altLang="fr-FR" sz="1400" b="1">
                <a:latin typeface="Times New Roman" panose="02020603050405020304" pitchFamily="18" charset="0"/>
              </a:rPr>
              <a:t> spectrum in beta decay</a:t>
            </a:r>
          </a:p>
        </p:txBody>
      </p:sp>
      <p:pic>
        <p:nvPicPr>
          <p:cNvPr id="24592"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963" y="144463"/>
            <a:ext cx="2827337"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24593" name="Text Box 18"/>
          <p:cNvSpPr txBox="1">
            <a:spLocks noChangeArrowheads="1"/>
          </p:cNvSpPr>
          <p:nvPr/>
        </p:nvSpPr>
        <p:spPr bwMode="auto">
          <a:xfrm>
            <a:off x="2168525" y="215900"/>
            <a:ext cx="184150" cy="304800"/>
          </a:xfrm>
          <a:prstGeom prst="rect">
            <a:avLst/>
          </a:prstGeom>
          <a:solidFill>
            <a:schemeClr val="tx2"/>
          </a:solidFill>
          <a:ln>
            <a:noFill/>
          </a:ln>
          <a:extLs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50000"/>
              </a:spcBef>
              <a:buFontTx/>
              <a:buNone/>
            </a:pPr>
            <a:endParaRPr lang="fr-CH" altLang="fr-FR" sz="1400" b="1">
              <a:latin typeface="Times New Roman" panose="02020603050405020304" pitchFamily="18" charset="0"/>
            </a:endParaRPr>
          </a:p>
        </p:txBody>
      </p:sp>
      <p:grpSp>
        <p:nvGrpSpPr>
          <p:cNvPr id="5" name="Group 4"/>
          <p:cNvGrpSpPr>
            <a:grpSpLocks/>
          </p:cNvGrpSpPr>
          <p:nvPr/>
        </p:nvGrpSpPr>
        <p:grpSpPr bwMode="auto">
          <a:xfrm>
            <a:off x="571500" y="185738"/>
            <a:ext cx="1804988" cy="2379662"/>
            <a:chOff x="571500" y="185738"/>
            <a:chExt cx="1804988" cy="2379662"/>
          </a:xfrm>
        </p:grpSpPr>
        <p:sp>
          <p:nvSpPr>
            <p:cNvPr id="24596" name="Freeform 11"/>
            <p:cNvSpPr>
              <a:spLocks/>
            </p:cNvSpPr>
            <p:nvPr/>
          </p:nvSpPr>
          <p:spPr bwMode="auto">
            <a:xfrm>
              <a:off x="571500" y="1466850"/>
              <a:ext cx="1104900" cy="1098550"/>
            </a:xfrm>
            <a:custGeom>
              <a:avLst/>
              <a:gdLst>
                <a:gd name="T0" fmla="*/ 0 w 696"/>
                <a:gd name="T1" fmla="*/ 2147483646 h 692"/>
                <a:gd name="T2" fmla="*/ 2147483646 w 696"/>
                <a:gd name="T3" fmla="*/ 2147483646 h 692"/>
                <a:gd name="T4" fmla="*/ 2147483646 w 696"/>
                <a:gd name="T5" fmla="*/ 2147483646 h 692"/>
                <a:gd name="T6" fmla="*/ 2147483646 w 696"/>
                <a:gd name="T7" fmla="*/ 2147483646 h 692"/>
                <a:gd name="T8" fmla="*/ 2147483646 w 696"/>
                <a:gd name="T9" fmla="*/ 2147483646 h 692"/>
                <a:gd name="T10" fmla="*/ 2147483646 w 696"/>
                <a:gd name="T11" fmla="*/ 2147483646 h 692"/>
                <a:gd name="T12" fmla="*/ 2147483646 w 696"/>
                <a:gd name="T13" fmla="*/ 2147483646 h 692"/>
                <a:gd name="T14" fmla="*/ 2147483646 w 696"/>
                <a:gd name="T15" fmla="*/ 2147483646 h 692"/>
                <a:gd name="T16" fmla="*/ 0 60000 65536"/>
                <a:gd name="T17" fmla="*/ 0 60000 65536"/>
                <a:gd name="T18" fmla="*/ 0 60000 65536"/>
                <a:gd name="T19" fmla="*/ 0 60000 65536"/>
                <a:gd name="T20" fmla="*/ 0 60000 65536"/>
                <a:gd name="T21" fmla="*/ 0 60000 65536"/>
                <a:gd name="T22" fmla="*/ 0 60000 65536"/>
                <a:gd name="T23" fmla="*/ 0 60000 65536"/>
                <a:gd name="T24" fmla="*/ 0 w 696"/>
                <a:gd name="T25" fmla="*/ 0 h 692"/>
                <a:gd name="T26" fmla="*/ 696 w 696"/>
                <a:gd name="T27" fmla="*/ 692 h 6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6" h="692">
                  <a:moveTo>
                    <a:pt x="0" y="484"/>
                  </a:moveTo>
                  <a:cubicBezTo>
                    <a:pt x="10" y="406"/>
                    <a:pt x="21" y="329"/>
                    <a:pt x="40" y="268"/>
                  </a:cubicBezTo>
                  <a:cubicBezTo>
                    <a:pt x="59" y="207"/>
                    <a:pt x="81" y="159"/>
                    <a:pt x="112" y="116"/>
                  </a:cubicBezTo>
                  <a:cubicBezTo>
                    <a:pt x="143" y="73"/>
                    <a:pt x="175" y="24"/>
                    <a:pt x="224" y="12"/>
                  </a:cubicBezTo>
                  <a:cubicBezTo>
                    <a:pt x="273" y="0"/>
                    <a:pt x="351" y="0"/>
                    <a:pt x="408" y="44"/>
                  </a:cubicBezTo>
                  <a:cubicBezTo>
                    <a:pt x="465" y="88"/>
                    <a:pt x="529" y="191"/>
                    <a:pt x="568" y="276"/>
                  </a:cubicBezTo>
                  <a:cubicBezTo>
                    <a:pt x="607" y="361"/>
                    <a:pt x="619" y="487"/>
                    <a:pt x="640" y="556"/>
                  </a:cubicBezTo>
                  <a:cubicBezTo>
                    <a:pt x="661" y="625"/>
                    <a:pt x="683" y="669"/>
                    <a:pt x="696" y="692"/>
                  </a:cubicBezTo>
                </a:path>
              </a:pathLst>
            </a:custGeom>
            <a:noFill/>
            <a:ln w="4445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97" name="Text Box 19"/>
            <p:cNvSpPr txBox="1">
              <a:spLocks noChangeArrowheads="1"/>
            </p:cNvSpPr>
            <p:nvPr/>
          </p:nvSpPr>
          <p:spPr bwMode="auto">
            <a:xfrm>
              <a:off x="1885950" y="185738"/>
              <a:ext cx="490538" cy="369887"/>
            </a:xfrm>
            <a:prstGeom prst="rect">
              <a:avLst/>
            </a:prstGeom>
            <a:solidFill>
              <a:schemeClr val="tx2"/>
            </a:solidFill>
            <a:ln>
              <a:noFill/>
            </a:ln>
            <a:extLs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1800" b="1">
                  <a:solidFill>
                    <a:srgbClr val="FF0000"/>
                  </a:solidFill>
                  <a:latin typeface="Symbol" panose="05050102010706020507" pitchFamily="18" charset="2"/>
                  <a:sym typeface="Symbol" panose="05050102010706020507" pitchFamily="18" charset="2"/>
                </a:rPr>
                <a:t></a:t>
              </a:r>
              <a:r>
                <a:rPr lang="fr-CH" altLang="fr-FR" sz="1800" b="1">
                  <a:solidFill>
                    <a:srgbClr val="FF0000"/>
                  </a:solidFill>
                  <a:latin typeface="Symbol" panose="05050102010706020507" pitchFamily="18" charset="2"/>
                </a:rPr>
                <a:t>n</a:t>
              </a:r>
              <a:r>
                <a:rPr lang="fr-CH" altLang="fr-FR" sz="1800" b="1" baseline="-25000">
                  <a:solidFill>
                    <a:srgbClr val="FF0000"/>
                  </a:solidFill>
                  <a:latin typeface="Times New Roman" panose="02020603050405020304" pitchFamily="18" charset="0"/>
                </a:rPr>
                <a:t>e</a:t>
              </a:r>
            </a:p>
          </p:txBody>
        </p:sp>
      </p:grpSp>
      <p:cxnSp>
        <p:nvCxnSpPr>
          <p:cNvPr id="3" name="Straight Connector 2"/>
          <p:cNvCxnSpPr/>
          <p:nvPr/>
        </p:nvCxnSpPr>
        <p:spPr>
          <a:xfrm flipV="1">
            <a:off x="1693863" y="1446213"/>
            <a:ext cx="0" cy="1119187"/>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7</a:t>
            </a:fld>
            <a:endParaRPr lang="en-US">
              <a:solidFill>
                <a:prstClr val="black">
                  <a:tint val="75000"/>
                </a:prstClr>
              </a:solidFill>
            </a:endParaRPr>
          </a:p>
        </p:txBody>
      </p:sp>
    </p:spTree>
    <p:extLst>
      <p:ext uri="{BB962C8B-B14F-4D97-AF65-F5344CB8AC3E}">
        <p14:creationId xmlns:p14="http://schemas.microsoft.com/office/powerpoint/2010/main" val="3800737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3981" t="25390" r="37588" b="17399"/>
          <a:stretch/>
        </p:blipFill>
        <p:spPr>
          <a:xfrm>
            <a:off x="179512" y="404664"/>
            <a:ext cx="8856984" cy="5841268"/>
          </a:xfrm>
          <a:prstGeom prst="rect">
            <a:avLst/>
          </a:prstGeom>
        </p:spPr>
      </p:pic>
      <p:sp>
        <p:nvSpPr>
          <p:cNvPr id="4" name="TextBox 3"/>
          <p:cNvSpPr txBox="1"/>
          <p:nvPr/>
        </p:nvSpPr>
        <p:spPr>
          <a:xfrm>
            <a:off x="2267744" y="4365104"/>
            <a:ext cx="4911601" cy="1754326"/>
          </a:xfrm>
          <a:prstGeom prst="rect">
            <a:avLst/>
          </a:prstGeom>
          <a:solidFill>
            <a:srgbClr val="FFFF00"/>
          </a:solidFill>
        </p:spPr>
        <p:txBody>
          <a:bodyPr wrap="none" rtlCol="0">
            <a:spAutoFit/>
          </a:bodyPr>
          <a:lstStyle/>
          <a:p>
            <a:r>
              <a:rPr lang="en-US" dirty="0" smtClean="0"/>
              <a:t>How come there is ‘normal matter’ at all?</a:t>
            </a:r>
            <a:endParaRPr lang="en-US" dirty="0"/>
          </a:p>
          <a:p>
            <a:r>
              <a:rPr lang="en-US" dirty="0" smtClean="0"/>
              <a:t>The simplest Big Bang is ‘just energy’ at Time =0</a:t>
            </a:r>
          </a:p>
          <a:p>
            <a:r>
              <a:rPr lang="en-US" dirty="0"/>
              <a:t> </a:t>
            </a:r>
            <a:r>
              <a:rPr lang="en-US" dirty="0" smtClean="0"/>
              <a:t> -- particle physics only ever sees equal amounts</a:t>
            </a:r>
          </a:p>
          <a:p>
            <a:r>
              <a:rPr lang="en-US" dirty="0"/>
              <a:t> </a:t>
            </a:r>
            <a:r>
              <a:rPr lang="en-US" dirty="0" smtClean="0"/>
              <a:t>       of matter and antimatter created from energy</a:t>
            </a:r>
          </a:p>
          <a:p>
            <a:r>
              <a:rPr lang="en-US" dirty="0"/>
              <a:t> </a:t>
            </a:r>
            <a:r>
              <a:rPr lang="en-US" dirty="0" smtClean="0"/>
              <a:t>       + matter and antimatter annihilate</a:t>
            </a:r>
          </a:p>
          <a:p>
            <a:r>
              <a:rPr lang="en-US" dirty="0"/>
              <a:t> </a:t>
            </a:r>
            <a:r>
              <a:rPr lang="en-US" dirty="0" smtClean="0"/>
              <a:t> </a:t>
            </a:r>
            <a:r>
              <a:rPr lang="en-US" b="1" dirty="0" smtClean="0"/>
              <a:t>-- where is antimatter gone?</a:t>
            </a:r>
            <a:endParaRPr lang="en-US" b="1" dirty="0"/>
          </a:p>
        </p:txBody>
      </p:sp>
      <p:sp>
        <p:nvSpPr>
          <p:cNvPr id="6" name="Date Placeholder 5"/>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70</a:t>
            </a:fld>
            <a:endParaRPr lang="en-US">
              <a:solidFill>
                <a:prstClr val="black">
                  <a:tint val="75000"/>
                </a:prstClr>
              </a:solidFill>
            </a:endParaRPr>
          </a:p>
        </p:txBody>
      </p:sp>
    </p:spTree>
    <p:extLst>
      <p:ext uri="{BB962C8B-B14F-4D97-AF65-F5344CB8AC3E}">
        <p14:creationId xmlns:p14="http://schemas.microsoft.com/office/powerpoint/2010/main" val="416280373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3981" t="25390" r="37588" b="17399"/>
          <a:stretch/>
        </p:blipFill>
        <p:spPr>
          <a:xfrm>
            <a:off x="179512" y="404664"/>
            <a:ext cx="8856984" cy="5841268"/>
          </a:xfrm>
          <a:prstGeom prst="rect">
            <a:avLst/>
          </a:prstGeom>
        </p:spPr>
      </p:pic>
      <p:sp>
        <p:nvSpPr>
          <p:cNvPr id="4" name="TextBox 3"/>
          <p:cNvSpPr txBox="1"/>
          <p:nvPr/>
        </p:nvSpPr>
        <p:spPr>
          <a:xfrm>
            <a:off x="971600" y="4293096"/>
            <a:ext cx="7404591" cy="1477328"/>
          </a:xfrm>
          <a:prstGeom prst="rect">
            <a:avLst/>
          </a:prstGeom>
          <a:solidFill>
            <a:srgbClr val="FFFF00"/>
          </a:solidFill>
        </p:spPr>
        <p:txBody>
          <a:bodyPr wrap="none" rtlCol="0">
            <a:spAutoFit/>
          </a:bodyPr>
          <a:lstStyle/>
          <a:p>
            <a:r>
              <a:rPr lang="en-US" dirty="0" smtClean="0"/>
              <a:t>How come there is ‘normal matter’ at all?</a:t>
            </a:r>
            <a:endParaRPr lang="en-US" dirty="0"/>
          </a:p>
          <a:p>
            <a:r>
              <a:rPr lang="en-US" b="1" dirty="0" smtClean="0"/>
              <a:t>Sakharov conditions:</a:t>
            </a:r>
          </a:p>
          <a:p>
            <a:r>
              <a:rPr lang="en-US" dirty="0" smtClean="0"/>
              <a:t>-- out of equilibrium (Big Bang)</a:t>
            </a:r>
          </a:p>
          <a:p>
            <a:r>
              <a:rPr lang="en-US" dirty="0"/>
              <a:t>-- time reversal (CP) </a:t>
            </a:r>
            <a:r>
              <a:rPr lang="en-US" dirty="0" smtClean="0"/>
              <a:t>violation  (neutrino oscillations?)</a:t>
            </a:r>
          </a:p>
          <a:p>
            <a:r>
              <a:rPr lang="en-US" dirty="0" smtClean="0"/>
              <a:t>-- matter-antimatter transition (fermion number non-conservation)</a:t>
            </a:r>
          </a:p>
        </p:txBody>
      </p:sp>
      <p:sp>
        <p:nvSpPr>
          <p:cNvPr id="6" name="Date Placeholder 5"/>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71</a:t>
            </a:fld>
            <a:endParaRPr lang="en-US">
              <a:solidFill>
                <a:prstClr val="black">
                  <a:tint val="75000"/>
                </a:prstClr>
              </a:solidFill>
            </a:endParaRPr>
          </a:p>
        </p:txBody>
      </p:sp>
    </p:spTree>
    <p:extLst>
      <p:ext uri="{BB962C8B-B14F-4D97-AF65-F5344CB8AC3E}">
        <p14:creationId xmlns:p14="http://schemas.microsoft.com/office/powerpoint/2010/main" val="305240524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1"/>
          <p:cNvSpPr>
            <a:spLocks noGrp="1"/>
          </p:cNvSpPr>
          <p:nvPr>
            <p:ph type="sldNum" sz="quarter" idx="12"/>
          </p:nvPr>
        </p:nvSpPr>
        <p:spPr>
          <a:noFill/>
        </p:spPr>
        <p:txBody>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a:spcBef>
                <a:spcPct val="50000"/>
              </a:spcBef>
              <a:buClrTx/>
              <a:buFontTx/>
              <a:buNone/>
            </a:pPr>
            <a:r>
              <a:rPr kumimoji="0" lang="en-US" altLang="en-US" sz="1400" smtClean="0">
                <a:solidFill>
                  <a:srgbClr val="5E574E"/>
                </a:solidFill>
                <a:latin typeface="Arial" pitchFamily="34" charset="0"/>
              </a:rPr>
              <a:t>Neutrino physics -- Alain Blondel  </a:t>
            </a:r>
          </a:p>
        </p:txBody>
      </p:sp>
      <p:sp>
        <p:nvSpPr>
          <p:cNvPr id="70659" name="Text Box 2"/>
          <p:cNvSpPr txBox="1">
            <a:spLocks noChangeArrowheads="1"/>
          </p:cNvSpPr>
          <p:nvPr/>
        </p:nvSpPr>
        <p:spPr bwMode="auto">
          <a:xfrm>
            <a:off x="1901825" y="1258888"/>
            <a:ext cx="337343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000" b="1">
                <a:solidFill>
                  <a:srgbClr val="000000"/>
                </a:solidFill>
                <a:latin typeface="Times New Roman" pitchFamily="18" charset="0"/>
              </a:rPr>
              <a:t>Neutrinos have mass and mix</a:t>
            </a:r>
            <a:endParaRPr kumimoji="0" lang="fr-FR" altLang="en-US" sz="2000" b="1">
              <a:solidFill>
                <a:srgbClr val="000000"/>
              </a:solidFill>
              <a:latin typeface="Times New Roman" pitchFamily="18" charset="0"/>
            </a:endParaRPr>
          </a:p>
        </p:txBody>
      </p:sp>
      <p:sp>
        <p:nvSpPr>
          <p:cNvPr id="70660" name="Text Box 3"/>
          <p:cNvSpPr txBox="1">
            <a:spLocks noChangeArrowheads="1"/>
          </p:cNvSpPr>
          <p:nvPr/>
        </p:nvSpPr>
        <p:spPr bwMode="auto">
          <a:xfrm>
            <a:off x="1216025" y="2084388"/>
            <a:ext cx="5490799"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000" b="1" dirty="0">
                <a:solidFill>
                  <a:srgbClr val="000000"/>
                </a:solidFill>
                <a:latin typeface="Times New Roman" pitchFamily="18" charset="0"/>
              </a:rPr>
              <a:t>This </a:t>
            </a:r>
            <a:r>
              <a:rPr kumimoji="0" lang="fr-CH" altLang="en-US" sz="2000" b="1" dirty="0" err="1">
                <a:solidFill>
                  <a:srgbClr val="000000"/>
                </a:solidFill>
                <a:latin typeface="Times New Roman" pitchFamily="18" charset="0"/>
              </a:rPr>
              <a:t>is</a:t>
            </a:r>
            <a:r>
              <a:rPr kumimoji="0" lang="fr-CH" altLang="en-US" sz="2000" b="1" dirty="0">
                <a:solidFill>
                  <a:srgbClr val="000000"/>
                </a:solidFill>
                <a:latin typeface="Times New Roman" pitchFamily="18" charset="0"/>
              </a:rPr>
              <a:t> NOT the </a:t>
            </a:r>
            <a:r>
              <a:rPr kumimoji="0" lang="fr-CH" altLang="en-US" sz="2000" b="1" dirty="0" err="1" smtClean="0">
                <a:solidFill>
                  <a:srgbClr val="C00000"/>
                </a:solidFill>
                <a:latin typeface="Times New Roman" pitchFamily="18" charset="0"/>
              </a:rPr>
              <a:t>conventional</a:t>
            </a:r>
            <a:r>
              <a:rPr kumimoji="0" lang="fr-CH" altLang="en-US" sz="2000" b="1" dirty="0" smtClean="0">
                <a:solidFill>
                  <a:srgbClr val="C00000"/>
                </a:solidFill>
                <a:latin typeface="Times New Roman" pitchFamily="18" charset="0"/>
              </a:rPr>
              <a:t> Standard Model    </a:t>
            </a:r>
            <a:endParaRPr kumimoji="0" lang="fr-CH" altLang="en-US" sz="2000" b="1" dirty="0">
              <a:solidFill>
                <a:srgbClr val="C00000"/>
              </a:solidFill>
              <a:latin typeface="Times New Roman" pitchFamily="18" charset="0"/>
            </a:endParaRPr>
          </a:p>
          <a:p>
            <a:pPr eaLnBrk="0" fontAlgn="base" hangingPunct="0">
              <a:spcBef>
                <a:spcPct val="0"/>
              </a:spcBef>
              <a:spcAft>
                <a:spcPct val="0"/>
              </a:spcAft>
              <a:buClrTx/>
              <a:buFontTx/>
              <a:buNone/>
            </a:pPr>
            <a:endParaRPr kumimoji="0" lang="fr-CH" altLang="en-US" sz="2000" b="1" dirty="0">
              <a:solidFill>
                <a:srgbClr val="000000"/>
              </a:solidFill>
              <a:latin typeface="Times New Roman" pitchFamily="18" charset="0"/>
            </a:endParaRPr>
          </a:p>
          <a:p>
            <a:pPr eaLnBrk="0" fontAlgn="base" hangingPunct="0">
              <a:spcBef>
                <a:spcPct val="0"/>
              </a:spcBef>
              <a:spcAft>
                <a:spcPct val="0"/>
              </a:spcAft>
              <a:buClrTx/>
              <a:buFontTx/>
              <a:buNone/>
            </a:pPr>
            <a:r>
              <a:rPr kumimoji="0" lang="fr-CH" altLang="en-US" sz="2000" b="1" dirty="0" err="1">
                <a:solidFill>
                  <a:srgbClr val="000000"/>
                </a:solidFill>
                <a:latin typeface="Times New Roman" pitchFamily="18" charset="0"/>
              </a:rPr>
              <a:t>why</a:t>
            </a:r>
            <a:r>
              <a:rPr kumimoji="0" lang="fr-CH" altLang="en-US" sz="2000" b="1" dirty="0">
                <a:solidFill>
                  <a:srgbClr val="000000"/>
                </a:solidFill>
                <a:latin typeface="Times New Roman" pitchFamily="18" charset="0"/>
              </a:rPr>
              <a:t> cant </a:t>
            </a:r>
            <a:r>
              <a:rPr kumimoji="0" lang="fr-CH" altLang="en-US" sz="2000" b="1" dirty="0" err="1">
                <a:solidFill>
                  <a:srgbClr val="000000"/>
                </a:solidFill>
                <a:latin typeface="Times New Roman" pitchFamily="18" charset="0"/>
              </a:rPr>
              <a:t>we</a:t>
            </a:r>
            <a:r>
              <a:rPr kumimoji="0" lang="fr-CH" altLang="en-US" sz="2000" b="1" dirty="0">
                <a:solidFill>
                  <a:srgbClr val="000000"/>
                </a:solidFill>
                <a:latin typeface="Times New Roman" pitchFamily="18" charset="0"/>
              </a:rPr>
              <a:t> </a:t>
            </a:r>
            <a:r>
              <a:rPr kumimoji="0" lang="fr-CH" altLang="en-US" sz="2000" b="1" dirty="0" err="1">
                <a:solidFill>
                  <a:srgbClr val="000000"/>
                </a:solidFill>
                <a:latin typeface="Times New Roman" pitchFamily="18" charset="0"/>
              </a:rPr>
              <a:t>just</a:t>
            </a:r>
            <a:r>
              <a:rPr kumimoji="0" lang="fr-CH" altLang="en-US" sz="2000" b="1" dirty="0">
                <a:solidFill>
                  <a:srgbClr val="000000"/>
                </a:solidFill>
                <a:latin typeface="Times New Roman" pitchFamily="18" charset="0"/>
              </a:rPr>
              <a:t> </a:t>
            </a:r>
            <a:r>
              <a:rPr kumimoji="0" lang="fr-CH" altLang="en-US" sz="2000" b="1" dirty="0" err="1">
                <a:solidFill>
                  <a:srgbClr val="000000"/>
                </a:solidFill>
                <a:latin typeface="Times New Roman" pitchFamily="18" charset="0"/>
              </a:rPr>
              <a:t>add</a:t>
            </a:r>
            <a:r>
              <a:rPr kumimoji="0" lang="fr-CH" altLang="en-US" sz="2000" b="1" dirty="0">
                <a:solidFill>
                  <a:srgbClr val="000000"/>
                </a:solidFill>
                <a:latin typeface="Times New Roman" pitchFamily="18" charset="0"/>
              </a:rPr>
              <a:t> masses to neutrinos? </a:t>
            </a:r>
            <a:endParaRPr kumimoji="0" lang="fr-FR" altLang="en-US" sz="2000" b="1" dirty="0">
              <a:solidFill>
                <a:srgbClr val="000000"/>
              </a:solidFill>
              <a:latin typeface="Times New Roman" pitchFamily="18" charset="0"/>
            </a:endParaRPr>
          </a:p>
        </p:txBody>
      </p:sp>
    </p:spTree>
    <p:extLst>
      <p:ext uri="{BB962C8B-B14F-4D97-AF65-F5344CB8AC3E}">
        <p14:creationId xmlns:p14="http://schemas.microsoft.com/office/powerpoint/2010/main" val="25844464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sp>
        <p:nvSpPr>
          <p:cNvPr id="5" name="TextBox 4"/>
          <p:cNvSpPr txBox="1"/>
          <p:nvPr/>
        </p:nvSpPr>
        <p:spPr>
          <a:xfrm>
            <a:off x="1763688" y="208257"/>
            <a:ext cx="5832648" cy="461665"/>
          </a:xfrm>
          <a:prstGeom prst="rect">
            <a:avLst/>
          </a:prstGeom>
          <a:solidFill>
            <a:schemeClr val="accent1">
              <a:lumMod val="20000"/>
              <a:lumOff val="80000"/>
            </a:schemeClr>
          </a:solidFill>
        </p:spPr>
        <p:txBody>
          <a:bodyPr wrap="square" rtlCol="0">
            <a:spAutoFit/>
          </a:bodyPr>
          <a:lstStyle/>
          <a:p>
            <a:pPr algn="ctr" defTabSz="685800">
              <a:defRPr/>
            </a:pPr>
            <a:r>
              <a:rPr lang="fr-FR" sz="2400" b="1" dirty="0">
                <a:solidFill>
                  <a:prstClr val="black"/>
                </a:solidFill>
                <a:latin typeface="Calibri" panose="020F0502020204030204"/>
              </a:rPr>
              <a:t>Fermion </a:t>
            </a:r>
            <a:r>
              <a:rPr lang="fr-FR" sz="2400" b="1" dirty="0" err="1">
                <a:solidFill>
                  <a:prstClr val="black"/>
                </a:solidFill>
                <a:latin typeface="Calibri" panose="020F0502020204030204"/>
              </a:rPr>
              <a:t>number</a:t>
            </a:r>
            <a:r>
              <a:rPr lang="fr-FR" sz="2400" b="1" dirty="0">
                <a:solidFill>
                  <a:prstClr val="black"/>
                </a:solidFill>
                <a:latin typeface="Calibri" panose="020F0502020204030204"/>
              </a:rPr>
              <a:t> conservation</a:t>
            </a:r>
          </a:p>
        </p:txBody>
      </p:sp>
      <p:sp>
        <p:nvSpPr>
          <p:cNvPr id="6" name="TextBox 5"/>
          <p:cNvSpPr txBox="1"/>
          <p:nvPr/>
        </p:nvSpPr>
        <p:spPr>
          <a:xfrm>
            <a:off x="357809" y="836712"/>
            <a:ext cx="5282152" cy="338554"/>
          </a:xfrm>
          <a:prstGeom prst="rect">
            <a:avLst/>
          </a:prstGeom>
          <a:noFill/>
        </p:spPr>
        <p:txBody>
          <a:bodyPr wrap="none" rtlCol="0">
            <a:spAutoFit/>
          </a:bodyPr>
          <a:lstStyle/>
          <a:p>
            <a:pPr defTabSz="685800">
              <a:defRPr/>
            </a:pPr>
            <a:r>
              <a:rPr lang="fr-FR" sz="1600" b="1" dirty="0">
                <a:solidFill>
                  <a:prstClr val="black"/>
                </a:solidFill>
                <a:latin typeface="Calibri" panose="020F0502020204030204"/>
              </a:rPr>
              <a:t>Is *not* in </a:t>
            </a:r>
            <a:r>
              <a:rPr lang="fr-FR" sz="1600" b="1" dirty="0" err="1">
                <a:solidFill>
                  <a:prstClr val="black"/>
                </a:solidFill>
                <a:latin typeface="Calibri" panose="020F0502020204030204"/>
              </a:rPr>
              <a:t>itself</a:t>
            </a:r>
            <a:r>
              <a:rPr lang="fr-FR" sz="1600" b="1" dirty="0">
                <a:solidFill>
                  <a:prstClr val="black"/>
                </a:solidFill>
                <a:latin typeface="Calibri" panose="020F0502020204030204"/>
              </a:rPr>
              <a:t> a </a:t>
            </a:r>
            <a:r>
              <a:rPr lang="fr-FR" sz="1600" b="1" dirty="0" err="1">
                <a:solidFill>
                  <a:prstClr val="black"/>
                </a:solidFill>
                <a:latin typeface="Calibri" panose="020F0502020204030204"/>
              </a:rPr>
              <a:t>law</a:t>
            </a:r>
            <a:r>
              <a:rPr lang="fr-FR" sz="1600" b="1" dirty="0">
                <a:solidFill>
                  <a:prstClr val="black"/>
                </a:solidFill>
                <a:latin typeface="Calibri" panose="020F0502020204030204"/>
              </a:rPr>
              <a:t> or a </a:t>
            </a:r>
            <a:r>
              <a:rPr lang="fr-FR" sz="1600" b="1" dirty="0" err="1">
                <a:solidFill>
                  <a:prstClr val="black"/>
                </a:solidFill>
                <a:latin typeface="Calibri" panose="020F0502020204030204"/>
              </a:rPr>
              <a:t>symmetry</a:t>
            </a:r>
            <a:r>
              <a:rPr lang="fr-FR" sz="1600" b="1" dirty="0">
                <a:solidFill>
                  <a:prstClr val="black"/>
                </a:solidFill>
                <a:latin typeface="Calibri" panose="020F0502020204030204"/>
              </a:rPr>
              <a:t> of the Standard Model</a:t>
            </a:r>
          </a:p>
        </p:txBody>
      </p:sp>
      <p:sp>
        <p:nvSpPr>
          <p:cNvPr id="7" name="TextBox 6"/>
          <p:cNvSpPr txBox="1"/>
          <p:nvPr/>
        </p:nvSpPr>
        <p:spPr>
          <a:xfrm>
            <a:off x="361716" y="1286942"/>
            <a:ext cx="8553685" cy="4934684"/>
          </a:xfrm>
          <a:prstGeom prst="rect">
            <a:avLst/>
          </a:prstGeom>
          <a:noFill/>
        </p:spPr>
        <p:txBody>
          <a:bodyPr wrap="square" rtlCol="0">
            <a:spAutoFit/>
          </a:bodyPr>
          <a:lstStyle/>
          <a:p>
            <a:pPr defTabSz="685800">
              <a:defRPr/>
            </a:pPr>
            <a:r>
              <a:rPr lang="fr-FR" sz="1600" b="1" dirty="0">
                <a:solidFill>
                  <a:prstClr val="black"/>
                </a:solidFill>
                <a:latin typeface="Calibri" panose="020F0502020204030204"/>
              </a:rPr>
              <a:t>For </a:t>
            </a:r>
            <a:r>
              <a:rPr lang="fr-FR" sz="1600" b="1" dirty="0" err="1">
                <a:solidFill>
                  <a:prstClr val="black"/>
                </a:solidFill>
                <a:latin typeface="Calibri" panose="020F0502020204030204"/>
              </a:rPr>
              <a:t>charged</a:t>
            </a:r>
            <a:r>
              <a:rPr lang="fr-FR" sz="1600" b="1" dirty="0">
                <a:solidFill>
                  <a:prstClr val="black"/>
                </a:solidFill>
                <a:latin typeface="Calibri" panose="020F0502020204030204"/>
              </a:rPr>
              <a:t> fermions (e/mu/tau and the quarks) </a:t>
            </a:r>
            <a:r>
              <a:rPr lang="fr-FR" sz="1600" dirty="0" err="1">
                <a:solidFill>
                  <a:prstClr val="black"/>
                </a:solidFill>
                <a:latin typeface="Calibri" panose="020F0502020204030204"/>
              </a:rPr>
              <a:t>it</a:t>
            </a:r>
            <a:r>
              <a:rPr lang="fr-FR" sz="1600" dirty="0">
                <a:solidFill>
                  <a:prstClr val="black"/>
                </a:solidFill>
                <a:latin typeface="Calibri" panose="020F0502020204030204"/>
              </a:rPr>
              <a:t> </a:t>
            </a:r>
            <a:r>
              <a:rPr lang="fr-FR" sz="1600" dirty="0" err="1">
                <a:solidFill>
                  <a:prstClr val="black"/>
                </a:solidFill>
                <a:latin typeface="Calibri" panose="020F0502020204030204"/>
              </a:rPr>
              <a:t>is</a:t>
            </a:r>
            <a:r>
              <a:rPr lang="fr-FR" sz="1600" dirty="0">
                <a:solidFill>
                  <a:prstClr val="black"/>
                </a:solidFill>
                <a:latin typeface="Calibri" panose="020F0502020204030204"/>
              </a:rPr>
              <a:t> not possible to </a:t>
            </a:r>
            <a:r>
              <a:rPr lang="fr-FR" sz="1600" dirty="0" err="1">
                <a:solidFill>
                  <a:prstClr val="black"/>
                </a:solidFill>
                <a:latin typeface="Calibri" panose="020F0502020204030204"/>
              </a:rPr>
              <a:t>transform</a:t>
            </a:r>
            <a:r>
              <a:rPr lang="fr-FR" sz="1600" dirty="0">
                <a:solidFill>
                  <a:prstClr val="black"/>
                </a:solidFill>
                <a:latin typeface="Calibri" panose="020F0502020204030204"/>
              </a:rPr>
              <a:t> </a:t>
            </a:r>
            <a:br>
              <a:rPr lang="fr-FR" sz="1600" dirty="0">
                <a:solidFill>
                  <a:prstClr val="black"/>
                </a:solidFill>
                <a:latin typeface="Calibri" panose="020F0502020204030204"/>
              </a:rPr>
            </a:br>
            <a:r>
              <a:rPr lang="fr-FR" sz="1600" dirty="0">
                <a:solidFill>
                  <a:prstClr val="black"/>
                </a:solidFill>
                <a:latin typeface="Calibri" panose="020F0502020204030204"/>
              </a:rPr>
              <a:t>a fermion </a:t>
            </a:r>
            <a:r>
              <a:rPr lang="fr-FR" sz="1600" dirty="0" err="1">
                <a:solidFill>
                  <a:prstClr val="black"/>
                </a:solidFill>
                <a:latin typeface="Calibri" panose="020F0502020204030204"/>
              </a:rPr>
              <a:t>into</a:t>
            </a:r>
            <a:r>
              <a:rPr lang="fr-FR" sz="1600" dirty="0">
                <a:solidFill>
                  <a:prstClr val="black"/>
                </a:solidFill>
                <a:latin typeface="Calibri" panose="020F0502020204030204"/>
              </a:rPr>
              <a:t> an </a:t>
            </a:r>
            <a:r>
              <a:rPr lang="fr-FR" sz="1600" dirty="0" err="1">
                <a:solidFill>
                  <a:prstClr val="black"/>
                </a:solidFill>
                <a:latin typeface="Calibri" panose="020F0502020204030204"/>
              </a:rPr>
              <a:t>antifermion</a:t>
            </a:r>
            <a:r>
              <a:rPr lang="fr-FR" sz="1600" dirty="0">
                <a:solidFill>
                  <a:prstClr val="black"/>
                </a:solidFill>
                <a:latin typeface="Calibri" panose="020F0502020204030204"/>
              </a:rPr>
              <a:t> </a:t>
            </a:r>
            <a:r>
              <a:rPr lang="fr-FR" sz="1600" b="1" dirty="0" err="1">
                <a:solidFill>
                  <a:prstClr val="black"/>
                </a:solidFill>
                <a:latin typeface="Calibri" panose="020F0502020204030204"/>
              </a:rPr>
              <a:t>because</a:t>
            </a:r>
            <a:r>
              <a:rPr lang="fr-FR" sz="1600" b="1" dirty="0">
                <a:solidFill>
                  <a:prstClr val="black"/>
                </a:solidFill>
                <a:latin typeface="Calibri" panose="020F0502020204030204"/>
              </a:rPr>
              <a:t> of charge conservation</a:t>
            </a:r>
          </a:p>
          <a:p>
            <a:pPr defTabSz="685800">
              <a:defRPr/>
            </a:pPr>
            <a:endParaRPr lang="fr-FR" sz="1600" b="1" dirty="0">
              <a:solidFill>
                <a:prstClr val="black"/>
              </a:solidFill>
              <a:latin typeface="Calibri" panose="020F0502020204030204"/>
            </a:endParaRPr>
          </a:p>
          <a:p>
            <a:pPr defTabSz="685800">
              <a:defRPr/>
            </a:pPr>
            <a:r>
              <a:rPr lang="fr-FR" sz="1600" b="1" dirty="0">
                <a:solidFill>
                  <a:prstClr val="black"/>
                </a:solidFill>
                <a:latin typeface="Calibri" panose="020F0502020204030204"/>
              </a:rPr>
              <a:t>For neutrinos, </a:t>
            </a:r>
            <a:r>
              <a:rPr lang="fr-FR" sz="1600" dirty="0" err="1">
                <a:solidFill>
                  <a:prstClr val="black"/>
                </a:solidFill>
                <a:latin typeface="Calibri" panose="020F0502020204030204"/>
              </a:rPr>
              <a:t>which</a:t>
            </a:r>
            <a:r>
              <a:rPr lang="fr-FR" sz="1600" dirty="0">
                <a:solidFill>
                  <a:prstClr val="black"/>
                </a:solidFill>
                <a:latin typeface="Calibri" panose="020F0502020204030204"/>
              </a:rPr>
              <a:t> are </a:t>
            </a:r>
            <a:r>
              <a:rPr lang="fr-FR" sz="1600" dirty="0" err="1">
                <a:solidFill>
                  <a:prstClr val="black"/>
                </a:solidFill>
                <a:latin typeface="Calibri" panose="020F0502020204030204"/>
              </a:rPr>
              <a:t>neutral</a:t>
            </a:r>
            <a:r>
              <a:rPr lang="fr-FR" sz="1600" dirty="0">
                <a:solidFill>
                  <a:prstClr val="black"/>
                </a:solidFill>
                <a:latin typeface="Calibri" panose="020F0502020204030204"/>
              </a:rPr>
              <a:t>, the SM assumes </a:t>
            </a:r>
            <a:r>
              <a:rPr lang="fr-FR" sz="1600" dirty="0" err="1">
                <a:solidFill>
                  <a:prstClr val="black"/>
                </a:solidFill>
                <a:latin typeface="Calibri" panose="020F0502020204030204"/>
              </a:rPr>
              <a:t>they</a:t>
            </a:r>
            <a:r>
              <a:rPr lang="fr-FR" sz="1600" dirty="0">
                <a:solidFill>
                  <a:prstClr val="black"/>
                </a:solidFill>
                <a:latin typeface="Calibri" panose="020F0502020204030204"/>
              </a:rPr>
              <a:t> are </a:t>
            </a:r>
            <a:r>
              <a:rPr lang="fr-FR" sz="1600" dirty="0" err="1">
                <a:solidFill>
                  <a:prstClr val="black"/>
                </a:solidFill>
                <a:latin typeface="Calibri" panose="020F0502020204030204"/>
              </a:rPr>
              <a:t>massless</a:t>
            </a:r>
            <a:r>
              <a:rPr lang="fr-FR" sz="1600" dirty="0">
                <a:solidFill>
                  <a:prstClr val="black"/>
                </a:solidFill>
                <a:latin typeface="Calibri" panose="020F0502020204030204"/>
              </a:rPr>
              <a:t>. </a:t>
            </a:r>
          </a:p>
          <a:p>
            <a:pPr defTabSz="685800">
              <a:defRPr/>
            </a:pPr>
            <a:r>
              <a:rPr lang="fr-FR" sz="1600" dirty="0">
                <a:solidFill>
                  <a:prstClr val="black"/>
                </a:solidFill>
                <a:latin typeface="Calibri" panose="020F0502020204030204"/>
              </a:rPr>
              <a:t>neutrino </a:t>
            </a:r>
            <a:r>
              <a:rPr lang="fr-FR" sz="1600" dirty="0" err="1">
                <a:solidFill>
                  <a:prstClr val="black"/>
                </a:solidFill>
                <a:latin typeface="Calibri" panose="020F0502020204030204"/>
              </a:rPr>
              <a:t>is</a:t>
            </a:r>
            <a:r>
              <a:rPr lang="fr-FR" sz="1600" dirty="0">
                <a:solidFill>
                  <a:prstClr val="black"/>
                </a:solidFill>
                <a:latin typeface="Calibri" panose="020F0502020204030204"/>
              </a:rPr>
              <a:t> </a:t>
            </a:r>
            <a:r>
              <a:rPr lang="fr-FR" sz="1600" dirty="0" err="1">
                <a:solidFill>
                  <a:prstClr val="black"/>
                </a:solidFill>
                <a:latin typeface="Calibri" panose="020F0502020204030204"/>
              </a:rPr>
              <a:t>left-handed</a:t>
            </a:r>
            <a:r>
              <a:rPr lang="fr-FR" sz="1600" dirty="0">
                <a:solidFill>
                  <a:prstClr val="black"/>
                </a:solidFill>
                <a:latin typeface="Calibri" panose="020F0502020204030204"/>
              </a:rPr>
              <a:t> (</a:t>
            </a:r>
            <a:r>
              <a:rPr lang="fr-FR" sz="1600" dirty="0" err="1">
                <a:solidFill>
                  <a:prstClr val="black"/>
                </a:solidFill>
                <a:latin typeface="Calibri" panose="020F0502020204030204"/>
              </a:rPr>
              <a:t>identical</a:t>
            </a:r>
            <a:r>
              <a:rPr lang="fr-FR" sz="1600" dirty="0">
                <a:solidFill>
                  <a:prstClr val="black"/>
                </a:solidFill>
                <a:latin typeface="Calibri" panose="020F0502020204030204"/>
              </a:rPr>
              <a:t> if </a:t>
            </a:r>
            <a:r>
              <a:rPr lang="fr-FR" sz="1600" dirty="0" err="1">
                <a:solidFill>
                  <a:prstClr val="black"/>
                </a:solidFill>
                <a:latin typeface="Calibri" panose="020F0502020204030204"/>
              </a:rPr>
              <a:t>massless</a:t>
            </a:r>
            <a:r>
              <a:rPr lang="fr-FR" sz="1600" dirty="0">
                <a:solidFill>
                  <a:prstClr val="black"/>
                </a:solidFill>
                <a:latin typeface="Calibri" panose="020F0502020204030204"/>
              </a:rPr>
              <a:t> to </a:t>
            </a:r>
            <a:r>
              <a:rPr lang="fr-FR" sz="1600" dirty="0" err="1">
                <a:solidFill>
                  <a:prstClr val="black"/>
                </a:solidFill>
                <a:latin typeface="Calibri" panose="020F0502020204030204"/>
              </a:rPr>
              <a:t>negative</a:t>
            </a:r>
            <a:r>
              <a:rPr lang="fr-FR" sz="1600" dirty="0">
                <a:solidFill>
                  <a:prstClr val="black"/>
                </a:solidFill>
                <a:latin typeface="Calibri" panose="020F0502020204030204"/>
              </a:rPr>
              <a:t> </a:t>
            </a:r>
            <a:r>
              <a:rPr lang="fr-FR" sz="1600" dirty="0" err="1">
                <a:solidFill>
                  <a:prstClr val="black"/>
                </a:solidFill>
                <a:latin typeface="Calibri" panose="020F0502020204030204"/>
              </a:rPr>
              <a:t>helicity</a:t>
            </a:r>
            <a:r>
              <a:rPr lang="fr-FR" sz="1600" dirty="0">
                <a:solidFill>
                  <a:prstClr val="black"/>
                </a:solidFill>
                <a:latin typeface="Calibri" panose="020F0502020204030204"/>
              </a:rPr>
              <a:t>)  </a:t>
            </a:r>
          </a:p>
          <a:p>
            <a:pPr defTabSz="685800">
              <a:defRPr/>
            </a:pPr>
            <a:r>
              <a:rPr lang="fr-FR" sz="1600" dirty="0">
                <a:solidFill>
                  <a:prstClr val="black"/>
                </a:solidFill>
                <a:latin typeface="Calibri" panose="020F0502020204030204"/>
              </a:rPr>
              <a:t>and the antineutrino has positive </a:t>
            </a:r>
            <a:r>
              <a:rPr lang="fr-FR" sz="1600" dirty="0" err="1">
                <a:solidFill>
                  <a:prstClr val="black"/>
                </a:solidFill>
                <a:latin typeface="Calibri" panose="020F0502020204030204"/>
              </a:rPr>
              <a:t>helicity</a:t>
            </a:r>
            <a:r>
              <a:rPr lang="fr-FR" sz="1600" dirty="0">
                <a:solidFill>
                  <a:prstClr val="black"/>
                </a:solidFill>
                <a:latin typeface="Calibri" panose="020F0502020204030204"/>
              </a:rPr>
              <a:t> </a:t>
            </a:r>
          </a:p>
          <a:p>
            <a:pPr defTabSz="685800">
              <a:defRPr/>
            </a:pPr>
            <a:r>
              <a:rPr lang="fr-FR" sz="1600" dirty="0">
                <a:solidFill>
                  <a:prstClr val="black"/>
                </a:solidFill>
                <a:latin typeface="Calibri" panose="020F0502020204030204"/>
              </a:rPr>
              <a:t>neutrino &lt;-&gt; antineutrino transition </a:t>
            </a:r>
            <a:r>
              <a:rPr lang="fr-FR" sz="1600" dirty="0" err="1">
                <a:solidFill>
                  <a:prstClr val="black"/>
                </a:solidFill>
                <a:latin typeface="Calibri" panose="020F0502020204030204"/>
              </a:rPr>
              <a:t>is</a:t>
            </a:r>
            <a:r>
              <a:rPr lang="fr-FR" sz="1600" dirty="0">
                <a:solidFill>
                  <a:prstClr val="black"/>
                </a:solidFill>
                <a:latin typeface="Calibri" panose="020F0502020204030204"/>
              </a:rPr>
              <a:t> </a:t>
            </a:r>
            <a:r>
              <a:rPr lang="fr-FR" sz="1600" dirty="0" err="1">
                <a:solidFill>
                  <a:prstClr val="black"/>
                </a:solidFill>
                <a:latin typeface="Calibri" panose="020F0502020204030204"/>
              </a:rPr>
              <a:t>forbidden</a:t>
            </a:r>
            <a:r>
              <a:rPr lang="fr-FR" sz="1600" dirty="0">
                <a:solidFill>
                  <a:prstClr val="black"/>
                </a:solidFill>
                <a:latin typeface="Calibri" panose="020F0502020204030204"/>
              </a:rPr>
              <a:t> by </a:t>
            </a:r>
            <a:r>
              <a:rPr lang="fr-FR" sz="1600" b="1" dirty="0" err="1">
                <a:solidFill>
                  <a:prstClr val="black"/>
                </a:solidFill>
                <a:latin typeface="Calibri" panose="020F0502020204030204"/>
              </a:rPr>
              <a:t>angular</a:t>
            </a:r>
            <a:r>
              <a:rPr lang="fr-FR" sz="1600" b="1" dirty="0">
                <a:solidFill>
                  <a:prstClr val="black"/>
                </a:solidFill>
                <a:latin typeface="Calibri" panose="020F0502020204030204"/>
              </a:rPr>
              <a:t> </a:t>
            </a:r>
            <a:r>
              <a:rPr lang="fr-FR" sz="1600" b="1" dirty="0" err="1">
                <a:solidFill>
                  <a:prstClr val="black"/>
                </a:solidFill>
                <a:latin typeface="Calibri" panose="020F0502020204030204"/>
              </a:rPr>
              <a:t>momentum</a:t>
            </a:r>
            <a:r>
              <a:rPr lang="fr-FR" sz="1600" b="1" dirty="0">
                <a:solidFill>
                  <a:prstClr val="black"/>
                </a:solidFill>
                <a:latin typeface="Calibri" panose="020F0502020204030204"/>
              </a:rPr>
              <a:t> conservation</a:t>
            </a:r>
            <a:r>
              <a:rPr lang="fr-FR" sz="1600" dirty="0">
                <a:solidFill>
                  <a:prstClr val="black"/>
                </a:solidFill>
                <a:latin typeface="Calibri" panose="020F0502020204030204"/>
              </a:rPr>
              <a:t> </a:t>
            </a:r>
            <a:r>
              <a:rPr lang="fr-FR" sz="1600" b="1" dirty="0">
                <a:solidFill>
                  <a:prstClr val="black"/>
                </a:solidFill>
                <a:latin typeface="Calibri" panose="020F0502020204030204"/>
              </a:rPr>
              <a:t> </a:t>
            </a:r>
          </a:p>
          <a:p>
            <a:pPr defTabSz="685800">
              <a:defRPr/>
            </a:pPr>
            <a:endParaRPr lang="fr-FR" sz="1600" b="1" dirty="0">
              <a:solidFill>
                <a:prstClr val="black"/>
              </a:solidFill>
              <a:latin typeface="Calibri" panose="020F0502020204030204"/>
            </a:endParaRPr>
          </a:p>
          <a:p>
            <a:pPr defTabSz="685800">
              <a:defRPr/>
            </a:pPr>
            <a:r>
              <a:rPr lang="fr-FR" sz="1600" b="1" dirty="0">
                <a:solidFill>
                  <a:prstClr val="black"/>
                </a:solidFill>
                <a:latin typeface="Calibri" panose="020F0502020204030204"/>
              </a:rPr>
              <a:t>This </a:t>
            </a:r>
            <a:r>
              <a:rPr lang="fr-FR" sz="1600" b="1" dirty="0" err="1">
                <a:solidFill>
                  <a:prstClr val="black"/>
                </a:solidFill>
                <a:latin typeface="Calibri" panose="020F0502020204030204"/>
              </a:rPr>
              <a:t>results</a:t>
            </a:r>
            <a:r>
              <a:rPr lang="fr-FR" sz="1600" b="1" dirty="0">
                <a:solidFill>
                  <a:prstClr val="black"/>
                </a:solidFill>
                <a:latin typeface="Calibri" panose="020F0502020204030204"/>
              </a:rPr>
              <a:t> in practice in </a:t>
            </a:r>
            <a:r>
              <a:rPr lang="fr-FR" sz="1600" b="1" u="sng" dirty="0">
                <a:solidFill>
                  <a:prstClr val="black"/>
                </a:solidFill>
                <a:latin typeface="Calibri" panose="020F0502020204030204"/>
              </a:rPr>
              <a:t>apparent, </a:t>
            </a:r>
            <a:r>
              <a:rPr lang="fr-FR" sz="1600" b="1" u="sng" dirty="0" err="1">
                <a:solidFill>
                  <a:prstClr val="black"/>
                </a:solidFill>
                <a:latin typeface="Calibri" panose="020F0502020204030204"/>
              </a:rPr>
              <a:t>accidental</a:t>
            </a:r>
            <a:r>
              <a:rPr lang="fr-FR" sz="1600" b="1" u="sng" dirty="0">
                <a:solidFill>
                  <a:prstClr val="black"/>
                </a:solidFill>
                <a:latin typeface="Calibri" panose="020F0502020204030204"/>
              </a:rPr>
              <a:t>, conservation of fermion </a:t>
            </a:r>
            <a:r>
              <a:rPr lang="fr-FR" sz="1600" b="1" u="sng" dirty="0" err="1">
                <a:solidFill>
                  <a:prstClr val="black"/>
                </a:solidFill>
                <a:latin typeface="Calibri" panose="020F0502020204030204"/>
              </a:rPr>
              <a:t>number</a:t>
            </a:r>
            <a:r>
              <a:rPr lang="fr-FR" sz="1600" b="1" u="sng" dirty="0">
                <a:solidFill>
                  <a:prstClr val="black"/>
                </a:solidFill>
                <a:latin typeface="Calibri" panose="020F0502020204030204"/>
              </a:rPr>
              <a:t> </a:t>
            </a:r>
          </a:p>
          <a:p>
            <a:pPr defTabSz="685800">
              <a:defRPr/>
            </a:pPr>
            <a:endParaRPr lang="fr-FR" sz="1600" b="1" dirty="0">
              <a:solidFill>
                <a:prstClr val="black"/>
              </a:solidFill>
              <a:latin typeface="Calibri" panose="020F0502020204030204"/>
            </a:endParaRPr>
          </a:p>
          <a:p>
            <a:pPr defTabSz="685800">
              <a:defRPr/>
            </a:pPr>
            <a:r>
              <a:rPr lang="fr-FR" sz="1600" b="1" dirty="0">
                <a:solidFill>
                  <a:prstClr val="black"/>
                </a:solidFill>
                <a:latin typeface="Calibri" panose="020F0502020204030204"/>
              </a:rPr>
              <a:t>The existence of massive neutrinos </a:t>
            </a:r>
            <a:r>
              <a:rPr lang="fr-FR" sz="1600" b="1" dirty="0" err="1">
                <a:solidFill>
                  <a:prstClr val="black"/>
                </a:solidFill>
                <a:latin typeface="Calibri" panose="020F0502020204030204"/>
              </a:rPr>
              <a:t>allows</a:t>
            </a:r>
            <a:r>
              <a:rPr lang="fr-FR" sz="1600" b="1" dirty="0">
                <a:solidFill>
                  <a:prstClr val="black"/>
                </a:solidFill>
                <a:latin typeface="Calibri" panose="020F0502020204030204"/>
              </a:rPr>
              <a:t> for spin flip and </a:t>
            </a:r>
            <a:r>
              <a:rPr lang="fr-FR" sz="1600" b="1" dirty="0" err="1">
                <a:solidFill>
                  <a:prstClr val="black"/>
                </a:solidFill>
                <a:latin typeface="Calibri" panose="020F0502020204030204"/>
              </a:rPr>
              <a:t>thus</a:t>
            </a:r>
            <a:r>
              <a:rPr lang="fr-FR" sz="1600" b="1" dirty="0">
                <a:solidFill>
                  <a:prstClr val="black"/>
                </a:solidFill>
                <a:latin typeface="Calibri" panose="020F0502020204030204"/>
              </a:rPr>
              <a:t> in </a:t>
            </a:r>
            <a:r>
              <a:rPr lang="fr-FR" sz="1600" b="1" dirty="0" err="1">
                <a:solidFill>
                  <a:prstClr val="black"/>
                </a:solidFill>
                <a:latin typeface="Calibri" panose="020F0502020204030204"/>
              </a:rPr>
              <a:t>principle</a:t>
            </a:r>
            <a:r>
              <a:rPr lang="fr-FR" sz="1600" b="1" dirty="0">
                <a:solidFill>
                  <a:prstClr val="black"/>
                </a:solidFill>
                <a:latin typeface="Calibri" panose="020F0502020204030204"/>
              </a:rPr>
              <a:t> a neutrino-antineutrino transition</a:t>
            </a:r>
          </a:p>
          <a:p>
            <a:pPr defTabSz="685800">
              <a:spcBef>
                <a:spcPct val="0"/>
              </a:spcBef>
              <a:defRPr/>
            </a:pPr>
            <a:r>
              <a:rPr lang="fr-CH" altLang="en-US" sz="1600" dirty="0" err="1">
                <a:solidFill>
                  <a:srgbClr val="CC0000"/>
                </a:solidFill>
                <a:latin typeface="Calibri" panose="020F0502020204030204" pitchFamily="34" charset="0"/>
              </a:rPr>
              <a:t>since</a:t>
            </a:r>
            <a:r>
              <a:rPr lang="fr-CH" altLang="en-US" sz="1600" dirty="0">
                <a:solidFill>
                  <a:srgbClr val="CC0000"/>
                </a:solidFill>
                <a:latin typeface="Calibri" panose="020F0502020204030204" pitchFamily="34" charset="0"/>
              </a:rPr>
              <a:t> a </a:t>
            </a:r>
            <a:r>
              <a:rPr lang="fr-CH" altLang="en-US" sz="1600" dirty="0" err="1">
                <a:solidFill>
                  <a:srgbClr val="CC0000"/>
                </a:solidFill>
                <a:latin typeface="Calibri" panose="020F0502020204030204" pitchFamily="34" charset="0"/>
              </a:rPr>
              <a:t>left</a:t>
            </a:r>
            <a:r>
              <a:rPr lang="fr-CH" altLang="en-US" sz="1600" dirty="0">
                <a:solidFill>
                  <a:srgbClr val="CC0000"/>
                </a:solidFill>
                <a:latin typeface="Calibri" panose="020F0502020204030204" pitchFamily="34" charset="0"/>
              </a:rPr>
              <a:t>-</a:t>
            </a:r>
            <a:r>
              <a:rPr lang="fr-CH" altLang="en-US" sz="1600" dirty="0" err="1">
                <a:solidFill>
                  <a:srgbClr val="CC0000"/>
                </a:solidFill>
                <a:latin typeface="Calibri" panose="020F0502020204030204" pitchFamily="34" charset="0"/>
              </a:rPr>
              <a:t>handed</a:t>
            </a:r>
            <a:r>
              <a:rPr lang="fr-CH" altLang="en-US" sz="1600" dirty="0">
                <a:solidFill>
                  <a:srgbClr val="CC0000"/>
                </a:solidFill>
                <a:latin typeface="Calibri" panose="020F0502020204030204" pitchFamily="34" charset="0"/>
              </a:rPr>
              <a:t> </a:t>
            </a:r>
            <a:r>
              <a:rPr lang="fr-CH" altLang="en-US" sz="1600" dirty="0" err="1">
                <a:solidFill>
                  <a:srgbClr val="CC0000"/>
                </a:solidFill>
                <a:latin typeface="Calibri" panose="020F0502020204030204" pitchFamily="34" charset="0"/>
              </a:rPr>
              <a:t>field</a:t>
            </a:r>
            <a:r>
              <a:rPr lang="fr-CH" altLang="en-US" sz="1600" dirty="0">
                <a:solidFill>
                  <a:srgbClr val="CC0000"/>
                </a:solidFill>
                <a:latin typeface="Calibri" panose="020F0502020204030204" pitchFamily="34" charset="0"/>
              </a:rPr>
              <a:t> (EW </a:t>
            </a:r>
            <a:r>
              <a:rPr lang="fr-CH" altLang="en-US" sz="1600" dirty="0" err="1">
                <a:solidFill>
                  <a:srgbClr val="CC0000"/>
                </a:solidFill>
                <a:latin typeface="Calibri" panose="020F0502020204030204" pitchFamily="34" charset="0"/>
              </a:rPr>
              <a:t>eigenstate</a:t>
            </a:r>
            <a:r>
              <a:rPr lang="fr-CH" altLang="en-US" sz="1600" dirty="0">
                <a:solidFill>
                  <a:srgbClr val="CC0000"/>
                </a:solidFill>
                <a:latin typeface="Calibri" panose="020F0502020204030204" pitchFamily="34" charset="0"/>
              </a:rPr>
              <a:t>) has a component of the opposite </a:t>
            </a:r>
            <a:r>
              <a:rPr lang="fr-CH" altLang="en-US" sz="1600" dirty="0" err="1">
                <a:solidFill>
                  <a:srgbClr val="CC0000"/>
                </a:solidFill>
                <a:latin typeface="Calibri" panose="020F0502020204030204" pitchFamily="34" charset="0"/>
              </a:rPr>
              <a:t>helicity</a:t>
            </a:r>
            <a:r>
              <a:rPr lang="fr-CH" altLang="en-US" sz="1600" dirty="0">
                <a:solidFill>
                  <a:srgbClr val="CC0000"/>
                </a:solidFill>
                <a:latin typeface="Calibri" panose="020F0502020204030204" pitchFamily="34" charset="0"/>
              </a:rPr>
              <a:t> (EW state </a:t>
            </a:r>
            <a:r>
              <a:rPr lang="en-CH" altLang="en-US" sz="1600" dirty="0">
                <a:solidFill>
                  <a:srgbClr val="CC0000"/>
                </a:solidFill>
                <a:latin typeface="Calibri" panose="020F0502020204030204" pitchFamily="34" charset="0"/>
                <a:sym typeface="Symbol" panose="05050102010706020507" pitchFamily="18" charset="2"/>
              </a:rPr>
              <a:t></a:t>
            </a:r>
            <a:r>
              <a:rPr lang="en-US" altLang="en-US" sz="1600" dirty="0">
                <a:solidFill>
                  <a:srgbClr val="CC0000"/>
                </a:solidFill>
                <a:latin typeface="Calibri" panose="020F0502020204030204" pitchFamily="34" charset="0"/>
                <a:sym typeface="Symbol" panose="05050102010706020507" pitchFamily="18" charset="2"/>
              </a:rPr>
              <a:t> physical state)</a:t>
            </a:r>
            <a:endParaRPr lang="fr-CH" altLang="en-US" sz="1600" dirty="0">
              <a:solidFill>
                <a:srgbClr val="CC0000"/>
              </a:solidFill>
              <a:latin typeface="Calibri" panose="020F0502020204030204" pitchFamily="34" charset="0"/>
            </a:endParaRPr>
          </a:p>
          <a:p>
            <a:pPr defTabSz="685800">
              <a:spcBef>
                <a:spcPct val="0"/>
              </a:spcBef>
              <a:defRPr/>
            </a:pPr>
            <a:r>
              <a:rPr lang="fr-CH" altLang="en-US" sz="1600" dirty="0">
                <a:solidFill>
                  <a:srgbClr val="CC0000"/>
                </a:solidFill>
                <a:latin typeface="Calibri" panose="020F0502020204030204" pitchFamily="34" charset="0"/>
                <a:sym typeface="Symbol"/>
              </a:rPr>
              <a:t></a:t>
            </a:r>
            <a:r>
              <a:rPr lang="fr-CH" altLang="en-US" sz="1600" baseline="-25000" dirty="0">
                <a:solidFill>
                  <a:srgbClr val="CC0000"/>
                </a:solidFill>
                <a:latin typeface="Calibri" panose="020F0502020204030204" pitchFamily="34" charset="0"/>
              </a:rPr>
              <a:t>L </a:t>
            </a:r>
            <a:r>
              <a:rPr lang="fr-CH" altLang="en-US" sz="1600" dirty="0">
                <a:solidFill>
                  <a:srgbClr val="CC0000"/>
                </a:solidFill>
                <a:latin typeface="Calibri" panose="020F0502020204030204" pitchFamily="34" charset="0"/>
                <a:sym typeface="Symbol" pitchFamily="18" charset="2"/>
              </a:rPr>
              <a:t></a:t>
            </a:r>
            <a:r>
              <a:rPr lang="fr-CH" altLang="en-US" sz="1600" dirty="0">
                <a:solidFill>
                  <a:srgbClr val="CC0000"/>
                </a:solidFill>
                <a:latin typeface="Calibri" panose="020F0502020204030204" pitchFamily="34" charset="0"/>
              </a:rPr>
              <a:t> </a:t>
            </a:r>
            <a:r>
              <a:rPr lang="fr-CH" altLang="en-US" sz="1600" dirty="0">
                <a:solidFill>
                  <a:srgbClr val="CC0000"/>
                </a:solidFill>
                <a:latin typeface="Calibri" panose="020F0502020204030204" pitchFamily="34" charset="0"/>
                <a:sym typeface="Symbol"/>
              </a:rPr>
              <a:t></a:t>
            </a:r>
            <a:r>
              <a:rPr lang="fr-CH" altLang="en-US" sz="1600" baseline="-25000" dirty="0">
                <a:solidFill>
                  <a:srgbClr val="CC0000"/>
                </a:solidFill>
                <a:latin typeface="Calibri" panose="020F0502020204030204" pitchFamily="34" charset="0"/>
              </a:rPr>
              <a:t>- </a:t>
            </a:r>
            <a:r>
              <a:rPr lang="fr-CH" altLang="en-US" sz="1600" dirty="0">
                <a:solidFill>
                  <a:srgbClr val="CC0000"/>
                </a:solidFill>
                <a:latin typeface="Calibri" panose="020F0502020204030204" pitchFamily="34" charset="0"/>
              </a:rPr>
              <a:t>+ </a:t>
            </a:r>
            <a:r>
              <a:rPr lang="fr-CH" altLang="en-US" sz="1600" dirty="0">
                <a:solidFill>
                  <a:srgbClr val="CC0000"/>
                </a:solidFill>
                <a:latin typeface="Calibri" panose="020F0502020204030204" pitchFamily="34" charset="0"/>
                <a:sym typeface="Symbol"/>
              </a:rPr>
              <a:t></a:t>
            </a:r>
            <a:r>
              <a:rPr lang="fr-CH" altLang="en-US" sz="1600" baseline="-25000" dirty="0">
                <a:solidFill>
                  <a:srgbClr val="CC0000"/>
                </a:solidFill>
                <a:latin typeface="Calibri" panose="020F0502020204030204" pitchFamily="34" charset="0"/>
              </a:rPr>
              <a:t>+</a:t>
            </a:r>
            <a:r>
              <a:rPr lang="fr-CH" altLang="en-US" sz="1600" dirty="0">
                <a:solidFill>
                  <a:srgbClr val="CC0000"/>
                </a:solidFill>
                <a:latin typeface="Calibri" panose="020F0502020204030204" pitchFamily="34" charset="0"/>
              </a:rPr>
              <a:t> m/E                  (mass </a:t>
            </a:r>
            <a:r>
              <a:rPr lang="fr-CH" altLang="en-US" sz="1600" dirty="0" err="1">
                <a:solidFill>
                  <a:srgbClr val="CC0000"/>
                </a:solidFill>
                <a:latin typeface="Calibri" panose="020F0502020204030204" pitchFamily="34" charset="0"/>
              </a:rPr>
              <a:t>is</a:t>
            </a:r>
            <a:r>
              <a:rPr lang="fr-CH" altLang="en-US" sz="1600" dirty="0">
                <a:solidFill>
                  <a:srgbClr val="CC0000"/>
                </a:solidFill>
                <a:latin typeface="Calibri" panose="020F0502020204030204" pitchFamily="34" charset="0"/>
              </a:rPr>
              <a:t> </a:t>
            </a:r>
            <a:r>
              <a:rPr lang="fr-CH" altLang="en-US" sz="1600" dirty="0" err="1">
                <a:solidFill>
                  <a:srgbClr val="CC0000"/>
                </a:solidFill>
                <a:latin typeface="Calibri" panose="020F0502020204030204" pitchFamily="34" charset="0"/>
              </a:rPr>
              <a:t>what</a:t>
            </a:r>
            <a:r>
              <a:rPr lang="fr-CH" altLang="en-US" sz="1600" dirty="0">
                <a:solidFill>
                  <a:srgbClr val="CC0000"/>
                </a:solidFill>
                <a:latin typeface="Calibri" panose="020F0502020204030204" pitchFamily="34" charset="0"/>
              </a:rPr>
              <a:t> </a:t>
            </a:r>
            <a:r>
              <a:rPr lang="fr-CH" altLang="en-US" sz="1600" dirty="0" err="1">
                <a:solidFill>
                  <a:srgbClr val="CC0000"/>
                </a:solidFill>
                <a:latin typeface="Calibri" panose="020F0502020204030204" pitchFamily="34" charset="0"/>
              </a:rPr>
              <a:t>allows</a:t>
            </a:r>
            <a:r>
              <a:rPr lang="fr-CH" altLang="en-US" sz="1600" dirty="0">
                <a:solidFill>
                  <a:srgbClr val="CC0000"/>
                </a:solidFill>
                <a:latin typeface="Calibri" panose="020F0502020204030204" pitchFamily="34" charset="0"/>
              </a:rPr>
              <a:t> to flip the </a:t>
            </a:r>
            <a:r>
              <a:rPr lang="fr-CH" altLang="en-US" sz="1600" dirty="0" err="1">
                <a:solidFill>
                  <a:srgbClr val="CC0000"/>
                </a:solidFill>
                <a:latin typeface="Calibri" panose="020F0502020204030204" pitchFamily="34" charset="0"/>
              </a:rPr>
              <a:t>helicity</a:t>
            </a:r>
            <a:r>
              <a:rPr lang="fr-CH" altLang="en-US" sz="1600" dirty="0">
                <a:solidFill>
                  <a:srgbClr val="CC0000"/>
                </a:solidFill>
                <a:latin typeface="Calibri" panose="020F0502020204030204" pitchFamily="34" charset="0"/>
              </a:rPr>
              <a:t>)</a:t>
            </a:r>
            <a:r>
              <a:rPr lang="fr-FR" sz="1600" b="1" dirty="0">
                <a:solidFill>
                  <a:prstClr val="black"/>
                </a:solidFill>
                <a:latin typeface="Calibri" panose="020F0502020204030204"/>
              </a:rPr>
              <a:t> </a:t>
            </a:r>
            <a:r>
              <a:rPr lang="fr-FR" sz="1600" dirty="0">
                <a:solidFill>
                  <a:prstClr val="black"/>
                </a:solidFill>
                <a:latin typeface="Calibri" panose="020F0502020204030204"/>
              </a:rPr>
              <a:t>  </a:t>
            </a:r>
          </a:p>
          <a:p>
            <a:pPr defTabSz="685800">
              <a:spcBef>
                <a:spcPct val="0"/>
              </a:spcBef>
              <a:defRPr/>
            </a:pPr>
            <a:endParaRPr lang="fr-FR" sz="1600" dirty="0">
              <a:solidFill>
                <a:prstClr val="black"/>
              </a:solidFill>
              <a:latin typeface="Calibri" panose="020F0502020204030204"/>
            </a:endParaRPr>
          </a:p>
          <a:p>
            <a:pPr defTabSz="685800">
              <a:spcBef>
                <a:spcPct val="0"/>
              </a:spcBef>
              <a:defRPr/>
            </a:pPr>
            <a:r>
              <a:rPr lang="fr-FR" sz="1600" dirty="0">
                <a:solidFill>
                  <a:prstClr val="black"/>
                </a:solidFill>
                <a:latin typeface="Calibri" panose="020F0502020204030204"/>
              </a:rPr>
              <a:t>for </a:t>
            </a:r>
            <a:r>
              <a:rPr lang="fr-FR" sz="1600" dirty="0" err="1" smtClean="0">
                <a:solidFill>
                  <a:prstClr val="black"/>
                </a:solidFill>
                <a:latin typeface="Calibri" panose="020F0502020204030204"/>
              </a:rPr>
              <a:t>allowed</a:t>
            </a:r>
            <a:r>
              <a:rPr lang="fr-FR" sz="1600" dirty="0" smtClean="0">
                <a:solidFill>
                  <a:prstClr val="black"/>
                </a:solidFill>
                <a:latin typeface="Calibri" panose="020F0502020204030204"/>
              </a:rPr>
              <a:t> </a:t>
            </a:r>
            <a:r>
              <a:rPr lang="fr-FR" sz="1600" dirty="0">
                <a:solidFill>
                  <a:prstClr val="black"/>
                </a:solidFill>
                <a:latin typeface="Calibri" panose="020F0502020204030204"/>
              </a:rPr>
              <a:t>masses of light neutrinos </a:t>
            </a:r>
            <a:r>
              <a:rPr lang="fr-FR" sz="1600" dirty="0" err="1">
                <a:solidFill>
                  <a:prstClr val="black"/>
                </a:solidFill>
                <a:latin typeface="Calibri" panose="020F0502020204030204"/>
              </a:rPr>
              <a:t>this</a:t>
            </a:r>
            <a:r>
              <a:rPr lang="fr-FR" sz="1600" dirty="0">
                <a:solidFill>
                  <a:prstClr val="black"/>
                </a:solidFill>
                <a:latin typeface="Calibri" panose="020F0502020204030204"/>
              </a:rPr>
              <a:t> </a:t>
            </a:r>
            <a:r>
              <a:rPr lang="fr-FR" sz="1600" dirty="0" err="1">
                <a:solidFill>
                  <a:prstClr val="black"/>
                </a:solidFill>
                <a:latin typeface="Calibri" panose="020F0502020204030204"/>
              </a:rPr>
              <a:t>is</a:t>
            </a:r>
            <a:r>
              <a:rPr lang="fr-FR" sz="1600" dirty="0">
                <a:solidFill>
                  <a:prstClr val="black"/>
                </a:solidFill>
                <a:latin typeface="Calibri" panose="020F0502020204030204"/>
              </a:rPr>
              <a:t> </a:t>
            </a:r>
            <a:r>
              <a:rPr lang="fr-FR" sz="1600" dirty="0" err="1" smtClean="0">
                <a:solidFill>
                  <a:prstClr val="black"/>
                </a:solidFill>
                <a:latin typeface="Calibri" panose="020F0502020204030204"/>
              </a:rPr>
              <a:t>tiny</a:t>
            </a:r>
            <a:r>
              <a:rPr lang="fr-FR" sz="1600" dirty="0" smtClean="0">
                <a:solidFill>
                  <a:prstClr val="black"/>
                </a:solidFill>
                <a:latin typeface="Calibri" panose="020F0502020204030204"/>
              </a:rPr>
              <a:t>: </a:t>
            </a:r>
            <a:r>
              <a:rPr lang="fr-FR" sz="1600" dirty="0">
                <a:solidFill>
                  <a:prstClr val="black"/>
                </a:solidFill>
                <a:latin typeface="Calibri" panose="020F0502020204030204"/>
              </a:rPr>
              <a:t>for m</a:t>
            </a:r>
            <a:r>
              <a:rPr lang="en-CH" sz="1600" baseline="-25000" dirty="0">
                <a:solidFill>
                  <a:prstClr val="black"/>
                </a:solidFill>
                <a:latin typeface="Calibri" panose="020F0502020204030204"/>
                <a:sym typeface="Symbol" panose="05050102010706020507" pitchFamily="18" charset="2"/>
              </a:rPr>
              <a:t></a:t>
            </a:r>
            <a:r>
              <a:rPr lang="fr-FR" sz="1600" dirty="0">
                <a:solidFill>
                  <a:prstClr val="black"/>
                </a:solidFill>
                <a:latin typeface="Calibri" panose="020F0502020204030204"/>
              </a:rPr>
              <a:t> =50 </a:t>
            </a:r>
            <a:r>
              <a:rPr lang="fr-FR" sz="1600" dirty="0" err="1">
                <a:solidFill>
                  <a:prstClr val="black"/>
                </a:solidFill>
                <a:latin typeface="Calibri" panose="020F0502020204030204"/>
              </a:rPr>
              <a:t>meV</a:t>
            </a:r>
            <a:r>
              <a:rPr lang="fr-FR" sz="1600" dirty="0">
                <a:solidFill>
                  <a:prstClr val="black"/>
                </a:solidFill>
                <a:latin typeface="Calibri" panose="020F0502020204030204"/>
              </a:rPr>
              <a:t> and P*</a:t>
            </a:r>
            <a:r>
              <a:rPr lang="en-CH" sz="1600" baseline="-25000" dirty="0">
                <a:solidFill>
                  <a:prstClr val="black"/>
                </a:solidFill>
                <a:latin typeface="Calibri" panose="020F0502020204030204"/>
                <a:sym typeface="Symbol" panose="05050102010706020507" pitchFamily="18" charset="2"/>
              </a:rPr>
              <a:t></a:t>
            </a:r>
            <a:r>
              <a:rPr lang="fr-FR" sz="1600" dirty="0">
                <a:solidFill>
                  <a:prstClr val="black"/>
                </a:solidFill>
                <a:latin typeface="Calibri" panose="020F0502020204030204"/>
              </a:rPr>
              <a:t> =30 MeV </a:t>
            </a:r>
            <a:r>
              <a:rPr lang="en-CH" sz="1600" dirty="0">
                <a:solidFill>
                  <a:prstClr val="black"/>
                </a:solidFill>
                <a:latin typeface="Calibri" panose="020F0502020204030204"/>
                <a:sym typeface="Wingdings" panose="05000000000000000000" pitchFamily="2" charset="2"/>
              </a:rPr>
              <a:t></a:t>
            </a:r>
            <a:r>
              <a:rPr lang="en-US" sz="1600" dirty="0">
                <a:solidFill>
                  <a:prstClr val="black"/>
                </a:solidFill>
                <a:latin typeface="Calibri" panose="020F0502020204030204"/>
                <a:sym typeface="Wingdings" panose="05000000000000000000" pitchFamily="2" charset="2"/>
              </a:rPr>
              <a:t> (</a:t>
            </a:r>
            <a:r>
              <a:rPr lang="fr-FR" sz="1600" dirty="0">
                <a:solidFill>
                  <a:prstClr val="black"/>
                </a:solidFill>
                <a:latin typeface="Calibri" panose="020F0502020204030204"/>
              </a:rPr>
              <a:t>m/E)</a:t>
            </a:r>
            <a:r>
              <a:rPr lang="fr-FR" sz="1600" baseline="30000" dirty="0">
                <a:solidFill>
                  <a:prstClr val="black"/>
                </a:solidFill>
                <a:latin typeface="Calibri" panose="020F0502020204030204"/>
              </a:rPr>
              <a:t>2 </a:t>
            </a:r>
            <a:r>
              <a:rPr lang="fr-FR" sz="1600" dirty="0">
                <a:solidFill>
                  <a:prstClr val="black"/>
                </a:solidFill>
                <a:latin typeface="Calibri" panose="020F0502020204030204"/>
              </a:rPr>
              <a:t>= 10</a:t>
            </a:r>
            <a:r>
              <a:rPr lang="fr-FR" sz="1600" baseline="30000" dirty="0">
                <a:solidFill>
                  <a:prstClr val="black"/>
                </a:solidFill>
                <a:latin typeface="Calibri" panose="020F0502020204030204"/>
              </a:rPr>
              <a:t>-18    </a:t>
            </a:r>
          </a:p>
          <a:p>
            <a:pPr defTabSz="685800">
              <a:spcBef>
                <a:spcPct val="0"/>
              </a:spcBef>
              <a:defRPr/>
            </a:pPr>
            <a:endParaRPr lang="fr-FR" sz="1600" baseline="30000" dirty="0">
              <a:solidFill>
                <a:prstClr val="black"/>
              </a:solidFill>
              <a:latin typeface="Calibri" panose="020F0502020204030204"/>
            </a:endParaRPr>
          </a:p>
          <a:p>
            <a:pPr defTabSz="685800">
              <a:spcBef>
                <a:spcPct val="0"/>
              </a:spcBef>
              <a:defRPr/>
            </a:pPr>
            <a:r>
              <a:rPr lang="fr-FR" sz="1600" b="1" dirty="0">
                <a:solidFill>
                  <a:prstClr val="black"/>
                </a:solidFill>
                <a:latin typeface="Calibri" panose="020F0502020204030204"/>
              </a:rPr>
              <a:t>This </a:t>
            </a:r>
            <a:r>
              <a:rPr lang="fr-FR" sz="1600" b="1" dirty="0" err="1">
                <a:solidFill>
                  <a:prstClr val="black"/>
                </a:solidFill>
                <a:latin typeface="Calibri" panose="020F0502020204030204"/>
              </a:rPr>
              <a:t>can</a:t>
            </a:r>
            <a:r>
              <a:rPr lang="fr-FR" sz="1600" b="1" dirty="0">
                <a:solidFill>
                  <a:prstClr val="black"/>
                </a:solidFill>
                <a:latin typeface="Calibri" panose="020F0502020204030204"/>
              </a:rPr>
              <a:t> </a:t>
            </a:r>
            <a:r>
              <a:rPr lang="fr-FR" sz="1600" b="1" dirty="0" err="1">
                <a:solidFill>
                  <a:prstClr val="black"/>
                </a:solidFill>
                <a:latin typeface="Calibri" panose="020F0502020204030204"/>
              </a:rPr>
              <a:t>be</a:t>
            </a:r>
            <a:r>
              <a:rPr lang="fr-FR" sz="1600" b="1" dirty="0">
                <a:solidFill>
                  <a:prstClr val="black"/>
                </a:solidFill>
                <a:latin typeface="Calibri" panose="020F0502020204030204"/>
              </a:rPr>
              <a:t> </a:t>
            </a:r>
            <a:r>
              <a:rPr lang="fr-FR" sz="1600" b="1" dirty="0" err="1">
                <a:solidFill>
                  <a:prstClr val="black"/>
                </a:solidFill>
                <a:latin typeface="Calibri" panose="020F0502020204030204"/>
              </a:rPr>
              <a:t>observed</a:t>
            </a:r>
            <a:r>
              <a:rPr lang="fr-FR" sz="1600" b="1" dirty="0">
                <a:solidFill>
                  <a:prstClr val="black"/>
                </a:solidFill>
                <a:latin typeface="Calibri" panose="020F0502020204030204"/>
              </a:rPr>
              <a:t> in neutrino </a:t>
            </a:r>
            <a:r>
              <a:rPr lang="fr-FR" sz="1600" b="1" dirty="0" err="1">
                <a:solidFill>
                  <a:prstClr val="black"/>
                </a:solidFill>
                <a:latin typeface="Calibri" panose="020F0502020204030204"/>
              </a:rPr>
              <a:t>less</a:t>
            </a:r>
            <a:r>
              <a:rPr lang="fr-FR" sz="1600" b="1" dirty="0">
                <a:solidFill>
                  <a:prstClr val="black"/>
                </a:solidFill>
                <a:latin typeface="Calibri" panose="020F0502020204030204"/>
              </a:rPr>
              <a:t> double beta </a:t>
            </a:r>
            <a:r>
              <a:rPr lang="fr-FR" sz="1600" b="1" dirty="0" err="1">
                <a:solidFill>
                  <a:prstClr val="black"/>
                </a:solidFill>
                <a:latin typeface="Calibri" panose="020F0502020204030204"/>
              </a:rPr>
              <a:t>decay</a:t>
            </a:r>
            <a:r>
              <a:rPr lang="fr-FR" sz="1600" b="1" dirty="0">
                <a:solidFill>
                  <a:prstClr val="black"/>
                </a:solidFill>
                <a:latin typeface="Calibri" panose="020F0502020204030204"/>
              </a:rPr>
              <a:t> </a:t>
            </a:r>
            <a:endParaRPr lang="fr-FR" sz="1600" b="1" dirty="0" smtClean="0">
              <a:solidFill>
                <a:prstClr val="black"/>
              </a:solidFill>
              <a:latin typeface="Calibri" panose="020F0502020204030204"/>
            </a:endParaRPr>
          </a:p>
          <a:p>
            <a:pPr defTabSz="685800">
              <a:spcBef>
                <a:spcPct val="0"/>
              </a:spcBef>
              <a:defRPr/>
            </a:pPr>
            <a:r>
              <a:rPr lang="fr-FR" sz="1600" b="1" dirty="0">
                <a:solidFill>
                  <a:prstClr val="black"/>
                </a:solidFill>
                <a:latin typeface="Calibri" panose="020F0502020204030204"/>
              </a:rPr>
              <a:t> </a:t>
            </a:r>
            <a:r>
              <a:rPr lang="fr-FR" sz="1600" b="1" dirty="0" smtClean="0">
                <a:solidFill>
                  <a:prstClr val="black"/>
                </a:solidFill>
                <a:latin typeface="Calibri" panose="020F0502020204030204"/>
              </a:rPr>
              <a:t>              </a:t>
            </a:r>
            <a:r>
              <a:rPr lang="fr-FR" sz="1600" b="1" dirty="0" smtClean="0">
                <a:solidFill>
                  <a:srgbClr val="FF0000"/>
                </a:solidFill>
                <a:latin typeface="Calibri" panose="020F0502020204030204"/>
              </a:rPr>
              <a:t>or </a:t>
            </a:r>
            <a:r>
              <a:rPr lang="fr-FR" sz="1600" b="1" dirty="0">
                <a:solidFill>
                  <a:srgbClr val="FF0000"/>
                </a:solidFill>
                <a:latin typeface="Calibri" panose="020F0502020204030204"/>
              </a:rPr>
              <a:t>by </a:t>
            </a:r>
            <a:r>
              <a:rPr lang="fr-FR" sz="1600" b="1" dirty="0" err="1">
                <a:solidFill>
                  <a:srgbClr val="FF0000"/>
                </a:solidFill>
                <a:latin typeface="Calibri" panose="020F0502020204030204"/>
              </a:rPr>
              <a:t>searching</a:t>
            </a:r>
            <a:r>
              <a:rPr lang="fr-FR" sz="1600" b="1" dirty="0">
                <a:solidFill>
                  <a:srgbClr val="FF0000"/>
                </a:solidFill>
                <a:latin typeface="Calibri" panose="020F0502020204030204"/>
              </a:rPr>
              <a:t> </a:t>
            </a:r>
            <a:r>
              <a:rPr lang="fr-FR" sz="1600" b="1" dirty="0" err="1">
                <a:solidFill>
                  <a:srgbClr val="FF0000"/>
                </a:solidFill>
                <a:latin typeface="Calibri" panose="020F0502020204030204"/>
              </a:rPr>
              <a:t>directly</a:t>
            </a:r>
            <a:r>
              <a:rPr lang="fr-FR" sz="1600" b="1" dirty="0">
                <a:solidFill>
                  <a:srgbClr val="FF0000"/>
                </a:solidFill>
                <a:latin typeface="Calibri" panose="020F0502020204030204"/>
              </a:rPr>
              <a:t> for the right-</a:t>
            </a:r>
            <a:r>
              <a:rPr lang="fr-FR" sz="1600" b="1" dirty="0" err="1">
                <a:solidFill>
                  <a:srgbClr val="FF0000"/>
                </a:solidFill>
                <a:latin typeface="Calibri" panose="020F0502020204030204"/>
              </a:rPr>
              <a:t>handed</a:t>
            </a:r>
            <a:r>
              <a:rPr lang="fr-FR" sz="1600" b="1" dirty="0">
                <a:solidFill>
                  <a:srgbClr val="FF0000"/>
                </a:solidFill>
                <a:latin typeface="Calibri" panose="020F0502020204030204"/>
              </a:rPr>
              <a:t> neutrinos</a:t>
            </a:r>
            <a:endParaRPr lang="fr-FR" sz="1600" dirty="0">
              <a:solidFill>
                <a:srgbClr val="FF0000"/>
              </a:solidFill>
              <a:latin typeface="Calibri" panose="020F0502020204030204"/>
            </a:endParaRPr>
          </a:p>
        </p:txBody>
      </p:sp>
      <p:sp>
        <p:nvSpPr>
          <p:cNvPr id="9" name="Slide Number Placeholder 8"/>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73</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3038794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981202" y="1654051"/>
                <a:ext cx="472439" cy="559127"/>
              </a:xfrm>
              <a:prstGeom prst="rect">
                <a:avLst/>
              </a:prstGeom>
              <a:noFill/>
            </p:spPr>
            <p:txBody>
              <a:bodyPr wrap="squar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f>
                            <m:fPr>
                              <m:type m:val="noBar"/>
                              <m:ctrlPr>
                                <a:rPr lang="fr-CH" sz="1350" i="1">
                                  <a:solidFill>
                                    <a:prstClr val="black"/>
                                  </a:solidFill>
                                  <a:latin typeface="Cambria Math" panose="02040503050406030204" pitchFamily="18" charset="0"/>
                                </a:rPr>
                              </m:ctrlPr>
                            </m:fPr>
                            <m:num>
                              <m:r>
                                <a:rPr lang="fr-CH" sz="1350" i="1">
                                  <a:solidFill>
                                    <a:prstClr val="black"/>
                                  </a:solidFill>
                                  <a:latin typeface="Cambria Math"/>
                                </a:rPr>
                                <m:t>𝒆</m:t>
                              </m:r>
                            </m:num>
                            <m:den>
                              <m:sSub>
                                <m:sSubPr>
                                  <m:ctrlPr>
                                    <a:rPr lang="fr-CH" sz="1350" i="1">
                                      <a:solidFill>
                                        <a:prstClr val="black"/>
                                      </a:solidFill>
                                      <a:latin typeface="Cambria Math" panose="02040503050406030204" pitchFamily="18" charset="0"/>
                                    </a:rPr>
                                  </m:ctrlPr>
                                </m:sSubPr>
                                <m:e>
                                  <m:r>
                                    <a:rPr lang="fr-CH" sz="1350" i="1">
                                      <a:solidFill>
                                        <a:prstClr val="black"/>
                                      </a:solidFill>
                                      <a:latin typeface="Cambria Math"/>
                                    </a:rPr>
                                    <m:t>𝒗</m:t>
                                  </m:r>
                                </m:e>
                                <m:sub>
                                  <m:r>
                                    <a:rPr lang="fr-CH" sz="1350" i="1">
                                      <a:solidFill>
                                        <a:prstClr val="black"/>
                                      </a:solidFill>
                                      <a:latin typeface="Cambria Math"/>
                                    </a:rPr>
                                    <m:t>𝒆</m:t>
                                  </m:r>
                                </m:sub>
                              </m:sSub>
                            </m:den>
                          </m:f>
                        </m:e>
                      </m:d>
                    </m:oMath>
                  </m:oMathPara>
                </a14:m>
                <a:endParaRPr lang="fr-CH" sz="1350" dirty="0">
                  <a:solidFill>
                    <a:prstClr val="black"/>
                  </a:solidFill>
                  <a:latin typeface="Calibri"/>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981202" y="1654051"/>
                <a:ext cx="472439" cy="559127"/>
              </a:xfrm>
              <a:prstGeom prst="rect">
                <a:avLst/>
              </a:prstGeom>
              <a:blipFill>
                <a:blip r:embed="rId2"/>
                <a:stretch>
                  <a:fillRect/>
                </a:stretch>
              </a:blipFill>
            </p:spPr>
            <p:txBody>
              <a:bodyPr/>
              <a:lstStyle/>
              <a:p>
                <a:r>
                  <a:rPr lang="en-US">
                    <a:noFill/>
                  </a:rPr>
                  <a:t> </a:t>
                </a:r>
              </a:p>
            </p:txBody>
          </p:sp>
        </mc:Fallback>
      </mc:AlternateContent>
      <p:sp>
        <p:nvSpPr>
          <p:cNvPr id="3" name="TextBox 2"/>
          <p:cNvSpPr txBox="1"/>
          <p:nvPr/>
        </p:nvSpPr>
        <p:spPr>
          <a:xfrm>
            <a:off x="2362200" y="1953842"/>
            <a:ext cx="256802" cy="300082"/>
          </a:xfrm>
          <a:prstGeom prst="rect">
            <a:avLst/>
          </a:prstGeom>
          <a:noFill/>
        </p:spPr>
        <p:txBody>
          <a:bodyPr wrap="none" rtlCol="0">
            <a:spAutoFit/>
          </a:bodyPr>
          <a:lstStyle/>
          <a:p>
            <a:pPr defTabSz="685800">
              <a:defRPr/>
            </a:pPr>
            <a:r>
              <a:rPr lang="fr-CH" sz="1350" dirty="0">
                <a:solidFill>
                  <a:prstClr val="black"/>
                </a:solidFill>
                <a:latin typeface="Calibri"/>
              </a:rPr>
              <a:t>L</a:t>
            </a:r>
          </a:p>
        </p:txBody>
      </p:sp>
      <mc:AlternateContent xmlns:mc="http://schemas.openxmlformats.org/markup-compatibility/2006" xmlns:a14="http://schemas.microsoft.com/office/drawing/2010/main">
        <mc:Choice Requires="a14">
          <p:sp>
            <p:nvSpPr>
              <p:cNvPr id="4" name="TextBox 3"/>
              <p:cNvSpPr txBox="1"/>
              <p:nvPr/>
            </p:nvSpPr>
            <p:spPr>
              <a:xfrm>
                <a:off x="2590802" y="1654050"/>
                <a:ext cx="472439" cy="576312"/>
              </a:xfrm>
              <a:prstGeom prst="rect">
                <a:avLst/>
              </a:prstGeom>
              <a:noFill/>
            </p:spPr>
            <p:txBody>
              <a:bodyPr wrap="squar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f>
                            <m:fPr>
                              <m:type m:val="noBar"/>
                              <m:ctrlPr>
                                <a:rPr lang="fr-CH" sz="1350" i="1">
                                  <a:solidFill>
                                    <a:prstClr val="black"/>
                                  </a:solidFill>
                                  <a:latin typeface="Cambria Math" panose="02040503050406030204" pitchFamily="18" charset="0"/>
                                </a:rPr>
                              </m:ctrlPr>
                            </m:fPr>
                            <m:num>
                              <m:r>
                                <a:rPr lang="fr-CH" sz="1350" i="1">
                                  <a:solidFill>
                                    <a:prstClr val="black"/>
                                  </a:solidFill>
                                  <a:latin typeface="Cambria Math"/>
                                  <a:sym typeface="Symbol"/>
                                </a:rPr>
                                <m:t></m:t>
                              </m:r>
                            </m:num>
                            <m:den>
                              <m:sSub>
                                <m:sSubPr>
                                  <m:ctrlPr>
                                    <a:rPr lang="fr-CH" sz="1350" i="1">
                                      <a:solidFill>
                                        <a:prstClr val="black"/>
                                      </a:solidFill>
                                      <a:latin typeface="Cambria Math" panose="02040503050406030204" pitchFamily="18" charset="0"/>
                                    </a:rPr>
                                  </m:ctrlPr>
                                </m:sSubPr>
                                <m:e>
                                  <m:r>
                                    <a:rPr lang="fr-CH" sz="1350" i="1">
                                      <a:solidFill>
                                        <a:prstClr val="black"/>
                                      </a:solidFill>
                                      <a:latin typeface="Cambria Math"/>
                                    </a:rPr>
                                    <m:t>𝒗</m:t>
                                  </m:r>
                                </m:e>
                                <m:sub>
                                  <m:r>
                                    <a:rPr lang="fr-CH" sz="1350" i="1">
                                      <a:solidFill>
                                        <a:prstClr val="black"/>
                                      </a:solidFill>
                                      <a:latin typeface="Cambria Math"/>
                                      <a:sym typeface="Symbol"/>
                                    </a:rPr>
                                    <m:t></m:t>
                                  </m:r>
                                </m:sub>
                              </m:sSub>
                            </m:den>
                          </m:f>
                        </m:e>
                      </m:d>
                    </m:oMath>
                  </m:oMathPara>
                </a14:m>
                <a:endParaRPr lang="fr-CH" sz="1350"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590802" y="1654050"/>
                <a:ext cx="472439" cy="576312"/>
              </a:xfrm>
              <a:prstGeom prst="rect">
                <a:avLst/>
              </a:prstGeom>
              <a:blipFill>
                <a:blip r:embed="rId3"/>
                <a:stretch>
                  <a:fillRect r="-1282" b="-2105"/>
                </a:stretch>
              </a:blipFill>
            </p:spPr>
            <p:txBody>
              <a:bodyPr/>
              <a:lstStyle/>
              <a:p>
                <a:r>
                  <a:rPr lang="en-US">
                    <a:noFill/>
                  </a:rPr>
                  <a:t> </a:t>
                </a:r>
              </a:p>
            </p:txBody>
          </p:sp>
        </mc:Fallback>
      </mc:AlternateContent>
      <p:sp>
        <p:nvSpPr>
          <p:cNvPr id="5" name="TextBox 4"/>
          <p:cNvSpPr txBox="1"/>
          <p:nvPr/>
        </p:nvSpPr>
        <p:spPr>
          <a:xfrm>
            <a:off x="2987040" y="1953842"/>
            <a:ext cx="256802" cy="300082"/>
          </a:xfrm>
          <a:prstGeom prst="rect">
            <a:avLst/>
          </a:prstGeom>
          <a:noFill/>
        </p:spPr>
        <p:txBody>
          <a:bodyPr wrap="none" rtlCol="0">
            <a:spAutoFit/>
          </a:bodyPr>
          <a:lstStyle/>
          <a:p>
            <a:pPr defTabSz="685800">
              <a:defRPr/>
            </a:pPr>
            <a:r>
              <a:rPr lang="fr-CH" sz="1350" dirty="0">
                <a:solidFill>
                  <a:prstClr val="black"/>
                </a:solidFill>
                <a:latin typeface="Calibri"/>
              </a:rPr>
              <a:t>L</a:t>
            </a:r>
          </a:p>
        </p:txBody>
      </p:sp>
      <mc:AlternateContent xmlns:mc="http://schemas.openxmlformats.org/markup-compatibility/2006" xmlns:a14="http://schemas.microsoft.com/office/drawing/2010/main">
        <mc:Choice Requires="a14">
          <p:sp>
            <p:nvSpPr>
              <p:cNvPr id="6" name="TextBox 5"/>
              <p:cNvSpPr txBox="1"/>
              <p:nvPr/>
            </p:nvSpPr>
            <p:spPr>
              <a:xfrm>
                <a:off x="3208022" y="1661671"/>
                <a:ext cx="472439" cy="559127"/>
              </a:xfrm>
              <a:prstGeom prst="rect">
                <a:avLst/>
              </a:prstGeom>
              <a:noFill/>
            </p:spPr>
            <p:txBody>
              <a:bodyPr wrap="squar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f>
                            <m:fPr>
                              <m:type m:val="noBar"/>
                              <m:ctrlPr>
                                <a:rPr lang="fr-CH" sz="1350" i="1">
                                  <a:solidFill>
                                    <a:prstClr val="black"/>
                                  </a:solidFill>
                                  <a:latin typeface="Cambria Math" panose="02040503050406030204" pitchFamily="18" charset="0"/>
                                </a:rPr>
                              </m:ctrlPr>
                            </m:fPr>
                            <m:num>
                              <m:r>
                                <a:rPr lang="fr-CH" sz="1350" i="1">
                                  <a:solidFill>
                                    <a:prstClr val="black"/>
                                  </a:solidFill>
                                  <a:latin typeface="Cambria Math"/>
                                  <a:sym typeface="Symbol"/>
                                </a:rPr>
                                <m:t></m:t>
                              </m:r>
                            </m:num>
                            <m:den>
                              <m:sSub>
                                <m:sSubPr>
                                  <m:ctrlPr>
                                    <a:rPr lang="fr-CH" sz="1350" i="1">
                                      <a:solidFill>
                                        <a:prstClr val="black"/>
                                      </a:solidFill>
                                      <a:latin typeface="Cambria Math" panose="02040503050406030204" pitchFamily="18" charset="0"/>
                                    </a:rPr>
                                  </m:ctrlPr>
                                </m:sSubPr>
                                <m:e>
                                  <m:r>
                                    <a:rPr lang="fr-CH" sz="1350" i="1">
                                      <a:solidFill>
                                        <a:prstClr val="black"/>
                                      </a:solidFill>
                                      <a:latin typeface="Cambria Math"/>
                                    </a:rPr>
                                    <m:t>𝒗</m:t>
                                  </m:r>
                                </m:e>
                                <m:sub>
                                  <m:r>
                                    <a:rPr lang="fr-CH" sz="1350" i="1">
                                      <a:solidFill>
                                        <a:prstClr val="black"/>
                                      </a:solidFill>
                                      <a:latin typeface="Cambria Math"/>
                                      <a:sym typeface="Symbol"/>
                                    </a:rPr>
                                    <m:t></m:t>
                                  </m:r>
                                </m:sub>
                              </m:sSub>
                            </m:den>
                          </m:f>
                        </m:e>
                      </m:d>
                    </m:oMath>
                  </m:oMathPara>
                </a14:m>
                <a:endParaRPr lang="fr-CH" sz="1350" dirty="0">
                  <a:solidFill>
                    <a:prstClr val="black"/>
                  </a:solidFill>
                  <a:latin typeface="Calibri"/>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208022" y="1661671"/>
                <a:ext cx="472439" cy="559127"/>
              </a:xfrm>
              <a:prstGeom prst="rect">
                <a:avLst/>
              </a:prstGeom>
              <a:blipFill>
                <a:blip r:embed="rId4"/>
                <a:stretch>
                  <a:fillRect/>
                </a:stretch>
              </a:blipFill>
            </p:spPr>
            <p:txBody>
              <a:bodyPr/>
              <a:lstStyle/>
              <a:p>
                <a:r>
                  <a:rPr lang="en-US">
                    <a:noFill/>
                  </a:rPr>
                  <a:t> </a:t>
                </a:r>
              </a:p>
            </p:txBody>
          </p:sp>
        </mc:Fallback>
      </mc:AlternateContent>
      <p:sp>
        <p:nvSpPr>
          <p:cNvPr id="7" name="TextBox 6"/>
          <p:cNvSpPr txBox="1"/>
          <p:nvPr/>
        </p:nvSpPr>
        <p:spPr>
          <a:xfrm>
            <a:off x="3589020" y="1961462"/>
            <a:ext cx="256802" cy="300082"/>
          </a:xfrm>
          <a:prstGeom prst="rect">
            <a:avLst/>
          </a:prstGeom>
          <a:noFill/>
        </p:spPr>
        <p:txBody>
          <a:bodyPr wrap="none" rtlCol="0">
            <a:spAutoFit/>
          </a:bodyPr>
          <a:lstStyle/>
          <a:p>
            <a:pPr defTabSz="685800">
              <a:defRPr/>
            </a:pPr>
            <a:r>
              <a:rPr lang="fr-CH" sz="1350" dirty="0">
                <a:solidFill>
                  <a:prstClr val="black"/>
                </a:solidFill>
                <a:latin typeface="Calibri"/>
              </a:rPr>
              <a:t>L</a:t>
            </a:r>
          </a:p>
        </p:txBody>
      </p:sp>
      <mc:AlternateContent xmlns:mc="http://schemas.openxmlformats.org/markup-compatibility/2006" xmlns:a14="http://schemas.microsoft.com/office/drawing/2010/main">
        <mc:Choice Requires="a14">
          <p:sp>
            <p:nvSpPr>
              <p:cNvPr id="9" name="TextBox 8"/>
              <p:cNvSpPr txBox="1"/>
              <p:nvPr/>
            </p:nvSpPr>
            <p:spPr>
              <a:xfrm>
                <a:off x="4160520" y="1657860"/>
                <a:ext cx="461473" cy="300082"/>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r>
                            <a:rPr lang="fr-CH" sz="1350" i="1">
                              <a:solidFill>
                                <a:prstClr val="black"/>
                              </a:solidFill>
                              <a:latin typeface="Cambria Math"/>
                            </a:rPr>
                            <m:t>𝒆</m:t>
                          </m:r>
                        </m:e>
                      </m:d>
                    </m:oMath>
                  </m:oMathPara>
                </a14:m>
                <a:endParaRPr lang="fr-CH" sz="1350" dirty="0">
                  <a:solidFill>
                    <a:prstClr val="black"/>
                  </a:solidFill>
                  <a:latin typeface="Calibri"/>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160520" y="1657860"/>
                <a:ext cx="461473" cy="30008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575109" y="1650173"/>
                <a:ext cx="466281" cy="300082"/>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r>
                            <a:rPr lang="fr-CH" sz="1350" i="1">
                              <a:solidFill>
                                <a:prstClr val="black"/>
                              </a:solidFill>
                              <a:latin typeface="Cambria Math"/>
                              <a:sym typeface="Symbol"/>
                            </a:rPr>
                            <m:t></m:t>
                          </m:r>
                        </m:e>
                      </m:d>
                    </m:oMath>
                  </m:oMathPara>
                </a14:m>
                <a:endParaRPr lang="fr-CH" sz="1350" dirty="0">
                  <a:solidFill>
                    <a:prstClr val="black"/>
                  </a:solidFill>
                  <a:latin typeface="Calibri"/>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575109" y="1650173"/>
                <a:ext cx="466281" cy="30008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055765" y="1647703"/>
                <a:ext cx="442237" cy="300082"/>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prstClr val="black"/>
                              </a:solidFill>
                              <a:latin typeface="Cambria Math" panose="02040503050406030204" pitchFamily="18" charset="0"/>
                            </a:rPr>
                          </m:ctrlPr>
                        </m:dPr>
                        <m:e>
                          <m:r>
                            <a:rPr lang="fr-CH" sz="1350" i="1">
                              <a:solidFill>
                                <a:prstClr val="black"/>
                              </a:solidFill>
                              <a:latin typeface="Cambria Math"/>
                              <a:sym typeface="Symbol"/>
                            </a:rPr>
                            <m:t></m:t>
                          </m:r>
                        </m:e>
                      </m:d>
                    </m:oMath>
                  </m:oMathPara>
                </a14:m>
                <a:endParaRPr lang="fr-CH" sz="1350" dirty="0">
                  <a:solidFill>
                    <a:prstClr val="black"/>
                  </a:solidFill>
                  <a:latin typeface="Calibri"/>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055765" y="1647703"/>
                <a:ext cx="442237" cy="300082"/>
              </a:xfrm>
              <a:prstGeom prst="rect">
                <a:avLst/>
              </a:prstGeom>
              <a:blipFill>
                <a:blip r:embed="rId7"/>
                <a:stretch>
                  <a:fillRect/>
                </a:stretch>
              </a:blipFill>
            </p:spPr>
            <p:txBody>
              <a:bodyPr/>
              <a:lstStyle/>
              <a:p>
                <a:r>
                  <a:rPr lang="en-US">
                    <a:noFill/>
                  </a:rPr>
                  <a:t> </a:t>
                </a:r>
              </a:p>
            </p:txBody>
          </p:sp>
        </mc:Fallback>
      </mc:AlternateContent>
      <p:sp>
        <p:nvSpPr>
          <p:cNvPr id="17" name="TextBox 16"/>
          <p:cNvSpPr txBox="1"/>
          <p:nvPr/>
        </p:nvSpPr>
        <p:spPr>
          <a:xfrm>
            <a:off x="2590801" y="2456892"/>
            <a:ext cx="635110" cy="300082"/>
          </a:xfrm>
          <a:prstGeom prst="rect">
            <a:avLst/>
          </a:prstGeom>
          <a:noFill/>
        </p:spPr>
        <p:txBody>
          <a:bodyPr wrap="none" rtlCol="0">
            <a:spAutoFit/>
          </a:bodyPr>
          <a:lstStyle/>
          <a:p>
            <a:pPr defTabSz="685800">
              <a:defRPr/>
            </a:pPr>
            <a:r>
              <a:rPr lang="fr-CH" sz="1350" dirty="0">
                <a:solidFill>
                  <a:prstClr val="black"/>
                </a:solidFill>
                <a:latin typeface="Calibri"/>
              </a:rPr>
              <a:t>I = 1/2</a:t>
            </a:r>
          </a:p>
        </p:txBody>
      </p:sp>
      <p:grpSp>
        <p:nvGrpSpPr>
          <p:cNvPr id="21" name="Group 20"/>
          <p:cNvGrpSpPr/>
          <p:nvPr/>
        </p:nvGrpSpPr>
        <p:grpSpPr>
          <a:xfrm>
            <a:off x="1971973" y="1509270"/>
            <a:ext cx="3657770" cy="929640"/>
            <a:chOff x="1105297" y="1463040"/>
            <a:chExt cx="4877026" cy="1239520"/>
          </a:xfrm>
        </p:grpSpPr>
        <p:sp>
          <p:nvSpPr>
            <p:cNvPr id="18" name="Rectangle 17"/>
            <p:cNvSpPr/>
            <p:nvPr/>
          </p:nvSpPr>
          <p:spPr>
            <a:xfrm>
              <a:off x="1105297" y="1463040"/>
              <a:ext cx="4877026" cy="12395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CH" sz="1350">
                <a:solidFill>
                  <a:prstClr val="white"/>
                </a:solidFill>
                <a:latin typeface="Calibri" panose="020F0502020204030204"/>
              </a:endParaRPr>
            </a:p>
          </p:txBody>
        </p:sp>
        <p:cxnSp>
          <p:nvCxnSpPr>
            <p:cNvPr id="20" name="Straight Connector 19"/>
            <p:cNvCxnSpPr/>
            <p:nvPr/>
          </p:nvCxnSpPr>
          <p:spPr>
            <a:xfrm>
              <a:off x="3686050" y="1463040"/>
              <a:ext cx="0" cy="1239520"/>
            </a:xfrm>
            <a:prstGeom prst="line">
              <a:avLst/>
            </a:prstGeom>
            <a:ln w="317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p:nvCxnSpPr>
        <p:spPr>
          <a:xfrm>
            <a:off x="1979594" y="1951230"/>
            <a:ext cx="4596467"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897880" y="1661670"/>
            <a:ext cx="567784" cy="300082"/>
          </a:xfrm>
          <a:prstGeom prst="rect">
            <a:avLst/>
          </a:prstGeom>
          <a:noFill/>
        </p:spPr>
        <p:txBody>
          <a:bodyPr wrap="none" rtlCol="0">
            <a:spAutoFit/>
          </a:bodyPr>
          <a:lstStyle/>
          <a:p>
            <a:pPr defTabSz="685800">
              <a:defRPr/>
            </a:pPr>
            <a:r>
              <a:rPr lang="fr-CH" sz="1350" dirty="0">
                <a:solidFill>
                  <a:prstClr val="black"/>
                </a:solidFill>
                <a:latin typeface="Calibri"/>
              </a:rPr>
              <a:t>Q= -1</a:t>
            </a:r>
          </a:p>
        </p:txBody>
      </p:sp>
      <p:sp>
        <p:nvSpPr>
          <p:cNvPr id="26" name="TextBox 25"/>
          <p:cNvSpPr txBox="1"/>
          <p:nvPr/>
        </p:nvSpPr>
        <p:spPr>
          <a:xfrm>
            <a:off x="5897881" y="1974090"/>
            <a:ext cx="553357" cy="300082"/>
          </a:xfrm>
          <a:prstGeom prst="rect">
            <a:avLst/>
          </a:prstGeom>
          <a:noFill/>
        </p:spPr>
        <p:txBody>
          <a:bodyPr wrap="none" rtlCol="0">
            <a:spAutoFit/>
          </a:bodyPr>
          <a:lstStyle/>
          <a:p>
            <a:pPr defTabSz="685800">
              <a:defRPr/>
            </a:pPr>
            <a:r>
              <a:rPr lang="fr-CH" sz="1350" dirty="0">
                <a:solidFill>
                  <a:prstClr val="black"/>
                </a:solidFill>
                <a:latin typeface="Calibri"/>
              </a:rPr>
              <a:t>Q=  0</a:t>
            </a:r>
          </a:p>
        </p:txBody>
      </p:sp>
      <p:sp>
        <p:nvSpPr>
          <p:cNvPr id="27" name="TextBox 26"/>
          <p:cNvSpPr txBox="1"/>
          <p:nvPr/>
        </p:nvSpPr>
        <p:spPr>
          <a:xfrm>
            <a:off x="4475946" y="2456892"/>
            <a:ext cx="479618" cy="300082"/>
          </a:xfrm>
          <a:prstGeom prst="rect">
            <a:avLst/>
          </a:prstGeom>
          <a:noFill/>
        </p:spPr>
        <p:txBody>
          <a:bodyPr wrap="none" rtlCol="0">
            <a:spAutoFit/>
          </a:bodyPr>
          <a:lstStyle/>
          <a:p>
            <a:pPr defTabSz="685800">
              <a:defRPr/>
            </a:pPr>
            <a:r>
              <a:rPr lang="fr-CH" sz="1350" dirty="0">
                <a:solidFill>
                  <a:prstClr val="black"/>
                </a:solidFill>
                <a:latin typeface="Calibri"/>
              </a:rPr>
              <a:t>I = 0</a:t>
            </a:r>
          </a:p>
        </p:txBody>
      </p:sp>
      <p:sp>
        <p:nvSpPr>
          <p:cNvPr id="31" name="TextBox 30"/>
          <p:cNvSpPr txBox="1"/>
          <p:nvPr/>
        </p:nvSpPr>
        <p:spPr>
          <a:xfrm>
            <a:off x="4406283" y="1716283"/>
            <a:ext cx="268022" cy="276999"/>
          </a:xfrm>
          <a:prstGeom prst="rect">
            <a:avLst/>
          </a:prstGeom>
          <a:noFill/>
        </p:spPr>
        <p:txBody>
          <a:bodyPr wrap="none" rtlCol="0">
            <a:spAutoFit/>
          </a:bodyPr>
          <a:lstStyle/>
          <a:p>
            <a:pPr defTabSz="685800">
              <a:defRPr/>
            </a:pPr>
            <a:r>
              <a:rPr lang="fr-CH" sz="1200" dirty="0">
                <a:solidFill>
                  <a:prstClr val="black"/>
                </a:solidFill>
                <a:latin typeface="Calibri"/>
              </a:rPr>
              <a:t>R</a:t>
            </a:r>
          </a:p>
        </p:txBody>
      </p:sp>
      <p:sp>
        <p:nvSpPr>
          <p:cNvPr id="33" name="TextBox 32"/>
          <p:cNvSpPr txBox="1"/>
          <p:nvPr/>
        </p:nvSpPr>
        <p:spPr>
          <a:xfrm>
            <a:off x="4822392" y="1727698"/>
            <a:ext cx="268022" cy="276999"/>
          </a:xfrm>
          <a:prstGeom prst="rect">
            <a:avLst/>
          </a:prstGeom>
          <a:noFill/>
        </p:spPr>
        <p:txBody>
          <a:bodyPr wrap="none" rtlCol="0">
            <a:spAutoFit/>
          </a:bodyPr>
          <a:lstStyle/>
          <a:p>
            <a:pPr defTabSz="685800">
              <a:defRPr/>
            </a:pPr>
            <a:r>
              <a:rPr lang="fr-CH" sz="1200" dirty="0">
                <a:solidFill>
                  <a:prstClr val="black"/>
                </a:solidFill>
                <a:latin typeface="Calibri"/>
              </a:rPr>
              <a:t>R</a:t>
            </a:r>
          </a:p>
        </p:txBody>
      </p:sp>
      <p:sp>
        <p:nvSpPr>
          <p:cNvPr id="34" name="TextBox 33"/>
          <p:cNvSpPr txBox="1"/>
          <p:nvPr/>
        </p:nvSpPr>
        <p:spPr>
          <a:xfrm>
            <a:off x="5272261" y="1724127"/>
            <a:ext cx="268022" cy="276999"/>
          </a:xfrm>
          <a:prstGeom prst="rect">
            <a:avLst/>
          </a:prstGeom>
          <a:noFill/>
        </p:spPr>
        <p:txBody>
          <a:bodyPr wrap="none" rtlCol="0">
            <a:spAutoFit/>
          </a:bodyPr>
          <a:lstStyle/>
          <a:p>
            <a:pPr defTabSz="685800">
              <a:defRPr/>
            </a:pPr>
            <a:r>
              <a:rPr lang="fr-CH" sz="1200" dirty="0">
                <a:solidFill>
                  <a:prstClr val="black"/>
                </a:solidFill>
                <a:latin typeface="Calibri"/>
              </a:rPr>
              <a:t>R</a:t>
            </a:r>
          </a:p>
        </p:txBody>
      </p:sp>
      <p:grpSp>
        <p:nvGrpSpPr>
          <p:cNvPr id="19" name="Group 18"/>
          <p:cNvGrpSpPr/>
          <p:nvPr/>
        </p:nvGrpSpPr>
        <p:grpSpPr>
          <a:xfrm>
            <a:off x="4124476" y="1970840"/>
            <a:ext cx="1516601" cy="388204"/>
            <a:chOff x="3975300" y="1484784"/>
            <a:chExt cx="2022134" cy="517605"/>
          </a:xfrm>
        </p:grpSpPr>
        <mc:AlternateContent xmlns:mc="http://schemas.openxmlformats.org/markup-compatibility/2006" xmlns:a14="http://schemas.microsoft.com/office/drawing/2010/main">
          <mc:Choice Requires="a14">
            <p:sp>
              <p:nvSpPr>
                <p:cNvPr id="13" name="TextBox 12"/>
                <p:cNvSpPr txBox="1"/>
                <p:nvPr/>
              </p:nvSpPr>
              <p:spPr>
                <a:xfrm>
                  <a:off x="3975300" y="1484784"/>
                  <a:ext cx="710367" cy="400109"/>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srgbClr val="C00000"/>
                                </a:solidFill>
                                <a:latin typeface="Cambria Math" panose="02040503050406030204" pitchFamily="18" charset="0"/>
                              </a:rPr>
                            </m:ctrlPr>
                          </m:dPr>
                          <m:e>
                            <m:sSub>
                              <m:sSubPr>
                                <m:ctrlPr>
                                  <a:rPr lang="fr-CH" sz="1350" i="1">
                                    <a:solidFill>
                                      <a:srgbClr val="C00000"/>
                                    </a:solidFill>
                                    <a:latin typeface="Cambria Math" panose="02040503050406030204" pitchFamily="18" charset="0"/>
                                  </a:rPr>
                                </m:ctrlPr>
                              </m:sSubPr>
                              <m:e>
                                <m:r>
                                  <a:rPr lang="fr-CH" sz="1350" i="1">
                                    <a:solidFill>
                                      <a:srgbClr val="C00000"/>
                                    </a:solidFill>
                                    <a:latin typeface="Cambria Math"/>
                                    <a:sym typeface="Symbol"/>
                                  </a:rPr>
                                  <m:t></m:t>
                                </m:r>
                              </m:e>
                              <m:sub>
                                <m:r>
                                  <a:rPr lang="fr-CH" sz="1350" i="1">
                                    <a:solidFill>
                                      <a:srgbClr val="C00000"/>
                                    </a:solidFill>
                                    <a:latin typeface="Cambria Math"/>
                                  </a:rPr>
                                  <m:t>𝒆</m:t>
                                </m:r>
                              </m:sub>
                            </m:sSub>
                          </m:e>
                        </m:d>
                      </m:oMath>
                    </m:oMathPara>
                  </a14:m>
                  <a:endParaRPr lang="fr-CH" sz="1350" dirty="0">
                    <a:solidFill>
                      <a:srgbClr val="C00000"/>
                    </a:solidFill>
                    <a:latin typeface="Calibri"/>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975300" y="1484784"/>
                  <a:ext cx="710367" cy="40010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596464" y="1498721"/>
                  <a:ext cx="710537" cy="421911"/>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200" i="1">
                                <a:solidFill>
                                  <a:srgbClr val="C00000"/>
                                </a:solidFill>
                                <a:latin typeface="Cambria Math" panose="02040503050406030204" pitchFamily="18" charset="0"/>
                              </a:rPr>
                            </m:ctrlPr>
                          </m:dPr>
                          <m:e>
                            <m:sSub>
                              <m:sSubPr>
                                <m:ctrlPr>
                                  <a:rPr lang="fr-CH" sz="1200" i="1">
                                    <a:solidFill>
                                      <a:srgbClr val="C00000"/>
                                    </a:solidFill>
                                    <a:latin typeface="Cambria Math" panose="02040503050406030204" pitchFamily="18" charset="0"/>
                                  </a:rPr>
                                </m:ctrlPr>
                              </m:sSubPr>
                              <m:e>
                                <m:r>
                                  <a:rPr lang="fr-CH" sz="1200" i="1">
                                    <a:solidFill>
                                      <a:srgbClr val="C00000"/>
                                    </a:solidFill>
                                    <a:latin typeface="Cambria Math"/>
                                    <a:sym typeface="Symbol"/>
                                  </a:rPr>
                                  <m:t></m:t>
                                </m:r>
                              </m:e>
                              <m:sub>
                                <m:r>
                                  <a:rPr lang="fr-CH" sz="1200" i="1">
                                    <a:solidFill>
                                      <a:srgbClr val="C00000"/>
                                    </a:solidFill>
                                    <a:latin typeface="Cambria Math"/>
                                    <a:sym typeface="Symbol"/>
                                  </a:rPr>
                                  <m:t></m:t>
                                </m:r>
                              </m:sub>
                            </m:sSub>
                          </m:e>
                        </m:d>
                      </m:oMath>
                    </m:oMathPara>
                  </a14:m>
                  <a:endParaRPr lang="fr-CH" sz="1350" dirty="0">
                    <a:solidFill>
                      <a:srgbClr val="C00000"/>
                    </a:solidFill>
                    <a:latin typeface="Calibri"/>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596464" y="1498721"/>
                  <a:ext cx="710537" cy="421911"/>
                </a:xfrm>
                <a:prstGeom prst="rect">
                  <a:avLst/>
                </a:prstGeom>
                <a:blipFill>
                  <a:blip r:embed="rId9"/>
                  <a:stretch>
                    <a:fillRect b="-1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172143" y="1490347"/>
                  <a:ext cx="718916" cy="400109"/>
                </a:xfrm>
                <a:prstGeom prst="rect">
                  <a:avLst/>
                </a:prstGeom>
                <a:noFill/>
              </p:spPr>
              <p:txBody>
                <a:bodyPr wrap="none" rtlCol="0">
                  <a:spAutoFit/>
                </a:bodyPr>
                <a:lstStyle/>
                <a:p>
                  <a:pPr defTabSz="685800">
                    <a:defRPr/>
                  </a:pPr>
                  <a14:m>
                    <m:oMathPara xmlns:m="http://schemas.openxmlformats.org/officeDocument/2006/math">
                      <m:oMathParaPr>
                        <m:jc m:val="centerGroup"/>
                      </m:oMathParaPr>
                      <m:oMath xmlns:m="http://schemas.openxmlformats.org/officeDocument/2006/math">
                        <m:d>
                          <m:dPr>
                            <m:ctrlPr>
                              <a:rPr lang="fr-CH" sz="1350" i="1">
                                <a:solidFill>
                                  <a:srgbClr val="C00000"/>
                                </a:solidFill>
                                <a:latin typeface="Cambria Math" panose="02040503050406030204" pitchFamily="18" charset="0"/>
                              </a:rPr>
                            </m:ctrlPr>
                          </m:dPr>
                          <m:e>
                            <m:sSub>
                              <m:sSubPr>
                                <m:ctrlPr>
                                  <a:rPr lang="fr-CH" sz="1350" i="1">
                                    <a:solidFill>
                                      <a:srgbClr val="C00000"/>
                                    </a:solidFill>
                                    <a:latin typeface="Cambria Math" panose="02040503050406030204" pitchFamily="18" charset="0"/>
                                  </a:rPr>
                                </m:ctrlPr>
                              </m:sSubPr>
                              <m:e>
                                <m:r>
                                  <a:rPr lang="fr-CH" sz="1350" i="1">
                                    <a:solidFill>
                                      <a:srgbClr val="C00000"/>
                                    </a:solidFill>
                                    <a:latin typeface="Cambria Math"/>
                                    <a:sym typeface="Symbol"/>
                                  </a:rPr>
                                  <m:t></m:t>
                                </m:r>
                              </m:e>
                              <m:sub>
                                <m:r>
                                  <a:rPr lang="fr-CH" sz="1350" i="1">
                                    <a:solidFill>
                                      <a:srgbClr val="C00000"/>
                                    </a:solidFill>
                                    <a:latin typeface="Cambria Math"/>
                                    <a:sym typeface="Symbol"/>
                                  </a:rPr>
                                  <m:t></m:t>
                                </m:r>
                              </m:sub>
                            </m:sSub>
                          </m:e>
                        </m:d>
                      </m:oMath>
                    </m:oMathPara>
                  </a14:m>
                  <a:endParaRPr lang="fr-CH" sz="1350" dirty="0">
                    <a:solidFill>
                      <a:srgbClr val="C00000"/>
                    </a:solidFill>
                    <a:latin typeface="Calibri"/>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172143" y="1490347"/>
                  <a:ext cx="718916" cy="400109"/>
                </a:xfrm>
                <a:prstGeom prst="rect">
                  <a:avLst/>
                </a:prstGeom>
                <a:blipFill>
                  <a:blip r:embed="rId10"/>
                  <a:stretch>
                    <a:fillRect/>
                  </a:stretch>
                </a:blipFill>
              </p:spPr>
              <p:txBody>
                <a:bodyPr/>
                <a:lstStyle/>
                <a:p>
                  <a:r>
                    <a:rPr lang="en-US">
                      <a:noFill/>
                    </a:rPr>
                    <a:t> </a:t>
                  </a:r>
                </a:p>
              </p:txBody>
            </p:sp>
          </mc:Fallback>
        </mc:AlternateContent>
        <p:sp>
          <p:nvSpPr>
            <p:cNvPr id="32" name="TextBox 31"/>
            <p:cNvSpPr txBox="1"/>
            <p:nvPr/>
          </p:nvSpPr>
          <p:spPr>
            <a:xfrm>
              <a:off x="4401844" y="1633057"/>
              <a:ext cx="357363" cy="369332"/>
            </a:xfrm>
            <a:prstGeom prst="rect">
              <a:avLst/>
            </a:prstGeom>
            <a:noFill/>
          </p:spPr>
          <p:txBody>
            <a:bodyPr wrap="none" rtlCol="0">
              <a:spAutoFit/>
            </a:bodyPr>
            <a:lstStyle/>
            <a:p>
              <a:pPr defTabSz="685800">
                <a:defRPr/>
              </a:pPr>
              <a:r>
                <a:rPr lang="fr-CH" sz="1200" dirty="0">
                  <a:solidFill>
                    <a:srgbClr val="C00000"/>
                  </a:solidFill>
                  <a:latin typeface="Calibri"/>
                </a:rPr>
                <a:t>R</a:t>
              </a:r>
            </a:p>
          </p:txBody>
        </p:sp>
        <p:sp>
          <p:nvSpPr>
            <p:cNvPr id="35" name="TextBox 34"/>
            <p:cNvSpPr txBox="1"/>
            <p:nvPr/>
          </p:nvSpPr>
          <p:spPr>
            <a:xfrm>
              <a:off x="5640071" y="1613035"/>
              <a:ext cx="357363" cy="369332"/>
            </a:xfrm>
            <a:prstGeom prst="rect">
              <a:avLst/>
            </a:prstGeom>
            <a:noFill/>
          </p:spPr>
          <p:txBody>
            <a:bodyPr wrap="none" rtlCol="0">
              <a:spAutoFit/>
            </a:bodyPr>
            <a:lstStyle/>
            <a:p>
              <a:pPr defTabSz="685800">
                <a:defRPr/>
              </a:pPr>
              <a:r>
                <a:rPr lang="fr-CH" sz="1200" dirty="0">
                  <a:solidFill>
                    <a:srgbClr val="C00000"/>
                  </a:solidFill>
                  <a:latin typeface="Calibri"/>
                </a:rPr>
                <a:t>R</a:t>
              </a:r>
            </a:p>
          </p:txBody>
        </p:sp>
        <p:sp>
          <p:nvSpPr>
            <p:cNvPr id="36" name="TextBox 35"/>
            <p:cNvSpPr txBox="1"/>
            <p:nvPr/>
          </p:nvSpPr>
          <p:spPr>
            <a:xfrm>
              <a:off x="5064006" y="1623195"/>
              <a:ext cx="357363" cy="369332"/>
            </a:xfrm>
            <a:prstGeom prst="rect">
              <a:avLst/>
            </a:prstGeom>
            <a:noFill/>
          </p:spPr>
          <p:txBody>
            <a:bodyPr wrap="none" rtlCol="0">
              <a:spAutoFit/>
            </a:bodyPr>
            <a:lstStyle/>
            <a:p>
              <a:pPr defTabSz="685800">
                <a:defRPr/>
              </a:pPr>
              <a:r>
                <a:rPr lang="fr-CH" sz="1200" dirty="0">
                  <a:solidFill>
                    <a:srgbClr val="C00000"/>
                  </a:solidFill>
                  <a:latin typeface="Calibri"/>
                </a:rPr>
                <a:t>R</a:t>
              </a:r>
            </a:p>
          </p:txBody>
        </p:sp>
      </p:grpSp>
      <p:sp>
        <p:nvSpPr>
          <p:cNvPr id="37" name="TextBox 36"/>
          <p:cNvSpPr txBox="1"/>
          <p:nvPr/>
        </p:nvSpPr>
        <p:spPr>
          <a:xfrm>
            <a:off x="92077" y="1832810"/>
            <a:ext cx="1912575" cy="300082"/>
          </a:xfrm>
          <a:prstGeom prst="rect">
            <a:avLst/>
          </a:prstGeom>
          <a:solidFill>
            <a:schemeClr val="accent6">
              <a:lumMod val="20000"/>
              <a:lumOff val="80000"/>
            </a:schemeClr>
          </a:solidFill>
        </p:spPr>
        <p:txBody>
          <a:bodyPr wrap="none" rtlCol="0">
            <a:spAutoFit/>
          </a:bodyPr>
          <a:lstStyle/>
          <a:p>
            <a:pPr defTabSz="685800">
              <a:defRPr/>
            </a:pPr>
            <a:r>
              <a:rPr lang="fr-CH" sz="1350" b="1" dirty="0" err="1">
                <a:solidFill>
                  <a:prstClr val="black"/>
                </a:solidFill>
                <a:latin typeface="Calibri"/>
              </a:rPr>
              <a:t>Electroweak</a:t>
            </a:r>
            <a:r>
              <a:rPr lang="fr-CH" sz="1350" b="1" dirty="0">
                <a:solidFill>
                  <a:prstClr val="black"/>
                </a:solidFill>
                <a:latin typeface="Calibri"/>
              </a:rPr>
              <a:t> </a:t>
            </a:r>
            <a:r>
              <a:rPr lang="fr-CH" sz="1350" b="1" dirty="0" err="1">
                <a:solidFill>
                  <a:prstClr val="black"/>
                </a:solidFill>
                <a:latin typeface="Calibri"/>
              </a:rPr>
              <a:t>eigenstates</a:t>
            </a:r>
            <a:endParaRPr lang="fr-CH" sz="1350" b="1" dirty="0">
              <a:solidFill>
                <a:prstClr val="black"/>
              </a:solidFill>
              <a:latin typeface="Calibri"/>
            </a:endParaRPr>
          </a:p>
        </p:txBody>
      </p:sp>
      <p:grpSp>
        <p:nvGrpSpPr>
          <p:cNvPr id="22" name="Group 21"/>
          <p:cNvGrpSpPr/>
          <p:nvPr/>
        </p:nvGrpSpPr>
        <p:grpSpPr>
          <a:xfrm>
            <a:off x="5602921" y="2490201"/>
            <a:ext cx="2162489" cy="2568564"/>
            <a:chOff x="5946560" y="2177266"/>
            <a:chExt cx="2883319" cy="3424753"/>
          </a:xfrm>
        </p:grpSpPr>
        <p:sp>
          <p:nvSpPr>
            <p:cNvPr id="30" name="Notched Right Arrow 29"/>
            <p:cNvSpPr/>
            <p:nvPr/>
          </p:nvSpPr>
          <p:spPr>
            <a:xfrm rot="13736727">
              <a:off x="5832066" y="2291760"/>
              <a:ext cx="690654" cy="461665"/>
            </a:xfrm>
            <a:prstGeom prst="notched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CH" sz="1350">
                <a:solidFill>
                  <a:prstClr val="white"/>
                </a:solidFill>
                <a:latin typeface="Calibri" panose="020F0502020204030204"/>
              </a:endParaRPr>
            </a:p>
          </p:txBody>
        </p:sp>
        <p:sp>
          <p:nvSpPr>
            <p:cNvPr id="38" name="TextBox 37"/>
            <p:cNvSpPr txBox="1"/>
            <p:nvPr/>
          </p:nvSpPr>
          <p:spPr>
            <a:xfrm>
              <a:off x="6326629" y="2708919"/>
              <a:ext cx="2503250" cy="2893100"/>
            </a:xfrm>
            <a:prstGeom prst="rect">
              <a:avLst/>
            </a:prstGeom>
            <a:noFill/>
            <a:ln>
              <a:solidFill>
                <a:schemeClr val="accent3">
                  <a:lumMod val="75000"/>
                </a:schemeClr>
              </a:solidFill>
            </a:ln>
          </p:spPr>
          <p:txBody>
            <a:bodyPr wrap="none" rtlCol="0">
              <a:spAutoFit/>
            </a:bodyPr>
            <a:lstStyle/>
            <a:p>
              <a:pPr defTabSz="685800">
                <a:defRPr/>
              </a:pPr>
              <a:r>
                <a:rPr lang="fr-CH" sz="1350" dirty="0">
                  <a:solidFill>
                    <a:prstClr val="black"/>
                  </a:solidFill>
                  <a:latin typeface="Calibri"/>
                </a:rPr>
                <a:t>Right </a:t>
              </a:r>
              <a:r>
                <a:rPr lang="fr-CH" sz="1350" dirty="0" err="1">
                  <a:solidFill>
                    <a:prstClr val="black"/>
                  </a:solidFill>
                  <a:latin typeface="Calibri"/>
                </a:rPr>
                <a:t>handed</a:t>
              </a:r>
              <a:r>
                <a:rPr lang="fr-CH" sz="1350" dirty="0">
                  <a:solidFill>
                    <a:prstClr val="black"/>
                  </a:solidFill>
                  <a:latin typeface="Calibri"/>
                </a:rPr>
                <a:t> neutrinos </a:t>
              </a:r>
            </a:p>
            <a:p>
              <a:pPr defTabSz="685800">
                <a:defRPr/>
              </a:pPr>
              <a:r>
                <a:rPr lang="fr-CH" sz="1350" dirty="0">
                  <a:solidFill>
                    <a:prstClr val="black"/>
                  </a:solidFill>
                  <a:latin typeface="Calibri"/>
                </a:rPr>
                <a:t>        are singlets </a:t>
              </a:r>
            </a:p>
            <a:p>
              <a:pPr defTabSz="685800">
                <a:defRPr/>
              </a:pPr>
              <a:r>
                <a:rPr lang="fr-CH" sz="1350" dirty="0">
                  <a:solidFill>
                    <a:prstClr val="black"/>
                  </a:solidFill>
                  <a:latin typeface="Calibri"/>
                </a:rPr>
                <a:t>no </a:t>
              </a:r>
              <a:r>
                <a:rPr lang="fr-CH" sz="1350" dirty="0" err="1">
                  <a:solidFill>
                    <a:prstClr val="black"/>
                  </a:solidFill>
                  <a:latin typeface="Calibri"/>
                </a:rPr>
                <a:t>weak</a:t>
              </a:r>
              <a:r>
                <a:rPr lang="fr-CH" sz="1350" dirty="0">
                  <a:solidFill>
                    <a:prstClr val="black"/>
                  </a:solidFill>
                  <a:latin typeface="Calibri"/>
                </a:rPr>
                <a:t> interaction</a:t>
              </a:r>
            </a:p>
            <a:p>
              <a:pPr defTabSz="685800">
                <a:defRPr/>
              </a:pPr>
              <a:r>
                <a:rPr lang="fr-CH" sz="1350" dirty="0">
                  <a:solidFill>
                    <a:prstClr val="black"/>
                  </a:solidFill>
                  <a:latin typeface="Calibri"/>
                </a:rPr>
                <a:t>no EM interaction</a:t>
              </a:r>
            </a:p>
            <a:p>
              <a:pPr defTabSz="685800">
                <a:defRPr/>
              </a:pPr>
              <a:r>
                <a:rPr lang="fr-CH" sz="1350" dirty="0">
                  <a:solidFill>
                    <a:prstClr val="black"/>
                  </a:solidFill>
                  <a:latin typeface="Calibri"/>
                </a:rPr>
                <a:t>no </a:t>
              </a:r>
              <a:r>
                <a:rPr lang="fr-CH" sz="1350" dirty="0" err="1">
                  <a:solidFill>
                    <a:prstClr val="black"/>
                  </a:solidFill>
                  <a:latin typeface="Calibri"/>
                </a:rPr>
                <a:t>strong</a:t>
              </a:r>
              <a:r>
                <a:rPr lang="fr-CH" sz="1350" dirty="0">
                  <a:solidFill>
                    <a:prstClr val="black"/>
                  </a:solidFill>
                  <a:latin typeface="Calibri"/>
                </a:rPr>
                <a:t> interaction</a:t>
              </a:r>
            </a:p>
            <a:p>
              <a:pPr defTabSz="685800">
                <a:defRPr/>
              </a:pPr>
              <a:endParaRPr lang="fr-CH" sz="1350" dirty="0">
                <a:solidFill>
                  <a:prstClr val="black"/>
                </a:solidFill>
                <a:latin typeface="Calibri"/>
              </a:endParaRPr>
            </a:p>
            <a:p>
              <a:pPr defTabSz="685800">
                <a:defRPr/>
              </a:pPr>
              <a:r>
                <a:rPr lang="fr-CH" sz="1350" dirty="0" err="1">
                  <a:solidFill>
                    <a:prstClr val="black"/>
                  </a:solidFill>
                  <a:latin typeface="Calibri"/>
                </a:rPr>
                <a:t>can’t</a:t>
              </a:r>
              <a:r>
                <a:rPr lang="fr-CH" sz="1350" dirty="0">
                  <a:solidFill>
                    <a:prstClr val="black"/>
                  </a:solidFill>
                  <a:latin typeface="Calibri"/>
                </a:rPr>
                <a:t> </a:t>
              </a:r>
              <a:r>
                <a:rPr lang="fr-CH" sz="1350" dirty="0" err="1">
                  <a:solidFill>
                    <a:prstClr val="black"/>
                  </a:solidFill>
                  <a:latin typeface="Calibri"/>
                </a:rPr>
                <a:t>produce</a:t>
              </a:r>
              <a:r>
                <a:rPr lang="fr-CH" sz="1350" dirty="0">
                  <a:solidFill>
                    <a:prstClr val="black"/>
                  </a:solidFill>
                  <a:latin typeface="Calibri"/>
                </a:rPr>
                <a:t> </a:t>
              </a:r>
              <a:r>
                <a:rPr lang="fr-CH" sz="1350" dirty="0" err="1">
                  <a:solidFill>
                    <a:prstClr val="black"/>
                  </a:solidFill>
                  <a:latin typeface="Calibri"/>
                </a:rPr>
                <a:t>them</a:t>
              </a:r>
              <a:r>
                <a:rPr lang="fr-CH" sz="1350" dirty="0">
                  <a:solidFill>
                    <a:prstClr val="black"/>
                  </a:solidFill>
                  <a:latin typeface="Calibri"/>
                </a:rPr>
                <a:t> </a:t>
              </a:r>
            </a:p>
            <a:p>
              <a:pPr defTabSz="685800">
                <a:defRPr/>
              </a:pPr>
              <a:r>
                <a:rPr lang="fr-CH" sz="1350" dirty="0" err="1">
                  <a:solidFill>
                    <a:prstClr val="black"/>
                  </a:solidFill>
                  <a:latin typeface="Calibri"/>
                </a:rPr>
                <a:t>can’t</a:t>
              </a:r>
              <a:r>
                <a:rPr lang="fr-CH" sz="1350" dirty="0">
                  <a:solidFill>
                    <a:prstClr val="black"/>
                  </a:solidFill>
                  <a:latin typeface="Calibri"/>
                </a:rPr>
                <a:t> </a:t>
              </a:r>
              <a:r>
                <a:rPr lang="fr-CH" sz="1350" dirty="0" err="1">
                  <a:solidFill>
                    <a:prstClr val="black"/>
                  </a:solidFill>
                  <a:latin typeface="Calibri"/>
                </a:rPr>
                <a:t>detect</a:t>
              </a:r>
              <a:r>
                <a:rPr lang="fr-CH" sz="1350" dirty="0">
                  <a:solidFill>
                    <a:prstClr val="black"/>
                  </a:solidFill>
                  <a:latin typeface="Calibri"/>
                </a:rPr>
                <a:t> </a:t>
              </a:r>
              <a:r>
                <a:rPr lang="fr-CH" sz="1350" dirty="0" err="1">
                  <a:solidFill>
                    <a:prstClr val="black"/>
                  </a:solidFill>
                  <a:latin typeface="Calibri"/>
                </a:rPr>
                <a:t>them</a:t>
              </a:r>
              <a:endParaRPr lang="fr-CH" sz="1350" dirty="0">
                <a:solidFill>
                  <a:prstClr val="black"/>
                </a:solidFill>
                <a:latin typeface="Calibri"/>
              </a:endParaRPr>
            </a:p>
            <a:p>
              <a:pPr defTabSz="685800">
                <a:defRPr/>
              </a:pPr>
              <a:r>
                <a:rPr lang="fr-CH" sz="1350" dirty="0">
                  <a:solidFill>
                    <a:prstClr val="black"/>
                  </a:solidFill>
                  <a:latin typeface="Calibri"/>
                </a:rPr>
                <a:t>   -- </a:t>
              </a:r>
              <a:r>
                <a:rPr lang="fr-CH" sz="1350" dirty="0" err="1">
                  <a:solidFill>
                    <a:prstClr val="black"/>
                  </a:solidFill>
                  <a:latin typeface="Calibri"/>
                </a:rPr>
                <a:t>so</a:t>
              </a:r>
              <a:r>
                <a:rPr lang="fr-CH" sz="1350" dirty="0">
                  <a:solidFill>
                    <a:prstClr val="black"/>
                  </a:solidFill>
                  <a:latin typeface="Calibri"/>
                </a:rPr>
                <a:t> </a:t>
              </a:r>
              <a:r>
                <a:rPr lang="fr-CH" sz="1350" dirty="0" err="1">
                  <a:solidFill>
                    <a:prstClr val="black"/>
                  </a:solidFill>
                  <a:latin typeface="Calibri"/>
                </a:rPr>
                <a:t>why</a:t>
              </a:r>
              <a:r>
                <a:rPr lang="fr-CH" sz="1350" dirty="0">
                  <a:solidFill>
                    <a:prstClr val="black"/>
                  </a:solidFill>
                  <a:latin typeface="Calibri"/>
                </a:rPr>
                <a:t> </a:t>
              </a:r>
              <a:r>
                <a:rPr lang="fr-CH" sz="1350" dirty="0" err="1">
                  <a:solidFill>
                    <a:prstClr val="black"/>
                  </a:solidFill>
                  <a:latin typeface="Calibri"/>
                </a:rPr>
                <a:t>bother</a:t>
              </a:r>
              <a:r>
                <a:rPr lang="fr-CH" sz="1350" dirty="0">
                  <a:solidFill>
                    <a:prstClr val="black"/>
                  </a:solidFill>
                  <a:latin typeface="Calibri"/>
                </a:rPr>
                <a:t>? –</a:t>
              </a:r>
            </a:p>
            <a:p>
              <a:pPr defTabSz="685800">
                <a:defRPr/>
              </a:pPr>
              <a:r>
                <a:rPr lang="fr-CH" sz="1350" i="1" dirty="0" err="1">
                  <a:solidFill>
                    <a:prstClr val="black"/>
                  </a:solidFill>
                  <a:latin typeface="Calibri"/>
                </a:rPr>
                <a:t>Also</a:t>
              </a:r>
              <a:r>
                <a:rPr lang="fr-CH" sz="1350" i="1" dirty="0">
                  <a:solidFill>
                    <a:prstClr val="black"/>
                  </a:solidFill>
                  <a:latin typeface="Calibri"/>
                </a:rPr>
                <a:t> </a:t>
              </a:r>
              <a:r>
                <a:rPr lang="fr-CH" sz="1350" i="1" dirty="0" err="1">
                  <a:solidFill>
                    <a:prstClr val="black"/>
                  </a:solidFill>
                  <a:latin typeface="Calibri"/>
                </a:rPr>
                <a:t>called</a:t>
              </a:r>
              <a:r>
                <a:rPr lang="fr-CH" sz="1350" i="1" dirty="0">
                  <a:solidFill>
                    <a:prstClr val="black"/>
                  </a:solidFill>
                  <a:latin typeface="Calibri"/>
                </a:rPr>
                <a:t> ‘</a:t>
              </a:r>
              <a:r>
                <a:rPr lang="fr-CH" sz="1350" i="1" dirty="0" err="1">
                  <a:solidFill>
                    <a:prstClr val="black"/>
                  </a:solidFill>
                  <a:latin typeface="Calibri"/>
                </a:rPr>
                <a:t>sterile</a:t>
              </a:r>
              <a:r>
                <a:rPr lang="fr-CH" sz="1350" i="1" dirty="0">
                  <a:solidFill>
                    <a:prstClr val="black"/>
                  </a:solidFill>
                  <a:latin typeface="Calibri"/>
                </a:rPr>
                <a:t>’</a:t>
              </a:r>
            </a:p>
          </p:txBody>
        </p:sp>
      </p:grpSp>
      <p:sp>
        <p:nvSpPr>
          <p:cNvPr id="8" name="Date Placeholder 7"/>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en-GB" dirty="0">
              <a:solidFill>
                <a:prstClr val="black">
                  <a:tint val="75000"/>
                </a:prstClr>
              </a:solidFill>
              <a:latin typeface="Calibri" panose="020F0502020204030204"/>
            </a:endParaRPr>
          </a:p>
        </p:txBody>
      </p:sp>
      <p:pic>
        <p:nvPicPr>
          <p:cNvPr id="16" name="Picture 15"/>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547188" y="2727121"/>
            <a:ext cx="2443283" cy="3214847"/>
          </a:xfrm>
          <a:prstGeom prst="rect">
            <a:avLst/>
          </a:prstGeom>
          <a:solidFill>
            <a:schemeClr val="bg1"/>
          </a:solidFill>
        </p:spPr>
      </p:pic>
      <p:sp>
        <p:nvSpPr>
          <p:cNvPr id="24" name="TextBox 23"/>
          <p:cNvSpPr txBox="1"/>
          <p:nvPr/>
        </p:nvSpPr>
        <p:spPr>
          <a:xfrm>
            <a:off x="5153298" y="5151498"/>
            <a:ext cx="3899263" cy="715581"/>
          </a:xfrm>
          <a:prstGeom prst="rect">
            <a:avLst/>
          </a:prstGeom>
          <a:noFill/>
          <a:ln>
            <a:solidFill>
              <a:schemeClr val="accent4">
                <a:lumMod val="20000"/>
                <a:lumOff val="80000"/>
              </a:schemeClr>
            </a:solidFill>
          </a:ln>
        </p:spPr>
        <p:txBody>
          <a:bodyPr wrap="square" rtlCol="0">
            <a:spAutoFit/>
          </a:bodyPr>
          <a:lstStyle/>
          <a:p>
            <a:pPr defTabSz="685800">
              <a:defRPr/>
            </a:pPr>
            <a:r>
              <a:rPr lang="fr-FR" sz="1350" dirty="0">
                <a:solidFill>
                  <a:prstClr val="black"/>
                </a:solidFill>
                <a:latin typeface="Calibri" panose="020F0502020204030204"/>
              </a:rPr>
              <a:t>NB </a:t>
            </a:r>
            <a:r>
              <a:rPr lang="fr-FR" sz="1350" dirty="0" err="1">
                <a:solidFill>
                  <a:prstClr val="black"/>
                </a:solidFill>
                <a:latin typeface="Calibri" panose="020F0502020204030204"/>
              </a:rPr>
              <a:t>unlike</a:t>
            </a:r>
            <a:r>
              <a:rPr lang="fr-FR" sz="1350" dirty="0">
                <a:solidFill>
                  <a:prstClr val="black"/>
                </a:solidFill>
                <a:latin typeface="Calibri" panose="020F0502020204030204"/>
              </a:rPr>
              <a:t> for </a:t>
            </a:r>
            <a:r>
              <a:rPr lang="fr-FR" sz="1350" dirty="0" err="1">
                <a:solidFill>
                  <a:prstClr val="black"/>
                </a:solidFill>
                <a:latin typeface="Calibri" panose="020F0502020204030204"/>
              </a:rPr>
              <a:t>v</a:t>
            </a:r>
            <a:r>
              <a:rPr lang="fr-FR" sz="1350" baseline="-25000" dirty="0" err="1">
                <a:solidFill>
                  <a:prstClr val="black"/>
                </a:solidFill>
                <a:latin typeface="Calibri" panose="020F0502020204030204"/>
              </a:rPr>
              <a:t>L</a:t>
            </a:r>
            <a:r>
              <a:rPr lang="fr-FR" sz="1350" baseline="-25000" dirty="0">
                <a:solidFill>
                  <a:prstClr val="black"/>
                </a:solidFill>
                <a:latin typeface="Calibri" panose="020F0502020204030204"/>
              </a:rPr>
              <a:t> </a:t>
            </a:r>
            <a:r>
              <a:rPr lang="fr-FR" sz="1350" dirty="0">
                <a:solidFill>
                  <a:prstClr val="black"/>
                </a:solidFill>
                <a:latin typeface="Calibri" panose="020F0502020204030204"/>
              </a:rPr>
              <a:t>, </a:t>
            </a:r>
            <a:r>
              <a:rPr lang="fr-FR" sz="1350" dirty="0" err="1">
                <a:solidFill>
                  <a:prstClr val="black"/>
                </a:solidFill>
                <a:latin typeface="Calibri" panose="020F0502020204030204"/>
              </a:rPr>
              <a:t>nothing</a:t>
            </a:r>
            <a:r>
              <a:rPr lang="fr-FR" sz="1350" dirty="0">
                <a:solidFill>
                  <a:prstClr val="black"/>
                </a:solidFill>
                <a:latin typeface="Calibri" panose="020F0502020204030204"/>
              </a:rPr>
              <a:t> </a:t>
            </a:r>
            <a:r>
              <a:rPr lang="fr-FR" sz="1350" dirty="0" err="1">
                <a:solidFill>
                  <a:prstClr val="black"/>
                </a:solidFill>
                <a:latin typeface="Calibri" panose="020F0502020204030204"/>
              </a:rPr>
              <a:t>distinguishes</a:t>
            </a:r>
            <a:r>
              <a:rPr lang="fr-FR" sz="1350" dirty="0">
                <a:solidFill>
                  <a:prstClr val="black"/>
                </a:solidFill>
                <a:latin typeface="Calibri" panose="020F0502020204030204"/>
              </a:rPr>
              <a:t> the </a:t>
            </a:r>
            <a:r>
              <a:rPr lang="fr-FR" sz="1350" dirty="0" err="1">
                <a:solidFill>
                  <a:prstClr val="black"/>
                </a:solidFill>
                <a:latin typeface="Calibri" panose="020F0502020204030204"/>
              </a:rPr>
              <a:t>particle</a:t>
            </a:r>
            <a:r>
              <a:rPr lang="fr-FR" sz="1350" dirty="0">
                <a:solidFill>
                  <a:prstClr val="black"/>
                </a:solidFill>
                <a:latin typeface="Calibri" panose="020F0502020204030204"/>
              </a:rPr>
              <a:t> and </a:t>
            </a:r>
            <a:r>
              <a:rPr lang="fr-FR" sz="1350" dirty="0" err="1">
                <a:solidFill>
                  <a:prstClr val="black"/>
                </a:solidFill>
                <a:latin typeface="Calibri" panose="020F0502020204030204"/>
              </a:rPr>
              <a:t>antiparticle</a:t>
            </a:r>
            <a:r>
              <a:rPr lang="fr-FR" sz="1350" dirty="0">
                <a:solidFill>
                  <a:prstClr val="black"/>
                </a:solidFill>
                <a:latin typeface="Calibri" panose="020F0502020204030204"/>
              </a:rPr>
              <a:t> of </a:t>
            </a:r>
            <a:r>
              <a:rPr lang="fr-FR" sz="1350" dirty="0" err="1">
                <a:solidFill>
                  <a:prstClr val="black"/>
                </a:solidFill>
                <a:latin typeface="Calibri" panose="020F0502020204030204"/>
              </a:rPr>
              <a:t>v</a:t>
            </a:r>
            <a:r>
              <a:rPr lang="fr-FR" sz="1350" baseline="-25000" dirty="0" err="1">
                <a:solidFill>
                  <a:prstClr val="black"/>
                </a:solidFill>
                <a:latin typeface="Calibri" panose="020F0502020204030204"/>
              </a:rPr>
              <a:t>R</a:t>
            </a:r>
            <a:r>
              <a:rPr lang="fr-FR" sz="1350" dirty="0">
                <a:solidFill>
                  <a:prstClr val="black"/>
                </a:solidFill>
                <a:latin typeface="Calibri" panose="020F0502020204030204"/>
              </a:rPr>
              <a:t> </a:t>
            </a:r>
            <a:r>
              <a:rPr lang="fr-FR" sz="1350" dirty="0" err="1">
                <a:solidFill>
                  <a:prstClr val="black"/>
                </a:solidFill>
                <a:latin typeface="Calibri" panose="020F0502020204030204"/>
              </a:rPr>
              <a:t>which</a:t>
            </a:r>
            <a:r>
              <a:rPr lang="fr-FR" sz="1350" dirty="0">
                <a:solidFill>
                  <a:prstClr val="black"/>
                </a:solidFill>
                <a:latin typeface="Calibri" panose="020F0502020204030204"/>
              </a:rPr>
              <a:t> </a:t>
            </a:r>
            <a:r>
              <a:rPr lang="fr-FR" sz="1350" dirty="0" err="1">
                <a:solidFill>
                  <a:prstClr val="black"/>
                </a:solidFill>
                <a:latin typeface="Calibri" panose="020F0502020204030204"/>
              </a:rPr>
              <a:t>is</a:t>
            </a:r>
            <a:r>
              <a:rPr lang="fr-FR" sz="1350" dirty="0">
                <a:solidFill>
                  <a:prstClr val="black"/>
                </a:solidFill>
                <a:latin typeface="Calibri" panose="020F0502020204030204"/>
              </a:rPr>
              <a:t> a singlet (no ‘charge’)</a:t>
            </a:r>
          </a:p>
          <a:p>
            <a:pPr defTabSz="685800">
              <a:defRPr/>
            </a:pPr>
            <a:r>
              <a:rPr lang="fr-FR" sz="1350" dirty="0">
                <a:solidFill>
                  <a:prstClr val="black"/>
                </a:solidFill>
                <a:latin typeface="Calibri" panose="020F0502020204030204"/>
              </a:rPr>
              <a:t>   </a:t>
            </a:r>
            <a:r>
              <a:rPr lang="en-CH" sz="1350" dirty="0">
                <a:solidFill>
                  <a:prstClr val="black"/>
                </a:solidFill>
                <a:latin typeface="Calibri" panose="020F0502020204030204"/>
                <a:sym typeface="Wingdings" panose="05000000000000000000" pitchFamily="2" charset="2"/>
              </a:rPr>
              <a:t></a:t>
            </a:r>
            <a:r>
              <a:rPr lang="en-US" sz="1350" dirty="0">
                <a:solidFill>
                  <a:prstClr val="black"/>
                </a:solidFill>
                <a:latin typeface="Calibri" panose="020F0502020204030204"/>
                <a:sym typeface="Wingdings" panose="05000000000000000000" pitchFamily="2" charset="2"/>
              </a:rPr>
              <a:t> naturally a </a:t>
            </a:r>
            <a:r>
              <a:rPr lang="en-US" sz="1350" dirty="0" err="1">
                <a:solidFill>
                  <a:prstClr val="black"/>
                </a:solidFill>
                <a:latin typeface="Calibri" panose="020F0502020204030204"/>
                <a:sym typeface="Wingdings" panose="05000000000000000000" pitchFamily="2" charset="2"/>
              </a:rPr>
              <a:t>Majorana</a:t>
            </a:r>
            <a:r>
              <a:rPr lang="en-US" sz="1350" dirty="0">
                <a:solidFill>
                  <a:prstClr val="black"/>
                </a:solidFill>
                <a:latin typeface="Calibri" panose="020F0502020204030204"/>
                <a:sym typeface="Wingdings" panose="05000000000000000000" pitchFamily="2" charset="2"/>
              </a:rPr>
              <a:t> particle</a:t>
            </a:r>
            <a:r>
              <a:rPr lang="fr-FR" sz="1350" dirty="0">
                <a:solidFill>
                  <a:prstClr val="black"/>
                </a:solidFill>
                <a:latin typeface="Calibri" panose="020F0502020204030204"/>
              </a:rPr>
              <a:t> </a:t>
            </a:r>
          </a:p>
        </p:txBody>
      </p:sp>
      <p:sp>
        <p:nvSpPr>
          <p:cNvPr id="29" name="TextBox 28"/>
          <p:cNvSpPr txBox="1"/>
          <p:nvPr/>
        </p:nvSpPr>
        <p:spPr>
          <a:xfrm>
            <a:off x="202475" y="1014004"/>
            <a:ext cx="1965960" cy="300082"/>
          </a:xfrm>
          <a:prstGeom prst="rect">
            <a:avLst/>
          </a:prstGeom>
          <a:solidFill>
            <a:schemeClr val="accent1">
              <a:lumMod val="20000"/>
              <a:lumOff val="80000"/>
            </a:schemeClr>
          </a:solidFill>
        </p:spPr>
        <p:txBody>
          <a:bodyPr wrap="square" rtlCol="0">
            <a:spAutoFit/>
          </a:bodyPr>
          <a:lstStyle/>
          <a:p>
            <a:pPr defTabSz="685800">
              <a:defRPr/>
            </a:pPr>
            <a:r>
              <a:rPr lang="fr-FR" sz="1350" i="1" dirty="0" err="1">
                <a:solidFill>
                  <a:prstClr val="black"/>
                </a:solidFill>
                <a:latin typeface="Calibri" panose="020F0502020204030204"/>
              </a:rPr>
              <a:t>my</a:t>
            </a:r>
            <a:r>
              <a:rPr lang="fr-FR" sz="1350" i="1" dirty="0">
                <a:solidFill>
                  <a:prstClr val="black"/>
                </a:solidFill>
                <a:latin typeface="Calibri" panose="020F0502020204030204"/>
              </a:rPr>
              <a:t> SM training in 1976</a:t>
            </a:r>
          </a:p>
        </p:txBody>
      </p:sp>
      <p:sp>
        <p:nvSpPr>
          <p:cNvPr id="39" name="Slide Number Placeholder 38"/>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74</a:t>
            </a:fld>
            <a:endParaRPr lang="fr-FR">
              <a:solidFill>
                <a:prstClr val="black">
                  <a:tint val="75000"/>
                </a:prstClr>
              </a:solidFill>
              <a:latin typeface="Calibri" panose="020F0502020204030204"/>
            </a:endParaRPr>
          </a:p>
        </p:txBody>
      </p:sp>
      <p:sp>
        <p:nvSpPr>
          <p:cNvPr id="12" name="TextBox 11"/>
          <p:cNvSpPr txBox="1"/>
          <p:nvPr/>
        </p:nvSpPr>
        <p:spPr>
          <a:xfrm>
            <a:off x="3030494" y="857250"/>
            <a:ext cx="2418226" cy="415498"/>
          </a:xfrm>
          <a:prstGeom prst="rect">
            <a:avLst/>
          </a:prstGeom>
          <a:solidFill>
            <a:schemeClr val="accent5">
              <a:lumMod val="20000"/>
              <a:lumOff val="80000"/>
            </a:schemeClr>
          </a:solidFill>
        </p:spPr>
        <p:txBody>
          <a:bodyPr wrap="none" rtlCol="0">
            <a:spAutoFit/>
          </a:bodyPr>
          <a:lstStyle/>
          <a:p>
            <a:pPr defTabSz="685800"/>
            <a:r>
              <a:rPr lang="fr-FR" sz="2100" b="1" dirty="0">
                <a:solidFill>
                  <a:prstClr val="black"/>
                </a:solidFill>
                <a:latin typeface="Calibri" panose="020F0502020204030204"/>
              </a:rPr>
              <a:t>NEUTRINO MASSES </a:t>
            </a:r>
          </a:p>
        </p:txBody>
      </p:sp>
    </p:spTree>
    <p:extLst>
      <p:ext uri="{BB962C8B-B14F-4D97-AF65-F5344CB8AC3E}">
        <p14:creationId xmlns:p14="http://schemas.microsoft.com/office/powerpoint/2010/main" val="74244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3"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944132" y="857250"/>
            <a:ext cx="4199868" cy="4661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tx1"/>
                </a:solidFill>
                <a:miter lim="800000"/>
                <a:headEnd/>
                <a:tailEnd/>
              </a14:hiddenLine>
            </a:ext>
          </a:extLst>
        </p:spPr>
      </p:pic>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53549" y="857251"/>
            <a:ext cx="4174435" cy="4667682"/>
          </a:xfrm>
          <a:prstGeom prst="rect">
            <a:avLst/>
          </a:prstGeom>
        </p:spPr>
      </p:pic>
      <p:sp>
        <p:nvSpPr>
          <p:cNvPr id="5" name="TextBox 4"/>
          <p:cNvSpPr txBox="1"/>
          <p:nvPr/>
        </p:nvSpPr>
        <p:spPr>
          <a:xfrm>
            <a:off x="3431557" y="6093296"/>
            <a:ext cx="1992853" cy="369332"/>
          </a:xfrm>
          <a:prstGeom prst="rect">
            <a:avLst/>
          </a:prstGeom>
          <a:solidFill>
            <a:srgbClr val="FFFF00"/>
          </a:solidFill>
          <a:ln w="57150" cmpd="thickThin">
            <a:solidFill>
              <a:srgbClr val="FF0000"/>
            </a:solidFill>
          </a:ln>
        </p:spPr>
        <p:txBody>
          <a:bodyPr wrap="none" rtlCol="0">
            <a:spAutoFit/>
          </a:bodyPr>
          <a:lstStyle/>
          <a:p>
            <a:r>
              <a:rPr lang="en-US" dirty="0" smtClean="0"/>
              <a:t>It is all about mass!</a:t>
            </a:r>
            <a:endParaRPr lang="en-US" dirty="0"/>
          </a:p>
        </p:txBody>
      </p:sp>
    </p:spTree>
    <p:extLst>
      <p:ext uri="{BB962C8B-B14F-4D97-AF65-F5344CB8AC3E}">
        <p14:creationId xmlns:p14="http://schemas.microsoft.com/office/powerpoint/2010/main" val="199293481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842" y="296287"/>
            <a:ext cx="7364004" cy="584775"/>
          </a:xfrm>
          <a:prstGeom prst="rect">
            <a:avLst/>
          </a:prstGeom>
          <a:solidFill>
            <a:schemeClr val="accent4">
              <a:lumMod val="40000"/>
              <a:lumOff val="60000"/>
            </a:schemeClr>
          </a:solidFill>
        </p:spPr>
        <p:txBody>
          <a:bodyPr wrap="none" rtlCol="0">
            <a:spAutoFit/>
          </a:bodyPr>
          <a:lstStyle/>
          <a:p>
            <a:pPr defTabSz="685800">
              <a:defRPr/>
            </a:pPr>
            <a:r>
              <a:rPr lang="fr-FR" sz="1600" b="1" dirty="0">
                <a:solidFill>
                  <a:prstClr val="black"/>
                </a:solidFill>
                <a:latin typeface="Calibri" panose="020F0502020204030204"/>
              </a:rPr>
              <a:t>Neutrino masses </a:t>
            </a:r>
            <a:r>
              <a:rPr lang="fr-FR" sz="1600" b="1" dirty="0" err="1">
                <a:solidFill>
                  <a:prstClr val="black"/>
                </a:solidFill>
                <a:latin typeface="Calibri" panose="020F0502020204030204"/>
              </a:rPr>
              <a:t>occur</a:t>
            </a:r>
            <a:r>
              <a:rPr lang="fr-FR" sz="1600" b="1" dirty="0">
                <a:solidFill>
                  <a:prstClr val="black"/>
                </a:solidFill>
                <a:latin typeface="Calibri" panose="020F0502020204030204"/>
              </a:rPr>
              <a:t> via </a:t>
            </a:r>
            <a:r>
              <a:rPr lang="fr-FR" sz="1600" b="1" dirty="0" err="1">
                <a:solidFill>
                  <a:prstClr val="black"/>
                </a:solidFill>
                <a:latin typeface="Calibri" panose="020F0502020204030204"/>
              </a:rPr>
              <a:t>processes</a:t>
            </a:r>
            <a:r>
              <a:rPr lang="fr-FR" sz="1600" b="1" dirty="0">
                <a:solidFill>
                  <a:prstClr val="black"/>
                </a:solidFill>
                <a:latin typeface="Calibri" panose="020F0502020204030204"/>
              </a:rPr>
              <a:t> </a:t>
            </a:r>
            <a:r>
              <a:rPr lang="fr-FR" sz="1600" b="1" dirty="0" err="1">
                <a:solidFill>
                  <a:prstClr val="black"/>
                </a:solidFill>
                <a:latin typeface="Calibri" panose="020F0502020204030204"/>
              </a:rPr>
              <a:t>which</a:t>
            </a:r>
            <a:r>
              <a:rPr lang="fr-FR" sz="1600" b="1" dirty="0">
                <a:solidFill>
                  <a:prstClr val="black"/>
                </a:solidFill>
                <a:latin typeface="Calibri" panose="020F0502020204030204"/>
              </a:rPr>
              <a:t> are </a:t>
            </a:r>
            <a:r>
              <a:rPr lang="fr-FR" sz="1600" b="1" dirty="0" err="1">
                <a:solidFill>
                  <a:prstClr val="black"/>
                </a:solidFill>
                <a:latin typeface="Calibri" panose="020F0502020204030204"/>
              </a:rPr>
              <a:t>intimately</a:t>
            </a:r>
            <a:r>
              <a:rPr lang="fr-FR" sz="1600" b="1" dirty="0">
                <a:solidFill>
                  <a:prstClr val="black"/>
                </a:solidFill>
                <a:latin typeface="Calibri" panose="020F0502020204030204"/>
              </a:rPr>
              <a:t> </a:t>
            </a:r>
            <a:r>
              <a:rPr lang="fr-FR" sz="1600" b="1" dirty="0" err="1">
                <a:solidFill>
                  <a:prstClr val="black"/>
                </a:solidFill>
                <a:latin typeface="Calibri" panose="020F0502020204030204"/>
              </a:rPr>
              <a:t>related</a:t>
            </a:r>
            <a:r>
              <a:rPr lang="fr-FR" sz="1600" b="1" dirty="0">
                <a:solidFill>
                  <a:prstClr val="black"/>
                </a:solidFill>
                <a:latin typeface="Calibri" panose="020F0502020204030204"/>
              </a:rPr>
              <a:t> to the </a:t>
            </a:r>
            <a:r>
              <a:rPr lang="fr-FR" sz="1600" b="1" dirty="0" err="1">
                <a:solidFill>
                  <a:prstClr val="black"/>
                </a:solidFill>
                <a:latin typeface="Calibri" panose="020F0502020204030204"/>
              </a:rPr>
              <a:t>Higgs</a:t>
            </a:r>
            <a:r>
              <a:rPr lang="fr-FR" sz="1600" b="1" dirty="0">
                <a:solidFill>
                  <a:prstClr val="black"/>
                </a:solidFill>
                <a:latin typeface="Calibri" panose="020F0502020204030204"/>
              </a:rPr>
              <a:t> boson</a:t>
            </a:r>
          </a:p>
          <a:p>
            <a:pPr defTabSz="685800">
              <a:defRPr/>
            </a:pPr>
            <a:r>
              <a:rPr lang="fr-FR" sz="1600" b="1" dirty="0">
                <a:solidFill>
                  <a:prstClr val="black"/>
                </a:solidFill>
                <a:latin typeface="Calibri" panose="020F0502020204030204"/>
              </a:rPr>
              <a:t>                  </a:t>
            </a:r>
            <a:r>
              <a:rPr lang="en-US" sz="1600" b="1" dirty="0">
                <a:solidFill>
                  <a:prstClr val="black"/>
                </a:solidFill>
                <a:latin typeface="Calibri" panose="020F0502020204030204"/>
                <a:sym typeface="Wingdings" panose="05000000000000000000" pitchFamily="2" charset="2"/>
              </a:rPr>
              <a:t>what are the couplings of the H(125) to neutrinos?</a:t>
            </a:r>
          </a:p>
        </p:txBody>
      </p:sp>
      <p:sp>
        <p:nvSpPr>
          <p:cNvPr id="3" name="Text Box 2"/>
          <p:cNvSpPr txBox="1">
            <a:spLocks noChangeArrowheads="1"/>
          </p:cNvSpPr>
          <p:nvPr/>
        </p:nvSpPr>
        <p:spPr bwMode="auto">
          <a:xfrm>
            <a:off x="307277" y="1741259"/>
            <a:ext cx="8402910"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defTabSz="685800">
              <a:spcBef>
                <a:spcPct val="0"/>
              </a:spcBef>
              <a:buClrTx/>
              <a:buNone/>
              <a:defRPr/>
            </a:pPr>
            <a:r>
              <a:rPr kumimoji="0" lang="fr-CH" altLang="en-US" sz="1800" dirty="0" err="1">
                <a:solidFill>
                  <a:prstClr val="black"/>
                </a:solidFill>
                <a:latin typeface="Calibri" panose="020F0502020204030204" pitchFamily="34" charset="0"/>
              </a:rPr>
              <a:t>Adding</a:t>
            </a:r>
            <a:r>
              <a:rPr kumimoji="0" lang="fr-CH" altLang="en-US" sz="1800" dirty="0">
                <a:solidFill>
                  <a:prstClr val="black"/>
                </a:solidFill>
                <a:latin typeface="Calibri" panose="020F0502020204030204" pitchFamily="34" charset="0"/>
              </a:rPr>
              <a:t> neutrino masses to the Standard model '</a:t>
            </a:r>
            <a:r>
              <a:rPr kumimoji="0" lang="fr-CH" altLang="en-US" sz="1800" dirty="0" err="1">
                <a:solidFill>
                  <a:prstClr val="black"/>
                </a:solidFill>
                <a:latin typeface="Calibri" panose="020F0502020204030204" pitchFamily="34" charset="0"/>
              </a:rPr>
              <a:t>simply</a:t>
            </a:r>
            <a:r>
              <a:rPr kumimoji="0" lang="fr-CH" altLang="en-US" sz="1800" dirty="0">
                <a:solidFill>
                  <a:prstClr val="black"/>
                </a:solidFill>
                <a:latin typeface="Calibri" panose="020F0502020204030204" pitchFamily="34" charset="0"/>
              </a:rPr>
              <a:t>' by </a:t>
            </a:r>
            <a:r>
              <a:rPr kumimoji="0" lang="fr-CH" altLang="en-US" sz="1800" dirty="0" err="1">
                <a:solidFill>
                  <a:prstClr val="black"/>
                </a:solidFill>
                <a:latin typeface="Calibri" panose="020F0502020204030204" pitchFamily="34" charset="0"/>
              </a:rPr>
              <a:t>adding</a:t>
            </a:r>
            <a:r>
              <a:rPr kumimoji="0" lang="fr-CH" altLang="en-US" sz="1800" dirty="0">
                <a:solidFill>
                  <a:prstClr val="black"/>
                </a:solidFill>
                <a:latin typeface="Calibri" panose="020F0502020204030204" pitchFamily="34" charset="0"/>
              </a:rPr>
              <a:t> a Dirac mass </a:t>
            </a:r>
            <a:endParaRPr kumimoji="0" lang="fr-CH" altLang="en-US" sz="1800" dirty="0" smtClean="0">
              <a:solidFill>
                <a:prstClr val="black"/>
              </a:solidFill>
              <a:latin typeface="Calibri" panose="020F0502020204030204" pitchFamily="34" charset="0"/>
            </a:endParaRPr>
          </a:p>
          <a:p>
            <a:pPr defTabSz="685800">
              <a:spcBef>
                <a:spcPct val="0"/>
              </a:spcBef>
              <a:buClrTx/>
              <a:buNone/>
              <a:defRPr/>
            </a:pPr>
            <a:r>
              <a:rPr kumimoji="0" lang="en-CH" altLang="en-US" sz="1800" dirty="0" smtClean="0">
                <a:solidFill>
                  <a:prstClr val="black"/>
                </a:solidFill>
                <a:latin typeface="Calibri" panose="020F0502020204030204" pitchFamily="34" charset="0"/>
                <a:sym typeface="Wingdings" panose="05000000000000000000" pitchFamily="2" charset="2"/>
              </a:rPr>
              <a:t></a:t>
            </a:r>
            <a:r>
              <a:rPr kumimoji="0" lang="fr-CH" altLang="en-US" sz="1800" dirty="0" smtClean="0">
                <a:solidFill>
                  <a:prstClr val="black"/>
                </a:solidFill>
                <a:latin typeface="Calibri" panose="020F0502020204030204" pitchFamily="34" charset="0"/>
              </a:rPr>
              <a:t> </a:t>
            </a:r>
            <a:r>
              <a:rPr kumimoji="0" lang="fr-CH" altLang="en-US" sz="1800" dirty="0">
                <a:solidFill>
                  <a:prstClr val="black"/>
                </a:solidFill>
                <a:latin typeface="Calibri" panose="020F0502020204030204" pitchFamily="34" charset="0"/>
              </a:rPr>
              <a:t>right-</a:t>
            </a:r>
            <a:r>
              <a:rPr kumimoji="0" lang="fr-CH" altLang="en-US" sz="1800" dirty="0" err="1">
                <a:solidFill>
                  <a:prstClr val="black"/>
                </a:solidFill>
                <a:latin typeface="Calibri" panose="020F0502020204030204" pitchFamily="34" charset="0"/>
              </a:rPr>
              <a:t>handed</a:t>
            </a:r>
            <a:r>
              <a:rPr kumimoji="0" lang="fr-CH" altLang="en-US" sz="1800" dirty="0">
                <a:solidFill>
                  <a:prstClr val="black"/>
                </a:solidFill>
                <a:latin typeface="Calibri" panose="020F0502020204030204" pitchFamily="34" charset="0"/>
              </a:rPr>
              <a:t> neutrino</a:t>
            </a:r>
          </a:p>
          <a:p>
            <a:pPr defTabSz="685800">
              <a:spcBef>
                <a:spcPct val="0"/>
              </a:spcBef>
              <a:buClrTx/>
              <a:buNone/>
              <a:defRPr/>
            </a:pPr>
            <a:endParaRPr kumimoji="0" lang="fr-CH" altLang="en-US" sz="1800" dirty="0">
              <a:solidFill>
                <a:prstClr val="black"/>
              </a:solidFill>
              <a:latin typeface="Calibri" panose="020F0502020204030204" pitchFamily="34" charset="0"/>
            </a:endParaRPr>
          </a:p>
          <a:p>
            <a:pPr defTabSz="685800">
              <a:spcBef>
                <a:spcPct val="0"/>
              </a:spcBef>
              <a:buClrTx/>
              <a:buNone/>
              <a:defRPr/>
            </a:pPr>
            <a:endParaRPr kumimoji="0" lang="fr-CH" altLang="en-US" sz="1800" dirty="0">
              <a:solidFill>
                <a:prstClr val="black"/>
              </a:solidFill>
              <a:latin typeface="Calibri" panose="020F0502020204030204" pitchFamily="34" charset="0"/>
            </a:endParaRPr>
          </a:p>
          <a:p>
            <a:pPr defTabSz="685800">
              <a:spcBef>
                <a:spcPct val="0"/>
              </a:spcBef>
              <a:buClrTx/>
              <a:buNone/>
              <a:defRPr/>
            </a:pPr>
            <a:r>
              <a:rPr kumimoji="0" lang="fr-CH" altLang="en-US" sz="1800" dirty="0" err="1" smtClean="0">
                <a:solidFill>
                  <a:prstClr val="black"/>
                </a:solidFill>
                <a:latin typeface="Calibri" panose="020F0502020204030204" pitchFamily="34" charset="0"/>
              </a:rPr>
              <a:t>m</a:t>
            </a:r>
            <a:r>
              <a:rPr kumimoji="0" lang="fr-CH" altLang="en-US" sz="1800" baseline="-25000" dirty="0" err="1" smtClean="0">
                <a:solidFill>
                  <a:prstClr val="black"/>
                </a:solidFill>
                <a:latin typeface="Calibri" panose="020F0502020204030204" pitchFamily="34" charset="0"/>
              </a:rPr>
              <a:t>D</a:t>
            </a:r>
            <a:r>
              <a:rPr kumimoji="0" lang="fr-CH" altLang="en-US" sz="1800" baseline="-25000" dirty="0" smtClean="0">
                <a:solidFill>
                  <a:prstClr val="black"/>
                </a:solidFill>
                <a:latin typeface="Calibri" panose="020F0502020204030204" pitchFamily="34" charset="0"/>
              </a:rPr>
              <a:t> </a:t>
            </a:r>
            <a:r>
              <a:rPr kumimoji="0" lang="fr-CH" altLang="en-US" sz="1800" dirty="0" smtClean="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is</a:t>
            </a:r>
            <a:r>
              <a:rPr kumimoji="0" lang="fr-CH" altLang="en-US" sz="1800" dirty="0">
                <a:solidFill>
                  <a:prstClr val="black"/>
                </a:solidFill>
                <a:latin typeface="Calibri" panose="020F0502020204030204" pitchFamily="34" charset="0"/>
              </a:rPr>
              <a:t> the </a:t>
            </a:r>
            <a:r>
              <a:rPr kumimoji="0" lang="fr-CH" altLang="en-US" sz="1800" dirty="0" err="1">
                <a:solidFill>
                  <a:prstClr val="black"/>
                </a:solidFill>
                <a:latin typeface="Calibri" panose="020F0502020204030204" pitchFamily="34" charset="0"/>
              </a:rPr>
              <a:t>Higgs</a:t>
            </a:r>
            <a:r>
              <a:rPr kumimoji="0" lang="fr-CH" altLang="en-US" sz="1800" dirty="0">
                <a:solidFill>
                  <a:prstClr val="black"/>
                </a:solidFill>
                <a:latin typeface="Calibri" panose="020F0502020204030204" pitchFamily="34" charset="0"/>
              </a:rPr>
              <a:t> </a:t>
            </a:r>
            <a:r>
              <a:rPr kumimoji="0" lang="fr-CH" altLang="en-US" sz="1800" b="1" dirty="0" err="1">
                <a:solidFill>
                  <a:prstClr val="black"/>
                </a:solidFill>
                <a:latin typeface="Calibri" panose="020F0502020204030204" pitchFamily="34" charset="0"/>
              </a:rPr>
              <a:t>Yukawa</a:t>
            </a:r>
            <a:r>
              <a:rPr kumimoji="0" lang="fr-CH" altLang="en-US" sz="1800" b="1" dirty="0">
                <a:solidFill>
                  <a:prstClr val="black"/>
                </a:solidFill>
                <a:latin typeface="Calibri" panose="020F0502020204030204" pitchFamily="34" charset="0"/>
              </a:rPr>
              <a:t> </a:t>
            </a:r>
            <a:r>
              <a:rPr kumimoji="0" lang="fr-CH" altLang="en-US" sz="1800" b="1" dirty="0" err="1">
                <a:solidFill>
                  <a:prstClr val="black"/>
                </a:solidFill>
                <a:latin typeface="Calibri" panose="020F0502020204030204" pitchFamily="34" charset="0"/>
              </a:rPr>
              <a:t>coupling</a:t>
            </a:r>
            <a:r>
              <a:rPr kumimoji="0" lang="fr-CH" altLang="en-US" sz="1800" b="1" dirty="0">
                <a:solidFill>
                  <a:prstClr val="black"/>
                </a:solidFill>
                <a:latin typeface="Calibri" panose="020F0502020204030204" pitchFamily="34" charset="0"/>
              </a:rPr>
              <a:t> </a:t>
            </a:r>
            <a:r>
              <a:rPr kumimoji="0" lang="fr-CH" altLang="en-US" sz="1800" dirty="0">
                <a:solidFill>
                  <a:prstClr val="black"/>
                </a:solidFill>
                <a:latin typeface="Calibri" panose="020F0502020204030204" pitchFamily="34" charset="0"/>
              </a:rPr>
              <a:t>(</a:t>
            </a:r>
            <a:r>
              <a:rPr kumimoji="0" lang="fr-CH" altLang="en-US" sz="1800" dirty="0" err="1">
                <a:solidFill>
                  <a:prstClr val="black"/>
                </a:solidFill>
                <a:latin typeface="Calibri" panose="020F0502020204030204" pitchFamily="34" charset="0"/>
              </a:rPr>
              <a:t>like</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everybody</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else</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Then</a:t>
            </a:r>
            <a:r>
              <a:rPr kumimoji="0" lang="fr-CH" altLang="en-US" sz="1800" dirty="0">
                <a:solidFill>
                  <a:prstClr val="black"/>
                </a:solidFill>
                <a:latin typeface="Calibri" panose="020F0502020204030204" pitchFamily="34" charset="0"/>
              </a:rPr>
              <a:t> the right </a:t>
            </a:r>
            <a:r>
              <a:rPr kumimoji="0" lang="fr-CH" altLang="en-US" sz="1800" dirty="0" err="1">
                <a:solidFill>
                  <a:prstClr val="black"/>
                </a:solidFill>
                <a:latin typeface="Calibri" panose="020F0502020204030204" pitchFamily="34" charset="0"/>
              </a:rPr>
              <a:t>handed</a:t>
            </a:r>
            <a:r>
              <a:rPr kumimoji="0" lang="fr-CH" altLang="en-US" sz="1800" dirty="0">
                <a:solidFill>
                  <a:prstClr val="black"/>
                </a:solidFill>
                <a:latin typeface="Calibri" panose="020F0502020204030204" pitchFamily="34" charset="0"/>
              </a:rPr>
              <a:t> neutrinos are </a:t>
            </a:r>
            <a:r>
              <a:rPr kumimoji="0" lang="fr-CH" altLang="en-US" sz="1800" dirty="0" err="1">
                <a:solidFill>
                  <a:prstClr val="black"/>
                </a:solidFill>
                <a:latin typeface="Calibri" panose="020F0502020204030204" pitchFamily="34" charset="0"/>
              </a:rPr>
              <a:t>sterile</a:t>
            </a:r>
            <a:r>
              <a:rPr kumimoji="0" lang="fr-CH" altLang="en-US" sz="1800" dirty="0">
                <a:solidFill>
                  <a:prstClr val="black"/>
                </a:solidFill>
                <a:latin typeface="Calibri" panose="020F0502020204030204" pitchFamily="34" charset="0"/>
              </a:rPr>
              <a:t>, (</a:t>
            </a:r>
            <a:r>
              <a:rPr kumimoji="0" lang="fr-CH" altLang="en-US" sz="1800" b="1" dirty="0" err="1">
                <a:solidFill>
                  <a:prstClr val="black"/>
                </a:solidFill>
                <a:latin typeface="Calibri" panose="020F0502020204030204" pitchFamily="34" charset="0"/>
              </a:rPr>
              <a:t>except</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that</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they</a:t>
            </a:r>
            <a:r>
              <a:rPr kumimoji="0" lang="fr-CH" altLang="en-US" sz="1800" dirty="0">
                <a:solidFill>
                  <a:prstClr val="black"/>
                </a:solidFill>
                <a:latin typeface="Calibri" panose="020F0502020204030204" pitchFamily="34" charset="0"/>
              </a:rPr>
              <a:t> couple to </a:t>
            </a:r>
            <a:r>
              <a:rPr kumimoji="0" lang="fr-CH" altLang="en-US" sz="1800" dirty="0" err="1">
                <a:solidFill>
                  <a:prstClr val="black"/>
                </a:solidFill>
                <a:latin typeface="Calibri" panose="020F0502020204030204" pitchFamily="34" charset="0"/>
              </a:rPr>
              <a:t>both</a:t>
            </a:r>
            <a:r>
              <a:rPr kumimoji="0" lang="fr-CH" altLang="en-US" sz="1800" dirty="0">
                <a:solidFill>
                  <a:prstClr val="black"/>
                </a:solidFill>
                <a:latin typeface="Calibri" panose="020F0502020204030204" pitchFamily="34" charset="0"/>
              </a:rPr>
              <a:t> the </a:t>
            </a:r>
            <a:r>
              <a:rPr kumimoji="0" lang="fr-CH" altLang="en-US" sz="1800" dirty="0" err="1">
                <a:solidFill>
                  <a:prstClr val="black"/>
                </a:solidFill>
                <a:latin typeface="Calibri" panose="020F0502020204030204" pitchFamily="34" charset="0"/>
              </a:rPr>
              <a:t>Higgs</a:t>
            </a:r>
            <a:r>
              <a:rPr kumimoji="0" lang="fr-CH" altLang="en-US" sz="1800" dirty="0">
                <a:solidFill>
                  <a:prstClr val="black"/>
                </a:solidFill>
                <a:latin typeface="Calibri" panose="020F0502020204030204" pitchFamily="34" charset="0"/>
              </a:rPr>
              <a:t> boson and gravitation).  </a:t>
            </a:r>
          </a:p>
          <a:p>
            <a:pPr defTabSz="685800">
              <a:spcBef>
                <a:spcPct val="0"/>
              </a:spcBef>
              <a:buClrTx/>
              <a:buNone/>
              <a:defRPr/>
            </a:pPr>
            <a:r>
              <a:rPr kumimoji="0" lang="fr-CH" altLang="en-US" sz="1800" dirty="0" err="1">
                <a:solidFill>
                  <a:prstClr val="black"/>
                </a:solidFill>
                <a:latin typeface="Calibri" panose="020F0502020204030204" pitchFamily="34" charset="0"/>
              </a:rPr>
              <a:t>Things</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become</a:t>
            </a:r>
            <a:r>
              <a:rPr kumimoji="0" lang="fr-CH" altLang="en-US" sz="1800" dirty="0">
                <a:solidFill>
                  <a:prstClr val="black"/>
                </a:solidFill>
                <a:latin typeface="Calibri" panose="020F0502020204030204" pitchFamily="34" charset="0"/>
              </a:rPr>
              <a:t> more </a:t>
            </a:r>
            <a:r>
              <a:rPr kumimoji="0" lang="fr-CH" altLang="en-US" sz="1800" dirty="0" err="1">
                <a:solidFill>
                  <a:prstClr val="black"/>
                </a:solidFill>
                <a:latin typeface="Calibri" panose="020F0502020204030204" pitchFamily="34" charset="0"/>
              </a:rPr>
              <a:t>interesting</a:t>
            </a:r>
            <a:r>
              <a:rPr kumimoji="0" lang="fr-CH" altLang="en-US" sz="1800" dirty="0">
                <a:solidFill>
                  <a:prstClr val="black"/>
                </a:solidFill>
                <a:latin typeface="Calibri" panose="020F0502020204030204" pitchFamily="34" charset="0"/>
              </a:rPr>
              <a:t>: </a:t>
            </a:r>
            <a:r>
              <a:rPr kumimoji="0" lang="fr-CH" altLang="en-US" sz="1800" b="1" dirty="0">
                <a:solidFill>
                  <a:prstClr val="black"/>
                </a:solidFill>
                <a:latin typeface="Calibri" panose="020F0502020204030204" pitchFamily="34" charset="0"/>
              </a:rPr>
              <a:t>a </a:t>
            </a:r>
            <a:r>
              <a:rPr kumimoji="0" lang="fr-CH" altLang="en-US" sz="1800" b="1" dirty="0" err="1">
                <a:solidFill>
                  <a:prstClr val="black"/>
                </a:solidFill>
                <a:latin typeface="Calibri" panose="020F0502020204030204" pitchFamily="34" charset="0"/>
              </a:rPr>
              <a:t>Majorana</a:t>
            </a:r>
            <a:r>
              <a:rPr kumimoji="0" lang="fr-CH" altLang="en-US" sz="1800" b="1" dirty="0">
                <a:solidFill>
                  <a:prstClr val="black"/>
                </a:solidFill>
                <a:latin typeface="Calibri" panose="020F0502020204030204" pitchFamily="34" charset="0"/>
              </a:rPr>
              <a:t> mass </a:t>
            </a:r>
            <a:r>
              <a:rPr kumimoji="0" lang="fr-CH" altLang="en-US" sz="1800" b="1" dirty="0" err="1">
                <a:solidFill>
                  <a:prstClr val="black"/>
                </a:solidFill>
                <a:latin typeface="Calibri" panose="020F0502020204030204" pitchFamily="34" charset="0"/>
              </a:rPr>
              <a:t>term</a:t>
            </a:r>
            <a:r>
              <a:rPr kumimoji="0" lang="fr-CH" altLang="en-US" sz="1800" dirty="0">
                <a:solidFill>
                  <a:prstClr val="black"/>
                </a:solidFill>
                <a:latin typeface="Calibri" panose="020F0502020204030204" pitchFamily="34" charset="0"/>
              </a:rPr>
              <a:t> arises (So-</a:t>
            </a:r>
            <a:r>
              <a:rPr kumimoji="0" lang="fr-CH" altLang="en-US" sz="1800" dirty="0" err="1">
                <a:solidFill>
                  <a:prstClr val="black"/>
                </a:solidFill>
                <a:latin typeface="Calibri" panose="020F0502020204030204" pitchFamily="34" charset="0"/>
              </a:rPr>
              <a:t>called</a:t>
            </a:r>
            <a:r>
              <a:rPr kumimoji="0" lang="fr-CH" altLang="en-US" sz="1800" dirty="0">
                <a:solidFill>
                  <a:prstClr val="black"/>
                </a:solidFill>
                <a:latin typeface="Calibri" panose="020F0502020204030204" pitchFamily="34" charset="0"/>
              </a:rPr>
              <a:t> </a:t>
            </a:r>
            <a:r>
              <a:rPr kumimoji="0" lang="fr-CH" altLang="en-US" sz="1800" b="1" dirty="0">
                <a:solidFill>
                  <a:prstClr val="black"/>
                </a:solidFill>
                <a:latin typeface="Calibri" panose="020F0502020204030204" pitchFamily="34" charset="0"/>
              </a:rPr>
              <a:t>Weinberg </a:t>
            </a:r>
            <a:r>
              <a:rPr kumimoji="0" lang="fr-CH" altLang="en-US" sz="1800" b="1" dirty="0" err="1">
                <a:solidFill>
                  <a:prstClr val="black"/>
                </a:solidFill>
                <a:latin typeface="Calibri" panose="020F0502020204030204" pitchFamily="34" charset="0"/>
              </a:rPr>
              <a:t>Operator</a:t>
            </a:r>
            <a:r>
              <a:rPr kumimoji="0" lang="fr-CH" altLang="en-US" sz="1800" dirty="0">
                <a:solidFill>
                  <a:prstClr val="black"/>
                </a:solidFill>
                <a:latin typeface="Calibri" panose="020F0502020204030204" pitchFamily="34" charset="0"/>
              </a:rPr>
              <a:t>) </a:t>
            </a:r>
            <a:r>
              <a:rPr kumimoji="0" lang="fr-CH" altLang="en-US" sz="1800" dirty="0" err="1" smtClean="0">
                <a:solidFill>
                  <a:prstClr val="black"/>
                </a:solidFill>
                <a:latin typeface="Calibri" panose="020F0502020204030204" pitchFamily="34" charset="0"/>
              </a:rPr>
              <a:t>using</a:t>
            </a:r>
            <a:r>
              <a:rPr kumimoji="0" lang="fr-CH" altLang="en-US" sz="1800" dirty="0" smtClean="0">
                <a:solidFill>
                  <a:prstClr val="black"/>
                </a:solidFill>
                <a:latin typeface="Calibri" panose="020F0502020204030204" pitchFamily="34" charset="0"/>
              </a:rPr>
              <a:t> </a:t>
            </a:r>
            <a:r>
              <a:rPr kumimoji="0" lang="fr-CH" altLang="en-US" sz="1800" dirty="0">
                <a:solidFill>
                  <a:prstClr val="black"/>
                </a:solidFill>
                <a:latin typeface="Calibri" panose="020F0502020204030204" pitchFamily="34" charset="0"/>
              </a:rPr>
              <a:t>the </a:t>
            </a:r>
            <a:r>
              <a:rPr kumimoji="0" lang="fr-CH" altLang="en-US" sz="1800" dirty="0" err="1">
                <a:solidFill>
                  <a:prstClr val="black"/>
                </a:solidFill>
                <a:latin typeface="Calibri" panose="020F0502020204030204" pitchFamily="34" charset="0"/>
              </a:rPr>
              <a:t>Higgs</a:t>
            </a:r>
            <a:r>
              <a:rPr kumimoji="0" lang="fr-CH" altLang="en-US" sz="1800" dirty="0">
                <a:solidFill>
                  <a:prstClr val="black"/>
                </a:solidFill>
                <a:latin typeface="Calibri" panose="020F0502020204030204" pitchFamily="34" charset="0"/>
              </a:rPr>
              <a:t> boson and the neutrino </a:t>
            </a:r>
            <a:r>
              <a:rPr kumimoji="0" lang="fr-CH" altLang="en-US" sz="1800" dirty="0" err="1">
                <a:solidFill>
                  <a:prstClr val="black"/>
                </a:solidFill>
                <a:latin typeface="Calibri" panose="020F0502020204030204" pitchFamily="34" charset="0"/>
              </a:rPr>
              <a:t>Yukawa</a:t>
            </a:r>
            <a:r>
              <a:rPr kumimoji="0" lang="fr-CH" altLang="en-US" sz="1800" dirty="0">
                <a:solidFill>
                  <a:prstClr val="black"/>
                </a:solidFill>
                <a:latin typeface="Calibri" panose="020F0502020204030204" pitchFamily="34" charset="0"/>
              </a:rPr>
              <a:t> </a:t>
            </a:r>
            <a:r>
              <a:rPr kumimoji="0" lang="fr-CH" altLang="en-US" sz="1800" dirty="0" err="1">
                <a:solidFill>
                  <a:prstClr val="black"/>
                </a:solidFill>
                <a:latin typeface="Calibri" panose="020F0502020204030204" pitchFamily="34" charset="0"/>
              </a:rPr>
              <a:t>coupling</a:t>
            </a:r>
            <a:r>
              <a:rPr kumimoji="0" lang="fr-CH" altLang="en-US" sz="1800" dirty="0">
                <a:solidFill>
                  <a:prstClr val="black"/>
                </a:solidFill>
                <a:latin typeface="Calibri" panose="020F0502020204030204" pitchFamily="34" charset="0"/>
              </a:rPr>
              <a:t>:</a:t>
            </a:r>
          </a:p>
        </p:txBody>
      </p:sp>
      <p:pic>
        <p:nvPicPr>
          <p:cNvPr id="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8683" y="2125611"/>
            <a:ext cx="3205485" cy="8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a:stretch>
            <a:fillRect/>
          </a:stretch>
        </p:blipFill>
        <p:spPr>
          <a:xfrm>
            <a:off x="109945" y="4630116"/>
            <a:ext cx="3908701" cy="1673250"/>
          </a:xfrm>
          <a:prstGeom prst="rect">
            <a:avLst/>
          </a:prstGeom>
        </p:spPr>
      </p:pic>
      <p:sp>
        <p:nvSpPr>
          <p:cNvPr id="7" name="TextBox 6"/>
          <p:cNvSpPr txBox="1"/>
          <p:nvPr/>
        </p:nvSpPr>
        <p:spPr>
          <a:xfrm>
            <a:off x="2339752" y="6165304"/>
            <a:ext cx="2343527" cy="507831"/>
          </a:xfrm>
          <a:prstGeom prst="rect">
            <a:avLst/>
          </a:prstGeom>
          <a:solidFill>
            <a:schemeClr val="accent6">
              <a:lumMod val="20000"/>
              <a:lumOff val="80000"/>
            </a:schemeClr>
          </a:solidFill>
        </p:spPr>
        <p:txBody>
          <a:bodyPr wrap="none" rtlCol="0">
            <a:spAutoFit/>
          </a:bodyPr>
          <a:lstStyle/>
          <a:p>
            <a:pPr defTabSz="685800">
              <a:defRPr/>
            </a:pPr>
            <a:r>
              <a:rPr lang="fr-FR" sz="1350" dirty="0">
                <a:solidFill>
                  <a:prstClr val="black"/>
                </a:solidFill>
                <a:latin typeface="Calibri" panose="020F0502020204030204"/>
              </a:rPr>
              <a:t>Pilar Hernandez</a:t>
            </a:r>
            <a:r>
              <a:rPr lang="fr-FR" sz="1350" dirty="0" smtClean="0">
                <a:solidFill>
                  <a:prstClr val="black"/>
                </a:solidFill>
                <a:latin typeface="Calibri" panose="020F0502020204030204"/>
              </a:rPr>
              <a:t>, Silvia Pascoli  </a:t>
            </a:r>
            <a:endParaRPr lang="fr-FR" sz="1350" dirty="0">
              <a:solidFill>
                <a:prstClr val="black"/>
              </a:solidFill>
              <a:latin typeface="Calibri" panose="020F0502020204030204"/>
            </a:endParaRPr>
          </a:p>
          <a:p>
            <a:pPr defTabSz="685800">
              <a:defRPr/>
            </a:pPr>
            <a:r>
              <a:rPr lang="fr-FR" sz="1350" dirty="0">
                <a:solidFill>
                  <a:prstClr val="black"/>
                </a:solidFill>
                <a:latin typeface="Calibri" panose="020F0502020204030204"/>
              </a:rPr>
              <a:t>Granada 2019-05</a:t>
            </a:r>
          </a:p>
        </p:txBody>
      </p:sp>
      <p:sp>
        <p:nvSpPr>
          <p:cNvPr id="8" name="TextBox 7"/>
          <p:cNvSpPr txBox="1"/>
          <p:nvPr/>
        </p:nvSpPr>
        <p:spPr>
          <a:xfrm>
            <a:off x="4508732" y="4329007"/>
            <a:ext cx="4289572" cy="1131079"/>
          </a:xfrm>
          <a:prstGeom prst="rect">
            <a:avLst/>
          </a:prstGeom>
          <a:solidFill>
            <a:schemeClr val="accent1">
              <a:lumMod val="40000"/>
              <a:lumOff val="60000"/>
            </a:schemeClr>
          </a:solidFill>
        </p:spPr>
        <p:txBody>
          <a:bodyPr wrap="none" rtlCol="0">
            <a:spAutoFit/>
          </a:bodyPr>
          <a:lstStyle/>
          <a:p>
            <a:pPr defTabSz="685800">
              <a:defRPr/>
            </a:pPr>
            <a:r>
              <a:rPr lang="fr-FR" sz="1350" b="1" dirty="0" err="1">
                <a:solidFill>
                  <a:prstClr val="black"/>
                </a:solidFill>
                <a:latin typeface="Calibri" panose="020F0502020204030204"/>
              </a:rPr>
              <a:t>Majorana</a:t>
            </a:r>
            <a:r>
              <a:rPr lang="fr-FR" sz="1350" b="1" dirty="0">
                <a:solidFill>
                  <a:prstClr val="black"/>
                </a:solidFill>
                <a:latin typeface="Calibri" panose="020F0502020204030204"/>
              </a:rPr>
              <a:t> mass </a:t>
            </a:r>
            <a:r>
              <a:rPr lang="fr-FR" sz="1350" b="1" dirty="0" err="1">
                <a:solidFill>
                  <a:prstClr val="black"/>
                </a:solidFill>
                <a:latin typeface="Calibri" panose="020F0502020204030204"/>
              </a:rPr>
              <a:t>term</a:t>
            </a:r>
            <a:r>
              <a:rPr lang="fr-FR" sz="1350" b="1" dirty="0">
                <a:solidFill>
                  <a:prstClr val="black"/>
                </a:solidFill>
                <a:latin typeface="Calibri" panose="020F0502020204030204"/>
              </a:rPr>
              <a:t> </a:t>
            </a:r>
            <a:r>
              <a:rPr lang="fr-FR" sz="1350" dirty="0" err="1">
                <a:solidFill>
                  <a:prstClr val="black"/>
                </a:solidFill>
                <a:latin typeface="Calibri" panose="020F0502020204030204"/>
              </a:rPr>
              <a:t>is</a:t>
            </a:r>
            <a:r>
              <a:rPr lang="fr-FR" sz="1350" dirty="0">
                <a:solidFill>
                  <a:prstClr val="black"/>
                </a:solidFill>
                <a:latin typeface="Calibri" panose="020F0502020204030204"/>
              </a:rPr>
              <a:t> </a:t>
            </a:r>
            <a:r>
              <a:rPr lang="fr-FR" sz="1350" dirty="0" err="1">
                <a:solidFill>
                  <a:prstClr val="black"/>
                </a:solidFill>
                <a:latin typeface="Calibri" panose="020F0502020204030204"/>
              </a:rPr>
              <a:t>extremely</a:t>
            </a:r>
            <a:r>
              <a:rPr lang="fr-FR" sz="1350" dirty="0">
                <a:solidFill>
                  <a:prstClr val="black"/>
                </a:solidFill>
                <a:latin typeface="Calibri" panose="020F0502020204030204"/>
              </a:rPr>
              <a:t> </a:t>
            </a:r>
            <a:r>
              <a:rPr lang="fr-FR" sz="1350" dirty="0" err="1">
                <a:solidFill>
                  <a:prstClr val="black"/>
                </a:solidFill>
                <a:latin typeface="Calibri" panose="020F0502020204030204"/>
              </a:rPr>
              <a:t>interesting</a:t>
            </a:r>
            <a:r>
              <a:rPr lang="fr-FR" sz="1350" dirty="0">
                <a:solidFill>
                  <a:prstClr val="black"/>
                </a:solidFill>
                <a:latin typeface="Calibri" panose="020F0502020204030204"/>
              </a:rPr>
              <a:t> as </a:t>
            </a:r>
            <a:r>
              <a:rPr lang="fr-FR" sz="1350" dirty="0" err="1">
                <a:solidFill>
                  <a:prstClr val="black"/>
                </a:solidFill>
                <a:latin typeface="Calibri" panose="020F0502020204030204"/>
              </a:rPr>
              <a:t>this</a:t>
            </a:r>
            <a:r>
              <a:rPr lang="fr-FR" sz="1350" dirty="0">
                <a:solidFill>
                  <a:prstClr val="black"/>
                </a:solidFill>
                <a:latin typeface="Calibri" panose="020F0502020204030204"/>
              </a:rPr>
              <a:t> </a:t>
            </a:r>
            <a:r>
              <a:rPr lang="fr-FR" sz="1350" dirty="0" err="1">
                <a:solidFill>
                  <a:prstClr val="black"/>
                </a:solidFill>
                <a:latin typeface="Calibri" panose="020F0502020204030204"/>
              </a:rPr>
              <a:t>is</a:t>
            </a:r>
            <a:r>
              <a:rPr lang="fr-FR" sz="1350" dirty="0">
                <a:solidFill>
                  <a:prstClr val="black"/>
                </a:solidFill>
                <a:latin typeface="Calibri" panose="020F0502020204030204"/>
              </a:rPr>
              <a:t> the </a:t>
            </a:r>
          </a:p>
          <a:p>
            <a:pPr defTabSz="685800">
              <a:defRPr/>
            </a:pPr>
            <a:r>
              <a:rPr lang="fr-FR" sz="1350" b="1" dirty="0" err="1">
                <a:solidFill>
                  <a:prstClr val="black"/>
                </a:solidFill>
                <a:latin typeface="Calibri" panose="020F0502020204030204"/>
              </a:rPr>
              <a:t>particle</a:t>
            </a:r>
            <a:r>
              <a:rPr lang="fr-FR" sz="1350" b="1" dirty="0">
                <a:solidFill>
                  <a:prstClr val="black"/>
                </a:solidFill>
                <a:latin typeface="Calibri" panose="020F0502020204030204"/>
              </a:rPr>
              <a:t>-to-</a:t>
            </a:r>
            <a:r>
              <a:rPr lang="fr-FR" sz="1350" b="1" dirty="0" err="1">
                <a:solidFill>
                  <a:prstClr val="black"/>
                </a:solidFill>
                <a:latin typeface="Calibri" panose="020F0502020204030204"/>
              </a:rPr>
              <a:t>antiparticle</a:t>
            </a:r>
            <a:r>
              <a:rPr lang="fr-FR" sz="1350" b="1" dirty="0">
                <a:solidFill>
                  <a:prstClr val="black"/>
                </a:solidFill>
                <a:latin typeface="Calibri" panose="020F0502020204030204"/>
              </a:rPr>
              <a:t> transition </a:t>
            </a:r>
            <a:r>
              <a:rPr lang="fr-FR" sz="1350" dirty="0" err="1">
                <a:solidFill>
                  <a:prstClr val="black"/>
                </a:solidFill>
                <a:latin typeface="Calibri" panose="020F0502020204030204"/>
              </a:rPr>
              <a:t>that</a:t>
            </a:r>
            <a:r>
              <a:rPr lang="fr-FR" sz="1350" dirty="0">
                <a:solidFill>
                  <a:prstClr val="black"/>
                </a:solidFill>
                <a:latin typeface="Calibri" panose="020F0502020204030204"/>
              </a:rPr>
              <a:t> </a:t>
            </a:r>
            <a:r>
              <a:rPr lang="fr-FR" sz="1350" dirty="0" err="1">
                <a:solidFill>
                  <a:prstClr val="black"/>
                </a:solidFill>
                <a:latin typeface="Calibri" panose="020F0502020204030204"/>
              </a:rPr>
              <a:t>we</a:t>
            </a:r>
            <a:r>
              <a:rPr lang="fr-FR" sz="1350" dirty="0">
                <a:solidFill>
                  <a:prstClr val="black"/>
                </a:solidFill>
                <a:latin typeface="Calibri" panose="020F0502020204030204"/>
              </a:rPr>
              <a:t> </a:t>
            </a:r>
            <a:r>
              <a:rPr lang="fr-FR" sz="1350" dirty="0" err="1">
                <a:solidFill>
                  <a:prstClr val="black"/>
                </a:solidFill>
                <a:latin typeface="Calibri" panose="020F0502020204030204"/>
              </a:rPr>
              <a:t>want</a:t>
            </a:r>
            <a:r>
              <a:rPr lang="fr-FR" sz="1350" dirty="0">
                <a:solidFill>
                  <a:prstClr val="black"/>
                </a:solidFill>
                <a:latin typeface="Calibri" panose="020F0502020204030204"/>
              </a:rPr>
              <a:t> </a:t>
            </a:r>
          </a:p>
          <a:p>
            <a:pPr defTabSz="685800">
              <a:defRPr/>
            </a:pPr>
            <a:r>
              <a:rPr lang="fr-FR" sz="1350" dirty="0">
                <a:solidFill>
                  <a:prstClr val="black"/>
                </a:solidFill>
                <a:latin typeface="Calibri" panose="020F0502020204030204"/>
              </a:rPr>
              <a:t>in </a:t>
            </a:r>
            <a:r>
              <a:rPr lang="fr-FR" sz="1350" dirty="0" err="1">
                <a:solidFill>
                  <a:prstClr val="black"/>
                </a:solidFill>
                <a:latin typeface="Calibri" panose="020F0502020204030204"/>
              </a:rPr>
              <a:t>order</a:t>
            </a:r>
            <a:r>
              <a:rPr lang="fr-FR" sz="1350" dirty="0">
                <a:solidFill>
                  <a:prstClr val="black"/>
                </a:solidFill>
                <a:latin typeface="Calibri" panose="020F0502020204030204"/>
              </a:rPr>
              <a:t> to </a:t>
            </a:r>
            <a:r>
              <a:rPr lang="fr-FR" sz="1350" dirty="0" err="1">
                <a:solidFill>
                  <a:prstClr val="black"/>
                </a:solidFill>
                <a:latin typeface="Calibri" panose="020F0502020204030204"/>
              </a:rPr>
              <a:t>explain</a:t>
            </a:r>
            <a:r>
              <a:rPr lang="fr-FR" sz="1350" dirty="0">
                <a:solidFill>
                  <a:prstClr val="black"/>
                </a:solidFill>
                <a:latin typeface="Calibri" panose="020F0502020204030204"/>
              </a:rPr>
              <a:t> </a:t>
            </a:r>
          </a:p>
          <a:p>
            <a:pPr defTabSz="685800">
              <a:defRPr/>
            </a:pPr>
            <a:r>
              <a:rPr lang="fr-FR" sz="1350" b="1" dirty="0">
                <a:solidFill>
                  <a:prstClr val="black"/>
                </a:solidFill>
                <a:latin typeface="Calibri" panose="020F0502020204030204"/>
              </a:rPr>
              <a:t>the Baryon </a:t>
            </a:r>
            <a:r>
              <a:rPr lang="fr-FR" sz="1350" b="1" dirty="0" err="1">
                <a:solidFill>
                  <a:prstClr val="black"/>
                </a:solidFill>
                <a:latin typeface="Calibri" panose="020F0502020204030204"/>
              </a:rPr>
              <a:t>asymmetry</a:t>
            </a:r>
            <a:r>
              <a:rPr lang="fr-FR" sz="1350" b="1" dirty="0">
                <a:solidFill>
                  <a:prstClr val="black"/>
                </a:solidFill>
                <a:latin typeface="Calibri" panose="020F0502020204030204"/>
              </a:rPr>
              <a:t> of the </a:t>
            </a:r>
            <a:r>
              <a:rPr lang="fr-FR" sz="1350" b="1" dirty="0" err="1">
                <a:solidFill>
                  <a:prstClr val="black"/>
                </a:solidFill>
                <a:latin typeface="Calibri" panose="020F0502020204030204"/>
              </a:rPr>
              <a:t>Universe</a:t>
            </a:r>
            <a:endParaRPr lang="fr-FR" sz="1350" b="1" dirty="0">
              <a:solidFill>
                <a:prstClr val="black"/>
              </a:solidFill>
              <a:latin typeface="Calibri" panose="020F0502020204030204"/>
            </a:endParaRPr>
          </a:p>
          <a:p>
            <a:pPr defTabSz="685800">
              <a:defRPr/>
            </a:pPr>
            <a:r>
              <a:rPr lang="fr-FR" sz="1350" dirty="0">
                <a:solidFill>
                  <a:prstClr val="black"/>
                </a:solidFill>
                <a:latin typeface="Calibri" panose="020F0502020204030204"/>
              </a:rPr>
              <a:t>(+ CP violation in </a:t>
            </a:r>
            <a:r>
              <a:rPr lang="fr-FR" sz="1350" dirty="0" err="1">
                <a:solidFill>
                  <a:prstClr val="black"/>
                </a:solidFill>
                <a:latin typeface="Calibri" panose="020F0502020204030204"/>
              </a:rPr>
              <a:t>e.g</a:t>
            </a:r>
            <a:r>
              <a:rPr lang="fr-FR" sz="1350" dirty="0">
                <a:solidFill>
                  <a:prstClr val="black"/>
                </a:solidFill>
                <a:latin typeface="Calibri" panose="020F0502020204030204"/>
              </a:rPr>
              <a:t>. neutrinos) </a:t>
            </a: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pic>
        <p:nvPicPr>
          <p:cNvPr id="1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811" y="5549800"/>
            <a:ext cx="1007269"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Box 12"/>
          <p:cNvSpPr txBox="1"/>
          <p:nvPr/>
        </p:nvSpPr>
        <p:spPr>
          <a:xfrm>
            <a:off x="4126223" y="5587318"/>
            <a:ext cx="517785" cy="369332"/>
          </a:xfrm>
          <a:prstGeom prst="rect">
            <a:avLst/>
          </a:prstGeom>
          <a:solidFill>
            <a:schemeClr val="bg1"/>
          </a:solidFill>
        </p:spPr>
        <p:txBody>
          <a:bodyPr wrap="square" rtlCol="0">
            <a:spAutoFit/>
          </a:bodyPr>
          <a:lstStyle/>
          <a:p>
            <a:pPr defTabSz="685800">
              <a:defRPr/>
            </a:pPr>
            <a:r>
              <a:rPr lang="fr-FR" b="1" dirty="0" smtClean="0">
                <a:solidFill>
                  <a:srgbClr val="C00000"/>
                </a:solidFill>
                <a:latin typeface="Times New Roman" panose="02020603050405020304" pitchFamily="18" charset="0"/>
                <a:cs typeface="Times New Roman" panose="02020603050405020304" pitchFamily="18" charset="0"/>
              </a:rPr>
              <a:t>M</a:t>
            </a:r>
            <a:r>
              <a:rPr lang="fr-FR" b="1" baseline="-25000" dirty="0" smtClean="0">
                <a:solidFill>
                  <a:srgbClr val="C00000"/>
                </a:solidFill>
                <a:latin typeface="Times New Roman" panose="02020603050405020304" pitchFamily="18" charset="0"/>
                <a:cs typeface="Times New Roman" panose="02020603050405020304" pitchFamily="18" charset="0"/>
              </a:rPr>
              <a:t>R</a:t>
            </a:r>
            <a:endParaRPr lang="fr-FR" b="1" dirty="0">
              <a:solidFill>
                <a:srgbClr val="C00000"/>
              </a:solidFill>
              <a:latin typeface="Times New Roman" panose="02020603050405020304" pitchFamily="18" charset="0"/>
              <a:cs typeface="Times New Roman" panose="02020603050405020304" pitchFamily="18" charset="0"/>
            </a:endParaRPr>
          </a:p>
        </p:txBody>
      </p:sp>
      <p:sp>
        <p:nvSpPr>
          <p:cNvPr id="14" name="Slide Number Placeholder 13"/>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76</a:t>
            </a:fld>
            <a:endParaRPr lang="fr-FR">
              <a:solidFill>
                <a:prstClr val="black">
                  <a:tint val="75000"/>
                </a:prstClr>
              </a:solidFill>
              <a:latin typeface="Calibri" panose="020F0502020204030204"/>
            </a:endParaRPr>
          </a:p>
        </p:txBody>
      </p:sp>
      <p:sp>
        <p:nvSpPr>
          <p:cNvPr id="9" name="TextBox 8"/>
          <p:cNvSpPr txBox="1"/>
          <p:nvPr/>
        </p:nvSpPr>
        <p:spPr>
          <a:xfrm>
            <a:off x="241358" y="1345392"/>
            <a:ext cx="8804974" cy="369332"/>
          </a:xfrm>
          <a:prstGeom prst="rect">
            <a:avLst/>
          </a:prstGeom>
          <a:noFill/>
        </p:spPr>
        <p:txBody>
          <a:bodyPr wrap="none" rtlCol="0">
            <a:spAutoFit/>
          </a:bodyPr>
          <a:lstStyle/>
          <a:p>
            <a:pPr defTabSz="685800"/>
            <a:r>
              <a:rPr lang="en-US" b="1" dirty="0">
                <a:solidFill>
                  <a:prstClr val="black"/>
                </a:solidFill>
                <a:latin typeface="Calibri" panose="020F0502020204030204"/>
                <a:sym typeface="Wingdings" panose="05000000000000000000" pitchFamily="2" charset="2"/>
              </a:rPr>
              <a:t>Let us follow the steps of the Standard Model to construct a </a:t>
            </a:r>
            <a:r>
              <a:rPr lang="en-US" b="1" dirty="0">
                <a:solidFill>
                  <a:srgbClr val="FF0000"/>
                </a:solidFill>
                <a:latin typeface="Calibri" panose="020F0502020204030204"/>
                <a:sym typeface="Wingdings" panose="05000000000000000000" pitchFamily="2" charset="2"/>
              </a:rPr>
              <a:t>minimal neutrino mass model</a:t>
            </a:r>
            <a:endParaRPr lang="fr-FR" b="1" dirty="0">
              <a:solidFill>
                <a:srgbClr val="FF0000"/>
              </a:solidFill>
              <a:latin typeface="Calibri" panose="020F0502020204030204"/>
            </a:endParaRPr>
          </a:p>
        </p:txBody>
      </p:sp>
      <p:sp>
        <p:nvSpPr>
          <p:cNvPr id="11" name="TextBox 10"/>
          <p:cNvSpPr txBox="1"/>
          <p:nvPr/>
        </p:nvSpPr>
        <p:spPr>
          <a:xfrm>
            <a:off x="5890289" y="2314791"/>
            <a:ext cx="1526458" cy="300082"/>
          </a:xfrm>
          <a:prstGeom prst="rect">
            <a:avLst/>
          </a:prstGeom>
          <a:noFill/>
        </p:spPr>
        <p:txBody>
          <a:bodyPr wrap="square" rtlCol="0">
            <a:spAutoFit/>
          </a:bodyPr>
          <a:lstStyle/>
          <a:p>
            <a:pPr defTabSz="685800"/>
            <a:r>
              <a:rPr lang="fr-FR" sz="1350" i="1" dirty="0">
                <a:solidFill>
                  <a:srgbClr val="00B050"/>
                </a:solidFill>
                <a:latin typeface="Calibri" panose="020F0502020204030204"/>
              </a:rPr>
              <a:t>B. </a:t>
            </a:r>
            <a:r>
              <a:rPr lang="fr-FR" sz="1350" i="1" dirty="0" err="1">
                <a:solidFill>
                  <a:srgbClr val="00B050"/>
                </a:solidFill>
                <a:latin typeface="Calibri" panose="020F0502020204030204"/>
              </a:rPr>
              <a:t>Kayser</a:t>
            </a:r>
            <a:r>
              <a:rPr lang="fr-FR" sz="1350" i="1" dirty="0">
                <a:solidFill>
                  <a:srgbClr val="00B050"/>
                </a:solidFill>
                <a:latin typeface="Calibri" panose="020F0502020204030204"/>
              </a:rPr>
              <a:t> </a:t>
            </a:r>
            <a:r>
              <a:rPr lang="fr-FR" sz="1350" i="1" dirty="0" smtClean="0">
                <a:solidFill>
                  <a:srgbClr val="00B050"/>
                </a:solidFill>
                <a:latin typeface="Calibri" panose="020F0502020204030204"/>
              </a:rPr>
              <a:t>1989</a:t>
            </a:r>
            <a:endParaRPr lang="fr-FR" sz="1350" i="1" dirty="0">
              <a:solidFill>
                <a:srgbClr val="00B050"/>
              </a:solidFill>
              <a:latin typeface="Calibri" panose="020F0502020204030204"/>
            </a:endParaRPr>
          </a:p>
        </p:txBody>
      </p:sp>
      <p:sp>
        <p:nvSpPr>
          <p:cNvPr id="10" name="TextBox 9"/>
          <p:cNvSpPr txBox="1"/>
          <p:nvPr/>
        </p:nvSpPr>
        <p:spPr>
          <a:xfrm>
            <a:off x="6084168" y="5949280"/>
            <a:ext cx="2952328" cy="369332"/>
          </a:xfrm>
          <a:prstGeom prst="rect">
            <a:avLst/>
          </a:prstGeom>
          <a:noFill/>
        </p:spPr>
        <p:txBody>
          <a:bodyPr wrap="square" rtlCol="0">
            <a:spAutoFit/>
          </a:bodyPr>
          <a:lstStyle/>
          <a:p>
            <a:r>
              <a:rPr lang="fr-FR" dirty="0" smtClean="0"/>
              <a:t>+ restores SU(2) </a:t>
            </a:r>
            <a:r>
              <a:rPr lang="fr-FR" dirty="0" err="1" smtClean="0"/>
              <a:t>symmetry</a:t>
            </a:r>
            <a:r>
              <a:rPr lang="fr-FR" dirty="0" smtClean="0"/>
              <a:t>!</a:t>
            </a:r>
            <a:endParaRPr lang="fr-FR" dirty="0"/>
          </a:p>
        </p:txBody>
      </p:sp>
    </p:spTree>
    <p:extLst>
      <p:ext uri="{BB962C8B-B14F-4D97-AF65-F5344CB8AC3E}">
        <p14:creationId xmlns:p14="http://schemas.microsoft.com/office/powerpoint/2010/main" val="323351829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sp>
        <p:nvSpPr>
          <p:cNvPr id="4" name="Slide Number Placeholder 3"/>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77</a:t>
            </a:fld>
            <a:endParaRPr lang="fr-FR">
              <a:solidFill>
                <a:prstClr val="black">
                  <a:tint val="75000"/>
                </a:prstClr>
              </a:solidFill>
              <a:latin typeface="Calibri" panose="020F0502020204030204"/>
            </a:endParaRPr>
          </a:p>
        </p:txBody>
      </p:sp>
      <p:pic>
        <p:nvPicPr>
          <p:cNvPr id="5" name="Picture 4"/>
          <p:cNvPicPr>
            <a:picLocks noChangeAspect="1"/>
          </p:cNvPicPr>
          <p:nvPr/>
        </p:nvPicPr>
        <p:blipFill>
          <a:blip r:embed="rId2"/>
          <a:stretch>
            <a:fillRect/>
          </a:stretch>
        </p:blipFill>
        <p:spPr>
          <a:xfrm>
            <a:off x="251521" y="862313"/>
            <a:ext cx="8748971" cy="4919196"/>
          </a:xfrm>
          <a:prstGeom prst="rect">
            <a:avLst/>
          </a:prstGeom>
        </p:spPr>
      </p:pic>
      <p:sp>
        <p:nvSpPr>
          <p:cNvPr id="6" name="TextBox 5"/>
          <p:cNvSpPr txBox="1"/>
          <p:nvPr/>
        </p:nvSpPr>
        <p:spPr>
          <a:xfrm>
            <a:off x="5706126" y="1376773"/>
            <a:ext cx="3256276" cy="507831"/>
          </a:xfrm>
          <a:prstGeom prst="rect">
            <a:avLst/>
          </a:prstGeom>
          <a:noFill/>
        </p:spPr>
        <p:txBody>
          <a:bodyPr wrap="none" rtlCol="0">
            <a:spAutoFit/>
          </a:bodyPr>
          <a:lstStyle/>
          <a:p>
            <a:pPr defTabSz="685800">
              <a:defRPr/>
            </a:pPr>
            <a:r>
              <a:rPr lang="fr-FR" sz="1350" dirty="0">
                <a:solidFill>
                  <a:prstClr val="black"/>
                </a:solidFill>
                <a:latin typeface="Calibri" panose="020F0502020204030204"/>
              </a:rPr>
              <a:t>The minimal neutrino Standard Model </a:t>
            </a:r>
          </a:p>
          <a:p>
            <a:pPr defTabSz="685800">
              <a:defRPr/>
            </a:pPr>
            <a:r>
              <a:rPr lang="fr-FR" sz="1350" dirty="0" err="1">
                <a:solidFill>
                  <a:prstClr val="black"/>
                </a:solidFill>
                <a:latin typeface="Calibri" panose="020F0502020204030204"/>
              </a:rPr>
              <a:t>is</a:t>
            </a:r>
            <a:r>
              <a:rPr lang="fr-FR" sz="1350" dirty="0">
                <a:solidFill>
                  <a:prstClr val="black"/>
                </a:solidFill>
                <a:latin typeface="Calibri" panose="020F0502020204030204"/>
              </a:rPr>
              <a:t> type I </a:t>
            </a:r>
            <a:r>
              <a:rPr lang="fr-FR" sz="1350" dirty="0" err="1">
                <a:solidFill>
                  <a:prstClr val="black"/>
                </a:solidFill>
                <a:latin typeface="Calibri" panose="020F0502020204030204"/>
              </a:rPr>
              <a:t>see-saw</a:t>
            </a:r>
            <a:r>
              <a:rPr lang="fr-FR" sz="1350" dirty="0">
                <a:solidFill>
                  <a:prstClr val="black"/>
                </a:solidFill>
                <a:latin typeface="Calibri" panose="020F0502020204030204"/>
              </a:rPr>
              <a:t> (</a:t>
            </a:r>
            <a:r>
              <a:rPr lang="fr-FR" sz="1350" dirty="0" err="1">
                <a:solidFill>
                  <a:prstClr val="black"/>
                </a:solidFill>
                <a:latin typeface="Calibri" panose="020F0502020204030204"/>
              </a:rPr>
              <a:t>just</a:t>
            </a:r>
            <a:r>
              <a:rPr lang="fr-FR" sz="1350" dirty="0">
                <a:solidFill>
                  <a:prstClr val="black"/>
                </a:solidFill>
                <a:latin typeface="Calibri" panose="020F0502020204030204"/>
              </a:rPr>
              <a:t> </a:t>
            </a:r>
            <a:r>
              <a:rPr lang="fr-FR" sz="1350" dirty="0" err="1">
                <a:solidFill>
                  <a:prstClr val="black"/>
                </a:solidFill>
                <a:latin typeface="Calibri" panose="020F0502020204030204"/>
              </a:rPr>
              <a:t>complete</a:t>
            </a:r>
            <a:r>
              <a:rPr lang="fr-FR" sz="1350" dirty="0">
                <a:solidFill>
                  <a:prstClr val="black"/>
                </a:solidFill>
                <a:latin typeface="Calibri" panose="020F0502020204030204"/>
              </a:rPr>
              <a:t> </a:t>
            </a:r>
            <a:r>
              <a:rPr lang="fr-FR" sz="1350" dirty="0" err="1">
                <a:solidFill>
                  <a:prstClr val="black"/>
                </a:solidFill>
                <a:latin typeface="Calibri" panose="020F0502020204030204"/>
              </a:rPr>
              <a:t>with</a:t>
            </a:r>
            <a:r>
              <a:rPr lang="fr-FR" sz="1350" dirty="0">
                <a:solidFill>
                  <a:prstClr val="black"/>
                </a:solidFill>
                <a:latin typeface="Calibri" panose="020F0502020204030204"/>
              </a:rPr>
              <a:t> RH </a:t>
            </a:r>
            <a:r>
              <a:rPr lang="en-CH" sz="1350" dirty="0">
                <a:solidFill>
                  <a:prstClr val="black"/>
                </a:solidFill>
                <a:latin typeface="Calibri" panose="020F0502020204030204"/>
                <a:sym typeface="Symbol" panose="05050102010706020507" pitchFamily="18" charset="2"/>
              </a:rPr>
              <a:t></a:t>
            </a:r>
            <a:r>
              <a:rPr lang="en-US" sz="1350" dirty="0">
                <a:solidFill>
                  <a:prstClr val="black"/>
                </a:solidFill>
                <a:latin typeface="Calibri" panose="020F0502020204030204"/>
                <a:sym typeface="Symbol" panose="05050102010706020507" pitchFamily="18" charset="2"/>
              </a:rPr>
              <a:t>’s)</a:t>
            </a:r>
            <a:endParaRPr lang="fr-FR" sz="1350" dirty="0">
              <a:solidFill>
                <a:prstClr val="black"/>
              </a:solidFill>
              <a:latin typeface="Calibri" panose="020F0502020204030204"/>
            </a:endParaRPr>
          </a:p>
        </p:txBody>
      </p:sp>
    </p:spTree>
    <p:extLst>
      <p:ext uri="{BB962C8B-B14F-4D97-AF65-F5344CB8AC3E}">
        <p14:creationId xmlns:p14="http://schemas.microsoft.com/office/powerpoint/2010/main" val="94874072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4957" y="2478883"/>
            <a:ext cx="5998369" cy="179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Lst>
        </p:spPr>
      </p:pic>
      <p:sp>
        <p:nvSpPr>
          <p:cNvPr id="15362" name="Rectangle 16"/>
          <p:cNvSpPr>
            <a:spLocks noChangeArrowheads="1"/>
          </p:cNvSpPr>
          <p:nvPr/>
        </p:nvSpPr>
        <p:spPr bwMode="auto">
          <a:xfrm>
            <a:off x="1189956" y="4235007"/>
            <a:ext cx="2140744" cy="1689497"/>
          </a:xfrm>
          <a:prstGeom prst="rect">
            <a:avLst/>
          </a:prstGeom>
          <a:solidFill>
            <a:srgbClr val="DDF9FF"/>
          </a:solidFill>
          <a:ln w="44450" algn="ctr">
            <a:solidFill>
              <a:schemeClr val="accent1"/>
            </a:solidFill>
            <a:round/>
            <a:headEnd/>
            <a:tailEnd/>
          </a:ln>
        </p:spPr>
        <p:txBody>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endParaRPr lang="fr-CH" altLang="fr-FR" sz="1050">
              <a:solidFill>
                <a:srgbClr val="000000"/>
              </a:solidFill>
            </a:endParaRPr>
          </a:p>
        </p:txBody>
      </p:sp>
      <p:pic>
        <p:nvPicPr>
          <p:cNvPr id="1536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44304" y="1364457"/>
            <a:ext cx="5019675" cy="997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Lst>
        </p:spPr>
      </p:pic>
      <p:sp>
        <p:nvSpPr>
          <p:cNvPr id="15365" name="TextBox 2"/>
          <p:cNvSpPr txBox="1">
            <a:spLocks noChangeArrowheads="1"/>
          </p:cNvSpPr>
          <p:nvPr/>
        </p:nvSpPr>
        <p:spPr bwMode="auto">
          <a:xfrm>
            <a:off x="1138944" y="1365324"/>
            <a:ext cx="1431930" cy="323165"/>
          </a:xfrm>
          <a:prstGeom prst="rect">
            <a:avLst/>
          </a:prstGeom>
          <a:solidFill>
            <a:schemeClr val="accent3">
              <a:lumMod val="20000"/>
              <a:lumOff val="80000"/>
            </a:schemeClr>
          </a:solidFill>
          <a:ln>
            <a:noFill/>
          </a:ln>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500" dirty="0" err="1">
                <a:solidFill>
                  <a:srgbClr val="000000"/>
                </a:solidFill>
                <a:latin typeface="Calibri"/>
              </a:rPr>
              <a:t>See-saw</a:t>
            </a:r>
            <a:r>
              <a:rPr lang="fr-CH" altLang="fr-FR" sz="1500" dirty="0">
                <a:solidFill>
                  <a:srgbClr val="000000"/>
                </a:solidFill>
                <a:latin typeface="Calibri"/>
              </a:rPr>
              <a:t> type I :</a:t>
            </a:r>
            <a:endParaRPr lang="fr-CH" altLang="fr-FR" sz="1050" dirty="0">
              <a:solidFill>
                <a:srgbClr val="000000"/>
              </a:solidFill>
              <a:latin typeface="Calibri"/>
            </a:endParaRPr>
          </a:p>
        </p:txBody>
      </p:sp>
      <p:sp>
        <p:nvSpPr>
          <p:cNvPr id="15367" name="TextBox 1"/>
          <p:cNvSpPr txBox="1">
            <a:spLocks noChangeArrowheads="1"/>
          </p:cNvSpPr>
          <p:nvPr/>
        </p:nvSpPr>
        <p:spPr bwMode="auto">
          <a:xfrm>
            <a:off x="7284938" y="1294840"/>
            <a:ext cx="159165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500" dirty="0">
                <a:solidFill>
                  <a:srgbClr val="000000"/>
                </a:solidFill>
                <a:latin typeface="Calibri"/>
              </a:rPr>
              <a:t>M</a:t>
            </a:r>
            <a:r>
              <a:rPr lang="fr-CH" altLang="fr-FR" sz="1500" baseline="-25000" dirty="0">
                <a:solidFill>
                  <a:srgbClr val="000000"/>
                </a:solidFill>
                <a:latin typeface="Calibri"/>
              </a:rPr>
              <a:t>R</a:t>
            </a:r>
            <a:r>
              <a:rPr lang="fr-CH" altLang="fr-FR" sz="1500" dirty="0">
                <a:solidFill>
                  <a:srgbClr val="000000"/>
                </a:solidFill>
                <a:latin typeface="Calibri"/>
              </a:rPr>
              <a:t> </a:t>
            </a:r>
            <a:r>
              <a:rPr lang="fr-CH" altLang="fr-FR" sz="1500" dirty="0">
                <a:solidFill>
                  <a:srgbClr val="000000"/>
                </a:solidFill>
                <a:latin typeface="Calibri"/>
                <a:sym typeface="Symbol" pitchFamily="18" charset="2"/>
              </a:rPr>
              <a:t></a:t>
            </a:r>
            <a:r>
              <a:rPr lang="fr-CH" altLang="fr-FR" sz="1500" dirty="0">
                <a:solidFill>
                  <a:srgbClr val="000000"/>
                </a:solidFill>
                <a:latin typeface="Calibri"/>
              </a:rPr>
              <a:t> 0</a:t>
            </a:r>
          </a:p>
          <a:p>
            <a:pPr defTabSz="685800">
              <a:defRPr/>
            </a:pPr>
            <a:r>
              <a:rPr lang="fr-CH" altLang="fr-FR" sz="1500" dirty="0" err="1">
                <a:solidFill>
                  <a:srgbClr val="000000"/>
                </a:solidFill>
                <a:latin typeface="Calibri"/>
              </a:rPr>
              <a:t>m</a:t>
            </a:r>
            <a:r>
              <a:rPr lang="fr-CH" altLang="fr-FR" sz="1500" baseline="-25000" dirty="0" err="1">
                <a:solidFill>
                  <a:srgbClr val="000000"/>
                </a:solidFill>
                <a:latin typeface="Calibri"/>
                <a:sym typeface="Symbol" pitchFamily="18" charset="2"/>
              </a:rPr>
              <a:t>D</a:t>
            </a:r>
            <a:r>
              <a:rPr lang="fr-CH" altLang="fr-FR" sz="1500" dirty="0">
                <a:solidFill>
                  <a:srgbClr val="000000"/>
                </a:solidFill>
                <a:latin typeface="Calibri"/>
                <a:sym typeface="Symbol" pitchFamily="18" charset="2"/>
              </a:rPr>
              <a:t>  0</a:t>
            </a:r>
          </a:p>
          <a:p>
            <a:pPr defTabSz="685800">
              <a:defRPr/>
            </a:pPr>
            <a:r>
              <a:rPr lang="fr-CH" altLang="fr-FR" sz="1500" u="sng" dirty="0">
                <a:solidFill>
                  <a:srgbClr val="000000"/>
                </a:solidFill>
                <a:latin typeface="Calibri"/>
                <a:sym typeface="Symbol" pitchFamily="18" charset="2"/>
              </a:rPr>
              <a:t>Dirac + </a:t>
            </a:r>
            <a:r>
              <a:rPr lang="fr-CH" altLang="fr-FR" sz="1500" u="sng" dirty="0" err="1">
                <a:solidFill>
                  <a:srgbClr val="000000"/>
                </a:solidFill>
                <a:latin typeface="Calibri"/>
                <a:sym typeface="Symbol" pitchFamily="18" charset="2"/>
              </a:rPr>
              <a:t>Majorana</a:t>
            </a:r>
            <a:r>
              <a:rPr lang="fr-CH" altLang="fr-FR" sz="1500" u="sng" dirty="0">
                <a:solidFill>
                  <a:srgbClr val="000000"/>
                </a:solidFill>
                <a:latin typeface="Calibri"/>
                <a:sym typeface="Symbol" pitchFamily="18" charset="2"/>
              </a:rPr>
              <a:t> </a:t>
            </a:r>
          </a:p>
          <a:p>
            <a:pPr defTabSz="685800">
              <a:defRPr/>
            </a:pPr>
            <a:r>
              <a:rPr lang="fr-CH" altLang="fr-FR" sz="1500" u="sng" dirty="0">
                <a:solidFill>
                  <a:srgbClr val="000000"/>
                </a:solidFill>
                <a:latin typeface="Calibri"/>
                <a:sym typeface="Symbol" pitchFamily="18" charset="2"/>
              </a:rPr>
              <a:t>mass </a:t>
            </a:r>
            <a:r>
              <a:rPr lang="fr-CH" altLang="fr-FR" sz="1500" u="sng" dirty="0" err="1">
                <a:solidFill>
                  <a:srgbClr val="000000"/>
                </a:solidFill>
                <a:latin typeface="Calibri"/>
                <a:sym typeface="Symbol" pitchFamily="18" charset="2"/>
              </a:rPr>
              <a:t>terms</a:t>
            </a:r>
            <a:r>
              <a:rPr lang="fr-CH" altLang="fr-FR" sz="1500" u="sng" dirty="0">
                <a:solidFill>
                  <a:srgbClr val="000000"/>
                </a:solidFill>
                <a:latin typeface="Calibri"/>
                <a:sym typeface="Symbol" pitchFamily="18" charset="2"/>
              </a:rPr>
              <a:t> </a:t>
            </a:r>
            <a:endParaRPr lang="fr-CH" altLang="fr-FR" sz="1500" u="sng" dirty="0">
              <a:solidFill>
                <a:srgbClr val="000000"/>
              </a:solidFill>
              <a:latin typeface="Calibri"/>
            </a:endParaRPr>
          </a:p>
        </p:txBody>
      </p:sp>
      <p:sp>
        <p:nvSpPr>
          <p:cNvPr id="15368" name="TextBox 2"/>
          <p:cNvSpPr txBox="1">
            <a:spLocks noChangeArrowheads="1"/>
          </p:cNvSpPr>
          <p:nvPr/>
        </p:nvSpPr>
        <p:spPr bwMode="auto">
          <a:xfrm>
            <a:off x="1631156" y="4250485"/>
            <a:ext cx="1828800" cy="126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a:solidFill>
                  <a:srgbClr val="000000"/>
                </a:solidFill>
              </a:rPr>
              <a:t>M</a:t>
            </a:r>
            <a:r>
              <a:rPr lang="fr-CH" altLang="fr-FR" sz="1050" baseline="-25000" dirty="0">
                <a:solidFill>
                  <a:srgbClr val="000000"/>
                </a:solidFill>
              </a:rPr>
              <a:t>R</a:t>
            </a:r>
            <a:r>
              <a:rPr lang="fr-CH" altLang="fr-FR" sz="1050" dirty="0">
                <a:solidFill>
                  <a:srgbClr val="000000"/>
                </a:solidFill>
              </a:rPr>
              <a:t> = 0</a:t>
            </a:r>
          </a:p>
          <a:p>
            <a:pPr defTabSz="685800">
              <a:defRPr/>
            </a:pPr>
            <a:r>
              <a:rPr lang="fr-CH" altLang="fr-FR" sz="1050" dirty="0" err="1">
                <a:solidFill>
                  <a:srgbClr val="000000"/>
                </a:solidFill>
              </a:rPr>
              <a:t>m</a:t>
            </a:r>
            <a:r>
              <a:rPr lang="fr-CH" altLang="fr-FR" sz="1050" baseline="-25000" dirty="0" err="1">
                <a:solidFill>
                  <a:srgbClr val="000000"/>
                </a:solidFill>
                <a:sym typeface="Symbol" pitchFamily="18" charset="2"/>
              </a:rPr>
              <a:t>D</a:t>
            </a:r>
            <a:r>
              <a:rPr lang="fr-CH" altLang="fr-FR" sz="1050" dirty="0">
                <a:solidFill>
                  <a:srgbClr val="000000"/>
                </a:solidFill>
                <a:sym typeface="Symbol" pitchFamily="18" charset="2"/>
              </a:rPr>
              <a:t>  0</a:t>
            </a:r>
          </a:p>
          <a:p>
            <a:pPr defTabSz="685800">
              <a:defRPr/>
            </a:pPr>
            <a:r>
              <a:rPr lang="fr-CH" altLang="fr-FR" sz="1050" u="sng" dirty="0">
                <a:solidFill>
                  <a:srgbClr val="000000"/>
                </a:solidFill>
                <a:sym typeface="Symbol" pitchFamily="18" charset="2"/>
              </a:rPr>
              <a:t>Dirac </a:t>
            </a:r>
            <a:r>
              <a:rPr lang="fr-CH" altLang="fr-FR" sz="1050" u="sng" dirty="0" err="1">
                <a:solidFill>
                  <a:srgbClr val="000000"/>
                </a:solidFill>
                <a:sym typeface="Symbol" pitchFamily="18" charset="2"/>
              </a:rPr>
              <a:t>only</a:t>
            </a:r>
            <a:r>
              <a:rPr lang="fr-CH" altLang="fr-FR" sz="1050" u="sng" dirty="0">
                <a:solidFill>
                  <a:srgbClr val="000000"/>
                </a:solidFill>
                <a:sym typeface="Symbol" pitchFamily="18" charset="2"/>
              </a:rPr>
              <a:t>, (</a:t>
            </a:r>
            <a:r>
              <a:rPr lang="fr-CH" altLang="fr-FR" sz="1050" u="sng" dirty="0" err="1">
                <a:solidFill>
                  <a:srgbClr val="000000"/>
                </a:solidFill>
                <a:sym typeface="Symbol" pitchFamily="18" charset="2"/>
              </a:rPr>
              <a:t>like</a:t>
            </a:r>
            <a:r>
              <a:rPr lang="fr-CH" altLang="fr-FR" sz="1050" u="sng" dirty="0">
                <a:solidFill>
                  <a:srgbClr val="000000"/>
                </a:solidFill>
                <a:sym typeface="Symbol" pitchFamily="18" charset="2"/>
              </a:rPr>
              <a:t> e- vs e+): </a:t>
            </a:r>
          </a:p>
          <a:p>
            <a:pPr defTabSz="685800">
              <a:defRPr/>
            </a:pPr>
            <a:endParaRPr lang="en-US" altLang="fr-FR" sz="1050" dirty="0">
              <a:solidFill>
                <a:srgbClr val="000000"/>
              </a:solidFill>
              <a:sym typeface="Symbol" pitchFamily="18" charset="2"/>
            </a:endParaRPr>
          </a:p>
          <a:p>
            <a:pPr defTabSz="685800">
              <a:defRPr/>
            </a:pP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L     </a:t>
            </a: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R     </a:t>
            </a:r>
            <a:r>
              <a:rPr lang="en-US" altLang="fr-FR" sz="1050" dirty="0">
                <a:solidFill>
                  <a:srgbClr val="000000"/>
                </a:solidFill>
                <a:sym typeface="Symbol" pitchFamily="18" charset="2"/>
              </a:rPr>
              <a:t></a:t>
            </a: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L  </a:t>
            </a:r>
            <a:r>
              <a:rPr lang="en-US" altLang="fr-FR" sz="1050" dirty="0">
                <a:solidFill>
                  <a:srgbClr val="000000"/>
                </a:solidFill>
                <a:sym typeface="Symbol" pitchFamily="18" charset="2"/>
              </a:rPr>
              <a:t></a:t>
            </a: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R</a:t>
            </a:r>
            <a:endParaRPr lang="fr-CH" altLang="fr-FR" sz="1050" dirty="0">
              <a:solidFill>
                <a:srgbClr val="000000"/>
              </a:solidFill>
            </a:endParaRPr>
          </a:p>
          <a:p>
            <a:pPr defTabSz="685800">
              <a:defRPr/>
            </a:pPr>
            <a:r>
              <a:rPr lang="fr-CH" altLang="fr-FR" sz="1050" dirty="0">
                <a:solidFill>
                  <a:srgbClr val="000000"/>
                </a:solidFill>
              </a:rPr>
              <a:t> ½      0          ½      0</a:t>
            </a:r>
          </a:p>
          <a:p>
            <a:pPr defTabSz="685800">
              <a:defRPr/>
            </a:pPr>
            <a:r>
              <a:rPr lang="fr-CH" altLang="fr-FR" sz="1050" dirty="0">
                <a:solidFill>
                  <a:srgbClr val="000000"/>
                </a:solidFill>
              </a:rPr>
              <a:t>4 states of </a:t>
            </a:r>
            <a:r>
              <a:rPr lang="fr-CH" altLang="fr-FR" sz="1050" dirty="0" err="1">
                <a:solidFill>
                  <a:srgbClr val="000000"/>
                </a:solidFill>
              </a:rPr>
              <a:t>equal</a:t>
            </a:r>
            <a:r>
              <a:rPr lang="fr-CH" altLang="fr-FR" sz="1050" dirty="0">
                <a:solidFill>
                  <a:srgbClr val="000000"/>
                </a:solidFill>
              </a:rPr>
              <a:t> masses</a:t>
            </a:r>
          </a:p>
        </p:txBody>
      </p:sp>
      <p:cxnSp>
        <p:nvCxnSpPr>
          <p:cNvPr id="15369" name="Straight Connector 4"/>
          <p:cNvCxnSpPr>
            <a:cxnSpLocks noChangeShapeType="1"/>
            <a:stCxn id="15368" idx="1"/>
          </p:cNvCxnSpPr>
          <p:nvPr/>
        </p:nvCxnSpPr>
        <p:spPr bwMode="auto">
          <a:xfrm flipV="1">
            <a:off x="1631158" y="4874372"/>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70" name="Straight Connector 9"/>
          <p:cNvCxnSpPr>
            <a:cxnSpLocks noChangeShapeType="1"/>
          </p:cNvCxnSpPr>
          <p:nvPr/>
        </p:nvCxnSpPr>
        <p:spPr bwMode="auto">
          <a:xfrm flipV="1">
            <a:off x="1958578" y="4874372"/>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71" name="Straight Connector 10"/>
          <p:cNvCxnSpPr>
            <a:cxnSpLocks noChangeShapeType="1"/>
          </p:cNvCxnSpPr>
          <p:nvPr/>
        </p:nvCxnSpPr>
        <p:spPr bwMode="auto">
          <a:xfrm flipV="1">
            <a:off x="2339578" y="4874372"/>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72" name="Straight Connector 11"/>
          <p:cNvCxnSpPr>
            <a:cxnSpLocks noChangeShapeType="1"/>
          </p:cNvCxnSpPr>
          <p:nvPr/>
        </p:nvCxnSpPr>
        <p:spPr bwMode="auto">
          <a:xfrm flipV="1">
            <a:off x="2705101" y="4874372"/>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73" name="Straight Arrow Connector 8"/>
          <p:cNvCxnSpPr>
            <a:cxnSpLocks noChangeShapeType="1"/>
          </p:cNvCxnSpPr>
          <p:nvPr/>
        </p:nvCxnSpPr>
        <p:spPr bwMode="auto">
          <a:xfrm flipV="1">
            <a:off x="1356122" y="4638628"/>
            <a:ext cx="0" cy="355997"/>
          </a:xfrm>
          <a:prstGeom prst="straightConnector1">
            <a:avLst/>
          </a:prstGeom>
          <a:noFill/>
          <a:ln w="190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374" name="TextBox 12"/>
          <p:cNvSpPr txBox="1">
            <a:spLocks noChangeArrowheads="1"/>
          </p:cNvSpPr>
          <p:nvPr/>
        </p:nvSpPr>
        <p:spPr bwMode="auto">
          <a:xfrm>
            <a:off x="1143001" y="4764836"/>
            <a:ext cx="2968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m</a:t>
            </a:r>
          </a:p>
        </p:txBody>
      </p:sp>
      <p:sp>
        <p:nvSpPr>
          <p:cNvPr id="15375" name="TextBox 14"/>
          <p:cNvSpPr txBox="1">
            <a:spLocks noChangeArrowheads="1"/>
          </p:cNvSpPr>
          <p:nvPr/>
        </p:nvSpPr>
        <p:spPr bwMode="auto">
          <a:xfrm>
            <a:off x="1214437" y="5079161"/>
            <a:ext cx="51328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I</a:t>
            </a:r>
            <a:r>
              <a:rPr lang="fr-CH" altLang="fr-FR" sz="1050" baseline="-25000">
                <a:solidFill>
                  <a:srgbClr val="000000"/>
                </a:solidFill>
              </a:rPr>
              <a:t>weak</a:t>
            </a:r>
            <a:r>
              <a:rPr lang="fr-CH" altLang="fr-FR" sz="1050">
                <a:solidFill>
                  <a:srgbClr val="000000"/>
                </a:solidFill>
              </a:rPr>
              <a:t>=</a:t>
            </a:r>
          </a:p>
        </p:txBody>
      </p:sp>
      <p:sp>
        <p:nvSpPr>
          <p:cNvPr id="15376" name="TextBox 15"/>
          <p:cNvSpPr txBox="1">
            <a:spLocks noChangeArrowheads="1"/>
          </p:cNvSpPr>
          <p:nvPr/>
        </p:nvSpPr>
        <p:spPr bwMode="auto">
          <a:xfrm>
            <a:off x="1571882" y="5461397"/>
            <a:ext cx="162897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err="1">
                <a:solidFill>
                  <a:srgbClr val="000000"/>
                </a:solidFill>
              </a:rPr>
              <a:t>Some</a:t>
            </a:r>
            <a:r>
              <a:rPr lang="fr-CH" altLang="fr-FR" sz="1050" dirty="0">
                <a:solidFill>
                  <a:srgbClr val="000000"/>
                </a:solidFill>
              </a:rPr>
              <a:t> have I=1/2  (active)</a:t>
            </a:r>
          </a:p>
          <a:p>
            <a:pPr defTabSz="685800">
              <a:defRPr/>
            </a:pPr>
            <a:r>
              <a:rPr lang="fr-CH" altLang="fr-FR" sz="1050" dirty="0" err="1">
                <a:solidFill>
                  <a:srgbClr val="000000"/>
                </a:solidFill>
              </a:rPr>
              <a:t>Some</a:t>
            </a:r>
            <a:r>
              <a:rPr lang="fr-CH" altLang="fr-FR" sz="1050" dirty="0">
                <a:solidFill>
                  <a:srgbClr val="000000"/>
                </a:solidFill>
              </a:rPr>
              <a:t> have I=0    (</a:t>
            </a:r>
            <a:r>
              <a:rPr lang="fr-CH" altLang="fr-FR" sz="1050" dirty="0" err="1">
                <a:solidFill>
                  <a:srgbClr val="000000"/>
                </a:solidFill>
              </a:rPr>
              <a:t>sterile</a:t>
            </a:r>
            <a:r>
              <a:rPr lang="fr-CH" altLang="fr-FR" sz="1050" dirty="0">
                <a:solidFill>
                  <a:srgbClr val="000000"/>
                </a:solidFill>
              </a:rPr>
              <a:t>)</a:t>
            </a:r>
          </a:p>
        </p:txBody>
      </p:sp>
      <p:sp>
        <p:nvSpPr>
          <p:cNvPr id="15377" name="Rectangle 21"/>
          <p:cNvSpPr>
            <a:spLocks noChangeArrowheads="1"/>
          </p:cNvSpPr>
          <p:nvPr/>
        </p:nvSpPr>
        <p:spPr bwMode="auto">
          <a:xfrm>
            <a:off x="3444480" y="4227196"/>
            <a:ext cx="2140744" cy="1689497"/>
          </a:xfrm>
          <a:prstGeom prst="rect">
            <a:avLst/>
          </a:prstGeom>
          <a:solidFill>
            <a:srgbClr val="EBFDFF"/>
          </a:solidFill>
          <a:ln w="44450" algn="ctr">
            <a:solidFill>
              <a:schemeClr val="accent1"/>
            </a:solidFill>
            <a:round/>
            <a:headEnd/>
            <a:tailEnd/>
          </a:ln>
        </p:spPr>
        <p:txBody>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endParaRPr lang="fr-CH" altLang="fr-FR" sz="1050">
              <a:solidFill>
                <a:srgbClr val="000000"/>
              </a:solidFill>
            </a:endParaRPr>
          </a:p>
        </p:txBody>
      </p:sp>
      <p:sp>
        <p:nvSpPr>
          <p:cNvPr id="15378" name="TextBox 22"/>
          <p:cNvSpPr txBox="1">
            <a:spLocks noChangeArrowheads="1"/>
          </p:cNvSpPr>
          <p:nvPr/>
        </p:nvSpPr>
        <p:spPr bwMode="auto">
          <a:xfrm>
            <a:off x="3931444" y="4257676"/>
            <a:ext cx="1828800" cy="126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a:solidFill>
                  <a:srgbClr val="000000"/>
                </a:solidFill>
              </a:rPr>
              <a:t>M</a:t>
            </a:r>
            <a:r>
              <a:rPr lang="fr-CH" altLang="fr-FR" sz="1050" baseline="-25000" dirty="0">
                <a:solidFill>
                  <a:srgbClr val="000000"/>
                </a:solidFill>
              </a:rPr>
              <a:t>R</a:t>
            </a:r>
            <a:r>
              <a:rPr lang="fr-CH" altLang="fr-FR" sz="1050" dirty="0">
                <a:solidFill>
                  <a:srgbClr val="000000"/>
                </a:solidFill>
              </a:rPr>
              <a:t> </a:t>
            </a:r>
            <a:r>
              <a:rPr lang="fr-CH" altLang="fr-FR" sz="1050" dirty="0">
                <a:solidFill>
                  <a:srgbClr val="000000"/>
                </a:solidFill>
                <a:sym typeface="Symbol" pitchFamily="18" charset="2"/>
              </a:rPr>
              <a:t></a:t>
            </a:r>
            <a:r>
              <a:rPr lang="fr-CH" altLang="fr-FR" sz="1050" dirty="0">
                <a:solidFill>
                  <a:srgbClr val="000000"/>
                </a:solidFill>
              </a:rPr>
              <a:t> 0</a:t>
            </a:r>
          </a:p>
          <a:p>
            <a:pPr defTabSz="685800">
              <a:defRPr/>
            </a:pPr>
            <a:r>
              <a:rPr lang="fr-CH" altLang="fr-FR" sz="1050" dirty="0" err="1">
                <a:solidFill>
                  <a:srgbClr val="000000"/>
                </a:solidFill>
              </a:rPr>
              <a:t>m</a:t>
            </a:r>
            <a:r>
              <a:rPr lang="fr-CH" altLang="fr-FR" sz="1050" baseline="-25000" dirty="0" err="1">
                <a:solidFill>
                  <a:srgbClr val="000000"/>
                </a:solidFill>
                <a:sym typeface="Symbol" pitchFamily="18" charset="2"/>
              </a:rPr>
              <a:t>D</a:t>
            </a:r>
            <a:r>
              <a:rPr lang="fr-CH" altLang="fr-FR" sz="1050" dirty="0">
                <a:solidFill>
                  <a:srgbClr val="000000"/>
                </a:solidFill>
                <a:sym typeface="Symbol" pitchFamily="18" charset="2"/>
              </a:rPr>
              <a:t> = 0</a:t>
            </a:r>
          </a:p>
          <a:p>
            <a:pPr defTabSz="685800">
              <a:defRPr/>
            </a:pPr>
            <a:r>
              <a:rPr lang="fr-CH" altLang="fr-FR" sz="1050" u="sng" dirty="0" err="1">
                <a:solidFill>
                  <a:srgbClr val="000000"/>
                </a:solidFill>
                <a:sym typeface="Symbol" pitchFamily="18" charset="2"/>
              </a:rPr>
              <a:t>Majorana</a:t>
            </a:r>
            <a:r>
              <a:rPr lang="fr-CH" altLang="fr-FR" sz="1050" u="sng" dirty="0">
                <a:solidFill>
                  <a:srgbClr val="000000"/>
                </a:solidFill>
                <a:sym typeface="Symbol" pitchFamily="18" charset="2"/>
              </a:rPr>
              <a:t> </a:t>
            </a:r>
            <a:r>
              <a:rPr lang="fr-CH" altLang="fr-FR" sz="1050" u="sng" dirty="0" err="1">
                <a:solidFill>
                  <a:srgbClr val="000000"/>
                </a:solidFill>
                <a:sym typeface="Symbol" pitchFamily="18" charset="2"/>
              </a:rPr>
              <a:t>only</a:t>
            </a:r>
            <a:endParaRPr lang="fr-CH" altLang="fr-FR" sz="1050" u="sng" dirty="0">
              <a:solidFill>
                <a:srgbClr val="000000"/>
              </a:solidFill>
            </a:endParaRPr>
          </a:p>
          <a:p>
            <a:pPr defTabSz="685800">
              <a:defRPr/>
            </a:pPr>
            <a:endParaRPr lang="en-US" altLang="fr-FR" sz="1050" dirty="0">
              <a:solidFill>
                <a:srgbClr val="000000"/>
              </a:solidFill>
              <a:sym typeface="Symbol" pitchFamily="18" charset="2"/>
            </a:endParaRPr>
          </a:p>
          <a:p>
            <a:pPr defTabSz="685800">
              <a:defRPr/>
            </a:pP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L               </a:t>
            </a:r>
            <a:r>
              <a:rPr lang="en-US" altLang="fr-FR" sz="1050" dirty="0">
                <a:solidFill>
                  <a:srgbClr val="000000"/>
                </a:solidFill>
                <a:sym typeface="Symbol" pitchFamily="18" charset="2"/>
              </a:rPr>
              <a:t></a:t>
            </a: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R   </a:t>
            </a:r>
            <a:endParaRPr lang="fr-CH" altLang="fr-FR" sz="1050" dirty="0">
              <a:solidFill>
                <a:srgbClr val="000000"/>
              </a:solidFill>
            </a:endParaRPr>
          </a:p>
          <a:p>
            <a:pPr defTabSz="685800">
              <a:defRPr/>
            </a:pPr>
            <a:r>
              <a:rPr lang="fr-CH" altLang="fr-FR" sz="1050" dirty="0">
                <a:solidFill>
                  <a:srgbClr val="000000"/>
                </a:solidFill>
              </a:rPr>
              <a:t> ½                 ½      </a:t>
            </a:r>
          </a:p>
          <a:p>
            <a:pPr defTabSz="685800">
              <a:defRPr/>
            </a:pPr>
            <a:r>
              <a:rPr lang="fr-CH" altLang="fr-FR" sz="1050" dirty="0">
                <a:solidFill>
                  <a:srgbClr val="000000"/>
                </a:solidFill>
              </a:rPr>
              <a:t>2 states of </a:t>
            </a:r>
            <a:r>
              <a:rPr lang="fr-CH" altLang="fr-FR" sz="1050" dirty="0" err="1">
                <a:solidFill>
                  <a:srgbClr val="000000"/>
                </a:solidFill>
              </a:rPr>
              <a:t>equal</a:t>
            </a:r>
            <a:r>
              <a:rPr lang="fr-CH" altLang="fr-FR" sz="1050" dirty="0">
                <a:solidFill>
                  <a:srgbClr val="000000"/>
                </a:solidFill>
              </a:rPr>
              <a:t> masses</a:t>
            </a:r>
          </a:p>
        </p:txBody>
      </p:sp>
      <p:cxnSp>
        <p:nvCxnSpPr>
          <p:cNvPr id="15379" name="Straight Connector 23"/>
          <p:cNvCxnSpPr>
            <a:cxnSpLocks noChangeShapeType="1"/>
          </p:cNvCxnSpPr>
          <p:nvPr/>
        </p:nvCxnSpPr>
        <p:spPr bwMode="auto">
          <a:xfrm flipV="1">
            <a:off x="3931444" y="4858703"/>
            <a:ext cx="252413"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80" name="Straight Connector 25"/>
          <p:cNvCxnSpPr>
            <a:cxnSpLocks noChangeShapeType="1"/>
          </p:cNvCxnSpPr>
          <p:nvPr/>
        </p:nvCxnSpPr>
        <p:spPr bwMode="auto">
          <a:xfrm flipV="1">
            <a:off x="4641058" y="4858703"/>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81" name="Straight Arrow Connector 27"/>
          <p:cNvCxnSpPr>
            <a:cxnSpLocks noChangeShapeType="1"/>
          </p:cNvCxnSpPr>
          <p:nvPr/>
        </p:nvCxnSpPr>
        <p:spPr bwMode="auto">
          <a:xfrm flipV="1">
            <a:off x="3657600" y="4563381"/>
            <a:ext cx="0" cy="355997"/>
          </a:xfrm>
          <a:prstGeom prst="straightConnector1">
            <a:avLst/>
          </a:prstGeom>
          <a:noFill/>
          <a:ln w="190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382" name="TextBox 28"/>
          <p:cNvSpPr txBox="1">
            <a:spLocks noChangeArrowheads="1"/>
          </p:cNvSpPr>
          <p:nvPr/>
        </p:nvSpPr>
        <p:spPr bwMode="auto">
          <a:xfrm>
            <a:off x="3444479" y="4688397"/>
            <a:ext cx="2968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m</a:t>
            </a:r>
          </a:p>
        </p:txBody>
      </p:sp>
      <p:sp>
        <p:nvSpPr>
          <p:cNvPr id="15383" name="TextBox 29"/>
          <p:cNvSpPr txBox="1">
            <a:spLocks noChangeArrowheads="1"/>
          </p:cNvSpPr>
          <p:nvPr/>
        </p:nvSpPr>
        <p:spPr bwMode="auto">
          <a:xfrm>
            <a:off x="3508297" y="5109211"/>
            <a:ext cx="51328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err="1">
                <a:solidFill>
                  <a:srgbClr val="000000"/>
                </a:solidFill>
              </a:rPr>
              <a:t>I</a:t>
            </a:r>
            <a:r>
              <a:rPr lang="fr-CH" altLang="fr-FR" sz="1050" baseline="-25000" dirty="0" err="1">
                <a:solidFill>
                  <a:srgbClr val="000000"/>
                </a:solidFill>
              </a:rPr>
              <a:t>weak</a:t>
            </a:r>
            <a:r>
              <a:rPr lang="fr-CH" altLang="fr-FR" sz="1050" dirty="0">
                <a:solidFill>
                  <a:srgbClr val="000000"/>
                </a:solidFill>
              </a:rPr>
              <a:t>=</a:t>
            </a:r>
          </a:p>
        </p:txBody>
      </p:sp>
      <p:sp>
        <p:nvSpPr>
          <p:cNvPr id="15384" name="TextBox 30"/>
          <p:cNvSpPr txBox="1">
            <a:spLocks noChangeArrowheads="1"/>
          </p:cNvSpPr>
          <p:nvPr/>
        </p:nvSpPr>
        <p:spPr bwMode="auto">
          <a:xfrm>
            <a:off x="3856435" y="5481401"/>
            <a:ext cx="162095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All have     I=1/2  (active)</a:t>
            </a:r>
          </a:p>
        </p:txBody>
      </p:sp>
      <p:sp>
        <p:nvSpPr>
          <p:cNvPr id="15385" name="Rectangle 31"/>
          <p:cNvSpPr>
            <a:spLocks noChangeArrowheads="1"/>
          </p:cNvSpPr>
          <p:nvPr/>
        </p:nvSpPr>
        <p:spPr bwMode="auto">
          <a:xfrm>
            <a:off x="5715001" y="4158855"/>
            <a:ext cx="2140744" cy="1826419"/>
          </a:xfrm>
          <a:prstGeom prst="rect">
            <a:avLst/>
          </a:prstGeom>
          <a:solidFill>
            <a:srgbClr val="EBFDFF"/>
          </a:solidFill>
          <a:ln w="44450" algn="ctr">
            <a:solidFill>
              <a:schemeClr val="accent1"/>
            </a:solidFill>
            <a:round/>
            <a:headEnd/>
            <a:tailEnd/>
          </a:ln>
        </p:spPr>
        <p:txBody>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endParaRPr lang="fr-CH" altLang="fr-FR" sz="1050" dirty="0">
              <a:solidFill>
                <a:srgbClr val="000000"/>
              </a:solidFill>
            </a:endParaRPr>
          </a:p>
        </p:txBody>
      </p:sp>
      <p:sp>
        <p:nvSpPr>
          <p:cNvPr id="15386" name="TextBox 32"/>
          <p:cNvSpPr txBox="1">
            <a:spLocks noChangeArrowheads="1"/>
          </p:cNvSpPr>
          <p:nvPr/>
        </p:nvSpPr>
        <p:spPr bwMode="auto">
          <a:xfrm>
            <a:off x="6203156" y="4181476"/>
            <a:ext cx="1828800"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a:solidFill>
                  <a:srgbClr val="000000"/>
                </a:solidFill>
              </a:rPr>
              <a:t>M</a:t>
            </a:r>
            <a:r>
              <a:rPr lang="fr-CH" altLang="fr-FR" sz="1050" baseline="-25000" dirty="0">
                <a:solidFill>
                  <a:srgbClr val="000000"/>
                </a:solidFill>
              </a:rPr>
              <a:t>R</a:t>
            </a:r>
            <a:r>
              <a:rPr lang="fr-CH" altLang="fr-FR" sz="1050" dirty="0">
                <a:solidFill>
                  <a:srgbClr val="000000"/>
                </a:solidFill>
              </a:rPr>
              <a:t> &gt; </a:t>
            </a:r>
            <a:r>
              <a:rPr lang="fr-CH" altLang="fr-FR" sz="1050" dirty="0" err="1">
                <a:solidFill>
                  <a:srgbClr val="000000"/>
                </a:solidFill>
              </a:rPr>
              <a:t>m</a:t>
            </a:r>
            <a:r>
              <a:rPr lang="fr-CH" altLang="fr-FR" sz="1050" baseline="-25000" dirty="0" err="1">
                <a:solidFill>
                  <a:srgbClr val="000000"/>
                </a:solidFill>
                <a:sym typeface="Symbol" pitchFamily="18" charset="2"/>
              </a:rPr>
              <a:t>D</a:t>
            </a:r>
            <a:r>
              <a:rPr lang="fr-CH" altLang="fr-FR" sz="1050" dirty="0">
                <a:solidFill>
                  <a:srgbClr val="000000"/>
                </a:solidFill>
                <a:sym typeface="Symbol" pitchFamily="18" charset="2"/>
              </a:rPr>
              <a:t>  0</a:t>
            </a:r>
          </a:p>
          <a:p>
            <a:pPr defTabSz="685800">
              <a:defRPr/>
            </a:pPr>
            <a:endParaRPr lang="fr-CH" altLang="fr-FR" sz="1050" dirty="0">
              <a:solidFill>
                <a:srgbClr val="000000"/>
              </a:solidFill>
              <a:sym typeface="Symbol" pitchFamily="18" charset="2"/>
            </a:endParaRPr>
          </a:p>
          <a:p>
            <a:pPr defTabSz="685800">
              <a:defRPr/>
            </a:pPr>
            <a:r>
              <a:rPr lang="fr-CH" altLang="fr-FR" sz="1050" u="sng" dirty="0">
                <a:solidFill>
                  <a:srgbClr val="000000"/>
                </a:solidFill>
                <a:sym typeface="Symbol" pitchFamily="18" charset="2"/>
              </a:rPr>
              <a:t>Dirac + </a:t>
            </a:r>
            <a:r>
              <a:rPr lang="fr-CH" altLang="fr-FR" sz="1050" u="sng" dirty="0" err="1">
                <a:solidFill>
                  <a:srgbClr val="000000"/>
                </a:solidFill>
                <a:sym typeface="Symbol" pitchFamily="18" charset="2"/>
              </a:rPr>
              <a:t>Majorana</a:t>
            </a:r>
            <a:r>
              <a:rPr lang="fr-CH" altLang="fr-FR" sz="1050" u="sng" dirty="0">
                <a:solidFill>
                  <a:srgbClr val="000000"/>
                </a:solidFill>
                <a:sym typeface="Symbol" pitchFamily="18" charset="2"/>
              </a:rPr>
              <a:t> </a:t>
            </a:r>
            <a:endParaRPr lang="fr-CH" altLang="fr-FR" sz="1050" u="sng" dirty="0">
              <a:solidFill>
                <a:srgbClr val="000000"/>
              </a:solidFill>
            </a:endParaRPr>
          </a:p>
          <a:p>
            <a:pPr defTabSz="685800">
              <a:defRPr/>
            </a:pPr>
            <a:endParaRPr lang="en-US" altLang="fr-FR" sz="1050" dirty="0">
              <a:solidFill>
                <a:srgbClr val="000000"/>
              </a:solidFill>
              <a:sym typeface="Symbol" pitchFamily="18" charset="2"/>
            </a:endParaRPr>
          </a:p>
          <a:p>
            <a:pPr defTabSz="685800">
              <a:defRPr/>
            </a:pPr>
            <a:endParaRPr lang="en-US" altLang="fr-FR" sz="1050" dirty="0">
              <a:solidFill>
                <a:srgbClr val="000000"/>
              </a:solidFill>
              <a:sym typeface="Symbol" pitchFamily="18" charset="2"/>
            </a:endParaRPr>
          </a:p>
          <a:p>
            <a:pPr defTabSz="685800">
              <a:defRPr/>
            </a:pP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        </a:t>
            </a:r>
            <a:r>
              <a:rPr lang="en-US" altLang="fr-FR" sz="1350" dirty="0">
                <a:solidFill>
                  <a:srgbClr val="000000"/>
                </a:solidFill>
                <a:sym typeface="Symbol" pitchFamily="18" charset="2"/>
              </a:rPr>
              <a:t>N</a:t>
            </a:r>
            <a:r>
              <a:rPr lang="en-US" altLang="fr-FR" sz="1350" baseline="-25000" dirty="0">
                <a:solidFill>
                  <a:srgbClr val="FF0000"/>
                </a:solidFill>
                <a:sym typeface="Symbol" pitchFamily="18" charset="2"/>
              </a:rPr>
              <a:t>        </a:t>
            </a:r>
            <a:r>
              <a:rPr lang="en-US" altLang="fr-FR" sz="1050" dirty="0">
                <a:solidFill>
                  <a:srgbClr val="000000"/>
                </a:solidFill>
                <a:sym typeface="Symbol" pitchFamily="18" charset="2"/>
              </a:rPr>
              <a:t></a:t>
            </a:r>
            <a:r>
              <a:rPr lang="en-US" altLang="fr-FR" sz="1350" dirty="0">
                <a:solidFill>
                  <a:srgbClr val="000000"/>
                </a:solidFill>
                <a:sym typeface="Symbol" pitchFamily="18" charset="2"/>
              </a:rPr>
              <a:t></a:t>
            </a:r>
            <a:r>
              <a:rPr lang="en-US" altLang="fr-FR" sz="1350" baseline="-25000" dirty="0">
                <a:solidFill>
                  <a:srgbClr val="FF0000"/>
                </a:solidFill>
                <a:sym typeface="Symbol" pitchFamily="18" charset="2"/>
              </a:rPr>
              <a:t>       </a:t>
            </a:r>
            <a:r>
              <a:rPr lang="en-US" altLang="fr-FR" sz="1350" dirty="0">
                <a:solidFill>
                  <a:srgbClr val="FF0000"/>
                </a:solidFill>
                <a:sym typeface="Symbol" pitchFamily="18" charset="2"/>
              </a:rPr>
              <a:t> </a:t>
            </a:r>
            <a:r>
              <a:rPr lang="en-US" altLang="fr-FR" sz="1350" dirty="0">
                <a:solidFill>
                  <a:srgbClr val="000000"/>
                </a:solidFill>
                <a:sym typeface="Symbol" pitchFamily="18" charset="2"/>
              </a:rPr>
              <a:t>N</a:t>
            </a:r>
            <a:endParaRPr lang="fr-CH" altLang="fr-FR" sz="1050" dirty="0">
              <a:solidFill>
                <a:srgbClr val="000000"/>
              </a:solidFill>
            </a:endParaRPr>
          </a:p>
          <a:p>
            <a:pPr defTabSz="685800">
              <a:defRPr/>
            </a:pPr>
            <a:r>
              <a:rPr lang="fr-CH" altLang="fr-FR" sz="1050" dirty="0">
                <a:solidFill>
                  <a:srgbClr val="000000"/>
                </a:solidFill>
              </a:rPr>
              <a:t> ½      0          ½       0</a:t>
            </a:r>
          </a:p>
          <a:p>
            <a:pPr defTabSz="685800">
              <a:defRPr/>
            </a:pPr>
            <a:r>
              <a:rPr lang="fr-CH" altLang="fr-FR" sz="1050" dirty="0">
                <a:solidFill>
                  <a:srgbClr val="000000"/>
                </a:solidFill>
              </a:rPr>
              <a:t>4 states , 2  mass </a:t>
            </a:r>
            <a:r>
              <a:rPr lang="fr-CH" altLang="fr-FR" sz="1050" dirty="0" err="1">
                <a:solidFill>
                  <a:srgbClr val="000000"/>
                </a:solidFill>
              </a:rPr>
              <a:t>levels</a:t>
            </a:r>
            <a:endParaRPr lang="fr-CH" altLang="fr-FR" sz="1050" dirty="0">
              <a:solidFill>
                <a:srgbClr val="000000"/>
              </a:solidFill>
            </a:endParaRPr>
          </a:p>
        </p:txBody>
      </p:sp>
      <p:cxnSp>
        <p:nvCxnSpPr>
          <p:cNvPr id="15387" name="Straight Connector 33"/>
          <p:cNvCxnSpPr>
            <a:cxnSpLocks noChangeShapeType="1"/>
          </p:cNvCxnSpPr>
          <p:nvPr/>
        </p:nvCxnSpPr>
        <p:spPr bwMode="auto">
          <a:xfrm flipV="1">
            <a:off x="6203158" y="4926806"/>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88" name="Straight Connector 34"/>
          <p:cNvCxnSpPr>
            <a:cxnSpLocks noChangeShapeType="1"/>
          </p:cNvCxnSpPr>
          <p:nvPr/>
        </p:nvCxnSpPr>
        <p:spPr bwMode="auto">
          <a:xfrm flipV="1">
            <a:off x="6530578" y="4748213"/>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89" name="Straight Connector 35"/>
          <p:cNvCxnSpPr>
            <a:cxnSpLocks noChangeShapeType="1"/>
          </p:cNvCxnSpPr>
          <p:nvPr/>
        </p:nvCxnSpPr>
        <p:spPr bwMode="auto">
          <a:xfrm flipV="1">
            <a:off x="6911578" y="4926806"/>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90" name="Straight Connector 36"/>
          <p:cNvCxnSpPr>
            <a:cxnSpLocks noChangeShapeType="1"/>
          </p:cNvCxnSpPr>
          <p:nvPr/>
        </p:nvCxnSpPr>
        <p:spPr bwMode="auto">
          <a:xfrm flipV="1">
            <a:off x="7277101" y="4748213"/>
            <a:ext cx="251222" cy="0"/>
          </a:xfrm>
          <a:prstGeom prst="line">
            <a:avLst/>
          </a:prstGeom>
          <a:noFill/>
          <a:ln w="44450" algn="ctr">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391" name="Straight Arrow Connector 37"/>
          <p:cNvCxnSpPr>
            <a:cxnSpLocks noChangeShapeType="1"/>
          </p:cNvCxnSpPr>
          <p:nvPr/>
        </p:nvCxnSpPr>
        <p:spPr bwMode="auto">
          <a:xfrm flipV="1">
            <a:off x="5928122" y="4570810"/>
            <a:ext cx="0" cy="355997"/>
          </a:xfrm>
          <a:prstGeom prst="straightConnector1">
            <a:avLst/>
          </a:prstGeom>
          <a:noFill/>
          <a:ln w="190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392" name="TextBox 38"/>
          <p:cNvSpPr txBox="1">
            <a:spLocks noChangeArrowheads="1"/>
          </p:cNvSpPr>
          <p:nvPr/>
        </p:nvSpPr>
        <p:spPr bwMode="auto">
          <a:xfrm>
            <a:off x="5715001" y="4695826"/>
            <a:ext cx="2968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m</a:t>
            </a:r>
          </a:p>
        </p:txBody>
      </p:sp>
      <p:sp>
        <p:nvSpPr>
          <p:cNvPr id="15393" name="TextBox 39"/>
          <p:cNvSpPr txBox="1">
            <a:spLocks noChangeArrowheads="1"/>
          </p:cNvSpPr>
          <p:nvPr/>
        </p:nvSpPr>
        <p:spPr bwMode="auto">
          <a:xfrm>
            <a:off x="5786437" y="5177791"/>
            <a:ext cx="51328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a:solidFill>
                  <a:srgbClr val="000000"/>
                </a:solidFill>
              </a:rPr>
              <a:t>I</a:t>
            </a:r>
            <a:r>
              <a:rPr lang="fr-CH" altLang="fr-FR" sz="1050" baseline="-25000">
                <a:solidFill>
                  <a:srgbClr val="000000"/>
                </a:solidFill>
              </a:rPr>
              <a:t>weak</a:t>
            </a:r>
            <a:r>
              <a:rPr lang="fr-CH" altLang="fr-FR" sz="1050">
                <a:solidFill>
                  <a:srgbClr val="000000"/>
                </a:solidFill>
              </a:rPr>
              <a:t>=</a:t>
            </a:r>
          </a:p>
        </p:txBody>
      </p:sp>
      <p:sp>
        <p:nvSpPr>
          <p:cNvPr id="15394" name="TextBox 40"/>
          <p:cNvSpPr txBox="1">
            <a:spLocks noChangeArrowheads="1"/>
          </p:cNvSpPr>
          <p:nvPr/>
        </p:nvSpPr>
        <p:spPr bwMode="auto">
          <a:xfrm>
            <a:off x="6126957" y="5557837"/>
            <a:ext cx="164660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imes New Roman" pitchFamily="18" charset="0"/>
              </a:defRPr>
            </a:lvl1pPr>
            <a:lvl2pPr marL="742950" indent="-285750">
              <a:defRPr sz="1400" b="1">
                <a:solidFill>
                  <a:schemeClr val="tx1"/>
                </a:solidFill>
                <a:latin typeface="Times New Roman" pitchFamily="18" charset="0"/>
              </a:defRPr>
            </a:lvl2pPr>
            <a:lvl3pPr marL="1143000" indent="-228600">
              <a:defRPr sz="1400" b="1">
                <a:solidFill>
                  <a:schemeClr val="tx1"/>
                </a:solidFill>
                <a:latin typeface="Times New Roman" pitchFamily="18" charset="0"/>
              </a:defRPr>
            </a:lvl3pPr>
            <a:lvl4pPr marL="1600200" indent="-228600">
              <a:defRPr sz="1400" b="1">
                <a:solidFill>
                  <a:schemeClr val="tx1"/>
                </a:solidFill>
                <a:latin typeface="Times New Roman" pitchFamily="18" charset="0"/>
              </a:defRPr>
            </a:lvl4pPr>
            <a:lvl5pPr marL="2057400" indent="-228600">
              <a:defRPr sz="1400" b="1">
                <a:solidFill>
                  <a:schemeClr val="tx1"/>
                </a:solidFill>
                <a:latin typeface="Times New Roman" pitchFamily="18" charset="0"/>
              </a:defRPr>
            </a:lvl5pPr>
            <a:lvl6pPr marL="2514600" indent="-228600" eaLnBrk="0" fontAlgn="base" hangingPunct="0">
              <a:spcBef>
                <a:spcPct val="0"/>
              </a:spcBef>
              <a:spcAft>
                <a:spcPct val="0"/>
              </a:spcAft>
              <a:defRPr sz="1400" b="1">
                <a:solidFill>
                  <a:schemeClr val="tx1"/>
                </a:solidFill>
                <a:latin typeface="Times New Roman" pitchFamily="18" charset="0"/>
              </a:defRPr>
            </a:lvl6pPr>
            <a:lvl7pPr marL="2971800" indent="-228600" eaLnBrk="0" fontAlgn="base" hangingPunct="0">
              <a:spcBef>
                <a:spcPct val="0"/>
              </a:spcBef>
              <a:spcAft>
                <a:spcPct val="0"/>
              </a:spcAft>
              <a:defRPr sz="1400" b="1">
                <a:solidFill>
                  <a:schemeClr val="tx1"/>
                </a:solidFill>
                <a:latin typeface="Times New Roman" pitchFamily="18" charset="0"/>
              </a:defRPr>
            </a:lvl7pPr>
            <a:lvl8pPr marL="3429000" indent="-228600" eaLnBrk="0" fontAlgn="base" hangingPunct="0">
              <a:spcBef>
                <a:spcPct val="0"/>
              </a:spcBef>
              <a:spcAft>
                <a:spcPct val="0"/>
              </a:spcAft>
              <a:defRPr sz="1400" b="1">
                <a:solidFill>
                  <a:schemeClr val="tx1"/>
                </a:solidFill>
                <a:latin typeface="Times New Roman" pitchFamily="18" charset="0"/>
              </a:defRPr>
            </a:lvl8pPr>
            <a:lvl9pPr marL="3886200" indent="-228600" eaLnBrk="0" fontAlgn="base" hangingPunct="0">
              <a:spcBef>
                <a:spcPct val="0"/>
              </a:spcBef>
              <a:spcAft>
                <a:spcPct val="0"/>
              </a:spcAft>
              <a:defRPr sz="1400" b="1">
                <a:solidFill>
                  <a:schemeClr val="tx1"/>
                </a:solidFill>
                <a:latin typeface="Times New Roman" pitchFamily="18" charset="0"/>
              </a:defRPr>
            </a:lvl9pPr>
          </a:lstStyle>
          <a:p>
            <a:pPr defTabSz="685800">
              <a:defRPr/>
            </a:pPr>
            <a:r>
              <a:rPr lang="fr-CH" altLang="fr-FR" sz="1050" dirty="0">
                <a:solidFill>
                  <a:srgbClr val="000000"/>
                </a:solidFill>
              </a:rPr>
              <a:t>m</a:t>
            </a:r>
            <a:r>
              <a:rPr lang="fr-CH" altLang="fr-FR" sz="1050" baseline="-25000" dirty="0">
                <a:solidFill>
                  <a:srgbClr val="000000"/>
                </a:solidFill>
              </a:rPr>
              <a:t>1</a:t>
            </a:r>
            <a:r>
              <a:rPr lang="fr-CH" altLang="fr-FR" sz="1050" dirty="0">
                <a:solidFill>
                  <a:srgbClr val="000000"/>
                </a:solidFill>
              </a:rPr>
              <a:t>  have ~I=1/2  (~active)</a:t>
            </a:r>
          </a:p>
          <a:p>
            <a:pPr defTabSz="685800">
              <a:defRPr/>
            </a:pPr>
            <a:r>
              <a:rPr lang="fr-CH" altLang="fr-FR" sz="1050" dirty="0">
                <a:solidFill>
                  <a:srgbClr val="000000"/>
                </a:solidFill>
              </a:rPr>
              <a:t>m</a:t>
            </a:r>
            <a:r>
              <a:rPr lang="fr-CH" altLang="fr-FR" sz="1050" baseline="-25000" dirty="0">
                <a:solidFill>
                  <a:srgbClr val="000000"/>
                </a:solidFill>
              </a:rPr>
              <a:t>2</a:t>
            </a:r>
            <a:r>
              <a:rPr lang="fr-CH" altLang="fr-FR" sz="1050" dirty="0">
                <a:solidFill>
                  <a:srgbClr val="000000"/>
                </a:solidFill>
              </a:rPr>
              <a:t>  have ~I=0    (~</a:t>
            </a:r>
            <a:r>
              <a:rPr lang="fr-CH" altLang="fr-FR" sz="1050" dirty="0" err="1">
                <a:solidFill>
                  <a:srgbClr val="000000"/>
                </a:solidFill>
              </a:rPr>
              <a:t>sterile</a:t>
            </a:r>
            <a:r>
              <a:rPr lang="fr-CH" altLang="fr-FR" sz="1050" dirty="0">
                <a:solidFill>
                  <a:srgbClr val="000000"/>
                </a:solidFill>
              </a:rPr>
              <a:t>)</a:t>
            </a:r>
          </a:p>
        </p:txBody>
      </p:sp>
      <p:sp>
        <p:nvSpPr>
          <p:cNvPr id="2" name="TextBox 1"/>
          <p:cNvSpPr txBox="1"/>
          <p:nvPr/>
        </p:nvSpPr>
        <p:spPr>
          <a:xfrm>
            <a:off x="7128391" y="4172754"/>
            <a:ext cx="750975" cy="300082"/>
          </a:xfrm>
          <a:prstGeom prst="rect">
            <a:avLst/>
          </a:prstGeom>
          <a:solidFill>
            <a:schemeClr val="tx2">
              <a:lumMod val="40000"/>
              <a:lumOff val="60000"/>
            </a:schemeClr>
          </a:solidFill>
        </p:spPr>
        <p:txBody>
          <a:bodyPr wrap="none" rtlCol="0">
            <a:spAutoFit/>
          </a:bodyPr>
          <a:lstStyle/>
          <a:p>
            <a:pPr defTabSz="685800">
              <a:defRPr/>
            </a:pPr>
            <a:r>
              <a:rPr lang="fr-CH" sz="1350" dirty="0" err="1">
                <a:solidFill>
                  <a:prstClr val="black"/>
                </a:solidFill>
                <a:latin typeface="Calibri" panose="020F0502020204030204"/>
              </a:rPr>
              <a:t>see-saw</a:t>
            </a:r>
            <a:endParaRPr lang="fr-CH" sz="1350" dirty="0">
              <a:solidFill>
                <a:prstClr val="black"/>
              </a:solidFill>
              <a:latin typeface="Calibri" panose="020F0502020204030204"/>
            </a:endParaRPr>
          </a:p>
        </p:txBody>
      </p:sp>
      <p:sp>
        <p:nvSpPr>
          <p:cNvPr id="3" name="TextBox 2"/>
          <p:cNvSpPr txBox="1"/>
          <p:nvPr/>
        </p:nvSpPr>
        <p:spPr>
          <a:xfrm>
            <a:off x="428701" y="922123"/>
            <a:ext cx="7654412" cy="300082"/>
          </a:xfrm>
          <a:prstGeom prst="rect">
            <a:avLst/>
          </a:prstGeom>
          <a:solidFill>
            <a:schemeClr val="accent6">
              <a:lumMod val="20000"/>
              <a:lumOff val="80000"/>
            </a:schemeClr>
          </a:solidFill>
        </p:spPr>
        <p:txBody>
          <a:bodyPr wrap="square" rtlCol="0">
            <a:spAutoFit/>
          </a:bodyPr>
          <a:lstStyle/>
          <a:p>
            <a:pPr algn="ctr" defTabSz="685800">
              <a:defRPr/>
            </a:pPr>
            <a:r>
              <a:rPr lang="fr-CH" sz="1350" b="1" dirty="0" err="1">
                <a:solidFill>
                  <a:prstClr val="black"/>
                </a:solidFill>
                <a:latin typeface="Calibri" panose="020F0502020204030204"/>
              </a:rPr>
              <a:t>Having</a:t>
            </a:r>
            <a:r>
              <a:rPr lang="fr-CH" sz="1350" b="1" dirty="0">
                <a:solidFill>
                  <a:prstClr val="black"/>
                </a:solidFill>
                <a:latin typeface="Calibri" panose="020F0502020204030204"/>
              </a:rPr>
              <a:t> </a:t>
            </a:r>
            <a:r>
              <a:rPr lang="fr-CH" sz="1350" b="1" dirty="0" err="1">
                <a:solidFill>
                  <a:prstClr val="black"/>
                </a:solidFill>
                <a:latin typeface="Calibri" panose="020F0502020204030204"/>
              </a:rPr>
              <a:t>two</a:t>
            </a:r>
            <a:r>
              <a:rPr lang="fr-CH" sz="1350" b="1" dirty="0">
                <a:solidFill>
                  <a:prstClr val="black"/>
                </a:solidFill>
                <a:latin typeface="Calibri" panose="020F0502020204030204"/>
              </a:rPr>
              <a:t> mass </a:t>
            </a:r>
            <a:r>
              <a:rPr lang="fr-CH" sz="1350" b="1" dirty="0" err="1">
                <a:solidFill>
                  <a:prstClr val="black"/>
                </a:solidFill>
                <a:latin typeface="Calibri" panose="020F0502020204030204"/>
              </a:rPr>
              <a:t>terms</a:t>
            </a:r>
            <a:r>
              <a:rPr lang="fr-CH" sz="1350" b="1" dirty="0">
                <a:solidFill>
                  <a:prstClr val="black"/>
                </a:solidFill>
                <a:latin typeface="Calibri" panose="020F0502020204030204"/>
              </a:rPr>
              <a:t> per </a:t>
            </a:r>
            <a:r>
              <a:rPr lang="fr-CH" sz="1350" b="1" dirty="0" err="1">
                <a:solidFill>
                  <a:prstClr val="black"/>
                </a:solidFill>
                <a:latin typeface="Calibri" panose="020F0502020204030204"/>
              </a:rPr>
              <a:t>family</a:t>
            </a:r>
            <a:r>
              <a:rPr lang="fr-CH" sz="1350" b="1" dirty="0">
                <a:solidFill>
                  <a:prstClr val="black"/>
                </a:solidFill>
                <a:latin typeface="Calibri" panose="020F0502020204030204"/>
              </a:rPr>
              <a:t> , neutrinos </a:t>
            </a:r>
            <a:r>
              <a:rPr lang="fr-CH" sz="1350" b="1" dirty="0" err="1">
                <a:solidFill>
                  <a:prstClr val="black"/>
                </a:solidFill>
                <a:latin typeface="Calibri" panose="020F0502020204030204"/>
              </a:rPr>
              <a:t>undergo</a:t>
            </a:r>
            <a:r>
              <a:rPr lang="fr-CH" sz="1350" b="1" dirty="0">
                <a:solidFill>
                  <a:prstClr val="black"/>
                </a:solidFill>
                <a:latin typeface="Calibri" panose="020F0502020204030204"/>
              </a:rPr>
              <a:t> </a:t>
            </a:r>
            <a:r>
              <a:rPr lang="fr-CH" sz="1350" b="1" dirty="0" err="1">
                <a:solidFill>
                  <a:prstClr val="black"/>
                </a:solidFill>
                <a:latin typeface="Calibri" panose="020F0502020204030204"/>
              </a:rPr>
              <a:t>level</a:t>
            </a:r>
            <a:r>
              <a:rPr lang="fr-CH" sz="1350" b="1" dirty="0">
                <a:solidFill>
                  <a:prstClr val="black"/>
                </a:solidFill>
                <a:latin typeface="Calibri" panose="020F0502020204030204"/>
              </a:rPr>
              <a:t> </a:t>
            </a:r>
            <a:r>
              <a:rPr lang="fr-CH" sz="1350" b="1" dirty="0" err="1">
                <a:solidFill>
                  <a:prstClr val="black"/>
                </a:solidFill>
                <a:latin typeface="Calibri" panose="020F0502020204030204"/>
              </a:rPr>
              <a:t>splitting</a:t>
            </a:r>
            <a:r>
              <a:rPr lang="fr-CH" sz="1350" b="1" dirty="0">
                <a:solidFill>
                  <a:prstClr val="black"/>
                </a:solidFill>
                <a:latin typeface="Calibri" panose="020F0502020204030204"/>
              </a:rPr>
              <a:t> </a:t>
            </a:r>
            <a:r>
              <a:rPr lang="en-CH" sz="1350" b="1" dirty="0">
                <a:solidFill>
                  <a:prstClr val="black"/>
                </a:solidFill>
                <a:latin typeface="Calibri" panose="020F0502020204030204"/>
                <a:sym typeface="Wingdings" panose="05000000000000000000" pitchFamily="2" charset="2"/>
              </a:rPr>
              <a:t></a:t>
            </a:r>
            <a:r>
              <a:rPr lang="en-US" sz="1350" b="1" dirty="0">
                <a:solidFill>
                  <a:prstClr val="black"/>
                </a:solidFill>
                <a:latin typeface="Calibri" panose="020F0502020204030204"/>
                <a:sym typeface="Wingdings" panose="05000000000000000000" pitchFamily="2" charset="2"/>
              </a:rPr>
              <a:t> </a:t>
            </a:r>
            <a:r>
              <a:rPr lang="fr-CH" sz="1350" b="1" dirty="0">
                <a:solidFill>
                  <a:prstClr val="black"/>
                </a:solidFill>
                <a:latin typeface="Calibri" panose="020F0502020204030204"/>
              </a:rPr>
              <a:t>Mass </a:t>
            </a:r>
            <a:r>
              <a:rPr lang="fr-CH" sz="1350" b="1" dirty="0" err="1">
                <a:solidFill>
                  <a:prstClr val="black"/>
                </a:solidFill>
                <a:latin typeface="Calibri" panose="020F0502020204030204"/>
              </a:rPr>
              <a:t>eigenstates</a:t>
            </a:r>
            <a:endParaRPr lang="fr-CH" sz="1350" b="1" dirty="0">
              <a:solidFill>
                <a:prstClr val="black"/>
              </a:solidFill>
              <a:latin typeface="Calibri" panose="020F0502020204030204"/>
            </a:endParaRPr>
          </a:p>
        </p:txBody>
      </p:sp>
      <p:sp>
        <p:nvSpPr>
          <p:cNvPr id="4" name="Date Placeholder 3"/>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en-GB" dirty="0">
              <a:solidFill>
                <a:prstClr val="black">
                  <a:tint val="75000"/>
                </a:prstClr>
              </a:solidFill>
              <a:latin typeface="Calibri" panose="020F0502020204030204"/>
            </a:endParaRPr>
          </a:p>
        </p:txBody>
      </p:sp>
      <p:sp>
        <p:nvSpPr>
          <p:cNvPr id="6" name="TextBox 5"/>
          <p:cNvSpPr txBox="1"/>
          <p:nvPr/>
        </p:nvSpPr>
        <p:spPr>
          <a:xfrm>
            <a:off x="5478236" y="5004708"/>
            <a:ext cx="752129" cy="230832"/>
          </a:xfrm>
          <a:prstGeom prst="rect">
            <a:avLst/>
          </a:prstGeom>
          <a:solidFill>
            <a:schemeClr val="accent3">
              <a:lumMod val="20000"/>
              <a:lumOff val="80000"/>
            </a:schemeClr>
          </a:solidFill>
        </p:spPr>
        <p:txBody>
          <a:bodyPr wrap="none" rtlCol="0">
            <a:spAutoFit/>
          </a:bodyPr>
          <a:lstStyle/>
          <a:p>
            <a:pPr defTabSz="685800">
              <a:defRPr/>
            </a:pPr>
            <a:r>
              <a:rPr lang="fr-CH" sz="900" dirty="0" err="1">
                <a:solidFill>
                  <a:prstClr val="black"/>
                </a:solidFill>
                <a:latin typeface="Calibri" panose="020F0502020204030204"/>
              </a:rPr>
              <a:t>dominantly</a:t>
            </a:r>
            <a:r>
              <a:rPr lang="fr-CH" sz="900" dirty="0">
                <a:solidFill>
                  <a:prstClr val="black"/>
                </a:solidFill>
                <a:latin typeface="Calibri" panose="020F0502020204030204"/>
              </a:rPr>
              <a:t>:</a:t>
            </a:r>
            <a:endParaRPr lang="en-US" sz="900" dirty="0">
              <a:solidFill>
                <a:prstClr val="black"/>
              </a:solidFill>
              <a:latin typeface="Calibri" panose="020F0502020204030204"/>
            </a:endParaRPr>
          </a:p>
        </p:txBody>
      </p:sp>
      <p:sp>
        <p:nvSpPr>
          <p:cNvPr id="8" name="Slide Number Placeholder 7"/>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78</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11804453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3164624" y="1012907"/>
                <a:ext cx="2648482" cy="403380"/>
              </a:xfrm>
              <a:prstGeom prst="rect">
                <a:avLst/>
              </a:prstGeom>
              <a:noFill/>
            </p:spPr>
            <p:txBody>
              <a:bodyPr wrap="none" rtlCol="0">
                <a:spAutoFit/>
              </a:bodyPr>
              <a:lstStyle/>
              <a:p>
                <a:pPr defTabSz="685800">
                  <a:defRPr/>
                </a:pPr>
                <a:r>
                  <a:rPr lang="en-CH" dirty="0">
                    <a:solidFill>
                      <a:prstClr val="black"/>
                    </a:solidFill>
                    <a:latin typeface="Calibri" panose="020F0502020204030204"/>
                    <a:sym typeface="Symbol" panose="05050102010706020507" pitchFamily="18" charset="2"/>
                  </a:rPr>
                  <a:t></a:t>
                </a:r>
                <a:r>
                  <a:rPr lang="en-US" dirty="0">
                    <a:solidFill>
                      <a:prstClr val="black"/>
                    </a:solidFill>
                    <a:latin typeface="Calibri" panose="020F0502020204030204"/>
                    <a:sym typeface="Symbol" panose="05050102010706020507" pitchFamily="18" charset="2"/>
                  </a:rPr>
                  <a:t>   =  </a:t>
                </a:r>
                <a:r>
                  <a:rPr lang="en-CH" dirty="0">
                    <a:solidFill>
                      <a:prstClr val="black"/>
                    </a:solidFill>
                    <a:latin typeface="Calibri" panose="020F0502020204030204"/>
                    <a:sym typeface="Symbol" panose="05050102010706020507" pitchFamily="18" charset="2"/>
                  </a:rPr>
                  <a:t></a:t>
                </a:r>
                <a:r>
                  <a:rPr lang="en-US" sz="2400" b="1" i="1" baseline="-25000" dirty="0">
                    <a:solidFill>
                      <a:prstClr val="black"/>
                    </a:solidFill>
                    <a:latin typeface="Times New Roman" panose="02020603050405020304" pitchFamily="18" charset="0"/>
                    <a:cs typeface="Times New Roman" panose="02020603050405020304" pitchFamily="18" charset="0"/>
                    <a:sym typeface="Symbol" panose="05050102010706020507" pitchFamily="18" charset="2"/>
                  </a:rPr>
                  <a:t>L   </a:t>
                </a:r>
                <a:r>
                  <a:rPr lang="fr-CH" dirty="0">
                    <a:solidFill>
                      <a:prstClr val="black"/>
                    </a:solidFill>
                    <a:latin typeface="Calibri" panose="020F0502020204030204"/>
                  </a:rPr>
                  <a:t>cos</a:t>
                </a:r>
                <a:r>
                  <a:rPr lang="fr-CH" dirty="0">
                    <a:solidFill>
                      <a:prstClr val="black"/>
                    </a:solidFill>
                    <a:latin typeface="Calibri" panose="020F0502020204030204"/>
                    <a:sym typeface="Symbol"/>
                  </a:rPr>
                  <a:t>  - </a:t>
                </a:r>
                <a14:m>
                  <m:oMath xmlns:m="http://schemas.openxmlformats.org/officeDocument/2006/math">
                    <m:sSubSup>
                      <m:sSubSupPr>
                        <m:ctrlPr>
                          <a:rPr lang="fr-CH" i="1">
                            <a:solidFill>
                              <a:prstClr val="black"/>
                            </a:solidFill>
                            <a:latin typeface="Cambria Math" panose="02040503050406030204" pitchFamily="18" charset="0"/>
                          </a:rPr>
                        </m:ctrlPr>
                      </m:sSubSupPr>
                      <m:e>
                        <m:r>
                          <a:rPr lang="fr-CH" i="1">
                            <a:solidFill>
                              <a:prstClr val="black"/>
                            </a:solidFill>
                            <a:latin typeface="Cambria Math"/>
                          </a:rPr>
                          <m:t>𝑵</m:t>
                        </m:r>
                        <m:r>
                          <a:rPr lang="fr-CH" i="1" baseline="30000">
                            <a:solidFill>
                              <a:prstClr val="black"/>
                            </a:solidFill>
                            <a:latin typeface="Cambria Math"/>
                          </a:rPr>
                          <m:t>𝒄</m:t>
                        </m:r>
                      </m:e>
                      <m:sub>
                        <m:r>
                          <a:rPr lang="fr-CH" i="1">
                            <a:solidFill>
                              <a:prstClr val="black"/>
                            </a:solidFill>
                            <a:latin typeface="Cambria Math"/>
                          </a:rPr>
                          <m:t>𝑹</m:t>
                        </m:r>
                        <m:r>
                          <a:rPr lang="fr-CH" i="1">
                            <a:solidFill>
                              <a:prstClr val="black"/>
                            </a:solidFill>
                            <a:latin typeface="Cambria Math"/>
                          </a:rPr>
                          <m:t> </m:t>
                        </m:r>
                      </m:sub>
                      <m:sup/>
                    </m:sSubSup>
                    <m:r>
                      <a:rPr lang="fr-CH">
                        <a:solidFill>
                          <a:prstClr val="black"/>
                        </a:solidFill>
                        <a:latin typeface="Cambria Math"/>
                      </a:rPr>
                      <m:t> </m:t>
                    </m:r>
                    <m:r>
                      <a:rPr lang="fr-CH">
                        <a:solidFill>
                          <a:prstClr val="black"/>
                        </a:solidFill>
                        <a:latin typeface="Cambria Math"/>
                      </a:rPr>
                      <m:t>𝐬𝐢𝐧</m:t>
                    </m:r>
                  </m:oMath>
                </a14:m>
                <a:r>
                  <a:rPr lang="fr-CH" dirty="0">
                    <a:solidFill>
                      <a:prstClr val="black"/>
                    </a:solidFill>
                    <a:latin typeface="Calibri" panose="020F0502020204030204"/>
                    <a:sym typeface="Symbol"/>
                  </a:rPr>
                  <a:t></a:t>
                </a:r>
                <a:endParaRPr lang="fr-CH" baseline="-25000" dirty="0">
                  <a:solidFill>
                    <a:prstClr val="black"/>
                  </a:solidFill>
                  <a:latin typeface="Calibri" panose="020F0502020204030204"/>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164624" y="1012907"/>
                <a:ext cx="2648482" cy="403380"/>
              </a:xfrm>
              <a:prstGeom prst="rect">
                <a:avLst/>
              </a:prstGeom>
              <a:blipFill>
                <a:blip r:embed="rId2"/>
                <a:stretch>
                  <a:fillRect l="-1839" t="-1515" r="-1149" b="-34848"/>
                </a:stretch>
              </a:blipFill>
            </p:spPr>
            <p:txBody>
              <a:bodyPr/>
              <a:lstStyle/>
              <a:p>
                <a:r>
                  <a:rPr lang="fr-FR">
                    <a:noFill/>
                  </a:rPr>
                  <a:t> </a:t>
                </a:r>
              </a:p>
            </p:txBody>
          </p:sp>
        </mc:Fallback>
      </mc:AlternateContent>
      <p:sp>
        <p:nvSpPr>
          <p:cNvPr id="4" name="TextBox 3"/>
          <p:cNvSpPr txBox="1"/>
          <p:nvPr/>
        </p:nvSpPr>
        <p:spPr>
          <a:xfrm>
            <a:off x="1907704" y="260648"/>
            <a:ext cx="5442516" cy="461665"/>
          </a:xfrm>
          <a:prstGeom prst="rect">
            <a:avLst/>
          </a:prstGeom>
          <a:solidFill>
            <a:srgbClr val="FFFF00"/>
          </a:solidFill>
        </p:spPr>
        <p:txBody>
          <a:bodyPr wrap="none" rtlCol="0">
            <a:spAutoFit/>
          </a:bodyPr>
          <a:lstStyle/>
          <a:p>
            <a:pPr defTabSz="685800">
              <a:defRPr/>
            </a:pPr>
            <a:r>
              <a:rPr lang="fr-CH" sz="2400" b="1" dirty="0">
                <a:solidFill>
                  <a:prstClr val="black"/>
                </a:solidFill>
                <a:latin typeface="Calibri"/>
              </a:rPr>
              <a:t>Manifestations of right </a:t>
            </a:r>
            <a:r>
              <a:rPr lang="fr-CH" sz="2400" b="1" dirty="0" err="1">
                <a:solidFill>
                  <a:prstClr val="black"/>
                </a:solidFill>
                <a:latin typeface="Calibri"/>
              </a:rPr>
              <a:t>handed</a:t>
            </a:r>
            <a:r>
              <a:rPr lang="fr-CH" sz="2400" b="1" dirty="0">
                <a:solidFill>
                  <a:prstClr val="black"/>
                </a:solidFill>
                <a:latin typeface="Calibri"/>
              </a:rPr>
              <a:t> neutrinos</a:t>
            </a:r>
          </a:p>
        </p:txBody>
      </p:sp>
      <mc:AlternateContent xmlns:mc="http://schemas.openxmlformats.org/markup-compatibility/2006" xmlns:a14="http://schemas.microsoft.com/office/drawing/2010/main">
        <mc:Choice Requires="a14">
          <p:sp>
            <p:nvSpPr>
              <p:cNvPr id="5" name="TextBox 4"/>
              <p:cNvSpPr txBox="1"/>
              <p:nvPr/>
            </p:nvSpPr>
            <p:spPr>
              <a:xfrm>
                <a:off x="3164624" y="1405011"/>
                <a:ext cx="2590709" cy="403316"/>
              </a:xfrm>
              <a:prstGeom prst="rect">
                <a:avLst/>
              </a:prstGeom>
              <a:noFill/>
            </p:spPr>
            <p:txBody>
              <a:bodyPr wrap="none" rtlCol="0">
                <a:spAutoFit/>
              </a:bodyPr>
              <a:lstStyle/>
              <a:p>
                <a:pPr defTabSz="685800">
                  <a:defRPr/>
                </a:pPr>
                <a14:m>
                  <m:oMath xmlns:m="http://schemas.openxmlformats.org/officeDocument/2006/math">
                    <m:r>
                      <a:rPr lang="fr-CH" i="1">
                        <a:solidFill>
                          <a:prstClr val="black"/>
                        </a:solidFill>
                        <a:latin typeface="Cambria Math"/>
                      </a:rPr>
                      <m:t>𝑵</m:t>
                    </m:r>
                    <m:r>
                      <a:rPr lang="fr-CH" i="1">
                        <a:solidFill>
                          <a:prstClr val="black"/>
                        </a:solidFill>
                        <a:latin typeface="Cambria Math"/>
                      </a:rPr>
                      <m:t>=</m:t>
                    </m:r>
                    <m:sSubSup>
                      <m:sSubSupPr>
                        <m:ctrlPr>
                          <a:rPr lang="fr-CH" i="1">
                            <a:solidFill>
                              <a:prstClr val="black"/>
                            </a:solidFill>
                            <a:latin typeface="Cambria Math" panose="02040503050406030204" pitchFamily="18" charset="0"/>
                          </a:rPr>
                        </m:ctrlPr>
                      </m:sSubSupPr>
                      <m:e>
                        <m:r>
                          <a:rPr lang="fr-CH" i="1">
                            <a:solidFill>
                              <a:prstClr val="black"/>
                            </a:solidFill>
                            <a:latin typeface="Cambria Math"/>
                          </a:rPr>
                          <m:t>𝑵</m:t>
                        </m:r>
                      </m:e>
                      <m:sub>
                        <m:r>
                          <a:rPr lang="fr-CH" i="1">
                            <a:solidFill>
                              <a:prstClr val="black"/>
                            </a:solidFill>
                            <a:latin typeface="Cambria Math"/>
                          </a:rPr>
                          <m:t>𝑹</m:t>
                        </m:r>
                      </m:sub>
                      <m:sup/>
                    </m:sSubSup>
                    <m:r>
                      <m:rPr>
                        <m:nor/>
                      </m:rPr>
                      <a:rPr lang="fr-CH" dirty="0">
                        <a:solidFill>
                          <a:prstClr val="black"/>
                        </a:solidFill>
                        <a:latin typeface="Calibri" panose="020F0502020204030204"/>
                        <a:sym typeface="Symbol"/>
                      </a:rPr>
                      <m:t> </m:t>
                    </m:r>
                    <m:r>
                      <m:rPr>
                        <m:nor/>
                      </m:rPr>
                      <a:rPr lang="fr-CH" dirty="0">
                        <a:solidFill>
                          <a:prstClr val="black"/>
                        </a:solidFill>
                        <a:latin typeface="Calibri" panose="020F0502020204030204"/>
                        <a:sym typeface="Symbol"/>
                      </a:rPr>
                      <m:t>cos</m:t>
                    </m:r>
                    <m:r>
                      <m:rPr>
                        <m:nor/>
                      </m:rPr>
                      <a:rPr lang="fr-CH" dirty="0">
                        <a:solidFill>
                          <a:prstClr val="black"/>
                        </a:solidFill>
                        <a:latin typeface="Calibri" panose="020F0502020204030204"/>
                        <a:sym typeface="Symbol"/>
                      </a:rPr>
                      <m:t></m:t>
                    </m:r>
                    <m:r>
                      <a:rPr lang="fr-CH" i="1" dirty="0">
                        <a:solidFill>
                          <a:prstClr val="black"/>
                        </a:solidFill>
                        <a:latin typeface="Cambria Math"/>
                        <a:sym typeface="Symbol"/>
                      </a:rPr>
                      <m:t>+ </m:t>
                    </m:r>
                    <m:r>
                      <a:rPr lang="fr-CH" i="1">
                        <a:solidFill>
                          <a:prstClr val="black"/>
                        </a:solidFill>
                        <a:latin typeface="Cambria Math"/>
                      </a:rPr>
                      <m:t>𝒗</m:t>
                    </m:r>
                    <m:r>
                      <a:rPr lang="fr-CH" i="1" baseline="-25000">
                        <a:solidFill>
                          <a:prstClr val="black"/>
                        </a:solidFill>
                        <a:latin typeface="Cambria Math"/>
                      </a:rPr>
                      <m:t>𝑳</m:t>
                    </m:r>
                  </m:oMath>
                </a14:m>
                <a:r>
                  <a:rPr lang="fr-CH" baseline="-25000" dirty="0">
                    <a:solidFill>
                      <a:prstClr val="black"/>
                    </a:solidFill>
                    <a:latin typeface="Calibri"/>
                  </a:rPr>
                  <a:t> </a:t>
                </a:r>
                <a:r>
                  <a:rPr lang="fr-CH" baseline="30000" dirty="0">
                    <a:solidFill>
                      <a:prstClr val="black"/>
                    </a:solidFill>
                    <a:latin typeface="Calibri"/>
                  </a:rPr>
                  <a:t>c  </a:t>
                </a:r>
                <a:r>
                  <a:rPr lang="fr-CH" dirty="0">
                    <a:solidFill>
                      <a:prstClr val="black"/>
                    </a:solidFill>
                    <a:latin typeface="Calibri"/>
                  </a:rPr>
                  <a:t>sin</a:t>
                </a:r>
                <a:r>
                  <a:rPr lang="fr-CH" dirty="0">
                    <a:solidFill>
                      <a:prstClr val="black"/>
                    </a:solidFill>
                    <a:latin typeface="Calibri"/>
                    <a:sym typeface="Symbol"/>
                  </a:rPr>
                  <a:t></a:t>
                </a:r>
                <a:endParaRPr lang="fr-CH" baseline="-25000" dirty="0">
                  <a:solidFill>
                    <a:prstClr val="black"/>
                  </a:solidFill>
                  <a:latin typeface="Calibri"/>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164624" y="1405011"/>
                <a:ext cx="2590709" cy="403316"/>
              </a:xfrm>
              <a:prstGeom prst="rect">
                <a:avLst/>
              </a:prstGeom>
              <a:blipFill>
                <a:blip r:embed="rId3"/>
                <a:stretch>
                  <a:fillRect t="-1493" r="-1647" b="-2238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940152" y="836712"/>
                <a:ext cx="3203848" cy="1477328"/>
              </a:xfrm>
              <a:prstGeom prst="rect">
                <a:avLst/>
              </a:prstGeom>
              <a:noFill/>
            </p:spPr>
            <p:txBody>
              <a:bodyPr wrap="square" rtlCol="0">
                <a:spAutoFit/>
              </a:bodyPr>
              <a:lstStyle/>
              <a:p>
                <a:pPr defTabSz="685800">
                  <a:defRPr/>
                </a:pPr>
                <a14:m>
                  <m:oMath xmlns:m="http://schemas.openxmlformats.org/officeDocument/2006/math">
                    <m:r>
                      <a:rPr lang="fr-CH" i="1">
                        <a:solidFill>
                          <a:prstClr val="black"/>
                        </a:solidFill>
                        <a:latin typeface="Cambria Math"/>
                      </a:rPr>
                      <m:t>𝒗</m:t>
                    </m:r>
                  </m:oMath>
                </a14:m>
                <a:r>
                  <a:rPr lang="fr-CH" dirty="0">
                    <a:solidFill>
                      <a:prstClr val="black"/>
                    </a:solidFill>
                    <a:latin typeface="Calibri"/>
                  </a:rPr>
                  <a:t> = light mass </a:t>
                </a:r>
                <a:r>
                  <a:rPr lang="fr-CH" dirty="0" err="1">
                    <a:solidFill>
                      <a:prstClr val="black"/>
                    </a:solidFill>
                    <a:latin typeface="Calibri"/>
                  </a:rPr>
                  <a:t>eigenstate</a:t>
                </a:r>
                <a:endParaRPr lang="fr-CH" dirty="0">
                  <a:solidFill>
                    <a:prstClr val="black"/>
                  </a:solidFill>
                  <a:latin typeface="Calibri"/>
                </a:endParaRPr>
              </a:p>
              <a:p>
                <a:pPr defTabSz="685800">
                  <a:defRPr/>
                </a:pPr>
                <a:r>
                  <a:rPr lang="fr-CH" dirty="0">
                    <a:solidFill>
                      <a:prstClr val="black"/>
                    </a:solidFill>
                    <a:latin typeface="Calibri"/>
                  </a:rPr>
                  <a:t>N = </a:t>
                </a:r>
                <a:r>
                  <a:rPr lang="fr-CH" dirty="0" err="1">
                    <a:solidFill>
                      <a:prstClr val="black"/>
                    </a:solidFill>
                    <a:latin typeface="Calibri"/>
                  </a:rPr>
                  <a:t>heavy</a:t>
                </a:r>
                <a:r>
                  <a:rPr lang="fr-CH" dirty="0">
                    <a:solidFill>
                      <a:prstClr val="black"/>
                    </a:solidFill>
                    <a:latin typeface="Calibri"/>
                  </a:rPr>
                  <a:t> mass </a:t>
                </a:r>
                <a:r>
                  <a:rPr lang="fr-CH" dirty="0" err="1">
                    <a:solidFill>
                      <a:prstClr val="black"/>
                    </a:solidFill>
                    <a:latin typeface="Calibri"/>
                  </a:rPr>
                  <a:t>eigenstate</a:t>
                </a:r>
                <a:r>
                  <a:rPr lang="fr-CH" dirty="0">
                    <a:solidFill>
                      <a:prstClr val="black"/>
                    </a:solidFill>
                    <a:latin typeface="Calibri"/>
                  </a:rPr>
                  <a:t>  HNL</a:t>
                </a:r>
              </a:p>
              <a:p>
                <a:pPr defTabSz="685800">
                  <a:defRPr/>
                </a:pPr>
                <a:r>
                  <a:rPr lang="fr-CH" dirty="0">
                    <a:solidFill>
                      <a:prstClr val="black"/>
                    </a:solidFill>
                    <a:latin typeface="Calibri"/>
                    <a:sym typeface="Symbol"/>
                  </a:rPr>
                  <a:t> </a:t>
                </a:r>
                <a14:m>
                  <m:oMath xmlns:m="http://schemas.openxmlformats.org/officeDocument/2006/math">
                    <m:r>
                      <a:rPr lang="fr-CH" i="1">
                        <a:solidFill>
                          <a:prstClr val="black"/>
                        </a:solidFill>
                        <a:latin typeface="Cambria Math"/>
                      </a:rPr>
                      <m:t>𝒗</m:t>
                    </m:r>
                    <m:r>
                      <a:rPr lang="fr-CH" i="1" baseline="-25000">
                        <a:solidFill>
                          <a:prstClr val="black"/>
                        </a:solidFill>
                        <a:latin typeface="Cambria Math"/>
                      </a:rPr>
                      <m:t>𝑳</m:t>
                    </m:r>
                  </m:oMath>
                </a14:m>
                <a:r>
                  <a:rPr lang="fr-CH" dirty="0">
                    <a:solidFill>
                      <a:prstClr val="black"/>
                    </a:solidFill>
                    <a:latin typeface="Calibri"/>
                  </a:rPr>
                  <a:t> , active neutrino </a:t>
                </a:r>
              </a:p>
              <a:p>
                <a:pPr defTabSz="685800">
                  <a:defRPr/>
                </a:pPr>
                <a:r>
                  <a:rPr lang="fr-CH" dirty="0" err="1">
                    <a:solidFill>
                      <a:prstClr val="black"/>
                    </a:solidFill>
                    <a:latin typeface="Calibri"/>
                  </a:rPr>
                  <a:t>which</a:t>
                </a:r>
                <a:r>
                  <a:rPr lang="fr-CH" dirty="0">
                    <a:solidFill>
                      <a:prstClr val="black"/>
                    </a:solidFill>
                    <a:latin typeface="Calibri"/>
                  </a:rPr>
                  <a:t> couples to  </a:t>
                </a:r>
                <a:r>
                  <a:rPr lang="fr-CH" dirty="0" err="1">
                    <a:solidFill>
                      <a:prstClr val="black"/>
                    </a:solidFill>
                    <a:latin typeface="Calibri"/>
                  </a:rPr>
                  <a:t>weak</a:t>
                </a:r>
                <a:r>
                  <a:rPr lang="fr-CH" dirty="0">
                    <a:solidFill>
                      <a:prstClr val="black"/>
                    </a:solidFill>
                    <a:latin typeface="Calibri"/>
                  </a:rPr>
                  <a:t> inter.</a:t>
                </a:r>
              </a:p>
              <a:p>
                <a:pPr defTabSz="685800">
                  <a:defRPr/>
                </a:pPr>
                <a:r>
                  <a:rPr lang="fr-CH" dirty="0">
                    <a:solidFill>
                      <a:prstClr val="black"/>
                    </a:solidFill>
                    <a:latin typeface="Calibri"/>
                  </a:rPr>
                  <a:t>and </a:t>
                </a:r>
                <a:r>
                  <a:rPr lang="fr-CH" dirty="0">
                    <a:solidFill>
                      <a:prstClr val="black"/>
                    </a:solidFill>
                    <a:latin typeface="Calibri" panose="020F0502020204030204"/>
                    <a:sym typeface="Symbol"/>
                  </a:rPr>
                  <a:t> </a:t>
                </a:r>
                <a:r>
                  <a:rPr lang="fr-CH" dirty="0">
                    <a:solidFill>
                      <a:prstClr val="black"/>
                    </a:solidFill>
                    <a:latin typeface="Calibri"/>
                  </a:rPr>
                  <a:t>N</a:t>
                </a:r>
                <a:r>
                  <a:rPr lang="fr-CH" baseline="-25000" dirty="0">
                    <a:solidFill>
                      <a:prstClr val="black"/>
                    </a:solidFill>
                    <a:latin typeface="Calibri"/>
                  </a:rPr>
                  <a:t>R</a:t>
                </a:r>
                <a:r>
                  <a:rPr lang="fr-CH" dirty="0">
                    <a:solidFill>
                      <a:prstClr val="black"/>
                    </a:solidFill>
                    <a:latin typeface="Calibri"/>
                  </a:rPr>
                  <a:t>, </a:t>
                </a:r>
                <a:r>
                  <a:rPr lang="fr-CH" dirty="0" err="1">
                    <a:solidFill>
                      <a:prstClr val="black"/>
                    </a:solidFill>
                    <a:latin typeface="Calibri"/>
                  </a:rPr>
                  <a:t>which</a:t>
                </a:r>
                <a:r>
                  <a:rPr lang="fr-CH" dirty="0">
                    <a:solidFill>
                      <a:prstClr val="black"/>
                    </a:solidFill>
                    <a:latin typeface="Calibri"/>
                  </a:rPr>
                  <a:t> </a:t>
                </a:r>
                <a:r>
                  <a:rPr lang="fr-CH" dirty="0" err="1">
                    <a:solidFill>
                      <a:prstClr val="black"/>
                    </a:solidFill>
                    <a:latin typeface="Calibri"/>
                  </a:rPr>
                  <a:t>does’nt</a:t>
                </a:r>
                <a:r>
                  <a:rPr lang="fr-CH" dirty="0">
                    <a:solidFill>
                      <a:prstClr val="black"/>
                    </a:solidFill>
                    <a:latin typeface="Calibri"/>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40152" y="836712"/>
                <a:ext cx="3203848" cy="1477328"/>
              </a:xfrm>
              <a:prstGeom prst="rect">
                <a:avLst/>
              </a:prstGeom>
              <a:blipFill>
                <a:blip r:embed="rId4"/>
                <a:stretch>
                  <a:fillRect l="-1521" t="-2058" b="-535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23528" y="980728"/>
                <a:ext cx="2151072" cy="1568378"/>
              </a:xfrm>
              <a:prstGeom prst="rect">
                <a:avLst/>
              </a:prstGeom>
              <a:solidFill>
                <a:srgbClr val="FFC000"/>
              </a:solidFill>
              <a:ln>
                <a:solidFill>
                  <a:schemeClr val="tx2"/>
                </a:solidFill>
              </a:ln>
            </p:spPr>
            <p:txBody>
              <a:bodyPr wrap="square" rtlCol="0">
                <a:spAutoFit/>
              </a:bodyPr>
              <a:lstStyle/>
              <a:p>
                <a:pPr defTabSz="685800">
                  <a:defRPr/>
                </a:pPr>
                <a:r>
                  <a:rPr lang="fr-CH" i="1" dirty="0">
                    <a:solidFill>
                      <a:prstClr val="black"/>
                    </a:solidFill>
                    <a:latin typeface="Calibri" panose="020F0502020204030204"/>
                  </a:rPr>
                  <a:t>one</a:t>
                </a:r>
                <a:r>
                  <a:rPr lang="fr-CH" dirty="0">
                    <a:solidFill>
                      <a:prstClr val="black"/>
                    </a:solidFill>
                    <a:latin typeface="Calibri" panose="020F0502020204030204"/>
                  </a:rPr>
                  <a:t> </a:t>
                </a:r>
                <a:r>
                  <a:rPr lang="fr-CH" dirty="0" err="1">
                    <a:solidFill>
                      <a:prstClr val="black"/>
                    </a:solidFill>
                    <a:latin typeface="Calibri" panose="020F0502020204030204"/>
                  </a:rPr>
                  <a:t>family</a:t>
                </a:r>
                <a:r>
                  <a:rPr lang="fr-CH" dirty="0">
                    <a:solidFill>
                      <a:prstClr val="black"/>
                    </a:solidFill>
                    <a:latin typeface="Calibri" panose="020F0502020204030204"/>
                  </a:rPr>
                  <a:t> </a:t>
                </a:r>
                <a:r>
                  <a:rPr lang="fr-CH" dirty="0" err="1">
                    <a:solidFill>
                      <a:prstClr val="black"/>
                    </a:solidFill>
                    <a:latin typeface="Calibri" panose="020F0502020204030204"/>
                  </a:rPr>
                  <a:t>see-saw</a:t>
                </a:r>
                <a:r>
                  <a:rPr lang="fr-CH" dirty="0">
                    <a:solidFill>
                      <a:prstClr val="black"/>
                    </a:solidFill>
                    <a:latin typeface="Calibri"/>
                    <a:sym typeface="Symbol"/>
                  </a:rPr>
                  <a:t> :</a:t>
                </a:r>
              </a:p>
              <a:p>
                <a:pPr defTabSz="685800">
                  <a:defRPr/>
                </a:pPr>
                <a:r>
                  <a:rPr lang="fr-CH" dirty="0">
                    <a:solidFill>
                      <a:prstClr val="black"/>
                    </a:solidFill>
                    <a:latin typeface="Calibri"/>
                    <a:sym typeface="Symbol"/>
                  </a:rPr>
                  <a:t>  </a:t>
                </a:r>
                <a:r>
                  <a:rPr lang="fr-CH" dirty="0">
                    <a:solidFill>
                      <a:prstClr val="black"/>
                    </a:solidFill>
                    <a:latin typeface="Calibri"/>
                  </a:rPr>
                  <a:t>(</a:t>
                </a:r>
                <a:r>
                  <a:rPr lang="fr-CH" dirty="0" err="1">
                    <a:solidFill>
                      <a:prstClr val="black"/>
                    </a:solidFill>
                    <a:latin typeface="Calibri"/>
                  </a:rPr>
                  <a:t>m</a:t>
                </a:r>
                <a:r>
                  <a:rPr lang="fr-CH" baseline="-25000" dirty="0" err="1">
                    <a:solidFill>
                      <a:prstClr val="black"/>
                    </a:solidFill>
                    <a:latin typeface="Calibri"/>
                  </a:rPr>
                  <a:t>D</a:t>
                </a:r>
                <a:r>
                  <a:rPr lang="fr-CH" dirty="0">
                    <a:solidFill>
                      <a:prstClr val="black"/>
                    </a:solidFill>
                    <a:latin typeface="Calibri"/>
                  </a:rPr>
                  <a:t>/M)</a:t>
                </a:r>
              </a:p>
              <a:p>
                <a:pPr defTabSz="685800">
                  <a:defRPr/>
                </a:pPr>
                <a14:m>
                  <m:oMath xmlns:m="http://schemas.openxmlformats.org/officeDocument/2006/math">
                    <m:r>
                      <a:rPr lang="fr-CH" i="1">
                        <a:solidFill>
                          <a:prstClr val="black"/>
                        </a:solidFill>
                        <a:latin typeface="Cambria Math"/>
                      </a:rPr>
                      <m:t>𝒎</m:t>
                    </m:r>
                    <m:r>
                      <a:rPr lang="fr-CH" i="1" baseline="-25000">
                        <a:solidFill>
                          <a:prstClr val="black"/>
                        </a:solidFill>
                        <a:latin typeface="Cambria Math"/>
                      </a:rPr>
                      <m:t>𝒗</m:t>
                    </m:r>
                  </m:oMath>
                </a14:m>
                <a:r>
                  <a:rPr lang="fr-CH" baseline="-25000" dirty="0">
                    <a:solidFill>
                      <a:prstClr val="black"/>
                    </a:solidFill>
                    <a:latin typeface="Calibri" panose="020F0502020204030204"/>
                  </a:rPr>
                  <a:t> </a:t>
                </a:r>
                <a:r>
                  <a:rPr lang="fr-CH" dirty="0">
                    <a:solidFill>
                      <a:prstClr val="black"/>
                    </a:solidFill>
                    <a:latin typeface="Calibri" panose="020F0502020204030204"/>
                    <a:sym typeface="Symbol"/>
                  </a:rPr>
                  <a:t></a:t>
                </a:r>
                <a:r>
                  <a:rPr lang="fr-CH" dirty="0">
                    <a:solidFill>
                      <a:prstClr val="black"/>
                    </a:solidFill>
                    <a:latin typeface="Calibri" panose="020F0502020204030204"/>
                  </a:rPr>
                  <a:t> </a:t>
                </a:r>
                <a14:m>
                  <m:oMath xmlns:m="http://schemas.openxmlformats.org/officeDocument/2006/math">
                    <m:f>
                      <m:fPr>
                        <m:ctrlPr>
                          <a:rPr lang="fr-CH" i="1">
                            <a:solidFill>
                              <a:prstClr val="black"/>
                            </a:solidFill>
                            <a:latin typeface="Cambria Math" panose="02040503050406030204" pitchFamily="18" charset="0"/>
                          </a:rPr>
                        </m:ctrlPr>
                      </m:fPr>
                      <m:num>
                        <m:r>
                          <a:rPr lang="fr-CH" i="1">
                            <a:solidFill>
                              <a:prstClr val="black"/>
                            </a:solidFill>
                            <a:latin typeface="Cambria Math"/>
                          </a:rPr>
                          <m:t>𝒎</m:t>
                        </m:r>
                        <m:r>
                          <a:rPr lang="fr-CH" i="1" baseline="-25000">
                            <a:solidFill>
                              <a:prstClr val="black"/>
                            </a:solidFill>
                            <a:latin typeface="Cambria Math"/>
                          </a:rPr>
                          <m:t>𝑫</m:t>
                        </m:r>
                        <m:r>
                          <a:rPr lang="fr-CH" i="1" baseline="30000">
                            <a:solidFill>
                              <a:prstClr val="black"/>
                            </a:solidFill>
                            <a:latin typeface="Cambria Math"/>
                          </a:rPr>
                          <m:t>𝟐</m:t>
                        </m:r>
                      </m:num>
                      <m:den>
                        <m:r>
                          <a:rPr lang="fr-CH" i="1">
                            <a:solidFill>
                              <a:prstClr val="black"/>
                            </a:solidFill>
                            <a:latin typeface="Cambria Math"/>
                          </a:rPr>
                          <m:t>𝑴</m:t>
                        </m:r>
                      </m:den>
                    </m:f>
                  </m:oMath>
                </a14:m>
                <a:r>
                  <a:rPr lang="fr-CH" dirty="0">
                    <a:solidFill>
                      <a:prstClr val="black"/>
                    </a:solidFill>
                    <a:latin typeface="Calibri" panose="020F0502020204030204"/>
                  </a:rPr>
                  <a:t> </a:t>
                </a:r>
                <a:r>
                  <a:rPr lang="fr-CH" baseline="-25000" dirty="0">
                    <a:solidFill>
                      <a:prstClr val="black"/>
                    </a:solidFill>
                    <a:latin typeface="Calibri" panose="020F0502020204030204"/>
                  </a:rPr>
                  <a:t> </a:t>
                </a:r>
              </a:p>
              <a:p>
                <a:pPr defTabSz="685800">
                  <a:defRPr/>
                </a:pPr>
                <a:r>
                  <a:rPr lang="fr-CH" i="1" dirty="0">
                    <a:solidFill>
                      <a:prstClr val="black"/>
                    </a:solidFill>
                    <a:latin typeface="Calibri" panose="020F0502020204030204"/>
                  </a:rPr>
                  <a:t>m</a:t>
                </a:r>
                <a:r>
                  <a:rPr lang="fr-CH" baseline="-25000" dirty="0">
                    <a:solidFill>
                      <a:prstClr val="black"/>
                    </a:solidFill>
                    <a:latin typeface="Calibri" panose="020F0502020204030204"/>
                  </a:rPr>
                  <a:t>N </a:t>
                </a:r>
                <a:r>
                  <a:rPr lang="fr-CH" dirty="0">
                    <a:solidFill>
                      <a:prstClr val="black"/>
                    </a:solidFill>
                    <a:latin typeface="Calibri" panose="020F0502020204030204"/>
                    <a:sym typeface="Symbol"/>
                  </a:rPr>
                  <a:t></a:t>
                </a:r>
                <a:r>
                  <a:rPr lang="fr-CH" dirty="0">
                    <a:solidFill>
                      <a:prstClr val="black"/>
                    </a:solidFill>
                    <a:latin typeface="Calibri" panose="020F0502020204030204"/>
                  </a:rPr>
                  <a:t> M  </a:t>
                </a:r>
              </a:p>
              <a:p>
                <a:pPr defTabSz="685800">
                  <a:defRPr/>
                </a:pPr>
                <a:r>
                  <a:rPr lang="fr-CH" dirty="0">
                    <a:solidFill>
                      <a:prstClr val="black"/>
                    </a:solidFill>
                    <a:latin typeface="Calibri" panose="020F0502020204030204"/>
                    <a:sym typeface="Symbol"/>
                  </a:rPr>
                  <a:t>|U|</a:t>
                </a:r>
                <a:r>
                  <a:rPr lang="fr-CH" baseline="30000" dirty="0">
                    <a:solidFill>
                      <a:prstClr val="black"/>
                    </a:solidFill>
                    <a:latin typeface="Calibri" panose="020F0502020204030204"/>
                    <a:sym typeface="Symbol"/>
                  </a:rPr>
                  <a:t>2</a:t>
                </a:r>
                <a:r>
                  <a:rPr lang="fr-CH" dirty="0">
                    <a:solidFill>
                      <a:prstClr val="black"/>
                    </a:solidFill>
                    <a:latin typeface="Calibri" panose="020F0502020204030204"/>
                    <a:sym typeface="Symbol"/>
                  </a:rPr>
                  <a:t>  </a:t>
                </a:r>
                <a:r>
                  <a:rPr lang="fr-CH" baseline="30000" dirty="0">
                    <a:solidFill>
                      <a:prstClr val="black"/>
                    </a:solidFill>
                    <a:latin typeface="Calibri" panose="020F0502020204030204"/>
                    <a:sym typeface="Symbol"/>
                  </a:rPr>
                  <a:t>2</a:t>
                </a:r>
                <a:r>
                  <a:rPr lang="fr-CH" dirty="0">
                    <a:solidFill>
                      <a:prstClr val="black"/>
                    </a:solidFill>
                    <a:latin typeface="Calibri" panose="020F0502020204030204"/>
                    <a:sym typeface="Symbol"/>
                  </a:rPr>
                  <a:t>  </a:t>
                </a:r>
                <a14:m>
                  <m:oMath xmlns:m="http://schemas.openxmlformats.org/officeDocument/2006/math">
                    <m:r>
                      <a:rPr lang="fr-CH" i="1">
                        <a:solidFill>
                          <a:prstClr val="black"/>
                        </a:solidFill>
                        <a:latin typeface="Cambria Math"/>
                      </a:rPr>
                      <m:t>𝒎</m:t>
                    </m:r>
                    <m:r>
                      <a:rPr lang="fr-CH" i="1" baseline="-25000">
                        <a:solidFill>
                          <a:prstClr val="black"/>
                        </a:solidFill>
                        <a:latin typeface="Cambria Math"/>
                      </a:rPr>
                      <m:t>𝒗</m:t>
                    </m:r>
                    <m:r>
                      <a:rPr lang="fr-CH" i="1" baseline="-25000">
                        <a:solidFill>
                          <a:prstClr val="black"/>
                        </a:solidFill>
                        <a:latin typeface="Cambria Math"/>
                      </a:rPr>
                      <m:t> </m:t>
                    </m:r>
                  </m:oMath>
                </a14:m>
                <a:r>
                  <a:rPr lang="fr-CH" dirty="0">
                    <a:solidFill>
                      <a:prstClr val="black"/>
                    </a:solidFill>
                    <a:latin typeface="Calibri" panose="020F0502020204030204"/>
                  </a:rPr>
                  <a:t>/</a:t>
                </a:r>
                <a:r>
                  <a:rPr lang="fr-CH" i="1" dirty="0">
                    <a:solidFill>
                      <a:prstClr val="black"/>
                    </a:solidFill>
                    <a:latin typeface="Calibri" panose="020F0502020204030204"/>
                  </a:rPr>
                  <a:t> m</a:t>
                </a:r>
                <a:r>
                  <a:rPr lang="fr-CH" baseline="-25000" dirty="0">
                    <a:solidFill>
                      <a:prstClr val="black"/>
                    </a:solidFill>
                    <a:latin typeface="Calibri" panose="020F0502020204030204"/>
                  </a:rPr>
                  <a:t>N</a:t>
                </a:r>
                <a:endParaRPr lang="fr-CH" dirty="0">
                  <a:solidFill>
                    <a:prstClr val="black"/>
                  </a:solidFill>
                  <a:latin typeface="Calibri" panose="020F0502020204030204"/>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23528" y="980728"/>
                <a:ext cx="2151072" cy="1568378"/>
              </a:xfrm>
              <a:prstGeom prst="rect">
                <a:avLst/>
              </a:prstGeom>
              <a:blipFill>
                <a:blip r:embed="rId5"/>
                <a:stretch>
                  <a:fillRect l="-1972" t="-1931" b="-5019"/>
                </a:stretch>
              </a:blipFill>
              <a:ln>
                <a:solidFill>
                  <a:schemeClr val="tx2"/>
                </a:solidFill>
              </a:ln>
            </p:spPr>
            <p:txBody>
              <a:bodyPr/>
              <a:lstStyle/>
              <a:p>
                <a:r>
                  <a:rPr lang="fr-FR">
                    <a:noFill/>
                  </a:rPr>
                  <a:t> </a:t>
                </a:r>
              </a:p>
            </p:txBody>
          </p:sp>
        </mc:Fallback>
      </mc:AlternateContent>
      <p:sp>
        <p:nvSpPr>
          <p:cNvPr id="8" name="Date Placeholder 7"/>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en-GB" dirty="0">
              <a:solidFill>
                <a:prstClr val="black">
                  <a:tint val="75000"/>
                </a:prstClr>
              </a:solidFill>
              <a:latin typeface="Calibri" panose="020F0502020204030204"/>
            </a:endParaRPr>
          </a:p>
        </p:txBody>
      </p:sp>
      <mc:AlternateContent xmlns:mc="http://schemas.openxmlformats.org/markup-compatibility/2006" xmlns:a14="http://schemas.microsoft.com/office/drawing/2010/main">
        <mc:Choice Requires="a14">
          <p:sp>
            <p:nvSpPr>
              <p:cNvPr id="12" name="TextBox 11"/>
              <p:cNvSpPr txBox="1"/>
              <p:nvPr/>
            </p:nvSpPr>
            <p:spPr>
              <a:xfrm>
                <a:off x="3419872" y="2060848"/>
                <a:ext cx="2388411" cy="392993"/>
              </a:xfrm>
              <a:prstGeom prst="rect">
                <a:avLst/>
              </a:prstGeom>
              <a:solidFill>
                <a:schemeClr val="bg2"/>
              </a:solidFill>
            </p:spPr>
            <p:txBody>
              <a:bodyPr wrap="none" rtlCol="0">
                <a:spAutoFit/>
              </a:bodyPr>
              <a:lstStyle/>
              <a:p>
                <a:pPr defTabSz="685800">
                  <a:defRPr/>
                </a:pPr>
                <a14:m>
                  <m:oMath xmlns:m="http://schemas.openxmlformats.org/officeDocument/2006/math">
                    <m:r>
                      <a:rPr lang="fr-CH" i="1">
                        <a:solidFill>
                          <a:prstClr val="black"/>
                        </a:solidFill>
                        <a:latin typeface="Cambria Math"/>
                      </a:rPr>
                      <m:t>𝒗</m:t>
                    </m:r>
                    <m:r>
                      <a:rPr lang="fr-CH" i="1" baseline="-25000">
                        <a:solidFill>
                          <a:prstClr val="black"/>
                        </a:solidFill>
                        <a:latin typeface="Cambria Math"/>
                      </a:rPr>
                      <m:t>𝑳</m:t>
                    </m:r>
                    <m:r>
                      <a:rPr lang="fr-CH" i="1">
                        <a:solidFill>
                          <a:prstClr val="black"/>
                        </a:solidFill>
                        <a:latin typeface="Cambria Math"/>
                      </a:rPr>
                      <m:t>= </m:t>
                    </m:r>
                    <m:r>
                      <a:rPr lang="fr-CH" i="1">
                        <a:solidFill>
                          <a:prstClr val="black"/>
                        </a:solidFill>
                        <a:latin typeface="Cambria Math"/>
                      </a:rPr>
                      <m:t>𝒗</m:t>
                    </m:r>
                  </m:oMath>
                </a14:m>
                <a:r>
                  <a:rPr lang="fr-CH" baseline="-25000" dirty="0">
                    <a:solidFill>
                      <a:prstClr val="black"/>
                    </a:solidFill>
                    <a:latin typeface="Calibri" panose="020F0502020204030204"/>
                  </a:rPr>
                  <a:t> </a:t>
                </a:r>
                <a:r>
                  <a:rPr lang="fr-CH" dirty="0">
                    <a:solidFill>
                      <a:prstClr val="black"/>
                    </a:solidFill>
                    <a:latin typeface="Calibri" panose="020F0502020204030204"/>
                  </a:rPr>
                  <a:t>cos</a:t>
                </a:r>
                <a:r>
                  <a:rPr lang="fr-CH" dirty="0">
                    <a:solidFill>
                      <a:prstClr val="black"/>
                    </a:solidFill>
                    <a:latin typeface="Calibri" panose="020F0502020204030204"/>
                    <a:sym typeface="Symbol"/>
                  </a:rPr>
                  <a:t>  + </a:t>
                </a:r>
                <a14:m>
                  <m:oMath xmlns:m="http://schemas.openxmlformats.org/officeDocument/2006/math">
                    <m:sSubSup>
                      <m:sSubSupPr>
                        <m:ctrlPr>
                          <a:rPr lang="fr-CH" i="1">
                            <a:solidFill>
                              <a:prstClr val="black"/>
                            </a:solidFill>
                            <a:latin typeface="Cambria Math" panose="02040503050406030204" pitchFamily="18" charset="0"/>
                          </a:rPr>
                        </m:ctrlPr>
                      </m:sSubSupPr>
                      <m:e>
                        <m:r>
                          <a:rPr lang="fr-CH">
                            <a:solidFill>
                              <a:prstClr val="black"/>
                            </a:solidFill>
                            <a:latin typeface="Cambria Math"/>
                          </a:rPr>
                          <m:t>𝑵</m:t>
                        </m:r>
                      </m:e>
                      <m:sub>
                        <m:r>
                          <a:rPr lang="fr-CH">
                            <a:solidFill>
                              <a:prstClr val="black"/>
                            </a:solidFill>
                            <a:latin typeface="Cambria Math"/>
                          </a:rPr>
                          <m:t> </m:t>
                        </m:r>
                      </m:sub>
                      <m:sup/>
                    </m:sSubSup>
                    <m:r>
                      <m:rPr>
                        <m:sty m:val="p"/>
                      </m:rPr>
                      <a:rPr lang="fr-CH">
                        <a:solidFill>
                          <a:prstClr val="black"/>
                        </a:solidFill>
                        <a:latin typeface="Cambria Math"/>
                      </a:rPr>
                      <m:t>sin</m:t>
                    </m:r>
                  </m:oMath>
                </a14:m>
                <a:r>
                  <a:rPr lang="fr-CH" dirty="0">
                    <a:solidFill>
                      <a:prstClr val="black"/>
                    </a:solidFill>
                    <a:latin typeface="Calibri" panose="020F0502020204030204"/>
                    <a:sym typeface="Symbol"/>
                  </a:rPr>
                  <a:t></a:t>
                </a:r>
                <a:endParaRPr lang="fr-CH" baseline="-25000" dirty="0">
                  <a:solidFill>
                    <a:prstClr val="black"/>
                  </a:solidFill>
                  <a:latin typeface="Calibri" panose="020F0502020204030204"/>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19872" y="2060848"/>
                <a:ext cx="2388411" cy="392993"/>
              </a:xfrm>
              <a:prstGeom prst="rect">
                <a:avLst/>
              </a:prstGeom>
              <a:blipFill>
                <a:blip r:embed="rId6"/>
                <a:stretch>
                  <a:fillRect t="-4615" r="-1531" b="-23077"/>
                </a:stretch>
              </a:blipFill>
            </p:spPr>
            <p:txBody>
              <a:bodyPr/>
              <a:lstStyle/>
              <a:p>
                <a:r>
                  <a:rPr lang="fr-FR">
                    <a:noFill/>
                  </a:rPr>
                  <a:t> </a:t>
                </a:r>
              </a:p>
            </p:txBody>
          </p:sp>
        </mc:Fallback>
      </mc:AlternateContent>
      <p:sp>
        <p:nvSpPr>
          <p:cNvPr id="13" name="TextBox 12"/>
          <p:cNvSpPr txBox="1"/>
          <p:nvPr/>
        </p:nvSpPr>
        <p:spPr>
          <a:xfrm>
            <a:off x="2771800" y="1772816"/>
            <a:ext cx="3103029" cy="338554"/>
          </a:xfrm>
          <a:prstGeom prst="rect">
            <a:avLst/>
          </a:prstGeom>
          <a:solidFill>
            <a:schemeClr val="bg2"/>
          </a:solidFill>
        </p:spPr>
        <p:txBody>
          <a:bodyPr wrap="none" rtlCol="0">
            <a:spAutoFit/>
          </a:bodyPr>
          <a:lstStyle/>
          <a:p>
            <a:pPr defTabSz="685800">
              <a:defRPr/>
            </a:pPr>
            <a:r>
              <a:rPr lang="fr-CH" sz="1600" dirty="0" err="1">
                <a:solidFill>
                  <a:prstClr val="black"/>
                </a:solidFill>
                <a:latin typeface="Calibri"/>
              </a:rPr>
              <a:t>what</a:t>
            </a:r>
            <a:r>
              <a:rPr lang="fr-CH" sz="1600" dirty="0">
                <a:solidFill>
                  <a:prstClr val="black"/>
                </a:solidFill>
                <a:latin typeface="Calibri"/>
              </a:rPr>
              <a:t> </a:t>
            </a:r>
            <a:r>
              <a:rPr lang="fr-CH" sz="1600" dirty="0" err="1">
                <a:solidFill>
                  <a:prstClr val="black"/>
                </a:solidFill>
                <a:latin typeface="Calibri"/>
              </a:rPr>
              <a:t>is</a:t>
            </a:r>
            <a:r>
              <a:rPr lang="fr-CH" sz="1600" dirty="0">
                <a:solidFill>
                  <a:prstClr val="black"/>
                </a:solidFill>
                <a:latin typeface="Calibri"/>
              </a:rPr>
              <a:t> </a:t>
            </a:r>
            <a:r>
              <a:rPr lang="fr-CH" sz="1600" dirty="0" err="1">
                <a:solidFill>
                  <a:prstClr val="black"/>
                </a:solidFill>
                <a:latin typeface="Calibri"/>
              </a:rPr>
              <a:t>produced</a:t>
            </a:r>
            <a:r>
              <a:rPr lang="fr-CH" sz="1600" dirty="0">
                <a:solidFill>
                  <a:prstClr val="black"/>
                </a:solidFill>
                <a:latin typeface="Calibri"/>
              </a:rPr>
              <a:t> in W, Z </a:t>
            </a:r>
            <a:r>
              <a:rPr lang="fr-CH" sz="1600" dirty="0" err="1">
                <a:solidFill>
                  <a:prstClr val="black"/>
                </a:solidFill>
                <a:latin typeface="Calibri"/>
              </a:rPr>
              <a:t>decays</a:t>
            </a:r>
            <a:r>
              <a:rPr lang="fr-CH" sz="1600" dirty="0">
                <a:solidFill>
                  <a:prstClr val="black"/>
                </a:solidFill>
                <a:latin typeface="Calibri"/>
              </a:rPr>
              <a:t> </a:t>
            </a:r>
            <a:r>
              <a:rPr lang="fr-CH" sz="1600" dirty="0" err="1">
                <a:solidFill>
                  <a:prstClr val="black"/>
                </a:solidFill>
                <a:latin typeface="Calibri"/>
              </a:rPr>
              <a:t>is</a:t>
            </a:r>
            <a:r>
              <a:rPr lang="fr-CH" sz="1600" dirty="0">
                <a:solidFill>
                  <a:prstClr val="black"/>
                </a:solidFill>
                <a:latin typeface="Calibri"/>
              </a:rPr>
              <a:t>: </a:t>
            </a:r>
          </a:p>
        </p:txBody>
      </p:sp>
      <mc:AlternateContent xmlns:mc="http://schemas.openxmlformats.org/markup-compatibility/2006" xmlns:a14="http://schemas.microsoft.com/office/drawing/2010/main">
        <mc:Choice Requires="a14">
          <p:sp>
            <p:nvSpPr>
              <p:cNvPr id="2" name="Rectangle 1"/>
              <p:cNvSpPr/>
              <p:nvPr/>
            </p:nvSpPr>
            <p:spPr>
              <a:xfrm>
                <a:off x="467544" y="2766892"/>
                <a:ext cx="8513171" cy="3647152"/>
              </a:xfrm>
              <a:prstGeom prst="rect">
                <a:avLst/>
              </a:prstGeom>
              <a:solidFill>
                <a:schemeClr val="bg1"/>
              </a:solidFill>
              <a:ln w="76200" cmpd="thinThick">
                <a:solidFill>
                  <a:srgbClr val="00B050"/>
                </a:solidFill>
              </a:ln>
            </p:spPr>
            <p:txBody>
              <a:bodyPr wrap="square">
                <a:spAutoFit/>
              </a:bodyPr>
              <a:lstStyle/>
              <a:p>
                <a:pPr defTabSz="685800">
                  <a:defRPr/>
                </a:pPr>
                <a:r>
                  <a:rPr lang="fr-CH" sz="1350" dirty="0">
                    <a:solidFill>
                      <a:prstClr val="black"/>
                    </a:solidFill>
                    <a:latin typeface="Calibri"/>
                  </a:rPr>
                  <a:t>-- </a:t>
                </a:r>
                <a:r>
                  <a:rPr lang="fr-CH" sz="1350" dirty="0" err="1">
                    <a:solidFill>
                      <a:prstClr val="black"/>
                    </a:solidFill>
                    <a:latin typeface="Calibri"/>
                  </a:rPr>
                  <a:t>mixing</a:t>
                </a:r>
                <a:r>
                  <a:rPr lang="fr-CH" sz="1350" dirty="0">
                    <a:solidFill>
                      <a:prstClr val="black"/>
                    </a:solidFill>
                    <a:latin typeface="Calibri"/>
                  </a:rPr>
                  <a:t> </a:t>
                </a:r>
                <a:r>
                  <a:rPr lang="fr-CH" sz="1350" dirty="0" err="1">
                    <a:solidFill>
                      <a:prstClr val="black"/>
                    </a:solidFill>
                    <a:latin typeface="Calibri"/>
                  </a:rPr>
                  <a:t>with</a:t>
                </a:r>
                <a:r>
                  <a:rPr lang="fr-CH" sz="1350" dirty="0">
                    <a:solidFill>
                      <a:prstClr val="black"/>
                    </a:solidFill>
                    <a:latin typeface="Calibri"/>
                  </a:rPr>
                  <a:t> active neutrinos leads to </a:t>
                </a:r>
                <a:r>
                  <a:rPr lang="fr-CH" sz="1350" dirty="0" err="1">
                    <a:solidFill>
                      <a:prstClr val="black"/>
                    </a:solidFill>
                    <a:latin typeface="Calibri"/>
                  </a:rPr>
                  <a:t>various</a:t>
                </a:r>
                <a:r>
                  <a:rPr lang="fr-CH" sz="1350" dirty="0">
                    <a:solidFill>
                      <a:prstClr val="black"/>
                    </a:solidFill>
                    <a:latin typeface="Calibri"/>
                  </a:rPr>
                  <a:t> observable </a:t>
                </a:r>
                <a:r>
                  <a:rPr lang="fr-CH" sz="1350" dirty="0" err="1" smtClean="0">
                    <a:solidFill>
                      <a:prstClr val="black"/>
                    </a:solidFill>
                    <a:latin typeface="Calibri"/>
                  </a:rPr>
                  <a:t>consequences</a:t>
                </a:r>
                <a:endParaRPr lang="fr-CH" sz="1350" dirty="0" smtClean="0">
                  <a:solidFill>
                    <a:prstClr val="black"/>
                  </a:solidFill>
                  <a:latin typeface="Calibri"/>
                </a:endParaRPr>
              </a:p>
              <a:p>
                <a:pPr defTabSz="685800">
                  <a:defRPr/>
                </a:pPr>
                <a:r>
                  <a:rPr lang="fr-CH" sz="1350" dirty="0">
                    <a:solidFill>
                      <a:prstClr val="black"/>
                    </a:solidFill>
                    <a:latin typeface="Calibri"/>
                  </a:rPr>
                  <a:t> </a:t>
                </a:r>
                <a:r>
                  <a:rPr lang="fr-CH" sz="1350" dirty="0" smtClean="0">
                    <a:solidFill>
                      <a:prstClr val="black"/>
                    </a:solidFill>
                    <a:latin typeface="Calibri"/>
                  </a:rPr>
                  <a:t>   -- observation of </a:t>
                </a:r>
                <a:r>
                  <a:rPr lang="fr-CH" sz="1350" dirty="0" err="1" smtClean="0">
                    <a:solidFill>
                      <a:prstClr val="black"/>
                    </a:solidFill>
                    <a:latin typeface="Calibri"/>
                  </a:rPr>
                  <a:t>neutrinoless</a:t>
                </a:r>
                <a:r>
                  <a:rPr lang="fr-CH" sz="1350" dirty="0" smtClean="0">
                    <a:solidFill>
                      <a:prstClr val="black"/>
                    </a:solidFill>
                    <a:latin typeface="Calibri"/>
                  </a:rPr>
                  <a:t> double beta </a:t>
                </a:r>
                <a:r>
                  <a:rPr lang="fr-CH" sz="1350" dirty="0" err="1" smtClean="0">
                    <a:solidFill>
                      <a:prstClr val="black"/>
                    </a:solidFill>
                    <a:latin typeface="Calibri"/>
                  </a:rPr>
                  <a:t>decay</a:t>
                </a:r>
                <a:endParaRPr lang="fr-CH" sz="1350" dirty="0">
                  <a:solidFill>
                    <a:prstClr val="black"/>
                  </a:solidFill>
                  <a:latin typeface="Calibri"/>
                </a:endParaRPr>
              </a:p>
              <a:p>
                <a:pPr defTabSz="685800">
                  <a:defRPr/>
                </a:pPr>
                <a:r>
                  <a:rPr lang="fr-CH" sz="1350" dirty="0">
                    <a:solidFill>
                      <a:prstClr val="black"/>
                    </a:solidFill>
                    <a:latin typeface="Calibri"/>
                  </a:rPr>
                  <a:t> </a:t>
                </a:r>
                <a:r>
                  <a:rPr lang="fr-CH" sz="1350" dirty="0">
                    <a:solidFill>
                      <a:srgbClr val="9BBB59"/>
                    </a:solidFill>
                    <a:latin typeface="Calibri"/>
                  </a:rPr>
                  <a:t> </a:t>
                </a:r>
                <a:r>
                  <a:rPr lang="fr-CH" sz="1350" dirty="0">
                    <a:solidFill>
                      <a:srgbClr val="4F81BD">
                        <a:lumMod val="75000"/>
                      </a:srgbClr>
                    </a:solidFill>
                    <a:latin typeface="Calibri"/>
                  </a:rPr>
                  <a:t>  -- if </a:t>
                </a:r>
                <a:r>
                  <a:rPr lang="fr-CH" sz="1350" dirty="0" err="1">
                    <a:solidFill>
                      <a:srgbClr val="4F81BD">
                        <a:lumMod val="75000"/>
                      </a:srgbClr>
                    </a:solidFill>
                    <a:latin typeface="Calibri"/>
                  </a:rPr>
                  <a:t>very</a:t>
                </a:r>
                <a:r>
                  <a:rPr lang="fr-CH" sz="1350" dirty="0">
                    <a:solidFill>
                      <a:srgbClr val="4F81BD">
                        <a:lumMod val="75000"/>
                      </a:srgbClr>
                    </a:solidFill>
                    <a:latin typeface="Calibri"/>
                  </a:rPr>
                  <a:t> light (eV) , possible </a:t>
                </a:r>
                <a:r>
                  <a:rPr lang="fr-CH" sz="1350" dirty="0" err="1">
                    <a:solidFill>
                      <a:srgbClr val="4F81BD">
                        <a:lumMod val="75000"/>
                      </a:srgbClr>
                    </a:solidFill>
                    <a:latin typeface="Calibri"/>
                  </a:rPr>
                  <a:t>effect</a:t>
                </a:r>
                <a:r>
                  <a:rPr lang="fr-CH" sz="1350" dirty="0">
                    <a:solidFill>
                      <a:srgbClr val="4F81BD">
                        <a:lumMod val="75000"/>
                      </a:srgbClr>
                    </a:solidFill>
                    <a:latin typeface="Calibri"/>
                  </a:rPr>
                  <a:t> on neutrino oscillations (‘eV </a:t>
                </a:r>
                <a:r>
                  <a:rPr lang="fr-CH" sz="1350" dirty="0" err="1">
                    <a:solidFill>
                      <a:srgbClr val="4F81BD">
                        <a:lumMod val="75000"/>
                      </a:srgbClr>
                    </a:solidFill>
                    <a:latin typeface="Calibri"/>
                  </a:rPr>
                  <a:t>sterile</a:t>
                </a:r>
                <a:r>
                  <a:rPr lang="fr-CH" sz="1350" dirty="0">
                    <a:solidFill>
                      <a:srgbClr val="4F81BD">
                        <a:lumMod val="75000"/>
                      </a:srgbClr>
                    </a:solidFill>
                    <a:latin typeface="Calibri"/>
                  </a:rPr>
                  <a:t> neutrino’ (LSND/</a:t>
                </a:r>
                <a:r>
                  <a:rPr lang="fr-CH" sz="1350" dirty="0" err="1">
                    <a:solidFill>
                      <a:srgbClr val="4F81BD">
                        <a:lumMod val="75000"/>
                      </a:srgbClr>
                    </a:solidFill>
                    <a:latin typeface="Calibri"/>
                  </a:rPr>
                  <a:t>miniBooNE</a:t>
                </a:r>
                <a:r>
                  <a:rPr lang="fr-CH" sz="1350" dirty="0">
                    <a:solidFill>
                      <a:srgbClr val="4F81BD">
                        <a:lumMod val="75000"/>
                      </a:srgbClr>
                    </a:solidFill>
                    <a:latin typeface="Calibri"/>
                  </a:rPr>
                  <a:t>/</a:t>
                </a:r>
                <a:r>
                  <a:rPr lang="fr-CH" sz="1350" dirty="0" err="1">
                    <a:solidFill>
                      <a:srgbClr val="4F81BD">
                        <a:lumMod val="75000"/>
                      </a:srgbClr>
                    </a:solidFill>
                    <a:latin typeface="Calibri"/>
                  </a:rPr>
                  <a:t>reactor</a:t>
                </a:r>
                <a:r>
                  <a:rPr lang="fr-CH" sz="1350" dirty="0">
                    <a:solidFill>
                      <a:srgbClr val="4F81BD">
                        <a:lumMod val="75000"/>
                      </a:srgbClr>
                    </a:solidFill>
                    <a:latin typeface="Calibri"/>
                  </a:rPr>
                  <a:t> anomalies etc... but </a:t>
                </a:r>
                <a:r>
                  <a:rPr lang="fr-CH" sz="1350" dirty="0" err="1">
                    <a:solidFill>
                      <a:srgbClr val="4F81BD">
                        <a:lumMod val="75000"/>
                      </a:srgbClr>
                    </a:solidFill>
                    <a:latin typeface="Calibri"/>
                  </a:rPr>
                  <a:t>ruled</a:t>
                </a:r>
                <a:r>
                  <a:rPr lang="fr-CH" sz="1350" dirty="0">
                    <a:solidFill>
                      <a:srgbClr val="4F81BD">
                        <a:lumMod val="75000"/>
                      </a:srgbClr>
                    </a:solidFill>
                    <a:latin typeface="Calibri"/>
                  </a:rPr>
                  <a:t> out </a:t>
                </a:r>
                <a:r>
                  <a:rPr lang="fr-CH" sz="1350" dirty="0" err="1">
                    <a:solidFill>
                      <a:srgbClr val="4F81BD">
                        <a:lumMod val="75000"/>
                      </a:srgbClr>
                    </a:solidFill>
                    <a:latin typeface="Calibri"/>
                  </a:rPr>
                  <a:t>since</a:t>
                </a:r>
                <a:r>
                  <a:rPr lang="fr-CH" sz="1350" dirty="0">
                    <a:solidFill>
                      <a:srgbClr val="4F81BD">
                        <a:lumMod val="75000"/>
                      </a:srgbClr>
                    </a:solidFill>
                    <a:latin typeface="Calibri"/>
                  </a:rPr>
                  <a:t> PLANCK mission MINOS/ICECUBE/DAYABAY/</a:t>
                </a:r>
                <a:r>
                  <a:rPr lang="fr-CH" sz="1350" dirty="0" err="1">
                    <a:solidFill>
                      <a:srgbClr val="4F81BD">
                        <a:lumMod val="75000"/>
                      </a:srgbClr>
                    </a:solidFill>
                    <a:latin typeface="Calibri"/>
                  </a:rPr>
                  <a:t>microBooNE</a:t>
                </a:r>
                <a:r>
                  <a:rPr lang="fr-CH" sz="1350" dirty="0">
                    <a:solidFill>
                      <a:srgbClr val="4F81BD">
                        <a:lumMod val="75000"/>
                      </a:srgbClr>
                    </a:solidFill>
                    <a:latin typeface="Calibri"/>
                  </a:rPr>
                  <a:t>. </a:t>
                </a:r>
                <a:r>
                  <a:rPr lang="fr-CH" sz="1350" dirty="0" err="1">
                    <a:solidFill>
                      <a:srgbClr val="4F81BD">
                        <a:lumMod val="75000"/>
                      </a:srgbClr>
                    </a:solidFill>
                    <a:latin typeface="Calibri"/>
                  </a:rPr>
                  <a:t>Search</a:t>
                </a:r>
                <a:r>
                  <a:rPr lang="fr-CH" sz="1350" dirty="0">
                    <a:solidFill>
                      <a:srgbClr val="4F81BD">
                        <a:lumMod val="75000"/>
                      </a:srgbClr>
                    </a:solidFill>
                    <a:latin typeface="Calibri"/>
                  </a:rPr>
                  <a:t> </a:t>
                </a:r>
                <a:r>
                  <a:rPr lang="fr-CH" sz="1350" dirty="0" err="1">
                    <a:solidFill>
                      <a:srgbClr val="4F81BD">
                        <a:lumMod val="75000"/>
                      </a:srgbClr>
                    </a:solidFill>
                    <a:latin typeface="Calibri"/>
                  </a:rPr>
                  <a:t>still</a:t>
                </a:r>
                <a:r>
                  <a:rPr lang="fr-CH" sz="1350" dirty="0">
                    <a:solidFill>
                      <a:srgbClr val="4F81BD">
                        <a:lumMod val="75000"/>
                      </a:srgbClr>
                    </a:solidFill>
                    <a:latin typeface="Calibri"/>
                  </a:rPr>
                  <a:t> </a:t>
                </a:r>
                <a:r>
                  <a:rPr lang="fr-CH" sz="1350" dirty="0" err="1">
                    <a:solidFill>
                      <a:srgbClr val="4F81BD">
                        <a:lumMod val="75000"/>
                      </a:srgbClr>
                    </a:solidFill>
                    <a:latin typeface="Calibri"/>
                  </a:rPr>
                  <a:t>ongoing</a:t>
                </a:r>
                <a:r>
                  <a:rPr lang="fr-CH" sz="1350" dirty="0">
                    <a:solidFill>
                      <a:srgbClr val="4F81BD">
                        <a:lumMod val="75000"/>
                      </a:srgbClr>
                    </a:solidFill>
                    <a:latin typeface="Calibri"/>
                  </a:rPr>
                  <a:t> in </a:t>
                </a:r>
                <a:r>
                  <a:rPr lang="fr-CH" sz="1350" dirty="0" err="1">
                    <a:solidFill>
                      <a:srgbClr val="4F81BD">
                        <a:lumMod val="75000"/>
                      </a:srgbClr>
                    </a:solidFill>
                    <a:latin typeface="Calibri"/>
                  </a:rPr>
                  <a:t>broader</a:t>
                </a:r>
                <a:r>
                  <a:rPr lang="fr-CH" sz="1350" dirty="0">
                    <a:solidFill>
                      <a:srgbClr val="4F81BD">
                        <a:lumMod val="75000"/>
                      </a:srgbClr>
                    </a:solidFill>
                    <a:latin typeface="Calibri"/>
                  </a:rPr>
                  <a:t> </a:t>
                </a:r>
                <a:r>
                  <a:rPr lang="fr-CH" sz="1350" dirty="0" err="1">
                    <a:solidFill>
                      <a:srgbClr val="4F81BD">
                        <a:lumMod val="75000"/>
                      </a:srgbClr>
                    </a:solidFill>
                    <a:latin typeface="Calibri"/>
                  </a:rPr>
                  <a:t>region</a:t>
                </a:r>
                <a:r>
                  <a:rPr lang="fr-CH" sz="1350" dirty="0">
                    <a:solidFill>
                      <a:srgbClr val="4F81BD">
                        <a:lumMod val="75000"/>
                      </a:srgbClr>
                    </a:solidFill>
                    <a:latin typeface="Calibri"/>
                  </a:rPr>
                  <a:t>) </a:t>
                </a:r>
                <a:endParaRPr lang="fr-CH" sz="1350" dirty="0" smtClean="0">
                  <a:solidFill>
                    <a:srgbClr val="4F81BD">
                      <a:lumMod val="75000"/>
                    </a:srgbClr>
                  </a:solidFill>
                  <a:latin typeface="Calibri"/>
                </a:endParaRPr>
              </a:p>
              <a:p>
                <a:pPr defTabSz="685800">
                  <a:defRPr/>
                </a:pPr>
                <a:endParaRPr lang="fr-CH" sz="1350" dirty="0">
                  <a:solidFill>
                    <a:srgbClr val="4F81BD">
                      <a:lumMod val="75000"/>
                    </a:srgbClr>
                  </a:solidFill>
                  <a:latin typeface="Calibri"/>
                </a:endParaRPr>
              </a:p>
              <a:p>
                <a:pPr defTabSz="685800">
                  <a:defRPr/>
                </a:pPr>
                <a:r>
                  <a:rPr lang="fr-CH" sz="1350" dirty="0">
                    <a:solidFill>
                      <a:srgbClr val="4F81BD">
                        <a:lumMod val="75000"/>
                      </a:srgbClr>
                    </a:solidFill>
                    <a:latin typeface="Calibri"/>
                  </a:rPr>
                  <a:t>    </a:t>
                </a:r>
                <a:r>
                  <a:rPr lang="fr-CH" sz="1350" dirty="0">
                    <a:solidFill>
                      <a:prstClr val="black"/>
                    </a:solidFill>
                    <a:latin typeface="Calibri"/>
                  </a:rPr>
                  <a:t>-- if in 5-100 </a:t>
                </a:r>
                <a:r>
                  <a:rPr lang="fr-CH" sz="1350" dirty="0" err="1">
                    <a:solidFill>
                      <a:prstClr val="black"/>
                    </a:solidFill>
                    <a:latin typeface="Calibri"/>
                  </a:rPr>
                  <a:t>keV</a:t>
                </a:r>
                <a:r>
                  <a:rPr lang="fr-CH" sz="1350" dirty="0">
                    <a:solidFill>
                      <a:prstClr val="black"/>
                    </a:solidFill>
                    <a:latin typeface="Calibri"/>
                  </a:rPr>
                  <a:t> </a:t>
                </a:r>
                <a:r>
                  <a:rPr lang="fr-CH" sz="1350" dirty="0" err="1">
                    <a:solidFill>
                      <a:prstClr val="black"/>
                    </a:solidFill>
                    <a:latin typeface="Calibri"/>
                  </a:rPr>
                  <a:t>region</a:t>
                </a:r>
                <a:r>
                  <a:rPr lang="fr-CH" sz="1350" dirty="0">
                    <a:solidFill>
                      <a:prstClr val="black"/>
                    </a:solidFill>
                    <a:latin typeface="Calibri"/>
                  </a:rPr>
                  <a:t> (</a:t>
                </a:r>
                <a:r>
                  <a:rPr lang="fr-CH" sz="1350" dirty="0" err="1">
                    <a:solidFill>
                      <a:prstClr val="black"/>
                    </a:solidFill>
                    <a:latin typeface="Calibri"/>
                  </a:rPr>
                  <a:t>dark</a:t>
                </a:r>
                <a:r>
                  <a:rPr lang="fr-CH" sz="1350" dirty="0">
                    <a:solidFill>
                      <a:prstClr val="black"/>
                    </a:solidFill>
                    <a:latin typeface="Calibri"/>
                  </a:rPr>
                  <a:t> </a:t>
                </a:r>
                <a:r>
                  <a:rPr lang="fr-CH" sz="1350" dirty="0" err="1">
                    <a:solidFill>
                      <a:prstClr val="black"/>
                    </a:solidFill>
                    <a:latin typeface="Calibri"/>
                  </a:rPr>
                  <a:t>matter</a:t>
                </a:r>
                <a:r>
                  <a:rPr lang="fr-CH" sz="1350" dirty="0">
                    <a:solidFill>
                      <a:prstClr val="black"/>
                    </a:solidFill>
                    <a:latin typeface="Calibri"/>
                  </a:rPr>
                  <a:t>), </a:t>
                </a:r>
                <a:r>
                  <a:rPr lang="fr-CH" sz="1350" dirty="0" err="1">
                    <a:solidFill>
                      <a:prstClr val="black"/>
                    </a:solidFill>
                    <a:latin typeface="Calibri"/>
                  </a:rPr>
                  <a:t>monochromatic</a:t>
                </a:r>
                <a:r>
                  <a:rPr lang="fr-CH" sz="1350" dirty="0">
                    <a:solidFill>
                      <a:prstClr val="black"/>
                    </a:solidFill>
                    <a:latin typeface="Calibri"/>
                  </a:rPr>
                  <a:t>  photons </a:t>
                </a:r>
                <a:r>
                  <a:rPr lang="fr-CH" sz="1350" dirty="0" err="1">
                    <a:solidFill>
                      <a:prstClr val="black"/>
                    </a:solidFill>
                    <a:latin typeface="Calibri"/>
                  </a:rPr>
                  <a:t>from</a:t>
                </a:r>
                <a:r>
                  <a:rPr lang="fr-CH" sz="1350" dirty="0">
                    <a:solidFill>
                      <a:prstClr val="black"/>
                    </a:solidFill>
                    <a:latin typeface="Calibri"/>
                  </a:rPr>
                  <a:t> galaxies </a:t>
                </a:r>
                <a:r>
                  <a:rPr lang="fr-CH" sz="1350" dirty="0" err="1">
                    <a:solidFill>
                      <a:prstClr val="black"/>
                    </a:solidFill>
                    <a:latin typeface="Calibri"/>
                  </a:rPr>
                  <a:t>with</a:t>
                </a:r>
                <a:r>
                  <a:rPr lang="fr-CH" sz="1350" dirty="0">
                    <a:solidFill>
                      <a:prstClr val="black"/>
                    </a:solidFill>
                    <a:latin typeface="Calibri"/>
                  </a:rPr>
                  <a:t> E=m</a:t>
                </a:r>
                <a:r>
                  <a:rPr lang="fr-CH" sz="1350" baseline="-25000" dirty="0">
                    <a:solidFill>
                      <a:prstClr val="black"/>
                    </a:solidFill>
                    <a:latin typeface="Calibri"/>
                  </a:rPr>
                  <a:t>N</a:t>
                </a:r>
                <a:r>
                  <a:rPr lang="fr-CH" sz="1350" dirty="0">
                    <a:solidFill>
                      <a:prstClr val="black"/>
                    </a:solidFill>
                    <a:latin typeface="Calibri"/>
                  </a:rPr>
                  <a:t>/2,  KATRIN </a:t>
                </a:r>
              </a:p>
              <a:p>
                <a:pPr defTabSz="685800">
                  <a:defRPr/>
                </a:pPr>
                <a:r>
                  <a:rPr lang="fr-CH" sz="1350" b="1" dirty="0">
                    <a:solidFill>
                      <a:prstClr val="black"/>
                    </a:solidFill>
                    <a:latin typeface="Calibri"/>
                  </a:rPr>
                  <a:t>    -- </a:t>
                </a:r>
                <a:r>
                  <a:rPr lang="fr-CH" sz="1350" b="1" dirty="0" err="1">
                    <a:solidFill>
                      <a:prstClr val="black"/>
                    </a:solidFill>
                    <a:latin typeface="Calibri"/>
                  </a:rPr>
                  <a:t>possibly</a:t>
                </a:r>
                <a:r>
                  <a:rPr lang="fr-CH" sz="1350" b="1" dirty="0">
                    <a:solidFill>
                      <a:prstClr val="black"/>
                    </a:solidFill>
                    <a:latin typeface="Calibri"/>
                  </a:rPr>
                  <a:t> </a:t>
                </a:r>
                <a:r>
                  <a:rPr lang="fr-CH" sz="1350" b="1" dirty="0" err="1">
                    <a:solidFill>
                      <a:prstClr val="black"/>
                    </a:solidFill>
                    <a:latin typeface="Calibri"/>
                  </a:rPr>
                  <a:t>measurable</a:t>
                </a:r>
                <a:r>
                  <a:rPr lang="fr-CH" sz="1350" b="1" dirty="0">
                    <a:solidFill>
                      <a:prstClr val="black"/>
                    </a:solidFill>
                    <a:latin typeface="Calibri"/>
                  </a:rPr>
                  <a:t> </a:t>
                </a:r>
                <a:r>
                  <a:rPr lang="fr-CH" sz="1350" b="1" dirty="0" err="1">
                    <a:solidFill>
                      <a:prstClr val="black"/>
                    </a:solidFill>
                    <a:latin typeface="Calibri"/>
                  </a:rPr>
                  <a:t>effects</a:t>
                </a:r>
                <a:r>
                  <a:rPr lang="fr-CH" sz="1350" b="1" dirty="0">
                    <a:solidFill>
                      <a:prstClr val="black"/>
                    </a:solidFill>
                    <a:latin typeface="Calibri"/>
                  </a:rPr>
                  <a:t> at High </a:t>
                </a:r>
                <a:r>
                  <a:rPr lang="fr-CH" sz="1350" b="1" dirty="0" err="1">
                    <a:solidFill>
                      <a:prstClr val="black"/>
                    </a:solidFill>
                    <a:latin typeface="Calibri"/>
                  </a:rPr>
                  <a:t>Energy</a:t>
                </a:r>
                <a:r>
                  <a:rPr lang="fr-CH" sz="1350" b="1" dirty="0">
                    <a:solidFill>
                      <a:prstClr val="black"/>
                    </a:solidFill>
                    <a:latin typeface="Calibri"/>
                  </a:rPr>
                  <a:t> </a:t>
                </a:r>
              </a:p>
              <a:p>
                <a:pPr defTabSz="685800">
                  <a:defRPr/>
                </a:pPr>
                <a:r>
                  <a:rPr lang="fr-CH" sz="1350" dirty="0">
                    <a:solidFill>
                      <a:prstClr val="black"/>
                    </a:solidFill>
                    <a:latin typeface="Calibri"/>
                  </a:rPr>
                  <a:t>         </a:t>
                </a:r>
                <a:r>
                  <a:rPr lang="en-CH" sz="1350" dirty="0">
                    <a:solidFill>
                      <a:prstClr val="black"/>
                    </a:solidFill>
                    <a:latin typeface="Calibri"/>
                    <a:sym typeface="Wingdings" panose="05000000000000000000" pitchFamily="2" charset="2"/>
                  </a:rPr>
                  <a:t></a:t>
                </a:r>
                <a:r>
                  <a:rPr lang="en-US" sz="1350" dirty="0">
                    <a:solidFill>
                      <a:prstClr val="black"/>
                    </a:solidFill>
                    <a:latin typeface="Calibri"/>
                    <a:sym typeface="Wingdings" panose="05000000000000000000" pitchFamily="2" charset="2"/>
                  </a:rPr>
                  <a:t> </a:t>
                </a:r>
                <a:r>
                  <a:rPr lang="fr-CH" sz="1350" dirty="0">
                    <a:solidFill>
                      <a:prstClr val="black"/>
                    </a:solidFill>
                    <a:latin typeface="Calibri"/>
                  </a:rPr>
                  <a:t>If N </a:t>
                </a:r>
                <a:r>
                  <a:rPr lang="fr-CH" sz="1350" dirty="0" err="1">
                    <a:solidFill>
                      <a:prstClr val="black"/>
                    </a:solidFill>
                    <a:latin typeface="Calibri"/>
                  </a:rPr>
                  <a:t>is</a:t>
                </a:r>
                <a:r>
                  <a:rPr lang="fr-CH" sz="1350" dirty="0">
                    <a:solidFill>
                      <a:prstClr val="black"/>
                    </a:solidFill>
                    <a:latin typeface="Calibri"/>
                  </a:rPr>
                  <a:t> </a:t>
                </a:r>
                <a:r>
                  <a:rPr lang="fr-CH" sz="1350" dirty="0" err="1">
                    <a:solidFill>
                      <a:prstClr val="black"/>
                    </a:solidFill>
                    <a:latin typeface="Calibri"/>
                  </a:rPr>
                  <a:t>heavy</a:t>
                </a:r>
                <a:r>
                  <a:rPr lang="fr-CH" sz="1350" dirty="0">
                    <a:solidFill>
                      <a:prstClr val="black"/>
                    </a:solidFill>
                    <a:latin typeface="Calibri"/>
                  </a:rPr>
                  <a:t> </a:t>
                </a:r>
                <a:r>
                  <a:rPr lang="fr-CH" sz="1350" dirty="0" err="1">
                    <a:solidFill>
                      <a:prstClr val="black"/>
                    </a:solidFill>
                    <a:latin typeface="Calibri"/>
                  </a:rPr>
                  <a:t>it</a:t>
                </a:r>
                <a:r>
                  <a:rPr lang="fr-CH" sz="1350" dirty="0">
                    <a:solidFill>
                      <a:prstClr val="black"/>
                    </a:solidFill>
                    <a:latin typeface="Calibri"/>
                  </a:rPr>
                  <a:t> </a:t>
                </a:r>
                <a:r>
                  <a:rPr lang="fr-CH" sz="1350" dirty="0" err="1">
                    <a:solidFill>
                      <a:prstClr val="black"/>
                    </a:solidFill>
                    <a:latin typeface="Calibri"/>
                  </a:rPr>
                  <a:t>will</a:t>
                </a:r>
                <a:r>
                  <a:rPr lang="fr-CH" sz="1350" dirty="0">
                    <a:solidFill>
                      <a:prstClr val="black"/>
                    </a:solidFill>
                    <a:latin typeface="Calibri"/>
                  </a:rPr>
                  <a:t> </a:t>
                </a:r>
                <a:r>
                  <a:rPr lang="fr-CH" sz="1350" dirty="0" err="1">
                    <a:solidFill>
                      <a:prstClr val="black"/>
                    </a:solidFill>
                    <a:latin typeface="Calibri"/>
                  </a:rPr>
                  <a:t>decay</a:t>
                </a:r>
                <a:r>
                  <a:rPr lang="fr-CH" sz="1350" dirty="0">
                    <a:solidFill>
                      <a:prstClr val="black"/>
                    </a:solidFill>
                    <a:latin typeface="Calibri"/>
                  </a:rPr>
                  <a:t> in the detector </a:t>
                </a:r>
                <a:r>
                  <a:rPr lang="en-CH" sz="1350" dirty="0">
                    <a:solidFill>
                      <a:prstClr val="black"/>
                    </a:solidFill>
                    <a:latin typeface="Calibri"/>
                    <a:sym typeface="Wingdings" panose="05000000000000000000" pitchFamily="2" charset="2"/>
                  </a:rPr>
                  <a:t></a:t>
                </a:r>
                <a:r>
                  <a:rPr lang="en-US" sz="1350" dirty="0">
                    <a:solidFill>
                      <a:prstClr val="black"/>
                    </a:solidFill>
                    <a:latin typeface="Calibri"/>
                    <a:sym typeface="Wingdings" panose="05000000000000000000" pitchFamily="2" charset="2"/>
                  </a:rPr>
                  <a:t> spectacular</a:t>
                </a:r>
                <a:endParaRPr lang="fr-CH" sz="1350" dirty="0">
                  <a:solidFill>
                    <a:prstClr val="black"/>
                  </a:solidFill>
                  <a:latin typeface="Calibri"/>
                </a:endParaRPr>
              </a:p>
              <a:p>
                <a:pPr defTabSz="685800">
                  <a:defRPr/>
                </a:pPr>
                <a:r>
                  <a:rPr lang="fr-CH" sz="1350" dirty="0">
                    <a:solidFill>
                      <a:prstClr val="black"/>
                    </a:solidFill>
                    <a:latin typeface="Calibri"/>
                    <a:sym typeface="Wingdings" panose="05000000000000000000" pitchFamily="2" charset="2"/>
                  </a:rPr>
                  <a:t>         </a:t>
                </a:r>
                <a:r>
                  <a:rPr lang="fr-CH" sz="1350" dirty="0">
                    <a:solidFill>
                      <a:prstClr val="black"/>
                    </a:solidFill>
                    <a:latin typeface="Calibri"/>
                  </a:rPr>
                  <a:t> </a:t>
                </a:r>
                <a:r>
                  <a:rPr lang="fr-CH" sz="1350" dirty="0" err="1">
                    <a:solidFill>
                      <a:srgbClr val="C00000"/>
                    </a:solidFill>
                    <a:latin typeface="Calibri"/>
                  </a:rPr>
                  <a:t>Higgs</a:t>
                </a:r>
                <a:r>
                  <a:rPr lang="fr-CH" sz="1350" dirty="0">
                    <a:solidFill>
                      <a:srgbClr val="C00000"/>
                    </a:solidFill>
                    <a:latin typeface="Calibri" panose="020F0502020204030204"/>
                  </a:rPr>
                  <a:t>, Z, W visible </a:t>
                </a:r>
                <a:r>
                  <a:rPr lang="fr-CH" sz="1350" dirty="0" err="1">
                    <a:solidFill>
                      <a:srgbClr val="C00000"/>
                    </a:solidFill>
                    <a:latin typeface="Calibri"/>
                  </a:rPr>
                  <a:t>exotic</a:t>
                </a:r>
                <a:r>
                  <a:rPr lang="fr-CH" sz="1350" dirty="0">
                    <a:solidFill>
                      <a:srgbClr val="C00000"/>
                    </a:solidFill>
                    <a:latin typeface="Calibri"/>
                  </a:rPr>
                  <a:t> </a:t>
                </a:r>
                <a:r>
                  <a:rPr lang="fr-CH" sz="1350" dirty="0" err="1">
                    <a:solidFill>
                      <a:srgbClr val="C00000"/>
                    </a:solidFill>
                    <a:latin typeface="Calibri"/>
                  </a:rPr>
                  <a:t>decays</a:t>
                </a:r>
                <a:r>
                  <a:rPr lang="fr-CH" sz="1350" dirty="0">
                    <a:solidFill>
                      <a:srgbClr val="C00000"/>
                    </a:solidFill>
                    <a:latin typeface="Calibri"/>
                  </a:rPr>
                  <a:t> H</a:t>
                </a:r>
                <a:r>
                  <a:rPr lang="fr-CH" sz="1350" dirty="0">
                    <a:solidFill>
                      <a:srgbClr val="C00000"/>
                    </a:solidFill>
                    <a:latin typeface="Calibri"/>
                    <a:sym typeface="Wingdings" pitchFamily="2" charset="2"/>
                  </a:rPr>
                  <a:t> </a:t>
                </a:r>
                <a:r>
                  <a:rPr lang="fr-CH" sz="1350" dirty="0">
                    <a:solidFill>
                      <a:srgbClr val="C00000"/>
                    </a:solidFill>
                    <a:latin typeface="Calibri"/>
                    <a:sym typeface="Symbol"/>
                  </a:rPr>
                  <a:t></a:t>
                </a:r>
                <a:r>
                  <a:rPr lang="fr-CH" sz="1350" baseline="-25000" dirty="0">
                    <a:solidFill>
                      <a:srgbClr val="C00000"/>
                    </a:solidFill>
                    <a:latin typeface="Calibri"/>
                    <a:sym typeface="Symbol"/>
                  </a:rPr>
                  <a:t>i</a:t>
                </a:r>
                <a:r>
                  <a:rPr lang="fr-CH" sz="1350" dirty="0">
                    <a:solidFill>
                      <a:srgbClr val="C00000"/>
                    </a:solidFill>
                    <a:latin typeface="Calibri"/>
                    <a:sym typeface="Symbol"/>
                  </a:rPr>
                  <a:t></a:t>
                </a:r>
                <a:r>
                  <a:rPr lang="fr-CH" sz="1350" baseline="-25000" dirty="0">
                    <a:solidFill>
                      <a:srgbClr val="C00000"/>
                    </a:solidFill>
                    <a:latin typeface="Calibri"/>
                    <a:sym typeface="Symbol"/>
                  </a:rPr>
                  <a:t>i </a:t>
                </a:r>
                <a:r>
                  <a:rPr lang="fr-CH" sz="1350" dirty="0">
                    <a:solidFill>
                      <a:srgbClr val="C00000"/>
                    </a:solidFill>
                    <a:latin typeface="Calibri"/>
                    <a:sym typeface="Symbol"/>
                  </a:rPr>
                  <a:t> and Z</a:t>
                </a:r>
                <a:r>
                  <a:rPr lang="fr-CH" sz="1350" dirty="0">
                    <a:solidFill>
                      <a:srgbClr val="C00000"/>
                    </a:solidFill>
                    <a:latin typeface="Calibri"/>
                    <a:sym typeface="Wingdings" panose="05000000000000000000" pitchFamily="2" charset="2"/>
                  </a:rPr>
                  <a:t></a:t>
                </a:r>
                <a:r>
                  <a:rPr lang="fr-CH" sz="1350" dirty="0">
                    <a:solidFill>
                      <a:srgbClr val="C00000"/>
                    </a:solidFill>
                    <a:latin typeface="Calibri"/>
                    <a:sym typeface="Symbol"/>
                  </a:rPr>
                  <a:t> </a:t>
                </a:r>
                <a:r>
                  <a:rPr lang="fr-CH" sz="1350" baseline="-25000" dirty="0">
                    <a:solidFill>
                      <a:srgbClr val="C00000"/>
                    </a:solidFill>
                    <a:latin typeface="Calibri" panose="020F0502020204030204"/>
                    <a:sym typeface="Symbol"/>
                  </a:rPr>
                  <a:t>i</a:t>
                </a:r>
                <a:r>
                  <a:rPr lang="fr-CH" sz="1350" dirty="0">
                    <a:solidFill>
                      <a:srgbClr val="C00000"/>
                    </a:solidFill>
                    <a:latin typeface="Calibri" panose="020F0502020204030204"/>
                    <a:sym typeface="Symbol"/>
                  </a:rPr>
                  <a:t></a:t>
                </a:r>
                <a:r>
                  <a:rPr lang="fr-CH" sz="1350" baseline="-25000" dirty="0">
                    <a:solidFill>
                      <a:srgbClr val="C00000"/>
                    </a:solidFill>
                    <a:latin typeface="Calibri" panose="020F0502020204030204"/>
                    <a:sym typeface="Symbol"/>
                  </a:rPr>
                  <a:t>i  </a:t>
                </a:r>
                <a:r>
                  <a:rPr lang="fr-CH" sz="1350" dirty="0">
                    <a:solidFill>
                      <a:srgbClr val="C00000"/>
                    </a:solidFill>
                    <a:latin typeface="Calibri" panose="020F0502020204030204"/>
                    <a:sym typeface="Symbol"/>
                  </a:rPr>
                  <a:t>, </a:t>
                </a:r>
                <a:r>
                  <a:rPr lang="fr-CH" sz="1350" dirty="0">
                    <a:solidFill>
                      <a:srgbClr val="8064A2">
                        <a:lumMod val="50000"/>
                      </a:srgbClr>
                    </a:solidFill>
                    <a:latin typeface="Calibri"/>
                    <a:sym typeface="Symbol"/>
                  </a:rPr>
                  <a:t>W-&gt; l</a:t>
                </a:r>
                <a:r>
                  <a:rPr lang="fr-CH" sz="1350" baseline="-25000" dirty="0">
                    <a:solidFill>
                      <a:srgbClr val="8064A2">
                        <a:lumMod val="50000"/>
                      </a:srgbClr>
                    </a:solidFill>
                    <a:latin typeface="Calibri"/>
                    <a:sym typeface="Symbol"/>
                  </a:rPr>
                  <a:t>i</a:t>
                </a:r>
                <a:r>
                  <a:rPr lang="fr-CH" sz="1350" dirty="0">
                    <a:solidFill>
                      <a:srgbClr val="8064A2">
                        <a:lumMod val="50000"/>
                      </a:srgbClr>
                    </a:solidFill>
                    <a:latin typeface="Calibri"/>
                    <a:sym typeface="Symbol"/>
                  </a:rPr>
                  <a:t> </a:t>
                </a:r>
                <a:r>
                  <a:rPr lang="fr-CH" sz="1350" baseline="-25000" dirty="0">
                    <a:solidFill>
                      <a:srgbClr val="8064A2">
                        <a:lumMod val="50000"/>
                      </a:srgbClr>
                    </a:solidFill>
                    <a:latin typeface="Calibri" panose="020F0502020204030204"/>
                    <a:sym typeface="Symbol"/>
                  </a:rPr>
                  <a:t>i</a:t>
                </a:r>
                <a:r>
                  <a:rPr lang="fr-CH" sz="1350" dirty="0">
                    <a:solidFill>
                      <a:srgbClr val="00B050"/>
                    </a:solidFill>
                    <a:latin typeface="Calibri"/>
                    <a:sym typeface="Symbol"/>
                  </a:rPr>
                  <a:t> </a:t>
                </a:r>
                <a:endParaRPr lang="fr-CH" sz="1350" dirty="0">
                  <a:solidFill>
                    <a:srgbClr val="C00000"/>
                  </a:solidFill>
                  <a:latin typeface="Calibri"/>
                  <a:sym typeface="Symbol"/>
                </a:endParaRPr>
              </a:p>
              <a:p>
                <a:pPr defTabSz="685800">
                  <a:defRPr/>
                </a:pPr>
                <a:r>
                  <a:rPr lang="fr-CH" sz="1350" dirty="0">
                    <a:solidFill>
                      <a:srgbClr val="C00000"/>
                    </a:solidFill>
                    <a:latin typeface="Calibri"/>
                    <a:sym typeface="Symbol"/>
                  </a:rPr>
                  <a:t>        </a:t>
                </a:r>
                <a:r>
                  <a:rPr lang="fr-CH" sz="1350" dirty="0">
                    <a:solidFill>
                      <a:prstClr val="black"/>
                    </a:solidFill>
                    <a:latin typeface="Calibri"/>
                    <a:sym typeface="Symbol"/>
                  </a:rPr>
                  <a:t> </a:t>
                </a:r>
                <a:r>
                  <a:rPr lang="fr-CH" sz="1350" dirty="0">
                    <a:solidFill>
                      <a:prstClr val="black"/>
                    </a:solidFill>
                    <a:latin typeface="Calibri"/>
                    <a:sym typeface="Wingdings" panose="05000000000000000000" pitchFamily="2" charset="2"/>
                  </a:rPr>
                  <a:t> </a:t>
                </a:r>
                <a:r>
                  <a:rPr lang="fr-CH" sz="1350" dirty="0" err="1">
                    <a:solidFill>
                      <a:srgbClr val="8064A2">
                        <a:lumMod val="50000"/>
                      </a:srgbClr>
                    </a:solidFill>
                    <a:latin typeface="Calibri"/>
                    <a:sym typeface="Symbol"/>
                  </a:rPr>
                  <a:t>also</a:t>
                </a:r>
                <a:r>
                  <a:rPr lang="fr-CH" sz="1350" dirty="0">
                    <a:solidFill>
                      <a:srgbClr val="8064A2">
                        <a:lumMod val="50000"/>
                      </a:srgbClr>
                    </a:solidFill>
                    <a:latin typeface="Calibri"/>
                    <a:sym typeface="Symbol"/>
                  </a:rPr>
                  <a:t> in K, </a:t>
                </a:r>
                <a:r>
                  <a:rPr lang="fr-CH" sz="1350" dirty="0" err="1">
                    <a:solidFill>
                      <a:srgbClr val="8064A2">
                        <a:lumMod val="50000"/>
                      </a:srgbClr>
                    </a:solidFill>
                    <a:latin typeface="Calibri"/>
                    <a:sym typeface="Symbol"/>
                  </a:rPr>
                  <a:t>charm</a:t>
                </a:r>
                <a:r>
                  <a:rPr lang="fr-CH" sz="1350" dirty="0">
                    <a:solidFill>
                      <a:srgbClr val="8064A2">
                        <a:lumMod val="50000"/>
                      </a:srgbClr>
                    </a:solidFill>
                    <a:latin typeface="Calibri"/>
                    <a:sym typeface="Symbol"/>
                  </a:rPr>
                  <a:t> and b </a:t>
                </a:r>
                <a:r>
                  <a:rPr lang="fr-CH" sz="1350" dirty="0" err="1">
                    <a:solidFill>
                      <a:srgbClr val="8064A2">
                        <a:lumMod val="50000"/>
                      </a:srgbClr>
                    </a:solidFill>
                    <a:latin typeface="Calibri"/>
                    <a:sym typeface="Symbol"/>
                  </a:rPr>
                  <a:t>decays</a:t>
                </a:r>
                <a:r>
                  <a:rPr lang="fr-CH" sz="1350" dirty="0">
                    <a:solidFill>
                      <a:srgbClr val="8064A2">
                        <a:lumMod val="50000"/>
                      </a:srgbClr>
                    </a:solidFill>
                    <a:latin typeface="Calibri"/>
                    <a:sym typeface="Symbol"/>
                  </a:rPr>
                  <a:t> via W</a:t>
                </a:r>
                <a:r>
                  <a:rPr lang="fr-CH" sz="1350" baseline="30000" dirty="0">
                    <a:solidFill>
                      <a:srgbClr val="8064A2">
                        <a:lumMod val="50000"/>
                      </a:srgbClr>
                    </a:solidFill>
                    <a:latin typeface="Calibri"/>
                    <a:sym typeface="Symbol"/>
                  </a:rPr>
                  <a:t>*</a:t>
                </a:r>
                <a:r>
                  <a:rPr lang="fr-CH" sz="1350" dirty="0">
                    <a:solidFill>
                      <a:srgbClr val="8064A2">
                        <a:lumMod val="50000"/>
                      </a:srgbClr>
                    </a:solidFill>
                    <a:latin typeface="Calibri"/>
                    <a:sym typeface="Symbol"/>
                  </a:rPr>
                  <a:t>-&gt; l</a:t>
                </a:r>
                <a:r>
                  <a:rPr lang="fr-CH" sz="1350" baseline="-25000" dirty="0">
                    <a:solidFill>
                      <a:srgbClr val="8064A2">
                        <a:lumMod val="50000"/>
                      </a:srgbClr>
                    </a:solidFill>
                    <a:latin typeface="Calibri"/>
                    <a:sym typeface="Symbol"/>
                  </a:rPr>
                  <a:t>i</a:t>
                </a:r>
                <a:r>
                  <a:rPr lang="fr-CH" sz="1350" dirty="0">
                    <a:solidFill>
                      <a:srgbClr val="8064A2">
                        <a:lumMod val="50000"/>
                      </a:srgbClr>
                    </a:solidFill>
                    <a:latin typeface="Calibri"/>
                    <a:sym typeface="Symbol"/>
                  </a:rPr>
                  <a:t> </a:t>
                </a:r>
                <a:r>
                  <a:rPr lang="fr-CH" sz="1350" baseline="30000" dirty="0">
                    <a:solidFill>
                      <a:srgbClr val="8064A2">
                        <a:lumMod val="50000"/>
                      </a:srgbClr>
                    </a:solidFill>
                    <a:latin typeface="Calibri"/>
                    <a:sym typeface="Symbol"/>
                  </a:rPr>
                  <a:t></a:t>
                </a:r>
                <a:r>
                  <a:rPr lang="fr-CH" sz="1350" dirty="0">
                    <a:solidFill>
                      <a:srgbClr val="8064A2">
                        <a:lumMod val="50000"/>
                      </a:srgbClr>
                    </a:solidFill>
                    <a:latin typeface="Calibri" panose="020F0502020204030204"/>
                    <a:sym typeface="Symbol"/>
                  </a:rPr>
                  <a:t>   ,  </a:t>
                </a:r>
                <a:r>
                  <a:rPr lang="fr-CH" sz="1350" dirty="0">
                    <a:solidFill>
                      <a:srgbClr val="8064A2">
                        <a:lumMod val="50000"/>
                      </a:srgbClr>
                    </a:solidFill>
                    <a:latin typeface="Calibri" panose="020F0502020204030204"/>
                    <a:sym typeface="Wingdings" panose="05000000000000000000" pitchFamily="2" charset="2"/>
                  </a:rPr>
                  <a:t></a:t>
                </a:r>
                <a:r>
                  <a:rPr lang="fr-CH" sz="1350" dirty="0">
                    <a:solidFill>
                      <a:srgbClr val="8064A2">
                        <a:lumMod val="50000"/>
                      </a:srgbClr>
                    </a:solidFill>
                    <a:latin typeface="Calibri" panose="020F0502020204030204"/>
                    <a:sym typeface="Symbol"/>
                  </a:rPr>
                  <a:t> </a:t>
                </a:r>
                <a:r>
                  <a:rPr lang="fr-CH" sz="1350" dirty="0" err="1">
                    <a:solidFill>
                      <a:srgbClr val="8064A2">
                        <a:lumMod val="50000"/>
                      </a:srgbClr>
                    </a:solidFill>
                    <a:latin typeface="Calibri" panose="020F0502020204030204"/>
                    <a:sym typeface="Symbol"/>
                  </a:rPr>
                  <a:t>l</a:t>
                </a:r>
                <a:r>
                  <a:rPr lang="fr-CH" sz="1350" baseline="-25000" dirty="0" err="1">
                    <a:solidFill>
                      <a:srgbClr val="8064A2">
                        <a:lumMod val="50000"/>
                      </a:srgbClr>
                    </a:solidFill>
                    <a:latin typeface="Calibri" panose="020F0502020204030204"/>
                    <a:sym typeface="Symbol"/>
                  </a:rPr>
                  <a:t>j</a:t>
                </a:r>
                <a:r>
                  <a:rPr lang="fr-CH" sz="1350" dirty="0">
                    <a:solidFill>
                      <a:srgbClr val="8064A2">
                        <a:lumMod val="50000"/>
                      </a:srgbClr>
                    </a:solidFill>
                    <a:latin typeface="Calibri"/>
                    <a:sym typeface="Symbol"/>
                  </a:rPr>
                  <a:t> </a:t>
                </a:r>
                <a:r>
                  <a:rPr lang="fr-CH" sz="1350" baseline="30000" dirty="0">
                    <a:solidFill>
                      <a:srgbClr val="8064A2">
                        <a:lumMod val="50000"/>
                      </a:srgbClr>
                    </a:solidFill>
                    <a:latin typeface="Calibri"/>
                    <a:sym typeface="Symbol"/>
                  </a:rPr>
                  <a:t></a:t>
                </a:r>
                <a:r>
                  <a:rPr lang="fr-CH" sz="1350" dirty="0">
                    <a:solidFill>
                      <a:srgbClr val="8064A2">
                        <a:lumMod val="50000"/>
                      </a:srgbClr>
                    </a:solidFill>
                    <a:latin typeface="Calibri"/>
                    <a:sym typeface="Symbol"/>
                  </a:rPr>
                  <a:t> </a:t>
                </a:r>
              </a:p>
              <a:p>
                <a:pPr defTabSz="685800">
                  <a:defRPr/>
                </a:pPr>
                <a:r>
                  <a:rPr lang="fr-CH" sz="1350" dirty="0">
                    <a:solidFill>
                      <a:srgbClr val="8064A2">
                        <a:lumMod val="50000"/>
                      </a:srgbClr>
                    </a:solidFill>
                    <a:latin typeface="Calibri"/>
                    <a:sym typeface="Symbol"/>
                  </a:rPr>
                  <a:t>                          </a:t>
                </a:r>
                <a:r>
                  <a:rPr lang="fr-CH" sz="1350" dirty="0" err="1">
                    <a:solidFill>
                      <a:srgbClr val="8064A2">
                        <a:lumMod val="50000"/>
                      </a:srgbClr>
                    </a:solidFill>
                    <a:latin typeface="Calibri"/>
                    <a:sym typeface="Symbol"/>
                  </a:rPr>
                  <a:t>with</a:t>
                </a:r>
                <a:r>
                  <a:rPr lang="fr-CH" sz="1350" dirty="0">
                    <a:solidFill>
                      <a:srgbClr val="8064A2">
                        <a:lumMod val="50000"/>
                      </a:srgbClr>
                    </a:solidFill>
                    <a:latin typeface="Calibri" panose="020F0502020204030204"/>
                    <a:sym typeface="Symbol"/>
                  </a:rPr>
                  <a:t> </a:t>
                </a:r>
                <a:r>
                  <a:rPr lang="fr-CH" sz="1350" dirty="0" err="1">
                    <a:solidFill>
                      <a:srgbClr val="8064A2">
                        <a:lumMod val="50000"/>
                      </a:srgbClr>
                    </a:solidFill>
                    <a:latin typeface="Calibri" panose="020F0502020204030204"/>
                    <a:sym typeface="Symbol"/>
                  </a:rPr>
                  <a:t>any</a:t>
                </a:r>
                <a:r>
                  <a:rPr lang="fr-CH" sz="1350" dirty="0">
                    <a:solidFill>
                      <a:srgbClr val="8064A2">
                        <a:lumMod val="50000"/>
                      </a:srgbClr>
                    </a:solidFill>
                    <a:latin typeface="Calibri" panose="020F0502020204030204"/>
                    <a:sym typeface="Symbol"/>
                  </a:rPr>
                  <a:t> of six </a:t>
                </a:r>
                <a:r>
                  <a:rPr lang="fr-CH" sz="1350" dirty="0" err="1">
                    <a:solidFill>
                      <a:srgbClr val="8064A2">
                        <a:lumMod val="50000"/>
                      </a:srgbClr>
                    </a:solidFill>
                    <a:latin typeface="Calibri" panose="020F0502020204030204"/>
                    <a:sym typeface="Symbol"/>
                  </a:rPr>
                  <a:t>sign</a:t>
                </a:r>
                <a:r>
                  <a:rPr lang="fr-CH" sz="1350" dirty="0">
                    <a:solidFill>
                      <a:srgbClr val="8064A2">
                        <a:lumMod val="50000"/>
                      </a:srgbClr>
                    </a:solidFill>
                    <a:latin typeface="Calibri" panose="020F0502020204030204"/>
                    <a:sym typeface="Symbol"/>
                  </a:rPr>
                  <a:t> and lepton </a:t>
                </a:r>
                <a:r>
                  <a:rPr lang="fr-CH" sz="1350" dirty="0" err="1">
                    <a:solidFill>
                      <a:srgbClr val="8064A2">
                        <a:lumMod val="50000"/>
                      </a:srgbClr>
                    </a:solidFill>
                    <a:latin typeface="Calibri" panose="020F0502020204030204"/>
                    <a:sym typeface="Symbol"/>
                  </a:rPr>
                  <a:t>flavour</a:t>
                </a:r>
                <a:r>
                  <a:rPr lang="fr-CH" sz="1350" dirty="0">
                    <a:solidFill>
                      <a:srgbClr val="8064A2">
                        <a:lumMod val="50000"/>
                      </a:srgbClr>
                    </a:solidFill>
                    <a:latin typeface="Calibri" panose="020F0502020204030204"/>
                    <a:sym typeface="Symbol"/>
                  </a:rPr>
                  <a:t> </a:t>
                </a:r>
                <a:r>
                  <a:rPr lang="fr-CH" sz="1350" dirty="0" err="1">
                    <a:solidFill>
                      <a:srgbClr val="8064A2">
                        <a:lumMod val="50000"/>
                      </a:srgbClr>
                    </a:solidFill>
                    <a:latin typeface="Calibri" panose="020F0502020204030204"/>
                    <a:sym typeface="Symbol"/>
                  </a:rPr>
                  <a:t>combination</a:t>
                </a:r>
                <a:r>
                  <a:rPr lang="fr-CH" sz="1350" dirty="0">
                    <a:solidFill>
                      <a:srgbClr val="8064A2">
                        <a:lumMod val="50000"/>
                      </a:srgbClr>
                    </a:solidFill>
                    <a:latin typeface="Calibri" panose="020F0502020204030204"/>
                    <a:sym typeface="Symbol"/>
                  </a:rPr>
                  <a:t>  </a:t>
                </a:r>
              </a:p>
              <a:p>
                <a:pPr defTabSz="685800">
                  <a:defRPr/>
                </a:pPr>
                <a:r>
                  <a:rPr lang="fr-CH" sz="1350" dirty="0">
                    <a:solidFill>
                      <a:prstClr val="black"/>
                    </a:solidFill>
                    <a:latin typeface="Calibri"/>
                    <a:sym typeface="Symbol"/>
                  </a:rPr>
                  <a:t>         </a:t>
                </a:r>
                <a:r>
                  <a:rPr lang="fr-CH" sz="1350" dirty="0">
                    <a:solidFill>
                      <a:prstClr val="black"/>
                    </a:solidFill>
                    <a:latin typeface="Calibri"/>
                    <a:sym typeface="Wingdings" panose="05000000000000000000" pitchFamily="2" charset="2"/>
                  </a:rPr>
                  <a:t></a:t>
                </a:r>
                <a:r>
                  <a:rPr lang="fr-CH" sz="1350" dirty="0">
                    <a:solidFill>
                      <a:prstClr val="black"/>
                    </a:solidFill>
                    <a:latin typeface="Calibri"/>
                    <a:sym typeface="Symbol"/>
                  </a:rPr>
                  <a:t> violation of </a:t>
                </a:r>
                <a:r>
                  <a:rPr lang="fr-CH" sz="1350" dirty="0" err="1">
                    <a:solidFill>
                      <a:prstClr val="black"/>
                    </a:solidFill>
                    <a:latin typeface="Calibri"/>
                    <a:sym typeface="Symbol"/>
                  </a:rPr>
                  <a:t>unitarity</a:t>
                </a:r>
                <a:r>
                  <a:rPr lang="fr-CH" sz="1350" dirty="0">
                    <a:solidFill>
                      <a:prstClr val="black"/>
                    </a:solidFill>
                    <a:latin typeface="Calibri"/>
                    <a:sym typeface="Symbol"/>
                  </a:rPr>
                  <a:t> and lepton </a:t>
                </a:r>
                <a:r>
                  <a:rPr lang="fr-CH" sz="1350" dirty="0" err="1">
                    <a:solidFill>
                      <a:prstClr val="black"/>
                    </a:solidFill>
                    <a:latin typeface="Calibri"/>
                    <a:sym typeface="Symbol"/>
                  </a:rPr>
                  <a:t>universality</a:t>
                </a:r>
                <a:r>
                  <a:rPr lang="fr-CH" sz="1350" dirty="0">
                    <a:solidFill>
                      <a:prstClr val="black"/>
                    </a:solidFill>
                    <a:latin typeface="Calibri"/>
                    <a:sym typeface="Symbol"/>
                  </a:rPr>
                  <a:t> in </a:t>
                </a:r>
                <a:r>
                  <a:rPr lang="fr-CH" sz="1350" dirty="0">
                    <a:solidFill>
                      <a:srgbClr val="C00000"/>
                    </a:solidFill>
                    <a:latin typeface="Calibri"/>
                    <a:sym typeface="Symbol"/>
                  </a:rPr>
                  <a:t>Z, W or </a:t>
                </a:r>
                <a:r>
                  <a:rPr lang="fr-CH" sz="1500" dirty="0">
                    <a:solidFill>
                      <a:srgbClr val="C00000"/>
                    </a:solidFill>
                    <a:latin typeface="Calibri"/>
                    <a:sym typeface="Symbol"/>
                  </a:rPr>
                  <a:t></a:t>
                </a:r>
                <a:r>
                  <a:rPr lang="fr-CH" sz="1350" dirty="0">
                    <a:solidFill>
                      <a:srgbClr val="C00000"/>
                    </a:solidFill>
                    <a:latin typeface="Calibri"/>
                    <a:sym typeface="Symbol"/>
                  </a:rPr>
                  <a:t>  </a:t>
                </a:r>
                <a:r>
                  <a:rPr lang="fr-CH" sz="1350" dirty="0" err="1">
                    <a:solidFill>
                      <a:srgbClr val="C00000"/>
                    </a:solidFill>
                    <a:latin typeface="Calibri"/>
                    <a:sym typeface="Symbol"/>
                  </a:rPr>
                  <a:t>decays</a:t>
                </a:r>
                <a:r>
                  <a:rPr lang="fr-CH" sz="1350" dirty="0">
                    <a:solidFill>
                      <a:srgbClr val="C00000"/>
                    </a:solidFill>
                    <a:latin typeface="Calibri"/>
                    <a:sym typeface="Symbol"/>
                  </a:rPr>
                  <a:t> </a:t>
                </a:r>
                <a:br>
                  <a:rPr lang="fr-CH" sz="1350" dirty="0">
                    <a:solidFill>
                      <a:srgbClr val="C00000"/>
                    </a:solidFill>
                    <a:latin typeface="Calibri"/>
                    <a:sym typeface="Symbol"/>
                  </a:rPr>
                </a:br>
                <a:r>
                  <a:rPr lang="fr-CH" sz="1350" dirty="0">
                    <a:solidFill>
                      <a:srgbClr val="C00000"/>
                    </a:solidFill>
                    <a:latin typeface="Calibri"/>
                    <a:sym typeface="Symbol"/>
                  </a:rPr>
                  <a:t>         </a:t>
                </a:r>
                <a:r>
                  <a:rPr lang="fr-CH" sz="1350" dirty="0">
                    <a:solidFill>
                      <a:prstClr val="black"/>
                    </a:solidFill>
                    <a:latin typeface="Calibri" panose="020F0502020204030204"/>
                    <a:sym typeface="Wingdings" panose="05000000000000000000" pitchFamily="2" charset="2"/>
                  </a:rPr>
                  <a:t></a:t>
                </a:r>
                <a:r>
                  <a:rPr lang="fr-CH" sz="1350" dirty="0">
                    <a:solidFill>
                      <a:prstClr val="black"/>
                    </a:solidFill>
                    <a:latin typeface="Calibri" panose="020F0502020204030204"/>
                  </a:rPr>
                  <a:t> PMNS matrix </a:t>
                </a:r>
                <a:r>
                  <a:rPr lang="fr-CH" sz="1350" dirty="0" err="1">
                    <a:solidFill>
                      <a:prstClr val="black"/>
                    </a:solidFill>
                    <a:latin typeface="Calibri" panose="020F0502020204030204"/>
                  </a:rPr>
                  <a:t>unitarity</a:t>
                </a:r>
                <a:r>
                  <a:rPr lang="fr-CH" sz="1350" dirty="0">
                    <a:solidFill>
                      <a:prstClr val="black"/>
                    </a:solidFill>
                    <a:latin typeface="Calibri" panose="020F0502020204030204"/>
                  </a:rPr>
                  <a:t> violation </a:t>
                </a:r>
                <a:r>
                  <a:rPr lang="fr-CH" sz="1350" dirty="0">
                    <a:solidFill>
                      <a:prstClr val="black"/>
                    </a:solidFill>
                    <a:latin typeface="Calibri" panose="020F0502020204030204"/>
                    <a:sym typeface="Symbol"/>
                  </a:rPr>
                  <a:t>and </a:t>
                </a:r>
                <a:r>
                  <a:rPr lang="fr-CH" sz="1350" dirty="0" err="1">
                    <a:solidFill>
                      <a:srgbClr val="C00000"/>
                    </a:solidFill>
                    <a:latin typeface="Calibri" panose="020F0502020204030204"/>
                    <a:sym typeface="Symbol"/>
                  </a:rPr>
                  <a:t>deficit</a:t>
                </a:r>
                <a:r>
                  <a:rPr lang="fr-CH" sz="1350" dirty="0">
                    <a:solidFill>
                      <a:srgbClr val="C00000"/>
                    </a:solidFill>
                    <a:latin typeface="Calibri" panose="020F0502020204030204"/>
                    <a:sym typeface="Symbol"/>
                  </a:rPr>
                  <a:t> in Z «invisible» </a:t>
                </a:r>
                <a:r>
                  <a:rPr lang="fr-CH" sz="1350" dirty="0" err="1">
                    <a:solidFill>
                      <a:srgbClr val="C00000"/>
                    </a:solidFill>
                    <a:latin typeface="Calibri" panose="020F0502020204030204"/>
                    <a:sym typeface="Symbol"/>
                  </a:rPr>
                  <a:t>width</a:t>
                </a:r>
                <a:endParaRPr lang="fr-CH" sz="1350" dirty="0">
                  <a:solidFill>
                    <a:prstClr val="black"/>
                  </a:solidFill>
                  <a:latin typeface="Calibri"/>
                  <a:sym typeface="Symbol"/>
                </a:endParaRPr>
              </a:p>
              <a:p>
                <a:pPr defTabSz="685800">
                  <a:defRPr/>
                </a:pPr>
                <a:r>
                  <a:rPr lang="fr-CH" sz="1350" dirty="0">
                    <a:solidFill>
                      <a:prstClr val="black"/>
                    </a:solidFill>
                    <a:latin typeface="Calibri"/>
                    <a:sym typeface="Symbol"/>
                  </a:rPr>
                  <a:t>         -- etc... etc...  </a:t>
                </a:r>
                <a:endParaRPr lang="fr-CH" sz="1350" dirty="0">
                  <a:solidFill>
                    <a:prstClr val="black"/>
                  </a:solidFill>
                  <a:latin typeface="Calibri"/>
                </a:endParaRPr>
              </a:p>
              <a:p>
                <a:pPr defTabSz="685800">
                  <a:defRPr/>
                </a:pPr>
                <a:r>
                  <a:rPr lang="fr-CH" sz="1350" dirty="0">
                    <a:solidFill>
                      <a:prstClr val="black"/>
                    </a:solidFill>
                    <a:latin typeface="Calibri"/>
                  </a:rPr>
                  <a:t>-- </a:t>
                </a:r>
                <a:r>
                  <a:rPr lang="fr-CH" sz="1350" dirty="0" err="1">
                    <a:solidFill>
                      <a:prstClr val="black"/>
                    </a:solidFill>
                    <a:latin typeface="Calibri"/>
                  </a:rPr>
                  <a:t>Couplings</a:t>
                </a:r>
                <a:r>
                  <a:rPr lang="fr-CH" sz="1350" dirty="0">
                    <a:solidFill>
                      <a:prstClr val="black"/>
                    </a:solidFill>
                    <a:latin typeface="Calibri"/>
                  </a:rPr>
                  <a:t> are </a:t>
                </a:r>
                <a:r>
                  <a:rPr lang="fr-CH" sz="1350" dirty="0" err="1">
                    <a:solidFill>
                      <a:prstClr val="black"/>
                    </a:solidFill>
                    <a:latin typeface="Calibri"/>
                  </a:rPr>
                  <a:t>very</a:t>
                </a:r>
                <a:r>
                  <a:rPr lang="fr-CH" sz="1350" dirty="0">
                    <a:solidFill>
                      <a:prstClr val="black"/>
                    </a:solidFill>
                    <a:latin typeface="Calibri"/>
                  </a:rPr>
                  <a:t> </a:t>
                </a:r>
                <a:r>
                  <a:rPr lang="fr-CH" sz="1350" dirty="0" err="1">
                    <a:solidFill>
                      <a:prstClr val="black"/>
                    </a:solidFill>
                    <a:latin typeface="Calibri"/>
                  </a:rPr>
                  <a:t>small</a:t>
                </a:r>
                <a:r>
                  <a:rPr lang="fr-CH" sz="1350" dirty="0">
                    <a:solidFill>
                      <a:prstClr val="black"/>
                    </a:solidFill>
                    <a:latin typeface="Calibri"/>
                  </a:rPr>
                  <a:t> (|U|</a:t>
                </a:r>
                <a:r>
                  <a:rPr lang="fr-CH" sz="1350" baseline="30000" dirty="0">
                    <a:solidFill>
                      <a:prstClr val="black"/>
                    </a:solidFill>
                    <a:latin typeface="Calibri"/>
                  </a:rPr>
                  <a:t>2</a:t>
                </a:r>
                <a:r>
                  <a:rPr lang="fr-CH" sz="1350" dirty="0">
                    <a:solidFill>
                      <a:prstClr val="black"/>
                    </a:solidFill>
                    <a:latin typeface="Calibri"/>
                  </a:rPr>
                  <a:t> = </a:t>
                </a:r>
                <a14:m>
                  <m:oMath xmlns:m="http://schemas.openxmlformats.org/officeDocument/2006/math">
                    <m:r>
                      <a:rPr lang="fr-CH" sz="1350" i="1">
                        <a:solidFill>
                          <a:prstClr val="black"/>
                        </a:solidFill>
                        <a:latin typeface="Cambria Math"/>
                      </a:rPr>
                      <m:t>𝒎</m:t>
                    </m:r>
                    <m:r>
                      <a:rPr lang="fr-CH" sz="1350" i="1" baseline="-25000">
                        <a:solidFill>
                          <a:prstClr val="black"/>
                        </a:solidFill>
                        <a:latin typeface="Cambria Math"/>
                      </a:rPr>
                      <m:t>𝒗</m:t>
                    </m:r>
                    <m:r>
                      <a:rPr lang="fr-CH" sz="1350" i="1" baseline="-25000">
                        <a:solidFill>
                          <a:prstClr val="black"/>
                        </a:solidFill>
                        <a:latin typeface="Cambria Math"/>
                      </a:rPr>
                      <m:t> </m:t>
                    </m:r>
                  </m:oMath>
                </a14:m>
                <a:r>
                  <a:rPr lang="fr-CH" sz="1350" dirty="0">
                    <a:solidFill>
                      <a:prstClr val="black"/>
                    </a:solidFill>
                    <a:latin typeface="Calibri" panose="020F0502020204030204"/>
                  </a:rPr>
                  <a:t>/</a:t>
                </a:r>
                <a:r>
                  <a:rPr lang="fr-CH" sz="1350" i="1" dirty="0">
                    <a:solidFill>
                      <a:prstClr val="black"/>
                    </a:solidFill>
                    <a:latin typeface="Calibri" panose="020F0502020204030204"/>
                  </a:rPr>
                  <a:t> m</a:t>
                </a:r>
                <a:r>
                  <a:rPr lang="fr-CH" sz="1350" baseline="-25000" dirty="0">
                    <a:solidFill>
                      <a:prstClr val="black"/>
                    </a:solidFill>
                    <a:latin typeface="Calibri" panose="020F0502020204030204"/>
                  </a:rPr>
                  <a:t>N</a:t>
                </a:r>
                <a:r>
                  <a:rPr lang="fr-CH" sz="1350" dirty="0">
                    <a:solidFill>
                      <a:prstClr val="black"/>
                    </a:solidFill>
                    <a:latin typeface="Calibri"/>
                  </a:rPr>
                  <a:t>) for one </a:t>
                </a:r>
                <a:r>
                  <a:rPr lang="fr-CH" sz="1350" dirty="0" err="1">
                    <a:solidFill>
                      <a:prstClr val="black"/>
                    </a:solidFill>
                    <a:latin typeface="Calibri"/>
                  </a:rPr>
                  <a:t>family</a:t>
                </a:r>
                <a:r>
                  <a:rPr lang="fr-CH" sz="1350" dirty="0">
                    <a:solidFill>
                      <a:prstClr val="black"/>
                    </a:solidFill>
                    <a:latin typeface="Calibri"/>
                  </a:rPr>
                  <a:t>. For  </a:t>
                </a:r>
                <a:r>
                  <a:rPr lang="fr-CH" sz="1350" dirty="0" err="1">
                    <a:solidFill>
                      <a:prstClr val="black"/>
                    </a:solidFill>
                    <a:latin typeface="Calibri"/>
                  </a:rPr>
                  <a:t>three</a:t>
                </a:r>
                <a:r>
                  <a:rPr lang="fr-CH" sz="1350" dirty="0">
                    <a:solidFill>
                      <a:prstClr val="black"/>
                    </a:solidFill>
                    <a:latin typeface="Calibri"/>
                  </a:rPr>
                  <a:t> </a:t>
                </a:r>
                <a:r>
                  <a:rPr lang="fr-CH" sz="1350" dirty="0" err="1">
                    <a:solidFill>
                      <a:prstClr val="black"/>
                    </a:solidFill>
                    <a:latin typeface="Calibri"/>
                  </a:rPr>
                  <a:t>families</a:t>
                </a:r>
                <a:r>
                  <a:rPr lang="fr-CH" sz="1350" dirty="0">
                    <a:solidFill>
                      <a:prstClr val="black"/>
                    </a:solidFill>
                    <a:latin typeface="Calibri"/>
                  </a:rPr>
                  <a:t> </a:t>
                </a:r>
                <a:r>
                  <a:rPr lang="fr-CH" sz="1350" dirty="0" err="1">
                    <a:solidFill>
                      <a:prstClr val="black"/>
                    </a:solidFill>
                    <a:latin typeface="Calibri"/>
                  </a:rPr>
                  <a:t>they</a:t>
                </a:r>
                <a:r>
                  <a:rPr lang="fr-CH" sz="1350" dirty="0">
                    <a:solidFill>
                      <a:prstClr val="black"/>
                    </a:solidFill>
                    <a:latin typeface="Calibri"/>
                  </a:rPr>
                  <a:t> </a:t>
                </a:r>
                <a:r>
                  <a:rPr lang="fr-CH" sz="1350" dirty="0" err="1">
                    <a:solidFill>
                      <a:prstClr val="black"/>
                    </a:solidFill>
                    <a:latin typeface="Calibri"/>
                  </a:rPr>
                  <a:t>can</a:t>
                </a:r>
                <a:r>
                  <a:rPr lang="fr-CH" sz="1350" dirty="0">
                    <a:solidFill>
                      <a:prstClr val="black"/>
                    </a:solidFill>
                    <a:latin typeface="Calibri"/>
                  </a:rPr>
                  <a:t> </a:t>
                </a:r>
                <a:r>
                  <a:rPr lang="fr-CH" sz="1350" dirty="0" err="1">
                    <a:solidFill>
                      <a:prstClr val="black"/>
                    </a:solidFill>
                    <a:latin typeface="Calibri"/>
                  </a:rPr>
                  <a:t>be</a:t>
                </a:r>
                <a:r>
                  <a:rPr lang="fr-CH" sz="1350" dirty="0">
                    <a:solidFill>
                      <a:prstClr val="black"/>
                    </a:solidFill>
                    <a:latin typeface="Calibri"/>
                  </a:rPr>
                  <a:t> </a:t>
                </a:r>
                <a:r>
                  <a:rPr lang="fr-CH" sz="1350" dirty="0" err="1">
                    <a:solidFill>
                      <a:prstClr val="black"/>
                    </a:solidFill>
                    <a:latin typeface="Calibri"/>
                  </a:rPr>
                  <a:t>somewhat</a:t>
                </a:r>
                <a:r>
                  <a:rPr lang="fr-CH" sz="1350" dirty="0">
                    <a:solidFill>
                      <a:prstClr val="black"/>
                    </a:solidFill>
                    <a:latin typeface="Calibri"/>
                  </a:rPr>
                  <a:t> </a:t>
                </a:r>
                <a:r>
                  <a:rPr lang="fr-CH" sz="1350" dirty="0" err="1">
                    <a:solidFill>
                      <a:prstClr val="black"/>
                    </a:solidFill>
                    <a:latin typeface="Calibri"/>
                  </a:rPr>
                  <a:t>larger</a:t>
                </a:r>
                <a:r>
                  <a:rPr lang="fr-CH" sz="1350" dirty="0">
                    <a:solidFill>
                      <a:prstClr val="black"/>
                    </a:solidFill>
                    <a:latin typeface="Calibri"/>
                  </a:rPr>
                  <a:t> </a:t>
                </a:r>
                <a:r>
                  <a:rPr lang="fr-CH" sz="1350" b="1" dirty="0">
                    <a:solidFill>
                      <a:srgbClr val="C00000"/>
                    </a:solidFill>
                    <a:latin typeface="Calibri"/>
                  </a:rPr>
                  <a:t/>
                </a:r>
                <a:br>
                  <a:rPr lang="fr-CH" sz="1350" b="1" dirty="0">
                    <a:solidFill>
                      <a:srgbClr val="C00000"/>
                    </a:solidFill>
                    <a:latin typeface="Calibri"/>
                  </a:rPr>
                </a:br>
                <a:r>
                  <a:rPr lang="fr-CH" sz="1350" b="1" dirty="0">
                    <a:solidFill>
                      <a:srgbClr val="C00000"/>
                    </a:solidFill>
                    <a:latin typeface="Calibri"/>
                  </a:rPr>
                  <a:t>but </a:t>
                </a:r>
                <a:r>
                  <a:rPr lang="fr-CH" sz="1350" b="1" dirty="0" err="1">
                    <a:solidFill>
                      <a:srgbClr val="C00000"/>
                    </a:solidFill>
                    <a:latin typeface="Calibri"/>
                  </a:rPr>
                  <a:t>most</a:t>
                </a:r>
                <a:r>
                  <a:rPr lang="fr-CH" sz="1350" b="1" dirty="0">
                    <a:solidFill>
                      <a:srgbClr val="C00000"/>
                    </a:solidFill>
                    <a:latin typeface="Calibri"/>
                  </a:rPr>
                  <a:t> </a:t>
                </a:r>
                <a:r>
                  <a:rPr lang="fr-CH" sz="1350" b="1" dirty="0" err="1">
                    <a:solidFill>
                      <a:srgbClr val="C00000"/>
                    </a:solidFill>
                    <a:latin typeface="Calibri"/>
                  </a:rPr>
                  <a:t>interesting</a:t>
                </a:r>
                <a:r>
                  <a:rPr lang="fr-CH" sz="1350" b="1" dirty="0">
                    <a:solidFill>
                      <a:srgbClr val="C00000"/>
                    </a:solidFill>
                    <a:latin typeface="Calibri"/>
                  </a:rPr>
                  <a:t> </a:t>
                </a:r>
                <a:r>
                  <a:rPr lang="fr-CH" sz="1350" b="1" dirty="0" err="1">
                    <a:solidFill>
                      <a:srgbClr val="C00000"/>
                    </a:solidFill>
                    <a:latin typeface="Calibri"/>
                  </a:rPr>
                  <a:t>region</a:t>
                </a:r>
                <a:r>
                  <a:rPr lang="fr-CH" sz="1350" b="1" dirty="0">
                    <a:solidFill>
                      <a:srgbClr val="C00000"/>
                    </a:solidFill>
                    <a:latin typeface="Calibri"/>
                  </a:rPr>
                  <a:t> </a:t>
                </a:r>
                <a:r>
                  <a:rPr lang="fr-CH" sz="1350" b="1" dirty="0" err="1">
                    <a:solidFill>
                      <a:srgbClr val="C00000"/>
                    </a:solidFill>
                    <a:latin typeface="Calibri"/>
                  </a:rPr>
                  <a:t>is</a:t>
                </a:r>
                <a:r>
                  <a:rPr lang="fr-CH" sz="1350" b="1" dirty="0">
                    <a:solidFill>
                      <a:srgbClr val="C00000"/>
                    </a:solidFill>
                    <a:latin typeface="Calibri"/>
                  </a:rPr>
                  <a:t> </a:t>
                </a:r>
                <a:r>
                  <a:rPr lang="fr-CH" sz="1350" b="1" dirty="0" err="1">
                    <a:solidFill>
                      <a:srgbClr val="C00000"/>
                    </a:solidFill>
                    <a:latin typeface="Calibri"/>
                  </a:rPr>
                  <a:t>near</a:t>
                </a:r>
                <a:r>
                  <a:rPr lang="fr-CH" sz="1350" b="1" dirty="0">
                    <a:solidFill>
                      <a:srgbClr val="C00000"/>
                    </a:solidFill>
                    <a:latin typeface="Calibri"/>
                  </a:rPr>
                  <a:t> the one-</a:t>
                </a:r>
                <a:r>
                  <a:rPr lang="fr-CH" sz="1350" b="1" dirty="0" err="1">
                    <a:solidFill>
                      <a:srgbClr val="C00000"/>
                    </a:solidFill>
                    <a:latin typeface="Calibri"/>
                  </a:rPr>
                  <a:t>family</a:t>
                </a:r>
                <a:r>
                  <a:rPr lang="fr-CH" sz="1350" b="1" dirty="0">
                    <a:solidFill>
                      <a:srgbClr val="C00000"/>
                    </a:solidFill>
                    <a:latin typeface="Calibri"/>
                  </a:rPr>
                  <a:t> </a:t>
                </a:r>
                <a:r>
                  <a:rPr lang="fr-CH" sz="1350" b="1" dirty="0" err="1">
                    <a:solidFill>
                      <a:srgbClr val="C00000"/>
                    </a:solidFill>
                    <a:latin typeface="Calibri"/>
                  </a:rPr>
                  <a:t>see-saw</a:t>
                </a:r>
                <a:r>
                  <a:rPr lang="fr-CH" sz="1350" b="1" dirty="0">
                    <a:solidFill>
                      <a:srgbClr val="C00000"/>
                    </a:solidFill>
                    <a:latin typeface="Calibri"/>
                  </a:rPr>
                  <a:t> </a:t>
                </a:r>
                <a:r>
                  <a:rPr lang="fr-CH" sz="1350" b="1" dirty="0" err="1">
                    <a:solidFill>
                      <a:srgbClr val="C00000"/>
                    </a:solidFill>
                    <a:latin typeface="Calibri"/>
                  </a:rPr>
                  <a:t>limit</a:t>
                </a:r>
                <a:endParaRPr lang="fr-CH" sz="1350" dirty="0">
                  <a:solidFill>
                    <a:prstClr val="black"/>
                  </a:solidFill>
                  <a:latin typeface="Calibri" panose="020F0502020204030204"/>
                </a:endParaRPr>
              </a:p>
            </p:txBody>
          </p:sp>
        </mc:Choice>
        <mc:Fallback xmlns="">
          <p:sp>
            <p:nvSpPr>
              <p:cNvPr id="2" name="Rectangle 1"/>
              <p:cNvSpPr>
                <a:spLocks noRot="1" noChangeAspect="1" noMove="1" noResize="1" noEditPoints="1" noAdjustHandles="1" noChangeArrowheads="1" noChangeShapeType="1" noTextEdit="1"/>
              </p:cNvSpPr>
              <p:nvPr/>
            </p:nvSpPr>
            <p:spPr>
              <a:xfrm>
                <a:off x="467544" y="2766892"/>
                <a:ext cx="8513171" cy="3647152"/>
              </a:xfrm>
              <a:prstGeom prst="rect">
                <a:avLst/>
              </a:prstGeom>
              <a:blipFill>
                <a:blip r:embed="rId7"/>
                <a:stretch>
                  <a:fillRect/>
                </a:stretch>
              </a:blipFill>
              <a:ln w="76200" cmpd="thinThick">
                <a:solidFill>
                  <a:srgbClr val="00B050"/>
                </a:solidFill>
              </a:ln>
            </p:spPr>
            <p:txBody>
              <a:bodyPr/>
              <a:lstStyle/>
              <a:p>
                <a:r>
                  <a:rPr lang="en-US">
                    <a:noFill/>
                  </a:rPr>
                  <a:t> </a:t>
                </a:r>
              </a:p>
            </p:txBody>
          </p:sp>
        </mc:Fallback>
      </mc:AlternateContent>
      <p:sp>
        <p:nvSpPr>
          <p:cNvPr id="11" name="Slide Number Placeholder 10"/>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79</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4148624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1295400" y="1905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fr-CH" altLang="fr-FR" sz="2400">
              <a:latin typeface="Arial" panose="020B0604020202020204" pitchFamily="34" charset="0"/>
            </a:endParaRPr>
          </a:p>
        </p:txBody>
      </p:sp>
      <p:sp>
        <p:nvSpPr>
          <p:cNvPr id="27651" name="Text Box 3"/>
          <p:cNvSpPr txBox="1">
            <a:spLocks noChangeArrowheads="1"/>
          </p:cNvSpPr>
          <p:nvPr/>
        </p:nvSpPr>
        <p:spPr bwMode="auto">
          <a:xfrm>
            <a:off x="0" y="152400"/>
            <a:ext cx="48799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b="1">
                <a:solidFill>
                  <a:srgbClr val="000099"/>
                </a:solidFill>
                <a:latin typeface="Arial Rounded MT Bold" panose="020F0704030504030204" pitchFamily="34" charset="0"/>
              </a:rPr>
              <a:t>Neutrinos:  </a:t>
            </a:r>
            <a:r>
              <a:rPr lang="en-US" altLang="fr-FR" sz="2400" b="1" i="1">
                <a:solidFill>
                  <a:srgbClr val="CC0000"/>
                </a:solidFill>
                <a:latin typeface="Arial Rounded MT Bold" panose="020F0704030504030204" pitchFamily="34" charset="0"/>
              </a:rPr>
              <a:t>direct detection</a:t>
            </a:r>
            <a:r>
              <a:rPr lang="en-US" altLang="fr-FR" b="1">
                <a:solidFill>
                  <a:srgbClr val="000099"/>
                </a:solidFill>
                <a:latin typeface="Arial Rounded MT Bold" panose="020F0704030504030204" pitchFamily="34" charset="0"/>
              </a:rPr>
              <a:t> </a:t>
            </a:r>
            <a:endParaRPr lang="en-US" altLang="fr-FR" sz="2400" b="1" i="1">
              <a:solidFill>
                <a:srgbClr val="CC0000"/>
              </a:solidFill>
              <a:latin typeface="Arial Rounded MT Bold" panose="020F0704030504030204" pitchFamily="34" charset="0"/>
            </a:endParaRPr>
          </a:p>
        </p:txBody>
      </p:sp>
      <p:sp>
        <p:nvSpPr>
          <p:cNvPr id="27652" name="Text Box 4"/>
          <p:cNvSpPr txBox="1">
            <a:spLocks noChangeArrowheads="1"/>
          </p:cNvSpPr>
          <p:nvPr/>
        </p:nvSpPr>
        <p:spPr bwMode="auto">
          <a:xfrm>
            <a:off x="8242300" y="0"/>
            <a:ext cx="900113" cy="495300"/>
          </a:xfrm>
          <a:prstGeom prst="rect">
            <a:avLst/>
          </a:prstGeom>
          <a:solidFill>
            <a:srgbClr val="FEFCAC"/>
          </a:solidFill>
          <a:ln w="38100">
            <a:solidFill>
              <a:srgbClr val="CC0000"/>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400" b="1">
                <a:solidFill>
                  <a:srgbClr val="CC0000"/>
                </a:solidFill>
                <a:latin typeface="Arial" panose="020B0604020202020204" pitchFamily="34" charset="0"/>
              </a:rPr>
              <a:t>1953</a:t>
            </a:r>
          </a:p>
        </p:txBody>
      </p:sp>
      <p:sp>
        <p:nvSpPr>
          <p:cNvPr id="27653" name="Text Box 5"/>
          <p:cNvSpPr txBox="1">
            <a:spLocks noChangeArrowheads="1"/>
          </p:cNvSpPr>
          <p:nvPr/>
        </p:nvSpPr>
        <p:spPr bwMode="auto">
          <a:xfrm>
            <a:off x="228600" y="1104900"/>
            <a:ext cx="5562600" cy="1006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The anti-neutrino coming from the nuclear reactor interacts with a proton of the target, giving a positron and a neutron.  </a:t>
            </a:r>
          </a:p>
        </p:txBody>
      </p:sp>
      <p:pic>
        <p:nvPicPr>
          <p:cNvPr id="27654" name="Picture 6" descr="rei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7963" y="660400"/>
            <a:ext cx="1277937"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7" descr="reinesd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1838" y="2857500"/>
            <a:ext cx="3332162"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Text Box 8"/>
          <p:cNvSpPr txBox="1">
            <a:spLocks noChangeArrowheads="1"/>
          </p:cNvSpPr>
          <p:nvPr/>
        </p:nvSpPr>
        <p:spPr bwMode="auto">
          <a:xfrm>
            <a:off x="5457825" y="6300788"/>
            <a:ext cx="3071813" cy="434975"/>
          </a:xfrm>
          <a:prstGeom prst="rect">
            <a:avLst/>
          </a:prstGeom>
          <a:solidFill>
            <a:srgbClr val="FFFF99"/>
          </a:solidFill>
          <a:ln w="38100" cmpd="dbl">
            <a:solidFill>
              <a:schemeClr val="hlink"/>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CH" altLang="fr-FR" sz="2000" b="1">
                <a:latin typeface="Times New Roman" panose="02020603050405020304" pitchFamily="18" charset="0"/>
              </a:rPr>
              <a:t>4-fold delayed coincidence</a:t>
            </a:r>
            <a:endParaRPr lang="fr-FR" altLang="fr-FR" sz="2000" b="1">
              <a:latin typeface="Times New Roman" panose="02020603050405020304" pitchFamily="18" charset="0"/>
            </a:endParaRPr>
          </a:p>
        </p:txBody>
      </p:sp>
      <p:graphicFrame>
        <p:nvGraphicFramePr>
          <p:cNvPr id="27657" name="Object 9"/>
          <p:cNvGraphicFramePr>
            <a:graphicFrameLocks noChangeAspect="1"/>
          </p:cNvGraphicFramePr>
          <p:nvPr/>
        </p:nvGraphicFramePr>
        <p:xfrm>
          <a:off x="1433513" y="2393950"/>
          <a:ext cx="2290762" cy="539750"/>
        </p:xfrm>
        <a:graphic>
          <a:graphicData uri="http://schemas.openxmlformats.org/presentationml/2006/ole">
            <mc:AlternateContent xmlns:mc="http://schemas.openxmlformats.org/markup-compatibility/2006">
              <mc:Choice xmlns:v="urn:schemas-microsoft-com:vml" Requires="v">
                <p:oleObj spid="_x0000_s22557" name="Equation" r:id="rId6" imgW="1079032" imgH="253890" progId="Equation.3">
                  <p:embed/>
                </p:oleObj>
              </mc:Choice>
              <mc:Fallback>
                <p:oleObj name="Equation" r:id="rId6" imgW="1079032" imgH="253890" progId="Equation.3">
                  <p:embed/>
                  <p:pic>
                    <p:nvPicPr>
                      <p:cNvPr id="27657"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3513" y="2393950"/>
                        <a:ext cx="2290762"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8" name="Text Box 10"/>
          <p:cNvSpPr txBox="1">
            <a:spLocks noChangeArrowheads="1"/>
          </p:cNvSpPr>
          <p:nvPr/>
        </p:nvSpPr>
        <p:spPr bwMode="auto">
          <a:xfrm>
            <a:off x="5800725" y="0"/>
            <a:ext cx="2443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Reines and Cowan</a:t>
            </a:r>
            <a:endParaRPr lang="en-GB" altLang="fr-FR" sz="1400" b="1">
              <a:latin typeface="Times New Roman" panose="02020603050405020304" pitchFamily="18" charset="0"/>
            </a:endParaRPr>
          </a:p>
        </p:txBody>
      </p:sp>
      <p:sp>
        <p:nvSpPr>
          <p:cNvPr id="27659" name="Text Box 11"/>
          <p:cNvSpPr txBox="1">
            <a:spLocks noChangeArrowheads="1"/>
          </p:cNvSpPr>
          <p:nvPr/>
        </p:nvSpPr>
        <p:spPr bwMode="auto">
          <a:xfrm>
            <a:off x="5737225" y="633413"/>
            <a:ext cx="1971675" cy="2171700"/>
          </a:xfrm>
          <a:prstGeom prst="rect">
            <a:avLst/>
          </a:prstGeom>
          <a:solidFill>
            <a:srgbClr val="FFFF99"/>
          </a:solidFill>
          <a:ln w="38100" cmpd="dbl">
            <a:solidFill>
              <a:schemeClr val="hlink"/>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solidFill>
                  <a:srgbClr val="A50021"/>
                </a:solidFill>
                <a:latin typeface="Arial" panose="020B0604020202020204" pitchFamily="34" charset="0"/>
              </a:rPr>
              <a:t>The target is made of about 400 liters of water mixed with cadmium chloride</a:t>
            </a:r>
          </a:p>
          <a:p>
            <a:pPr>
              <a:spcBef>
                <a:spcPct val="0"/>
              </a:spcBef>
              <a:buFontTx/>
              <a:buNone/>
            </a:pPr>
            <a:endParaRPr lang="en-GB" altLang="fr-FR" sz="1400" b="1">
              <a:solidFill>
                <a:srgbClr val="A50021"/>
              </a:solidFill>
              <a:latin typeface="Times New Roman" panose="02020603050405020304" pitchFamily="18" charset="0"/>
            </a:endParaRPr>
          </a:p>
        </p:txBody>
      </p:sp>
      <p:sp>
        <p:nvSpPr>
          <p:cNvPr id="27660" name="Text Box 12"/>
          <p:cNvSpPr txBox="1">
            <a:spLocks noChangeArrowheads="1"/>
          </p:cNvSpPr>
          <p:nvPr/>
        </p:nvSpPr>
        <p:spPr bwMode="auto">
          <a:xfrm>
            <a:off x="263525" y="3059113"/>
            <a:ext cx="526415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fr-FR" sz="2000" b="1">
                <a:latin typeface="Arial" panose="020B0604020202020204" pitchFamily="34" charset="0"/>
              </a:rPr>
              <a:t>The positron annihilates with an electron of target and gives two simultaneous photons</a:t>
            </a:r>
            <a:r>
              <a:rPr lang="en-US" altLang="fr-FR" sz="2400" b="1">
                <a:latin typeface="Arial" panose="020B0604020202020204" pitchFamily="34" charset="0"/>
              </a:rPr>
              <a:t> </a:t>
            </a:r>
            <a:r>
              <a:rPr lang="en-US" altLang="fr-FR" sz="1800" b="1">
                <a:latin typeface="Arial" panose="020B0604020202020204" pitchFamily="34" charset="0"/>
              </a:rPr>
              <a:t>(e</a:t>
            </a:r>
            <a:r>
              <a:rPr lang="en-US" altLang="fr-FR" sz="1800" b="1" baseline="30000">
                <a:latin typeface="Arial" panose="020B0604020202020204" pitchFamily="34" charset="0"/>
              </a:rPr>
              <a:t>+</a:t>
            </a:r>
            <a:r>
              <a:rPr lang="en-US" altLang="fr-FR" sz="1800" b="1">
                <a:latin typeface="Arial" panose="020B0604020202020204" pitchFamily="34" charset="0"/>
              </a:rPr>
              <a:t> + e</a:t>
            </a:r>
            <a:r>
              <a:rPr lang="en-US" altLang="fr-FR" sz="1800" b="1" baseline="30000">
                <a:latin typeface="Arial" panose="020B0604020202020204" pitchFamily="34" charset="0"/>
              </a:rPr>
              <a:t>-</a:t>
            </a:r>
            <a:r>
              <a:rPr lang="en-US" altLang="fr-FR" sz="1800" b="1">
                <a:latin typeface="Arial" panose="020B0604020202020204" pitchFamily="34" charset="0"/>
              </a:rPr>
              <a:t> </a:t>
            </a:r>
            <a:r>
              <a:rPr lang="en-US" altLang="fr-FR" sz="1800" b="1">
                <a:latin typeface="Arial" panose="020B0604020202020204" pitchFamily="34" charset="0"/>
                <a:sym typeface="Symbol" panose="05050102010706020507" pitchFamily="18" charset="2"/>
              </a:rPr>
              <a:t>)</a:t>
            </a:r>
            <a:r>
              <a:rPr lang="en-US" altLang="fr-FR" sz="1600" b="1">
                <a:latin typeface="Arial" panose="020B0604020202020204" pitchFamily="34" charset="0"/>
                <a:sym typeface="Symbol" panose="05050102010706020507" pitchFamily="18" charset="2"/>
              </a:rPr>
              <a:t> </a:t>
            </a:r>
            <a:r>
              <a:rPr lang="en-US" altLang="fr-FR" sz="2000" b="1">
                <a:latin typeface="Arial" panose="020B0604020202020204" pitchFamily="34" charset="0"/>
              </a:rPr>
              <a:t>. </a:t>
            </a:r>
          </a:p>
          <a:p>
            <a:pPr>
              <a:spcBef>
                <a:spcPct val="0"/>
              </a:spcBef>
              <a:buFontTx/>
              <a:buNone/>
            </a:pPr>
            <a:r>
              <a:rPr lang="en-US" altLang="fr-FR" sz="2000" b="1">
                <a:latin typeface="Arial" panose="020B0604020202020204" pitchFamily="34" charset="0"/>
              </a:rPr>
              <a:t>The neutron slows down before being eventually captured by a cadmium nucleus, that gives the emission of 2  photons about 15 microseconds after those of the positron. </a:t>
            </a:r>
          </a:p>
          <a:p>
            <a:pPr>
              <a:spcBef>
                <a:spcPct val="0"/>
              </a:spcBef>
              <a:buFontTx/>
              <a:buNone/>
            </a:pPr>
            <a:endParaRPr lang="en-US" altLang="fr-FR" sz="2000" b="1">
              <a:latin typeface="Arial" panose="020B0604020202020204" pitchFamily="34" charset="0"/>
            </a:endParaRPr>
          </a:p>
          <a:p>
            <a:pPr>
              <a:spcBef>
                <a:spcPct val="0"/>
              </a:spcBef>
              <a:buFontTx/>
              <a:buNone/>
            </a:pPr>
            <a:r>
              <a:rPr lang="en-US" altLang="fr-FR" sz="2000" b="1">
                <a:latin typeface="Arial" panose="020B0604020202020204" pitchFamily="34" charset="0"/>
              </a:rPr>
              <a:t>All those 4 photons are detected and the 15 microseconds identify the "neutrino" interaction. </a:t>
            </a:r>
            <a:endParaRPr lang="en-GB" altLang="fr-FR" sz="2000" b="1">
              <a:latin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8</a:t>
            </a:fld>
            <a:endParaRPr lang="en-US">
              <a:solidFill>
                <a:prstClr val="black">
                  <a:tint val="75000"/>
                </a:prstClr>
              </a:solidFill>
            </a:endParaRPr>
          </a:p>
        </p:txBody>
      </p:sp>
    </p:spTree>
    <p:extLst>
      <p:ext uri="{BB962C8B-B14F-4D97-AF65-F5344CB8AC3E}">
        <p14:creationId xmlns:p14="http://schemas.microsoft.com/office/powerpoint/2010/main" val="221012409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0"/>
          </p:nvPr>
        </p:nvSpPr>
        <p:spPr>
          <a:noFill/>
        </p:spPr>
        <p:txBody>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a:spcBef>
                <a:spcPct val="50000"/>
              </a:spcBef>
              <a:buClrTx/>
              <a:buFontTx/>
              <a:buNone/>
            </a:pPr>
            <a:r>
              <a:rPr kumimoji="0" lang="en-US" altLang="en-US" sz="1400" smtClean="0">
                <a:solidFill>
                  <a:srgbClr val="5E574E"/>
                </a:solidFill>
                <a:latin typeface="Arial" pitchFamily="34" charset="0"/>
              </a:rPr>
              <a:t>Neutrino physics -- Alain Blondel  </a:t>
            </a:r>
          </a:p>
        </p:txBody>
      </p:sp>
      <p:sp>
        <p:nvSpPr>
          <p:cNvPr id="78851" name="Text Box 2"/>
          <p:cNvSpPr txBox="1">
            <a:spLocks noChangeArrowheads="1"/>
          </p:cNvSpPr>
          <p:nvPr/>
        </p:nvSpPr>
        <p:spPr bwMode="auto">
          <a:xfrm>
            <a:off x="1871663" y="320675"/>
            <a:ext cx="5399087"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Times New Roman" pitchFamily="18" charset="0"/>
              </a:rPr>
              <a:t>Pion decay with massive neutrinos</a:t>
            </a:r>
            <a:endParaRPr kumimoji="0" lang="fr-FR" altLang="en-US" sz="2800" b="1">
              <a:solidFill>
                <a:srgbClr val="000000"/>
              </a:solidFill>
              <a:latin typeface="Times New Roman" pitchFamily="18" charset="0"/>
            </a:endParaRPr>
          </a:p>
        </p:txBody>
      </p:sp>
      <p:sp>
        <p:nvSpPr>
          <p:cNvPr id="78852" name="Line 3"/>
          <p:cNvSpPr>
            <a:spLocks noChangeShapeType="1"/>
          </p:cNvSpPr>
          <p:nvPr/>
        </p:nvSpPr>
        <p:spPr bwMode="auto">
          <a:xfrm>
            <a:off x="863600" y="2006600"/>
            <a:ext cx="1270000"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53" name="Line 4"/>
          <p:cNvSpPr>
            <a:spLocks noChangeShapeType="1"/>
          </p:cNvSpPr>
          <p:nvPr/>
        </p:nvSpPr>
        <p:spPr bwMode="auto">
          <a:xfrm flipV="1">
            <a:off x="2146300" y="1447800"/>
            <a:ext cx="1117600" cy="55880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54" name="Line 5"/>
          <p:cNvSpPr>
            <a:spLocks noChangeShapeType="1"/>
          </p:cNvSpPr>
          <p:nvPr/>
        </p:nvSpPr>
        <p:spPr bwMode="auto">
          <a:xfrm>
            <a:off x="2184400" y="2057400"/>
            <a:ext cx="1066800" cy="711200"/>
          </a:xfrm>
          <a:prstGeom prst="line">
            <a:avLst/>
          </a:prstGeom>
          <a:noFill/>
          <a:ln w="44450">
            <a:solidFill>
              <a:srgbClr val="3366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55" name="Text Box 6"/>
          <p:cNvSpPr txBox="1">
            <a:spLocks noChangeArrowheads="1"/>
          </p:cNvSpPr>
          <p:nvPr/>
        </p:nvSpPr>
        <p:spPr bwMode="auto">
          <a:xfrm>
            <a:off x="1203325" y="1330325"/>
            <a:ext cx="51117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p</a:t>
            </a:r>
            <a:r>
              <a:rPr kumimoji="0" lang="fr-CH" altLang="en-US" sz="2800" b="1" baseline="30000">
                <a:solidFill>
                  <a:srgbClr val="000000"/>
                </a:solidFill>
                <a:latin typeface="Symbol" pitchFamily="18" charset="2"/>
              </a:rPr>
              <a:t>+</a:t>
            </a:r>
            <a:endParaRPr kumimoji="0" lang="fr-FR" altLang="en-US" sz="2800" b="1">
              <a:solidFill>
                <a:srgbClr val="000000"/>
              </a:solidFill>
              <a:latin typeface="Symbol" pitchFamily="18" charset="2"/>
            </a:endParaRPr>
          </a:p>
        </p:txBody>
      </p:sp>
      <p:sp>
        <p:nvSpPr>
          <p:cNvPr id="78856" name="Text Box 7"/>
          <p:cNvSpPr txBox="1">
            <a:spLocks noChangeArrowheads="1"/>
          </p:cNvSpPr>
          <p:nvPr/>
        </p:nvSpPr>
        <p:spPr bwMode="auto">
          <a:xfrm>
            <a:off x="2193925" y="1304925"/>
            <a:ext cx="5207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m</a:t>
            </a:r>
            <a:r>
              <a:rPr kumimoji="0" lang="fr-CH" altLang="en-US" sz="2800" b="1" baseline="30000">
                <a:solidFill>
                  <a:srgbClr val="000000"/>
                </a:solidFill>
                <a:latin typeface="Symbol" pitchFamily="18" charset="2"/>
              </a:rPr>
              <a:t>+</a:t>
            </a:r>
            <a:endParaRPr kumimoji="0" lang="fr-FR" altLang="en-US" sz="2800" b="1">
              <a:solidFill>
                <a:srgbClr val="000000"/>
              </a:solidFill>
              <a:latin typeface="Symbol" pitchFamily="18" charset="2"/>
            </a:endParaRPr>
          </a:p>
        </p:txBody>
      </p:sp>
      <p:sp>
        <p:nvSpPr>
          <p:cNvPr id="78857" name="Text Box 8"/>
          <p:cNvSpPr txBox="1">
            <a:spLocks noChangeArrowheads="1"/>
          </p:cNvSpPr>
          <p:nvPr/>
        </p:nvSpPr>
        <p:spPr bwMode="auto">
          <a:xfrm>
            <a:off x="2828925" y="1952625"/>
            <a:ext cx="5016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n</a:t>
            </a:r>
            <a:r>
              <a:rPr kumimoji="0" lang="fr-CH" altLang="en-US" sz="2800" b="1" baseline="-25000">
                <a:solidFill>
                  <a:srgbClr val="000000"/>
                </a:solidFill>
              </a:rPr>
              <a:t>L</a:t>
            </a:r>
            <a:endParaRPr kumimoji="0" lang="fr-FR" altLang="en-US" sz="2800" b="1">
              <a:solidFill>
                <a:srgbClr val="000000"/>
              </a:solidFill>
              <a:latin typeface="Symbol" pitchFamily="18" charset="2"/>
            </a:endParaRPr>
          </a:p>
        </p:txBody>
      </p:sp>
      <p:sp>
        <p:nvSpPr>
          <p:cNvPr id="78858" name="Text Box 9"/>
          <p:cNvSpPr txBox="1">
            <a:spLocks noChangeArrowheads="1"/>
          </p:cNvSpPr>
          <p:nvPr/>
        </p:nvSpPr>
        <p:spPr bwMode="auto">
          <a:xfrm>
            <a:off x="4184650" y="1755775"/>
            <a:ext cx="3873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Times New Roman" pitchFamily="18" charset="0"/>
              </a:rPr>
              <a:t>+</a:t>
            </a:r>
            <a:endParaRPr kumimoji="0" lang="fr-FR" altLang="en-US" sz="2800" b="1">
              <a:solidFill>
                <a:srgbClr val="000000"/>
              </a:solidFill>
              <a:latin typeface="Times New Roman" pitchFamily="18" charset="0"/>
            </a:endParaRPr>
          </a:p>
        </p:txBody>
      </p:sp>
      <p:sp>
        <p:nvSpPr>
          <p:cNvPr id="78859" name="Line 10"/>
          <p:cNvSpPr>
            <a:spLocks noChangeShapeType="1"/>
          </p:cNvSpPr>
          <p:nvPr/>
        </p:nvSpPr>
        <p:spPr bwMode="auto">
          <a:xfrm>
            <a:off x="5041900" y="2095500"/>
            <a:ext cx="1270000"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60" name="Line 11"/>
          <p:cNvSpPr>
            <a:spLocks noChangeShapeType="1"/>
          </p:cNvSpPr>
          <p:nvPr/>
        </p:nvSpPr>
        <p:spPr bwMode="auto">
          <a:xfrm flipV="1">
            <a:off x="6324600" y="1536700"/>
            <a:ext cx="1117600" cy="55880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61" name="Line 12"/>
          <p:cNvSpPr>
            <a:spLocks noChangeShapeType="1"/>
          </p:cNvSpPr>
          <p:nvPr/>
        </p:nvSpPr>
        <p:spPr bwMode="auto">
          <a:xfrm>
            <a:off x="6362700" y="2146300"/>
            <a:ext cx="1587500" cy="1066800"/>
          </a:xfrm>
          <a:prstGeom prst="line">
            <a:avLst/>
          </a:prstGeom>
          <a:noFill/>
          <a:ln w="44450">
            <a:solidFill>
              <a:srgbClr val="3366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62" name="Text Box 13"/>
          <p:cNvSpPr txBox="1">
            <a:spLocks noChangeArrowheads="1"/>
          </p:cNvSpPr>
          <p:nvPr/>
        </p:nvSpPr>
        <p:spPr bwMode="auto">
          <a:xfrm>
            <a:off x="5381625" y="1419225"/>
            <a:ext cx="51117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p</a:t>
            </a:r>
            <a:r>
              <a:rPr kumimoji="0" lang="fr-CH" altLang="en-US" sz="2800" b="1" baseline="30000">
                <a:solidFill>
                  <a:srgbClr val="000000"/>
                </a:solidFill>
                <a:latin typeface="Symbol" pitchFamily="18" charset="2"/>
              </a:rPr>
              <a:t>+</a:t>
            </a:r>
            <a:endParaRPr kumimoji="0" lang="fr-FR" altLang="en-US" sz="2800" b="1">
              <a:solidFill>
                <a:srgbClr val="000000"/>
              </a:solidFill>
              <a:latin typeface="Symbol" pitchFamily="18" charset="2"/>
            </a:endParaRPr>
          </a:p>
        </p:txBody>
      </p:sp>
      <p:sp>
        <p:nvSpPr>
          <p:cNvPr id="78863" name="Text Box 14"/>
          <p:cNvSpPr txBox="1">
            <a:spLocks noChangeArrowheads="1"/>
          </p:cNvSpPr>
          <p:nvPr/>
        </p:nvSpPr>
        <p:spPr bwMode="auto">
          <a:xfrm>
            <a:off x="6372225" y="1393825"/>
            <a:ext cx="5207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m</a:t>
            </a:r>
            <a:r>
              <a:rPr kumimoji="0" lang="fr-CH" altLang="en-US" sz="2800" b="1" baseline="30000">
                <a:solidFill>
                  <a:srgbClr val="000000"/>
                </a:solidFill>
                <a:latin typeface="Symbol" pitchFamily="18" charset="2"/>
              </a:rPr>
              <a:t>+</a:t>
            </a:r>
            <a:endParaRPr kumimoji="0" lang="fr-FR" altLang="en-US" sz="2800" b="1">
              <a:solidFill>
                <a:srgbClr val="000000"/>
              </a:solidFill>
              <a:latin typeface="Symbol" pitchFamily="18" charset="2"/>
            </a:endParaRPr>
          </a:p>
        </p:txBody>
      </p:sp>
      <p:sp>
        <p:nvSpPr>
          <p:cNvPr id="78864" name="Text Box 15"/>
          <p:cNvSpPr txBox="1">
            <a:spLocks noChangeArrowheads="1"/>
          </p:cNvSpPr>
          <p:nvPr/>
        </p:nvSpPr>
        <p:spPr bwMode="auto">
          <a:xfrm>
            <a:off x="6791325" y="2066925"/>
            <a:ext cx="5016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n</a:t>
            </a:r>
            <a:r>
              <a:rPr kumimoji="0" lang="fr-CH" altLang="en-US" sz="2800" b="1" baseline="-25000">
                <a:solidFill>
                  <a:srgbClr val="000000"/>
                </a:solidFill>
              </a:rPr>
              <a:t>L</a:t>
            </a:r>
            <a:endParaRPr kumimoji="0" lang="fr-FR" altLang="en-US" sz="2800" b="1">
              <a:solidFill>
                <a:srgbClr val="000000"/>
              </a:solidFill>
              <a:latin typeface="Symbol" pitchFamily="18" charset="2"/>
            </a:endParaRPr>
          </a:p>
        </p:txBody>
      </p:sp>
      <p:sp>
        <p:nvSpPr>
          <p:cNvPr id="78865" name="Text Box 16"/>
          <p:cNvSpPr txBox="1">
            <a:spLocks noChangeArrowheads="1"/>
          </p:cNvSpPr>
          <p:nvPr/>
        </p:nvSpPr>
        <p:spPr bwMode="auto">
          <a:xfrm>
            <a:off x="2333625" y="3381375"/>
            <a:ext cx="3619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Times New Roman" pitchFamily="18" charset="0"/>
              </a:rPr>
              <a:t>1</a:t>
            </a:r>
            <a:endParaRPr kumimoji="0" lang="fr-FR" altLang="en-US" sz="2800" b="1">
              <a:solidFill>
                <a:srgbClr val="000000"/>
              </a:solidFill>
              <a:latin typeface="Times New Roman" pitchFamily="18" charset="0"/>
            </a:endParaRPr>
          </a:p>
        </p:txBody>
      </p:sp>
      <p:sp>
        <p:nvSpPr>
          <p:cNvPr id="78866" name="Text Box 17"/>
          <p:cNvSpPr txBox="1">
            <a:spLocks noChangeArrowheads="1"/>
          </p:cNvSpPr>
          <p:nvPr/>
        </p:nvSpPr>
        <p:spPr bwMode="auto">
          <a:xfrm>
            <a:off x="6105525" y="3252788"/>
            <a:ext cx="1389063"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Times New Roman" pitchFamily="18" charset="0"/>
              </a:rPr>
              <a:t>(m</a:t>
            </a:r>
            <a:r>
              <a:rPr kumimoji="0" lang="fr-CH" altLang="en-US" sz="2800" b="1" baseline="-25000">
                <a:solidFill>
                  <a:srgbClr val="000000"/>
                </a:solidFill>
                <a:latin typeface="Symbol" pitchFamily="18" charset="2"/>
              </a:rPr>
              <a:t>n</a:t>
            </a:r>
            <a:r>
              <a:rPr kumimoji="0" lang="fr-CH" altLang="en-US" sz="2800" b="1">
                <a:solidFill>
                  <a:srgbClr val="000000"/>
                </a:solidFill>
                <a:latin typeface="Times New Roman" pitchFamily="18" charset="0"/>
              </a:rPr>
              <a:t> /E)</a:t>
            </a:r>
            <a:r>
              <a:rPr kumimoji="0" lang="fr-CH" altLang="en-US" sz="2800" b="1" baseline="30000">
                <a:solidFill>
                  <a:srgbClr val="000000"/>
                </a:solidFill>
                <a:latin typeface="Times New Roman" pitchFamily="18" charset="0"/>
              </a:rPr>
              <a:t>2</a:t>
            </a:r>
            <a:endParaRPr kumimoji="0" lang="fr-FR" altLang="en-US" sz="2800" b="1">
              <a:solidFill>
                <a:srgbClr val="000000"/>
              </a:solidFill>
              <a:latin typeface="Times New Roman" pitchFamily="18" charset="0"/>
            </a:endParaRPr>
          </a:p>
        </p:txBody>
      </p:sp>
      <p:sp>
        <p:nvSpPr>
          <p:cNvPr id="78867" name="Text Box 18"/>
          <p:cNvSpPr txBox="1">
            <a:spLocks noChangeArrowheads="1"/>
          </p:cNvSpPr>
          <p:nvPr/>
        </p:nvSpPr>
        <p:spPr bwMode="auto">
          <a:xfrm>
            <a:off x="5762625" y="4714875"/>
            <a:ext cx="27701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b="1">
                <a:solidFill>
                  <a:srgbClr val="000000"/>
                </a:solidFill>
                <a:latin typeface="Times New Roman" pitchFamily="18" charset="0"/>
              </a:rPr>
              <a:t>(.05/30 10</a:t>
            </a:r>
            <a:r>
              <a:rPr kumimoji="0" lang="fr-CH" altLang="en-US" b="1" baseline="30000">
                <a:solidFill>
                  <a:srgbClr val="000000"/>
                </a:solidFill>
                <a:latin typeface="Times New Roman" pitchFamily="18" charset="0"/>
              </a:rPr>
              <a:t>6</a:t>
            </a:r>
            <a:r>
              <a:rPr kumimoji="0" lang="fr-CH" altLang="en-US" b="1">
                <a:solidFill>
                  <a:srgbClr val="000000"/>
                </a:solidFill>
                <a:latin typeface="Times New Roman" pitchFamily="18" charset="0"/>
              </a:rPr>
              <a:t>)</a:t>
            </a:r>
            <a:r>
              <a:rPr kumimoji="0" lang="fr-CH" altLang="en-US" b="1" baseline="30000">
                <a:solidFill>
                  <a:srgbClr val="000000"/>
                </a:solidFill>
                <a:latin typeface="Times New Roman" pitchFamily="18" charset="0"/>
              </a:rPr>
              <a:t>2    </a:t>
            </a:r>
            <a:r>
              <a:rPr kumimoji="0" lang="fr-CH" altLang="en-US" b="1">
                <a:solidFill>
                  <a:srgbClr val="000000"/>
                </a:solidFill>
                <a:latin typeface="Times New Roman" pitchFamily="18" charset="0"/>
              </a:rPr>
              <a:t>= 10</a:t>
            </a:r>
            <a:r>
              <a:rPr kumimoji="0" lang="fr-CH" altLang="en-US" b="1" baseline="30000">
                <a:solidFill>
                  <a:srgbClr val="000000"/>
                </a:solidFill>
                <a:latin typeface="Times New Roman" pitchFamily="18" charset="0"/>
              </a:rPr>
              <a:t>-18</a:t>
            </a:r>
            <a:endParaRPr kumimoji="0" lang="fr-FR" altLang="en-US" b="1">
              <a:solidFill>
                <a:srgbClr val="000000"/>
              </a:solidFill>
              <a:latin typeface="Times New Roman" pitchFamily="18" charset="0"/>
            </a:endParaRPr>
          </a:p>
        </p:txBody>
      </p:sp>
      <p:sp>
        <p:nvSpPr>
          <p:cNvPr id="78868" name="Text Box 19"/>
          <p:cNvSpPr txBox="1">
            <a:spLocks noChangeArrowheads="1"/>
          </p:cNvSpPr>
          <p:nvPr/>
        </p:nvSpPr>
        <p:spPr bwMode="auto">
          <a:xfrm>
            <a:off x="4200525" y="5903913"/>
            <a:ext cx="10588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1400" b="1">
                <a:solidFill>
                  <a:srgbClr val="000000"/>
                </a:solidFill>
                <a:latin typeface="Times New Roman" pitchFamily="18" charset="0"/>
              </a:rPr>
              <a:t>no problem</a:t>
            </a:r>
            <a:endParaRPr kumimoji="0" lang="fr-FR" altLang="en-US" sz="1400" b="1">
              <a:solidFill>
                <a:srgbClr val="000000"/>
              </a:solidFill>
              <a:latin typeface="Times New Roman" pitchFamily="18" charset="0"/>
            </a:endParaRPr>
          </a:p>
        </p:txBody>
      </p:sp>
      <p:sp>
        <p:nvSpPr>
          <p:cNvPr id="78869" name="Line 20"/>
          <p:cNvSpPr>
            <a:spLocks noChangeShapeType="1"/>
          </p:cNvSpPr>
          <p:nvPr/>
        </p:nvSpPr>
        <p:spPr bwMode="auto">
          <a:xfrm>
            <a:off x="7251700" y="2641600"/>
            <a:ext cx="25400" cy="2032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70" name="Line 21"/>
          <p:cNvSpPr>
            <a:spLocks noChangeShapeType="1"/>
          </p:cNvSpPr>
          <p:nvPr/>
        </p:nvSpPr>
        <p:spPr bwMode="auto">
          <a:xfrm>
            <a:off x="7188200" y="2717800"/>
            <a:ext cx="190500"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71" name="Rectangle 22"/>
          <p:cNvSpPr>
            <a:spLocks noChangeArrowheads="1"/>
          </p:cNvSpPr>
          <p:nvPr/>
        </p:nvSpPr>
        <p:spPr bwMode="auto">
          <a:xfrm>
            <a:off x="7800975" y="2662238"/>
            <a:ext cx="8778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a:solidFill>
                  <a:srgbClr val="000000"/>
                </a:solidFill>
                <a:latin typeface="Symbol" pitchFamily="18" charset="2"/>
              </a:rPr>
              <a:t>n</a:t>
            </a:r>
            <a:r>
              <a:rPr kumimoji="0" lang="fr-CH" altLang="en-US" sz="2800" b="1" baseline="-25000">
                <a:solidFill>
                  <a:srgbClr val="000000"/>
                </a:solidFill>
              </a:rPr>
              <a:t>L</a:t>
            </a:r>
            <a:r>
              <a:rPr kumimoji="0" lang="fr-CH" altLang="en-US" sz="2800" b="1" baseline="30000">
                <a:solidFill>
                  <a:srgbClr val="000000"/>
                </a:solidFill>
              </a:rPr>
              <a:t>c =</a:t>
            </a:r>
            <a:endParaRPr kumimoji="0" lang="fr-FR" altLang="en-US" sz="2800" b="1" baseline="-25000">
              <a:solidFill>
                <a:srgbClr val="000000"/>
              </a:solidFill>
            </a:endParaRPr>
          </a:p>
        </p:txBody>
      </p:sp>
      <p:sp>
        <p:nvSpPr>
          <p:cNvPr id="78872" name="Line 23"/>
          <p:cNvSpPr>
            <a:spLocks noChangeShapeType="1"/>
          </p:cNvSpPr>
          <p:nvPr/>
        </p:nvSpPr>
        <p:spPr bwMode="auto">
          <a:xfrm>
            <a:off x="8597900" y="2743200"/>
            <a:ext cx="393700" cy="0"/>
          </a:xfrm>
          <a:prstGeom prst="line">
            <a:avLst/>
          </a:prstGeom>
          <a:noFill/>
          <a:ln w="444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GB" sz="1400" b="1">
              <a:solidFill>
                <a:srgbClr val="000000"/>
              </a:solidFill>
              <a:latin typeface="Times New Roman" pitchFamily="18" charset="0"/>
            </a:endParaRPr>
          </a:p>
        </p:txBody>
      </p:sp>
      <p:sp>
        <p:nvSpPr>
          <p:cNvPr id="78873" name="Text Box 24"/>
          <p:cNvSpPr txBox="1">
            <a:spLocks noChangeArrowheads="1"/>
          </p:cNvSpPr>
          <p:nvPr/>
        </p:nvSpPr>
        <p:spPr bwMode="auto">
          <a:xfrm>
            <a:off x="8620125" y="2663825"/>
            <a:ext cx="50366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eaLnBrk="0" fontAlgn="base" hangingPunct="0">
              <a:spcBef>
                <a:spcPct val="0"/>
              </a:spcBef>
              <a:spcAft>
                <a:spcPct val="0"/>
              </a:spcAft>
              <a:buClrTx/>
              <a:buFontTx/>
              <a:buNone/>
            </a:pPr>
            <a:r>
              <a:rPr kumimoji="0" lang="fr-CH" altLang="en-US" sz="2800" b="1" dirty="0" err="1" smtClean="0">
                <a:solidFill>
                  <a:srgbClr val="000000"/>
                </a:solidFill>
                <a:latin typeface="Symbol" pitchFamily="18" charset="2"/>
              </a:rPr>
              <a:t>n</a:t>
            </a:r>
            <a:r>
              <a:rPr kumimoji="0" lang="fr-CH" altLang="en-US" sz="2800" b="1" baseline="-25000" dirty="0" err="1">
                <a:solidFill>
                  <a:srgbClr val="000000"/>
                </a:solidFill>
              </a:rPr>
              <a:t>L</a:t>
            </a:r>
            <a:endParaRPr kumimoji="0" lang="fr-FR" altLang="en-US" sz="2800" b="1" dirty="0">
              <a:solidFill>
                <a:srgbClr val="000000"/>
              </a:solidFill>
            </a:endParaRPr>
          </a:p>
        </p:txBody>
      </p:sp>
      <p:sp>
        <p:nvSpPr>
          <p:cNvPr id="2" name="TextBox 1"/>
          <p:cNvSpPr txBox="1"/>
          <p:nvPr/>
        </p:nvSpPr>
        <p:spPr>
          <a:xfrm>
            <a:off x="129526" y="4085154"/>
            <a:ext cx="4836580" cy="1754326"/>
          </a:xfrm>
          <a:prstGeom prst="rect">
            <a:avLst/>
          </a:prstGeom>
          <a:solidFill>
            <a:schemeClr val="bg2">
              <a:lumMod val="20000"/>
              <a:lumOff val="80000"/>
            </a:schemeClr>
          </a:solidFill>
        </p:spPr>
        <p:txBody>
          <a:bodyPr wrap="none" rtlCol="0">
            <a:spAutoFit/>
          </a:bodyPr>
          <a:lstStyle/>
          <a:p>
            <a:r>
              <a:rPr lang="fr-CH" u="sng" dirty="0" smtClean="0"/>
              <a:t>in case of pure Dirac: </a:t>
            </a:r>
          </a:p>
          <a:p>
            <a:r>
              <a:rPr lang="fr-CH" dirty="0" smtClean="0"/>
              <a:t>transition to </a:t>
            </a:r>
            <a:r>
              <a:rPr lang="fr-CH" dirty="0" err="1" smtClean="0"/>
              <a:t>sterile</a:t>
            </a:r>
            <a:r>
              <a:rPr lang="fr-CH" dirty="0" smtClean="0"/>
              <a:t> right </a:t>
            </a:r>
            <a:r>
              <a:rPr lang="fr-CH" dirty="0" err="1" smtClean="0"/>
              <a:t>handed</a:t>
            </a:r>
            <a:r>
              <a:rPr lang="fr-CH" dirty="0" smtClean="0"/>
              <a:t> neutrinos</a:t>
            </a:r>
          </a:p>
          <a:p>
            <a:r>
              <a:rPr lang="fr-CH" u="sng" dirty="0" smtClean="0"/>
              <a:t>in case of pure </a:t>
            </a:r>
            <a:r>
              <a:rPr lang="fr-CH" u="sng" dirty="0" err="1" smtClean="0"/>
              <a:t>Majorana</a:t>
            </a:r>
            <a:r>
              <a:rPr lang="fr-CH" u="sng" dirty="0" smtClean="0"/>
              <a:t>: </a:t>
            </a:r>
          </a:p>
          <a:p>
            <a:r>
              <a:rPr lang="fr-CH" dirty="0" smtClean="0"/>
              <a:t>transition to </a:t>
            </a:r>
            <a:r>
              <a:rPr lang="fr-CH" dirty="0" err="1" smtClean="0"/>
              <a:t>anti-neutrino</a:t>
            </a:r>
            <a:endParaRPr lang="fr-CH" dirty="0" smtClean="0"/>
          </a:p>
          <a:p>
            <a:r>
              <a:rPr lang="fr-CH" u="sng" dirty="0" smtClean="0"/>
              <a:t>in case of </a:t>
            </a:r>
            <a:r>
              <a:rPr lang="fr-CH" u="sng" dirty="0" err="1" smtClean="0"/>
              <a:t>see-saw</a:t>
            </a:r>
            <a:r>
              <a:rPr lang="fr-CH" u="sng" dirty="0" smtClean="0"/>
              <a:t>:</a:t>
            </a:r>
          </a:p>
          <a:p>
            <a:r>
              <a:rPr lang="fr-CH" dirty="0" smtClean="0"/>
              <a:t>if possible, transition to </a:t>
            </a:r>
            <a:r>
              <a:rPr lang="fr-CH" dirty="0" err="1" smtClean="0"/>
              <a:t>heavy</a:t>
            </a:r>
            <a:r>
              <a:rPr lang="fr-CH" dirty="0" smtClean="0"/>
              <a:t> RH neutrino</a:t>
            </a:r>
          </a:p>
        </p:txBody>
      </p:sp>
      <p:sp>
        <p:nvSpPr>
          <p:cNvPr id="3" name="Date Placeholder 2"/>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Tree>
    <p:extLst>
      <p:ext uri="{BB962C8B-B14F-4D97-AF65-F5344CB8AC3E}">
        <p14:creationId xmlns:p14="http://schemas.microsoft.com/office/powerpoint/2010/main" val="35486584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1"/>
          <p:cNvSpPr>
            <a:spLocks noGrp="1"/>
          </p:cNvSpPr>
          <p:nvPr>
            <p:ph type="sldNum" sz="quarter" idx="10"/>
          </p:nvPr>
        </p:nvSpPr>
        <p:spPr>
          <a:noFill/>
        </p:spPr>
        <p:txBody>
          <a:bodyPr/>
          <a:lstStyle>
            <a:lvl1pPr>
              <a:spcBef>
                <a:spcPct val="20000"/>
              </a:spcBef>
              <a:buClr>
                <a:schemeClr val="accent2"/>
              </a:buClr>
              <a:buFont typeface="Monotype Sorts" pitchFamily="28" charset="2"/>
              <a:buChar char="z"/>
              <a:defRPr kumimoji="1" sz="2400">
                <a:solidFill>
                  <a:schemeClr val="tx1"/>
                </a:solidFill>
                <a:latin typeface="Comic Sans MS" pitchFamily="66" charset="0"/>
              </a:defRPr>
            </a:lvl1pPr>
            <a:lvl2pPr marL="742950" indent="-285750">
              <a:spcBef>
                <a:spcPct val="20000"/>
              </a:spcBef>
              <a:buClr>
                <a:schemeClr val="accent2"/>
              </a:buClr>
              <a:buFont typeface="Monotype Sorts" pitchFamily="28" charset="2"/>
              <a:buChar char="y"/>
              <a:defRPr kumimoji="1" sz="2000">
                <a:solidFill>
                  <a:schemeClr val="tx1"/>
                </a:solidFill>
                <a:latin typeface="Comic Sans MS" pitchFamily="66" charset="0"/>
              </a:defRPr>
            </a:lvl2pPr>
            <a:lvl3pPr marL="1143000" indent="-228600">
              <a:spcBef>
                <a:spcPct val="20000"/>
              </a:spcBef>
              <a:buClr>
                <a:schemeClr val="accent2"/>
              </a:buClr>
              <a:buFont typeface="Monotype Sorts" pitchFamily="28" charset="2"/>
              <a:buChar char="x"/>
              <a:defRPr kumimoji="1">
                <a:solidFill>
                  <a:schemeClr val="tx1"/>
                </a:solidFill>
                <a:latin typeface="Comic Sans MS" pitchFamily="66" charset="0"/>
              </a:defRPr>
            </a:lvl3pPr>
            <a:lvl4pPr marL="1600200" indent="-228600">
              <a:spcBef>
                <a:spcPct val="20000"/>
              </a:spcBef>
              <a:buClr>
                <a:schemeClr val="accent2"/>
              </a:buClr>
              <a:buChar char="•"/>
              <a:defRPr kumimoji="1" sz="1600">
                <a:solidFill>
                  <a:schemeClr val="tx1"/>
                </a:solidFill>
                <a:latin typeface="Comic Sans MS" pitchFamily="66" charset="0"/>
              </a:defRPr>
            </a:lvl4pPr>
            <a:lvl5pPr marL="2057400" indent="-228600">
              <a:spcBef>
                <a:spcPct val="20000"/>
              </a:spcBef>
              <a:buClr>
                <a:schemeClr val="accent2"/>
              </a:buClr>
              <a:buChar char="–"/>
              <a:defRPr kumimoji="1" sz="1400">
                <a:solidFill>
                  <a:schemeClr val="tx1"/>
                </a:solidFill>
                <a:latin typeface="Comic Sans MS" pitchFamily="66" charset="0"/>
              </a:defRPr>
            </a:lvl5pPr>
            <a:lvl6pPr marL="25146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6pPr>
            <a:lvl7pPr marL="29718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7pPr>
            <a:lvl8pPr marL="34290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8pPr>
            <a:lvl9pPr marL="3886200" indent="-228600" eaLnBrk="0" fontAlgn="base" hangingPunct="0">
              <a:spcBef>
                <a:spcPct val="20000"/>
              </a:spcBef>
              <a:spcAft>
                <a:spcPct val="0"/>
              </a:spcAft>
              <a:buClr>
                <a:schemeClr val="accent2"/>
              </a:buClr>
              <a:buChar char="–"/>
              <a:defRPr kumimoji="1" sz="1400">
                <a:solidFill>
                  <a:schemeClr val="tx1"/>
                </a:solidFill>
                <a:latin typeface="Comic Sans MS" pitchFamily="66" charset="0"/>
              </a:defRPr>
            </a:lvl9pPr>
          </a:lstStyle>
          <a:p>
            <a:pPr>
              <a:spcBef>
                <a:spcPct val="50000"/>
              </a:spcBef>
              <a:buClrTx/>
              <a:buFontTx/>
              <a:buNone/>
            </a:pPr>
            <a:r>
              <a:rPr kumimoji="0" lang="en-US" altLang="en-US" sz="1400" smtClean="0">
                <a:solidFill>
                  <a:srgbClr val="5E574E"/>
                </a:solidFill>
                <a:latin typeface="Arial" pitchFamily="34" charset="0"/>
              </a:rPr>
              <a:t>Neutrino physics -- Alain Blondel  </a:t>
            </a:r>
          </a:p>
        </p:txBody>
      </p:sp>
      <p:pic>
        <p:nvPicPr>
          <p:cNvPr id="808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676275"/>
            <a:ext cx="9058275" cy="550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Tree>
    <p:extLst>
      <p:ext uri="{BB962C8B-B14F-4D97-AF65-F5344CB8AC3E}">
        <p14:creationId xmlns:p14="http://schemas.microsoft.com/office/powerpoint/2010/main" val="364189243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194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rPr>
              <a:t>3 July 2024</a:t>
            </a:r>
            <a:endParaRPr lang="fr-FR">
              <a:solidFill>
                <a:prstClr val="black">
                  <a:tint val="75000"/>
                </a:prstClr>
              </a:solidFill>
            </a:endParaRPr>
          </a:p>
        </p:txBody>
      </p:sp>
      <p:sp>
        <p:nvSpPr>
          <p:cNvPr id="3" name="Slide Number Placeholder 2"/>
          <p:cNvSpPr>
            <a:spLocks noGrp="1"/>
          </p:cNvSpPr>
          <p:nvPr>
            <p:ph type="sldNum" sz="quarter" idx="12"/>
          </p:nvPr>
        </p:nvSpPr>
        <p:spPr/>
        <p:txBody>
          <a:bodyPr/>
          <a:lstStyle/>
          <a:p>
            <a:pPr defTabSz="685800">
              <a:defRPr/>
            </a:pPr>
            <a:fld id="{74D4B281-4E7E-4D44-9392-9935C31C9090}" type="slidenum">
              <a:rPr lang="fr-FR" smtClean="0">
                <a:solidFill>
                  <a:prstClr val="black">
                    <a:tint val="75000"/>
                  </a:prstClr>
                </a:solidFill>
              </a:rPr>
              <a:pPr defTabSz="685800">
                <a:defRPr/>
              </a:pPr>
              <a:t>82</a:t>
            </a:fld>
            <a:endParaRPr lang="fr-FR">
              <a:solidFill>
                <a:prstClr val="black">
                  <a:tint val="75000"/>
                </a:prstClr>
              </a:solidFill>
            </a:endParaRPr>
          </a:p>
        </p:txBody>
      </p:sp>
    </p:spTree>
    <p:extLst>
      <p:ext uri="{BB962C8B-B14F-4D97-AF65-F5344CB8AC3E}">
        <p14:creationId xmlns:p14="http://schemas.microsoft.com/office/powerpoint/2010/main" val="140118272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7C7C66-5C1E-8172-43F2-B85FC97DF252}"/>
              </a:ext>
            </a:extLst>
          </p:cNvPr>
          <p:cNvSpPr txBox="1"/>
          <p:nvPr/>
        </p:nvSpPr>
        <p:spPr>
          <a:xfrm>
            <a:off x="2220085" y="1012921"/>
            <a:ext cx="4392486" cy="415498"/>
          </a:xfrm>
          <a:prstGeom prst="rect">
            <a:avLst/>
          </a:prstGeom>
          <a:noFill/>
        </p:spPr>
        <p:txBody>
          <a:bodyPr wrap="square" rtlCol="0">
            <a:spAutoFit/>
          </a:bodyPr>
          <a:lstStyle/>
          <a:p>
            <a:pPr defTabSz="685800"/>
            <a:r>
              <a:rPr lang="en-CA" sz="2100" b="1" dirty="0">
                <a:solidFill>
                  <a:srgbClr val="FFFFFF"/>
                </a:solidFill>
                <a:latin typeface="Helvetica"/>
              </a:rPr>
              <a:t>Neutrino-less Double Beta Decay</a:t>
            </a:r>
          </a:p>
        </p:txBody>
      </p:sp>
      <p:pic>
        <p:nvPicPr>
          <p:cNvPr id="5" name="Picture 4">
            <a:extLst>
              <a:ext uri="{FF2B5EF4-FFF2-40B4-BE49-F238E27FC236}">
                <a16:creationId xmlns:a16="http://schemas.microsoft.com/office/drawing/2014/main" id="{64321B3E-FA16-DCAF-9CC6-F2C123ECCEE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780" t="-814" r="-11575" b="814"/>
          <a:stretch/>
        </p:blipFill>
        <p:spPr>
          <a:xfrm>
            <a:off x="1096719" y="1358600"/>
            <a:ext cx="1678742" cy="2153790"/>
          </a:xfrm>
          <a:prstGeom prst="rect">
            <a:avLst/>
          </a:prstGeom>
        </p:spPr>
      </p:pic>
      <p:pic>
        <p:nvPicPr>
          <p:cNvPr id="7" name="Picture 6">
            <a:extLst>
              <a:ext uri="{FF2B5EF4-FFF2-40B4-BE49-F238E27FC236}">
                <a16:creationId xmlns:a16="http://schemas.microsoft.com/office/drawing/2014/main" id="{007C101E-B7AE-CDE1-3CA3-F2026432E8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5324" y="1427711"/>
            <a:ext cx="1720997" cy="2084679"/>
          </a:xfrm>
          <a:prstGeom prst="rect">
            <a:avLst/>
          </a:prstGeom>
        </p:spPr>
      </p:pic>
      <p:pic>
        <p:nvPicPr>
          <p:cNvPr id="9" name="Picture 8">
            <a:extLst>
              <a:ext uri="{FF2B5EF4-FFF2-40B4-BE49-F238E27FC236}">
                <a16:creationId xmlns:a16="http://schemas.microsoft.com/office/drawing/2014/main" id="{39D9D3D9-2620-3017-C6BC-03B490EA31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728" r="8640"/>
          <a:stretch/>
        </p:blipFill>
        <p:spPr>
          <a:xfrm>
            <a:off x="4355909" y="1427713"/>
            <a:ext cx="1287452" cy="2080718"/>
          </a:xfrm>
          <a:prstGeom prst="rect">
            <a:avLst/>
          </a:prstGeom>
        </p:spPr>
      </p:pic>
      <p:pic>
        <p:nvPicPr>
          <p:cNvPr id="11" name="Picture 10">
            <a:extLst>
              <a:ext uri="{FF2B5EF4-FFF2-40B4-BE49-F238E27FC236}">
                <a16:creationId xmlns:a16="http://schemas.microsoft.com/office/drawing/2014/main" id="{6A34C424-C292-29D0-F180-44218F5886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9474" y="1421425"/>
            <a:ext cx="815045" cy="2087006"/>
          </a:xfrm>
          <a:prstGeom prst="rect">
            <a:avLst/>
          </a:prstGeom>
        </p:spPr>
      </p:pic>
      <p:pic>
        <p:nvPicPr>
          <p:cNvPr id="13" name="Picture 12">
            <a:extLst>
              <a:ext uri="{FF2B5EF4-FFF2-40B4-BE49-F238E27FC236}">
                <a16:creationId xmlns:a16="http://schemas.microsoft.com/office/drawing/2014/main" id="{7A287084-2926-4E95-73FF-378969CEA0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88114" y="1441205"/>
            <a:ext cx="1496775" cy="2080718"/>
          </a:xfrm>
          <a:prstGeom prst="rect">
            <a:avLst/>
          </a:prstGeom>
        </p:spPr>
      </p:pic>
      <p:sp>
        <p:nvSpPr>
          <p:cNvPr id="14" name="TextBox 13">
            <a:extLst>
              <a:ext uri="{FF2B5EF4-FFF2-40B4-BE49-F238E27FC236}">
                <a16:creationId xmlns:a16="http://schemas.microsoft.com/office/drawing/2014/main" id="{7CA51D0F-E063-EFA5-3B52-9F4DB0617A14}"/>
              </a:ext>
            </a:extLst>
          </p:cNvPr>
          <p:cNvSpPr txBox="1"/>
          <p:nvPr/>
        </p:nvSpPr>
        <p:spPr>
          <a:xfrm>
            <a:off x="1332334" y="3613072"/>
            <a:ext cx="1035011" cy="300082"/>
          </a:xfrm>
          <a:prstGeom prst="rect">
            <a:avLst/>
          </a:prstGeom>
          <a:noFill/>
          <a:ln>
            <a:solidFill>
              <a:schemeClr val="bg1"/>
            </a:solidFill>
          </a:ln>
        </p:spPr>
        <p:txBody>
          <a:bodyPr wrap="square" rtlCol="0">
            <a:spAutoFit/>
          </a:bodyPr>
          <a:lstStyle/>
          <a:p>
            <a:pPr defTabSz="685800"/>
            <a:r>
              <a:rPr lang="en-CA" sz="1350" b="1" dirty="0">
                <a:solidFill>
                  <a:srgbClr val="FFFFFF"/>
                </a:solidFill>
                <a:latin typeface="Helvetica"/>
              </a:rPr>
              <a:t>SNO+ (Te)</a:t>
            </a:r>
          </a:p>
        </p:txBody>
      </p:sp>
      <p:sp>
        <p:nvSpPr>
          <p:cNvPr id="15" name="TextBox 14">
            <a:extLst>
              <a:ext uri="{FF2B5EF4-FFF2-40B4-BE49-F238E27FC236}">
                <a16:creationId xmlns:a16="http://schemas.microsoft.com/office/drawing/2014/main" id="{EC063854-C4A7-9736-C76F-2C8DCBB098CF}"/>
              </a:ext>
            </a:extLst>
          </p:cNvPr>
          <p:cNvSpPr txBox="1"/>
          <p:nvPr/>
        </p:nvSpPr>
        <p:spPr>
          <a:xfrm>
            <a:off x="2915001" y="3613774"/>
            <a:ext cx="1160531" cy="300082"/>
          </a:xfrm>
          <a:prstGeom prst="rect">
            <a:avLst/>
          </a:prstGeom>
          <a:noFill/>
          <a:ln>
            <a:solidFill>
              <a:schemeClr val="bg1"/>
            </a:solidFill>
          </a:ln>
        </p:spPr>
        <p:txBody>
          <a:bodyPr wrap="square" rtlCol="0">
            <a:spAutoFit/>
          </a:bodyPr>
          <a:lstStyle/>
          <a:p>
            <a:pPr defTabSz="685800"/>
            <a:r>
              <a:rPr lang="en-CA" sz="1350" b="1" dirty="0" err="1">
                <a:solidFill>
                  <a:srgbClr val="FFFFFF"/>
                </a:solidFill>
                <a:latin typeface="Helvetica"/>
              </a:rPr>
              <a:t>nEXO</a:t>
            </a:r>
            <a:r>
              <a:rPr lang="en-CA" sz="1350" b="1" dirty="0">
                <a:solidFill>
                  <a:srgbClr val="FFFFFF"/>
                </a:solidFill>
                <a:latin typeface="Helvetica"/>
              </a:rPr>
              <a:t> (Xe)</a:t>
            </a:r>
          </a:p>
        </p:txBody>
      </p:sp>
      <p:sp>
        <p:nvSpPr>
          <p:cNvPr id="16" name="TextBox 15">
            <a:extLst>
              <a:ext uri="{FF2B5EF4-FFF2-40B4-BE49-F238E27FC236}">
                <a16:creationId xmlns:a16="http://schemas.microsoft.com/office/drawing/2014/main" id="{C77B06AA-175F-B385-30F2-1AEF820A7FDC}"/>
              </a:ext>
            </a:extLst>
          </p:cNvPr>
          <p:cNvSpPr txBox="1"/>
          <p:nvPr/>
        </p:nvSpPr>
        <p:spPr>
          <a:xfrm>
            <a:off x="4324461" y="3613773"/>
            <a:ext cx="1248892" cy="507831"/>
          </a:xfrm>
          <a:prstGeom prst="rect">
            <a:avLst/>
          </a:prstGeom>
          <a:noFill/>
          <a:ln>
            <a:solidFill>
              <a:schemeClr val="bg1"/>
            </a:solidFill>
          </a:ln>
        </p:spPr>
        <p:txBody>
          <a:bodyPr wrap="square" rtlCol="0">
            <a:spAutoFit/>
          </a:bodyPr>
          <a:lstStyle/>
          <a:p>
            <a:pPr defTabSz="685800"/>
            <a:r>
              <a:rPr lang="en-CA" sz="1350" b="1" dirty="0">
                <a:solidFill>
                  <a:srgbClr val="FFFFFF"/>
                </a:solidFill>
                <a:latin typeface="Helvetica"/>
              </a:rPr>
              <a:t>LEGEND (Ge)</a:t>
            </a:r>
          </a:p>
        </p:txBody>
      </p:sp>
      <p:sp>
        <p:nvSpPr>
          <p:cNvPr id="17" name="TextBox 16">
            <a:extLst>
              <a:ext uri="{FF2B5EF4-FFF2-40B4-BE49-F238E27FC236}">
                <a16:creationId xmlns:a16="http://schemas.microsoft.com/office/drawing/2014/main" id="{3D82A3B0-72C3-49DA-42C1-512931734345}"/>
              </a:ext>
            </a:extLst>
          </p:cNvPr>
          <p:cNvSpPr txBox="1"/>
          <p:nvPr/>
        </p:nvSpPr>
        <p:spPr>
          <a:xfrm>
            <a:off x="5607702" y="3613774"/>
            <a:ext cx="1093916" cy="507831"/>
          </a:xfrm>
          <a:prstGeom prst="rect">
            <a:avLst/>
          </a:prstGeom>
          <a:noFill/>
          <a:ln>
            <a:solidFill>
              <a:schemeClr val="bg1"/>
            </a:solidFill>
          </a:ln>
        </p:spPr>
        <p:txBody>
          <a:bodyPr wrap="square" rtlCol="0">
            <a:spAutoFit/>
          </a:bodyPr>
          <a:lstStyle/>
          <a:p>
            <a:pPr defTabSz="685800"/>
            <a:r>
              <a:rPr lang="en-CA" sz="1350" b="1" dirty="0">
                <a:solidFill>
                  <a:srgbClr val="FFFFFF"/>
                </a:solidFill>
                <a:latin typeface="Helvetica"/>
              </a:rPr>
              <a:t>CUPID (Mo)</a:t>
            </a:r>
          </a:p>
        </p:txBody>
      </p:sp>
      <p:sp>
        <p:nvSpPr>
          <p:cNvPr id="18" name="TextBox 17">
            <a:extLst>
              <a:ext uri="{FF2B5EF4-FFF2-40B4-BE49-F238E27FC236}">
                <a16:creationId xmlns:a16="http://schemas.microsoft.com/office/drawing/2014/main" id="{A80169AA-5608-6BF8-37D3-42B2F2512323}"/>
              </a:ext>
            </a:extLst>
          </p:cNvPr>
          <p:cNvSpPr txBox="1"/>
          <p:nvPr/>
        </p:nvSpPr>
        <p:spPr>
          <a:xfrm>
            <a:off x="6701618" y="3617977"/>
            <a:ext cx="1405260" cy="300082"/>
          </a:xfrm>
          <a:prstGeom prst="rect">
            <a:avLst/>
          </a:prstGeom>
          <a:noFill/>
          <a:ln>
            <a:solidFill>
              <a:schemeClr val="bg1"/>
            </a:solidFill>
          </a:ln>
        </p:spPr>
        <p:txBody>
          <a:bodyPr wrap="square" rtlCol="0">
            <a:spAutoFit/>
          </a:bodyPr>
          <a:lstStyle/>
          <a:p>
            <a:pPr defTabSz="685800"/>
            <a:r>
              <a:rPr lang="en-CA" sz="1350" b="1" dirty="0">
                <a:solidFill>
                  <a:srgbClr val="FFFFFF"/>
                </a:solidFill>
                <a:latin typeface="Helvetica"/>
              </a:rPr>
              <a:t>KAM-ZEN (Xe)</a:t>
            </a:r>
          </a:p>
        </p:txBody>
      </p:sp>
      <p:sp>
        <p:nvSpPr>
          <p:cNvPr id="19" name="TextBox 18">
            <a:extLst>
              <a:ext uri="{FF2B5EF4-FFF2-40B4-BE49-F238E27FC236}">
                <a16:creationId xmlns:a16="http://schemas.microsoft.com/office/drawing/2014/main" id="{F5556FDE-8A78-CC09-B153-51B2EA6A9CC3}"/>
              </a:ext>
            </a:extLst>
          </p:cNvPr>
          <p:cNvSpPr txBox="1"/>
          <p:nvPr/>
        </p:nvSpPr>
        <p:spPr>
          <a:xfrm>
            <a:off x="1164038" y="4003151"/>
            <a:ext cx="6693912" cy="1754326"/>
          </a:xfrm>
          <a:prstGeom prst="rect">
            <a:avLst/>
          </a:prstGeom>
          <a:noFill/>
        </p:spPr>
        <p:txBody>
          <a:bodyPr wrap="square" rtlCol="0">
            <a:spAutoFit/>
          </a:bodyPr>
          <a:lstStyle/>
          <a:p>
            <a:pPr marL="214313" indent="-214313" defTabSz="685800">
              <a:buFont typeface="Arial" panose="020B0604020202020204" pitchFamily="34" charset="0"/>
              <a:buChar char="•"/>
            </a:pPr>
            <a:r>
              <a:rPr lang="en-CA" sz="1350" b="1" dirty="0">
                <a:solidFill>
                  <a:srgbClr val="FFFF00"/>
                </a:solidFill>
                <a:latin typeface="Helvetica"/>
              </a:rPr>
              <a:t>There are a number of experiments in operation and others in development with several different isotopes. This will be an advantage in the advent of a discovery</a:t>
            </a:r>
          </a:p>
          <a:p>
            <a:pPr defTabSz="685800"/>
            <a:endParaRPr lang="en-CA" sz="1350" b="1" dirty="0">
              <a:solidFill>
                <a:srgbClr val="FFFFFF"/>
              </a:solidFill>
              <a:latin typeface="Helvetica"/>
            </a:endParaRPr>
          </a:p>
          <a:p>
            <a:pPr marL="214313" indent="-214313" defTabSz="685800">
              <a:buFont typeface="Arial" panose="020B0604020202020204" pitchFamily="34" charset="0"/>
              <a:buChar char="•"/>
            </a:pPr>
            <a:r>
              <a:rPr lang="en-CA" sz="1350" b="1" dirty="0">
                <a:solidFill>
                  <a:srgbClr val="FFFFFF"/>
                </a:solidFill>
                <a:latin typeface="Helvetica"/>
              </a:rPr>
              <a:t>Detailed </a:t>
            </a:r>
            <a:r>
              <a:rPr lang="en-CA" sz="1350" b="1" dirty="0">
                <a:solidFill>
                  <a:srgbClr val="FFFF00"/>
                </a:solidFill>
                <a:latin typeface="Helvetica"/>
              </a:rPr>
              <a:t>nuclear theory calculations </a:t>
            </a:r>
            <a:r>
              <a:rPr lang="en-CA" sz="1350" b="1" dirty="0">
                <a:solidFill>
                  <a:srgbClr val="FFFFFF"/>
                </a:solidFill>
                <a:latin typeface="Helvetica"/>
              </a:rPr>
              <a:t>are needed to interpret these measurements and are an important part of the field.</a:t>
            </a:r>
          </a:p>
          <a:p>
            <a:pPr marL="214313" indent="-214313" defTabSz="685800">
              <a:buFont typeface="Arial" panose="020B0604020202020204" pitchFamily="34" charset="0"/>
              <a:buChar char="•"/>
            </a:pPr>
            <a:r>
              <a:rPr lang="en-CA" sz="1350" b="1" dirty="0">
                <a:solidFill>
                  <a:srgbClr val="FFFFFF"/>
                </a:solidFill>
                <a:latin typeface="Helvetica"/>
              </a:rPr>
              <a:t>There is a question of quenching of </a:t>
            </a:r>
            <a:r>
              <a:rPr lang="en-CA" sz="1350" b="1" dirty="0" err="1">
                <a:solidFill>
                  <a:srgbClr val="FFFFFF"/>
                </a:solidFill>
                <a:latin typeface="Helvetica"/>
              </a:rPr>
              <a:t>g</a:t>
            </a:r>
            <a:r>
              <a:rPr lang="en-CA" sz="1350" b="1" baseline="-25000" dirty="0" err="1">
                <a:solidFill>
                  <a:srgbClr val="FFFFFF"/>
                </a:solidFill>
                <a:latin typeface="Helvetica"/>
              </a:rPr>
              <a:t>A</a:t>
            </a:r>
            <a:r>
              <a:rPr lang="en-CA" sz="1350" b="1" dirty="0">
                <a:solidFill>
                  <a:srgbClr val="FFFFFF"/>
                </a:solidFill>
                <a:latin typeface="Helvetica"/>
              </a:rPr>
              <a:t> that could reduce the sensitivity of these experiments to effective neutrino mass by a factor of 2 to 4.</a:t>
            </a:r>
          </a:p>
        </p:txBody>
      </p:sp>
      <p:sp>
        <p:nvSpPr>
          <p:cNvPr id="4" name="Rectangle 3">
            <a:extLst>
              <a:ext uri="{FF2B5EF4-FFF2-40B4-BE49-F238E27FC236}">
                <a16:creationId xmlns:a16="http://schemas.microsoft.com/office/drawing/2014/main" id="{E43A53D0-10BC-DE02-8432-C1A758B1005B}"/>
              </a:ext>
            </a:extLst>
          </p:cNvPr>
          <p:cNvSpPr/>
          <p:nvPr/>
        </p:nvSpPr>
        <p:spPr>
          <a:xfrm>
            <a:off x="1096719" y="4761380"/>
            <a:ext cx="6841528" cy="107745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CA" sz="1350">
              <a:solidFill>
                <a:srgbClr val="FFFFFF"/>
              </a:solidFill>
              <a:latin typeface="Helvetica"/>
            </a:endParaRPr>
          </a:p>
        </p:txBody>
      </p:sp>
      <p:sp>
        <p:nvSpPr>
          <p:cNvPr id="6" name="Date Placeholder 5"/>
          <p:cNvSpPr>
            <a:spLocks noGrp="1"/>
          </p:cNvSpPr>
          <p:nvPr>
            <p:ph type="dt" sz="half" idx="10"/>
          </p:nvPr>
        </p:nvSpPr>
        <p:spPr/>
        <p:txBody>
          <a:bodyPr/>
          <a:lstStyle/>
          <a:p>
            <a:pPr defTabSz="685800">
              <a:defRPr/>
            </a:pPr>
            <a:r>
              <a:rPr lang="en-US" smtClean="0">
                <a:solidFill>
                  <a:srgbClr val="000000"/>
                </a:solidFill>
              </a:rPr>
              <a:t>3 July 2024</a:t>
            </a:r>
            <a:endParaRPr lang="en-US">
              <a:solidFill>
                <a:srgbClr val="000000"/>
              </a:solidFill>
            </a:endParaRPr>
          </a:p>
        </p:txBody>
      </p:sp>
      <p:sp>
        <p:nvSpPr>
          <p:cNvPr id="8" name="Slide Number Placeholder 7"/>
          <p:cNvSpPr>
            <a:spLocks noGrp="1"/>
          </p:cNvSpPr>
          <p:nvPr>
            <p:ph type="sldNum" sz="quarter" idx="12"/>
          </p:nvPr>
        </p:nvSpPr>
        <p:spPr/>
        <p:txBody>
          <a:bodyPr/>
          <a:lstStyle/>
          <a:p>
            <a:pPr defTabSz="685800">
              <a:defRPr/>
            </a:pPr>
            <a:fld id="{91EAEF05-F08F-4C2C-8DB3-546F49045412}" type="slidenum">
              <a:rPr lang="en-US" smtClean="0">
                <a:solidFill>
                  <a:srgbClr val="000000"/>
                </a:solidFill>
              </a:rPr>
              <a:pPr defTabSz="685800">
                <a:defRPr/>
              </a:pPr>
              <a:t>83</a:t>
            </a:fld>
            <a:endParaRPr lang="en-US">
              <a:solidFill>
                <a:srgbClr val="000000"/>
              </a:solidFill>
            </a:endParaRPr>
          </a:p>
        </p:txBody>
      </p:sp>
    </p:spTree>
    <p:extLst>
      <p:ext uri="{BB962C8B-B14F-4D97-AF65-F5344CB8AC3E}">
        <p14:creationId xmlns:p14="http://schemas.microsoft.com/office/powerpoint/2010/main" val="1700544838"/>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955779A-241E-DC5C-8FEC-FBAE581C802C}"/>
              </a:ext>
            </a:extLst>
          </p:cNvPr>
          <p:cNvSpPr txBox="1"/>
          <p:nvPr/>
        </p:nvSpPr>
        <p:spPr>
          <a:xfrm>
            <a:off x="905432" y="890376"/>
            <a:ext cx="7405448" cy="553998"/>
          </a:xfrm>
          <a:prstGeom prst="rect">
            <a:avLst/>
          </a:prstGeom>
          <a:noFill/>
        </p:spPr>
        <p:txBody>
          <a:bodyPr wrap="square" rtlCol="0">
            <a:spAutoFit/>
          </a:bodyPr>
          <a:lstStyle/>
          <a:p>
            <a:pPr algn="ctr" defTabSz="342900">
              <a:defRPr/>
            </a:pPr>
            <a:r>
              <a:rPr lang="en-CA" sz="1500" b="1" dirty="0">
                <a:solidFill>
                  <a:prstClr val="white"/>
                </a:solidFill>
                <a:latin typeface="Calibri" panose="020F0502020204030204"/>
              </a:rPr>
              <a:t>Summary plot from NSAC LRP White Paper (Augmented) (Values provided by experiments)</a:t>
            </a:r>
          </a:p>
          <a:p>
            <a:pPr algn="ctr" defTabSz="342900">
              <a:defRPr/>
            </a:pPr>
            <a:r>
              <a:rPr lang="en-CA" sz="1500" b="1" dirty="0">
                <a:solidFill>
                  <a:prstClr val="white"/>
                </a:solidFill>
                <a:latin typeface="Calibri" panose="020F0502020204030204"/>
              </a:rPr>
              <a:t>(Assuming that process is mediated by low mass neutrinos and </a:t>
            </a:r>
            <a:r>
              <a:rPr lang="en-CA" sz="1500" b="1" dirty="0" err="1">
                <a:solidFill>
                  <a:prstClr val="white"/>
                </a:solidFill>
                <a:latin typeface="Calibri" panose="020F0502020204030204"/>
              </a:rPr>
              <a:t>g</a:t>
            </a:r>
            <a:r>
              <a:rPr lang="en-CA" sz="1500" b="1" baseline="-25000" dirty="0" err="1">
                <a:solidFill>
                  <a:prstClr val="white"/>
                </a:solidFill>
                <a:latin typeface="Calibri" panose="020F0502020204030204"/>
              </a:rPr>
              <a:t>A</a:t>
            </a:r>
            <a:r>
              <a:rPr lang="en-CA" sz="1500" b="1" dirty="0">
                <a:solidFill>
                  <a:prstClr val="white"/>
                </a:solidFill>
                <a:latin typeface="Calibri" panose="020F0502020204030204"/>
              </a:rPr>
              <a:t> is not </a:t>
            </a:r>
            <a:r>
              <a:rPr lang="en-CA" sz="1500" b="1" dirty="0" err="1">
                <a:solidFill>
                  <a:prstClr val="white"/>
                </a:solidFill>
                <a:latin typeface="Calibri" panose="020F0502020204030204"/>
              </a:rPr>
              <a:t>quensched</a:t>
            </a:r>
            <a:r>
              <a:rPr lang="en-CA" sz="1500" b="1" dirty="0">
                <a:solidFill>
                  <a:prstClr val="white"/>
                </a:solidFill>
                <a:latin typeface="Calibri" panose="020F0502020204030204"/>
              </a:rPr>
              <a:t>)</a:t>
            </a:r>
          </a:p>
        </p:txBody>
      </p:sp>
      <p:sp>
        <p:nvSpPr>
          <p:cNvPr id="18" name="TextBox 17">
            <a:extLst>
              <a:ext uri="{FF2B5EF4-FFF2-40B4-BE49-F238E27FC236}">
                <a16:creationId xmlns:a16="http://schemas.microsoft.com/office/drawing/2014/main" id="{538FD439-BBEB-CE70-E8A6-8A7AE467F264}"/>
              </a:ext>
            </a:extLst>
          </p:cNvPr>
          <p:cNvSpPr txBox="1"/>
          <p:nvPr/>
        </p:nvSpPr>
        <p:spPr>
          <a:xfrm flipH="1">
            <a:off x="98612" y="5460617"/>
            <a:ext cx="8843682" cy="507831"/>
          </a:xfrm>
          <a:prstGeom prst="rect">
            <a:avLst/>
          </a:prstGeom>
          <a:noFill/>
        </p:spPr>
        <p:txBody>
          <a:bodyPr wrap="square" rtlCol="0">
            <a:spAutoFit/>
          </a:bodyPr>
          <a:lstStyle/>
          <a:p>
            <a:pPr defTabSz="342900">
              <a:defRPr/>
            </a:pPr>
            <a:r>
              <a:rPr lang="en-CA" sz="1350" dirty="0">
                <a:solidFill>
                  <a:prstClr val="white"/>
                </a:solidFill>
                <a:latin typeface="NimbusRomNo9L-Medi"/>
              </a:rPr>
              <a:t>From: Fundamental Symmetries, Neutrons, and Neutrinos (FSNN):</a:t>
            </a:r>
          </a:p>
          <a:p>
            <a:pPr defTabSz="342900">
              <a:defRPr/>
            </a:pPr>
            <a:r>
              <a:rPr lang="en-US" sz="1350" dirty="0">
                <a:solidFill>
                  <a:prstClr val="white"/>
                </a:solidFill>
                <a:latin typeface="NimbusRomNo9L-Medi"/>
              </a:rPr>
              <a:t>Whitepaper for the 2023 Nuclear Science Advisory Committee Long Range Plan</a:t>
            </a:r>
            <a:r>
              <a:rPr lang="en-CA" sz="1350" dirty="0">
                <a:solidFill>
                  <a:prstClr val="white"/>
                </a:solidFill>
                <a:latin typeface="Lucida Grande"/>
              </a:rPr>
              <a:t>:  arXiv:2304.03451iv:2304.03451</a:t>
            </a:r>
            <a:endParaRPr lang="en-CA" sz="1350" dirty="0">
              <a:solidFill>
                <a:prstClr val="white"/>
              </a:solidFill>
              <a:latin typeface="Calibri" panose="020F0502020204030204"/>
            </a:endParaRPr>
          </a:p>
        </p:txBody>
      </p:sp>
      <p:grpSp>
        <p:nvGrpSpPr>
          <p:cNvPr id="25" name="Group 24">
            <a:extLst>
              <a:ext uri="{FF2B5EF4-FFF2-40B4-BE49-F238E27FC236}">
                <a16:creationId xmlns:a16="http://schemas.microsoft.com/office/drawing/2014/main" id="{B3BB1722-AD08-A295-99C3-3B4B587D1A28}"/>
              </a:ext>
            </a:extLst>
          </p:cNvPr>
          <p:cNvGrpSpPr/>
          <p:nvPr/>
        </p:nvGrpSpPr>
        <p:grpSpPr>
          <a:xfrm>
            <a:off x="165848" y="1466622"/>
            <a:ext cx="8843682" cy="3886429"/>
            <a:chOff x="1518024" y="1602268"/>
            <a:chExt cx="9347999" cy="3652463"/>
          </a:xfrm>
        </p:grpSpPr>
        <p:pic>
          <p:nvPicPr>
            <p:cNvPr id="5" name="Picture 4">
              <a:extLst>
                <a:ext uri="{FF2B5EF4-FFF2-40B4-BE49-F238E27FC236}">
                  <a16:creationId xmlns:a16="http://schemas.microsoft.com/office/drawing/2014/main" id="{E86D50A2-10B1-C7B5-D89A-C9C2943ECFA4}"/>
                </a:ext>
              </a:extLst>
            </p:cNvPr>
            <p:cNvPicPr>
              <a:picLocks noChangeAspect="1"/>
            </p:cNvPicPr>
            <p:nvPr/>
          </p:nvPicPr>
          <p:blipFill>
            <a:blip r:embed="rId2"/>
            <a:stretch>
              <a:fillRect/>
            </a:stretch>
          </p:blipFill>
          <p:spPr>
            <a:xfrm>
              <a:off x="1518024" y="1602268"/>
              <a:ext cx="9145398" cy="3652463"/>
            </a:xfrm>
            <a:prstGeom prst="rect">
              <a:avLst/>
            </a:prstGeom>
            <a:solidFill>
              <a:schemeClr val="bg1"/>
            </a:solidFill>
          </p:spPr>
        </p:pic>
        <p:sp>
          <p:nvSpPr>
            <p:cNvPr id="6" name="Rectangle 5">
              <a:extLst>
                <a:ext uri="{FF2B5EF4-FFF2-40B4-BE49-F238E27FC236}">
                  <a16:creationId xmlns:a16="http://schemas.microsoft.com/office/drawing/2014/main" id="{526AF5E1-9E58-22EF-4AD7-BBD65838DAED}"/>
                </a:ext>
              </a:extLst>
            </p:cNvPr>
            <p:cNvSpPr/>
            <p:nvPr/>
          </p:nvSpPr>
          <p:spPr>
            <a:xfrm>
              <a:off x="10427888" y="4113459"/>
              <a:ext cx="82859" cy="869517"/>
            </a:xfrm>
            <a:prstGeom prst="rect">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2" name="Rectangle 1">
              <a:extLst>
                <a:ext uri="{FF2B5EF4-FFF2-40B4-BE49-F238E27FC236}">
                  <a16:creationId xmlns:a16="http://schemas.microsoft.com/office/drawing/2014/main" id="{4CAD5CAD-F35C-BC62-18B5-11BABF8D2145}"/>
                </a:ext>
              </a:extLst>
            </p:cNvPr>
            <p:cNvSpPr/>
            <p:nvPr/>
          </p:nvSpPr>
          <p:spPr>
            <a:xfrm>
              <a:off x="6874399" y="4320254"/>
              <a:ext cx="78973" cy="457781"/>
            </a:xfrm>
            <a:prstGeom prst="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srgbClr val="ED7D31">
                    <a:lumMod val="75000"/>
                  </a:srgbClr>
                </a:solidFill>
                <a:latin typeface="Calibri" panose="020F0502020204030204"/>
              </a:endParaRPr>
            </a:p>
          </p:txBody>
        </p:sp>
        <p:sp>
          <p:nvSpPr>
            <p:cNvPr id="4" name="TextBox 3">
              <a:extLst>
                <a:ext uri="{FF2B5EF4-FFF2-40B4-BE49-F238E27FC236}">
                  <a16:creationId xmlns:a16="http://schemas.microsoft.com/office/drawing/2014/main" id="{B7A4056B-DEED-61CF-0236-5A8186B1A78E}"/>
                </a:ext>
              </a:extLst>
            </p:cNvPr>
            <p:cNvSpPr txBox="1"/>
            <p:nvPr/>
          </p:nvSpPr>
          <p:spPr>
            <a:xfrm rot="16200000">
              <a:off x="9831541" y="3392899"/>
              <a:ext cx="1243106" cy="225765"/>
            </a:xfrm>
            <a:prstGeom prst="rect">
              <a:avLst/>
            </a:prstGeom>
            <a:noFill/>
          </p:spPr>
          <p:txBody>
            <a:bodyPr wrap="square" rtlCol="0">
              <a:spAutoFit/>
            </a:bodyPr>
            <a:lstStyle/>
            <a:p>
              <a:pPr defTabSz="342900">
                <a:defRPr/>
              </a:pPr>
              <a:r>
                <a:rPr lang="en-CA" sz="788" b="1" dirty="0">
                  <a:solidFill>
                    <a:srgbClr val="4472C4"/>
                  </a:solidFill>
                  <a:latin typeface="Calibri" panose="020F0502020204030204"/>
                </a:rPr>
                <a:t>MANTIS</a:t>
              </a:r>
              <a:endParaRPr lang="en-CA" sz="900" b="1" dirty="0">
                <a:solidFill>
                  <a:srgbClr val="4472C4"/>
                </a:solidFill>
                <a:latin typeface="Calibri" panose="020F0502020204030204"/>
              </a:endParaRPr>
            </a:p>
          </p:txBody>
        </p:sp>
        <p:sp>
          <p:nvSpPr>
            <p:cNvPr id="9" name="Rectangle 8">
              <a:extLst>
                <a:ext uri="{FF2B5EF4-FFF2-40B4-BE49-F238E27FC236}">
                  <a16:creationId xmlns:a16="http://schemas.microsoft.com/office/drawing/2014/main" id="{90D8C4F5-52AB-3210-5C12-FEA3F968CA4F}"/>
                </a:ext>
              </a:extLst>
            </p:cNvPr>
            <p:cNvSpPr/>
            <p:nvPr/>
          </p:nvSpPr>
          <p:spPr>
            <a:xfrm>
              <a:off x="6130591" y="3460376"/>
              <a:ext cx="78973" cy="912420"/>
            </a:xfrm>
            <a:prstGeom prst="rect">
              <a:avLst/>
            </a:prstGeom>
            <a:noFill/>
            <a:ln w="28575">
              <a:solidFill>
                <a:srgbClr val="99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10" name="TextBox 9">
              <a:extLst>
                <a:ext uri="{FF2B5EF4-FFF2-40B4-BE49-F238E27FC236}">
                  <a16:creationId xmlns:a16="http://schemas.microsoft.com/office/drawing/2014/main" id="{70AA0EBB-1CC4-D8ED-691C-BC62F07F48D3}"/>
                </a:ext>
              </a:extLst>
            </p:cNvPr>
            <p:cNvSpPr txBox="1"/>
            <p:nvPr/>
          </p:nvSpPr>
          <p:spPr>
            <a:xfrm rot="18904591">
              <a:off x="5954171" y="3022450"/>
              <a:ext cx="1243106" cy="206090"/>
            </a:xfrm>
            <a:prstGeom prst="rect">
              <a:avLst/>
            </a:prstGeom>
            <a:noFill/>
          </p:spPr>
          <p:txBody>
            <a:bodyPr wrap="square" rtlCol="0">
              <a:spAutoFit/>
            </a:bodyPr>
            <a:lstStyle/>
            <a:p>
              <a:pPr defTabSz="342900">
                <a:defRPr/>
              </a:pPr>
              <a:r>
                <a:rPr lang="en-CA" sz="825" b="1">
                  <a:solidFill>
                    <a:srgbClr val="996600"/>
                  </a:solidFill>
                  <a:latin typeface="Calibri" panose="020F0502020204030204"/>
                </a:rPr>
                <a:t>NEXT Bold</a:t>
              </a:r>
              <a:endParaRPr lang="en-CA" sz="1050" b="1">
                <a:solidFill>
                  <a:srgbClr val="996600"/>
                </a:solidFill>
                <a:latin typeface="Calibri" panose="020F0502020204030204"/>
              </a:endParaRPr>
            </a:p>
          </p:txBody>
        </p:sp>
        <p:sp>
          <p:nvSpPr>
            <p:cNvPr id="11" name="TextBox 10">
              <a:extLst>
                <a:ext uri="{FF2B5EF4-FFF2-40B4-BE49-F238E27FC236}">
                  <a16:creationId xmlns:a16="http://schemas.microsoft.com/office/drawing/2014/main" id="{CF47EFD9-B798-77C1-28EB-A5C8F05B033F}"/>
                </a:ext>
              </a:extLst>
            </p:cNvPr>
            <p:cNvSpPr txBox="1"/>
            <p:nvPr/>
          </p:nvSpPr>
          <p:spPr>
            <a:xfrm rot="18904591">
              <a:off x="6149822" y="2653338"/>
              <a:ext cx="740267" cy="206090"/>
            </a:xfrm>
            <a:prstGeom prst="rect">
              <a:avLst/>
            </a:prstGeom>
            <a:solidFill>
              <a:schemeClr val="bg1"/>
            </a:solidFill>
          </p:spPr>
          <p:txBody>
            <a:bodyPr wrap="square" rtlCol="0">
              <a:spAutoFit/>
            </a:bodyPr>
            <a:lstStyle/>
            <a:p>
              <a:pPr defTabSz="342900">
                <a:defRPr/>
              </a:pPr>
              <a:r>
                <a:rPr lang="en-CA" sz="825" b="1">
                  <a:solidFill>
                    <a:srgbClr val="996600"/>
                  </a:solidFill>
                  <a:latin typeface="Calibri" panose="020F0502020204030204"/>
                </a:rPr>
                <a:t>XLZD</a:t>
              </a:r>
              <a:endParaRPr lang="en-CA" sz="1050" b="1">
                <a:solidFill>
                  <a:srgbClr val="996600"/>
                </a:solidFill>
                <a:latin typeface="Calibri" panose="020F0502020204030204"/>
              </a:endParaRPr>
            </a:p>
          </p:txBody>
        </p:sp>
        <p:sp>
          <p:nvSpPr>
            <p:cNvPr id="12" name="Freeform: Shape 11">
              <a:extLst>
                <a:ext uri="{FF2B5EF4-FFF2-40B4-BE49-F238E27FC236}">
                  <a16:creationId xmlns:a16="http://schemas.microsoft.com/office/drawing/2014/main" id="{8C9C5545-F495-3BCC-1D0D-CAB9C1BF2FD9}"/>
                </a:ext>
              </a:extLst>
            </p:cNvPr>
            <p:cNvSpPr/>
            <p:nvPr/>
          </p:nvSpPr>
          <p:spPr>
            <a:xfrm>
              <a:off x="6030259" y="2964329"/>
              <a:ext cx="256988" cy="216368"/>
            </a:xfrm>
            <a:custGeom>
              <a:avLst/>
              <a:gdLst>
                <a:gd name="connsiteX0" fmla="*/ 0 w 256988"/>
                <a:gd name="connsiteY0" fmla="*/ 173318 h 216368"/>
                <a:gd name="connsiteX1" fmla="*/ 29882 w 256988"/>
                <a:gd name="connsiteY1" fmla="*/ 155389 h 216368"/>
                <a:gd name="connsiteX2" fmla="*/ 65741 w 256988"/>
                <a:gd name="connsiteY2" fmla="*/ 143436 h 216368"/>
                <a:gd name="connsiteX3" fmla="*/ 59765 w 256988"/>
                <a:gd name="connsiteY3" fmla="*/ 125506 h 216368"/>
                <a:gd name="connsiteX4" fmla="*/ 95623 w 256988"/>
                <a:gd name="connsiteY4" fmla="*/ 95624 h 216368"/>
                <a:gd name="connsiteX5" fmla="*/ 155388 w 256988"/>
                <a:gd name="connsiteY5" fmla="*/ 47812 h 216368"/>
                <a:gd name="connsiteX6" fmla="*/ 167341 w 256988"/>
                <a:gd name="connsiteY6" fmla="*/ 29883 h 216368"/>
                <a:gd name="connsiteX7" fmla="*/ 215153 w 256988"/>
                <a:gd name="connsiteY7" fmla="*/ 0 h 216368"/>
                <a:gd name="connsiteX8" fmla="*/ 245035 w 256988"/>
                <a:gd name="connsiteY8" fmla="*/ 35859 h 216368"/>
                <a:gd name="connsiteX9" fmla="*/ 256988 w 256988"/>
                <a:gd name="connsiteY9" fmla="*/ 65742 h 216368"/>
                <a:gd name="connsiteX10" fmla="*/ 239059 w 256988"/>
                <a:gd name="connsiteY10" fmla="*/ 89647 h 216368"/>
                <a:gd name="connsiteX11" fmla="*/ 215153 w 256988"/>
                <a:gd name="connsiteY11" fmla="*/ 95624 h 216368"/>
                <a:gd name="connsiteX12" fmla="*/ 209176 w 256988"/>
                <a:gd name="connsiteY12" fmla="*/ 113553 h 216368"/>
                <a:gd name="connsiteX13" fmla="*/ 185270 w 256988"/>
                <a:gd name="connsiteY13" fmla="*/ 125506 h 216368"/>
                <a:gd name="connsiteX14" fmla="*/ 161365 w 256988"/>
                <a:gd name="connsiteY14" fmla="*/ 143436 h 216368"/>
                <a:gd name="connsiteX15" fmla="*/ 155388 w 256988"/>
                <a:gd name="connsiteY15" fmla="*/ 161365 h 216368"/>
                <a:gd name="connsiteX16" fmla="*/ 131482 w 256988"/>
                <a:gd name="connsiteY16" fmla="*/ 173318 h 216368"/>
                <a:gd name="connsiteX17" fmla="*/ 113553 w 256988"/>
                <a:gd name="connsiteY17" fmla="*/ 191247 h 216368"/>
                <a:gd name="connsiteX18" fmla="*/ 107576 w 256988"/>
                <a:gd name="connsiteY18" fmla="*/ 209177 h 216368"/>
                <a:gd name="connsiteX19" fmla="*/ 77694 w 256988"/>
                <a:gd name="connsiteY19" fmla="*/ 215153 h 216368"/>
                <a:gd name="connsiteX20" fmla="*/ 71717 w 256988"/>
                <a:gd name="connsiteY20" fmla="*/ 197224 h 216368"/>
                <a:gd name="connsiteX21" fmla="*/ 41835 w 256988"/>
                <a:gd name="connsiteY21" fmla="*/ 173318 h 216368"/>
                <a:gd name="connsiteX22" fmla="*/ 0 w 256988"/>
                <a:gd name="connsiteY22" fmla="*/ 173318 h 21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6988" h="216368">
                  <a:moveTo>
                    <a:pt x="0" y="173318"/>
                  </a:moveTo>
                  <a:cubicBezTo>
                    <a:pt x="9961" y="167342"/>
                    <a:pt x="19307" y="160196"/>
                    <a:pt x="29882" y="155389"/>
                  </a:cubicBezTo>
                  <a:cubicBezTo>
                    <a:pt x="41352" y="150175"/>
                    <a:pt x="65741" y="143436"/>
                    <a:pt x="65741" y="143436"/>
                  </a:cubicBezTo>
                  <a:cubicBezTo>
                    <a:pt x="63749" y="137459"/>
                    <a:pt x="56426" y="130848"/>
                    <a:pt x="59765" y="125506"/>
                  </a:cubicBezTo>
                  <a:cubicBezTo>
                    <a:pt x="68011" y="112312"/>
                    <a:pt x="83994" y="105961"/>
                    <a:pt x="95623" y="95624"/>
                  </a:cubicBezTo>
                  <a:cubicBezTo>
                    <a:pt x="144788" y="51922"/>
                    <a:pt x="67914" y="110295"/>
                    <a:pt x="155388" y="47812"/>
                  </a:cubicBezTo>
                  <a:cubicBezTo>
                    <a:pt x="159372" y="41836"/>
                    <a:pt x="161496" y="34058"/>
                    <a:pt x="167341" y="29883"/>
                  </a:cubicBezTo>
                  <a:cubicBezTo>
                    <a:pt x="246572" y="-26710"/>
                    <a:pt x="156940" y="58213"/>
                    <a:pt x="215153" y="0"/>
                  </a:cubicBezTo>
                  <a:cubicBezTo>
                    <a:pt x="228368" y="13216"/>
                    <a:pt x="236715" y="19220"/>
                    <a:pt x="245035" y="35859"/>
                  </a:cubicBezTo>
                  <a:cubicBezTo>
                    <a:pt x="249833" y="45455"/>
                    <a:pt x="253004" y="55781"/>
                    <a:pt x="256988" y="65742"/>
                  </a:cubicBezTo>
                  <a:cubicBezTo>
                    <a:pt x="251012" y="73710"/>
                    <a:pt x="247164" y="83858"/>
                    <a:pt x="239059" y="89647"/>
                  </a:cubicBezTo>
                  <a:cubicBezTo>
                    <a:pt x="232375" y="94421"/>
                    <a:pt x="221567" y="90493"/>
                    <a:pt x="215153" y="95624"/>
                  </a:cubicBezTo>
                  <a:cubicBezTo>
                    <a:pt x="210234" y="99559"/>
                    <a:pt x="213631" y="109099"/>
                    <a:pt x="209176" y="113553"/>
                  </a:cubicBezTo>
                  <a:cubicBezTo>
                    <a:pt x="202876" y="119853"/>
                    <a:pt x="192825" y="120784"/>
                    <a:pt x="185270" y="125506"/>
                  </a:cubicBezTo>
                  <a:cubicBezTo>
                    <a:pt x="176823" y="130785"/>
                    <a:pt x="169333" y="137459"/>
                    <a:pt x="161365" y="143436"/>
                  </a:cubicBezTo>
                  <a:cubicBezTo>
                    <a:pt x="159373" y="149412"/>
                    <a:pt x="159843" y="156911"/>
                    <a:pt x="155388" y="161365"/>
                  </a:cubicBezTo>
                  <a:cubicBezTo>
                    <a:pt x="149088" y="167665"/>
                    <a:pt x="138732" y="168140"/>
                    <a:pt x="131482" y="173318"/>
                  </a:cubicBezTo>
                  <a:cubicBezTo>
                    <a:pt x="124604" y="178231"/>
                    <a:pt x="119529" y="185271"/>
                    <a:pt x="113553" y="191247"/>
                  </a:cubicBezTo>
                  <a:cubicBezTo>
                    <a:pt x="111561" y="197224"/>
                    <a:pt x="112818" y="205682"/>
                    <a:pt x="107576" y="209177"/>
                  </a:cubicBezTo>
                  <a:cubicBezTo>
                    <a:pt x="99124" y="214812"/>
                    <a:pt x="87331" y="218365"/>
                    <a:pt x="77694" y="215153"/>
                  </a:cubicBezTo>
                  <a:cubicBezTo>
                    <a:pt x="71718" y="213161"/>
                    <a:pt x="74534" y="202859"/>
                    <a:pt x="71717" y="197224"/>
                  </a:cubicBezTo>
                  <a:cubicBezTo>
                    <a:pt x="71382" y="196555"/>
                    <a:pt x="53324" y="161830"/>
                    <a:pt x="41835" y="173318"/>
                  </a:cubicBezTo>
                  <a:lnTo>
                    <a:pt x="0" y="1733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14" name="TextBox 13">
              <a:extLst>
                <a:ext uri="{FF2B5EF4-FFF2-40B4-BE49-F238E27FC236}">
                  <a16:creationId xmlns:a16="http://schemas.microsoft.com/office/drawing/2014/main" id="{B8A0BB23-2A17-84EF-1E2E-4A8AD982E8C6}"/>
                </a:ext>
              </a:extLst>
            </p:cNvPr>
            <p:cNvSpPr txBox="1"/>
            <p:nvPr/>
          </p:nvSpPr>
          <p:spPr>
            <a:xfrm rot="16200000">
              <a:off x="6278280" y="3576087"/>
              <a:ext cx="1243106" cy="225765"/>
            </a:xfrm>
            <a:prstGeom prst="rect">
              <a:avLst/>
            </a:prstGeom>
            <a:noFill/>
          </p:spPr>
          <p:txBody>
            <a:bodyPr wrap="square" rtlCol="0">
              <a:spAutoFit/>
            </a:bodyPr>
            <a:lstStyle/>
            <a:p>
              <a:pPr defTabSz="342900">
                <a:defRPr/>
              </a:pPr>
              <a:r>
                <a:rPr lang="en-CA" sz="788" b="1" dirty="0">
                  <a:solidFill>
                    <a:srgbClr val="70AD47"/>
                  </a:solidFill>
                  <a:latin typeface="Arial" panose="020B0604020202020204" pitchFamily="34" charset="0"/>
                  <a:cs typeface="Arial" panose="020B0604020202020204" pitchFamily="34" charset="0"/>
                </a:rPr>
                <a:t>CUPID 1T</a:t>
              </a:r>
            </a:p>
          </p:txBody>
        </p:sp>
        <p:sp>
          <p:nvSpPr>
            <p:cNvPr id="15" name="TextBox 14">
              <a:extLst>
                <a:ext uri="{FF2B5EF4-FFF2-40B4-BE49-F238E27FC236}">
                  <a16:creationId xmlns:a16="http://schemas.microsoft.com/office/drawing/2014/main" id="{71087D7F-08FC-905C-1EBC-42CA10CCF28B}"/>
                </a:ext>
              </a:extLst>
            </p:cNvPr>
            <p:cNvSpPr txBox="1"/>
            <p:nvPr/>
          </p:nvSpPr>
          <p:spPr>
            <a:xfrm rot="16200000">
              <a:off x="7976796" y="3395193"/>
              <a:ext cx="1559688" cy="231796"/>
            </a:xfrm>
            <a:prstGeom prst="rect">
              <a:avLst/>
            </a:prstGeom>
            <a:noFill/>
          </p:spPr>
          <p:txBody>
            <a:bodyPr wrap="square" rtlCol="0">
              <a:spAutoFit/>
            </a:bodyPr>
            <a:lstStyle/>
            <a:p>
              <a:pPr defTabSz="342900">
                <a:defRPr/>
              </a:pPr>
              <a:r>
                <a:rPr lang="en-CA" sz="825" b="1">
                  <a:solidFill>
                    <a:srgbClr val="FF0000"/>
                  </a:solidFill>
                  <a:latin typeface="Calibri" panose="020F0502020204030204"/>
                </a:rPr>
                <a:t>LEGEND 6000</a:t>
              </a:r>
            </a:p>
          </p:txBody>
        </p:sp>
        <p:sp>
          <p:nvSpPr>
            <p:cNvPr id="16" name="Rectangle 15">
              <a:extLst>
                <a:ext uri="{FF2B5EF4-FFF2-40B4-BE49-F238E27FC236}">
                  <a16:creationId xmlns:a16="http://schemas.microsoft.com/office/drawing/2014/main" id="{1B359552-FD0D-815A-1051-4A00F38A39A1}"/>
                </a:ext>
              </a:extLst>
            </p:cNvPr>
            <p:cNvSpPr/>
            <p:nvPr/>
          </p:nvSpPr>
          <p:spPr>
            <a:xfrm>
              <a:off x="8712423" y="4282150"/>
              <a:ext cx="78973" cy="562802"/>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3" name="Rectangle 2">
              <a:extLst>
                <a:ext uri="{FF2B5EF4-FFF2-40B4-BE49-F238E27FC236}">
                  <a16:creationId xmlns:a16="http://schemas.microsoft.com/office/drawing/2014/main" id="{386E6BC1-D52D-3E77-F10B-F9823033339D}"/>
                </a:ext>
              </a:extLst>
            </p:cNvPr>
            <p:cNvSpPr/>
            <p:nvPr/>
          </p:nvSpPr>
          <p:spPr>
            <a:xfrm>
              <a:off x="8864801" y="4261246"/>
              <a:ext cx="78973" cy="562802"/>
            </a:xfrm>
            <a:prstGeom prst="rect">
              <a:avLst/>
            </a:prstGeom>
            <a:noFill/>
            <a:ln w="285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7" name="TextBox 6">
              <a:extLst>
                <a:ext uri="{FF2B5EF4-FFF2-40B4-BE49-F238E27FC236}">
                  <a16:creationId xmlns:a16="http://schemas.microsoft.com/office/drawing/2014/main" id="{9F9D0CA6-6A44-D11C-E2F8-BC4C697001ED}"/>
                </a:ext>
              </a:extLst>
            </p:cNvPr>
            <p:cNvSpPr txBox="1"/>
            <p:nvPr/>
          </p:nvSpPr>
          <p:spPr>
            <a:xfrm rot="16200000">
              <a:off x="8323869" y="3592246"/>
              <a:ext cx="1188116" cy="231796"/>
            </a:xfrm>
            <a:prstGeom prst="rect">
              <a:avLst/>
            </a:prstGeom>
            <a:noFill/>
          </p:spPr>
          <p:txBody>
            <a:bodyPr wrap="square" rtlCol="0">
              <a:spAutoFit/>
            </a:bodyPr>
            <a:lstStyle/>
            <a:p>
              <a:pPr defTabSz="342900">
                <a:defRPr/>
              </a:pPr>
              <a:r>
                <a:rPr lang="en-CA" sz="825" b="1">
                  <a:solidFill>
                    <a:prstClr val="black">
                      <a:lumMod val="50000"/>
                      <a:lumOff val="50000"/>
                    </a:prstClr>
                  </a:solidFill>
                  <a:latin typeface="Calibri" panose="020F0502020204030204"/>
                </a:rPr>
                <a:t>SELENA</a:t>
              </a:r>
              <a:endParaRPr lang="en-CA" sz="1050" b="1">
                <a:solidFill>
                  <a:prstClr val="black">
                    <a:lumMod val="50000"/>
                    <a:lumOff val="50000"/>
                  </a:prstClr>
                </a:solidFill>
                <a:latin typeface="Calibri" panose="020F0502020204030204"/>
              </a:endParaRPr>
            </a:p>
          </p:txBody>
        </p:sp>
        <p:cxnSp>
          <p:nvCxnSpPr>
            <p:cNvPr id="17" name="Straight Connector 16">
              <a:extLst>
                <a:ext uri="{FF2B5EF4-FFF2-40B4-BE49-F238E27FC236}">
                  <a16:creationId xmlns:a16="http://schemas.microsoft.com/office/drawing/2014/main" id="{0DBDC9E8-3249-1B98-0BA9-BA0D83E868CB}"/>
                </a:ext>
              </a:extLst>
            </p:cNvPr>
            <p:cNvCxnSpPr>
              <a:cxnSpLocks/>
            </p:cNvCxnSpPr>
            <p:nvPr/>
          </p:nvCxnSpPr>
          <p:spPr>
            <a:xfrm>
              <a:off x="2115671" y="4794143"/>
              <a:ext cx="8390964" cy="0"/>
            </a:xfrm>
            <a:prstGeom prst="line">
              <a:avLst/>
            </a:prstGeom>
            <a:ln w="2857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FF109F0-28EF-A74D-62DA-7E882B6870EB}"/>
                </a:ext>
              </a:extLst>
            </p:cNvPr>
            <p:cNvSpPr txBox="1"/>
            <p:nvPr/>
          </p:nvSpPr>
          <p:spPr>
            <a:xfrm>
              <a:off x="3496235" y="4554064"/>
              <a:ext cx="2964330" cy="216936"/>
            </a:xfrm>
            <a:prstGeom prst="rect">
              <a:avLst/>
            </a:prstGeom>
            <a:noFill/>
          </p:spPr>
          <p:txBody>
            <a:bodyPr wrap="square" rtlCol="0">
              <a:spAutoFit/>
            </a:bodyPr>
            <a:lstStyle/>
            <a:p>
              <a:pPr defTabSz="342900">
                <a:defRPr/>
              </a:pPr>
              <a:r>
                <a:rPr lang="en-CA" sz="900">
                  <a:solidFill>
                    <a:srgbClr val="FF0000"/>
                  </a:solidFill>
                  <a:latin typeface="Calibri" panose="020F0502020204030204"/>
                </a:rPr>
                <a:t>Top of Normal Ordering for lightest mass</a:t>
              </a:r>
            </a:p>
          </p:txBody>
        </p:sp>
        <p:cxnSp>
          <p:nvCxnSpPr>
            <p:cNvPr id="20" name="Straight Arrow Connector 19">
              <a:extLst>
                <a:ext uri="{FF2B5EF4-FFF2-40B4-BE49-F238E27FC236}">
                  <a16:creationId xmlns:a16="http://schemas.microsoft.com/office/drawing/2014/main" id="{AF83181A-5E7D-A1BA-37AC-69CF979F246C}"/>
                </a:ext>
              </a:extLst>
            </p:cNvPr>
            <p:cNvCxnSpPr/>
            <p:nvPr/>
          </p:nvCxnSpPr>
          <p:spPr>
            <a:xfrm>
              <a:off x="10506635" y="4542647"/>
              <a:ext cx="359388" cy="0"/>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8" name="Rectangle 7">
              <a:extLst>
                <a:ext uri="{FF2B5EF4-FFF2-40B4-BE49-F238E27FC236}">
                  <a16:creationId xmlns:a16="http://schemas.microsoft.com/office/drawing/2014/main" id="{3401A884-B31B-E975-5210-2BED9A391958}"/>
                </a:ext>
              </a:extLst>
            </p:cNvPr>
            <p:cNvSpPr/>
            <p:nvPr/>
          </p:nvSpPr>
          <p:spPr>
            <a:xfrm>
              <a:off x="8994174" y="3766896"/>
              <a:ext cx="82859" cy="869517"/>
            </a:xfrm>
            <a:prstGeom prst="rect">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21" name="TextBox 20">
              <a:extLst>
                <a:ext uri="{FF2B5EF4-FFF2-40B4-BE49-F238E27FC236}">
                  <a16:creationId xmlns:a16="http://schemas.microsoft.com/office/drawing/2014/main" id="{C7A00250-0717-965B-9841-E017DC903F63}"/>
                </a:ext>
              </a:extLst>
            </p:cNvPr>
            <p:cNvSpPr txBox="1"/>
            <p:nvPr/>
          </p:nvSpPr>
          <p:spPr>
            <a:xfrm rot="18875041">
              <a:off x="8770973" y="3215617"/>
              <a:ext cx="1243106" cy="225765"/>
            </a:xfrm>
            <a:prstGeom prst="rect">
              <a:avLst/>
            </a:prstGeom>
            <a:noFill/>
          </p:spPr>
          <p:txBody>
            <a:bodyPr wrap="square" rtlCol="0">
              <a:spAutoFit/>
            </a:bodyPr>
            <a:lstStyle/>
            <a:p>
              <a:pPr defTabSz="342900">
                <a:defRPr/>
              </a:pPr>
              <a:r>
                <a:rPr lang="en-CA" sz="788" b="1" dirty="0">
                  <a:solidFill>
                    <a:srgbClr val="00A2FF">
                      <a:lumMod val="50000"/>
                    </a:srgbClr>
                  </a:solidFill>
                  <a:latin typeface="Calibri" panose="020F0502020204030204"/>
                </a:rPr>
                <a:t>3-MANTIS</a:t>
              </a:r>
              <a:endParaRPr lang="en-CA" sz="900" b="1" dirty="0">
                <a:solidFill>
                  <a:srgbClr val="00A2FF">
                    <a:lumMod val="50000"/>
                  </a:srgbClr>
                </a:solidFill>
                <a:latin typeface="Calibri" panose="020F0502020204030204"/>
              </a:endParaRPr>
            </a:p>
          </p:txBody>
        </p:sp>
      </p:grpSp>
      <p:sp>
        <p:nvSpPr>
          <p:cNvPr id="26" name="TextBox 25">
            <a:extLst>
              <a:ext uri="{FF2B5EF4-FFF2-40B4-BE49-F238E27FC236}">
                <a16:creationId xmlns:a16="http://schemas.microsoft.com/office/drawing/2014/main" id="{CDF3D21D-FBDD-00A9-66EF-256CD01B33B8}"/>
              </a:ext>
            </a:extLst>
          </p:cNvPr>
          <p:cNvSpPr txBox="1"/>
          <p:nvPr/>
        </p:nvSpPr>
        <p:spPr>
          <a:xfrm>
            <a:off x="739734" y="3692502"/>
            <a:ext cx="2192174" cy="300082"/>
          </a:xfrm>
          <a:prstGeom prst="rect">
            <a:avLst/>
          </a:prstGeom>
          <a:noFill/>
        </p:spPr>
        <p:txBody>
          <a:bodyPr wrap="square" rtlCol="0">
            <a:spAutoFit/>
          </a:bodyPr>
          <a:lstStyle/>
          <a:p>
            <a:pPr defTabSz="685800"/>
            <a:r>
              <a:rPr lang="en-CA" sz="1350" dirty="0">
                <a:solidFill>
                  <a:prstClr val="black"/>
                </a:solidFill>
                <a:latin typeface="Calibri" panose="020F0502020204030204"/>
              </a:rPr>
              <a:t>Inverted Order Minimum</a:t>
            </a:r>
          </a:p>
        </p:txBody>
      </p:sp>
      <p:sp>
        <p:nvSpPr>
          <p:cNvPr id="24" name="Rectangle 23">
            <a:extLst>
              <a:ext uri="{FF2B5EF4-FFF2-40B4-BE49-F238E27FC236}">
                <a16:creationId xmlns:a16="http://schemas.microsoft.com/office/drawing/2014/main" id="{0E61F7DF-29D0-1B82-EAAD-D99AA405026B}"/>
              </a:ext>
            </a:extLst>
          </p:cNvPr>
          <p:cNvSpPr/>
          <p:nvPr/>
        </p:nvSpPr>
        <p:spPr>
          <a:xfrm>
            <a:off x="3733800" y="2385752"/>
            <a:ext cx="80679" cy="685800"/>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CA" sz="1350">
              <a:solidFill>
                <a:prstClr val="white"/>
              </a:solidFill>
              <a:latin typeface="Calibri" panose="020F0502020204030204"/>
            </a:endParaRPr>
          </a:p>
        </p:txBody>
      </p:sp>
      <p:sp>
        <p:nvSpPr>
          <p:cNvPr id="28" name="Rectangle 27">
            <a:extLst>
              <a:ext uri="{FF2B5EF4-FFF2-40B4-BE49-F238E27FC236}">
                <a16:creationId xmlns:a16="http://schemas.microsoft.com/office/drawing/2014/main" id="{8CCA34D9-EFCC-37AF-1DC2-53A61D7ECCB1}"/>
              </a:ext>
            </a:extLst>
          </p:cNvPr>
          <p:cNvSpPr/>
          <p:nvPr/>
        </p:nvSpPr>
        <p:spPr>
          <a:xfrm>
            <a:off x="3524596" y="3114156"/>
            <a:ext cx="376007" cy="3906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CA" sz="1350">
              <a:solidFill>
                <a:prstClr val="white"/>
              </a:solidFill>
              <a:latin typeface="Calibri" panose="020F0502020204030204"/>
            </a:endParaRPr>
          </a:p>
        </p:txBody>
      </p:sp>
      <p:sp>
        <p:nvSpPr>
          <p:cNvPr id="27" name="Rectangle 26">
            <a:extLst>
              <a:ext uri="{FF2B5EF4-FFF2-40B4-BE49-F238E27FC236}">
                <a16:creationId xmlns:a16="http://schemas.microsoft.com/office/drawing/2014/main" id="{725DB2D6-F57F-D6B5-F0AE-ACBB5D82D3FA}"/>
              </a:ext>
            </a:extLst>
          </p:cNvPr>
          <p:cNvSpPr/>
          <p:nvPr/>
        </p:nvSpPr>
        <p:spPr>
          <a:xfrm>
            <a:off x="3787715" y="2849426"/>
            <a:ext cx="80679" cy="685800"/>
          </a:xfrm>
          <a:prstGeom prst="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CA" sz="1350" dirty="0">
              <a:solidFill>
                <a:prstClr val="white"/>
              </a:solidFill>
              <a:latin typeface="Calibri" panose="020F0502020204030204"/>
            </a:endParaRPr>
          </a:p>
        </p:txBody>
      </p:sp>
      <p:sp>
        <p:nvSpPr>
          <p:cNvPr id="30" name="TextBox 29">
            <a:extLst>
              <a:ext uri="{FF2B5EF4-FFF2-40B4-BE49-F238E27FC236}">
                <a16:creationId xmlns:a16="http://schemas.microsoft.com/office/drawing/2014/main" id="{ED2110E4-5445-805E-F07F-F0E7BFFB2740}"/>
              </a:ext>
            </a:extLst>
          </p:cNvPr>
          <p:cNvSpPr txBox="1"/>
          <p:nvPr/>
        </p:nvSpPr>
        <p:spPr>
          <a:xfrm rot="16200000">
            <a:off x="2827415" y="2713598"/>
            <a:ext cx="1322735" cy="213585"/>
          </a:xfrm>
          <a:prstGeom prst="rect">
            <a:avLst/>
          </a:prstGeom>
          <a:noFill/>
        </p:spPr>
        <p:txBody>
          <a:bodyPr wrap="square" rtlCol="0">
            <a:spAutoFit/>
          </a:bodyPr>
          <a:lstStyle/>
          <a:p>
            <a:pPr defTabSz="342900">
              <a:defRPr/>
            </a:pPr>
            <a:r>
              <a:rPr lang="en-CA" sz="788" b="1" dirty="0">
                <a:solidFill>
                  <a:srgbClr val="70AD47"/>
                </a:solidFill>
                <a:latin typeface="Arial" panose="020B0604020202020204" pitchFamily="34" charset="0"/>
                <a:cs typeface="Arial" panose="020B0604020202020204" pitchFamily="34" charset="0"/>
              </a:rPr>
              <a:t>AMORE</a:t>
            </a:r>
          </a:p>
        </p:txBody>
      </p:sp>
      <p:sp>
        <p:nvSpPr>
          <p:cNvPr id="31" name="Rectangle 30">
            <a:extLst>
              <a:ext uri="{FF2B5EF4-FFF2-40B4-BE49-F238E27FC236}">
                <a16:creationId xmlns:a16="http://schemas.microsoft.com/office/drawing/2014/main" id="{78D93220-FA30-3CB7-40EC-3EADB4834054}"/>
              </a:ext>
            </a:extLst>
          </p:cNvPr>
          <p:cNvSpPr/>
          <p:nvPr/>
        </p:nvSpPr>
        <p:spPr>
          <a:xfrm>
            <a:off x="7688502" y="3831002"/>
            <a:ext cx="108836" cy="970867"/>
          </a:xfrm>
          <a:prstGeom prst="rect">
            <a:avLst/>
          </a:prstGeom>
          <a:solidFill>
            <a:schemeClr val="bg1"/>
          </a:solidFill>
          <a:ln w="28575">
            <a:solidFill>
              <a:srgbClr val="99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32" name="Rectangle 31">
            <a:extLst>
              <a:ext uri="{FF2B5EF4-FFF2-40B4-BE49-F238E27FC236}">
                <a16:creationId xmlns:a16="http://schemas.microsoft.com/office/drawing/2014/main" id="{9EAFF106-3A3B-4916-32A8-0451818E2623}"/>
              </a:ext>
            </a:extLst>
          </p:cNvPr>
          <p:cNvSpPr/>
          <p:nvPr/>
        </p:nvSpPr>
        <p:spPr>
          <a:xfrm>
            <a:off x="7366381" y="3816455"/>
            <a:ext cx="108836" cy="970867"/>
          </a:xfrm>
          <a:prstGeom prst="rect">
            <a:avLst/>
          </a:prstGeom>
          <a:solidFill>
            <a:schemeClr val="bg1"/>
          </a:solid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33" name="Rectangle 32">
            <a:extLst>
              <a:ext uri="{FF2B5EF4-FFF2-40B4-BE49-F238E27FC236}">
                <a16:creationId xmlns:a16="http://schemas.microsoft.com/office/drawing/2014/main" id="{DA679708-321A-EFF1-A370-89CC9B7082DA}"/>
              </a:ext>
            </a:extLst>
          </p:cNvPr>
          <p:cNvSpPr/>
          <p:nvPr/>
        </p:nvSpPr>
        <p:spPr>
          <a:xfrm rot="5400000">
            <a:off x="2149678" y="3999817"/>
            <a:ext cx="100646" cy="728951"/>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CA" sz="1350">
              <a:solidFill>
                <a:prstClr val="white"/>
              </a:solidFill>
              <a:latin typeface="Calibri" panose="020F0502020204030204"/>
            </a:endParaRPr>
          </a:p>
        </p:txBody>
      </p:sp>
      <p:sp>
        <p:nvSpPr>
          <p:cNvPr id="35" name="TextBox 34">
            <a:extLst>
              <a:ext uri="{FF2B5EF4-FFF2-40B4-BE49-F238E27FC236}">
                <a16:creationId xmlns:a16="http://schemas.microsoft.com/office/drawing/2014/main" id="{41130AAC-4F5B-006D-FB44-1E304E8D9703}"/>
              </a:ext>
            </a:extLst>
          </p:cNvPr>
          <p:cNvSpPr txBox="1"/>
          <p:nvPr/>
        </p:nvSpPr>
        <p:spPr>
          <a:xfrm>
            <a:off x="2573097" y="4231152"/>
            <a:ext cx="833049" cy="276999"/>
          </a:xfrm>
          <a:prstGeom prst="rect">
            <a:avLst/>
          </a:prstGeom>
          <a:noFill/>
        </p:spPr>
        <p:txBody>
          <a:bodyPr wrap="none" rtlCol="0">
            <a:spAutoFit/>
          </a:bodyPr>
          <a:lstStyle/>
          <a:p>
            <a:pPr defTabSz="685800"/>
            <a:r>
              <a:rPr lang="en-CA" sz="1200" dirty="0">
                <a:solidFill>
                  <a:prstClr val="black"/>
                </a:solidFill>
                <a:latin typeface="Calibri" panose="020F0502020204030204"/>
              </a:rPr>
              <a:t>Long Term</a:t>
            </a:r>
          </a:p>
        </p:txBody>
      </p:sp>
      <p:sp>
        <p:nvSpPr>
          <p:cNvPr id="22" name="Date Placeholder 21"/>
          <p:cNvSpPr>
            <a:spLocks noGrp="1"/>
          </p:cNvSpPr>
          <p:nvPr>
            <p:ph type="dt" sz="half" idx="10"/>
          </p:nvPr>
        </p:nvSpPr>
        <p:spPr/>
        <p:txBody>
          <a:bodyPr/>
          <a:lstStyle/>
          <a:p>
            <a:pPr defTabSz="685800"/>
            <a:r>
              <a:rPr lang="en-US" smtClean="0">
                <a:solidFill>
                  <a:prstClr val="black">
                    <a:tint val="75000"/>
                  </a:prstClr>
                </a:solidFill>
              </a:rPr>
              <a:t>3 July 2024</a:t>
            </a:r>
            <a:endParaRPr lang="en-CA">
              <a:solidFill>
                <a:prstClr val="black">
                  <a:tint val="75000"/>
                </a:prstClr>
              </a:solidFill>
            </a:endParaRPr>
          </a:p>
        </p:txBody>
      </p:sp>
      <p:sp>
        <p:nvSpPr>
          <p:cNvPr id="23" name="Slide Number Placeholder 22"/>
          <p:cNvSpPr>
            <a:spLocks noGrp="1"/>
          </p:cNvSpPr>
          <p:nvPr>
            <p:ph type="sldNum" sz="quarter" idx="12"/>
          </p:nvPr>
        </p:nvSpPr>
        <p:spPr/>
        <p:txBody>
          <a:bodyPr/>
          <a:lstStyle/>
          <a:p>
            <a:pPr defTabSz="685800"/>
            <a:fld id="{C1F7429A-99B1-401E-8555-65301001ADA2}" type="slidenum">
              <a:rPr lang="en-CA" smtClean="0">
                <a:solidFill>
                  <a:prstClr val="black">
                    <a:tint val="75000"/>
                  </a:prstClr>
                </a:solidFill>
              </a:rPr>
              <a:pPr defTabSz="685800"/>
              <a:t>84</a:t>
            </a:fld>
            <a:endParaRPr lang="en-CA">
              <a:solidFill>
                <a:prstClr val="black">
                  <a:tint val="75000"/>
                </a:prstClr>
              </a:solidFill>
            </a:endParaRPr>
          </a:p>
        </p:txBody>
      </p:sp>
    </p:spTree>
    <p:extLst>
      <p:ext uri="{BB962C8B-B14F-4D97-AF65-F5344CB8AC3E}">
        <p14:creationId xmlns:p14="http://schemas.microsoft.com/office/powerpoint/2010/main" val="375242084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CH">
              <a:solidFill>
                <a:prstClr val="black">
                  <a:tint val="75000"/>
                </a:prstClr>
              </a:solidFill>
              <a:latin typeface="Calibri" panose="020F0502020204030204"/>
            </a:endParaRPr>
          </a:p>
        </p:txBody>
      </p:sp>
      <p:sp>
        <p:nvSpPr>
          <p:cNvPr id="5" name="TextBox 4"/>
          <p:cNvSpPr txBox="1"/>
          <p:nvPr/>
        </p:nvSpPr>
        <p:spPr>
          <a:xfrm>
            <a:off x="2915816" y="332656"/>
            <a:ext cx="3108095" cy="415498"/>
          </a:xfrm>
          <a:prstGeom prst="rect">
            <a:avLst/>
          </a:prstGeom>
          <a:solidFill>
            <a:srgbClr val="FFFF00"/>
          </a:solidFill>
        </p:spPr>
        <p:txBody>
          <a:bodyPr wrap="none" rtlCol="0">
            <a:spAutoFit/>
          </a:bodyPr>
          <a:lstStyle/>
          <a:p>
            <a:pPr defTabSz="685800">
              <a:defRPr/>
            </a:pPr>
            <a:r>
              <a:rPr lang="fr-CH" sz="2100" b="1" dirty="0">
                <a:solidFill>
                  <a:prstClr val="black"/>
                </a:solidFill>
                <a:latin typeface="Calibri" panose="020F0502020204030204"/>
              </a:rPr>
              <a:t>Direct </a:t>
            </a:r>
            <a:r>
              <a:rPr lang="fr-CH" sz="2100" b="1" dirty="0" err="1">
                <a:solidFill>
                  <a:prstClr val="black"/>
                </a:solidFill>
                <a:latin typeface="Calibri" panose="020F0502020204030204"/>
              </a:rPr>
              <a:t>Search</a:t>
            </a:r>
            <a:r>
              <a:rPr lang="fr-CH" sz="2100" b="1" dirty="0">
                <a:solidFill>
                  <a:prstClr val="black"/>
                </a:solidFill>
                <a:latin typeface="Calibri" panose="020F0502020204030204"/>
              </a:rPr>
              <a:t> </a:t>
            </a:r>
            <a:r>
              <a:rPr lang="fr-CH" sz="2100" b="1" dirty="0" err="1">
                <a:solidFill>
                  <a:prstClr val="black"/>
                </a:solidFill>
                <a:latin typeface="Calibri" panose="020F0502020204030204"/>
              </a:rPr>
              <a:t>Processes</a:t>
            </a:r>
            <a:r>
              <a:rPr lang="fr-CH" sz="2100" b="1" dirty="0">
                <a:solidFill>
                  <a:prstClr val="black"/>
                </a:solidFill>
                <a:latin typeface="Calibri" panose="020F0502020204030204"/>
              </a:rPr>
              <a:t> (I)</a:t>
            </a:r>
          </a:p>
        </p:txBody>
      </p:sp>
      <p:sp>
        <p:nvSpPr>
          <p:cNvPr id="6" name="TextBox 5"/>
          <p:cNvSpPr txBox="1"/>
          <p:nvPr/>
        </p:nvSpPr>
        <p:spPr>
          <a:xfrm>
            <a:off x="4085946" y="1484785"/>
            <a:ext cx="5559923" cy="584775"/>
          </a:xfrm>
          <a:prstGeom prst="rect">
            <a:avLst/>
          </a:prstGeom>
          <a:noFill/>
        </p:spPr>
        <p:txBody>
          <a:bodyPr wrap="square" rtlCol="0">
            <a:spAutoFit/>
          </a:bodyPr>
          <a:lstStyle/>
          <a:p>
            <a:pPr defTabSz="685800">
              <a:defRPr/>
            </a:pPr>
            <a:r>
              <a:rPr lang="fr-CH" sz="1600" b="1" dirty="0" err="1">
                <a:solidFill>
                  <a:prstClr val="black"/>
                </a:solidFill>
                <a:latin typeface="Calibri" panose="020F0502020204030204"/>
              </a:rPr>
              <a:t>Meson</a:t>
            </a:r>
            <a:r>
              <a:rPr lang="fr-CH" sz="1600" b="1" dirty="0">
                <a:solidFill>
                  <a:prstClr val="black"/>
                </a:solidFill>
                <a:latin typeface="Calibri" panose="020F0502020204030204"/>
              </a:rPr>
              <a:t> </a:t>
            </a:r>
            <a:r>
              <a:rPr lang="fr-CH" sz="1600" b="1" dirty="0" err="1">
                <a:solidFill>
                  <a:prstClr val="black"/>
                </a:solidFill>
                <a:latin typeface="Calibri" panose="020F0502020204030204"/>
              </a:rPr>
              <a:t>decay</a:t>
            </a:r>
            <a:r>
              <a:rPr lang="fr-CH" sz="1600" b="1" dirty="0">
                <a:solidFill>
                  <a:prstClr val="black"/>
                </a:solidFill>
                <a:latin typeface="Calibri" panose="020F0502020204030204"/>
              </a:rPr>
              <a:t> (</a:t>
            </a:r>
            <a:r>
              <a:rPr lang="fr-CH" sz="1600" b="1" dirty="0">
                <a:solidFill>
                  <a:prstClr val="black"/>
                </a:solidFill>
                <a:latin typeface="Calibri" panose="020F0502020204030204"/>
                <a:sym typeface="Symbol"/>
              </a:rPr>
              <a:t>,K,D</a:t>
            </a:r>
            <a:r>
              <a:rPr lang="fr-CH" sz="1600" b="1" dirty="0">
                <a:solidFill>
                  <a:prstClr val="black"/>
                </a:solidFill>
                <a:latin typeface="Calibri" panose="020F0502020204030204"/>
              </a:rPr>
              <a:t> and neutrino </a:t>
            </a:r>
            <a:r>
              <a:rPr lang="fr-CH" sz="1600" b="1" dirty="0" err="1">
                <a:solidFill>
                  <a:prstClr val="black"/>
                </a:solidFill>
                <a:latin typeface="Calibri" panose="020F0502020204030204"/>
              </a:rPr>
              <a:t>beams</a:t>
            </a:r>
            <a:r>
              <a:rPr lang="fr-CH" sz="1600" b="1" dirty="0">
                <a:solidFill>
                  <a:prstClr val="black"/>
                </a:solidFill>
                <a:latin typeface="Calibri" panose="020F0502020204030204"/>
              </a:rPr>
              <a:t>) </a:t>
            </a:r>
            <a:r>
              <a:rPr lang="fr-CH" sz="1600" b="1" dirty="0" err="1">
                <a:solidFill>
                  <a:prstClr val="black"/>
                </a:solidFill>
                <a:latin typeface="Calibri" panose="020F0502020204030204"/>
              </a:rPr>
              <a:t>examples</a:t>
            </a:r>
            <a:r>
              <a:rPr lang="fr-CH" sz="1600" b="1" dirty="0">
                <a:solidFill>
                  <a:prstClr val="black"/>
                </a:solidFill>
                <a:latin typeface="Calibri" panose="020F0502020204030204"/>
              </a:rPr>
              <a:t>: </a:t>
            </a:r>
          </a:p>
          <a:p>
            <a:pPr defTabSz="685800">
              <a:defRPr/>
            </a:pPr>
            <a:endParaRPr lang="fr-CH" sz="1600" dirty="0">
              <a:solidFill>
                <a:prstClr val="black"/>
              </a:solidFill>
              <a:latin typeface="Calibri" panose="020F0502020204030204"/>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2210" y="2085297"/>
            <a:ext cx="1644284" cy="648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Box 6"/>
              <p:cNvSpPr txBox="1"/>
              <p:nvPr/>
            </p:nvSpPr>
            <p:spPr>
              <a:xfrm>
                <a:off x="359532" y="1430779"/>
                <a:ext cx="3350556" cy="584775"/>
              </a:xfrm>
              <a:prstGeom prst="rect">
                <a:avLst/>
              </a:prstGeom>
              <a:noFill/>
            </p:spPr>
            <p:txBody>
              <a:bodyPr wrap="square" rtlCol="0">
                <a:spAutoFit/>
              </a:bodyPr>
              <a:lstStyle/>
              <a:p>
                <a:pPr defTabSz="685800">
                  <a:defRPr/>
                </a:pPr>
                <a:r>
                  <a:rPr lang="fr-CH" sz="1600" b="1" dirty="0">
                    <a:solidFill>
                      <a:prstClr val="black"/>
                    </a:solidFill>
                    <a:latin typeface="Calibri" panose="020F0502020204030204"/>
                  </a:rPr>
                  <a:t>m</a:t>
                </a:r>
                <a:r>
                  <a:rPr lang="fr-CH" sz="1600" b="1" baseline="-25000" dirty="0">
                    <a:solidFill>
                      <a:prstClr val="black"/>
                    </a:solidFill>
                    <a:latin typeface="Calibri" panose="020F0502020204030204"/>
                  </a:rPr>
                  <a:t>N</a:t>
                </a:r>
                <a:r>
                  <a:rPr lang="fr-CH" sz="1600" b="1" dirty="0">
                    <a:solidFill>
                      <a:prstClr val="black"/>
                    </a:solidFill>
                    <a:latin typeface="Calibri" panose="020F0502020204030204"/>
                  </a:rPr>
                  <a:t> </a:t>
                </a:r>
                <a:r>
                  <a:rPr lang="fr-CH" sz="1600" b="1" dirty="0" err="1">
                    <a:solidFill>
                      <a:prstClr val="black"/>
                    </a:solidFill>
                    <a:latin typeface="Calibri" panose="020F0502020204030204"/>
                  </a:rPr>
                  <a:t>Below</a:t>
                </a:r>
                <a:r>
                  <a:rPr lang="fr-CH" sz="1600" b="1" dirty="0">
                    <a:solidFill>
                      <a:prstClr val="black"/>
                    </a:solidFill>
                    <a:latin typeface="Calibri" panose="020F0502020204030204"/>
                  </a:rPr>
                  <a:t> m</a:t>
                </a:r>
                <a14:m>
                  <m:oMath xmlns:m="http://schemas.openxmlformats.org/officeDocument/2006/math">
                    <m:r>
                      <a:rPr lang="en-US" sz="1600" b="1" baseline="-25000">
                        <a:solidFill>
                          <a:prstClr val="black"/>
                        </a:solidFill>
                        <a:latin typeface="Cambria Math" panose="02040503050406030204" pitchFamily="18" charset="0"/>
                        <a:sym typeface="Symbol"/>
                      </a:rPr>
                      <m:t>𝐞</m:t>
                    </m:r>
                  </m:oMath>
                </a14:m>
                <a:r>
                  <a:rPr lang="fr-CH" sz="1600" b="1" dirty="0">
                    <a:solidFill>
                      <a:prstClr val="black"/>
                    </a:solidFill>
                    <a:latin typeface="Calibri" panose="020F0502020204030204"/>
                  </a:rPr>
                  <a:t>: </a:t>
                </a:r>
              </a:p>
              <a:p>
                <a:pPr defTabSz="685800">
                  <a:defRPr/>
                </a:pPr>
                <a:r>
                  <a:rPr lang="fr-CH" sz="1600" dirty="0">
                    <a:solidFill>
                      <a:prstClr val="black"/>
                    </a:solidFill>
                    <a:latin typeface="Calibri" panose="020F0502020204030204"/>
                  </a:rPr>
                  <a:t>N</a:t>
                </a:r>
                <a:r>
                  <a:rPr lang="fr-CH" sz="1600" dirty="0">
                    <a:solidFill>
                      <a:prstClr val="black"/>
                    </a:solidFill>
                    <a:latin typeface="Calibri" panose="020F0502020204030204"/>
                    <a:sym typeface="Wingdings" panose="05000000000000000000" pitchFamily="2" charset="2"/>
                  </a:rPr>
                  <a:t> 3</a:t>
                </a:r>
                <a:r>
                  <a:rPr lang="fr-CH" sz="1600" dirty="0">
                    <a:solidFill>
                      <a:prstClr val="black"/>
                    </a:solidFill>
                    <a:latin typeface="Calibri" panose="020F0502020204030204"/>
                    <a:sym typeface="Symbol"/>
                  </a:rPr>
                  <a:t>;  N</a:t>
                </a:r>
                <a:r>
                  <a:rPr lang="fr-CH" sz="1600" dirty="0">
                    <a:solidFill>
                      <a:prstClr val="black"/>
                    </a:solidFill>
                    <a:latin typeface="Calibri" panose="020F0502020204030204"/>
                    <a:sym typeface="Wingdings" panose="05000000000000000000" pitchFamily="2" charset="2"/>
                  </a:rPr>
                  <a:t></a:t>
                </a:r>
                <a:r>
                  <a:rPr lang="fr-CH" sz="1600" dirty="0">
                    <a:solidFill>
                      <a:prstClr val="black"/>
                    </a:solidFill>
                    <a:latin typeface="Calibri" panose="020F0502020204030204"/>
                    <a:sym typeface="Symbol"/>
                  </a:rPr>
                  <a:t>   w E</a:t>
                </a:r>
                <a:r>
                  <a:rPr lang="fr-CH" sz="1600" baseline="-25000" dirty="0">
                    <a:solidFill>
                      <a:prstClr val="black"/>
                    </a:solidFill>
                    <a:latin typeface="Calibri" panose="020F0502020204030204"/>
                    <a:sym typeface="Symbol"/>
                  </a:rPr>
                  <a:t></a:t>
                </a:r>
                <a:r>
                  <a:rPr lang="fr-CH" sz="1600" dirty="0">
                    <a:solidFill>
                      <a:prstClr val="black"/>
                    </a:solidFill>
                    <a:latin typeface="Calibri" panose="020F0502020204030204"/>
                    <a:sym typeface="Symbol"/>
                  </a:rPr>
                  <a:t>=m</a:t>
                </a:r>
                <a:r>
                  <a:rPr lang="fr-CH" sz="1600" baseline="-25000" dirty="0">
                    <a:solidFill>
                      <a:prstClr val="black"/>
                    </a:solidFill>
                    <a:latin typeface="Calibri" panose="020F0502020204030204"/>
                    <a:sym typeface="Symbol"/>
                  </a:rPr>
                  <a:t>N</a:t>
                </a:r>
                <a:r>
                  <a:rPr lang="fr-CH" sz="1600" dirty="0">
                    <a:solidFill>
                      <a:prstClr val="black"/>
                    </a:solidFill>
                    <a:latin typeface="Calibri" panose="020F0502020204030204"/>
                    <a:sym typeface="Symbol"/>
                  </a:rPr>
                  <a:t>/2</a:t>
                </a:r>
                <a:r>
                  <a:rPr lang="fr-CH" sz="1600" dirty="0">
                    <a:solidFill>
                      <a:prstClr val="black"/>
                    </a:solidFill>
                    <a:latin typeface="Calibri" panose="020F0502020204030204"/>
                    <a:sym typeface="Wingdings" panose="05000000000000000000" pitchFamily="2" charset="2"/>
                  </a:rPr>
                  <a:t> </a:t>
                </a:r>
                <a:r>
                  <a:rPr lang="fr-CH" sz="1600" dirty="0">
                    <a:solidFill>
                      <a:prstClr val="black"/>
                    </a:solidFill>
                    <a:latin typeface="Calibri" panose="020F0502020204030204"/>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359532" y="1430779"/>
                <a:ext cx="3350556" cy="584775"/>
              </a:xfrm>
              <a:prstGeom prst="rect">
                <a:avLst/>
              </a:prstGeom>
              <a:blipFill>
                <a:blip r:embed="rId3"/>
                <a:stretch>
                  <a:fillRect l="-1091" t="-3125" b="-13542"/>
                </a:stretch>
              </a:blipFill>
            </p:spPr>
            <p:txBody>
              <a:bodyPr/>
              <a:lstStyle/>
              <a:p>
                <a:r>
                  <a:rPr lang="fr-FR">
                    <a:noFill/>
                  </a:rPr>
                  <a:t> </a:t>
                </a:r>
              </a:p>
            </p:txBody>
          </p:sp>
        </mc:Fallback>
      </mc:AlternateContent>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0037" y="2695934"/>
            <a:ext cx="2195696" cy="949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5946" y="2165506"/>
            <a:ext cx="2288908" cy="885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031940" y="2233899"/>
            <a:ext cx="604739" cy="338554"/>
          </a:xfrm>
          <a:prstGeom prst="rect">
            <a:avLst/>
          </a:prstGeom>
          <a:noFill/>
        </p:spPr>
        <p:txBody>
          <a:bodyPr wrap="square" rtlCol="0">
            <a:spAutoFit/>
          </a:bodyPr>
          <a:lstStyle/>
          <a:p>
            <a:pPr defTabSz="685800">
              <a:defRPr/>
            </a:pPr>
            <a:r>
              <a:rPr lang="fr-CH" sz="1600" dirty="0">
                <a:solidFill>
                  <a:prstClr val="black"/>
                </a:solidFill>
                <a:latin typeface="Calibri" panose="020F0502020204030204"/>
                <a:sym typeface="Symbol"/>
              </a:rPr>
              <a:t>,K,</a:t>
            </a:r>
            <a:endParaRPr lang="fr-CH" sz="1600" dirty="0">
              <a:solidFill>
                <a:prstClr val="black"/>
              </a:solidFill>
              <a:latin typeface="Calibri" panose="020F0502020204030204"/>
            </a:endParaRPr>
          </a:p>
        </p:txBody>
      </p:sp>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00192" y="2035951"/>
            <a:ext cx="1747475" cy="641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503" y="3645024"/>
            <a:ext cx="3432221" cy="810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05526" y="4509121"/>
            <a:ext cx="3690410" cy="1323439"/>
          </a:xfrm>
          <a:prstGeom prst="rect">
            <a:avLst/>
          </a:prstGeom>
          <a:noFill/>
        </p:spPr>
        <p:txBody>
          <a:bodyPr wrap="square" rtlCol="0">
            <a:spAutoFit/>
          </a:bodyPr>
          <a:lstStyle/>
          <a:p>
            <a:pPr defTabSz="685800">
              <a:defRPr/>
            </a:pPr>
            <a:r>
              <a:rPr lang="fr-CH" sz="1600" dirty="0">
                <a:solidFill>
                  <a:prstClr val="black"/>
                </a:solidFill>
                <a:latin typeface="Calibri" panose="020F0502020204030204"/>
              </a:rPr>
              <a:t>Long life, </a:t>
            </a:r>
            <a:r>
              <a:rPr lang="fr-CH" sz="1600" b="1" dirty="0" err="1">
                <a:solidFill>
                  <a:prstClr val="black"/>
                </a:solidFill>
                <a:latin typeface="Calibri" panose="020F0502020204030204"/>
              </a:rPr>
              <a:t>dark</a:t>
            </a:r>
            <a:r>
              <a:rPr lang="fr-CH" sz="1600" b="1" dirty="0">
                <a:solidFill>
                  <a:prstClr val="black"/>
                </a:solidFill>
                <a:latin typeface="Calibri" panose="020F0502020204030204"/>
              </a:rPr>
              <a:t> </a:t>
            </a:r>
            <a:r>
              <a:rPr lang="fr-CH" sz="1600" b="1" dirty="0" err="1">
                <a:solidFill>
                  <a:prstClr val="black"/>
                </a:solidFill>
                <a:latin typeface="Calibri" panose="020F0502020204030204"/>
              </a:rPr>
              <a:t>matter</a:t>
            </a:r>
            <a:r>
              <a:rPr lang="fr-CH" sz="1600" b="1" dirty="0">
                <a:solidFill>
                  <a:prstClr val="black"/>
                </a:solidFill>
                <a:latin typeface="Calibri" panose="020F0502020204030204"/>
              </a:rPr>
              <a:t> candidate</a:t>
            </a:r>
          </a:p>
          <a:p>
            <a:pPr marL="214313" indent="-214313" defTabSz="685800">
              <a:buFont typeface="Wingdings"/>
              <a:buChar char="è"/>
              <a:defRPr/>
            </a:pPr>
            <a:r>
              <a:rPr lang="fr-CH" sz="1600" dirty="0" err="1">
                <a:solidFill>
                  <a:prstClr val="black"/>
                </a:solidFill>
                <a:latin typeface="Calibri" panose="020F0502020204030204"/>
                <a:sym typeface="Wingdings" panose="05000000000000000000" pitchFamily="2" charset="2"/>
              </a:rPr>
              <a:t>Search</a:t>
            </a:r>
            <a:r>
              <a:rPr lang="fr-CH" sz="1600" dirty="0">
                <a:solidFill>
                  <a:prstClr val="black"/>
                </a:solidFill>
                <a:latin typeface="Calibri" panose="020F0502020204030204"/>
                <a:sym typeface="Wingdings" panose="05000000000000000000" pitchFamily="2" charset="2"/>
              </a:rPr>
              <a:t> for gamma </a:t>
            </a:r>
            <a:r>
              <a:rPr lang="fr-CH" sz="1600" dirty="0" err="1">
                <a:solidFill>
                  <a:prstClr val="black"/>
                </a:solidFill>
                <a:latin typeface="Calibri" panose="020F0502020204030204"/>
                <a:sym typeface="Wingdings" panose="05000000000000000000" pitchFamily="2" charset="2"/>
              </a:rPr>
              <a:t>emission</a:t>
            </a:r>
            <a:r>
              <a:rPr lang="fr-CH" sz="1600" dirty="0">
                <a:solidFill>
                  <a:prstClr val="black"/>
                </a:solidFill>
                <a:latin typeface="Calibri" panose="020F0502020204030204"/>
                <a:sym typeface="Wingdings" panose="05000000000000000000" pitchFamily="2" charset="2"/>
              </a:rPr>
              <a:t> line </a:t>
            </a:r>
          </a:p>
          <a:p>
            <a:pPr defTabSz="685800">
              <a:defRPr/>
            </a:pPr>
            <a:r>
              <a:rPr lang="fr-CH" sz="1600" dirty="0">
                <a:solidFill>
                  <a:prstClr val="black"/>
                </a:solidFill>
                <a:latin typeface="Calibri" panose="020F0502020204030204"/>
                <a:sym typeface="Wingdings" panose="05000000000000000000" pitchFamily="2" charset="2"/>
              </a:rPr>
              <a:t>(</a:t>
            </a:r>
            <a:r>
              <a:rPr lang="fr-CH" sz="1600" dirty="0" err="1">
                <a:solidFill>
                  <a:prstClr val="black"/>
                </a:solidFill>
                <a:latin typeface="Calibri" panose="020F0502020204030204"/>
                <a:sym typeface="Wingdings" panose="05000000000000000000" pitchFamily="2" charset="2"/>
              </a:rPr>
              <a:t>such</a:t>
            </a:r>
            <a:r>
              <a:rPr lang="fr-CH" sz="1600" dirty="0">
                <a:solidFill>
                  <a:prstClr val="black"/>
                </a:solidFill>
                <a:latin typeface="Calibri" panose="020F0502020204030204"/>
                <a:sym typeface="Wingdings" panose="05000000000000000000" pitchFamily="2" charset="2"/>
              </a:rPr>
              <a:t> as 3.5 </a:t>
            </a:r>
            <a:r>
              <a:rPr lang="fr-CH" sz="1600" dirty="0" err="1">
                <a:solidFill>
                  <a:prstClr val="black"/>
                </a:solidFill>
                <a:latin typeface="Calibri" panose="020F0502020204030204"/>
                <a:sym typeface="Wingdings" panose="05000000000000000000" pitchFamily="2" charset="2"/>
              </a:rPr>
              <a:t>keV</a:t>
            </a:r>
            <a:r>
              <a:rPr lang="fr-CH" sz="1600" dirty="0">
                <a:solidFill>
                  <a:prstClr val="black"/>
                </a:solidFill>
                <a:latin typeface="Calibri" panose="020F0502020204030204"/>
                <a:sym typeface="Wingdings" panose="05000000000000000000" pitchFamily="2" charset="2"/>
              </a:rPr>
              <a:t> line)</a:t>
            </a:r>
          </a:p>
          <a:p>
            <a:pPr defTabSz="685800">
              <a:defRPr/>
            </a:pPr>
            <a:r>
              <a:rPr lang="fr-CH" sz="1600" dirty="0" err="1">
                <a:solidFill>
                  <a:prstClr val="black"/>
                </a:solidFill>
                <a:latin typeface="Calibri" panose="020F0502020204030204"/>
              </a:rPr>
              <a:t>Drewes</a:t>
            </a:r>
            <a:r>
              <a:rPr lang="fr-CH" sz="1600" dirty="0">
                <a:solidFill>
                  <a:prstClr val="black"/>
                </a:solidFill>
                <a:latin typeface="Calibri" panose="020F0502020204030204"/>
              </a:rPr>
              <a:t> et al; arXiv:1602.04816v1</a:t>
            </a:r>
          </a:p>
          <a:p>
            <a:pPr defTabSz="685800">
              <a:defRPr/>
            </a:pPr>
            <a:r>
              <a:rPr lang="fr-CH" sz="1600" dirty="0">
                <a:solidFill>
                  <a:prstClr val="black"/>
                </a:solidFill>
                <a:latin typeface="Calibri" panose="020F0502020204030204"/>
              </a:rPr>
              <a:t> </a:t>
            </a:r>
            <a:endParaRPr lang="fr-CH" sz="1600" dirty="0">
              <a:solidFill>
                <a:prstClr val="black"/>
              </a:solidFill>
              <a:latin typeface="Calibri" panose="020F0502020204030204"/>
              <a:sym typeface="Wingdings" panose="05000000000000000000" pitchFamily="2" charset="2"/>
            </a:endParaRPr>
          </a:p>
        </p:txBody>
      </p:sp>
      <p:pic>
        <p:nvPicPr>
          <p:cNvPr id="3079"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33995" y="2608234"/>
            <a:ext cx="1816443" cy="599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338282" y="5103187"/>
            <a:ext cx="4338174" cy="1077218"/>
          </a:xfrm>
          <a:prstGeom prst="rect">
            <a:avLst/>
          </a:prstGeom>
          <a:solidFill>
            <a:schemeClr val="bg1"/>
          </a:solidFill>
        </p:spPr>
        <p:txBody>
          <a:bodyPr wrap="square" rtlCol="0">
            <a:spAutoFit/>
          </a:bodyPr>
          <a:lstStyle/>
          <a:p>
            <a:pPr defTabSz="685800">
              <a:defRPr/>
            </a:pPr>
            <a:r>
              <a:rPr lang="fr-CH" sz="1600" dirty="0" err="1">
                <a:solidFill>
                  <a:prstClr val="black"/>
                </a:solidFill>
                <a:latin typeface="Calibri" panose="020F0502020204030204"/>
              </a:rPr>
              <a:t>Decay</a:t>
            </a:r>
            <a:r>
              <a:rPr lang="fr-CH" sz="1600" dirty="0">
                <a:solidFill>
                  <a:prstClr val="black"/>
                </a:solidFill>
                <a:latin typeface="Calibri" panose="020F0502020204030204"/>
              </a:rPr>
              <a:t> via W </a:t>
            </a:r>
            <a:r>
              <a:rPr lang="fr-CH" sz="1600" dirty="0" err="1">
                <a:solidFill>
                  <a:prstClr val="black"/>
                </a:solidFill>
                <a:latin typeface="Calibri" panose="020F0502020204030204"/>
              </a:rPr>
              <a:t>gives</a:t>
            </a:r>
            <a:r>
              <a:rPr lang="fr-CH" sz="1600" dirty="0">
                <a:solidFill>
                  <a:prstClr val="black"/>
                </a:solidFill>
                <a:latin typeface="Calibri" panose="020F0502020204030204"/>
              </a:rPr>
              <a:t> at least </a:t>
            </a:r>
            <a:r>
              <a:rPr lang="fr-CH" sz="1600" dirty="0" err="1">
                <a:solidFill>
                  <a:prstClr val="black"/>
                </a:solidFill>
                <a:latin typeface="Calibri" panose="020F0502020204030204"/>
              </a:rPr>
              <a:t>two</a:t>
            </a:r>
            <a:r>
              <a:rPr lang="fr-CH" sz="1600" dirty="0">
                <a:solidFill>
                  <a:prstClr val="black"/>
                </a:solidFill>
                <a:latin typeface="Calibri" panose="020F0502020204030204"/>
              </a:rPr>
              <a:t> </a:t>
            </a:r>
            <a:r>
              <a:rPr lang="fr-CH" sz="1600" dirty="0" err="1">
                <a:solidFill>
                  <a:prstClr val="black"/>
                </a:solidFill>
                <a:latin typeface="Calibri" panose="020F0502020204030204"/>
              </a:rPr>
              <a:t>charged</a:t>
            </a:r>
            <a:r>
              <a:rPr lang="fr-CH" sz="1600" dirty="0">
                <a:solidFill>
                  <a:prstClr val="black"/>
                </a:solidFill>
                <a:latin typeface="Calibri" panose="020F0502020204030204"/>
              </a:rPr>
              <a:t> </a:t>
            </a:r>
            <a:r>
              <a:rPr lang="fr-CH" sz="1600" dirty="0" err="1">
                <a:solidFill>
                  <a:prstClr val="black"/>
                </a:solidFill>
                <a:latin typeface="Calibri" panose="020F0502020204030204"/>
              </a:rPr>
              <a:t>particles</a:t>
            </a:r>
            <a:r>
              <a:rPr lang="fr-CH" sz="1600" dirty="0">
                <a:solidFill>
                  <a:prstClr val="black"/>
                </a:solidFill>
                <a:latin typeface="Calibri" panose="020F0502020204030204"/>
              </a:rPr>
              <a:t>, and </a:t>
            </a:r>
            <a:r>
              <a:rPr lang="fr-CH" sz="1600" dirty="0" err="1">
                <a:solidFill>
                  <a:prstClr val="black"/>
                </a:solidFill>
                <a:latin typeface="Calibri" panose="020F0502020204030204"/>
              </a:rPr>
              <a:t>amounts</a:t>
            </a:r>
            <a:r>
              <a:rPr lang="fr-CH" sz="1600" dirty="0">
                <a:solidFill>
                  <a:prstClr val="black"/>
                </a:solidFill>
                <a:latin typeface="Calibri" panose="020F0502020204030204"/>
              </a:rPr>
              <a:t> to ~60% of </a:t>
            </a:r>
            <a:r>
              <a:rPr lang="fr-CH" sz="1600" dirty="0" err="1">
                <a:solidFill>
                  <a:prstClr val="black"/>
                </a:solidFill>
                <a:latin typeface="Calibri" panose="020F0502020204030204"/>
              </a:rPr>
              <a:t>decays</a:t>
            </a:r>
            <a:r>
              <a:rPr lang="fr-CH" sz="1600" dirty="0">
                <a:solidFill>
                  <a:prstClr val="black"/>
                </a:solidFill>
                <a:latin typeface="Calibri" panose="020F0502020204030204"/>
              </a:rPr>
              <a:t>. </a:t>
            </a:r>
          </a:p>
          <a:p>
            <a:pPr defTabSz="685800">
              <a:defRPr/>
            </a:pPr>
            <a:r>
              <a:rPr lang="fr-CH" sz="1600" dirty="0" err="1">
                <a:solidFill>
                  <a:prstClr val="black"/>
                </a:solidFill>
                <a:latin typeface="Calibri" panose="020F0502020204030204"/>
              </a:rPr>
              <a:t>Searches</a:t>
            </a:r>
            <a:r>
              <a:rPr lang="fr-CH" sz="1600" dirty="0">
                <a:solidFill>
                  <a:prstClr val="black"/>
                </a:solidFill>
                <a:latin typeface="Calibri" panose="020F0502020204030204"/>
              </a:rPr>
              <a:t> for long </a:t>
            </a:r>
            <a:r>
              <a:rPr lang="fr-CH" sz="1600" dirty="0" err="1">
                <a:solidFill>
                  <a:prstClr val="black"/>
                </a:solidFill>
                <a:latin typeface="Calibri" panose="020F0502020204030204"/>
              </a:rPr>
              <a:t>lived</a:t>
            </a:r>
            <a:r>
              <a:rPr lang="fr-CH" sz="1600" dirty="0">
                <a:solidFill>
                  <a:prstClr val="black"/>
                </a:solidFill>
                <a:latin typeface="Calibri" panose="020F0502020204030204"/>
              </a:rPr>
              <a:t> </a:t>
            </a:r>
            <a:r>
              <a:rPr lang="fr-CH" sz="1600" dirty="0" err="1">
                <a:solidFill>
                  <a:prstClr val="black"/>
                </a:solidFill>
                <a:latin typeface="Calibri" panose="020F0502020204030204"/>
              </a:rPr>
              <a:t>decays</a:t>
            </a:r>
            <a:r>
              <a:rPr lang="fr-CH" sz="1600" dirty="0">
                <a:solidFill>
                  <a:prstClr val="black"/>
                </a:solidFill>
                <a:latin typeface="Calibri" panose="020F0502020204030204"/>
              </a:rPr>
              <a:t> in neutrino </a:t>
            </a:r>
            <a:r>
              <a:rPr lang="fr-CH" sz="1600" dirty="0" err="1">
                <a:solidFill>
                  <a:prstClr val="black"/>
                </a:solidFill>
                <a:latin typeface="Calibri" panose="020F0502020204030204"/>
              </a:rPr>
              <a:t>beams</a:t>
            </a:r>
            <a:r>
              <a:rPr lang="fr-CH" sz="1600" dirty="0">
                <a:solidFill>
                  <a:prstClr val="black"/>
                </a:solidFill>
                <a:latin typeface="Calibri" panose="020F0502020204030204"/>
              </a:rPr>
              <a:t> PS191, </a:t>
            </a:r>
            <a:r>
              <a:rPr lang="fr-CH" sz="1600" dirty="0" err="1">
                <a:solidFill>
                  <a:prstClr val="black"/>
                </a:solidFill>
                <a:latin typeface="Calibri" panose="020F0502020204030204"/>
              </a:rPr>
              <a:t>NuTeV</a:t>
            </a:r>
            <a:r>
              <a:rPr lang="fr-CH" sz="1600" dirty="0">
                <a:solidFill>
                  <a:prstClr val="black"/>
                </a:solidFill>
                <a:latin typeface="Calibri" panose="020F0502020204030204"/>
              </a:rPr>
              <a:t>, CHARM; SHIP and DUNE</a:t>
            </a:r>
          </a:p>
        </p:txBody>
      </p:sp>
      <p:pic>
        <p:nvPicPr>
          <p:cNvPr id="1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0012" y="3266983"/>
            <a:ext cx="2775923" cy="1309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7813" y="4455114"/>
            <a:ext cx="2897855" cy="61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4" name="TextBox 13"/>
              <p:cNvSpPr txBox="1"/>
              <p:nvPr/>
            </p:nvSpPr>
            <p:spPr>
              <a:xfrm>
                <a:off x="6840253" y="4509120"/>
                <a:ext cx="1455045" cy="594843"/>
              </a:xfrm>
              <a:prstGeom prst="rect">
                <a:avLst/>
              </a:prstGeom>
              <a:noFill/>
            </p:spPr>
            <p:txBody>
              <a:bodyPr wrap="square" rtlCol="0">
                <a:spAutoFit/>
              </a:bodyPr>
              <a:lstStyle/>
              <a:p>
                <a:pPr defTabSz="685800">
                  <a:defRPr/>
                </a:pPr>
                <a14:m>
                  <m:oMathPara xmlns:m="http://schemas.openxmlformats.org/officeDocument/2006/math">
                    <m:oMathParaPr>
                      <m:jc m:val="centerGroup"/>
                    </m:oMathParaPr>
                    <m:oMath xmlns:m="http://schemas.openxmlformats.org/officeDocument/2006/math">
                      <m:r>
                        <a:rPr lang="fr-CH" sz="1600" i="1">
                          <a:solidFill>
                            <a:prstClr val="black"/>
                          </a:solidFill>
                          <a:latin typeface="Cambria Math"/>
                          <a:ea typeface="Cambria Math"/>
                        </a:rPr>
                        <m:t>×</m:t>
                      </m:r>
                      <m:f>
                        <m:fPr>
                          <m:ctrlPr>
                            <a:rPr lang="fr-CH" sz="1600" i="1">
                              <a:solidFill>
                                <a:prstClr val="black"/>
                              </a:solidFill>
                              <a:latin typeface="Cambria Math" panose="02040503050406030204" pitchFamily="18" charset="0"/>
                              <a:ea typeface="Cambria Math"/>
                            </a:rPr>
                          </m:ctrlPr>
                        </m:fPr>
                        <m:num>
                          <m:r>
                            <a:rPr lang="fr-CH" sz="1600" i="1">
                              <a:solidFill>
                                <a:prstClr val="black"/>
                              </a:solidFill>
                              <a:latin typeface="Cambria Math"/>
                              <a:ea typeface="Cambria Math"/>
                            </a:rPr>
                            <m:t>𝑃</m:t>
                          </m:r>
                          <m:r>
                            <a:rPr lang="fr-CH" sz="1600" i="1" baseline="-25000">
                              <a:solidFill>
                                <a:prstClr val="black"/>
                              </a:solidFill>
                              <a:latin typeface="Cambria Math"/>
                              <a:ea typeface="Cambria Math"/>
                              <a:sym typeface="Symbol"/>
                            </a:rPr>
                            <m:t></m:t>
                          </m:r>
                          <m:r>
                            <a:rPr lang="fr-CH" sz="1600" i="1">
                              <a:solidFill>
                                <a:prstClr val="black"/>
                              </a:solidFill>
                              <a:latin typeface="Cambria Math"/>
                              <a:ea typeface="Cambria Math"/>
                            </a:rPr>
                            <m:t> </m:t>
                          </m:r>
                        </m:num>
                        <m:den>
                          <m:r>
                            <a:rPr lang="fr-CH" sz="1600" i="1">
                              <a:solidFill>
                                <a:prstClr val="black"/>
                              </a:solidFill>
                              <a:latin typeface="Cambria Math"/>
                              <a:ea typeface="Cambria Math"/>
                            </a:rPr>
                            <m:t>45</m:t>
                          </m:r>
                          <m:r>
                            <a:rPr lang="fr-CH" sz="1600" i="1">
                              <a:solidFill>
                                <a:prstClr val="black"/>
                              </a:solidFill>
                              <a:latin typeface="Cambria Math"/>
                              <a:ea typeface="Cambria Math"/>
                            </a:rPr>
                            <m:t>𝐺𝑒𝑉</m:t>
                          </m:r>
                          <m:r>
                            <a:rPr lang="fr-CH" sz="1600" i="1">
                              <a:solidFill>
                                <a:prstClr val="black"/>
                              </a:solidFill>
                              <a:latin typeface="Cambria Math"/>
                              <a:ea typeface="Cambria Math"/>
                            </a:rPr>
                            <m:t>/</m:t>
                          </m:r>
                          <m:r>
                            <a:rPr lang="fr-CH" sz="1600" i="1">
                              <a:solidFill>
                                <a:prstClr val="black"/>
                              </a:solidFill>
                              <a:latin typeface="Cambria Math"/>
                              <a:ea typeface="Cambria Math"/>
                            </a:rPr>
                            <m:t>𝑐</m:t>
                          </m:r>
                        </m:den>
                      </m:f>
                    </m:oMath>
                  </m:oMathPara>
                </a14:m>
                <a:endParaRPr lang="fr-CH" sz="1600" dirty="0">
                  <a:solidFill>
                    <a:prstClr val="black"/>
                  </a:solidFill>
                  <a:latin typeface="Calibri" panose="020F0502020204030204"/>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840253" y="4509120"/>
                <a:ext cx="1455045" cy="594843"/>
              </a:xfrm>
              <a:prstGeom prst="rect">
                <a:avLst/>
              </a:prstGeom>
              <a:blipFill>
                <a:blip r:embed="rId11"/>
                <a:stretch>
                  <a:fillRect/>
                </a:stretch>
              </a:blipFill>
            </p:spPr>
            <p:txBody>
              <a:bodyPr/>
              <a:lstStyle/>
              <a:p>
                <a:r>
                  <a:rPr lang="fr-FR">
                    <a:noFill/>
                  </a:rPr>
                  <a:t> </a:t>
                </a:r>
              </a:p>
            </p:txBody>
          </p:sp>
        </mc:Fallback>
      </mc:AlternateContent>
      <p:sp>
        <p:nvSpPr>
          <p:cNvPr id="8" name="Slide Number Placeholder 7"/>
          <p:cNvSpPr>
            <a:spLocks noGrp="1"/>
          </p:cNvSpPr>
          <p:nvPr>
            <p:ph type="sldNum" sz="quarter" idx="12"/>
          </p:nvPr>
        </p:nvSpPr>
        <p:spPr>
          <a:xfrm>
            <a:off x="6870905" y="5506526"/>
            <a:ext cx="2057400" cy="273844"/>
          </a:xfrm>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85</a:t>
            </a:fld>
            <a:endParaRPr lang="fr-FR" dirty="0">
              <a:solidFill>
                <a:prstClr val="black">
                  <a:tint val="75000"/>
                </a:prstClr>
              </a:solidFill>
              <a:latin typeface="Calibri" panose="020F0502020204030204"/>
            </a:endParaRPr>
          </a:p>
        </p:txBody>
      </p:sp>
      <p:cxnSp>
        <p:nvCxnSpPr>
          <p:cNvPr id="11" name="Straight Connector 10"/>
          <p:cNvCxnSpPr/>
          <p:nvPr/>
        </p:nvCxnSpPr>
        <p:spPr>
          <a:xfrm>
            <a:off x="3653898" y="1646802"/>
            <a:ext cx="0" cy="43539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2289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2"/>
          </p:nvPr>
        </p:nvSpPr>
        <p:spPr/>
        <p:txBody>
          <a:bodyPr/>
          <a:lstStyle/>
          <a:p>
            <a:fld id="{FF28A6E5-1451-4611-9B85-9117163DB886}" type="slidenum">
              <a:rPr lang="fr-CH" smtClean="0">
                <a:solidFill>
                  <a:prstClr val="black">
                    <a:tint val="75000"/>
                  </a:prstClr>
                </a:solidFill>
              </a:rPr>
              <a:pPr/>
              <a:t>86</a:t>
            </a:fld>
            <a:endParaRPr lang="fr-CH">
              <a:solidFill>
                <a:prstClr val="black">
                  <a:tint val="75000"/>
                </a:prst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20688"/>
            <a:ext cx="6139408" cy="1870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5087" y="2491289"/>
            <a:ext cx="8903463" cy="1754326"/>
          </a:xfrm>
          <a:prstGeom prst="rect">
            <a:avLst/>
          </a:prstGeom>
          <a:noFill/>
        </p:spPr>
        <p:txBody>
          <a:bodyPr wrap="none" rtlCol="0">
            <a:spAutoFit/>
          </a:bodyPr>
          <a:lstStyle/>
          <a:p>
            <a:r>
              <a:rPr lang="fr-CH" dirty="0" err="1">
                <a:solidFill>
                  <a:prstClr val="black"/>
                </a:solidFill>
              </a:rPr>
              <a:t>Next</a:t>
            </a:r>
            <a:r>
              <a:rPr lang="fr-CH" dirty="0">
                <a:solidFill>
                  <a:prstClr val="black"/>
                </a:solidFill>
              </a:rPr>
              <a:t> </a:t>
            </a:r>
            <a:r>
              <a:rPr lang="fr-CH" dirty="0" err="1">
                <a:solidFill>
                  <a:prstClr val="black"/>
                </a:solidFill>
              </a:rPr>
              <a:t>generation</a:t>
            </a:r>
            <a:r>
              <a:rPr lang="fr-CH" dirty="0">
                <a:solidFill>
                  <a:prstClr val="black"/>
                </a:solidFill>
              </a:rPr>
              <a:t> </a:t>
            </a:r>
            <a:r>
              <a:rPr lang="fr-CH" dirty="0" err="1">
                <a:solidFill>
                  <a:prstClr val="black"/>
                </a:solidFill>
              </a:rPr>
              <a:t>heavy</a:t>
            </a:r>
            <a:r>
              <a:rPr lang="fr-CH" dirty="0">
                <a:solidFill>
                  <a:prstClr val="black"/>
                </a:solidFill>
              </a:rPr>
              <a:t> neutrino </a:t>
            </a:r>
            <a:r>
              <a:rPr lang="fr-CH" dirty="0" err="1">
                <a:solidFill>
                  <a:prstClr val="black"/>
                </a:solidFill>
              </a:rPr>
              <a:t>search</a:t>
            </a:r>
            <a:r>
              <a:rPr lang="fr-CH" dirty="0">
                <a:solidFill>
                  <a:prstClr val="black"/>
                </a:solidFill>
              </a:rPr>
              <a:t> </a:t>
            </a:r>
            <a:r>
              <a:rPr lang="fr-CH" dirty="0" err="1">
                <a:solidFill>
                  <a:prstClr val="black"/>
                </a:solidFill>
              </a:rPr>
              <a:t>experiment</a:t>
            </a:r>
            <a:r>
              <a:rPr lang="fr-CH" dirty="0">
                <a:solidFill>
                  <a:prstClr val="black"/>
                </a:solidFill>
              </a:rPr>
              <a:t> SHIP </a:t>
            </a:r>
          </a:p>
          <a:p>
            <a:r>
              <a:rPr lang="fr-CH" dirty="0">
                <a:solidFill>
                  <a:prstClr val="black"/>
                </a:solidFill>
              </a:rPr>
              <a:t>  -- </a:t>
            </a:r>
            <a:r>
              <a:rPr lang="fr-CH" dirty="0" err="1">
                <a:solidFill>
                  <a:prstClr val="black"/>
                </a:solidFill>
              </a:rPr>
              <a:t>focuses</a:t>
            </a:r>
            <a:r>
              <a:rPr lang="fr-CH" dirty="0">
                <a:solidFill>
                  <a:prstClr val="black"/>
                </a:solidFill>
              </a:rPr>
              <a:t> on neutrinos </a:t>
            </a:r>
            <a:r>
              <a:rPr lang="fr-CH" dirty="0" err="1">
                <a:solidFill>
                  <a:prstClr val="black"/>
                </a:solidFill>
              </a:rPr>
              <a:t>from</a:t>
            </a:r>
            <a:r>
              <a:rPr lang="fr-CH" dirty="0">
                <a:solidFill>
                  <a:prstClr val="black"/>
                </a:solidFill>
              </a:rPr>
              <a:t> </a:t>
            </a:r>
            <a:r>
              <a:rPr lang="fr-CH" dirty="0" err="1">
                <a:solidFill>
                  <a:prstClr val="black"/>
                </a:solidFill>
              </a:rPr>
              <a:t>charm</a:t>
            </a:r>
            <a:r>
              <a:rPr lang="fr-CH" dirty="0">
                <a:solidFill>
                  <a:prstClr val="black"/>
                </a:solidFill>
              </a:rPr>
              <a:t> to </a:t>
            </a:r>
            <a:r>
              <a:rPr lang="fr-CH" dirty="0" err="1">
                <a:solidFill>
                  <a:prstClr val="black"/>
                </a:solidFill>
              </a:rPr>
              <a:t>cover</a:t>
            </a:r>
            <a:r>
              <a:rPr lang="fr-CH" dirty="0">
                <a:solidFill>
                  <a:prstClr val="black"/>
                </a:solidFill>
              </a:rPr>
              <a:t> 0.5 – 2 </a:t>
            </a:r>
            <a:r>
              <a:rPr lang="fr-CH" dirty="0" err="1">
                <a:solidFill>
                  <a:prstClr val="black"/>
                </a:solidFill>
              </a:rPr>
              <a:t>GeV</a:t>
            </a:r>
            <a:r>
              <a:rPr lang="fr-CH" dirty="0">
                <a:solidFill>
                  <a:prstClr val="black"/>
                </a:solidFill>
              </a:rPr>
              <a:t> </a:t>
            </a:r>
            <a:r>
              <a:rPr lang="fr-CH" dirty="0" err="1">
                <a:solidFill>
                  <a:prstClr val="black"/>
                </a:solidFill>
              </a:rPr>
              <a:t>region</a:t>
            </a:r>
            <a:endParaRPr lang="fr-CH" dirty="0">
              <a:solidFill>
                <a:prstClr val="black"/>
              </a:solidFill>
            </a:endParaRPr>
          </a:p>
          <a:p>
            <a:r>
              <a:rPr lang="fr-CH" dirty="0">
                <a:solidFill>
                  <a:prstClr val="black"/>
                </a:solidFill>
              </a:rPr>
              <a:t>  -- uses </a:t>
            </a:r>
            <a:r>
              <a:rPr lang="fr-CH" dirty="0" err="1">
                <a:solidFill>
                  <a:prstClr val="black"/>
                </a:solidFill>
              </a:rPr>
              <a:t>beam</a:t>
            </a:r>
            <a:r>
              <a:rPr lang="fr-CH" dirty="0">
                <a:solidFill>
                  <a:prstClr val="black"/>
                </a:solidFill>
              </a:rPr>
              <a:t> dump to </a:t>
            </a:r>
            <a:r>
              <a:rPr lang="fr-CH" dirty="0" err="1">
                <a:solidFill>
                  <a:prstClr val="black"/>
                </a:solidFill>
              </a:rPr>
              <a:t>reduce</a:t>
            </a:r>
            <a:r>
              <a:rPr lang="fr-CH" dirty="0">
                <a:solidFill>
                  <a:prstClr val="black"/>
                </a:solidFill>
              </a:rPr>
              <a:t> background </a:t>
            </a:r>
            <a:r>
              <a:rPr lang="fr-CH" dirty="0" err="1">
                <a:solidFill>
                  <a:prstClr val="black"/>
                </a:solidFill>
              </a:rPr>
              <a:t>from</a:t>
            </a:r>
            <a:r>
              <a:rPr lang="fr-CH" dirty="0">
                <a:solidFill>
                  <a:prstClr val="black"/>
                </a:solidFill>
              </a:rPr>
              <a:t> neutrino interactions </a:t>
            </a:r>
            <a:r>
              <a:rPr lang="fr-CH" dirty="0" err="1">
                <a:solidFill>
                  <a:prstClr val="black"/>
                </a:solidFill>
              </a:rPr>
              <a:t>from</a:t>
            </a:r>
            <a:r>
              <a:rPr lang="fr-CH" dirty="0">
                <a:solidFill>
                  <a:prstClr val="black"/>
                </a:solidFill>
              </a:rPr>
              <a:t> pions and Kaons </a:t>
            </a:r>
          </a:p>
          <a:p>
            <a:r>
              <a:rPr lang="fr-CH" dirty="0">
                <a:solidFill>
                  <a:prstClr val="black"/>
                </a:solidFill>
              </a:rPr>
              <a:t>      and </a:t>
            </a:r>
            <a:r>
              <a:rPr lang="fr-CH" dirty="0" err="1">
                <a:solidFill>
                  <a:prstClr val="black"/>
                </a:solidFill>
              </a:rPr>
              <a:t>bring</a:t>
            </a:r>
            <a:r>
              <a:rPr lang="fr-CH" dirty="0">
                <a:solidFill>
                  <a:prstClr val="black"/>
                </a:solidFill>
              </a:rPr>
              <a:t> the detector as close as possible to source. </a:t>
            </a:r>
          </a:p>
          <a:p>
            <a:r>
              <a:rPr lang="fr-CH" dirty="0">
                <a:solidFill>
                  <a:prstClr val="black"/>
                </a:solidFill>
              </a:rPr>
              <a:t>  -- </a:t>
            </a:r>
            <a:r>
              <a:rPr lang="fr-CH" dirty="0" err="1">
                <a:solidFill>
                  <a:prstClr val="black"/>
                </a:solidFill>
              </a:rPr>
              <a:t>increase</a:t>
            </a:r>
            <a:r>
              <a:rPr lang="fr-CH" dirty="0">
                <a:solidFill>
                  <a:prstClr val="black"/>
                </a:solidFill>
              </a:rPr>
              <a:t> of </a:t>
            </a:r>
            <a:r>
              <a:rPr lang="fr-CH" dirty="0" err="1">
                <a:solidFill>
                  <a:prstClr val="black"/>
                </a:solidFill>
              </a:rPr>
              <a:t>beam</a:t>
            </a:r>
            <a:r>
              <a:rPr lang="fr-CH" dirty="0">
                <a:solidFill>
                  <a:prstClr val="black"/>
                </a:solidFill>
              </a:rPr>
              <a:t> </a:t>
            </a:r>
            <a:r>
              <a:rPr lang="fr-CH" dirty="0" err="1">
                <a:solidFill>
                  <a:prstClr val="black"/>
                </a:solidFill>
              </a:rPr>
              <a:t>intensity</a:t>
            </a:r>
            <a:r>
              <a:rPr lang="fr-CH" dirty="0">
                <a:solidFill>
                  <a:prstClr val="black"/>
                </a:solidFill>
              </a:rPr>
              <a:t> and </a:t>
            </a:r>
            <a:r>
              <a:rPr lang="fr-CH" dirty="0" err="1">
                <a:solidFill>
                  <a:prstClr val="black"/>
                </a:solidFill>
              </a:rPr>
              <a:t>decay</a:t>
            </a:r>
            <a:r>
              <a:rPr lang="fr-CH" dirty="0">
                <a:solidFill>
                  <a:prstClr val="black"/>
                </a:solidFill>
              </a:rPr>
              <a:t> volume  </a:t>
            </a:r>
          </a:p>
          <a:p>
            <a:r>
              <a:rPr lang="fr-CH" dirty="0">
                <a:solidFill>
                  <a:prstClr val="black"/>
                </a:solidFill>
              </a:rPr>
              <a:t>       </a:t>
            </a:r>
            <a:r>
              <a:rPr lang="fr-CH" dirty="0" err="1">
                <a:solidFill>
                  <a:prstClr val="black"/>
                </a:solidFill>
              </a:rPr>
              <a:t>status</a:t>
            </a:r>
            <a:r>
              <a:rPr lang="fr-CH" dirty="0">
                <a:solidFill>
                  <a:prstClr val="black"/>
                </a:solidFill>
              </a:rPr>
              <a:t>: </a:t>
            </a:r>
            <a:r>
              <a:rPr lang="fr-CH" dirty="0" err="1">
                <a:solidFill>
                  <a:prstClr val="black"/>
                </a:solidFill>
              </a:rPr>
              <a:t>proposal</a:t>
            </a:r>
            <a:r>
              <a:rPr lang="fr-CH" dirty="0">
                <a:solidFill>
                  <a:prstClr val="black"/>
                </a:solidFill>
              </a:rPr>
              <a:t>, </a:t>
            </a:r>
            <a:r>
              <a:rPr lang="fr-CH" dirty="0" err="1">
                <a:solidFill>
                  <a:prstClr val="black"/>
                </a:solidFill>
              </a:rPr>
              <a:t>physics</a:t>
            </a:r>
            <a:r>
              <a:rPr lang="fr-CH" dirty="0">
                <a:solidFill>
                  <a:prstClr val="black"/>
                </a:solidFill>
              </a:rPr>
              <a:t> report and </a:t>
            </a:r>
            <a:r>
              <a:rPr lang="fr-CH" dirty="0" err="1">
                <a:solidFill>
                  <a:prstClr val="black"/>
                </a:solidFill>
              </a:rPr>
              <a:t>technical</a:t>
            </a:r>
            <a:r>
              <a:rPr lang="fr-CH" dirty="0">
                <a:solidFill>
                  <a:prstClr val="black"/>
                </a:solidFill>
              </a:rPr>
              <a:t> report </a:t>
            </a:r>
            <a:r>
              <a:rPr lang="fr-CH" dirty="0" err="1">
                <a:solidFill>
                  <a:prstClr val="black"/>
                </a:solidFill>
              </a:rPr>
              <a:t>exist</a:t>
            </a:r>
            <a:r>
              <a:rPr lang="fr-CH" dirty="0">
                <a:solidFill>
                  <a:prstClr val="black"/>
                </a:solidFill>
              </a:rPr>
              <a:t>.  R&amp;D phase </a:t>
            </a:r>
            <a:r>
              <a:rPr lang="fr-CH" dirty="0" err="1">
                <a:solidFill>
                  <a:prstClr val="black"/>
                </a:solidFill>
              </a:rPr>
              <a:t>approved</a:t>
            </a:r>
            <a:r>
              <a:rPr lang="fr-CH" dirty="0">
                <a:solidFill>
                  <a:prstClr val="black"/>
                </a:solidFill>
              </a:rPr>
              <a:t> at CERN </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520767"/>
            <a:ext cx="4896544" cy="2337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158188" y="5301755"/>
            <a:ext cx="1826141" cy="646331"/>
          </a:xfrm>
          <a:prstGeom prst="rect">
            <a:avLst/>
          </a:prstGeom>
        </p:spPr>
        <p:txBody>
          <a:bodyPr wrap="none">
            <a:spAutoFit/>
          </a:bodyPr>
          <a:lstStyle/>
          <a:p>
            <a:r>
              <a:rPr lang="fr-CH" i="1" dirty="0">
                <a:solidFill>
                  <a:srgbClr val="12AE16"/>
                </a:solidFill>
              </a:rPr>
              <a:t>arXiv:1504.04855</a:t>
            </a:r>
          </a:p>
          <a:p>
            <a:r>
              <a:rPr lang="fr-CH" i="1" dirty="0">
                <a:solidFill>
                  <a:srgbClr val="12AE16"/>
                </a:solidFill>
              </a:rPr>
              <a:t>arXiv:1504.04956</a:t>
            </a:r>
          </a:p>
        </p:txBody>
      </p:sp>
    </p:spTree>
    <p:extLst>
      <p:ext uri="{BB962C8B-B14F-4D97-AF65-F5344CB8AC3E}">
        <p14:creationId xmlns:p14="http://schemas.microsoft.com/office/powerpoint/2010/main" val="338437988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2"/>
          </p:nvPr>
        </p:nvSpPr>
        <p:spPr/>
        <p:txBody>
          <a:bodyPr/>
          <a:lstStyle/>
          <a:p>
            <a:fld id="{FF28A6E5-1451-4611-9B85-9117163DB886}" type="slidenum">
              <a:rPr lang="fr-CH" smtClean="0">
                <a:solidFill>
                  <a:prstClr val="black">
                    <a:tint val="75000"/>
                  </a:prstClr>
                </a:solidFill>
              </a:rPr>
              <a:pPr/>
              <a:t>87</a:t>
            </a:fld>
            <a:endParaRPr lang="fr-CH">
              <a:solidFill>
                <a:prstClr val="black">
                  <a:tint val="75000"/>
                </a:prstClr>
              </a:solidFill>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503" y="260647"/>
            <a:ext cx="8362961" cy="6329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2315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2"/>
          </p:nvPr>
        </p:nvSpPr>
        <p:spPr/>
        <p:txBody>
          <a:bodyPr/>
          <a:lstStyle/>
          <a:p>
            <a:fld id="{FF28A6E5-1451-4611-9B85-9117163DB886}" type="slidenum">
              <a:rPr lang="fr-CH" smtClean="0">
                <a:solidFill>
                  <a:prstClr val="black">
                    <a:tint val="75000"/>
                  </a:prstClr>
                </a:solidFill>
              </a:rPr>
              <a:pPr/>
              <a:t>88</a:t>
            </a:fld>
            <a:endParaRPr lang="fr-CH">
              <a:solidFill>
                <a:prstClr val="black">
                  <a:tint val="75000"/>
                </a:prstClr>
              </a:solidFill>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7684"/>
            <a:ext cx="8568952" cy="6150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572559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 July 2024</a:t>
            </a:r>
            <a:endParaRPr lang="fr-CH">
              <a:solidFill>
                <a:prstClr val="black">
                  <a:tint val="75000"/>
                </a:prstClr>
              </a:solidFill>
            </a:endParaRPr>
          </a:p>
        </p:txBody>
      </p:sp>
      <p:sp>
        <p:nvSpPr>
          <p:cNvPr id="4" name="Slide Number Placeholder 3"/>
          <p:cNvSpPr>
            <a:spLocks noGrp="1"/>
          </p:cNvSpPr>
          <p:nvPr>
            <p:ph type="sldNum" sz="quarter" idx="12"/>
          </p:nvPr>
        </p:nvSpPr>
        <p:spPr/>
        <p:txBody>
          <a:bodyPr/>
          <a:lstStyle/>
          <a:p>
            <a:fld id="{FF28A6E5-1451-4611-9B85-9117163DB886}" type="slidenum">
              <a:rPr lang="fr-CH" smtClean="0">
                <a:solidFill>
                  <a:prstClr val="black">
                    <a:tint val="75000"/>
                  </a:prstClr>
                </a:solidFill>
              </a:rPr>
              <a:pPr/>
              <a:t>89</a:t>
            </a:fld>
            <a:endParaRPr lang="fr-CH">
              <a:solidFill>
                <a:prstClr val="black">
                  <a:tint val="75000"/>
                </a:prstClr>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420"/>
            <a:ext cx="9119571" cy="6876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8318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93675" y="696913"/>
            <a:ext cx="8950325"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a:spAutoFit/>
          </a:bodyPr>
          <a:lstStyle>
            <a:lvl1pPr marL="457200" indent="-457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50000"/>
              </a:spcBef>
              <a:buFontTx/>
              <a:buAutoNum type="arabicPlain" startAt="1956"/>
              <a:defRPr/>
            </a:pP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Parity</a:t>
            </a:r>
            <a:r>
              <a:rPr lang="fr-CH" altLang="fr-FR" sz="2000" b="1" dirty="0" smtClean="0">
                <a:latin typeface="Times New Roman" pitchFamily="18" charset="0"/>
                <a:cs typeface="Arial" charset="0"/>
              </a:rPr>
              <a:t> violation in Co beta </a:t>
            </a:r>
            <a:r>
              <a:rPr lang="fr-CH" altLang="fr-FR" sz="2000" b="1" dirty="0" err="1" smtClean="0">
                <a:latin typeface="Times New Roman" pitchFamily="18" charset="0"/>
                <a:cs typeface="Arial" charset="0"/>
              </a:rPr>
              <a:t>decay</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electron</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is</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left-handed</a:t>
            </a:r>
            <a:r>
              <a:rPr lang="fr-CH" altLang="fr-FR" sz="2000" b="1" dirty="0" smtClean="0">
                <a:latin typeface="Times New Roman" pitchFamily="18" charset="0"/>
                <a:cs typeface="Arial" charset="0"/>
              </a:rPr>
              <a:t> (C.S. Wu et al)</a:t>
            </a:r>
          </a:p>
          <a:p>
            <a:pPr marL="0" indent="0">
              <a:spcBef>
                <a:spcPct val="50000"/>
              </a:spcBef>
              <a:buFont typeface="Arial" charset="0"/>
              <a:buNone/>
              <a:defRPr/>
            </a:pP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electrons</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with</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negative</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helicity</a:t>
            </a:r>
            <a:endParaRPr lang="fr-CH" altLang="fr-FR" sz="2000" b="1" dirty="0" smtClean="0">
              <a:latin typeface="Times New Roman" pitchFamily="18" charset="0"/>
              <a:cs typeface="Arial" charset="0"/>
            </a:endParaRPr>
          </a:p>
          <a:p>
            <a:pPr marL="0" indent="0">
              <a:spcBef>
                <a:spcPct val="50000"/>
              </a:spcBef>
              <a:buNone/>
              <a:defRPr/>
            </a:pPr>
            <a:r>
              <a:rPr lang="fr-CH" altLang="fr-FR" sz="2000" b="1" dirty="0">
                <a:latin typeface="Times New Roman" pitchFamily="18" charset="0"/>
                <a:cs typeface="Arial" charset="0"/>
              </a:rPr>
              <a:t> </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interact</a:t>
            </a:r>
            <a:r>
              <a:rPr lang="fr-CH" altLang="fr-FR" sz="2000" b="1" dirty="0" smtClean="0">
                <a:latin typeface="Times New Roman" pitchFamily="18" charset="0"/>
                <a:cs typeface="Arial" charset="0"/>
              </a:rPr>
              <a:t> </a:t>
            </a:r>
            <a:r>
              <a:rPr lang="fr-CH" altLang="fr-FR" sz="2000" b="1" dirty="0" err="1">
                <a:latin typeface="Times New Roman" pitchFamily="18" charset="0"/>
                <a:cs typeface="Arial" charset="0"/>
              </a:rPr>
              <a:t>with</a:t>
            </a:r>
            <a:r>
              <a:rPr lang="fr-CH" altLang="fr-FR" sz="2000" b="1" dirty="0">
                <a:latin typeface="Times New Roman" pitchFamily="18" charset="0"/>
                <a:cs typeface="Arial" charset="0"/>
              </a:rPr>
              <a:t> </a:t>
            </a:r>
            <a:r>
              <a:rPr lang="fr-CH" altLang="fr-FR" sz="2000" b="1" dirty="0" err="1">
                <a:latin typeface="Times New Roman" pitchFamily="18" charset="0"/>
                <a:cs typeface="Arial" charset="0"/>
              </a:rPr>
              <a:t>weak</a:t>
            </a:r>
            <a:r>
              <a:rPr lang="fr-CH" altLang="fr-FR" sz="2000" b="1" dirty="0">
                <a:latin typeface="Times New Roman" pitchFamily="18" charset="0"/>
                <a:cs typeface="Arial" charset="0"/>
              </a:rPr>
              <a:t> interaction</a:t>
            </a:r>
            <a:endParaRPr lang="fr-CH" altLang="fr-FR" sz="2000" b="1" dirty="0" smtClean="0">
              <a:latin typeface="Times New Roman" pitchFamily="18" charset="0"/>
              <a:cs typeface="Arial" charset="0"/>
            </a:endParaRPr>
          </a:p>
          <a:p>
            <a:pPr marL="0" indent="0">
              <a:spcBef>
                <a:spcPct val="50000"/>
              </a:spcBef>
              <a:buFont typeface="Arial" charset="0"/>
              <a:buNone/>
              <a:defRPr/>
            </a:pPr>
            <a:r>
              <a:rPr lang="fr-CH" altLang="fr-FR" sz="2000" b="1" dirty="0">
                <a:latin typeface="Times New Roman" pitchFamily="18" charset="0"/>
                <a:cs typeface="Arial" charset="0"/>
              </a:rPr>
              <a:t> </a:t>
            </a:r>
            <a:r>
              <a:rPr lang="fr-CH" altLang="fr-FR" sz="2000" b="1" dirty="0" smtClean="0">
                <a:latin typeface="Times New Roman" pitchFamily="18" charset="0"/>
                <a:cs typeface="Arial" charset="0"/>
              </a:rPr>
              <a:t>        positrons </a:t>
            </a:r>
            <a:r>
              <a:rPr lang="fr-CH" altLang="fr-FR" sz="2000" b="1" dirty="0" err="1" smtClean="0">
                <a:latin typeface="Times New Roman" pitchFamily="18" charset="0"/>
                <a:cs typeface="Arial" charset="0"/>
              </a:rPr>
              <a:t>with</a:t>
            </a:r>
            <a:r>
              <a:rPr lang="fr-CH" altLang="fr-FR" sz="2000" b="1" dirty="0" smtClean="0">
                <a:latin typeface="Times New Roman" pitchFamily="18" charset="0"/>
                <a:cs typeface="Arial" charset="0"/>
              </a:rPr>
              <a:t> positive </a:t>
            </a:r>
            <a:r>
              <a:rPr lang="fr-CH" altLang="fr-FR" sz="2000" b="1" dirty="0" err="1" smtClean="0">
                <a:latin typeface="Times New Roman" pitchFamily="18" charset="0"/>
                <a:cs typeface="Arial" charset="0"/>
              </a:rPr>
              <a:t>helicity</a:t>
            </a:r>
            <a:endParaRPr lang="fr-CH" altLang="fr-FR" sz="2000" b="1" dirty="0" smtClean="0">
              <a:latin typeface="Times New Roman" pitchFamily="18" charset="0"/>
              <a:cs typeface="Arial" charset="0"/>
            </a:endParaRPr>
          </a:p>
          <a:p>
            <a:pPr marL="0" indent="0">
              <a:spcBef>
                <a:spcPct val="50000"/>
              </a:spcBef>
              <a:buFont typeface="Arial" charset="0"/>
              <a:buNone/>
              <a:defRPr/>
            </a:pPr>
            <a:r>
              <a:rPr lang="fr-CH" altLang="fr-FR" sz="2000" b="1" dirty="0" smtClean="0">
                <a:latin typeface="Times New Roman" pitchFamily="18" charset="0"/>
                <a:cs typeface="Arial" charset="0"/>
              </a:rPr>
              <a:t> </a:t>
            </a:r>
          </a:p>
          <a:p>
            <a:pPr>
              <a:spcBef>
                <a:spcPct val="50000"/>
              </a:spcBef>
              <a:buFontTx/>
              <a:buAutoNum type="arabicPlain" startAt="1957"/>
              <a:defRPr/>
            </a:pPr>
            <a:r>
              <a:rPr lang="fr-CH" altLang="fr-FR" sz="2000" b="1" dirty="0" smtClean="0">
                <a:latin typeface="Times New Roman" pitchFamily="18" charset="0"/>
                <a:cs typeface="Arial" charset="0"/>
              </a:rPr>
              <a:t> Neutrino </a:t>
            </a:r>
            <a:r>
              <a:rPr lang="fr-CH" altLang="fr-FR" sz="2000" b="1" dirty="0" err="1" smtClean="0">
                <a:latin typeface="Times New Roman" pitchFamily="18" charset="0"/>
                <a:cs typeface="Arial" charset="0"/>
              </a:rPr>
              <a:t>helicity</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measurement</a:t>
            </a:r>
            <a:r>
              <a:rPr lang="fr-CH" altLang="fr-FR" sz="2000" b="1" dirty="0" smtClean="0">
                <a:latin typeface="Times New Roman" pitchFamily="18" charset="0"/>
                <a:cs typeface="Arial" charset="0"/>
              </a:rPr>
              <a:t/>
            </a:r>
            <a:br>
              <a:rPr lang="fr-CH" altLang="fr-FR" sz="2000" b="1" dirty="0" smtClean="0">
                <a:latin typeface="Times New Roman" pitchFamily="18" charset="0"/>
                <a:cs typeface="Arial" charset="0"/>
              </a:rPr>
            </a:br>
            <a:r>
              <a:rPr lang="fr-CH" altLang="fr-FR" sz="2000" b="1" dirty="0" smtClean="0">
                <a:latin typeface="Times New Roman" pitchFamily="18" charset="0"/>
                <a:cs typeface="Arial" charset="0"/>
              </a:rPr>
              <a:t> M. </a:t>
            </a:r>
            <a:r>
              <a:rPr lang="fr-CH" altLang="fr-FR" sz="2000" b="1" dirty="0" err="1" smtClean="0">
                <a:latin typeface="Times New Roman" pitchFamily="18" charset="0"/>
                <a:cs typeface="Arial" charset="0"/>
              </a:rPr>
              <a:t>Goldhaber</a:t>
            </a:r>
            <a:r>
              <a:rPr lang="fr-CH" altLang="fr-FR" sz="2000" b="1" dirty="0" smtClean="0">
                <a:latin typeface="Times New Roman" pitchFamily="18" charset="0"/>
                <a:cs typeface="Arial" charset="0"/>
              </a:rPr>
              <a:t> et al Phys.Rev.109(1958)1015</a:t>
            </a:r>
          </a:p>
          <a:p>
            <a:pPr>
              <a:spcBef>
                <a:spcPct val="50000"/>
              </a:spcBef>
              <a:buFontTx/>
              <a:buNone/>
              <a:defRPr/>
            </a:pPr>
            <a:r>
              <a:rPr lang="fr-CH" altLang="fr-FR" sz="2000" b="1" dirty="0" smtClean="0">
                <a:latin typeface="Times New Roman" pitchFamily="18" charset="0"/>
                <a:cs typeface="Arial" charset="0"/>
              </a:rPr>
              <a:t>                 (anti)neutrinos have </a:t>
            </a:r>
            <a:r>
              <a:rPr lang="fr-CH" altLang="fr-FR" sz="2000" b="1" u="sng" dirty="0" err="1" smtClean="0">
                <a:latin typeface="Times New Roman" pitchFamily="18" charset="0"/>
                <a:cs typeface="Arial" charset="0"/>
              </a:rPr>
              <a:t>negative</a:t>
            </a:r>
            <a:r>
              <a:rPr lang="fr-CH" altLang="fr-FR" sz="2000" b="1" u="sng" dirty="0" smtClean="0">
                <a:latin typeface="Times New Roman" pitchFamily="18" charset="0"/>
                <a:cs typeface="Arial" charset="0"/>
              </a:rPr>
              <a:t>(positive) </a:t>
            </a:r>
            <a:r>
              <a:rPr lang="fr-CH" altLang="fr-FR" sz="2000" b="1" u="sng" dirty="0" err="1" smtClean="0">
                <a:latin typeface="Times New Roman" pitchFamily="18" charset="0"/>
                <a:cs typeface="Arial" charset="0"/>
              </a:rPr>
              <a:t>helicity</a:t>
            </a:r>
            <a:r>
              <a:rPr lang="fr-CH" altLang="fr-FR" sz="2000" b="1" u="sng" dirty="0" smtClean="0">
                <a:latin typeface="Times New Roman" pitchFamily="18" charset="0"/>
                <a:cs typeface="Arial" charset="0"/>
              </a:rPr>
              <a:t/>
            </a:r>
            <a:br>
              <a:rPr lang="fr-CH" altLang="fr-FR" sz="2000" b="1" u="sng" dirty="0" smtClean="0">
                <a:latin typeface="Times New Roman" pitchFamily="18" charset="0"/>
                <a:cs typeface="Arial" charset="0"/>
              </a:rPr>
            </a:br>
            <a:r>
              <a:rPr lang="fr-CH" altLang="fr-FR" sz="2000" b="1" dirty="0" smtClean="0">
                <a:latin typeface="Times New Roman" pitchFamily="18" charset="0"/>
                <a:cs typeface="Arial" charset="0"/>
              </a:rPr>
              <a:t>                      (If </a:t>
            </a:r>
            <a:r>
              <a:rPr lang="fr-CH" altLang="fr-FR" sz="2000" b="1" dirty="0" err="1" smtClean="0">
                <a:latin typeface="Times New Roman" pitchFamily="18" charset="0"/>
                <a:cs typeface="Arial" charset="0"/>
              </a:rPr>
              <a:t>massless</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this</a:t>
            </a:r>
            <a:r>
              <a:rPr lang="fr-CH" altLang="fr-FR" sz="2000" b="1" dirty="0" smtClean="0">
                <a:latin typeface="Times New Roman" pitchFamily="18" charset="0"/>
                <a:cs typeface="Arial" charset="0"/>
              </a:rPr>
              <a:t> </a:t>
            </a:r>
            <a:r>
              <a:rPr lang="fr-CH" altLang="fr-FR" sz="2000" b="1" dirty="0" err="1" smtClean="0">
                <a:latin typeface="Times New Roman" pitchFamily="18" charset="0"/>
                <a:cs typeface="Arial" charset="0"/>
              </a:rPr>
              <a:t>is</a:t>
            </a:r>
            <a:r>
              <a:rPr lang="fr-CH" altLang="fr-FR" sz="2000" b="1" dirty="0" smtClean="0">
                <a:latin typeface="Times New Roman" pitchFamily="18" charset="0"/>
                <a:cs typeface="Arial" charset="0"/>
              </a:rPr>
              <a:t> the </a:t>
            </a:r>
            <a:r>
              <a:rPr lang="fr-CH" altLang="fr-FR" sz="2000" b="1" dirty="0" err="1" smtClean="0">
                <a:latin typeface="Times New Roman" pitchFamily="18" charset="0"/>
                <a:cs typeface="Arial" charset="0"/>
              </a:rPr>
              <a:t>same</a:t>
            </a:r>
            <a:r>
              <a:rPr lang="fr-CH" altLang="fr-FR" sz="2000" b="1" dirty="0" smtClean="0">
                <a:latin typeface="Times New Roman" pitchFamily="18" charset="0"/>
                <a:cs typeface="Arial" charset="0"/>
              </a:rPr>
              <a:t> as </a:t>
            </a:r>
            <a:r>
              <a:rPr lang="fr-CH" altLang="fr-FR" sz="2000" b="1" dirty="0" err="1" smtClean="0">
                <a:latin typeface="Times New Roman" pitchFamily="18" charset="0"/>
                <a:cs typeface="Arial" charset="0"/>
              </a:rPr>
              <a:t>left-handed</a:t>
            </a:r>
            <a:r>
              <a:rPr lang="fr-CH" altLang="fr-FR" sz="2000" b="1" dirty="0" smtClean="0">
                <a:latin typeface="Times New Roman" pitchFamily="18" charset="0"/>
                <a:cs typeface="Arial" charset="0"/>
              </a:rPr>
              <a:t>)</a:t>
            </a:r>
            <a:endParaRPr lang="fr-CH" altLang="fr-FR" sz="2000" b="1" u="sng" dirty="0" smtClean="0">
              <a:latin typeface="Times New Roman" pitchFamily="18" charset="0"/>
              <a:cs typeface="Arial" charset="0"/>
            </a:endParaRPr>
          </a:p>
          <a:p>
            <a:pPr>
              <a:spcBef>
                <a:spcPct val="50000"/>
              </a:spcBef>
              <a:buFontTx/>
              <a:buNone/>
              <a:defRPr/>
            </a:pPr>
            <a:r>
              <a:rPr lang="fr-CH" altLang="fr-FR" sz="2000" b="1" dirty="0" smtClean="0">
                <a:latin typeface="Times New Roman" pitchFamily="18" charset="0"/>
                <a:cs typeface="Arial" charset="0"/>
                <a:sym typeface="Symbol" pitchFamily="18" charset="2"/>
              </a:rPr>
              <a:t>                     </a:t>
            </a:r>
            <a:endParaRPr lang="fr-CH" altLang="fr-FR" sz="2000" b="1" dirty="0" smtClean="0">
              <a:latin typeface="Times New Roman" pitchFamily="18" charset="0"/>
              <a:cs typeface="Arial" charset="0"/>
            </a:endParaRPr>
          </a:p>
        </p:txBody>
      </p:sp>
      <p:sp>
        <p:nvSpPr>
          <p:cNvPr id="89091" name="Line 5"/>
          <p:cNvSpPr>
            <a:spLocks noChangeShapeType="1"/>
          </p:cNvSpPr>
          <p:nvPr/>
        </p:nvSpPr>
        <p:spPr bwMode="auto">
          <a:xfrm>
            <a:off x="4881563" y="5224463"/>
            <a:ext cx="1993900" cy="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092" name="AutoShape 7"/>
          <p:cNvSpPr>
            <a:spLocks noChangeArrowheads="1"/>
          </p:cNvSpPr>
          <p:nvPr/>
        </p:nvSpPr>
        <p:spPr bwMode="auto">
          <a:xfrm>
            <a:off x="5402263" y="4868863"/>
            <a:ext cx="990600" cy="177800"/>
          </a:xfrm>
          <a:prstGeom prst="leftArrow">
            <a:avLst>
              <a:gd name="adj1" fmla="val 50000"/>
              <a:gd name="adj2" fmla="val 139286"/>
            </a:avLst>
          </a:prstGeom>
          <a:noFill/>
          <a:ln w="444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600">
              <a:latin typeface="Comic Sans MS" panose="030F0702030302020204" pitchFamily="66" charset="0"/>
            </a:endParaRPr>
          </a:p>
        </p:txBody>
      </p:sp>
      <p:sp>
        <p:nvSpPr>
          <p:cNvPr id="89093" name="Rectangle 10"/>
          <p:cNvSpPr>
            <a:spLocks noChangeArrowheads="1"/>
          </p:cNvSpPr>
          <p:nvPr/>
        </p:nvSpPr>
        <p:spPr bwMode="auto">
          <a:xfrm>
            <a:off x="5975350" y="5530850"/>
            <a:ext cx="8366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r-CH" altLang="fr-FR" sz="2800">
                <a:latin typeface="Symbol" panose="05050102010706020507" pitchFamily="18" charset="2"/>
              </a:rPr>
              <a:t>n</a:t>
            </a:r>
            <a:r>
              <a:rPr lang="fr-CH" altLang="fr-FR" sz="2800" baseline="-25000">
                <a:solidFill>
                  <a:srgbClr val="FF0000"/>
                </a:solidFill>
                <a:latin typeface="Times New Roman" panose="02020603050405020304" pitchFamily="18" charset="0"/>
              </a:rPr>
              <a:t>e</a:t>
            </a:r>
            <a:r>
              <a:rPr lang="fr-CH" altLang="fr-FR" sz="2800">
                <a:solidFill>
                  <a:srgbClr val="FF0000"/>
                </a:solidFill>
                <a:latin typeface="Times New Roman" panose="02020603050405020304" pitchFamily="18" charset="0"/>
              </a:rPr>
              <a:t>    </a:t>
            </a:r>
            <a:endParaRPr lang="fr-FR" altLang="fr-FR" sz="2800" baseline="-25000">
              <a:solidFill>
                <a:srgbClr val="FF0000"/>
              </a:solidFill>
              <a:latin typeface="Times New Roman" panose="02020603050405020304" pitchFamily="18" charset="0"/>
            </a:endParaRPr>
          </a:p>
        </p:txBody>
      </p:sp>
      <p:sp>
        <p:nvSpPr>
          <p:cNvPr id="89094" name="AutoShape 13"/>
          <p:cNvSpPr>
            <a:spLocks noChangeArrowheads="1"/>
          </p:cNvSpPr>
          <p:nvPr/>
        </p:nvSpPr>
        <p:spPr bwMode="auto">
          <a:xfrm>
            <a:off x="1447800" y="4851400"/>
            <a:ext cx="1066800" cy="190500"/>
          </a:xfrm>
          <a:prstGeom prst="rightArrow">
            <a:avLst>
              <a:gd name="adj1" fmla="val 50000"/>
              <a:gd name="adj2" fmla="val 140000"/>
            </a:avLst>
          </a:prstGeom>
          <a:noFill/>
          <a:ln w="444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600">
              <a:latin typeface="Comic Sans MS" panose="030F0702030302020204" pitchFamily="66" charset="0"/>
            </a:endParaRPr>
          </a:p>
        </p:txBody>
      </p:sp>
      <p:sp>
        <p:nvSpPr>
          <p:cNvPr id="89095" name="Line 14"/>
          <p:cNvSpPr>
            <a:spLocks noChangeShapeType="1"/>
          </p:cNvSpPr>
          <p:nvPr/>
        </p:nvSpPr>
        <p:spPr bwMode="auto">
          <a:xfrm>
            <a:off x="1066800" y="5219700"/>
            <a:ext cx="1993900" cy="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096" name="Rectangle 15"/>
          <p:cNvSpPr>
            <a:spLocks noChangeArrowheads="1"/>
          </p:cNvSpPr>
          <p:nvPr/>
        </p:nvSpPr>
        <p:spPr bwMode="auto">
          <a:xfrm>
            <a:off x="1757363" y="5356225"/>
            <a:ext cx="477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fr-FR" sz="2800">
                <a:latin typeface="Symbol" panose="05050102010706020507" pitchFamily="18" charset="2"/>
              </a:rPr>
              <a:t>n</a:t>
            </a:r>
            <a:r>
              <a:rPr lang="fr-CH" altLang="fr-FR" sz="2800" baseline="-25000">
                <a:solidFill>
                  <a:srgbClr val="FF0000"/>
                </a:solidFill>
                <a:latin typeface="Times New Roman" panose="02020603050405020304" pitchFamily="18" charset="0"/>
              </a:rPr>
              <a:t>e</a:t>
            </a:r>
            <a:endParaRPr lang="fr-FR" altLang="fr-FR" sz="2800" baseline="-25000">
              <a:solidFill>
                <a:srgbClr val="FF0000"/>
              </a:solidFill>
              <a:latin typeface="Times New Roman" panose="02020603050405020304" pitchFamily="18" charset="0"/>
            </a:endParaRPr>
          </a:p>
        </p:txBody>
      </p:sp>
      <p:grpSp>
        <p:nvGrpSpPr>
          <p:cNvPr id="2" name="Group 1"/>
          <p:cNvGrpSpPr>
            <a:grpSpLocks/>
          </p:cNvGrpSpPr>
          <p:nvPr/>
        </p:nvGrpSpPr>
        <p:grpSpPr bwMode="auto">
          <a:xfrm>
            <a:off x="812800" y="4473575"/>
            <a:ext cx="1905000" cy="1701800"/>
            <a:chOff x="812800" y="4546600"/>
            <a:chExt cx="1905000" cy="1701800"/>
          </a:xfrm>
        </p:grpSpPr>
        <p:sp>
          <p:nvSpPr>
            <p:cNvPr id="89105" name="Freeform 17"/>
            <p:cNvSpPr>
              <a:spLocks/>
            </p:cNvSpPr>
            <p:nvPr/>
          </p:nvSpPr>
          <p:spPr bwMode="auto">
            <a:xfrm>
              <a:off x="812800" y="4673600"/>
              <a:ext cx="1905000" cy="1549400"/>
            </a:xfrm>
            <a:custGeom>
              <a:avLst/>
              <a:gdLst>
                <a:gd name="T0" fmla="*/ 0 w 1200"/>
                <a:gd name="T1" fmla="*/ 0 h 976"/>
                <a:gd name="T2" fmla="*/ 2147483646 w 1200"/>
                <a:gd name="T3" fmla="*/ 2147483646 h 976"/>
                <a:gd name="T4" fmla="*/ 2147483646 w 1200"/>
                <a:gd name="T5" fmla="*/ 2147483646 h 976"/>
                <a:gd name="T6" fmla="*/ 0 60000 65536"/>
                <a:gd name="T7" fmla="*/ 0 60000 65536"/>
                <a:gd name="T8" fmla="*/ 0 60000 65536"/>
                <a:gd name="T9" fmla="*/ 0 w 1200"/>
                <a:gd name="T10" fmla="*/ 0 h 976"/>
                <a:gd name="T11" fmla="*/ 1200 w 1200"/>
                <a:gd name="T12" fmla="*/ 976 h 976"/>
              </a:gdLst>
              <a:ahLst/>
              <a:cxnLst>
                <a:cxn ang="T6">
                  <a:pos x="T0" y="T1"/>
                </a:cxn>
                <a:cxn ang="T7">
                  <a:pos x="T2" y="T3"/>
                </a:cxn>
                <a:cxn ang="T8">
                  <a:pos x="T4" y="T5"/>
                </a:cxn>
              </a:cxnLst>
              <a:rect l="T9" t="T10" r="T11" b="T12"/>
              <a:pathLst>
                <a:path w="1200" h="976">
                  <a:moveTo>
                    <a:pt x="0" y="0"/>
                  </a:moveTo>
                  <a:cubicBezTo>
                    <a:pt x="256" y="34"/>
                    <a:pt x="512" y="69"/>
                    <a:pt x="712" y="232"/>
                  </a:cubicBezTo>
                  <a:cubicBezTo>
                    <a:pt x="912" y="395"/>
                    <a:pt x="1117" y="852"/>
                    <a:pt x="1200" y="976"/>
                  </a:cubicBezTo>
                </a:path>
              </a:pathLst>
            </a:custGeom>
            <a:noFill/>
            <a:ln w="44450" cap="flat" cmpd="sng">
              <a:solidFill>
                <a:schemeClr val="accent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06" name="Freeform 18"/>
            <p:cNvSpPr>
              <a:spLocks/>
            </p:cNvSpPr>
            <p:nvPr/>
          </p:nvSpPr>
          <p:spPr bwMode="auto">
            <a:xfrm>
              <a:off x="1270000" y="4546600"/>
              <a:ext cx="1295400" cy="1701800"/>
            </a:xfrm>
            <a:custGeom>
              <a:avLst/>
              <a:gdLst>
                <a:gd name="T0" fmla="*/ 2147483646 w 816"/>
                <a:gd name="T1" fmla="*/ 0 h 1072"/>
                <a:gd name="T2" fmla="*/ 2147483646 w 816"/>
                <a:gd name="T3" fmla="*/ 2147483646 h 1072"/>
                <a:gd name="T4" fmla="*/ 2147483646 w 816"/>
                <a:gd name="T5" fmla="*/ 2147483646 h 1072"/>
                <a:gd name="T6" fmla="*/ 0 w 816"/>
                <a:gd name="T7" fmla="*/ 2147483646 h 1072"/>
                <a:gd name="T8" fmla="*/ 2147483646 w 816"/>
                <a:gd name="T9" fmla="*/ 2147483646 h 1072"/>
                <a:gd name="T10" fmla="*/ 0 60000 65536"/>
                <a:gd name="T11" fmla="*/ 0 60000 65536"/>
                <a:gd name="T12" fmla="*/ 0 60000 65536"/>
                <a:gd name="T13" fmla="*/ 0 60000 65536"/>
                <a:gd name="T14" fmla="*/ 0 60000 65536"/>
                <a:gd name="T15" fmla="*/ 0 w 816"/>
                <a:gd name="T16" fmla="*/ 0 h 1072"/>
                <a:gd name="T17" fmla="*/ 816 w 816"/>
                <a:gd name="T18" fmla="*/ 1072 h 1072"/>
              </a:gdLst>
              <a:ahLst/>
              <a:cxnLst>
                <a:cxn ang="T10">
                  <a:pos x="T0" y="T1"/>
                </a:cxn>
                <a:cxn ang="T11">
                  <a:pos x="T2" y="T3"/>
                </a:cxn>
                <a:cxn ang="T12">
                  <a:pos x="T4" y="T5"/>
                </a:cxn>
                <a:cxn ang="T13">
                  <a:pos x="T6" y="T7"/>
                </a:cxn>
                <a:cxn ang="T14">
                  <a:pos x="T8" y="T9"/>
                </a:cxn>
              </a:cxnLst>
              <a:rect l="T15" t="T16" r="T17" b="T18"/>
              <a:pathLst>
                <a:path w="816" h="1072">
                  <a:moveTo>
                    <a:pt x="816" y="0"/>
                  </a:moveTo>
                  <a:lnTo>
                    <a:pt x="360" y="224"/>
                  </a:lnTo>
                  <a:lnTo>
                    <a:pt x="160" y="560"/>
                  </a:lnTo>
                  <a:lnTo>
                    <a:pt x="0" y="992"/>
                  </a:lnTo>
                  <a:lnTo>
                    <a:pt x="8" y="1072"/>
                  </a:lnTo>
                </a:path>
              </a:pathLst>
            </a:custGeom>
            <a:noFill/>
            <a:ln w="44450" cap="flat" cmpd="sng">
              <a:solidFill>
                <a:schemeClr val="accent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1" name="TextBox 10"/>
          <p:cNvSpPr txBox="1">
            <a:spLocks noRot="1" noChangeAspect="1" noMove="1" noResize="1" noEditPoints="1" noAdjustHandles="1" noChangeArrowheads="1" noChangeShapeType="1" noTextEdit="1"/>
          </p:cNvSpPr>
          <p:nvPr/>
        </p:nvSpPr>
        <p:spPr>
          <a:xfrm>
            <a:off x="7128283" y="2528900"/>
            <a:ext cx="1358385" cy="685444"/>
          </a:xfrm>
          <a:prstGeom prst="rect">
            <a:avLst/>
          </a:prstGeom>
          <a:blipFill rotWithShape="1">
            <a:blip r:embed="rId3"/>
            <a:stretch>
              <a:fillRect/>
            </a:stretch>
          </a:blipFill>
        </p:spPr>
        <p:txBody>
          <a:bodyPr/>
          <a:lstStyle/>
          <a:p>
            <a:pPr eaLnBrk="1" hangingPunct="1">
              <a:defRPr/>
            </a:pPr>
            <a:r>
              <a:rPr lang="fr-CH">
                <a:noFill/>
                <a:latin typeface="Arial" charset="0"/>
                <a:cs typeface="Arial" charset="0"/>
              </a:rPr>
              <a:t> </a:t>
            </a:r>
          </a:p>
        </p:txBody>
      </p:sp>
      <p:sp>
        <p:nvSpPr>
          <p:cNvPr id="12" name="Rectangle 11"/>
          <p:cNvSpPr>
            <a:spLocks noRot="1" noChangeAspect="1" noMove="1" noResize="1" noEditPoints="1" noAdjustHandles="1" noChangeArrowheads="1" noChangeShapeType="1" noTextEdit="1"/>
          </p:cNvSpPr>
          <p:nvPr/>
        </p:nvSpPr>
        <p:spPr>
          <a:xfrm>
            <a:off x="5698840" y="4481677"/>
            <a:ext cx="360932" cy="369332"/>
          </a:xfrm>
          <a:prstGeom prst="rect">
            <a:avLst/>
          </a:prstGeom>
          <a:blipFill rotWithShape="1">
            <a:blip r:embed="rId4"/>
            <a:stretch>
              <a:fillRect t="-21311" r="-25424"/>
            </a:stretch>
          </a:blipFill>
        </p:spPr>
        <p:txBody>
          <a:bodyPr/>
          <a:lstStyle/>
          <a:p>
            <a:pPr eaLnBrk="1" hangingPunct="1">
              <a:defRPr/>
            </a:pPr>
            <a:r>
              <a:rPr lang="fr-CH">
                <a:noFill/>
                <a:latin typeface="Arial" charset="0"/>
                <a:cs typeface="Arial" charset="0"/>
              </a:rPr>
              <a:t> </a:t>
            </a:r>
          </a:p>
        </p:txBody>
      </p:sp>
      <p:sp>
        <p:nvSpPr>
          <p:cNvPr id="13" name="Rectangle 12"/>
          <p:cNvSpPr>
            <a:spLocks noRot="1" noChangeAspect="1" noMove="1" noResize="1" noEditPoints="1" noAdjustHandles="1" noChangeArrowheads="1" noChangeShapeType="1" noTextEdit="1"/>
          </p:cNvSpPr>
          <p:nvPr/>
        </p:nvSpPr>
        <p:spPr>
          <a:xfrm>
            <a:off x="6393656" y="5212834"/>
            <a:ext cx="379848" cy="369332"/>
          </a:xfrm>
          <a:prstGeom prst="rect">
            <a:avLst/>
          </a:prstGeom>
          <a:blipFill rotWithShape="1">
            <a:blip r:embed="rId5"/>
            <a:stretch>
              <a:fillRect t="-21311" r="-30645" b="-6557"/>
            </a:stretch>
          </a:blipFill>
        </p:spPr>
        <p:txBody>
          <a:bodyPr/>
          <a:lstStyle/>
          <a:p>
            <a:pPr eaLnBrk="1" hangingPunct="1">
              <a:defRPr/>
            </a:pPr>
            <a:r>
              <a:rPr lang="fr-CH">
                <a:noFill/>
                <a:latin typeface="Arial" charset="0"/>
                <a:cs typeface="Arial" charset="0"/>
              </a:rPr>
              <a:t> </a:t>
            </a:r>
          </a:p>
        </p:txBody>
      </p:sp>
      <p:sp>
        <p:nvSpPr>
          <p:cNvPr id="89101" name="TextBox 13"/>
          <p:cNvSpPr txBox="1">
            <a:spLocks noChangeArrowheads="1"/>
          </p:cNvSpPr>
          <p:nvPr/>
        </p:nvSpPr>
        <p:spPr bwMode="auto">
          <a:xfrm>
            <a:off x="5400675" y="6081713"/>
            <a:ext cx="1905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fr-FR" sz="1800">
                <a:solidFill>
                  <a:srgbClr val="0000CC"/>
                </a:solidFill>
                <a:latin typeface="Times New Roman" panose="02020603050405020304" pitchFamily="18" charset="0"/>
              </a:rPr>
              <a:t>h= -1 , left-handed</a:t>
            </a:r>
            <a:endParaRPr lang="fr-CH" altLang="en-US" sz="1800">
              <a:latin typeface="Arial" panose="020B0604020202020204" pitchFamily="34" charset="0"/>
            </a:endParaRPr>
          </a:p>
        </p:txBody>
      </p:sp>
      <p:sp>
        <p:nvSpPr>
          <p:cNvPr id="89102" name="TextBox 15"/>
          <p:cNvSpPr txBox="1">
            <a:spLocks noChangeArrowheads="1"/>
          </p:cNvSpPr>
          <p:nvPr/>
        </p:nvSpPr>
        <p:spPr bwMode="auto">
          <a:xfrm>
            <a:off x="755576" y="6093296"/>
            <a:ext cx="36181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CH" altLang="fr-FR" sz="1800" b="1" dirty="0">
                <a:solidFill>
                  <a:srgbClr val="0000CC"/>
                </a:solidFill>
                <a:latin typeface="+mn-lt"/>
              </a:rPr>
              <a:t>h= +1  , </a:t>
            </a:r>
            <a:r>
              <a:rPr lang="fr-CH" altLang="fr-FR" sz="1800" b="1" dirty="0" smtClean="0">
                <a:solidFill>
                  <a:srgbClr val="0000CC"/>
                </a:solidFill>
                <a:latin typeface="+mn-lt"/>
              </a:rPr>
              <a:t>right-</a:t>
            </a:r>
            <a:r>
              <a:rPr lang="fr-CH" altLang="fr-FR" sz="1800" b="1" dirty="0" err="1" smtClean="0">
                <a:solidFill>
                  <a:srgbClr val="0000CC"/>
                </a:solidFill>
                <a:latin typeface="+mn-lt"/>
              </a:rPr>
              <a:t>handed</a:t>
            </a:r>
            <a:r>
              <a:rPr lang="fr-CH" altLang="fr-FR" sz="1800" b="1" dirty="0" smtClean="0">
                <a:solidFill>
                  <a:srgbClr val="0000CC"/>
                </a:solidFill>
                <a:latin typeface="+mn-lt"/>
              </a:rPr>
              <a:t>, not </a:t>
            </a:r>
            <a:r>
              <a:rPr lang="fr-CH" altLang="fr-FR" sz="1800" b="1" dirty="0" err="1" smtClean="0">
                <a:solidFill>
                  <a:srgbClr val="0000CC"/>
                </a:solidFill>
                <a:latin typeface="+mn-lt"/>
              </a:rPr>
              <a:t>observed</a:t>
            </a:r>
            <a:r>
              <a:rPr lang="fr-CH" altLang="fr-FR" sz="1800" b="1" dirty="0" smtClean="0">
                <a:solidFill>
                  <a:srgbClr val="0000CC"/>
                </a:solidFill>
                <a:latin typeface="+mn-lt"/>
              </a:rPr>
              <a:t>!</a:t>
            </a:r>
            <a:endParaRPr lang="fr-CH" altLang="en-US" sz="1800" b="1" dirty="0">
              <a:latin typeface="+mn-lt"/>
            </a:endParaRPr>
          </a:p>
        </p:txBody>
      </p:sp>
      <p:sp>
        <p:nvSpPr>
          <p:cNvPr id="17" name="Rectangle 16"/>
          <p:cNvSpPr>
            <a:spLocks noRot="1" noChangeAspect="1" noMove="1" noResize="1" noEditPoints="1" noAdjustHandles="1" noChangeArrowheads="1" noChangeShapeType="1" noTextEdit="1"/>
          </p:cNvSpPr>
          <p:nvPr/>
        </p:nvSpPr>
        <p:spPr>
          <a:xfrm>
            <a:off x="1871700" y="4473116"/>
            <a:ext cx="360932" cy="369332"/>
          </a:xfrm>
          <a:prstGeom prst="rect">
            <a:avLst/>
          </a:prstGeom>
          <a:blipFill rotWithShape="1">
            <a:blip r:embed="rId6"/>
            <a:stretch>
              <a:fillRect t="-21667" r="-27119"/>
            </a:stretch>
          </a:blipFill>
        </p:spPr>
        <p:txBody>
          <a:bodyPr/>
          <a:lstStyle/>
          <a:p>
            <a:pPr eaLnBrk="1" hangingPunct="1">
              <a:defRPr/>
            </a:pPr>
            <a:r>
              <a:rPr lang="fr-CH">
                <a:noFill/>
                <a:latin typeface="Arial" charset="0"/>
                <a:cs typeface="Arial" charset="0"/>
              </a:rPr>
              <a:t> </a:t>
            </a:r>
          </a:p>
        </p:txBody>
      </p:sp>
      <p:sp>
        <p:nvSpPr>
          <p:cNvPr id="18" name="Rectangle 17"/>
          <p:cNvSpPr>
            <a:spLocks noRot="1" noChangeAspect="1" noMove="1" noResize="1" noEditPoints="1" noAdjustHandles="1" noChangeArrowheads="1" noChangeShapeType="1" noTextEdit="1"/>
          </p:cNvSpPr>
          <p:nvPr/>
        </p:nvSpPr>
        <p:spPr>
          <a:xfrm>
            <a:off x="2566516" y="5204273"/>
            <a:ext cx="379848" cy="369332"/>
          </a:xfrm>
          <a:prstGeom prst="rect">
            <a:avLst/>
          </a:prstGeom>
          <a:blipFill rotWithShape="1">
            <a:blip r:embed="rId7"/>
            <a:stretch>
              <a:fillRect t="-21667" r="-32258" b="-8333"/>
            </a:stretch>
          </a:blipFill>
        </p:spPr>
        <p:txBody>
          <a:bodyPr/>
          <a:lstStyle/>
          <a:p>
            <a:pPr eaLnBrk="1" hangingPunct="1">
              <a:defRPr/>
            </a:pPr>
            <a:r>
              <a:rPr lang="fr-CH">
                <a:noFill/>
                <a:latin typeface="Arial" charset="0"/>
                <a:cs typeface="Arial" charset="0"/>
              </a:rPr>
              <a:t> </a:t>
            </a:r>
          </a:p>
        </p:txBody>
      </p:sp>
      <p:sp>
        <p:nvSpPr>
          <p:cNvPr id="3" name="TextBox 2"/>
          <p:cNvSpPr txBox="1"/>
          <p:nvPr/>
        </p:nvSpPr>
        <p:spPr>
          <a:xfrm>
            <a:off x="4283968" y="836712"/>
            <a:ext cx="647934" cy="1862048"/>
          </a:xfrm>
          <a:prstGeom prst="rect">
            <a:avLst/>
          </a:prstGeom>
          <a:noFill/>
        </p:spPr>
        <p:txBody>
          <a:bodyPr wrap="none" rtlCol="0">
            <a:spAutoFit/>
          </a:bodyPr>
          <a:lstStyle/>
          <a:p>
            <a:r>
              <a:rPr lang="en-US" sz="11500" dirty="0">
                <a:solidFill>
                  <a:srgbClr val="00B050"/>
                </a:solidFill>
              </a:rPr>
              <a:t>}</a:t>
            </a:r>
            <a:endParaRPr lang="en-US" sz="2800" dirty="0">
              <a:solidFill>
                <a:srgbClr val="00B050"/>
              </a:solidFill>
            </a:endParaRPr>
          </a:p>
        </p:txBody>
      </p:sp>
      <p:sp>
        <p:nvSpPr>
          <p:cNvPr id="4" name="Date Placeholder 3"/>
          <p:cNvSpPr>
            <a:spLocks noGrp="1"/>
          </p:cNvSpPr>
          <p:nvPr>
            <p:ph type="dt" sz="half" idx="10"/>
          </p:nvPr>
        </p:nvSpPr>
        <p:spPr/>
        <p:txBody>
          <a:bodyPr/>
          <a:lstStyle/>
          <a:p>
            <a:pPr>
              <a:defRPr/>
            </a:pPr>
            <a:r>
              <a:rPr lang="en-US" smtClean="0">
                <a:solidFill>
                  <a:prstClr val="black">
                    <a:tint val="75000"/>
                  </a:prstClr>
                </a:solidFill>
              </a:rPr>
              <a:t>3 July 2024</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D2740A3-13A4-4189-9789-92F9ED02A13A}" type="slidenum">
              <a:rPr lang="en-US" smtClean="0">
                <a:solidFill>
                  <a:prstClr val="black">
                    <a:tint val="75000"/>
                  </a:prstClr>
                </a:solidFill>
              </a:rPr>
              <a:pPr>
                <a:defRPr/>
              </a:pPr>
              <a:t>9</a:t>
            </a:fld>
            <a:endParaRPr lang="en-US">
              <a:solidFill>
                <a:prstClr val="black">
                  <a:tint val="75000"/>
                </a:prstClr>
              </a:solidFill>
            </a:endParaRPr>
          </a:p>
        </p:txBody>
      </p:sp>
    </p:spTree>
    <p:extLst>
      <p:ext uri="{BB962C8B-B14F-4D97-AF65-F5344CB8AC3E}">
        <p14:creationId xmlns:p14="http://schemas.microsoft.com/office/powerpoint/2010/main" val="3604245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CH">
              <a:solidFill>
                <a:prstClr val="black">
                  <a:tint val="75000"/>
                </a:prstClr>
              </a:solidFill>
              <a:latin typeface="Calibri" panose="020F0502020204030204"/>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9653" y="2164437"/>
            <a:ext cx="2387834" cy="1156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961602" y="2240869"/>
            <a:ext cx="261610" cy="276999"/>
          </a:xfrm>
          <a:prstGeom prst="rect">
            <a:avLst/>
          </a:prstGeom>
          <a:noFill/>
        </p:spPr>
        <p:txBody>
          <a:bodyPr wrap="none" rtlCol="0">
            <a:spAutoFit/>
          </a:bodyPr>
          <a:lstStyle/>
          <a:p>
            <a:pPr defTabSz="685800">
              <a:defRPr/>
            </a:pPr>
            <a:r>
              <a:rPr lang="fr-CH" sz="1200" b="1" dirty="0">
                <a:solidFill>
                  <a:prstClr val="black"/>
                </a:solidFill>
                <a:latin typeface="Calibri" panose="020F0502020204030204"/>
              </a:rPr>
              <a:t>+</a:t>
            </a:r>
          </a:p>
        </p:txBody>
      </p:sp>
      <p:sp>
        <p:nvSpPr>
          <p:cNvPr id="7" name="TextBox 6"/>
          <p:cNvSpPr txBox="1"/>
          <p:nvPr/>
        </p:nvSpPr>
        <p:spPr>
          <a:xfrm>
            <a:off x="827584" y="836712"/>
            <a:ext cx="7859459" cy="584775"/>
          </a:xfrm>
          <a:prstGeom prst="rect">
            <a:avLst/>
          </a:prstGeom>
          <a:solidFill>
            <a:schemeClr val="accent1">
              <a:lumMod val="20000"/>
              <a:lumOff val="80000"/>
            </a:schemeClr>
          </a:solidFill>
          <a:ln>
            <a:solidFill>
              <a:schemeClr val="tx2"/>
            </a:solidFill>
          </a:ln>
        </p:spPr>
        <p:txBody>
          <a:bodyPr wrap="none" rtlCol="0">
            <a:spAutoFit/>
          </a:bodyPr>
          <a:lstStyle/>
          <a:p>
            <a:pPr defTabSz="685800">
              <a:defRPr/>
            </a:pPr>
            <a:r>
              <a:rPr lang="fr-CH" sz="3200" b="1" dirty="0">
                <a:solidFill>
                  <a:prstClr val="black"/>
                </a:solidFill>
                <a:latin typeface="Calibri" panose="020F0502020204030204"/>
              </a:rPr>
              <a:t> </a:t>
            </a:r>
            <a:r>
              <a:rPr lang="fr-CH" sz="2000" b="1" dirty="0" err="1">
                <a:solidFill>
                  <a:prstClr val="black"/>
                </a:solidFill>
                <a:latin typeface="Calibri" panose="020F0502020204030204"/>
              </a:rPr>
              <a:t>Search</a:t>
            </a:r>
            <a:r>
              <a:rPr lang="fr-CH" sz="2000" b="1" dirty="0">
                <a:solidFill>
                  <a:prstClr val="black"/>
                </a:solidFill>
                <a:latin typeface="Calibri" panose="020F0502020204030204"/>
              </a:rPr>
              <a:t> for </a:t>
            </a:r>
            <a:r>
              <a:rPr lang="fr-CH" sz="2000" b="1" dirty="0" err="1">
                <a:solidFill>
                  <a:prstClr val="black"/>
                </a:solidFill>
                <a:latin typeface="Calibri" panose="020F0502020204030204"/>
              </a:rPr>
              <a:t>heavy</a:t>
            </a:r>
            <a:r>
              <a:rPr lang="fr-CH" sz="2000" b="1" dirty="0">
                <a:solidFill>
                  <a:prstClr val="black"/>
                </a:solidFill>
                <a:latin typeface="Calibri" panose="020F0502020204030204"/>
              </a:rPr>
              <a:t> right-</a:t>
            </a:r>
            <a:r>
              <a:rPr lang="fr-CH" sz="2000" b="1" dirty="0" err="1">
                <a:solidFill>
                  <a:prstClr val="black"/>
                </a:solidFill>
                <a:latin typeface="Calibri" panose="020F0502020204030204"/>
              </a:rPr>
              <a:t>handed</a:t>
            </a:r>
            <a:r>
              <a:rPr lang="fr-CH" sz="2000" b="1" dirty="0">
                <a:solidFill>
                  <a:prstClr val="black"/>
                </a:solidFill>
                <a:latin typeface="Calibri" panose="020F0502020204030204"/>
              </a:rPr>
              <a:t> neutrinos in </a:t>
            </a:r>
            <a:r>
              <a:rPr lang="fr-CH" sz="2000" b="1" dirty="0" smtClean="0">
                <a:solidFill>
                  <a:prstClr val="black"/>
                </a:solidFill>
                <a:latin typeface="Calibri" panose="020F0502020204030204"/>
              </a:rPr>
              <a:t>F.T. or </a:t>
            </a:r>
            <a:r>
              <a:rPr lang="fr-CH" sz="2000" b="1" dirty="0" err="1" smtClean="0">
                <a:solidFill>
                  <a:prstClr val="black"/>
                </a:solidFill>
                <a:latin typeface="Calibri" panose="020F0502020204030204"/>
              </a:rPr>
              <a:t>collider</a:t>
            </a:r>
            <a:r>
              <a:rPr lang="fr-CH" sz="2000" b="1" dirty="0" smtClean="0">
                <a:solidFill>
                  <a:prstClr val="black"/>
                </a:solidFill>
                <a:latin typeface="Calibri" panose="020F0502020204030204"/>
              </a:rPr>
              <a:t> </a:t>
            </a:r>
            <a:r>
              <a:rPr lang="fr-CH" sz="2000" b="1" dirty="0" err="1">
                <a:solidFill>
                  <a:prstClr val="black"/>
                </a:solidFill>
                <a:latin typeface="Calibri" panose="020F0502020204030204"/>
              </a:rPr>
              <a:t>experiments</a:t>
            </a:r>
            <a:r>
              <a:rPr lang="fr-CH" sz="2000" b="1" dirty="0">
                <a:solidFill>
                  <a:prstClr val="black"/>
                </a:solidFill>
                <a:latin typeface="Calibri" panose="020F0502020204030204"/>
              </a:rPr>
              <a:t>.  </a:t>
            </a:r>
          </a:p>
        </p:txBody>
      </p:sp>
      <p:sp>
        <p:nvSpPr>
          <p:cNvPr id="8" name="TextBox 7"/>
          <p:cNvSpPr txBox="1"/>
          <p:nvPr/>
        </p:nvSpPr>
        <p:spPr>
          <a:xfrm>
            <a:off x="2915816" y="332656"/>
            <a:ext cx="1430584" cy="369332"/>
          </a:xfrm>
          <a:prstGeom prst="rect">
            <a:avLst/>
          </a:prstGeom>
          <a:noFill/>
        </p:spPr>
        <p:txBody>
          <a:bodyPr wrap="none" rtlCol="0">
            <a:spAutoFit/>
          </a:bodyPr>
          <a:lstStyle/>
          <a:p>
            <a:pPr defTabSz="685800">
              <a:defRPr/>
            </a:pPr>
            <a:r>
              <a:rPr lang="fr-CH" b="1" dirty="0" err="1">
                <a:solidFill>
                  <a:prstClr val="black"/>
                </a:solidFill>
                <a:latin typeface="Calibri" panose="020F0502020204030204"/>
              </a:rPr>
              <a:t>Processes</a:t>
            </a:r>
            <a:r>
              <a:rPr lang="fr-CH" b="1" dirty="0">
                <a:solidFill>
                  <a:prstClr val="black"/>
                </a:solidFill>
                <a:latin typeface="Calibri" panose="020F0502020204030204"/>
              </a:rPr>
              <a:t> (II)</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8959" y="2138908"/>
            <a:ext cx="2769730" cy="1307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710850" y="1862826"/>
            <a:ext cx="1063496" cy="338554"/>
          </a:xfrm>
          <a:prstGeom prst="rect">
            <a:avLst/>
          </a:prstGeom>
          <a:solidFill>
            <a:schemeClr val="accent6">
              <a:lumMod val="40000"/>
              <a:lumOff val="60000"/>
            </a:schemeClr>
          </a:solidFill>
        </p:spPr>
        <p:txBody>
          <a:bodyPr wrap="none" rtlCol="0">
            <a:spAutoFit/>
          </a:bodyPr>
          <a:lstStyle/>
          <a:p>
            <a:pPr defTabSz="685800">
              <a:defRPr/>
            </a:pPr>
            <a:r>
              <a:rPr lang="fr-CH" sz="1600" dirty="0">
                <a:solidFill>
                  <a:prstClr val="black"/>
                </a:solidFill>
                <a:latin typeface="Calibri" panose="020F0502020204030204"/>
              </a:rPr>
              <a:t>B </a:t>
            </a:r>
            <a:r>
              <a:rPr lang="fr-CH" sz="1600" dirty="0" err="1">
                <a:solidFill>
                  <a:prstClr val="black"/>
                </a:solidFill>
                <a:latin typeface="Calibri" panose="020F0502020204030204"/>
              </a:rPr>
              <a:t>factories</a:t>
            </a:r>
            <a:endParaRPr lang="fr-CH" sz="1600" dirty="0">
              <a:solidFill>
                <a:prstClr val="black"/>
              </a:solidFill>
              <a:latin typeface="Calibri" panose="020F0502020204030204"/>
            </a:endParaRPr>
          </a:p>
        </p:txBody>
      </p:sp>
      <p:sp>
        <p:nvSpPr>
          <p:cNvPr id="11" name="TextBox 10"/>
          <p:cNvSpPr txBox="1"/>
          <p:nvPr/>
        </p:nvSpPr>
        <p:spPr>
          <a:xfrm>
            <a:off x="1583828" y="3670087"/>
            <a:ext cx="2268185" cy="338554"/>
          </a:xfrm>
          <a:prstGeom prst="rect">
            <a:avLst/>
          </a:prstGeom>
          <a:solidFill>
            <a:schemeClr val="accent6">
              <a:lumMod val="40000"/>
              <a:lumOff val="60000"/>
            </a:schemeClr>
          </a:solidFill>
        </p:spPr>
        <p:txBody>
          <a:bodyPr wrap="none" rtlCol="0">
            <a:spAutoFit/>
          </a:bodyPr>
          <a:lstStyle/>
          <a:p>
            <a:pPr defTabSz="685800">
              <a:defRPr/>
            </a:pPr>
            <a:r>
              <a:rPr lang="fr-CH" sz="1600" dirty="0">
                <a:solidFill>
                  <a:prstClr val="black"/>
                </a:solidFill>
                <a:latin typeface="Calibri" panose="020F0502020204030204"/>
              </a:rPr>
              <a:t>Z </a:t>
            </a:r>
            <a:r>
              <a:rPr lang="fr-CH" sz="1600" dirty="0" err="1">
                <a:solidFill>
                  <a:prstClr val="black"/>
                </a:solidFill>
                <a:latin typeface="Calibri" panose="020F0502020204030204"/>
              </a:rPr>
              <a:t>factory</a:t>
            </a:r>
            <a:r>
              <a:rPr lang="fr-CH" sz="1600" dirty="0">
                <a:solidFill>
                  <a:prstClr val="black"/>
                </a:solidFill>
                <a:latin typeface="Calibri" panose="020F0502020204030204"/>
              </a:rPr>
              <a:t> (FCC-</a:t>
            </a:r>
            <a:r>
              <a:rPr lang="fr-CH" sz="1600" dirty="0" err="1">
                <a:solidFill>
                  <a:prstClr val="black"/>
                </a:solidFill>
                <a:latin typeface="Calibri" panose="020F0502020204030204"/>
              </a:rPr>
              <a:t>ee</a:t>
            </a:r>
            <a:r>
              <a:rPr lang="fr-CH" sz="1600" dirty="0">
                <a:solidFill>
                  <a:prstClr val="black"/>
                </a:solidFill>
                <a:latin typeface="Calibri" panose="020F0502020204030204"/>
              </a:rPr>
              <a:t>, </a:t>
            </a:r>
            <a:r>
              <a:rPr lang="fr-CH" sz="1600" dirty="0" err="1">
                <a:solidFill>
                  <a:prstClr val="black"/>
                </a:solidFill>
                <a:latin typeface="Calibri" panose="020F0502020204030204"/>
              </a:rPr>
              <a:t>Tera</a:t>
            </a:r>
            <a:r>
              <a:rPr lang="fr-CH" sz="1600" dirty="0">
                <a:solidFill>
                  <a:prstClr val="black"/>
                </a:solidFill>
                <a:latin typeface="Calibri" panose="020F0502020204030204"/>
              </a:rPr>
              <a:t>-Z)</a:t>
            </a:r>
          </a:p>
        </p:txBody>
      </p:sp>
      <p:sp>
        <p:nvSpPr>
          <p:cNvPr id="12" name="TextBox 11"/>
          <p:cNvSpPr txBox="1"/>
          <p:nvPr/>
        </p:nvSpPr>
        <p:spPr>
          <a:xfrm>
            <a:off x="5328085" y="1862826"/>
            <a:ext cx="1541832" cy="338554"/>
          </a:xfrm>
          <a:prstGeom prst="rect">
            <a:avLst/>
          </a:prstGeom>
          <a:solidFill>
            <a:schemeClr val="accent6">
              <a:lumMod val="40000"/>
              <a:lumOff val="60000"/>
            </a:schemeClr>
          </a:solidFill>
        </p:spPr>
        <p:txBody>
          <a:bodyPr wrap="none" rtlCol="0">
            <a:spAutoFit/>
          </a:bodyPr>
          <a:lstStyle/>
          <a:p>
            <a:pPr defTabSz="685800">
              <a:defRPr/>
            </a:pPr>
            <a:r>
              <a:rPr lang="fr-CH" sz="1600" dirty="0">
                <a:solidFill>
                  <a:prstClr val="black"/>
                </a:solidFill>
                <a:latin typeface="Calibri" panose="020F0502020204030204"/>
              </a:rPr>
              <a:t>Hadron </a:t>
            </a:r>
            <a:r>
              <a:rPr lang="fr-CH" sz="1600" dirty="0" err="1">
                <a:solidFill>
                  <a:prstClr val="black"/>
                </a:solidFill>
                <a:latin typeface="Calibri" panose="020F0502020204030204"/>
              </a:rPr>
              <a:t>colliders</a:t>
            </a:r>
            <a:endParaRPr lang="fr-CH" sz="1600" dirty="0">
              <a:solidFill>
                <a:prstClr val="black"/>
              </a:solidFill>
              <a:latin typeface="Calibri" panose="020F0502020204030204"/>
            </a:endParaRPr>
          </a:p>
        </p:txBody>
      </p:sp>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846" t="13162"/>
          <a:stretch/>
        </p:blipFill>
        <p:spPr bwMode="auto">
          <a:xfrm>
            <a:off x="1331641" y="4185084"/>
            <a:ext cx="2012575" cy="1259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085947" y="3657631"/>
            <a:ext cx="4668329" cy="338554"/>
          </a:xfrm>
          <a:prstGeom prst="rect">
            <a:avLst/>
          </a:prstGeom>
          <a:solidFill>
            <a:schemeClr val="accent6">
              <a:lumMod val="40000"/>
              <a:lumOff val="60000"/>
            </a:schemeClr>
          </a:solidFill>
        </p:spPr>
        <p:txBody>
          <a:bodyPr wrap="none" rtlCol="0">
            <a:spAutoFit/>
          </a:bodyPr>
          <a:lstStyle/>
          <a:p>
            <a:pPr defTabSz="685800">
              <a:defRPr/>
            </a:pPr>
            <a:r>
              <a:rPr lang="fr-CH" sz="1600" dirty="0">
                <a:solidFill>
                  <a:prstClr val="black"/>
                </a:solidFill>
                <a:latin typeface="Calibri" panose="020F0502020204030204"/>
              </a:rPr>
              <a:t>HE Lepton </a:t>
            </a:r>
            <a:r>
              <a:rPr lang="fr-CH" sz="1600" dirty="0" err="1">
                <a:solidFill>
                  <a:prstClr val="black"/>
                </a:solidFill>
                <a:latin typeface="Calibri" panose="020F0502020204030204"/>
              </a:rPr>
              <a:t>Collider</a:t>
            </a:r>
            <a:r>
              <a:rPr lang="fr-CH" sz="1600" dirty="0">
                <a:solidFill>
                  <a:prstClr val="black"/>
                </a:solidFill>
                <a:latin typeface="Calibri" panose="020F0502020204030204"/>
              </a:rPr>
              <a:t> (LEP2, CEPC, CLIC, FCC-</a:t>
            </a:r>
            <a:r>
              <a:rPr lang="fr-CH" sz="1600" dirty="0" err="1">
                <a:solidFill>
                  <a:prstClr val="black"/>
                </a:solidFill>
                <a:latin typeface="Calibri" panose="020F0502020204030204"/>
              </a:rPr>
              <a:t>ee</a:t>
            </a:r>
            <a:r>
              <a:rPr lang="fr-CH" sz="1600" dirty="0">
                <a:solidFill>
                  <a:prstClr val="black"/>
                </a:solidFill>
                <a:latin typeface="Calibri" panose="020F0502020204030204"/>
              </a:rPr>
              <a:t>, ILC, </a:t>
            </a:r>
            <a:r>
              <a:rPr lang="fr-CH" sz="1600" dirty="0">
                <a:solidFill>
                  <a:prstClr val="black"/>
                </a:solidFill>
                <a:latin typeface="Calibri" panose="020F0502020204030204"/>
                <a:sym typeface="Symbol"/>
              </a:rPr>
              <a:t></a:t>
            </a:r>
            <a:r>
              <a:rPr lang="fr-CH" sz="1600" dirty="0">
                <a:solidFill>
                  <a:prstClr val="black"/>
                </a:solidFill>
                <a:latin typeface="Calibri" panose="020F0502020204030204"/>
              </a:rPr>
              <a:t>) </a:t>
            </a:r>
          </a:p>
        </p:txBody>
      </p:sp>
      <p:sp>
        <p:nvSpPr>
          <p:cNvPr id="13" name="TextBox 12"/>
          <p:cNvSpPr txBox="1"/>
          <p:nvPr/>
        </p:nvSpPr>
        <p:spPr>
          <a:xfrm>
            <a:off x="5818230" y="2786231"/>
            <a:ext cx="335348" cy="253916"/>
          </a:xfrm>
          <a:prstGeom prst="rect">
            <a:avLst/>
          </a:prstGeom>
          <a:noFill/>
        </p:spPr>
        <p:txBody>
          <a:bodyPr wrap="none" rtlCol="0">
            <a:spAutoFit/>
          </a:bodyPr>
          <a:lstStyle/>
          <a:p>
            <a:pPr defTabSz="685800">
              <a:defRPr/>
            </a:pPr>
            <a:r>
              <a:rPr lang="fr-CH" sz="1050" b="1" dirty="0">
                <a:solidFill>
                  <a:srgbClr val="44546A">
                    <a:lumMod val="60000"/>
                    <a:lumOff val="40000"/>
                  </a:srgbClr>
                </a:solidFill>
                <a:latin typeface="Calibri" panose="020F0502020204030204"/>
              </a:rPr>
              <a:t>(*)</a:t>
            </a:r>
          </a:p>
        </p:txBody>
      </p:sp>
      <p:sp>
        <p:nvSpPr>
          <p:cNvPr id="15" name="TextBox 14"/>
          <p:cNvSpPr txBox="1"/>
          <p:nvPr/>
        </p:nvSpPr>
        <p:spPr>
          <a:xfrm>
            <a:off x="6462210" y="2352938"/>
            <a:ext cx="261610" cy="276999"/>
          </a:xfrm>
          <a:prstGeom prst="rect">
            <a:avLst/>
          </a:prstGeom>
          <a:noFill/>
        </p:spPr>
        <p:txBody>
          <a:bodyPr wrap="none" rtlCol="0">
            <a:spAutoFit/>
          </a:bodyPr>
          <a:lstStyle/>
          <a:p>
            <a:pPr defTabSz="685800">
              <a:defRPr/>
            </a:pPr>
            <a:r>
              <a:rPr lang="fr-CH" sz="1200" b="1" dirty="0">
                <a:solidFill>
                  <a:srgbClr val="44546A">
                    <a:lumMod val="60000"/>
                    <a:lumOff val="40000"/>
                  </a:srgbClr>
                </a:solidFill>
                <a:latin typeface="Calibri" panose="020F0502020204030204"/>
              </a:rPr>
              <a:t>+</a:t>
            </a:r>
            <a:endParaRPr lang="fr-CH" sz="1600" b="1" dirty="0">
              <a:solidFill>
                <a:srgbClr val="44546A">
                  <a:lumMod val="60000"/>
                  <a:lumOff val="40000"/>
                </a:srgbClr>
              </a:solidFill>
              <a:latin typeface="Calibri" panose="020F0502020204030204"/>
            </a:endParaRPr>
          </a:p>
        </p:txBody>
      </p:sp>
      <p:sp>
        <p:nvSpPr>
          <p:cNvPr id="16" name="TextBox 15"/>
          <p:cNvSpPr txBox="1"/>
          <p:nvPr/>
        </p:nvSpPr>
        <p:spPr>
          <a:xfrm>
            <a:off x="6708870" y="2809982"/>
            <a:ext cx="247184" cy="338554"/>
          </a:xfrm>
          <a:prstGeom prst="rect">
            <a:avLst/>
          </a:prstGeom>
          <a:noFill/>
        </p:spPr>
        <p:txBody>
          <a:bodyPr wrap="none" rtlCol="0">
            <a:spAutoFit/>
          </a:bodyPr>
          <a:lstStyle/>
          <a:p>
            <a:pPr defTabSz="685800">
              <a:defRPr/>
            </a:pPr>
            <a:r>
              <a:rPr lang="fr-CH" sz="1600" b="1" dirty="0">
                <a:solidFill>
                  <a:srgbClr val="44546A">
                    <a:lumMod val="60000"/>
                    <a:lumOff val="40000"/>
                  </a:srgbClr>
                </a:solidFill>
                <a:latin typeface="Calibri" panose="020F0502020204030204"/>
              </a:rPr>
              <a:t>-</a:t>
            </a:r>
          </a:p>
        </p:txBody>
      </p:sp>
      <p:pic>
        <p:nvPicPr>
          <p:cNvPr id="717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3958" y="4023066"/>
            <a:ext cx="1661253" cy="542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85947" y="4617132"/>
            <a:ext cx="2251700" cy="619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29767" y="5364528"/>
            <a:ext cx="1847729" cy="6107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68036" y="4061688"/>
            <a:ext cx="913440" cy="581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31099" y="4754027"/>
            <a:ext cx="1469901" cy="122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1877155" y="4017142"/>
            <a:ext cx="1539204" cy="338554"/>
          </a:xfrm>
          <a:prstGeom prst="rect">
            <a:avLst/>
          </a:prstGeom>
        </p:spPr>
        <p:txBody>
          <a:bodyPr wrap="none">
            <a:spAutoFit/>
          </a:bodyPr>
          <a:lstStyle/>
          <a:p>
            <a:pPr defTabSz="685800">
              <a:defRPr/>
            </a:pPr>
            <a:r>
              <a:rPr lang="fr-CH" sz="1600" dirty="0">
                <a:solidFill>
                  <a:prstClr val="black"/>
                </a:solidFill>
                <a:latin typeface="Calibri" panose="020F0502020204030204"/>
              </a:rPr>
              <a:t>arXiv:1411.5230</a:t>
            </a:r>
          </a:p>
        </p:txBody>
      </p:sp>
      <mc:AlternateContent xmlns:mc="http://schemas.openxmlformats.org/markup-compatibility/2006" xmlns:a14="http://schemas.microsoft.com/office/drawing/2010/main">
        <mc:Choice Requires="a14">
          <p:sp>
            <p:nvSpPr>
              <p:cNvPr id="19" name="TextBox 18"/>
              <p:cNvSpPr txBox="1"/>
              <p:nvPr/>
            </p:nvSpPr>
            <p:spPr>
              <a:xfrm>
                <a:off x="7056276" y="2356285"/>
                <a:ext cx="664093" cy="584775"/>
              </a:xfrm>
              <a:prstGeom prst="rect">
                <a:avLst/>
              </a:prstGeom>
              <a:noFill/>
            </p:spPr>
            <p:txBody>
              <a:bodyPr wrap="none" rtlCol="0">
                <a:spAutoFit/>
              </a:bodyPr>
              <a:lstStyle/>
              <a:p>
                <a:pPr defTabSz="685800">
                  <a:defRPr/>
                </a:pPr>
                <a:r>
                  <a:rPr lang="fr-CH" sz="1600" dirty="0">
                    <a:solidFill>
                      <a:prstClr val="black"/>
                    </a:solidFill>
                    <a:latin typeface="Calibri" panose="020F0502020204030204"/>
                    <a:ea typeface="Cambria Math"/>
                  </a:rPr>
                  <a:t>or</a:t>
                </a:r>
                <a14:m>
                  <m:oMath xmlns:m="http://schemas.openxmlformats.org/officeDocument/2006/math">
                    <m:r>
                      <a:rPr lang="fr-CH" sz="1600" i="1">
                        <a:solidFill>
                          <a:prstClr val="black"/>
                        </a:solidFill>
                        <a:latin typeface="Cambria Math"/>
                        <a:ea typeface="Cambria Math"/>
                      </a:rPr>
                      <m:t> </m:t>
                    </m:r>
                    <m:r>
                      <a:rPr lang="fr-CH" sz="1600" i="1">
                        <a:solidFill>
                          <a:prstClr val="black"/>
                        </a:solidFill>
                        <a:latin typeface="Cambria Math"/>
                        <a:ea typeface="Cambria Math"/>
                      </a:rPr>
                      <m:t>𝑙</m:t>
                    </m:r>
                  </m:oMath>
                </a14:m>
                <a:r>
                  <a:rPr lang="fr-CH" sz="1600" b="1" baseline="30000" dirty="0">
                    <a:solidFill>
                      <a:srgbClr val="FF0000"/>
                    </a:solidFill>
                    <a:latin typeface="Calibri" panose="020F0502020204030204"/>
                    <a:sym typeface="Symbol"/>
                  </a:rPr>
                  <a:t></a:t>
                </a:r>
                <a:r>
                  <a:rPr lang="fr-CH" sz="1600" dirty="0">
                    <a:solidFill>
                      <a:prstClr val="black"/>
                    </a:solidFill>
                    <a:latin typeface="Calibri" panose="020F0502020204030204"/>
                    <a:sym typeface="Symbol"/>
                  </a:rPr>
                  <a:t></a:t>
                </a:r>
                <a:endParaRPr lang="en-GB" sz="1600" baseline="30000" dirty="0">
                  <a:solidFill>
                    <a:prstClr val="black"/>
                  </a:solidFill>
                  <a:latin typeface="Calibri" panose="020F0502020204030204"/>
                </a:endParaRPr>
              </a:p>
              <a:p>
                <a:pPr defTabSz="685800">
                  <a:defRPr/>
                </a:pPr>
                <a:endParaRPr lang="en-GB" sz="1600" dirty="0">
                  <a:solidFill>
                    <a:prstClr val="black"/>
                  </a:solidFill>
                  <a:latin typeface="Calibri" panose="020F0502020204030204"/>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056276" y="2356285"/>
                <a:ext cx="664093" cy="584775"/>
              </a:xfrm>
              <a:prstGeom prst="rect">
                <a:avLst/>
              </a:prstGeom>
              <a:blipFill>
                <a:blip r:embed="rId10"/>
                <a:stretch>
                  <a:fillRect l="-5556" t="-4211" r="-5556"/>
                </a:stretch>
              </a:blipFill>
            </p:spPr>
            <p:txBody>
              <a:bodyPr/>
              <a:lstStyle/>
              <a:p>
                <a:r>
                  <a:rPr lang="fr-FR">
                    <a:noFill/>
                  </a:rPr>
                  <a:t> </a:t>
                </a:r>
              </a:p>
            </p:txBody>
          </p:sp>
        </mc:Fallback>
      </mc:AlternateContent>
      <p:sp>
        <p:nvSpPr>
          <p:cNvPr id="17" name="Slide Number Placeholder 16"/>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90</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276769258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sp>
        <p:nvSpPr>
          <p:cNvPr id="4" name="Slide Number Placeholder 3"/>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91</a:t>
            </a:fld>
            <a:endParaRPr lang="fr-FR">
              <a:solidFill>
                <a:prstClr val="black">
                  <a:tint val="75000"/>
                </a:prstClr>
              </a:solidFill>
              <a:latin typeface="Calibri" panose="020F0502020204030204"/>
            </a:endParaRPr>
          </a:p>
        </p:txBody>
      </p:sp>
      <p:pic>
        <p:nvPicPr>
          <p:cNvPr id="5" name="Picture 4"/>
          <p:cNvPicPr>
            <a:picLocks noChangeAspect="1"/>
          </p:cNvPicPr>
          <p:nvPr/>
        </p:nvPicPr>
        <p:blipFill>
          <a:blip r:embed="rId2"/>
          <a:stretch>
            <a:fillRect/>
          </a:stretch>
        </p:blipFill>
        <p:spPr>
          <a:xfrm>
            <a:off x="413538" y="998731"/>
            <a:ext cx="8478942" cy="4754519"/>
          </a:xfrm>
          <a:prstGeom prst="rect">
            <a:avLst/>
          </a:prstGeom>
        </p:spPr>
      </p:pic>
    </p:spTree>
    <p:extLst>
      <p:ext uri="{BB962C8B-B14F-4D97-AF65-F5344CB8AC3E}">
        <p14:creationId xmlns:p14="http://schemas.microsoft.com/office/powerpoint/2010/main" val="297944947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260648"/>
            <a:ext cx="4228145" cy="369332"/>
          </a:xfrm>
          <a:prstGeom prst="rect">
            <a:avLst/>
          </a:prstGeom>
          <a:solidFill>
            <a:schemeClr val="accent4">
              <a:lumMod val="40000"/>
              <a:lumOff val="60000"/>
            </a:schemeClr>
          </a:solidFill>
        </p:spPr>
        <p:txBody>
          <a:bodyPr wrap="none" rtlCol="0">
            <a:spAutoFit/>
          </a:bodyPr>
          <a:lstStyle/>
          <a:p>
            <a:pPr defTabSz="685800">
              <a:defRPr/>
            </a:pPr>
            <a:r>
              <a:rPr lang="fr-FR" b="1" dirty="0">
                <a:solidFill>
                  <a:prstClr val="black"/>
                </a:solidFill>
                <a:latin typeface="Calibri" panose="020F0502020204030204"/>
              </a:rPr>
              <a:t>Heavy </a:t>
            </a:r>
            <a:r>
              <a:rPr lang="fr-FR" b="1" dirty="0" err="1">
                <a:solidFill>
                  <a:prstClr val="black"/>
                </a:solidFill>
                <a:latin typeface="Calibri" panose="020F0502020204030204"/>
              </a:rPr>
              <a:t>Neutral</a:t>
            </a:r>
            <a:r>
              <a:rPr lang="fr-FR" b="1" dirty="0">
                <a:solidFill>
                  <a:prstClr val="black"/>
                </a:solidFill>
                <a:latin typeface="Calibri" panose="020F0502020204030204"/>
              </a:rPr>
              <a:t> Leptons -- </a:t>
            </a:r>
            <a:r>
              <a:rPr lang="fr-FR" b="1" dirty="0" err="1">
                <a:solidFill>
                  <a:prstClr val="black"/>
                </a:solidFill>
                <a:latin typeface="Calibri" panose="020F0502020204030204"/>
              </a:rPr>
              <a:t>recent</a:t>
            </a:r>
            <a:r>
              <a:rPr lang="fr-FR" b="1" dirty="0">
                <a:solidFill>
                  <a:prstClr val="black"/>
                </a:solidFill>
                <a:latin typeface="Calibri" panose="020F0502020204030204"/>
              </a:rPr>
              <a:t> </a:t>
            </a:r>
            <a:r>
              <a:rPr lang="fr-FR" b="1" dirty="0" err="1">
                <a:solidFill>
                  <a:prstClr val="black"/>
                </a:solidFill>
                <a:latin typeface="Calibri" panose="020F0502020204030204"/>
              </a:rPr>
              <a:t>litterature</a:t>
            </a:r>
            <a:endParaRPr lang="fr-FR" b="1" dirty="0">
              <a:solidFill>
                <a:prstClr val="black"/>
              </a:solidFill>
              <a:latin typeface="Calibri" panose="020F0502020204030204"/>
            </a:endParaRPr>
          </a:p>
        </p:txBody>
      </p:sp>
      <p:sp>
        <p:nvSpPr>
          <p:cNvPr id="5" name="Date Placeholder 4"/>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pic>
        <p:nvPicPr>
          <p:cNvPr id="8" name="Picture 7"/>
          <p:cNvPicPr>
            <a:picLocks noChangeAspect="1"/>
          </p:cNvPicPr>
          <p:nvPr/>
        </p:nvPicPr>
        <p:blipFill rotWithShape="1">
          <a:blip r:embed="rId2"/>
          <a:srcRect l="18024" t="38942" r="15834" b="10773"/>
          <a:stretch/>
        </p:blipFill>
        <p:spPr>
          <a:xfrm>
            <a:off x="0" y="908721"/>
            <a:ext cx="6555621" cy="2803546"/>
          </a:xfrm>
          <a:prstGeom prst="rect">
            <a:avLst/>
          </a:prstGeom>
        </p:spPr>
      </p:pic>
      <p:pic>
        <p:nvPicPr>
          <p:cNvPr id="4" name="Picture 3"/>
          <p:cNvPicPr>
            <a:picLocks noChangeAspect="1"/>
          </p:cNvPicPr>
          <p:nvPr/>
        </p:nvPicPr>
        <p:blipFill rotWithShape="1">
          <a:blip r:embed="rId3"/>
          <a:srcRect l="18465" t="34014" r="16853" b="14638"/>
          <a:stretch/>
        </p:blipFill>
        <p:spPr>
          <a:xfrm>
            <a:off x="2213002" y="3861048"/>
            <a:ext cx="6288956" cy="2808312"/>
          </a:xfrm>
          <a:prstGeom prst="rect">
            <a:avLst/>
          </a:prstGeom>
        </p:spPr>
      </p:pic>
      <p:sp>
        <p:nvSpPr>
          <p:cNvPr id="9" name="TextBox 8"/>
          <p:cNvSpPr txBox="1"/>
          <p:nvPr/>
        </p:nvSpPr>
        <p:spPr>
          <a:xfrm>
            <a:off x="6029215" y="2017019"/>
            <a:ext cx="1286955" cy="300082"/>
          </a:xfrm>
          <a:prstGeom prst="rect">
            <a:avLst/>
          </a:prstGeom>
          <a:noFill/>
        </p:spPr>
        <p:txBody>
          <a:bodyPr wrap="none" rtlCol="0">
            <a:spAutoFit/>
          </a:bodyPr>
          <a:lstStyle/>
          <a:p>
            <a:pPr defTabSz="685800">
              <a:defRPr/>
            </a:pPr>
            <a:r>
              <a:rPr lang="fr-FR" sz="1350" b="1" i="1" dirty="0">
                <a:solidFill>
                  <a:prstClr val="black"/>
                </a:solidFill>
                <a:latin typeface="Calibri" panose="020F0502020204030204"/>
              </a:rPr>
              <a:t>777 </a:t>
            </a:r>
            <a:r>
              <a:rPr lang="fr-FR" sz="1350" b="1" i="1" dirty="0" err="1">
                <a:solidFill>
                  <a:prstClr val="black"/>
                </a:solidFill>
                <a:latin typeface="Calibri" panose="020F0502020204030204"/>
              </a:rPr>
              <a:t>references</a:t>
            </a:r>
            <a:r>
              <a:rPr lang="fr-FR" sz="1350" b="1" i="1" dirty="0">
                <a:solidFill>
                  <a:prstClr val="black"/>
                </a:solidFill>
                <a:latin typeface="Calibri" panose="020F0502020204030204"/>
              </a:rPr>
              <a:t>!</a:t>
            </a:r>
          </a:p>
        </p:txBody>
      </p:sp>
      <p:sp>
        <p:nvSpPr>
          <p:cNvPr id="3" name="Slide Number Placeholder 2"/>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92</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207396803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p:cNvGrpSpPr>
            <a:grpSpLocks noChangeAspect="1"/>
          </p:cNvGrpSpPr>
          <p:nvPr/>
        </p:nvGrpSpPr>
        <p:grpSpPr bwMode="auto">
          <a:xfrm>
            <a:off x="1763713" y="1250950"/>
            <a:ext cx="6000750" cy="4749800"/>
            <a:chOff x="1111" y="788"/>
            <a:chExt cx="3780" cy="2992"/>
          </a:xfrm>
        </p:grpSpPr>
        <p:sp>
          <p:nvSpPr>
            <p:cNvPr id="7" name="AutoShape 3"/>
            <p:cNvSpPr>
              <a:spLocks noChangeAspect="1" noChangeArrowheads="1" noTextEdit="1"/>
            </p:cNvSpPr>
            <p:nvPr/>
          </p:nvSpPr>
          <p:spPr bwMode="auto">
            <a:xfrm>
              <a:off x="1111" y="788"/>
              <a:ext cx="3780" cy="2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pic>
          <p:nvPicPr>
            <p:cNvPr id="2867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1" y="788"/>
              <a:ext cx="3782" cy="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extBox 3"/>
          <p:cNvSpPr txBox="1"/>
          <p:nvPr/>
        </p:nvSpPr>
        <p:spPr>
          <a:xfrm>
            <a:off x="3339200" y="857250"/>
            <a:ext cx="3857916" cy="369332"/>
          </a:xfrm>
          <a:prstGeom prst="rect">
            <a:avLst/>
          </a:prstGeom>
          <a:solidFill>
            <a:schemeClr val="accent4">
              <a:lumMod val="40000"/>
              <a:lumOff val="60000"/>
            </a:schemeClr>
          </a:solidFill>
        </p:spPr>
        <p:txBody>
          <a:bodyPr wrap="none" rtlCol="0">
            <a:spAutoFit/>
          </a:bodyPr>
          <a:lstStyle/>
          <a:p>
            <a:pPr defTabSz="685800">
              <a:defRPr/>
            </a:pPr>
            <a:r>
              <a:rPr lang="fr-FR" b="1" dirty="0">
                <a:solidFill>
                  <a:prstClr val="black"/>
                </a:solidFill>
                <a:latin typeface="Calibri" panose="020F0502020204030204"/>
              </a:rPr>
              <a:t>Heavy </a:t>
            </a:r>
            <a:r>
              <a:rPr lang="fr-FR" b="1" dirty="0" err="1">
                <a:solidFill>
                  <a:prstClr val="black"/>
                </a:solidFill>
                <a:latin typeface="Calibri" panose="020F0502020204030204"/>
              </a:rPr>
              <a:t>Neutral</a:t>
            </a:r>
            <a:r>
              <a:rPr lang="fr-FR" b="1" dirty="0">
                <a:solidFill>
                  <a:prstClr val="black"/>
                </a:solidFill>
                <a:latin typeface="Calibri" panose="020F0502020204030204"/>
              </a:rPr>
              <a:t> Leptons at the Z </a:t>
            </a:r>
            <a:r>
              <a:rPr lang="fr-FR" b="1" dirty="0" err="1">
                <a:solidFill>
                  <a:prstClr val="black"/>
                </a:solidFill>
                <a:latin typeface="Calibri" panose="020F0502020204030204"/>
              </a:rPr>
              <a:t>factory</a:t>
            </a:r>
            <a:endParaRPr lang="fr-FR" b="1" dirty="0">
              <a:solidFill>
                <a:prstClr val="black"/>
              </a:solidFill>
              <a:latin typeface="Calibri" panose="020F0502020204030204"/>
            </a:endParaRPr>
          </a:p>
        </p:txBody>
      </p:sp>
      <p:sp>
        <p:nvSpPr>
          <p:cNvPr id="5" name="TextBox 4"/>
          <p:cNvSpPr txBox="1"/>
          <p:nvPr/>
        </p:nvSpPr>
        <p:spPr>
          <a:xfrm>
            <a:off x="1288041" y="5010458"/>
            <a:ext cx="1264513" cy="507831"/>
          </a:xfrm>
          <a:prstGeom prst="rect">
            <a:avLst/>
          </a:prstGeom>
          <a:solidFill>
            <a:schemeClr val="accent1">
              <a:lumMod val="60000"/>
              <a:lumOff val="40000"/>
            </a:schemeClr>
          </a:solidFill>
        </p:spPr>
        <p:txBody>
          <a:bodyPr wrap="none" rtlCol="0">
            <a:spAutoFit/>
          </a:bodyPr>
          <a:lstStyle/>
          <a:p>
            <a:pPr defTabSz="685800">
              <a:defRPr/>
            </a:pPr>
            <a:r>
              <a:rPr lang="fr-FR" sz="1350" dirty="0">
                <a:solidFill>
                  <a:prstClr val="black"/>
                </a:solidFill>
                <a:latin typeface="Calibri" panose="020F0502020204030204"/>
              </a:rPr>
              <a:t> </a:t>
            </a:r>
            <a:r>
              <a:rPr lang="fr-FR" sz="1350" dirty="0" err="1">
                <a:solidFill>
                  <a:prstClr val="black"/>
                </a:solidFill>
                <a:latin typeface="Calibri" panose="020F0502020204030204"/>
              </a:rPr>
              <a:t>courtesy</a:t>
            </a:r>
            <a:endParaRPr lang="fr-FR" sz="1350" dirty="0">
              <a:solidFill>
                <a:prstClr val="black"/>
              </a:solidFill>
              <a:latin typeface="Calibri" panose="020F0502020204030204"/>
            </a:endParaRPr>
          </a:p>
          <a:p>
            <a:pPr defTabSz="685800">
              <a:defRPr/>
            </a:pPr>
            <a:r>
              <a:rPr lang="fr-FR" sz="1350" dirty="0">
                <a:solidFill>
                  <a:prstClr val="black"/>
                </a:solidFill>
                <a:latin typeface="Calibri" panose="020F0502020204030204"/>
              </a:rPr>
              <a:t> Panos </a:t>
            </a:r>
            <a:r>
              <a:rPr lang="fr-FR" sz="1350" dirty="0" err="1">
                <a:solidFill>
                  <a:prstClr val="black"/>
                </a:solidFill>
                <a:latin typeface="Calibri" panose="020F0502020204030204"/>
              </a:rPr>
              <a:t>Charitos</a:t>
            </a:r>
            <a:endParaRPr lang="fr-FR" sz="1350" dirty="0">
              <a:solidFill>
                <a:prstClr val="black"/>
              </a:solidFill>
              <a:latin typeface="Calibri" panose="020F0502020204030204"/>
            </a:endParaRPr>
          </a:p>
        </p:txBody>
      </p:sp>
      <p:sp>
        <p:nvSpPr>
          <p:cNvPr id="3" name="Date Placeholder 2"/>
          <p:cNvSpPr>
            <a:spLocks noGrp="1"/>
          </p:cNvSpPr>
          <p:nvPr>
            <p:ph type="dt" sz="half" idx="10"/>
          </p:nvPr>
        </p:nvSpPr>
        <p:spPr/>
        <p:txBody>
          <a:bodyPr/>
          <a:lstStyle/>
          <a:p>
            <a:pPr defTabSz="685800">
              <a:defRPr/>
            </a:pPr>
            <a:r>
              <a:rPr lang="en-US" smtClean="0">
                <a:solidFill>
                  <a:prstClr val="black">
                    <a:tint val="75000"/>
                  </a:prstClr>
                </a:solidFill>
                <a:latin typeface="Calibri" panose="020F0502020204030204"/>
              </a:rPr>
              <a:t>3 July 2024</a:t>
            </a:r>
            <a:endParaRPr lang="fr-FR">
              <a:solidFill>
                <a:prstClr val="black">
                  <a:tint val="75000"/>
                </a:prstClr>
              </a:solidFill>
              <a:latin typeface="Calibri" panose="020F0502020204030204"/>
            </a:endParaRPr>
          </a:p>
        </p:txBody>
      </p:sp>
      <p:sp>
        <p:nvSpPr>
          <p:cNvPr id="8" name="Slide Number Placeholder 7"/>
          <p:cNvSpPr>
            <a:spLocks noGrp="1"/>
          </p:cNvSpPr>
          <p:nvPr>
            <p:ph type="sldNum" sz="quarter" idx="12"/>
          </p:nvPr>
        </p:nvSpPr>
        <p:spPr/>
        <p:txBody>
          <a:bodyPr/>
          <a:lstStyle/>
          <a:p>
            <a:pPr defTabSz="685800">
              <a:defRPr/>
            </a:pPr>
            <a:fld id="{74D4B281-4E7E-4D44-9392-9935C31C9090}" type="slidenum">
              <a:rPr lang="fr-FR">
                <a:solidFill>
                  <a:prstClr val="black">
                    <a:tint val="75000"/>
                  </a:prstClr>
                </a:solidFill>
                <a:latin typeface="Calibri" panose="020F0502020204030204"/>
              </a:rPr>
              <a:pPr defTabSz="685800">
                <a:defRPr/>
              </a:pPr>
              <a:t>93</a:t>
            </a:fld>
            <a:endParaRPr lang="fr-FR">
              <a:solidFill>
                <a:prstClr val="black">
                  <a:tint val="75000"/>
                </a:prstClr>
              </a:solidFill>
              <a:latin typeface="Calibri" panose="020F0502020204030204"/>
            </a:endParaRPr>
          </a:p>
        </p:txBody>
      </p:sp>
    </p:spTree>
    <p:extLst>
      <p:ext uri="{BB962C8B-B14F-4D97-AF65-F5344CB8AC3E}">
        <p14:creationId xmlns:p14="http://schemas.microsoft.com/office/powerpoint/2010/main" val="352318017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6575" y="1878330"/>
            <a:ext cx="6070258" cy="2850833"/>
          </a:xfrm>
          <a:prstGeom prst="rect">
            <a:avLst/>
          </a:prstGeom>
        </p:spPr>
      </p:pic>
      <p:sp>
        <p:nvSpPr>
          <p:cNvPr id="3" name="TextBox 2"/>
          <p:cNvSpPr txBox="1"/>
          <p:nvPr/>
        </p:nvSpPr>
        <p:spPr>
          <a:xfrm>
            <a:off x="721983" y="857250"/>
            <a:ext cx="8491876" cy="840230"/>
          </a:xfrm>
          <a:prstGeom prst="rect">
            <a:avLst/>
          </a:prstGeom>
          <a:solidFill>
            <a:schemeClr val="accent1">
              <a:lumMod val="20000"/>
              <a:lumOff val="80000"/>
            </a:schemeClr>
          </a:solidFill>
        </p:spPr>
        <p:txBody>
          <a:bodyPr wrap="none" rtlCol="0">
            <a:spAutoFit/>
          </a:bodyPr>
          <a:lstStyle/>
          <a:p>
            <a:pPr defTabSz="685800"/>
            <a:r>
              <a:rPr lang="fr-CH" sz="1620" dirty="0">
                <a:solidFill>
                  <a:prstClr val="black"/>
                </a:solidFill>
                <a:latin typeface="Calibri"/>
              </a:rPr>
              <a:t>This </a:t>
            </a:r>
            <a:r>
              <a:rPr lang="fr-CH" sz="1620" dirty="0" err="1">
                <a:solidFill>
                  <a:prstClr val="black"/>
                </a:solidFill>
                <a:latin typeface="Calibri"/>
              </a:rPr>
              <a:t>picture</a:t>
            </a:r>
            <a:r>
              <a:rPr lang="fr-CH" sz="1620" dirty="0">
                <a:solidFill>
                  <a:prstClr val="black"/>
                </a:solidFill>
                <a:latin typeface="Calibri"/>
              </a:rPr>
              <a:t> </a:t>
            </a:r>
            <a:r>
              <a:rPr lang="fr-CH" sz="1620" dirty="0" err="1">
                <a:solidFill>
                  <a:prstClr val="black"/>
                </a:solidFill>
                <a:latin typeface="Calibri"/>
              </a:rPr>
              <a:t>from</a:t>
            </a:r>
            <a:r>
              <a:rPr lang="fr-CH" sz="1620" dirty="0">
                <a:solidFill>
                  <a:prstClr val="black"/>
                </a:solidFill>
                <a:latin typeface="Calibri"/>
              </a:rPr>
              <a:t> the briefing book </a:t>
            </a:r>
            <a:r>
              <a:rPr lang="fr-CH" sz="1620" dirty="0" err="1">
                <a:solidFill>
                  <a:prstClr val="black"/>
                </a:solidFill>
                <a:latin typeface="Calibri"/>
              </a:rPr>
              <a:t>is</a:t>
            </a:r>
            <a:r>
              <a:rPr lang="fr-CH" sz="1620" dirty="0">
                <a:solidFill>
                  <a:prstClr val="black"/>
                </a:solidFill>
                <a:latin typeface="Calibri"/>
              </a:rPr>
              <a:t> relevant to Neutrino, </a:t>
            </a:r>
            <a:r>
              <a:rPr lang="fr-CH" sz="1620" dirty="0" err="1">
                <a:solidFill>
                  <a:prstClr val="black"/>
                </a:solidFill>
                <a:latin typeface="Calibri"/>
              </a:rPr>
              <a:t>Dark</a:t>
            </a:r>
            <a:r>
              <a:rPr lang="fr-CH" sz="1620" dirty="0">
                <a:solidFill>
                  <a:prstClr val="black"/>
                </a:solidFill>
                <a:latin typeface="Calibri"/>
              </a:rPr>
              <a:t> </a:t>
            </a:r>
            <a:r>
              <a:rPr lang="fr-CH" sz="1620" dirty="0" err="1">
                <a:solidFill>
                  <a:prstClr val="black"/>
                </a:solidFill>
                <a:latin typeface="Calibri"/>
              </a:rPr>
              <a:t>sectors</a:t>
            </a:r>
            <a:r>
              <a:rPr lang="fr-CH" sz="1620" dirty="0">
                <a:solidFill>
                  <a:prstClr val="black"/>
                </a:solidFill>
                <a:latin typeface="Calibri"/>
              </a:rPr>
              <a:t> and High </a:t>
            </a:r>
            <a:r>
              <a:rPr lang="fr-CH" sz="1620" dirty="0" err="1">
                <a:solidFill>
                  <a:prstClr val="black"/>
                </a:solidFill>
                <a:latin typeface="Calibri"/>
              </a:rPr>
              <a:t>Energy</a:t>
            </a:r>
            <a:r>
              <a:rPr lang="fr-CH" sz="1620" dirty="0">
                <a:solidFill>
                  <a:prstClr val="black"/>
                </a:solidFill>
                <a:latin typeface="Calibri"/>
              </a:rPr>
              <a:t> </a:t>
            </a:r>
            <a:r>
              <a:rPr lang="fr-CH" sz="1620" dirty="0" err="1">
                <a:solidFill>
                  <a:prstClr val="black"/>
                </a:solidFill>
                <a:latin typeface="Calibri"/>
              </a:rPr>
              <a:t>Frontiers</a:t>
            </a:r>
            <a:r>
              <a:rPr lang="fr-CH" sz="1620" dirty="0">
                <a:solidFill>
                  <a:prstClr val="black"/>
                </a:solidFill>
                <a:latin typeface="Calibri"/>
              </a:rPr>
              <a:t>. </a:t>
            </a:r>
            <a:br>
              <a:rPr lang="fr-CH" sz="1620" dirty="0">
                <a:solidFill>
                  <a:prstClr val="black"/>
                </a:solidFill>
                <a:latin typeface="Calibri"/>
              </a:rPr>
            </a:br>
            <a:r>
              <a:rPr lang="fr-CH" sz="1620" dirty="0">
                <a:solidFill>
                  <a:prstClr val="black"/>
                </a:solidFill>
                <a:latin typeface="Calibri"/>
              </a:rPr>
              <a:t> FCC-</a:t>
            </a:r>
            <a:r>
              <a:rPr lang="fr-CH" sz="1620" dirty="0" err="1">
                <a:solidFill>
                  <a:prstClr val="black"/>
                </a:solidFill>
                <a:latin typeface="Calibri"/>
              </a:rPr>
              <a:t>ee</a:t>
            </a:r>
            <a:r>
              <a:rPr lang="fr-CH" sz="1620" dirty="0">
                <a:solidFill>
                  <a:prstClr val="black"/>
                </a:solidFill>
                <a:latin typeface="Calibri"/>
              </a:rPr>
              <a:t>  (Z) </a:t>
            </a:r>
            <a:r>
              <a:rPr lang="fr-CH" sz="1620" dirty="0" err="1">
                <a:solidFill>
                  <a:prstClr val="black"/>
                </a:solidFill>
                <a:latin typeface="Calibri"/>
              </a:rPr>
              <a:t>compared</a:t>
            </a:r>
            <a:r>
              <a:rPr lang="fr-CH" sz="1620" dirty="0">
                <a:solidFill>
                  <a:prstClr val="black"/>
                </a:solidFill>
                <a:latin typeface="Calibri"/>
              </a:rPr>
              <a:t> to the </a:t>
            </a:r>
            <a:r>
              <a:rPr lang="fr-CH" sz="1620" dirty="0" err="1">
                <a:solidFill>
                  <a:prstClr val="black"/>
                </a:solidFill>
                <a:latin typeface="Calibri"/>
              </a:rPr>
              <a:t>other</a:t>
            </a:r>
            <a:r>
              <a:rPr lang="fr-CH" sz="1620" dirty="0">
                <a:solidFill>
                  <a:prstClr val="black"/>
                </a:solidFill>
                <a:latin typeface="Calibri"/>
              </a:rPr>
              <a:t> machines for right-</a:t>
            </a:r>
            <a:r>
              <a:rPr lang="fr-CH" sz="1620" dirty="0" err="1">
                <a:solidFill>
                  <a:prstClr val="black"/>
                </a:solidFill>
                <a:latin typeface="Calibri"/>
              </a:rPr>
              <a:t>handed</a:t>
            </a:r>
            <a:r>
              <a:rPr lang="fr-CH" sz="1620" dirty="0">
                <a:solidFill>
                  <a:prstClr val="black"/>
                </a:solidFill>
                <a:latin typeface="Calibri"/>
              </a:rPr>
              <a:t> (</a:t>
            </a:r>
            <a:r>
              <a:rPr lang="fr-CH" sz="1620" dirty="0" err="1">
                <a:solidFill>
                  <a:prstClr val="black"/>
                </a:solidFill>
                <a:latin typeface="Calibri"/>
              </a:rPr>
              <a:t>sterile</a:t>
            </a:r>
            <a:r>
              <a:rPr lang="fr-CH" sz="1620" dirty="0">
                <a:solidFill>
                  <a:prstClr val="black"/>
                </a:solidFill>
                <a:latin typeface="Calibri"/>
              </a:rPr>
              <a:t>) neutrinos</a:t>
            </a:r>
          </a:p>
          <a:p>
            <a:pPr defTabSz="685800"/>
            <a:r>
              <a:rPr lang="fr-CH" sz="1620" dirty="0">
                <a:solidFill>
                  <a:prstClr val="black"/>
                </a:solidFill>
                <a:latin typeface="Calibri"/>
              </a:rPr>
              <a:t> How close </a:t>
            </a:r>
            <a:r>
              <a:rPr lang="fr-CH" sz="1620" dirty="0" err="1">
                <a:solidFill>
                  <a:prstClr val="black"/>
                </a:solidFill>
                <a:latin typeface="Calibri"/>
              </a:rPr>
              <a:t>can</a:t>
            </a:r>
            <a:r>
              <a:rPr lang="fr-CH" sz="1620" dirty="0">
                <a:solidFill>
                  <a:prstClr val="black"/>
                </a:solidFill>
                <a:latin typeface="Calibri"/>
              </a:rPr>
              <a:t> </a:t>
            </a:r>
            <a:r>
              <a:rPr lang="fr-CH" sz="1620" dirty="0" err="1">
                <a:solidFill>
                  <a:prstClr val="black"/>
                </a:solidFill>
                <a:latin typeface="Calibri"/>
              </a:rPr>
              <a:t>we</a:t>
            </a:r>
            <a:r>
              <a:rPr lang="fr-CH" sz="1620" dirty="0">
                <a:solidFill>
                  <a:prstClr val="black"/>
                </a:solidFill>
                <a:latin typeface="Calibri"/>
              </a:rPr>
              <a:t> </a:t>
            </a:r>
            <a:r>
              <a:rPr lang="fr-CH" sz="1620" dirty="0" err="1">
                <a:solidFill>
                  <a:prstClr val="black"/>
                </a:solidFill>
                <a:latin typeface="Calibri"/>
              </a:rPr>
              <a:t>get</a:t>
            </a:r>
            <a:r>
              <a:rPr lang="fr-CH" sz="1620" dirty="0">
                <a:solidFill>
                  <a:prstClr val="black"/>
                </a:solidFill>
                <a:latin typeface="Calibri"/>
              </a:rPr>
              <a:t> to the ‘</a:t>
            </a:r>
            <a:r>
              <a:rPr lang="fr-CH" sz="1620" dirty="0" err="1">
                <a:solidFill>
                  <a:prstClr val="black"/>
                </a:solidFill>
                <a:latin typeface="Calibri"/>
              </a:rPr>
              <a:t>see-saw</a:t>
            </a:r>
            <a:r>
              <a:rPr lang="fr-CH" sz="1620" dirty="0">
                <a:solidFill>
                  <a:prstClr val="black"/>
                </a:solidFill>
                <a:latin typeface="Calibri"/>
              </a:rPr>
              <a:t> </a:t>
            </a:r>
            <a:r>
              <a:rPr lang="fr-CH" sz="1620" dirty="0" err="1">
                <a:solidFill>
                  <a:prstClr val="black"/>
                </a:solidFill>
                <a:latin typeface="Calibri"/>
              </a:rPr>
              <a:t>limit</a:t>
            </a:r>
            <a:r>
              <a:rPr lang="fr-CH" sz="1620" dirty="0">
                <a:solidFill>
                  <a:prstClr val="black"/>
                </a:solidFill>
                <a:latin typeface="Calibri"/>
              </a:rPr>
              <a:t>’? </a:t>
            </a:r>
            <a:endParaRPr lang="en-GB" sz="1620" dirty="0">
              <a:solidFill>
                <a:prstClr val="black"/>
              </a:solidFill>
              <a:latin typeface="Calibri"/>
            </a:endParaRPr>
          </a:p>
        </p:txBody>
      </p:sp>
      <p:sp>
        <p:nvSpPr>
          <p:cNvPr id="5" name="Date Placeholder 4"/>
          <p:cNvSpPr>
            <a:spLocks noGrp="1"/>
          </p:cNvSpPr>
          <p:nvPr>
            <p:ph type="dt" sz="half" idx="10"/>
          </p:nvPr>
        </p:nvSpPr>
        <p:spPr/>
        <p:txBody>
          <a:bodyPr/>
          <a:lstStyle/>
          <a:p>
            <a:pPr defTabSz="685800"/>
            <a:r>
              <a:rPr lang="en-US" smtClean="0">
                <a:solidFill>
                  <a:prstClr val="black">
                    <a:tint val="75000"/>
                  </a:prstClr>
                </a:solidFill>
                <a:latin typeface="Calibri"/>
              </a:rPr>
              <a:t>3 July 2024</a:t>
            </a:r>
            <a:endParaRPr lang="en-GB"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pPr defTabSz="685800"/>
            <a:fld id="{39C1BFFD-6ACE-4186-BB5D-92E7BB2BB754}" type="slidenum">
              <a:rPr lang="en-GB">
                <a:solidFill>
                  <a:prstClr val="black">
                    <a:tint val="75000"/>
                  </a:prstClr>
                </a:solidFill>
                <a:latin typeface="Calibri"/>
              </a:rPr>
              <a:pPr defTabSz="685800"/>
              <a:t>94</a:t>
            </a:fld>
            <a:endParaRPr lang="en-GB">
              <a:solidFill>
                <a:prstClr val="black">
                  <a:tint val="75000"/>
                </a:prstClr>
              </a:solidFill>
              <a:latin typeface="Calibri"/>
            </a:endParaRPr>
          </a:p>
        </p:txBody>
      </p:sp>
      <p:sp>
        <p:nvSpPr>
          <p:cNvPr id="4" name="TextBox 3"/>
          <p:cNvSpPr txBox="1"/>
          <p:nvPr/>
        </p:nvSpPr>
        <p:spPr>
          <a:xfrm>
            <a:off x="877990" y="4876185"/>
            <a:ext cx="7672357" cy="1089529"/>
          </a:xfrm>
          <a:prstGeom prst="rect">
            <a:avLst/>
          </a:prstGeom>
          <a:solidFill>
            <a:schemeClr val="accent4">
              <a:lumMod val="20000"/>
              <a:lumOff val="80000"/>
            </a:schemeClr>
          </a:solidFill>
        </p:spPr>
        <p:txBody>
          <a:bodyPr wrap="none" rtlCol="0">
            <a:spAutoFit/>
          </a:bodyPr>
          <a:lstStyle/>
          <a:p>
            <a:pPr defTabSz="685800"/>
            <a:r>
              <a:rPr lang="fr-CH" sz="1620" dirty="0">
                <a:solidFill>
                  <a:prstClr val="black"/>
                </a:solidFill>
                <a:latin typeface="Calibri"/>
              </a:rPr>
              <a:t>-- the </a:t>
            </a:r>
            <a:r>
              <a:rPr lang="fr-CH" sz="1620" dirty="0" err="1">
                <a:solidFill>
                  <a:prstClr val="black"/>
                </a:solidFill>
                <a:latin typeface="Calibri"/>
              </a:rPr>
              <a:t>purple</a:t>
            </a:r>
            <a:r>
              <a:rPr lang="fr-CH" sz="1620" dirty="0">
                <a:solidFill>
                  <a:prstClr val="black"/>
                </a:solidFill>
                <a:latin typeface="Calibri"/>
              </a:rPr>
              <a:t> line shows the 95% CL </a:t>
            </a:r>
            <a:r>
              <a:rPr lang="fr-CH" sz="1620" dirty="0" err="1">
                <a:solidFill>
                  <a:prstClr val="black"/>
                </a:solidFill>
                <a:latin typeface="Calibri"/>
              </a:rPr>
              <a:t>limit</a:t>
            </a:r>
            <a:r>
              <a:rPr lang="fr-CH" sz="1620" dirty="0">
                <a:solidFill>
                  <a:prstClr val="black"/>
                </a:solidFill>
                <a:latin typeface="Calibri"/>
              </a:rPr>
              <a:t> if no HNL </a:t>
            </a:r>
            <a:r>
              <a:rPr lang="fr-CH" sz="1620" dirty="0" err="1">
                <a:solidFill>
                  <a:prstClr val="black"/>
                </a:solidFill>
                <a:latin typeface="Calibri"/>
              </a:rPr>
              <a:t>is</a:t>
            </a:r>
            <a:r>
              <a:rPr lang="fr-CH" sz="1620" dirty="0">
                <a:solidFill>
                  <a:prstClr val="black"/>
                </a:solidFill>
                <a:latin typeface="Calibri"/>
              </a:rPr>
              <a:t> </a:t>
            </a:r>
            <a:r>
              <a:rPr lang="fr-CH" sz="1620" dirty="0" err="1">
                <a:solidFill>
                  <a:prstClr val="black"/>
                </a:solidFill>
                <a:latin typeface="Calibri"/>
              </a:rPr>
              <a:t>observed</a:t>
            </a:r>
            <a:r>
              <a:rPr lang="fr-CH" sz="1620" dirty="0">
                <a:solidFill>
                  <a:prstClr val="black"/>
                </a:solidFill>
                <a:latin typeface="Calibri"/>
              </a:rPr>
              <a:t>. (</a:t>
            </a:r>
            <a:r>
              <a:rPr lang="fr-CH" sz="1620" dirty="0" err="1">
                <a:solidFill>
                  <a:prstClr val="black"/>
                </a:solidFill>
                <a:latin typeface="Calibri"/>
              </a:rPr>
              <a:t>here</a:t>
            </a:r>
            <a:r>
              <a:rPr lang="fr-CH" sz="1620" dirty="0">
                <a:solidFill>
                  <a:prstClr val="black"/>
                </a:solidFill>
                <a:latin typeface="Calibri"/>
              </a:rPr>
              <a:t> for 10</a:t>
            </a:r>
            <a:r>
              <a:rPr lang="fr-CH" sz="1620" baseline="30000" dirty="0">
                <a:solidFill>
                  <a:prstClr val="black"/>
                </a:solidFill>
                <a:latin typeface="Calibri"/>
              </a:rPr>
              <a:t>12</a:t>
            </a:r>
            <a:r>
              <a:rPr lang="fr-CH" sz="1620" dirty="0">
                <a:solidFill>
                  <a:prstClr val="black"/>
                </a:solidFill>
                <a:latin typeface="Calibri"/>
              </a:rPr>
              <a:t> Z), </a:t>
            </a:r>
          </a:p>
          <a:p>
            <a:pPr defTabSz="685800"/>
            <a:r>
              <a:rPr lang="fr-CH" sz="1620" dirty="0">
                <a:solidFill>
                  <a:prstClr val="black"/>
                </a:solidFill>
                <a:latin typeface="Calibri"/>
              </a:rPr>
              <a:t>-- the horizontal line </a:t>
            </a:r>
            <a:r>
              <a:rPr lang="fr-CH" sz="1620" dirty="0" err="1">
                <a:solidFill>
                  <a:prstClr val="black"/>
                </a:solidFill>
                <a:latin typeface="Calibri"/>
              </a:rPr>
              <a:t>represents</a:t>
            </a:r>
            <a:r>
              <a:rPr lang="fr-CH" sz="1620" dirty="0">
                <a:solidFill>
                  <a:prstClr val="black"/>
                </a:solidFill>
                <a:latin typeface="Calibri"/>
              </a:rPr>
              <a:t> the </a:t>
            </a:r>
            <a:r>
              <a:rPr lang="fr-CH" sz="1620" dirty="0" err="1">
                <a:solidFill>
                  <a:prstClr val="black"/>
                </a:solidFill>
                <a:latin typeface="Calibri"/>
              </a:rPr>
              <a:t>sensitivity</a:t>
            </a:r>
            <a:r>
              <a:rPr lang="fr-CH" sz="1620" dirty="0">
                <a:solidFill>
                  <a:prstClr val="black"/>
                </a:solidFill>
                <a:latin typeface="Calibri"/>
              </a:rPr>
              <a:t> to </a:t>
            </a:r>
            <a:r>
              <a:rPr lang="fr-CH" sz="1620" b="1" dirty="0" err="1">
                <a:solidFill>
                  <a:prstClr val="black"/>
                </a:solidFill>
                <a:latin typeface="Calibri"/>
              </a:rPr>
              <a:t>mixing</a:t>
            </a:r>
            <a:r>
              <a:rPr lang="fr-CH" sz="1620" b="1" dirty="0">
                <a:solidFill>
                  <a:prstClr val="black"/>
                </a:solidFill>
                <a:latin typeface="Calibri"/>
              </a:rPr>
              <a:t> of neutrinos </a:t>
            </a:r>
            <a:r>
              <a:rPr lang="fr-CH" sz="1620" dirty="0">
                <a:solidFill>
                  <a:prstClr val="black"/>
                </a:solidFill>
                <a:latin typeface="Calibri"/>
              </a:rPr>
              <a:t>to the </a:t>
            </a:r>
            <a:r>
              <a:rPr lang="fr-CH" sz="1620" dirty="0" err="1">
                <a:solidFill>
                  <a:prstClr val="black"/>
                </a:solidFill>
                <a:latin typeface="Calibri"/>
              </a:rPr>
              <a:t>dark</a:t>
            </a:r>
            <a:r>
              <a:rPr lang="fr-CH" sz="1620" dirty="0">
                <a:solidFill>
                  <a:prstClr val="black"/>
                </a:solidFill>
                <a:latin typeface="Calibri"/>
              </a:rPr>
              <a:t> </a:t>
            </a:r>
            <a:r>
              <a:rPr lang="fr-CH" sz="1620" dirty="0" err="1">
                <a:solidFill>
                  <a:prstClr val="black"/>
                </a:solidFill>
                <a:latin typeface="Calibri"/>
              </a:rPr>
              <a:t>sector</a:t>
            </a:r>
            <a:r>
              <a:rPr lang="fr-CH" sz="1620" dirty="0">
                <a:solidFill>
                  <a:prstClr val="black"/>
                </a:solidFill>
                <a:latin typeface="Calibri"/>
              </a:rPr>
              <a:t>,</a:t>
            </a:r>
          </a:p>
          <a:p>
            <a:pPr defTabSz="685800"/>
            <a:r>
              <a:rPr lang="fr-CH" sz="1620" dirty="0" err="1">
                <a:solidFill>
                  <a:prstClr val="black"/>
                </a:solidFill>
                <a:latin typeface="Calibri"/>
              </a:rPr>
              <a:t>using</a:t>
            </a:r>
            <a:r>
              <a:rPr lang="fr-CH" sz="1620" dirty="0">
                <a:solidFill>
                  <a:prstClr val="black"/>
                </a:solidFill>
                <a:latin typeface="Calibri"/>
              </a:rPr>
              <a:t> </a:t>
            </a:r>
            <a:r>
              <a:rPr lang="fr-CH" sz="1620" dirty="0" err="1">
                <a:solidFill>
                  <a:prstClr val="black"/>
                </a:solidFill>
                <a:latin typeface="Calibri"/>
              </a:rPr>
              <a:t>EWPOs</a:t>
            </a:r>
            <a:r>
              <a:rPr lang="fr-CH" sz="1620" dirty="0">
                <a:solidFill>
                  <a:prstClr val="black"/>
                </a:solidFill>
                <a:latin typeface="Calibri"/>
              </a:rPr>
              <a:t> (G</a:t>
            </a:r>
            <a:r>
              <a:rPr lang="fr-CH" sz="1620" baseline="-25000" dirty="0">
                <a:solidFill>
                  <a:prstClr val="black"/>
                </a:solidFill>
                <a:latin typeface="Calibri"/>
              </a:rPr>
              <a:t>F</a:t>
            </a:r>
            <a:r>
              <a:rPr lang="fr-CH" sz="1620" dirty="0">
                <a:solidFill>
                  <a:prstClr val="black"/>
                </a:solidFill>
                <a:latin typeface="Calibri"/>
              </a:rPr>
              <a:t> vs sin</a:t>
            </a:r>
            <a:r>
              <a:rPr lang="fr-CH" sz="1620" baseline="30000" dirty="0">
                <a:solidFill>
                  <a:prstClr val="black"/>
                </a:solidFill>
                <a:latin typeface="Calibri"/>
              </a:rPr>
              <a:t>2</a:t>
            </a:r>
            <a:r>
              <a:rPr lang="fr-CH" sz="1620" dirty="0">
                <a:solidFill>
                  <a:prstClr val="black"/>
                </a:solidFill>
                <a:latin typeface="Calibri"/>
                <a:sym typeface="Symbol"/>
              </a:rPr>
              <a:t></a:t>
            </a:r>
            <a:r>
              <a:rPr lang="fr-CH" sz="1620" baseline="-25000" dirty="0">
                <a:solidFill>
                  <a:prstClr val="black"/>
                </a:solidFill>
                <a:latin typeface="Calibri"/>
                <a:sym typeface="Symbol"/>
              </a:rPr>
              <a:t>W</a:t>
            </a:r>
            <a:r>
              <a:rPr lang="fr-CH" sz="1620" baseline="30000" dirty="0">
                <a:solidFill>
                  <a:prstClr val="black"/>
                </a:solidFill>
                <a:latin typeface="Calibri"/>
                <a:sym typeface="Symbol"/>
              </a:rPr>
              <a:t>eff </a:t>
            </a:r>
            <a:r>
              <a:rPr lang="fr-CH" sz="1620" dirty="0">
                <a:solidFill>
                  <a:prstClr val="black"/>
                </a:solidFill>
                <a:latin typeface="Calibri"/>
                <a:sym typeface="Symbol"/>
              </a:rPr>
              <a:t>and </a:t>
            </a:r>
            <a:r>
              <a:rPr lang="fr-CH" sz="1620" dirty="0" err="1">
                <a:solidFill>
                  <a:prstClr val="black"/>
                </a:solidFill>
                <a:latin typeface="Calibri"/>
                <a:sym typeface="Symbol"/>
              </a:rPr>
              <a:t>m</a:t>
            </a:r>
            <a:r>
              <a:rPr lang="fr-CH" sz="1620" baseline="-25000" dirty="0" err="1">
                <a:solidFill>
                  <a:prstClr val="black"/>
                </a:solidFill>
                <a:latin typeface="Calibri"/>
                <a:sym typeface="Symbol"/>
              </a:rPr>
              <a:t>Z</a:t>
            </a:r>
            <a:r>
              <a:rPr lang="fr-CH" sz="1620" dirty="0">
                <a:solidFill>
                  <a:prstClr val="black"/>
                </a:solidFill>
                <a:latin typeface="Calibri"/>
                <a:sym typeface="Symbol"/>
              </a:rPr>
              <a:t>, m</a:t>
            </a:r>
            <a:r>
              <a:rPr lang="fr-CH" sz="1620" baseline="-25000" dirty="0">
                <a:solidFill>
                  <a:prstClr val="black"/>
                </a:solidFill>
                <a:latin typeface="Calibri"/>
                <a:sym typeface="Symbol"/>
              </a:rPr>
              <a:t>W</a:t>
            </a:r>
            <a:r>
              <a:rPr lang="fr-CH" sz="1620" dirty="0">
                <a:solidFill>
                  <a:prstClr val="black"/>
                </a:solidFill>
                <a:latin typeface="Calibri"/>
                <a:sym typeface="Symbol"/>
              </a:rPr>
              <a:t>, tau </a:t>
            </a:r>
            <a:r>
              <a:rPr lang="fr-CH" sz="1620" dirty="0" err="1">
                <a:solidFill>
                  <a:prstClr val="black"/>
                </a:solidFill>
                <a:latin typeface="Calibri"/>
                <a:sym typeface="Symbol"/>
              </a:rPr>
              <a:t>decays</a:t>
            </a:r>
            <a:r>
              <a:rPr lang="fr-CH" sz="1620" dirty="0">
                <a:solidFill>
                  <a:prstClr val="black"/>
                </a:solidFill>
                <a:latin typeface="Calibri"/>
                <a:sym typeface="Symbol"/>
              </a:rPr>
              <a:t>) </a:t>
            </a:r>
            <a:r>
              <a:rPr lang="fr-CH" sz="1620" dirty="0" err="1">
                <a:solidFill>
                  <a:prstClr val="black"/>
                </a:solidFill>
                <a:latin typeface="Calibri"/>
              </a:rPr>
              <a:t>which</a:t>
            </a:r>
            <a:r>
              <a:rPr lang="fr-CH" sz="1620" dirty="0">
                <a:solidFill>
                  <a:prstClr val="black"/>
                </a:solidFill>
                <a:latin typeface="Calibri"/>
              </a:rPr>
              <a:t> </a:t>
            </a:r>
            <a:r>
              <a:rPr lang="fr-CH" sz="1620" dirty="0" err="1">
                <a:solidFill>
                  <a:prstClr val="black"/>
                </a:solidFill>
                <a:latin typeface="Calibri"/>
              </a:rPr>
              <a:t>extends</a:t>
            </a:r>
            <a:r>
              <a:rPr lang="fr-CH" sz="1620" dirty="0">
                <a:solidFill>
                  <a:prstClr val="black"/>
                </a:solidFill>
                <a:latin typeface="Calibri"/>
              </a:rPr>
              <a:t> </a:t>
            </a:r>
            <a:r>
              <a:rPr lang="fr-CH" sz="1620" dirty="0" err="1">
                <a:solidFill>
                  <a:prstClr val="black"/>
                </a:solidFill>
                <a:latin typeface="Calibri"/>
              </a:rPr>
              <a:t>sensitivity</a:t>
            </a:r>
            <a:endParaRPr lang="fr-CH" sz="1620" dirty="0">
              <a:solidFill>
                <a:prstClr val="black"/>
              </a:solidFill>
              <a:latin typeface="Calibri"/>
            </a:endParaRPr>
          </a:p>
          <a:p>
            <a:pPr defTabSz="685800"/>
            <a:r>
              <a:rPr lang="fr-CH" sz="1620" dirty="0">
                <a:solidFill>
                  <a:prstClr val="black"/>
                </a:solidFill>
                <a:latin typeface="Calibri"/>
              </a:rPr>
              <a:t>to 10</a:t>
            </a:r>
            <a:r>
              <a:rPr lang="fr-CH" sz="1620" baseline="30000" dirty="0">
                <a:solidFill>
                  <a:prstClr val="black"/>
                </a:solidFill>
                <a:latin typeface="Calibri"/>
              </a:rPr>
              <a:t>-5 </a:t>
            </a:r>
            <a:r>
              <a:rPr lang="fr-CH" sz="1620" dirty="0" err="1">
                <a:solidFill>
                  <a:prstClr val="black"/>
                </a:solidFill>
                <a:latin typeface="Calibri"/>
              </a:rPr>
              <a:t>mixing</a:t>
            </a:r>
            <a:r>
              <a:rPr lang="fr-CH" sz="1620" dirty="0">
                <a:solidFill>
                  <a:prstClr val="black"/>
                </a:solidFill>
                <a:latin typeface="Calibri"/>
              </a:rPr>
              <a:t> all the </a:t>
            </a:r>
            <a:r>
              <a:rPr lang="fr-CH" sz="1620" dirty="0" err="1">
                <a:solidFill>
                  <a:prstClr val="black"/>
                </a:solidFill>
                <a:latin typeface="Calibri"/>
              </a:rPr>
              <a:t>way</a:t>
            </a:r>
            <a:r>
              <a:rPr lang="fr-CH" sz="1620" dirty="0">
                <a:solidFill>
                  <a:prstClr val="black"/>
                </a:solidFill>
                <a:latin typeface="Calibri"/>
              </a:rPr>
              <a:t> to </a:t>
            </a:r>
            <a:r>
              <a:rPr lang="fr-CH" sz="1620" dirty="0" err="1">
                <a:solidFill>
                  <a:prstClr val="black"/>
                </a:solidFill>
                <a:latin typeface="Calibri"/>
              </a:rPr>
              <a:t>very</a:t>
            </a:r>
            <a:r>
              <a:rPr lang="fr-CH" sz="1620" dirty="0">
                <a:solidFill>
                  <a:prstClr val="black"/>
                </a:solidFill>
                <a:latin typeface="Calibri"/>
              </a:rPr>
              <a:t> high </a:t>
            </a:r>
            <a:r>
              <a:rPr lang="fr-CH" sz="1620" dirty="0" err="1">
                <a:solidFill>
                  <a:prstClr val="black"/>
                </a:solidFill>
                <a:latin typeface="Calibri"/>
              </a:rPr>
              <a:t>energies</a:t>
            </a:r>
            <a:r>
              <a:rPr lang="fr-CH" sz="1620" dirty="0">
                <a:solidFill>
                  <a:prstClr val="black"/>
                </a:solidFill>
                <a:latin typeface="Calibri"/>
              </a:rPr>
              <a:t> (500-1000 </a:t>
            </a:r>
            <a:r>
              <a:rPr lang="fr-CH" sz="1620" dirty="0" err="1">
                <a:solidFill>
                  <a:prstClr val="black"/>
                </a:solidFill>
                <a:latin typeface="Calibri"/>
              </a:rPr>
              <a:t>TeV</a:t>
            </a:r>
            <a:r>
              <a:rPr lang="fr-CH" sz="1620" dirty="0">
                <a:solidFill>
                  <a:prstClr val="black"/>
                </a:solidFill>
                <a:latin typeface="Calibri"/>
              </a:rPr>
              <a:t> at least). </a:t>
            </a:r>
            <a:r>
              <a:rPr lang="fr-CH" sz="1620" dirty="0" err="1">
                <a:solidFill>
                  <a:prstClr val="black"/>
                </a:solidFill>
                <a:latin typeface="Calibri"/>
              </a:rPr>
              <a:t>arxiv</a:t>
            </a:r>
            <a:r>
              <a:rPr lang="fr-CH" sz="1620" dirty="0">
                <a:solidFill>
                  <a:prstClr val="black"/>
                </a:solidFill>
                <a:latin typeface="Calibri"/>
              </a:rPr>
              <a:t>:</a:t>
            </a:r>
            <a:r>
              <a:rPr lang="en-CH" sz="1620" dirty="0">
                <a:solidFill>
                  <a:prstClr val="black"/>
                </a:solidFill>
                <a:latin typeface="Calibri"/>
              </a:rPr>
              <a:t>2011.04725</a:t>
            </a:r>
            <a:r>
              <a:rPr lang="en-US" sz="1620" dirty="0">
                <a:solidFill>
                  <a:prstClr val="black"/>
                </a:solidFill>
                <a:latin typeface="Calibri"/>
              </a:rPr>
              <a:t> </a:t>
            </a:r>
            <a:endParaRPr lang="en-GB" sz="1620" dirty="0">
              <a:solidFill>
                <a:prstClr val="black"/>
              </a:solidFill>
              <a:latin typeface="Calibri"/>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1268" t="2888" r="12647" b="-2888"/>
          <a:stretch/>
        </p:blipFill>
        <p:spPr>
          <a:xfrm>
            <a:off x="198120" y="1833099"/>
            <a:ext cx="2827020" cy="2934368"/>
          </a:xfrm>
          <a:prstGeom prst="rect">
            <a:avLst/>
          </a:prstGeom>
        </p:spPr>
      </p:pic>
    </p:spTree>
    <p:extLst>
      <p:ext uri="{BB962C8B-B14F-4D97-AF65-F5344CB8AC3E}">
        <p14:creationId xmlns:p14="http://schemas.microsoft.com/office/powerpoint/2010/main" val="286921618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0513" y="803732"/>
            <a:ext cx="3692973" cy="1743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051720" y="260648"/>
            <a:ext cx="1144224" cy="461665"/>
          </a:xfrm>
          <a:prstGeom prst="rect">
            <a:avLst/>
          </a:prstGeom>
          <a:solidFill>
            <a:schemeClr val="bg2"/>
          </a:solidFill>
        </p:spPr>
        <p:txBody>
          <a:bodyPr wrap="none" rtlCol="0">
            <a:spAutoFit/>
          </a:bodyPr>
          <a:lstStyle/>
          <a:p>
            <a:r>
              <a:rPr lang="fr-CH" sz="2400" b="1" dirty="0" smtClean="0">
                <a:solidFill>
                  <a:prstClr val="black"/>
                </a:solidFill>
              </a:rPr>
              <a:t> </a:t>
            </a:r>
            <a:r>
              <a:rPr lang="fr-CH" sz="2400" b="1" dirty="0">
                <a:solidFill>
                  <a:prstClr val="black"/>
                </a:solidFill>
              </a:rPr>
              <a:t>FCC-</a:t>
            </a:r>
            <a:r>
              <a:rPr lang="fr-CH" sz="2400" b="1" dirty="0" err="1">
                <a:solidFill>
                  <a:prstClr val="black"/>
                </a:solidFill>
              </a:rPr>
              <a:t>hh</a:t>
            </a:r>
            <a:endParaRPr lang="en-US" sz="2400" b="1" dirty="0">
              <a:solidFill>
                <a:prstClr val="black"/>
              </a:solidFill>
            </a:endParaRPr>
          </a:p>
        </p:txBody>
      </p:sp>
      <p:sp>
        <p:nvSpPr>
          <p:cNvPr id="4" name="TextBox 3"/>
          <p:cNvSpPr txBox="1"/>
          <p:nvPr/>
        </p:nvSpPr>
        <p:spPr>
          <a:xfrm>
            <a:off x="141514" y="1001485"/>
            <a:ext cx="9116983" cy="5355312"/>
          </a:xfrm>
          <a:prstGeom prst="rect">
            <a:avLst/>
          </a:prstGeom>
          <a:noFill/>
        </p:spPr>
        <p:txBody>
          <a:bodyPr wrap="none" rtlCol="0">
            <a:spAutoFit/>
          </a:bodyPr>
          <a:lstStyle/>
          <a:p>
            <a:r>
              <a:rPr lang="fr-CH" dirty="0" err="1">
                <a:solidFill>
                  <a:prstClr val="black"/>
                </a:solidFill>
              </a:rPr>
              <a:t>We</a:t>
            </a:r>
            <a:r>
              <a:rPr lang="fr-CH" dirty="0">
                <a:solidFill>
                  <a:prstClr val="black"/>
                </a:solidFill>
              </a:rPr>
              <a:t> have </a:t>
            </a:r>
            <a:r>
              <a:rPr lang="fr-CH" dirty="0" err="1">
                <a:solidFill>
                  <a:prstClr val="black"/>
                </a:solidFill>
              </a:rPr>
              <a:t>seen</a:t>
            </a:r>
            <a:r>
              <a:rPr lang="fr-CH" dirty="0">
                <a:solidFill>
                  <a:prstClr val="black"/>
                </a:solidFill>
              </a:rPr>
              <a:t> </a:t>
            </a:r>
            <a:r>
              <a:rPr lang="fr-CH" dirty="0" err="1">
                <a:solidFill>
                  <a:prstClr val="black"/>
                </a:solidFill>
              </a:rPr>
              <a:t>that</a:t>
            </a:r>
            <a:r>
              <a:rPr lang="fr-CH" dirty="0">
                <a:solidFill>
                  <a:prstClr val="black"/>
                </a:solidFill>
              </a:rPr>
              <a:t> the Z </a:t>
            </a:r>
            <a:r>
              <a:rPr lang="fr-CH" dirty="0" err="1">
                <a:solidFill>
                  <a:prstClr val="black"/>
                </a:solidFill>
              </a:rPr>
              <a:t>factory</a:t>
            </a:r>
            <a:r>
              <a:rPr lang="fr-CH" dirty="0">
                <a:solidFill>
                  <a:prstClr val="black"/>
                </a:solidFill>
              </a:rPr>
              <a:t> </a:t>
            </a:r>
            <a:r>
              <a:rPr lang="fr-CH" dirty="0" err="1">
                <a:solidFill>
                  <a:prstClr val="black"/>
                </a:solidFill>
              </a:rPr>
              <a:t>offers</a:t>
            </a:r>
            <a:r>
              <a:rPr lang="fr-CH" dirty="0">
                <a:solidFill>
                  <a:prstClr val="black"/>
                </a:solidFill>
              </a:rPr>
              <a:t> a clean </a:t>
            </a:r>
            <a:r>
              <a:rPr lang="fr-CH" dirty="0" err="1">
                <a:solidFill>
                  <a:prstClr val="black"/>
                </a:solidFill>
              </a:rPr>
              <a:t>method</a:t>
            </a:r>
            <a:r>
              <a:rPr lang="fr-CH" dirty="0">
                <a:solidFill>
                  <a:prstClr val="black"/>
                </a:solidFill>
              </a:rPr>
              <a:t> </a:t>
            </a:r>
          </a:p>
          <a:p>
            <a:r>
              <a:rPr lang="fr-CH" dirty="0">
                <a:solidFill>
                  <a:prstClr val="black"/>
                </a:solidFill>
              </a:rPr>
              <a:t>for </a:t>
            </a:r>
            <a:r>
              <a:rPr lang="fr-CH" dirty="0" err="1">
                <a:solidFill>
                  <a:prstClr val="black"/>
                </a:solidFill>
              </a:rPr>
              <a:t>detection</a:t>
            </a:r>
            <a:r>
              <a:rPr lang="fr-CH" dirty="0">
                <a:solidFill>
                  <a:prstClr val="black"/>
                </a:solidFill>
              </a:rPr>
              <a:t> of Heavy Right-</a:t>
            </a:r>
            <a:r>
              <a:rPr lang="fr-CH" dirty="0" err="1">
                <a:solidFill>
                  <a:prstClr val="black"/>
                </a:solidFill>
              </a:rPr>
              <a:t>Handed</a:t>
            </a:r>
            <a:r>
              <a:rPr lang="fr-CH" dirty="0">
                <a:solidFill>
                  <a:prstClr val="black"/>
                </a:solidFill>
              </a:rPr>
              <a:t> neutrinos</a:t>
            </a:r>
          </a:p>
          <a:p>
            <a:r>
              <a:rPr lang="fr-CH" dirty="0" err="1">
                <a:solidFill>
                  <a:prstClr val="black"/>
                </a:solidFill>
              </a:rPr>
              <a:t>Ws</a:t>
            </a:r>
            <a:r>
              <a:rPr lang="fr-CH" dirty="0">
                <a:solidFill>
                  <a:prstClr val="black"/>
                </a:solidFill>
              </a:rPr>
              <a:t> are </a:t>
            </a:r>
            <a:r>
              <a:rPr lang="fr-CH" dirty="0" err="1">
                <a:solidFill>
                  <a:prstClr val="black"/>
                </a:solidFill>
              </a:rPr>
              <a:t>less</a:t>
            </a:r>
            <a:r>
              <a:rPr lang="fr-CH" dirty="0">
                <a:solidFill>
                  <a:prstClr val="black"/>
                </a:solidFill>
              </a:rPr>
              <a:t> </a:t>
            </a:r>
            <a:r>
              <a:rPr lang="fr-CH" dirty="0" err="1">
                <a:solidFill>
                  <a:prstClr val="black"/>
                </a:solidFill>
              </a:rPr>
              <a:t>abundant</a:t>
            </a:r>
            <a:r>
              <a:rPr lang="fr-CH" dirty="0">
                <a:solidFill>
                  <a:prstClr val="black"/>
                </a:solidFill>
              </a:rPr>
              <a:t> at the lepton </a:t>
            </a:r>
            <a:r>
              <a:rPr lang="fr-CH" dirty="0" err="1">
                <a:solidFill>
                  <a:prstClr val="black"/>
                </a:solidFill>
              </a:rPr>
              <a:t>colliders</a:t>
            </a:r>
            <a:endParaRPr lang="en-US" dirty="0">
              <a:solidFill>
                <a:prstClr val="black"/>
              </a:solidFill>
            </a:endParaRPr>
          </a:p>
          <a:p>
            <a:endParaRPr lang="fr-CH" dirty="0">
              <a:solidFill>
                <a:prstClr val="black"/>
              </a:solidFill>
            </a:endParaRPr>
          </a:p>
          <a:p>
            <a:r>
              <a:rPr lang="fr-CH" dirty="0">
                <a:solidFill>
                  <a:prstClr val="black"/>
                </a:solidFill>
              </a:rPr>
              <a:t>At the 100 </a:t>
            </a:r>
            <a:r>
              <a:rPr lang="fr-CH" dirty="0" err="1">
                <a:solidFill>
                  <a:prstClr val="black"/>
                </a:solidFill>
              </a:rPr>
              <a:t>TeV</a:t>
            </a:r>
            <a:r>
              <a:rPr lang="fr-CH" dirty="0">
                <a:solidFill>
                  <a:prstClr val="black"/>
                </a:solidFill>
              </a:rPr>
              <a:t>  pp  W </a:t>
            </a:r>
            <a:r>
              <a:rPr lang="fr-CH" dirty="0" err="1">
                <a:solidFill>
                  <a:prstClr val="black"/>
                </a:solidFill>
              </a:rPr>
              <a:t>is</a:t>
            </a:r>
            <a:r>
              <a:rPr lang="fr-CH" dirty="0">
                <a:solidFill>
                  <a:prstClr val="black"/>
                </a:solidFill>
              </a:rPr>
              <a:t> the dominant </a:t>
            </a:r>
            <a:r>
              <a:rPr lang="fr-CH" dirty="0" err="1">
                <a:solidFill>
                  <a:prstClr val="black"/>
                </a:solidFill>
              </a:rPr>
              <a:t>particle</a:t>
            </a:r>
            <a:r>
              <a:rPr lang="fr-CH" dirty="0">
                <a:solidFill>
                  <a:prstClr val="black"/>
                </a:solidFill>
              </a:rPr>
              <a:t>,</a:t>
            </a:r>
          </a:p>
          <a:p>
            <a:r>
              <a:rPr lang="fr-CH" dirty="0" err="1">
                <a:solidFill>
                  <a:prstClr val="black"/>
                </a:solidFill>
              </a:rPr>
              <a:t>Expect</a:t>
            </a:r>
            <a:r>
              <a:rPr lang="fr-CH" dirty="0">
                <a:solidFill>
                  <a:prstClr val="black"/>
                </a:solidFill>
              </a:rPr>
              <a:t> 10</a:t>
            </a:r>
            <a:r>
              <a:rPr lang="fr-CH" baseline="30000" dirty="0">
                <a:solidFill>
                  <a:prstClr val="black"/>
                </a:solidFill>
              </a:rPr>
              <a:t>13</a:t>
            </a:r>
            <a:r>
              <a:rPr lang="fr-CH" dirty="0">
                <a:solidFill>
                  <a:prstClr val="black"/>
                </a:solidFill>
              </a:rPr>
              <a:t> real </a:t>
            </a:r>
            <a:r>
              <a:rPr lang="fr-CH" dirty="0" err="1">
                <a:solidFill>
                  <a:prstClr val="black"/>
                </a:solidFill>
              </a:rPr>
              <a:t>W’s</a:t>
            </a:r>
            <a:r>
              <a:rPr lang="fr-CH" dirty="0">
                <a:solidFill>
                  <a:prstClr val="black"/>
                </a:solidFill>
              </a:rPr>
              <a:t>.   </a:t>
            </a:r>
          </a:p>
          <a:p>
            <a:endParaRPr lang="fr-CH" dirty="0">
              <a:solidFill>
                <a:prstClr val="black"/>
              </a:solidFill>
            </a:endParaRPr>
          </a:p>
          <a:p>
            <a:r>
              <a:rPr lang="fr-CH" dirty="0">
                <a:solidFill>
                  <a:prstClr val="black"/>
                </a:solidFill>
              </a:rPr>
              <a:t>There </a:t>
            </a:r>
            <a:r>
              <a:rPr lang="fr-CH" dirty="0" err="1">
                <a:solidFill>
                  <a:prstClr val="black"/>
                </a:solidFill>
              </a:rPr>
              <a:t>is</a:t>
            </a:r>
            <a:r>
              <a:rPr lang="fr-CH" dirty="0">
                <a:solidFill>
                  <a:prstClr val="black"/>
                </a:solidFill>
              </a:rPr>
              <a:t> a lot of /pile-up/backgrounds/</a:t>
            </a:r>
            <a:r>
              <a:rPr lang="fr-CH" dirty="0" err="1">
                <a:solidFill>
                  <a:prstClr val="black"/>
                </a:solidFill>
              </a:rPr>
              <a:t>lifetime</a:t>
            </a:r>
            <a:r>
              <a:rPr lang="fr-CH" dirty="0">
                <a:solidFill>
                  <a:prstClr val="black"/>
                </a:solidFill>
              </a:rPr>
              <a:t>/trigger issues </a:t>
            </a:r>
            <a:r>
              <a:rPr lang="fr-CH" dirty="0" err="1">
                <a:solidFill>
                  <a:prstClr val="black"/>
                </a:solidFill>
              </a:rPr>
              <a:t>which</a:t>
            </a:r>
            <a:r>
              <a:rPr lang="fr-CH" dirty="0">
                <a:solidFill>
                  <a:prstClr val="black"/>
                </a:solidFill>
              </a:rPr>
              <a:t> </a:t>
            </a:r>
            <a:r>
              <a:rPr lang="fr-CH" dirty="0" err="1">
                <a:solidFill>
                  <a:prstClr val="black"/>
                </a:solidFill>
              </a:rPr>
              <a:t>need</a:t>
            </a:r>
            <a:r>
              <a:rPr lang="fr-CH" dirty="0">
                <a:solidFill>
                  <a:prstClr val="black"/>
                </a:solidFill>
              </a:rPr>
              <a:t> to </a:t>
            </a:r>
            <a:r>
              <a:rPr lang="fr-CH" dirty="0" err="1">
                <a:solidFill>
                  <a:prstClr val="black"/>
                </a:solidFill>
              </a:rPr>
              <a:t>be</a:t>
            </a:r>
            <a:r>
              <a:rPr lang="fr-CH" dirty="0">
                <a:solidFill>
                  <a:prstClr val="black"/>
                </a:solidFill>
              </a:rPr>
              <a:t> </a:t>
            </a:r>
            <a:r>
              <a:rPr lang="fr-CH" dirty="0" err="1">
                <a:solidFill>
                  <a:prstClr val="black"/>
                </a:solidFill>
              </a:rPr>
              <a:t>investigated</a:t>
            </a:r>
            <a:r>
              <a:rPr lang="fr-CH" dirty="0">
                <a:solidFill>
                  <a:prstClr val="black"/>
                </a:solidFill>
              </a:rPr>
              <a:t>. </a:t>
            </a:r>
          </a:p>
          <a:p>
            <a:r>
              <a:rPr lang="fr-CH" dirty="0">
                <a:solidFill>
                  <a:prstClr val="black"/>
                </a:solidFill>
              </a:rPr>
              <a:t>BUT.... in the </a:t>
            </a:r>
            <a:r>
              <a:rPr lang="fr-CH" dirty="0" err="1">
                <a:solidFill>
                  <a:prstClr val="black"/>
                </a:solidFill>
              </a:rPr>
              <a:t>regime</a:t>
            </a:r>
            <a:r>
              <a:rPr lang="fr-CH" dirty="0">
                <a:solidFill>
                  <a:prstClr val="black"/>
                </a:solidFill>
              </a:rPr>
              <a:t> of long </a:t>
            </a:r>
            <a:r>
              <a:rPr lang="fr-CH" dirty="0" err="1">
                <a:solidFill>
                  <a:prstClr val="black"/>
                </a:solidFill>
              </a:rPr>
              <a:t>lived</a:t>
            </a:r>
            <a:r>
              <a:rPr lang="fr-CH" dirty="0">
                <a:solidFill>
                  <a:prstClr val="black"/>
                </a:solidFill>
              </a:rPr>
              <a:t> </a:t>
            </a:r>
            <a:r>
              <a:rPr lang="fr-CH" dirty="0" err="1">
                <a:solidFill>
                  <a:prstClr val="black"/>
                </a:solidFill>
              </a:rPr>
              <a:t>HNLs</a:t>
            </a:r>
            <a:r>
              <a:rPr lang="fr-CH" dirty="0">
                <a:solidFill>
                  <a:prstClr val="black"/>
                </a:solidFill>
              </a:rPr>
              <a:t>  the </a:t>
            </a:r>
            <a:r>
              <a:rPr lang="fr-CH" dirty="0" err="1">
                <a:solidFill>
                  <a:prstClr val="black"/>
                </a:solidFill>
              </a:rPr>
              <a:t>simultaneous</a:t>
            </a:r>
            <a:r>
              <a:rPr lang="fr-CH" dirty="0">
                <a:solidFill>
                  <a:prstClr val="black"/>
                </a:solidFill>
              </a:rPr>
              <a:t> </a:t>
            </a:r>
            <a:r>
              <a:rPr lang="fr-CH" dirty="0" err="1">
                <a:solidFill>
                  <a:prstClr val="black"/>
                </a:solidFill>
              </a:rPr>
              <a:t>presence</a:t>
            </a:r>
            <a:r>
              <a:rPr lang="fr-CH" dirty="0">
                <a:solidFill>
                  <a:prstClr val="black"/>
                </a:solidFill>
              </a:rPr>
              <a:t> of </a:t>
            </a:r>
          </a:p>
          <a:p>
            <a:r>
              <a:rPr lang="fr-CH" dirty="0">
                <a:solidFill>
                  <a:prstClr val="black"/>
                </a:solidFill>
              </a:rPr>
              <a:t>-- the initial lepton </a:t>
            </a:r>
            <a:r>
              <a:rPr lang="fr-CH" dirty="0" err="1">
                <a:solidFill>
                  <a:prstClr val="black"/>
                </a:solidFill>
              </a:rPr>
              <a:t>from</a:t>
            </a:r>
            <a:r>
              <a:rPr lang="fr-CH" dirty="0">
                <a:solidFill>
                  <a:prstClr val="black"/>
                </a:solidFill>
              </a:rPr>
              <a:t> W </a:t>
            </a:r>
            <a:r>
              <a:rPr lang="fr-CH" dirty="0" err="1">
                <a:solidFill>
                  <a:prstClr val="black"/>
                </a:solidFill>
              </a:rPr>
              <a:t>decays</a:t>
            </a:r>
            <a:r>
              <a:rPr lang="fr-CH" dirty="0">
                <a:solidFill>
                  <a:prstClr val="black"/>
                </a:solidFill>
              </a:rPr>
              <a:t> </a:t>
            </a:r>
          </a:p>
          <a:p>
            <a:r>
              <a:rPr lang="fr-CH" dirty="0">
                <a:solidFill>
                  <a:prstClr val="black"/>
                </a:solidFill>
              </a:rPr>
              <a:t>-- the </a:t>
            </a:r>
            <a:r>
              <a:rPr lang="fr-CH" dirty="0" err="1">
                <a:solidFill>
                  <a:prstClr val="black"/>
                </a:solidFill>
              </a:rPr>
              <a:t>detached</a:t>
            </a:r>
            <a:r>
              <a:rPr lang="fr-CH" dirty="0">
                <a:solidFill>
                  <a:prstClr val="black"/>
                </a:solidFill>
              </a:rPr>
              <a:t> vertex </a:t>
            </a:r>
            <a:r>
              <a:rPr lang="fr-CH" dirty="0" err="1">
                <a:solidFill>
                  <a:prstClr val="black"/>
                </a:solidFill>
              </a:rPr>
              <a:t>with</a:t>
            </a:r>
            <a:r>
              <a:rPr lang="fr-CH" dirty="0">
                <a:solidFill>
                  <a:prstClr val="black"/>
                </a:solidFill>
              </a:rPr>
              <a:t> </a:t>
            </a:r>
            <a:r>
              <a:rPr lang="fr-CH" dirty="0" err="1">
                <a:solidFill>
                  <a:prstClr val="black"/>
                </a:solidFill>
              </a:rPr>
              <a:t>kinematically</a:t>
            </a:r>
            <a:r>
              <a:rPr lang="fr-CH" dirty="0">
                <a:solidFill>
                  <a:prstClr val="black"/>
                </a:solidFill>
              </a:rPr>
              <a:t> </a:t>
            </a:r>
            <a:r>
              <a:rPr lang="fr-CH" dirty="0" err="1">
                <a:solidFill>
                  <a:prstClr val="black"/>
                </a:solidFill>
              </a:rPr>
              <a:t>constrained</a:t>
            </a:r>
            <a:r>
              <a:rPr lang="fr-CH" dirty="0">
                <a:solidFill>
                  <a:prstClr val="black"/>
                </a:solidFill>
              </a:rPr>
              <a:t> </a:t>
            </a:r>
            <a:r>
              <a:rPr lang="fr-CH" dirty="0" err="1">
                <a:solidFill>
                  <a:prstClr val="black"/>
                </a:solidFill>
              </a:rPr>
              <a:t>decay</a:t>
            </a:r>
            <a:r>
              <a:rPr lang="fr-CH" dirty="0">
                <a:solidFill>
                  <a:prstClr val="black"/>
                </a:solidFill>
              </a:rPr>
              <a:t> </a:t>
            </a:r>
          </a:p>
          <a:p>
            <a:r>
              <a:rPr lang="fr-CH" dirty="0" err="1">
                <a:solidFill>
                  <a:prstClr val="black"/>
                </a:solidFill>
              </a:rPr>
              <a:t>allows</a:t>
            </a:r>
            <a:r>
              <a:rPr lang="fr-CH" dirty="0">
                <a:solidFill>
                  <a:prstClr val="black"/>
                </a:solidFill>
              </a:rPr>
              <a:t> for a </a:t>
            </a:r>
            <a:r>
              <a:rPr lang="fr-CH" dirty="0" err="1">
                <a:solidFill>
                  <a:prstClr val="black"/>
                </a:solidFill>
              </a:rPr>
              <a:t>significant</a:t>
            </a:r>
            <a:r>
              <a:rPr lang="fr-CH" dirty="0">
                <a:solidFill>
                  <a:prstClr val="black"/>
                </a:solidFill>
              </a:rPr>
              <a:t> background </a:t>
            </a:r>
            <a:r>
              <a:rPr lang="fr-CH" dirty="0" err="1">
                <a:solidFill>
                  <a:prstClr val="black"/>
                </a:solidFill>
              </a:rPr>
              <a:t>reduction</a:t>
            </a:r>
            <a:r>
              <a:rPr lang="fr-CH" dirty="0">
                <a:solidFill>
                  <a:prstClr val="black"/>
                </a:solidFill>
              </a:rPr>
              <a:t>. </a:t>
            </a:r>
          </a:p>
          <a:p>
            <a:endParaRPr lang="fr-CH" dirty="0">
              <a:solidFill>
                <a:prstClr val="black"/>
              </a:solidFill>
            </a:endParaRPr>
          </a:p>
          <a:p>
            <a:r>
              <a:rPr lang="fr-CH" dirty="0">
                <a:solidFill>
                  <a:prstClr val="black"/>
                </a:solidFill>
              </a:rPr>
              <a:t>But </a:t>
            </a:r>
            <a:r>
              <a:rPr lang="fr-CH" dirty="0" err="1">
                <a:solidFill>
                  <a:prstClr val="black"/>
                </a:solidFill>
              </a:rPr>
              <a:t>it</a:t>
            </a:r>
            <a:r>
              <a:rPr lang="fr-CH" dirty="0">
                <a:solidFill>
                  <a:prstClr val="black"/>
                </a:solidFill>
              </a:rPr>
              <a:t> </a:t>
            </a:r>
            <a:r>
              <a:rPr lang="fr-CH" dirty="0" err="1">
                <a:solidFill>
                  <a:prstClr val="black"/>
                </a:solidFill>
              </a:rPr>
              <a:t>allows</a:t>
            </a:r>
            <a:r>
              <a:rPr lang="fr-CH" dirty="0">
                <a:solidFill>
                  <a:prstClr val="black"/>
                </a:solidFill>
              </a:rPr>
              <a:t> </a:t>
            </a:r>
            <a:r>
              <a:rPr lang="fr-CH" dirty="0" err="1">
                <a:solidFill>
                  <a:prstClr val="black"/>
                </a:solidFill>
              </a:rPr>
              <a:t>also</a:t>
            </a:r>
            <a:r>
              <a:rPr lang="fr-CH" dirty="0">
                <a:solidFill>
                  <a:prstClr val="black"/>
                </a:solidFill>
              </a:rPr>
              <a:t> a </a:t>
            </a:r>
            <a:r>
              <a:rPr lang="fr-CH" dirty="0" err="1">
                <a:solidFill>
                  <a:prstClr val="black"/>
                </a:solidFill>
              </a:rPr>
              <a:t>characterization</a:t>
            </a:r>
            <a:r>
              <a:rPr lang="fr-CH" dirty="0">
                <a:solidFill>
                  <a:prstClr val="black"/>
                </a:solidFill>
              </a:rPr>
              <a:t> </a:t>
            </a:r>
            <a:r>
              <a:rPr lang="fr-CH" dirty="0" err="1">
                <a:solidFill>
                  <a:srgbClr val="C00000"/>
                </a:solidFill>
              </a:rPr>
              <a:t>both</a:t>
            </a:r>
            <a:r>
              <a:rPr lang="fr-CH" dirty="0">
                <a:solidFill>
                  <a:srgbClr val="C00000"/>
                </a:solidFill>
              </a:rPr>
              <a:t> in </a:t>
            </a:r>
            <a:r>
              <a:rPr lang="fr-CH" dirty="0" err="1">
                <a:solidFill>
                  <a:srgbClr val="C00000"/>
                </a:solidFill>
              </a:rPr>
              <a:t>flavour</a:t>
            </a:r>
            <a:r>
              <a:rPr lang="fr-CH" dirty="0">
                <a:solidFill>
                  <a:srgbClr val="C00000"/>
                </a:solidFill>
              </a:rPr>
              <a:t> and charge </a:t>
            </a:r>
            <a:r>
              <a:rPr lang="fr-CH" dirty="0">
                <a:solidFill>
                  <a:prstClr val="black"/>
                </a:solidFill>
              </a:rPr>
              <a:t>of the </a:t>
            </a:r>
            <a:r>
              <a:rPr lang="fr-CH" dirty="0" err="1">
                <a:solidFill>
                  <a:prstClr val="black"/>
                </a:solidFill>
              </a:rPr>
              <a:t>produced</a:t>
            </a:r>
            <a:r>
              <a:rPr lang="fr-CH" dirty="0">
                <a:solidFill>
                  <a:prstClr val="black"/>
                </a:solidFill>
              </a:rPr>
              <a:t> neutrino, </a:t>
            </a:r>
            <a:r>
              <a:rPr lang="fr-CH" dirty="0" err="1">
                <a:solidFill>
                  <a:prstClr val="black"/>
                </a:solidFill>
              </a:rPr>
              <a:t>thus</a:t>
            </a:r>
            <a:endParaRPr lang="fr-CH" dirty="0">
              <a:solidFill>
                <a:prstClr val="black"/>
              </a:solidFill>
            </a:endParaRPr>
          </a:p>
          <a:p>
            <a:r>
              <a:rPr lang="fr-CH" dirty="0">
                <a:solidFill>
                  <a:prstClr val="black"/>
                </a:solidFill>
              </a:rPr>
              <a:t>information of the </a:t>
            </a:r>
            <a:r>
              <a:rPr lang="fr-CH" dirty="0" err="1">
                <a:solidFill>
                  <a:prstClr val="black"/>
                </a:solidFill>
              </a:rPr>
              <a:t>flavour</a:t>
            </a:r>
            <a:r>
              <a:rPr lang="fr-CH" dirty="0">
                <a:solidFill>
                  <a:prstClr val="black"/>
                </a:solidFill>
              </a:rPr>
              <a:t> sensitive </a:t>
            </a:r>
            <a:r>
              <a:rPr lang="fr-CH" dirty="0" err="1">
                <a:solidFill>
                  <a:prstClr val="black"/>
                </a:solidFill>
              </a:rPr>
              <a:t>mixing</a:t>
            </a:r>
            <a:r>
              <a:rPr lang="fr-CH" dirty="0">
                <a:solidFill>
                  <a:prstClr val="black"/>
                </a:solidFill>
              </a:rPr>
              <a:t> angles and a test of the fermion </a:t>
            </a:r>
            <a:r>
              <a:rPr lang="fr-CH" dirty="0" err="1">
                <a:solidFill>
                  <a:prstClr val="black"/>
                </a:solidFill>
              </a:rPr>
              <a:t>violating</a:t>
            </a:r>
            <a:r>
              <a:rPr lang="fr-CH" dirty="0">
                <a:solidFill>
                  <a:prstClr val="black"/>
                </a:solidFill>
              </a:rPr>
              <a:t> nature </a:t>
            </a:r>
          </a:p>
          <a:p>
            <a:r>
              <a:rPr lang="fr-CH" dirty="0">
                <a:solidFill>
                  <a:prstClr val="black"/>
                </a:solidFill>
              </a:rPr>
              <a:t>of the </a:t>
            </a:r>
            <a:r>
              <a:rPr lang="fr-CH" dirty="0" err="1">
                <a:solidFill>
                  <a:prstClr val="black"/>
                </a:solidFill>
              </a:rPr>
              <a:t>intermediate</a:t>
            </a:r>
            <a:r>
              <a:rPr lang="fr-CH" dirty="0">
                <a:solidFill>
                  <a:prstClr val="black"/>
                </a:solidFill>
              </a:rPr>
              <a:t> (</a:t>
            </a:r>
            <a:r>
              <a:rPr lang="fr-CH" dirty="0" err="1">
                <a:solidFill>
                  <a:prstClr val="black"/>
                </a:solidFill>
              </a:rPr>
              <a:t>Majorana</a:t>
            </a:r>
            <a:r>
              <a:rPr lang="fr-CH" dirty="0">
                <a:solidFill>
                  <a:prstClr val="black"/>
                </a:solidFill>
              </a:rPr>
              <a:t>) </a:t>
            </a:r>
            <a:r>
              <a:rPr lang="fr-CH" dirty="0" err="1">
                <a:solidFill>
                  <a:prstClr val="black"/>
                </a:solidFill>
              </a:rPr>
              <a:t>particle</a:t>
            </a:r>
            <a:r>
              <a:rPr lang="fr-CH" dirty="0">
                <a:solidFill>
                  <a:prstClr val="black"/>
                </a:solidFill>
              </a:rPr>
              <a:t>. </a:t>
            </a:r>
          </a:p>
          <a:p>
            <a:endParaRPr lang="fr-CH" dirty="0">
              <a:solidFill>
                <a:prstClr val="black"/>
              </a:solidFill>
            </a:endParaRPr>
          </a:p>
          <a:p>
            <a:r>
              <a:rPr lang="fr-CH" dirty="0">
                <a:solidFill>
                  <a:prstClr val="black"/>
                </a:solidFill>
              </a:rPr>
              <a:t>               VERY </a:t>
            </a:r>
            <a:r>
              <a:rPr lang="fr-CH" dirty="0" err="1">
                <a:solidFill>
                  <a:prstClr val="black"/>
                </a:solidFill>
              </a:rPr>
              <a:t>interesting</a:t>
            </a:r>
            <a:r>
              <a:rPr lang="fr-CH" dirty="0">
                <a:solidFill>
                  <a:prstClr val="black"/>
                </a:solidFill>
              </a:rPr>
              <a:t>...  </a:t>
            </a:r>
          </a:p>
          <a:p>
            <a:endParaRPr lang="fr-CH" dirty="0">
              <a:solidFill>
                <a:prstClr val="black"/>
              </a:solidFill>
            </a:endParaRPr>
          </a:p>
        </p:txBody>
      </p:sp>
      <p:sp>
        <p:nvSpPr>
          <p:cNvPr id="5" name="Date Placeholder 4"/>
          <p:cNvSpPr>
            <a:spLocks noGrp="1"/>
          </p:cNvSpPr>
          <p:nvPr>
            <p:ph type="dt" sz="half" idx="10"/>
          </p:nvPr>
        </p:nvSpPr>
        <p:spPr/>
        <p:txBody>
          <a:bodyPr/>
          <a:lstStyle/>
          <a:p>
            <a:r>
              <a:rPr lang="en-US" smtClean="0">
                <a:solidFill>
                  <a:prstClr val="black">
                    <a:tint val="75000"/>
                  </a:prstClr>
                </a:solidFill>
              </a:rPr>
              <a:t>3 July 2024</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EE4CBECB-E6B9-4CF2-ABF0-89C6B79D862F}" type="slidenum">
              <a:rPr lang="en-GB" smtClean="0">
                <a:solidFill>
                  <a:prstClr val="black">
                    <a:tint val="75000"/>
                  </a:prstClr>
                </a:solidFill>
              </a:rPr>
              <a:pPr/>
              <a:t>95</a:t>
            </a:fld>
            <a:endParaRPr lang="en-GB">
              <a:solidFill>
                <a:prstClr val="black">
                  <a:tint val="75000"/>
                </a:prstClr>
              </a:solidFill>
            </a:endParaRPr>
          </a:p>
        </p:txBody>
      </p:sp>
    </p:spTree>
    <p:extLst>
      <p:ext uri="{BB962C8B-B14F-4D97-AF65-F5344CB8AC3E}">
        <p14:creationId xmlns:p14="http://schemas.microsoft.com/office/powerpoint/2010/main" val="55196053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defTabSz="822960"/>
            <a:fld id="{B44C473A-E14C-4812-A0D4-922FFA49B43C}" type="slidenum">
              <a:rPr lang="en-GB" smtClean="0">
                <a:solidFill>
                  <a:prstClr val="black">
                    <a:tint val="75000"/>
                  </a:prstClr>
                </a:solidFill>
              </a:rPr>
              <a:pPr defTabSz="822960"/>
              <a:t>96</a:t>
            </a:fld>
            <a:endParaRPr lang="en-GB">
              <a:solidFill>
                <a:prstClr val="black">
                  <a:tint val="75000"/>
                </a:prstClr>
              </a:solidFill>
            </a:endParaRPr>
          </a:p>
        </p:txBody>
      </p:sp>
      <p:sp>
        <p:nvSpPr>
          <p:cNvPr id="2" name="Date Placeholder 1"/>
          <p:cNvSpPr>
            <a:spLocks noGrp="1"/>
          </p:cNvSpPr>
          <p:nvPr>
            <p:ph type="dt" sz="half" idx="4294967295"/>
          </p:nvPr>
        </p:nvSpPr>
        <p:spPr>
          <a:xfrm>
            <a:off x="0" y="6356350"/>
            <a:ext cx="2133600" cy="365125"/>
          </a:xfrm>
          <a:prstGeom prst="rect">
            <a:avLst/>
          </a:prstGeom>
        </p:spPr>
        <p:txBody>
          <a:bodyPr/>
          <a:lstStyle/>
          <a:p>
            <a:pPr defTabSz="822960"/>
            <a:r>
              <a:rPr lang="en-US" smtClean="0">
                <a:solidFill>
                  <a:prstClr val="black">
                    <a:tint val="75000"/>
                  </a:prstClr>
                </a:solidFill>
              </a:rPr>
              <a:t>3 July 2024</a:t>
            </a:r>
            <a:endParaRPr lang="en-GB">
              <a:solidFill>
                <a:prstClr val="black">
                  <a:tint val="75000"/>
                </a:prstClr>
              </a:solidFill>
            </a:endParaRPr>
          </a:p>
        </p:txBody>
      </p:sp>
      <p:sp>
        <p:nvSpPr>
          <p:cNvPr id="4" name="TextBox 3"/>
          <p:cNvSpPr txBox="1"/>
          <p:nvPr/>
        </p:nvSpPr>
        <p:spPr>
          <a:xfrm>
            <a:off x="2771800" y="332656"/>
            <a:ext cx="1398140" cy="369332"/>
          </a:xfrm>
          <a:prstGeom prst="rect">
            <a:avLst/>
          </a:prstGeom>
          <a:solidFill>
            <a:srgbClr val="FFFF00"/>
          </a:solidFill>
        </p:spPr>
        <p:txBody>
          <a:bodyPr wrap="none" rtlCol="0">
            <a:spAutoFit/>
          </a:bodyPr>
          <a:lstStyle/>
          <a:p>
            <a:r>
              <a:rPr lang="en-US" dirty="0" smtClean="0"/>
              <a:t>Conclusions</a:t>
            </a:r>
            <a:endParaRPr lang="en-US" dirty="0"/>
          </a:p>
        </p:txBody>
      </p:sp>
      <p:sp>
        <p:nvSpPr>
          <p:cNvPr id="5" name="TextBox 4"/>
          <p:cNvSpPr txBox="1"/>
          <p:nvPr/>
        </p:nvSpPr>
        <p:spPr>
          <a:xfrm>
            <a:off x="323528" y="1052736"/>
            <a:ext cx="8440131" cy="5632311"/>
          </a:xfrm>
          <a:prstGeom prst="rect">
            <a:avLst/>
          </a:prstGeom>
          <a:noFill/>
        </p:spPr>
        <p:txBody>
          <a:bodyPr wrap="none" rtlCol="0">
            <a:spAutoFit/>
          </a:bodyPr>
          <a:lstStyle/>
          <a:p>
            <a:r>
              <a:rPr lang="en-US" dirty="0" smtClean="0"/>
              <a:t>Neutrinos, at this moment in time, provide beautiful and intriguing mysteries</a:t>
            </a:r>
          </a:p>
          <a:p>
            <a:r>
              <a:rPr lang="en-US" dirty="0" smtClean="0"/>
              <a:t>-- is time reversal violated in neutrino oscillations</a:t>
            </a:r>
          </a:p>
          <a:p>
            <a:r>
              <a:rPr lang="en-US" dirty="0" smtClean="0"/>
              <a:t>-- is there a matter-antimatter transition in neutrinos </a:t>
            </a:r>
          </a:p>
          <a:p>
            <a:r>
              <a:rPr lang="en-US" dirty="0" smtClean="0"/>
              <a:t>-- do right-handed neutrinos exist?</a:t>
            </a:r>
          </a:p>
          <a:p>
            <a:r>
              <a:rPr lang="en-US" dirty="0"/>
              <a:t>-- </a:t>
            </a:r>
            <a:r>
              <a:rPr lang="en-US" dirty="0" smtClean="0"/>
              <a:t>is the origin </a:t>
            </a:r>
            <a:r>
              <a:rPr lang="en-US" dirty="0"/>
              <a:t>of neutrino </a:t>
            </a:r>
            <a:r>
              <a:rPr lang="en-US" dirty="0" smtClean="0"/>
              <a:t>masses the same (SM Higgs coupling) </a:t>
            </a:r>
          </a:p>
          <a:p>
            <a:r>
              <a:rPr lang="en-US" dirty="0"/>
              <a:t> </a:t>
            </a:r>
            <a:r>
              <a:rPr lang="en-US" dirty="0" smtClean="0"/>
              <a:t>       as that of the other fermions?</a:t>
            </a:r>
            <a:endParaRPr lang="en-US" dirty="0"/>
          </a:p>
          <a:p>
            <a:endParaRPr lang="en-US" dirty="0" smtClean="0"/>
          </a:p>
          <a:p>
            <a:r>
              <a:rPr lang="en-US" dirty="0" smtClean="0"/>
              <a:t>The answer to which have great chances to provide the explanation </a:t>
            </a:r>
          </a:p>
          <a:p>
            <a:r>
              <a:rPr lang="en-US" dirty="0" smtClean="0"/>
              <a:t>of the very existence of our ‘matter’ Universe</a:t>
            </a:r>
          </a:p>
          <a:p>
            <a:endParaRPr lang="en-US" dirty="0"/>
          </a:p>
          <a:p>
            <a:r>
              <a:rPr lang="en-US" dirty="0" smtClean="0"/>
              <a:t>The solution of these mysteries requires an all-fronts program of research</a:t>
            </a:r>
          </a:p>
          <a:p>
            <a:r>
              <a:rPr lang="en-US" dirty="0"/>
              <a:t>i</a:t>
            </a:r>
            <a:r>
              <a:rPr lang="en-US" dirty="0" smtClean="0"/>
              <a:t>nvolving </a:t>
            </a:r>
          </a:p>
          <a:p>
            <a:r>
              <a:rPr lang="en-US" dirty="0" smtClean="0"/>
              <a:t>-- theoretical understanding and calculations</a:t>
            </a:r>
          </a:p>
          <a:p>
            <a:r>
              <a:rPr lang="en-US" dirty="0" smtClean="0"/>
              <a:t>-- neutrino beam experiments (but for how long?)</a:t>
            </a:r>
          </a:p>
          <a:p>
            <a:r>
              <a:rPr lang="en-US" dirty="0" smtClean="0"/>
              <a:t>-- nuclear physics experiments (0v</a:t>
            </a:r>
            <a:r>
              <a:rPr lang="en-US" dirty="0" smtClean="0">
                <a:sym typeface="Symbol" panose="05050102010706020507" pitchFamily="18" charset="2"/>
              </a:rPr>
              <a:t>)</a:t>
            </a:r>
          </a:p>
          <a:p>
            <a:r>
              <a:rPr lang="en-US" dirty="0" smtClean="0">
                <a:sym typeface="Symbol" panose="05050102010706020507" pitchFamily="18" charset="2"/>
              </a:rPr>
              <a:t>-- fixed target experiments (e.g. SHIP at CERN)</a:t>
            </a:r>
          </a:p>
          <a:p>
            <a:r>
              <a:rPr lang="en-US" dirty="0" smtClean="0">
                <a:sym typeface="Symbol" panose="05050102010706020507" pitchFamily="18" charset="2"/>
              </a:rPr>
              <a:t>-- collider experiments (see you tomorrow ;-) !</a:t>
            </a:r>
          </a:p>
          <a:p>
            <a:r>
              <a:rPr lang="en-US" dirty="0" smtClean="0">
                <a:sym typeface="Symbol" panose="05050102010706020507" pitchFamily="18" charset="2"/>
              </a:rPr>
              <a:t>-- you invent it!</a:t>
            </a:r>
            <a:endParaRPr lang="en-US" dirty="0" smtClean="0"/>
          </a:p>
          <a:p>
            <a:endParaRPr lang="en-US" dirty="0"/>
          </a:p>
          <a:p>
            <a:endParaRPr lang="en-US" dirty="0" smtClean="0"/>
          </a:p>
        </p:txBody>
      </p:sp>
    </p:spTree>
    <p:extLst>
      <p:ext uri="{BB962C8B-B14F-4D97-AF65-F5344CB8AC3E}">
        <p14:creationId xmlns:p14="http://schemas.microsoft.com/office/powerpoint/2010/main" val="583281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LAYERLEVEL" val="1"/>
  <p:tag name="KSO_WM_TAG_VERSION" val="1.0"/>
  <p:tag name="KSO_WM_BEAUTIFY_FLAG" val="#wm#"/>
  <p:tag name="KSO_WM_UNIT_BK_DARK_LIGHT" val="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uphysics-part1">
  <a:themeElements>
    <a:clrScheme name="nuphysics-part1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nuphysics-part1">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4445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uphysics-part1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nuphysics-part1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nuphysics-part1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uphysics-part1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nuphysics-part1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nuphysics-part1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nuphysics-part1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nuphysics-part1 8">
        <a:dk1>
          <a:srgbClr val="003366"/>
        </a:dk1>
        <a:lt1>
          <a:srgbClr val="FFFFFF"/>
        </a:lt1>
        <a:dk2>
          <a:srgbClr val="000000"/>
        </a:dk2>
        <a:lt2>
          <a:srgbClr val="5E574E"/>
        </a:lt2>
        <a:accent1>
          <a:srgbClr val="CCCCFF"/>
        </a:accent1>
        <a:accent2>
          <a:srgbClr val="CC0000"/>
        </a:accent2>
        <a:accent3>
          <a:srgbClr val="FFFFFF"/>
        </a:accent3>
        <a:accent4>
          <a:srgbClr val="002A56"/>
        </a:accent4>
        <a:accent5>
          <a:srgbClr val="E2E2FF"/>
        </a:accent5>
        <a:accent6>
          <a:srgbClr val="B90000"/>
        </a:accent6>
        <a:hlink>
          <a:srgbClr val="0033CC"/>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dirty="0" smtClean="0">
            <a:latin typeface="+mn-lt"/>
          </a:defRPr>
        </a:defPPr>
      </a:lstStyle>
    </a:txDef>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kmh_1">
  <a:themeElements>
    <a:clrScheme name="1_kmh_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kmh_1">
      <a:majorFont>
        <a:latin typeface="Arial"/>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kmh_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kmh_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kmh_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kmh_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kmh_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kmh_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kmh_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7168</TotalTime>
  <Words>5866</Words>
  <Application>Microsoft Office PowerPoint</Application>
  <PresentationFormat>On-screen Show (4:3)</PresentationFormat>
  <Paragraphs>1131</Paragraphs>
  <Slides>96</Slides>
  <Notes>31</Notes>
  <HiddenSlides>0</HiddenSlides>
  <MMClips>2</MMClips>
  <ScaleCrop>false</ScaleCrop>
  <HeadingPairs>
    <vt:vector size="8" baseType="variant">
      <vt:variant>
        <vt:lpstr>Fonts Used</vt:lpstr>
      </vt:variant>
      <vt:variant>
        <vt:i4>21</vt:i4>
      </vt:variant>
      <vt:variant>
        <vt:lpstr>Theme</vt:lpstr>
      </vt:variant>
      <vt:variant>
        <vt:i4>8</vt:i4>
      </vt:variant>
      <vt:variant>
        <vt:lpstr>Embedded OLE Servers</vt:lpstr>
      </vt:variant>
      <vt:variant>
        <vt:i4>2</vt:i4>
      </vt:variant>
      <vt:variant>
        <vt:lpstr>Slide Titles</vt:lpstr>
      </vt:variant>
      <vt:variant>
        <vt:i4>96</vt:i4>
      </vt:variant>
    </vt:vector>
  </HeadingPairs>
  <TitlesOfParts>
    <vt:vector size="127" baseType="lpstr">
      <vt:lpstr>MS PGothic</vt:lpstr>
      <vt:lpstr>MS PGothic</vt:lpstr>
      <vt:lpstr>Arial</vt:lpstr>
      <vt:lpstr>Arial Black</vt:lpstr>
      <vt:lpstr>Arial Rounded MT Bold</vt:lpstr>
      <vt:lpstr>Calibri</vt:lpstr>
      <vt:lpstr>Calibri Light</vt:lpstr>
      <vt:lpstr>Cambria Math</vt:lpstr>
      <vt:lpstr>Comic Sans MS</vt:lpstr>
      <vt:lpstr>等线</vt:lpstr>
      <vt:lpstr>Helvetica</vt:lpstr>
      <vt:lpstr>Impact</vt:lpstr>
      <vt:lpstr>Lucida Grande</vt:lpstr>
      <vt:lpstr>Monotype Sorts</vt:lpstr>
      <vt:lpstr>NimbusRomNo9L-Medi</vt:lpstr>
      <vt:lpstr>Roboto</vt:lpstr>
      <vt:lpstr>Symbol</vt:lpstr>
      <vt:lpstr>Tahoma</vt:lpstr>
      <vt:lpstr>Times New Roman</vt:lpstr>
      <vt:lpstr>Trebuchet MS</vt:lpstr>
      <vt:lpstr>Wingdings</vt:lpstr>
      <vt:lpstr>1_Office Theme</vt:lpstr>
      <vt:lpstr>nuphysics-part1</vt:lpstr>
      <vt:lpstr>Office Theme</vt:lpstr>
      <vt:lpstr>3_Office Theme</vt:lpstr>
      <vt:lpstr>5_Office Theme</vt:lpstr>
      <vt:lpstr>6_Office Theme</vt:lpstr>
      <vt:lpstr>3_kmh_1</vt:lpstr>
      <vt:lpstr>7_Office Theme</vt:lpstr>
      <vt:lpstr>Equation</vt:lpstr>
      <vt:lpstr>CorelPhotoPaint.Image.10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 solar neutrinos</vt:lpstr>
      <vt:lpstr>The Pioneer: Chlorine Experiment</vt:lpstr>
      <vt:lpstr>Generalities on radiochemical experiments</vt:lpstr>
      <vt:lpstr>Super-K detector</vt:lpstr>
      <vt:lpstr>PowerPoint Presentation</vt:lpstr>
      <vt:lpstr>Missing Solar Neutrinos</vt:lpstr>
      <vt:lpstr>Atmospheric n : up-down asymmetry</vt:lpstr>
      <vt:lpstr>Atmospheric Neutrinos SuperKamiokande Atmospheric Result</vt:lpstr>
      <vt:lpstr>PowerPoint Presentation</vt:lpstr>
      <vt:lpstr>PowerPoint Presentation</vt:lpstr>
      <vt:lpstr>PowerPoint Presentation</vt:lpstr>
      <vt:lpstr>PowerPoint Presentation</vt:lpstr>
      <vt:lpstr>Lepton Sector Mixing</vt:lpstr>
      <vt:lpstr>The neutrino mixing matrix:  3 angles and a phase  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Electron antineutrino mass  measurement in tritium β decay</vt:lpstr>
      <vt:lpstr>What is measured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Formation of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bdl</dc:creator>
  <cp:lastModifiedBy>Alain Blondel</cp:lastModifiedBy>
  <cp:revision>106</cp:revision>
  <dcterms:created xsi:type="dcterms:W3CDTF">2019-04-12T04:15:12Z</dcterms:created>
  <dcterms:modified xsi:type="dcterms:W3CDTF">2024-08-30T09:01:03Z</dcterms:modified>
</cp:coreProperties>
</file>