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7.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8.xml" ContentType="application/vnd.openxmlformats-officedocument.theme+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9.xml" ContentType="application/vnd.openxmlformats-officedocument.theme+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theme/theme10.xml" ContentType="application/vnd.openxmlformats-officedocument.theme+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97" r:id="rId2"/>
    <p:sldMasterId id="2147483828" r:id="rId3"/>
    <p:sldMasterId id="2147483865" r:id="rId4"/>
    <p:sldMasterId id="2147483900" r:id="rId5"/>
    <p:sldMasterId id="2147483936" r:id="rId6"/>
    <p:sldMasterId id="2147483966" r:id="rId7"/>
    <p:sldMasterId id="2147483977" r:id="rId8"/>
    <p:sldMasterId id="2147484004" r:id="rId9"/>
    <p:sldMasterId id="2147484018" r:id="rId10"/>
    <p:sldMasterId id="2147484031" r:id="rId11"/>
  </p:sldMasterIdLst>
  <p:notesMasterIdLst>
    <p:notesMasterId r:id="rId54"/>
  </p:notesMasterIdLst>
  <p:sldIdLst>
    <p:sldId id="4619" r:id="rId12"/>
    <p:sldId id="2798" r:id="rId13"/>
    <p:sldId id="4587" r:id="rId14"/>
    <p:sldId id="4567" r:id="rId15"/>
    <p:sldId id="2754" r:id="rId16"/>
    <p:sldId id="4647" r:id="rId17"/>
    <p:sldId id="4653" r:id="rId18"/>
    <p:sldId id="4648" r:id="rId19"/>
    <p:sldId id="4649" r:id="rId20"/>
    <p:sldId id="4674" r:id="rId21"/>
    <p:sldId id="4534" r:id="rId22"/>
    <p:sldId id="4535" r:id="rId23"/>
    <p:sldId id="1329" r:id="rId24"/>
    <p:sldId id="4634" r:id="rId25"/>
    <p:sldId id="4690" r:id="rId26"/>
    <p:sldId id="4547" r:id="rId27"/>
    <p:sldId id="4546" r:id="rId28"/>
    <p:sldId id="4660" r:id="rId29"/>
    <p:sldId id="4676" r:id="rId30"/>
    <p:sldId id="4533" r:id="rId31"/>
    <p:sldId id="2036" r:id="rId32"/>
    <p:sldId id="1338" r:id="rId33"/>
    <p:sldId id="4675" r:id="rId34"/>
    <p:sldId id="4631" r:id="rId35"/>
    <p:sldId id="4548" r:id="rId36"/>
    <p:sldId id="4595" r:id="rId37"/>
    <p:sldId id="4607" r:id="rId38"/>
    <p:sldId id="4616" r:id="rId39"/>
    <p:sldId id="4659" r:id="rId40"/>
    <p:sldId id="2070" r:id="rId41"/>
    <p:sldId id="4651" r:id="rId42"/>
    <p:sldId id="4574" r:id="rId43"/>
    <p:sldId id="4686" r:id="rId44"/>
    <p:sldId id="4565" r:id="rId45"/>
    <p:sldId id="4668" r:id="rId46"/>
    <p:sldId id="4687" r:id="rId47"/>
    <p:sldId id="4688" r:id="rId48"/>
    <p:sldId id="4691" r:id="rId49"/>
    <p:sldId id="4692" r:id="rId50"/>
    <p:sldId id="4694" r:id="rId51"/>
    <p:sldId id="4627" r:id="rId52"/>
    <p:sldId id="4579" r:id="rId53"/>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biola Gianotti" initials="FG" lastIdx="1" clrIdx="0">
    <p:extLst>
      <p:ext uri="{19B8F6BF-5375-455C-9EA6-DF929625EA0E}">
        <p15:presenceInfo xmlns:p15="http://schemas.microsoft.com/office/powerpoint/2012/main" userId="S::fabiola.gianotti@cern.ch::7988ec65-f297-41a6-b535-7c87175103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0C377B"/>
    <a:srgbClr val="CFD5EA"/>
    <a:srgbClr val="A1A4AF"/>
    <a:srgbClr val="DDDDDD"/>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28" autoAdjust="0"/>
    <p:restoredTop sz="94660"/>
  </p:normalViewPr>
  <p:slideViewPr>
    <p:cSldViewPr snapToGrid="0" showGuides="1">
      <p:cViewPr varScale="1">
        <p:scale>
          <a:sx n="123" d="100"/>
          <a:sy n="123" d="100"/>
        </p:scale>
        <p:origin x="432" y="176"/>
      </p:cViewPr>
      <p:guideLst>
        <p:guide orient="horz" pos="213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slide" Target="slides/slide36.xml"/><Relationship Id="rId50" Type="http://schemas.openxmlformats.org/officeDocument/2006/relationships/slide" Target="slides/slide39.xml"/><Relationship Id="rId55" Type="http://schemas.openxmlformats.org/officeDocument/2006/relationships/commentAuthors" Target="commentAuthor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theme" Target="theme/theme1.xml"/><Relationship Id="rId5" Type="http://schemas.openxmlformats.org/officeDocument/2006/relationships/slideMaster" Target="slideMasters/slideMaster5.xml"/><Relationship Id="rId19" Type="http://schemas.openxmlformats.org/officeDocument/2006/relationships/slide" Target="slides/slide8.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40.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tableStyles" Target="tableStyles.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viewProps" Target="viewProps.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023992" y="0"/>
            <a:ext cx="3078427" cy="513508"/>
          </a:xfrm>
          <a:prstGeom prst="rect">
            <a:avLst/>
          </a:prstGeom>
        </p:spPr>
        <p:txBody>
          <a:bodyPr vert="horz" lIns="96661" tIns="48331" rIns="96661" bIns="48331" rtlCol="0"/>
          <a:lstStyle>
            <a:lvl1pPr algn="r">
              <a:defRPr sz="1300"/>
            </a:lvl1pPr>
          </a:lstStyle>
          <a:p>
            <a:fld id="{E374726B-3D21-49D0-9176-2C240B866C98}" type="datetimeFigureOut">
              <a:rPr lang="en-GB" smtClean="0"/>
              <a:t>26/08/2024</a:t>
            </a:fld>
            <a:endParaRPr lang="en-GB"/>
          </a:p>
        </p:txBody>
      </p:sp>
      <p:sp>
        <p:nvSpPr>
          <p:cNvPr id="4" name="Slide Image Placeholder 3"/>
          <p:cNvSpPr>
            <a:spLocks noGrp="1" noRot="1" noChangeAspect="1"/>
          </p:cNvSpPr>
          <p:nvPr>
            <p:ph type="sldImg" idx="2"/>
          </p:nvPr>
        </p:nvSpPr>
        <p:spPr>
          <a:xfrm>
            <a:off x="482600" y="1279525"/>
            <a:ext cx="6138863" cy="3454400"/>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10407" y="4925408"/>
            <a:ext cx="5683250" cy="4029879"/>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6"/>
            <a:ext cx="3078427" cy="513507"/>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023992" y="9721106"/>
            <a:ext cx="3078427" cy="513507"/>
          </a:xfrm>
          <a:prstGeom prst="rect">
            <a:avLst/>
          </a:prstGeom>
        </p:spPr>
        <p:txBody>
          <a:bodyPr vert="horz" lIns="96661" tIns="48331" rIns="96661" bIns="48331" rtlCol="0" anchor="b"/>
          <a:lstStyle>
            <a:lvl1pPr algn="r">
              <a:defRPr sz="1300"/>
            </a:lvl1pPr>
          </a:lstStyle>
          <a:p>
            <a:fld id="{4C5D6558-31F6-4E13-8AD0-A2680585A939}" type="slidenum">
              <a:rPr lang="en-GB" smtClean="0"/>
              <a:t>‹#›</a:t>
            </a:fld>
            <a:endParaRPr lang="en-GB"/>
          </a:p>
        </p:txBody>
      </p:sp>
    </p:spTree>
    <p:extLst>
      <p:ext uri="{BB962C8B-B14F-4D97-AF65-F5344CB8AC3E}">
        <p14:creationId xmlns:p14="http://schemas.microsoft.com/office/powerpoint/2010/main" val="317256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5pPr>
            <a:lvl6pPr marL="2658184"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6pPr>
            <a:lvl7pPr marL="3141490"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7pPr>
            <a:lvl8pPr marL="3624796"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8pPr>
            <a:lvl9pPr marL="4108102"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9pPr>
          </a:lstStyle>
          <a:p>
            <a:pPr defTabSz="966612">
              <a:spcBef>
                <a:spcPct val="0"/>
              </a:spcBef>
              <a:buClrTx/>
              <a:defRPr/>
            </a:pPr>
            <a:fld id="{66D6A5A0-806E-4E21-A59A-4D6E0AB8A473}" type="slidenum">
              <a:rPr lang="en-US" altLang="en-US">
                <a:latin typeface="Arial" panose="020B0604020202020204" pitchFamily="34" charset="0"/>
                <a:ea typeface="DejaVu Sans"/>
                <a:cs typeface="DejaVu Sans"/>
              </a:rPr>
              <a:pPr defTabSz="966612">
                <a:spcBef>
                  <a:spcPct val="0"/>
                </a:spcBef>
                <a:buClrTx/>
                <a:defRPr/>
              </a:pPr>
              <a:t>2</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273050" y="854075"/>
            <a:ext cx="7505700" cy="42227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805785" y="5346520"/>
            <a:ext cx="6441346" cy="5065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6661" tIns="48331" rIns="96661" bIns="48331" anchor="ctr"/>
          <a:lstStyle/>
          <a:p>
            <a:pPr defTabSz="966612">
              <a:lnSpc>
                <a:spcPct val="93000"/>
              </a:lnSpc>
              <a:buClr>
                <a:srgbClr val="000000"/>
              </a:buClr>
              <a:buSzPct val="100000"/>
              <a:defRPr/>
            </a:pPr>
            <a:endParaRPr lang="en-US" altLang="en-US" sz="1900">
              <a:solidFill>
                <a:srgbClr val="FFFFFF"/>
              </a:solidFill>
              <a:latin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5pPr>
            <a:lvl6pPr marL="2658184"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6pPr>
            <a:lvl7pPr marL="3141490"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7pPr>
            <a:lvl8pPr marL="3624796"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8pPr>
            <a:lvl9pPr marL="4108102"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9pPr>
          </a:lstStyle>
          <a:p>
            <a:pPr marL="0" marR="0" lvl="0" indent="0" algn="r" defTabSz="966612" rtl="0" eaLnBrk="1" fontAlgn="auto" latinLnBrk="0" hangingPunct="1">
              <a:lnSpc>
                <a:spcPct val="100000"/>
              </a:lnSpc>
              <a:spcBef>
                <a:spcPct val="0"/>
              </a:spcBef>
              <a:spcAft>
                <a:spcPts val="0"/>
              </a:spcAft>
              <a:buClrTx/>
              <a:buSzPct val="100000"/>
              <a:buFont typeface="Times New Roman" panose="02020603050405020304" pitchFamily="18" charset="0"/>
              <a:buNone/>
              <a:tabLst>
                <a:tab pos="483306" algn="l"/>
                <a:tab pos="966612" algn="l"/>
                <a:tab pos="1449918" algn="l"/>
                <a:tab pos="1933224" algn="l"/>
                <a:tab pos="2416531" algn="l"/>
                <a:tab pos="2899837" algn="l"/>
              </a:tabLst>
              <a:defRPr/>
            </a:pPr>
            <a:fld id="{66D6A5A0-806E-4E21-A59A-4D6E0AB8A473}" type="slidenum">
              <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rPr>
              <a:pPr marL="0" marR="0" lvl="0" indent="0" algn="r" defTabSz="966612" rtl="0" eaLnBrk="1" fontAlgn="auto" latinLnBrk="0" hangingPunct="1">
                <a:lnSpc>
                  <a:spcPct val="100000"/>
                </a:lnSpc>
                <a:spcBef>
                  <a:spcPct val="0"/>
                </a:spcBef>
                <a:spcAft>
                  <a:spcPts val="0"/>
                </a:spcAft>
                <a:buClrTx/>
                <a:buSzPct val="100000"/>
                <a:buFont typeface="Times New Roman" panose="02020603050405020304" pitchFamily="18" charset="0"/>
                <a:buNone/>
                <a:tabLst>
                  <a:tab pos="483306" algn="l"/>
                  <a:tab pos="966612" algn="l"/>
                  <a:tab pos="1449918" algn="l"/>
                  <a:tab pos="1933224" algn="l"/>
                  <a:tab pos="2416531" algn="l"/>
                  <a:tab pos="2899837" algn="l"/>
                </a:tabLst>
                <a:defRPr/>
              </a:pPr>
              <a:t>3</a:t>
            </a:fld>
            <a:endPar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273050" y="854075"/>
            <a:ext cx="7505700" cy="42227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805785" y="5346520"/>
            <a:ext cx="6441346" cy="5065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6661" tIns="48331" rIns="96661" bIns="48331" anchor="ctr"/>
          <a:lstStyle/>
          <a:p>
            <a:pPr marL="0" marR="0" lvl="0" indent="0" algn="l" defTabSz="966612" rtl="0" eaLnBrk="1" fontAlgn="auto" latinLnBrk="0" hangingPunct="1">
              <a:lnSpc>
                <a:spcPct val="93000"/>
              </a:lnSpc>
              <a:spcBef>
                <a:spcPts val="0"/>
              </a:spcBef>
              <a:spcAft>
                <a:spcPts val="0"/>
              </a:spcAft>
              <a:buClr>
                <a:srgbClr val="000000"/>
              </a:buClr>
              <a:buSzPct val="100000"/>
              <a:buFontTx/>
              <a:buNone/>
              <a:tabLst/>
              <a:defRPr/>
            </a:pPr>
            <a:endParaRPr kumimoji="0" lang="en-US" altLang="en-US" sz="19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2610968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5pPr>
            <a:lvl6pPr marL="2658184"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6pPr>
            <a:lvl7pPr marL="3141490"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7pPr>
            <a:lvl8pPr marL="3624796"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8pPr>
            <a:lvl9pPr marL="4108102"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9pPr>
          </a:lstStyle>
          <a:p>
            <a:pPr defTabSz="966612">
              <a:spcBef>
                <a:spcPct val="0"/>
              </a:spcBef>
              <a:buClrTx/>
              <a:defRPr/>
            </a:pPr>
            <a:fld id="{66D6A5A0-806E-4E21-A59A-4D6E0AB8A473}" type="slidenum">
              <a:rPr lang="en-US" altLang="en-US">
                <a:latin typeface="Arial" panose="020B0604020202020204" pitchFamily="34" charset="0"/>
                <a:ea typeface="DejaVu Sans"/>
                <a:cs typeface="DejaVu Sans"/>
              </a:rPr>
              <a:pPr defTabSz="966612">
                <a:spcBef>
                  <a:spcPct val="0"/>
                </a:spcBef>
                <a:buClrTx/>
                <a:defRPr/>
              </a:pPr>
              <a:t>4</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273050" y="854075"/>
            <a:ext cx="7505700" cy="42227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805785" y="5346520"/>
            <a:ext cx="6441346" cy="5065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6661" tIns="48331" rIns="96661" bIns="48331" anchor="ctr"/>
          <a:lstStyle/>
          <a:p>
            <a:pPr defTabSz="966612">
              <a:lnSpc>
                <a:spcPct val="93000"/>
              </a:lnSpc>
              <a:buClr>
                <a:srgbClr val="000000"/>
              </a:buClr>
              <a:buSzPct val="100000"/>
              <a:defRPr/>
            </a:pPr>
            <a:endParaRPr lang="en-US" altLang="en-US" sz="1900">
              <a:solidFill>
                <a:srgbClr val="FFFFFF"/>
              </a:solidFill>
              <a:latin typeface="Calibri"/>
            </a:endParaRPr>
          </a:p>
        </p:txBody>
      </p:sp>
    </p:spTree>
    <p:extLst>
      <p:ext uri="{BB962C8B-B14F-4D97-AF65-F5344CB8AC3E}">
        <p14:creationId xmlns:p14="http://schemas.microsoft.com/office/powerpoint/2010/main" val="41709785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10">
            <a:extLst>
              <a:ext uri="{FF2B5EF4-FFF2-40B4-BE49-F238E27FC236}">
                <a16:creationId xmlns:a16="http://schemas.microsoft.com/office/drawing/2014/main" id="{A582808F-1B55-4C8C-B67D-F80A35D284E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457200" algn="l"/>
                <a:tab pos="914400" algn="l"/>
                <a:tab pos="1371600" algn="l"/>
                <a:tab pos="1828800" algn="l"/>
                <a:tab pos="2286000" algn="l"/>
                <a:tab pos="2743200" algn="l"/>
              </a:tabLst>
              <a:defRPr sz="1200">
                <a:solidFill>
                  <a:srgbClr val="000000"/>
                </a:solidFill>
                <a:latin typeface="Times New Roman" panose="02020603050405020304" pitchFamily="18" charset="0"/>
              </a:defRPr>
            </a:lvl9pPr>
          </a:lstStyle>
          <a:p>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fld id="{A3518953-E347-4627-8DB3-12FB50EACE8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DejaVu Sans"/>
                <a:cs typeface="DejaVu Sans"/>
              </a:rPr>
              <a:pPr marL="0" marR="0" lvl="0" indent="0" algn="r" defTabSz="914400" rtl="0" eaLnBrk="1" fontAlgn="auto" latinLnBrk="0" hangingPunct="1">
                <a:lnSpc>
                  <a:spcPct val="100000"/>
                </a:lnSpc>
                <a:spcBef>
                  <a:spcPct val="0"/>
                </a:spcBef>
                <a:spcAft>
                  <a:spcPts val="0"/>
                </a:spcAft>
                <a:buClrTx/>
                <a:buSzPct val="100000"/>
                <a:buFontTx/>
                <a:buNone/>
                <a:tabLst>
                  <a:tab pos="457200" algn="l"/>
                  <a:tab pos="914400" algn="l"/>
                  <a:tab pos="1371600" algn="l"/>
                  <a:tab pos="1828800" algn="l"/>
                  <a:tab pos="2286000" algn="l"/>
                  <a:tab pos="2743200" algn="l"/>
                </a:tabLst>
                <a:defRPr/>
              </a:pPr>
              <a:t>5</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68611" name="Rectangle 1">
            <a:extLst>
              <a:ext uri="{FF2B5EF4-FFF2-40B4-BE49-F238E27FC236}">
                <a16:creationId xmlns:a16="http://schemas.microsoft.com/office/drawing/2014/main" id="{C7B0C01B-24EA-4180-9283-C92EDC04C4F2}"/>
              </a:ext>
            </a:extLst>
          </p:cNvPr>
          <p:cNvSpPr>
            <a:spLocks noGrp="1" noRot="1" noChangeAspect="1" noChangeArrowheads="1" noTextEdit="1"/>
          </p:cNvSpPr>
          <p:nvPr>
            <p:ph type="sldImg"/>
          </p:nvPr>
        </p:nvSpPr>
        <p:spPr>
          <a:xfrm>
            <a:off x="533400" y="763588"/>
            <a:ext cx="67056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8612" name="Text Box 2">
            <a:extLst>
              <a:ext uri="{FF2B5EF4-FFF2-40B4-BE49-F238E27FC236}">
                <a16:creationId xmlns:a16="http://schemas.microsoft.com/office/drawing/2014/main" id="{957D2B46-F92D-430A-9CA1-5338D568E772}"/>
              </a:ext>
            </a:extLst>
          </p:cNvPr>
          <p:cNvSpPr txBox="1">
            <a:spLocks noChangeArrowheads="1"/>
          </p:cNvSpPr>
          <p:nvPr/>
        </p:nvSpPr>
        <p:spPr bwMode="auto">
          <a:xfrm>
            <a:off x="777875" y="4776788"/>
            <a:ext cx="621823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93000"/>
              </a:lnSpc>
              <a:spcBef>
                <a:spcPts val="0"/>
              </a:spcBef>
              <a:spcAft>
                <a:spcPts val="0"/>
              </a:spcAft>
              <a:buClr>
                <a:srgbClr val="000000"/>
              </a:buClr>
              <a:buSzPct val="100000"/>
              <a:buFont typeface="Times New Roman" panose="02020603050405020304" pitchFamily="18" charset="0"/>
              <a:buNone/>
              <a:tabLst/>
              <a:defRPr/>
            </a:pPr>
            <a:endParaRPr kumimoji="0" lang="en-US" altLang="en-US"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897800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5pPr>
            <a:lvl6pPr marL="2406724" indent="-218793" defTabSz="437586" eaLnBrk="0" fontAlgn="base" hangingPunct="0">
              <a:spcBef>
                <a:spcPct val="30000"/>
              </a:spcBef>
              <a:spcAft>
                <a:spcPct val="0"/>
              </a:spcAft>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6pPr>
            <a:lvl7pPr marL="2844310" indent="-218793" defTabSz="437586" eaLnBrk="0" fontAlgn="base" hangingPunct="0">
              <a:spcBef>
                <a:spcPct val="30000"/>
              </a:spcBef>
              <a:spcAft>
                <a:spcPct val="0"/>
              </a:spcAft>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7pPr>
            <a:lvl8pPr marL="3281896" indent="-218793" defTabSz="437586" eaLnBrk="0" fontAlgn="base" hangingPunct="0">
              <a:spcBef>
                <a:spcPct val="30000"/>
              </a:spcBef>
              <a:spcAft>
                <a:spcPct val="0"/>
              </a:spcAft>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8pPr>
            <a:lvl9pPr marL="3719482" indent="-218793" defTabSz="437586" eaLnBrk="0" fontAlgn="base" hangingPunct="0">
              <a:spcBef>
                <a:spcPct val="30000"/>
              </a:spcBef>
              <a:spcAft>
                <a:spcPct val="0"/>
              </a:spcAft>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9pPr>
          </a:lstStyle>
          <a:p>
            <a:pPr marL="0" marR="0" lvl="0" indent="0" algn="r" defTabSz="875172" rtl="0" eaLnBrk="1" fontAlgn="auto" latinLnBrk="0" hangingPunct="1">
              <a:lnSpc>
                <a:spcPct val="100000"/>
              </a:lnSpc>
              <a:spcBef>
                <a:spcPct val="0"/>
              </a:spcBef>
              <a:spcAft>
                <a:spcPts val="0"/>
              </a:spcAft>
              <a:buClrTx/>
              <a:buSzPct val="100000"/>
              <a:buFont typeface="Times New Roman" panose="02020603050405020304" pitchFamily="18" charset="0"/>
              <a:buNone/>
              <a:tabLst>
                <a:tab pos="437586" algn="l"/>
                <a:tab pos="875172" algn="l"/>
                <a:tab pos="1312758" algn="l"/>
                <a:tab pos="1750344" algn="l"/>
                <a:tab pos="2187931" algn="l"/>
                <a:tab pos="2625517" algn="l"/>
              </a:tabLst>
              <a:defRPr/>
            </a:pPr>
            <a:fld id="{66D6A5A0-806E-4E21-A59A-4D6E0AB8A473}" type="slidenum">
              <a:rPr kumimoji="0" lang="en-US" altLang="en-US" sz="11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rPr>
              <a:pPr marL="0" marR="0" lvl="0" indent="0" algn="r" defTabSz="875172" rtl="0" eaLnBrk="1" fontAlgn="auto" latinLnBrk="0" hangingPunct="1">
                <a:lnSpc>
                  <a:spcPct val="100000"/>
                </a:lnSpc>
                <a:spcBef>
                  <a:spcPct val="0"/>
                </a:spcBef>
                <a:spcAft>
                  <a:spcPts val="0"/>
                </a:spcAft>
                <a:buClrTx/>
                <a:buSzPct val="100000"/>
                <a:buFont typeface="Times New Roman" panose="02020603050405020304" pitchFamily="18" charset="0"/>
                <a:buNone/>
                <a:tabLst>
                  <a:tab pos="437586" algn="l"/>
                  <a:tab pos="875172" algn="l"/>
                  <a:tab pos="1312758" algn="l"/>
                  <a:tab pos="1750344" algn="l"/>
                  <a:tab pos="2187931" algn="l"/>
                  <a:tab pos="2625517" algn="l"/>
                </a:tabLst>
                <a:defRPr/>
              </a:pPr>
              <a:t>8</a:t>
            </a:fld>
            <a:endParaRPr kumimoji="0" lang="en-US" altLang="en-US" sz="11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396875" y="741363"/>
            <a:ext cx="6502400" cy="36576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30247" y="4633047"/>
            <a:ext cx="5837501" cy="438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7517" tIns="43759" rIns="87517" bIns="43759" anchor="ctr"/>
          <a:lstStyle/>
          <a:p>
            <a:pPr marL="0" marR="0" lvl="0" indent="0" algn="l" defTabSz="875172" rtl="0" eaLnBrk="1" fontAlgn="auto" latinLnBrk="0" hangingPunct="1">
              <a:lnSpc>
                <a:spcPct val="93000"/>
              </a:lnSpc>
              <a:spcBef>
                <a:spcPts val="0"/>
              </a:spcBef>
              <a:spcAft>
                <a:spcPts val="0"/>
              </a:spcAft>
              <a:buClr>
                <a:srgbClr val="000000"/>
              </a:buClr>
              <a:buSzPct val="100000"/>
              <a:buFontTx/>
              <a:buNone/>
              <a:tabLst/>
              <a:defRPr/>
            </a:pPr>
            <a:endParaRPr kumimoji="0" lang="en-US" altLang="en-US" sz="17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6847143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5pPr>
            <a:lvl6pPr marL="2406724" indent="-218793" defTabSz="437586" eaLnBrk="0" fontAlgn="base" hangingPunct="0">
              <a:spcBef>
                <a:spcPct val="30000"/>
              </a:spcBef>
              <a:spcAft>
                <a:spcPct val="0"/>
              </a:spcAft>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6pPr>
            <a:lvl7pPr marL="2844310" indent="-218793" defTabSz="437586" eaLnBrk="0" fontAlgn="base" hangingPunct="0">
              <a:spcBef>
                <a:spcPct val="30000"/>
              </a:spcBef>
              <a:spcAft>
                <a:spcPct val="0"/>
              </a:spcAft>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7pPr>
            <a:lvl8pPr marL="3281896" indent="-218793" defTabSz="437586" eaLnBrk="0" fontAlgn="base" hangingPunct="0">
              <a:spcBef>
                <a:spcPct val="30000"/>
              </a:spcBef>
              <a:spcAft>
                <a:spcPct val="0"/>
              </a:spcAft>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8pPr>
            <a:lvl9pPr marL="3719482" indent="-218793" defTabSz="437586" eaLnBrk="0" fontAlgn="base" hangingPunct="0">
              <a:spcBef>
                <a:spcPct val="30000"/>
              </a:spcBef>
              <a:spcAft>
                <a:spcPct val="0"/>
              </a:spcAft>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9pPr>
          </a:lstStyle>
          <a:p>
            <a:pPr marL="0" marR="0" lvl="0" indent="0" algn="r" defTabSz="875172" rtl="0" eaLnBrk="1" fontAlgn="auto" latinLnBrk="0" hangingPunct="1">
              <a:lnSpc>
                <a:spcPct val="100000"/>
              </a:lnSpc>
              <a:spcBef>
                <a:spcPct val="0"/>
              </a:spcBef>
              <a:spcAft>
                <a:spcPts val="0"/>
              </a:spcAft>
              <a:buClrTx/>
              <a:buSzPct val="100000"/>
              <a:buFont typeface="Times New Roman" panose="02020603050405020304" pitchFamily="18" charset="0"/>
              <a:buNone/>
              <a:tabLst>
                <a:tab pos="437586" algn="l"/>
                <a:tab pos="875172" algn="l"/>
                <a:tab pos="1312758" algn="l"/>
                <a:tab pos="1750344" algn="l"/>
                <a:tab pos="2187931" algn="l"/>
                <a:tab pos="2625517" algn="l"/>
              </a:tabLst>
              <a:defRPr/>
            </a:pPr>
            <a:fld id="{66D6A5A0-806E-4E21-A59A-4D6E0AB8A473}" type="slidenum">
              <a:rPr kumimoji="0" lang="en-US" altLang="en-US" sz="11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rPr>
              <a:pPr marL="0" marR="0" lvl="0" indent="0" algn="r" defTabSz="875172" rtl="0" eaLnBrk="1" fontAlgn="auto" latinLnBrk="0" hangingPunct="1">
                <a:lnSpc>
                  <a:spcPct val="100000"/>
                </a:lnSpc>
                <a:spcBef>
                  <a:spcPct val="0"/>
                </a:spcBef>
                <a:spcAft>
                  <a:spcPts val="0"/>
                </a:spcAft>
                <a:buClrTx/>
                <a:buSzPct val="100000"/>
                <a:buFont typeface="Times New Roman" panose="02020603050405020304" pitchFamily="18" charset="0"/>
                <a:buNone/>
                <a:tabLst>
                  <a:tab pos="437586" algn="l"/>
                  <a:tab pos="875172" algn="l"/>
                  <a:tab pos="1312758" algn="l"/>
                  <a:tab pos="1750344" algn="l"/>
                  <a:tab pos="2187931" algn="l"/>
                  <a:tab pos="2625517" algn="l"/>
                </a:tabLst>
                <a:defRPr/>
              </a:pPr>
              <a:t>9</a:t>
            </a:fld>
            <a:endParaRPr kumimoji="0" lang="en-US" altLang="en-US" sz="11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706438" y="693738"/>
            <a:ext cx="6100762" cy="34321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51950" y="4346312"/>
            <a:ext cx="6010995" cy="4118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7517" tIns="43759" rIns="87517" bIns="43759" anchor="ctr"/>
          <a:lstStyle/>
          <a:p>
            <a:pPr marL="0" marR="0" lvl="0" indent="0" algn="l" defTabSz="875172" rtl="0" eaLnBrk="1" fontAlgn="auto" latinLnBrk="0" hangingPunct="1">
              <a:lnSpc>
                <a:spcPct val="93000"/>
              </a:lnSpc>
              <a:spcBef>
                <a:spcPts val="0"/>
              </a:spcBef>
              <a:spcAft>
                <a:spcPts val="0"/>
              </a:spcAft>
              <a:buClr>
                <a:srgbClr val="000000"/>
              </a:buClr>
              <a:buSzPct val="100000"/>
              <a:buFontTx/>
              <a:buNone/>
              <a:tabLst/>
              <a:defRPr/>
            </a:pPr>
            <a:endParaRPr kumimoji="0" lang="en-US" altLang="en-US" sz="17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68471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0BDA81-3FB2-49EB-95B6-9165AF10FC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610152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5pPr>
            <a:lvl6pPr marL="2658184"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6pPr>
            <a:lvl7pPr marL="3141490"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7pPr>
            <a:lvl8pPr marL="3624796"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8pPr>
            <a:lvl9pPr marL="4108102" indent="-241653" defTabSz="483306" eaLnBrk="0" fontAlgn="base" hangingPunct="0">
              <a:spcBef>
                <a:spcPct val="30000"/>
              </a:spcBef>
              <a:spcAft>
                <a:spcPct val="0"/>
              </a:spcAft>
              <a:buClr>
                <a:srgbClr val="000000"/>
              </a:buClr>
              <a:buSzPct val="100000"/>
              <a:buFont typeface="Times New Roman" panose="02020603050405020304" pitchFamily="18" charset="0"/>
              <a:tabLst>
                <a:tab pos="483306" algn="l"/>
                <a:tab pos="966612" algn="l"/>
                <a:tab pos="1449918" algn="l"/>
                <a:tab pos="1933224" algn="l"/>
                <a:tab pos="2416531" algn="l"/>
                <a:tab pos="2899837" algn="l"/>
              </a:tabLst>
              <a:defRPr sz="1300">
                <a:solidFill>
                  <a:srgbClr val="000000"/>
                </a:solidFill>
                <a:latin typeface="Times New Roman" panose="02020603050405020304" pitchFamily="18" charset="0"/>
              </a:defRPr>
            </a:lvl9pPr>
          </a:lstStyle>
          <a:p>
            <a:pPr marL="0" marR="0" lvl="0" indent="0" algn="r" defTabSz="966612" rtl="0" eaLnBrk="1" fontAlgn="auto" latinLnBrk="0" hangingPunct="1">
              <a:lnSpc>
                <a:spcPct val="100000"/>
              </a:lnSpc>
              <a:spcBef>
                <a:spcPct val="0"/>
              </a:spcBef>
              <a:spcAft>
                <a:spcPts val="0"/>
              </a:spcAft>
              <a:buClrTx/>
              <a:buSzPct val="100000"/>
              <a:buFont typeface="Times New Roman" panose="02020603050405020304" pitchFamily="18" charset="0"/>
              <a:buNone/>
              <a:tabLst>
                <a:tab pos="483306" algn="l"/>
                <a:tab pos="966612" algn="l"/>
                <a:tab pos="1449918" algn="l"/>
                <a:tab pos="1933224" algn="l"/>
                <a:tab pos="2416531" algn="l"/>
                <a:tab pos="2899837" algn="l"/>
              </a:tabLst>
              <a:defRPr/>
            </a:pPr>
            <a:fld id="{66D6A5A0-806E-4E21-A59A-4D6E0AB8A473}" type="slidenum">
              <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rPr>
              <a:pPr marL="0" marR="0" lvl="0" indent="0" algn="r" defTabSz="966612" rtl="0" eaLnBrk="1" fontAlgn="auto" latinLnBrk="0" hangingPunct="1">
                <a:lnSpc>
                  <a:spcPct val="100000"/>
                </a:lnSpc>
                <a:spcBef>
                  <a:spcPct val="0"/>
                </a:spcBef>
                <a:spcAft>
                  <a:spcPts val="0"/>
                </a:spcAft>
                <a:buClrTx/>
                <a:buSzPct val="100000"/>
                <a:buFont typeface="Times New Roman" panose="02020603050405020304" pitchFamily="18" charset="0"/>
                <a:buNone/>
                <a:tabLst>
                  <a:tab pos="483306" algn="l"/>
                  <a:tab pos="966612" algn="l"/>
                  <a:tab pos="1449918" algn="l"/>
                  <a:tab pos="1933224" algn="l"/>
                  <a:tab pos="2416531" algn="l"/>
                  <a:tab pos="2899837" algn="l"/>
                </a:tabLst>
                <a:defRPr/>
              </a:pPr>
              <a:t>32</a:t>
            </a:fld>
            <a:endParaRPr kumimoji="0" lang="en-US" altLang="en-US" sz="13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273050" y="854075"/>
            <a:ext cx="7505700" cy="42227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805785" y="5346520"/>
            <a:ext cx="6441346" cy="5065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6661" tIns="48331" rIns="96661" bIns="48331" anchor="ctr"/>
          <a:lstStyle/>
          <a:p>
            <a:pPr marL="0" marR="0" lvl="0" indent="0" algn="l" defTabSz="966612" rtl="0" eaLnBrk="1" fontAlgn="auto" latinLnBrk="0" hangingPunct="1">
              <a:lnSpc>
                <a:spcPct val="93000"/>
              </a:lnSpc>
              <a:spcBef>
                <a:spcPts val="0"/>
              </a:spcBef>
              <a:spcAft>
                <a:spcPts val="0"/>
              </a:spcAft>
              <a:buClr>
                <a:srgbClr val="000000"/>
              </a:buClr>
              <a:buSzPct val="100000"/>
              <a:buFontTx/>
              <a:buNone/>
              <a:tabLst/>
              <a:defRPr/>
            </a:pPr>
            <a:endParaRPr kumimoji="0" lang="en-US" altLang="en-US" sz="19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3684228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6.xml"/><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26/08/2024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1106440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26/08/2024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8315220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635315842"/>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7"/>
            <a:ext cx="11376025" cy="646331"/>
          </a:xfrm>
          <a:prstGeom prst="rect">
            <a:avLst/>
          </a:prstGeom>
          <a:noFill/>
        </p:spPr>
        <p:txBody>
          <a:bodyPr wrap="square" rtlCol="0">
            <a:spAutoFit/>
          </a:bodyPr>
          <a:lstStyle/>
          <a:p>
            <a:pPr algn="ctr"/>
            <a:r>
              <a:rPr kumimoji="0" lang="fr-CH" sz="3600" dirty="0" err="1"/>
              <a:t>home.cern</a:t>
            </a:r>
            <a:endParaRPr lang="en-US" sz="3600"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215085644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26209586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userDrawn="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560682963"/>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4418723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18312325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1642316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01665052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402796723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399950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26/08/2024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80158121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3890572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9550417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9280786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00218653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18613585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1"/>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E07A8E7D-D7E2-458F-AF9A-83DF4A45074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0501" y="152400"/>
            <a:ext cx="718217" cy="242803"/>
          </a:xfrm>
          <a:prstGeom prst="rect">
            <a:avLst/>
          </a:prstGeom>
        </p:spPr>
      </p:pic>
    </p:spTree>
    <p:extLst>
      <p:ext uri="{BB962C8B-B14F-4D97-AF65-F5344CB8AC3E}">
        <p14:creationId xmlns:p14="http://schemas.microsoft.com/office/powerpoint/2010/main" val="1974845560"/>
      </p:ext>
    </p:extLst>
  </p:cSld>
  <p:clrMapOvr>
    <a:overrideClrMapping bg1="lt1" tx1="dk1" bg2="lt2" tx2="dk2" accent1="accent1" accent2="accent2" accent3="accent3" accent4="accent4" accent5="accent5" accent6="accent6" hlink="hlink" folHlink="folHlink"/>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46705766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136467256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99527766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94050366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087963830"/>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205970722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60487426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9570858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90910566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6726116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73542384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29831840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8/26/24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42118280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26/08/2024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79356996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88A41-7741-87F6-91B7-BA8A27D5A5E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FDA3BF9-A61D-A880-EA59-5456D31C51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B31BA98-A0DB-60E6-6F46-9A0D34B5EE8A}"/>
              </a:ext>
            </a:extLst>
          </p:cNvPr>
          <p:cNvSpPr>
            <a:spLocks noGrp="1"/>
          </p:cNvSpPr>
          <p:nvPr>
            <p:ph type="dt" sz="half" idx="10"/>
          </p:nvPr>
        </p:nvSpPr>
        <p:spPr/>
        <p:txBody>
          <a:bodyPr/>
          <a:lstStyle/>
          <a:p>
            <a:fld id="{05800E69-0DFE-4BA2-857C-D81296BCF8CF}" type="datetimeFigureOut">
              <a:rPr lang="en-GB" smtClean="0"/>
              <a:t>26/08/2024</a:t>
            </a:fld>
            <a:endParaRPr lang="en-GB"/>
          </a:p>
        </p:txBody>
      </p:sp>
      <p:sp>
        <p:nvSpPr>
          <p:cNvPr id="5" name="Footer Placeholder 4">
            <a:extLst>
              <a:ext uri="{FF2B5EF4-FFF2-40B4-BE49-F238E27FC236}">
                <a16:creationId xmlns:a16="http://schemas.microsoft.com/office/drawing/2014/main" id="{45AA5DF4-148D-FE91-E593-7A6760AF672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A9DAC1C-07AB-CDFD-0349-F2AA5958B8D9}"/>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34077226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405497876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EF810-8586-C9EE-1F68-E2D919E6101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591022E-6AEF-E2E5-12B6-EEFEF6E7316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912EB75-2D17-06B1-CDD8-115D4050D7E6}"/>
              </a:ext>
            </a:extLst>
          </p:cNvPr>
          <p:cNvSpPr>
            <a:spLocks noGrp="1"/>
          </p:cNvSpPr>
          <p:nvPr>
            <p:ph type="dt" sz="half" idx="10"/>
          </p:nvPr>
        </p:nvSpPr>
        <p:spPr/>
        <p:txBody>
          <a:bodyPr/>
          <a:lstStyle/>
          <a:p>
            <a:fld id="{05800E69-0DFE-4BA2-857C-D81296BCF8CF}" type="datetimeFigureOut">
              <a:rPr lang="en-GB" smtClean="0"/>
              <a:t>26/08/2024</a:t>
            </a:fld>
            <a:endParaRPr lang="en-GB"/>
          </a:p>
        </p:txBody>
      </p:sp>
      <p:sp>
        <p:nvSpPr>
          <p:cNvPr id="5" name="Footer Placeholder 4">
            <a:extLst>
              <a:ext uri="{FF2B5EF4-FFF2-40B4-BE49-F238E27FC236}">
                <a16:creationId xmlns:a16="http://schemas.microsoft.com/office/drawing/2014/main" id="{948E5B11-9AB8-11B2-E320-9CB5851C0BB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9524ACB-8B44-2F58-0FAB-B088778B829F}"/>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79391724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C88D3-F3EF-3911-CB41-8C034C71F65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6059E75-A0A6-5977-56C9-2DEAB621E23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107FF51-1BEB-0D9F-E3C7-AB3ED837A1D7}"/>
              </a:ext>
            </a:extLst>
          </p:cNvPr>
          <p:cNvSpPr>
            <a:spLocks noGrp="1"/>
          </p:cNvSpPr>
          <p:nvPr>
            <p:ph type="dt" sz="half" idx="10"/>
          </p:nvPr>
        </p:nvSpPr>
        <p:spPr/>
        <p:txBody>
          <a:bodyPr/>
          <a:lstStyle/>
          <a:p>
            <a:fld id="{05800E69-0DFE-4BA2-857C-D81296BCF8CF}" type="datetimeFigureOut">
              <a:rPr lang="en-GB" smtClean="0"/>
              <a:t>26/08/2024</a:t>
            </a:fld>
            <a:endParaRPr lang="en-GB"/>
          </a:p>
        </p:txBody>
      </p:sp>
      <p:sp>
        <p:nvSpPr>
          <p:cNvPr id="5" name="Footer Placeholder 4">
            <a:extLst>
              <a:ext uri="{FF2B5EF4-FFF2-40B4-BE49-F238E27FC236}">
                <a16:creationId xmlns:a16="http://schemas.microsoft.com/office/drawing/2014/main" id="{179FCB54-4F5C-6DBC-928E-05C44989A6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C5C001-8171-2F91-1407-C69E6D31CDE6}"/>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1964443325"/>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80081-9647-6118-CE0F-110606905B7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2814895-0177-E2BD-29C7-9231C77E178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967D69E-847C-C70D-24D9-DFFC3081422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9E0983A-966B-5B5E-2715-DA674BA9C4AF}"/>
              </a:ext>
            </a:extLst>
          </p:cNvPr>
          <p:cNvSpPr>
            <a:spLocks noGrp="1"/>
          </p:cNvSpPr>
          <p:nvPr>
            <p:ph type="dt" sz="half" idx="10"/>
          </p:nvPr>
        </p:nvSpPr>
        <p:spPr/>
        <p:txBody>
          <a:bodyPr/>
          <a:lstStyle/>
          <a:p>
            <a:fld id="{05800E69-0DFE-4BA2-857C-D81296BCF8CF}" type="datetimeFigureOut">
              <a:rPr lang="en-GB" smtClean="0"/>
              <a:t>26/08/2024</a:t>
            </a:fld>
            <a:endParaRPr lang="en-GB"/>
          </a:p>
        </p:txBody>
      </p:sp>
      <p:sp>
        <p:nvSpPr>
          <p:cNvPr id="6" name="Footer Placeholder 5">
            <a:extLst>
              <a:ext uri="{FF2B5EF4-FFF2-40B4-BE49-F238E27FC236}">
                <a16:creationId xmlns:a16="http://schemas.microsoft.com/office/drawing/2014/main" id="{6DBA4DDF-7C37-DBC7-D5A5-038CA1888DC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537CF67-7F4B-2342-BCEE-C85369768994}"/>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315360527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90D0F-281A-3B3D-A515-0E9EBF3F7B2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FCB446B-BF12-5B3B-8E0D-0A33602172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6EACC28-A297-D007-5375-F0CE7A86EBC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A24CACD-2EE9-CBA9-3DFC-E417A44CCA8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806A73C-6E80-3931-E743-C86CF6150C8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4D59F61-7004-8906-11CD-5557B0213293}"/>
              </a:ext>
            </a:extLst>
          </p:cNvPr>
          <p:cNvSpPr>
            <a:spLocks noGrp="1"/>
          </p:cNvSpPr>
          <p:nvPr>
            <p:ph type="dt" sz="half" idx="10"/>
          </p:nvPr>
        </p:nvSpPr>
        <p:spPr/>
        <p:txBody>
          <a:bodyPr/>
          <a:lstStyle/>
          <a:p>
            <a:fld id="{05800E69-0DFE-4BA2-857C-D81296BCF8CF}" type="datetimeFigureOut">
              <a:rPr lang="en-GB" smtClean="0"/>
              <a:t>26/08/2024</a:t>
            </a:fld>
            <a:endParaRPr lang="en-GB"/>
          </a:p>
        </p:txBody>
      </p:sp>
      <p:sp>
        <p:nvSpPr>
          <p:cNvPr id="8" name="Footer Placeholder 7">
            <a:extLst>
              <a:ext uri="{FF2B5EF4-FFF2-40B4-BE49-F238E27FC236}">
                <a16:creationId xmlns:a16="http://schemas.microsoft.com/office/drawing/2014/main" id="{4C09F45B-33EC-530E-A4B1-11327065AA1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2E066DB-BC34-0308-9306-C277349BF5F8}"/>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3216664244"/>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D659F-2B10-9F0B-511E-5880F7F724B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190D163-7BFD-7ECE-B504-483899F383FF}"/>
              </a:ext>
            </a:extLst>
          </p:cNvPr>
          <p:cNvSpPr>
            <a:spLocks noGrp="1"/>
          </p:cNvSpPr>
          <p:nvPr>
            <p:ph type="dt" sz="half" idx="10"/>
          </p:nvPr>
        </p:nvSpPr>
        <p:spPr/>
        <p:txBody>
          <a:bodyPr/>
          <a:lstStyle/>
          <a:p>
            <a:fld id="{05800E69-0DFE-4BA2-857C-D81296BCF8CF}" type="datetimeFigureOut">
              <a:rPr lang="en-GB" smtClean="0"/>
              <a:t>26/08/2024</a:t>
            </a:fld>
            <a:endParaRPr lang="en-GB"/>
          </a:p>
        </p:txBody>
      </p:sp>
      <p:sp>
        <p:nvSpPr>
          <p:cNvPr id="4" name="Footer Placeholder 3">
            <a:extLst>
              <a:ext uri="{FF2B5EF4-FFF2-40B4-BE49-F238E27FC236}">
                <a16:creationId xmlns:a16="http://schemas.microsoft.com/office/drawing/2014/main" id="{76F124C6-161D-A9EF-A3EB-FE22688BB28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1CDE1E8-9FE3-70EF-FF10-4615122C0623}"/>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131395134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9B04D68-A14A-66F8-8897-694D9DF1D492}"/>
              </a:ext>
            </a:extLst>
          </p:cNvPr>
          <p:cNvSpPr>
            <a:spLocks noGrp="1"/>
          </p:cNvSpPr>
          <p:nvPr>
            <p:ph type="dt" sz="half" idx="10"/>
          </p:nvPr>
        </p:nvSpPr>
        <p:spPr/>
        <p:txBody>
          <a:bodyPr/>
          <a:lstStyle/>
          <a:p>
            <a:fld id="{05800E69-0DFE-4BA2-857C-D81296BCF8CF}" type="datetimeFigureOut">
              <a:rPr lang="en-GB" smtClean="0"/>
              <a:t>26/08/2024</a:t>
            </a:fld>
            <a:endParaRPr lang="en-GB"/>
          </a:p>
        </p:txBody>
      </p:sp>
      <p:sp>
        <p:nvSpPr>
          <p:cNvPr id="3" name="Footer Placeholder 2">
            <a:extLst>
              <a:ext uri="{FF2B5EF4-FFF2-40B4-BE49-F238E27FC236}">
                <a16:creationId xmlns:a16="http://schemas.microsoft.com/office/drawing/2014/main" id="{91FB3061-1ECD-4E35-A2A2-70DA0BEA379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E51FC50-2CDD-720B-D2F8-6BE837F080C7}"/>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335677741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F3A53-750B-9687-23F2-17AA9B038C3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2488DB2-1F30-36D9-8F0F-B90AF17188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155F9DA-5F55-D175-BB91-890DC7DF4B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6FE0AB5-312D-C306-3387-B884340A2C18}"/>
              </a:ext>
            </a:extLst>
          </p:cNvPr>
          <p:cNvSpPr>
            <a:spLocks noGrp="1"/>
          </p:cNvSpPr>
          <p:nvPr>
            <p:ph type="dt" sz="half" idx="10"/>
          </p:nvPr>
        </p:nvSpPr>
        <p:spPr/>
        <p:txBody>
          <a:bodyPr/>
          <a:lstStyle/>
          <a:p>
            <a:fld id="{05800E69-0DFE-4BA2-857C-D81296BCF8CF}" type="datetimeFigureOut">
              <a:rPr lang="en-GB" smtClean="0"/>
              <a:t>26/08/2024</a:t>
            </a:fld>
            <a:endParaRPr lang="en-GB"/>
          </a:p>
        </p:txBody>
      </p:sp>
      <p:sp>
        <p:nvSpPr>
          <p:cNvPr id="6" name="Footer Placeholder 5">
            <a:extLst>
              <a:ext uri="{FF2B5EF4-FFF2-40B4-BE49-F238E27FC236}">
                <a16:creationId xmlns:a16="http://schemas.microsoft.com/office/drawing/2014/main" id="{A62290C8-F3CF-217B-EB94-C9D9D14DBAD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1A0F90F-98ED-1851-E500-5B9A9E67767D}"/>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262629877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72BF0-B366-D8DF-E71B-7D5D493297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266EFC9-9C08-3913-F4B9-921CB7D32F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8C3092E-A4F2-EF12-C4A3-280336397F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C98F4A4-5219-08D4-114B-0F9D84DB20ED}"/>
              </a:ext>
            </a:extLst>
          </p:cNvPr>
          <p:cNvSpPr>
            <a:spLocks noGrp="1"/>
          </p:cNvSpPr>
          <p:nvPr>
            <p:ph type="dt" sz="half" idx="10"/>
          </p:nvPr>
        </p:nvSpPr>
        <p:spPr/>
        <p:txBody>
          <a:bodyPr/>
          <a:lstStyle/>
          <a:p>
            <a:fld id="{05800E69-0DFE-4BA2-857C-D81296BCF8CF}" type="datetimeFigureOut">
              <a:rPr lang="en-GB" smtClean="0"/>
              <a:t>26/08/2024</a:t>
            </a:fld>
            <a:endParaRPr lang="en-GB"/>
          </a:p>
        </p:txBody>
      </p:sp>
      <p:sp>
        <p:nvSpPr>
          <p:cNvPr id="6" name="Footer Placeholder 5">
            <a:extLst>
              <a:ext uri="{FF2B5EF4-FFF2-40B4-BE49-F238E27FC236}">
                <a16:creationId xmlns:a16="http://schemas.microsoft.com/office/drawing/2014/main" id="{9FE66DFD-B7F6-CE62-03F4-076687AA7F3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3A15510-F823-6E6A-4430-86F53CF95526}"/>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343302173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A16FB-EF80-9899-E87A-E158B170D0F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DA941D7-2EC4-EC62-A7DF-3CED2E7B30D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A62156-FE74-3CEA-3710-9C29C9526BA1}"/>
              </a:ext>
            </a:extLst>
          </p:cNvPr>
          <p:cNvSpPr>
            <a:spLocks noGrp="1"/>
          </p:cNvSpPr>
          <p:nvPr>
            <p:ph type="dt" sz="half" idx="10"/>
          </p:nvPr>
        </p:nvSpPr>
        <p:spPr/>
        <p:txBody>
          <a:bodyPr/>
          <a:lstStyle/>
          <a:p>
            <a:fld id="{05800E69-0DFE-4BA2-857C-D81296BCF8CF}" type="datetimeFigureOut">
              <a:rPr lang="en-GB" smtClean="0"/>
              <a:t>26/08/2024</a:t>
            </a:fld>
            <a:endParaRPr lang="en-GB"/>
          </a:p>
        </p:txBody>
      </p:sp>
      <p:sp>
        <p:nvSpPr>
          <p:cNvPr id="5" name="Footer Placeholder 4">
            <a:extLst>
              <a:ext uri="{FF2B5EF4-FFF2-40B4-BE49-F238E27FC236}">
                <a16:creationId xmlns:a16="http://schemas.microsoft.com/office/drawing/2014/main" id="{521AD269-6C5B-E7F9-2844-E9038679940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88151E2-BC79-7B3C-7923-A389C5ED5441}"/>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3769190212"/>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22DC7FA-35ED-221C-34E6-E161FAF3101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CB063C8-0853-5D0C-2D08-7A8317396FF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F17C37-7FD4-F6F9-F5A8-95082FF3F438}"/>
              </a:ext>
            </a:extLst>
          </p:cNvPr>
          <p:cNvSpPr>
            <a:spLocks noGrp="1"/>
          </p:cNvSpPr>
          <p:nvPr>
            <p:ph type="dt" sz="half" idx="10"/>
          </p:nvPr>
        </p:nvSpPr>
        <p:spPr/>
        <p:txBody>
          <a:bodyPr/>
          <a:lstStyle/>
          <a:p>
            <a:fld id="{05800E69-0DFE-4BA2-857C-D81296BCF8CF}" type="datetimeFigureOut">
              <a:rPr lang="en-GB" smtClean="0"/>
              <a:t>26/08/2024</a:t>
            </a:fld>
            <a:endParaRPr lang="en-GB"/>
          </a:p>
        </p:txBody>
      </p:sp>
      <p:sp>
        <p:nvSpPr>
          <p:cNvPr id="5" name="Footer Placeholder 4">
            <a:extLst>
              <a:ext uri="{FF2B5EF4-FFF2-40B4-BE49-F238E27FC236}">
                <a16:creationId xmlns:a16="http://schemas.microsoft.com/office/drawing/2014/main" id="{9911817F-F1FD-F0C6-FA4E-03B1ED67105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9D526DF-0918-C84F-5B7C-021D7F6D6A5D}"/>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10350340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420742733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4171960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3677452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8133151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51091321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8167294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26/08/2024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5459636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52452321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8156849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77998202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4549267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45249133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8/26/24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24597360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894251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32797812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352490916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105636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AE7A82-05A5-43F9-A20B-07A3BA495A64}" type="datetimeFigureOut">
              <a:rPr lang="en-GB" smtClean="0"/>
              <a:t>26/08/2024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90005218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801579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66659398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74282921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26567393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8/26/24</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07446158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2" y="3886200"/>
            <a:ext cx="8534400" cy="1752600"/>
          </a:xfrm>
        </p:spPr>
        <p:txBody>
          <a:bodyPr/>
          <a:lstStyle>
            <a:lvl1pPr marL="0" indent="0" algn="ctr">
              <a:buNone/>
              <a:defRPr>
                <a:solidFill>
                  <a:schemeClr val="tx1">
                    <a:tint val="75000"/>
                  </a:schemeClr>
                </a:solidFill>
              </a:defRPr>
            </a:lvl1pPr>
            <a:lvl2pPr marL="609228" indent="0" algn="ctr">
              <a:buNone/>
              <a:defRPr>
                <a:solidFill>
                  <a:schemeClr val="tx1">
                    <a:tint val="75000"/>
                  </a:schemeClr>
                </a:solidFill>
              </a:defRPr>
            </a:lvl2pPr>
            <a:lvl3pPr marL="1218456" indent="0" algn="ctr">
              <a:buNone/>
              <a:defRPr>
                <a:solidFill>
                  <a:schemeClr val="tx1">
                    <a:tint val="75000"/>
                  </a:schemeClr>
                </a:solidFill>
              </a:defRPr>
            </a:lvl3pPr>
            <a:lvl4pPr marL="1827686" indent="0" algn="ctr">
              <a:buNone/>
              <a:defRPr>
                <a:solidFill>
                  <a:schemeClr val="tx1">
                    <a:tint val="75000"/>
                  </a:schemeClr>
                </a:solidFill>
              </a:defRPr>
            </a:lvl4pPr>
            <a:lvl5pPr marL="2436914" indent="0" algn="ctr">
              <a:buNone/>
              <a:defRPr>
                <a:solidFill>
                  <a:schemeClr val="tx1">
                    <a:tint val="75000"/>
                  </a:schemeClr>
                </a:solidFill>
              </a:defRPr>
            </a:lvl5pPr>
            <a:lvl6pPr marL="3046142" indent="0" algn="ctr">
              <a:buNone/>
              <a:defRPr>
                <a:solidFill>
                  <a:schemeClr val="tx1">
                    <a:tint val="75000"/>
                  </a:schemeClr>
                </a:solidFill>
              </a:defRPr>
            </a:lvl6pPr>
            <a:lvl7pPr marL="3655371" indent="0" algn="ctr">
              <a:buNone/>
              <a:defRPr>
                <a:solidFill>
                  <a:schemeClr val="tx1">
                    <a:tint val="75000"/>
                  </a:schemeClr>
                </a:solidFill>
              </a:defRPr>
            </a:lvl7pPr>
            <a:lvl8pPr marL="4264600" indent="0" algn="ctr">
              <a:buNone/>
              <a:defRPr>
                <a:solidFill>
                  <a:schemeClr val="tx1">
                    <a:tint val="75000"/>
                  </a:schemeClr>
                </a:solidFill>
              </a:defRPr>
            </a:lvl8pPr>
            <a:lvl9pPr marL="487382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3C542E28-4944-4174-8658-B31C7AE78AFE}" type="slidenum">
              <a:rPr lang="en-US"/>
              <a:pPr>
                <a:defRPr/>
              </a:pPr>
              <a:t>‹#›</a:t>
            </a:fld>
            <a:endParaRPr lang="en-US"/>
          </a:p>
        </p:txBody>
      </p:sp>
    </p:spTree>
    <p:extLst>
      <p:ext uri="{BB962C8B-B14F-4D97-AF65-F5344CB8AC3E}">
        <p14:creationId xmlns:p14="http://schemas.microsoft.com/office/powerpoint/2010/main" val="305200976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6AB4BAE3-E7A4-40F8-A96A-61A1EF93CFED}" type="slidenum">
              <a:rPr lang="en-US"/>
              <a:pPr>
                <a:defRPr/>
              </a:pPr>
              <a:t>‹#›</a:t>
            </a:fld>
            <a:endParaRPr lang="en-US"/>
          </a:p>
        </p:txBody>
      </p:sp>
    </p:spTree>
    <p:extLst>
      <p:ext uri="{BB962C8B-B14F-4D97-AF65-F5344CB8AC3E}">
        <p14:creationId xmlns:p14="http://schemas.microsoft.com/office/powerpoint/2010/main" val="340691110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4"/>
          </a:xfrm>
        </p:spPr>
        <p:txBody>
          <a:bodyPr anchor="t"/>
          <a:lstStyle>
            <a:lvl1pPr algn="l">
              <a:defRPr sz="5357" b="1" cap="all"/>
            </a:lvl1pPr>
          </a:lstStyle>
          <a:p>
            <a:r>
              <a:rPr lang="en-US"/>
              <a:t>Click to edit Master title style</a:t>
            </a:r>
          </a:p>
        </p:txBody>
      </p:sp>
      <p:sp>
        <p:nvSpPr>
          <p:cNvPr id="3" name="Text Placeholder 2"/>
          <p:cNvSpPr>
            <a:spLocks noGrp="1"/>
          </p:cNvSpPr>
          <p:nvPr>
            <p:ph type="body" idx="1"/>
          </p:nvPr>
        </p:nvSpPr>
        <p:spPr>
          <a:xfrm>
            <a:off x="963084" y="2906714"/>
            <a:ext cx="10363200" cy="1500187"/>
          </a:xfrm>
        </p:spPr>
        <p:txBody>
          <a:bodyPr anchor="b"/>
          <a:lstStyle>
            <a:lvl1pPr marL="0" indent="0">
              <a:buNone/>
              <a:defRPr sz="2622">
                <a:solidFill>
                  <a:schemeClr val="tx1">
                    <a:tint val="75000"/>
                  </a:schemeClr>
                </a:solidFill>
              </a:defRPr>
            </a:lvl1pPr>
            <a:lvl2pPr marL="609228" indent="0">
              <a:buNone/>
              <a:defRPr sz="2394">
                <a:solidFill>
                  <a:schemeClr val="tx1">
                    <a:tint val="75000"/>
                  </a:schemeClr>
                </a:solidFill>
              </a:defRPr>
            </a:lvl2pPr>
            <a:lvl3pPr marL="1218456" indent="0">
              <a:buNone/>
              <a:defRPr sz="2166">
                <a:solidFill>
                  <a:schemeClr val="tx1">
                    <a:tint val="75000"/>
                  </a:schemeClr>
                </a:solidFill>
              </a:defRPr>
            </a:lvl3pPr>
            <a:lvl4pPr marL="1827686" indent="0">
              <a:buNone/>
              <a:defRPr sz="1824">
                <a:solidFill>
                  <a:schemeClr val="tx1">
                    <a:tint val="75000"/>
                  </a:schemeClr>
                </a:solidFill>
              </a:defRPr>
            </a:lvl4pPr>
            <a:lvl5pPr marL="2436914" indent="0">
              <a:buNone/>
              <a:defRPr sz="1824">
                <a:solidFill>
                  <a:schemeClr val="tx1">
                    <a:tint val="75000"/>
                  </a:schemeClr>
                </a:solidFill>
              </a:defRPr>
            </a:lvl5pPr>
            <a:lvl6pPr marL="3046142" indent="0">
              <a:buNone/>
              <a:defRPr sz="1824">
                <a:solidFill>
                  <a:schemeClr val="tx1">
                    <a:tint val="75000"/>
                  </a:schemeClr>
                </a:solidFill>
              </a:defRPr>
            </a:lvl6pPr>
            <a:lvl7pPr marL="3655371" indent="0">
              <a:buNone/>
              <a:defRPr sz="1824">
                <a:solidFill>
                  <a:schemeClr val="tx1">
                    <a:tint val="75000"/>
                  </a:schemeClr>
                </a:solidFill>
              </a:defRPr>
            </a:lvl7pPr>
            <a:lvl8pPr marL="4264600" indent="0">
              <a:buNone/>
              <a:defRPr sz="1824">
                <a:solidFill>
                  <a:schemeClr val="tx1">
                    <a:tint val="75000"/>
                  </a:schemeClr>
                </a:solidFill>
              </a:defRPr>
            </a:lvl8pPr>
            <a:lvl9pPr marL="4873828" indent="0">
              <a:buNone/>
              <a:defRPr sz="182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25330E46-5F80-43ED-933E-4B0D73B4708D}" type="slidenum">
              <a:rPr lang="en-US"/>
              <a:pPr>
                <a:defRPr/>
              </a:pPr>
              <a:t>‹#›</a:t>
            </a:fld>
            <a:endParaRPr lang="en-US"/>
          </a:p>
        </p:txBody>
      </p:sp>
    </p:spTree>
    <p:extLst>
      <p:ext uri="{BB962C8B-B14F-4D97-AF65-F5344CB8AC3E}">
        <p14:creationId xmlns:p14="http://schemas.microsoft.com/office/powerpoint/2010/main" val="358417817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40BEC0D5-32D3-4FDC-A467-C048AEDAEF43}" type="slidenum">
              <a:rPr lang="en-US"/>
              <a:pPr>
                <a:defRPr/>
              </a:pPr>
              <a:t>‹#›</a:t>
            </a:fld>
            <a:endParaRPr lang="en-US"/>
          </a:p>
        </p:txBody>
      </p:sp>
    </p:spTree>
    <p:extLst>
      <p:ext uri="{BB962C8B-B14F-4D97-AF65-F5344CB8AC3E}">
        <p14:creationId xmlns:p14="http://schemas.microsoft.com/office/powerpoint/2010/main" val="131000464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1" y="1535116"/>
            <a:ext cx="5386917"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4" name="Content Placeholder 3"/>
          <p:cNvSpPr>
            <a:spLocks noGrp="1"/>
          </p:cNvSpPr>
          <p:nvPr>
            <p:ph sz="half" idx="2"/>
          </p:nvPr>
        </p:nvSpPr>
        <p:spPr>
          <a:xfrm>
            <a:off x="609601" y="2174875"/>
            <a:ext cx="5386917"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6"/>
            <a:ext cx="5389033"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8"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9" name="Slide Number Placeholder 5"/>
          <p:cNvSpPr>
            <a:spLocks noGrp="1"/>
          </p:cNvSpPr>
          <p:nvPr>
            <p:ph type="sldNum" sz="quarter" idx="12"/>
          </p:nvPr>
        </p:nvSpPr>
        <p:spPr/>
        <p:txBody>
          <a:bodyPr/>
          <a:lstStyle>
            <a:lvl1pPr>
              <a:defRPr/>
            </a:lvl1pPr>
          </a:lstStyle>
          <a:p>
            <a:pPr>
              <a:defRPr/>
            </a:pPr>
            <a:fld id="{9CA5194B-0B1E-4425-BD4E-B47A6E31B4AC}" type="slidenum">
              <a:rPr lang="en-US"/>
              <a:pPr>
                <a:defRPr/>
              </a:pPr>
              <a:t>‹#›</a:t>
            </a:fld>
            <a:endParaRPr lang="en-US"/>
          </a:p>
        </p:txBody>
      </p:sp>
    </p:spTree>
    <p:extLst>
      <p:ext uri="{BB962C8B-B14F-4D97-AF65-F5344CB8AC3E}">
        <p14:creationId xmlns:p14="http://schemas.microsoft.com/office/powerpoint/2010/main" val="117091885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AE7A82-05A5-43F9-A20B-07A3BA495A64}" type="datetimeFigureOut">
              <a:rPr lang="en-GB" smtClean="0"/>
              <a:t>26/08/2024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76833031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4"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5" name="Slide Number Placeholder 5"/>
          <p:cNvSpPr>
            <a:spLocks noGrp="1"/>
          </p:cNvSpPr>
          <p:nvPr>
            <p:ph type="sldNum" sz="quarter" idx="12"/>
          </p:nvPr>
        </p:nvSpPr>
        <p:spPr/>
        <p:txBody>
          <a:bodyPr/>
          <a:lstStyle>
            <a:lvl1pPr>
              <a:defRPr/>
            </a:lvl1pPr>
          </a:lstStyle>
          <a:p>
            <a:pPr>
              <a:defRPr/>
            </a:pPr>
            <a:fld id="{8BC99217-547C-48C4-BBA2-0AD26965BCEA}" type="slidenum">
              <a:rPr lang="en-US"/>
              <a:pPr>
                <a:defRPr/>
              </a:pPr>
              <a:t>‹#›</a:t>
            </a:fld>
            <a:endParaRPr lang="en-US"/>
          </a:p>
        </p:txBody>
      </p:sp>
    </p:spTree>
    <p:extLst>
      <p:ext uri="{BB962C8B-B14F-4D97-AF65-F5344CB8AC3E}">
        <p14:creationId xmlns:p14="http://schemas.microsoft.com/office/powerpoint/2010/main" val="57282848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3"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4" name="Slide Number Placeholder 5"/>
          <p:cNvSpPr>
            <a:spLocks noGrp="1"/>
          </p:cNvSpPr>
          <p:nvPr>
            <p:ph type="sldNum" sz="quarter" idx="12"/>
          </p:nvPr>
        </p:nvSpPr>
        <p:spPr/>
        <p:txBody>
          <a:bodyPr/>
          <a:lstStyle>
            <a:lvl1pPr>
              <a:defRPr/>
            </a:lvl1pPr>
          </a:lstStyle>
          <a:p>
            <a:pPr>
              <a:defRPr/>
            </a:pPr>
            <a:fld id="{88F19282-61B7-4575-B1E9-BE84A679125B}" type="slidenum">
              <a:rPr lang="en-US"/>
              <a:pPr>
                <a:defRPr/>
              </a:pPr>
              <a:t>‹#›</a:t>
            </a:fld>
            <a:endParaRPr lang="en-US"/>
          </a:p>
        </p:txBody>
      </p:sp>
    </p:spTree>
    <p:extLst>
      <p:ext uri="{BB962C8B-B14F-4D97-AF65-F5344CB8AC3E}">
        <p14:creationId xmlns:p14="http://schemas.microsoft.com/office/powerpoint/2010/main" val="302341529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49"/>
            <a:ext cx="4011084" cy="1162050"/>
          </a:xfrm>
        </p:spPr>
        <p:txBody>
          <a:bodyPr anchor="b"/>
          <a:lstStyle>
            <a:lvl1pPr algn="l">
              <a:defRPr sz="2622"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4217"/>
            </a:lvl1pPr>
            <a:lvl2pPr>
              <a:defRPr sz="3761"/>
            </a:lvl2pPr>
            <a:lvl3pPr>
              <a:defRPr sz="3191"/>
            </a:lvl3pPr>
            <a:lvl4pPr>
              <a:defRPr sz="2622"/>
            </a:lvl4pPr>
            <a:lvl5pPr>
              <a:defRPr sz="2622"/>
            </a:lvl5pPr>
            <a:lvl6pPr>
              <a:defRPr sz="2622"/>
            </a:lvl6pPr>
            <a:lvl7pPr>
              <a:defRPr sz="2622"/>
            </a:lvl7pPr>
            <a:lvl8pPr>
              <a:defRPr sz="2622"/>
            </a:lvl8pPr>
            <a:lvl9pPr>
              <a:defRPr sz="262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BA6546DA-D9A6-41B9-910D-8E4398FAB76A}" type="slidenum">
              <a:rPr lang="en-US"/>
              <a:pPr>
                <a:defRPr/>
              </a:pPr>
              <a:t>‹#›</a:t>
            </a:fld>
            <a:endParaRPr lang="en-US"/>
          </a:p>
        </p:txBody>
      </p:sp>
    </p:spTree>
    <p:extLst>
      <p:ext uri="{BB962C8B-B14F-4D97-AF65-F5344CB8AC3E}">
        <p14:creationId xmlns:p14="http://schemas.microsoft.com/office/powerpoint/2010/main" val="137544546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9" y="4800601"/>
            <a:ext cx="7315200" cy="566738"/>
          </a:xfrm>
        </p:spPr>
        <p:txBody>
          <a:bodyPr anchor="b"/>
          <a:lstStyle>
            <a:lvl1pPr algn="l">
              <a:defRPr sz="2622" b="1"/>
            </a:lvl1pPr>
          </a:lstStyle>
          <a:p>
            <a:r>
              <a:rPr lang="en-US"/>
              <a:t>Click to edit Master title style</a:t>
            </a:r>
          </a:p>
        </p:txBody>
      </p:sp>
      <p:sp>
        <p:nvSpPr>
          <p:cNvPr id="3" name="Picture Placeholder 2"/>
          <p:cNvSpPr>
            <a:spLocks noGrp="1"/>
          </p:cNvSpPr>
          <p:nvPr>
            <p:ph type="pic" idx="1"/>
          </p:nvPr>
        </p:nvSpPr>
        <p:spPr>
          <a:xfrm>
            <a:off x="2389719" y="612775"/>
            <a:ext cx="7315200" cy="4114800"/>
          </a:xfrm>
        </p:spPr>
        <p:txBody>
          <a:bodyPr rtlCol="0">
            <a:normAutofit/>
          </a:bodyPr>
          <a:lstStyle>
            <a:lvl1pPr marL="0" indent="0">
              <a:buNone/>
              <a:defRPr sz="4217"/>
            </a:lvl1pPr>
            <a:lvl2pPr marL="609228" indent="0">
              <a:buNone/>
              <a:defRPr sz="3761"/>
            </a:lvl2pPr>
            <a:lvl3pPr marL="1218456" indent="0">
              <a:buNone/>
              <a:defRPr sz="3191"/>
            </a:lvl3pPr>
            <a:lvl4pPr marL="1827686" indent="0">
              <a:buNone/>
              <a:defRPr sz="2622"/>
            </a:lvl4pPr>
            <a:lvl5pPr marL="2436914" indent="0">
              <a:buNone/>
              <a:defRPr sz="2622"/>
            </a:lvl5pPr>
            <a:lvl6pPr marL="3046142" indent="0">
              <a:buNone/>
              <a:defRPr sz="2622"/>
            </a:lvl6pPr>
            <a:lvl7pPr marL="3655371" indent="0">
              <a:buNone/>
              <a:defRPr sz="2622"/>
            </a:lvl7pPr>
            <a:lvl8pPr marL="4264600" indent="0">
              <a:buNone/>
              <a:defRPr sz="2622"/>
            </a:lvl8pPr>
            <a:lvl9pPr marL="4873828" indent="0">
              <a:buNone/>
              <a:defRPr sz="2622"/>
            </a:lvl9pPr>
          </a:lstStyle>
          <a:p>
            <a:pPr lvl="0"/>
            <a:endParaRPr lang="en-US" noProof="0"/>
          </a:p>
        </p:txBody>
      </p:sp>
      <p:sp>
        <p:nvSpPr>
          <p:cNvPr id="4" name="Text Placeholder 3"/>
          <p:cNvSpPr>
            <a:spLocks noGrp="1"/>
          </p:cNvSpPr>
          <p:nvPr>
            <p:ph type="body" sz="half" idx="2"/>
          </p:nvPr>
        </p:nvSpPr>
        <p:spPr>
          <a:xfrm>
            <a:off x="2389719" y="5367338"/>
            <a:ext cx="7315200" cy="8048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641E8F01-185D-4CC0-813D-17E8E4274769}" type="slidenum">
              <a:rPr lang="en-US"/>
              <a:pPr>
                <a:defRPr/>
              </a:pPr>
              <a:t>‹#›</a:t>
            </a:fld>
            <a:endParaRPr lang="en-US"/>
          </a:p>
        </p:txBody>
      </p:sp>
    </p:spTree>
    <p:extLst>
      <p:ext uri="{BB962C8B-B14F-4D97-AF65-F5344CB8AC3E}">
        <p14:creationId xmlns:p14="http://schemas.microsoft.com/office/powerpoint/2010/main" val="160705631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B60296EE-E859-4D61-BFD7-B9A60B622705}" type="slidenum">
              <a:rPr lang="en-US"/>
              <a:pPr>
                <a:defRPr/>
              </a:pPr>
              <a:t>‹#›</a:t>
            </a:fld>
            <a:endParaRPr lang="en-US"/>
          </a:p>
        </p:txBody>
      </p:sp>
    </p:spTree>
    <p:extLst>
      <p:ext uri="{BB962C8B-B14F-4D97-AF65-F5344CB8AC3E}">
        <p14:creationId xmlns:p14="http://schemas.microsoft.com/office/powerpoint/2010/main" val="39676915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199" y="274639"/>
            <a:ext cx="2743201"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2"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43E00F92-7421-4D98-B9DC-6F6B9626168C}" type="slidenum">
              <a:rPr lang="en-US"/>
              <a:pPr>
                <a:defRPr/>
              </a:pPr>
              <a:t>‹#›</a:t>
            </a:fld>
            <a:endParaRPr lang="en-US"/>
          </a:p>
        </p:txBody>
      </p:sp>
    </p:spTree>
    <p:extLst>
      <p:ext uri="{BB962C8B-B14F-4D97-AF65-F5344CB8AC3E}">
        <p14:creationId xmlns:p14="http://schemas.microsoft.com/office/powerpoint/2010/main" val="322347048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19533850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177511785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3389106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67692500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AE7A82-05A5-43F9-A20B-07A3BA495A64}" type="datetimeFigureOut">
              <a:rPr lang="en-GB" smtClean="0"/>
              <a:t>26/08/2024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840477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208786237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42387079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02900336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8538130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0904115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51393565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00657307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8/26/24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9419399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le 3"/>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41781994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167309287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AE7A82-05A5-43F9-A20B-07A3BA495A64}" type="datetimeFigureOut">
              <a:rPr lang="en-GB" smtClean="0"/>
              <a:t>26/08/2024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61794379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67855368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996601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98196977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4348308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
        <p:nvSpPr>
          <p:cNvPr id="2" name="Title 1"/>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193733303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8155154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6239103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95172885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06246111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hqprint">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5"/>
            <a:ext cx="11017800" cy="2387600"/>
          </a:xfrm>
        </p:spPr>
        <p:txBody>
          <a:bodyPr anchor="b"/>
          <a:lstStyle>
            <a:lvl1pPr algn="ctr">
              <a:lnSpc>
                <a:spcPts val="4751"/>
              </a:lnSpc>
              <a:defRPr sz="4800" cap="none"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406567218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E7A82-05A5-43F9-A20B-07A3BA495A64}" type="datetimeFigureOut">
              <a:rPr lang="en-GB" smtClean="0"/>
              <a:t>26/08/2024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87741824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734D04B-1D88-478D-A8FB-6FFD72984813}" type="datetimeFigureOut">
              <a:rPr lang="en-GB" smtClean="0"/>
              <a:t>26/08/2024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0EBF8C-532C-411B-885C-938D5AF787CD}" type="slidenum">
              <a:rPr lang="en-GB" smtClean="0"/>
              <a:t>‹#›</a:t>
            </a:fld>
            <a:endParaRPr lang="en-GB"/>
          </a:p>
        </p:txBody>
      </p:sp>
    </p:spTree>
    <p:extLst>
      <p:ext uri="{BB962C8B-B14F-4D97-AF65-F5344CB8AC3E}">
        <p14:creationId xmlns:p14="http://schemas.microsoft.com/office/powerpoint/2010/main" val="234333848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388008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90184586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1352879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315785463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04253486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99473743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7920677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48839475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5327150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26/08/2024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48699915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21408456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331663874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75301497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73077" y="132684"/>
            <a:ext cx="1247473" cy="1234936"/>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8" y="3429001"/>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3"/>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6" name="Picture 5">
            <a:extLst>
              <a:ext uri="{FF2B5EF4-FFF2-40B4-BE49-F238E27FC236}">
                <a16:creationId xmlns:a16="http://schemas.microsoft.com/office/drawing/2014/main" id="{ECA707E9-C3E2-41E4-9381-B933151D5F8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7000" y="132684"/>
            <a:ext cx="3338914" cy="1143051"/>
          </a:xfrm>
          <a:prstGeom prst="rect">
            <a:avLst/>
          </a:prstGeom>
        </p:spPr>
      </p:pic>
    </p:spTree>
    <p:extLst>
      <p:ext uri="{BB962C8B-B14F-4D97-AF65-F5344CB8AC3E}">
        <p14:creationId xmlns:p14="http://schemas.microsoft.com/office/powerpoint/2010/main" val="3683829097"/>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72343410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79177851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08112460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3"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6759317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8"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200" y="1592265"/>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41002792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8"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2875936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26/08/2024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70250724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52718474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9" y="1592264"/>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9" y="3969704"/>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94929625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8"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4"/>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4"/>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4"/>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6"/>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15859315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9"/>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1" y="2420939"/>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426534257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8" y="1592264"/>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3"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9"/>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4" y="2416176"/>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dirty="0"/>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7" y="1601228"/>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3"/>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4770011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7"/>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7" y="2732443"/>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2"/>
            <a:ext cx="631160" cy="365125"/>
          </a:xfrm>
          <a:prstGeom prst="rect">
            <a:avLst/>
          </a:prstGeom>
        </p:spPr>
        <p:txBody>
          <a:bodyPr/>
          <a:lstStyle/>
          <a:p>
            <a:r>
              <a:rPr lang="en-US"/>
              <a:t>22/03/2021</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5"/>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1" y="1601377"/>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5"/>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9" y="1601377"/>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61097036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9"/>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89"/>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2"/>
            <a:ext cx="631160" cy="365125"/>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9"/>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4950004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6"/>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9"/>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2" y="4294189"/>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2"/>
            <a:ext cx="631160" cy="365125"/>
          </a:xfrm>
          <a:prstGeom prst="rect">
            <a:avLst/>
          </a:prstGeom>
        </p:spPr>
        <p:txBody>
          <a:bodyPr/>
          <a:lstStyle/>
          <a:p>
            <a:r>
              <a:rPr lang="en-US"/>
              <a:t>22/03/2021</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9"/>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088754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8" y="1709739"/>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4"/>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77800229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a:xfrm>
            <a:off x="3485228" y="6350852"/>
            <a:ext cx="631160" cy="365125"/>
          </a:xfrm>
          <a:prstGeom prst="rect">
            <a:avLst/>
          </a:prstGeom>
        </p:spPr>
        <p:txBody>
          <a:bodyPr/>
          <a:lstStyle/>
          <a:p>
            <a:r>
              <a:rPr lang="en-US"/>
              <a:t>22/03/2021</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a:xfrm>
            <a:off x="4259263" y="6356351"/>
            <a:ext cx="6572221" cy="365125"/>
          </a:xfrm>
          <a:prstGeom prst="rect">
            <a:avLst/>
          </a:prstGeom>
        </p:spPr>
        <p:txBody>
          <a:bodyPr/>
          <a:lstStyle/>
          <a:p>
            <a:r>
              <a:rPr lang="en-GB"/>
              <a:t>Michael Benedikt | Deliverables and timeline of the FCC Feasibility Study</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495884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3.xml"/><Relationship Id="rId13" Type="http://schemas.openxmlformats.org/officeDocument/2006/relationships/slideLayout" Target="../slideLayouts/slideLayout128.xml"/><Relationship Id="rId3" Type="http://schemas.openxmlformats.org/officeDocument/2006/relationships/slideLayout" Target="../slideLayouts/slideLayout118.xml"/><Relationship Id="rId7" Type="http://schemas.openxmlformats.org/officeDocument/2006/relationships/slideLayout" Target="../slideLayouts/slideLayout122.xml"/><Relationship Id="rId12" Type="http://schemas.openxmlformats.org/officeDocument/2006/relationships/slideLayout" Target="../slideLayouts/slideLayout127.xml"/><Relationship Id="rId2" Type="http://schemas.openxmlformats.org/officeDocument/2006/relationships/slideLayout" Target="../slideLayouts/slideLayout117.xml"/><Relationship Id="rId1" Type="http://schemas.openxmlformats.org/officeDocument/2006/relationships/slideLayout" Target="../slideLayouts/slideLayout116.xml"/><Relationship Id="rId6" Type="http://schemas.openxmlformats.org/officeDocument/2006/relationships/slideLayout" Target="../slideLayouts/slideLayout121.xml"/><Relationship Id="rId11" Type="http://schemas.openxmlformats.org/officeDocument/2006/relationships/slideLayout" Target="../slideLayouts/slideLayout126.xml"/><Relationship Id="rId5" Type="http://schemas.openxmlformats.org/officeDocument/2006/relationships/slideLayout" Target="../slideLayouts/slideLayout120.xml"/><Relationship Id="rId15" Type="http://schemas.openxmlformats.org/officeDocument/2006/relationships/image" Target="../media/image1.png"/><Relationship Id="rId10" Type="http://schemas.openxmlformats.org/officeDocument/2006/relationships/slideLayout" Target="../slideLayouts/slideLayout125.xml"/><Relationship Id="rId4" Type="http://schemas.openxmlformats.org/officeDocument/2006/relationships/slideLayout" Target="../slideLayouts/slideLayout119.xml"/><Relationship Id="rId9" Type="http://schemas.openxmlformats.org/officeDocument/2006/relationships/slideLayout" Target="../slideLayouts/slideLayout124.xml"/><Relationship Id="rId1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6.xml"/><Relationship Id="rId3" Type="http://schemas.openxmlformats.org/officeDocument/2006/relationships/slideLayout" Target="../slideLayouts/slideLayout131.xml"/><Relationship Id="rId7" Type="http://schemas.openxmlformats.org/officeDocument/2006/relationships/slideLayout" Target="../slideLayouts/slideLayout135.xml"/><Relationship Id="rId12" Type="http://schemas.openxmlformats.org/officeDocument/2006/relationships/theme" Target="../theme/theme11.xml"/><Relationship Id="rId2" Type="http://schemas.openxmlformats.org/officeDocument/2006/relationships/slideLayout" Target="../slideLayouts/slideLayout130.xml"/><Relationship Id="rId1" Type="http://schemas.openxmlformats.org/officeDocument/2006/relationships/slideLayout" Target="../slideLayouts/slideLayout129.xml"/><Relationship Id="rId6" Type="http://schemas.openxmlformats.org/officeDocument/2006/relationships/slideLayout" Target="../slideLayouts/slideLayout134.xml"/><Relationship Id="rId11" Type="http://schemas.openxmlformats.org/officeDocument/2006/relationships/slideLayout" Target="../slideLayouts/slideLayout139.xml"/><Relationship Id="rId5" Type="http://schemas.openxmlformats.org/officeDocument/2006/relationships/slideLayout" Target="../slideLayouts/slideLayout133.xml"/><Relationship Id="rId10" Type="http://schemas.openxmlformats.org/officeDocument/2006/relationships/slideLayout" Target="../slideLayouts/slideLayout138.xml"/><Relationship Id="rId4" Type="http://schemas.openxmlformats.org/officeDocument/2006/relationships/slideLayout" Target="../slideLayouts/slideLayout132.xml"/><Relationship Id="rId9" Type="http://schemas.openxmlformats.org/officeDocument/2006/relationships/slideLayout" Target="../slideLayouts/slideLayout13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6" Type="http://schemas.openxmlformats.org/officeDocument/2006/relationships/image" Target="../media/image1.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30.xml"/><Relationship Id="rId7" Type="http://schemas.openxmlformats.org/officeDocument/2006/relationships/slideLayout" Target="../slideLayouts/slideLayout3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5" Type="http://schemas.openxmlformats.org/officeDocument/2006/relationships/slideLayout" Target="../slideLayouts/slideLayout32.xml"/><Relationship Id="rId4" Type="http://schemas.openxmlformats.org/officeDocument/2006/relationships/slideLayout" Target="../slideLayouts/slideLayout31.xml"/><Relationship Id="rId9" Type="http://schemas.openxmlformats.org/officeDocument/2006/relationships/image" Target="../media/image3.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theme" Target="../theme/theme5.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image" Target="../media/image1.png"/><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image" Target="../media/image8.png"/><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image" Target="../media/image7.png"/><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theme" Target="../theme/theme7.xml"/><Relationship Id="rId5" Type="http://schemas.openxmlformats.org/officeDocument/2006/relationships/slideLayout" Target="../slideLayouts/slideLayout75.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18" Type="http://schemas.openxmlformats.org/officeDocument/2006/relationships/slideLayout" Target="../slideLayouts/slideLayout98.xml"/><Relationship Id="rId3" Type="http://schemas.openxmlformats.org/officeDocument/2006/relationships/slideLayout" Target="../slideLayouts/slideLayout83.xml"/><Relationship Id="rId21" Type="http://schemas.openxmlformats.org/officeDocument/2006/relationships/slideLayout" Target="../slideLayouts/slideLayout101.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17" Type="http://schemas.openxmlformats.org/officeDocument/2006/relationships/slideLayout" Target="../slideLayouts/slideLayout97.xml"/><Relationship Id="rId25" Type="http://schemas.openxmlformats.org/officeDocument/2006/relationships/image" Target="../media/image3.emf"/><Relationship Id="rId2" Type="http://schemas.openxmlformats.org/officeDocument/2006/relationships/slideLayout" Target="../slideLayouts/slideLayout82.xml"/><Relationship Id="rId16" Type="http://schemas.openxmlformats.org/officeDocument/2006/relationships/slideLayout" Target="../slideLayouts/slideLayout96.xml"/><Relationship Id="rId20" Type="http://schemas.openxmlformats.org/officeDocument/2006/relationships/slideLayout" Target="../slideLayouts/slideLayout100.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24" Type="http://schemas.openxmlformats.org/officeDocument/2006/relationships/theme" Target="../theme/theme8.xml"/><Relationship Id="rId5" Type="http://schemas.openxmlformats.org/officeDocument/2006/relationships/slideLayout" Target="../slideLayouts/slideLayout85.xml"/><Relationship Id="rId15" Type="http://schemas.openxmlformats.org/officeDocument/2006/relationships/slideLayout" Target="../slideLayouts/slideLayout95.xml"/><Relationship Id="rId23" Type="http://schemas.openxmlformats.org/officeDocument/2006/relationships/slideLayout" Target="../slideLayouts/slideLayout103.xml"/><Relationship Id="rId10" Type="http://schemas.openxmlformats.org/officeDocument/2006/relationships/slideLayout" Target="../slideLayouts/slideLayout90.xml"/><Relationship Id="rId19" Type="http://schemas.openxmlformats.org/officeDocument/2006/relationships/slideLayout" Target="../slideLayouts/slideLayout99.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 Id="rId22" Type="http://schemas.openxmlformats.org/officeDocument/2006/relationships/slideLayout" Target="../slideLayouts/slideLayout102.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11.xml"/><Relationship Id="rId13" Type="http://schemas.openxmlformats.org/officeDocument/2006/relationships/theme" Target="../theme/theme9.xml"/><Relationship Id="rId3" Type="http://schemas.openxmlformats.org/officeDocument/2006/relationships/slideLayout" Target="../slideLayouts/slideLayout106.xml"/><Relationship Id="rId7" Type="http://schemas.openxmlformats.org/officeDocument/2006/relationships/slideLayout" Target="../slideLayouts/slideLayout110.xml"/><Relationship Id="rId12" Type="http://schemas.openxmlformats.org/officeDocument/2006/relationships/slideLayout" Target="../slideLayouts/slideLayout115.xml"/><Relationship Id="rId2" Type="http://schemas.openxmlformats.org/officeDocument/2006/relationships/slideLayout" Target="../slideLayouts/slideLayout105.xml"/><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5" Type="http://schemas.openxmlformats.org/officeDocument/2006/relationships/slideLayout" Target="../slideLayouts/slideLayout108.xml"/><Relationship Id="rId10" Type="http://schemas.openxmlformats.org/officeDocument/2006/relationships/slideLayout" Target="../slideLayouts/slideLayout113.xml"/><Relationship Id="rId4" Type="http://schemas.openxmlformats.org/officeDocument/2006/relationships/slideLayout" Target="../slideLayouts/slideLayout107.xml"/><Relationship Id="rId9" Type="http://schemas.openxmlformats.org/officeDocument/2006/relationships/slideLayout" Target="../slideLayouts/slideLayout112.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F076E6-A94E-4957-BBC7-5970B5E4D4A4}" type="datetimeFigureOut">
              <a:rPr lang="en-GB" smtClean="0"/>
              <a:t>26/08/2024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7037B-0BB8-45C5-8146-88985930D00E}" type="slidenum">
              <a:rPr lang="en-GB" smtClean="0"/>
              <a:t>‹#›</a:t>
            </a:fld>
            <a:endParaRPr lang="en-GB"/>
          </a:p>
        </p:txBody>
      </p:sp>
    </p:spTree>
    <p:extLst>
      <p:ext uri="{BB962C8B-B14F-4D97-AF65-F5344CB8AC3E}">
        <p14:creationId xmlns:p14="http://schemas.microsoft.com/office/powerpoint/2010/main" val="48424954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4003" r:id="rId12"/>
    <p:sldLayoutId id="2147484044" r:id="rId13"/>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2024-06-14</a:t>
            </a:r>
          </a:p>
        </p:txBody>
      </p:sp>
    </p:spTree>
    <p:extLst>
      <p:ext uri="{BB962C8B-B14F-4D97-AF65-F5344CB8AC3E}">
        <p14:creationId xmlns:p14="http://schemas.microsoft.com/office/powerpoint/2010/main" val="2745054064"/>
      </p:ext>
    </p:extLst>
  </p:cSld>
  <p:clrMap bg1="lt1" tx1="dk1" bg2="lt2" tx2="dk2" accent1="accent1" accent2="accent2" accent3="accent3" accent4="accent4" accent5="accent5" accent6="accent6" hlink="hlink" folHlink="folHlink"/>
  <p:sldLayoutIdLst>
    <p:sldLayoutId id="2147484019" r:id="rId1"/>
    <p:sldLayoutId id="2147484020" r:id="rId2"/>
    <p:sldLayoutId id="2147484021" r:id="rId3"/>
    <p:sldLayoutId id="2147484022" r:id="rId4"/>
    <p:sldLayoutId id="2147484023" r:id="rId5"/>
    <p:sldLayoutId id="2147484024" r:id="rId6"/>
    <p:sldLayoutId id="2147484025" r:id="rId7"/>
    <p:sldLayoutId id="2147484026" r:id="rId8"/>
    <p:sldLayoutId id="2147484027" r:id="rId9"/>
    <p:sldLayoutId id="2147484028" r:id="rId10"/>
    <p:sldLayoutId id="2147484029" r:id="rId11"/>
    <p:sldLayoutId id="2147484030" r:id="rId12"/>
    <p:sldLayoutId id="2147484043" r:id="rId13"/>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0AFC433-891E-DEE0-A8B4-CD31C2340F6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E49620C-DB43-DCE7-F81D-8E536DA68F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5073FB9-0AA1-4E9D-3940-FBAF2A4018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800E69-0DFE-4BA2-857C-D81296BCF8CF}" type="datetimeFigureOut">
              <a:rPr lang="en-GB" smtClean="0"/>
              <a:t>26/08/2024</a:t>
            </a:fld>
            <a:endParaRPr lang="en-GB"/>
          </a:p>
        </p:txBody>
      </p:sp>
      <p:sp>
        <p:nvSpPr>
          <p:cNvPr id="5" name="Footer Placeholder 4">
            <a:extLst>
              <a:ext uri="{FF2B5EF4-FFF2-40B4-BE49-F238E27FC236}">
                <a16:creationId xmlns:a16="http://schemas.microsoft.com/office/drawing/2014/main" id="{26C6C1E9-3012-55EC-760F-B4B3C6836E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E8AF690-014E-7AAB-A7AB-1B3442BDE81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F5FC1A-9684-4071-8C56-D27C643B063E}" type="slidenum">
              <a:rPr lang="en-GB" smtClean="0"/>
              <a:t>‹#›</a:t>
            </a:fld>
            <a:endParaRPr lang="en-GB"/>
          </a:p>
        </p:txBody>
      </p:sp>
    </p:spTree>
    <p:extLst>
      <p:ext uri="{BB962C8B-B14F-4D97-AF65-F5344CB8AC3E}">
        <p14:creationId xmlns:p14="http://schemas.microsoft.com/office/powerpoint/2010/main" val="3013410556"/>
      </p:ext>
    </p:extLst>
  </p:cSld>
  <p:clrMap bg1="lt1" tx1="dk1" bg2="lt2" tx2="dk2" accent1="accent1" accent2="accent2" accent3="accent3" accent4="accent4" accent5="accent5" accent6="accent6" hlink="hlink" folHlink="folHlink"/>
  <p:sldLayoutIdLst>
    <p:sldLayoutId id="2147484032" r:id="rId1"/>
    <p:sldLayoutId id="2147484033" r:id="rId2"/>
    <p:sldLayoutId id="2147484034" r:id="rId3"/>
    <p:sldLayoutId id="2147484035" r:id="rId4"/>
    <p:sldLayoutId id="2147484036" r:id="rId5"/>
    <p:sldLayoutId id="2147484037" r:id="rId6"/>
    <p:sldLayoutId id="2147484038" r:id="rId7"/>
    <p:sldLayoutId id="2147484039" r:id="rId8"/>
    <p:sldLayoutId id="2147484040" r:id="rId9"/>
    <p:sldLayoutId id="2147484041" r:id="rId10"/>
    <p:sldLayoutId id="214748404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6"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2024-06-14</a:t>
            </a:r>
          </a:p>
        </p:txBody>
      </p:sp>
    </p:spTree>
    <p:extLst>
      <p:ext uri="{BB962C8B-B14F-4D97-AF65-F5344CB8AC3E}">
        <p14:creationId xmlns:p14="http://schemas.microsoft.com/office/powerpoint/2010/main" val="2530708987"/>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879" r:id="rId13"/>
    <p:sldLayoutId id="2147484045" r:id="rId14"/>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
        <p:nvSpPr>
          <p:cNvPr id="2" name="TextBox 1">
            <a:extLst>
              <a:ext uri="{FF2B5EF4-FFF2-40B4-BE49-F238E27FC236}">
                <a16:creationId xmlns:a16="http://schemas.microsoft.com/office/drawing/2014/main" id="{38982D18-6859-33BC-9A0A-346DFAC9B023}"/>
              </a:ext>
            </a:extLst>
          </p:cNvPr>
          <p:cNvSpPr txBox="1"/>
          <p:nvPr userDrawn="1"/>
        </p:nvSpPr>
        <p:spPr>
          <a:xfrm>
            <a:off x="683324" y="6249504"/>
            <a:ext cx="2844800" cy="553998"/>
          </a:xfrm>
          <a:prstGeom prst="rect">
            <a:avLst/>
          </a:prstGeom>
          <a:noFill/>
        </p:spPr>
        <p:txBody>
          <a:bodyPr wrap="square" rtlCol="0">
            <a:spAutoFit/>
          </a:bodyPr>
          <a:lstStyle/>
          <a:p>
            <a:r>
              <a:rPr lang="en-GB" sz="1000" b="1" dirty="0">
                <a:solidFill>
                  <a:schemeClr val="bg1"/>
                </a:solidFill>
              </a:rPr>
              <a:t>FCC Feasibility Study Status</a:t>
            </a:r>
          </a:p>
          <a:p>
            <a:r>
              <a:rPr lang="en-GB" sz="1000" b="1" dirty="0">
                <a:solidFill>
                  <a:schemeClr val="bg1"/>
                </a:solidFill>
              </a:rPr>
              <a:t>Ghislain ROY</a:t>
            </a:r>
            <a:endParaRPr lang="en-US" sz="1000" b="0" dirty="0">
              <a:solidFill>
                <a:schemeClr val="bg1"/>
              </a:solidFill>
            </a:endParaRPr>
          </a:p>
          <a:p>
            <a:r>
              <a:rPr lang="en-GB" sz="1000" b="0" baseline="0" dirty="0">
                <a:solidFill>
                  <a:schemeClr val="bg1"/>
                </a:solidFill>
              </a:rPr>
              <a:t>Workshop SM and Beyond, 14 August 2024</a:t>
            </a:r>
            <a:endParaRPr lang="en-GB" sz="1000" b="0" dirty="0">
              <a:solidFill>
                <a:schemeClr val="bg1"/>
              </a:solidFill>
            </a:endParaRPr>
          </a:p>
        </p:txBody>
      </p:sp>
    </p:spTree>
    <p:extLst>
      <p:ext uri="{BB962C8B-B14F-4D97-AF65-F5344CB8AC3E}">
        <p14:creationId xmlns:p14="http://schemas.microsoft.com/office/powerpoint/2010/main" val="1540669518"/>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9"/>
            <a:ext cx="10972800" cy="1143000"/>
          </a:xfrm>
          <a:prstGeom prst="rect">
            <a:avLst/>
          </a:prstGeom>
          <a:noFill/>
          <a:ln w="9525">
            <a:noFill/>
            <a:miter lim="800000"/>
            <a:headEnd/>
            <a:tailEnd/>
          </a:ln>
        </p:spPr>
        <p:txBody>
          <a:bodyPr vert="horz" wrap="square" lIns="106901" tIns="53451" rIns="106901" bIns="53451"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106901" tIns="53451" rIns="106901" bIns="53451"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165602" y="6356351"/>
            <a:ext cx="3860800" cy="365125"/>
          </a:xfrm>
          <a:prstGeom prst="rect">
            <a:avLst/>
          </a:prstGeom>
        </p:spPr>
        <p:txBody>
          <a:bodyPr vert="horz" lIns="106901" tIns="53451" rIns="106901" bIns="53451" rtlCol="0" anchor="ctr"/>
          <a:lstStyle>
            <a:lvl1pPr algn="ctr">
              <a:defRPr sz="1596">
                <a:solidFill>
                  <a:schemeClr val="tx1">
                    <a:tint val="75000"/>
                  </a:schemeClr>
                </a:solidFill>
              </a:defRPr>
            </a:lvl1pPr>
          </a:lstStyle>
          <a:p>
            <a:pPr>
              <a:defRPr/>
            </a:pPr>
            <a:r>
              <a:rPr lang="en-US"/>
              <a:t>FCC Physics and Experiments General meeting</a:t>
            </a:r>
            <a:endParaRPr lang="en-US" dirty="0"/>
          </a:p>
        </p:txBody>
      </p:sp>
      <p:sp>
        <p:nvSpPr>
          <p:cNvPr id="6" name="Slide Number Placeholder 5"/>
          <p:cNvSpPr>
            <a:spLocks noGrp="1"/>
          </p:cNvSpPr>
          <p:nvPr>
            <p:ph type="sldNum" sz="quarter" idx="4"/>
          </p:nvPr>
        </p:nvSpPr>
        <p:spPr>
          <a:xfrm>
            <a:off x="8737599" y="6356351"/>
            <a:ext cx="2844801" cy="365125"/>
          </a:xfrm>
          <a:prstGeom prst="rect">
            <a:avLst/>
          </a:prstGeom>
        </p:spPr>
        <p:txBody>
          <a:bodyPr vert="horz" lIns="106901" tIns="53451" rIns="106901" bIns="53451" rtlCol="0" anchor="ctr"/>
          <a:lstStyle>
            <a:lvl1pPr algn="r">
              <a:defRPr sz="1596">
                <a:solidFill>
                  <a:schemeClr val="tx1">
                    <a:tint val="75000"/>
                  </a:schemeClr>
                </a:solidFill>
              </a:defRPr>
            </a:lvl1pPr>
          </a:lstStyle>
          <a:p>
            <a:pPr>
              <a:defRPr/>
            </a:pPr>
            <a:fld id="{89859654-63A5-4139-9191-C0AD9E6D3551}" type="slidenum">
              <a:rPr lang="en-US"/>
              <a:pPr>
                <a:defRPr/>
              </a:pPr>
              <a:t>‹#›</a:t>
            </a:fld>
            <a:endParaRPr lang="en-US"/>
          </a:p>
        </p:txBody>
      </p:sp>
      <p:sp>
        <p:nvSpPr>
          <p:cNvPr id="4" name="Date Placeholder 3"/>
          <p:cNvSpPr>
            <a:spLocks noGrp="1"/>
          </p:cNvSpPr>
          <p:nvPr>
            <p:ph type="dt" sz="half" idx="2"/>
          </p:nvPr>
        </p:nvSpPr>
        <p:spPr>
          <a:xfrm>
            <a:off x="609600" y="6356351"/>
            <a:ext cx="2844801" cy="365125"/>
          </a:xfrm>
          <a:prstGeom prst="rect">
            <a:avLst/>
          </a:prstGeom>
        </p:spPr>
        <p:txBody>
          <a:bodyPr vert="horz" lIns="106901" tIns="53451" rIns="106901" bIns="53451" rtlCol="0" anchor="ctr"/>
          <a:lstStyle>
            <a:lvl1pPr algn="l">
              <a:defRPr sz="1596">
                <a:solidFill>
                  <a:schemeClr val="tx1">
                    <a:tint val="75000"/>
                  </a:schemeClr>
                </a:solidFill>
              </a:defRPr>
            </a:lvl1pPr>
          </a:lstStyle>
          <a:p>
            <a:pPr>
              <a:defRPr/>
            </a:pPr>
            <a:r>
              <a:rPr lang="fr-FR"/>
              <a:t>28 Sep 2020</a:t>
            </a:r>
            <a:endParaRPr lang="en-US" dirty="0"/>
          </a:p>
        </p:txBody>
      </p:sp>
    </p:spTree>
    <p:extLst>
      <p:ext uri="{BB962C8B-B14F-4D97-AF65-F5344CB8AC3E}">
        <p14:creationId xmlns:p14="http://schemas.microsoft.com/office/powerpoint/2010/main" val="1921028619"/>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p:txStyles>
    <p:titleStyle>
      <a:lvl1pPr algn="ctr" rtl="0" eaLnBrk="0" fontAlgn="base" hangingPunct="0">
        <a:spcBef>
          <a:spcPct val="0"/>
        </a:spcBef>
        <a:spcAft>
          <a:spcPct val="0"/>
        </a:spcAft>
        <a:defRPr sz="5813" kern="1200">
          <a:solidFill>
            <a:schemeClr val="tx1"/>
          </a:solidFill>
          <a:latin typeface="+mj-lt"/>
          <a:ea typeface="+mj-ea"/>
          <a:cs typeface="+mj-cs"/>
        </a:defRPr>
      </a:lvl1pPr>
      <a:lvl2pPr algn="ctr" rtl="0" eaLnBrk="0" fontAlgn="base" hangingPunct="0">
        <a:spcBef>
          <a:spcPct val="0"/>
        </a:spcBef>
        <a:spcAft>
          <a:spcPct val="0"/>
        </a:spcAft>
        <a:defRPr sz="5813">
          <a:solidFill>
            <a:schemeClr val="tx1"/>
          </a:solidFill>
          <a:latin typeface="Calibri" pitchFamily="34" charset="0"/>
        </a:defRPr>
      </a:lvl2pPr>
      <a:lvl3pPr algn="ctr" rtl="0" eaLnBrk="0" fontAlgn="base" hangingPunct="0">
        <a:spcBef>
          <a:spcPct val="0"/>
        </a:spcBef>
        <a:spcAft>
          <a:spcPct val="0"/>
        </a:spcAft>
        <a:defRPr sz="5813">
          <a:solidFill>
            <a:schemeClr val="tx1"/>
          </a:solidFill>
          <a:latin typeface="Calibri" pitchFamily="34" charset="0"/>
        </a:defRPr>
      </a:lvl3pPr>
      <a:lvl4pPr algn="ctr" rtl="0" eaLnBrk="0" fontAlgn="base" hangingPunct="0">
        <a:spcBef>
          <a:spcPct val="0"/>
        </a:spcBef>
        <a:spcAft>
          <a:spcPct val="0"/>
        </a:spcAft>
        <a:defRPr sz="5813">
          <a:solidFill>
            <a:schemeClr val="tx1"/>
          </a:solidFill>
          <a:latin typeface="Calibri" pitchFamily="34" charset="0"/>
        </a:defRPr>
      </a:lvl4pPr>
      <a:lvl5pPr algn="ctr" rtl="0" eaLnBrk="0" fontAlgn="base" hangingPunct="0">
        <a:spcBef>
          <a:spcPct val="0"/>
        </a:spcBef>
        <a:spcAft>
          <a:spcPct val="0"/>
        </a:spcAft>
        <a:defRPr sz="5813">
          <a:solidFill>
            <a:schemeClr val="tx1"/>
          </a:solidFill>
          <a:latin typeface="Calibri" pitchFamily="34" charset="0"/>
        </a:defRPr>
      </a:lvl5pPr>
      <a:lvl6pPr marL="609228" algn="ctr" rtl="0" fontAlgn="base">
        <a:spcBef>
          <a:spcPct val="0"/>
        </a:spcBef>
        <a:spcAft>
          <a:spcPct val="0"/>
        </a:spcAft>
        <a:defRPr sz="5813">
          <a:solidFill>
            <a:schemeClr val="tx1"/>
          </a:solidFill>
          <a:latin typeface="Calibri" pitchFamily="34" charset="0"/>
        </a:defRPr>
      </a:lvl6pPr>
      <a:lvl7pPr marL="1218456" algn="ctr" rtl="0" fontAlgn="base">
        <a:spcBef>
          <a:spcPct val="0"/>
        </a:spcBef>
        <a:spcAft>
          <a:spcPct val="0"/>
        </a:spcAft>
        <a:defRPr sz="5813">
          <a:solidFill>
            <a:schemeClr val="tx1"/>
          </a:solidFill>
          <a:latin typeface="Calibri" pitchFamily="34" charset="0"/>
        </a:defRPr>
      </a:lvl7pPr>
      <a:lvl8pPr marL="1827686" algn="ctr" rtl="0" fontAlgn="base">
        <a:spcBef>
          <a:spcPct val="0"/>
        </a:spcBef>
        <a:spcAft>
          <a:spcPct val="0"/>
        </a:spcAft>
        <a:defRPr sz="5813">
          <a:solidFill>
            <a:schemeClr val="tx1"/>
          </a:solidFill>
          <a:latin typeface="Calibri" pitchFamily="34" charset="0"/>
        </a:defRPr>
      </a:lvl8pPr>
      <a:lvl9pPr marL="2436914" algn="ctr" rtl="0" fontAlgn="base">
        <a:spcBef>
          <a:spcPct val="0"/>
        </a:spcBef>
        <a:spcAft>
          <a:spcPct val="0"/>
        </a:spcAft>
        <a:defRPr sz="5813">
          <a:solidFill>
            <a:schemeClr val="tx1"/>
          </a:solidFill>
          <a:latin typeface="Calibri" pitchFamily="34" charset="0"/>
        </a:defRPr>
      </a:lvl9pPr>
    </p:titleStyle>
    <p:bodyStyle>
      <a:lvl1pPr marL="456922" indent="-456922" algn="l" rtl="0" eaLnBrk="0" fontAlgn="base" hangingPunct="0">
        <a:spcBef>
          <a:spcPct val="20000"/>
        </a:spcBef>
        <a:spcAft>
          <a:spcPct val="0"/>
        </a:spcAft>
        <a:buFont typeface="Arial" charset="0"/>
        <a:buChar char="•"/>
        <a:defRPr sz="4217" kern="1200">
          <a:solidFill>
            <a:schemeClr val="tx1"/>
          </a:solidFill>
          <a:latin typeface="+mn-lt"/>
          <a:ea typeface="+mn-ea"/>
          <a:cs typeface="+mn-cs"/>
        </a:defRPr>
      </a:lvl1pPr>
      <a:lvl2pPr marL="989995" indent="-380767" algn="l" rtl="0" eaLnBrk="0" fontAlgn="base" hangingPunct="0">
        <a:spcBef>
          <a:spcPct val="20000"/>
        </a:spcBef>
        <a:spcAft>
          <a:spcPct val="0"/>
        </a:spcAft>
        <a:buFont typeface="Arial" charset="0"/>
        <a:buChar char="–"/>
        <a:defRPr sz="3761" kern="1200">
          <a:solidFill>
            <a:schemeClr val="tx1"/>
          </a:solidFill>
          <a:latin typeface="+mn-lt"/>
          <a:ea typeface="+mn-ea"/>
          <a:cs typeface="+mn-cs"/>
        </a:defRPr>
      </a:lvl2pPr>
      <a:lvl3pPr marL="1523071" indent="-304614" algn="l" rtl="0" eaLnBrk="0" fontAlgn="base" hangingPunct="0">
        <a:spcBef>
          <a:spcPct val="20000"/>
        </a:spcBef>
        <a:spcAft>
          <a:spcPct val="0"/>
        </a:spcAft>
        <a:buFont typeface="Arial" charset="0"/>
        <a:buChar char="•"/>
        <a:defRPr sz="3191" kern="1200">
          <a:solidFill>
            <a:schemeClr val="tx1"/>
          </a:solidFill>
          <a:latin typeface="+mn-lt"/>
          <a:ea typeface="+mn-ea"/>
          <a:cs typeface="+mn-cs"/>
        </a:defRPr>
      </a:lvl3pPr>
      <a:lvl4pPr marL="2132300"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4pPr>
      <a:lvl5pPr marL="2741528"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5pPr>
      <a:lvl6pPr marL="3350757"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6pPr>
      <a:lvl7pPr marL="3959985"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7pPr>
      <a:lvl8pPr marL="4569214"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8pPr>
      <a:lvl9pPr marL="5178442"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9pPr>
    </p:bodyStyle>
    <p:otherStyle>
      <a:defPPr>
        <a:defRPr lang="en-US"/>
      </a:defPPr>
      <a:lvl1pPr marL="0" algn="l" defTabSz="1218456" rtl="0" eaLnBrk="1" latinLnBrk="0" hangingPunct="1">
        <a:defRPr sz="2394" kern="1200">
          <a:solidFill>
            <a:schemeClr val="tx1"/>
          </a:solidFill>
          <a:latin typeface="+mn-lt"/>
          <a:ea typeface="+mn-ea"/>
          <a:cs typeface="+mn-cs"/>
        </a:defRPr>
      </a:lvl1pPr>
      <a:lvl2pPr marL="609228" algn="l" defTabSz="1218456" rtl="0" eaLnBrk="1" latinLnBrk="0" hangingPunct="1">
        <a:defRPr sz="2394" kern="1200">
          <a:solidFill>
            <a:schemeClr val="tx1"/>
          </a:solidFill>
          <a:latin typeface="+mn-lt"/>
          <a:ea typeface="+mn-ea"/>
          <a:cs typeface="+mn-cs"/>
        </a:defRPr>
      </a:lvl2pPr>
      <a:lvl3pPr marL="1218456" algn="l" defTabSz="1218456" rtl="0" eaLnBrk="1" latinLnBrk="0" hangingPunct="1">
        <a:defRPr sz="2394" kern="1200">
          <a:solidFill>
            <a:schemeClr val="tx1"/>
          </a:solidFill>
          <a:latin typeface="+mn-lt"/>
          <a:ea typeface="+mn-ea"/>
          <a:cs typeface="+mn-cs"/>
        </a:defRPr>
      </a:lvl3pPr>
      <a:lvl4pPr marL="1827686" algn="l" defTabSz="1218456" rtl="0" eaLnBrk="1" latinLnBrk="0" hangingPunct="1">
        <a:defRPr sz="2394" kern="1200">
          <a:solidFill>
            <a:schemeClr val="tx1"/>
          </a:solidFill>
          <a:latin typeface="+mn-lt"/>
          <a:ea typeface="+mn-ea"/>
          <a:cs typeface="+mn-cs"/>
        </a:defRPr>
      </a:lvl4pPr>
      <a:lvl5pPr marL="2436914" algn="l" defTabSz="1218456" rtl="0" eaLnBrk="1" latinLnBrk="0" hangingPunct="1">
        <a:defRPr sz="2394" kern="1200">
          <a:solidFill>
            <a:schemeClr val="tx1"/>
          </a:solidFill>
          <a:latin typeface="+mn-lt"/>
          <a:ea typeface="+mn-ea"/>
          <a:cs typeface="+mn-cs"/>
        </a:defRPr>
      </a:lvl5pPr>
      <a:lvl6pPr marL="3046142" algn="l" defTabSz="1218456" rtl="0" eaLnBrk="1" latinLnBrk="0" hangingPunct="1">
        <a:defRPr sz="2394" kern="1200">
          <a:solidFill>
            <a:schemeClr val="tx1"/>
          </a:solidFill>
          <a:latin typeface="+mn-lt"/>
          <a:ea typeface="+mn-ea"/>
          <a:cs typeface="+mn-cs"/>
        </a:defRPr>
      </a:lvl6pPr>
      <a:lvl7pPr marL="3655371" algn="l" defTabSz="1218456" rtl="0" eaLnBrk="1" latinLnBrk="0" hangingPunct="1">
        <a:defRPr sz="2394" kern="1200">
          <a:solidFill>
            <a:schemeClr val="tx1"/>
          </a:solidFill>
          <a:latin typeface="+mn-lt"/>
          <a:ea typeface="+mn-ea"/>
          <a:cs typeface="+mn-cs"/>
        </a:defRPr>
      </a:lvl7pPr>
      <a:lvl8pPr marL="4264600" algn="l" defTabSz="1218456" rtl="0" eaLnBrk="1" latinLnBrk="0" hangingPunct="1">
        <a:defRPr sz="2394" kern="1200">
          <a:solidFill>
            <a:schemeClr val="tx1"/>
          </a:solidFill>
          <a:latin typeface="+mn-lt"/>
          <a:ea typeface="+mn-ea"/>
          <a:cs typeface="+mn-cs"/>
        </a:defRPr>
      </a:lvl8pPr>
      <a:lvl9pPr marL="4873828" algn="l" defTabSz="1218456" rtl="0" eaLnBrk="1" latinLnBrk="0" hangingPunct="1">
        <a:defRPr sz="239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2024-06-14</a:t>
            </a:r>
          </a:p>
        </p:txBody>
      </p:sp>
    </p:spTree>
    <p:extLst>
      <p:ext uri="{BB962C8B-B14F-4D97-AF65-F5344CB8AC3E}">
        <p14:creationId xmlns:p14="http://schemas.microsoft.com/office/powerpoint/2010/main" val="488012207"/>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 id="2147483912" r:id="rId12"/>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24806734"/>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 id="2147483948" r:id="rId12"/>
    <p:sldLayoutId id="2147483949" r:id="rId13"/>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1400" cy="432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90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155595321"/>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4"/>
          </p:nvPr>
        </p:nvSpPr>
        <p:spPr>
          <a:xfrm>
            <a:off x="11107546" y="6356351"/>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TextBox 6">
            <a:extLst>
              <a:ext uri="{FF2B5EF4-FFF2-40B4-BE49-F238E27FC236}">
                <a16:creationId xmlns:a16="http://schemas.microsoft.com/office/drawing/2014/main" id="{905E67FD-13A6-4099-92CA-D07A49FB4451}"/>
              </a:ext>
            </a:extLst>
          </p:cNvPr>
          <p:cNvSpPr txBox="1"/>
          <p:nvPr userDrawn="1"/>
        </p:nvSpPr>
        <p:spPr>
          <a:xfrm>
            <a:off x="867261" y="6200775"/>
            <a:ext cx="6197663" cy="707886"/>
          </a:xfrm>
          <a:prstGeom prst="rect">
            <a:avLst/>
          </a:prstGeom>
          <a:noFill/>
        </p:spPr>
        <p:txBody>
          <a:bodyPr wrap="square" rtlCol="0">
            <a:spAutoFit/>
          </a:bodyPr>
          <a:lstStyle/>
          <a:p>
            <a:r>
              <a:rPr lang="en-GB" sz="1000" b="1" dirty="0">
                <a:solidFill>
                  <a:schemeClr val="bg1"/>
                </a:solidFill>
              </a:rPr>
              <a:t>Future Circular Colliders</a:t>
            </a:r>
            <a:br>
              <a:rPr lang="en-GB" sz="1000" b="1" dirty="0">
                <a:solidFill>
                  <a:schemeClr val="bg1"/>
                </a:solidFill>
              </a:rPr>
            </a:br>
            <a:r>
              <a:rPr lang="en-US" sz="1000" b="0" dirty="0">
                <a:solidFill>
                  <a:schemeClr val="bg1"/>
                </a:solidFill>
              </a:rPr>
              <a:t>Frank Zimmermann</a:t>
            </a:r>
          </a:p>
          <a:p>
            <a:r>
              <a:rPr lang="en-GB" sz="1000" b="0" baseline="0" dirty="0">
                <a:solidFill>
                  <a:schemeClr val="bg1"/>
                </a:solidFill>
              </a:rPr>
              <a:t>CERN Future Colliders </a:t>
            </a:r>
            <a:r>
              <a:rPr lang="en-GB" sz="1000" b="0" baseline="0" dirty="0" err="1">
                <a:solidFill>
                  <a:schemeClr val="bg1"/>
                </a:solidFill>
              </a:rPr>
              <a:t>Serminar</a:t>
            </a:r>
            <a:r>
              <a:rPr lang="en-GB" sz="1000" b="0" baseline="0" dirty="0">
                <a:solidFill>
                  <a:schemeClr val="bg1"/>
                </a:solidFill>
              </a:rPr>
              <a:t> Series </a:t>
            </a:r>
          </a:p>
          <a:p>
            <a:r>
              <a:rPr lang="en-GB" sz="1000" b="0" baseline="0" dirty="0">
                <a:solidFill>
                  <a:schemeClr val="bg1"/>
                </a:solidFill>
              </a:rPr>
              <a:t>14 March 2023</a:t>
            </a:r>
            <a:endParaRPr lang="en-GB" sz="1000" b="0" dirty="0">
              <a:solidFill>
                <a:schemeClr val="bg1"/>
              </a:solidFill>
            </a:endParaRPr>
          </a:p>
        </p:txBody>
      </p:sp>
      <p:pic>
        <p:nvPicPr>
          <p:cNvPr id="4" name="Image 4" descr="bande-01.eps">
            <a:extLst>
              <a:ext uri="{FF2B5EF4-FFF2-40B4-BE49-F238E27FC236}">
                <a16:creationId xmlns:a16="http://schemas.microsoft.com/office/drawing/2014/main" id="{102B5949-AE52-65BC-6FF3-743F11EBF087}"/>
              </a:ext>
            </a:extLst>
          </p:cNvPr>
          <p:cNvPicPr>
            <a:picLocks noChangeAspect="1"/>
          </p:cNvPicPr>
          <p:nvPr userDrawn="1"/>
        </p:nvPicPr>
        <p:blipFill>
          <a:blip r:embed="rId25" cstate="email">
            <a:extLst>
              <a:ext uri="{28A0092B-C50C-407E-A947-70E740481C1C}">
                <a14:useLocalDpi xmlns:a14="http://schemas.microsoft.com/office/drawing/2010/main"/>
              </a:ext>
            </a:extLst>
          </a:blip>
          <a:stretch>
            <a:fillRect/>
          </a:stretch>
        </p:blipFill>
        <p:spPr>
          <a:xfrm>
            <a:off x="-1590" y="6158311"/>
            <a:ext cx="10726196" cy="727073"/>
          </a:xfrm>
          <a:prstGeom prst="rect">
            <a:avLst/>
          </a:prstGeom>
        </p:spPr>
      </p:pic>
      <p:sp>
        <p:nvSpPr>
          <p:cNvPr id="8" name="TextBox 7">
            <a:extLst>
              <a:ext uri="{FF2B5EF4-FFF2-40B4-BE49-F238E27FC236}">
                <a16:creationId xmlns:a16="http://schemas.microsoft.com/office/drawing/2014/main" id="{021D5200-244B-2852-2C1B-9AD90006D744}"/>
              </a:ext>
            </a:extLst>
          </p:cNvPr>
          <p:cNvSpPr txBox="1"/>
          <p:nvPr userDrawn="1"/>
        </p:nvSpPr>
        <p:spPr>
          <a:xfrm>
            <a:off x="867261" y="6200775"/>
            <a:ext cx="6197663" cy="707886"/>
          </a:xfrm>
          <a:prstGeom prst="rect">
            <a:avLst/>
          </a:prstGeom>
          <a:noFill/>
        </p:spPr>
        <p:txBody>
          <a:bodyPr wrap="square" rtlCol="0">
            <a:spAutoFit/>
          </a:bodyPr>
          <a:lstStyle/>
          <a:p>
            <a:r>
              <a:rPr lang="en-GB" sz="1000" b="1" dirty="0">
                <a:solidFill>
                  <a:schemeClr val="bg1"/>
                </a:solidFill>
              </a:rPr>
              <a:t>Future Circular Colliders</a:t>
            </a:r>
            <a:br>
              <a:rPr lang="en-GB" sz="1000" b="1" dirty="0">
                <a:solidFill>
                  <a:schemeClr val="bg1"/>
                </a:solidFill>
              </a:rPr>
            </a:br>
            <a:r>
              <a:rPr lang="en-US" sz="1000" b="0" dirty="0">
                <a:solidFill>
                  <a:schemeClr val="bg1"/>
                </a:solidFill>
              </a:rPr>
              <a:t>Frank Zimmermann</a:t>
            </a:r>
          </a:p>
          <a:p>
            <a:r>
              <a:rPr lang="en-GB" sz="1000" b="0" baseline="0" dirty="0">
                <a:solidFill>
                  <a:schemeClr val="bg1"/>
                </a:solidFill>
              </a:rPr>
              <a:t>CERN Future Colliders </a:t>
            </a:r>
            <a:r>
              <a:rPr lang="en-GB" sz="1000" b="0" baseline="0" dirty="0" err="1">
                <a:solidFill>
                  <a:schemeClr val="bg1"/>
                </a:solidFill>
              </a:rPr>
              <a:t>Serminar</a:t>
            </a:r>
            <a:r>
              <a:rPr lang="en-GB" sz="1000" b="0" baseline="0" dirty="0">
                <a:solidFill>
                  <a:schemeClr val="bg1"/>
                </a:solidFill>
              </a:rPr>
              <a:t> Series </a:t>
            </a:r>
          </a:p>
          <a:p>
            <a:r>
              <a:rPr lang="en-GB" sz="1000" b="0" baseline="0" dirty="0">
                <a:solidFill>
                  <a:schemeClr val="bg1"/>
                </a:solidFill>
              </a:rPr>
              <a:t>14 March 2023</a:t>
            </a:r>
            <a:endParaRPr lang="en-GB" sz="1000" b="0" dirty="0">
              <a:solidFill>
                <a:schemeClr val="bg1"/>
              </a:solidFill>
            </a:endParaRPr>
          </a:p>
        </p:txBody>
      </p:sp>
      <p:pic>
        <p:nvPicPr>
          <p:cNvPr id="9" name="Image 4" descr="bande-01.eps">
            <a:extLst>
              <a:ext uri="{FF2B5EF4-FFF2-40B4-BE49-F238E27FC236}">
                <a16:creationId xmlns:a16="http://schemas.microsoft.com/office/drawing/2014/main" id="{B5A66176-F217-DE5E-D9DC-BAFB58E80D08}"/>
              </a:ext>
            </a:extLst>
          </p:cNvPr>
          <p:cNvPicPr>
            <a:picLocks noChangeAspect="1"/>
          </p:cNvPicPr>
          <p:nvPr userDrawn="1"/>
        </p:nvPicPr>
        <p:blipFill>
          <a:blip r:embed="rId25"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pic>
        <p:nvPicPr>
          <p:cNvPr id="10" name="Image 4" descr="bande-01.eps">
            <a:extLst>
              <a:ext uri="{FF2B5EF4-FFF2-40B4-BE49-F238E27FC236}">
                <a16:creationId xmlns:a16="http://schemas.microsoft.com/office/drawing/2014/main" id="{ACCB38D3-5CA6-5B2D-FA2B-272B20926B3F}"/>
              </a:ext>
            </a:extLst>
          </p:cNvPr>
          <p:cNvPicPr>
            <a:picLocks noChangeAspect="1"/>
          </p:cNvPicPr>
          <p:nvPr userDrawn="1"/>
        </p:nvPicPr>
        <p:blipFill>
          <a:blip r:embed="rId25"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5" name="TextBox 4">
            <a:extLst>
              <a:ext uri="{FF2B5EF4-FFF2-40B4-BE49-F238E27FC236}">
                <a16:creationId xmlns:a16="http://schemas.microsoft.com/office/drawing/2014/main" id="{F4F0B62B-FA80-DAD6-3DB1-6CA4B03088A5}"/>
              </a:ext>
            </a:extLst>
          </p:cNvPr>
          <p:cNvSpPr txBox="1"/>
          <p:nvPr userDrawn="1"/>
        </p:nvSpPr>
        <p:spPr>
          <a:xfrm>
            <a:off x="683324" y="6249504"/>
            <a:ext cx="2576711" cy="553998"/>
          </a:xfrm>
          <a:prstGeom prst="rect">
            <a:avLst/>
          </a:prstGeom>
          <a:noFill/>
        </p:spPr>
        <p:txBody>
          <a:bodyPr wrap="square" rtlCol="0">
            <a:spAutoFit/>
          </a:bodyPr>
          <a:lstStyle/>
          <a:p>
            <a:r>
              <a:rPr lang="en-GB" sz="1000" b="1" dirty="0">
                <a:solidFill>
                  <a:schemeClr val="bg1"/>
                </a:solidFill>
              </a:rPr>
              <a:t>FCC Feasibility Study Status</a:t>
            </a:r>
          </a:p>
          <a:p>
            <a:r>
              <a:rPr lang="en-GB" sz="1000" b="1" dirty="0">
                <a:solidFill>
                  <a:schemeClr val="bg1"/>
                </a:solidFill>
              </a:rPr>
              <a:t>Michael Benedikt</a:t>
            </a:r>
            <a:endParaRPr lang="en-US" sz="1000" b="0" dirty="0">
              <a:solidFill>
                <a:schemeClr val="bg1"/>
              </a:solidFill>
            </a:endParaRPr>
          </a:p>
          <a:p>
            <a:r>
              <a:rPr lang="en-GB" sz="1000" b="0" baseline="0" dirty="0">
                <a:solidFill>
                  <a:schemeClr val="bg1"/>
                </a:solidFill>
              </a:rPr>
              <a:t>SLAC, 14 June 2024</a:t>
            </a:r>
            <a:endParaRPr lang="en-GB" sz="1000" b="0" dirty="0">
              <a:solidFill>
                <a:schemeClr val="bg1"/>
              </a:solidFill>
            </a:endParaRPr>
          </a:p>
        </p:txBody>
      </p:sp>
    </p:spTree>
    <p:extLst>
      <p:ext uri="{BB962C8B-B14F-4D97-AF65-F5344CB8AC3E}">
        <p14:creationId xmlns:p14="http://schemas.microsoft.com/office/powerpoint/2010/main" val="4163955144"/>
      </p:ext>
    </p:extLst>
  </p:cSld>
  <p:clrMap bg1="lt1" tx1="dk1" bg2="lt2" tx2="dk2" accent1="accent1" accent2="accent2" accent3="accent3" accent4="accent4" accent5="accent5" accent6="accent6" hlink="hlink" folHlink="folHlink"/>
  <p:sldLayoutIdLst>
    <p:sldLayoutId id="2147483978" r:id="rId1"/>
    <p:sldLayoutId id="2147483979" r:id="rId2"/>
    <p:sldLayoutId id="2147483980" r:id="rId3"/>
    <p:sldLayoutId id="2147483981" r:id="rId4"/>
    <p:sldLayoutId id="2147483982" r:id="rId5"/>
    <p:sldLayoutId id="2147483983" r:id="rId6"/>
    <p:sldLayoutId id="2147483984" r:id="rId7"/>
    <p:sldLayoutId id="2147483985" r:id="rId8"/>
    <p:sldLayoutId id="2147483986" r:id="rId9"/>
    <p:sldLayoutId id="2147483987" r:id="rId10"/>
    <p:sldLayoutId id="2147483988" r:id="rId11"/>
    <p:sldLayoutId id="2147483989" r:id="rId12"/>
    <p:sldLayoutId id="2147483990" r:id="rId13"/>
    <p:sldLayoutId id="2147483991" r:id="rId14"/>
    <p:sldLayoutId id="2147483992" r:id="rId15"/>
    <p:sldLayoutId id="2147483993" r:id="rId16"/>
    <p:sldLayoutId id="2147483994" r:id="rId17"/>
    <p:sldLayoutId id="2147483995" r:id="rId18"/>
    <p:sldLayoutId id="2147483996" r:id="rId19"/>
    <p:sldLayoutId id="2147483997" r:id="rId20"/>
    <p:sldLayoutId id="2147483998" r:id="rId21"/>
    <p:sldLayoutId id="2147484000" r:id="rId22"/>
    <p:sldLayoutId id="2147484001" r:id="rId23"/>
  </p:sldLayoutIdLst>
  <p:hf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2024-06-14</a:t>
            </a:r>
          </a:p>
        </p:txBody>
      </p:sp>
    </p:spTree>
    <p:extLst>
      <p:ext uri="{BB962C8B-B14F-4D97-AF65-F5344CB8AC3E}">
        <p14:creationId xmlns:p14="http://schemas.microsoft.com/office/powerpoint/2010/main" val="2672164511"/>
      </p:ext>
    </p:extLst>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 id="2147484016" r:id="rId12"/>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3.png"/><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image" Target="../media/image18.png"/><Relationship Id="rId11" Type="http://schemas.openxmlformats.org/officeDocument/2006/relationships/image" Target="../media/image22.png"/><Relationship Id="rId5" Type="http://schemas.openxmlformats.org/officeDocument/2006/relationships/image" Target="../media/image17.png"/><Relationship Id="rId10" Type="http://schemas.openxmlformats.org/officeDocument/2006/relationships/image" Target="../media/image21.png"/><Relationship Id="rId4" Type="http://schemas.openxmlformats.org/officeDocument/2006/relationships/image" Target="../media/image16.jpeg"/><Relationship Id="rId9" Type="http://schemas.openxmlformats.org/officeDocument/2006/relationships/hyperlink" Target="http://cern.ch/fcc"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25.png"/><Relationship Id="rId1" Type="http://schemas.openxmlformats.org/officeDocument/2006/relationships/slideLayout" Target="../slideLayouts/slideLayout128.xml"/><Relationship Id="rId5" Type="http://schemas.openxmlformats.org/officeDocument/2006/relationships/image" Target="../media/image44.jpeg"/><Relationship Id="rId4" Type="http://schemas.openxmlformats.org/officeDocument/2006/relationships/image" Target="../media/image43.png"/></Relationships>
</file>

<file path=ppt/slides/_rels/slide11.xml.rels><?xml version="1.0" encoding="UTF-8" standalone="yes"?>
<Relationships xmlns="http://schemas.openxmlformats.org/package/2006/relationships"><Relationship Id="rId8" Type="http://schemas.openxmlformats.org/officeDocument/2006/relationships/image" Target="../media/image50.jpg"/><Relationship Id="rId3" Type="http://schemas.openxmlformats.org/officeDocument/2006/relationships/image" Target="../media/image45.jpeg"/><Relationship Id="rId7" Type="http://schemas.openxmlformats.org/officeDocument/2006/relationships/image" Target="../media/image49.jpeg"/><Relationship Id="rId2" Type="http://schemas.openxmlformats.org/officeDocument/2006/relationships/image" Target="../media/image25.png"/><Relationship Id="rId1" Type="http://schemas.openxmlformats.org/officeDocument/2006/relationships/slideLayout" Target="../slideLayouts/slideLayout24.xml"/><Relationship Id="rId6" Type="http://schemas.openxmlformats.org/officeDocument/2006/relationships/image" Target="../media/image48.png"/><Relationship Id="rId5" Type="http://schemas.openxmlformats.org/officeDocument/2006/relationships/image" Target="../media/image47.jpg"/><Relationship Id="rId4" Type="http://schemas.openxmlformats.org/officeDocument/2006/relationships/image" Target="../media/image46.jpe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51.png"/><Relationship Id="rId1" Type="http://schemas.openxmlformats.org/officeDocument/2006/relationships/slideLayout" Target="../slideLayouts/slideLayout24.xml"/><Relationship Id="rId4" Type="http://schemas.openxmlformats.org/officeDocument/2006/relationships/image" Target="../media/image52.png"/></Relationships>
</file>

<file path=ppt/slides/_rels/slide1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2.xml"/><Relationship Id="rId5" Type="http://schemas.openxmlformats.org/officeDocument/2006/relationships/image" Target="../media/image25.png"/><Relationship Id="rId4" Type="http://schemas.openxmlformats.org/officeDocument/2006/relationships/image" Target="../media/image55.png"/></Relationships>
</file>

<file path=ppt/slides/_rels/slide1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25.png"/><Relationship Id="rId1" Type="http://schemas.openxmlformats.org/officeDocument/2006/relationships/slideLayout" Target="../slideLayouts/slideLayout24.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1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25.pn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25.png"/><Relationship Id="rId1" Type="http://schemas.openxmlformats.org/officeDocument/2006/relationships/slideLayout" Target="../slideLayouts/slideLayout7.xml"/><Relationship Id="rId5" Type="http://schemas.openxmlformats.org/officeDocument/2006/relationships/image" Target="../media/image63.jpg"/><Relationship Id="rId4" Type="http://schemas.openxmlformats.org/officeDocument/2006/relationships/image" Target="../media/image62.jp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5.png"/><Relationship Id="rId1" Type="http://schemas.openxmlformats.org/officeDocument/2006/relationships/slideLayout" Target="../slideLayouts/slideLayout7.xml"/><Relationship Id="rId5" Type="http://schemas.openxmlformats.org/officeDocument/2006/relationships/image" Target="../media/image65.png"/><Relationship Id="rId4" Type="http://schemas.openxmlformats.org/officeDocument/2006/relationships/image" Target="../media/image64.png"/></Relationships>
</file>

<file path=ppt/slides/_rels/slide18.xml.rels><?xml version="1.0" encoding="UTF-8" standalone="yes"?>
<Relationships xmlns="http://schemas.openxmlformats.org/package/2006/relationships"><Relationship Id="rId8" Type="http://schemas.openxmlformats.org/officeDocument/2006/relationships/image" Target="../media/image70.png"/><Relationship Id="rId13" Type="http://schemas.openxmlformats.org/officeDocument/2006/relationships/image" Target="../media/image74.emf"/><Relationship Id="rId3" Type="http://schemas.openxmlformats.org/officeDocument/2006/relationships/image" Target="../media/image66.png"/><Relationship Id="rId7" Type="http://schemas.openxmlformats.org/officeDocument/2006/relationships/image" Target="../media/image69.png"/><Relationship Id="rId12" Type="http://schemas.openxmlformats.org/officeDocument/2006/relationships/image" Target="../media/image73.png"/><Relationship Id="rId2" Type="http://schemas.openxmlformats.org/officeDocument/2006/relationships/image" Target="../media/image25.png"/><Relationship Id="rId1" Type="http://schemas.openxmlformats.org/officeDocument/2006/relationships/slideLayout" Target="../slideLayouts/slideLayout7.xml"/><Relationship Id="rId6" Type="http://schemas.microsoft.com/office/2007/relationships/hdphoto" Target="../media/hdphoto1.wdp"/><Relationship Id="rId11" Type="http://schemas.microsoft.com/office/2007/relationships/hdphoto" Target="../media/hdphoto2.wdp"/><Relationship Id="rId5" Type="http://schemas.openxmlformats.org/officeDocument/2006/relationships/image" Target="../media/image68.png"/><Relationship Id="rId10" Type="http://schemas.openxmlformats.org/officeDocument/2006/relationships/image" Target="../media/image72.png"/><Relationship Id="rId4" Type="http://schemas.openxmlformats.org/officeDocument/2006/relationships/image" Target="../media/image67.svg"/><Relationship Id="rId9" Type="http://schemas.openxmlformats.org/officeDocument/2006/relationships/image" Target="../media/image71.sv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75.png"/><Relationship Id="rId1" Type="http://schemas.openxmlformats.org/officeDocument/2006/relationships/slideLayout" Target="../slideLayouts/slideLayout7.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2.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1.xml"/><Relationship Id="rId1" Type="http://schemas.openxmlformats.org/officeDocument/2006/relationships/slideLayout" Target="../slideLayouts/slideLayout29.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0.xml.rels><?xml version="1.0" encoding="UTF-8" standalone="yes"?>
<Relationships xmlns="http://schemas.openxmlformats.org/package/2006/relationships"><Relationship Id="rId3" Type="http://schemas.openxmlformats.org/officeDocument/2006/relationships/image" Target="../media/image79.jpg"/><Relationship Id="rId2" Type="http://schemas.openxmlformats.org/officeDocument/2006/relationships/image" Target="../media/image25.png"/><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80.png"/><Relationship Id="rId1" Type="http://schemas.openxmlformats.org/officeDocument/2006/relationships/slideLayout" Target="../slideLayouts/slideLayout26.xml"/><Relationship Id="rId4" Type="http://schemas.openxmlformats.org/officeDocument/2006/relationships/image" Target="../media/image81.png"/></Relationships>
</file>

<file path=ppt/slides/_rels/slide22.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7.xml"/><Relationship Id="rId1" Type="http://schemas.openxmlformats.org/officeDocument/2006/relationships/slideLayout" Target="../slideLayouts/slideLayout27.xml"/><Relationship Id="rId5" Type="http://schemas.openxmlformats.org/officeDocument/2006/relationships/image" Target="../media/image81.png"/><Relationship Id="rId4" Type="http://schemas.openxmlformats.org/officeDocument/2006/relationships/image" Target="../media/image83.png"/></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89.JPG"/><Relationship Id="rId1" Type="http://schemas.openxmlformats.org/officeDocument/2006/relationships/slideLayout" Target="../slideLayouts/slideLayout7.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JPG"/></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97.png"/><Relationship Id="rId2" Type="http://schemas.openxmlformats.org/officeDocument/2006/relationships/image" Target="../media/image93.png"/><Relationship Id="rId1" Type="http://schemas.openxmlformats.org/officeDocument/2006/relationships/slideLayout" Target="../slideLayouts/slideLayout7.xml"/><Relationship Id="rId6" Type="http://schemas.openxmlformats.org/officeDocument/2006/relationships/image" Target="../media/image96.png"/><Relationship Id="rId5" Type="http://schemas.openxmlformats.org/officeDocument/2006/relationships/image" Target="../media/image95.gif"/><Relationship Id="rId4" Type="http://schemas.openxmlformats.org/officeDocument/2006/relationships/image" Target="../media/image94.jpeg"/></Relationships>
</file>

<file path=ppt/slides/_rels/slide28.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image" Target="../media/image100.png"/></Relationships>
</file>

<file path=ppt/slides/_rels/slide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29.xml"/><Relationship Id="rId5" Type="http://schemas.openxmlformats.org/officeDocument/2006/relationships/image" Target="../media/image30.png"/><Relationship Id="rId4" Type="http://schemas.openxmlformats.org/officeDocument/2006/relationships/image" Target="../media/image29.png"/></Relationships>
</file>

<file path=ppt/slides/_rels/slide30.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jpe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104.jpeg"/><Relationship Id="rId4" Type="http://schemas.openxmlformats.org/officeDocument/2006/relationships/image" Target="../media/image103.png"/></Relationships>
</file>

<file path=ppt/slides/_rels/slide31.xml.rels><?xml version="1.0" encoding="UTF-8" standalone="yes"?>
<Relationships xmlns="http://schemas.openxmlformats.org/package/2006/relationships"><Relationship Id="rId3" Type="http://schemas.openxmlformats.org/officeDocument/2006/relationships/image" Target="../media/image105.png"/><Relationship Id="rId7" Type="http://schemas.openxmlformats.org/officeDocument/2006/relationships/image" Target="../media/image108.png"/><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630.png"/></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9.xml"/><Relationship Id="rId5" Type="http://schemas.openxmlformats.org/officeDocument/2006/relationships/image" Target="../media/image110.emf"/><Relationship Id="rId4" Type="http://schemas.openxmlformats.org/officeDocument/2006/relationships/image" Target="../media/image109.png"/></Relationships>
</file>

<file path=ppt/slides/_rels/slide33.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25.png"/><Relationship Id="rId1" Type="http://schemas.openxmlformats.org/officeDocument/2006/relationships/slideLayout" Target="../slideLayouts/slideLayout135.xml"/><Relationship Id="rId6" Type="http://schemas.openxmlformats.org/officeDocument/2006/relationships/image" Target="../media/image114.png"/><Relationship Id="rId5" Type="http://schemas.openxmlformats.org/officeDocument/2006/relationships/image" Target="../media/image113.png"/><Relationship Id="rId4" Type="http://schemas.openxmlformats.org/officeDocument/2006/relationships/image" Target="../media/image112.jpeg"/></Relationships>
</file>

<file path=ppt/slides/_rels/slide34.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25.png"/><Relationship Id="rId1" Type="http://schemas.openxmlformats.org/officeDocument/2006/relationships/slideLayout" Target="../slideLayouts/slideLayout26.xml"/></Relationships>
</file>

<file path=ppt/slides/_rels/slide3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16.png"/><Relationship Id="rId1" Type="http://schemas.openxmlformats.org/officeDocument/2006/relationships/slideLayout" Target="../slideLayouts/slideLayout7.xml"/><Relationship Id="rId5" Type="http://schemas.openxmlformats.org/officeDocument/2006/relationships/image" Target="../media/image118.png"/><Relationship Id="rId4" Type="http://schemas.openxmlformats.org/officeDocument/2006/relationships/image" Target="../media/image117.png"/></Relationships>
</file>

<file path=ppt/slides/_rels/slide37.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25.png"/><Relationship Id="rId1" Type="http://schemas.openxmlformats.org/officeDocument/2006/relationships/slideLayout" Target="../slideLayouts/slideLayout7.xml"/><Relationship Id="rId5" Type="http://schemas.openxmlformats.org/officeDocument/2006/relationships/image" Target="../media/image121.PNG"/><Relationship Id="rId4" Type="http://schemas.openxmlformats.org/officeDocument/2006/relationships/image" Target="../media/image120.jpg"/></Relationships>
</file>

<file path=ppt/slides/_rels/slide38.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image" Target="../media/image123.png"/></Relationships>
</file>

<file path=ppt/slides/_rels/slide39.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126.png"/><Relationship Id="rId4" Type="http://schemas.openxmlformats.org/officeDocument/2006/relationships/image" Target="../media/image125.png"/></Relationships>
</file>

<file path=ppt/slides/_rels/slide4.xml.rels><?xml version="1.0" encoding="UTF-8" standalone="yes"?>
<Relationships xmlns="http://schemas.openxmlformats.org/package/2006/relationships"><Relationship Id="rId8" Type="http://schemas.openxmlformats.org/officeDocument/2006/relationships/hyperlink" Target="https://link.springer.com/article/10.1140/epjc/s10052-019-6904-3" TargetMode="External"/><Relationship Id="rId3" Type="http://schemas.openxmlformats.org/officeDocument/2006/relationships/image" Target="../media/image31.png"/><Relationship Id="rId7"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29.xml"/><Relationship Id="rId6" Type="http://schemas.openxmlformats.org/officeDocument/2006/relationships/image" Target="../media/image34.png"/><Relationship Id="rId11" Type="http://schemas.openxmlformats.org/officeDocument/2006/relationships/hyperlink" Target="https://link.springer.com/article/10.1140/epjst/e2019-900088-6" TargetMode="External"/><Relationship Id="rId5" Type="http://schemas.openxmlformats.org/officeDocument/2006/relationships/image" Target="../media/image33.tiff"/><Relationship Id="rId10" Type="http://schemas.openxmlformats.org/officeDocument/2006/relationships/hyperlink" Target="https://link.springer.com/article/10.1140/epjst/e2019-900087-0" TargetMode="External"/><Relationship Id="rId4" Type="http://schemas.openxmlformats.org/officeDocument/2006/relationships/image" Target="../media/image32.png"/><Relationship Id="rId9" Type="http://schemas.openxmlformats.org/officeDocument/2006/relationships/hyperlink" Target="https://link.springer.com/article/10.1140/epjst/e2019-900045-4"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01.xml"/></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5.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8.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126.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icture 6" descr="Picture 6"/>
          <p:cNvPicPr>
            <a:picLocks noChangeAspect="1"/>
          </p:cNvPicPr>
          <p:nvPr/>
        </p:nvPicPr>
        <p:blipFill>
          <a:blip r:embed="rId2"/>
          <a:srcRect b="19348"/>
          <a:stretch>
            <a:fillRect/>
          </a:stretch>
        </p:blipFill>
        <p:spPr>
          <a:xfrm>
            <a:off x="0" y="-17464"/>
            <a:ext cx="12192000" cy="6875465"/>
          </a:xfrm>
          <a:prstGeom prst="rect">
            <a:avLst/>
          </a:prstGeom>
          <a:ln w="12700">
            <a:miter lim="400000"/>
          </a:ln>
        </p:spPr>
      </p:pic>
      <p:sp>
        <p:nvSpPr>
          <p:cNvPr id="98" name="TextBox 2"/>
          <p:cNvSpPr txBox="1"/>
          <p:nvPr/>
        </p:nvSpPr>
        <p:spPr>
          <a:xfrm>
            <a:off x="8950032" y="6597352"/>
            <a:ext cx="1558142" cy="280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defTabSz="457200">
              <a:defRPr sz="1400"/>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sz="1400" b="0" i="0" u="none" strike="noStrike" kern="1200" cap="none" spc="0" normalizeH="0" baseline="0" noProof="0">
                <a:ln>
                  <a:noFill/>
                </a:ln>
                <a:solidFill>
                  <a:prstClr val="black"/>
                </a:solidFill>
                <a:effectLst/>
                <a:uLnTx/>
                <a:uFillTx/>
                <a:latin typeface="Calibri" panose="020F0502020204030204"/>
                <a:ea typeface="+mn-ea"/>
                <a:cs typeface="+mn-cs"/>
              </a:rPr>
              <a:t>photo: J. Wenninger</a:t>
            </a:r>
          </a:p>
        </p:txBody>
      </p:sp>
      <p:sp>
        <p:nvSpPr>
          <p:cNvPr id="99" name="Rectangle 43"/>
          <p:cNvSpPr txBox="1"/>
          <p:nvPr/>
        </p:nvSpPr>
        <p:spPr>
          <a:xfrm>
            <a:off x="382096" y="6259619"/>
            <a:ext cx="8716184" cy="62930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1200" i="1">
                <a:solidFill>
                  <a:srgbClr val="FFE699"/>
                </a:solidFill>
              </a:defRPr>
            </a:pP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Work supported by the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European Commission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under the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HORIZON 2020 projects EuroCirCol</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654305;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EASITrain,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grant agreement no. 764879;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iFAST</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101004730,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FCCIS</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951754;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E-JADE,</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contract no. 645479;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EAJADE</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contract number 101086276; and by the Swiss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CHART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program</a:t>
            </a:r>
          </a:p>
        </p:txBody>
      </p:sp>
      <p:grpSp>
        <p:nvGrpSpPr>
          <p:cNvPr id="102" name="Picture 44"/>
          <p:cNvGrpSpPr/>
          <p:nvPr/>
        </p:nvGrpSpPr>
        <p:grpSpPr>
          <a:xfrm>
            <a:off x="9377967" y="6312008"/>
            <a:ext cx="2814033" cy="439233"/>
            <a:chOff x="0" y="0"/>
            <a:chExt cx="2814031" cy="439232"/>
          </a:xfrm>
        </p:grpSpPr>
        <p:sp>
          <p:nvSpPr>
            <p:cNvPr id="100" name="Rectangle"/>
            <p:cNvSpPr/>
            <p:nvPr/>
          </p:nvSpPr>
          <p:spPr>
            <a:xfrm>
              <a:off x="0" y="0"/>
              <a:ext cx="2814032" cy="439233"/>
            </a:xfrm>
            <a:prstGeom prst="rect">
              <a:avLst/>
            </a:prstGeom>
            <a:solidFill>
              <a:srgbClr val="FFFFFF"/>
            </a:solidFill>
            <a:ln w="12700" cap="flat">
              <a:noFill/>
              <a:miter lim="400000"/>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1" name="image2.png" descr="image2.png"/>
            <p:cNvPicPr>
              <a:picLocks noChangeAspect="1"/>
            </p:cNvPicPr>
            <p:nvPr/>
          </p:nvPicPr>
          <p:blipFill>
            <a:blip r:embed="rId3"/>
            <a:stretch>
              <a:fillRect/>
            </a:stretch>
          </p:blipFill>
          <p:spPr>
            <a:xfrm>
              <a:off x="0" y="0"/>
              <a:ext cx="2814032" cy="439233"/>
            </a:xfrm>
            <a:prstGeom prst="rect">
              <a:avLst/>
            </a:prstGeom>
            <a:ln w="12700" cap="flat">
              <a:noFill/>
              <a:miter lim="400000"/>
            </a:ln>
            <a:effectLst/>
          </p:spPr>
        </p:pic>
      </p:grpSp>
      <p:sp>
        <p:nvSpPr>
          <p:cNvPr id="103" name="TextBox 11"/>
          <p:cNvSpPr/>
          <p:nvPr/>
        </p:nvSpPr>
        <p:spPr>
          <a:xfrm>
            <a:off x="174531" y="5516664"/>
            <a:ext cx="12017469" cy="726217"/>
          </a:xfrm>
          <a:prstGeom prst="rect">
            <a:avLst/>
          </a:prstGeom>
          <a:solidFill>
            <a:srgbClr val="FFFFFF"/>
          </a:solidFill>
          <a:ln w="12700">
            <a:miter lim="400000"/>
          </a:ln>
        </p:spPr>
        <p:txBody>
          <a:bodyPr lIns="45719" rIns="45719"/>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4" name="Picture 47" descr="Picture 47"/>
          <p:cNvPicPr>
            <a:picLocks noChangeAspect="1"/>
          </p:cNvPicPr>
          <p:nvPr/>
        </p:nvPicPr>
        <p:blipFill>
          <a:blip r:embed="rId4"/>
          <a:stretch>
            <a:fillRect/>
          </a:stretch>
        </p:blipFill>
        <p:spPr>
          <a:xfrm>
            <a:off x="2469764" y="5533915"/>
            <a:ext cx="1302193" cy="626982"/>
          </a:xfrm>
          <a:prstGeom prst="rect">
            <a:avLst/>
          </a:prstGeom>
          <a:ln w="12700">
            <a:miter lim="400000"/>
          </a:ln>
        </p:spPr>
      </p:pic>
      <p:pic>
        <p:nvPicPr>
          <p:cNvPr id="105" name="Picture 48" descr="Picture 48"/>
          <p:cNvPicPr>
            <a:picLocks noChangeAspect="1"/>
          </p:cNvPicPr>
          <p:nvPr/>
        </p:nvPicPr>
        <p:blipFill>
          <a:blip r:embed="rId5"/>
          <a:stretch>
            <a:fillRect/>
          </a:stretch>
        </p:blipFill>
        <p:spPr>
          <a:xfrm>
            <a:off x="4134538" y="5527365"/>
            <a:ext cx="983595" cy="640081"/>
          </a:xfrm>
          <a:prstGeom prst="rect">
            <a:avLst/>
          </a:prstGeom>
          <a:ln w="12700">
            <a:miter lim="400000"/>
          </a:ln>
        </p:spPr>
      </p:pic>
      <p:pic>
        <p:nvPicPr>
          <p:cNvPr id="106" name="Picture 50" descr="Picture 50"/>
          <p:cNvPicPr>
            <a:picLocks noChangeAspect="1"/>
          </p:cNvPicPr>
          <p:nvPr/>
        </p:nvPicPr>
        <p:blipFill>
          <a:blip r:embed="rId6"/>
          <a:srcRect l="23997" t="16876" r="24262" b="24372"/>
          <a:stretch>
            <a:fillRect/>
          </a:stretch>
        </p:blipFill>
        <p:spPr>
          <a:xfrm>
            <a:off x="6595563" y="5527326"/>
            <a:ext cx="424543" cy="640081"/>
          </a:xfrm>
          <a:prstGeom prst="rect">
            <a:avLst/>
          </a:prstGeom>
          <a:ln w="12700">
            <a:miter lim="400000"/>
          </a:ln>
        </p:spPr>
      </p:pic>
      <p:pic>
        <p:nvPicPr>
          <p:cNvPr id="107" name="Picture 51" descr="Picture 51"/>
          <p:cNvPicPr>
            <a:picLocks noChangeAspect="1"/>
          </p:cNvPicPr>
          <p:nvPr/>
        </p:nvPicPr>
        <p:blipFill>
          <a:blip r:embed="rId7"/>
          <a:stretch>
            <a:fillRect/>
          </a:stretch>
        </p:blipFill>
        <p:spPr>
          <a:xfrm>
            <a:off x="374058" y="5585617"/>
            <a:ext cx="1619273" cy="573295"/>
          </a:xfrm>
          <a:prstGeom prst="rect">
            <a:avLst/>
          </a:prstGeom>
          <a:ln w="12700">
            <a:miter lim="400000"/>
          </a:ln>
        </p:spPr>
      </p:pic>
      <p:grpSp>
        <p:nvGrpSpPr>
          <p:cNvPr id="110" name="Picture 52"/>
          <p:cNvGrpSpPr/>
          <p:nvPr/>
        </p:nvGrpSpPr>
        <p:grpSpPr>
          <a:xfrm>
            <a:off x="11471695" y="5603047"/>
            <a:ext cx="601025" cy="640081"/>
            <a:chOff x="0" y="0"/>
            <a:chExt cx="601024" cy="640080"/>
          </a:xfrm>
        </p:grpSpPr>
        <p:sp>
          <p:nvSpPr>
            <p:cNvPr id="108" name="Rectangle"/>
            <p:cNvSpPr/>
            <p:nvPr/>
          </p:nvSpPr>
          <p:spPr>
            <a:xfrm>
              <a:off x="0" y="0"/>
              <a:ext cx="601025" cy="640081"/>
            </a:xfrm>
            <a:prstGeom prst="rect">
              <a:avLst/>
            </a:prstGeom>
            <a:solidFill>
              <a:srgbClr val="FFFFFF"/>
            </a:solidFill>
            <a:ln w="12700" cap="flat">
              <a:noFill/>
              <a:miter lim="400000"/>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9" name="image8.png" descr="image8.png"/>
            <p:cNvPicPr>
              <a:picLocks noChangeAspect="1"/>
            </p:cNvPicPr>
            <p:nvPr/>
          </p:nvPicPr>
          <p:blipFill>
            <a:blip r:embed="rId8"/>
            <a:stretch>
              <a:fillRect/>
            </a:stretch>
          </p:blipFill>
          <p:spPr>
            <a:xfrm>
              <a:off x="0" y="0"/>
              <a:ext cx="601025" cy="640081"/>
            </a:xfrm>
            <a:prstGeom prst="rect">
              <a:avLst/>
            </a:prstGeom>
            <a:ln w="12700" cap="flat">
              <a:noFill/>
              <a:miter lim="400000"/>
            </a:ln>
            <a:effectLst/>
          </p:spPr>
        </p:pic>
      </p:grpSp>
      <p:sp>
        <p:nvSpPr>
          <p:cNvPr id="111" name="Rectangle 53"/>
          <p:cNvSpPr/>
          <p:nvPr/>
        </p:nvSpPr>
        <p:spPr>
          <a:xfrm>
            <a:off x="9501784" y="5755599"/>
            <a:ext cx="1756803" cy="333088"/>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u="sng">
                <a:solidFill>
                  <a:srgbClr val="0563C1"/>
                </a:solidFill>
                <a:uFill>
                  <a:solidFill>
                    <a:srgbClr val="0563C1"/>
                  </a:solidFill>
                </a:uFill>
                <a:hlinkClick r:id="" action="ppaction://noaction"/>
              </a:defRPr>
            </a:lvl1pPr>
          </a:lstStyle>
          <a:p>
            <a:pPr marL="0" marR="0" lvl="0" indent="0" algn="l" defTabSz="914400" rtl="0" eaLnBrk="1" fontAlgn="auto" latinLnBrk="0" hangingPunct="1">
              <a:lnSpc>
                <a:spcPct val="100000"/>
              </a:lnSpc>
              <a:spcBef>
                <a:spcPts val="0"/>
              </a:spcBef>
              <a:spcAft>
                <a:spcPts val="0"/>
              </a:spcAft>
              <a:buClrTx/>
              <a:buSzTx/>
              <a:buFontTx/>
              <a:buNone/>
              <a:tabLst/>
              <a:defRPr>
                <a:solidFill>
                  <a:srgbClr val="FFFFFF"/>
                </a:solidFill>
                <a:uFillTx/>
              </a:defRPr>
            </a:pPr>
            <a:r>
              <a:rPr kumimoji="0" sz="1800" b="0" i="0" u="sng" strike="noStrike" kern="1200" cap="none" spc="0" normalizeH="0" baseline="0" noProof="0">
                <a:ln>
                  <a:noFill/>
                </a:ln>
                <a:solidFill>
                  <a:srgbClr val="0563C1"/>
                </a:solidFill>
                <a:effectLst/>
                <a:uLnTx/>
                <a:uFill>
                  <a:solidFill>
                    <a:srgbClr val="0563C1"/>
                  </a:solidFill>
                </a:uFill>
                <a:latin typeface="Calibri" panose="020F0502020204030204"/>
                <a:ea typeface="+mn-ea"/>
                <a:cs typeface="+mn-cs"/>
                <a:hlinkClick r:id="rId9"/>
              </a:rPr>
              <a:t>http://cern.ch/fcc</a:t>
            </a:r>
          </a:p>
        </p:txBody>
      </p:sp>
      <p:pic>
        <p:nvPicPr>
          <p:cNvPr id="112" name="Picture 4" descr="Picture 4"/>
          <p:cNvPicPr>
            <a:picLocks noChangeAspect="1"/>
          </p:cNvPicPr>
          <p:nvPr/>
        </p:nvPicPr>
        <p:blipFill>
          <a:blip r:embed="rId10"/>
          <a:stretch>
            <a:fillRect/>
          </a:stretch>
        </p:blipFill>
        <p:spPr>
          <a:xfrm>
            <a:off x="5270175" y="5512851"/>
            <a:ext cx="1086269" cy="669109"/>
          </a:xfrm>
          <a:prstGeom prst="rect">
            <a:avLst/>
          </a:prstGeom>
          <a:ln w="12700">
            <a:miter lim="400000"/>
          </a:ln>
        </p:spPr>
      </p:pic>
      <p:pic>
        <p:nvPicPr>
          <p:cNvPr id="113" name="Picture 1" descr="Picture 1"/>
          <p:cNvPicPr>
            <a:picLocks noChangeAspect="1"/>
          </p:cNvPicPr>
          <p:nvPr/>
        </p:nvPicPr>
        <p:blipFill>
          <a:blip r:embed="rId11"/>
          <a:stretch>
            <a:fillRect/>
          </a:stretch>
        </p:blipFill>
        <p:spPr>
          <a:xfrm>
            <a:off x="7737481" y="5559095"/>
            <a:ext cx="1745940" cy="600604"/>
          </a:xfrm>
          <a:prstGeom prst="rect">
            <a:avLst/>
          </a:prstGeom>
          <a:ln w="12700">
            <a:miter lim="400000"/>
          </a:ln>
        </p:spPr>
      </p:pic>
      <p:pic>
        <p:nvPicPr>
          <p:cNvPr id="114" name="Picture 2" descr="Picture 2"/>
          <p:cNvPicPr>
            <a:picLocks noChangeAspect="1"/>
          </p:cNvPicPr>
          <p:nvPr/>
        </p:nvPicPr>
        <p:blipFill>
          <a:blip r:embed="rId12"/>
          <a:stretch>
            <a:fillRect/>
          </a:stretch>
        </p:blipFill>
        <p:spPr>
          <a:xfrm>
            <a:off x="7113891" y="5585469"/>
            <a:ext cx="453718" cy="588607"/>
          </a:xfrm>
          <a:prstGeom prst="rect">
            <a:avLst/>
          </a:prstGeom>
          <a:ln w="12700">
            <a:miter lim="400000"/>
          </a:ln>
        </p:spPr>
      </p:pic>
      <p:sp>
        <p:nvSpPr>
          <p:cNvPr id="2" name="TextBox 1">
            <a:extLst>
              <a:ext uri="{FF2B5EF4-FFF2-40B4-BE49-F238E27FC236}">
                <a16:creationId xmlns:a16="http://schemas.microsoft.com/office/drawing/2014/main" id="{72AC382E-DEDF-939F-96BD-CBB6A5A5096A}"/>
              </a:ext>
            </a:extLst>
          </p:cNvPr>
          <p:cNvSpPr txBox="1"/>
          <p:nvPr/>
        </p:nvSpPr>
        <p:spPr>
          <a:xfrm>
            <a:off x="2020227" y="4135286"/>
            <a:ext cx="8672433"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a:solidFill>
                  <a:srgbClr val="FFFF00"/>
                </a:solidFill>
                <a:latin typeface="Calibri" panose="020F0502020204030204" pitchFamily="34" charset="0"/>
              </a:rPr>
              <a:t>Ghislain ROY</a:t>
            </a:r>
            <a:r>
              <a:rPr kumimoji="0" lang="en-GB" sz="2400" b="1" i="0" u="none" strike="noStrike" kern="1200" cap="none" spc="0" normalizeH="0" baseline="0" noProof="0" dirty="0">
                <a:ln>
                  <a:noFill/>
                </a:ln>
                <a:solidFill>
                  <a:srgbClr val="FFFF00"/>
                </a:solidFill>
                <a:effectLst/>
                <a:uLnTx/>
                <a:uFillTx/>
                <a:latin typeface="Calibri" panose="020F0502020204030204" pitchFamily="34" charset="0"/>
                <a:ea typeface="+mn-ea"/>
                <a:cs typeface="+mn-cs"/>
              </a:rPr>
              <a:t>, CERN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FFFF00"/>
                </a:solidFill>
                <a:effectLst/>
                <a:uLnTx/>
                <a:uFillTx/>
                <a:latin typeface="Calibri" panose="020F0502020204030204" pitchFamily="34" charset="0"/>
                <a:ea typeface="+mn-ea"/>
                <a:cs typeface="Arial" panose="020B0604020202020204" pitchFamily="34" charset="0"/>
              </a:rPr>
              <a:t>on behalf of FCC collaboration &amp; FCCIS DS team </a:t>
            </a:r>
            <a:br>
              <a:rPr kumimoji="0" lang="en-GB" sz="2400" b="0" i="0" u="none" strike="noStrike" kern="1200" cap="none" spc="0" normalizeH="0" baseline="0" noProof="0" dirty="0">
                <a:ln>
                  <a:noFill/>
                </a:ln>
                <a:solidFill>
                  <a:srgbClr val="FFFF00"/>
                </a:solidFill>
                <a:effectLst/>
                <a:uLnTx/>
                <a:uFillTx/>
                <a:latin typeface="Calibri" panose="020F0502020204030204" pitchFamily="34" charset="0"/>
                <a:ea typeface="+mn-ea"/>
                <a:cs typeface="Arial" panose="020B0604020202020204" pitchFamily="34" charset="0"/>
              </a:rPr>
            </a:br>
            <a:r>
              <a:rPr kumimoji="0" lang="en-GB" sz="2400" b="0" i="0" u="none" strike="noStrike" kern="1200" cap="none" spc="0" normalizeH="0" baseline="0" noProof="0" dirty="0">
                <a:ln>
                  <a:noFill/>
                </a:ln>
                <a:solidFill>
                  <a:srgbClr val="FFFF00"/>
                </a:solidFill>
                <a:effectLst/>
                <a:uLnTx/>
                <a:uFillTx/>
                <a:latin typeface="Calibri" panose="020F0502020204030204" pitchFamily="34" charset="0"/>
                <a:ea typeface="+mn-ea"/>
                <a:cs typeface="Arial" panose="020B0604020202020204" pitchFamily="34" charset="0"/>
              </a:rPr>
              <a:t>and with slides from M. Benedikt, F. Zimmermann, E. </a:t>
            </a:r>
            <a:r>
              <a:rPr kumimoji="0" lang="en-GB" sz="2400" b="0" i="0" u="none" strike="noStrike" kern="1200" cap="none" spc="0" normalizeH="0" baseline="0" noProof="0" dirty="0" err="1">
                <a:ln>
                  <a:noFill/>
                </a:ln>
                <a:solidFill>
                  <a:srgbClr val="FFFF00"/>
                </a:solidFill>
                <a:effectLst/>
                <a:uLnTx/>
                <a:uFillTx/>
                <a:latin typeface="Calibri" panose="020F0502020204030204" pitchFamily="34" charset="0"/>
                <a:ea typeface="+mn-ea"/>
                <a:cs typeface="Arial" panose="020B0604020202020204" pitchFamily="34" charset="0"/>
              </a:rPr>
              <a:t>Tsesmelis</a:t>
            </a:r>
            <a:r>
              <a:rPr kumimoji="0" lang="en-GB" sz="2400" b="0" i="0" u="none" strike="noStrike" kern="1200" cap="none" spc="0" normalizeH="0" baseline="0" noProof="0" dirty="0">
                <a:ln>
                  <a:noFill/>
                </a:ln>
                <a:solidFill>
                  <a:srgbClr val="FFFF00"/>
                </a:solidFill>
                <a:effectLst/>
                <a:uLnTx/>
                <a:uFillTx/>
                <a:latin typeface="Calibri" panose="020F0502020204030204" pitchFamily="34" charset="0"/>
                <a:ea typeface="+mn-ea"/>
                <a:cs typeface="Arial" panose="020B0604020202020204" pitchFamily="34" charset="0"/>
              </a:rPr>
              <a:t> </a:t>
            </a:r>
            <a:r>
              <a:rPr lang="en-GB" sz="2400" dirty="0">
                <a:solidFill>
                  <a:srgbClr val="FFFF00"/>
                </a:solidFill>
                <a:latin typeface="Calibri" panose="020F0502020204030204" pitchFamily="34" charset="0"/>
                <a:cs typeface="Arial" panose="020B0604020202020204" pitchFamily="34" charset="0"/>
              </a:rPr>
              <a:t>e</a:t>
            </a:r>
            <a:r>
              <a:rPr kumimoji="0" lang="en-GB" sz="2400" b="0" i="0" u="none" strike="noStrike" kern="1200" cap="none" spc="0" normalizeH="0" baseline="0" noProof="0" dirty="0">
                <a:ln>
                  <a:noFill/>
                </a:ln>
                <a:solidFill>
                  <a:srgbClr val="FFFF00"/>
                </a:solidFill>
                <a:effectLst/>
                <a:uLnTx/>
                <a:uFillTx/>
                <a:latin typeface="Calibri" panose="020F0502020204030204" pitchFamily="34" charset="0"/>
                <a:ea typeface="+mn-ea"/>
                <a:cs typeface="Arial" panose="020B0604020202020204" pitchFamily="34" charset="0"/>
              </a:rPr>
              <a:t>t al.          </a:t>
            </a:r>
            <a:endParaRPr lang="en-GB" sz="2400" dirty="0">
              <a:solidFill>
                <a:srgbClr val="FFFF00"/>
              </a:solidFill>
              <a:latin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4683977F-F17A-BC0F-1444-8446885E6F00}"/>
              </a:ext>
            </a:extLst>
          </p:cNvPr>
          <p:cNvSpPr txBox="1"/>
          <p:nvPr/>
        </p:nvSpPr>
        <p:spPr>
          <a:xfrm>
            <a:off x="220581" y="33604"/>
            <a:ext cx="11925367"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rPr>
              <a:t>FCC </a:t>
            </a:r>
            <a:r>
              <a:rPr kumimoji="0" lang="en-GB" sz="5400" b="1" i="0" u="none" strike="noStrike" kern="1200" cap="none" spc="0" normalizeH="0" noProof="0" dirty="0">
                <a:ln>
                  <a:noFill/>
                </a:ln>
                <a:solidFill>
                  <a:srgbClr val="FFFF00"/>
                </a:solidFill>
                <a:effectLst/>
                <a:uLnTx/>
                <a:uFillTx/>
                <a:latin typeface="Calibri" panose="020F0502020204030204"/>
                <a:ea typeface="+mn-ea"/>
                <a:cs typeface="+mn-cs"/>
              </a:rPr>
              <a:t>Feasibility Study Status</a:t>
            </a:r>
            <a:endPar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55B420A8-985E-900A-09FA-54AA729BC032}"/>
              </a:ext>
            </a:extLst>
          </p:cNvPr>
          <p:cNvSpPr txBox="1"/>
          <p:nvPr/>
        </p:nvSpPr>
        <p:spPr>
          <a:xfrm>
            <a:off x="119279" y="830908"/>
            <a:ext cx="12026669" cy="206210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b="1" dirty="0">
                <a:solidFill>
                  <a:prstClr val="white"/>
                </a:solidFill>
                <a:latin typeface="Calibri" panose="020F0502020204030204"/>
              </a:rPr>
              <a:t>Workshop on Standard Model and Beyond</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b="1" dirty="0">
                <a:solidFill>
                  <a:prstClr val="white"/>
                </a:solidFill>
                <a:latin typeface="Calibri" panose="020F0502020204030204"/>
              </a:rPr>
              <a:t>Corfu Summer Institute</a:t>
            </a:r>
            <a:br>
              <a:rPr lang="en-US" sz="3200" b="1" dirty="0">
                <a:solidFill>
                  <a:prstClr val="white"/>
                </a:solidFill>
                <a:latin typeface="Calibri" panose="020F0502020204030204"/>
              </a:rPr>
            </a:br>
            <a:r>
              <a:rPr lang="en-US" sz="3200" b="1" dirty="0">
                <a:solidFill>
                  <a:prstClr val="white"/>
                </a:solidFill>
                <a:latin typeface="Calibri" panose="020F0502020204030204"/>
              </a:rPr>
              <a:t>27 August 2024</a:t>
            </a:r>
            <a:endPar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200" b="0" i="1" u="none" strike="noStrike" kern="1200" cap="none" spc="0" normalizeH="0" baseline="0" noProof="0" dirty="0">
              <a:ln>
                <a:noFill/>
              </a:ln>
              <a:solidFill>
                <a:prstClr val="white">
                  <a:lumMod val="85000"/>
                </a:prstClr>
              </a:solidFill>
              <a:effectLst/>
              <a:uLnTx/>
              <a:uFillTx/>
              <a:latin typeface="Calibri" panose="020F050202020403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21">
            <a:extLst>
              <a:ext uri="{FF2B5EF4-FFF2-40B4-BE49-F238E27FC236}">
                <a16:creationId xmlns:a16="http://schemas.microsoft.com/office/drawing/2014/main" id="{53311CAD-EA50-F114-92A8-8B8924B99ED5}"/>
              </a:ext>
            </a:extLst>
          </p:cNvPr>
          <p:cNvSpPr txBox="1"/>
          <p:nvPr/>
        </p:nvSpPr>
        <p:spPr>
          <a:xfrm>
            <a:off x="8176682" y="677903"/>
            <a:ext cx="3991715" cy="62045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8" tIns="35718" rIns="35718" bIns="35718"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r>
              <a:rPr kumimoji="0" sz="2000" b="1" i="0" u="none" strike="noStrike" kern="1200" cap="none" spc="0" normalizeH="0" baseline="0" noProof="0" dirty="0">
                <a:ln>
                  <a:noFill/>
                </a:ln>
                <a:solidFill>
                  <a:srgbClr val="0C377B"/>
                </a:solidFill>
                <a:effectLst/>
                <a:uLnTx/>
                <a:uFillTx/>
                <a:latin typeface="Calibri" panose="020F0502020204030204"/>
                <a:ea typeface="+mn-ea"/>
                <a:cs typeface="+mn-cs"/>
              </a:rPr>
              <a:t>On 15 May, RTS (Radio </a:t>
            </a:r>
            <a:r>
              <a:rPr kumimoji="0" sz="2000" b="1" i="0" u="none" strike="noStrike" kern="1200" cap="none" spc="0" normalizeH="0" baseline="0" noProof="0" dirty="0" err="1">
                <a:ln>
                  <a:noFill/>
                </a:ln>
                <a:solidFill>
                  <a:srgbClr val="0C377B"/>
                </a:solidFill>
                <a:effectLst/>
                <a:uLnTx/>
                <a:uFillTx/>
                <a:latin typeface="Calibri" panose="020F0502020204030204"/>
                <a:ea typeface="+mn-ea"/>
                <a:cs typeface="+mn-cs"/>
              </a:rPr>
              <a:t>Télévision</a:t>
            </a:r>
            <a:r>
              <a:rPr kumimoji="0" sz="2000" b="1" i="0" u="none" strike="noStrike" kern="1200" cap="none" spc="0" normalizeH="0" baseline="0" noProof="0" dirty="0">
                <a:ln>
                  <a:noFill/>
                </a:ln>
                <a:solidFill>
                  <a:srgbClr val="0C377B"/>
                </a:solidFill>
                <a:effectLst/>
                <a:uLnTx/>
                <a:uFillTx/>
                <a:latin typeface="Calibri" panose="020F0502020204030204"/>
                <a:ea typeface="+mn-ea"/>
                <a:cs typeface="+mn-cs"/>
              </a:rPr>
              <a:t> Suisse) broadcasted a special program celebrating CERN’s 70th anniversary and hosted at CERN’s Science Gateway.</a:t>
            </a: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kumimoji="0" lang="en-US" sz="13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lang="en-US" sz="1350" dirty="0">
              <a:solidFill>
                <a:srgbClr val="0C377B"/>
              </a:solidFill>
              <a:latin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kumimoji="0" lang="en-US" sz="13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lang="en-US" sz="1350" dirty="0">
              <a:solidFill>
                <a:srgbClr val="0C377B"/>
              </a:solidFill>
              <a:latin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kumimoji="0" lang="en-US" sz="13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lang="en-US" sz="1350" dirty="0">
              <a:solidFill>
                <a:srgbClr val="0C377B"/>
              </a:solidFill>
              <a:latin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kumimoji="0" lang="en-US" sz="13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lang="en-US" sz="1350" dirty="0">
              <a:solidFill>
                <a:srgbClr val="0C377B"/>
              </a:solidFill>
              <a:latin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kumimoji="0" lang="en-US" sz="13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lang="en-US" sz="1350" dirty="0">
              <a:solidFill>
                <a:srgbClr val="0C377B"/>
              </a:solidFill>
              <a:latin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kumimoji="0" lang="en-US" sz="13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lang="en-US" sz="1350" dirty="0">
              <a:solidFill>
                <a:srgbClr val="0C377B"/>
              </a:solidFill>
              <a:latin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endParaRPr kumimoji="0" lang="en-US" sz="13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br>
              <a:rPr kumimoji="0" sz="1350" b="0" i="0" u="none" strike="noStrike" kern="1200" cap="none" spc="0" normalizeH="0" baseline="0" noProof="0" dirty="0">
                <a:ln>
                  <a:noFill/>
                </a:ln>
                <a:solidFill>
                  <a:srgbClr val="0C377B"/>
                </a:solidFill>
                <a:effectLst/>
                <a:uLnTx/>
                <a:uFillTx/>
                <a:latin typeface="Calibri" panose="020F0502020204030204"/>
                <a:ea typeface="+mn-ea"/>
                <a:cs typeface="+mn-cs"/>
              </a:rPr>
            </a:br>
            <a:endParaRPr kumimoji="0" lang="en-US" sz="13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5B9BD5"/>
                </a:solidFill>
              </a:defRPr>
            </a:pPr>
            <a:r>
              <a:rPr kumimoji="0" sz="1600" b="0" i="0" u="none" strike="noStrike" kern="1200" cap="none" spc="0" normalizeH="0" baseline="0" noProof="0" dirty="0">
                <a:ln>
                  <a:noFill/>
                </a:ln>
                <a:solidFill>
                  <a:srgbClr val="0C377B"/>
                </a:solidFill>
                <a:effectLst/>
                <a:uLnTx/>
                <a:uFillTx/>
                <a:latin typeface="Calibri" panose="020F0502020204030204"/>
                <a:ea typeface="+mn-ea"/>
                <a:cs typeface="+mn-cs"/>
              </a:rPr>
              <a:t>The event featured a comprehensive look at CERN's illustrious history, groundbreaking achievements, and future ambitions, including the </a:t>
            </a:r>
            <a:r>
              <a:rPr kumimoji="0" sz="1600" i="0" u="none" strike="noStrike" kern="1200" cap="none" spc="0" normalizeH="0" baseline="0" noProof="0" dirty="0">
                <a:ln>
                  <a:noFill/>
                </a:ln>
                <a:solidFill>
                  <a:srgbClr val="0C377B"/>
                </a:solidFill>
                <a:effectLst/>
                <a:uLnTx/>
                <a:uFillTx/>
                <a:latin typeface="Calibri" panose="020F0502020204030204"/>
                <a:ea typeface="+mn-ea"/>
                <a:cs typeface="+mn-cs"/>
              </a:rPr>
              <a:t>prominently featured Future Circular Collider (FCC) project with study experts interacting with the audience.</a:t>
            </a:r>
            <a:r>
              <a:rPr kumimoji="0" sz="1600" b="1" i="0" u="none" strike="noStrike" kern="1200" cap="none" spc="0" normalizeH="0" baseline="0" noProof="0" dirty="0">
                <a:ln>
                  <a:noFill/>
                </a:ln>
                <a:solidFill>
                  <a:srgbClr val="0C377B"/>
                </a:solidFill>
                <a:effectLst/>
                <a:uLnTx/>
                <a:uFillTx/>
                <a:latin typeface="Calibri" panose="020F0502020204030204"/>
                <a:ea typeface="+mn-ea"/>
                <a:cs typeface="+mn-cs"/>
              </a:rPr>
              <a:t> </a:t>
            </a:r>
          </a:p>
        </p:txBody>
      </p:sp>
      <p:sp>
        <p:nvSpPr>
          <p:cNvPr id="2" name="ZoneTexte 22">
            <a:extLst>
              <a:ext uri="{FF2B5EF4-FFF2-40B4-BE49-F238E27FC236}">
                <a16:creationId xmlns:a16="http://schemas.microsoft.com/office/drawing/2014/main" id="{87375F54-1421-75F3-6B5C-A87DBA7B5306}"/>
              </a:ext>
            </a:extLst>
          </p:cNvPr>
          <p:cNvSpPr txBox="1"/>
          <p:nvPr/>
        </p:nvSpPr>
        <p:spPr>
          <a:xfrm>
            <a:off x="4283484" y="729573"/>
            <a:ext cx="3913133" cy="62045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8" tIns="35718" rIns="35718" bIns="35718"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r>
              <a:rPr kumimoji="0" lang="en-GB" sz="2000" b="1" i="0" u="none" strike="noStrike" kern="1200" cap="none" spc="0" normalizeH="0" baseline="0" noProof="0" dirty="0">
                <a:ln>
                  <a:noFill/>
                </a:ln>
                <a:solidFill>
                  <a:srgbClr val="0C377B"/>
                </a:solidFill>
                <a:effectLst/>
                <a:uLnTx/>
                <a:uFillTx/>
                <a:latin typeface="Calibri" panose="020F0502020204030204"/>
                <a:ea typeface="+mn-ea"/>
                <a:cs typeface="+mn-cs"/>
              </a:rPr>
              <a:t>La Roche-sur-</a:t>
            </a:r>
            <a:r>
              <a:rPr kumimoji="0" lang="en-GB" sz="2000" b="1" i="0" u="none" strike="noStrike" kern="1200" cap="none" spc="0" normalizeH="0" baseline="0" noProof="0" dirty="0" err="1">
                <a:ln>
                  <a:noFill/>
                </a:ln>
                <a:solidFill>
                  <a:srgbClr val="0C377B"/>
                </a:solidFill>
                <a:effectLst/>
                <a:uLnTx/>
                <a:uFillTx/>
                <a:latin typeface="Calibri" panose="020F0502020204030204"/>
                <a:ea typeface="+mn-ea"/>
                <a:cs typeface="+mn-cs"/>
              </a:rPr>
              <a:t>Foron</a:t>
            </a:r>
            <a:r>
              <a:rPr lang="en-GB" sz="2000" b="1" dirty="0">
                <a:solidFill>
                  <a:srgbClr val="0C377B"/>
                </a:solidFill>
                <a:latin typeface="Calibri" panose="020F0502020204030204"/>
              </a:rPr>
              <a:t> - Haute Savoie</a:t>
            </a:r>
            <a:r>
              <a:rPr kumimoji="0" lang="en-GB" sz="2000" b="1" i="0" u="none" strike="noStrike" kern="1200" cap="none" spc="0" normalizeH="0" baseline="0" noProof="0" dirty="0">
                <a:ln>
                  <a:noFill/>
                </a:ln>
                <a:solidFill>
                  <a:srgbClr val="0C377B"/>
                </a:solidFill>
                <a:effectLst/>
                <a:uLnTx/>
                <a:uFillTx/>
                <a:latin typeface="Calibri" panose="020F0502020204030204"/>
                <a:ea typeface="+mn-ea"/>
                <a:cs typeface="+mn-cs"/>
              </a:rPr>
              <a:t> international fair April 27 to May 6</a:t>
            </a: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500">
                <a:solidFill>
                  <a:srgbClr val="2F2F2F"/>
                </a:solidFill>
              </a:defRPr>
            </a:pPr>
            <a:endParaRPr kumimoji="0" lang="en-US" sz="12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500">
                <a:solidFill>
                  <a:srgbClr val="2F2F2F"/>
                </a:solidFill>
              </a:defRPr>
            </a:pPr>
            <a:endParaRPr lang="en-US" sz="1250" dirty="0">
              <a:solidFill>
                <a:srgbClr val="0C377B"/>
              </a:solidFill>
              <a:latin typeface="Calibri" panose="020F0502020204030204"/>
            </a:endParaRPr>
          </a:p>
          <a:p>
            <a:pPr marL="0" marR="0" lvl="0" indent="0" algn="l" defTabSz="914400" rtl="0" eaLnBrk="1" fontAlgn="auto" latinLnBrk="0" hangingPunct="1">
              <a:lnSpc>
                <a:spcPct val="100000"/>
              </a:lnSpc>
              <a:spcBef>
                <a:spcPts val="0"/>
              </a:spcBef>
              <a:spcAft>
                <a:spcPts val="0"/>
              </a:spcAft>
              <a:buClrTx/>
              <a:buSzTx/>
              <a:buFontTx/>
              <a:buNone/>
              <a:tabLst/>
              <a:defRPr sz="2500">
                <a:solidFill>
                  <a:srgbClr val="2F2F2F"/>
                </a:solidFill>
              </a:defRPr>
            </a:pPr>
            <a:endParaRPr kumimoji="0" lang="en-US" sz="12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500">
                <a:solidFill>
                  <a:srgbClr val="2F2F2F"/>
                </a:solidFill>
              </a:defRPr>
            </a:pPr>
            <a:endParaRPr kumimoji="0" lang="en-US" sz="12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500">
                <a:solidFill>
                  <a:srgbClr val="2F2F2F"/>
                </a:solidFill>
              </a:defRPr>
            </a:pPr>
            <a:endParaRPr kumimoji="0" sz="12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500">
                <a:solidFill>
                  <a:srgbClr val="2F2F2F"/>
                </a:solidFill>
              </a:defRPr>
            </a:pPr>
            <a:endParaRPr kumimoji="0" lang="en-GB" sz="160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500">
                <a:solidFill>
                  <a:srgbClr val="2F2F2F"/>
                </a:solidFill>
              </a:defRPr>
            </a:pPr>
            <a:endParaRPr kumimoji="0" lang="en-GB" sz="160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500">
                <a:solidFill>
                  <a:srgbClr val="2F2F2F"/>
                </a:solidFill>
              </a:defRPr>
            </a:pPr>
            <a:endParaRPr kumimoji="0" lang="en-GB" sz="160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500">
                <a:solidFill>
                  <a:srgbClr val="2F2F2F"/>
                </a:solidFill>
              </a:defRPr>
            </a:pPr>
            <a:r>
              <a:rPr kumimoji="0" lang="en-GB" sz="1600" b="0" i="0" u="none" strike="noStrike" kern="1200" cap="none" spc="0" normalizeH="0" baseline="0" noProof="0" dirty="0">
                <a:ln>
                  <a:noFill/>
                </a:ln>
                <a:solidFill>
                  <a:srgbClr val="0C377B"/>
                </a:solidFill>
                <a:effectLst/>
                <a:uLnTx/>
                <a:uFillTx/>
                <a:latin typeface="Calibri" panose="020F0502020204030204"/>
                <a:ea typeface="+mn-ea"/>
                <a:cs typeface="+mn-cs"/>
              </a:rPr>
              <a:t>CERN’s participation in the International Fair of Haute-Savoie/Mont Blanc, enhanced by the valuable help of volunteers from the FCC team, resulted in meaningful discussions with more than 2000 members of the local community on topics ranging from the required technological advancements to sustainability measures.</a:t>
            </a:r>
          </a:p>
        </p:txBody>
      </p:sp>
      <p:sp>
        <p:nvSpPr>
          <p:cNvPr id="3" name="Title 1">
            <a:extLst>
              <a:ext uri="{FF2B5EF4-FFF2-40B4-BE49-F238E27FC236}">
                <a16:creationId xmlns:a16="http://schemas.microsoft.com/office/drawing/2014/main" id="{32DBC151-883A-DEAC-35FB-6AC5EB999D89}"/>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fr-CH" dirty="0">
                <a:latin typeface="Calibri" panose="020F0502020204030204"/>
              </a:rPr>
              <a:t>S</a:t>
            </a:r>
            <a:r>
              <a:rPr kumimoji="0" lang="fr-CH" sz="3200" b="1" i="0" u="none" strike="noStrike" kern="1200" cap="none" spc="0" normalizeH="0" baseline="0" noProof="0" dirty="0" err="1">
                <a:ln>
                  <a:noFill/>
                </a:ln>
                <a:solidFill>
                  <a:srgbClr val="FFFF00"/>
                </a:solidFill>
                <a:effectLst/>
                <a:uLnTx/>
                <a:uFillTx/>
                <a:latin typeface="Calibri" panose="020F0502020204030204"/>
                <a:ea typeface="+mj-ea"/>
                <a:cs typeface="Calibri" panose="020F0502020204030204" pitchFamily="34" charset="0"/>
              </a:rPr>
              <a:t>tart</a:t>
            </a:r>
            <a:r>
              <a:rPr kumimoji="0" lang="fr-CH"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 of public information &amp; engagement sessions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4" name="Picture 3" descr="A picture containing icon&#10;&#10;Description automatically generated">
            <a:extLst>
              <a:ext uri="{FF2B5EF4-FFF2-40B4-BE49-F238E27FC236}">
                <a16:creationId xmlns:a16="http://schemas.microsoft.com/office/drawing/2014/main" id="{6DF17DA7-EC67-2840-B722-2D4BE8296F6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0" name="ZoneTexte 22">
            <a:extLst>
              <a:ext uri="{FF2B5EF4-FFF2-40B4-BE49-F238E27FC236}">
                <a16:creationId xmlns:a16="http://schemas.microsoft.com/office/drawing/2014/main" id="{2843A2DE-7A8F-7603-CCBD-BD5176F2D5BC}"/>
              </a:ext>
            </a:extLst>
          </p:cNvPr>
          <p:cNvSpPr txBox="1"/>
          <p:nvPr/>
        </p:nvSpPr>
        <p:spPr>
          <a:xfrm>
            <a:off x="162067" y="737920"/>
            <a:ext cx="4095536" cy="611224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8" tIns="35718" rIns="35718" bIns="35718"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r>
              <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rPr>
              <a:t>First p</a:t>
            </a:r>
            <a:r>
              <a:rPr kumimoji="0" sz="2000" b="1" i="0" u="none" strike="noStrike" kern="1200" cap="none" spc="0" normalizeH="0" baseline="0" noProof="0" dirty="0">
                <a:ln>
                  <a:noFill/>
                </a:ln>
                <a:solidFill>
                  <a:srgbClr val="0C377B"/>
                </a:solidFill>
                <a:effectLst/>
                <a:uLnTx/>
                <a:uFillTx/>
                <a:latin typeface="Calibri" panose="020F0502020204030204"/>
                <a:ea typeface="+mn-ea"/>
                <a:cs typeface="+mn-cs"/>
              </a:rPr>
              <a:t>ublic information and discussion meeting at the Science Gateway on the 24th April at CERN.</a:t>
            </a: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700">
                <a:solidFill>
                  <a:srgbClr val="2F2F2F"/>
                </a:solidFill>
              </a:defRPr>
            </a:pPr>
            <a:endParaRPr kumimoji="0" sz="20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500">
                <a:solidFill>
                  <a:srgbClr val="2F2F2F"/>
                </a:solidFill>
              </a:defRPr>
            </a:pPr>
            <a:endParaRPr kumimoji="0" sz="1250" b="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2500">
                <a:solidFill>
                  <a:srgbClr val="2F2F2F"/>
                </a:solidFill>
              </a:defRPr>
            </a:pPr>
            <a:r>
              <a:rPr kumimoji="0" lang="en-GB" sz="2000" b="0" i="0" u="none" strike="noStrike" kern="1200" cap="none" spc="0" normalizeH="0" baseline="0" noProof="0" dirty="0">
                <a:ln>
                  <a:noFill/>
                </a:ln>
                <a:solidFill>
                  <a:srgbClr val="0C377B"/>
                </a:solidFill>
                <a:effectLst/>
                <a:uLnTx/>
                <a:uFillTx/>
                <a:latin typeface="Calibri" panose="020F0502020204030204"/>
                <a:ea typeface="+mn-ea"/>
                <a:cs typeface="+mn-cs"/>
              </a:rPr>
              <a:t>The meeting was organised for the local community of our Host States, France and Switzerland, in the Science Gateway. The "Progress of the feasibility study of the Future FCC circular collider" was followed by a discussion with the participants.</a:t>
            </a:r>
            <a:r>
              <a:rPr kumimoji="0" sz="2000" b="0" i="0" u="none" strike="noStrike" kern="1200" cap="none" spc="0" normalizeH="0" baseline="0" noProof="0" dirty="0">
                <a:ln>
                  <a:noFill/>
                </a:ln>
                <a:solidFill>
                  <a:srgbClr val="0C377B"/>
                </a:solidFill>
                <a:effectLst/>
                <a:uLnTx/>
                <a:uFillTx/>
                <a:latin typeface="Calibri" panose="020F0502020204030204"/>
                <a:ea typeface="+mn-ea"/>
                <a:cs typeface="+mn-cs"/>
              </a:rPr>
              <a:t> </a:t>
            </a:r>
          </a:p>
        </p:txBody>
      </p:sp>
      <p:sp>
        <p:nvSpPr>
          <p:cNvPr id="11" name="ZoneTexte 23">
            <a:extLst>
              <a:ext uri="{FF2B5EF4-FFF2-40B4-BE49-F238E27FC236}">
                <a16:creationId xmlns:a16="http://schemas.microsoft.com/office/drawing/2014/main" id="{AC078EC3-16CA-43AE-463B-52F9A604E046}"/>
              </a:ext>
            </a:extLst>
          </p:cNvPr>
          <p:cNvSpPr txBox="1"/>
          <p:nvPr/>
        </p:nvSpPr>
        <p:spPr>
          <a:xfrm>
            <a:off x="4983923" y="4625640"/>
            <a:ext cx="3438845" cy="9954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8" tIns="35718" rIns="35718" bIns="35718"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3000" b="1">
                <a:solidFill>
                  <a:srgbClr val="5B9BD5"/>
                </a:solidFill>
              </a:defRPr>
            </a:pPr>
            <a:br>
              <a:rPr kumimoji="0" sz="2000" i="0" u="none" strike="noStrike" kern="1200" cap="none" spc="0" normalizeH="0" baseline="0" noProof="0" dirty="0">
                <a:ln>
                  <a:noFill/>
                </a:ln>
                <a:solidFill>
                  <a:srgbClr val="0C377B"/>
                </a:solidFill>
                <a:effectLst/>
                <a:uLnTx/>
                <a:uFillTx/>
                <a:latin typeface="Calibri" panose="020F0502020204030204"/>
                <a:ea typeface="+mn-ea"/>
                <a:cs typeface="+mn-cs"/>
              </a:rPr>
            </a:br>
            <a:endParaRPr kumimoji="0" lang="en-US" sz="2000"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sz="3000" b="1">
                <a:solidFill>
                  <a:srgbClr val="5B9BD5"/>
                </a:solidFill>
              </a:defRPr>
            </a:pPr>
            <a:endParaRPr lang="en-US" sz="2000" dirty="0">
              <a:solidFill>
                <a:srgbClr val="0C377B"/>
              </a:solidFill>
              <a:latin typeface="Calibri" panose="020F0502020204030204"/>
            </a:endParaRPr>
          </a:p>
        </p:txBody>
      </p:sp>
      <p:pic>
        <p:nvPicPr>
          <p:cNvPr id="12" name="Image" descr="Image">
            <a:extLst>
              <a:ext uri="{FF2B5EF4-FFF2-40B4-BE49-F238E27FC236}">
                <a16:creationId xmlns:a16="http://schemas.microsoft.com/office/drawing/2014/main" id="{4888207C-61C5-140E-266B-FB73D129B25F}"/>
              </a:ext>
            </a:extLst>
          </p:cNvPr>
          <p:cNvPicPr>
            <a:picLocks noChangeAspect="1"/>
          </p:cNvPicPr>
          <p:nvPr/>
        </p:nvPicPr>
        <p:blipFill>
          <a:blip r:embed="rId3"/>
          <a:stretch>
            <a:fillRect/>
          </a:stretch>
        </p:blipFill>
        <p:spPr>
          <a:xfrm>
            <a:off x="80769" y="1761913"/>
            <a:ext cx="4098671" cy="2732448"/>
          </a:xfrm>
          <a:prstGeom prst="rect">
            <a:avLst/>
          </a:prstGeom>
          <a:ln w="12700">
            <a:miter lim="400000"/>
          </a:ln>
        </p:spPr>
      </p:pic>
      <p:pic>
        <p:nvPicPr>
          <p:cNvPr id="13" name="Screenshot 2024-06-06 at 18.24.12.png" descr="Screenshot 2024-06-06 at 18.24.12.png">
            <a:extLst>
              <a:ext uri="{FF2B5EF4-FFF2-40B4-BE49-F238E27FC236}">
                <a16:creationId xmlns:a16="http://schemas.microsoft.com/office/drawing/2014/main" id="{D8C8A4D1-7F6F-E43A-21C7-E61A853275B6}"/>
              </a:ext>
            </a:extLst>
          </p:cNvPr>
          <p:cNvPicPr>
            <a:picLocks noChangeAspect="1"/>
          </p:cNvPicPr>
          <p:nvPr/>
        </p:nvPicPr>
        <p:blipFill>
          <a:blip r:embed="rId4"/>
          <a:stretch>
            <a:fillRect/>
          </a:stretch>
        </p:blipFill>
        <p:spPr>
          <a:xfrm>
            <a:off x="4531079" y="1543508"/>
            <a:ext cx="3215571" cy="3257332"/>
          </a:xfrm>
          <a:prstGeom prst="rect">
            <a:avLst/>
          </a:prstGeom>
          <a:ln w="12700">
            <a:solidFill>
              <a:schemeClr val="tx1"/>
            </a:solidFill>
            <a:miter lim="400000"/>
          </a:ln>
        </p:spPr>
      </p:pic>
      <p:pic>
        <p:nvPicPr>
          <p:cNvPr id="1026" name="C6E1E3D3-CD0F-4B83-A6B0-BD9AA547444A">
            <a:extLst>
              <a:ext uri="{FF2B5EF4-FFF2-40B4-BE49-F238E27FC236}">
                <a16:creationId xmlns:a16="http://schemas.microsoft.com/office/drawing/2014/main" id="{199D99A6-1DD4-0EB3-1B5B-2C0FBF5783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83830" y="2327519"/>
            <a:ext cx="3808822" cy="2787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187202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en-US" dirty="0"/>
              <a:t>CE underground progress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4" name="TextBox 3">
            <a:extLst>
              <a:ext uri="{FF2B5EF4-FFF2-40B4-BE49-F238E27FC236}">
                <a16:creationId xmlns:a16="http://schemas.microsoft.com/office/drawing/2014/main" id="{6E12BF93-256B-D28C-1C2E-05D5BAE77A06}"/>
              </a:ext>
            </a:extLst>
          </p:cNvPr>
          <p:cNvSpPr txBox="1"/>
          <p:nvPr/>
        </p:nvSpPr>
        <p:spPr>
          <a:xfrm>
            <a:off x="64595" y="953400"/>
            <a:ext cx="3284220" cy="830997"/>
          </a:xfrm>
          <a:prstGeom prst="rect">
            <a:avLst/>
          </a:prstGeom>
          <a:noFill/>
        </p:spPr>
        <p:txBody>
          <a:bodyPr wrap="square" rtlCol="0">
            <a:spAutoFit/>
          </a:bodyPr>
          <a:lstStyle/>
          <a:p>
            <a:pPr marL="171450" indent="-171450" algn="l">
              <a:buFont typeface="Arial" panose="020B0604020202020204" pitchFamily="34" charset="0"/>
              <a:buChar char="•"/>
            </a:pPr>
            <a:r>
              <a:rPr lang="en-US" sz="1600" b="1" dirty="0"/>
              <a:t>Full 3D model of underground structures as basis for costing </a:t>
            </a:r>
            <a:r>
              <a:rPr lang="en-US" sz="1600" b="1" dirty="0" err="1"/>
              <a:t>exercies</a:t>
            </a:r>
            <a:endParaRPr lang="en-GB" sz="1600" b="1" dirty="0"/>
          </a:p>
        </p:txBody>
      </p:sp>
      <p:sp>
        <p:nvSpPr>
          <p:cNvPr id="6" name="TextBox 5">
            <a:extLst>
              <a:ext uri="{FF2B5EF4-FFF2-40B4-BE49-F238E27FC236}">
                <a16:creationId xmlns:a16="http://schemas.microsoft.com/office/drawing/2014/main" id="{B15567C2-8A39-9477-D20C-6C8C25895EE6}"/>
              </a:ext>
            </a:extLst>
          </p:cNvPr>
          <p:cNvSpPr txBox="1"/>
          <p:nvPr/>
        </p:nvSpPr>
        <p:spPr>
          <a:xfrm>
            <a:off x="64595" y="2054623"/>
            <a:ext cx="3509878" cy="830997"/>
          </a:xfrm>
          <a:prstGeom prst="rect">
            <a:avLst/>
          </a:prstGeom>
          <a:noFill/>
        </p:spPr>
        <p:txBody>
          <a:bodyPr wrap="square" rtlCol="0">
            <a:spAutoFit/>
          </a:bodyPr>
          <a:lstStyle/>
          <a:p>
            <a:pPr marL="171450" indent="-171450" algn="l">
              <a:buFont typeface="Arial" panose="020B0604020202020204" pitchFamily="34" charset="0"/>
              <a:buChar char="•"/>
            </a:pPr>
            <a:r>
              <a:rPr lang="en-US" sz="1600" b="1" dirty="0"/>
              <a:t>Update of scheduling and costing with external consultant ongoing</a:t>
            </a:r>
            <a:endParaRPr lang="en-GB" sz="1600" b="1" dirty="0"/>
          </a:p>
        </p:txBody>
      </p:sp>
      <p:sp>
        <p:nvSpPr>
          <p:cNvPr id="15" name="TextBox 14">
            <a:extLst>
              <a:ext uri="{FF2B5EF4-FFF2-40B4-BE49-F238E27FC236}">
                <a16:creationId xmlns:a16="http://schemas.microsoft.com/office/drawing/2014/main" id="{D748350D-BB3B-2150-8845-7F3E54143589}"/>
              </a:ext>
            </a:extLst>
          </p:cNvPr>
          <p:cNvSpPr txBox="1"/>
          <p:nvPr/>
        </p:nvSpPr>
        <p:spPr>
          <a:xfrm>
            <a:off x="64595" y="2845335"/>
            <a:ext cx="3284220" cy="830997"/>
          </a:xfrm>
          <a:prstGeom prst="rect">
            <a:avLst/>
          </a:prstGeom>
          <a:noFill/>
        </p:spPr>
        <p:txBody>
          <a:bodyPr wrap="square" rtlCol="0">
            <a:spAutoFit/>
          </a:bodyPr>
          <a:lstStyle/>
          <a:p>
            <a:pPr marL="171450" indent="-171450" algn="l">
              <a:buFont typeface="Arial" panose="020B0604020202020204" pitchFamily="34" charset="0"/>
              <a:buChar char="•"/>
            </a:pPr>
            <a:r>
              <a:rPr lang="en-US" sz="1600" b="1" dirty="0"/>
              <a:t>Independent second costing exercise based on same bill of quantities will be done</a:t>
            </a:r>
            <a:endParaRPr lang="en-GB" sz="1600" b="1" dirty="0"/>
          </a:p>
        </p:txBody>
      </p:sp>
      <p:grpSp>
        <p:nvGrpSpPr>
          <p:cNvPr id="17" name="Group 16">
            <a:extLst>
              <a:ext uri="{FF2B5EF4-FFF2-40B4-BE49-F238E27FC236}">
                <a16:creationId xmlns:a16="http://schemas.microsoft.com/office/drawing/2014/main" id="{0BFE8611-9D70-5CC0-D980-ACC95CCBBB5D}"/>
              </a:ext>
            </a:extLst>
          </p:cNvPr>
          <p:cNvGrpSpPr>
            <a:grpSpLocks noChangeAspect="1"/>
          </p:cNvGrpSpPr>
          <p:nvPr/>
        </p:nvGrpSpPr>
        <p:grpSpPr>
          <a:xfrm>
            <a:off x="3923071" y="931289"/>
            <a:ext cx="7996770" cy="3483615"/>
            <a:chOff x="3041312" y="812043"/>
            <a:chExt cx="9144000" cy="3983380"/>
          </a:xfrm>
        </p:grpSpPr>
        <p:pic>
          <p:nvPicPr>
            <p:cNvPr id="8" name="Picture 7">
              <a:extLst>
                <a:ext uri="{FF2B5EF4-FFF2-40B4-BE49-F238E27FC236}">
                  <a16:creationId xmlns:a16="http://schemas.microsoft.com/office/drawing/2014/main" id="{2AF72004-ABC0-666B-C98F-E7B04734C3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1312" y="812043"/>
              <a:ext cx="9144000" cy="1224123"/>
            </a:xfrm>
            <a:prstGeom prst="rect">
              <a:avLst/>
            </a:prstGeom>
          </p:spPr>
        </p:pic>
        <p:pic>
          <p:nvPicPr>
            <p:cNvPr id="9" name="Picture 8">
              <a:extLst>
                <a:ext uri="{FF2B5EF4-FFF2-40B4-BE49-F238E27FC236}">
                  <a16:creationId xmlns:a16="http://schemas.microsoft.com/office/drawing/2014/main" id="{69CA1B43-CA96-BBAD-485A-12B81041EC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49957" y="2150820"/>
              <a:ext cx="8901623" cy="2644603"/>
            </a:xfrm>
            <a:prstGeom prst="rect">
              <a:avLst/>
            </a:prstGeom>
          </p:spPr>
        </p:pic>
      </p:grpSp>
      <p:pic>
        <p:nvPicPr>
          <p:cNvPr id="10" name="Picture 9">
            <a:extLst>
              <a:ext uri="{FF2B5EF4-FFF2-40B4-BE49-F238E27FC236}">
                <a16:creationId xmlns:a16="http://schemas.microsoft.com/office/drawing/2014/main" id="{AB3CCE02-9684-EAC3-9F74-EED1FDC0357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744401" y="3258502"/>
            <a:ext cx="1360605" cy="1728542"/>
          </a:xfrm>
          <a:prstGeom prst="rect">
            <a:avLst/>
          </a:prstGeom>
        </p:spPr>
      </p:pic>
      <p:pic>
        <p:nvPicPr>
          <p:cNvPr id="11" name="Picture 10">
            <a:extLst>
              <a:ext uri="{FF2B5EF4-FFF2-40B4-BE49-F238E27FC236}">
                <a16:creationId xmlns:a16="http://schemas.microsoft.com/office/drawing/2014/main" id="{6CD29A16-27EC-3D52-409A-F6810B6EEABA}"/>
              </a:ext>
            </a:extLst>
          </p:cNvPr>
          <p:cNvPicPr>
            <a:picLocks noChangeAspect="1"/>
          </p:cNvPicPr>
          <p:nvPr/>
        </p:nvPicPr>
        <p:blipFill>
          <a:blip r:embed="rId6"/>
          <a:stretch>
            <a:fillRect/>
          </a:stretch>
        </p:blipFill>
        <p:spPr>
          <a:xfrm>
            <a:off x="8228975" y="4070555"/>
            <a:ext cx="2515425" cy="2229071"/>
          </a:xfrm>
          <a:prstGeom prst="rect">
            <a:avLst/>
          </a:prstGeom>
        </p:spPr>
      </p:pic>
      <p:grpSp>
        <p:nvGrpSpPr>
          <p:cNvPr id="14" name="Group 13">
            <a:extLst>
              <a:ext uri="{FF2B5EF4-FFF2-40B4-BE49-F238E27FC236}">
                <a16:creationId xmlns:a16="http://schemas.microsoft.com/office/drawing/2014/main" id="{E3DEB337-D061-0394-3A2E-DB5E6758D022}"/>
              </a:ext>
            </a:extLst>
          </p:cNvPr>
          <p:cNvGrpSpPr>
            <a:grpSpLocks noChangeAspect="1"/>
          </p:cNvGrpSpPr>
          <p:nvPr/>
        </p:nvGrpSpPr>
        <p:grpSpPr>
          <a:xfrm>
            <a:off x="64595" y="4576607"/>
            <a:ext cx="6317327" cy="2281393"/>
            <a:chOff x="-825986" y="3362371"/>
            <a:chExt cx="9018710" cy="3256951"/>
          </a:xfrm>
        </p:grpSpPr>
        <p:pic>
          <p:nvPicPr>
            <p:cNvPr id="12" name="Picture 11">
              <a:extLst>
                <a:ext uri="{FF2B5EF4-FFF2-40B4-BE49-F238E27FC236}">
                  <a16:creationId xmlns:a16="http://schemas.microsoft.com/office/drawing/2014/main" id="{C689B6E9-941B-E76A-34F6-933E6C5D14D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287652">
              <a:off x="-825986" y="3362371"/>
              <a:ext cx="8271970" cy="1859311"/>
            </a:xfrm>
            <a:prstGeom prst="rect">
              <a:avLst/>
            </a:prstGeom>
          </p:spPr>
        </p:pic>
        <p:pic>
          <p:nvPicPr>
            <p:cNvPr id="13" name="Picture 12">
              <a:extLst>
                <a:ext uri="{FF2B5EF4-FFF2-40B4-BE49-F238E27FC236}">
                  <a16:creationId xmlns:a16="http://schemas.microsoft.com/office/drawing/2014/main" id="{90D7A06E-3F63-4F7F-95F3-3DB67F37BFC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57403" y="4890780"/>
              <a:ext cx="1335321" cy="1728542"/>
            </a:xfrm>
            <a:prstGeom prst="rect">
              <a:avLst/>
            </a:prstGeom>
          </p:spPr>
        </p:pic>
      </p:grpSp>
      <p:sp>
        <p:nvSpPr>
          <p:cNvPr id="18" name="TextBox 17">
            <a:extLst>
              <a:ext uri="{FF2B5EF4-FFF2-40B4-BE49-F238E27FC236}">
                <a16:creationId xmlns:a16="http://schemas.microsoft.com/office/drawing/2014/main" id="{76D434D3-EC20-5929-E499-07F58C04502A}"/>
              </a:ext>
            </a:extLst>
          </p:cNvPr>
          <p:cNvSpPr txBox="1"/>
          <p:nvPr/>
        </p:nvSpPr>
        <p:spPr>
          <a:xfrm>
            <a:off x="4532044" y="1713411"/>
            <a:ext cx="3284220" cy="338554"/>
          </a:xfrm>
          <a:prstGeom prst="rect">
            <a:avLst/>
          </a:prstGeom>
          <a:noFill/>
        </p:spPr>
        <p:txBody>
          <a:bodyPr wrap="square" rtlCol="0">
            <a:spAutoFit/>
          </a:bodyPr>
          <a:lstStyle/>
          <a:p>
            <a:pPr marL="171450" indent="-171450" algn="l">
              <a:buFont typeface="Arial" panose="020B0604020202020204" pitchFamily="34" charset="0"/>
              <a:buChar char="•"/>
            </a:pPr>
            <a:r>
              <a:rPr lang="en-US" sz="1600" b="1" dirty="0"/>
              <a:t>Experiment Site (PA)</a:t>
            </a:r>
            <a:endParaRPr lang="en-GB" sz="1600" b="1" dirty="0"/>
          </a:p>
        </p:txBody>
      </p:sp>
      <p:sp>
        <p:nvSpPr>
          <p:cNvPr id="19" name="TextBox 18">
            <a:extLst>
              <a:ext uri="{FF2B5EF4-FFF2-40B4-BE49-F238E27FC236}">
                <a16:creationId xmlns:a16="http://schemas.microsoft.com/office/drawing/2014/main" id="{6CC3D43A-19A8-4C73-7BD4-E347CD67F1E8}"/>
              </a:ext>
            </a:extLst>
          </p:cNvPr>
          <p:cNvSpPr txBox="1"/>
          <p:nvPr/>
        </p:nvSpPr>
        <p:spPr>
          <a:xfrm>
            <a:off x="638851" y="5664282"/>
            <a:ext cx="3284220" cy="338554"/>
          </a:xfrm>
          <a:prstGeom prst="rect">
            <a:avLst/>
          </a:prstGeom>
          <a:noFill/>
        </p:spPr>
        <p:txBody>
          <a:bodyPr wrap="square" rtlCol="0">
            <a:spAutoFit/>
          </a:bodyPr>
          <a:lstStyle/>
          <a:p>
            <a:pPr marL="171450" indent="-171450" algn="l">
              <a:buFont typeface="Arial" panose="020B0604020202020204" pitchFamily="34" charset="0"/>
              <a:buChar char="•"/>
            </a:pPr>
            <a:r>
              <a:rPr lang="en-US" sz="1600" b="1" dirty="0"/>
              <a:t>Technical Site (PB)</a:t>
            </a:r>
            <a:endParaRPr lang="en-GB" sz="1600" b="1" dirty="0"/>
          </a:p>
        </p:txBody>
      </p:sp>
    </p:spTree>
    <p:extLst>
      <p:ext uri="{BB962C8B-B14F-4D97-AF65-F5344CB8AC3E}">
        <p14:creationId xmlns:p14="http://schemas.microsoft.com/office/powerpoint/2010/main" val="208910408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Graphic 1">
            <a:extLst>
              <a:ext uri="{FF2B5EF4-FFF2-40B4-BE49-F238E27FC236}">
                <a16:creationId xmlns:a16="http://schemas.microsoft.com/office/drawing/2014/main" id="{05B1F63D-7F90-4AB0-4F55-362A45908FD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268" b="268"/>
          <a:stretch/>
        </p:blipFill>
        <p:spPr bwMode="auto">
          <a:xfrm>
            <a:off x="353960" y="792000"/>
            <a:ext cx="11611897" cy="6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en-US" dirty="0"/>
              <a:t>CE surface progress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4" name="TextBox 3">
            <a:extLst>
              <a:ext uri="{FF2B5EF4-FFF2-40B4-BE49-F238E27FC236}">
                <a16:creationId xmlns:a16="http://schemas.microsoft.com/office/drawing/2014/main" id="{6E12BF93-256B-D28C-1C2E-05D5BAE77A06}"/>
              </a:ext>
            </a:extLst>
          </p:cNvPr>
          <p:cNvSpPr txBox="1"/>
          <p:nvPr/>
        </p:nvSpPr>
        <p:spPr>
          <a:xfrm>
            <a:off x="7816399" y="1248366"/>
            <a:ext cx="3697175" cy="707886"/>
          </a:xfrm>
          <a:prstGeom prst="rect">
            <a:avLst/>
          </a:prstGeom>
          <a:noFill/>
        </p:spPr>
        <p:txBody>
          <a:bodyPr wrap="square" rtlCol="0">
            <a:spAutoFit/>
          </a:bodyPr>
          <a:lstStyle/>
          <a:p>
            <a:pPr algn="l"/>
            <a:r>
              <a:rPr lang="en-US" sz="2000" b="1" dirty="0"/>
              <a:t>Generic study of experiment site and technical site by FNAL</a:t>
            </a:r>
            <a:endParaRPr lang="en-GB" sz="2000" b="1" dirty="0"/>
          </a:p>
        </p:txBody>
      </p:sp>
      <p:sp>
        <p:nvSpPr>
          <p:cNvPr id="6" name="TextBox 5">
            <a:extLst>
              <a:ext uri="{FF2B5EF4-FFF2-40B4-BE49-F238E27FC236}">
                <a16:creationId xmlns:a16="http://schemas.microsoft.com/office/drawing/2014/main" id="{B15567C2-8A39-9477-D20C-6C8C25895EE6}"/>
              </a:ext>
            </a:extLst>
          </p:cNvPr>
          <p:cNvSpPr txBox="1"/>
          <p:nvPr/>
        </p:nvSpPr>
        <p:spPr>
          <a:xfrm>
            <a:off x="226143" y="5111367"/>
            <a:ext cx="6060277" cy="1323439"/>
          </a:xfrm>
          <a:prstGeom prst="rect">
            <a:avLst/>
          </a:prstGeom>
          <a:noFill/>
        </p:spPr>
        <p:txBody>
          <a:bodyPr wrap="square" rtlCol="0">
            <a:spAutoFit/>
          </a:bodyPr>
          <a:lstStyle/>
          <a:p>
            <a:pPr marL="171450" indent="-171450" algn="l">
              <a:buFont typeface="Arial" panose="020B0604020202020204" pitchFamily="34" charset="0"/>
              <a:buChar char="•"/>
            </a:pPr>
            <a:r>
              <a:rPr lang="en-US" sz="2000" b="1" dirty="0"/>
              <a:t>bills of quantities extracted from FNAL designs</a:t>
            </a:r>
          </a:p>
          <a:p>
            <a:pPr marL="171450" indent="-171450" algn="l">
              <a:buFont typeface="Arial" panose="020B0604020202020204" pitchFamily="34" charset="0"/>
              <a:buChar char="•"/>
            </a:pPr>
            <a:endParaRPr lang="en-US" sz="2000" b="1" dirty="0"/>
          </a:p>
          <a:p>
            <a:pPr marL="171450" indent="-171450" algn="l">
              <a:buFont typeface="Arial" panose="020B0604020202020204" pitchFamily="34" charset="0"/>
              <a:buChar char="•"/>
            </a:pPr>
            <a:r>
              <a:rPr lang="en-US" sz="2000" b="1" dirty="0"/>
              <a:t>basis for cost estimate by consultant with experience on industrial constructions in CH-FR area. </a:t>
            </a:r>
            <a:endParaRPr lang="en-GB" sz="2000" b="1" dirty="0"/>
          </a:p>
        </p:txBody>
      </p:sp>
      <p:pic>
        <p:nvPicPr>
          <p:cNvPr id="2" name="Picture 2" descr="Fermilab | Graphics Standards at ...">
            <a:extLst>
              <a:ext uri="{FF2B5EF4-FFF2-40B4-BE49-F238E27FC236}">
                <a16:creationId xmlns:a16="http://schemas.microsoft.com/office/drawing/2014/main" id="{524A9D46-BAAF-6702-6B18-59F91BB2AE9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64986" y="98801"/>
            <a:ext cx="2439040" cy="6136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133487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D32139-EEDF-CB67-C8B2-2513CE99FBE2}"/>
              </a:ext>
            </a:extLst>
          </p:cNvPr>
          <p:cNvSpPr>
            <a:spLocks noGrp="1"/>
          </p:cNvSpPr>
          <p:nvPr>
            <p:ph type="sldNum" sz="quarter" idx="10"/>
          </p:nvPr>
        </p:nvSpPr>
        <p:spPr/>
        <p:txBody>
          <a:bodyPr/>
          <a:lstStyle/>
          <a:p>
            <a:fld id="{88A1DFE4-5FC5-43BD-BB7E-75EAD82B965F}" type="slidenum">
              <a:rPr lang="en-US" noProof="0" smtClean="0"/>
              <a:pPr/>
              <a:t>13</a:t>
            </a:fld>
            <a:endParaRPr lang="en-US" noProof="0" dirty="0"/>
          </a:p>
        </p:txBody>
      </p:sp>
      <p:pic>
        <p:nvPicPr>
          <p:cNvPr id="8" name="Picture 7">
            <a:extLst>
              <a:ext uri="{FF2B5EF4-FFF2-40B4-BE49-F238E27FC236}">
                <a16:creationId xmlns:a16="http://schemas.microsoft.com/office/drawing/2014/main" id="{7170BBA9-40E1-F473-57FC-E4E97A310CF6}"/>
              </a:ext>
            </a:extLst>
          </p:cNvPr>
          <p:cNvPicPr>
            <a:picLocks noChangeAspect="1"/>
          </p:cNvPicPr>
          <p:nvPr/>
        </p:nvPicPr>
        <p:blipFill>
          <a:blip r:embed="rId2"/>
          <a:stretch>
            <a:fillRect/>
          </a:stretch>
        </p:blipFill>
        <p:spPr>
          <a:xfrm>
            <a:off x="280087" y="1022465"/>
            <a:ext cx="4575349" cy="5777332"/>
          </a:xfrm>
          <a:prstGeom prst="rect">
            <a:avLst/>
          </a:prstGeom>
          <a:ln w="19050">
            <a:solidFill>
              <a:schemeClr val="tx1"/>
            </a:solidFill>
          </a:ln>
        </p:spPr>
      </p:pic>
      <p:pic>
        <p:nvPicPr>
          <p:cNvPr id="12" name="Picture 11">
            <a:extLst>
              <a:ext uri="{FF2B5EF4-FFF2-40B4-BE49-F238E27FC236}">
                <a16:creationId xmlns:a16="http://schemas.microsoft.com/office/drawing/2014/main" id="{B7A55708-817A-CB90-DE9E-5C313F9F7BDB}"/>
              </a:ext>
            </a:extLst>
          </p:cNvPr>
          <p:cNvPicPr>
            <a:picLocks noChangeAspect="1"/>
          </p:cNvPicPr>
          <p:nvPr/>
        </p:nvPicPr>
        <p:blipFill>
          <a:blip r:embed="rId3"/>
          <a:stretch>
            <a:fillRect/>
          </a:stretch>
        </p:blipFill>
        <p:spPr>
          <a:xfrm>
            <a:off x="5719144" y="621996"/>
            <a:ext cx="2425640" cy="6233051"/>
          </a:xfrm>
          <a:prstGeom prst="rect">
            <a:avLst/>
          </a:prstGeom>
          <a:noFill/>
          <a:ln w="19050">
            <a:solidFill>
              <a:schemeClr val="tx1"/>
            </a:solidFill>
          </a:ln>
        </p:spPr>
      </p:pic>
      <p:pic>
        <p:nvPicPr>
          <p:cNvPr id="14" name="Picture 13">
            <a:extLst>
              <a:ext uri="{FF2B5EF4-FFF2-40B4-BE49-F238E27FC236}">
                <a16:creationId xmlns:a16="http://schemas.microsoft.com/office/drawing/2014/main" id="{5257071C-0F46-D49D-B63B-0EB166377429}"/>
              </a:ext>
            </a:extLst>
          </p:cNvPr>
          <p:cNvPicPr>
            <a:picLocks noChangeAspect="1"/>
          </p:cNvPicPr>
          <p:nvPr/>
        </p:nvPicPr>
        <p:blipFill>
          <a:blip r:embed="rId4"/>
          <a:stretch>
            <a:fillRect/>
          </a:stretch>
        </p:blipFill>
        <p:spPr>
          <a:xfrm>
            <a:off x="8325016" y="624950"/>
            <a:ext cx="3778089" cy="5608100"/>
          </a:xfrm>
          <a:prstGeom prst="rect">
            <a:avLst/>
          </a:prstGeom>
          <a:noFill/>
          <a:ln w="19050">
            <a:solidFill>
              <a:schemeClr val="tx1"/>
            </a:solidFill>
          </a:ln>
        </p:spPr>
      </p:pic>
      <p:sp>
        <p:nvSpPr>
          <p:cNvPr id="15" name="TextBox 14">
            <a:extLst>
              <a:ext uri="{FF2B5EF4-FFF2-40B4-BE49-F238E27FC236}">
                <a16:creationId xmlns:a16="http://schemas.microsoft.com/office/drawing/2014/main" id="{C62F4F3E-9969-19E2-33D2-D52E066A5641}"/>
              </a:ext>
            </a:extLst>
          </p:cNvPr>
          <p:cNvSpPr txBox="1"/>
          <p:nvPr/>
        </p:nvSpPr>
        <p:spPr>
          <a:xfrm>
            <a:off x="8142136" y="6267315"/>
            <a:ext cx="3912549" cy="338554"/>
          </a:xfrm>
          <a:prstGeom prst="rect">
            <a:avLst/>
          </a:prstGeom>
          <a:noFill/>
        </p:spPr>
        <p:txBody>
          <a:bodyPr wrap="square" rtlCol="0">
            <a:spAutoFit/>
          </a:bodyPr>
          <a:lstStyle/>
          <a:p>
            <a:pPr algn="l"/>
            <a:r>
              <a:rPr lang="en-US" sz="1600" b="1" dirty="0">
                <a:solidFill>
                  <a:srgbClr val="0000CC"/>
                </a:solidFill>
              </a:rPr>
              <a:t>Point D – Example of linear schedule</a:t>
            </a:r>
            <a:endParaRPr lang="en-GB" sz="1600" b="1" dirty="0">
              <a:solidFill>
                <a:srgbClr val="0000CC"/>
              </a:solidFill>
            </a:endParaRPr>
          </a:p>
        </p:txBody>
      </p:sp>
      <p:sp>
        <p:nvSpPr>
          <p:cNvPr id="3" name="Title 1">
            <a:extLst>
              <a:ext uri="{FF2B5EF4-FFF2-40B4-BE49-F238E27FC236}">
                <a16:creationId xmlns:a16="http://schemas.microsoft.com/office/drawing/2014/main" id="{E48977F4-BB5B-5B06-931A-33FD580E76F8}"/>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en-US" dirty="0"/>
              <a:t>CE construction schedules (example)</a:t>
            </a:r>
          </a:p>
        </p:txBody>
      </p:sp>
      <p:pic>
        <p:nvPicPr>
          <p:cNvPr id="4" name="Picture 3" descr="A picture containing icon&#10;&#10;Description automatically generated">
            <a:extLst>
              <a:ext uri="{FF2B5EF4-FFF2-40B4-BE49-F238E27FC236}">
                <a16:creationId xmlns:a16="http://schemas.microsoft.com/office/drawing/2014/main" id="{F66C0F41-9F28-07B0-046B-261B4EAEF0F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5" name="TextBox 4">
            <a:extLst>
              <a:ext uri="{FF2B5EF4-FFF2-40B4-BE49-F238E27FC236}">
                <a16:creationId xmlns:a16="http://schemas.microsoft.com/office/drawing/2014/main" id="{32794790-12EA-3622-DA4B-C4FF84F052AD}"/>
              </a:ext>
            </a:extLst>
          </p:cNvPr>
          <p:cNvSpPr txBox="1"/>
          <p:nvPr/>
        </p:nvSpPr>
        <p:spPr>
          <a:xfrm>
            <a:off x="11215910" y="344997"/>
            <a:ext cx="795859" cy="276999"/>
          </a:xfrm>
          <a:prstGeom prst="rect">
            <a:avLst/>
          </a:prstGeom>
          <a:solidFill>
            <a:schemeClr val="accent5">
              <a:lumMod val="20000"/>
              <a:lumOff val="80000"/>
            </a:schemeClr>
          </a:solidFill>
        </p:spPr>
        <p:txBody>
          <a:bodyPr wrap="none" rtlCol="0">
            <a:spAutoFit/>
          </a:bodyPr>
          <a:lstStyle/>
          <a:p>
            <a:r>
              <a:rPr lang="en-US" sz="1200" dirty="0"/>
              <a:t>T. Watson</a:t>
            </a:r>
            <a:endParaRPr lang="en-GB" sz="1200" dirty="0"/>
          </a:p>
        </p:txBody>
      </p:sp>
      <p:sp>
        <p:nvSpPr>
          <p:cNvPr id="6" name="TextBox 5">
            <a:extLst>
              <a:ext uri="{FF2B5EF4-FFF2-40B4-BE49-F238E27FC236}">
                <a16:creationId xmlns:a16="http://schemas.microsoft.com/office/drawing/2014/main" id="{1D76E140-41E7-7D5D-C85A-59FD96CE1757}"/>
              </a:ext>
            </a:extLst>
          </p:cNvPr>
          <p:cNvSpPr txBox="1"/>
          <p:nvPr/>
        </p:nvSpPr>
        <p:spPr>
          <a:xfrm>
            <a:off x="929479" y="725510"/>
            <a:ext cx="3912549" cy="338554"/>
          </a:xfrm>
          <a:prstGeom prst="rect">
            <a:avLst/>
          </a:prstGeom>
          <a:noFill/>
        </p:spPr>
        <p:txBody>
          <a:bodyPr wrap="square" rtlCol="0">
            <a:spAutoFit/>
          </a:bodyPr>
          <a:lstStyle/>
          <a:p>
            <a:pPr algn="l"/>
            <a:r>
              <a:rPr lang="en-US" sz="1600" b="1" dirty="0">
                <a:solidFill>
                  <a:srgbClr val="0000CC"/>
                </a:solidFill>
              </a:rPr>
              <a:t>CE linear construction schedule</a:t>
            </a:r>
            <a:endParaRPr lang="en-GB" sz="1600" b="1" dirty="0">
              <a:solidFill>
                <a:srgbClr val="0000CC"/>
              </a:solidFill>
            </a:endParaRPr>
          </a:p>
        </p:txBody>
      </p:sp>
    </p:spTree>
    <p:extLst>
      <p:ext uri="{BB962C8B-B14F-4D97-AF65-F5344CB8AC3E}">
        <p14:creationId xmlns:p14="http://schemas.microsoft.com/office/powerpoint/2010/main" val="41435907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Studies on excavation strategy and material quantities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1" name="Text Placeholder 3">
            <a:extLst>
              <a:ext uri="{FF2B5EF4-FFF2-40B4-BE49-F238E27FC236}">
                <a16:creationId xmlns:a16="http://schemas.microsoft.com/office/drawing/2014/main" id="{F1A93576-E48A-750E-7E29-52A65024EE00}"/>
              </a:ext>
            </a:extLst>
          </p:cNvPr>
          <p:cNvSpPr txBox="1">
            <a:spLocks/>
          </p:cNvSpPr>
          <p:nvPr/>
        </p:nvSpPr>
        <p:spPr>
          <a:xfrm>
            <a:off x="496322" y="863890"/>
            <a:ext cx="11399191" cy="461389"/>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1851"/>
              </a:spcBef>
              <a:spcAft>
                <a:spcPts val="0"/>
              </a:spcAft>
              <a:buClrTx/>
              <a:buSzTx/>
              <a:buFont typeface="Arial" panose="020B0604020202020204" pitchFamily="34" charset="0"/>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2 TBMs from each experimental point			Alternative with no TBMs from PA</a:t>
            </a:r>
          </a:p>
        </p:txBody>
      </p:sp>
      <p:pic>
        <p:nvPicPr>
          <p:cNvPr id="2" name="Picture 1">
            <a:extLst>
              <a:ext uri="{FF2B5EF4-FFF2-40B4-BE49-F238E27FC236}">
                <a16:creationId xmlns:a16="http://schemas.microsoft.com/office/drawing/2014/main" id="{78F922F2-4D86-6D1B-E13D-E7F226E5141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7148" y="1368537"/>
            <a:ext cx="4766599" cy="3467115"/>
          </a:xfrm>
          <a:prstGeom prst="rect">
            <a:avLst/>
          </a:prstGeom>
          <a:noFill/>
          <a:ln>
            <a:noFill/>
          </a:ln>
        </p:spPr>
      </p:pic>
      <p:pic>
        <p:nvPicPr>
          <p:cNvPr id="6" name="Picture 5">
            <a:extLst>
              <a:ext uri="{FF2B5EF4-FFF2-40B4-BE49-F238E27FC236}">
                <a16:creationId xmlns:a16="http://schemas.microsoft.com/office/drawing/2014/main" id="{A88DCDC5-C3FF-BF6A-BA84-C8C04BDB1A0D}"/>
              </a:ext>
            </a:extLst>
          </p:cNvPr>
          <p:cNvPicPr>
            <a:picLocks noChangeAspect="1"/>
          </p:cNvPicPr>
          <p:nvPr/>
        </p:nvPicPr>
        <p:blipFill>
          <a:blip r:embed="rId4"/>
          <a:stretch>
            <a:fillRect/>
          </a:stretch>
        </p:blipFill>
        <p:spPr>
          <a:xfrm>
            <a:off x="5482" y="4782770"/>
            <a:ext cx="6073442" cy="1799538"/>
          </a:xfrm>
          <a:prstGeom prst="rect">
            <a:avLst/>
          </a:prstGeom>
        </p:spPr>
      </p:pic>
      <p:pic>
        <p:nvPicPr>
          <p:cNvPr id="8" name="Picture 7">
            <a:extLst>
              <a:ext uri="{FF2B5EF4-FFF2-40B4-BE49-F238E27FC236}">
                <a16:creationId xmlns:a16="http://schemas.microsoft.com/office/drawing/2014/main" id="{9703F936-2961-23F8-2063-6EF51D290800}"/>
              </a:ext>
            </a:extLst>
          </p:cNvPr>
          <p:cNvPicPr>
            <a:picLocks noChangeAspect="1"/>
          </p:cNvPicPr>
          <p:nvPr/>
        </p:nvPicPr>
        <p:blipFill>
          <a:blip r:embed="rId5"/>
          <a:stretch>
            <a:fillRect/>
          </a:stretch>
        </p:blipFill>
        <p:spPr>
          <a:xfrm>
            <a:off x="6099048" y="4764024"/>
            <a:ext cx="6085940" cy="1818284"/>
          </a:xfrm>
          <a:prstGeom prst="rect">
            <a:avLst/>
          </a:prstGeom>
        </p:spPr>
      </p:pic>
      <p:pic>
        <p:nvPicPr>
          <p:cNvPr id="12" name="Picture 11">
            <a:extLst>
              <a:ext uri="{FF2B5EF4-FFF2-40B4-BE49-F238E27FC236}">
                <a16:creationId xmlns:a16="http://schemas.microsoft.com/office/drawing/2014/main" id="{BA36D239-6420-E2F8-9FFA-E9A6CFDCDB4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71221" y="1365655"/>
            <a:ext cx="4766755" cy="3467115"/>
          </a:xfrm>
          <a:prstGeom prst="rect">
            <a:avLst/>
          </a:prstGeom>
          <a:noFill/>
          <a:ln>
            <a:noFill/>
          </a:ln>
        </p:spPr>
      </p:pic>
    </p:spTree>
    <p:extLst>
      <p:ext uri="{BB962C8B-B14F-4D97-AF65-F5344CB8AC3E}">
        <p14:creationId xmlns:p14="http://schemas.microsoft.com/office/powerpoint/2010/main" val="222195431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Excavation material management</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9" name="Picture 8">
            <a:extLst>
              <a:ext uri="{FF2B5EF4-FFF2-40B4-BE49-F238E27FC236}">
                <a16:creationId xmlns:a16="http://schemas.microsoft.com/office/drawing/2014/main" id="{16598BF1-850F-4937-AD12-F7875BA69945}"/>
              </a:ext>
            </a:extLst>
          </p:cNvPr>
          <p:cNvPicPr>
            <a:picLocks noChangeAspect="1"/>
          </p:cNvPicPr>
          <p:nvPr/>
        </p:nvPicPr>
        <p:blipFill>
          <a:blip r:embed="rId3"/>
          <a:stretch>
            <a:fillRect/>
          </a:stretch>
        </p:blipFill>
        <p:spPr>
          <a:xfrm>
            <a:off x="121891" y="1533335"/>
            <a:ext cx="6152624" cy="4738971"/>
          </a:xfrm>
          <a:prstGeom prst="rect">
            <a:avLst/>
          </a:prstGeom>
        </p:spPr>
      </p:pic>
      <p:sp>
        <p:nvSpPr>
          <p:cNvPr id="10" name="Title 5">
            <a:extLst>
              <a:ext uri="{FF2B5EF4-FFF2-40B4-BE49-F238E27FC236}">
                <a16:creationId xmlns:a16="http://schemas.microsoft.com/office/drawing/2014/main" id="{06E1BC82-9968-64D8-8B9D-948F8ABF66F9}"/>
              </a:ext>
            </a:extLst>
          </p:cNvPr>
          <p:cNvSpPr txBox="1">
            <a:spLocks/>
          </p:cNvSpPr>
          <p:nvPr/>
        </p:nvSpPr>
        <p:spPr>
          <a:xfrm>
            <a:off x="548835" y="853529"/>
            <a:ext cx="11017800" cy="679807"/>
          </a:xfrm>
          <a:prstGeom prst="rect">
            <a:avLst/>
          </a:prstGeom>
        </p:spPr>
        <p:txBody>
          <a:bodyPr vert="horz" lIns="91440" tIns="45720" rIns="91440" bIns="45720" rtlCol="0" anchor="t" anchorCtr="0">
            <a:normAutofit fontScale="97500"/>
          </a:bodyPr>
          <a:lstStyle>
            <a:lvl1pPr algn="l" defTabSz="914377" rtl="0" eaLnBrk="1" latinLnBrk="0" hangingPunct="1">
              <a:lnSpc>
                <a:spcPts val="4000"/>
              </a:lnSpc>
              <a:spcBef>
                <a:spcPct val="0"/>
              </a:spcBef>
              <a:buNone/>
              <a:defRPr sz="4000" kern="1200">
                <a:solidFill>
                  <a:schemeClr val="tx1"/>
                </a:solidFill>
                <a:latin typeface="+mj-lt"/>
                <a:ea typeface="+mj-ea"/>
                <a:cs typeface="+mj-cs"/>
              </a:defRPr>
            </a:lvl1pPr>
          </a:lstStyle>
          <a:p>
            <a:pPr marL="0" marR="0" lvl="0" indent="0" algn="l" defTabSz="914377" rtl="0" eaLnBrk="1" fontAlgn="auto" latinLnBrk="0" hangingPunct="1">
              <a:lnSpc>
                <a:spcPts val="4000"/>
              </a:lnSpc>
              <a:spcBef>
                <a:spcPct val="0"/>
              </a:spcBef>
              <a:spcAft>
                <a:spcPts val="0"/>
              </a:spcAft>
              <a:buClrTx/>
              <a:buSzTx/>
              <a:buFontTx/>
              <a:buNone/>
              <a:tabLst/>
              <a:defRPr/>
            </a:pPr>
            <a:r>
              <a:rPr kumimoji="0" lang="fr-FR" sz="2800" b="0" i="0" u="none" strike="noStrike" kern="1200" cap="none" spc="0" normalizeH="0" baseline="0" noProof="0" dirty="0">
                <a:ln>
                  <a:noFill/>
                </a:ln>
                <a:solidFill>
                  <a:srgbClr val="0F124A"/>
                </a:solidFill>
                <a:effectLst/>
                <a:uLnTx/>
                <a:uFillTx/>
                <a:latin typeface="Arial"/>
                <a:ea typeface="+mj-ea"/>
                <a:cs typeface="+mj-cs"/>
              </a:rPr>
              <a:t>An innovative local </a:t>
            </a:r>
            <a:r>
              <a:rPr kumimoji="0" lang="fr-FR" sz="2800" b="0" i="0" u="none" strike="noStrike" kern="1200" cap="none" spc="0" normalizeH="0" baseline="0" noProof="0" dirty="0" err="1">
                <a:ln>
                  <a:noFill/>
                </a:ln>
                <a:solidFill>
                  <a:srgbClr val="0F124A"/>
                </a:solidFill>
                <a:effectLst/>
                <a:uLnTx/>
                <a:uFillTx/>
                <a:latin typeface="Arial"/>
                <a:ea typeface="+mj-ea"/>
                <a:cs typeface="+mj-cs"/>
              </a:rPr>
              <a:t>approach</a:t>
            </a:r>
            <a:r>
              <a:rPr kumimoji="0" lang="fr-FR" sz="2800" b="0" i="0" u="none" strike="noStrike" kern="1200" cap="none" spc="0" normalizeH="0" baseline="0" noProof="0" dirty="0">
                <a:ln>
                  <a:noFill/>
                </a:ln>
                <a:solidFill>
                  <a:srgbClr val="0F124A"/>
                </a:solidFill>
                <a:effectLst/>
                <a:uLnTx/>
                <a:uFillTx/>
                <a:latin typeface="Arial"/>
                <a:ea typeface="+mj-ea"/>
                <a:cs typeface="+mj-cs"/>
              </a:rPr>
              <a:t> for </a:t>
            </a:r>
            <a:r>
              <a:rPr kumimoji="0" lang="fr-FR" sz="2800" b="0" i="0" u="none" strike="noStrike" kern="1200" cap="none" spc="0" normalizeH="0" baseline="0" noProof="0" dirty="0" err="1">
                <a:ln>
                  <a:noFill/>
                </a:ln>
                <a:solidFill>
                  <a:srgbClr val="0F124A"/>
                </a:solidFill>
                <a:effectLst/>
                <a:uLnTx/>
                <a:uFillTx/>
                <a:latin typeface="Arial"/>
                <a:ea typeface="+mj-ea"/>
                <a:cs typeface="+mj-cs"/>
              </a:rPr>
              <a:t>excavated</a:t>
            </a:r>
            <a:r>
              <a:rPr kumimoji="0" lang="fr-FR" sz="2800" b="0" i="0" u="none" strike="noStrike" kern="1200" cap="none" spc="0" normalizeH="0" baseline="0" noProof="0" dirty="0">
                <a:ln>
                  <a:noFill/>
                </a:ln>
                <a:solidFill>
                  <a:srgbClr val="0F124A"/>
                </a:solidFill>
                <a:effectLst/>
                <a:uLnTx/>
                <a:uFillTx/>
                <a:latin typeface="Arial"/>
                <a:ea typeface="+mj-ea"/>
                <a:cs typeface="+mj-cs"/>
              </a:rPr>
              <a:t> </a:t>
            </a:r>
            <a:r>
              <a:rPr kumimoji="0" lang="fr-FR" sz="2800" b="0" i="0" u="none" strike="noStrike" kern="1200" cap="none" spc="0" normalizeH="0" baseline="0" noProof="0" dirty="0" err="1">
                <a:ln>
                  <a:noFill/>
                </a:ln>
                <a:solidFill>
                  <a:srgbClr val="0F124A"/>
                </a:solidFill>
                <a:effectLst/>
                <a:uLnTx/>
                <a:uFillTx/>
                <a:latin typeface="Arial"/>
                <a:ea typeface="+mj-ea"/>
                <a:cs typeface="+mj-cs"/>
              </a:rPr>
              <a:t>materials</a:t>
            </a:r>
            <a:r>
              <a:rPr kumimoji="0" lang="fr-FR" sz="2800" b="0" i="0" u="none" strike="noStrike" kern="1200" cap="none" spc="0" normalizeH="0" baseline="0" noProof="0" dirty="0">
                <a:ln>
                  <a:noFill/>
                </a:ln>
                <a:solidFill>
                  <a:srgbClr val="0F124A"/>
                </a:solidFill>
                <a:effectLst/>
                <a:uLnTx/>
                <a:uFillTx/>
                <a:latin typeface="Arial"/>
                <a:ea typeface="+mj-ea"/>
                <a:cs typeface="+mj-cs"/>
              </a:rPr>
              <a:t>:</a:t>
            </a:r>
            <a:endParaRPr kumimoji="0" lang="en-US" sz="2800" b="0" i="0" u="none" strike="noStrike" kern="1200" cap="none" spc="0" normalizeH="0" baseline="0" noProof="0" dirty="0">
              <a:ln>
                <a:noFill/>
              </a:ln>
              <a:solidFill>
                <a:srgbClr val="0F124A"/>
              </a:solidFill>
              <a:effectLst/>
              <a:uLnTx/>
              <a:uFillTx/>
              <a:latin typeface="Arial"/>
              <a:ea typeface="+mj-ea"/>
              <a:cs typeface="+mj-cs"/>
            </a:endParaRPr>
          </a:p>
        </p:txBody>
      </p:sp>
      <p:sp>
        <p:nvSpPr>
          <p:cNvPr id="11" name="TextBox 10">
            <a:extLst>
              <a:ext uri="{FF2B5EF4-FFF2-40B4-BE49-F238E27FC236}">
                <a16:creationId xmlns:a16="http://schemas.microsoft.com/office/drawing/2014/main" id="{FB6F39FD-EF87-F4E8-C259-32EE1D2170B7}"/>
              </a:ext>
            </a:extLst>
          </p:cNvPr>
          <p:cNvSpPr txBox="1"/>
          <p:nvPr/>
        </p:nvSpPr>
        <p:spPr>
          <a:xfrm>
            <a:off x="249579" y="5763772"/>
            <a:ext cx="2197100" cy="602537"/>
          </a:xfrm>
          <a:prstGeom prst="rect">
            <a:avLst/>
          </a:prstGeom>
          <a:noFill/>
        </p:spPr>
        <p:txBody>
          <a:bodyPr wrap="square" rtlCol="0">
            <a:spAutoFit/>
          </a:bodyPr>
          <a:lstStyle/>
          <a:p>
            <a:pPr defTabSz="914280">
              <a:lnSpc>
                <a:spcPts val="4933"/>
              </a:lnSpc>
            </a:pPr>
            <a:r>
              <a:rPr lang="en-GB" sz="1333" i="1" dirty="0">
                <a:solidFill>
                  <a:srgbClr val="0F124A"/>
                </a:solidFill>
                <a:latin typeface="Arial"/>
              </a:rPr>
              <a:t>C</a:t>
            </a:r>
            <a:r>
              <a:rPr lang="en-CH" sz="1333" i="1" dirty="0">
                <a:solidFill>
                  <a:srgbClr val="0F124A"/>
                </a:solidFill>
                <a:latin typeface="Arial"/>
              </a:rPr>
              <a:t>ourtesy: J. Gutleber</a:t>
            </a:r>
          </a:p>
        </p:txBody>
      </p:sp>
      <p:sp>
        <p:nvSpPr>
          <p:cNvPr id="12" name="Text Placeholder 8">
            <a:extLst>
              <a:ext uri="{FF2B5EF4-FFF2-40B4-BE49-F238E27FC236}">
                <a16:creationId xmlns:a16="http://schemas.microsoft.com/office/drawing/2014/main" id="{B02ED2E7-7646-076C-F69B-D863B1684647}"/>
              </a:ext>
            </a:extLst>
          </p:cNvPr>
          <p:cNvSpPr txBox="1">
            <a:spLocks/>
          </p:cNvSpPr>
          <p:nvPr/>
        </p:nvSpPr>
        <p:spPr>
          <a:xfrm>
            <a:off x="6432510" y="1757987"/>
            <a:ext cx="5517188" cy="5056520"/>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ts val="1851"/>
              </a:lnSpc>
              <a:spcBef>
                <a:spcPts val="1851"/>
              </a:spcBef>
              <a:spcAft>
                <a:spcPts val="0"/>
              </a:spcAft>
              <a:buClrTx/>
              <a:buSzTx/>
              <a:buFont typeface="Arial" panose="020B0604020202020204" pitchFamily="34" charset="0"/>
              <a:buNone/>
              <a:tabLst/>
              <a:defRPr/>
            </a:pPr>
            <a:r>
              <a:rPr kumimoji="0" lang="en-CH" sz="1867" b="1" i="0" u="none" strike="noStrike" kern="1200" cap="none" spc="0" normalizeH="0" baseline="0" noProof="0" dirty="0">
                <a:ln>
                  <a:noFill/>
                </a:ln>
                <a:solidFill>
                  <a:srgbClr val="0F124A"/>
                </a:solidFill>
                <a:effectLst/>
                <a:uLnTx/>
                <a:uFillTx/>
                <a:latin typeface="Arial"/>
                <a:ea typeface="+mn-ea"/>
                <a:cs typeface="+mn-cs"/>
              </a:rPr>
              <a:t>Excavated material from FCC subsurface infrastructures: 6.5 Mm</a:t>
            </a:r>
            <a:r>
              <a:rPr kumimoji="0" lang="en-CH" sz="1867" b="1" i="0" u="none" strike="noStrike" kern="1200" cap="none" spc="0" normalizeH="0" baseline="30000" noProof="0" dirty="0">
                <a:ln>
                  <a:noFill/>
                </a:ln>
                <a:solidFill>
                  <a:srgbClr val="0F124A"/>
                </a:solidFill>
                <a:effectLst/>
                <a:uLnTx/>
                <a:uFillTx/>
                <a:latin typeface="Arial"/>
                <a:ea typeface="+mn-ea"/>
                <a:cs typeface="+mn-cs"/>
              </a:rPr>
              <a:t>3</a:t>
            </a:r>
            <a:r>
              <a:rPr kumimoji="0" lang="en-CH" sz="1867" b="1" i="0" u="none" strike="noStrike" kern="1200" cap="none" spc="0" normalizeH="0" baseline="0" noProof="0" dirty="0">
                <a:ln>
                  <a:noFill/>
                </a:ln>
                <a:solidFill>
                  <a:srgbClr val="0F124A"/>
                </a:solidFill>
                <a:effectLst/>
                <a:uLnTx/>
                <a:uFillTx/>
                <a:latin typeface="Arial"/>
                <a:ea typeface="+mn-ea"/>
                <a:cs typeface="+mn-cs"/>
              </a:rPr>
              <a:t> in situ, 8.4 Mm</a:t>
            </a:r>
            <a:r>
              <a:rPr kumimoji="0" lang="en-CH" sz="1867" b="1" i="0" u="none" strike="noStrike" kern="1200" cap="none" spc="0" normalizeH="0" baseline="30000" noProof="0" dirty="0">
                <a:ln>
                  <a:noFill/>
                </a:ln>
                <a:solidFill>
                  <a:srgbClr val="0F124A"/>
                </a:solidFill>
                <a:effectLst/>
                <a:uLnTx/>
                <a:uFillTx/>
                <a:latin typeface="Arial"/>
                <a:ea typeface="+mn-ea"/>
                <a:cs typeface="+mn-cs"/>
              </a:rPr>
              <a:t>3</a:t>
            </a:r>
            <a:r>
              <a:rPr kumimoji="0" lang="en-CH" sz="1867" b="1" i="0" u="none" strike="noStrike" kern="1200" cap="none" spc="0" normalizeH="0" baseline="0" noProof="0" dirty="0">
                <a:ln>
                  <a:noFill/>
                </a:ln>
                <a:solidFill>
                  <a:srgbClr val="0F124A"/>
                </a:solidFill>
                <a:effectLst/>
                <a:uLnTx/>
                <a:uFillTx/>
                <a:latin typeface="Arial"/>
                <a:ea typeface="+mn-ea"/>
                <a:cs typeface="+mn-cs"/>
              </a:rPr>
              <a:t> excavated </a:t>
            </a:r>
            <a:r>
              <a:rPr kumimoji="0" lang="en-CH" sz="1867" b="0" i="0" u="none" strike="noStrike" kern="1200" cap="none" spc="0" normalizeH="0" baseline="0" noProof="0" dirty="0">
                <a:ln>
                  <a:noFill/>
                </a:ln>
                <a:solidFill>
                  <a:srgbClr val="0F124A"/>
                </a:solidFill>
                <a:effectLst/>
                <a:uLnTx/>
                <a:uFillTx/>
                <a:latin typeface="Arial"/>
                <a:ea typeface="+mn-ea"/>
                <a:cs typeface="+mn-cs"/>
              </a:rPr>
              <a:t>(bulk factor 1.3)</a:t>
            </a:r>
          </a:p>
          <a:p>
            <a:pPr marL="0" marR="0" lvl="0" indent="0" algn="l" defTabSz="914377" rtl="0" eaLnBrk="1" fontAlgn="auto" latinLnBrk="0" hangingPunct="1">
              <a:lnSpc>
                <a:spcPts val="1851"/>
              </a:lnSpc>
              <a:spcBef>
                <a:spcPts val="1851"/>
              </a:spcBef>
              <a:spcAft>
                <a:spcPts val="0"/>
              </a:spcAft>
              <a:buClrTx/>
              <a:buSzTx/>
              <a:buFont typeface="Arial" panose="020B0604020202020204" pitchFamily="34" charset="0"/>
              <a:buNone/>
              <a:tabLst/>
              <a:defRPr/>
            </a:pPr>
            <a:r>
              <a:rPr kumimoji="0" lang="en-GB" sz="1867" b="0" i="0" u="none" strike="noStrike" kern="1200" cap="none" spc="0" normalizeH="0" baseline="0" noProof="0" dirty="0">
                <a:ln>
                  <a:noFill/>
                </a:ln>
                <a:solidFill>
                  <a:srgbClr val="0F124A"/>
                </a:solidFill>
                <a:effectLst/>
                <a:uLnTx/>
                <a:uFillTx/>
                <a:latin typeface="Arial"/>
                <a:ea typeface="+mn-ea"/>
                <a:cs typeface="+mn-cs"/>
              </a:rPr>
              <a:t>2021-2022: International competition “ </a:t>
            </a:r>
            <a:r>
              <a:rPr kumimoji="0" lang="en-GB" sz="1867" b="1" i="0" u="none" strike="noStrike" kern="1200" cap="none" spc="0" normalizeH="0" baseline="0" noProof="0" dirty="0">
                <a:ln>
                  <a:noFill/>
                </a:ln>
                <a:solidFill>
                  <a:srgbClr val="0F124A"/>
                </a:solidFill>
                <a:effectLst/>
                <a:uLnTx/>
                <a:uFillTx/>
                <a:latin typeface="Arial"/>
                <a:ea typeface="+mn-ea"/>
                <a:cs typeface="+mn-cs"/>
              </a:rPr>
              <a:t>Mining the Future”,  </a:t>
            </a:r>
            <a:r>
              <a:rPr kumimoji="0" lang="en-GB" sz="1867" b="0" i="0" u="none" strike="noStrike" kern="1200" cap="none" spc="0" normalizeH="0" baseline="0" noProof="0" dirty="0">
                <a:ln>
                  <a:noFill/>
                </a:ln>
                <a:solidFill>
                  <a:srgbClr val="0F124A"/>
                </a:solidFill>
                <a:effectLst/>
                <a:uLnTx/>
                <a:uFillTx/>
                <a:latin typeface="Arial"/>
                <a:ea typeface="+mn-ea"/>
                <a:cs typeface="+mn-cs"/>
              </a:rPr>
              <a:t>launched with the support of the EU Horizon 2020 grant agreement 951754</a:t>
            </a:r>
            <a:r>
              <a:rPr kumimoji="0" lang="en-GB" sz="1867" b="1" i="0" u="none" strike="noStrike" kern="1200" cap="none" spc="0" normalizeH="0" baseline="0" noProof="0" dirty="0">
                <a:ln>
                  <a:noFill/>
                </a:ln>
                <a:solidFill>
                  <a:srgbClr val="0F124A"/>
                </a:solidFill>
                <a:effectLst/>
                <a:uLnTx/>
                <a:uFillTx/>
                <a:latin typeface="Arial"/>
                <a:ea typeface="+mn-ea"/>
                <a:cs typeface="+mn-cs"/>
              </a:rPr>
              <a:t>, to find innovative and realistic ideas for the reuse of Molasse (95% of excavated materials)</a:t>
            </a:r>
          </a:p>
          <a:p>
            <a:pPr marL="0" marR="0" lvl="0" indent="0" algn="l" defTabSz="914377" rtl="0" eaLnBrk="1" fontAlgn="auto" latinLnBrk="0" hangingPunct="1">
              <a:lnSpc>
                <a:spcPts val="1851"/>
              </a:lnSpc>
              <a:spcBef>
                <a:spcPts val="1851"/>
              </a:spcBef>
              <a:spcAft>
                <a:spcPts val="0"/>
              </a:spcAft>
              <a:buClrTx/>
              <a:buSzTx/>
              <a:buFont typeface="Arial" panose="020B0604020202020204" pitchFamily="34" charset="0"/>
              <a:buNone/>
              <a:tabLst/>
              <a:defRPr/>
            </a:pPr>
            <a:r>
              <a:rPr kumimoji="0" lang="en-CH" sz="1867" b="0" i="0" u="none" strike="noStrike" kern="1200" cap="none" spc="0" normalizeH="0" baseline="0" noProof="0" dirty="0">
                <a:ln>
                  <a:noFill/>
                </a:ln>
                <a:solidFill>
                  <a:srgbClr val="0F124A"/>
                </a:solidFill>
                <a:effectLst/>
                <a:uLnTx/>
                <a:uFillTx/>
                <a:latin typeface="Arial"/>
                <a:ea typeface="+mn-ea"/>
                <a:cs typeface="+mn-cs"/>
              </a:rPr>
              <a:t>2023: </a:t>
            </a:r>
            <a:r>
              <a:rPr kumimoji="0" lang="en-CH" sz="1867" b="1" i="0" u="none" strike="noStrike" kern="1200" cap="none" spc="0" normalizeH="0" baseline="0" noProof="0" dirty="0">
                <a:ln>
                  <a:noFill/>
                </a:ln>
                <a:solidFill>
                  <a:srgbClr val="0F124A"/>
                </a:solidFill>
                <a:effectLst/>
                <a:uLnTx/>
                <a:uFillTx/>
                <a:latin typeface="Arial"/>
                <a:ea typeface="+mn-ea"/>
                <a:cs typeface="+mn-cs"/>
              </a:rPr>
              <a:t>Definition of the “</a:t>
            </a:r>
            <a:r>
              <a:rPr kumimoji="0" lang="en-CH" sz="1867" b="1" i="0" u="none" strike="noStrike" kern="1200" cap="none" spc="0" normalizeH="0" baseline="0" noProof="0" dirty="0" err="1">
                <a:ln>
                  <a:noFill/>
                </a:ln>
                <a:solidFill>
                  <a:srgbClr val="0F124A"/>
                </a:solidFill>
                <a:effectLst/>
                <a:uLnTx/>
                <a:uFillTx/>
                <a:latin typeface="Arial"/>
                <a:ea typeface="+mn-ea"/>
                <a:cs typeface="+mn-cs"/>
              </a:rPr>
              <a:t>OpenSky</a:t>
            </a:r>
            <a:r>
              <a:rPr kumimoji="0" lang="en-CH" sz="1867" b="1" i="0" u="none" strike="noStrike" kern="1200" cap="none" spc="0" normalizeH="0" baseline="0" noProof="0" dirty="0">
                <a:ln>
                  <a:noFill/>
                </a:ln>
                <a:solidFill>
                  <a:srgbClr val="0F124A"/>
                </a:solidFill>
                <a:effectLst/>
                <a:uLnTx/>
                <a:uFillTx/>
                <a:latin typeface="Arial"/>
                <a:ea typeface="+mn-ea"/>
                <a:cs typeface="+mn-cs"/>
              </a:rPr>
              <a:t> Laboratory” project: </a:t>
            </a:r>
          </a:p>
          <a:p>
            <a:pPr marL="380990" marR="0" lvl="0" indent="-380990" algn="l" defTabSz="914377" rtl="0" eaLnBrk="1" fontAlgn="auto" latinLnBrk="0" hangingPunct="1">
              <a:lnSpc>
                <a:spcPts val="1851"/>
              </a:lnSpc>
              <a:spcBef>
                <a:spcPts val="1851"/>
              </a:spcBef>
              <a:spcAft>
                <a:spcPts val="0"/>
              </a:spcAft>
              <a:buClrTx/>
              <a:buSzTx/>
              <a:buFont typeface="Arial" panose="020B0604020202020204" pitchFamily="34" charset="0"/>
              <a:buChar char="•"/>
              <a:tabLst/>
              <a:defRPr/>
            </a:pPr>
            <a:r>
              <a:rPr kumimoji="0" lang="en-CH" sz="1867" b="1" i="0" u="none" strike="noStrike" kern="1200" cap="none" spc="0" normalizeH="0" baseline="0" noProof="0" dirty="0">
                <a:ln>
                  <a:noFill/>
                </a:ln>
                <a:solidFill>
                  <a:srgbClr val="0F124A"/>
                </a:solidFill>
                <a:effectLst/>
                <a:uLnTx/>
                <a:uFillTx/>
                <a:latin typeface="Arial"/>
                <a:ea typeface="+mn-ea"/>
                <a:cs typeface="+mn-cs"/>
              </a:rPr>
              <a:t>Objective</a:t>
            </a:r>
            <a:r>
              <a:rPr kumimoji="0" lang="en-CH" sz="1867" b="0" i="0" u="none" strike="noStrike" kern="1200" cap="none" spc="0" normalizeH="0" baseline="0" noProof="0" dirty="0">
                <a:ln>
                  <a:noFill/>
                </a:ln>
                <a:solidFill>
                  <a:srgbClr val="0F124A"/>
                </a:solidFill>
                <a:effectLst/>
                <a:uLnTx/>
                <a:uFillTx/>
                <a:latin typeface="Arial"/>
                <a:ea typeface="+mn-ea"/>
                <a:cs typeface="+mn-cs"/>
              </a:rPr>
              <a:t>: Develop and test an innovative process to transform sterile “molasse” into fertile soil for agricultural use and afforestation. </a:t>
            </a:r>
          </a:p>
          <a:p>
            <a:pPr marL="380990" marR="0" lvl="0" indent="-380990" algn="l" defTabSz="914377" rtl="0" eaLnBrk="1" fontAlgn="auto" latinLnBrk="0" hangingPunct="1">
              <a:lnSpc>
                <a:spcPts val="1851"/>
              </a:lnSpc>
              <a:spcBef>
                <a:spcPts val="1851"/>
              </a:spcBef>
              <a:spcAft>
                <a:spcPts val="0"/>
              </a:spcAft>
              <a:buClrTx/>
              <a:buSzTx/>
              <a:buFont typeface="Arial" panose="020B0604020202020204" pitchFamily="34" charset="0"/>
              <a:buChar char="•"/>
              <a:tabLst/>
              <a:defRPr/>
            </a:pPr>
            <a:r>
              <a:rPr kumimoji="0" lang="en-CH" sz="1867" b="0" i="0" u="none" strike="noStrike" kern="1200" cap="none" spc="0" normalizeH="0" baseline="0" noProof="0" dirty="0">
                <a:ln>
                  <a:noFill/>
                </a:ln>
                <a:solidFill>
                  <a:srgbClr val="0F124A"/>
                </a:solidFill>
                <a:effectLst/>
                <a:uLnTx/>
                <a:uFillTx/>
                <a:latin typeface="Arial"/>
                <a:ea typeface="+mn-ea"/>
                <a:cs typeface="+mn-cs"/>
              </a:rPr>
              <a:t>Duration: </a:t>
            </a:r>
            <a:r>
              <a:rPr kumimoji="0" lang="en-CH" sz="1867" b="1" i="0" u="none" strike="noStrike" kern="1200" cap="none" spc="0" normalizeH="0" baseline="0" noProof="0" dirty="0">
                <a:ln>
                  <a:noFill/>
                </a:ln>
                <a:solidFill>
                  <a:srgbClr val="0F124A"/>
                </a:solidFill>
                <a:effectLst/>
                <a:uLnTx/>
                <a:uFillTx/>
                <a:latin typeface="Arial"/>
                <a:ea typeface="+mn-ea"/>
                <a:cs typeface="+mn-cs"/>
              </a:rPr>
              <a:t>4 years (2024-2027) </a:t>
            </a:r>
            <a:endParaRPr kumimoji="0" lang="en-US" sz="1867" b="1" i="0" u="none" strike="noStrike" kern="1200" cap="none" spc="0" normalizeH="0" baseline="0" noProof="0" dirty="0">
              <a:ln>
                <a:noFill/>
              </a:ln>
              <a:solidFill>
                <a:srgbClr val="0F124A"/>
              </a:solidFill>
              <a:effectLst/>
              <a:uLnTx/>
              <a:uFillTx/>
              <a:latin typeface="Arial"/>
              <a:ea typeface="+mn-ea"/>
              <a:cs typeface="+mn-cs"/>
            </a:endParaRPr>
          </a:p>
          <a:p>
            <a:pPr marL="380990" marR="0" lvl="0" indent="-380990" algn="l" defTabSz="914377" rtl="0" eaLnBrk="1" fontAlgn="auto" latinLnBrk="0" hangingPunct="1">
              <a:lnSpc>
                <a:spcPts val="1851"/>
              </a:lnSpc>
              <a:spcBef>
                <a:spcPts val="1851"/>
              </a:spcBef>
              <a:spcAft>
                <a:spcPts val="0"/>
              </a:spcAft>
              <a:buClrTx/>
              <a:buSzTx/>
              <a:buFont typeface="Arial" panose="020B0604020202020204" pitchFamily="34" charset="0"/>
              <a:buChar char="•"/>
              <a:tabLst/>
              <a:defRPr/>
            </a:pPr>
            <a:r>
              <a:rPr lang="en-US" dirty="0">
                <a:solidFill>
                  <a:srgbClr val="0F124A"/>
                </a:solidFill>
                <a:latin typeface="Arial"/>
              </a:rPr>
              <a:t>CERN LHC point 5 CMS</a:t>
            </a:r>
            <a:endParaRPr kumimoji="0" lang="en-CH" sz="1867" b="1"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377" rtl="0" eaLnBrk="1" fontAlgn="auto" latinLnBrk="0" hangingPunct="1">
              <a:lnSpc>
                <a:spcPts val="1851"/>
              </a:lnSpc>
              <a:spcBef>
                <a:spcPts val="1851"/>
              </a:spcBef>
              <a:spcAft>
                <a:spcPts val="0"/>
              </a:spcAft>
              <a:buClrTx/>
              <a:buSzTx/>
              <a:buFont typeface="Arial" panose="020B0604020202020204" pitchFamily="34" charset="0"/>
              <a:buNone/>
              <a:tabLst/>
              <a:defRPr/>
            </a:pPr>
            <a:r>
              <a:rPr kumimoji="0" lang="en-CH" sz="1867" b="1" i="0" u="none" strike="noStrike" kern="1200" cap="none" spc="0" normalizeH="0" baseline="0" noProof="0" dirty="0">
                <a:ln>
                  <a:noFill/>
                </a:ln>
                <a:solidFill>
                  <a:srgbClr val="0F124A"/>
                </a:solidFill>
                <a:effectLst/>
                <a:uLnTx/>
                <a:uFillTx/>
                <a:latin typeface="Arial"/>
                <a:ea typeface="+mn-ea"/>
                <a:cs typeface="+mn-cs"/>
              </a:rPr>
              <a:t> </a:t>
            </a:r>
          </a:p>
        </p:txBody>
      </p:sp>
    </p:spTree>
    <p:extLst>
      <p:ext uri="{BB962C8B-B14F-4D97-AF65-F5344CB8AC3E}">
        <p14:creationId xmlns:p14="http://schemas.microsoft.com/office/powerpoint/2010/main" val="201403542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Connections to </a:t>
            </a:r>
            <a:r>
              <a:rPr kumimoji="0" lang="en-US" sz="3200" b="1" i="0" u="none" strike="noStrike" kern="1200" cap="none" spc="0" normalizeH="0" baseline="0" noProof="0" dirty="0">
                <a:ln>
                  <a:noFill/>
                </a:ln>
                <a:solidFill>
                  <a:srgbClr val="FFFF00"/>
                </a:solidFill>
                <a:effectLst/>
                <a:uLnTx/>
                <a:uFillTx/>
                <a:latin typeface="Calibri" panose="020F0502020204030204"/>
                <a:ea typeface="+mj-ea"/>
                <a:cs typeface="+mj-cs"/>
              </a:rPr>
              <a:t>transport infrastructure</a:t>
            </a:r>
            <a:endParaRPr lang="en-US" dirty="0"/>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4" name="Picture 3">
            <a:extLst>
              <a:ext uri="{FF2B5EF4-FFF2-40B4-BE49-F238E27FC236}">
                <a16:creationId xmlns:a16="http://schemas.microsoft.com/office/drawing/2014/main" id="{5544FB8B-1620-9704-3D4C-41C1632862A6}"/>
              </a:ext>
            </a:extLst>
          </p:cNvPr>
          <p:cNvPicPr>
            <a:picLocks noChangeAspect="1"/>
          </p:cNvPicPr>
          <p:nvPr/>
        </p:nvPicPr>
        <p:blipFill>
          <a:blip r:embed="rId3"/>
          <a:stretch>
            <a:fillRect/>
          </a:stretch>
        </p:blipFill>
        <p:spPr>
          <a:xfrm>
            <a:off x="402628" y="1920252"/>
            <a:ext cx="4466938" cy="4879546"/>
          </a:xfrm>
          <a:prstGeom prst="rect">
            <a:avLst/>
          </a:prstGeom>
        </p:spPr>
      </p:pic>
      <p:sp>
        <p:nvSpPr>
          <p:cNvPr id="6" name="TextBox 5">
            <a:extLst>
              <a:ext uri="{FF2B5EF4-FFF2-40B4-BE49-F238E27FC236}">
                <a16:creationId xmlns:a16="http://schemas.microsoft.com/office/drawing/2014/main" id="{EE24D11E-7877-F018-B500-F357B8287D0B}"/>
              </a:ext>
            </a:extLst>
          </p:cNvPr>
          <p:cNvSpPr txBox="1"/>
          <p:nvPr/>
        </p:nvSpPr>
        <p:spPr>
          <a:xfrm>
            <a:off x="327932" y="755161"/>
            <a:ext cx="11389179" cy="1200329"/>
          </a:xfrm>
          <a:prstGeom prst="rect">
            <a:avLst/>
          </a:prstGeom>
          <a:noFill/>
        </p:spPr>
        <p:txBody>
          <a:bodyPr wrap="square">
            <a:spAutoFit/>
          </a:bodyPr>
          <a:lstStyle/>
          <a:p>
            <a:pPr marL="342900" indent="-342900">
              <a:buFont typeface="Arial" panose="020B0604020202020204" pitchFamily="34" charset="0"/>
              <a:buChar char="•"/>
            </a:pPr>
            <a:r>
              <a:rPr lang="en-GB" sz="2400" dirty="0">
                <a:solidFill>
                  <a:srgbClr val="0C377B"/>
                </a:solidFill>
              </a:rPr>
              <a:t>Road accesses identified and documented for all 8 surface sites</a:t>
            </a:r>
          </a:p>
          <a:p>
            <a:pPr marL="342900" indent="-342900">
              <a:buFont typeface="Arial" panose="020B0604020202020204" pitchFamily="34" charset="0"/>
              <a:buChar char="•"/>
            </a:pPr>
            <a:r>
              <a:rPr lang="en-GB" sz="2400" dirty="0">
                <a:solidFill>
                  <a:srgbClr val="0C377B"/>
                </a:solidFill>
              </a:rPr>
              <a:t>Four possible highway connections defined (materials transport)</a:t>
            </a:r>
          </a:p>
          <a:p>
            <a:pPr marL="342900" indent="-342900">
              <a:buFont typeface="Arial" panose="020B0604020202020204" pitchFamily="34" charset="0"/>
              <a:buChar char="•"/>
            </a:pPr>
            <a:r>
              <a:rPr lang="en-GB" sz="2400" dirty="0">
                <a:solidFill>
                  <a:srgbClr val="0C377B"/>
                </a:solidFill>
              </a:rPr>
              <a:t>Total amount of new roads required &lt; 4 km (at departmental road level)</a:t>
            </a:r>
          </a:p>
        </p:txBody>
      </p:sp>
      <p:pic>
        <p:nvPicPr>
          <p:cNvPr id="8" name="Image 148" descr="Valleiry_Nord">
            <a:extLst>
              <a:ext uri="{FF2B5EF4-FFF2-40B4-BE49-F238E27FC236}">
                <a16:creationId xmlns:a16="http://schemas.microsoft.com/office/drawing/2014/main" id="{775C3878-D0FC-ACF8-7749-869EEBB6612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26473" y="4730747"/>
            <a:ext cx="3118183" cy="2069051"/>
          </a:xfrm>
          <a:prstGeom prst="rect">
            <a:avLst/>
          </a:prstGeom>
          <a:effectLst>
            <a:outerShdw blurRad="50800" dist="38100" dir="2700000" algn="tl" rotWithShape="0">
              <a:prstClr val="black">
                <a:alpha val="40000"/>
              </a:prstClr>
            </a:outerShdw>
          </a:effectLst>
        </p:spPr>
      </p:pic>
      <p:sp>
        <p:nvSpPr>
          <p:cNvPr id="9" name="TextBox 8">
            <a:extLst>
              <a:ext uri="{FF2B5EF4-FFF2-40B4-BE49-F238E27FC236}">
                <a16:creationId xmlns:a16="http://schemas.microsoft.com/office/drawing/2014/main" id="{1BD639ED-301A-5A3B-CDAB-32FF9B6103FB}"/>
              </a:ext>
            </a:extLst>
          </p:cNvPr>
          <p:cNvSpPr txBox="1"/>
          <p:nvPr/>
        </p:nvSpPr>
        <p:spPr>
          <a:xfrm>
            <a:off x="6017425" y="6385516"/>
            <a:ext cx="2669268" cy="400110"/>
          </a:xfrm>
          <a:prstGeom prst="rect">
            <a:avLst/>
          </a:prstGeom>
          <a:noFill/>
        </p:spPr>
        <p:txBody>
          <a:bodyPr wrap="square">
            <a:spAutoFit/>
          </a:bodyPr>
          <a:lstStyle/>
          <a:p>
            <a:pPr marL="342900" indent="-342900">
              <a:buFont typeface="Arial" panose="020B0604020202020204" pitchFamily="34" charset="0"/>
              <a:buChar char="•"/>
            </a:pPr>
            <a:r>
              <a:rPr lang="en-GB" sz="2000" dirty="0"/>
              <a:t>E.g. </a:t>
            </a:r>
            <a:r>
              <a:rPr lang="en-GB" sz="2000" dirty="0" err="1"/>
              <a:t>Valleiry</a:t>
            </a:r>
            <a:r>
              <a:rPr lang="en-GB" sz="2000" dirty="0"/>
              <a:t> Nord</a:t>
            </a:r>
          </a:p>
        </p:txBody>
      </p:sp>
      <p:pic>
        <p:nvPicPr>
          <p:cNvPr id="10" name="Image 844">
            <a:extLst>
              <a:ext uri="{FF2B5EF4-FFF2-40B4-BE49-F238E27FC236}">
                <a16:creationId xmlns:a16="http://schemas.microsoft.com/office/drawing/2014/main" id="{E0A73641-51A5-01D9-7868-5E3BB5C5E43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26473" y="1915758"/>
            <a:ext cx="6521781" cy="2722176"/>
          </a:xfrm>
          <a:prstGeom prst="rect">
            <a:avLst/>
          </a:prstGeom>
        </p:spPr>
      </p:pic>
      <p:sp>
        <p:nvSpPr>
          <p:cNvPr id="11" name="TextBox 10">
            <a:extLst>
              <a:ext uri="{FF2B5EF4-FFF2-40B4-BE49-F238E27FC236}">
                <a16:creationId xmlns:a16="http://schemas.microsoft.com/office/drawing/2014/main" id="{E0EA39E2-8C85-E8E5-689A-F22799331176}"/>
              </a:ext>
            </a:extLst>
          </p:cNvPr>
          <p:cNvSpPr txBox="1"/>
          <p:nvPr/>
        </p:nvSpPr>
        <p:spPr>
          <a:xfrm>
            <a:off x="8645235" y="5014586"/>
            <a:ext cx="3549535" cy="1631216"/>
          </a:xfrm>
          <a:prstGeom prst="rect">
            <a:avLst/>
          </a:prstGeom>
          <a:noFill/>
        </p:spPr>
        <p:txBody>
          <a:bodyPr wrap="square" rtlCol="0">
            <a:spAutoFit/>
          </a:bodyPr>
          <a:lstStyle/>
          <a:p>
            <a:pPr algn="l"/>
            <a:r>
              <a:rPr lang="en-US" sz="2000" dirty="0">
                <a:solidFill>
                  <a:srgbClr val="0C377B"/>
                </a:solidFill>
              </a:rPr>
              <a:t>Detailed r</a:t>
            </a:r>
            <a:r>
              <a:rPr lang="en-CH" sz="2000" dirty="0" err="1">
                <a:solidFill>
                  <a:srgbClr val="0C377B"/>
                </a:solidFill>
              </a:rPr>
              <a:t>oad</a:t>
            </a:r>
            <a:r>
              <a:rPr lang="en-CH" sz="2000" dirty="0">
                <a:solidFill>
                  <a:srgbClr val="0C377B"/>
                </a:solidFill>
              </a:rPr>
              <a:t> access scenarios </a:t>
            </a:r>
            <a:r>
              <a:rPr lang="en-US" sz="2000" dirty="0">
                <a:solidFill>
                  <a:srgbClr val="0C377B"/>
                </a:solidFill>
              </a:rPr>
              <a:t>&amp; </a:t>
            </a:r>
            <a:r>
              <a:rPr lang="en-CH" sz="2000" dirty="0">
                <a:solidFill>
                  <a:srgbClr val="0C377B"/>
                </a:solidFill>
              </a:rPr>
              <a:t>highway </a:t>
            </a:r>
            <a:r>
              <a:rPr lang="en-GB" sz="2000" dirty="0">
                <a:solidFill>
                  <a:srgbClr val="0C377B"/>
                </a:solidFill>
              </a:rPr>
              <a:t>a</a:t>
            </a:r>
            <a:r>
              <a:rPr lang="en-CH" sz="2000" dirty="0" err="1">
                <a:solidFill>
                  <a:srgbClr val="0C377B"/>
                </a:solidFill>
              </a:rPr>
              <a:t>ccess</a:t>
            </a:r>
            <a:r>
              <a:rPr lang="en-CH" sz="2000" dirty="0">
                <a:solidFill>
                  <a:srgbClr val="0C377B"/>
                </a:solidFill>
              </a:rPr>
              <a:t> creation</a:t>
            </a:r>
            <a:r>
              <a:rPr lang="en-US" sz="2000" dirty="0">
                <a:solidFill>
                  <a:srgbClr val="0C377B"/>
                </a:solidFill>
              </a:rPr>
              <a:t> </a:t>
            </a:r>
            <a:r>
              <a:rPr lang="en-CH" sz="2000" dirty="0">
                <a:solidFill>
                  <a:srgbClr val="0C377B"/>
                </a:solidFill>
              </a:rPr>
              <a:t>study </a:t>
            </a:r>
            <a:r>
              <a:rPr lang="en-CH" sz="2000" b="1" dirty="0">
                <a:solidFill>
                  <a:srgbClr val="0C377B"/>
                </a:solidFill>
              </a:rPr>
              <a:t>carried out by</a:t>
            </a:r>
            <a:r>
              <a:rPr lang="en-US" sz="2000" b="1" dirty="0">
                <a:solidFill>
                  <a:srgbClr val="0C377B"/>
                </a:solidFill>
              </a:rPr>
              <a:t> </a:t>
            </a:r>
            <a:r>
              <a:rPr lang="en-CH" sz="2000" b="1" dirty="0" err="1">
                <a:solidFill>
                  <a:srgbClr val="0C377B"/>
                </a:solidFill>
              </a:rPr>
              <a:t>Cerema</a:t>
            </a:r>
            <a:r>
              <a:rPr lang="en-US" sz="2000" b="1" dirty="0">
                <a:solidFill>
                  <a:srgbClr val="0C377B"/>
                </a:solidFill>
              </a:rPr>
              <a:t>,</a:t>
            </a:r>
            <a:r>
              <a:rPr lang="en-CH" sz="2000" b="1" dirty="0">
                <a:solidFill>
                  <a:srgbClr val="0C377B"/>
                </a:solidFill>
              </a:rPr>
              <a:t> </a:t>
            </a:r>
            <a:r>
              <a:rPr lang="en-US" sz="2000" b="1" dirty="0">
                <a:solidFill>
                  <a:srgbClr val="0C377B"/>
                </a:solidFill>
              </a:rPr>
              <a:t> </a:t>
            </a:r>
            <a:r>
              <a:rPr lang="en-CH" sz="2000" b="1" dirty="0">
                <a:solidFill>
                  <a:srgbClr val="0C377B"/>
                </a:solidFill>
              </a:rPr>
              <a:t>including regulatory requirements in France</a:t>
            </a:r>
          </a:p>
        </p:txBody>
      </p:sp>
    </p:spTree>
    <p:extLst>
      <p:ext uri="{BB962C8B-B14F-4D97-AF65-F5344CB8AC3E}">
        <p14:creationId xmlns:p14="http://schemas.microsoft.com/office/powerpoint/2010/main" val="173449120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Connections to </a:t>
            </a:r>
            <a:r>
              <a:rPr kumimoji="0" lang="en-US" sz="3200" b="1" i="0" u="none" strike="noStrike" kern="1200" cap="none" spc="0" normalizeH="0" baseline="0" noProof="0" dirty="0">
                <a:ln>
                  <a:noFill/>
                </a:ln>
                <a:solidFill>
                  <a:srgbClr val="FFFF00"/>
                </a:solidFill>
                <a:effectLst/>
                <a:uLnTx/>
                <a:uFillTx/>
                <a:latin typeface="Calibri" panose="020F0502020204030204"/>
                <a:ea typeface="+mj-ea"/>
                <a:cs typeface="+mj-cs"/>
              </a:rPr>
              <a:t>electrical grid infrastructure</a:t>
            </a:r>
            <a:endParaRPr lang="en-US" dirty="0"/>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6" name="Text Placeholder 3">
            <a:extLst>
              <a:ext uri="{FF2B5EF4-FFF2-40B4-BE49-F238E27FC236}">
                <a16:creationId xmlns:a16="http://schemas.microsoft.com/office/drawing/2014/main" id="{80DF172B-A3E8-9552-7535-C1F48768F313}"/>
              </a:ext>
            </a:extLst>
          </p:cNvPr>
          <p:cNvSpPr txBox="1">
            <a:spLocks/>
          </p:cNvSpPr>
          <p:nvPr/>
        </p:nvSpPr>
        <p:spPr>
          <a:xfrm>
            <a:off x="189385" y="2911486"/>
            <a:ext cx="6425684" cy="1845218"/>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nSpc>
                <a:spcPct val="120000"/>
              </a:lnSpc>
            </a:pPr>
            <a:r>
              <a:rPr lang="en-US" sz="1800" dirty="0">
                <a:solidFill>
                  <a:srgbClr val="0C377B"/>
                </a:solidFill>
                <a:latin typeface="Arial"/>
              </a:rPr>
              <a:t>The loads could be distributed on three main sub-stations (optimally  connected to existing regional HV grid):</a:t>
            </a:r>
          </a:p>
          <a:p>
            <a:pPr marL="457200" indent="-457200">
              <a:lnSpc>
                <a:spcPct val="120000"/>
              </a:lnSpc>
              <a:buFont typeface="Arial" panose="020B0604020202020204" pitchFamily="34" charset="0"/>
              <a:buChar char="•"/>
            </a:pPr>
            <a:r>
              <a:rPr lang="en-US" sz="1600" b="1" dirty="0">
                <a:solidFill>
                  <a:srgbClr val="0C377B"/>
                </a:solidFill>
                <a:latin typeface="Arial"/>
              </a:rPr>
              <a:t>Point D with a new sub-station </a:t>
            </a:r>
            <a:r>
              <a:rPr lang="en-US" sz="1600" dirty="0">
                <a:solidFill>
                  <a:srgbClr val="0C377B"/>
                </a:solidFill>
                <a:latin typeface="Arial"/>
              </a:rPr>
              <a:t>covering PB – PD – PF – PG</a:t>
            </a:r>
          </a:p>
          <a:p>
            <a:pPr marL="457200" indent="-457200">
              <a:lnSpc>
                <a:spcPct val="120000"/>
              </a:lnSpc>
              <a:buFont typeface="Arial" panose="020B0604020202020204" pitchFamily="34" charset="0"/>
              <a:buChar char="•"/>
            </a:pPr>
            <a:r>
              <a:rPr lang="en-US" sz="1600" b="1" dirty="0">
                <a:solidFill>
                  <a:srgbClr val="0C377B"/>
                </a:solidFill>
                <a:latin typeface="Arial"/>
              </a:rPr>
              <a:t>Point H with a new dedicated sub-station </a:t>
            </a:r>
            <a:r>
              <a:rPr lang="en-US" sz="1600" dirty="0">
                <a:solidFill>
                  <a:srgbClr val="0C377B"/>
                </a:solidFill>
                <a:latin typeface="Arial"/>
              </a:rPr>
              <a:t>for collider RF</a:t>
            </a:r>
          </a:p>
          <a:p>
            <a:pPr marL="457200" indent="-457200">
              <a:lnSpc>
                <a:spcPct val="120000"/>
              </a:lnSpc>
              <a:buFont typeface="Arial" panose="020B0604020202020204" pitchFamily="34" charset="0"/>
              <a:buChar char="•"/>
            </a:pPr>
            <a:r>
              <a:rPr lang="en-US" sz="1600" b="1" dirty="0">
                <a:solidFill>
                  <a:srgbClr val="0C377B"/>
                </a:solidFill>
                <a:latin typeface="Arial"/>
                <a:sym typeface="Wingdings" panose="05000000000000000000" pitchFamily="2" charset="2"/>
              </a:rPr>
              <a:t>Point A with existing CERN station </a:t>
            </a:r>
            <a:r>
              <a:rPr lang="en-US" sz="1600" dirty="0">
                <a:solidFill>
                  <a:srgbClr val="0C377B"/>
                </a:solidFill>
                <a:latin typeface="Arial"/>
                <a:sym typeface="Wingdings" panose="05000000000000000000" pitchFamily="2" charset="2"/>
              </a:rPr>
              <a:t>covering PB – PL – PJ</a:t>
            </a:r>
            <a:endParaRPr lang="en-US" sz="1600" dirty="0">
              <a:solidFill>
                <a:srgbClr val="0C377B"/>
              </a:solidFill>
              <a:latin typeface="Arial"/>
            </a:endParaRPr>
          </a:p>
          <a:p>
            <a:r>
              <a:rPr lang="en-US" sz="1800" dirty="0">
                <a:solidFill>
                  <a:srgbClr val="0C377B"/>
                </a:solidFill>
                <a:latin typeface="Arial"/>
              </a:rPr>
              <a:t> </a:t>
            </a:r>
          </a:p>
          <a:p>
            <a:endParaRPr lang="en-US" sz="1800" dirty="0">
              <a:solidFill>
                <a:srgbClr val="0C377B"/>
              </a:solidFill>
              <a:latin typeface="Arial"/>
            </a:endParaRPr>
          </a:p>
          <a:p>
            <a:endParaRPr lang="en-US" sz="1800" dirty="0">
              <a:solidFill>
                <a:srgbClr val="0C377B"/>
              </a:solidFill>
              <a:latin typeface="Arial"/>
            </a:endParaRPr>
          </a:p>
        </p:txBody>
      </p:sp>
      <p:sp>
        <p:nvSpPr>
          <p:cNvPr id="31" name="Text Placeholder 2">
            <a:extLst>
              <a:ext uri="{FF2B5EF4-FFF2-40B4-BE49-F238E27FC236}">
                <a16:creationId xmlns:a16="http://schemas.microsoft.com/office/drawing/2014/main" id="{29D33955-FD09-2423-0989-189B1890D2E6}"/>
              </a:ext>
            </a:extLst>
          </p:cNvPr>
          <p:cNvSpPr txBox="1">
            <a:spLocks/>
          </p:cNvSpPr>
          <p:nvPr/>
        </p:nvSpPr>
        <p:spPr>
          <a:xfrm>
            <a:off x="192304" y="4602663"/>
            <a:ext cx="6250058" cy="566822"/>
          </a:xfrm>
          <a:prstGeom prst="rect">
            <a:avLst/>
          </a:prstGeom>
        </p:spPr>
        <p:txBody>
          <a:bodyPr vert="horz" lIns="91440" tIns="45720" rIns="91440" bIns="45720" rtlCol="0">
            <a:noAutofit/>
          </a:bodyPr>
          <a:lstStyle>
            <a:lvl1pPr marL="0" indent="0" algn="l" defTabSz="1828800" rtl="0" eaLnBrk="1" latinLnBrk="0" hangingPunct="1">
              <a:lnSpc>
                <a:spcPts val="3700"/>
              </a:lnSpc>
              <a:spcBef>
                <a:spcPts val="0"/>
              </a:spcBef>
              <a:buFont typeface="Arial" panose="020B0604020202020204" pitchFamily="34" charset="0"/>
              <a:buNone/>
              <a:defRPr sz="3600" b="1" kern="1200">
                <a:solidFill>
                  <a:schemeClr val="tx1"/>
                </a:solidFill>
                <a:latin typeface="+mn-lt"/>
                <a:ea typeface="+mn-ea"/>
                <a:cs typeface="+mn-cs"/>
              </a:defRPr>
            </a:lvl1pPr>
            <a:lvl2pPr marL="0" indent="0" algn="l" defTabSz="1828800" rtl="0" eaLnBrk="1" latinLnBrk="0" hangingPunct="1">
              <a:lnSpc>
                <a:spcPts val="3700"/>
              </a:lnSpc>
              <a:spcBef>
                <a:spcPts val="0"/>
              </a:spcBef>
              <a:buFontTx/>
              <a:buNone/>
              <a:defRPr sz="3600" b="1" kern="1200">
                <a:solidFill>
                  <a:schemeClr val="tx1"/>
                </a:solidFill>
                <a:latin typeface="+mn-lt"/>
                <a:ea typeface="+mn-ea"/>
                <a:cs typeface="+mn-cs"/>
              </a:defRPr>
            </a:lvl2pPr>
            <a:lvl3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3pPr>
            <a:lvl4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4pPr>
            <a:lvl5pPr marL="0" indent="0" algn="l" defTabSz="1828800" rtl="0" eaLnBrk="1" latinLnBrk="0" hangingPunct="1">
              <a:lnSpc>
                <a:spcPts val="3700"/>
              </a:lnSpc>
              <a:spcBef>
                <a:spcPts val="0"/>
              </a:spcBef>
              <a:buSzPct val="120000"/>
              <a:buFontTx/>
              <a:buNone/>
              <a:defRPr sz="3600" b="1"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285750" indent="-285750">
              <a:lnSpc>
                <a:spcPct val="100000"/>
              </a:lnSpc>
              <a:spcAft>
                <a:spcPts val="600"/>
              </a:spcAft>
              <a:buFont typeface="Arial" panose="020B0604020202020204" pitchFamily="34" charset="0"/>
              <a:buChar char="•"/>
            </a:pPr>
            <a:r>
              <a:rPr lang="en-GB" sz="1800" dirty="0">
                <a:solidFill>
                  <a:srgbClr val="0C377B"/>
                </a:solidFill>
                <a:latin typeface="Arial"/>
              </a:rPr>
              <a:t>Connection concept was studied and confirmed by RTE (French electrical grid operator) </a:t>
            </a:r>
            <a:r>
              <a:rPr lang="en-GB" sz="1800" dirty="0">
                <a:solidFill>
                  <a:srgbClr val="0000CC"/>
                </a:solidFill>
                <a:latin typeface="Arial"/>
                <a:sym typeface="Wingdings" panose="05000000000000000000" pitchFamily="2" charset="2"/>
              </a:rPr>
              <a:t> r</a:t>
            </a:r>
            <a:r>
              <a:rPr lang="en-GB" sz="1800" dirty="0">
                <a:solidFill>
                  <a:srgbClr val="0000CC"/>
                </a:solidFill>
                <a:latin typeface="Arial"/>
              </a:rPr>
              <a:t>equested loads have no significant impact on grid</a:t>
            </a:r>
          </a:p>
          <a:p>
            <a:pPr marL="285750" indent="-285750">
              <a:lnSpc>
                <a:spcPct val="100000"/>
              </a:lnSpc>
              <a:spcAft>
                <a:spcPts val="600"/>
              </a:spcAft>
              <a:buFont typeface="Arial" panose="020B0604020202020204" pitchFamily="34" charset="0"/>
              <a:buChar char="•"/>
            </a:pPr>
            <a:r>
              <a:rPr lang="en-GB" sz="1800" dirty="0">
                <a:solidFill>
                  <a:srgbClr val="0C377B"/>
                </a:solidFill>
                <a:latin typeface="Arial"/>
              </a:rPr>
              <a:t>Powering concept and power rating of the              three sub-stations compatible with FCC-</a:t>
            </a:r>
            <a:r>
              <a:rPr lang="en-GB" sz="1800" dirty="0" err="1">
                <a:solidFill>
                  <a:srgbClr val="0C377B"/>
                </a:solidFill>
                <a:latin typeface="Arial"/>
              </a:rPr>
              <a:t>hh</a:t>
            </a:r>
            <a:endParaRPr lang="en-GB" sz="1800" dirty="0">
              <a:solidFill>
                <a:srgbClr val="0C377B"/>
              </a:solidFill>
              <a:latin typeface="Arial"/>
            </a:endParaRPr>
          </a:p>
          <a:p>
            <a:pPr marL="285750" indent="-285750">
              <a:lnSpc>
                <a:spcPct val="100000"/>
              </a:lnSpc>
              <a:spcAft>
                <a:spcPts val="600"/>
              </a:spcAft>
              <a:buFont typeface="Arial" panose="020B0604020202020204" pitchFamily="34" charset="0"/>
              <a:buChar char="•"/>
            </a:pPr>
            <a:r>
              <a:rPr lang="en-GB" sz="1800" dirty="0">
                <a:solidFill>
                  <a:srgbClr val="0000CC"/>
                </a:solidFill>
                <a:effectLst/>
                <a:latin typeface="Arial" panose="020B0604020202020204" pitchFamily="34" charset="0"/>
                <a:ea typeface="Calibri" panose="020F0502020204030204" pitchFamily="34" charset="0"/>
                <a:cs typeface="Arial" panose="020B0604020202020204" pitchFamily="34" charset="0"/>
              </a:rPr>
              <a:t>R&amp;D efforts aiming at further reduction of the energy consumption of FCC-</a:t>
            </a:r>
            <a:r>
              <a:rPr lang="en-GB" sz="1800" dirty="0" err="1">
                <a:solidFill>
                  <a:srgbClr val="0000CC"/>
                </a:solidFill>
                <a:effectLst/>
                <a:latin typeface="Arial" panose="020B0604020202020204" pitchFamily="34" charset="0"/>
                <a:ea typeface="Calibri" panose="020F0502020204030204" pitchFamily="34" charset="0"/>
                <a:cs typeface="Arial" panose="020B0604020202020204" pitchFamily="34" charset="0"/>
              </a:rPr>
              <a:t>ee</a:t>
            </a:r>
            <a:r>
              <a:rPr lang="en-GB" sz="1800" dirty="0">
                <a:solidFill>
                  <a:srgbClr val="0000CC"/>
                </a:solidFill>
                <a:effectLst/>
                <a:latin typeface="Arial" panose="020B0604020202020204" pitchFamily="34" charset="0"/>
                <a:ea typeface="Calibri" panose="020F0502020204030204" pitchFamily="34" charset="0"/>
                <a:cs typeface="Arial" panose="020B0604020202020204" pitchFamily="34" charset="0"/>
              </a:rPr>
              <a:t> and FCC-</a:t>
            </a:r>
            <a:r>
              <a:rPr lang="en-GB" sz="1800" dirty="0" err="1">
                <a:solidFill>
                  <a:srgbClr val="0000CC"/>
                </a:solidFill>
                <a:effectLst/>
                <a:latin typeface="Arial" panose="020B0604020202020204" pitchFamily="34" charset="0"/>
                <a:ea typeface="Calibri" panose="020F0502020204030204" pitchFamily="34" charset="0"/>
                <a:cs typeface="Arial" panose="020B0604020202020204" pitchFamily="34" charset="0"/>
              </a:rPr>
              <a:t>hh</a:t>
            </a:r>
            <a:endParaRPr lang="en-GB" sz="1800" dirty="0">
              <a:solidFill>
                <a:srgbClr val="0000CC"/>
              </a:solidFill>
              <a:latin typeface="Arial" panose="020B0604020202020204" pitchFamily="34" charset="0"/>
              <a:cs typeface="Arial" panose="020B0604020202020204" pitchFamily="34" charset="0"/>
            </a:endParaRPr>
          </a:p>
        </p:txBody>
      </p:sp>
      <p:pic>
        <p:nvPicPr>
          <p:cNvPr id="43" name="Picture 42">
            <a:extLst>
              <a:ext uri="{FF2B5EF4-FFF2-40B4-BE49-F238E27FC236}">
                <a16:creationId xmlns:a16="http://schemas.microsoft.com/office/drawing/2014/main" id="{DE81C88B-24CA-2F7A-3267-90C03477F17D}"/>
              </a:ext>
            </a:extLst>
          </p:cNvPr>
          <p:cNvPicPr>
            <a:picLocks noChangeAspect="1"/>
          </p:cNvPicPr>
          <p:nvPr/>
        </p:nvPicPr>
        <p:blipFill rotWithShape="1">
          <a:blip r:embed="rId4"/>
          <a:srcRect r="2589" b="2676"/>
          <a:stretch/>
        </p:blipFill>
        <p:spPr>
          <a:xfrm>
            <a:off x="7205809" y="2804020"/>
            <a:ext cx="4431392" cy="4032426"/>
          </a:xfrm>
          <a:prstGeom prst="rect">
            <a:avLst/>
          </a:prstGeom>
        </p:spPr>
      </p:pic>
      <p:pic>
        <p:nvPicPr>
          <p:cNvPr id="44" name="Picture 43">
            <a:extLst>
              <a:ext uri="{FF2B5EF4-FFF2-40B4-BE49-F238E27FC236}">
                <a16:creationId xmlns:a16="http://schemas.microsoft.com/office/drawing/2014/main" id="{0AB4E782-01BE-70A3-0E86-DFFABD06783E}"/>
              </a:ext>
            </a:extLst>
          </p:cNvPr>
          <p:cNvPicPr>
            <a:picLocks noChangeAspect="1"/>
          </p:cNvPicPr>
          <p:nvPr/>
        </p:nvPicPr>
        <p:blipFill rotWithShape="1">
          <a:blip r:embed="rId5"/>
          <a:srcRect l="27300" t="9025" r="6272" b="2459"/>
          <a:stretch/>
        </p:blipFill>
        <p:spPr>
          <a:xfrm>
            <a:off x="8551332" y="770698"/>
            <a:ext cx="3640667" cy="2079286"/>
          </a:xfrm>
          <a:prstGeom prst="rect">
            <a:avLst/>
          </a:prstGeom>
        </p:spPr>
      </p:pic>
      <p:graphicFrame>
        <p:nvGraphicFramePr>
          <p:cNvPr id="2" name="Table 1">
            <a:extLst>
              <a:ext uri="{FF2B5EF4-FFF2-40B4-BE49-F238E27FC236}">
                <a16:creationId xmlns:a16="http://schemas.microsoft.com/office/drawing/2014/main" id="{FEE0CB4B-9801-8841-E620-B4AD904168F1}"/>
              </a:ext>
            </a:extLst>
          </p:cNvPr>
          <p:cNvGraphicFramePr>
            <a:graphicFrameLocks noGrp="1"/>
          </p:cNvGraphicFramePr>
          <p:nvPr>
            <p:extLst>
              <p:ext uri="{D42A27DB-BD31-4B8C-83A1-F6EECF244321}">
                <p14:modId xmlns:p14="http://schemas.microsoft.com/office/powerpoint/2010/main" val="1654389687"/>
              </p:ext>
            </p:extLst>
          </p:nvPr>
        </p:nvGraphicFramePr>
        <p:xfrm>
          <a:off x="192304" y="777703"/>
          <a:ext cx="8258968" cy="2079286"/>
        </p:xfrm>
        <a:graphic>
          <a:graphicData uri="http://schemas.openxmlformats.org/drawingml/2006/table">
            <a:tbl>
              <a:tblPr>
                <a:tableStyleId>{5C22544A-7EE6-4342-B048-85BDC9FD1C3A}</a:tableStyleId>
              </a:tblPr>
              <a:tblGrid>
                <a:gridCol w="4961587">
                  <a:extLst>
                    <a:ext uri="{9D8B030D-6E8A-4147-A177-3AD203B41FA5}">
                      <a16:colId xmlns:a16="http://schemas.microsoft.com/office/drawing/2014/main" val="3739024669"/>
                    </a:ext>
                  </a:extLst>
                </a:gridCol>
                <a:gridCol w="734256">
                  <a:extLst>
                    <a:ext uri="{9D8B030D-6E8A-4147-A177-3AD203B41FA5}">
                      <a16:colId xmlns:a16="http://schemas.microsoft.com/office/drawing/2014/main" val="594381988"/>
                    </a:ext>
                  </a:extLst>
                </a:gridCol>
                <a:gridCol w="854375">
                  <a:extLst>
                    <a:ext uri="{9D8B030D-6E8A-4147-A177-3AD203B41FA5}">
                      <a16:colId xmlns:a16="http://schemas.microsoft.com/office/drawing/2014/main" val="724643562"/>
                    </a:ext>
                  </a:extLst>
                </a:gridCol>
                <a:gridCol w="854375">
                  <a:extLst>
                    <a:ext uri="{9D8B030D-6E8A-4147-A177-3AD203B41FA5}">
                      <a16:colId xmlns:a16="http://schemas.microsoft.com/office/drawing/2014/main" val="4224909279"/>
                    </a:ext>
                  </a:extLst>
                </a:gridCol>
                <a:gridCol w="854375">
                  <a:extLst>
                    <a:ext uri="{9D8B030D-6E8A-4147-A177-3AD203B41FA5}">
                      <a16:colId xmlns:a16="http://schemas.microsoft.com/office/drawing/2014/main" val="2027212560"/>
                    </a:ext>
                  </a:extLst>
                </a:gridCol>
              </a:tblGrid>
              <a:tr h="325662">
                <a:tc>
                  <a:txBody>
                    <a:bodyPr/>
                    <a:lstStyle/>
                    <a:p>
                      <a:pPr algn="l" fontAlgn="b"/>
                      <a:r>
                        <a:rPr lang="de-AT" sz="1800" b="1" u="none" strike="noStrike" dirty="0">
                          <a:effectLst/>
                        </a:rPr>
                        <a:t>Updated FCC-</a:t>
                      </a:r>
                      <a:r>
                        <a:rPr lang="de-AT" sz="1800" b="1" u="none" strike="noStrike" dirty="0" err="1">
                          <a:effectLst/>
                        </a:rPr>
                        <a:t>ee</a:t>
                      </a:r>
                      <a:r>
                        <a:rPr lang="de-AT" sz="1800" b="1" u="none" strike="noStrike" dirty="0">
                          <a:effectLst/>
                        </a:rPr>
                        <a:t> </a:t>
                      </a:r>
                      <a:r>
                        <a:rPr lang="de-AT" sz="1800" b="1" u="none" strike="noStrike" dirty="0" err="1">
                          <a:effectLst/>
                        </a:rPr>
                        <a:t>energy</a:t>
                      </a:r>
                      <a:r>
                        <a:rPr lang="de-AT" sz="1800" b="1" u="none" strike="noStrike" dirty="0">
                          <a:effectLst/>
                        </a:rPr>
                        <a:t> </a:t>
                      </a:r>
                      <a:r>
                        <a:rPr lang="de-AT" sz="1800" b="1" u="none" strike="noStrike" dirty="0" err="1">
                          <a:effectLst/>
                        </a:rPr>
                        <a:t>consumtion</a:t>
                      </a:r>
                      <a:endParaRPr lang="de-AT" sz="1800" b="1"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de-AT" sz="1800" b="1" u="none" strike="noStrike" dirty="0">
                          <a:effectLst/>
                        </a:rPr>
                        <a:t>Z</a:t>
                      </a:r>
                      <a:endParaRPr lang="de-AT" sz="1800" b="1"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de-AT" sz="1800" b="1" u="none" strike="noStrike">
                          <a:effectLst/>
                        </a:rPr>
                        <a:t>W</a:t>
                      </a:r>
                      <a:endParaRPr lang="de-AT" sz="1800" b="1"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de-AT" sz="1800" b="1" u="none" strike="noStrike">
                          <a:effectLst/>
                        </a:rPr>
                        <a:t>H</a:t>
                      </a:r>
                      <a:endParaRPr lang="de-AT" sz="1800" b="1"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de-AT" sz="1800" b="1" u="none" strike="noStrike" dirty="0">
                          <a:effectLst/>
                        </a:rPr>
                        <a:t>TT</a:t>
                      </a:r>
                      <a:endParaRPr lang="de-AT" sz="1800" b="1"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802171131"/>
                  </a:ext>
                </a:extLst>
              </a:tr>
              <a:tr h="279424">
                <a:tc>
                  <a:txBody>
                    <a:bodyPr/>
                    <a:lstStyle/>
                    <a:p>
                      <a:pPr algn="l" fontAlgn="b"/>
                      <a:r>
                        <a:rPr lang="de-AT" sz="1600" u="none" strike="noStrike">
                          <a:effectLst/>
                        </a:rPr>
                        <a:t>Beam energy (GeV)</a:t>
                      </a:r>
                      <a:endParaRPr lang="de-AT" sz="16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CH" sz="1600" u="none" strike="noStrike" dirty="0">
                          <a:effectLst/>
                        </a:rPr>
                        <a:t>45.6</a:t>
                      </a:r>
                      <a:endParaRPr lang="en-CH" sz="16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CH" sz="1600" u="none" strike="noStrike">
                          <a:effectLst/>
                        </a:rPr>
                        <a:t>80</a:t>
                      </a:r>
                      <a:endParaRPr lang="en-CH" sz="16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CH" sz="1600" u="none" strike="noStrike">
                          <a:effectLst/>
                        </a:rPr>
                        <a:t>120</a:t>
                      </a:r>
                      <a:endParaRPr lang="en-CH" sz="16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CH" sz="1600" u="none" strike="noStrike" dirty="0">
                          <a:effectLst/>
                        </a:rPr>
                        <a:t>182.5</a:t>
                      </a:r>
                      <a:endParaRPr lang="en-CH" sz="16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4139886776"/>
                  </a:ext>
                </a:extLst>
              </a:tr>
              <a:tr h="279424">
                <a:tc>
                  <a:txBody>
                    <a:bodyPr/>
                    <a:lstStyle/>
                    <a:p>
                      <a:pPr algn="l" fontAlgn="b"/>
                      <a:r>
                        <a:rPr lang="en-US" sz="1600" u="none" strike="noStrike">
                          <a:effectLst/>
                        </a:rPr>
                        <a:t>Max. Power during beam operation (MW)</a:t>
                      </a:r>
                      <a:endParaRPr lang="en-US" sz="16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CH" sz="1600" u="none" strike="noStrike">
                          <a:effectLst/>
                        </a:rPr>
                        <a:t>222</a:t>
                      </a:r>
                      <a:endParaRPr lang="en-CH" sz="16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CH" sz="1600" u="none" strike="noStrike">
                          <a:effectLst/>
                        </a:rPr>
                        <a:t>247</a:t>
                      </a:r>
                      <a:endParaRPr lang="en-CH" sz="16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CH" sz="1600" u="none" strike="noStrike">
                          <a:effectLst/>
                        </a:rPr>
                        <a:t>273</a:t>
                      </a:r>
                      <a:endParaRPr lang="en-CH" sz="16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CH" sz="1600" u="none" strike="noStrike">
                          <a:effectLst/>
                        </a:rPr>
                        <a:t>357</a:t>
                      </a:r>
                      <a:endParaRPr lang="en-CH" sz="16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695260182"/>
                  </a:ext>
                </a:extLst>
              </a:tr>
              <a:tr h="289059">
                <a:tc>
                  <a:txBody>
                    <a:bodyPr/>
                    <a:lstStyle/>
                    <a:p>
                      <a:pPr algn="l" fontAlgn="b"/>
                      <a:r>
                        <a:rPr lang="de-AT" sz="1600" u="none" strike="noStrike">
                          <a:effectLst/>
                        </a:rPr>
                        <a:t>Average power / year (MW)</a:t>
                      </a:r>
                      <a:endParaRPr lang="de-AT" sz="16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CH" sz="1600" u="none" strike="noStrike">
                          <a:effectLst/>
                        </a:rPr>
                        <a:t>122</a:t>
                      </a:r>
                      <a:endParaRPr lang="en-CH" sz="16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CH" sz="1600" u="none" strike="noStrike">
                          <a:effectLst/>
                        </a:rPr>
                        <a:t>138</a:t>
                      </a:r>
                      <a:endParaRPr lang="en-CH" sz="16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CH" sz="1600" u="none" strike="noStrike">
                          <a:effectLst/>
                        </a:rPr>
                        <a:t>152</a:t>
                      </a:r>
                      <a:endParaRPr lang="en-CH" sz="1600" b="0" i="0" u="none" strike="noStrike">
                        <a:solidFill>
                          <a:srgbClr val="000000"/>
                        </a:solidFill>
                        <a:effectLst/>
                        <a:latin typeface="Calibri" panose="020F0502020204030204" pitchFamily="34" charset="0"/>
                      </a:endParaRPr>
                    </a:p>
                  </a:txBody>
                  <a:tcPr marL="6350" marR="6350" marT="6350" marB="0" anchor="b"/>
                </a:tc>
                <a:tc>
                  <a:txBody>
                    <a:bodyPr/>
                    <a:lstStyle/>
                    <a:p>
                      <a:pPr algn="ctr" fontAlgn="b"/>
                      <a:r>
                        <a:rPr lang="en-CH" sz="1600" u="none" strike="noStrike">
                          <a:effectLst/>
                        </a:rPr>
                        <a:t>202</a:t>
                      </a:r>
                      <a:endParaRPr lang="en-CH" sz="1600" b="0"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3362786329"/>
                  </a:ext>
                </a:extLst>
              </a:tr>
              <a:tr h="308329">
                <a:tc>
                  <a:txBody>
                    <a:bodyPr/>
                    <a:lstStyle/>
                    <a:p>
                      <a:pPr algn="l" fontAlgn="b"/>
                      <a:r>
                        <a:rPr lang="en-US" sz="1800" b="1" u="none" strike="noStrike" dirty="0">
                          <a:solidFill>
                            <a:srgbClr val="00B050"/>
                          </a:solidFill>
                          <a:effectLst/>
                        </a:rPr>
                        <a:t>Total FCC-</a:t>
                      </a:r>
                      <a:r>
                        <a:rPr lang="en-US" sz="1800" b="1" u="none" strike="noStrike" dirty="0" err="1">
                          <a:solidFill>
                            <a:srgbClr val="00B050"/>
                          </a:solidFill>
                          <a:effectLst/>
                        </a:rPr>
                        <a:t>ee</a:t>
                      </a:r>
                      <a:r>
                        <a:rPr lang="en-US" sz="1800" b="1" u="none" strike="noStrike" dirty="0">
                          <a:solidFill>
                            <a:srgbClr val="00B050"/>
                          </a:solidFill>
                          <a:effectLst/>
                        </a:rPr>
                        <a:t> yearly consumption (</a:t>
                      </a:r>
                      <a:r>
                        <a:rPr lang="en-US" sz="1800" b="1" u="none" strike="noStrike" dirty="0" err="1">
                          <a:solidFill>
                            <a:srgbClr val="00B050"/>
                          </a:solidFill>
                          <a:effectLst/>
                        </a:rPr>
                        <a:t>TWh</a:t>
                      </a:r>
                      <a:r>
                        <a:rPr lang="en-US" sz="1800" b="1" u="none" strike="noStrike" dirty="0">
                          <a:solidFill>
                            <a:srgbClr val="00B050"/>
                          </a:solidFill>
                          <a:effectLst/>
                        </a:rPr>
                        <a:t>)</a:t>
                      </a:r>
                      <a:endParaRPr lang="en-US" sz="1800" b="1" i="0" u="none" strike="noStrike" dirty="0">
                        <a:solidFill>
                          <a:srgbClr val="00B050"/>
                        </a:solidFill>
                        <a:effectLst/>
                        <a:latin typeface="Calibri" panose="020F0502020204030204" pitchFamily="34" charset="0"/>
                      </a:endParaRPr>
                    </a:p>
                  </a:txBody>
                  <a:tcPr marL="6350" marR="6350" marT="6350" marB="0" anchor="b"/>
                </a:tc>
                <a:tc>
                  <a:txBody>
                    <a:bodyPr/>
                    <a:lstStyle/>
                    <a:p>
                      <a:pPr algn="ctr" fontAlgn="b"/>
                      <a:r>
                        <a:rPr lang="en-CH" sz="1800" b="1" u="none" strike="noStrike">
                          <a:solidFill>
                            <a:srgbClr val="00B050"/>
                          </a:solidFill>
                          <a:effectLst/>
                        </a:rPr>
                        <a:t>1.07</a:t>
                      </a:r>
                      <a:endParaRPr lang="en-CH" sz="1800" b="1" i="0" u="none" strike="noStrike">
                        <a:solidFill>
                          <a:srgbClr val="00B050"/>
                        </a:solidFill>
                        <a:effectLst/>
                        <a:latin typeface="Calibri" panose="020F0502020204030204" pitchFamily="34" charset="0"/>
                      </a:endParaRPr>
                    </a:p>
                  </a:txBody>
                  <a:tcPr marL="6350" marR="6350" marT="6350" marB="0" anchor="b"/>
                </a:tc>
                <a:tc>
                  <a:txBody>
                    <a:bodyPr/>
                    <a:lstStyle/>
                    <a:p>
                      <a:pPr algn="ctr" fontAlgn="b"/>
                      <a:r>
                        <a:rPr lang="en-CH" sz="1800" b="1" u="none" strike="noStrike">
                          <a:solidFill>
                            <a:srgbClr val="00B050"/>
                          </a:solidFill>
                          <a:effectLst/>
                        </a:rPr>
                        <a:t>1.2</a:t>
                      </a:r>
                      <a:endParaRPr lang="en-CH" sz="1800" b="1" i="0" u="none" strike="noStrike">
                        <a:solidFill>
                          <a:srgbClr val="00B050"/>
                        </a:solidFill>
                        <a:effectLst/>
                        <a:latin typeface="Calibri" panose="020F0502020204030204" pitchFamily="34" charset="0"/>
                      </a:endParaRPr>
                    </a:p>
                  </a:txBody>
                  <a:tcPr marL="6350" marR="6350" marT="6350" marB="0" anchor="b"/>
                </a:tc>
                <a:tc>
                  <a:txBody>
                    <a:bodyPr/>
                    <a:lstStyle/>
                    <a:p>
                      <a:pPr algn="ctr" fontAlgn="b"/>
                      <a:r>
                        <a:rPr lang="en-CH" sz="1800" b="1" u="none" strike="noStrike" dirty="0">
                          <a:solidFill>
                            <a:srgbClr val="00B050"/>
                          </a:solidFill>
                          <a:effectLst/>
                        </a:rPr>
                        <a:t>1.33</a:t>
                      </a:r>
                      <a:endParaRPr lang="en-CH" sz="1800" b="1" i="0" u="none" strike="noStrike" dirty="0">
                        <a:solidFill>
                          <a:srgbClr val="00B050"/>
                        </a:solidFill>
                        <a:effectLst/>
                        <a:latin typeface="Calibri" panose="020F0502020204030204" pitchFamily="34" charset="0"/>
                      </a:endParaRPr>
                    </a:p>
                  </a:txBody>
                  <a:tcPr marL="6350" marR="6350" marT="6350" marB="0" anchor="b"/>
                </a:tc>
                <a:tc>
                  <a:txBody>
                    <a:bodyPr/>
                    <a:lstStyle/>
                    <a:p>
                      <a:pPr algn="ctr" fontAlgn="b"/>
                      <a:r>
                        <a:rPr lang="en-CH" sz="1800" b="1" u="none" strike="noStrike" dirty="0">
                          <a:solidFill>
                            <a:srgbClr val="00B050"/>
                          </a:solidFill>
                          <a:effectLst/>
                        </a:rPr>
                        <a:t>1.77</a:t>
                      </a:r>
                      <a:endParaRPr lang="en-CH" sz="1800" b="1" i="0" u="none" strike="noStrike" dirty="0">
                        <a:solidFill>
                          <a:srgbClr val="00B05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710733630"/>
                  </a:ext>
                </a:extLst>
              </a:tr>
              <a:tr h="289059">
                <a:tc>
                  <a:txBody>
                    <a:bodyPr/>
                    <a:lstStyle/>
                    <a:p>
                      <a:pPr algn="l" fontAlgn="b"/>
                      <a:r>
                        <a:rPr lang="en-US" sz="1600" u="none" strike="noStrike" dirty="0">
                          <a:effectLst/>
                        </a:rPr>
                        <a:t>Yearly consumption CERN &amp; SPS (</a:t>
                      </a:r>
                      <a:r>
                        <a:rPr lang="en-US" sz="1600" u="none" strike="noStrike" dirty="0" err="1">
                          <a:effectLst/>
                        </a:rPr>
                        <a:t>TWh</a:t>
                      </a:r>
                      <a:r>
                        <a:rPr lang="en-US" sz="1600" u="none" strike="noStrike" dirty="0">
                          <a:effectLst/>
                        </a:rPr>
                        <a:t>)</a:t>
                      </a:r>
                      <a:endParaRPr lang="en-US" sz="16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CH" sz="1600" u="none" strike="noStrike" dirty="0">
                          <a:effectLst/>
                        </a:rPr>
                        <a:t>0.70</a:t>
                      </a:r>
                      <a:endParaRPr lang="en-CH" sz="16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CH" sz="1600" u="none" strike="noStrike" dirty="0">
                          <a:effectLst/>
                        </a:rPr>
                        <a:t>0.70</a:t>
                      </a:r>
                      <a:endParaRPr lang="en-CH" sz="16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CH" sz="1600" u="none" strike="noStrike" dirty="0">
                          <a:effectLst/>
                        </a:rPr>
                        <a:t>0.70</a:t>
                      </a:r>
                      <a:endParaRPr lang="en-CH" sz="1600" b="0" i="0" u="none" strike="noStrike" dirty="0">
                        <a:solidFill>
                          <a:srgbClr val="000000"/>
                        </a:solidFill>
                        <a:effectLst/>
                        <a:latin typeface="Calibri" panose="020F0502020204030204" pitchFamily="34" charset="0"/>
                      </a:endParaRPr>
                    </a:p>
                  </a:txBody>
                  <a:tcPr marL="6350" marR="6350" marT="6350" marB="0" anchor="b"/>
                </a:tc>
                <a:tc>
                  <a:txBody>
                    <a:bodyPr/>
                    <a:lstStyle/>
                    <a:p>
                      <a:pPr algn="ctr" fontAlgn="b"/>
                      <a:r>
                        <a:rPr lang="en-CH" sz="1600" u="none" strike="noStrike" dirty="0">
                          <a:effectLst/>
                        </a:rPr>
                        <a:t>0.70</a:t>
                      </a:r>
                      <a:endParaRPr lang="en-CH" sz="16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731735022"/>
                  </a:ext>
                </a:extLst>
              </a:tr>
              <a:tr h="308329">
                <a:tc>
                  <a:txBody>
                    <a:bodyPr/>
                    <a:lstStyle/>
                    <a:p>
                      <a:pPr algn="l" fontAlgn="b"/>
                      <a:r>
                        <a:rPr lang="en-US" sz="1800" b="1" u="none" strike="noStrike" dirty="0">
                          <a:solidFill>
                            <a:srgbClr val="00B050"/>
                          </a:solidFill>
                          <a:effectLst/>
                        </a:rPr>
                        <a:t>Total yearly </a:t>
                      </a:r>
                      <a:r>
                        <a:rPr lang="en-US" sz="1800" b="1" u="none" strike="noStrike" dirty="0" err="1">
                          <a:solidFill>
                            <a:srgbClr val="00B050"/>
                          </a:solidFill>
                          <a:effectLst/>
                        </a:rPr>
                        <a:t>consumpt</a:t>
                      </a:r>
                      <a:r>
                        <a:rPr lang="en-US" sz="1800" b="1" u="none" strike="noStrike" dirty="0">
                          <a:solidFill>
                            <a:srgbClr val="00B050"/>
                          </a:solidFill>
                          <a:effectLst/>
                        </a:rPr>
                        <a:t>. CERN &amp; SPS &amp;  FCC-</a:t>
                      </a:r>
                      <a:r>
                        <a:rPr lang="en-US" sz="1800" b="1" u="none" strike="noStrike" dirty="0" err="1">
                          <a:solidFill>
                            <a:srgbClr val="00B050"/>
                          </a:solidFill>
                          <a:effectLst/>
                        </a:rPr>
                        <a:t>ee</a:t>
                      </a:r>
                      <a:r>
                        <a:rPr lang="en-US" sz="1800" b="1" u="none" strike="noStrike" dirty="0">
                          <a:solidFill>
                            <a:srgbClr val="00B050"/>
                          </a:solidFill>
                          <a:effectLst/>
                        </a:rPr>
                        <a:t> (</a:t>
                      </a:r>
                      <a:r>
                        <a:rPr lang="en-US" sz="1800" b="1" u="none" strike="noStrike" dirty="0" err="1">
                          <a:solidFill>
                            <a:srgbClr val="00B050"/>
                          </a:solidFill>
                          <a:effectLst/>
                        </a:rPr>
                        <a:t>TWh</a:t>
                      </a:r>
                      <a:r>
                        <a:rPr lang="en-US" sz="1800" b="1" u="none" strike="noStrike" dirty="0">
                          <a:solidFill>
                            <a:srgbClr val="00B050"/>
                          </a:solidFill>
                          <a:effectLst/>
                        </a:rPr>
                        <a:t>)</a:t>
                      </a:r>
                      <a:endParaRPr lang="en-US" sz="1800" b="1" i="0" u="none" strike="noStrike" dirty="0">
                        <a:solidFill>
                          <a:srgbClr val="00B050"/>
                        </a:solidFill>
                        <a:effectLst/>
                        <a:latin typeface="Calibri" panose="020F0502020204030204" pitchFamily="34" charset="0"/>
                      </a:endParaRPr>
                    </a:p>
                  </a:txBody>
                  <a:tcPr marL="6350" marR="6350" marT="6350" marB="0" anchor="b"/>
                </a:tc>
                <a:tc>
                  <a:txBody>
                    <a:bodyPr/>
                    <a:lstStyle/>
                    <a:p>
                      <a:pPr algn="ctr" fontAlgn="b"/>
                      <a:r>
                        <a:rPr lang="en-CH" sz="1800" b="1" u="none" strike="noStrike" dirty="0">
                          <a:solidFill>
                            <a:srgbClr val="00B050"/>
                          </a:solidFill>
                          <a:effectLst/>
                        </a:rPr>
                        <a:t>1.77</a:t>
                      </a:r>
                      <a:endParaRPr lang="en-CH" sz="1800" b="1" i="0" u="none" strike="noStrike" dirty="0">
                        <a:solidFill>
                          <a:srgbClr val="00B050"/>
                        </a:solidFill>
                        <a:effectLst/>
                        <a:latin typeface="Calibri" panose="020F0502020204030204" pitchFamily="34" charset="0"/>
                      </a:endParaRPr>
                    </a:p>
                  </a:txBody>
                  <a:tcPr marL="6350" marR="6350" marT="6350" marB="0" anchor="b"/>
                </a:tc>
                <a:tc>
                  <a:txBody>
                    <a:bodyPr/>
                    <a:lstStyle/>
                    <a:p>
                      <a:pPr algn="ctr" fontAlgn="b"/>
                      <a:r>
                        <a:rPr lang="en-CH" sz="1800" b="1" u="none" strike="noStrike" dirty="0">
                          <a:solidFill>
                            <a:srgbClr val="00B050"/>
                          </a:solidFill>
                          <a:effectLst/>
                        </a:rPr>
                        <a:t>1.90</a:t>
                      </a:r>
                      <a:endParaRPr lang="en-CH" sz="1800" b="1" i="0" u="none" strike="noStrike" dirty="0">
                        <a:solidFill>
                          <a:srgbClr val="00B050"/>
                        </a:solidFill>
                        <a:effectLst/>
                        <a:latin typeface="Calibri" panose="020F0502020204030204" pitchFamily="34" charset="0"/>
                      </a:endParaRPr>
                    </a:p>
                  </a:txBody>
                  <a:tcPr marL="6350" marR="6350" marT="6350" marB="0" anchor="b"/>
                </a:tc>
                <a:tc>
                  <a:txBody>
                    <a:bodyPr/>
                    <a:lstStyle/>
                    <a:p>
                      <a:pPr algn="ctr" fontAlgn="b"/>
                      <a:r>
                        <a:rPr lang="en-CH" sz="1800" b="1" u="none" strike="noStrike" dirty="0">
                          <a:solidFill>
                            <a:srgbClr val="00B050"/>
                          </a:solidFill>
                          <a:effectLst/>
                        </a:rPr>
                        <a:t>2.03</a:t>
                      </a:r>
                      <a:endParaRPr lang="en-CH" sz="1800" b="1" i="0" u="none" strike="noStrike" dirty="0">
                        <a:solidFill>
                          <a:srgbClr val="00B050"/>
                        </a:solidFill>
                        <a:effectLst/>
                        <a:latin typeface="Calibri" panose="020F0502020204030204" pitchFamily="34" charset="0"/>
                      </a:endParaRPr>
                    </a:p>
                  </a:txBody>
                  <a:tcPr marL="6350" marR="6350" marT="6350" marB="0" anchor="b"/>
                </a:tc>
                <a:tc>
                  <a:txBody>
                    <a:bodyPr/>
                    <a:lstStyle/>
                    <a:p>
                      <a:pPr algn="ctr" fontAlgn="b"/>
                      <a:r>
                        <a:rPr lang="en-CH" sz="1800" b="1" u="none" strike="noStrike" dirty="0">
                          <a:solidFill>
                            <a:srgbClr val="00B050"/>
                          </a:solidFill>
                          <a:effectLst/>
                        </a:rPr>
                        <a:t>2.47</a:t>
                      </a:r>
                      <a:endParaRPr lang="en-CH" sz="1800" b="1" i="0" u="none" strike="noStrike" dirty="0">
                        <a:solidFill>
                          <a:srgbClr val="00B05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4179416125"/>
                  </a:ext>
                </a:extLst>
              </a:tr>
            </a:tbl>
          </a:graphicData>
        </a:graphic>
      </p:graphicFrame>
    </p:spTree>
    <p:extLst>
      <p:ext uri="{BB962C8B-B14F-4D97-AF65-F5344CB8AC3E}">
        <p14:creationId xmlns:p14="http://schemas.microsoft.com/office/powerpoint/2010/main" val="21958533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293EA09-2400-E7D5-3E5B-E556B1133450}"/>
              </a:ext>
            </a:extLst>
          </p:cNvPr>
          <p:cNvSpPr>
            <a:spLocks noGrp="1"/>
          </p:cNvSpPr>
          <p:nvPr>
            <p:ph type="sldNum" sz="quarter" idx="10"/>
          </p:nvPr>
        </p:nvSpPr>
        <p:spPr/>
        <p:txBody>
          <a:bodyPr/>
          <a:lstStyle/>
          <a:p>
            <a:fld id="{88A1DFE4-5FC5-43BD-BB7E-75EAD82B965F}" type="slidenum">
              <a:rPr lang="en-US" noProof="0" smtClean="0"/>
              <a:pPr/>
              <a:t>18</a:t>
            </a:fld>
            <a:endParaRPr lang="en-US" noProof="0" dirty="0"/>
          </a:p>
        </p:txBody>
      </p:sp>
      <p:sp>
        <p:nvSpPr>
          <p:cNvPr id="3" name="Title 1">
            <a:extLst>
              <a:ext uri="{FF2B5EF4-FFF2-40B4-BE49-F238E27FC236}">
                <a16:creationId xmlns:a16="http://schemas.microsoft.com/office/drawing/2014/main" id="{205D534A-32B0-7A85-703C-20B359C27174}"/>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fr-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Expected</a:t>
            </a: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US" dirty="0"/>
              <a:t>t</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ime</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US" dirty="0"/>
              <a:t>l</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ine</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till start of construction</a:t>
            </a:r>
          </a:p>
        </p:txBody>
      </p:sp>
      <p:pic>
        <p:nvPicPr>
          <p:cNvPr id="4" name="Picture 3" descr="A picture containing icon&#10;&#10;Description automatically generated">
            <a:extLst>
              <a:ext uri="{FF2B5EF4-FFF2-40B4-BE49-F238E27FC236}">
                <a16:creationId xmlns:a16="http://schemas.microsoft.com/office/drawing/2014/main" id="{09AC3BB5-3DB8-5AF2-AE3F-00CD6D1F239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graphicFrame>
        <p:nvGraphicFramePr>
          <p:cNvPr id="38" name="Content Placeholder 5">
            <a:extLst>
              <a:ext uri="{FF2B5EF4-FFF2-40B4-BE49-F238E27FC236}">
                <a16:creationId xmlns:a16="http://schemas.microsoft.com/office/drawing/2014/main" id="{AE3BD2AE-BF5D-94F0-57EA-0B3B05ED3134}"/>
              </a:ext>
            </a:extLst>
          </p:cNvPr>
          <p:cNvGraphicFramePr>
            <a:graphicFrameLocks/>
          </p:cNvGraphicFramePr>
          <p:nvPr/>
        </p:nvGraphicFramePr>
        <p:xfrm>
          <a:off x="156105" y="859307"/>
          <a:ext cx="11914160" cy="5872071"/>
        </p:xfrm>
        <a:graphic>
          <a:graphicData uri="http://schemas.openxmlformats.org/drawingml/2006/table">
            <a:tbl>
              <a:tblPr firstRow="1" bandRow="1"/>
              <a:tblGrid>
                <a:gridCol w="297854">
                  <a:extLst>
                    <a:ext uri="{9D8B030D-6E8A-4147-A177-3AD203B41FA5}">
                      <a16:colId xmlns:a16="http://schemas.microsoft.com/office/drawing/2014/main" val="20000"/>
                    </a:ext>
                  </a:extLst>
                </a:gridCol>
                <a:gridCol w="297854">
                  <a:extLst>
                    <a:ext uri="{9D8B030D-6E8A-4147-A177-3AD203B41FA5}">
                      <a16:colId xmlns:a16="http://schemas.microsoft.com/office/drawing/2014/main" val="20001"/>
                    </a:ext>
                  </a:extLst>
                </a:gridCol>
                <a:gridCol w="297854">
                  <a:extLst>
                    <a:ext uri="{9D8B030D-6E8A-4147-A177-3AD203B41FA5}">
                      <a16:colId xmlns:a16="http://schemas.microsoft.com/office/drawing/2014/main" val="20002"/>
                    </a:ext>
                  </a:extLst>
                </a:gridCol>
                <a:gridCol w="297854">
                  <a:extLst>
                    <a:ext uri="{9D8B030D-6E8A-4147-A177-3AD203B41FA5}">
                      <a16:colId xmlns:a16="http://schemas.microsoft.com/office/drawing/2014/main" val="20003"/>
                    </a:ext>
                  </a:extLst>
                </a:gridCol>
                <a:gridCol w="297854">
                  <a:extLst>
                    <a:ext uri="{9D8B030D-6E8A-4147-A177-3AD203B41FA5}">
                      <a16:colId xmlns:a16="http://schemas.microsoft.com/office/drawing/2014/main" val="20004"/>
                    </a:ext>
                  </a:extLst>
                </a:gridCol>
                <a:gridCol w="297854">
                  <a:extLst>
                    <a:ext uri="{9D8B030D-6E8A-4147-A177-3AD203B41FA5}">
                      <a16:colId xmlns:a16="http://schemas.microsoft.com/office/drawing/2014/main" val="20005"/>
                    </a:ext>
                  </a:extLst>
                </a:gridCol>
                <a:gridCol w="297854">
                  <a:extLst>
                    <a:ext uri="{9D8B030D-6E8A-4147-A177-3AD203B41FA5}">
                      <a16:colId xmlns:a16="http://schemas.microsoft.com/office/drawing/2014/main" val="20006"/>
                    </a:ext>
                  </a:extLst>
                </a:gridCol>
                <a:gridCol w="297854">
                  <a:extLst>
                    <a:ext uri="{9D8B030D-6E8A-4147-A177-3AD203B41FA5}">
                      <a16:colId xmlns:a16="http://schemas.microsoft.com/office/drawing/2014/main" val="20007"/>
                    </a:ext>
                  </a:extLst>
                </a:gridCol>
                <a:gridCol w="297854">
                  <a:extLst>
                    <a:ext uri="{9D8B030D-6E8A-4147-A177-3AD203B41FA5}">
                      <a16:colId xmlns:a16="http://schemas.microsoft.com/office/drawing/2014/main" val="20008"/>
                    </a:ext>
                  </a:extLst>
                </a:gridCol>
                <a:gridCol w="297854">
                  <a:extLst>
                    <a:ext uri="{9D8B030D-6E8A-4147-A177-3AD203B41FA5}">
                      <a16:colId xmlns:a16="http://schemas.microsoft.com/office/drawing/2014/main" val="20009"/>
                    </a:ext>
                  </a:extLst>
                </a:gridCol>
                <a:gridCol w="297854">
                  <a:extLst>
                    <a:ext uri="{9D8B030D-6E8A-4147-A177-3AD203B41FA5}">
                      <a16:colId xmlns:a16="http://schemas.microsoft.com/office/drawing/2014/main" val="20010"/>
                    </a:ext>
                  </a:extLst>
                </a:gridCol>
                <a:gridCol w="216475">
                  <a:extLst>
                    <a:ext uri="{9D8B030D-6E8A-4147-A177-3AD203B41FA5}">
                      <a16:colId xmlns:a16="http://schemas.microsoft.com/office/drawing/2014/main" val="20011"/>
                    </a:ext>
                  </a:extLst>
                </a:gridCol>
                <a:gridCol w="379233">
                  <a:extLst>
                    <a:ext uri="{9D8B030D-6E8A-4147-A177-3AD203B41FA5}">
                      <a16:colId xmlns:a16="http://schemas.microsoft.com/office/drawing/2014/main" val="20012"/>
                    </a:ext>
                  </a:extLst>
                </a:gridCol>
                <a:gridCol w="297854">
                  <a:extLst>
                    <a:ext uri="{9D8B030D-6E8A-4147-A177-3AD203B41FA5}">
                      <a16:colId xmlns:a16="http://schemas.microsoft.com/office/drawing/2014/main" val="20013"/>
                    </a:ext>
                  </a:extLst>
                </a:gridCol>
                <a:gridCol w="297854">
                  <a:extLst>
                    <a:ext uri="{9D8B030D-6E8A-4147-A177-3AD203B41FA5}">
                      <a16:colId xmlns:a16="http://schemas.microsoft.com/office/drawing/2014/main" val="20014"/>
                    </a:ext>
                  </a:extLst>
                </a:gridCol>
                <a:gridCol w="297854">
                  <a:extLst>
                    <a:ext uri="{9D8B030D-6E8A-4147-A177-3AD203B41FA5}">
                      <a16:colId xmlns:a16="http://schemas.microsoft.com/office/drawing/2014/main" val="20015"/>
                    </a:ext>
                  </a:extLst>
                </a:gridCol>
                <a:gridCol w="297854">
                  <a:extLst>
                    <a:ext uri="{9D8B030D-6E8A-4147-A177-3AD203B41FA5}">
                      <a16:colId xmlns:a16="http://schemas.microsoft.com/office/drawing/2014/main" val="20016"/>
                    </a:ext>
                  </a:extLst>
                </a:gridCol>
                <a:gridCol w="297854">
                  <a:extLst>
                    <a:ext uri="{9D8B030D-6E8A-4147-A177-3AD203B41FA5}">
                      <a16:colId xmlns:a16="http://schemas.microsoft.com/office/drawing/2014/main" val="20017"/>
                    </a:ext>
                  </a:extLst>
                </a:gridCol>
                <a:gridCol w="297854">
                  <a:extLst>
                    <a:ext uri="{9D8B030D-6E8A-4147-A177-3AD203B41FA5}">
                      <a16:colId xmlns:a16="http://schemas.microsoft.com/office/drawing/2014/main" val="20018"/>
                    </a:ext>
                  </a:extLst>
                </a:gridCol>
                <a:gridCol w="297854">
                  <a:extLst>
                    <a:ext uri="{9D8B030D-6E8A-4147-A177-3AD203B41FA5}">
                      <a16:colId xmlns:a16="http://schemas.microsoft.com/office/drawing/2014/main" val="20019"/>
                    </a:ext>
                  </a:extLst>
                </a:gridCol>
                <a:gridCol w="297854">
                  <a:extLst>
                    <a:ext uri="{9D8B030D-6E8A-4147-A177-3AD203B41FA5}">
                      <a16:colId xmlns:a16="http://schemas.microsoft.com/office/drawing/2014/main" val="2436838272"/>
                    </a:ext>
                  </a:extLst>
                </a:gridCol>
                <a:gridCol w="297854">
                  <a:extLst>
                    <a:ext uri="{9D8B030D-6E8A-4147-A177-3AD203B41FA5}">
                      <a16:colId xmlns:a16="http://schemas.microsoft.com/office/drawing/2014/main" val="2656770343"/>
                    </a:ext>
                  </a:extLst>
                </a:gridCol>
                <a:gridCol w="297854">
                  <a:extLst>
                    <a:ext uri="{9D8B030D-6E8A-4147-A177-3AD203B41FA5}">
                      <a16:colId xmlns:a16="http://schemas.microsoft.com/office/drawing/2014/main" val="2950003352"/>
                    </a:ext>
                  </a:extLst>
                </a:gridCol>
                <a:gridCol w="297854">
                  <a:extLst>
                    <a:ext uri="{9D8B030D-6E8A-4147-A177-3AD203B41FA5}">
                      <a16:colId xmlns:a16="http://schemas.microsoft.com/office/drawing/2014/main" val="2857376332"/>
                    </a:ext>
                  </a:extLst>
                </a:gridCol>
                <a:gridCol w="313852">
                  <a:extLst>
                    <a:ext uri="{9D8B030D-6E8A-4147-A177-3AD203B41FA5}">
                      <a16:colId xmlns:a16="http://schemas.microsoft.com/office/drawing/2014/main" val="3477369395"/>
                    </a:ext>
                  </a:extLst>
                </a:gridCol>
                <a:gridCol w="281856">
                  <a:extLst>
                    <a:ext uri="{9D8B030D-6E8A-4147-A177-3AD203B41FA5}">
                      <a16:colId xmlns:a16="http://schemas.microsoft.com/office/drawing/2014/main" val="3808759949"/>
                    </a:ext>
                  </a:extLst>
                </a:gridCol>
                <a:gridCol w="297854">
                  <a:extLst>
                    <a:ext uri="{9D8B030D-6E8A-4147-A177-3AD203B41FA5}">
                      <a16:colId xmlns:a16="http://schemas.microsoft.com/office/drawing/2014/main" val="2622084184"/>
                    </a:ext>
                  </a:extLst>
                </a:gridCol>
                <a:gridCol w="297854">
                  <a:extLst>
                    <a:ext uri="{9D8B030D-6E8A-4147-A177-3AD203B41FA5}">
                      <a16:colId xmlns:a16="http://schemas.microsoft.com/office/drawing/2014/main" val="2464158128"/>
                    </a:ext>
                  </a:extLst>
                </a:gridCol>
                <a:gridCol w="297854">
                  <a:extLst>
                    <a:ext uri="{9D8B030D-6E8A-4147-A177-3AD203B41FA5}">
                      <a16:colId xmlns:a16="http://schemas.microsoft.com/office/drawing/2014/main" val="3758331998"/>
                    </a:ext>
                  </a:extLst>
                </a:gridCol>
                <a:gridCol w="297854">
                  <a:extLst>
                    <a:ext uri="{9D8B030D-6E8A-4147-A177-3AD203B41FA5}">
                      <a16:colId xmlns:a16="http://schemas.microsoft.com/office/drawing/2014/main" val="2231906010"/>
                    </a:ext>
                  </a:extLst>
                </a:gridCol>
                <a:gridCol w="297854">
                  <a:extLst>
                    <a:ext uri="{9D8B030D-6E8A-4147-A177-3AD203B41FA5}">
                      <a16:colId xmlns:a16="http://schemas.microsoft.com/office/drawing/2014/main" val="2804511511"/>
                    </a:ext>
                  </a:extLst>
                </a:gridCol>
                <a:gridCol w="297854">
                  <a:extLst>
                    <a:ext uri="{9D8B030D-6E8A-4147-A177-3AD203B41FA5}">
                      <a16:colId xmlns:a16="http://schemas.microsoft.com/office/drawing/2014/main" val="2762523244"/>
                    </a:ext>
                  </a:extLst>
                </a:gridCol>
                <a:gridCol w="297854">
                  <a:extLst>
                    <a:ext uri="{9D8B030D-6E8A-4147-A177-3AD203B41FA5}">
                      <a16:colId xmlns:a16="http://schemas.microsoft.com/office/drawing/2014/main" val="286750906"/>
                    </a:ext>
                  </a:extLst>
                </a:gridCol>
                <a:gridCol w="297854">
                  <a:extLst>
                    <a:ext uri="{9D8B030D-6E8A-4147-A177-3AD203B41FA5}">
                      <a16:colId xmlns:a16="http://schemas.microsoft.com/office/drawing/2014/main" val="3534367037"/>
                    </a:ext>
                  </a:extLst>
                </a:gridCol>
                <a:gridCol w="297854">
                  <a:extLst>
                    <a:ext uri="{9D8B030D-6E8A-4147-A177-3AD203B41FA5}">
                      <a16:colId xmlns:a16="http://schemas.microsoft.com/office/drawing/2014/main" val="2539389564"/>
                    </a:ext>
                  </a:extLst>
                </a:gridCol>
                <a:gridCol w="297854">
                  <a:extLst>
                    <a:ext uri="{9D8B030D-6E8A-4147-A177-3AD203B41FA5}">
                      <a16:colId xmlns:a16="http://schemas.microsoft.com/office/drawing/2014/main" val="3033895602"/>
                    </a:ext>
                  </a:extLst>
                </a:gridCol>
                <a:gridCol w="297854">
                  <a:extLst>
                    <a:ext uri="{9D8B030D-6E8A-4147-A177-3AD203B41FA5}">
                      <a16:colId xmlns:a16="http://schemas.microsoft.com/office/drawing/2014/main" val="452781312"/>
                    </a:ext>
                  </a:extLst>
                </a:gridCol>
                <a:gridCol w="297854">
                  <a:extLst>
                    <a:ext uri="{9D8B030D-6E8A-4147-A177-3AD203B41FA5}">
                      <a16:colId xmlns:a16="http://schemas.microsoft.com/office/drawing/2014/main" val="2071890334"/>
                    </a:ext>
                  </a:extLst>
                </a:gridCol>
                <a:gridCol w="297854">
                  <a:extLst>
                    <a:ext uri="{9D8B030D-6E8A-4147-A177-3AD203B41FA5}">
                      <a16:colId xmlns:a16="http://schemas.microsoft.com/office/drawing/2014/main" val="3789349140"/>
                    </a:ext>
                  </a:extLst>
                </a:gridCol>
                <a:gridCol w="297854">
                  <a:extLst>
                    <a:ext uri="{9D8B030D-6E8A-4147-A177-3AD203B41FA5}">
                      <a16:colId xmlns:a16="http://schemas.microsoft.com/office/drawing/2014/main" val="1916931030"/>
                    </a:ext>
                  </a:extLst>
                </a:gridCol>
              </a:tblGrid>
              <a:tr h="508463">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2024</a:t>
                      </a:r>
                    </a:p>
                  </a:txBody>
                  <a:tcPr>
                    <a:lnL w="12700" cmpd="sng">
                      <a:solidFill>
                        <a:srgbClr val="FFFFFF"/>
                      </a:solidFill>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2025</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2026</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2027</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GB" b="0" dirty="0">
                          <a:solidFill>
                            <a:schemeClr val="tx2"/>
                          </a:solidFill>
                          <a:latin typeface="Century Gothic" panose="020B0502020202020204" pitchFamily="34" charset="0"/>
                        </a:rPr>
                        <a:t>2028</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2029</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2030</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2031</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2032</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gridSpan="4">
                  <a:txBody>
                    <a:bodyPr/>
                    <a:lstStyle>
                      <a:lvl1pPr marL="0" algn="l" defTabSz="914377" rtl="0" eaLnBrk="1" latinLnBrk="0" hangingPunct="1">
                        <a:defRPr sz="1800" b="1" kern="1200">
                          <a:solidFill>
                            <a:schemeClr val="lt1"/>
                          </a:solidFill>
                          <a:latin typeface="Arial"/>
                        </a:defRPr>
                      </a:lvl1pPr>
                      <a:lvl2pPr marL="457189" algn="l" defTabSz="914377" rtl="0" eaLnBrk="1" latinLnBrk="0" hangingPunct="1">
                        <a:defRPr sz="1800" b="1" kern="1200">
                          <a:solidFill>
                            <a:schemeClr val="lt1"/>
                          </a:solidFill>
                          <a:latin typeface="Arial"/>
                        </a:defRPr>
                      </a:lvl2pPr>
                      <a:lvl3pPr marL="914377" algn="l" defTabSz="914377" rtl="0" eaLnBrk="1" latinLnBrk="0" hangingPunct="1">
                        <a:defRPr sz="1800" b="1" kern="1200">
                          <a:solidFill>
                            <a:schemeClr val="lt1"/>
                          </a:solidFill>
                          <a:latin typeface="Arial"/>
                        </a:defRPr>
                      </a:lvl3pPr>
                      <a:lvl4pPr marL="1371566" algn="l" defTabSz="914377" rtl="0" eaLnBrk="1" latinLnBrk="0" hangingPunct="1">
                        <a:defRPr sz="1800" b="1" kern="1200">
                          <a:solidFill>
                            <a:schemeClr val="lt1"/>
                          </a:solidFill>
                          <a:latin typeface="Arial"/>
                        </a:defRPr>
                      </a:lvl4pPr>
                      <a:lvl5pPr marL="1828754" algn="l" defTabSz="914377" rtl="0" eaLnBrk="1" latinLnBrk="0" hangingPunct="1">
                        <a:defRPr sz="1800" b="1" kern="1200">
                          <a:solidFill>
                            <a:schemeClr val="lt1"/>
                          </a:solidFill>
                          <a:latin typeface="Arial"/>
                        </a:defRPr>
                      </a:lvl5pPr>
                      <a:lvl6pPr marL="2285943" algn="l" defTabSz="914377" rtl="0" eaLnBrk="1" latinLnBrk="0" hangingPunct="1">
                        <a:defRPr sz="1800" b="1" kern="1200">
                          <a:solidFill>
                            <a:schemeClr val="lt1"/>
                          </a:solidFill>
                          <a:latin typeface="Arial"/>
                        </a:defRPr>
                      </a:lvl6pPr>
                      <a:lvl7pPr marL="2743131" algn="l" defTabSz="914377" rtl="0" eaLnBrk="1" latinLnBrk="0" hangingPunct="1">
                        <a:defRPr sz="1800" b="1" kern="1200">
                          <a:solidFill>
                            <a:schemeClr val="lt1"/>
                          </a:solidFill>
                          <a:latin typeface="Arial"/>
                        </a:defRPr>
                      </a:lvl7pPr>
                      <a:lvl8pPr marL="3200320" algn="l" defTabSz="914377" rtl="0" eaLnBrk="1" latinLnBrk="0" hangingPunct="1">
                        <a:defRPr sz="1800" b="1" kern="1200">
                          <a:solidFill>
                            <a:schemeClr val="lt1"/>
                          </a:solidFill>
                          <a:latin typeface="Arial"/>
                        </a:defRPr>
                      </a:lvl8pPr>
                      <a:lvl9pPr marL="3657509" algn="l" defTabSz="914377" rtl="0" eaLnBrk="1" latinLnBrk="0" hangingPunct="1">
                        <a:defRPr sz="1800" b="1" kern="1200">
                          <a:solidFill>
                            <a:schemeClr val="lt1"/>
                          </a:solidFill>
                          <a:latin typeface="Arial"/>
                        </a:defRPr>
                      </a:lvl9pPr>
                    </a:lstStyle>
                    <a:p>
                      <a:pPr algn="ctr"/>
                      <a:r>
                        <a:rPr lang="en-US" b="0" dirty="0">
                          <a:solidFill>
                            <a:schemeClr val="tx2"/>
                          </a:solidFill>
                          <a:latin typeface="Century Gothic" panose="020B0502020202020204" pitchFamily="34" charset="0"/>
                        </a:rPr>
                        <a:t>2033</a:t>
                      </a:r>
                      <a:endParaRPr lang="en-GB" b="0" dirty="0">
                        <a:solidFill>
                          <a:schemeClr val="tx2"/>
                        </a:solidFill>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FFFFFF"/>
                      </a:solidFill>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endParaRPr lang="en-GB" b="0" dirty="0">
                        <a:solidFill>
                          <a:schemeClr val="tx2"/>
                        </a:solidFill>
                        <a:latin typeface="Century Gothic" panose="020B0502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28104">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mpd="sng">
                      <a:solidFill>
                        <a:srgbClr val="FFFFFF"/>
                      </a:solidFill>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Q1</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Q2</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Q3</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r>
                        <a:rPr lang="en-GB" sz="1200" dirty="0">
                          <a:latin typeface="Century Gothic" panose="020B0502020202020204" pitchFamily="34" charset="0"/>
                        </a:rPr>
                        <a:t>Q4</a:t>
                      </a: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pPr algn="ctr"/>
                      <a:endParaRPr lang="en-GB" sz="1200" dirty="0">
                        <a:latin typeface="Century Gothic" panose="020B0502020202020204" pitchFamily="34" charset="0"/>
                      </a:endParaRPr>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ap="flat" cmpd="sng" algn="ctr">
                      <a:solidFill>
                        <a:srgbClr val="0C377B"/>
                      </a:solidFill>
                      <a:prstDash val="solid"/>
                      <a:round/>
                      <a:headEnd type="none" w="med" len="med"/>
                      <a:tailEnd type="none" w="med" len="med"/>
                    </a:lnB>
                    <a:lnTlToBr w="12700" cmpd="sng">
                      <a:noFill/>
                      <a:prstDash val="solid"/>
                    </a:lnTlToBr>
                    <a:lnBlToTr w="12700" cmpd="sng">
                      <a:noFill/>
                      <a:prstDash val="solid"/>
                    </a:lnBlToTr>
                    <a:solidFill>
                      <a:srgbClr val="DDDDDD">
                        <a:tint val="40000"/>
                      </a:srgbClr>
                    </a:solidFill>
                  </a:tcPr>
                </a:tc>
                <a:extLst>
                  <a:ext uri="{0D108BD9-81ED-4DB2-BD59-A6C34878D82A}">
                    <a16:rowId xmlns:a16="http://schemas.microsoft.com/office/drawing/2014/main" val="10001"/>
                  </a:ext>
                </a:extLst>
              </a:tr>
              <a:tr h="4835504">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mpd="sng">
                      <a:solidFill>
                        <a:srgbClr val="FFFFFF"/>
                      </a:solidFill>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tc>
                  <a:txBody>
                    <a:bodyPr/>
                    <a:lstStyle>
                      <a:lvl1pPr marL="0" algn="l" defTabSz="914377" rtl="0" eaLnBrk="1" latinLnBrk="0" hangingPunct="1">
                        <a:defRPr sz="1800" kern="1200">
                          <a:solidFill>
                            <a:schemeClr val="dk1"/>
                          </a:solidFill>
                          <a:latin typeface="Arial"/>
                        </a:defRPr>
                      </a:lvl1pPr>
                      <a:lvl2pPr marL="457189" algn="l" defTabSz="914377" rtl="0" eaLnBrk="1" latinLnBrk="0" hangingPunct="1">
                        <a:defRPr sz="1800" kern="1200">
                          <a:solidFill>
                            <a:schemeClr val="dk1"/>
                          </a:solidFill>
                          <a:latin typeface="Arial"/>
                        </a:defRPr>
                      </a:lvl2pPr>
                      <a:lvl3pPr marL="914377" algn="l" defTabSz="914377" rtl="0" eaLnBrk="1" latinLnBrk="0" hangingPunct="1">
                        <a:defRPr sz="1800" kern="1200">
                          <a:solidFill>
                            <a:schemeClr val="dk1"/>
                          </a:solidFill>
                          <a:latin typeface="Arial"/>
                        </a:defRPr>
                      </a:lvl3pPr>
                      <a:lvl4pPr marL="1371566" algn="l" defTabSz="914377" rtl="0" eaLnBrk="1" latinLnBrk="0" hangingPunct="1">
                        <a:defRPr sz="1800" kern="1200">
                          <a:solidFill>
                            <a:schemeClr val="dk1"/>
                          </a:solidFill>
                          <a:latin typeface="Arial"/>
                        </a:defRPr>
                      </a:lvl4pPr>
                      <a:lvl5pPr marL="1828754" algn="l" defTabSz="914377" rtl="0" eaLnBrk="1" latinLnBrk="0" hangingPunct="1">
                        <a:defRPr sz="1800" kern="1200">
                          <a:solidFill>
                            <a:schemeClr val="dk1"/>
                          </a:solidFill>
                          <a:latin typeface="Arial"/>
                        </a:defRPr>
                      </a:lvl5pPr>
                      <a:lvl6pPr marL="2285943" algn="l" defTabSz="914377" rtl="0" eaLnBrk="1" latinLnBrk="0" hangingPunct="1">
                        <a:defRPr sz="1800" kern="1200">
                          <a:solidFill>
                            <a:schemeClr val="dk1"/>
                          </a:solidFill>
                          <a:latin typeface="Arial"/>
                        </a:defRPr>
                      </a:lvl6pPr>
                      <a:lvl7pPr marL="2743131" algn="l" defTabSz="914377" rtl="0" eaLnBrk="1" latinLnBrk="0" hangingPunct="1">
                        <a:defRPr sz="1800" kern="1200">
                          <a:solidFill>
                            <a:schemeClr val="dk1"/>
                          </a:solidFill>
                          <a:latin typeface="Arial"/>
                        </a:defRPr>
                      </a:lvl7pPr>
                      <a:lvl8pPr marL="3200320" algn="l" defTabSz="914377" rtl="0" eaLnBrk="1" latinLnBrk="0" hangingPunct="1">
                        <a:defRPr sz="1800" kern="1200">
                          <a:solidFill>
                            <a:schemeClr val="dk1"/>
                          </a:solidFill>
                          <a:latin typeface="Arial"/>
                        </a:defRPr>
                      </a:lvl8pPr>
                      <a:lvl9pPr marL="3657509" algn="l" defTabSz="914377" rtl="0" eaLnBrk="1" latinLnBrk="0" hangingPunct="1">
                        <a:defRPr sz="1800" kern="1200">
                          <a:solidFill>
                            <a:schemeClr val="dk1"/>
                          </a:solidFill>
                          <a:latin typeface="Arial"/>
                        </a:defRPr>
                      </a:lvl9pPr>
                    </a:lstStyle>
                    <a:p>
                      <a:endParaRPr lang="en-GB" dirty="0"/>
                    </a:p>
                  </a:txBody>
                  <a:tcPr>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0C377B"/>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DDDDDD">
                        <a:tint val="20000"/>
                      </a:srgbClr>
                    </a:solidFill>
                  </a:tcPr>
                </a:tc>
                <a:extLst>
                  <a:ext uri="{0D108BD9-81ED-4DB2-BD59-A6C34878D82A}">
                    <a16:rowId xmlns:a16="http://schemas.microsoft.com/office/drawing/2014/main" val="10002"/>
                  </a:ext>
                </a:extLst>
              </a:tr>
            </a:tbl>
          </a:graphicData>
        </a:graphic>
      </p:graphicFrame>
      <p:sp>
        <p:nvSpPr>
          <p:cNvPr id="39" name="Rounded Rectangle 9">
            <a:extLst>
              <a:ext uri="{FF2B5EF4-FFF2-40B4-BE49-F238E27FC236}">
                <a16:creationId xmlns:a16="http://schemas.microsoft.com/office/drawing/2014/main" id="{B42A419C-2CC6-7038-488C-2FCFCC1CAC7D}"/>
              </a:ext>
            </a:extLst>
          </p:cNvPr>
          <p:cNvSpPr/>
          <p:nvPr/>
        </p:nvSpPr>
        <p:spPr>
          <a:xfrm>
            <a:off x="202395" y="2301524"/>
            <a:ext cx="1465045" cy="542222"/>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FS Report</a:t>
            </a:r>
          </a:p>
          <a:p>
            <a:pPr marL="0" marR="0" lvl="0" indent="0" algn="ctr" defTabSz="914400" eaLnBrk="1" fontAlgn="auto" latinLnBrk="0" hangingPunct="1">
              <a:lnSpc>
                <a:spcPct val="100000"/>
              </a:lnSpc>
              <a:spcBef>
                <a:spcPts val="0"/>
              </a:spcBef>
              <a:spcAft>
                <a:spcPts val="0"/>
              </a:spcAft>
              <a:buClrTx/>
              <a:buSzTx/>
              <a:buFontTx/>
              <a:buNone/>
              <a:tabLst/>
              <a:defRPr/>
            </a:pPr>
            <a:r>
              <a:rPr lang="en-GB" sz="1600" b="1" kern="0" dirty="0">
                <a:solidFill>
                  <a:srgbClr val="0C377B"/>
                </a:solidFill>
                <a:latin typeface="Century Gothic" panose="020B0502020202020204" pitchFamily="34" charset="0"/>
              </a:rPr>
              <a:t>cost update</a:t>
            </a:r>
            <a:endPar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40" name="Rounded Rectangle 31">
            <a:extLst>
              <a:ext uri="{FF2B5EF4-FFF2-40B4-BE49-F238E27FC236}">
                <a16:creationId xmlns:a16="http://schemas.microsoft.com/office/drawing/2014/main" id="{732FA709-916C-CA37-11FF-53F2B825F555}"/>
              </a:ext>
            </a:extLst>
          </p:cNvPr>
          <p:cNvSpPr/>
          <p:nvPr/>
        </p:nvSpPr>
        <p:spPr>
          <a:xfrm>
            <a:off x="1667440" y="1344520"/>
            <a:ext cx="3214739" cy="542222"/>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Pre-TDR Phase</a:t>
            </a:r>
          </a:p>
        </p:txBody>
      </p:sp>
      <p:sp>
        <p:nvSpPr>
          <p:cNvPr id="41" name="Rounded Rectangle 33">
            <a:extLst>
              <a:ext uri="{FF2B5EF4-FFF2-40B4-BE49-F238E27FC236}">
                <a16:creationId xmlns:a16="http://schemas.microsoft.com/office/drawing/2014/main" id="{AACAB647-3992-8E5B-95E2-AB46BAC9CEA5}"/>
              </a:ext>
            </a:extLst>
          </p:cNvPr>
          <p:cNvSpPr/>
          <p:nvPr/>
        </p:nvSpPr>
        <p:spPr>
          <a:xfrm>
            <a:off x="4946129" y="1343795"/>
            <a:ext cx="4703626" cy="542221"/>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TDR Phase</a:t>
            </a:r>
          </a:p>
        </p:txBody>
      </p:sp>
      <p:sp>
        <p:nvSpPr>
          <p:cNvPr id="42" name="Rounded Rectangle 6">
            <a:extLst>
              <a:ext uri="{FF2B5EF4-FFF2-40B4-BE49-F238E27FC236}">
                <a16:creationId xmlns:a16="http://schemas.microsoft.com/office/drawing/2014/main" id="{01CE27BC-80A3-E01D-F2A1-1DE0F9DBA21E}"/>
              </a:ext>
            </a:extLst>
          </p:cNvPr>
          <p:cNvSpPr/>
          <p:nvPr/>
        </p:nvSpPr>
        <p:spPr>
          <a:xfrm>
            <a:off x="156106" y="1335669"/>
            <a:ext cx="1465045" cy="566941"/>
          </a:xfrm>
          <a:prstGeom prst="roundRect">
            <a:avLst/>
          </a:prstGeom>
          <a:solidFill>
            <a:srgbClr val="0C377B">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Feasibility Study</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pic>
        <p:nvPicPr>
          <p:cNvPr id="43" name="Graphic 42" descr="Pin">
            <a:extLst>
              <a:ext uri="{FF2B5EF4-FFF2-40B4-BE49-F238E27FC236}">
                <a16:creationId xmlns:a16="http://schemas.microsoft.com/office/drawing/2014/main" id="{ED9523F1-1D28-740C-17AD-DD9525AC92E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8936" y="1325882"/>
            <a:ext cx="710229" cy="710229"/>
          </a:xfrm>
          <a:prstGeom prst="rect">
            <a:avLst/>
          </a:prstGeom>
        </p:spPr>
      </p:pic>
      <p:grpSp>
        <p:nvGrpSpPr>
          <p:cNvPr id="44" name="Group 43">
            <a:extLst>
              <a:ext uri="{FF2B5EF4-FFF2-40B4-BE49-F238E27FC236}">
                <a16:creationId xmlns:a16="http://schemas.microsoft.com/office/drawing/2014/main" id="{338B96C9-FB7E-3839-F687-025420D16956}"/>
              </a:ext>
            </a:extLst>
          </p:cNvPr>
          <p:cNvGrpSpPr/>
          <p:nvPr/>
        </p:nvGrpSpPr>
        <p:grpSpPr>
          <a:xfrm>
            <a:off x="1379768" y="2056743"/>
            <a:ext cx="615661" cy="576741"/>
            <a:chOff x="6234726" y="2760924"/>
            <a:chExt cx="540000" cy="540000"/>
          </a:xfrm>
        </p:grpSpPr>
        <p:pic>
          <p:nvPicPr>
            <p:cNvPr id="45" name="Picture 44">
              <a:extLst>
                <a:ext uri="{FF2B5EF4-FFF2-40B4-BE49-F238E27FC236}">
                  <a16:creationId xmlns:a16="http://schemas.microsoft.com/office/drawing/2014/main" id="{4A4DFB87-B9B6-C4BE-CD82-F55BC077A95D}"/>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46" name="Picture 45">
              <a:extLst>
                <a:ext uri="{FF2B5EF4-FFF2-40B4-BE49-F238E27FC236}">
                  <a16:creationId xmlns:a16="http://schemas.microsoft.com/office/drawing/2014/main" id="{3CC454C3-E05F-A6FA-77A2-9DD67A62E735}"/>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47" name="Rounded Rectangle 13">
            <a:extLst>
              <a:ext uri="{FF2B5EF4-FFF2-40B4-BE49-F238E27FC236}">
                <a16:creationId xmlns:a16="http://schemas.microsoft.com/office/drawing/2014/main" id="{04ADFA71-473B-80D0-1FBC-812ACE367CB0}"/>
              </a:ext>
            </a:extLst>
          </p:cNvPr>
          <p:cNvSpPr/>
          <p:nvPr/>
        </p:nvSpPr>
        <p:spPr>
          <a:xfrm>
            <a:off x="4442653" y="2939116"/>
            <a:ext cx="974738" cy="376404"/>
          </a:xfrm>
          <a:prstGeom prst="roundRect">
            <a:avLst/>
          </a:prstGeom>
          <a:solidFill>
            <a:srgbClr val="F9F9F9"/>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Project Decision</a:t>
            </a:r>
          </a:p>
        </p:txBody>
      </p:sp>
      <p:sp>
        <p:nvSpPr>
          <p:cNvPr id="52" name="Rounded Rectangle 33">
            <a:extLst>
              <a:ext uri="{FF2B5EF4-FFF2-40B4-BE49-F238E27FC236}">
                <a16:creationId xmlns:a16="http://schemas.microsoft.com/office/drawing/2014/main" id="{01CB3E32-735E-08F8-F20B-711659B7938C}"/>
              </a:ext>
            </a:extLst>
          </p:cNvPr>
          <p:cNvSpPr/>
          <p:nvPr/>
        </p:nvSpPr>
        <p:spPr>
          <a:xfrm>
            <a:off x="1845139" y="5428486"/>
            <a:ext cx="3064863"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CE Concept Design update</a:t>
            </a:r>
          </a:p>
        </p:txBody>
      </p:sp>
      <p:pic>
        <p:nvPicPr>
          <p:cNvPr id="55" name="Graphic 54" descr="Crane with solid fill">
            <a:extLst>
              <a:ext uri="{FF2B5EF4-FFF2-40B4-BE49-F238E27FC236}">
                <a16:creationId xmlns:a16="http://schemas.microsoft.com/office/drawing/2014/main" id="{02751E91-82F9-D977-2C40-4A4339328AD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382493" y="4811931"/>
            <a:ext cx="629920" cy="629920"/>
          </a:xfrm>
          <a:prstGeom prst="rect">
            <a:avLst/>
          </a:prstGeom>
        </p:spPr>
      </p:pic>
      <p:sp>
        <p:nvSpPr>
          <p:cNvPr id="56" name="Rounded Rectangle 9">
            <a:extLst>
              <a:ext uri="{FF2B5EF4-FFF2-40B4-BE49-F238E27FC236}">
                <a16:creationId xmlns:a16="http://schemas.microsoft.com/office/drawing/2014/main" id="{1DA659B2-CBC0-F541-9214-D2521DDF016B}"/>
              </a:ext>
            </a:extLst>
          </p:cNvPr>
          <p:cNvSpPr/>
          <p:nvPr/>
        </p:nvSpPr>
        <p:spPr>
          <a:xfrm>
            <a:off x="9659331" y="5355674"/>
            <a:ext cx="1476497" cy="537728"/>
          </a:xfrm>
          <a:prstGeom prst="roundRect">
            <a:avLst/>
          </a:prstGeom>
          <a:solidFill>
            <a:srgbClr val="FFFF00"/>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CC0099"/>
                </a:solidFill>
                <a:effectLst/>
                <a:uLnTx/>
                <a:uFillTx/>
                <a:latin typeface="Century Gothic" panose="020B0502020202020204" pitchFamily="34" charset="0"/>
                <a:ea typeface="+mn-ea"/>
                <a:cs typeface="+mn-cs"/>
              </a:rPr>
              <a:t>Start construction</a:t>
            </a:r>
          </a:p>
        </p:txBody>
      </p:sp>
      <p:sp>
        <p:nvSpPr>
          <p:cNvPr id="59" name="Rounded Rectangle 6">
            <a:extLst>
              <a:ext uri="{FF2B5EF4-FFF2-40B4-BE49-F238E27FC236}">
                <a16:creationId xmlns:a16="http://schemas.microsoft.com/office/drawing/2014/main" id="{C0FCCD71-8C91-4CE0-AB74-7217CE8B8F6F}"/>
              </a:ext>
            </a:extLst>
          </p:cNvPr>
          <p:cNvSpPr/>
          <p:nvPr/>
        </p:nvSpPr>
        <p:spPr>
          <a:xfrm>
            <a:off x="983228" y="6112178"/>
            <a:ext cx="1513667"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Detector EOI submissions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0" name="Rounded Rectangle 6">
            <a:extLst>
              <a:ext uri="{FF2B5EF4-FFF2-40B4-BE49-F238E27FC236}">
                <a16:creationId xmlns:a16="http://schemas.microsoft.com/office/drawing/2014/main" id="{DE7C86B0-BF88-9A60-9938-CC7D801917C5}"/>
              </a:ext>
            </a:extLst>
          </p:cNvPr>
          <p:cNvSpPr/>
          <p:nvPr/>
        </p:nvSpPr>
        <p:spPr>
          <a:xfrm>
            <a:off x="4571710" y="6128817"/>
            <a:ext cx="1730099"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FC</a:t>
            </a:r>
            <a:r>
              <a:rPr kumimoji="0" lang="en-US" sz="1600" b="0" i="0" u="none" strike="noStrike" kern="0" cap="none" spc="0" normalizeH="0" baseline="30000" noProof="0" dirty="0">
                <a:ln>
                  <a:noFill/>
                </a:ln>
                <a:solidFill>
                  <a:srgbClr val="0C377B"/>
                </a:solidFill>
                <a:effectLst/>
                <a:uLnTx/>
                <a:uFillTx/>
                <a:latin typeface="Century Gothic" panose="020B0502020202020204" pitchFamily="34" charset="0"/>
                <a:ea typeface="+mn-ea"/>
                <a:cs typeface="+mn-cs"/>
              </a:rPr>
              <a:t>3</a:t>
            </a: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formation, call for CDRs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1" name="Rounded Rectangle 6">
            <a:extLst>
              <a:ext uri="{FF2B5EF4-FFF2-40B4-BE49-F238E27FC236}">
                <a16:creationId xmlns:a16="http://schemas.microsoft.com/office/drawing/2014/main" id="{1A6A3450-F8E6-C69F-FFFE-E4D1FAD5532F}"/>
              </a:ext>
            </a:extLst>
          </p:cNvPr>
          <p:cNvSpPr/>
          <p:nvPr/>
        </p:nvSpPr>
        <p:spPr>
          <a:xfrm>
            <a:off x="7845023" y="6128817"/>
            <a:ext cx="1810286" cy="566941"/>
          </a:xfrm>
          <a:prstGeom prst="roundRect">
            <a:avLst/>
          </a:prstGeom>
          <a:solidFill>
            <a:srgbClr val="FF99CC"/>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Detector CDRs submitted to FC</a:t>
            </a:r>
            <a:r>
              <a:rPr kumimoji="0" lang="en-US" sz="1600" b="0" i="0" u="none" strike="noStrike" kern="0" cap="none" spc="0" normalizeH="0" baseline="30000" noProof="0" dirty="0">
                <a:ln>
                  <a:noFill/>
                </a:ln>
                <a:solidFill>
                  <a:srgbClr val="0C377B"/>
                </a:solidFill>
                <a:effectLst/>
                <a:uLnTx/>
                <a:uFillTx/>
                <a:latin typeface="Century Gothic" panose="020B0502020202020204" pitchFamily="34" charset="0"/>
                <a:ea typeface="+mn-ea"/>
                <a:cs typeface="+mn-cs"/>
              </a:rPr>
              <a:t>3</a:t>
            </a: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 </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5" name="Rounded Rectangle 6">
            <a:extLst>
              <a:ext uri="{FF2B5EF4-FFF2-40B4-BE49-F238E27FC236}">
                <a16:creationId xmlns:a16="http://schemas.microsoft.com/office/drawing/2014/main" id="{E63CA649-7A19-5C7B-076A-2C06536F548D}"/>
              </a:ext>
            </a:extLst>
          </p:cNvPr>
          <p:cNvSpPr/>
          <p:nvPr/>
        </p:nvSpPr>
        <p:spPr>
          <a:xfrm>
            <a:off x="1738595" y="2339141"/>
            <a:ext cx="1404772" cy="504605"/>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ESPPU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2025/26</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69" name="Rounded Rectangle 33">
            <a:extLst>
              <a:ext uri="{FF2B5EF4-FFF2-40B4-BE49-F238E27FC236}">
                <a16:creationId xmlns:a16="http://schemas.microsoft.com/office/drawing/2014/main" id="{EBE042E1-A20A-6EB8-086E-2FFD843EA562}"/>
              </a:ext>
            </a:extLst>
          </p:cNvPr>
          <p:cNvSpPr/>
          <p:nvPr/>
        </p:nvSpPr>
        <p:spPr>
          <a:xfrm>
            <a:off x="9743681" y="1340747"/>
            <a:ext cx="2292213" cy="542221"/>
          </a:xfrm>
          <a:prstGeom prst="roundRect">
            <a:avLst/>
          </a:prstGeom>
          <a:solidFill>
            <a:srgbClr val="99CCFF"/>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Construction </a:t>
            </a: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sym typeface="Wingdings" panose="05000000000000000000" pitchFamily="2" charset="2"/>
              </a:rPr>
              <a:t></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70" name="Rounded Rectangle 33">
            <a:extLst>
              <a:ext uri="{FF2B5EF4-FFF2-40B4-BE49-F238E27FC236}">
                <a16:creationId xmlns:a16="http://schemas.microsoft.com/office/drawing/2014/main" id="{1578C1B8-1E47-B6B0-C0DA-3997E9CE2982}"/>
              </a:ext>
            </a:extLst>
          </p:cNvPr>
          <p:cNvSpPr/>
          <p:nvPr/>
        </p:nvSpPr>
        <p:spPr>
          <a:xfrm>
            <a:off x="7309329" y="5426474"/>
            <a:ext cx="2303612"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Construction Design</a:t>
            </a:r>
          </a:p>
        </p:txBody>
      </p:sp>
      <p:grpSp>
        <p:nvGrpSpPr>
          <p:cNvPr id="5" name="Group 4">
            <a:extLst>
              <a:ext uri="{FF2B5EF4-FFF2-40B4-BE49-F238E27FC236}">
                <a16:creationId xmlns:a16="http://schemas.microsoft.com/office/drawing/2014/main" id="{5162E1DB-7747-4920-D711-609F19EC08DE}"/>
              </a:ext>
            </a:extLst>
          </p:cNvPr>
          <p:cNvGrpSpPr>
            <a:grpSpLocks noChangeAspect="1"/>
          </p:cNvGrpSpPr>
          <p:nvPr/>
        </p:nvGrpSpPr>
        <p:grpSpPr>
          <a:xfrm>
            <a:off x="4624089" y="2376298"/>
            <a:ext cx="615661" cy="581317"/>
            <a:chOff x="4333017" y="2114253"/>
            <a:chExt cx="1219048" cy="1219048"/>
          </a:xfrm>
        </p:grpSpPr>
        <p:pic>
          <p:nvPicPr>
            <p:cNvPr id="6" name="Picture 5">
              <a:extLst>
                <a:ext uri="{FF2B5EF4-FFF2-40B4-BE49-F238E27FC236}">
                  <a16:creationId xmlns:a16="http://schemas.microsoft.com/office/drawing/2014/main" id="{63BFA68E-45F7-D80D-828B-96EC1EDA4E2A}"/>
                </a:ext>
              </a:extLst>
            </p:cNvPr>
            <p:cNvPicPr>
              <a:picLocks noChangeAspect="1"/>
            </p:cNvPicPr>
            <p:nvPr/>
          </p:nvPicPr>
          <p:blipFill>
            <a:blip r:embed="rId10" cstate="email">
              <a:extLst>
                <a:ext uri="{BEBA8EAE-BF5A-486C-A8C5-ECC9F3942E4B}">
                  <a14:imgProps xmlns:a14="http://schemas.microsoft.com/office/drawing/2010/main">
                    <a14:imgLayer r:embed="rId11">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4333017" y="2114253"/>
              <a:ext cx="1219048" cy="1219048"/>
            </a:xfrm>
            <a:prstGeom prst="rect">
              <a:avLst/>
            </a:prstGeom>
          </p:spPr>
        </p:pic>
        <p:pic>
          <p:nvPicPr>
            <p:cNvPr id="7" name="Picture 6">
              <a:extLst>
                <a:ext uri="{FF2B5EF4-FFF2-40B4-BE49-F238E27FC236}">
                  <a16:creationId xmlns:a16="http://schemas.microsoft.com/office/drawing/2014/main" id="{A68987CA-708E-F2A0-0864-F5F0C383A401}"/>
                </a:ext>
              </a:extLst>
            </p:cNvPr>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4761566" y="2421324"/>
              <a:ext cx="361950" cy="609600"/>
            </a:xfrm>
            <a:prstGeom prst="rect">
              <a:avLst/>
            </a:prstGeom>
          </p:spPr>
        </p:pic>
      </p:grpSp>
      <p:sp>
        <p:nvSpPr>
          <p:cNvPr id="8" name="Rounded Rectangle 9">
            <a:extLst>
              <a:ext uri="{FF2B5EF4-FFF2-40B4-BE49-F238E27FC236}">
                <a16:creationId xmlns:a16="http://schemas.microsoft.com/office/drawing/2014/main" id="{130A1D0D-3AA7-EA9A-BCF5-DC4BF0BAF35B}"/>
              </a:ext>
            </a:extLst>
          </p:cNvPr>
          <p:cNvSpPr/>
          <p:nvPr/>
        </p:nvSpPr>
        <p:spPr>
          <a:xfrm>
            <a:off x="8195196" y="2350537"/>
            <a:ext cx="1465045" cy="533389"/>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TDR</a:t>
            </a:r>
          </a:p>
          <a:p>
            <a:pPr marL="0" marR="0" lvl="0" indent="0" algn="ctr" defTabSz="914400" eaLnBrk="1" fontAlgn="auto" latinLnBrk="0" hangingPunct="1">
              <a:lnSpc>
                <a:spcPct val="100000"/>
              </a:lnSpc>
              <a:spcBef>
                <a:spcPts val="0"/>
              </a:spcBef>
              <a:spcAft>
                <a:spcPts val="0"/>
              </a:spcAft>
              <a:buClrTx/>
              <a:buSzTx/>
              <a:buFontTx/>
              <a:buNone/>
              <a:tabLst/>
              <a:defRPr/>
            </a:pPr>
            <a:r>
              <a:rPr lang="en-GB" sz="1600" b="1" kern="0" dirty="0">
                <a:solidFill>
                  <a:srgbClr val="0C377B"/>
                </a:solidFill>
                <a:latin typeface="Century Gothic" panose="020B0502020202020204" pitchFamily="34" charset="0"/>
              </a:rPr>
              <a:t>cost update</a:t>
            </a:r>
            <a:endPar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49" name="Group 48">
            <a:extLst>
              <a:ext uri="{FF2B5EF4-FFF2-40B4-BE49-F238E27FC236}">
                <a16:creationId xmlns:a16="http://schemas.microsoft.com/office/drawing/2014/main" id="{7B001A8C-65A9-BE20-83A1-7033FABFA5DD}"/>
              </a:ext>
            </a:extLst>
          </p:cNvPr>
          <p:cNvGrpSpPr/>
          <p:nvPr/>
        </p:nvGrpSpPr>
        <p:grpSpPr>
          <a:xfrm>
            <a:off x="9268355" y="2060924"/>
            <a:ext cx="615661" cy="576741"/>
            <a:chOff x="6234726" y="2760924"/>
            <a:chExt cx="540000" cy="540000"/>
          </a:xfrm>
        </p:grpSpPr>
        <p:pic>
          <p:nvPicPr>
            <p:cNvPr id="50" name="Picture 49">
              <a:extLst>
                <a:ext uri="{FF2B5EF4-FFF2-40B4-BE49-F238E27FC236}">
                  <a16:creationId xmlns:a16="http://schemas.microsoft.com/office/drawing/2014/main" id="{C5FCCD18-B913-0B8F-44DC-503DD61DE361}"/>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51" name="Picture 50">
              <a:extLst>
                <a:ext uri="{FF2B5EF4-FFF2-40B4-BE49-F238E27FC236}">
                  <a16:creationId xmlns:a16="http://schemas.microsoft.com/office/drawing/2014/main" id="{4A23C05B-6318-30F0-2843-C41577FB8916}"/>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
        <p:nvSpPr>
          <p:cNvPr id="9" name="Rounded Rectangle 33">
            <a:extLst>
              <a:ext uri="{FF2B5EF4-FFF2-40B4-BE49-F238E27FC236}">
                <a16:creationId xmlns:a16="http://schemas.microsoft.com/office/drawing/2014/main" id="{A2577572-E2DF-B1E3-FB25-FEB75010B531}"/>
              </a:ext>
            </a:extLst>
          </p:cNvPr>
          <p:cNvSpPr/>
          <p:nvPr/>
        </p:nvSpPr>
        <p:spPr>
          <a:xfrm>
            <a:off x="4947763" y="5425612"/>
            <a:ext cx="2303612" cy="404118"/>
          </a:xfrm>
          <a:prstGeom prst="roundRect">
            <a:avLst/>
          </a:prstGeom>
          <a:solidFill>
            <a:srgbClr val="FF99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CE Tender Design</a:t>
            </a:r>
          </a:p>
        </p:txBody>
      </p:sp>
      <p:sp>
        <p:nvSpPr>
          <p:cNvPr id="10" name="Rounded Rectangle 6">
            <a:extLst>
              <a:ext uri="{FF2B5EF4-FFF2-40B4-BE49-F238E27FC236}">
                <a16:creationId xmlns:a16="http://schemas.microsoft.com/office/drawing/2014/main" id="{D448FABD-5A42-11FC-E81E-036AD8CAAFCB}"/>
              </a:ext>
            </a:extLst>
          </p:cNvPr>
          <p:cNvSpPr/>
          <p:nvPr/>
        </p:nvSpPr>
        <p:spPr>
          <a:xfrm>
            <a:off x="9718925" y="3467944"/>
            <a:ext cx="2316970" cy="501749"/>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kern="0" dirty="0">
                <a:solidFill>
                  <a:srgbClr val="0C377B"/>
                </a:solidFill>
                <a:latin typeface="Century Gothic" panose="020B0502020202020204" pitchFamily="34" charset="0"/>
              </a:rPr>
              <a:t>engineering design </a:t>
            </a:r>
            <a:r>
              <a:rPr lang="en-US" sz="1600" kern="0" dirty="0">
                <a:solidFill>
                  <a:srgbClr val="0C377B"/>
                </a:solidFill>
                <a:latin typeface="Century Gothic" panose="020B0502020202020204" pitchFamily="34" charset="0"/>
                <a:sym typeface="Wingdings" panose="05000000000000000000" pitchFamily="2" charset="2"/>
              </a:rPr>
              <a:t></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17" name="Arrow: Bent 16">
            <a:extLst>
              <a:ext uri="{FF2B5EF4-FFF2-40B4-BE49-F238E27FC236}">
                <a16:creationId xmlns:a16="http://schemas.microsoft.com/office/drawing/2014/main" id="{963C629B-F031-868F-C48F-E505848E34F8}"/>
              </a:ext>
            </a:extLst>
          </p:cNvPr>
          <p:cNvSpPr/>
          <p:nvPr/>
        </p:nvSpPr>
        <p:spPr>
          <a:xfrm rot="10800000" flipH="1">
            <a:off x="2218048" y="3821502"/>
            <a:ext cx="266676" cy="616172"/>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18" name="Arrow: Bent 17">
            <a:extLst>
              <a:ext uri="{FF2B5EF4-FFF2-40B4-BE49-F238E27FC236}">
                <a16:creationId xmlns:a16="http://schemas.microsoft.com/office/drawing/2014/main" id="{A4044D87-478A-56F3-DA45-1C5FFF20134B}"/>
              </a:ext>
            </a:extLst>
          </p:cNvPr>
          <p:cNvSpPr/>
          <p:nvPr/>
        </p:nvSpPr>
        <p:spPr>
          <a:xfrm rot="10800000" flipH="1">
            <a:off x="1561300" y="5217652"/>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53" name="Rounded Rectangle 6">
            <a:extLst>
              <a:ext uri="{FF2B5EF4-FFF2-40B4-BE49-F238E27FC236}">
                <a16:creationId xmlns:a16="http://schemas.microsoft.com/office/drawing/2014/main" id="{844C656C-A8E8-1960-D398-435D6082C81A}"/>
              </a:ext>
            </a:extLst>
          </p:cNvPr>
          <p:cNvSpPr/>
          <p:nvPr/>
        </p:nvSpPr>
        <p:spPr>
          <a:xfrm>
            <a:off x="690540" y="4728350"/>
            <a:ext cx="1293696" cy="566941"/>
          </a:xfrm>
          <a:prstGeom prst="roundRect">
            <a:avLst/>
          </a:prstGeom>
          <a:solidFill>
            <a:srgbClr val="FFCC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Phase 1 Site Investigations</a:t>
            </a:r>
            <a:endParaRPr kumimoji="0" lang="en-GB" sz="14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19" name="Arrow: Bent 18">
            <a:extLst>
              <a:ext uri="{FF2B5EF4-FFF2-40B4-BE49-F238E27FC236}">
                <a16:creationId xmlns:a16="http://schemas.microsoft.com/office/drawing/2014/main" id="{C15E54BD-32F7-B46F-DA53-623DE7AF8EB1}"/>
              </a:ext>
            </a:extLst>
          </p:cNvPr>
          <p:cNvSpPr/>
          <p:nvPr/>
        </p:nvSpPr>
        <p:spPr>
          <a:xfrm rot="10800000" flipH="1">
            <a:off x="4922722" y="5232033"/>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20" name="Arrow: Bent 19">
            <a:extLst>
              <a:ext uri="{FF2B5EF4-FFF2-40B4-BE49-F238E27FC236}">
                <a16:creationId xmlns:a16="http://schemas.microsoft.com/office/drawing/2014/main" id="{FD613123-B446-8D30-B942-39DD8E01B489}"/>
              </a:ext>
            </a:extLst>
          </p:cNvPr>
          <p:cNvSpPr/>
          <p:nvPr/>
        </p:nvSpPr>
        <p:spPr>
          <a:xfrm rot="10800000" flipH="1">
            <a:off x="4790452" y="3821501"/>
            <a:ext cx="256720" cy="1958525"/>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57" name="Rounded Rectangle 6">
            <a:extLst>
              <a:ext uri="{FF2B5EF4-FFF2-40B4-BE49-F238E27FC236}">
                <a16:creationId xmlns:a16="http://schemas.microsoft.com/office/drawing/2014/main" id="{DE16E851-0131-4E68-1AE0-C77F8B72F541}"/>
              </a:ext>
            </a:extLst>
          </p:cNvPr>
          <p:cNvSpPr/>
          <p:nvPr/>
        </p:nvSpPr>
        <p:spPr>
          <a:xfrm>
            <a:off x="2535159" y="4185964"/>
            <a:ext cx="7114596" cy="388926"/>
          </a:xfrm>
          <a:prstGeom prst="roundRect">
            <a:avLst/>
          </a:prstGeom>
          <a:solidFill>
            <a:srgbClr val="00FF99"/>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Environmental Impact study &amp; Authorization Process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21" name="Arrow: Bent 20">
            <a:extLst>
              <a:ext uri="{FF2B5EF4-FFF2-40B4-BE49-F238E27FC236}">
                <a16:creationId xmlns:a16="http://schemas.microsoft.com/office/drawing/2014/main" id="{FC3F33D9-186C-3A15-C693-479937CD657C}"/>
              </a:ext>
            </a:extLst>
          </p:cNvPr>
          <p:cNvSpPr/>
          <p:nvPr/>
        </p:nvSpPr>
        <p:spPr>
          <a:xfrm rot="10800000" flipH="1">
            <a:off x="7110955" y="5246413"/>
            <a:ext cx="288530" cy="455981"/>
          </a:xfrm>
          <a:prstGeom prst="bentArrow">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ln w="0"/>
              <a:solidFill>
                <a:schemeClr val="tx1"/>
              </a:solidFill>
              <a:effectLst>
                <a:outerShdw blurRad="38100" dist="19050" dir="2700000" algn="tl" rotWithShape="0">
                  <a:schemeClr val="dk1">
                    <a:alpha val="40000"/>
                  </a:schemeClr>
                </a:outerShdw>
              </a:effectLst>
            </a:endParaRPr>
          </a:p>
        </p:txBody>
      </p:sp>
      <p:sp>
        <p:nvSpPr>
          <p:cNvPr id="54" name="Rounded Rectangle 6">
            <a:extLst>
              <a:ext uri="{FF2B5EF4-FFF2-40B4-BE49-F238E27FC236}">
                <a16:creationId xmlns:a16="http://schemas.microsoft.com/office/drawing/2014/main" id="{3D513D92-F47B-2001-6A71-DC4C2C78B371}"/>
              </a:ext>
            </a:extLst>
          </p:cNvPr>
          <p:cNvSpPr/>
          <p:nvPr/>
        </p:nvSpPr>
        <p:spPr>
          <a:xfrm>
            <a:off x="3740413" y="4716562"/>
            <a:ext cx="3470704" cy="571312"/>
          </a:xfrm>
          <a:prstGeom prst="roundRect">
            <a:avLst/>
          </a:prstGeom>
          <a:solidFill>
            <a:srgbClr val="FFCC00"/>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Phase 2 Site Investigations</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sp>
        <p:nvSpPr>
          <p:cNvPr id="58" name="Rounded Rectangle 6">
            <a:extLst>
              <a:ext uri="{FF2B5EF4-FFF2-40B4-BE49-F238E27FC236}">
                <a16:creationId xmlns:a16="http://schemas.microsoft.com/office/drawing/2014/main" id="{CF4A34FD-18A1-BF82-5744-794C1A9E66A1}"/>
              </a:ext>
            </a:extLst>
          </p:cNvPr>
          <p:cNvSpPr/>
          <p:nvPr/>
        </p:nvSpPr>
        <p:spPr>
          <a:xfrm>
            <a:off x="202395" y="3463763"/>
            <a:ext cx="9447360" cy="501749"/>
          </a:xfrm>
          <a:prstGeom prst="roundRect">
            <a:avLst/>
          </a:prstGeom>
          <a:solidFill>
            <a:srgbClr val="4D4D4D">
              <a:lumMod val="20000"/>
              <a:lumOff val="80000"/>
            </a:srgbClr>
          </a:solidFill>
          <a:ln w="9525" cap="flat" cmpd="sng" algn="ctr">
            <a:solidFill>
              <a:srgbClr val="0C377B">
                <a:shade val="60000"/>
                <a:satMod val="300000"/>
              </a:srgbClr>
            </a:solidFill>
            <a:prstDash val="solid"/>
          </a:ln>
          <a:effectLst>
            <a:glow rad="63500">
              <a:srgbClr val="0C377B">
                <a:tint val="30000"/>
                <a:shade val="95000"/>
                <a:satMod val="300000"/>
                <a:alpha val="50000"/>
              </a:srgbClr>
            </a:glow>
          </a:effectLst>
        </p:spPr>
        <p:txBody>
          <a:bodyPr lIns="36000" rIns="36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accelerator design, technical infrastructure design, R&amp;D, towards TDR</a:t>
            </a:r>
            <a:endParaRPr kumimoji="0" lang="en-GB" sz="1600" b="0"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62" name="Group 61">
            <a:extLst>
              <a:ext uri="{FF2B5EF4-FFF2-40B4-BE49-F238E27FC236}">
                <a16:creationId xmlns:a16="http://schemas.microsoft.com/office/drawing/2014/main" id="{0162E961-9A0F-E7F6-D5AB-702962A02CB3}"/>
              </a:ext>
            </a:extLst>
          </p:cNvPr>
          <p:cNvGrpSpPr/>
          <p:nvPr/>
        </p:nvGrpSpPr>
        <p:grpSpPr>
          <a:xfrm>
            <a:off x="2811376" y="2048168"/>
            <a:ext cx="615661" cy="576741"/>
            <a:chOff x="-1219048" y="3333377"/>
            <a:chExt cx="540000" cy="540000"/>
          </a:xfrm>
        </p:grpSpPr>
        <p:pic>
          <p:nvPicPr>
            <p:cNvPr id="63" name="Picture 62">
              <a:extLst>
                <a:ext uri="{FF2B5EF4-FFF2-40B4-BE49-F238E27FC236}">
                  <a16:creationId xmlns:a16="http://schemas.microsoft.com/office/drawing/2014/main" id="{B248813F-2232-1A04-901A-CC1D6C5FD628}"/>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1219048" y="3333377"/>
              <a:ext cx="540000" cy="540000"/>
            </a:xfrm>
            <a:prstGeom prst="rect">
              <a:avLst/>
            </a:prstGeom>
          </p:spPr>
        </p:pic>
        <p:pic>
          <p:nvPicPr>
            <p:cNvPr id="64" name="Picture 63">
              <a:extLst>
                <a:ext uri="{FF2B5EF4-FFF2-40B4-BE49-F238E27FC236}">
                  <a16:creationId xmlns:a16="http://schemas.microsoft.com/office/drawing/2014/main" id="{85A7EFB1-ECEF-C54E-D909-FC8A383E37DA}"/>
                </a:ext>
              </a:extLst>
            </p:cNvPr>
            <p:cNvPicPr>
              <a:picLocks noChangeAspect="1"/>
            </p:cNvPicPr>
            <p:nvPr/>
          </p:nvPicPr>
          <p:blipFill>
            <a:blip r:embed="rId13">
              <a:clrChange>
                <a:clrFrom>
                  <a:srgbClr val="FEFEFE"/>
                </a:clrFrom>
                <a:clrTo>
                  <a:srgbClr val="FEFEFE">
                    <a:alpha val="0"/>
                  </a:srgbClr>
                </a:clrTo>
              </a:clrChange>
            </a:blip>
            <a:stretch>
              <a:fillRect/>
            </a:stretch>
          </p:blipFill>
          <p:spPr>
            <a:xfrm>
              <a:off x="-1068453" y="3477510"/>
              <a:ext cx="238810" cy="239203"/>
            </a:xfrm>
            <a:prstGeom prst="rect">
              <a:avLst/>
            </a:prstGeom>
          </p:spPr>
        </p:pic>
      </p:grpSp>
      <p:sp>
        <p:nvSpPr>
          <p:cNvPr id="71" name="Rounded Rectangle 9">
            <a:extLst>
              <a:ext uri="{FF2B5EF4-FFF2-40B4-BE49-F238E27FC236}">
                <a16:creationId xmlns:a16="http://schemas.microsoft.com/office/drawing/2014/main" id="{F31CA7C3-62B1-7971-429C-B48E82EDBAAA}"/>
              </a:ext>
            </a:extLst>
          </p:cNvPr>
          <p:cNvSpPr/>
          <p:nvPr/>
        </p:nvSpPr>
        <p:spPr>
          <a:xfrm>
            <a:off x="3177508" y="2336158"/>
            <a:ext cx="1465045" cy="533389"/>
          </a:xfrm>
          <a:prstGeom prst="roundRect">
            <a:avLst/>
          </a:prstGeom>
          <a:solidFill>
            <a:srgbClr val="0C377B">
              <a:lumMod val="40000"/>
              <a:lumOff val="60000"/>
            </a:srgbClr>
          </a:solidFill>
          <a:ln w="9525" cap="flat" cmpd="sng" algn="ctr">
            <a:solidFill>
              <a:srgbClr val="CC0099"/>
            </a:solidFill>
            <a:prstDash val="solid"/>
          </a:ln>
          <a:effectLst>
            <a:glow rad="63500">
              <a:srgbClr val="0C377B">
                <a:tint val="30000"/>
                <a:shade val="95000"/>
                <a:satMod val="300000"/>
                <a:alpha val="50000"/>
              </a:srgbClr>
            </a:glo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rPr>
              <a:t>pre TDR</a:t>
            </a:r>
          </a:p>
          <a:p>
            <a:pPr marL="0" marR="0" lvl="0" indent="0" algn="ctr" defTabSz="914400" eaLnBrk="1" fontAlgn="auto" latinLnBrk="0" hangingPunct="1">
              <a:lnSpc>
                <a:spcPct val="100000"/>
              </a:lnSpc>
              <a:spcBef>
                <a:spcPts val="0"/>
              </a:spcBef>
              <a:spcAft>
                <a:spcPts val="0"/>
              </a:spcAft>
              <a:buClrTx/>
              <a:buSzTx/>
              <a:buFontTx/>
              <a:buNone/>
              <a:tabLst/>
              <a:defRPr/>
            </a:pPr>
            <a:r>
              <a:rPr lang="en-GB" sz="1600" b="1" kern="0" dirty="0">
                <a:solidFill>
                  <a:srgbClr val="0C377B"/>
                </a:solidFill>
                <a:latin typeface="Century Gothic" panose="020B0502020202020204" pitchFamily="34" charset="0"/>
              </a:rPr>
              <a:t>cost update</a:t>
            </a:r>
            <a:endParaRPr kumimoji="0" lang="en-GB" sz="1600" b="1" i="0" u="none" strike="noStrike" kern="0" cap="none" spc="0" normalizeH="0" baseline="0" noProof="0" dirty="0">
              <a:ln>
                <a:noFill/>
              </a:ln>
              <a:solidFill>
                <a:srgbClr val="0C377B"/>
              </a:solidFill>
              <a:effectLst/>
              <a:uLnTx/>
              <a:uFillTx/>
              <a:latin typeface="Century Gothic" panose="020B0502020202020204" pitchFamily="34" charset="0"/>
              <a:ea typeface="+mn-ea"/>
              <a:cs typeface="+mn-cs"/>
            </a:endParaRPr>
          </a:p>
        </p:txBody>
      </p:sp>
      <p:grpSp>
        <p:nvGrpSpPr>
          <p:cNvPr id="72" name="Group 71">
            <a:extLst>
              <a:ext uri="{FF2B5EF4-FFF2-40B4-BE49-F238E27FC236}">
                <a16:creationId xmlns:a16="http://schemas.microsoft.com/office/drawing/2014/main" id="{3C38F595-3395-62BE-5970-73FEDCB6EB32}"/>
              </a:ext>
            </a:extLst>
          </p:cNvPr>
          <p:cNvGrpSpPr/>
          <p:nvPr/>
        </p:nvGrpSpPr>
        <p:grpSpPr>
          <a:xfrm>
            <a:off x="4311750" y="2039628"/>
            <a:ext cx="615661" cy="576741"/>
            <a:chOff x="6234726" y="2760924"/>
            <a:chExt cx="540000" cy="540000"/>
          </a:xfrm>
        </p:grpSpPr>
        <p:pic>
          <p:nvPicPr>
            <p:cNvPr id="73" name="Picture 72">
              <a:extLst>
                <a:ext uri="{FF2B5EF4-FFF2-40B4-BE49-F238E27FC236}">
                  <a16:creationId xmlns:a16="http://schemas.microsoft.com/office/drawing/2014/main" id="{8CC741BA-3FD5-1A73-F746-5E83ABC5EF4C}"/>
                </a:ext>
              </a:extLst>
            </p:cNvPr>
            <p:cNvPicPr>
              <a:picLocks noChangeAspect="1"/>
            </p:cNvPicPr>
            <p:nvPr/>
          </p:nvPicPr>
          <p:blipFill>
            <a:blip r:embed="rId5" cstate="email">
              <a:extLst>
                <a:ext uri="{BEBA8EAE-BF5A-486C-A8C5-ECC9F3942E4B}">
                  <a14:imgProps xmlns:a14="http://schemas.microsoft.com/office/drawing/2010/main">
                    <a14:imgLayer r:embed="rId6">
                      <a14:imgEffect>
                        <a14:backgroundRemoval t="0" b="99219" l="0" r="99219"/>
                      </a14:imgEffect>
                    </a14:imgLayer>
                  </a14:imgProps>
                </a:ext>
                <a:ext uri="{28A0092B-C50C-407E-A947-70E740481C1C}">
                  <a14:useLocalDpi xmlns:a14="http://schemas.microsoft.com/office/drawing/2010/main" val="0"/>
                </a:ext>
              </a:extLst>
            </a:blip>
            <a:stretch>
              <a:fillRect/>
            </a:stretch>
          </p:blipFill>
          <p:spPr>
            <a:xfrm>
              <a:off x="6234726" y="2760924"/>
              <a:ext cx="540000" cy="540000"/>
            </a:xfrm>
            <a:prstGeom prst="rect">
              <a:avLst/>
            </a:prstGeom>
          </p:spPr>
        </p:pic>
        <p:pic>
          <p:nvPicPr>
            <p:cNvPr id="74" name="Picture 73">
              <a:extLst>
                <a:ext uri="{FF2B5EF4-FFF2-40B4-BE49-F238E27FC236}">
                  <a16:creationId xmlns:a16="http://schemas.microsoft.com/office/drawing/2014/main" id="{8F2FE7C1-870A-8B13-D362-F08E8A695228}"/>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380100" y="2877214"/>
              <a:ext cx="252000" cy="252000"/>
            </a:xfrm>
            <a:prstGeom prst="rect">
              <a:avLst/>
            </a:prstGeom>
          </p:spPr>
        </p:pic>
      </p:grpSp>
    </p:spTree>
    <p:extLst>
      <p:ext uri="{BB962C8B-B14F-4D97-AF65-F5344CB8AC3E}">
        <p14:creationId xmlns:p14="http://schemas.microsoft.com/office/powerpoint/2010/main" val="94494133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FB3E961-22ED-1632-5575-6FB3FE4AB7D8}"/>
              </a:ext>
            </a:extLst>
          </p:cNvPr>
          <p:cNvPicPr>
            <a:picLocks noChangeAspect="1"/>
          </p:cNvPicPr>
          <p:nvPr/>
        </p:nvPicPr>
        <p:blipFill>
          <a:blip r:embed="rId2"/>
          <a:stretch>
            <a:fillRect/>
          </a:stretch>
        </p:blipFill>
        <p:spPr>
          <a:xfrm>
            <a:off x="5017726" y="4123764"/>
            <a:ext cx="3043378" cy="2689412"/>
          </a:xfrm>
          <a:prstGeom prst="rect">
            <a:avLst/>
          </a:prstGeom>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FCC-</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ee</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Injector</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E4CB5791-034B-2FD0-1A04-5CBCD24EDB89}"/>
              </a:ext>
            </a:extLst>
          </p:cNvPr>
          <p:cNvSpPr txBox="1"/>
          <p:nvPr/>
        </p:nvSpPr>
        <p:spPr>
          <a:xfrm>
            <a:off x="96999" y="768092"/>
            <a:ext cx="7611374" cy="1384995"/>
          </a:xfrm>
          <a:prstGeom prst="rect">
            <a:avLst/>
          </a:prstGeom>
          <a:noFill/>
        </p:spPr>
        <p:txBody>
          <a:bodyPr wrap="square" rtlCol="0">
            <a:spAutoFit/>
          </a:bodyPr>
          <a:lstStyle>
            <a:defPPr>
              <a:defRPr lang="en-US"/>
            </a:defPPr>
            <a:lvl1pPr>
              <a:defRPr sz="2400" b="1">
                <a:solidFill>
                  <a:srgbClr val="0C377B"/>
                </a:solidFill>
                <a:latin typeface="Calibri" panose="020F0502020204030204"/>
              </a:defRPr>
            </a:lvl1pPr>
            <a:lvl2pPr marL="742950" lvl="1" indent="-285750">
              <a:buFont typeface="Arial" panose="020B0604020202020204" pitchFamily="34" charset="0"/>
              <a:buChar char="•"/>
              <a:defRPr sz="2400">
                <a:solidFill>
                  <a:srgbClr val="0C377B"/>
                </a:solidFill>
                <a:latin typeface="Calibri" panose="020F0502020204030204"/>
              </a:defRPr>
            </a:lvl2pPr>
          </a:lstStyle>
          <a:p>
            <a:pPr>
              <a:defRPr/>
            </a:pPr>
            <a:r>
              <a:rPr lang="en-GB" sz="2400" b="1" dirty="0">
                <a:solidFill>
                  <a:srgbClr val="0C377B"/>
                </a:solidFill>
                <a:latin typeface="Calibri" panose="020F0502020204030204"/>
              </a:rPr>
              <a:t>Overall injector parameter optimisation</a:t>
            </a:r>
          </a:p>
          <a:p>
            <a:pPr marL="742950" lvl="1" indent="-285750">
              <a:buFont typeface="Arial" panose="020B0604020202020204" pitchFamily="34" charset="0"/>
              <a:buChar char="•"/>
              <a:defRPr/>
            </a:pPr>
            <a:r>
              <a:rPr lang="en-GB" sz="2000" dirty="0">
                <a:solidFill>
                  <a:srgbClr val="0C377B"/>
                </a:solidFill>
                <a:latin typeface="Calibri" panose="020F0502020204030204"/>
              </a:rPr>
              <a:t>Operation frequency, gradient, etc…</a:t>
            </a:r>
          </a:p>
          <a:p>
            <a:pPr marL="742950" lvl="1" indent="-285750">
              <a:buFont typeface="Arial" panose="020B0604020202020204" pitchFamily="34" charset="0"/>
              <a:buChar char="•"/>
              <a:defRPr/>
            </a:pPr>
            <a:r>
              <a:rPr lang="en-GB" sz="2000" dirty="0">
                <a:solidFill>
                  <a:srgbClr val="0C377B"/>
                </a:solidFill>
              </a:rPr>
              <a:t>Positron production energy, damping ring energy</a:t>
            </a:r>
          </a:p>
          <a:p>
            <a:pPr marL="742950" lvl="1" indent="-285750">
              <a:buFont typeface="Arial" panose="020B0604020202020204" pitchFamily="34" charset="0"/>
              <a:buChar char="•"/>
              <a:defRPr/>
            </a:pPr>
            <a:endParaRPr lang="en-GB" sz="2000" dirty="0">
              <a:solidFill>
                <a:srgbClr val="0C377B"/>
              </a:solidFill>
            </a:endParaRPr>
          </a:p>
        </p:txBody>
      </p:sp>
      <p:pic>
        <p:nvPicPr>
          <p:cNvPr id="4" name="Picture 3">
            <a:extLst>
              <a:ext uri="{FF2B5EF4-FFF2-40B4-BE49-F238E27FC236}">
                <a16:creationId xmlns:a16="http://schemas.microsoft.com/office/drawing/2014/main" id="{10A75C98-9CE8-FA11-25F5-C262BDB08061}"/>
              </a:ext>
            </a:extLst>
          </p:cNvPr>
          <p:cNvPicPr>
            <a:picLocks noChangeAspect="1"/>
          </p:cNvPicPr>
          <p:nvPr/>
        </p:nvPicPr>
        <p:blipFill rotWithShape="1">
          <a:blip r:embed="rId4"/>
          <a:srcRect l="10585" r="13632" b="5586"/>
          <a:stretch/>
        </p:blipFill>
        <p:spPr>
          <a:xfrm>
            <a:off x="7708374" y="771723"/>
            <a:ext cx="4468483" cy="6086278"/>
          </a:xfrm>
          <a:prstGeom prst="rect">
            <a:avLst/>
          </a:prstGeom>
        </p:spPr>
      </p:pic>
      <p:pic>
        <p:nvPicPr>
          <p:cNvPr id="2" name="Picture 1">
            <a:extLst>
              <a:ext uri="{FF2B5EF4-FFF2-40B4-BE49-F238E27FC236}">
                <a16:creationId xmlns:a16="http://schemas.microsoft.com/office/drawing/2014/main" id="{0E26F70E-D7E7-D343-A7FB-E1255D85B41A}"/>
              </a:ext>
            </a:extLst>
          </p:cNvPr>
          <p:cNvPicPr>
            <a:picLocks noChangeAspect="1"/>
          </p:cNvPicPr>
          <p:nvPr/>
        </p:nvPicPr>
        <p:blipFill rotWithShape="1">
          <a:blip r:embed="rId5"/>
          <a:srcRect b="53199"/>
          <a:stretch/>
        </p:blipFill>
        <p:spPr>
          <a:xfrm>
            <a:off x="403409" y="1822597"/>
            <a:ext cx="7124419" cy="2183178"/>
          </a:xfrm>
          <a:prstGeom prst="rect">
            <a:avLst/>
          </a:prstGeom>
          <a:ln>
            <a:solidFill>
              <a:schemeClr val="tx1"/>
            </a:solidFill>
          </a:ln>
        </p:spPr>
      </p:pic>
      <p:sp>
        <p:nvSpPr>
          <p:cNvPr id="6" name="TextBox 5">
            <a:extLst>
              <a:ext uri="{FF2B5EF4-FFF2-40B4-BE49-F238E27FC236}">
                <a16:creationId xmlns:a16="http://schemas.microsoft.com/office/drawing/2014/main" id="{A22CD3BF-70F0-722A-9152-E11F68390A4E}"/>
              </a:ext>
            </a:extLst>
          </p:cNvPr>
          <p:cNvSpPr txBox="1"/>
          <p:nvPr/>
        </p:nvSpPr>
        <p:spPr>
          <a:xfrm>
            <a:off x="8526950" y="6211669"/>
            <a:ext cx="2837803" cy="646331"/>
          </a:xfrm>
          <a:prstGeom prst="rect">
            <a:avLst/>
          </a:prstGeom>
          <a:solidFill>
            <a:schemeClr val="accent4">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a:rPr>
              <a:t>P. Craievich, W. Bartmann</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Y. Papaphilippou, C. Milardi</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D4B3A385-1028-E9A2-BD90-333CB71392B0}"/>
              </a:ext>
            </a:extLst>
          </p:cNvPr>
          <p:cNvSpPr txBox="1"/>
          <p:nvPr/>
        </p:nvSpPr>
        <p:spPr>
          <a:xfrm>
            <a:off x="7805372" y="793751"/>
            <a:ext cx="3490157" cy="646331"/>
          </a:xfrm>
          <a:prstGeom prst="rect">
            <a:avLst/>
          </a:prstGeom>
          <a:noFill/>
        </p:spPr>
        <p:txBody>
          <a:bodyPr wrap="square">
            <a:spAutoFit/>
          </a:bodyPr>
          <a:lstStyle/>
          <a:p>
            <a:pPr>
              <a:defRPr/>
            </a:pPr>
            <a:r>
              <a:rPr lang="en-GB" sz="1800" b="1" dirty="0">
                <a:solidFill>
                  <a:schemeClr val="bg1"/>
                </a:solidFill>
              </a:rPr>
              <a:t>Injector implementation study on </a:t>
            </a:r>
          </a:p>
          <a:p>
            <a:pPr>
              <a:defRPr/>
            </a:pPr>
            <a:r>
              <a:rPr lang="en-GB" sz="1800" b="1" dirty="0">
                <a:solidFill>
                  <a:schemeClr val="bg1"/>
                </a:solidFill>
              </a:rPr>
              <a:t>CERN </a:t>
            </a:r>
            <a:r>
              <a:rPr lang="en-GB" sz="1800" b="1" dirty="0" err="1">
                <a:solidFill>
                  <a:schemeClr val="bg1"/>
                </a:solidFill>
              </a:rPr>
              <a:t>Prevessin</a:t>
            </a:r>
            <a:r>
              <a:rPr lang="en-GB" sz="1800" b="1" dirty="0">
                <a:solidFill>
                  <a:schemeClr val="bg1"/>
                </a:solidFill>
              </a:rPr>
              <a:t> Site</a:t>
            </a:r>
          </a:p>
        </p:txBody>
      </p:sp>
      <p:pic>
        <p:nvPicPr>
          <p:cNvPr id="10" name="Picture 9" descr="Diagram&#10;&#10;Description automatically generated">
            <a:extLst>
              <a:ext uri="{FF2B5EF4-FFF2-40B4-BE49-F238E27FC236}">
                <a16:creationId xmlns:a16="http://schemas.microsoft.com/office/drawing/2014/main" id="{30F9B86C-EAFA-2090-38BA-271AEFD9641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8426" y="4468747"/>
            <a:ext cx="4471535" cy="2326749"/>
          </a:xfrm>
          <a:prstGeom prst="rect">
            <a:avLst/>
          </a:prstGeom>
        </p:spPr>
      </p:pic>
      <p:sp>
        <p:nvSpPr>
          <p:cNvPr id="11" name="TextBox 10">
            <a:extLst>
              <a:ext uri="{FF2B5EF4-FFF2-40B4-BE49-F238E27FC236}">
                <a16:creationId xmlns:a16="http://schemas.microsoft.com/office/drawing/2014/main" id="{0573A1F6-5928-7051-3EA4-959D7458EB1F}"/>
              </a:ext>
            </a:extLst>
          </p:cNvPr>
          <p:cNvSpPr txBox="1"/>
          <p:nvPr/>
        </p:nvSpPr>
        <p:spPr>
          <a:xfrm>
            <a:off x="3054027" y="6183596"/>
            <a:ext cx="3536645" cy="400110"/>
          </a:xfrm>
          <a:prstGeom prst="rect">
            <a:avLst/>
          </a:prstGeom>
          <a:noFill/>
        </p:spPr>
        <p:txBody>
          <a:bodyPr wrap="square">
            <a:spAutoFit/>
          </a:bodyPr>
          <a:lstStyle/>
          <a:p>
            <a:r>
              <a:rPr lang="en-US" dirty="0"/>
              <a:t>HTS NI target solenoid</a:t>
            </a:r>
            <a:r>
              <a:rPr lang="en-US" sz="2000" dirty="0"/>
              <a:t> </a:t>
            </a:r>
            <a:endParaRPr lang="en-GB" sz="2000" dirty="0"/>
          </a:p>
        </p:txBody>
      </p:sp>
      <p:sp>
        <p:nvSpPr>
          <p:cNvPr id="12" name="TextBox 11">
            <a:extLst>
              <a:ext uri="{FF2B5EF4-FFF2-40B4-BE49-F238E27FC236}">
                <a16:creationId xmlns:a16="http://schemas.microsoft.com/office/drawing/2014/main" id="{7D6F95B8-296C-0BE0-F8DC-8A92095166AA}"/>
              </a:ext>
            </a:extLst>
          </p:cNvPr>
          <p:cNvSpPr txBox="1"/>
          <p:nvPr/>
        </p:nvSpPr>
        <p:spPr>
          <a:xfrm>
            <a:off x="2790098" y="6504440"/>
            <a:ext cx="2544180" cy="276999"/>
          </a:xfrm>
          <a:prstGeom prst="rect">
            <a:avLst/>
          </a:prstGeom>
          <a:solidFill>
            <a:schemeClr val="accent5">
              <a:lumMod val="20000"/>
              <a:lumOff val="80000"/>
            </a:schemeClr>
          </a:solidFill>
        </p:spPr>
        <p:txBody>
          <a:bodyPr wrap="square" rtlCol="0">
            <a:spAutoFit/>
          </a:bodyPr>
          <a:lstStyle/>
          <a:p>
            <a:r>
              <a:rPr lang="en-CH" sz="1200" kern="1000" spc="30" dirty="0">
                <a:cs typeface="Franklin Gothic Book"/>
              </a:rPr>
              <a:t>J. Kosse, T. Michlmayr, H. Rodrigues</a:t>
            </a:r>
          </a:p>
        </p:txBody>
      </p:sp>
      <p:sp>
        <p:nvSpPr>
          <p:cNvPr id="13" name="TextBox 12">
            <a:extLst>
              <a:ext uri="{FF2B5EF4-FFF2-40B4-BE49-F238E27FC236}">
                <a16:creationId xmlns:a16="http://schemas.microsoft.com/office/drawing/2014/main" id="{5DA43581-F8DA-F1A0-20C3-2FB4BB45215C}"/>
              </a:ext>
            </a:extLst>
          </p:cNvPr>
          <p:cNvSpPr txBox="1"/>
          <p:nvPr/>
        </p:nvSpPr>
        <p:spPr>
          <a:xfrm>
            <a:off x="26891" y="4067546"/>
            <a:ext cx="6097554" cy="646331"/>
          </a:xfrm>
          <a:prstGeom prst="rect">
            <a:avLst/>
          </a:prstGeom>
          <a:noFill/>
        </p:spPr>
        <p:txBody>
          <a:bodyPr wrap="square">
            <a:spAutoFit/>
          </a:bodyPr>
          <a:lstStyle/>
          <a:p>
            <a:r>
              <a:rPr lang="en-GB" b="1" dirty="0"/>
              <a:t>“Positron production experiment” at PSI’s </a:t>
            </a:r>
            <a:r>
              <a:rPr lang="en-GB" b="1" dirty="0" err="1"/>
              <a:t>SwissFEL</a:t>
            </a:r>
            <a:r>
              <a:rPr lang="en-GB" b="1" dirty="0"/>
              <a:t>,  </a:t>
            </a:r>
          </a:p>
          <a:p>
            <a:r>
              <a:rPr lang="en-GB" b="1" dirty="0"/>
              <a:t>beam tests from 2025/26</a:t>
            </a:r>
          </a:p>
        </p:txBody>
      </p:sp>
    </p:spTree>
    <p:extLst>
      <p:ext uri="{BB962C8B-B14F-4D97-AF65-F5344CB8AC3E}">
        <p14:creationId xmlns:p14="http://schemas.microsoft.com/office/powerpoint/2010/main" val="324063188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46E44AE2-2C8D-43F8-0D9A-B5A93961C1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7910" y="2670257"/>
            <a:ext cx="3703090" cy="3185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b="1" i="0" u="none" strike="noStrike" kern="0" cap="none" spc="0" normalizeH="0" baseline="0" noProof="0" dirty="0">
                <a:ln>
                  <a:noFill/>
                </a:ln>
                <a:solidFill>
                  <a:srgbClr val="FFFF00"/>
                </a:solidFill>
                <a:effectLst/>
                <a:uLnTx/>
                <a:uFillTx/>
                <a:latin typeface="Calibri" panose="020F0502020204030204" pitchFamily="34" charset="0"/>
                <a:cs typeface="Calibri" panose="020F0502020204030204" pitchFamily="34" charset="0"/>
              </a:rPr>
              <a:t> FCC integrated program</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3" name="Picture 2" descr="Diagram&#10;&#10;Description automatically generated">
            <a:extLst>
              <a:ext uri="{FF2B5EF4-FFF2-40B4-BE49-F238E27FC236}">
                <a16:creationId xmlns:a16="http://schemas.microsoft.com/office/drawing/2014/main" id="{7662580A-51D2-D0A2-946B-E55AE11612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3392" y="2636912"/>
            <a:ext cx="2823067" cy="3144813"/>
          </a:xfrm>
          <a:prstGeom prst="rect">
            <a:avLst/>
          </a:prstGeom>
        </p:spPr>
      </p:pic>
      <p:sp>
        <p:nvSpPr>
          <p:cNvPr id="4" name="Content Placeholder 2">
            <a:extLst>
              <a:ext uri="{FF2B5EF4-FFF2-40B4-BE49-F238E27FC236}">
                <a16:creationId xmlns:a16="http://schemas.microsoft.com/office/drawing/2014/main" id="{B92DB9E4-D680-6FA1-A8A4-473DF0931125}"/>
              </a:ext>
            </a:extLst>
          </p:cNvPr>
          <p:cNvSpPr txBox="1">
            <a:spLocks/>
          </p:cNvSpPr>
          <p:nvPr/>
        </p:nvSpPr>
        <p:spPr>
          <a:xfrm>
            <a:off x="5514712" y="3544770"/>
            <a:ext cx="1512168" cy="751571"/>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FCC-ee</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p:sp>
        <p:nvSpPr>
          <p:cNvPr id="5" name="Rectangle 4">
            <a:extLst>
              <a:ext uri="{FF2B5EF4-FFF2-40B4-BE49-F238E27FC236}">
                <a16:creationId xmlns:a16="http://schemas.microsoft.com/office/drawing/2014/main" id="{D6B5AEE2-A6AF-54F9-F52E-2672F1EFBE3A}"/>
              </a:ext>
            </a:extLst>
          </p:cNvPr>
          <p:cNvSpPr/>
          <p:nvPr/>
        </p:nvSpPr>
        <p:spPr>
          <a:xfrm>
            <a:off x="335360" y="5871057"/>
            <a:ext cx="4320480" cy="288032"/>
          </a:xfrm>
          <a:prstGeom prst="rect">
            <a:avLst/>
          </a:prstGeom>
          <a:gradFill flip="none" rotWithShape="1">
            <a:gsLst>
              <a:gs pos="0">
                <a:srgbClr val="0000FF">
                  <a:lumMod val="5000"/>
                  <a:lumOff val="95000"/>
                </a:srgbClr>
              </a:gs>
              <a:gs pos="50000">
                <a:srgbClr val="0000FF">
                  <a:lumMod val="45000"/>
                  <a:lumOff val="55000"/>
                </a:srgbClr>
              </a:gs>
              <a:gs pos="93000">
                <a:srgbClr val="0000FF">
                  <a:lumMod val="45000"/>
                  <a:lumOff val="55000"/>
                </a:srgbClr>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6" name="Rectangle 5">
            <a:extLst>
              <a:ext uri="{FF2B5EF4-FFF2-40B4-BE49-F238E27FC236}">
                <a16:creationId xmlns:a16="http://schemas.microsoft.com/office/drawing/2014/main" id="{C8E855E4-8C06-8179-2B8D-E0C22B3F9795}"/>
              </a:ext>
            </a:extLst>
          </p:cNvPr>
          <p:cNvSpPr/>
          <p:nvPr/>
        </p:nvSpPr>
        <p:spPr>
          <a:xfrm>
            <a:off x="4655840" y="5871057"/>
            <a:ext cx="2784309" cy="288032"/>
          </a:xfrm>
          <a:prstGeom prst="rect">
            <a:avLst/>
          </a:prstGeom>
          <a:gradFill flip="none" rotWithShape="1">
            <a:gsLst>
              <a:gs pos="0">
                <a:srgbClr val="FFFFFF"/>
              </a:gs>
              <a:gs pos="27000">
                <a:srgbClr val="FF9900"/>
              </a:gs>
              <a:gs pos="85000">
                <a:srgbClr val="FF9900"/>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7" name="Rectangle 6">
            <a:extLst>
              <a:ext uri="{FF2B5EF4-FFF2-40B4-BE49-F238E27FC236}">
                <a16:creationId xmlns:a16="http://schemas.microsoft.com/office/drawing/2014/main" id="{94EA2CCD-5CED-34BC-F294-67B69938070E}"/>
              </a:ext>
            </a:extLst>
          </p:cNvPr>
          <p:cNvSpPr/>
          <p:nvPr/>
        </p:nvSpPr>
        <p:spPr>
          <a:xfrm>
            <a:off x="7440149" y="5871057"/>
            <a:ext cx="4320480" cy="288032"/>
          </a:xfrm>
          <a:prstGeom prst="rect">
            <a:avLst/>
          </a:prstGeom>
          <a:gradFill flip="none" rotWithShape="1">
            <a:gsLst>
              <a:gs pos="6000">
                <a:srgbClr val="0000FF">
                  <a:lumMod val="5000"/>
                  <a:lumOff val="95000"/>
                </a:srgbClr>
              </a:gs>
              <a:gs pos="37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8" name="TextBox 7">
            <a:extLst>
              <a:ext uri="{FF2B5EF4-FFF2-40B4-BE49-F238E27FC236}">
                <a16:creationId xmlns:a16="http://schemas.microsoft.com/office/drawing/2014/main" id="{53DBC0A7-29FA-9BCE-CB6A-BF537F9F1164}"/>
              </a:ext>
            </a:extLst>
          </p:cNvPr>
          <p:cNvSpPr txBox="1"/>
          <p:nvPr/>
        </p:nvSpPr>
        <p:spPr>
          <a:xfrm>
            <a:off x="1679509" y="5831828"/>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2020 - 2046</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9" name="TextBox 8">
            <a:extLst>
              <a:ext uri="{FF2B5EF4-FFF2-40B4-BE49-F238E27FC236}">
                <a16:creationId xmlns:a16="http://schemas.microsoft.com/office/drawing/2014/main" id="{CCF91467-89AD-4117-FA80-A16269773AED}"/>
              </a:ext>
            </a:extLst>
          </p:cNvPr>
          <p:cNvSpPr txBox="1"/>
          <p:nvPr/>
        </p:nvSpPr>
        <p:spPr>
          <a:xfrm>
            <a:off x="5377213" y="5831828"/>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2045 - 2060</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10" name="TextBox 9">
            <a:extLst>
              <a:ext uri="{FF2B5EF4-FFF2-40B4-BE49-F238E27FC236}">
                <a16:creationId xmlns:a16="http://schemas.microsoft.com/office/drawing/2014/main" id="{5BFE9794-A28D-9916-65CA-648C937A2357}"/>
              </a:ext>
            </a:extLst>
          </p:cNvPr>
          <p:cNvSpPr txBox="1"/>
          <p:nvPr/>
        </p:nvSpPr>
        <p:spPr>
          <a:xfrm>
            <a:off x="9168341" y="5821227"/>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      2070 - </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pic>
        <p:nvPicPr>
          <p:cNvPr id="12" name="Picture 11" descr="Diagram, radar chart&#10;&#10;Description automatically generated">
            <a:extLst>
              <a:ext uri="{FF2B5EF4-FFF2-40B4-BE49-F238E27FC236}">
                <a16:creationId xmlns:a16="http://schemas.microsoft.com/office/drawing/2014/main" id="{CAB6820D-7F89-AA9E-627F-2F076BC02F45}"/>
              </a:ext>
            </a:extLst>
          </p:cNvPr>
          <p:cNvPicPr>
            <a:picLocks noChangeAspect="1"/>
          </p:cNvPicPr>
          <p:nvPr/>
        </p:nvPicPr>
        <p:blipFill>
          <a:blip r:embed="rId6"/>
          <a:stretch>
            <a:fillRect/>
          </a:stretch>
        </p:blipFill>
        <p:spPr>
          <a:xfrm>
            <a:off x="8133460" y="2763683"/>
            <a:ext cx="3795188" cy="3077180"/>
          </a:xfrm>
          <a:prstGeom prst="rect">
            <a:avLst/>
          </a:prstGeom>
        </p:spPr>
      </p:pic>
      <p:sp>
        <p:nvSpPr>
          <p:cNvPr id="15" name="Content Placeholder 2">
            <a:extLst>
              <a:ext uri="{FF2B5EF4-FFF2-40B4-BE49-F238E27FC236}">
                <a16:creationId xmlns:a16="http://schemas.microsoft.com/office/drawing/2014/main" id="{66B11ACC-554C-4750-AE7A-6884C42941D0}"/>
              </a:ext>
            </a:extLst>
          </p:cNvPr>
          <p:cNvSpPr txBox="1">
            <a:spLocks/>
          </p:cNvSpPr>
          <p:nvPr/>
        </p:nvSpPr>
        <p:spPr>
          <a:xfrm>
            <a:off x="9462860" y="3616198"/>
            <a:ext cx="1512168" cy="728146"/>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FCC-hh</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8EEF533E-DF38-3934-A327-1F4519252243}"/>
                  </a:ext>
                </a:extLst>
              </p:cNvPr>
              <p:cNvSpPr txBox="1"/>
              <p:nvPr/>
            </p:nvSpPr>
            <p:spPr>
              <a:xfrm>
                <a:off x="0" y="673752"/>
                <a:ext cx="12192000" cy="178510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c</a:t>
                </a:r>
                <a:r>
                  <a:rPr kumimoji="0" lang="en-GB" sz="2000" b="1" i="0" u="none" strike="noStrike" kern="1200" cap="none" spc="0" normalizeH="0" baseline="0" noProof="0" dirty="0" err="1">
                    <a:ln>
                      <a:noFill/>
                    </a:ln>
                    <a:solidFill>
                      <a:srgbClr val="0C377B"/>
                    </a:solidFill>
                    <a:effectLst/>
                    <a:uLnTx/>
                    <a:uFillTx/>
                    <a:latin typeface="Arial"/>
                    <a:ea typeface="+mn-ea"/>
                    <a:cs typeface="+mn-cs"/>
                  </a:rPr>
                  <a:t>omprehensive</a:t>
                </a:r>
                <a:r>
                  <a:rPr kumimoji="0" lang="en-GB" sz="2000" b="1" i="0" u="none" strike="noStrike" kern="1200" cap="none" spc="0" normalizeH="0" baseline="0" noProof="0" dirty="0">
                    <a:ln>
                      <a:noFill/>
                    </a:ln>
                    <a:solidFill>
                      <a:srgbClr val="0C377B"/>
                    </a:solidFill>
                    <a:effectLst/>
                    <a:uLnTx/>
                    <a:uFillTx/>
                    <a:latin typeface="Arial"/>
                    <a:ea typeface="+mn-ea"/>
                    <a:cs typeface="+mn-cs"/>
                  </a:rPr>
                  <a:t> long-term program maximizing physics opportunities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1: FCC-ee (Z, W, H, </a:t>
                </a:r>
                <a14:m>
                  <m:oMath xmlns:m="http://schemas.openxmlformats.org/officeDocument/2006/math">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acc>
                      <m:accPr>
                        <m:chr m:val="̅"/>
                        <m:ctrlPr>
                          <a:rPr kumimoji="0" lang="en-US" sz="1800" b="1" i="1"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ctrlPr>
                      </m:accPr>
                      <m:e>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e>
                    </m:acc>
                  </m:oMath>
                </a14:m>
                <a:r>
                  <a:rPr kumimoji="0" lang="en-GB" sz="1800" b="1" i="0" u="none" strike="noStrike" kern="1200" cap="none" spc="0" normalizeH="0" baseline="0" noProof="0" dirty="0">
                    <a:ln>
                      <a:noFill/>
                    </a:ln>
                    <a:solidFill>
                      <a:srgbClr val="3333FF"/>
                    </a:solidFill>
                    <a:effectLst/>
                    <a:uLnTx/>
                    <a:uFillTx/>
                    <a:latin typeface="Arial"/>
                    <a:ea typeface="+mn-ea"/>
                    <a:cs typeface="+mn-cs"/>
                  </a:rPr>
                  <a:t>) as Higgs factory, electroweak &amp; top factory at highest luminosities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2: FCC-hh (~100 </a:t>
                </a:r>
                <a:r>
                  <a:rPr kumimoji="0" lang="en-GB" sz="1800" b="1" i="0" u="none" strike="noStrike" kern="1200" cap="none" spc="0" normalizeH="0" baseline="0" noProof="0" dirty="0" err="1">
                    <a:ln>
                      <a:noFill/>
                    </a:ln>
                    <a:solidFill>
                      <a:srgbClr val="3333FF"/>
                    </a:solidFill>
                    <a:effectLst/>
                    <a:uLnTx/>
                    <a:uFillTx/>
                    <a:latin typeface="Arial"/>
                    <a:ea typeface="+mn-ea"/>
                    <a:cs typeface="+mn-cs"/>
                  </a:rPr>
                  <a:t>TeV</a:t>
                </a:r>
                <a:r>
                  <a:rPr kumimoji="0" lang="en-GB" sz="1800" b="1" i="0" u="none" strike="noStrike" kern="1200" cap="none" spc="0" normalizeH="0" baseline="0" noProof="0" dirty="0">
                    <a:ln>
                      <a:noFill/>
                    </a:ln>
                    <a:solidFill>
                      <a:srgbClr val="3333FF"/>
                    </a:solidFill>
                    <a:effectLst/>
                    <a:uLnTx/>
                    <a:uFillTx/>
                    <a:latin typeface="Arial"/>
                    <a:ea typeface="+mn-ea"/>
                    <a:cs typeface="+mn-cs"/>
                  </a:rPr>
                  <a:t>) as natural continuation at energy frontier, pp &amp; AA collisions; e-</a:t>
                </a:r>
                <a:r>
                  <a:rPr lang="en-GB" b="1" dirty="0">
                    <a:solidFill>
                      <a:srgbClr val="3333FF"/>
                    </a:solidFill>
                    <a:latin typeface="Arial"/>
                  </a:rPr>
                  <a:t>h </a:t>
                </a:r>
                <a:r>
                  <a:rPr kumimoji="0" lang="en-GB" sz="1800" b="1" i="0" u="none" strike="noStrike" kern="1200" cap="none" spc="0" normalizeH="0" baseline="0" noProof="0" dirty="0">
                    <a:ln>
                      <a:noFill/>
                    </a:ln>
                    <a:solidFill>
                      <a:srgbClr val="3333FF"/>
                    </a:solidFill>
                    <a:effectLst/>
                    <a:uLnTx/>
                    <a:uFillTx/>
                    <a:latin typeface="Arial"/>
                    <a:ea typeface="+mn-ea"/>
                    <a:cs typeface="+mn-cs"/>
                  </a:rPr>
                  <a:t>option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highly synergetic and complementary programme boosting the physics reach of both colliders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common civil engineering and technical infrastructures, </a:t>
                </a:r>
                <a:r>
                  <a:rPr kumimoji="0" lang="en-US" sz="1800" b="0" i="0" u="none" strike="noStrike" kern="1200" cap="none" spc="0" normalizeH="0" baseline="0" noProof="0" dirty="0">
                    <a:ln>
                      <a:noFill/>
                    </a:ln>
                    <a:solidFill>
                      <a:srgbClr val="0C377B"/>
                    </a:solidFill>
                    <a:effectLst/>
                    <a:uLnTx/>
                    <a:uFillTx/>
                    <a:latin typeface="Arial"/>
                    <a:ea typeface="+mn-ea"/>
                    <a:cs typeface="+mn-cs"/>
                  </a:rPr>
                  <a:t>building on and reusing CERN’s existing infrastructure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0C377B"/>
                    </a:solidFill>
                    <a:effectLst/>
                    <a:uLnTx/>
                    <a:uFillTx/>
                    <a:latin typeface="Arial"/>
                    <a:ea typeface="+mn-ea"/>
                    <a:cs typeface="+mn-cs"/>
                  </a:rPr>
                  <a:t>FCC integrated project </a:t>
                </a:r>
                <a:r>
                  <a:rPr kumimoji="0" lang="en-GB" sz="1800" b="0" i="0" u="none" strike="noStrike" kern="0" cap="none" spc="0" normalizeH="0" baseline="0" noProof="0" dirty="0">
                    <a:ln>
                      <a:noFill/>
                    </a:ln>
                    <a:solidFill>
                      <a:srgbClr val="0C377B"/>
                    </a:solidFill>
                    <a:effectLst/>
                    <a:uLnTx/>
                    <a:uFillTx/>
                    <a:latin typeface="Arial"/>
                    <a:ea typeface="+mn-ea"/>
                    <a:cs typeface="+mn-cs"/>
                  </a:rPr>
                  <a:t>allows the start of a new, major facility at CERN within a few years of the end of HL-LHC</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mc:Choice>
        <mc:Fallback xmlns="">
          <p:sp>
            <p:nvSpPr>
              <p:cNvPr id="2" name="TextBox 1">
                <a:extLst>
                  <a:ext uri="{FF2B5EF4-FFF2-40B4-BE49-F238E27FC236}">
                    <a16:creationId xmlns:a16="http://schemas.microsoft.com/office/drawing/2014/main" id="{8EEF533E-DF38-3934-A327-1F4519252243}"/>
                  </a:ext>
                </a:extLst>
              </p:cNvPr>
              <p:cNvSpPr txBox="1">
                <a:spLocks noRot="1" noChangeAspect="1" noMove="1" noResize="1" noEditPoints="1" noAdjustHandles="1" noChangeArrowheads="1" noChangeShapeType="1" noTextEdit="1"/>
              </p:cNvSpPr>
              <p:nvPr/>
            </p:nvSpPr>
            <p:spPr>
              <a:xfrm>
                <a:off x="0" y="673752"/>
                <a:ext cx="12192000" cy="1785104"/>
              </a:xfrm>
              <a:prstGeom prst="rect">
                <a:avLst/>
              </a:prstGeom>
              <a:blipFill>
                <a:blip r:embed="rId7"/>
                <a:stretch>
                  <a:fillRect l="-500" t="-1712" b="-4795"/>
                </a:stretch>
              </a:blipFill>
            </p:spPr>
            <p:txBody>
              <a:bodyPr/>
              <a:lstStyle/>
              <a:p>
                <a:r>
                  <a:rPr lang="en-CH">
                    <a:noFill/>
                  </a:rPr>
                  <a:t> </a:t>
                </a:r>
              </a:p>
            </p:txBody>
          </p:sp>
        </mc:Fallback>
      </mc:AlternateContent>
    </p:spTree>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r>
              <a:rPr lang="en-US" dirty="0"/>
              <a:t>Transfer line FCC-</a:t>
            </a:r>
            <a:r>
              <a:rPr lang="en-US" dirty="0" err="1"/>
              <a:t>ee</a:t>
            </a:r>
            <a:r>
              <a:rPr lang="en-US" dirty="0"/>
              <a:t> (option with SPS for FCC-</a:t>
            </a:r>
            <a:r>
              <a:rPr lang="en-US" dirty="0" err="1"/>
              <a:t>hh</a:t>
            </a:r>
            <a:r>
              <a:rPr lang="en-US" dirty="0"/>
              <a:t>)</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a:extLst>
              <a:ext uri="{FF2B5EF4-FFF2-40B4-BE49-F238E27FC236}">
                <a16:creationId xmlns:a16="http://schemas.microsoft.com/office/drawing/2014/main" id="{3D4EDDD4-F6EB-FBC9-2EA2-EAAD60FEA0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4401" y="846151"/>
            <a:ext cx="8516194" cy="5976522"/>
          </a:xfrm>
          <a:prstGeom prst="rect">
            <a:avLst/>
          </a:prstGeom>
        </p:spPr>
      </p:pic>
      <p:sp>
        <p:nvSpPr>
          <p:cNvPr id="3" name="Titel 1">
            <a:extLst>
              <a:ext uri="{FF2B5EF4-FFF2-40B4-BE49-F238E27FC236}">
                <a16:creationId xmlns:a16="http://schemas.microsoft.com/office/drawing/2014/main" id="{29AEB959-974F-3BE5-E855-4E006E13A951}"/>
              </a:ext>
            </a:extLst>
          </p:cNvPr>
          <p:cNvSpPr txBox="1">
            <a:spLocks/>
          </p:cNvSpPr>
          <p:nvPr/>
        </p:nvSpPr>
        <p:spPr>
          <a:xfrm>
            <a:off x="316723" y="1006360"/>
            <a:ext cx="4546222" cy="48345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b="1" dirty="0"/>
              <a:t>LINAC and Injection Tunnels</a:t>
            </a:r>
          </a:p>
        </p:txBody>
      </p:sp>
      <p:sp>
        <p:nvSpPr>
          <p:cNvPr id="4" name="TextBox 3">
            <a:extLst>
              <a:ext uri="{FF2B5EF4-FFF2-40B4-BE49-F238E27FC236}">
                <a16:creationId xmlns:a16="http://schemas.microsoft.com/office/drawing/2014/main" id="{6E12BF93-256B-D28C-1C2E-05D5BAE77A06}"/>
              </a:ext>
            </a:extLst>
          </p:cNvPr>
          <p:cNvSpPr txBox="1"/>
          <p:nvPr/>
        </p:nvSpPr>
        <p:spPr>
          <a:xfrm>
            <a:off x="83967" y="1547256"/>
            <a:ext cx="3847954" cy="830997"/>
          </a:xfrm>
          <a:prstGeom prst="rect">
            <a:avLst/>
          </a:prstGeom>
          <a:noFill/>
        </p:spPr>
        <p:txBody>
          <a:bodyPr wrap="square" rtlCol="0">
            <a:spAutoFit/>
          </a:bodyPr>
          <a:lstStyle/>
          <a:p>
            <a:pPr marL="171450" indent="-171450" algn="l">
              <a:buFont typeface="Arial" panose="020B0604020202020204" pitchFamily="34" charset="0"/>
              <a:buChar char="•"/>
            </a:pPr>
            <a:r>
              <a:rPr lang="en-US" sz="1600" b="1" dirty="0"/>
              <a:t>Designed to enable injection either from SPS as pre-booster or from a new HE </a:t>
            </a:r>
            <a:r>
              <a:rPr lang="en-US" sz="1600" b="1" dirty="0" err="1"/>
              <a:t>Linac</a:t>
            </a:r>
            <a:r>
              <a:rPr lang="en-US" sz="1600" b="1" dirty="0"/>
              <a:t> sited at </a:t>
            </a:r>
            <a:r>
              <a:rPr lang="en-US" sz="1600" b="1" dirty="0" err="1"/>
              <a:t>Prevessin</a:t>
            </a:r>
            <a:endParaRPr lang="en-GB" sz="1600" b="1" dirty="0"/>
          </a:p>
        </p:txBody>
      </p:sp>
      <p:sp>
        <p:nvSpPr>
          <p:cNvPr id="6" name="TextBox 5">
            <a:extLst>
              <a:ext uri="{FF2B5EF4-FFF2-40B4-BE49-F238E27FC236}">
                <a16:creationId xmlns:a16="http://schemas.microsoft.com/office/drawing/2014/main" id="{B15567C2-8A39-9477-D20C-6C8C25895EE6}"/>
              </a:ext>
            </a:extLst>
          </p:cNvPr>
          <p:cNvSpPr txBox="1"/>
          <p:nvPr/>
        </p:nvSpPr>
        <p:spPr>
          <a:xfrm>
            <a:off x="83967" y="2938775"/>
            <a:ext cx="3577938" cy="584775"/>
          </a:xfrm>
          <a:prstGeom prst="rect">
            <a:avLst/>
          </a:prstGeom>
          <a:noFill/>
        </p:spPr>
        <p:txBody>
          <a:bodyPr wrap="square" rtlCol="0">
            <a:spAutoFit/>
          </a:bodyPr>
          <a:lstStyle/>
          <a:p>
            <a:pPr marL="171450" indent="-171450" algn="l">
              <a:buFont typeface="Arial" panose="020B0604020202020204" pitchFamily="34" charset="0"/>
              <a:buChar char="•"/>
            </a:pPr>
            <a:r>
              <a:rPr lang="en-US" sz="1600" b="1" dirty="0"/>
              <a:t>Single tunnel with spur to enable anti-clockwise injection</a:t>
            </a:r>
            <a:endParaRPr lang="en-GB" sz="1600" b="1" dirty="0"/>
          </a:p>
        </p:txBody>
      </p:sp>
      <p:sp>
        <p:nvSpPr>
          <p:cNvPr id="16" name="TextBox 15">
            <a:extLst>
              <a:ext uri="{FF2B5EF4-FFF2-40B4-BE49-F238E27FC236}">
                <a16:creationId xmlns:a16="http://schemas.microsoft.com/office/drawing/2014/main" id="{596BF6D0-2648-FC5A-F4C1-696A51ECC1F5}"/>
              </a:ext>
            </a:extLst>
          </p:cNvPr>
          <p:cNvSpPr txBox="1"/>
          <p:nvPr/>
        </p:nvSpPr>
        <p:spPr>
          <a:xfrm>
            <a:off x="83966" y="3643654"/>
            <a:ext cx="4124240" cy="1815882"/>
          </a:xfrm>
          <a:prstGeom prst="rect">
            <a:avLst/>
          </a:prstGeom>
          <a:noFill/>
        </p:spPr>
        <p:txBody>
          <a:bodyPr wrap="square" rtlCol="0">
            <a:spAutoFit/>
          </a:bodyPr>
          <a:lstStyle/>
          <a:p>
            <a:pPr algn="l"/>
            <a:endParaRPr lang="en-US" sz="1600" b="1" dirty="0"/>
          </a:p>
          <a:p>
            <a:pPr marL="171450" indent="-171450">
              <a:buFont typeface="Arial" panose="020B0604020202020204" pitchFamily="34" charset="0"/>
              <a:buChar char="•"/>
            </a:pPr>
            <a:endParaRPr lang="en-US" sz="1600" b="1" dirty="0"/>
          </a:p>
          <a:p>
            <a:pPr marL="171450" indent="-171450">
              <a:buFont typeface="Arial" panose="020B0604020202020204" pitchFamily="34" charset="0"/>
              <a:buChar char="•"/>
            </a:pPr>
            <a:r>
              <a:rPr lang="en-US" sz="1600" b="1" dirty="0"/>
              <a:t>Design allows re-use for FCC-</a:t>
            </a:r>
            <a:r>
              <a:rPr lang="en-US" sz="1600" b="1" dirty="0" err="1"/>
              <a:t>hh</a:t>
            </a:r>
            <a:r>
              <a:rPr lang="en-US" sz="1600" b="1" dirty="0"/>
              <a:t> if injector in the SPS tunnel (SC-SPS option)</a:t>
            </a:r>
          </a:p>
          <a:p>
            <a:pPr marL="628650" lvl="1" indent="-171450">
              <a:buFont typeface="Arial" panose="020B0604020202020204" pitchFamily="34" charset="0"/>
              <a:buChar char="•"/>
            </a:pPr>
            <a:r>
              <a:rPr lang="en-US" sz="1600" b="1" dirty="0"/>
              <a:t>SPS Point 4 to FCC (clockwise)</a:t>
            </a:r>
          </a:p>
          <a:p>
            <a:pPr marL="628650" lvl="1" indent="-171450">
              <a:buFont typeface="Arial" panose="020B0604020202020204" pitchFamily="34" charset="0"/>
              <a:buChar char="•"/>
            </a:pPr>
            <a:r>
              <a:rPr lang="en-US" sz="1600" b="1" dirty="0"/>
              <a:t>SPS Point 6 to FCC (counter-</a:t>
            </a:r>
            <a:r>
              <a:rPr lang="en-US" sz="1600" b="1" dirty="0" err="1"/>
              <a:t>c.w.</a:t>
            </a:r>
            <a:r>
              <a:rPr lang="en-US" sz="1600" b="1" dirty="0"/>
              <a:t>)</a:t>
            </a:r>
            <a:endParaRPr lang="en-GB" sz="1600" b="1" dirty="0"/>
          </a:p>
        </p:txBody>
      </p:sp>
    </p:spTree>
    <p:extLst>
      <p:ext uri="{BB962C8B-B14F-4D97-AF65-F5344CB8AC3E}">
        <p14:creationId xmlns:p14="http://schemas.microsoft.com/office/powerpoint/2010/main" val="255058085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2283518" y="4528255"/>
            <a:ext cx="1146468" cy="276999"/>
          </a:xfrm>
          <a:prstGeom prst="rect">
            <a:avLst/>
          </a:prstGeom>
          <a:solidFill>
            <a:srgbClr val="FFFF00"/>
          </a:solidFill>
        </p:spPr>
        <p:txBody>
          <a:bodyPr wrap="none">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C377B"/>
                </a:solidFill>
                <a:effectLst/>
                <a:uLnTx/>
                <a:uFillTx/>
                <a:latin typeface="Arial"/>
                <a:ea typeface="+mn-ea"/>
                <a:cs typeface="+mn-cs"/>
              </a:rPr>
              <a:t>Marica Biagini</a:t>
            </a:r>
          </a:p>
        </p:txBody>
      </p:sp>
      <p:sp>
        <p:nvSpPr>
          <p:cNvPr id="29" name="TextBox 28"/>
          <p:cNvSpPr txBox="1"/>
          <p:nvPr/>
        </p:nvSpPr>
        <p:spPr>
          <a:xfrm>
            <a:off x="7024586" y="975431"/>
            <a:ext cx="5391439" cy="4793620"/>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de-AT" sz="2400" b="1" i="1" u="none" strike="noStrike" kern="1200" cap="none" spc="0" normalizeH="0" baseline="0" noProof="0" dirty="0">
                <a:ln>
                  <a:noFill/>
                </a:ln>
                <a:solidFill>
                  <a:srgbClr val="0C377B"/>
                </a:solidFill>
                <a:effectLst/>
                <a:uLnTx/>
                <a:uFillTx/>
                <a:latin typeface="Calibri"/>
                <a:ea typeface="+mn-ea"/>
                <a:cs typeface="+mn-cs"/>
              </a:rPr>
              <a:t>B-factories:</a:t>
            </a:r>
            <a:r>
              <a:rPr kumimoji="0" lang="en-GB" sz="2400" b="1" i="1" u="none" strike="noStrike" kern="1200" cap="none" spc="0" normalizeH="0" baseline="0" noProof="0" dirty="0">
                <a:ln>
                  <a:noFill/>
                </a:ln>
                <a:solidFill>
                  <a:srgbClr val="0C377B"/>
                </a:solidFill>
                <a:effectLst/>
                <a:uLnTx/>
                <a:uFillTx/>
                <a:latin typeface="Calibri"/>
                <a:ea typeface="+mn-ea"/>
                <a:cs typeface="+mn-cs"/>
              </a:rPr>
              <a:t> </a:t>
            </a:r>
            <a:r>
              <a:rPr kumimoji="0" lang="en-GB" sz="2400" b="1" i="0" u="none" strike="noStrike" kern="1200" cap="none" spc="0" normalizeH="0" baseline="0" noProof="0" dirty="0">
                <a:ln>
                  <a:noFill/>
                </a:ln>
                <a:solidFill>
                  <a:srgbClr val="0C377B"/>
                </a:solidFill>
                <a:effectLst/>
                <a:uLnTx/>
                <a:uFillTx/>
                <a:latin typeface="Calibri"/>
                <a:ea typeface="+mn-ea"/>
                <a:cs typeface="+mn-cs"/>
              </a:rPr>
              <a:t>KEKB &amp; PEP-II:</a:t>
            </a:r>
          </a:p>
          <a:p>
            <a:pPr marL="0" marR="0" lvl="0" indent="0" algn="l" defTabSz="20002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0000"/>
                </a:solidFill>
                <a:effectLst/>
                <a:uLnTx/>
                <a:uFillTx/>
                <a:latin typeface="Calibri"/>
                <a:ea typeface="+mn-ea"/>
                <a:cs typeface="+mn-cs"/>
              </a:rPr>
              <a:t>	double-ring lepton colliders, </a:t>
            </a:r>
          </a:p>
          <a:p>
            <a:pPr marL="0" marR="0" lvl="0" indent="0" algn="l" defTabSz="20002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a:ea typeface="+mn-ea"/>
                <a:cs typeface="+mn-cs"/>
              </a:rPr>
              <a:t>	</a:t>
            </a:r>
            <a:r>
              <a:rPr kumimoji="0" lang="en-GB" sz="2400" b="1" i="0" u="none" strike="noStrike" kern="1200" cap="none" spc="0" normalizeH="0" baseline="0" noProof="0" dirty="0">
                <a:ln>
                  <a:noFill/>
                </a:ln>
                <a:solidFill>
                  <a:srgbClr val="FF0000"/>
                </a:solidFill>
                <a:effectLst/>
                <a:uLnTx/>
                <a:uFillTx/>
                <a:latin typeface="Calibri"/>
                <a:ea typeface="+mn-ea"/>
                <a:cs typeface="+mn-cs"/>
              </a:rPr>
              <a:t>high beam currents,</a:t>
            </a:r>
            <a:endParaRPr kumimoji="0" lang="en-GB" sz="2400" b="1" i="0" u="none" strike="noStrike" kern="1200" cap="none" spc="0" normalizeH="0" baseline="0" noProof="0" dirty="0">
              <a:ln>
                <a:noFill/>
              </a:ln>
              <a:solidFill>
                <a:srgbClr val="0C377B"/>
              </a:solidFill>
              <a:effectLst/>
              <a:uLnTx/>
              <a:uFillTx/>
              <a:latin typeface="Calibri"/>
              <a:ea typeface="+mn-ea"/>
              <a:cs typeface="+mn-cs"/>
            </a:endParaRPr>
          </a:p>
          <a:p>
            <a:pPr marL="0" marR="0" lvl="0" indent="0" algn="l" defTabSz="20002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a:ea typeface="+mn-ea"/>
                <a:cs typeface="+mn-cs"/>
              </a:rPr>
              <a:t>	</a:t>
            </a:r>
            <a:r>
              <a:rPr kumimoji="0" lang="en-GB" sz="2400" b="1" i="0" u="none" strike="noStrike" kern="1200" cap="none" spc="0" normalizeH="0" baseline="0" noProof="0" dirty="0">
                <a:ln>
                  <a:noFill/>
                </a:ln>
                <a:solidFill>
                  <a:srgbClr val="FF0000"/>
                </a:solidFill>
                <a:effectLst/>
                <a:uLnTx/>
                <a:uFillTx/>
                <a:latin typeface="Calibri"/>
                <a:ea typeface="+mn-ea"/>
                <a:cs typeface="+mn-cs"/>
              </a:rPr>
              <a:t>top-up injection</a:t>
            </a:r>
          </a:p>
          <a:p>
            <a:pPr marL="0" marR="0" lvl="0" indent="0" algn="l" defTabSz="20002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C377B"/>
                </a:solidFill>
                <a:effectLst/>
                <a:uLnTx/>
                <a:uFillTx/>
                <a:latin typeface="Calibri"/>
                <a:ea typeface="+mn-ea"/>
                <a:cs typeface="+mn-cs"/>
              </a:rPr>
              <a:t>  </a:t>
            </a:r>
          </a:p>
          <a:p>
            <a:pPr marL="0" marR="0" lvl="0" indent="0" algn="l" defTabSz="20002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a:ea typeface="+mn-ea"/>
                <a:cs typeface="+mn-cs"/>
              </a:rPr>
              <a:t>DAFNE: </a:t>
            </a:r>
            <a:r>
              <a:rPr kumimoji="0" lang="en-GB" sz="2400" b="1" i="0" u="none" strike="noStrike" kern="1200" cap="none" spc="0" normalizeH="0" baseline="0" noProof="0" dirty="0">
                <a:ln>
                  <a:noFill/>
                </a:ln>
                <a:solidFill>
                  <a:srgbClr val="FF0000"/>
                </a:solidFill>
                <a:effectLst/>
                <a:uLnTx/>
                <a:uFillTx/>
                <a:latin typeface="Calibri"/>
                <a:ea typeface="+mn-ea"/>
                <a:cs typeface="+mn-cs"/>
              </a:rPr>
              <a:t>crab waist, double ring</a:t>
            </a:r>
          </a:p>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de-AT" sz="1100" b="1" i="1" u="none" strike="noStrike" kern="1200" cap="none" spc="0" normalizeH="0" baseline="0" noProof="0" dirty="0">
              <a:ln>
                <a:noFill/>
              </a:ln>
              <a:solidFill>
                <a:srgbClr val="0C377B"/>
              </a:solidFill>
              <a:effectLst/>
              <a:uLnTx/>
              <a:uFillTx/>
              <a:latin typeface="Calibri"/>
              <a:ea typeface="+mn-ea"/>
              <a:cs typeface="+mn-cs"/>
            </a:endParaRPr>
          </a:p>
          <a:p>
            <a:pPr marL="0" marR="0" lvl="0" indent="0" algn="l" defTabSz="685783"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a:ea typeface="+mn-ea"/>
                <a:cs typeface="+mn-cs"/>
              </a:rPr>
              <a:t>S-KEKB: </a:t>
            </a:r>
            <a:r>
              <a:rPr kumimoji="0" lang="en-GB" sz="2400" b="1" i="0" u="none" strike="noStrike" kern="1200" cap="none" spc="0" normalizeH="0" baseline="0" noProof="0" dirty="0">
                <a:ln>
                  <a:noFill/>
                </a:ln>
                <a:solidFill>
                  <a:srgbClr val="FF0000"/>
                </a:solidFill>
                <a:effectLst/>
                <a:uLnTx/>
                <a:uFillTx/>
                <a:latin typeface="Calibri"/>
                <a:ea typeface="+mn-ea"/>
                <a:cs typeface="+mn-cs"/>
              </a:rPr>
              <a:t>low </a:t>
            </a:r>
            <a:r>
              <a:rPr kumimoji="0" lang="en-GB" sz="2400" b="1" i="0" u="none" strike="noStrike" kern="1200" cap="none" spc="0" normalizeH="0" baseline="0" noProof="0" dirty="0">
                <a:ln>
                  <a:noFill/>
                </a:ln>
                <a:solidFill>
                  <a:srgbClr val="FF0000"/>
                </a:solidFill>
                <a:effectLst/>
                <a:uLnTx/>
                <a:uFillTx/>
                <a:latin typeface="Symbol" panose="05050102010706020507" pitchFamily="18" charset="2"/>
                <a:ea typeface="+mn-ea"/>
                <a:cs typeface="+mn-cs"/>
              </a:rPr>
              <a:t>b</a:t>
            </a:r>
            <a:r>
              <a:rPr kumimoji="0" lang="en-GB" sz="2400" b="1" i="0" u="none" strike="noStrike" kern="1200" cap="none" spc="0" normalizeH="0" baseline="-25000" noProof="0" dirty="0">
                <a:ln>
                  <a:noFill/>
                </a:ln>
                <a:solidFill>
                  <a:srgbClr val="FF0000"/>
                </a:solidFill>
                <a:effectLst/>
                <a:uLnTx/>
                <a:uFillTx/>
                <a:latin typeface="Calibri"/>
                <a:ea typeface="+mn-ea"/>
                <a:cs typeface="+mn-cs"/>
              </a:rPr>
              <a:t>y</a:t>
            </a:r>
            <a:r>
              <a:rPr kumimoji="0" lang="en-GB" sz="2400" b="1" i="0" u="none" strike="noStrike" kern="1200" cap="none" spc="0" normalizeH="0" baseline="0" noProof="0" dirty="0">
                <a:ln>
                  <a:noFill/>
                </a:ln>
                <a:solidFill>
                  <a:srgbClr val="FF0000"/>
                </a:solidFill>
                <a:effectLst/>
                <a:uLnTx/>
                <a:uFillTx/>
                <a:latin typeface="Calibri"/>
                <a:ea typeface="+mn-ea"/>
                <a:cs typeface="+mn-cs"/>
              </a:rPr>
              <a:t>*, crab waist</a:t>
            </a:r>
          </a:p>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de-AT" sz="1100" b="1" i="1" u="none" strike="noStrike" kern="1200" cap="none" spc="0" normalizeH="0" baseline="0" noProof="0" dirty="0">
              <a:ln>
                <a:noFill/>
              </a:ln>
              <a:solidFill>
                <a:srgbClr val="0C377B"/>
              </a:solidFill>
              <a:effectLst/>
              <a:uLnTx/>
              <a:uFillTx/>
              <a:latin typeface="Calibri"/>
              <a:ea typeface="+mn-ea"/>
              <a:cs typeface="+mn-cs"/>
            </a:endParaRPr>
          </a:p>
          <a:p>
            <a:pPr marL="0" marR="0" lvl="0" indent="0" algn="l" defTabSz="685783"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panose="020F0502020204030204"/>
                <a:ea typeface="+mn-ea"/>
                <a:cs typeface="+mn-cs"/>
              </a:rPr>
              <a:t>LEP:  </a:t>
            </a:r>
            <a:r>
              <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rPr>
              <a:t>high energy, SR effects</a:t>
            </a:r>
          </a:p>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GB" sz="1100" b="1" i="1" u="none" strike="noStrike" kern="1200" cap="none" spc="0" normalizeH="0" baseline="0" noProof="0" dirty="0">
              <a:ln>
                <a:noFill/>
              </a:ln>
              <a:solidFill>
                <a:srgbClr val="0C377B"/>
              </a:solidFill>
              <a:effectLst/>
              <a:uLnTx/>
              <a:uFillTx/>
              <a:latin typeface="Calibri"/>
              <a:ea typeface="+mn-ea"/>
              <a:cs typeface="+mn-cs"/>
            </a:endParaRPr>
          </a:p>
          <a:p>
            <a:pPr marL="0" marR="0" lvl="0" indent="0" algn="l" defTabSz="685783"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panose="020F0502020204030204"/>
                <a:ea typeface="+mn-ea"/>
                <a:cs typeface="+mn-cs"/>
              </a:rPr>
              <a:t>VEPP-4M, LEP: </a:t>
            </a:r>
            <a:r>
              <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rPr>
              <a:t>precision E calibration </a:t>
            </a:r>
          </a:p>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GB" sz="1100" b="1" i="1" u="none" strike="noStrike" kern="1200" cap="none" spc="0" normalizeH="0" baseline="0" noProof="0" dirty="0">
              <a:ln>
                <a:noFill/>
              </a:ln>
              <a:solidFill>
                <a:srgbClr val="0C377B"/>
              </a:solidFill>
              <a:effectLst/>
              <a:uLnTx/>
              <a:uFillTx/>
              <a:latin typeface="Calibri"/>
              <a:ea typeface="+mn-ea"/>
              <a:cs typeface="+mn-cs"/>
            </a:endParaRPr>
          </a:p>
          <a:p>
            <a:pPr marL="0" marR="0" lvl="0" indent="0" algn="l" defTabSz="685783"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a:ea typeface="+mn-ea"/>
                <a:cs typeface="+mn-cs"/>
              </a:rPr>
              <a:t>KEKB: </a:t>
            </a:r>
            <a:r>
              <a:rPr kumimoji="0" lang="en-GB" sz="2400" b="1" i="1" u="none" strike="noStrike" kern="1200" cap="none" spc="0" normalizeH="0" baseline="0" noProof="0" dirty="0">
                <a:ln>
                  <a:noFill/>
                </a:ln>
                <a:solidFill>
                  <a:srgbClr val="FF0000"/>
                </a:solidFill>
                <a:effectLst/>
                <a:uLnTx/>
                <a:uFillTx/>
                <a:latin typeface="Calibri"/>
                <a:ea typeface="+mn-ea"/>
                <a:cs typeface="+mn-cs"/>
              </a:rPr>
              <a:t>e</a:t>
            </a:r>
            <a:r>
              <a:rPr kumimoji="0" lang="en-GB" sz="2400" b="1" i="0" u="none" strike="noStrike" kern="1200" cap="none" spc="0" normalizeH="0" baseline="30000" noProof="0" dirty="0">
                <a:ln>
                  <a:noFill/>
                </a:ln>
                <a:solidFill>
                  <a:srgbClr val="FF0000"/>
                </a:solidFill>
                <a:effectLst/>
                <a:uLnTx/>
                <a:uFillTx/>
                <a:latin typeface="Calibri"/>
                <a:ea typeface="+mn-ea"/>
                <a:cs typeface="+mn-cs"/>
              </a:rPr>
              <a:t>+</a:t>
            </a:r>
            <a:r>
              <a:rPr kumimoji="0" lang="en-GB" sz="2400" b="1" i="0" u="none" strike="noStrike" kern="1200" cap="none" spc="0" normalizeH="0" baseline="0" noProof="0" dirty="0">
                <a:ln>
                  <a:noFill/>
                </a:ln>
                <a:solidFill>
                  <a:srgbClr val="FF0000"/>
                </a:solidFill>
                <a:effectLst/>
                <a:uLnTx/>
                <a:uFillTx/>
                <a:latin typeface="Calibri"/>
                <a:ea typeface="+mn-ea"/>
                <a:cs typeface="+mn-cs"/>
              </a:rPr>
              <a:t> source </a:t>
            </a:r>
          </a:p>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GB" sz="1100" b="1" i="1" u="none" strike="noStrike" kern="1200" cap="none" spc="0" normalizeH="0" baseline="0" noProof="0" dirty="0">
              <a:ln>
                <a:noFill/>
              </a:ln>
              <a:solidFill>
                <a:srgbClr val="0C377B"/>
              </a:solidFill>
              <a:effectLst/>
              <a:uLnTx/>
              <a:uFillTx/>
              <a:latin typeface="Calibri"/>
              <a:ea typeface="+mn-ea"/>
              <a:cs typeface="+mn-cs"/>
            </a:endParaRPr>
          </a:p>
          <a:p>
            <a:pPr marL="0" marR="0" lvl="0" indent="0" algn="l" defTabSz="685783"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a:ea typeface="+mn-ea"/>
                <a:cs typeface="+mn-cs"/>
              </a:rPr>
              <a:t>HERA, LEP, RHIC: </a:t>
            </a:r>
            <a:r>
              <a:rPr kumimoji="0" lang="en-GB" sz="2400" b="1" i="0" u="none" strike="noStrike" kern="1200" cap="none" spc="0" normalizeH="0" baseline="0" noProof="0" dirty="0">
                <a:ln>
                  <a:noFill/>
                </a:ln>
                <a:solidFill>
                  <a:srgbClr val="FF0000"/>
                </a:solidFill>
                <a:effectLst/>
                <a:uLnTx/>
                <a:uFillTx/>
                <a:latin typeface="Calibri"/>
                <a:ea typeface="+mn-ea"/>
                <a:cs typeface="+mn-cs"/>
              </a:rPr>
              <a:t>spin gymnastics </a:t>
            </a:r>
          </a:p>
        </p:txBody>
      </p:sp>
      <p:sp>
        <p:nvSpPr>
          <p:cNvPr id="22" name="TextBox 21"/>
          <p:cNvSpPr txBox="1"/>
          <p:nvPr/>
        </p:nvSpPr>
        <p:spPr>
          <a:xfrm>
            <a:off x="-55428" y="5828159"/>
            <a:ext cx="9144000" cy="369332"/>
          </a:xfrm>
          <a:prstGeom prst="rect">
            <a:avLst/>
          </a:prstGeom>
          <a:solidFill>
            <a:srgbClr val="99FFCC">
              <a:alpha val="70000"/>
            </a:srgbClr>
          </a:solidFill>
        </p:spPr>
        <p:txBody>
          <a:bodyPr wrap="square" rtlCol="0">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a:ea typeface="+mn-ea"/>
                <a:cs typeface="+mn-cs"/>
              </a:rPr>
              <a:t>combining successful ingredients of several recent colliders → highest luminosities &amp; energies</a:t>
            </a:r>
          </a:p>
        </p:txBody>
      </p:sp>
      <p:sp>
        <p:nvSpPr>
          <p:cNvPr id="20" name="Title 1"/>
          <p:cNvSpPr txBox="1">
            <a:spLocks/>
          </p:cNvSpPr>
          <p:nvPr/>
        </p:nvSpPr>
        <p:spPr>
          <a:xfrm>
            <a:off x="0" y="-49765"/>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400" b="1" i="0" u="none" strike="noStrike" kern="0" cap="none" spc="0" normalizeH="0" baseline="0" noProof="0" dirty="0">
                <a:ln>
                  <a:noFill/>
                </a:ln>
                <a:solidFill>
                  <a:srgbClr val="FFFF00"/>
                </a:solidFill>
                <a:effectLst/>
                <a:uLnTx/>
                <a:uFillTx/>
                <a:latin typeface="Arial"/>
                <a:ea typeface="+mj-ea"/>
                <a:cs typeface="+mj-cs"/>
              </a:rPr>
              <a:t>        </a:t>
            </a:r>
            <a:r>
              <a:rPr kumimoji="0" lang="en-US" sz="320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FCC-</a:t>
            </a:r>
            <a:r>
              <a:rPr kumimoji="0" lang="en-US" sz="3200" b="1" i="0" u="none" strike="noStrike" kern="1200" cap="none" spc="0" normalizeH="0" baseline="0" noProof="0" dirty="0" err="1">
                <a:ln>
                  <a:noFill/>
                </a:ln>
                <a:solidFill>
                  <a:srgbClr val="FFFF00"/>
                </a:solidFill>
                <a:effectLst/>
                <a:uLnTx/>
                <a:uFillTx/>
                <a:latin typeface="Arial" panose="020B0604020202020204" pitchFamily="34" charset="0"/>
                <a:ea typeface="+mj-ea"/>
                <a:cs typeface="Arial" panose="020B0604020202020204" pitchFamily="34" charset="0"/>
              </a:rPr>
              <a:t>ee</a:t>
            </a:r>
            <a:r>
              <a:rPr kumimoji="0" lang="en-US" sz="320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 Design C</a:t>
            </a:r>
            <a:r>
              <a:rPr kumimoji="0" lang="en-US" sz="3200" b="1" i="0" u="none" strike="noStrike" kern="1200" cap="none" spc="0" normalizeH="0" baseline="0" noProof="0" dirty="0" err="1">
                <a:ln>
                  <a:noFill/>
                </a:ln>
                <a:solidFill>
                  <a:srgbClr val="FFFF00"/>
                </a:solidFill>
                <a:effectLst/>
                <a:uLnTx/>
                <a:uFillTx/>
                <a:latin typeface="Arial" panose="020B0604020202020204" pitchFamily="34" charset="0"/>
                <a:ea typeface="+mj-ea"/>
                <a:cs typeface="Arial" panose="020B0604020202020204" pitchFamily="34" charset="0"/>
              </a:rPr>
              <a:t>oncept</a:t>
            </a:r>
            <a:endParaRPr kumimoji="0" lang="en-US" sz="320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25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			Based on lessons and techniques from past colliders (last 40 years)</a:t>
            </a:r>
            <a:endParaRPr kumimoji="0" lang="en-US" sz="2250" b="1" i="0" u="none" strike="noStrike" kern="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endParaRPr>
          </a:p>
        </p:txBody>
      </p:sp>
      <p:pic>
        <p:nvPicPr>
          <p:cNvPr id="18" name="Picture 17">
            <a:extLst>
              <a:ext uri="{FF2B5EF4-FFF2-40B4-BE49-F238E27FC236}">
                <a16:creationId xmlns:a16="http://schemas.microsoft.com/office/drawing/2014/main" id="{49E7577D-433A-4A44-A3CD-9F0D0D0849E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824"/>
          <a:stretch/>
        </p:blipFill>
        <p:spPr>
          <a:xfrm>
            <a:off x="32433" y="958347"/>
            <a:ext cx="6786103" cy="4869811"/>
          </a:xfrm>
          <a:prstGeom prst="rect">
            <a:avLst/>
          </a:prstGeom>
        </p:spPr>
      </p:pic>
      <p:cxnSp>
        <p:nvCxnSpPr>
          <p:cNvPr id="23" name="Straight Arrow Connector 22">
            <a:extLst>
              <a:ext uri="{FF2B5EF4-FFF2-40B4-BE49-F238E27FC236}">
                <a16:creationId xmlns:a16="http://schemas.microsoft.com/office/drawing/2014/main" id="{A122C149-1D75-4719-BFCA-31310A29313D}"/>
              </a:ext>
            </a:extLst>
          </p:cNvPr>
          <p:cNvCxnSpPr>
            <a:cxnSpLocks/>
          </p:cNvCxnSpPr>
          <p:nvPr/>
        </p:nvCxnSpPr>
        <p:spPr>
          <a:xfrm flipV="1">
            <a:off x="2408708" y="1880967"/>
            <a:ext cx="2934202" cy="802255"/>
          </a:xfrm>
          <a:prstGeom prst="straightConnector1">
            <a:avLst/>
          </a:prstGeom>
          <a:ln w="34925">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9A58B364-1C20-4CA1-8AEB-062007B8BC13}"/>
              </a:ext>
            </a:extLst>
          </p:cNvPr>
          <p:cNvCxnSpPr/>
          <p:nvPr/>
        </p:nvCxnSpPr>
        <p:spPr>
          <a:xfrm flipV="1">
            <a:off x="5548960" y="2166158"/>
            <a:ext cx="144016" cy="549855"/>
          </a:xfrm>
          <a:prstGeom prst="straightConnector1">
            <a:avLst/>
          </a:prstGeom>
          <a:ln w="34925">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sp>
        <p:nvSpPr>
          <p:cNvPr id="25" name="Rectangle 24">
            <a:extLst>
              <a:ext uri="{FF2B5EF4-FFF2-40B4-BE49-F238E27FC236}">
                <a16:creationId xmlns:a16="http://schemas.microsoft.com/office/drawing/2014/main" id="{A34144AD-C4F8-492C-9EF2-2A275B7E1307}"/>
              </a:ext>
            </a:extLst>
          </p:cNvPr>
          <p:cNvSpPr/>
          <p:nvPr/>
        </p:nvSpPr>
        <p:spPr>
          <a:xfrm>
            <a:off x="4871864" y="4941168"/>
            <a:ext cx="1470274" cy="338554"/>
          </a:xfrm>
          <a:prstGeom prst="rect">
            <a:avLst/>
          </a:prstGeom>
          <a:solidFill>
            <a:srgbClr val="FFFF00"/>
          </a:solidFill>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C377B"/>
                </a:solidFill>
                <a:effectLst/>
                <a:uLnTx/>
                <a:uFillTx/>
                <a:latin typeface="Arial"/>
                <a:ea typeface="+mn-ea"/>
                <a:cs typeface="+mn-cs"/>
              </a:rPr>
              <a:t>Marica Biagini</a:t>
            </a:r>
          </a:p>
        </p:txBody>
      </p:sp>
      <p:cxnSp>
        <p:nvCxnSpPr>
          <p:cNvPr id="34" name="Straight Arrow Connector 33">
            <a:extLst>
              <a:ext uri="{FF2B5EF4-FFF2-40B4-BE49-F238E27FC236}">
                <a16:creationId xmlns:a16="http://schemas.microsoft.com/office/drawing/2014/main" id="{33F9D0DD-47E2-4718-B463-8B93AD5BDB95}"/>
              </a:ext>
            </a:extLst>
          </p:cNvPr>
          <p:cNvCxnSpPr>
            <a:cxnSpLocks/>
          </p:cNvCxnSpPr>
          <p:nvPr/>
        </p:nvCxnSpPr>
        <p:spPr>
          <a:xfrm flipV="1">
            <a:off x="4019143" y="1269757"/>
            <a:ext cx="852721" cy="608417"/>
          </a:xfrm>
          <a:prstGeom prst="straightConnector1">
            <a:avLst/>
          </a:prstGeom>
          <a:ln w="34925">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37D4943F-5BC2-4C61-817D-2E9FDE1319C1}"/>
              </a:ext>
            </a:extLst>
          </p:cNvPr>
          <p:cNvCxnSpPr>
            <a:cxnSpLocks/>
          </p:cNvCxnSpPr>
          <p:nvPr/>
        </p:nvCxnSpPr>
        <p:spPr>
          <a:xfrm flipV="1">
            <a:off x="3928184" y="1192500"/>
            <a:ext cx="871672" cy="139570"/>
          </a:xfrm>
          <a:prstGeom prst="straightConnector1">
            <a:avLst/>
          </a:prstGeom>
          <a:ln w="34925">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B22C50DA-9248-4ECB-B4F4-28D1ADED44A4}"/>
              </a:ext>
            </a:extLst>
          </p:cNvPr>
          <p:cNvCxnSpPr>
            <a:cxnSpLocks/>
          </p:cNvCxnSpPr>
          <p:nvPr/>
        </p:nvCxnSpPr>
        <p:spPr>
          <a:xfrm flipV="1">
            <a:off x="3761215" y="2166158"/>
            <a:ext cx="1787745" cy="1262843"/>
          </a:xfrm>
          <a:prstGeom prst="straightConnector1">
            <a:avLst/>
          </a:prstGeom>
          <a:ln w="34925">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pic>
        <p:nvPicPr>
          <p:cNvPr id="16" name="Picture 15" descr="A picture containing icon&#10;&#10;Description automatically generated">
            <a:extLst>
              <a:ext uri="{FF2B5EF4-FFF2-40B4-BE49-F238E27FC236}">
                <a16:creationId xmlns:a16="http://schemas.microsoft.com/office/drawing/2014/main" id="{93AC1A16-2D8C-4E35-A504-4EE325C6C84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906" y="176910"/>
            <a:ext cx="1935386" cy="654292"/>
          </a:xfrm>
          <a:prstGeom prst="rect">
            <a:avLst/>
          </a:prstGeom>
        </p:spPr>
      </p:pic>
      <p:pic>
        <p:nvPicPr>
          <p:cNvPr id="14" name="Picture 13">
            <a:extLst>
              <a:ext uri="{FF2B5EF4-FFF2-40B4-BE49-F238E27FC236}">
                <a16:creationId xmlns:a16="http://schemas.microsoft.com/office/drawing/2014/main" id="{4043977D-9C99-1E48-99C3-14114B74C459}"/>
              </a:ext>
            </a:extLst>
          </p:cNvPr>
          <p:cNvPicPr>
            <a:picLocks noChangeAspect="1"/>
          </p:cNvPicPr>
          <p:nvPr/>
        </p:nvPicPr>
        <p:blipFill>
          <a:blip r:embed="rId4"/>
          <a:stretch>
            <a:fillRect/>
          </a:stretch>
        </p:blipFill>
        <p:spPr>
          <a:xfrm>
            <a:off x="11678856" y="1"/>
            <a:ext cx="513144" cy="631562"/>
          </a:xfrm>
          <a:prstGeom prst="rect">
            <a:avLst/>
          </a:prstGeom>
        </p:spPr>
      </p:pic>
      <p:sp>
        <p:nvSpPr>
          <p:cNvPr id="2" name="TextBox 1">
            <a:extLst>
              <a:ext uri="{FF2B5EF4-FFF2-40B4-BE49-F238E27FC236}">
                <a16:creationId xmlns:a16="http://schemas.microsoft.com/office/drawing/2014/main" id="{7E1CD134-92C4-C7C5-A1D4-4BFC6D2760CD}"/>
              </a:ext>
            </a:extLst>
          </p:cNvPr>
          <p:cNvSpPr txBox="1"/>
          <p:nvPr/>
        </p:nvSpPr>
        <p:spPr>
          <a:xfrm>
            <a:off x="10796154" y="6374790"/>
            <a:ext cx="1044901" cy="483209"/>
          </a:xfrm>
          <a:prstGeom prst="rect">
            <a:avLst/>
          </a:prstGeom>
          <a:noFill/>
        </p:spPr>
        <p:txBody>
          <a:bodyPr wrap="none" rtlCol="0">
            <a:spAutoFit/>
          </a:bodyPr>
          <a:lstStyle/>
          <a:p>
            <a:pPr algn="l">
              <a:lnSpc>
                <a:spcPts val="3700"/>
              </a:lnSpc>
            </a:pPr>
            <a:r>
              <a:rPr lang="en-CH" sz="1200" dirty="0"/>
              <a:t>E. Tsesmelis</a:t>
            </a:r>
          </a:p>
        </p:txBody>
      </p:sp>
    </p:spTree>
    <p:extLst>
      <p:ext uri="{BB962C8B-B14F-4D97-AF65-F5344CB8AC3E}">
        <p14:creationId xmlns:p14="http://schemas.microsoft.com/office/powerpoint/2010/main" val="171700360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FCC-</a:t>
            </a:r>
            <a:r>
              <a:rPr kumimoji="0" lang="en-US" sz="3600" b="1" i="0" u="none" strike="noStrike" kern="0" cap="none" spc="0" normalizeH="0" baseline="0" noProof="0" dirty="0" err="1">
                <a:ln>
                  <a:noFill/>
                </a:ln>
                <a:solidFill>
                  <a:srgbClr val="FFFF00"/>
                </a:solidFill>
                <a:effectLst/>
                <a:uLnTx/>
                <a:uFillTx/>
                <a:latin typeface="Arial"/>
                <a:ea typeface="+mj-ea"/>
                <a:cs typeface="+mj-cs"/>
              </a:rPr>
              <a:t>ee</a:t>
            </a:r>
            <a:r>
              <a:rPr kumimoji="0" lang="en-US" sz="3600" b="1" i="0" u="none" strike="noStrike" kern="0" cap="none" spc="0" normalizeH="0" baseline="0" noProof="0" dirty="0">
                <a:ln>
                  <a:noFill/>
                </a:ln>
                <a:solidFill>
                  <a:srgbClr val="FFFF00"/>
                </a:solidFill>
                <a:effectLst/>
                <a:uLnTx/>
                <a:uFillTx/>
                <a:latin typeface="Arial"/>
                <a:ea typeface="+mj-ea"/>
                <a:cs typeface="+mj-cs"/>
              </a:rPr>
              <a:t> Higgs and Electroweak Factory</a:t>
            </a:r>
          </a:p>
        </p:txBody>
      </p:sp>
      <p:sp>
        <p:nvSpPr>
          <p:cNvPr id="2" name="Rectangle 1"/>
          <p:cNvSpPr/>
          <p:nvPr/>
        </p:nvSpPr>
        <p:spPr>
          <a:xfrm>
            <a:off x="78541" y="1116215"/>
            <a:ext cx="11784417" cy="181588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Arial"/>
                <a:ea typeface="+mn-ea"/>
                <a:cs typeface="+mn-cs"/>
              </a:rPr>
              <a:t>Increasing international collaboration as a prerequisite for success:</a:t>
            </a:r>
            <a:br>
              <a:rPr kumimoji="0" lang="en-GB" sz="2800" b="1" i="0" u="none" strike="noStrike" kern="1200" cap="none" spc="0" normalizeH="0" baseline="0" noProof="0" dirty="0">
                <a:ln>
                  <a:noFill/>
                </a:ln>
                <a:solidFill>
                  <a:srgbClr val="FFFFFF"/>
                </a:solidFill>
                <a:effectLst/>
                <a:uLnTx/>
                <a:uFillTx/>
                <a:latin typeface="Arial"/>
                <a:ea typeface="+mn-ea"/>
                <a:cs typeface="+mn-cs"/>
              </a:rPr>
            </a:br>
            <a:br>
              <a:rPr kumimoji="0" lang="en-GB" sz="2800" b="1" i="0" u="none" strike="noStrike" kern="1200" cap="none" spc="0" normalizeH="0" baseline="0" noProof="0" dirty="0">
                <a:ln>
                  <a:noFill/>
                </a:ln>
                <a:solidFill>
                  <a:srgbClr val="FFFFFF"/>
                </a:solidFill>
                <a:effectLst/>
                <a:uLnTx/>
                <a:uFillTx/>
                <a:latin typeface="Arial"/>
                <a:ea typeface="+mn-ea"/>
                <a:cs typeface="+mn-cs"/>
              </a:rPr>
            </a:br>
            <a:r>
              <a:rPr kumimoji="0" lang="en-GB" sz="2800" b="0" i="0" u="none" strike="noStrike" kern="1200" cap="none" spc="0" normalizeH="0" baseline="0" noProof="0" dirty="0">
                <a:ln>
                  <a:noFill/>
                </a:ln>
                <a:solidFill>
                  <a:srgbClr val="FFFFFF"/>
                </a:solidFill>
                <a:effectLst/>
                <a:uLnTx/>
                <a:uFillTx/>
                <a:latin typeface="Arial"/>
                <a:ea typeface="+mn-ea"/>
                <a:cs typeface="+mn-cs"/>
              </a:rPr>
              <a:t>links with science, research &amp; development and </a:t>
            </a:r>
            <a:r>
              <a:rPr kumimoji="0" lang="en-GB" sz="2800" b="1" i="0" u="none" strike="noStrike" kern="1200" cap="none" spc="0" normalizeH="0" baseline="0" noProof="0" dirty="0">
                <a:ln>
                  <a:noFill/>
                </a:ln>
                <a:solidFill>
                  <a:srgbClr val="FFFFFF"/>
                </a:solidFill>
                <a:effectLst/>
                <a:uLnTx/>
                <a:uFillTx/>
                <a:latin typeface="Arial"/>
                <a:ea typeface="+mn-ea"/>
                <a:cs typeface="+mn-cs"/>
              </a:rPr>
              <a:t>high-tech industry </a:t>
            </a:r>
            <a:r>
              <a:rPr kumimoji="0" lang="en-GB" sz="2800" b="0" i="0" u="none" strike="noStrike" kern="1200" cap="none" spc="0" normalizeH="0" baseline="0" noProof="0" dirty="0">
                <a:ln>
                  <a:noFill/>
                </a:ln>
                <a:solidFill>
                  <a:srgbClr val="FFFFFF"/>
                </a:solidFill>
                <a:effectLst/>
                <a:uLnTx/>
                <a:uFillTx/>
                <a:latin typeface="Arial"/>
                <a:ea typeface="+mn-ea"/>
                <a:cs typeface="+mn-cs"/>
              </a:rPr>
              <a:t>will be essential to further advance and prepare the implementation of FCC</a:t>
            </a:r>
            <a:endParaRPr kumimoji="0" lang="en-US"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5" name="Picture 4">
            <a:extLst>
              <a:ext uri="{FF2B5EF4-FFF2-40B4-BE49-F238E27FC236}">
                <a16:creationId xmlns:a16="http://schemas.microsoft.com/office/drawing/2014/main" id="{4EE6A649-687A-6640-AF43-B974C8C520D6}"/>
              </a:ext>
            </a:extLst>
          </p:cNvPr>
          <p:cNvPicPr>
            <a:picLocks noChangeAspect="1"/>
          </p:cNvPicPr>
          <p:nvPr/>
        </p:nvPicPr>
        <p:blipFill>
          <a:blip r:embed="rId3"/>
          <a:stretch>
            <a:fillRect/>
          </a:stretch>
        </p:blipFill>
        <p:spPr>
          <a:xfrm>
            <a:off x="87353" y="57873"/>
            <a:ext cx="1203889" cy="538324"/>
          </a:xfrm>
          <a:prstGeom prst="rect">
            <a:avLst/>
          </a:prstGeom>
        </p:spPr>
      </p:pic>
      <p:pic>
        <p:nvPicPr>
          <p:cNvPr id="7" name="Picture 6">
            <a:extLst>
              <a:ext uri="{FF2B5EF4-FFF2-40B4-BE49-F238E27FC236}">
                <a16:creationId xmlns:a16="http://schemas.microsoft.com/office/drawing/2014/main" id="{CDE942D1-6250-C149-B1C1-C1FCC0BC5950}"/>
              </a:ext>
            </a:extLst>
          </p:cNvPr>
          <p:cNvPicPr>
            <a:picLocks noChangeAspect="1"/>
          </p:cNvPicPr>
          <p:nvPr/>
        </p:nvPicPr>
        <p:blipFill>
          <a:blip r:embed="rId4"/>
          <a:stretch>
            <a:fillRect/>
          </a:stretch>
        </p:blipFill>
        <p:spPr>
          <a:xfrm>
            <a:off x="558307" y="1412775"/>
            <a:ext cx="10250943" cy="4698349"/>
          </a:xfrm>
          <a:prstGeom prst="rect">
            <a:avLst/>
          </a:prstGeom>
        </p:spPr>
      </p:pic>
      <p:sp>
        <p:nvSpPr>
          <p:cNvPr id="8" name="TextBox 7">
            <a:extLst>
              <a:ext uri="{FF2B5EF4-FFF2-40B4-BE49-F238E27FC236}">
                <a16:creationId xmlns:a16="http://schemas.microsoft.com/office/drawing/2014/main" id="{C4FE7D68-5EB1-D14E-9978-5D6C0978A62C}"/>
              </a:ext>
            </a:extLst>
          </p:cNvPr>
          <p:cNvSpPr txBox="1"/>
          <p:nvPr/>
        </p:nvSpPr>
        <p:spPr>
          <a:xfrm>
            <a:off x="9624392" y="6223018"/>
            <a:ext cx="1001300" cy="369332"/>
          </a:xfrm>
          <a:prstGeom prst="rect">
            <a:avLst/>
          </a:prstGeom>
          <a:noFill/>
        </p:spPr>
        <p:txBody>
          <a:bodyPr wrap="none" rtlCol="0">
            <a:spAutoFit/>
          </a:bodyPr>
          <a:lstStyle/>
          <a:p>
            <a:r>
              <a:rPr lang="en-CH" dirty="0"/>
              <a:t>P. Janot</a:t>
            </a:r>
          </a:p>
        </p:txBody>
      </p:sp>
      <p:pic>
        <p:nvPicPr>
          <p:cNvPr id="10" name="Picture 9">
            <a:extLst>
              <a:ext uri="{FF2B5EF4-FFF2-40B4-BE49-F238E27FC236}">
                <a16:creationId xmlns:a16="http://schemas.microsoft.com/office/drawing/2014/main" id="{00E3C625-2A44-C142-9E99-775E39385FDA}"/>
              </a:ext>
            </a:extLst>
          </p:cNvPr>
          <p:cNvPicPr>
            <a:picLocks noChangeAspect="1"/>
          </p:cNvPicPr>
          <p:nvPr/>
        </p:nvPicPr>
        <p:blipFill>
          <a:blip r:embed="rId5"/>
          <a:stretch>
            <a:fillRect/>
          </a:stretch>
        </p:blipFill>
        <p:spPr>
          <a:xfrm>
            <a:off x="11678856" y="1"/>
            <a:ext cx="513144" cy="631562"/>
          </a:xfrm>
          <a:prstGeom prst="rect">
            <a:avLst/>
          </a:prstGeom>
        </p:spPr>
      </p:pic>
    </p:spTree>
    <p:extLst>
      <p:ext uri="{BB962C8B-B14F-4D97-AF65-F5344CB8AC3E}">
        <p14:creationId xmlns:p14="http://schemas.microsoft.com/office/powerpoint/2010/main" val="7090598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689FE05-AC83-7A98-48DE-4643B206090B}"/>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a:t>
            </a:r>
            <a:r>
              <a:rPr kumimoji="0" lang="en-US" sz="36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ee</a:t>
            </a:r>
            <a:r>
              <a:rPr kumimoji="0" lang="en-US" sz="36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main machine parameters</a:t>
            </a:r>
            <a:endPar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4" name="Picture 3" descr="A picture containing icon&#10;&#10;Description automatically generated">
            <a:extLst>
              <a:ext uri="{FF2B5EF4-FFF2-40B4-BE49-F238E27FC236}">
                <a16:creationId xmlns:a16="http://schemas.microsoft.com/office/drawing/2014/main" id="{71355B0D-9B94-BCAD-7672-9E76B0234D5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TextBox 5">
            <a:extLst>
              <a:ext uri="{FF2B5EF4-FFF2-40B4-BE49-F238E27FC236}">
                <a16:creationId xmlns:a16="http://schemas.microsoft.com/office/drawing/2014/main" id="{CCD1CF3C-1D5D-9EF9-DAC8-C7D188D76933}"/>
              </a:ext>
            </a:extLst>
          </p:cNvPr>
          <p:cNvSpPr txBox="1"/>
          <p:nvPr/>
        </p:nvSpPr>
        <p:spPr>
          <a:xfrm>
            <a:off x="10914658" y="6547751"/>
            <a:ext cx="818814"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F124A"/>
                </a:solidFill>
                <a:effectLst/>
                <a:uLnTx/>
                <a:uFillTx/>
                <a:latin typeface="Arial"/>
                <a:ea typeface="+mn-ea"/>
                <a:cs typeface="+mn-cs"/>
              </a:rPr>
              <a:t>F. Gianotti</a:t>
            </a:r>
            <a:endParaRPr kumimoji="0" lang="en-GB" sz="1200" b="0" i="0" u="none" strike="noStrike" kern="1200" cap="none" spc="0" normalizeH="0" baseline="0" noProof="0" dirty="0">
              <a:ln>
                <a:noFill/>
              </a:ln>
              <a:solidFill>
                <a:srgbClr val="0F124A"/>
              </a:solidFill>
              <a:effectLst/>
              <a:uLnTx/>
              <a:uFillTx/>
              <a:latin typeface="Arial"/>
              <a:ea typeface="+mn-ea"/>
              <a:cs typeface="+mn-cs"/>
            </a:endParaRPr>
          </a:p>
        </p:txBody>
      </p:sp>
      <p:grpSp>
        <p:nvGrpSpPr>
          <p:cNvPr id="7" name="Group 6">
            <a:extLst>
              <a:ext uri="{FF2B5EF4-FFF2-40B4-BE49-F238E27FC236}">
                <a16:creationId xmlns:a16="http://schemas.microsoft.com/office/drawing/2014/main" id="{FFE4D0B2-9BDF-BACE-34F3-A17F304BEAE2}"/>
              </a:ext>
            </a:extLst>
          </p:cNvPr>
          <p:cNvGrpSpPr/>
          <p:nvPr/>
        </p:nvGrpSpPr>
        <p:grpSpPr>
          <a:xfrm>
            <a:off x="3463367" y="4995081"/>
            <a:ext cx="5254504" cy="677011"/>
            <a:chOff x="3679391" y="5145807"/>
            <a:chExt cx="5254504" cy="689651"/>
          </a:xfrm>
        </p:grpSpPr>
        <p:sp>
          <p:nvSpPr>
            <p:cNvPr id="19" name="TextBox 18">
              <a:extLst>
                <a:ext uri="{FF2B5EF4-FFF2-40B4-BE49-F238E27FC236}">
                  <a16:creationId xmlns:a16="http://schemas.microsoft.com/office/drawing/2014/main" id="{40669EC7-B025-C705-9CDC-93F6A3CAC7AB}"/>
                </a:ext>
              </a:extLst>
            </p:cNvPr>
            <p:cNvSpPr txBox="1"/>
            <p:nvPr/>
          </p:nvSpPr>
          <p:spPr>
            <a:xfrm>
              <a:off x="6489578" y="5178943"/>
              <a:ext cx="883255" cy="430887"/>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3 years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2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6</a:t>
              </a:r>
              <a:r>
                <a:rPr kumimoji="0" lang="en-CH" sz="1400" b="0" i="0" u="none" strike="noStrike" kern="1200" cap="none" spc="0" normalizeH="0" baseline="0" noProof="0" dirty="0">
                  <a:ln>
                    <a:noFill/>
                  </a:ln>
                  <a:solidFill>
                    <a:srgbClr val="FFFFFF"/>
                  </a:solidFill>
                  <a:effectLst/>
                  <a:uLnTx/>
                  <a:uFillTx/>
                  <a:latin typeface="Arial"/>
                  <a:ea typeface="+mn-ea"/>
                  <a:cs typeface="+mn-cs"/>
                </a:rPr>
                <a:t> H </a:t>
              </a:r>
            </a:p>
          </p:txBody>
        </p:sp>
        <p:sp>
          <p:nvSpPr>
            <p:cNvPr id="24" name="TextBox 23">
              <a:extLst>
                <a:ext uri="{FF2B5EF4-FFF2-40B4-BE49-F238E27FC236}">
                  <a16:creationId xmlns:a16="http://schemas.microsoft.com/office/drawing/2014/main" id="{D61C92B9-681B-F233-7840-D47D7B051037}"/>
                </a:ext>
              </a:extLst>
            </p:cNvPr>
            <p:cNvSpPr txBox="1"/>
            <p:nvPr/>
          </p:nvSpPr>
          <p:spPr>
            <a:xfrm>
              <a:off x="7602220" y="5197857"/>
              <a:ext cx="1331675" cy="438931"/>
            </a:xfrm>
            <a:prstGeom prst="rect">
              <a:avLst/>
            </a:prstGeom>
            <a:solidFill>
              <a:srgbClr val="C00000"/>
            </a:solid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5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2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6</a:t>
              </a:r>
              <a:r>
                <a:rPr kumimoji="0" lang="en-CH" sz="1400" b="0" i="0" u="none" strike="noStrike" kern="1200" cap="none" spc="0" normalizeH="0" baseline="0" noProof="0" dirty="0">
                  <a:ln>
                    <a:noFill/>
                  </a:ln>
                  <a:solidFill>
                    <a:srgbClr val="FFFFFF"/>
                  </a:solidFill>
                  <a:effectLst/>
                  <a:uLnTx/>
                  <a:uFillTx/>
                  <a:latin typeface="Arial"/>
                  <a:ea typeface="+mn-ea"/>
                  <a:cs typeface="+mn-cs"/>
                </a:rPr>
                <a:t> tt pairs </a:t>
              </a:r>
            </a:p>
          </p:txBody>
        </p:sp>
        <p:sp>
          <p:nvSpPr>
            <p:cNvPr id="25" name="TextBox 24">
              <a:extLst>
                <a:ext uri="{FF2B5EF4-FFF2-40B4-BE49-F238E27FC236}">
                  <a16:creationId xmlns:a16="http://schemas.microsoft.com/office/drawing/2014/main" id="{BB4354B8-7CF4-6132-CFCD-08A1518ECDA4}"/>
                </a:ext>
              </a:extLst>
            </p:cNvPr>
            <p:cNvSpPr txBox="1"/>
            <p:nvPr/>
          </p:nvSpPr>
          <p:spPr>
            <a:xfrm>
              <a:off x="5064362" y="5145807"/>
              <a:ext cx="908903" cy="646331"/>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2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&gt;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8</a:t>
              </a:r>
              <a:r>
                <a:rPr kumimoji="0" lang="en-CH" sz="1400" b="0" i="0" u="none" strike="noStrike" kern="1200" cap="none" spc="0" normalizeH="0" baseline="0" noProof="0" dirty="0">
                  <a:ln>
                    <a:noFill/>
                  </a:ln>
                  <a:solidFill>
                    <a:srgbClr val="FFFFFF"/>
                  </a:solidFill>
                  <a:effectLst/>
                  <a:uLnTx/>
                  <a:uFillTx/>
                  <a:latin typeface="Arial"/>
                  <a:ea typeface="+mn-ea"/>
                  <a:cs typeface="+mn-cs"/>
                </a:rPr>
                <a:t> WW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LEP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4</a:t>
              </a:r>
            </a:p>
          </p:txBody>
        </p:sp>
        <p:sp>
          <p:nvSpPr>
            <p:cNvPr id="26" name="TextBox 25">
              <a:extLst>
                <a:ext uri="{FF2B5EF4-FFF2-40B4-BE49-F238E27FC236}">
                  <a16:creationId xmlns:a16="http://schemas.microsoft.com/office/drawing/2014/main" id="{7131900C-F7E9-9397-843C-10587409B488}"/>
                </a:ext>
              </a:extLst>
            </p:cNvPr>
            <p:cNvSpPr txBox="1"/>
            <p:nvPr/>
          </p:nvSpPr>
          <p:spPr>
            <a:xfrm>
              <a:off x="3679391" y="5189128"/>
              <a:ext cx="880049" cy="646330"/>
            </a:xfrm>
            <a:prstGeom prst="rect">
              <a:avLst/>
            </a:prstGeom>
            <a:solidFill>
              <a:srgbClr val="C00000"/>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432FF"/>
                  </a:solidFill>
                  <a:effectLst/>
                  <a:uLnTx/>
                  <a:uFillTx/>
                  <a:latin typeface="Arial"/>
                  <a:ea typeface="+mn-ea"/>
                  <a:cs typeface="+mn-cs"/>
                </a:rPr>
                <a:t> </a:t>
              </a:r>
              <a:r>
                <a:rPr kumimoji="0" lang="en-CH" sz="1400" b="0" i="0" u="none" strike="noStrike" kern="1200" cap="none" spc="0" normalizeH="0" baseline="0" noProof="0" dirty="0">
                  <a:ln>
                    <a:noFill/>
                  </a:ln>
                  <a:solidFill>
                    <a:srgbClr val="FFFFFF"/>
                  </a:solidFill>
                  <a:effectLst/>
                  <a:uLnTx/>
                  <a:uFillTx/>
                  <a:latin typeface="Arial"/>
                  <a:ea typeface="+mn-ea"/>
                  <a:cs typeface="+mn-cs"/>
                </a:rPr>
                <a:t>4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5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12</a:t>
              </a:r>
              <a:r>
                <a:rPr kumimoji="0" lang="en-CH" sz="1400" b="0" i="0" u="none" strike="noStrike" kern="1200" cap="none" spc="0" normalizeH="0" baseline="0" noProof="0" dirty="0">
                  <a:ln>
                    <a:noFill/>
                  </a:ln>
                  <a:solidFill>
                    <a:srgbClr val="FFFFFF"/>
                  </a:solidFill>
                  <a:effectLst/>
                  <a:uLnTx/>
                  <a:uFillTx/>
                  <a:latin typeface="Arial"/>
                  <a:ea typeface="+mn-ea"/>
                  <a:cs typeface="+mn-cs"/>
                </a:rPr>
                <a:t> Z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FFFFFF"/>
                  </a:solidFill>
                  <a:effectLst/>
                  <a:uLnTx/>
                  <a:uFillTx/>
                  <a:latin typeface="Arial"/>
                  <a:ea typeface="+mn-ea"/>
                  <a:cs typeface="+mn-cs"/>
                </a:rPr>
                <a:t> LEP x 10</a:t>
              </a:r>
              <a:r>
                <a:rPr kumimoji="0" lang="en-CH" sz="1400" b="0" i="0" u="none" strike="noStrike" kern="1200" cap="none" spc="0" normalizeH="0" baseline="30000" noProof="0" dirty="0">
                  <a:ln>
                    <a:noFill/>
                  </a:ln>
                  <a:solidFill>
                    <a:srgbClr val="FFFFFF"/>
                  </a:solidFill>
                  <a:effectLst/>
                  <a:uLnTx/>
                  <a:uFillTx/>
                  <a:latin typeface="Arial"/>
                  <a:ea typeface="+mn-ea"/>
                  <a:cs typeface="+mn-cs"/>
                </a:rPr>
                <a:t>5</a:t>
              </a:r>
            </a:p>
          </p:txBody>
        </p:sp>
      </p:grpSp>
      <p:sp>
        <p:nvSpPr>
          <p:cNvPr id="28" name="TextBox 27">
            <a:extLst>
              <a:ext uri="{FF2B5EF4-FFF2-40B4-BE49-F238E27FC236}">
                <a16:creationId xmlns:a16="http://schemas.microsoft.com/office/drawing/2014/main" id="{9BDA0AEE-0D8D-88CC-0FB1-8E22E2130FF5}"/>
              </a:ext>
            </a:extLst>
          </p:cNvPr>
          <p:cNvSpPr txBox="1"/>
          <p:nvPr/>
        </p:nvSpPr>
        <p:spPr>
          <a:xfrm>
            <a:off x="60855" y="5712480"/>
            <a:ext cx="7647927" cy="1154162"/>
          </a:xfrm>
          <a:prstGeom prst="rect">
            <a:avLst/>
          </a:prstGeom>
          <a:noFill/>
        </p:spPr>
        <p:txBody>
          <a:bodyPr wrap="none" lIns="0" tIns="0" rIns="0" bIns="0" rtlCol="0">
            <a:spAutoFit/>
          </a:bodyPr>
          <a:lstStyle/>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GB" sz="1500" b="0" i="0" u="none" strike="noStrike" kern="1200" cap="none" spc="0" normalizeH="0" baseline="0" noProof="0" dirty="0">
                <a:ln>
                  <a:noFill/>
                </a:ln>
                <a:solidFill>
                  <a:srgbClr val="0432FF"/>
                </a:solidFill>
                <a:effectLst/>
                <a:uLnTx/>
                <a:uFillTx/>
                <a:latin typeface="Arial"/>
                <a:ea typeface="+mn-ea"/>
                <a:cs typeface="+mn-cs"/>
              </a:rPr>
              <a:t>x</a:t>
            </a:r>
            <a:r>
              <a:rPr kumimoji="0" lang="en-CH" sz="1500" b="0" i="0" u="none" strike="noStrike" kern="1200" cap="none" spc="0" normalizeH="0" baseline="0" noProof="0" dirty="0">
                <a:ln>
                  <a:noFill/>
                </a:ln>
                <a:solidFill>
                  <a:srgbClr val="0432FF"/>
                </a:solidFill>
                <a:effectLst/>
                <a:uLnTx/>
                <a:uFillTx/>
                <a:latin typeface="Arial"/>
                <a:ea typeface="+mn-ea"/>
                <a:cs typeface="+mn-cs"/>
              </a:rPr>
              <a:t> 10-50 improvements on all EW observables</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up to x 10 improvement on Higgs coupling </a:t>
            </a:r>
            <a:r>
              <a:rPr kumimoji="0" lang="en-CH" sz="1400" b="0" i="0" u="none" strike="noStrike" kern="1200" cap="none" spc="0" normalizeH="0" baseline="0" noProof="0" dirty="0">
                <a:ln>
                  <a:noFill/>
                </a:ln>
                <a:solidFill>
                  <a:srgbClr val="0000FF"/>
                </a:solidFill>
                <a:effectLst/>
                <a:uLnTx/>
                <a:uFillTx/>
                <a:latin typeface="Arial"/>
                <a:ea typeface="+mn-ea"/>
                <a:cs typeface="+mn-cs"/>
              </a:rPr>
              <a:t>(model-indep.) </a:t>
            </a:r>
            <a:r>
              <a:rPr kumimoji="0" lang="en-CH" sz="1500" b="0" i="0" u="none" strike="noStrike" kern="1200" cap="none" spc="0" normalizeH="0" baseline="0" noProof="0" dirty="0">
                <a:ln>
                  <a:noFill/>
                </a:ln>
                <a:solidFill>
                  <a:srgbClr val="0432FF"/>
                </a:solidFill>
                <a:effectLst/>
                <a:uLnTx/>
                <a:uFillTx/>
                <a:latin typeface="Arial"/>
                <a:ea typeface="+mn-ea"/>
                <a:cs typeface="+mn-cs"/>
              </a:rPr>
              <a:t>measurements over HL-LHC</a:t>
            </a:r>
            <a:r>
              <a:rPr kumimoji="0" lang="en-CH" sz="1500" b="0" i="0" u="none" strike="noStrike" kern="1200" cap="none" spc="0" normalizeH="0" baseline="0" noProof="0" dirty="0">
                <a:ln>
                  <a:noFill/>
                </a:ln>
                <a:solidFill>
                  <a:srgbClr val="0F124A"/>
                </a:solidFill>
                <a:effectLst/>
                <a:uLnTx/>
                <a:uFillTx/>
                <a:latin typeface="Arial"/>
                <a:ea typeface="+mn-ea"/>
                <a:cs typeface="+mn-cs"/>
              </a:rPr>
              <a:t> </a:t>
            </a:r>
            <a:endParaRPr kumimoji="0" lang="en-US"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x10 Belle II statistics for b, c, τ </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indirect discovery potential up to ~ 70 TeV</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
                <a:srgbClr val="0000FF"/>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Arial"/>
                <a:ea typeface="+mn-ea"/>
                <a:cs typeface="+mn-cs"/>
              </a:rPr>
              <a:t>direct discovery potential for feebly-interacting particles over 5-100 GeV mass range</a:t>
            </a:r>
            <a:endParaRPr kumimoji="0" lang="en-CH" sz="1500" b="0" i="0" u="none" strike="noStrike" kern="1200" cap="none" spc="0" normalizeH="0" baseline="0" noProof="0" dirty="0">
              <a:ln>
                <a:noFill/>
              </a:ln>
              <a:solidFill>
                <a:srgbClr val="0F124A"/>
              </a:solidFill>
              <a:effectLst/>
              <a:uLnTx/>
              <a:uFillTx/>
              <a:latin typeface="Arial"/>
              <a:ea typeface="+mn-ea"/>
              <a:cs typeface="+mn-cs"/>
            </a:endParaRPr>
          </a:p>
        </p:txBody>
      </p:sp>
      <p:sp>
        <p:nvSpPr>
          <p:cNvPr id="30" name="TextBox 29">
            <a:extLst>
              <a:ext uri="{FF2B5EF4-FFF2-40B4-BE49-F238E27FC236}">
                <a16:creationId xmlns:a16="http://schemas.microsoft.com/office/drawing/2014/main" id="{42A32F0F-1677-CD7D-8314-88FD84A94F11}"/>
              </a:ext>
            </a:extLst>
          </p:cNvPr>
          <p:cNvSpPr txBox="1"/>
          <p:nvPr/>
        </p:nvSpPr>
        <p:spPr>
          <a:xfrm>
            <a:off x="8112224" y="5688831"/>
            <a:ext cx="3746218" cy="692497"/>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09051"/>
                </a:solidFill>
                <a:effectLst/>
                <a:uLnTx/>
                <a:uFillTx/>
                <a:latin typeface="Arial"/>
                <a:ea typeface="+mn-ea"/>
                <a:cs typeface="+mn-cs"/>
              </a:rPr>
              <a:t>Up to 4 interaction points </a:t>
            </a:r>
            <a:r>
              <a:rPr kumimoji="0" lang="en-CH" sz="1500" b="0" i="0" u="none" strike="noStrike" kern="1200" cap="none" spc="0" normalizeH="0" baseline="0" noProof="0" dirty="0">
                <a:ln>
                  <a:noFill/>
                </a:ln>
                <a:solidFill>
                  <a:srgbClr val="0000FF"/>
                </a:solidFill>
                <a:effectLst/>
                <a:uLnTx/>
                <a:uFillTx/>
                <a:latin typeface="Arial"/>
                <a:ea typeface="+mn-ea"/>
                <a:cs typeface="+mn-cs"/>
                <a:sym typeface="Wingdings" pitchFamily="2" charset="2"/>
              </a:rPr>
              <a:t></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 robustness,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statistics, </a:t>
            </a: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p</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ossibility </a:t>
            </a: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o</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f specialised detectors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to</a:t>
            </a:r>
            <a:r>
              <a:rPr kumimoji="0" lang="en-CH" sz="1500" b="0" i="0" u="none" strike="noStrike" kern="1200" cap="none" spc="0" normalizeH="0" baseline="0" noProof="0" dirty="0">
                <a:ln>
                  <a:noFill/>
                </a:ln>
                <a:solidFill>
                  <a:srgbClr val="009051"/>
                </a:solidFill>
                <a:effectLst/>
                <a:uLnTx/>
                <a:uFillTx/>
                <a:latin typeface="Arial"/>
                <a:ea typeface="+mn-ea"/>
                <a:cs typeface="+mn-cs"/>
                <a:sym typeface="Wingdings" pitchFamily="2" charset="2"/>
              </a:rPr>
              <a:t> maximise physics output</a:t>
            </a:r>
            <a:endParaRPr kumimoji="0" lang="en-CH" sz="1500" b="0" i="0" u="none" strike="noStrike" kern="1200" cap="none" spc="0" normalizeH="0" baseline="0" noProof="0" dirty="0">
              <a:ln>
                <a:noFill/>
              </a:ln>
              <a:solidFill>
                <a:srgbClr val="009051"/>
              </a:solidFill>
              <a:effectLst/>
              <a:uLnTx/>
              <a:uFillTx/>
              <a:latin typeface="Arial"/>
              <a:ea typeface="+mn-ea"/>
              <a:cs typeface="+mn-cs"/>
            </a:endParaRPr>
          </a:p>
        </p:txBody>
      </p:sp>
      <p:sp>
        <p:nvSpPr>
          <p:cNvPr id="31" name="TextBox 30">
            <a:extLst>
              <a:ext uri="{FF2B5EF4-FFF2-40B4-BE49-F238E27FC236}">
                <a16:creationId xmlns:a16="http://schemas.microsoft.com/office/drawing/2014/main" id="{162AFDA8-1C86-44CC-6990-AEF5375936D9}"/>
              </a:ext>
            </a:extLst>
          </p:cNvPr>
          <p:cNvSpPr txBox="1"/>
          <p:nvPr/>
        </p:nvSpPr>
        <p:spPr>
          <a:xfrm>
            <a:off x="9064100" y="937510"/>
            <a:ext cx="2991774" cy="364715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00FF"/>
                </a:solidFill>
                <a:effectLst/>
                <a:uLnTx/>
                <a:uFillTx/>
                <a:latin typeface="Arial"/>
                <a:ea typeface="+mn-ea"/>
                <a:cs typeface="+mn-cs"/>
              </a:rPr>
              <a:t>Design and parameters to </a:t>
            </a:r>
            <a:r>
              <a:rPr kumimoji="0" lang="en-US" sz="1600" b="1" i="0" u="none" strike="noStrike" kern="1200" cap="none" spc="0" normalizeH="0" baseline="0" noProof="0" dirty="0" err="1">
                <a:ln>
                  <a:noFill/>
                </a:ln>
                <a:solidFill>
                  <a:srgbClr val="0000FF"/>
                </a:solidFill>
                <a:effectLst/>
                <a:uLnTx/>
                <a:uFillTx/>
                <a:latin typeface="Arial"/>
                <a:ea typeface="+mn-ea"/>
                <a:cs typeface="+mn-cs"/>
              </a:rPr>
              <a:t>maximise</a:t>
            </a:r>
            <a:r>
              <a:rPr kumimoji="0" lang="en-US" sz="1600" b="1" i="0" u="none" strike="noStrike" kern="1200" cap="none" spc="0" normalizeH="0" baseline="0" noProof="0" dirty="0">
                <a:ln>
                  <a:noFill/>
                </a:ln>
                <a:solidFill>
                  <a:srgbClr val="0000FF"/>
                </a:solidFill>
                <a:effectLst/>
                <a:uLnTx/>
                <a:uFillTx/>
                <a:latin typeface="Arial"/>
                <a:ea typeface="+mn-ea"/>
                <a:cs typeface="+mn-cs"/>
              </a:rPr>
              <a:t> luminosity </a:t>
            </a:r>
            <a:r>
              <a:rPr lang="en-US" sz="1600" b="1" dirty="0">
                <a:solidFill>
                  <a:srgbClr val="0000FF"/>
                </a:solidFill>
                <a:latin typeface="Arial"/>
              </a:rPr>
              <a:t>at all working points: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FF"/>
                </a:solidFill>
                <a:effectLst/>
                <a:uLnTx/>
                <a:uFillTx/>
                <a:latin typeface="Arial"/>
                <a:ea typeface="+mn-ea"/>
                <a:cs typeface="+mn-cs"/>
              </a:rPr>
              <a:t>allow for 50 MW synchrotron radiation per beam.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rgbClr val="0000FF"/>
                </a:solidFill>
                <a:latin typeface="Arial"/>
              </a:rPr>
              <a:t>Independent vacuum systems for electrons and positrons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600" dirty="0">
              <a:solidFill>
                <a:srgbClr val="0000FF"/>
              </a:solidFill>
              <a:latin typeface="Arial"/>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rgbClr val="0000FF"/>
                </a:solidFill>
                <a:latin typeface="Arial"/>
              </a:rPr>
              <a:t>full energy booster ring with top-up injection, collider permanent in collision mode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H" sz="1500" b="0" i="0" u="none" strike="noStrike" kern="1200" cap="none" spc="0" normalizeH="0" baseline="0" noProof="0" dirty="0">
              <a:ln>
                <a:noFill/>
              </a:ln>
              <a:solidFill>
                <a:srgbClr val="0000FF"/>
              </a:solidFill>
              <a:effectLst/>
              <a:uLnTx/>
              <a:uFillTx/>
              <a:latin typeface="Arial"/>
              <a:ea typeface="+mn-ea"/>
              <a:cs typeface="+mn-cs"/>
            </a:endParaRPr>
          </a:p>
        </p:txBody>
      </p:sp>
      <p:graphicFrame>
        <p:nvGraphicFramePr>
          <p:cNvPr id="32" name="Table 31">
            <a:extLst>
              <a:ext uri="{FF2B5EF4-FFF2-40B4-BE49-F238E27FC236}">
                <a16:creationId xmlns:a16="http://schemas.microsoft.com/office/drawing/2014/main" id="{78F9AEE6-043C-BB34-1E2D-F50437E10BBB}"/>
              </a:ext>
            </a:extLst>
          </p:cNvPr>
          <p:cNvGraphicFramePr>
            <a:graphicFrameLocks noGrp="1"/>
          </p:cNvGraphicFramePr>
          <p:nvPr/>
        </p:nvGraphicFramePr>
        <p:xfrm>
          <a:off x="11929" y="775635"/>
          <a:ext cx="8776964" cy="4195052"/>
        </p:xfrm>
        <a:graphic>
          <a:graphicData uri="http://schemas.openxmlformats.org/drawingml/2006/table">
            <a:tbl>
              <a:tblPr firstRow="1" bandRow="1"/>
              <a:tblGrid>
                <a:gridCol w="3203086">
                  <a:extLst>
                    <a:ext uri="{9D8B030D-6E8A-4147-A177-3AD203B41FA5}">
                      <a16:colId xmlns:a16="http://schemas.microsoft.com/office/drawing/2014/main" val="20000"/>
                    </a:ext>
                  </a:extLst>
                </a:gridCol>
                <a:gridCol w="1376039">
                  <a:extLst>
                    <a:ext uri="{9D8B030D-6E8A-4147-A177-3AD203B41FA5}">
                      <a16:colId xmlns:a16="http://schemas.microsoft.com/office/drawing/2014/main" val="20001"/>
                    </a:ext>
                  </a:extLst>
                </a:gridCol>
                <a:gridCol w="1340528">
                  <a:extLst>
                    <a:ext uri="{9D8B030D-6E8A-4147-A177-3AD203B41FA5}">
                      <a16:colId xmlns:a16="http://schemas.microsoft.com/office/drawing/2014/main" val="20004"/>
                    </a:ext>
                  </a:extLst>
                </a:gridCol>
                <a:gridCol w="1455938">
                  <a:extLst>
                    <a:ext uri="{9D8B030D-6E8A-4147-A177-3AD203B41FA5}">
                      <a16:colId xmlns:a16="http://schemas.microsoft.com/office/drawing/2014/main" val="20005"/>
                    </a:ext>
                  </a:extLst>
                </a:gridCol>
                <a:gridCol w="1401373">
                  <a:extLst>
                    <a:ext uri="{9D8B030D-6E8A-4147-A177-3AD203B41FA5}">
                      <a16:colId xmlns:a16="http://schemas.microsoft.com/office/drawing/2014/main" val="818795718"/>
                    </a:ext>
                  </a:extLst>
                </a:gridCol>
              </a:tblGrid>
              <a:tr h="271554">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050" b="1" dirty="0">
                          <a:solidFill>
                            <a:schemeClr val="bg1"/>
                          </a:solidFill>
                        </a:rPr>
                        <a:t>Parameter</a:t>
                      </a:r>
                    </a:p>
                  </a:txBody>
                  <a:tcPr marL="68580" marR="68580" marT="34290" marB="34290"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050" b="1" dirty="0">
                          <a:solidFill>
                            <a:schemeClr val="bg1"/>
                          </a:solidFill>
                        </a:rPr>
                        <a:t>Z</a:t>
                      </a:r>
                    </a:p>
                  </a:txBody>
                  <a:tcPr marL="68580" marR="68580" marT="34290" marB="34290"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050" b="1" dirty="0">
                          <a:solidFill>
                            <a:schemeClr val="bg1"/>
                          </a:solidFill>
                        </a:rPr>
                        <a:t>WW</a:t>
                      </a:r>
                    </a:p>
                  </a:txBody>
                  <a:tcPr marL="68580" marR="68580" marT="34290" marB="34290"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050" b="1" dirty="0">
                          <a:solidFill>
                            <a:schemeClr val="bg1"/>
                          </a:solidFill>
                        </a:rPr>
                        <a:t>H</a:t>
                      </a:r>
                      <a:r>
                        <a:rPr lang="de-AT" sz="1050" b="1" baseline="0" dirty="0">
                          <a:solidFill>
                            <a:schemeClr val="bg1"/>
                          </a:solidFill>
                        </a:rPr>
                        <a:t> (ZH)</a:t>
                      </a:r>
                      <a:endParaRPr lang="de-AT" sz="1050" b="1" dirty="0">
                        <a:solidFill>
                          <a:schemeClr val="bg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050" b="1" dirty="0">
                          <a:solidFill>
                            <a:schemeClr val="bg1"/>
                          </a:solidFill>
                        </a:rPr>
                        <a:t>ttbar</a:t>
                      </a:r>
                    </a:p>
                  </a:txBody>
                  <a:tcPr marL="68580" marR="68580" marT="34290" marB="34290"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1509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00" b="1" kern="1200" dirty="0">
                          <a:solidFill>
                            <a:schemeClr val="tx1"/>
                          </a:solidFill>
                          <a:latin typeface="Arial"/>
                          <a:ea typeface="+mn-ea"/>
                          <a:cs typeface="+mn-cs"/>
                        </a:rPr>
                        <a:t>beam energy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050" b="1" kern="1200" dirty="0">
                          <a:solidFill>
                            <a:srgbClr val="FF0000"/>
                          </a:solidFill>
                          <a:latin typeface="Arial"/>
                          <a:ea typeface="+mn-ea"/>
                          <a:cs typeface="+mn-cs"/>
                        </a:rPr>
                        <a:t>45.6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80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120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182.5</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a:ea typeface="+mn-ea"/>
                          <a:cs typeface="+mn-cs"/>
                        </a:rPr>
                        <a:t>beam current [mA]</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1270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050" b="1" kern="1200" dirty="0">
                          <a:solidFill>
                            <a:srgbClr val="FF0000"/>
                          </a:solidFill>
                          <a:latin typeface="Arial"/>
                          <a:ea typeface="+mn-ea"/>
                          <a:cs typeface="+mn-cs"/>
                        </a:rPr>
                        <a:t>137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26.7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4.9</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number bunches/beam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050" b="1" kern="1200" dirty="0">
                          <a:solidFill>
                            <a:srgbClr val="FF3300"/>
                          </a:solidFill>
                          <a:latin typeface="Arial"/>
                          <a:ea typeface="+mn-ea"/>
                          <a:cs typeface="+mn-cs"/>
                        </a:rPr>
                        <a:t>11200</a:t>
                      </a:r>
                      <a:endParaRPr kumimoji="0" lang="en-GB" sz="105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050" b="1" kern="1200" dirty="0">
                          <a:solidFill>
                            <a:srgbClr val="FF3300"/>
                          </a:solidFill>
                          <a:latin typeface="Arial"/>
                          <a:ea typeface="+mn-ea"/>
                          <a:cs typeface="+mn-cs"/>
                        </a:rPr>
                        <a:t>1780</a:t>
                      </a:r>
                      <a:endParaRPr kumimoji="0" lang="en-GB" sz="105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050" b="1" kern="1200" dirty="0">
                          <a:solidFill>
                            <a:srgbClr val="FF3300"/>
                          </a:solidFill>
                          <a:latin typeface="Arial"/>
                          <a:ea typeface="+mn-ea"/>
                          <a:cs typeface="+mn-cs"/>
                        </a:rPr>
                        <a:t>440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050" b="1" kern="1200" dirty="0">
                          <a:solidFill>
                            <a:srgbClr val="FF3300"/>
                          </a:solidFill>
                          <a:latin typeface="Arial"/>
                          <a:ea typeface="+mn-ea"/>
                          <a:cs typeface="+mn-cs"/>
                        </a:rPr>
                        <a:t>60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21509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00" b="1" kern="1200" dirty="0">
                          <a:solidFill>
                            <a:schemeClr val="tx1"/>
                          </a:solidFill>
                          <a:latin typeface="Arial"/>
                          <a:ea typeface="+mn-ea"/>
                          <a:cs typeface="+mn-cs"/>
                        </a:rPr>
                        <a:t>bunch intensity  [10</a:t>
                      </a:r>
                      <a:r>
                        <a:rPr kumimoji="0" lang="en-GB" sz="1000" b="1" kern="1200" baseline="30000" dirty="0">
                          <a:solidFill>
                            <a:schemeClr val="tx1"/>
                          </a:solidFill>
                          <a:latin typeface="Arial"/>
                          <a:ea typeface="+mn-ea"/>
                          <a:cs typeface="+mn-cs"/>
                        </a:rPr>
                        <a:t>11</a:t>
                      </a:r>
                      <a:r>
                        <a:rPr kumimoji="0" lang="en-GB" sz="1000" b="1" kern="1200" dirty="0">
                          <a:solidFill>
                            <a:schemeClr val="tx1"/>
                          </a:solidFill>
                          <a:latin typeface="Arial"/>
                          <a:ea typeface="+mn-ea"/>
                          <a:cs typeface="+mn-cs"/>
                        </a:rPr>
                        <a:t>]</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050" b="1" kern="1200" dirty="0">
                          <a:solidFill>
                            <a:schemeClr val="tx1"/>
                          </a:solidFill>
                          <a:latin typeface="Arial"/>
                          <a:ea typeface="+mn-ea"/>
                          <a:cs typeface="+mn-cs"/>
                        </a:rPr>
                        <a:t>2.14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1.45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a:ea typeface="+mn-ea"/>
                          <a:cs typeface="+mn-cs"/>
                        </a:rPr>
                        <a:t>SR</a:t>
                      </a:r>
                      <a:r>
                        <a:rPr kumimoji="0" lang="en-GB" sz="1000" b="1" kern="1200" baseline="0" dirty="0">
                          <a:solidFill>
                            <a:schemeClr val="tx1"/>
                          </a:solidFill>
                          <a:latin typeface="Arial"/>
                          <a:ea typeface="+mn-ea"/>
                          <a:cs typeface="+mn-cs"/>
                        </a:rPr>
                        <a:t> e</a:t>
                      </a:r>
                      <a:r>
                        <a:rPr kumimoji="0" lang="en-GB" sz="1000" b="1" kern="1200" dirty="0">
                          <a:solidFill>
                            <a:schemeClr val="tx1"/>
                          </a:solidFill>
                          <a:latin typeface="Arial"/>
                          <a:ea typeface="+mn-ea"/>
                          <a:cs typeface="+mn-cs"/>
                        </a:rPr>
                        <a:t>nergy loss / turn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0.0394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0.374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10.4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chemeClr val="tx1"/>
                          </a:solidFill>
                          <a:latin typeface="Arial"/>
                          <a:ea typeface="+mn-ea"/>
                          <a:cs typeface="+mn-cs"/>
                        </a:rPr>
                        <a:t>total RF voltage 400/800 MHz [GV]</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0.120/0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1.0/0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2.1/0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2.1/9.4</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panose="020B0604020202020204" pitchFamily="34" charset="0"/>
                          <a:ea typeface="+mn-ea"/>
                          <a:cs typeface="Arial" panose="020B0604020202020204" pitchFamily="34" charset="0"/>
                        </a:rPr>
                        <a:t>long.</a:t>
                      </a:r>
                      <a:r>
                        <a:rPr kumimoji="0" lang="en-GB" sz="1000" b="1" kern="1200" baseline="0" dirty="0">
                          <a:solidFill>
                            <a:schemeClr val="tx1"/>
                          </a:solidFill>
                          <a:latin typeface="Arial" panose="020B0604020202020204" pitchFamily="34" charset="0"/>
                          <a:ea typeface="+mn-ea"/>
                          <a:cs typeface="Arial" panose="020B0604020202020204" pitchFamily="34" charset="0"/>
                        </a:rPr>
                        <a:t> </a:t>
                      </a:r>
                      <a:r>
                        <a:rPr kumimoji="0" lang="en-GB" sz="1000" b="1" kern="1200" dirty="0">
                          <a:solidFill>
                            <a:schemeClr val="tx1"/>
                          </a:solidFill>
                          <a:latin typeface="Arial" panose="020B0604020202020204" pitchFamily="34" charset="0"/>
                          <a:ea typeface="+mn-ea"/>
                          <a:cs typeface="Arial" panose="020B0604020202020204" pitchFamily="34" charset="0"/>
                        </a:rPr>
                        <a:t>damping time [turns]</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1158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215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baseline="0" dirty="0">
                          <a:solidFill>
                            <a:schemeClr val="tx1"/>
                          </a:solidFill>
                          <a:latin typeface="Arial"/>
                          <a:ea typeface="+mn-ea"/>
                          <a:cs typeface="+mn-cs"/>
                        </a:rPr>
                        <a:t>64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303873614"/>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000" b="1" kern="1200" dirty="0">
                          <a:solidFill>
                            <a:schemeClr val="tx1"/>
                          </a:solidFill>
                          <a:latin typeface="Arial"/>
                          <a:ea typeface="+mn-ea"/>
                          <a:cs typeface="+mn-cs"/>
                        </a:rPr>
                        <a:t>horizontal beta*</a:t>
                      </a:r>
                      <a:r>
                        <a:rPr kumimoji="0" lang="de-AT" sz="1000" b="1" kern="1200" baseline="0" dirty="0">
                          <a:solidFill>
                            <a:schemeClr val="tx1"/>
                          </a:solidFill>
                          <a:latin typeface="Arial"/>
                          <a:ea typeface="+mn-ea"/>
                          <a:cs typeface="+mn-cs"/>
                        </a:rPr>
                        <a:t> </a:t>
                      </a:r>
                      <a:r>
                        <a:rPr kumimoji="0" lang="en-GB" sz="1000" b="1" kern="1200" dirty="0">
                          <a:solidFill>
                            <a:schemeClr val="tx1"/>
                          </a:solidFill>
                          <a:latin typeface="+mn-lt"/>
                          <a:ea typeface="+mn-ea"/>
                          <a:cs typeface="+mn-cs"/>
                        </a:rPr>
                        <a:t>[m]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0.11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0.2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050" b="1" kern="1200" dirty="0">
                          <a:solidFill>
                            <a:schemeClr val="tx1"/>
                          </a:solidFill>
                          <a:latin typeface="Arial"/>
                          <a:ea typeface="+mn-ea"/>
                          <a:cs typeface="+mn-cs"/>
                        </a:rPr>
                        <a:t>0.24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1.0</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235448">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vertical</a:t>
                      </a:r>
                      <a:r>
                        <a:rPr kumimoji="0" lang="en-US" sz="1000" b="1" kern="1200" baseline="0" dirty="0">
                          <a:solidFill>
                            <a:schemeClr val="tx1"/>
                          </a:solidFill>
                          <a:latin typeface="Arial"/>
                          <a:ea typeface="+mn-ea"/>
                          <a:cs typeface="+mn-cs"/>
                        </a:rPr>
                        <a:t> beta* [mm]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0.7</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de-AT" sz="1050" b="1" kern="1200" dirty="0">
                          <a:solidFill>
                            <a:schemeClr val="tx1"/>
                          </a:solidFill>
                          <a:latin typeface="Arial"/>
                          <a:ea typeface="+mn-ea"/>
                          <a:cs typeface="+mn-cs"/>
                        </a:rPr>
                        <a:t>1.0</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1.0</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defTabSz="914400" rtl="0" eaLnBrk="1" latinLnBrk="0" hangingPunct="1"/>
                      <a:r>
                        <a:rPr kumimoji="0" lang="en-US" sz="1050" b="1" kern="1200" dirty="0">
                          <a:solidFill>
                            <a:schemeClr val="tx1"/>
                          </a:solidFill>
                          <a:latin typeface="Arial"/>
                          <a:ea typeface="+mn-ea"/>
                          <a:cs typeface="+mn-cs"/>
                        </a:rPr>
                        <a:t>1.6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horizontal geometric emittance</a:t>
                      </a:r>
                      <a:r>
                        <a:rPr kumimoji="0" lang="en-US" sz="1000" b="1" kern="1200" baseline="0" dirty="0">
                          <a:solidFill>
                            <a:schemeClr val="tx1"/>
                          </a:solidFill>
                          <a:latin typeface="Arial"/>
                          <a:ea typeface="+mn-ea"/>
                          <a:cs typeface="+mn-cs"/>
                        </a:rPr>
                        <a:t> [nm]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0.71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2.17</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0.71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3858396"/>
                  </a:ext>
                </a:extLst>
              </a:tr>
              <a:tr h="25905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vertical geom. emittance [pm]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1.4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rgbClr val="FF0000"/>
                          </a:solidFill>
                          <a:latin typeface="Arial"/>
                          <a:ea typeface="+mn-ea"/>
                          <a:cs typeface="+mn-cs"/>
                        </a:rPr>
                        <a:t>vertical rms IP spot size [nm]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36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47</a:t>
                      </a:r>
                    </a:p>
                  </a:txBody>
                  <a:tcPr marL="68580" marR="68580" marT="34290" marB="34290"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40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51</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74449764"/>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beam-beam parameter </a:t>
                      </a:r>
                      <a:r>
                        <a:rPr kumimoji="0" lang="en-US" sz="1000" b="1" kern="1200" dirty="0">
                          <a:solidFill>
                            <a:schemeClr val="tx1"/>
                          </a:solidFill>
                          <a:latin typeface="Symbol" panose="05050102010706020507" pitchFamily="18" charset="2"/>
                          <a:ea typeface="+mn-ea"/>
                          <a:cs typeface="+mn-cs"/>
                        </a:rPr>
                        <a:t>x</a:t>
                      </a:r>
                      <a:r>
                        <a:rPr kumimoji="0" lang="en-US" sz="1000" b="1" kern="1200" baseline="-25000" dirty="0">
                          <a:solidFill>
                            <a:schemeClr val="tx1"/>
                          </a:solidFill>
                          <a:latin typeface="Arial"/>
                          <a:ea typeface="+mn-ea"/>
                          <a:cs typeface="+mn-cs"/>
                        </a:rPr>
                        <a:t>x</a:t>
                      </a:r>
                      <a:r>
                        <a:rPr kumimoji="0" lang="en-US" sz="1000" b="1" kern="1200" dirty="0">
                          <a:solidFill>
                            <a:schemeClr val="tx1"/>
                          </a:solidFill>
                          <a:latin typeface="Arial"/>
                          <a:ea typeface="+mn-ea"/>
                          <a:cs typeface="+mn-cs"/>
                        </a:rPr>
                        <a:t> / </a:t>
                      </a:r>
                      <a:r>
                        <a:rPr kumimoji="0" lang="en-US" sz="1000" b="1" kern="1200" dirty="0" err="1">
                          <a:solidFill>
                            <a:schemeClr val="tx1"/>
                          </a:solidFill>
                          <a:latin typeface="Symbol" panose="05050102010706020507" pitchFamily="18" charset="2"/>
                          <a:ea typeface="+mn-ea"/>
                          <a:cs typeface="+mn-cs"/>
                        </a:rPr>
                        <a:t>x</a:t>
                      </a:r>
                      <a:r>
                        <a:rPr kumimoji="0" lang="en-US" sz="1000" b="1" kern="1200" baseline="-25000" dirty="0" err="1">
                          <a:solidFill>
                            <a:schemeClr val="tx1"/>
                          </a:solidFill>
                          <a:latin typeface="Arial"/>
                          <a:ea typeface="+mn-ea"/>
                          <a:cs typeface="+mn-cs"/>
                        </a:rPr>
                        <a:t>y</a:t>
                      </a:r>
                      <a:endParaRPr kumimoji="0" lang="en-GB" sz="1000" b="1" kern="1200" baseline="-250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0.002/0.0973</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0.013/0.128</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0.010/0.088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0.073/0.134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233805163"/>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rgbClr val="FF0000"/>
                          </a:solidFill>
                          <a:latin typeface="Arial"/>
                          <a:ea typeface="+mn-ea"/>
                          <a:cs typeface="+mn-cs"/>
                        </a:rPr>
                        <a:t>rms bunch length </a:t>
                      </a:r>
                      <a:r>
                        <a:rPr kumimoji="0" lang="en-US" sz="1000" b="1" kern="1200" dirty="0">
                          <a:solidFill>
                            <a:schemeClr val="tx1"/>
                          </a:solidFill>
                          <a:latin typeface="Arial"/>
                          <a:ea typeface="+mn-ea"/>
                          <a:cs typeface="+mn-cs"/>
                        </a:rPr>
                        <a:t>with SR / </a:t>
                      </a:r>
                      <a:r>
                        <a:rPr kumimoji="0" lang="en-US" sz="1000" b="1" kern="1200" dirty="0">
                          <a:solidFill>
                            <a:srgbClr val="FF0000"/>
                          </a:solidFill>
                          <a:latin typeface="Arial"/>
                          <a:ea typeface="+mn-ea"/>
                          <a:cs typeface="+mn-cs"/>
                        </a:rPr>
                        <a:t>BS [mm]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5.6 / </a:t>
                      </a:r>
                      <a:r>
                        <a:rPr kumimoji="0" lang="en-US" sz="1050" b="1" kern="1200" dirty="0">
                          <a:solidFill>
                            <a:srgbClr val="FF0000"/>
                          </a:solidFill>
                          <a:latin typeface="Arial"/>
                          <a:ea typeface="+mn-ea"/>
                          <a:cs typeface="+mn-cs"/>
                        </a:rPr>
                        <a:t>15.5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3.5 / </a:t>
                      </a:r>
                      <a:r>
                        <a:rPr kumimoji="0" lang="de-AT" sz="1050" b="1" kern="1200" dirty="0">
                          <a:solidFill>
                            <a:srgbClr val="FF0000"/>
                          </a:solidFill>
                          <a:latin typeface="Arial"/>
                          <a:ea typeface="+mn-ea"/>
                          <a:cs typeface="+mn-cs"/>
                        </a:rPr>
                        <a:t>5.4</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3.4 / </a:t>
                      </a:r>
                      <a:r>
                        <a:rPr kumimoji="0" lang="en-US" sz="1050" b="1" kern="1200" dirty="0">
                          <a:solidFill>
                            <a:srgbClr val="FF0000"/>
                          </a:solidFill>
                          <a:latin typeface="Arial"/>
                          <a:ea typeface="+mn-ea"/>
                          <a:cs typeface="+mn-cs"/>
                        </a:rPr>
                        <a:t>4.7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 / </a:t>
                      </a:r>
                      <a:r>
                        <a:rPr kumimoji="0" lang="en-US" sz="1050" b="1" kern="1200" dirty="0">
                          <a:solidFill>
                            <a:srgbClr val="FF0000"/>
                          </a:solidFill>
                          <a:latin typeface="Arial"/>
                          <a:ea typeface="+mn-ea"/>
                          <a:cs typeface="+mn-cs"/>
                        </a:rPr>
                        <a:t>2.</a:t>
                      </a:r>
                      <a:r>
                        <a:rPr kumimoji="0" lang="en-GB" sz="1050" b="1" kern="1200" dirty="0">
                          <a:solidFill>
                            <a:srgbClr val="FF0000"/>
                          </a:solidFill>
                          <a:latin typeface="Arial"/>
                          <a:ea typeface="+mn-ea"/>
                          <a:cs typeface="+mn-cs"/>
                        </a:rPr>
                        <a:t>2</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6397388"/>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luminosity per IP [10</a:t>
                      </a:r>
                      <a:r>
                        <a:rPr kumimoji="0" lang="en-US" sz="1000" b="1" kern="1200" baseline="30000" dirty="0">
                          <a:solidFill>
                            <a:srgbClr val="FF0000"/>
                          </a:solidFill>
                          <a:latin typeface="Arial"/>
                          <a:ea typeface="+mn-ea"/>
                          <a:cs typeface="+mn-cs"/>
                        </a:rPr>
                        <a:t>34</a:t>
                      </a:r>
                      <a:r>
                        <a:rPr kumimoji="0" lang="en-US" sz="1000" b="1" kern="1200" dirty="0">
                          <a:solidFill>
                            <a:srgbClr val="FF0000"/>
                          </a:solidFill>
                          <a:latin typeface="Arial"/>
                          <a:ea typeface="+mn-ea"/>
                          <a:cs typeface="+mn-cs"/>
                        </a:rPr>
                        <a:t> cm</a:t>
                      </a:r>
                      <a:r>
                        <a:rPr kumimoji="0" lang="en-US" sz="1000" b="1" kern="1200" baseline="30000" dirty="0">
                          <a:solidFill>
                            <a:srgbClr val="FF0000"/>
                          </a:solidFill>
                          <a:latin typeface="Arial"/>
                          <a:ea typeface="+mn-ea"/>
                          <a:cs typeface="+mn-cs"/>
                        </a:rPr>
                        <a:t>-2</a:t>
                      </a:r>
                      <a:r>
                        <a:rPr kumimoji="0" lang="en-US" sz="1000" b="1" kern="1200" dirty="0">
                          <a:solidFill>
                            <a:srgbClr val="FF0000"/>
                          </a:solidFill>
                          <a:latin typeface="Arial"/>
                          <a:ea typeface="+mn-ea"/>
                          <a:cs typeface="+mn-cs"/>
                        </a:rPr>
                        <a:t>s</a:t>
                      </a:r>
                      <a:r>
                        <a:rPr kumimoji="0" lang="en-US" sz="1000" b="1" kern="1200" baseline="30000" dirty="0">
                          <a:solidFill>
                            <a:srgbClr val="FF0000"/>
                          </a:solidFill>
                          <a:latin typeface="Arial"/>
                          <a:ea typeface="+mn-ea"/>
                          <a:cs typeface="+mn-cs"/>
                        </a:rPr>
                        <a:t>-1</a:t>
                      </a:r>
                      <a:r>
                        <a:rPr kumimoji="0" lang="en-US" sz="1000" b="1" kern="1200" dirty="0">
                          <a:solidFill>
                            <a:srgbClr val="FF0000"/>
                          </a:solidFill>
                          <a:latin typeface="Arial"/>
                          <a:ea typeface="+mn-ea"/>
                          <a:cs typeface="+mn-cs"/>
                        </a:rPr>
                        <a:t>]</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140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20</a:t>
                      </a:r>
                      <a:endParaRPr kumimoji="0" lang="en-GB" sz="105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≥5.0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1.25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total integrated luminosity / IP / year [ab</a:t>
                      </a:r>
                      <a:r>
                        <a:rPr kumimoji="0" lang="en-US" sz="1000" b="1" kern="1200" baseline="30000" dirty="0">
                          <a:solidFill>
                            <a:srgbClr val="FF0000"/>
                          </a:solidFill>
                          <a:latin typeface="Arial"/>
                          <a:ea typeface="+mn-ea"/>
                          <a:cs typeface="+mn-cs"/>
                        </a:rPr>
                        <a:t>-1</a:t>
                      </a:r>
                      <a:r>
                        <a:rPr kumimoji="0" lang="en-US" sz="1000" b="1" kern="1200" dirty="0">
                          <a:solidFill>
                            <a:srgbClr val="FF0000"/>
                          </a:solidFill>
                          <a:latin typeface="Arial"/>
                          <a:ea typeface="+mn-ea"/>
                          <a:cs typeface="+mn-cs"/>
                        </a:rPr>
                        <a:t>/</a:t>
                      </a:r>
                      <a:r>
                        <a:rPr kumimoji="0" lang="en-US" sz="1000" b="1" kern="1200" dirty="0" err="1">
                          <a:solidFill>
                            <a:srgbClr val="FF0000"/>
                          </a:solidFill>
                          <a:latin typeface="Arial"/>
                          <a:ea typeface="+mn-ea"/>
                          <a:cs typeface="+mn-cs"/>
                        </a:rPr>
                        <a:t>yr</a:t>
                      </a:r>
                      <a:r>
                        <a:rPr kumimoji="0" lang="en-US" sz="1000" b="1" kern="1200" dirty="0">
                          <a:solidFill>
                            <a:srgbClr val="FF0000"/>
                          </a:solidFill>
                          <a:latin typeface="Arial"/>
                          <a:ea typeface="+mn-ea"/>
                          <a:cs typeface="+mn-cs"/>
                        </a:rPr>
                        <a:t>]</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2.4</a:t>
                      </a:r>
                      <a:endParaRPr kumimoji="0" lang="en-GB" sz="105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0.15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chemeClr val="tx1"/>
                          </a:solidFill>
                          <a:latin typeface="Arial"/>
                          <a:ea typeface="+mn-ea"/>
                          <a:cs typeface="+mn-cs"/>
                        </a:rPr>
                        <a:t>beam lifetime rad Bhabha + BS [min]</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baseline="0" dirty="0">
                          <a:solidFill>
                            <a:schemeClr val="tx1"/>
                          </a:solidFill>
                          <a:latin typeface="Arial"/>
                          <a:ea typeface="+mn-ea"/>
                          <a:cs typeface="+mn-cs"/>
                        </a:rPr>
                        <a:t>12</a:t>
                      </a:r>
                      <a:endParaRPr kumimoji="0" lang="en-GB" sz="1050" b="1" kern="1200" dirty="0">
                        <a:solidFill>
                          <a:schemeClr val="tx1"/>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12</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p:spTree>
    <p:extLst>
      <p:ext uri="{BB962C8B-B14F-4D97-AF65-F5344CB8AC3E}">
        <p14:creationId xmlns:p14="http://schemas.microsoft.com/office/powerpoint/2010/main" val="265489012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80BD2F77-2369-4621-9D1B-559C15528B8A}"/>
              </a:ext>
            </a:extLst>
          </p:cNvPr>
          <p:cNvSpPr txBox="1">
            <a:spLocks/>
          </p:cNvSpPr>
          <p:nvPr/>
        </p:nvSpPr>
        <p:spPr>
          <a:xfrm>
            <a:off x="-28930" y="0"/>
            <a:ext cx="1222093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a:t>
            </a:r>
            <a:r>
              <a:rPr kumimoji="0" lang="en-US" sz="4000" b="1" i="0" u="none" strike="noStrike" kern="0" cap="none" spc="0" normalizeH="0" baseline="0" noProof="0" dirty="0">
                <a:ln>
                  <a:noFill/>
                </a:ln>
                <a:solidFill>
                  <a:srgbClr val="FFFF00"/>
                </a:solidFill>
                <a:effectLst/>
                <a:uLnTx/>
                <a:uFillTx/>
                <a:latin typeface="Arial"/>
                <a:ea typeface="+mj-ea"/>
                <a:cs typeface="+mj-cs"/>
              </a:rPr>
              <a:t>FCC-</a:t>
            </a:r>
            <a:r>
              <a:rPr kumimoji="0" lang="en-US" sz="4000" b="1" i="0" u="none" strike="noStrike" kern="0" cap="none" spc="0" normalizeH="0" baseline="0" noProof="0" dirty="0" err="1">
                <a:ln>
                  <a:noFill/>
                </a:ln>
                <a:solidFill>
                  <a:srgbClr val="FFFF00"/>
                </a:solidFill>
                <a:effectLst/>
                <a:uLnTx/>
                <a:uFillTx/>
                <a:latin typeface="Arial"/>
                <a:ea typeface="+mj-ea"/>
                <a:cs typeface="+mj-cs"/>
              </a:rPr>
              <a:t>ee</a:t>
            </a:r>
            <a:r>
              <a:rPr kumimoji="0" lang="en-US" sz="4000" b="1" i="0" u="none" strike="noStrike" kern="0" cap="none" spc="0" normalizeH="0" baseline="0" noProof="0" dirty="0">
                <a:ln>
                  <a:noFill/>
                </a:ln>
                <a:solidFill>
                  <a:srgbClr val="FFFF00"/>
                </a:solidFill>
                <a:effectLst/>
                <a:uLnTx/>
                <a:uFillTx/>
                <a:latin typeface="Arial"/>
                <a:ea typeface="+mj-ea"/>
                <a:cs typeface="+mj-cs"/>
              </a:rPr>
              <a:t> Collider </a:t>
            </a:r>
            <a:r>
              <a:rPr kumimoji="0" lang="en-US" sz="4000" b="1" i="0" u="none" strike="noStrike" kern="0" cap="none" spc="0" normalizeH="0" baseline="0" noProof="0" dirty="0" err="1">
                <a:ln>
                  <a:noFill/>
                </a:ln>
                <a:solidFill>
                  <a:srgbClr val="FFFF00"/>
                </a:solidFill>
                <a:effectLst/>
                <a:uLnTx/>
                <a:uFillTx/>
                <a:latin typeface="Arial"/>
                <a:ea typeface="+mj-ea"/>
                <a:cs typeface="+mj-cs"/>
              </a:rPr>
              <a:t>Programme</a:t>
            </a:r>
            <a:endParaRPr kumimoji="0" lang="en-US" sz="4000" b="1" i="0" u="none" strike="noStrike" kern="0" cap="none" spc="0" normalizeH="0" baseline="0" noProof="0" dirty="0">
              <a:ln>
                <a:noFill/>
              </a:ln>
              <a:solidFill>
                <a:srgbClr val="FFFF00"/>
              </a:solidFill>
              <a:effectLst/>
              <a:uLnTx/>
              <a:uFillTx/>
              <a:latin typeface="Arial"/>
              <a:ea typeface="+mj-ea"/>
              <a:cs typeface="+mj-cs"/>
            </a:endParaRPr>
          </a:p>
        </p:txBody>
      </p:sp>
      <p:pic>
        <p:nvPicPr>
          <p:cNvPr id="54" name="Picture 53" descr="A picture containing icon&#10;&#10;Description automatically generated">
            <a:extLst>
              <a:ext uri="{FF2B5EF4-FFF2-40B4-BE49-F238E27FC236}">
                <a16:creationId xmlns:a16="http://schemas.microsoft.com/office/drawing/2014/main" id="{B02F8D9B-AAAE-49B0-95EF-D2DCE15E258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620" y="188640"/>
            <a:ext cx="1935386" cy="654292"/>
          </a:xfrm>
          <a:prstGeom prst="rect">
            <a:avLst/>
          </a:prstGeom>
        </p:spPr>
      </p:pic>
      <p:pic>
        <p:nvPicPr>
          <p:cNvPr id="2" name="FCC-runs_v10.jpg" descr="FCC-runs_v10.jpg">
            <a:extLst>
              <a:ext uri="{FF2B5EF4-FFF2-40B4-BE49-F238E27FC236}">
                <a16:creationId xmlns:a16="http://schemas.microsoft.com/office/drawing/2014/main" id="{E017917E-676E-E2A0-F33D-DFA12DBB7A77}"/>
              </a:ext>
            </a:extLst>
          </p:cNvPr>
          <p:cNvPicPr/>
          <p:nvPr/>
        </p:nvPicPr>
        <p:blipFill>
          <a:blip r:embed="rId3"/>
          <a:srcRect t="8273" b="28087"/>
          <a:stretch/>
        </p:blipFill>
        <p:spPr>
          <a:xfrm>
            <a:off x="0" y="1062531"/>
            <a:ext cx="11943233" cy="4257279"/>
          </a:xfrm>
          <a:prstGeom prst="rect">
            <a:avLst/>
          </a:prstGeom>
          <a:ln w="12700">
            <a:noFill/>
          </a:ln>
        </p:spPr>
      </p:pic>
      <p:sp>
        <p:nvSpPr>
          <p:cNvPr id="3" name="Opportunities beyond the baseline plan (√s below Z, 125GeV, 217GeV; larger integrated lumi…)…">
            <a:extLst>
              <a:ext uri="{FF2B5EF4-FFF2-40B4-BE49-F238E27FC236}">
                <a16:creationId xmlns:a16="http://schemas.microsoft.com/office/drawing/2014/main" id="{A19028DD-A746-1349-DD5F-C1A736FF9C55}"/>
              </a:ext>
            </a:extLst>
          </p:cNvPr>
          <p:cNvSpPr/>
          <p:nvPr/>
        </p:nvSpPr>
        <p:spPr>
          <a:xfrm>
            <a:off x="248767" y="5319810"/>
            <a:ext cx="11694466" cy="1487506"/>
          </a:xfrm>
          <a:prstGeom prst="rect">
            <a:avLst/>
          </a:prstGeom>
          <a:noFill/>
          <a:ln w="12700">
            <a:noFill/>
          </a:ln>
        </p:spPr>
        <p:style>
          <a:lnRef idx="0">
            <a:scrgbClr r="0" g="0" b="0"/>
          </a:lnRef>
          <a:fillRef idx="0">
            <a:scrgbClr r="0" g="0" b="0"/>
          </a:fillRef>
          <a:effectRef idx="0">
            <a:scrgbClr r="0" g="0" b="0"/>
          </a:effectRef>
          <a:fontRef idx="minor"/>
        </p:style>
        <p:txBody>
          <a:bodyPr wrap="square" lIns="50760" tIns="50760" rIns="50760" bIns="50760" anchor="ctr">
            <a:spAutoFit/>
          </a:bodyPr>
          <a:lstStyle/>
          <a:p>
            <a:pPr marL="333360" indent="-333360" defTabSz="457200">
              <a:lnSpc>
                <a:spcPct val="100000"/>
              </a:lnSpc>
              <a:buClr>
                <a:srgbClr val="000000"/>
              </a:buClr>
              <a:buSzPct val="145000"/>
              <a:buFont typeface="Symbol" charset="2"/>
              <a:buChar char=""/>
              <a:tabLst>
                <a:tab pos="774720" algn="l"/>
              </a:tabLst>
            </a:pPr>
            <a:r>
              <a:rPr lang="en-GB" b="1" strike="noStrike" spc="-1" dirty="0">
                <a:solidFill>
                  <a:srgbClr val="000000"/>
                </a:solidFill>
                <a:latin typeface="Arial"/>
                <a:ea typeface="Arial"/>
              </a:rPr>
              <a:t>Opportunities</a:t>
            </a:r>
            <a:r>
              <a:rPr lang="en-GB" b="0" strike="noStrike" spc="-1" dirty="0">
                <a:solidFill>
                  <a:srgbClr val="000000"/>
                </a:solidFill>
                <a:latin typeface="Arial"/>
                <a:ea typeface="Arial"/>
              </a:rPr>
              <a:t> beyond the baseline plan (√s below Z, 125GeV, 217GeV; larger integrated </a:t>
            </a:r>
            <a:r>
              <a:rPr lang="en-GB" b="0" strike="noStrike" spc="-1" dirty="0" err="1">
                <a:solidFill>
                  <a:srgbClr val="000000"/>
                </a:solidFill>
                <a:latin typeface="Arial"/>
                <a:ea typeface="Arial"/>
              </a:rPr>
              <a:t>lumi</a:t>
            </a:r>
            <a:r>
              <a:rPr lang="en-GB" b="0" strike="noStrike" spc="-1" dirty="0">
                <a:solidFill>
                  <a:srgbClr val="000000"/>
                </a:solidFill>
                <a:latin typeface="Arial"/>
                <a:ea typeface="Arial"/>
              </a:rPr>
              <a:t>…)</a:t>
            </a:r>
            <a:endParaRPr lang="en-GB" b="0" strike="noStrike" spc="-1" dirty="0">
              <a:solidFill>
                <a:srgbClr val="000000"/>
              </a:solidFill>
              <a:latin typeface="Calibri"/>
            </a:endParaRPr>
          </a:p>
          <a:p>
            <a:pPr marL="333360" indent="-333360" defTabSz="457200">
              <a:lnSpc>
                <a:spcPct val="100000"/>
              </a:lnSpc>
              <a:buClr>
                <a:srgbClr val="000000"/>
              </a:buClr>
              <a:buSzPct val="145000"/>
              <a:buFont typeface="Symbol" charset="2"/>
              <a:buChar char=""/>
              <a:tabLst>
                <a:tab pos="774720" algn="l"/>
              </a:tabLst>
            </a:pPr>
            <a:r>
              <a:rPr lang="en-GB" b="1" strike="noStrike" spc="-1" dirty="0">
                <a:solidFill>
                  <a:srgbClr val="000000"/>
                </a:solidFill>
                <a:latin typeface="Arial"/>
                <a:ea typeface="Arial"/>
              </a:rPr>
              <a:t>Opportunities</a:t>
            </a:r>
            <a:r>
              <a:rPr lang="en-GB" b="0" strike="noStrike" spc="-1" dirty="0">
                <a:solidFill>
                  <a:srgbClr val="000000"/>
                </a:solidFill>
                <a:latin typeface="Arial"/>
                <a:ea typeface="Arial"/>
              </a:rPr>
              <a:t> to exploit FCC facility differently (to be studied more carefully):</a:t>
            </a:r>
            <a:endParaRPr lang="en-GB" b="0" strike="noStrike" spc="-1" dirty="0">
              <a:solidFill>
                <a:srgbClr val="000000"/>
              </a:solidFill>
              <a:latin typeface="Calibri"/>
            </a:endParaRPr>
          </a:p>
          <a:p>
            <a:pPr marL="777960" lvl="1" indent="-333360" defTabSz="457200">
              <a:lnSpc>
                <a:spcPct val="100000"/>
              </a:lnSpc>
              <a:buClr>
                <a:srgbClr val="000000"/>
              </a:buClr>
              <a:buSzPct val="70000"/>
              <a:buFont typeface="OpenSymbol"/>
              <a:buChar char="๏"/>
              <a:tabLst>
                <a:tab pos="774720" algn="l"/>
              </a:tabLst>
            </a:pPr>
            <a:r>
              <a:rPr lang="en-GB" b="0" strike="noStrike" spc="-1" dirty="0">
                <a:solidFill>
                  <a:srgbClr val="000000"/>
                </a:solidFill>
                <a:latin typeface="Arial"/>
                <a:ea typeface="Arial"/>
              </a:rPr>
              <a:t>using the electrons from the injectors for beam-dump experiments, </a:t>
            </a:r>
            <a:endParaRPr lang="en-GB" b="0" strike="noStrike" spc="-1" dirty="0">
              <a:solidFill>
                <a:srgbClr val="000000"/>
              </a:solidFill>
              <a:latin typeface="Calibri"/>
            </a:endParaRPr>
          </a:p>
          <a:p>
            <a:pPr marL="777960" lvl="1" indent="-333360" defTabSz="457200">
              <a:lnSpc>
                <a:spcPct val="100000"/>
              </a:lnSpc>
              <a:buClr>
                <a:srgbClr val="000000"/>
              </a:buClr>
              <a:buSzPct val="70000"/>
              <a:buFont typeface="OpenSymbol"/>
              <a:buChar char="๏"/>
              <a:tabLst>
                <a:tab pos="774720" algn="l"/>
              </a:tabLst>
            </a:pPr>
            <a:r>
              <a:rPr lang="en-GB" b="0" strike="noStrike" spc="-1" dirty="0">
                <a:solidFill>
                  <a:srgbClr val="000000"/>
                </a:solidFill>
                <a:latin typeface="Arial"/>
                <a:ea typeface="Arial"/>
              </a:rPr>
              <a:t>extracting electron beams from the booster, </a:t>
            </a:r>
            <a:endParaRPr lang="en-GB" b="0" strike="noStrike" spc="-1" dirty="0">
              <a:solidFill>
                <a:srgbClr val="000000"/>
              </a:solidFill>
              <a:latin typeface="Calibri"/>
            </a:endParaRPr>
          </a:p>
          <a:p>
            <a:pPr marL="777960" lvl="1" indent="-333360" defTabSz="457200">
              <a:lnSpc>
                <a:spcPct val="100000"/>
              </a:lnSpc>
              <a:buClr>
                <a:srgbClr val="000000"/>
              </a:buClr>
              <a:buSzPct val="70000"/>
              <a:buFont typeface="OpenSymbol"/>
              <a:buChar char="๏"/>
              <a:tabLst>
                <a:tab pos="774720" algn="l"/>
              </a:tabLst>
            </a:pPr>
            <a:r>
              <a:rPr lang="en-GB" b="0" strike="noStrike" spc="-1" dirty="0">
                <a:solidFill>
                  <a:srgbClr val="000000"/>
                </a:solidFill>
                <a:latin typeface="Arial"/>
                <a:ea typeface="Arial"/>
              </a:rPr>
              <a:t>reusing the synchrotron radiation photons.</a:t>
            </a:r>
            <a:endParaRPr lang="en-GB" b="0" strike="noStrike" spc="-1" dirty="0">
              <a:solidFill>
                <a:srgbClr val="000000"/>
              </a:solidFill>
              <a:latin typeface="Calibri"/>
            </a:endParaRPr>
          </a:p>
        </p:txBody>
      </p:sp>
      <p:sp>
        <p:nvSpPr>
          <p:cNvPr id="5" name="TextBox 4">
            <a:extLst>
              <a:ext uri="{FF2B5EF4-FFF2-40B4-BE49-F238E27FC236}">
                <a16:creationId xmlns:a16="http://schemas.microsoft.com/office/drawing/2014/main" id="{31E66D1C-50E7-679F-72C3-76C7B58F2865}"/>
              </a:ext>
            </a:extLst>
          </p:cNvPr>
          <p:cNvSpPr txBox="1"/>
          <p:nvPr/>
        </p:nvSpPr>
        <p:spPr>
          <a:xfrm>
            <a:off x="10740980" y="6437984"/>
            <a:ext cx="1300356" cy="369332"/>
          </a:xfrm>
          <a:prstGeom prst="rect">
            <a:avLst/>
          </a:prstGeom>
          <a:noFill/>
        </p:spPr>
        <p:txBody>
          <a:bodyPr wrap="none" rtlCol="0">
            <a:spAutoFit/>
          </a:bodyPr>
          <a:lstStyle/>
          <a:p>
            <a:r>
              <a:rPr lang="en-CH" dirty="0"/>
              <a:t>C. Grojean</a:t>
            </a:r>
          </a:p>
        </p:txBody>
      </p:sp>
    </p:spTree>
    <p:extLst>
      <p:ext uri="{BB962C8B-B14F-4D97-AF65-F5344CB8AC3E}">
        <p14:creationId xmlns:p14="http://schemas.microsoft.com/office/powerpoint/2010/main" val="40145147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r>
              <a:rPr lang="en-US" dirty="0"/>
              <a:t>modified FCC-</a:t>
            </a:r>
            <a:r>
              <a:rPr lang="en-US" dirty="0" err="1"/>
              <a:t>ee</a:t>
            </a:r>
            <a:r>
              <a:rPr lang="en-US" dirty="0"/>
              <a:t> RF layout</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8" name="Picture 7">
            <a:extLst>
              <a:ext uri="{FF2B5EF4-FFF2-40B4-BE49-F238E27FC236}">
                <a16:creationId xmlns:a16="http://schemas.microsoft.com/office/drawing/2014/main" id="{3D59C801-4F10-69BD-94C3-707D2A7DA7E9}"/>
              </a:ext>
            </a:extLst>
          </p:cNvPr>
          <p:cNvPicPr>
            <a:picLocks noChangeAspect="1"/>
          </p:cNvPicPr>
          <p:nvPr/>
        </p:nvPicPr>
        <p:blipFill>
          <a:blip r:embed="rId3"/>
          <a:stretch>
            <a:fillRect/>
          </a:stretch>
        </p:blipFill>
        <p:spPr>
          <a:xfrm>
            <a:off x="193441" y="3460113"/>
            <a:ext cx="5181981" cy="3357612"/>
          </a:xfrm>
          <a:prstGeom prst="rect">
            <a:avLst/>
          </a:prstGeom>
        </p:spPr>
      </p:pic>
      <p:sp>
        <p:nvSpPr>
          <p:cNvPr id="9" name="TextBox 8">
            <a:extLst>
              <a:ext uri="{FF2B5EF4-FFF2-40B4-BE49-F238E27FC236}">
                <a16:creationId xmlns:a16="http://schemas.microsoft.com/office/drawing/2014/main" id="{D62663E4-0AEE-D8FC-4F83-C6DA4DA4C766}"/>
              </a:ext>
            </a:extLst>
          </p:cNvPr>
          <p:cNvSpPr txBox="1"/>
          <p:nvPr/>
        </p:nvSpPr>
        <p:spPr>
          <a:xfrm>
            <a:off x="163609" y="6485200"/>
            <a:ext cx="876202"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J.-P. Burnet</a:t>
            </a:r>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10" name="TextBox 9">
            <a:extLst>
              <a:ext uri="{FF2B5EF4-FFF2-40B4-BE49-F238E27FC236}">
                <a16:creationId xmlns:a16="http://schemas.microsoft.com/office/drawing/2014/main" id="{20BC5326-E90D-FD6A-D3BA-78053DF98838}"/>
              </a:ext>
            </a:extLst>
          </p:cNvPr>
          <p:cNvSpPr txBox="1"/>
          <p:nvPr/>
        </p:nvSpPr>
        <p:spPr>
          <a:xfrm>
            <a:off x="10493126" y="6472936"/>
            <a:ext cx="1646220"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F. </a:t>
            </a:r>
            <a:r>
              <a:rPr kumimoji="0" lang="en-US" sz="1200" b="0" i="0" u="none" strike="noStrike" kern="1200" cap="none" spc="0" normalizeH="0" baseline="0" noProof="0" dirty="0" err="1">
                <a:ln>
                  <a:noFill/>
                </a:ln>
                <a:solidFill>
                  <a:prstClr val="black"/>
                </a:solidFill>
                <a:effectLst/>
                <a:uLnTx/>
                <a:uFillTx/>
                <a:latin typeface="Calibri"/>
                <a:ea typeface="+mn-ea"/>
                <a:cs typeface="+mn-cs"/>
              </a:rPr>
              <a:t>Valchkova</a:t>
            </a:r>
            <a:r>
              <a:rPr kumimoji="0" lang="en-US" sz="1200" b="0" i="0" u="none" strike="noStrike" kern="1200" cap="none" spc="0" normalizeH="0" baseline="0" noProof="0" dirty="0">
                <a:ln>
                  <a:noFill/>
                </a:ln>
                <a:solidFill>
                  <a:prstClr val="black"/>
                </a:solidFill>
                <a:effectLst/>
                <a:uLnTx/>
                <a:uFillTx/>
                <a:latin typeface="Calibri"/>
                <a:ea typeface="+mn-ea"/>
                <a:cs typeface="+mn-cs"/>
              </a:rPr>
              <a:t>,</a:t>
            </a:r>
            <a:r>
              <a:rPr lang="en-US" sz="1200" dirty="0"/>
              <a:t> F. Peauger</a:t>
            </a:r>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27FFF8A1-2062-B3A5-7AED-642A9662ED24}"/>
              </a:ext>
            </a:extLst>
          </p:cNvPr>
          <p:cNvSpPr txBox="1"/>
          <p:nvPr/>
        </p:nvSpPr>
        <p:spPr>
          <a:xfrm>
            <a:off x="5796437" y="872450"/>
            <a:ext cx="6097554" cy="369332"/>
          </a:xfrm>
          <a:prstGeom prst="rect">
            <a:avLst/>
          </a:prstGeom>
          <a:noFill/>
        </p:spPr>
        <p:txBody>
          <a:bodyPr wrap="square">
            <a:spAutoFit/>
          </a:bodyPr>
          <a:lstStyle/>
          <a:p>
            <a:pPr marL="0" marR="0" lvl="0" indent="0" algn="l" defTabSz="342900" rtl="0" eaLnBrk="1" fontAlgn="auto" latinLnBrk="0" hangingPunct="1">
              <a:lnSpc>
                <a:spcPct val="100000"/>
              </a:lnSpc>
              <a:spcBef>
                <a:spcPts val="300"/>
              </a:spcBef>
              <a:spcAft>
                <a:spcPts val="0"/>
              </a:spcAft>
              <a:buClrTx/>
              <a:buSzTx/>
              <a:buFontTx/>
              <a:buNone/>
              <a:tabLst/>
              <a:defRPr/>
            </a:pPr>
            <a:r>
              <a:rPr kumimoji="0" lang="en-US" sz="1800" b="1" i="0" u="none" strike="noStrike" kern="1200" cap="none" spc="0" normalizeH="0" baseline="0" noProof="0" dirty="0">
                <a:ln>
                  <a:noFill/>
                </a:ln>
                <a:solidFill>
                  <a:srgbClr val="115CA9"/>
                </a:solidFill>
                <a:effectLst/>
                <a:uLnTx/>
                <a:uFillTx/>
                <a:latin typeface="Verdana" panose="020B0604030504040204" pitchFamily="34" charset="0"/>
                <a:ea typeface="Verdana" panose="020B0604030504040204" pitchFamily="34" charset="0"/>
                <a:cs typeface="+mn-cs"/>
                <a:sym typeface="Wingdings" panose="05000000000000000000" pitchFamily="2" charset="2"/>
              </a:rPr>
              <a:t>Collider RF - Point H (400 and 800 MHz)</a:t>
            </a:r>
          </a:p>
        </p:txBody>
      </p:sp>
      <p:sp>
        <p:nvSpPr>
          <p:cNvPr id="12" name="TextBox 11">
            <a:extLst>
              <a:ext uri="{FF2B5EF4-FFF2-40B4-BE49-F238E27FC236}">
                <a16:creationId xmlns:a16="http://schemas.microsoft.com/office/drawing/2014/main" id="{A0AFF0F1-3C22-4C70-D863-0FC885820E32}"/>
              </a:ext>
            </a:extLst>
          </p:cNvPr>
          <p:cNvSpPr txBox="1"/>
          <p:nvPr/>
        </p:nvSpPr>
        <p:spPr>
          <a:xfrm>
            <a:off x="8918377" y="4238772"/>
            <a:ext cx="288146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115CA9"/>
                </a:solidFill>
                <a:effectLst/>
                <a:uLnTx/>
                <a:uFillTx/>
                <a:latin typeface="Verdana" panose="020B0604030504040204" pitchFamily="34" charset="0"/>
                <a:ea typeface="Verdana" panose="020B0604030504040204" pitchFamily="34" charset="0"/>
                <a:cs typeface="+mn-cs"/>
                <a:sym typeface="Wingdings" panose="05000000000000000000" pitchFamily="2" charset="2"/>
              </a:rPr>
              <a:t>Booster RF - Point 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115CA9"/>
                </a:solidFill>
                <a:latin typeface="Verdana" panose="020B0604030504040204" pitchFamily="34" charset="0"/>
                <a:ea typeface="Verdana" panose="020B0604030504040204" pitchFamily="34" charset="0"/>
                <a:sym typeface="Wingdings" panose="05000000000000000000" pitchFamily="2" charset="2"/>
              </a:rPr>
              <a:t>(800 MHz only)</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3" name="Picture 12">
            <a:extLst>
              <a:ext uri="{FF2B5EF4-FFF2-40B4-BE49-F238E27FC236}">
                <a16:creationId xmlns:a16="http://schemas.microsoft.com/office/drawing/2014/main" id="{89C8F2CD-15EF-4571-1305-61B59866D0BD}"/>
              </a:ext>
            </a:extLst>
          </p:cNvPr>
          <p:cNvPicPr>
            <a:picLocks noChangeAspect="1"/>
          </p:cNvPicPr>
          <p:nvPr/>
        </p:nvPicPr>
        <p:blipFill>
          <a:blip r:embed="rId4"/>
          <a:stretch>
            <a:fillRect/>
          </a:stretch>
        </p:blipFill>
        <p:spPr>
          <a:xfrm>
            <a:off x="5074470" y="1139228"/>
            <a:ext cx="3660331" cy="2659089"/>
          </a:xfrm>
          <a:prstGeom prst="rect">
            <a:avLst/>
          </a:prstGeom>
        </p:spPr>
      </p:pic>
      <p:pic>
        <p:nvPicPr>
          <p:cNvPr id="14" name="Picture 13">
            <a:extLst>
              <a:ext uri="{FF2B5EF4-FFF2-40B4-BE49-F238E27FC236}">
                <a16:creationId xmlns:a16="http://schemas.microsoft.com/office/drawing/2014/main" id="{28902849-FC6C-0FCD-DE42-A07B14B4B58A}"/>
              </a:ext>
            </a:extLst>
          </p:cNvPr>
          <p:cNvPicPr>
            <a:picLocks noChangeAspect="1"/>
          </p:cNvPicPr>
          <p:nvPr/>
        </p:nvPicPr>
        <p:blipFill>
          <a:blip r:embed="rId5"/>
          <a:stretch>
            <a:fillRect/>
          </a:stretch>
        </p:blipFill>
        <p:spPr>
          <a:xfrm>
            <a:off x="6828501" y="4106538"/>
            <a:ext cx="3753445" cy="2786649"/>
          </a:xfrm>
          <a:prstGeom prst="rect">
            <a:avLst/>
          </a:prstGeom>
        </p:spPr>
      </p:pic>
      <p:pic>
        <p:nvPicPr>
          <p:cNvPr id="15" name="Picture 14">
            <a:extLst>
              <a:ext uri="{FF2B5EF4-FFF2-40B4-BE49-F238E27FC236}">
                <a16:creationId xmlns:a16="http://schemas.microsoft.com/office/drawing/2014/main" id="{E43D8BEF-4E53-B8CD-0100-C13C59791614}"/>
              </a:ext>
            </a:extLst>
          </p:cNvPr>
          <p:cNvPicPr>
            <a:picLocks noChangeAspect="1"/>
          </p:cNvPicPr>
          <p:nvPr/>
        </p:nvPicPr>
        <p:blipFill>
          <a:blip r:embed="rId6"/>
          <a:stretch>
            <a:fillRect/>
          </a:stretch>
        </p:blipFill>
        <p:spPr>
          <a:xfrm>
            <a:off x="8528945" y="1176326"/>
            <a:ext cx="3660330" cy="2637324"/>
          </a:xfrm>
          <a:prstGeom prst="rect">
            <a:avLst/>
          </a:prstGeom>
        </p:spPr>
      </p:pic>
      <p:sp>
        <p:nvSpPr>
          <p:cNvPr id="16" name="TextBox 15">
            <a:extLst>
              <a:ext uri="{FF2B5EF4-FFF2-40B4-BE49-F238E27FC236}">
                <a16:creationId xmlns:a16="http://schemas.microsoft.com/office/drawing/2014/main" id="{B8A6316E-8535-2DF3-DB46-D6CE38222268}"/>
              </a:ext>
            </a:extLst>
          </p:cNvPr>
          <p:cNvSpPr txBox="1"/>
          <p:nvPr/>
        </p:nvSpPr>
        <p:spPr>
          <a:xfrm>
            <a:off x="189011" y="895493"/>
            <a:ext cx="4543858" cy="2554545"/>
          </a:xfrm>
          <a:prstGeom prst="rect">
            <a:avLst/>
          </a:prstGeom>
          <a:noFill/>
        </p:spPr>
        <p:txBody>
          <a:bodyPr wrap="square">
            <a:spAutoFit/>
          </a:bodyPr>
          <a:lstStyle/>
          <a:p>
            <a:pPr marL="285750" indent="-285750">
              <a:buFont typeface="Arial" panose="020B0604020202020204" pitchFamily="34" charset="0"/>
              <a:buChar char="•"/>
            </a:pPr>
            <a:r>
              <a:rPr lang="en-GB" sz="2000" dirty="0"/>
              <a:t>RF for collider and booster in separate straight sections H and L.</a:t>
            </a:r>
          </a:p>
          <a:p>
            <a:pPr marL="285750" indent="-285750">
              <a:buFont typeface="Arial" panose="020B0604020202020204" pitchFamily="34" charset="0"/>
              <a:buChar char="•"/>
            </a:pPr>
            <a:r>
              <a:rPr lang="en-GB" sz="2000" dirty="0"/>
              <a:t>fully separated technical infrastructure systems (cryogenics)</a:t>
            </a:r>
          </a:p>
          <a:p>
            <a:pPr marL="285750" indent="-285750">
              <a:buFont typeface="Arial" panose="020B0604020202020204" pitchFamily="34" charset="0"/>
              <a:buChar char="•"/>
            </a:pPr>
            <a:r>
              <a:rPr lang="en-GB" sz="2000" dirty="0"/>
              <a:t>collider RF (highest power demand) in point H with optimum connection to existing 400 kV grid line and better suited surface site</a:t>
            </a:r>
          </a:p>
        </p:txBody>
      </p:sp>
    </p:spTree>
    <p:extLst>
      <p:ext uri="{BB962C8B-B14F-4D97-AF65-F5344CB8AC3E}">
        <p14:creationId xmlns:p14="http://schemas.microsoft.com/office/powerpoint/2010/main" val="50606424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diagram of a train&#10;&#10;Description automatically generated">
            <a:extLst>
              <a:ext uri="{FF2B5EF4-FFF2-40B4-BE49-F238E27FC236}">
                <a16:creationId xmlns:a16="http://schemas.microsoft.com/office/drawing/2014/main" id="{C7683430-8D24-4682-A177-A223D8D845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291" y="748325"/>
            <a:ext cx="6020577" cy="2936686"/>
          </a:xfrm>
          <a:prstGeom prst="rect">
            <a:avLst/>
          </a:prstGeom>
        </p:spPr>
      </p:pic>
      <p:sp>
        <p:nvSpPr>
          <p:cNvPr id="2" name="Title 1">
            <a:extLst>
              <a:ext uri="{FF2B5EF4-FFF2-40B4-BE49-F238E27FC236}">
                <a16:creationId xmlns:a16="http://schemas.microsoft.com/office/drawing/2014/main" id="{B654915E-36A5-8665-D959-37BE5D53FF20}"/>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Operation sequences for FCC-</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ee</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and RF configuration</a:t>
            </a:r>
          </a:p>
        </p:txBody>
      </p:sp>
      <p:pic>
        <p:nvPicPr>
          <p:cNvPr id="3" name="Picture 2" descr="A picture containing icon&#10;&#10;Description automatically generated">
            <a:extLst>
              <a:ext uri="{FF2B5EF4-FFF2-40B4-BE49-F238E27FC236}">
                <a16:creationId xmlns:a16="http://schemas.microsoft.com/office/drawing/2014/main" id="{BAEF9352-9DC8-1539-9762-4490A13576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5" name="Picture 4" descr="A diagram of a graph&#10;&#10;Description automatically generated with medium confidence">
            <a:extLst>
              <a:ext uri="{FF2B5EF4-FFF2-40B4-BE49-F238E27FC236}">
                <a16:creationId xmlns:a16="http://schemas.microsoft.com/office/drawing/2014/main" id="{30F0A44D-B02F-C25B-0C6D-F5910B7D3366}"/>
              </a:ext>
            </a:extLst>
          </p:cNvPr>
          <p:cNvPicPr>
            <a:picLocks noChangeAspect="1"/>
          </p:cNvPicPr>
          <p:nvPr/>
        </p:nvPicPr>
        <p:blipFill rotWithShape="1">
          <a:blip r:embed="rId4">
            <a:extLst>
              <a:ext uri="{28A0092B-C50C-407E-A947-70E740481C1C}">
                <a14:useLocalDpi xmlns:a14="http://schemas.microsoft.com/office/drawing/2010/main" val="0"/>
              </a:ext>
            </a:extLst>
          </a:blip>
          <a:srcRect l="1431" t="5980" r="1586"/>
          <a:stretch/>
        </p:blipFill>
        <p:spPr>
          <a:xfrm>
            <a:off x="-7252" y="817829"/>
            <a:ext cx="6249405" cy="2936686"/>
          </a:xfrm>
          <a:prstGeom prst="rect">
            <a:avLst/>
          </a:prstGeom>
        </p:spPr>
      </p:pic>
      <p:pic>
        <p:nvPicPr>
          <p:cNvPr id="6" name="Picture 5" descr="A picture containing text, line, plot, diagram&#10;&#10;Description automatically generated">
            <a:extLst>
              <a:ext uri="{FF2B5EF4-FFF2-40B4-BE49-F238E27FC236}">
                <a16:creationId xmlns:a16="http://schemas.microsoft.com/office/drawing/2014/main" id="{6F763ACA-80A8-EFE1-ACD0-F67B36120F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710" y="3567575"/>
            <a:ext cx="5723859" cy="2575355"/>
          </a:xfrm>
          <a:prstGeom prst="rect">
            <a:avLst/>
          </a:prstGeom>
        </p:spPr>
      </p:pic>
      <p:pic>
        <p:nvPicPr>
          <p:cNvPr id="9" name="Picture 8">
            <a:extLst>
              <a:ext uri="{FF2B5EF4-FFF2-40B4-BE49-F238E27FC236}">
                <a16:creationId xmlns:a16="http://schemas.microsoft.com/office/drawing/2014/main" id="{DBCEDDB7-C997-29A9-31BC-015ED42A8F40}"/>
              </a:ext>
            </a:extLst>
          </p:cNvPr>
          <p:cNvPicPr>
            <a:picLocks noChangeAspect="1"/>
          </p:cNvPicPr>
          <p:nvPr/>
        </p:nvPicPr>
        <p:blipFill>
          <a:blip r:embed="rId6"/>
          <a:stretch>
            <a:fillRect/>
          </a:stretch>
        </p:blipFill>
        <p:spPr>
          <a:xfrm>
            <a:off x="6042647" y="3559596"/>
            <a:ext cx="5900234" cy="2655105"/>
          </a:xfrm>
          <a:prstGeom prst="rect">
            <a:avLst/>
          </a:prstGeom>
        </p:spPr>
      </p:pic>
      <p:sp>
        <p:nvSpPr>
          <p:cNvPr id="11" name="TextBox 10">
            <a:extLst>
              <a:ext uri="{FF2B5EF4-FFF2-40B4-BE49-F238E27FC236}">
                <a16:creationId xmlns:a16="http://schemas.microsoft.com/office/drawing/2014/main" id="{FE181AA2-E2F6-A23F-BA97-5976FDCC314B}"/>
              </a:ext>
            </a:extLst>
          </p:cNvPr>
          <p:cNvSpPr txBox="1"/>
          <p:nvPr/>
        </p:nvSpPr>
        <p:spPr>
          <a:xfrm>
            <a:off x="315924" y="6220247"/>
            <a:ext cx="11724734" cy="923330"/>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Evolution of RF configuration of collider and booster with beam energies and physics operation points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Long-term R&amp;D for SRF, 400 MHz Nb on Cu, 800 MHz bulk Nb system</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p:spTree>
    <p:extLst>
      <p:ext uri="{BB962C8B-B14F-4D97-AF65-F5344CB8AC3E}">
        <p14:creationId xmlns:p14="http://schemas.microsoft.com/office/powerpoint/2010/main" val="364265279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2323E53E-016E-381F-C950-4700E05C756E}"/>
              </a:ext>
            </a:extLst>
          </p:cNvPr>
          <p:cNvPicPr>
            <a:picLocks noChangeAspect="1"/>
          </p:cNvPicPr>
          <p:nvPr/>
        </p:nvPicPr>
        <p:blipFill>
          <a:blip r:embed="rId2"/>
          <a:stretch>
            <a:fillRect/>
          </a:stretch>
        </p:blipFill>
        <p:spPr>
          <a:xfrm>
            <a:off x="4185712" y="2990155"/>
            <a:ext cx="5007005" cy="3252701"/>
          </a:xfrm>
          <a:prstGeom prst="rect">
            <a:avLst/>
          </a:prstGeom>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RF R&amp;D activities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C87FD750-1B08-439C-9D7C-C6AEE9EA8CD9}"/>
              </a:ext>
            </a:extLst>
          </p:cNvPr>
          <p:cNvSpPr txBox="1"/>
          <p:nvPr/>
        </p:nvSpPr>
        <p:spPr>
          <a:xfrm>
            <a:off x="416915" y="755277"/>
            <a:ext cx="11775085" cy="1754326"/>
          </a:xfrm>
          <a:prstGeom prst="rect">
            <a:avLst/>
          </a:prstGeom>
          <a:noFill/>
        </p:spPr>
        <p:txBody>
          <a:bodyPr wrap="square" rtlCol="0">
            <a:spAutoFit/>
          </a:bodyPr>
          <a:lstStyle/>
          <a:p>
            <a:r>
              <a:rPr lang="en-GB" sz="2400" b="1" dirty="0">
                <a:solidFill>
                  <a:srgbClr val="0C377B"/>
                </a:solidFill>
              </a:rPr>
              <a:t>RF system R&amp;D is key for increasing energy efficiency of FCC-</a:t>
            </a:r>
            <a:r>
              <a:rPr lang="en-GB" sz="2400" b="1" dirty="0" err="1">
                <a:solidFill>
                  <a:srgbClr val="0C377B"/>
                </a:solidFill>
              </a:rPr>
              <a:t>ee</a:t>
            </a:r>
            <a:endParaRPr lang="en-GB" sz="2400" b="1" dirty="0">
              <a:solidFill>
                <a:srgbClr val="0C377B"/>
              </a:solidFill>
            </a:endParaRPr>
          </a:p>
          <a:p>
            <a:pPr marL="285750" indent="-285750">
              <a:buFont typeface="Arial" panose="020B0604020202020204" pitchFamily="34" charset="0"/>
              <a:buChar char="•"/>
              <a:defRPr/>
            </a:pPr>
            <a:r>
              <a:rPr lang="en-GB" sz="2000" dirty="0">
                <a:solidFill>
                  <a:srgbClr val="0C377B"/>
                </a:solidFill>
                <a:latin typeface="Calibri" panose="020F0502020204030204"/>
              </a:rPr>
              <a:t>Nb on Cu 400 MHz cavities, seamless cavity production, coating techniques</a:t>
            </a:r>
          </a:p>
          <a:p>
            <a:pPr marL="285750" indent="-285750">
              <a:buFont typeface="Arial" panose="020B0604020202020204" pitchFamily="34" charset="0"/>
              <a:buChar char="•"/>
              <a:defRPr/>
            </a:pPr>
            <a:r>
              <a:rPr lang="en-GB" sz="2000" dirty="0">
                <a:solidFill>
                  <a:srgbClr val="0C377B"/>
                </a:solidFill>
              </a:rPr>
              <a:t>Bulk Nb 800 MHz cavities, surface treatment techniques, cryomodule design</a:t>
            </a:r>
          </a:p>
          <a:p>
            <a:pPr marL="285750" indent="-285750">
              <a:buFont typeface="Arial" panose="020B0604020202020204" pitchFamily="34" charset="0"/>
              <a:buChar char="•"/>
              <a:defRPr/>
            </a:pPr>
            <a:r>
              <a:rPr lang="en-GB" sz="2000" dirty="0">
                <a:solidFill>
                  <a:srgbClr val="0C377B"/>
                </a:solidFill>
                <a:latin typeface="Calibri" panose="020F0502020204030204"/>
              </a:rPr>
              <a:t>RF power source R&amp;D in synergy with HL-LHC.</a:t>
            </a:r>
          </a:p>
          <a:p>
            <a:pPr>
              <a:defRPr/>
            </a:pPr>
            <a:endParaRPr lang="en-GB" sz="1200" dirty="0">
              <a:solidFill>
                <a:srgbClr val="0C377B"/>
              </a:solidFill>
              <a:latin typeface="Calibri" panose="020F0502020204030204"/>
            </a:endParaRPr>
          </a:p>
          <a:p>
            <a:pPr>
              <a:defRPr/>
            </a:pPr>
            <a:endParaRPr lang="en-US" sz="1200" b="1" dirty="0">
              <a:solidFill>
                <a:srgbClr val="0C377B"/>
              </a:solidFill>
              <a:latin typeface="Calibri" panose="020F0502020204030204"/>
            </a:endParaRPr>
          </a:p>
        </p:txBody>
      </p:sp>
      <p:sp>
        <p:nvSpPr>
          <p:cNvPr id="6" name="Rectangle 5">
            <a:extLst>
              <a:ext uri="{FF2B5EF4-FFF2-40B4-BE49-F238E27FC236}">
                <a16:creationId xmlns:a16="http://schemas.microsoft.com/office/drawing/2014/main" id="{77085788-3E74-3042-893F-679ADF4ACA4C}"/>
              </a:ext>
            </a:extLst>
          </p:cNvPr>
          <p:cNvSpPr/>
          <p:nvPr/>
        </p:nvSpPr>
        <p:spPr>
          <a:xfrm flipH="1">
            <a:off x="8601251" y="2111438"/>
            <a:ext cx="3482263" cy="707886"/>
          </a:xfrm>
          <a:prstGeom prst="rect">
            <a:avLst/>
          </a:prstGeom>
        </p:spPr>
        <p:txBody>
          <a:bodyPr wrap="square">
            <a:spAutoFit/>
          </a:bodyPr>
          <a:lstStyle/>
          <a:p>
            <a:pPr algn="ctr">
              <a:defRPr/>
            </a:pPr>
            <a:r>
              <a:rPr lang="en-US" sz="2000" b="1" dirty="0">
                <a:solidFill>
                  <a:srgbClr val="003399"/>
                </a:solidFill>
                <a:latin typeface="Calibri"/>
              </a:rPr>
              <a:t>400 MHz cavity production</a:t>
            </a:r>
          </a:p>
          <a:p>
            <a:pPr algn="ctr">
              <a:defRPr/>
            </a:pPr>
            <a:r>
              <a:rPr lang="en-US" sz="2000" dirty="0">
                <a:solidFill>
                  <a:srgbClr val="003399"/>
                </a:solidFill>
                <a:latin typeface="Calibri"/>
              </a:rPr>
              <a:t>in collaboration with </a:t>
            </a:r>
            <a:r>
              <a:rPr lang="en-US" sz="2000" b="1" dirty="0">
                <a:solidFill>
                  <a:srgbClr val="003399"/>
                </a:solidFill>
                <a:latin typeface="Calibri"/>
              </a:rPr>
              <a:t>KEK</a:t>
            </a:r>
          </a:p>
        </p:txBody>
      </p:sp>
      <p:pic>
        <p:nvPicPr>
          <p:cNvPr id="3" name="Picture 2" descr="A large round copper object on a metal surface&#10;&#10;Description automatically generated">
            <a:extLst>
              <a:ext uri="{FF2B5EF4-FFF2-40B4-BE49-F238E27FC236}">
                <a16:creationId xmlns:a16="http://schemas.microsoft.com/office/drawing/2014/main" id="{3AB463CB-975C-616C-7FAE-D7C24713419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91" t="10807" r="-291" b="-737"/>
          <a:stretch/>
        </p:blipFill>
        <p:spPr bwMode="auto">
          <a:xfrm>
            <a:off x="8901699" y="4677586"/>
            <a:ext cx="3141591" cy="2120760"/>
          </a:xfrm>
          <a:prstGeom prst="rect">
            <a:avLst/>
          </a:prstGeom>
          <a:noFill/>
          <a:ln>
            <a:noFill/>
          </a:ln>
        </p:spPr>
      </p:pic>
      <p:pic>
        <p:nvPicPr>
          <p:cNvPr id="10" name="Picture 9" descr="A close-up of a machine&#10;&#10;Description automatically generated">
            <a:extLst>
              <a:ext uri="{FF2B5EF4-FFF2-40B4-BE49-F238E27FC236}">
                <a16:creationId xmlns:a16="http://schemas.microsoft.com/office/drawing/2014/main" id="{22A1B53A-2BF1-2B18-67A9-97A889FCD089}"/>
              </a:ext>
            </a:extLst>
          </p:cNvPr>
          <p:cNvPicPr>
            <a:picLocks noChangeAspect="1"/>
          </p:cNvPicPr>
          <p:nvPr/>
        </p:nvPicPr>
        <p:blipFill>
          <a:blip r:embed="rId5"/>
          <a:stretch>
            <a:fillRect/>
          </a:stretch>
        </p:blipFill>
        <p:spPr>
          <a:xfrm>
            <a:off x="8901699" y="2787559"/>
            <a:ext cx="3141591" cy="1769764"/>
          </a:xfrm>
          <a:prstGeom prst="rect">
            <a:avLst/>
          </a:prstGeom>
        </p:spPr>
      </p:pic>
      <p:sp>
        <p:nvSpPr>
          <p:cNvPr id="11" name="TextBox 10">
            <a:extLst>
              <a:ext uri="{FF2B5EF4-FFF2-40B4-BE49-F238E27FC236}">
                <a16:creationId xmlns:a16="http://schemas.microsoft.com/office/drawing/2014/main" id="{9B516FEC-C218-9ADB-20B9-21D8033CC567}"/>
              </a:ext>
            </a:extLst>
          </p:cNvPr>
          <p:cNvSpPr txBox="1"/>
          <p:nvPr/>
        </p:nvSpPr>
        <p:spPr>
          <a:xfrm>
            <a:off x="108485" y="2184744"/>
            <a:ext cx="4196095" cy="707886"/>
          </a:xfrm>
          <a:prstGeom prst="rect">
            <a:avLst/>
          </a:prstGeom>
        </p:spPr>
        <p:txBody>
          <a:bodyPr wrap="square">
            <a:spAutoFit/>
          </a:bodyPr>
          <a:lstStyle>
            <a:defPPr>
              <a:defRPr lang="en-US"/>
            </a:defPPr>
            <a:lvl1pPr algn="ctr">
              <a:defRPr sz="2000" b="1">
                <a:solidFill>
                  <a:srgbClr val="003399"/>
                </a:solidFill>
                <a:latin typeface="Calibri"/>
              </a:defRPr>
            </a:lvl1pPr>
          </a:lstStyle>
          <a:p>
            <a:r>
              <a:rPr lang="en-US" dirty="0"/>
              <a:t>800 MHz cavity and CM design </a:t>
            </a:r>
            <a:r>
              <a:rPr lang="en-US" b="0" dirty="0"/>
              <a:t>collaborations with </a:t>
            </a:r>
            <a:r>
              <a:rPr lang="en-US" dirty="0"/>
              <a:t>JLAB and FNAL</a:t>
            </a:r>
          </a:p>
        </p:txBody>
      </p:sp>
      <p:pic>
        <p:nvPicPr>
          <p:cNvPr id="13" name="Picture 12">
            <a:extLst>
              <a:ext uri="{FF2B5EF4-FFF2-40B4-BE49-F238E27FC236}">
                <a16:creationId xmlns:a16="http://schemas.microsoft.com/office/drawing/2014/main" id="{87C41080-1859-CF7E-0B59-8B00181E2B51}"/>
              </a:ext>
            </a:extLst>
          </p:cNvPr>
          <p:cNvPicPr>
            <a:picLocks noChangeAspect="1"/>
          </p:cNvPicPr>
          <p:nvPr/>
        </p:nvPicPr>
        <p:blipFill rotWithShape="1">
          <a:blip r:embed="rId6"/>
          <a:srcRect l="8231" r="8789" b="18630"/>
          <a:stretch/>
        </p:blipFill>
        <p:spPr>
          <a:xfrm>
            <a:off x="970449" y="3025759"/>
            <a:ext cx="2472166" cy="1410621"/>
          </a:xfrm>
          <a:prstGeom prst="rect">
            <a:avLst/>
          </a:prstGeom>
        </p:spPr>
      </p:pic>
      <p:sp>
        <p:nvSpPr>
          <p:cNvPr id="9" name="Rectangle 8">
            <a:extLst>
              <a:ext uri="{FF2B5EF4-FFF2-40B4-BE49-F238E27FC236}">
                <a16:creationId xmlns:a16="http://schemas.microsoft.com/office/drawing/2014/main" id="{62F250B5-A87D-3C72-50D0-7EC7B4F9EB1B}"/>
              </a:ext>
            </a:extLst>
          </p:cNvPr>
          <p:cNvSpPr/>
          <p:nvPr/>
        </p:nvSpPr>
        <p:spPr>
          <a:xfrm flipH="1">
            <a:off x="4024656" y="2126827"/>
            <a:ext cx="4559601" cy="67710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03399"/>
                </a:solidFill>
                <a:effectLst/>
                <a:uLnTx/>
                <a:uFillTx/>
                <a:latin typeface="Calibri"/>
                <a:ea typeface="+mn-ea"/>
                <a:cs typeface="+mn-cs"/>
              </a:rPr>
              <a:t>high-efficiency klystron R&amp;D</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003399"/>
                </a:solidFill>
                <a:latin typeface="Calibri"/>
              </a:rPr>
              <a:t>in collaborations with </a:t>
            </a:r>
            <a:r>
              <a:rPr lang="en-US" b="1" dirty="0">
                <a:solidFill>
                  <a:srgbClr val="003399"/>
                </a:solidFill>
                <a:latin typeface="Calibri"/>
              </a:rPr>
              <a:t>THALES &amp; CANON</a:t>
            </a:r>
            <a:endParaRPr kumimoji="0" lang="en-US" b="1" i="0" u="none" strike="noStrike" kern="1200" cap="none" spc="0" normalizeH="0" baseline="0" noProof="0" dirty="0">
              <a:ln>
                <a:noFill/>
              </a:ln>
              <a:solidFill>
                <a:srgbClr val="003399"/>
              </a:solidFill>
              <a:effectLst/>
              <a:uLnTx/>
              <a:uFillTx/>
              <a:latin typeface="Calibri"/>
              <a:ea typeface="+mn-ea"/>
              <a:cs typeface="+mn-cs"/>
            </a:endParaRPr>
          </a:p>
        </p:txBody>
      </p:sp>
      <p:grpSp>
        <p:nvGrpSpPr>
          <p:cNvPr id="12" name="Group 11">
            <a:extLst>
              <a:ext uri="{FF2B5EF4-FFF2-40B4-BE49-F238E27FC236}">
                <a16:creationId xmlns:a16="http://schemas.microsoft.com/office/drawing/2014/main" id="{F1ACD06C-50D8-6DC4-A6F4-D847D47FFA2E}"/>
              </a:ext>
            </a:extLst>
          </p:cNvPr>
          <p:cNvGrpSpPr>
            <a:grpSpLocks noChangeAspect="1"/>
          </p:cNvGrpSpPr>
          <p:nvPr/>
        </p:nvGrpSpPr>
        <p:grpSpPr>
          <a:xfrm>
            <a:off x="99932" y="4906487"/>
            <a:ext cx="4051276" cy="1669782"/>
            <a:chOff x="429419" y="1843353"/>
            <a:chExt cx="8356600" cy="3624033"/>
          </a:xfrm>
        </p:grpSpPr>
        <p:pic>
          <p:nvPicPr>
            <p:cNvPr id="14" name="Picture 13">
              <a:extLst>
                <a:ext uri="{FF2B5EF4-FFF2-40B4-BE49-F238E27FC236}">
                  <a16:creationId xmlns:a16="http://schemas.microsoft.com/office/drawing/2014/main" id="{E911528D-B03D-F678-A2D0-31EC20400FED}"/>
                </a:ext>
              </a:extLst>
            </p:cNvPr>
            <p:cNvPicPr>
              <a:picLocks noChangeAspect="1"/>
            </p:cNvPicPr>
            <p:nvPr/>
          </p:nvPicPr>
          <p:blipFill>
            <a:blip r:embed="rId7"/>
            <a:stretch>
              <a:fillRect/>
            </a:stretch>
          </p:blipFill>
          <p:spPr>
            <a:xfrm>
              <a:off x="429419" y="1843353"/>
              <a:ext cx="8356600" cy="2882946"/>
            </a:xfrm>
            <a:prstGeom prst="rect">
              <a:avLst/>
            </a:prstGeom>
          </p:spPr>
        </p:pic>
        <p:cxnSp>
          <p:nvCxnSpPr>
            <p:cNvPr id="16" name="Straight Connector 15">
              <a:extLst>
                <a:ext uri="{FF2B5EF4-FFF2-40B4-BE49-F238E27FC236}">
                  <a16:creationId xmlns:a16="http://schemas.microsoft.com/office/drawing/2014/main" id="{F7720E0D-57B2-E7A9-1B4D-48BCBBD5F087}"/>
                </a:ext>
              </a:extLst>
            </p:cNvPr>
            <p:cNvCxnSpPr>
              <a:cxnSpLocks/>
            </p:cNvCxnSpPr>
            <p:nvPr/>
          </p:nvCxnSpPr>
          <p:spPr>
            <a:xfrm>
              <a:off x="8470704" y="3646078"/>
              <a:ext cx="0" cy="1296371"/>
            </a:xfrm>
            <a:prstGeom prst="line">
              <a:avLst/>
            </a:prstGeom>
            <a:ln w="15875">
              <a:solidFill>
                <a:schemeClr val="accent6">
                  <a:lumMod val="50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F1FECA6C-8578-1C9B-6629-BF1C30ED7348}"/>
                </a:ext>
              </a:extLst>
            </p:cNvPr>
            <p:cNvCxnSpPr>
              <a:cxnSpLocks/>
            </p:cNvCxnSpPr>
            <p:nvPr/>
          </p:nvCxnSpPr>
          <p:spPr>
            <a:xfrm>
              <a:off x="700297" y="3691798"/>
              <a:ext cx="0" cy="1171716"/>
            </a:xfrm>
            <a:prstGeom prst="line">
              <a:avLst/>
            </a:prstGeom>
            <a:ln w="15875">
              <a:solidFill>
                <a:schemeClr val="accent6">
                  <a:lumMod val="50000"/>
                </a:schemeClr>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F69D77E9-4D86-570D-898F-22C81DFE29BC}"/>
                </a:ext>
              </a:extLst>
            </p:cNvPr>
            <p:cNvCxnSpPr>
              <a:cxnSpLocks/>
            </p:cNvCxnSpPr>
            <p:nvPr/>
          </p:nvCxnSpPr>
          <p:spPr>
            <a:xfrm flipH="1" flipV="1">
              <a:off x="700297" y="4793383"/>
              <a:ext cx="7770407" cy="20320"/>
            </a:xfrm>
            <a:prstGeom prst="straightConnector1">
              <a:avLst/>
            </a:prstGeom>
            <a:ln>
              <a:solidFill>
                <a:schemeClr val="accent6">
                  <a:lumMod val="50000"/>
                </a:schemeClr>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9" name="TextBox 6">
              <a:extLst>
                <a:ext uri="{FF2B5EF4-FFF2-40B4-BE49-F238E27FC236}">
                  <a16:creationId xmlns:a16="http://schemas.microsoft.com/office/drawing/2014/main" id="{AED636C5-7740-74C7-1095-4774E4008149}"/>
                </a:ext>
              </a:extLst>
            </p:cNvPr>
            <p:cNvSpPr txBox="1"/>
            <p:nvPr/>
          </p:nvSpPr>
          <p:spPr>
            <a:xfrm>
              <a:off x="4106029" y="4927072"/>
              <a:ext cx="2027148" cy="540314"/>
            </a:xfrm>
            <a:prstGeom prst="rect">
              <a:avLst/>
            </a:prstGeom>
            <a:noFill/>
          </p:spPr>
          <p:txBody>
            <a:bodyPr wrap="square" rtlCol="0">
              <a:spAutoFit/>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r>
                <a:rPr lang="en-US" sz="1800" dirty="0">
                  <a:solidFill>
                    <a:schemeClr val="accent6">
                      <a:lumMod val="50000"/>
                    </a:schemeClr>
                  </a:solidFill>
                </a:rPr>
                <a:t>~7 m</a:t>
              </a:r>
            </a:p>
          </p:txBody>
        </p:sp>
      </p:grpSp>
      <p:sp>
        <p:nvSpPr>
          <p:cNvPr id="21" name="TextBox 20">
            <a:extLst>
              <a:ext uri="{FF2B5EF4-FFF2-40B4-BE49-F238E27FC236}">
                <a16:creationId xmlns:a16="http://schemas.microsoft.com/office/drawing/2014/main" id="{505357B6-C51E-38D8-FEE8-9E49136A5783}"/>
              </a:ext>
            </a:extLst>
          </p:cNvPr>
          <p:cNvSpPr txBox="1"/>
          <p:nvPr/>
        </p:nvSpPr>
        <p:spPr>
          <a:xfrm>
            <a:off x="9057736" y="6315714"/>
            <a:ext cx="2881223" cy="369332"/>
          </a:xfrm>
          <a:prstGeom prst="rect">
            <a:avLst/>
          </a:prstGeom>
          <a:noFill/>
        </p:spPr>
        <p:txBody>
          <a:bodyPr wrap="square">
            <a:spAutoFit/>
          </a:bodyPr>
          <a:lstStyle/>
          <a:p>
            <a:pPr algn="ctr">
              <a:defRPr/>
            </a:pPr>
            <a:r>
              <a:rPr lang="en-US" sz="1800" b="1" dirty="0" err="1">
                <a:solidFill>
                  <a:schemeClr val="bg1"/>
                </a:solidFill>
                <a:latin typeface="Calibri"/>
              </a:rPr>
              <a:t>monoblock</a:t>
            </a:r>
            <a:r>
              <a:rPr lang="en-US" sz="1800" b="1" dirty="0">
                <a:solidFill>
                  <a:schemeClr val="bg1"/>
                </a:solidFill>
                <a:latin typeface="Calibri"/>
              </a:rPr>
              <a:t> prototype</a:t>
            </a:r>
          </a:p>
        </p:txBody>
      </p:sp>
      <p:sp>
        <p:nvSpPr>
          <p:cNvPr id="22" name="TextBox 12">
            <a:extLst>
              <a:ext uri="{FF2B5EF4-FFF2-40B4-BE49-F238E27FC236}">
                <a16:creationId xmlns:a16="http://schemas.microsoft.com/office/drawing/2014/main" id="{F62B2840-BDF4-BFD0-BBA1-8D6CA5807271}"/>
              </a:ext>
            </a:extLst>
          </p:cNvPr>
          <p:cNvSpPr txBox="1"/>
          <p:nvPr/>
        </p:nvSpPr>
        <p:spPr>
          <a:xfrm>
            <a:off x="334989" y="4692962"/>
            <a:ext cx="3371051" cy="307777"/>
          </a:xfrm>
          <a:prstGeom prst="rect">
            <a:avLst/>
          </a:prstGeom>
          <a:noFill/>
          <a:ln>
            <a:solidFill>
              <a:srgbClr val="99D6EA"/>
            </a:solidFill>
          </a:ln>
        </p:spPr>
        <p:txBody>
          <a:bodyPr wrap="none" rtlCol="0">
            <a:spAutoFit/>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r>
              <a:rPr lang="en-US" sz="1400" dirty="0"/>
              <a:t>800 MHz segmented design, based on PIP-II</a:t>
            </a:r>
          </a:p>
        </p:txBody>
      </p:sp>
    </p:spTree>
    <p:extLst>
      <p:ext uri="{BB962C8B-B14F-4D97-AF65-F5344CB8AC3E}">
        <p14:creationId xmlns:p14="http://schemas.microsoft.com/office/powerpoint/2010/main" val="258038468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9"/>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defTabSz="914377">
              <a:defRPr/>
            </a:pPr>
            <a:r>
              <a:rPr lang="en-US" dirty="0"/>
              <a:t>Collider and Booster design</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7" cy="654292"/>
          </a:xfrm>
          <a:prstGeom prst="rect">
            <a:avLst/>
          </a:prstGeom>
        </p:spPr>
      </p:pic>
      <p:sp>
        <p:nvSpPr>
          <p:cNvPr id="2" name="TextBox 1">
            <a:extLst>
              <a:ext uri="{FF2B5EF4-FFF2-40B4-BE49-F238E27FC236}">
                <a16:creationId xmlns:a16="http://schemas.microsoft.com/office/drawing/2014/main" id="{C87FD750-1B08-439C-9D7C-C6AEE9EA8CD9}"/>
              </a:ext>
            </a:extLst>
          </p:cNvPr>
          <p:cNvSpPr txBox="1"/>
          <p:nvPr/>
        </p:nvSpPr>
        <p:spPr>
          <a:xfrm>
            <a:off x="292848" y="723874"/>
            <a:ext cx="11775085" cy="1938992"/>
          </a:xfrm>
          <a:prstGeom prst="rect">
            <a:avLst/>
          </a:prstGeom>
          <a:noFill/>
        </p:spPr>
        <p:txBody>
          <a:bodyPr wrap="square" rtlCol="0">
            <a:spAutoFit/>
          </a:bodyPr>
          <a:lstStyle/>
          <a:p>
            <a:r>
              <a:rPr lang="en-GB" sz="2400" b="1" dirty="0">
                <a:solidFill>
                  <a:srgbClr val="0C377B"/>
                </a:solidFill>
              </a:rPr>
              <a:t>Complete accelerator design and layout</a:t>
            </a:r>
          </a:p>
          <a:p>
            <a:pPr marL="285744" indent="-285744" defTabSz="914377">
              <a:buFont typeface="Arial" panose="020B0604020202020204" pitchFamily="34" charset="0"/>
              <a:buChar char="•"/>
              <a:defRPr/>
            </a:pPr>
            <a:r>
              <a:rPr lang="en-US" sz="2400" dirty="0">
                <a:solidFill>
                  <a:srgbClr val="0C377B"/>
                </a:solidFill>
                <a:latin typeface="Calibri" panose="020F0502020204030204"/>
              </a:rPr>
              <a:t>consolidated beam parameters throughout entire chain &amp; different operation modes</a:t>
            </a:r>
          </a:p>
          <a:p>
            <a:pPr marL="285744" indent="-285744" defTabSz="914377">
              <a:buFont typeface="Arial" panose="020B0604020202020204" pitchFamily="34" charset="0"/>
              <a:buChar char="•"/>
              <a:defRPr/>
            </a:pPr>
            <a:r>
              <a:rPr lang="en-US" sz="2400" dirty="0">
                <a:solidFill>
                  <a:srgbClr val="0C377B"/>
                </a:solidFill>
                <a:latin typeface="Calibri" panose="020F0502020204030204"/>
              </a:rPr>
              <a:t>definitive collider and booster, optics and layout</a:t>
            </a:r>
          </a:p>
          <a:p>
            <a:pPr marL="285744" indent="-285744" defTabSz="914377">
              <a:buFont typeface="Arial" panose="020B0604020202020204" pitchFamily="34" charset="0"/>
              <a:buChar char="•"/>
              <a:defRPr/>
            </a:pPr>
            <a:r>
              <a:rPr lang="en-US" sz="2400" dirty="0">
                <a:solidFill>
                  <a:srgbClr val="0C377B"/>
                </a:solidFill>
                <a:latin typeface="Calibri" panose="020F0502020204030204"/>
              </a:rPr>
              <a:t>beam-based alignment procedures, tolerances and requirements </a:t>
            </a:r>
          </a:p>
          <a:p>
            <a:pPr marL="285744" indent="-285744" defTabSz="914377">
              <a:buFont typeface="Arial" panose="020B0604020202020204" pitchFamily="34" charset="0"/>
              <a:buChar char="•"/>
              <a:defRPr/>
            </a:pPr>
            <a:r>
              <a:rPr lang="en-GB" sz="2400" dirty="0">
                <a:solidFill>
                  <a:srgbClr val="0C377B"/>
                </a:solidFill>
                <a:latin typeface="Calibri" panose="020F0502020204030204"/>
              </a:rPr>
              <a:t>complete impedance models for booster and collider rings</a:t>
            </a:r>
          </a:p>
        </p:txBody>
      </p:sp>
      <p:pic>
        <p:nvPicPr>
          <p:cNvPr id="35" name="Picture 34">
            <a:extLst>
              <a:ext uri="{FF2B5EF4-FFF2-40B4-BE49-F238E27FC236}">
                <a16:creationId xmlns:a16="http://schemas.microsoft.com/office/drawing/2014/main" id="{6715C3C3-25EC-9262-B202-DF378EC90F3E}"/>
              </a:ext>
            </a:extLst>
          </p:cNvPr>
          <p:cNvPicPr>
            <a:picLocks noChangeAspect="1"/>
          </p:cNvPicPr>
          <p:nvPr/>
        </p:nvPicPr>
        <p:blipFill>
          <a:blip r:embed="rId3"/>
          <a:stretch>
            <a:fillRect/>
          </a:stretch>
        </p:blipFill>
        <p:spPr>
          <a:xfrm>
            <a:off x="4796444" y="2457777"/>
            <a:ext cx="6664659" cy="4407123"/>
          </a:xfrm>
          <a:prstGeom prst="rect">
            <a:avLst/>
          </a:prstGeom>
        </p:spPr>
      </p:pic>
      <p:sp>
        <p:nvSpPr>
          <p:cNvPr id="36" name="TextBox 35">
            <a:extLst>
              <a:ext uri="{FF2B5EF4-FFF2-40B4-BE49-F238E27FC236}">
                <a16:creationId xmlns:a16="http://schemas.microsoft.com/office/drawing/2014/main" id="{040BC3C8-941C-2613-86EE-96003923D798}"/>
              </a:ext>
            </a:extLst>
          </p:cNvPr>
          <p:cNvSpPr txBox="1"/>
          <p:nvPr/>
        </p:nvSpPr>
        <p:spPr>
          <a:xfrm>
            <a:off x="581265" y="3137336"/>
            <a:ext cx="4148673" cy="3046988"/>
          </a:xfrm>
          <a:prstGeom prst="rect">
            <a:avLst/>
          </a:prstGeom>
          <a:noFill/>
        </p:spPr>
        <p:txBody>
          <a:bodyPr wrap="square" rtlCol="0">
            <a:spAutoFit/>
          </a:bodyPr>
          <a:lstStyle/>
          <a:p>
            <a:pPr marL="342891" indent="-342891">
              <a:buFont typeface="Wingdings" panose="05000000000000000000" pitchFamily="2" charset="2"/>
              <a:buChar char="è"/>
              <a:defRPr/>
            </a:pPr>
            <a:r>
              <a:rPr lang="en-GB" sz="2400" b="1" dirty="0">
                <a:solidFill>
                  <a:srgbClr val="0000CC"/>
                </a:solidFill>
                <a:sym typeface="Wingdings" panose="05000000000000000000" pitchFamily="2" charset="2"/>
              </a:rPr>
              <a:t>specifications for design of components and technical infrastructure </a:t>
            </a:r>
          </a:p>
          <a:p>
            <a:pPr marL="342891" indent="-342891">
              <a:buFont typeface="Wingdings" panose="05000000000000000000" pitchFamily="2" charset="2"/>
              <a:buChar char="è"/>
              <a:defRPr/>
            </a:pPr>
            <a:endParaRPr lang="en-GB" sz="2400" b="1" dirty="0">
              <a:solidFill>
                <a:srgbClr val="0000CC"/>
              </a:solidFill>
              <a:sym typeface="Wingdings" panose="05000000000000000000" pitchFamily="2" charset="2"/>
            </a:endParaRPr>
          </a:p>
          <a:p>
            <a:pPr marL="342891" indent="-342891">
              <a:buFont typeface="Wingdings" panose="05000000000000000000" pitchFamily="2" charset="2"/>
              <a:buChar char="è"/>
              <a:defRPr/>
            </a:pPr>
            <a:r>
              <a:rPr lang="en-GB" sz="2400" b="1" dirty="0">
                <a:solidFill>
                  <a:srgbClr val="0000CC"/>
                </a:solidFill>
                <a:sym typeface="Wingdings" panose="05000000000000000000" pitchFamily="2" charset="2"/>
              </a:rPr>
              <a:t>full </a:t>
            </a:r>
            <a:r>
              <a:rPr lang="en-GB" sz="2400" b="1" dirty="0">
                <a:solidFill>
                  <a:srgbClr val="0000CC"/>
                </a:solidFill>
                <a:latin typeface="Calibri" panose="020F0502020204030204"/>
                <a:sym typeface="Wingdings" panose="05000000000000000000" pitchFamily="2" charset="2"/>
              </a:rPr>
              <a:t>inventory for integration studies and requirements for civil engineering</a:t>
            </a:r>
          </a:p>
        </p:txBody>
      </p:sp>
      <p:sp>
        <p:nvSpPr>
          <p:cNvPr id="37" name="TextBox 36">
            <a:extLst>
              <a:ext uri="{FF2B5EF4-FFF2-40B4-BE49-F238E27FC236}">
                <a16:creationId xmlns:a16="http://schemas.microsoft.com/office/drawing/2014/main" id="{DFA9A238-6DDB-7DBE-4539-D29F2A53E87C}"/>
              </a:ext>
            </a:extLst>
          </p:cNvPr>
          <p:cNvSpPr txBox="1"/>
          <p:nvPr/>
        </p:nvSpPr>
        <p:spPr>
          <a:xfrm>
            <a:off x="7812020" y="3872581"/>
            <a:ext cx="697627" cy="276999"/>
          </a:xfrm>
          <a:prstGeom prst="rect">
            <a:avLst/>
          </a:prstGeom>
          <a:solidFill>
            <a:schemeClr val="accent5">
              <a:lumMod val="20000"/>
              <a:lumOff val="80000"/>
            </a:schemeClr>
          </a:solidFill>
        </p:spPr>
        <p:txBody>
          <a:bodyPr wrap="none" rtlCol="0">
            <a:spAutoFit/>
          </a:bodyPr>
          <a:lstStyle/>
          <a:p>
            <a:r>
              <a:rPr lang="en-US" sz="1200" dirty="0"/>
              <a:t>K. Oide</a:t>
            </a:r>
            <a:endParaRPr lang="en-GB" sz="1200" dirty="0"/>
          </a:p>
        </p:txBody>
      </p:sp>
      <p:sp>
        <p:nvSpPr>
          <p:cNvPr id="38" name="TextBox 37">
            <a:extLst>
              <a:ext uri="{FF2B5EF4-FFF2-40B4-BE49-F238E27FC236}">
                <a16:creationId xmlns:a16="http://schemas.microsoft.com/office/drawing/2014/main" id="{BD3C4134-A6D6-80EC-E1A1-150B0FA6B8FB}"/>
              </a:ext>
            </a:extLst>
          </p:cNvPr>
          <p:cNvSpPr txBox="1"/>
          <p:nvPr/>
        </p:nvSpPr>
        <p:spPr>
          <a:xfrm>
            <a:off x="7812019" y="6124663"/>
            <a:ext cx="1000017" cy="276999"/>
          </a:xfrm>
          <a:prstGeom prst="rect">
            <a:avLst/>
          </a:prstGeom>
          <a:solidFill>
            <a:schemeClr val="accent5">
              <a:lumMod val="20000"/>
              <a:lumOff val="80000"/>
            </a:schemeClr>
          </a:solidFill>
        </p:spPr>
        <p:txBody>
          <a:bodyPr wrap="none" rtlCol="0">
            <a:spAutoFit/>
          </a:bodyPr>
          <a:lstStyle/>
          <a:p>
            <a:r>
              <a:rPr lang="en-US" sz="1200" dirty="0"/>
              <a:t>P. Raimondi</a:t>
            </a:r>
            <a:endParaRPr lang="en-GB" sz="1200" dirty="0"/>
          </a:p>
        </p:txBody>
      </p:sp>
    </p:spTree>
    <p:extLst>
      <p:ext uri="{BB962C8B-B14F-4D97-AF65-F5344CB8AC3E}">
        <p14:creationId xmlns:p14="http://schemas.microsoft.com/office/powerpoint/2010/main" val="317403071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Arc layout and integration optimization </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C87FD750-1B08-439C-9D7C-C6AEE9EA8CD9}"/>
              </a:ext>
            </a:extLst>
          </p:cNvPr>
          <p:cNvSpPr txBox="1"/>
          <p:nvPr/>
        </p:nvSpPr>
        <p:spPr>
          <a:xfrm>
            <a:off x="192751" y="848567"/>
            <a:ext cx="11949996" cy="3231654"/>
          </a:xfrm>
          <a:prstGeom prst="rect">
            <a:avLst/>
          </a:prstGeom>
          <a:noFill/>
        </p:spPr>
        <p:txBody>
          <a:bodyPr wrap="square" rtlCol="0">
            <a:spAutoFit/>
          </a:bodyPr>
          <a:lstStyle/>
          <a:p>
            <a:r>
              <a:rPr lang="en-GB" sz="2400" b="1" dirty="0">
                <a:solidFill>
                  <a:srgbClr val="0C377B"/>
                </a:solidFill>
              </a:rPr>
              <a:t>Arc cell optimisation – 80 km total length, dedicated working group active.</a:t>
            </a:r>
          </a:p>
          <a:p>
            <a:pPr marL="285750" indent="-285750">
              <a:buFont typeface="Arial" panose="020B0604020202020204" pitchFamily="34" charset="0"/>
              <a:buChar char="•"/>
              <a:defRPr/>
            </a:pPr>
            <a:r>
              <a:rPr lang="en-US" sz="2000" dirty="0">
                <a:solidFill>
                  <a:srgbClr val="0C377B"/>
                </a:solidFill>
                <a:latin typeface="Calibri" panose="020F0502020204030204"/>
              </a:rPr>
              <a:t>Including support, girder and alignment systems, shielding systems</a:t>
            </a:r>
          </a:p>
          <a:p>
            <a:pPr marL="285750" indent="-285750">
              <a:buFont typeface="Arial" panose="020B0604020202020204" pitchFamily="34" charset="0"/>
              <a:buChar char="•"/>
              <a:defRPr/>
            </a:pPr>
            <a:r>
              <a:rPr lang="en-US" sz="2000" dirty="0">
                <a:solidFill>
                  <a:srgbClr val="0C377B"/>
                </a:solidFill>
                <a:latin typeface="Calibri" panose="020F0502020204030204"/>
              </a:rPr>
              <a:t>vacuum system with antechamber + pumps, dipole, quadrupole + sext. magnets, BPMs, </a:t>
            </a:r>
          </a:p>
          <a:p>
            <a:pPr marL="285750" indent="-285750">
              <a:buFont typeface="Arial" panose="020B0604020202020204" pitchFamily="34" charset="0"/>
              <a:buChar char="•"/>
              <a:defRPr/>
            </a:pPr>
            <a:r>
              <a:rPr lang="en-US" sz="2000" dirty="0">
                <a:solidFill>
                  <a:srgbClr val="0C377B"/>
                </a:solidFill>
                <a:latin typeface="Calibri" panose="020F0502020204030204"/>
              </a:rPr>
              <a:t>cabling, cooling &amp; technical infrastructure interfaces.</a:t>
            </a:r>
          </a:p>
          <a:p>
            <a:pPr marL="285750" indent="-285750">
              <a:buFont typeface="Arial" panose="020B0604020202020204" pitchFamily="34" charset="0"/>
              <a:buChar char="•"/>
              <a:defRPr/>
            </a:pPr>
            <a:r>
              <a:rPr lang="en-US" sz="2000" dirty="0">
                <a:solidFill>
                  <a:srgbClr val="0C377B"/>
                </a:solidFill>
                <a:latin typeface="Calibri" panose="020F0502020204030204"/>
              </a:rPr>
              <a:t>Safety aspects, access and transport concept, </a:t>
            </a:r>
          </a:p>
          <a:p>
            <a:pPr lvl="1">
              <a:defRPr/>
            </a:pPr>
            <a:r>
              <a:rPr lang="en-US" sz="2000" b="1" dirty="0">
                <a:solidFill>
                  <a:schemeClr val="accent5"/>
                </a:solidFill>
                <a:latin typeface="Calibri" panose="020F0502020204030204"/>
                <a:sym typeface="Wingdings" panose="05000000000000000000" pitchFamily="2" charset="2"/>
              </a:rPr>
              <a:t> Confirmation of tunnel diameter</a:t>
            </a:r>
            <a:endParaRPr lang="en-US" sz="2000" b="1" dirty="0">
              <a:solidFill>
                <a:schemeClr val="accent5"/>
              </a:solidFill>
              <a:latin typeface="Calibri" panose="020F0502020204030204"/>
            </a:endParaRPr>
          </a:p>
          <a:p>
            <a:endParaRPr lang="en-US" sz="2000" b="1" dirty="0">
              <a:solidFill>
                <a:srgbClr val="003399"/>
              </a:solidFill>
              <a:latin typeface="Calibri"/>
            </a:endParaRPr>
          </a:p>
          <a:p>
            <a:r>
              <a:rPr lang="en-US" sz="2400" b="1" dirty="0">
                <a:solidFill>
                  <a:srgbClr val="003399"/>
                </a:solidFill>
                <a:latin typeface="Calibri"/>
              </a:rPr>
              <a:t>FCC-</a:t>
            </a:r>
            <a:r>
              <a:rPr lang="en-US" sz="2400" b="1" dirty="0" err="1">
                <a:solidFill>
                  <a:srgbClr val="003399"/>
                </a:solidFill>
                <a:latin typeface="Calibri"/>
              </a:rPr>
              <a:t>ee</a:t>
            </a:r>
            <a:r>
              <a:rPr lang="en-US" sz="2400" b="1" dirty="0">
                <a:solidFill>
                  <a:srgbClr val="003399"/>
                </a:solidFill>
                <a:latin typeface="Calibri"/>
              </a:rPr>
              <a:t> arc half-cell mock up</a:t>
            </a:r>
          </a:p>
          <a:p>
            <a:endParaRPr lang="en-GB" sz="2400" dirty="0">
              <a:solidFill>
                <a:prstClr val="black"/>
              </a:solidFill>
              <a:latin typeface="Calibri"/>
            </a:endParaRPr>
          </a:p>
          <a:p>
            <a:endParaRPr lang="en-GB" sz="1200" dirty="0">
              <a:solidFill>
                <a:schemeClr val="accent5">
                  <a:lumMod val="75000"/>
                </a:schemeClr>
              </a:solidFill>
            </a:endParaRPr>
          </a:p>
        </p:txBody>
      </p:sp>
      <p:pic>
        <p:nvPicPr>
          <p:cNvPr id="4" name="Picture 3">
            <a:extLst>
              <a:ext uri="{FF2B5EF4-FFF2-40B4-BE49-F238E27FC236}">
                <a16:creationId xmlns:a16="http://schemas.microsoft.com/office/drawing/2014/main" id="{083DA466-F08A-3187-94D3-020CD91FB4F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7372" y="3574631"/>
            <a:ext cx="4362980" cy="2767493"/>
          </a:xfrm>
          <a:prstGeom prst="rect">
            <a:avLst/>
          </a:prstGeom>
        </p:spPr>
      </p:pic>
      <p:sp>
        <p:nvSpPr>
          <p:cNvPr id="6" name="TextBox 5">
            <a:extLst>
              <a:ext uri="{FF2B5EF4-FFF2-40B4-BE49-F238E27FC236}">
                <a16:creationId xmlns:a16="http://schemas.microsoft.com/office/drawing/2014/main" id="{77A2648F-6467-9553-59D2-54D2958D0B62}"/>
              </a:ext>
            </a:extLst>
          </p:cNvPr>
          <p:cNvSpPr txBox="1"/>
          <p:nvPr/>
        </p:nvSpPr>
        <p:spPr>
          <a:xfrm>
            <a:off x="192751" y="6488668"/>
            <a:ext cx="2967010" cy="369332"/>
          </a:xfrm>
          <a:prstGeom prst="rect">
            <a:avLst/>
          </a:prstGeom>
          <a:solidFill>
            <a:schemeClr val="accent4">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 Carra, CERN; F.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Valchkova</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E1815C45-E70A-572B-7436-A3E2E7774AC7}"/>
              </a:ext>
            </a:extLst>
          </p:cNvPr>
          <p:cNvPicPr>
            <a:picLocks noChangeAspect="1"/>
          </p:cNvPicPr>
          <p:nvPr/>
        </p:nvPicPr>
        <p:blipFill>
          <a:blip r:embed="rId4"/>
          <a:stretch>
            <a:fillRect/>
          </a:stretch>
        </p:blipFill>
        <p:spPr>
          <a:xfrm>
            <a:off x="5155445" y="2389827"/>
            <a:ext cx="6995928" cy="4430154"/>
          </a:xfrm>
          <a:prstGeom prst="rect">
            <a:avLst/>
          </a:prstGeom>
        </p:spPr>
      </p:pic>
    </p:spTree>
    <p:extLst>
      <p:ext uri="{BB962C8B-B14F-4D97-AF65-F5344CB8AC3E}">
        <p14:creationId xmlns:p14="http://schemas.microsoft.com/office/powerpoint/2010/main" val="174919361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FCC integrated program - timeline</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descr="Timeline&#10;&#10;Description automatically generated">
            <a:extLst>
              <a:ext uri="{FF2B5EF4-FFF2-40B4-BE49-F238E27FC236}">
                <a16:creationId xmlns:a16="http://schemas.microsoft.com/office/drawing/2014/main" id="{32EC8111-16CB-932E-218D-CFF7C62D016E}"/>
              </a:ext>
            </a:extLst>
          </p:cNvPr>
          <p:cNvPicPr preferRelativeResize="0">
            <a:picLocks noChangeAspect="1"/>
          </p:cNvPicPr>
          <p:nvPr/>
        </p:nvPicPr>
        <p:blipFill>
          <a:blip r:embed="rId4"/>
          <a:stretch>
            <a:fillRect/>
          </a:stretch>
        </p:blipFill>
        <p:spPr>
          <a:xfrm>
            <a:off x="49252" y="3926480"/>
            <a:ext cx="7389474" cy="2808000"/>
          </a:xfrm>
          <a:prstGeom prst="rect">
            <a:avLst/>
          </a:prstGeom>
          <a:ln>
            <a:solidFill>
              <a:srgbClr val="2F2F2F"/>
            </a:solidFill>
          </a:ln>
        </p:spPr>
      </p:pic>
      <p:pic>
        <p:nvPicPr>
          <p:cNvPr id="3" name="Picture 5" descr="Diagram, timeline&#10;&#10;Description automatically generated">
            <a:extLst>
              <a:ext uri="{FF2B5EF4-FFF2-40B4-BE49-F238E27FC236}">
                <a16:creationId xmlns:a16="http://schemas.microsoft.com/office/drawing/2014/main" id="{61B935A7-96DA-A5FC-CDC4-00D93A6195F8}"/>
              </a:ext>
            </a:extLst>
          </p:cNvPr>
          <p:cNvPicPr preferRelativeResize="0">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252" y="847414"/>
            <a:ext cx="8012417" cy="2971799"/>
          </a:xfrm>
          <a:prstGeom prst="rect">
            <a:avLst/>
          </a:prstGeom>
          <a:noFill/>
          <a:ln w="9525">
            <a:solidFill>
              <a:srgbClr val="2F2F2F"/>
            </a:solidFill>
            <a:miter lim="800000"/>
            <a:headEnd/>
            <a:tailEnd/>
          </a:ln>
          <a:extLst>
            <a:ext uri="{909E8E84-426E-40DD-AFC4-6F175D3DCCD1}">
              <a14:hiddenFill xmlns:a14="http://schemas.microsoft.com/office/drawing/2010/main">
                <a:solidFill>
                  <a:srgbClr val="FFFFFF"/>
                </a:solidFill>
              </a14:hiddenFill>
            </a:ext>
          </a:extLst>
        </p:spPr>
      </p:pic>
      <p:cxnSp>
        <p:nvCxnSpPr>
          <p:cNvPr id="6" name="Straight Arrow Connector 5">
            <a:extLst>
              <a:ext uri="{FF2B5EF4-FFF2-40B4-BE49-F238E27FC236}">
                <a16:creationId xmlns:a16="http://schemas.microsoft.com/office/drawing/2014/main" id="{19AF7F17-4558-2F7F-1F17-84DBD2D599F1}"/>
              </a:ext>
            </a:extLst>
          </p:cNvPr>
          <p:cNvCxnSpPr/>
          <p:nvPr/>
        </p:nvCxnSpPr>
        <p:spPr>
          <a:xfrm flipH="1">
            <a:off x="7248128" y="4653136"/>
            <a:ext cx="1152128" cy="0"/>
          </a:xfrm>
          <a:prstGeom prst="straightConnector1">
            <a:avLst/>
          </a:prstGeom>
          <a:noFill/>
          <a:ln w="38100" cap="flat" cmpd="sng" algn="ctr">
            <a:solidFill>
              <a:srgbClr val="2F2F2F"/>
            </a:solidFill>
            <a:prstDash val="solid"/>
            <a:miter lim="800000"/>
            <a:tailEnd type="triangle"/>
          </a:ln>
          <a:effectLst/>
        </p:spPr>
      </p:cxnSp>
      <p:sp>
        <p:nvSpPr>
          <p:cNvPr id="8" name="TextBox 7">
            <a:extLst>
              <a:ext uri="{FF2B5EF4-FFF2-40B4-BE49-F238E27FC236}">
                <a16:creationId xmlns:a16="http://schemas.microsoft.com/office/drawing/2014/main" id="{96D763F4-76AC-B679-C831-E47CBB9401B7}"/>
              </a:ext>
            </a:extLst>
          </p:cNvPr>
          <p:cNvSpPr txBox="1"/>
          <p:nvPr/>
        </p:nvSpPr>
        <p:spPr>
          <a:xfrm>
            <a:off x="8224705" y="847414"/>
            <a:ext cx="3270126" cy="692497"/>
          </a:xfrm>
          <a:prstGeom prst="rect">
            <a:avLst/>
          </a:prstGeom>
          <a:solidFill>
            <a:srgbClr val="E15E32">
              <a:lumMod val="20000"/>
              <a:lumOff val="80000"/>
            </a:srgbClr>
          </a:solid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Note: FCC Conceptual Design Study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started in 2014</a:t>
            </a:r>
            <a:r>
              <a:rPr kumimoji="0" lang="en-GB" sz="1500" b="0" i="0" u="none" strike="noStrike" kern="0" cap="none" spc="0" normalizeH="0" baseline="0" noProof="0" dirty="0">
                <a:ln>
                  <a:noFill/>
                </a:ln>
                <a:solidFill>
                  <a:srgbClr val="2F2F2F"/>
                </a:solidFill>
                <a:effectLst/>
                <a:uLnTx/>
                <a:uFillTx/>
                <a:latin typeface="Arial"/>
                <a:ea typeface="+mn-ea"/>
                <a:cs typeface="+mn-cs"/>
              </a:rPr>
              <a:t> l</a:t>
            </a:r>
            <a:r>
              <a:rPr kumimoji="0" lang="en-CH" sz="1500" b="0" i="0" u="none" strike="noStrike" kern="0" cap="none" spc="0" normalizeH="0" baseline="0" noProof="0" dirty="0">
                <a:ln>
                  <a:noFill/>
                </a:ln>
                <a:solidFill>
                  <a:srgbClr val="2F2F2F"/>
                </a:solidFill>
                <a:effectLst/>
                <a:uLnTx/>
                <a:uFillTx/>
                <a:latin typeface="Arial"/>
                <a:ea typeface="+mn-ea"/>
                <a:cs typeface="+mn-cs"/>
              </a:rPr>
              <a:t>eading to CDR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in 2018</a:t>
            </a:r>
          </a:p>
        </p:txBody>
      </p:sp>
      <p:sp>
        <p:nvSpPr>
          <p:cNvPr id="11" name="TextBox 10">
            <a:extLst>
              <a:ext uri="{FF2B5EF4-FFF2-40B4-BE49-F238E27FC236}">
                <a16:creationId xmlns:a16="http://schemas.microsoft.com/office/drawing/2014/main" id="{53D8736A-8870-5A80-4DA8-02CA3EF46BBF}"/>
              </a:ext>
            </a:extLst>
          </p:cNvPr>
          <p:cNvSpPr txBox="1"/>
          <p:nvPr/>
        </p:nvSpPr>
        <p:spPr>
          <a:xfrm>
            <a:off x="3275045" y="4338734"/>
            <a:ext cx="485192" cy="253916"/>
          </a:xfrm>
          <a:prstGeom prst="rect">
            <a:avLst/>
          </a:prstGeom>
          <a:solidFill>
            <a:schemeClr val="bg1"/>
          </a:solidFill>
        </p:spPr>
        <p:txBody>
          <a:bodyPr wrap="square" rtlCol="0">
            <a:spAutoFit/>
          </a:bodyPr>
          <a:lstStyle/>
          <a:p>
            <a:r>
              <a:rPr lang="en-US" sz="1050" b="1" dirty="0">
                <a:solidFill>
                  <a:schemeClr val="accent6">
                    <a:lumMod val="50000"/>
                  </a:schemeClr>
                </a:solidFill>
              </a:rPr>
              <a:t>2032</a:t>
            </a:r>
            <a:endParaRPr lang="en-GB" sz="1050" b="1" dirty="0">
              <a:solidFill>
                <a:schemeClr val="accent6">
                  <a:lumMod val="50000"/>
                </a:schemeClr>
              </a:solidFill>
            </a:endParaRPr>
          </a:p>
        </p:txBody>
      </p:sp>
      <p:sp>
        <p:nvSpPr>
          <p:cNvPr id="12" name="TextBox 11">
            <a:extLst>
              <a:ext uri="{FF2B5EF4-FFF2-40B4-BE49-F238E27FC236}">
                <a16:creationId xmlns:a16="http://schemas.microsoft.com/office/drawing/2014/main" id="{B422F381-1216-0B97-FDEA-91B85FCE75B6}"/>
              </a:ext>
            </a:extLst>
          </p:cNvPr>
          <p:cNvSpPr txBox="1"/>
          <p:nvPr/>
        </p:nvSpPr>
        <p:spPr>
          <a:xfrm>
            <a:off x="5067300" y="4348895"/>
            <a:ext cx="647700" cy="253916"/>
          </a:xfrm>
          <a:prstGeom prst="rect">
            <a:avLst/>
          </a:prstGeom>
          <a:solidFill>
            <a:schemeClr val="bg1"/>
          </a:solidFill>
        </p:spPr>
        <p:txBody>
          <a:bodyPr wrap="square" rtlCol="0">
            <a:spAutoFit/>
          </a:bodyPr>
          <a:lstStyle/>
          <a:p>
            <a:r>
              <a:rPr lang="en-US" sz="1050" b="1" dirty="0">
                <a:solidFill>
                  <a:schemeClr val="accent6">
                    <a:lumMod val="50000"/>
                  </a:schemeClr>
                </a:solidFill>
              </a:rPr>
              <a:t>   2045</a:t>
            </a:r>
            <a:endParaRPr lang="en-GB" sz="1050" b="1" dirty="0">
              <a:solidFill>
                <a:schemeClr val="accent6">
                  <a:lumMod val="50000"/>
                </a:schemeClr>
              </a:solidFill>
            </a:endParaRPr>
          </a:p>
        </p:txBody>
      </p:sp>
      <p:sp>
        <p:nvSpPr>
          <p:cNvPr id="15" name="TextBox 14">
            <a:extLst>
              <a:ext uri="{FF2B5EF4-FFF2-40B4-BE49-F238E27FC236}">
                <a16:creationId xmlns:a16="http://schemas.microsoft.com/office/drawing/2014/main" id="{4E4F410F-288D-3240-9A38-9750C2FB98EA}"/>
              </a:ext>
            </a:extLst>
          </p:cNvPr>
          <p:cNvSpPr txBox="1"/>
          <p:nvPr/>
        </p:nvSpPr>
        <p:spPr>
          <a:xfrm>
            <a:off x="6370079" y="4328990"/>
            <a:ext cx="557771" cy="253916"/>
          </a:xfrm>
          <a:prstGeom prst="rect">
            <a:avLst/>
          </a:prstGeom>
          <a:solidFill>
            <a:schemeClr val="bg1"/>
          </a:solidFill>
        </p:spPr>
        <p:txBody>
          <a:bodyPr wrap="square" rtlCol="0">
            <a:spAutoFit/>
          </a:bodyPr>
          <a:lstStyle/>
          <a:p>
            <a:r>
              <a:rPr lang="en-US" sz="1050" b="1" dirty="0">
                <a:solidFill>
                  <a:schemeClr val="accent6">
                    <a:lumMod val="50000"/>
                  </a:schemeClr>
                </a:solidFill>
              </a:rPr>
              <a:t>2070</a:t>
            </a:r>
            <a:endParaRPr lang="en-GB" sz="1050" b="1" dirty="0">
              <a:solidFill>
                <a:schemeClr val="accent6">
                  <a:lumMod val="50000"/>
                </a:schemeClr>
              </a:solidFill>
            </a:endParaRPr>
          </a:p>
        </p:txBody>
      </p:sp>
      <p:sp>
        <p:nvSpPr>
          <p:cNvPr id="18" name="TextBox 6">
            <a:extLst>
              <a:ext uri="{FF2B5EF4-FFF2-40B4-BE49-F238E27FC236}">
                <a16:creationId xmlns:a16="http://schemas.microsoft.com/office/drawing/2014/main" id="{C121AE1A-F1AB-BC81-C967-BC102B1602C8}"/>
              </a:ext>
            </a:extLst>
          </p:cNvPr>
          <p:cNvSpPr txBox="1">
            <a:spLocks noChangeArrowheads="1"/>
          </p:cNvSpPr>
          <p:nvPr/>
        </p:nvSpPr>
        <p:spPr bwMode="auto">
          <a:xfrm>
            <a:off x="7704192" y="4113941"/>
            <a:ext cx="4331635" cy="1261884"/>
          </a:xfrm>
          <a:prstGeom prst="rect">
            <a:avLst/>
          </a:prstGeom>
          <a:solidFill>
            <a:srgbClr val="1C446A">
              <a:lumMod val="20000"/>
              <a:lumOff val="80000"/>
            </a:srgbClr>
          </a:solidFill>
          <a:ln>
            <a:noFill/>
          </a:ln>
        </p:spPr>
        <p:txBody>
          <a:bodyPr wrap="none">
            <a:spAutoFit/>
          </a:bodyPr>
          <a:lstStyle/>
          <a:p>
            <a:pPr marL="0" marR="0" lvl="0" indent="0" defTabSz="457200" eaLnBrk="0" fontAlgn="base" latinLnBrk="0" hangingPunct="0">
              <a:lnSpc>
                <a:spcPct val="100000"/>
              </a:lnSpc>
              <a:spcBef>
                <a:spcPct val="0"/>
              </a:spcBef>
              <a:spcAft>
                <a:spcPct val="0"/>
              </a:spcAft>
              <a:buClrTx/>
              <a:buSzTx/>
              <a:buFontTx/>
              <a:buNone/>
              <a:tabLst/>
              <a:defRPr/>
            </a:pPr>
            <a:r>
              <a:rPr kumimoji="0" lang="en-US" altLang="en-CH" sz="1600" b="1" i="0" u="none" strike="noStrike" kern="0" cap="none" spc="0" normalizeH="0" baseline="0" noProof="0" dirty="0">
                <a:ln>
                  <a:noFill/>
                </a:ln>
                <a:solidFill>
                  <a:srgbClr val="2F2F2F"/>
                </a:solidFill>
                <a:effectLst/>
                <a:uLnTx/>
                <a:uFillTx/>
              </a:rPr>
              <a:t>“</a:t>
            </a:r>
            <a:r>
              <a:rPr kumimoji="0" lang="en-CH" altLang="en-CH" sz="1600" b="1" i="0" u="none" strike="noStrike" kern="0" cap="none" spc="0" normalizeH="0" baseline="0" noProof="0" dirty="0">
                <a:ln>
                  <a:noFill/>
                </a:ln>
                <a:solidFill>
                  <a:srgbClr val="2F2F2F"/>
                </a:solidFill>
                <a:effectLst/>
                <a:uLnTx/>
                <a:uFillTx/>
              </a:rPr>
              <a:t>Realistic</a:t>
            </a:r>
            <a:r>
              <a:rPr kumimoji="0" lang="en-US" altLang="en-CH" sz="1600" b="1" i="0" u="none" strike="noStrike" kern="0" cap="none" spc="0" normalizeH="0" baseline="0" noProof="0" dirty="0">
                <a:ln>
                  <a:noFill/>
                </a:ln>
                <a:solidFill>
                  <a:srgbClr val="2F2F2F"/>
                </a:solidFill>
                <a:effectLst/>
                <a:uLnTx/>
                <a:uFillTx/>
              </a:rPr>
              <a:t>”</a:t>
            </a:r>
            <a:r>
              <a:rPr kumimoji="0" lang="en-CH" altLang="en-CH" sz="1600" b="1" i="0" u="none" strike="noStrike" kern="0" cap="none" spc="0" normalizeH="0" baseline="0" noProof="0" dirty="0">
                <a:ln>
                  <a:noFill/>
                </a:ln>
                <a:solidFill>
                  <a:srgbClr val="2F2F2F"/>
                </a:solidFill>
                <a:effectLst/>
                <a:uLnTx/>
                <a:uFillTx/>
              </a:rPr>
              <a:t> schedule </a:t>
            </a:r>
            <a:r>
              <a:rPr kumimoji="0" lang="en-CH" altLang="en-CH" sz="1600" b="0" i="0" u="none" strike="noStrike" kern="0" cap="none" spc="0" normalizeH="0" baseline="0" noProof="0" dirty="0">
                <a:ln>
                  <a:noFill/>
                </a:ln>
                <a:solidFill>
                  <a:srgbClr val="2F2F2F"/>
                </a:solidFill>
                <a:effectLst/>
                <a:uLnTx/>
                <a:uFillTx/>
              </a:rPr>
              <a:t>tak</a:t>
            </a:r>
            <a:r>
              <a:rPr kumimoji="0" lang="en-US" altLang="en-CH" sz="1600" b="0" i="0" u="none" strike="noStrike" kern="0" cap="none" spc="0" normalizeH="0" baseline="0" noProof="0" dirty="0" err="1">
                <a:ln>
                  <a:noFill/>
                </a:ln>
                <a:solidFill>
                  <a:srgbClr val="2F2F2F"/>
                </a:solidFill>
                <a:effectLst/>
                <a:uLnTx/>
                <a:uFillTx/>
              </a:rPr>
              <a:t>ing</a:t>
            </a:r>
            <a:r>
              <a:rPr kumimoji="0" lang="en-CH" altLang="en-CH" sz="1600" b="0" i="0" u="none" strike="noStrike" kern="0" cap="none" spc="0" normalizeH="0" baseline="0" noProof="0" dirty="0">
                <a:ln>
                  <a:noFill/>
                </a:ln>
                <a:solidFill>
                  <a:srgbClr val="2F2F2F"/>
                </a:solidFill>
                <a:effectLst/>
                <a:uLnTx/>
                <a:uFillTx/>
              </a:rPr>
              <a:t> into account:</a:t>
            </a:r>
          </a:p>
          <a:p>
            <a:pPr marL="285750" marR="0" lvl="0" indent="-285750" defTabSz="457200" eaLnBrk="0" fontAlgn="base" latinLnBrk="0" hangingPunct="0">
              <a:lnSpc>
                <a:spcPct val="100000"/>
              </a:lnSpc>
              <a:spcBef>
                <a:spcPct val="0"/>
              </a:spcBef>
              <a:spcAft>
                <a:spcPct val="0"/>
              </a:spcAft>
              <a:buClrTx/>
              <a:buSzTx/>
              <a:buFont typeface="Wingdings" pitchFamily="2" charset="2"/>
              <a:buChar char="q"/>
              <a:tabLst/>
              <a:defRPr/>
            </a:pPr>
            <a:r>
              <a:rPr kumimoji="0" lang="en-GB" altLang="en-CH" sz="1500" b="0" i="0" u="none" strike="noStrike" kern="0" cap="none" spc="0" normalizeH="0" baseline="0" noProof="0" dirty="0">
                <a:ln>
                  <a:noFill/>
                </a:ln>
                <a:solidFill>
                  <a:srgbClr val="2F2F2F"/>
                </a:solidFill>
                <a:effectLst/>
                <a:uLnTx/>
                <a:uFillTx/>
              </a:rPr>
              <a:t>p</a:t>
            </a:r>
            <a:r>
              <a:rPr kumimoji="0" lang="en-CH" altLang="en-CH" sz="1500" b="0" i="0" u="none" strike="noStrike" kern="0" cap="none" spc="0" normalizeH="0" baseline="0" noProof="0" dirty="0">
                <a:ln>
                  <a:noFill/>
                </a:ln>
                <a:solidFill>
                  <a:srgbClr val="2F2F2F"/>
                </a:solidFill>
                <a:effectLst/>
                <a:uLnTx/>
                <a:uFillTx/>
              </a:rPr>
              <a:t>ast experience in building colliders at CERN</a:t>
            </a:r>
            <a:endParaRPr kumimoji="0" lang="en-US" altLang="en-CH" sz="1500" b="0" i="0" u="none" strike="noStrike" kern="0" cap="none" spc="0" normalizeH="0" baseline="0" noProof="0" dirty="0">
              <a:ln>
                <a:noFill/>
              </a:ln>
              <a:solidFill>
                <a:srgbClr val="2F2F2F"/>
              </a:solidFill>
              <a:effectLst/>
              <a:uLnTx/>
              <a:uFillTx/>
            </a:endParaRPr>
          </a:p>
          <a:p>
            <a:pPr marL="285750" marR="0" lvl="0" indent="-285750" defTabSz="457200" eaLnBrk="0" fontAlgn="base" latinLnBrk="0" hangingPunct="0">
              <a:lnSpc>
                <a:spcPct val="100000"/>
              </a:lnSpc>
              <a:spcBef>
                <a:spcPct val="0"/>
              </a:spcBef>
              <a:spcAft>
                <a:spcPct val="0"/>
              </a:spcAft>
              <a:buClrTx/>
              <a:buSzTx/>
              <a:buFont typeface="Wingdings" pitchFamily="2" charset="2"/>
              <a:buChar char="q"/>
              <a:tabLst/>
              <a:defRPr/>
            </a:pPr>
            <a:r>
              <a:rPr kumimoji="0" lang="en-CH" altLang="en-CH" sz="1500" b="0" i="0" u="none" strike="noStrike" kern="0" cap="none" spc="0" normalizeH="0" baseline="0" noProof="0" dirty="0">
                <a:ln>
                  <a:noFill/>
                </a:ln>
                <a:solidFill>
                  <a:srgbClr val="2F2F2F"/>
                </a:solidFill>
                <a:effectLst/>
                <a:uLnTx/>
                <a:uFillTx/>
              </a:rPr>
              <a:t>approval timeline: ESPP, Council decision</a:t>
            </a:r>
          </a:p>
          <a:p>
            <a:pPr marL="285750" marR="0" lvl="0" indent="-285750" defTabSz="457200" eaLnBrk="0" fontAlgn="base" latinLnBrk="0" hangingPunct="0">
              <a:lnSpc>
                <a:spcPct val="100000"/>
              </a:lnSpc>
              <a:spcBef>
                <a:spcPct val="0"/>
              </a:spcBef>
              <a:spcAft>
                <a:spcPct val="0"/>
              </a:spcAft>
              <a:buClrTx/>
              <a:buSzTx/>
              <a:buFont typeface="Wingdings" pitchFamily="2" charset="2"/>
              <a:buChar char="q"/>
              <a:tabLst/>
              <a:defRPr/>
            </a:pPr>
            <a:r>
              <a:rPr kumimoji="0" lang="en-GB" altLang="en-CH" sz="1500" b="0" i="0" u="none" strike="noStrike" kern="0" cap="none" spc="0" normalizeH="0" baseline="0" noProof="0" dirty="0">
                <a:ln>
                  <a:noFill/>
                </a:ln>
                <a:solidFill>
                  <a:srgbClr val="2F2F2F"/>
                </a:solidFill>
                <a:effectLst/>
                <a:uLnTx/>
                <a:uFillTx/>
              </a:rPr>
              <a:t>t</a:t>
            </a:r>
            <a:r>
              <a:rPr kumimoji="0" lang="en-CH" altLang="en-CH" sz="1500" b="0" i="0" u="none" strike="noStrike" kern="0" cap="none" spc="0" normalizeH="0" baseline="0" noProof="0" dirty="0">
                <a:ln>
                  <a:noFill/>
                </a:ln>
                <a:solidFill>
                  <a:srgbClr val="2F2F2F"/>
                </a:solidFill>
                <a:effectLst/>
                <a:uLnTx/>
                <a:uFillTx/>
              </a:rPr>
              <a:t>hat HL-LHC will run until 2041 </a:t>
            </a:r>
          </a:p>
          <a:p>
            <a:pPr marL="0" marR="0" lvl="0" indent="0" defTabSz="457200" eaLnBrk="0" fontAlgn="base" latinLnBrk="0" hangingPunct="0">
              <a:lnSpc>
                <a:spcPct val="100000"/>
              </a:lnSpc>
              <a:spcBef>
                <a:spcPct val="0"/>
              </a:spcBef>
              <a:spcAft>
                <a:spcPct val="0"/>
              </a:spcAft>
              <a:buClrTx/>
              <a:buSzTx/>
              <a:buFontTx/>
              <a:buNone/>
              <a:tabLst/>
              <a:defRPr/>
            </a:pPr>
            <a:r>
              <a:rPr kumimoji="0" lang="en-CH" altLang="en-CH" sz="1500" b="0" i="0" u="none" strike="noStrike" kern="0" cap="none" spc="0" normalizeH="0" baseline="0" noProof="0" dirty="0">
                <a:ln>
                  <a:noFill/>
                </a:ln>
                <a:solidFill>
                  <a:srgbClr val="2F2F2F"/>
                </a:solidFill>
                <a:effectLst/>
                <a:uLnTx/>
                <a:uFillTx/>
              </a:rPr>
              <a:t>Can be accelerated if more resources available</a:t>
            </a:r>
          </a:p>
        </p:txBody>
      </p:sp>
    </p:spTree>
    <p:extLst>
      <p:ext uri="{BB962C8B-B14F-4D97-AF65-F5344CB8AC3E}">
        <p14:creationId xmlns:p14="http://schemas.microsoft.com/office/powerpoint/2010/main" val="417730927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prototypes of FCC-</a:t>
            </a:r>
            <a:r>
              <a:rPr kumimoji="0" lang="en-US" sz="3200" b="1" i="0" u="none" strike="noStrike" kern="0" cap="none" spc="0" normalizeH="0" baseline="0" noProof="0" dirty="0" err="1">
                <a:ln>
                  <a:noFill/>
                </a:ln>
                <a:solidFill>
                  <a:srgbClr val="FFFF00"/>
                </a:solidFill>
                <a:effectLst/>
                <a:uLnTx/>
                <a:uFillTx/>
                <a:latin typeface="Arial"/>
                <a:ea typeface="+mj-ea"/>
                <a:cs typeface="+mj-cs"/>
              </a:rPr>
              <a:t>ee</a:t>
            </a:r>
            <a:r>
              <a:rPr kumimoji="0" lang="en-US" sz="3200" b="1" i="0" u="none" strike="noStrike" kern="0" cap="none" spc="0" normalizeH="0" baseline="0" noProof="0" dirty="0">
                <a:ln>
                  <a:noFill/>
                </a:ln>
                <a:solidFill>
                  <a:srgbClr val="FFFF00"/>
                </a:solidFill>
                <a:effectLst/>
                <a:uLnTx/>
                <a:uFillTx/>
                <a:latin typeface="Arial"/>
                <a:ea typeface="+mj-ea"/>
                <a:cs typeface="+mj-cs"/>
              </a:rPr>
              <a:t> low-power magnets</a:t>
            </a:r>
            <a:endParaRPr kumimoji="0" lang="en-US" sz="1600" b="1" i="0" u="none" strike="noStrike" kern="0" cap="none" spc="0" normalizeH="0" baseline="0" noProof="0" dirty="0">
              <a:ln>
                <a:noFill/>
              </a:ln>
              <a:solidFill>
                <a:srgbClr val="FFFF00"/>
              </a:solidFill>
              <a:effectLst/>
              <a:uLnTx/>
              <a:uFillTx/>
              <a:latin typeface="Arial"/>
              <a:ea typeface="+mj-ea"/>
              <a:cs typeface="+mj-cs"/>
            </a:endParaRPr>
          </a:p>
        </p:txBody>
      </p:sp>
      <p:sp>
        <p:nvSpPr>
          <p:cNvPr id="9" name="Rectangle 8">
            <a:extLst>
              <a:ext uri="{FF2B5EF4-FFF2-40B4-BE49-F238E27FC236}">
                <a16:creationId xmlns:a16="http://schemas.microsoft.com/office/drawing/2014/main" id="{DF080BC3-5B07-4B8F-B802-909D1D275058}"/>
              </a:ext>
            </a:extLst>
          </p:cNvPr>
          <p:cNvSpPr/>
          <p:nvPr/>
        </p:nvSpPr>
        <p:spPr>
          <a:xfrm>
            <a:off x="397630" y="1064930"/>
            <a:ext cx="5400600" cy="70788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a-DK" sz="2000" b="1" i="0" u="none" strike="noStrike" kern="1200" cap="none" spc="0" normalizeH="0" baseline="0" noProof="0" dirty="0">
                <a:ln>
                  <a:noFill/>
                </a:ln>
                <a:solidFill>
                  <a:srgbClr val="0C377B"/>
                </a:solidFill>
                <a:effectLst/>
                <a:uLnTx/>
                <a:uFillTx/>
                <a:latin typeface="Arial"/>
                <a:ea typeface="+mn-ea"/>
                <a:cs typeface="+mn-cs"/>
              </a:rPr>
              <a:t>Twin-dipole design with 2× power saving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a-DK" sz="2000" b="1" i="0" u="none" strike="noStrike" kern="1200" cap="none" spc="0" normalizeH="0" baseline="0" noProof="0" dirty="0">
                <a:ln>
                  <a:noFill/>
                </a:ln>
                <a:solidFill>
                  <a:srgbClr val="0C377B"/>
                </a:solidFill>
                <a:effectLst/>
                <a:uLnTx/>
                <a:uFillTx/>
                <a:latin typeface="Arial"/>
                <a:ea typeface="+mn-ea"/>
                <a:cs typeface="+mn-cs"/>
              </a:rPr>
              <a:t>16 MW (at 175 GeV), with Al busbars</a:t>
            </a:r>
            <a:endParaRPr kumimoji="0" lang="en-GB" sz="2000" b="1" i="0" u="none" strike="noStrike" kern="1200" cap="none" spc="0" normalizeH="0" baseline="0" noProof="0" dirty="0">
              <a:ln>
                <a:noFill/>
              </a:ln>
              <a:solidFill>
                <a:srgbClr val="0C377B"/>
              </a:solidFill>
              <a:effectLst/>
              <a:uLnTx/>
              <a:uFillTx/>
              <a:latin typeface="Arial"/>
              <a:ea typeface="+mn-ea"/>
              <a:cs typeface="+mn-cs"/>
            </a:endParaRPr>
          </a:p>
        </p:txBody>
      </p:sp>
      <p:pic>
        <p:nvPicPr>
          <p:cNvPr id="11" name="Picture 10">
            <a:extLst>
              <a:ext uri="{FF2B5EF4-FFF2-40B4-BE49-F238E27FC236}">
                <a16:creationId xmlns:a16="http://schemas.microsoft.com/office/drawing/2014/main" id="{A9208C12-E9BA-4456-95FA-C0EE877B0DB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5702" y="3789040"/>
            <a:ext cx="3512242" cy="2343934"/>
          </a:xfrm>
          <a:prstGeom prst="rect">
            <a:avLst/>
          </a:prstGeom>
        </p:spPr>
      </p:pic>
      <p:pic>
        <p:nvPicPr>
          <p:cNvPr id="13" name="Picture 12">
            <a:extLst>
              <a:ext uri="{FF2B5EF4-FFF2-40B4-BE49-F238E27FC236}">
                <a16:creationId xmlns:a16="http://schemas.microsoft.com/office/drawing/2014/main" id="{4D14C9CE-873D-4822-96A5-D095D0638604}"/>
              </a:ext>
            </a:extLst>
          </p:cNvPr>
          <p:cNvPicPr>
            <a:picLocks noChangeAspect="1"/>
          </p:cNvPicPr>
          <p:nvPr/>
        </p:nvPicPr>
        <p:blipFill rotWithShape="1">
          <a:blip r:embed="rId3">
            <a:clrChange>
              <a:clrFrom>
                <a:srgbClr val="FFFFFF"/>
              </a:clrFrom>
              <a:clrTo>
                <a:srgbClr val="FFFFFF">
                  <a:alpha val="0"/>
                </a:srgbClr>
              </a:clrTo>
            </a:clrChange>
          </a:blip>
          <a:srcRect t="9393"/>
          <a:stretch/>
        </p:blipFill>
        <p:spPr>
          <a:xfrm>
            <a:off x="413396" y="1665567"/>
            <a:ext cx="5168810" cy="2164449"/>
          </a:xfrm>
          <a:prstGeom prst="rect">
            <a:avLst/>
          </a:prstGeom>
        </p:spPr>
      </p:pic>
      <p:sp>
        <p:nvSpPr>
          <p:cNvPr id="14" name="Rectangle 13">
            <a:extLst>
              <a:ext uri="{FF2B5EF4-FFF2-40B4-BE49-F238E27FC236}">
                <a16:creationId xmlns:a16="http://schemas.microsoft.com/office/drawing/2014/main" id="{287E84FE-4190-4063-B8D2-4DCC2BDF3CDA}"/>
              </a:ext>
            </a:extLst>
          </p:cNvPr>
          <p:cNvSpPr/>
          <p:nvPr/>
        </p:nvSpPr>
        <p:spPr>
          <a:xfrm>
            <a:off x="5879775" y="3165936"/>
            <a:ext cx="2606392" cy="163121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a-DK" sz="2000" b="1" i="0" u="none" strike="noStrike" kern="1200" cap="none" spc="0" normalizeH="0" baseline="0" noProof="0" dirty="0">
                <a:ln>
                  <a:noFill/>
                </a:ln>
                <a:solidFill>
                  <a:srgbClr val="0C377B"/>
                </a:solidFill>
                <a:effectLst/>
                <a:uLnTx/>
                <a:uFillTx/>
                <a:latin typeface="Arial"/>
                <a:ea typeface="+mn-ea"/>
                <a:cs typeface="+mn-cs"/>
              </a:rPr>
              <a:t>Twin F/D arc quad design with                     2× power saving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a-DK" sz="2000" b="1" i="0" u="none" strike="noStrike" kern="1200" cap="none" spc="0" normalizeH="0" baseline="0" noProof="0" dirty="0">
                <a:ln>
                  <a:noFill/>
                </a:ln>
                <a:solidFill>
                  <a:srgbClr val="0C377B"/>
                </a:solidFill>
                <a:effectLst/>
                <a:uLnTx/>
                <a:uFillTx/>
                <a:latin typeface="Arial"/>
                <a:ea typeface="+mn-ea"/>
                <a:cs typeface="+mn-cs"/>
              </a:rPr>
              <a:t>25 MW (at 175 GeV), with Cu conductor</a:t>
            </a:r>
            <a:endParaRPr kumimoji="0" lang="en-GB" sz="2000" b="1" i="0" u="none" strike="noStrike" kern="1200" cap="none" spc="0" normalizeH="0" baseline="0" noProof="0" dirty="0">
              <a:ln>
                <a:noFill/>
              </a:ln>
              <a:solidFill>
                <a:srgbClr val="0C377B"/>
              </a:solidFill>
              <a:effectLst/>
              <a:uLnTx/>
              <a:uFillTx/>
              <a:latin typeface="Arial"/>
              <a:ea typeface="+mn-ea"/>
              <a:cs typeface="+mn-cs"/>
            </a:endParaRPr>
          </a:p>
        </p:txBody>
      </p:sp>
      <p:pic>
        <p:nvPicPr>
          <p:cNvPr id="15" name="Picture 14">
            <a:extLst>
              <a:ext uri="{FF2B5EF4-FFF2-40B4-BE49-F238E27FC236}">
                <a16:creationId xmlns:a16="http://schemas.microsoft.com/office/drawing/2014/main" id="{0F9AAF66-8DC2-4C61-B2A3-C05E5DFAF6A9}"/>
              </a:ext>
            </a:extLst>
          </p:cNvPr>
          <p:cNvPicPr>
            <a:picLocks noChangeAspect="1"/>
          </p:cNvPicPr>
          <p:nvPr/>
        </p:nvPicPr>
        <p:blipFill>
          <a:blip r:embed="rId4"/>
          <a:stretch>
            <a:fillRect/>
          </a:stretch>
        </p:blipFill>
        <p:spPr>
          <a:xfrm>
            <a:off x="8287256" y="1064930"/>
            <a:ext cx="3647728" cy="2925487"/>
          </a:xfrm>
          <a:prstGeom prst="rect">
            <a:avLst/>
          </a:prstGeom>
        </p:spPr>
      </p:pic>
      <p:pic>
        <p:nvPicPr>
          <p:cNvPr id="16" name="Picture 15">
            <a:extLst>
              <a:ext uri="{FF2B5EF4-FFF2-40B4-BE49-F238E27FC236}">
                <a16:creationId xmlns:a16="http://schemas.microsoft.com/office/drawing/2014/main" id="{17755C58-0ECD-40AD-9DDD-9D12253A7C1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83736" y="3884176"/>
            <a:ext cx="2866216" cy="2248798"/>
          </a:xfrm>
          <a:prstGeom prst="rect">
            <a:avLst/>
          </a:prstGeom>
        </p:spPr>
      </p:pic>
      <p:sp>
        <p:nvSpPr>
          <p:cNvPr id="17" name="Rectangle 16">
            <a:extLst>
              <a:ext uri="{FF2B5EF4-FFF2-40B4-BE49-F238E27FC236}">
                <a16:creationId xmlns:a16="http://schemas.microsoft.com/office/drawing/2014/main" id="{789C814D-C8BB-47EA-9638-5F9E0ABBCA97}"/>
              </a:ext>
            </a:extLst>
          </p:cNvPr>
          <p:cNvSpPr/>
          <p:nvPr/>
        </p:nvSpPr>
        <p:spPr>
          <a:xfrm>
            <a:off x="223499" y="5775114"/>
            <a:ext cx="2874431" cy="323165"/>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500" b="1" i="0" u="none" strike="noStrike" kern="0" cap="none" spc="0" normalizeH="0" baseline="0" noProof="0" dirty="0">
                <a:ln>
                  <a:noFill/>
                </a:ln>
                <a:solidFill>
                  <a:srgbClr val="FFFFFF"/>
                </a:solidFill>
                <a:effectLst/>
                <a:uLnTx/>
                <a:uFillTx/>
                <a:latin typeface="Arial"/>
                <a:ea typeface="+mn-ea"/>
                <a:cs typeface="Calibri" pitchFamily="34" charset="0"/>
              </a:rPr>
              <a:t>prototype</a:t>
            </a:r>
          </a:p>
        </p:txBody>
      </p:sp>
      <p:sp>
        <p:nvSpPr>
          <p:cNvPr id="18" name="Rectangle 17">
            <a:extLst>
              <a:ext uri="{FF2B5EF4-FFF2-40B4-BE49-F238E27FC236}">
                <a16:creationId xmlns:a16="http://schemas.microsoft.com/office/drawing/2014/main" id="{C8E7FABD-FFB3-4667-898A-5B79B9D3B4E2}"/>
              </a:ext>
            </a:extLst>
          </p:cNvPr>
          <p:cNvSpPr/>
          <p:nvPr/>
        </p:nvSpPr>
        <p:spPr>
          <a:xfrm>
            <a:off x="7968007" y="5770131"/>
            <a:ext cx="2874431" cy="323165"/>
          </a:xfrm>
          <a:prstGeom prst="rect">
            <a:avLst/>
          </a:prstGeom>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500" b="1" i="0" u="none" strike="noStrike" kern="0" cap="none" spc="0" normalizeH="0" baseline="0" noProof="0" dirty="0">
                <a:ln>
                  <a:noFill/>
                </a:ln>
                <a:solidFill>
                  <a:srgbClr val="FFFFFF"/>
                </a:solidFill>
                <a:effectLst/>
                <a:uLnTx/>
                <a:uFillTx/>
                <a:latin typeface="Arial"/>
                <a:ea typeface="+mn-ea"/>
                <a:cs typeface="Calibri" pitchFamily="34" charset="0"/>
              </a:rPr>
              <a:t>prototype</a:t>
            </a:r>
          </a:p>
        </p:txBody>
      </p:sp>
      <p:sp>
        <p:nvSpPr>
          <p:cNvPr id="2" name="TextBox 1">
            <a:extLst>
              <a:ext uri="{FF2B5EF4-FFF2-40B4-BE49-F238E27FC236}">
                <a16:creationId xmlns:a16="http://schemas.microsoft.com/office/drawing/2014/main" id="{E99A9321-BA3A-44E5-85FD-C4D0A4BDD2C3}"/>
              </a:ext>
            </a:extLst>
          </p:cNvPr>
          <p:cNvSpPr txBox="1"/>
          <p:nvPr/>
        </p:nvSpPr>
        <p:spPr>
          <a:xfrm>
            <a:off x="4724017" y="6279930"/>
            <a:ext cx="6925935" cy="369332"/>
          </a:xfrm>
          <a:prstGeom prst="rect">
            <a:avLst/>
          </a:prstGeom>
          <a:solidFill>
            <a:srgbClr val="00FF99"/>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even more efficient alternative magnet designs are being explored</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p:pic>
        <p:nvPicPr>
          <p:cNvPr id="19" name="Picture 18" descr="A picture containing icon&#10;&#10;Description automatically generated">
            <a:extLst>
              <a:ext uri="{FF2B5EF4-FFF2-40B4-BE49-F238E27FC236}">
                <a16:creationId xmlns:a16="http://schemas.microsoft.com/office/drawing/2014/main" id="{F97A3F27-B57A-445A-9061-4BEC09DF17D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906" y="176910"/>
            <a:ext cx="1935386" cy="654292"/>
          </a:xfrm>
          <a:prstGeom prst="rect">
            <a:avLst/>
          </a:prstGeom>
        </p:spPr>
      </p:pic>
    </p:spTree>
    <p:extLst>
      <p:ext uri="{BB962C8B-B14F-4D97-AF65-F5344CB8AC3E}">
        <p14:creationId xmlns:p14="http://schemas.microsoft.com/office/powerpoint/2010/main" val="208723283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HTS option for FCC-</a:t>
            </a:r>
            <a:r>
              <a:rPr kumimoji="0" lang="fr-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ee</a:t>
            </a: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arc quads and </a:t>
            </a:r>
            <a:r>
              <a:rPr kumimoji="0" lang="fr-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sextupoles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grpSp>
        <p:nvGrpSpPr>
          <p:cNvPr id="8" name="Group 7">
            <a:extLst>
              <a:ext uri="{FF2B5EF4-FFF2-40B4-BE49-F238E27FC236}">
                <a16:creationId xmlns:a16="http://schemas.microsoft.com/office/drawing/2014/main" id="{192C368F-B420-E29D-A673-DFEC41C51FB8}"/>
              </a:ext>
            </a:extLst>
          </p:cNvPr>
          <p:cNvGrpSpPr/>
          <p:nvPr/>
        </p:nvGrpSpPr>
        <p:grpSpPr>
          <a:xfrm>
            <a:off x="337325" y="2165894"/>
            <a:ext cx="4598035" cy="2160000"/>
            <a:chOff x="507365" y="3962400"/>
            <a:chExt cx="4598035" cy="2160000"/>
          </a:xfrm>
        </p:grpSpPr>
        <p:pic>
          <p:nvPicPr>
            <p:cNvPr id="30" name="Picture 29">
              <a:extLst>
                <a:ext uri="{FF2B5EF4-FFF2-40B4-BE49-F238E27FC236}">
                  <a16:creationId xmlns:a16="http://schemas.microsoft.com/office/drawing/2014/main" id="{BA3B3594-42CE-88F3-2A7D-797EF225B931}"/>
                </a:ext>
              </a:extLst>
            </p:cNvPr>
            <p:cNvPicPr>
              <a:picLocks noChangeAspect="1"/>
            </p:cNvPicPr>
            <p:nvPr/>
          </p:nvPicPr>
          <p:blipFill rotWithShape="1">
            <a:blip r:embed="rId3"/>
            <a:srcRect l="16532" r="9401" b="31584"/>
            <a:stretch/>
          </p:blipFill>
          <p:spPr>
            <a:xfrm>
              <a:off x="507365" y="4299653"/>
              <a:ext cx="4598035" cy="1822747"/>
            </a:xfrm>
            <a:prstGeom prst="rect">
              <a:avLst/>
            </a:prstGeom>
          </p:spPr>
        </p:pic>
        <p:sp>
          <p:nvSpPr>
            <p:cNvPr id="31" name="TextBox 21">
              <a:extLst>
                <a:ext uri="{FF2B5EF4-FFF2-40B4-BE49-F238E27FC236}">
                  <a16:creationId xmlns:a16="http://schemas.microsoft.com/office/drawing/2014/main" id="{4F3C748B-71B6-4443-1F68-D13E0205609F}"/>
                </a:ext>
              </a:extLst>
            </p:cNvPr>
            <p:cNvSpPr txBox="1"/>
            <p:nvPr/>
          </p:nvSpPr>
          <p:spPr>
            <a:xfrm>
              <a:off x="1971935" y="3962400"/>
              <a:ext cx="1798707"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CDR arc lattice </a:t>
              </a:r>
              <a:endPar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9" name="Group 8">
            <a:extLst>
              <a:ext uri="{FF2B5EF4-FFF2-40B4-BE49-F238E27FC236}">
                <a16:creationId xmlns:a16="http://schemas.microsoft.com/office/drawing/2014/main" id="{68820E66-67E3-AD60-9920-E6994481007A}"/>
              </a:ext>
            </a:extLst>
          </p:cNvPr>
          <p:cNvGrpSpPr/>
          <p:nvPr/>
        </p:nvGrpSpPr>
        <p:grpSpPr>
          <a:xfrm>
            <a:off x="70120" y="4394722"/>
            <a:ext cx="5179018" cy="2398481"/>
            <a:chOff x="9165583" y="5587745"/>
            <a:chExt cx="2971800" cy="1233810"/>
          </a:xfrm>
        </p:grpSpPr>
        <p:sp>
          <p:nvSpPr>
            <p:cNvPr id="10" name="TextBox 22">
              <a:extLst>
                <a:ext uri="{FF2B5EF4-FFF2-40B4-BE49-F238E27FC236}">
                  <a16:creationId xmlns:a16="http://schemas.microsoft.com/office/drawing/2014/main" id="{6EA431C4-EBB2-06D8-488E-F2283A619C45}"/>
                </a:ext>
              </a:extLst>
            </p:cNvPr>
            <p:cNvSpPr txBox="1"/>
            <p:nvPr/>
          </p:nvSpPr>
          <p:spPr>
            <a:xfrm>
              <a:off x="10131980" y="5587745"/>
              <a:ext cx="1033552" cy="33248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HTS option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proposal</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nvGrpSpPr>
            <p:cNvPr id="11" name="Group 10">
              <a:extLst>
                <a:ext uri="{FF2B5EF4-FFF2-40B4-BE49-F238E27FC236}">
                  <a16:creationId xmlns:a16="http://schemas.microsoft.com/office/drawing/2014/main" id="{C456ECF6-E34E-1919-0BEA-4419CCA10786}"/>
                </a:ext>
              </a:extLst>
            </p:cNvPr>
            <p:cNvGrpSpPr/>
            <p:nvPr/>
          </p:nvGrpSpPr>
          <p:grpSpPr>
            <a:xfrm>
              <a:off x="9165583" y="5783485"/>
              <a:ext cx="2971800" cy="1038070"/>
              <a:chOff x="12543143" y="5984926"/>
              <a:chExt cx="2971800" cy="1038070"/>
            </a:xfrm>
          </p:grpSpPr>
          <p:pic>
            <p:nvPicPr>
              <p:cNvPr id="12" name="Picture 11">
                <a:extLst>
                  <a:ext uri="{FF2B5EF4-FFF2-40B4-BE49-F238E27FC236}">
                    <a16:creationId xmlns:a16="http://schemas.microsoft.com/office/drawing/2014/main" id="{0BF25E0F-3FA7-6A1E-405F-D84F7B04A5D6}"/>
                  </a:ext>
                </a:extLst>
              </p:cNvPr>
              <p:cNvPicPr>
                <a:picLocks noChangeAspect="1"/>
              </p:cNvPicPr>
              <p:nvPr/>
            </p:nvPicPr>
            <p:blipFill rotWithShape="1">
              <a:blip r:embed="rId3"/>
              <a:srcRect l="7215" b="31584"/>
              <a:stretch/>
            </p:blipFill>
            <p:spPr>
              <a:xfrm>
                <a:off x="12543143" y="5984926"/>
                <a:ext cx="2971800" cy="1038070"/>
              </a:xfrm>
              <a:prstGeom prst="rect">
                <a:avLst/>
              </a:prstGeom>
            </p:spPr>
          </p:pic>
          <p:pic>
            <p:nvPicPr>
              <p:cNvPr id="13" name="Picture 12">
                <a:extLst>
                  <a:ext uri="{FF2B5EF4-FFF2-40B4-BE49-F238E27FC236}">
                    <a16:creationId xmlns:a16="http://schemas.microsoft.com/office/drawing/2014/main" id="{6609CC53-929A-4F75-7F19-E42AAC7F23D0}"/>
                  </a:ext>
                </a:extLst>
              </p:cNvPr>
              <p:cNvPicPr>
                <a:picLocks noChangeAspect="1"/>
              </p:cNvPicPr>
              <p:nvPr/>
            </p:nvPicPr>
            <p:blipFill rotWithShape="1">
              <a:blip r:embed="rId3"/>
              <a:srcRect l="26743" t="2531" r="9564" b="80616"/>
              <a:stretch/>
            </p:blipFill>
            <p:spPr>
              <a:xfrm>
                <a:off x="13173689" y="6384801"/>
                <a:ext cx="2040003" cy="255731"/>
              </a:xfrm>
              <a:prstGeom prst="rect">
                <a:avLst/>
              </a:prstGeom>
            </p:spPr>
          </p:pic>
          <p:pic>
            <p:nvPicPr>
              <p:cNvPr id="14" name="Picture 13">
                <a:extLst>
                  <a:ext uri="{FF2B5EF4-FFF2-40B4-BE49-F238E27FC236}">
                    <a16:creationId xmlns:a16="http://schemas.microsoft.com/office/drawing/2014/main" id="{A67AE360-2CD6-85E8-9C4D-D59693DCB159}"/>
                  </a:ext>
                </a:extLst>
              </p:cNvPr>
              <p:cNvPicPr>
                <a:picLocks noChangeAspect="1"/>
              </p:cNvPicPr>
              <p:nvPr/>
            </p:nvPicPr>
            <p:blipFill rotWithShape="1">
              <a:blip r:embed="rId3"/>
              <a:srcRect l="26743" t="2531" r="9564" b="80616"/>
              <a:stretch/>
            </p:blipFill>
            <p:spPr>
              <a:xfrm>
                <a:off x="13173689" y="6738333"/>
                <a:ext cx="2040003" cy="255731"/>
              </a:xfrm>
              <a:prstGeom prst="rect">
                <a:avLst/>
              </a:prstGeom>
            </p:spPr>
          </p:pic>
          <p:pic>
            <p:nvPicPr>
              <p:cNvPr id="15" name="Picture 14">
                <a:extLst>
                  <a:ext uri="{FF2B5EF4-FFF2-40B4-BE49-F238E27FC236}">
                    <a16:creationId xmlns:a16="http://schemas.microsoft.com/office/drawing/2014/main" id="{646C6868-C943-1E94-0D47-2EFC38C24D48}"/>
                  </a:ext>
                </a:extLst>
              </p:cNvPr>
              <p:cNvPicPr>
                <a:picLocks noChangeAspect="1"/>
              </p:cNvPicPr>
              <p:nvPr/>
            </p:nvPicPr>
            <p:blipFill rotWithShape="1">
              <a:blip r:embed="rId3"/>
              <a:srcRect l="57918" t="52031" r="33975" b="37535"/>
              <a:stretch/>
            </p:blipFill>
            <p:spPr>
              <a:xfrm>
                <a:off x="13904697" y="6791102"/>
                <a:ext cx="210279" cy="128214"/>
              </a:xfrm>
              <a:prstGeom prst="rect">
                <a:avLst/>
              </a:prstGeom>
            </p:spPr>
          </p:pic>
          <p:pic>
            <p:nvPicPr>
              <p:cNvPr id="16" name="Picture 15">
                <a:extLst>
                  <a:ext uri="{FF2B5EF4-FFF2-40B4-BE49-F238E27FC236}">
                    <a16:creationId xmlns:a16="http://schemas.microsoft.com/office/drawing/2014/main" id="{AAFEB8EE-4621-10B0-3E18-A988F303CEA9}"/>
                  </a:ext>
                </a:extLst>
              </p:cNvPr>
              <p:cNvPicPr>
                <a:picLocks noChangeAspect="1"/>
              </p:cNvPicPr>
              <p:nvPr/>
            </p:nvPicPr>
            <p:blipFill rotWithShape="1">
              <a:blip r:embed="rId3"/>
              <a:srcRect l="57918" t="52031" r="38116" b="37535"/>
              <a:stretch/>
            </p:blipFill>
            <p:spPr>
              <a:xfrm>
                <a:off x="13907002" y="6427593"/>
                <a:ext cx="102878" cy="128214"/>
              </a:xfrm>
              <a:prstGeom prst="rect">
                <a:avLst/>
              </a:prstGeom>
            </p:spPr>
          </p:pic>
        </p:grpSp>
      </p:grpSp>
      <p:sp>
        <p:nvSpPr>
          <p:cNvPr id="32" name="TextBox 31">
            <a:extLst>
              <a:ext uri="{FF2B5EF4-FFF2-40B4-BE49-F238E27FC236}">
                <a16:creationId xmlns:a16="http://schemas.microsoft.com/office/drawing/2014/main" id="{7854A49F-CF7C-4DBB-6C58-94E09ACAFA74}"/>
              </a:ext>
            </a:extLst>
          </p:cNvPr>
          <p:cNvSpPr txBox="1"/>
          <p:nvPr/>
        </p:nvSpPr>
        <p:spPr>
          <a:xfrm>
            <a:off x="159193" y="855737"/>
            <a:ext cx="5754590" cy="113877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panose="020F0502020204030204"/>
                <a:ea typeface="+mn-ea"/>
                <a:cs typeface="+mn-cs"/>
              </a:rPr>
              <a:t>CDR: 2900 quads &amp; 4700 </a:t>
            </a:r>
            <a:r>
              <a:rPr kumimoji="0" lang="en-GB" sz="2400" b="1" i="0" u="none" strike="noStrike" kern="1200" cap="none" spc="0" normalizeH="0" baseline="0" noProof="0" dirty="0" err="1">
                <a:ln>
                  <a:noFill/>
                </a:ln>
                <a:solidFill>
                  <a:srgbClr val="0C377B"/>
                </a:solidFill>
                <a:effectLst/>
                <a:uLnTx/>
                <a:uFillTx/>
                <a:latin typeface="Calibri" panose="020F0502020204030204"/>
                <a:ea typeface="+mn-ea"/>
                <a:cs typeface="+mn-cs"/>
              </a:rPr>
              <a:t>sextupoles</a:t>
            </a:r>
            <a:endParaRPr kumimoji="0" lang="en-GB" sz="24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srgbClr val="0C377B"/>
                </a:solidFill>
                <a:effectLst/>
                <a:uLnTx/>
                <a:uFillTx/>
                <a:latin typeface="Calibri" panose="020F0502020204030204"/>
                <a:ea typeface="+mn-ea"/>
                <a:cs typeface="+mn-cs"/>
              </a:rPr>
              <a:t>Normal conducting, ~50 MW @ ttbar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200" b="0" i="0" u="none" strike="noStrike" kern="1200" cap="none" spc="0" normalizeH="0" baseline="0" noProof="0" dirty="0">
                <a:ln>
                  <a:noFill/>
                </a:ln>
                <a:solidFill>
                  <a:srgbClr val="0C377B"/>
                </a:solidFill>
                <a:effectLst/>
                <a:uLnTx/>
                <a:uFillTx/>
                <a:latin typeface="Calibri" panose="020F0502020204030204"/>
                <a:ea typeface="+mn-ea"/>
                <a:cs typeface="+mn-cs"/>
              </a:rPr>
              <a:t>3 different types of short straight sections</a:t>
            </a:r>
          </a:p>
        </p:txBody>
      </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0E646814-6CD8-7CE1-28E2-636334A9DADD}"/>
                  </a:ext>
                </a:extLst>
              </p:cNvPr>
              <p:cNvSpPr txBox="1"/>
              <p:nvPr/>
            </p:nvSpPr>
            <p:spPr>
              <a:xfrm>
                <a:off x="6092681" y="862148"/>
                <a:ext cx="6082676" cy="1846659"/>
              </a:xfrm>
              <a:prstGeom prst="rect">
                <a:avLst/>
              </a:prstGeom>
              <a:noFill/>
            </p:spPr>
            <p:txBody>
              <a:bodyPr wrap="square">
                <a:spAutoFit/>
              </a:bodyPr>
              <a:lstStyle>
                <a:defPPr>
                  <a:defRPr lang="en-US"/>
                </a:defPPr>
                <a:lvl1pPr marL="285750" indent="-285750">
                  <a:buFont typeface="Arial" panose="020B0604020202020204" pitchFamily="34" charset="0"/>
                  <a:buChar char="•"/>
                  <a:defRPr sz="2400">
                    <a:solidFill>
                      <a:srgbClr val="0C377B"/>
                    </a:solidFill>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400" b="1" i="0" u="none" strike="noStrike" kern="1200" cap="none" spc="0" normalizeH="0" baseline="0" noProof="0" dirty="0">
                    <a:ln>
                      <a:noFill/>
                    </a:ln>
                    <a:solidFill>
                      <a:srgbClr val="0C377B"/>
                    </a:solidFill>
                    <a:effectLst/>
                    <a:uLnTx/>
                    <a:uFillTx/>
                    <a:latin typeface="Calibri" panose="020F0502020204030204"/>
                    <a:ea typeface="+mn-ea"/>
                    <a:cs typeface="+mn-cs"/>
                  </a:rPr>
                  <a:t>“HTS4” project within CHART collaboration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0C377B"/>
                    </a:solidFill>
                    <a:effectLst/>
                    <a:uLnTx/>
                    <a:uFillTx/>
                    <a:latin typeface="Calibri" panose="020F0502020204030204"/>
                    <a:ea typeface="+mn-ea"/>
                    <a:cs typeface="+mn-cs"/>
                  </a:rPr>
                  <a:t>Nested SC </a:t>
                </a:r>
                <a:r>
                  <a:rPr kumimoji="0" lang="en-US" sz="2200" b="0" i="0" u="none" strike="noStrike" kern="1200" cap="none" spc="0" normalizeH="0" baseline="0" noProof="0" dirty="0" err="1">
                    <a:ln>
                      <a:noFill/>
                    </a:ln>
                    <a:solidFill>
                      <a:srgbClr val="0C377B"/>
                    </a:solidFill>
                    <a:effectLst/>
                    <a:uLnTx/>
                    <a:uFillTx/>
                    <a:latin typeface="Calibri" panose="020F0502020204030204"/>
                    <a:ea typeface="+mn-ea"/>
                    <a:cs typeface="+mn-cs"/>
                  </a:rPr>
                  <a:t>sextupole</a:t>
                </a:r>
                <a:r>
                  <a:rPr kumimoji="0" lang="en-US" sz="2200" b="0" i="0" u="none" strike="noStrike" kern="1200" cap="none" spc="0" normalizeH="0" baseline="0" noProof="0" dirty="0">
                    <a:ln>
                      <a:noFill/>
                    </a:ln>
                    <a:solidFill>
                      <a:srgbClr val="0C377B"/>
                    </a:solidFill>
                    <a:effectLst/>
                    <a:uLnTx/>
                    <a:uFillTx/>
                    <a:latin typeface="Calibri" panose="020F0502020204030204"/>
                    <a:ea typeface="+mn-ea"/>
                    <a:cs typeface="+mn-cs"/>
                  </a:rPr>
                  <a:t> and quadrupole.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0C377B"/>
                    </a:solidFill>
                    <a:effectLst/>
                    <a:uLnTx/>
                    <a:uFillTx/>
                    <a:latin typeface="Calibri" panose="020F0502020204030204"/>
                    <a:ea typeface="+mn-ea"/>
                    <a:cs typeface="+mn-cs"/>
                  </a:rPr>
                  <a:t>HTS conductors operating at around 40K.</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0C377B"/>
                    </a:solidFill>
                    <a:effectLst/>
                    <a:uLnTx/>
                    <a:uFillTx/>
                    <a:latin typeface="Calibri" panose="020F0502020204030204"/>
                    <a:ea typeface="+mn-ea"/>
                    <a:cs typeface="+mn-cs"/>
                  </a:rPr>
                  <a:t>Cryo-cooler supplied cryostat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0C377B"/>
                    </a:solidFill>
                    <a:effectLst/>
                    <a:uLnTx/>
                    <a:uFillTx/>
                    <a:latin typeface="Calibri" panose="020F0502020204030204"/>
                    <a:ea typeface="+mn-ea"/>
                    <a:cs typeface="+mn-cs"/>
                  </a:rPr>
                  <a:t>Produce a </a:t>
                </a:r>
                <a14:m>
                  <m:oMath xmlns:m="http://schemas.openxmlformats.org/officeDocument/2006/math">
                    <m:r>
                      <a:rPr kumimoji="0" lang="en-US" sz="2200" b="0" i="1" u="none" strike="noStrike" kern="1200" cap="none" spc="0" normalizeH="0" baseline="0" noProof="0" dirty="0" smtClean="0">
                        <a:ln>
                          <a:noFill/>
                        </a:ln>
                        <a:solidFill>
                          <a:srgbClr val="0C377B"/>
                        </a:solidFill>
                        <a:effectLst/>
                        <a:uLnTx/>
                        <a:uFillTx/>
                        <a:latin typeface="Cambria Math" panose="02040503050406030204" pitchFamily="18" charset="0"/>
                        <a:ea typeface="+mn-ea"/>
                        <a:cs typeface="+mn-cs"/>
                      </a:rPr>
                      <m:t>~</m:t>
                    </m:r>
                  </m:oMath>
                </a14:m>
                <a:r>
                  <a:rPr kumimoji="0" lang="en-US" sz="2200" b="0" i="0" u="none" strike="noStrike" kern="1200" cap="none" spc="0" normalizeH="0" baseline="0" noProof="0" dirty="0">
                    <a:ln>
                      <a:noFill/>
                    </a:ln>
                    <a:solidFill>
                      <a:srgbClr val="0C377B"/>
                    </a:solidFill>
                    <a:effectLst/>
                    <a:uLnTx/>
                    <a:uFillTx/>
                    <a:latin typeface="Calibri" panose="020F0502020204030204"/>
                    <a:ea typeface="+mn-ea"/>
                    <a:cs typeface="+mn-cs"/>
                  </a:rPr>
                  <a:t>1m prototype by 202</a:t>
                </a:r>
                <a:r>
                  <a:rPr kumimoji="0" lang="en-US" sz="2400" b="0" i="0" u="none" strike="noStrike" kern="1200" cap="none" spc="0" normalizeH="0" baseline="0" noProof="0" dirty="0">
                    <a:ln>
                      <a:noFill/>
                    </a:ln>
                    <a:solidFill>
                      <a:srgbClr val="0C377B"/>
                    </a:solidFill>
                    <a:effectLst/>
                    <a:uLnTx/>
                    <a:uFillTx/>
                    <a:latin typeface="Calibri" panose="020F0502020204030204"/>
                    <a:ea typeface="+mn-ea"/>
                    <a:cs typeface="+mn-cs"/>
                  </a:rPr>
                  <a:t>6</a:t>
                </a:r>
              </a:p>
            </p:txBody>
          </p:sp>
        </mc:Choice>
        <mc:Fallback xmlns="">
          <p:sp>
            <p:nvSpPr>
              <p:cNvPr id="34" name="TextBox 33">
                <a:extLst>
                  <a:ext uri="{FF2B5EF4-FFF2-40B4-BE49-F238E27FC236}">
                    <a16:creationId xmlns:a16="http://schemas.microsoft.com/office/drawing/2014/main" id="{0E646814-6CD8-7CE1-28E2-636334A9DADD}"/>
                  </a:ext>
                </a:extLst>
              </p:cNvPr>
              <p:cNvSpPr txBox="1">
                <a:spLocks noRot="1" noChangeAspect="1" noMove="1" noResize="1" noEditPoints="1" noAdjustHandles="1" noChangeArrowheads="1" noChangeShapeType="1" noTextEdit="1"/>
              </p:cNvSpPr>
              <p:nvPr/>
            </p:nvSpPr>
            <p:spPr>
              <a:xfrm>
                <a:off x="6092681" y="862148"/>
                <a:ext cx="6082676" cy="1846659"/>
              </a:xfrm>
              <a:prstGeom prst="rect">
                <a:avLst/>
              </a:prstGeom>
              <a:blipFill>
                <a:blip r:embed="rId4"/>
                <a:stretch>
                  <a:fillRect l="-1503" t="-2640" b="-6601"/>
                </a:stretch>
              </a:blipFill>
            </p:spPr>
            <p:txBody>
              <a:bodyPr/>
              <a:lstStyle/>
              <a:p>
                <a:r>
                  <a:rPr lang="en-CH">
                    <a:noFill/>
                  </a:rPr>
                  <a:t> </a:t>
                </a:r>
              </a:p>
            </p:txBody>
          </p:sp>
        </mc:Fallback>
      </mc:AlternateContent>
      <p:pic>
        <p:nvPicPr>
          <p:cNvPr id="35" name="Picture 34">
            <a:extLst>
              <a:ext uri="{FF2B5EF4-FFF2-40B4-BE49-F238E27FC236}">
                <a16:creationId xmlns:a16="http://schemas.microsoft.com/office/drawing/2014/main" id="{3155985E-B65D-7B38-1B77-D6C736CEADCB}"/>
              </a:ext>
            </a:extLst>
          </p:cNvPr>
          <p:cNvPicPr>
            <a:picLocks noChangeAspect="1"/>
          </p:cNvPicPr>
          <p:nvPr/>
        </p:nvPicPr>
        <p:blipFill rotWithShape="1">
          <a:blip r:embed="rId5"/>
          <a:srcRect l="14929" t="5507" r="9615" b="1687"/>
          <a:stretch/>
        </p:blipFill>
        <p:spPr>
          <a:xfrm>
            <a:off x="5663441" y="2663201"/>
            <a:ext cx="4159491" cy="3479668"/>
          </a:xfrm>
          <a:prstGeom prst="rect">
            <a:avLst/>
          </a:prstGeom>
        </p:spPr>
      </p:pic>
      <p:pic>
        <p:nvPicPr>
          <p:cNvPr id="36" name="Picture 35">
            <a:extLst>
              <a:ext uri="{FF2B5EF4-FFF2-40B4-BE49-F238E27FC236}">
                <a16:creationId xmlns:a16="http://schemas.microsoft.com/office/drawing/2014/main" id="{1DC0B79B-3022-2135-8740-77845026FCFC}"/>
              </a:ext>
            </a:extLst>
          </p:cNvPr>
          <p:cNvPicPr>
            <a:picLocks noChangeAspect="1"/>
          </p:cNvPicPr>
          <p:nvPr/>
        </p:nvPicPr>
        <p:blipFill>
          <a:blip r:embed="rId6"/>
          <a:stretch>
            <a:fillRect/>
          </a:stretch>
        </p:blipFill>
        <p:spPr>
          <a:xfrm>
            <a:off x="9886113" y="2807713"/>
            <a:ext cx="2305887" cy="1595322"/>
          </a:xfrm>
          <a:prstGeom prst="rect">
            <a:avLst/>
          </a:prstGeom>
        </p:spPr>
      </p:pic>
      <p:sp>
        <p:nvSpPr>
          <p:cNvPr id="37" name="TextBox 36">
            <a:extLst>
              <a:ext uri="{FF2B5EF4-FFF2-40B4-BE49-F238E27FC236}">
                <a16:creationId xmlns:a16="http://schemas.microsoft.com/office/drawing/2014/main" id="{B7666F9A-8998-038B-60D4-DBD8ECDAC88F}"/>
              </a:ext>
            </a:extLst>
          </p:cNvPr>
          <p:cNvSpPr txBox="1"/>
          <p:nvPr/>
        </p:nvSpPr>
        <p:spPr>
          <a:xfrm>
            <a:off x="5436758" y="2892590"/>
            <a:ext cx="2392028"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CAD design of HTS short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sextupole</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demonstrator based on CCT coils</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8" name="TextBox 37">
            <a:extLst>
              <a:ext uri="{FF2B5EF4-FFF2-40B4-BE49-F238E27FC236}">
                <a16:creationId xmlns:a16="http://schemas.microsoft.com/office/drawing/2014/main" id="{08C61DF2-8345-020C-5587-8680ADF01913}"/>
              </a:ext>
            </a:extLst>
          </p:cNvPr>
          <p:cNvSpPr txBox="1"/>
          <p:nvPr/>
        </p:nvSpPr>
        <p:spPr>
          <a:xfrm>
            <a:off x="8232240" y="5002138"/>
            <a:ext cx="3931205" cy="1815882"/>
          </a:xfrm>
          <a:prstGeom prst="rect">
            <a:avLst/>
          </a:prstGeom>
          <a:noFill/>
        </p:spPr>
        <p:txBody>
          <a:bodyPr wrap="square">
            <a:spAutoFit/>
          </a:bodyPr>
          <a:lstStyle>
            <a:defPPr>
              <a:defRPr lang="en-US"/>
            </a:defPPr>
            <a:lvl1pPr marL="285750" indent="-285750">
              <a:buFont typeface="Arial" panose="020B0604020202020204" pitchFamily="34" charset="0"/>
              <a:buChar char="•"/>
              <a:defRPr sz="2400">
                <a:solidFill>
                  <a:srgbClr val="0C377B"/>
                </a:solidFill>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400" b="1" i="0" u="none" strike="noStrike" kern="1200" cap="none" spc="0" normalizeH="0" baseline="0" noProof="0" dirty="0">
                <a:ln>
                  <a:noFill/>
                </a:ln>
                <a:solidFill>
                  <a:srgbClr val="0C377B"/>
                </a:solidFill>
                <a:effectLst/>
                <a:uLnTx/>
                <a:uFillTx/>
                <a:latin typeface="Calibri" panose="020F0502020204030204"/>
                <a:ea typeface="+mn-ea"/>
                <a:cs typeface="+mn-cs"/>
              </a:rPr>
              <a:t>“HTS4” potential</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0C377B"/>
                </a:solidFill>
                <a:effectLst/>
                <a:uLnTx/>
                <a:uFillTx/>
                <a:latin typeface="Calibri" panose="020F0502020204030204"/>
                <a:ea typeface="+mn-ea"/>
                <a:cs typeface="+mn-cs"/>
              </a:rPr>
              <a:t>Power saving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0C377B"/>
                </a:solidFill>
                <a:effectLst/>
                <a:uLnTx/>
                <a:uFillTx/>
                <a:latin typeface="Calibri" panose="020F0502020204030204"/>
                <a:ea typeface="+mn-ea"/>
                <a:cs typeface="+mn-cs"/>
              </a:rPr>
              <a:t>Reduced length and increased dipole filling factor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0C377B"/>
                </a:solidFill>
                <a:effectLst/>
                <a:uLnTx/>
                <a:uFillTx/>
                <a:latin typeface="Calibri" panose="020F0502020204030204"/>
                <a:ea typeface="+mn-ea"/>
                <a:cs typeface="+mn-cs"/>
              </a:rPr>
              <a:t>Optics flexibility</a:t>
            </a:r>
          </a:p>
        </p:txBody>
      </p:sp>
      <p:sp>
        <p:nvSpPr>
          <p:cNvPr id="39" name="TextBox 38">
            <a:extLst>
              <a:ext uri="{FF2B5EF4-FFF2-40B4-BE49-F238E27FC236}">
                <a16:creationId xmlns:a16="http://schemas.microsoft.com/office/drawing/2014/main" id="{B474EDBE-C257-A808-C659-65853E954E55}"/>
              </a:ext>
            </a:extLst>
          </p:cNvPr>
          <p:cNvSpPr txBox="1"/>
          <p:nvPr/>
        </p:nvSpPr>
        <p:spPr>
          <a:xfrm>
            <a:off x="6094103" y="6512823"/>
            <a:ext cx="1945469"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M. Koratzinos, B. Auchmann</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026" name="Picture 2" descr="CHART | GFA | Paul Scherrer Institut (PSI)">
            <a:extLst>
              <a:ext uri="{FF2B5EF4-FFF2-40B4-BE49-F238E27FC236}">
                <a16:creationId xmlns:a16="http://schemas.microsoft.com/office/drawing/2014/main" id="{CF7B3113-E511-2396-FA5C-234D3BC7051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406419" y="39980"/>
            <a:ext cx="757026" cy="7124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197220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US" sz="3200" dirty="0">
                <a:latin typeface="Calibri" panose="020F0502020204030204" pitchFamily="34" charset="0"/>
                <a:cs typeface="Calibri" panose="020F0502020204030204" pitchFamily="34" charset="0"/>
              </a:rPr>
              <a:t>Synchrotron radiation in tunnel</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TextBox 5">
            <a:extLst>
              <a:ext uri="{FF2B5EF4-FFF2-40B4-BE49-F238E27FC236}">
                <a16:creationId xmlns:a16="http://schemas.microsoft.com/office/drawing/2014/main" id="{B027C74C-AF8F-9C47-A4B6-536EAE6E204C}"/>
              </a:ext>
            </a:extLst>
          </p:cNvPr>
          <p:cNvSpPr txBox="1"/>
          <p:nvPr/>
        </p:nvSpPr>
        <p:spPr>
          <a:xfrm>
            <a:off x="453410" y="5229619"/>
            <a:ext cx="11724734" cy="1200329"/>
          </a:xfrm>
          <a:prstGeom prst="rect">
            <a:avLst/>
          </a:prstGeom>
          <a:noFill/>
        </p:spPr>
        <p:txBody>
          <a:bodyPr wrap="square" rtlCol="0">
            <a:spAutoFit/>
          </a:bodyPr>
          <a:lstStyle/>
          <a:p>
            <a:pPr marL="285750" indent="-285750">
              <a:buFont typeface="Arial" panose="020B0604020202020204" pitchFamily="34" charset="0"/>
              <a:buChar char="•"/>
            </a:pPr>
            <a:r>
              <a:rPr lang="en-US" b="1" dirty="0"/>
              <a:t>Source term comparable to LEP operation, higher critical energy for ttbar run.</a:t>
            </a:r>
          </a:p>
          <a:p>
            <a:pPr marL="285750" indent="-285750">
              <a:buFont typeface="Arial" panose="020B0604020202020204" pitchFamily="34" charset="0"/>
              <a:buChar char="•"/>
            </a:pPr>
            <a:r>
              <a:rPr lang="en-US" b="1" dirty="0"/>
              <a:t>Baseline with distributed (water cooled) photon stops every ~6 m.</a:t>
            </a:r>
            <a:endParaRPr lang="en-GB" dirty="0"/>
          </a:p>
          <a:p>
            <a:pPr marL="285750" indent="-285750">
              <a:buFont typeface="Arial" panose="020B0604020202020204" pitchFamily="34" charset="0"/>
              <a:buChar char="•"/>
            </a:pPr>
            <a:r>
              <a:rPr lang="en-US" b="1" dirty="0"/>
              <a:t>Different shielding strategies for (Z, W, ZH) vs ttbar?</a:t>
            </a:r>
          </a:p>
          <a:p>
            <a:pPr lvl="1"/>
            <a:endParaRPr lang="en-GB" dirty="0"/>
          </a:p>
        </p:txBody>
      </p:sp>
      <p:pic>
        <p:nvPicPr>
          <p:cNvPr id="2" name="table">
            <a:extLst>
              <a:ext uri="{FF2B5EF4-FFF2-40B4-BE49-F238E27FC236}">
                <a16:creationId xmlns:a16="http://schemas.microsoft.com/office/drawing/2014/main" id="{AF43A98A-CFD6-AF51-AD2F-8EAD38E39C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1343" y="886819"/>
            <a:ext cx="10868906" cy="387443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Indicative value (beam current decreased from 98 GeV to 104.5 GeV)">
            <a:extLst>
              <a:ext uri="{FF2B5EF4-FFF2-40B4-BE49-F238E27FC236}">
                <a16:creationId xmlns:a16="http://schemas.microsoft.com/office/drawing/2014/main" id="{3B96712F-4F84-1C81-5DD4-42E0B637F63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991" y="4688108"/>
            <a:ext cx="3724275" cy="60801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D5CCC8DD-D68D-3B58-F850-5D61EBD3F109}"/>
              </a:ext>
            </a:extLst>
          </p:cNvPr>
          <p:cNvSpPr txBox="1"/>
          <p:nvPr/>
        </p:nvSpPr>
        <p:spPr>
          <a:xfrm>
            <a:off x="10372050" y="4753353"/>
            <a:ext cx="1698029" cy="369332"/>
          </a:xfrm>
          <a:prstGeom prst="rect">
            <a:avLst/>
          </a:prstGeom>
          <a:solidFill>
            <a:schemeClr val="accent4">
              <a:lumMod val="20000"/>
              <a:lumOff val="80000"/>
            </a:schemeClr>
          </a:solidFill>
        </p:spPr>
        <p:txBody>
          <a:bodyPr wrap="none" rtlCol="0">
            <a:spAutoFit/>
          </a:bodyPr>
          <a:lstStyle/>
          <a:p>
            <a:r>
              <a:rPr lang="en-US" dirty="0"/>
              <a:t>A. Lechner et al.</a:t>
            </a:r>
            <a:endParaRPr lang="en-GB" dirty="0"/>
          </a:p>
        </p:txBody>
      </p:sp>
    </p:spTree>
    <p:extLst>
      <p:ext uri="{BB962C8B-B14F-4D97-AF65-F5344CB8AC3E}">
        <p14:creationId xmlns:p14="http://schemas.microsoft.com/office/powerpoint/2010/main" val="3012003509"/>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Machine detector interface </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3A7106F3-C4D0-1CA1-E07D-66F3C9E8ECBF}"/>
              </a:ext>
            </a:extLst>
          </p:cNvPr>
          <p:cNvSpPr txBox="1"/>
          <p:nvPr/>
        </p:nvSpPr>
        <p:spPr>
          <a:xfrm>
            <a:off x="243434" y="790575"/>
            <a:ext cx="3473229" cy="2923877"/>
          </a:xfrm>
          <a:prstGeom prst="rect">
            <a:avLst/>
          </a:prstGeom>
          <a:noFill/>
        </p:spPr>
        <p:txBody>
          <a:bodyPr wrap="square" rtlCol="0">
            <a:spAutoFit/>
          </a:bodyPr>
          <a:lstStyle/>
          <a:p>
            <a:pPr>
              <a:spcBef>
                <a:spcPts val="1200"/>
              </a:spcBef>
            </a:pPr>
            <a:r>
              <a:rPr lang="en-US" sz="2400" b="1" dirty="0">
                <a:solidFill>
                  <a:srgbClr val="002060"/>
                </a:solidFill>
              </a:rPr>
              <a:t>Key topics:</a:t>
            </a:r>
          </a:p>
          <a:p>
            <a:pPr marL="285750" indent="-285750">
              <a:spcBef>
                <a:spcPts val="1200"/>
              </a:spcBef>
              <a:buFont typeface="Arial" panose="020B0604020202020204" pitchFamily="34" charset="0"/>
              <a:buChar char="•"/>
            </a:pPr>
            <a:r>
              <a:rPr lang="en-US" sz="2400" dirty="0">
                <a:solidFill>
                  <a:srgbClr val="002060"/>
                </a:solidFill>
              </a:rPr>
              <a:t>SC IR magnet system &amp;Cryostat design</a:t>
            </a:r>
          </a:p>
          <a:p>
            <a:pPr marL="285750" indent="-285750">
              <a:spcBef>
                <a:spcPts val="1200"/>
              </a:spcBef>
              <a:buFont typeface="Arial" panose="020B0604020202020204" pitchFamily="34" charset="0"/>
              <a:buChar char="•"/>
            </a:pPr>
            <a:r>
              <a:rPr lang="en-GB" sz="2400" dirty="0">
                <a:solidFill>
                  <a:srgbClr val="002060"/>
                </a:solidFill>
              </a:rPr>
              <a:t>3D integration</a:t>
            </a:r>
          </a:p>
          <a:p>
            <a:pPr marL="285750" indent="-285750">
              <a:spcBef>
                <a:spcPts val="1200"/>
              </a:spcBef>
              <a:buFont typeface="Arial" panose="020B0604020202020204" pitchFamily="34" charset="0"/>
              <a:buChar char="•"/>
            </a:pPr>
            <a:r>
              <a:rPr lang="en-GB" sz="2400" dirty="0">
                <a:solidFill>
                  <a:srgbClr val="002060"/>
                </a:solidFill>
              </a:rPr>
              <a:t>IR mock-up / INFN</a:t>
            </a:r>
          </a:p>
          <a:p>
            <a:pPr>
              <a:spcBef>
                <a:spcPts val="1200"/>
              </a:spcBef>
            </a:pPr>
            <a:endParaRPr lang="en-GB" sz="2400" dirty="0"/>
          </a:p>
        </p:txBody>
      </p:sp>
      <p:pic>
        <p:nvPicPr>
          <p:cNvPr id="9" name="Picture 8">
            <a:extLst>
              <a:ext uri="{FF2B5EF4-FFF2-40B4-BE49-F238E27FC236}">
                <a16:creationId xmlns:a16="http://schemas.microsoft.com/office/drawing/2014/main" id="{72C25BCD-5794-01B5-E405-C151ED8D3C0B}"/>
              </a:ext>
            </a:extLst>
          </p:cNvPr>
          <p:cNvPicPr>
            <a:picLocks noChangeAspect="1"/>
          </p:cNvPicPr>
          <p:nvPr/>
        </p:nvPicPr>
        <p:blipFill>
          <a:blip r:embed="rId3"/>
          <a:stretch>
            <a:fillRect/>
          </a:stretch>
        </p:blipFill>
        <p:spPr>
          <a:xfrm>
            <a:off x="39596" y="3319758"/>
            <a:ext cx="6056403" cy="3149564"/>
          </a:xfrm>
          <a:prstGeom prst="rect">
            <a:avLst/>
          </a:prstGeom>
          <a:solidFill>
            <a:sysClr val="window" lastClr="FFFFFF"/>
          </a:solidFill>
        </p:spPr>
      </p:pic>
      <p:pic>
        <p:nvPicPr>
          <p:cNvPr id="10" name="Picture 1">
            <a:extLst>
              <a:ext uri="{FF2B5EF4-FFF2-40B4-BE49-F238E27FC236}">
                <a16:creationId xmlns:a16="http://schemas.microsoft.com/office/drawing/2014/main" id="{1D08CD39-4EA3-CCE0-DE24-A8960262645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7658" t="9383" r="25337" b="30890"/>
          <a:stretch/>
        </p:blipFill>
        <p:spPr bwMode="auto">
          <a:xfrm>
            <a:off x="9696866" y="784603"/>
            <a:ext cx="2418786" cy="3379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a:extLst>
              <a:ext uri="{FF2B5EF4-FFF2-40B4-BE49-F238E27FC236}">
                <a16:creationId xmlns:a16="http://schemas.microsoft.com/office/drawing/2014/main" id="{F8743923-F5D6-0FDF-1C78-050767F2D395}"/>
              </a:ext>
            </a:extLst>
          </p:cNvPr>
          <p:cNvSpPr txBox="1"/>
          <p:nvPr/>
        </p:nvSpPr>
        <p:spPr>
          <a:xfrm>
            <a:off x="9846934" y="771525"/>
            <a:ext cx="2208014" cy="923330"/>
          </a:xfrm>
          <a:prstGeom prst="rect">
            <a:avLst/>
          </a:prstGeom>
          <a:solidFill>
            <a:srgbClr val="70AD47">
              <a:lumMod val="50000"/>
              <a:alpha val="70000"/>
            </a:srgbClr>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FF00"/>
                </a:solidFill>
                <a:effectLst/>
                <a:uLnTx/>
                <a:uFillTx/>
                <a:latin typeface="Calibri" panose="020F0502020204030204"/>
              </a:rPr>
              <a:t>Q1 prototype </a:t>
            </a:r>
            <a:r>
              <a:rPr lang="en-US" b="1" kern="0" dirty="0">
                <a:solidFill>
                  <a:srgbClr val="FFFF00"/>
                </a:solidFill>
                <a:latin typeface="Calibri" panose="020F0502020204030204"/>
              </a:rPr>
              <a:t>t</a:t>
            </a:r>
            <a:r>
              <a:rPr kumimoji="0" lang="en-US" sz="1800" b="1" i="0" u="none" strike="noStrike" kern="0" cap="none" spc="0" normalizeH="0" baseline="0" noProof="0" dirty="0" err="1">
                <a:ln>
                  <a:noFill/>
                </a:ln>
                <a:solidFill>
                  <a:srgbClr val="FFFF00"/>
                </a:solidFill>
                <a:effectLst/>
                <a:uLnTx/>
                <a:uFillTx/>
                <a:latin typeface="Calibri" panose="020F0502020204030204"/>
              </a:rPr>
              <a:t>ested</a:t>
            </a:r>
            <a:r>
              <a:rPr kumimoji="0" lang="en-US" sz="1800" b="1" i="0" u="none" strike="noStrike" kern="0" cap="none" spc="0" normalizeH="0" baseline="0" noProof="0" dirty="0">
                <a:ln>
                  <a:noFill/>
                </a:ln>
                <a:solidFill>
                  <a:srgbClr val="FFFF00"/>
                </a:solidFill>
                <a:effectLst/>
                <a:uLnTx/>
                <a:uFillTx/>
                <a:latin typeface="Calibri" panose="020F0502020204030204"/>
              </a:rPr>
              <a:t> at cold in SM18 (CERN), October ‘23</a:t>
            </a:r>
          </a:p>
        </p:txBody>
      </p:sp>
      <p:sp>
        <p:nvSpPr>
          <p:cNvPr id="12" name="TextBox 11">
            <a:extLst>
              <a:ext uri="{FF2B5EF4-FFF2-40B4-BE49-F238E27FC236}">
                <a16:creationId xmlns:a16="http://schemas.microsoft.com/office/drawing/2014/main" id="{398C709C-E1F1-68CC-2113-CA08AE91593B}"/>
              </a:ext>
            </a:extLst>
          </p:cNvPr>
          <p:cNvSpPr txBox="1"/>
          <p:nvPr/>
        </p:nvSpPr>
        <p:spPr>
          <a:xfrm>
            <a:off x="10223972" y="3802956"/>
            <a:ext cx="1872629" cy="369332"/>
          </a:xfrm>
          <a:prstGeom prst="rect">
            <a:avLst/>
          </a:prstGeom>
          <a:solidFill>
            <a:srgbClr val="FFC000">
              <a:lumMod val="20000"/>
              <a:lumOff val="80000"/>
            </a:srgbClr>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kern="0" dirty="0">
                <a:solidFill>
                  <a:prstClr val="black"/>
                </a:solidFill>
                <a:latin typeface="Calibri" panose="020F0502020204030204"/>
              </a:rPr>
              <a:t>M. Koratzinos, PSI</a:t>
            </a:r>
            <a:endParaRPr kumimoji="0" lang="en-GB" sz="1800" b="0" i="0" u="none" strike="noStrike" kern="0" cap="none" spc="0" normalizeH="0" baseline="0" noProof="0" dirty="0">
              <a:ln>
                <a:noFill/>
              </a:ln>
              <a:solidFill>
                <a:prstClr val="black"/>
              </a:solidFill>
              <a:effectLst/>
              <a:uLnTx/>
              <a:uFillTx/>
              <a:latin typeface="Calibri" panose="020F0502020204030204"/>
            </a:endParaRPr>
          </a:p>
        </p:txBody>
      </p:sp>
      <p:sp>
        <p:nvSpPr>
          <p:cNvPr id="13" name="TextBox 12">
            <a:extLst>
              <a:ext uri="{FF2B5EF4-FFF2-40B4-BE49-F238E27FC236}">
                <a16:creationId xmlns:a16="http://schemas.microsoft.com/office/drawing/2014/main" id="{7A100A0E-8169-ED7A-9EA1-55650CEC687C}"/>
              </a:ext>
            </a:extLst>
          </p:cNvPr>
          <p:cNvSpPr txBox="1"/>
          <p:nvPr/>
        </p:nvSpPr>
        <p:spPr>
          <a:xfrm>
            <a:off x="47192" y="6483645"/>
            <a:ext cx="2568332" cy="369332"/>
          </a:xfrm>
          <a:prstGeom prst="rect">
            <a:avLst/>
          </a:prstGeom>
          <a:solidFill>
            <a:srgbClr val="FFC000">
              <a:lumMod val="20000"/>
              <a:lumOff val="80000"/>
            </a:srgbClr>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kern="0" dirty="0">
                <a:solidFill>
                  <a:prstClr val="black"/>
                </a:solidFill>
                <a:latin typeface="Calibri" panose="020F0502020204030204"/>
              </a:rPr>
              <a:t>M. Boscolo, F. Palla, INFN</a:t>
            </a:r>
            <a:endParaRPr kumimoji="0" lang="en-GB" sz="1800" b="0" i="0" u="none" strike="noStrike" kern="0" cap="none" spc="0" normalizeH="0" baseline="0" noProof="0" dirty="0">
              <a:ln>
                <a:noFill/>
              </a:ln>
              <a:solidFill>
                <a:prstClr val="black"/>
              </a:solidFill>
              <a:effectLst/>
              <a:uLnTx/>
              <a:uFillTx/>
              <a:latin typeface="Calibri" panose="020F0502020204030204"/>
            </a:endParaRPr>
          </a:p>
        </p:txBody>
      </p:sp>
      <p:pic>
        <p:nvPicPr>
          <p:cNvPr id="14" name="Picture 13">
            <a:extLst>
              <a:ext uri="{FF2B5EF4-FFF2-40B4-BE49-F238E27FC236}">
                <a16:creationId xmlns:a16="http://schemas.microsoft.com/office/drawing/2014/main" id="{59D56758-5ADA-8BAF-FF4F-83FA7C33F54B}"/>
              </a:ext>
            </a:extLst>
          </p:cNvPr>
          <p:cNvPicPr>
            <a:picLocks noChangeAspect="1"/>
          </p:cNvPicPr>
          <p:nvPr/>
        </p:nvPicPr>
        <p:blipFill>
          <a:blip r:embed="rId5"/>
          <a:stretch>
            <a:fillRect/>
          </a:stretch>
        </p:blipFill>
        <p:spPr>
          <a:xfrm>
            <a:off x="6240634" y="4172288"/>
            <a:ext cx="5879191" cy="2652955"/>
          </a:xfrm>
          <a:prstGeom prst="rect">
            <a:avLst/>
          </a:prstGeom>
        </p:spPr>
      </p:pic>
      <p:pic>
        <p:nvPicPr>
          <p:cNvPr id="15" name="Picture 14">
            <a:extLst>
              <a:ext uri="{FF2B5EF4-FFF2-40B4-BE49-F238E27FC236}">
                <a16:creationId xmlns:a16="http://schemas.microsoft.com/office/drawing/2014/main" id="{67809167-4F7A-6F15-8E54-8AFD4475A326}"/>
              </a:ext>
            </a:extLst>
          </p:cNvPr>
          <p:cNvPicPr>
            <a:picLocks noChangeAspect="1"/>
          </p:cNvPicPr>
          <p:nvPr/>
        </p:nvPicPr>
        <p:blipFill>
          <a:blip r:embed="rId6"/>
          <a:stretch>
            <a:fillRect/>
          </a:stretch>
        </p:blipFill>
        <p:spPr>
          <a:xfrm>
            <a:off x="3739268" y="784603"/>
            <a:ext cx="5764956" cy="2066089"/>
          </a:xfrm>
          <a:prstGeom prst="rect">
            <a:avLst/>
          </a:prstGeom>
        </p:spPr>
      </p:pic>
      <p:sp>
        <p:nvSpPr>
          <p:cNvPr id="16" name="TextBox 15">
            <a:extLst>
              <a:ext uri="{FF2B5EF4-FFF2-40B4-BE49-F238E27FC236}">
                <a16:creationId xmlns:a16="http://schemas.microsoft.com/office/drawing/2014/main" id="{6CE7CA58-9F67-A9F2-761E-FAA82D24E290}"/>
              </a:ext>
            </a:extLst>
          </p:cNvPr>
          <p:cNvSpPr txBox="1"/>
          <p:nvPr/>
        </p:nvSpPr>
        <p:spPr>
          <a:xfrm>
            <a:off x="6244616" y="3545991"/>
            <a:ext cx="1795716" cy="646331"/>
          </a:xfrm>
          <a:prstGeom prst="rect">
            <a:avLst/>
          </a:prstGeom>
          <a:solidFill>
            <a:srgbClr val="FFF2CC"/>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kern="0" dirty="0">
                <a:solidFill>
                  <a:prstClr val="black"/>
                </a:solidFill>
                <a:latin typeface="Calibri" panose="020F0502020204030204"/>
              </a:rPr>
              <a:t>J. Seeman, SLAC</a:t>
            </a:r>
          </a:p>
          <a:p>
            <a:pPr>
              <a:defRPr/>
            </a:pPr>
            <a:r>
              <a:rPr kumimoji="0" lang="en-US" sz="1800" b="0" i="0" u="none" strike="noStrike" kern="0" cap="none" spc="0" normalizeH="0" baseline="0" noProof="0" dirty="0">
                <a:ln>
                  <a:noFill/>
                </a:ln>
                <a:solidFill>
                  <a:prstClr val="black"/>
                </a:solidFill>
                <a:effectLst/>
                <a:uLnTx/>
                <a:uFillTx/>
                <a:latin typeface="Calibri" panose="020F0502020204030204"/>
              </a:rPr>
              <a:t>P. Tavares , CERN</a:t>
            </a:r>
            <a:endParaRPr lang="en-US" kern="0" dirty="0">
              <a:solidFill>
                <a:prstClr val="black"/>
              </a:solidFill>
              <a:latin typeface="Calibri" panose="020F0502020204030204"/>
            </a:endParaRPr>
          </a:p>
        </p:txBody>
      </p:sp>
    </p:spTree>
    <p:extLst>
      <p:ext uri="{BB962C8B-B14F-4D97-AF65-F5344CB8AC3E}">
        <p14:creationId xmlns:p14="http://schemas.microsoft.com/office/powerpoint/2010/main" val="174605961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FCC-</a:t>
            </a:r>
            <a:r>
              <a:rPr lang="fr-CH" dirty="0" err="1"/>
              <a:t>ee</a:t>
            </a:r>
            <a:r>
              <a:rPr lang="fr-CH" dirty="0"/>
              <a:t> detector concepts </a:t>
            </a:r>
            <a:r>
              <a:rPr lang="fr-CH" dirty="0" err="1"/>
              <a:t>under</a:t>
            </a:r>
            <a:r>
              <a:rPr lang="fr-CH" dirty="0"/>
              <a:t> </a:t>
            </a:r>
            <a:r>
              <a:rPr lang="fr-CH" dirty="0" err="1"/>
              <a:t>study</a:t>
            </a:r>
            <a:endParaRPr lang="en-US" dirty="0"/>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9" name="Picture 8">
            <a:extLst>
              <a:ext uri="{FF2B5EF4-FFF2-40B4-BE49-F238E27FC236}">
                <a16:creationId xmlns:a16="http://schemas.microsoft.com/office/drawing/2014/main" id="{9A9F25E6-69C2-B8D5-51AC-451F5958D9D2}"/>
              </a:ext>
            </a:extLst>
          </p:cNvPr>
          <p:cNvPicPr>
            <a:picLocks noChangeAspect="1"/>
          </p:cNvPicPr>
          <p:nvPr/>
        </p:nvPicPr>
        <p:blipFill>
          <a:blip r:embed="rId3"/>
          <a:stretch>
            <a:fillRect/>
          </a:stretch>
        </p:blipFill>
        <p:spPr>
          <a:xfrm>
            <a:off x="374072" y="787336"/>
            <a:ext cx="11460480" cy="5737280"/>
          </a:xfrm>
          <a:prstGeom prst="rect">
            <a:avLst/>
          </a:prstGeom>
        </p:spPr>
      </p:pic>
      <p:sp>
        <p:nvSpPr>
          <p:cNvPr id="11" name="TextBox 10">
            <a:extLst>
              <a:ext uri="{FF2B5EF4-FFF2-40B4-BE49-F238E27FC236}">
                <a16:creationId xmlns:a16="http://schemas.microsoft.com/office/drawing/2014/main" id="{900D9496-25FF-1500-02F4-B36A36049778}"/>
              </a:ext>
            </a:extLst>
          </p:cNvPr>
          <p:cNvSpPr txBox="1"/>
          <p:nvPr/>
        </p:nvSpPr>
        <p:spPr>
          <a:xfrm>
            <a:off x="10649920" y="6519446"/>
            <a:ext cx="1542080" cy="338554"/>
          </a:xfrm>
          <a:prstGeom prst="rect">
            <a:avLst/>
          </a:prstGeom>
          <a:solidFill>
            <a:srgbClr val="5B9BD5">
              <a:lumMod val="20000"/>
              <a:lumOff val="80000"/>
            </a:srgbClr>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prstClr val="black"/>
                </a:solidFill>
                <a:effectLst/>
                <a:uLnTx/>
                <a:uFillTx/>
                <a:latin typeface="Calibri" panose="020F0502020204030204"/>
              </a:rPr>
              <a:t>M. Dam, et al.</a:t>
            </a:r>
            <a:endParaRPr kumimoji="0" lang="en-GB" sz="1600" b="0" i="0" u="none" strike="noStrike" kern="0" cap="none" spc="0" normalizeH="0" baseline="0" noProof="0" dirty="0">
              <a:ln>
                <a:noFill/>
              </a:ln>
              <a:solidFill>
                <a:prstClr val="black"/>
              </a:solidFill>
              <a:effectLst/>
              <a:uLnTx/>
              <a:uFillTx/>
              <a:latin typeface="Calibri" panose="020F0502020204030204"/>
            </a:endParaRPr>
          </a:p>
        </p:txBody>
      </p:sp>
    </p:spTree>
    <p:extLst>
      <p:ext uri="{BB962C8B-B14F-4D97-AF65-F5344CB8AC3E}">
        <p14:creationId xmlns:p14="http://schemas.microsoft.com/office/powerpoint/2010/main" val="104513605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FCC-hh main machine parameters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8" name="TextBox 7">
            <a:extLst>
              <a:ext uri="{FF2B5EF4-FFF2-40B4-BE49-F238E27FC236}">
                <a16:creationId xmlns:a16="http://schemas.microsoft.com/office/drawing/2014/main" id="{E04B29C0-DB83-B742-875F-7DFA6FFF8ED1}"/>
              </a:ext>
            </a:extLst>
          </p:cNvPr>
          <p:cNvSpPr txBox="1"/>
          <p:nvPr/>
        </p:nvSpPr>
        <p:spPr>
          <a:xfrm>
            <a:off x="11316595" y="6514499"/>
            <a:ext cx="818814"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F. Gianotti</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Box 15">
            <a:extLst>
              <a:ext uri="{FF2B5EF4-FFF2-40B4-BE49-F238E27FC236}">
                <a16:creationId xmlns:a16="http://schemas.microsoft.com/office/drawing/2014/main" id="{797B9D5F-88F5-F32F-73CB-3D4547E7AC6E}"/>
              </a:ext>
            </a:extLst>
          </p:cNvPr>
          <p:cNvSpPr txBox="1">
            <a:spLocks noChangeArrowheads="1"/>
          </p:cNvSpPr>
          <p:nvPr/>
        </p:nvSpPr>
        <p:spPr bwMode="auto">
          <a:xfrm>
            <a:off x="50511" y="5362363"/>
            <a:ext cx="6349239" cy="147732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Formidable challenges: </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007742"/>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high-field superconducting magnets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14 - 20 T</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power load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in arcs from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synchrotron radiation</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4 MW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cryogenics,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 vacuum</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stored beam energy</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 9 GJ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machine protection</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sym typeface="Wingdings" pitchFamily="2" charset="2"/>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pile-up</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in the detectors: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1000 events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a:t>
            </a:r>
            <a:r>
              <a:rPr kumimoji="0" lang="en-US" altLang="en-US" sz="1500" b="0" i="0" u="none" strike="noStrike" kern="1200" cap="none" spc="0" normalizeH="0" baseline="0" noProof="0" dirty="0" err="1">
                <a:ln>
                  <a:noFill/>
                </a:ln>
                <a:solidFill>
                  <a:srgbClr val="44546A"/>
                </a:solidFill>
                <a:effectLst/>
                <a:uLnTx/>
                <a:uFillTx/>
                <a:latin typeface="Calibri" panose="020F0502020204030204"/>
                <a:ea typeface="+mn-ea"/>
                <a:cs typeface="+mn-cs"/>
              </a:rPr>
              <a:t>xing</a:t>
            </a:r>
            <a:endPar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optimization of energy consumption</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R&amp;D </a:t>
            </a:r>
            <a:r>
              <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on </a:t>
            </a:r>
            <a:r>
              <a:rPr kumimoji="0" lang="en-US" altLang="en-US" sz="1400" b="0" i="0" u="none" strike="noStrike" kern="1200" cap="none" spc="0" normalizeH="0" baseline="0" noProof="0" dirty="0" err="1">
                <a:ln>
                  <a:noFill/>
                </a:ln>
                <a:solidFill>
                  <a:srgbClr val="44546A"/>
                </a:solidFill>
                <a:effectLst/>
                <a:uLnTx/>
                <a:uFillTx/>
                <a:latin typeface="Calibri" panose="020F0502020204030204"/>
                <a:ea typeface="+mn-ea"/>
                <a:cs typeface="+mn-cs"/>
                <a:sym typeface="Wingdings" pitchFamily="2" charset="2"/>
              </a:rPr>
              <a:t>cryo</a:t>
            </a:r>
            <a:r>
              <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HTS, beam current, … </a:t>
            </a:r>
            <a:endPar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398F3B35-F1E9-2FAB-1F4F-FCD233A46240}"/>
              </a:ext>
            </a:extLst>
          </p:cNvPr>
          <p:cNvSpPr txBox="1"/>
          <p:nvPr/>
        </p:nvSpPr>
        <p:spPr>
          <a:xfrm>
            <a:off x="7179303" y="5454696"/>
            <a:ext cx="4667945" cy="1384995"/>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
                <a:srgbClr val="44546A"/>
              </a:buClr>
              <a:buSzTx/>
              <a:buFontTx/>
              <a:buNone/>
              <a:tabLst/>
              <a:defRPr/>
            </a:pP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Formidable physics reach, including:</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Direct discovery potential up to ~ 40 TeV</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Measurement of Higgs self to ~ 5% and ttH to ~ 1%</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High-precision and model-indep </a:t>
            </a:r>
            <a:r>
              <a:rPr kumimoji="0" lang="en-CH" sz="1400" b="0" i="0" u="none" strike="noStrike" kern="1200" cap="none" spc="0" normalizeH="0" baseline="0" noProof="0" dirty="0">
                <a:ln>
                  <a:noFill/>
                </a:ln>
                <a:solidFill>
                  <a:srgbClr val="44546A"/>
                </a:solidFill>
                <a:effectLst/>
                <a:uLnTx/>
                <a:uFillTx/>
                <a:latin typeface="Calibri" panose="020F0502020204030204"/>
                <a:ea typeface="+mn-ea"/>
                <a:cs typeface="+mn-cs"/>
              </a:rPr>
              <a:t>(with FCC-ee input)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0432FF"/>
                </a:solidFill>
                <a:effectLst/>
                <a:uLnTx/>
                <a:uFillTx/>
                <a:latin typeface="Calibri" panose="020F0502020204030204"/>
                <a:ea typeface="+mn-ea"/>
                <a:cs typeface="+mn-cs"/>
              </a:rPr>
              <a:t>     m</a:t>
            </a: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easurements of  rare Higgs decays </a:t>
            </a: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(𝛄𝛄, Z𝛄, µµ) </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Final word about WIMP dark matter</a:t>
            </a:r>
          </a:p>
        </p:txBody>
      </p:sp>
      <p:graphicFrame>
        <p:nvGraphicFramePr>
          <p:cNvPr id="12" name="Table 11">
            <a:extLst>
              <a:ext uri="{FF2B5EF4-FFF2-40B4-BE49-F238E27FC236}">
                <a16:creationId xmlns:a16="http://schemas.microsoft.com/office/drawing/2014/main" id="{4A1CD239-242E-5EC8-A00F-EE0CCA875DFC}"/>
              </a:ext>
            </a:extLst>
          </p:cNvPr>
          <p:cNvGraphicFramePr>
            <a:graphicFrameLocks noGrp="1"/>
          </p:cNvGraphicFramePr>
          <p:nvPr>
            <p:extLst>
              <p:ext uri="{D42A27DB-BD31-4B8C-83A1-F6EECF244321}">
                <p14:modId xmlns:p14="http://schemas.microsoft.com/office/powerpoint/2010/main" val="3379602266"/>
              </p:ext>
            </p:extLst>
          </p:nvPr>
        </p:nvGraphicFramePr>
        <p:xfrm>
          <a:off x="21761" y="770698"/>
          <a:ext cx="8962441" cy="4612689"/>
        </p:xfrm>
        <a:graphic>
          <a:graphicData uri="http://schemas.openxmlformats.org/drawingml/2006/table">
            <a:tbl>
              <a:tblPr firstRow="1" bandRow="1"/>
              <a:tblGrid>
                <a:gridCol w="3114729">
                  <a:extLst>
                    <a:ext uri="{9D8B030D-6E8A-4147-A177-3AD203B41FA5}">
                      <a16:colId xmlns:a16="http://schemas.microsoft.com/office/drawing/2014/main" val="20000"/>
                    </a:ext>
                  </a:extLst>
                </a:gridCol>
                <a:gridCol w="2039192">
                  <a:extLst>
                    <a:ext uri="{9D8B030D-6E8A-4147-A177-3AD203B41FA5}">
                      <a16:colId xmlns:a16="http://schemas.microsoft.com/office/drawing/2014/main" val="20001"/>
                    </a:ext>
                  </a:extLst>
                </a:gridCol>
                <a:gridCol w="1917576">
                  <a:extLst>
                    <a:ext uri="{9D8B030D-6E8A-4147-A177-3AD203B41FA5}">
                      <a16:colId xmlns:a16="http://schemas.microsoft.com/office/drawing/2014/main" val="20002"/>
                    </a:ext>
                  </a:extLst>
                </a:gridCol>
                <a:gridCol w="1890944">
                  <a:extLst>
                    <a:ext uri="{9D8B030D-6E8A-4147-A177-3AD203B41FA5}">
                      <a16:colId xmlns:a16="http://schemas.microsoft.com/office/drawing/2014/main" val="794633148"/>
                    </a:ext>
                  </a:extLst>
                </a:gridCol>
              </a:tblGrid>
              <a:tr h="345321">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600" b="1" dirty="0">
                          <a:solidFill>
                            <a:schemeClr val="bg1"/>
                          </a:solidFill>
                        </a:rPr>
                        <a:t>parameter</a:t>
                      </a:r>
                    </a:p>
                  </a:txBody>
                  <a:tcPr marL="91439" marR="91439" marT="45726" marB="45726"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600" b="1" dirty="0">
                          <a:solidFill>
                            <a:schemeClr val="bg1"/>
                          </a:solidFill>
                        </a:rPr>
                        <a:t>FCC-</a:t>
                      </a:r>
                      <a:r>
                        <a:rPr lang="en-GB" sz="1600" b="1" dirty="0" err="1">
                          <a:solidFill>
                            <a:schemeClr val="bg1"/>
                          </a:solidFill>
                        </a:rPr>
                        <a:t>hh</a:t>
                      </a:r>
                      <a:endParaRPr lang="en-GB" sz="1600" b="1" dirty="0">
                        <a:solidFill>
                          <a:schemeClr val="bg1"/>
                        </a:solidFill>
                      </a:endParaRPr>
                    </a:p>
                  </a:txBody>
                  <a:tcPr marL="91439" marR="91439" marT="45726" marB="45726" anchor="ctr">
                    <a:lnL>
                      <a:noFill/>
                    </a:lnL>
                    <a:lnR w="12700" cmpd="sng">
                      <a:solidFill>
                        <a:prstClr val="black"/>
                      </a:solidFill>
                      <a:prstDash val="soli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de-AT" sz="1600" b="1" dirty="0">
                          <a:solidFill>
                            <a:schemeClr val="bg1"/>
                          </a:solidFill>
                        </a:rPr>
                        <a:t>HL-LHC</a:t>
                      </a:r>
                    </a:p>
                  </a:txBody>
                  <a:tcPr marL="91439" marR="91439" marT="45726" marB="45726" anchor="ctr">
                    <a:lnL w="12700" cmpd="sng">
                      <a:solidFill>
                        <a:prstClr val="black"/>
                      </a:solidFill>
                      <a:prstDash val="soli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de-AT" sz="1600" b="1" dirty="0">
                          <a:solidFill>
                            <a:schemeClr val="bg1"/>
                          </a:solidFill>
                        </a:rPr>
                        <a:t>LHC</a:t>
                      </a:r>
                    </a:p>
                  </a:txBody>
                  <a:tcPr marL="91439" marR="91439" marT="45726" marB="45726"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7051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collision energy </a:t>
                      </a:r>
                      <a:r>
                        <a:rPr kumimoji="0" lang="en-GB" sz="1400" b="1" kern="1200" dirty="0" err="1">
                          <a:solidFill>
                            <a:schemeClr val="dk1"/>
                          </a:solidFill>
                          <a:latin typeface="Arial"/>
                          <a:ea typeface="+mn-ea"/>
                          <a:cs typeface="+mn-cs"/>
                        </a:rPr>
                        <a:t>cms</a:t>
                      </a:r>
                      <a:r>
                        <a:rPr kumimoji="0" lang="en-GB" sz="1400" b="1" kern="1200" dirty="0">
                          <a:solidFill>
                            <a:schemeClr val="dk1"/>
                          </a:solidFill>
                          <a:latin typeface="Arial"/>
                          <a:ea typeface="+mn-ea"/>
                          <a:cs typeface="+mn-cs"/>
                        </a:rPr>
                        <a:t> [</a:t>
                      </a:r>
                      <a:r>
                        <a:rPr kumimoji="0" lang="en-GB" sz="1400" b="1" kern="1200" dirty="0" err="1">
                          <a:solidFill>
                            <a:schemeClr val="dk1"/>
                          </a:solidFill>
                          <a:latin typeface="Arial"/>
                          <a:ea typeface="+mn-ea"/>
                          <a:cs typeface="+mn-cs"/>
                        </a:rPr>
                        <a:t>TeV</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400" b="1" kern="1200" dirty="0">
                          <a:solidFill>
                            <a:srgbClr val="FF0000"/>
                          </a:solidFill>
                          <a:latin typeface="Arial"/>
                          <a:ea typeface="+mn-ea"/>
                          <a:cs typeface="+mn-cs"/>
                        </a:rPr>
                        <a:t>84 – 120</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14</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1"/>
                  </a:ext>
                </a:extLst>
              </a:tr>
              <a:tr h="228293">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dipole field [T]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14 – 20</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8.33</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2"/>
                  </a:ext>
                </a:extLst>
              </a:tr>
              <a:tr h="27285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dk1"/>
                          </a:solidFill>
                          <a:latin typeface="Arial" panose="020B0604020202020204" pitchFamily="34" charset="0"/>
                          <a:ea typeface="+mn-ea"/>
                          <a:cs typeface="Arial" panose="020B0604020202020204" pitchFamily="34" charset="0"/>
                        </a:rPr>
                        <a:t>circumference</a:t>
                      </a:r>
                      <a:r>
                        <a:rPr kumimoji="0" lang="de-AT" sz="1400" b="1" kern="1200" baseline="0" dirty="0">
                          <a:solidFill>
                            <a:schemeClr val="dk1"/>
                          </a:solidFill>
                          <a:latin typeface="Arial" panose="020B0604020202020204" pitchFamily="34" charset="0"/>
                          <a:ea typeface="+mn-ea"/>
                          <a:cs typeface="Arial" panose="020B0604020202020204" pitchFamily="34" charset="0"/>
                        </a:rPr>
                        <a:t> </a:t>
                      </a:r>
                      <a:r>
                        <a:rPr kumimoji="0" lang="en-GB" sz="1400" b="1" kern="1200" dirty="0">
                          <a:solidFill>
                            <a:schemeClr val="dk1"/>
                          </a:solidFill>
                          <a:latin typeface="Arial" panose="020B0604020202020204" pitchFamily="34" charset="0"/>
                          <a:ea typeface="+mn-ea"/>
                          <a:cs typeface="Arial" panose="020B0604020202020204" pitchFamily="34" charset="0"/>
                        </a:rPr>
                        <a:t>[km]</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rgbClr val="FF0000"/>
                          </a:solidFill>
                          <a:latin typeface="Arial"/>
                          <a:ea typeface="+mn-ea"/>
                          <a:cs typeface="+mn-cs"/>
                        </a:rPr>
                        <a:t>90.7</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26.7</a:t>
                      </a:r>
                    </a:p>
                  </a:txBody>
                  <a:tcPr marL="91439" marR="91439" marT="45726" marB="45726">
                    <a:lnL w="12700" cmpd="sng">
                      <a:solidFill>
                        <a:prstClr val="black"/>
                      </a:solidFill>
                      <a:prstDash val="soli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3"/>
                  </a:ext>
                </a:extLst>
              </a:tr>
              <a:tr h="27285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dk1"/>
                          </a:solidFill>
                          <a:latin typeface="Arial"/>
                          <a:ea typeface="+mn-ea"/>
                          <a:cs typeface="+mn-cs"/>
                        </a:rPr>
                        <a:t>arc length [km]</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400" b="1" kern="1200" dirty="0">
                          <a:solidFill>
                            <a:srgbClr val="FF0000"/>
                          </a:solidFill>
                          <a:latin typeface="Arial"/>
                          <a:ea typeface="+mn-ea"/>
                          <a:cs typeface="+mn-cs"/>
                        </a:rPr>
                        <a:t>76.9</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de-AT" sz="1400" b="1" kern="1200" dirty="0">
                          <a:solidFill>
                            <a:schemeClr val="tx1"/>
                          </a:solidFill>
                          <a:latin typeface="Arial"/>
                          <a:ea typeface="+mn-ea"/>
                          <a:cs typeface="+mn-cs"/>
                        </a:rPr>
                        <a:t>22.5</a:t>
                      </a:r>
                    </a:p>
                  </a:txBody>
                  <a:tcPr marL="91439" marR="91439" marT="45726" marB="45726">
                    <a:lnL w="12700" cmpd="sng">
                      <a:solidFill>
                        <a:prstClr val="black"/>
                      </a:solidFill>
                      <a:prstDash val="soli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4"/>
                  </a:ext>
                </a:extLst>
              </a:tr>
              <a:tr h="27285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beam current [A]</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0.5</a:t>
                      </a: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1.1</a:t>
                      </a:r>
                    </a:p>
                  </a:txBody>
                  <a:tcPr marL="91439" marR="91439" marT="45726" marB="45726">
                    <a:lnL w="12700" cmpd="sng">
                      <a:solidFill>
                        <a:prstClr val="black"/>
                      </a:solidFill>
                      <a:prstDash val="soli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400" b="1" kern="1200">
                          <a:solidFill>
                            <a:schemeClr val="tx1"/>
                          </a:solidFill>
                          <a:latin typeface="Arial"/>
                          <a:ea typeface="+mn-ea"/>
                          <a:cs typeface="+mn-cs"/>
                        </a:rPr>
                        <a:t>0.58</a:t>
                      </a:r>
                      <a:endParaRPr kumimoji="0" lang="de-AT"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bunch intensity  [10</a:t>
                      </a:r>
                      <a:r>
                        <a:rPr kumimoji="0" lang="en-GB" sz="1400" b="1" kern="1200" baseline="30000" dirty="0">
                          <a:solidFill>
                            <a:schemeClr val="dk1"/>
                          </a:solidFill>
                          <a:latin typeface="Arial"/>
                          <a:ea typeface="+mn-ea"/>
                          <a:cs typeface="+mn-cs"/>
                        </a:rPr>
                        <a:t>11</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rgbClr val="FF0000"/>
                          </a:solidFill>
                          <a:latin typeface="Arial"/>
                          <a:ea typeface="+mn-ea"/>
                          <a:cs typeface="+mn-cs"/>
                        </a:rPr>
                        <a:t>1</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2.2 </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dirty="0">
                          <a:solidFill>
                            <a:schemeClr val="tx1"/>
                          </a:solidFill>
                          <a:latin typeface="Arial"/>
                          <a:ea typeface="+mn-ea"/>
                          <a:cs typeface="+mn-cs"/>
                        </a:rPr>
                        <a:t>1.15</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bunch spacing  [ns]</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chemeClr val="tx1"/>
                          </a:solidFill>
                          <a:latin typeface="Arial"/>
                          <a:ea typeface="+mn-ea"/>
                          <a:cs typeface="+mn-cs"/>
                        </a:rPr>
                        <a:t>25</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25</a:t>
                      </a: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07"/>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err="1">
                          <a:solidFill>
                            <a:schemeClr val="dk1"/>
                          </a:solidFill>
                          <a:latin typeface="Arial"/>
                          <a:ea typeface="+mn-ea"/>
                          <a:cs typeface="+mn-cs"/>
                        </a:rPr>
                        <a:t>synchr</a:t>
                      </a:r>
                      <a:r>
                        <a:rPr kumimoji="0" lang="en-GB" sz="1400" b="1" kern="1200" dirty="0">
                          <a:solidFill>
                            <a:schemeClr val="dk1"/>
                          </a:solidFill>
                          <a:latin typeface="Arial"/>
                          <a:ea typeface="+mn-ea"/>
                          <a:cs typeface="+mn-cs"/>
                        </a:rPr>
                        <a:t>. rad. power / ring [kW]</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400" b="1" kern="1200" dirty="0">
                          <a:solidFill>
                            <a:srgbClr val="FF0000"/>
                          </a:solidFill>
                          <a:latin typeface="Arial"/>
                          <a:ea typeface="+mn-ea"/>
                          <a:cs typeface="+mn-cs"/>
                        </a:rPr>
                        <a:t>1</a:t>
                      </a:r>
                      <a:r>
                        <a:rPr kumimoji="0" lang="en-GB" sz="1400" b="1" kern="1200" dirty="0">
                          <a:solidFill>
                            <a:srgbClr val="FF0000"/>
                          </a:solidFill>
                          <a:latin typeface="Arial"/>
                          <a:ea typeface="+mn-ea"/>
                          <a:cs typeface="+mn-cs"/>
                        </a:rPr>
                        <a:t>020 - 4250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chemeClr val="tx1"/>
                          </a:solidFill>
                          <a:latin typeface="Arial"/>
                          <a:ea typeface="+mn-ea"/>
                          <a:cs typeface="+mn-cs"/>
                        </a:rPr>
                        <a:t>7.3</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3.6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8"/>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SR</a:t>
                      </a:r>
                      <a:r>
                        <a:rPr kumimoji="0" lang="en-GB" sz="1400" b="1" kern="1200" baseline="0" dirty="0">
                          <a:solidFill>
                            <a:schemeClr val="dk1"/>
                          </a:solidFill>
                          <a:latin typeface="Arial"/>
                          <a:ea typeface="+mn-ea"/>
                          <a:cs typeface="+mn-cs"/>
                        </a:rPr>
                        <a:t> power / length [W/m/ap.]</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13 - 54</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0.33</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dirty="0">
                          <a:solidFill>
                            <a:schemeClr val="tx1"/>
                          </a:solidFill>
                          <a:latin typeface="Arial"/>
                          <a:ea typeface="+mn-ea"/>
                          <a:cs typeface="+mn-cs"/>
                        </a:rPr>
                        <a:t>0.17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9"/>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panose="020B0604020202020204" pitchFamily="34" charset="0"/>
                          <a:ea typeface="+mn-ea"/>
                          <a:cs typeface="Arial" panose="020B0604020202020204" pitchFamily="34" charset="0"/>
                        </a:rPr>
                        <a:t>long. emit. damping time [h]</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0.77 – 0.26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baseline="0" dirty="0">
                          <a:solidFill>
                            <a:schemeClr val="tx1"/>
                          </a:solidFill>
                          <a:latin typeface="Arial"/>
                          <a:ea typeface="+mn-ea"/>
                          <a:cs typeface="+mn-cs"/>
                        </a:rPr>
                        <a:t> 12.9</a:t>
                      </a:r>
                    </a:p>
                  </a:txBody>
                  <a:tcPr marL="91439" marR="91439" marT="45726" marB="45726">
                    <a:lnL w="12700" cap="flat" cmpd="sng" algn="ctr">
                      <a:solidFill>
                        <a:prstClr val="black"/>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endParaRPr lang="en-CH"/>
                    </a:p>
                  </a:txBody>
                  <a:tcPr/>
                </a:tc>
                <a:extLst>
                  <a:ext uri="{0D108BD9-81ED-4DB2-BD59-A6C34878D82A}">
                    <a16:rowId xmlns:a16="http://schemas.microsoft.com/office/drawing/2014/main" val="10010"/>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US" sz="1400" b="1" kern="1200" dirty="0">
                          <a:solidFill>
                            <a:schemeClr val="dk1"/>
                          </a:solidFill>
                          <a:latin typeface="Arial"/>
                          <a:ea typeface="+mn-ea"/>
                          <a:cs typeface="+mn-cs"/>
                        </a:rPr>
                        <a:t>peak luminosity [10</a:t>
                      </a:r>
                      <a:r>
                        <a:rPr kumimoji="0" lang="en-US" sz="1400" b="1" kern="1200" baseline="30000" dirty="0">
                          <a:solidFill>
                            <a:schemeClr val="dk1"/>
                          </a:solidFill>
                          <a:latin typeface="Arial"/>
                          <a:ea typeface="+mn-ea"/>
                          <a:cs typeface="+mn-cs"/>
                        </a:rPr>
                        <a:t>34</a:t>
                      </a:r>
                      <a:r>
                        <a:rPr kumimoji="0" lang="en-US" sz="1400" b="1" kern="1200" dirty="0">
                          <a:solidFill>
                            <a:schemeClr val="dk1"/>
                          </a:solidFill>
                          <a:latin typeface="Arial"/>
                          <a:ea typeface="+mn-ea"/>
                          <a:cs typeface="+mn-cs"/>
                        </a:rPr>
                        <a:t> cm</a:t>
                      </a:r>
                      <a:r>
                        <a:rPr kumimoji="0" lang="en-US" sz="1400" b="1" kern="1200" baseline="30000" dirty="0">
                          <a:solidFill>
                            <a:schemeClr val="dk1"/>
                          </a:solidFill>
                          <a:latin typeface="Arial"/>
                          <a:ea typeface="+mn-ea"/>
                          <a:cs typeface="+mn-cs"/>
                        </a:rPr>
                        <a:t>-2</a:t>
                      </a:r>
                      <a:r>
                        <a:rPr kumimoji="0" lang="en-US" sz="1400" b="1" kern="1200" dirty="0">
                          <a:solidFill>
                            <a:schemeClr val="dk1"/>
                          </a:solidFill>
                          <a:latin typeface="Arial"/>
                          <a:ea typeface="+mn-ea"/>
                          <a:cs typeface="+mn-cs"/>
                        </a:rPr>
                        <a:t>s</a:t>
                      </a:r>
                      <a:r>
                        <a:rPr kumimoji="0" lang="en-US" sz="1400" b="1" kern="1200" baseline="30000" dirty="0">
                          <a:solidFill>
                            <a:schemeClr val="dk1"/>
                          </a:solidFill>
                          <a:latin typeface="Arial"/>
                          <a:ea typeface="+mn-ea"/>
                          <a:cs typeface="+mn-cs"/>
                        </a:rPr>
                        <a:t>-1</a:t>
                      </a:r>
                      <a:r>
                        <a:rPr kumimoji="0" lang="en-US" sz="1400" b="1" kern="1200" dirty="0">
                          <a:solidFill>
                            <a:schemeClr val="dk1"/>
                          </a:solidFill>
                          <a:latin typeface="Arial"/>
                          <a:ea typeface="+mn-ea"/>
                          <a:cs typeface="+mn-cs"/>
                        </a:rPr>
                        <a:t>]</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a:t>
                      </a:r>
                      <a:r>
                        <a:rPr lang="en-US" sz="1400" b="1" dirty="0">
                          <a:solidFill>
                            <a:srgbClr val="FF0000"/>
                          </a:solidFill>
                        </a:rPr>
                        <a:t>30</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a:solidFill>
                            <a:schemeClr val="tx1"/>
                          </a:solidFill>
                          <a:latin typeface="Arial"/>
                          <a:ea typeface="+mn-ea"/>
                          <a:cs typeface="+mn-cs"/>
                        </a:rPr>
                        <a:t>5 (lev.)</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1</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1"/>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events/bunch crossing</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~1000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132 </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27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2"/>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stored energy/beam [GJ]</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6.1 - 8.9</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0.7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400" b="1" kern="1200">
                          <a:solidFill>
                            <a:schemeClr val="tx1"/>
                          </a:solidFill>
                          <a:latin typeface="Arial"/>
                          <a:ea typeface="+mn-ea"/>
                          <a:cs typeface="+mn-cs"/>
                        </a:rPr>
                        <a:t>0.36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3"/>
                  </a:ext>
                </a:extLst>
              </a:tr>
              <a:tr h="2472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chemeClr val="dk1"/>
                          </a:solidFill>
                          <a:latin typeface="Arial"/>
                          <a:ea typeface="+mn-ea"/>
                          <a:cs typeface="+mn-cs"/>
                        </a:rPr>
                        <a:t>Integrated luminosity/main IP [fb</a:t>
                      </a:r>
                      <a:r>
                        <a:rPr kumimoji="0" lang="en-GB" sz="1400" b="1" kern="1200" baseline="30000" dirty="0">
                          <a:solidFill>
                            <a:schemeClr val="dk1"/>
                          </a:solidFill>
                          <a:latin typeface="Arial"/>
                          <a:ea typeface="+mn-ea"/>
                          <a:cs typeface="+mn-cs"/>
                        </a:rPr>
                        <a:t>-1</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20000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400" b="1" kern="1200" dirty="0">
                          <a:solidFill>
                            <a:schemeClr val="tx1"/>
                          </a:solidFill>
                          <a:latin typeface="Arial"/>
                          <a:ea typeface="+mn-ea"/>
                          <a:cs typeface="+mn-cs"/>
                        </a:rPr>
                        <a:t>3000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400" b="1" kern="1200" dirty="0">
                          <a:solidFill>
                            <a:schemeClr val="tx1"/>
                          </a:solidFill>
                          <a:latin typeface="Arial"/>
                          <a:ea typeface="+mn-ea"/>
                          <a:cs typeface="+mn-cs"/>
                        </a:rPr>
                        <a:t>300</a:t>
                      </a: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507897425"/>
                  </a:ext>
                </a:extLst>
              </a:tr>
            </a:tbl>
          </a:graphicData>
        </a:graphic>
      </p:graphicFrame>
      <p:sp>
        <p:nvSpPr>
          <p:cNvPr id="2" name="TextBox 1">
            <a:extLst>
              <a:ext uri="{FF2B5EF4-FFF2-40B4-BE49-F238E27FC236}">
                <a16:creationId xmlns:a16="http://schemas.microsoft.com/office/drawing/2014/main" id="{B9214C53-D0EF-BA60-1125-D1DCD246F833}"/>
              </a:ext>
            </a:extLst>
          </p:cNvPr>
          <p:cNvSpPr txBox="1"/>
          <p:nvPr/>
        </p:nvSpPr>
        <p:spPr>
          <a:xfrm>
            <a:off x="9117368" y="901998"/>
            <a:ext cx="2991774" cy="281615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0000FF"/>
                </a:solidFill>
                <a:effectLst/>
                <a:uLnTx/>
                <a:uFillTx/>
                <a:latin typeface="Arial"/>
                <a:ea typeface="+mn-ea"/>
                <a:cs typeface="+mn-cs"/>
              </a:rPr>
              <a:t>With FCC-</a:t>
            </a:r>
            <a:r>
              <a:rPr kumimoji="0" lang="en-GB" b="1" i="0" u="none" strike="noStrike" kern="1200" cap="none" spc="0" normalizeH="0" baseline="0" noProof="0" dirty="0" err="1">
                <a:ln>
                  <a:noFill/>
                </a:ln>
                <a:solidFill>
                  <a:srgbClr val="0000FF"/>
                </a:solidFill>
                <a:effectLst/>
                <a:uLnTx/>
                <a:uFillTx/>
                <a:latin typeface="Arial"/>
                <a:ea typeface="+mn-ea"/>
                <a:cs typeface="+mn-cs"/>
              </a:rPr>
              <a:t>hh</a:t>
            </a:r>
            <a:r>
              <a:rPr kumimoji="0" lang="en-GB" b="1" i="0" u="none" strike="noStrike" kern="1200" cap="none" spc="0" normalizeH="0" baseline="0" noProof="0" dirty="0">
                <a:ln>
                  <a:noFill/>
                </a:ln>
                <a:solidFill>
                  <a:srgbClr val="0000FF"/>
                </a:solidFill>
                <a:effectLst/>
                <a:uLnTx/>
                <a:uFillTx/>
                <a:latin typeface="Arial"/>
                <a:ea typeface="+mn-ea"/>
                <a:cs typeface="+mn-cs"/>
              </a:rPr>
              <a:t> after FCC-</a:t>
            </a:r>
            <a:r>
              <a:rPr kumimoji="0" lang="en-GB" b="1" i="0" u="none" strike="noStrike" kern="1200" cap="none" spc="0" normalizeH="0" baseline="0" noProof="0" dirty="0" err="1">
                <a:ln>
                  <a:noFill/>
                </a:ln>
                <a:solidFill>
                  <a:srgbClr val="0000FF"/>
                </a:solidFill>
                <a:effectLst/>
                <a:uLnTx/>
                <a:uFillTx/>
                <a:latin typeface="Arial"/>
                <a:ea typeface="+mn-ea"/>
                <a:cs typeface="+mn-cs"/>
              </a:rPr>
              <a:t>ee</a:t>
            </a:r>
            <a:r>
              <a:rPr kumimoji="0" lang="en-GB" b="1" i="0" u="none" strike="noStrike" kern="1200" cap="none" spc="0" normalizeH="0" baseline="0" noProof="0" dirty="0">
                <a:ln>
                  <a:noFill/>
                </a:ln>
                <a:solidFill>
                  <a:srgbClr val="0000FF"/>
                </a:solidFill>
                <a:effectLst/>
                <a:uLnTx/>
                <a:uFillTx/>
                <a:latin typeface="Arial"/>
                <a:ea typeface="+mn-ea"/>
                <a:cs typeface="+mn-cs"/>
              </a:rPr>
              <a:t>: significant amount of time for high-field magnet R&amp;D,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a:ln>
                  <a:noFill/>
                </a:ln>
                <a:solidFill>
                  <a:srgbClr val="0000FF"/>
                </a:solidFill>
                <a:effectLst/>
                <a:uLnTx/>
                <a:uFillTx/>
                <a:latin typeface="Arial"/>
                <a:ea typeface="+mn-ea"/>
                <a:cs typeface="+mn-cs"/>
              </a:rPr>
              <a:t>aiming at highest possible collision energies</a:t>
            </a:r>
            <a:endParaRPr lang="en-US" b="1" dirty="0">
              <a:solidFill>
                <a:srgbClr val="0000FF"/>
              </a:solidFill>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solidFill>
                  <a:srgbClr val="0000FF"/>
                </a:solidFill>
                <a:latin typeface="Arial"/>
              </a:rPr>
              <a:t>Target field range for cryo-magnet R&amp;D</a:t>
            </a:r>
            <a:endParaRPr kumimoji="0" lang="en-US" sz="16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500" b="0" i="0" u="none" strike="noStrike" kern="1200" cap="none" spc="0" normalizeH="0" baseline="0" noProof="0" dirty="0">
              <a:ln>
                <a:noFill/>
              </a:ln>
              <a:solidFill>
                <a:srgbClr val="0000FF"/>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H" sz="1500" b="0" i="0" u="none" strike="noStrike" kern="1200" cap="none" spc="0" normalizeH="0" baseline="0" noProof="0" dirty="0">
              <a:ln>
                <a:noFill/>
              </a:ln>
              <a:solidFill>
                <a:srgbClr val="0000FF"/>
              </a:solidFill>
              <a:effectLst/>
              <a:uLnTx/>
              <a:uFillTx/>
              <a:latin typeface="Arial"/>
              <a:ea typeface="+mn-ea"/>
              <a:cs typeface="+mn-cs"/>
            </a:endParaRPr>
          </a:p>
        </p:txBody>
      </p:sp>
    </p:spTree>
    <p:extLst>
      <p:ext uri="{BB962C8B-B14F-4D97-AF65-F5344CB8AC3E}">
        <p14:creationId xmlns:p14="http://schemas.microsoft.com/office/powerpoint/2010/main" val="365339749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B96894D-9348-D1B8-DD09-06A3A2E90934}"/>
              </a:ext>
            </a:extLst>
          </p:cNvPr>
          <p:cNvPicPr>
            <a:picLocks noChangeAspect="1"/>
          </p:cNvPicPr>
          <p:nvPr/>
        </p:nvPicPr>
        <p:blipFill rotWithShape="1">
          <a:blip r:embed="rId2"/>
          <a:srcRect l="8381" t="3253" r="6624"/>
          <a:stretch/>
        </p:blipFill>
        <p:spPr>
          <a:xfrm>
            <a:off x="23949" y="2543017"/>
            <a:ext cx="4258066" cy="4314984"/>
          </a:xfrm>
          <a:prstGeom prst="rect">
            <a:avLst/>
          </a:prstGeom>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US" dirty="0"/>
              <a:t>Key activities on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hh</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cryo</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magnet system, optics design</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C87FD750-1B08-439C-9D7C-C6AEE9EA8CD9}"/>
              </a:ext>
            </a:extLst>
          </p:cNvPr>
          <p:cNvSpPr txBox="1"/>
          <p:nvPr/>
        </p:nvSpPr>
        <p:spPr>
          <a:xfrm>
            <a:off x="266988" y="952376"/>
            <a:ext cx="7293021" cy="1543051"/>
          </a:xfrm>
          <a:prstGeom prst="rect">
            <a:avLst/>
          </a:prstGeom>
          <a:noFill/>
        </p:spPr>
        <p:txBody>
          <a:bodyPr wrap="square" rtlCol="0">
            <a:spAutoFit/>
          </a:bodyPr>
          <a:lstStyle/>
          <a:p>
            <a:r>
              <a:rPr lang="en-GB" sz="2400" b="1" dirty="0">
                <a:solidFill>
                  <a:srgbClr val="0C377B"/>
                </a:solidFill>
              </a:rPr>
              <a:t>Optics design activities:</a:t>
            </a:r>
          </a:p>
          <a:p>
            <a:pPr marL="285750" indent="-285750">
              <a:lnSpc>
                <a:spcPct val="120000"/>
              </a:lnSpc>
              <a:buFont typeface="Arial" panose="020B0604020202020204" pitchFamily="34" charset="0"/>
              <a:buChar char="•"/>
            </a:pPr>
            <a:r>
              <a:rPr lang="en-US" sz="2000" dirty="0">
                <a:solidFill>
                  <a:srgbClr val="0C377B"/>
                </a:solidFill>
              </a:rPr>
              <a:t>adaptation to new layout and geometry</a:t>
            </a:r>
          </a:p>
          <a:p>
            <a:pPr marL="285750" indent="-285750">
              <a:lnSpc>
                <a:spcPct val="120000"/>
              </a:lnSpc>
              <a:buFont typeface="Arial" panose="020B0604020202020204" pitchFamily="34" charset="0"/>
              <a:buChar char="•"/>
            </a:pPr>
            <a:r>
              <a:rPr lang="en-GB" sz="2000" dirty="0">
                <a:solidFill>
                  <a:srgbClr val="0C377B"/>
                </a:solidFill>
              </a:rPr>
              <a:t>shrink </a:t>
            </a:r>
            <a:r>
              <a:rPr lang="en-GB" sz="2000" dirty="0">
                <a:solidFill>
                  <a:srgbClr val="0C377B"/>
                </a:solidFill>
                <a:latin typeface="Symbol" panose="05050102010706020507" pitchFamily="18" charset="2"/>
              </a:rPr>
              <a:t>b</a:t>
            </a:r>
            <a:r>
              <a:rPr lang="en-GB" sz="2000" dirty="0">
                <a:solidFill>
                  <a:srgbClr val="0C377B"/>
                </a:solidFill>
              </a:rPr>
              <a:t> collimation &amp; extraction by ~30% </a:t>
            </a:r>
          </a:p>
          <a:p>
            <a:pPr marL="285750" indent="-285750">
              <a:lnSpc>
                <a:spcPct val="120000"/>
              </a:lnSpc>
              <a:buFont typeface="Arial" panose="020B0604020202020204" pitchFamily="34" charset="0"/>
              <a:buChar char="•"/>
            </a:pPr>
            <a:r>
              <a:rPr lang="en-GB" sz="2000" dirty="0">
                <a:solidFill>
                  <a:srgbClr val="0C377B"/>
                </a:solidFill>
              </a:rPr>
              <a:t>optics optimisation (filling factor etc.)</a:t>
            </a:r>
            <a:endParaRPr lang="en-GB" sz="2000" dirty="0">
              <a:solidFill>
                <a:srgbClr val="0C377B"/>
              </a:solidFill>
              <a:latin typeface="Calibri" panose="020F0502020204030204"/>
            </a:endParaRPr>
          </a:p>
        </p:txBody>
      </p:sp>
      <p:pic>
        <p:nvPicPr>
          <p:cNvPr id="3" name="Picture 2" descr="Chart, line chart&#10;&#10;Description automatically generated">
            <a:extLst>
              <a:ext uri="{FF2B5EF4-FFF2-40B4-BE49-F238E27FC236}">
                <a16:creationId xmlns:a16="http://schemas.microsoft.com/office/drawing/2014/main" id="{D7B51AAF-14A7-7FA3-8B0B-46539C0A331C}"/>
              </a:ext>
            </a:extLst>
          </p:cNvPr>
          <p:cNvPicPr>
            <a:picLocks noChangeAspect="1"/>
          </p:cNvPicPr>
          <p:nvPr/>
        </p:nvPicPr>
        <p:blipFill rotWithShape="1">
          <a:blip r:embed="rId4">
            <a:extLst>
              <a:ext uri="{28A0092B-C50C-407E-A947-70E740481C1C}">
                <a14:useLocalDpi xmlns:a14="http://schemas.microsoft.com/office/drawing/2010/main" val="0"/>
              </a:ext>
            </a:extLst>
          </a:blip>
          <a:srcRect b="26453"/>
          <a:stretch/>
        </p:blipFill>
        <p:spPr>
          <a:xfrm>
            <a:off x="5475486" y="775480"/>
            <a:ext cx="3033948" cy="2231369"/>
          </a:xfrm>
          <a:prstGeom prst="rect">
            <a:avLst/>
          </a:prstGeom>
        </p:spPr>
      </p:pic>
      <p:pic>
        <p:nvPicPr>
          <p:cNvPr id="4" name="Picture 3" descr="Chart, line chart&#10;&#10;Description automatically generated">
            <a:extLst>
              <a:ext uri="{FF2B5EF4-FFF2-40B4-BE49-F238E27FC236}">
                <a16:creationId xmlns:a16="http://schemas.microsoft.com/office/drawing/2014/main" id="{A3C1063E-3B44-B136-2B2D-DDA9E05F2120}"/>
              </a:ext>
            </a:extLst>
          </p:cNvPr>
          <p:cNvPicPr>
            <a:picLocks noChangeAspect="1"/>
          </p:cNvPicPr>
          <p:nvPr/>
        </p:nvPicPr>
        <p:blipFill rotWithShape="1">
          <a:blip r:embed="rId5">
            <a:extLst>
              <a:ext uri="{28A0092B-C50C-407E-A947-70E740481C1C}">
                <a14:useLocalDpi xmlns:a14="http://schemas.microsoft.com/office/drawing/2010/main" val="0"/>
              </a:ext>
            </a:extLst>
          </a:blip>
          <a:srcRect b="26453"/>
          <a:stretch/>
        </p:blipFill>
        <p:spPr>
          <a:xfrm>
            <a:off x="8881559" y="784358"/>
            <a:ext cx="3033947" cy="2231368"/>
          </a:xfrm>
          <a:prstGeom prst="rect">
            <a:avLst/>
          </a:prstGeom>
        </p:spPr>
      </p:pic>
      <p:sp>
        <p:nvSpPr>
          <p:cNvPr id="10" name="TextBox 9">
            <a:extLst>
              <a:ext uri="{FF2B5EF4-FFF2-40B4-BE49-F238E27FC236}">
                <a16:creationId xmlns:a16="http://schemas.microsoft.com/office/drawing/2014/main" id="{D277BA5E-2847-F539-F005-F3B14C5BBF30}"/>
              </a:ext>
            </a:extLst>
          </p:cNvPr>
          <p:cNvSpPr txBox="1"/>
          <p:nvPr/>
        </p:nvSpPr>
        <p:spPr>
          <a:xfrm>
            <a:off x="6027382" y="2955327"/>
            <a:ext cx="2269660" cy="279797"/>
          </a:xfrm>
          <a:prstGeom prst="rect">
            <a:avLst/>
          </a:prstGeom>
          <a:noFill/>
        </p:spPr>
        <p:txBody>
          <a:bodyPr wrap="none" rtlCol="0">
            <a:spAutoFit/>
          </a:bodyPr>
          <a:lstStyle>
            <a:defPPr>
              <a:defRPr lang="en-US"/>
            </a:defPPr>
            <a:lvl1pPr>
              <a:defRPr sz="1400">
                <a:solidFill>
                  <a:srgbClr val="0C377B"/>
                </a:solidFill>
              </a:defRPr>
            </a:lvl1pPr>
          </a:lstStyle>
          <a:p>
            <a:r>
              <a:rPr lang="en-US" dirty="0" err="1"/>
              <a:t>betatron</a:t>
            </a:r>
            <a:r>
              <a:rPr lang="en-US" dirty="0"/>
              <a:t> collimation straight</a:t>
            </a:r>
            <a:endParaRPr lang="en-GB" dirty="0"/>
          </a:p>
        </p:txBody>
      </p:sp>
      <p:sp>
        <p:nvSpPr>
          <p:cNvPr id="11" name="TextBox 10">
            <a:extLst>
              <a:ext uri="{FF2B5EF4-FFF2-40B4-BE49-F238E27FC236}">
                <a16:creationId xmlns:a16="http://schemas.microsoft.com/office/drawing/2014/main" id="{84702622-0F72-E8B4-C086-E48DA9838F94}"/>
              </a:ext>
            </a:extLst>
          </p:cNvPr>
          <p:cNvSpPr txBox="1"/>
          <p:nvPr/>
        </p:nvSpPr>
        <p:spPr>
          <a:xfrm>
            <a:off x="9759674" y="2959985"/>
            <a:ext cx="1746568" cy="279797"/>
          </a:xfrm>
          <a:prstGeom prst="rect">
            <a:avLst/>
          </a:prstGeom>
          <a:noFill/>
        </p:spPr>
        <p:txBody>
          <a:bodyPr wrap="none" rtlCol="0">
            <a:spAutoFit/>
          </a:bodyPr>
          <a:lstStyle/>
          <a:p>
            <a:r>
              <a:rPr lang="en-US" sz="1400" dirty="0">
                <a:solidFill>
                  <a:srgbClr val="0C377B"/>
                </a:solidFill>
              </a:rPr>
              <a:t>experimental straight</a:t>
            </a:r>
            <a:endParaRPr lang="en-GB" sz="1400" dirty="0">
              <a:solidFill>
                <a:srgbClr val="0C377B"/>
              </a:solidFill>
            </a:endParaRPr>
          </a:p>
        </p:txBody>
      </p:sp>
      <p:sp>
        <p:nvSpPr>
          <p:cNvPr id="8" name="TextBox 7">
            <a:extLst>
              <a:ext uri="{FF2B5EF4-FFF2-40B4-BE49-F238E27FC236}">
                <a16:creationId xmlns:a16="http://schemas.microsoft.com/office/drawing/2014/main" id="{2FE48AC2-38D7-1192-6402-C1A7BACED78C}"/>
              </a:ext>
            </a:extLst>
          </p:cNvPr>
          <p:cNvSpPr txBox="1"/>
          <p:nvPr/>
        </p:nvSpPr>
        <p:spPr>
          <a:xfrm>
            <a:off x="3311350" y="6319268"/>
            <a:ext cx="1229330" cy="279797"/>
          </a:xfrm>
          <a:prstGeom prst="rect">
            <a:avLst/>
          </a:prstGeom>
          <a:solidFill>
            <a:srgbClr val="FFC000"/>
          </a:solidFill>
          <a:ln>
            <a:solidFill>
              <a:srgbClr val="FFC000"/>
            </a:solidFill>
          </a:ln>
        </p:spPr>
        <p:txBody>
          <a:bodyPr wrap="square" rtlCol="0">
            <a:spAutoFit/>
          </a:bodyPr>
          <a:lstStyle/>
          <a:p>
            <a:r>
              <a:rPr lang="en-US" sz="1200" dirty="0"/>
              <a:t>Collider Center</a:t>
            </a:r>
            <a:endParaRPr lang="en-GB" sz="1200" dirty="0"/>
          </a:p>
        </p:txBody>
      </p:sp>
      <p:cxnSp>
        <p:nvCxnSpPr>
          <p:cNvPr id="9" name="Straight Arrow Connector 8">
            <a:extLst>
              <a:ext uri="{FF2B5EF4-FFF2-40B4-BE49-F238E27FC236}">
                <a16:creationId xmlns:a16="http://schemas.microsoft.com/office/drawing/2014/main" id="{86211323-F5BA-1AD3-E301-8FC18C62A089}"/>
              </a:ext>
            </a:extLst>
          </p:cNvPr>
          <p:cNvCxnSpPr>
            <a:cxnSpLocks/>
          </p:cNvCxnSpPr>
          <p:nvPr/>
        </p:nvCxnSpPr>
        <p:spPr>
          <a:xfrm>
            <a:off x="3548533" y="6715398"/>
            <a:ext cx="720167"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D098EB9-FB4A-F19D-E634-49E3B57424B3}"/>
              </a:ext>
            </a:extLst>
          </p:cNvPr>
          <p:cNvSpPr txBox="1"/>
          <p:nvPr/>
        </p:nvSpPr>
        <p:spPr>
          <a:xfrm>
            <a:off x="13633" y="6503556"/>
            <a:ext cx="1175976" cy="338554"/>
          </a:xfrm>
          <a:prstGeom prst="rect">
            <a:avLst/>
          </a:prstGeom>
          <a:solidFill>
            <a:schemeClr val="accent4">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F. </a:t>
            </a: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Valchkova</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D7960D8D-0B36-6B90-9883-657426799543}"/>
              </a:ext>
            </a:extLst>
          </p:cNvPr>
          <p:cNvSpPr txBox="1"/>
          <p:nvPr/>
        </p:nvSpPr>
        <p:spPr>
          <a:xfrm>
            <a:off x="8881559" y="3254651"/>
            <a:ext cx="3305728" cy="338554"/>
          </a:xfrm>
          <a:prstGeom prst="rect">
            <a:avLst/>
          </a:prstGeom>
          <a:solidFill>
            <a:schemeClr val="accent4">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M. Giovannozzi. </a:t>
            </a:r>
            <a:r>
              <a:rPr lang="en-US" sz="1600" dirty="0">
                <a:solidFill>
                  <a:prstClr val="black"/>
                </a:solidFill>
                <a:latin typeface="Calibri" panose="020F0502020204030204"/>
              </a:rPr>
              <a:t>G. Perez, T. </a:t>
            </a:r>
            <a:r>
              <a:rPr lang="en-US" sz="1600" dirty="0" err="1">
                <a:solidFill>
                  <a:prstClr val="black"/>
                </a:solidFill>
                <a:latin typeface="Calibri" panose="020F0502020204030204"/>
              </a:rPr>
              <a:t>Risselada</a:t>
            </a: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TextBox 15">
            <a:extLst>
              <a:ext uri="{FF2B5EF4-FFF2-40B4-BE49-F238E27FC236}">
                <a16:creationId xmlns:a16="http://schemas.microsoft.com/office/drawing/2014/main" id="{B62E0CF7-CB77-E2D8-F703-FE60C4320589}"/>
              </a:ext>
            </a:extLst>
          </p:cNvPr>
          <p:cNvSpPr txBox="1"/>
          <p:nvPr/>
        </p:nvSpPr>
        <p:spPr>
          <a:xfrm>
            <a:off x="4622485" y="3714616"/>
            <a:ext cx="7293021" cy="3077766"/>
          </a:xfrm>
          <a:prstGeom prst="rect">
            <a:avLst/>
          </a:prstGeom>
          <a:noFill/>
        </p:spPr>
        <p:txBody>
          <a:bodyPr wrap="square" rtlCol="0">
            <a:spAutoFit/>
          </a:bodyPr>
          <a:lstStyle/>
          <a:p>
            <a:r>
              <a:rPr lang="en-GB" sz="2400" b="1" dirty="0">
                <a:solidFill>
                  <a:srgbClr val="0C377B"/>
                </a:solidFill>
              </a:rPr>
              <a:t>High-field cryo-magnet system design</a:t>
            </a:r>
          </a:p>
          <a:p>
            <a:pPr marL="285750" indent="-285750">
              <a:spcBef>
                <a:spcPts val="1200"/>
              </a:spcBef>
              <a:buFont typeface="Arial" panose="020B0604020202020204" pitchFamily="34" charset="0"/>
              <a:buChar char="•"/>
              <a:defRPr/>
            </a:pPr>
            <a:r>
              <a:rPr lang="en-US" sz="2000" dirty="0">
                <a:solidFill>
                  <a:srgbClr val="0C377B"/>
                </a:solidFill>
                <a:latin typeface="Calibri" panose="020F0502020204030204"/>
              </a:rPr>
              <a:t>Conceptual study of cryogenics concept and temperature layout for LTS and HTS based magnets, in view of electrical consumption. </a:t>
            </a:r>
          </a:p>
          <a:p>
            <a:pPr marL="285750" indent="-285750">
              <a:spcBef>
                <a:spcPts val="1200"/>
              </a:spcBef>
              <a:buFont typeface="Arial" panose="020B0604020202020204" pitchFamily="34" charset="0"/>
              <a:buChar char="•"/>
              <a:defRPr/>
            </a:pPr>
            <a:r>
              <a:rPr lang="en-US" sz="2000" dirty="0">
                <a:solidFill>
                  <a:srgbClr val="0C377B"/>
                </a:solidFill>
                <a:latin typeface="Calibri" panose="020F0502020204030204"/>
              </a:rPr>
              <a:t>Update of integration study for the ongoing HFM designs and scaling to preliminary HTS design.</a:t>
            </a:r>
          </a:p>
          <a:p>
            <a:pPr marL="0" lvl="1">
              <a:defRPr/>
            </a:pPr>
            <a:r>
              <a:rPr lang="en-US" sz="2000" dirty="0">
                <a:solidFill>
                  <a:srgbClr val="0C377B"/>
                </a:solidFill>
                <a:latin typeface="Calibri" panose="020F0502020204030204"/>
                <a:sym typeface="Wingdings" panose="05000000000000000000" pitchFamily="2" charset="2"/>
              </a:rPr>
              <a:t>	</a:t>
            </a:r>
            <a:r>
              <a:rPr lang="en-US" sz="2000" b="1" dirty="0">
                <a:solidFill>
                  <a:srgbClr val="FF0000"/>
                </a:solidFill>
                <a:latin typeface="Calibri" panose="020F0502020204030204"/>
                <a:sym typeface="Wingdings" panose="05000000000000000000" pitchFamily="2" charset="2"/>
              </a:rPr>
              <a:t> Confirmation of tunnel diameter!</a:t>
            </a:r>
            <a:endParaRPr lang="en-US" sz="2000" b="1" dirty="0">
              <a:solidFill>
                <a:srgbClr val="FF0000"/>
              </a:solidFill>
              <a:latin typeface="Calibri" panose="020F0502020204030204"/>
            </a:endParaRPr>
          </a:p>
          <a:p>
            <a:pPr marL="285750" indent="-285750">
              <a:spcBef>
                <a:spcPts val="1200"/>
              </a:spcBef>
              <a:buFont typeface="Arial" panose="020B0604020202020204" pitchFamily="34" charset="0"/>
              <a:buChar char="•"/>
              <a:defRPr/>
            </a:pPr>
            <a:r>
              <a:rPr lang="en-US" sz="2000" dirty="0">
                <a:solidFill>
                  <a:srgbClr val="0C377B"/>
                </a:solidFill>
                <a:latin typeface="Calibri" panose="020F0502020204030204"/>
              </a:rPr>
              <a:t>HFM R&amp;D (LTS and HTS) on technology and magnet design, aiming also at bridging the  TRL gap between HTS and Nb</a:t>
            </a:r>
            <a:r>
              <a:rPr lang="en-US" sz="2000" baseline="-25000" dirty="0">
                <a:solidFill>
                  <a:srgbClr val="0C377B"/>
                </a:solidFill>
                <a:latin typeface="Calibri" panose="020F0502020204030204"/>
              </a:rPr>
              <a:t>3</a:t>
            </a:r>
            <a:r>
              <a:rPr lang="en-US" sz="2000" dirty="0">
                <a:solidFill>
                  <a:srgbClr val="0C377B"/>
                </a:solidFill>
                <a:latin typeface="Calibri" panose="020F0502020204030204"/>
              </a:rPr>
              <a:t>Sn.</a:t>
            </a:r>
            <a:endParaRPr lang="en-GB" sz="2000" dirty="0">
              <a:solidFill>
                <a:srgbClr val="0C377B"/>
              </a:solidFill>
              <a:latin typeface="Calibri" panose="020F0502020204030204"/>
            </a:endParaRPr>
          </a:p>
        </p:txBody>
      </p:sp>
    </p:spTree>
    <p:extLst>
      <p:ext uri="{BB962C8B-B14F-4D97-AF65-F5344CB8AC3E}">
        <p14:creationId xmlns:p14="http://schemas.microsoft.com/office/powerpoint/2010/main" val="66769926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Status of FCC global collaboration</a:t>
            </a:r>
            <a:endParaRPr kumimoji="0" lang="en-CH" sz="3200" b="1" i="0" u="none" strike="noStrike" kern="1200" cap="none" spc="0" normalizeH="0" baseline="0" noProof="0" dirty="0">
              <a:ln>
                <a:noFill/>
              </a:ln>
              <a:solidFill>
                <a:srgbClr val="FFFF00"/>
              </a:solidFill>
              <a:effectLst/>
              <a:uLnTx/>
              <a:uFillTx/>
              <a:latin typeface="Calibri"/>
              <a:ea typeface="+mj-ea"/>
              <a:cs typeface="Calibri" panose="020F0502020204030204" pitchFamily="34" charset="0"/>
            </a:endParaRPr>
          </a:p>
        </p:txBody>
      </p:sp>
      <p:pic>
        <p:nvPicPr>
          <p:cNvPr id="8" name="Picture 7" descr="A picture containing icon&#10;&#10;Description automatically generated">
            <a:extLst>
              <a:ext uri="{FF2B5EF4-FFF2-40B4-BE49-F238E27FC236}">
                <a16:creationId xmlns:a16="http://schemas.microsoft.com/office/drawing/2014/main" id="{4C03B7B9-05B5-F52F-AFB7-92459497889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21" y="58203"/>
            <a:ext cx="1935386" cy="654292"/>
          </a:xfrm>
          <a:prstGeom prst="rect">
            <a:avLst/>
          </a:prstGeom>
        </p:spPr>
      </p:pic>
      <p:pic>
        <p:nvPicPr>
          <p:cNvPr id="13" name="Picture 12">
            <a:extLst>
              <a:ext uri="{FF2B5EF4-FFF2-40B4-BE49-F238E27FC236}">
                <a16:creationId xmlns:a16="http://schemas.microsoft.com/office/drawing/2014/main" id="{7CB55327-76C3-4174-A62D-680E9E204AFA}"/>
              </a:ext>
            </a:extLst>
          </p:cNvPr>
          <p:cNvPicPr>
            <a:picLocks noChangeAspect="1"/>
          </p:cNvPicPr>
          <p:nvPr/>
        </p:nvPicPr>
        <p:blipFill rotWithShape="1">
          <a:blip r:embed="rId3"/>
          <a:srcRect l="2693" r="743"/>
          <a:stretch/>
        </p:blipFill>
        <p:spPr>
          <a:xfrm>
            <a:off x="0" y="770698"/>
            <a:ext cx="12192000" cy="6087302"/>
          </a:xfrm>
          <a:prstGeom prst="rect">
            <a:avLst/>
          </a:prstGeom>
        </p:spPr>
      </p:pic>
      <p:sp>
        <p:nvSpPr>
          <p:cNvPr id="14" name="Rectangle: Rounded Corners 13">
            <a:extLst>
              <a:ext uri="{FF2B5EF4-FFF2-40B4-BE49-F238E27FC236}">
                <a16:creationId xmlns:a16="http://schemas.microsoft.com/office/drawing/2014/main" id="{9EEE16FB-9D4A-049F-1947-B5A561A4BFFD}"/>
              </a:ext>
            </a:extLst>
          </p:cNvPr>
          <p:cNvSpPr/>
          <p:nvPr/>
        </p:nvSpPr>
        <p:spPr>
          <a:xfrm>
            <a:off x="5736558" y="5400136"/>
            <a:ext cx="1272976" cy="1229264"/>
          </a:xfrm>
          <a:prstGeom prst="roundRect">
            <a:avLst/>
          </a:prstGeom>
          <a:solidFill>
            <a:srgbClr val="0000FF"/>
          </a:solidFill>
          <a:ln w="12700" cap="flat" cmpd="sng" algn="ctr">
            <a:solidFill>
              <a:srgbClr val="0000FF">
                <a:shade val="15000"/>
              </a:srgbClr>
            </a:solidFill>
            <a:prstDash val="solid"/>
            <a:miter lim="800000"/>
          </a:ln>
          <a:effectLst/>
        </p:spPr>
        <p:txBody>
          <a:bodyPr rtlCol="0" anchor="ctr"/>
          <a:lstStyle/>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141 Institutes</a:t>
            </a:r>
            <a:endParaRPr kumimoji="0" lang="en-GB" sz="1600" b="1" i="0" u="none" strike="noStrike" kern="0" cap="none" spc="0" normalizeH="0" baseline="0" noProof="0" dirty="0">
              <a:ln>
                <a:noFill/>
              </a:ln>
              <a:solidFill>
                <a:srgbClr val="FFFFFF"/>
              </a:solidFill>
              <a:effectLst/>
              <a:uLnTx/>
              <a:uFillTx/>
              <a:latin typeface="Arial"/>
              <a:ea typeface="+mn-ea"/>
              <a:cs typeface="+mn-cs"/>
            </a:endParaRPr>
          </a:p>
        </p:txBody>
      </p:sp>
      <p:sp>
        <p:nvSpPr>
          <p:cNvPr id="15" name="Rectangle: Rounded Corners 14">
            <a:extLst>
              <a:ext uri="{FF2B5EF4-FFF2-40B4-BE49-F238E27FC236}">
                <a16:creationId xmlns:a16="http://schemas.microsoft.com/office/drawing/2014/main" id="{436829D4-8851-1BE6-7B50-82E2BAF11F8A}"/>
              </a:ext>
            </a:extLst>
          </p:cNvPr>
          <p:cNvSpPr/>
          <p:nvPr/>
        </p:nvSpPr>
        <p:spPr>
          <a:xfrm>
            <a:off x="7077520" y="5400136"/>
            <a:ext cx="1272976" cy="1229264"/>
          </a:xfrm>
          <a:prstGeom prst="roundRect">
            <a:avLst/>
          </a:prstGeom>
          <a:solidFill>
            <a:srgbClr val="8F3DFF"/>
          </a:solidFill>
          <a:ln w="12700" cap="flat" cmpd="sng" algn="ctr">
            <a:solidFill>
              <a:srgbClr val="8F3DFF">
                <a:shade val="15000"/>
              </a:srgbClr>
            </a:solidFill>
            <a:prstDash val="solid"/>
            <a:miter lim="800000"/>
          </a:ln>
          <a:effectLst/>
        </p:spPr>
        <p:txBody>
          <a:bodyPr rtlCol="0" anchor="ctr"/>
          <a:lstStyle/>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32 countries</a:t>
            </a:r>
          </a:p>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 + </a:t>
            </a:r>
          </a:p>
          <a:p>
            <a:pPr marL="0" marR="0" lvl="0" indent="0" algn="ctr" defTabSz="914303"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CERN</a:t>
            </a:r>
            <a:endParaRPr kumimoji="0" lang="en-GB" sz="1600" b="1" i="0" u="none" strike="noStrike" kern="0" cap="none" spc="0" normalizeH="0" baseline="0" noProof="0" dirty="0">
              <a:ln>
                <a:noFill/>
              </a:ln>
              <a:solidFill>
                <a:srgbClr val="FFFFFF"/>
              </a:solidFill>
              <a:effectLst/>
              <a:uLnTx/>
              <a:uFillTx/>
              <a:latin typeface="Arial"/>
              <a:ea typeface="+mn-ea"/>
              <a:cs typeface="+mn-cs"/>
            </a:endParaRPr>
          </a:p>
        </p:txBody>
      </p:sp>
      <p:pic>
        <p:nvPicPr>
          <p:cNvPr id="16" name="Picture 15" descr="A blue flag with yellow stars&#10;&#10;Description automatically generated">
            <a:extLst>
              <a:ext uri="{FF2B5EF4-FFF2-40B4-BE49-F238E27FC236}">
                <a16:creationId xmlns:a16="http://schemas.microsoft.com/office/drawing/2014/main" id="{8EDFB768-62F7-1F50-FD69-398AA074FD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5995" y="5460521"/>
            <a:ext cx="1756286" cy="1168879"/>
          </a:xfrm>
          <a:prstGeom prst="rect">
            <a:avLst/>
          </a:prstGeom>
        </p:spPr>
      </p:pic>
      <p:pic>
        <p:nvPicPr>
          <p:cNvPr id="18" name="Picture 17" descr="A logo with text and a circle&#10;&#10;Description automatically generated">
            <a:extLst>
              <a:ext uri="{FF2B5EF4-FFF2-40B4-BE49-F238E27FC236}">
                <a16:creationId xmlns:a16="http://schemas.microsoft.com/office/drawing/2014/main" id="{7328748B-89A8-DD32-02CD-ADFDEA28951C}"/>
              </a:ext>
            </a:extLst>
          </p:cNvPr>
          <p:cNvPicPr>
            <a:picLocks noChangeAspect="1"/>
          </p:cNvPicPr>
          <p:nvPr/>
        </p:nvPicPr>
        <p:blipFill rotWithShape="1">
          <a:blip r:embed="rId5">
            <a:extLst>
              <a:ext uri="{28A0092B-C50C-407E-A947-70E740481C1C}">
                <a14:useLocalDpi xmlns:a14="http://schemas.microsoft.com/office/drawing/2010/main" val="0"/>
              </a:ext>
            </a:extLst>
          </a:blip>
          <a:srcRect l="13687" r="10025"/>
          <a:stretch/>
        </p:blipFill>
        <p:spPr>
          <a:xfrm>
            <a:off x="10177780" y="5451444"/>
            <a:ext cx="2002709" cy="1199626"/>
          </a:xfrm>
          <a:prstGeom prst="rect">
            <a:avLst/>
          </a:prstGeom>
        </p:spPr>
      </p:pic>
      <p:sp>
        <p:nvSpPr>
          <p:cNvPr id="19" name="Rectangle 18">
            <a:extLst>
              <a:ext uri="{FF2B5EF4-FFF2-40B4-BE49-F238E27FC236}">
                <a16:creationId xmlns:a16="http://schemas.microsoft.com/office/drawing/2014/main" id="{95CEEA3F-0EF5-6780-6CC3-873A8DFCE7AB}"/>
              </a:ext>
            </a:extLst>
          </p:cNvPr>
          <p:cNvSpPr/>
          <p:nvPr/>
        </p:nvSpPr>
        <p:spPr>
          <a:xfrm>
            <a:off x="253969" y="953114"/>
            <a:ext cx="11745373" cy="1015663"/>
          </a:xfrm>
          <a:prstGeom prst="rect">
            <a:avLst/>
          </a:prstGeom>
        </p:spPr>
        <p:txBody>
          <a:bodyPr wrap="square">
            <a:spAutoFit/>
          </a:bodyPr>
          <a:lstStyle/>
          <a:p>
            <a:pPr defTabSz="822960">
              <a:defRPr/>
            </a:pPr>
            <a:r>
              <a:rPr lang="en-GB" sz="2000" b="1" dirty="0">
                <a:solidFill>
                  <a:srgbClr val="002060"/>
                </a:solidFill>
                <a:latin typeface="Arial"/>
              </a:rPr>
              <a:t>Increasing international collaboration as a prerequisite for success:</a:t>
            </a:r>
            <a:br>
              <a:rPr lang="en-GB" sz="2000" b="1" dirty="0">
                <a:solidFill>
                  <a:srgbClr val="002060"/>
                </a:solidFill>
                <a:latin typeface="Arial"/>
              </a:rPr>
            </a:br>
            <a:r>
              <a:rPr lang="en-GB" sz="2000" b="1" dirty="0">
                <a:solidFill>
                  <a:srgbClr val="002060"/>
                </a:solidFill>
                <a:latin typeface="Arial"/>
                <a:sym typeface="Wingdings" panose="05000000000000000000" pitchFamily="2" charset="2"/>
              </a:rPr>
              <a:t></a:t>
            </a:r>
            <a:r>
              <a:rPr lang="en-GB" sz="2000" dirty="0">
                <a:solidFill>
                  <a:srgbClr val="002060"/>
                </a:solidFill>
                <a:latin typeface="Arial"/>
              </a:rPr>
              <a:t>links with </a:t>
            </a:r>
            <a:r>
              <a:rPr lang="en-GB" sz="2000" b="1" dirty="0">
                <a:solidFill>
                  <a:srgbClr val="002060"/>
                </a:solidFill>
                <a:latin typeface="Arial"/>
              </a:rPr>
              <a:t>science, research &amp; development </a:t>
            </a:r>
            <a:r>
              <a:rPr lang="en-GB" sz="2000" dirty="0">
                <a:solidFill>
                  <a:srgbClr val="002060"/>
                </a:solidFill>
                <a:latin typeface="Arial"/>
              </a:rPr>
              <a:t>and </a:t>
            </a:r>
            <a:r>
              <a:rPr lang="en-GB" sz="2000" b="1" dirty="0">
                <a:solidFill>
                  <a:srgbClr val="002060"/>
                </a:solidFill>
                <a:latin typeface="Arial"/>
              </a:rPr>
              <a:t>high-tech industry </a:t>
            </a:r>
            <a:r>
              <a:rPr lang="en-GB" sz="2000" dirty="0">
                <a:solidFill>
                  <a:srgbClr val="002060"/>
                </a:solidFill>
                <a:latin typeface="Arial"/>
              </a:rPr>
              <a:t>will be essential to further advance and prepare the implementation of </a:t>
            </a:r>
            <a:r>
              <a:rPr lang="en-GB" sz="2000" dirty="0">
                <a:solidFill>
                  <a:srgbClr val="FFFFFF"/>
                </a:solidFill>
                <a:latin typeface="Arial"/>
              </a:rPr>
              <a:t>FCC</a:t>
            </a:r>
            <a:endParaRPr lang="en-US" sz="2000" dirty="0">
              <a:solidFill>
                <a:srgbClr val="FFFFFF"/>
              </a:solidFill>
              <a:latin typeface="Arial"/>
            </a:endParaRPr>
          </a:p>
        </p:txBody>
      </p:sp>
      <p:sp>
        <p:nvSpPr>
          <p:cNvPr id="20" name="TextBox 19">
            <a:extLst>
              <a:ext uri="{FF2B5EF4-FFF2-40B4-BE49-F238E27FC236}">
                <a16:creationId xmlns:a16="http://schemas.microsoft.com/office/drawing/2014/main" id="{B026B52A-F155-5550-3E01-BE13CF6CD167}"/>
              </a:ext>
            </a:extLst>
          </p:cNvPr>
          <p:cNvSpPr txBox="1"/>
          <p:nvPr/>
        </p:nvSpPr>
        <p:spPr>
          <a:xfrm>
            <a:off x="264943" y="5322469"/>
            <a:ext cx="5118819" cy="1477328"/>
          </a:xfrm>
          <a:prstGeom prst="rect">
            <a:avLst/>
          </a:prstGeom>
          <a:noFill/>
        </p:spPr>
        <p:txBody>
          <a:bodyPr wrap="square" rtlCol="0">
            <a:spAutoFit/>
          </a:bodyPr>
          <a:lstStyle/>
          <a:p>
            <a:pPr defTabSz="822960">
              <a:defRPr/>
            </a:pPr>
            <a:r>
              <a:rPr lang="en-CH" b="1" dirty="0">
                <a:solidFill>
                  <a:srgbClr val="002060"/>
                </a:solidFill>
                <a:latin typeface="Arial"/>
              </a:rPr>
              <a:t>FCC Feasibility Study: </a:t>
            </a:r>
          </a:p>
          <a:p>
            <a:pPr defTabSz="822960">
              <a:defRPr/>
            </a:pPr>
            <a:r>
              <a:rPr lang="fr-FR" dirty="0">
                <a:solidFill>
                  <a:srgbClr val="002060"/>
                </a:solidFill>
                <a:latin typeface="Arial"/>
              </a:rPr>
              <a:t>Aim </a:t>
            </a:r>
            <a:r>
              <a:rPr lang="fr-FR" dirty="0" err="1">
                <a:solidFill>
                  <a:srgbClr val="002060"/>
                </a:solidFill>
                <a:latin typeface="Arial"/>
              </a:rPr>
              <a:t>is</a:t>
            </a:r>
            <a:r>
              <a:rPr lang="fr-FR" dirty="0">
                <a:solidFill>
                  <a:srgbClr val="002060"/>
                </a:solidFill>
                <a:latin typeface="Arial"/>
              </a:rPr>
              <a:t> to </a:t>
            </a:r>
            <a:r>
              <a:rPr lang="fr-FR" dirty="0" err="1">
                <a:solidFill>
                  <a:srgbClr val="002060"/>
                </a:solidFill>
                <a:latin typeface="Arial"/>
              </a:rPr>
              <a:t>increase</a:t>
            </a:r>
            <a:r>
              <a:rPr lang="fr-FR" dirty="0">
                <a:solidFill>
                  <a:srgbClr val="002060"/>
                </a:solidFill>
                <a:latin typeface="Arial"/>
              </a:rPr>
              <a:t> </a:t>
            </a:r>
            <a:r>
              <a:rPr lang="fr-FR" dirty="0" err="1">
                <a:solidFill>
                  <a:srgbClr val="002060"/>
                </a:solidFill>
                <a:latin typeface="Arial"/>
              </a:rPr>
              <a:t>further</a:t>
            </a:r>
            <a:r>
              <a:rPr lang="fr-FR" dirty="0">
                <a:solidFill>
                  <a:srgbClr val="002060"/>
                </a:solidFill>
                <a:latin typeface="Arial"/>
              </a:rPr>
              <a:t> the collaboration,</a:t>
            </a:r>
          </a:p>
          <a:p>
            <a:pPr defTabSz="822960">
              <a:defRPr/>
            </a:pPr>
            <a:r>
              <a:rPr lang="fr-FR" dirty="0">
                <a:solidFill>
                  <a:srgbClr val="002060"/>
                </a:solidFill>
                <a:latin typeface="Arial"/>
              </a:rPr>
              <a:t>on all aspects, in </a:t>
            </a:r>
            <a:r>
              <a:rPr lang="fr-FR" dirty="0" err="1">
                <a:solidFill>
                  <a:srgbClr val="002060"/>
                </a:solidFill>
                <a:latin typeface="Arial"/>
              </a:rPr>
              <a:t>particular</a:t>
            </a:r>
            <a:r>
              <a:rPr lang="fr-FR" dirty="0">
                <a:solidFill>
                  <a:srgbClr val="002060"/>
                </a:solidFill>
                <a:latin typeface="Arial"/>
              </a:rPr>
              <a:t> on</a:t>
            </a:r>
          </a:p>
          <a:p>
            <a:pPr defTabSz="822960">
              <a:defRPr/>
            </a:pPr>
            <a:r>
              <a:rPr lang="fr-FR" dirty="0">
                <a:solidFill>
                  <a:srgbClr val="002060"/>
                </a:solidFill>
                <a:latin typeface="Arial"/>
              </a:rPr>
              <a:t>Accelerator and </a:t>
            </a:r>
            <a:r>
              <a:rPr lang="fr-FR" dirty="0" err="1">
                <a:solidFill>
                  <a:srgbClr val="002060"/>
                </a:solidFill>
                <a:latin typeface="Arial"/>
              </a:rPr>
              <a:t>Particle</a:t>
            </a:r>
            <a:r>
              <a:rPr lang="fr-FR" dirty="0">
                <a:solidFill>
                  <a:srgbClr val="002060"/>
                </a:solidFill>
                <a:latin typeface="Arial"/>
              </a:rPr>
              <a:t>/</a:t>
            </a:r>
            <a:r>
              <a:rPr lang="fr-FR" dirty="0" err="1">
                <a:solidFill>
                  <a:srgbClr val="002060"/>
                </a:solidFill>
                <a:latin typeface="Arial"/>
              </a:rPr>
              <a:t>Experiments</a:t>
            </a:r>
            <a:r>
              <a:rPr lang="fr-FR" dirty="0">
                <a:solidFill>
                  <a:srgbClr val="002060"/>
                </a:solidFill>
                <a:latin typeface="Arial"/>
              </a:rPr>
              <a:t>/Detectors </a:t>
            </a:r>
          </a:p>
          <a:p>
            <a:pPr defTabSz="822960">
              <a:defRPr/>
            </a:pPr>
            <a:r>
              <a:rPr lang="fr-FR" dirty="0">
                <a:solidFill>
                  <a:prstClr val="white"/>
                </a:solidFill>
                <a:latin typeface="Arial"/>
              </a:rPr>
              <a:t>			</a:t>
            </a:r>
            <a:endParaRPr lang="fr-FR" b="1" dirty="0">
              <a:solidFill>
                <a:srgbClr val="FFFF00"/>
              </a:solidFill>
              <a:latin typeface="Arial"/>
            </a:endParaRPr>
          </a:p>
        </p:txBody>
      </p:sp>
    </p:spTree>
    <p:extLst>
      <p:ext uri="{BB962C8B-B14F-4D97-AF65-F5344CB8AC3E}">
        <p14:creationId xmlns:p14="http://schemas.microsoft.com/office/powerpoint/2010/main" val="278650835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2AFBB0-5730-660C-4DFE-45F3E794FC4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l" defTabSz="685800" rtl="0" eaLnBrk="1" fontAlgn="auto" latinLnBrk="0" hangingPunct="1">
              <a:lnSpc>
                <a:spcPct val="100000"/>
              </a:lnSpc>
              <a:spcBef>
                <a:spcPct val="0"/>
              </a:spcBef>
              <a:spcAft>
                <a:spcPts val="0"/>
              </a:spcAft>
              <a:buClrTx/>
              <a:buSzTx/>
              <a:buFontTx/>
              <a:buNone/>
              <a:tabLst/>
              <a:defRPr/>
            </a:pPr>
            <a:r>
              <a:rPr lang="en-US" dirty="0">
                <a:latin typeface="Arial"/>
              </a:rPr>
              <a:t>                     </a:t>
            </a:r>
            <a:r>
              <a:rPr kumimoji="0" lang="en-US" sz="3600" b="1" i="0" u="none" strike="noStrike" kern="0" cap="none" spc="0" normalizeH="0" baseline="0" noProof="0" dirty="0">
                <a:ln>
                  <a:noFill/>
                </a:ln>
                <a:solidFill>
                  <a:srgbClr val="FFFF00"/>
                </a:solidFill>
                <a:effectLst/>
                <a:uLnTx/>
                <a:uFillTx/>
                <a:latin typeface="Arial"/>
                <a:ea typeface="+mj-ea"/>
                <a:cs typeface="+mj-cs"/>
              </a:rPr>
              <a:t>FCC Week 2024</a:t>
            </a:r>
            <a:endParaRPr kumimoji="0" lang="en-GB" sz="3600" b="1" i="0" u="none" strike="noStrike" kern="1200" cap="none" spc="0" normalizeH="0" baseline="0" noProof="0" dirty="0">
              <a:ln>
                <a:noFill/>
              </a:ln>
              <a:solidFill>
                <a:srgbClr val="FFFF00"/>
              </a:solidFill>
              <a:effectLst/>
              <a:uLnTx/>
              <a:uFillTx/>
              <a:latin typeface="Arial"/>
              <a:ea typeface="+mj-ea"/>
              <a:cs typeface="+mj-cs"/>
            </a:endParaRPr>
          </a:p>
        </p:txBody>
      </p:sp>
      <p:pic>
        <p:nvPicPr>
          <p:cNvPr id="3" name="Picture 2" descr="A picture containing icon&#10;&#10;Description automatically generated">
            <a:extLst>
              <a:ext uri="{FF2B5EF4-FFF2-40B4-BE49-F238E27FC236}">
                <a16:creationId xmlns:a16="http://schemas.microsoft.com/office/drawing/2014/main" id="{4AC820B1-D0FB-594C-3526-9409A3535C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7" name="TextBox 6">
            <a:extLst>
              <a:ext uri="{FF2B5EF4-FFF2-40B4-BE49-F238E27FC236}">
                <a16:creationId xmlns:a16="http://schemas.microsoft.com/office/drawing/2014/main" id="{7356A55B-E702-7AED-1B80-D33F468BEAD7}"/>
              </a:ext>
            </a:extLst>
          </p:cNvPr>
          <p:cNvSpPr txBox="1"/>
          <p:nvPr/>
        </p:nvSpPr>
        <p:spPr>
          <a:xfrm>
            <a:off x="106408" y="1142465"/>
            <a:ext cx="7154512" cy="3108543"/>
          </a:xfrm>
          <a:prstGeom prst="rect">
            <a:avLst/>
          </a:prstGeom>
          <a:noFill/>
        </p:spPr>
        <p:txBody>
          <a:bodyPr wrap="square">
            <a:spAutoFit/>
          </a:bodyPr>
          <a:lstStyle/>
          <a:p>
            <a:pPr algn="ctr"/>
            <a:r>
              <a:rPr lang="en-GB" sz="2800" b="1" dirty="0">
                <a:solidFill>
                  <a:srgbClr val="0C377B"/>
                </a:solidFill>
              </a:rPr>
              <a:t>The complete status of the FCC and all the latest advancements were presented at the Future Circular Collider (FCC) Week 2024</a:t>
            </a:r>
            <a:r>
              <a:rPr lang="en-GB" sz="2800" dirty="0">
                <a:solidFill>
                  <a:srgbClr val="0C377B"/>
                </a:solidFill>
              </a:rPr>
              <a:t>, </a:t>
            </a:r>
          </a:p>
          <a:p>
            <a:pPr algn="ctr"/>
            <a:r>
              <a:rPr lang="en-GB" sz="2800" b="1" dirty="0">
                <a:solidFill>
                  <a:srgbClr val="0C377B"/>
                </a:solidFill>
              </a:rPr>
              <a:t>in San Francisco:</a:t>
            </a:r>
          </a:p>
          <a:p>
            <a:pPr algn="ctr"/>
            <a:endParaRPr lang="en-GB" sz="2800" b="1" dirty="0">
              <a:solidFill>
                <a:srgbClr val="0C377B"/>
              </a:solidFill>
            </a:endParaRPr>
          </a:p>
          <a:p>
            <a:pPr algn="ctr"/>
            <a:endParaRPr lang="en-GB" sz="2800" b="1" i="1" dirty="0">
              <a:solidFill>
                <a:srgbClr val="0000CC"/>
              </a:solidFill>
              <a:latin typeface="Roobert"/>
            </a:endParaRPr>
          </a:p>
          <a:p>
            <a:pPr algn="ctr"/>
            <a:endParaRPr lang="en-GB" sz="2800" b="1" i="1" dirty="0">
              <a:solidFill>
                <a:srgbClr val="0000CC"/>
              </a:solidFill>
              <a:latin typeface="Roobert"/>
            </a:endParaRPr>
          </a:p>
        </p:txBody>
      </p:sp>
      <p:sp>
        <p:nvSpPr>
          <p:cNvPr id="8" name="TextBox 7">
            <a:extLst>
              <a:ext uri="{FF2B5EF4-FFF2-40B4-BE49-F238E27FC236}">
                <a16:creationId xmlns:a16="http://schemas.microsoft.com/office/drawing/2014/main" id="{1910DC6E-43AB-47B3-B368-1A3984867190}"/>
              </a:ext>
            </a:extLst>
          </p:cNvPr>
          <p:cNvSpPr txBox="1"/>
          <p:nvPr/>
        </p:nvSpPr>
        <p:spPr>
          <a:xfrm>
            <a:off x="1498715" y="2967335"/>
            <a:ext cx="4597285" cy="461665"/>
          </a:xfrm>
          <a:prstGeom prst="rect">
            <a:avLst/>
          </a:prstGeom>
          <a:solidFill>
            <a:srgbClr val="0000CC"/>
          </a:solidFill>
        </p:spPr>
        <p:txBody>
          <a:bodyPr wrap="square" rtlCol="0">
            <a:spAutoFit/>
          </a:bodyPr>
          <a:lstStyle/>
          <a:p>
            <a:r>
              <a:rPr lang="en-US" sz="2400" b="1" dirty="0">
                <a:solidFill>
                  <a:srgbClr val="FFFF00"/>
                </a:solidFill>
              </a:rPr>
              <a:t>https://fccweek2024.web.cern.ch/</a:t>
            </a:r>
            <a:endParaRPr lang="en-GB" sz="2400" b="1" dirty="0">
              <a:solidFill>
                <a:srgbClr val="FFFF00"/>
              </a:solidFill>
            </a:endParaRPr>
          </a:p>
        </p:txBody>
      </p:sp>
      <p:pic>
        <p:nvPicPr>
          <p:cNvPr id="6" name="Picture 5">
            <a:extLst>
              <a:ext uri="{FF2B5EF4-FFF2-40B4-BE49-F238E27FC236}">
                <a16:creationId xmlns:a16="http://schemas.microsoft.com/office/drawing/2014/main" id="{DEF39201-F84F-8933-EFCB-C3351C3DBAFB}"/>
              </a:ext>
            </a:extLst>
          </p:cNvPr>
          <p:cNvPicPr>
            <a:picLocks noChangeAspect="1"/>
          </p:cNvPicPr>
          <p:nvPr/>
        </p:nvPicPr>
        <p:blipFill rotWithShape="1">
          <a:blip r:embed="rId3"/>
          <a:srcRect l="2651" t="923" r="1716" b="1162"/>
          <a:stretch/>
        </p:blipFill>
        <p:spPr>
          <a:xfrm>
            <a:off x="7367323" y="0"/>
            <a:ext cx="4824677" cy="6858000"/>
          </a:xfrm>
          <a:prstGeom prst="rect">
            <a:avLst/>
          </a:prstGeom>
        </p:spPr>
      </p:pic>
      <p:pic>
        <p:nvPicPr>
          <p:cNvPr id="4" name="Picture 3" descr="A group of people standing in front of a screen&#10;&#10;Description automatically generated">
            <a:extLst>
              <a:ext uri="{FF2B5EF4-FFF2-40B4-BE49-F238E27FC236}">
                <a16:creationId xmlns:a16="http://schemas.microsoft.com/office/drawing/2014/main" id="{37E37F7B-BDC5-C0D8-D415-930D9D32970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652301"/>
            <a:ext cx="7367323" cy="3183514"/>
          </a:xfrm>
          <a:prstGeom prst="rect">
            <a:avLst/>
          </a:prstGeom>
        </p:spPr>
      </p:pic>
    </p:spTree>
    <p:extLst>
      <p:ext uri="{BB962C8B-B14F-4D97-AF65-F5344CB8AC3E}">
        <p14:creationId xmlns:p14="http://schemas.microsoft.com/office/powerpoint/2010/main" val="395705480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2DBC151-883A-DEAC-35FB-6AC5EB999D89}"/>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r>
              <a:rPr lang="fr-CH" dirty="0">
                <a:latin typeface="+mn-lt"/>
              </a:rPr>
              <a:t>Progress on international collaboration</a:t>
            </a:r>
            <a:endParaRPr lang="en-US" dirty="0"/>
          </a:p>
        </p:txBody>
      </p:sp>
      <p:pic>
        <p:nvPicPr>
          <p:cNvPr id="4" name="Picture 3" descr="A picture containing icon&#10;&#10;Description automatically generated">
            <a:extLst>
              <a:ext uri="{FF2B5EF4-FFF2-40B4-BE49-F238E27FC236}">
                <a16:creationId xmlns:a16="http://schemas.microsoft.com/office/drawing/2014/main" id="{6DF17DA7-EC67-2840-B722-2D4BE8296F6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3646D1AD-AE00-6581-96D7-1A357F4A5F37}"/>
              </a:ext>
            </a:extLst>
          </p:cNvPr>
          <p:cNvSpPr txBox="1"/>
          <p:nvPr/>
        </p:nvSpPr>
        <p:spPr>
          <a:xfrm>
            <a:off x="7328985" y="794360"/>
            <a:ext cx="4695810" cy="4297267"/>
          </a:xfrm>
          <a:prstGeom prst="rect">
            <a:avLst/>
          </a:prstGeom>
          <a:noFill/>
        </p:spPr>
        <p:txBody>
          <a:bodyPr wrap="square">
            <a:spAutoFit/>
          </a:bodyPr>
          <a:lstStyle>
            <a:defPPr>
              <a:defRPr lang="en-US"/>
            </a:defPPr>
            <a:lvl1pPr marR="0" lvl="0" indent="0" defTabSz="914303" fontAlgn="auto">
              <a:lnSpc>
                <a:spcPct val="100000"/>
              </a:lnSpc>
              <a:spcBef>
                <a:spcPts val="0"/>
              </a:spcBef>
              <a:spcAft>
                <a:spcPts val="0"/>
              </a:spcAft>
              <a:buClrTx/>
              <a:buSzTx/>
              <a:buFontTx/>
              <a:buNone/>
              <a:tabLst/>
              <a:defRPr kumimoji="0" sz="2400" b="1" i="0" u="none" strike="noStrike" cap="none" spc="0" normalizeH="0" baseline="0">
                <a:ln>
                  <a:noFill/>
                </a:ln>
                <a:solidFill>
                  <a:srgbClr val="0F124A"/>
                </a:solidFill>
                <a:effectLst/>
                <a:uLnTx/>
                <a:uFillTx/>
                <a:latin typeface="Calibri" panose="020F0502020204030204" pitchFamily="34" charset="0"/>
                <a:ea typeface="MS Mincho" panose="02020609040205080304" pitchFamily="49" charset="-128"/>
                <a:cs typeface="Calibri" panose="020F0502020204030204" pitchFamily="34" charset="0"/>
              </a:defRPr>
            </a:lvl1pPr>
          </a:lstStyle>
          <a:p>
            <a:pPr>
              <a:spcBef>
                <a:spcPts val="600"/>
              </a:spcBef>
              <a:spcAft>
                <a:spcPts val="600"/>
              </a:spcAft>
            </a:pPr>
            <a:r>
              <a:rPr lang="en-GB" sz="2100" b="0" dirty="0">
                <a:solidFill>
                  <a:srgbClr val="0C377B"/>
                </a:solidFill>
              </a:rPr>
              <a:t>26 April 2024</a:t>
            </a:r>
          </a:p>
          <a:p>
            <a:pPr>
              <a:spcBef>
                <a:spcPts val="600"/>
              </a:spcBef>
              <a:spcAft>
                <a:spcPts val="600"/>
              </a:spcAft>
            </a:pPr>
            <a:r>
              <a:rPr lang="en-GB" sz="2100" b="0" dirty="0">
                <a:solidFill>
                  <a:srgbClr val="0C377B"/>
                </a:solidFill>
              </a:rPr>
              <a:t>White House Office of Science and Technology Policy Principal Deputy U.S. Chief Technology Officer Deirdre Mulligan signed for the United States while Director-General Fabiola Gianotti signed for CERN.</a:t>
            </a:r>
            <a:endParaRPr lang="en-US" sz="2100" b="0" dirty="0">
              <a:solidFill>
                <a:srgbClr val="0C377B"/>
              </a:solidFill>
            </a:endParaRPr>
          </a:p>
          <a:p>
            <a:pPr>
              <a:lnSpc>
                <a:spcPct val="150000"/>
              </a:lnSpc>
              <a:spcBef>
                <a:spcPts val="600"/>
              </a:spcBef>
              <a:spcAft>
                <a:spcPts val="600"/>
              </a:spcAft>
            </a:pPr>
            <a:r>
              <a:rPr lang="en-US" sz="2100" dirty="0">
                <a:solidFill>
                  <a:srgbClr val="0C377B"/>
                </a:solidFill>
              </a:rPr>
              <a:t> </a:t>
            </a:r>
          </a:p>
          <a:p>
            <a:pPr>
              <a:lnSpc>
                <a:spcPct val="150000"/>
              </a:lnSpc>
              <a:spcBef>
                <a:spcPts val="600"/>
              </a:spcBef>
            </a:pPr>
            <a:endParaRPr lang="en-US" sz="2100" dirty="0">
              <a:solidFill>
                <a:srgbClr val="0C377B"/>
              </a:solidFill>
            </a:endParaRPr>
          </a:p>
          <a:p>
            <a:pPr>
              <a:lnSpc>
                <a:spcPct val="150000"/>
              </a:lnSpc>
              <a:spcBef>
                <a:spcPts val="600"/>
              </a:spcBef>
            </a:pPr>
            <a:endParaRPr lang="en-GB" sz="2100" dirty="0">
              <a:solidFill>
                <a:srgbClr val="0C377B"/>
              </a:solidFill>
            </a:endParaRPr>
          </a:p>
        </p:txBody>
      </p:sp>
      <p:pic>
        <p:nvPicPr>
          <p:cNvPr id="5" name="Picture 4">
            <a:extLst>
              <a:ext uri="{FF2B5EF4-FFF2-40B4-BE49-F238E27FC236}">
                <a16:creationId xmlns:a16="http://schemas.microsoft.com/office/drawing/2014/main" id="{51319624-2EB5-2F07-91A9-57D5E5861366}"/>
              </a:ext>
            </a:extLst>
          </p:cNvPr>
          <p:cNvPicPr>
            <a:picLocks noChangeAspect="1"/>
          </p:cNvPicPr>
          <p:nvPr/>
        </p:nvPicPr>
        <p:blipFill rotWithShape="1">
          <a:blip r:embed="rId3"/>
          <a:srcRect l="56121" t="51974" r="5193" b="1"/>
          <a:stretch/>
        </p:blipFill>
        <p:spPr>
          <a:xfrm>
            <a:off x="7206280" y="3360952"/>
            <a:ext cx="4985720" cy="3497048"/>
          </a:xfrm>
          <a:prstGeom prst="rect">
            <a:avLst/>
          </a:prstGeom>
          <a:noFill/>
        </p:spPr>
      </p:pic>
      <p:pic>
        <p:nvPicPr>
          <p:cNvPr id="6" name="Picture 5">
            <a:extLst>
              <a:ext uri="{FF2B5EF4-FFF2-40B4-BE49-F238E27FC236}">
                <a16:creationId xmlns:a16="http://schemas.microsoft.com/office/drawing/2014/main" id="{72431F81-5B0E-A32A-64D0-E11D2EC14162}"/>
              </a:ext>
            </a:extLst>
          </p:cNvPr>
          <p:cNvPicPr>
            <a:picLocks noChangeAspect="1"/>
          </p:cNvPicPr>
          <p:nvPr/>
        </p:nvPicPr>
        <p:blipFill rotWithShape="1">
          <a:blip r:embed="rId4"/>
          <a:srcRect l="8938" t="39697" r="-3" b="-3"/>
          <a:stretch/>
        </p:blipFill>
        <p:spPr>
          <a:xfrm>
            <a:off x="1769" y="778095"/>
            <a:ext cx="7111681" cy="2107526"/>
          </a:xfrm>
          <a:prstGeom prst="rect">
            <a:avLst/>
          </a:prstGeom>
          <a:noFill/>
        </p:spPr>
      </p:pic>
      <p:pic>
        <p:nvPicPr>
          <p:cNvPr id="8" name="Picture 7">
            <a:extLst>
              <a:ext uri="{FF2B5EF4-FFF2-40B4-BE49-F238E27FC236}">
                <a16:creationId xmlns:a16="http://schemas.microsoft.com/office/drawing/2014/main" id="{514A9D7C-5FD1-FF48-0D4C-226EEF24490C}"/>
              </a:ext>
            </a:extLst>
          </p:cNvPr>
          <p:cNvPicPr>
            <a:picLocks noChangeAspect="1"/>
          </p:cNvPicPr>
          <p:nvPr/>
        </p:nvPicPr>
        <p:blipFill>
          <a:blip r:embed="rId5"/>
          <a:stretch>
            <a:fillRect/>
          </a:stretch>
        </p:blipFill>
        <p:spPr>
          <a:xfrm>
            <a:off x="11929" y="2893411"/>
            <a:ext cx="7091361" cy="3985792"/>
          </a:xfrm>
          <a:prstGeom prst="rect">
            <a:avLst/>
          </a:prstGeom>
          <a:ln>
            <a:solidFill>
              <a:schemeClr val="accent1"/>
            </a:solidFill>
          </a:ln>
        </p:spPr>
      </p:pic>
    </p:spTree>
    <p:extLst>
      <p:ext uri="{BB962C8B-B14F-4D97-AF65-F5344CB8AC3E}">
        <p14:creationId xmlns:p14="http://schemas.microsoft.com/office/powerpoint/2010/main" val="317109953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BD0D6F9-7A03-8047-E236-C7B74B3B2575}"/>
              </a:ext>
            </a:extLst>
          </p:cNvPr>
          <p:cNvPicPr>
            <a:picLocks noChangeAspect="1"/>
          </p:cNvPicPr>
          <p:nvPr/>
        </p:nvPicPr>
        <p:blipFill>
          <a:blip r:embed="rId3"/>
          <a:stretch>
            <a:fillRect/>
          </a:stretch>
        </p:blipFill>
        <p:spPr>
          <a:xfrm>
            <a:off x="3431950" y="2562131"/>
            <a:ext cx="1452393" cy="2130859"/>
          </a:xfrm>
          <a:prstGeom prst="rect">
            <a:avLst/>
          </a:prstGeom>
        </p:spPr>
      </p:pic>
      <p:pic>
        <p:nvPicPr>
          <p:cNvPr id="8" name="Picture 7">
            <a:extLst>
              <a:ext uri="{FF2B5EF4-FFF2-40B4-BE49-F238E27FC236}">
                <a16:creationId xmlns:a16="http://schemas.microsoft.com/office/drawing/2014/main" id="{C4D07060-40A0-C933-55A1-C61393AA5E17}"/>
              </a:ext>
            </a:extLst>
          </p:cNvPr>
          <p:cNvPicPr>
            <a:picLocks noChangeAspect="1"/>
          </p:cNvPicPr>
          <p:nvPr/>
        </p:nvPicPr>
        <p:blipFill>
          <a:blip r:embed="rId4"/>
          <a:stretch>
            <a:fillRect/>
          </a:stretch>
        </p:blipFill>
        <p:spPr>
          <a:xfrm>
            <a:off x="4923540" y="2565160"/>
            <a:ext cx="1424164" cy="2127829"/>
          </a:xfrm>
          <a:prstGeom prst="rect">
            <a:avLst/>
          </a:prstGeom>
        </p:spPr>
      </p:pic>
      <p:pic>
        <p:nvPicPr>
          <p:cNvPr id="9" name="Picture 8">
            <a:extLst>
              <a:ext uri="{FF2B5EF4-FFF2-40B4-BE49-F238E27FC236}">
                <a16:creationId xmlns:a16="http://schemas.microsoft.com/office/drawing/2014/main" id="{DDE0310D-50C7-A78F-9C95-4695C1B5766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926"/>
          <a:stretch/>
        </p:blipFill>
        <p:spPr>
          <a:xfrm>
            <a:off x="1947315" y="2629843"/>
            <a:ext cx="1445438" cy="2063147"/>
          </a:xfrm>
          <a:prstGeom prst="rect">
            <a:avLst/>
          </a:prstGeom>
        </p:spPr>
      </p:pic>
      <p:pic>
        <p:nvPicPr>
          <p:cNvPr id="10" name="Picture 9">
            <a:extLst>
              <a:ext uri="{FF2B5EF4-FFF2-40B4-BE49-F238E27FC236}">
                <a16:creationId xmlns:a16="http://schemas.microsoft.com/office/drawing/2014/main" id="{B2AFB0FC-CA2B-5731-05D9-DA9D9645C094}"/>
              </a:ext>
            </a:extLst>
          </p:cNvPr>
          <p:cNvPicPr>
            <a:picLocks noChangeAspect="1"/>
          </p:cNvPicPr>
          <p:nvPr/>
        </p:nvPicPr>
        <p:blipFill>
          <a:blip r:embed="rId6"/>
          <a:stretch>
            <a:fillRect/>
          </a:stretch>
        </p:blipFill>
        <p:spPr>
          <a:xfrm>
            <a:off x="302088" y="2550052"/>
            <a:ext cx="1606030" cy="2142937"/>
          </a:xfrm>
          <a:prstGeom prst="rect">
            <a:avLst/>
          </a:prstGeom>
        </p:spPr>
      </p:pic>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b="1" i="0" u="none" strike="noStrike" kern="0" cap="none" spc="0" normalizeH="0" baseline="0" noProof="0" dirty="0">
                <a:ln>
                  <a:noFill/>
                </a:ln>
                <a:solidFill>
                  <a:srgbClr val="FFFF00"/>
                </a:solidFill>
                <a:effectLst/>
                <a:uLnTx/>
                <a:uFillTx/>
                <a:latin typeface="Calibri" panose="020F0502020204030204" pitchFamily="34" charset="0"/>
                <a:cs typeface="Calibri" panose="020F0502020204030204" pitchFamily="34" charset="0"/>
              </a:rPr>
              <a:t> European Strategy for Particle Physics</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Content Placeholder 2">
            <a:extLst>
              <a:ext uri="{FF2B5EF4-FFF2-40B4-BE49-F238E27FC236}">
                <a16:creationId xmlns:a16="http://schemas.microsoft.com/office/drawing/2014/main" id="{803B8D37-04EF-1F20-6D9F-224376C898BB}"/>
              </a:ext>
            </a:extLst>
          </p:cNvPr>
          <p:cNvSpPr txBox="1">
            <a:spLocks/>
          </p:cNvSpPr>
          <p:nvPr/>
        </p:nvSpPr>
        <p:spPr>
          <a:xfrm>
            <a:off x="269740" y="908981"/>
            <a:ext cx="11652519" cy="4713517"/>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lang="en-GB" altLang="en-GB" sz="2400" dirty="0">
                <a:solidFill>
                  <a:srgbClr val="0033A0"/>
                </a:solidFill>
                <a:latin typeface="Arial"/>
              </a:rPr>
              <a:t>2013 </a:t>
            </a:r>
            <a:r>
              <a:rPr kumimoji="0" lang="en-GB" altLang="en-GB" sz="2400" b="1" i="0" u="none" strike="noStrike" kern="1200" cap="none" spc="0" normalizeH="0" baseline="0" noProof="0" dirty="0">
                <a:ln>
                  <a:noFill/>
                </a:ln>
                <a:solidFill>
                  <a:srgbClr val="0033A0"/>
                </a:solidFill>
                <a:effectLst/>
                <a:uLnTx/>
                <a:uFillTx/>
                <a:latin typeface="Arial"/>
                <a:ea typeface="+mn-ea"/>
                <a:cs typeface="+mn-cs"/>
              </a:rPr>
              <a:t>Update of European Strategy for Particle Physics:</a:t>
            </a:r>
          </a:p>
          <a:p>
            <a:pPr marL="0" marR="0" lvl="0" indent="0" algn="l" defTabSz="914400" rtl="0" eaLnBrk="1" fontAlgn="auto" latinLnBrk="0" hangingPunct="1">
              <a:lnSpc>
                <a:spcPct val="90000"/>
              </a:lnSpc>
              <a:spcBef>
                <a:spcPts val="600"/>
              </a:spcBef>
              <a:spcAft>
                <a:spcPts val="400"/>
              </a:spcAft>
              <a:buClrTx/>
              <a:buSzTx/>
              <a:buFont typeface="Arial"/>
              <a:buNone/>
              <a:tabLst/>
              <a:defRPr/>
            </a:pPr>
            <a:r>
              <a:rPr lang="en-GB" altLang="en-GB" sz="2000" dirty="0">
                <a:solidFill>
                  <a:srgbClr val="0033A0"/>
                </a:solidFill>
                <a:latin typeface="Arial"/>
              </a:rPr>
              <a:t>“</a:t>
            </a:r>
            <a:r>
              <a:rPr lang="en-GB" altLang="en-GB" sz="2000" i="1" dirty="0">
                <a:solidFill>
                  <a:srgbClr val="0033A0"/>
                </a:solidFill>
                <a:latin typeface="Arial"/>
              </a:rPr>
              <a:t>CERN should undertake design studies for accelerator projects in a global context, with emphasis on proton-proton and electron-positron high-energy frontier machines</a:t>
            </a:r>
            <a:r>
              <a:rPr lang="en-GB" altLang="en-GB" sz="2000" dirty="0">
                <a:solidFill>
                  <a:srgbClr val="0033A0"/>
                </a:solidFill>
                <a:latin typeface="Arial"/>
              </a:rPr>
              <a:t>.”</a:t>
            </a: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lang="en-GB" altLang="en-GB" sz="2000" dirty="0">
                <a:solidFill>
                  <a:srgbClr val="0033A0"/>
                </a:solidFill>
                <a:latin typeface="Calibri" panose="020F0502020204030204" pitchFamily="34" charset="0"/>
                <a:cs typeface="Calibri" panose="020F0502020204030204" pitchFamily="34" charset="0"/>
              </a:rPr>
              <a:t>→</a:t>
            </a:r>
            <a:r>
              <a:rPr lang="en-GB" altLang="en-GB" sz="2000" dirty="0">
                <a:solidFill>
                  <a:srgbClr val="0033A0"/>
                </a:solidFill>
                <a:latin typeface="Arial"/>
              </a:rPr>
              <a:t> FCC Conceptual Design Reports (2018/19)</a:t>
            </a:r>
          </a:p>
          <a:p>
            <a:pPr marL="0" marR="0" lvl="0" indent="0" algn="l" defTabSz="914400" rtl="0" eaLnBrk="1" fontAlgn="auto" latinLnBrk="0" hangingPunct="1">
              <a:lnSpc>
                <a:spcPct val="90000"/>
              </a:lnSpc>
              <a:spcBef>
                <a:spcPts val="1800"/>
              </a:spcBef>
              <a:spcAft>
                <a:spcPts val="400"/>
              </a:spcAft>
              <a:buClrTx/>
              <a:buSzTx/>
              <a:buFont typeface="Arial"/>
              <a:buNone/>
              <a:tabLst/>
              <a:defRPr/>
            </a:pPr>
            <a:endParaRPr lang="en-GB" altLang="en-GB" sz="2400" dirty="0">
              <a:solidFill>
                <a:srgbClr val="0033A0"/>
              </a:solidFill>
              <a:latin typeface="Arial"/>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endParaRPr lang="en-GB" altLang="en-GB" sz="2400" dirty="0">
              <a:solidFill>
                <a:srgbClr val="0033A0"/>
              </a:solidFill>
              <a:latin typeface="Arial"/>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endParaRPr lang="en-GB" altLang="en-GB" sz="2400" dirty="0">
              <a:solidFill>
                <a:srgbClr val="0033A0"/>
              </a:solidFill>
              <a:latin typeface="Arial"/>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altLang="en-GB" sz="1100" b="1" i="0" u="none" strike="noStrike" kern="1200" cap="none" spc="0" normalizeH="0" baseline="0" noProof="0" dirty="0">
                <a:ln>
                  <a:noFill/>
                </a:ln>
                <a:solidFill>
                  <a:srgbClr val="0033A0"/>
                </a:solidFill>
                <a:effectLst/>
                <a:uLnTx/>
                <a:uFillTx/>
                <a:latin typeface="Arial"/>
                <a:ea typeface="+mn-ea"/>
                <a:cs typeface="+mn-cs"/>
              </a:rPr>
              <a:t> </a:t>
            </a:r>
          </a:p>
          <a:p>
            <a:pPr marL="0" marR="0" lvl="0" indent="0" algn="l" defTabSz="914400" rtl="0" eaLnBrk="1" fontAlgn="auto" latinLnBrk="0" hangingPunct="1">
              <a:lnSpc>
                <a:spcPct val="90000"/>
              </a:lnSpc>
              <a:spcBef>
                <a:spcPts val="600"/>
              </a:spcBef>
              <a:spcAft>
                <a:spcPts val="400"/>
              </a:spcAft>
              <a:buClrTx/>
              <a:buSzTx/>
              <a:buFont typeface="Arial"/>
              <a:buNone/>
              <a:tabLst/>
              <a:defRPr/>
            </a:pPr>
            <a:r>
              <a:rPr kumimoji="0" lang="en-GB" altLang="en-GB" sz="2400" b="1" i="0" u="none" strike="noStrike" kern="1200" cap="none" spc="0" normalizeH="0" baseline="0" noProof="0" dirty="0">
                <a:ln>
                  <a:noFill/>
                </a:ln>
                <a:solidFill>
                  <a:srgbClr val="0033A0"/>
                </a:solidFill>
                <a:effectLst/>
                <a:uLnTx/>
                <a:uFillTx/>
                <a:latin typeface="Arial"/>
                <a:ea typeface="+mn-ea"/>
                <a:cs typeface="+mn-cs"/>
              </a:rPr>
              <a:t>2020 Update of European Strategy for Particle Physics:</a:t>
            </a:r>
            <a:endParaRPr kumimoji="0" lang="en-GB" sz="2400" b="0" i="0" u="none" strike="noStrike" kern="1200" cap="none" spc="0" normalizeH="0" baseline="0" noProof="0" dirty="0">
              <a:ln>
                <a:noFill/>
              </a:ln>
              <a:solidFill>
                <a:srgbClr val="0033A0"/>
              </a:solidFill>
              <a:effectLst/>
              <a:uLnTx/>
              <a:uFillTx/>
              <a:latin typeface="Arial"/>
              <a:ea typeface="+mn-ea"/>
              <a:cs typeface="+mn-cs"/>
            </a:endParaRPr>
          </a:p>
          <a:p>
            <a:pPr marR="0" lvl="0" algn="l" defTabSz="914400" rtl="0" eaLnBrk="1" fontAlgn="auto" latinLnBrk="0" hangingPunct="1">
              <a:lnSpc>
                <a:spcPct val="90000"/>
              </a:lnSpc>
              <a:spcBef>
                <a:spcPts val="600"/>
              </a:spcBef>
              <a:spcAft>
                <a:spcPts val="400"/>
              </a:spcAft>
              <a:buClrTx/>
              <a:buSzTx/>
              <a:tabLst/>
              <a:defRPr/>
            </a:pPr>
            <a:r>
              <a:rPr kumimoji="0" lang="en-US" sz="2000" b="1" i="0" u="none" strike="noStrike" kern="1200" cap="none" spc="0" normalizeH="0" baseline="0" noProof="0" dirty="0">
                <a:ln>
                  <a:noFill/>
                </a:ln>
                <a:solidFill>
                  <a:srgbClr val="0033A0"/>
                </a:solidFill>
                <a:effectLst/>
                <a:uLnTx/>
                <a:uFillTx/>
                <a:latin typeface="Arial"/>
                <a:ea typeface="+mn-ea"/>
                <a:cs typeface="+mn-cs"/>
              </a:rPr>
              <a:t>“</a:t>
            </a:r>
            <a:r>
              <a:rPr kumimoji="0" lang="en-GB" sz="2000" i="1" u="none" strike="noStrike" kern="1200" cap="none" spc="0" normalizeH="0" baseline="0" noProof="0" dirty="0">
                <a:ln>
                  <a:noFill/>
                </a:ln>
                <a:solidFill>
                  <a:srgbClr val="0033A0"/>
                </a:solidFill>
                <a:effectLst/>
                <a:uLnTx/>
                <a:uFillTx/>
                <a:latin typeface="Arial"/>
                <a:ea typeface="+mn-ea"/>
                <a:cs typeface="+mn-cs"/>
              </a:rPr>
              <a:t>Europe, together with its international partners, should investigate </a:t>
            </a:r>
            <a:r>
              <a:rPr kumimoji="0" lang="en-GB" sz="2000" b="1" i="1" u="none" strike="noStrike" kern="1200" cap="none" spc="0" normalizeH="0" baseline="0" noProof="0" dirty="0">
                <a:ln>
                  <a:noFill/>
                </a:ln>
                <a:solidFill>
                  <a:srgbClr val="0033A0"/>
                </a:solidFill>
                <a:effectLst/>
                <a:uLnTx/>
                <a:uFillTx/>
                <a:latin typeface="Arial"/>
                <a:ea typeface="+mn-ea"/>
                <a:cs typeface="+mn-cs"/>
              </a:rPr>
              <a:t>technical and financial feasibility of a future hadron collider at CERN with a centre-of-mass energy of at least 100 </a:t>
            </a:r>
            <a:r>
              <a:rPr kumimoji="0" lang="en-GB" sz="2000" b="1" i="1" u="none" strike="noStrike" kern="1200" cap="none" spc="0" normalizeH="0" baseline="0" noProof="0" dirty="0" err="1">
                <a:ln>
                  <a:noFill/>
                </a:ln>
                <a:solidFill>
                  <a:srgbClr val="0033A0"/>
                </a:solidFill>
                <a:effectLst/>
                <a:uLnTx/>
                <a:uFillTx/>
                <a:latin typeface="Arial"/>
                <a:ea typeface="+mn-ea"/>
                <a:cs typeface="+mn-cs"/>
              </a:rPr>
              <a:t>TeV</a:t>
            </a:r>
            <a:r>
              <a:rPr kumimoji="0" lang="en-GB" sz="2000" b="1" i="1" u="none" strike="noStrike" kern="1200" cap="none" spc="0" normalizeH="0" baseline="0" noProof="0" dirty="0">
                <a:ln>
                  <a:noFill/>
                </a:ln>
                <a:solidFill>
                  <a:srgbClr val="0033A0"/>
                </a:solidFill>
                <a:effectLst/>
                <a:uLnTx/>
                <a:uFillTx/>
                <a:latin typeface="Arial"/>
                <a:ea typeface="+mn-ea"/>
                <a:cs typeface="+mn-cs"/>
              </a:rPr>
              <a:t> and with an electron-positron Higgs and electroweak factory as a possible first stage</a:t>
            </a:r>
            <a:r>
              <a:rPr kumimoji="0" lang="en-GB" sz="2000" b="1" i="0" u="none" strike="noStrike" kern="1200" cap="none" spc="0" normalizeH="0" baseline="0" noProof="0" dirty="0">
                <a:ln>
                  <a:noFill/>
                </a:ln>
                <a:solidFill>
                  <a:srgbClr val="0033A0"/>
                </a:solidFill>
                <a:effectLst/>
                <a:uLnTx/>
                <a:uFillTx/>
                <a:latin typeface="Arial"/>
                <a:ea typeface="+mn-ea"/>
                <a:cs typeface="+mn-cs"/>
              </a:rPr>
              <a:t>.”</a:t>
            </a:r>
            <a:endParaRPr kumimoji="0" lang="en-GB" sz="2000" b="0" i="0" u="none" strike="noStrike" kern="1200" cap="none" spc="0" normalizeH="0" baseline="0" noProof="0" dirty="0">
              <a:ln>
                <a:noFill/>
              </a:ln>
              <a:solidFill>
                <a:srgbClr val="0033A0"/>
              </a:solidFill>
              <a:effectLst/>
              <a:uLnTx/>
              <a:uFillTx/>
              <a:latin typeface="Arial"/>
              <a:ea typeface="+mn-ea"/>
              <a:cs typeface="+mn-cs"/>
            </a:endParaRPr>
          </a:p>
        </p:txBody>
      </p:sp>
      <p:sp>
        <p:nvSpPr>
          <p:cNvPr id="12" name="TextBox 11">
            <a:extLst>
              <a:ext uri="{FF2B5EF4-FFF2-40B4-BE49-F238E27FC236}">
                <a16:creationId xmlns:a16="http://schemas.microsoft.com/office/drawing/2014/main" id="{43BD98A6-2562-81C2-3906-4AF050936BE8}"/>
              </a:ext>
            </a:extLst>
          </p:cNvPr>
          <p:cNvSpPr txBox="1"/>
          <p:nvPr/>
        </p:nvSpPr>
        <p:spPr>
          <a:xfrm>
            <a:off x="5929842" y="2803254"/>
            <a:ext cx="6103662" cy="1569660"/>
          </a:xfrm>
          <a:prstGeom prst="rect">
            <a:avLst/>
          </a:prstGeom>
          <a:noFill/>
        </p:spPr>
        <p:txBody>
          <a:bodyPr wrap="square">
            <a:spAutoFit/>
          </a:bodyPr>
          <a:lstStyle/>
          <a:p>
            <a:pPr marL="448056" marR="0" lvl="1" algn="l" defTabSz="914400" rtl="0" eaLnBrk="1" fontAlgn="auto" latinLnBrk="0" hangingPunct="1">
              <a:lnSpc>
                <a:spcPct val="100000"/>
              </a:lnSpc>
              <a:spcBef>
                <a:spcPts val="1200"/>
              </a:spcBef>
              <a:spcAft>
                <a:spcPts val="0"/>
              </a:spcAft>
              <a:buClr>
                <a:srgbClr val="0C377B"/>
              </a:buClr>
              <a:buSzPct val="90000"/>
              <a:tabLst/>
              <a:defRPr/>
            </a:pPr>
            <a:r>
              <a:rPr kumimoji="0" lang="en-US" sz="1600" b="1" i="0" u="none" strike="noStrike" kern="1200" cap="none" spc="0" normalizeH="0" baseline="0" noProof="0" dirty="0">
                <a:ln>
                  <a:noFill/>
                </a:ln>
                <a:solidFill>
                  <a:srgbClr val="0C377B"/>
                </a:solidFill>
                <a:effectLst/>
                <a:uLnTx/>
                <a:uFillTx/>
                <a:latin typeface="Arial"/>
                <a:ea typeface="+mn-ea"/>
                <a:cs typeface="+mn-cs"/>
              </a:rPr>
              <a:t>Vol 1 Physics, Vol 2 FCC-ee, Vol 3 FCC-hh, Vol 4 HE-LHC</a:t>
            </a:r>
          </a:p>
          <a:p>
            <a:pPr marL="448056" marR="0" lvl="1" algn="l" defTabSz="914400" rtl="0" eaLnBrk="1" fontAlgn="auto" latinLnBrk="0" hangingPunct="1">
              <a:lnSpc>
                <a:spcPct val="100000"/>
              </a:lnSpc>
              <a:spcBef>
                <a:spcPts val="1200"/>
              </a:spcBef>
              <a:spcAft>
                <a:spcPts val="0"/>
              </a:spcAft>
              <a:buClr>
                <a:srgbClr val="0C377B"/>
              </a:buClr>
              <a:buSzPct val="90000"/>
              <a:tabLst/>
              <a:defRPr/>
            </a:pPr>
            <a:r>
              <a:rPr kumimoji="0" lang="en-US" sz="1600" b="0" i="0" u="none" strike="noStrike" kern="1200" cap="none" spc="0" normalizeH="0" baseline="0" noProof="0" dirty="0">
                <a:ln>
                  <a:noFill/>
                </a:ln>
                <a:solidFill>
                  <a:srgbClr val="0C377B"/>
                </a:solidFill>
                <a:effectLst/>
                <a:uLnTx/>
                <a:uFillTx/>
                <a:latin typeface="Arial"/>
                <a:ea typeface="+mn-ea"/>
                <a:cs typeface="+mn-cs"/>
              </a:rPr>
              <a:t>CDRs published in </a:t>
            </a:r>
            <a:r>
              <a:rPr kumimoji="0" lang="fr-FR" sz="1600" b="1" i="0" u="none" strike="noStrike" kern="1200" cap="none" spc="-1" normalizeH="0" baseline="0" noProof="0" dirty="0">
                <a:ln>
                  <a:noFill/>
                </a:ln>
                <a:solidFill>
                  <a:srgbClr val="0C377B"/>
                </a:solidFill>
                <a:effectLst/>
                <a:uLnTx/>
                <a:uFill>
                  <a:solidFill>
                    <a:srgbClr val="FFFFFF"/>
                  </a:solidFill>
                </a:uFill>
                <a:latin typeface="Tahoma"/>
                <a:ea typeface="+mn-ea"/>
                <a:cs typeface="+mn-cs"/>
              </a:rPr>
              <a:t>European Physical Journal C (Vol 1) and ST (Vol 2 – 4) </a:t>
            </a:r>
          </a:p>
          <a:p>
            <a:pPr marL="448056" marR="0" lvl="1" algn="l" defTabSz="914400" rtl="0" eaLnBrk="1" fontAlgn="auto" latinLnBrk="0" hangingPunct="1">
              <a:lnSpc>
                <a:spcPct val="100000"/>
              </a:lnSpc>
              <a:spcBef>
                <a:spcPts val="1200"/>
              </a:spcBef>
              <a:spcAft>
                <a:spcPts val="0"/>
              </a:spcAft>
              <a:buClr>
                <a:srgbClr val="0C377B"/>
              </a:buClr>
              <a:buSzPct val="90000"/>
              <a:tabLst/>
              <a:defRPr/>
            </a:pP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hlinkClick r:id="rId8"/>
              </a:rPr>
              <a:t>EPJ C 79, 6 (2019) 474</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rPr>
              <a:t>  , </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hlinkClick r:id="rId9"/>
              </a:rPr>
              <a:t>EPJ ST 228, 2 (2019) 261-623 </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rPr>
              <a:t>,              </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hlinkClick r:id="rId10"/>
              </a:rPr>
              <a:t>EPJ ST 228, 4 (2019) 755-1107</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rPr>
              <a:t>  , </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hlinkClick r:id="rId11"/>
              </a:rPr>
              <a:t>EPJ ST 228, 5 (2019) 1109-1382</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rPr>
              <a:t> </a:t>
            </a:r>
          </a:p>
        </p:txBody>
      </p:sp>
    </p:spTree>
    <p:extLst>
      <p:ext uri="{BB962C8B-B14F-4D97-AF65-F5344CB8AC3E}">
        <p14:creationId xmlns:p14="http://schemas.microsoft.com/office/powerpoint/2010/main" val="255499848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2DBC151-883A-DEAC-35FB-6AC5EB999D89}"/>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r>
              <a:rPr lang="fr-CH" dirty="0" err="1">
                <a:latin typeface="+mn-lt"/>
              </a:rPr>
              <a:t>Early</a:t>
            </a:r>
            <a:r>
              <a:rPr lang="fr-CH" dirty="0">
                <a:latin typeface="+mn-lt"/>
              </a:rPr>
              <a:t> </a:t>
            </a:r>
            <a:r>
              <a:rPr lang="fr-CH" dirty="0" err="1">
                <a:latin typeface="+mn-lt"/>
              </a:rPr>
              <a:t>Career</a:t>
            </a:r>
            <a:r>
              <a:rPr lang="fr-CH" dirty="0">
                <a:latin typeface="+mn-lt"/>
              </a:rPr>
              <a:t> </a:t>
            </a:r>
            <a:r>
              <a:rPr lang="fr-CH" dirty="0" err="1">
                <a:latin typeface="+mn-lt"/>
              </a:rPr>
              <a:t>Researchers</a:t>
            </a:r>
            <a:r>
              <a:rPr lang="fr-CH" dirty="0">
                <a:latin typeface="+mn-lt"/>
              </a:rPr>
              <a:t> – session at FCCW2024</a:t>
            </a:r>
            <a:endParaRPr lang="en-US" dirty="0"/>
          </a:p>
        </p:txBody>
      </p:sp>
      <p:pic>
        <p:nvPicPr>
          <p:cNvPr id="4" name="Picture 3" descr="A picture containing icon&#10;&#10;Description automatically generated">
            <a:extLst>
              <a:ext uri="{FF2B5EF4-FFF2-40B4-BE49-F238E27FC236}">
                <a16:creationId xmlns:a16="http://schemas.microsoft.com/office/drawing/2014/main" id="{6DF17DA7-EC67-2840-B722-2D4BE8296F6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a:extLst>
              <a:ext uri="{FF2B5EF4-FFF2-40B4-BE49-F238E27FC236}">
                <a16:creationId xmlns:a16="http://schemas.microsoft.com/office/drawing/2014/main" id="{29A9F665-E16F-8151-78B8-F4D83D4939E3}"/>
              </a:ext>
            </a:extLst>
          </p:cNvPr>
          <p:cNvPicPr>
            <a:picLocks noChangeAspect="1"/>
          </p:cNvPicPr>
          <p:nvPr/>
        </p:nvPicPr>
        <p:blipFill>
          <a:blip r:embed="rId3"/>
          <a:stretch>
            <a:fillRect/>
          </a:stretch>
        </p:blipFill>
        <p:spPr>
          <a:xfrm>
            <a:off x="1599087" y="833676"/>
            <a:ext cx="7900513" cy="6024324"/>
          </a:xfrm>
          <a:prstGeom prst="rect">
            <a:avLst/>
          </a:prstGeom>
        </p:spPr>
      </p:pic>
    </p:spTree>
    <p:extLst>
      <p:ext uri="{BB962C8B-B14F-4D97-AF65-F5344CB8AC3E}">
        <p14:creationId xmlns:p14="http://schemas.microsoft.com/office/powerpoint/2010/main" val="95811214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 Main </a:t>
            </a:r>
            <a:r>
              <a:rPr lang="en-US" dirty="0"/>
              <a:t>G</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oals</a:t>
            </a:r>
            <a:r>
              <a:rPr lang="en-US" dirty="0"/>
              <a:t> for Coming Years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BA0BE3DC-6861-C36F-F6EC-6A4116EB0999}"/>
              </a:ext>
            </a:extLst>
          </p:cNvPr>
          <p:cNvSpPr txBox="1"/>
          <p:nvPr/>
        </p:nvSpPr>
        <p:spPr>
          <a:xfrm>
            <a:off x="332448" y="866757"/>
            <a:ext cx="11537499" cy="5024452"/>
          </a:xfrm>
          <a:prstGeom prst="rect">
            <a:avLst/>
          </a:prstGeom>
          <a:noFill/>
        </p:spPr>
        <p:txBody>
          <a:bodyPr wrap="square">
            <a:spAutoFit/>
          </a:bodyPr>
          <a:lstStyle>
            <a:defPPr>
              <a:defRPr lang="en-US"/>
            </a:defPPr>
            <a:lvl1pPr marL="342900" marR="0" lvl="0" indent="-342900" defTabSz="914303" fontAlgn="auto">
              <a:lnSpc>
                <a:spcPct val="100000"/>
              </a:lnSpc>
              <a:spcBef>
                <a:spcPts val="0"/>
              </a:spcBef>
              <a:spcAft>
                <a:spcPts val="600"/>
              </a:spcAft>
              <a:buClrTx/>
              <a:buSzTx/>
              <a:buFont typeface="Arial" panose="020B0604020202020204" pitchFamily="34" charset="0"/>
              <a:buChar char="•"/>
              <a:tabLst/>
              <a:defRPr kumimoji="0" sz="2400" b="1" i="0" u="none" strike="noStrike" cap="none" spc="0" normalizeH="0" baseline="0">
                <a:ln>
                  <a:noFill/>
                </a:ln>
                <a:solidFill>
                  <a:srgbClr val="0C377B"/>
                </a:solidFill>
                <a:effectLst/>
                <a:uLnTx/>
                <a:uFillTx/>
                <a:latin typeface="Calibri" panose="020F0502020204030204" pitchFamily="34" charset="0"/>
                <a:ea typeface="MS Mincho" panose="02020609040205080304" pitchFamily="49" charset="-128"/>
                <a:cs typeface="Calibri" panose="020F0502020204030204" pitchFamily="34" charset="0"/>
              </a:defRPr>
            </a:lvl1pPr>
            <a:lvl2pPr marL="800100" lvl="1" indent="-342900">
              <a:buFont typeface="Arial" panose="020B0604020202020204" pitchFamily="34" charset="0"/>
              <a:buChar char="•"/>
              <a:defRPr sz="2000" b="0">
                <a:solidFill>
                  <a:srgbClr val="0C377B"/>
                </a:solidFill>
              </a:defRPr>
            </a:lvl2pPr>
          </a:lstStyle>
          <a:p>
            <a:r>
              <a:rPr lang="en-GB" sz="2800" dirty="0"/>
              <a:t>Next milestone: completion of the FCC Feasibility Study by March 2025 </a:t>
            </a:r>
          </a:p>
          <a:p>
            <a:r>
              <a:rPr lang="en-US" sz="2800" dirty="0"/>
              <a:t>By 2027-2028, possible FCC project approval, start of CE design contract: </a:t>
            </a:r>
          </a:p>
          <a:p>
            <a:pPr lvl="1"/>
            <a:r>
              <a:rPr lang="en-US" sz="2400" dirty="0"/>
              <a:t>specifications to enable CE tender design by 2028 </a:t>
            </a:r>
          </a:p>
          <a:p>
            <a:pPr lvl="1"/>
            <a:r>
              <a:rPr lang="en-GB" sz="2400" dirty="0"/>
              <a:t>refined input for environmental evaluation and project authorisation process</a:t>
            </a:r>
          </a:p>
          <a:p>
            <a:pPr lvl="1"/>
            <a:r>
              <a:rPr lang="en-US" sz="2400" dirty="0"/>
              <a:t>requires overall integration study and designs based on technical pre-design of accelerators, technical infrastructure and detectors</a:t>
            </a:r>
          </a:p>
          <a:p>
            <a:pPr marL="457200" lvl="1" indent="0">
              <a:buNone/>
            </a:pPr>
            <a:r>
              <a:rPr lang="en-GB" sz="1050" dirty="0"/>
              <a:t> </a:t>
            </a:r>
            <a:endParaRPr lang="en-US" sz="1100" dirty="0"/>
          </a:p>
          <a:p>
            <a:r>
              <a:rPr lang="en-US" sz="2800" dirty="0"/>
              <a:t>By 2031-32, possible start of CE construction: </a:t>
            </a:r>
          </a:p>
          <a:p>
            <a:pPr lvl="1"/>
            <a:r>
              <a:rPr lang="en-US" sz="2400" dirty="0"/>
              <a:t>CE groundbreaking</a:t>
            </a:r>
          </a:p>
          <a:p>
            <a:pPr lvl="1"/>
            <a:r>
              <a:rPr lang="en-US" sz="2400" dirty="0"/>
              <a:t>TDR to enable prototyping, industrialization towards component production</a:t>
            </a:r>
          </a:p>
          <a:p>
            <a:pPr marL="457200" lvl="1" indent="0">
              <a:buNone/>
            </a:pPr>
            <a:r>
              <a:rPr lang="en-US" sz="1100" dirty="0"/>
              <a:t>  </a:t>
            </a:r>
            <a:endParaRPr lang="en-US" sz="1200" dirty="0"/>
          </a:p>
          <a:p>
            <a:r>
              <a:rPr lang="en-US" sz="2800" dirty="0"/>
              <a:t>Strong collaboration with US and further international partners is essential for success!</a:t>
            </a:r>
          </a:p>
        </p:txBody>
      </p:sp>
    </p:spTree>
    <p:extLst>
      <p:ext uri="{BB962C8B-B14F-4D97-AF65-F5344CB8AC3E}">
        <p14:creationId xmlns:p14="http://schemas.microsoft.com/office/powerpoint/2010/main" val="84562896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2DBC151-883A-DEAC-35FB-6AC5EB999D89}"/>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endParaRPr lang="en-US" dirty="0"/>
          </a:p>
        </p:txBody>
      </p:sp>
      <p:pic>
        <p:nvPicPr>
          <p:cNvPr id="4" name="Picture 3" descr="A picture containing icon&#10;&#10;Description automatically generated">
            <a:extLst>
              <a:ext uri="{FF2B5EF4-FFF2-40B4-BE49-F238E27FC236}">
                <a16:creationId xmlns:a16="http://schemas.microsoft.com/office/drawing/2014/main" id="{6DF17DA7-EC67-2840-B722-2D4BE8296F6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Tree>
    <p:extLst>
      <p:ext uri="{BB962C8B-B14F-4D97-AF65-F5344CB8AC3E}">
        <p14:creationId xmlns:p14="http://schemas.microsoft.com/office/powerpoint/2010/main" val="4155054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0A73DF6-3828-4943-B3CE-95D1DA6203D1}"/>
              </a:ext>
            </a:extLst>
          </p:cNvPr>
          <p:cNvSpPr txBox="1"/>
          <p:nvPr/>
        </p:nvSpPr>
        <p:spPr>
          <a:xfrm>
            <a:off x="108066" y="612844"/>
            <a:ext cx="12056726" cy="504753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1200"/>
              </a:spcAft>
              <a:buClrTx/>
              <a:buSzTx/>
              <a:buFontTx/>
              <a:buNone/>
              <a:tabLst/>
              <a:defRPr/>
            </a:pPr>
            <a:endParaRPr kumimoji="0" lang="en-CH"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1200"/>
              </a:spcAft>
              <a:buClrTx/>
              <a:buSzTx/>
              <a:buFont typeface="Wingdings"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demonstration of the </a:t>
            </a:r>
            <a:r>
              <a:rPr kumimoji="0" lang="en-US" sz="1800" b="0" i="0" u="none" strike="noStrike" kern="1200" cap="none" spc="0" normalizeH="0" baseline="0" noProof="0" dirty="0">
                <a:ln>
                  <a:noFill/>
                </a:ln>
                <a:solidFill>
                  <a:srgbClr val="0432FF"/>
                </a:solidFill>
                <a:effectLst/>
                <a:uLnTx/>
                <a:uFillTx/>
                <a:latin typeface="Calibri" panose="020F0502020204030204"/>
                <a:ea typeface="+mn-ea"/>
                <a:cs typeface="+mn-cs"/>
              </a:rPr>
              <a:t>geological, technical, environmental and administrative feasibility of the tunnel and surface areas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and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optimisation of </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placement and layout of the ring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and related infrastructure;</a:t>
            </a:r>
          </a:p>
          <a:p>
            <a:pPr marL="285750" marR="0" lvl="0" indent="-285750" algn="l" defTabSz="914400" rtl="0" eaLnBrk="1" fontAlgn="auto" latinLnBrk="0" hangingPunct="1">
              <a:lnSpc>
                <a:spcPct val="100000"/>
              </a:lnSpc>
              <a:spcBef>
                <a:spcPts val="0"/>
              </a:spcBef>
              <a:spcAft>
                <a:spcPts val="1200"/>
              </a:spcAft>
              <a:buClrTx/>
              <a:buSzTx/>
              <a:buFont typeface="Wingdings"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pursuit, </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together with the Host States, of the preparatory administrative processes required for a potential project approval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to identify and remove any showstopper; </a:t>
            </a:r>
          </a:p>
          <a:p>
            <a:pPr marL="285750" marR="0" lvl="0" indent="-285750" algn="l" defTabSz="914400" rtl="0" eaLnBrk="1" fontAlgn="auto" latinLnBrk="0" hangingPunct="1">
              <a:lnSpc>
                <a:spcPct val="100000"/>
              </a:lnSpc>
              <a:spcBef>
                <a:spcPts val="0"/>
              </a:spcBef>
              <a:spcAft>
                <a:spcPts val="1200"/>
              </a:spcAft>
              <a:buClr>
                <a:prstClr val="black"/>
              </a:buClr>
              <a:buSzTx/>
              <a:buFont typeface="Wingdings" pitchFamily="2" charset="2"/>
              <a:buChar char="q"/>
              <a:tabLst/>
              <a:defRPr/>
            </a:pP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optimisation of the design of the colliders and their injector chains, supported by R&amp;D to develop the needed key technologies</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00000"/>
              </a:lnSpc>
              <a:spcBef>
                <a:spcPts val="0"/>
              </a:spcBef>
              <a:spcAft>
                <a:spcPts val="1200"/>
              </a:spcAft>
              <a:buClrTx/>
              <a:buSzTx/>
              <a:buFont typeface="Wingdings"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elaboration of a </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sustainable operational model for the colliders and experiments in terms of human and financial resource needs,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as well as </a:t>
            </a:r>
            <a:r>
              <a:rPr kumimoji="0" lang="en-US" sz="1800" b="0" i="0" u="none" strike="noStrike" kern="1200" cap="none" spc="0" normalizeH="0" baseline="0" noProof="0" dirty="0">
                <a:ln>
                  <a:noFill/>
                </a:ln>
                <a:solidFill>
                  <a:srgbClr val="0432FF"/>
                </a:solidFill>
                <a:effectLst/>
                <a:uLnTx/>
                <a:uFillTx/>
                <a:latin typeface="Calibri" panose="020F0502020204030204"/>
                <a:ea typeface="+mn-ea"/>
                <a:cs typeface="+mn-cs"/>
              </a:rPr>
              <a:t>environmental aspects and energy efficiency</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00000"/>
              </a:lnSpc>
              <a:spcBef>
                <a:spcPts val="0"/>
              </a:spcBef>
              <a:spcAft>
                <a:spcPts val="1200"/>
              </a:spcAft>
              <a:buClrTx/>
              <a:buSzTx/>
              <a:buFont typeface="Wingdings" pitchFamily="2" charset="2"/>
              <a:buChar char="q"/>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development of a </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consolidated cost estimate,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as well as the</a:t>
            </a: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 funding and organisational models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needed to enable the project’s technical design completion, implementation and operation;</a:t>
            </a:r>
          </a:p>
          <a:p>
            <a:pPr marL="285750" marR="0" lvl="0" indent="-285750" algn="l" defTabSz="914400" rtl="0" eaLnBrk="1" fontAlgn="auto" latinLnBrk="0" hangingPunct="1">
              <a:lnSpc>
                <a:spcPct val="100000"/>
              </a:lnSpc>
              <a:spcBef>
                <a:spcPts val="0"/>
              </a:spcBef>
              <a:spcAft>
                <a:spcPts val="1200"/>
              </a:spcAft>
              <a:buClr>
                <a:prstClr val="black"/>
              </a:buClr>
              <a:buSzTx/>
              <a:buFont typeface="Wingdings" pitchFamily="2" charset="2"/>
              <a:buChar char="q"/>
              <a:tabLst/>
              <a:defRPr/>
            </a:pP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identification of substantial resources from outside CERN’s budget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for the implementation of the first stage of a possible future project (tunnel and FCC-</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ee</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00000"/>
              </a:lnSpc>
              <a:spcBef>
                <a:spcPts val="0"/>
              </a:spcBef>
              <a:spcAft>
                <a:spcPts val="1200"/>
              </a:spcAft>
              <a:buClr>
                <a:prstClr val="black"/>
              </a:buClr>
              <a:buSzTx/>
              <a:buFont typeface="Wingdings" pitchFamily="2" charset="2"/>
              <a:buChar char="q"/>
              <a:tabLst/>
              <a:defRPr/>
            </a:pPr>
            <a:r>
              <a:rPr kumimoji="0" lang="en-GB" sz="1800" b="0" i="0" u="none" strike="noStrike" kern="1200" cap="none" spc="0" normalizeH="0" baseline="0" noProof="0" dirty="0">
                <a:ln>
                  <a:noFill/>
                </a:ln>
                <a:solidFill>
                  <a:srgbClr val="0432FF"/>
                </a:solidFill>
                <a:effectLst/>
                <a:uLnTx/>
                <a:uFillTx/>
                <a:latin typeface="Calibri" panose="020F0502020204030204"/>
                <a:ea typeface="+mn-ea"/>
                <a:cs typeface="+mn-cs"/>
              </a:rPr>
              <a:t>consolidation of the physics case and detector concepts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for both colliders.</a:t>
            </a:r>
            <a:endParaRPr kumimoji="0" lang="en-CH"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7587" name="TextBox 1">
            <a:extLst>
              <a:ext uri="{FF2B5EF4-FFF2-40B4-BE49-F238E27FC236}">
                <a16:creationId xmlns:a16="http://schemas.microsoft.com/office/drawing/2014/main" id="{4E0D01A0-8170-4512-86E1-F16B167E0822}"/>
              </a:ext>
            </a:extLst>
          </p:cNvPr>
          <p:cNvSpPr txBox="1">
            <a:spLocks noChangeArrowheads="1"/>
          </p:cNvSpPr>
          <p:nvPr/>
        </p:nvSpPr>
        <p:spPr bwMode="auto">
          <a:xfrm>
            <a:off x="1299632" y="5713229"/>
            <a:ext cx="8977266" cy="400110"/>
          </a:xfrm>
          <a:prstGeom prst="rect">
            <a:avLst/>
          </a:prstGeom>
          <a:solidFill>
            <a:srgbClr val="FFFF00"/>
          </a:solidFill>
          <a:ln w="9525">
            <a:solidFill>
              <a:srgbClr val="000000"/>
            </a:solidFill>
            <a:miter lim="800000"/>
            <a:headEnd/>
            <a:tailEnd/>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altLang="en-GB" sz="2000" b="1" i="0" u="none" strike="noStrike" kern="120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Results will be summarised in a </a:t>
            </a:r>
            <a:r>
              <a:rPr kumimoji="0" lang="en-GB" altLang="en-GB" sz="2000" b="1" i="0" u="none" strike="noStrike" kern="1200" cap="none" spc="0" normalizeH="0" baseline="0" noProof="0" dirty="0">
                <a:ln>
                  <a:noFill/>
                </a:ln>
                <a:solidFill>
                  <a:srgbClr val="0432FF"/>
                </a:solidFill>
                <a:effectLst/>
                <a:uLnTx/>
                <a:uFillTx/>
                <a:latin typeface="Calibri" panose="020F0502020204030204"/>
                <a:ea typeface="+mn-ea"/>
                <a:cs typeface="+mn-cs"/>
                <a:sym typeface="Wingdings" panose="05000000000000000000" pitchFamily="2" charset="2"/>
              </a:rPr>
              <a:t>Feasibility Study Report </a:t>
            </a:r>
            <a:r>
              <a:rPr kumimoji="0" lang="en-GB" altLang="en-GB" sz="2000" b="1" i="0" u="none" strike="noStrike" kern="120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to be released at end 2025</a:t>
            </a:r>
            <a:endParaRPr kumimoji="0" lang="en-GB" altLang="en-GB" sz="20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Title 1">
            <a:extLst>
              <a:ext uri="{FF2B5EF4-FFF2-40B4-BE49-F238E27FC236}">
                <a16:creationId xmlns:a16="http://schemas.microsoft.com/office/drawing/2014/main" id="{A40E1BE9-F121-4013-B74E-7FB8938F1983}"/>
              </a:ext>
            </a:extLst>
          </p:cNvPr>
          <p:cNvSpPr txBox="1">
            <a:spLocks/>
          </p:cNvSpPr>
          <p:nvPr/>
        </p:nvSpPr>
        <p:spPr>
          <a:xfrm>
            <a:off x="15280" y="-39035"/>
            <a:ext cx="12192000" cy="770698"/>
          </a:xfrm>
          <a:prstGeom prst="rect">
            <a:avLst/>
          </a:prstGeom>
          <a:solidFill>
            <a:srgbClr val="0C377B"/>
          </a:solidFill>
        </p:spPr>
        <p:txBody>
          <a:bodyPr tIns="0" bIns="0" anchor="ctr" anchorCtr="0">
            <a:noAutofit/>
          </a:bodyPr>
          <a:lstStyle>
            <a:defPPr>
              <a:defRPr lang="en-US"/>
            </a:defPPr>
            <a:lvl1pPr marR="0" lvl="0" indent="0" algn="ctr" defTabSz="457200" fontAlgn="auto">
              <a:lnSpc>
                <a:spcPct val="100000"/>
              </a:lnSpc>
              <a:spcBef>
                <a:spcPct val="0"/>
              </a:spcBef>
              <a:spcAft>
                <a:spcPts val="0"/>
              </a:spcAft>
              <a:buClrTx/>
              <a:buSzTx/>
              <a:buFontTx/>
              <a:buNone/>
              <a:tabLst/>
              <a:defRPr kumimoji="0" sz="4000" b="1" i="0" u="none" strike="noStrike" kern="0" cap="none" spc="0" normalizeH="0" baseline="0">
                <a:ln>
                  <a:noFill/>
                </a:ln>
                <a:solidFill>
                  <a:srgbClr val="FFFF00"/>
                </a:solidFill>
                <a:effectLst/>
                <a:uLnTx/>
                <a:uFillTx/>
                <a:latin typeface="Arial" panose="020B0604020202020204" pitchFamily="34" charset="0"/>
                <a:ea typeface="+mj-ea"/>
                <a:cs typeface="Arial" panose="020B0604020202020204" pitchFamily="34" charset="0"/>
              </a:defRPr>
            </a:lvl1pPr>
          </a:lstStyle>
          <a:p>
            <a:r>
              <a:rPr lang="en-US" sz="2800" dirty="0"/>
              <a:t>                </a:t>
            </a:r>
            <a:r>
              <a:rPr lang="en-GB" altLang="en-GB" sz="2800" dirty="0"/>
              <a:t>FCC Feasibility Study (2021-2025): high-level objectives</a:t>
            </a:r>
          </a:p>
        </p:txBody>
      </p:sp>
      <p:pic>
        <p:nvPicPr>
          <p:cNvPr id="7" name="Picture 6" descr="A picture containing icon&#10;&#10;Description automatically generated">
            <a:extLst>
              <a:ext uri="{FF2B5EF4-FFF2-40B4-BE49-F238E27FC236}">
                <a16:creationId xmlns:a16="http://schemas.microsoft.com/office/drawing/2014/main" id="{0B7A4B7D-ED83-4777-ABFE-BD43BEB1B90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209" y="19168"/>
            <a:ext cx="1935386" cy="654292"/>
          </a:xfrm>
          <a:prstGeom prst="rect">
            <a:avLst/>
          </a:prstGeom>
        </p:spPr>
      </p:pic>
      <p:sp>
        <p:nvSpPr>
          <p:cNvPr id="8" name="TextBox 7">
            <a:extLst>
              <a:ext uri="{FF2B5EF4-FFF2-40B4-BE49-F238E27FC236}">
                <a16:creationId xmlns:a16="http://schemas.microsoft.com/office/drawing/2014/main" id="{CE6B651C-B92B-43B4-AF36-41AB8EB8A488}"/>
              </a:ext>
            </a:extLst>
          </p:cNvPr>
          <p:cNvSpPr txBox="1"/>
          <p:nvPr/>
        </p:nvSpPr>
        <p:spPr>
          <a:xfrm>
            <a:off x="10686472" y="5753243"/>
            <a:ext cx="1487556" cy="369332"/>
          </a:xfrm>
          <a:prstGeom prst="rect">
            <a:avLst/>
          </a:prstGeom>
          <a:noFill/>
        </p:spPr>
        <p:txBody>
          <a:bodyPr wrap="square">
            <a:spAutoFit/>
          </a:bodyPr>
          <a:lstStyle/>
          <a:p>
            <a:r>
              <a:rPr lang="en-US" dirty="0"/>
              <a:t>F. Gianotti</a:t>
            </a:r>
            <a:endParaRPr lang="en-GB" dirty="0"/>
          </a:p>
        </p:txBody>
      </p:sp>
    </p:spTree>
    <p:extLst>
      <p:ext uri="{BB962C8B-B14F-4D97-AF65-F5344CB8AC3E}">
        <p14:creationId xmlns:p14="http://schemas.microsoft.com/office/powerpoint/2010/main" val="43582789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3778690-9B7C-CF5B-1603-623EC6FD8F75}"/>
              </a:ext>
            </a:extLst>
          </p:cNvPr>
          <p:cNvGrpSpPr>
            <a:grpSpLocks noChangeAspect="1"/>
          </p:cNvGrpSpPr>
          <p:nvPr/>
        </p:nvGrpSpPr>
        <p:grpSpPr>
          <a:xfrm>
            <a:off x="6118063" y="739717"/>
            <a:ext cx="6098617" cy="6116087"/>
            <a:chOff x="4943872" y="426891"/>
            <a:chExt cx="6368243" cy="6386485"/>
          </a:xfrm>
        </p:grpSpPr>
        <p:sp>
          <p:nvSpPr>
            <p:cNvPr id="6" name="Slide Number Placeholder 1">
              <a:extLst>
                <a:ext uri="{FF2B5EF4-FFF2-40B4-BE49-F238E27FC236}">
                  <a16:creationId xmlns:a16="http://schemas.microsoft.com/office/drawing/2014/main" id="{32B507C4-FE40-38C4-A592-160F15BB287E}"/>
                </a:ext>
              </a:extLst>
            </p:cNvPr>
            <p:cNvSpPr txBox="1">
              <a:spLocks/>
            </p:cNvSpPr>
            <p:nvPr/>
          </p:nvSpPr>
          <p:spPr>
            <a:xfrm>
              <a:off x="7706627" y="6284342"/>
              <a:ext cx="2743200"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28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280" rtl="0" eaLnBrk="1" fontAlgn="auto" latinLnBrk="0" hangingPunct="1">
                  <a:lnSpc>
                    <a:spcPts val="1651"/>
                  </a:lnSpc>
                  <a:spcBef>
                    <a:spcPts val="0"/>
                  </a:spcBef>
                  <a:spcAft>
                    <a:spcPts val="0"/>
                  </a:spcAft>
                  <a:buClrTx/>
                  <a:buSzTx/>
                  <a:buFontTx/>
                  <a:buNone/>
                  <a:tabLst/>
                  <a:defRPr/>
                </a:pPr>
                <a:t>6</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9" name="Picture 8" descr="Map&#10;&#10;Description automatically generated">
              <a:extLst>
                <a:ext uri="{FF2B5EF4-FFF2-40B4-BE49-F238E27FC236}">
                  <a16:creationId xmlns:a16="http://schemas.microsoft.com/office/drawing/2014/main" id="{BCBA99D0-3DBF-6212-44AE-C5E817B583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3872" y="426891"/>
              <a:ext cx="6344156" cy="6386485"/>
            </a:xfrm>
            <a:prstGeom prst="rect">
              <a:avLst/>
            </a:prstGeom>
          </p:spPr>
        </p:pic>
        <p:sp>
          <p:nvSpPr>
            <p:cNvPr id="10" name="TextBox 9">
              <a:extLst>
                <a:ext uri="{FF2B5EF4-FFF2-40B4-BE49-F238E27FC236}">
                  <a16:creationId xmlns:a16="http://schemas.microsoft.com/office/drawing/2014/main" id="{6C003D95-F40D-A64C-832D-F6ECCC9EDFFA}"/>
                </a:ext>
              </a:extLst>
            </p:cNvPr>
            <p:cNvSpPr txBox="1"/>
            <p:nvPr/>
          </p:nvSpPr>
          <p:spPr>
            <a:xfrm>
              <a:off x="6453009" y="732505"/>
              <a:ext cx="150771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PA: Experiment</a:t>
              </a:r>
            </a:p>
          </p:txBody>
        </p:sp>
        <p:sp>
          <p:nvSpPr>
            <p:cNvPr id="11" name="TextBox 10">
              <a:extLst>
                <a:ext uri="{FF2B5EF4-FFF2-40B4-BE49-F238E27FC236}">
                  <a16:creationId xmlns:a16="http://schemas.microsoft.com/office/drawing/2014/main" id="{AA91DA8E-9F50-EDAC-EDE1-AB2C7A12E392}"/>
                </a:ext>
              </a:extLst>
            </p:cNvPr>
            <p:cNvSpPr txBox="1"/>
            <p:nvPr/>
          </p:nvSpPr>
          <p:spPr>
            <a:xfrm>
              <a:off x="9653758" y="1193313"/>
              <a:ext cx="131038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PB: technical</a:t>
              </a:r>
            </a:p>
          </p:txBody>
        </p:sp>
        <p:sp>
          <p:nvSpPr>
            <p:cNvPr id="12" name="TextBox 11">
              <a:extLst>
                <a:ext uri="{FF2B5EF4-FFF2-40B4-BE49-F238E27FC236}">
                  <a16:creationId xmlns:a16="http://schemas.microsoft.com/office/drawing/2014/main" id="{B09A09EB-3683-AED0-63E4-5CEA40855296}"/>
                </a:ext>
              </a:extLst>
            </p:cNvPr>
            <p:cNvSpPr txBox="1"/>
            <p:nvPr/>
          </p:nvSpPr>
          <p:spPr>
            <a:xfrm>
              <a:off x="9802150" y="3018438"/>
              <a:ext cx="150996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PD: experiment</a:t>
              </a:r>
            </a:p>
          </p:txBody>
        </p:sp>
        <p:sp>
          <p:nvSpPr>
            <p:cNvPr id="13" name="TextBox 12">
              <a:extLst>
                <a:ext uri="{FF2B5EF4-FFF2-40B4-BE49-F238E27FC236}">
                  <a16:creationId xmlns:a16="http://schemas.microsoft.com/office/drawing/2014/main" id="{70BCB069-FAA9-B593-C223-1E851E167C52}"/>
                </a:ext>
              </a:extLst>
            </p:cNvPr>
            <p:cNvSpPr txBox="1"/>
            <p:nvPr/>
          </p:nvSpPr>
          <p:spPr>
            <a:xfrm>
              <a:off x="9529142" y="5139854"/>
              <a:ext cx="129844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PF: technical</a:t>
              </a:r>
            </a:p>
          </p:txBody>
        </p:sp>
        <p:sp>
          <p:nvSpPr>
            <p:cNvPr id="26" name="TextBox 25">
              <a:extLst>
                <a:ext uri="{FF2B5EF4-FFF2-40B4-BE49-F238E27FC236}">
                  <a16:creationId xmlns:a16="http://schemas.microsoft.com/office/drawing/2014/main" id="{1C36C721-7248-AD42-A839-E8FDD1D8C66D}"/>
                </a:ext>
              </a:extLst>
            </p:cNvPr>
            <p:cNvSpPr txBox="1"/>
            <p:nvPr/>
          </p:nvSpPr>
          <p:spPr>
            <a:xfrm>
              <a:off x="8677198" y="6435701"/>
              <a:ext cx="1520200"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PG: experiment</a:t>
              </a:r>
            </a:p>
          </p:txBody>
        </p:sp>
        <p:sp>
          <p:nvSpPr>
            <p:cNvPr id="27" name="TextBox 26">
              <a:extLst>
                <a:ext uri="{FF2B5EF4-FFF2-40B4-BE49-F238E27FC236}">
                  <a16:creationId xmlns:a16="http://schemas.microsoft.com/office/drawing/2014/main" id="{4A18E6B2-2F43-4DF9-4C6B-116AA454C6D3}"/>
                </a:ext>
              </a:extLst>
            </p:cNvPr>
            <p:cNvSpPr txBox="1"/>
            <p:nvPr/>
          </p:nvSpPr>
          <p:spPr>
            <a:xfrm>
              <a:off x="6453009" y="5975924"/>
              <a:ext cx="132062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PH: technical</a:t>
              </a:r>
            </a:p>
          </p:txBody>
        </p:sp>
        <p:sp>
          <p:nvSpPr>
            <p:cNvPr id="28" name="TextBox 27">
              <a:extLst>
                <a:ext uri="{FF2B5EF4-FFF2-40B4-BE49-F238E27FC236}">
                  <a16:creationId xmlns:a16="http://schemas.microsoft.com/office/drawing/2014/main" id="{981DF8D1-B2B9-921B-09B6-3980AA1768C1}"/>
                </a:ext>
              </a:extLst>
            </p:cNvPr>
            <p:cNvSpPr txBox="1"/>
            <p:nvPr/>
          </p:nvSpPr>
          <p:spPr>
            <a:xfrm>
              <a:off x="5323611" y="4073012"/>
              <a:ext cx="1467322"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PJ: experiment</a:t>
              </a:r>
            </a:p>
          </p:txBody>
        </p:sp>
        <p:sp>
          <p:nvSpPr>
            <p:cNvPr id="29" name="TextBox 28">
              <a:extLst>
                <a:ext uri="{FF2B5EF4-FFF2-40B4-BE49-F238E27FC236}">
                  <a16:creationId xmlns:a16="http://schemas.microsoft.com/office/drawing/2014/main" id="{5A00A708-0F98-3301-8744-9198B2CCAE39}"/>
                </a:ext>
              </a:extLst>
            </p:cNvPr>
            <p:cNvSpPr txBox="1"/>
            <p:nvPr/>
          </p:nvSpPr>
          <p:spPr>
            <a:xfrm>
              <a:off x="5754954" y="1919718"/>
              <a:ext cx="128821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PL: technical</a:t>
              </a:r>
            </a:p>
          </p:txBody>
        </p:sp>
      </p:grpSp>
      <p:sp>
        <p:nvSpPr>
          <p:cNvPr id="30" name="TextBox 29">
            <a:extLst>
              <a:ext uri="{FF2B5EF4-FFF2-40B4-BE49-F238E27FC236}">
                <a16:creationId xmlns:a16="http://schemas.microsoft.com/office/drawing/2014/main" id="{95DA98CD-BAEE-0C4C-18E3-19391715CE6B}"/>
              </a:ext>
            </a:extLst>
          </p:cNvPr>
          <p:cNvSpPr txBox="1"/>
          <p:nvPr/>
        </p:nvSpPr>
        <p:spPr>
          <a:xfrm>
            <a:off x="130517" y="872772"/>
            <a:ext cx="6051383" cy="1369606"/>
          </a:xfrm>
          <a:prstGeom prst="rect">
            <a:avLst/>
          </a:prstGeom>
          <a:noFill/>
        </p:spPr>
        <p:txBody>
          <a:bodyPr wrap="square" lIns="0" tIns="0" rIns="0" bIns="0"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2F2F2F"/>
                </a:solidFill>
                <a:effectLst/>
                <a:uLnTx/>
                <a:uFillTx/>
                <a:latin typeface="Arial"/>
                <a:ea typeface="+mn-ea"/>
                <a:cs typeface="+mn-cs"/>
              </a:rPr>
              <a:t>Layout chosen out of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en-US" altLang="root" sz="1500" b="0" i="0" u="none" strike="noStrike" kern="1200" cap="none" spc="0" normalizeH="0" baseline="0" noProof="0" dirty="0">
                <a:ln>
                  <a:noFill/>
                </a:ln>
                <a:solidFill>
                  <a:prstClr val="black"/>
                </a:solidFill>
                <a:effectLst/>
                <a:uLnTx/>
                <a:uFillTx/>
                <a:latin typeface="Arial"/>
                <a:ea typeface="+mn-ea"/>
                <a:cs typeface="+mn-cs"/>
              </a:rPr>
              <a:t>10</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0 initial variants, based on </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geology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and </a:t>
            </a:r>
            <a:endParaRPr kumimoji="0" lang="en-US" altLang="root" sz="15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surface constraints</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(land availability, access to roads, etc.), </a:t>
            </a:r>
            <a:r>
              <a:rPr kumimoji="0" lang="en-GB" altLang="root" sz="1500" b="1" i="0" u="none" strike="noStrike" kern="1200" cap="none" spc="0" normalizeH="0" baseline="0" noProof="0" dirty="0">
                <a:ln>
                  <a:noFill/>
                </a:ln>
                <a:solidFill>
                  <a:prstClr val="black"/>
                </a:solidFill>
                <a:effectLst/>
                <a:uLnTx/>
                <a:uFillTx/>
                <a:latin typeface="Arial"/>
                <a:ea typeface="+mn-ea"/>
                <a:cs typeface="+mn-cs"/>
              </a:rPr>
              <a:t>e</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nvironment</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(protected zones), </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infrastructure</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(water, electricity, transport), </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machine performance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etc.</a:t>
            </a:r>
            <a:endParaRPr kumimoji="0" lang="en-US" altLang="root" sz="14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altLang="root" sz="1500" b="1" i="0" u="none" strike="noStrike" kern="1200" cap="none" spc="0" normalizeH="0" baseline="0" noProof="0" dirty="0">
                <a:ln>
                  <a:noFill/>
                </a:ln>
                <a:solidFill>
                  <a:prstClr val="black"/>
                </a:solidFill>
                <a:effectLst/>
                <a:uLnTx/>
                <a:uFillTx/>
                <a:latin typeface="Arial"/>
                <a:ea typeface="+mn-ea"/>
                <a:cs typeface="+mn-cs"/>
              </a:rPr>
              <a:t>“</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Avoid-</a:t>
            </a:r>
            <a:r>
              <a:rPr lang="en-CH" altLang="root" sz="1500" b="1" dirty="0">
                <a:solidFill>
                  <a:prstClr val="black"/>
                </a:solidFill>
                <a:latin typeface="Arial"/>
              </a:rPr>
              <a:t>R</a:t>
            </a:r>
            <a:r>
              <a:rPr kumimoji="0" lang="root" altLang="root" sz="1500" b="1" i="0" u="none" strike="noStrike" kern="1200" cap="none" spc="0" normalizeH="0" baseline="0" noProof="0">
                <a:ln>
                  <a:noFill/>
                </a:ln>
                <a:solidFill>
                  <a:prstClr val="black"/>
                </a:solidFill>
                <a:effectLst/>
                <a:uLnTx/>
                <a:uFillTx/>
                <a:latin typeface="Arial"/>
                <a:ea typeface="+mn-ea"/>
                <a:cs typeface="+mn-cs"/>
              </a:rPr>
              <a:t>ed</a:t>
            </a:r>
            <a:r>
              <a:rPr kumimoji="0" lang="en-US" altLang="root" sz="1500" b="1" i="0" u="none" strike="noStrike" kern="1200" cap="none" spc="0" normalizeH="0" baseline="0" noProof="0" dirty="0" err="1">
                <a:ln>
                  <a:noFill/>
                </a:ln>
                <a:solidFill>
                  <a:prstClr val="black"/>
                </a:solidFill>
                <a:effectLst/>
                <a:uLnTx/>
                <a:uFillTx/>
                <a:latin typeface="Arial"/>
                <a:ea typeface="+mn-ea"/>
                <a:cs typeface="+mn-cs"/>
              </a:rPr>
              <a:t>uce</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a:t>
            </a:r>
            <a:r>
              <a:rPr lang="en-CH" altLang="root" sz="1500" b="1" dirty="0">
                <a:solidFill>
                  <a:prstClr val="black"/>
                </a:solidFill>
                <a:latin typeface="Arial"/>
              </a:rPr>
              <a:t>C</a:t>
            </a:r>
            <a:r>
              <a:rPr kumimoji="0" lang="root" altLang="root" sz="1500" b="1" i="0" u="none" strike="noStrike" kern="1200" cap="none" spc="0" normalizeH="0" baseline="0" noProof="0">
                <a:ln>
                  <a:noFill/>
                </a:ln>
                <a:solidFill>
                  <a:prstClr val="black"/>
                </a:solidFill>
                <a:effectLst/>
                <a:uLnTx/>
                <a:uFillTx/>
                <a:latin typeface="Arial"/>
                <a:ea typeface="+mn-ea"/>
                <a:cs typeface="+mn-cs"/>
              </a:rPr>
              <a:t>ompens</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ate</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principle of EU and French regulations</a:t>
            </a:r>
          </a:p>
        </p:txBody>
      </p:sp>
      <p:sp>
        <p:nvSpPr>
          <p:cNvPr id="31" name="TextBox 30">
            <a:extLst>
              <a:ext uri="{FF2B5EF4-FFF2-40B4-BE49-F238E27FC236}">
                <a16:creationId xmlns:a16="http://schemas.microsoft.com/office/drawing/2014/main" id="{775E66E2-14A5-8198-5273-277F34E124CD}"/>
              </a:ext>
            </a:extLst>
          </p:cNvPr>
          <p:cNvSpPr txBox="1"/>
          <p:nvPr/>
        </p:nvSpPr>
        <p:spPr>
          <a:xfrm>
            <a:off x="141006" y="2441732"/>
            <a:ext cx="5869096" cy="70788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08F00"/>
                </a:solidFill>
                <a:effectLst/>
                <a:uLnTx/>
                <a:uFillTx/>
                <a:latin typeface="Arial"/>
                <a:ea typeface="+mn-ea"/>
                <a:cs typeface="+mn-cs"/>
              </a:rPr>
              <a:t>Overall l</a:t>
            </a:r>
            <a:r>
              <a:rPr kumimoji="0" lang="en-US" sz="1600" b="1" i="0" u="none" strike="noStrike" kern="1200" cap="none" spc="0" normalizeH="0" baseline="0" noProof="0" dirty="0" err="1">
                <a:ln>
                  <a:noFill/>
                </a:ln>
                <a:solidFill>
                  <a:srgbClr val="008F00"/>
                </a:solidFill>
                <a:effectLst/>
                <a:uLnTx/>
                <a:uFillTx/>
                <a:latin typeface="Arial"/>
                <a:ea typeface="+mn-ea"/>
                <a:cs typeface="+mn-cs"/>
              </a:rPr>
              <a:t>owest</a:t>
            </a:r>
            <a:r>
              <a:rPr kumimoji="0" lang="en-US" sz="1600" b="1" i="0" u="none" strike="noStrike" kern="1200" cap="none" spc="0" normalizeH="0" baseline="0" noProof="0" dirty="0">
                <a:ln>
                  <a:noFill/>
                </a:ln>
                <a:solidFill>
                  <a:srgbClr val="008F00"/>
                </a:solidFill>
                <a:effectLst/>
                <a:uLnTx/>
                <a:uFillTx/>
                <a:latin typeface="Arial"/>
                <a:ea typeface="+mn-ea"/>
                <a:cs typeface="+mn-cs"/>
              </a:rPr>
              <a:t>-risk baseline: 90.7 km ring, 8 surface points,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rgbClr val="2F2F2F"/>
                </a:solidFill>
                <a:effectLst/>
                <a:uLnTx/>
                <a:uFillTx/>
                <a:latin typeface="Arial"/>
                <a:ea typeface="+mn-ea"/>
                <a:cs typeface="+mn-cs"/>
              </a:rPr>
              <a:t>Whole project now adapted to this placement</a:t>
            </a:r>
            <a:endParaRPr kumimoji="0" lang="root" altLang="root" sz="14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endParaRPr kumimoji="0" lang="en-US" sz="1500" b="0" i="0" u="none" strike="noStrike" kern="1200" cap="none" spc="0" normalizeH="0" baseline="0" noProof="0" dirty="0">
              <a:ln>
                <a:noFill/>
              </a:ln>
              <a:solidFill>
                <a:srgbClr val="2F2F2F"/>
              </a:solidFill>
              <a:effectLst/>
              <a:uLnTx/>
              <a:uFillTx/>
              <a:latin typeface="Arial"/>
              <a:ea typeface="+mn-ea"/>
              <a:cs typeface="+mn-cs"/>
            </a:endParaRPr>
          </a:p>
        </p:txBody>
      </p:sp>
      <p:graphicFrame>
        <p:nvGraphicFramePr>
          <p:cNvPr id="35" name="Table 7">
            <a:extLst>
              <a:ext uri="{FF2B5EF4-FFF2-40B4-BE49-F238E27FC236}">
                <a16:creationId xmlns:a16="http://schemas.microsoft.com/office/drawing/2014/main" id="{A0126627-3D2F-1468-82D9-B847F45BFE4A}"/>
              </a:ext>
            </a:extLst>
          </p:cNvPr>
          <p:cNvGraphicFramePr>
            <a:graphicFrameLocks noGrp="1"/>
          </p:cNvGraphicFramePr>
          <p:nvPr/>
        </p:nvGraphicFramePr>
        <p:xfrm>
          <a:off x="7901220" y="2869937"/>
          <a:ext cx="2873846" cy="1997520"/>
        </p:xfrm>
        <a:graphic>
          <a:graphicData uri="http://schemas.openxmlformats.org/drawingml/2006/table">
            <a:tbl>
              <a:tblPr bandRow="1"/>
              <a:tblGrid>
                <a:gridCol w="2112473">
                  <a:extLst>
                    <a:ext uri="{9D8B030D-6E8A-4147-A177-3AD203B41FA5}">
                      <a16:colId xmlns:a16="http://schemas.microsoft.com/office/drawing/2014/main" val="3540313235"/>
                    </a:ext>
                  </a:extLst>
                </a:gridCol>
                <a:gridCol w="761373">
                  <a:extLst>
                    <a:ext uri="{9D8B030D-6E8A-4147-A177-3AD203B41FA5}">
                      <a16:colId xmlns:a16="http://schemas.microsoft.com/office/drawing/2014/main" val="1716970435"/>
                    </a:ext>
                  </a:extLst>
                </a:gridCol>
              </a:tblGrid>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Number of surface sites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8</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359806506"/>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Surface requirements</a:t>
                      </a:r>
                      <a:endParaRPr lang="en-CH" sz="1400" b="0" dirty="0"/>
                    </a:p>
                  </a:txBody>
                  <a:tcPr marL="72000" marR="72000" marT="36000" marB="36000">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dirty="0"/>
                        <a:t>~40 ha</a:t>
                      </a:r>
                      <a:endParaRPr lang="en-CH" sz="1400" dirty="0"/>
                    </a:p>
                  </a:txBody>
                  <a:tcPr marL="72000" marR="72000" marT="36000" marB="36000">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433831990"/>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LSS@IP </a:t>
                      </a:r>
                      <a:r>
                        <a:rPr lang="en-CH" sz="1400" b="0" dirty="0"/>
                        <a:t>(PA, PD, PG, PJ)</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1400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1478057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LSS@TECH </a:t>
                      </a:r>
                      <a:r>
                        <a:rPr lang="en-CH" sz="1400" b="0" dirty="0"/>
                        <a:t>(PB, PF, PH, PL)</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2</a:t>
                      </a:r>
                      <a:r>
                        <a:rPr lang="en-US" sz="1400" dirty="0"/>
                        <a:t>032</a:t>
                      </a:r>
                      <a:r>
                        <a:rPr lang="en-CH" sz="1400" dirty="0"/>
                        <a:t>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16886502"/>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Arc length</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9.6 km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5580955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Sum of arc lengths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76.9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650398293"/>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Total length</a:t>
                      </a:r>
                      <a:endParaRPr lang="en-CH" sz="1400" b="1" dirty="0"/>
                    </a:p>
                  </a:txBody>
                  <a:tcPr marL="72000" marR="72000" marT="36000" marB="36000">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b="1" dirty="0"/>
                        <a:t>90.7 km</a:t>
                      </a:r>
                      <a:endParaRPr lang="en-CH" sz="1400" b="1" dirty="0"/>
                    </a:p>
                  </a:txBody>
                  <a:tcPr marL="72000" marR="72000" marT="36000" marB="3600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extLst>
                  <a:ext uri="{0D108BD9-81ED-4DB2-BD59-A6C34878D82A}">
                    <a16:rowId xmlns:a16="http://schemas.microsoft.com/office/drawing/2014/main" val="1402040572"/>
                  </a:ext>
                </a:extLst>
              </a:tr>
            </a:tbl>
          </a:graphicData>
        </a:graphic>
      </p:graphicFrame>
      <p:sp>
        <p:nvSpPr>
          <p:cNvPr id="3" name="TextBox 2">
            <a:extLst>
              <a:ext uri="{FF2B5EF4-FFF2-40B4-BE49-F238E27FC236}">
                <a16:creationId xmlns:a16="http://schemas.microsoft.com/office/drawing/2014/main" id="{B71FBA9D-F57A-A02E-2374-A060F8F7AEC7}"/>
              </a:ext>
            </a:extLst>
          </p:cNvPr>
          <p:cNvSpPr txBox="1"/>
          <p:nvPr/>
        </p:nvSpPr>
        <p:spPr>
          <a:xfrm>
            <a:off x="10770646" y="704633"/>
            <a:ext cx="1112797" cy="507831"/>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V. Mertens,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J. Gutleber</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fr-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Optimized</a:t>
            </a: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placement and </a:t>
            </a:r>
            <a:r>
              <a:rPr kumimoji="0" lang="fr-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layout</a:t>
            </a: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for </a:t>
            </a:r>
            <a:r>
              <a:rPr kumimoji="0" lang="fr-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feasibility</a:t>
            </a: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fr-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study</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1026" name="Picture 2">
            <a:extLst>
              <a:ext uri="{FF2B5EF4-FFF2-40B4-BE49-F238E27FC236}">
                <a16:creationId xmlns:a16="http://schemas.microsoft.com/office/drawing/2014/main" id="{84E45300-1AA7-B8E5-10AB-4DF2AD4E86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515" y="3057067"/>
            <a:ext cx="4351221" cy="3742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1636631"/>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Regional implementation activities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TextBox 5">
            <a:extLst>
              <a:ext uri="{FF2B5EF4-FFF2-40B4-BE49-F238E27FC236}">
                <a16:creationId xmlns:a16="http://schemas.microsoft.com/office/drawing/2014/main" id="{721E208A-A8FD-5F98-1767-654FE6250614}"/>
              </a:ext>
            </a:extLst>
          </p:cNvPr>
          <p:cNvSpPr txBox="1"/>
          <p:nvPr/>
        </p:nvSpPr>
        <p:spPr>
          <a:xfrm>
            <a:off x="106857" y="754916"/>
            <a:ext cx="6094638"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M</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eetings</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with</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municipalities</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concerned</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in France (31) and </a:t>
            </a:r>
            <a:r>
              <a:rPr kumimoji="0" lang="fr-FR" sz="2400" b="1" i="0" u="none" strike="noStrike" kern="1200" cap="none" spc="0" normalizeH="0" baseline="0" noProof="0" dirty="0" err="1">
                <a:ln>
                  <a:noFill/>
                </a:ln>
                <a:solidFill>
                  <a:srgbClr val="0C377B"/>
                </a:solidFill>
                <a:effectLst/>
                <a:uLnTx/>
                <a:uFillTx/>
                <a:latin typeface="Calibri" panose="020F0502020204030204"/>
                <a:ea typeface="+mn-ea"/>
                <a:cs typeface="+mn-cs"/>
              </a:rPr>
              <a:t>Switzerland</a:t>
            </a:r>
            <a:r>
              <a:rPr kumimoji="0" lang="fr-FR" sz="2400" b="1" i="0" u="none" strike="noStrike" kern="1200" cap="none" spc="0" normalizeH="0" baseline="0" noProof="0" dirty="0">
                <a:ln>
                  <a:noFill/>
                </a:ln>
                <a:solidFill>
                  <a:srgbClr val="0C377B"/>
                </a:solidFill>
                <a:effectLst/>
                <a:uLnTx/>
                <a:uFillTx/>
                <a:latin typeface="Calibri" panose="020F0502020204030204"/>
                <a:ea typeface="+mn-ea"/>
                <a:cs typeface="+mn-cs"/>
              </a:rPr>
              <a:t> (10)</a:t>
            </a:r>
            <a:endParaRPr kumimoji="0" lang="en-CH" sz="24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
        <p:nvSpPr>
          <p:cNvPr id="2" name="Text Placeholder 8">
            <a:extLst>
              <a:ext uri="{FF2B5EF4-FFF2-40B4-BE49-F238E27FC236}">
                <a16:creationId xmlns:a16="http://schemas.microsoft.com/office/drawing/2014/main" id="{45B6DD4D-7C97-3940-65DA-B801C243DAD8}"/>
              </a:ext>
            </a:extLst>
          </p:cNvPr>
          <p:cNvSpPr txBox="1">
            <a:spLocks/>
          </p:cNvSpPr>
          <p:nvPr/>
        </p:nvSpPr>
        <p:spPr>
          <a:xfrm>
            <a:off x="123068" y="1525614"/>
            <a:ext cx="5702994" cy="2545830"/>
          </a:xfrm>
          <a:prstGeom prst="rect">
            <a:avLst/>
          </a:prstGeom>
        </p:spPr>
        <p:txBody>
          <a:bodyPr vert="horz" lIns="74295" tIns="37148" rIns="74295" bIns="37148"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PA –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Ferney</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Voltaire </a:t>
            </a:r>
            <a:r>
              <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(FR) –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experiment site</a:t>
            </a:r>
            <a:endPar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PB –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Présinge</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Choulex</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(CH) –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technical site</a:t>
            </a:r>
            <a:endPar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PD –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Nangy</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(FR) </a:t>
            </a:r>
            <a:r>
              <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experiment site</a:t>
            </a:r>
            <a:endPar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PF – </a:t>
            </a:r>
            <a:r>
              <a:rPr kumimoji="0" lang="en-US"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Roche sur </a:t>
            </a:r>
            <a:r>
              <a:rPr kumimoji="0" lang="en-US"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Foron</a:t>
            </a:r>
            <a:r>
              <a:rPr kumimoji="0" lang="en-US"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Etaux</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(FR)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technical site</a:t>
            </a:r>
            <a:endPar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PG –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Charvonnex</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Groisy</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(FR)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experiment site</a:t>
            </a:r>
            <a:endPar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PH –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Cercier</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(FR)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technical site</a:t>
            </a:r>
            <a:endPar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PJ –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Vulbens</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/Dingy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en</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Vuache</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(FR)</a:t>
            </a:r>
            <a:r>
              <a:rPr kumimoji="0" lang="fr-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experiment site</a:t>
            </a: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PL – </a:t>
            </a:r>
            <a:r>
              <a:rPr kumimoji="0" lang="en-CH" sz="2000" b="1" i="0" u="none" strike="noStrike" kern="1200" cap="none" spc="0" normalizeH="0" baseline="0" noProof="0" dirty="0" err="1">
                <a:ln>
                  <a:noFill/>
                </a:ln>
                <a:solidFill>
                  <a:schemeClr val="bg1"/>
                </a:solidFill>
                <a:effectLst/>
                <a:highlight>
                  <a:srgbClr val="008000"/>
                </a:highlight>
                <a:uLnTx/>
                <a:uFillTx/>
                <a:latin typeface="Calibri" panose="020F0502020204030204"/>
                <a:ea typeface="+mn-ea"/>
                <a:cs typeface="Calibri"/>
                <a:sym typeface="Helvetica"/>
              </a:rPr>
              <a:t>Challex</a:t>
            </a:r>
            <a:r>
              <a:rPr kumimoji="0" lang="en-CH" sz="2000" b="1"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(FR) </a:t>
            </a:r>
            <a:r>
              <a:rPr kumimoji="0" lang="en-US"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rPr>
              <a:t>– technical site</a:t>
            </a:r>
            <a:endParaRPr kumimoji="0" lang="en-CH" sz="2000" b="0" i="0" u="none" strike="noStrike" kern="1200" cap="none" spc="0" normalizeH="0" baseline="0" noProof="0" dirty="0">
              <a:ln>
                <a:noFill/>
              </a:ln>
              <a:solidFill>
                <a:schemeClr val="bg1"/>
              </a:solidFill>
              <a:effectLst/>
              <a:highlight>
                <a:srgbClr val="008000"/>
              </a:highligh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6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Detailed work with municipalities and host states</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identify land plots for surface sites</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lang="en-US" sz="2000" b="0" dirty="0">
                <a:solidFill>
                  <a:srgbClr val="0C377B"/>
                </a:solidFill>
                <a:latin typeface="Calibri" panose="020F0502020204030204"/>
                <a:cs typeface="Calibri"/>
                <a:sym typeface="Helvetica"/>
              </a:rPr>
              <a:t>understand specific aspects for design</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lang="en-US" sz="2000" b="0" dirty="0" err="1">
                <a:solidFill>
                  <a:srgbClr val="0C377B"/>
                </a:solidFill>
                <a:latin typeface="Calibri" panose="020F0502020204030204"/>
                <a:cs typeface="Calibri"/>
                <a:sym typeface="Helvetica"/>
              </a:rPr>
              <a:t>i</a:t>
            </a:r>
            <a:r>
              <a:rPr kumimoji="0" lang="en-US" sz="2000" b="0" i="0" u="none" strike="noStrike" kern="1200" cap="none" spc="0" normalizeH="0" baseline="0" noProof="0" dirty="0" err="1">
                <a:ln>
                  <a:noFill/>
                </a:ln>
                <a:solidFill>
                  <a:srgbClr val="0C377B"/>
                </a:solidFill>
                <a:effectLst/>
                <a:uLnTx/>
                <a:uFillTx/>
                <a:latin typeface="Calibri" panose="020F0502020204030204"/>
                <a:ea typeface="+mn-ea"/>
                <a:cs typeface="Calibri"/>
                <a:sym typeface="Helvetica"/>
              </a:rPr>
              <a:t>dentify</a:t>
            </a: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 opportunities (waste heat, tec.)</a:t>
            </a:r>
          </a:p>
          <a:p>
            <a:pPr marL="342900" marR="0" lvl="0" indent="-342900" algn="l" defTabSz="742931" rtl="0" eaLnBrk="1" fontAlgn="auto" latinLnBrk="0" hangingPunct="1">
              <a:lnSpc>
                <a:spcPct val="100000"/>
              </a:lnSpc>
              <a:spcBef>
                <a:spcPts val="600"/>
              </a:spcBef>
              <a:spcAft>
                <a:spcPts val="0"/>
              </a:spcAft>
              <a:buClrTx/>
              <a:buSzTx/>
              <a:buFontTx/>
              <a:buChar char="-"/>
              <a:tabLst/>
              <a:defRPr/>
            </a:pPr>
            <a:r>
              <a:rPr kumimoji="0" lang="en-US"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rPr>
              <a:t>reserve land plots until project decision</a:t>
            </a:r>
            <a:endParaRPr kumimoji="0" lang="en-CH" sz="2000" b="0" i="0" u="none" strike="noStrike" kern="1200" cap="none" spc="0" normalizeH="0" baseline="0" noProof="0" dirty="0">
              <a:ln>
                <a:noFill/>
              </a:ln>
              <a:solidFill>
                <a:srgbClr val="0C377B"/>
              </a:solidFill>
              <a:effectLst/>
              <a:uLnTx/>
              <a:uFillTx/>
              <a:latin typeface="Calibri" panose="020F0502020204030204"/>
              <a:ea typeface="+mn-ea"/>
              <a:cs typeface="Calibri"/>
              <a:sym typeface="Helvetica"/>
            </a:endParaRPr>
          </a:p>
          <a:p>
            <a:pPr marL="0" marR="0" lvl="0" indent="0" algn="l" defTabSz="742931" rtl="0" eaLnBrk="1" fontAlgn="auto" latinLnBrk="0" hangingPunct="1">
              <a:lnSpc>
                <a:spcPct val="100000"/>
              </a:lnSpc>
              <a:spcBef>
                <a:spcPts val="975"/>
              </a:spcBef>
              <a:spcAft>
                <a:spcPts val="0"/>
              </a:spcAft>
              <a:buClrTx/>
              <a:buSzTx/>
              <a:buFont typeface="Arial" panose="020B0604020202020204" pitchFamily="34" charset="0"/>
              <a:buNone/>
              <a:tabLst/>
              <a:defRPr/>
            </a:pPr>
            <a:endParaRPr kumimoji="0" lang="en-CH" sz="2000" b="1" i="0" u="none" strike="noStrike" kern="1200" cap="none" spc="0" normalizeH="0" baseline="0" noProof="0" dirty="0">
              <a:ln>
                <a:noFill/>
              </a:ln>
              <a:solidFill>
                <a:prstClr val="black"/>
              </a:solidFill>
              <a:effectLst/>
              <a:uLnTx/>
              <a:uFillTx/>
              <a:latin typeface="Calibri" panose="020F0502020204030204"/>
              <a:ea typeface="+mn-ea"/>
              <a:cs typeface="Calibri"/>
              <a:sym typeface="Helvetica"/>
            </a:endParaRPr>
          </a:p>
        </p:txBody>
      </p:sp>
      <p:sp>
        <p:nvSpPr>
          <p:cNvPr id="10" name="TextBox 9">
            <a:extLst>
              <a:ext uri="{FF2B5EF4-FFF2-40B4-BE49-F238E27FC236}">
                <a16:creationId xmlns:a16="http://schemas.microsoft.com/office/drawing/2014/main" id="{86037B59-2F73-86EF-D2B7-E138B4E87A38}"/>
              </a:ext>
            </a:extLst>
          </p:cNvPr>
          <p:cNvSpPr txBox="1"/>
          <p:nvPr/>
        </p:nvSpPr>
        <p:spPr>
          <a:xfrm>
            <a:off x="6158363" y="6083229"/>
            <a:ext cx="5600235"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The support of the host states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is</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greatly</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appreciated</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and essential for the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study</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 </a:t>
            </a:r>
            <a:r>
              <a:rPr kumimoji="0" lang="fr-FR" sz="2000" b="1" i="0" u="none" strike="noStrike" kern="1200" cap="none" spc="0" normalizeH="0" baseline="0" noProof="0" dirty="0" err="1">
                <a:ln>
                  <a:noFill/>
                </a:ln>
                <a:solidFill>
                  <a:srgbClr val="0C377B"/>
                </a:solidFill>
                <a:effectLst/>
                <a:uLnTx/>
                <a:uFillTx/>
                <a:latin typeface="Calibri" panose="020F0502020204030204"/>
                <a:ea typeface="+mn-ea"/>
                <a:cs typeface="+mn-cs"/>
              </a:rPr>
              <a:t>progress</a:t>
            </a:r>
            <a:r>
              <a:rPr kumimoji="0" lang="fr-FR" sz="2000" b="1" i="0" u="none" strike="noStrike" kern="1200" cap="none" spc="0" normalizeH="0" baseline="0" noProof="0" dirty="0">
                <a:ln>
                  <a:noFill/>
                </a:ln>
                <a:solidFill>
                  <a:srgbClr val="0C377B"/>
                </a:solidFill>
                <a:effectLst/>
                <a:uLnTx/>
                <a:uFillTx/>
                <a:latin typeface="Calibri" panose="020F0502020204030204"/>
                <a:ea typeface="+mn-ea"/>
                <a:cs typeface="+mn-cs"/>
              </a:rPr>
              <a:t>!</a:t>
            </a:r>
            <a:endParaRPr kumimoji="0" lang="en-CH" sz="20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FBFFC117-05D4-6CB4-E182-5B1FCA2282D6}"/>
              </a:ext>
            </a:extLst>
          </p:cNvPr>
          <p:cNvPicPr>
            <a:picLocks noChangeAspect="1"/>
          </p:cNvPicPr>
          <p:nvPr/>
        </p:nvPicPr>
        <p:blipFill>
          <a:blip r:embed="rId3"/>
          <a:stretch>
            <a:fillRect/>
          </a:stretch>
        </p:blipFill>
        <p:spPr>
          <a:xfrm>
            <a:off x="5501871" y="761363"/>
            <a:ext cx="6678161" cy="5347747"/>
          </a:xfrm>
          <a:prstGeom prst="rect">
            <a:avLst/>
          </a:prstGeom>
        </p:spPr>
      </p:pic>
      <p:pic>
        <p:nvPicPr>
          <p:cNvPr id="9" name="Picture 8">
            <a:extLst>
              <a:ext uri="{FF2B5EF4-FFF2-40B4-BE49-F238E27FC236}">
                <a16:creationId xmlns:a16="http://schemas.microsoft.com/office/drawing/2014/main" id="{AD056769-DE6D-2479-4EC4-69E8238FA7B3}"/>
              </a:ext>
            </a:extLst>
          </p:cNvPr>
          <p:cNvPicPr>
            <a:picLocks noChangeAspect="1"/>
          </p:cNvPicPr>
          <p:nvPr/>
        </p:nvPicPr>
        <p:blipFill>
          <a:blip r:embed="rId4"/>
          <a:stretch>
            <a:fillRect/>
          </a:stretch>
        </p:blipFill>
        <p:spPr>
          <a:xfrm>
            <a:off x="10254046" y="5455544"/>
            <a:ext cx="1860597" cy="691761"/>
          </a:xfrm>
          <a:prstGeom prst="rect">
            <a:avLst/>
          </a:prstGeom>
        </p:spPr>
      </p:pic>
      <p:sp>
        <p:nvSpPr>
          <p:cNvPr id="11" name="TextBox 10">
            <a:extLst>
              <a:ext uri="{FF2B5EF4-FFF2-40B4-BE49-F238E27FC236}">
                <a16:creationId xmlns:a16="http://schemas.microsoft.com/office/drawing/2014/main" id="{4E3E11E0-D8BE-BC1B-B0CA-7AF29D3F7838}"/>
              </a:ext>
            </a:extLst>
          </p:cNvPr>
          <p:cNvSpPr txBox="1"/>
          <p:nvPr/>
        </p:nvSpPr>
        <p:spPr>
          <a:xfrm>
            <a:off x="7492582" y="2751084"/>
            <a:ext cx="2194883"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000" i="0" u="none" strike="noStrike" kern="1200" cap="none" spc="0" normalizeH="0" baseline="0" noProof="0" dirty="0" err="1">
                <a:ln>
                  <a:noFill/>
                </a:ln>
                <a:solidFill>
                  <a:srgbClr val="0C377B"/>
                </a:solidFill>
                <a:effectLst/>
                <a:uLnTx/>
                <a:uFillTx/>
                <a:latin typeface="Calibri" panose="020F0502020204030204"/>
                <a:ea typeface="+mn-ea"/>
                <a:cs typeface="+mn-cs"/>
              </a:rPr>
              <a:t>Status</a:t>
            </a:r>
            <a:r>
              <a:rPr kumimoji="0" lang="fr-FR" sz="2000" i="0" u="none" strike="noStrike" kern="1200" cap="none" spc="0" normalizeH="0" baseline="0" noProof="0" dirty="0">
                <a:ln>
                  <a:noFill/>
                </a:ln>
                <a:solidFill>
                  <a:srgbClr val="0C377B"/>
                </a:solidFill>
                <a:effectLst/>
                <a:uLnTx/>
                <a:uFillTx/>
                <a:latin typeface="Calibri" panose="020F0502020204030204"/>
                <a:ea typeface="+mn-ea"/>
                <a:cs typeface="+mn-cs"/>
              </a:rPr>
              <a:t> 1 June 2024</a:t>
            </a:r>
            <a:endParaRPr kumimoji="0" lang="en-CH" sz="2000"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388903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11929"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FCC tunnel implementation</a:t>
            </a:r>
            <a:endParaRPr kumimoji="0" lang="en-GB" altLang="en-GB" sz="3200" b="1" i="0" u="none" strike="noStrike" kern="1200" cap="none" spc="0" normalizeH="0" baseline="0" noProof="0" dirty="0">
              <a:ln>
                <a:noFill/>
              </a:ln>
              <a:solidFill>
                <a:srgbClr val="FFFF00"/>
              </a:solidFill>
              <a:effectLst/>
              <a:uLnTx/>
              <a:uFillTx/>
              <a:latin typeface="Arial"/>
              <a:ea typeface="+mj-ea"/>
              <a:cs typeface="+mj-cs"/>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4" name="Picture 3">
            <a:extLst>
              <a:ext uri="{FF2B5EF4-FFF2-40B4-BE49-F238E27FC236}">
                <a16:creationId xmlns:a16="http://schemas.microsoft.com/office/drawing/2014/main" id="{35D8555C-BE26-AB62-6BFA-8F2BF5C887BF}"/>
              </a:ext>
            </a:extLst>
          </p:cNvPr>
          <p:cNvPicPr>
            <a:picLocks noChangeAspect="1"/>
          </p:cNvPicPr>
          <p:nvPr/>
        </p:nvPicPr>
        <p:blipFill>
          <a:blip r:embed="rId4"/>
          <a:stretch>
            <a:fillRect/>
          </a:stretch>
        </p:blipFill>
        <p:spPr>
          <a:xfrm>
            <a:off x="19441" y="968461"/>
            <a:ext cx="11988289" cy="3561975"/>
          </a:xfrm>
          <a:prstGeom prst="rect">
            <a:avLst/>
          </a:prstGeom>
        </p:spPr>
      </p:pic>
      <p:sp>
        <p:nvSpPr>
          <p:cNvPr id="5" name="TextBox 4">
            <a:extLst>
              <a:ext uri="{FF2B5EF4-FFF2-40B4-BE49-F238E27FC236}">
                <a16:creationId xmlns:a16="http://schemas.microsoft.com/office/drawing/2014/main" id="{D064F697-AE59-151A-414F-6282A5DC9A03}"/>
              </a:ext>
            </a:extLst>
          </p:cNvPr>
          <p:cNvSpPr txBox="1"/>
          <p:nvPr/>
        </p:nvSpPr>
        <p:spPr>
          <a:xfrm>
            <a:off x="151349" y="4909264"/>
            <a:ext cx="11881320" cy="153888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Tunnel implementation summary</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srgbClr val="0C377B"/>
              </a:solidFill>
              <a:effectLst/>
              <a:uLnTx/>
              <a:uFillTx/>
              <a:latin typeface="Arial"/>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91 km circumference</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95% in molasse geology for minimising tunnel construction risks</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Site investigations in zones where tunnel is close to geological interfaces: moraines-molasse-limestone</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p:spTree>
    <p:extLst>
      <p:ext uri="{BB962C8B-B14F-4D97-AF65-F5344CB8AC3E}">
        <p14:creationId xmlns:p14="http://schemas.microsoft.com/office/powerpoint/2010/main" val="114994305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Status site investigations</a:t>
            </a:r>
            <a:endParaRPr kumimoji="0" lang="en-GB" altLang="en-GB" sz="3200" b="1" i="0" u="none" strike="noStrike" kern="1200" cap="none" spc="0" normalizeH="0" baseline="0" noProof="0" dirty="0">
              <a:ln>
                <a:noFill/>
              </a:ln>
              <a:solidFill>
                <a:srgbClr val="FFFF00"/>
              </a:solidFill>
              <a:effectLst/>
              <a:uLnTx/>
              <a:uFillTx/>
              <a:latin typeface="Arial"/>
              <a:ea typeface="+mj-ea"/>
              <a:cs typeface="+mj-cs"/>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1" name="TextBox 10">
            <a:extLst>
              <a:ext uri="{FF2B5EF4-FFF2-40B4-BE49-F238E27FC236}">
                <a16:creationId xmlns:a16="http://schemas.microsoft.com/office/drawing/2014/main" id="{6F233621-C536-2FAE-E685-3EE87670C604}"/>
              </a:ext>
            </a:extLst>
          </p:cNvPr>
          <p:cNvSpPr txBox="1"/>
          <p:nvPr/>
        </p:nvSpPr>
        <p:spPr>
          <a:xfrm>
            <a:off x="10133056" y="6173435"/>
            <a:ext cx="1786467" cy="471539"/>
          </a:xfrm>
          <a:prstGeom prst="rect">
            <a:avLst/>
          </a:prstGeom>
          <a:noFill/>
        </p:spPr>
        <p:txBody>
          <a:bodyPr wrap="square" rtlCol="0">
            <a:spAutoFit/>
          </a:bodyPr>
          <a:lstStyle/>
          <a:p>
            <a:pPr marL="0" marR="0" lvl="0" indent="0" algn="l" defTabSz="914400" rtl="0" eaLnBrk="1" fontAlgn="auto" latinLnBrk="0" hangingPunct="1">
              <a:lnSpc>
                <a:spcPts val="3700"/>
              </a:lnSpc>
              <a:spcBef>
                <a:spcPts val="0"/>
              </a:spcBef>
              <a:spcAft>
                <a:spcPts val="0"/>
              </a:spcAft>
              <a:buClrTx/>
              <a:buSzTx/>
              <a:buFontTx/>
              <a:buNone/>
              <a:tabLst/>
              <a:defRPr/>
            </a:pPr>
            <a:r>
              <a:rPr kumimoji="0" lang="en-US" sz="800" b="0" i="0" u="none" strike="noStrike" kern="1200" cap="none" spc="0" normalizeH="0" baseline="0" noProof="0" dirty="0">
                <a:ln>
                  <a:noFill/>
                </a:ln>
                <a:solidFill>
                  <a:srgbClr val="0C377B"/>
                </a:solidFill>
                <a:effectLst/>
                <a:uLnTx/>
                <a:uFillTx/>
                <a:latin typeface="Arial"/>
                <a:ea typeface="+mn-ea"/>
                <a:cs typeface="+mn-cs"/>
              </a:rPr>
              <a:t>Drilling works on the lake</a:t>
            </a:r>
            <a:endParaRPr kumimoji="0" lang="en-GB" sz="800" b="0" i="0" u="none" strike="noStrike" kern="1200" cap="none" spc="0" normalizeH="0" baseline="0" noProof="0" dirty="0">
              <a:ln>
                <a:noFill/>
              </a:ln>
              <a:solidFill>
                <a:srgbClr val="0C377B"/>
              </a:solidFill>
              <a:effectLst/>
              <a:uLnTx/>
              <a:uFillTx/>
              <a:latin typeface="Arial"/>
              <a:ea typeface="+mn-ea"/>
              <a:cs typeface="+mn-cs"/>
            </a:endParaRPr>
          </a:p>
        </p:txBody>
      </p:sp>
      <p:pic>
        <p:nvPicPr>
          <p:cNvPr id="2" name="Picture 1">
            <a:extLst>
              <a:ext uri="{FF2B5EF4-FFF2-40B4-BE49-F238E27FC236}">
                <a16:creationId xmlns:a16="http://schemas.microsoft.com/office/drawing/2014/main" id="{D471372F-F4F8-E03F-F6CA-8C320DB6C55E}"/>
              </a:ext>
            </a:extLst>
          </p:cNvPr>
          <p:cNvPicPr>
            <a:picLocks noChangeAspect="1"/>
          </p:cNvPicPr>
          <p:nvPr/>
        </p:nvPicPr>
        <p:blipFill>
          <a:blip r:embed="rId4"/>
          <a:stretch>
            <a:fillRect/>
          </a:stretch>
        </p:blipFill>
        <p:spPr>
          <a:xfrm>
            <a:off x="10391" y="790801"/>
            <a:ext cx="6477000" cy="6057900"/>
          </a:xfrm>
          <a:prstGeom prst="rect">
            <a:avLst/>
          </a:prstGeom>
        </p:spPr>
      </p:pic>
      <p:pic>
        <p:nvPicPr>
          <p:cNvPr id="4" name="Image 3">
            <a:extLst>
              <a:ext uri="{FF2B5EF4-FFF2-40B4-BE49-F238E27FC236}">
                <a16:creationId xmlns:a16="http://schemas.microsoft.com/office/drawing/2014/main" id="{8808ACC3-4CFE-A6C4-45CF-91C33926CD05}"/>
              </a:ext>
            </a:extLst>
          </p:cNvPr>
          <p:cNvPicPr>
            <a:picLocks noChangeAspect="1"/>
          </p:cNvPicPr>
          <p:nvPr/>
        </p:nvPicPr>
        <p:blipFill>
          <a:blip r:embed="rId5"/>
          <a:stretch>
            <a:fillRect/>
          </a:stretch>
        </p:blipFill>
        <p:spPr>
          <a:xfrm>
            <a:off x="6718765" y="4498216"/>
            <a:ext cx="2649680" cy="2126872"/>
          </a:xfrm>
          <a:prstGeom prst="rect">
            <a:avLst/>
          </a:prstGeom>
        </p:spPr>
      </p:pic>
      <p:pic>
        <p:nvPicPr>
          <p:cNvPr id="6" name="Picture 5">
            <a:extLst>
              <a:ext uri="{FF2B5EF4-FFF2-40B4-BE49-F238E27FC236}">
                <a16:creationId xmlns:a16="http://schemas.microsoft.com/office/drawing/2014/main" id="{95B5D264-B01D-BC76-45CB-D64A1529D509}"/>
              </a:ext>
            </a:extLst>
          </p:cNvPr>
          <p:cNvPicPr>
            <a:picLocks noChangeAspect="1"/>
          </p:cNvPicPr>
          <p:nvPr/>
        </p:nvPicPr>
        <p:blipFill>
          <a:blip r:embed="rId6"/>
          <a:stretch>
            <a:fillRect/>
          </a:stretch>
        </p:blipFill>
        <p:spPr>
          <a:xfrm>
            <a:off x="9566851" y="4480133"/>
            <a:ext cx="2536009" cy="1972238"/>
          </a:xfrm>
          <a:prstGeom prst="rect">
            <a:avLst/>
          </a:prstGeom>
        </p:spPr>
      </p:pic>
      <p:sp>
        <p:nvSpPr>
          <p:cNvPr id="3" name="TextBox 2">
            <a:extLst>
              <a:ext uri="{FF2B5EF4-FFF2-40B4-BE49-F238E27FC236}">
                <a16:creationId xmlns:a16="http://schemas.microsoft.com/office/drawing/2014/main" id="{79024663-B824-7C78-8DB6-63D88128F45F}"/>
              </a:ext>
            </a:extLst>
          </p:cNvPr>
          <p:cNvSpPr txBox="1"/>
          <p:nvPr/>
        </p:nvSpPr>
        <p:spPr>
          <a:xfrm>
            <a:off x="6588079" y="812066"/>
            <a:ext cx="5496339" cy="3370153"/>
          </a:xfrm>
          <a:prstGeom prst="rect">
            <a:avLst/>
          </a:prstGeom>
          <a:noFill/>
        </p:spPr>
        <p:txBody>
          <a:bodyPr wrap="square" rtlCol="0">
            <a:spAutoFit/>
          </a:bodyPr>
          <a:lstStyle/>
          <a:p>
            <a:pPr marR="0" lvl="0" algn="l" defTabSz="457200" rtl="0" eaLnBrk="1" fontAlgn="auto" latinLnBrk="0" hangingPunct="1">
              <a:spcBef>
                <a:spcPts val="0"/>
              </a:spcBef>
              <a:spcAft>
                <a:spcPts val="600"/>
              </a:spcAft>
              <a:buClrTx/>
              <a:buSzTx/>
              <a:tabLst/>
              <a:defRPr/>
            </a:pPr>
            <a:r>
              <a:rPr kumimoji="0" lang="en-GB" sz="24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Site investigations to identify exact location of geological interfaces:</a:t>
            </a:r>
            <a:endParaRPr lang="en-GB" sz="2400" b="1" dirty="0">
              <a:solidFill>
                <a:srgbClr val="0C377B"/>
              </a:solidFill>
              <a:latin typeface="Arial"/>
              <a:sym typeface="Wingdings" panose="05000000000000000000" pitchFamily="2" charset="2"/>
            </a:endParaRPr>
          </a:p>
          <a:p>
            <a:pPr marL="342900" marR="0" lvl="0" indent="-342900" algn="l" defTabSz="457200" rtl="0" eaLnBrk="1" fontAlgn="auto" latinLnBrk="0" hangingPunct="1">
              <a:spcBef>
                <a:spcPts val="0"/>
              </a:spcBef>
              <a:spcAft>
                <a:spcPts val="600"/>
              </a:spcAft>
              <a:buClrTx/>
              <a:buSzTx/>
              <a:buFont typeface="Arial" panose="020B0604020202020204" pitchFamily="34" charset="0"/>
              <a:buChar char="•"/>
              <a:tabLst/>
              <a:defRPr/>
            </a:pPr>
            <a:r>
              <a:rPr lang="fr-FR" sz="2400" b="0" dirty="0">
                <a:solidFill>
                  <a:srgbClr val="0C377B"/>
                </a:solidFill>
              </a:rPr>
              <a:t>Molasse layer vs moraines/</a:t>
            </a:r>
            <a:r>
              <a:rPr lang="fr-FR" sz="2400" b="0" dirty="0" err="1">
                <a:solidFill>
                  <a:srgbClr val="0C377B"/>
                </a:solidFill>
              </a:rPr>
              <a:t>limestone</a:t>
            </a:r>
            <a:endParaRPr lang="fr-FR" sz="2400" dirty="0">
              <a:solidFill>
                <a:srgbClr val="0C377B"/>
              </a:solidFill>
            </a:endParaRPr>
          </a:p>
          <a:p>
            <a:pPr marL="342900" marR="0" lvl="0" indent="-342900" algn="l" defTabSz="457200" rtl="0" eaLnBrk="1" fontAlgn="auto" latinLnBrk="0" hangingPunct="1">
              <a:spcBef>
                <a:spcPts val="0"/>
              </a:spcBef>
              <a:spcAft>
                <a:spcPts val="600"/>
              </a:spcAft>
              <a:buClrTx/>
              <a:buSzTx/>
              <a:buFont typeface="Arial" panose="020B0604020202020204" pitchFamily="34" charset="0"/>
              <a:buChar char="•"/>
              <a:tabLst/>
              <a:defRPr/>
            </a:pPr>
            <a:r>
              <a:rPr lang="fr-FR" sz="2400" b="0" dirty="0">
                <a:solidFill>
                  <a:srgbClr val="0C377B"/>
                </a:solidFill>
              </a:rPr>
              <a:t>~30 </a:t>
            </a:r>
            <a:r>
              <a:rPr lang="fr-FR" sz="2400" b="0" dirty="0" err="1">
                <a:solidFill>
                  <a:srgbClr val="0C377B"/>
                </a:solidFill>
              </a:rPr>
              <a:t>drillings</a:t>
            </a:r>
            <a:r>
              <a:rPr lang="fr-FR" sz="2400" b="0" dirty="0">
                <a:solidFill>
                  <a:srgbClr val="0C377B"/>
                </a:solidFill>
              </a:rPr>
              <a:t> and </a:t>
            </a:r>
          </a:p>
          <a:p>
            <a:pPr marL="342900" marR="0" lvl="0" indent="-342900" algn="l" defTabSz="457200" rtl="0" eaLnBrk="1" fontAlgn="auto" latinLnBrk="0" hangingPunct="1">
              <a:spcBef>
                <a:spcPts val="0"/>
              </a:spcBef>
              <a:spcAft>
                <a:spcPts val="600"/>
              </a:spcAft>
              <a:buClrTx/>
              <a:buSzTx/>
              <a:buFont typeface="Arial" panose="020B0604020202020204" pitchFamily="34" charset="0"/>
              <a:buChar char="•"/>
              <a:tabLst/>
              <a:defRPr/>
            </a:pPr>
            <a:r>
              <a:rPr lang="fr-FR" sz="2400" b="0" dirty="0">
                <a:solidFill>
                  <a:srgbClr val="0C377B"/>
                </a:solidFill>
              </a:rPr>
              <a:t>~100 km </a:t>
            </a:r>
            <a:r>
              <a:rPr lang="fr-FR" sz="2400" b="0" dirty="0" err="1">
                <a:solidFill>
                  <a:srgbClr val="0C377B"/>
                </a:solidFill>
              </a:rPr>
              <a:t>seismic</a:t>
            </a:r>
            <a:r>
              <a:rPr lang="fr-FR" sz="2400" b="0" dirty="0">
                <a:solidFill>
                  <a:srgbClr val="0C377B"/>
                </a:solidFill>
              </a:rPr>
              <a:t> </a:t>
            </a:r>
            <a:r>
              <a:rPr lang="fr-FR" sz="2400" b="0" dirty="0" err="1">
                <a:solidFill>
                  <a:srgbClr val="0C377B"/>
                </a:solidFill>
              </a:rPr>
              <a:t>lines</a:t>
            </a:r>
            <a:endParaRPr lang="fr-FR" sz="2400" b="0" dirty="0">
              <a:solidFill>
                <a:srgbClr val="0C377B"/>
              </a:solidFill>
            </a:endParaRPr>
          </a:p>
          <a:p>
            <a:pPr marL="342900" marR="0" lvl="0" indent="-342900" algn="l" defTabSz="457200" rtl="0" eaLnBrk="1" fontAlgn="auto" latinLnBrk="0" hangingPunct="1">
              <a:spcBef>
                <a:spcPts val="0"/>
              </a:spcBef>
              <a:spcAft>
                <a:spcPts val="600"/>
              </a:spcAft>
              <a:buClrTx/>
              <a:buSzTx/>
              <a:buFont typeface="Arial" panose="020B0604020202020204" pitchFamily="34" charset="0"/>
              <a:buChar char="•"/>
              <a:tabLst/>
              <a:defRPr/>
            </a:pPr>
            <a:r>
              <a:rPr lang="fr-FR" sz="2400" b="0" dirty="0">
                <a:solidFill>
                  <a:srgbClr val="0C377B"/>
                </a:solidFill>
              </a:rPr>
              <a:t>Start in July 2024</a:t>
            </a:r>
          </a:p>
          <a:p>
            <a:pPr marR="0" lvl="0" algn="l" defTabSz="457200" rtl="0" eaLnBrk="1" fontAlgn="auto" latinLnBrk="0" hangingPunct="1">
              <a:spcBef>
                <a:spcPts val="0"/>
              </a:spcBef>
              <a:spcAft>
                <a:spcPts val="600"/>
              </a:spcAft>
              <a:buClrTx/>
              <a:buSzTx/>
              <a:tabLst/>
              <a:defRPr/>
            </a:pPr>
            <a:r>
              <a:rPr kumimoji="0" lang="fr-FR" sz="2000" b="1" i="0" u="none" strike="noStrike" kern="1200" cap="none" spc="0" normalizeH="0" baseline="0" noProof="0" dirty="0">
                <a:ln>
                  <a:noFill/>
                </a:ln>
                <a:solidFill>
                  <a:schemeClr val="accent5"/>
                </a:solidFill>
                <a:effectLst/>
                <a:uLnTx/>
                <a:uFillTx/>
                <a:latin typeface="Arial"/>
                <a:ea typeface="+mn-ea"/>
                <a:cs typeface="+mn-cs"/>
                <a:sym typeface="Wingdings" panose="05000000000000000000" pitchFamily="2" charset="2"/>
              </a:rPr>
              <a:t> Vertical position and inclination of tunnel</a:t>
            </a:r>
            <a:endParaRPr kumimoji="0" lang="en-GB" sz="2000" b="1" i="0" u="none" strike="noStrike" kern="1200" cap="none" spc="0" normalizeH="0" baseline="0" noProof="0" dirty="0">
              <a:ln>
                <a:noFill/>
              </a:ln>
              <a:solidFill>
                <a:schemeClr val="accent5"/>
              </a:solidFill>
              <a:effectLst/>
              <a:uLnTx/>
              <a:uFillTx/>
              <a:latin typeface="Arial"/>
              <a:ea typeface="+mn-ea"/>
              <a:cs typeface="+mn-cs"/>
            </a:endParaRPr>
          </a:p>
        </p:txBody>
      </p:sp>
    </p:spTree>
    <p:extLst>
      <p:ext uri="{BB962C8B-B14F-4D97-AF65-F5344CB8AC3E}">
        <p14:creationId xmlns:p14="http://schemas.microsoft.com/office/powerpoint/2010/main" val="93843066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theme/theme1.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5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3.xml><?xml version="1.0" encoding="utf-8"?>
<a:theme xmlns:a="http://schemas.openxmlformats.org/drawingml/2006/main" name="6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6.xml><?xml version="1.0" encoding="utf-8"?>
<a:theme xmlns:a="http://schemas.openxmlformats.org/drawingml/2006/main" name="2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28575">
          <a:solidFill>
            <a:schemeClr val="accent5">
              <a:lumMod val="75000"/>
            </a:schemeClr>
          </a:solidFill>
          <a:prstDash val="solid"/>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flat" cmpd="sng" algn="ctr">
          <a:solidFill>
            <a:schemeClr val="dk1"/>
          </a:solidFill>
          <a:prstDash val="dash"/>
          <a:round/>
          <a:headEnd type="none" w="med" len="med"/>
          <a:tailEnd type="none" w="med" len="med"/>
        </a:ln>
      </a:spPr>
      <a:bodyPr/>
      <a:lstStyle/>
      <a:style>
        <a:lnRef idx="0">
          <a:scrgbClr r="0" g="0" b="0"/>
        </a:lnRef>
        <a:fillRef idx="0">
          <a:scrgbClr r="0" g="0" b="0"/>
        </a:fillRef>
        <a:effectRef idx="0">
          <a:scrgbClr r="0" g="0" b="0"/>
        </a:effectRef>
        <a:fontRef idx="minor">
          <a:schemeClr val="tx1"/>
        </a:fontRef>
      </a:style>
    </a:lnDef>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7.xml><?xml version="1.0" encoding="utf-8"?>
<a:theme xmlns:a="http://schemas.openxmlformats.org/drawingml/2006/main" name="3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8.xml><?xml version="1.0" encoding="utf-8"?>
<a:theme xmlns:a="http://schemas.openxmlformats.org/drawingml/2006/main" name="10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9.xml><?xml version="1.0" encoding="utf-8"?>
<a:theme xmlns:a="http://schemas.openxmlformats.org/drawingml/2006/main" name="4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docProps/app.xml><?xml version="1.0" encoding="utf-8"?>
<Properties xmlns="http://schemas.openxmlformats.org/officeDocument/2006/extended-properties" xmlns:vt="http://schemas.openxmlformats.org/officeDocument/2006/docPropsVTypes">
  <TotalTime>40104</TotalTime>
  <Words>3985</Words>
  <Application>Microsoft Macintosh PowerPoint</Application>
  <PresentationFormat>Widescreen</PresentationFormat>
  <Paragraphs>689</Paragraphs>
  <Slides>42</Slides>
  <Notes>8</Notes>
  <HiddenSlides>0</HiddenSlides>
  <MMClips>0</MMClips>
  <ScaleCrop>false</ScaleCrop>
  <HeadingPairs>
    <vt:vector size="6" baseType="variant">
      <vt:variant>
        <vt:lpstr>Fonts Used</vt:lpstr>
      </vt:variant>
      <vt:variant>
        <vt:i4>13</vt:i4>
      </vt:variant>
      <vt:variant>
        <vt:lpstr>Theme</vt:lpstr>
      </vt:variant>
      <vt:variant>
        <vt:i4>11</vt:i4>
      </vt:variant>
      <vt:variant>
        <vt:lpstr>Slide Titles</vt:lpstr>
      </vt:variant>
      <vt:variant>
        <vt:i4>42</vt:i4>
      </vt:variant>
    </vt:vector>
  </HeadingPairs>
  <TitlesOfParts>
    <vt:vector size="66" baseType="lpstr">
      <vt:lpstr>Arial</vt:lpstr>
      <vt:lpstr>Calibri</vt:lpstr>
      <vt:lpstr>Calibri Light</vt:lpstr>
      <vt:lpstr>Cambria Math</vt:lpstr>
      <vt:lpstr>Century Gothic</vt:lpstr>
      <vt:lpstr>Franklin Gothic Book</vt:lpstr>
      <vt:lpstr>OpenSymbol</vt:lpstr>
      <vt:lpstr>Roobert</vt:lpstr>
      <vt:lpstr>Symbol</vt:lpstr>
      <vt:lpstr>Tahoma</vt:lpstr>
      <vt:lpstr>Times New Roman</vt:lpstr>
      <vt:lpstr>Verdana</vt:lpstr>
      <vt:lpstr>Wingdings</vt:lpstr>
      <vt:lpstr>3_Office Theme</vt:lpstr>
      <vt:lpstr>Content Slides - Deep Blue</vt:lpstr>
      <vt:lpstr>6_FC5643-CERN3027 - Scale of contributions</vt:lpstr>
      <vt:lpstr>Custom Design</vt:lpstr>
      <vt:lpstr>1_Content Slides - Deep Blue</vt:lpstr>
      <vt:lpstr>2_Content Slides - Deep Blue</vt:lpstr>
      <vt:lpstr>3_Content Slides - Deep Blue</vt:lpstr>
      <vt:lpstr>10_Office Theme</vt:lpstr>
      <vt:lpstr>4_Content Slides - Deep Blue</vt:lpstr>
      <vt:lpstr>5_Content Slides - Deep Blue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Ghislain Roy</cp:lastModifiedBy>
  <cp:revision>271</cp:revision>
  <cp:lastPrinted>2023-06-04T09:15:43Z</cp:lastPrinted>
  <dcterms:created xsi:type="dcterms:W3CDTF">2022-11-04T23:51:03Z</dcterms:created>
  <dcterms:modified xsi:type="dcterms:W3CDTF">2024-08-26T18:47:32Z</dcterms:modified>
</cp:coreProperties>
</file>