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handoutMasterIdLst>
    <p:handoutMasterId r:id="rId50"/>
  </p:handoutMasterIdLst>
  <p:sldIdLst>
    <p:sldId id="342" r:id="rId2"/>
    <p:sldId id="714" r:id="rId3"/>
    <p:sldId id="715" r:id="rId4"/>
    <p:sldId id="741" r:id="rId5"/>
    <p:sldId id="771" r:id="rId6"/>
    <p:sldId id="739" r:id="rId7"/>
    <p:sldId id="801" r:id="rId8"/>
    <p:sldId id="751" r:id="rId9"/>
    <p:sldId id="655" r:id="rId10"/>
    <p:sldId id="767" r:id="rId11"/>
    <p:sldId id="768" r:id="rId12"/>
    <p:sldId id="749" r:id="rId13"/>
    <p:sldId id="774" r:id="rId14"/>
    <p:sldId id="790" r:id="rId15"/>
    <p:sldId id="775" r:id="rId16"/>
    <p:sldId id="776" r:id="rId17"/>
    <p:sldId id="786" r:id="rId18"/>
    <p:sldId id="787" r:id="rId19"/>
    <p:sldId id="681" r:id="rId20"/>
    <p:sldId id="788" r:id="rId21"/>
    <p:sldId id="766" r:id="rId22"/>
    <p:sldId id="791" r:id="rId23"/>
    <p:sldId id="781" r:id="rId24"/>
    <p:sldId id="665" r:id="rId25"/>
    <p:sldId id="792" r:id="rId26"/>
    <p:sldId id="752" r:id="rId27"/>
    <p:sldId id="779" r:id="rId28"/>
    <p:sldId id="780" r:id="rId29"/>
    <p:sldId id="753" r:id="rId30"/>
    <p:sldId id="793" r:id="rId31"/>
    <p:sldId id="773" r:id="rId32"/>
    <p:sldId id="794" r:id="rId33"/>
    <p:sldId id="769" r:id="rId34"/>
    <p:sldId id="778" r:id="rId35"/>
    <p:sldId id="770" r:id="rId36"/>
    <p:sldId id="796" r:id="rId37"/>
    <p:sldId id="797" r:id="rId38"/>
    <p:sldId id="327" r:id="rId39"/>
    <p:sldId id="799" r:id="rId40"/>
    <p:sldId id="745" r:id="rId41"/>
    <p:sldId id="717" r:id="rId42"/>
    <p:sldId id="725" r:id="rId43"/>
    <p:sldId id="720" r:id="rId44"/>
    <p:sldId id="719" r:id="rId45"/>
    <p:sldId id="734" r:id="rId46"/>
    <p:sldId id="800" r:id="rId47"/>
    <p:sldId id="802" r:id="rId4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5410BF-DD66-49BF-A54F-FBA470E5ED4B}">
          <p14:sldIdLst>
            <p14:sldId id="342"/>
            <p14:sldId id="714"/>
            <p14:sldId id="715"/>
            <p14:sldId id="741"/>
            <p14:sldId id="771"/>
            <p14:sldId id="739"/>
            <p14:sldId id="801"/>
            <p14:sldId id="751"/>
            <p14:sldId id="655"/>
            <p14:sldId id="767"/>
            <p14:sldId id="768"/>
            <p14:sldId id="749"/>
            <p14:sldId id="774"/>
            <p14:sldId id="790"/>
            <p14:sldId id="775"/>
            <p14:sldId id="776"/>
            <p14:sldId id="786"/>
            <p14:sldId id="787"/>
            <p14:sldId id="681"/>
            <p14:sldId id="788"/>
            <p14:sldId id="766"/>
            <p14:sldId id="791"/>
            <p14:sldId id="781"/>
            <p14:sldId id="665"/>
            <p14:sldId id="792"/>
            <p14:sldId id="752"/>
            <p14:sldId id="779"/>
            <p14:sldId id="780"/>
            <p14:sldId id="753"/>
            <p14:sldId id="793"/>
            <p14:sldId id="773"/>
            <p14:sldId id="794"/>
            <p14:sldId id="769"/>
            <p14:sldId id="778"/>
            <p14:sldId id="770"/>
            <p14:sldId id="796"/>
            <p14:sldId id="797"/>
            <p14:sldId id="327"/>
            <p14:sldId id="799"/>
            <p14:sldId id="745"/>
            <p14:sldId id="717"/>
            <p14:sldId id="725"/>
            <p14:sldId id="720"/>
            <p14:sldId id="719"/>
            <p14:sldId id="734"/>
            <p14:sldId id="800"/>
            <p14:sldId id="8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FF"/>
    <a:srgbClr val="2D9DFF"/>
    <a:srgbClr val="FF9966"/>
    <a:srgbClr val="000000"/>
    <a:srgbClr val="FFFF9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7" autoAdjust="0"/>
    <p:restoredTop sz="76520" autoAdjust="0"/>
  </p:normalViewPr>
  <p:slideViewPr>
    <p:cSldViewPr snapToGrid="0">
      <p:cViewPr>
        <p:scale>
          <a:sx n="106" d="100"/>
          <a:sy n="106" d="100"/>
        </p:scale>
        <p:origin x="222" y="8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32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088218511367479E-2"/>
          <c:y val="9.3176068148756147E-2"/>
          <c:w val="0.93892850764618729"/>
          <c:h val="0.82243967380733751"/>
        </c:manualLayout>
      </c:layout>
      <c:lineChart>
        <c:grouping val="standard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Sheet1!$A$4:$A$49</c:f>
              <c:numCache>
                <c:formatCode>General</c:formatCode>
                <c:ptCount val="46"/>
                <c:pt idx="0">
                  <c:v>1960</c:v>
                </c:pt>
                <c:pt idx="1">
                  <c:v>1962</c:v>
                </c:pt>
                <c:pt idx="2">
                  <c:v>1963</c:v>
                </c:pt>
                <c:pt idx="3">
                  <c:v>1967</c:v>
                </c:pt>
                <c:pt idx="4">
                  <c:v>1968</c:v>
                </c:pt>
                <c:pt idx="5">
                  <c:v>1971</c:v>
                </c:pt>
                <c:pt idx="6">
                  <c:v>1973</c:v>
                </c:pt>
                <c:pt idx="7">
                  <c:v>1975</c:v>
                </c:pt>
                <c:pt idx="8">
                  <c:v>1978</c:v>
                </c:pt>
                <c:pt idx="9">
                  <c:v>1991</c:v>
                </c:pt>
                <c:pt idx="10">
                  <c:v>1992</c:v>
                </c:pt>
                <c:pt idx="11">
                  <c:v>1993</c:v>
                </c:pt>
                <c:pt idx="12">
                  <c:v>1994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  <c:pt idx="28">
                  <c:v>2013</c:v>
                </c:pt>
                <c:pt idx="29">
                  <c:v>2014</c:v>
                </c:pt>
                <c:pt idx="30">
                  <c:v>2015</c:v>
                </c:pt>
                <c:pt idx="31">
                  <c:v>2016</c:v>
                </c:pt>
                <c:pt idx="32">
                  <c:v>2017</c:v>
                </c:pt>
                <c:pt idx="33">
                  <c:v>2018</c:v>
                </c:pt>
                <c:pt idx="34">
                  <c:v>2019</c:v>
                </c:pt>
                <c:pt idx="35">
                  <c:v>2020</c:v>
                </c:pt>
                <c:pt idx="36">
                  <c:v>2021</c:v>
                </c:pt>
                <c:pt idx="37">
                  <c:v>2022</c:v>
                </c:pt>
                <c:pt idx="38">
                  <c:v>2023</c:v>
                </c:pt>
                <c:pt idx="39">
                  <c:v>2024</c:v>
                </c:pt>
                <c:pt idx="40">
                  <c:v>2025</c:v>
                </c:pt>
                <c:pt idx="41">
                  <c:v>2026</c:v>
                </c:pt>
                <c:pt idx="42">
                  <c:v>2027</c:v>
                </c:pt>
                <c:pt idx="43">
                  <c:v>2028</c:v>
                </c:pt>
                <c:pt idx="44">
                  <c:v>2029</c:v>
                </c:pt>
                <c:pt idx="45">
                  <c:v>2030</c:v>
                </c:pt>
              </c:numCache>
            </c:numRef>
          </c:cat>
          <c:val>
            <c:numRef>
              <c:f>Sheet1!$B$4:$B$49</c:f>
              <c:numCache>
                <c:formatCode>General</c:formatCode>
                <c:ptCount val="46"/>
                <c:pt idx="0">
                  <c:v>0</c:v>
                </c:pt>
                <c:pt idx="1">
                  <c:v>0</c:v>
                </c:pt>
                <c:pt idx="2">
                  <c:v>0.5</c:v>
                </c:pt>
                <c:pt idx="3">
                  <c:v>0.5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3</c:v>
                </c:pt>
                <c:pt idx="8">
                  <c:v>7</c:v>
                </c:pt>
                <c:pt idx="9">
                  <c:v>7</c:v>
                </c:pt>
                <c:pt idx="10">
                  <c:v>19</c:v>
                </c:pt>
                <c:pt idx="11">
                  <c:v>43</c:v>
                </c:pt>
                <c:pt idx="12">
                  <c:v>67</c:v>
                </c:pt>
                <c:pt idx="13">
                  <c:v>67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126</c:v>
                </c:pt>
                <c:pt idx="18">
                  <c:v>164</c:v>
                </c:pt>
                <c:pt idx="19">
                  <c:v>164</c:v>
                </c:pt>
                <c:pt idx="20">
                  <c:v>164</c:v>
                </c:pt>
                <c:pt idx="21">
                  <c:v>164</c:v>
                </c:pt>
                <c:pt idx="22">
                  <c:v>164</c:v>
                </c:pt>
                <c:pt idx="23">
                  <c:v>164</c:v>
                </c:pt>
                <c:pt idx="24">
                  <c:v>164</c:v>
                </c:pt>
                <c:pt idx="25">
                  <c:v>164</c:v>
                </c:pt>
                <c:pt idx="26">
                  <c:v>164</c:v>
                </c:pt>
                <c:pt idx="27">
                  <c:v>164</c:v>
                </c:pt>
                <c:pt idx="28">
                  <c:v>164</c:v>
                </c:pt>
                <c:pt idx="29">
                  <c:v>164</c:v>
                </c:pt>
                <c:pt idx="30">
                  <c:v>164</c:v>
                </c:pt>
                <c:pt idx="31">
                  <c:v>164</c:v>
                </c:pt>
                <c:pt idx="32">
                  <c:v>164</c:v>
                </c:pt>
                <c:pt idx="33">
                  <c:v>164.8</c:v>
                </c:pt>
                <c:pt idx="34">
                  <c:v>168.8</c:v>
                </c:pt>
                <c:pt idx="35">
                  <c:v>174.8</c:v>
                </c:pt>
                <c:pt idx="36">
                  <c:v>174.8</c:v>
                </c:pt>
                <c:pt idx="37">
                  <c:v>174.8</c:v>
                </c:pt>
                <c:pt idx="38" formatCode="0.0">
                  <c:v>174.8</c:v>
                </c:pt>
                <c:pt idx="39" formatCode="0.0">
                  <c:v>174.8</c:v>
                </c:pt>
                <c:pt idx="40" formatCode="0.0">
                  <c:v>210.8</c:v>
                </c:pt>
                <c:pt idx="41" formatCode="0.0">
                  <c:v>210.8</c:v>
                </c:pt>
                <c:pt idx="42" formatCode="0.0">
                  <c:v>210.8</c:v>
                </c:pt>
                <c:pt idx="43" formatCode="0.0">
                  <c:v>210.8</c:v>
                </c:pt>
                <c:pt idx="44" formatCode="0.0">
                  <c:v>210.8</c:v>
                </c:pt>
                <c:pt idx="45" formatCode="0.0">
                  <c:v>210.8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F2F-4C7E-A6F7-AC66CE12D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3464680"/>
        <c:axId val="1"/>
      </c:lineChart>
      <c:catAx>
        <c:axId val="303464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/>
        </c:spPr>
        <c:txPr>
          <a:bodyPr/>
          <a:lstStyle/>
          <a:p>
            <a:pPr>
              <a:defRPr sz="900" b="0"/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0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 b="0"/>
            </a:pPr>
            <a:endParaRPr lang="en-US"/>
          </a:p>
        </c:txPr>
        <c:crossAx val="303464680"/>
        <c:crosses val="autoZero"/>
        <c:crossBetween val="between"/>
      </c:valAx>
      <c:spPr>
        <a:solidFill>
          <a:schemeClr val="bg1"/>
        </a:solidFill>
        <a:ln>
          <a:solidFill>
            <a:schemeClr val="accent1"/>
          </a:solidFill>
        </a:ln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0.25296</cdr:x>
      <cdr:y>0.61887</cdr:y>
    </cdr:from>
    <cdr:to>
      <cdr:x>0.33738</cdr:x>
      <cdr:y>0.68507</cdr:y>
    </cdr:to>
    <cdr:sp macro="" textlink="">
      <cdr:nvSpPr>
        <cdr:cNvPr id="4" name="Text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84079" y="1582445"/>
          <a:ext cx="295017" cy="1692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800" b="1" i="0" u="none" strike="noStrike" baseline="0" dirty="0">
              <a:solidFill>
                <a:srgbClr val="0070C0"/>
              </a:solidFill>
              <a:latin typeface="+mn-lt"/>
              <a:cs typeface="Arial"/>
            </a:rPr>
            <a:t>LEP2</a:t>
          </a:r>
        </a:p>
      </cdr:txBody>
    </cdr:sp>
  </cdr:relSizeAnchor>
  <cdr:relSizeAnchor xmlns:cdr="http://schemas.openxmlformats.org/drawingml/2006/chartDrawing">
    <cdr:from>
      <cdr:x>0.26914</cdr:x>
      <cdr:y>0.5408</cdr:y>
    </cdr:from>
    <cdr:to>
      <cdr:x>0.39583</cdr:x>
      <cdr:y>0.58945</cdr:y>
    </cdr:to>
    <cdr:sp macro="" textlink="">
      <cdr:nvSpPr>
        <cdr:cNvPr id="5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0632" y="1382823"/>
          <a:ext cx="442737" cy="12440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22860" rIns="27432" bIns="2286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800" b="1" i="0" u="none" strike="noStrike" baseline="0" dirty="0">
              <a:solidFill>
                <a:srgbClr val="0070C0"/>
              </a:solidFill>
              <a:latin typeface="+mn-lt"/>
              <a:cs typeface="Arial"/>
            </a:rPr>
            <a:t>LEP2+</a:t>
          </a:r>
        </a:p>
      </cdr:txBody>
    </cdr:sp>
  </cdr:relSizeAnchor>
  <cdr:relSizeAnchor xmlns:cdr="http://schemas.openxmlformats.org/drawingml/2006/chartDrawing">
    <cdr:from>
      <cdr:x>0.17629</cdr:x>
      <cdr:y>0.27547</cdr:y>
    </cdr:from>
    <cdr:to>
      <cdr:x>0.5981</cdr:x>
      <cdr:y>0.33441</cdr:y>
    </cdr:to>
    <cdr:sp macro="" textlink="">
      <cdr:nvSpPr>
        <cdr:cNvPr id="6" name="Text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584" y="581443"/>
          <a:ext cx="1216885" cy="12441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27432" bIns="2286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800" b="1" i="0" u="none" strike="noStrike" baseline="0" dirty="0">
              <a:solidFill>
                <a:srgbClr val="0070C0"/>
              </a:solidFill>
              <a:latin typeface="+mn-lt"/>
              <a:cs typeface="Arial"/>
            </a:rPr>
            <a:t>LHC accelerator, ATLAS, CMS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0.00408</cdr:x>
      <cdr:y>0.00589</cdr:y>
    </cdr:to>
    <cdr:pic>
      <cdr:nvPicPr>
        <cdr:cNvPr id="7" name="chart">
          <a:extLst xmlns:a="http://schemas.openxmlformats.org/drawingml/2006/main">
            <a:ext uri="{FF2B5EF4-FFF2-40B4-BE49-F238E27FC236}">
              <a16:creationId xmlns:a16="http://schemas.microsoft.com/office/drawing/2014/main" id="{BDFF7074-F8CD-4ACD-967E-59B0D1A72D2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</cdr:y>
    </cdr:from>
    <cdr:to>
      <cdr:x>0.00408</cdr:x>
      <cdr:y>0.00589</cdr:y>
    </cdr:to>
    <cdr:pic>
      <cdr:nvPicPr>
        <cdr:cNvPr id="8" name="chart">
          <a:extLst xmlns:a="http://schemas.openxmlformats.org/drawingml/2006/main">
            <a:ext uri="{FF2B5EF4-FFF2-40B4-BE49-F238E27FC236}">
              <a16:creationId xmlns:a16="http://schemas.microsoft.com/office/drawing/2014/main" id="{FEEF90C6-A8D8-42EE-A942-53EC3203FC7F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0.65053</cdr:x>
      <cdr:y>0.13088</cdr:y>
    </cdr:from>
    <cdr:to>
      <cdr:x>0.97167</cdr:x>
      <cdr:y>0.21108</cdr:y>
    </cdr:to>
    <cdr:sp macro="" textlink="">
      <cdr:nvSpPr>
        <cdr:cNvPr id="13" name="Text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76736" y="276251"/>
          <a:ext cx="926448" cy="1692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square" lIns="18288" tIns="22860" rIns="18288" bIns="22860" anchor="ctr" upright="1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800" b="1" i="0" u="none" strike="noStrike" baseline="0" dirty="0">
              <a:solidFill>
                <a:srgbClr val="10B018"/>
              </a:solidFill>
              <a:latin typeface="+mn-lt"/>
              <a:cs typeface="Arial"/>
            </a:rPr>
            <a:t>HL-LHC IP1/IP5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AF6D5-0FE6-4ADF-AF7E-FAE1D18810A4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B561-B51F-41DF-B3CD-78D451BF2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5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D3468-FDE8-42D0-B8AA-968974D04DD3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7C333-963C-491B-BB34-13BC37910F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2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rtrecruiters.com/CERN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rtrecruiters.com/CERN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Doel is om </a:t>
            </a:r>
            <a:r>
              <a:rPr lang="en-US" sz="1200" dirty="0" err="1"/>
              <a:t>te</a:t>
            </a:r>
            <a:r>
              <a:rPr lang="en-US" sz="1200" dirty="0"/>
              <a:t> laten </a:t>
            </a:r>
            <a:r>
              <a:rPr lang="en-US" sz="1200" dirty="0" err="1"/>
              <a:t>zien</a:t>
            </a:r>
            <a:r>
              <a:rPr lang="en-US" sz="1200" dirty="0"/>
              <a:t> </a:t>
            </a:r>
            <a:r>
              <a:rPr lang="en-US" sz="1200" dirty="0" err="1"/>
              <a:t>dat</a:t>
            </a:r>
            <a:r>
              <a:rPr lang="en-US" sz="1200" dirty="0"/>
              <a:t> </a:t>
            </a:r>
            <a:r>
              <a:rPr lang="en-US" sz="1200" dirty="0" err="1"/>
              <a:t>iedereen</a:t>
            </a:r>
            <a:r>
              <a:rPr lang="en-US" sz="1200" dirty="0"/>
              <a:t> </a:t>
            </a:r>
            <a:r>
              <a:rPr lang="en-US" sz="1200" dirty="0" err="1"/>
              <a:t>bij</a:t>
            </a:r>
            <a:r>
              <a:rPr lang="en-US" sz="1200" dirty="0"/>
              <a:t> CERN </a:t>
            </a:r>
            <a:r>
              <a:rPr lang="en-US" sz="1200" dirty="0" err="1"/>
              <a:t>kan</a:t>
            </a:r>
            <a:r>
              <a:rPr lang="en-US" sz="1200" dirty="0"/>
              <a:t> </a:t>
            </a:r>
            <a:r>
              <a:rPr lang="en-US" sz="1200" dirty="0" err="1"/>
              <a:t>eindigen</a:t>
            </a:r>
            <a:r>
              <a:rPr lang="en-US" sz="1200" dirty="0"/>
              <a:t>. </a:t>
            </a:r>
            <a:r>
              <a:rPr lang="en-US" sz="1200" dirty="0" err="1"/>
              <a:t>Ongeacht</a:t>
            </a:r>
            <a:r>
              <a:rPr lang="en-US" sz="1200" dirty="0"/>
              <a:t> je </a:t>
            </a:r>
            <a:r>
              <a:rPr lang="en-US" sz="1200" dirty="0" err="1"/>
              <a:t>achtergrond</a:t>
            </a:r>
            <a:r>
              <a:rPr lang="en-US" sz="1200" dirty="0"/>
              <a:t>.</a:t>
            </a:r>
            <a:endParaRPr lang="en-GB" sz="11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984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979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819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497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1200" dirty="0"/>
              <a:t>Friend told me about CERN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200" dirty="0"/>
              <a:t>CERN always interested me, and I also wanted to move back to Switzerland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200" dirty="0"/>
              <a:t>Then I just applied for 3 interesting jobs through </a:t>
            </a:r>
            <a:r>
              <a:rPr lang="en-US" sz="1200" dirty="0">
                <a:hlinkClick r:id="rId3"/>
              </a:rPr>
              <a:t>smartrecruiters.com/CERN</a:t>
            </a:r>
            <a:r>
              <a:rPr lang="en-US" sz="1200" dirty="0"/>
              <a:t> 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200" dirty="0"/>
              <a:t>Then I got invited for an asynchronous online assessment, followed by an interview with my current supervisor and boss, and then I received an email with the offer.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83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1200" dirty="0"/>
              <a:t>Friend told me about CERN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200" dirty="0"/>
              <a:t>CERN always interested me, and I also wanted to move back to Switzerland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200" dirty="0"/>
              <a:t>Then I just applied for 3 interesting jobs through </a:t>
            </a:r>
            <a:r>
              <a:rPr lang="en-US" sz="1200" dirty="0">
                <a:hlinkClick r:id="rId3"/>
              </a:rPr>
              <a:t>smartrecruiters.com/CERN</a:t>
            </a:r>
            <a:r>
              <a:rPr lang="en-US" sz="1200" dirty="0"/>
              <a:t> 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200" dirty="0"/>
              <a:t>Then I got invited for an asynchronous online assessment, followed by an interview with my current supervisor and boss, and then I received an email with the offer.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976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Voordat</a:t>
            </a:r>
            <a:r>
              <a:rPr lang="en-US" sz="1200" dirty="0"/>
              <a:t> </a:t>
            </a:r>
            <a:r>
              <a:rPr lang="en-US" sz="1200" dirty="0" err="1"/>
              <a:t>ik</a:t>
            </a:r>
            <a:r>
              <a:rPr lang="en-US" sz="1200" dirty="0"/>
              <a:t> </a:t>
            </a:r>
            <a:r>
              <a:rPr lang="en-US" sz="1200" dirty="0" err="1"/>
              <a:t>hier</a:t>
            </a:r>
            <a:r>
              <a:rPr lang="en-US" sz="1200" dirty="0"/>
              <a:t> </a:t>
            </a:r>
            <a:r>
              <a:rPr lang="en-US" sz="1200" dirty="0" err="1"/>
              <a:t>voorbeelden</a:t>
            </a:r>
            <a:r>
              <a:rPr lang="en-US" sz="1200" dirty="0"/>
              <a:t> van ga </a:t>
            </a:r>
            <a:r>
              <a:rPr lang="en-US" sz="1200" dirty="0" err="1"/>
              <a:t>geven</a:t>
            </a:r>
            <a:r>
              <a:rPr lang="en-US" sz="1200" dirty="0"/>
              <a:t>, ga </a:t>
            </a:r>
            <a:r>
              <a:rPr lang="en-US" sz="1200" dirty="0" err="1"/>
              <a:t>ik</a:t>
            </a:r>
            <a:r>
              <a:rPr lang="en-US" sz="1200" dirty="0"/>
              <a:t> </a:t>
            </a:r>
            <a:r>
              <a:rPr lang="en-US" sz="1200" dirty="0" err="1"/>
              <a:t>jullie</a:t>
            </a:r>
            <a:r>
              <a:rPr lang="en-US" sz="1200" dirty="0"/>
              <a:t> </a:t>
            </a:r>
            <a:r>
              <a:rPr lang="en-US" sz="1200" dirty="0" err="1"/>
              <a:t>een</a:t>
            </a:r>
            <a:r>
              <a:rPr lang="en-US" sz="1200" dirty="0"/>
              <a:t> </a:t>
            </a:r>
            <a:r>
              <a:rPr lang="en-US" sz="1200" dirty="0" err="1"/>
              <a:t>spoedcursus</a:t>
            </a:r>
            <a:r>
              <a:rPr lang="en-US" sz="1200" dirty="0"/>
              <a:t> </a:t>
            </a:r>
            <a:r>
              <a:rPr lang="en-US" sz="1200" dirty="0" err="1"/>
              <a:t>geven</a:t>
            </a:r>
            <a:r>
              <a:rPr lang="en-US" sz="1200" dirty="0"/>
              <a:t> in cryogenics,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uitleggen</a:t>
            </a:r>
            <a:r>
              <a:rPr lang="en-US" sz="1200" dirty="0"/>
              <a:t> wat het is,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waarom</a:t>
            </a:r>
            <a:r>
              <a:rPr lang="en-US" sz="1200" dirty="0"/>
              <a:t> het </a:t>
            </a:r>
            <a:r>
              <a:rPr lang="en-US" sz="1200" dirty="0" err="1"/>
              <a:t>belangrijk</a:t>
            </a:r>
            <a:r>
              <a:rPr lang="en-US" sz="1200" dirty="0"/>
              <a:t> is </a:t>
            </a:r>
            <a:r>
              <a:rPr lang="en-US" sz="1200" dirty="0" err="1"/>
              <a:t>voor</a:t>
            </a:r>
            <a:r>
              <a:rPr lang="en-US" sz="1200" dirty="0"/>
              <a:t> CERN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een</a:t>
            </a:r>
            <a:r>
              <a:rPr lang="en-US" sz="1200" dirty="0"/>
              <a:t> hele hoop </a:t>
            </a:r>
            <a:r>
              <a:rPr lang="en-US" sz="1200" dirty="0" err="1"/>
              <a:t>andere</a:t>
            </a:r>
            <a:r>
              <a:rPr lang="en-US" sz="1200" dirty="0"/>
              <a:t> </a:t>
            </a:r>
            <a:r>
              <a:rPr lang="en-US" sz="1200" dirty="0" err="1"/>
              <a:t>technologien</a:t>
            </a:r>
            <a:r>
              <a:rPr lang="en-US" sz="1200" dirty="0"/>
              <a:t>. </a:t>
            </a:r>
            <a:endParaRPr lang="en-GB" sz="11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625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Voordat</a:t>
            </a:r>
            <a:r>
              <a:rPr lang="en-US" sz="1200" dirty="0"/>
              <a:t> </a:t>
            </a:r>
            <a:r>
              <a:rPr lang="en-US" sz="1200" dirty="0" err="1"/>
              <a:t>ik</a:t>
            </a:r>
            <a:r>
              <a:rPr lang="en-US" sz="1200" dirty="0"/>
              <a:t> </a:t>
            </a:r>
            <a:r>
              <a:rPr lang="en-US" sz="1200" dirty="0" err="1"/>
              <a:t>hier</a:t>
            </a:r>
            <a:r>
              <a:rPr lang="en-US" sz="1200" dirty="0"/>
              <a:t> </a:t>
            </a:r>
            <a:r>
              <a:rPr lang="en-US" sz="1200" dirty="0" err="1"/>
              <a:t>voorbeelden</a:t>
            </a:r>
            <a:r>
              <a:rPr lang="en-US" sz="1200" dirty="0"/>
              <a:t> van ga </a:t>
            </a:r>
            <a:r>
              <a:rPr lang="en-US" sz="1200" dirty="0" err="1"/>
              <a:t>geven</a:t>
            </a:r>
            <a:r>
              <a:rPr lang="en-US" sz="1200" dirty="0"/>
              <a:t>, ga </a:t>
            </a:r>
            <a:r>
              <a:rPr lang="en-US" sz="1200" dirty="0" err="1"/>
              <a:t>ik</a:t>
            </a:r>
            <a:r>
              <a:rPr lang="en-US" sz="1200" dirty="0"/>
              <a:t> </a:t>
            </a:r>
            <a:r>
              <a:rPr lang="en-US" sz="1200" dirty="0" err="1"/>
              <a:t>jullie</a:t>
            </a:r>
            <a:r>
              <a:rPr lang="en-US" sz="1200" dirty="0"/>
              <a:t> </a:t>
            </a:r>
            <a:r>
              <a:rPr lang="en-US" sz="1200" dirty="0" err="1"/>
              <a:t>een</a:t>
            </a:r>
            <a:r>
              <a:rPr lang="en-US" sz="1200" dirty="0"/>
              <a:t> </a:t>
            </a:r>
            <a:r>
              <a:rPr lang="en-US" sz="1200" dirty="0" err="1"/>
              <a:t>spoedcursus</a:t>
            </a:r>
            <a:r>
              <a:rPr lang="en-US" sz="1200" dirty="0"/>
              <a:t> </a:t>
            </a:r>
            <a:r>
              <a:rPr lang="en-US" sz="1200" dirty="0" err="1"/>
              <a:t>geven</a:t>
            </a:r>
            <a:r>
              <a:rPr lang="en-US" sz="1200" dirty="0"/>
              <a:t> in cryogenics,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uitleggen</a:t>
            </a:r>
            <a:r>
              <a:rPr lang="en-US" sz="1200" dirty="0"/>
              <a:t> wat het is,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waarom</a:t>
            </a:r>
            <a:r>
              <a:rPr lang="en-US" sz="1200" dirty="0"/>
              <a:t> het </a:t>
            </a:r>
            <a:r>
              <a:rPr lang="en-US" sz="1200" dirty="0" err="1"/>
              <a:t>belangrijk</a:t>
            </a:r>
            <a:r>
              <a:rPr lang="en-US" sz="1200" dirty="0"/>
              <a:t> is </a:t>
            </a:r>
            <a:r>
              <a:rPr lang="en-US" sz="1200" dirty="0" err="1"/>
              <a:t>voor</a:t>
            </a:r>
            <a:r>
              <a:rPr lang="en-US" sz="1200" dirty="0"/>
              <a:t> CERN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een</a:t>
            </a:r>
            <a:r>
              <a:rPr lang="en-US" sz="1200" dirty="0"/>
              <a:t> hele hoop </a:t>
            </a:r>
            <a:r>
              <a:rPr lang="en-US" sz="1200" dirty="0" err="1"/>
              <a:t>andere</a:t>
            </a:r>
            <a:r>
              <a:rPr lang="en-US" sz="1200" dirty="0"/>
              <a:t> </a:t>
            </a:r>
            <a:r>
              <a:rPr lang="en-US" sz="1200" dirty="0" err="1"/>
              <a:t>technologien</a:t>
            </a:r>
            <a:r>
              <a:rPr lang="en-US" sz="1200" dirty="0"/>
              <a:t>. </a:t>
            </a:r>
            <a:endParaRPr lang="en-GB" sz="11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396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146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102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646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622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6"/>
            <a:ext cx="1470128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8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" y="6389764"/>
            <a:ext cx="12191999" cy="469260"/>
            <a:chOff x="1" y="6389764"/>
            <a:chExt cx="9143999" cy="469260"/>
          </a:xfrm>
        </p:grpSpPr>
        <p:pic>
          <p:nvPicPr>
            <p:cNvPr id="11" name="Image 4" descr="bande-01.eps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175" y="6389764"/>
              <a:ext cx="7331825" cy="468236"/>
            </a:xfrm>
            <a:prstGeom prst="rect">
              <a:avLst/>
            </a:prstGeom>
          </p:spPr>
        </p:pic>
        <p:pic>
          <p:nvPicPr>
            <p:cNvPr id="12" name="Image 4" descr="bande-01.eps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389764"/>
              <a:ext cx="4567823" cy="469260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 userDrawn="1"/>
        </p:nvSpPr>
        <p:spPr>
          <a:xfrm>
            <a:off x="609600" y="6485382"/>
            <a:ext cx="27606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0" dirty="0">
                <a:solidFill>
                  <a:schemeClr val="bg1"/>
                </a:solidFill>
              </a:rPr>
              <a:t>TE-CRG</a:t>
            </a:r>
            <a:r>
              <a:rPr lang="fr-CH" sz="1100" b="0" baseline="0" dirty="0">
                <a:solidFill>
                  <a:schemeClr val="bg1"/>
                </a:solidFill>
              </a:rPr>
              <a:t> –ME Eng. Meeting</a:t>
            </a:r>
            <a:r>
              <a:rPr lang="fr-CH" sz="1100" b="0" dirty="0">
                <a:solidFill>
                  <a:schemeClr val="bg1"/>
                </a:solidFill>
              </a:rPr>
              <a:t>,</a:t>
            </a:r>
            <a:r>
              <a:rPr lang="en-GB" sz="1100" b="0" noProof="0" dirty="0">
                <a:solidFill>
                  <a:schemeClr val="bg1"/>
                </a:solidFill>
              </a:rPr>
              <a:t>  31-05-2024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1634004" y="6525073"/>
            <a:ext cx="3497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3FCC565-1177-472D-8E58-F8F5814A11EF}" type="slidenum">
              <a:rPr lang="fr-CH" sz="1050" b="0" baseline="0" smtClean="0">
                <a:solidFill>
                  <a:schemeClr val="bg1"/>
                </a:solidFill>
              </a:rPr>
              <a:t>‹#›</a:t>
            </a:fld>
            <a:endParaRPr lang="en-GB" sz="1050" b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alert.com/a-bizarre-physics-law-is-making-superfluid-helium-behave-like-an-actual-black-hole" TargetMode="External"/><Relationship Id="rId2" Type="http://schemas.openxmlformats.org/officeDocument/2006/relationships/hyperlink" Target="https://nl.freepik.com/premium-photo/vloeibare-stikstof-wordt-in-de-container-gegoten_13040159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2.jpe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cryotherminc.com/applications/liquid-helium-temperature-maintained-for-storage-and-transport" TargetMode="External"/><Relationship Id="rId5" Type="http://schemas.openxmlformats.org/officeDocument/2006/relationships/hyperlink" Target="https://cooneycoilandenergy.com/products/heat-exchangers/shell-coil/" TargetMode="External"/><Relationship Id="rId4" Type="http://schemas.openxmlformats.org/officeDocument/2006/relationships/hyperlink" Target="https://www.haoshpump.com/different-types-of-pumps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@iit" TargetMode="External"/><Relationship Id="rId5" Type="http://schemas.openxmlformats.org/officeDocument/2006/relationships/hyperlink" Target="https://www.researchgate.net/figure/a-Schematic-and-b-T-s-diagrams-of-Collins-Mixed-Mode-systems_fig1_288143364" TargetMode="Externa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9.xml"/><Relationship Id="rId7" Type="http://schemas.openxmlformats.org/officeDocument/2006/relationships/hyperlink" Target="https://www.youtube.com/watch?v=xgC5zgr6Hdc&amp;embeds_referring_euri=https%3A%2F%2Fhubblecontent.osi.office.net%2F&amp;source_ve_path=Mjg2NjY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xgC5zgr6Hdc?feature=oembed" TargetMode="External"/><Relationship Id="rId6" Type="http://schemas.openxmlformats.org/officeDocument/2006/relationships/hyperlink" Target="https://hst-archive.web.cern.ch/archiv/HST2001/accelerators/superconductivity/superconductivity.htm" TargetMode="Externa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eksforgeeks.org/electromagnet/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figure/Characteristic-T-H-J-three-axes-plot-of-the-superconducting-performances-For_fig1_259147116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2Z6UJbwxBZI?feature=oembed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www.youtube.com/watch?v=6WHhrFcH3b0&amp;ab_channel=ChpsNClps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iopscience.iop.org/article/10.1088/1757-899X/1240/1/012119/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https://iopscience.iop.org/article/10.1088/1757-899X/1240/1/012119/pdf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st.m.wikipedia.org/wiki/Ficheru:LHC_helium_tanks.jpg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posters.ch/marketplace/nebula-in-deep-space-with-stars-v112022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0O_FneLbPHo?feature=oembed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www.youtube.com/watch?v=0O_FneLbPHo&amp;ab_channel=Travel%26Cars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abs/pii/S0263876217307001" TargetMode="Externa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rencampbellmd.com/cryosurgery" TargetMode="Externa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C3iHAgwIYtI?feature=oembed" TargetMode="External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7.png"/><Relationship Id="rId5" Type="http://schemas.openxmlformats.org/officeDocument/2006/relationships/image" Target="../media/image57.jpeg"/><Relationship Id="rId10" Type="http://schemas.openxmlformats.org/officeDocument/2006/relationships/image" Target="../media/image61.jpeg"/><Relationship Id="rId4" Type="http://schemas.openxmlformats.org/officeDocument/2006/relationships/image" Target="../media/image56.jpeg"/><Relationship Id="rId9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6.jp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geneve.com/fr/que-faire/pourquoi-visiter-geneve" TargetMode="External"/><Relationship Id="rId4" Type="http://schemas.openxmlformats.org/officeDocument/2006/relationships/image" Target="../media/image1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jpeg"/><Relationship Id="rId4" Type="http://schemas.openxmlformats.org/officeDocument/2006/relationships/image" Target="../media/image81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s://militaryhistorynow.com/2016/12/12/i-want-you-the-story-behind-one-of-the-most-famous-wartime-posters-in-history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5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ds.cern.ch/images/CERN-PHOTO-202108-102-7/file?size=large" TargetMode="External"/><Relationship Id="rId5" Type="http://schemas.openxmlformats.org/officeDocument/2006/relationships/hyperlink" Target="https://www.cdti.es/sites/default/files/2024-01/bsbf2022_presentations_c3_2._cern_dimitri_delikaris.pdf" TargetMode="External"/><Relationship Id="rId4" Type="http://schemas.openxmlformats.org/officeDocument/2006/relationships/hyperlink" Target="https://media.springernature.com/lw725/springer-cms/rest/v1/content/18188312/data/v1" TargetMode="Externa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5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ds.cern.ch/images/CERN-PHOTO-202108-102-7/file?size=large" TargetMode="External"/><Relationship Id="rId5" Type="http://schemas.openxmlformats.org/officeDocument/2006/relationships/hyperlink" Target="https://www.cdti.es/sites/default/files/2024-01/bsbf2022_presentations_c3_2._cern_dimitri_delikaris.pdf" TargetMode="External"/><Relationship Id="rId4" Type="http://schemas.openxmlformats.org/officeDocument/2006/relationships/hyperlink" Target="https://media.springernature.com/lw725/springer-cms/rest/v1/content/18188312/data/v1" TargetMode="Externa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6363" y="1661926"/>
            <a:ext cx="10431609" cy="21043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Cryogenics at CERN: the art of low temperature engineering </a:t>
            </a:r>
          </a:p>
        </p:txBody>
      </p:sp>
      <p:sp>
        <p:nvSpPr>
          <p:cNvPr id="4" name="Rectangle 3"/>
          <p:cNvSpPr/>
          <p:nvPr/>
        </p:nvSpPr>
        <p:spPr>
          <a:xfrm>
            <a:off x="676363" y="3906965"/>
            <a:ext cx="91991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Yannick van Til</a:t>
            </a:r>
          </a:p>
          <a:p>
            <a:r>
              <a:rPr lang="en-US" sz="1200" dirty="0"/>
              <a:t>8 </a:t>
            </a:r>
            <a:r>
              <a:rPr lang="en-US" sz="1200" dirty="0" err="1"/>
              <a:t>oktober</a:t>
            </a:r>
            <a:r>
              <a:rPr lang="en-US" sz="1200" dirty="0"/>
              <a:t> 2024</a:t>
            </a:r>
          </a:p>
          <a:p>
            <a:endParaRPr lang="en-US" sz="1200" dirty="0"/>
          </a:p>
          <a:p>
            <a:endParaRPr lang="en-US" sz="1200" dirty="0"/>
          </a:p>
        </p:txBody>
      </p:sp>
      <p:pic>
        <p:nvPicPr>
          <p:cNvPr id="1026" name="Picture 2" descr="Cryogenics Definition and Uses">
            <a:extLst>
              <a:ext uri="{FF2B5EF4-FFF2-40B4-BE49-F238E27FC236}">
                <a16:creationId xmlns:a16="http://schemas.microsoft.com/office/drawing/2014/main" id="{9277ED4B-4E43-B1D7-3C72-ADBFDD863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82" y="3906965"/>
            <a:ext cx="3171835" cy="211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history of CERN | timeline.web.cern.ch">
            <a:extLst>
              <a:ext uri="{FF2B5EF4-FFF2-40B4-BE49-F238E27FC236}">
                <a16:creationId xmlns:a16="http://schemas.microsoft.com/office/drawing/2014/main" id="{50832B88-C9E6-BC0B-7D03-D3C625FEB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914" y="3954872"/>
            <a:ext cx="3171835" cy="206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C3F1F4-E4A5-CFCA-E7A1-798808FE9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643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526B-0AB8-88D0-92A6-301646658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320"/>
            <a:ext cx="11242089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cryogenics </a:t>
            </a:r>
            <a:r>
              <a:rPr lang="en-US" dirty="0" err="1"/>
              <a:t>bij</a:t>
            </a:r>
            <a:r>
              <a:rPr lang="en-US" dirty="0"/>
              <a:t> CERN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gebruikt</a:t>
            </a:r>
            <a:r>
              <a:rPr lang="en-US" dirty="0"/>
              <a:t>?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587C08-B747-FF4B-C89C-5D3D16D00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2755866" cy="33342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86207-3580-A16B-AF17-6E0A7D6F918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1242088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800" dirty="0"/>
              <a:t>Vele machines bij CERN moeten gekoeld worden</a:t>
            </a:r>
          </a:p>
          <a:p>
            <a:pPr lvl="2"/>
            <a:r>
              <a:rPr lang="nl-NL" dirty="0"/>
              <a:t>Elektriciteitstransport kabels (~ 4K) </a:t>
            </a:r>
          </a:p>
          <a:p>
            <a:pPr lvl="3"/>
            <a:r>
              <a:rPr lang="nl-NL" sz="1800" dirty="0"/>
              <a:t>Om veel elektriciteit te geleiden met weinig weerstand (supergeleidbaarheid)</a:t>
            </a:r>
          </a:p>
          <a:p>
            <a:pPr lvl="2"/>
            <a:r>
              <a:rPr lang="nl-NL" dirty="0"/>
              <a:t>Magneten (1.9 K)</a:t>
            </a:r>
          </a:p>
          <a:p>
            <a:pPr lvl="3"/>
            <a:r>
              <a:rPr lang="nl-NL" sz="1800" dirty="0"/>
              <a:t>Om een groot magnetisch veld te creëren (supergeleidbaarheid)</a:t>
            </a:r>
          </a:p>
          <a:p>
            <a:pPr lvl="2"/>
            <a:r>
              <a:rPr lang="nl-NL" dirty="0"/>
              <a:t>Detectoren (~ 80 K)</a:t>
            </a:r>
          </a:p>
          <a:p>
            <a:pPr lvl="3"/>
            <a:r>
              <a:rPr lang="nl-NL" sz="1800" dirty="0"/>
              <a:t>Om thermische ruis weg te verwijderen en accurater te kunnen meten</a:t>
            </a:r>
          </a:p>
          <a:p>
            <a:pPr lvl="3"/>
            <a:endParaRPr lang="nl-NL" sz="1800" dirty="0"/>
          </a:p>
          <a:p>
            <a:pPr lvl="2"/>
            <a:endParaRPr lang="nl-NL" dirty="0"/>
          </a:p>
          <a:p>
            <a:pPr lvl="1"/>
            <a:r>
              <a:rPr lang="nl-NL" dirty="0"/>
              <a:t>Uitleg van de begrippen met voorbeelden van machines bij CERN</a:t>
            </a:r>
          </a:p>
        </p:txBody>
      </p:sp>
    </p:spTree>
    <p:extLst>
      <p:ext uri="{BB962C8B-B14F-4D97-AF65-F5344CB8AC3E}">
        <p14:creationId xmlns:p14="http://schemas.microsoft.com/office/powerpoint/2010/main" val="262219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101390" y="6424160"/>
            <a:ext cx="757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/>
              <a:t>Koelen</a:t>
            </a:r>
            <a:r>
              <a:rPr lang="en-GB" sz="2400" dirty="0"/>
              <a:t>!!!!</a:t>
            </a:r>
          </a:p>
          <a:p>
            <a:pPr marL="36576" indent="0">
              <a:buNone/>
            </a:pPr>
            <a:endParaRPr lang="en-GB" sz="2400" dirty="0"/>
          </a:p>
          <a:p>
            <a:r>
              <a:rPr lang="en-GB" sz="2400" dirty="0"/>
              <a:t>Met </a:t>
            </a:r>
            <a:r>
              <a:rPr lang="en-GB" sz="2400" dirty="0" err="1"/>
              <a:t>vloeibare</a:t>
            </a:r>
            <a:r>
              <a:rPr lang="en-GB" sz="2400" dirty="0"/>
              <a:t> </a:t>
            </a:r>
            <a:r>
              <a:rPr lang="en-GB" sz="2400" dirty="0" err="1"/>
              <a:t>stoffen</a:t>
            </a:r>
            <a:r>
              <a:rPr lang="en-GB" sz="2400" dirty="0"/>
              <a:t> (</a:t>
            </a:r>
            <a:r>
              <a:rPr lang="en-GB" sz="2400" dirty="0" err="1"/>
              <a:t>onderdompelen</a:t>
            </a:r>
            <a:r>
              <a:rPr lang="en-GB" sz="2400" dirty="0"/>
              <a:t>)</a:t>
            </a:r>
          </a:p>
          <a:p>
            <a:r>
              <a:rPr lang="en-GB" sz="2400" dirty="0"/>
              <a:t>Met </a:t>
            </a:r>
            <a:r>
              <a:rPr lang="en-GB" sz="2400" dirty="0" err="1"/>
              <a:t>koelingscyclussen</a:t>
            </a:r>
            <a:r>
              <a:rPr lang="en-GB" sz="2400" dirty="0"/>
              <a:t> (“</a:t>
            </a:r>
            <a:r>
              <a:rPr lang="en-GB" sz="2400" dirty="0" err="1"/>
              <a:t>koelkasten</a:t>
            </a:r>
            <a:r>
              <a:rPr lang="en-GB" sz="2400" dirty="0"/>
              <a:t>”)</a:t>
            </a:r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Hoe </a:t>
            </a:r>
            <a:r>
              <a:rPr lang="en-US" dirty="0" err="1"/>
              <a:t>maak</a:t>
            </a:r>
            <a:r>
              <a:rPr lang="en-US" dirty="0"/>
              <a:t> je </a:t>
            </a:r>
            <a:r>
              <a:rPr lang="en-US" dirty="0" err="1"/>
              <a:t>iets</a:t>
            </a:r>
            <a:r>
              <a:rPr lang="en-US" dirty="0"/>
              <a:t> zo </a:t>
            </a:r>
            <a:r>
              <a:rPr lang="en-US" dirty="0" err="1"/>
              <a:t>koud</a:t>
            </a:r>
            <a:r>
              <a:rPr lang="en-US" dirty="0"/>
              <a:t>?</a:t>
            </a:r>
            <a:endParaRPr lang="en-GB" dirty="0"/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05FD5D5F-39B1-AA3B-5072-1D73ECE0EF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3" b="25785"/>
          <a:stretch/>
        </p:blipFill>
        <p:spPr bwMode="auto">
          <a:xfrm>
            <a:off x="7457242" y="2902997"/>
            <a:ext cx="4424224" cy="313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38ACAB1-79B3-69FE-C391-E0F98A6DC2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87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788E6-6B1B-3145-950A-1F0B4AEE5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Hoe </a:t>
            </a:r>
            <a:r>
              <a:rPr lang="en-US" dirty="0" err="1"/>
              <a:t>maak</a:t>
            </a:r>
            <a:r>
              <a:rPr lang="en-US" dirty="0"/>
              <a:t> je </a:t>
            </a:r>
            <a:r>
              <a:rPr lang="en-US" dirty="0" err="1"/>
              <a:t>iets</a:t>
            </a:r>
            <a:r>
              <a:rPr lang="en-US" dirty="0"/>
              <a:t> zo </a:t>
            </a:r>
            <a:r>
              <a:rPr lang="en-US" dirty="0" err="1"/>
              <a:t>koud</a:t>
            </a:r>
            <a:r>
              <a:rPr lang="en-US" dirty="0"/>
              <a:t>?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31210-1A3F-7191-73A3-D7BAFE328FF9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/>
              <a:t>Afkoelen</a:t>
            </a:r>
            <a:r>
              <a:rPr lang="en-GB" sz="2400" dirty="0"/>
              <a:t> met </a:t>
            </a:r>
            <a:r>
              <a:rPr lang="en-GB" sz="2400" dirty="0" err="1"/>
              <a:t>vloeibare</a:t>
            </a:r>
            <a:r>
              <a:rPr lang="en-GB" sz="2400" dirty="0"/>
              <a:t> stiffen</a:t>
            </a:r>
          </a:p>
          <a:p>
            <a:pPr lvl="1"/>
            <a:r>
              <a:rPr lang="en-GB" sz="1600" dirty="0"/>
              <a:t>Krypton (Kr) 		</a:t>
            </a:r>
            <a:r>
              <a:rPr lang="en-GB" sz="1600" dirty="0" err="1"/>
              <a:t>Kookpunt</a:t>
            </a:r>
            <a:r>
              <a:rPr lang="en-GB" sz="1600" dirty="0"/>
              <a:t> = 119.8 K</a:t>
            </a:r>
          </a:p>
          <a:p>
            <a:pPr lvl="1"/>
            <a:r>
              <a:rPr lang="en-GB" sz="1600" dirty="0"/>
              <a:t>Pure </a:t>
            </a:r>
            <a:r>
              <a:rPr lang="en-GB" sz="1600" dirty="0" err="1"/>
              <a:t>zuurstof</a:t>
            </a:r>
            <a:r>
              <a:rPr lang="en-GB" sz="1600" dirty="0"/>
              <a:t> (O2)		</a:t>
            </a:r>
            <a:r>
              <a:rPr lang="en-GB" sz="1600" dirty="0" err="1"/>
              <a:t>Kookpunt</a:t>
            </a:r>
            <a:r>
              <a:rPr lang="en-GB" sz="1600" dirty="0"/>
              <a:t> = 90.2 K</a:t>
            </a:r>
          </a:p>
          <a:p>
            <a:pPr lvl="1"/>
            <a:r>
              <a:rPr lang="en-GB" sz="1600" dirty="0" err="1"/>
              <a:t>Stikstof</a:t>
            </a:r>
            <a:r>
              <a:rPr lang="en-GB" sz="1600" dirty="0"/>
              <a:t> (N2)		</a:t>
            </a:r>
            <a:r>
              <a:rPr lang="en-GB" sz="1600" dirty="0" err="1"/>
              <a:t>Kookpunt</a:t>
            </a:r>
            <a:r>
              <a:rPr lang="en-GB" sz="1600" dirty="0"/>
              <a:t> = 77.4 K</a:t>
            </a:r>
          </a:p>
          <a:p>
            <a:pPr lvl="1"/>
            <a:r>
              <a:rPr lang="en-GB" sz="1600" dirty="0" err="1"/>
              <a:t>Waterstof</a:t>
            </a:r>
            <a:r>
              <a:rPr lang="en-GB" sz="1600" dirty="0"/>
              <a:t> (H2)		</a:t>
            </a:r>
            <a:r>
              <a:rPr lang="en-GB" sz="1600" dirty="0" err="1"/>
              <a:t>Kookpunt</a:t>
            </a:r>
            <a:r>
              <a:rPr lang="en-GB" sz="1600" dirty="0"/>
              <a:t> = 20.3 K</a:t>
            </a:r>
          </a:p>
          <a:p>
            <a:pPr lvl="1"/>
            <a:r>
              <a:rPr lang="en-GB" sz="1600" dirty="0"/>
              <a:t>Helium (He)		</a:t>
            </a:r>
            <a:r>
              <a:rPr lang="en-GB" sz="1600" dirty="0" err="1"/>
              <a:t>Kookpunt</a:t>
            </a:r>
            <a:r>
              <a:rPr lang="en-GB" sz="1600" dirty="0"/>
              <a:t> = 4.2 K</a:t>
            </a:r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endParaRPr lang="en-GB" sz="2000" dirty="0"/>
          </a:p>
          <a:p>
            <a:r>
              <a:rPr lang="en-GB" sz="2000" dirty="0" err="1"/>
              <a:t>Vrijdag</a:t>
            </a:r>
            <a:r>
              <a:rPr lang="en-GB" sz="2000" dirty="0"/>
              <a:t> </a:t>
            </a:r>
            <a:r>
              <a:rPr lang="en-GB" sz="2000" dirty="0" err="1"/>
              <a:t>Cryolab</a:t>
            </a:r>
            <a:r>
              <a:rPr lang="en-GB" sz="2000" dirty="0"/>
              <a:t>?</a:t>
            </a:r>
          </a:p>
          <a:p>
            <a:pPr lvl="1"/>
            <a:endParaRPr lang="en-GB" sz="1600" dirty="0"/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7D93FA-72C7-DD72-B7E8-33EDFEA37958}"/>
              </a:ext>
            </a:extLst>
          </p:cNvPr>
          <p:cNvSpPr txBox="1"/>
          <p:nvPr/>
        </p:nvSpPr>
        <p:spPr>
          <a:xfrm>
            <a:off x="5377741" y="6433564"/>
            <a:ext cx="639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Image 1: </a:t>
            </a:r>
            <a:r>
              <a:rPr lang="en-US" sz="9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https://nl.freepik.com/premium-photo/vloeibare-stikstof-wordt-in-de-container-gegoten_13040159.htm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  <a:p>
            <a:r>
              <a:rPr lang="en-US" sz="900" dirty="0">
                <a:solidFill>
                  <a:schemeClr val="bg1"/>
                </a:solidFill>
              </a:rPr>
              <a:t>Image 2: </a:t>
            </a:r>
            <a:r>
              <a:rPr lang="en-US" sz="9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https://www.sciencealert.com/a-bizarre-physics-law-is-making-superfluid-helium-behave-like-an-actual-black-hole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17412" name="Picture 4" descr="Vloeibare stikstof wordt in de container gegoten | Premium Foto">
            <a:extLst>
              <a:ext uri="{FF2B5EF4-FFF2-40B4-BE49-F238E27FC236}">
                <a16:creationId xmlns:a16="http://schemas.microsoft.com/office/drawing/2014/main" id="{4609806D-5F2C-D566-9F41-367E06722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593" y="1159868"/>
            <a:ext cx="3586273" cy="238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A bizarre physics law is making superfluid helium behave like an actual black hole">
            <a:extLst>
              <a:ext uri="{FF2B5EF4-FFF2-40B4-BE49-F238E27FC236}">
                <a16:creationId xmlns:a16="http://schemas.microsoft.com/office/drawing/2014/main" id="{CE7A58F7-D097-FD45-D2D4-DD41B6EBD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316" y="4144045"/>
            <a:ext cx="5019550" cy="203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380653-3AF5-B225-F618-7D6ACD28B4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6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101390" y="6424160"/>
            <a:ext cx="757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Hoe </a:t>
            </a:r>
            <a:r>
              <a:rPr lang="en-US" dirty="0" err="1"/>
              <a:t>maak</a:t>
            </a:r>
            <a:r>
              <a:rPr lang="en-US" dirty="0"/>
              <a:t> je </a:t>
            </a:r>
            <a:r>
              <a:rPr lang="en-US" dirty="0" err="1"/>
              <a:t>iets</a:t>
            </a:r>
            <a:r>
              <a:rPr lang="en-US" dirty="0"/>
              <a:t> zo </a:t>
            </a:r>
            <a:r>
              <a:rPr lang="en-US" dirty="0" err="1"/>
              <a:t>koud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18F57B1-E014-2213-E5B0-246A499FDAC2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/>
              <a:t>Koelingscyclussen</a:t>
            </a:r>
            <a:r>
              <a:rPr lang="en-GB" sz="2400" dirty="0"/>
              <a:t> (“</a:t>
            </a:r>
            <a:r>
              <a:rPr lang="en-GB" sz="2400" dirty="0" err="1"/>
              <a:t>koelkast</a:t>
            </a:r>
            <a:r>
              <a:rPr lang="en-GB" sz="2400" dirty="0"/>
              <a:t>”):</a:t>
            </a:r>
          </a:p>
          <a:p>
            <a:pPr lvl="1"/>
            <a:r>
              <a:rPr lang="en-GB" sz="2000" dirty="0" err="1"/>
              <a:t>Expansie</a:t>
            </a:r>
            <a:r>
              <a:rPr lang="en-GB" sz="2000" dirty="0"/>
              <a:t> turbines</a:t>
            </a:r>
          </a:p>
          <a:p>
            <a:pPr lvl="1"/>
            <a:r>
              <a:rPr lang="en-GB" sz="2000" dirty="0" err="1"/>
              <a:t>Warmte</a:t>
            </a:r>
            <a:r>
              <a:rPr lang="en-GB" sz="2000" dirty="0"/>
              <a:t> </a:t>
            </a:r>
            <a:r>
              <a:rPr lang="en-GB" sz="2000" dirty="0" err="1"/>
              <a:t>wisselaars</a:t>
            </a:r>
            <a:endParaRPr lang="en-GB" sz="2000" dirty="0"/>
          </a:p>
          <a:p>
            <a:pPr lvl="1"/>
            <a:r>
              <a:rPr lang="en-GB" sz="2000" dirty="0" err="1"/>
              <a:t>Buizen</a:t>
            </a:r>
            <a:endParaRPr lang="en-GB" sz="2000" dirty="0"/>
          </a:p>
          <a:p>
            <a:pPr lvl="1"/>
            <a:r>
              <a:rPr lang="en-GB" sz="2000" dirty="0" err="1"/>
              <a:t>Pompen</a:t>
            </a:r>
            <a:endParaRPr lang="en-GB" sz="2000" dirty="0"/>
          </a:p>
          <a:p>
            <a:pPr lvl="1"/>
            <a:r>
              <a:rPr lang="en-GB" sz="2000" dirty="0" err="1"/>
              <a:t>Opslag</a:t>
            </a:r>
            <a:r>
              <a:rPr lang="en-GB" sz="2000" dirty="0"/>
              <a:t> tanks </a:t>
            </a:r>
          </a:p>
          <a:p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pic>
        <p:nvPicPr>
          <p:cNvPr id="22532" name="Picture 4" descr="Shell &amp; Coil Heat Exchangers | Cooney Coil &amp; Energy">
            <a:extLst>
              <a:ext uri="{FF2B5EF4-FFF2-40B4-BE49-F238E27FC236}">
                <a16:creationId xmlns:a16="http://schemas.microsoft.com/office/drawing/2014/main" id="{747F9DBC-F66B-393F-805F-F2D298A90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7350" y="681037"/>
            <a:ext cx="2550581" cy="523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Different Types of Pumps - HAOSH Pump">
            <a:extLst>
              <a:ext uri="{FF2B5EF4-FFF2-40B4-BE49-F238E27FC236}">
                <a16:creationId xmlns:a16="http://schemas.microsoft.com/office/drawing/2014/main" id="{EA3109F7-A9FF-802E-1661-35B2D378ED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5" t="26621" r="5685" b="11858"/>
          <a:stretch/>
        </p:blipFill>
        <p:spPr bwMode="auto">
          <a:xfrm>
            <a:off x="7136056" y="1617876"/>
            <a:ext cx="1945912" cy="142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6529EF-C8BB-BF10-CE06-6BF61DAD621E}"/>
              </a:ext>
            </a:extLst>
          </p:cNvPr>
          <p:cNvSpPr txBox="1"/>
          <p:nvPr/>
        </p:nvSpPr>
        <p:spPr>
          <a:xfrm>
            <a:off x="5734882" y="6362784"/>
            <a:ext cx="60930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Image 1: </a:t>
            </a:r>
            <a:r>
              <a:rPr lang="en-US" sz="9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https://www.haoshpump.com/different-types-of-pumps/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  <a:p>
            <a:r>
              <a:rPr lang="en-US" sz="900" dirty="0">
                <a:solidFill>
                  <a:schemeClr val="bg1"/>
                </a:solidFill>
              </a:rPr>
              <a:t>Image 2: </a:t>
            </a:r>
            <a:r>
              <a:rPr lang="en-US" sz="9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https://cooneycoilandenergy.com/products/heat-exchangers/shell-coil/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900" dirty="0">
                <a:solidFill>
                  <a:schemeClr val="bg1"/>
                </a:solidFill>
              </a:rPr>
              <a:t>Image 3: </a:t>
            </a:r>
            <a:r>
              <a:rPr lang="en-US" sz="9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https://www.cryotherminc.com/applications/liquid-helium-temperature-maintained-for-storage-and-transport</a:t>
            </a:r>
            <a:r>
              <a:rPr lang="en-US" sz="900" dirty="0">
                <a:solidFill>
                  <a:schemeClr val="bg1"/>
                </a:solidFill>
              </a:rPr>
              <a:t>    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22536" name="Picture 8" descr="Liquid helium: Storage &amp; transport with our products - Cryotherm">
            <a:extLst>
              <a:ext uri="{FF2B5EF4-FFF2-40B4-BE49-F238E27FC236}">
                <a16:creationId xmlns:a16="http://schemas.microsoft.com/office/drawing/2014/main" id="{8D9899B8-C868-12CD-1733-F425C6B558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3" t="4543" r="36295" b="3474"/>
          <a:stretch/>
        </p:blipFill>
        <p:spPr bwMode="auto">
          <a:xfrm>
            <a:off x="7117953" y="3221582"/>
            <a:ext cx="1539523" cy="300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EED4F2-63B2-E6AE-BE3D-D94753D24E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80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101390" y="6424160"/>
            <a:ext cx="757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Hoe </a:t>
            </a:r>
            <a:r>
              <a:rPr lang="en-US" dirty="0" err="1"/>
              <a:t>maak</a:t>
            </a:r>
            <a:r>
              <a:rPr lang="en-US" dirty="0"/>
              <a:t> je </a:t>
            </a:r>
            <a:r>
              <a:rPr lang="en-US" dirty="0" err="1"/>
              <a:t>iets</a:t>
            </a:r>
            <a:r>
              <a:rPr lang="en-US" dirty="0"/>
              <a:t> zo </a:t>
            </a:r>
            <a:r>
              <a:rPr lang="en-US" dirty="0" err="1"/>
              <a:t>koud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18F57B1-E014-2213-E5B0-246A499FDAC2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3286433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/>
              <a:t>Koelingscyclussen</a:t>
            </a:r>
            <a:r>
              <a:rPr lang="en-GB" sz="2400" dirty="0"/>
              <a:t>:</a:t>
            </a:r>
          </a:p>
          <a:p>
            <a:pPr lvl="1"/>
            <a:r>
              <a:rPr lang="en-GB" sz="2000" dirty="0" err="1"/>
              <a:t>Expansie</a:t>
            </a:r>
            <a:r>
              <a:rPr lang="en-GB" sz="2000" dirty="0"/>
              <a:t> turbines</a:t>
            </a:r>
          </a:p>
          <a:p>
            <a:pPr lvl="1"/>
            <a:r>
              <a:rPr lang="en-GB" sz="2000" dirty="0" err="1"/>
              <a:t>Warmte</a:t>
            </a:r>
            <a:r>
              <a:rPr lang="en-GB" sz="2000" dirty="0"/>
              <a:t> </a:t>
            </a:r>
            <a:r>
              <a:rPr lang="en-GB" sz="2000" dirty="0" err="1"/>
              <a:t>wisselaars</a:t>
            </a:r>
            <a:endParaRPr lang="en-GB" sz="2000" dirty="0"/>
          </a:p>
          <a:p>
            <a:pPr lvl="1"/>
            <a:r>
              <a:rPr lang="en-GB" sz="2000" dirty="0" err="1"/>
              <a:t>Buizen</a:t>
            </a:r>
            <a:endParaRPr lang="en-GB" sz="2000" dirty="0"/>
          </a:p>
          <a:p>
            <a:pPr lvl="1"/>
            <a:r>
              <a:rPr lang="en-GB" sz="2000" dirty="0" err="1"/>
              <a:t>Pompen</a:t>
            </a:r>
            <a:endParaRPr lang="en-GB" sz="2000" dirty="0"/>
          </a:p>
          <a:p>
            <a:pPr lvl="1"/>
            <a:r>
              <a:rPr lang="en-GB" sz="2000" dirty="0" err="1"/>
              <a:t>Opslag</a:t>
            </a:r>
            <a:r>
              <a:rPr lang="en-GB" sz="2000" dirty="0"/>
              <a:t> tanks </a:t>
            </a:r>
          </a:p>
          <a:p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ACC730-3D9B-AF03-F5A3-DD9D3BFF2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81857" y="842589"/>
            <a:ext cx="2707594" cy="51728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F8BB0D-9820-626F-1A60-031201E423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41" t="701"/>
          <a:stretch/>
        </p:blipFill>
        <p:spPr>
          <a:xfrm>
            <a:off x="5298754" y="1843090"/>
            <a:ext cx="3041769" cy="35563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57A156-BC7A-53D0-0972-9C26F901A10A}"/>
              </a:ext>
            </a:extLst>
          </p:cNvPr>
          <p:cNvSpPr txBox="1"/>
          <p:nvPr/>
        </p:nvSpPr>
        <p:spPr>
          <a:xfrm>
            <a:off x="5007006" y="6424160"/>
            <a:ext cx="688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Image 1: </a:t>
            </a:r>
            <a:r>
              <a:rPr lang="en-US" sz="9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https://www.researchgate.net/figure/a-Schematic-and-b-T-s-diagrams-of-Collins-Mixed-Mode-systems_fig1_288143364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  <a:p>
            <a:r>
              <a:rPr lang="en-US" sz="900" dirty="0">
                <a:solidFill>
                  <a:schemeClr val="bg1"/>
                </a:solidFill>
              </a:rPr>
              <a:t>Image 2: </a:t>
            </a:r>
            <a:r>
              <a:rPr lang="en-US" sz="9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https://www.youtube.com/@iit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04EEA8-A7DC-028F-E119-AE4C6221B0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37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101390" y="6424160"/>
            <a:ext cx="757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Hoe </a:t>
            </a:r>
            <a:r>
              <a:rPr lang="en-US" dirty="0" err="1"/>
              <a:t>maak</a:t>
            </a:r>
            <a:r>
              <a:rPr lang="en-US" dirty="0"/>
              <a:t> je </a:t>
            </a:r>
            <a:r>
              <a:rPr lang="en-US" dirty="0" err="1"/>
              <a:t>iets</a:t>
            </a:r>
            <a:r>
              <a:rPr lang="en-US" dirty="0"/>
              <a:t> zo </a:t>
            </a:r>
            <a:r>
              <a:rPr lang="en-US" dirty="0" err="1"/>
              <a:t>koud</a:t>
            </a:r>
            <a:r>
              <a:rPr lang="en-US" dirty="0"/>
              <a:t>?</a:t>
            </a:r>
            <a:endParaRPr lang="en-GB" dirty="0"/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F927FDBF-1C03-D001-1B92-D505816B3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012" y="1500650"/>
            <a:ext cx="6152225" cy="461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77BEB6-1326-E712-9199-DE7F88266E5B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/>
              <a:t>Cryoplant</a:t>
            </a:r>
            <a:r>
              <a:rPr lang="en-GB" sz="2400" dirty="0"/>
              <a:t> in SM18</a:t>
            </a:r>
            <a:endParaRPr lang="en-GB" sz="2000" dirty="0"/>
          </a:p>
          <a:p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82228F-C106-9260-07D8-C6019FC18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63ECD5-852F-AA41-CEDD-B8818A58CC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657" y="3206496"/>
            <a:ext cx="4607244" cy="290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88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526B-0AB8-88D0-92A6-301646658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320"/>
            <a:ext cx="11242089" cy="1143000"/>
          </a:xfrm>
        </p:spPr>
        <p:txBody>
          <a:bodyPr>
            <a:normAutofit/>
          </a:bodyPr>
          <a:lstStyle/>
          <a:p>
            <a:r>
              <a:rPr lang="en-US" dirty="0" err="1"/>
              <a:t>Supergeleidbaarheid</a:t>
            </a:r>
            <a:r>
              <a:rPr lang="en-US" dirty="0"/>
              <a:t>: transport</a:t>
            </a:r>
            <a:endParaRPr lang="en-GB" dirty="0"/>
          </a:p>
        </p:txBody>
      </p:sp>
      <p:pic>
        <p:nvPicPr>
          <p:cNvPr id="5" name="Online Media 4" title="How does superconductor work?demonstration and explanation with animation.">
            <a:hlinkClick r:id="" action="ppaction://media"/>
            <a:extLst>
              <a:ext uri="{FF2B5EF4-FFF2-40B4-BE49-F238E27FC236}">
                <a16:creationId xmlns:a16="http://schemas.microsoft.com/office/drawing/2014/main" id="{2C1ECD54-51B0-1B0D-BB79-9FA1863BDB8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58187" y="1978191"/>
            <a:ext cx="7193620" cy="4064405"/>
          </a:xfrm>
          <a:prstGeom prst="rect">
            <a:avLst/>
          </a:prstGeom>
        </p:spPr>
      </p:pic>
      <p:pic>
        <p:nvPicPr>
          <p:cNvPr id="1026" name="Picture 2" descr="SUPERCONDUCTIVITY">
            <a:extLst>
              <a:ext uri="{FF2B5EF4-FFF2-40B4-BE49-F238E27FC236}">
                <a16:creationId xmlns:a16="http://schemas.microsoft.com/office/drawing/2014/main" id="{D8C0D726-8404-6529-A13B-2E719DBCA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165" y="2859316"/>
            <a:ext cx="3713150" cy="2302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7776CA-C7E4-B96D-ECE0-13562E8EEFD4}"/>
              </a:ext>
            </a:extLst>
          </p:cNvPr>
          <p:cNvSpPr txBox="1"/>
          <p:nvPr/>
        </p:nvSpPr>
        <p:spPr>
          <a:xfrm>
            <a:off x="3352800" y="6424160"/>
            <a:ext cx="8321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Image: </a:t>
            </a:r>
            <a:r>
              <a:rPr lang="en-US" sz="9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https://hst-archive.web.cern.ch/archiv/HST2001/accelerators/superconductivity/superconductivity.htm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  <a:p>
            <a:r>
              <a:rPr lang="en-US" sz="900" dirty="0">
                <a:solidFill>
                  <a:schemeClr val="bg1"/>
                </a:solidFill>
              </a:rPr>
              <a:t>Video: </a:t>
            </a:r>
            <a:r>
              <a:rPr lang="en-US" sz="90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https://www.youtube.com/watch?v=xgC5zgr6Hdc&amp;embeds_referring_euri=https%3A%2F%2Fhubblecontent.osi.office.net%2F&amp;source_ve_path=Mjg2NjY</a:t>
            </a:r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587C08-B747-FF4B-C89C-5D3D16D00A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934" y="6524578"/>
            <a:ext cx="2755866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23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526B-0AB8-88D0-92A6-301646658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320"/>
            <a:ext cx="11242089" cy="1143000"/>
          </a:xfrm>
        </p:spPr>
        <p:txBody>
          <a:bodyPr>
            <a:normAutofit/>
          </a:bodyPr>
          <a:lstStyle/>
          <a:p>
            <a:r>
              <a:rPr lang="en-US" dirty="0" err="1"/>
              <a:t>Supergeleidbaarheid</a:t>
            </a:r>
            <a:r>
              <a:rPr lang="en-US" dirty="0"/>
              <a:t>: transport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587C08-B747-FF4B-C89C-5D3D16D00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2755866" cy="3334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27700F-F757-8F99-52BB-79DB9E9E9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032" y="1846555"/>
            <a:ext cx="5297009" cy="397275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3062DFC-DC46-3995-D85B-26AC31AA9D2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dirty="0" err="1"/>
              <a:t>NbTi</a:t>
            </a:r>
            <a:r>
              <a:rPr lang="nl-NL" sz="2800" dirty="0"/>
              <a:t> </a:t>
            </a:r>
            <a:r>
              <a:rPr lang="nl-NL" sz="2800" dirty="0" err="1"/>
              <a:t>vs</a:t>
            </a:r>
            <a:r>
              <a:rPr lang="nl-NL" sz="2800" dirty="0"/>
              <a:t> koper</a:t>
            </a:r>
          </a:p>
          <a:p>
            <a:endParaRPr lang="nl-NL" sz="2800" dirty="0"/>
          </a:p>
          <a:p>
            <a:r>
              <a:rPr lang="nl-NL" sz="2800" dirty="0"/>
              <a:t>Beiden kunnen elektriciteit</a:t>
            </a:r>
            <a:br>
              <a:rPr lang="nl-NL" sz="2800" dirty="0"/>
            </a:br>
            <a:r>
              <a:rPr lang="nl-NL" sz="2800" dirty="0"/>
              <a:t>tot 11000 Ampère </a:t>
            </a:r>
            <a:br>
              <a:rPr lang="nl-NL" sz="2800" dirty="0"/>
            </a:br>
            <a:r>
              <a:rPr lang="nl-NL" sz="2800" dirty="0"/>
              <a:t>transporteren.</a:t>
            </a:r>
          </a:p>
          <a:p>
            <a:pPr lvl="1"/>
            <a:r>
              <a:rPr lang="nl-NL" sz="2400" dirty="0"/>
              <a:t>(gemiddelde huisaansluiting</a:t>
            </a:r>
            <a:br>
              <a:rPr lang="nl-NL" sz="2400" dirty="0"/>
            </a:br>
            <a:r>
              <a:rPr lang="nl-NL" sz="2400" dirty="0"/>
              <a:t>gaat tot 50 ampère)</a:t>
            </a:r>
          </a:p>
          <a:p>
            <a:pPr lvl="1"/>
            <a:endParaRPr lang="nl-NL" sz="2000" dirty="0"/>
          </a:p>
          <a:p>
            <a:pPr lvl="1"/>
            <a:endParaRPr lang="nl-NL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F3ABB-F0AC-8DE5-98DB-5A1A867CD998}"/>
                  </a:ext>
                </a:extLst>
              </p:cNvPr>
              <p:cNvSpPr txBox="1"/>
              <p:nvPr/>
            </p:nvSpPr>
            <p:spPr>
              <a:xfrm>
                <a:off x="215085" y="5935272"/>
                <a:ext cx="60155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𝑉𝑒𝑟𝑙𝑖𝑒𝑠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𝑑𝑜𝑜𝑟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𝑤𝑎𝑟𝑚𝑡𝑒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𝑑𝑖𝑠𝑠𝑖𝑝𝑎𝑡𝑖𝑒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[Joule/</a:t>
                </a:r>
                <a:r>
                  <a:rPr lang="en-GB" dirty="0" err="1"/>
                  <a:t>seconde</a:t>
                </a:r>
                <a:r>
                  <a:rPr lang="en-GB" dirty="0"/>
                  <a:t>]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F3ABB-F0AC-8DE5-98DB-5A1A867CD9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085" y="5935272"/>
                <a:ext cx="6015558" cy="276999"/>
              </a:xfrm>
              <a:prstGeom prst="rect">
                <a:avLst/>
              </a:prstGeom>
              <a:blipFill>
                <a:blip r:embed="rId5"/>
                <a:stretch>
                  <a:fillRect l="-1418" t="-28889" r="-1824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116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526B-0AB8-88D0-92A6-301646658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320"/>
            <a:ext cx="11242089" cy="1143000"/>
          </a:xfrm>
        </p:spPr>
        <p:txBody>
          <a:bodyPr>
            <a:normAutofit/>
          </a:bodyPr>
          <a:lstStyle/>
          <a:p>
            <a:r>
              <a:rPr lang="en-US" dirty="0" err="1"/>
              <a:t>Supergeleidbaarheid</a:t>
            </a:r>
            <a:r>
              <a:rPr lang="en-US" dirty="0"/>
              <a:t>: transport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587C08-B747-FF4B-C89C-5D3D16D00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2755866" cy="333422"/>
          </a:xfrm>
          <a:prstGeom prst="rect">
            <a:avLst/>
          </a:prstGeom>
        </p:spPr>
      </p:pic>
      <p:pic>
        <p:nvPicPr>
          <p:cNvPr id="33794" name="Picture 2">
            <a:extLst>
              <a:ext uri="{FF2B5EF4-FFF2-40B4-BE49-F238E27FC236}">
                <a16:creationId xmlns:a16="http://schemas.microsoft.com/office/drawing/2014/main" id="{CDE30EC1-2801-305D-F616-9EA83DA99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684" y="2319410"/>
            <a:ext cx="5131292" cy="384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86238C1F-9A5F-C600-D7A0-1CF2C047E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29" y="3286720"/>
            <a:ext cx="4416203" cy="28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BA762E-6A8F-0748-D416-CB0E484FED5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197401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err="1"/>
              <a:t>Elektriciteit</a:t>
            </a:r>
            <a:r>
              <a:rPr lang="en-GB" sz="2800" dirty="0"/>
              <a:t> in de LHC </a:t>
            </a:r>
            <a:r>
              <a:rPr lang="en-GB" sz="2800" dirty="0" err="1"/>
              <a:t>wordt</a:t>
            </a:r>
            <a:r>
              <a:rPr lang="en-GB" sz="2800" dirty="0"/>
              <a:t> </a:t>
            </a:r>
            <a:br>
              <a:rPr lang="en-GB" sz="2800" dirty="0"/>
            </a:br>
            <a:r>
              <a:rPr lang="en-GB" sz="2800" dirty="0" err="1"/>
              <a:t>verplaatst</a:t>
            </a:r>
            <a:r>
              <a:rPr lang="en-GB" sz="2800" dirty="0"/>
              <a:t> door </a:t>
            </a:r>
            <a:r>
              <a:rPr lang="en-GB" sz="2800" dirty="0" err="1"/>
              <a:t>deze</a:t>
            </a:r>
            <a:r>
              <a:rPr lang="en-GB" sz="2800" dirty="0"/>
              <a:t> </a:t>
            </a:r>
            <a:r>
              <a:rPr lang="en-GB" sz="2800" dirty="0" err="1"/>
              <a:t>kabels</a:t>
            </a:r>
            <a:br>
              <a:rPr lang="en-GB" sz="2800" dirty="0"/>
            </a:br>
            <a:br>
              <a:rPr lang="en-GB" sz="2800" dirty="0"/>
            </a:br>
            <a:endParaRPr lang="en-GB" sz="2400" dirty="0"/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04C0C9-9F50-02A5-90C8-AE80B30B622E}"/>
              </a:ext>
            </a:extLst>
          </p:cNvPr>
          <p:cNvSpPr/>
          <p:nvPr/>
        </p:nvSpPr>
        <p:spPr>
          <a:xfrm rot="20434997">
            <a:off x="7075087" y="3338004"/>
            <a:ext cx="4670483" cy="8345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88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What is Electromagnet? Definition, Types, Working Principle, Uses">
            <a:extLst>
              <a:ext uri="{FF2B5EF4-FFF2-40B4-BE49-F238E27FC236}">
                <a16:creationId xmlns:a16="http://schemas.microsoft.com/office/drawing/2014/main" id="{156B4914-BD37-FDBA-DD65-2CA6FFB8A4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1" b="9638"/>
          <a:stretch/>
        </p:blipFill>
        <p:spPr bwMode="auto">
          <a:xfrm>
            <a:off x="7608163" y="3327080"/>
            <a:ext cx="5418337" cy="297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320465" y="6435498"/>
            <a:ext cx="7572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Image 1: https://www.researchgate.net/figure/Characteristic-T-H-J-three-axes-plot-of-the-superconducting-performances-For_fig1_259147116  </a:t>
            </a:r>
          </a:p>
          <a:p>
            <a:r>
              <a:rPr lang="en-US" sz="900" dirty="0">
                <a:solidFill>
                  <a:schemeClr val="bg1"/>
                </a:solidFill>
              </a:rPr>
              <a:t>Image 2: </a:t>
            </a:r>
            <a:r>
              <a:rPr lang="en-GB" sz="9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https://www.geeksforgeeks.org/electromagnet/</a:t>
            </a:r>
            <a:r>
              <a:rPr lang="en-GB" sz="900" dirty="0">
                <a:solidFill>
                  <a:schemeClr val="bg1"/>
                </a:solidFill>
              </a:rPr>
              <a:t> </a:t>
            </a:r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10515600" cy="204503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Hoe hoger de stroom, hoe sterker het magnetisch veld</a:t>
            </a:r>
          </a:p>
          <a:p>
            <a:endParaRPr lang="nl-NL" sz="2400" dirty="0"/>
          </a:p>
          <a:p>
            <a:r>
              <a:rPr lang="nl-NL" sz="2400" dirty="0"/>
              <a:t>Supergeleidend: </a:t>
            </a:r>
          </a:p>
          <a:p>
            <a:pPr lvl="1"/>
            <a:r>
              <a:rPr lang="nl-NL" sz="2000" dirty="0"/>
              <a:t>NOG meer elektriciteit = nog sterkere magnetische velden</a:t>
            </a:r>
          </a:p>
          <a:p>
            <a:pPr lvl="1"/>
            <a:endParaRPr lang="nl-NL" sz="2000" dirty="0"/>
          </a:p>
          <a:p>
            <a:pPr lvl="1"/>
            <a:endParaRPr lang="nl-NL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Supergeleidbaarheid</a:t>
            </a:r>
            <a:r>
              <a:rPr lang="en-US" dirty="0"/>
              <a:t>: </a:t>
            </a:r>
            <a:r>
              <a:rPr lang="en-US" dirty="0" err="1"/>
              <a:t>Elektromagneten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DC9219-01EA-5607-DB57-CD4E45A9D8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917" y="3870664"/>
            <a:ext cx="3586578" cy="23798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E6E038-3820-8D92-3D05-7D105B096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61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dirty="0"/>
              <a:t>Mijn achtergrond</a:t>
            </a:r>
          </a:p>
          <a:p>
            <a:r>
              <a:rPr lang="nl-NL" sz="2800" dirty="0"/>
              <a:t>Werken bij CERN</a:t>
            </a:r>
          </a:p>
          <a:p>
            <a:r>
              <a:rPr lang="nl-NL" sz="2800" dirty="0"/>
              <a:t>Cursus </a:t>
            </a:r>
            <a:r>
              <a:rPr lang="nl-NL" sz="2800" dirty="0" err="1"/>
              <a:t>cryogenics</a:t>
            </a:r>
            <a:endParaRPr lang="nl-NL" sz="2800" dirty="0"/>
          </a:p>
          <a:p>
            <a:r>
              <a:rPr lang="nl-NL" sz="2800" dirty="0"/>
              <a:t>Mijn werk</a:t>
            </a:r>
            <a:endParaRPr lang="nl-NL" sz="16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Inhoud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685DAE-48AC-CD86-C9B3-77982C64C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  <p:pic>
        <p:nvPicPr>
          <p:cNvPr id="3" name="Picture 2" descr="A group of people wearing helmets&#10;&#10;Description automatically generated">
            <a:extLst>
              <a:ext uri="{FF2B5EF4-FFF2-40B4-BE49-F238E27FC236}">
                <a16:creationId xmlns:a16="http://schemas.microsoft.com/office/drawing/2014/main" id="{E755F8BB-26C0-7411-FDC1-BC6EA48141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81755" y="3091910"/>
            <a:ext cx="4030460" cy="302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9596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526B-0AB8-88D0-92A6-301646658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320"/>
            <a:ext cx="11242089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Supergeleidbaarheid</a:t>
            </a:r>
            <a:r>
              <a:rPr lang="en-US" dirty="0"/>
              <a:t>: </a:t>
            </a:r>
            <a:r>
              <a:rPr lang="en-US" dirty="0" err="1"/>
              <a:t>Elektromagneten</a:t>
            </a:r>
            <a:br>
              <a:rPr lang="en-GB" dirty="0"/>
            </a:b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7776CA-C7E4-B96D-ECE0-13562E8EEFD4}"/>
              </a:ext>
            </a:extLst>
          </p:cNvPr>
          <p:cNvSpPr txBox="1"/>
          <p:nvPr/>
        </p:nvSpPr>
        <p:spPr>
          <a:xfrm>
            <a:off x="4371975" y="6468264"/>
            <a:ext cx="74009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Image: </a:t>
            </a:r>
            <a:r>
              <a:rPr lang="en-US" sz="9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https://www.researchgate.net/figure/Characteristic-T-H-J-three-axes-plot-of-the-superconducting-performances-For_fig1_259147116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587C08-B747-FF4B-C89C-5D3D16D00A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2755866" cy="33342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86207-3580-A16B-AF17-6E0A7D6F918D}"/>
              </a:ext>
            </a:extLst>
          </p:cNvPr>
          <p:cNvSpPr txBox="1">
            <a:spLocks/>
          </p:cNvSpPr>
          <p:nvPr/>
        </p:nvSpPr>
        <p:spPr>
          <a:xfrm>
            <a:off x="838200" y="1253331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CERN magneten LHC:</a:t>
            </a:r>
          </a:p>
          <a:p>
            <a:pPr lvl="1"/>
            <a:r>
              <a:rPr lang="nl-NL" sz="2000" dirty="0"/>
              <a:t>Tc = 		10 K.				(supergeleidingstemperatuur)</a:t>
            </a:r>
          </a:p>
          <a:p>
            <a:pPr lvl="1"/>
            <a:r>
              <a:rPr lang="nl-NL" sz="2000" dirty="0"/>
              <a:t>H = 		8 Tesla 				(magnetisch veld) </a:t>
            </a:r>
          </a:p>
          <a:p>
            <a:pPr lvl="1"/>
            <a:r>
              <a:rPr lang="nl-NL" sz="2000" dirty="0"/>
              <a:t>Stroom = 	11000 Ampère			(elektriciteit)</a:t>
            </a:r>
          </a:p>
          <a:p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pic>
        <p:nvPicPr>
          <p:cNvPr id="19458" name="Picture 2" descr="Characteristic T-H-J three axes plot of the superconducting... | Download  Scientific Diagram">
            <a:extLst>
              <a:ext uri="{FF2B5EF4-FFF2-40B4-BE49-F238E27FC236}">
                <a16:creationId xmlns:a16="http://schemas.microsoft.com/office/drawing/2014/main" id="{C207EA20-6F82-D3F8-8C7C-5893B0162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58528"/>
            <a:ext cx="4372003" cy="290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417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101390" y="6424160"/>
            <a:ext cx="757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Meer stroom = sterker magnetisch veld</a:t>
            </a:r>
          </a:p>
          <a:p>
            <a:r>
              <a:rPr lang="nl-NL" sz="2400" dirty="0"/>
              <a:t>Normale elektromagneten:</a:t>
            </a:r>
          </a:p>
          <a:p>
            <a:pPr lvl="1"/>
            <a:r>
              <a:rPr lang="nl-NL" sz="2000" dirty="0"/>
              <a:t>gaan tot ~ 2 Tesla</a:t>
            </a:r>
          </a:p>
          <a:p>
            <a:r>
              <a:rPr lang="nl-NL" sz="2400" dirty="0"/>
              <a:t>Supergeleidende elektromagneten:</a:t>
            </a:r>
          </a:p>
          <a:p>
            <a:pPr lvl="1"/>
            <a:r>
              <a:rPr lang="nl-NL" sz="2000" dirty="0"/>
              <a:t>Gaan praktisch tot 25 Tesla</a:t>
            </a:r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Supergeleidbaarheid</a:t>
            </a:r>
            <a:r>
              <a:rPr lang="en-US" dirty="0"/>
              <a:t>: </a:t>
            </a:r>
            <a:r>
              <a:rPr lang="en-US" dirty="0" err="1"/>
              <a:t>Elektromagneten</a:t>
            </a:r>
            <a:endParaRPr lang="en-GB" dirty="0"/>
          </a:p>
          <a:p>
            <a:endParaRPr lang="en-GB" dirty="0"/>
          </a:p>
        </p:txBody>
      </p:sp>
      <p:pic>
        <p:nvPicPr>
          <p:cNvPr id="3" name="Picture 4" descr="The history of CERN | timeline.web.cern.ch">
            <a:extLst>
              <a:ext uri="{FF2B5EF4-FFF2-40B4-BE49-F238E27FC236}">
                <a16:creationId xmlns:a16="http://schemas.microsoft.com/office/drawing/2014/main" id="{054947B1-96EF-0D8C-71A1-424A076FB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472" y="3981834"/>
            <a:ext cx="3171835" cy="206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>
            <a:extLst>
              <a:ext uri="{FF2B5EF4-FFF2-40B4-BE49-F238E27FC236}">
                <a16:creationId xmlns:a16="http://schemas.microsoft.com/office/drawing/2014/main" id="{A67E4EDE-DFCA-3DEC-AE42-29E497C1F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597" y="3167324"/>
            <a:ext cx="4416203" cy="28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888F6B-C008-B44E-C32C-6274B828B7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1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101390" y="6424160"/>
            <a:ext cx="757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Vloeibaar helium is de koudste vloeistof die er bestaat.</a:t>
            </a:r>
          </a:p>
          <a:p>
            <a:pPr lvl="1"/>
            <a:r>
              <a:rPr lang="nl-NL" sz="2000" dirty="0"/>
              <a:t>Kookpunt = 4.2 K</a:t>
            </a:r>
          </a:p>
          <a:p>
            <a:r>
              <a:rPr lang="nl-NL" sz="2400" dirty="0"/>
              <a:t>Maar bij een temperatuur </a:t>
            </a:r>
            <a:br>
              <a:rPr lang="nl-NL" sz="2400" dirty="0"/>
            </a:br>
            <a:r>
              <a:rPr lang="nl-NL" sz="2400" dirty="0"/>
              <a:t>van 2.1K gebeurt er iets </a:t>
            </a:r>
            <a:br>
              <a:rPr lang="nl-NL" sz="2400" dirty="0"/>
            </a:br>
            <a:r>
              <a:rPr lang="nl-NL" sz="2400" dirty="0"/>
              <a:t>speciaals met vloeibaar helium.</a:t>
            </a:r>
          </a:p>
          <a:p>
            <a:pPr marL="36576" indent="0">
              <a:buNone/>
            </a:pPr>
            <a:endParaRPr lang="en-GB" sz="2400" dirty="0"/>
          </a:p>
          <a:p>
            <a:r>
              <a:rPr lang="en-GB" sz="2400" dirty="0" err="1"/>
              <a:t>Geen</a:t>
            </a:r>
            <a:r>
              <a:rPr lang="en-GB" sz="2400" dirty="0"/>
              <a:t> </a:t>
            </a:r>
            <a:r>
              <a:rPr lang="en-GB" sz="2400" dirty="0" err="1"/>
              <a:t>viscositeit</a:t>
            </a:r>
            <a:r>
              <a:rPr lang="en-GB" sz="2400" dirty="0"/>
              <a:t> (</a:t>
            </a:r>
            <a:r>
              <a:rPr lang="en-GB" sz="2400" dirty="0" err="1"/>
              <a:t>geen</a:t>
            </a:r>
            <a:br>
              <a:rPr lang="en-GB" sz="2400" dirty="0"/>
            </a:br>
            <a:r>
              <a:rPr lang="en-GB" sz="2400" dirty="0" err="1"/>
              <a:t>vloeiweerstand</a:t>
            </a:r>
            <a:r>
              <a:rPr lang="en-GB" sz="2400" dirty="0"/>
              <a:t>).</a:t>
            </a:r>
          </a:p>
          <a:p>
            <a:endParaRPr lang="en-GB" sz="2400" dirty="0"/>
          </a:p>
          <a:p>
            <a:endParaRPr lang="en-GB" sz="2400" dirty="0"/>
          </a:p>
          <a:p>
            <a:pPr lvl="1"/>
            <a:r>
              <a:rPr lang="en-GB" sz="1600" dirty="0"/>
              <a:t>Tot 1:27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Afkoelen</a:t>
            </a:r>
            <a:r>
              <a:rPr lang="en-US" dirty="0"/>
              <a:t>: Superfluidity </a:t>
            </a:r>
            <a:endParaRPr lang="en-GB" dirty="0"/>
          </a:p>
        </p:txBody>
      </p:sp>
      <p:pic>
        <p:nvPicPr>
          <p:cNvPr id="2" name="Online Media 1" title="Superfluid helium">
            <a:hlinkClick r:id="" action="ppaction://media"/>
            <a:extLst>
              <a:ext uri="{FF2B5EF4-FFF2-40B4-BE49-F238E27FC236}">
                <a16:creationId xmlns:a16="http://schemas.microsoft.com/office/drawing/2014/main" id="{1FC26CA7-2CEB-24FD-84E0-49F81045EB9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915320" y="2849732"/>
            <a:ext cx="6107650" cy="34508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0B9119-B965-3636-DCF2-69266DE0791E}"/>
              </a:ext>
            </a:extLst>
          </p:cNvPr>
          <p:cNvSpPr txBox="1"/>
          <p:nvPr/>
        </p:nvSpPr>
        <p:spPr>
          <a:xfrm>
            <a:off x="7063666" y="6447520"/>
            <a:ext cx="46103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Video: </a:t>
            </a:r>
            <a:r>
              <a:rPr lang="en-US" sz="9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https://www.youtube.com/watch?v=6WHhrFcH3b0&amp;ab_channel=ChpsNClps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D890C1-4DBE-1E43-23A4-79124ABA4D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6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101390" y="6424160"/>
            <a:ext cx="757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Extra eigenschap bij 2.1K:</a:t>
            </a:r>
          </a:p>
          <a:p>
            <a:pPr lvl="1"/>
            <a:r>
              <a:rPr lang="nl-NL" sz="2000" dirty="0"/>
              <a:t>Hele hoge thermische geleidbaarheid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Waarom is dit belangrijk?</a:t>
            </a:r>
          </a:p>
          <a:p>
            <a:endParaRPr lang="nl-NL" sz="2400" dirty="0"/>
          </a:p>
          <a:p>
            <a:r>
              <a:rPr lang="nl-NL" sz="2400" dirty="0"/>
              <a:t>Kleinste inkepingen en kiertjes bereiken</a:t>
            </a:r>
          </a:p>
          <a:p>
            <a:r>
              <a:rPr lang="nl-NL" sz="2400" dirty="0"/>
              <a:t>Grote warmte incidenten op kunnen vangen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Afkoelen</a:t>
            </a:r>
            <a:r>
              <a:rPr lang="en-US" dirty="0"/>
              <a:t>: Superfluidity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251A70-1837-4FDE-2C47-EB873B570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87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51CD-7BE5-200C-FD6E-6C1685C2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Cool-down and warm-up sequence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0832DF-9206-4433-F052-870525015018}"/>
              </a:ext>
            </a:extLst>
          </p:cNvPr>
          <p:cNvSpPr txBox="1"/>
          <p:nvPr/>
        </p:nvSpPr>
        <p:spPr>
          <a:xfrm>
            <a:off x="690466" y="1417320"/>
            <a:ext cx="91564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dirty="0"/>
              <a:t>The </a:t>
            </a:r>
            <a:r>
              <a:rPr lang="en-GB" sz="1600" b="1" dirty="0"/>
              <a:t>cool-down</a:t>
            </a:r>
            <a:r>
              <a:rPr lang="en-GB" sz="1600" dirty="0"/>
              <a:t> takes about 5 weeks </a:t>
            </a:r>
          </a:p>
          <a:p>
            <a:pPr>
              <a:spcAft>
                <a:spcPts val="1200"/>
              </a:spcAft>
            </a:pPr>
            <a:r>
              <a:rPr lang="en-GB" sz="1600" dirty="0"/>
              <a:t>300 - 80 K: liquid nitrogen (3 weeks, 1100 tons LN2)</a:t>
            </a:r>
            <a:br>
              <a:rPr lang="en-GB" sz="1600" dirty="0"/>
            </a:br>
            <a:r>
              <a:rPr lang="en-GB" sz="1600" dirty="0"/>
              <a:t>80 - 20 K: helium expansion turbines (3 days)</a:t>
            </a:r>
            <a:br>
              <a:rPr lang="en-GB" sz="1600" dirty="0"/>
            </a:br>
            <a:r>
              <a:rPr lang="en-GB" sz="1600" dirty="0"/>
              <a:t>20 - 4.5 K: helium expansion turb. + helium filling (1 week, 110 tonnes </a:t>
            </a:r>
            <a:r>
              <a:rPr lang="en-GB" sz="1600" dirty="0" err="1"/>
              <a:t>LHe</a:t>
            </a:r>
            <a:r>
              <a:rPr lang="en-GB" sz="1600" dirty="0"/>
              <a:t>)</a:t>
            </a:r>
            <a:br>
              <a:rPr lang="en-GB" sz="1600" dirty="0"/>
            </a:br>
            <a:r>
              <a:rPr lang="en-GB" sz="1600" dirty="0"/>
              <a:t>4.5 K - 1.9 K: helium expansion turb. (4 days)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In total, there is ~110 tonnes of helium in the LHC when completely cooled</a:t>
            </a:r>
          </a:p>
          <a:p>
            <a:pPr>
              <a:spcAft>
                <a:spcPts val="1200"/>
              </a:spcAft>
            </a:pPr>
            <a:endParaRPr lang="en-GB" sz="1600" dirty="0"/>
          </a:p>
          <a:p>
            <a:pPr>
              <a:spcAft>
                <a:spcPts val="1200"/>
              </a:spcAft>
            </a:pPr>
            <a:endParaRPr lang="en-GB" sz="1600" dirty="0"/>
          </a:p>
          <a:p>
            <a:pPr>
              <a:spcAft>
                <a:spcPts val="1200"/>
              </a:spcAft>
            </a:pPr>
            <a:r>
              <a:rPr lang="en-GB" sz="1600" dirty="0"/>
              <a:t>And the </a:t>
            </a:r>
            <a:r>
              <a:rPr lang="en-GB" sz="1600" b="1" dirty="0"/>
              <a:t>warm-up</a:t>
            </a:r>
            <a:r>
              <a:rPr lang="en-GB" sz="1600" dirty="0"/>
              <a:t> takes about 4 weeks (heaters are used </a:t>
            </a:r>
          </a:p>
          <a:p>
            <a:pPr>
              <a:spcAft>
                <a:spcPts val="1200"/>
              </a:spcAft>
            </a:pPr>
            <a:r>
              <a:rPr lang="en-GB" sz="1600" dirty="0"/>
              <a:t>1.9 – 4.5 K: warm-up of subcooled helium with 2 kW electrical heaters (2 days)</a:t>
            </a:r>
            <a:br>
              <a:rPr lang="en-GB" sz="1600" dirty="0"/>
            </a:br>
            <a:r>
              <a:rPr lang="en-GB" sz="1600" dirty="0"/>
              <a:t>4.5 – 20 K: vaporization recovery of helium with electric heaters (5 days)</a:t>
            </a:r>
            <a:br>
              <a:rPr lang="en-GB" sz="1600" dirty="0"/>
            </a:br>
            <a:r>
              <a:rPr lang="en-GB" sz="1600" dirty="0"/>
              <a:t>20 – 300 K: active warm-up by using 600 kW electrical heaters (25 days)</a:t>
            </a:r>
          </a:p>
          <a:p>
            <a:pPr>
              <a:spcAft>
                <a:spcPts val="1200"/>
              </a:spcAft>
            </a:pPr>
            <a:endParaRPr lang="en-GB" sz="1600" dirty="0"/>
          </a:p>
          <a:p>
            <a:pPr>
              <a:spcAft>
                <a:spcPts val="1200"/>
              </a:spcAft>
            </a:pPr>
            <a:r>
              <a:rPr lang="en-GB" sz="1600" dirty="0">
                <a:hlinkClick r:id="rId2"/>
              </a:rPr>
              <a:t>https://iopscience.iop.org/article/10.1088/1757-899X/1240/1/012119/pdf</a:t>
            </a:r>
            <a:r>
              <a:rPr lang="en-GB" sz="1600" dirty="0"/>
              <a:t> </a:t>
            </a:r>
          </a:p>
          <a:p>
            <a:pPr>
              <a:spcAft>
                <a:spcPts val="1200"/>
              </a:spcAft>
            </a:pPr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2BFE4A-893A-E23E-6CC2-AABEFAFC1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552" y="3780229"/>
            <a:ext cx="4275781" cy="24008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B18341-AA24-F931-DD44-E346C82210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1252" y="1379418"/>
            <a:ext cx="4027376" cy="24008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DEB1A0-3AF0-CC05-3B39-F01538C62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627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51CD-7BE5-200C-FD6E-6C1685C2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Afkoelen: Afkoel- en opwarm cyclus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0832DF-9206-4433-F052-870525015018}"/>
              </a:ext>
            </a:extLst>
          </p:cNvPr>
          <p:cNvSpPr txBox="1"/>
          <p:nvPr/>
        </p:nvSpPr>
        <p:spPr>
          <a:xfrm>
            <a:off x="690466" y="1417320"/>
            <a:ext cx="915644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nl-NL" sz="1600" dirty="0"/>
              <a:t>Het </a:t>
            </a:r>
            <a:r>
              <a:rPr lang="nl-NL" sz="1600" b="1" dirty="0"/>
              <a:t>afkoelproces</a:t>
            </a:r>
            <a:r>
              <a:rPr lang="nl-NL" sz="1600" dirty="0"/>
              <a:t> duurt zo’n 5 weken</a:t>
            </a:r>
          </a:p>
          <a:p>
            <a:pPr>
              <a:spcAft>
                <a:spcPts val="1200"/>
              </a:spcAft>
            </a:pPr>
            <a:r>
              <a:rPr lang="nl-NL" sz="1600" dirty="0"/>
              <a:t>300 - 80 K: Vloeibaar stikstof (1100 ton LN2) 		         (3 weken)</a:t>
            </a:r>
            <a:br>
              <a:rPr lang="nl-NL" sz="1600" dirty="0"/>
            </a:br>
            <a:r>
              <a:rPr lang="nl-NL" sz="1600" dirty="0"/>
              <a:t>80 - 20 K: Helium expansie turbines 			         (3 dagen)</a:t>
            </a:r>
            <a:br>
              <a:rPr lang="nl-NL" sz="1600" dirty="0"/>
            </a:br>
            <a:r>
              <a:rPr lang="nl-NL" sz="1600" dirty="0"/>
              <a:t>20 - 4.5 K: Helium expansie turbines + vloeibaar helium 	         (1 week)</a:t>
            </a:r>
            <a:br>
              <a:rPr lang="nl-NL" sz="1600" dirty="0"/>
            </a:br>
            <a:r>
              <a:rPr lang="nl-NL" sz="1600" dirty="0"/>
              <a:t>4.5 K - 1.9 K: Helium expansie turbines 			         (4 dagen)</a:t>
            </a:r>
            <a:br>
              <a:rPr lang="nl-NL" sz="1600" dirty="0"/>
            </a:br>
            <a:endParaRPr lang="nl-NL" sz="1600" dirty="0"/>
          </a:p>
          <a:p>
            <a:pPr>
              <a:spcAft>
                <a:spcPts val="1200"/>
              </a:spcAft>
            </a:pPr>
            <a:endParaRPr lang="nl-NL" sz="1600" dirty="0"/>
          </a:p>
          <a:p>
            <a:pPr>
              <a:spcAft>
                <a:spcPts val="1200"/>
              </a:spcAft>
            </a:pPr>
            <a:endParaRPr lang="nl-NL" sz="1600" dirty="0"/>
          </a:p>
          <a:p>
            <a:pPr>
              <a:spcAft>
                <a:spcPts val="1200"/>
              </a:spcAft>
            </a:pPr>
            <a:r>
              <a:rPr lang="nl-NL" sz="1600" dirty="0"/>
              <a:t>Het </a:t>
            </a:r>
            <a:r>
              <a:rPr lang="nl-NL" sz="1600" b="1" dirty="0"/>
              <a:t>opwarmproces</a:t>
            </a:r>
            <a:r>
              <a:rPr lang="nl-NL" sz="1600" dirty="0"/>
              <a:t> duurt zo’n 4 weken</a:t>
            </a:r>
          </a:p>
          <a:p>
            <a:pPr>
              <a:spcAft>
                <a:spcPts val="1200"/>
              </a:spcAft>
            </a:pPr>
            <a:r>
              <a:rPr lang="nl-NL" sz="1600" dirty="0"/>
              <a:t>1.9 – 4.5 K: Opwarmen van helium met 2 verwarmingselementen    (2 dagen)</a:t>
            </a:r>
            <a:br>
              <a:rPr lang="nl-NL" sz="1600" dirty="0"/>
            </a:br>
            <a:r>
              <a:rPr lang="nl-NL" sz="1600" dirty="0"/>
              <a:t>4.5 – 20 K: Verdamping van helium met elektrische verwarming       (5 dagen)</a:t>
            </a:r>
            <a:br>
              <a:rPr lang="nl-NL" sz="1600" dirty="0"/>
            </a:br>
            <a:r>
              <a:rPr lang="nl-NL" sz="1600" dirty="0"/>
              <a:t>20 – 300 K: Overige opwarming met grote verwarmingselementen   (25 dagen)</a:t>
            </a:r>
          </a:p>
          <a:p>
            <a:pPr>
              <a:spcAft>
                <a:spcPts val="1200"/>
              </a:spcAft>
            </a:pPr>
            <a:endParaRPr lang="nl-NL" sz="1600" dirty="0"/>
          </a:p>
          <a:p>
            <a:pPr>
              <a:spcAft>
                <a:spcPts val="1200"/>
              </a:spcAft>
            </a:pPr>
            <a:endParaRPr lang="nl-NL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2BFE4A-893A-E23E-6CC2-AABEFAFC1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2250" y="3780229"/>
            <a:ext cx="4275781" cy="24008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B18341-AA24-F931-DD44-E346C8221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0950" y="1379418"/>
            <a:ext cx="4027376" cy="24008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C455D2-F28D-7A0E-0572-645885094DB3}"/>
              </a:ext>
            </a:extLst>
          </p:cNvPr>
          <p:cNvSpPr txBox="1"/>
          <p:nvPr/>
        </p:nvSpPr>
        <p:spPr>
          <a:xfrm>
            <a:off x="7063667" y="6447520"/>
            <a:ext cx="44425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Report: </a:t>
            </a:r>
            <a:r>
              <a:rPr lang="en-US" sz="9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https://iopscience.iop.org/article/10.1088/1757-899X/1240/1/012119/pdf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1F9D47-958C-F88A-50B9-83C9CEF196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36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526B-0AB8-88D0-92A6-301646658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Afkoelen: Afkoel- en opwarm cyclus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6AA1F9D-A146-1EB6-232E-C72CDFE6D22C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Daarom is er heel veel vloeibaar stikstof en helium nodig</a:t>
            </a:r>
          </a:p>
          <a:p>
            <a:pPr>
              <a:spcAft>
                <a:spcPts val="1200"/>
              </a:spcAft>
            </a:pPr>
            <a:endParaRPr lang="nl-NL" sz="2400" dirty="0"/>
          </a:p>
          <a:p>
            <a:pPr>
              <a:spcAft>
                <a:spcPts val="1200"/>
              </a:spcAft>
            </a:pPr>
            <a:r>
              <a:rPr lang="nl-NL" sz="2400" dirty="0"/>
              <a:t>1100 Ton LN2 </a:t>
            </a:r>
          </a:p>
          <a:p>
            <a:pPr>
              <a:spcAft>
                <a:spcPts val="1200"/>
              </a:spcAft>
            </a:pPr>
            <a:r>
              <a:rPr lang="nl-NL" sz="2400" dirty="0"/>
              <a:t>139 Ton vloeibaar helium (grootste </a:t>
            </a:r>
            <a:br>
              <a:rPr lang="nl-NL" sz="2400" dirty="0"/>
            </a:br>
            <a:r>
              <a:rPr lang="nl-NL" sz="2400" dirty="0"/>
              <a:t>gebruikte heliumvoorraad ter wereld)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000" dirty="0"/>
          </a:p>
          <a:p>
            <a:pPr lvl="1"/>
            <a:endParaRPr lang="nl-NL" sz="2000" dirty="0"/>
          </a:p>
          <a:p>
            <a:pPr lvl="1"/>
            <a:endParaRPr lang="nl-NL" sz="2400" dirty="0"/>
          </a:p>
        </p:txBody>
      </p:sp>
      <p:pic>
        <p:nvPicPr>
          <p:cNvPr id="39938" name="Picture 2">
            <a:extLst>
              <a:ext uri="{FF2B5EF4-FFF2-40B4-BE49-F238E27FC236}">
                <a16:creationId xmlns:a16="http://schemas.microsoft.com/office/drawing/2014/main" id="{5C695D27-ADBA-7D11-F2E7-164670CA6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259" y="2634448"/>
            <a:ext cx="4613428" cy="346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6D04A0-DF00-97AC-F77A-FB8D958EBAB1}"/>
              </a:ext>
            </a:extLst>
          </p:cNvPr>
          <p:cNvSpPr txBox="1"/>
          <p:nvPr/>
        </p:nvSpPr>
        <p:spPr>
          <a:xfrm>
            <a:off x="7063667" y="6447520"/>
            <a:ext cx="3966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Picture: </a:t>
            </a:r>
            <a:r>
              <a:rPr lang="en-US" sz="9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https://ast.m.wikipedia.org/wiki/Ficheru:LHC_helium_tanks.jpg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6BB991-13D9-E448-9B53-68FE15A04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7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101390" y="6424160"/>
            <a:ext cx="757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10835841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 dirty="0" err="1"/>
              <a:t>Hoeveel</a:t>
            </a:r>
            <a:r>
              <a:rPr lang="en-US" sz="2400" dirty="0"/>
              <a:t> meter </a:t>
            </a:r>
            <a:r>
              <a:rPr lang="en-US" sz="2400" dirty="0" err="1"/>
              <a:t>krimpt</a:t>
            </a:r>
            <a:r>
              <a:rPr lang="en-US" sz="2400" dirty="0"/>
              <a:t> de LHC </a:t>
            </a:r>
            <a:r>
              <a:rPr lang="en-US" sz="2400" dirty="0" err="1"/>
              <a:t>tussen</a:t>
            </a:r>
            <a:r>
              <a:rPr lang="en-US" sz="2400" dirty="0"/>
              <a:t> </a:t>
            </a:r>
            <a:r>
              <a:rPr lang="en-US" sz="2400" dirty="0" err="1"/>
              <a:t>kamertemperatuur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afgekoeld</a:t>
            </a:r>
            <a:r>
              <a:rPr lang="en-US" sz="2400" dirty="0"/>
              <a:t>? </a:t>
            </a:r>
          </a:p>
          <a:p>
            <a:pPr lvl="2"/>
            <a:r>
              <a:rPr lang="en-US" sz="2200" dirty="0"/>
              <a:t>80 m.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Afkoelen</a:t>
            </a:r>
            <a:r>
              <a:rPr lang="en-US" dirty="0"/>
              <a:t>: </a:t>
            </a:r>
            <a:r>
              <a:rPr lang="en-US" dirty="0" err="1"/>
              <a:t>Krimpen</a:t>
            </a:r>
            <a:endParaRPr lang="en-GB" dirty="0"/>
          </a:p>
        </p:txBody>
      </p:sp>
      <p:pic>
        <p:nvPicPr>
          <p:cNvPr id="13318" name="Picture 6">
            <a:extLst>
              <a:ext uri="{FF2B5EF4-FFF2-40B4-BE49-F238E27FC236}">
                <a16:creationId xmlns:a16="http://schemas.microsoft.com/office/drawing/2014/main" id="{A67E4EDE-DFCA-3DEC-AE42-29E497C1F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55" y="3023755"/>
            <a:ext cx="4416203" cy="28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BFE8B1E-5D16-5236-9839-14CE6FE857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82" y="2962730"/>
            <a:ext cx="4269075" cy="3201807"/>
          </a:xfrm>
          <a:prstGeom prst="rect">
            <a:avLst/>
          </a:prstGeom>
        </p:spPr>
      </p:pic>
      <p:pic>
        <p:nvPicPr>
          <p:cNvPr id="28674" name="Picture 2">
            <a:extLst>
              <a:ext uri="{FF2B5EF4-FFF2-40B4-BE49-F238E27FC236}">
                <a16:creationId xmlns:a16="http://schemas.microsoft.com/office/drawing/2014/main" id="{78D8A84A-CDC1-32CF-F1C2-6AF8C7CFF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644" y="2962730"/>
            <a:ext cx="4269074" cy="320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3515F3-DD64-E4AE-E4F4-985DBF20C5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0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3898A4-9C77-6A2C-4AAD-759C52E81DBA}"/>
              </a:ext>
            </a:extLst>
          </p:cNvPr>
          <p:cNvSpPr txBox="1"/>
          <p:nvPr/>
        </p:nvSpPr>
        <p:spPr>
          <a:xfrm>
            <a:off x="4101390" y="6424160"/>
            <a:ext cx="757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DE3EFE-785B-3743-7E9C-563E11F1E5D7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10835841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400" dirty="0"/>
              <a:t>Gemiddelde temperatuur in de ruimte is 2.7 K.</a:t>
            </a:r>
          </a:p>
          <a:p>
            <a:pPr lvl="1"/>
            <a:r>
              <a:rPr lang="nl-NL" sz="2400" dirty="0"/>
              <a:t>In de LHC wordt de temperatuur op 1.9 K gehouden. </a:t>
            </a:r>
            <a:endParaRPr lang="nl-NL" sz="22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235499-A280-FCF4-551A-E3B36BC43E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Afkoelen</a:t>
            </a:r>
            <a:r>
              <a:rPr lang="en-US" dirty="0"/>
              <a:t>: </a:t>
            </a:r>
            <a:r>
              <a:rPr lang="en-US" dirty="0" err="1"/>
              <a:t>Koud</a:t>
            </a:r>
            <a:endParaRPr lang="en-GB" dirty="0"/>
          </a:p>
        </p:txBody>
      </p:sp>
      <p:pic>
        <p:nvPicPr>
          <p:cNvPr id="32770" name="Picture 2" descr="Illustration Nebula in deep space with stars">
            <a:extLst>
              <a:ext uri="{FF2B5EF4-FFF2-40B4-BE49-F238E27FC236}">
                <a16:creationId xmlns:a16="http://schemas.microsoft.com/office/drawing/2014/main" id="{BE117A9B-2CE7-A940-B51C-FDC4E30B4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31" y="3084449"/>
            <a:ext cx="4351338" cy="29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A73EF8-2130-2967-940C-F368B666C068}"/>
              </a:ext>
            </a:extLst>
          </p:cNvPr>
          <p:cNvSpPr txBox="1"/>
          <p:nvPr/>
        </p:nvSpPr>
        <p:spPr>
          <a:xfrm>
            <a:off x="6911267" y="6460457"/>
            <a:ext cx="49235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Picture: </a:t>
            </a:r>
            <a:r>
              <a:rPr lang="en-US" sz="9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https://www.europosters.ch/marketplace/nebula-in-deep-space-with-stars-v112022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92508D-F3B4-3740-9B2A-09929CA5E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21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51CD-7BE5-200C-FD6E-6C1685C2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Vloeibaar</a:t>
            </a:r>
            <a:r>
              <a:rPr lang="en-US" dirty="0"/>
              <a:t> Helium: </a:t>
            </a:r>
            <a:r>
              <a:rPr lang="en-US" dirty="0" err="1"/>
              <a:t>Overige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265D354-83EA-4D90-9F6E-E31A6FE961C5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10835841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400" dirty="0"/>
              <a:t>Fluitketel:</a:t>
            </a:r>
          </a:p>
          <a:p>
            <a:pPr lvl="2"/>
            <a:r>
              <a:rPr lang="nl-NL" sz="2000" dirty="0"/>
              <a:t>Bij 100 C gaat water koken</a:t>
            </a:r>
          </a:p>
          <a:p>
            <a:pPr lvl="2"/>
            <a:r>
              <a:rPr lang="nl-NL" sz="2000" dirty="0"/>
              <a:t>Kokende waterdamp wil uitzetten, daarom gaat de fluitketel fluiten</a:t>
            </a:r>
          </a:p>
          <a:p>
            <a:pPr lvl="2"/>
            <a:endParaRPr lang="nl-NL" sz="2000" dirty="0"/>
          </a:p>
          <a:p>
            <a:pPr lvl="1"/>
            <a:r>
              <a:rPr lang="nl-NL" sz="2200" dirty="0"/>
              <a:t>Dit komt door het dichtheidsverschil tussen gas en vloeistoffen</a:t>
            </a:r>
          </a:p>
          <a:p>
            <a:pPr lvl="2"/>
            <a:r>
              <a:rPr lang="nl-NL" sz="2000" dirty="0"/>
              <a:t>Dichtheid water (standaard condities): 	     1000 kg/m3</a:t>
            </a:r>
          </a:p>
          <a:p>
            <a:pPr lvl="2"/>
            <a:r>
              <a:rPr lang="nl-NL" sz="2000" dirty="0"/>
              <a:t>Dichtheid watergas (standaard condities):  0.6 kg/m3</a:t>
            </a:r>
          </a:p>
          <a:p>
            <a:pPr lvl="1"/>
            <a:endParaRPr lang="nl-NL" sz="2200" dirty="0"/>
          </a:p>
          <a:p>
            <a:pPr lvl="1"/>
            <a:r>
              <a:rPr lang="nl-NL" sz="2200" dirty="0"/>
              <a:t>Dit is een factor 1666 verschil!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AA1044-D481-E32B-BA71-038A9599FF10}"/>
              </a:ext>
            </a:extLst>
          </p:cNvPr>
          <p:cNvSpPr txBox="1"/>
          <p:nvPr/>
        </p:nvSpPr>
        <p:spPr>
          <a:xfrm>
            <a:off x="8235241" y="6468264"/>
            <a:ext cx="343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Picture: https://www.vakantieveilingen.nl/i/producten/fluitketel  </a:t>
            </a:r>
          </a:p>
        </p:txBody>
      </p:sp>
      <p:pic>
        <p:nvPicPr>
          <p:cNvPr id="44036" name="Picture 4" descr="Efficiënt water koken: koop een goedkope fluitketel">
            <a:extLst>
              <a:ext uri="{FF2B5EF4-FFF2-40B4-BE49-F238E27FC236}">
                <a16:creationId xmlns:a16="http://schemas.microsoft.com/office/drawing/2014/main" id="{43AF841C-B86B-F24C-1B45-45039FE3D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925" y="4028679"/>
            <a:ext cx="3219451" cy="214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DFBE6E-9FB5-B5E9-A42E-8D2C7FA0B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9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930676" y="1699948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/>
              <a:t>Middelbare school Olympus College; </a:t>
            </a:r>
          </a:p>
          <a:p>
            <a:pPr lvl="1"/>
            <a:r>
              <a:rPr lang="nl-NL" dirty="0"/>
              <a:t>Gymnasium: Dubbel profiel (N&amp;G + W&amp;T) 		(2008-2014)</a:t>
            </a:r>
          </a:p>
          <a:p>
            <a:endParaRPr lang="nl-NL" b="1" dirty="0"/>
          </a:p>
          <a:p>
            <a:r>
              <a:rPr lang="nl-NL" b="1" dirty="0"/>
              <a:t>Technische Universiteit Delft;</a:t>
            </a:r>
          </a:p>
          <a:p>
            <a:pPr lvl="1"/>
            <a:r>
              <a:rPr lang="nl-NL" dirty="0"/>
              <a:t>Bachelor; Werktuigbouwkunde				(2014-2018)</a:t>
            </a:r>
          </a:p>
          <a:p>
            <a:pPr lvl="1"/>
            <a:r>
              <a:rPr lang="nl-NL" dirty="0"/>
              <a:t>Master; </a:t>
            </a:r>
            <a:r>
              <a:rPr lang="nl-NL" dirty="0" err="1"/>
              <a:t>Sustainable</a:t>
            </a:r>
            <a:r>
              <a:rPr lang="nl-NL" dirty="0"/>
              <a:t> Energy Technology (SET</a:t>
            </a:r>
            <a:r>
              <a:rPr lang="nl-NL" i="1" dirty="0"/>
              <a:t>)</a:t>
            </a:r>
            <a:r>
              <a:rPr lang="nl-NL" dirty="0"/>
              <a:t> 	(2018-2021)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Advies en Ingenieursbureau (</a:t>
            </a:r>
            <a:r>
              <a:rPr lang="nl-NL" b="1" dirty="0" err="1"/>
              <a:t>Movares</a:t>
            </a:r>
            <a:r>
              <a:rPr lang="nl-NL" b="1" dirty="0"/>
              <a:t>);	</a:t>
            </a:r>
          </a:p>
          <a:p>
            <a:pPr lvl="1"/>
            <a:r>
              <a:rPr lang="nl-NL" dirty="0"/>
              <a:t>Adviseur Energie Transitie				(2022-2024)</a:t>
            </a:r>
            <a:endParaRPr lang="en-US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Mijn</a:t>
            </a:r>
            <a:r>
              <a:rPr lang="en-US" dirty="0"/>
              <a:t> </a:t>
            </a:r>
            <a:r>
              <a:rPr lang="en-US" dirty="0" err="1"/>
              <a:t>achtergrond</a:t>
            </a:r>
            <a:endParaRPr lang="en-GB" dirty="0"/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6695F32F-3BDB-C2B0-6495-480EA35BF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449" y="76600"/>
            <a:ext cx="1711865" cy="67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Movares | IDEA StatiCa">
            <a:extLst>
              <a:ext uri="{FF2B5EF4-FFF2-40B4-BE49-F238E27FC236}">
                <a16:creationId xmlns:a16="http://schemas.microsoft.com/office/drawing/2014/main" id="{E419AB2E-97EB-EA44-0253-96FA6ADA5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0514" y="163824"/>
            <a:ext cx="1169633" cy="58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ERN Logo and symbol, meaning, history, PNG, brand">
            <a:extLst>
              <a:ext uri="{FF2B5EF4-FFF2-40B4-BE49-F238E27FC236}">
                <a16:creationId xmlns:a16="http://schemas.microsoft.com/office/drawing/2014/main" id="{9C54B427-3FDE-43CD-4974-9145AAC33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263" y="120738"/>
            <a:ext cx="1052287" cy="8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385E802-8718-DDC3-AC9C-058BA2EB3A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69" t="25905" r="-6835" b="33162"/>
          <a:stretch/>
        </p:blipFill>
        <p:spPr bwMode="auto">
          <a:xfrm>
            <a:off x="4107152" y="1"/>
            <a:ext cx="2935331" cy="80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C16E17F-72F3-08B0-9495-AD485C9DB6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31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51CD-7BE5-200C-FD6E-6C1685C2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Vloeibaar</a:t>
            </a:r>
            <a:r>
              <a:rPr lang="en-US" dirty="0"/>
              <a:t> Helium: </a:t>
            </a:r>
            <a:r>
              <a:rPr lang="en-US" dirty="0" err="1"/>
              <a:t>Overige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74165-FF1C-600F-3357-0DC62E064C68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10835841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400" dirty="0"/>
              <a:t>Hetzelfde geldt voor vloeibaar helium:</a:t>
            </a:r>
          </a:p>
          <a:p>
            <a:pPr lvl="2"/>
            <a:r>
              <a:rPr lang="nl-NL" sz="2000" dirty="0"/>
              <a:t>Kookt bij -269 C (4.2 K) </a:t>
            </a:r>
          </a:p>
          <a:p>
            <a:pPr lvl="2"/>
            <a:r>
              <a:rPr lang="nl-NL" sz="2000" dirty="0"/>
              <a:t>Kamertemperatuur = 290 graden boven het kookpunt van helium</a:t>
            </a:r>
          </a:p>
          <a:p>
            <a:pPr lvl="2"/>
            <a:endParaRPr lang="nl-NL" sz="2000" dirty="0"/>
          </a:p>
          <a:p>
            <a:pPr lvl="2"/>
            <a:endParaRPr lang="nl-NL" sz="2000" dirty="0"/>
          </a:p>
          <a:p>
            <a:pPr lvl="1"/>
            <a:r>
              <a:rPr lang="nl-NL" sz="2200" dirty="0"/>
              <a:t>Dichtheidsverschil (in standaard condities):</a:t>
            </a:r>
          </a:p>
          <a:p>
            <a:pPr lvl="2"/>
            <a:r>
              <a:rPr lang="nl-NL" sz="2000" dirty="0"/>
              <a:t>Dichtheid vloeibaar helium: 	125 kg/m3</a:t>
            </a:r>
          </a:p>
          <a:p>
            <a:pPr lvl="2"/>
            <a:r>
              <a:rPr lang="nl-NL" sz="2000" dirty="0"/>
              <a:t>Dichtheid heliumgas: 		0.166 kg/m3</a:t>
            </a:r>
          </a:p>
          <a:p>
            <a:pPr lvl="1"/>
            <a:endParaRPr lang="nl-NL" sz="2200" dirty="0"/>
          </a:p>
          <a:p>
            <a:pPr lvl="1"/>
            <a:r>
              <a:rPr lang="nl-NL" sz="2200" dirty="0"/>
              <a:t>Dit is een </a:t>
            </a:r>
            <a:r>
              <a:rPr lang="nl-NL" sz="2200" b="1" u="sng" dirty="0"/>
              <a:t>factor 753 </a:t>
            </a:r>
            <a:r>
              <a:rPr lang="nl-NL" sz="2200" dirty="0"/>
              <a:t>verschil!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9EA867-6B99-C4ED-86EB-DBAEF52F5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3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526B-0AB8-88D0-92A6-301646658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Vloeibaar</a:t>
            </a:r>
            <a:r>
              <a:rPr lang="en-US" dirty="0"/>
              <a:t> Helium: </a:t>
            </a:r>
            <a:r>
              <a:rPr lang="en-US" dirty="0" err="1"/>
              <a:t>Overige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endParaRPr lang="en-GB" dirty="0"/>
          </a:p>
        </p:txBody>
      </p:sp>
      <p:pic>
        <p:nvPicPr>
          <p:cNvPr id="5" name="Online Media 4" title="MRI Magnet Controlled Quench">
            <a:hlinkClick r:id="" action="ppaction://media"/>
            <a:extLst>
              <a:ext uri="{FF2B5EF4-FFF2-40B4-BE49-F238E27FC236}">
                <a16:creationId xmlns:a16="http://schemas.microsoft.com/office/drawing/2014/main" id="{C4D72A47-5055-6174-CBD1-D44033EF05B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119079" y="1995494"/>
            <a:ext cx="6815015" cy="38504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E404DF-441A-1E03-2B77-67072A62C221}"/>
              </a:ext>
            </a:extLst>
          </p:cNvPr>
          <p:cNvSpPr txBox="1"/>
          <p:nvPr/>
        </p:nvSpPr>
        <p:spPr>
          <a:xfrm>
            <a:off x="6971556" y="6460457"/>
            <a:ext cx="46235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Video: </a:t>
            </a:r>
            <a:r>
              <a:rPr lang="en-US" sz="9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https://www.youtube.com/watch?v=0O_FneLbPHo&amp;ab_channel=Travel%26Cars</a:t>
            </a:r>
            <a:r>
              <a:rPr lang="en-US" sz="900" dirty="0">
                <a:solidFill>
                  <a:schemeClr val="bg1"/>
                </a:solidFill>
              </a:rPr>
              <a:t>  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086376C-48BC-847A-CDC5-FD9DEA0CCB40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10835841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400" dirty="0"/>
              <a:t>Vloeibaar helium </a:t>
            </a:r>
            <a:br>
              <a:rPr lang="nl-NL" sz="2400" dirty="0"/>
            </a:br>
            <a:r>
              <a:rPr lang="nl-NL" sz="2400" dirty="0"/>
              <a:t>heeft dus genoeg</a:t>
            </a:r>
            <a:br>
              <a:rPr lang="nl-NL" sz="2400" dirty="0"/>
            </a:br>
            <a:r>
              <a:rPr lang="nl-NL" sz="2400" dirty="0"/>
              <a:t>potentiële energie</a:t>
            </a:r>
            <a:br>
              <a:rPr lang="nl-NL" sz="2400" dirty="0"/>
            </a:br>
            <a:r>
              <a:rPr lang="nl-NL" sz="2400" dirty="0"/>
              <a:t>om voor ontploffingen</a:t>
            </a:r>
            <a:br>
              <a:rPr lang="nl-NL" sz="2400" dirty="0"/>
            </a:br>
            <a:r>
              <a:rPr lang="nl-NL" sz="2400" dirty="0"/>
              <a:t>te zorgen</a:t>
            </a:r>
            <a:r>
              <a:rPr lang="nl-NL" sz="2200" dirty="0"/>
              <a:t>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F26B1E-A335-FB0F-AD69-1A915AA4AF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26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51CD-7BE5-200C-FD6E-6C1685C2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Vloeibaar</a:t>
            </a:r>
            <a:r>
              <a:rPr lang="en-US" dirty="0"/>
              <a:t> Helium: </a:t>
            </a:r>
            <a:r>
              <a:rPr lang="en-US" dirty="0" err="1"/>
              <a:t>Overige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74165-FF1C-600F-3357-0DC62E064C68}"/>
              </a:ext>
            </a:extLst>
          </p:cNvPr>
          <p:cNvSpPr txBox="1">
            <a:spLocks/>
          </p:cNvSpPr>
          <p:nvPr/>
        </p:nvSpPr>
        <p:spPr>
          <a:xfrm>
            <a:off x="172111" y="1417320"/>
            <a:ext cx="10835841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400" dirty="0"/>
              <a:t>In de LHC gebeurt regelmatig hetzelfde:</a:t>
            </a:r>
          </a:p>
          <a:p>
            <a:pPr marL="1207008" lvl="2" indent="-457200">
              <a:buFont typeface="+mj-lt"/>
              <a:buAutoNum type="arabicPeriod"/>
            </a:pPr>
            <a:r>
              <a:rPr lang="nl-NL" sz="2000" dirty="0"/>
              <a:t>Supergeleidende magneet warmt iets op</a:t>
            </a:r>
          </a:p>
          <a:p>
            <a:pPr marL="1207008" lvl="2" indent="-457200">
              <a:buFont typeface="+mj-lt"/>
              <a:buAutoNum type="arabicPeriod"/>
            </a:pPr>
            <a:r>
              <a:rPr lang="nl-NL" sz="2000" dirty="0"/>
              <a:t>Magneet verliest </a:t>
            </a:r>
            <a:r>
              <a:rPr lang="nl-NL" sz="2000" dirty="0" err="1"/>
              <a:t>supergeleidendheid</a:t>
            </a:r>
            <a:r>
              <a:rPr lang="nl-NL" sz="2000" dirty="0"/>
              <a:t> </a:t>
            </a:r>
            <a:r>
              <a:rPr lang="nl-NL" sz="2000" dirty="0">
                <a:sym typeface="Wingdings" panose="05000000000000000000" pitchFamily="2" charset="2"/>
              </a:rPr>
              <a:t> elektrische weerstand komt terug</a:t>
            </a:r>
            <a:endParaRPr lang="nl-NL" sz="2000" dirty="0"/>
          </a:p>
          <a:p>
            <a:pPr marL="1207008" lvl="2" indent="-457200">
              <a:buFont typeface="+mj-lt"/>
              <a:buAutoNum type="arabicPeriod"/>
            </a:pPr>
            <a:r>
              <a:rPr lang="nl-NL" sz="2000" dirty="0"/>
              <a:t>Dit zorgt voor nog meer warmteproductie</a:t>
            </a:r>
          </a:p>
          <a:p>
            <a:pPr marL="1207008" lvl="2" indent="-457200">
              <a:buFont typeface="+mj-lt"/>
              <a:buAutoNum type="arabicPeriod"/>
            </a:pPr>
            <a:r>
              <a:rPr lang="nl-NL" sz="2000" dirty="0"/>
              <a:t>Vloeibaar helium verdampt razendsnel</a:t>
            </a:r>
          </a:p>
          <a:p>
            <a:pPr marL="1207008" lvl="2" indent="-457200">
              <a:buFont typeface="+mj-lt"/>
              <a:buAutoNum type="arabicPeriod"/>
            </a:pPr>
            <a:r>
              <a:rPr lang="nl-NL" sz="2000" dirty="0"/>
              <a:t>Dat helium gas moet weg om ontploffing te voorkomen</a:t>
            </a:r>
          </a:p>
          <a:p>
            <a:pPr lvl="2"/>
            <a:endParaRPr lang="nl-NL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4910EE-313F-442B-8252-E46421387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6441" y="3721888"/>
            <a:ext cx="3657599" cy="24598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115893-FC41-01A4-45C9-1FA006E63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EA5106-7832-EC5C-2AEE-0BE921F9AC15}"/>
                  </a:ext>
                </a:extLst>
              </p:cNvPr>
              <p:cNvSpPr txBox="1"/>
              <p:nvPr/>
            </p:nvSpPr>
            <p:spPr>
              <a:xfrm>
                <a:off x="517960" y="5904725"/>
                <a:ext cx="60155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𝑉𝑒𝑟𝑙𝑖𝑒𝑠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𝑑𝑜𝑜𝑟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𝑤𝑎𝑟𝑚𝑡𝑒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𝑑𝑖𝑠𝑠𝑖𝑝𝑎𝑡𝑖𝑒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[Joule/</a:t>
                </a:r>
                <a:r>
                  <a:rPr lang="en-GB" dirty="0" err="1"/>
                  <a:t>seconde</a:t>
                </a:r>
                <a:r>
                  <a:rPr lang="en-GB" dirty="0"/>
                  <a:t>]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EA5106-7832-EC5C-2AEE-0BE921F9A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960" y="5904725"/>
                <a:ext cx="6015558" cy="276999"/>
              </a:xfrm>
              <a:prstGeom prst="rect">
                <a:avLst/>
              </a:prstGeom>
              <a:blipFill>
                <a:blip r:embed="rId4"/>
                <a:stretch>
                  <a:fillRect l="-1418" t="-28889" r="-1722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107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907C8-1A78-C9EC-ACCB-3CB55E631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Overige</a:t>
            </a:r>
            <a:r>
              <a:rPr lang="en-US" dirty="0"/>
              <a:t> </a:t>
            </a:r>
            <a:r>
              <a:rPr lang="en-US" dirty="0" err="1"/>
              <a:t>toepassingen</a:t>
            </a:r>
            <a:r>
              <a:rPr lang="en-US" dirty="0"/>
              <a:t> Cryogenics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A13B57-F1F2-9A6F-9235-0F99F094392F}"/>
              </a:ext>
            </a:extLst>
          </p:cNvPr>
          <p:cNvSpPr txBox="1">
            <a:spLocks/>
          </p:cNvSpPr>
          <p:nvPr/>
        </p:nvSpPr>
        <p:spPr>
          <a:xfrm>
            <a:off x="930676" y="1543712"/>
            <a:ext cx="10515600" cy="255772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nl-NL" sz="3200" dirty="0"/>
              <a:t>Chemische processen:</a:t>
            </a:r>
          </a:p>
          <a:p>
            <a:pPr lvl="1">
              <a:spcAft>
                <a:spcPts val="1200"/>
              </a:spcAft>
            </a:pPr>
            <a:r>
              <a:rPr lang="nl-NL" sz="2800" dirty="0"/>
              <a:t>Splitsen van grondstoffen d.m.v. smeltpunten</a:t>
            </a:r>
          </a:p>
          <a:p>
            <a:pPr lvl="1">
              <a:spcAft>
                <a:spcPts val="1200"/>
              </a:spcAft>
            </a:pPr>
            <a:r>
              <a:rPr lang="nl-NL" sz="2800" dirty="0"/>
              <a:t>Transport brandstoffen (b.v. vloeibaar waterstof)</a:t>
            </a:r>
          </a:p>
          <a:p>
            <a:pPr marL="36576" indent="0">
              <a:spcAft>
                <a:spcPts val="1200"/>
              </a:spcAft>
              <a:buNone/>
            </a:pPr>
            <a:endParaRPr lang="en-GB" sz="3200" dirty="0"/>
          </a:p>
          <a:p>
            <a:pPr>
              <a:spcAft>
                <a:spcPts val="1200"/>
              </a:spcAft>
            </a:pPr>
            <a:endParaRPr lang="en-GB" sz="3200" dirty="0"/>
          </a:p>
          <a:p>
            <a:pPr>
              <a:spcAft>
                <a:spcPts val="1200"/>
              </a:spcAft>
            </a:pPr>
            <a:endParaRPr lang="en-GB" sz="3200" dirty="0"/>
          </a:p>
          <a:p>
            <a:pPr marL="36576" indent="0">
              <a:spcAft>
                <a:spcPts val="1200"/>
              </a:spcAft>
              <a:buNone/>
            </a:pPr>
            <a:endParaRPr lang="en-GB" sz="3200" dirty="0"/>
          </a:p>
          <a:p>
            <a:pPr>
              <a:spcAft>
                <a:spcPts val="1200"/>
              </a:spcAft>
            </a:pPr>
            <a:endParaRPr lang="en-GB" sz="3200" dirty="0"/>
          </a:p>
          <a:p>
            <a:pPr lvl="1">
              <a:spcAft>
                <a:spcPts val="1200"/>
              </a:spcAft>
            </a:pPr>
            <a:endParaRPr lang="en-GB" sz="2800" dirty="0"/>
          </a:p>
        </p:txBody>
      </p:sp>
      <p:pic>
        <p:nvPicPr>
          <p:cNvPr id="48130" name="Picture 2" descr="Cryogenic liquefaction and separation of CO2 using nitrogen removal unit  cold energy - ScienceDirect">
            <a:extLst>
              <a:ext uri="{FF2B5EF4-FFF2-40B4-BE49-F238E27FC236}">
                <a16:creationId xmlns:a16="http://schemas.microsoft.com/office/drawing/2014/main" id="{8CCC79FD-F118-780A-753C-BF131E091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925" y="3542583"/>
            <a:ext cx="6864150" cy="274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4B7892-5FF8-DA7C-84D5-9478EA2E18BF}"/>
              </a:ext>
            </a:extLst>
          </p:cNvPr>
          <p:cNvSpPr txBox="1"/>
          <p:nvPr/>
        </p:nvSpPr>
        <p:spPr>
          <a:xfrm>
            <a:off x="7273470" y="6468264"/>
            <a:ext cx="4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Picture: </a:t>
            </a:r>
            <a:r>
              <a:rPr lang="en-US" sz="9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https://www.sciencedirect.com/science/article/abs/pii/S0263876217307001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C8CFA3-17EB-E17D-7B07-0F2954FF7E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92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907C8-1A78-C9EC-ACCB-3CB55E631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Overige</a:t>
            </a:r>
            <a:r>
              <a:rPr lang="en-US" dirty="0"/>
              <a:t> </a:t>
            </a:r>
            <a:r>
              <a:rPr lang="en-US" dirty="0" err="1"/>
              <a:t>toepassingen</a:t>
            </a:r>
            <a:r>
              <a:rPr lang="en-US" dirty="0"/>
              <a:t> Cryogenics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A13B57-F1F2-9A6F-9235-0F99F094392F}"/>
              </a:ext>
            </a:extLst>
          </p:cNvPr>
          <p:cNvSpPr txBox="1">
            <a:spLocks/>
          </p:cNvSpPr>
          <p:nvPr/>
        </p:nvSpPr>
        <p:spPr>
          <a:xfrm>
            <a:off x="930676" y="1699948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3200" dirty="0" err="1"/>
              <a:t>Geneeskunde</a:t>
            </a:r>
            <a:r>
              <a:rPr lang="en-GB" sz="3200" dirty="0"/>
              <a:t>: </a:t>
            </a:r>
          </a:p>
          <a:p>
            <a:pPr lvl="1">
              <a:spcAft>
                <a:spcPts val="1200"/>
              </a:spcAft>
            </a:pPr>
            <a:r>
              <a:rPr lang="en-GB" sz="2800" dirty="0" err="1"/>
              <a:t>Kanker</a:t>
            </a:r>
            <a:r>
              <a:rPr lang="en-GB" sz="2800" dirty="0"/>
              <a:t> </a:t>
            </a:r>
            <a:r>
              <a:rPr lang="en-GB" sz="2800" dirty="0" err="1"/>
              <a:t>behandelingen</a:t>
            </a:r>
            <a:endParaRPr lang="en-GB" sz="2800" dirty="0"/>
          </a:p>
          <a:p>
            <a:pPr lvl="1">
              <a:spcAft>
                <a:spcPts val="1200"/>
              </a:spcAft>
            </a:pPr>
            <a:r>
              <a:rPr lang="en-GB" sz="2800" dirty="0"/>
              <a:t>MRI scanners</a:t>
            </a:r>
          </a:p>
          <a:p>
            <a:pPr lvl="1">
              <a:spcAft>
                <a:spcPts val="1200"/>
              </a:spcAft>
            </a:pPr>
            <a:r>
              <a:rPr lang="en-GB" sz="2800" dirty="0"/>
              <a:t>Wratten </a:t>
            </a:r>
            <a:r>
              <a:rPr lang="en-GB" sz="2800" dirty="0" err="1"/>
              <a:t>verwijdering</a:t>
            </a:r>
            <a:endParaRPr lang="en-GB" sz="2800" dirty="0"/>
          </a:p>
          <a:p>
            <a:pPr lvl="1">
              <a:spcAft>
                <a:spcPts val="1200"/>
              </a:spcAft>
            </a:pPr>
            <a:endParaRPr lang="en-GB" sz="3200" dirty="0"/>
          </a:p>
          <a:p>
            <a:pPr>
              <a:spcAft>
                <a:spcPts val="1200"/>
              </a:spcAft>
            </a:pPr>
            <a:endParaRPr lang="en-GB" sz="3200" dirty="0"/>
          </a:p>
          <a:p>
            <a:pPr lvl="1">
              <a:spcAft>
                <a:spcPts val="1200"/>
              </a:spcAft>
            </a:pPr>
            <a:endParaRPr lang="en-GB" sz="2800" dirty="0"/>
          </a:p>
        </p:txBody>
      </p:sp>
      <p:pic>
        <p:nvPicPr>
          <p:cNvPr id="27650" name="Picture 2" descr="Liquid Nitrogen — San Francisco Dermatology | Best Dermatologist Bay Area">
            <a:extLst>
              <a:ext uri="{FF2B5EF4-FFF2-40B4-BE49-F238E27FC236}">
                <a16:creationId xmlns:a16="http://schemas.microsoft.com/office/drawing/2014/main" id="{28BE14E6-F122-B600-B580-0035D0029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874" y="2081814"/>
            <a:ext cx="5238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75ACF7-1BD1-36F6-106A-C6D7B775B520}"/>
              </a:ext>
            </a:extLst>
          </p:cNvPr>
          <p:cNvSpPr txBox="1"/>
          <p:nvPr/>
        </p:nvSpPr>
        <p:spPr>
          <a:xfrm>
            <a:off x="7954300" y="6468264"/>
            <a:ext cx="31913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Video: </a:t>
            </a:r>
            <a:r>
              <a:rPr lang="en-US" sz="9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https://www.carencampbellmd.com/cryosurgery</a:t>
            </a:r>
            <a:r>
              <a:rPr lang="en-US" sz="900" dirty="0">
                <a:solidFill>
                  <a:schemeClr val="bg1"/>
                </a:solidFill>
              </a:rPr>
              <a:t>   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5265F3-EBAC-70EA-312F-F4A6399770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6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907C8-1A78-C9EC-ACCB-3CB55E631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320"/>
            <a:ext cx="10729503" cy="1143000"/>
          </a:xfrm>
        </p:spPr>
        <p:txBody>
          <a:bodyPr>
            <a:normAutofit/>
          </a:bodyPr>
          <a:lstStyle/>
          <a:p>
            <a:r>
              <a:rPr lang="en-US" dirty="0" err="1"/>
              <a:t>Overige</a:t>
            </a:r>
            <a:r>
              <a:rPr lang="en-US" dirty="0"/>
              <a:t> </a:t>
            </a:r>
            <a:r>
              <a:rPr lang="en-US" dirty="0" err="1"/>
              <a:t>toepassingen</a:t>
            </a:r>
            <a:r>
              <a:rPr lang="en-US" dirty="0"/>
              <a:t> Cryogenics</a:t>
            </a:r>
            <a:endParaRPr lang="en-GB" dirty="0"/>
          </a:p>
        </p:txBody>
      </p:sp>
      <p:pic>
        <p:nvPicPr>
          <p:cNvPr id="5" name="Online Media 4" title="Starship | Second Flight Test">
            <a:hlinkClick r:id="" action="ppaction://media"/>
            <a:extLst>
              <a:ext uri="{FF2B5EF4-FFF2-40B4-BE49-F238E27FC236}">
                <a16:creationId xmlns:a16="http://schemas.microsoft.com/office/drawing/2014/main" id="{025B543F-3660-F534-14D2-FDF9FCEB3C5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67037" y="1417320"/>
            <a:ext cx="8800938" cy="497254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8168F-E84A-4F8C-7A75-EFB90A3E6233}"/>
              </a:ext>
            </a:extLst>
          </p:cNvPr>
          <p:cNvSpPr txBox="1">
            <a:spLocks/>
          </p:cNvSpPr>
          <p:nvPr/>
        </p:nvSpPr>
        <p:spPr>
          <a:xfrm>
            <a:off x="1083076" y="1852348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3200" dirty="0" err="1"/>
              <a:t>Vloeibaar</a:t>
            </a:r>
            <a:r>
              <a:rPr lang="en-GB" sz="3200" dirty="0"/>
              <a:t> </a:t>
            </a:r>
            <a:r>
              <a:rPr lang="en-GB" sz="3200" dirty="0" err="1"/>
              <a:t>waterstof</a:t>
            </a:r>
            <a:r>
              <a:rPr lang="en-GB" sz="3200" dirty="0"/>
              <a:t> + </a:t>
            </a:r>
            <a:r>
              <a:rPr lang="en-GB" sz="3200" dirty="0" err="1"/>
              <a:t>vloeibare</a:t>
            </a:r>
            <a:r>
              <a:rPr lang="en-GB" sz="3200" dirty="0"/>
              <a:t> </a:t>
            </a:r>
            <a:r>
              <a:rPr lang="en-GB" sz="3200" dirty="0" err="1"/>
              <a:t>zuurstof</a:t>
            </a:r>
            <a:r>
              <a:rPr lang="en-GB" sz="3200" dirty="0"/>
              <a:t> = ?????</a:t>
            </a:r>
          </a:p>
          <a:p>
            <a:pPr lvl="1">
              <a:spcAft>
                <a:spcPts val="1200"/>
              </a:spcAft>
            </a:pPr>
            <a:endParaRPr lang="en-GB" sz="2800" dirty="0"/>
          </a:p>
          <a:p>
            <a:pPr lvl="1">
              <a:spcAft>
                <a:spcPts val="1200"/>
              </a:spcAft>
            </a:pPr>
            <a:endParaRPr lang="en-GB" sz="2800" dirty="0"/>
          </a:p>
          <a:p>
            <a:pPr lvl="1">
              <a:spcAft>
                <a:spcPts val="1200"/>
              </a:spcAft>
            </a:pPr>
            <a:endParaRPr lang="en-GB" sz="2800" dirty="0"/>
          </a:p>
          <a:p>
            <a:pPr lvl="1">
              <a:spcAft>
                <a:spcPts val="1200"/>
              </a:spcAft>
            </a:pPr>
            <a:endParaRPr lang="en-GB" sz="2800" dirty="0"/>
          </a:p>
          <a:p>
            <a:pPr lvl="1">
              <a:spcAft>
                <a:spcPts val="1200"/>
              </a:spcAft>
            </a:pPr>
            <a:endParaRPr lang="en-GB" sz="1800" dirty="0"/>
          </a:p>
          <a:p>
            <a:pPr lvl="1">
              <a:spcAft>
                <a:spcPts val="1200"/>
              </a:spcAft>
            </a:pPr>
            <a:r>
              <a:rPr lang="en-GB" sz="1200" dirty="0"/>
              <a:t>42 sec</a:t>
            </a:r>
            <a:endParaRPr lang="en-GB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228AAA-681B-7980-37E6-97AF9B4F8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0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51CD-7BE5-200C-FD6E-6C1685C2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Cryogenics op CERN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74165-FF1C-600F-3357-0DC62E064C68}"/>
              </a:ext>
            </a:extLst>
          </p:cNvPr>
          <p:cNvSpPr txBox="1">
            <a:spLocks/>
          </p:cNvSpPr>
          <p:nvPr/>
        </p:nvSpPr>
        <p:spPr>
          <a:xfrm>
            <a:off x="172111" y="1417320"/>
            <a:ext cx="10835841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400" dirty="0" err="1"/>
              <a:t>Cryogenics</a:t>
            </a:r>
            <a:r>
              <a:rPr lang="nl-NL" sz="2400" dirty="0"/>
              <a:t> is overal op CERN.</a:t>
            </a:r>
            <a:endParaRPr lang="nl-NL" sz="2000" dirty="0"/>
          </a:p>
          <a:p>
            <a:pPr lvl="2"/>
            <a:endParaRPr lang="nl-NL" sz="2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0B2ABF1-784A-FC60-BAF9-04C4B6D37B6F}"/>
              </a:ext>
            </a:extLst>
          </p:cNvPr>
          <p:cNvGrpSpPr/>
          <p:nvPr/>
        </p:nvGrpSpPr>
        <p:grpSpPr>
          <a:xfrm>
            <a:off x="172109" y="2793591"/>
            <a:ext cx="3751414" cy="3378174"/>
            <a:chOff x="113291" y="857520"/>
            <a:chExt cx="6545977" cy="600048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B232D3C-194F-2FD6-1E67-180AC27E1B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291" y="857520"/>
              <a:ext cx="6545977" cy="6000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D7296F5-AB89-7179-6F8B-17E7DDE56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5649" y="6312909"/>
              <a:ext cx="144463" cy="142875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GB" sz="240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977E085-CFFE-3195-90D3-9AB21A0D1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1720" y="6153212"/>
              <a:ext cx="144463" cy="14287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GB" sz="24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B5309F0-E00B-F89A-8404-4716E2292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234" y="5300537"/>
              <a:ext cx="144463" cy="142875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GB" sz="240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B1B7FF0-E28E-5358-5D38-5C1B04981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1314" y="6314064"/>
              <a:ext cx="144463" cy="142875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GB" sz="24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A002721-1336-E912-D11D-387AFAC65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025" y="4581128"/>
              <a:ext cx="144463" cy="142875"/>
            </a:xfrm>
            <a:prstGeom prst="ellipse">
              <a:avLst/>
            </a:prstGeom>
            <a:solidFill>
              <a:srgbClr val="E8F4A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GB" sz="2400"/>
            </a:p>
          </p:txBody>
        </p:sp>
      </p:grp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A99EAAD2-36EC-A5C9-179F-9D8970912B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522977"/>
              </p:ext>
            </p:extLst>
          </p:nvPr>
        </p:nvGraphicFramePr>
        <p:xfrm>
          <a:off x="4163234" y="2891970"/>
          <a:ext cx="4002841" cy="2949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2">
            <a:extLst>
              <a:ext uri="{FF2B5EF4-FFF2-40B4-BE49-F238E27FC236}">
                <a16:creationId xmlns:a16="http://schemas.microsoft.com/office/drawing/2014/main" id="{1C87FAB5-A6A9-3A54-57D4-C741F2323E56}"/>
              </a:ext>
            </a:extLst>
          </p:cNvPr>
          <p:cNvSpPr txBox="1"/>
          <p:nvPr/>
        </p:nvSpPr>
        <p:spPr>
          <a:xfrm>
            <a:off x="5568382" y="5107516"/>
            <a:ext cx="2597691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67" dirty="0"/>
              <a:t>“250 </a:t>
            </a:r>
            <a:r>
              <a:rPr lang="en-GB" sz="1467" dirty="0" err="1"/>
              <a:t>W</a:t>
            </a:r>
            <a:r>
              <a:rPr lang="en-GB" sz="1333" baseline="-25000" dirty="0" err="1"/>
              <a:t>elec</a:t>
            </a:r>
            <a:r>
              <a:rPr lang="en-GB" sz="1467" dirty="0"/>
              <a:t>/W</a:t>
            </a:r>
            <a:r>
              <a:rPr lang="en-GB" sz="1467" baseline="-25000" dirty="0"/>
              <a:t>@4.5K</a:t>
            </a:r>
            <a:r>
              <a:rPr lang="en-GB" sz="1467" dirty="0"/>
              <a:t> = 53 MW ”</a:t>
            </a:r>
            <a:endParaRPr lang="fr-FR" sz="1467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A8652-2243-A3FB-CDD7-4F563974B3BC}"/>
              </a:ext>
            </a:extLst>
          </p:cNvPr>
          <p:cNvSpPr txBox="1"/>
          <p:nvPr/>
        </p:nvSpPr>
        <p:spPr>
          <a:xfrm>
            <a:off x="4959550" y="5792109"/>
            <a:ext cx="301641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He refrigeration capacity </a:t>
            </a:r>
            <a:endParaRPr lang="en-GB" sz="1867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E6E1892-09A9-B688-C059-4559291917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4868" y="3068466"/>
            <a:ext cx="3810971" cy="248996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BAEDFDB-F3A6-19D5-ED56-34C9D91CFE4B}"/>
              </a:ext>
            </a:extLst>
          </p:cNvPr>
          <p:cNvSpPr txBox="1"/>
          <p:nvPr/>
        </p:nvSpPr>
        <p:spPr>
          <a:xfrm>
            <a:off x="8613530" y="5830347"/>
            <a:ext cx="301641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List of </a:t>
            </a:r>
            <a:r>
              <a:rPr lang="en-US" sz="1867" dirty="0" err="1"/>
              <a:t>cryoplants</a:t>
            </a:r>
            <a:r>
              <a:rPr lang="en-US" sz="1867" dirty="0"/>
              <a:t> (2020)</a:t>
            </a:r>
            <a:endParaRPr lang="en-GB" sz="1867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4115C6-477A-4839-86F9-CC65F56863D7}"/>
              </a:ext>
            </a:extLst>
          </p:cNvPr>
          <p:cNvCxnSpPr>
            <a:cxnSpLocks/>
          </p:cNvCxnSpPr>
          <p:nvPr/>
        </p:nvCxnSpPr>
        <p:spPr>
          <a:xfrm>
            <a:off x="7301978" y="3434542"/>
            <a:ext cx="0" cy="2120909"/>
          </a:xfrm>
          <a:prstGeom prst="line">
            <a:avLst/>
          </a:prstGeom>
          <a:ln w="63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6C5E8CDF-947A-D273-716A-A10B7C434B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5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51CD-7BE5-200C-FD6E-6C1685C25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30480"/>
            <a:ext cx="9960864" cy="1143000"/>
          </a:xfrm>
        </p:spPr>
        <p:txBody>
          <a:bodyPr>
            <a:normAutofit/>
          </a:bodyPr>
          <a:lstStyle/>
          <a:p>
            <a:r>
              <a:rPr lang="en-US" dirty="0"/>
              <a:t>Cryogenics op CERN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74165-FF1C-600F-3357-0DC62E064C68}"/>
              </a:ext>
            </a:extLst>
          </p:cNvPr>
          <p:cNvSpPr txBox="1">
            <a:spLocks/>
          </p:cNvSpPr>
          <p:nvPr/>
        </p:nvSpPr>
        <p:spPr>
          <a:xfrm>
            <a:off x="172111" y="979170"/>
            <a:ext cx="10835841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2000" dirty="0"/>
              <a:t>Test opstellingen voor magneten en RF </a:t>
            </a:r>
            <a:r>
              <a:rPr lang="nl-NL" sz="2000" dirty="0" err="1"/>
              <a:t>cavities</a:t>
            </a:r>
            <a:r>
              <a:rPr lang="nl-NL" sz="2000" dirty="0"/>
              <a:t> (acceleratoren)</a:t>
            </a:r>
          </a:p>
          <a:p>
            <a:pPr lvl="1"/>
            <a:r>
              <a:rPr lang="nl-NL" sz="2000" dirty="0"/>
              <a:t>Detector componenten testen</a:t>
            </a:r>
          </a:p>
          <a:p>
            <a:pPr lvl="1"/>
            <a:r>
              <a:rPr lang="nl-NL" sz="2000" dirty="0"/>
              <a:t>Grote magnetische spectrometers voor </a:t>
            </a:r>
            <a:r>
              <a:rPr lang="nl-NL" sz="2000" dirty="0" err="1"/>
              <a:t>fixed</a:t>
            </a:r>
            <a:r>
              <a:rPr lang="nl-NL" sz="2000" dirty="0"/>
              <a:t>-target experimenten</a:t>
            </a:r>
          </a:p>
          <a:p>
            <a:pPr lvl="2"/>
            <a:endParaRPr lang="nl-NL" sz="1800" dirty="0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5D2A485B-DE39-5F97-AFC1-D17ECDF61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0" y="2520112"/>
            <a:ext cx="2716045" cy="18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A671A6-34C8-A364-27AA-14FC8CF6AD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58" y="4434517"/>
            <a:ext cx="2455880" cy="184190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5A20FB2-D0E3-BC40-B3E6-96402B5CD855}"/>
              </a:ext>
            </a:extLst>
          </p:cNvPr>
          <p:cNvGrpSpPr/>
          <p:nvPr/>
        </p:nvGrpSpPr>
        <p:grpSpPr>
          <a:xfrm>
            <a:off x="6042413" y="2520112"/>
            <a:ext cx="2978201" cy="1812973"/>
            <a:chOff x="5520789" y="2235488"/>
            <a:chExt cx="2435587" cy="148265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849B872-F226-3BB5-FB36-5D74E2AD33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1143"/>
            <a:stretch/>
          </p:blipFill>
          <p:spPr>
            <a:xfrm>
              <a:off x="5520789" y="2235488"/>
              <a:ext cx="2435587" cy="1482657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881846-72D4-3292-9BA8-816E447B2B06}"/>
                </a:ext>
              </a:extLst>
            </p:cNvPr>
            <p:cNvSpPr txBox="1"/>
            <p:nvPr/>
          </p:nvSpPr>
          <p:spPr>
            <a:xfrm>
              <a:off x="5539521" y="3468774"/>
              <a:ext cx="915543" cy="226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B180 /WAT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62012E-F5B3-C6B9-18A7-839EAFE5D9FE}"/>
              </a:ext>
            </a:extLst>
          </p:cNvPr>
          <p:cNvGrpSpPr/>
          <p:nvPr/>
        </p:nvGrpSpPr>
        <p:grpSpPr>
          <a:xfrm>
            <a:off x="3457990" y="2531531"/>
            <a:ext cx="2393976" cy="1795797"/>
            <a:chOff x="2999672" y="2245459"/>
            <a:chExt cx="1986526" cy="149015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DDB47D4-F4FC-95BA-AECD-A426EDF7F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99672" y="2245459"/>
              <a:ext cx="1986526" cy="148944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763F9B9-7C50-F57C-659A-651CEBC873DA}"/>
                </a:ext>
              </a:extLst>
            </p:cNvPr>
            <p:cNvSpPr txBox="1"/>
            <p:nvPr/>
          </p:nvSpPr>
          <p:spPr>
            <a:xfrm>
              <a:off x="2999672" y="3505760"/>
              <a:ext cx="1115378" cy="229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HIE ISOLDE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34DBBAC-89D4-7D6A-28BB-20EE04096DF2}"/>
              </a:ext>
            </a:extLst>
          </p:cNvPr>
          <p:cNvSpPr txBox="1"/>
          <p:nvPr/>
        </p:nvSpPr>
        <p:spPr>
          <a:xfrm>
            <a:off x="575358" y="5968651"/>
            <a:ext cx="117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SM18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D00CA4-39B6-249F-F176-ABF854E30AC5}"/>
              </a:ext>
            </a:extLst>
          </p:cNvPr>
          <p:cNvSpPr txBox="1"/>
          <p:nvPr/>
        </p:nvSpPr>
        <p:spPr>
          <a:xfrm>
            <a:off x="528210" y="4070246"/>
            <a:ext cx="747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SM18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E1D374A-B765-2838-BC63-4B5FE1F7C9D7}"/>
              </a:ext>
            </a:extLst>
          </p:cNvPr>
          <p:cNvGrpSpPr/>
          <p:nvPr/>
        </p:nvGrpSpPr>
        <p:grpSpPr>
          <a:xfrm>
            <a:off x="9214548" y="2497952"/>
            <a:ext cx="2604224" cy="1828515"/>
            <a:chOff x="9161101" y="404662"/>
            <a:chExt cx="2602077" cy="1827007"/>
          </a:xfrm>
        </p:grpSpPr>
        <p:pic>
          <p:nvPicPr>
            <p:cNvPr id="23" name="Picture 22" descr="A picture containing engine&#10;&#10;Description automatically generated">
              <a:extLst>
                <a:ext uri="{FF2B5EF4-FFF2-40B4-BE49-F238E27FC236}">
                  <a16:creationId xmlns:a16="http://schemas.microsoft.com/office/drawing/2014/main" id="{A1A7A7E8-90D5-53EC-8DB0-5F3FB5777D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9161101" y="404662"/>
              <a:ext cx="2493902" cy="1827007"/>
            </a:xfrm>
            <a:prstGeom prst="rect">
              <a:avLst/>
            </a:prstGeom>
          </p:spPr>
        </p:pic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91EC63-9411-68D2-3B86-60814D37174D}"/>
                </a:ext>
              </a:extLst>
            </p:cNvPr>
            <p:cNvSpPr/>
            <p:nvPr/>
          </p:nvSpPr>
          <p:spPr>
            <a:xfrm>
              <a:off x="9609624" y="760962"/>
              <a:ext cx="876873" cy="82826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7A1C5EF-14C9-3B1F-E2A5-1D3F8BEF1CB5}"/>
                </a:ext>
              </a:extLst>
            </p:cNvPr>
            <p:cNvSpPr/>
            <p:nvPr/>
          </p:nvSpPr>
          <p:spPr>
            <a:xfrm>
              <a:off x="9555940" y="1589224"/>
              <a:ext cx="2207238" cy="4654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63C7231-0301-4C03-89D4-491D248A48F9}"/>
              </a:ext>
            </a:extLst>
          </p:cNvPr>
          <p:cNvSpPr txBox="1"/>
          <p:nvPr/>
        </p:nvSpPr>
        <p:spPr>
          <a:xfrm>
            <a:off x="9233966" y="3995862"/>
            <a:ext cx="117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B163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5DFDC46-953D-988E-4886-491D453C488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71"/>
          <a:stretch/>
        </p:blipFill>
        <p:spPr>
          <a:xfrm rot="5400000">
            <a:off x="3437312" y="4560723"/>
            <a:ext cx="1787481" cy="166683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5ED83ED-5D40-A986-ABB3-CFF481C6A1E7}"/>
              </a:ext>
            </a:extLst>
          </p:cNvPr>
          <p:cNvSpPr txBox="1"/>
          <p:nvPr/>
        </p:nvSpPr>
        <p:spPr>
          <a:xfrm>
            <a:off x="3544866" y="5957493"/>
            <a:ext cx="1666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Central He liquefier</a:t>
            </a:r>
          </a:p>
        </p:txBody>
      </p:sp>
      <p:pic>
        <p:nvPicPr>
          <p:cNvPr id="29" name="Picture 9">
            <a:extLst>
              <a:ext uri="{FF2B5EF4-FFF2-40B4-BE49-F238E27FC236}">
                <a16:creationId xmlns:a16="http://schemas.microsoft.com/office/drawing/2014/main" id="{CFCF1EC2-2737-8704-A90C-3586E44390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99" t="15271" b="31138"/>
          <a:stretch/>
        </p:blipFill>
        <p:spPr bwMode="auto">
          <a:xfrm>
            <a:off x="9020614" y="4461734"/>
            <a:ext cx="1712069" cy="1851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5C655DC-359F-748F-2A28-5EC77EB48549}"/>
              </a:ext>
            </a:extLst>
          </p:cNvPr>
          <p:cNvSpPr txBox="1"/>
          <p:nvPr/>
        </p:nvSpPr>
        <p:spPr>
          <a:xfrm>
            <a:off x="9065852" y="6047310"/>
            <a:ext cx="1666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Compass (NA)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451E248-A13B-5D6B-F11A-8C81EC3E5A1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3724" y="4500396"/>
            <a:ext cx="2969956" cy="181297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F239535-E577-B6AB-E566-1464C56F7265}"/>
              </a:ext>
            </a:extLst>
          </p:cNvPr>
          <p:cNvSpPr txBox="1"/>
          <p:nvPr/>
        </p:nvSpPr>
        <p:spPr>
          <a:xfrm>
            <a:off x="5683724" y="5957492"/>
            <a:ext cx="1666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SPS BA6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94C867A-B901-1F2B-681F-CFE1F0EDAC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91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B689439A-64B0-EF06-A10B-2C66245851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62"/>
          <a:stretch/>
        </p:blipFill>
        <p:spPr bwMode="auto">
          <a:xfrm>
            <a:off x="3389517" y="3310250"/>
            <a:ext cx="8623656" cy="280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9818D9C-5256-975D-BA74-E19C52B2CE6F}"/>
              </a:ext>
            </a:extLst>
          </p:cNvPr>
          <p:cNvSpPr/>
          <p:nvPr/>
        </p:nvSpPr>
        <p:spPr>
          <a:xfrm>
            <a:off x="647166" y="1184102"/>
            <a:ext cx="5539669" cy="1422623"/>
          </a:xfrm>
          <a:prstGeom prst="rect">
            <a:avLst/>
          </a:prstGeom>
        </p:spPr>
        <p:txBody>
          <a:bodyPr lIns="0" tIns="0" rIns="0" bIns="0"/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2133" b="1" dirty="0"/>
              <a:t>LHC  accelerator</a:t>
            </a:r>
          </a:p>
          <a:p>
            <a:pPr marL="457189" indent="-457189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/>
              <a:t>Cooling at 1.9 K in pressurized </a:t>
            </a:r>
            <a:r>
              <a:rPr lang="en-US" sz="1600" dirty="0" err="1"/>
              <a:t>HeII</a:t>
            </a:r>
            <a:r>
              <a:rPr lang="en-US" sz="1600" dirty="0"/>
              <a:t> of the superconducting magnets (36’000 t of cold mass) distributed over the 26.7 km underground accelerator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BB40D1-27EE-E17C-A98E-8E4445FF1445}"/>
              </a:ext>
            </a:extLst>
          </p:cNvPr>
          <p:cNvSpPr/>
          <p:nvPr/>
        </p:nvSpPr>
        <p:spPr>
          <a:xfrm>
            <a:off x="545565" y="3044958"/>
            <a:ext cx="2958147" cy="2496277"/>
          </a:xfrm>
          <a:prstGeom prst="rect">
            <a:avLst/>
          </a:prstGeom>
        </p:spPr>
        <p:txBody>
          <a:bodyPr lIns="0" tIns="0" rIns="0" bIns="0"/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867" b="1" dirty="0"/>
              <a:t>LHC physics detectors</a:t>
            </a:r>
          </a:p>
          <a:p>
            <a:pPr marL="457189" indent="-457189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/>
              <a:t>ATLAS, cooling at 4.5 K of the superconducting magnetic system (1’275 t of cold mass)</a:t>
            </a:r>
          </a:p>
          <a:p>
            <a:pPr marL="457189" indent="-457189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/>
              <a:t>CMS, cooling at 4.5 K of the superconducting solenoid (225 t of cold mass)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F840A333-D42E-93CB-E929-9D2210DA2E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93" r="1"/>
          <a:stretch/>
        </p:blipFill>
        <p:spPr bwMode="auto">
          <a:xfrm>
            <a:off x="8742051" y="896990"/>
            <a:ext cx="3210600" cy="147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E377AC2A-A984-51B3-29F3-9FF8701BB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8804092" y="1816729"/>
            <a:ext cx="2016225" cy="1398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5D21C1A8-1F00-F5F6-10C1-9BA78ED46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842807" y="1825257"/>
            <a:ext cx="1845484" cy="1363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3" descr="18kWLinde_Comp">
            <a:extLst>
              <a:ext uri="{FF2B5EF4-FFF2-40B4-BE49-F238E27FC236}">
                <a16:creationId xmlns:a16="http://schemas.microsoft.com/office/drawing/2014/main" id="{D86189C1-A76A-F0ED-2053-9F5FFB731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6131895" y="895997"/>
            <a:ext cx="2016224" cy="1315404"/>
          </a:xfrm>
          <a:prstGeom prst="rect">
            <a:avLst/>
          </a:prstGeom>
          <a:noFill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8DDCBD4-EC8E-0A43-7F0A-BFC507D07B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822D719-C302-8C94-4616-68B95554EE14}"/>
              </a:ext>
            </a:extLst>
          </p:cNvPr>
          <p:cNvSpPr txBox="1">
            <a:spLocks/>
          </p:cNvSpPr>
          <p:nvPr/>
        </p:nvSpPr>
        <p:spPr>
          <a:xfrm>
            <a:off x="609600" y="-30480"/>
            <a:ext cx="9960864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Cryogenics op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3933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51CD-7BE5-200C-FD6E-6C1685C2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Cryogenics op CERN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7BC9AF-45C8-BB9F-A9FF-D143C70F6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162" y="1759675"/>
            <a:ext cx="8067676" cy="45415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BA374C-A4CA-DCEC-7C7F-6616BBA3A8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95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Hoe ben ik bij CERN komen te werken?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32FB178-7A22-3EED-9FB4-7C025985B838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Goede </a:t>
            </a:r>
            <a:r>
              <a:rPr lang="en-US" sz="2400" dirty="0" err="1"/>
              <a:t>vriend</a:t>
            </a:r>
            <a:r>
              <a:rPr lang="en-US" sz="2400" dirty="0"/>
              <a:t> </a:t>
            </a:r>
            <a:r>
              <a:rPr lang="en-US" sz="2400" dirty="0" err="1"/>
              <a:t>werkte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 CERN</a:t>
            </a:r>
          </a:p>
          <a:p>
            <a:r>
              <a:rPr lang="en-US" sz="2400" dirty="0" err="1"/>
              <a:t>Zwitserland</a:t>
            </a:r>
            <a:r>
              <a:rPr lang="en-US" sz="2400" dirty="0"/>
              <a:t> is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prachtig</a:t>
            </a:r>
            <a:r>
              <a:rPr lang="en-US" sz="2400" dirty="0"/>
              <a:t> land</a:t>
            </a:r>
          </a:p>
          <a:p>
            <a:r>
              <a:rPr lang="en-US" sz="2400" dirty="0" err="1"/>
              <a:t>Voor</a:t>
            </a:r>
            <a:r>
              <a:rPr lang="en-US" sz="2400" dirty="0"/>
              <a:t> 3 </a:t>
            </a:r>
            <a:r>
              <a:rPr lang="en-US" sz="2400" dirty="0" err="1"/>
              <a:t>banen</a:t>
            </a:r>
            <a:r>
              <a:rPr lang="en-US" sz="2400" dirty="0"/>
              <a:t> </a:t>
            </a:r>
            <a:r>
              <a:rPr lang="en-US" sz="2400" dirty="0" err="1"/>
              <a:t>gesolliciteerd</a:t>
            </a:r>
            <a:endParaRPr lang="en-US" sz="2400" dirty="0"/>
          </a:p>
          <a:p>
            <a:r>
              <a:rPr lang="en-US" sz="2400" dirty="0" err="1"/>
              <a:t>Sollicitatieproces</a:t>
            </a:r>
            <a:r>
              <a:rPr lang="en-US" sz="2400" dirty="0"/>
              <a:t> </a:t>
            </a:r>
            <a:r>
              <a:rPr lang="en-US" sz="2400" dirty="0" err="1"/>
              <a:t>doorlopen</a:t>
            </a:r>
            <a:endParaRPr lang="en-US" sz="2400" dirty="0"/>
          </a:p>
          <a:p>
            <a:r>
              <a:rPr lang="en-US" sz="2400" dirty="0" err="1"/>
              <a:t>Aanbod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2 </a:t>
            </a:r>
            <a:r>
              <a:rPr lang="en-US" sz="2400" dirty="0" err="1"/>
              <a:t>jaar</a:t>
            </a:r>
            <a:r>
              <a:rPr lang="en-US" sz="2400" dirty="0"/>
              <a:t> </a:t>
            </a:r>
            <a:r>
              <a:rPr lang="en-US" sz="2400" dirty="0" err="1"/>
              <a:t>gekregen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 err="1"/>
              <a:t>Ik</a:t>
            </a:r>
            <a:r>
              <a:rPr lang="en-US" sz="2400" dirty="0"/>
              <a:t> had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ervaring</a:t>
            </a:r>
            <a:r>
              <a:rPr lang="en-US" sz="2400" dirty="0"/>
              <a:t> in cryogenics</a:t>
            </a:r>
          </a:p>
          <a:p>
            <a:pPr marL="36576" indent="0">
              <a:buNone/>
            </a:pPr>
            <a:r>
              <a:rPr lang="en-US" sz="2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86C701-A147-7B15-6703-7E846B031D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  <p:pic>
        <p:nvPicPr>
          <p:cNvPr id="10242" name="Picture 2" descr="Pourquoi visiter Genève | Genève Tourisme">
            <a:extLst>
              <a:ext uri="{FF2B5EF4-FFF2-40B4-BE49-F238E27FC236}">
                <a16:creationId xmlns:a16="http://schemas.microsoft.com/office/drawing/2014/main" id="{1475C0E2-BDA8-AD7F-E1C4-CA974C768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668" y="2079522"/>
            <a:ext cx="4050932" cy="269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7EB0F7-0E72-907D-81C6-DFEAA4C02C7E}"/>
              </a:ext>
            </a:extLst>
          </p:cNvPr>
          <p:cNvSpPr txBox="1"/>
          <p:nvPr/>
        </p:nvSpPr>
        <p:spPr>
          <a:xfrm>
            <a:off x="7612319" y="6501284"/>
            <a:ext cx="37414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Image:  </a:t>
            </a:r>
            <a:r>
              <a:rPr lang="en-US" sz="9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https://www.geneve.com/fr/que-faire/pourquoi-visiter-geneve</a:t>
            </a:r>
            <a:r>
              <a:rPr lang="en-US" sz="900" dirty="0">
                <a:solidFill>
                  <a:schemeClr val="bg1"/>
                </a:solidFill>
              </a:rPr>
              <a:t>    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55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dirty="0"/>
              <a:t>Ontwerp en berekeningen:</a:t>
            </a:r>
          </a:p>
          <a:p>
            <a:pPr lvl="1"/>
            <a:r>
              <a:rPr lang="nl-NL" sz="2400" dirty="0"/>
              <a:t>Transport leidingen</a:t>
            </a:r>
          </a:p>
          <a:p>
            <a:pPr lvl="1"/>
            <a:r>
              <a:rPr lang="nl-NL" sz="2400" dirty="0"/>
              <a:t>Opslagsystemen </a:t>
            </a:r>
          </a:p>
          <a:p>
            <a:r>
              <a:rPr lang="nl-NL" sz="2800" dirty="0"/>
              <a:t>Modelleren: </a:t>
            </a:r>
          </a:p>
          <a:p>
            <a:pPr lvl="1"/>
            <a:r>
              <a:rPr lang="nl-NL" sz="2400" dirty="0"/>
              <a:t>Gevaarlijke </a:t>
            </a:r>
            <a:r>
              <a:rPr lang="nl-NL" sz="2400" dirty="0" err="1"/>
              <a:t>scenarios</a:t>
            </a:r>
            <a:endParaRPr lang="nl-NL" sz="2400" dirty="0"/>
          </a:p>
          <a:p>
            <a:pPr lvl="1"/>
            <a:r>
              <a:rPr lang="nl-NL" sz="2400" dirty="0"/>
              <a:t>Standaarden en normen</a:t>
            </a:r>
          </a:p>
          <a:p>
            <a:r>
              <a:rPr lang="nl-NL" sz="2800" dirty="0"/>
              <a:t>Overig:</a:t>
            </a:r>
          </a:p>
          <a:p>
            <a:pPr lvl="1"/>
            <a:r>
              <a:rPr lang="nl-NL" sz="2400" dirty="0"/>
              <a:t>Rondleidingen</a:t>
            </a:r>
          </a:p>
          <a:p>
            <a:pPr lvl="1"/>
            <a:r>
              <a:rPr lang="nl-NL" sz="2400" dirty="0"/>
              <a:t>Conferences</a:t>
            </a:r>
          </a:p>
          <a:p>
            <a:endParaRPr lang="en-GB" sz="2400" dirty="0"/>
          </a:p>
          <a:p>
            <a:pPr lvl="1"/>
            <a:endParaRPr lang="en-US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Wat is </a:t>
            </a:r>
            <a:r>
              <a:rPr lang="en-US" dirty="0" err="1"/>
              <a:t>mijn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op CERN?</a:t>
            </a:r>
            <a:endParaRPr lang="en-GB" dirty="0"/>
          </a:p>
        </p:txBody>
      </p:sp>
      <p:pic>
        <p:nvPicPr>
          <p:cNvPr id="2" name="Picture 1" descr="A group of people in a room&#10;&#10;Description automatically generated">
            <a:extLst>
              <a:ext uri="{FF2B5EF4-FFF2-40B4-BE49-F238E27FC236}">
                <a16:creationId xmlns:a16="http://schemas.microsoft.com/office/drawing/2014/main" id="{A736E289-68AF-1225-22BD-683AFAF7D0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472" y="1935851"/>
            <a:ext cx="3099786" cy="413088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252409-2F18-B9A7-2618-824208BB5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730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Project: 25000L </a:t>
            </a:r>
            <a:r>
              <a:rPr lang="en-US" dirty="0" err="1"/>
              <a:t>opslagtank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E6F3138-7CE2-3330-E98C-1133038E6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591" y="3009941"/>
            <a:ext cx="3635487" cy="272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D940575-B42C-B6AC-64CF-DBC2FFED6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977" y="3009942"/>
            <a:ext cx="3635487" cy="272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drawing of a cylinder&#10;&#10;Description automatically generated">
            <a:extLst>
              <a:ext uri="{FF2B5EF4-FFF2-40B4-BE49-F238E27FC236}">
                <a16:creationId xmlns:a16="http://schemas.microsoft.com/office/drawing/2014/main" id="{6734E365-AD89-46F0-B462-C12FE3B832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144"/>
          <a:stretch/>
        </p:blipFill>
        <p:spPr bwMode="auto">
          <a:xfrm>
            <a:off x="470583" y="3009941"/>
            <a:ext cx="2641086" cy="27266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FDF42-60AE-C5A6-EA25-612178322AC9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/>
              <a:t>Veiligheidsberekeningen</a:t>
            </a:r>
            <a:r>
              <a:rPr lang="en-US" sz="2800" dirty="0"/>
              <a:t> </a:t>
            </a:r>
            <a:r>
              <a:rPr lang="en-US" sz="2800" dirty="0" err="1"/>
              <a:t>voor</a:t>
            </a:r>
            <a:r>
              <a:rPr lang="en-US" sz="2800" dirty="0"/>
              <a:t> </a:t>
            </a:r>
            <a:r>
              <a:rPr lang="en-US" sz="2800" dirty="0" err="1"/>
              <a:t>vloeibaar</a:t>
            </a:r>
            <a:r>
              <a:rPr lang="en-US" sz="2800" dirty="0"/>
              <a:t> helium </a:t>
            </a:r>
            <a:r>
              <a:rPr lang="en-US" sz="2800" dirty="0" err="1"/>
              <a:t>opslagtank</a:t>
            </a:r>
            <a:r>
              <a:rPr lang="en-US" sz="2800" dirty="0"/>
              <a:t>. 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EB1D07-B779-4C84-99C5-A9D1003EFF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6952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758950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Het </a:t>
            </a:r>
            <a:r>
              <a:rPr lang="en-US" sz="2800" dirty="0" err="1"/>
              <a:t>modelleren</a:t>
            </a:r>
            <a:r>
              <a:rPr lang="en-US" sz="2800" dirty="0"/>
              <a:t> van </a:t>
            </a:r>
            <a:r>
              <a:rPr lang="en-US" sz="2800" dirty="0" err="1"/>
              <a:t>faalscenarios</a:t>
            </a:r>
            <a:r>
              <a:rPr lang="en-US" sz="2800" dirty="0"/>
              <a:t>: </a:t>
            </a:r>
          </a:p>
          <a:p>
            <a:pPr lvl="1"/>
            <a:r>
              <a:rPr lang="en-US" sz="2000" dirty="0"/>
              <a:t>Fire scenario (</a:t>
            </a:r>
            <a:r>
              <a:rPr lang="en-US" sz="2000" dirty="0" err="1"/>
              <a:t>explosie</a:t>
            </a:r>
            <a:r>
              <a:rPr lang="en-US" sz="2000" dirty="0"/>
              <a:t>)</a:t>
            </a:r>
          </a:p>
          <a:p>
            <a:pPr lvl="1"/>
            <a:r>
              <a:rPr lang="en-US" sz="2000" dirty="0" err="1"/>
              <a:t>Scheurvorming</a:t>
            </a:r>
            <a:r>
              <a:rPr lang="en-US" sz="2000" dirty="0"/>
              <a:t> in </a:t>
            </a:r>
            <a:r>
              <a:rPr lang="en-US" sz="2000" dirty="0" err="1"/>
              <a:t>opslagtanks</a:t>
            </a:r>
            <a:endParaRPr lang="en-US" sz="2000" dirty="0"/>
          </a:p>
          <a:p>
            <a:pPr lvl="1"/>
            <a:r>
              <a:rPr lang="en-US" sz="2000" dirty="0" err="1"/>
              <a:t>Verlies</a:t>
            </a:r>
            <a:r>
              <a:rPr lang="en-US" sz="2000" dirty="0"/>
              <a:t> van vacuum</a:t>
            </a:r>
          </a:p>
          <a:p>
            <a:pPr lvl="1"/>
            <a:endParaRPr lang="en-GB" sz="2000" dirty="0"/>
          </a:p>
          <a:p>
            <a:pPr lvl="1"/>
            <a:endParaRPr lang="en-US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Project: </a:t>
            </a:r>
            <a:r>
              <a:rPr lang="en-US" dirty="0" err="1"/>
              <a:t>Veiligheid</a:t>
            </a:r>
            <a:r>
              <a:rPr lang="en-US" dirty="0"/>
              <a:t> scenarios h2 (l) AMBER</a:t>
            </a:r>
            <a:endParaRPr lang="en-GB" dirty="0"/>
          </a:p>
        </p:txBody>
      </p:sp>
      <p:pic>
        <p:nvPicPr>
          <p:cNvPr id="3" name="Content Placeholder 4" descr="A person in a helmet standing next to a ladder&#10;&#10;Description automatically generated">
            <a:extLst>
              <a:ext uri="{FF2B5EF4-FFF2-40B4-BE49-F238E27FC236}">
                <a16:creationId xmlns:a16="http://schemas.microsoft.com/office/drawing/2014/main" id="{33576EA4-C2DF-FC2F-D072-0AD347AA5C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3" t="-3648" r="18238" b="1"/>
          <a:stretch/>
        </p:blipFill>
        <p:spPr>
          <a:xfrm rot="5400000">
            <a:off x="9786235" y="1442415"/>
            <a:ext cx="1925616" cy="1953940"/>
          </a:xfrm>
          <a:prstGeom prst="rect">
            <a:avLst/>
          </a:prstGeom>
        </p:spPr>
      </p:pic>
      <p:pic>
        <p:nvPicPr>
          <p:cNvPr id="4" name="Content Placeholder 4" descr="Several large metal tanks in a room&#10;&#10;Description automatically generated">
            <a:extLst>
              <a:ext uri="{FF2B5EF4-FFF2-40B4-BE49-F238E27FC236}">
                <a16:creationId xmlns:a16="http://schemas.microsoft.com/office/drawing/2014/main" id="{D663D31B-32C1-7C59-E976-E9E5E1F985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36" y="3683771"/>
            <a:ext cx="3373968" cy="2530476"/>
          </a:xfrm>
          <a:prstGeom prst="rect">
            <a:avLst/>
          </a:prstGeom>
        </p:spPr>
      </p:pic>
      <p:pic>
        <p:nvPicPr>
          <p:cNvPr id="5" name="Content Placeholder 4" descr="A group of silver tanks&#10;&#10;Description automatically generated">
            <a:extLst>
              <a:ext uri="{FF2B5EF4-FFF2-40B4-BE49-F238E27FC236}">
                <a16:creationId xmlns:a16="http://schemas.microsoft.com/office/drawing/2014/main" id="{55CDEE6E-BE55-9F26-7498-2F78C91962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168" y="3683771"/>
            <a:ext cx="3329579" cy="24971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44609C6-390D-37E5-E7E4-7EB90BB4D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3511" y="3683771"/>
            <a:ext cx="3415267" cy="24971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8696CE-29D1-C6AC-D328-A49576E789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7101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/>
              <a:t>Ontwerp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berekeningen</a:t>
            </a:r>
            <a:r>
              <a:rPr lang="en-US" sz="2800" dirty="0"/>
              <a:t> </a:t>
            </a:r>
            <a:r>
              <a:rPr lang="en-US" sz="2800" dirty="0" err="1"/>
              <a:t>voor</a:t>
            </a:r>
            <a:r>
              <a:rPr lang="en-US" sz="2800" dirty="0"/>
              <a:t> </a:t>
            </a:r>
            <a:r>
              <a:rPr lang="en-US" sz="2800" dirty="0" err="1"/>
              <a:t>vloeibaar</a:t>
            </a:r>
            <a:r>
              <a:rPr lang="en-US" sz="2800" dirty="0"/>
              <a:t> helium </a:t>
            </a:r>
            <a:r>
              <a:rPr lang="en-US" sz="2800" dirty="0" err="1"/>
              <a:t>transportlijn</a:t>
            </a:r>
            <a:r>
              <a:rPr lang="en-US" sz="2800" dirty="0"/>
              <a:t>.</a:t>
            </a:r>
            <a:endParaRPr lang="en-US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Project: AEGIS transport </a:t>
            </a:r>
            <a:r>
              <a:rPr lang="en-US" dirty="0" err="1"/>
              <a:t>lijn</a:t>
            </a:r>
            <a:endParaRPr lang="en-GB" dirty="0"/>
          </a:p>
        </p:txBody>
      </p:sp>
      <p:pic>
        <p:nvPicPr>
          <p:cNvPr id="2" name="Picture 1" descr="A machine with a red line&#10;&#10;Description automatically generated with medium confidence">
            <a:extLst>
              <a:ext uri="{FF2B5EF4-FFF2-40B4-BE49-F238E27FC236}">
                <a16:creationId xmlns:a16="http://schemas.microsoft.com/office/drawing/2014/main" id="{B7D20DBC-C0DB-EEAF-6859-CD1F8CAEE9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r="26629"/>
          <a:stretch/>
        </p:blipFill>
        <p:spPr bwMode="auto">
          <a:xfrm>
            <a:off x="1209675" y="2437609"/>
            <a:ext cx="4391025" cy="35512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A drawing of a machine&#10;&#10;Description automatically generated">
            <a:extLst>
              <a:ext uri="{FF2B5EF4-FFF2-40B4-BE49-F238E27FC236}">
                <a16:creationId xmlns:a16="http://schemas.microsoft.com/office/drawing/2014/main" id="{BF0EACF6-370D-98FA-286C-2E5C6A3BA5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3" r="29655"/>
          <a:stretch/>
        </p:blipFill>
        <p:spPr bwMode="auto">
          <a:xfrm>
            <a:off x="6791325" y="2661980"/>
            <a:ext cx="4650422" cy="3326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9E7A92-CD00-4FCB-4127-9CBFCFF6D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9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Organiseren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bijwonen</a:t>
            </a:r>
            <a:r>
              <a:rPr lang="en-US" dirty="0"/>
              <a:t> van </a:t>
            </a:r>
            <a:r>
              <a:rPr lang="en-US" dirty="0" err="1"/>
              <a:t>conferenties</a:t>
            </a:r>
            <a:endParaRPr lang="en-GB" dirty="0"/>
          </a:p>
        </p:txBody>
      </p:sp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B091744F-7E27-D2D6-178F-F381600260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43722" y="2361461"/>
            <a:ext cx="4916213" cy="368716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2AC065C1-D203-DCEC-E69A-2C3C725AD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057" y="2361461"/>
            <a:ext cx="4916214" cy="368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356F08C-29F3-7B8E-DCE9-04FEEFBE3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6857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F1B58-7E41-0A78-1BEC-CC2C76C5F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320"/>
            <a:ext cx="11330867" cy="1143000"/>
          </a:xfrm>
        </p:spPr>
        <p:txBody>
          <a:bodyPr>
            <a:normAutofit/>
          </a:bodyPr>
          <a:lstStyle/>
          <a:p>
            <a:r>
              <a:rPr lang="en-US" dirty="0" err="1"/>
              <a:t>Rondleidingen</a:t>
            </a:r>
            <a:endParaRPr lang="en-GB" dirty="0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0409CC57-FE24-B2D9-A5F7-C28B487F35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22663" y="0"/>
            <a:ext cx="5146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4" name="Picture 13" descr="A person standing in front of a mural&#10;&#10;Description automatically generated">
            <a:extLst>
              <a:ext uri="{FF2B5EF4-FFF2-40B4-BE49-F238E27FC236}">
                <a16:creationId xmlns:a16="http://schemas.microsoft.com/office/drawing/2014/main" id="{B175F6CC-6D2E-BE1F-4E41-E16C83226F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569" y="2240674"/>
            <a:ext cx="2898559" cy="3862723"/>
          </a:xfrm>
          <a:prstGeom prst="rect">
            <a:avLst/>
          </a:prstGeom>
        </p:spPr>
      </p:pic>
      <p:pic>
        <p:nvPicPr>
          <p:cNvPr id="16" name="Picture 15" descr="A group of people in a room&#10;&#10;Description automatically generated">
            <a:extLst>
              <a:ext uri="{FF2B5EF4-FFF2-40B4-BE49-F238E27FC236}">
                <a16:creationId xmlns:a16="http://schemas.microsoft.com/office/drawing/2014/main" id="{69F131CB-6185-F6C1-30F0-B91113B5D0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72" y="1972511"/>
            <a:ext cx="3099786" cy="4130886"/>
          </a:xfrm>
          <a:prstGeom prst="rect">
            <a:avLst/>
          </a:prstGeom>
        </p:spPr>
      </p:pic>
      <p:pic>
        <p:nvPicPr>
          <p:cNvPr id="18" name="Picture 17" descr="A person standing next to a glass board&#10;&#10;Description automatically generated">
            <a:extLst>
              <a:ext uri="{FF2B5EF4-FFF2-40B4-BE49-F238E27FC236}">
                <a16:creationId xmlns:a16="http://schemas.microsoft.com/office/drawing/2014/main" id="{8B51C3B4-FE4E-EC63-3AD6-32A5618075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115" y="354219"/>
            <a:ext cx="2835492" cy="2126202"/>
          </a:xfrm>
          <a:prstGeom prst="rect">
            <a:avLst/>
          </a:prstGeom>
        </p:spPr>
      </p:pic>
      <p:pic>
        <p:nvPicPr>
          <p:cNvPr id="22" name="Picture 21" descr="A group of people wearing helmets&#10;&#10;Description automatically generated">
            <a:extLst>
              <a:ext uri="{FF2B5EF4-FFF2-40B4-BE49-F238E27FC236}">
                <a16:creationId xmlns:a16="http://schemas.microsoft.com/office/drawing/2014/main" id="{44207EE8-8BCA-D670-1DBA-B77C129638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62147" y="3080551"/>
            <a:ext cx="4030460" cy="30228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165B722-324C-535C-E4F0-F464203552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718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5409F-FBA2-15FE-4358-1E9AF9A6B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Bedankt</a:t>
            </a:r>
            <a:r>
              <a:rPr lang="en-US" dirty="0"/>
              <a:t>!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67B8DA-2FB8-5FD3-655A-C6EB1AFEE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855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5409F-FBA2-15FE-4358-1E9AF9A6B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67B8DA-2FB8-5FD3-655A-C6EB1AFEE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FEDA69-419D-9EE2-80E4-DEE1BE070268}"/>
              </a:ext>
            </a:extLst>
          </p:cNvPr>
          <p:cNvSpPr txBox="1"/>
          <p:nvPr/>
        </p:nvSpPr>
        <p:spPr>
          <a:xfrm>
            <a:off x="106374" y="1343811"/>
            <a:ext cx="6097508" cy="4753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 wordt gesproken van “</a:t>
            </a:r>
            <a:r>
              <a:rPr lang="nl-NL" sz="1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cryogenische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temperaturen vanaf onder …… Kelvin. 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c) 120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Vloeibaar helium (He) is “</a:t>
            </a:r>
            <a:r>
              <a:rPr lang="nl-NL" sz="1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superfluide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vanaf een temperatuur van …… Kelvin. 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g) 1.9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Stikstof (N2) condenseert/kookt vanaf een temperatuur van …… Kelvin.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f) 77.4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alleen de LHC wordt ….. ton helium gebruikt.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b) 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134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nl-NL" sz="12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l-NL" sz="1200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Deep</a:t>
            </a:r>
            <a:r>
              <a:rPr lang="nl-NL" sz="12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l-NL" sz="1200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space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is er een gemiddelde temperatuur van …… Kelvin.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a) 2.7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Wanneer de hele LHC (~27 km) wordt afgekoeld van kamer temperatuur naar de operationele temperatuur, krimpt de LHC zo’n ….. meter.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h) 80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Vloeibaar helium en de gasvorm van helium hebben onder standaard condities een dichtheidsverhouding van …..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e) 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753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 LHC van CERN heeft ….. grote experimenten waar botsingen worden bestudeerd.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d) 4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Het effect ….. is de reden dat de detectoren op CERN gekoeld moeten worden. 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i) Dat thermische ruis wordt verwijderd op een signaal.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Het begrip “</a:t>
            </a:r>
            <a:r>
              <a:rPr lang="nl-NL" sz="1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superconductivity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betekent …….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k) Dat elektriciteit zonder weerstand getransporteerd kan worden.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17F086-6AC0-AB5D-1DE7-90F8898B2577}"/>
              </a:ext>
            </a:extLst>
          </p:cNvPr>
          <p:cNvSpPr txBox="1"/>
          <p:nvPr/>
        </p:nvSpPr>
        <p:spPr>
          <a:xfrm>
            <a:off x="6376657" y="-4959655"/>
            <a:ext cx="5815343" cy="11124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 wordt gesproken van “</a:t>
            </a:r>
            <a:r>
              <a:rPr lang="nl-NL" sz="1200" kern="100" dirty="0" err="1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cryogenische</a:t>
            </a: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temperaturen vanaf onder …… Kelvin. 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120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Vloeibaar helium (He) is “</a:t>
            </a:r>
            <a:r>
              <a:rPr lang="nl-NL" sz="1200" kern="100" dirty="0" err="1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superfluide</a:t>
            </a: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vanaf een temperatuur van …… Kelvin. 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1.9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Stikstof (N2) condenseert/kookt vanaf een temperatuur van …… Kelvin.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77.4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alleen de LHC wordt ….. ton helium gebruikt.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134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nl-NL" sz="1200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l-NL" sz="1200" i="1" kern="100" dirty="0" err="1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Deep</a:t>
            </a:r>
            <a:r>
              <a:rPr lang="nl-NL" sz="1200" i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l-NL" sz="1200" i="1" kern="100" dirty="0" err="1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space</a:t>
            </a: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is er een gemiddelde temperatuur van …… Kelvin.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2.7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Wanneer de hele LHC (~27 km) wordt afgekoeld van kamer temperatuur naar de operationele temperatuur, krimpt de LHC zo’n ….. meter.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80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Vloeibaar helium en de gasvorm van helium hebben onder standaard condities een dichtheidsverhouding van …..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753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 LHC van CERN heeft ….. grote experimenten waar botsingen worden bestudeerd.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Het effect ….. is de reden dat de detectoren op CERN gekoeld moeten worden. 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Dat thermische ruis wordt verwijderd op een signaal.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Het begrip “</a:t>
            </a:r>
            <a:r>
              <a:rPr lang="nl-NL" sz="1200" kern="100" dirty="0" err="1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superconductivity</a:t>
            </a: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betekent …….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endParaRPr lang="nl-NL" sz="1200" kern="1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endParaRPr lang="nl-NL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endParaRPr lang="nl-NL" sz="1200" kern="1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endParaRPr lang="nl-NL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endParaRPr lang="nl-NL" sz="1200" kern="1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endParaRPr lang="nl-NL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+mj-lt"/>
              <a:buAutoNum type="alphaLcPeriod"/>
            </a:pPr>
            <a:r>
              <a:rPr lang="nl-NL" sz="1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Dat elektriciteit zonder weerstand getransporteerd kan worden.</a:t>
            </a:r>
            <a:endParaRPr lang="en-GB" sz="1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Het begrip “</a:t>
            </a:r>
            <a:r>
              <a:rPr lang="nl-NL" sz="1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superfluidity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betekent …..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m) Dat het geen viscositeit heeft (en dus zonder weerstand kan vloeien) 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Een bijzondere </a:t>
            </a:r>
            <a:r>
              <a:rPr lang="nl-NL" sz="1200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extra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eigenschap van </a:t>
            </a:r>
            <a:r>
              <a:rPr lang="nl-NL" sz="1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superfluide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vloeibaar helium is……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l) Dat het een hele hoge thermische geleidbaarheid heeft. 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 spreken van een “</a:t>
            </a:r>
            <a:r>
              <a:rPr lang="nl-NL" sz="1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Quench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op het moment …… 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j) Dat een magneet opwarmt waardoor een koelvloeistof heel snel wilt verdampen en uit wil zetten, wat tot explosiegevaar kan leiden.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Een effect van het kouder worden van een materiaal is ……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n) Dat het sterker wordt.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 stof ….. wordt gebruikelijk in de elektriciteitskabels van een huishouden gevonden.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q) Cu (Koper)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 stof …. Is de stof die wordt gebruikt in de elektromagneten van de LHC.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s) </a:t>
            </a:r>
            <a:r>
              <a:rPr lang="nl-NL" sz="1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NbTi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(Niobium Titanium)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 stof …. Heeft een smelt temperatuur van 119.8 K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o) Kr (Krypton)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 vloeibare stof …. Is de stof die als eerste wordt gebruikt in het afkoelproces van de LHC (van kamertemperatuur tot ~ 80 K).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r) N2 (stikstof)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Wanneer je de vloeibare stof ….. samenvoegt met vloeibaar O2 (zuurstof), krijg je brandstof voor raketten.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  <a:spcAft>
                <a:spcPts val="800"/>
              </a:spcAft>
            </a:pPr>
            <a:r>
              <a:rPr lang="nl-NL" sz="12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p) H2 </a:t>
            </a:r>
            <a:r>
              <a:rPr lang="nl-N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(waterstof)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653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Hoe kan jij bij CERN komen te werken?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32FB178-7A22-3EED-9FB4-7C025985B838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Summer student </a:t>
            </a:r>
            <a:r>
              <a:rPr lang="en-US" sz="2400" dirty="0" err="1"/>
              <a:t>programma</a:t>
            </a:r>
            <a:r>
              <a:rPr lang="en-US" sz="2400" dirty="0"/>
              <a:t> </a:t>
            </a:r>
          </a:p>
          <a:p>
            <a:pPr lvl="1"/>
            <a:r>
              <a:rPr lang="en-US" sz="2000" dirty="0" err="1"/>
              <a:t>Minstens</a:t>
            </a:r>
            <a:r>
              <a:rPr lang="en-US" sz="2000" dirty="0"/>
              <a:t> 3 </a:t>
            </a:r>
            <a:r>
              <a:rPr lang="en-US" sz="2000" dirty="0" err="1"/>
              <a:t>jaar</a:t>
            </a:r>
            <a:r>
              <a:rPr lang="en-US" sz="2000" dirty="0"/>
              <a:t> </a:t>
            </a:r>
            <a:r>
              <a:rPr lang="en-US" sz="2000" dirty="0" err="1"/>
              <a:t>gestudeerd</a:t>
            </a:r>
            <a:r>
              <a:rPr lang="en-US" sz="2000" dirty="0"/>
              <a:t> </a:t>
            </a:r>
            <a:r>
              <a:rPr lang="en-US" sz="2000" dirty="0" err="1"/>
              <a:t>hebben</a:t>
            </a:r>
            <a:endParaRPr lang="en-US" sz="2400" dirty="0"/>
          </a:p>
          <a:p>
            <a:r>
              <a:rPr lang="en-US" sz="2400" dirty="0" err="1"/>
              <a:t>Een</a:t>
            </a:r>
            <a:r>
              <a:rPr lang="en-US" sz="2400" dirty="0"/>
              <a:t> stage </a:t>
            </a:r>
            <a:r>
              <a:rPr lang="en-US" sz="2400" dirty="0" err="1"/>
              <a:t>bij</a:t>
            </a:r>
            <a:r>
              <a:rPr lang="en-US" sz="2400" dirty="0"/>
              <a:t> CERN</a:t>
            </a:r>
          </a:p>
          <a:p>
            <a:pPr lvl="1"/>
            <a:r>
              <a:rPr lang="en-US" sz="2000" dirty="0" err="1"/>
              <a:t>Minstens</a:t>
            </a:r>
            <a:r>
              <a:rPr lang="en-US" sz="2000" dirty="0"/>
              <a:t> 1,5 </a:t>
            </a:r>
            <a:r>
              <a:rPr lang="en-US" sz="2000" dirty="0" err="1"/>
              <a:t>jaar</a:t>
            </a:r>
            <a:r>
              <a:rPr lang="en-US" sz="2000" dirty="0"/>
              <a:t> </a:t>
            </a:r>
            <a:r>
              <a:rPr lang="en-US" sz="2000" dirty="0" err="1"/>
              <a:t>gestudeerd</a:t>
            </a:r>
            <a:r>
              <a:rPr lang="en-US" sz="2000" dirty="0"/>
              <a:t> </a:t>
            </a:r>
            <a:r>
              <a:rPr lang="en-US" sz="2000" dirty="0" err="1"/>
              <a:t>hebben</a:t>
            </a:r>
            <a:endParaRPr lang="en-US" sz="2000" dirty="0"/>
          </a:p>
          <a:p>
            <a:r>
              <a:rPr lang="en-US" sz="2400" dirty="0" err="1"/>
              <a:t>Afstuderen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 CERN (Bachelor of Master)</a:t>
            </a:r>
          </a:p>
          <a:p>
            <a:r>
              <a:rPr lang="en-US" sz="2400" dirty="0" err="1"/>
              <a:t>Een</a:t>
            </a:r>
            <a:r>
              <a:rPr lang="en-US" sz="2400" dirty="0"/>
              <a:t> PHD of </a:t>
            </a:r>
            <a:r>
              <a:rPr lang="en-US" sz="2400" dirty="0" err="1"/>
              <a:t>baan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 CERN </a:t>
            </a:r>
            <a:r>
              <a:rPr lang="en-US" sz="2400" dirty="0" err="1"/>
              <a:t>na</a:t>
            </a:r>
            <a:r>
              <a:rPr lang="en-US" sz="2400" dirty="0"/>
              <a:t> het </a:t>
            </a:r>
            <a:r>
              <a:rPr lang="en-US" sz="2400" dirty="0" err="1"/>
              <a:t>afstuderen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Of </a:t>
            </a:r>
            <a:r>
              <a:rPr lang="en-US" sz="2400" dirty="0" err="1"/>
              <a:t>een</a:t>
            </a:r>
            <a:r>
              <a:rPr lang="en-US" sz="2400" dirty="0"/>
              <a:t> van de </a:t>
            </a:r>
            <a:r>
              <a:rPr lang="en-US" sz="2400" dirty="0" err="1"/>
              <a:t>andere</a:t>
            </a:r>
            <a:r>
              <a:rPr lang="en-US" sz="2400" dirty="0"/>
              <a:t> </a:t>
            </a:r>
            <a:r>
              <a:rPr lang="en-US" sz="2400" dirty="0" err="1"/>
              <a:t>programmas</a:t>
            </a:r>
            <a:endParaRPr lang="en-US" sz="2400" dirty="0"/>
          </a:p>
          <a:p>
            <a:pPr marL="36576" indent="0">
              <a:buNone/>
            </a:pPr>
            <a:endParaRPr lang="en-US" sz="2400" dirty="0"/>
          </a:p>
          <a:p>
            <a:pPr marL="36576" indent="0">
              <a:buNone/>
            </a:pPr>
            <a:r>
              <a:rPr lang="en-US" sz="2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86C701-A147-7B15-6703-7E846B031D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7EB0F7-0E72-907D-81C6-DFEAA4C02C7E}"/>
              </a:ext>
            </a:extLst>
          </p:cNvPr>
          <p:cNvSpPr txBox="1"/>
          <p:nvPr/>
        </p:nvSpPr>
        <p:spPr>
          <a:xfrm>
            <a:off x="4953445" y="6443559"/>
            <a:ext cx="69006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Image:  </a:t>
            </a:r>
            <a:r>
              <a:rPr lang="en-US" sz="9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https://militaryhistorynow.com/2016/12/12/i-want-you-the-story-behind-one-of-the-most-famous-wartime-posters-in-history/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21506" name="Picture 2" descr="I Want YOU!&quot; – The Story Behind One of the Most Famous Wartime Posters in  History - MilitaryHistoryNow.com">
            <a:extLst>
              <a:ext uri="{FF2B5EF4-FFF2-40B4-BE49-F238E27FC236}">
                <a16:creationId xmlns:a16="http://schemas.microsoft.com/office/drawing/2014/main" id="{B8230DDB-EAD9-1107-C3EC-099A747EA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027" y="2360037"/>
            <a:ext cx="3447317" cy="243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22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dirty="0"/>
              <a:t>Ik ben werktuigbouwkundige (</a:t>
            </a:r>
            <a:r>
              <a:rPr lang="nl-NL" sz="2800" dirty="0" err="1"/>
              <a:t>Mechanical</a:t>
            </a:r>
            <a:r>
              <a:rPr lang="nl-NL" sz="2800" dirty="0"/>
              <a:t> engineer) bij de “</a:t>
            </a:r>
            <a:r>
              <a:rPr lang="nl-NL" sz="2800" dirty="0" err="1"/>
              <a:t>Cryogenics</a:t>
            </a:r>
            <a:r>
              <a:rPr lang="nl-NL" sz="2800" dirty="0"/>
              <a:t>” groep.</a:t>
            </a:r>
          </a:p>
          <a:p>
            <a:pPr lvl="1"/>
            <a:r>
              <a:rPr lang="nl-NL" sz="2400" dirty="0"/>
              <a:t>Veel CERN machines worden gekoeld tot </a:t>
            </a:r>
            <a:r>
              <a:rPr lang="nl-NL" sz="2400" dirty="0" err="1"/>
              <a:t>cryogenic</a:t>
            </a:r>
            <a:r>
              <a:rPr lang="nl-NL" sz="2400" dirty="0"/>
              <a:t> temperaturen. (temperaturen onder 120K).</a:t>
            </a:r>
          </a:p>
          <a:p>
            <a:endParaRPr lang="en-GB" sz="2400" dirty="0"/>
          </a:p>
          <a:p>
            <a:pPr lvl="1"/>
            <a:endParaRPr lang="en-US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Wat doe </a:t>
            </a:r>
            <a:r>
              <a:rPr lang="en-US" dirty="0" err="1"/>
              <a:t>ik</a:t>
            </a:r>
            <a:r>
              <a:rPr lang="en-US" dirty="0"/>
              <a:t> op CERN?</a:t>
            </a:r>
            <a:endParaRPr lang="en-GB" dirty="0"/>
          </a:p>
        </p:txBody>
      </p:sp>
      <p:pic>
        <p:nvPicPr>
          <p:cNvPr id="10242" name="Picture 2" descr="Instrumentation and Control of Large Helium Cryogenic Systems">
            <a:extLst>
              <a:ext uri="{FF2B5EF4-FFF2-40B4-BE49-F238E27FC236}">
                <a16:creationId xmlns:a16="http://schemas.microsoft.com/office/drawing/2014/main" id="{D331FC93-E431-5B51-D3DF-4EB89197B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45" y="3897377"/>
            <a:ext cx="3246426" cy="216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3CA5A8-FAEB-2EF0-23D2-215B7E540BF1}"/>
              </a:ext>
            </a:extLst>
          </p:cNvPr>
          <p:cNvSpPr txBox="1"/>
          <p:nvPr/>
        </p:nvSpPr>
        <p:spPr>
          <a:xfrm>
            <a:off x="5500643" y="6350169"/>
            <a:ext cx="62151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Left image: 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https://media.springernature.com/lw725/springer-cms/rest/v1/content/18188312/data/v1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  <a:p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Middle image: 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https://www.cdti.es/sites/default/files/2024-01/bsbf2022_presentations_c3_2._cern_dimitri_delikaris.pdf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  </a:t>
            </a:r>
            <a:br>
              <a:rPr lang="en-US" sz="9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Right image: 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https://cds.cern.ch/images/CERN-PHOTO-202108-102-7/file?size=large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GB" sz="9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4F49FA-F62F-6E0B-44FE-E0F7D3CAD0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1012" y="3897377"/>
            <a:ext cx="3261163" cy="2179978"/>
          </a:xfrm>
          <a:prstGeom prst="rect">
            <a:avLst/>
          </a:prstGeom>
        </p:spPr>
      </p:pic>
      <p:pic>
        <p:nvPicPr>
          <p:cNvPr id="10246" name="Picture 6" descr="CMS | CERN">
            <a:extLst>
              <a:ext uri="{FF2B5EF4-FFF2-40B4-BE49-F238E27FC236}">
                <a16:creationId xmlns:a16="http://schemas.microsoft.com/office/drawing/2014/main" id="{62303F92-598B-2A34-5B82-B674A6ED5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16" y="3903246"/>
            <a:ext cx="3261163" cy="217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CA254E-B674-465A-6FD2-6C6054759F2A}"/>
              </a:ext>
            </a:extLst>
          </p:cNvPr>
          <p:cNvSpPr txBox="1"/>
          <p:nvPr/>
        </p:nvSpPr>
        <p:spPr>
          <a:xfrm>
            <a:off x="9704217" y="3568259"/>
            <a:ext cx="152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1C39B7-0DC6-4E64-492A-17D9EE7CCC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01A1EF-B0D3-944A-BAB6-EC95E06DDC86}"/>
              </a:ext>
            </a:extLst>
          </p:cNvPr>
          <p:cNvSpPr txBox="1"/>
          <p:nvPr/>
        </p:nvSpPr>
        <p:spPr>
          <a:xfrm>
            <a:off x="10264388" y="265517"/>
            <a:ext cx="19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273.15 K = 0 C°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93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dirty="0"/>
              <a:t>In een uurtje de basics van </a:t>
            </a:r>
            <a:r>
              <a:rPr lang="nl-NL" sz="2800" dirty="0" err="1"/>
              <a:t>cryogenics</a:t>
            </a:r>
            <a:r>
              <a:rPr lang="nl-NL" sz="2800" dirty="0"/>
              <a:t> uitleggen</a:t>
            </a:r>
            <a:endParaRPr lang="nl-NL" sz="2400" dirty="0"/>
          </a:p>
          <a:p>
            <a:endParaRPr lang="en-GB" sz="2400" dirty="0"/>
          </a:p>
          <a:p>
            <a:pPr lvl="1"/>
            <a:endParaRPr lang="en-US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Spoed</a:t>
            </a:r>
            <a:r>
              <a:rPr lang="en-US" dirty="0"/>
              <a:t> cursus “cryogenics”</a:t>
            </a:r>
            <a:endParaRPr lang="en-GB" dirty="0"/>
          </a:p>
        </p:txBody>
      </p:sp>
      <p:pic>
        <p:nvPicPr>
          <p:cNvPr id="10242" name="Picture 2" descr="Instrumentation and Control of Large Helium Cryogenic Systems">
            <a:extLst>
              <a:ext uri="{FF2B5EF4-FFF2-40B4-BE49-F238E27FC236}">
                <a16:creationId xmlns:a16="http://schemas.microsoft.com/office/drawing/2014/main" id="{D331FC93-E431-5B51-D3DF-4EB89197B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45" y="3897377"/>
            <a:ext cx="3246426" cy="216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3CA5A8-FAEB-2EF0-23D2-215B7E540BF1}"/>
              </a:ext>
            </a:extLst>
          </p:cNvPr>
          <p:cNvSpPr txBox="1"/>
          <p:nvPr/>
        </p:nvSpPr>
        <p:spPr>
          <a:xfrm>
            <a:off x="5500643" y="6350169"/>
            <a:ext cx="62151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Left image: 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https://media.springernature.com/lw725/springer-cms/rest/v1/content/18188312/data/v1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  <a:p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Middle image: 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https://www.cdti.es/sites/default/files/2024-01/bsbf2022_presentations_c3_2._cern_dimitri_delikaris.pdf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  </a:t>
            </a:r>
            <a:br>
              <a:rPr lang="en-US" sz="9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Right image: 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https://cds.cern.ch/images/CERN-PHOTO-202108-102-7/file?size=large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GB" sz="9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4F49FA-F62F-6E0B-44FE-E0F7D3CAD0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1012" y="3897377"/>
            <a:ext cx="3261163" cy="2179978"/>
          </a:xfrm>
          <a:prstGeom prst="rect">
            <a:avLst/>
          </a:prstGeom>
        </p:spPr>
      </p:pic>
      <p:pic>
        <p:nvPicPr>
          <p:cNvPr id="10246" name="Picture 6" descr="CMS | CERN">
            <a:extLst>
              <a:ext uri="{FF2B5EF4-FFF2-40B4-BE49-F238E27FC236}">
                <a16:creationId xmlns:a16="http://schemas.microsoft.com/office/drawing/2014/main" id="{62303F92-598B-2A34-5B82-B674A6ED5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16" y="3903246"/>
            <a:ext cx="3261163" cy="217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CA254E-B674-465A-6FD2-6C6054759F2A}"/>
              </a:ext>
            </a:extLst>
          </p:cNvPr>
          <p:cNvSpPr txBox="1"/>
          <p:nvPr/>
        </p:nvSpPr>
        <p:spPr>
          <a:xfrm>
            <a:off x="9704217" y="3568259"/>
            <a:ext cx="152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1C39B7-0DC6-4E64-492A-17D9EE7CCC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01A1EF-B0D3-944A-BAB6-EC95E06DDC86}"/>
              </a:ext>
            </a:extLst>
          </p:cNvPr>
          <p:cNvSpPr txBox="1"/>
          <p:nvPr/>
        </p:nvSpPr>
        <p:spPr>
          <a:xfrm>
            <a:off x="10264388" y="265517"/>
            <a:ext cx="19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273.15 K = 0 C°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35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EED7D1-1209-0D3E-7265-C3C994D6E67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dirty="0"/>
              <a:t>19 vragen + 19 antwoorden </a:t>
            </a:r>
          </a:p>
          <a:p>
            <a:endParaRPr lang="nl-NL" sz="2800" dirty="0"/>
          </a:p>
          <a:p>
            <a:r>
              <a:rPr lang="nl-NL" sz="2800" dirty="0"/>
              <a:t>Verbind het juiste antwoord met de juiste vraag.</a:t>
            </a:r>
          </a:p>
          <a:p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Antwoorden op het eind.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679B8B-2B8C-FB61-8259-F098F99F81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Quiz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CC92E2-A1E7-039D-ABB9-CB86F4547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34" y="6524578"/>
            <a:ext cx="3191320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286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526B-0AB8-88D0-92A6-301646658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is cryogenics?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587C08-B747-FF4B-C89C-5D3D16D00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34" y="6524578"/>
            <a:ext cx="2755866" cy="33342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A746E45-677C-263A-4220-D6180779A1C3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Cryo  		+ 	</a:t>
            </a:r>
            <a:r>
              <a:rPr lang="nl-NL" sz="2400" dirty="0" err="1"/>
              <a:t>Genics</a:t>
            </a:r>
            <a:r>
              <a:rPr lang="nl-NL" sz="2400" dirty="0"/>
              <a:t>		=</a:t>
            </a:r>
          </a:p>
          <a:p>
            <a:r>
              <a:rPr lang="nl-NL" sz="2400" dirty="0" err="1"/>
              <a:t>Very</a:t>
            </a:r>
            <a:r>
              <a:rPr lang="nl-NL" sz="2400" dirty="0"/>
              <a:t> </a:t>
            </a:r>
            <a:r>
              <a:rPr lang="nl-NL" sz="2400" dirty="0" err="1"/>
              <a:t>cold</a:t>
            </a:r>
            <a:r>
              <a:rPr lang="nl-NL" sz="2400" dirty="0"/>
              <a:t>		+ 	</a:t>
            </a:r>
            <a:r>
              <a:rPr lang="nl-NL" sz="2400" dirty="0" err="1"/>
              <a:t>to</a:t>
            </a:r>
            <a:r>
              <a:rPr lang="nl-NL" sz="2400" dirty="0"/>
              <a:t> produce</a:t>
            </a:r>
          </a:p>
          <a:p>
            <a:endParaRPr lang="nl-NL" sz="2400" dirty="0"/>
          </a:p>
          <a:p>
            <a:r>
              <a:rPr lang="nl-NL" sz="2400" dirty="0"/>
              <a:t>Bij een lagere temperatuur, veranderen veel materiaal eigenschappen:</a:t>
            </a:r>
          </a:p>
          <a:p>
            <a:pPr lvl="1"/>
            <a:r>
              <a:rPr lang="nl-NL" sz="1800" dirty="0"/>
              <a:t>Sterkte (elasticiteit)		kouder = sterker</a:t>
            </a:r>
          </a:p>
          <a:p>
            <a:pPr lvl="1"/>
            <a:r>
              <a:rPr lang="nl-NL" sz="1800" dirty="0"/>
              <a:t>Elektrische weerstand		kouder = beter geleiden</a:t>
            </a:r>
          </a:p>
          <a:p>
            <a:pPr lvl="1"/>
            <a:r>
              <a:rPr lang="nl-NL" sz="1800" dirty="0"/>
              <a:t>Magnetische eigenschappen	kouder = soms extreem goed (superconductie)</a:t>
            </a:r>
          </a:p>
          <a:p>
            <a:pPr lvl="1"/>
            <a:r>
              <a:rPr lang="nl-NL" sz="1800" dirty="0"/>
              <a:t>Thermische geleidbaarheid	kouder = soms extreem goed geleiden (</a:t>
            </a:r>
            <a:r>
              <a:rPr lang="nl-NL" sz="1800" dirty="0" err="1"/>
              <a:t>superfluidity</a:t>
            </a:r>
            <a:r>
              <a:rPr lang="nl-NL" sz="1800" dirty="0"/>
              <a:t>)</a:t>
            </a:r>
            <a:endParaRPr lang="nl-NL" sz="1600" dirty="0"/>
          </a:p>
          <a:p>
            <a:pPr lvl="1"/>
            <a:r>
              <a:rPr lang="nl-NL" sz="1800" dirty="0"/>
              <a:t>Lengte (krimpen)			kouder = Kleiner/krimpen</a:t>
            </a:r>
          </a:p>
          <a:p>
            <a:pPr lvl="1"/>
            <a:endParaRPr lang="nl-NL" sz="1600" dirty="0"/>
          </a:p>
          <a:p>
            <a:pPr lvl="1"/>
            <a:endParaRPr lang="nl-NL" sz="2000" dirty="0"/>
          </a:p>
          <a:p>
            <a:pPr lvl="1"/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0096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med" len="med"/>
          <a:tailEnd type="triangl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53642</TotalTime>
  <Words>2979</Words>
  <Application>Microsoft Office PowerPoint</Application>
  <PresentationFormat>Widescreen</PresentationFormat>
  <Paragraphs>428</Paragraphs>
  <Slides>47</Slides>
  <Notes>12</Notes>
  <HiddenSlides>1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Aptos</vt:lpstr>
      <vt:lpstr>Arial</vt:lpstr>
      <vt:lpstr>Calibri</vt:lpstr>
      <vt:lpstr>Cambria Math</vt:lpstr>
      <vt:lpstr>Wingdings</vt:lpstr>
      <vt:lpstr>CERNPre¦üsentation1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Wat is cryogenics?</vt:lpstr>
      <vt:lpstr>Waar wordt cryogenics bij CERN voor gebruikt?</vt:lpstr>
      <vt:lpstr>PowerPoint Presentation</vt:lpstr>
      <vt:lpstr>Hoe maak je iets zo koud? </vt:lpstr>
      <vt:lpstr>PowerPoint Presentation</vt:lpstr>
      <vt:lpstr>PowerPoint Presentation</vt:lpstr>
      <vt:lpstr>PowerPoint Presentation</vt:lpstr>
      <vt:lpstr>Supergeleidbaarheid: transport</vt:lpstr>
      <vt:lpstr>Supergeleidbaarheid: transport</vt:lpstr>
      <vt:lpstr>Supergeleidbaarheid: transport</vt:lpstr>
      <vt:lpstr>PowerPoint Presentation</vt:lpstr>
      <vt:lpstr>Supergeleidbaarheid: Elektromagneten </vt:lpstr>
      <vt:lpstr>PowerPoint Presentation</vt:lpstr>
      <vt:lpstr>PowerPoint Presentation</vt:lpstr>
      <vt:lpstr>PowerPoint Presentation</vt:lpstr>
      <vt:lpstr>Cool-down and warm-up sequence</vt:lpstr>
      <vt:lpstr>Afkoelen: Afkoel- en opwarm cyclus</vt:lpstr>
      <vt:lpstr>Afkoelen: Afkoel- en opwarm cyclus</vt:lpstr>
      <vt:lpstr>PowerPoint Presentation</vt:lpstr>
      <vt:lpstr>PowerPoint Presentation</vt:lpstr>
      <vt:lpstr>Vloeibaar Helium: Overige eigenschappen</vt:lpstr>
      <vt:lpstr>Vloeibaar Helium: Overige eigenschappen</vt:lpstr>
      <vt:lpstr>Vloeibaar Helium: Overige eigenschappen</vt:lpstr>
      <vt:lpstr>Vloeibaar Helium: Overige eigenschappen</vt:lpstr>
      <vt:lpstr>Overige toepassingen Cryogenics</vt:lpstr>
      <vt:lpstr>Overige toepassingen Cryogenics</vt:lpstr>
      <vt:lpstr>Overige toepassingen Cryogenics</vt:lpstr>
      <vt:lpstr>Cryogenics op CERN</vt:lpstr>
      <vt:lpstr>Cryogenics op CERN</vt:lpstr>
      <vt:lpstr>PowerPoint Presentation</vt:lpstr>
      <vt:lpstr>Cryogenics op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Rondleidingen</vt:lpstr>
      <vt:lpstr>Bedankt!</vt:lpstr>
      <vt:lpstr>Quiz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Perin</dc:creator>
  <cp:lastModifiedBy>Yannick Ivar Van Til</cp:lastModifiedBy>
  <cp:revision>488</cp:revision>
  <dcterms:created xsi:type="dcterms:W3CDTF">2020-07-06T12:24:58Z</dcterms:created>
  <dcterms:modified xsi:type="dcterms:W3CDTF">2024-10-08T11:15:53Z</dcterms:modified>
</cp:coreProperties>
</file>