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5" r:id="rId2"/>
    <p:sldMasterId id="2147483699" r:id="rId3"/>
  </p:sldMasterIdLst>
  <p:notesMasterIdLst>
    <p:notesMasterId r:id="rId28"/>
  </p:notesMasterIdLst>
  <p:handoutMasterIdLst>
    <p:handoutMasterId r:id="rId29"/>
  </p:handoutMasterIdLst>
  <p:sldIdLst>
    <p:sldId id="296" r:id="rId4"/>
    <p:sldId id="401" r:id="rId5"/>
    <p:sldId id="359" r:id="rId6"/>
    <p:sldId id="371" r:id="rId7"/>
    <p:sldId id="276" r:id="rId8"/>
    <p:sldId id="388" r:id="rId9"/>
    <p:sldId id="416" r:id="rId10"/>
    <p:sldId id="389" r:id="rId11"/>
    <p:sldId id="329" r:id="rId12"/>
    <p:sldId id="266" r:id="rId13"/>
    <p:sldId id="402" r:id="rId14"/>
    <p:sldId id="403" r:id="rId15"/>
    <p:sldId id="413" r:id="rId16"/>
    <p:sldId id="414" r:id="rId17"/>
    <p:sldId id="415" r:id="rId18"/>
    <p:sldId id="409" r:id="rId19"/>
    <p:sldId id="412" r:id="rId20"/>
    <p:sldId id="417" r:id="rId21"/>
    <p:sldId id="411" r:id="rId22"/>
    <p:sldId id="404" r:id="rId23"/>
    <p:sldId id="420" r:id="rId24"/>
    <p:sldId id="419" r:id="rId25"/>
    <p:sldId id="418" r:id="rId26"/>
    <p:sldId id="38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310"/>
    <p:restoredTop sz="87232"/>
  </p:normalViewPr>
  <p:slideViewPr>
    <p:cSldViewPr snapToGrid="0" snapToObjects="1">
      <p:cViewPr>
        <p:scale>
          <a:sx n="43" d="100"/>
          <a:sy n="43" d="100"/>
        </p:scale>
        <p:origin x="-592" y="3008"/>
      </p:cViewPr>
      <p:guideLst/>
    </p:cSldViewPr>
  </p:slideViewPr>
  <p:outlineViewPr>
    <p:cViewPr>
      <p:scale>
        <a:sx n="33" d="100"/>
        <a:sy n="33" d="100"/>
      </p:scale>
      <p:origin x="0" y="0"/>
    </p:cViewPr>
  </p:outlineViewPr>
  <p:notesTextViewPr>
    <p:cViewPr>
      <p:scale>
        <a:sx n="1" d="1"/>
        <a:sy n="1" d="1"/>
      </p:scale>
      <p:origin x="0" y="-28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commentAuthors" Target="commentAuthor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10/7/24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10/7/24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49C6D6-DEB7-4EE3-BF8D-539D188433E6}" type="slidenum">
              <a:rPr kumimoji="0" lang="fr-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74873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3209739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Char char="•"/>
            </a:pPr>
            <a:r>
              <a:rPr lang="en-GB" b="0" i="0" dirty="0">
                <a:solidFill>
                  <a:srgbClr val="0F1114"/>
                </a:solidFill>
                <a:effectLst/>
                <a:highlight>
                  <a:srgbClr val="FFFFFF"/>
                </a:highlight>
                <a:latin typeface="var(--cds-font-family-source-sans-pro)"/>
              </a:rPr>
              <a:t>First, a programmer writes code—a set of letters, numbers, and other characters. </a:t>
            </a:r>
          </a:p>
          <a:p>
            <a:pPr algn="l">
              <a:buFont typeface="Arial" panose="020B0604020202020204" pitchFamily="34" charset="0"/>
              <a:buChar char="•"/>
            </a:pPr>
            <a:r>
              <a:rPr lang="en-GB" b="0" i="0" dirty="0">
                <a:solidFill>
                  <a:srgbClr val="0F1114"/>
                </a:solidFill>
                <a:effectLst/>
                <a:highlight>
                  <a:srgbClr val="FFFFFF"/>
                </a:highlight>
                <a:latin typeface="var(--cds-font-family-source-sans-pro)"/>
              </a:rPr>
              <a:t>Next, a compiler converts each line of code into a language a computer can understand. </a:t>
            </a:r>
          </a:p>
          <a:p>
            <a:pPr algn="l">
              <a:buFont typeface="Arial" panose="020B0604020202020204" pitchFamily="34" charset="0"/>
              <a:buChar char="•"/>
            </a:pPr>
            <a:r>
              <a:rPr lang="en-GB" b="0" i="0" dirty="0">
                <a:solidFill>
                  <a:srgbClr val="0F1114"/>
                </a:solidFill>
                <a:effectLst/>
                <a:highlight>
                  <a:srgbClr val="FFFFFF"/>
                </a:highlight>
                <a:latin typeface="var(--cds-font-family-source-sans-pro)"/>
              </a:rPr>
              <a:t>Then, the computer scans the code and executes it, thereby performing a task or series of tasks. </a:t>
            </a:r>
          </a:p>
          <a:p>
            <a:endParaRPr lang="en-NL"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9134656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H</a:t>
            </a:r>
            <a:r>
              <a:rPr lang="en-GB" dirty="0"/>
              <a:t>et </a:t>
            </a:r>
            <a:r>
              <a:rPr lang="en-GB" dirty="0" err="1"/>
              <a:t>schrijven</a:t>
            </a:r>
            <a:r>
              <a:rPr lang="en-GB" dirty="0"/>
              <a:t> van software </a:t>
            </a:r>
            <a:r>
              <a:rPr lang="en-GB" dirty="0" err="1"/>
              <a:t>kan</a:t>
            </a:r>
            <a:r>
              <a:rPr lang="en-GB" dirty="0"/>
              <a:t> op </a:t>
            </a:r>
            <a:r>
              <a:rPr lang="en-GB" dirty="0" err="1"/>
              <a:t>enorm</a:t>
            </a:r>
            <a:r>
              <a:rPr lang="en-GB" dirty="0"/>
              <a:t> </a:t>
            </a:r>
            <a:r>
              <a:rPr lang="en-GB" dirty="0" err="1"/>
              <a:t>veel</a:t>
            </a:r>
            <a:r>
              <a:rPr lang="en-GB" dirty="0"/>
              <a:t> </a:t>
            </a:r>
            <a:r>
              <a:rPr lang="en-GB" dirty="0" err="1"/>
              <a:t>manieren</a:t>
            </a:r>
            <a:r>
              <a:rPr lang="en-GB" dirty="0"/>
              <a:t> </a:t>
            </a:r>
            <a:r>
              <a:rPr lang="en-GB" dirty="0" err="1"/>
              <a:t>zoals</a:t>
            </a:r>
            <a:r>
              <a:rPr lang="en-GB" dirty="0"/>
              <a:t> het </a:t>
            </a:r>
            <a:r>
              <a:rPr lang="en-GB" dirty="0" err="1"/>
              <a:t>programmeren</a:t>
            </a:r>
            <a:r>
              <a:rPr lang="en-GB" dirty="0"/>
              <a:t> van chips om er </a:t>
            </a:r>
            <a:r>
              <a:rPr lang="en-GB" dirty="0" err="1"/>
              <a:t>voor</a:t>
            </a:r>
            <a:r>
              <a:rPr lang="en-GB" dirty="0"/>
              <a:t> </a:t>
            </a:r>
            <a:r>
              <a:rPr lang="en-GB" dirty="0" err="1"/>
              <a:t>te</a:t>
            </a:r>
            <a:r>
              <a:rPr lang="en-GB" dirty="0"/>
              <a:t> </a:t>
            </a:r>
            <a:r>
              <a:rPr lang="en-GB" dirty="0" err="1"/>
              <a:t>zorgen</a:t>
            </a:r>
            <a:r>
              <a:rPr lang="en-GB" dirty="0"/>
              <a:t> </a:t>
            </a:r>
            <a:r>
              <a:rPr lang="en-GB" dirty="0" err="1"/>
              <a:t>dat</a:t>
            </a:r>
            <a:r>
              <a:rPr lang="en-GB" dirty="0"/>
              <a:t> hardware </a:t>
            </a:r>
            <a:r>
              <a:rPr lang="en-GB" dirty="0" err="1"/>
              <a:t>wordt</a:t>
            </a:r>
            <a:r>
              <a:rPr lang="en-GB" dirty="0"/>
              <a:t> </a:t>
            </a:r>
            <a:r>
              <a:rPr lang="en-GB" dirty="0" err="1"/>
              <a:t>aangestuurd</a:t>
            </a:r>
            <a:r>
              <a:rPr lang="en-GB" dirty="0"/>
              <a:t> </a:t>
            </a:r>
            <a:r>
              <a:rPr lang="en-NL" dirty="0"/>
              <a:t>Embaded software </a:t>
            </a:r>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17089053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Tx/>
              <a:buChar char="-"/>
            </a:pPr>
            <a:r>
              <a:rPr lang="en-NL" sz="2800" dirty="0"/>
              <a:t>Programmeer taal python </a:t>
            </a:r>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2029015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a:t>
            </a:r>
            <a:r>
              <a:rPr lang="en-NL" dirty="0"/>
              <a:t>e C compilor transformeerd jou code meteen in code die de computer codde. </a:t>
            </a:r>
            <a:r>
              <a:rPr lang="en-GB" dirty="0"/>
              <a:t>E</a:t>
            </a:r>
            <a:r>
              <a:rPr lang="en-NL" dirty="0"/>
              <a:t>norm geoptimaliseerd voor de omgeving. </a:t>
            </a:r>
          </a:p>
          <a:p>
            <a:endParaRPr lang="en-NL" dirty="0"/>
          </a:p>
          <a:p>
            <a:r>
              <a:rPr lang="en-NL" dirty="0"/>
              <a:t>De Java compilor werkt echter anders. De java code wordt omgezet naar bytecode welke niet is gebonden aan een computer. </a:t>
            </a:r>
            <a:r>
              <a:rPr lang="en-GB" dirty="0"/>
              <a:t>H</a:t>
            </a:r>
            <a:r>
              <a:rPr lang="en-NL" dirty="0"/>
              <a:t>et kan niet zomaar uitgevoerd worden daar is de </a:t>
            </a:r>
            <a:r>
              <a:rPr lang="en-GB" dirty="0"/>
              <a:t>Java Virtual Machine die </a:t>
            </a:r>
            <a:r>
              <a:rPr lang="en-GB" dirty="0" err="1"/>
              <a:t>vertaald</a:t>
            </a:r>
            <a:r>
              <a:rPr lang="en-GB" dirty="0"/>
              <a:t> bytecode </a:t>
            </a:r>
            <a:r>
              <a:rPr lang="en-GB" dirty="0" err="1"/>
              <a:t>naar</a:t>
            </a:r>
            <a:r>
              <a:rPr lang="en-GB" dirty="0"/>
              <a:t> </a:t>
            </a:r>
            <a:r>
              <a:rPr lang="en-GB" dirty="0" err="1"/>
              <a:t>marcine</a:t>
            </a:r>
            <a:r>
              <a:rPr lang="en-GB" dirty="0"/>
              <a:t> code. </a:t>
            </a:r>
            <a:r>
              <a:rPr lang="en-GB" dirty="0" err="1"/>
              <a:t>Hierdoor</a:t>
            </a:r>
            <a:r>
              <a:rPr lang="en-GB" dirty="0"/>
              <a:t> </a:t>
            </a:r>
            <a:r>
              <a:rPr lang="en-GB" dirty="0" err="1"/>
              <a:t>kan</a:t>
            </a:r>
            <a:r>
              <a:rPr lang="en-GB" dirty="0"/>
              <a:t> java op </a:t>
            </a:r>
            <a:r>
              <a:rPr lang="en-GB" dirty="0" err="1"/>
              <a:t>elke</a:t>
            </a:r>
            <a:r>
              <a:rPr lang="en-GB" dirty="0"/>
              <a:t> computer </a:t>
            </a:r>
            <a:r>
              <a:rPr lang="en-GB" dirty="0" err="1"/>
              <a:t>gebruikt</a:t>
            </a:r>
            <a:r>
              <a:rPr lang="en-GB" dirty="0"/>
              <a:t> </a:t>
            </a:r>
            <a:r>
              <a:rPr lang="en-GB" dirty="0" err="1"/>
              <a:t>worden</a:t>
            </a:r>
            <a:r>
              <a:rPr lang="en-GB" dirty="0"/>
              <a:t> </a:t>
            </a:r>
            <a:endParaRPr lang="en-NL"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2466666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Snelheid is belangerijk om verschillende redenen. Bijvoorbeeld bij het bepalen van de positie van de beam die door de LHC heen gaat. De combinatie van de hardware en software moeten naatloos op elkaar aansluiten. Net zoals dat je geen diezel in een benziene auto moet stoppen.</a:t>
            </a:r>
          </a:p>
          <a:p>
            <a:endParaRPr lang="en-NL" dirty="0"/>
          </a:p>
          <a:p>
            <a:r>
              <a:rPr lang="en-NL" dirty="0"/>
              <a:t>Omdat de programmeertaal C eenmaal beter works met de hardware componenten. </a:t>
            </a:r>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1228459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sz="2000" dirty="0"/>
              <a:t>Hostel reserveringen 13.000</a:t>
            </a:r>
          </a:p>
          <a:p>
            <a:r>
              <a:rPr lang="en-NL" sz="2000" dirty="0"/>
              <a:t>EDH documented created 465.000</a:t>
            </a:r>
          </a:p>
          <a:p>
            <a:r>
              <a:rPr lang="en-NL" sz="2000" dirty="0"/>
              <a:t>Show some numbers </a:t>
            </a:r>
          </a:p>
        </p:txBody>
      </p:sp>
      <p:sp>
        <p:nvSpPr>
          <p:cNvPr id="4" name="Slide Number Placeholder 3"/>
          <p:cNvSpPr>
            <a:spLocks noGrp="1"/>
          </p:cNvSpPr>
          <p:nvPr>
            <p:ph type="sldNum" sz="quarter" idx="5"/>
          </p:nvPr>
        </p:nvSpPr>
        <p:spPr/>
        <p:txBody>
          <a:bodyPr/>
          <a:lstStyle/>
          <a:p>
            <a:fld id="{8CB0EE9E-52B8-AA4F-8DD5-ED0FB4E5CBCC}" type="slidenum">
              <a:rPr lang="en-US" smtClean="0"/>
              <a:t>20</a:t>
            </a:fld>
            <a:endParaRPr lang="en-US"/>
          </a:p>
        </p:txBody>
      </p:sp>
    </p:spTree>
    <p:extLst>
      <p:ext uri="{BB962C8B-B14F-4D97-AF65-F5344CB8AC3E}">
        <p14:creationId xmlns:p14="http://schemas.microsoft.com/office/powerpoint/2010/main" val="17816276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Thank</a:t>
            </a:r>
            <a:r>
              <a:rPr lang="fr-CH" baseline="0" dirty="0"/>
              <a:t> </a:t>
            </a:r>
            <a:r>
              <a:rPr lang="fr-CH" baseline="0" dirty="0" err="1"/>
              <a:t>you</a:t>
            </a:r>
            <a:r>
              <a:rPr lang="fr-CH" baseline="0" dirty="0"/>
              <a:t> for </a:t>
            </a:r>
            <a:r>
              <a:rPr lang="fr-CH" baseline="0" dirty="0" err="1"/>
              <a:t>your</a:t>
            </a:r>
            <a:r>
              <a:rPr lang="fr-CH" baseline="0" dirty="0"/>
              <a:t> attention!</a:t>
            </a:r>
            <a:endParaRPr lang="fr-CH"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49C6D6-DEB7-4EE3-BF8D-539D188433E6}" type="slidenum">
              <a:rPr kumimoji="0" lang="fr-CH"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fr-CH"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3129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rtl="0" eaLnBrk="1" latinLnBrk="0" hangingPunct="1">
              <a:spcBef>
                <a:spcPts val="0"/>
              </a:spcBef>
              <a:spcAft>
                <a:spcPts val="0"/>
              </a:spcAft>
            </a:pPr>
            <a:endParaRPr lang="en-NL" dirty="0">
              <a:effectLst/>
            </a:endParaRPr>
          </a:p>
          <a:p>
            <a:pPr marL="0" algn="l" rtl="0" eaLnBrk="1" latinLnBrk="0" hangingPunct="1">
              <a:spcBef>
                <a:spcPts val="0"/>
              </a:spcBef>
              <a:spcAft>
                <a:spcPts val="0"/>
              </a:spcAft>
            </a:pPr>
            <a:r>
              <a:rPr lang="en-GB" sz="1800" kern="1200" dirty="0">
                <a:solidFill>
                  <a:srgbClr val="000000"/>
                </a:solidFill>
                <a:effectLst/>
                <a:latin typeface="Calibri" panose="020F0502020204030204" pitchFamily="34" charset="0"/>
                <a:ea typeface="+mn-ea"/>
                <a:cs typeface="+mn-cs"/>
              </a:rPr>
              <a:t>De </a:t>
            </a:r>
            <a:r>
              <a:rPr lang="en-GB" sz="1800" kern="1200" dirty="0" err="1">
                <a:solidFill>
                  <a:srgbClr val="000000"/>
                </a:solidFill>
                <a:effectLst/>
                <a:latin typeface="Calibri" panose="020F0502020204030204" pitchFamily="34" charset="0"/>
                <a:ea typeface="+mn-ea"/>
                <a:cs typeface="+mn-cs"/>
              </a:rPr>
              <a:t>meesten</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mensen</a:t>
            </a:r>
            <a:r>
              <a:rPr lang="en-GB" sz="1800" kern="1200" dirty="0">
                <a:solidFill>
                  <a:srgbClr val="000000"/>
                </a:solidFill>
                <a:effectLst/>
                <a:latin typeface="Calibri" panose="020F0502020204030204" pitchFamily="34" charset="0"/>
                <a:ea typeface="+mn-ea"/>
                <a:cs typeface="+mn-cs"/>
              </a:rPr>
              <a:t> die </a:t>
            </a:r>
            <a:r>
              <a:rPr lang="en-GB" sz="1800" kern="1200" dirty="0" err="1">
                <a:solidFill>
                  <a:srgbClr val="000000"/>
                </a:solidFill>
                <a:effectLst/>
                <a:latin typeface="Calibri" panose="020F0502020204030204" pitchFamily="34" charset="0"/>
                <a:ea typeface="+mn-ea"/>
                <a:cs typeface="+mn-cs"/>
              </a:rPr>
              <a:t>bij</a:t>
            </a:r>
            <a:r>
              <a:rPr lang="en-GB" sz="1800" kern="1200" dirty="0">
                <a:solidFill>
                  <a:srgbClr val="000000"/>
                </a:solidFill>
                <a:effectLst/>
                <a:latin typeface="Calibri" panose="020F0502020204030204" pitchFamily="34" charset="0"/>
                <a:ea typeface="+mn-ea"/>
                <a:cs typeface="+mn-cs"/>
              </a:rPr>
              <a:t> CERN </a:t>
            </a:r>
            <a:r>
              <a:rPr lang="en-GB" sz="1800" kern="1200" dirty="0" err="1">
                <a:solidFill>
                  <a:srgbClr val="000000"/>
                </a:solidFill>
                <a:effectLst/>
                <a:latin typeface="Calibri" panose="020F0502020204030204" pitchFamily="34" charset="0"/>
                <a:ea typeface="+mn-ea"/>
                <a:cs typeface="+mn-cs"/>
              </a:rPr>
              <a:t>werken</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aan</a:t>
            </a:r>
            <a:r>
              <a:rPr lang="en-GB" sz="1800" kern="1200" dirty="0">
                <a:solidFill>
                  <a:srgbClr val="000000"/>
                </a:solidFill>
                <a:effectLst/>
                <a:latin typeface="Calibri" panose="020F0502020204030204" pitchFamily="34" charset="0"/>
                <a:ea typeface="+mn-ea"/>
                <a:cs typeface="+mn-cs"/>
              </a:rPr>
              <a:t> het </a:t>
            </a:r>
            <a:r>
              <a:rPr lang="en-GB" sz="1800" kern="1200" dirty="0" err="1">
                <a:solidFill>
                  <a:srgbClr val="000000"/>
                </a:solidFill>
                <a:effectLst/>
                <a:latin typeface="Calibri" panose="020F0502020204030204" pitchFamily="34" charset="0"/>
                <a:ea typeface="+mn-ea"/>
                <a:cs typeface="+mn-cs"/>
              </a:rPr>
              <a:t>ontwerpen</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bouwen</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en</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ondersteunen</a:t>
            </a:r>
            <a:r>
              <a:rPr lang="en-GB" sz="1800" kern="1200" dirty="0">
                <a:solidFill>
                  <a:srgbClr val="000000"/>
                </a:solidFill>
                <a:effectLst/>
                <a:latin typeface="Calibri" panose="020F0502020204030204" pitchFamily="34" charset="0"/>
                <a:ea typeface="+mn-ea"/>
                <a:cs typeface="+mn-cs"/>
              </a:rPr>
              <a:t> van de </a:t>
            </a:r>
            <a:r>
              <a:rPr lang="en-GB" sz="1800" kern="1200" dirty="0" err="1">
                <a:solidFill>
                  <a:srgbClr val="000000"/>
                </a:solidFill>
                <a:effectLst/>
                <a:latin typeface="Calibri" panose="020F0502020204030204" pitchFamily="34" charset="0"/>
                <a:ea typeface="+mn-ea"/>
                <a:cs typeface="+mn-cs"/>
              </a:rPr>
              <a:t>infrastructuur</a:t>
            </a:r>
            <a:r>
              <a:rPr lang="en-GB" sz="1800" kern="1200" dirty="0">
                <a:solidFill>
                  <a:srgbClr val="000000"/>
                </a:solidFill>
                <a:effectLst/>
                <a:latin typeface="Calibri" panose="020F0502020204030204" pitchFamily="34" charset="0"/>
                <a:ea typeface="+mn-ea"/>
                <a:cs typeface="+mn-cs"/>
              </a:rPr>
              <a:t> die </a:t>
            </a:r>
            <a:r>
              <a:rPr lang="en-GB" sz="1800" kern="1200" dirty="0" err="1">
                <a:solidFill>
                  <a:srgbClr val="000000"/>
                </a:solidFill>
                <a:effectLst/>
                <a:latin typeface="Calibri" panose="020F0502020204030204" pitchFamily="34" charset="0"/>
                <a:ea typeface="+mn-ea"/>
                <a:cs typeface="+mn-cs"/>
              </a:rPr>
              <a:t>nodig</a:t>
            </a:r>
            <a:r>
              <a:rPr lang="en-GB" sz="1800" kern="1200" dirty="0">
                <a:solidFill>
                  <a:srgbClr val="000000"/>
                </a:solidFill>
                <a:effectLst/>
                <a:latin typeface="Calibri" panose="020F0502020204030204" pitchFamily="34" charset="0"/>
                <a:ea typeface="+mn-ea"/>
                <a:cs typeface="+mn-cs"/>
              </a:rPr>
              <a:t> is </a:t>
            </a:r>
            <a:r>
              <a:rPr lang="en-GB" sz="1800" kern="1200" dirty="0" err="1">
                <a:solidFill>
                  <a:srgbClr val="000000"/>
                </a:solidFill>
                <a:effectLst/>
                <a:latin typeface="Calibri" panose="020F0502020204030204" pitchFamily="34" charset="0"/>
                <a:ea typeface="+mn-ea"/>
                <a:cs typeface="+mn-cs"/>
              </a:rPr>
              <a:t>voor</a:t>
            </a:r>
            <a:r>
              <a:rPr lang="en-GB" sz="1800" kern="1200" dirty="0">
                <a:solidFill>
                  <a:srgbClr val="000000"/>
                </a:solidFill>
                <a:effectLst/>
                <a:latin typeface="Calibri" panose="020F0502020204030204" pitchFamily="34" charset="0"/>
                <a:ea typeface="+mn-ea"/>
                <a:cs typeface="+mn-cs"/>
              </a:rPr>
              <a:t> de </a:t>
            </a:r>
            <a:r>
              <a:rPr lang="en-GB" sz="1800" kern="1200" dirty="0" err="1">
                <a:solidFill>
                  <a:srgbClr val="000000"/>
                </a:solidFill>
                <a:effectLst/>
                <a:latin typeface="Calibri" panose="020F0502020204030204" pitchFamily="34" charset="0"/>
                <a:ea typeface="+mn-ea"/>
                <a:cs typeface="+mn-cs"/>
              </a:rPr>
              <a:t>deeltjes</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onderzoek</a:t>
            </a:r>
            <a:endParaRPr lang="en-NL" dirty="0">
              <a:effectLst/>
            </a:endParaRPr>
          </a:p>
          <a:p>
            <a:pPr marL="0" algn="l" rtl="0" eaLnBrk="1" latinLnBrk="0" hangingPunct="1">
              <a:spcBef>
                <a:spcPts val="0"/>
              </a:spcBef>
              <a:spcAft>
                <a:spcPts val="0"/>
              </a:spcAft>
            </a:pPr>
            <a:r>
              <a:rPr lang="en-GB" sz="1800" kern="1200" dirty="0">
                <a:solidFill>
                  <a:srgbClr val="000000"/>
                </a:solidFill>
                <a:effectLst/>
                <a:latin typeface="Calibri" panose="020F0502020204030204" pitchFamily="34" charset="0"/>
                <a:ea typeface="+mn-ea"/>
                <a:cs typeface="+mn-cs"/>
              </a:rPr>
              <a:t>Engineers </a:t>
            </a:r>
            <a:r>
              <a:rPr lang="en-GB" sz="1800" kern="1200" dirty="0" err="1">
                <a:solidFill>
                  <a:srgbClr val="000000"/>
                </a:solidFill>
                <a:effectLst/>
                <a:latin typeface="Calibri" panose="020F0502020204030204" pitchFamily="34" charset="0"/>
                <a:ea typeface="+mn-ea"/>
                <a:cs typeface="+mn-cs"/>
              </a:rPr>
              <a:t>ontwerpen</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en</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maken</a:t>
            </a:r>
            <a:r>
              <a:rPr lang="en-GB" sz="1800" kern="1200" dirty="0">
                <a:solidFill>
                  <a:srgbClr val="000000"/>
                </a:solidFill>
                <a:effectLst/>
                <a:latin typeface="Calibri" panose="020F0502020204030204" pitchFamily="34" charset="0"/>
                <a:ea typeface="+mn-ea"/>
                <a:cs typeface="+mn-cs"/>
              </a:rPr>
              <a:t> de </a:t>
            </a:r>
            <a:r>
              <a:rPr lang="en-GB" sz="1800" kern="1200" dirty="0" err="1">
                <a:solidFill>
                  <a:srgbClr val="000000"/>
                </a:solidFill>
                <a:effectLst/>
                <a:latin typeface="Calibri" panose="020F0502020204030204" pitchFamily="34" charset="0"/>
                <a:ea typeface="+mn-ea"/>
                <a:cs typeface="+mn-cs"/>
              </a:rPr>
              <a:t>onderdelen</a:t>
            </a:r>
            <a:r>
              <a:rPr lang="en-GB" sz="1800" kern="1200" dirty="0">
                <a:solidFill>
                  <a:srgbClr val="000000"/>
                </a:solidFill>
                <a:effectLst/>
                <a:latin typeface="Calibri" panose="020F0502020204030204" pitchFamily="34" charset="0"/>
                <a:ea typeface="+mn-ea"/>
                <a:cs typeface="+mn-cs"/>
              </a:rPr>
              <a:t> van de </a:t>
            </a:r>
            <a:r>
              <a:rPr lang="en-GB" sz="1800" kern="1200" dirty="0" err="1">
                <a:solidFill>
                  <a:srgbClr val="000000"/>
                </a:solidFill>
                <a:effectLst/>
                <a:latin typeface="Calibri" panose="020F0502020204030204" pitchFamily="34" charset="0"/>
                <a:ea typeface="+mn-ea"/>
                <a:cs typeface="+mn-cs"/>
              </a:rPr>
              <a:t>deeltjes</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versneller</a:t>
            </a:r>
            <a:endParaRPr lang="en-NL" dirty="0">
              <a:effectLs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BDDFED-69F0-4E62-84BF-9BCED666FAA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6496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rtl="0" eaLnBrk="1" latinLnBrk="0" hangingPunct="1">
              <a:spcBef>
                <a:spcPts val="0"/>
              </a:spcBef>
              <a:spcAft>
                <a:spcPts val="0"/>
              </a:spcAft>
            </a:pPr>
            <a:r>
              <a:rPr lang="en-GB" sz="1800" kern="1200" dirty="0" err="1">
                <a:solidFill>
                  <a:srgbClr val="000000"/>
                </a:solidFill>
                <a:effectLst/>
                <a:latin typeface="Calibri" panose="020F0502020204030204" pitchFamily="34" charset="0"/>
                <a:ea typeface="+mn-ea"/>
                <a:cs typeface="+mn-cs"/>
              </a:rPr>
              <a:t>Civiel</a:t>
            </a:r>
            <a:r>
              <a:rPr lang="en-GB" sz="1800" kern="1200" dirty="0">
                <a:solidFill>
                  <a:srgbClr val="000000"/>
                </a:solidFill>
                <a:effectLst/>
                <a:latin typeface="Calibri" panose="020F0502020204030204" pitchFamily="34" charset="0"/>
                <a:ea typeface="+mn-ea"/>
                <a:cs typeface="+mn-cs"/>
              </a:rPr>
              <a:t> engineers die </a:t>
            </a:r>
            <a:r>
              <a:rPr lang="en-GB" sz="1800" kern="1200" dirty="0" err="1">
                <a:solidFill>
                  <a:srgbClr val="000000"/>
                </a:solidFill>
                <a:effectLst/>
                <a:latin typeface="Calibri" panose="020F0502020204030204" pitchFamily="34" charset="0"/>
                <a:ea typeface="+mn-ea"/>
                <a:cs typeface="+mn-cs"/>
              </a:rPr>
              <a:t>enorme</a:t>
            </a:r>
            <a:r>
              <a:rPr lang="en-GB" sz="1800" kern="1200" dirty="0">
                <a:solidFill>
                  <a:srgbClr val="000000"/>
                </a:solidFill>
                <a:effectLst/>
                <a:latin typeface="Calibri" panose="020F0502020204030204" pitchFamily="34" charset="0"/>
                <a:ea typeface="+mn-ea"/>
                <a:cs typeface="+mn-cs"/>
              </a:rPr>
              <a:t> caves </a:t>
            </a:r>
            <a:r>
              <a:rPr lang="en-GB" sz="1800" kern="1200" dirty="0" err="1">
                <a:solidFill>
                  <a:srgbClr val="000000"/>
                </a:solidFill>
                <a:effectLst/>
                <a:latin typeface="Calibri" panose="020F0502020204030204" pitchFamily="34" charset="0"/>
                <a:ea typeface="+mn-ea"/>
                <a:cs typeface="+mn-cs"/>
              </a:rPr>
              <a:t>bouwen</a:t>
            </a:r>
            <a:r>
              <a:rPr lang="en-GB" sz="1800" kern="1200" dirty="0">
                <a:solidFill>
                  <a:srgbClr val="000000"/>
                </a:solidFill>
                <a:effectLst/>
                <a:latin typeface="Calibri" panose="020F0502020204030204" pitchFamily="34" charset="0"/>
                <a:ea typeface="+mn-ea"/>
                <a:cs typeface="+mn-cs"/>
              </a:rPr>
              <a:t> 100 meter </a:t>
            </a:r>
            <a:r>
              <a:rPr lang="en-GB" sz="1800" kern="1200" dirty="0" err="1">
                <a:solidFill>
                  <a:srgbClr val="000000"/>
                </a:solidFill>
                <a:effectLst/>
                <a:latin typeface="Calibri" panose="020F0502020204030204" pitchFamily="34" charset="0"/>
                <a:ea typeface="+mn-ea"/>
                <a:cs typeface="+mn-cs"/>
              </a:rPr>
              <a:t>onder</a:t>
            </a:r>
            <a:r>
              <a:rPr lang="en-GB" sz="1800" kern="1200" dirty="0">
                <a:solidFill>
                  <a:srgbClr val="000000"/>
                </a:solidFill>
                <a:effectLst/>
                <a:latin typeface="Calibri" panose="020F0502020204030204" pitchFamily="34" charset="0"/>
                <a:ea typeface="+mn-ea"/>
                <a:cs typeface="+mn-cs"/>
              </a:rPr>
              <a:t> de </a:t>
            </a:r>
            <a:r>
              <a:rPr lang="en-GB" sz="1800" kern="1200" dirty="0" err="1">
                <a:solidFill>
                  <a:srgbClr val="000000"/>
                </a:solidFill>
                <a:effectLst/>
                <a:latin typeface="Calibri" panose="020F0502020204030204" pitchFamily="34" charset="0"/>
                <a:ea typeface="+mn-ea"/>
                <a:cs typeface="+mn-cs"/>
              </a:rPr>
              <a:t>grond</a:t>
            </a:r>
            <a:endParaRPr lang="en-NL" dirty="0">
              <a:effectLst/>
            </a:endParaRPr>
          </a:p>
          <a:p>
            <a:pPr marL="0" algn="l" rtl="0" eaLnBrk="1" latinLnBrk="0" hangingPunct="1">
              <a:spcBef>
                <a:spcPts val="0"/>
              </a:spcBef>
              <a:spcAft>
                <a:spcPts val="0"/>
              </a:spcAft>
            </a:pPr>
            <a:r>
              <a:rPr lang="en-GB" sz="1800" kern="1200" dirty="0">
                <a:solidFill>
                  <a:srgbClr val="000000"/>
                </a:solidFill>
                <a:effectLst/>
                <a:latin typeface="Calibri" panose="020F0502020204030204" pitchFamily="34" charset="0"/>
                <a:ea typeface="+mn-ea"/>
                <a:cs typeface="+mn-cs"/>
              </a:rPr>
              <a:t>Op het Plaatje </a:t>
            </a:r>
            <a:r>
              <a:rPr lang="en-GB" sz="1800" kern="1200" dirty="0" err="1">
                <a:solidFill>
                  <a:srgbClr val="000000"/>
                </a:solidFill>
                <a:effectLst/>
                <a:latin typeface="Calibri" panose="020F0502020204030204" pitchFamily="34" charset="0"/>
                <a:ea typeface="+mn-ea"/>
                <a:cs typeface="+mn-cs"/>
              </a:rPr>
              <a:t>zie</a:t>
            </a:r>
            <a:r>
              <a:rPr lang="en-GB" sz="1800" kern="1200" dirty="0">
                <a:solidFill>
                  <a:srgbClr val="000000"/>
                </a:solidFill>
                <a:effectLst/>
                <a:latin typeface="Calibri" panose="020F0502020204030204" pitchFamily="34" charset="0"/>
                <a:ea typeface="+mn-ea"/>
                <a:cs typeface="+mn-cs"/>
              </a:rPr>
              <a:t> je </a:t>
            </a:r>
            <a:r>
              <a:rPr lang="en-GB" sz="1800" kern="1200" dirty="0" err="1">
                <a:solidFill>
                  <a:srgbClr val="000000"/>
                </a:solidFill>
                <a:effectLst/>
                <a:latin typeface="Calibri" panose="020F0502020204030204" pitchFamily="34" charset="0"/>
                <a:ea typeface="+mn-ea"/>
                <a:cs typeface="+mn-cs"/>
              </a:rPr>
              <a:t>een</a:t>
            </a:r>
            <a:r>
              <a:rPr lang="en-GB" sz="1800" kern="1200" dirty="0">
                <a:solidFill>
                  <a:srgbClr val="000000"/>
                </a:solidFill>
                <a:effectLst/>
                <a:latin typeface="Calibri" panose="020F0502020204030204" pitchFamily="34" charset="0"/>
                <a:ea typeface="+mn-ea"/>
                <a:cs typeface="+mn-cs"/>
              </a:rPr>
              <a:t> van de </a:t>
            </a:r>
            <a:r>
              <a:rPr lang="en-GB" sz="1800" kern="1200" dirty="0" err="1">
                <a:solidFill>
                  <a:srgbClr val="000000"/>
                </a:solidFill>
                <a:effectLst/>
                <a:latin typeface="Calibri" panose="020F0502020204030204" pitchFamily="34" charset="0"/>
                <a:ea typeface="+mn-ea"/>
                <a:cs typeface="+mn-cs"/>
              </a:rPr>
              <a:t>werk</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schachten</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waarmee</a:t>
            </a:r>
            <a:r>
              <a:rPr lang="en-GB" sz="1800" kern="1200" dirty="0">
                <a:solidFill>
                  <a:srgbClr val="000000"/>
                </a:solidFill>
                <a:effectLst/>
                <a:latin typeface="Calibri" panose="020F0502020204030204" pitchFamily="34" charset="0"/>
                <a:ea typeface="+mn-ea"/>
                <a:cs typeface="+mn-cs"/>
              </a:rPr>
              <a:t> ze </a:t>
            </a:r>
            <a:r>
              <a:rPr lang="en-GB" sz="1800" kern="1200" dirty="0" err="1">
                <a:solidFill>
                  <a:srgbClr val="000000"/>
                </a:solidFill>
                <a:effectLst/>
                <a:latin typeface="Calibri" panose="020F0502020204030204" pitchFamily="34" charset="0"/>
                <a:ea typeface="+mn-ea"/>
                <a:cs typeface="+mn-cs"/>
              </a:rPr>
              <a:t>onderdelen</a:t>
            </a:r>
            <a:r>
              <a:rPr lang="en-GB" sz="1800" kern="1200" dirty="0">
                <a:solidFill>
                  <a:srgbClr val="000000"/>
                </a:solidFill>
                <a:effectLst/>
                <a:latin typeface="Calibri" panose="020F0502020204030204" pitchFamily="34" charset="0"/>
                <a:ea typeface="+mn-ea"/>
                <a:cs typeface="+mn-cs"/>
              </a:rPr>
              <a:t> van de </a:t>
            </a:r>
            <a:r>
              <a:rPr lang="en-GB" sz="1800" kern="1200" dirty="0" err="1">
                <a:solidFill>
                  <a:srgbClr val="000000"/>
                </a:solidFill>
                <a:effectLst/>
                <a:latin typeface="Calibri" panose="020F0502020204030204" pitchFamily="34" charset="0"/>
                <a:ea typeface="+mn-ea"/>
                <a:cs typeface="+mn-cs"/>
              </a:rPr>
              <a:t>versneller</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naar</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beneden</a:t>
            </a:r>
            <a:r>
              <a:rPr lang="en-GB" sz="1800" kern="1200" dirty="0">
                <a:solidFill>
                  <a:srgbClr val="000000"/>
                </a:solidFill>
                <a:effectLst/>
                <a:latin typeface="Calibri" panose="020F0502020204030204" pitchFamily="34" charset="0"/>
                <a:ea typeface="+mn-ea"/>
                <a:cs typeface="+mn-cs"/>
              </a:rPr>
              <a:t> </a:t>
            </a:r>
            <a:r>
              <a:rPr lang="en-GB" sz="1800" kern="1200" dirty="0" err="1">
                <a:solidFill>
                  <a:srgbClr val="000000"/>
                </a:solidFill>
                <a:effectLst/>
                <a:latin typeface="Calibri" panose="020F0502020204030204" pitchFamily="34" charset="0"/>
                <a:ea typeface="+mn-ea"/>
                <a:cs typeface="+mn-cs"/>
              </a:rPr>
              <a:t>takelen</a:t>
            </a:r>
            <a:r>
              <a:rPr lang="en-GB" sz="1800" kern="1200" dirty="0">
                <a:solidFill>
                  <a:srgbClr val="000000"/>
                </a:solidFill>
                <a:effectLst/>
                <a:latin typeface="Calibri" panose="020F0502020204030204" pitchFamily="34" charset="0"/>
                <a:ea typeface="+mn-ea"/>
                <a:cs typeface="+mn-cs"/>
              </a:rPr>
              <a:t> </a:t>
            </a:r>
            <a:endParaRPr lang="en-NL" dirty="0">
              <a:effectLs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BDDFED-69F0-4E62-84BF-9BCED666FAA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9095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Cern</a:t>
            </a:r>
            <a:r>
              <a:rPr lang="en-GB" dirty="0"/>
              <a:t> </a:t>
            </a:r>
            <a:r>
              <a:rPr lang="en-GB" dirty="0" err="1"/>
              <a:t>heeft</a:t>
            </a:r>
            <a:r>
              <a:rPr lang="en-GB" dirty="0"/>
              <a:t> </a:t>
            </a:r>
            <a:r>
              <a:rPr lang="en-GB" dirty="0" err="1"/>
              <a:t>zijn</a:t>
            </a:r>
            <a:r>
              <a:rPr lang="en-GB" dirty="0"/>
              <a:t> eigen </a:t>
            </a:r>
            <a:r>
              <a:rPr lang="en-GB" dirty="0" err="1"/>
              <a:t>brandweer</a:t>
            </a:r>
            <a:r>
              <a:rPr lang="en-GB" dirty="0"/>
              <a:t> team die special </a:t>
            </a:r>
            <a:r>
              <a:rPr lang="en-GB" dirty="0" err="1"/>
              <a:t>getraind</a:t>
            </a:r>
            <a:r>
              <a:rPr lang="en-GB" dirty="0"/>
              <a:t> </a:t>
            </a:r>
            <a:r>
              <a:rPr lang="en-GB" dirty="0" err="1"/>
              <a:t>worden</a:t>
            </a:r>
            <a:r>
              <a:rPr lang="en-GB" dirty="0"/>
              <a:t> om </a:t>
            </a:r>
            <a:r>
              <a:rPr lang="en-GB" dirty="0" err="1"/>
              <a:t>onder</a:t>
            </a:r>
            <a:r>
              <a:rPr lang="en-GB" dirty="0"/>
              <a:t> radio active </a:t>
            </a:r>
            <a:r>
              <a:rPr lang="en-GB" dirty="0" err="1"/>
              <a:t>omstandigheden</a:t>
            </a:r>
            <a:r>
              <a:rPr lang="en-GB" dirty="0"/>
              <a:t> </a:t>
            </a:r>
            <a:r>
              <a:rPr lang="en-GB" dirty="0" err="1"/>
              <a:t>te</a:t>
            </a:r>
            <a:r>
              <a:rPr lang="en-GB" dirty="0"/>
              <a:t> </a:t>
            </a:r>
            <a:r>
              <a:rPr lang="en-GB" dirty="0" err="1"/>
              <a:t>werken</a:t>
            </a:r>
            <a:r>
              <a:rPr lang="en-GB" dirty="0"/>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BDDFED-69F0-4E62-84BF-9BCED666FAA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265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Engineers that develop systemin om al die petabytes data </a:t>
            </a:r>
            <a:r>
              <a:rPr lang="en-GB" dirty="0" err="1"/>
              <a:t>te</a:t>
            </a:r>
            <a:r>
              <a:rPr lang="en-GB" dirty="0"/>
              <a:t> </a:t>
            </a:r>
            <a:r>
              <a:rPr lang="en-GB" dirty="0" err="1"/>
              <a:t>verwerken</a:t>
            </a:r>
            <a:r>
              <a:rPr lang="en-GB" dirty="0"/>
              <a:t> </a:t>
            </a:r>
            <a:r>
              <a:rPr lang="en-GB" dirty="0" err="1"/>
              <a:t>en</a:t>
            </a:r>
            <a:r>
              <a:rPr lang="en-GB" dirty="0"/>
              <a:t> </a:t>
            </a:r>
            <a:r>
              <a:rPr lang="en-GB" dirty="0" err="1"/>
              <a:t>klaar</a:t>
            </a:r>
            <a:r>
              <a:rPr lang="en-GB" dirty="0"/>
              <a:t> </a:t>
            </a:r>
            <a:r>
              <a:rPr lang="en-GB" dirty="0" err="1"/>
              <a:t>te</a:t>
            </a:r>
            <a:r>
              <a:rPr lang="en-GB" dirty="0"/>
              <a:t> </a:t>
            </a:r>
            <a:r>
              <a:rPr lang="en-GB" dirty="0" err="1"/>
              <a:t>maken</a:t>
            </a:r>
            <a:r>
              <a:rPr lang="en-GB" dirty="0"/>
              <a:t> </a:t>
            </a:r>
            <a:r>
              <a:rPr lang="en-GB" dirty="0" err="1"/>
              <a:t>voor</a:t>
            </a:r>
            <a:r>
              <a:rPr lang="en-GB" dirty="0"/>
              <a:t> </a:t>
            </a:r>
            <a:r>
              <a:rPr lang="en-GB" dirty="0" err="1"/>
              <a:t>onderzoek</a:t>
            </a:r>
            <a:r>
              <a:rPr lang="en-GB" dirty="0"/>
              <a:t>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BDDFED-69F0-4E62-84BF-9BCED666FAA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82754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1.2 </a:t>
            </a:r>
            <a:r>
              <a:rPr lang="en-GB" dirty="0" err="1"/>
              <a:t>exabite</a:t>
            </a:r>
            <a:r>
              <a:rPr lang="en-GB" dirty="0"/>
              <a:t> is around 300 million </a:t>
            </a:r>
            <a:r>
              <a:rPr lang="en-GB" dirty="0" err="1"/>
              <a:t>uur</a:t>
            </a:r>
            <a:r>
              <a:rPr lang="en-GB" dirty="0"/>
              <a:t> film. Je </a:t>
            </a:r>
            <a:r>
              <a:rPr lang="en-GB" dirty="0" err="1"/>
              <a:t>zou</a:t>
            </a:r>
            <a:r>
              <a:rPr lang="en-GB" dirty="0"/>
              <a:t> </a:t>
            </a:r>
            <a:r>
              <a:rPr lang="en-GB" dirty="0" err="1"/>
              <a:t>ongeveer</a:t>
            </a:r>
            <a:r>
              <a:rPr lang="en-GB" dirty="0"/>
              <a:t> 34000 </a:t>
            </a:r>
            <a:r>
              <a:rPr lang="en-GB" dirty="0" err="1"/>
              <a:t>jaar</a:t>
            </a:r>
            <a:r>
              <a:rPr lang="en-GB" dirty="0"/>
              <a:t> </a:t>
            </a:r>
            <a:r>
              <a:rPr lang="en-GB" dirty="0" err="1"/>
              <a:t>kunnen</a:t>
            </a:r>
            <a:r>
              <a:rPr lang="en-GB" dirty="0"/>
              <a:t> </a:t>
            </a:r>
            <a:r>
              <a:rPr lang="en-GB" dirty="0" err="1"/>
              <a:t>bitchen</a:t>
            </a:r>
            <a:r>
              <a:rPr lang="en-GB" dirty="0"/>
              <a:t> </a:t>
            </a:r>
            <a:endParaRPr lang="en-NL"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5893037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Natuurlijk</a:t>
            </a:r>
            <a:r>
              <a:rPr lang="en-GB" dirty="0"/>
              <a:t> software engineers run control monitor </a:t>
            </a:r>
            <a:r>
              <a:rPr lang="en-GB" dirty="0" err="1"/>
              <a:t>en</a:t>
            </a:r>
            <a:r>
              <a:rPr lang="en-GB" dirty="0"/>
              <a:t> alle </a:t>
            </a:r>
            <a:r>
              <a:rPr lang="en-GB" dirty="0" err="1"/>
              <a:t>overige</a:t>
            </a:r>
            <a:r>
              <a:rPr lang="en-GB" dirty="0"/>
              <a:t> </a:t>
            </a:r>
            <a:r>
              <a:rPr lang="en-GB" dirty="0" err="1"/>
              <a:t>systemen</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BDDFED-69F0-4E62-84BF-9BCED666FAA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7434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1277938"/>
            <a:ext cx="6140450" cy="3454400"/>
          </a:xfrm>
        </p:spPr>
      </p:sp>
      <p:sp>
        <p:nvSpPr>
          <p:cNvPr id="3" name="Notes Placeholder 2"/>
          <p:cNvSpPr>
            <a:spLocks noGrp="1"/>
          </p:cNvSpPr>
          <p:nvPr>
            <p:ph type="body" idx="1"/>
          </p:nvPr>
        </p:nvSpPr>
        <p:spPr/>
        <p:txBody>
          <a:bodyPr/>
          <a:lstStyle/>
          <a:p>
            <a:r>
              <a:rPr lang="en-GB" dirty="0"/>
              <a:t>This is a picture from 1975, of one of our operator</a:t>
            </a:r>
            <a:r>
              <a:rPr lang="en-GB" baseline="0" dirty="0"/>
              <a:t> consoles. </a:t>
            </a:r>
          </a:p>
          <a:p>
            <a:r>
              <a:rPr lang="en-GB" baseline="0" dirty="0"/>
              <a:t>Under his right hand is an early trackball (basically an upside down mouse)</a:t>
            </a:r>
          </a:p>
          <a:p>
            <a:r>
              <a:rPr lang="en-GB" baseline="0" dirty="0"/>
              <a:t>But here, is something very unusual.</a:t>
            </a:r>
          </a:p>
          <a:p>
            <a:endParaRPr lang="en-GB" dirty="0"/>
          </a:p>
          <a:p>
            <a:pPr defTabSz="950885">
              <a:defRPr/>
            </a:pPr>
            <a:r>
              <a:rPr lang="en-GB" dirty="0"/>
              <a:t>It’s a capacitive touch screen. Invented in 1972 by CERN Engineer Bent </a:t>
            </a:r>
            <a:r>
              <a:rPr lang="en-GB" dirty="0" err="1"/>
              <a:t>Stumpe</a:t>
            </a:r>
            <a:r>
              <a:rPr lang="en-GB" dirty="0"/>
              <a:t>.</a:t>
            </a:r>
            <a:endParaRPr lang="en-GB" b="0" dirty="0"/>
          </a:p>
          <a:p>
            <a:r>
              <a:rPr lang="en-GB" dirty="0"/>
              <a:t>And</a:t>
            </a:r>
            <a:r>
              <a:rPr lang="en-GB" baseline="0" dirty="0"/>
              <a:t> is </a:t>
            </a:r>
            <a:r>
              <a:rPr lang="en-GB" dirty="0"/>
              <a:t>now an integral part of every mobile phone.</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BDDFED-69F0-4E62-84BF-9BCED666FAA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334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1013" y="1277938"/>
            <a:ext cx="6140450" cy="3454400"/>
          </a:xfrm>
        </p:spPr>
      </p:sp>
      <p:sp>
        <p:nvSpPr>
          <p:cNvPr id="3" name="Notes Placeholder 2"/>
          <p:cNvSpPr>
            <a:spLocks noGrp="1"/>
          </p:cNvSpPr>
          <p:nvPr>
            <p:ph type="body" idx="1"/>
          </p:nvPr>
        </p:nvSpPr>
        <p:spPr/>
        <p:txBody>
          <a:bodyPr/>
          <a:lstStyle/>
          <a:p>
            <a:r>
              <a:rPr lang="en-GB" dirty="0"/>
              <a:t>Explain client and server first server</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615F7E-9515-4188-9905-8877EED0691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83596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35B311E3-B921-4C37-A3A6-13C95281C05A}" type="datetime3">
              <a:rPr lang="en-US" smtClean="0"/>
              <a:t>7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Luuk Bartels | Afstudeer pitch</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BBB8EE3-46B6-48EA-80EB-BD6BFFE50BB5}" type="datetime3">
              <a:rPr lang="en-US" smtClean="0"/>
              <a:t>7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Luuk Bartels | Afstudeer pitch</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D2A0038-C9B4-4021-83E4-F1577E0D1A86}" type="datetime3">
              <a:rPr lang="en-US" smtClean="0"/>
              <a:t>7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Luuk Bartels | Afstudeer pitch</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9907A378-7E45-45F5-A83F-5D03752DB32B}" type="datetime3">
              <a:rPr lang="en-US" smtClean="0"/>
              <a:t>7 October 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Luuk Bartels | Afstudeer pitch</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1FE6FE9B-A29C-4564-A73D-F2FC35134560}" type="datetime3">
              <a:rPr lang="en-US" smtClean="0"/>
              <a:t>7 October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Luuk Bartels | Afstudeer pitch</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B20D39F5-0143-440D-B267-C1DD08B8F78C}" type="datetime3">
              <a:rPr lang="en-US" smtClean="0"/>
              <a:t>7 October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Luuk Bartels | Afstudeer pitch</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C1E214A-2472-4E06-9155-5297967F558F}" type="datetime3">
              <a:rPr lang="en-US" smtClean="0"/>
              <a:t>7 October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Luuk Bartels | Afstudeer pitch</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08F5CE6B-BB07-41BB-870C-20CB972DFFAC}" type="datetime3">
              <a:rPr lang="en-US" smtClean="0"/>
              <a:t>7 October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Luuk Bartels | Afstudeer pitch</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0F2577CA-E2D9-4076-80AD-97F2F799471A}" type="datetime3">
              <a:rPr lang="en-US" smtClean="0"/>
              <a:t>7 October 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Luuk Bartels | Afstudeer pitch</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915A15E4-367B-42F9-83AD-1C2DD9B07B87}" type="datetime3">
              <a:rPr lang="en-US" smtClean="0"/>
              <a:t>7 October 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Luuk Bartels | Afstudeer pitch</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0C139921-6F70-449C-92FE-3F7D364B11CD}" type="datetime3">
              <a:rPr lang="en-US" smtClean="0"/>
              <a:t>7 October 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Luuk Bartels | Afstudeer pitch</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0A6A640E-4BDE-4346-8771-5CF9B7F769B4}" type="datetime3">
              <a:rPr lang="en-US" smtClean="0"/>
              <a:t>7 October 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Luuk Bartels | Afstudeer pitch</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0056875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0232344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523797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124217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905215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0876138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22148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99386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9237023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3913504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18899058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21212438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611200" y="908721"/>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017757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744843" y="836948"/>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76320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611200" y="908721"/>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357305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42544790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21293667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611200" y="908721"/>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658578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52D8391-7547-4986-A7F2-1B0EA4C7251B}" type="datetime3">
              <a:rPr lang="en-US" smtClean="0"/>
              <a:t>7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Luuk Bartels | Afstudeer pitch</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611200" y="908721"/>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40546101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611200" y="908721"/>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91148722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atin typeface="+mj-lt"/>
              </a:defRPr>
            </a:lvl1pPr>
          </a:lstStyle>
          <a:p>
            <a:r>
              <a:rPr lang="en-US"/>
              <a:t>Click to edit Master title style</a:t>
            </a:r>
            <a:endParaRPr lang="en-GB" dirty="0"/>
          </a:p>
        </p:txBody>
      </p:sp>
      <p:sp>
        <p:nvSpPr>
          <p:cNvPr id="16" name="Date Placeholder 15"/>
          <p:cNvSpPr>
            <a:spLocks noGrp="1"/>
          </p:cNvSpPr>
          <p:nvPr>
            <p:ph type="dt" sz="half" idx="14"/>
          </p:nvPr>
        </p:nvSpPr>
        <p:spPr/>
        <p:txBody>
          <a:bodyPr/>
          <a:lstStyle/>
          <a:p>
            <a:fld id="{7E809EE9-A105-4FAC-BFD2-A59B99D5A85E}" type="datetimeFigureOut">
              <a:rPr lang="en-GB" smtClean="0"/>
              <a:t>07/10/2024</a:t>
            </a:fld>
            <a:endParaRPr lang="en-GB"/>
          </a:p>
        </p:txBody>
      </p:sp>
      <p:sp>
        <p:nvSpPr>
          <p:cNvPr id="17" name="Footer Placeholder 16"/>
          <p:cNvSpPr>
            <a:spLocks noGrp="1"/>
          </p:cNvSpPr>
          <p:nvPr>
            <p:ph type="ftr" sz="quarter" idx="15"/>
          </p:nvPr>
        </p:nvSpPr>
        <p:spPr/>
        <p:txBody>
          <a:bodyPr/>
          <a:lstStyle/>
          <a:p>
            <a:endParaRPr lang="en-GB"/>
          </a:p>
        </p:txBody>
      </p:sp>
      <p:sp>
        <p:nvSpPr>
          <p:cNvPr id="18" name="Slide Number Placeholder 17"/>
          <p:cNvSpPr>
            <a:spLocks noGrp="1"/>
          </p:cNvSpPr>
          <p:nvPr>
            <p:ph type="sldNum" sz="quarter" idx="16"/>
          </p:nvPr>
        </p:nvSpPr>
        <p:spPr/>
        <p:txBody>
          <a:bodyPr/>
          <a:lstStyle/>
          <a:p>
            <a:fld id="{50BA8720-244D-4E16-849F-4ADB30077EC9}" type="slidenum">
              <a:rPr lang="en-GB" smtClean="0"/>
              <a:t>‹#›</a:t>
            </a:fld>
            <a:endParaRPr lang="en-GB"/>
          </a:p>
        </p:txBody>
      </p:sp>
      <p:sp>
        <p:nvSpPr>
          <p:cNvPr id="3" name="Content Placeholder 2"/>
          <p:cNvSpPr>
            <a:spLocks noGrp="1"/>
          </p:cNvSpPr>
          <p:nvPr>
            <p:ph sz="quarter" idx="18"/>
          </p:nvPr>
        </p:nvSpPr>
        <p:spPr>
          <a:xfrm>
            <a:off x="266400" y="1171574"/>
            <a:ext cx="11641348" cy="48182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335003"/>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Date Placeholder 1"/>
          <p:cNvSpPr>
            <a:spLocks noGrp="1"/>
          </p:cNvSpPr>
          <p:nvPr>
            <p:ph type="dt" sz="half" idx="2"/>
          </p:nvPr>
        </p:nvSpPr>
        <p:spPr>
          <a:xfrm>
            <a:off x="3060435" y="6356351"/>
            <a:ext cx="1828144" cy="365125"/>
          </a:xfrm>
          <a:prstGeom prst="rect">
            <a:avLst/>
          </a:prstGeom>
        </p:spPr>
        <p:txBody>
          <a:bodyPr vert="horz" lIns="91440" tIns="45720" rIns="91440" bIns="45720" rtlCol="0" anchor="ctr"/>
          <a:lstStyle>
            <a:lvl1pPr algn="l">
              <a:defRPr sz="1200" b="0" i="0">
                <a:solidFill>
                  <a:srgbClr val="729FCF"/>
                </a:solidFill>
                <a:latin typeface="Ubuntu Light"/>
                <a:cs typeface="Ubuntu Light"/>
              </a:defRPr>
            </a:lvl1pPr>
          </a:lstStyle>
          <a:p>
            <a:r>
              <a:rPr lang="en-US"/>
              <a:t>05/09/2018</a:t>
            </a:r>
            <a:endParaRPr lang="en-US" dirty="0"/>
          </a:p>
        </p:txBody>
      </p:sp>
      <p:sp>
        <p:nvSpPr>
          <p:cNvPr id="7" name="Footer Placeholder 2"/>
          <p:cNvSpPr>
            <a:spLocks noGrp="1"/>
          </p:cNvSpPr>
          <p:nvPr>
            <p:ph type="ftr" sz="quarter" idx="3"/>
          </p:nvPr>
        </p:nvSpPr>
        <p:spPr>
          <a:xfrm>
            <a:off x="4888579" y="6356351"/>
            <a:ext cx="5720652" cy="365125"/>
          </a:xfrm>
          <a:prstGeom prst="rect">
            <a:avLst/>
          </a:prstGeom>
        </p:spPr>
        <p:txBody>
          <a:bodyPr vert="horz" lIns="91440" tIns="45720" rIns="91440" bIns="45720" rtlCol="0" anchor="ctr"/>
          <a:lstStyle>
            <a:lvl1pPr algn="ctr">
              <a:defRPr sz="1200" b="0" i="0">
                <a:solidFill>
                  <a:srgbClr val="729FCF"/>
                </a:solidFill>
                <a:latin typeface="Ubuntu Light"/>
                <a:cs typeface="Ubuntu Light"/>
              </a:defRPr>
            </a:lvl1pPr>
          </a:lstStyle>
          <a:p>
            <a:r>
              <a:rPr lang="en-US"/>
              <a:t>CERN, EN-MME</a:t>
            </a:r>
            <a:endParaRPr lang="en-US" dirty="0"/>
          </a:p>
        </p:txBody>
      </p:sp>
      <p:sp>
        <p:nvSpPr>
          <p:cNvPr id="8" name="Slide Number Placeholder 3"/>
          <p:cNvSpPr>
            <a:spLocks noGrp="1"/>
          </p:cNvSpPr>
          <p:nvPr>
            <p:ph type="sldNum" sz="quarter" idx="4"/>
          </p:nvPr>
        </p:nvSpPr>
        <p:spPr>
          <a:xfrm>
            <a:off x="10609232" y="6356351"/>
            <a:ext cx="973168" cy="365125"/>
          </a:xfrm>
          <a:prstGeom prst="rect">
            <a:avLst/>
          </a:prstGeom>
        </p:spPr>
        <p:txBody>
          <a:bodyPr vert="horz" lIns="91440" tIns="45720" rIns="91440" bIns="45720" rtlCol="0" anchor="ctr"/>
          <a:lstStyle>
            <a:lvl1pPr algn="r">
              <a:defRPr sz="1200" b="0" i="0">
                <a:solidFill>
                  <a:srgbClr val="729FCF"/>
                </a:solidFill>
                <a:latin typeface="Ubuntu Medium"/>
                <a:cs typeface="Ubuntu Medium"/>
              </a:defRPr>
            </a:lvl1pPr>
          </a:lstStyle>
          <a:p>
            <a:fld id="{8D6C380F-326D-3C40-9EE7-7FBAB0953422}" type="slidenum">
              <a:rPr lang="en-US" smtClean="0"/>
              <a:pPr/>
              <a:t>‹#›</a:t>
            </a:fld>
            <a:endParaRPr lang="en-US"/>
          </a:p>
        </p:txBody>
      </p:sp>
    </p:spTree>
    <p:extLst>
      <p:ext uri="{BB962C8B-B14F-4D97-AF65-F5344CB8AC3E}">
        <p14:creationId xmlns:p14="http://schemas.microsoft.com/office/powerpoint/2010/main" val="18341157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Slide contenu puce">
  <p:cSld name="Slide contenu puce">
    <p:spTree>
      <p:nvGrpSpPr>
        <p:cNvPr id="1" name="Shape 39"/>
        <p:cNvGrpSpPr/>
        <p:nvPr/>
      </p:nvGrpSpPr>
      <p:grpSpPr>
        <a:xfrm>
          <a:off x="0" y="0"/>
          <a:ext cx="0" cy="0"/>
          <a:chOff x="0" y="0"/>
          <a:chExt cx="0" cy="0"/>
        </a:xfrm>
      </p:grpSpPr>
      <p:sp>
        <p:nvSpPr>
          <p:cNvPr id="40" name="Google Shape;40;p20"/>
          <p:cNvSpPr txBox="1">
            <a:spLocks noGrp="1"/>
          </p:cNvSpPr>
          <p:nvPr>
            <p:ph type="body" idx="1"/>
          </p:nvPr>
        </p:nvSpPr>
        <p:spPr>
          <a:xfrm>
            <a:off x="355599" y="1825625"/>
            <a:ext cx="11463867"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b="1"/>
            </a:lvl1pPr>
            <a:lvl2pPr marL="914400" lvl="1" indent="-342900" algn="l">
              <a:lnSpc>
                <a:spcPct val="90000"/>
              </a:lnSpc>
              <a:spcBef>
                <a:spcPts val="500"/>
              </a:spcBef>
              <a:spcAft>
                <a:spcPts val="0"/>
              </a:spcAft>
              <a:buClr>
                <a:schemeClr val="dk1"/>
              </a:buClr>
              <a:buSzPts val="1800"/>
              <a:buChar char="•"/>
              <a:defRPr sz="1800"/>
            </a:lvl2pPr>
            <a:lvl3pPr marL="1371600" lvl="2" indent="-336550" algn="l">
              <a:lnSpc>
                <a:spcPct val="90000"/>
              </a:lnSpc>
              <a:spcBef>
                <a:spcPts val="500"/>
              </a:spcBef>
              <a:spcAft>
                <a:spcPts val="0"/>
              </a:spcAft>
              <a:buClr>
                <a:schemeClr val="dk1"/>
              </a:buClr>
              <a:buSzPts val="1700"/>
              <a:buChar char="•"/>
              <a:defRPr sz="1700"/>
            </a:lvl3pPr>
            <a:lvl4pPr marL="1828800" lvl="3" indent="-330200" algn="l">
              <a:lnSpc>
                <a:spcPct val="90000"/>
              </a:lnSpc>
              <a:spcBef>
                <a:spcPts val="500"/>
              </a:spcBef>
              <a:spcAft>
                <a:spcPts val="0"/>
              </a:spcAft>
              <a:buClr>
                <a:schemeClr val="dk1"/>
              </a:buClr>
              <a:buSzPts val="1600"/>
              <a:buChar char="•"/>
              <a:defRPr sz="1600"/>
            </a:lvl4pPr>
            <a:lvl5pPr marL="2286000" lvl="4" indent="-323850" algn="l">
              <a:lnSpc>
                <a:spcPct val="90000"/>
              </a:lnSpc>
              <a:spcBef>
                <a:spcPts val="500"/>
              </a:spcBef>
              <a:spcAft>
                <a:spcPts val="0"/>
              </a:spcAft>
              <a:buClr>
                <a:schemeClr val="dk1"/>
              </a:buClr>
              <a:buSzPts val="1500"/>
              <a:buChar char="•"/>
              <a:defRPr sz="15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20"/>
          <p:cNvSpPr txBox="1">
            <a:spLocks noGrp="1"/>
          </p:cNvSpPr>
          <p:nvPr>
            <p:ph type="title"/>
          </p:nvPr>
        </p:nvSpPr>
        <p:spPr>
          <a:xfrm>
            <a:off x="355600" y="365125"/>
            <a:ext cx="11463867" cy="85161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386FB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0"/>
          <p:cNvSpPr txBox="1">
            <a:spLocks noGrp="1"/>
          </p:cNvSpPr>
          <p:nvPr>
            <p:ph type="dt" idx="10"/>
          </p:nvPr>
        </p:nvSpPr>
        <p:spPr>
          <a:xfrm>
            <a:off x="1967948" y="6356350"/>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0"/>
          <p:cNvSpPr txBox="1">
            <a:spLocks noGrp="1"/>
          </p:cNvSpPr>
          <p:nvPr>
            <p:ph type="ftr" idx="11"/>
          </p:nvPr>
        </p:nvSpPr>
        <p:spPr>
          <a:xfrm>
            <a:off x="5168348" y="6356350"/>
            <a:ext cx="2985052"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23104644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85524037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54805472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8085130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9778294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41270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6EAD995-0454-4198-ABE5-D6B2327313B2}" type="datetime3">
              <a:rPr lang="en-US" smtClean="0"/>
              <a:t>7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Luuk Bartels | Afstudeer pitch</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5264144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2F104B6E-8378-4C6F-B59A-328D47C1D153}" type="datetimeFigureOut">
              <a:rPr lang="en-GB" smtClean="0"/>
              <a:t>07/10/2024</a:t>
            </a:fld>
            <a:endParaRPr lang="en-GB"/>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1DD5DDCF-ABCA-4151-962F-9D5FE93A066F}" type="slidenum">
              <a:rPr lang="en-GB" smtClean="0"/>
              <a:t>‹#›</a:t>
            </a:fld>
            <a:endParaRPr lang="en-GB"/>
          </a:p>
        </p:txBody>
      </p:sp>
    </p:spTree>
    <p:extLst>
      <p:ext uri="{BB962C8B-B14F-4D97-AF65-F5344CB8AC3E}">
        <p14:creationId xmlns:p14="http://schemas.microsoft.com/office/powerpoint/2010/main" val="2470106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00C7F31-DD8E-DA86-177F-06962F8D07C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0" y="2576513"/>
            <a:ext cx="6096000" cy="1704975"/>
          </a:xfrm>
          <a:prstGeom prst="rect">
            <a:avLst/>
          </a:prstGeom>
        </p:spPr>
      </p:pic>
    </p:spTree>
    <p:extLst>
      <p:ext uri="{BB962C8B-B14F-4D97-AF65-F5344CB8AC3E}">
        <p14:creationId xmlns:p14="http://schemas.microsoft.com/office/powerpoint/2010/main" val="28804185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351545078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8214287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223704675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14530407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611200" y="908721"/>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600600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744843" y="836948"/>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1952809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611200" y="908721"/>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24263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29F3D98-9380-4464-9D99-86A0D872A1DF}" type="datetime3">
              <a:rPr lang="en-US" smtClean="0"/>
              <a:t>7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Luuk Bartels | Afstudeer pitch</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262825685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Text Placeholder 10"/>
          <p:cNvSpPr>
            <a:spLocks noGrp="1"/>
          </p:cNvSpPr>
          <p:nvPr>
            <p:ph type="body" sz="quarter" idx="13"/>
          </p:nvPr>
        </p:nvSpPr>
        <p:spPr>
          <a:xfrm>
            <a:off x="889429" y="764704"/>
            <a:ext cx="10871200" cy="457200"/>
          </a:xfrm>
          <a:prstGeom prst="rect">
            <a:avLst/>
          </a:prstGeom>
        </p:spPr>
        <p:txBody>
          <a:bodyPr>
            <a:normAutofit/>
          </a:bodyPr>
          <a:lstStyle>
            <a:lvl1pPr>
              <a:buFontTx/>
              <a:buNone/>
              <a:defRPr sz="2400"/>
            </a:lvl1pPr>
          </a:lstStyle>
          <a:p>
            <a:pPr lvl="0"/>
            <a:r>
              <a:rPr lang="en-US"/>
              <a:t>Click to edit Master text styles</a:t>
            </a:r>
          </a:p>
        </p:txBody>
      </p:sp>
    </p:spTree>
    <p:extLst>
      <p:ext uri="{BB962C8B-B14F-4D97-AF65-F5344CB8AC3E}">
        <p14:creationId xmlns:p14="http://schemas.microsoft.com/office/powerpoint/2010/main" val="27969895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611200" y="908721"/>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2174632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611200" y="908721"/>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66155492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1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4" name="Content Placeholder 3"/>
          <p:cNvSpPr>
            <a:spLocks noGrp="1"/>
          </p:cNvSpPr>
          <p:nvPr>
            <p:ph sz="quarter" idx="10"/>
          </p:nvPr>
        </p:nvSpPr>
        <p:spPr>
          <a:xfrm>
            <a:off x="611200" y="908721"/>
            <a:ext cx="10981771" cy="51841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69408378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5" name="Title 14"/>
          <p:cNvSpPr>
            <a:spLocks noGrp="1"/>
          </p:cNvSpPr>
          <p:nvPr>
            <p:ph type="title"/>
          </p:nvPr>
        </p:nvSpPr>
        <p:spPr/>
        <p:txBody>
          <a:bodyPr/>
          <a:lstStyle>
            <a:lvl1pPr>
              <a:defRPr b="1">
                <a:latin typeface="+mj-lt"/>
              </a:defRPr>
            </a:lvl1pPr>
          </a:lstStyle>
          <a:p>
            <a:r>
              <a:rPr lang="en-US"/>
              <a:t>Click to edit Master title style</a:t>
            </a:r>
            <a:endParaRPr lang="en-GB" dirty="0"/>
          </a:p>
        </p:txBody>
      </p:sp>
      <p:sp>
        <p:nvSpPr>
          <p:cNvPr id="16" name="Date Placeholder 15"/>
          <p:cNvSpPr>
            <a:spLocks noGrp="1"/>
          </p:cNvSpPr>
          <p:nvPr>
            <p:ph type="dt" sz="half" idx="14"/>
          </p:nvPr>
        </p:nvSpPr>
        <p:spPr/>
        <p:txBody>
          <a:bodyPr/>
          <a:lstStyle/>
          <a:p>
            <a:fld id="{7E809EE9-A105-4FAC-BFD2-A59B99D5A85E}" type="datetimeFigureOut">
              <a:rPr lang="en-GB" smtClean="0"/>
              <a:t>07/10/2024</a:t>
            </a:fld>
            <a:endParaRPr lang="en-GB"/>
          </a:p>
        </p:txBody>
      </p:sp>
      <p:sp>
        <p:nvSpPr>
          <p:cNvPr id="17" name="Footer Placeholder 16"/>
          <p:cNvSpPr>
            <a:spLocks noGrp="1"/>
          </p:cNvSpPr>
          <p:nvPr>
            <p:ph type="ftr" sz="quarter" idx="15"/>
          </p:nvPr>
        </p:nvSpPr>
        <p:spPr/>
        <p:txBody>
          <a:bodyPr/>
          <a:lstStyle/>
          <a:p>
            <a:endParaRPr lang="en-GB"/>
          </a:p>
        </p:txBody>
      </p:sp>
      <p:sp>
        <p:nvSpPr>
          <p:cNvPr id="18" name="Slide Number Placeholder 17"/>
          <p:cNvSpPr>
            <a:spLocks noGrp="1"/>
          </p:cNvSpPr>
          <p:nvPr>
            <p:ph type="sldNum" sz="quarter" idx="16"/>
          </p:nvPr>
        </p:nvSpPr>
        <p:spPr/>
        <p:txBody>
          <a:bodyPr/>
          <a:lstStyle/>
          <a:p>
            <a:fld id="{50BA8720-244D-4E16-849F-4ADB30077EC9}" type="slidenum">
              <a:rPr lang="en-GB" smtClean="0"/>
              <a:t>‹#›</a:t>
            </a:fld>
            <a:endParaRPr lang="en-GB"/>
          </a:p>
        </p:txBody>
      </p:sp>
      <p:sp>
        <p:nvSpPr>
          <p:cNvPr id="3" name="Content Placeholder 2"/>
          <p:cNvSpPr>
            <a:spLocks noGrp="1"/>
          </p:cNvSpPr>
          <p:nvPr>
            <p:ph sz="quarter" idx="18"/>
          </p:nvPr>
        </p:nvSpPr>
        <p:spPr>
          <a:xfrm>
            <a:off x="266400" y="1171574"/>
            <a:ext cx="11641348" cy="481825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135875"/>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Date Placeholder 1"/>
          <p:cNvSpPr>
            <a:spLocks noGrp="1"/>
          </p:cNvSpPr>
          <p:nvPr>
            <p:ph type="dt" sz="half" idx="2"/>
          </p:nvPr>
        </p:nvSpPr>
        <p:spPr>
          <a:xfrm>
            <a:off x="3060435" y="6356351"/>
            <a:ext cx="1828144" cy="365125"/>
          </a:xfrm>
          <a:prstGeom prst="rect">
            <a:avLst/>
          </a:prstGeom>
        </p:spPr>
        <p:txBody>
          <a:bodyPr vert="horz" lIns="91440" tIns="45720" rIns="91440" bIns="45720" rtlCol="0" anchor="ctr"/>
          <a:lstStyle>
            <a:lvl1pPr algn="l">
              <a:defRPr sz="1200" b="0" i="0">
                <a:solidFill>
                  <a:srgbClr val="729FCF"/>
                </a:solidFill>
                <a:latin typeface="Ubuntu Light"/>
                <a:cs typeface="Ubuntu Light"/>
              </a:defRPr>
            </a:lvl1pPr>
          </a:lstStyle>
          <a:p>
            <a:r>
              <a:rPr lang="en-US"/>
              <a:t>05/09/2018</a:t>
            </a:r>
            <a:endParaRPr lang="en-US" dirty="0"/>
          </a:p>
        </p:txBody>
      </p:sp>
      <p:sp>
        <p:nvSpPr>
          <p:cNvPr id="7" name="Footer Placeholder 2"/>
          <p:cNvSpPr>
            <a:spLocks noGrp="1"/>
          </p:cNvSpPr>
          <p:nvPr>
            <p:ph type="ftr" sz="quarter" idx="3"/>
          </p:nvPr>
        </p:nvSpPr>
        <p:spPr>
          <a:xfrm>
            <a:off x="4888579" y="6356351"/>
            <a:ext cx="5720652" cy="365125"/>
          </a:xfrm>
          <a:prstGeom prst="rect">
            <a:avLst/>
          </a:prstGeom>
        </p:spPr>
        <p:txBody>
          <a:bodyPr vert="horz" lIns="91440" tIns="45720" rIns="91440" bIns="45720" rtlCol="0" anchor="ctr"/>
          <a:lstStyle>
            <a:lvl1pPr algn="ctr">
              <a:defRPr sz="1200" b="0" i="0">
                <a:solidFill>
                  <a:srgbClr val="729FCF"/>
                </a:solidFill>
                <a:latin typeface="Ubuntu Light"/>
                <a:cs typeface="Ubuntu Light"/>
              </a:defRPr>
            </a:lvl1pPr>
          </a:lstStyle>
          <a:p>
            <a:r>
              <a:rPr lang="en-US"/>
              <a:t>CERN, EN-MME</a:t>
            </a:r>
            <a:endParaRPr lang="en-US" dirty="0"/>
          </a:p>
        </p:txBody>
      </p:sp>
      <p:sp>
        <p:nvSpPr>
          <p:cNvPr id="8" name="Slide Number Placeholder 3"/>
          <p:cNvSpPr>
            <a:spLocks noGrp="1"/>
          </p:cNvSpPr>
          <p:nvPr>
            <p:ph type="sldNum" sz="quarter" idx="4"/>
          </p:nvPr>
        </p:nvSpPr>
        <p:spPr>
          <a:xfrm>
            <a:off x="10609232" y="6356351"/>
            <a:ext cx="973168" cy="365125"/>
          </a:xfrm>
          <a:prstGeom prst="rect">
            <a:avLst/>
          </a:prstGeom>
        </p:spPr>
        <p:txBody>
          <a:bodyPr vert="horz" lIns="91440" tIns="45720" rIns="91440" bIns="45720" rtlCol="0" anchor="ctr"/>
          <a:lstStyle>
            <a:lvl1pPr algn="r">
              <a:defRPr sz="1200" b="0" i="0">
                <a:solidFill>
                  <a:srgbClr val="729FCF"/>
                </a:solidFill>
                <a:latin typeface="Ubuntu Medium"/>
                <a:cs typeface="Ubuntu Medium"/>
              </a:defRPr>
            </a:lvl1pPr>
          </a:lstStyle>
          <a:p>
            <a:fld id="{8D6C380F-326D-3C40-9EE7-7FBAB0953422}" type="slidenum">
              <a:rPr lang="en-US" smtClean="0"/>
              <a:pPr/>
              <a:t>‹#›</a:t>
            </a:fld>
            <a:endParaRPr lang="en-US"/>
          </a:p>
        </p:txBody>
      </p:sp>
    </p:spTree>
    <p:extLst>
      <p:ext uri="{BB962C8B-B14F-4D97-AF65-F5344CB8AC3E}">
        <p14:creationId xmlns:p14="http://schemas.microsoft.com/office/powerpoint/2010/main" val="94627670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Slide contenu puce">
  <p:cSld name="Slide contenu puce">
    <p:spTree>
      <p:nvGrpSpPr>
        <p:cNvPr id="1" name="Shape 39"/>
        <p:cNvGrpSpPr/>
        <p:nvPr/>
      </p:nvGrpSpPr>
      <p:grpSpPr>
        <a:xfrm>
          <a:off x="0" y="0"/>
          <a:ext cx="0" cy="0"/>
          <a:chOff x="0" y="0"/>
          <a:chExt cx="0" cy="0"/>
        </a:xfrm>
      </p:grpSpPr>
      <p:sp>
        <p:nvSpPr>
          <p:cNvPr id="40" name="Google Shape;40;p20"/>
          <p:cNvSpPr txBox="1">
            <a:spLocks noGrp="1"/>
          </p:cNvSpPr>
          <p:nvPr>
            <p:ph type="body" idx="1"/>
          </p:nvPr>
        </p:nvSpPr>
        <p:spPr>
          <a:xfrm>
            <a:off x="355599" y="1825625"/>
            <a:ext cx="11463867" cy="435133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000"/>
              <a:buNone/>
              <a:defRPr sz="2000" b="1"/>
            </a:lvl1pPr>
            <a:lvl2pPr marL="914400" lvl="1" indent="-342900" algn="l">
              <a:lnSpc>
                <a:spcPct val="90000"/>
              </a:lnSpc>
              <a:spcBef>
                <a:spcPts val="500"/>
              </a:spcBef>
              <a:spcAft>
                <a:spcPts val="0"/>
              </a:spcAft>
              <a:buClr>
                <a:schemeClr val="dk1"/>
              </a:buClr>
              <a:buSzPts val="1800"/>
              <a:buChar char="•"/>
              <a:defRPr sz="1800"/>
            </a:lvl2pPr>
            <a:lvl3pPr marL="1371600" lvl="2" indent="-336550" algn="l">
              <a:lnSpc>
                <a:spcPct val="90000"/>
              </a:lnSpc>
              <a:spcBef>
                <a:spcPts val="500"/>
              </a:spcBef>
              <a:spcAft>
                <a:spcPts val="0"/>
              </a:spcAft>
              <a:buClr>
                <a:schemeClr val="dk1"/>
              </a:buClr>
              <a:buSzPts val="1700"/>
              <a:buChar char="•"/>
              <a:defRPr sz="1700"/>
            </a:lvl3pPr>
            <a:lvl4pPr marL="1828800" lvl="3" indent="-330200" algn="l">
              <a:lnSpc>
                <a:spcPct val="90000"/>
              </a:lnSpc>
              <a:spcBef>
                <a:spcPts val="500"/>
              </a:spcBef>
              <a:spcAft>
                <a:spcPts val="0"/>
              </a:spcAft>
              <a:buClr>
                <a:schemeClr val="dk1"/>
              </a:buClr>
              <a:buSzPts val="1600"/>
              <a:buChar char="•"/>
              <a:defRPr sz="1600"/>
            </a:lvl4pPr>
            <a:lvl5pPr marL="2286000" lvl="4" indent="-323850" algn="l">
              <a:lnSpc>
                <a:spcPct val="90000"/>
              </a:lnSpc>
              <a:spcBef>
                <a:spcPts val="500"/>
              </a:spcBef>
              <a:spcAft>
                <a:spcPts val="0"/>
              </a:spcAft>
              <a:buClr>
                <a:schemeClr val="dk1"/>
              </a:buClr>
              <a:buSzPts val="1500"/>
              <a:buChar char="•"/>
              <a:defRPr sz="15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20"/>
          <p:cNvSpPr txBox="1">
            <a:spLocks noGrp="1"/>
          </p:cNvSpPr>
          <p:nvPr>
            <p:ph type="title"/>
          </p:nvPr>
        </p:nvSpPr>
        <p:spPr>
          <a:xfrm>
            <a:off x="355600" y="365125"/>
            <a:ext cx="11463867" cy="85161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rgbClr val="386FB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0"/>
          <p:cNvSpPr txBox="1">
            <a:spLocks noGrp="1"/>
          </p:cNvSpPr>
          <p:nvPr>
            <p:ph type="dt" idx="10"/>
          </p:nvPr>
        </p:nvSpPr>
        <p:spPr>
          <a:xfrm>
            <a:off x="1967948" y="6356350"/>
            <a:ext cx="27432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20"/>
          <p:cNvSpPr txBox="1">
            <a:spLocks noGrp="1"/>
          </p:cNvSpPr>
          <p:nvPr>
            <p:ph type="ftr" idx="11"/>
          </p:nvPr>
        </p:nvSpPr>
        <p:spPr>
          <a:xfrm>
            <a:off x="5168348" y="6356350"/>
            <a:ext cx="2985052"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126843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12732AAA-8165-4D49-A974-C46F3A8A1881}" type="datetime3">
              <a:rPr lang="en-US" smtClean="0"/>
              <a:t>7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Luuk Bartels | Afstudeer pitch</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D425A49-BA44-47C0-89D7-68872DE07479}" type="datetime3">
              <a:rPr lang="en-US" smtClean="0"/>
              <a:t>7 October 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Luuk Bartels | Afstudeer pitch</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D83A7D7A-D27A-4576-9ECA-3C6513E22578}" type="datetime3">
              <a:rPr lang="en-US" smtClean="0"/>
              <a:t>7 October 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Luuk Bartels | Afstudeer pitch</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5" Type="http://schemas.openxmlformats.org/officeDocument/2006/relationships/image" Target="../media/image7.emf"/><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theme" Target="../theme/theme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slideLayout" Target="../slideLayouts/slideLayout44.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slideLayout" Target="../slideLayouts/slideLayout62.xml"/><Relationship Id="rId3" Type="http://schemas.openxmlformats.org/officeDocument/2006/relationships/slideLayout" Target="../slideLayouts/slideLayout47.xml"/><Relationship Id="rId21" Type="http://schemas.openxmlformats.org/officeDocument/2006/relationships/slideLayout" Target="../slideLayouts/slideLayout65.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5" Type="http://schemas.openxmlformats.org/officeDocument/2006/relationships/image" Target="../media/image8.png"/><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slideLayout" Target="../slideLayouts/slideLayout64.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24" Type="http://schemas.openxmlformats.org/officeDocument/2006/relationships/theme" Target="../theme/theme3.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23" Type="http://schemas.openxmlformats.org/officeDocument/2006/relationships/slideLayout" Target="../slideLayouts/slideLayout67.xml"/><Relationship Id="rId10" Type="http://schemas.openxmlformats.org/officeDocument/2006/relationships/slideLayout" Target="../slideLayouts/slideLayout54.xml"/><Relationship Id="rId19" Type="http://schemas.openxmlformats.org/officeDocument/2006/relationships/slideLayout" Target="../slideLayouts/slideLayout63.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 Id="rId22"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9D9BA599-2BB7-434D-A6DD-AB1778961124}" type="datetime3">
              <a:rPr lang="en-US" smtClean="0"/>
              <a:t>7 October 2024</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a:t>Luuk Bartels | Afstudeer pitch</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0"/>
            <a:ext cx="10515600" cy="86061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102659"/>
            <a:ext cx="10515600" cy="50743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4" name="Picture 3">
            <a:extLst>
              <a:ext uri="{FF2B5EF4-FFF2-40B4-BE49-F238E27FC236}">
                <a16:creationId xmlns:a16="http://schemas.microsoft.com/office/drawing/2014/main" id="{E961156A-03ED-E769-1261-5E746071BCAE}"/>
              </a:ext>
            </a:extLst>
          </p:cNvPr>
          <p:cNvPicPr>
            <a:picLocks noChangeAspect="1"/>
          </p:cNvPicPr>
          <p:nvPr userDrawn="1"/>
        </p:nvPicPr>
        <p:blipFill>
          <a:blip r:embed="rId25" cstate="print">
            <a:extLst>
              <a:ext uri="{28A0092B-C50C-407E-A947-70E740481C1C}">
                <a14:useLocalDpi xmlns:a14="http://schemas.microsoft.com/office/drawing/2010/main" val="0"/>
              </a:ext>
            </a:extLst>
          </a:blip>
          <a:stretch>
            <a:fillRect/>
          </a:stretch>
        </p:blipFill>
        <p:spPr>
          <a:xfrm>
            <a:off x="194570" y="6181624"/>
            <a:ext cx="542899" cy="505730"/>
          </a:xfrm>
          <a:prstGeom prst="rect">
            <a:avLst/>
          </a:prstGeom>
        </p:spPr>
      </p:pic>
    </p:spTree>
    <p:extLst>
      <p:ext uri="{BB962C8B-B14F-4D97-AF65-F5344CB8AC3E}">
        <p14:creationId xmlns:p14="http://schemas.microsoft.com/office/powerpoint/2010/main" val="3759990050"/>
      </p:ext>
    </p:extLst>
  </p:cSld>
  <p:clrMap bg1="dk1" tx1="lt1" bg2="dk2"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3" r:id="rId18"/>
    <p:sldLayoutId id="2147483694" r:id="rId19"/>
    <p:sldLayoutId id="2147483695" r:id="rId20"/>
    <p:sldLayoutId id="2147483696" r:id="rId21"/>
    <p:sldLayoutId id="2147483697" r:id="rId22"/>
    <p:sldLayoutId id="2147483698"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0"/>
            <a:ext cx="10515600" cy="86061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102659"/>
            <a:ext cx="10515600" cy="50743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13" name="Group 12">
            <a:extLst>
              <a:ext uri="{FF2B5EF4-FFF2-40B4-BE49-F238E27FC236}">
                <a16:creationId xmlns:a16="http://schemas.microsoft.com/office/drawing/2014/main" id="{7A924098-851B-5F6E-5514-811740CA72AB}"/>
              </a:ext>
            </a:extLst>
          </p:cNvPr>
          <p:cNvGrpSpPr/>
          <p:nvPr userDrawn="1"/>
        </p:nvGrpSpPr>
        <p:grpSpPr>
          <a:xfrm>
            <a:off x="200025" y="6113657"/>
            <a:ext cx="12140742" cy="646331"/>
            <a:chOff x="200025" y="6113657"/>
            <a:chExt cx="12140742" cy="646331"/>
          </a:xfrm>
        </p:grpSpPr>
        <p:pic>
          <p:nvPicPr>
            <p:cNvPr id="8" name="Picture 7">
              <a:extLst>
                <a:ext uri="{FF2B5EF4-FFF2-40B4-BE49-F238E27FC236}">
                  <a16:creationId xmlns:a16="http://schemas.microsoft.com/office/drawing/2014/main" id="{0F13757D-B3F8-0E8A-0708-6BDA1DCFBC4D}"/>
                </a:ext>
              </a:extLst>
            </p:cNvPr>
            <p:cNvPicPr>
              <a:picLocks noChangeAspect="1"/>
            </p:cNvPicPr>
            <p:nvPr userDrawn="1"/>
          </p:nvPicPr>
          <p:blipFill rotWithShape="1">
            <a:blip r:embed="rId25">
              <a:extLst>
                <a:ext uri="{28A0092B-C50C-407E-A947-70E740481C1C}">
                  <a14:useLocalDpi xmlns:a14="http://schemas.microsoft.com/office/drawing/2010/main" val="0"/>
                </a:ext>
              </a:extLst>
            </a:blip>
            <a:srcRect l="1384" t="13282" r="1400" b="48346"/>
            <a:stretch/>
          </p:blipFill>
          <p:spPr>
            <a:xfrm>
              <a:off x="200025" y="6282690"/>
              <a:ext cx="2950845" cy="325755"/>
            </a:xfrm>
            <a:prstGeom prst="rect">
              <a:avLst/>
            </a:prstGeom>
          </p:spPr>
        </p:pic>
        <p:sp>
          <p:nvSpPr>
            <p:cNvPr id="11" name="Rectangle 10">
              <a:extLst>
                <a:ext uri="{FF2B5EF4-FFF2-40B4-BE49-F238E27FC236}">
                  <a16:creationId xmlns:a16="http://schemas.microsoft.com/office/drawing/2014/main" id="{8FCC4DFD-8A42-1A9E-F47F-92DCA1DB0B19}"/>
                </a:ext>
              </a:extLst>
            </p:cNvPr>
            <p:cNvSpPr/>
            <p:nvPr userDrawn="1"/>
          </p:nvSpPr>
          <p:spPr>
            <a:xfrm flipV="1">
              <a:off x="3369210" y="6413302"/>
              <a:ext cx="7174523" cy="66442"/>
            </a:xfrm>
            <a:prstGeom prst="rect">
              <a:avLst/>
            </a:prstGeom>
            <a:gradFill>
              <a:gsLst>
                <a:gs pos="0">
                  <a:srgbClr val="119BDE"/>
                </a:gs>
                <a:gs pos="100000">
                  <a:srgbClr val="99E6D7"/>
                </a:gs>
              </a:gsLst>
              <a:lin ang="0" scaled="0"/>
            </a:gradFill>
            <a:ln>
              <a:noFill/>
            </a:ln>
            <a:effectLst>
              <a:glow rad="101600">
                <a:schemeClr val="accent1">
                  <a:satMod val="175000"/>
                  <a:alpha val="40000"/>
                </a:scheme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95504EEA-3787-B624-04A7-0D548C898D39}"/>
                </a:ext>
              </a:extLst>
            </p:cNvPr>
            <p:cNvSpPr txBox="1"/>
            <p:nvPr userDrawn="1"/>
          </p:nvSpPr>
          <p:spPr>
            <a:xfrm>
              <a:off x="10643991" y="6113657"/>
              <a:ext cx="1696776" cy="646331"/>
            </a:xfrm>
            <a:prstGeom prst="rect">
              <a:avLst/>
            </a:prstGeom>
            <a:noFill/>
          </p:spPr>
          <p:txBody>
            <a:bodyPr wrap="square" rtlCol="0">
              <a:spAutoFit/>
            </a:bodyPr>
            <a:lstStyle/>
            <a:p>
              <a:r>
                <a:rPr lang="en-US" sz="3600" b="0" dirty="0">
                  <a:latin typeface="Sansation" panose="02000000000000000000" pitchFamily="2" charset="0"/>
                </a:rPr>
                <a:t>CERN</a:t>
              </a:r>
              <a:endParaRPr lang="en-GB" sz="3600" b="0" dirty="0">
                <a:latin typeface="Sansation" panose="02000000000000000000" pitchFamily="2" charset="0"/>
              </a:endParaRPr>
            </a:p>
          </p:txBody>
        </p:sp>
      </p:grpSp>
    </p:spTree>
    <p:extLst>
      <p:ext uri="{BB962C8B-B14F-4D97-AF65-F5344CB8AC3E}">
        <p14:creationId xmlns:p14="http://schemas.microsoft.com/office/powerpoint/2010/main" val="2732526884"/>
      </p:ext>
    </p:extLst>
  </p:cSld>
  <p:clrMap bg1="dk1" tx1="lt1" bg2="dk2" tx2="lt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1" r:id="rId22"/>
    <p:sldLayoutId id="2147483722" r:id="rId2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27.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hyperlink" Target="https://youtu.be/cDA3_5982h8" TargetMode="External"/><Relationship Id="rId2" Type="http://schemas.openxmlformats.org/officeDocument/2006/relationships/notesSlide" Target="../notesSlides/notesSlide10.xml"/><Relationship Id="rId1" Type="http://schemas.openxmlformats.org/officeDocument/2006/relationships/slideLayout" Target="../slideLayouts/slideLayout27.xml"/><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7.xml"/><Relationship Id="rId4" Type="http://schemas.openxmlformats.org/officeDocument/2006/relationships/image" Target="../media/image29.jpe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40.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s://op-webtools.web.cern.ch/vistar/" TargetMode="External"/><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8" Type="http://schemas.openxmlformats.org/officeDocument/2006/relationships/image" Target="../media/image41.sv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svg"/><Relationship Id="rId2" Type="http://schemas.openxmlformats.org/officeDocument/2006/relationships/notesSlide" Target="../notesSlides/notesSlide14.xml"/><Relationship Id="rId1" Type="http://schemas.openxmlformats.org/officeDocument/2006/relationships/slideLayout" Target="../slideLayouts/slideLayout27.xml"/><Relationship Id="rId6" Type="http://schemas.openxmlformats.org/officeDocument/2006/relationships/image" Target="../media/image39.sv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svg"/><Relationship Id="rId4" Type="http://schemas.openxmlformats.org/officeDocument/2006/relationships/image" Target="../media/image37.png"/><Relationship Id="rId9"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8.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7.emf"/></Relationships>
</file>

<file path=ppt/slides/_rels/slide20.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16.xml"/><Relationship Id="rId1" Type="http://schemas.openxmlformats.org/officeDocument/2006/relationships/slideLayout" Target="../slideLayouts/slideLayout27.xml"/><Relationship Id="rId5" Type="http://schemas.openxmlformats.org/officeDocument/2006/relationships/image" Target="../media/image51.jpeg"/><Relationship Id="rId4" Type="http://schemas.openxmlformats.org/officeDocument/2006/relationships/image" Target="../media/image50.jpeg"/></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27.xml"/><Relationship Id="rId4" Type="http://schemas.openxmlformats.org/officeDocument/2006/relationships/image" Target="../media/image54.jpeg"/></Relationships>
</file>

<file path=ppt/slides/_rels/slide2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s://op-webtools.web.cern.ch/vistar/" TargetMode="Externa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17.xml"/><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xml"/><Relationship Id="rId1" Type="http://schemas.openxmlformats.org/officeDocument/2006/relationships/slideLayout" Target="../slideLayouts/slideLayout42.xml"/><Relationship Id="rId4" Type="http://schemas.openxmlformats.org/officeDocument/2006/relationships/image" Target="../media/image15.wmf"/></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42.xml"/><Relationship Id="rId4"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42.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27.xml"/><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GB" dirty="0" err="1"/>
              <a:t>Ontdek</a:t>
            </a:r>
            <a:r>
              <a:rPr lang="en-GB" dirty="0"/>
              <a:t> de </a:t>
            </a:r>
            <a:r>
              <a:rPr lang="en-GB" dirty="0" err="1"/>
              <a:t>Kracht</a:t>
            </a:r>
            <a:r>
              <a:rPr lang="en-GB" dirty="0"/>
              <a:t> van </a:t>
            </a:r>
            <a:r>
              <a:rPr lang="en-GB" dirty="0" err="1"/>
              <a:t>Programmeren</a:t>
            </a:r>
            <a:r>
              <a:rPr lang="en-GB" dirty="0"/>
              <a:t> </a:t>
            </a:r>
            <a:r>
              <a:rPr lang="en-GB" dirty="0" err="1"/>
              <a:t>bij</a:t>
            </a:r>
            <a:r>
              <a:rPr lang="en-GB" dirty="0"/>
              <a:t> CERN</a:t>
            </a:r>
            <a:br>
              <a:rPr lang="en-GB" dirty="0"/>
            </a:b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Luuk Bartels</a:t>
            </a:r>
          </a:p>
          <a:p>
            <a:r>
              <a:rPr lang="en-GB" b="0" dirty="0"/>
              <a:t>9 </a:t>
            </a:r>
            <a:r>
              <a:rPr lang="en-GB" b="0" dirty="0" err="1"/>
              <a:t>Oktober</a:t>
            </a:r>
            <a:r>
              <a:rPr lang="en-GB" b="0" dirty="0"/>
              <a:t> 2024</a:t>
            </a:r>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dmathies\Downloads\9902031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0388" y="860612"/>
            <a:ext cx="5066618" cy="530916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digital-archaeology.org/wp-content/uploads/2014/03/Nexus_06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6559" y="860612"/>
            <a:ext cx="7146953" cy="5309167"/>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US" altLang="en-US"/>
              <a:t>The Web in 1990</a:t>
            </a:r>
            <a:endParaRPr lang="en-GB" dirty="0"/>
          </a:p>
        </p:txBody>
      </p:sp>
    </p:spTree>
    <p:extLst>
      <p:ext uri="{BB962C8B-B14F-4D97-AF65-F5344CB8AC3E}">
        <p14:creationId xmlns:p14="http://schemas.microsoft.com/office/powerpoint/2010/main" val="1655634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1026"/>
                                        </p:tgtEl>
                                      </p:cBhvr>
                                      <p:by x="10000" y="10000"/>
                                    </p:animScale>
                                  </p:childTnLst>
                                </p:cTn>
                              </p:par>
                              <p:par>
                                <p:cTn id="7" presetID="42" presetClass="path" presetSubtype="0" fill="hold" nodeType="withEffect">
                                  <p:stCondLst>
                                    <p:cond delay="0"/>
                                  </p:stCondLst>
                                  <p:childTnLst>
                                    <p:animMotion origin="layout" path="M -1.94444E-6 -1.85185E-6 L -0.08889 -0.00949 " pathEditMode="relative" rAng="0" ptsTypes="AA">
                                      <p:cBhvr>
                                        <p:cTn id="8" dur="1000" fill="hold"/>
                                        <p:tgtEl>
                                          <p:spTgt spid="1026"/>
                                        </p:tgtEl>
                                        <p:attrNameLst>
                                          <p:attrName>ppt_x</p:attrName>
                                          <p:attrName>ppt_y</p:attrName>
                                        </p:attrNameLst>
                                      </p:cBhvr>
                                      <p:rCtr x="-4444" y="-486"/>
                                    </p:animMotion>
                                  </p:childTnLst>
                                </p:cTn>
                              </p:par>
                              <p:par>
                                <p:cTn id="9" presetID="8" presetClass="emph" presetSubtype="0" fill="hold" nodeType="withEffect">
                                  <p:stCondLst>
                                    <p:cond delay="0"/>
                                  </p:stCondLst>
                                  <p:childTnLst>
                                    <p:animRot by="-360000">
                                      <p:cBhvr>
                                        <p:cTn id="10" dur="1000" fill="hold"/>
                                        <p:tgtEl>
                                          <p:spTgt spid="1026"/>
                                        </p:tgtEl>
                                        <p:attrNameLst>
                                          <p:attrName>r</p:attrName>
                                        </p:attrNameLst>
                                      </p:cBhvr>
                                    </p:animRot>
                                  </p:childTnLst>
                                </p:cTn>
                              </p:par>
                              <p:par>
                                <p:cTn id="11" presetID="10" presetClass="exit" presetSubtype="0" fill="hold" nodeType="withEffect">
                                  <p:stCondLst>
                                    <p:cond delay="750"/>
                                  </p:stCondLst>
                                  <p:childTnLst>
                                    <p:animEffect transition="out" filter="fade">
                                      <p:cBhvr>
                                        <p:cTn id="12" dur="250"/>
                                        <p:tgtEl>
                                          <p:spTgt spid="1026"/>
                                        </p:tgtEl>
                                      </p:cBhvr>
                                    </p:animEffect>
                                    <p:set>
                                      <p:cBhvr>
                                        <p:cTn id="13" dur="1" fill="hold">
                                          <p:stCondLst>
                                            <p:cond delay="24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F9365-89A0-2279-823B-5F17BFB8B282}"/>
              </a:ext>
            </a:extLst>
          </p:cNvPr>
          <p:cNvSpPr>
            <a:spLocks noGrp="1"/>
          </p:cNvSpPr>
          <p:nvPr>
            <p:ph type="title"/>
          </p:nvPr>
        </p:nvSpPr>
        <p:spPr/>
        <p:txBody>
          <a:bodyPr/>
          <a:lstStyle/>
          <a:p>
            <a:r>
              <a:rPr lang="en-NL" dirty="0"/>
              <a:t>Wat is programmeren?</a:t>
            </a:r>
          </a:p>
        </p:txBody>
      </p:sp>
      <p:pic>
        <p:nvPicPr>
          <p:cNvPr id="1028" name="Picture 4" descr="gratis Persoon Koken Op Roestvrijstalen Kookpot Stockfoto">
            <a:hlinkClick r:id="rId3"/>
            <a:extLst>
              <a:ext uri="{FF2B5EF4-FFF2-40B4-BE49-F238E27FC236}">
                <a16:creationId xmlns:a16="http://schemas.microsoft.com/office/drawing/2014/main" id="{9A15328E-FFCE-3120-CEEA-2C383544E5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0936" y="860612"/>
            <a:ext cx="9610127" cy="558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8142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B33CD-B2EE-C8B5-17F3-63B657D17175}"/>
              </a:ext>
            </a:extLst>
          </p:cNvPr>
          <p:cNvSpPr>
            <a:spLocks noGrp="1"/>
          </p:cNvSpPr>
          <p:nvPr>
            <p:ph type="title"/>
          </p:nvPr>
        </p:nvSpPr>
        <p:spPr/>
        <p:txBody>
          <a:bodyPr/>
          <a:lstStyle/>
          <a:p>
            <a:endParaRPr lang="en-NL"/>
          </a:p>
        </p:txBody>
      </p:sp>
      <p:pic>
        <p:nvPicPr>
          <p:cNvPr id="2050" name="Picture 2" descr="Hello, World! - DEV Community">
            <a:extLst>
              <a:ext uri="{FF2B5EF4-FFF2-40B4-BE49-F238E27FC236}">
                <a16:creationId xmlns:a16="http://schemas.microsoft.com/office/drawing/2014/main" id="{B4FE5811-A007-71DD-FFB6-36108A51B9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036" y="1793219"/>
            <a:ext cx="5610919" cy="29808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it code, computer data stream Stock Photo - Alamy">
            <a:extLst>
              <a:ext uri="{FF2B5EF4-FFF2-40B4-BE49-F238E27FC236}">
                <a16:creationId xmlns:a16="http://schemas.microsoft.com/office/drawing/2014/main" id="{3CC70C59-D7CF-B3CD-60D4-D5F380966F3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9543"/>
          <a:stretch/>
        </p:blipFill>
        <p:spPr bwMode="auto">
          <a:xfrm>
            <a:off x="7389907" y="1793220"/>
            <a:ext cx="4479364" cy="2979963"/>
          </a:xfrm>
          <a:prstGeom prst="rect">
            <a:avLst/>
          </a:prstGeom>
          <a:noFill/>
          <a:extLst>
            <a:ext uri="{909E8E84-426E-40DD-AFC4-6F175D3DCCD1}">
              <a14:hiddenFill xmlns:a14="http://schemas.microsoft.com/office/drawing/2010/main">
                <a:solidFill>
                  <a:srgbClr val="FFFFFF"/>
                </a:solidFill>
              </a14:hiddenFill>
            </a:ext>
          </a:extLst>
        </p:spPr>
      </p:pic>
      <p:sp>
        <p:nvSpPr>
          <p:cNvPr id="3" name="Right Arrow 2">
            <a:extLst>
              <a:ext uri="{FF2B5EF4-FFF2-40B4-BE49-F238E27FC236}">
                <a16:creationId xmlns:a16="http://schemas.microsoft.com/office/drawing/2014/main" id="{3E8519B6-8025-BE33-4F93-B46556A370F2}"/>
              </a:ext>
            </a:extLst>
          </p:cNvPr>
          <p:cNvSpPr/>
          <p:nvPr/>
        </p:nvSpPr>
        <p:spPr>
          <a:xfrm>
            <a:off x="5580105" y="2998571"/>
            <a:ext cx="1515035" cy="569259"/>
          </a:xfrm>
          <a:prstGeom prst="rightArrow">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NL"/>
          </a:p>
        </p:txBody>
      </p:sp>
    </p:spTree>
    <p:extLst>
      <p:ext uri="{BB962C8B-B14F-4D97-AF65-F5344CB8AC3E}">
        <p14:creationId xmlns:p14="http://schemas.microsoft.com/office/powerpoint/2010/main" val="2330099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7E859A-A079-921F-9086-E0E9D4E9E734}"/>
              </a:ext>
            </a:extLst>
          </p:cNvPr>
          <p:cNvSpPr>
            <a:spLocks noGrp="1"/>
          </p:cNvSpPr>
          <p:nvPr>
            <p:ph type="title"/>
          </p:nvPr>
        </p:nvSpPr>
        <p:spPr>
          <a:xfrm>
            <a:off x="838200" y="0"/>
            <a:ext cx="10515600" cy="860612"/>
          </a:xfrm>
        </p:spPr>
        <p:txBody>
          <a:bodyPr anchor="ctr">
            <a:normAutofit/>
          </a:bodyPr>
          <a:lstStyle/>
          <a:p>
            <a:r>
              <a:rPr lang="en-NL" dirty="0"/>
              <a:t>System Engineering</a:t>
            </a:r>
          </a:p>
        </p:txBody>
      </p:sp>
      <p:pic>
        <p:nvPicPr>
          <p:cNvPr id="7170" name="Picture 2" descr="Open Source Initiative (OSI) endorses the CERN Open Hardware Licence |  Knowledge Transfer">
            <a:extLst>
              <a:ext uri="{FF2B5EF4-FFF2-40B4-BE49-F238E27FC236}">
                <a16:creationId xmlns:a16="http://schemas.microsoft.com/office/drawing/2014/main" id="{DE53E5BD-B9EE-78A4-D9E0-28B8E5C2787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202618" y="836948"/>
            <a:ext cx="10066220" cy="5184104"/>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60690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D20D3-1121-887C-598F-61360C5B7678}"/>
              </a:ext>
            </a:extLst>
          </p:cNvPr>
          <p:cNvSpPr>
            <a:spLocks noGrp="1"/>
          </p:cNvSpPr>
          <p:nvPr>
            <p:ph type="title"/>
          </p:nvPr>
        </p:nvSpPr>
        <p:spPr>
          <a:xfrm>
            <a:off x="838200" y="0"/>
            <a:ext cx="10515600" cy="860612"/>
          </a:xfrm>
        </p:spPr>
        <p:txBody>
          <a:bodyPr anchor="ctr">
            <a:normAutofit/>
          </a:bodyPr>
          <a:lstStyle/>
          <a:p>
            <a:r>
              <a:rPr lang="en-NL" dirty="0"/>
              <a:t>Data Analysis/Simulatie </a:t>
            </a:r>
          </a:p>
        </p:txBody>
      </p:sp>
      <p:pic>
        <p:nvPicPr>
          <p:cNvPr id="8194" name="Picture 2" descr="CMS closes major chapter of Higgs measurements | CMS Experiment">
            <a:extLst>
              <a:ext uri="{FF2B5EF4-FFF2-40B4-BE49-F238E27FC236}">
                <a16:creationId xmlns:a16="http://schemas.microsoft.com/office/drawing/2014/main" id="{48054E78-3A32-1DE9-7447-5D53FE8076E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22368" y="1188719"/>
            <a:ext cx="5344437" cy="5184104"/>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pic>
        <p:nvPicPr>
          <p:cNvPr id="8196" name="Picture 4" descr="ATLAS and CMS chase the invisible with the Higgs boson | CERN">
            <a:extLst>
              <a:ext uri="{FF2B5EF4-FFF2-40B4-BE49-F238E27FC236}">
                <a16:creationId xmlns:a16="http://schemas.microsoft.com/office/drawing/2014/main" id="{8D230D4B-9883-7256-D39F-63785683955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2000"/>
          <a:stretch/>
        </p:blipFill>
        <p:spPr bwMode="auto">
          <a:xfrm>
            <a:off x="6470915" y="1140782"/>
            <a:ext cx="4882885" cy="5232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8112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37980-ADBE-0828-914A-71C05762BF25}"/>
              </a:ext>
            </a:extLst>
          </p:cNvPr>
          <p:cNvSpPr>
            <a:spLocks noGrp="1"/>
          </p:cNvSpPr>
          <p:nvPr>
            <p:ph type="title"/>
          </p:nvPr>
        </p:nvSpPr>
        <p:spPr>
          <a:xfrm>
            <a:off x="838200" y="0"/>
            <a:ext cx="10515600" cy="860612"/>
          </a:xfrm>
        </p:spPr>
        <p:txBody>
          <a:bodyPr anchor="ctr">
            <a:normAutofit/>
          </a:bodyPr>
          <a:lstStyle/>
          <a:p>
            <a:r>
              <a:rPr lang="en-NL" dirty="0"/>
              <a:t>Application Development</a:t>
            </a:r>
          </a:p>
        </p:txBody>
      </p:sp>
      <p:pic>
        <p:nvPicPr>
          <p:cNvPr id="3" name="Picture 2" descr="CCC preparing for the LHC restart - CERN Document Server">
            <a:hlinkClick r:id="rId2"/>
            <a:extLst>
              <a:ext uri="{FF2B5EF4-FFF2-40B4-BE49-F238E27FC236}">
                <a16:creationId xmlns:a16="http://schemas.microsoft.com/office/drawing/2014/main" id="{2BC8FB10-1332-62F6-1980-5F454012ED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626" r="-2" b="19651"/>
          <a:stretch/>
        </p:blipFill>
        <p:spPr bwMode="auto">
          <a:xfrm>
            <a:off x="744843" y="836948"/>
            <a:ext cx="10981771" cy="5184104"/>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33431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DF78E-E7CC-A95C-D749-161D3A2691A0}"/>
              </a:ext>
            </a:extLst>
          </p:cNvPr>
          <p:cNvSpPr>
            <a:spLocks noGrp="1"/>
          </p:cNvSpPr>
          <p:nvPr>
            <p:ph type="title"/>
          </p:nvPr>
        </p:nvSpPr>
        <p:spPr/>
        <p:txBody>
          <a:bodyPr/>
          <a:lstStyle/>
          <a:p>
            <a:r>
              <a:rPr lang="en-NL" dirty="0"/>
              <a:t>Java vs C/C++</a:t>
            </a:r>
          </a:p>
        </p:txBody>
      </p:sp>
      <p:sp>
        <p:nvSpPr>
          <p:cNvPr id="3" name="TextBox 2">
            <a:extLst>
              <a:ext uri="{FF2B5EF4-FFF2-40B4-BE49-F238E27FC236}">
                <a16:creationId xmlns:a16="http://schemas.microsoft.com/office/drawing/2014/main" id="{89BA6C5C-ED17-47EE-5E6C-EDF6683DACA4}"/>
              </a:ext>
            </a:extLst>
          </p:cNvPr>
          <p:cNvSpPr txBox="1"/>
          <p:nvPr/>
        </p:nvSpPr>
        <p:spPr>
          <a:xfrm>
            <a:off x="2078083" y="1782326"/>
            <a:ext cx="2586446" cy="584775"/>
          </a:xfrm>
          <a:prstGeom prst="rect">
            <a:avLst/>
          </a:prstGeom>
          <a:noFill/>
        </p:spPr>
        <p:txBody>
          <a:bodyPr wrap="square" rtlCol="0">
            <a:spAutoFit/>
          </a:bodyPr>
          <a:lstStyle/>
          <a:p>
            <a:r>
              <a:rPr lang="en-NL" sz="3200" dirty="0"/>
              <a:t>C/C++</a:t>
            </a:r>
          </a:p>
        </p:txBody>
      </p:sp>
      <p:pic>
        <p:nvPicPr>
          <p:cNvPr id="4098" name="Picture 2" descr="How much does an F1 car cost, weight, height and what speed do they reach?  - AS USA">
            <a:extLst>
              <a:ext uri="{FF2B5EF4-FFF2-40B4-BE49-F238E27FC236}">
                <a16:creationId xmlns:a16="http://schemas.microsoft.com/office/drawing/2014/main" id="{92874C21-6BA6-6050-6008-48356AA07E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850900"/>
            <a:ext cx="4572000" cy="25781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Victorinox SwissChamp Swiss Army Knife at Swiss Knife Shop">
            <a:extLst>
              <a:ext uri="{FF2B5EF4-FFF2-40B4-BE49-F238E27FC236}">
                <a16:creationId xmlns:a16="http://schemas.microsoft.com/office/drawing/2014/main" id="{3A165372-41B1-6904-162F-4E0217B3454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9711" b="17252"/>
          <a:stretch/>
        </p:blipFill>
        <p:spPr bwMode="auto">
          <a:xfrm>
            <a:off x="6096000" y="3721492"/>
            <a:ext cx="4572000" cy="28820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CB1BB60-158F-2052-5A27-CA1D4149C8F0}"/>
              </a:ext>
            </a:extLst>
          </p:cNvPr>
          <p:cNvSpPr txBox="1"/>
          <p:nvPr/>
        </p:nvSpPr>
        <p:spPr>
          <a:xfrm>
            <a:off x="2078083" y="4458365"/>
            <a:ext cx="2586446" cy="584775"/>
          </a:xfrm>
          <a:prstGeom prst="rect">
            <a:avLst/>
          </a:prstGeom>
          <a:noFill/>
        </p:spPr>
        <p:txBody>
          <a:bodyPr wrap="square" rtlCol="0">
            <a:spAutoFit/>
          </a:bodyPr>
          <a:lstStyle/>
          <a:p>
            <a:r>
              <a:rPr lang="en-NL" sz="3200" dirty="0"/>
              <a:t>Java/Python</a:t>
            </a:r>
          </a:p>
        </p:txBody>
      </p:sp>
    </p:spTree>
    <p:extLst>
      <p:ext uri="{BB962C8B-B14F-4D97-AF65-F5344CB8AC3E}">
        <p14:creationId xmlns:p14="http://schemas.microsoft.com/office/powerpoint/2010/main" val="3402721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1F96F-C6A1-F478-58BA-A5F7B2D01CEA}"/>
              </a:ext>
            </a:extLst>
          </p:cNvPr>
          <p:cNvSpPr>
            <a:spLocks noGrp="1"/>
          </p:cNvSpPr>
          <p:nvPr>
            <p:ph type="title"/>
          </p:nvPr>
        </p:nvSpPr>
        <p:spPr/>
        <p:txBody>
          <a:bodyPr/>
          <a:lstStyle/>
          <a:p>
            <a:r>
              <a:rPr lang="en-NL" dirty="0"/>
              <a:t>Van code tot uitvoer</a:t>
            </a:r>
          </a:p>
        </p:txBody>
      </p:sp>
      <p:pic>
        <p:nvPicPr>
          <p:cNvPr id="11266" name="Picture 2">
            <a:extLst>
              <a:ext uri="{FF2B5EF4-FFF2-40B4-BE49-F238E27FC236}">
                <a16:creationId xmlns:a16="http://schemas.microsoft.com/office/drawing/2014/main" id="{F7C38EA5-421B-8710-CBF3-3CD2DD8C9D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0162" y="1291382"/>
            <a:ext cx="1584960" cy="178308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Java, logo, logos icon - Free download on Iconfinder">
            <a:extLst>
              <a:ext uri="{FF2B5EF4-FFF2-40B4-BE49-F238E27FC236}">
                <a16:creationId xmlns:a16="http://schemas.microsoft.com/office/drawing/2014/main" id="{C9CA81F2-D697-5AD8-4A64-A08CF7A9B1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3783539"/>
            <a:ext cx="2368884" cy="2368884"/>
          </a:xfrm>
          <a:prstGeom prst="rect">
            <a:avLst/>
          </a:prstGeom>
          <a:noFill/>
          <a:extLst>
            <a:ext uri="{909E8E84-426E-40DD-AFC4-6F175D3DCCD1}">
              <a14:hiddenFill xmlns:a14="http://schemas.microsoft.com/office/drawing/2010/main">
                <a:solidFill>
                  <a:srgbClr val="FFFFFF"/>
                </a:solidFill>
              </a14:hiddenFill>
            </a:ext>
          </a:extLst>
        </p:spPr>
      </p:pic>
      <p:pic>
        <p:nvPicPr>
          <p:cNvPr id="4" name="Graphic 3" descr="Gears with solid fill">
            <a:extLst>
              <a:ext uri="{FF2B5EF4-FFF2-40B4-BE49-F238E27FC236}">
                <a16:creationId xmlns:a16="http://schemas.microsoft.com/office/drawing/2014/main" id="{1AE88BAA-AF8E-96AF-56E8-0DFE1FC79C8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982094" y="1420920"/>
            <a:ext cx="1524001" cy="1524001"/>
          </a:xfrm>
          <a:prstGeom prst="rect">
            <a:avLst/>
          </a:prstGeom>
        </p:spPr>
      </p:pic>
      <p:sp>
        <p:nvSpPr>
          <p:cNvPr id="5" name="Right Arrow 4">
            <a:extLst>
              <a:ext uri="{FF2B5EF4-FFF2-40B4-BE49-F238E27FC236}">
                <a16:creationId xmlns:a16="http://schemas.microsoft.com/office/drawing/2014/main" id="{8736EBF5-D402-D7C4-0233-E2223E6BC99A}"/>
              </a:ext>
            </a:extLst>
          </p:cNvPr>
          <p:cNvSpPr/>
          <p:nvPr/>
        </p:nvSpPr>
        <p:spPr>
          <a:xfrm>
            <a:off x="3207084" y="1833029"/>
            <a:ext cx="1685364" cy="699785"/>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7" name="Graphic 6" descr="Processor with solid fill">
            <a:extLst>
              <a:ext uri="{FF2B5EF4-FFF2-40B4-BE49-F238E27FC236}">
                <a16:creationId xmlns:a16="http://schemas.microsoft.com/office/drawing/2014/main" id="{1D838E07-9650-E1E0-3325-EF29495F3E6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453717" y="1183355"/>
            <a:ext cx="1999129" cy="1999129"/>
          </a:xfrm>
          <a:prstGeom prst="rect">
            <a:avLst/>
          </a:prstGeom>
        </p:spPr>
      </p:pic>
      <p:sp>
        <p:nvSpPr>
          <p:cNvPr id="8" name="Right Arrow 7">
            <a:extLst>
              <a:ext uri="{FF2B5EF4-FFF2-40B4-BE49-F238E27FC236}">
                <a16:creationId xmlns:a16="http://schemas.microsoft.com/office/drawing/2014/main" id="{596111BD-BD25-17AC-E27D-ED39847D810F}"/>
              </a:ext>
            </a:extLst>
          </p:cNvPr>
          <p:cNvSpPr/>
          <p:nvPr/>
        </p:nvSpPr>
        <p:spPr>
          <a:xfrm>
            <a:off x="6595741" y="1833026"/>
            <a:ext cx="1685364" cy="699785"/>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9" name="Graphic 8" descr="Gears with solid fill">
            <a:extLst>
              <a:ext uri="{FF2B5EF4-FFF2-40B4-BE49-F238E27FC236}">
                <a16:creationId xmlns:a16="http://schemas.microsoft.com/office/drawing/2014/main" id="{F90EBF59-23E1-1565-AA07-738B9B5216E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973490" y="4645809"/>
            <a:ext cx="1353386" cy="1353386"/>
          </a:xfrm>
          <a:prstGeom prst="rect">
            <a:avLst/>
          </a:prstGeom>
        </p:spPr>
      </p:pic>
      <p:pic>
        <p:nvPicPr>
          <p:cNvPr id="12" name="Graphic 11" descr="Document with solid fill">
            <a:extLst>
              <a:ext uri="{FF2B5EF4-FFF2-40B4-BE49-F238E27FC236}">
                <a16:creationId xmlns:a16="http://schemas.microsoft.com/office/drawing/2014/main" id="{562D9DE9-7C30-5F45-113A-A77AF4F5F8E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213603" y="4661088"/>
            <a:ext cx="1353386" cy="1353386"/>
          </a:xfrm>
          <a:prstGeom prst="rect">
            <a:avLst/>
          </a:prstGeom>
        </p:spPr>
      </p:pic>
      <p:sp>
        <p:nvSpPr>
          <p:cNvPr id="13" name="Right Arrow 12">
            <a:extLst>
              <a:ext uri="{FF2B5EF4-FFF2-40B4-BE49-F238E27FC236}">
                <a16:creationId xmlns:a16="http://schemas.microsoft.com/office/drawing/2014/main" id="{371EE919-EA8D-CA8F-ED65-F71036CBFBDC}"/>
              </a:ext>
            </a:extLst>
          </p:cNvPr>
          <p:cNvSpPr/>
          <p:nvPr/>
        </p:nvSpPr>
        <p:spPr>
          <a:xfrm>
            <a:off x="5117344" y="5102465"/>
            <a:ext cx="1096259" cy="470633"/>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15" name="Graphic 14" descr="Server with solid fill">
            <a:extLst>
              <a:ext uri="{FF2B5EF4-FFF2-40B4-BE49-F238E27FC236}">
                <a16:creationId xmlns:a16="http://schemas.microsoft.com/office/drawing/2014/main" id="{E8D5FE65-6845-9506-C422-4810C56CEAE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688860" y="4717384"/>
            <a:ext cx="1210235" cy="1210235"/>
          </a:xfrm>
          <a:prstGeom prst="rect">
            <a:avLst/>
          </a:prstGeom>
        </p:spPr>
      </p:pic>
      <p:sp>
        <p:nvSpPr>
          <p:cNvPr id="16" name="Right Arrow 15">
            <a:extLst>
              <a:ext uri="{FF2B5EF4-FFF2-40B4-BE49-F238E27FC236}">
                <a16:creationId xmlns:a16="http://schemas.microsoft.com/office/drawing/2014/main" id="{2C9D6CAC-74A2-0833-48E2-19D89D08AF31}"/>
              </a:ext>
            </a:extLst>
          </p:cNvPr>
          <p:cNvSpPr/>
          <p:nvPr/>
        </p:nvSpPr>
        <p:spPr>
          <a:xfrm>
            <a:off x="3077449" y="5087186"/>
            <a:ext cx="1096259" cy="470633"/>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7" name="Right Arrow 16">
            <a:extLst>
              <a:ext uri="{FF2B5EF4-FFF2-40B4-BE49-F238E27FC236}">
                <a16:creationId xmlns:a16="http://schemas.microsoft.com/office/drawing/2014/main" id="{264915A5-393A-FF1A-C0D8-B126BAB6D9A6}"/>
              </a:ext>
            </a:extLst>
          </p:cNvPr>
          <p:cNvSpPr/>
          <p:nvPr/>
        </p:nvSpPr>
        <p:spPr>
          <a:xfrm>
            <a:off x="7592601" y="5087186"/>
            <a:ext cx="1096259" cy="470633"/>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8" name="Right Arrow 17">
            <a:extLst>
              <a:ext uri="{FF2B5EF4-FFF2-40B4-BE49-F238E27FC236}">
                <a16:creationId xmlns:a16="http://schemas.microsoft.com/office/drawing/2014/main" id="{C0A8D0D8-AF4B-02A0-8AE9-71849BCAD6E6}"/>
              </a:ext>
            </a:extLst>
          </p:cNvPr>
          <p:cNvSpPr/>
          <p:nvPr/>
        </p:nvSpPr>
        <p:spPr>
          <a:xfrm>
            <a:off x="9768650" y="5127953"/>
            <a:ext cx="958165" cy="445145"/>
          </a:xfrm>
          <a:prstGeom prst="righ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pic>
        <p:nvPicPr>
          <p:cNvPr id="19" name="Graphic 18" descr="Processor with solid fill">
            <a:extLst>
              <a:ext uri="{FF2B5EF4-FFF2-40B4-BE49-F238E27FC236}">
                <a16:creationId xmlns:a16="http://schemas.microsoft.com/office/drawing/2014/main" id="{03DC0026-886D-247B-447A-6CD059FB3E5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704352" y="4645809"/>
            <a:ext cx="1487648" cy="1487648"/>
          </a:xfrm>
          <a:prstGeom prst="rect">
            <a:avLst/>
          </a:prstGeom>
        </p:spPr>
      </p:pic>
    </p:spTree>
    <p:extLst>
      <p:ext uri="{BB962C8B-B14F-4D97-AF65-F5344CB8AC3E}">
        <p14:creationId xmlns:p14="http://schemas.microsoft.com/office/powerpoint/2010/main" val="2536664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A4A12-6F72-E91A-8223-70705B8671E1}"/>
              </a:ext>
            </a:extLst>
          </p:cNvPr>
          <p:cNvSpPr>
            <a:spLocks noGrp="1"/>
          </p:cNvSpPr>
          <p:nvPr>
            <p:ph type="title"/>
          </p:nvPr>
        </p:nvSpPr>
        <p:spPr/>
        <p:txBody>
          <a:bodyPr/>
          <a:lstStyle/>
          <a:p>
            <a:r>
              <a:rPr lang="en-NL" dirty="0"/>
              <a:t>C Programmeertaal</a:t>
            </a:r>
          </a:p>
        </p:txBody>
      </p:sp>
      <p:pic>
        <p:nvPicPr>
          <p:cNvPr id="12290" name="Picture 2" descr="Neue und gebrauchte Elektrofahrzeuge | Tesla Deutschland">
            <a:extLst>
              <a:ext uri="{FF2B5EF4-FFF2-40B4-BE49-F238E27FC236}">
                <a16:creationId xmlns:a16="http://schemas.microsoft.com/office/drawing/2014/main" id="{5CC963C3-8AB7-2562-65C7-E19754F18E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274" y="2205317"/>
            <a:ext cx="8729668" cy="5298141"/>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What to Expect During an Open MRI: The Imaging Process and Duration of the  Procedure - Innovative MRI Partners, LLC">
            <a:extLst>
              <a:ext uri="{FF2B5EF4-FFF2-40B4-BE49-F238E27FC236}">
                <a16:creationId xmlns:a16="http://schemas.microsoft.com/office/drawing/2014/main" id="{0BD30051-37E9-6A89-4A33-5598C093D8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93876" y="430306"/>
            <a:ext cx="5197475"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49625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B48F1-BD86-D538-BE7A-C95CC297F528}"/>
              </a:ext>
            </a:extLst>
          </p:cNvPr>
          <p:cNvSpPr>
            <a:spLocks noGrp="1"/>
          </p:cNvSpPr>
          <p:nvPr>
            <p:ph type="title"/>
          </p:nvPr>
        </p:nvSpPr>
        <p:spPr/>
        <p:txBody>
          <a:bodyPr/>
          <a:lstStyle/>
          <a:p>
            <a:r>
              <a:rPr lang="en-NL" dirty="0"/>
              <a:t>Waarom is snelheid belangrijk</a:t>
            </a:r>
          </a:p>
        </p:txBody>
      </p:sp>
      <p:pic>
        <p:nvPicPr>
          <p:cNvPr id="6148" name="Picture 4" descr="Beam Position Monitor Description · CDS Videos · CERN">
            <a:extLst>
              <a:ext uri="{FF2B5EF4-FFF2-40B4-BE49-F238E27FC236}">
                <a16:creationId xmlns:a16="http://schemas.microsoft.com/office/drawing/2014/main" id="{E52BE50D-F48E-4E7F-8F56-FDAF338835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1530" y="1210235"/>
            <a:ext cx="7888940" cy="4437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29437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selenevespertina.files.wordpress.com/2014/02/nuclear_00325518.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979" b="-26"/>
          <a:stretch/>
        </p:blipFill>
        <p:spPr bwMode="auto">
          <a:xfrm>
            <a:off x="0" y="-140678"/>
            <a:ext cx="12192000" cy="6998677"/>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p:cNvSpPr txBox="1">
            <a:spLocks/>
          </p:cNvSpPr>
          <p:nvPr/>
        </p:nvSpPr>
        <p:spPr>
          <a:xfrm>
            <a:off x="223034" y="146164"/>
            <a:ext cx="11745932" cy="1041400"/>
          </a:xfrm>
          <a:prstGeom prst="rect">
            <a:avLst/>
          </a:prstGeom>
        </p:spPr>
        <p:txBody>
          <a:bodyPr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5867" b="0" i="0" u="none" strike="noStrike" kern="1200" cap="none" spc="0" normalizeH="0" baseline="0" noProof="0" dirty="0" err="1">
                <a:ln>
                  <a:noFill/>
                </a:ln>
                <a:solidFill>
                  <a:prstClr val="white"/>
                </a:solidFill>
                <a:effectLst>
                  <a:outerShdw blurRad="38100" dist="38100" dir="2700000" algn="tl">
                    <a:srgbClr val="000000">
                      <a:alpha val="43137"/>
                    </a:srgbClr>
                  </a:outerShdw>
                </a:effectLst>
                <a:uLnTx/>
                <a:uFillTx/>
                <a:latin typeface="Franklin Gothic Book" panose="020B0503020102020204"/>
                <a:ea typeface="+mn-ea"/>
                <a:cs typeface="+mn-cs"/>
              </a:rPr>
              <a:t>Nuclear</a:t>
            </a:r>
            <a:r>
              <a:rPr kumimoji="0" lang="fr-FR" sz="5867"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Franklin Gothic Book" panose="020B0503020102020204"/>
                <a:ea typeface="+mn-ea"/>
                <a:cs typeface="+mn-cs"/>
              </a:rPr>
              <a:t>?</a:t>
            </a:r>
            <a:endParaRPr kumimoji="0" lang="fr-FR" sz="5867" b="0"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Franklin Gothic Book" panose="020B0503020102020204"/>
              <a:ea typeface="+mn-ea"/>
              <a:cs typeface="+mn-cs"/>
            </a:endParaRPr>
          </a:p>
        </p:txBody>
      </p:sp>
      <p:pic>
        <p:nvPicPr>
          <p:cNvPr id="14" name="Picture 2" descr="http://whygreeneconomy.org/wp-content/uploads/2012/10/Bjoern-Schwarz-Nuclear-Power-Plant-Germany-creative-commons-2010.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5140" r="12239"/>
          <a:stretch/>
        </p:blipFill>
        <p:spPr bwMode="auto">
          <a:xfrm>
            <a:off x="431371" y="1436520"/>
            <a:ext cx="3237187" cy="2584757"/>
          </a:xfrm>
          <a:prstGeom prst="rect">
            <a:avLst/>
          </a:prstGeom>
          <a:noFill/>
          <a:effectLst>
            <a:outerShdw blurRad="152400" dist="38100" dir="2700000" sx="103000" sy="103000" algn="tl" rotWithShape="0">
              <a:schemeClr val="bg1">
                <a:alpha val="40000"/>
              </a:schemeClr>
            </a:outerShdw>
          </a:effectLst>
          <a:extLst>
            <a:ext uri="{909E8E84-426E-40DD-AFC4-6F175D3DCCD1}">
              <a14:hiddenFill xmlns:a14="http://schemas.microsoft.com/office/drawing/2010/main">
                <a:solidFill>
                  <a:srgbClr val="FFFFFF"/>
                </a:solidFill>
              </a14:hiddenFill>
            </a:ext>
          </a:extLst>
        </p:spPr>
      </p:pic>
      <p:pic>
        <p:nvPicPr>
          <p:cNvPr id="16" name="Picture 4" descr="http://b.vimeocdn.com/ts/174/791/174791219_640.jpg"/>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311" t="17416" r="-311" b="2934"/>
          <a:stretch/>
        </p:blipFill>
        <p:spPr bwMode="auto">
          <a:xfrm>
            <a:off x="4429402" y="1442839"/>
            <a:ext cx="3237185" cy="2578439"/>
          </a:xfrm>
          <a:prstGeom prst="rect">
            <a:avLst/>
          </a:prstGeom>
          <a:noFill/>
          <a:effectLst>
            <a:outerShdw blurRad="152400" dist="38100" dir="2700000" sx="103000" sy="103000" algn="tl" rotWithShape="0">
              <a:schemeClr val="bg1">
                <a:alpha val="40000"/>
              </a:schemeClr>
            </a:outerShdw>
          </a:effectLst>
          <a:extLst>
            <a:ext uri="{909E8E84-426E-40DD-AFC4-6F175D3DCCD1}">
              <a14:hiddenFill xmlns:a14="http://schemas.microsoft.com/office/drawing/2010/main">
                <a:solidFill>
                  <a:srgbClr val="FFFFFF"/>
                </a:solidFill>
              </a14:hiddenFill>
            </a:ext>
          </a:extLst>
        </p:spPr>
      </p:pic>
      <p:pic>
        <p:nvPicPr>
          <p:cNvPr id="17" name="Picture 6" descr="http://fc05.deviantart.net/fs51/i/2009/334/9/c/Inside_Atom_by_xaotherion.jpg"/>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r="6069"/>
          <a:stretch/>
        </p:blipFill>
        <p:spPr bwMode="auto">
          <a:xfrm>
            <a:off x="8428112" y="1442839"/>
            <a:ext cx="3237185" cy="2584757"/>
          </a:xfrm>
          <a:prstGeom prst="rect">
            <a:avLst/>
          </a:prstGeom>
          <a:noFill/>
          <a:effectLst>
            <a:outerShdw blurRad="152400" dist="38100" dir="2700000" sx="103000" sy="103000" algn="tl" rotWithShape="0">
              <a:schemeClr val="bg1">
                <a:alpha val="40000"/>
              </a:schemeClr>
            </a:outerShdw>
          </a:effectLst>
          <a:extLst>
            <a:ext uri="{909E8E84-426E-40DD-AFC4-6F175D3DCCD1}">
              <a14:hiddenFill xmlns:a14="http://schemas.microsoft.com/office/drawing/2010/main">
                <a:solidFill>
                  <a:srgbClr val="FFFFFF"/>
                </a:solidFill>
              </a14:hiddenFill>
            </a:ext>
          </a:extLst>
        </p:spPr>
      </p:pic>
      <p:pic>
        <p:nvPicPr>
          <p:cNvPr id="18" name="Picture 8" descr="http://www.black-schaffer.org/david/online/transparent/cross.png"/>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84667" y="732225"/>
            <a:ext cx="3993347" cy="399334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http://www.black-schaffer.org/david/online/transparent/cross.png"/>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4051320" y="742448"/>
            <a:ext cx="3993347" cy="399334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2" descr="http://www.black-schaffer.org/david/online/transparent/checkmark.pn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918539" y="1213981"/>
            <a:ext cx="4344735" cy="43076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345566" y="4872245"/>
            <a:ext cx="11623399"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err="1">
                <a:ln>
                  <a:noFill/>
                </a:ln>
                <a:solidFill>
                  <a:prstClr val="white"/>
                </a:solidFill>
                <a:effectLst>
                  <a:outerShdw blurRad="38100" dist="38100" dir="2700000" algn="tl">
                    <a:srgbClr val="000000">
                      <a:alpha val="43137"/>
                    </a:srgbClr>
                  </a:outerShdw>
                </a:effectLst>
                <a:uLnTx/>
                <a:uFillTx/>
                <a:latin typeface="Helvetica" panose="020B0604020202020204" pitchFamily="34" charset="0"/>
                <a:ea typeface="+mn-ea"/>
                <a:cs typeface="Helvetica" panose="020B0604020202020204" pitchFamily="34" charset="0"/>
              </a:rPr>
              <a:t>European</a:t>
            </a:r>
            <a:r>
              <a:rPr kumimoji="0" lang="fr-FR"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Helvetica" panose="020B0604020202020204" pitchFamily="34" charset="0"/>
                <a:ea typeface="+mn-ea"/>
                <a:cs typeface="Helvetica" panose="020B0604020202020204" pitchFamily="34" charset="0"/>
              </a:rPr>
              <a:t> </a:t>
            </a:r>
            <a:r>
              <a:rPr kumimoji="0" lang="fr-FR" sz="3200" b="1" i="0" u="none" strike="noStrike" kern="1200" cap="none" spc="0" normalizeH="0" baseline="0" noProof="0" dirty="0" err="1">
                <a:ln>
                  <a:noFill/>
                </a:ln>
                <a:solidFill>
                  <a:prstClr val="white"/>
                </a:solidFill>
                <a:effectLst>
                  <a:outerShdw blurRad="38100" dist="38100" dir="2700000" algn="tl">
                    <a:srgbClr val="000000">
                      <a:alpha val="43137"/>
                    </a:srgbClr>
                  </a:outerShdw>
                </a:effectLst>
                <a:uLnTx/>
                <a:uFillTx/>
                <a:latin typeface="Helvetica" panose="020B0604020202020204" pitchFamily="34" charset="0"/>
                <a:ea typeface="+mn-ea"/>
                <a:cs typeface="Helvetica" panose="020B0604020202020204" pitchFamily="34" charset="0"/>
              </a:rPr>
              <a:t>laboratory</a:t>
            </a:r>
            <a:r>
              <a:rPr kumimoji="0" lang="fr-FR"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Helvetica" panose="020B0604020202020204" pitchFamily="34" charset="0"/>
                <a:ea typeface="+mn-ea"/>
                <a:cs typeface="Helvetica" panose="020B0604020202020204" pitchFamily="34" charset="0"/>
              </a:rPr>
              <a:t> for </a:t>
            </a:r>
            <a:r>
              <a:rPr kumimoji="0" lang="en-GB" sz="32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Helvetica" panose="020B0604020202020204" pitchFamily="34" charset="0"/>
                <a:ea typeface="+mn-ea"/>
                <a:cs typeface="Helvetica" panose="020B0604020202020204" pitchFamily="34" charset="0"/>
              </a:rPr>
              <a:t>particle physic</a:t>
            </a:r>
          </a:p>
        </p:txBody>
      </p:sp>
      <p:sp>
        <p:nvSpPr>
          <p:cNvPr id="4" name="Arc 3"/>
          <p:cNvSpPr/>
          <p:nvPr/>
        </p:nvSpPr>
        <p:spPr>
          <a:xfrm rot="21351604">
            <a:off x="5142953" y="5521581"/>
            <a:ext cx="3657600" cy="168019"/>
          </a:xfrm>
          <a:prstGeom prst="arc">
            <a:avLst/>
          </a:prstGeom>
          <a:solidFill>
            <a:srgbClr val="FF0000"/>
          </a:solidFill>
          <a:ln>
            <a:no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pic>
        <p:nvPicPr>
          <p:cNvPr id="12" name="Picture 11">
            <a:extLst>
              <a:ext uri="{FF2B5EF4-FFF2-40B4-BE49-F238E27FC236}">
                <a16:creationId xmlns:a16="http://schemas.microsoft.com/office/drawing/2014/main" id="{2AC514AC-4C59-48FA-B30F-2C4781CD1FB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94570" y="6181624"/>
            <a:ext cx="542899" cy="505730"/>
          </a:xfrm>
          <a:prstGeom prst="rect">
            <a:avLst/>
          </a:prstGeom>
        </p:spPr>
      </p:pic>
    </p:spTree>
    <p:extLst>
      <p:ext uri="{BB962C8B-B14F-4D97-AF65-F5344CB8AC3E}">
        <p14:creationId xmlns:p14="http://schemas.microsoft.com/office/powerpoint/2010/main" val="3658713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par>
                          <p:cTn id="33" fill="hold">
                            <p:stCondLst>
                              <p:cond delay="500"/>
                            </p:stCondLst>
                            <p:childTnLst>
                              <p:par>
                                <p:cTn id="34" presetID="9" presetClass="emph" presetSubtype="0" nodeType="afterEffect">
                                  <p:stCondLst>
                                    <p:cond delay="0"/>
                                  </p:stCondLst>
                                  <p:childTnLst>
                                    <p:set>
                                      <p:cBhvr rctx="PPT">
                                        <p:cTn id="35" dur="indefinite"/>
                                        <p:tgtEl>
                                          <p:spTgt spid="3074"/>
                                        </p:tgtEl>
                                        <p:attrNameLst>
                                          <p:attrName>style.opacity</p:attrName>
                                        </p:attrNameLst>
                                      </p:cBhvr>
                                      <p:to>
                                        <p:strVal val="0.25"/>
                                      </p:to>
                                    </p:set>
                                    <p:animEffect filter="image" prLst="opacity: 0.25">
                                      <p:cBhvr rctx="IE">
                                        <p:cTn id="36" dur="indefinite"/>
                                        <p:tgtEl>
                                          <p:spTgt spid="3074"/>
                                        </p:tgtEl>
                                      </p:cBhvr>
                                    </p:animEffect>
                                  </p:childTnLst>
                                </p:cTn>
                              </p:par>
                            </p:childTnLst>
                          </p:cTn>
                        </p:par>
                        <p:par>
                          <p:cTn id="37" fill="hold">
                            <p:stCondLst>
                              <p:cond delay="500"/>
                            </p:stCondLst>
                            <p:childTnLst>
                              <p:par>
                                <p:cTn id="38" presetID="10" presetClass="entr" presetSubtype="0" fill="hold" nodeType="afterEffect">
                                  <p:stCondLst>
                                    <p:cond delay="0"/>
                                  </p:stCondLst>
                                  <p:childTnLst>
                                    <p:set>
                                      <p:cBhvr>
                                        <p:cTn id="39" dur="1" fill="hold">
                                          <p:stCondLst>
                                            <p:cond delay="0"/>
                                          </p:stCondLst>
                                        </p:cTn>
                                        <p:tgtEl>
                                          <p:spTgt spid="2">
                                            <p:txEl>
                                              <p:pRg st="0" end="0"/>
                                            </p:txEl>
                                          </p:spTgt>
                                        </p:tgtEl>
                                        <p:attrNameLst>
                                          <p:attrName>style.visibility</p:attrName>
                                        </p:attrNameLst>
                                      </p:cBhvr>
                                      <p:to>
                                        <p:strVal val="visible"/>
                                      </p:to>
                                    </p:set>
                                    <p:animEffect transition="in" filter="fade">
                                      <p:cBhvr>
                                        <p:cTn id="40" dur="500"/>
                                        <p:tgtEl>
                                          <p:spTgt spid="2">
                                            <p:txEl>
                                              <p:pRg st="0" end="0"/>
                                            </p:txEl>
                                          </p:spTgt>
                                        </p:tgtEl>
                                      </p:cBhvr>
                                    </p:animEffect>
                                  </p:childTnLst>
                                </p:cTn>
                              </p:par>
                            </p:childTnLst>
                          </p:cTn>
                        </p:par>
                        <p:par>
                          <p:cTn id="41" fill="hold">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A9D13-8148-24E4-C3CC-9A5F567AFBFF}"/>
              </a:ext>
            </a:extLst>
          </p:cNvPr>
          <p:cNvSpPr>
            <a:spLocks noGrp="1"/>
          </p:cNvSpPr>
          <p:nvPr>
            <p:ph type="title"/>
          </p:nvPr>
        </p:nvSpPr>
        <p:spPr/>
        <p:txBody>
          <a:bodyPr/>
          <a:lstStyle/>
          <a:p>
            <a:r>
              <a:rPr lang="en-NL" dirty="0"/>
              <a:t>Business Computing</a:t>
            </a:r>
          </a:p>
        </p:txBody>
      </p:sp>
      <p:pic>
        <p:nvPicPr>
          <p:cNvPr id="8" name="Picture 7">
            <a:extLst>
              <a:ext uri="{FF2B5EF4-FFF2-40B4-BE49-F238E27FC236}">
                <a16:creationId xmlns:a16="http://schemas.microsoft.com/office/drawing/2014/main" id="{61A6266F-3B4C-DD48-7EA9-DE9021436EF4}"/>
              </a:ext>
            </a:extLst>
          </p:cNvPr>
          <p:cNvPicPr>
            <a:picLocks noChangeAspect="1"/>
          </p:cNvPicPr>
          <p:nvPr/>
        </p:nvPicPr>
        <p:blipFill rotWithShape="1">
          <a:blip r:embed="rId3">
            <a:extLst>
              <a:ext uri="{28A0092B-C50C-407E-A947-70E740481C1C}">
                <a14:useLocalDpi xmlns:a14="http://schemas.microsoft.com/office/drawing/2010/main" val="0"/>
              </a:ext>
            </a:extLst>
          </a:blip>
          <a:srcRect t="20842" b="10007"/>
          <a:stretch/>
        </p:blipFill>
        <p:spPr>
          <a:xfrm>
            <a:off x="448234" y="949657"/>
            <a:ext cx="5801941" cy="2685542"/>
          </a:xfrm>
          <a:prstGeom prst="rect">
            <a:avLst/>
          </a:prstGeom>
        </p:spPr>
      </p:pic>
      <p:pic>
        <p:nvPicPr>
          <p:cNvPr id="3078" name="Picture 6" descr="Colleges">
            <a:extLst>
              <a:ext uri="{FF2B5EF4-FFF2-40B4-BE49-F238E27FC236}">
                <a16:creationId xmlns:a16="http://schemas.microsoft.com/office/drawing/2014/main" id="{CC771C4F-7045-7796-803C-F00451AD0D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7706" y="968348"/>
            <a:ext cx="4785377" cy="2666851"/>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gratis White British Airways Die De Baan Opstijgen Stockfoto">
            <a:extLst>
              <a:ext uri="{FF2B5EF4-FFF2-40B4-BE49-F238E27FC236}">
                <a16:creationId xmlns:a16="http://schemas.microsoft.com/office/drawing/2014/main" id="{006D0F5E-622F-9198-62D5-B9ADD67E9E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63496" y="3742935"/>
            <a:ext cx="4973357" cy="2936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3431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231E3-406A-4BD1-9B93-849B992CF6E9}"/>
              </a:ext>
            </a:extLst>
          </p:cNvPr>
          <p:cNvSpPr>
            <a:spLocks noGrp="1"/>
          </p:cNvSpPr>
          <p:nvPr>
            <p:ph type="title"/>
          </p:nvPr>
        </p:nvSpPr>
        <p:spPr/>
        <p:txBody>
          <a:bodyPr/>
          <a:lstStyle/>
          <a:p>
            <a:r>
              <a:rPr lang="en-GB" dirty="0"/>
              <a:t>A Unique Place</a:t>
            </a:r>
            <a:endParaRPr lang="en-NL" dirty="0"/>
          </a:p>
        </p:txBody>
      </p:sp>
      <p:pic>
        <p:nvPicPr>
          <p:cNvPr id="3" name="Picture 2">
            <a:extLst>
              <a:ext uri="{FF2B5EF4-FFF2-40B4-BE49-F238E27FC236}">
                <a16:creationId xmlns:a16="http://schemas.microsoft.com/office/drawing/2014/main" id="{22BBC572-3D6D-ECC6-ACD1-FBDA3D69D5BD}"/>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t="15734" b="15835"/>
          <a:stretch/>
        </p:blipFill>
        <p:spPr>
          <a:xfrm>
            <a:off x="6278498" y="1606952"/>
            <a:ext cx="5075302" cy="3473090"/>
          </a:xfrm>
          <a:prstGeom prst="rect">
            <a:avLst/>
          </a:prstGeom>
          <a:solidFill>
            <a:srgbClr val="FFFFFF">
              <a:shade val="85000"/>
            </a:srgbClr>
          </a:solidFill>
          <a:ln w="76200" cap="sq">
            <a:noFill/>
            <a:miter lim="800000"/>
          </a:ln>
          <a:effectLst/>
        </p:spPr>
      </p:pic>
      <p:pic>
        <p:nvPicPr>
          <p:cNvPr id="4" name="Picture 3">
            <a:extLst>
              <a:ext uri="{FF2B5EF4-FFF2-40B4-BE49-F238E27FC236}">
                <a16:creationId xmlns:a16="http://schemas.microsoft.com/office/drawing/2014/main" id="{B9BBCDFE-9B5D-169D-2770-24A72CA43A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649771"/>
            <a:ext cx="4318125" cy="2644055"/>
          </a:xfrm>
          <a:prstGeom prst="rect">
            <a:avLst/>
          </a:prstGeom>
          <a:solidFill>
            <a:srgbClr val="FFFFFF">
              <a:shade val="85000"/>
            </a:srgbClr>
          </a:solidFill>
          <a:ln w="88900" cap="sq">
            <a:solidFill>
              <a:srgbClr val="FFFFFF"/>
            </a:solidFill>
            <a:miter lim="800000"/>
          </a:ln>
          <a:effectLst>
            <a:outerShdw blurRad="50800" dist="38100" dir="2700000" algn="tl" rotWithShape="0">
              <a:prstClr val="black">
                <a:alpha val="40000"/>
              </a:prst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8E682FA1-6426-5EF1-D7C2-7060DCAC6A2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1224199">
            <a:off x="4145625" y="3567670"/>
            <a:ext cx="4265744" cy="2854938"/>
          </a:xfrm>
          <a:prstGeom prst="rect">
            <a:avLst/>
          </a:prstGeom>
          <a:solidFill>
            <a:srgbClr val="FFFFFF">
              <a:shade val="85000"/>
            </a:srgbClr>
          </a:solidFill>
          <a:ln w="88900" cap="sq">
            <a:solidFill>
              <a:srgbClr val="FFFFFF"/>
            </a:solidFill>
            <a:miter lim="800000"/>
          </a:ln>
          <a:effectLst>
            <a:outerShdw blurRad="50800" dist="38100" dir="2700000" algn="tl" rotWithShape="0">
              <a:prstClr val="black">
                <a:alpha val="40000"/>
              </a:prst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952803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20C74-EDF4-9696-D38C-83A65D27B53B}"/>
              </a:ext>
            </a:extLst>
          </p:cNvPr>
          <p:cNvSpPr>
            <a:spLocks noGrp="1"/>
          </p:cNvSpPr>
          <p:nvPr>
            <p:ph type="title"/>
          </p:nvPr>
        </p:nvSpPr>
        <p:spPr/>
        <p:txBody>
          <a:bodyPr>
            <a:normAutofit/>
          </a:bodyPr>
          <a:lstStyle/>
          <a:p>
            <a:r>
              <a:rPr lang="en-NL" dirty="0"/>
              <a:t>EDH</a:t>
            </a:r>
          </a:p>
        </p:txBody>
      </p:sp>
      <p:pic>
        <p:nvPicPr>
          <p:cNvPr id="3" name="Picture 2">
            <a:extLst>
              <a:ext uri="{FF2B5EF4-FFF2-40B4-BE49-F238E27FC236}">
                <a16:creationId xmlns:a16="http://schemas.microsoft.com/office/drawing/2014/main" id="{4146CA35-7478-1668-3C2F-B99253F31C19}"/>
              </a:ext>
            </a:extLst>
          </p:cNvPr>
          <p:cNvPicPr>
            <a:picLocks noChangeAspect="1"/>
          </p:cNvPicPr>
          <p:nvPr/>
        </p:nvPicPr>
        <p:blipFill>
          <a:blip r:embed="rId2"/>
          <a:stretch>
            <a:fillRect/>
          </a:stretch>
        </p:blipFill>
        <p:spPr>
          <a:xfrm>
            <a:off x="-19279" y="1199407"/>
            <a:ext cx="12211279" cy="4452155"/>
          </a:xfrm>
          <a:prstGeom prst="rect">
            <a:avLst/>
          </a:prstGeom>
        </p:spPr>
      </p:pic>
    </p:spTree>
    <p:extLst>
      <p:ext uri="{BB962C8B-B14F-4D97-AF65-F5344CB8AC3E}">
        <p14:creationId xmlns:p14="http://schemas.microsoft.com/office/powerpoint/2010/main" val="12452038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37980-ADBE-0828-914A-71C05762BF25}"/>
              </a:ext>
            </a:extLst>
          </p:cNvPr>
          <p:cNvSpPr>
            <a:spLocks noGrp="1"/>
          </p:cNvSpPr>
          <p:nvPr>
            <p:ph type="title"/>
          </p:nvPr>
        </p:nvSpPr>
        <p:spPr>
          <a:xfrm>
            <a:off x="838200" y="0"/>
            <a:ext cx="10515600" cy="860612"/>
          </a:xfrm>
        </p:spPr>
        <p:txBody>
          <a:bodyPr anchor="ctr">
            <a:normAutofit/>
          </a:bodyPr>
          <a:lstStyle/>
          <a:p>
            <a:r>
              <a:rPr lang="en-NL" dirty="0"/>
              <a:t>Java bij CERN</a:t>
            </a:r>
          </a:p>
        </p:txBody>
      </p:sp>
      <p:pic>
        <p:nvPicPr>
          <p:cNvPr id="3" name="Picture 2" descr="CCC preparing for the LHC restart - CERN Document Server">
            <a:hlinkClick r:id="rId2"/>
            <a:extLst>
              <a:ext uri="{FF2B5EF4-FFF2-40B4-BE49-F238E27FC236}">
                <a16:creationId xmlns:a16="http://schemas.microsoft.com/office/drawing/2014/main" id="{2BC8FB10-1332-62F6-1980-5F454012ED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9626" r="-2" b="19651"/>
          <a:stretch/>
        </p:blipFill>
        <p:spPr bwMode="auto">
          <a:xfrm>
            <a:off x="744843" y="836948"/>
            <a:ext cx="10981771" cy="5184104"/>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02582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12150" b="7133"/>
          <a:stretch/>
        </p:blipFill>
        <p:spPr>
          <a:xfrm>
            <a:off x="0" y="921123"/>
            <a:ext cx="12192000" cy="5934635"/>
          </a:xfrm>
          <a:prstGeom prst="rect">
            <a:avLst/>
          </a:prstGeom>
        </p:spPr>
      </p:pic>
      <p:sp>
        <p:nvSpPr>
          <p:cNvPr id="7" name="Rectangle 6"/>
          <p:cNvSpPr/>
          <p:nvPr/>
        </p:nvSpPr>
        <p:spPr>
          <a:xfrm>
            <a:off x="-23166" y="1"/>
            <a:ext cx="4558403" cy="5925668"/>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sp>
        <p:nvSpPr>
          <p:cNvPr id="8" name="Title 1"/>
          <p:cNvSpPr txBox="1">
            <a:spLocks/>
          </p:cNvSpPr>
          <p:nvPr/>
        </p:nvSpPr>
        <p:spPr>
          <a:xfrm>
            <a:off x="223033" y="2242"/>
            <a:ext cx="11717955" cy="5450541"/>
          </a:xfrm>
          <a:prstGeom prst="rect">
            <a:avLst/>
          </a:prstGeom>
        </p:spPr>
        <p:txBody>
          <a:bodyPr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4800" b="0" i="0" u="none" strike="noStrike" kern="1200" cap="none" spc="0" normalizeH="0" baseline="0" noProof="0" dirty="0">
                <a:ln>
                  <a:noFill/>
                </a:ln>
                <a:solidFill>
                  <a:prstClr val="white"/>
                </a:solidFill>
                <a:effectLst/>
                <a:uLnTx/>
                <a:uFillTx/>
                <a:latin typeface="Franklin Gothic Book" panose="020B0503020102020204"/>
                <a:ea typeface="+mn-ea"/>
                <a:cs typeface="+mn-cs"/>
              </a:rPr>
              <a:t>"</a:t>
            </a:r>
            <a:r>
              <a:rPr kumimoji="0" lang="fr-CH" sz="4800" b="0" i="0" u="none" strike="noStrike" kern="1200" cap="none" spc="0" normalizeH="0" baseline="0" noProof="0" dirty="0" err="1">
                <a:ln>
                  <a:noFill/>
                </a:ln>
                <a:solidFill>
                  <a:prstClr val="white"/>
                </a:solidFill>
                <a:effectLst/>
                <a:uLnTx/>
                <a:uFillTx/>
                <a:latin typeface="Franklin Gothic Book" panose="020B0503020102020204"/>
                <a:ea typeface="+mn-ea"/>
                <a:cs typeface="+mn-cs"/>
              </a:rPr>
              <a:t>Magic</a:t>
            </a:r>
            <a:r>
              <a:rPr kumimoji="0" lang="fr-CH" sz="4800" b="0" i="0" u="none" strike="noStrike" kern="1200" cap="none" spc="0" normalizeH="0" baseline="0" noProof="0" dirty="0">
                <a:ln>
                  <a:noFill/>
                </a:ln>
                <a:solidFill>
                  <a:prstClr val="white"/>
                </a:solidFill>
                <a:effectLst/>
                <a:uLnTx/>
                <a:uFillTx/>
                <a:latin typeface="Franklin Gothic Book" panose="020B0503020102020204"/>
                <a:ea typeface="+mn-ea"/>
                <a:cs typeface="+mn-cs"/>
              </a:rPr>
              <a:t> </a:t>
            </a:r>
            <a:r>
              <a:rPr kumimoji="0" lang="fr-CH" sz="4800" b="0" i="0" u="none" strike="noStrike" kern="1200" cap="none" spc="0" normalizeH="0" baseline="0" noProof="0" dirty="0" err="1">
                <a:ln>
                  <a:noFill/>
                </a:ln>
                <a:solidFill>
                  <a:prstClr val="white"/>
                </a:solidFill>
                <a:effectLst/>
                <a:uLnTx/>
                <a:uFillTx/>
                <a:latin typeface="Franklin Gothic Book" panose="020B0503020102020204"/>
                <a:ea typeface="+mn-ea"/>
                <a:cs typeface="+mn-cs"/>
              </a:rPr>
              <a:t>is</a:t>
            </a:r>
            <a:r>
              <a:rPr kumimoji="0" lang="fr-CH" sz="4800" b="0" i="0" u="none" strike="noStrike" kern="1200" cap="none" spc="0" normalizeH="0" baseline="0" noProof="0" dirty="0">
                <a:ln>
                  <a:noFill/>
                </a:ln>
                <a:solidFill>
                  <a:prstClr val="white"/>
                </a:solidFill>
                <a:effectLst/>
                <a:uLnTx/>
                <a:uFillTx/>
                <a:latin typeface="Franklin Gothic Book" panose="020B0503020102020204"/>
                <a:ea typeface="+mn-ea"/>
                <a:cs typeface="+mn-cs"/>
              </a:rPr>
              <a:t> not happening at CERN,</a:t>
            </a:r>
            <a:br>
              <a:rPr kumimoji="0" lang="fr-CH" sz="4800" b="0" i="0" u="none" strike="noStrike" kern="1200" cap="none" spc="0" normalizeH="0" baseline="0" noProof="0" dirty="0">
                <a:ln>
                  <a:noFill/>
                </a:ln>
                <a:solidFill>
                  <a:prstClr val="white"/>
                </a:solidFill>
                <a:effectLst/>
                <a:uLnTx/>
                <a:uFillTx/>
                <a:latin typeface="Franklin Gothic Book" panose="020B0503020102020204"/>
                <a:ea typeface="+mn-ea"/>
                <a:cs typeface="+mn-cs"/>
              </a:rPr>
            </a:br>
            <a:r>
              <a:rPr kumimoji="0" lang="fr-CH" sz="4800" b="0" i="0" u="none" strike="noStrike" kern="1200" cap="none" spc="0" normalizeH="0" baseline="0" noProof="0" dirty="0" err="1">
                <a:ln>
                  <a:noFill/>
                </a:ln>
                <a:solidFill>
                  <a:prstClr val="white"/>
                </a:solidFill>
                <a:effectLst/>
                <a:uLnTx/>
                <a:uFillTx/>
                <a:latin typeface="Franklin Gothic Book" panose="020B0503020102020204"/>
                <a:ea typeface="+mn-ea"/>
                <a:cs typeface="+mn-cs"/>
              </a:rPr>
              <a:t>magic</a:t>
            </a:r>
            <a:r>
              <a:rPr kumimoji="0" lang="fr-CH" sz="4800" b="0" i="0" u="none" strike="noStrike" kern="1200" cap="none" spc="0" normalizeH="0" baseline="0" noProof="0" dirty="0">
                <a:ln>
                  <a:noFill/>
                </a:ln>
                <a:solidFill>
                  <a:prstClr val="white"/>
                </a:solidFill>
                <a:effectLst/>
                <a:uLnTx/>
                <a:uFillTx/>
                <a:latin typeface="Franklin Gothic Book" panose="020B0503020102020204"/>
                <a:ea typeface="+mn-ea"/>
                <a:cs typeface="+mn-cs"/>
              </a:rPr>
              <a:t> </a:t>
            </a:r>
            <a:r>
              <a:rPr kumimoji="0" lang="fr-CH" sz="4800" b="0" i="0" u="none" strike="noStrike" kern="1200" cap="none" spc="0" normalizeH="0" baseline="0" noProof="0" dirty="0" err="1">
                <a:ln>
                  <a:noFill/>
                </a:ln>
                <a:solidFill>
                  <a:prstClr val="white"/>
                </a:solidFill>
                <a:effectLst/>
                <a:uLnTx/>
                <a:uFillTx/>
                <a:latin typeface="Franklin Gothic Book" panose="020B0503020102020204"/>
                <a:ea typeface="+mn-ea"/>
                <a:cs typeface="+mn-cs"/>
              </a:rPr>
              <a:t>is</a:t>
            </a:r>
            <a:r>
              <a:rPr kumimoji="0" lang="fr-CH" sz="4800" b="0" i="0" u="none" strike="noStrike" kern="1200" cap="none" spc="0" normalizeH="0" baseline="0" noProof="0" dirty="0">
                <a:ln>
                  <a:noFill/>
                </a:ln>
                <a:solidFill>
                  <a:prstClr val="white"/>
                </a:solidFill>
                <a:effectLst/>
                <a:uLnTx/>
                <a:uFillTx/>
                <a:latin typeface="Franklin Gothic Book" panose="020B0503020102020204"/>
                <a:ea typeface="+mn-ea"/>
                <a:cs typeface="+mn-cs"/>
              </a:rPr>
              <a:t> </a:t>
            </a:r>
            <a:r>
              <a:rPr kumimoji="0" lang="fr-CH" sz="4800" b="0" i="0" u="none" strike="noStrike" kern="1200" cap="none" spc="0" normalizeH="0" baseline="0" noProof="0" dirty="0" err="1">
                <a:ln>
                  <a:noFill/>
                </a:ln>
                <a:solidFill>
                  <a:prstClr val="white"/>
                </a:solidFill>
                <a:effectLst/>
                <a:uLnTx/>
                <a:uFillTx/>
                <a:latin typeface="Franklin Gothic Book" panose="020B0503020102020204"/>
                <a:ea typeface="+mn-ea"/>
                <a:cs typeface="+mn-cs"/>
              </a:rPr>
              <a:t>being</a:t>
            </a:r>
            <a:r>
              <a:rPr kumimoji="0" lang="fr-CH" sz="4800" b="0" i="0" u="none" strike="noStrike" kern="1200" cap="none" spc="0" normalizeH="0" baseline="0" noProof="0" dirty="0">
                <a:ln>
                  <a:noFill/>
                </a:ln>
                <a:solidFill>
                  <a:prstClr val="white"/>
                </a:solidFill>
                <a:effectLst/>
                <a:uLnTx/>
                <a:uFillTx/>
                <a:latin typeface="Franklin Gothic Book" panose="020B0503020102020204"/>
                <a:ea typeface="+mn-ea"/>
                <a:cs typeface="+mn-cs"/>
              </a:rPr>
              <a:t> </a:t>
            </a:r>
            <a:r>
              <a:rPr kumimoji="0" lang="fr-CH" sz="4800" b="0" i="0" u="none" strike="noStrike" kern="1200" cap="none" spc="0" normalizeH="0" baseline="0" noProof="0" dirty="0" err="1">
                <a:ln>
                  <a:noFill/>
                </a:ln>
                <a:solidFill>
                  <a:prstClr val="white"/>
                </a:solidFill>
                <a:effectLst/>
                <a:uLnTx/>
                <a:uFillTx/>
                <a:latin typeface="Franklin Gothic Book" panose="020B0503020102020204"/>
                <a:ea typeface="+mn-ea"/>
                <a:cs typeface="+mn-cs"/>
              </a:rPr>
              <a:t>explained</a:t>
            </a:r>
            <a:r>
              <a:rPr kumimoji="0" lang="fr-CH" sz="4800" b="0" i="0" u="none" strike="noStrike" kern="1200" cap="none" spc="0" normalizeH="0" baseline="0" noProof="0" dirty="0">
                <a:ln>
                  <a:noFill/>
                </a:ln>
                <a:solidFill>
                  <a:prstClr val="white"/>
                </a:solidFill>
                <a:effectLst/>
                <a:uLnTx/>
                <a:uFillTx/>
                <a:latin typeface="Franklin Gothic Book" panose="020B0503020102020204"/>
                <a:ea typeface="+mn-ea"/>
                <a:cs typeface="+mn-cs"/>
              </a:rPr>
              <a:t> at CERN."</a:t>
            </a:r>
            <a:br>
              <a:rPr kumimoji="0" lang="fr-CH" sz="2133" b="0" i="1" u="none" strike="noStrike" kern="1200" cap="none" spc="0" normalizeH="0" baseline="0" noProof="0" dirty="0">
                <a:ln>
                  <a:noFill/>
                </a:ln>
                <a:solidFill>
                  <a:prstClr val="white"/>
                </a:solidFill>
                <a:effectLst/>
                <a:uLnTx/>
                <a:uFillTx/>
                <a:latin typeface="Franklin Gothic Book" panose="020B0503020102020204"/>
                <a:ea typeface="+mn-ea"/>
                <a:cs typeface="+mn-cs"/>
              </a:rPr>
            </a:br>
            <a:br>
              <a:rPr kumimoji="0" lang="fr-CH" sz="2133" b="0" i="1" u="none" strike="noStrike" kern="1200" cap="none" spc="0" normalizeH="0" baseline="0" noProof="0" dirty="0">
                <a:ln>
                  <a:noFill/>
                </a:ln>
                <a:solidFill>
                  <a:prstClr val="white"/>
                </a:solidFill>
                <a:effectLst/>
                <a:uLnTx/>
                <a:uFillTx/>
                <a:latin typeface="Franklin Gothic Book" panose="020B0503020102020204"/>
                <a:ea typeface="+mn-ea"/>
                <a:cs typeface="+mn-cs"/>
              </a:rPr>
            </a:br>
            <a:r>
              <a:rPr kumimoji="0" lang="fr-CH" sz="4800" b="0" i="1" u="none" strike="noStrike" kern="1200" cap="none" spc="0" normalizeH="0" baseline="0" noProof="0" dirty="0">
                <a:ln>
                  <a:noFill/>
                </a:ln>
                <a:solidFill>
                  <a:prstClr val="white"/>
                </a:solidFill>
                <a:effectLst/>
                <a:uLnTx/>
                <a:uFillTx/>
                <a:latin typeface="Franklin Gothic Book" panose="020B0503020102020204"/>
                <a:ea typeface="+mn-ea"/>
                <a:cs typeface="+mn-cs"/>
              </a:rPr>
              <a:t>Tom </a:t>
            </a:r>
            <a:r>
              <a:rPr kumimoji="0" lang="fr-CH" sz="4800" b="0" i="1" u="none" strike="noStrike" kern="1200" cap="none" spc="0" normalizeH="0" baseline="0" noProof="0" dirty="0" err="1">
                <a:ln>
                  <a:noFill/>
                </a:ln>
                <a:solidFill>
                  <a:prstClr val="white"/>
                </a:solidFill>
                <a:effectLst/>
                <a:uLnTx/>
                <a:uFillTx/>
                <a:latin typeface="Franklin Gothic Book" panose="020B0503020102020204"/>
                <a:ea typeface="+mn-ea"/>
                <a:cs typeface="+mn-cs"/>
              </a:rPr>
              <a:t>Hanks</a:t>
            </a:r>
            <a:endParaRPr kumimoji="0" lang="fr-CH" sz="4800" b="0" i="1" u="none" strike="noStrike" kern="1200" cap="none" spc="0" normalizeH="0" baseline="0" noProof="0" dirty="0">
              <a:ln>
                <a:noFill/>
              </a:ln>
              <a:solidFill>
                <a:prstClr val="white"/>
              </a:solidFill>
              <a:effectLst/>
              <a:uLnTx/>
              <a:uFillTx/>
              <a:latin typeface="Franklin Gothic Book" panose="020B0503020102020204"/>
              <a:ea typeface="+mn-ea"/>
              <a:cs typeface="+mn-cs"/>
            </a:endParaRPr>
          </a:p>
        </p:txBody>
      </p:sp>
      <p:sp>
        <p:nvSpPr>
          <p:cNvPr id="4" name="Title 1"/>
          <p:cNvSpPr txBox="1">
            <a:spLocks/>
          </p:cNvSpPr>
          <p:nvPr/>
        </p:nvSpPr>
        <p:spPr>
          <a:xfrm>
            <a:off x="223034" y="3998259"/>
            <a:ext cx="3936591" cy="1721224"/>
          </a:xfrm>
          <a:prstGeom prst="rect">
            <a:avLst/>
          </a:prstGeom>
        </p:spPr>
        <p:txBody>
          <a:bodyPr anchor="b"/>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4800" b="0" i="1" u="none" strike="noStrike" kern="1200" cap="none" spc="0" normalizeH="0" baseline="0" noProof="0" dirty="0">
              <a:ln>
                <a:noFill/>
              </a:ln>
              <a:solidFill>
                <a:srgbClr val="5B9BD5"/>
              </a:solidFill>
              <a:effectLst/>
              <a:uLnTx/>
              <a:uFillTx/>
              <a:latin typeface="Franklin Gothic Book" panose="020B0503020102020204"/>
              <a:ea typeface="+mn-ea"/>
              <a:cs typeface="+mn-cs"/>
            </a:endParaRPr>
          </a:p>
        </p:txBody>
      </p:sp>
    </p:spTree>
    <p:extLst>
      <p:ext uri="{BB962C8B-B14F-4D97-AF65-F5344CB8AC3E}">
        <p14:creationId xmlns:p14="http://schemas.microsoft.com/office/powerpoint/2010/main" val="617389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itle 1">
            <a:extLst>
              <a:ext uri="{FF2B5EF4-FFF2-40B4-BE49-F238E27FC236}">
                <a16:creationId xmlns:a16="http://schemas.microsoft.com/office/drawing/2014/main" id="{2871AD03-E8F2-49EC-8C3B-6D15D45AE4B2}"/>
              </a:ext>
            </a:extLst>
          </p:cNvPr>
          <p:cNvSpPr>
            <a:spLocks noGrp="1"/>
          </p:cNvSpPr>
          <p:nvPr>
            <p:ph type="title"/>
          </p:nvPr>
        </p:nvSpPr>
        <p:spPr>
          <a:xfrm>
            <a:off x="838200" y="0"/>
            <a:ext cx="10515600" cy="860612"/>
          </a:xfrm>
        </p:spPr>
        <p:txBody>
          <a:bodyPr/>
          <a:lstStyle/>
          <a:p>
            <a:r>
              <a:rPr lang="en-US" dirty="0"/>
              <a:t>CERN Mechanical Engineering</a:t>
            </a:r>
          </a:p>
        </p:txBody>
      </p:sp>
      <p:sp>
        <p:nvSpPr>
          <p:cNvPr id="4" name="Content Placeholder 3">
            <a:extLst>
              <a:ext uri="{FF2B5EF4-FFF2-40B4-BE49-F238E27FC236}">
                <a16:creationId xmlns:a16="http://schemas.microsoft.com/office/drawing/2014/main" id="{F4C65679-A6DE-43A4-078C-7B751C26955E}"/>
              </a:ext>
            </a:extLst>
          </p:cNvPr>
          <p:cNvSpPr>
            <a:spLocks noGrp="1"/>
          </p:cNvSpPr>
          <p:nvPr>
            <p:ph sz="quarter" idx="18"/>
          </p:nvPr>
        </p:nvSpPr>
        <p:spPr/>
        <p:txBody>
          <a:bodyPr/>
          <a:lstStyle/>
          <a:p>
            <a:endParaRPr lang="en-GB"/>
          </a:p>
        </p:txBody>
      </p:sp>
      <p:graphicFrame>
        <p:nvGraphicFramePr>
          <p:cNvPr id="3" name="Object 2">
            <a:extLst>
              <a:ext uri="{FF2B5EF4-FFF2-40B4-BE49-F238E27FC236}">
                <a16:creationId xmlns:a16="http://schemas.microsoft.com/office/drawing/2014/main" id="{D883471E-3A0E-CBE4-60D2-87C2958AB353}"/>
              </a:ext>
            </a:extLst>
          </p:cNvPr>
          <p:cNvGraphicFramePr>
            <a:graphicFrameLocks noChangeAspect="1"/>
          </p:cNvGraphicFramePr>
          <p:nvPr/>
        </p:nvGraphicFramePr>
        <p:xfrm>
          <a:off x="0" y="771922"/>
          <a:ext cx="12192000" cy="5312568"/>
        </p:xfrm>
        <a:graphic>
          <a:graphicData uri="http://schemas.openxmlformats.org/presentationml/2006/ole">
            <mc:AlternateContent xmlns:mc="http://schemas.openxmlformats.org/markup-compatibility/2006">
              <mc:Choice xmlns:v="urn:schemas-microsoft-com:vml" Requires="v">
                <p:oleObj r:id="rId3" imgW="25396560" imgH="11072880" progId="">
                  <p:embed/>
                </p:oleObj>
              </mc:Choice>
              <mc:Fallback>
                <p:oleObj r:id="rId3" imgW="25396560" imgH="11072880" progId="">
                  <p:embed/>
                  <p:pic>
                    <p:nvPicPr>
                      <p:cNvPr id="3" name="Object 2">
                        <a:extLst>
                          <a:ext uri="{FF2B5EF4-FFF2-40B4-BE49-F238E27FC236}">
                            <a16:creationId xmlns:a16="http://schemas.microsoft.com/office/drawing/2014/main" id="{D883471E-3A0E-CBE4-60D2-87C2958AB353}"/>
                          </a:ext>
                        </a:extLst>
                      </p:cNvPr>
                      <p:cNvPicPr/>
                      <p:nvPr/>
                    </p:nvPicPr>
                    <p:blipFill>
                      <a:blip r:embed="rId4"/>
                      <a:stretch>
                        <a:fillRect/>
                      </a:stretch>
                    </p:blipFill>
                    <p:spPr>
                      <a:xfrm>
                        <a:off x="0" y="771922"/>
                        <a:ext cx="12192000" cy="5312568"/>
                      </a:xfrm>
                      <a:prstGeom prst="rect">
                        <a:avLst/>
                      </a:prstGeom>
                    </p:spPr>
                  </p:pic>
                </p:oleObj>
              </mc:Fallback>
            </mc:AlternateContent>
          </a:graphicData>
        </a:graphic>
      </p:graphicFrame>
    </p:spTree>
    <p:extLst>
      <p:ext uri="{BB962C8B-B14F-4D97-AF65-F5344CB8AC3E}">
        <p14:creationId xmlns:p14="http://schemas.microsoft.com/office/powerpoint/2010/main" val="2522257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itle 1">
            <a:extLst>
              <a:ext uri="{FF2B5EF4-FFF2-40B4-BE49-F238E27FC236}">
                <a16:creationId xmlns:a16="http://schemas.microsoft.com/office/drawing/2014/main" id="{2871AD03-E8F2-49EC-8C3B-6D15D45AE4B2}"/>
              </a:ext>
            </a:extLst>
          </p:cNvPr>
          <p:cNvSpPr>
            <a:spLocks noGrp="1"/>
          </p:cNvSpPr>
          <p:nvPr>
            <p:ph type="title"/>
          </p:nvPr>
        </p:nvSpPr>
        <p:spPr>
          <a:xfrm>
            <a:off x="838200" y="0"/>
            <a:ext cx="10515600" cy="860612"/>
          </a:xfrm>
        </p:spPr>
        <p:txBody>
          <a:bodyPr/>
          <a:lstStyle/>
          <a:p>
            <a:r>
              <a:rPr lang="en-US" dirty="0"/>
              <a:t>CERN Civil Engineering</a:t>
            </a:r>
          </a:p>
        </p:txBody>
      </p:sp>
      <p:sp>
        <p:nvSpPr>
          <p:cNvPr id="4" name="Content Placeholder 3">
            <a:extLst>
              <a:ext uri="{FF2B5EF4-FFF2-40B4-BE49-F238E27FC236}">
                <a16:creationId xmlns:a16="http://schemas.microsoft.com/office/drawing/2014/main" id="{319157A4-0A71-3D68-4F05-7041E57AF3D5}"/>
              </a:ext>
            </a:extLst>
          </p:cNvPr>
          <p:cNvSpPr>
            <a:spLocks noGrp="1"/>
          </p:cNvSpPr>
          <p:nvPr>
            <p:ph sz="quarter" idx="18"/>
          </p:nvPr>
        </p:nvSpPr>
        <p:spPr/>
        <p:txBody>
          <a:bodyPr/>
          <a:lstStyle/>
          <a:p>
            <a:endParaRPr lang="en-GB"/>
          </a:p>
        </p:txBody>
      </p:sp>
      <p:pic>
        <p:nvPicPr>
          <p:cNvPr id="1026" name="Picture 2">
            <a:extLst>
              <a:ext uri="{FF2B5EF4-FFF2-40B4-BE49-F238E27FC236}">
                <a16:creationId xmlns:a16="http://schemas.microsoft.com/office/drawing/2014/main" id="{1139AA4C-5A9D-4B1E-33DF-EFF2A858EA2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84" b="-1"/>
          <a:stretch/>
        </p:blipFill>
        <p:spPr bwMode="auto">
          <a:xfrm>
            <a:off x="0" y="845999"/>
            <a:ext cx="8212531" cy="52671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4EEDF225-659F-94D6-645F-FBC45DFC6E6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010" r="20544"/>
          <a:stretch/>
        </p:blipFill>
        <p:spPr bwMode="auto">
          <a:xfrm>
            <a:off x="6881515" y="845999"/>
            <a:ext cx="5310486" cy="5267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3823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itle 1">
            <a:extLst>
              <a:ext uri="{FF2B5EF4-FFF2-40B4-BE49-F238E27FC236}">
                <a16:creationId xmlns:a16="http://schemas.microsoft.com/office/drawing/2014/main" id="{2871AD03-E8F2-49EC-8C3B-6D15D45AE4B2}"/>
              </a:ext>
            </a:extLst>
          </p:cNvPr>
          <p:cNvSpPr>
            <a:spLocks noGrp="1"/>
          </p:cNvSpPr>
          <p:nvPr>
            <p:ph type="title"/>
          </p:nvPr>
        </p:nvSpPr>
        <p:spPr>
          <a:xfrm>
            <a:off x="838200" y="0"/>
            <a:ext cx="10515600" cy="860612"/>
          </a:xfrm>
        </p:spPr>
        <p:txBody>
          <a:bodyPr/>
          <a:lstStyle/>
          <a:p>
            <a:r>
              <a:rPr lang="en-US" dirty="0"/>
              <a:t>CERN Fire Service</a:t>
            </a:r>
          </a:p>
        </p:txBody>
      </p:sp>
      <p:sp>
        <p:nvSpPr>
          <p:cNvPr id="7" name="Content Placeholder 6">
            <a:extLst>
              <a:ext uri="{FF2B5EF4-FFF2-40B4-BE49-F238E27FC236}">
                <a16:creationId xmlns:a16="http://schemas.microsoft.com/office/drawing/2014/main" id="{862796D2-F467-D381-FBCD-260E0ED3AA56}"/>
              </a:ext>
            </a:extLst>
          </p:cNvPr>
          <p:cNvSpPr>
            <a:spLocks noGrp="1"/>
          </p:cNvSpPr>
          <p:nvPr>
            <p:ph sz="quarter" idx="18"/>
          </p:nvPr>
        </p:nvSpPr>
        <p:spPr/>
        <p:txBody>
          <a:bodyPr/>
          <a:lstStyle/>
          <a:p>
            <a:endParaRPr lang="en-GB"/>
          </a:p>
        </p:txBody>
      </p:sp>
      <p:pic>
        <p:nvPicPr>
          <p:cNvPr id="5122" name="Picture 2">
            <a:extLst>
              <a:ext uri="{FF2B5EF4-FFF2-40B4-BE49-F238E27FC236}">
                <a16:creationId xmlns:a16="http://schemas.microsoft.com/office/drawing/2014/main" id="{A8BF3E1D-EE7C-4EA0-A9AA-B370A7E93F8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 t="17935" r="5957" b="20698"/>
          <a:stretch/>
        </p:blipFill>
        <p:spPr bwMode="auto">
          <a:xfrm>
            <a:off x="1" y="777482"/>
            <a:ext cx="12192000" cy="5310101"/>
          </a:xfrm>
          <a:prstGeom prst="rect">
            <a:avLst/>
          </a:prstGeom>
          <a:solidFill>
            <a:srgbClr val="FFFFFF"/>
          </a:solidFill>
        </p:spPr>
      </p:pic>
    </p:spTree>
    <p:extLst>
      <p:ext uri="{BB962C8B-B14F-4D97-AF65-F5344CB8AC3E}">
        <p14:creationId xmlns:p14="http://schemas.microsoft.com/office/powerpoint/2010/main" val="3285448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630EB43C-6F16-CBB6-0BBB-2D642DBCA2F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9049" b="17554"/>
          <a:stretch/>
        </p:blipFill>
        <p:spPr bwMode="auto">
          <a:xfrm>
            <a:off x="-127635" y="860612"/>
            <a:ext cx="12447270" cy="520998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5CA579E3-DF2C-0272-6024-ED464E08E56E}"/>
              </a:ext>
            </a:extLst>
          </p:cNvPr>
          <p:cNvSpPr>
            <a:spLocks noGrp="1"/>
          </p:cNvSpPr>
          <p:nvPr>
            <p:ph type="title"/>
          </p:nvPr>
        </p:nvSpPr>
        <p:spPr>
          <a:xfrm>
            <a:off x="838200" y="0"/>
            <a:ext cx="10515600" cy="860612"/>
          </a:xfrm>
        </p:spPr>
        <p:txBody>
          <a:bodyPr/>
          <a:lstStyle/>
          <a:p>
            <a:r>
              <a:rPr lang="en-US" dirty="0"/>
              <a:t>CERN Computer Systems Engineering</a:t>
            </a:r>
          </a:p>
        </p:txBody>
      </p:sp>
    </p:spTree>
    <p:extLst>
      <p:ext uri="{BB962C8B-B14F-4D97-AF65-F5344CB8AC3E}">
        <p14:creationId xmlns:p14="http://schemas.microsoft.com/office/powerpoint/2010/main" val="443577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41FAB-264D-1964-E630-6961FD857B34}"/>
              </a:ext>
            </a:extLst>
          </p:cNvPr>
          <p:cNvSpPr>
            <a:spLocks noGrp="1"/>
          </p:cNvSpPr>
          <p:nvPr>
            <p:ph type="title"/>
          </p:nvPr>
        </p:nvSpPr>
        <p:spPr>
          <a:xfrm>
            <a:off x="838200" y="0"/>
            <a:ext cx="10515600" cy="860612"/>
          </a:xfrm>
        </p:spPr>
        <p:txBody>
          <a:bodyPr anchor="ctr">
            <a:normAutofit/>
          </a:bodyPr>
          <a:lstStyle/>
          <a:p>
            <a:r>
              <a:rPr lang="en-GB" dirty="0"/>
              <a:t>What Does 1.2 Exabytes Look Like?</a:t>
            </a:r>
            <a:endParaRPr lang="en-NL" dirty="0"/>
          </a:p>
        </p:txBody>
      </p:sp>
      <p:pic>
        <p:nvPicPr>
          <p:cNvPr id="10246" name="Picture 6" descr="My Movie Collection as of January 2020 : r/dvdcollection">
            <a:extLst>
              <a:ext uri="{FF2B5EF4-FFF2-40B4-BE49-F238E27FC236}">
                <a16:creationId xmlns:a16="http://schemas.microsoft.com/office/drawing/2014/main" id="{AA7AFA3D-6086-E763-8213-620D9369A646}"/>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713131" y="1102659"/>
            <a:ext cx="6765738" cy="5074304"/>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007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CA579E3-DF2C-0272-6024-ED464E08E56E}"/>
              </a:ext>
            </a:extLst>
          </p:cNvPr>
          <p:cNvSpPr>
            <a:spLocks noGrp="1"/>
          </p:cNvSpPr>
          <p:nvPr>
            <p:ph type="title"/>
          </p:nvPr>
        </p:nvSpPr>
        <p:spPr>
          <a:xfrm>
            <a:off x="838200" y="0"/>
            <a:ext cx="10515600" cy="860612"/>
          </a:xfrm>
        </p:spPr>
        <p:txBody>
          <a:bodyPr/>
          <a:lstStyle/>
          <a:p>
            <a:r>
              <a:rPr lang="en-US" dirty="0"/>
              <a:t>CERN Software Engineering</a:t>
            </a:r>
          </a:p>
        </p:txBody>
      </p:sp>
      <p:pic>
        <p:nvPicPr>
          <p:cNvPr id="5122" name="Picture 2">
            <a:extLst>
              <a:ext uri="{FF2B5EF4-FFF2-40B4-BE49-F238E27FC236}">
                <a16:creationId xmlns:a16="http://schemas.microsoft.com/office/drawing/2014/main" id="{DC665099-3892-E217-8482-856DF51C788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0156" b="18779"/>
          <a:stretch/>
        </p:blipFill>
        <p:spPr bwMode="auto">
          <a:xfrm>
            <a:off x="-127635" y="845999"/>
            <a:ext cx="12447270" cy="5224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48096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CERN Innovates</a:t>
            </a:r>
            <a:endParaRPr lang="en-GB" dirty="0"/>
          </a:p>
        </p:txBody>
      </p:sp>
      <p:pic>
        <p:nvPicPr>
          <p:cNvPr id="1026" name="Picture 2" descr="https://cds.cern.ch/record/918081/files/7708502X.jpg?subformat=icon-144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0340" y="836714"/>
            <a:ext cx="7742326" cy="515617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spect="1"/>
          </p:cNvSpPr>
          <p:nvPr/>
        </p:nvSpPr>
        <p:spPr>
          <a:xfrm>
            <a:off x="5012404" y="3488038"/>
            <a:ext cx="1673575" cy="925830"/>
          </a:xfrm>
          <a:custGeom>
            <a:avLst/>
            <a:gdLst>
              <a:gd name="connsiteX0" fmla="*/ 0 w 929640"/>
              <a:gd name="connsiteY0" fmla="*/ 0 h 609600"/>
              <a:gd name="connsiteX1" fmla="*/ 929640 w 929640"/>
              <a:gd name="connsiteY1" fmla="*/ 0 h 609600"/>
              <a:gd name="connsiteX2" fmla="*/ 929640 w 929640"/>
              <a:gd name="connsiteY2" fmla="*/ 609600 h 609600"/>
              <a:gd name="connsiteX3" fmla="*/ 0 w 929640"/>
              <a:gd name="connsiteY3" fmla="*/ 609600 h 609600"/>
              <a:gd name="connsiteX4" fmla="*/ 0 w 929640"/>
              <a:gd name="connsiteY4" fmla="*/ 0 h 609600"/>
              <a:gd name="connsiteX0" fmla="*/ 0 w 1068021"/>
              <a:gd name="connsiteY0" fmla="*/ 162801 h 609600"/>
              <a:gd name="connsiteX1" fmla="*/ 1068021 w 1068021"/>
              <a:gd name="connsiteY1" fmla="*/ 0 h 609600"/>
              <a:gd name="connsiteX2" fmla="*/ 1068021 w 1068021"/>
              <a:gd name="connsiteY2" fmla="*/ 609600 h 609600"/>
              <a:gd name="connsiteX3" fmla="*/ 138381 w 1068021"/>
              <a:gd name="connsiteY3" fmla="*/ 609600 h 609600"/>
              <a:gd name="connsiteX4" fmla="*/ 0 w 1068021"/>
              <a:gd name="connsiteY4" fmla="*/ 162801 h 609600"/>
              <a:gd name="connsiteX0" fmla="*/ 0 w 1068021"/>
              <a:gd name="connsiteY0" fmla="*/ 162801 h 718134"/>
              <a:gd name="connsiteX1" fmla="*/ 1068021 w 1068021"/>
              <a:gd name="connsiteY1" fmla="*/ 0 h 718134"/>
              <a:gd name="connsiteX2" fmla="*/ 1068021 w 1068021"/>
              <a:gd name="connsiteY2" fmla="*/ 609600 h 718134"/>
              <a:gd name="connsiteX3" fmla="*/ 434136 w 1068021"/>
              <a:gd name="connsiteY3" fmla="*/ 718134 h 718134"/>
              <a:gd name="connsiteX4" fmla="*/ 0 w 1068021"/>
              <a:gd name="connsiteY4" fmla="*/ 162801 h 718134"/>
              <a:gd name="connsiteX0" fmla="*/ 0 w 1252529"/>
              <a:gd name="connsiteY0" fmla="*/ 162801 h 718134"/>
              <a:gd name="connsiteX1" fmla="*/ 1068021 w 1252529"/>
              <a:gd name="connsiteY1" fmla="*/ 0 h 718134"/>
              <a:gd name="connsiteX2" fmla="*/ 1252529 w 1252529"/>
              <a:gd name="connsiteY2" fmla="*/ 541767 h 718134"/>
              <a:gd name="connsiteX3" fmla="*/ 434136 w 1252529"/>
              <a:gd name="connsiteY3" fmla="*/ 718134 h 718134"/>
              <a:gd name="connsiteX4" fmla="*/ 0 w 1252529"/>
              <a:gd name="connsiteY4" fmla="*/ 162801 h 718134"/>
              <a:gd name="connsiteX0" fmla="*/ 0 w 1252529"/>
              <a:gd name="connsiteY0" fmla="*/ 160087 h 715420"/>
              <a:gd name="connsiteX1" fmla="*/ 829246 w 1252529"/>
              <a:gd name="connsiteY1" fmla="*/ 0 h 715420"/>
              <a:gd name="connsiteX2" fmla="*/ 1252529 w 1252529"/>
              <a:gd name="connsiteY2" fmla="*/ 539053 h 715420"/>
              <a:gd name="connsiteX3" fmla="*/ 434136 w 1252529"/>
              <a:gd name="connsiteY3" fmla="*/ 715420 h 715420"/>
              <a:gd name="connsiteX4" fmla="*/ 0 w 1252529"/>
              <a:gd name="connsiteY4" fmla="*/ 160087 h 715420"/>
              <a:gd name="connsiteX0" fmla="*/ 0 w 1252529"/>
              <a:gd name="connsiteY0" fmla="*/ 160087 h 715420"/>
              <a:gd name="connsiteX1" fmla="*/ 829246 w 1252529"/>
              <a:gd name="connsiteY1" fmla="*/ 0 h 715420"/>
              <a:gd name="connsiteX2" fmla="*/ 1252529 w 1252529"/>
              <a:gd name="connsiteY2" fmla="*/ 539053 h 715420"/>
              <a:gd name="connsiteX3" fmla="*/ 434136 w 1252529"/>
              <a:gd name="connsiteY3" fmla="*/ 715420 h 715420"/>
              <a:gd name="connsiteX4" fmla="*/ 0 w 1252529"/>
              <a:gd name="connsiteY4" fmla="*/ 160087 h 715420"/>
              <a:gd name="connsiteX0" fmla="*/ 0 w 1293229"/>
              <a:gd name="connsiteY0" fmla="*/ 160087 h 715420"/>
              <a:gd name="connsiteX1" fmla="*/ 829246 w 1293229"/>
              <a:gd name="connsiteY1" fmla="*/ 0 h 715420"/>
              <a:gd name="connsiteX2" fmla="*/ 1293229 w 1293229"/>
              <a:gd name="connsiteY2" fmla="*/ 528200 h 715420"/>
              <a:gd name="connsiteX3" fmla="*/ 434136 w 1293229"/>
              <a:gd name="connsiteY3" fmla="*/ 715420 h 715420"/>
              <a:gd name="connsiteX4" fmla="*/ 0 w 1293229"/>
              <a:gd name="connsiteY4" fmla="*/ 160087 h 715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3229" h="715420">
                <a:moveTo>
                  <a:pt x="0" y="160087"/>
                </a:moveTo>
                <a:lnTo>
                  <a:pt x="829246" y="0"/>
                </a:lnTo>
                <a:lnTo>
                  <a:pt x="1293229" y="528200"/>
                </a:lnTo>
                <a:lnTo>
                  <a:pt x="434136" y="715420"/>
                </a:lnTo>
                <a:lnTo>
                  <a:pt x="0" y="160087"/>
                </a:lnTo>
                <a:close/>
              </a:path>
            </a:pathLst>
          </a:custGeom>
          <a:noFill/>
          <a:ln w="63500">
            <a:solidFill>
              <a:srgbClr val="FFFF00"/>
            </a:solidFill>
          </a:ln>
          <a:effectLst>
            <a:glow rad="139700">
              <a:schemeClr val="accent2">
                <a:satMod val="175000"/>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3020102020204"/>
              <a:ea typeface="+mn-ea"/>
              <a:cs typeface="+mn-cs"/>
            </a:endParaRPr>
          </a:p>
        </p:txBody>
      </p:sp>
      <p:pic>
        <p:nvPicPr>
          <p:cNvPr id="3" name="Picture 4" descr="https://cds.cern.ch/record/969623/files/8005653X.jpg?subformat=icon-1440"/>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082" r="2947"/>
          <a:stretch/>
        </p:blipFill>
        <p:spPr bwMode="auto">
          <a:xfrm>
            <a:off x="6230030" y="836715"/>
            <a:ext cx="3752636" cy="2843833"/>
          </a:xfrm>
          <a:prstGeom prst="rect">
            <a:avLst/>
          </a:prstGeom>
          <a:solidFill>
            <a:srgbClr val="FFFFFF">
              <a:shade val="85000"/>
            </a:srgbClr>
          </a:solidFill>
          <a:ln w="190500" cap="sq">
            <a:noFill/>
            <a:miter lim="800000"/>
          </a:ln>
          <a:effectLst/>
        </p:spPr>
      </p:pic>
      <p:pic>
        <p:nvPicPr>
          <p:cNvPr id="4" name="Picture 2" descr="https://mediastream.cern.ch/MediaArchive/Photo/Public/2010/1003026/1003026_01/1003026_01-A4-at-144-dpi.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62151" y="840372"/>
            <a:ext cx="3436204" cy="51525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71023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 presetClass="emph" presetSubtype="0" fill="hold" grpId="1" nodeType="withEffect">
                                  <p:stCondLst>
                                    <p:cond delay="0"/>
                                  </p:stCondLst>
                                  <p:childTnLst>
                                    <p:animScale>
                                      <p:cBhvr>
                                        <p:cTn id="9" dur="500" fill="hold"/>
                                        <p:tgtEl>
                                          <p:spTgt spid="5"/>
                                        </p:tgtEl>
                                      </p:cBhvr>
                                      <p:by x="75000" y="75000"/>
                                    </p:animScale>
                                  </p:childTnLst>
                                </p:cTn>
                              </p:par>
                            </p:childTnLst>
                          </p:cTn>
                        </p:par>
                      </p:childTnLst>
                    </p:cTn>
                  </p:par>
                  <p:par>
                    <p:cTn id="10" fill="hold">
                      <p:stCondLst>
                        <p:cond delay="indefinite"/>
                      </p:stCondLst>
                      <p:childTnLst>
                        <p:par>
                          <p:cTn id="11" fill="hold">
                            <p:stCondLst>
                              <p:cond delay="0"/>
                            </p:stCondLst>
                            <p:childTnLst>
                              <p:par>
                                <p:cTn id="12" presetID="53" presetClass="entr" presetSubtype="528"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anim calcmode="lin" valueType="num">
                                      <p:cBhvr>
                                        <p:cTn id="17" dur="500" fill="hold"/>
                                        <p:tgtEl>
                                          <p:spTgt spid="3"/>
                                        </p:tgtEl>
                                        <p:attrNameLst>
                                          <p:attrName>ppt_x</p:attrName>
                                        </p:attrNameLst>
                                      </p:cBhvr>
                                      <p:tavLst>
                                        <p:tav tm="0">
                                          <p:val>
                                            <p:fltVal val="0.5"/>
                                          </p:val>
                                        </p:tav>
                                        <p:tav tm="100000">
                                          <p:val>
                                            <p:strVal val="#ppt_x"/>
                                          </p:val>
                                        </p:tav>
                                      </p:tavLst>
                                    </p:anim>
                                    <p:anim calcmode="lin" valueType="num">
                                      <p:cBhvr>
                                        <p:cTn id="18" dur="500" fill="hold"/>
                                        <p:tgtEl>
                                          <p:spTgt spid="3"/>
                                        </p:tgtEl>
                                        <p:attrNameLst>
                                          <p:attrName>ppt_y</p:attrName>
                                        </p:attrNameLst>
                                      </p:cBhvr>
                                      <p:tavLst>
                                        <p:tav tm="0">
                                          <p:val>
                                            <p:fltVal val="0.5"/>
                                          </p:val>
                                        </p:tav>
                                        <p:tav tm="100000">
                                          <p:val>
                                            <p:strVal val="#ppt_y"/>
                                          </p:val>
                                        </p:tav>
                                      </p:tavLst>
                                    </p:anim>
                                  </p:childTnLst>
                                </p:cTn>
                              </p:par>
                              <p:par>
                                <p:cTn id="19" presetID="10" presetClass="exit" presetSubtype="0" fill="hold" grpId="2" nodeType="withEffect">
                                  <p:stCondLst>
                                    <p:cond delay="400"/>
                                  </p:stCondLst>
                                  <p:childTnLst>
                                    <p:animEffect transition="out" filter="fade">
                                      <p:cBhvr>
                                        <p:cTn id="20" dur="500"/>
                                        <p:tgtEl>
                                          <p:spTgt spid="5"/>
                                        </p:tgtEl>
                                      </p:cBhvr>
                                    </p:animEffect>
                                    <p:set>
                                      <p:cBhvr>
                                        <p:cTn id="21" dur="1" fill="hold">
                                          <p:stCondLst>
                                            <p:cond delay="499"/>
                                          </p:stCondLst>
                                        </p:cTn>
                                        <p:tgtEl>
                                          <p:spTgt spid="5"/>
                                        </p:tgtEl>
                                        <p:attrNameLst>
                                          <p:attrName>style.visibility</p:attrName>
                                        </p:attrNameLst>
                                      </p:cBhvr>
                                      <p:to>
                                        <p:strVal val="hidden"/>
                                      </p:to>
                                    </p:set>
                                  </p:childTnLst>
                                </p:cTn>
                              </p:par>
                              <p:par>
                                <p:cTn id="22" presetID="10" presetClass="exit" presetSubtype="0" fill="hold" nodeType="withEffect">
                                  <p:stCondLst>
                                    <p:cond delay="400"/>
                                  </p:stCondLst>
                                  <p:childTnLst>
                                    <p:animEffect transition="out" filter="fade">
                                      <p:cBhvr>
                                        <p:cTn id="23" dur="500"/>
                                        <p:tgtEl>
                                          <p:spTgt spid="1026"/>
                                        </p:tgtEl>
                                      </p:cBhvr>
                                    </p:animEffect>
                                    <p:set>
                                      <p:cBhvr>
                                        <p:cTn id="24" dur="1" fill="hold">
                                          <p:stCondLst>
                                            <p:cond delay="499"/>
                                          </p:stCondLst>
                                        </p:cTn>
                                        <p:tgtEl>
                                          <p:spTgt spid="1026"/>
                                        </p:tgtEl>
                                        <p:attrNameLst>
                                          <p:attrName>style.visibility</p:attrName>
                                        </p:attrNameLst>
                                      </p:cBhvr>
                                      <p:to>
                                        <p:strVal val="hidden"/>
                                      </p:to>
                                    </p:set>
                                  </p:childTnLst>
                                </p:cTn>
                              </p:par>
                              <p:par>
                                <p:cTn id="25" presetID="10" presetClass="entr" presetSubtype="0" fill="hold" nodeType="withEffect">
                                  <p:stCondLst>
                                    <p:cond delay="4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Lst>
  </p:timing>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PPT_v2024</Template>
  <TotalTime>4861</TotalTime>
  <Words>557</Words>
  <Application>Microsoft Macintosh PowerPoint</Application>
  <PresentationFormat>Widescreen</PresentationFormat>
  <Paragraphs>76</Paragraphs>
  <Slides>24</Slides>
  <Notes>17</Notes>
  <HiddenSlides>0</HiddenSlides>
  <MMClips>0</MMClips>
  <ScaleCrop>false</ScaleCrop>
  <HeadingPairs>
    <vt:vector size="8" baseType="variant">
      <vt:variant>
        <vt:lpstr>Fonts Used</vt:lpstr>
      </vt:variant>
      <vt:variant>
        <vt:i4>9</vt:i4>
      </vt:variant>
      <vt:variant>
        <vt:lpstr>Theme</vt:lpstr>
      </vt:variant>
      <vt:variant>
        <vt:i4>3</vt:i4>
      </vt:variant>
      <vt:variant>
        <vt:lpstr>Embedded OLE Servers</vt:lpstr>
      </vt:variant>
      <vt:variant>
        <vt:i4>0</vt:i4>
      </vt:variant>
      <vt:variant>
        <vt:lpstr>Slide Titles</vt:lpstr>
      </vt:variant>
      <vt:variant>
        <vt:i4>24</vt:i4>
      </vt:variant>
    </vt:vector>
  </HeadingPairs>
  <TitlesOfParts>
    <vt:vector size="36" baseType="lpstr">
      <vt:lpstr>Arial</vt:lpstr>
      <vt:lpstr>Calibri</vt:lpstr>
      <vt:lpstr>Franklin Gothic Book</vt:lpstr>
      <vt:lpstr>Franklin Gothic Medium</vt:lpstr>
      <vt:lpstr>Helvetica</vt:lpstr>
      <vt:lpstr>Sansation</vt:lpstr>
      <vt:lpstr>Ubuntu Light</vt:lpstr>
      <vt:lpstr>Ubuntu Medium</vt:lpstr>
      <vt:lpstr>var(--cds-font-family-source-sans-pro)</vt:lpstr>
      <vt:lpstr>Office Theme</vt:lpstr>
      <vt:lpstr>Custom Design</vt:lpstr>
      <vt:lpstr>1_Custom Design</vt:lpstr>
      <vt:lpstr>Ontdek de Kracht van Programmeren bij CERN </vt:lpstr>
      <vt:lpstr>PowerPoint Presentation</vt:lpstr>
      <vt:lpstr>CERN Mechanical Engineering</vt:lpstr>
      <vt:lpstr>CERN Civil Engineering</vt:lpstr>
      <vt:lpstr>CERN Fire Service</vt:lpstr>
      <vt:lpstr>CERN Computer Systems Engineering</vt:lpstr>
      <vt:lpstr>What Does 1.2 Exabytes Look Like?</vt:lpstr>
      <vt:lpstr>CERN Software Engineering</vt:lpstr>
      <vt:lpstr>CERN Innovates</vt:lpstr>
      <vt:lpstr>The Web in 1990</vt:lpstr>
      <vt:lpstr>Wat is programmeren?</vt:lpstr>
      <vt:lpstr>PowerPoint Presentation</vt:lpstr>
      <vt:lpstr>System Engineering</vt:lpstr>
      <vt:lpstr>Data Analysis/Simulatie </vt:lpstr>
      <vt:lpstr>Application Development</vt:lpstr>
      <vt:lpstr>Java vs C/C++</vt:lpstr>
      <vt:lpstr>Van code tot uitvoer</vt:lpstr>
      <vt:lpstr>C Programmeertaal</vt:lpstr>
      <vt:lpstr>Waarom is snelheid belangrijk</vt:lpstr>
      <vt:lpstr>Business Computing</vt:lpstr>
      <vt:lpstr>A Unique Place</vt:lpstr>
      <vt:lpstr>EDH</vt:lpstr>
      <vt:lpstr>Java bij CERN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Luuk Bartels</dc:creator>
  <cp:lastModifiedBy>Luuk Bartels</cp:lastModifiedBy>
  <cp:revision>9</cp:revision>
  <dcterms:created xsi:type="dcterms:W3CDTF">2024-08-26T13:34:05Z</dcterms:created>
  <dcterms:modified xsi:type="dcterms:W3CDTF">2024-10-09T10:19:14Z</dcterms:modified>
</cp:coreProperties>
</file>