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3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837"/>
    <a:srgbClr val="7B29F8"/>
    <a:srgbClr val="F80001"/>
    <a:srgbClr val="920000"/>
    <a:srgbClr val="FF0100"/>
    <a:srgbClr val="01FF00"/>
    <a:srgbClr val="0700FF"/>
    <a:srgbClr val="C50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6" autoAdjust="0"/>
    <p:restoredTop sz="80359" autoAdjust="0"/>
  </p:normalViewPr>
  <p:slideViewPr>
    <p:cSldViewPr snapToGrid="0" snapToObjects="1">
      <p:cViewPr varScale="1">
        <p:scale>
          <a:sx n="108" d="100"/>
          <a:sy n="108" d="100"/>
        </p:scale>
        <p:origin x="87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3E69-B0AC-D949-858B-D76AACD081DB}" type="datetimeFigureOut">
              <a:rPr lang="en-US" smtClean="0"/>
              <a:pPr/>
              <a:t>6/21/24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C750F-009A-9A4D-B932-D7F4D246BB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14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2497C-E36B-4048-B07A-68C53B24D67B}" type="datetimeFigureOut">
              <a:rPr lang="en-US" smtClean="0"/>
              <a:pPr/>
              <a:t>6/21/24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16679-08E0-AA4F-AD6A-E5E0ADAD65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74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95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will be lessons on selected topics during weeks 2-6 as well.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7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will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16679-08E0-AA4F-AD6A-E5E0ADAD658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3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3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6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0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" y="1060912"/>
            <a:ext cx="6055360" cy="5407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060911"/>
            <a:ext cx="6055360" cy="54078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EB367B6-DA86-454B-9D75-4AC62B103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1" y="24127"/>
            <a:ext cx="7061199" cy="1038065"/>
          </a:xfrm>
          <a:prstGeom prst="rect">
            <a:avLst/>
          </a:prstGeo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772" y="1056943"/>
            <a:ext cx="60522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72" y="1696705"/>
            <a:ext cx="6052227" cy="47680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3885" y="1060911"/>
            <a:ext cx="60522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3885" y="1696705"/>
            <a:ext cx="6052227" cy="47680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9C9E3-A710-7717-E6A7-B3317230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5" y="24127"/>
            <a:ext cx="7091663" cy="1019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0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F208DB-4E07-3D12-E017-588D8B7FC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5" y="24127"/>
            <a:ext cx="7091663" cy="1019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838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K. Wilkinson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075" y="24127"/>
            <a:ext cx="7091663" cy="1019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75" y="1060910"/>
            <a:ext cx="12119417" cy="540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6874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 June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874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Michael K. Wilkinson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6874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24E15-AAB3-394C-8213-16F3098BDBA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AC8333-6EF6-0A42-AA2D-908633CE1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30738" y="32687"/>
            <a:ext cx="1171020" cy="101966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21176C1-A180-B645-B05D-4EF7EC5CD4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8301758" y="41242"/>
            <a:ext cx="3890243" cy="101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60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221090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hcb-public.web.cern.ch/en/LHCb-outreach/multimedia/LHCbDetectorpnglight1.pn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quarknet.org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643C12-F4F9-B251-7342-72E56E28B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965960"/>
          </a:xfrm>
        </p:spPr>
        <p:txBody>
          <a:bodyPr>
            <a:normAutofit/>
          </a:bodyPr>
          <a:lstStyle/>
          <a:p>
            <a:r>
              <a:rPr lang="en-US" dirty="0"/>
              <a:t>Michael K. Wilkinson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24 June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33F90D-A598-CDF2-22C5-B65FC26B1E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UC </a:t>
            </a:r>
            <a:r>
              <a:rPr lang="en-US" dirty="0" err="1"/>
              <a:t>QuarkNet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296962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EA695B-BBCA-FC68-ECE0-3E4C00FE9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C4FBD74E-F416-511E-0608-1FD8851FB3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023828"/>
              </p:ext>
            </p:extLst>
          </p:nvPr>
        </p:nvGraphicFramePr>
        <p:xfrm>
          <a:off x="39075" y="1043790"/>
          <a:ext cx="12118974" cy="5424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9829">
                  <a:extLst>
                    <a:ext uri="{9D8B030D-6E8A-4147-A177-3AD203B41FA5}">
                      <a16:colId xmlns:a16="http://schemas.microsoft.com/office/drawing/2014/main" val="2085571632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723746505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848340882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030108243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2708827727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2184944195"/>
                    </a:ext>
                  </a:extLst>
                </a:gridCol>
              </a:tblGrid>
              <a:tr h="774994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374855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1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Introductory lessons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190986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2</a:t>
                      </a:r>
                    </a:p>
                  </a:txBody>
                  <a:tcPr anchor="ctr"/>
                </a:tc>
                <a:tc rowSpan="5" gridSpan="5"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Research</a:t>
                      </a:r>
                    </a:p>
                  </a:txBody>
                  <a:tcPr anchor="ctr"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727082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3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259744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4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918422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5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397820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Week 6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902377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F367A-E28E-8D0F-9172-A06206D6F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56759-9B83-9A6B-96EC-9E171C7F4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D6703-8EFE-25A0-0488-87D1F589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2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EA695B-BBCA-FC68-ECE0-3E4C00FE9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C4FBD74E-F416-511E-0608-1FD8851FB3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63393"/>
              </p:ext>
            </p:extLst>
          </p:nvPr>
        </p:nvGraphicFramePr>
        <p:xfrm>
          <a:off x="39075" y="1879012"/>
          <a:ext cx="12118974" cy="3099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9829">
                  <a:extLst>
                    <a:ext uri="{9D8B030D-6E8A-4147-A177-3AD203B41FA5}">
                      <a16:colId xmlns:a16="http://schemas.microsoft.com/office/drawing/2014/main" val="2085571632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723746505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848340882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1030108243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2708827727"/>
                    </a:ext>
                  </a:extLst>
                </a:gridCol>
                <a:gridCol w="2019829">
                  <a:extLst>
                    <a:ext uri="{9D8B030D-6E8A-4147-A177-3AD203B41FA5}">
                      <a16:colId xmlns:a16="http://schemas.microsoft.com/office/drawing/2014/main" val="2184944195"/>
                    </a:ext>
                  </a:extLst>
                </a:gridCol>
              </a:tblGrid>
              <a:tr h="774994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374855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AM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Physics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190986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pPr algn="l"/>
                      <a:r>
                        <a:rPr lang="en-US" sz="3600" dirty="0"/>
                        <a:t>lunch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7727082"/>
                  </a:ext>
                </a:extLst>
              </a:tr>
              <a:tr h="774994">
                <a:tc>
                  <a:txBody>
                    <a:bodyPr/>
                    <a:lstStyle/>
                    <a:p>
                      <a:r>
                        <a:rPr lang="en-US" sz="3600" dirty="0"/>
                        <a:t>PM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Coding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925974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F367A-E28E-8D0F-9172-A06206D6F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56759-9B83-9A6B-96EC-9E171C7F4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D6703-8EFE-25A0-0488-87D1F589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00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D5074F-78A4-08B7-CE8D-EB3D4E5164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Monday – Thursday: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On-the-Green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In Marian-Spencer Hall</a:t>
            </a:r>
          </a:p>
          <a:p>
            <a:r>
              <a:rPr lang="en-US" dirty="0">
                <a:solidFill>
                  <a:schemeClr val="accent4"/>
                </a:solidFill>
              </a:rPr>
              <a:t>Friday: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Center Court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In the Rec Center</a:t>
            </a:r>
          </a:p>
          <a:p>
            <a:r>
              <a:rPr lang="en-US" dirty="0"/>
              <a:t>At the register say you are a part of the </a:t>
            </a:r>
            <a:r>
              <a:rPr lang="en-US" dirty="0" err="1"/>
              <a:t>QuarkNet</a:t>
            </a:r>
            <a:r>
              <a:rPr lang="en-US" dirty="0"/>
              <a:t> Summer Internship—they should have a spreadsheet with your name—you should not have to pay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4DF81-F0EC-2D1F-DFBF-EA6179A95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June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31393-7337-A6FE-C253-00D54A7F7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84DD44-6321-65CC-CB9A-4F3505C4E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information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7200D51-3BAE-0475-4F38-2F063F79CB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665" t="21664" r="3282" b="3532"/>
          <a:stretch/>
        </p:blipFill>
        <p:spPr>
          <a:xfrm>
            <a:off x="6578968" y="1060913"/>
            <a:ext cx="5572391" cy="579708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BAFC5C-ACE5-AD6F-43B2-0DAD1F3DF51B}"/>
              </a:ext>
            </a:extLst>
          </p:cNvPr>
          <p:cNvCxnSpPr>
            <a:cxnSpLocks/>
          </p:cNvCxnSpPr>
          <p:nvPr/>
        </p:nvCxnSpPr>
        <p:spPr>
          <a:xfrm flipH="1">
            <a:off x="8087707" y="2934345"/>
            <a:ext cx="4130" cy="787831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CB04CD3-52FE-B7ED-8E47-205DBD16BE9C}"/>
              </a:ext>
            </a:extLst>
          </p:cNvPr>
          <p:cNvCxnSpPr>
            <a:cxnSpLocks/>
          </p:cNvCxnSpPr>
          <p:nvPr/>
        </p:nvCxnSpPr>
        <p:spPr>
          <a:xfrm>
            <a:off x="8087707" y="3630919"/>
            <a:ext cx="1044418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F04C198-33F6-2EB4-EA26-AFA80DFE406D}"/>
              </a:ext>
            </a:extLst>
          </p:cNvPr>
          <p:cNvCxnSpPr>
            <a:cxnSpLocks/>
          </p:cNvCxnSpPr>
          <p:nvPr/>
        </p:nvCxnSpPr>
        <p:spPr>
          <a:xfrm flipV="1">
            <a:off x="9132125" y="3152450"/>
            <a:ext cx="698043" cy="47846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7A4DC9-2AAA-EF4D-D34D-4855845632E1}"/>
              </a:ext>
            </a:extLst>
          </p:cNvPr>
          <p:cNvCxnSpPr>
            <a:cxnSpLocks/>
          </p:cNvCxnSpPr>
          <p:nvPr/>
        </p:nvCxnSpPr>
        <p:spPr>
          <a:xfrm flipV="1">
            <a:off x="9830168" y="2428991"/>
            <a:ext cx="1397751" cy="72345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9D77C66-6E43-19E0-5198-AED4E3B90D8D}"/>
              </a:ext>
            </a:extLst>
          </p:cNvPr>
          <p:cNvSpPr>
            <a:spLocks noChangeAspect="1"/>
          </p:cNvSpPr>
          <p:nvPr/>
        </p:nvSpPr>
        <p:spPr>
          <a:xfrm>
            <a:off x="11139752" y="2337292"/>
            <a:ext cx="182880" cy="18339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56F1814-CEC9-1239-7BD5-E5055F2675FB}"/>
              </a:ext>
            </a:extLst>
          </p:cNvPr>
          <p:cNvSpPr>
            <a:spLocks noChangeAspect="1"/>
          </p:cNvSpPr>
          <p:nvPr/>
        </p:nvSpPr>
        <p:spPr>
          <a:xfrm>
            <a:off x="9738728" y="3193130"/>
            <a:ext cx="182880" cy="1833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238B238-137C-0A80-2BBB-727DA891CE0F}"/>
              </a:ext>
            </a:extLst>
          </p:cNvPr>
          <p:cNvCxnSpPr>
            <a:cxnSpLocks/>
            <a:stCxn id="29" idx="3"/>
            <a:endCxn id="14" idx="0"/>
          </p:cNvCxnSpPr>
          <p:nvPr/>
        </p:nvCxnSpPr>
        <p:spPr>
          <a:xfrm>
            <a:off x="10747169" y="1463642"/>
            <a:ext cx="484023" cy="87365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1C87CDF-C138-2668-7F38-106E56EB8E58}"/>
              </a:ext>
            </a:extLst>
          </p:cNvPr>
          <p:cNvCxnSpPr>
            <a:cxnSpLocks/>
            <a:stCxn id="28" idx="1"/>
            <a:endCxn id="15" idx="5"/>
          </p:cNvCxnSpPr>
          <p:nvPr/>
        </p:nvCxnSpPr>
        <p:spPr>
          <a:xfrm flipH="1" flipV="1">
            <a:off x="9894826" y="3349669"/>
            <a:ext cx="532642" cy="61376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D644B9B9-724A-8845-BA92-CE04A8A10926}"/>
              </a:ext>
            </a:extLst>
          </p:cNvPr>
          <p:cNvSpPr>
            <a:spLocks noChangeAspect="1"/>
          </p:cNvSpPr>
          <p:nvPr/>
        </p:nvSpPr>
        <p:spPr>
          <a:xfrm>
            <a:off x="7996267" y="2734464"/>
            <a:ext cx="182880" cy="1833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F9DEB0F-08DF-9997-01AC-3FE379038444}"/>
              </a:ext>
            </a:extLst>
          </p:cNvPr>
          <p:cNvCxnSpPr>
            <a:cxnSpLocks/>
            <a:stCxn id="38" idx="2"/>
            <a:endCxn id="37" idx="1"/>
          </p:cNvCxnSpPr>
          <p:nvPr/>
        </p:nvCxnSpPr>
        <p:spPr>
          <a:xfrm>
            <a:off x="7782572" y="2393713"/>
            <a:ext cx="240477" cy="367609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57F3B1C-C3FB-BBEC-B80B-30D2EA0C364A}"/>
              </a:ext>
            </a:extLst>
          </p:cNvPr>
          <p:cNvSpPr/>
          <p:nvPr/>
        </p:nvSpPr>
        <p:spPr>
          <a:xfrm>
            <a:off x="10427468" y="3630919"/>
            <a:ext cx="885975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Center Court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8435DE9-F4B4-5B78-17DD-12CCD08EC306}"/>
              </a:ext>
            </a:extLst>
          </p:cNvPr>
          <p:cNvSpPr/>
          <p:nvPr/>
        </p:nvSpPr>
        <p:spPr>
          <a:xfrm>
            <a:off x="9767124" y="1131132"/>
            <a:ext cx="980045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On-the-Green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B987B29-84B0-B9AD-9639-64753437229F}"/>
              </a:ext>
            </a:extLst>
          </p:cNvPr>
          <p:cNvSpPr/>
          <p:nvPr/>
        </p:nvSpPr>
        <p:spPr>
          <a:xfrm>
            <a:off x="7202209" y="1728694"/>
            <a:ext cx="1160725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Geology / Physics</a:t>
            </a:r>
          </a:p>
        </p:txBody>
      </p:sp>
    </p:spTree>
    <p:extLst>
      <p:ext uri="{BB962C8B-B14F-4D97-AF65-F5344CB8AC3E}">
        <p14:creationId xmlns:p14="http://schemas.microsoft.com/office/powerpoint/2010/main" val="225613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DB5791-06BC-7E80-7BE5-D6DE1737E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practical information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A0E18FD-FBE0-6E6A-B8EB-9FA7C1E42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find the bathrooms, turn left out of room 300, walk to the door leading outside, then turn right (without going outside). The bathrooms are behind the stairwell.</a:t>
            </a:r>
          </a:p>
          <a:p>
            <a:r>
              <a:rPr lang="en-US" dirty="0"/>
              <a:t>You do not need to ask permission to go to the bathroom</a:t>
            </a:r>
          </a:p>
          <a:p>
            <a:r>
              <a:rPr lang="en-US" dirty="0"/>
              <a:t>Your stipend will be paid upon successful completion of the internship</a:t>
            </a:r>
          </a:p>
          <a:p>
            <a:r>
              <a:rPr lang="en-US" dirty="0"/>
              <a:t>The main physics office is in room 400 (4</a:t>
            </a:r>
            <a:r>
              <a:rPr lang="en-US" baseline="30000" dirty="0"/>
              <a:t>th</a:t>
            </a:r>
            <a:r>
              <a:rPr lang="en-US" dirty="0"/>
              <a:t> floor, just above)</a:t>
            </a:r>
          </a:p>
          <a:p>
            <a:r>
              <a:rPr lang="en-US" dirty="0"/>
              <a:t>Bring a notebook and pen/pencil every day</a:t>
            </a:r>
          </a:p>
          <a:p>
            <a:r>
              <a:rPr lang="en-US" dirty="0"/>
              <a:t>Ask questions</a:t>
            </a:r>
          </a:p>
          <a:p>
            <a:r>
              <a:rPr lang="en-US" dirty="0"/>
              <a:t>Don’t panic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08DBD-D7F9-E6BB-2157-C8FF80C13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7D08F-28E7-859E-D22F-6D02E1AFF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A87F6-8057-89C1-6367-36B10D4F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40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3E6FF3E-7F61-010B-E769-E67A50B4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questions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A45B62E-998F-37D1-7315-36E4974AF3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C9883-1F15-951E-CE94-0683BE57E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716A1-090D-8FFF-1A4D-49AB1F440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DCDEC8-4666-540D-FA07-5DCD1D51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10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B3DD-42AC-479F-E042-2F9A98DCE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A4148F-6B8E-EAFF-87D1-59541EB4E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Michael K. Wilkinson, PhD</a:t>
            </a:r>
          </a:p>
          <a:p>
            <a:pPr lvl="1"/>
            <a:r>
              <a:rPr lang="en-US" dirty="0"/>
              <a:t>B.S. in Physics and B.A. from the University of Oklahoma</a:t>
            </a:r>
          </a:p>
          <a:p>
            <a:pPr lvl="1"/>
            <a:r>
              <a:rPr lang="en-US" dirty="0"/>
              <a:t>Ph.D. from Syracuse University</a:t>
            </a:r>
          </a:p>
          <a:p>
            <a:pPr lvl="1"/>
            <a:r>
              <a:rPr lang="en-US" dirty="0"/>
              <a:t>Currently postdoctoral fellow at the University of Cincinnati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2EE77-1972-74EC-66F6-8BF806DAE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D49FD-E075-1ECC-19F0-578A1F48D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FA10B-C042-89D8-321A-B977C6873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7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9E204-3442-EE9E-42FA-515E78540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should you call 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8A046-529B-D1A1-4732-B5B746CDF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Wilkinson</a:t>
            </a:r>
          </a:p>
          <a:p>
            <a:r>
              <a:rPr lang="en-US" dirty="0"/>
              <a:t>Michael</a:t>
            </a:r>
          </a:p>
          <a:p>
            <a:r>
              <a:rPr lang="en-US" dirty="0"/>
              <a:t>Same for everyone else you will be working with—first name only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7CC23-08BD-1F25-E4FB-4CBD472D6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3C686-8362-E481-84A0-CD20BD4EC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1BFEA-8FFA-DBBD-7A40-FF33FB872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1EF949-503A-425F-5AB2-EE64E09E8547}"/>
              </a:ext>
            </a:extLst>
          </p:cNvPr>
          <p:cNvCxnSpPr>
            <a:cxnSpLocks/>
          </p:cNvCxnSpPr>
          <p:nvPr/>
        </p:nvCxnSpPr>
        <p:spPr>
          <a:xfrm flipH="1">
            <a:off x="389965" y="1385047"/>
            <a:ext cx="2326341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09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EC71C-3BF6-EBCA-0143-FFA9D1F9B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you?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A8B1D-3ADA-B1B1-FB2A-68BF0CA05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Name</a:t>
            </a:r>
          </a:p>
          <a:p>
            <a:r>
              <a:rPr lang="en-US" dirty="0"/>
              <a:t>The school you attend/will be attending in the fall</a:t>
            </a:r>
          </a:p>
          <a:p>
            <a:r>
              <a:rPr lang="en-US" dirty="0"/>
              <a:t>One piece of media you enjoyed recently</a:t>
            </a:r>
          </a:p>
          <a:p>
            <a:r>
              <a:rPr lang="en-US" dirty="0"/>
              <a:t>Hand in your forms if you haven’t already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8F513-2FF8-9498-94DB-FA4C5EA15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41C53-7D8B-4420-1863-ABE443277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4E7D-B42E-3217-F09B-DEE6EDAB4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9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72CBB-930C-7D0B-5D98-C71EAEB16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will you be working with?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91507-3F21-20B0-A1F6-241DDC215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FD297-529E-0408-9F1C-1C372354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person in a suit and tie&#10;&#10;Description automatically generated">
            <a:extLst>
              <a:ext uri="{FF2B5EF4-FFF2-40B4-BE49-F238E27FC236}">
                <a16:creationId xmlns:a16="http://schemas.microsoft.com/office/drawing/2014/main" id="{BC986D88-451E-07A4-80C8-3B9448893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65" y="1053912"/>
            <a:ext cx="1820843" cy="24496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18D53DE-771E-897B-FEA5-375F0BDC615E}"/>
              </a:ext>
            </a:extLst>
          </p:cNvPr>
          <p:cNvSpPr/>
          <p:nvPr/>
        </p:nvSpPr>
        <p:spPr>
          <a:xfrm>
            <a:off x="313759" y="3514027"/>
            <a:ext cx="1841247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Mike Sokoloff</a:t>
            </a:r>
          </a:p>
        </p:txBody>
      </p:sp>
      <p:pic>
        <p:nvPicPr>
          <p:cNvPr id="11" name="Picture 10" descr="A person in a suit smiling&#10;&#10;Description automatically generated">
            <a:extLst>
              <a:ext uri="{FF2B5EF4-FFF2-40B4-BE49-F238E27FC236}">
                <a16:creationId xmlns:a16="http://schemas.microsoft.com/office/drawing/2014/main" id="{E7FC3F94-2DAA-4271-83DC-FD1417940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112" y="1053912"/>
            <a:ext cx="1837496" cy="24496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4B1B92D-4224-09D9-35DB-BCBB7AFDDE3F}"/>
              </a:ext>
            </a:extLst>
          </p:cNvPr>
          <p:cNvSpPr/>
          <p:nvPr/>
        </p:nvSpPr>
        <p:spPr>
          <a:xfrm>
            <a:off x="2689350" y="3514027"/>
            <a:ext cx="1855607" cy="92305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Michael K. Wilkinson</a:t>
            </a:r>
          </a:p>
        </p:txBody>
      </p:sp>
      <p:pic>
        <p:nvPicPr>
          <p:cNvPr id="14" name="Picture 13" descr="A person wearing glasses and a plaid shirt&#10;&#10;Description automatically generated">
            <a:extLst>
              <a:ext uri="{FF2B5EF4-FFF2-40B4-BE49-F238E27FC236}">
                <a16:creationId xmlns:a16="http://schemas.microsoft.com/office/drawing/2014/main" id="{AAB9AE0D-B1EF-288D-229A-E6EEB43C7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4195" y="1107656"/>
            <a:ext cx="1839790" cy="1839790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885A335-15EA-DAC7-BE0D-25C2A97437CD}"/>
              </a:ext>
            </a:extLst>
          </p:cNvPr>
          <p:cNvSpPr/>
          <p:nvPr/>
        </p:nvSpPr>
        <p:spPr>
          <a:xfrm>
            <a:off x="5101779" y="2950825"/>
            <a:ext cx="1878065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Gabe Nowak</a:t>
            </a:r>
          </a:p>
        </p:txBody>
      </p:sp>
      <p:pic>
        <p:nvPicPr>
          <p:cNvPr id="17" name="Picture 16" descr="A person with a beard&#10;&#10;Description automatically generated">
            <a:extLst>
              <a:ext uri="{FF2B5EF4-FFF2-40B4-BE49-F238E27FC236}">
                <a16:creationId xmlns:a16="http://schemas.microsoft.com/office/drawing/2014/main" id="{0FDF82B9-6234-A68A-F11B-C3EA560212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9656" y="1107656"/>
            <a:ext cx="1839790" cy="1839790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AF217CD-C881-B014-6A66-8F9BB0C2251C}"/>
              </a:ext>
            </a:extLst>
          </p:cNvPr>
          <p:cNvSpPr/>
          <p:nvPr/>
        </p:nvSpPr>
        <p:spPr>
          <a:xfrm>
            <a:off x="7509656" y="2959053"/>
            <a:ext cx="1835850" cy="92305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Mohamed </a:t>
            </a:r>
            <a:r>
              <a:rPr lang="en-US" dirty="0" err="1">
                <a:solidFill>
                  <a:sysClr val="windowText" lastClr="000000"/>
                </a:solidFill>
              </a:rPr>
              <a:t>Elashri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19" descr="A person with a ponytail&#10;&#10;Description automatically generated">
            <a:extLst>
              <a:ext uri="{FF2B5EF4-FFF2-40B4-BE49-F238E27FC236}">
                <a16:creationId xmlns:a16="http://schemas.microsoft.com/office/drawing/2014/main" id="{F9FA1A3F-F375-E069-1B85-EF371F437A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5117" y="1112468"/>
            <a:ext cx="1837496" cy="1837496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A270284-5449-0414-7E1E-5912DF61C4E8}"/>
              </a:ext>
            </a:extLst>
          </p:cNvPr>
          <p:cNvSpPr/>
          <p:nvPr/>
        </p:nvSpPr>
        <p:spPr>
          <a:xfrm>
            <a:off x="9915117" y="2959053"/>
            <a:ext cx="1837496" cy="66501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Phil Ilten</a:t>
            </a:r>
          </a:p>
        </p:txBody>
      </p:sp>
      <p:pic>
        <p:nvPicPr>
          <p:cNvPr id="23" name="Picture 22" descr="A person with grey hair&#10;&#10;Description automatically generated">
            <a:extLst>
              <a:ext uri="{FF2B5EF4-FFF2-40B4-BE49-F238E27FC236}">
                <a16:creationId xmlns:a16="http://schemas.microsoft.com/office/drawing/2014/main" id="{BD7F0128-5AF6-7D2E-C790-BCF025FC3A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7174" y="4030361"/>
            <a:ext cx="1883466" cy="2448505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DCEC923-64B2-24DF-B69D-F8FAEEC68C6F}"/>
              </a:ext>
            </a:extLst>
          </p:cNvPr>
          <p:cNvSpPr/>
          <p:nvPr/>
        </p:nvSpPr>
        <p:spPr>
          <a:xfrm>
            <a:off x="9370640" y="4179046"/>
            <a:ext cx="1837498" cy="92306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Rohana </a:t>
            </a:r>
            <a:r>
              <a:rPr lang="en-US" dirty="0" err="1">
                <a:solidFill>
                  <a:sysClr val="windowText" lastClr="000000"/>
                </a:solidFill>
              </a:rPr>
              <a:t>Wijewardhana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26" name="Picture 25" descr="A person wearing glasses giving a thumbs up&#10;&#10;Description automatically generated">
            <a:extLst>
              <a:ext uri="{FF2B5EF4-FFF2-40B4-BE49-F238E27FC236}">
                <a16:creationId xmlns:a16="http://schemas.microsoft.com/office/drawing/2014/main" id="{48512BDC-4DC4-80D0-D04A-61B2C77A8B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3292" y="3882112"/>
            <a:ext cx="1837496" cy="1837496"/>
          </a:xfrm>
          <a:prstGeom prst="round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BDB7B6A-C1AC-CDFA-2031-2F7DB5621F1A}"/>
              </a:ext>
            </a:extLst>
          </p:cNvPr>
          <p:cNvSpPr/>
          <p:nvPr/>
        </p:nvSpPr>
        <p:spPr>
          <a:xfrm>
            <a:off x="5063292" y="5733249"/>
            <a:ext cx="1835850" cy="92306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Conor Henderson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9B3341-6AF6-9BC5-5D1A-EABB13696C7F}"/>
              </a:ext>
            </a:extLst>
          </p:cNvPr>
          <p:cNvSpPr/>
          <p:nvPr/>
        </p:nvSpPr>
        <p:spPr>
          <a:xfrm>
            <a:off x="9970057" y="5646960"/>
            <a:ext cx="1837498" cy="92306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31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[not pictured]</a:t>
            </a:r>
          </a:p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Jacob Kautz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4D44BB-7474-0067-FA54-D012A66362FC}"/>
              </a:ext>
            </a:extLst>
          </p:cNvPr>
          <p:cNvSpPr txBox="1"/>
          <p:nvPr/>
        </p:nvSpPr>
        <p:spPr>
          <a:xfrm>
            <a:off x="308465" y="5080500"/>
            <a:ext cx="4221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are some of the people who helped to organize UC </a:t>
            </a:r>
            <a:r>
              <a:rPr lang="en-US" dirty="0" err="1"/>
              <a:t>QuarkNet</a:t>
            </a:r>
            <a:r>
              <a:rPr lang="en-US" dirty="0"/>
              <a:t> 2024 and its introductory materials</a:t>
            </a:r>
          </a:p>
        </p:txBody>
      </p:sp>
    </p:spTree>
    <p:extLst>
      <p:ext uri="{BB962C8B-B14F-4D97-AF65-F5344CB8AC3E}">
        <p14:creationId xmlns:p14="http://schemas.microsoft.com/office/powerpoint/2010/main" val="581488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D5895-B322-088A-21E0-D408FC4A3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DC54E-9E4E-A273-6C8F-96F36CB2B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31D03-064A-2CA9-7D81-8D7FAD9B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3B074C-4BA5-1591-2708-E98FFC43C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be working on?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317F254-3898-145C-F487-ABCB6E6EF4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en-US" dirty="0"/>
              <a:t>You will be analyzing particle physics data collected using the LHCb detector (pictured), which is located on the Large Hadron Collider at CERN, near the French/Swiss border.</a:t>
            </a:r>
          </a:p>
          <a:p>
            <a:r>
              <a:rPr lang="en-US" dirty="0"/>
              <a:t>You will join the thousands of other scientists (some pictured) who have worked together to build and operate the detector and use its output to make meaningful measurements.</a:t>
            </a:r>
          </a:p>
        </p:txBody>
      </p:sp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4838495D-7C02-B3A6-3971-9889EAFD78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814040"/>
            <a:ext cx="6054725" cy="3901433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75D24A-9DBB-D486-BAA2-6587B94A3DBA}"/>
              </a:ext>
            </a:extLst>
          </p:cNvPr>
          <p:cNvSpPr txBox="1"/>
          <p:nvPr/>
        </p:nvSpPr>
        <p:spPr>
          <a:xfrm>
            <a:off x="8483302" y="5722777"/>
            <a:ext cx="3667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https://cds.cern.ch/record/1221090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63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BB963-F4A5-E3B2-FCF3-8D1E52BF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8A884-2396-AC7F-B4D3-1CF80AC89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BB6E7-BF2F-EE31-BA61-C89B8CD5F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445EB27-2D36-5CA5-EF02-E5B12508F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be doing?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DB36F90-74D5-EEE2-6861-676CEC3FEA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LHCb is currently collecting new data.</a:t>
            </a:r>
          </a:p>
          <a:p>
            <a:r>
              <a:rPr lang="en-US" dirty="0"/>
              <a:t>You will be analyzing early some of this early data using the programming language Python. </a:t>
            </a:r>
          </a:p>
          <a:p>
            <a:r>
              <a:rPr lang="en-US" dirty="0"/>
              <a:t>Mike will give more details about the specific measurements.</a:t>
            </a:r>
          </a:p>
          <a:p>
            <a:r>
              <a:rPr lang="en-US" dirty="0"/>
              <a:t>This will culminate in presentations:</a:t>
            </a:r>
          </a:p>
          <a:p>
            <a:pPr lvl="1"/>
            <a:r>
              <a:rPr lang="en-US" dirty="0"/>
              <a:t>Group presentation to LHCb researchers at UC</a:t>
            </a:r>
          </a:p>
          <a:p>
            <a:pPr lvl="1"/>
            <a:r>
              <a:rPr lang="en-US" dirty="0"/>
              <a:t>Individual presentations demonstrating what you found</a:t>
            </a:r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F1A0D719-1AE4-BF67-F8B6-A69A55ADE7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805828"/>
            <a:ext cx="6055360" cy="3246345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6F67F6-0244-57A5-2EBC-45C8A0660614}"/>
              </a:ext>
            </a:extLst>
          </p:cNvPr>
          <p:cNvSpPr txBox="1"/>
          <p:nvPr/>
        </p:nvSpPr>
        <p:spPr>
          <a:xfrm>
            <a:off x="6096000" y="5083194"/>
            <a:ext cx="6055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https://lhcb-public.web.cern.ch/en/LHCb-outreach/multimedia/LHCbDetectorpnglight1.png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2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F42A3-BDE3-E653-119D-1484F1379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30057-9D87-68B0-CFC1-6C80EE11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536B1-275C-6F76-BB26-4A64BF309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4DBBFB-DD83-890B-0023-6769C0B6F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QuarkNet</a:t>
            </a:r>
            <a:r>
              <a:rPr lang="en-US" dirty="0"/>
              <a:t>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84175A6-2A6E-B228-6F48-663446421A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en-US" dirty="0"/>
              <a:t>“The </a:t>
            </a:r>
            <a:r>
              <a:rPr lang="en-US" dirty="0" err="1"/>
              <a:t>QuarkNet</a:t>
            </a:r>
            <a:r>
              <a:rPr lang="en-US" dirty="0"/>
              <a:t> Collaboration is a long‐term, national program that partners high school science teachers with particle physicists working in experiments at the scientific frontier.”</a:t>
            </a:r>
          </a:p>
          <a:p>
            <a:r>
              <a:rPr lang="en-US" dirty="0"/>
              <a:t>Also has programs to connect students with universities directly.</a:t>
            </a:r>
          </a:p>
          <a:p>
            <a:r>
              <a:rPr lang="en-US" dirty="0"/>
              <a:t>Links to great resources to learn more about particle physics.</a:t>
            </a:r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F2CAEE88-F66B-39AA-5586-EA0A6FC5F5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2311622"/>
            <a:ext cx="6054725" cy="2906268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BB1E28-BB6D-A97B-CAEE-6D6E26F2C187}"/>
              </a:ext>
            </a:extLst>
          </p:cNvPr>
          <p:cNvSpPr txBox="1"/>
          <p:nvPr/>
        </p:nvSpPr>
        <p:spPr>
          <a:xfrm>
            <a:off x="10013166" y="5217890"/>
            <a:ext cx="21375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https://quarknet.org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0902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8A6A1BC-CAC7-E19D-DC53-6C213A5EB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and when?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F3B174-52FD-543B-7E01-D7B3828E1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Geology/Physics Building at UC, room 300</a:t>
            </a:r>
          </a:p>
          <a:p>
            <a:r>
              <a:rPr lang="en-US" dirty="0"/>
              <a:t>Monday-Friday, 9-4, excepting university holidays, one hour lunch</a:t>
            </a:r>
          </a:p>
          <a:p>
            <a:r>
              <a:rPr lang="en-US" dirty="0"/>
              <a:t>Some additional work outside this location and these hours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0D10F-FC6A-08E2-2218-AF54CAD6A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7F40D-68B7-8A05-DD0E-DBC70C650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K. Wilkinson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552F6-7AD0-FCD9-92F7-EFD82890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4E15-AAB3-394C-8213-16F3098BDBA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6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A2B58"/>
      </a:accent1>
      <a:accent2>
        <a:srgbClr val="E31837"/>
      </a:accent2>
      <a:accent3>
        <a:srgbClr val="9BBB59"/>
      </a:accent3>
      <a:accent4>
        <a:srgbClr val="8064A2"/>
      </a:accent4>
      <a:accent5>
        <a:srgbClr val="4BACC6"/>
      </a:accent5>
      <a:accent6>
        <a:srgbClr val="DD8D4D"/>
      </a:accent6>
      <a:hlink>
        <a:srgbClr val="BFBFBF"/>
      </a:hlink>
      <a:folHlink>
        <a:srgbClr val="FFB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57150">
          <a:solidFill>
            <a:srgbClr val="E31837"/>
          </a:solidFill>
        </a:ln>
      </a:spPr>
      <a:bodyPr rtlCol="0" anchor="ctr"/>
      <a:lstStyle>
        <a:defPPr algn="ctr">
          <a:defRPr dirty="0">
            <a:solidFill>
              <a:sysClr val="windowText" lastClr="000000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7150">
          <a:solidFill>
            <a:srgbClr val="E31837"/>
          </a:solidFill>
          <a:tailEnd type="triangl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40661</TotalTime>
  <Words>692</Words>
  <Application>Microsoft Macintosh PowerPoint</Application>
  <PresentationFormat>Widescreen</PresentationFormat>
  <Paragraphs>137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UC QuarkNet 2024</vt:lpstr>
      <vt:lpstr>Who am I?</vt:lpstr>
      <vt:lpstr>What should you call me?</vt:lpstr>
      <vt:lpstr>Who are you?</vt:lpstr>
      <vt:lpstr>Who will you be working with?</vt:lpstr>
      <vt:lpstr>What will you be working on?</vt:lpstr>
      <vt:lpstr>What will you be doing?</vt:lpstr>
      <vt:lpstr>What is QuarkNet?</vt:lpstr>
      <vt:lpstr>Where and when?</vt:lpstr>
      <vt:lpstr>Schedule</vt:lpstr>
      <vt:lpstr>Week 1</vt:lpstr>
      <vt:lpstr>Lunch information</vt:lpstr>
      <vt:lpstr>Other practical information</vt:lpstr>
      <vt:lpstr>Ask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Git</dc:title>
  <dc:creator>Michael Kent Wilkinson</dc:creator>
  <cp:lastModifiedBy>Wilkinson, Michael (wilkinm7)</cp:lastModifiedBy>
  <cp:revision>895</cp:revision>
  <dcterms:created xsi:type="dcterms:W3CDTF">2019-04-22T18:20:45Z</dcterms:created>
  <dcterms:modified xsi:type="dcterms:W3CDTF">2024-06-24T00:18:34Z</dcterms:modified>
</cp:coreProperties>
</file>