
<file path=[Content_Types].xml><?xml version="1.0" encoding="utf-8"?>
<Types xmlns="http://schemas.openxmlformats.org/package/2006/content-types">
  <Default Extension="emf" ContentType="image/x-em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5">
  <p:sldMasterIdLst>
    <p:sldMasterId id="2147483648" r:id="rId1"/>
  </p:sldMasterIdLst>
  <p:notesMasterIdLst>
    <p:notesMasterId r:id="rId16"/>
  </p:notesMasterIdLst>
  <p:sldIdLst>
    <p:sldId id="257" r:id="rId2"/>
    <p:sldId id="336" r:id="rId3"/>
    <p:sldId id="442" r:id="rId4"/>
    <p:sldId id="436" r:id="rId5"/>
    <p:sldId id="438" r:id="rId6"/>
    <p:sldId id="417" r:id="rId7"/>
    <p:sldId id="445" r:id="rId8"/>
    <p:sldId id="448" r:id="rId9"/>
    <p:sldId id="450" r:id="rId10"/>
    <p:sldId id="449" r:id="rId11"/>
    <p:sldId id="447" r:id="rId12"/>
    <p:sldId id="398" r:id="rId13"/>
    <p:sldId id="673" r:id="rId14"/>
    <p:sldId id="288" r:id="rId1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uro Nonis" initials="MN" lastIdx="1" clrIdx="0">
    <p:extLst>
      <p:ext uri="{19B8F6BF-5375-455C-9EA6-DF929625EA0E}">
        <p15:presenceInfo xmlns:p15="http://schemas.microsoft.com/office/powerpoint/2012/main" userId="S::mauro.nonis@cern.ch::61ca0d99-ebfd-487b-8280-8120172c76bf" providerId="AD"/>
      </p:ext>
    </p:extLst>
  </p:cmAuthor>
  <p:cmAuthor id="2" name="fdragoni" initials="f" lastIdx="1" clrIdx="1">
    <p:extLst>
      <p:ext uri="{19B8F6BF-5375-455C-9EA6-DF929625EA0E}">
        <p15:presenceInfo xmlns:p15="http://schemas.microsoft.com/office/powerpoint/2012/main" userId="fdragon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70FF"/>
    <a:srgbClr val="000000"/>
    <a:srgbClr val="E15E32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7A5E1FC-1889-FC82-0B51-A69E3CE14F1E}">
  <a:tblStyle styleId="{47A5E1FC-1889-FC82-0B51-A69E3CE14F1E}" styleName="Medium Style 4">
    <a:wholeTbl>
      <a:tcTxStyle>
        <a:fontRef idx="minor">
          <a:srgbClr val="000000"/>
        </a:fontRef>
        <a:schemeClr val="dk1"/>
      </a:tcTxStyle>
      <a:tcStyle>
        <a:tcBdr>
          <a:left>
            <a:ln w="12700">
              <a:solidFill>
                <a:schemeClr val="dk1"/>
              </a:solidFill>
            </a:ln>
          </a:left>
          <a:right>
            <a:ln w="12700">
              <a:solidFill>
                <a:schemeClr val="dk1"/>
              </a:solidFill>
            </a:ln>
          </a:right>
          <a:top>
            <a:ln w="12700">
              <a:solidFill>
                <a:schemeClr val="dk1"/>
              </a:solidFill>
            </a:ln>
          </a:top>
          <a:bottom>
            <a:ln w="12700">
              <a:solidFill>
                <a:schemeClr val="dk1"/>
              </a:solidFill>
            </a:ln>
          </a:bottom>
          <a:insideH>
            <a:ln w="12700">
              <a:solidFill>
                <a:schemeClr val="dk1"/>
              </a:solidFill>
            </a:ln>
          </a:insideH>
          <a:insideV>
            <a:ln w="12700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25400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/>
        <a:fill>
          <a:solidFill>
            <a:schemeClr val="dk1">
              <a:tint val="20000"/>
            </a:schemeClr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2" autoAdjust="0"/>
    <p:restoredTop sz="94743"/>
  </p:normalViewPr>
  <p:slideViewPr>
    <p:cSldViewPr>
      <p:cViewPr varScale="1">
        <p:scale>
          <a:sx n="115" d="100"/>
          <a:sy n="115" d="100"/>
        </p:scale>
        <p:origin x="1090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C3D8C-F268-4185-9B6D-832339CA6C8E}" type="datetimeFigureOut">
              <a:rPr lang="fr-CH" smtClean="0"/>
              <a:t>28.06.2024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3ACDDD-4143-4F95-A877-01F0FD76DB0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988563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CDDD-4143-4F95-A877-01F0FD76DB0C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6665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CDDD-4143-4F95-A877-01F0FD76DB0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9018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3ACDDD-4143-4F95-A877-01F0FD76DB0C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5501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1" y="373593"/>
            <a:ext cx="5616575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3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41" y="159226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41" y="396970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7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9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1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3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9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377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9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80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4" y="2732446"/>
            <a:ext cx="396077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8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3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5" y="5078528"/>
            <a:ext cx="3963665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90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1709742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4589467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90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800"/>
              <a:t>home.cern</a:t>
            </a:r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5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6" y="1245527"/>
            <a:ext cx="10968567" cy="5028279"/>
          </a:xfrm>
        </p:spPr>
        <p:txBody>
          <a:bodyPr/>
          <a:lstStyle>
            <a:lvl2pPr>
              <a:defRPr sz="1351" baseline="0"/>
            </a:lvl2pPr>
            <a:lvl3pPr>
              <a:defRPr sz="1351"/>
            </a:lvl3pPr>
            <a:lvl4pPr>
              <a:defRPr sz="1125"/>
            </a:lvl4pPr>
            <a:lvl5pPr>
              <a:defRPr sz="112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dirty="0"/>
              <a:t>F. Dragoni | WCC 1300 mm2 MCF| Indico 1317323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4B842-B5BD-46EE-B0D7-3798652E17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708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6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5" y="1808464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137385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grpSp>
        <p:nvGrpSpPr>
          <p:cNvPr id="7" name="Group 19"/>
          <p:cNvGrpSpPr>
            <a:grpSpLocks noChangeAspect="1"/>
          </p:cNvGrpSpPr>
          <p:nvPr userDrawn="1"/>
        </p:nvGrpSpPr>
        <p:grpSpPr bwMode="auto">
          <a:xfrm>
            <a:off x="9984433" y="256324"/>
            <a:ext cx="641787" cy="648000"/>
            <a:chOff x="663481" y="724548"/>
            <a:chExt cx="3260231" cy="3291796"/>
          </a:xfrm>
        </p:grpSpPr>
        <p:grpSp>
          <p:nvGrpSpPr>
            <p:cNvPr id="8" name="Group 21"/>
            <p:cNvGrpSpPr/>
            <p:nvPr/>
          </p:nvGrpSpPr>
          <p:grpSpPr bwMode="auto">
            <a:xfrm>
              <a:off x="663481" y="724548"/>
              <a:ext cx="3260231" cy="3291796"/>
              <a:chOff x="2939542" y="1489861"/>
              <a:chExt cx="3260231" cy="3291796"/>
            </a:xfrm>
          </p:grpSpPr>
          <p:sp>
            <p:nvSpPr>
              <p:cNvPr id="9" name="Freeform: Shape 26"/>
              <p:cNvSpPr/>
              <p:nvPr/>
            </p:nvSpPr>
            <p:spPr bwMode="auto">
              <a:xfrm>
                <a:off x="2939542" y="1490870"/>
                <a:ext cx="1624411" cy="3289851"/>
              </a:xfrm>
              <a:custGeom>
                <a:avLst/>
                <a:gdLst>
                  <a:gd name="connsiteX0" fmla="*/ 1624411 w 1624411"/>
                  <a:gd name="connsiteY0" fmla="*/ 0 h 3289852"/>
                  <a:gd name="connsiteX1" fmla="*/ 1624411 w 1624411"/>
                  <a:gd name="connsiteY1" fmla="*/ 905590 h 3289852"/>
                  <a:gd name="connsiteX2" fmla="*/ 1570107 w 1624411"/>
                  <a:gd name="connsiteY2" fmla="*/ 908332 h 3289852"/>
                  <a:gd name="connsiteX3" fmla="*/ 907563 w 1624411"/>
                  <a:gd name="connsiteY3" fmla="*/ 1642522 h 3289852"/>
                  <a:gd name="connsiteX4" fmla="*/ 1570107 w 1624411"/>
                  <a:gd name="connsiteY4" fmla="*/ 2376712 h 3289852"/>
                  <a:gd name="connsiteX5" fmla="*/ 1624411 w 1624411"/>
                  <a:gd name="connsiteY5" fmla="*/ 2379454 h 3289852"/>
                  <a:gd name="connsiteX6" fmla="*/ 1624411 w 1624411"/>
                  <a:gd name="connsiteY6" fmla="*/ 3289852 h 3289852"/>
                  <a:gd name="connsiteX7" fmla="*/ 1503432 w 1624411"/>
                  <a:gd name="connsiteY7" fmla="*/ 3283083 h 3289852"/>
                  <a:gd name="connsiteX8" fmla="*/ 1408065 w 1624411"/>
                  <a:gd name="connsiteY8" fmla="*/ 2929665 h 3289852"/>
                  <a:gd name="connsiteX9" fmla="*/ 1211722 w 1624411"/>
                  <a:gd name="connsiteY9" fmla="*/ 2879176 h 3289852"/>
                  <a:gd name="connsiteX10" fmla="*/ 948061 w 1624411"/>
                  <a:gd name="connsiteY10" fmla="*/ 3137228 h 3289852"/>
                  <a:gd name="connsiteX11" fmla="*/ 701229 w 1624411"/>
                  <a:gd name="connsiteY11" fmla="*/ 2974544 h 3289852"/>
                  <a:gd name="connsiteX12" fmla="*/ 790985 w 1624411"/>
                  <a:gd name="connsiteY12" fmla="*/ 2632345 h 3289852"/>
                  <a:gd name="connsiteX13" fmla="*/ 656350 w 1624411"/>
                  <a:gd name="connsiteY13" fmla="*/ 2503319 h 3289852"/>
                  <a:gd name="connsiteX14" fmla="*/ 319760 w 1624411"/>
                  <a:gd name="connsiteY14" fmla="*/ 2598686 h 3289852"/>
                  <a:gd name="connsiteX15" fmla="*/ 157076 w 1624411"/>
                  <a:gd name="connsiteY15" fmla="*/ 2335023 h 3289852"/>
                  <a:gd name="connsiteX16" fmla="*/ 420736 w 1624411"/>
                  <a:gd name="connsiteY16" fmla="*/ 2088192 h 3289852"/>
                  <a:gd name="connsiteX17" fmla="*/ 375859 w 1624411"/>
                  <a:gd name="connsiteY17" fmla="*/ 1908679 h 3289852"/>
                  <a:gd name="connsiteX18" fmla="*/ 11220 w 1624411"/>
                  <a:gd name="connsiteY18" fmla="*/ 1796482 h 3289852"/>
                  <a:gd name="connsiteX19" fmla="*/ 0 w 1624411"/>
                  <a:gd name="connsiteY19" fmla="*/ 1515991 h 3289852"/>
                  <a:gd name="connsiteX20" fmla="*/ 353419 w 1624411"/>
                  <a:gd name="connsiteY20" fmla="*/ 1420624 h 3289852"/>
                  <a:gd name="connsiteX21" fmla="*/ 409517 w 1624411"/>
                  <a:gd name="connsiteY21" fmla="*/ 1229890 h 3289852"/>
                  <a:gd name="connsiteX22" fmla="*/ 147015 w 1624411"/>
                  <a:gd name="connsiteY22" fmla="*/ 972998 h 3289852"/>
                  <a:gd name="connsiteX23" fmla="*/ 280491 w 1624411"/>
                  <a:gd name="connsiteY23" fmla="*/ 708178 h 3289852"/>
                  <a:gd name="connsiteX24" fmla="*/ 639519 w 1624411"/>
                  <a:gd name="connsiteY24" fmla="*/ 825984 h 3289852"/>
                  <a:gd name="connsiteX25" fmla="*/ 785375 w 1624411"/>
                  <a:gd name="connsiteY25" fmla="*/ 646470 h 3289852"/>
                  <a:gd name="connsiteX26" fmla="*/ 684398 w 1624411"/>
                  <a:gd name="connsiteY26" fmla="*/ 315491 h 3289852"/>
                  <a:gd name="connsiteX27" fmla="*/ 971657 w 1624411"/>
                  <a:gd name="connsiteY27" fmla="*/ 162685 h 3289852"/>
                  <a:gd name="connsiteX28" fmla="*/ 1234160 w 1624411"/>
                  <a:gd name="connsiteY28" fmla="*/ 450127 h 3289852"/>
                  <a:gd name="connsiteX29" fmla="*/ 1396845 w 1624411"/>
                  <a:gd name="connsiteY29" fmla="*/ 388419 h 3289852"/>
                  <a:gd name="connsiteX30" fmla="*/ 1469772 w 1624411"/>
                  <a:gd name="connsiteY30" fmla="*/ 1341 h 3289852"/>
                  <a:gd name="connsiteX31" fmla="*/ 1624411 w 1624411"/>
                  <a:gd name="connsiteY31" fmla="*/ 0 h 328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24411" h="3289852" extrusionOk="0">
                    <a:moveTo>
                      <a:pt x="1624411" y="0"/>
                    </a:moveTo>
                    <a:lnTo>
                      <a:pt x="1624411" y="905590"/>
                    </a:lnTo>
                    <a:lnTo>
                      <a:pt x="1570107" y="908332"/>
                    </a:lnTo>
                    <a:cubicBezTo>
                      <a:pt x="1197966" y="946125"/>
                      <a:pt x="907563" y="1260410"/>
                      <a:pt x="907563" y="1642522"/>
                    </a:cubicBezTo>
                    <a:cubicBezTo>
                      <a:pt x="907563" y="2024634"/>
                      <a:pt x="1197966" y="2338919"/>
                      <a:pt x="1570107" y="2376712"/>
                    </a:cubicBezTo>
                    <a:lnTo>
                      <a:pt x="1624411" y="2379454"/>
                    </a:lnTo>
                    <a:lnTo>
                      <a:pt x="1624411" y="3289852"/>
                    </a:lnTo>
                    <a:lnTo>
                      <a:pt x="1503432" y="3283083"/>
                    </a:lnTo>
                    <a:lnTo>
                      <a:pt x="1408065" y="2929665"/>
                    </a:lnTo>
                    <a:lnTo>
                      <a:pt x="1211722" y="2879176"/>
                    </a:lnTo>
                    <a:lnTo>
                      <a:pt x="948061" y="3137228"/>
                    </a:lnTo>
                    <a:lnTo>
                      <a:pt x="701229" y="2974544"/>
                    </a:lnTo>
                    <a:lnTo>
                      <a:pt x="790985" y="2632345"/>
                    </a:lnTo>
                    <a:lnTo>
                      <a:pt x="656350" y="2503319"/>
                    </a:lnTo>
                    <a:lnTo>
                      <a:pt x="319760" y="2598686"/>
                    </a:lnTo>
                    <a:lnTo>
                      <a:pt x="157076" y="2335023"/>
                    </a:lnTo>
                    <a:lnTo>
                      <a:pt x="420736" y="2088192"/>
                    </a:lnTo>
                    <a:lnTo>
                      <a:pt x="375859" y="1908679"/>
                    </a:lnTo>
                    <a:lnTo>
                      <a:pt x="11220" y="1796482"/>
                    </a:lnTo>
                    <a:lnTo>
                      <a:pt x="0" y="1515991"/>
                    </a:lnTo>
                    <a:lnTo>
                      <a:pt x="353419" y="1420624"/>
                    </a:lnTo>
                    <a:lnTo>
                      <a:pt x="409517" y="1229890"/>
                    </a:lnTo>
                    <a:lnTo>
                      <a:pt x="147015" y="972998"/>
                    </a:lnTo>
                    <a:lnTo>
                      <a:pt x="280491" y="708178"/>
                    </a:lnTo>
                    <a:lnTo>
                      <a:pt x="639519" y="825984"/>
                    </a:lnTo>
                    <a:lnTo>
                      <a:pt x="785375" y="646470"/>
                    </a:lnTo>
                    <a:lnTo>
                      <a:pt x="684398" y="315491"/>
                    </a:lnTo>
                    <a:lnTo>
                      <a:pt x="971657" y="162685"/>
                    </a:lnTo>
                    <a:lnTo>
                      <a:pt x="1234160" y="450127"/>
                    </a:lnTo>
                    <a:lnTo>
                      <a:pt x="1396845" y="388419"/>
                    </a:lnTo>
                    <a:lnTo>
                      <a:pt x="1469772" y="1341"/>
                    </a:lnTo>
                    <a:lnTo>
                      <a:pt x="162441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0" name="Arc 27"/>
              <p:cNvSpPr/>
              <p:nvPr/>
            </p:nvSpPr>
            <p:spPr bwMode="auto">
              <a:xfrm>
                <a:off x="4101142" y="1489861"/>
                <a:ext cx="947691" cy="2055542"/>
              </a:xfrm>
              <a:prstGeom prst="arc">
                <a:avLst>
                  <a:gd name="adj1" fmla="val 16200000"/>
                  <a:gd name="adj2" fmla="val 345725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1" name="Arc 28"/>
              <p:cNvSpPr/>
              <p:nvPr/>
            </p:nvSpPr>
            <p:spPr bwMode="auto">
              <a:xfrm rot="2728892">
                <a:off x="4535625" y="1648044"/>
                <a:ext cx="981157" cy="2130987"/>
              </a:xfrm>
              <a:prstGeom prst="arc">
                <a:avLst>
                  <a:gd name="adj1" fmla="val 10362346"/>
                  <a:gd name="adj2" fmla="val 468010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2" name="Arc 29"/>
              <p:cNvSpPr/>
              <p:nvPr/>
            </p:nvSpPr>
            <p:spPr bwMode="auto">
              <a:xfrm rot="5400000">
                <a:off x="4637140" y="2065021"/>
                <a:ext cx="981157" cy="2144108"/>
              </a:xfrm>
              <a:prstGeom prst="arc">
                <a:avLst>
                  <a:gd name="adj1" fmla="val 10808463"/>
                  <a:gd name="adj2" fmla="val 10101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Arc 30"/>
              <p:cNvSpPr/>
              <p:nvPr/>
            </p:nvSpPr>
            <p:spPr bwMode="auto">
              <a:xfrm rot="8131167">
                <a:off x="4521974" y="2484163"/>
                <a:ext cx="981157" cy="2144108"/>
              </a:xfrm>
              <a:prstGeom prst="arc">
                <a:avLst>
                  <a:gd name="adj1" fmla="val 10400757"/>
                  <a:gd name="adj2" fmla="val 327884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Arc 31"/>
              <p:cNvSpPr/>
              <p:nvPr/>
            </p:nvSpPr>
            <p:spPr bwMode="auto">
              <a:xfrm flipV="1">
                <a:off x="4090935" y="2726115"/>
                <a:ext cx="947691" cy="2055542"/>
              </a:xfrm>
              <a:prstGeom prst="arc">
                <a:avLst>
                  <a:gd name="adj1" fmla="val 16200000"/>
                  <a:gd name="adj2" fmla="val 303468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5" name="Arc 32"/>
              <p:cNvSpPr/>
              <p:nvPr/>
            </p:nvSpPr>
            <p:spPr bwMode="auto">
              <a:xfrm>
                <a:off x="3833036" y="2393547"/>
                <a:ext cx="1487911" cy="1476000"/>
              </a:xfrm>
              <a:prstGeom prst="arc">
                <a:avLst>
                  <a:gd name="adj1" fmla="val 16200000"/>
                  <a:gd name="adj2" fmla="val 5455412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6" name="Oval 22"/>
            <p:cNvSpPr>
              <a:spLocks noChangeAspect="1"/>
            </p:cNvSpPr>
            <p:nvPr/>
          </p:nvSpPr>
          <p:spPr bwMode="auto">
            <a:xfrm>
              <a:off x="3478693" y="144117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7" name="Oval 23"/>
            <p:cNvSpPr>
              <a:spLocks noChangeAspect="1"/>
            </p:cNvSpPr>
            <p:nvPr/>
          </p:nvSpPr>
          <p:spPr bwMode="auto">
            <a:xfrm>
              <a:off x="3661248" y="2589682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8" name="Oval 24"/>
            <p:cNvSpPr>
              <a:spLocks noChangeAspect="1"/>
            </p:cNvSpPr>
            <p:nvPr/>
          </p:nvSpPr>
          <p:spPr bwMode="auto">
            <a:xfrm>
              <a:off x="2971735" y="3515339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9" name="Oval 25"/>
            <p:cNvSpPr>
              <a:spLocks noChangeAspect="1"/>
            </p:cNvSpPr>
            <p:nvPr/>
          </p:nvSpPr>
          <p:spPr bwMode="auto">
            <a:xfrm>
              <a:off x="2567700" y="97402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</p:grpSp>
      <p:sp>
        <p:nvSpPr>
          <p:cNvPr id="20" name="TextBox 20"/>
          <p:cNvSpPr>
            <a:spLocks noAdjustHandles="1"/>
          </p:cNvSpPr>
          <p:nvPr userDrawn="1"/>
        </p:nvSpPr>
        <p:spPr bwMode="auto">
          <a:xfrm>
            <a:off x="10700934" y="287941"/>
            <a:ext cx="116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Engineering</a:t>
            </a:r>
            <a:endParaRPr sz="1800"/>
          </a:p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Department</a:t>
            </a:r>
            <a:endParaRPr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891" indent="-342891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0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3" y="4"/>
            <a:ext cx="4116387" cy="6318353"/>
          </a:xfrm>
          <a:prstGeom prst="rect">
            <a:avLst/>
          </a:prstGeom>
          <a:solidFill>
            <a:srgbClr val="002576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2268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9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90" y="2427287"/>
            <a:ext cx="5616575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2000" cy="620688"/>
          </a:xfrm>
          <a:prstGeom prst="rect">
            <a:avLst/>
          </a:prstGeom>
          <a:solidFill>
            <a:srgbClr val="002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sz="180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90" y="373597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8" y="6350855"/>
            <a:ext cx="86786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14/09/2021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8" y="6356354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F. Dragoni | WCC 1300 mm2 MCF| Indico 1317323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Image 2" descr="logooutline.eps"/>
          <p:cNvPicPr/>
          <p:nvPr userDrawn="1"/>
        </p:nvPicPr>
        <p:blipFill>
          <a:blip r:embed="rId24"/>
          <a:stretch/>
        </p:blipFill>
        <p:spPr bwMode="auto">
          <a:xfrm>
            <a:off x="426315" y="6350855"/>
            <a:ext cx="399415" cy="395605"/>
          </a:xfrm>
          <a:prstGeom prst="rect">
            <a:avLst/>
          </a:prstGeom>
        </p:spPr>
      </p:pic>
      <p:grpSp>
        <p:nvGrpSpPr>
          <p:cNvPr id="11" name="Group 2"/>
          <p:cNvGrpSpPr/>
          <p:nvPr userDrawn="1"/>
        </p:nvGrpSpPr>
        <p:grpSpPr bwMode="auto">
          <a:xfrm>
            <a:off x="10603851" y="6310484"/>
            <a:ext cx="1294738" cy="430887"/>
            <a:chOff x="10603850" y="6310481"/>
            <a:chExt cx="1294737" cy="430887"/>
          </a:xfrm>
        </p:grpSpPr>
        <p:grpSp>
          <p:nvGrpSpPr>
            <p:cNvPr id="12" name="Group 22"/>
            <p:cNvGrpSpPr>
              <a:grpSpLocks noChangeAspect="1"/>
            </p:cNvGrpSpPr>
            <p:nvPr userDrawn="1"/>
          </p:nvGrpSpPr>
          <p:grpSpPr bwMode="auto">
            <a:xfrm>
              <a:off x="10603850" y="6328122"/>
              <a:ext cx="391812" cy="395605"/>
              <a:chOff x="663481" y="724548"/>
              <a:chExt cx="3260231" cy="3291796"/>
            </a:xfrm>
          </p:grpSpPr>
          <p:grpSp>
            <p:nvGrpSpPr>
              <p:cNvPr id="13" name="Group 23"/>
              <p:cNvGrpSpPr/>
              <p:nvPr/>
            </p:nvGrpSpPr>
            <p:grpSpPr bwMode="auto">
              <a:xfrm>
                <a:off x="663481" y="724548"/>
                <a:ext cx="3260231" cy="3291796"/>
                <a:chOff x="2939542" y="1489861"/>
                <a:chExt cx="3260231" cy="3291796"/>
              </a:xfrm>
            </p:grpSpPr>
            <p:sp>
              <p:nvSpPr>
                <p:cNvPr id="14" name="Freeform: Shape 28"/>
                <p:cNvSpPr/>
                <p:nvPr/>
              </p:nvSpPr>
              <p:spPr bwMode="auto">
                <a:xfrm>
                  <a:off x="2939542" y="1490870"/>
                  <a:ext cx="1624411" cy="3289851"/>
                </a:xfrm>
                <a:custGeom>
                  <a:avLst/>
                  <a:gdLst>
                    <a:gd name="connsiteX0" fmla="*/ 1624411 w 1624411"/>
                    <a:gd name="connsiteY0" fmla="*/ 0 h 3289852"/>
                    <a:gd name="connsiteX1" fmla="*/ 1624411 w 1624411"/>
                    <a:gd name="connsiteY1" fmla="*/ 905590 h 3289852"/>
                    <a:gd name="connsiteX2" fmla="*/ 1570107 w 1624411"/>
                    <a:gd name="connsiteY2" fmla="*/ 908332 h 3289852"/>
                    <a:gd name="connsiteX3" fmla="*/ 907563 w 1624411"/>
                    <a:gd name="connsiteY3" fmla="*/ 1642522 h 3289852"/>
                    <a:gd name="connsiteX4" fmla="*/ 1570107 w 1624411"/>
                    <a:gd name="connsiteY4" fmla="*/ 2376712 h 3289852"/>
                    <a:gd name="connsiteX5" fmla="*/ 1624411 w 1624411"/>
                    <a:gd name="connsiteY5" fmla="*/ 2379454 h 3289852"/>
                    <a:gd name="connsiteX6" fmla="*/ 1624411 w 1624411"/>
                    <a:gd name="connsiteY6" fmla="*/ 3289852 h 3289852"/>
                    <a:gd name="connsiteX7" fmla="*/ 1503432 w 1624411"/>
                    <a:gd name="connsiteY7" fmla="*/ 3283083 h 3289852"/>
                    <a:gd name="connsiteX8" fmla="*/ 1408065 w 1624411"/>
                    <a:gd name="connsiteY8" fmla="*/ 2929665 h 3289852"/>
                    <a:gd name="connsiteX9" fmla="*/ 1211722 w 1624411"/>
                    <a:gd name="connsiteY9" fmla="*/ 2879176 h 3289852"/>
                    <a:gd name="connsiteX10" fmla="*/ 948061 w 1624411"/>
                    <a:gd name="connsiteY10" fmla="*/ 3137228 h 3289852"/>
                    <a:gd name="connsiteX11" fmla="*/ 701229 w 1624411"/>
                    <a:gd name="connsiteY11" fmla="*/ 2974544 h 3289852"/>
                    <a:gd name="connsiteX12" fmla="*/ 790985 w 1624411"/>
                    <a:gd name="connsiteY12" fmla="*/ 2632345 h 3289852"/>
                    <a:gd name="connsiteX13" fmla="*/ 656350 w 1624411"/>
                    <a:gd name="connsiteY13" fmla="*/ 2503319 h 3289852"/>
                    <a:gd name="connsiteX14" fmla="*/ 319760 w 1624411"/>
                    <a:gd name="connsiteY14" fmla="*/ 2598686 h 3289852"/>
                    <a:gd name="connsiteX15" fmla="*/ 157076 w 1624411"/>
                    <a:gd name="connsiteY15" fmla="*/ 2335023 h 3289852"/>
                    <a:gd name="connsiteX16" fmla="*/ 420736 w 1624411"/>
                    <a:gd name="connsiteY16" fmla="*/ 2088192 h 3289852"/>
                    <a:gd name="connsiteX17" fmla="*/ 375859 w 1624411"/>
                    <a:gd name="connsiteY17" fmla="*/ 1908679 h 3289852"/>
                    <a:gd name="connsiteX18" fmla="*/ 11220 w 1624411"/>
                    <a:gd name="connsiteY18" fmla="*/ 1796482 h 3289852"/>
                    <a:gd name="connsiteX19" fmla="*/ 0 w 1624411"/>
                    <a:gd name="connsiteY19" fmla="*/ 1515991 h 3289852"/>
                    <a:gd name="connsiteX20" fmla="*/ 353419 w 1624411"/>
                    <a:gd name="connsiteY20" fmla="*/ 1420624 h 3289852"/>
                    <a:gd name="connsiteX21" fmla="*/ 409517 w 1624411"/>
                    <a:gd name="connsiteY21" fmla="*/ 1229890 h 3289852"/>
                    <a:gd name="connsiteX22" fmla="*/ 147015 w 1624411"/>
                    <a:gd name="connsiteY22" fmla="*/ 972998 h 3289852"/>
                    <a:gd name="connsiteX23" fmla="*/ 280491 w 1624411"/>
                    <a:gd name="connsiteY23" fmla="*/ 708178 h 3289852"/>
                    <a:gd name="connsiteX24" fmla="*/ 639519 w 1624411"/>
                    <a:gd name="connsiteY24" fmla="*/ 825984 h 3289852"/>
                    <a:gd name="connsiteX25" fmla="*/ 785375 w 1624411"/>
                    <a:gd name="connsiteY25" fmla="*/ 646470 h 3289852"/>
                    <a:gd name="connsiteX26" fmla="*/ 684398 w 1624411"/>
                    <a:gd name="connsiteY26" fmla="*/ 315491 h 3289852"/>
                    <a:gd name="connsiteX27" fmla="*/ 971657 w 1624411"/>
                    <a:gd name="connsiteY27" fmla="*/ 162685 h 3289852"/>
                    <a:gd name="connsiteX28" fmla="*/ 1234160 w 1624411"/>
                    <a:gd name="connsiteY28" fmla="*/ 450127 h 3289852"/>
                    <a:gd name="connsiteX29" fmla="*/ 1396845 w 1624411"/>
                    <a:gd name="connsiteY29" fmla="*/ 388419 h 3289852"/>
                    <a:gd name="connsiteX30" fmla="*/ 1469772 w 1624411"/>
                    <a:gd name="connsiteY30" fmla="*/ 1341 h 3289852"/>
                    <a:gd name="connsiteX31" fmla="*/ 1624411 w 1624411"/>
                    <a:gd name="connsiteY31" fmla="*/ 0 h 3289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24411" h="3289852" extrusionOk="0">
                      <a:moveTo>
                        <a:pt x="1624411" y="0"/>
                      </a:moveTo>
                      <a:lnTo>
                        <a:pt x="1624411" y="905590"/>
                      </a:lnTo>
                      <a:lnTo>
                        <a:pt x="1570107" y="908332"/>
                      </a:lnTo>
                      <a:cubicBezTo>
                        <a:pt x="1197966" y="946125"/>
                        <a:pt x="907563" y="1260410"/>
                        <a:pt x="907563" y="1642522"/>
                      </a:cubicBezTo>
                      <a:cubicBezTo>
                        <a:pt x="907563" y="2024634"/>
                        <a:pt x="1197966" y="2338919"/>
                        <a:pt x="1570107" y="2376712"/>
                      </a:cubicBezTo>
                      <a:lnTo>
                        <a:pt x="1624411" y="2379454"/>
                      </a:lnTo>
                      <a:lnTo>
                        <a:pt x="1624411" y="3289852"/>
                      </a:lnTo>
                      <a:lnTo>
                        <a:pt x="1503432" y="3283083"/>
                      </a:lnTo>
                      <a:lnTo>
                        <a:pt x="1408065" y="2929665"/>
                      </a:lnTo>
                      <a:lnTo>
                        <a:pt x="1211722" y="2879176"/>
                      </a:lnTo>
                      <a:lnTo>
                        <a:pt x="948061" y="3137228"/>
                      </a:lnTo>
                      <a:lnTo>
                        <a:pt x="701229" y="2974544"/>
                      </a:lnTo>
                      <a:lnTo>
                        <a:pt x="790985" y="2632345"/>
                      </a:lnTo>
                      <a:lnTo>
                        <a:pt x="656350" y="2503319"/>
                      </a:lnTo>
                      <a:lnTo>
                        <a:pt x="319760" y="2598686"/>
                      </a:lnTo>
                      <a:lnTo>
                        <a:pt x="157076" y="2335023"/>
                      </a:lnTo>
                      <a:lnTo>
                        <a:pt x="420736" y="2088192"/>
                      </a:lnTo>
                      <a:lnTo>
                        <a:pt x="375859" y="1908679"/>
                      </a:lnTo>
                      <a:lnTo>
                        <a:pt x="11220" y="1796482"/>
                      </a:lnTo>
                      <a:lnTo>
                        <a:pt x="0" y="1515991"/>
                      </a:lnTo>
                      <a:lnTo>
                        <a:pt x="353419" y="1420624"/>
                      </a:lnTo>
                      <a:lnTo>
                        <a:pt x="409517" y="1229890"/>
                      </a:lnTo>
                      <a:lnTo>
                        <a:pt x="147015" y="972998"/>
                      </a:lnTo>
                      <a:lnTo>
                        <a:pt x="280491" y="708178"/>
                      </a:lnTo>
                      <a:lnTo>
                        <a:pt x="639519" y="825984"/>
                      </a:lnTo>
                      <a:lnTo>
                        <a:pt x="785375" y="646470"/>
                      </a:lnTo>
                      <a:lnTo>
                        <a:pt x="684398" y="315491"/>
                      </a:lnTo>
                      <a:lnTo>
                        <a:pt x="971657" y="162685"/>
                      </a:lnTo>
                      <a:lnTo>
                        <a:pt x="1234160" y="450127"/>
                      </a:lnTo>
                      <a:lnTo>
                        <a:pt x="1396845" y="388419"/>
                      </a:lnTo>
                      <a:lnTo>
                        <a:pt x="1469772" y="1341"/>
                      </a:lnTo>
                      <a:lnTo>
                        <a:pt x="16244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5" name="Arc 29"/>
                <p:cNvSpPr/>
                <p:nvPr/>
              </p:nvSpPr>
              <p:spPr bwMode="auto">
                <a:xfrm>
                  <a:off x="4101142" y="1489861"/>
                  <a:ext cx="947691" cy="2055542"/>
                </a:xfrm>
                <a:prstGeom prst="arc">
                  <a:avLst>
                    <a:gd name="adj1" fmla="val 16200000"/>
                    <a:gd name="adj2" fmla="val 345725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6" name="Arc 30"/>
                <p:cNvSpPr/>
                <p:nvPr/>
              </p:nvSpPr>
              <p:spPr bwMode="auto">
                <a:xfrm rot="2728892">
                  <a:off x="4535625" y="1648044"/>
                  <a:ext cx="981157" cy="2130987"/>
                </a:xfrm>
                <a:prstGeom prst="arc">
                  <a:avLst>
                    <a:gd name="adj1" fmla="val 10362346"/>
                    <a:gd name="adj2" fmla="val 468010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" name="Arc 31"/>
                <p:cNvSpPr/>
                <p:nvPr/>
              </p:nvSpPr>
              <p:spPr bwMode="auto">
                <a:xfrm rot="5400000">
                  <a:off x="4637140" y="2065021"/>
                  <a:ext cx="981157" cy="2144108"/>
                </a:xfrm>
                <a:prstGeom prst="arc">
                  <a:avLst>
                    <a:gd name="adj1" fmla="val 10808463"/>
                    <a:gd name="adj2" fmla="val 10101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8" name="Arc 32"/>
                <p:cNvSpPr/>
                <p:nvPr/>
              </p:nvSpPr>
              <p:spPr bwMode="auto">
                <a:xfrm rot="8131167">
                  <a:off x="4521974" y="2484163"/>
                  <a:ext cx="981157" cy="2144108"/>
                </a:xfrm>
                <a:prstGeom prst="arc">
                  <a:avLst>
                    <a:gd name="adj1" fmla="val 10400757"/>
                    <a:gd name="adj2" fmla="val 327884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9" name="Arc 33"/>
                <p:cNvSpPr/>
                <p:nvPr/>
              </p:nvSpPr>
              <p:spPr bwMode="auto">
                <a:xfrm flipV="1">
                  <a:off x="4090935" y="2726115"/>
                  <a:ext cx="947691" cy="2055542"/>
                </a:xfrm>
                <a:prstGeom prst="arc">
                  <a:avLst>
                    <a:gd name="adj1" fmla="val 16200000"/>
                    <a:gd name="adj2" fmla="val 303468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20" name="Arc 34"/>
                <p:cNvSpPr/>
                <p:nvPr/>
              </p:nvSpPr>
              <p:spPr bwMode="auto">
                <a:xfrm>
                  <a:off x="3833036" y="2393547"/>
                  <a:ext cx="1487911" cy="1476000"/>
                </a:xfrm>
                <a:prstGeom prst="arc">
                  <a:avLst>
                    <a:gd name="adj1" fmla="val 16200000"/>
                    <a:gd name="adj2" fmla="val 5455412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21" name="Oval 24"/>
              <p:cNvSpPr>
                <a:spLocks noChangeAspect="1"/>
              </p:cNvSpPr>
              <p:nvPr/>
            </p:nvSpPr>
            <p:spPr bwMode="auto">
              <a:xfrm>
                <a:off x="3478693" y="144117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2" name="Oval 25"/>
              <p:cNvSpPr>
                <a:spLocks noChangeAspect="1"/>
              </p:cNvSpPr>
              <p:nvPr/>
            </p:nvSpPr>
            <p:spPr bwMode="auto">
              <a:xfrm>
                <a:off x="3661248" y="2589682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3" name="Oval 26"/>
              <p:cNvSpPr>
                <a:spLocks noChangeAspect="1"/>
              </p:cNvSpPr>
              <p:nvPr/>
            </p:nvSpPr>
            <p:spPr bwMode="auto">
              <a:xfrm>
                <a:off x="2971735" y="3515339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4" name="Oval 27"/>
              <p:cNvSpPr>
                <a:spLocks noChangeAspect="1"/>
              </p:cNvSpPr>
              <p:nvPr/>
            </p:nvSpPr>
            <p:spPr bwMode="auto">
              <a:xfrm>
                <a:off x="2567700" y="97402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</p:grpSp>
        <p:sp>
          <p:nvSpPr>
            <p:cNvPr id="25" name="TextBox 1"/>
            <p:cNvSpPr>
              <a:spLocks noAdjustHandles="1"/>
            </p:cNvSpPr>
            <p:nvPr userDrawn="1"/>
          </p:nvSpPr>
          <p:spPr bwMode="auto">
            <a:xfrm>
              <a:off x="11037455" y="6310481"/>
              <a:ext cx="86113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Engineering</a:t>
              </a:r>
              <a:endParaRPr sz="1800"/>
            </a:p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Department</a:t>
              </a:r>
              <a:endParaRPr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1" r:id="rId22"/>
  </p:sldLayoutIdLst>
  <p:hf hdr="0" dt="0"/>
  <p:txStyles>
    <p:titleStyle>
      <a:lvl1pPr algn="l" defTabSz="914377">
        <a:lnSpc>
          <a:spcPct val="90000"/>
        </a:lnSpc>
        <a:spcBef>
          <a:spcPts val="0"/>
        </a:spcBef>
        <a:buNone/>
        <a:defRPr sz="3600" b="1">
          <a:solidFill>
            <a:srgbClr val="002576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Cooling and ventilation studies</a:t>
            </a:r>
            <a:br>
              <a:rPr lang="en-GB" sz="4400" dirty="0"/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653136"/>
            <a:ext cx="10548861" cy="1296144"/>
          </a:xfrm>
        </p:spPr>
        <p:txBody>
          <a:bodyPr/>
          <a:lstStyle/>
          <a:p>
            <a:pPr>
              <a:defRPr/>
            </a:pPr>
            <a:r>
              <a:rPr lang="fr-CH" sz="2800" i="1" dirty="0"/>
              <a:t>F. Dragoni, </a:t>
            </a:r>
            <a:r>
              <a:rPr lang="fr-CH" sz="2800" i="1" dirty="0" err="1"/>
              <a:t>N.Zaric</a:t>
            </a:r>
            <a:r>
              <a:rPr lang="fr-CH" sz="2800" i="1" dirty="0"/>
              <a:t>/ EN-CV ,</a:t>
            </a:r>
            <a:br>
              <a:rPr lang="fr-CH" sz="2800" i="1" dirty="0"/>
            </a:br>
            <a:r>
              <a:rPr lang="en-GB" sz="2800" i="1" dirty="0"/>
              <a:t>HI-ECN3 WP4 – TARGET COMPLEX #2 – 28.06.2024.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07990" y="1171942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Nominal values</a:t>
            </a:r>
            <a:endParaRPr lang="en-GB" sz="2000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43D5FD9-AD84-23A7-C448-CA5E3980666B}"/>
              </a:ext>
            </a:extLst>
          </p:cNvPr>
          <p:cNvSpPr txBox="1">
            <a:spLocks/>
          </p:cNvSpPr>
          <p:nvPr/>
        </p:nvSpPr>
        <p:spPr>
          <a:xfrm>
            <a:off x="7824192" y="1173629"/>
            <a:ext cx="3559959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- Future</a:t>
            </a:r>
            <a:endParaRPr lang="en-GB" sz="20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A7E308F-1AB3-D4F1-3A4F-0CDE39BAFA88}"/>
              </a:ext>
            </a:extLst>
          </p:cNvPr>
          <p:cNvSpPr txBox="1">
            <a:spLocks/>
          </p:cNvSpPr>
          <p:nvPr/>
        </p:nvSpPr>
        <p:spPr>
          <a:xfrm>
            <a:off x="1702852" y="4653136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Current measurement:</a:t>
            </a:r>
            <a:br>
              <a:rPr lang="en-GB" sz="1800" b="0" dirty="0"/>
            </a:br>
            <a:r>
              <a:rPr lang="en-GB" sz="1800" b="0" dirty="0"/>
              <a:t>Cooling capacity: 6.2MW</a:t>
            </a:r>
            <a:br>
              <a:rPr lang="en-US" sz="1800" b="0" dirty="0"/>
            </a:br>
            <a:r>
              <a:rPr lang="en-US" sz="1800" b="0" dirty="0"/>
              <a:t>Flow rate: </a:t>
            </a:r>
            <a:r>
              <a:rPr lang="en-US" sz="1800" b="0" dirty="0">
                <a:solidFill>
                  <a:schemeClr val="tx2"/>
                </a:solidFill>
              </a:rPr>
              <a:t>290</a:t>
            </a:r>
            <a:r>
              <a:rPr lang="en-US" sz="1800" b="0" dirty="0">
                <a:solidFill>
                  <a:srgbClr val="FF0000"/>
                </a:solidFill>
              </a:rPr>
              <a:t> </a:t>
            </a:r>
            <a:r>
              <a:rPr lang="en-US" sz="1800" b="0" dirty="0">
                <a:solidFill>
                  <a:schemeClr val="tx2"/>
                </a:solidFill>
              </a:rPr>
              <a:t>m3/h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703D418-37BA-B54C-90E8-FA9DDA5D7F10}"/>
              </a:ext>
            </a:extLst>
          </p:cNvPr>
          <p:cNvSpPr txBox="1">
            <a:spLocks/>
          </p:cNvSpPr>
          <p:nvPr/>
        </p:nvSpPr>
        <p:spPr>
          <a:xfrm>
            <a:off x="1702852" y="5661248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>
                <a:solidFill>
                  <a:srgbClr val="FF0000"/>
                </a:solidFill>
              </a:rPr>
              <a:t>Chilled water – to be clarified</a:t>
            </a:r>
            <a:br>
              <a:rPr lang="en-GB" sz="1800" b="0" dirty="0">
                <a:solidFill>
                  <a:srgbClr val="FF0000"/>
                </a:solidFill>
              </a:rPr>
            </a:br>
            <a:r>
              <a:rPr lang="en-GB" sz="1800" b="0" dirty="0">
                <a:solidFill>
                  <a:srgbClr val="FF0000"/>
                </a:solidFill>
              </a:rPr>
              <a:t>Mixed water needs – no need so far</a:t>
            </a:r>
            <a:endParaRPr lang="en-US" sz="1800" b="0" dirty="0">
              <a:solidFill>
                <a:srgbClr val="FF0000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41A7BB-8EF7-F402-E5F6-77DF0DF56F45}"/>
              </a:ext>
            </a:extLst>
          </p:cNvPr>
          <p:cNvSpPr txBox="1">
            <a:spLocks/>
          </p:cNvSpPr>
          <p:nvPr/>
        </p:nvSpPr>
        <p:spPr>
          <a:xfrm>
            <a:off x="6312024" y="4893087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>
                <a:solidFill>
                  <a:srgbClr val="00B050"/>
                </a:solidFill>
              </a:rPr>
              <a:t>Pending final verification BA82 stations for EHN2, TCC8 and ECN3 have sufficient power and flow rate</a:t>
            </a:r>
            <a:endParaRPr lang="en-GB" sz="1800" b="0" dirty="0">
              <a:solidFill>
                <a:srgbClr val="00B050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7AC55DD-904F-B12B-CFAC-BBC54836A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608540"/>
              </p:ext>
            </p:extLst>
          </p:nvPr>
        </p:nvGraphicFramePr>
        <p:xfrm>
          <a:off x="47328" y="1779097"/>
          <a:ext cx="5636049" cy="2792677"/>
        </p:xfrm>
        <a:graphic>
          <a:graphicData uri="http://schemas.openxmlformats.org/drawingml/2006/table">
            <a:tbl>
              <a:tblPr/>
              <a:tblGrid>
                <a:gridCol w="1069856">
                  <a:extLst>
                    <a:ext uri="{9D8B030D-6E8A-4147-A177-3AD203B41FA5}">
                      <a16:colId xmlns:a16="http://schemas.microsoft.com/office/drawing/2014/main" val="2248910114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3240891138"/>
                    </a:ext>
                  </a:extLst>
                </a:gridCol>
                <a:gridCol w="794121">
                  <a:extLst>
                    <a:ext uri="{9D8B030D-6E8A-4147-A177-3AD203B41FA5}">
                      <a16:colId xmlns:a16="http://schemas.microsoft.com/office/drawing/2014/main" val="4222027522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530392761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1130476456"/>
                    </a:ext>
                  </a:extLst>
                </a:gridCol>
                <a:gridCol w="827208">
                  <a:extLst>
                    <a:ext uri="{9D8B030D-6E8A-4147-A177-3AD203B41FA5}">
                      <a16:colId xmlns:a16="http://schemas.microsoft.com/office/drawing/2014/main" val="837092765"/>
                    </a:ext>
                  </a:extLst>
                </a:gridCol>
                <a:gridCol w="529414">
                  <a:extLst>
                    <a:ext uri="{9D8B030D-6E8A-4147-A177-3AD203B41FA5}">
                      <a16:colId xmlns:a16="http://schemas.microsoft.com/office/drawing/2014/main" val="3647869067"/>
                    </a:ext>
                  </a:extLst>
                </a:gridCol>
                <a:gridCol w="827208">
                  <a:extLst>
                    <a:ext uri="{9D8B030D-6E8A-4147-A177-3AD203B41FA5}">
                      <a16:colId xmlns:a16="http://schemas.microsoft.com/office/drawing/2014/main" val="2234844009"/>
                    </a:ext>
                  </a:extLst>
                </a:gridCol>
              </a:tblGrid>
              <a:tr h="47146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Pressure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drop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dissipated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flow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of water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7067553"/>
                  </a:ext>
                </a:extLst>
              </a:tr>
              <a:tr h="16408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(kW)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/h)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0952230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35-42-46-56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696.4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77.8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1215588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 converters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76233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 pumps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0279188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Water cooled cables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7.3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3628465"/>
                  </a:ext>
                </a:extLst>
              </a:tr>
              <a:tr h="31627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EHN2/Amber facility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4000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  <a:r>
                        <a:rPr lang="en-GB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4478142"/>
                  </a:ext>
                </a:extLst>
              </a:tr>
              <a:tr h="477344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Σ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4945.59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202.46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1046730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AF57A11-7777-C9FC-E92B-5F94C667E2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941710"/>
              </p:ext>
            </p:extLst>
          </p:nvPr>
        </p:nvGraphicFramePr>
        <p:xfrm>
          <a:off x="5807968" y="1779098"/>
          <a:ext cx="6314221" cy="2999389"/>
        </p:xfrm>
        <a:graphic>
          <a:graphicData uri="http://schemas.openxmlformats.org/drawingml/2006/table">
            <a:tbl>
              <a:tblPr/>
              <a:tblGrid>
                <a:gridCol w="693025">
                  <a:extLst>
                    <a:ext uri="{9D8B030D-6E8A-4147-A177-3AD203B41FA5}">
                      <a16:colId xmlns:a16="http://schemas.microsoft.com/office/drawing/2014/main" val="3624605841"/>
                    </a:ext>
                  </a:extLst>
                </a:gridCol>
                <a:gridCol w="1067038">
                  <a:extLst>
                    <a:ext uri="{9D8B030D-6E8A-4147-A177-3AD203B41FA5}">
                      <a16:colId xmlns:a16="http://schemas.microsoft.com/office/drawing/2014/main" val="410592298"/>
                    </a:ext>
                  </a:extLst>
                </a:gridCol>
                <a:gridCol w="528018">
                  <a:extLst>
                    <a:ext uri="{9D8B030D-6E8A-4147-A177-3AD203B41FA5}">
                      <a16:colId xmlns:a16="http://schemas.microsoft.com/office/drawing/2014/main" val="4059824667"/>
                    </a:ext>
                  </a:extLst>
                </a:gridCol>
                <a:gridCol w="792028">
                  <a:extLst>
                    <a:ext uri="{9D8B030D-6E8A-4147-A177-3AD203B41FA5}">
                      <a16:colId xmlns:a16="http://schemas.microsoft.com/office/drawing/2014/main" val="1998357144"/>
                    </a:ext>
                  </a:extLst>
                </a:gridCol>
                <a:gridCol w="528018">
                  <a:extLst>
                    <a:ext uri="{9D8B030D-6E8A-4147-A177-3AD203B41FA5}">
                      <a16:colId xmlns:a16="http://schemas.microsoft.com/office/drawing/2014/main" val="70705547"/>
                    </a:ext>
                  </a:extLst>
                </a:gridCol>
                <a:gridCol w="528018">
                  <a:extLst>
                    <a:ext uri="{9D8B030D-6E8A-4147-A177-3AD203B41FA5}">
                      <a16:colId xmlns:a16="http://schemas.microsoft.com/office/drawing/2014/main" val="2453473301"/>
                    </a:ext>
                  </a:extLst>
                </a:gridCol>
                <a:gridCol w="825029">
                  <a:extLst>
                    <a:ext uri="{9D8B030D-6E8A-4147-A177-3AD203B41FA5}">
                      <a16:colId xmlns:a16="http://schemas.microsoft.com/office/drawing/2014/main" val="3683574763"/>
                    </a:ext>
                  </a:extLst>
                </a:gridCol>
                <a:gridCol w="528018">
                  <a:extLst>
                    <a:ext uri="{9D8B030D-6E8A-4147-A177-3AD203B41FA5}">
                      <a16:colId xmlns:a16="http://schemas.microsoft.com/office/drawing/2014/main" val="495120518"/>
                    </a:ext>
                  </a:extLst>
                </a:gridCol>
                <a:gridCol w="825029">
                  <a:extLst>
                    <a:ext uri="{9D8B030D-6E8A-4147-A177-3AD203B41FA5}">
                      <a16:colId xmlns:a16="http://schemas.microsoft.com/office/drawing/2014/main" val="3044975620"/>
                    </a:ext>
                  </a:extLst>
                </a:gridCol>
              </a:tblGrid>
              <a:tr h="4756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</a:t>
                      </a:r>
                      <a:r>
                        <a:rPr lang="en-GB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Pressure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drop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dissipated 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Total flow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of water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860922"/>
                  </a:ext>
                </a:extLst>
              </a:tr>
              <a:tr h="16249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(°C)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(bar)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(kW)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(m</a:t>
                      </a:r>
                      <a:r>
                        <a:rPr lang="en-GB" sz="11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/h)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3122879"/>
                  </a:ext>
                </a:extLst>
              </a:tr>
              <a:tr h="31906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1st cooling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substation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Power converters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22.56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9101068"/>
                  </a:ext>
                </a:extLst>
              </a:tr>
              <a:tr h="276789">
                <a:tc rowSpan="4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2nd cooling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substation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Vacuum pumps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0.363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5226425"/>
                  </a:ext>
                </a:extLst>
              </a:tr>
              <a:tr h="27678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SHIP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1166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99.17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3183929"/>
                  </a:ext>
                </a:extLst>
              </a:tr>
              <a:tr h="3190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Water cooled cables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200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17.3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822392"/>
                  </a:ext>
                </a:extLst>
              </a:tr>
              <a:tr h="31906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EHN2/Amber facility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4000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105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250334"/>
                  </a:ext>
                </a:extLst>
              </a:tr>
              <a:tr h="548431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3rd. 4th, 5th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cooling substation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Target complex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30-33.7-35.6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65.76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Demineralized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38756"/>
                  </a:ext>
                </a:extLst>
              </a:tr>
              <a:tr h="176729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l-GR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Σ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5915.19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310.15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6075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5672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6AFC6A-41FE-E465-F576-EA53FF3F85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762121"/>
            <a:ext cx="5976664" cy="2882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GB" dirty="0" err="1"/>
              <a:t>entilation</a:t>
            </a:r>
            <a:r>
              <a:rPr lang="en-GB" dirty="0"/>
              <a:t> system – New service building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07990" y="1127824"/>
            <a:ext cx="6912146" cy="572984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In progress – will be shown in presentation of New service building (presentation later afternoon)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D79FB6-8D63-3DC7-8080-9F792793A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389" y="1844824"/>
            <a:ext cx="5537222" cy="28444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C6547-AD8B-3616-6616-D1BA60A49A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8038" y="4662119"/>
            <a:ext cx="5463345" cy="150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41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57D810-D8D2-4F98-AEDA-38A7E265D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- Helium Station Gas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0F0A9-D335-48D9-B727-697EAF9284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3AE3F95-E698-4341-B5AF-74AA4B47E8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7" y="1245527"/>
            <a:ext cx="4622298" cy="502827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Market survey activity – Technical selection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Compressor :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b="0" dirty="0" err="1">
                <a:sym typeface="Wingdings" panose="05000000000000000000" pitchFamily="2" charset="2"/>
              </a:rPr>
              <a:t>Aerzen</a:t>
            </a:r>
            <a:endParaRPr lang="en-GB" sz="1800" dirty="0">
              <a:sym typeface="Wingdings" panose="05000000000000000000" pitchFamily="2" charset="2"/>
            </a:endParaRP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Roots UK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Linde</a:t>
            </a:r>
            <a:endParaRPr lang="en-GB" sz="18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Heat Exchanger 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Funke (n_TOF HX)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VDL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ETS</a:t>
            </a:r>
            <a:endParaRPr lang="en-GB" sz="18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Filter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dirty="0" err="1">
                <a:sym typeface="Wingdings" panose="05000000000000000000" pitchFamily="2" charset="2"/>
              </a:rPr>
              <a:t>Porvair</a:t>
            </a:r>
            <a:r>
              <a:rPr lang="en-GB" sz="1800" dirty="0">
                <a:sym typeface="Wingdings" panose="05000000000000000000" pitchFamily="2" charset="2"/>
              </a:rPr>
              <a:t> Filtration (Nuclear)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GB" sz="1800" b="0" dirty="0">
                <a:sym typeface="Wingdings" panose="05000000000000000000" pitchFamily="2" charset="2"/>
              </a:rPr>
              <a:t>Guerin Filter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067707-2C0B-15B2-DB2A-037A4FA46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5811" y="1961969"/>
            <a:ext cx="3822540" cy="17976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8B04EE-3F69-3D71-93BA-6B986C6BA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956" b="7619"/>
          <a:stretch/>
        </p:blipFill>
        <p:spPr>
          <a:xfrm>
            <a:off x="5092654" y="5003387"/>
            <a:ext cx="6691361" cy="3518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A474B0-A361-916D-7EB4-F49A8469E7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7135"/>
          <a:stretch/>
        </p:blipFill>
        <p:spPr>
          <a:xfrm>
            <a:off x="5092654" y="3907364"/>
            <a:ext cx="6691361" cy="6096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BF47A5-C56F-D51D-AB3F-BFE3BB1FF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402" b="36893"/>
          <a:stretch/>
        </p:blipFill>
        <p:spPr>
          <a:xfrm>
            <a:off x="5092654" y="4586843"/>
            <a:ext cx="6691361" cy="365125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CB15E90-3F0F-7833-FF57-16A70D817E32}"/>
              </a:ext>
            </a:extLst>
          </p:cNvPr>
          <p:cNvSpPr/>
          <p:nvPr/>
        </p:nvSpPr>
        <p:spPr>
          <a:xfrm>
            <a:off x="5112850" y="4580100"/>
            <a:ext cx="6599774" cy="217052"/>
          </a:xfrm>
          <a:prstGeom prst="round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9D138CF-D872-BE95-70C0-9C3398C6C4BF}"/>
              </a:ext>
            </a:extLst>
          </p:cNvPr>
          <p:cNvSpPr/>
          <p:nvPr/>
        </p:nvSpPr>
        <p:spPr>
          <a:xfrm>
            <a:off x="5112850" y="5041316"/>
            <a:ext cx="6599774" cy="217052"/>
          </a:xfrm>
          <a:prstGeom prst="round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07B3D2-744B-E13E-D643-117F8622F28B}"/>
              </a:ext>
            </a:extLst>
          </p:cNvPr>
          <p:cNvSpPr txBox="1"/>
          <p:nvPr/>
        </p:nvSpPr>
        <p:spPr bwMode="auto">
          <a:xfrm>
            <a:off x="3935760" y="2150821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Water station 45 m3/h @ 18 bar (g) – 37 kW motor – 250 motor size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23B0D1-4C12-D5A6-613C-C6FE94380F51}"/>
              </a:ext>
            </a:extLst>
          </p:cNvPr>
          <p:cNvSpPr txBox="1"/>
          <p:nvPr/>
        </p:nvSpPr>
        <p:spPr bwMode="auto">
          <a:xfrm>
            <a:off x="3935760" y="2848306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Helium compressor 8050 Nm/3h @1.5 to 5 bar(g) – 630 kW motor – 400 motor size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5B8AF26-CED0-0247-8815-F2E10BBBE8C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95FE645-EF08-69DA-1EDA-5B3F410B3664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51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E03FA-6419-6A80-1FDA-D2086BDF2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Circulation Skid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29DBBB-C7FD-786C-1013-7476A0184F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A80374-58F7-A336-EF5F-0A05F656F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896" y="1461960"/>
            <a:ext cx="5952656" cy="4464492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56955C-09E9-4AB9-D5D7-54367D1A17E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7" y="1245527"/>
            <a:ext cx="4622298" cy="502827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Compact design for Nitrogen erosion skid on lead blocks carried out in 2018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Requested update pump curve for helium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Possibility of having safety diaphragm and </a:t>
            </a:r>
            <a:r>
              <a:rPr lang="en-GB" b="0">
                <a:sym typeface="Wingdings" panose="05000000000000000000" pitchFamily="2" charset="2"/>
              </a:rPr>
              <a:t>increased gas tightness</a:t>
            </a:r>
            <a:endParaRPr lang="en-GB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Cold source was stand-alone chiller need to be converted to different chilled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sym typeface="Wingdings" panose="05000000000000000000" pitchFamily="2" charset="2"/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D3E54F7-4946-02A3-034D-6D72274CCA1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D5AB65F-0BAE-672E-D5F6-BB2EA55EA6E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894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408" y="403002"/>
            <a:ext cx="10873208" cy="452639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Agenda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798797A-64F8-0D45-AA06-A67E2733526A}"/>
              </a:ext>
            </a:extLst>
          </p:cNvPr>
          <p:cNvSpPr txBox="1">
            <a:spLocks/>
          </p:cNvSpPr>
          <p:nvPr/>
        </p:nvSpPr>
        <p:spPr>
          <a:xfrm>
            <a:off x="911424" y="1196752"/>
            <a:ext cx="10585176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BA82 Building:</a:t>
            </a:r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Current cooling stations</a:t>
            </a:r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Current ventilation system</a:t>
            </a:r>
          </a:p>
          <a:p>
            <a:pPr marL="5715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Status of User’s requirements on cooling:</a:t>
            </a:r>
            <a:endParaRPr lang="en-GB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 err="1"/>
              <a:t>Informations</a:t>
            </a:r>
            <a:r>
              <a:rPr lang="en-GB" sz="2100" dirty="0"/>
              <a:t> we have / Missing </a:t>
            </a:r>
            <a:r>
              <a:rPr lang="en-GB" sz="2100" dirty="0" err="1"/>
              <a:t>informations</a:t>
            </a:r>
            <a:endParaRPr lang="en-GB" sz="2100" dirty="0"/>
          </a:p>
          <a:p>
            <a:pPr marL="5715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Target – Helium Station Gas:</a:t>
            </a:r>
            <a:endParaRPr lang="en-GB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Gas Circulation Skid</a:t>
            </a:r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  <a:p>
            <a:pPr marL="895343" lvl="1" indent="-5715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DE6346DE-F86F-49DD-94DC-A46BB6596A9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6B8CE87-2F94-4C5B-AFC4-4707E7B20F06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618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59BAFC3-B90B-6C0A-1094-23896091C2D2}"/>
              </a:ext>
            </a:extLst>
          </p:cNvPr>
          <p:cNvSpPr txBox="1">
            <a:spLocks/>
          </p:cNvSpPr>
          <p:nvPr/>
        </p:nvSpPr>
        <p:spPr>
          <a:xfrm>
            <a:off x="407985" y="1052736"/>
            <a:ext cx="11376024" cy="1101584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/>
              <a:t>North area cooling capacity:</a:t>
            </a:r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Primary water: 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b="0" dirty="0"/>
              <a:t>Nominal cooling capacity: 33M</a:t>
            </a:r>
            <a:r>
              <a:rPr lang="en-US" sz="1400" dirty="0"/>
              <a:t>W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b="0" dirty="0"/>
              <a:t>Max cooling capacity: 45MW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Bld</a:t>
            </a:r>
            <a:r>
              <a:rPr lang="en-US" sz="1400" dirty="0"/>
              <a:t> 893, 4 cells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b="0" dirty="0"/>
              <a:t>Nominal f</a:t>
            </a:r>
            <a:r>
              <a:rPr lang="en-US" sz="1400" dirty="0"/>
              <a:t>low rate: 2100m3/h</a:t>
            </a:r>
            <a:endParaRPr lang="en-US" sz="1400" b="0" u="sng" dirty="0"/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Demineralized water: 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3 cooling plants for underground halls and tunnels located in BA80, BA81 and BA82</a:t>
            </a:r>
          </a:p>
          <a:p>
            <a:pPr marL="1257726" lvl="3" indent="-285750">
              <a:buFont typeface="Arial" panose="020B0604020202020204" pitchFamily="34" charset="0"/>
              <a:buChar char="•"/>
            </a:pPr>
            <a:r>
              <a:rPr lang="en-US" sz="1400" b="0" dirty="0"/>
              <a:t>BA80: 	      TTC2, TDC2, TT20 – 10MW, 675m3/h</a:t>
            </a:r>
          </a:p>
          <a:p>
            <a:pPr marL="1257726" lvl="3" indent="-285750">
              <a:buFont typeface="Arial" panose="020B0604020202020204" pitchFamily="34" charset="0"/>
              <a:buChar char="•"/>
            </a:pPr>
            <a:r>
              <a:rPr lang="en-US" sz="1400" b="0" dirty="0"/>
              <a:t>BA81: 	      TT83, TT84, EHN1 – 15MW, 900m3/h</a:t>
            </a:r>
          </a:p>
          <a:p>
            <a:pPr marL="1257726" lvl="3" indent="-285750">
              <a:buFont typeface="Arial" panose="020B0604020202020204" pitchFamily="34" charset="0"/>
              <a:buChar char="•"/>
            </a:pPr>
            <a:r>
              <a:rPr lang="en-US" sz="1400" b="0" dirty="0"/>
              <a:t>BA82: 	      EHN2, ECN3, GHN 300, NA62, TCC8 – 7MW, 450m3/h</a:t>
            </a:r>
          </a:p>
          <a:p>
            <a:pPr lvl="4" indent="0">
              <a:buNone/>
            </a:pPr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Rectifier cooling circuit (Hall 891) – 0.2MW, 17m3/h</a:t>
            </a:r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Chilled water: 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Used for air-conditioning of the buildings, tunnel, computer rooms and halls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400" dirty="0"/>
              <a:t>Production station in BA81 consists of 3 water cooled chillers, cooling capacity 3 x 2.2MW (N+1 redundancy)</a:t>
            </a:r>
          </a:p>
          <a:p>
            <a:pPr lvl="4" indent="0">
              <a:buNone/>
            </a:pPr>
            <a:endParaRPr lang="en-US" sz="1400" u="sng" dirty="0">
              <a:solidFill>
                <a:schemeClr val="tx2">
                  <a:lumMod val="50000"/>
                </a:schemeClr>
              </a:solidFill>
            </a:endParaRPr>
          </a:p>
          <a:p>
            <a:pPr marL="1257726" lvl="3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lvl="4" indent="0">
              <a:buNone/>
            </a:pPr>
            <a:endParaRPr lang="en-US" sz="1400" dirty="0">
              <a:solidFill>
                <a:schemeClr val="tx2">
                  <a:lumMod val="50000"/>
                </a:schemeClr>
              </a:solidFill>
            </a:endParaRPr>
          </a:p>
          <a:p>
            <a:pPr marL="1257726" lvl="3" indent="-285750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lvl="2" indent="0">
              <a:buNone/>
            </a:pPr>
            <a:endParaRPr lang="en-US" sz="1600" b="0" dirty="0"/>
          </a:p>
          <a:p>
            <a:pPr marL="933734" lvl="2" indent="-285750">
              <a:buFont typeface="Arial" panose="020B0604020202020204" pitchFamily="34" charset="0"/>
              <a:buChar char="•"/>
            </a:pPr>
            <a:endParaRPr lang="en-US" sz="1600" b="0" dirty="0"/>
          </a:p>
          <a:p>
            <a:endParaRPr lang="en-GB" sz="2000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DEC9BE28-F335-58EE-AD6F-EEA41A34013C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2C277EF-CE37-AE72-A6A3-3CE7B8353B3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86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2" name="PXL_20240321_153019457.TS">
            <a:hlinkClick r:id="" action="ppaction://media"/>
            <a:extLst>
              <a:ext uri="{FF2B5EF4-FFF2-40B4-BE49-F238E27FC236}">
                <a16:creationId xmlns:a16="http://schemas.microsoft.com/office/drawing/2014/main" id="{0DA1E2C4-0F6D-D705-4BCE-709C21B012B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1385" y="1092657"/>
            <a:ext cx="2806220" cy="495215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14F240A-C90B-E1AD-46B0-B5CA6B157A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0999" y="1446431"/>
            <a:ext cx="2087303" cy="3710761"/>
          </a:xfrm>
          <a:prstGeom prst="rect">
            <a:avLst/>
          </a:prstGeom>
        </p:spPr>
      </p:pic>
      <p:pic>
        <p:nvPicPr>
          <p:cNvPr id="38" name="Picture 37" descr="A large machine inside a building&#10;&#10;Description automatically generated">
            <a:extLst>
              <a:ext uri="{FF2B5EF4-FFF2-40B4-BE49-F238E27FC236}">
                <a16:creationId xmlns:a16="http://schemas.microsoft.com/office/drawing/2014/main" id="{F6771A77-22AD-5A7A-E610-E226972AB1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952" y="3772845"/>
            <a:ext cx="2901471" cy="21703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562AABA-DCCB-4D46-EE02-814A9DEACF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5550" y="1075018"/>
            <a:ext cx="4120108" cy="2572275"/>
          </a:xfrm>
          <a:prstGeom prst="rect">
            <a:avLst/>
          </a:prstGeom>
        </p:spPr>
      </p:pic>
      <p:pic>
        <p:nvPicPr>
          <p:cNvPr id="36" name="Picture 35" descr="A large machine in a factory&#10;&#10;Description automatically generated">
            <a:extLst>
              <a:ext uri="{FF2B5EF4-FFF2-40B4-BE49-F238E27FC236}">
                <a16:creationId xmlns:a16="http://schemas.microsoft.com/office/drawing/2014/main" id="{B7435BC0-8587-E446-CC58-072308B07E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40166" y="1446431"/>
            <a:ext cx="2087301" cy="371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6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36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753766-7CFA-46A7-ED7D-1E55841B3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258" y="1129643"/>
            <a:ext cx="9680905" cy="49685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DF1C4E7-07B6-12B7-8748-D27925F94696}"/>
              </a:ext>
            </a:extLst>
          </p:cNvPr>
          <p:cNvSpPr/>
          <p:nvPr/>
        </p:nvSpPr>
        <p:spPr>
          <a:xfrm>
            <a:off x="9552384" y="1268760"/>
            <a:ext cx="1255969" cy="504056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F3F33E7-F914-1B18-53F5-994B9D51BE9B}"/>
              </a:ext>
            </a:extLst>
          </p:cNvPr>
          <p:cNvSpPr txBox="1"/>
          <p:nvPr/>
        </p:nvSpPr>
        <p:spPr>
          <a:xfrm>
            <a:off x="6096000" y="1204713"/>
            <a:ext cx="1687544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Demineralized water for power converters</a:t>
            </a:r>
            <a:endParaRPr lang="en-GB" sz="11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B0C5CA1-65EC-752A-BA9B-17A822374A5E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7783544" y="1420157"/>
            <a:ext cx="1768840" cy="1006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62AD6-5177-6880-A2A3-CE3DE785911C}"/>
              </a:ext>
            </a:extLst>
          </p:cNvPr>
          <p:cNvSpPr/>
          <p:nvPr/>
        </p:nvSpPr>
        <p:spPr>
          <a:xfrm>
            <a:off x="8312170" y="1880184"/>
            <a:ext cx="1255969" cy="684720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E27991-E563-12CB-1BEB-023104255B22}"/>
              </a:ext>
            </a:extLst>
          </p:cNvPr>
          <p:cNvSpPr txBox="1"/>
          <p:nvPr/>
        </p:nvSpPr>
        <p:spPr>
          <a:xfrm>
            <a:off x="10273577" y="1967821"/>
            <a:ext cx="1687544" cy="6001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Demineralized water – supply for Amber, EHN2, NA62, ECN3, TCC8</a:t>
            </a:r>
            <a:endParaRPr lang="en-GB" sz="11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AB480B7-2C67-00C3-F1A3-678E443CA9C3}"/>
              </a:ext>
            </a:extLst>
          </p:cNvPr>
          <p:cNvCxnSpPr>
            <a:cxnSpLocks/>
          </p:cNvCxnSpPr>
          <p:nvPr/>
        </p:nvCxnSpPr>
        <p:spPr>
          <a:xfrm flipH="1">
            <a:off x="9568139" y="2183265"/>
            <a:ext cx="70543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A64A6F9-648B-0CFF-8ACC-DD088B99D0B5}"/>
              </a:ext>
            </a:extLst>
          </p:cNvPr>
          <p:cNvSpPr/>
          <p:nvPr/>
        </p:nvSpPr>
        <p:spPr>
          <a:xfrm>
            <a:off x="7468398" y="5052452"/>
            <a:ext cx="1255969" cy="89682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7461A2-3368-768F-C4BC-7EE412858AC2}"/>
              </a:ext>
            </a:extLst>
          </p:cNvPr>
          <p:cNvSpPr txBox="1"/>
          <p:nvPr/>
        </p:nvSpPr>
        <p:spPr>
          <a:xfrm>
            <a:off x="9429805" y="5140090"/>
            <a:ext cx="1687544" cy="43088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MIXED water – supply for EHN2</a:t>
            </a:r>
            <a:endParaRPr lang="en-GB" sz="11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85B726F-0494-CCBA-0FCC-F0FC5D90555B}"/>
              </a:ext>
            </a:extLst>
          </p:cNvPr>
          <p:cNvCxnSpPr>
            <a:cxnSpLocks/>
          </p:cNvCxnSpPr>
          <p:nvPr/>
        </p:nvCxnSpPr>
        <p:spPr>
          <a:xfrm flipH="1">
            <a:off x="8724367" y="5355534"/>
            <a:ext cx="705438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CA00A28C-4C1F-7C36-55D4-EE7C1E23AE99}"/>
              </a:ext>
            </a:extLst>
          </p:cNvPr>
          <p:cNvSpPr/>
          <p:nvPr/>
        </p:nvSpPr>
        <p:spPr>
          <a:xfrm>
            <a:off x="3791745" y="5445225"/>
            <a:ext cx="720080" cy="43204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960102-88D9-737C-25D2-F61663BE6EFB}"/>
              </a:ext>
            </a:extLst>
          </p:cNvPr>
          <p:cNvSpPr txBox="1"/>
          <p:nvPr/>
        </p:nvSpPr>
        <p:spPr>
          <a:xfrm>
            <a:off x="2824281" y="4271569"/>
            <a:ext cx="168754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Chilled water from  BA81</a:t>
            </a:r>
            <a:endParaRPr lang="en-GB" sz="11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064BF50-99AA-0E39-FADD-8E7A939987EF}"/>
              </a:ext>
            </a:extLst>
          </p:cNvPr>
          <p:cNvCxnSpPr>
            <a:cxnSpLocks/>
            <a:stCxn id="21" idx="2"/>
          </p:cNvCxnSpPr>
          <p:nvPr/>
        </p:nvCxnSpPr>
        <p:spPr>
          <a:xfrm>
            <a:off x="3668053" y="4533179"/>
            <a:ext cx="123692" cy="9071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2B386FF-87E2-A3E6-52B0-535F19EA6091}"/>
              </a:ext>
            </a:extLst>
          </p:cNvPr>
          <p:cNvSpPr txBox="1"/>
          <p:nvPr/>
        </p:nvSpPr>
        <p:spPr>
          <a:xfrm>
            <a:off x="99406" y="4653136"/>
            <a:ext cx="1687544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Raw water from CT2</a:t>
            </a:r>
            <a:endParaRPr lang="en-GB" sz="11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17B63B9-2B91-B817-1BD2-03465D39F15C}"/>
              </a:ext>
            </a:extLst>
          </p:cNvPr>
          <p:cNvSpPr/>
          <p:nvPr/>
        </p:nvSpPr>
        <p:spPr>
          <a:xfrm>
            <a:off x="1271464" y="5561259"/>
            <a:ext cx="720080" cy="432048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5805CEB-B81E-32C6-BD14-4BD5DFA9F43A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943178" y="4914746"/>
            <a:ext cx="328286" cy="6562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1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59BAFC3-B90B-6C0A-1094-23896091C2D2}"/>
              </a:ext>
            </a:extLst>
          </p:cNvPr>
          <p:cNvSpPr txBox="1">
            <a:spLocks/>
          </p:cNvSpPr>
          <p:nvPr/>
        </p:nvSpPr>
        <p:spPr>
          <a:xfrm>
            <a:off x="406708" y="1196752"/>
            <a:ext cx="11376024" cy="1101584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/>
              <a:t>BA82 Users:</a:t>
            </a:r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Demineralized water: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Magnets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b="0" dirty="0"/>
              <a:t>Water cooled cables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Power converters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b="0" dirty="0"/>
              <a:t>Vacuum pumps</a:t>
            </a:r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Chilled water: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2 old AHUs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1 new AHU</a:t>
            </a:r>
          </a:p>
          <a:p>
            <a:pPr marL="933734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Clean room AHU</a:t>
            </a:r>
          </a:p>
          <a:p>
            <a:pPr marL="609593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Mixed water production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7265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443042" y="1032404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Now</a:t>
            </a:r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71CE99-95E2-D943-FF81-71EE9E1E75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744" y="1207065"/>
            <a:ext cx="10704512" cy="501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434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4" y="179711"/>
            <a:ext cx="11376025" cy="751151"/>
          </a:xfrm>
        </p:spPr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373826" y="1052081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Demineralized water – Future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8B8837-19CB-F6E1-F091-F00B551C9D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4" y="1385426"/>
            <a:ext cx="11376024" cy="481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50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66B24-948B-41A0-A43C-6633E888F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4" y="179711"/>
            <a:ext cx="11376025" cy="751151"/>
          </a:xfrm>
        </p:spPr>
        <p:txBody>
          <a:bodyPr/>
          <a:lstStyle/>
          <a:p>
            <a:r>
              <a:rPr lang="en-GB" dirty="0"/>
              <a:t>BA82 building: Current cooling station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F2C204-69A2-4E4D-83B7-A4E745C6834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E64B842-B5BD-46EE-B0D7-3798652E173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C58560D-7184-7B1C-5FEA-2ADF098ADF59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dirty="0">
                <a:solidFill>
                  <a:schemeClr val="bg1"/>
                </a:solidFill>
              </a:rPr>
              <a:t>F. Dragoni, N.Zaric | Cooling and ventilation studies| Indico 1426691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98515339-BC26-6A77-2244-E4FBAA57B2BA}"/>
              </a:ext>
            </a:extLst>
          </p:cNvPr>
          <p:cNvSpPr txBox="1">
            <a:spLocks/>
          </p:cNvSpPr>
          <p:nvPr/>
        </p:nvSpPr>
        <p:spPr>
          <a:xfrm>
            <a:off x="1843761" y="6381328"/>
            <a:ext cx="795855" cy="21602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solidFill>
                  <a:schemeClr val="bg1"/>
                </a:solidFill>
              </a:rPr>
              <a:t>28/06/2024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EE5CD0-E59E-506E-E39C-0AFAD8FAED77}"/>
              </a:ext>
            </a:extLst>
          </p:cNvPr>
          <p:cNvSpPr txBox="1">
            <a:spLocks/>
          </p:cNvSpPr>
          <p:nvPr/>
        </p:nvSpPr>
        <p:spPr>
          <a:xfrm>
            <a:off x="373826" y="1052081"/>
            <a:ext cx="4393148" cy="432048"/>
          </a:xfrm>
          <a:prstGeom prst="rect">
            <a:avLst/>
          </a:prstGeom>
        </p:spPr>
        <p:txBody>
          <a:bodyPr/>
          <a:lstStyle>
            <a:lvl1pPr marL="0" indent="0" algn="l" defTabSz="914377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7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/>
              <a:t>Magnets</a:t>
            </a:r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2F2600-2DDE-2F12-05C7-B0A1E5104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76" y="1253234"/>
            <a:ext cx="11928648" cy="461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423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23046</TotalTime>
  <Words>940</Words>
  <Application>Microsoft Office PowerPoint</Application>
  <DocSecurity>0</DocSecurity>
  <PresentationFormat>Widescreen</PresentationFormat>
  <Paragraphs>256</Paragraphs>
  <Slides>14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Aptos Narrow</vt:lpstr>
      <vt:lpstr>Arial</vt:lpstr>
      <vt:lpstr>Calibri</vt:lpstr>
      <vt:lpstr>Source Sans Pro</vt:lpstr>
      <vt:lpstr>Wingdings</vt:lpstr>
      <vt:lpstr>Office Theme</vt:lpstr>
      <vt:lpstr>Cooling and ventilation studies </vt:lpstr>
      <vt:lpstr>Agenda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BA82 building: Current cooling station</vt:lpstr>
      <vt:lpstr>Ventilation system – New service building</vt:lpstr>
      <vt:lpstr>Target - Helium Station Gas</vt:lpstr>
      <vt:lpstr>Gas Circulation Skid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Katy Foraz</dc:creator>
  <cp:keywords/>
  <dc:description/>
  <cp:lastModifiedBy>Nikola Zaric</cp:lastModifiedBy>
  <cp:revision>1559</cp:revision>
  <dcterms:created xsi:type="dcterms:W3CDTF">2020-12-20T14:45:56Z</dcterms:created>
  <dcterms:modified xsi:type="dcterms:W3CDTF">2024-06-28T07:36:16Z</dcterms:modified>
  <cp:category/>
  <dc:identifier/>
  <cp:contentStatus/>
  <dc:language/>
  <cp:version/>
</cp:coreProperties>
</file>