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62" r:id="rId3"/>
    <p:sldId id="257" r:id="rId4"/>
    <p:sldId id="259" r:id="rId5"/>
    <p:sldId id="280" r:id="rId6"/>
    <p:sldId id="282" r:id="rId7"/>
    <p:sldId id="281" r:id="rId8"/>
    <p:sldId id="283" r:id="rId9"/>
    <p:sldId id="279" r:id="rId10"/>
    <p:sldId id="260" r:id="rId11"/>
    <p:sldId id="263" r:id="rId12"/>
    <p:sldId id="264" r:id="rId13"/>
    <p:sldId id="265" r:id="rId14"/>
    <p:sldId id="284" r:id="rId15"/>
    <p:sldId id="278" r:id="rId1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7505"/>
  </p:normalViewPr>
  <p:slideViewPr>
    <p:cSldViewPr>
      <p:cViewPr varScale="1">
        <p:scale>
          <a:sx n="82" d="100"/>
          <a:sy n="82" d="100"/>
        </p:scale>
        <p:origin x="720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6/28/2024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6/28/2024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6/28/2024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6/28/2024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6/28/2024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6/28/2024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6/28/2024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6/28/2024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D49F7-A2CE-BF90-DC75-99A7E5DF8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7FC05-5B2A-DA24-7078-73BBFEB46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2B68E-A93A-53ED-1B8F-EFDD73D0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A9E3-BF5E-4948-960C-8FCA3E949B7D}" type="datetimeFigureOut">
              <a:rPr lang="en-GB" smtClean="0"/>
              <a:t>28/06/2024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8C532-216E-EEC8-718A-3C89E47C9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A3300-3650-850C-1E36-50970969A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040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6/28/2024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6/28/2024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6/28/2024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6/28/2024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6/28/2024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6/28/2024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2">
            <a:biLevel thresh="25000"/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b="1" dirty="0"/>
              <a:t>HI-ECN3 WP4 coordination meeting #2</a:t>
            </a:r>
            <a:br>
              <a:rPr lang="en-GB" b="1" dirty="0"/>
            </a:b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/>
              <a:t>Jean-Louis GRENARD</a:t>
            </a:r>
            <a:endParaRPr dirty="0"/>
          </a:p>
          <a:p>
            <a:pPr algn="l">
              <a:defRPr/>
            </a:pPr>
            <a:r>
              <a:rPr lang="en-US" sz="1800" dirty="0"/>
              <a:t>28-06-2024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B8068-FE0A-D9A2-AD78-83115367B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complex building – points being addressed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46B30-DB1A-CC6B-7C7C-2709A66AA0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33936" cy="4351338"/>
          </a:xfrm>
        </p:spPr>
        <p:txBody>
          <a:bodyPr>
            <a:normAutofit fontScale="925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Building classification definition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dirty="0"/>
              <a:t>Will define applicable standards especially for ventilation requirements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Assessment of internal and external wall(s) thickness and service cell lead window(s)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Assessment of needs for evaporators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Definition of sumps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19AF4163-4C6E-A13C-317F-BA9867FED51A}"/>
              </a:ext>
            </a:extLst>
          </p:cNvPr>
          <p:cNvSpPr/>
          <p:nvPr/>
        </p:nvSpPr>
        <p:spPr>
          <a:xfrm>
            <a:off x="6600056" y="2060848"/>
            <a:ext cx="360040" cy="38884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65B362-B96C-ACEE-3E14-E8BF453A9720}"/>
              </a:ext>
            </a:extLst>
          </p:cNvPr>
          <p:cNvSpPr txBox="1"/>
          <p:nvPr/>
        </p:nvSpPr>
        <p:spPr bwMode="auto">
          <a:xfrm>
            <a:off x="7120208" y="3816628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WP6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5810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083A4-F626-436A-F579-A1E0147E0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BDF/</a:t>
            </a:r>
            <a:r>
              <a:rPr lang="en-GB" dirty="0" err="1"/>
              <a:t>SHiP</a:t>
            </a:r>
            <a:r>
              <a:rPr lang="en-GB" dirty="0"/>
              <a:t> Power converters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D21E0F-2772-A668-3D59-EC4431ED9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Slowly converging to a new baseline</a:t>
            </a:r>
          </a:p>
          <a:p>
            <a:pPr lvl="1"/>
            <a:r>
              <a:rPr lang="en-GB" dirty="0"/>
              <a:t>Joint effort between HI-ECN3 and NA-CONS</a:t>
            </a:r>
          </a:p>
          <a:p>
            <a:pPr lvl="1"/>
            <a:r>
              <a:rPr lang="en-GB" dirty="0"/>
              <a:t>Most likely no need to have PCs in/attached to the new target complex building</a:t>
            </a:r>
          </a:p>
          <a:p>
            <a:pPr lvl="1"/>
            <a:r>
              <a:rPr lang="en-GB" dirty="0"/>
              <a:t>Reusing existing PCs</a:t>
            </a:r>
          </a:p>
          <a:p>
            <a:pPr lvl="1"/>
            <a:r>
              <a:rPr lang="en-GB" dirty="0"/>
              <a:t>New Power Converters located in BA82 and ECN3</a:t>
            </a:r>
          </a:p>
          <a:p>
            <a:pPr lvl="1"/>
            <a:r>
              <a:rPr lang="en-GB" dirty="0"/>
              <a:t>New baseline aimed by </a:t>
            </a:r>
            <a:r>
              <a:rPr lang="en-GB" b="1" dirty="0"/>
              <a:t>September</a:t>
            </a:r>
          </a:p>
        </p:txBody>
      </p:sp>
    </p:spTree>
    <p:extLst>
      <p:ext uri="{BB962C8B-B14F-4D97-AF65-F5344CB8AC3E}">
        <p14:creationId xmlns:p14="http://schemas.microsoft.com/office/powerpoint/2010/main" val="2138257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377DD-0C48-6F39-7949-106460903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TCC8 </a:t>
            </a:r>
            <a:r>
              <a:rPr lang="fr-CH" dirty="0" err="1"/>
              <a:t>Dismantling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793DE-2EB5-4FF6-6816-6B80E39184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Detail list of equipment extracted from 3d models thanks (Beatriz/Sylvain)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Identification what is kept what is to be sent to waste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To be defined timeline with WP5 and WP7and what can/should stay in the tunnel for future reused or before long term storage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b="0" dirty="0"/>
              <a:t>We should think using part of TCC8 as a buffer zone during LS3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GB" dirty="0"/>
              <a:t>Shielding blocks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GB" dirty="0"/>
              <a:t>M</a:t>
            </a:r>
            <a:r>
              <a:rPr lang="en-GB" b="0" dirty="0"/>
              <a:t>agnets</a:t>
            </a:r>
          </a:p>
        </p:txBody>
      </p:sp>
    </p:spTree>
    <p:extLst>
      <p:ext uri="{BB962C8B-B14F-4D97-AF65-F5344CB8AC3E}">
        <p14:creationId xmlns:p14="http://schemas.microsoft.com/office/powerpoint/2010/main" val="3018478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AD9D1-36B8-D87A-E5B1-CD6C8D9E2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Target station pre-assembly surface definition of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74D1F0-E9DF-639A-05CD-BB0373BFD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Covered building</a:t>
            </a:r>
          </a:p>
          <a:p>
            <a:pPr marL="6096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Floor capacity ~20-25t/m2</a:t>
            </a:r>
          </a:p>
          <a:p>
            <a:pPr marL="6096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Equipped with an overhead traveling crane minimum capacity 30t</a:t>
            </a:r>
          </a:p>
          <a:p>
            <a:pPr marL="6096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Min width ~10m</a:t>
            </a:r>
          </a:p>
          <a:p>
            <a:pPr marL="6096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Surface ~500m2</a:t>
            </a:r>
          </a:p>
          <a:p>
            <a:pPr marL="6096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Access with truck and forklift</a:t>
            </a:r>
          </a:p>
          <a:p>
            <a:pPr marL="6096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Timeline from Q1 2027 till Q3 2029</a:t>
            </a:r>
          </a:p>
          <a:p>
            <a:pPr marL="6096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Justification: preconstruction of target station before final installation in the tunnel to test assembly, target replacement process and assess failure scenarios</a:t>
            </a:r>
          </a:p>
          <a:p>
            <a:pPr marL="6096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Assumed no other need (CV equipment directly delivered to the new building)</a:t>
            </a: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2827588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8A055-8BEE-A6C4-459D-80600FF2F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AOB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97DA2-0D1A-0F22-DC2D-81AF999B1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Beam line / experiment skeleton definition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ACA4DA-0FFA-E758-7E24-FAB35B5ED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1592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BCA95-960D-B2D7-3152-A74D8FF31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A44D6-294C-4F65-F013-65890F960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400" dirty="0"/>
              <a:t>Target station and Trolley system updates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Target complex building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BDF/</a:t>
            </a:r>
            <a:r>
              <a:rPr lang="en-GB" sz="2400" dirty="0" err="1"/>
              <a:t>SHiP</a:t>
            </a:r>
            <a:r>
              <a:rPr lang="en-GB" sz="2400" dirty="0"/>
              <a:t> Power converters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400" dirty="0" err="1"/>
              <a:t>Dismantling</a:t>
            </a:r>
            <a:r>
              <a:rPr lang="fr-CH" sz="2400" dirty="0"/>
              <a:t> of TCC8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400" dirty="0"/>
              <a:t>Trolley system update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→ Michal</a:t>
            </a: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Target cooling systems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2400" dirty="0"/>
              <a:t> Nikola/ Francesco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TCC8 crane replacement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2400" dirty="0"/>
              <a:t> Cristina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2085309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D997C-C221-D533-41BB-24A58D6C0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station and Trolley </a:t>
            </a:r>
            <a:r>
              <a:rPr lang="fr-CH" dirty="0" err="1"/>
              <a:t>systems</a:t>
            </a:r>
            <a:r>
              <a:rPr lang="fr-CH" dirty="0"/>
              <a:t> - updates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7C423-7A22-C2C6-2CA4-2C1B87904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09426" cy="4351338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Target station inventory of shielding blocks to extract -&gt; </a:t>
            </a:r>
            <a:r>
              <a:rPr lang="en-GB" dirty="0" err="1"/>
              <a:t>christophe</a:t>
            </a:r>
            <a:endParaRPr lang="en-GB" dirty="0"/>
          </a:p>
          <a:p>
            <a:r>
              <a:rPr lang="en-GB" dirty="0"/>
              <a:t>Discussion with rigid chain supplier for the push pulls system for the trolley</a:t>
            </a:r>
          </a:p>
          <a:p>
            <a:pPr lvl="1"/>
            <a:r>
              <a:rPr lang="en-GB" dirty="0"/>
              <a:t>Discussion ongoing for a design contact (risk assessment, detail design, definition of interfaces)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5DFE8B-FBD7-D08B-59D7-8E44DFD51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4152" y="2420888"/>
            <a:ext cx="4611181" cy="2121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492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B8068-FE0A-D9A2-AD78-83115367B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</a:t>
            </a:r>
            <a:r>
              <a:rPr lang="fr-CH" dirty="0" err="1"/>
              <a:t>complex</a:t>
            </a:r>
            <a:r>
              <a:rPr lang="fr-CH" dirty="0"/>
              <a:t> building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46B30-DB1A-CC6B-7C7C-2709A66AA0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962" y="1410578"/>
            <a:ext cx="5517030" cy="4964281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Draft identification of flows for personnel and material (Melania)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Definition of crane and associated crane coverage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Details being discussed during building integration meeting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Need to have the cooling station room(s) as part of a sector linked to the machine access system? </a:t>
            </a:r>
            <a:r>
              <a:rPr lang="en-GB" sz="2800" dirty="0">
                <a:latin typeface="+mj-lt"/>
                <a:cs typeface="Calibri" panose="020F0502020204030204" pitchFamily="34" charset="0"/>
              </a:rPr>
              <a:t>→ need discussion with AA and WP6</a:t>
            </a:r>
            <a:endParaRPr lang="en-GB" dirty="0">
              <a:latin typeface="+mj-lt"/>
            </a:endParaRPr>
          </a:p>
        </p:txBody>
      </p:sp>
      <p:pic>
        <p:nvPicPr>
          <p:cNvPr id="5" name="Picture 4" descr="A blue and white drawing of a machine&#10;&#10;Description automatically generated with medium confidence">
            <a:extLst>
              <a:ext uri="{FF2B5EF4-FFF2-40B4-BE49-F238E27FC236}">
                <a16:creationId xmlns:a16="http://schemas.microsoft.com/office/drawing/2014/main" id="{30E44425-403F-679B-9BE2-56DD5D30AC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8010" y="1700808"/>
            <a:ext cx="6023990" cy="334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421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0ADE6-FB4C-6AA9-EDE4-C834E122D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</a:t>
            </a:r>
            <a:r>
              <a:rPr lang="fr-CH" dirty="0" err="1"/>
              <a:t>complex</a:t>
            </a:r>
            <a:r>
              <a:rPr lang="fr-CH" dirty="0"/>
              <a:t> building</a:t>
            </a:r>
            <a:br>
              <a:rPr lang="en-GB" dirty="0"/>
            </a:br>
            <a:r>
              <a:rPr lang="en-GB" dirty="0"/>
              <a:t>Needs in term of control racks: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E867F-B6C1-1BB7-0BE5-1F1DF5BBD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1 RP monitoring</a:t>
            </a:r>
          </a:p>
          <a:p>
            <a:r>
              <a:rPr lang="fr-CH" dirty="0"/>
              <a:t>2 </a:t>
            </a:r>
            <a:r>
              <a:rPr lang="fr-CH" dirty="0" err="1"/>
              <a:t>target</a:t>
            </a:r>
            <a:r>
              <a:rPr lang="fr-CH" dirty="0"/>
              <a:t> control</a:t>
            </a:r>
          </a:p>
          <a:p>
            <a:r>
              <a:rPr lang="fr-CH" dirty="0"/>
              <a:t>1 IT network</a:t>
            </a:r>
          </a:p>
          <a:p>
            <a:r>
              <a:rPr lang="fr-CH" dirty="0"/>
              <a:t>1 </a:t>
            </a:r>
            <a:r>
              <a:rPr lang="fr-CH" dirty="0" err="1"/>
              <a:t>beam</a:t>
            </a:r>
            <a:r>
              <a:rPr lang="fr-CH" dirty="0"/>
              <a:t> instrumentation</a:t>
            </a:r>
          </a:p>
          <a:p>
            <a:r>
              <a:rPr lang="fr-CH" dirty="0"/>
              <a:t>1 </a:t>
            </a:r>
            <a:r>
              <a:rPr lang="fr-CH" dirty="0" err="1"/>
              <a:t>acess</a:t>
            </a:r>
            <a:r>
              <a:rPr lang="fr-CH" dirty="0"/>
              <a:t> system</a:t>
            </a:r>
          </a:p>
          <a:p>
            <a:r>
              <a:rPr lang="fr-CH" dirty="0"/>
              <a:t>1 </a:t>
            </a:r>
            <a:r>
              <a:rPr lang="fr-CH" dirty="0" err="1"/>
              <a:t>spare</a:t>
            </a:r>
            <a:endParaRPr lang="fr-CH" dirty="0"/>
          </a:p>
          <a:p>
            <a:r>
              <a:rPr lang="fr-CH" dirty="0" err="1"/>
              <a:t>Other</a:t>
            </a:r>
            <a:r>
              <a:rPr lang="fr-CH" dirty="0"/>
              <a:t> </a:t>
            </a:r>
            <a:r>
              <a:rPr lang="fr-CH" dirty="0" err="1"/>
              <a:t>needs</a:t>
            </a:r>
            <a:r>
              <a:rPr lang="fr-CH" dirty="0"/>
              <a:t>?</a:t>
            </a:r>
          </a:p>
          <a:p>
            <a:endParaRPr lang="fr-CH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9C009A-9F4D-2B29-C813-80BFF1B15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138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FE667-5079-67C0-5076-B83D93DF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</a:t>
            </a:r>
            <a:r>
              <a:rPr lang="fr-CH" dirty="0" err="1"/>
              <a:t>complex</a:t>
            </a:r>
            <a:r>
              <a:rPr lang="fr-CH" dirty="0"/>
              <a:t> building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0F6C3-CBBC-AD55-CB03-8D8A70FB9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Power distribution</a:t>
            </a:r>
          </a:p>
          <a:p>
            <a:r>
              <a:rPr lang="fr-CH" dirty="0"/>
              <a:t>Need a </a:t>
            </a:r>
            <a:r>
              <a:rPr lang="fr-CH" dirty="0" err="1"/>
              <a:t>preliminary</a:t>
            </a:r>
            <a:r>
              <a:rPr lang="fr-CH" dirty="0"/>
              <a:t> power </a:t>
            </a:r>
            <a:r>
              <a:rPr lang="fr-CH" dirty="0" err="1"/>
              <a:t>estimates</a:t>
            </a:r>
            <a:r>
              <a:rPr lang="fr-CH" dirty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/>
              <a:t>Crane(s)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 err="1"/>
              <a:t>Cooling</a:t>
            </a:r>
            <a:r>
              <a:rPr lang="fr-CH" dirty="0"/>
              <a:t> station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/>
              <a:t>Ventilation station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/>
              <a:t>Service </a:t>
            </a:r>
            <a:r>
              <a:rPr lang="fr-CH" dirty="0" err="1"/>
              <a:t>cell</a:t>
            </a:r>
            <a:endParaRPr lang="fr-CH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 err="1"/>
              <a:t>Else</a:t>
            </a:r>
            <a:r>
              <a:rPr lang="fr-CH" dirty="0"/>
              <a:t>?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C949E8-BAD3-DA9E-902C-E63DE0125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6</a:t>
            </a:fld>
            <a:endParaRPr lang="en-GB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CB489C51-2964-931E-E677-A280A9857F0E}"/>
              </a:ext>
            </a:extLst>
          </p:cNvPr>
          <p:cNvSpPr/>
          <p:nvPr/>
        </p:nvSpPr>
        <p:spPr>
          <a:xfrm>
            <a:off x="4151784" y="3636112"/>
            <a:ext cx="432048" cy="9361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A528B4-2E87-A57A-303A-834993761C54}"/>
              </a:ext>
            </a:extLst>
          </p:cNvPr>
          <p:cNvSpPr txBox="1"/>
          <p:nvPr/>
        </p:nvSpPr>
        <p:spPr bwMode="auto">
          <a:xfrm>
            <a:off x="4799856" y="3933056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Main </a:t>
            </a:r>
            <a:r>
              <a:rPr lang="fr-CH" dirty="0" err="1"/>
              <a:t>contributors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9592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771BD-D90F-7408-6CCD-B49691205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Service </a:t>
            </a:r>
            <a:r>
              <a:rPr lang="fr-CH" dirty="0" err="1"/>
              <a:t>cell</a:t>
            </a:r>
            <a:r>
              <a:rPr lang="fr-CH" dirty="0"/>
              <a:t> process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813F0C-3ADA-A0EB-D4F9-86A2B48892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Extraction of target from shielded cask in service cell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Target material separation (core removed from vessel) destructive work with possibly dust creation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Packing on final repository containers</a:t>
            </a:r>
          </a:p>
          <a:p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 dirty="0">
                <a:solidFill>
                  <a:schemeClr val="tx2"/>
                </a:solidFill>
              </a:rPr>
              <a:t>Will be developed in the coming months (Faezeh)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CDCCAC-7F3E-3583-C98F-2ED9B3D39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774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7F942-D0ED-A1B1-9FAA-49FF1B94D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Handling point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adressed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3ED4B-9E79-E257-1A61-8E709D830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b="0" dirty="0" err="1"/>
              <a:t>Definition</a:t>
            </a:r>
            <a:r>
              <a:rPr lang="fr-CH" b="0" dirty="0"/>
              <a:t> of handling </a:t>
            </a:r>
            <a:r>
              <a:rPr lang="fr-CH" b="0" dirty="0" err="1"/>
              <a:t>casks</a:t>
            </a:r>
            <a:r>
              <a:rPr lang="fr-CH" b="0" dirty="0"/>
              <a:t> volume (</a:t>
            </a:r>
            <a:r>
              <a:rPr lang="fr-CH" b="0" dirty="0" err="1"/>
              <a:t>target</a:t>
            </a:r>
            <a:r>
              <a:rPr lang="fr-CH" b="0" dirty="0"/>
              <a:t>, hadron stopper </a:t>
            </a:r>
            <a:r>
              <a:rPr lang="fr-CH" b="0" dirty="0" err="1"/>
              <a:t>coil</a:t>
            </a:r>
            <a:r>
              <a:rPr lang="fr-CH" b="0" dirty="0"/>
              <a:t>, </a:t>
            </a:r>
            <a:r>
              <a:rPr lang="fr-CH" b="0" dirty="0" err="1"/>
              <a:t>proximity</a:t>
            </a:r>
            <a:r>
              <a:rPr lang="fr-CH" b="0" dirty="0"/>
              <a:t> </a:t>
            </a:r>
            <a:r>
              <a:rPr lang="fr-CH" b="0" dirty="0" err="1"/>
              <a:t>shielding</a:t>
            </a:r>
            <a:r>
              <a:rPr lang="fr-CH" b="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b="0" dirty="0" err="1"/>
              <a:t>Space</a:t>
            </a:r>
            <a:r>
              <a:rPr lang="fr-CH" b="0" dirty="0"/>
              <a:t> </a:t>
            </a:r>
            <a:r>
              <a:rPr lang="fr-CH" b="0" dirty="0" err="1"/>
              <a:t>reservation</a:t>
            </a:r>
            <a:r>
              <a:rPr lang="fr-CH" b="0" dirty="0"/>
              <a:t> for lifting </a:t>
            </a:r>
            <a:r>
              <a:rPr lang="fr-CH" b="0" dirty="0" err="1"/>
              <a:t>beams</a:t>
            </a:r>
            <a:endParaRPr lang="fr-CH" b="0" dirty="0"/>
          </a:p>
          <a:p>
            <a:r>
              <a:rPr lang="fr-CH" b="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fr-CH" b="0" dirty="0"/>
              <a:t>Cristina/Roberto</a:t>
            </a:r>
            <a:endParaRPr lang="en-GB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0D9802-C9B9-7A96-49EF-C7BA59F0D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926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62A71-B76F-8ACF-0C83-74748D899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</a:t>
            </a:r>
            <a:r>
              <a:rPr lang="fr-CH" dirty="0" err="1"/>
              <a:t>complex</a:t>
            </a:r>
            <a:r>
              <a:rPr lang="fr-CH" dirty="0"/>
              <a:t> building – 911 modification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9BD14-52EA-B4BE-68F9-103FF869F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SCE design office green light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dirty="0"/>
              <a:t>Information for new door details in the coming 2 weeks (EN-ACE)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EL (Eva) need to perform cable inspection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CV identification of relocation of services completed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HE identification of possible new equipment location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AA relocation of their systems launched via Service now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Integration study to be launched in the coming week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dirty="0"/>
              <a:t> BE-EA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60148C-3ED9-DA8C-BE12-8784BBDDC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595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84</TotalTime>
  <Words>599</Words>
  <Application>Microsoft Office PowerPoint</Application>
  <DocSecurity>0</DocSecurity>
  <PresentationFormat>Widescreen</PresentationFormat>
  <Paragraphs>96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HI-ECN3 WP4 coordination meeting #2 </vt:lpstr>
      <vt:lpstr>Agenda</vt:lpstr>
      <vt:lpstr>Target station and Trolley systems - updates</vt:lpstr>
      <vt:lpstr>Target complex building</vt:lpstr>
      <vt:lpstr>Target complex building Needs in term of control racks:</vt:lpstr>
      <vt:lpstr>Target complex building</vt:lpstr>
      <vt:lpstr>Service cell process</vt:lpstr>
      <vt:lpstr>Handling point to be adressed</vt:lpstr>
      <vt:lpstr>Target complex building – 911 modification</vt:lpstr>
      <vt:lpstr>Target complex building – points being addressed</vt:lpstr>
      <vt:lpstr>BDF/SHiP Power converters</vt:lpstr>
      <vt:lpstr>TCC8 Dismantling</vt:lpstr>
      <vt:lpstr>Target station pre-assembly surface definition of needs</vt:lpstr>
      <vt:lpstr>AOB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Jean-Louis Grenard</cp:lastModifiedBy>
  <cp:revision>11</cp:revision>
  <dcterms:created xsi:type="dcterms:W3CDTF">2021-11-08T12:53:02Z</dcterms:created>
  <dcterms:modified xsi:type="dcterms:W3CDTF">2024-06-28T04:44:40Z</dcterms:modified>
  <cp:category/>
  <dc:identifier/>
  <cp:contentStatus/>
  <dc:language/>
  <cp:version/>
</cp:coreProperties>
</file>