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8"/>
  </p:notesMasterIdLst>
  <p:sldIdLst>
    <p:sldId id="256" r:id="rId5"/>
    <p:sldId id="308" r:id="rId6"/>
    <p:sldId id="261" r:id="rId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FF"/>
    <a:srgbClr val="E7E7E8"/>
    <a:srgbClr val="DAA63F"/>
    <a:srgbClr val="6F513E"/>
    <a:srgbClr val="F0ED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49" autoAdjust="0"/>
    <p:restoredTop sz="97505"/>
  </p:normalViewPr>
  <p:slideViewPr>
    <p:cSldViewPr>
      <p:cViewPr varScale="1">
        <p:scale>
          <a:sx n="104" d="100"/>
          <a:sy n="104" d="100"/>
        </p:scale>
        <p:origin x="76" y="2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6/25/2024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pl-PL" sz="3200" dirty="0"/>
              <a:t>BDF: Rollers and Sealing</a:t>
            </a:r>
            <a:endParaRPr sz="32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8606" y="5700251"/>
            <a:ext cx="11376026" cy="803787"/>
          </a:xfrm>
        </p:spPr>
        <p:txBody>
          <a:bodyPr/>
          <a:lstStyle/>
          <a:p>
            <a:pPr algn="l">
              <a:defRPr/>
            </a:pPr>
            <a:r>
              <a:rPr lang="pl-PL" sz="1800" dirty="0"/>
              <a:t>Michal Macha, PhD</a:t>
            </a:r>
            <a:endParaRPr dirty="0"/>
          </a:p>
          <a:p>
            <a:pPr algn="l">
              <a:defRPr/>
            </a:pPr>
            <a:r>
              <a:rPr lang="pl-PL" sz="1800" dirty="0"/>
              <a:t>27.06.2024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F1B5DF-8545-FC55-FB69-8196F6BC4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BDF Trolley – surface protection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D7A7A2-E8B6-511C-9665-BF6516A44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BD84E69-66A3-3944-0675-20C5536018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3602531"/>
            <a:ext cx="6519324" cy="2088233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pl-PL" sz="1200" dirty="0"/>
              <a:t>1. Context of the problem:</a:t>
            </a:r>
          </a:p>
          <a:p>
            <a:pPr marL="45720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pl-PL" sz="1200" b="0" dirty="0"/>
              <a:t>Highly loaded steel assembly in </a:t>
            </a:r>
            <a:r>
              <a:rPr lang="pl-PL" sz="1200" dirty="0"/>
              <a:t>semi-static condition</a:t>
            </a:r>
            <a:r>
              <a:rPr lang="pl-PL" sz="1200" b="0" dirty="0"/>
              <a:t> (moving once-twice per year)</a:t>
            </a:r>
          </a:p>
          <a:p>
            <a:pPr marL="45720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pl-PL" sz="1200" b="0" dirty="0"/>
              <a:t>Risk of cold welding</a:t>
            </a:r>
          </a:p>
          <a:p>
            <a:pPr marL="45720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pl-PL" sz="1200" b="0" dirty="0"/>
              <a:t>Risk of environmental damage</a:t>
            </a:r>
          </a:p>
          <a:p>
            <a:pPr marL="45720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pl-PL" sz="1200" b="0" dirty="0"/>
              <a:t>Risk of increased surface corrosion due to radiation</a:t>
            </a: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lang="en-GB" sz="12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2334776-DB78-0FE1-5087-1BF05BCB956C}"/>
              </a:ext>
            </a:extLst>
          </p:cNvPr>
          <p:cNvGrpSpPr/>
          <p:nvPr/>
        </p:nvGrpSpPr>
        <p:grpSpPr>
          <a:xfrm>
            <a:off x="407988" y="1052736"/>
            <a:ext cx="5976044" cy="2295168"/>
            <a:chOff x="407987" y="1052736"/>
            <a:chExt cx="11408081" cy="4381404"/>
          </a:xfrm>
        </p:grpSpPr>
        <p:pic>
          <p:nvPicPr>
            <p:cNvPr id="12" name="Picture 11" descr="A computer generated image of a machine&#10;&#10;Description automatically generated">
              <a:extLst>
                <a:ext uri="{FF2B5EF4-FFF2-40B4-BE49-F238E27FC236}">
                  <a16:creationId xmlns:a16="http://schemas.microsoft.com/office/drawing/2014/main" id="{EDDA5B8D-B8D3-92F2-3EB5-B22AABBC37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7987" y="1052736"/>
              <a:ext cx="5040216" cy="2592288"/>
            </a:xfrm>
            <a:prstGeom prst="rect">
              <a:avLst/>
            </a:prstGeom>
          </p:spPr>
        </p:pic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395475BA-26C9-FF8C-7E12-E2FAB531D34E}"/>
                </a:ext>
              </a:extLst>
            </p:cNvPr>
            <p:cNvSpPr/>
            <p:nvPr/>
          </p:nvSpPr>
          <p:spPr>
            <a:xfrm>
              <a:off x="3287688" y="3140968"/>
              <a:ext cx="504056" cy="36004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9804D0B-A95C-0D48-6938-D2C949773B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91944" y="1052736"/>
              <a:ext cx="6224124" cy="4381404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FFDBB7B-9CDA-F1C6-F2DF-0B93803CF5D2}"/>
                </a:ext>
              </a:extLst>
            </p:cNvPr>
            <p:cNvCxnSpPr>
              <a:stCxn id="2" idx="6"/>
            </p:cNvCxnSpPr>
            <p:nvPr/>
          </p:nvCxnSpPr>
          <p:spPr>
            <a:xfrm>
              <a:off x="3791744" y="3320988"/>
              <a:ext cx="1800200" cy="18002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FC1D8DEC-CCB8-E1FA-4066-5411EF02FA6C}"/>
              </a:ext>
            </a:extLst>
          </p:cNvPr>
          <p:cNvSpPr txBox="1">
            <a:spLocks/>
          </p:cNvSpPr>
          <p:nvPr/>
        </p:nvSpPr>
        <p:spPr bwMode="auto">
          <a:xfrm>
            <a:off x="6782676" y="3151900"/>
            <a:ext cx="5282998" cy="20882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pl-PL" sz="1200" dirty="0"/>
              <a:t>3. Current R&amp;D development track:</a:t>
            </a:r>
          </a:p>
          <a:p>
            <a:pPr marL="228600" indent="-2286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</a:pPr>
            <a:r>
              <a:rPr lang="pl-PL" sz="1200" b="0" dirty="0"/>
              <a:t>Establishing the research plan</a:t>
            </a:r>
          </a:p>
          <a:p>
            <a:pPr marL="228600" indent="-2286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</a:pPr>
            <a:r>
              <a:rPr lang="pl-PL" sz="1200" b="0" dirty="0"/>
              <a:t>Researching potentially usable coatings (conclusion: </a:t>
            </a:r>
            <a:r>
              <a:rPr lang="pl-PL" sz="1200" dirty="0"/>
              <a:t>Cr-based, PVD</a:t>
            </a:r>
            <a:r>
              <a:rPr lang="pl-PL" sz="1200" b="0" dirty="0"/>
              <a:t>)</a:t>
            </a:r>
          </a:p>
          <a:p>
            <a:pPr marL="228600" indent="-2286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</a:pPr>
            <a:r>
              <a:rPr lang="pl-PL" sz="1200" b="0" dirty="0"/>
              <a:t>Acquiring test material, including test coatings</a:t>
            </a:r>
          </a:p>
          <a:p>
            <a:pPr marL="228600" indent="-2286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</a:pPr>
            <a:r>
              <a:rPr lang="pl-PL" sz="1200" b="0" dirty="0"/>
              <a:t>Preliminary tests of the roller assembly elements in non-irradiated, non-corroded state </a:t>
            </a:r>
            <a:r>
              <a:rPr lang="pl-PL" sz="1200" dirty="0">
                <a:solidFill>
                  <a:srgbClr val="FF0000"/>
                </a:solidFill>
              </a:rPr>
              <a:t>&lt;- we are here</a:t>
            </a:r>
          </a:p>
          <a:p>
            <a:pPr marL="228600" indent="-2286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</a:pPr>
            <a:r>
              <a:rPr lang="pl-PL" sz="1200" b="0" dirty="0"/>
              <a:t>Gamma radiation aging of coated and uncoated elements (external service), up to 10-20 MGy (TBD)</a:t>
            </a:r>
          </a:p>
          <a:p>
            <a:pPr marL="228600" indent="-2286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</a:pPr>
            <a:r>
              <a:rPr lang="pl-PL" sz="1200" b="0" dirty="0"/>
              <a:t>Salt-spray tests and/or other climate chamber tests</a:t>
            </a:r>
          </a:p>
          <a:p>
            <a:pPr marL="228600" indent="-2286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</a:pPr>
            <a:r>
              <a:rPr lang="pl-PL" sz="1200" b="0" dirty="0"/>
              <a:t>Final mechanical and surface tests of samples (coated, uncoated, irradiated, corroded and non-corroded)</a:t>
            </a:r>
          </a:p>
          <a:p>
            <a:pPr marL="228600" indent="-2286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</a:pPr>
            <a:r>
              <a:rPr lang="pl-PL" sz="1200" b="0" dirty="0"/>
              <a:t>On-site assembly simulation testing</a:t>
            </a:r>
          </a:p>
          <a:p>
            <a:pPr marL="228600" indent="-2286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</a:pPr>
            <a:r>
              <a:rPr lang="pl-PL" sz="1200" b="0" dirty="0"/>
              <a:t>Final recommendations</a:t>
            </a:r>
          </a:p>
          <a:p>
            <a:pPr marL="45720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endParaRPr lang="pl-PL" sz="1200" b="0" dirty="0"/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lang="en-GB" sz="1200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FF596099-1955-ADE4-5B4F-8F412F869BE4}"/>
              </a:ext>
            </a:extLst>
          </p:cNvPr>
          <p:cNvSpPr txBox="1">
            <a:spLocks/>
          </p:cNvSpPr>
          <p:nvPr/>
        </p:nvSpPr>
        <p:spPr bwMode="auto">
          <a:xfrm>
            <a:off x="6782676" y="824310"/>
            <a:ext cx="5282998" cy="21823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pl-PL" sz="1200" dirty="0"/>
              <a:t>2. Solutions to the problem:</a:t>
            </a:r>
          </a:p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pl-PL" sz="1200" b="0" dirty="0"/>
              <a:t>Estimating the durability of used materials in the most extreme conditions through:</a:t>
            </a:r>
          </a:p>
          <a:p>
            <a:pPr marL="45720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pl-PL" sz="1200" dirty="0"/>
              <a:t>Gamma radiation aging </a:t>
            </a:r>
            <a:r>
              <a:rPr lang="pl-PL" sz="1200" b="0" dirty="0"/>
              <a:t>in the external facility to study general rad-resistance of susceptible steel elements</a:t>
            </a:r>
          </a:p>
          <a:p>
            <a:pPr marL="45720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pl-PL" sz="1200" dirty="0"/>
              <a:t>Salt-spray / climate chamber </a:t>
            </a:r>
            <a:r>
              <a:rPr lang="pl-PL" sz="1200" b="0" dirty="0"/>
              <a:t>tests to evaluate corrosion resistance</a:t>
            </a:r>
          </a:p>
          <a:p>
            <a:pPr marL="45720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pl-PL" sz="1200" b="0" dirty="0"/>
              <a:t>Evaluation of using radiation-tolerant </a:t>
            </a:r>
            <a:r>
              <a:rPr lang="pl-PL" sz="1200" dirty="0"/>
              <a:t>protective coatings </a:t>
            </a:r>
            <a:r>
              <a:rPr lang="pl-PL" sz="1200" b="0" dirty="0"/>
              <a:t>to mitigate the cold welding risk and increase corrosion resistance</a:t>
            </a:r>
          </a:p>
          <a:p>
            <a:pPr marL="45720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pl-PL" sz="1200" dirty="0"/>
              <a:t>Simulating the semi-static moving conditions </a:t>
            </a:r>
            <a:r>
              <a:rPr lang="pl-PL" sz="1200" b="0" dirty="0"/>
              <a:t>and environmental risks in dedicated setup</a:t>
            </a:r>
          </a:p>
          <a:p>
            <a:pPr marL="45720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endParaRPr lang="pl-PL" sz="1200" b="0" dirty="0"/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918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E2564E-DD6E-40F4-E354-9362F8AEC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Vacuum Assembly Sealing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430D4-9122-D4A1-DD11-53E45481D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962F7E6A-28B6-0710-B2CC-B363EC1EF9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908720"/>
            <a:ext cx="3202482" cy="1647103"/>
          </a:xfrm>
          <a:prstGeom prst="rect">
            <a:avLst/>
          </a:prstGeom>
        </p:spPr>
      </p:pic>
      <p:pic>
        <p:nvPicPr>
          <p:cNvPr id="6" name="Picture 5" descr="A computer generated image of a building&#10;&#10;Description automatically generated">
            <a:extLst>
              <a:ext uri="{FF2B5EF4-FFF2-40B4-BE49-F238E27FC236}">
                <a16:creationId xmlns:a16="http://schemas.microsoft.com/office/drawing/2014/main" id="{315D66FD-0EF8-0386-8FEC-5219DA6087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24" y="2652987"/>
            <a:ext cx="3202482" cy="1647103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ABC74449-6999-349E-D0BB-A9C6436A2579}"/>
              </a:ext>
            </a:extLst>
          </p:cNvPr>
          <p:cNvSpPr/>
          <p:nvPr/>
        </p:nvSpPr>
        <p:spPr>
          <a:xfrm>
            <a:off x="1342853" y="1196752"/>
            <a:ext cx="504056" cy="12961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9EC2F1E-1C6F-5999-DE38-9AF172DAD111}"/>
              </a:ext>
            </a:extLst>
          </p:cNvPr>
          <p:cNvSpPr/>
          <p:nvPr/>
        </p:nvSpPr>
        <p:spPr>
          <a:xfrm>
            <a:off x="2207568" y="2828466"/>
            <a:ext cx="504056" cy="12961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47B5B445-F1BC-F5AE-A861-3767633AB9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4475569"/>
            <a:ext cx="4751908" cy="2088233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pl-PL" sz="1200" dirty="0"/>
              <a:t>1. Context of the problem:</a:t>
            </a:r>
          </a:p>
          <a:p>
            <a:pPr marL="45720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pl-PL" sz="1200" b="0" dirty="0"/>
              <a:t>Primary vacuum sealing in the highly radioactive area</a:t>
            </a:r>
          </a:p>
          <a:p>
            <a:pPr marL="45720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pl-PL" sz="1200" b="0" dirty="0"/>
              <a:t>Semi-static moving conditions (moving once-twice per year)</a:t>
            </a:r>
          </a:p>
          <a:p>
            <a:pPr marL="45720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pl-PL" sz="1200" b="0" dirty="0"/>
              <a:t>Rough, industrial external atmosphere</a:t>
            </a:r>
          </a:p>
          <a:p>
            <a:pPr marL="45720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pl-PL" sz="1200" b="0" dirty="0"/>
              <a:t>Necessity of using either elastomers, intrinsically rad-damage susceptible materials or metal gaskets</a:t>
            </a:r>
          </a:p>
          <a:p>
            <a:pPr marL="45720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pl-PL" sz="1200" b="0" dirty="0"/>
              <a:t>Very large sealing aperture size (~2x3m)</a:t>
            </a:r>
            <a:endParaRPr lang="en-GB" sz="1200" dirty="0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A41B27E5-6109-63F3-7B90-A006393912E3}"/>
              </a:ext>
            </a:extLst>
          </p:cNvPr>
          <p:cNvSpPr txBox="1">
            <a:spLocks/>
          </p:cNvSpPr>
          <p:nvPr/>
        </p:nvSpPr>
        <p:spPr bwMode="auto">
          <a:xfrm>
            <a:off x="5859995" y="986642"/>
            <a:ext cx="5904656" cy="22983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pl-PL" sz="1200" dirty="0"/>
              <a:t>2. Solutions to the problem:</a:t>
            </a:r>
          </a:p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pl-PL" sz="1200" b="0" dirty="0"/>
              <a:t>Based on available knowledge – EPDM elastomer gaskets are the most viable solution:</a:t>
            </a:r>
          </a:p>
          <a:p>
            <a:pPr marL="45720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pl-PL" sz="1200" b="0" dirty="0"/>
              <a:t>Generally resistant up to 1-2 MGy based on experimental studies (Sonia Allegretti)</a:t>
            </a:r>
          </a:p>
          <a:p>
            <a:pPr marL="45720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pl-PL" sz="1200" b="0" dirty="0"/>
              <a:t>Radiation tolerance varies depending on the supplier (due to the purity/elemental composition of EPDM), best option: James Walker products</a:t>
            </a:r>
          </a:p>
          <a:p>
            <a:pPr marL="45720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pl-PL" sz="1200" b="0" dirty="0"/>
              <a:t>Viable to manufacture on a large scale to match the aperture size</a:t>
            </a:r>
          </a:p>
          <a:p>
            <a:pPr marL="45720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pl-PL" sz="1200" b="0" dirty="0"/>
              <a:t>Final durability and radiation resistance has to be established experimentally </a:t>
            </a:r>
          </a:p>
          <a:p>
            <a:pPr marL="45720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pl-PL" sz="1200" b="0" dirty="0"/>
              <a:t>We can use manufacturer know-how and advice in adapting the design to match the best practices in practical use of such a large sealing</a:t>
            </a: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lang="en-GB" sz="1200" dirty="0"/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F6EBA5D3-DD18-F783-003E-1665AA93E170}"/>
              </a:ext>
            </a:extLst>
          </p:cNvPr>
          <p:cNvSpPr txBox="1">
            <a:spLocks/>
          </p:cNvSpPr>
          <p:nvPr/>
        </p:nvSpPr>
        <p:spPr bwMode="auto">
          <a:xfrm>
            <a:off x="5862937" y="3595833"/>
            <a:ext cx="5757698" cy="28121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pl-PL" sz="1200" dirty="0"/>
              <a:t>3. Current R&amp;D development track:</a:t>
            </a:r>
          </a:p>
          <a:p>
            <a:pPr marL="228600" indent="-2286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</a:pPr>
            <a:r>
              <a:rPr lang="pl-PL" sz="1200" b="0" dirty="0"/>
              <a:t>Gathering offers from suppliers </a:t>
            </a:r>
            <a:r>
              <a:rPr lang="pl-PL" sz="1200" dirty="0">
                <a:solidFill>
                  <a:srgbClr val="FF0000"/>
                </a:solidFill>
              </a:rPr>
              <a:t>&lt;- we are here</a:t>
            </a:r>
          </a:p>
          <a:p>
            <a:pPr marL="552600" lvl="1" indent="-228600">
              <a:spcBef>
                <a:spcPts val="100"/>
              </a:spcBef>
              <a:buFont typeface="+mj-lt"/>
              <a:buAutoNum type="arabicPeriod"/>
            </a:pPr>
            <a:r>
              <a:rPr lang="pl-PL" sz="900" b="0" dirty="0"/>
              <a:t>Angst-Pfister – refused to propose an offer</a:t>
            </a:r>
          </a:p>
          <a:p>
            <a:pPr marL="552600" lvl="1" indent="-228600">
              <a:spcBef>
                <a:spcPts val="100"/>
              </a:spcBef>
              <a:buFont typeface="+mj-lt"/>
              <a:buAutoNum type="arabicPeriod"/>
            </a:pPr>
            <a:r>
              <a:rPr lang="pl-PL" sz="900" b="0" dirty="0"/>
              <a:t>Kurt J. Lesker – refused to propose an offer</a:t>
            </a:r>
          </a:p>
          <a:p>
            <a:pPr marL="552600" lvl="1" indent="-228600">
              <a:spcBef>
                <a:spcPts val="100"/>
              </a:spcBef>
              <a:buFont typeface="+mj-lt"/>
              <a:buAutoNum type="arabicPeriod"/>
            </a:pPr>
            <a:r>
              <a:rPr lang="pl-PL" sz="900" b="0" u="sng" dirty="0"/>
              <a:t>James Walker </a:t>
            </a:r>
            <a:r>
              <a:rPr lang="pl-PL" sz="900" b="0" dirty="0"/>
              <a:t>– waiting for the offer (2nd month, huge delay on their end)</a:t>
            </a:r>
          </a:p>
          <a:p>
            <a:pPr marL="552600" lvl="1" indent="-228600">
              <a:spcBef>
                <a:spcPts val="100"/>
              </a:spcBef>
              <a:buFont typeface="+mj-lt"/>
              <a:buAutoNum type="arabicPeriod"/>
            </a:pPr>
            <a:r>
              <a:rPr lang="pl-PL" sz="900" b="0" dirty="0"/>
              <a:t>Elastotech – no reponse</a:t>
            </a:r>
          </a:p>
          <a:p>
            <a:pPr marL="228600" indent="-228600">
              <a:spcBef>
                <a:spcPts val="100"/>
              </a:spcBef>
              <a:buFont typeface="+mj-lt"/>
              <a:buAutoNum type="arabicPeriod"/>
            </a:pPr>
            <a:r>
              <a:rPr lang="pl-PL" sz="1200" b="0" dirty="0"/>
              <a:t>Based on the offer:</a:t>
            </a:r>
          </a:p>
          <a:p>
            <a:pPr marL="552600" lvl="1" indent="-228600">
              <a:spcBef>
                <a:spcPts val="100"/>
              </a:spcBef>
              <a:buFont typeface="+mj-lt"/>
              <a:buAutoNum type="arabicPeriod"/>
            </a:pPr>
            <a:r>
              <a:rPr lang="pl-PL" sz="900" b="0" dirty="0"/>
              <a:t>Vacuum assembly design recommendations</a:t>
            </a:r>
          </a:p>
          <a:p>
            <a:pPr marL="552600" lvl="1" indent="-228600">
              <a:spcBef>
                <a:spcPts val="100"/>
              </a:spcBef>
              <a:buFont typeface="+mj-lt"/>
              <a:buAutoNum type="arabicPeriod"/>
            </a:pPr>
            <a:r>
              <a:rPr lang="pl-PL" sz="900" b="0" dirty="0"/>
              <a:t>Maintenance and spare sealing storage recommendations</a:t>
            </a:r>
          </a:p>
          <a:p>
            <a:pPr marL="552600" lvl="1" indent="-228600">
              <a:spcBef>
                <a:spcPts val="100"/>
              </a:spcBef>
              <a:buFont typeface="+mj-lt"/>
              <a:buAutoNum type="arabicPeriod"/>
            </a:pPr>
            <a:r>
              <a:rPr lang="pl-PL" sz="900" b="0" dirty="0"/>
              <a:t>Sealing exchange recommendations</a:t>
            </a:r>
          </a:p>
          <a:p>
            <a:pPr marL="228600" indent="-228600">
              <a:spcBef>
                <a:spcPts val="100"/>
              </a:spcBef>
              <a:buFont typeface="+mj-lt"/>
              <a:buAutoNum type="arabicPeriod"/>
            </a:pPr>
            <a:r>
              <a:rPr lang="pl-PL" sz="1200" b="0" dirty="0"/>
              <a:t>On-site radiation aging (e.g. nTOF NEAR station)</a:t>
            </a:r>
          </a:p>
          <a:p>
            <a:pPr marL="228600" indent="-228600">
              <a:spcBef>
                <a:spcPts val="100"/>
              </a:spcBef>
              <a:buFont typeface="+mj-lt"/>
              <a:buAutoNum type="arabicPeriod"/>
            </a:pPr>
            <a:r>
              <a:rPr lang="pl-PL" sz="1200" b="0" dirty="0"/>
              <a:t>Mechanical tests of the sealing to establish radiation-damage limits and the recommended exchange frequency</a:t>
            </a:r>
          </a:p>
          <a:p>
            <a:pPr marL="228600" indent="-2286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</a:pPr>
            <a:endParaRPr lang="pl-PL" sz="1200" b="0" dirty="0"/>
          </a:p>
          <a:p>
            <a:pPr marL="228600" indent="-2286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</a:pPr>
            <a:endParaRPr lang="pl-PL" sz="1200" b="0" dirty="0"/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9059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642D3C01287B4394D2EB50E725BA72" ma:contentTypeVersion="0" ma:contentTypeDescription="Create a new document." ma:contentTypeScope="" ma:versionID="46bad4e6e135bb73b871e343f509b01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5D0817-F952-43E6-9AD0-1B83CCCA73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20A14D0-225C-42CC-B73E-58FC2FEE0F4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15AE4A8-7242-48AB-BE2C-E1126E7F77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2497</TotalTime>
  <Words>480</Words>
  <Application>Microsoft Office PowerPoint</Application>
  <DocSecurity>0</DocSecurity>
  <PresentationFormat>Widescreen</PresentationFormat>
  <Paragraphs>54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BDF: Rollers and Sealing</vt:lpstr>
      <vt:lpstr>BDF Trolley – surface protection</vt:lpstr>
      <vt:lpstr>Vacuum Assembly Sealing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M M</cp:lastModifiedBy>
  <cp:revision>42</cp:revision>
  <dcterms:created xsi:type="dcterms:W3CDTF">2021-11-08T12:53:02Z</dcterms:created>
  <dcterms:modified xsi:type="dcterms:W3CDTF">2024-06-25T21:20:44Z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0x010100A1642D3C01287B4394D2EB50E725BA72</vt:lpwstr>
  </property>
</Properties>
</file>