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94" r:id="rId3"/>
    <p:sldId id="295" r:id="rId4"/>
    <p:sldId id="296" r:id="rId5"/>
    <p:sldId id="300" r:id="rId6"/>
    <p:sldId id="299" r:id="rId7"/>
    <p:sldId id="298" r:id="rId8"/>
    <p:sldId id="301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6"/>
  </p:normalViewPr>
  <p:slideViewPr>
    <p:cSldViewPr snapToObjects="1">
      <p:cViewPr varScale="1">
        <p:scale>
          <a:sx n="120" d="100"/>
          <a:sy n="120" d="100"/>
        </p:scale>
        <p:origin x="120" y="3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TCC8 Crane removal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dirty="0"/>
              <a:t>HI-ECN3 WP4 - Coordination meeting #2 – </a:t>
            </a:r>
            <a:r>
              <a:rPr lang="fr-CH" sz="1800" dirty="0"/>
              <a:t>C. Duran Gutierrez, R. Rinaldesi </a:t>
            </a:r>
            <a:r>
              <a:rPr lang="en-US" sz="1800" dirty="0"/>
              <a:t>– EN-HE</a:t>
            </a:r>
          </a:p>
          <a:p>
            <a:pPr algn="l"/>
            <a:r>
              <a:rPr lang="en-US" sz="1800" dirty="0"/>
              <a:t>2024-06-28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5AED7-4F54-D0C7-EB45-FB6729F42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Building 911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20B81-6BEB-5878-EF3C-9BA9E4767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pic>
        <p:nvPicPr>
          <p:cNvPr id="13" name="Content Placeholder 8">
            <a:extLst>
              <a:ext uri="{FF2B5EF4-FFF2-40B4-BE49-F238E27FC236}">
                <a16:creationId xmlns:a16="http://schemas.microsoft.com/office/drawing/2014/main" id="{EBE5802C-BE79-594C-CCE3-4F785D1350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r="19872"/>
          <a:stretch/>
        </p:blipFill>
        <p:spPr bwMode="auto">
          <a:xfrm>
            <a:off x="3872283" y="1144308"/>
            <a:ext cx="4077739" cy="43265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6E34F9-0B0C-ED2B-90B9-1305D4DAC2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0" r="26923"/>
          <a:stretch/>
        </p:blipFill>
        <p:spPr bwMode="auto">
          <a:xfrm>
            <a:off x="7449088" y="724638"/>
            <a:ext cx="4191000" cy="48831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A3A317-BC28-0C35-5B83-5FC591B0C2D5}"/>
              </a:ext>
            </a:extLst>
          </p:cNvPr>
          <p:cNvSpPr txBox="1"/>
          <p:nvPr/>
        </p:nvSpPr>
        <p:spPr>
          <a:xfrm>
            <a:off x="7836067" y="874218"/>
            <a:ext cx="3814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Shaft</a:t>
            </a:r>
            <a:r>
              <a:rPr lang="fr-CH" sz="1600" dirty="0"/>
              <a:t>: 8000 x 4000 x 10720 (mm)</a:t>
            </a:r>
            <a:endParaRPr lang="en-US" sz="1600" dirty="0"/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C0BAEC15-DF11-6A21-CC5D-2A28AA690A7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5" r="28686"/>
          <a:stretch/>
        </p:blipFill>
        <p:spPr bwMode="auto">
          <a:xfrm>
            <a:off x="707213" y="1200988"/>
            <a:ext cx="3552049" cy="4651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27046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9912F-493B-2CB4-6771-5C812B293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Crane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1294E2-3E29-F744-4683-47B4AA54B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413F18-C756-1E55-798D-AFBF6FA2B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052" y="0"/>
            <a:ext cx="3847578" cy="6225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3CB11E-599C-16AA-BDEF-B2802F1599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23"/>
          <a:stretch/>
        </p:blipFill>
        <p:spPr>
          <a:xfrm>
            <a:off x="7640536" y="17282"/>
            <a:ext cx="4116767" cy="24689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5D93DB-76B8-CB5E-B5B2-4824D34C5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2580694"/>
            <a:ext cx="2667849" cy="34988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A84CBEB-12B5-31D4-1A93-46269BE36E21}"/>
              </a:ext>
            </a:extLst>
          </p:cNvPr>
          <p:cNvSpPr txBox="1"/>
          <p:nvPr/>
        </p:nvSpPr>
        <p:spPr>
          <a:xfrm>
            <a:off x="638238" y="1200742"/>
            <a:ext cx="215443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General dimensions</a:t>
            </a:r>
          </a:p>
          <a:p>
            <a:pPr algn="l"/>
            <a:r>
              <a:rPr lang="fr-CH" dirty="0">
                <a:solidFill>
                  <a:schemeClr val="tx2"/>
                </a:solidFill>
              </a:rPr>
              <a:t>10000 x 5800 x 2800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1D361F0-819E-339E-BEAD-AC55BA6A7E7B}"/>
              </a:ext>
            </a:extLst>
          </p:cNvPr>
          <p:cNvCxnSpPr>
            <a:cxnSpLocks/>
          </p:cNvCxnSpPr>
          <p:nvPr/>
        </p:nvCxnSpPr>
        <p:spPr>
          <a:xfrm>
            <a:off x="3287688" y="5029200"/>
            <a:ext cx="4027512" cy="0"/>
          </a:xfrm>
          <a:prstGeom prst="line">
            <a:avLst/>
          </a:prstGeom>
          <a:ln w="2857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AEECED7C-92FA-5B47-3494-69D0D7B25D3B}"/>
              </a:ext>
            </a:extLst>
          </p:cNvPr>
          <p:cNvSpPr/>
          <p:nvPr/>
        </p:nvSpPr>
        <p:spPr>
          <a:xfrm>
            <a:off x="8797802" y="1066800"/>
            <a:ext cx="914400" cy="676870"/>
          </a:xfrm>
          <a:prstGeom prst="ellipse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D03D9DC0-8F33-6314-7333-8D3FE6B49E59}"/>
              </a:ext>
            </a:extLst>
          </p:cNvPr>
          <p:cNvSpPr/>
          <p:nvPr/>
        </p:nvSpPr>
        <p:spPr>
          <a:xfrm>
            <a:off x="3224842" y="4314709"/>
            <a:ext cx="327222" cy="327222"/>
          </a:xfrm>
          <a:prstGeom prst="flowChartConnector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bg1"/>
                </a:solidFill>
              </a:rPr>
              <a:t>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11F4DED7-BDCF-C6BA-733D-EB097BA2A821}"/>
              </a:ext>
            </a:extLst>
          </p:cNvPr>
          <p:cNvSpPr/>
          <p:nvPr/>
        </p:nvSpPr>
        <p:spPr>
          <a:xfrm>
            <a:off x="3229338" y="5376553"/>
            <a:ext cx="327222" cy="327222"/>
          </a:xfrm>
          <a:prstGeom prst="flowChartConnector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bg1"/>
                </a:solidFill>
              </a:rPr>
              <a:t>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50C717-491D-9F74-2F23-ABB5323BE8B4}"/>
              </a:ext>
            </a:extLst>
          </p:cNvPr>
          <p:cNvSpPr txBox="1"/>
          <p:nvPr/>
        </p:nvSpPr>
        <p:spPr>
          <a:xfrm>
            <a:off x="638238" y="4013395"/>
            <a:ext cx="2154436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>
                <a:solidFill>
                  <a:schemeClr val="tx2"/>
                </a:solidFill>
              </a:rPr>
              <a:t>It </a:t>
            </a:r>
            <a:r>
              <a:rPr lang="fr-CH" sz="1600" dirty="0" err="1">
                <a:solidFill>
                  <a:schemeClr val="tx2"/>
                </a:solidFill>
              </a:rPr>
              <a:t>is</a:t>
            </a:r>
            <a:r>
              <a:rPr lang="fr-CH" sz="1600" dirty="0">
                <a:solidFill>
                  <a:schemeClr val="tx2"/>
                </a:solidFill>
              </a:rPr>
              <a:t> possible to </a:t>
            </a:r>
            <a:r>
              <a:rPr lang="fr-CH" sz="1600" dirty="0" err="1">
                <a:solidFill>
                  <a:schemeClr val="tx2"/>
                </a:solidFill>
              </a:rPr>
              <a:t>divide</a:t>
            </a:r>
            <a:r>
              <a:rPr lang="fr-CH" sz="1600" dirty="0">
                <a:solidFill>
                  <a:schemeClr val="tx2"/>
                </a:solidFill>
              </a:rPr>
              <a:t> the crane in 2 parts </a:t>
            </a:r>
            <a:r>
              <a:rPr lang="fr-CH" sz="1600" dirty="0" err="1">
                <a:solidFill>
                  <a:schemeClr val="tx2"/>
                </a:solidFill>
              </a:rPr>
              <a:t>because</a:t>
            </a:r>
            <a:r>
              <a:rPr lang="fr-CH" sz="1600" dirty="0">
                <a:solidFill>
                  <a:schemeClr val="tx2"/>
                </a:solidFill>
              </a:rPr>
              <a:t> the end trucks are </a:t>
            </a:r>
            <a:r>
              <a:rPr lang="fr-CH" sz="1600" dirty="0" err="1">
                <a:solidFill>
                  <a:schemeClr val="tx2"/>
                </a:solidFill>
              </a:rPr>
              <a:t>bolted</a:t>
            </a:r>
            <a:r>
              <a:rPr lang="fr-CH" sz="1600" dirty="0">
                <a:solidFill>
                  <a:schemeClr val="tx2"/>
                </a:solidFill>
              </a:rPr>
              <a:t> in the middle.</a:t>
            </a:r>
          </a:p>
          <a:p>
            <a:pPr algn="l"/>
            <a:endParaRPr lang="fr-CH" sz="1600" dirty="0">
              <a:solidFill>
                <a:schemeClr val="tx2"/>
              </a:solidFill>
            </a:endParaRPr>
          </a:p>
          <a:p>
            <a:r>
              <a:rPr lang="fr-CH" sz="1600" dirty="0">
                <a:solidFill>
                  <a:schemeClr val="accent3"/>
                </a:solidFill>
              </a:rPr>
              <a:t>Exact </a:t>
            </a:r>
            <a:r>
              <a:rPr lang="fr-CH" sz="1600" dirty="0" err="1">
                <a:solidFill>
                  <a:schemeClr val="accent3"/>
                </a:solidFill>
              </a:rPr>
              <a:t>bolting</a:t>
            </a:r>
            <a:r>
              <a:rPr lang="fr-CH" sz="1600" dirty="0">
                <a:solidFill>
                  <a:schemeClr val="accent3"/>
                </a:solidFill>
              </a:rPr>
              <a:t> point to </a:t>
            </a:r>
            <a:r>
              <a:rPr lang="fr-CH" sz="1600" dirty="0" err="1">
                <a:solidFill>
                  <a:schemeClr val="accent3"/>
                </a:solidFill>
              </a:rPr>
              <a:t>be</a:t>
            </a:r>
            <a:r>
              <a:rPr lang="fr-CH" sz="1600" dirty="0">
                <a:solidFill>
                  <a:schemeClr val="accent3"/>
                </a:solidFill>
              </a:rPr>
              <a:t> </a:t>
            </a:r>
            <a:r>
              <a:rPr lang="fr-CH" sz="1600" dirty="0" err="1">
                <a:solidFill>
                  <a:schemeClr val="accent3"/>
                </a:solidFill>
              </a:rPr>
              <a:t>confirmed</a:t>
            </a:r>
            <a:r>
              <a:rPr lang="fr-CH" sz="1600" dirty="0">
                <a:solidFill>
                  <a:schemeClr val="accent3"/>
                </a:solidFill>
              </a:rPr>
              <a:t>.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992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1514C7F0-F0B8-04EE-F490-E57B1E4A7FDA}"/>
              </a:ext>
            </a:extLst>
          </p:cNvPr>
          <p:cNvGrpSpPr/>
          <p:nvPr/>
        </p:nvGrpSpPr>
        <p:grpSpPr>
          <a:xfrm>
            <a:off x="7150721" y="3341933"/>
            <a:ext cx="2731848" cy="2447267"/>
            <a:chOff x="7018198" y="3508933"/>
            <a:chExt cx="2731848" cy="244726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F0A64ED-83CE-46D5-E273-0408080D11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12" t="26559" r="32532" b="18719"/>
            <a:stretch/>
          </p:blipFill>
          <p:spPr bwMode="auto">
            <a:xfrm>
              <a:off x="7250014" y="3508933"/>
              <a:ext cx="2500032" cy="218807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C4BC80D8-7222-A81E-4AD2-BB626B4F0829}"/>
                </a:ext>
              </a:extLst>
            </p:cNvPr>
            <p:cNvCxnSpPr>
              <a:cxnSpLocks/>
            </p:cNvCxnSpPr>
            <p:nvPr/>
          </p:nvCxnSpPr>
          <p:spPr>
            <a:xfrm>
              <a:off x="7492221" y="5763101"/>
              <a:ext cx="953869" cy="193099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E8AE892-B596-9D86-01DA-BE704B9DAD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01937" y="4743076"/>
              <a:ext cx="0" cy="753036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1D52D87-1762-F2D7-15D3-7064FD589A7A}"/>
                </a:ext>
              </a:extLst>
            </p:cNvPr>
            <p:cNvSpPr txBox="1"/>
            <p:nvPr/>
          </p:nvSpPr>
          <p:spPr>
            <a:xfrm rot="16200000">
              <a:off x="6880981" y="4965705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/>
                <a:t>2100</a:t>
              </a:r>
              <a:endParaRPr lang="en-US" sz="1400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78C76A1-EA64-9FDD-0A55-422F2EC23DC5}"/>
                </a:ext>
              </a:extLst>
            </p:cNvPr>
            <p:cNvSpPr txBox="1"/>
            <p:nvPr/>
          </p:nvSpPr>
          <p:spPr>
            <a:xfrm rot="805896">
              <a:off x="7678050" y="5579702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/>
                <a:t>3200</a:t>
              </a:r>
              <a:endParaRPr lang="en-US" sz="14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4635226-1133-3755-2D30-FC21D564C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Crane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6FB46-0AC2-8672-51F4-513970A5B2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131" y="1198580"/>
            <a:ext cx="4901869" cy="548532"/>
          </a:xfrm>
        </p:spPr>
        <p:txBody>
          <a:bodyPr/>
          <a:lstStyle/>
          <a:p>
            <a:r>
              <a:rPr lang="fr-CH" dirty="0" err="1"/>
              <a:t>Girder</a:t>
            </a:r>
            <a:r>
              <a:rPr lang="fr-CH" dirty="0"/>
              <a:t> 1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D4F113-53BD-EB01-18F5-BEF4ECCE6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198581"/>
            <a:ext cx="5611813" cy="503326"/>
          </a:xfrm>
        </p:spPr>
        <p:txBody>
          <a:bodyPr/>
          <a:lstStyle/>
          <a:p>
            <a:r>
              <a:rPr lang="fr-CH" dirty="0" err="1"/>
              <a:t>Girder</a:t>
            </a:r>
            <a:r>
              <a:rPr lang="fr-CH" dirty="0"/>
              <a:t> 2 (+ </a:t>
            </a:r>
            <a:r>
              <a:rPr lang="fr-CH" dirty="0" err="1"/>
              <a:t>walkway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5C45F8-3791-EB9C-DC9A-759173BDA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AF52BBB-FC4A-4F42-60EB-428B45D737EF}"/>
              </a:ext>
            </a:extLst>
          </p:cNvPr>
          <p:cNvGrpSpPr/>
          <p:nvPr/>
        </p:nvGrpSpPr>
        <p:grpSpPr>
          <a:xfrm>
            <a:off x="942912" y="2192672"/>
            <a:ext cx="2790146" cy="1170467"/>
            <a:chOff x="942912" y="2443635"/>
            <a:chExt cx="2790146" cy="117046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0365C6A-BA2B-5430-0317-32462E92035A}"/>
                </a:ext>
              </a:extLst>
            </p:cNvPr>
            <p:cNvGrpSpPr/>
            <p:nvPr/>
          </p:nvGrpSpPr>
          <p:grpSpPr>
            <a:xfrm>
              <a:off x="1259219" y="2443635"/>
              <a:ext cx="2473839" cy="1131734"/>
              <a:chOff x="757522" y="1861575"/>
              <a:chExt cx="2812676" cy="1286745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E7B093C-DEE9-54FB-162D-C5D63B18CC62}"/>
                  </a:ext>
                </a:extLst>
              </p:cNvPr>
              <p:cNvSpPr/>
              <p:nvPr/>
            </p:nvSpPr>
            <p:spPr>
              <a:xfrm>
                <a:off x="927851" y="2386320"/>
                <a:ext cx="2642347" cy="739588"/>
              </a:xfrm>
              <a:prstGeom prst="rect">
                <a:avLst/>
              </a:prstGeom>
              <a:solidFill>
                <a:schemeClr val="bg2"/>
              </a:solidFill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A4A800EA-4ED4-0F9C-E5AC-0B4D4705052F}"/>
                  </a:ext>
                </a:extLst>
              </p:cNvPr>
              <p:cNvCxnSpPr/>
              <p:nvPr/>
            </p:nvCxnSpPr>
            <p:spPr>
              <a:xfrm>
                <a:off x="927851" y="2211508"/>
                <a:ext cx="2642347" cy="0"/>
              </a:xfrm>
              <a:prstGeom prst="straightConnector1">
                <a:avLst/>
              </a:prstGeom>
              <a:ln w="19050" cap="flat" cmpd="sng" algn="ctr">
                <a:solidFill>
                  <a:schemeClr val="dk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3DEAD53-3175-5FEA-53D7-894F4DE4E378}"/>
                  </a:ext>
                </a:extLst>
              </p:cNvPr>
              <p:cNvSpPr txBox="1"/>
              <p:nvPr/>
            </p:nvSpPr>
            <p:spPr>
              <a:xfrm>
                <a:off x="1435278" y="1861575"/>
                <a:ext cx="1432111" cy="349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/>
                  <a:t>10000</a:t>
                </a:r>
                <a:endParaRPr lang="en-US" sz="1400" dirty="0"/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0223A030-B761-EFD3-84F8-03D99C2ED4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7522" y="2386320"/>
                <a:ext cx="0" cy="762000"/>
              </a:xfrm>
              <a:prstGeom prst="straightConnector1">
                <a:avLst/>
              </a:prstGeom>
              <a:ln w="19050" cap="flat" cmpd="sng" algn="ctr">
                <a:solidFill>
                  <a:schemeClr val="dk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F43EC7A-8B7B-5DB5-8822-FEAB9D086895}"/>
                </a:ext>
              </a:extLst>
            </p:cNvPr>
            <p:cNvSpPr txBox="1"/>
            <p:nvPr/>
          </p:nvSpPr>
          <p:spPr>
            <a:xfrm rot="16200000">
              <a:off x="713109" y="3076522"/>
              <a:ext cx="7673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/>
                <a:t>1850</a:t>
              </a:r>
              <a:endParaRPr lang="en-US" sz="1400" dirty="0"/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006D99B-48C1-0AA6-F5FE-BF8F3151D564}"/>
              </a:ext>
            </a:extLst>
          </p:cNvPr>
          <p:cNvCxnSpPr>
            <a:cxnSpLocks/>
          </p:cNvCxnSpPr>
          <p:nvPr/>
        </p:nvCxnSpPr>
        <p:spPr>
          <a:xfrm flipH="1">
            <a:off x="7248866" y="2204531"/>
            <a:ext cx="1148" cy="1154845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5BF01F8-658C-A137-736A-F991AD271930}"/>
              </a:ext>
            </a:extLst>
          </p:cNvPr>
          <p:cNvSpPr/>
          <p:nvPr/>
        </p:nvSpPr>
        <p:spPr>
          <a:xfrm>
            <a:off x="7401937" y="2176135"/>
            <a:ext cx="2324029" cy="1131384"/>
          </a:xfrm>
          <a:prstGeom prst="rect">
            <a:avLst/>
          </a:prstGeom>
          <a:solidFill>
            <a:schemeClr val="bg2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A20CB77-ECBA-F214-10B9-AB282425E98D}"/>
              </a:ext>
            </a:extLst>
          </p:cNvPr>
          <p:cNvCxnSpPr>
            <a:cxnSpLocks/>
          </p:cNvCxnSpPr>
          <p:nvPr/>
        </p:nvCxnSpPr>
        <p:spPr>
          <a:xfrm>
            <a:off x="7307324" y="1988702"/>
            <a:ext cx="2418642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BF111C4-6129-2C8C-9C25-50259E5C6B9D}"/>
              </a:ext>
            </a:extLst>
          </p:cNvPr>
          <p:cNvSpPr txBox="1"/>
          <p:nvPr/>
        </p:nvSpPr>
        <p:spPr>
          <a:xfrm>
            <a:off x="7905718" y="1673404"/>
            <a:ext cx="1432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10000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2657DD-2436-DCDB-CB02-155B57D958E1}"/>
              </a:ext>
            </a:extLst>
          </p:cNvPr>
          <p:cNvSpPr txBox="1"/>
          <p:nvPr/>
        </p:nvSpPr>
        <p:spPr>
          <a:xfrm rot="16200000">
            <a:off x="6697068" y="2638017"/>
            <a:ext cx="748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3200</a:t>
            </a:r>
            <a:endParaRPr lang="en-US" sz="14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25DC654-7186-45C7-026E-763CBCDA0E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4" t="25294" r="36859" b="21277"/>
          <a:stretch/>
        </p:blipFill>
        <p:spPr bwMode="auto">
          <a:xfrm>
            <a:off x="1219230" y="3563536"/>
            <a:ext cx="2526682" cy="21591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9591AAB-F9DF-53FB-497B-264033BF2EF7}"/>
              </a:ext>
            </a:extLst>
          </p:cNvPr>
          <p:cNvSpPr txBox="1"/>
          <p:nvPr/>
        </p:nvSpPr>
        <p:spPr>
          <a:xfrm>
            <a:off x="9732197" y="1198580"/>
            <a:ext cx="1608943" cy="338554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chemeClr val="accent6"/>
                </a:solidFill>
              </a:rPr>
              <a:t>Most restrictive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8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5AED7-4F54-D0C7-EB45-FB6729F42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8583612" cy="1065742"/>
          </a:xfrm>
        </p:spPr>
        <p:txBody>
          <a:bodyPr/>
          <a:lstStyle/>
          <a:p>
            <a:r>
              <a:rPr lang="fr-CH" dirty="0"/>
              <a:t>Extraction </a:t>
            </a:r>
            <a:r>
              <a:rPr lang="fr-CH" dirty="0" err="1"/>
              <a:t>study</a:t>
            </a:r>
            <a:r>
              <a:rPr lang="fr-CH" dirty="0"/>
              <a:t> </a:t>
            </a:r>
            <a:br>
              <a:rPr lang="fr-CH" dirty="0">
                <a:sym typeface="Wingdings" panose="05000000000000000000" pitchFamily="2" charset="2"/>
              </a:rPr>
            </a:br>
            <a:r>
              <a:rPr lang="fr-CH" dirty="0" err="1">
                <a:sym typeface="Wingdings" panose="05000000000000000000" pitchFamily="2" charset="2"/>
              </a:rPr>
              <a:t>Girder</a:t>
            </a:r>
            <a:r>
              <a:rPr lang="fr-CH" dirty="0">
                <a:sym typeface="Wingdings" panose="05000000000000000000" pitchFamily="2" charset="2"/>
              </a:rPr>
              <a:t> 1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20B81-6BEB-5878-EF3C-9BA9E4767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10DD82-6CF5-BB11-195F-687A5CBF45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7" t="2558" r="22116" b="6214"/>
          <a:stretch/>
        </p:blipFill>
        <p:spPr bwMode="auto">
          <a:xfrm>
            <a:off x="425465" y="1710619"/>
            <a:ext cx="4749379" cy="45524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2EACB8-EDBD-B350-0C5E-F95516966C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6" r="23237" b="6782"/>
          <a:stretch/>
        </p:blipFill>
        <p:spPr bwMode="auto">
          <a:xfrm>
            <a:off x="4163609" y="1866350"/>
            <a:ext cx="4367892" cy="4354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16B47B-1E07-6970-CF8A-247B9DE182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8" r="32748" b="7919"/>
          <a:stretch/>
        </p:blipFill>
        <p:spPr bwMode="auto">
          <a:xfrm>
            <a:off x="7848600" y="1790270"/>
            <a:ext cx="3581401" cy="4354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4674417-23E1-EBC0-4DFE-2BEBA70B8B51}"/>
              </a:ext>
            </a:extLst>
          </p:cNvPr>
          <p:cNvSpPr txBox="1"/>
          <p:nvPr/>
        </p:nvSpPr>
        <p:spPr>
          <a:xfrm>
            <a:off x="8991601" y="914400"/>
            <a:ext cx="230832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/>
              <a:t>Girder</a:t>
            </a:r>
            <a:r>
              <a:rPr lang="fr-CH" dirty="0"/>
              <a:t> lifting </a:t>
            </a:r>
            <a:r>
              <a:rPr lang="fr-CH" dirty="0" err="1"/>
              <a:t>sequence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49FE65-ADB9-0FB8-33EE-E42E7F4F55A6}"/>
              </a:ext>
            </a:extLst>
          </p:cNvPr>
          <p:cNvSpPr txBox="1"/>
          <p:nvPr/>
        </p:nvSpPr>
        <p:spPr>
          <a:xfrm>
            <a:off x="578353" y="3657598"/>
            <a:ext cx="228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1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BE8003-0DBF-772B-EE37-0906E3365D59}"/>
              </a:ext>
            </a:extLst>
          </p:cNvPr>
          <p:cNvSpPr txBox="1"/>
          <p:nvPr/>
        </p:nvSpPr>
        <p:spPr>
          <a:xfrm>
            <a:off x="4373561" y="3657599"/>
            <a:ext cx="228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2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231374-7FBB-CBC7-1086-C55C9EC84587}"/>
              </a:ext>
            </a:extLst>
          </p:cNvPr>
          <p:cNvSpPr txBox="1"/>
          <p:nvPr/>
        </p:nvSpPr>
        <p:spPr>
          <a:xfrm>
            <a:off x="8111705" y="3671499"/>
            <a:ext cx="228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7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5AED7-4F54-D0C7-EB45-FB6729F42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8583612" cy="1065742"/>
          </a:xfrm>
        </p:spPr>
        <p:txBody>
          <a:bodyPr/>
          <a:lstStyle/>
          <a:p>
            <a:r>
              <a:rPr lang="fr-CH" dirty="0"/>
              <a:t>Extraction </a:t>
            </a:r>
            <a:r>
              <a:rPr lang="fr-CH" dirty="0" err="1"/>
              <a:t>study</a:t>
            </a:r>
            <a:r>
              <a:rPr lang="fr-CH" dirty="0"/>
              <a:t> </a:t>
            </a:r>
            <a:br>
              <a:rPr lang="fr-CH" dirty="0">
                <a:sym typeface="Wingdings" panose="05000000000000000000" pitchFamily="2" charset="2"/>
              </a:rPr>
            </a:br>
            <a:r>
              <a:rPr lang="fr-CH" dirty="0" err="1">
                <a:sym typeface="Wingdings" panose="05000000000000000000" pitchFamily="2" charset="2"/>
              </a:rPr>
              <a:t>Girder</a:t>
            </a:r>
            <a:r>
              <a:rPr lang="fr-CH" dirty="0">
                <a:sym typeface="Wingdings" panose="05000000000000000000" pitchFamily="2" charset="2"/>
              </a:rPr>
              <a:t> 1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20B81-6BEB-5878-EF3C-9BA9E4767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674417-23E1-EBC0-4DFE-2BEBA70B8B51}"/>
              </a:ext>
            </a:extLst>
          </p:cNvPr>
          <p:cNvSpPr txBox="1"/>
          <p:nvPr/>
        </p:nvSpPr>
        <p:spPr>
          <a:xfrm>
            <a:off x="5715000" y="611561"/>
            <a:ext cx="596156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dirty="0"/>
              <a:t>We lift the girder and start to turn it to face the door. </a:t>
            </a:r>
          </a:p>
          <a:p>
            <a:r>
              <a:rPr lang="en-GB" sz="1600" dirty="0"/>
              <a:t>Gradually the height is balanced until the final position is reached.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877057-57EE-E7BB-6042-DB354332FA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03" r="16667"/>
          <a:stretch/>
        </p:blipFill>
        <p:spPr bwMode="auto">
          <a:xfrm>
            <a:off x="360487" y="2090915"/>
            <a:ext cx="3323895" cy="33038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973901-2C6A-0ED9-E7FB-FB75B06E31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8" r="18750"/>
          <a:stretch/>
        </p:blipFill>
        <p:spPr bwMode="auto">
          <a:xfrm>
            <a:off x="3079726" y="2316270"/>
            <a:ext cx="3278209" cy="32130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F49303-D58E-3923-8B9C-DD8BB61570C7}"/>
              </a:ext>
            </a:extLst>
          </p:cNvPr>
          <p:cNvSpPr txBox="1"/>
          <p:nvPr/>
        </p:nvSpPr>
        <p:spPr>
          <a:xfrm>
            <a:off x="3287688" y="527166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>
                <a:solidFill>
                  <a:schemeClr val="accent6"/>
                </a:solidFill>
              </a:rPr>
              <a:t>*Top </a:t>
            </a:r>
            <a:r>
              <a:rPr lang="fr-CH" sz="1000" dirty="0" err="1">
                <a:solidFill>
                  <a:schemeClr val="accent6"/>
                </a:solidFill>
              </a:rPr>
              <a:t>view</a:t>
            </a:r>
            <a:endParaRPr lang="en-US" sz="1000" dirty="0">
              <a:solidFill>
                <a:schemeClr val="accent6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9BA863-572D-B403-6E5B-A881E96E7A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4" r="24199"/>
          <a:stretch/>
        </p:blipFill>
        <p:spPr bwMode="auto">
          <a:xfrm>
            <a:off x="6477419" y="2316270"/>
            <a:ext cx="2445381" cy="33038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A3F546-B084-17E5-8B05-BE78D89E84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8" r="16826"/>
          <a:stretch/>
        </p:blipFill>
        <p:spPr bwMode="auto">
          <a:xfrm>
            <a:off x="8922800" y="2676187"/>
            <a:ext cx="3024516" cy="28531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D344F16-B8C7-9F9C-E530-B9E7C175182E}"/>
              </a:ext>
            </a:extLst>
          </p:cNvPr>
          <p:cNvSpPr txBox="1"/>
          <p:nvPr/>
        </p:nvSpPr>
        <p:spPr>
          <a:xfrm>
            <a:off x="6477419" y="5373913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>
                <a:solidFill>
                  <a:schemeClr val="accent6"/>
                </a:solidFill>
              </a:rPr>
              <a:t>*Top </a:t>
            </a:r>
            <a:r>
              <a:rPr lang="fr-CH" sz="1000" dirty="0" err="1">
                <a:solidFill>
                  <a:schemeClr val="accent6"/>
                </a:solidFill>
              </a:rPr>
              <a:t>view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71AE71-553F-7AD2-68B4-EBF049692CAE}"/>
              </a:ext>
            </a:extLst>
          </p:cNvPr>
          <p:cNvSpPr txBox="1"/>
          <p:nvPr/>
        </p:nvSpPr>
        <p:spPr>
          <a:xfrm>
            <a:off x="3341483" y="2399188"/>
            <a:ext cx="228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5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6DC4F2-D967-F781-86DC-2ADEC3A6602D}"/>
              </a:ext>
            </a:extLst>
          </p:cNvPr>
          <p:cNvSpPr txBox="1"/>
          <p:nvPr/>
        </p:nvSpPr>
        <p:spPr>
          <a:xfrm>
            <a:off x="6477419" y="2399187"/>
            <a:ext cx="228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6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11A2CE-2189-3D64-5CB8-A2CA3F79EFCE}"/>
              </a:ext>
            </a:extLst>
          </p:cNvPr>
          <p:cNvSpPr txBox="1"/>
          <p:nvPr/>
        </p:nvSpPr>
        <p:spPr>
          <a:xfrm>
            <a:off x="9151399" y="2400683"/>
            <a:ext cx="228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7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A54C16-261B-68C9-7C5D-68D796A5F0DF}"/>
              </a:ext>
            </a:extLst>
          </p:cNvPr>
          <p:cNvSpPr txBox="1"/>
          <p:nvPr/>
        </p:nvSpPr>
        <p:spPr>
          <a:xfrm>
            <a:off x="512408" y="2400683"/>
            <a:ext cx="228599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024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5084351-B492-0BC1-FCF2-1621B162BD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87" r="33172" b="5930"/>
          <a:stretch/>
        </p:blipFill>
        <p:spPr bwMode="auto">
          <a:xfrm>
            <a:off x="407989" y="2342534"/>
            <a:ext cx="2286000" cy="36701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225404D-CE04-CED3-92E9-81C921410B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8" r="30769"/>
          <a:stretch/>
        </p:blipFill>
        <p:spPr bwMode="auto">
          <a:xfrm>
            <a:off x="2996513" y="2342534"/>
            <a:ext cx="2525498" cy="3612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AD17212-ADF6-20B0-E554-869E0073B2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7" t="12951" r="20031"/>
          <a:stretch/>
        </p:blipFill>
        <p:spPr bwMode="auto">
          <a:xfrm>
            <a:off x="8781067" y="2365516"/>
            <a:ext cx="3002944" cy="32732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25AED7-4F54-D0C7-EB45-FB6729F42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8583612" cy="1065742"/>
          </a:xfrm>
        </p:spPr>
        <p:txBody>
          <a:bodyPr/>
          <a:lstStyle/>
          <a:p>
            <a:r>
              <a:rPr lang="fr-CH" dirty="0"/>
              <a:t>Extraction </a:t>
            </a:r>
            <a:r>
              <a:rPr lang="fr-CH" dirty="0" err="1"/>
              <a:t>study</a:t>
            </a:r>
            <a:r>
              <a:rPr lang="fr-CH" dirty="0"/>
              <a:t> </a:t>
            </a:r>
            <a:br>
              <a:rPr lang="fr-CH" dirty="0">
                <a:sym typeface="Wingdings" panose="05000000000000000000" pitchFamily="2" charset="2"/>
              </a:rPr>
            </a:br>
            <a:r>
              <a:rPr lang="fr-CH" dirty="0" err="1">
                <a:sym typeface="Wingdings" panose="05000000000000000000" pitchFamily="2" charset="2"/>
              </a:rPr>
              <a:t>Girder</a:t>
            </a:r>
            <a:r>
              <a:rPr lang="fr-CH" dirty="0">
                <a:sym typeface="Wingdings" panose="05000000000000000000" pitchFamily="2" charset="2"/>
              </a:rPr>
              <a:t> 2 + </a:t>
            </a:r>
            <a:r>
              <a:rPr lang="fr-CH" dirty="0" err="1">
                <a:sym typeface="Wingdings" panose="05000000000000000000" pitchFamily="2" charset="2"/>
              </a:rPr>
              <a:t>walkway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20B81-6BEB-5878-EF3C-9BA9E4767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674417-23E1-EBC0-4DFE-2BEBA70B8B51}"/>
              </a:ext>
            </a:extLst>
          </p:cNvPr>
          <p:cNvSpPr txBox="1"/>
          <p:nvPr/>
        </p:nvSpPr>
        <p:spPr>
          <a:xfrm>
            <a:off x="8512536" y="531371"/>
            <a:ext cx="262892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Volume </a:t>
            </a:r>
            <a:r>
              <a:rPr lang="fr-CH" sz="1600" dirty="0" err="1"/>
              <a:t>too</a:t>
            </a:r>
            <a:r>
              <a:rPr lang="fr-CH" sz="1600" dirty="0"/>
              <a:t> large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 err="1"/>
              <a:t>Unstable</a:t>
            </a:r>
            <a:r>
              <a:rPr lang="fr-CH" sz="1600" dirty="0"/>
              <a:t> grip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Impossible to </a:t>
            </a:r>
            <a:r>
              <a:rPr lang="fr-CH" sz="1600" dirty="0" err="1"/>
              <a:t>turn</a:t>
            </a:r>
            <a:r>
              <a:rPr lang="fr-CH" sz="1600" dirty="0"/>
              <a:t> in </a:t>
            </a:r>
            <a:r>
              <a:rPr lang="fr-CH" sz="1600" dirty="0" err="1"/>
              <a:t>shaft</a:t>
            </a:r>
            <a:endParaRPr lang="en-US" sz="16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9EF4524-4A16-538F-A1DD-2044C1B7BD0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90" t="17127" r="32372"/>
          <a:stretch/>
        </p:blipFill>
        <p:spPr bwMode="auto">
          <a:xfrm>
            <a:off x="5688111" y="2371432"/>
            <a:ext cx="2824425" cy="3612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D98FBE3-76B4-06F6-ADFA-7CE82DE5B634}"/>
              </a:ext>
            </a:extLst>
          </p:cNvPr>
          <p:cNvSpPr txBox="1"/>
          <p:nvPr/>
        </p:nvSpPr>
        <p:spPr>
          <a:xfrm>
            <a:off x="8781067" y="539257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>
                <a:solidFill>
                  <a:schemeClr val="accent6"/>
                </a:solidFill>
              </a:rPr>
              <a:t>*Top </a:t>
            </a:r>
            <a:r>
              <a:rPr lang="fr-CH" sz="1000" dirty="0" err="1">
                <a:solidFill>
                  <a:schemeClr val="accent6"/>
                </a:solidFill>
              </a:rPr>
              <a:t>view</a:t>
            </a:r>
            <a:endParaRPr lang="en-US" sz="1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802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BFF0D-9C08-BA73-800C-53A2CD55F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Proposal</a:t>
            </a:r>
            <a:r>
              <a:rPr lang="fr-CH" dirty="0"/>
              <a:t> for </a:t>
            </a:r>
            <a:r>
              <a:rPr lang="fr-CH" dirty="0" err="1"/>
              <a:t>girder</a:t>
            </a:r>
            <a:r>
              <a:rPr lang="fr-CH" dirty="0"/>
              <a:t> 2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E9558-1A6A-E21A-4DFB-228D63041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2024-06-28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777F1BF-B4B6-CBC0-8865-0990BC36D3E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4775" b="4808"/>
          <a:stretch/>
        </p:blipFill>
        <p:spPr>
          <a:xfrm>
            <a:off x="2667000" y="990600"/>
            <a:ext cx="9278315" cy="48534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B43E86-6ECD-776A-0B02-EF404E6B548B}"/>
              </a:ext>
            </a:extLst>
          </p:cNvPr>
          <p:cNvSpPr txBox="1"/>
          <p:nvPr/>
        </p:nvSpPr>
        <p:spPr>
          <a:xfrm>
            <a:off x="533400" y="1439335"/>
            <a:ext cx="16799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Cut the </a:t>
            </a:r>
            <a:r>
              <a:rPr lang="fr-CH" dirty="0" err="1"/>
              <a:t>walkway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C8519E-8689-1DAC-58F6-33BF3BE1159D}"/>
              </a:ext>
            </a:extLst>
          </p:cNvPr>
          <p:cNvSpPr txBox="1"/>
          <p:nvPr/>
        </p:nvSpPr>
        <p:spPr>
          <a:xfrm>
            <a:off x="533400" y="1876551"/>
            <a:ext cx="225061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tx2"/>
                </a:solidFill>
              </a:rPr>
              <a:t>No structural damage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tx2"/>
                </a:solidFill>
              </a:rPr>
              <a:t>Small </a:t>
            </a:r>
            <a:r>
              <a:rPr lang="fr-CH" sz="1600" dirty="0" err="1">
                <a:solidFill>
                  <a:schemeClr val="tx2"/>
                </a:solidFill>
              </a:rPr>
              <a:t>cuts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E4EDB7-653C-B32E-BE28-13FE23DB76DC}"/>
              </a:ext>
            </a:extLst>
          </p:cNvPr>
          <p:cNvCxnSpPr/>
          <p:nvPr/>
        </p:nvCxnSpPr>
        <p:spPr>
          <a:xfrm>
            <a:off x="9144000" y="3657600"/>
            <a:ext cx="0" cy="82296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942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1492</TotalTime>
  <Words>179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TCC8 Crane removal study</vt:lpstr>
      <vt:lpstr>Building 911</vt:lpstr>
      <vt:lpstr>Crane</vt:lpstr>
      <vt:lpstr>Crane</vt:lpstr>
      <vt:lpstr>Extraction study  Girder 1</vt:lpstr>
      <vt:lpstr>Extraction study  Girder 1</vt:lpstr>
      <vt:lpstr>Extraction study  Girder 2 + walkway</vt:lpstr>
      <vt:lpstr>Proposal for girder 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Roberto Rinaldesi</dc:creator>
  <cp:lastModifiedBy>Cristina Duran Gutierrez</cp:lastModifiedBy>
  <cp:revision>55</cp:revision>
  <cp:lastPrinted>2020-01-30T13:49:18Z</cp:lastPrinted>
  <dcterms:created xsi:type="dcterms:W3CDTF">2024-06-05T11:21:03Z</dcterms:created>
  <dcterms:modified xsi:type="dcterms:W3CDTF">2024-06-28T06:29:40Z</dcterms:modified>
</cp:coreProperties>
</file>