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8"/>
  </p:notesMasterIdLst>
  <p:handoutMasterIdLst>
    <p:handoutMasterId r:id="rId9"/>
  </p:handoutMasterIdLst>
  <p:sldIdLst>
    <p:sldId id="263" r:id="rId4"/>
    <p:sldId id="496" r:id="rId5"/>
    <p:sldId id="458" r:id="rId6"/>
    <p:sldId id="497" r:id="rId7"/>
  </p:sldIdLst>
  <p:sldSz cx="9144000" cy="5143500" type="screen16x9"/>
  <p:notesSz cx="6797675" cy="9872663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63"/>
            <p14:sldId id="496"/>
            <p14:sldId id="458"/>
            <p14:sldId id="49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0000"/>
    <a:srgbClr val="FF9900"/>
    <a:srgbClr val="3333CC"/>
    <a:srgbClr val="FF3399"/>
    <a:srgbClr val="FF0066"/>
    <a:srgbClr val="191E79"/>
    <a:srgbClr val="181C76"/>
    <a:srgbClr val="4D4D4D"/>
    <a:srgbClr val="D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89" autoAdjust="0"/>
    <p:restoredTop sz="95226" autoAdjust="0"/>
  </p:normalViewPr>
  <p:slideViewPr>
    <p:cSldViewPr snapToGrid="0">
      <p:cViewPr varScale="1">
        <p:scale>
          <a:sx n="68" d="100"/>
          <a:sy n="68" d="100"/>
        </p:scale>
        <p:origin x="244" y="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594"/>
    </p:cViewPr>
  </p:sorterViewPr>
  <p:notesViewPr>
    <p:cSldViewPr snapToGrid="0">
      <p:cViewPr varScale="1">
        <p:scale>
          <a:sx n="61" d="100"/>
          <a:sy n="61" d="100"/>
        </p:scale>
        <p:origin x="3240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5348"/>
          </a:xfrm>
          <a:prstGeom prst="rect">
            <a:avLst/>
          </a:prstGeom>
        </p:spPr>
        <p:txBody>
          <a:bodyPr vert="horz" lIns="91022" tIns="45511" rIns="91022" bIns="45511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022" tIns="45511" rIns="91022" bIns="45511" rtlCol="0"/>
          <a:lstStyle>
            <a:lvl1pPr algn="r">
              <a:defRPr sz="1200"/>
            </a:lvl1pPr>
          </a:lstStyle>
          <a:p>
            <a:fld id="{75123EF6-A85E-4740-89B9-206BC84EA55C}" type="datetimeFigureOut">
              <a:rPr lang="fr-FR" smtClean="0"/>
              <a:t>10/06/2024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18"/>
            <a:ext cx="2945659" cy="495347"/>
          </a:xfrm>
          <a:prstGeom prst="rect">
            <a:avLst/>
          </a:prstGeom>
        </p:spPr>
        <p:txBody>
          <a:bodyPr vert="horz" lIns="91022" tIns="45511" rIns="91022" bIns="45511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022" tIns="45511" rIns="91022" bIns="45511" rtlCol="0" anchor="b"/>
          <a:lstStyle>
            <a:lvl1pPr algn="r">
              <a:defRPr sz="1200"/>
            </a:lvl1pPr>
          </a:lstStyle>
          <a:p>
            <a:fld id="{A36B5C8C-D421-4647-8365-6AF1850726B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6803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5348"/>
          </a:xfrm>
          <a:prstGeom prst="rect">
            <a:avLst/>
          </a:prstGeom>
        </p:spPr>
        <p:txBody>
          <a:bodyPr vert="horz" lIns="91022" tIns="45511" rIns="91022" bIns="45511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022" tIns="45511" rIns="91022" bIns="45511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10.06.2024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22" tIns="45511" rIns="91022" bIns="45511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1022" tIns="45511" rIns="91022" bIns="45511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377318"/>
            <a:ext cx="2945659" cy="495347"/>
          </a:xfrm>
          <a:prstGeom prst="rect">
            <a:avLst/>
          </a:prstGeom>
        </p:spPr>
        <p:txBody>
          <a:bodyPr vert="horz" lIns="91022" tIns="45511" rIns="91022" bIns="45511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022" tIns="45511" rIns="91022" bIns="45511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64279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44161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128383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180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3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tmp"/><Relationship Id="rId5" Type="http://schemas.openxmlformats.org/officeDocument/2006/relationships/image" Target="../media/image10.tmp"/><Relationship Id="rId15" Type="http://schemas.openxmlformats.org/officeDocument/2006/relationships/image" Target="../media/image12.png"/><Relationship Id="rId4" Type="http://schemas.openxmlformats.org/officeDocument/2006/relationships/image" Target="../media/image9.tmp"/><Relationship Id="rId1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1049" y="601398"/>
            <a:ext cx="5467149" cy="985837"/>
          </a:xfrm>
        </p:spPr>
        <p:txBody>
          <a:bodyPr/>
          <a:lstStyle/>
          <a:p>
            <a:r>
              <a:rPr lang="fr-FR" sz="2800" dirty="0">
                <a:latin typeface="Verdana" panose="020B0604030504040204" pitchFamily="34" charset="0"/>
                <a:ea typeface="Verdana" panose="020B0604030504040204" pitchFamily="34" charset="0"/>
              </a:rPr>
              <a:t>CERN-Cornell collaboration on SRF</a:t>
            </a:r>
            <a:endParaRPr lang="en-US" sz="2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BDDF5FE7-61C3-4A63-AC5B-BA33D7F62E61}"/>
              </a:ext>
            </a:extLst>
          </p:cNvPr>
          <p:cNvSpPr txBox="1">
            <a:spLocks/>
          </p:cNvSpPr>
          <p:nvPr/>
        </p:nvSpPr>
        <p:spPr>
          <a:xfrm>
            <a:off x="1270535" y="1860417"/>
            <a:ext cx="6679932" cy="226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</a:rPr>
              <a:t>FCC week - San Francisco</a:t>
            </a:r>
          </a:p>
          <a:p>
            <a:pPr>
              <a:lnSpc>
                <a:spcPct val="100000"/>
              </a:lnSpc>
            </a:pPr>
            <a:endParaRPr lang="en-GB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00000"/>
              </a:lnSpc>
            </a:pP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</a:rPr>
              <a:t>10 June 2024</a:t>
            </a:r>
          </a:p>
          <a:p>
            <a:pPr>
              <a:lnSpc>
                <a:spcPct val="100000"/>
              </a:lnSpc>
            </a:pPr>
            <a:endParaRPr lang="en-GB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00000"/>
              </a:lnSpc>
            </a:pPr>
            <a:endParaRPr lang="en-GB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00000"/>
              </a:lnSpc>
            </a:pP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6115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419018"/>
              </p:ext>
            </p:extLst>
          </p:nvPr>
        </p:nvGraphicFramePr>
        <p:xfrm>
          <a:off x="67112" y="588237"/>
          <a:ext cx="8562479" cy="2463868"/>
        </p:xfrm>
        <a:graphic>
          <a:graphicData uri="http://schemas.openxmlformats.org/drawingml/2006/table">
            <a:tbl>
              <a:tblPr>
                <a:tableStyleId>{AF606853-7671-496A-8E4F-DF71F8EC918B}</a:tableStyleId>
              </a:tblPr>
              <a:tblGrid>
                <a:gridCol w="1484851">
                  <a:extLst>
                    <a:ext uri="{9D8B030D-6E8A-4147-A177-3AD203B41FA5}">
                      <a16:colId xmlns:a16="http://schemas.microsoft.com/office/drawing/2014/main" val="3121732929"/>
                    </a:ext>
                  </a:extLst>
                </a:gridCol>
                <a:gridCol w="718967">
                  <a:extLst>
                    <a:ext uri="{9D8B030D-6E8A-4147-A177-3AD203B41FA5}">
                      <a16:colId xmlns:a16="http://schemas.microsoft.com/office/drawing/2014/main" val="3661590614"/>
                    </a:ext>
                  </a:extLst>
                </a:gridCol>
                <a:gridCol w="609767">
                  <a:extLst>
                    <a:ext uri="{9D8B030D-6E8A-4147-A177-3AD203B41FA5}">
                      <a16:colId xmlns:a16="http://schemas.microsoft.com/office/drawing/2014/main" val="3522036833"/>
                    </a:ext>
                  </a:extLst>
                </a:gridCol>
                <a:gridCol w="792329">
                  <a:extLst>
                    <a:ext uri="{9D8B030D-6E8A-4147-A177-3AD203B41FA5}">
                      <a16:colId xmlns:a16="http://schemas.microsoft.com/office/drawing/2014/main" val="3929752681"/>
                    </a:ext>
                  </a:extLst>
                </a:gridCol>
                <a:gridCol w="805059">
                  <a:extLst>
                    <a:ext uri="{9D8B030D-6E8A-4147-A177-3AD203B41FA5}">
                      <a16:colId xmlns:a16="http://schemas.microsoft.com/office/drawing/2014/main" val="212953736"/>
                    </a:ext>
                  </a:extLst>
                </a:gridCol>
                <a:gridCol w="821652">
                  <a:extLst>
                    <a:ext uri="{9D8B030D-6E8A-4147-A177-3AD203B41FA5}">
                      <a16:colId xmlns:a16="http://schemas.microsoft.com/office/drawing/2014/main" val="1306309043"/>
                    </a:ext>
                  </a:extLst>
                </a:gridCol>
                <a:gridCol w="856249">
                  <a:extLst>
                    <a:ext uri="{9D8B030D-6E8A-4147-A177-3AD203B41FA5}">
                      <a16:colId xmlns:a16="http://schemas.microsoft.com/office/drawing/2014/main" val="3515478863"/>
                    </a:ext>
                  </a:extLst>
                </a:gridCol>
                <a:gridCol w="873546">
                  <a:extLst>
                    <a:ext uri="{9D8B030D-6E8A-4147-A177-3AD203B41FA5}">
                      <a16:colId xmlns:a16="http://schemas.microsoft.com/office/drawing/2014/main" val="582727328"/>
                    </a:ext>
                  </a:extLst>
                </a:gridCol>
                <a:gridCol w="761109">
                  <a:extLst>
                    <a:ext uri="{9D8B030D-6E8A-4147-A177-3AD203B41FA5}">
                      <a16:colId xmlns:a16="http://schemas.microsoft.com/office/drawing/2014/main" val="190997311"/>
                    </a:ext>
                  </a:extLst>
                </a:gridCol>
                <a:gridCol w="838950">
                  <a:extLst>
                    <a:ext uri="{9D8B030D-6E8A-4147-A177-3AD203B41FA5}">
                      <a16:colId xmlns:a16="http://schemas.microsoft.com/office/drawing/2014/main" val="938969302"/>
                    </a:ext>
                  </a:extLst>
                </a:gridCol>
              </a:tblGrid>
              <a:tr h="153343">
                <a:tc>
                  <a:txBody>
                    <a:bodyPr/>
                    <a:lstStyle/>
                    <a:p>
                      <a:pPr algn="ctr" fontAlgn="t"/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05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Z</a:t>
                      </a:r>
                      <a:endParaRPr lang="en-GB" sz="105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05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W</a:t>
                      </a:r>
                      <a:endParaRPr lang="en-GB" sz="105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05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</a:t>
                      </a:r>
                      <a:endParaRPr lang="en-GB" sz="105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1050" b="1" u="none" strike="noStrike" dirty="0" err="1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ttb</a:t>
                      </a:r>
                      <a:endParaRPr lang="en-GB" sz="105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401789"/>
                  </a:ext>
                </a:extLst>
              </a:tr>
              <a:tr h="268669"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collider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booster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collider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booster</a:t>
                      </a:r>
                      <a:endParaRPr lang="en-GB" sz="8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collider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booster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collider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collider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booster</a:t>
                      </a:r>
                      <a:endParaRPr lang="en-GB" sz="8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8805734"/>
                  </a:ext>
                </a:extLst>
              </a:tr>
              <a:tr h="15616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RF Frequency [MHz]</a:t>
                      </a:r>
                      <a:endParaRPr lang="en-GB" sz="800" b="1" i="0" u="none" strike="noStrike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400.79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801.58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400.79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801.58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400.79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801.58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400.79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400.79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801.58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8209031"/>
                  </a:ext>
                </a:extLst>
              </a:tr>
              <a:tr h="15616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Cavity type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1-cell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5-cell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2-cell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5-cell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2-cell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5-cell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2-cell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5-cell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5-cell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9260657"/>
                  </a:ext>
                </a:extLst>
              </a:tr>
              <a:tr h="15616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 err="1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Eacc</a:t>
                      </a:r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[MV/m]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3.77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10.7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10.1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15.35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10.6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19.4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10.6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20.1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20.1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6863969"/>
                  </a:ext>
                </a:extLst>
              </a:tr>
              <a:tr h="15616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Q0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2.7E+09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3.0E+10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2.7E+09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3.0E+10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2.7E+09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3.0E+10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2.7E+09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3.0E+10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3.0E+10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509477"/>
                  </a:ext>
                </a:extLst>
              </a:tr>
              <a:tr h="15616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Epk</a:t>
                      </a:r>
                      <a:r>
                        <a:rPr lang="en-GB" sz="8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[MV/m]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8.3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22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20.2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31.5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21.2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39.8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21.3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41.3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41.3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537256"/>
                  </a:ext>
                </a:extLst>
              </a:tr>
              <a:tr h="15616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Bpk</a:t>
                      </a:r>
                      <a:r>
                        <a:rPr lang="en-GB" sz="8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[</a:t>
                      </a:r>
                      <a:r>
                        <a:rPr lang="en-GB" sz="8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mT</a:t>
                      </a:r>
                      <a:r>
                        <a:rPr lang="en-GB" sz="800" b="1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]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20.2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46.3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54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66.5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56.4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84.1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56.7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87.3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87.3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8362384"/>
                  </a:ext>
                </a:extLst>
              </a:tr>
              <a:tr h="15616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Beam current [mA]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1283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14.3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135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11.8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53.6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5141996"/>
                  </a:ext>
                </a:extLst>
              </a:tr>
              <a:tr h="15616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RF power  [kW]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894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110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377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144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378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32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78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163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7593024"/>
                  </a:ext>
                </a:extLst>
              </a:tr>
              <a:tr h="15616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Optimum QL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2.5E+04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1.7E+06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8.4E+05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2.7E+06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9.2E+05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2E+07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4.5E+06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4.2E+06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1.3E+08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4818158"/>
                  </a:ext>
                </a:extLst>
              </a:tr>
              <a:tr h="15616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Optimum detuning [Hz]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13884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191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601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112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56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1.4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1594440"/>
                  </a:ext>
                </a:extLst>
              </a:tr>
              <a:tr h="15616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Operating temp. [K]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4.5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4.5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4.5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4.5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4110909"/>
                  </a:ext>
                </a:extLst>
              </a:tr>
              <a:tr h="15616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 err="1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dyn</a:t>
                      </a:r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losses/</a:t>
                      </a:r>
                      <a:r>
                        <a:rPr lang="en-GB" sz="800" b="1" u="none" strike="noStrike" dirty="0" err="1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cav</a:t>
                      </a:r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 [W]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2.3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117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128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129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23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400605"/>
                  </a:ext>
                </a:extLst>
              </a:tr>
              <a:tr h="15616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# CM (with 4 </a:t>
                      </a:r>
                      <a:r>
                        <a:rPr lang="en-GB" sz="800" b="1" u="none" strike="noStrike" dirty="0" err="1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cav</a:t>
                      </a:r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/CM)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sng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 per beam</a:t>
                      </a:r>
                      <a:endParaRPr lang="en-GB" sz="800" b="0" i="0" u="sng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33 per beam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66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27</a:t>
                      </a:r>
                      <a:endParaRPr lang="en-GB" sz="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sng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66</a:t>
                      </a:r>
                      <a:endParaRPr lang="en-GB" sz="800" b="0" i="0" u="sng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sng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122</a:t>
                      </a:r>
                      <a:endParaRPr lang="en-GB" sz="800" b="0" i="0" u="sng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0" u="sng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135</a:t>
                      </a:r>
                      <a:endParaRPr lang="en-GB" sz="800" b="0" i="0" u="sng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0782566"/>
                  </a:ext>
                </a:extLst>
              </a:tr>
            </a:tbl>
          </a:graphicData>
        </a:graphic>
      </p:graphicFrame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275" y="-51527"/>
            <a:ext cx="5416980" cy="451577"/>
          </a:xfrm>
        </p:spPr>
        <p:txBody>
          <a:bodyPr/>
          <a:lstStyle/>
          <a:p>
            <a:r>
              <a:rPr lang="en-US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Main RF parameters and layout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255446" y="3061596"/>
            <a:ext cx="26483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</a:rPr>
              <a:t>one RF system per beam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823032" y="3041999"/>
            <a:ext cx="35166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</a:rPr>
              <a:t>common RF system for both beams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52008" y="4583806"/>
            <a:ext cx="7725686" cy="54379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lvl="1"/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Total of 351 cryomodules and 1404 cavities (38% for booster)</a:t>
            </a:r>
            <a:endParaRPr lang="en-US" sz="1600" b="1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19" name="Straight Connector 18"/>
          <p:cNvCxnSpPr>
            <a:cxnSpLocks/>
          </p:cNvCxnSpPr>
          <p:nvPr/>
        </p:nvCxnSpPr>
        <p:spPr>
          <a:xfrm flipH="1">
            <a:off x="4440795" y="628996"/>
            <a:ext cx="50006" cy="4169093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86" name="Group 85">
            <a:extLst>
              <a:ext uri="{FF2B5EF4-FFF2-40B4-BE49-F238E27FC236}">
                <a16:creationId xmlns:a16="http://schemas.microsoft.com/office/drawing/2014/main" id="{84278A70-3710-DB04-6071-DB9AA9DE9623}"/>
              </a:ext>
            </a:extLst>
          </p:cNvPr>
          <p:cNvGrpSpPr/>
          <p:nvPr/>
        </p:nvGrpSpPr>
        <p:grpSpPr>
          <a:xfrm>
            <a:off x="950746" y="3369064"/>
            <a:ext cx="3157088" cy="1302663"/>
            <a:chOff x="8174070" y="4307582"/>
            <a:chExt cx="2375522" cy="992219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C3F2AA5E-0E4A-CD78-2217-4D0288CD88C7}"/>
                </a:ext>
              </a:extLst>
            </p:cNvPr>
            <p:cNvSpPr/>
            <p:nvPr/>
          </p:nvSpPr>
          <p:spPr>
            <a:xfrm>
              <a:off x="8174959" y="4307582"/>
              <a:ext cx="438079" cy="17582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GB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Beam 1</a:t>
              </a:r>
              <a:endParaRPr lang="en-GB" sz="900" b="0" cap="none" spc="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BC57EF14-1E60-C5CF-7C0B-DA13B18CBEF5}"/>
                </a:ext>
              </a:extLst>
            </p:cNvPr>
            <p:cNvSpPr/>
            <p:nvPr/>
          </p:nvSpPr>
          <p:spPr>
            <a:xfrm>
              <a:off x="8174070" y="4400546"/>
              <a:ext cx="438079" cy="17582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GB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Beam 2</a:t>
              </a:r>
              <a:endParaRPr lang="en-GB" sz="900" b="0" cap="none" spc="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98686EFE-7065-7CCA-B46F-305F917E37F7}"/>
                </a:ext>
              </a:extLst>
            </p:cNvPr>
            <p:cNvSpPr/>
            <p:nvPr/>
          </p:nvSpPr>
          <p:spPr>
            <a:xfrm>
              <a:off x="8183976" y="4497701"/>
              <a:ext cx="438079" cy="17582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GB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Booster</a:t>
              </a:r>
              <a:endParaRPr lang="en-GB" sz="900" b="0" cap="none" spc="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62CF369B-E879-E0DD-66AA-D33B8FF2340E}"/>
                </a:ext>
              </a:extLst>
            </p:cNvPr>
            <p:cNvCxnSpPr/>
            <p:nvPr/>
          </p:nvCxnSpPr>
          <p:spPr>
            <a:xfrm>
              <a:off x="8605326" y="4395368"/>
              <a:ext cx="881438" cy="0"/>
            </a:xfrm>
            <a:prstGeom prst="line">
              <a:avLst/>
            </a:prstGeom>
            <a:solidFill>
              <a:srgbClr val="545454"/>
            </a:solidFill>
            <a:ln w="19050">
              <a:solidFill>
                <a:srgbClr val="0000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7CF190F-2C88-65BE-A48B-3FB35D2207DB}"/>
                </a:ext>
              </a:extLst>
            </p:cNvPr>
            <p:cNvCxnSpPr/>
            <p:nvPr/>
          </p:nvCxnSpPr>
          <p:spPr>
            <a:xfrm>
              <a:off x="8605326" y="4507707"/>
              <a:ext cx="881438" cy="0"/>
            </a:xfrm>
            <a:prstGeom prst="line">
              <a:avLst/>
            </a:prstGeom>
            <a:solidFill>
              <a:srgbClr val="545454"/>
            </a:solidFill>
            <a:ln w="1905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84312429-94F5-08E2-EA3C-044DDC0C492F}"/>
                </a:ext>
              </a:extLst>
            </p:cNvPr>
            <p:cNvCxnSpPr/>
            <p:nvPr/>
          </p:nvCxnSpPr>
          <p:spPr>
            <a:xfrm>
              <a:off x="8605326" y="4610521"/>
              <a:ext cx="1920240" cy="0"/>
            </a:xfrm>
            <a:prstGeom prst="line">
              <a:avLst/>
            </a:prstGeom>
            <a:solidFill>
              <a:srgbClr val="545454"/>
            </a:solidFill>
            <a:ln w="19050">
              <a:solidFill>
                <a:srgbClr val="545454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EB809897-4338-B6E3-AD2F-8227FAAE4204}"/>
                </a:ext>
              </a:extLst>
            </p:cNvPr>
            <p:cNvCxnSpPr/>
            <p:nvPr/>
          </p:nvCxnSpPr>
          <p:spPr>
            <a:xfrm>
              <a:off x="9645456" y="4395368"/>
              <a:ext cx="881438" cy="0"/>
            </a:xfrm>
            <a:prstGeom prst="line">
              <a:avLst/>
            </a:prstGeom>
            <a:solidFill>
              <a:srgbClr val="545454"/>
            </a:solidFill>
            <a:ln w="1905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2D0671EB-4EA2-79FE-5997-1837B95282DD}"/>
                </a:ext>
              </a:extLst>
            </p:cNvPr>
            <p:cNvCxnSpPr/>
            <p:nvPr/>
          </p:nvCxnSpPr>
          <p:spPr>
            <a:xfrm>
              <a:off x="9645456" y="4507707"/>
              <a:ext cx="881438" cy="0"/>
            </a:xfrm>
            <a:prstGeom prst="line">
              <a:avLst/>
            </a:prstGeom>
            <a:solidFill>
              <a:srgbClr val="545454"/>
            </a:solidFill>
            <a:ln w="19050">
              <a:solidFill>
                <a:srgbClr val="0000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D10D482D-5AC9-6701-58A4-BE8D33ED2EB2}"/>
                </a:ext>
              </a:extLst>
            </p:cNvPr>
            <p:cNvCxnSpPr/>
            <p:nvPr/>
          </p:nvCxnSpPr>
          <p:spPr>
            <a:xfrm flipV="1">
              <a:off x="9487250" y="4396542"/>
              <a:ext cx="161925" cy="114299"/>
            </a:xfrm>
            <a:prstGeom prst="line">
              <a:avLst/>
            </a:prstGeom>
            <a:solidFill>
              <a:srgbClr val="545454"/>
            </a:solidFill>
            <a:ln w="1905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9D54D0AA-928B-76F7-666E-6DC30EB78BEB}"/>
                </a:ext>
              </a:extLst>
            </p:cNvPr>
            <p:cNvCxnSpPr/>
            <p:nvPr/>
          </p:nvCxnSpPr>
          <p:spPr>
            <a:xfrm>
              <a:off x="9485345" y="4396542"/>
              <a:ext cx="167640" cy="114299"/>
            </a:xfrm>
            <a:prstGeom prst="line">
              <a:avLst/>
            </a:prstGeom>
            <a:solidFill>
              <a:srgbClr val="545454"/>
            </a:solidFill>
            <a:ln w="19050">
              <a:solidFill>
                <a:srgbClr val="0000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7917569D-E261-64BF-0108-84C02F5DD6BF}"/>
                </a:ext>
              </a:extLst>
            </p:cNvPr>
            <p:cNvSpPr/>
            <p:nvPr/>
          </p:nvSpPr>
          <p:spPr>
            <a:xfrm>
              <a:off x="8197657" y="4926910"/>
              <a:ext cx="438079" cy="17582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GB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Beam 1</a:t>
              </a:r>
              <a:endParaRPr lang="en-GB" sz="900" b="0" cap="none" spc="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2D03F1FC-C62D-7AB6-4BA0-FB5D01C87641}"/>
                </a:ext>
              </a:extLst>
            </p:cNvPr>
            <p:cNvSpPr/>
            <p:nvPr/>
          </p:nvSpPr>
          <p:spPr>
            <a:xfrm>
              <a:off x="8196768" y="5019874"/>
              <a:ext cx="438079" cy="17582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GB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Beam 2</a:t>
              </a:r>
              <a:endParaRPr lang="en-GB" sz="900" b="0" cap="none" spc="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FFF7FE79-0BD9-D0BC-CF41-406240CE18DD}"/>
                </a:ext>
              </a:extLst>
            </p:cNvPr>
            <p:cNvSpPr/>
            <p:nvPr/>
          </p:nvSpPr>
          <p:spPr>
            <a:xfrm>
              <a:off x="8206674" y="5117029"/>
              <a:ext cx="438079" cy="17582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GB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Booster</a:t>
              </a:r>
              <a:endParaRPr lang="en-GB" sz="900" b="0" cap="none" spc="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EBD0CE08-4F81-B87B-8445-2EABA562E5CD}"/>
                </a:ext>
              </a:extLst>
            </p:cNvPr>
            <p:cNvCxnSpPr/>
            <p:nvPr/>
          </p:nvCxnSpPr>
          <p:spPr>
            <a:xfrm>
              <a:off x="8628024" y="5014696"/>
              <a:ext cx="881438" cy="0"/>
            </a:xfrm>
            <a:prstGeom prst="line">
              <a:avLst/>
            </a:prstGeom>
            <a:solidFill>
              <a:srgbClr val="545454"/>
            </a:solidFill>
            <a:ln w="19050">
              <a:solidFill>
                <a:srgbClr val="0000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81508B51-5FCE-C07B-75CD-E70204425E27}"/>
                </a:ext>
              </a:extLst>
            </p:cNvPr>
            <p:cNvCxnSpPr/>
            <p:nvPr/>
          </p:nvCxnSpPr>
          <p:spPr>
            <a:xfrm>
              <a:off x="8628024" y="5127035"/>
              <a:ext cx="881438" cy="0"/>
            </a:xfrm>
            <a:prstGeom prst="line">
              <a:avLst/>
            </a:prstGeom>
            <a:solidFill>
              <a:srgbClr val="545454"/>
            </a:solidFill>
            <a:ln w="1905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8C188EFF-2466-46AD-4F36-992D98AB7744}"/>
                </a:ext>
              </a:extLst>
            </p:cNvPr>
            <p:cNvCxnSpPr/>
            <p:nvPr/>
          </p:nvCxnSpPr>
          <p:spPr>
            <a:xfrm>
              <a:off x="8628024" y="5229849"/>
              <a:ext cx="1920240" cy="0"/>
            </a:xfrm>
            <a:prstGeom prst="line">
              <a:avLst/>
            </a:prstGeom>
            <a:solidFill>
              <a:srgbClr val="545454"/>
            </a:solidFill>
            <a:ln w="19050">
              <a:solidFill>
                <a:srgbClr val="545454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DA1D70E2-1E79-93D5-290C-A2A5184CD911}"/>
                </a:ext>
              </a:extLst>
            </p:cNvPr>
            <p:cNvCxnSpPr/>
            <p:nvPr/>
          </p:nvCxnSpPr>
          <p:spPr>
            <a:xfrm>
              <a:off x="9668154" y="5014696"/>
              <a:ext cx="881438" cy="0"/>
            </a:xfrm>
            <a:prstGeom prst="line">
              <a:avLst/>
            </a:prstGeom>
            <a:solidFill>
              <a:srgbClr val="545454"/>
            </a:solidFill>
            <a:ln w="1905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5CA657EA-32BB-78DF-B93A-41E6137557B6}"/>
                </a:ext>
              </a:extLst>
            </p:cNvPr>
            <p:cNvCxnSpPr/>
            <p:nvPr/>
          </p:nvCxnSpPr>
          <p:spPr>
            <a:xfrm>
              <a:off x="9668154" y="5127035"/>
              <a:ext cx="881438" cy="0"/>
            </a:xfrm>
            <a:prstGeom prst="line">
              <a:avLst/>
            </a:prstGeom>
            <a:solidFill>
              <a:srgbClr val="545454"/>
            </a:solidFill>
            <a:ln w="19050">
              <a:solidFill>
                <a:srgbClr val="0000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96568A18-F9A6-2957-EC88-E76DBF4A0C11}"/>
                </a:ext>
              </a:extLst>
            </p:cNvPr>
            <p:cNvCxnSpPr/>
            <p:nvPr/>
          </p:nvCxnSpPr>
          <p:spPr>
            <a:xfrm flipV="1">
              <a:off x="9509948" y="5015870"/>
              <a:ext cx="161925" cy="114299"/>
            </a:xfrm>
            <a:prstGeom prst="line">
              <a:avLst/>
            </a:prstGeom>
            <a:solidFill>
              <a:srgbClr val="545454"/>
            </a:solidFill>
            <a:ln w="1905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C6D29E0B-99DD-DE93-89D7-A600183680F4}"/>
                </a:ext>
              </a:extLst>
            </p:cNvPr>
            <p:cNvCxnSpPr/>
            <p:nvPr/>
          </p:nvCxnSpPr>
          <p:spPr>
            <a:xfrm>
              <a:off x="9508043" y="5015870"/>
              <a:ext cx="167640" cy="114299"/>
            </a:xfrm>
            <a:prstGeom prst="line">
              <a:avLst/>
            </a:prstGeom>
            <a:solidFill>
              <a:srgbClr val="545454"/>
            </a:solidFill>
            <a:ln w="19050">
              <a:solidFill>
                <a:srgbClr val="0000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Rounded Rectangle 35">
              <a:extLst>
                <a:ext uri="{FF2B5EF4-FFF2-40B4-BE49-F238E27FC236}">
                  <a16:creationId xmlns:a16="http://schemas.microsoft.com/office/drawing/2014/main" id="{1708E015-05B3-7D5E-1D40-2061F01D0DF6}"/>
                </a:ext>
              </a:extLst>
            </p:cNvPr>
            <p:cNvSpPr/>
            <p:nvPr/>
          </p:nvSpPr>
          <p:spPr>
            <a:xfrm>
              <a:off x="8812413" y="4332239"/>
              <a:ext cx="182880" cy="118872"/>
            </a:xfrm>
            <a:prstGeom prst="roundRect">
              <a:avLst/>
            </a:prstGeom>
            <a:solidFill>
              <a:srgbClr val="FF9900"/>
            </a:solidFill>
            <a:ln w="19050"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2800"/>
            </a:p>
          </p:txBody>
        </p:sp>
        <p:sp>
          <p:nvSpPr>
            <p:cNvPr id="116" name="Rounded Rectangle 36">
              <a:extLst>
                <a:ext uri="{FF2B5EF4-FFF2-40B4-BE49-F238E27FC236}">
                  <a16:creationId xmlns:a16="http://schemas.microsoft.com/office/drawing/2014/main" id="{53B723DF-26D4-7A02-E489-F4A0D62B6E6F}"/>
                </a:ext>
              </a:extLst>
            </p:cNvPr>
            <p:cNvSpPr/>
            <p:nvPr/>
          </p:nvSpPr>
          <p:spPr>
            <a:xfrm>
              <a:off x="8827162" y="5180929"/>
              <a:ext cx="344016" cy="118872"/>
            </a:xfrm>
            <a:prstGeom prst="roundRect">
              <a:avLst/>
            </a:prstGeom>
            <a:solidFill>
              <a:srgbClr val="3333CC"/>
            </a:solidFill>
            <a:ln w="19050"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2800"/>
            </a:p>
          </p:txBody>
        </p:sp>
        <p:sp>
          <p:nvSpPr>
            <p:cNvPr id="117" name="Rounded Rectangle 38">
              <a:extLst>
                <a:ext uri="{FF2B5EF4-FFF2-40B4-BE49-F238E27FC236}">
                  <a16:creationId xmlns:a16="http://schemas.microsoft.com/office/drawing/2014/main" id="{F321D5F6-C4D4-3DBC-085E-71B2F4A12014}"/>
                </a:ext>
              </a:extLst>
            </p:cNvPr>
            <p:cNvSpPr/>
            <p:nvPr/>
          </p:nvSpPr>
          <p:spPr>
            <a:xfrm>
              <a:off x="10164655" y="4324471"/>
              <a:ext cx="192649" cy="118872"/>
            </a:xfrm>
            <a:prstGeom prst="roundRect">
              <a:avLst/>
            </a:prstGeom>
            <a:solidFill>
              <a:srgbClr val="FF9900"/>
            </a:solidFill>
            <a:ln w="19050"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2800"/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B89333DC-14E3-F2EF-E390-137ED080AB21}"/>
              </a:ext>
            </a:extLst>
          </p:cNvPr>
          <p:cNvGrpSpPr/>
          <p:nvPr/>
        </p:nvGrpSpPr>
        <p:grpSpPr>
          <a:xfrm>
            <a:off x="4932486" y="3371542"/>
            <a:ext cx="3225313" cy="480434"/>
            <a:chOff x="8137875" y="5481387"/>
            <a:chExt cx="2426857" cy="365940"/>
          </a:xfrm>
        </p:grpSpPr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33DF5B5C-A8DC-1E12-D267-BBD793F71914}"/>
                </a:ext>
              </a:extLst>
            </p:cNvPr>
            <p:cNvSpPr/>
            <p:nvPr/>
          </p:nvSpPr>
          <p:spPr>
            <a:xfrm>
              <a:off x="8137875" y="5481387"/>
              <a:ext cx="647277" cy="17582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r>
                <a:rPr lang="en-GB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Beam 1&amp;2</a:t>
              </a:r>
              <a:endParaRPr lang="en-GB" sz="900" b="0" cap="none" spc="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524A0022-843E-8DC6-A444-37321D6C98FB}"/>
                </a:ext>
              </a:extLst>
            </p:cNvPr>
            <p:cNvSpPr/>
            <p:nvPr/>
          </p:nvSpPr>
          <p:spPr>
            <a:xfrm>
              <a:off x="8248827" y="5671506"/>
              <a:ext cx="438079" cy="17582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GB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Booster</a:t>
              </a:r>
              <a:endParaRPr lang="en-GB" sz="900" b="0" cap="none" spc="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F2FFA7A5-786E-9F8F-D125-6D0169618D4D}"/>
                </a:ext>
              </a:extLst>
            </p:cNvPr>
            <p:cNvCxnSpPr/>
            <p:nvPr/>
          </p:nvCxnSpPr>
          <p:spPr>
            <a:xfrm>
              <a:off x="8634332" y="5569173"/>
              <a:ext cx="1920240" cy="0"/>
            </a:xfrm>
            <a:prstGeom prst="line">
              <a:avLst/>
            </a:prstGeom>
            <a:solidFill>
              <a:srgbClr val="545454"/>
            </a:solidFill>
            <a:ln w="19050">
              <a:solidFill>
                <a:srgbClr val="0000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395A961F-0CDF-6271-19DC-91D19EF90C68}"/>
                </a:ext>
              </a:extLst>
            </p:cNvPr>
            <p:cNvCxnSpPr/>
            <p:nvPr/>
          </p:nvCxnSpPr>
          <p:spPr>
            <a:xfrm>
              <a:off x="8634332" y="5605312"/>
              <a:ext cx="1920240" cy="0"/>
            </a:xfrm>
            <a:prstGeom prst="line">
              <a:avLst/>
            </a:prstGeom>
            <a:solidFill>
              <a:srgbClr val="545454"/>
            </a:solidFill>
            <a:ln w="1905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E05A7D84-74E8-E332-16A3-697F4C98B161}"/>
                </a:ext>
              </a:extLst>
            </p:cNvPr>
            <p:cNvCxnSpPr/>
            <p:nvPr/>
          </p:nvCxnSpPr>
          <p:spPr>
            <a:xfrm>
              <a:off x="8644492" y="5784326"/>
              <a:ext cx="1920240" cy="0"/>
            </a:xfrm>
            <a:prstGeom prst="line">
              <a:avLst/>
            </a:prstGeom>
            <a:solidFill>
              <a:srgbClr val="545454"/>
            </a:solidFill>
            <a:ln w="19050">
              <a:solidFill>
                <a:srgbClr val="545454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8" name="Rectangle 167">
            <a:extLst>
              <a:ext uri="{FF2B5EF4-FFF2-40B4-BE49-F238E27FC236}">
                <a16:creationId xmlns:a16="http://schemas.microsoft.com/office/drawing/2014/main" id="{B6A627F3-EE96-63DB-09EF-7EE39E7C6B37}"/>
              </a:ext>
            </a:extLst>
          </p:cNvPr>
          <p:cNvSpPr/>
          <p:nvPr/>
        </p:nvSpPr>
        <p:spPr>
          <a:xfrm>
            <a:off x="347981" y="3377676"/>
            <a:ext cx="54213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2000" b="0" cap="none" spc="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</a:rPr>
              <a:t>PH</a:t>
            </a:r>
            <a:endParaRPr lang="en-GB" sz="24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EAC1920E-45B4-6ECC-A42A-7D0824A6CBA4}"/>
              </a:ext>
            </a:extLst>
          </p:cNvPr>
          <p:cNvSpPr/>
          <p:nvPr/>
        </p:nvSpPr>
        <p:spPr>
          <a:xfrm>
            <a:off x="389768" y="4202719"/>
            <a:ext cx="49885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2000" b="0" cap="none" spc="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</a:rPr>
              <a:t>P</a:t>
            </a:r>
            <a:r>
              <a:rPr lang="en-GB" sz="20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</a:rPr>
              <a:t>L</a:t>
            </a:r>
            <a:endParaRPr lang="en-GB" sz="24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F5020576-003A-37C5-0C56-CA1A70A02BF2}"/>
              </a:ext>
            </a:extLst>
          </p:cNvPr>
          <p:cNvGrpSpPr/>
          <p:nvPr/>
        </p:nvGrpSpPr>
        <p:grpSpPr>
          <a:xfrm>
            <a:off x="4944776" y="4211333"/>
            <a:ext cx="3225313" cy="480434"/>
            <a:chOff x="8137875" y="5481387"/>
            <a:chExt cx="2426857" cy="365940"/>
          </a:xfrm>
        </p:grpSpPr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F1A45FF2-5F9E-086E-16B5-CB8BAA9C50DE}"/>
                </a:ext>
              </a:extLst>
            </p:cNvPr>
            <p:cNvSpPr/>
            <p:nvPr/>
          </p:nvSpPr>
          <p:spPr>
            <a:xfrm>
              <a:off x="8137875" y="5481387"/>
              <a:ext cx="647277" cy="17582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r>
                <a:rPr lang="en-GB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Beam 1&amp;2</a:t>
              </a:r>
              <a:endParaRPr lang="en-GB" sz="900" b="0" cap="none" spc="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9A51DC2B-5F23-F0FE-F524-0825A1852926}"/>
                </a:ext>
              </a:extLst>
            </p:cNvPr>
            <p:cNvSpPr/>
            <p:nvPr/>
          </p:nvSpPr>
          <p:spPr>
            <a:xfrm>
              <a:off x="8248827" y="5671506"/>
              <a:ext cx="438079" cy="17582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GB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Booster</a:t>
              </a:r>
              <a:endParaRPr lang="en-GB" sz="900" b="0" cap="none" spc="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9C568378-9D4F-386E-F11D-C636091A4990}"/>
                </a:ext>
              </a:extLst>
            </p:cNvPr>
            <p:cNvCxnSpPr/>
            <p:nvPr/>
          </p:nvCxnSpPr>
          <p:spPr>
            <a:xfrm>
              <a:off x="8634332" y="5569173"/>
              <a:ext cx="1920240" cy="0"/>
            </a:xfrm>
            <a:prstGeom prst="line">
              <a:avLst/>
            </a:prstGeom>
            <a:solidFill>
              <a:srgbClr val="545454"/>
            </a:solidFill>
            <a:ln w="19050">
              <a:solidFill>
                <a:srgbClr val="0000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id="{5C6D3E37-93C9-77EF-FEA9-1C8023B6A910}"/>
                </a:ext>
              </a:extLst>
            </p:cNvPr>
            <p:cNvCxnSpPr/>
            <p:nvPr/>
          </p:nvCxnSpPr>
          <p:spPr>
            <a:xfrm>
              <a:off x="8634332" y="5605312"/>
              <a:ext cx="1920240" cy="0"/>
            </a:xfrm>
            <a:prstGeom prst="line">
              <a:avLst/>
            </a:prstGeom>
            <a:solidFill>
              <a:srgbClr val="545454"/>
            </a:solidFill>
            <a:ln w="1905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>
              <a:extLst>
                <a:ext uri="{FF2B5EF4-FFF2-40B4-BE49-F238E27FC236}">
                  <a16:creationId xmlns:a16="http://schemas.microsoft.com/office/drawing/2014/main" id="{0076B61A-903E-E847-8057-2A80F20227A7}"/>
                </a:ext>
              </a:extLst>
            </p:cNvPr>
            <p:cNvCxnSpPr/>
            <p:nvPr/>
          </p:nvCxnSpPr>
          <p:spPr>
            <a:xfrm>
              <a:off x="8644492" y="5784326"/>
              <a:ext cx="1920240" cy="0"/>
            </a:xfrm>
            <a:prstGeom prst="line">
              <a:avLst/>
            </a:prstGeom>
            <a:solidFill>
              <a:srgbClr val="545454"/>
            </a:solidFill>
            <a:ln w="19050">
              <a:solidFill>
                <a:srgbClr val="545454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8" name="Rounded Rectangle 36">
            <a:extLst>
              <a:ext uri="{FF2B5EF4-FFF2-40B4-BE49-F238E27FC236}">
                <a16:creationId xmlns:a16="http://schemas.microsoft.com/office/drawing/2014/main" id="{631F60BF-87CB-3521-41B8-C09E2EF8385C}"/>
              </a:ext>
            </a:extLst>
          </p:cNvPr>
          <p:cNvSpPr/>
          <p:nvPr/>
        </p:nvSpPr>
        <p:spPr>
          <a:xfrm>
            <a:off x="5827814" y="4527953"/>
            <a:ext cx="2103120" cy="156064"/>
          </a:xfrm>
          <a:prstGeom prst="roundRect">
            <a:avLst/>
          </a:prstGeom>
          <a:solidFill>
            <a:srgbClr val="3333CC"/>
          </a:solidFill>
          <a:ln w="19050">
            <a:noFill/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2800"/>
          </a:p>
        </p:txBody>
      </p:sp>
      <p:sp>
        <p:nvSpPr>
          <p:cNvPr id="179" name="Rounded Rectangle 35">
            <a:extLst>
              <a:ext uri="{FF2B5EF4-FFF2-40B4-BE49-F238E27FC236}">
                <a16:creationId xmlns:a16="http://schemas.microsoft.com/office/drawing/2014/main" id="{917935AE-4E94-70F0-88AE-19E2E91E8542}"/>
              </a:ext>
            </a:extLst>
          </p:cNvPr>
          <p:cNvSpPr/>
          <p:nvPr/>
        </p:nvSpPr>
        <p:spPr>
          <a:xfrm>
            <a:off x="5830335" y="3441633"/>
            <a:ext cx="243049" cy="156064"/>
          </a:xfrm>
          <a:prstGeom prst="roundRect">
            <a:avLst/>
          </a:prstGeom>
          <a:solidFill>
            <a:srgbClr val="FF9900"/>
          </a:solidFill>
          <a:ln w="19050">
            <a:noFill/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2800"/>
          </a:p>
        </p:txBody>
      </p:sp>
      <p:sp>
        <p:nvSpPr>
          <p:cNvPr id="180" name="Rounded Rectangle 38">
            <a:extLst>
              <a:ext uri="{FF2B5EF4-FFF2-40B4-BE49-F238E27FC236}">
                <a16:creationId xmlns:a16="http://schemas.microsoft.com/office/drawing/2014/main" id="{27773134-DF82-6706-BA25-889B6C1B05A6}"/>
              </a:ext>
            </a:extLst>
          </p:cNvPr>
          <p:cNvSpPr/>
          <p:nvPr/>
        </p:nvSpPr>
        <p:spPr>
          <a:xfrm>
            <a:off x="7627476" y="3431434"/>
            <a:ext cx="256032" cy="156064"/>
          </a:xfrm>
          <a:prstGeom prst="roundRect">
            <a:avLst/>
          </a:prstGeom>
          <a:solidFill>
            <a:srgbClr val="FF9900"/>
          </a:solidFill>
          <a:ln w="19050">
            <a:noFill/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2800"/>
          </a:p>
        </p:txBody>
      </p:sp>
      <p:sp>
        <p:nvSpPr>
          <p:cNvPr id="181" name="Rounded Rectangle 36">
            <a:extLst>
              <a:ext uri="{FF2B5EF4-FFF2-40B4-BE49-F238E27FC236}">
                <a16:creationId xmlns:a16="http://schemas.microsoft.com/office/drawing/2014/main" id="{9AB72611-6041-C17D-BE0D-4D22EC531DA5}"/>
              </a:ext>
            </a:extLst>
          </p:cNvPr>
          <p:cNvSpPr/>
          <p:nvPr/>
        </p:nvSpPr>
        <p:spPr>
          <a:xfrm>
            <a:off x="6144905" y="3434983"/>
            <a:ext cx="640080" cy="156064"/>
          </a:xfrm>
          <a:prstGeom prst="roundRect">
            <a:avLst/>
          </a:prstGeom>
          <a:solidFill>
            <a:srgbClr val="3333CC"/>
          </a:solidFill>
          <a:ln w="19050">
            <a:noFill/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2800"/>
          </a:p>
        </p:txBody>
      </p:sp>
      <p:sp>
        <p:nvSpPr>
          <p:cNvPr id="183" name="Rounded Rectangle 36">
            <a:extLst>
              <a:ext uri="{FF2B5EF4-FFF2-40B4-BE49-F238E27FC236}">
                <a16:creationId xmlns:a16="http://schemas.microsoft.com/office/drawing/2014/main" id="{F7191D0D-718D-8310-88FA-6C9460C786BA}"/>
              </a:ext>
            </a:extLst>
          </p:cNvPr>
          <p:cNvSpPr/>
          <p:nvPr/>
        </p:nvSpPr>
        <p:spPr>
          <a:xfrm>
            <a:off x="6879866" y="3439899"/>
            <a:ext cx="640080" cy="156064"/>
          </a:xfrm>
          <a:prstGeom prst="roundRect">
            <a:avLst/>
          </a:prstGeom>
          <a:solidFill>
            <a:srgbClr val="3333CC"/>
          </a:solidFill>
          <a:ln w="19050">
            <a:noFill/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2800"/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893E42B2-39DC-779B-8259-3EC3DFAB2A14}"/>
              </a:ext>
            </a:extLst>
          </p:cNvPr>
          <p:cNvSpPr/>
          <p:nvPr/>
        </p:nvSpPr>
        <p:spPr>
          <a:xfrm>
            <a:off x="1953112" y="3452792"/>
            <a:ext cx="449162" cy="20005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700" dirty="0">
                <a:solidFill>
                  <a:srgbClr val="FF9900"/>
                </a:solidFill>
              </a:rPr>
              <a:t>33 CM</a:t>
            </a:r>
            <a:endParaRPr lang="en-GB" sz="700" b="0" cap="none" spc="0" dirty="0">
              <a:ln w="0"/>
              <a:solidFill>
                <a:srgbClr val="FF9900"/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DC00677-18A5-60A0-DB1F-C9AF321938C0}"/>
              </a:ext>
            </a:extLst>
          </p:cNvPr>
          <p:cNvSpPr/>
          <p:nvPr/>
        </p:nvSpPr>
        <p:spPr>
          <a:xfrm>
            <a:off x="3749957" y="3472457"/>
            <a:ext cx="449162" cy="20005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700" dirty="0">
                <a:solidFill>
                  <a:srgbClr val="FF9900"/>
                </a:solidFill>
              </a:rPr>
              <a:t>33 CM</a:t>
            </a:r>
            <a:endParaRPr lang="en-GB" sz="700" b="0" cap="none" spc="0" dirty="0">
              <a:ln w="0"/>
              <a:solidFill>
                <a:srgbClr val="FF9900"/>
              </a:solidFill>
            </a:endParaRPr>
          </a:p>
        </p:txBody>
      </p:sp>
      <p:sp>
        <p:nvSpPr>
          <p:cNvPr id="188" name="Rectangle 187">
            <a:extLst>
              <a:ext uri="{FF2B5EF4-FFF2-40B4-BE49-F238E27FC236}">
                <a16:creationId xmlns:a16="http://schemas.microsoft.com/office/drawing/2014/main" id="{170B4B73-4235-B93F-4226-EC212AFB22A4}"/>
              </a:ext>
            </a:extLst>
          </p:cNvPr>
          <p:cNvSpPr/>
          <p:nvPr/>
        </p:nvSpPr>
        <p:spPr>
          <a:xfrm>
            <a:off x="5740989" y="3560947"/>
            <a:ext cx="449162" cy="20005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700" dirty="0">
                <a:solidFill>
                  <a:srgbClr val="FF9900"/>
                </a:solidFill>
              </a:rPr>
              <a:t>33 CM</a:t>
            </a:r>
            <a:endParaRPr lang="en-GB" sz="700" b="0" cap="none" spc="0" dirty="0">
              <a:ln w="0"/>
              <a:solidFill>
                <a:srgbClr val="FF9900"/>
              </a:solidFill>
            </a:endParaRPr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0E1AE297-D265-E430-13A9-0E06A1BC6D1D}"/>
              </a:ext>
            </a:extLst>
          </p:cNvPr>
          <p:cNvSpPr/>
          <p:nvPr/>
        </p:nvSpPr>
        <p:spPr>
          <a:xfrm>
            <a:off x="7537834" y="3565864"/>
            <a:ext cx="449162" cy="20005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700" dirty="0">
                <a:solidFill>
                  <a:srgbClr val="FF9900"/>
                </a:solidFill>
              </a:rPr>
              <a:t>33 CM</a:t>
            </a:r>
            <a:endParaRPr lang="en-GB" sz="700" b="0" cap="none" spc="0" dirty="0">
              <a:ln w="0"/>
              <a:solidFill>
                <a:srgbClr val="FF9900"/>
              </a:solidFill>
            </a:endParaRP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9495B03D-26E3-3230-CE51-51FB24F30654}"/>
              </a:ext>
            </a:extLst>
          </p:cNvPr>
          <p:cNvSpPr/>
          <p:nvPr/>
        </p:nvSpPr>
        <p:spPr>
          <a:xfrm>
            <a:off x="6593937" y="3573237"/>
            <a:ext cx="498855" cy="20005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122 CM</a:t>
            </a:r>
            <a:endParaRPr lang="en-GB" sz="7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1" name="Rectangle 190">
            <a:extLst>
              <a:ext uri="{FF2B5EF4-FFF2-40B4-BE49-F238E27FC236}">
                <a16:creationId xmlns:a16="http://schemas.microsoft.com/office/drawing/2014/main" id="{AB9E62E9-D97E-1CD0-1E84-E52595DB5EC3}"/>
              </a:ext>
            </a:extLst>
          </p:cNvPr>
          <p:cNvSpPr/>
          <p:nvPr/>
        </p:nvSpPr>
        <p:spPr>
          <a:xfrm>
            <a:off x="1820376" y="4641628"/>
            <a:ext cx="399468" cy="20005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 CM</a:t>
            </a:r>
            <a:endParaRPr lang="en-GB" sz="7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3B3F8AFE-0301-EAB7-0921-05FCA636B04B}"/>
              </a:ext>
            </a:extLst>
          </p:cNvPr>
          <p:cNvSpPr/>
          <p:nvPr/>
        </p:nvSpPr>
        <p:spPr>
          <a:xfrm>
            <a:off x="6699634" y="4653918"/>
            <a:ext cx="498855" cy="20005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135 CM</a:t>
            </a:r>
            <a:endParaRPr lang="en-GB" sz="7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3" name="Rounded Rectangle 23">
            <a:extLst>
              <a:ext uri="{FF2B5EF4-FFF2-40B4-BE49-F238E27FC236}">
                <a16:creationId xmlns:a16="http://schemas.microsoft.com/office/drawing/2014/main" id="{19EF0DE2-CE0E-C606-7F2F-7C6916B3C8DC}"/>
              </a:ext>
            </a:extLst>
          </p:cNvPr>
          <p:cNvSpPr/>
          <p:nvPr/>
        </p:nvSpPr>
        <p:spPr>
          <a:xfrm>
            <a:off x="1730227" y="2115047"/>
            <a:ext cx="369505" cy="156760"/>
          </a:xfrm>
          <a:prstGeom prst="roundRect">
            <a:avLst/>
          </a:prstGeom>
          <a:noFill/>
          <a:ln w="28575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4" name="Rounded Rectangle 23">
            <a:extLst>
              <a:ext uri="{FF2B5EF4-FFF2-40B4-BE49-F238E27FC236}">
                <a16:creationId xmlns:a16="http://schemas.microsoft.com/office/drawing/2014/main" id="{B47AC9D1-EF0F-71EE-B5B6-B556D4435FD8}"/>
              </a:ext>
            </a:extLst>
          </p:cNvPr>
          <p:cNvSpPr/>
          <p:nvPr/>
        </p:nvSpPr>
        <p:spPr>
          <a:xfrm>
            <a:off x="4532243" y="1333700"/>
            <a:ext cx="4063691" cy="633310"/>
          </a:xfrm>
          <a:prstGeom prst="roundRect">
            <a:avLst/>
          </a:prstGeom>
          <a:noFill/>
          <a:ln w="28575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Rounded Rectangle 23">
            <a:extLst>
              <a:ext uri="{FF2B5EF4-FFF2-40B4-BE49-F238E27FC236}">
                <a16:creationId xmlns:a16="http://schemas.microsoft.com/office/drawing/2014/main" id="{389890A9-FCDE-557C-BD28-8B01FB422FAD}"/>
              </a:ext>
            </a:extLst>
          </p:cNvPr>
          <p:cNvSpPr/>
          <p:nvPr/>
        </p:nvSpPr>
        <p:spPr>
          <a:xfrm>
            <a:off x="7257903" y="2120758"/>
            <a:ext cx="336698" cy="142586"/>
          </a:xfrm>
          <a:prstGeom prst="roundRect">
            <a:avLst/>
          </a:prstGeom>
          <a:noFill/>
          <a:ln w="28575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864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1B706B0B-9707-F2E3-1D3C-92D6BEF93FB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51" r="-235" b="28968"/>
          <a:stretch/>
        </p:blipFill>
        <p:spPr>
          <a:xfrm>
            <a:off x="5909021" y="724796"/>
            <a:ext cx="2439680" cy="2297162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3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3799" y="-70577"/>
            <a:ext cx="8708389" cy="451577"/>
          </a:xfrm>
        </p:spPr>
        <p:txBody>
          <a:bodyPr/>
          <a:lstStyle/>
          <a:p>
            <a:r>
              <a:rPr lang="en-US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Cavity design – RF performances </a:t>
            </a:r>
          </a:p>
        </p:txBody>
      </p:sp>
      <p:pic>
        <p:nvPicPr>
          <p:cNvPr id="8" name="Picture 7" descr="A white pipe with two tubes&#10;&#10;Description automatically generated">
            <a:extLst>
              <a:ext uri="{FF2B5EF4-FFF2-40B4-BE49-F238E27FC236}">
                <a16:creationId xmlns:a16="http://schemas.microsoft.com/office/drawing/2014/main" id="{1296313D-625D-6EBB-DF67-7560C14C90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9633" y="1479671"/>
            <a:ext cx="1990688" cy="861704"/>
          </a:xfrm>
          <a:prstGeom prst="rect">
            <a:avLst/>
          </a:prstGeom>
        </p:spPr>
      </p:pic>
      <p:pic>
        <p:nvPicPr>
          <p:cNvPr id="9" name="Picture 8" descr="A white pipe with two pipes&#10;&#10;Description automatically generated">
            <a:extLst>
              <a:ext uri="{FF2B5EF4-FFF2-40B4-BE49-F238E27FC236}">
                <a16:creationId xmlns:a16="http://schemas.microsoft.com/office/drawing/2014/main" id="{DED242E8-14CE-5F18-4BEE-4709CD2249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2154" y="764137"/>
            <a:ext cx="1481468" cy="765231"/>
          </a:xfrm>
          <a:prstGeom prst="rect">
            <a:avLst/>
          </a:prstGeom>
        </p:spPr>
      </p:pic>
      <p:pic>
        <p:nvPicPr>
          <p:cNvPr id="10" name="Picture 9" descr="A white object with a white background&#10;&#10;Description automatically generated">
            <a:extLst>
              <a:ext uri="{FF2B5EF4-FFF2-40B4-BE49-F238E27FC236}">
                <a16:creationId xmlns:a16="http://schemas.microsoft.com/office/drawing/2014/main" id="{30C2D036-ADBC-EE31-F346-200CB02A89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34826" y="2303702"/>
            <a:ext cx="2680777" cy="7012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6F6D5E86-DE2B-200D-4D57-9F9DC9E295F2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12316602"/>
                  </p:ext>
                </p:extLst>
              </p:nvPr>
            </p:nvGraphicFramePr>
            <p:xfrm>
              <a:off x="139211" y="1211960"/>
              <a:ext cx="4853125" cy="1920240"/>
            </p:xfrm>
            <a:graphic>
              <a:graphicData uri="http://schemas.openxmlformats.org/drawingml/2006/table">
                <a:tbl>
                  <a:tblPr firstRow="1" bandRow="1">
                    <a:tableStyleId>{2A488322-F2BA-4B5B-9748-0D474271808F}</a:tableStyleId>
                  </a:tblPr>
                  <a:tblGrid>
                    <a:gridCol w="1482001">
                      <a:extLst>
                        <a:ext uri="{9D8B030D-6E8A-4147-A177-3AD203B41FA5}">
                          <a16:colId xmlns:a16="http://schemas.microsoft.com/office/drawing/2014/main" val="527113293"/>
                        </a:ext>
                      </a:extLst>
                    </a:gridCol>
                    <a:gridCol w="839068">
                      <a:extLst>
                        <a:ext uri="{9D8B030D-6E8A-4147-A177-3AD203B41FA5}">
                          <a16:colId xmlns:a16="http://schemas.microsoft.com/office/drawing/2014/main" val="921007758"/>
                        </a:ext>
                      </a:extLst>
                    </a:gridCol>
                    <a:gridCol w="853919">
                      <a:extLst>
                        <a:ext uri="{9D8B030D-6E8A-4147-A177-3AD203B41FA5}">
                          <a16:colId xmlns:a16="http://schemas.microsoft.com/office/drawing/2014/main" val="1774403694"/>
                        </a:ext>
                      </a:extLst>
                    </a:gridCol>
                    <a:gridCol w="809367">
                      <a:extLst>
                        <a:ext uri="{9D8B030D-6E8A-4147-A177-3AD203B41FA5}">
                          <a16:colId xmlns:a16="http://schemas.microsoft.com/office/drawing/2014/main" val="4000265299"/>
                        </a:ext>
                      </a:extLst>
                    </a:gridCol>
                    <a:gridCol w="868770">
                      <a:extLst>
                        <a:ext uri="{9D8B030D-6E8A-4147-A177-3AD203B41FA5}">
                          <a16:colId xmlns:a16="http://schemas.microsoft.com/office/drawing/2014/main" val="1345281599"/>
                        </a:ext>
                      </a:extLst>
                    </a:gridCol>
                  </a:tblGrid>
                  <a:tr h="302971">
                    <a:tc>
                      <a:txBody>
                        <a:bodyPr/>
                        <a:lstStyle/>
                        <a:p>
                          <a:pPr algn="ctr"/>
                          <a:endParaRPr lang="en-GB" sz="800" dirty="0"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sz="600" b="1" i="0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𝐋𝐇𝐂</m:t>
                                </m:r>
                              </m:oMath>
                            </m:oMathPara>
                          </a14:m>
                          <a:endParaRPr lang="fr-CH" sz="600" b="1" i="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sz="600" b="1" i="0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fr-CH" sz="600" b="1" i="0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𝐫𝐞𝐟𝐞𝐫𝐞𝐧𝐜𝐞</m:t>
                                </m:r>
                                <m:r>
                                  <a:rPr lang="fr-CH" sz="600" b="1" i="0" dirty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6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sz="800" b="1" i="1" smtClean="0">
                                    <a:latin typeface="Cambria Math" panose="02040503050406030204" pitchFamily="18" charset="0"/>
                                    <a:ea typeface="Verdana" panose="020B0604030504040204" pitchFamily="34" charset="0"/>
                                  </a:rPr>
                                  <m:t>𝑭𝑪𝑪</m:t>
                                </m:r>
                                <m:r>
                                  <a:rPr lang="fr-CH" sz="800" b="1" i="1" smtClean="0">
                                    <a:latin typeface="Cambria Math" panose="02040503050406030204" pitchFamily="18" charset="0"/>
                                    <a:ea typeface="Verdana" panose="020B0604030504040204" pitchFamily="34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fr-CH" sz="800" b="1" i="1" dirty="0">
                            <a:latin typeface="Cambria Math" panose="02040503050406030204" pitchFamily="18" charset="0"/>
                            <a:ea typeface="Verdana" panose="020B0604030504040204" pitchFamily="34" charset="0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sz="800" b="1" i="1" smtClean="0">
                                    <a:latin typeface="Cambria Math" panose="02040503050406030204" pitchFamily="18" charset="0"/>
                                    <a:ea typeface="Verdana" panose="020B0604030504040204" pitchFamily="34" charset="0"/>
                                  </a:rPr>
                                  <m:t>𝟏</m:t>
                                </m:r>
                                <m:r>
                                  <a:rPr lang="fr-CH" sz="800" b="1" i="1" smtClean="0">
                                    <a:latin typeface="Cambria Math" panose="02040503050406030204" pitchFamily="18" charset="0"/>
                                    <a:ea typeface="Verdana" panose="020B0604030504040204" pitchFamily="34" charset="0"/>
                                  </a:rPr>
                                  <m:t>−</m:t>
                                </m:r>
                                <m:r>
                                  <a:rPr lang="fr-CH" sz="800" b="1" i="1" smtClean="0">
                                    <a:latin typeface="Cambria Math" panose="02040503050406030204" pitchFamily="18" charset="0"/>
                                    <a:ea typeface="Verdana" panose="020B0604030504040204" pitchFamily="34" charset="0"/>
                                  </a:rPr>
                                  <m:t>𝒄𝒆𝒍𝒍</m:t>
                                </m:r>
                              </m:oMath>
                            </m:oMathPara>
                          </a14:m>
                          <a:endParaRPr lang="en-GB" sz="800" dirty="0"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sz="800" b="1" i="1" smtClean="0">
                                    <a:latin typeface="Cambria Math" panose="02040503050406030204" pitchFamily="18" charset="0"/>
                                    <a:ea typeface="Verdana" panose="020B0604030504040204" pitchFamily="34" charset="0"/>
                                  </a:rPr>
                                  <m:t>𝑭𝑪𝑪</m:t>
                                </m:r>
                                <m:r>
                                  <a:rPr lang="fr-CH" sz="800" b="1" i="1" smtClean="0">
                                    <a:latin typeface="Cambria Math" panose="02040503050406030204" pitchFamily="18" charset="0"/>
                                    <a:ea typeface="Verdana" panose="020B0604030504040204" pitchFamily="34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fr-CH" sz="800" b="1" i="1" dirty="0">
                            <a:latin typeface="Cambria Math" panose="02040503050406030204" pitchFamily="18" charset="0"/>
                            <a:ea typeface="Verdana" panose="020B0604030504040204" pitchFamily="34" charset="0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sz="800" b="1" i="1" smtClean="0">
                                    <a:latin typeface="Cambria Math" panose="02040503050406030204" pitchFamily="18" charset="0"/>
                                    <a:ea typeface="Verdana" panose="020B0604030504040204" pitchFamily="34" charset="0"/>
                                  </a:rPr>
                                  <m:t>𝟐</m:t>
                                </m:r>
                                <m:r>
                                  <a:rPr lang="fr-CH" sz="800" b="1" i="1" smtClean="0">
                                    <a:latin typeface="Cambria Math" panose="02040503050406030204" pitchFamily="18" charset="0"/>
                                    <a:ea typeface="Verdana" panose="020B0604030504040204" pitchFamily="34" charset="0"/>
                                  </a:rPr>
                                  <m:t>−</m:t>
                                </m:r>
                                <m:r>
                                  <a:rPr lang="fr-CH" sz="800" b="1" i="1" smtClean="0">
                                    <a:latin typeface="Cambria Math" panose="02040503050406030204" pitchFamily="18" charset="0"/>
                                    <a:ea typeface="Verdana" panose="020B0604030504040204" pitchFamily="34" charset="0"/>
                                  </a:rPr>
                                  <m:t>𝒄𝒆𝒍𝒍</m:t>
                                </m:r>
                              </m:oMath>
                            </m:oMathPara>
                          </a14:m>
                          <a:endParaRPr lang="en-GB" sz="800" dirty="0"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sz="800" b="1" i="1" smtClean="0">
                                    <a:latin typeface="Cambria Math" panose="02040503050406030204" pitchFamily="18" charset="0"/>
                                    <a:ea typeface="Verdana" panose="020B0604030504040204" pitchFamily="34" charset="0"/>
                                  </a:rPr>
                                  <m:t>𝑭𝑪𝑪</m:t>
                                </m:r>
                                <m:r>
                                  <a:rPr lang="fr-CH" sz="800" b="1" i="1" smtClean="0">
                                    <a:latin typeface="Cambria Math" panose="02040503050406030204" pitchFamily="18" charset="0"/>
                                    <a:ea typeface="Verdana" panose="020B0604030504040204" pitchFamily="34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fr-CH" sz="800" b="1" i="1" dirty="0">
                            <a:latin typeface="Cambria Math" panose="02040503050406030204" pitchFamily="18" charset="0"/>
                            <a:ea typeface="Verdana" panose="020B0604030504040204" pitchFamily="34" charset="0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sz="800" b="1" i="1" smtClean="0">
                                    <a:latin typeface="Cambria Math" panose="02040503050406030204" pitchFamily="18" charset="0"/>
                                    <a:ea typeface="Verdana" panose="020B0604030504040204" pitchFamily="34" charset="0"/>
                                  </a:rPr>
                                  <m:t>𝟓</m:t>
                                </m:r>
                                <m:r>
                                  <a:rPr lang="fr-CH" sz="800" b="1" i="1" smtClean="0">
                                    <a:latin typeface="Cambria Math" panose="02040503050406030204" pitchFamily="18" charset="0"/>
                                    <a:ea typeface="Verdana" panose="020B0604030504040204" pitchFamily="34" charset="0"/>
                                  </a:rPr>
                                  <m:t>−</m:t>
                                </m:r>
                                <m:r>
                                  <a:rPr lang="fr-CH" sz="800" b="1" i="1" smtClean="0">
                                    <a:latin typeface="Cambria Math" panose="02040503050406030204" pitchFamily="18" charset="0"/>
                                    <a:ea typeface="Verdana" panose="020B0604030504040204" pitchFamily="34" charset="0"/>
                                  </a:rPr>
                                  <m:t>𝒄𝒆𝒍𝒍</m:t>
                                </m:r>
                              </m:oMath>
                            </m:oMathPara>
                          </a14:m>
                          <a:endParaRPr lang="en-GB" sz="800" dirty="0"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0612280"/>
                      </a:ext>
                    </a:extLst>
                  </a:tr>
                  <a:tr h="192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Frequency [MHz]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6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400.79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400.79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401.79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801.58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28431049"/>
                      </a:ext>
                    </a:extLst>
                  </a:tr>
                  <a:tr h="192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R/Q [</a:t>
                          </a:r>
                          <a:r>
                            <a:rPr lang="en-GB" sz="800" dirty="0" err="1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linac</a:t>
                          </a:r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W]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6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88.1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87.6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181.1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521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22206855"/>
                      </a:ext>
                    </a:extLst>
                  </a:tr>
                  <a:tr h="192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G [W]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6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252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238.5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234.7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272.9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99994077"/>
                      </a:ext>
                    </a:extLst>
                  </a:tr>
                  <a:tr h="192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 err="1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Epk</a:t>
                          </a:r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/</a:t>
                          </a:r>
                          <a:r>
                            <a:rPr lang="en-GB" sz="800" dirty="0" err="1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Eacc</a:t>
                          </a:r>
                          <a:endParaRPr lang="en-GB" sz="800" dirty="0"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6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2.05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12219825"/>
                      </a:ext>
                    </a:extLst>
                  </a:tr>
                  <a:tr h="192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 err="1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Bpk</a:t>
                          </a:r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/</a:t>
                          </a:r>
                          <a:r>
                            <a:rPr lang="en-GB" sz="800" dirty="0" err="1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Eacc</a:t>
                          </a:r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[</a:t>
                          </a:r>
                          <a:r>
                            <a:rPr lang="en-GB" sz="800" dirty="0" err="1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mT</a:t>
                          </a:r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/(MV/m2)]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6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5.36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5.33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4.33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8618305"/>
                      </a:ext>
                    </a:extLst>
                  </a:tr>
                  <a:tr h="27542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KL [V/</a:t>
                          </a:r>
                          <a:r>
                            <a:rPr lang="en-GB" sz="800" dirty="0" err="1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pC</a:t>
                          </a:r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6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0.146</a:t>
                          </a:r>
                        </a:p>
                        <a:p>
                          <a:pPr algn="ctr"/>
                          <a:r>
                            <a:rPr lang="en-GB" sz="600" dirty="0" err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Sz</a:t>
                          </a:r>
                          <a:r>
                            <a:rPr lang="en-GB" sz="6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=12.1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0.132</a:t>
                          </a:r>
                        </a:p>
                        <a:p>
                          <a:pPr algn="ctr"/>
                          <a:r>
                            <a:rPr lang="en-GB" sz="600" dirty="0" err="1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sZ</a:t>
                          </a:r>
                          <a:r>
                            <a:rPr lang="en-GB" sz="6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=12.1mm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0.389</a:t>
                          </a:r>
                        </a:p>
                        <a:p>
                          <a:pPr algn="ctr"/>
                          <a:r>
                            <a:rPr lang="en-GB" sz="600" dirty="0" err="1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sZ</a:t>
                          </a:r>
                          <a:r>
                            <a:rPr lang="en-GB" sz="6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=8mm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2.78</a:t>
                          </a:r>
                        </a:p>
                        <a:p>
                          <a:pPr algn="ctr"/>
                          <a:r>
                            <a:rPr lang="en-GB" sz="600" dirty="0" err="1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sZ</a:t>
                          </a:r>
                          <a:r>
                            <a:rPr lang="en-GB" sz="6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=2.75mm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46388110"/>
                      </a:ext>
                    </a:extLst>
                  </a:tr>
                  <a:tr h="192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K coef. [J/(MV/m)2]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6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0.63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0.63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1.23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0.33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2037142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6F6D5E86-DE2B-200D-4D57-9F9DC9E295F2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12316602"/>
                  </p:ext>
                </p:extLst>
              </p:nvPr>
            </p:nvGraphicFramePr>
            <p:xfrm>
              <a:off x="139211" y="1211960"/>
              <a:ext cx="4853125" cy="1920240"/>
            </p:xfrm>
            <a:graphic>
              <a:graphicData uri="http://schemas.openxmlformats.org/drawingml/2006/table">
                <a:tbl>
                  <a:tblPr firstRow="1" bandRow="1">
                    <a:tableStyleId>{2A488322-F2BA-4B5B-9748-0D474271808F}</a:tableStyleId>
                  </a:tblPr>
                  <a:tblGrid>
                    <a:gridCol w="1482001">
                      <a:extLst>
                        <a:ext uri="{9D8B030D-6E8A-4147-A177-3AD203B41FA5}">
                          <a16:colId xmlns:a16="http://schemas.microsoft.com/office/drawing/2014/main" val="527113293"/>
                        </a:ext>
                      </a:extLst>
                    </a:gridCol>
                    <a:gridCol w="839068">
                      <a:extLst>
                        <a:ext uri="{9D8B030D-6E8A-4147-A177-3AD203B41FA5}">
                          <a16:colId xmlns:a16="http://schemas.microsoft.com/office/drawing/2014/main" val="921007758"/>
                        </a:ext>
                      </a:extLst>
                    </a:gridCol>
                    <a:gridCol w="853919">
                      <a:extLst>
                        <a:ext uri="{9D8B030D-6E8A-4147-A177-3AD203B41FA5}">
                          <a16:colId xmlns:a16="http://schemas.microsoft.com/office/drawing/2014/main" val="1774403694"/>
                        </a:ext>
                      </a:extLst>
                    </a:gridCol>
                    <a:gridCol w="809367">
                      <a:extLst>
                        <a:ext uri="{9D8B030D-6E8A-4147-A177-3AD203B41FA5}">
                          <a16:colId xmlns:a16="http://schemas.microsoft.com/office/drawing/2014/main" val="4000265299"/>
                        </a:ext>
                      </a:extLst>
                    </a:gridCol>
                    <a:gridCol w="868770">
                      <a:extLst>
                        <a:ext uri="{9D8B030D-6E8A-4147-A177-3AD203B41FA5}">
                          <a16:colId xmlns:a16="http://schemas.microsoft.com/office/drawing/2014/main" val="1345281599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endParaRPr lang="en-GB" sz="800" dirty="0"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3"/>
                          <a:stretch>
                            <a:fillRect l="-176087" t="-3636" r="-303623" b="-48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3"/>
                          <a:stretch>
                            <a:fillRect l="-272143" t="-3636" r="-199286" b="-48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3"/>
                          <a:stretch>
                            <a:fillRect l="-391729" t="-3636" r="-109774" b="-48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3"/>
                          <a:stretch>
                            <a:fillRect l="-457343" t="-3636" r="-2098" b="-4818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90612280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Frequency [MHz]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6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400.79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400.79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401.79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801.58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28431049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R/Q [</a:t>
                          </a:r>
                          <a:r>
                            <a:rPr lang="en-GB" sz="800" dirty="0" err="1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linac</a:t>
                          </a:r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W]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6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88.1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87.6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181.1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521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22206855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G [W]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6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252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238.5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234.7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272.9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99994077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 err="1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Epk</a:t>
                          </a:r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/</a:t>
                          </a:r>
                          <a:r>
                            <a:rPr lang="en-GB" sz="800" dirty="0" err="1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Eacc</a:t>
                          </a:r>
                          <a:endParaRPr lang="en-GB" sz="800" dirty="0"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6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2.05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12219825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 err="1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Bpk</a:t>
                          </a:r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/</a:t>
                          </a:r>
                          <a:r>
                            <a:rPr lang="en-GB" sz="800" dirty="0" err="1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Eacc</a:t>
                          </a:r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 [</a:t>
                          </a:r>
                          <a:r>
                            <a:rPr lang="en-GB" sz="800" dirty="0" err="1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mT</a:t>
                          </a:r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/(MV/m2)]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6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5.36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5.33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4.33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58618305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KL [V/</a:t>
                          </a:r>
                          <a:r>
                            <a:rPr lang="en-GB" sz="800" dirty="0" err="1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pC</a:t>
                          </a:r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6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0.146</a:t>
                          </a:r>
                        </a:p>
                        <a:p>
                          <a:pPr algn="ctr"/>
                          <a:r>
                            <a:rPr lang="en-GB" sz="600" dirty="0" err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Sz</a:t>
                          </a:r>
                          <a:r>
                            <a:rPr lang="en-GB" sz="6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=12.1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0.132</a:t>
                          </a:r>
                        </a:p>
                        <a:p>
                          <a:pPr algn="ctr"/>
                          <a:r>
                            <a:rPr lang="en-GB" sz="600" dirty="0" err="1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sZ</a:t>
                          </a:r>
                          <a:r>
                            <a:rPr lang="en-GB" sz="6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=12.1mm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0.389</a:t>
                          </a:r>
                        </a:p>
                        <a:p>
                          <a:pPr algn="ctr"/>
                          <a:r>
                            <a:rPr lang="en-GB" sz="600" dirty="0" err="1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sZ</a:t>
                          </a:r>
                          <a:r>
                            <a:rPr lang="en-GB" sz="6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=8mm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2.78</a:t>
                          </a:r>
                        </a:p>
                        <a:p>
                          <a:pPr algn="ctr"/>
                          <a:r>
                            <a:rPr lang="en-GB" sz="600" dirty="0" err="1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sZ</a:t>
                          </a:r>
                          <a:r>
                            <a:rPr lang="en-GB" sz="6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=2.75mm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46388110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K coef. [J/(MV/m)2]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600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0.63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0.63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1.23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0.33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2037142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ontent Placeholder 1">
                <a:extLst>
                  <a:ext uri="{FF2B5EF4-FFF2-40B4-BE49-F238E27FC236}">
                    <a16:creationId xmlns:a16="http://schemas.microsoft.com/office/drawing/2014/main" id="{51A2C797-7767-AD46-A77D-E3533B0CF2B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43933" y="473492"/>
                <a:ext cx="5163671" cy="655885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43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86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29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972000" indent="-243000" algn="l" defTabSz="685800" rtl="0" eaLnBrk="1" latinLnBrk="0" hangingPunct="1">
                  <a:lnSpc>
                    <a:spcPts val="1388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en-GB" dirty="0">
                    <a:latin typeface="Verdana" panose="020B0604030504040204" pitchFamily="34" charset="0"/>
                    <a:ea typeface="Verdana" panose="020B0604030504040204" pitchFamily="34" charset="0"/>
                  </a:rPr>
                  <a:t>Bare cavity perform target in vertical cryostat:</a:t>
                </a:r>
              </a:p>
              <a:p>
                <a:pPr marL="423900" indent="-342900" algn="just"/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1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11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11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=3.3</m:t>
                    </m:r>
                    <m:r>
                      <a:rPr lang="en-GB" sz="11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1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1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GB" sz="11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1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10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acc</m:t>
                        </m:r>
                      </m:sub>
                    </m:sSub>
                    <m:r>
                      <a:rPr lang="en-GB" sz="11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=13.2 </m:t>
                    </m:r>
                    <m:r>
                      <m:rPr>
                        <m:sty m:val="p"/>
                      </m:rPr>
                      <a:rPr lang="en-GB" sz="11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MV</m:t>
                    </m:r>
                    <m:r>
                      <a:rPr lang="en-GB" sz="11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GB" sz="11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m</m:t>
                    </m:r>
                    <m:r>
                      <a:rPr lang="en-GB" sz="11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1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for 2-cell 400 MHz Nb/Cu at 4.5 K</a:t>
                </a:r>
              </a:p>
              <a:p>
                <a:pPr marL="423900" indent="-342900" algn="just"/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1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11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11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1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3.8</m:t>
                    </m:r>
                    <m:r>
                      <a:rPr lang="en-US" sz="11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1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1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1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GB" sz="11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1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10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acc</m:t>
                        </m:r>
                      </m:sub>
                    </m:sSub>
                    <m:r>
                      <a:rPr lang="en-GB" sz="11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1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24.5</m:t>
                    </m:r>
                    <m:r>
                      <a:rPr lang="en-GB" sz="11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1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MV</m:t>
                    </m:r>
                    <m:r>
                      <a:rPr lang="en-GB" sz="11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GB" sz="11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m</m:t>
                    </m:r>
                    <m:r>
                      <a:rPr lang="en-GB" sz="11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1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for 5-cell 800 MHz Nb at 2 K</a:t>
                </a:r>
              </a:p>
              <a:p>
                <a:pPr algn="just"/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7" name="Content Placeholder 1">
                <a:extLst>
                  <a:ext uri="{FF2B5EF4-FFF2-40B4-BE49-F238E27FC236}">
                    <a16:creationId xmlns:a16="http://schemas.microsoft.com/office/drawing/2014/main" id="{51A2C797-7767-AD46-A77D-E3533B0CF2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933" y="473492"/>
                <a:ext cx="5163671" cy="655885"/>
              </a:xfrm>
              <a:prstGeom prst="rect">
                <a:avLst/>
              </a:prstGeom>
              <a:blipFill>
                <a:blip r:embed="rId14"/>
                <a:stretch>
                  <a:fillRect l="-118" t="-18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F8B47394-0615-547E-28B8-2518D8AD62D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332515" y="3380975"/>
            <a:ext cx="3386996" cy="1650075"/>
          </a:xfrm>
          <a:prstGeom prst="rect">
            <a:avLst/>
          </a:prstGeom>
        </p:spPr>
      </p:pic>
      <p:pic>
        <p:nvPicPr>
          <p:cNvPr id="19" name="Picture 18" descr="A blue and orange machine&#10;&#10;Description automatically generated with medium confidence">
            <a:extLst>
              <a:ext uri="{FF2B5EF4-FFF2-40B4-BE49-F238E27FC236}">
                <a16:creationId xmlns:a16="http://schemas.microsoft.com/office/drawing/2014/main" id="{F7B4B174-1D7E-5F5C-C2DD-60EADDD2E500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6392" r="34914" b="33684"/>
          <a:stretch/>
        </p:blipFill>
        <p:spPr>
          <a:xfrm>
            <a:off x="994418" y="3363594"/>
            <a:ext cx="2570974" cy="1779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163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4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3799" y="-70577"/>
            <a:ext cx="8708389" cy="451577"/>
          </a:xfrm>
        </p:spPr>
        <p:txBody>
          <a:bodyPr/>
          <a:lstStyle/>
          <a:p>
            <a:r>
              <a:rPr lang="en-US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Status of the discussions 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3EFF2D98-1E5E-D81D-792F-C3B42D15ABD6}"/>
              </a:ext>
            </a:extLst>
          </p:cNvPr>
          <p:cNvSpPr txBox="1">
            <a:spLocks/>
          </p:cNvSpPr>
          <p:nvPr/>
        </p:nvSpPr>
        <p:spPr>
          <a:xfrm>
            <a:off x="166984" y="650224"/>
            <a:ext cx="8784915" cy="3780374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15 December 2023: </a:t>
            </a:r>
          </a:p>
          <a:p>
            <a:pPr marL="528750" lvl="1" indent="-285750" algn="just">
              <a:lnSpc>
                <a:spcPct val="100000"/>
              </a:lnSpc>
              <a:buFontTx/>
              <a:buChar char="-"/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visit of Cornell representatives at CERN</a:t>
            </a:r>
          </a:p>
          <a:p>
            <a:pPr marL="528750" lvl="1" indent="-285750" algn="just">
              <a:lnSpc>
                <a:spcPct val="100000"/>
              </a:lnSpc>
              <a:buFontTx/>
              <a:buChar char="-"/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identification of some collaboration topics on FCC accelerator technology and especially on SRF and </a:t>
            </a:r>
            <a:r>
              <a:rPr lang="en-GB" sz="1600" u="sng" dirty="0">
                <a:latin typeface="Verdana" panose="020B0604030504040204" pitchFamily="34" charset="0"/>
                <a:ea typeface="Verdana" panose="020B0604030504040204" pitchFamily="34" charset="0"/>
              </a:rPr>
              <a:t>Nb3Sn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January - April 2024: </a:t>
            </a:r>
          </a:p>
          <a:p>
            <a:pPr marL="528750" lvl="1" indent="-285750" algn="just">
              <a:lnSpc>
                <a:spcPct val="100000"/>
              </a:lnSpc>
              <a:buFontTx/>
              <a:buChar char="-"/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First draft of MoU (?)</a:t>
            </a:r>
          </a:p>
          <a:p>
            <a:pPr marL="528750" lvl="1" indent="-285750" algn="just">
              <a:lnSpc>
                <a:spcPct val="100000"/>
              </a:lnSpc>
              <a:buFontTx/>
              <a:buChar char="-"/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Topics: </a:t>
            </a:r>
          </a:p>
          <a:p>
            <a:pPr marL="771750" lvl="2" indent="-285750" algn="just">
              <a:lnSpc>
                <a:spcPct val="100000"/>
              </a:lnSpc>
              <a:buFontTx/>
              <a:buChar char="-"/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R&amp;D on Nb3Sn sputtering on Nb ?</a:t>
            </a:r>
          </a:p>
          <a:p>
            <a:pPr marL="771750" lvl="2" indent="-285750" algn="just">
              <a:lnSpc>
                <a:spcPct val="100000"/>
              </a:lnSpc>
              <a:buFontTx/>
              <a:buChar char="-"/>
            </a:pPr>
            <a:r>
              <a:rPr lang="en-GB" sz="1600">
                <a:latin typeface="Verdana" panose="020B0604030504040204" pitchFamily="34" charset="0"/>
                <a:ea typeface="Verdana" panose="020B0604030504040204" pitchFamily="34" charset="0"/>
              </a:rPr>
              <a:t>….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 indent="0" algn="just">
              <a:lnSpc>
                <a:spcPct val="100000"/>
              </a:lnSpc>
              <a:buNone/>
            </a:pP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May 2024:</a:t>
            </a:r>
          </a:p>
          <a:p>
            <a:pPr marL="528750" lvl="1" indent="-285750" algn="just">
              <a:lnSpc>
                <a:spcPct val="100000"/>
              </a:lnSpc>
              <a:buFontTx/>
              <a:buChar char="-"/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Possible Cornell visitor at CERN: Liana Shpani </a:t>
            </a:r>
          </a:p>
          <a:p>
            <a:pPr marL="528750" lvl="1" indent="-285750" algn="just">
              <a:lnSpc>
                <a:spcPct val="100000"/>
              </a:lnSpc>
              <a:buFontTx/>
              <a:buChar char="-"/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4 weeks in Sept. 2024 (DOE funds) </a:t>
            </a:r>
          </a:p>
          <a:p>
            <a:pPr marL="528750" lvl="1" indent="-285750" algn="just">
              <a:lnSpc>
                <a:spcPct val="100000"/>
              </a:lnSpc>
              <a:buFontTx/>
              <a:buChar char="-"/>
            </a:pPr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Topic: optimizing Nb3Sn growth </a:t>
            </a:r>
          </a:p>
          <a:p>
            <a:pPr marL="528750" lvl="1" indent="-285750" algn="just">
              <a:lnSpc>
                <a:spcPct val="100000"/>
              </a:lnSpc>
              <a:buFontTx/>
              <a:buChar char="-"/>
            </a:pPr>
            <a:r>
              <a:rPr lang="en-U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Possible activity at CERN: QPR samples measurement and studies</a:t>
            </a:r>
            <a:endParaRPr lang="en-US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528750" lvl="1" indent="-285750" algn="just">
              <a:lnSpc>
                <a:spcPct val="100000"/>
              </a:lnSpc>
              <a:buFontTx/>
              <a:buChar char="-"/>
            </a:pP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471046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31750">
          <a:solidFill>
            <a:schemeClr val="accent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 cap="flat" cmpd="sng" algn="ctr">
          <a:solidFill>
            <a:schemeClr val="dk1"/>
          </a:solidFill>
          <a:prstDash val="dash"/>
          <a:round/>
          <a:headEnd type="none" w="med" len="med"/>
          <a:tailEnd type="none" w="med" len="med"/>
        </a:ln>
      </a:spPr>
      <a:bodyPr/>
      <a:lstStyle/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92037</TotalTime>
  <Words>561</Words>
  <Application>Microsoft Office PowerPoint</Application>
  <PresentationFormat>On-screen Show (16:9)</PresentationFormat>
  <Paragraphs>249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Aptos</vt:lpstr>
      <vt:lpstr>Arial</vt:lpstr>
      <vt:lpstr>Calibri</vt:lpstr>
      <vt:lpstr>Cambria Math</vt:lpstr>
      <vt:lpstr>Verdana</vt:lpstr>
      <vt:lpstr>Introslides</vt:lpstr>
      <vt:lpstr>Titleslides, Conclusion</vt:lpstr>
      <vt:lpstr>Content Slides - Deep Blue</vt:lpstr>
      <vt:lpstr>CERN-Cornell collaboration on SRF</vt:lpstr>
      <vt:lpstr>Main RF parameters and layout</vt:lpstr>
      <vt:lpstr>Cavity design – RF performances </vt:lpstr>
      <vt:lpstr>Status of the discussions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Franck Peauger</cp:lastModifiedBy>
  <cp:revision>4312</cp:revision>
  <cp:lastPrinted>2023-04-27T11:47:56Z</cp:lastPrinted>
  <dcterms:created xsi:type="dcterms:W3CDTF">2020-10-27T09:23:42Z</dcterms:created>
  <dcterms:modified xsi:type="dcterms:W3CDTF">2024-06-10T21:45:35Z</dcterms:modified>
</cp:coreProperties>
</file>