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370" r:id="rId3"/>
    <p:sldId id="415" r:id="rId4"/>
    <p:sldId id="366" r:id="rId5"/>
    <p:sldId id="413" r:id="rId6"/>
    <p:sldId id="427" r:id="rId7"/>
    <p:sldId id="376" r:id="rId8"/>
    <p:sldId id="416" r:id="rId9"/>
    <p:sldId id="417" r:id="rId10"/>
    <p:sldId id="399" r:id="rId11"/>
    <p:sldId id="419" r:id="rId12"/>
    <p:sldId id="414" r:id="rId13"/>
    <p:sldId id="421" r:id="rId14"/>
    <p:sldId id="422" r:id="rId15"/>
    <p:sldId id="423" r:id="rId16"/>
    <p:sldId id="426" r:id="rId17"/>
    <p:sldId id="424" r:id="rId18"/>
    <p:sldId id="429" r:id="rId19"/>
    <p:sldId id="430" r:id="rId20"/>
    <p:sldId id="425" r:id="rId21"/>
    <p:sldId id="428" r:id="rId22"/>
    <p:sldId id="431" r:id="rId23"/>
    <p:sldId id="43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18" autoAdjust="0"/>
    <p:restoredTop sz="89372"/>
  </p:normalViewPr>
  <p:slideViewPr>
    <p:cSldViewPr snapToGrid="0">
      <p:cViewPr varScale="1">
        <p:scale>
          <a:sx n="141" d="100"/>
          <a:sy n="141" d="100"/>
        </p:scale>
        <p:origin x="696" y="1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95F82E-B80D-49FD-96A3-7530B4BBC304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B3B91-380D-4422-BFA5-1346802940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3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5A3B-55FA-4E5F-85B5-5757F66B119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325D-224E-401A-B70E-51402BDE9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777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5A3B-55FA-4E5F-85B5-5757F66B119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325D-224E-401A-B70E-51402BDE9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337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5A3B-55FA-4E5F-85B5-5757F66B119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325D-224E-401A-B70E-51402BDE9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88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5A3B-55FA-4E5F-85B5-5757F66B119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325D-224E-401A-B70E-51402BDE9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793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5A3B-55FA-4E5F-85B5-5757F66B119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325D-224E-401A-B70E-51402BDE9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46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5A3B-55FA-4E5F-85B5-5757F66B119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325D-224E-401A-B70E-51402BDE9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040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5A3B-55FA-4E5F-85B5-5757F66B119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325D-224E-401A-B70E-51402BDE9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724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5A3B-55FA-4E5F-85B5-5757F66B119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325D-224E-401A-B70E-51402BDE9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969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5A3B-55FA-4E5F-85B5-5757F66B119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325D-224E-401A-B70E-51402BDE9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193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5A3B-55FA-4E5F-85B5-5757F66B119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325D-224E-401A-B70E-51402BDE9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11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5A3B-55FA-4E5F-85B5-5757F66B119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325D-224E-401A-B70E-51402BDE9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71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45A3B-55FA-4E5F-85B5-5757F66B119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6325D-224E-401A-B70E-51402BDE9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053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304800"/>
            <a:ext cx="1021977" cy="990600"/>
          </a:xfrm>
          <a:prstGeom prst="rect">
            <a:avLst/>
          </a:prstGeom>
        </p:spPr>
      </p:pic>
      <p:sp>
        <p:nvSpPr>
          <p:cNvPr id="5" name="Título 1"/>
          <p:cNvSpPr>
            <a:spLocks noGrp="1"/>
          </p:cNvSpPr>
          <p:nvPr>
            <p:ph type="ctrTitle"/>
          </p:nvPr>
        </p:nvSpPr>
        <p:spPr>
          <a:xfrm>
            <a:off x="1977187" y="1126959"/>
            <a:ext cx="8534401" cy="1981200"/>
          </a:xfrm>
        </p:spPr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2"/>
                </a:solidFill>
              </a:rPr>
              <a:t>FRAS project</a:t>
            </a:r>
            <a:r>
              <a:rPr lang="en-GB" sz="2800" b="1" dirty="0">
                <a:solidFill>
                  <a:schemeClr val="tx2"/>
                </a:solidFill>
              </a:rPr>
              <a:t> </a:t>
            </a:r>
            <a:br>
              <a:rPr lang="en-GB" sz="2800" b="1" dirty="0">
                <a:solidFill>
                  <a:schemeClr val="tx2"/>
                </a:solidFill>
              </a:rPr>
            </a:br>
            <a:r>
              <a:rPr lang="en-GB" sz="2800" b="1" dirty="0">
                <a:solidFill>
                  <a:schemeClr val="tx2"/>
                </a:solidFill>
              </a:rPr>
              <a:t>Updates in the PL design</a:t>
            </a:r>
            <a:endParaRPr lang="en-US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813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13491C1-9A12-4561-D3AB-7D0C4A194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" y="1134471"/>
            <a:ext cx="12154572" cy="5540839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Layers of Protection Analysis (LOPA)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32000" y="3078480"/>
            <a:ext cx="10122572" cy="44958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029786" y="6453527"/>
            <a:ext cx="1082041" cy="25966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767840" y="3528060"/>
            <a:ext cx="10386732" cy="17443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3250616" y="4974881"/>
            <a:ext cx="901243" cy="4585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121378" y="4974881"/>
            <a:ext cx="901243" cy="4585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DDAB555-B8EF-054C-5C9F-22C2532D298F}"/>
              </a:ext>
            </a:extLst>
          </p:cNvPr>
          <p:cNvSpPr/>
          <p:nvPr/>
        </p:nvSpPr>
        <p:spPr>
          <a:xfrm>
            <a:off x="2334133" y="4974881"/>
            <a:ext cx="901243" cy="4585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B6C62A-5294-072C-2EA0-717FFC225336}"/>
              </a:ext>
            </a:extLst>
          </p:cNvPr>
          <p:cNvSpPr txBox="1"/>
          <p:nvPr/>
        </p:nvSpPr>
        <p:spPr>
          <a:xfrm>
            <a:off x="6249783" y="459103"/>
            <a:ext cx="5644561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We don’t meet the independence and diversity requirements</a:t>
            </a:r>
          </a:p>
          <a:p>
            <a:pPr algn="ctr"/>
            <a:r>
              <a:rPr lang="en-US" sz="1600" dirty="0"/>
              <a:t>From the IEC 61511 standard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73570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What have we changed?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13354" y="1685064"/>
            <a:ext cx="92896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FMEA (device failures)</a:t>
            </a:r>
          </a:p>
          <a:p>
            <a:pPr marL="342900" indent="-342900">
              <a:buFont typeface="+mj-lt"/>
              <a:buAutoNum type="arabicPeriod"/>
            </a:pPr>
            <a:endParaRPr lang="en-US" sz="2000" b="1" dirty="0"/>
          </a:p>
          <a:p>
            <a:pPr marL="342900" indent="-342900">
              <a:buFont typeface="+mj-lt"/>
              <a:buAutoNum type="arabicPeriod"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FTA review (System failures)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LOPA +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safety matrix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(do we achieve the tolerable risk?)</a:t>
            </a:r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07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0"/>
          <a:stretch/>
        </p:blipFill>
        <p:spPr>
          <a:xfrm>
            <a:off x="219027" y="1708472"/>
            <a:ext cx="5876342" cy="487489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FRAS PLs changes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39160" y="1543179"/>
            <a:ext cx="55338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Changes:</a:t>
            </a:r>
          </a:p>
          <a:p>
            <a:endParaRPr lang="en-US" b="1" dirty="0"/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Capacitive sensors path</a:t>
            </a:r>
            <a:r>
              <a:rPr lang="en-US" dirty="0"/>
              <a:t>: we must use the LGC algorithm (same as top FEC) with different “parameters/configuration”</a:t>
            </a:r>
          </a:p>
          <a:p>
            <a:pPr marL="342900" indent="-342900">
              <a:buFont typeface="+mj-lt"/>
              <a:buAutoNum type="arabicPeriod"/>
            </a:pPr>
            <a:endParaRPr lang="en-US" b="1" dirty="0"/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Resolvers path</a:t>
            </a:r>
            <a:r>
              <a:rPr lang="en-US" dirty="0"/>
              <a:t>: initial position (before movement) given by the top FEC</a:t>
            </a:r>
          </a:p>
          <a:p>
            <a:pPr marL="342900" indent="-342900">
              <a:buFont typeface="+mj-lt"/>
              <a:buAutoNum type="arabicPeriod"/>
            </a:pPr>
            <a:endParaRPr lang="en-US" b="1" dirty="0"/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FSI sensors path</a:t>
            </a:r>
            <a:r>
              <a:rPr lang="en-US" dirty="0"/>
              <a:t>: it can only measure (and then protect from) rotational movement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7E7017-6855-3939-2809-A045057AB047}"/>
              </a:ext>
            </a:extLst>
          </p:cNvPr>
          <p:cNvSpPr/>
          <p:nvPr/>
        </p:nvSpPr>
        <p:spPr>
          <a:xfrm>
            <a:off x="2370670" y="2519680"/>
            <a:ext cx="873760" cy="9093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1F668D4-B478-3A5F-78FE-648DE0D37171}"/>
              </a:ext>
            </a:extLst>
          </p:cNvPr>
          <p:cNvCxnSpPr>
            <a:cxnSpLocks/>
          </p:cNvCxnSpPr>
          <p:nvPr/>
        </p:nvCxnSpPr>
        <p:spPr>
          <a:xfrm flipV="1">
            <a:off x="1612056" y="2716107"/>
            <a:ext cx="873760" cy="345440"/>
          </a:xfrm>
          <a:prstGeom prst="straightConnector1">
            <a:avLst/>
          </a:prstGeom>
          <a:ln w="28575"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0A9395F-DD9C-B6EF-0C5F-406DD64EB1F3}"/>
              </a:ext>
            </a:extLst>
          </p:cNvPr>
          <p:cNvSpPr/>
          <p:nvPr/>
        </p:nvSpPr>
        <p:spPr>
          <a:xfrm>
            <a:off x="3668220" y="3037841"/>
            <a:ext cx="873760" cy="9093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73997C-31F7-3DB9-2165-DE402CDE7222}"/>
              </a:ext>
            </a:extLst>
          </p:cNvPr>
          <p:cNvSpPr/>
          <p:nvPr/>
        </p:nvSpPr>
        <p:spPr>
          <a:xfrm>
            <a:off x="1268265" y="3095415"/>
            <a:ext cx="873760" cy="39962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7257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Changes in the FTA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7D21E0-7CEC-51BF-7D90-8F5AC9E48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2145" y="3931613"/>
            <a:ext cx="5149949" cy="26480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4B0EB0F-0A90-B206-2D8B-231D89B080A6}"/>
              </a:ext>
            </a:extLst>
          </p:cNvPr>
          <p:cNvSpPr txBox="1"/>
          <p:nvPr/>
        </p:nvSpPr>
        <p:spPr>
          <a:xfrm>
            <a:off x="2534235" y="2974238"/>
            <a:ext cx="130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Before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66675D-CA54-CF45-9185-D52895E22983}"/>
              </a:ext>
            </a:extLst>
          </p:cNvPr>
          <p:cNvSpPr txBox="1"/>
          <p:nvPr/>
        </p:nvSpPr>
        <p:spPr>
          <a:xfrm>
            <a:off x="8776880" y="2974238"/>
            <a:ext cx="130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Now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F316E1-5235-5664-CEDB-2E4AE47DBC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906" y="3931613"/>
            <a:ext cx="5989138" cy="26480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8DBA55-2119-D69C-B7E0-60ABB44C9503}"/>
              </a:ext>
            </a:extLst>
          </p:cNvPr>
          <p:cNvSpPr txBox="1"/>
          <p:nvPr/>
        </p:nvSpPr>
        <p:spPr>
          <a:xfrm>
            <a:off x="582508" y="1543179"/>
            <a:ext cx="113904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Change: </a:t>
            </a:r>
            <a:r>
              <a:rPr lang="en-US" dirty="0"/>
              <a:t>FSI can only measure rotational</a:t>
            </a:r>
          </a:p>
          <a:p>
            <a:endParaRPr lang="en-US" b="1" dirty="0"/>
          </a:p>
          <a:p>
            <a:r>
              <a:rPr lang="en-US" b="1" dirty="0"/>
              <a:t>Conclusion: </a:t>
            </a:r>
            <a:r>
              <a:rPr lang="en-US" dirty="0"/>
              <a:t>failure frequencies barely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BB3EE40-0D16-9A8A-3212-D65D943E1EB2}"/>
              </a:ext>
            </a:extLst>
          </p:cNvPr>
          <p:cNvCxnSpPr/>
          <p:nvPr/>
        </p:nvCxnSpPr>
        <p:spPr>
          <a:xfrm flipV="1">
            <a:off x="6522722" y="3071063"/>
            <a:ext cx="0" cy="359389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573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FRAS PLs changes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19858A4-3757-E417-03D2-CE26B2B55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6951" y="3123941"/>
            <a:ext cx="2433470" cy="34100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7F966FB-A203-9458-C9FF-CAEB51300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3984" y="3706111"/>
            <a:ext cx="3332318" cy="304134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E8E161C-0189-6F09-4697-A51B55D9EB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22552"/>
            <a:ext cx="4319033" cy="31303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D0E680C-F547-B3FA-5BEA-F7F836A16721}"/>
              </a:ext>
            </a:extLst>
          </p:cNvPr>
          <p:cNvSpPr txBox="1"/>
          <p:nvPr/>
        </p:nvSpPr>
        <p:spPr>
          <a:xfrm>
            <a:off x="2534235" y="2974238"/>
            <a:ext cx="130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Before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2466C3-901D-173A-AEBE-B6084A36F421}"/>
              </a:ext>
            </a:extLst>
          </p:cNvPr>
          <p:cNvSpPr txBox="1"/>
          <p:nvPr/>
        </p:nvSpPr>
        <p:spPr>
          <a:xfrm>
            <a:off x="8776880" y="2974238"/>
            <a:ext cx="130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Now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467097-E317-D29C-AE22-B3588AC41B0D}"/>
              </a:ext>
            </a:extLst>
          </p:cNvPr>
          <p:cNvSpPr txBox="1"/>
          <p:nvPr/>
        </p:nvSpPr>
        <p:spPr>
          <a:xfrm>
            <a:off x="582508" y="1543179"/>
            <a:ext cx="113904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Change: </a:t>
            </a:r>
            <a:r>
              <a:rPr lang="en-US" dirty="0"/>
              <a:t>Dependencies with top FEC – we split the failure modes</a:t>
            </a:r>
          </a:p>
          <a:p>
            <a:endParaRPr lang="en-US" b="1" dirty="0"/>
          </a:p>
          <a:p>
            <a:r>
              <a:rPr lang="en-US" b="1" dirty="0"/>
              <a:t>Conclusion: </a:t>
            </a:r>
            <a:r>
              <a:rPr lang="en-US" dirty="0"/>
              <a:t>more granularity for the LOPA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7CE2F8E-F999-568F-827C-A7E2AD130A9E}"/>
              </a:ext>
            </a:extLst>
          </p:cNvPr>
          <p:cNvCxnSpPr/>
          <p:nvPr/>
        </p:nvCxnSpPr>
        <p:spPr>
          <a:xfrm flipV="1">
            <a:off x="5283202" y="2974238"/>
            <a:ext cx="0" cy="359389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83513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FRAS PLs changes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C952A99-8108-C3D7-2D77-ED468DFE14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4254" y="3653139"/>
            <a:ext cx="2578047" cy="280154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05CE67E-EC9A-0EDC-44B7-3252F9B99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890" y="3653139"/>
            <a:ext cx="2578047" cy="28015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D41FED5-E96D-0E91-2954-66A17E3A69B5}"/>
              </a:ext>
            </a:extLst>
          </p:cNvPr>
          <p:cNvSpPr txBox="1"/>
          <p:nvPr/>
        </p:nvSpPr>
        <p:spPr>
          <a:xfrm>
            <a:off x="2534235" y="2974238"/>
            <a:ext cx="130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Before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5105B8-42CC-0F9E-7BC2-AF5B09605295}"/>
              </a:ext>
            </a:extLst>
          </p:cNvPr>
          <p:cNvSpPr txBox="1"/>
          <p:nvPr/>
        </p:nvSpPr>
        <p:spPr>
          <a:xfrm>
            <a:off x="8776880" y="2974238"/>
            <a:ext cx="130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Now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8AA272-4A9A-DD62-86B4-F456CA8E7EC7}"/>
              </a:ext>
            </a:extLst>
          </p:cNvPr>
          <p:cNvSpPr txBox="1"/>
          <p:nvPr/>
        </p:nvSpPr>
        <p:spPr>
          <a:xfrm>
            <a:off x="582508" y="1543179"/>
            <a:ext cx="11390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Conclusion: </a:t>
            </a:r>
            <a:r>
              <a:rPr lang="en-US" dirty="0"/>
              <a:t>global</a:t>
            </a:r>
            <a:r>
              <a:rPr lang="en-US" b="1" dirty="0"/>
              <a:t> </a:t>
            </a:r>
            <a:r>
              <a:rPr lang="en-US" dirty="0"/>
              <a:t>failure rate does not change. We just got more granularity for the LOPA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DF1EDC-AEAA-BADD-6B75-339E7C6F5097}"/>
              </a:ext>
            </a:extLst>
          </p:cNvPr>
          <p:cNvCxnSpPr/>
          <p:nvPr/>
        </p:nvCxnSpPr>
        <p:spPr>
          <a:xfrm flipV="1">
            <a:off x="6277741" y="2974238"/>
            <a:ext cx="0" cy="359389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08572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FRAS PLs changes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3EA6F9-1428-57AE-8302-FB2B3DCC3C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8827" y="3429000"/>
            <a:ext cx="6400800" cy="31146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01289D-C4C6-E2E4-14A4-954E1DB046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5426" b="56785"/>
          <a:stretch/>
        </p:blipFill>
        <p:spPr>
          <a:xfrm>
            <a:off x="457200" y="3429000"/>
            <a:ext cx="3864186" cy="30977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6FA2014-5DA0-665B-5DF5-48B6A9776E97}"/>
              </a:ext>
            </a:extLst>
          </p:cNvPr>
          <p:cNvSpPr txBox="1"/>
          <p:nvPr/>
        </p:nvSpPr>
        <p:spPr>
          <a:xfrm>
            <a:off x="1739053" y="2974238"/>
            <a:ext cx="130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Before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9FBF29-D990-0403-C9FD-F86EE2024150}"/>
              </a:ext>
            </a:extLst>
          </p:cNvPr>
          <p:cNvSpPr txBox="1"/>
          <p:nvPr/>
        </p:nvSpPr>
        <p:spPr>
          <a:xfrm>
            <a:off x="7978987" y="2974238"/>
            <a:ext cx="130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Now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6EC51A-8A04-6180-8D51-4CF6755683DE}"/>
              </a:ext>
            </a:extLst>
          </p:cNvPr>
          <p:cNvSpPr txBox="1"/>
          <p:nvPr/>
        </p:nvSpPr>
        <p:spPr>
          <a:xfrm>
            <a:off x="582508" y="1543179"/>
            <a:ext cx="113904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Change: </a:t>
            </a:r>
            <a:r>
              <a:rPr lang="en-US" dirty="0"/>
              <a:t>more granularity for the top FEC failures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Conclusion: </a:t>
            </a:r>
            <a:r>
              <a:rPr lang="en-US" dirty="0"/>
              <a:t>(conservative approach) some relevant (according to the assumptions) failure modes are not protected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E44799C-E065-AF3A-836E-E1FA51790CA2}"/>
              </a:ext>
            </a:extLst>
          </p:cNvPr>
          <p:cNvCxnSpPr/>
          <p:nvPr/>
        </p:nvCxnSpPr>
        <p:spPr>
          <a:xfrm flipV="1">
            <a:off x="4936621" y="3062291"/>
            <a:ext cx="0" cy="359389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69331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FRAS PLs changes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D47E04-30B2-9B28-9FD3-AD500D9C4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0492"/>
            <a:ext cx="12192000" cy="412795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E55A74E-D66A-5B16-44BA-721F586AC5DC}"/>
              </a:ext>
            </a:extLst>
          </p:cNvPr>
          <p:cNvSpPr/>
          <p:nvPr/>
        </p:nvSpPr>
        <p:spPr>
          <a:xfrm>
            <a:off x="1530773" y="1720492"/>
            <a:ext cx="2167467" cy="188969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AAD6ED-98DC-005A-CD10-F7B2E00DE124}"/>
              </a:ext>
            </a:extLst>
          </p:cNvPr>
          <p:cNvSpPr/>
          <p:nvPr/>
        </p:nvSpPr>
        <p:spPr>
          <a:xfrm>
            <a:off x="0" y="3484946"/>
            <a:ext cx="1530773" cy="12524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CBE522C-9578-DE13-8101-D1339265AA31}"/>
              </a:ext>
            </a:extLst>
          </p:cNvPr>
          <p:cNvSpPr/>
          <p:nvPr/>
        </p:nvSpPr>
        <p:spPr>
          <a:xfrm>
            <a:off x="3169920" y="4558453"/>
            <a:ext cx="704427" cy="338667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820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FRAS PLs changes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720D01-7CC5-58B8-7CD4-B776E4861E7F}"/>
              </a:ext>
            </a:extLst>
          </p:cNvPr>
          <p:cNvSpPr txBox="1"/>
          <p:nvPr/>
        </p:nvSpPr>
        <p:spPr>
          <a:xfrm>
            <a:off x="582508" y="1543179"/>
            <a:ext cx="1139046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However,</a:t>
            </a:r>
          </a:p>
          <a:p>
            <a:pPr algn="ctr"/>
            <a:endParaRPr lang="en-US" sz="2000" b="1" dirty="0"/>
          </a:p>
          <a:p>
            <a:pPr algn="ctr"/>
            <a:r>
              <a:rPr lang="en-US" sz="2000" b="1" dirty="0"/>
              <a:t>Purely systematic failures (e.g., software failures) </a:t>
            </a:r>
            <a:r>
              <a:rPr lang="en-US" sz="2000" dirty="0"/>
              <a:t>will not be affected by the operation time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Therefore,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We should not consider this risk reduction in LOPA</a:t>
            </a:r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These failures will be treated separately, following the risk reduction recommendations for software from the IEC standards (including testing, procedures, runtime monitors, specification,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597732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1BE3652-B3E0-45D8-88FD-DBA57FB23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7033"/>
            <a:ext cx="12192000" cy="4111447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FRAS PLs changes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E55A74E-D66A-5B16-44BA-721F586AC5DC}"/>
              </a:ext>
            </a:extLst>
          </p:cNvPr>
          <p:cNvSpPr/>
          <p:nvPr/>
        </p:nvSpPr>
        <p:spPr>
          <a:xfrm>
            <a:off x="1530773" y="1720492"/>
            <a:ext cx="2167467" cy="188969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AAD6ED-98DC-005A-CD10-F7B2E00DE124}"/>
              </a:ext>
            </a:extLst>
          </p:cNvPr>
          <p:cNvSpPr/>
          <p:nvPr/>
        </p:nvSpPr>
        <p:spPr>
          <a:xfrm>
            <a:off x="0" y="3484946"/>
            <a:ext cx="1530773" cy="12524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019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Contents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24927" y="2187272"/>
            <a:ext cx="92896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Small summary from previous activities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Updates in the FTA and LOPA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Conclusions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34938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Conclusions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6B5E8F-3B3A-D062-6661-BAE73B04B910}"/>
              </a:ext>
            </a:extLst>
          </p:cNvPr>
          <p:cNvSpPr txBox="1"/>
          <p:nvPr/>
        </p:nvSpPr>
        <p:spPr>
          <a:xfrm>
            <a:off x="728500" y="1739251"/>
            <a:ext cx="928968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Same reliability data as before (</a:t>
            </a:r>
            <a:r>
              <a:rPr lang="en-US" sz="2000" b="1" dirty="0">
                <a:solidFill>
                  <a:srgbClr val="000000"/>
                </a:solidFill>
              </a:rPr>
              <a:t>same assumptions</a:t>
            </a:r>
            <a:r>
              <a:rPr lang="en-US" sz="2000" dirty="0">
                <a:solidFill>
                  <a:srgbClr val="00000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PLs cannot protect from all failures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00"/>
                </a:solidFill>
              </a:rPr>
              <a:t>New</a:t>
            </a:r>
            <a:r>
              <a:rPr lang="en-US" sz="2000" dirty="0">
                <a:solidFill>
                  <a:srgbClr val="000000"/>
                </a:solidFill>
              </a:rPr>
              <a:t> single point of failure -- LGC logic: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58% of chances of breaking the bellow (according with the data)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00"/>
                </a:solidFill>
              </a:rPr>
              <a:t>Testing, runtime monitors (?) and procedures should be put in place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Max. </a:t>
            </a:r>
            <a:r>
              <a:rPr lang="en-US" sz="2000" b="1" dirty="0">
                <a:solidFill>
                  <a:srgbClr val="000000"/>
                </a:solidFill>
              </a:rPr>
              <a:t>operation time </a:t>
            </a:r>
            <a:r>
              <a:rPr lang="en-US" sz="2000" dirty="0">
                <a:solidFill>
                  <a:srgbClr val="000000"/>
                </a:solidFill>
              </a:rPr>
              <a:t>limit = </a:t>
            </a:r>
            <a:r>
              <a:rPr lang="en-US" sz="2000" b="1" dirty="0">
                <a:solidFill>
                  <a:srgbClr val="000000"/>
                </a:solidFill>
              </a:rPr>
              <a:t>12 days </a:t>
            </a:r>
            <a:r>
              <a:rPr lang="en-US" sz="2000" dirty="0">
                <a:solidFill>
                  <a:srgbClr val="000000"/>
                </a:solidFill>
              </a:rPr>
              <a:t>– assuming a </a:t>
            </a:r>
            <a:r>
              <a:rPr lang="en-US" sz="2000" b="1" dirty="0">
                <a:solidFill>
                  <a:srgbClr val="000000"/>
                </a:solidFill>
              </a:rPr>
              <a:t>perfect</a:t>
            </a:r>
            <a:r>
              <a:rPr lang="en-US" sz="2000" dirty="0">
                <a:solidFill>
                  <a:srgbClr val="000000"/>
                </a:solidFill>
              </a:rPr>
              <a:t> mechanism/procedure to switch off the motors and </a:t>
            </a:r>
            <a:r>
              <a:rPr lang="en-US" sz="2000" b="1" dirty="0">
                <a:solidFill>
                  <a:srgbClr val="000000"/>
                </a:solidFill>
              </a:rPr>
              <a:t>excluding pure software failures from the top FEC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292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945A52-C141-7724-6D43-76F6B1A55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4217"/>
            <a:ext cx="12192000" cy="5290739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>
                <a:solidFill>
                  <a:schemeClr val="tx2"/>
                </a:solidFill>
              </a:rPr>
              <a:t>RAC3 </a:t>
            </a:r>
            <a:r>
              <a:rPr lang="en-US" sz="2800" b="1" dirty="0">
                <a:solidFill>
                  <a:schemeClr val="tx2"/>
                </a:solidFill>
              </a:rPr>
              <a:t>PLs changes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E55A74E-D66A-5B16-44BA-721F586AC5DC}"/>
              </a:ext>
            </a:extLst>
          </p:cNvPr>
          <p:cNvSpPr/>
          <p:nvPr/>
        </p:nvSpPr>
        <p:spPr>
          <a:xfrm>
            <a:off x="7239573" y="1178560"/>
            <a:ext cx="3028800" cy="412658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AAD6ED-98DC-005A-CD10-F7B2E00DE124}"/>
              </a:ext>
            </a:extLst>
          </p:cNvPr>
          <p:cNvSpPr/>
          <p:nvPr/>
        </p:nvSpPr>
        <p:spPr>
          <a:xfrm>
            <a:off x="0" y="3432453"/>
            <a:ext cx="2208107" cy="21837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081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>
                <a:solidFill>
                  <a:schemeClr val="tx2"/>
                </a:solidFill>
              </a:rPr>
              <a:t>RAC3 </a:t>
            </a:r>
            <a:r>
              <a:rPr lang="en-US" sz="2800" b="1" dirty="0">
                <a:solidFill>
                  <a:schemeClr val="tx2"/>
                </a:solidFill>
              </a:rPr>
              <a:t>PLs changes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AFC947-AF39-1AAA-F689-6D02D4783A03}"/>
              </a:ext>
            </a:extLst>
          </p:cNvPr>
          <p:cNvSpPr txBox="1"/>
          <p:nvPr/>
        </p:nvSpPr>
        <p:spPr>
          <a:xfrm>
            <a:off x="582508" y="1543179"/>
            <a:ext cx="1139046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However,</a:t>
            </a:r>
          </a:p>
          <a:p>
            <a:pPr algn="ctr"/>
            <a:endParaRPr lang="en-US" sz="2000" b="1" dirty="0"/>
          </a:p>
          <a:p>
            <a:pPr algn="ctr"/>
            <a:r>
              <a:rPr lang="en-US" sz="2000" b="1" dirty="0"/>
              <a:t>Purely systematic failures (e.g., software failures) </a:t>
            </a:r>
            <a:r>
              <a:rPr lang="en-US" sz="2000" dirty="0"/>
              <a:t>will not be affected by the operation time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Therefore,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We should not consider this risk reduction in LOPA</a:t>
            </a:r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These failures will be treated separately, following the risk reduction recommendations for software from the IEC standards (including testing, procedures, runtime monitors, specification,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409769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501F8ED-19A7-F9AC-90AC-4D91976AE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3940"/>
            <a:ext cx="12192000" cy="5048036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>
                <a:solidFill>
                  <a:schemeClr val="tx2"/>
                </a:solidFill>
              </a:rPr>
              <a:t>RAC3 </a:t>
            </a:r>
            <a:r>
              <a:rPr lang="en-US" sz="2800" b="1" dirty="0">
                <a:solidFill>
                  <a:schemeClr val="tx2"/>
                </a:solidFill>
              </a:rPr>
              <a:t>PLs changes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E55A74E-D66A-5B16-44BA-721F586AC5DC}"/>
              </a:ext>
            </a:extLst>
          </p:cNvPr>
          <p:cNvSpPr/>
          <p:nvPr/>
        </p:nvSpPr>
        <p:spPr>
          <a:xfrm>
            <a:off x="7239573" y="1219198"/>
            <a:ext cx="3028800" cy="412658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AAD6ED-98DC-005A-CD10-F7B2E00DE124}"/>
              </a:ext>
            </a:extLst>
          </p:cNvPr>
          <p:cNvSpPr/>
          <p:nvPr/>
        </p:nvSpPr>
        <p:spPr>
          <a:xfrm>
            <a:off x="0" y="3432453"/>
            <a:ext cx="2208107" cy="21837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93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4C02FCB-60E6-C85F-5D77-A878A5920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17" y="1250622"/>
            <a:ext cx="7951136" cy="3565881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11205713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Protection Layers design (IEC 61511)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672250"/>
              </p:ext>
            </p:extLst>
          </p:nvPr>
        </p:nvGraphicFramePr>
        <p:xfrm>
          <a:off x="9087696" y="2777559"/>
          <a:ext cx="2875080" cy="22793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37540">
                  <a:extLst>
                    <a:ext uri="{9D8B030D-6E8A-4147-A177-3AD203B41FA5}">
                      <a16:colId xmlns:a16="http://schemas.microsoft.com/office/drawing/2014/main" val="2181848162"/>
                    </a:ext>
                  </a:extLst>
                </a:gridCol>
                <a:gridCol w="1437540">
                  <a:extLst>
                    <a:ext uri="{9D8B030D-6E8A-4147-A177-3AD203B41FA5}">
                      <a16:colId xmlns:a16="http://schemas.microsoft.com/office/drawing/2014/main" val="1398648456"/>
                    </a:ext>
                  </a:extLst>
                </a:gridCol>
              </a:tblGrid>
              <a:tr h="82585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Necessary</a:t>
                      </a:r>
                      <a:r>
                        <a:rPr lang="en-US" sz="1600" baseline="0" dirty="0"/>
                        <a:t> </a:t>
                      </a:r>
                    </a:p>
                    <a:p>
                      <a:pPr algn="ctr"/>
                      <a:r>
                        <a:rPr lang="en-US" sz="1600" baseline="0" dirty="0"/>
                        <a:t>Risk </a:t>
                      </a:r>
                    </a:p>
                    <a:p>
                      <a:pPr algn="ctr"/>
                      <a:r>
                        <a:rPr lang="en-US" sz="1600" baseline="0" dirty="0"/>
                        <a:t>Reduction</a:t>
                      </a:r>
                      <a:endParaRPr lang="en-GB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Number </a:t>
                      </a:r>
                    </a:p>
                    <a:p>
                      <a:pPr algn="ctr"/>
                      <a:r>
                        <a:rPr lang="en-US" sz="1600" dirty="0"/>
                        <a:t>of PLs</a:t>
                      </a:r>
                      <a:endParaRPr lang="en-GB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617807"/>
                  </a:ext>
                </a:extLst>
              </a:tr>
              <a:tr h="7267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&gt; 10 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(SIL1)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914602"/>
                  </a:ext>
                </a:extLst>
              </a:tr>
              <a:tr h="7267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&gt; 100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(SIL2)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509703"/>
                  </a:ext>
                </a:extLst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1072568" y="1027679"/>
            <a:ext cx="729113" cy="4458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3CA922E-5AE2-36C5-8629-8AC7E409E0CF}"/>
              </a:ext>
            </a:extLst>
          </p:cNvPr>
          <p:cNvSpPr/>
          <p:nvPr/>
        </p:nvSpPr>
        <p:spPr>
          <a:xfrm>
            <a:off x="10302240" y="692398"/>
            <a:ext cx="729113" cy="72523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556E620-9284-03DA-18B4-BE3860543B7B}"/>
              </a:ext>
            </a:extLst>
          </p:cNvPr>
          <p:cNvCxnSpPr/>
          <p:nvPr/>
        </p:nvCxnSpPr>
        <p:spPr>
          <a:xfrm>
            <a:off x="10302240" y="670560"/>
            <a:ext cx="729113" cy="74707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6269F4-D62D-3510-814D-73A6BEDDAF4E}"/>
              </a:ext>
            </a:extLst>
          </p:cNvPr>
          <p:cNvCxnSpPr>
            <a:cxnSpLocks/>
          </p:cNvCxnSpPr>
          <p:nvPr/>
        </p:nvCxnSpPr>
        <p:spPr>
          <a:xfrm rot="5400000">
            <a:off x="10305627" y="687495"/>
            <a:ext cx="729113" cy="74707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E598A2E2-4650-A3D5-1588-18E686E556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8050" y="4707322"/>
            <a:ext cx="6941994" cy="2007770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497652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0"/>
          <a:stretch/>
        </p:blipFill>
        <p:spPr>
          <a:xfrm>
            <a:off x="6260838" y="1682750"/>
            <a:ext cx="5876342" cy="487489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FRAS control system vs FRAS PLs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36" y="1682750"/>
            <a:ext cx="5881446" cy="48748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65823" y="1180862"/>
            <a:ext cx="3466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New hardware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07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0"/>
          <a:stretch/>
        </p:blipFill>
        <p:spPr>
          <a:xfrm>
            <a:off x="997958" y="1708472"/>
            <a:ext cx="5876342" cy="487489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FRAS control system vs FRAS PLs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71850" y="2704862"/>
            <a:ext cx="346682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“Independent” Protection Layers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(except for the FESA framework dependency)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dirty="0"/>
              <a:t>No more diversity </a:t>
            </a:r>
            <a:r>
              <a:rPr lang="en-US" dirty="0"/>
              <a:t>was proposed since the </a:t>
            </a:r>
            <a:r>
              <a:rPr lang="en-US" b="1" dirty="0"/>
              <a:t>LOPA results </a:t>
            </a:r>
            <a:r>
              <a:rPr lang="en-US" dirty="0"/>
              <a:t>showed that we can achieve the tolerable risk with the current architecture</a:t>
            </a:r>
          </a:p>
          <a:p>
            <a:pPr algn="ctr"/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7E7017-6855-3939-2809-A045057AB047}"/>
              </a:ext>
            </a:extLst>
          </p:cNvPr>
          <p:cNvSpPr/>
          <p:nvPr/>
        </p:nvSpPr>
        <p:spPr>
          <a:xfrm>
            <a:off x="3102188" y="3077635"/>
            <a:ext cx="982135" cy="82755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0A9395F-DD9C-B6EF-0C5F-406DD64EB1F3}"/>
              </a:ext>
            </a:extLst>
          </p:cNvPr>
          <p:cNvSpPr/>
          <p:nvPr/>
        </p:nvSpPr>
        <p:spPr>
          <a:xfrm>
            <a:off x="4447151" y="3037841"/>
            <a:ext cx="873760" cy="86735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E6F3574-415E-5132-C905-BA629DB81CD8}"/>
              </a:ext>
            </a:extLst>
          </p:cNvPr>
          <p:cNvSpPr/>
          <p:nvPr/>
        </p:nvSpPr>
        <p:spPr>
          <a:xfrm>
            <a:off x="1965815" y="3077635"/>
            <a:ext cx="927947" cy="8297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9859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/>
          <p:cNvSpPr txBox="1"/>
          <p:nvPr/>
        </p:nvSpPr>
        <p:spPr>
          <a:xfrm>
            <a:off x="676175" y="2020465"/>
            <a:ext cx="928968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FMEA (device failures)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FTA review (System failures)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LOPA + safety matrix (do we achieve the tolerable risk?)</a:t>
            </a:r>
            <a:endParaRPr lang="en-GB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Contents</a:t>
            </a:r>
            <a:endParaRPr lang="en-GB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986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/>
          <p:cNvSpPr txBox="1"/>
          <p:nvPr/>
        </p:nvSpPr>
        <p:spPr>
          <a:xfrm>
            <a:off x="682949" y="1417638"/>
            <a:ext cx="928968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b="1" dirty="0"/>
              <a:t>FMEA (device failures)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FTA review (System failures)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LOPA + safety matrix (do we achieve the tolerable risk?)</a:t>
            </a:r>
            <a:endParaRPr lang="en-GB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Contents</a:t>
            </a:r>
            <a:endParaRPr lang="en-GB" sz="2800" dirty="0">
              <a:solidFill>
                <a:schemeClr val="tx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2F15A76-04B9-025A-15CD-6B9BB5E94C36}"/>
              </a:ext>
            </a:extLst>
          </p:cNvPr>
          <p:cNvGrpSpPr/>
          <p:nvPr/>
        </p:nvGrpSpPr>
        <p:grpSpPr>
          <a:xfrm>
            <a:off x="868588" y="2087066"/>
            <a:ext cx="11059625" cy="2977526"/>
            <a:chOff x="868588" y="2087066"/>
            <a:chExt cx="11059625" cy="297752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9F4165E-CF10-BE74-0D89-E05F553FA7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53574"/>
            <a:stretch/>
          </p:blipFill>
          <p:spPr>
            <a:xfrm>
              <a:off x="868588" y="2087066"/>
              <a:ext cx="11059625" cy="2977526"/>
            </a:xfrm>
            <a:prstGeom prst="rect">
              <a:avLst/>
            </a:prstGeom>
          </p:spPr>
        </p:pic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541061BE-5636-9658-2620-A60F1ED84521}"/>
                </a:ext>
              </a:extLst>
            </p:cNvPr>
            <p:cNvSpPr/>
            <p:nvPr/>
          </p:nvSpPr>
          <p:spPr>
            <a:xfrm>
              <a:off x="7935774" y="3067187"/>
              <a:ext cx="480224" cy="361813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50B7FBF8-5089-F831-4793-17A4BE37C69C}"/>
                </a:ext>
              </a:extLst>
            </p:cNvPr>
            <p:cNvSpPr/>
            <p:nvPr/>
          </p:nvSpPr>
          <p:spPr>
            <a:xfrm>
              <a:off x="9829825" y="3067186"/>
              <a:ext cx="480224" cy="361813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78308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029BB15-0D67-0C6A-D9F6-E36C220BB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37862"/>
            <a:ext cx="12192000" cy="3504102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Contents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13354" y="1685064"/>
            <a:ext cx="92896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FMEA (device failures)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b="1" dirty="0"/>
              <a:t>FTA review (System failures)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LOPA + safety matrix (do we achieve the tolerable risk?)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08650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Contents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13354" y="1685064"/>
            <a:ext cx="92896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FMEA (device failures)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b="1" dirty="0"/>
              <a:t>FTA review (System failures)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b="1" dirty="0"/>
              <a:t>LOPA + safety matrix </a:t>
            </a:r>
            <a:r>
              <a:rPr lang="en-US" sz="2000" dirty="0"/>
              <a:t>(do we achieve the tolerable risk?)</a:t>
            </a:r>
            <a:endParaRPr lang="en-GB" sz="2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0634C07-E9E1-F7B8-255A-34CD88FE7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222" y="3545044"/>
            <a:ext cx="7665884" cy="196818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3378479-EA44-B2B4-0202-54D6ED9F07E4}"/>
              </a:ext>
            </a:extLst>
          </p:cNvPr>
          <p:cNvSpPr/>
          <p:nvPr/>
        </p:nvSpPr>
        <p:spPr>
          <a:xfrm>
            <a:off x="8220430" y="3478712"/>
            <a:ext cx="592932" cy="214881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118B4F-9ED1-A9B1-487F-1D5BA0CD8FFE}"/>
              </a:ext>
            </a:extLst>
          </p:cNvPr>
          <p:cNvSpPr/>
          <p:nvPr/>
        </p:nvSpPr>
        <p:spPr>
          <a:xfrm>
            <a:off x="1875578" y="4734351"/>
            <a:ext cx="7720330" cy="369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5708476-52EF-80AC-2647-9E2A1F5C4AEC}"/>
                  </a:ext>
                </a:extLst>
              </p:cNvPr>
              <p:cNvSpPr txBox="1"/>
              <p:nvPr/>
            </p:nvSpPr>
            <p:spPr>
              <a:xfrm>
                <a:off x="9482106" y="4621712"/>
                <a:ext cx="5281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5708476-52EF-80AC-2647-9E2A1F5C4A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2106" y="4621712"/>
                <a:ext cx="528140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017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14950</TotalTime>
  <Words>621</Words>
  <Application>Microsoft Office PowerPoint</Application>
  <PresentationFormat>Widescreen</PresentationFormat>
  <Paragraphs>136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Office Theme</vt:lpstr>
      <vt:lpstr>FRAS project  Updates in the PL design</vt:lpstr>
      <vt:lpstr>Contents</vt:lpstr>
      <vt:lpstr>Protection Layers design (IEC 61511)</vt:lpstr>
      <vt:lpstr>FRAS control system vs FRAS PLs</vt:lpstr>
      <vt:lpstr>FRAS control system vs FRAS PLs</vt:lpstr>
      <vt:lpstr>Contents</vt:lpstr>
      <vt:lpstr>Contents</vt:lpstr>
      <vt:lpstr>Contents</vt:lpstr>
      <vt:lpstr>Contents</vt:lpstr>
      <vt:lpstr>Layers of Protection Analysis (LOPA)</vt:lpstr>
      <vt:lpstr>What have we changed?</vt:lpstr>
      <vt:lpstr>FRAS PLs changes</vt:lpstr>
      <vt:lpstr>Changes in the FTA</vt:lpstr>
      <vt:lpstr>FRAS PLs changes</vt:lpstr>
      <vt:lpstr>FRAS PLs changes</vt:lpstr>
      <vt:lpstr>FRAS PLs changes</vt:lpstr>
      <vt:lpstr>FRAS PLs changes</vt:lpstr>
      <vt:lpstr>FRAS PLs changes</vt:lpstr>
      <vt:lpstr>FRAS PLs changes</vt:lpstr>
      <vt:lpstr>Conclusions</vt:lpstr>
      <vt:lpstr>RAC3 PLs changes</vt:lpstr>
      <vt:lpstr>RAC3 PLs changes</vt:lpstr>
      <vt:lpstr>RAC3 PLs changes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Reliability information for the  Safety Instrumented Systems at CERN  The SM18 cluster F case study</dc:title>
  <dc:creator>Borja Fernandez Adiego</dc:creator>
  <cp:lastModifiedBy>Borja Fernandez Adiego</cp:lastModifiedBy>
  <cp:revision>2180</cp:revision>
  <dcterms:created xsi:type="dcterms:W3CDTF">2021-11-24T10:21:04Z</dcterms:created>
  <dcterms:modified xsi:type="dcterms:W3CDTF">2024-06-19T09:55:23Z</dcterms:modified>
</cp:coreProperties>
</file>