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542" r:id="rId6"/>
    <p:sldId id="548" r:id="rId7"/>
    <p:sldId id="544" r:id="rId8"/>
    <p:sldId id="550" r:id="rId9"/>
    <p:sldId id="553" r:id="rId10"/>
    <p:sldId id="554" r:id="rId11"/>
    <p:sldId id="555" r:id="rId12"/>
  </p:sldIdLst>
  <p:sldSz cx="12192000" cy="6858000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eusz Sosin" initials="MS" lastIdx="3" clrIdx="0">
    <p:extLst>
      <p:ext uri="{19B8F6BF-5375-455C-9EA6-DF929625EA0E}">
        <p15:presenceInfo xmlns:p15="http://schemas.microsoft.com/office/powerpoint/2012/main" userId="S-1-5-21-1526224874-1540688658-1361462980-8601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3B"/>
    <a:srgbClr val="F8F8F8"/>
    <a:srgbClr val="FF3399"/>
    <a:srgbClr val="CC66FF"/>
    <a:srgbClr val="FFCC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21" autoAdjust="0"/>
    <p:restoredTop sz="96433" autoAdjust="0"/>
  </p:normalViewPr>
  <p:slideViewPr>
    <p:cSldViewPr snapToObjects="1" showGuides="1">
      <p:cViewPr varScale="1">
        <p:scale>
          <a:sx n="162" d="100"/>
          <a:sy n="162" d="100"/>
        </p:scale>
        <p:origin x="222" y="17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58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17/06/2024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751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396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259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Carlo Zanoni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noProof="0"/>
              <a:t>Carlo Zanoni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/>
              <a:t>3.4.2017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noProof="0"/>
              <a:t>Carlo Zanoni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/>
              <a:t>3.4.2017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fr-FR" noProof="0"/>
              <a:t>Carlo Zanoni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/>
              <a:t>3.4.2017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fr-FR" noProof="0"/>
              <a:t>Carlo Zanoni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/>
              <a:t>3.4.2017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fr-FR" noProof="0"/>
              <a:t>Carlo Zanoni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3060435" y="6453337"/>
            <a:ext cx="1828144" cy="268139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accent1"/>
                </a:solidFill>
              </a:defRPr>
            </a:lvl1pPr>
          </a:lstStyle>
          <a:p>
            <a:pPr algn="ctr"/>
            <a:r>
              <a:rPr lang="en-US"/>
              <a:t>3.4.2017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r>
              <a:rPr lang="fr-FR" noProof="0"/>
              <a:t>Carlo Zanoni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Carlo Zanoni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cern.ch/display/FRAS/Collimator+mock-up+92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sys_id=2807659087dd4250ad8433340cbb35b8&amp;view=sp" TargetMode="External"/><Relationship Id="rId2" Type="http://schemas.openxmlformats.org/officeDocument/2006/relationships/hyperlink" Target="https://cern.service-now.com/service-portal?id=ticket&amp;table=u_request_fulfillment&amp;sys_id=984ce7f347358a108c97ed4c736d4324&amp;view=sp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sys_id=2807659087dd4250ad8433340cbb35b8&amp;view=sp" TargetMode="External"/><Relationship Id="rId2" Type="http://schemas.openxmlformats.org/officeDocument/2006/relationships/hyperlink" Target="https://cern.service-now.com/service-portal?id=ticket&amp;table=u_request_fulfillment&amp;sys_id=984ce7f347358a108c97ed4c736d4324&amp;view=sp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03512" y="2492896"/>
            <a:ext cx="9217024" cy="3960440"/>
          </a:xfrm>
        </p:spPr>
        <p:txBody>
          <a:bodyPr>
            <a:noAutofit/>
          </a:bodyPr>
          <a:lstStyle/>
          <a:p>
            <a:r>
              <a:rPr lang="en-GB" sz="3600" dirty="0"/>
              <a:t>HL-LHC cell 4 collimators mock-up</a:t>
            </a:r>
            <a:endParaRPr lang="pl-PL" sz="3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Objectives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Test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 to be performed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Preparation status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Timeline discussion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M. Sosin on behalf of WP15.4</a:t>
            </a:r>
          </a:p>
          <a:p>
            <a:r>
              <a:rPr lang="pl-PL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202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  <a:r>
              <a:rPr lang="pl-PL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.0</a:t>
            </a:r>
            <a:r>
              <a:rPr lang="en-GB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6.18</a:t>
            </a:r>
            <a:endParaRPr lang="pl-PL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cell 4 collimators mock-up – FRAS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408" y="980728"/>
            <a:ext cx="10560000" cy="4082007"/>
          </a:xfrm>
        </p:spPr>
        <p:txBody>
          <a:bodyPr>
            <a:normAutofit/>
          </a:bodyPr>
          <a:lstStyle/>
          <a:p>
            <a:r>
              <a:rPr lang="en-GB" sz="2000" dirty="0"/>
              <a:t>S</a:t>
            </a:r>
            <a:r>
              <a:rPr lang="pl-PL" sz="2000" dirty="0" err="1"/>
              <a:t>cope</a:t>
            </a:r>
            <a:r>
              <a:rPr lang="pl-PL" sz="2000" dirty="0"/>
              <a:t> of the mock-up FRAS equipment for </a:t>
            </a:r>
            <a:r>
              <a:rPr lang="en-GB" sz="2000" dirty="0"/>
              <a:t>2 collimators TCTPXH and TCLPX</a:t>
            </a:r>
            <a:r>
              <a:rPr lang="pl-PL" sz="2000" dirty="0"/>
              <a:t>)</a:t>
            </a:r>
          </a:p>
          <a:p>
            <a:pPr lvl="1"/>
            <a:r>
              <a:rPr lang="en-GB" sz="1800" dirty="0"/>
              <a:t>2 side pillars + 2WPS</a:t>
            </a:r>
            <a:r>
              <a:rPr lang="pl-PL" sz="1800" dirty="0"/>
              <a:t> (wire supports + reference)</a:t>
            </a:r>
            <a:endParaRPr lang="en-GB" sz="1800" dirty="0"/>
          </a:p>
          <a:p>
            <a:pPr lvl="1"/>
            <a:r>
              <a:rPr lang="en-GB" sz="1800" dirty="0"/>
              <a:t>6 WPS on arms</a:t>
            </a:r>
            <a:r>
              <a:rPr lang="pl-PL" sz="1800" dirty="0"/>
              <a:t> (3 per collimator)</a:t>
            </a:r>
            <a:endParaRPr lang="en-GB" sz="1800" dirty="0"/>
          </a:p>
          <a:p>
            <a:pPr lvl="1"/>
            <a:r>
              <a:rPr lang="en-GB" sz="1800" dirty="0"/>
              <a:t>2 inclinometers (capacitive)</a:t>
            </a:r>
            <a:r>
              <a:rPr lang="pl-PL" sz="1800" dirty="0"/>
              <a:t> → </a:t>
            </a:r>
            <a:r>
              <a:rPr lang="pl-PL" sz="1400" dirty="0"/>
              <a:t>For </a:t>
            </a:r>
            <a:r>
              <a:rPr lang="en-GB" sz="1400" dirty="0"/>
              <a:t>the </a:t>
            </a:r>
            <a:r>
              <a:rPr lang="pl-PL" sz="1400" dirty="0" err="1"/>
              <a:t>first</a:t>
            </a:r>
            <a:r>
              <a:rPr lang="pl-PL" sz="1400" dirty="0"/>
              <a:t> </a:t>
            </a:r>
            <a:r>
              <a:rPr lang="pl-PL" sz="1400" dirty="0" err="1"/>
              <a:t>tests</a:t>
            </a:r>
            <a:r>
              <a:rPr lang="pl-PL" sz="1400" dirty="0"/>
              <a:t> </a:t>
            </a:r>
            <a:r>
              <a:rPr lang="en-GB" sz="1400" dirty="0"/>
              <a:t>in case of delays with capacitive inclinometers readiness - the WYLER inclinometer (preferred) or FSI-inclinometers to be used as replacer for the test period. The SCT optical inclinometers to be used for integration tests.</a:t>
            </a:r>
          </a:p>
          <a:p>
            <a:pPr lvl="1"/>
            <a:r>
              <a:rPr lang="en-GB" sz="1800" dirty="0"/>
              <a:t>Only 1 UAP (</a:t>
            </a:r>
            <a:r>
              <a:rPr lang="en-GB" sz="1800" dirty="0">
                <a:highlight>
                  <a:srgbClr val="00FF00"/>
                </a:highlight>
              </a:rPr>
              <a:t>TCLPX</a:t>
            </a:r>
            <a:r>
              <a:rPr lang="en-GB" sz="1800" dirty="0"/>
              <a:t>) motorized considered for now (manual parametrization of motorized axes)</a:t>
            </a:r>
            <a:endParaRPr lang="pl-PL" sz="1800" dirty="0"/>
          </a:p>
          <a:p>
            <a:r>
              <a:rPr lang="pl-PL" sz="2000" dirty="0"/>
              <a:t>Main objective</a:t>
            </a:r>
          </a:p>
          <a:p>
            <a:pPr lvl="1"/>
            <a:r>
              <a:rPr lang="en-GB" sz="1800" dirty="0"/>
              <a:t>Validation of the different systems and their respective interfaces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7203943-6282-12D1-968F-16DBB1737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7888" y="4300157"/>
            <a:ext cx="5514776" cy="255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564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4BA64A-980D-BB85-8B9D-F3DE568EE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E0987D2-131B-69A7-4153-E48214B8C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3.4.2017</a:t>
            </a:r>
            <a:endParaRPr lang="en-US" dirty="0"/>
          </a:p>
        </p:txBody>
      </p:sp>
      <p:pic>
        <p:nvPicPr>
          <p:cNvPr id="8" name="Picture 7" descr="A machine in a factory&#10;&#10;Description automatically generated">
            <a:extLst>
              <a:ext uri="{FF2B5EF4-FFF2-40B4-BE49-F238E27FC236}">
                <a16:creationId xmlns:a16="http://schemas.microsoft.com/office/drawing/2014/main" id="{FC215460-EC38-F06E-365D-7E3A04303F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3" y="0"/>
            <a:ext cx="12177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437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</a:t>
            </a:r>
            <a:r>
              <a:rPr lang="pl-PL" dirty="0"/>
              <a:t> validations, related to FRAS</a:t>
            </a:r>
            <a:r>
              <a:rPr lang="en-GB" dirty="0"/>
              <a:t> integration, installation and exchange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1026" y="1376772"/>
            <a:ext cx="10560000" cy="4716524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/>
              <a:t>Rehearsal platform prior to the installation in the tunnel</a:t>
            </a:r>
          </a:p>
          <a:p>
            <a:pPr lvl="1"/>
            <a:r>
              <a:rPr lang="en-GB" sz="1800" dirty="0"/>
              <a:t>Alignment of supporting foot – </a:t>
            </a:r>
            <a:r>
              <a:rPr lang="en-GB" sz="1800" b="1" dirty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GB" sz="1800" dirty="0"/>
              <a:t>Pre-adjustment of collimator by ASG – </a:t>
            </a:r>
            <a:r>
              <a:rPr lang="en-GB" sz="1800" b="1" dirty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GB" sz="1800" dirty="0"/>
              <a:t>Test of WPS supporting arm rigidity, tests of UAP – </a:t>
            </a:r>
            <a:r>
              <a:rPr lang="en-GB" sz="1800" b="1" dirty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GB" sz="1800" dirty="0"/>
              <a:t>WPS system, inclinometers, motors integration – </a:t>
            </a:r>
            <a:r>
              <a:rPr lang="en-GB" sz="1800" b="1" dirty="0">
                <a:solidFill>
                  <a:srgbClr val="00B050"/>
                </a:solidFill>
              </a:rPr>
              <a:t>DONE</a:t>
            </a:r>
            <a:endParaRPr lang="en-GB" sz="1800" dirty="0"/>
          </a:p>
          <a:p>
            <a:pPr lvl="1"/>
            <a:r>
              <a:rPr lang="en-GB" sz="1800" dirty="0"/>
              <a:t>FRAS cables routing + ergonomics of installation validation - </a:t>
            </a:r>
            <a:r>
              <a:rPr lang="en-GB" sz="1800" b="1" dirty="0"/>
              <a:t>ONGOING</a:t>
            </a:r>
          </a:p>
          <a:p>
            <a:pPr lvl="1"/>
            <a:r>
              <a:rPr lang="en-GB" sz="1800" dirty="0"/>
              <a:t>Collimator handling</a:t>
            </a:r>
            <a:r>
              <a:rPr lang="pl-PL" sz="1800" dirty="0"/>
              <a:t> </a:t>
            </a:r>
            <a:r>
              <a:rPr lang="en-GB" sz="1800" dirty="0"/>
              <a:t>– </a:t>
            </a:r>
            <a:r>
              <a:rPr lang="en-GB" sz="1800" b="1" dirty="0">
                <a:solidFill>
                  <a:srgbClr val="00B050"/>
                </a:solidFill>
              </a:rPr>
              <a:t>DONE</a:t>
            </a:r>
            <a:endParaRPr lang="en-GB" sz="1800" dirty="0"/>
          </a:p>
          <a:p>
            <a:pPr lvl="1"/>
            <a:endParaRPr lang="en-GB" sz="2200" dirty="0"/>
          </a:p>
          <a:p>
            <a:r>
              <a:rPr lang="en-GB" sz="2200" dirty="0"/>
              <a:t>Rehearsal platform for repair and exchange procedure to proof ALARA principle – </a:t>
            </a:r>
            <a:r>
              <a:rPr lang="en-GB" sz="2200" b="1" dirty="0"/>
              <a:t>ONGOING</a:t>
            </a:r>
          </a:p>
          <a:p>
            <a:pPr lvl="1"/>
            <a:r>
              <a:rPr lang="pl-PL" sz="1800" dirty="0"/>
              <a:t>FRAS related activities when </a:t>
            </a:r>
            <a:r>
              <a:rPr lang="en-GB" sz="1800" dirty="0"/>
              <a:t>replacement of a collimator</a:t>
            </a:r>
            <a:r>
              <a:rPr lang="pl-PL" sz="1800" dirty="0"/>
              <a:t> is requested</a:t>
            </a:r>
            <a:endParaRPr lang="en-GB" sz="1800" dirty="0"/>
          </a:p>
          <a:p>
            <a:pPr lvl="2"/>
            <a:r>
              <a:rPr lang="en-GB" sz="1800" dirty="0"/>
              <a:t>In situ mount/dismount of the different key equipment:</a:t>
            </a:r>
          </a:p>
          <a:p>
            <a:pPr lvl="3"/>
            <a:r>
              <a:rPr lang="en-GB" sz="1400" dirty="0"/>
              <a:t>Removing/re-installation of WPS line components and triple-WPS installation bar)</a:t>
            </a:r>
          </a:p>
          <a:p>
            <a:pPr lvl="3"/>
            <a:r>
              <a:rPr lang="en-GB" sz="1400" dirty="0"/>
              <a:t>Mount/dismount of inclinometer</a:t>
            </a:r>
          </a:p>
          <a:p>
            <a:pPr lvl="3"/>
            <a:r>
              <a:rPr lang="en-GB" sz="1400" dirty="0"/>
              <a:t>Mount/dismount of motorized adapters</a:t>
            </a:r>
          </a:p>
          <a:p>
            <a:pPr lvl="3"/>
            <a:r>
              <a:rPr lang="en-GB" sz="1400" dirty="0"/>
              <a:t>Cables handling while collimator replacement</a:t>
            </a:r>
          </a:p>
          <a:p>
            <a:pPr lvl="2"/>
            <a:r>
              <a:rPr lang="en-GB" sz="1800" dirty="0"/>
              <a:t>All of above activities to be crosschecked versus ALARA: validation of assumptions from of working dose planning</a:t>
            </a:r>
          </a:p>
          <a:p>
            <a:pPr lvl="2"/>
            <a:endParaRPr lang="en-GB" sz="1400" dirty="0"/>
          </a:p>
          <a:p>
            <a:r>
              <a:rPr lang="en-GB" sz="2200" dirty="0"/>
              <a:t>Tests details and report links:</a:t>
            </a:r>
          </a:p>
          <a:p>
            <a:pPr lvl="1"/>
            <a:r>
              <a:rPr lang="en-GB" sz="1800" dirty="0">
                <a:hlinkClick r:id="rId2"/>
              </a:rPr>
              <a:t>https://confluence.cern.ch/display/FRAS/Collimator+mock-up+927</a:t>
            </a:r>
            <a:endParaRPr lang="en-GB" sz="1800" dirty="0"/>
          </a:p>
          <a:p>
            <a:pPr marL="457200" lvl="1" indent="0">
              <a:buNone/>
            </a:pPr>
            <a:endParaRPr lang="en-GB" sz="1800" dirty="0"/>
          </a:p>
          <a:p>
            <a:pPr marL="914400" lvl="2" indent="0">
              <a:buNone/>
            </a:pPr>
            <a:endParaRPr lang="en-GB" sz="1200" b="1" dirty="0">
              <a:solidFill>
                <a:srgbClr val="FFC000"/>
              </a:solidFill>
            </a:endParaRPr>
          </a:p>
          <a:p>
            <a:pPr lvl="2"/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735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Mock-up</a:t>
            </a:r>
            <a:r>
              <a:rPr lang="pl-PL" dirty="0"/>
              <a:t> </a:t>
            </a:r>
            <a:r>
              <a:rPr lang="pl-PL" dirty="0" err="1"/>
              <a:t>validations</a:t>
            </a:r>
            <a:r>
              <a:rPr lang="en-GB" dirty="0"/>
              <a:t> – vacuum systems, UAP FRAS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6496" y="1340768"/>
            <a:ext cx="10854119" cy="4464496"/>
          </a:xfrm>
        </p:spPr>
        <p:txBody>
          <a:bodyPr>
            <a:normAutofit/>
          </a:bodyPr>
          <a:lstStyle/>
          <a:p>
            <a:r>
              <a:rPr lang="en-GB" sz="1800" dirty="0"/>
              <a:t>Validation of collimators and UAP  equipped in  FRAS sensors/motorized adapters (</a:t>
            </a:r>
            <a:r>
              <a:rPr lang="en-GB" sz="1800" u="sng" dirty="0"/>
              <a:t>representative to FRAS operation</a:t>
            </a:r>
            <a:r>
              <a:rPr lang="en-GB" sz="1800" dirty="0"/>
              <a:t>) - tests of position determination, 3D motion, safety functions – </a:t>
            </a:r>
            <a:r>
              <a:rPr lang="en-GB" sz="1800" b="1" dirty="0"/>
              <a:t>TO DO</a:t>
            </a:r>
          </a:p>
          <a:p>
            <a:pPr lvl="1"/>
            <a:r>
              <a:rPr lang="en-GB" sz="1400" b="1" dirty="0"/>
              <a:t>Test steps</a:t>
            </a:r>
            <a:r>
              <a:rPr lang="en-GB" sz="1000" dirty="0"/>
              <a:t>:</a:t>
            </a:r>
          </a:p>
          <a:p>
            <a:pPr lvl="2"/>
            <a:r>
              <a:rPr lang="en-GB" sz="1200" dirty="0"/>
              <a:t>Validation of adjustment precision and motorized adapters resolution - performed only on motorized collimator.</a:t>
            </a:r>
          </a:p>
          <a:p>
            <a:pPr lvl="2"/>
            <a:r>
              <a:rPr lang="en-GB" sz="1200" dirty="0"/>
              <a:t> 3D alignment (with sensors and motorized adapters / or setting position manually on non-motorized UAP). Various motion steps will be applied to UAP axes / motorized adapters. 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Simplest approach for above validation test is to use LGC software which is in big </a:t>
            </a:r>
          </a:p>
          <a:p>
            <a:pPr lvl="2"/>
            <a:r>
              <a:rPr lang="en-GB" sz="1100" dirty="0"/>
              <a:t>Motion/adjustment steps follow-up by LGC software block</a:t>
            </a:r>
          </a:p>
          <a:p>
            <a:pPr lvl="2"/>
            <a:r>
              <a:rPr lang="en-GB" sz="1100" dirty="0"/>
              <a:t>Multiple steps, representing various scenarios (1D/2D/3D motions including angular) to be applied</a:t>
            </a:r>
          </a:p>
          <a:p>
            <a:pPr lvl="2"/>
            <a:r>
              <a:rPr lang="en-GB" sz="1100" dirty="0"/>
              <a:t>Safety functions validation with collimator assembly → use of LGC “Bellows” software </a:t>
            </a:r>
          </a:p>
          <a:p>
            <a:pPr lvl="2"/>
            <a:endParaRPr lang="en-GB" sz="1100" dirty="0"/>
          </a:p>
          <a:p>
            <a:pPr lvl="2"/>
            <a:r>
              <a:rPr lang="en-GB" sz="1100" dirty="0"/>
              <a:t>Test with (minimum necessary) parallel AT401 measurements to confirm system performance. </a:t>
            </a:r>
          </a:p>
          <a:p>
            <a:endParaRPr lang="en-GB" sz="1900" dirty="0"/>
          </a:p>
          <a:p>
            <a:r>
              <a:rPr lang="en-GB" sz="1900" dirty="0"/>
              <a:t>Validation of vacuum systems during FRAS UAP operation requested by TE-VSC – details and movements still to be discussed (can be done parallel to UAP-FRAS representative test) – </a:t>
            </a:r>
            <a:r>
              <a:rPr lang="en-GB" sz="1900" b="1" dirty="0"/>
              <a:t>TO DO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5016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cell 4 collimators mock-up </a:t>
            </a:r>
            <a:br>
              <a:rPr lang="en-GB" dirty="0"/>
            </a:br>
            <a:r>
              <a:rPr lang="en-GB" dirty="0"/>
              <a:t> FRAS components preparation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1062337"/>
            <a:ext cx="10560000" cy="5328592"/>
          </a:xfrm>
        </p:spPr>
        <p:txBody>
          <a:bodyPr>
            <a:normAutofit fontScale="5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u="sng" dirty="0">
                <a:effectLst/>
              </a:rPr>
              <a:t>Mechanics and sensors: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Extremity pillars : </a:t>
            </a:r>
            <a:r>
              <a:rPr lang="en-GB" b="1" i="1" dirty="0">
                <a:solidFill>
                  <a:srgbClr val="339966"/>
                </a:solidFill>
                <a:effectLst/>
              </a:rPr>
              <a:t>installed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5 Motorized adapters : </a:t>
            </a:r>
            <a:r>
              <a:rPr lang="en-GB" b="1" i="1" dirty="0">
                <a:solidFill>
                  <a:srgbClr val="FF6600"/>
                </a:solidFill>
                <a:effectLst/>
              </a:rPr>
              <a:t>Being assembly and tests (available end of June) 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Pulley + fixed point : </a:t>
            </a:r>
            <a:r>
              <a:rPr lang="en-GB" b="1" i="1" dirty="0">
                <a:solidFill>
                  <a:srgbClr val="339966"/>
                </a:solidFill>
                <a:effectLst/>
              </a:rPr>
              <a:t>installed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Reference sensor support : </a:t>
            </a:r>
            <a:r>
              <a:rPr lang="en-GB" b="1" i="1" dirty="0">
                <a:solidFill>
                  <a:srgbClr val="339966"/>
                </a:solidFill>
                <a:effectLst/>
              </a:rPr>
              <a:t>installed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</a:rPr>
              <a:t>Temperature sensor : </a:t>
            </a:r>
            <a:r>
              <a:rPr lang="en-GB" b="1" i="1" dirty="0">
                <a:solidFill>
                  <a:srgbClr val="339966"/>
                </a:solidFill>
                <a:effectLst/>
              </a:rPr>
              <a:t>Installed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</a:rPr>
              <a:t>Pulley system :</a:t>
            </a:r>
            <a:r>
              <a:rPr lang="en-GB" b="1" i="1" dirty="0">
                <a:solidFill>
                  <a:srgbClr val="FF6600"/>
                </a:solidFill>
                <a:effectLst/>
              </a:rPr>
              <a:t> </a:t>
            </a:r>
            <a:r>
              <a:rPr lang="en-GB" b="1" i="1" dirty="0">
                <a:solidFill>
                  <a:srgbClr val="339966"/>
                </a:solidFill>
                <a:effectLst/>
              </a:rPr>
              <a:t>installed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</a:rPr>
              <a:t>Tension point :</a:t>
            </a:r>
            <a:r>
              <a:rPr lang="en-GB" b="1" i="1" dirty="0">
                <a:solidFill>
                  <a:srgbClr val="FF6600"/>
                </a:solidFill>
                <a:effectLst/>
              </a:rPr>
              <a:t> </a:t>
            </a:r>
            <a:r>
              <a:rPr lang="en-GB" b="1" i="1" dirty="0">
                <a:solidFill>
                  <a:srgbClr val="339966"/>
                </a:solidFill>
                <a:effectLst/>
              </a:rPr>
              <a:t>installed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</a:rPr>
              <a:t>WPS 3 balls interface : </a:t>
            </a:r>
            <a:r>
              <a:rPr lang="en-GB" b="1" i="1" dirty="0">
                <a:solidFill>
                  <a:srgbClr val="339966"/>
                </a:solidFill>
                <a:effectLst/>
              </a:rPr>
              <a:t>Installed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66"/>
                </a:solidFill>
                <a:effectLst/>
              </a:rPr>
              <a:t>WPS Sensor (8 Units): </a:t>
            </a:r>
            <a:r>
              <a:rPr lang="en-GB" b="1" i="1" dirty="0">
                <a:solidFill>
                  <a:srgbClr val="003366"/>
                </a:solidFill>
                <a:effectLst/>
              </a:rPr>
              <a:t>Production </a:t>
            </a:r>
            <a:r>
              <a:rPr lang="en-GB" b="1" i="1" dirty="0">
                <a:solidFill>
                  <a:srgbClr val="FF6600"/>
                </a:solidFill>
                <a:effectLst/>
              </a:rPr>
              <a:t>in progress (end of June)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3366"/>
                </a:solidFill>
                <a:effectLst/>
              </a:rPr>
              <a:t>WPS Sensor mock up (3x): </a:t>
            </a:r>
            <a:r>
              <a:rPr lang="en-GB" b="1" i="1" dirty="0">
                <a:solidFill>
                  <a:srgbClr val="00B050"/>
                </a:solidFill>
                <a:effectLst/>
              </a:rPr>
              <a:t>Ready, but need to wait for protection beam installation </a:t>
            </a:r>
            <a:r>
              <a:rPr lang="en-GB" b="1" i="1" dirty="0">
                <a:solidFill>
                  <a:srgbClr val="FF6600"/>
                </a:solidFill>
                <a:effectLst/>
              </a:rPr>
              <a:t> 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</a:rPr>
              <a:t>WPS protection pipe (new design - new pipe - bellow included) : </a:t>
            </a:r>
            <a:r>
              <a:rPr lang="en-GB" b="1" i="1" dirty="0">
                <a:solidFill>
                  <a:srgbClr val="FF6600"/>
                </a:solidFill>
                <a:effectLst/>
              </a:rPr>
              <a:t>Parts received. To be installed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</a:rPr>
              <a:t>Inclinometer - Wyler version : </a:t>
            </a:r>
            <a:r>
              <a:rPr lang="en-GB" b="1" i="1" dirty="0">
                <a:solidFill>
                  <a:srgbClr val="FF6600"/>
                </a:solidFill>
                <a:effectLst/>
              </a:rPr>
              <a:t>Adaptation design ready. To be manufactured</a:t>
            </a:r>
            <a:endParaRPr lang="en-GB" dirty="0"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effectLst/>
              </a:rPr>
              <a:t>Inclinometer - </a:t>
            </a:r>
            <a:r>
              <a:rPr lang="en-GB" dirty="0" err="1">
                <a:solidFill>
                  <a:srgbClr val="000000"/>
                </a:solidFill>
                <a:effectLst/>
              </a:rPr>
              <a:t>Capa</a:t>
            </a:r>
            <a:r>
              <a:rPr lang="en-GB" dirty="0">
                <a:solidFill>
                  <a:srgbClr val="000000"/>
                </a:solidFill>
                <a:effectLst/>
              </a:rPr>
              <a:t> version - developments ongoing: </a:t>
            </a:r>
            <a:r>
              <a:rPr lang="en-GB" b="1" i="1" dirty="0">
                <a:solidFill>
                  <a:srgbClr val="FF6600"/>
                </a:solidFill>
                <a:effectLst/>
              </a:rPr>
              <a:t>September</a:t>
            </a:r>
            <a:endParaRPr lang="en-GB" dirty="0">
              <a:effectLst/>
            </a:endParaRPr>
          </a:p>
          <a:p>
            <a:endParaRPr lang="en-GB" dirty="0">
              <a:effectLst/>
            </a:endParaRPr>
          </a:p>
          <a:p>
            <a:r>
              <a:rPr lang="en-GB" u="sng" dirty="0">
                <a:effectLst/>
              </a:rPr>
              <a:t>Electronics and controls related: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  <a:t>RACK - </a:t>
            </a:r>
            <a:r>
              <a:rPr lang="en-GB" b="1" i="1" dirty="0">
                <a:solidFill>
                  <a:srgbClr val="339966"/>
                </a:solidFill>
                <a:effectLst/>
                <a:highlight>
                  <a:srgbClr val="FFFFFF"/>
                </a:highlight>
                <a:latin typeface="-apple-system"/>
              </a:rPr>
              <a:t>installed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  <a:t>FEC </a:t>
            </a:r>
            <a:r>
              <a:rPr lang="en-GB" b="1" i="0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-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 requested to Julien (see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  <a:hlinkClick r:id="rId2"/>
              </a:rPr>
              <a:t>RQF2654677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) - mid June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  <a:t>FIP extension; Ethernet in the rack -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requested to Julien as part of same ticket of FEC - mid June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DIOT Crate + Main board -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can temporarily use ones meant for SM18 IT String test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8 WPS conditioner cards - </a:t>
            </a:r>
            <a:r>
              <a:rPr lang="en-GB" b="1" i="1" dirty="0">
                <a:solidFill>
                  <a:srgbClr val="339966"/>
                </a:solidFill>
                <a:effectLst/>
                <a:highlight>
                  <a:srgbClr val="FFFFFF"/>
                </a:highlight>
                <a:latin typeface="-apple-system"/>
              </a:rPr>
              <a:t>ordered and ready from last batch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WPS Cables -</a:t>
            </a:r>
            <a:r>
              <a:rPr lang="en-GB" b="1" i="1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in progress from EN/EL (see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  <a:hlinkClick r:id="rId3"/>
              </a:rPr>
              <a:t>RQF2617226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)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Inclinometer (Wyler version) </a:t>
            </a:r>
            <a:r>
              <a:rPr lang="en-GB" b="1" i="1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-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Jonas did preliminarily-design</a:t>
            </a:r>
            <a:r>
              <a:rPr lang="en-GB" b="0" i="0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. ASG might borrow 2 </a:t>
            </a:r>
            <a:r>
              <a:rPr lang="en-GB" b="0" i="0" dirty="0" err="1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Wylers</a:t>
            </a:r>
            <a:r>
              <a:rPr lang="en-GB" b="0" i="0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 up-to 1 month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CEM-MRO equipment: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72B4D"/>
                </a:solidFill>
                <a:highlight>
                  <a:srgbClr val="FFFFFF"/>
                </a:highlight>
                <a:latin typeface="-apple-system"/>
              </a:rPr>
              <a:t>P</a:t>
            </a: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atch panel + temporary rack for tests period -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TBC (?)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Temporary (semi-m annual) motion control racks for 5 axis </a:t>
            </a:r>
            <a:r>
              <a:rPr lang="en-GB" b="1" i="1" dirty="0">
                <a:solidFill>
                  <a:schemeClr val="accent6">
                    <a:lumMod val="75000"/>
                  </a:schemeClr>
                </a:solidFill>
                <a:effectLst/>
                <a:highlight>
                  <a:srgbClr val="FFFFFF"/>
                </a:highlight>
                <a:latin typeface="-apple-system"/>
              </a:rPr>
              <a:t>TBC (?)</a:t>
            </a:r>
          </a:p>
          <a:p>
            <a:pPr marL="457200" lvl="1" indent="0">
              <a:buNone/>
            </a:pP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075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cell 4 collimators mock-up </a:t>
            </a:r>
            <a:br>
              <a:rPr lang="en-GB" dirty="0"/>
            </a:br>
            <a:r>
              <a:rPr lang="en-GB" dirty="0"/>
              <a:t> FRAS components preparation status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1207758"/>
            <a:ext cx="10560000" cy="5328592"/>
          </a:xfrm>
        </p:spPr>
        <p:txBody>
          <a:bodyPr>
            <a:normAutofit fontScale="77500" lnSpcReduction="20000"/>
          </a:bodyPr>
          <a:lstStyle/>
          <a:p>
            <a:r>
              <a:rPr lang="en-GB" u="sng" dirty="0">
                <a:effectLst/>
              </a:rPr>
              <a:t>Electronics and controls related: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  <a:t>RACK - </a:t>
            </a:r>
            <a:r>
              <a:rPr lang="en-GB" b="1" i="1" dirty="0">
                <a:solidFill>
                  <a:srgbClr val="339966"/>
                </a:solidFill>
                <a:effectLst/>
                <a:highlight>
                  <a:srgbClr val="FFFFFF"/>
                </a:highlight>
                <a:latin typeface="-apple-system"/>
              </a:rPr>
              <a:t>installed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  <a:t>FEC </a:t>
            </a:r>
            <a:r>
              <a:rPr lang="en-GB" b="1" i="0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-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 requested to J. Palluel (see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  <a:hlinkClick r:id="rId2"/>
              </a:rPr>
              <a:t>RQF2654677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) - mid June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-apple-system"/>
              </a:rPr>
              <a:t>FIP extension; Ethernet in the rack -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requested to Julien as part of same ticket of FEC - mid June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DIOT Crate + Main board -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can temporarily use ones meant for SM18 IT String test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8 WPS conditioner cards - </a:t>
            </a:r>
            <a:r>
              <a:rPr lang="en-GB" b="1" i="1" dirty="0">
                <a:solidFill>
                  <a:srgbClr val="339966"/>
                </a:solidFill>
                <a:effectLst/>
                <a:highlight>
                  <a:srgbClr val="FFFFFF"/>
                </a:highlight>
                <a:latin typeface="-apple-system"/>
              </a:rPr>
              <a:t>ordered and ready from last batch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WPS Cables -</a:t>
            </a:r>
            <a:r>
              <a:rPr lang="en-GB" b="1" i="1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-apple-system"/>
              </a:rPr>
              <a:t>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in progress from EN/EL (see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  <a:hlinkClick r:id="rId3"/>
              </a:rPr>
              <a:t>RQF2617226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)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Inclinometer (Wyler version) </a:t>
            </a:r>
            <a:r>
              <a:rPr lang="en-GB" b="1" i="1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- </a:t>
            </a:r>
            <a:r>
              <a:rPr lang="en-GB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Jonas did preliminarily-design</a:t>
            </a:r>
            <a:r>
              <a:rPr lang="en-GB" b="0" i="0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. ASG might borrow 2 </a:t>
            </a:r>
            <a:r>
              <a:rPr lang="en-GB" b="0" i="0" dirty="0" err="1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Wylers</a:t>
            </a:r>
            <a:r>
              <a:rPr lang="en-GB" b="0" i="0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 up-to 1 month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CEM-MRO equipment: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172B4D"/>
                </a:solidFill>
                <a:highlight>
                  <a:srgbClr val="FFFFFF"/>
                </a:highlight>
                <a:latin typeface="-apple-system"/>
              </a:rPr>
              <a:t>P</a:t>
            </a:r>
            <a:r>
              <a:rPr lang="en-GB" sz="2600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atch panel + temporary (semi-m annual) motion control  rack for tests period - </a:t>
            </a:r>
            <a:r>
              <a:rPr lang="en-GB" sz="2600" b="1" i="1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TBC (?)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b="1" i="1" dirty="0">
              <a:solidFill>
                <a:schemeClr val="accent6">
                  <a:lumMod val="75000"/>
                </a:schemeClr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u="sng" dirty="0">
                <a:effectLst/>
              </a:rPr>
              <a:t>Software preparation: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Preparing the GEODE data structure and insert all necessary data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Preparation of LGC configuration file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72B4D"/>
                </a:solidFill>
                <a:effectLst/>
                <a:highlight>
                  <a:srgbClr val="FFFFFF"/>
                </a:highlight>
                <a:latin typeface="-apple-system"/>
              </a:rPr>
              <a:t>FESA/SCADA: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008000"/>
                </a:solidFill>
                <a:effectLst/>
                <a:highlight>
                  <a:srgbClr val="FFFFFF"/>
                </a:highlight>
                <a:latin typeface="-apple-system"/>
              </a:rPr>
              <a:t>LGC - Aligned component position is ready. </a:t>
            </a:r>
            <a:r>
              <a:rPr lang="en-GB" b="0" i="0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The bellows need to be finalized</a:t>
            </a:r>
            <a:endParaRPr lang="en-GB" b="0" i="0" dirty="0">
              <a:solidFill>
                <a:srgbClr val="172B4D"/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FF6600"/>
                </a:solidFill>
                <a:effectLst/>
                <a:highlight>
                  <a:srgbClr val="FFFFFF"/>
                </a:highlight>
                <a:latin typeface="-apple-system"/>
              </a:rPr>
              <a:t>Inclinometer object finalization and data acquisition from WYLER</a:t>
            </a:r>
            <a:br>
              <a:rPr lang="en-GB" b="1" i="1" dirty="0">
                <a:solidFill>
                  <a:schemeClr val="accent6">
                    <a:lumMod val="75000"/>
                  </a:schemeClr>
                </a:solidFill>
                <a:effectLst/>
                <a:highlight>
                  <a:srgbClr val="FFFFFF"/>
                </a:highlight>
                <a:latin typeface="-apple-system"/>
              </a:rPr>
            </a:br>
            <a:endParaRPr lang="en-GB" b="1" i="1" dirty="0">
              <a:solidFill>
                <a:schemeClr val="accent6">
                  <a:lumMod val="75000"/>
                </a:schemeClr>
              </a:solidFill>
              <a:effectLst/>
              <a:highlight>
                <a:srgbClr val="FFFFFF"/>
              </a:highlight>
              <a:latin typeface="-apple-system"/>
            </a:endParaRPr>
          </a:p>
          <a:p>
            <a:pPr marL="457200" lvl="1" indent="0">
              <a:buNone/>
            </a:pPr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675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614A3-8B8B-92FB-3AF7-0DAECFCCC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Summary, Timeline discussion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6B50B1-04FA-086D-925E-8431FACE0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476918"/>
            <a:ext cx="10560000" cy="3680273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Big part of collimator test stand ready. Most of the system could be installed in next few months</a:t>
            </a:r>
          </a:p>
          <a:p>
            <a:r>
              <a:rPr lang="en-GB" sz="2000" dirty="0"/>
              <a:t>Following initial analysis - UAP-FRAS representative test date could be chosen for end of </a:t>
            </a:r>
            <a:br>
              <a:rPr lang="en-GB" sz="2000" dirty="0"/>
            </a:br>
            <a:r>
              <a:rPr lang="en-GB" sz="2000" dirty="0"/>
              <a:t>August ’24 (?), but this must be confirmed:</a:t>
            </a:r>
          </a:p>
          <a:p>
            <a:pPr lvl="1"/>
            <a:r>
              <a:rPr lang="en-GB" sz="1800" dirty="0"/>
              <a:t>Software deployed + LGC file readiness</a:t>
            </a:r>
          </a:p>
          <a:p>
            <a:pPr lvl="1"/>
            <a:r>
              <a:rPr lang="en-GB" sz="1800" dirty="0"/>
              <a:t>MRO equipment readiness</a:t>
            </a:r>
          </a:p>
          <a:p>
            <a:pPr lvl="1"/>
            <a:r>
              <a:rPr lang="en-GB" sz="1800" dirty="0"/>
              <a:t>Availability of ASG (Ludovic). Help of ASG discussed, but due to delays need to be re-confirmed</a:t>
            </a:r>
          </a:p>
          <a:p>
            <a:pPr lvl="1"/>
            <a:r>
              <a:rPr lang="en-GB" sz="1800" dirty="0"/>
              <a:t>Test should not take longer than 2 days</a:t>
            </a:r>
          </a:p>
          <a:p>
            <a:endParaRPr lang="en-GB" sz="2000" dirty="0"/>
          </a:p>
          <a:p>
            <a:r>
              <a:rPr lang="en-GB" sz="2000" dirty="0"/>
              <a:t>Remaining validations (routing, installation/de-installation of components) will be performed during installation of FRAS systems (when ready)</a:t>
            </a:r>
          </a:p>
          <a:p>
            <a:endParaRPr lang="en-GB" sz="2000" dirty="0"/>
          </a:p>
          <a:p>
            <a:r>
              <a:rPr lang="en-GB" sz="2000" dirty="0"/>
              <a:t>Other constraints ?</a:t>
            </a:r>
          </a:p>
          <a:p>
            <a:pPr lvl="1"/>
            <a:endParaRPr lang="en-GB" sz="1800" dirty="0"/>
          </a:p>
          <a:p>
            <a:pPr lvl="1"/>
            <a:endParaRPr lang="en-GB" sz="1800" dirty="0"/>
          </a:p>
          <a:p>
            <a:endParaRPr lang="en-150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CEA5CA-C586-9D1B-73A1-2F4FB0109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6071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9664</TotalTime>
  <Words>1063</Words>
  <Application>Microsoft Office PowerPoint</Application>
  <PresentationFormat>Widescreen</PresentationFormat>
  <Paragraphs>118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-apple-system</vt:lpstr>
      <vt:lpstr>Arial</vt:lpstr>
      <vt:lpstr>Calibri</vt:lpstr>
      <vt:lpstr>Wingdings</vt:lpstr>
      <vt:lpstr>Thème Office</vt:lpstr>
      <vt:lpstr>PowerPoint Presentation</vt:lpstr>
      <vt:lpstr>HL-LHC cell 4 collimators mock-up – FRAS components</vt:lpstr>
      <vt:lpstr>PowerPoint Presentation</vt:lpstr>
      <vt:lpstr>Mock-up validations, related to FRAS integration, installation and exchange </vt:lpstr>
      <vt:lpstr>Mock-up validations – vacuum systems, UAP FRAS operation</vt:lpstr>
      <vt:lpstr>HL-LHC cell 4 collimators mock-up   FRAS components preparation status</vt:lpstr>
      <vt:lpstr>HL-LHC cell 4 collimators mock-up   FRAS components preparation status</vt:lpstr>
      <vt:lpstr>Summary, Timeline discussion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Mateusz Sosin</cp:lastModifiedBy>
  <cp:revision>1139</cp:revision>
  <cp:lastPrinted>2017-06-28T08:38:05Z</cp:lastPrinted>
  <dcterms:created xsi:type="dcterms:W3CDTF">2016-01-11T14:38:10Z</dcterms:created>
  <dcterms:modified xsi:type="dcterms:W3CDTF">2024-06-17T21:07:29Z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