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7" r:id="rId5"/>
    <p:sldId id="415" r:id="rId6"/>
    <p:sldId id="420" r:id="rId7"/>
    <p:sldId id="417" r:id="rId8"/>
    <p:sldId id="412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255E"/>
    <a:srgbClr val="11A7FE"/>
    <a:srgbClr val="5A5A5A"/>
    <a:srgbClr val="0093BE"/>
    <a:srgbClr val="FD7001"/>
    <a:srgbClr val="64BCD9"/>
    <a:srgbClr val="DAE8FC"/>
    <a:srgbClr val="C59EE2"/>
    <a:srgbClr val="5FBBD6"/>
    <a:srgbClr val="512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18" autoAdjust="0"/>
    <p:restoredTop sz="95704" autoAdjust="0"/>
  </p:normalViewPr>
  <p:slideViewPr>
    <p:cSldViewPr snapToObjects="1" showGuides="1">
      <p:cViewPr varScale="1">
        <p:scale>
          <a:sx n="205" d="100"/>
          <a:sy n="205" d="100"/>
        </p:scale>
        <p:origin x="480" y="1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378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 snapToObjects="1">
      <p:cViewPr varScale="1">
        <p:scale>
          <a:sx n="84" d="100"/>
          <a:sy n="84" d="100"/>
        </p:scale>
        <p:origin x="25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16/06/2024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888608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747084"/>
            <a:ext cx="6480000" cy="32872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3219450"/>
            <a:ext cx="6480175" cy="1081088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Andreas Herty                 29.03.2019</a:t>
            </a:r>
            <a:endParaRPr lang="en-GB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3243448" y="4767263"/>
            <a:ext cx="2736304" cy="269875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1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05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23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Andreas Herty                 29.03.2019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Andreas Herty                 29.03.2019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Andreas Herty                 29.03.2019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Andreas Herty                 29.03.2019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Andreas Herty                 29.03.2019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Andreas Herty                 29.03.2019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Andreas Herty                 29.03.2019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1600" y="2331214"/>
            <a:ext cx="7200000" cy="888608"/>
          </a:xfrm>
        </p:spPr>
        <p:txBody>
          <a:bodyPr/>
          <a:lstStyle/>
          <a:p>
            <a:r>
              <a:rPr lang="en-US" sz="1400" b="0" dirty="0"/>
              <a:t>WP19 CEM-GM-ICS FRAS meeting</a:t>
            </a:r>
            <a:br>
              <a:rPr lang="en-US" sz="1400" b="0" dirty="0"/>
            </a:br>
            <a:r>
              <a:rPr lang="en-US" sz="1400" b="0" dirty="0"/>
              <a:t>AOB:</a:t>
            </a:r>
            <a:br>
              <a:rPr lang="en-US" sz="1400" b="0" dirty="0"/>
            </a:br>
            <a:br>
              <a:rPr lang="en-US" sz="1400" b="0" dirty="0"/>
            </a:br>
            <a:r>
              <a:rPr lang="en-US" sz="1400" dirty="0"/>
              <a:t>PPS2 patch panel integration</a:t>
            </a:r>
            <a:br>
              <a:rPr lang="en-US" sz="1400" dirty="0"/>
            </a:br>
            <a:r>
              <a:rPr lang="en-US" sz="1400" dirty="0"/>
              <a:t>HL DIC, DIFs </a:t>
            </a:r>
            <a:r>
              <a:rPr lang="en-US" sz="1400" dirty="0" err="1"/>
              <a:t>etc</a:t>
            </a:r>
            <a:br>
              <a:rPr lang="en-US" sz="1400" b="0" dirty="0"/>
            </a:br>
            <a:endParaRPr lang="en-US" sz="18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371600" y="3867894"/>
            <a:ext cx="6480000" cy="1300099"/>
          </a:xfrm>
        </p:spPr>
        <p:txBody>
          <a:bodyPr>
            <a:normAutofit/>
          </a:bodyPr>
          <a:lstStyle/>
          <a:p>
            <a:r>
              <a:rPr lang="de-CH" dirty="0"/>
              <a:t>Vincent Barbarroux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700752" y="4767263"/>
            <a:ext cx="1263736" cy="269875"/>
          </a:xfrm>
        </p:spPr>
        <p:txBody>
          <a:bodyPr/>
          <a:lstStyle/>
          <a:p>
            <a:pPr algn="r"/>
            <a:r>
              <a:rPr lang="de-CH" dirty="0">
                <a:solidFill>
                  <a:schemeClr val="bg1"/>
                </a:solidFill>
              </a:rPr>
              <a:t>18.06.2024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706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PPS2 patch panel integration</a:t>
            </a:r>
            <a:endParaRPr lang="en-GB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6C11126-E5EF-A02B-473F-5C3A8E6C55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48"/>
          <a:stretch/>
        </p:blipFill>
        <p:spPr>
          <a:xfrm>
            <a:off x="712046" y="1546756"/>
            <a:ext cx="3715938" cy="2729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A09B2FE-0743-C71C-6C12-663124B6C8A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665482" y="1561787"/>
            <a:ext cx="3516367" cy="26112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7A7B920-F4AD-D760-2E28-A437338E1233}"/>
              </a:ext>
            </a:extLst>
          </p:cNvPr>
          <p:cNvSpPr txBox="1"/>
          <p:nvPr/>
        </p:nvSpPr>
        <p:spPr>
          <a:xfrm>
            <a:off x="0" y="4527199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bg2"/>
                </a:solidFill>
              </a:rPr>
              <a:t>Routing to be defined ( similar to Collimators)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40FCC7-C9D3-8124-BB2C-A5B1E9AFF308}"/>
              </a:ext>
            </a:extLst>
          </p:cNvPr>
          <p:cNvSpPr/>
          <p:nvPr/>
        </p:nvSpPr>
        <p:spPr>
          <a:xfrm>
            <a:off x="6084168" y="2859782"/>
            <a:ext cx="576064" cy="720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B6285769-23AB-F109-B279-27EAA990D4EA}"/>
              </a:ext>
            </a:extLst>
          </p:cNvPr>
          <p:cNvCxnSpPr>
            <a:cxnSpLocks/>
          </p:cNvCxnSpPr>
          <p:nvPr/>
        </p:nvCxnSpPr>
        <p:spPr>
          <a:xfrm flipH="1">
            <a:off x="6444208" y="1406024"/>
            <a:ext cx="648072" cy="13817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C38C882A-45AA-0BCF-C6E7-D697A6815974}"/>
              </a:ext>
            </a:extLst>
          </p:cNvPr>
          <p:cNvSpPr txBox="1"/>
          <p:nvPr/>
        </p:nvSpPr>
        <p:spPr>
          <a:xfrm>
            <a:off x="6588224" y="984953"/>
            <a:ext cx="1778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 Motors patch behind PPS2 patch panel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89BA573E-1646-B055-DB01-D7D81D1B0BE0}"/>
              </a:ext>
            </a:extLst>
          </p:cNvPr>
          <p:cNvCxnSpPr>
            <a:cxnSpLocks/>
          </p:cNvCxnSpPr>
          <p:nvPr/>
        </p:nvCxnSpPr>
        <p:spPr>
          <a:xfrm flipH="1" flipV="1">
            <a:off x="2856458" y="3398392"/>
            <a:ext cx="1872210" cy="7058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CA083690-E330-D96F-BB30-3252A5A84B2C}"/>
              </a:ext>
            </a:extLst>
          </p:cNvPr>
          <p:cNvSpPr txBox="1"/>
          <p:nvPr/>
        </p:nvSpPr>
        <p:spPr>
          <a:xfrm>
            <a:off x="4676532" y="4034487"/>
            <a:ext cx="1778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 OF patch for 2 stations here</a:t>
            </a:r>
          </a:p>
        </p:txBody>
      </p:sp>
    </p:spTree>
    <p:extLst>
      <p:ext uri="{BB962C8B-B14F-4D97-AF65-F5344CB8AC3E}">
        <p14:creationId xmlns:p14="http://schemas.microsoft.com/office/powerpoint/2010/main" val="629213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PPS2 patch panel integration</a:t>
            </a:r>
            <a:endParaRPr lang="en-GB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6C11126-E5EF-A02B-473F-5C3A8E6C55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9" r="1209"/>
          <a:stretch/>
        </p:blipFill>
        <p:spPr>
          <a:xfrm>
            <a:off x="712046" y="1546756"/>
            <a:ext cx="3715938" cy="2729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A09B2FE-0743-C71C-6C12-663124B6C8A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665482" y="1741893"/>
            <a:ext cx="3516367" cy="225098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38C882A-45AA-0BCF-C6E7-D697A6815974}"/>
              </a:ext>
            </a:extLst>
          </p:cNvPr>
          <p:cNvSpPr txBox="1"/>
          <p:nvPr/>
        </p:nvSpPr>
        <p:spPr>
          <a:xfrm>
            <a:off x="4932040" y="1031119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Example of Small patch for Optical Fibers (up to 12 channels)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A083690-E330-D96F-BB30-3252A5A84B2C}"/>
              </a:ext>
            </a:extLst>
          </p:cNvPr>
          <p:cNvSpPr txBox="1"/>
          <p:nvPr/>
        </p:nvSpPr>
        <p:spPr>
          <a:xfrm>
            <a:off x="712046" y="1072709"/>
            <a:ext cx="3715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Motors patch panel first design</a:t>
            </a:r>
          </a:p>
        </p:txBody>
      </p:sp>
    </p:spTree>
    <p:extLst>
      <p:ext uri="{BB962C8B-B14F-4D97-AF65-F5344CB8AC3E}">
        <p14:creationId xmlns:p14="http://schemas.microsoft.com/office/powerpoint/2010/main" val="399369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 DIC, DIFs etc</a:t>
            </a:r>
            <a:endParaRPr lang="en-GB" sz="1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483465E-6AED-B7FB-101C-19AAFDBE14F9}"/>
              </a:ext>
            </a:extLst>
          </p:cNvPr>
          <p:cNvSpPr txBox="1"/>
          <p:nvPr/>
        </p:nvSpPr>
        <p:spPr>
          <a:xfrm>
            <a:off x="467544" y="578666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/>
                </a:solidFill>
              </a:rPr>
              <a:t>Need to confirm number of power supply sockets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/>
                </a:solidFill>
              </a:rPr>
              <a:t>Number of ethernet sockets in each racks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/>
                </a:solidFill>
              </a:rPr>
              <a:t>PPS2 motor Sambuca racks: in UR55? ( some space in GYPOS04=UR55 or extension to 52U) or in UA?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/>
                </a:solidFill>
              </a:rPr>
              <a:t>WP7 DIC for BIS to be updated. Initially defined in GYPOS1 of US15, USC55. Sambuca racks + relay boxes layout to be agreed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2"/>
              </a:solidFill>
            </a:endParaRP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32E9A442-CCE0-A018-9B0F-035CA185BC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681120"/>
              </p:ext>
            </p:extLst>
          </p:nvPr>
        </p:nvGraphicFramePr>
        <p:xfrm>
          <a:off x="2185979" y="1490363"/>
          <a:ext cx="4772042" cy="3565533"/>
        </p:xfrm>
        <a:graphic>
          <a:graphicData uri="http://schemas.openxmlformats.org/drawingml/2006/table">
            <a:tbl>
              <a:tblPr/>
              <a:tblGrid>
                <a:gridCol w="287851">
                  <a:extLst>
                    <a:ext uri="{9D8B030D-6E8A-4147-A177-3AD203B41FA5}">
                      <a16:colId xmlns:a16="http://schemas.microsoft.com/office/drawing/2014/main" val="1698013970"/>
                    </a:ext>
                  </a:extLst>
                </a:gridCol>
                <a:gridCol w="157419">
                  <a:extLst>
                    <a:ext uri="{9D8B030D-6E8A-4147-A177-3AD203B41FA5}">
                      <a16:colId xmlns:a16="http://schemas.microsoft.com/office/drawing/2014/main" val="3815784479"/>
                    </a:ext>
                  </a:extLst>
                </a:gridCol>
                <a:gridCol w="265363">
                  <a:extLst>
                    <a:ext uri="{9D8B030D-6E8A-4147-A177-3AD203B41FA5}">
                      <a16:colId xmlns:a16="http://schemas.microsoft.com/office/drawing/2014/main" val="3371415650"/>
                    </a:ext>
                  </a:extLst>
                </a:gridCol>
                <a:gridCol w="683648">
                  <a:extLst>
                    <a:ext uri="{9D8B030D-6E8A-4147-A177-3AD203B41FA5}">
                      <a16:colId xmlns:a16="http://schemas.microsoft.com/office/drawing/2014/main" val="58501028"/>
                    </a:ext>
                  </a:extLst>
                </a:gridCol>
                <a:gridCol w="481252">
                  <a:extLst>
                    <a:ext uri="{9D8B030D-6E8A-4147-A177-3AD203B41FA5}">
                      <a16:colId xmlns:a16="http://schemas.microsoft.com/office/drawing/2014/main" val="864196687"/>
                    </a:ext>
                  </a:extLst>
                </a:gridCol>
                <a:gridCol w="305843">
                  <a:extLst>
                    <a:ext uri="{9D8B030D-6E8A-4147-A177-3AD203B41FA5}">
                      <a16:colId xmlns:a16="http://schemas.microsoft.com/office/drawing/2014/main" val="1615021775"/>
                    </a:ext>
                  </a:extLst>
                </a:gridCol>
                <a:gridCol w="305843">
                  <a:extLst>
                    <a:ext uri="{9D8B030D-6E8A-4147-A177-3AD203B41FA5}">
                      <a16:colId xmlns:a16="http://schemas.microsoft.com/office/drawing/2014/main" val="4053942476"/>
                    </a:ext>
                  </a:extLst>
                </a:gridCol>
                <a:gridCol w="305843">
                  <a:extLst>
                    <a:ext uri="{9D8B030D-6E8A-4147-A177-3AD203B41FA5}">
                      <a16:colId xmlns:a16="http://schemas.microsoft.com/office/drawing/2014/main" val="1255739889"/>
                    </a:ext>
                  </a:extLst>
                </a:gridCol>
                <a:gridCol w="305843">
                  <a:extLst>
                    <a:ext uri="{9D8B030D-6E8A-4147-A177-3AD203B41FA5}">
                      <a16:colId xmlns:a16="http://schemas.microsoft.com/office/drawing/2014/main" val="3297677429"/>
                    </a:ext>
                  </a:extLst>
                </a:gridCol>
                <a:gridCol w="305843">
                  <a:extLst>
                    <a:ext uri="{9D8B030D-6E8A-4147-A177-3AD203B41FA5}">
                      <a16:colId xmlns:a16="http://schemas.microsoft.com/office/drawing/2014/main" val="732532577"/>
                    </a:ext>
                  </a:extLst>
                </a:gridCol>
                <a:gridCol w="305843">
                  <a:extLst>
                    <a:ext uri="{9D8B030D-6E8A-4147-A177-3AD203B41FA5}">
                      <a16:colId xmlns:a16="http://schemas.microsoft.com/office/drawing/2014/main" val="1038065158"/>
                    </a:ext>
                  </a:extLst>
                </a:gridCol>
                <a:gridCol w="485749">
                  <a:extLst>
                    <a:ext uri="{9D8B030D-6E8A-4147-A177-3AD203B41FA5}">
                      <a16:colId xmlns:a16="http://schemas.microsoft.com/office/drawing/2014/main" val="4022719876"/>
                    </a:ext>
                  </a:extLst>
                </a:gridCol>
                <a:gridCol w="287851">
                  <a:extLst>
                    <a:ext uri="{9D8B030D-6E8A-4147-A177-3AD203B41FA5}">
                      <a16:colId xmlns:a16="http://schemas.microsoft.com/office/drawing/2014/main" val="2025501253"/>
                    </a:ext>
                  </a:extLst>
                </a:gridCol>
                <a:gridCol w="287851">
                  <a:extLst>
                    <a:ext uri="{9D8B030D-6E8A-4147-A177-3AD203B41FA5}">
                      <a16:colId xmlns:a16="http://schemas.microsoft.com/office/drawing/2014/main" val="3778108051"/>
                    </a:ext>
                  </a:extLst>
                </a:gridCol>
              </a:tblGrid>
              <a:tr h="9454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IP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Side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Defined use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Rack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502" marR="4502" marT="45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7168048"/>
                  </a:ext>
                </a:extLst>
              </a:tr>
              <a:tr h="9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502" marR="4502" marT="45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Equipment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8981146"/>
                  </a:ext>
                </a:extLst>
              </a:tr>
              <a:tr h="9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HLS</a:t>
                      </a:r>
                    </a:p>
                  </a:txBody>
                  <a:tcPr marL="4502" marR="4502" marT="45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WPS</a:t>
                      </a:r>
                    </a:p>
                  </a:txBody>
                  <a:tcPr marL="4502" marR="4502" marT="45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TEM</a:t>
                      </a:r>
                    </a:p>
                  </a:txBody>
                  <a:tcPr marL="4502" marR="4502" marT="45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HUM</a:t>
                      </a:r>
                    </a:p>
                  </a:txBody>
                  <a:tcPr marL="4502" marR="4502" marT="45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PRE</a:t>
                      </a:r>
                    </a:p>
                  </a:txBody>
                  <a:tcPr marL="4502" marR="4502" marT="45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WIRE Stretcher</a:t>
                      </a:r>
                    </a:p>
                  </a:txBody>
                  <a:tcPr marL="4502" marR="4502" marT="45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GXHR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581614"/>
                  </a:ext>
                </a:extLst>
              </a:tr>
              <a:tr h="90039">
                <a:tc rowSpan="36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effectLst/>
                          <a:highlight>
                            <a:srgbClr val="538DD5"/>
                          </a:highlight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502" marR="4502" marT="450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 rowSpan="18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highlight>
                            <a:srgbClr val="8DB4E2"/>
                          </a:highlight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4502" marR="4502" marT="450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highlight>
                            <a:srgbClr val="C5D9F1"/>
                          </a:highlight>
                          <a:latin typeface="Calibri" panose="020F0502020204030204" pitchFamily="34" charset="0"/>
                        </a:rPr>
                        <a:t>UPS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WPS rack (12U)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GYPOS01=UPS56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3809372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WPS rack (12U)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GYPOS02=UPS56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529854"/>
                  </a:ext>
                </a:extLst>
              </a:tr>
              <a:tr h="9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WPS rack (12U)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GYPOS03=UPS56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2352841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highlight>
                            <a:srgbClr val="C5D9F1"/>
                          </a:highlight>
                          <a:latin typeface="Calibri" panose="020F0502020204030204" pitchFamily="34" charset="0"/>
                        </a:rPr>
                        <a:t>UR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MT-FSI LASER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GYPOS01=UR55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2535379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1" u="none" strike="noStrike"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MT-FSI LASER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GYPOS02=UR55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1631794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GYPOS03=UR55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803012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GYPOS04=UR55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3149095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GYPOS05=UR55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9626386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GYPOS06=UR55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2226251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GYPOS07=UR55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0671681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GYPOS08=UR55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6361009"/>
                  </a:ext>
                </a:extLst>
              </a:tr>
              <a:tr h="9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GYPOS09=UR55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5808155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highlight>
                            <a:srgbClr val="C5D9F1"/>
                          </a:highlight>
                          <a:latin typeface="Calibri" panose="020F0502020204030204" pitchFamily="34" charset="0"/>
                        </a:rPr>
                        <a:t>UL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GYPOS01=UL557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9337177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GYPOS02=UL557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0915375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GYPOS03=UL557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378995"/>
                  </a:ext>
                </a:extLst>
              </a:tr>
              <a:tr h="9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GYPOS04=UL557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0297421"/>
                  </a:ext>
                </a:extLst>
              </a:tr>
              <a:tr h="9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highlight>
                            <a:srgbClr val="C5D9F1"/>
                          </a:highlight>
                          <a:latin typeface="Calibri" panose="020F0502020204030204" pitchFamily="34" charset="0"/>
                        </a:rPr>
                        <a:t>UA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DAQ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GYPOS01=UA57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683466"/>
                  </a:ext>
                </a:extLst>
              </a:tr>
              <a:tr h="9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DAQ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GYPOS02=UA57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5015843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highlight>
                            <a:srgbClr val="C5D9F1"/>
                          </a:highlight>
                          <a:latin typeface="Calibri" panose="020F0502020204030204" pitchFamily="34" charset="0"/>
                        </a:rPr>
                        <a:t>USC55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GYPOS01=USC55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0030222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GYPOS02=USC55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5900576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MT-FSI LASER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GYPOS03=USC55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893999"/>
                  </a:ext>
                </a:extLst>
              </a:tr>
              <a:tr h="9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GYPOS04=USC55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9256212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4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highlight>
                            <a:srgbClr val="8DB4E2"/>
                          </a:highlight>
                          <a:latin typeface="Calibri" panose="020F0502020204030204" pitchFamily="34" charset="0"/>
                        </a:rPr>
                        <a:t>L</a:t>
                      </a:r>
                    </a:p>
                  </a:txBody>
                  <a:tcPr marL="4502" marR="4502" marT="4502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highlight>
                            <a:srgbClr val="C5D9F1"/>
                          </a:highlight>
                          <a:latin typeface="Calibri" panose="020F0502020204030204" pitchFamily="34" charset="0"/>
                        </a:rPr>
                        <a:t>UR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GYPOS51=UR55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3185993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GYPOS52=UR55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8489113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GYPOS53=UR55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7148329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GYPOS54=UR55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057695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GYPOS55=UR55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5824095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MOTOR CONTROL FRAS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GYPOS56=UR55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5267388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GYPOS57=UR55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0164829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1" u="none" strike="noStrike"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MT-FSI LASER RACK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GYPOS58=UR55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8867297"/>
                  </a:ext>
                </a:extLst>
              </a:tr>
              <a:tr h="9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1" u="none" strike="noStrike"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MT-FSI LASER RACK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GYPOS59=UR55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1934268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highlight>
                            <a:srgbClr val="C5D9F1"/>
                          </a:highlight>
                          <a:latin typeface="Calibri" panose="020F0502020204030204" pitchFamily="34" charset="0"/>
                        </a:rPr>
                        <a:t>UA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DAQ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GYPOS01=UA53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2981254"/>
                  </a:ext>
                </a:extLst>
              </a:tr>
              <a:tr h="9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DAQ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GYPOS02=UA53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8214198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highlight>
                            <a:srgbClr val="C5D9F1"/>
                          </a:highlight>
                          <a:latin typeface="Calibri" panose="020F0502020204030204" pitchFamily="34" charset="0"/>
                        </a:rPr>
                        <a:t>UPS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GYPOS01=UPS54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9866192"/>
                  </a:ext>
                </a:extLst>
              </a:tr>
              <a:tr h="900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GYPOS02=UPS54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060839"/>
                  </a:ext>
                </a:extLst>
              </a:tr>
              <a:tr h="9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SENSOR RACK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GYPOS03=UPS54</a:t>
                      </a:r>
                    </a:p>
                  </a:txBody>
                  <a:tcPr marL="4502" marR="4502" marT="45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sng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5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4502" marR="4502" marT="4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7976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4082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331214"/>
            <a:ext cx="9144000" cy="888608"/>
          </a:xfrm>
        </p:spPr>
        <p:txBody>
          <a:bodyPr/>
          <a:lstStyle/>
          <a:p>
            <a:pPr algn="ctr"/>
            <a:r>
              <a:rPr lang="en-US" sz="2400" b="0" dirty="0"/>
              <a:t>Thank you</a:t>
            </a:r>
            <a:endParaRPr lang="en-US" sz="32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7700752" y="4767263"/>
            <a:ext cx="1263736" cy="269875"/>
          </a:xfrm>
        </p:spPr>
        <p:txBody>
          <a:bodyPr/>
          <a:lstStyle/>
          <a:p>
            <a:pPr algn="r"/>
            <a:r>
              <a:rPr lang="de-CH" dirty="0">
                <a:solidFill>
                  <a:schemeClr val="bg1"/>
                </a:solidFill>
              </a:rPr>
              <a:t>12.06.2024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2079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Integration" id="{A29532B7-A0DF-4973-894C-11E961ACA970}" vid="{3568402F-AE79-41DB-8182-EB2668257C9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62BF6B036FB246B915C1E337BEB51A" ma:contentTypeVersion="0" ma:contentTypeDescription="Create a new document." ma:contentTypeScope="" ma:versionID="8abce66ba14fd67e6be8791e0fec18a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3e687d5f98ee29b9cfcc2ff24550d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EFC234-6D02-476D-A9EA-17EF77BB67B6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0A9B3E9-643C-4BFB-92EB-A10FBEB5BE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3D67BA-FE42-4FAD-A20C-A56A090282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3893</TotalTime>
  <Words>710</Words>
  <Application>Microsoft Office PowerPoint</Application>
  <PresentationFormat>On-screen Show (16:9)</PresentationFormat>
  <Paragraphs>444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WP19 CEM-GM-ICS FRAS meeting AOB:  PPS2 patch panel integration HL DIC, DIFs etc </vt:lpstr>
      <vt:lpstr>PPS2 patch panel integration</vt:lpstr>
      <vt:lpstr>PPS2 patch panel integration</vt:lpstr>
      <vt:lpstr>HL DIC, DIFs etc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</dc:title>
  <dc:creator>Andreas Herty</dc:creator>
  <cp:lastModifiedBy>Mateusz Sosin</cp:lastModifiedBy>
  <cp:revision>1470</cp:revision>
  <dcterms:created xsi:type="dcterms:W3CDTF">2017-08-01T14:41:34Z</dcterms:created>
  <dcterms:modified xsi:type="dcterms:W3CDTF">2024-06-16T19:43:03Z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0x0101007762BF6B036FB246B915C1E337BEB51A</vt:lpwstr>
  </property>
</Properties>
</file>