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59" r:id="rId2"/>
    <p:sldId id="288" r:id="rId3"/>
    <p:sldId id="289" r:id="rId4"/>
    <p:sldId id="290" r:id="rId5"/>
    <p:sldId id="291" r:id="rId6"/>
    <p:sldId id="292" r:id="rId7"/>
    <p:sldId id="294" r:id="rId8"/>
    <p:sldId id="295" r:id="rId9"/>
    <p:sldId id="296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320" userDrawn="1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F2F2F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B9B5C61-D64C-9542-AA73-24EE1D6E2CAC}" v="38" dt="2024-06-24T12:35:14.910"/>
  </p1510:revLst>
</p1510:revInfo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259"/>
    <p:restoredTop sz="94686"/>
  </p:normalViewPr>
  <p:slideViewPr>
    <p:cSldViewPr snapToObjects="1">
      <p:cViewPr>
        <p:scale>
          <a:sx n="104" d="100"/>
          <a:sy n="104" d="100"/>
        </p:scale>
        <p:origin x="1464" y="880"/>
      </p:cViewPr>
      <p:guideLst>
        <p:guide orient="horz" pos="432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commentAuthors" Target="commentAuthors.xml"/><Relationship Id="rId1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6/23/24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6/23/24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phic 4">
            <a:extLst>
              <a:ext uri="{FF2B5EF4-FFF2-40B4-BE49-F238E27FC236}">
                <a16:creationId xmlns:a16="http://schemas.microsoft.com/office/drawing/2014/main" id="{F199F5AC-E194-CCF6-245E-BE30829ED16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742542" y="2075542"/>
            <a:ext cx="2706915" cy="2706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A1718-5652-6746-87EA-2129C5FBB0DE}" type="datetime1">
              <a:rPr lang="de-CH" smtClean="0"/>
              <a:t>23.06.24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2117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26612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D329237-9A28-7F47-B6F4-ED5E1F4D6B14}" type="datetime1">
              <a:rPr lang="de-CH" smtClean="0"/>
              <a:t>23.06.24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DE4D9939-E67D-404A-BFAF-D6865F994267}" type="datetime1">
              <a:rPr lang="de-CH" smtClean="0"/>
              <a:t>23.06.24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C922FD57-7E01-2947-A36A-572802D78600}" type="datetime1">
              <a:rPr lang="de-CH" smtClean="0"/>
              <a:t>23.06.24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060ADF95-1D50-A346-9F36-9D11B5959A20}" type="datetime1">
              <a:rPr lang="de-CH" smtClean="0"/>
              <a:t>23.06.24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C9037A8-3728-274F-ADAC-4D3957FCBA46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29902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9262" y="2429902"/>
            <a:ext cx="36734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30B6D7F9-B89E-4E44-88DB-D2B03C1575BD}" type="datetime1">
              <a:rPr lang="de-CH" smtClean="0"/>
              <a:t>23.06.24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82CA310A-8036-D740-9C67-C96559B7989C}" type="datetime1">
              <a:rPr lang="de-CH" smtClean="0"/>
              <a:t>23.06.24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CF864767-D034-6F4D-A79A-403E389348E4}" type="datetime1">
              <a:rPr lang="de-CH" smtClean="0"/>
              <a:t>23.06.24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A5B03441-D3E1-7842-803A-ECC2015F2216}" type="datetime1">
              <a:rPr lang="de-CH" smtClean="0"/>
              <a:t>23.06.24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FBFAC2-1082-0349-931A-E17E3D1FD5EA}" type="datetime1">
              <a:rPr lang="de-CH" smtClean="0"/>
              <a:t>23.06.24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EF7B39-23DF-A840-A7BA-86E01E93D669}" type="datetime1">
              <a:rPr lang="de-CH" smtClean="0"/>
              <a:t>23.06.24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7E494-8AEE-344E-B8BB-A4B2E261658F}" type="datetime1">
              <a:rPr lang="de-CH" smtClean="0"/>
              <a:t>23.06.24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B46AD-AE35-A04A-BBC1-316D1F62DB10}" type="datetime1">
              <a:rPr lang="de-CH" smtClean="0"/>
              <a:t>23.06.24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B08C33B9-27C2-73E8-E37D-336ABF63A96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558632" y="4869770"/>
            <a:ext cx="1074737" cy="1074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1700" b="1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A2679B87-F92D-91F6-69BF-481624EE6C7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052224" y="714489"/>
            <a:ext cx="2059046" cy="2059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59C3C-3539-0F4E-8F5B-F97EBD723FC3}" type="datetime1">
              <a:rPr lang="de-CH" smtClean="0"/>
              <a:t>23.06.24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269E8E9-3C73-3745-941D-102FAF02E58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5405159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59C3C-3539-0F4E-8F5B-F97EBD723FC3}" type="datetime1">
              <a:rPr lang="de-CH" smtClean="0"/>
              <a:t>23.06.24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C63C51-3C01-364C-8C1F-513415625717}" type="datetime1">
              <a:rPr lang="de-CH" smtClean="0"/>
              <a:t>23.06.24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ull page colour or pictu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10B6E0-915E-6A4B-BE3D-83464DDCC0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3F185B5-CF74-D44D-A9E3-83166F096F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6795D28C-D9FB-D84E-8771-15AE52B73C25}" type="datetime1">
              <a:rPr lang="de-CH" smtClean="0"/>
              <a:t>23.06.24</a:t>
            </a:fld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AD60124-268E-2640-B552-632FCB92FCF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7D4B92-ED84-1D4C-81AB-7D7F79EF892F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Presenter | Presentation Title</a:t>
            </a: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F1E223B3-FDCC-6949-9C0B-F052B97037C1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D5082788-0C78-F842-A18F-84667EAC7E6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7988" y="6364800"/>
            <a:ext cx="495300" cy="3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935580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45605"/>
            <a:ext cx="12192000" cy="633930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64800"/>
            <a:ext cx="4116387" cy="6358495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23244-45B8-6B4F-9B08-B3ECCA62DD59}" type="datetime1">
              <a:rPr lang="de-CH" smtClean="0"/>
              <a:t>23.06.24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029319-06AA-7F42-ADF7-19DBBD11312C}" type="datetime1">
              <a:rPr lang="de-CH" smtClean="0"/>
              <a:t>23.06.24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1.emf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120336" y="6378349"/>
            <a:ext cx="1620788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50">
                <a:solidFill>
                  <a:schemeClr val="tx1"/>
                </a:solidFill>
              </a:defRPr>
            </a:lvl1pPr>
          </a:lstStyle>
          <a:p>
            <a:fld id="{7EFCF37F-0624-3A4F-A6BC-24980A3E6108}" type="datetime1">
              <a:rPr lang="en-GB" smtClean="0"/>
              <a:pPr/>
              <a:t>23/06/2024</a:t>
            </a:fld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78349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50" b="1">
                <a:solidFill>
                  <a:schemeClr val="tx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3" y="6378349"/>
            <a:ext cx="4285010" cy="365125"/>
          </a:xfrm>
          <a:prstGeom prst="rect">
            <a:avLst/>
          </a:prstGeom>
        </p:spPr>
        <p:txBody>
          <a:bodyPr vert="horz" lIns="0" tIns="45720" rIns="91440" bIns="45720" rtlCol="0" anchor="ctr"/>
          <a:lstStyle>
            <a:lvl1pPr algn="l">
              <a:defRPr sz="85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Presenter | Presentation Title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BD9C6532-AEDE-354E-83AD-7F67D706DF38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63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>
            <a:extLst>
              <a:ext uri="{FF2B5EF4-FFF2-40B4-BE49-F238E27FC236}">
                <a16:creationId xmlns:a16="http://schemas.microsoft.com/office/drawing/2014/main" id="{426E9AC2-DB3F-3043-BAF1-FDB172EA2CD8}"/>
              </a:ext>
            </a:extLst>
          </p:cNvPr>
          <p:cNvPicPr>
            <a:picLocks noChangeAspect="1"/>
          </p:cNvPicPr>
          <p:nvPr userDrawn="1"/>
        </p:nvPicPr>
        <p:blipFill>
          <a:blip r:embed="rId24"/>
          <a:stretch>
            <a:fillRect/>
          </a:stretch>
        </p:blipFill>
        <p:spPr>
          <a:xfrm>
            <a:off x="407988" y="6364599"/>
            <a:ext cx="495300" cy="3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78" r:id="rId4"/>
    <p:sldLayoutId id="2147483665" r:id="rId5"/>
    <p:sldLayoutId id="2147483668" r:id="rId6"/>
    <p:sldLayoutId id="2147483677" r:id="rId7"/>
    <p:sldLayoutId id="2147483674" r:id="rId8"/>
    <p:sldLayoutId id="2147483652" r:id="rId9"/>
    <p:sldLayoutId id="2147483653" r:id="rId10"/>
    <p:sldLayoutId id="2147483661" r:id="rId11"/>
    <p:sldLayoutId id="2147483666" r:id="rId12"/>
    <p:sldLayoutId id="2147483667" r:id="rId13"/>
    <p:sldLayoutId id="2147483658" r:id="rId14"/>
    <p:sldLayoutId id="2147483659" r:id="rId15"/>
    <p:sldLayoutId id="2147483673" r:id="rId16"/>
    <p:sldLayoutId id="2147483660" r:id="rId17"/>
    <p:sldLayoutId id="2147483671" r:id="rId18"/>
    <p:sldLayoutId id="2147483651" r:id="rId19"/>
    <p:sldLayoutId id="2147483654" r:id="rId20"/>
    <p:sldLayoutId id="2147483669" r:id="rId21"/>
    <p:sldLayoutId id="2147483655" r:id="rId22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G"/><Relationship Id="rId3" Type="http://schemas.openxmlformats.org/officeDocument/2006/relationships/image" Target="../media/image8.JPG"/><Relationship Id="rId7" Type="http://schemas.openxmlformats.org/officeDocument/2006/relationships/image" Target="../media/image12.JP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10" Type="http://schemas.openxmlformats.org/officeDocument/2006/relationships/image" Target="../media/image15.JPG"/><Relationship Id="rId4" Type="http://schemas.openxmlformats.org/officeDocument/2006/relationships/image" Target="../media/image9.JPG"/><Relationship Id="rId9" Type="http://schemas.openxmlformats.org/officeDocument/2006/relationships/image" Target="../media/image14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jpeg"/><Relationship Id="rId3" Type="http://schemas.openxmlformats.org/officeDocument/2006/relationships/image" Target="../media/image17.jpeg"/><Relationship Id="rId7" Type="http://schemas.openxmlformats.org/officeDocument/2006/relationships/image" Target="../media/image21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5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E51C5-3272-6249-822A-715EFFE0DFF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07987" y="3429001"/>
            <a:ext cx="11376025" cy="990600"/>
          </a:xfrm>
        </p:spPr>
        <p:txBody>
          <a:bodyPr/>
          <a:lstStyle/>
          <a:p>
            <a:r>
              <a:rPr lang="en-US" dirty="0"/>
              <a:t>CERN REU Presentation #1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B999459-0238-C64F-8F4D-7EA35945354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6" y="4450238"/>
            <a:ext cx="11376026" cy="803787"/>
          </a:xfrm>
        </p:spPr>
        <p:txBody>
          <a:bodyPr/>
          <a:lstStyle/>
          <a:p>
            <a:pPr algn="l"/>
            <a:r>
              <a:rPr lang="en-US" dirty="0"/>
              <a:t>Katie Ream</a:t>
            </a:r>
          </a:p>
          <a:p>
            <a:pPr algn="l"/>
            <a:r>
              <a:rPr lang="en-US" b="0" dirty="0"/>
              <a:t>June 24, 2024</a:t>
            </a:r>
          </a:p>
        </p:txBody>
      </p:sp>
    </p:spTree>
    <p:extLst>
      <p:ext uri="{BB962C8B-B14F-4D97-AF65-F5344CB8AC3E}">
        <p14:creationId xmlns:p14="http://schemas.microsoft.com/office/powerpoint/2010/main" val="21599439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EBAF1C-C80F-C1F2-DA1D-CE8BB25A95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838199"/>
            <a:ext cx="11376025" cy="601135"/>
          </a:xfrm>
        </p:spPr>
        <p:txBody>
          <a:bodyPr/>
          <a:lstStyle/>
          <a:p>
            <a:r>
              <a:rPr lang="en-US" dirty="0"/>
              <a:t>Introduction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1D981C5-3B9B-E6E3-F6F9-D38BE08301D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07987" y="1439334"/>
            <a:ext cx="4392611" cy="4608512"/>
          </a:xfrm>
        </p:spPr>
        <p:txBody>
          <a:bodyPr>
            <a:normAutofit fontScale="85000" lnSpcReduction="20000"/>
          </a:bodyPr>
          <a:lstStyle/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900" dirty="0"/>
              <a:t>Rising senior at the University of Michigan, physics major</a:t>
            </a:r>
          </a:p>
          <a:p>
            <a:pPr marL="666750" lvl="1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dirty="0"/>
              <a:t>I love Michigan football &lt;3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900" dirty="0"/>
              <a:t>From: Holliston, MA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900" dirty="0"/>
              <a:t>Favorite food: seafood (lobster) and anything pasta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900" dirty="0"/>
              <a:t>Clubs: PSP (professional frat), SPS, women’s glee club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900" dirty="0"/>
              <a:t>Favorite band: Paramore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900" dirty="0"/>
              <a:t>Beach &gt;&gt;&gt; mountains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900" dirty="0"/>
              <a:t>Previous work: neutrinos (paleodetector and SBND), ATLAS</a:t>
            </a:r>
          </a:p>
        </p:txBody>
      </p:sp>
      <p:pic>
        <p:nvPicPr>
          <p:cNvPr id="5" name="Picture 4" descr="Plates of food on a table&#10;&#10;Description automatically generated">
            <a:extLst>
              <a:ext uri="{FF2B5EF4-FFF2-40B4-BE49-F238E27FC236}">
                <a16:creationId xmlns:a16="http://schemas.microsoft.com/office/drawing/2014/main" id="{EA5164CF-454B-E8E5-B9CD-8EF4C51C85B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4714875" y="771525"/>
            <a:ext cx="2514600" cy="1885950"/>
          </a:xfrm>
          <a:prstGeom prst="rect">
            <a:avLst/>
          </a:prstGeom>
        </p:spPr>
      </p:pic>
      <p:pic>
        <p:nvPicPr>
          <p:cNvPr id="7" name="Picture 6" descr="A group of women in a stadium&#10;&#10;Description automatically generated">
            <a:extLst>
              <a:ext uri="{FF2B5EF4-FFF2-40B4-BE49-F238E27FC236}">
                <a16:creationId xmlns:a16="http://schemas.microsoft.com/office/drawing/2014/main" id="{83831095-1DA8-413E-66EB-30C8C5B856A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6961" r="7359"/>
          <a:stretch/>
        </p:blipFill>
        <p:spPr>
          <a:xfrm>
            <a:off x="7136316" y="445145"/>
            <a:ext cx="2887606" cy="2526655"/>
          </a:xfrm>
          <a:prstGeom prst="rect">
            <a:avLst/>
          </a:prstGeom>
        </p:spPr>
      </p:pic>
      <p:pic>
        <p:nvPicPr>
          <p:cNvPr id="11" name="Picture 10" descr="A group of women taking a selfie&#10;&#10;Description automatically generated">
            <a:extLst>
              <a:ext uri="{FF2B5EF4-FFF2-40B4-BE49-F238E27FC236}">
                <a16:creationId xmlns:a16="http://schemas.microsoft.com/office/drawing/2014/main" id="{D4AC23A7-CF37-151C-161C-775407132BF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29200" y="3200398"/>
            <a:ext cx="2516066" cy="1887049"/>
          </a:xfrm>
          <a:prstGeom prst="rect">
            <a:avLst/>
          </a:prstGeom>
        </p:spPr>
      </p:pic>
      <p:pic>
        <p:nvPicPr>
          <p:cNvPr id="13" name="Picture 12" descr="A person sitting on a bench&#10;&#10;Description automatically generated">
            <a:extLst>
              <a:ext uri="{FF2B5EF4-FFF2-40B4-BE49-F238E27FC236}">
                <a16:creationId xmlns:a16="http://schemas.microsoft.com/office/drawing/2014/main" id="{492CDDE2-E0F7-46C6-A232-24D705CE68AB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r="3671"/>
          <a:stretch/>
        </p:blipFill>
        <p:spPr>
          <a:xfrm rot="5400000">
            <a:off x="7544860" y="3427940"/>
            <a:ext cx="2055281" cy="1600202"/>
          </a:xfrm>
          <a:prstGeom prst="rect">
            <a:avLst/>
          </a:prstGeom>
        </p:spPr>
      </p:pic>
      <p:pic>
        <p:nvPicPr>
          <p:cNvPr id="15" name="Picture 14" descr="A group of people posing for a photo&#10;&#10;Description automatically generated">
            <a:extLst>
              <a:ext uri="{FF2B5EF4-FFF2-40B4-BE49-F238E27FC236}">
                <a16:creationId xmlns:a16="http://schemas.microsoft.com/office/drawing/2014/main" id="{6C9B2FFD-AA9B-A0C7-4542-666F2C533A7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599736" y="3200398"/>
            <a:ext cx="2362202" cy="1575570"/>
          </a:xfrm>
          <a:prstGeom prst="rect">
            <a:avLst/>
          </a:prstGeom>
        </p:spPr>
      </p:pic>
      <p:pic>
        <p:nvPicPr>
          <p:cNvPr id="17" name="Picture 16" descr="A group of women wearing jackets&#10;&#10;Description automatically generated">
            <a:extLst>
              <a:ext uri="{FF2B5EF4-FFF2-40B4-BE49-F238E27FC236}">
                <a16:creationId xmlns:a16="http://schemas.microsoft.com/office/drawing/2014/main" id="{7A6DE760-56F2-F32E-2E0A-58FEF8881209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13057" t="18952"/>
          <a:stretch/>
        </p:blipFill>
        <p:spPr>
          <a:xfrm>
            <a:off x="9599736" y="4972983"/>
            <a:ext cx="2362202" cy="1650414"/>
          </a:xfrm>
          <a:prstGeom prst="rect">
            <a:avLst/>
          </a:prstGeom>
        </p:spPr>
      </p:pic>
      <p:pic>
        <p:nvPicPr>
          <p:cNvPr id="19" name="Picture 18" descr="Two women standing in front of a neon sign&#10;&#10;Description automatically generated">
            <a:extLst>
              <a:ext uri="{FF2B5EF4-FFF2-40B4-BE49-F238E27FC236}">
                <a16:creationId xmlns:a16="http://schemas.microsoft.com/office/drawing/2014/main" id="{5606E0D3-2C14-509B-7616-8568A46E1B5E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l="7037" r="5555"/>
          <a:stretch/>
        </p:blipFill>
        <p:spPr>
          <a:xfrm>
            <a:off x="10245088" y="445144"/>
            <a:ext cx="1716850" cy="2618924"/>
          </a:xfrm>
          <a:prstGeom prst="rect">
            <a:avLst/>
          </a:prstGeom>
        </p:spPr>
      </p:pic>
      <p:pic>
        <p:nvPicPr>
          <p:cNvPr id="21" name="Picture 20" descr="A person standing in front of a projection screen&#10;&#10;Description automatically generated">
            <a:extLst>
              <a:ext uri="{FF2B5EF4-FFF2-40B4-BE49-F238E27FC236}">
                <a16:creationId xmlns:a16="http://schemas.microsoft.com/office/drawing/2014/main" id="{6EA963DB-76EF-884B-623D-BA7454068CF5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l="9878" t="20988" r="2568" b="43333"/>
          <a:stretch/>
        </p:blipFill>
        <p:spPr>
          <a:xfrm>
            <a:off x="7132046" y="5431423"/>
            <a:ext cx="2240555" cy="1165470"/>
          </a:xfrm>
          <a:prstGeom prst="rect">
            <a:avLst/>
          </a:prstGeom>
        </p:spPr>
      </p:pic>
      <p:pic>
        <p:nvPicPr>
          <p:cNvPr id="23" name="Picture 22" descr="A group of people in clothing&#10;&#10;Description automatically generated">
            <a:extLst>
              <a:ext uri="{FF2B5EF4-FFF2-40B4-BE49-F238E27FC236}">
                <a16:creationId xmlns:a16="http://schemas.microsoft.com/office/drawing/2014/main" id="{DD401E9E-EEDA-5BBD-3A81-3846EFCDE3B6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024312" y="5255681"/>
            <a:ext cx="1986088" cy="13412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26366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EBAF1C-C80F-C1F2-DA1D-CE8BB25A95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838199"/>
            <a:ext cx="11376025" cy="601135"/>
          </a:xfrm>
        </p:spPr>
        <p:txBody>
          <a:bodyPr/>
          <a:lstStyle/>
          <a:p>
            <a:r>
              <a:rPr lang="en-US" dirty="0"/>
              <a:t>Things Done in Europe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1D981C5-3B9B-E6E3-F6F9-D38BE08301D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07987" y="1439334"/>
            <a:ext cx="4392611" cy="4608512"/>
          </a:xfrm>
        </p:spPr>
        <p:txBody>
          <a:bodyPr>
            <a:normAutofit/>
          </a:bodyPr>
          <a:lstStyle/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900" dirty="0"/>
              <a:t>Eaten a bunch of croissants and macarons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900" dirty="0"/>
              <a:t>Explored Lyon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900" dirty="0"/>
              <a:t>Explored Geneva music festival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900" dirty="0"/>
              <a:t>Tried duck and steak frites!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900" dirty="0"/>
              <a:t>Saw the original Darth Vader helmet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900" dirty="0"/>
              <a:t>Went to </a:t>
            </a:r>
            <a:r>
              <a:rPr lang="en-US" sz="1900" dirty="0" err="1"/>
              <a:t>Cailler</a:t>
            </a:r>
            <a:r>
              <a:rPr lang="en-US" sz="1900" dirty="0"/>
              <a:t> chocolate factory</a:t>
            </a:r>
          </a:p>
        </p:txBody>
      </p:sp>
      <p:pic>
        <p:nvPicPr>
          <p:cNvPr id="6" name="Picture 5" descr="A plate of food on a yellow table&#10;&#10;Description automatically generated">
            <a:extLst>
              <a:ext uri="{FF2B5EF4-FFF2-40B4-BE49-F238E27FC236}">
                <a16:creationId xmlns:a16="http://schemas.microsoft.com/office/drawing/2014/main" id="{A4453A10-79B3-3CE1-37B1-852D9B387CB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5555" r="14445"/>
          <a:stretch/>
        </p:blipFill>
        <p:spPr>
          <a:xfrm rot="5400000">
            <a:off x="7343572" y="3007997"/>
            <a:ext cx="1780863" cy="1908067"/>
          </a:xfrm>
          <a:prstGeom prst="rect">
            <a:avLst/>
          </a:prstGeom>
        </p:spPr>
      </p:pic>
      <p:pic>
        <p:nvPicPr>
          <p:cNvPr id="9" name="Picture 8" descr="A mannequins and a mask on display&#10;&#10;Description automatically generated">
            <a:extLst>
              <a:ext uri="{FF2B5EF4-FFF2-40B4-BE49-F238E27FC236}">
                <a16:creationId xmlns:a16="http://schemas.microsoft.com/office/drawing/2014/main" id="{2939A5C3-C59D-5F79-23CD-C40783E2D1A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0019" t="9954" r="6632"/>
          <a:stretch/>
        </p:blipFill>
        <p:spPr>
          <a:xfrm rot="5400000">
            <a:off x="5256183" y="3012760"/>
            <a:ext cx="1780862" cy="1898542"/>
          </a:xfrm>
          <a:prstGeom prst="rect">
            <a:avLst/>
          </a:prstGeom>
        </p:spPr>
      </p:pic>
      <p:pic>
        <p:nvPicPr>
          <p:cNvPr id="12" name="Picture 11" descr="A city with trees and clouds&#10;&#10;Description automatically generated">
            <a:extLst>
              <a:ext uri="{FF2B5EF4-FFF2-40B4-BE49-F238E27FC236}">
                <a16:creationId xmlns:a16="http://schemas.microsoft.com/office/drawing/2014/main" id="{530F79BF-968C-1A11-5593-A55B4F6FB89E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7394"/>
          <a:stretch/>
        </p:blipFill>
        <p:spPr>
          <a:xfrm>
            <a:off x="5715000" y="300000"/>
            <a:ext cx="3856001" cy="2678173"/>
          </a:xfrm>
          <a:prstGeom prst="rect">
            <a:avLst/>
          </a:prstGeom>
        </p:spPr>
      </p:pic>
      <p:pic>
        <p:nvPicPr>
          <p:cNvPr id="16" name="Picture 15" descr="A large ornate building with columns and a stained glass window&#10;&#10;Description automatically generated">
            <a:extLst>
              <a:ext uri="{FF2B5EF4-FFF2-40B4-BE49-F238E27FC236}">
                <a16:creationId xmlns:a16="http://schemas.microsoft.com/office/drawing/2014/main" id="{5C695E61-E46D-8FCC-1D2A-963D25432D2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5400000">
            <a:off x="8925348" y="3559758"/>
            <a:ext cx="3574200" cy="2680650"/>
          </a:xfrm>
          <a:prstGeom prst="rect">
            <a:avLst/>
          </a:prstGeom>
        </p:spPr>
      </p:pic>
      <p:pic>
        <p:nvPicPr>
          <p:cNvPr id="20" name="Picture 19" descr="A group of people outside a building&#10;&#10;Description automatically generated">
            <a:extLst>
              <a:ext uri="{FF2B5EF4-FFF2-40B4-BE49-F238E27FC236}">
                <a16:creationId xmlns:a16="http://schemas.microsoft.com/office/drawing/2014/main" id="{74BD1934-6B43-E525-AF56-D5871A141B8F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r="14272"/>
          <a:stretch/>
        </p:blipFill>
        <p:spPr>
          <a:xfrm rot="5400000">
            <a:off x="9619565" y="462395"/>
            <a:ext cx="2595601" cy="2270813"/>
          </a:xfrm>
          <a:prstGeom prst="rect">
            <a:avLst/>
          </a:prstGeom>
        </p:spPr>
      </p:pic>
      <p:pic>
        <p:nvPicPr>
          <p:cNvPr id="24" name="Picture 23" descr="A glass case with a hammer and a hand&#10;&#10;Description automatically generated">
            <a:extLst>
              <a:ext uri="{FF2B5EF4-FFF2-40B4-BE49-F238E27FC236}">
                <a16:creationId xmlns:a16="http://schemas.microsoft.com/office/drawing/2014/main" id="{E262FA1D-FD53-0695-FCBD-7D86E02DD44D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27593" r="4524"/>
          <a:stretch/>
        </p:blipFill>
        <p:spPr>
          <a:xfrm rot="5400000">
            <a:off x="7342542" y="4883315"/>
            <a:ext cx="1782921" cy="1908067"/>
          </a:xfrm>
          <a:prstGeom prst="rect">
            <a:avLst/>
          </a:prstGeom>
        </p:spPr>
      </p:pic>
      <p:pic>
        <p:nvPicPr>
          <p:cNvPr id="26" name="Picture 25" descr="A plate of food with fork and knife&#10;&#10;Description automatically generated">
            <a:extLst>
              <a:ext uri="{FF2B5EF4-FFF2-40B4-BE49-F238E27FC236}">
                <a16:creationId xmlns:a16="http://schemas.microsoft.com/office/drawing/2014/main" id="{22E6603B-1672-75D5-CDF9-282ED8DF68B4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l="22259" r="7741"/>
          <a:stretch/>
        </p:blipFill>
        <p:spPr>
          <a:xfrm rot="5400000">
            <a:off x="5260945" y="4882287"/>
            <a:ext cx="1780862" cy="19080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30967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EBAF1C-C80F-C1F2-DA1D-CE8BB25A95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838199"/>
            <a:ext cx="11376025" cy="601135"/>
          </a:xfrm>
        </p:spPr>
        <p:txBody>
          <a:bodyPr/>
          <a:lstStyle/>
          <a:p>
            <a:r>
              <a:rPr lang="en-US" dirty="0"/>
              <a:t>CERN Project Overview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1D981C5-3B9B-E6E3-F6F9-D38BE08301D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07987" y="1439334"/>
            <a:ext cx="6145213" cy="4608512"/>
          </a:xfrm>
        </p:spPr>
        <p:txBody>
          <a:bodyPr>
            <a:normAutofit/>
          </a:bodyPr>
          <a:lstStyle/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1900" dirty="0"/>
              <a:t>Working on a subgroup of CMS called BRIL – Beam Radiation, Instrumentation and Luminosity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US" sz="1600" dirty="0"/>
              <a:t>Specific detector is called the PLT – Pixel Luminosity Telescope, consisting of 16 “telescope” channels</a:t>
            </a:r>
          </a:p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1900" dirty="0"/>
              <a:t>Goal of the BRIL group is to deliver accurate integrated luminosity results for the LHC and CMS detectors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US" sz="1600" dirty="0"/>
              <a:t>Important because it is an input to cross-section measurements and searches for new physics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900" dirty="0"/>
              <a:t>My project: creating an algorithm that detects anomalies in the luminosity data so that it can be later removed before being sent off as the final value</a:t>
            </a:r>
          </a:p>
        </p:txBody>
      </p:sp>
      <p:pic>
        <p:nvPicPr>
          <p:cNvPr id="8" name="Picture 7" descr="Diagram of a diagram of a beam with a star pointing at the distance&#10;&#10;Description automatically generated with medium confidence">
            <a:extLst>
              <a:ext uri="{FF2B5EF4-FFF2-40B4-BE49-F238E27FC236}">
                <a16:creationId xmlns:a16="http://schemas.microsoft.com/office/drawing/2014/main" id="{D9D43B00-06C2-900F-07FB-A138117F61F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53655" y="124580"/>
            <a:ext cx="3302000" cy="2028371"/>
          </a:xfrm>
          <a:prstGeom prst="rect">
            <a:avLst/>
          </a:prstGeom>
        </p:spPr>
      </p:pic>
      <p:pic>
        <p:nvPicPr>
          <p:cNvPr id="11" name="Picture 10" descr="A person working on a green object&#10;&#10;Description automatically generated">
            <a:extLst>
              <a:ext uri="{FF2B5EF4-FFF2-40B4-BE49-F238E27FC236}">
                <a16:creationId xmlns:a16="http://schemas.microsoft.com/office/drawing/2014/main" id="{222B4E98-20A2-CD8E-3580-39D97228241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20200" y="4724400"/>
            <a:ext cx="2730500" cy="1813690"/>
          </a:xfrm>
          <a:prstGeom prst="rect">
            <a:avLst/>
          </a:prstGeom>
        </p:spPr>
      </p:pic>
      <p:pic>
        <p:nvPicPr>
          <p:cNvPr id="13" name="Picture 12" descr="A circular diagram of a circle with numbers and a few squares&#10;&#10;Description automatically generated with medium confidence">
            <a:extLst>
              <a:ext uri="{FF2B5EF4-FFF2-40B4-BE49-F238E27FC236}">
                <a16:creationId xmlns:a16="http://schemas.microsoft.com/office/drawing/2014/main" id="{C60C630D-331E-125C-373F-4F8473F60F8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66338" y="2271013"/>
            <a:ext cx="4525662" cy="21861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05843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EBAF1C-C80F-C1F2-DA1D-CE8BB25A95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838199"/>
            <a:ext cx="11376025" cy="601135"/>
          </a:xfrm>
        </p:spPr>
        <p:txBody>
          <a:bodyPr/>
          <a:lstStyle/>
          <a:p>
            <a:r>
              <a:rPr lang="en-US" dirty="0"/>
              <a:t>CERN Project Specifics</a:t>
            </a:r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76B44523-3B2E-996A-9BB7-9CD2E4CB33DF}"/>
              </a:ext>
            </a:extLst>
          </p:cNvPr>
          <p:cNvSpPr txBox="1">
            <a:spLocks/>
          </p:cNvSpPr>
          <p:nvPr/>
        </p:nvSpPr>
        <p:spPr>
          <a:xfrm>
            <a:off x="407987" y="1439334"/>
            <a:ext cx="8736013" cy="460851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900" dirty="0"/>
              <a:t>The algorithm created looks ”somewhat” like a machine learning model</a:t>
            </a:r>
          </a:p>
          <a:p>
            <a:pPr marL="666750" lvl="1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dirty="0"/>
              <a:t>Current approach: using a python package called </a:t>
            </a:r>
            <a:r>
              <a:rPr lang="en-US" sz="1600" dirty="0" err="1"/>
              <a:t>adtk</a:t>
            </a:r>
            <a:r>
              <a:rPr lang="en-US" sz="1600" dirty="0"/>
              <a:t> for time series anomaly detection purposes – if this doesn’t work, will turn to use ML</a:t>
            </a:r>
          </a:p>
          <a:p>
            <a:pPr marL="666750" lvl="1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dirty="0"/>
              <a:t>Goal is for this to become semi-automated, where it flags confident anomalies automatically and flags some smaller, less obvious anomalies that require the person looking at the data to confirm or deny it as such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900" dirty="0"/>
              <a:t>Challenges:</a:t>
            </a:r>
          </a:p>
          <a:p>
            <a:pPr marL="666750" lvl="1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dirty="0"/>
              <a:t>How to ensure that it doesn’t </a:t>
            </a:r>
            <a:r>
              <a:rPr lang="en-US" sz="1600" dirty="0" err="1"/>
              <a:t>overflag</a:t>
            </a:r>
            <a:r>
              <a:rPr lang="en-US" sz="1600" dirty="0"/>
              <a:t> so that the person isn’t sitting there all day?</a:t>
            </a:r>
          </a:p>
          <a:p>
            <a:pPr marL="666750" lvl="1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dirty="0"/>
              <a:t>How to ensure it doesn’t miss important anomalies?</a:t>
            </a:r>
          </a:p>
          <a:p>
            <a:pPr marL="666750" lvl="1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dirty="0"/>
              <a:t>How to ensure important data that needs to be kept but looks like an anomaly isn’t flagged? (example: emittance scan)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sz="1900" dirty="0"/>
          </a:p>
        </p:txBody>
      </p:sp>
    </p:spTree>
    <p:extLst>
      <p:ext uri="{BB962C8B-B14F-4D97-AF65-F5344CB8AC3E}">
        <p14:creationId xmlns:p14="http://schemas.microsoft.com/office/powerpoint/2010/main" val="15495127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DFFE86BC-D39C-5AA9-B992-9965A64F57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63281" y="91966"/>
            <a:ext cx="5616575" cy="668337"/>
          </a:xfrm>
        </p:spPr>
        <p:txBody>
          <a:bodyPr/>
          <a:lstStyle/>
          <a:p>
            <a:r>
              <a:rPr lang="en-US" dirty="0"/>
              <a:t>Channels 1-8</a:t>
            </a: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68A8BFAE-022A-8D89-E6CF-7F8A6C9B8FC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363281" y="3428029"/>
            <a:ext cx="5616600" cy="655634"/>
          </a:xfrm>
        </p:spPr>
        <p:txBody>
          <a:bodyPr/>
          <a:lstStyle/>
          <a:p>
            <a:r>
              <a:rPr lang="en-US" dirty="0"/>
              <a:t>Channels 12-16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27A3EDC-E530-54D8-3E65-25E87667A094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7FC59C3C-3539-0F4E-8F5B-F97EBD723FC3}" type="datetime1">
              <a:rPr lang="de-CH" smtClean="0"/>
              <a:pPr/>
              <a:t>23.06.24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0D38FFB-9E1E-C2B4-A96B-DD47BF3FD570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910DD3E-EA99-E14D-40E5-135C62DCD861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17" name="Picture 16" descr="A graph of a bar graph&#10;&#10;Description automatically generated with medium confidence">
            <a:extLst>
              <a:ext uri="{FF2B5EF4-FFF2-40B4-BE49-F238E27FC236}">
                <a16:creationId xmlns:a16="http://schemas.microsoft.com/office/drawing/2014/main" id="{70151331-91E6-2B5C-3191-113451B4F0D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1" y="413778"/>
            <a:ext cx="7010400" cy="2969028"/>
          </a:xfrm>
          <a:prstGeom prst="rect">
            <a:avLst/>
          </a:prstGeom>
        </p:spPr>
      </p:pic>
      <p:pic>
        <p:nvPicPr>
          <p:cNvPr id="18" name="Picture 17" descr="A graph of a bar graph&#10;&#10;Description automatically generated with medium confidence">
            <a:extLst>
              <a:ext uri="{FF2B5EF4-FFF2-40B4-BE49-F238E27FC236}">
                <a16:creationId xmlns:a16="http://schemas.microsoft.com/office/drawing/2014/main" id="{D0BD5971-E6EA-A480-B890-E78F8B10002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401" y="3737917"/>
            <a:ext cx="7010400" cy="3131343"/>
          </a:xfrm>
          <a:prstGeom prst="rect">
            <a:avLst/>
          </a:prstGeom>
        </p:spPr>
      </p:pic>
      <p:sp>
        <p:nvSpPr>
          <p:cNvPr id="19" name="Right Arrow 18">
            <a:extLst>
              <a:ext uri="{FF2B5EF4-FFF2-40B4-BE49-F238E27FC236}">
                <a16:creationId xmlns:a16="http://schemas.microsoft.com/office/drawing/2014/main" id="{3479C167-3991-4AED-1EFB-FA2053C80EBD}"/>
              </a:ext>
            </a:extLst>
          </p:cNvPr>
          <p:cNvSpPr/>
          <p:nvPr/>
        </p:nvSpPr>
        <p:spPr>
          <a:xfrm rot="13097796">
            <a:off x="6657849" y="2528009"/>
            <a:ext cx="2895600" cy="76200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2CE76E82-39A9-6557-DD52-B550804AED6C}"/>
              </a:ext>
            </a:extLst>
          </p:cNvPr>
          <p:cNvSpPr txBox="1"/>
          <p:nvPr/>
        </p:nvSpPr>
        <p:spPr>
          <a:xfrm>
            <a:off x="8187610" y="3478847"/>
            <a:ext cx="1895127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/>
              <a:t>Emittance scan!</a:t>
            </a:r>
          </a:p>
        </p:txBody>
      </p:sp>
      <p:sp>
        <p:nvSpPr>
          <p:cNvPr id="21" name="Right Arrow 20">
            <a:extLst>
              <a:ext uri="{FF2B5EF4-FFF2-40B4-BE49-F238E27FC236}">
                <a16:creationId xmlns:a16="http://schemas.microsoft.com/office/drawing/2014/main" id="{CC6FFB90-524D-E242-625F-D83EFD35824C}"/>
              </a:ext>
            </a:extLst>
          </p:cNvPr>
          <p:cNvSpPr/>
          <p:nvPr/>
        </p:nvSpPr>
        <p:spPr>
          <a:xfrm rot="9450104">
            <a:off x="6465524" y="4787250"/>
            <a:ext cx="2895600" cy="76200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5C9B9F7B-BC1D-872D-3329-04467D40D595}"/>
              </a:ext>
            </a:extLst>
          </p:cNvPr>
          <p:cNvSpPr txBox="1"/>
          <p:nvPr/>
        </p:nvSpPr>
        <p:spPr>
          <a:xfrm>
            <a:off x="9459521" y="4083663"/>
            <a:ext cx="2563206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/>
              <a:t>Example “good” channel</a:t>
            </a:r>
          </a:p>
        </p:txBody>
      </p:sp>
      <p:sp>
        <p:nvSpPr>
          <p:cNvPr id="23" name="Right Arrow 22">
            <a:extLst>
              <a:ext uri="{FF2B5EF4-FFF2-40B4-BE49-F238E27FC236}">
                <a16:creationId xmlns:a16="http://schemas.microsoft.com/office/drawing/2014/main" id="{1E49CBEE-72AD-A25A-AE99-8A10BF78811B}"/>
              </a:ext>
            </a:extLst>
          </p:cNvPr>
          <p:cNvSpPr/>
          <p:nvPr/>
        </p:nvSpPr>
        <p:spPr>
          <a:xfrm rot="10394492">
            <a:off x="6559553" y="1686497"/>
            <a:ext cx="3791118" cy="67465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C3B664B6-EB2C-D400-14D0-3E4D3680B3AB}"/>
              </a:ext>
            </a:extLst>
          </p:cNvPr>
          <p:cNvSpPr txBox="1"/>
          <p:nvPr/>
        </p:nvSpPr>
        <p:spPr>
          <a:xfrm>
            <a:off x="10493868" y="1166231"/>
            <a:ext cx="1545731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/>
              <a:t>Example “bad” channel</a:t>
            </a:r>
          </a:p>
        </p:txBody>
      </p:sp>
    </p:spTree>
    <p:extLst>
      <p:ext uri="{BB962C8B-B14F-4D97-AF65-F5344CB8AC3E}">
        <p14:creationId xmlns:p14="http://schemas.microsoft.com/office/powerpoint/2010/main" val="321787563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DFFE86BC-D39C-5AA9-B992-9965A64F57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63281" y="91966"/>
            <a:ext cx="5616575" cy="668337"/>
          </a:xfrm>
        </p:spPr>
        <p:txBody>
          <a:bodyPr/>
          <a:lstStyle/>
          <a:p>
            <a:r>
              <a:rPr lang="en-US" dirty="0"/>
              <a:t>Channels 1-8 (ratio)</a:t>
            </a: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68A8BFAE-022A-8D89-E6CF-7F8A6C9B8FC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363281" y="3428029"/>
            <a:ext cx="5616600" cy="655634"/>
          </a:xfrm>
        </p:spPr>
        <p:txBody>
          <a:bodyPr/>
          <a:lstStyle/>
          <a:p>
            <a:r>
              <a:rPr lang="en-US" dirty="0"/>
              <a:t>Channels 12-16 (ratio)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27A3EDC-E530-54D8-3E65-25E87667A094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7FC59C3C-3539-0F4E-8F5B-F97EBD723FC3}" type="datetime1">
              <a:rPr lang="de-CH" smtClean="0"/>
              <a:pPr/>
              <a:t>23.06.24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0D38FFB-9E1E-C2B4-A96B-DD47BF3FD570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910DD3E-EA99-E14D-40E5-135C62DCD861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2" name="Picture 1" descr="A graph of a graph&#10;&#10;Description automatically generated with medium confidence">
            <a:extLst>
              <a:ext uri="{FF2B5EF4-FFF2-40B4-BE49-F238E27FC236}">
                <a16:creationId xmlns:a16="http://schemas.microsoft.com/office/drawing/2014/main" id="{5DA35972-32DE-8CB2-A8B6-E5BE36B38CC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399" y="426134"/>
            <a:ext cx="7239001" cy="2892840"/>
          </a:xfrm>
          <a:prstGeom prst="rect">
            <a:avLst/>
          </a:prstGeom>
        </p:spPr>
      </p:pic>
      <p:pic>
        <p:nvPicPr>
          <p:cNvPr id="6" name="Picture 5" descr="A group of black and white graphs&#10;&#10;Description automatically generated">
            <a:extLst>
              <a:ext uri="{FF2B5EF4-FFF2-40B4-BE49-F238E27FC236}">
                <a16:creationId xmlns:a16="http://schemas.microsoft.com/office/drawing/2014/main" id="{9852342F-5F0B-7EA3-4A99-2E310A5DAF8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3280" y="3696075"/>
            <a:ext cx="7028120" cy="30127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117080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DFFE86BC-D39C-5AA9-B992-9965A64F57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63281" y="91966"/>
            <a:ext cx="6494719" cy="668337"/>
          </a:xfrm>
        </p:spPr>
        <p:txBody>
          <a:bodyPr>
            <a:normAutofit/>
          </a:bodyPr>
          <a:lstStyle/>
          <a:p>
            <a:r>
              <a:rPr lang="en-US" dirty="0"/>
              <a:t>Current path forward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27A3EDC-E530-54D8-3E65-25E87667A094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7FC59C3C-3539-0F4E-8F5B-F97EBD723FC3}" type="datetime1">
              <a:rPr lang="de-CH" smtClean="0"/>
              <a:pPr/>
              <a:t>23.06.24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0D38FFB-9E1E-C2B4-A96B-DD47BF3FD570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910DD3E-EA99-E14D-40E5-135C62DCD861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20" name="Picture 19" descr="A screenshot of a graph&#10;&#10;Description automatically generated">
            <a:extLst>
              <a:ext uri="{FF2B5EF4-FFF2-40B4-BE49-F238E27FC236}">
                <a16:creationId xmlns:a16="http://schemas.microsoft.com/office/drawing/2014/main" id="{B1FDD017-A969-131D-440A-C11C06D84BF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061" y="533399"/>
            <a:ext cx="4697314" cy="6328719"/>
          </a:xfrm>
          <a:prstGeom prst="rect">
            <a:avLst/>
          </a:prstGeom>
        </p:spPr>
      </p:pic>
      <p:pic>
        <p:nvPicPr>
          <p:cNvPr id="22" name="Picture 21" descr="A screenshot of a graph&#10;&#10;Description automatically generated">
            <a:extLst>
              <a:ext uri="{FF2B5EF4-FFF2-40B4-BE49-F238E27FC236}">
                <a16:creationId xmlns:a16="http://schemas.microsoft.com/office/drawing/2014/main" id="{1DBA0017-A733-3DD9-E240-00722ED162A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17391" y="533399"/>
            <a:ext cx="4689137" cy="62772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528665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DFFE86BC-D39C-5AA9-B992-9965A64F57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63281" y="91966"/>
            <a:ext cx="6494719" cy="668337"/>
          </a:xfrm>
        </p:spPr>
        <p:txBody>
          <a:bodyPr>
            <a:normAutofit/>
          </a:bodyPr>
          <a:lstStyle/>
          <a:p>
            <a:r>
              <a:rPr lang="en-US" dirty="0"/>
              <a:t>Current path forward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27A3EDC-E530-54D8-3E65-25E87667A094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7FC59C3C-3539-0F4E-8F5B-F97EBD723FC3}" type="datetime1">
              <a:rPr lang="de-CH" smtClean="0"/>
              <a:pPr/>
              <a:t>24.06.24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0D38FFB-9E1E-C2B4-A96B-DD47BF3FD570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910DD3E-EA99-E14D-40E5-135C62DCD861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10" name="Picture 9" descr="A screenshot of a graph&#10;&#10;Description automatically generated">
            <a:extLst>
              <a:ext uri="{FF2B5EF4-FFF2-40B4-BE49-F238E27FC236}">
                <a16:creationId xmlns:a16="http://schemas.microsoft.com/office/drawing/2014/main" id="{E68DFAC4-AE9C-81AC-5702-4E992DE8570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0599" y="641350"/>
            <a:ext cx="5291337" cy="6145230"/>
          </a:xfrm>
          <a:prstGeom prst="rect">
            <a:avLst/>
          </a:prstGeom>
        </p:spPr>
      </p:pic>
      <p:pic>
        <p:nvPicPr>
          <p:cNvPr id="12" name="Picture 11" descr="A screenshot of a graph&#10;&#10;Description automatically generated">
            <a:extLst>
              <a:ext uri="{FF2B5EF4-FFF2-40B4-BE49-F238E27FC236}">
                <a16:creationId xmlns:a16="http://schemas.microsoft.com/office/drawing/2014/main" id="{82E290CC-061B-8D9E-6E37-D9D54616045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51180" y="759943"/>
            <a:ext cx="5202620" cy="60421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718700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branding_16x9 PPT_v2024.pptx" id="{DFBC6625-1CCB-9E43-8DAE-BEFAD74E24A0}" vid="{9CD4E85F-30DA-2443-B3AE-B766ED3BC72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976</TotalTime>
  <Words>389</Words>
  <Application>Microsoft Macintosh PowerPoint</Application>
  <PresentationFormat>Widescreen</PresentationFormat>
  <Paragraphs>54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2" baseType="lpstr">
      <vt:lpstr>Arial</vt:lpstr>
      <vt:lpstr>Calibri</vt:lpstr>
      <vt:lpstr>Office Theme</vt:lpstr>
      <vt:lpstr>CERN REU Presentation #1</vt:lpstr>
      <vt:lpstr>Introduction</vt:lpstr>
      <vt:lpstr>Things Done in Europe</vt:lpstr>
      <vt:lpstr>CERN Project Overview</vt:lpstr>
      <vt:lpstr>CERN Project Specifics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Katie Ream</dc:creator>
  <cp:lastModifiedBy>Katie Ream</cp:lastModifiedBy>
  <cp:revision>4</cp:revision>
  <cp:lastPrinted>2020-01-30T13:49:18Z</cp:lastPrinted>
  <dcterms:created xsi:type="dcterms:W3CDTF">2024-06-23T20:20:28Z</dcterms:created>
  <dcterms:modified xsi:type="dcterms:W3CDTF">2024-06-24T12:36:30Z</dcterms:modified>
</cp:coreProperties>
</file>