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310" r:id="rId3"/>
    <p:sldId id="305" r:id="rId4"/>
    <p:sldId id="304" r:id="rId5"/>
    <p:sldId id="308" r:id="rId6"/>
    <p:sldId id="30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95"/>
    <p:restoredTop sz="89540"/>
  </p:normalViewPr>
  <p:slideViewPr>
    <p:cSldViewPr snapToGrid="0" snapToObjects="1">
      <p:cViewPr varScale="1">
        <p:scale>
          <a:sx n="97" d="100"/>
          <a:sy n="97" d="100"/>
        </p:scale>
        <p:origin x="91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Who are you and where are you enrolled;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32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5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41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17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24 June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24 June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LHCb Jet Flavour Classification with a Graph Neural Network (GNN)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Gabriella Pesticci</a:t>
            </a:r>
          </a:p>
          <a:p>
            <a:r>
              <a:rPr lang="en-GB" b="0" dirty="0"/>
              <a:t>June 24,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5A7E83-2C58-E8C4-6521-7E0148C0E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84428" cy="4608512"/>
          </a:xfrm>
        </p:spPr>
        <p:txBody>
          <a:bodyPr>
            <a:normAutofit/>
          </a:bodyPr>
          <a:lstStyle/>
          <a:p>
            <a:pPr marL="457200" indent="-457200"/>
            <a:r>
              <a:rPr lang="en-US" dirty="0"/>
              <a:t>Investigating the beauty (or bottom) quark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Matter vs anti-matter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Single-arm spectrometer and series of sub-detectors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Focuses on forward-moving particles produced by proton-proton collisions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3471AF-8604-BCCC-D65D-272BE814A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LHCb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FA3D0-2621-B358-D7DC-43247799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37486-6F08-932B-67B5-4EFAD30A1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a Graph Neural Network (GNN)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C3B3E-7462-37C1-16C4-1E8FC215D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A996339F-B1E9-D12D-2047-CCF1E7A4A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72540"/>
            <a:ext cx="5480117" cy="390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0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CAC747-462E-A606-1A6B-9FE13B8E0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596664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Mentors:</a:t>
            </a:r>
          </a:p>
          <a:p>
            <a:pPr marL="742950" lvl="1" indent="-457200"/>
            <a:r>
              <a:rPr lang="en-US" dirty="0"/>
              <a:t>Dr. Conor Henderson</a:t>
            </a:r>
          </a:p>
          <a:p>
            <a:pPr marL="742950" lvl="1" indent="-457200"/>
            <a:r>
              <a:rPr lang="en-US" dirty="0"/>
              <a:t>Dr. Nathan Allen Grieser</a:t>
            </a:r>
          </a:p>
          <a:p>
            <a:pPr marL="742950" lvl="1" indent="-457200"/>
            <a:endParaRPr lang="en-US" dirty="0"/>
          </a:p>
          <a:p>
            <a:r>
              <a:rPr lang="en-US" dirty="0"/>
              <a:t>What are jets?</a:t>
            </a:r>
          </a:p>
          <a:p>
            <a:pPr lvl="1"/>
            <a:r>
              <a:rPr lang="en-US" dirty="0"/>
              <a:t>Proton-proton collisions produce gluons and quarks</a:t>
            </a:r>
          </a:p>
          <a:p>
            <a:pPr lvl="1"/>
            <a:r>
              <a:rPr lang="en-US" dirty="0"/>
              <a:t>Jets are sprays of particles produced from hadronization</a:t>
            </a:r>
          </a:p>
          <a:p>
            <a:pPr lvl="1"/>
            <a:r>
              <a:rPr lang="en-US" dirty="0"/>
              <a:t>b quarks have longer lifetimes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F848E2-FF00-C994-4D22-6C7F4A2B3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Flavour Classification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C611-7389-8388-A03A-D2106864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BDB8E-6A0C-D85A-B29F-348A14447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a Graph Neural Network (GNN)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BD8B3-2E6C-A2D4-CABF-57AA452B4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Placeholder 15" descr="A diagram of a radar&#10;&#10;Description automatically generated">
            <a:extLst>
              <a:ext uri="{FF2B5EF4-FFF2-40B4-BE49-F238E27FC236}">
                <a16:creationId xmlns:a16="http://schemas.microsoft.com/office/drawing/2014/main" id="{83B5E1C6-ED0B-E465-3BD8-B7E48ACD8C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48" b="3241"/>
          <a:stretch/>
        </p:blipFill>
        <p:spPr>
          <a:xfrm>
            <a:off x="7424940" y="434961"/>
            <a:ext cx="3743604" cy="2457184"/>
          </a:xfrm>
          <a:prstGeom prst="rect">
            <a:avLst/>
          </a:prstGeom>
        </p:spPr>
      </p:pic>
      <p:pic>
        <p:nvPicPr>
          <p:cNvPr id="9" name="Picture 8" descr="A diagram of a machine&#10;&#10;Description automatically generated">
            <a:extLst>
              <a:ext uri="{FF2B5EF4-FFF2-40B4-BE49-F238E27FC236}">
                <a16:creationId xmlns:a16="http://schemas.microsoft.com/office/drawing/2014/main" id="{A5E2F92F-0EE0-5C51-E87C-2419286EB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778" y="2884555"/>
            <a:ext cx="5523928" cy="3316220"/>
          </a:xfrm>
          <a:prstGeom prst="rect">
            <a:avLst/>
          </a:prstGeom>
        </p:spPr>
      </p:pic>
      <p:pic>
        <p:nvPicPr>
          <p:cNvPr id="1028" name="Picture 4" descr="UNIVERSITY OF CINCINNATI / CITY | NSF REU SITE">
            <a:extLst>
              <a:ext uri="{FF2B5EF4-FFF2-40B4-BE49-F238E27FC236}">
                <a16:creationId xmlns:a16="http://schemas.microsoft.com/office/drawing/2014/main" id="{F9EE0647-14A0-2DA4-5056-32F22A3DC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539" y="1592263"/>
            <a:ext cx="1173070" cy="102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509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7C19C0-2998-18D3-3EED-6B2C801A8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37469" cy="4608512"/>
          </a:xfrm>
        </p:spPr>
        <p:txBody>
          <a:bodyPr>
            <a:normAutofit/>
          </a:bodyPr>
          <a:lstStyle/>
          <a:p>
            <a:r>
              <a:rPr lang="en-US" dirty="0"/>
              <a:t>Deep Learning</a:t>
            </a:r>
          </a:p>
          <a:p>
            <a:pPr lvl="1"/>
            <a:r>
              <a:rPr lang="en-US" dirty="0"/>
              <a:t>GNN are artificial neural networks</a:t>
            </a:r>
          </a:p>
          <a:p>
            <a:pPr lvl="1"/>
            <a:r>
              <a:rPr lang="en-US" dirty="0"/>
              <a:t>They process data represented as graphs</a:t>
            </a:r>
          </a:p>
          <a:p>
            <a:pPr lvl="1"/>
            <a:r>
              <a:rPr lang="en-US" dirty="0"/>
              <a:t>Can be trained to identify jet flavours</a:t>
            </a:r>
          </a:p>
          <a:p>
            <a:r>
              <a:rPr lang="en-US" dirty="0"/>
              <a:t>Architecture</a:t>
            </a:r>
          </a:p>
          <a:p>
            <a:pPr lvl="1"/>
            <a:r>
              <a:rPr lang="en-US" dirty="0"/>
              <a:t>Composed of nodes, edges, and features</a:t>
            </a:r>
          </a:p>
          <a:p>
            <a:pPr lvl="1"/>
            <a:r>
              <a:rPr lang="en-US" dirty="0"/>
              <a:t>Uses activation functions to introduce non-linearity between layers</a:t>
            </a:r>
          </a:p>
          <a:p>
            <a:r>
              <a:rPr lang="en-US" dirty="0"/>
              <a:t>Python</a:t>
            </a:r>
          </a:p>
          <a:p>
            <a:pPr lvl="1"/>
            <a:r>
              <a:rPr lang="en-US" dirty="0"/>
              <a:t>PyTorch </a:t>
            </a:r>
            <a:r>
              <a:rPr lang="en-US" dirty="0">
                <a:sym typeface="Wingdings" pitchFamily="2" charset="2"/>
              </a:rPr>
              <a:t> PyTorch Geometric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50B975-7AA8-871B-17FE-62D38388C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 Neural Networks (GNN)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8F9D5-E908-BA81-9AF1-EC4DE0EDB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9E8F8-B9CB-E360-E62E-D236C58B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a Graph Neural Network (GNN)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3BBD6-2419-44A9-7E43-91E27511A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Placeholder 17" descr="A diagram of a network&#10;&#10;Description automatically generated">
            <a:extLst>
              <a:ext uri="{FF2B5EF4-FFF2-40B4-BE49-F238E27FC236}">
                <a16:creationId xmlns:a16="http://schemas.microsoft.com/office/drawing/2014/main" id="{24173968-9698-6B9F-73DC-75D97A1CA9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1" t="621" r="-371" b="11958"/>
          <a:stretch/>
        </p:blipFill>
        <p:spPr>
          <a:xfrm>
            <a:off x="6096000" y="1439335"/>
            <a:ext cx="5637469" cy="388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85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82853D-ABC2-C372-0020-D061F8704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4411146" cy="4608512"/>
          </a:xfrm>
        </p:spPr>
        <p:txBody>
          <a:bodyPr/>
          <a:lstStyle/>
          <a:p>
            <a:r>
              <a:rPr lang="en-US" dirty="0"/>
              <a:t>Plotting</a:t>
            </a:r>
          </a:p>
          <a:p>
            <a:pPr lvl="1"/>
            <a:r>
              <a:rPr lang="en-US" dirty="0"/>
              <a:t>Visualizing signal vs background dijet data</a:t>
            </a:r>
          </a:p>
          <a:p>
            <a:r>
              <a:rPr lang="en-US" dirty="0"/>
              <a:t>GNN Framework</a:t>
            </a:r>
          </a:p>
          <a:p>
            <a:pPr lvl="1"/>
            <a:r>
              <a:rPr lang="en-US" dirty="0"/>
              <a:t>Load data</a:t>
            </a:r>
          </a:p>
          <a:p>
            <a:pPr lvl="1"/>
            <a:r>
              <a:rPr lang="en-US" dirty="0"/>
              <a:t>Creating, training, and testing the model</a:t>
            </a:r>
          </a:p>
          <a:p>
            <a:pPr lvl="1"/>
            <a:r>
              <a:rPr lang="en-US" dirty="0"/>
              <a:t>ROC and AUC</a:t>
            </a:r>
          </a:p>
          <a:p>
            <a:r>
              <a:rPr lang="en-US" dirty="0"/>
              <a:t>Setbacks</a:t>
            </a:r>
          </a:p>
          <a:p>
            <a:pPr lvl="1"/>
            <a:r>
              <a:rPr lang="en-US" dirty="0"/>
              <a:t>Defining nodes, edges, features</a:t>
            </a:r>
          </a:p>
          <a:p>
            <a:pPr lvl="1"/>
            <a:r>
              <a:rPr lang="en-US" dirty="0"/>
              <a:t>Handling data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0CF4A3-4B40-8127-444B-E04237C0E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5619"/>
            <a:ext cx="11376025" cy="1065742"/>
          </a:xfrm>
        </p:spPr>
        <p:txBody>
          <a:bodyPr/>
          <a:lstStyle/>
          <a:p>
            <a:r>
              <a:rPr lang="en-US" dirty="0"/>
              <a:t>Current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0BF6F-482D-D6BF-9F0B-C41221F70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8DFEC-4468-115F-0EEC-4249E8B9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a Graph Neural Network (GNN)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5F1FF-4328-B029-C6E4-2593E4EAA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2F999D-CE36-4611-7631-648EF834B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342" y="3110918"/>
            <a:ext cx="3797436" cy="28513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6F37BD-41A4-FD90-2B76-F2C17F3AC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778" y="3110917"/>
            <a:ext cx="3702360" cy="2869329"/>
          </a:xfrm>
          <a:prstGeom prst="rect">
            <a:avLst/>
          </a:prstGeom>
        </p:spPr>
      </p:pic>
      <p:pic>
        <p:nvPicPr>
          <p:cNvPr id="17" name="Picture 1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0BA8201-7AFB-6026-6F18-1FBA118DEE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803"/>
          <a:stretch/>
        </p:blipFill>
        <p:spPr>
          <a:xfrm>
            <a:off x="5366160" y="167386"/>
            <a:ext cx="4839968" cy="272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53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2C7703-1482-C27B-2603-278CF788A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94697"/>
            <a:ext cx="11376024" cy="1719348"/>
          </a:xfrm>
        </p:spPr>
        <p:txBody>
          <a:bodyPr>
            <a:normAutofit/>
          </a:bodyPr>
          <a:lstStyle/>
          <a:p>
            <a:pPr indent="-457200"/>
            <a:r>
              <a:rPr lang="en-US" sz="1400" b="0" dirty="0">
                <a:effectLst/>
              </a:rPr>
              <a:t>Awan, A. A. (2022, July 21). </a:t>
            </a:r>
            <a:r>
              <a:rPr lang="en-US" sz="1400" b="0" i="1" dirty="0">
                <a:effectLst/>
              </a:rPr>
              <a:t>A comprehensive introduction to Graph Neural Networks (GNNS)</a:t>
            </a:r>
            <a:r>
              <a:rPr lang="en-US" sz="1400" b="0" dirty="0">
                <a:effectLst/>
              </a:rPr>
              <a:t>. </a:t>
            </a:r>
            <a:r>
              <a:rPr lang="en-US" sz="1400" b="0" dirty="0" err="1">
                <a:effectLst/>
              </a:rPr>
              <a:t>DataCamp</a:t>
            </a:r>
            <a:r>
              <a:rPr lang="en-US" sz="1400" b="0" dirty="0">
                <a:effectLst/>
              </a:rPr>
              <a:t>. https://</a:t>
            </a:r>
            <a:r>
              <a:rPr lang="en-US" sz="1400" b="0" dirty="0" err="1">
                <a:effectLst/>
              </a:rPr>
              <a:t>www.datacamp.com</a:t>
            </a:r>
            <a:r>
              <a:rPr lang="en-US" sz="1400" b="0" dirty="0">
                <a:effectLst/>
              </a:rPr>
              <a:t>/tutorial/comprehensive-introduction-graph-neural-networks-</a:t>
            </a:r>
            <a:r>
              <a:rPr lang="en-US" sz="1400" b="0" dirty="0" err="1">
                <a:effectLst/>
              </a:rPr>
              <a:t>gnns</a:t>
            </a:r>
            <a:r>
              <a:rPr lang="en-US" sz="1400" b="0" dirty="0">
                <a:effectLst/>
              </a:rPr>
              <a:t>-tutorial </a:t>
            </a:r>
          </a:p>
          <a:p>
            <a:pPr indent="-457200"/>
            <a:r>
              <a:rPr lang="en-US" sz="1400" b="0" dirty="0">
                <a:effectLst/>
              </a:rPr>
              <a:t>LHCb detector performance. (2015). </a:t>
            </a:r>
            <a:r>
              <a:rPr lang="en-US" sz="1400" b="0" i="1" dirty="0">
                <a:effectLst/>
              </a:rPr>
              <a:t>International Journal of Modern Physics A</a:t>
            </a:r>
            <a:r>
              <a:rPr lang="en-US" sz="1400" b="0" dirty="0">
                <a:effectLst/>
              </a:rPr>
              <a:t>, </a:t>
            </a:r>
            <a:r>
              <a:rPr lang="en-US" sz="1400" b="0" i="1" dirty="0">
                <a:effectLst/>
              </a:rPr>
              <a:t>30</a:t>
            </a:r>
            <a:r>
              <a:rPr lang="en-US" sz="1400" b="0" dirty="0">
                <a:effectLst/>
              </a:rPr>
              <a:t>(07), 1530022. https://</a:t>
            </a:r>
            <a:r>
              <a:rPr lang="en-US" sz="1400" b="0" dirty="0" err="1">
                <a:effectLst/>
              </a:rPr>
              <a:t>doi.org</a:t>
            </a:r>
            <a:r>
              <a:rPr lang="en-US" sz="1400" b="0" dirty="0">
                <a:effectLst/>
              </a:rPr>
              <a:t>/10.1142/s0217751x15300227 </a:t>
            </a:r>
          </a:p>
          <a:p>
            <a:pPr indent="-457200"/>
            <a:r>
              <a:rPr lang="en-US" sz="1400" b="0" i="1" dirty="0">
                <a:effectLst/>
              </a:rPr>
              <a:t>LHCB</a:t>
            </a:r>
            <a:r>
              <a:rPr lang="en-US" sz="1400" b="0" dirty="0">
                <a:effectLst/>
              </a:rPr>
              <a:t>. CERN. (n.d.). https://</a:t>
            </a:r>
            <a:r>
              <a:rPr lang="en-US" sz="1400" b="0" dirty="0" err="1">
                <a:effectLst/>
              </a:rPr>
              <a:t>home.cern</a:t>
            </a:r>
            <a:r>
              <a:rPr lang="en-US" sz="1400" b="0" dirty="0">
                <a:effectLst/>
              </a:rPr>
              <a:t>/science/experiments/</a:t>
            </a:r>
            <a:r>
              <a:rPr lang="en-US" sz="1400" b="0" dirty="0" err="1">
                <a:effectLst/>
              </a:rPr>
              <a:t>lhcb</a:t>
            </a:r>
            <a:r>
              <a:rPr lang="en-US" sz="1400" b="0" dirty="0">
                <a:effectLst/>
              </a:rPr>
              <a:t> </a:t>
            </a:r>
          </a:p>
          <a:p>
            <a:pPr indent="-457200"/>
            <a:r>
              <a:rPr lang="en-US" sz="1400" b="0" dirty="0">
                <a:effectLst/>
              </a:rPr>
              <a:t>Shlomi, J., </a:t>
            </a:r>
            <a:r>
              <a:rPr lang="en-US" sz="1400" b="0" dirty="0" err="1">
                <a:effectLst/>
              </a:rPr>
              <a:t>Ganguly</a:t>
            </a:r>
            <a:r>
              <a:rPr lang="en-US" sz="1400" b="0" dirty="0">
                <a:effectLst/>
              </a:rPr>
              <a:t>, S., Gross, E., Cranmer, K., Lipman, Y., </a:t>
            </a:r>
            <a:r>
              <a:rPr lang="en-US" sz="1400" b="0" dirty="0" err="1">
                <a:effectLst/>
              </a:rPr>
              <a:t>Serviansky</a:t>
            </a:r>
            <a:r>
              <a:rPr lang="en-US" sz="1400" b="0" dirty="0">
                <a:effectLst/>
              </a:rPr>
              <a:t>, H., Maron, H., &amp; </a:t>
            </a:r>
            <a:r>
              <a:rPr lang="en-US" sz="1400" b="0" dirty="0" err="1">
                <a:effectLst/>
              </a:rPr>
              <a:t>Segol</a:t>
            </a:r>
            <a:r>
              <a:rPr lang="en-US" sz="1400" b="0" dirty="0">
                <a:effectLst/>
              </a:rPr>
              <a:t>, N. (2021). Secondary vertex finding in jets with Neural Networks. </a:t>
            </a:r>
            <a:r>
              <a:rPr lang="en-US" sz="1400" b="0" i="1" dirty="0">
                <a:effectLst/>
              </a:rPr>
              <a:t>The European Physical Journal C</a:t>
            </a:r>
            <a:r>
              <a:rPr lang="en-US" sz="1400" b="0" dirty="0">
                <a:effectLst/>
              </a:rPr>
              <a:t>, </a:t>
            </a:r>
            <a:r>
              <a:rPr lang="en-US" sz="1400" b="0" i="1" dirty="0">
                <a:effectLst/>
              </a:rPr>
              <a:t>81</a:t>
            </a:r>
            <a:r>
              <a:rPr lang="en-US" sz="1400" b="0" dirty="0">
                <a:effectLst/>
              </a:rPr>
              <a:t>(6). https://</a:t>
            </a:r>
            <a:r>
              <a:rPr lang="en-US" sz="1400" b="0" dirty="0" err="1">
                <a:effectLst/>
              </a:rPr>
              <a:t>doi.org</a:t>
            </a:r>
            <a:r>
              <a:rPr lang="en-US" sz="1400" b="0" dirty="0">
                <a:effectLst/>
              </a:rPr>
              <a:t>/10.1140/</a:t>
            </a:r>
            <a:r>
              <a:rPr lang="en-US" sz="1400" b="0" dirty="0" err="1">
                <a:effectLst/>
              </a:rPr>
              <a:t>epjc</a:t>
            </a:r>
            <a:r>
              <a:rPr lang="en-US" sz="1400" b="0" dirty="0">
                <a:effectLst/>
              </a:rPr>
              <a:t>/s10052-021-09342-y </a:t>
            </a:r>
          </a:p>
          <a:p>
            <a:pPr indent="-457200"/>
            <a:endParaRPr lang="en-US" sz="1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064439-5E1B-DC53-F8F5-288D8C8DC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&amp; Sights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A738C-BEAD-3CB3-EB93-AE6E77A95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2243C-B65F-F458-CACC-24C5B5C5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Gabriella Pesticci | LHCb Jet Flavour Classification with a Graph Neural Network (GNN)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B3577-718E-6D2C-BEFE-1FCD19DA7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group of people sitting on a path&#10;&#10;Description automatically generated">
            <a:extLst>
              <a:ext uri="{FF2B5EF4-FFF2-40B4-BE49-F238E27FC236}">
                <a16:creationId xmlns:a16="http://schemas.microsoft.com/office/drawing/2014/main" id="{D15DAF0F-A1EE-4AAA-9D34-43B0D7002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168458" y="3311611"/>
            <a:ext cx="3764280" cy="2823210"/>
          </a:xfrm>
          <a:prstGeom prst="rect">
            <a:avLst/>
          </a:prstGeom>
        </p:spPr>
      </p:pic>
      <p:pic>
        <p:nvPicPr>
          <p:cNvPr id="10" name="Picture 9" descr="A herd of cows grazing in a grassy field&#10;&#10;Description automatically generated">
            <a:extLst>
              <a:ext uri="{FF2B5EF4-FFF2-40B4-BE49-F238E27FC236}">
                <a16:creationId xmlns:a16="http://schemas.microsoft.com/office/drawing/2014/main" id="{2540B215-1A2D-8EA8-51D5-A229237D6A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36" t="627" r="14235" b="-627"/>
          <a:stretch/>
        </p:blipFill>
        <p:spPr>
          <a:xfrm rot="5400000">
            <a:off x="839773" y="2996957"/>
            <a:ext cx="2823212" cy="3452520"/>
          </a:xfrm>
          <a:prstGeom prst="rect">
            <a:avLst/>
          </a:prstGeom>
        </p:spPr>
      </p:pic>
      <p:pic>
        <p:nvPicPr>
          <p:cNvPr id="12" name="Picture 11" descr="A body of water with flowers and buildings in the background&#10;&#10;Description automatically generated">
            <a:extLst>
              <a:ext uri="{FF2B5EF4-FFF2-40B4-BE49-F238E27FC236}">
                <a16:creationId xmlns:a16="http://schemas.microsoft.com/office/drawing/2014/main" id="{2447AA71-2282-6EE3-F5D6-F7B15852C8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302" r="20302"/>
          <a:stretch/>
        </p:blipFill>
        <p:spPr>
          <a:xfrm rot="5400000">
            <a:off x="8472793" y="2940735"/>
            <a:ext cx="2823210" cy="356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869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4908</TotalTime>
  <Words>420</Words>
  <Application>Microsoft Macintosh PowerPoint</Application>
  <PresentationFormat>Widescreen</PresentationFormat>
  <Paragraphs>63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LHCb Jet Flavour Classification with a Graph Neural Network (GNN)</vt:lpstr>
      <vt:lpstr>LHCb Experiment</vt:lpstr>
      <vt:lpstr>Jet Flavour Classification</vt:lpstr>
      <vt:lpstr>Graph Neural Networks (GNN)</vt:lpstr>
      <vt:lpstr>Current Progress</vt:lpstr>
      <vt:lpstr>References &amp; Sights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Jet Flavour Tagging with a Graph Neural Network (GNN)</dc:title>
  <dc:creator>Gabi Pesticci</dc:creator>
  <cp:lastModifiedBy>Gabi Pesticci</cp:lastModifiedBy>
  <cp:revision>43</cp:revision>
  <cp:lastPrinted>2024-06-20T14:11:59Z</cp:lastPrinted>
  <dcterms:created xsi:type="dcterms:W3CDTF">2024-06-18T06:42:25Z</dcterms:created>
  <dcterms:modified xsi:type="dcterms:W3CDTF">2024-06-24T11:44:58Z</dcterms:modified>
</cp:coreProperties>
</file>