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6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e7b606fcd6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e7b606fcd6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e71b4fd18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e71b4fd18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e7b606fcd6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e7b606fcd6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e7b606fcd6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e7b606fcd6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" name="Google Shape;19;p2"/>
          <p:cNvSpPr txBox="1"/>
          <p:nvPr>
            <p:ph idx="2" type="title"/>
          </p:nvPr>
        </p:nvSpPr>
        <p:spPr>
          <a:xfrm>
            <a:off x="2512225" y="4955550"/>
            <a:ext cx="5932800" cy="18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000"/>
              <a:buNone/>
              <a:defRPr sz="1000">
                <a:solidFill>
                  <a:srgbClr val="1E4E7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/>
          <p:nvPr/>
        </p:nvSpPr>
        <p:spPr>
          <a:xfrm>
            <a:off x="0" y="4713685"/>
            <a:ext cx="9144000" cy="429900"/>
          </a:xfrm>
          <a:prstGeom prst="rect">
            <a:avLst/>
          </a:prstGeom>
          <a:solidFill>
            <a:srgbClr val="1E4E79"/>
          </a:solidFill>
          <a:ln>
            <a:noFill/>
          </a:ln>
          <a:effectLst>
            <a:outerShdw blurRad="40000" rotWithShape="0" dir="5400000" dist="23000">
              <a:srgbClr val="808080">
                <a:alpha val="3490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3"/>
          <p:cNvSpPr txBox="1"/>
          <p:nvPr>
            <p:ph type="ctrTitle"/>
          </p:nvPr>
        </p:nvSpPr>
        <p:spPr>
          <a:xfrm>
            <a:off x="1143000" y="841772"/>
            <a:ext cx="6858000" cy="1035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1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ctr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7" name="Google Shape;6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677275" y="4799409"/>
            <a:ext cx="360392" cy="258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1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4"/>
          <p:cNvSpPr txBox="1"/>
          <p:nvPr/>
        </p:nvSpPr>
        <p:spPr>
          <a:xfrm>
            <a:off x="2499710" y="4936788"/>
            <a:ext cx="57012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1E4E79"/>
              </a:solidFill>
            </a:endParaRPr>
          </a:p>
        </p:txBody>
      </p:sp>
      <p:sp>
        <p:nvSpPr>
          <p:cNvPr id="72" name="Google Shape;72;p14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1E4E7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1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5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1E4E7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2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79" name="Google Shape;79;p1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>
  <p:cSld name="TITLE_3">
    <p:bg>
      <p:bgPr>
        <a:solidFill>
          <a:schemeClr val="lt2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" name="Google Shape;87;p18"/>
          <p:cNvGrpSpPr/>
          <p:nvPr/>
        </p:nvGrpSpPr>
        <p:grpSpPr>
          <a:xfrm>
            <a:off x="830392" y="810256"/>
            <a:ext cx="745763" cy="45826"/>
            <a:chOff x="4580561" y="2589004"/>
            <a:chExt cx="1064464" cy="25200"/>
          </a:xfrm>
        </p:grpSpPr>
        <p:sp>
          <p:nvSpPr>
            <p:cNvPr id="88" name="Google Shape;88;p1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" name="Google Shape;90;p18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1" name="Google Shape;91;p18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TITLE_AND_BODY_2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5" name="Google Shape;95;p19"/>
          <p:cNvGrpSpPr/>
          <p:nvPr/>
        </p:nvGrpSpPr>
        <p:grpSpPr>
          <a:xfrm>
            <a:off x="830392" y="810256"/>
            <a:ext cx="745763" cy="45826"/>
            <a:chOff x="4580561" y="2589004"/>
            <a:chExt cx="1064464" cy="25200"/>
          </a:xfrm>
        </p:grpSpPr>
        <p:sp>
          <p:nvSpPr>
            <p:cNvPr id="96" name="Google Shape;96;p1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8" name="Google Shape;98;p19"/>
          <p:cNvSpPr txBox="1"/>
          <p:nvPr>
            <p:ph type="title"/>
          </p:nvPr>
        </p:nvSpPr>
        <p:spPr>
          <a:xfrm>
            <a:off x="729450" y="937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729450" y="1554425"/>
            <a:ext cx="7688700" cy="278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23850" lvl="0" marL="45720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00" name="Google Shape;100;p1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3">
  <p:cSld name="TITLE_AND_BODY_3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3" name="Google Shape;103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4" name="Google Shape;104;p20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1E4E79"/>
              </a:solidFill>
            </a:endParaRPr>
          </a:p>
        </p:txBody>
      </p:sp>
      <p:sp>
        <p:nvSpPr>
          <p:cNvPr id="105" name="Google Shape;105;p20"/>
          <p:cNvSpPr txBox="1"/>
          <p:nvPr>
            <p:ph idx="2" type="title"/>
          </p:nvPr>
        </p:nvSpPr>
        <p:spPr>
          <a:xfrm>
            <a:off x="2512225" y="4955550"/>
            <a:ext cx="5932800" cy="18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000"/>
              <a:buNone/>
              <a:defRPr sz="1000">
                <a:solidFill>
                  <a:srgbClr val="1E4E7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" name="Google Shape;106;p20"/>
          <p:cNvSpPr txBox="1"/>
          <p:nvPr>
            <p:ph idx="3" type="subTitle"/>
          </p:nvPr>
        </p:nvSpPr>
        <p:spPr>
          <a:xfrm>
            <a:off x="311700" y="6275"/>
            <a:ext cx="5339400" cy="17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000"/>
              <a:buNone/>
              <a:defRPr sz="1000">
                <a:solidFill>
                  <a:srgbClr val="FFC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1E4E79"/>
              </a:solidFill>
            </a:endParaRPr>
          </a:p>
        </p:txBody>
      </p:sp>
      <p:sp>
        <p:nvSpPr>
          <p:cNvPr id="23" name="Google Shape;23;p3"/>
          <p:cNvSpPr txBox="1"/>
          <p:nvPr>
            <p:ph idx="2" type="title"/>
          </p:nvPr>
        </p:nvSpPr>
        <p:spPr>
          <a:xfrm>
            <a:off x="2512225" y="4955550"/>
            <a:ext cx="5932800" cy="18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000"/>
              <a:buNone/>
              <a:defRPr sz="1000">
                <a:solidFill>
                  <a:srgbClr val="1E4E7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2">
    <p:bg>
      <p:bgPr>
        <a:solidFill>
          <a:schemeClr val="dk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oogle Shape;108;p21"/>
          <p:cNvGrpSpPr/>
          <p:nvPr/>
        </p:nvGrpSpPr>
        <p:grpSpPr>
          <a:xfrm>
            <a:off x="830392" y="810256"/>
            <a:ext cx="745763" cy="45826"/>
            <a:chOff x="4580561" y="2589004"/>
            <a:chExt cx="1064464" cy="25200"/>
          </a:xfrm>
        </p:grpSpPr>
        <p:sp>
          <p:nvSpPr>
            <p:cNvPr id="109" name="Google Shape;109;p2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2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1" name="Google Shape;111;p21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1E4E79"/>
              </a:solidFill>
            </a:endParaRPr>
          </a:p>
        </p:txBody>
      </p:sp>
      <p:sp>
        <p:nvSpPr>
          <p:cNvPr id="28" name="Google Shape;28;p4"/>
          <p:cNvSpPr txBox="1"/>
          <p:nvPr>
            <p:ph idx="2" type="subTitle"/>
          </p:nvPr>
        </p:nvSpPr>
        <p:spPr>
          <a:xfrm>
            <a:off x="311700" y="6275"/>
            <a:ext cx="5339400" cy="17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000"/>
              <a:buNone/>
              <a:defRPr sz="1000">
                <a:solidFill>
                  <a:srgbClr val="FFC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/>
        </p:nvSpPr>
        <p:spPr>
          <a:xfrm>
            <a:off x="2499710" y="4936788"/>
            <a:ext cx="57012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1E4E7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1E4E7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1E4E7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8" name="Google Shape;4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9" name="Google Shape;4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21" Type="http://schemas.openxmlformats.org/officeDocument/2006/relationships/theme" Target="../theme/theme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4936800"/>
            <a:ext cx="2499600" cy="206700"/>
          </a:xfrm>
          <a:prstGeom prst="rect">
            <a:avLst/>
          </a:prstGeom>
          <a:solidFill>
            <a:srgbClr val="1E4E79"/>
          </a:solidFill>
          <a:ln>
            <a:noFill/>
          </a:ln>
          <a:effectLst>
            <a:outerShdw blurRad="40000" rotWithShape="0" dir="5400000" dist="23000">
              <a:srgbClr val="808080">
                <a:alpha val="3490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2499600" y="4936800"/>
            <a:ext cx="6644400" cy="2067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0000" rotWithShape="0" dir="5400000" dist="23000">
              <a:srgbClr val="808080">
                <a:alpha val="3490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" name="Google Shape;10;p1"/>
          <p:cNvSpPr/>
          <p:nvPr/>
        </p:nvSpPr>
        <p:spPr>
          <a:xfrm>
            <a:off x="5644700" y="-6272"/>
            <a:ext cx="3499500" cy="2067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"/>
          <p:cNvSpPr txBox="1"/>
          <p:nvPr/>
        </p:nvSpPr>
        <p:spPr>
          <a:xfrm>
            <a:off x="0" y="4936800"/>
            <a:ext cx="24996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University of Michigan </a:t>
            </a:r>
            <a:endParaRPr sz="12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0" y="-6275"/>
            <a:ext cx="5644800" cy="206700"/>
          </a:xfrm>
          <a:prstGeom prst="rect">
            <a:avLst/>
          </a:prstGeom>
          <a:solidFill>
            <a:srgbClr val="1E4E7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8556775" y="4936750"/>
            <a:ext cx="5487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rgbClr val="1E4E79"/>
                </a:solidFill>
              </a:defRPr>
            </a:lvl1pPr>
            <a:lvl2pPr lvl="1" algn="r">
              <a:buNone/>
              <a:defRPr sz="1300">
                <a:solidFill>
                  <a:srgbClr val="1E4E79"/>
                </a:solidFill>
              </a:defRPr>
            </a:lvl2pPr>
            <a:lvl3pPr lvl="2" algn="r">
              <a:buNone/>
              <a:defRPr sz="1300">
                <a:solidFill>
                  <a:srgbClr val="1E4E79"/>
                </a:solidFill>
              </a:defRPr>
            </a:lvl3pPr>
            <a:lvl4pPr lvl="3" algn="r">
              <a:buNone/>
              <a:defRPr sz="1300">
                <a:solidFill>
                  <a:srgbClr val="1E4E79"/>
                </a:solidFill>
              </a:defRPr>
            </a:lvl4pPr>
            <a:lvl5pPr lvl="4" algn="r">
              <a:buNone/>
              <a:defRPr sz="1300">
                <a:solidFill>
                  <a:srgbClr val="1E4E79"/>
                </a:solidFill>
              </a:defRPr>
            </a:lvl5pPr>
            <a:lvl6pPr lvl="5" algn="r">
              <a:buNone/>
              <a:defRPr sz="1300">
                <a:solidFill>
                  <a:srgbClr val="1E4E79"/>
                </a:solidFill>
              </a:defRPr>
            </a:lvl6pPr>
            <a:lvl7pPr lvl="6" algn="r">
              <a:buNone/>
              <a:defRPr sz="1300">
                <a:solidFill>
                  <a:srgbClr val="1E4E79"/>
                </a:solidFill>
              </a:defRPr>
            </a:lvl7pPr>
            <a:lvl8pPr lvl="7" algn="r">
              <a:buNone/>
              <a:defRPr sz="1300">
                <a:solidFill>
                  <a:srgbClr val="1E4E79"/>
                </a:solidFill>
              </a:defRPr>
            </a:lvl8pPr>
            <a:lvl9pPr lvl="8" algn="r">
              <a:buNone/>
              <a:defRPr sz="1300">
                <a:solidFill>
                  <a:srgbClr val="1E4E79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2499710" y="4936788"/>
            <a:ext cx="5701200" cy="2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1E4E79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6.jpg"/><Relationship Id="rId10" Type="http://schemas.openxmlformats.org/officeDocument/2006/relationships/image" Target="../media/image9.jpg"/><Relationship Id="rId13" Type="http://schemas.openxmlformats.org/officeDocument/2006/relationships/image" Target="../media/image10.jpg"/><Relationship Id="rId1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openxmlformats.org/officeDocument/2006/relationships/image" Target="../media/image14.jpg"/><Relationship Id="rId5" Type="http://schemas.openxmlformats.org/officeDocument/2006/relationships/image" Target="../media/image7.jpg"/><Relationship Id="rId6" Type="http://schemas.openxmlformats.org/officeDocument/2006/relationships/image" Target="../media/image15.jpg"/><Relationship Id="rId7" Type="http://schemas.openxmlformats.org/officeDocument/2006/relationships/image" Target="../media/image17.jpg"/><Relationship Id="rId8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idx="2" type="title"/>
          </p:nvPr>
        </p:nvSpPr>
        <p:spPr>
          <a:xfrm>
            <a:off x="2512225" y="4955550"/>
            <a:ext cx="5932800" cy="18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REU </a:t>
            </a:r>
            <a:r>
              <a:rPr lang="en"/>
              <a:t>Project</a:t>
            </a:r>
            <a:r>
              <a:rPr lang="en"/>
              <a:t> Update #1</a:t>
            </a:r>
            <a:endParaRPr/>
          </a:p>
        </p:txBody>
      </p:sp>
      <p:sp>
        <p:nvSpPr>
          <p:cNvPr id="118" name="Google Shape;118;p22"/>
          <p:cNvSpPr txBox="1"/>
          <p:nvPr/>
        </p:nvSpPr>
        <p:spPr>
          <a:xfrm>
            <a:off x="1597500" y="2034600"/>
            <a:ext cx="5949000" cy="10743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1E4E79"/>
                </a:solidFill>
              </a:rPr>
              <a:t>Project Introduction</a:t>
            </a:r>
            <a:endParaRPr b="1" sz="1800">
              <a:solidFill>
                <a:srgbClr val="1E4E7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1E4E79"/>
                </a:solidFill>
              </a:rPr>
              <a:t> </a:t>
            </a:r>
            <a:r>
              <a:rPr lang="en" sz="1300">
                <a:solidFill>
                  <a:srgbClr val="1E4E79"/>
                </a:solidFill>
              </a:rPr>
              <a:t>Investigation of New Small Wheel High Current/Noise Interruptions at High Luminosity </a:t>
            </a:r>
            <a:endParaRPr sz="1300">
              <a:solidFill>
                <a:srgbClr val="1E4E79"/>
              </a:solidFill>
            </a:endParaRPr>
          </a:p>
        </p:txBody>
      </p:sp>
      <p:sp>
        <p:nvSpPr>
          <p:cNvPr id="119" name="Google Shape;119;p22"/>
          <p:cNvSpPr txBox="1"/>
          <p:nvPr/>
        </p:nvSpPr>
        <p:spPr>
          <a:xfrm>
            <a:off x="61950" y="4203625"/>
            <a:ext cx="29436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1E4E79"/>
                </a:solidFill>
              </a:rPr>
              <a:t>Aimee Dubuque, University of Michigan</a:t>
            </a:r>
            <a:endParaRPr sz="1200">
              <a:solidFill>
                <a:srgbClr val="1E4E7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1E4E79"/>
                </a:solidFill>
              </a:rPr>
              <a:t>Supervisor: Margaret Lutz</a:t>
            </a:r>
            <a:endParaRPr sz="1200">
              <a:solidFill>
                <a:srgbClr val="1E4E7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1E4E79"/>
                </a:solidFill>
              </a:rPr>
              <a:t>24/06/2024</a:t>
            </a:r>
            <a:endParaRPr sz="1200">
              <a:solidFill>
                <a:srgbClr val="1E4E7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1E4E79"/>
              </a:solidFill>
            </a:endParaRPr>
          </a:p>
        </p:txBody>
      </p:sp>
      <p:pic>
        <p:nvPicPr>
          <p:cNvPr id="125" name="Google Shape;12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7719" y="756375"/>
            <a:ext cx="1443306" cy="1220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375" y="756375"/>
            <a:ext cx="1443306" cy="1220876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7" name="Google Shape;127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66775" y="756363"/>
            <a:ext cx="1603624" cy="21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23956" y="1489500"/>
            <a:ext cx="1069117" cy="1354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43093" y="3222862"/>
            <a:ext cx="1897862" cy="135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570400" y="904962"/>
            <a:ext cx="2531999" cy="135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34375" y="2012850"/>
            <a:ext cx="1806582" cy="135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811675" y="2184528"/>
            <a:ext cx="1332188" cy="1776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966775" y="2894525"/>
            <a:ext cx="1332200" cy="1776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3"/>
          <p:cNvPicPr preferRelativeResize="0"/>
          <p:nvPr/>
        </p:nvPicPr>
        <p:blipFill rotWithShape="1">
          <a:blip r:embed="rId12">
            <a:alphaModFix/>
          </a:blip>
          <a:srcRect b="0" l="16135" r="0" t="0"/>
          <a:stretch/>
        </p:blipFill>
        <p:spPr>
          <a:xfrm>
            <a:off x="3839575" y="2768775"/>
            <a:ext cx="1402327" cy="1192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591825" y="3877424"/>
            <a:ext cx="1402324" cy="8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3"/>
          <p:cNvSpPr txBox="1"/>
          <p:nvPr/>
        </p:nvSpPr>
        <p:spPr>
          <a:xfrm>
            <a:off x="392375" y="2259875"/>
            <a:ext cx="3128700" cy="23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University of Michigan: Majoring in Physics and German, 4th year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Previous research: ATLAS work at UofM, Radiation testing at Brookhaven and Los Alamos, DES Astrophysics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Hobbies: Hiking, thrifting, dancing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E4E79"/>
                </a:solidFill>
              </a:rPr>
              <a:t>New Small Wheel - ATLAS Experiment </a:t>
            </a:r>
            <a:endParaRPr>
              <a:solidFill>
                <a:srgbClr val="1E4E79"/>
              </a:solidFill>
            </a:endParaRPr>
          </a:p>
        </p:txBody>
      </p:sp>
      <p:sp>
        <p:nvSpPr>
          <p:cNvPr id="142" name="Google Shape;142;p24"/>
          <p:cNvSpPr txBox="1"/>
          <p:nvPr>
            <p:ph idx="1" type="body"/>
          </p:nvPr>
        </p:nvSpPr>
        <p:spPr>
          <a:xfrm>
            <a:off x="4572000" y="1280975"/>
            <a:ext cx="4260300" cy="335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Team: Margaret Lutz &amp; Stergios Tsigaridas</a:t>
            </a:r>
            <a:endParaRPr sz="17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700"/>
              <a:t>Major Goals:</a:t>
            </a:r>
            <a:endParaRPr sz="1700"/>
          </a:p>
          <a:p>
            <a:pPr indent="-336550" lvl="0" marL="457200" rtl="0" algn="l">
              <a:spcBef>
                <a:spcPts val="1200"/>
              </a:spcBef>
              <a:spcAft>
                <a:spcPts val="0"/>
              </a:spcAft>
              <a:buSzPts val="1700"/>
              <a:buChar char="-"/>
            </a:pPr>
            <a:r>
              <a:rPr b="1" lang="en" sz="1700"/>
              <a:t>ATLAS</a:t>
            </a:r>
            <a:r>
              <a:rPr lang="en" sz="1700"/>
              <a:t>: Detect particle collisions using extensive electronics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b="1" lang="en" sz="1700"/>
              <a:t>New Small Wheels</a:t>
            </a:r>
            <a:r>
              <a:rPr lang="en" sz="1700"/>
              <a:t>: Detect muons using Small-strip Thin Gas Chambers and Micromega detection systems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b="1" lang="en" sz="1700"/>
              <a:t>Small-strip Thin Gas Chambers</a:t>
            </a:r>
            <a:r>
              <a:rPr lang="en" sz="1700"/>
              <a:t>: Use ionizing gas chambers with high voltage wires to detect muons</a:t>
            </a:r>
            <a:endParaRPr sz="1700"/>
          </a:p>
        </p:txBody>
      </p:sp>
      <p:sp>
        <p:nvSpPr>
          <p:cNvPr id="143" name="Google Shape;143;p24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1E4E79"/>
              </a:solidFill>
            </a:endParaRPr>
          </a:p>
        </p:txBody>
      </p:sp>
      <p:pic>
        <p:nvPicPr>
          <p:cNvPr id="144" name="Google Shape;14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5598" y="2850149"/>
            <a:ext cx="2057400" cy="1645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4476" y="1280975"/>
            <a:ext cx="2924332" cy="16459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6" name="Google Shape;146;p24"/>
          <p:cNvCxnSpPr/>
          <p:nvPr/>
        </p:nvCxnSpPr>
        <p:spPr>
          <a:xfrm>
            <a:off x="2204475" y="2178375"/>
            <a:ext cx="313200" cy="952200"/>
          </a:xfrm>
          <a:prstGeom prst="straightConnector1">
            <a:avLst/>
          </a:pr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E4E79"/>
                </a:solidFill>
              </a:rPr>
              <a:t>Project</a:t>
            </a:r>
            <a:endParaRPr>
              <a:solidFill>
                <a:srgbClr val="1E4E79"/>
              </a:solidFill>
            </a:endParaRPr>
          </a:p>
        </p:txBody>
      </p:sp>
      <p:sp>
        <p:nvSpPr>
          <p:cNvPr id="152" name="Google Shape;152;p25"/>
          <p:cNvSpPr txBox="1"/>
          <p:nvPr>
            <p:ph idx="1" type="body"/>
          </p:nvPr>
        </p:nvSpPr>
        <p:spPr>
          <a:xfrm>
            <a:off x="311700" y="1379050"/>
            <a:ext cx="4071300" cy="282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Problem: High voltage chambers are showing prolonged spikes in current which are creating noise (over 10% limit)</a:t>
            </a:r>
            <a:endParaRPr/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Project (for now): Investigate the relationship between high luminosity and current discharges</a:t>
            </a:r>
            <a:endParaRPr/>
          </a:p>
        </p:txBody>
      </p:sp>
      <p:sp>
        <p:nvSpPr>
          <p:cNvPr id="153" name="Google Shape;153;p25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1E4E79"/>
              </a:solidFill>
            </a:endParaRPr>
          </a:p>
        </p:txBody>
      </p:sp>
      <p:pic>
        <p:nvPicPr>
          <p:cNvPr id="154" name="Google Shape;154;p25"/>
          <p:cNvPicPr preferRelativeResize="0"/>
          <p:nvPr/>
        </p:nvPicPr>
        <p:blipFill rotWithShape="1">
          <a:blip r:embed="rId3">
            <a:alphaModFix/>
          </a:blip>
          <a:srcRect b="8950" l="0" r="0" t="0"/>
          <a:stretch/>
        </p:blipFill>
        <p:spPr>
          <a:xfrm>
            <a:off x="4223200" y="1517325"/>
            <a:ext cx="4877623" cy="2172031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5"/>
          <p:cNvSpPr/>
          <p:nvPr/>
        </p:nvSpPr>
        <p:spPr>
          <a:xfrm>
            <a:off x="6554963" y="2416118"/>
            <a:ext cx="536400" cy="13368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5"/>
          <p:cNvSpPr/>
          <p:nvPr/>
        </p:nvSpPr>
        <p:spPr>
          <a:xfrm>
            <a:off x="8280690" y="1781941"/>
            <a:ext cx="536400" cy="13368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7" name="Google Shape;157;p25"/>
          <p:cNvCxnSpPr/>
          <p:nvPr/>
        </p:nvCxnSpPr>
        <p:spPr>
          <a:xfrm rot="10800000">
            <a:off x="6850775" y="3391100"/>
            <a:ext cx="519300" cy="1087800"/>
          </a:xfrm>
          <a:prstGeom prst="straightConnector1">
            <a:avLst/>
          </a:prstGeom>
          <a:noFill/>
          <a:ln cap="flat" cmpd="sng" w="9525">
            <a:solidFill>
              <a:srgbClr val="FFC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8" name="Google Shape;158;p25"/>
          <p:cNvCxnSpPr/>
          <p:nvPr/>
        </p:nvCxnSpPr>
        <p:spPr>
          <a:xfrm flipH="1" rot="10800000">
            <a:off x="7409275" y="2754000"/>
            <a:ext cx="1078200" cy="1715100"/>
          </a:xfrm>
          <a:prstGeom prst="straightConnector1">
            <a:avLst/>
          </a:prstGeom>
          <a:noFill/>
          <a:ln cap="flat" cmpd="sng" w="9525">
            <a:solidFill>
              <a:srgbClr val="FFC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9" name="Google Shape;159;p25"/>
          <p:cNvSpPr txBox="1"/>
          <p:nvPr/>
        </p:nvSpPr>
        <p:spPr>
          <a:xfrm>
            <a:off x="6850775" y="4410300"/>
            <a:ext cx="1421100" cy="4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C000"/>
                </a:solidFill>
              </a:rPr>
              <a:t>Problem areas</a:t>
            </a:r>
            <a:endParaRPr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E4E79"/>
                </a:solidFill>
              </a:rPr>
              <a:t>Progress</a:t>
            </a:r>
            <a:endParaRPr>
              <a:solidFill>
                <a:srgbClr val="1E4E79"/>
              </a:solidFill>
            </a:endParaRPr>
          </a:p>
        </p:txBody>
      </p:sp>
      <p:sp>
        <p:nvSpPr>
          <p:cNvPr id="165" name="Google Shape;165;p26"/>
          <p:cNvSpPr txBox="1"/>
          <p:nvPr>
            <p:ph idx="12" type="sldNum"/>
          </p:nvPr>
        </p:nvSpPr>
        <p:spPr>
          <a:xfrm>
            <a:off x="7086475" y="4936797"/>
            <a:ext cx="2057400" cy="206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rgbClr val="1E4E79"/>
              </a:solidFill>
            </a:endParaRPr>
          </a:p>
        </p:txBody>
      </p:sp>
      <p:sp>
        <p:nvSpPr>
          <p:cNvPr id="166" name="Google Shape;166;p26"/>
          <p:cNvSpPr txBox="1"/>
          <p:nvPr>
            <p:ph idx="2" type="subTitle"/>
          </p:nvPr>
        </p:nvSpPr>
        <p:spPr>
          <a:xfrm>
            <a:off x="311700" y="6275"/>
            <a:ext cx="5339400" cy="17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6"/>
          <p:cNvSpPr txBox="1"/>
          <p:nvPr>
            <p:ph idx="1" type="body"/>
          </p:nvPr>
        </p:nvSpPr>
        <p:spPr>
          <a:xfrm>
            <a:off x="433100" y="2894600"/>
            <a:ext cx="2477700" cy="166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To be continued… </a:t>
            </a:r>
            <a:endParaRPr sz="1500"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Compare New Small Wheels on each side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Extensive electronic testing </a:t>
            </a:r>
            <a:endParaRPr sz="1500"/>
          </a:p>
        </p:txBody>
      </p:sp>
      <p:pic>
        <p:nvPicPr>
          <p:cNvPr id="168" name="Google Shape;16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025" y="1092750"/>
            <a:ext cx="3430226" cy="1726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5100" y="2047500"/>
            <a:ext cx="4619824" cy="2409100"/>
          </a:xfrm>
          <a:prstGeom prst="rect">
            <a:avLst/>
          </a:prstGeom>
          <a:noFill/>
          <a:ln cap="flat" cmpd="sng" w="952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umich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