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3"/>
  </p:notesMasterIdLst>
  <p:sldIdLst>
    <p:sldId id="256" r:id="rId2"/>
    <p:sldId id="257" r:id="rId3"/>
    <p:sldId id="419" r:id="rId4"/>
    <p:sldId id="420" r:id="rId5"/>
    <p:sldId id="472" r:id="rId6"/>
    <p:sldId id="464" r:id="rId7"/>
    <p:sldId id="263" r:id="rId8"/>
    <p:sldId id="448" r:id="rId9"/>
    <p:sldId id="471" r:id="rId10"/>
    <p:sldId id="446" r:id="rId11"/>
    <p:sldId id="265" r:id="rId12"/>
    <p:sldId id="514" r:id="rId13"/>
    <p:sldId id="275" r:id="rId14"/>
    <p:sldId id="425" r:id="rId15"/>
    <p:sldId id="268" r:id="rId16"/>
    <p:sldId id="451" r:id="rId17"/>
    <p:sldId id="510" r:id="rId18"/>
    <p:sldId id="426" r:id="rId19"/>
    <p:sldId id="493" r:id="rId20"/>
    <p:sldId id="454" r:id="rId21"/>
    <p:sldId id="494" r:id="rId22"/>
    <p:sldId id="498" r:id="rId23"/>
    <p:sldId id="511" r:id="rId24"/>
    <p:sldId id="499" r:id="rId25"/>
    <p:sldId id="428" r:id="rId26"/>
    <p:sldId id="271" r:id="rId27"/>
    <p:sldId id="434" r:id="rId28"/>
    <p:sldId id="427" r:id="rId29"/>
    <p:sldId id="504" r:id="rId30"/>
    <p:sldId id="509" r:id="rId31"/>
    <p:sldId id="441" r:id="rId32"/>
    <p:sldId id="442" r:id="rId33"/>
    <p:sldId id="443" r:id="rId34"/>
    <p:sldId id="513" r:id="rId35"/>
    <p:sldId id="470" r:id="rId36"/>
    <p:sldId id="281" r:id="rId37"/>
    <p:sldId id="347" r:id="rId38"/>
    <p:sldId id="506" r:id="rId39"/>
    <p:sldId id="507" r:id="rId40"/>
    <p:sldId id="508" r:id="rId41"/>
    <p:sldId id="512" r:id="rId42"/>
  </p:sldIdLst>
  <p:sldSz cx="12192000" cy="6858000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EB1262E-259F-129A-F2B1-EA6361704270}" name="Maria Arena" initials="MA" userId="S::maria.cristina.arena@cern.ch::94519796-d3e0-4ce7-a233-59f34fd44a8b" providerId="AD"/>
  <p188:author id="{A9DA8068-CCB2-6526-C7BF-A4769799D85E}" name="Maria Cristina Arena" initials="MCA" userId="S::mariacristina.arena01@universitadipavia.it::d885476c-4856-4925-bcf6-bb949d5ab864" providerId="AD"/>
  <p188:author id="{65ABB3BE-56FE-A3D7-A513-47CBE036E741}" name="Roberto Guida" initials="RG" userId="b7e72538515fee92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6092"/>
    <a:srgbClr val="000000"/>
    <a:srgbClr val="558ED5"/>
    <a:srgbClr val="338D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8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microsoft.com/office/2018/10/relationships/authors" Target="author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4921199999999997E-2"/>
          <c:y val="4.5252000000000001E-2"/>
          <c:w val="0.90007899999999996"/>
          <c:h val="0.83099000000000001"/>
        </c:manualLayout>
      </c:layout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ln w="38100" cap="flat">
              <a:solidFill>
                <a:srgbClr val="21529F"/>
              </a:solidFill>
              <a:prstDash val="solid"/>
              <a:miter lim="400000"/>
            </a:ln>
            <a:effectLst/>
          </c:spPr>
          <c:marker>
            <c:symbol val="none"/>
          </c:marker>
          <c:cat>
            <c:strRef>
              <c:f>Sheet1!$B$1:$AA$1</c:f>
              <c:strCache>
                <c:ptCount val="26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  <c:pt idx="11">
                  <c:v>2026</c:v>
                </c:pt>
                <c:pt idx="12">
                  <c:v>2027</c:v>
                </c:pt>
                <c:pt idx="13">
                  <c:v>2028</c:v>
                </c:pt>
                <c:pt idx="14">
                  <c:v>2029</c:v>
                </c:pt>
                <c:pt idx="15">
                  <c:v>2030</c:v>
                </c:pt>
                <c:pt idx="16">
                  <c:v>2031</c:v>
                </c:pt>
                <c:pt idx="17">
                  <c:v>2032</c:v>
                </c:pt>
                <c:pt idx="18">
                  <c:v>2033</c:v>
                </c:pt>
                <c:pt idx="19">
                  <c:v>2034</c:v>
                </c:pt>
                <c:pt idx="20">
                  <c:v>2035</c:v>
                </c:pt>
                <c:pt idx="21">
                  <c:v>2036</c:v>
                </c:pt>
                <c:pt idx="22">
                  <c:v>2037</c:v>
                </c:pt>
                <c:pt idx="23">
                  <c:v>2028</c:v>
                </c:pt>
                <c:pt idx="24">
                  <c:v>2039</c:v>
                </c:pt>
                <c:pt idx="25">
                  <c:v>2040</c:v>
                </c:pt>
              </c:strCache>
            </c:strRef>
          </c:cat>
          <c:val>
            <c:numRef>
              <c:f>Sheet1!$B$2:$AA$2</c:f>
              <c:numCache>
                <c:formatCode>General</c:formatCode>
                <c:ptCount val="16"/>
                <c:pt idx="0">
                  <c:v>1</c:v>
                </c:pt>
                <c:pt idx="1">
                  <c:v>0.93</c:v>
                </c:pt>
                <c:pt idx="2">
                  <c:v>0.93</c:v>
                </c:pt>
                <c:pt idx="3">
                  <c:v>0.63</c:v>
                </c:pt>
                <c:pt idx="4">
                  <c:v>0.63</c:v>
                </c:pt>
                <c:pt idx="5">
                  <c:v>0.63</c:v>
                </c:pt>
                <c:pt idx="6">
                  <c:v>0.45</c:v>
                </c:pt>
                <c:pt idx="7">
                  <c:v>0.45</c:v>
                </c:pt>
                <c:pt idx="8">
                  <c:v>0.45</c:v>
                </c:pt>
                <c:pt idx="9">
                  <c:v>0.31</c:v>
                </c:pt>
                <c:pt idx="10">
                  <c:v>0.31</c:v>
                </c:pt>
                <c:pt idx="11">
                  <c:v>0.31</c:v>
                </c:pt>
                <c:pt idx="12">
                  <c:v>0.24</c:v>
                </c:pt>
                <c:pt idx="13">
                  <c:v>0.24</c:v>
                </c:pt>
                <c:pt idx="14">
                  <c:v>0.24</c:v>
                </c:pt>
                <c:pt idx="15">
                  <c:v>0.21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33A-4AC1-8403-D436B70AFF94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Region 2</c:v>
                </c:pt>
              </c:strCache>
            </c:strRef>
          </c:tx>
          <c:spPr>
            <a:ln w="38100" cap="flat">
              <a:solidFill>
                <a:schemeClr val="accent5"/>
              </a:solidFill>
              <a:prstDash val="solid"/>
              <a:miter lim="400000"/>
            </a:ln>
            <a:effectLst/>
          </c:spPr>
          <c:marker>
            <c:symbol val="none"/>
          </c:marker>
          <c:cat>
            <c:strRef>
              <c:f>Sheet1!$B$1:$AA$1</c:f>
              <c:strCache>
                <c:ptCount val="26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  <c:pt idx="11">
                  <c:v>2026</c:v>
                </c:pt>
                <c:pt idx="12">
                  <c:v>2027</c:v>
                </c:pt>
                <c:pt idx="13">
                  <c:v>2028</c:v>
                </c:pt>
                <c:pt idx="14">
                  <c:v>2029</c:v>
                </c:pt>
                <c:pt idx="15">
                  <c:v>2030</c:v>
                </c:pt>
                <c:pt idx="16">
                  <c:v>2031</c:v>
                </c:pt>
                <c:pt idx="17">
                  <c:v>2032</c:v>
                </c:pt>
                <c:pt idx="18">
                  <c:v>2033</c:v>
                </c:pt>
                <c:pt idx="19">
                  <c:v>2034</c:v>
                </c:pt>
                <c:pt idx="20">
                  <c:v>2035</c:v>
                </c:pt>
                <c:pt idx="21">
                  <c:v>2036</c:v>
                </c:pt>
                <c:pt idx="22">
                  <c:v>2037</c:v>
                </c:pt>
                <c:pt idx="23">
                  <c:v>2028</c:v>
                </c:pt>
                <c:pt idx="24">
                  <c:v>2039</c:v>
                </c:pt>
                <c:pt idx="25">
                  <c:v>2040</c:v>
                </c:pt>
              </c:strCache>
            </c:strRef>
          </c:cat>
          <c:val>
            <c:numRef>
              <c:f>Sheet1!$B$3:$AA$3</c:f>
              <c:numCache>
                <c:formatCode>General</c:formatCode>
                <c:ptCount val="26"/>
                <c:pt idx="0">
                  <c:v>1</c:v>
                </c:pt>
                <c:pt idx="1">
                  <c:v>0.93</c:v>
                </c:pt>
                <c:pt idx="2">
                  <c:v>0.93</c:v>
                </c:pt>
                <c:pt idx="3">
                  <c:v>0.63</c:v>
                </c:pt>
                <c:pt idx="4">
                  <c:v>0.63</c:v>
                </c:pt>
                <c:pt idx="5">
                  <c:v>0.63</c:v>
                </c:pt>
                <c:pt idx="6">
                  <c:v>0.45</c:v>
                </c:pt>
                <c:pt idx="7">
                  <c:v>0.45</c:v>
                </c:pt>
                <c:pt idx="8">
                  <c:v>0.45</c:v>
                </c:pt>
                <c:pt idx="9">
                  <c:v>0.31</c:v>
                </c:pt>
                <c:pt idx="10">
                  <c:v>0.25</c:v>
                </c:pt>
                <c:pt idx="11">
                  <c:v>0.25</c:v>
                </c:pt>
                <c:pt idx="12">
                  <c:v>0.12</c:v>
                </c:pt>
                <c:pt idx="13">
                  <c:v>0.12</c:v>
                </c:pt>
                <c:pt idx="14">
                  <c:v>0.12</c:v>
                </c:pt>
                <c:pt idx="15">
                  <c:v>0.05</c:v>
                </c:pt>
                <c:pt idx="16">
                  <c:v>0.05</c:v>
                </c:pt>
                <c:pt idx="17">
                  <c:v>0.05</c:v>
                </c:pt>
                <c:pt idx="18">
                  <c:v>0.05</c:v>
                </c:pt>
                <c:pt idx="19">
                  <c:v>0.05</c:v>
                </c:pt>
                <c:pt idx="20">
                  <c:v>0.05</c:v>
                </c:pt>
                <c:pt idx="21">
                  <c:v>0.03</c:v>
                </c:pt>
                <c:pt idx="22">
                  <c:v>0.03</c:v>
                </c:pt>
                <c:pt idx="23">
                  <c:v>0.03</c:v>
                </c:pt>
                <c:pt idx="24">
                  <c:v>0.03</c:v>
                </c:pt>
                <c:pt idx="25">
                  <c:v>0.03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933A-4AC1-8403-D436B70AFF9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094734552"/>
        <c:axId val="2094734553"/>
      </c:lineChart>
      <c:catAx>
        <c:axId val="209473455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2700" cap="flat">
            <a:solidFill>
              <a:srgbClr val="000000"/>
            </a:solidFill>
            <a:prstDash val="solid"/>
            <a:miter lim="400000"/>
          </a:ln>
        </c:spPr>
        <c:txPr>
          <a:bodyPr rot="-5400000"/>
          <a:lstStyle/>
          <a:p>
            <a:pPr>
              <a:defRPr sz="1300" b="0" i="0" u="none" strike="noStrike">
                <a:solidFill>
                  <a:srgbClr val="000000"/>
                </a:solidFill>
                <a:latin typeface="Helvetica Neue"/>
              </a:defRPr>
            </a:pPr>
            <a:endParaRPr lang="en-CH"/>
          </a:p>
        </c:txPr>
        <c:crossAx val="2094734553"/>
        <c:crosses val="autoZero"/>
        <c:auto val="1"/>
        <c:lblAlgn val="ctr"/>
        <c:lblOffset val="100"/>
        <c:tickLblSkip val="2"/>
        <c:noMultiLvlLbl val="1"/>
      </c:catAx>
      <c:valAx>
        <c:axId val="2094734553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c:spPr>
        </c:majorGridlines>
        <c:numFmt formatCode="0%" sourceLinked="0"/>
        <c:majorTickMark val="none"/>
        <c:minorTickMark val="none"/>
        <c:tickLblPos val="nextTo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>
              <a:defRPr sz="1300" b="0" i="0" u="none" strike="noStrike">
                <a:solidFill>
                  <a:srgbClr val="000000"/>
                </a:solidFill>
                <a:latin typeface="Helvetica Neue"/>
              </a:defRPr>
            </a:pPr>
            <a:endParaRPr lang="en-CH"/>
          </a:p>
        </c:txPr>
        <c:crossAx val="2094734552"/>
        <c:crosses val="autoZero"/>
        <c:crossBetween val="midCat"/>
        <c:majorUnit val="0.25"/>
        <c:minorUnit val="0.12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A169E2E-CC86-45F8-90DE-C357F2CBE4EF}" type="doc">
      <dgm:prSet loTypeId="urn:microsoft.com/office/officeart/2005/8/layout/orgChart1" loCatId="hierarchy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en-GB"/>
        </a:p>
      </dgm:t>
    </dgm:pt>
    <dgm:pt modelId="{31379A62-4AE4-4995-B597-DD7BA141476E}">
      <dgm:prSet phldrT="[Text]" custT="1"/>
      <dgm:spPr>
        <a:xfrm>
          <a:off x="1376699" y="614"/>
          <a:ext cx="6302915" cy="549567"/>
        </a:xfrm>
        <a:prstGeom prst="rect">
          <a:avLst/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4F81BD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pPr>
            <a:buNone/>
          </a:pPr>
          <a:r>
            <a:rPr lang="en-GB" sz="2400" noProof="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How to reduce greenhouse gas usage</a:t>
          </a:r>
        </a:p>
      </dgm:t>
    </dgm:pt>
    <dgm:pt modelId="{4F0E5423-E4FC-412A-84CD-591AC0D9680E}" type="parTrans" cxnId="{B9AD34E9-60A4-4619-8A3C-E58293B28303}">
      <dgm:prSet/>
      <dgm:spPr/>
      <dgm:t>
        <a:bodyPr/>
        <a:lstStyle/>
        <a:p>
          <a:endParaRPr lang="en-GB" noProof="0" dirty="0"/>
        </a:p>
      </dgm:t>
    </dgm:pt>
    <dgm:pt modelId="{971E65FD-5175-425F-B38B-AE00E98BD84B}" type="sibTrans" cxnId="{B9AD34E9-60A4-4619-8A3C-E58293B28303}">
      <dgm:prSet/>
      <dgm:spPr/>
      <dgm:t>
        <a:bodyPr/>
        <a:lstStyle/>
        <a:p>
          <a:endParaRPr lang="en-GB" noProof="0" dirty="0"/>
        </a:p>
      </dgm:t>
    </dgm:pt>
    <dgm:pt modelId="{71D64DA1-04A2-4CA1-A16D-5C97926E0996}">
      <dgm:prSet phldrT="[Text]" custT="1"/>
      <dgm:spPr>
        <a:xfrm>
          <a:off x="1155038" y="820626"/>
          <a:ext cx="1441015" cy="847655"/>
        </a:xfrm>
        <a:prstGeom prst="rect">
          <a:avLst/>
        </a:prstGeom>
        <a:gradFill rotWithShape="0">
          <a:gsLst>
            <a:gs pos="0">
              <a:srgbClr val="9BBB59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9BBB59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9BBB59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pPr>
            <a:buNone/>
          </a:pPr>
          <a:r>
            <a:rPr lang="en-GB" sz="1600" b="1" noProof="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Optimization of current technologies</a:t>
          </a:r>
        </a:p>
      </dgm:t>
    </dgm:pt>
    <dgm:pt modelId="{541D7FDA-77AD-4CB2-86DF-896516CE93A0}" type="parTrans" cxnId="{120B8FE4-373F-4AD3-8B94-245A7296CB23}">
      <dgm:prSet/>
      <dgm:spPr>
        <a:xfrm>
          <a:off x="1875546" y="550182"/>
          <a:ext cx="2652610" cy="270443"/>
        </a:xfrm>
        <a:custGeom>
          <a:avLst/>
          <a:gdLst/>
          <a:ahLst/>
          <a:cxnLst/>
          <a:rect l="0" t="0" r="0" b="0"/>
          <a:pathLst>
            <a:path>
              <a:moveTo>
                <a:pt x="2652610" y="0"/>
              </a:moveTo>
              <a:lnTo>
                <a:pt x="2652610" y="135221"/>
              </a:lnTo>
              <a:lnTo>
                <a:pt x="0" y="135221"/>
              </a:lnTo>
              <a:lnTo>
                <a:pt x="0" y="270443"/>
              </a:lnTo>
            </a:path>
          </a:pathLst>
        </a:custGeom>
        <a:noFill/>
        <a:ln w="25400" cap="flat" cmpd="sng" algn="ctr">
          <a:solidFill>
            <a:srgbClr val="9BBB5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n-GB" noProof="0" dirty="0"/>
        </a:p>
      </dgm:t>
    </dgm:pt>
    <dgm:pt modelId="{768C2284-B3BB-493E-8B0F-577BC80CD9EE}" type="sibTrans" cxnId="{120B8FE4-373F-4AD3-8B94-245A7296CB23}">
      <dgm:prSet/>
      <dgm:spPr/>
      <dgm:t>
        <a:bodyPr/>
        <a:lstStyle/>
        <a:p>
          <a:endParaRPr lang="en-GB" noProof="0" dirty="0"/>
        </a:p>
      </dgm:t>
    </dgm:pt>
    <dgm:pt modelId="{8849FAB8-9ED5-471A-8F08-46D1BE44239D}">
      <dgm:prSet phldrT="[Text]" custT="1"/>
      <dgm:spPr>
        <a:xfrm>
          <a:off x="2866498" y="820626"/>
          <a:ext cx="1463887" cy="847655"/>
        </a:xfrm>
        <a:prstGeom prst="rect">
          <a:avLst/>
        </a:prstGeom>
        <a:gradFill rotWithShape="0">
          <a:gsLst>
            <a:gs pos="0">
              <a:srgbClr val="9BBB59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9BBB59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9BBB59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pPr>
            <a:buNone/>
          </a:pPr>
          <a:r>
            <a:rPr lang="en-GB" sz="1600" b="1" noProof="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Gas Recuperation</a:t>
          </a:r>
        </a:p>
      </dgm:t>
    </dgm:pt>
    <dgm:pt modelId="{E1D9D6B0-AA14-4EB5-91E0-438505FC81ED}" type="parTrans" cxnId="{31EF7216-9119-42F5-8F54-5F4D4D9C5767}">
      <dgm:prSet/>
      <dgm:spPr>
        <a:xfrm>
          <a:off x="3598441" y="550182"/>
          <a:ext cx="929715" cy="270443"/>
        </a:xfrm>
        <a:custGeom>
          <a:avLst/>
          <a:gdLst/>
          <a:ahLst/>
          <a:cxnLst/>
          <a:rect l="0" t="0" r="0" b="0"/>
          <a:pathLst>
            <a:path>
              <a:moveTo>
                <a:pt x="929715" y="0"/>
              </a:moveTo>
              <a:lnTo>
                <a:pt x="929715" y="135221"/>
              </a:lnTo>
              <a:lnTo>
                <a:pt x="0" y="135221"/>
              </a:lnTo>
              <a:lnTo>
                <a:pt x="0" y="270443"/>
              </a:lnTo>
            </a:path>
          </a:pathLst>
        </a:custGeom>
        <a:noFill/>
        <a:ln w="25400" cap="flat" cmpd="sng" algn="ctr">
          <a:solidFill>
            <a:srgbClr val="9BBB5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n-GB" noProof="0" dirty="0"/>
        </a:p>
      </dgm:t>
    </dgm:pt>
    <dgm:pt modelId="{A119CE85-7A22-4447-90C5-60B9E3EC5579}" type="sibTrans" cxnId="{31EF7216-9119-42F5-8F54-5F4D4D9C5767}">
      <dgm:prSet/>
      <dgm:spPr/>
      <dgm:t>
        <a:bodyPr/>
        <a:lstStyle/>
        <a:p>
          <a:endParaRPr lang="en-GB" noProof="0" dirty="0"/>
        </a:p>
      </dgm:t>
    </dgm:pt>
    <dgm:pt modelId="{B8A6A29B-C5E2-4D7B-9E7A-0669441DECB3}">
      <dgm:prSet phldrT="[Text]" custT="1"/>
      <dgm:spPr>
        <a:xfrm>
          <a:off x="4600829" y="820626"/>
          <a:ext cx="1463887" cy="861112"/>
        </a:xfrm>
        <a:prstGeom prst="rect">
          <a:avLst/>
        </a:prstGeom>
        <a:gradFill rotWithShape="0">
          <a:gsLst>
            <a:gs pos="0">
              <a:srgbClr val="9BBB59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9BBB59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9BBB59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pPr>
            <a:buNone/>
          </a:pPr>
          <a:r>
            <a:rPr lang="en-GB" sz="1600" b="1" noProof="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Alternative Gases</a:t>
          </a:r>
        </a:p>
      </dgm:t>
    </dgm:pt>
    <dgm:pt modelId="{E253937C-BB60-4646-A138-812EA8CF5E2E}" type="parTrans" cxnId="{B11AEE73-815F-4421-873D-E5DDD030A5E6}">
      <dgm:prSet/>
      <dgm:spPr>
        <a:xfrm>
          <a:off x="4528157" y="550182"/>
          <a:ext cx="804615" cy="2704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5221"/>
              </a:lnTo>
              <a:lnTo>
                <a:pt x="804615" y="135221"/>
              </a:lnTo>
              <a:lnTo>
                <a:pt x="804615" y="270443"/>
              </a:lnTo>
            </a:path>
          </a:pathLst>
        </a:custGeom>
        <a:noFill/>
        <a:ln w="25400" cap="flat" cmpd="sng" algn="ctr">
          <a:solidFill>
            <a:srgbClr val="9BBB5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n-GB" noProof="0" dirty="0"/>
        </a:p>
      </dgm:t>
    </dgm:pt>
    <dgm:pt modelId="{0A3A8943-9CBB-4A06-95C5-0A4953D3C16D}" type="sibTrans" cxnId="{B11AEE73-815F-4421-873D-E5DDD030A5E6}">
      <dgm:prSet/>
      <dgm:spPr/>
      <dgm:t>
        <a:bodyPr/>
        <a:lstStyle/>
        <a:p>
          <a:endParaRPr lang="en-GB" noProof="0" dirty="0"/>
        </a:p>
      </dgm:t>
    </dgm:pt>
    <dgm:pt modelId="{A9546626-F7FD-4A82-8969-F86591DB07D4}">
      <dgm:prSet phldrT="[Text]" custT="1"/>
      <dgm:spPr>
        <a:xfrm>
          <a:off x="6335160" y="820626"/>
          <a:ext cx="1463887" cy="861112"/>
        </a:xfrm>
        <a:prstGeom prst="rect">
          <a:avLst/>
        </a:prstGeom>
        <a:gradFill rotWithShape="0">
          <a:gsLst>
            <a:gs pos="0">
              <a:srgbClr val="9BBB59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9BBB59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9BBB59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pPr>
            <a:buNone/>
          </a:pPr>
          <a:r>
            <a:rPr lang="en-GB" sz="1600" b="1" noProof="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Gas disposal</a:t>
          </a:r>
        </a:p>
      </dgm:t>
    </dgm:pt>
    <dgm:pt modelId="{A4930416-536B-4573-BA8A-C5AAEE5A8D50}" type="parTrans" cxnId="{BE4545AE-04C3-4C00-8FEE-484269D499E1}">
      <dgm:prSet/>
      <dgm:spPr>
        <a:xfrm>
          <a:off x="4528157" y="550182"/>
          <a:ext cx="2538947" cy="2704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5221"/>
              </a:lnTo>
              <a:lnTo>
                <a:pt x="2538947" y="135221"/>
              </a:lnTo>
              <a:lnTo>
                <a:pt x="2538947" y="270443"/>
              </a:lnTo>
            </a:path>
          </a:pathLst>
        </a:custGeom>
        <a:noFill/>
        <a:ln w="25400" cap="flat" cmpd="sng" algn="ctr">
          <a:solidFill>
            <a:srgbClr val="9BBB5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n-GB" noProof="0" dirty="0"/>
        </a:p>
      </dgm:t>
    </dgm:pt>
    <dgm:pt modelId="{CB263A19-05F4-4CD5-AEA0-E64653689FED}" type="sibTrans" cxnId="{BE4545AE-04C3-4C00-8FEE-484269D499E1}">
      <dgm:prSet/>
      <dgm:spPr/>
      <dgm:t>
        <a:bodyPr/>
        <a:lstStyle/>
        <a:p>
          <a:endParaRPr lang="en-GB" noProof="0" dirty="0"/>
        </a:p>
      </dgm:t>
    </dgm:pt>
    <dgm:pt modelId="{8F0700F9-A5C7-4676-AC48-B4B8E5287126}">
      <dgm:prSet phldrT="[Text]" custT="1"/>
      <dgm:spPr>
        <a:xfrm>
          <a:off x="1515292" y="1938725"/>
          <a:ext cx="1287828" cy="643914"/>
        </a:xfrm>
        <a:prstGeom prst="rect">
          <a:avLst/>
        </a:prstGeom>
        <a:solidFill>
          <a:srgbClr val="CCFFFF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pPr>
            <a:buFont typeface="Calibri" panose="020F0502020204030204" pitchFamily="34" charset="0"/>
            <a:buNone/>
          </a:pPr>
          <a:r>
            <a:rPr lang="en-GB" sz="130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Gas recirculation</a:t>
          </a:r>
          <a:endParaRPr lang="en-GB" sz="1300" noProof="0" dirty="0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gm:t>
    </dgm:pt>
    <dgm:pt modelId="{92B3DA69-C38D-4348-889E-684ABDBCCC81}" type="parTrans" cxnId="{C863077D-3B79-40DD-B517-1D2E446B628F}">
      <dgm:prSet/>
      <dgm:spPr>
        <a:xfrm>
          <a:off x="1299140" y="1668281"/>
          <a:ext cx="216152" cy="5924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2401"/>
              </a:lnTo>
              <a:lnTo>
                <a:pt x="216152" y="592401"/>
              </a:lnTo>
            </a:path>
          </a:pathLst>
        </a:custGeom>
        <a:noFill/>
        <a:ln w="25400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n-GB"/>
        </a:p>
      </dgm:t>
    </dgm:pt>
    <dgm:pt modelId="{E1B9BD6A-F94F-4B15-871B-1864DC2D6583}" type="sibTrans" cxnId="{C863077D-3B79-40DD-B517-1D2E446B628F}">
      <dgm:prSet/>
      <dgm:spPr/>
      <dgm:t>
        <a:bodyPr/>
        <a:lstStyle/>
        <a:p>
          <a:endParaRPr lang="en-GB"/>
        </a:p>
      </dgm:t>
    </dgm:pt>
    <dgm:pt modelId="{A45D71CB-B07C-4485-971F-99452CB001B6}">
      <dgm:prSet phldrT="[Text]" custT="1"/>
      <dgm:spPr>
        <a:xfrm>
          <a:off x="3232470" y="1938725"/>
          <a:ext cx="1287828" cy="643914"/>
        </a:xfrm>
        <a:prstGeom prst="rect">
          <a:avLst/>
        </a:prstGeom>
        <a:solidFill>
          <a:srgbClr val="CCFFFF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pPr>
            <a:buNone/>
          </a:pPr>
          <a:r>
            <a:rPr lang="en-GB" sz="130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Membrane separation</a:t>
          </a:r>
          <a:endParaRPr lang="en-GB" sz="1300" noProof="0" dirty="0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gm:t>
    </dgm:pt>
    <dgm:pt modelId="{8DD83205-5C59-456B-98C4-7FD73B6A341E}" type="parTrans" cxnId="{A7701495-5262-49AC-BAC8-14C06495A1FC}">
      <dgm:prSet/>
      <dgm:spPr>
        <a:xfrm>
          <a:off x="3012887" y="1668281"/>
          <a:ext cx="219583" cy="5924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2401"/>
              </a:lnTo>
              <a:lnTo>
                <a:pt x="219583" y="592401"/>
              </a:lnTo>
            </a:path>
          </a:pathLst>
        </a:custGeom>
        <a:noFill/>
        <a:ln w="25400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n-GB"/>
        </a:p>
      </dgm:t>
    </dgm:pt>
    <dgm:pt modelId="{034BA447-5C65-4417-A6A2-F3B789C66376}" type="sibTrans" cxnId="{A7701495-5262-49AC-BAC8-14C06495A1FC}">
      <dgm:prSet/>
      <dgm:spPr/>
      <dgm:t>
        <a:bodyPr/>
        <a:lstStyle/>
        <a:p>
          <a:endParaRPr lang="en-GB"/>
        </a:p>
      </dgm:t>
    </dgm:pt>
    <dgm:pt modelId="{32BCF11A-7F6E-4248-A4E3-606A4F75534E}">
      <dgm:prSet phldrT="[Text]"/>
      <dgm:spPr>
        <a:xfrm>
          <a:off x="3232470" y="2853083"/>
          <a:ext cx="1287828" cy="643914"/>
        </a:xfrm>
        <a:prstGeom prst="rect">
          <a:avLst/>
        </a:prstGeom>
        <a:solidFill>
          <a:srgbClr val="CCFFFF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pPr>
            <a:buNone/>
          </a:pPr>
          <a:r>
            <a:rPr lang="en-GB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Pressure swing</a:t>
          </a:r>
          <a:endParaRPr lang="en-GB" noProof="0" dirty="0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gm:t>
    </dgm:pt>
    <dgm:pt modelId="{61839455-B565-46B4-B3BD-BF08119DE479}" type="parTrans" cxnId="{F5D2979F-5130-4FBD-B33E-46499EF056D9}">
      <dgm:prSet/>
      <dgm:spPr>
        <a:xfrm>
          <a:off x="3012887" y="1668281"/>
          <a:ext cx="219583" cy="15067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06759"/>
              </a:lnTo>
              <a:lnTo>
                <a:pt x="219583" y="1506759"/>
              </a:lnTo>
            </a:path>
          </a:pathLst>
        </a:custGeom>
        <a:noFill/>
        <a:ln w="25400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n-GB"/>
        </a:p>
      </dgm:t>
    </dgm:pt>
    <dgm:pt modelId="{99FF1848-15F9-4827-AE3E-70334763299E}" type="sibTrans" cxnId="{F5D2979F-5130-4FBD-B33E-46499EF056D9}">
      <dgm:prSet/>
      <dgm:spPr/>
      <dgm:t>
        <a:bodyPr/>
        <a:lstStyle/>
        <a:p>
          <a:endParaRPr lang="en-GB"/>
        </a:p>
      </dgm:t>
    </dgm:pt>
    <dgm:pt modelId="{C74D88DB-B20D-43C3-9159-BF22A6476A6C}">
      <dgm:prSet phldrT="[Text]" custT="1"/>
      <dgm:spPr>
        <a:xfrm>
          <a:off x="1515292" y="2853083"/>
          <a:ext cx="1287828" cy="643914"/>
        </a:xfrm>
        <a:prstGeom prst="rect">
          <a:avLst/>
        </a:prstGeom>
        <a:solidFill>
          <a:srgbClr val="CCFFFF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pPr>
            <a:buFont typeface="Calibri" panose="020F0502020204030204" pitchFamily="34" charset="0"/>
            <a:buNone/>
          </a:pPr>
          <a:r>
            <a:rPr lang="en-GB" sz="130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Particular attention to operation</a:t>
          </a:r>
          <a:endParaRPr lang="en-GB" sz="1300" noProof="0" dirty="0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gm:t>
    </dgm:pt>
    <dgm:pt modelId="{677870A1-E590-420B-B78A-203DA443E6FF}" type="parTrans" cxnId="{135BD56C-82B5-4051-AD09-C8DE55AC209F}">
      <dgm:prSet/>
      <dgm:spPr>
        <a:xfrm>
          <a:off x="1299140" y="1668281"/>
          <a:ext cx="216152" cy="15067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06759"/>
              </a:lnTo>
              <a:lnTo>
                <a:pt x="216152" y="1506759"/>
              </a:lnTo>
            </a:path>
          </a:pathLst>
        </a:custGeom>
        <a:noFill/>
        <a:ln w="25400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n-GB"/>
        </a:p>
      </dgm:t>
    </dgm:pt>
    <dgm:pt modelId="{2ADE361B-9478-40B9-8A2B-A88C4CD70FD8}" type="sibTrans" cxnId="{135BD56C-82B5-4051-AD09-C8DE55AC209F}">
      <dgm:prSet/>
      <dgm:spPr/>
      <dgm:t>
        <a:bodyPr/>
        <a:lstStyle/>
        <a:p>
          <a:endParaRPr lang="en-GB"/>
        </a:p>
      </dgm:t>
    </dgm:pt>
    <dgm:pt modelId="{0A125305-1283-43DE-9F8C-B11F5553A497}">
      <dgm:prSet phldrT="[Text]" custT="1"/>
      <dgm:spPr>
        <a:xfrm>
          <a:off x="1515292" y="3767441"/>
          <a:ext cx="1287828" cy="643914"/>
        </a:xfrm>
        <a:prstGeom prst="rect">
          <a:avLst/>
        </a:prstGeom>
        <a:solidFill>
          <a:srgbClr val="CCFFFF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pPr>
            <a:buNone/>
          </a:pPr>
          <a:r>
            <a:rPr lang="en-GB" sz="130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Improved controls and monitoring </a:t>
          </a:r>
          <a:endParaRPr lang="en-GB" sz="1300" noProof="0" dirty="0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gm:t>
    </dgm:pt>
    <dgm:pt modelId="{C3C60DB0-3467-473C-8E77-9FD1A4DBCF0A}" type="parTrans" cxnId="{964CCD3F-4998-43D8-8536-1AF1C62072AD}">
      <dgm:prSet/>
      <dgm:spPr>
        <a:xfrm>
          <a:off x="1299140" y="1668281"/>
          <a:ext cx="216152" cy="24211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21117"/>
              </a:lnTo>
              <a:lnTo>
                <a:pt x="216152" y="2421117"/>
              </a:lnTo>
            </a:path>
          </a:pathLst>
        </a:custGeom>
        <a:noFill/>
        <a:ln w="25400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n-GB"/>
        </a:p>
      </dgm:t>
    </dgm:pt>
    <dgm:pt modelId="{6BD279BA-2D9C-41F0-BC15-A4A2B39EA82C}" type="sibTrans" cxnId="{964CCD3F-4998-43D8-8536-1AF1C62072AD}">
      <dgm:prSet/>
      <dgm:spPr/>
      <dgm:t>
        <a:bodyPr/>
        <a:lstStyle/>
        <a:p>
          <a:endParaRPr lang="en-GB"/>
        </a:p>
      </dgm:t>
    </dgm:pt>
    <dgm:pt modelId="{7AD0EFB8-FB56-46E9-8AAA-4971A79683CC}">
      <dgm:prSet phldrT="[Text]"/>
      <dgm:spPr>
        <a:xfrm>
          <a:off x="3232470" y="3767441"/>
          <a:ext cx="1287828" cy="643914"/>
        </a:xfrm>
        <a:prstGeom prst="rect">
          <a:avLst/>
        </a:prstGeom>
        <a:solidFill>
          <a:srgbClr val="CCFFFF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pPr>
            <a:buNone/>
          </a:pPr>
          <a:r>
            <a:rPr lang="en-GB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Cryogenic/cold separation</a:t>
          </a:r>
          <a:endParaRPr lang="en-GB" noProof="0" dirty="0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gm:t>
    </dgm:pt>
    <dgm:pt modelId="{2180FD26-6776-4869-8CA4-3A3C876C6A11}" type="parTrans" cxnId="{061953E8-3445-4073-BC5D-13195B8F330D}">
      <dgm:prSet/>
      <dgm:spPr>
        <a:xfrm>
          <a:off x="3012887" y="1668281"/>
          <a:ext cx="219583" cy="24211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21117"/>
              </a:lnTo>
              <a:lnTo>
                <a:pt x="219583" y="2421117"/>
              </a:lnTo>
            </a:path>
          </a:pathLst>
        </a:custGeom>
        <a:noFill/>
        <a:ln w="25400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n-GB"/>
        </a:p>
      </dgm:t>
    </dgm:pt>
    <dgm:pt modelId="{D18EE0AA-1591-4052-B8BD-CC076BE6AB88}" type="sibTrans" cxnId="{061953E8-3445-4073-BC5D-13195B8F330D}">
      <dgm:prSet/>
      <dgm:spPr/>
      <dgm:t>
        <a:bodyPr/>
        <a:lstStyle/>
        <a:p>
          <a:endParaRPr lang="en-GB"/>
        </a:p>
      </dgm:t>
    </dgm:pt>
    <dgm:pt modelId="{30B7C501-4417-40EA-A0FE-A96410B8EAD3}">
      <dgm:prSet phldrT="[Text]"/>
      <dgm:spPr>
        <a:xfrm>
          <a:off x="6701132" y="1952183"/>
          <a:ext cx="1287828" cy="643914"/>
        </a:xfrm>
        <a:prstGeom prst="rect">
          <a:avLst/>
        </a:prstGeom>
        <a:solidFill>
          <a:srgbClr val="4BACC6">
            <a:lumMod val="20000"/>
            <a:lumOff val="80000"/>
          </a:srgb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pPr>
            <a:buNone/>
          </a:pPr>
          <a:r>
            <a:rPr lang="en-GB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GHGs destruction</a:t>
          </a:r>
          <a:endParaRPr lang="en-GB" noProof="0" dirty="0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gm:t>
    </dgm:pt>
    <dgm:pt modelId="{7D775F57-910A-40BD-8E87-0817123B7D1E}" type="parTrans" cxnId="{C4FE1794-2E31-467D-8571-BBEB50D71CC6}">
      <dgm:prSet/>
      <dgm:spPr>
        <a:xfrm>
          <a:off x="6481549" y="1681739"/>
          <a:ext cx="219583" cy="5924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2401"/>
              </a:lnTo>
              <a:lnTo>
                <a:pt x="219583" y="592401"/>
              </a:lnTo>
            </a:path>
          </a:pathLst>
        </a:custGeom>
        <a:noFill/>
        <a:ln w="25400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n-GB"/>
        </a:p>
      </dgm:t>
    </dgm:pt>
    <dgm:pt modelId="{CDC6369D-0120-44E4-91CF-FCD5F3C2614B}" type="sibTrans" cxnId="{C4FE1794-2E31-467D-8571-BBEB50D71CC6}">
      <dgm:prSet/>
      <dgm:spPr/>
      <dgm:t>
        <a:bodyPr/>
        <a:lstStyle/>
        <a:p>
          <a:endParaRPr lang="en-GB"/>
        </a:p>
      </dgm:t>
    </dgm:pt>
    <dgm:pt modelId="{38EFD96E-D994-4648-9C33-5238A98CD16E}">
      <dgm:prSet phldrT="[Text]"/>
      <dgm:spPr>
        <a:xfrm>
          <a:off x="4966801" y="1952183"/>
          <a:ext cx="1287828" cy="643914"/>
        </a:xfrm>
        <a:prstGeom prst="rect">
          <a:avLst/>
        </a:prstGeom>
        <a:solidFill>
          <a:srgbClr val="4BACC6">
            <a:lumMod val="20000"/>
            <a:lumOff val="80000"/>
          </a:srgb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pPr>
            <a:buNone/>
          </a:pPr>
          <a:r>
            <a:rPr lang="en-GB" noProof="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New eco-friendly gases, HFOs, …</a:t>
          </a:r>
        </a:p>
      </dgm:t>
    </dgm:pt>
    <dgm:pt modelId="{A37CF896-2539-4566-B7B1-2A3B3C97B8F0}" type="parTrans" cxnId="{CAC30E55-CBB7-43D1-AEDC-7DC50F434FF5}">
      <dgm:prSet/>
      <dgm:spPr>
        <a:xfrm>
          <a:off x="4747218" y="1681739"/>
          <a:ext cx="219583" cy="5924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2401"/>
              </a:lnTo>
              <a:lnTo>
                <a:pt x="219583" y="592401"/>
              </a:lnTo>
            </a:path>
          </a:pathLst>
        </a:custGeom>
        <a:noFill/>
        <a:ln w="25400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n-GB"/>
        </a:p>
      </dgm:t>
    </dgm:pt>
    <dgm:pt modelId="{3848CAEE-67DA-40F5-9C74-2CEB0D30F780}" type="sibTrans" cxnId="{CAC30E55-CBB7-43D1-AEDC-7DC50F434FF5}">
      <dgm:prSet/>
      <dgm:spPr/>
      <dgm:t>
        <a:bodyPr/>
        <a:lstStyle/>
        <a:p>
          <a:endParaRPr lang="en-GB"/>
        </a:p>
      </dgm:t>
    </dgm:pt>
    <dgm:pt modelId="{90613CF9-D547-4C0D-9089-7A198EE85C0E}" type="pres">
      <dgm:prSet presAssocID="{3A169E2E-CC86-45F8-90DE-C357F2CBE4E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47F40642-26AC-4710-8822-076869BE25D8}" type="pres">
      <dgm:prSet presAssocID="{31379A62-4AE4-4995-B597-DD7BA141476E}" presName="hierRoot1" presStyleCnt="0">
        <dgm:presLayoutVars>
          <dgm:hierBranch val="init"/>
        </dgm:presLayoutVars>
      </dgm:prSet>
      <dgm:spPr/>
    </dgm:pt>
    <dgm:pt modelId="{BD3B131A-3E48-401A-B46D-952A454C3C28}" type="pres">
      <dgm:prSet presAssocID="{31379A62-4AE4-4995-B597-DD7BA141476E}" presName="rootComposite1" presStyleCnt="0"/>
      <dgm:spPr/>
    </dgm:pt>
    <dgm:pt modelId="{E1194983-05F2-46AE-B598-CD812ED9E17F}" type="pres">
      <dgm:prSet presAssocID="{31379A62-4AE4-4995-B597-DD7BA141476E}" presName="rootText1" presStyleLbl="node0" presStyleIdx="0" presStyleCnt="1" custScaleX="489422" custScaleY="85348" custLinFactNeighborX="3969">
        <dgm:presLayoutVars>
          <dgm:chPref val="3"/>
        </dgm:presLayoutVars>
      </dgm:prSet>
      <dgm:spPr/>
    </dgm:pt>
    <dgm:pt modelId="{3A03D34A-56D3-45D2-8ED5-303D9FD98417}" type="pres">
      <dgm:prSet presAssocID="{31379A62-4AE4-4995-B597-DD7BA141476E}" presName="rootConnector1" presStyleLbl="node1" presStyleIdx="0" presStyleCnt="0"/>
      <dgm:spPr/>
    </dgm:pt>
    <dgm:pt modelId="{F36C5281-63AE-44D5-847A-77DAA14B5818}" type="pres">
      <dgm:prSet presAssocID="{31379A62-4AE4-4995-B597-DD7BA141476E}" presName="hierChild2" presStyleCnt="0"/>
      <dgm:spPr/>
    </dgm:pt>
    <dgm:pt modelId="{504525F3-5C29-4DEA-8A04-073E1BC7BBA3}" type="pres">
      <dgm:prSet presAssocID="{541D7FDA-77AD-4CB2-86DF-896516CE93A0}" presName="Name37" presStyleLbl="parChTrans1D2" presStyleIdx="0" presStyleCnt="4"/>
      <dgm:spPr/>
    </dgm:pt>
    <dgm:pt modelId="{2A4A95B7-3BC3-4790-930E-AE1AD680D76F}" type="pres">
      <dgm:prSet presAssocID="{71D64DA1-04A2-4CA1-A16D-5C97926E0996}" presName="hierRoot2" presStyleCnt="0">
        <dgm:presLayoutVars>
          <dgm:hierBranch val="init"/>
        </dgm:presLayoutVars>
      </dgm:prSet>
      <dgm:spPr/>
    </dgm:pt>
    <dgm:pt modelId="{7B40836C-F5C6-4542-8C13-DFFA7DAC6D4D}" type="pres">
      <dgm:prSet presAssocID="{71D64DA1-04A2-4CA1-A16D-5C97926E0996}" presName="rootComposite" presStyleCnt="0"/>
      <dgm:spPr/>
    </dgm:pt>
    <dgm:pt modelId="{7FA9616A-1F29-4335-93E1-4DF0235D0F9D}" type="pres">
      <dgm:prSet presAssocID="{71D64DA1-04A2-4CA1-A16D-5C97926E0996}" presName="rootText" presStyleLbl="node2" presStyleIdx="0" presStyleCnt="4" custScaleX="111895" custScaleY="131641">
        <dgm:presLayoutVars>
          <dgm:chPref val="3"/>
        </dgm:presLayoutVars>
      </dgm:prSet>
      <dgm:spPr/>
    </dgm:pt>
    <dgm:pt modelId="{D536BB60-1660-4383-8557-4AF3AE6ED6EE}" type="pres">
      <dgm:prSet presAssocID="{71D64DA1-04A2-4CA1-A16D-5C97926E0996}" presName="rootConnector" presStyleLbl="node2" presStyleIdx="0" presStyleCnt="4"/>
      <dgm:spPr/>
    </dgm:pt>
    <dgm:pt modelId="{12FCBAA7-43AA-435D-8833-C72DCB28C1DB}" type="pres">
      <dgm:prSet presAssocID="{71D64DA1-04A2-4CA1-A16D-5C97926E0996}" presName="hierChild4" presStyleCnt="0"/>
      <dgm:spPr/>
    </dgm:pt>
    <dgm:pt modelId="{659EF2FE-A7EA-4D3C-A406-6A074AEFDC08}" type="pres">
      <dgm:prSet presAssocID="{92B3DA69-C38D-4348-889E-684ABDBCCC81}" presName="Name37" presStyleLbl="parChTrans1D3" presStyleIdx="0" presStyleCnt="8"/>
      <dgm:spPr/>
    </dgm:pt>
    <dgm:pt modelId="{7600CC94-F337-4C70-A4BF-EB4537224B3E}" type="pres">
      <dgm:prSet presAssocID="{8F0700F9-A5C7-4676-AC48-B4B8E5287126}" presName="hierRoot2" presStyleCnt="0">
        <dgm:presLayoutVars>
          <dgm:hierBranch val="init"/>
        </dgm:presLayoutVars>
      </dgm:prSet>
      <dgm:spPr/>
    </dgm:pt>
    <dgm:pt modelId="{6FBA4861-E677-436D-B469-790EDEBC27D7}" type="pres">
      <dgm:prSet presAssocID="{8F0700F9-A5C7-4676-AC48-B4B8E5287126}" presName="rootComposite" presStyleCnt="0"/>
      <dgm:spPr/>
    </dgm:pt>
    <dgm:pt modelId="{723BABC8-812B-4249-A611-9F56B90A73E7}" type="pres">
      <dgm:prSet presAssocID="{8F0700F9-A5C7-4676-AC48-B4B8E5287126}" presName="rootText" presStyleLbl="node3" presStyleIdx="0" presStyleCnt="8">
        <dgm:presLayoutVars>
          <dgm:chPref val="3"/>
        </dgm:presLayoutVars>
      </dgm:prSet>
      <dgm:spPr/>
    </dgm:pt>
    <dgm:pt modelId="{1A6C4D4A-1E4D-463F-98B7-F0260947C186}" type="pres">
      <dgm:prSet presAssocID="{8F0700F9-A5C7-4676-AC48-B4B8E5287126}" presName="rootConnector" presStyleLbl="node3" presStyleIdx="0" presStyleCnt="8"/>
      <dgm:spPr/>
    </dgm:pt>
    <dgm:pt modelId="{F28A3144-42A6-4878-AE90-C9EF388DA8CB}" type="pres">
      <dgm:prSet presAssocID="{8F0700F9-A5C7-4676-AC48-B4B8E5287126}" presName="hierChild4" presStyleCnt="0"/>
      <dgm:spPr/>
    </dgm:pt>
    <dgm:pt modelId="{26717C55-7E1A-410F-BD44-47923BE3CF34}" type="pres">
      <dgm:prSet presAssocID="{8F0700F9-A5C7-4676-AC48-B4B8E5287126}" presName="hierChild5" presStyleCnt="0"/>
      <dgm:spPr/>
    </dgm:pt>
    <dgm:pt modelId="{3E3CA086-5151-43C6-A68F-055F76B8A7AC}" type="pres">
      <dgm:prSet presAssocID="{677870A1-E590-420B-B78A-203DA443E6FF}" presName="Name37" presStyleLbl="parChTrans1D3" presStyleIdx="1" presStyleCnt="8"/>
      <dgm:spPr/>
    </dgm:pt>
    <dgm:pt modelId="{0001409A-53A6-4AE4-B1FE-17C67FFB24B6}" type="pres">
      <dgm:prSet presAssocID="{C74D88DB-B20D-43C3-9159-BF22A6476A6C}" presName="hierRoot2" presStyleCnt="0">
        <dgm:presLayoutVars>
          <dgm:hierBranch val="init"/>
        </dgm:presLayoutVars>
      </dgm:prSet>
      <dgm:spPr/>
    </dgm:pt>
    <dgm:pt modelId="{A7334305-DA3F-4E77-BEBB-F1A014975931}" type="pres">
      <dgm:prSet presAssocID="{C74D88DB-B20D-43C3-9159-BF22A6476A6C}" presName="rootComposite" presStyleCnt="0"/>
      <dgm:spPr/>
    </dgm:pt>
    <dgm:pt modelId="{8B182A8C-F943-45AB-95D8-53ACAA5AA956}" type="pres">
      <dgm:prSet presAssocID="{C74D88DB-B20D-43C3-9159-BF22A6476A6C}" presName="rootText" presStyleLbl="node3" presStyleIdx="1" presStyleCnt="8">
        <dgm:presLayoutVars>
          <dgm:chPref val="3"/>
        </dgm:presLayoutVars>
      </dgm:prSet>
      <dgm:spPr/>
    </dgm:pt>
    <dgm:pt modelId="{539E368D-D221-43FB-8B1A-FD13A97EDD8F}" type="pres">
      <dgm:prSet presAssocID="{C74D88DB-B20D-43C3-9159-BF22A6476A6C}" presName="rootConnector" presStyleLbl="node3" presStyleIdx="1" presStyleCnt="8"/>
      <dgm:spPr/>
    </dgm:pt>
    <dgm:pt modelId="{F8E9D5E0-6343-40A2-BB71-75AC096CB33C}" type="pres">
      <dgm:prSet presAssocID="{C74D88DB-B20D-43C3-9159-BF22A6476A6C}" presName="hierChild4" presStyleCnt="0"/>
      <dgm:spPr/>
    </dgm:pt>
    <dgm:pt modelId="{ABD760E3-99F3-4D7E-8C56-7902B32BDC74}" type="pres">
      <dgm:prSet presAssocID="{C74D88DB-B20D-43C3-9159-BF22A6476A6C}" presName="hierChild5" presStyleCnt="0"/>
      <dgm:spPr/>
    </dgm:pt>
    <dgm:pt modelId="{6E7E1EAF-02AD-4B76-AB76-1DD9DA8BC3CC}" type="pres">
      <dgm:prSet presAssocID="{C3C60DB0-3467-473C-8E77-9FD1A4DBCF0A}" presName="Name37" presStyleLbl="parChTrans1D3" presStyleIdx="2" presStyleCnt="8"/>
      <dgm:spPr/>
    </dgm:pt>
    <dgm:pt modelId="{EAA4C47B-7D32-40AE-AD4A-E712FEC942BB}" type="pres">
      <dgm:prSet presAssocID="{0A125305-1283-43DE-9F8C-B11F5553A497}" presName="hierRoot2" presStyleCnt="0">
        <dgm:presLayoutVars>
          <dgm:hierBranch val="init"/>
        </dgm:presLayoutVars>
      </dgm:prSet>
      <dgm:spPr/>
    </dgm:pt>
    <dgm:pt modelId="{9151D02D-CC1D-4811-9CAC-1475F0F4A108}" type="pres">
      <dgm:prSet presAssocID="{0A125305-1283-43DE-9F8C-B11F5553A497}" presName="rootComposite" presStyleCnt="0"/>
      <dgm:spPr/>
    </dgm:pt>
    <dgm:pt modelId="{A994A557-8BE7-4015-8493-CB6F35114427}" type="pres">
      <dgm:prSet presAssocID="{0A125305-1283-43DE-9F8C-B11F5553A497}" presName="rootText" presStyleLbl="node3" presStyleIdx="2" presStyleCnt="8">
        <dgm:presLayoutVars>
          <dgm:chPref val="3"/>
        </dgm:presLayoutVars>
      </dgm:prSet>
      <dgm:spPr/>
    </dgm:pt>
    <dgm:pt modelId="{D7491281-E3D1-44F2-9EBC-F36B76E0393F}" type="pres">
      <dgm:prSet presAssocID="{0A125305-1283-43DE-9F8C-B11F5553A497}" presName="rootConnector" presStyleLbl="node3" presStyleIdx="2" presStyleCnt="8"/>
      <dgm:spPr/>
    </dgm:pt>
    <dgm:pt modelId="{D83FACC6-7B24-48C5-8CFA-64EB476035E2}" type="pres">
      <dgm:prSet presAssocID="{0A125305-1283-43DE-9F8C-B11F5553A497}" presName="hierChild4" presStyleCnt="0"/>
      <dgm:spPr/>
    </dgm:pt>
    <dgm:pt modelId="{E062A717-694B-4927-BB74-343D3EDEC39A}" type="pres">
      <dgm:prSet presAssocID="{0A125305-1283-43DE-9F8C-B11F5553A497}" presName="hierChild5" presStyleCnt="0"/>
      <dgm:spPr/>
    </dgm:pt>
    <dgm:pt modelId="{100FAA25-DDA8-4F11-B474-D761541EA8A8}" type="pres">
      <dgm:prSet presAssocID="{71D64DA1-04A2-4CA1-A16D-5C97926E0996}" presName="hierChild5" presStyleCnt="0"/>
      <dgm:spPr/>
    </dgm:pt>
    <dgm:pt modelId="{13780461-477F-4DD8-8DD5-65F6A3DBB8DA}" type="pres">
      <dgm:prSet presAssocID="{E1D9D6B0-AA14-4EB5-91E0-438505FC81ED}" presName="Name37" presStyleLbl="parChTrans1D2" presStyleIdx="1" presStyleCnt="4"/>
      <dgm:spPr/>
    </dgm:pt>
    <dgm:pt modelId="{E5317C3C-54D0-436F-9F93-83174F5AF0D4}" type="pres">
      <dgm:prSet presAssocID="{8849FAB8-9ED5-471A-8F08-46D1BE44239D}" presName="hierRoot2" presStyleCnt="0">
        <dgm:presLayoutVars>
          <dgm:hierBranch val="init"/>
        </dgm:presLayoutVars>
      </dgm:prSet>
      <dgm:spPr/>
    </dgm:pt>
    <dgm:pt modelId="{145625AC-5054-4FE1-B0C3-FFEDA8476B78}" type="pres">
      <dgm:prSet presAssocID="{8849FAB8-9ED5-471A-8F08-46D1BE44239D}" presName="rootComposite" presStyleCnt="0"/>
      <dgm:spPr/>
    </dgm:pt>
    <dgm:pt modelId="{9560444E-8BA6-4566-B17A-69DDB8CDBABE}" type="pres">
      <dgm:prSet presAssocID="{8849FAB8-9ED5-471A-8F08-46D1BE44239D}" presName="rootText" presStyleLbl="node2" presStyleIdx="1" presStyleCnt="4" custScaleX="113671" custScaleY="131641">
        <dgm:presLayoutVars>
          <dgm:chPref val="3"/>
        </dgm:presLayoutVars>
      </dgm:prSet>
      <dgm:spPr/>
    </dgm:pt>
    <dgm:pt modelId="{7235F72B-F2DA-4C54-AA9D-CCFD9F9E7757}" type="pres">
      <dgm:prSet presAssocID="{8849FAB8-9ED5-471A-8F08-46D1BE44239D}" presName="rootConnector" presStyleLbl="node2" presStyleIdx="1" presStyleCnt="4"/>
      <dgm:spPr/>
    </dgm:pt>
    <dgm:pt modelId="{1FCA9EEA-2F5D-42FC-8D11-DAC252A9573B}" type="pres">
      <dgm:prSet presAssocID="{8849FAB8-9ED5-471A-8F08-46D1BE44239D}" presName="hierChild4" presStyleCnt="0"/>
      <dgm:spPr/>
    </dgm:pt>
    <dgm:pt modelId="{3B42E4BF-4A45-47EB-A8DC-DD0800212282}" type="pres">
      <dgm:prSet presAssocID="{8DD83205-5C59-456B-98C4-7FD73B6A341E}" presName="Name37" presStyleLbl="parChTrans1D3" presStyleIdx="3" presStyleCnt="8"/>
      <dgm:spPr/>
    </dgm:pt>
    <dgm:pt modelId="{21666EBC-CC8D-4227-992D-82B01B86847D}" type="pres">
      <dgm:prSet presAssocID="{A45D71CB-B07C-4485-971F-99452CB001B6}" presName="hierRoot2" presStyleCnt="0">
        <dgm:presLayoutVars>
          <dgm:hierBranch val="init"/>
        </dgm:presLayoutVars>
      </dgm:prSet>
      <dgm:spPr/>
    </dgm:pt>
    <dgm:pt modelId="{5E876975-8CA9-47A8-88B4-DCCB0EDD8EF5}" type="pres">
      <dgm:prSet presAssocID="{A45D71CB-B07C-4485-971F-99452CB001B6}" presName="rootComposite" presStyleCnt="0"/>
      <dgm:spPr/>
    </dgm:pt>
    <dgm:pt modelId="{0CC9C517-151F-4B2A-9951-14B1F0010AAF}" type="pres">
      <dgm:prSet presAssocID="{A45D71CB-B07C-4485-971F-99452CB001B6}" presName="rootText" presStyleLbl="node3" presStyleIdx="3" presStyleCnt="8">
        <dgm:presLayoutVars>
          <dgm:chPref val="3"/>
        </dgm:presLayoutVars>
      </dgm:prSet>
      <dgm:spPr/>
    </dgm:pt>
    <dgm:pt modelId="{4D47667E-C03F-4419-A314-25B3E903E44F}" type="pres">
      <dgm:prSet presAssocID="{A45D71CB-B07C-4485-971F-99452CB001B6}" presName="rootConnector" presStyleLbl="node3" presStyleIdx="3" presStyleCnt="8"/>
      <dgm:spPr/>
    </dgm:pt>
    <dgm:pt modelId="{8E3CA345-975D-49E4-B4FD-A9FEE5F288AA}" type="pres">
      <dgm:prSet presAssocID="{A45D71CB-B07C-4485-971F-99452CB001B6}" presName="hierChild4" presStyleCnt="0"/>
      <dgm:spPr/>
    </dgm:pt>
    <dgm:pt modelId="{9B3BB6C7-1F71-477A-B13A-957A41A60C53}" type="pres">
      <dgm:prSet presAssocID="{A45D71CB-B07C-4485-971F-99452CB001B6}" presName="hierChild5" presStyleCnt="0"/>
      <dgm:spPr/>
    </dgm:pt>
    <dgm:pt modelId="{24B25771-9004-47BF-9F2A-94F61FBFF718}" type="pres">
      <dgm:prSet presAssocID="{61839455-B565-46B4-B3BD-BF08119DE479}" presName="Name37" presStyleLbl="parChTrans1D3" presStyleIdx="4" presStyleCnt="8"/>
      <dgm:spPr/>
    </dgm:pt>
    <dgm:pt modelId="{14CBC077-96A6-4BA8-ACC1-0540B60B5E26}" type="pres">
      <dgm:prSet presAssocID="{32BCF11A-7F6E-4248-A4E3-606A4F75534E}" presName="hierRoot2" presStyleCnt="0">
        <dgm:presLayoutVars>
          <dgm:hierBranch val="init"/>
        </dgm:presLayoutVars>
      </dgm:prSet>
      <dgm:spPr/>
    </dgm:pt>
    <dgm:pt modelId="{522E8332-F4F8-49DD-8048-4D6CF180DF21}" type="pres">
      <dgm:prSet presAssocID="{32BCF11A-7F6E-4248-A4E3-606A4F75534E}" presName="rootComposite" presStyleCnt="0"/>
      <dgm:spPr/>
    </dgm:pt>
    <dgm:pt modelId="{112882FB-CA3C-4503-AF77-7F6F4BF437B8}" type="pres">
      <dgm:prSet presAssocID="{32BCF11A-7F6E-4248-A4E3-606A4F75534E}" presName="rootText" presStyleLbl="node3" presStyleIdx="4" presStyleCnt="8">
        <dgm:presLayoutVars>
          <dgm:chPref val="3"/>
        </dgm:presLayoutVars>
      </dgm:prSet>
      <dgm:spPr/>
    </dgm:pt>
    <dgm:pt modelId="{83D0BDDB-D043-463E-B10F-51E4BB73E54F}" type="pres">
      <dgm:prSet presAssocID="{32BCF11A-7F6E-4248-A4E3-606A4F75534E}" presName="rootConnector" presStyleLbl="node3" presStyleIdx="4" presStyleCnt="8"/>
      <dgm:spPr/>
    </dgm:pt>
    <dgm:pt modelId="{81B6FEEA-A4B0-4262-8197-5E3186BB1455}" type="pres">
      <dgm:prSet presAssocID="{32BCF11A-7F6E-4248-A4E3-606A4F75534E}" presName="hierChild4" presStyleCnt="0"/>
      <dgm:spPr/>
    </dgm:pt>
    <dgm:pt modelId="{CD3A3221-A98F-4D5B-84F0-1A287790B907}" type="pres">
      <dgm:prSet presAssocID="{32BCF11A-7F6E-4248-A4E3-606A4F75534E}" presName="hierChild5" presStyleCnt="0"/>
      <dgm:spPr/>
    </dgm:pt>
    <dgm:pt modelId="{9E3EF929-63FF-4C91-89A8-F21670CEBD9F}" type="pres">
      <dgm:prSet presAssocID="{2180FD26-6776-4869-8CA4-3A3C876C6A11}" presName="Name37" presStyleLbl="parChTrans1D3" presStyleIdx="5" presStyleCnt="8"/>
      <dgm:spPr/>
    </dgm:pt>
    <dgm:pt modelId="{E095E92C-D248-4968-B418-7B21D0AF2EF0}" type="pres">
      <dgm:prSet presAssocID="{7AD0EFB8-FB56-46E9-8AAA-4971A79683CC}" presName="hierRoot2" presStyleCnt="0">
        <dgm:presLayoutVars>
          <dgm:hierBranch val="init"/>
        </dgm:presLayoutVars>
      </dgm:prSet>
      <dgm:spPr/>
    </dgm:pt>
    <dgm:pt modelId="{4C066D2A-1DCE-4943-AD23-F1A8AF6AA180}" type="pres">
      <dgm:prSet presAssocID="{7AD0EFB8-FB56-46E9-8AAA-4971A79683CC}" presName="rootComposite" presStyleCnt="0"/>
      <dgm:spPr/>
    </dgm:pt>
    <dgm:pt modelId="{7012284B-1C1E-47DF-A7D4-44523DB7D96F}" type="pres">
      <dgm:prSet presAssocID="{7AD0EFB8-FB56-46E9-8AAA-4971A79683CC}" presName="rootText" presStyleLbl="node3" presStyleIdx="5" presStyleCnt="8">
        <dgm:presLayoutVars>
          <dgm:chPref val="3"/>
        </dgm:presLayoutVars>
      </dgm:prSet>
      <dgm:spPr/>
    </dgm:pt>
    <dgm:pt modelId="{E5D6A93D-16C7-42F6-A17F-AC72240972BE}" type="pres">
      <dgm:prSet presAssocID="{7AD0EFB8-FB56-46E9-8AAA-4971A79683CC}" presName="rootConnector" presStyleLbl="node3" presStyleIdx="5" presStyleCnt="8"/>
      <dgm:spPr/>
    </dgm:pt>
    <dgm:pt modelId="{296B3114-F835-4CB8-A607-24A121C4F754}" type="pres">
      <dgm:prSet presAssocID="{7AD0EFB8-FB56-46E9-8AAA-4971A79683CC}" presName="hierChild4" presStyleCnt="0"/>
      <dgm:spPr/>
    </dgm:pt>
    <dgm:pt modelId="{E46EF9A9-2BD9-4685-B6AB-C640712C3FF2}" type="pres">
      <dgm:prSet presAssocID="{7AD0EFB8-FB56-46E9-8AAA-4971A79683CC}" presName="hierChild5" presStyleCnt="0"/>
      <dgm:spPr/>
    </dgm:pt>
    <dgm:pt modelId="{C3529A18-C4A5-4008-A4B9-322D7E8CD5D4}" type="pres">
      <dgm:prSet presAssocID="{8849FAB8-9ED5-471A-8F08-46D1BE44239D}" presName="hierChild5" presStyleCnt="0"/>
      <dgm:spPr/>
    </dgm:pt>
    <dgm:pt modelId="{B5F14ED1-31DB-4AE4-9066-923D3765C41E}" type="pres">
      <dgm:prSet presAssocID="{E253937C-BB60-4646-A138-812EA8CF5E2E}" presName="Name37" presStyleLbl="parChTrans1D2" presStyleIdx="2" presStyleCnt="4"/>
      <dgm:spPr/>
    </dgm:pt>
    <dgm:pt modelId="{C0BA2E29-A5C7-4024-99CB-F5CCB849B05A}" type="pres">
      <dgm:prSet presAssocID="{B8A6A29B-C5E2-4D7B-9E7A-0669441DECB3}" presName="hierRoot2" presStyleCnt="0">
        <dgm:presLayoutVars>
          <dgm:hierBranch val="init"/>
        </dgm:presLayoutVars>
      </dgm:prSet>
      <dgm:spPr/>
    </dgm:pt>
    <dgm:pt modelId="{EEF15D80-FE8A-4584-B1D5-A0EEF45756B0}" type="pres">
      <dgm:prSet presAssocID="{B8A6A29B-C5E2-4D7B-9E7A-0669441DECB3}" presName="rootComposite" presStyleCnt="0"/>
      <dgm:spPr/>
    </dgm:pt>
    <dgm:pt modelId="{17887991-65DF-495F-BE59-52B0CC88AAE5}" type="pres">
      <dgm:prSet presAssocID="{B8A6A29B-C5E2-4D7B-9E7A-0669441DECB3}" presName="rootText" presStyleLbl="node2" presStyleIdx="2" presStyleCnt="4" custScaleX="113671" custScaleY="133731">
        <dgm:presLayoutVars>
          <dgm:chPref val="3"/>
        </dgm:presLayoutVars>
      </dgm:prSet>
      <dgm:spPr/>
    </dgm:pt>
    <dgm:pt modelId="{7D498526-D87C-45DA-A468-B88CC2520917}" type="pres">
      <dgm:prSet presAssocID="{B8A6A29B-C5E2-4D7B-9E7A-0669441DECB3}" presName="rootConnector" presStyleLbl="node2" presStyleIdx="2" presStyleCnt="4"/>
      <dgm:spPr/>
    </dgm:pt>
    <dgm:pt modelId="{DCEBD3A5-2B78-402D-A5E7-1B7C59F3C5E4}" type="pres">
      <dgm:prSet presAssocID="{B8A6A29B-C5E2-4D7B-9E7A-0669441DECB3}" presName="hierChild4" presStyleCnt="0"/>
      <dgm:spPr/>
    </dgm:pt>
    <dgm:pt modelId="{48B5ADF8-7124-475E-917D-4214D540B921}" type="pres">
      <dgm:prSet presAssocID="{A37CF896-2539-4566-B7B1-2A3B3C97B8F0}" presName="Name37" presStyleLbl="parChTrans1D3" presStyleIdx="6" presStyleCnt="8"/>
      <dgm:spPr/>
    </dgm:pt>
    <dgm:pt modelId="{29476679-34AE-4E46-AFD2-01397C86715C}" type="pres">
      <dgm:prSet presAssocID="{38EFD96E-D994-4648-9C33-5238A98CD16E}" presName="hierRoot2" presStyleCnt="0">
        <dgm:presLayoutVars>
          <dgm:hierBranch val="init"/>
        </dgm:presLayoutVars>
      </dgm:prSet>
      <dgm:spPr/>
    </dgm:pt>
    <dgm:pt modelId="{FD1B6771-BA6E-4F48-88F5-5BB19053FEF1}" type="pres">
      <dgm:prSet presAssocID="{38EFD96E-D994-4648-9C33-5238A98CD16E}" presName="rootComposite" presStyleCnt="0"/>
      <dgm:spPr/>
    </dgm:pt>
    <dgm:pt modelId="{920D0468-7004-4F99-B54D-923A943E1A44}" type="pres">
      <dgm:prSet presAssocID="{38EFD96E-D994-4648-9C33-5238A98CD16E}" presName="rootText" presStyleLbl="node3" presStyleIdx="6" presStyleCnt="8">
        <dgm:presLayoutVars>
          <dgm:chPref val="3"/>
        </dgm:presLayoutVars>
      </dgm:prSet>
      <dgm:spPr/>
    </dgm:pt>
    <dgm:pt modelId="{AE4A2223-08D5-4FC2-9EFE-814A53AC8144}" type="pres">
      <dgm:prSet presAssocID="{38EFD96E-D994-4648-9C33-5238A98CD16E}" presName="rootConnector" presStyleLbl="node3" presStyleIdx="6" presStyleCnt="8"/>
      <dgm:spPr/>
    </dgm:pt>
    <dgm:pt modelId="{A9CAD256-B333-4DFF-B85A-DFAFD9833D78}" type="pres">
      <dgm:prSet presAssocID="{38EFD96E-D994-4648-9C33-5238A98CD16E}" presName="hierChild4" presStyleCnt="0"/>
      <dgm:spPr/>
    </dgm:pt>
    <dgm:pt modelId="{08010568-10FE-437A-BA2A-477788783FB1}" type="pres">
      <dgm:prSet presAssocID="{38EFD96E-D994-4648-9C33-5238A98CD16E}" presName="hierChild5" presStyleCnt="0"/>
      <dgm:spPr/>
    </dgm:pt>
    <dgm:pt modelId="{6E576E13-3517-4E6D-B4E4-069521992DF8}" type="pres">
      <dgm:prSet presAssocID="{B8A6A29B-C5E2-4D7B-9E7A-0669441DECB3}" presName="hierChild5" presStyleCnt="0"/>
      <dgm:spPr/>
    </dgm:pt>
    <dgm:pt modelId="{51164099-1B3C-4876-8783-721D0CBBCD1B}" type="pres">
      <dgm:prSet presAssocID="{A4930416-536B-4573-BA8A-C5AAEE5A8D50}" presName="Name37" presStyleLbl="parChTrans1D2" presStyleIdx="3" presStyleCnt="4"/>
      <dgm:spPr/>
    </dgm:pt>
    <dgm:pt modelId="{007C85B1-6D1A-455C-A3EC-998868F5B2E7}" type="pres">
      <dgm:prSet presAssocID="{A9546626-F7FD-4A82-8969-F86591DB07D4}" presName="hierRoot2" presStyleCnt="0">
        <dgm:presLayoutVars>
          <dgm:hierBranch val="init"/>
        </dgm:presLayoutVars>
      </dgm:prSet>
      <dgm:spPr/>
    </dgm:pt>
    <dgm:pt modelId="{8234386B-0E86-4FBE-9D61-9246C3705DE7}" type="pres">
      <dgm:prSet presAssocID="{A9546626-F7FD-4A82-8969-F86591DB07D4}" presName="rootComposite" presStyleCnt="0"/>
      <dgm:spPr/>
    </dgm:pt>
    <dgm:pt modelId="{5E6ACD63-6FCD-4F66-983F-9EBB5EAD1DFD}" type="pres">
      <dgm:prSet presAssocID="{A9546626-F7FD-4A82-8969-F86591DB07D4}" presName="rootText" presStyleLbl="node2" presStyleIdx="3" presStyleCnt="4" custScaleX="113671" custScaleY="133731">
        <dgm:presLayoutVars>
          <dgm:chPref val="3"/>
        </dgm:presLayoutVars>
      </dgm:prSet>
      <dgm:spPr/>
    </dgm:pt>
    <dgm:pt modelId="{2B62B610-43CA-448C-8C0D-595A5D7B80C4}" type="pres">
      <dgm:prSet presAssocID="{A9546626-F7FD-4A82-8969-F86591DB07D4}" presName="rootConnector" presStyleLbl="node2" presStyleIdx="3" presStyleCnt="4"/>
      <dgm:spPr/>
    </dgm:pt>
    <dgm:pt modelId="{E845C0FD-6391-4E36-902E-0976754451BC}" type="pres">
      <dgm:prSet presAssocID="{A9546626-F7FD-4A82-8969-F86591DB07D4}" presName="hierChild4" presStyleCnt="0"/>
      <dgm:spPr/>
    </dgm:pt>
    <dgm:pt modelId="{7A5C704A-5F21-4CA6-934C-32295061451F}" type="pres">
      <dgm:prSet presAssocID="{7D775F57-910A-40BD-8E87-0817123B7D1E}" presName="Name37" presStyleLbl="parChTrans1D3" presStyleIdx="7" presStyleCnt="8"/>
      <dgm:spPr/>
    </dgm:pt>
    <dgm:pt modelId="{EF97FE4E-8781-4AF0-9E66-1E6AF4F3F5B1}" type="pres">
      <dgm:prSet presAssocID="{30B7C501-4417-40EA-A0FE-A96410B8EAD3}" presName="hierRoot2" presStyleCnt="0">
        <dgm:presLayoutVars>
          <dgm:hierBranch val="init"/>
        </dgm:presLayoutVars>
      </dgm:prSet>
      <dgm:spPr/>
    </dgm:pt>
    <dgm:pt modelId="{36778DDE-ACCE-4895-BEAD-30839C7B0DC4}" type="pres">
      <dgm:prSet presAssocID="{30B7C501-4417-40EA-A0FE-A96410B8EAD3}" presName="rootComposite" presStyleCnt="0"/>
      <dgm:spPr/>
    </dgm:pt>
    <dgm:pt modelId="{CFD36412-9D70-4D7F-8B4A-D4E2502B568C}" type="pres">
      <dgm:prSet presAssocID="{30B7C501-4417-40EA-A0FE-A96410B8EAD3}" presName="rootText" presStyleLbl="node3" presStyleIdx="7" presStyleCnt="8">
        <dgm:presLayoutVars>
          <dgm:chPref val="3"/>
        </dgm:presLayoutVars>
      </dgm:prSet>
      <dgm:spPr/>
    </dgm:pt>
    <dgm:pt modelId="{A43B115A-E0D3-48CC-8D34-7B990F9ABB49}" type="pres">
      <dgm:prSet presAssocID="{30B7C501-4417-40EA-A0FE-A96410B8EAD3}" presName="rootConnector" presStyleLbl="node3" presStyleIdx="7" presStyleCnt="8"/>
      <dgm:spPr/>
    </dgm:pt>
    <dgm:pt modelId="{BF04C591-B16C-4A6D-AA9E-58AD0B6107BE}" type="pres">
      <dgm:prSet presAssocID="{30B7C501-4417-40EA-A0FE-A96410B8EAD3}" presName="hierChild4" presStyleCnt="0"/>
      <dgm:spPr/>
    </dgm:pt>
    <dgm:pt modelId="{418CE52E-3FDE-4C45-8996-102E5B898411}" type="pres">
      <dgm:prSet presAssocID="{30B7C501-4417-40EA-A0FE-A96410B8EAD3}" presName="hierChild5" presStyleCnt="0"/>
      <dgm:spPr/>
    </dgm:pt>
    <dgm:pt modelId="{71455083-EE35-4C41-802A-5CC172CEAECE}" type="pres">
      <dgm:prSet presAssocID="{A9546626-F7FD-4A82-8969-F86591DB07D4}" presName="hierChild5" presStyleCnt="0"/>
      <dgm:spPr/>
    </dgm:pt>
    <dgm:pt modelId="{1810D3AE-7434-4054-8DC0-60F21161DE07}" type="pres">
      <dgm:prSet presAssocID="{31379A62-4AE4-4995-B597-DD7BA141476E}" presName="hierChild3" presStyleCnt="0"/>
      <dgm:spPr/>
    </dgm:pt>
  </dgm:ptLst>
  <dgm:cxnLst>
    <dgm:cxn modelId="{07525401-B93E-49DD-91BE-544E5A5EB53A}" type="presOf" srcId="{8849FAB8-9ED5-471A-8F08-46D1BE44239D}" destId="{9560444E-8BA6-4566-B17A-69DDB8CDBABE}" srcOrd="0" destOrd="0" presId="urn:microsoft.com/office/officeart/2005/8/layout/orgChart1"/>
    <dgm:cxn modelId="{677AC605-0271-4E72-B07D-80BAFD6E5871}" type="presOf" srcId="{B8A6A29B-C5E2-4D7B-9E7A-0669441DECB3}" destId="{17887991-65DF-495F-BE59-52B0CC88AAE5}" srcOrd="0" destOrd="0" presId="urn:microsoft.com/office/officeart/2005/8/layout/orgChart1"/>
    <dgm:cxn modelId="{AFC9B90D-6842-48ED-903A-304F4B6BB428}" type="presOf" srcId="{E1D9D6B0-AA14-4EB5-91E0-438505FC81ED}" destId="{13780461-477F-4DD8-8DD5-65F6A3DBB8DA}" srcOrd="0" destOrd="0" presId="urn:microsoft.com/office/officeart/2005/8/layout/orgChart1"/>
    <dgm:cxn modelId="{31EF7216-9119-42F5-8F54-5F4D4D9C5767}" srcId="{31379A62-4AE4-4995-B597-DD7BA141476E}" destId="{8849FAB8-9ED5-471A-8F08-46D1BE44239D}" srcOrd="1" destOrd="0" parTransId="{E1D9D6B0-AA14-4EB5-91E0-438505FC81ED}" sibTransId="{A119CE85-7A22-4447-90C5-60B9E3EC5579}"/>
    <dgm:cxn modelId="{F684121B-C163-40E3-857A-921312426E81}" type="presOf" srcId="{B8A6A29B-C5E2-4D7B-9E7A-0669441DECB3}" destId="{7D498526-D87C-45DA-A468-B88CC2520917}" srcOrd="1" destOrd="0" presId="urn:microsoft.com/office/officeart/2005/8/layout/orgChart1"/>
    <dgm:cxn modelId="{44F94F24-3D92-42C1-9CEB-F5A578C7692A}" type="presOf" srcId="{71D64DA1-04A2-4CA1-A16D-5C97926E0996}" destId="{D536BB60-1660-4383-8557-4AF3AE6ED6EE}" srcOrd="1" destOrd="0" presId="urn:microsoft.com/office/officeart/2005/8/layout/orgChart1"/>
    <dgm:cxn modelId="{9691012A-FBEB-4089-A2F5-A0A99220CE33}" type="presOf" srcId="{7D775F57-910A-40BD-8E87-0817123B7D1E}" destId="{7A5C704A-5F21-4CA6-934C-32295061451F}" srcOrd="0" destOrd="0" presId="urn:microsoft.com/office/officeart/2005/8/layout/orgChart1"/>
    <dgm:cxn modelId="{CE42AE30-CAB2-434C-8543-9EDB776B2A69}" type="presOf" srcId="{A9546626-F7FD-4A82-8969-F86591DB07D4}" destId="{5E6ACD63-6FCD-4F66-983F-9EBB5EAD1DFD}" srcOrd="0" destOrd="0" presId="urn:microsoft.com/office/officeart/2005/8/layout/orgChart1"/>
    <dgm:cxn modelId="{BB3F4035-B935-4C09-A70D-25580ACF04F6}" type="presOf" srcId="{31379A62-4AE4-4995-B597-DD7BA141476E}" destId="{E1194983-05F2-46AE-B598-CD812ED9E17F}" srcOrd="0" destOrd="0" presId="urn:microsoft.com/office/officeart/2005/8/layout/orgChart1"/>
    <dgm:cxn modelId="{2A578C36-D64F-4E3F-AD0A-954E01199B9B}" type="presOf" srcId="{8DD83205-5C59-456B-98C4-7FD73B6A341E}" destId="{3B42E4BF-4A45-47EB-A8DC-DD0800212282}" srcOrd="0" destOrd="0" presId="urn:microsoft.com/office/officeart/2005/8/layout/orgChart1"/>
    <dgm:cxn modelId="{B99AF73A-6FF4-4323-8E55-A433E1012F04}" type="presOf" srcId="{32BCF11A-7F6E-4248-A4E3-606A4F75534E}" destId="{112882FB-CA3C-4503-AF77-7F6F4BF437B8}" srcOrd="0" destOrd="0" presId="urn:microsoft.com/office/officeart/2005/8/layout/orgChart1"/>
    <dgm:cxn modelId="{B8D2A23D-B7E6-4139-B43E-19B50B0257D1}" type="presOf" srcId="{38EFD96E-D994-4648-9C33-5238A98CD16E}" destId="{920D0468-7004-4F99-B54D-923A943E1A44}" srcOrd="0" destOrd="0" presId="urn:microsoft.com/office/officeart/2005/8/layout/orgChart1"/>
    <dgm:cxn modelId="{964CCD3F-4998-43D8-8536-1AF1C62072AD}" srcId="{71D64DA1-04A2-4CA1-A16D-5C97926E0996}" destId="{0A125305-1283-43DE-9F8C-B11F5553A497}" srcOrd="2" destOrd="0" parTransId="{C3C60DB0-3467-473C-8E77-9FD1A4DBCF0A}" sibTransId="{6BD279BA-2D9C-41F0-BC15-A4A2B39EA82C}"/>
    <dgm:cxn modelId="{FCC67D5B-7D47-4B6D-94C2-5CE71FB0423D}" type="presOf" srcId="{A9546626-F7FD-4A82-8969-F86591DB07D4}" destId="{2B62B610-43CA-448C-8C0D-595A5D7B80C4}" srcOrd="1" destOrd="0" presId="urn:microsoft.com/office/officeart/2005/8/layout/orgChart1"/>
    <dgm:cxn modelId="{2CF2FE5D-3CC3-4BEB-9260-1B01F280C4CA}" type="presOf" srcId="{38EFD96E-D994-4648-9C33-5238A98CD16E}" destId="{AE4A2223-08D5-4FC2-9EFE-814A53AC8144}" srcOrd="1" destOrd="0" presId="urn:microsoft.com/office/officeart/2005/8/layout/orgChart1"/>
    <dgm:cxn modelId="{F9BDEE65-CA07-491E-9E93-F2E2C394B921}" type="presOf" srcId="{92B3DA69-C38D-4348-889E-684ABDBCCC81}" destId="{659EF2FE-A7EA-4D3C-A406-6A074AEFDC08}" srcOrd="0" destOrd="0" presId="urn:microsoft.com/office/officeart/2005/8/layout/orgChart1"/>
    <dgm:cxn modelId="{9FBA9747-C9A4-415E-8B42-2156BFCC7C97}" type="presOf" srcId="{7AD0EFB8-FB56-46E9-8AAA-4971A79683CC}" destId="{7012284B-1C1E-47DF-A7D4-44523DB7D96F}" srcOrd="0" destOrd="0" presId="urn:microsoft.com/office/officeart/2005/8/layout/orgChart1"/>
    <dgm:cxn modelId="{57331049-6405-4CB3-8B9E-DFFAFFE35414}" type="presOf" srcId="{677870A1-E590-420B-B78A-203DA443E6FF}" destId="{3E3CA086-5151-43C6-A68F-055F76B8A7AC}" srcOrd="0" destOrd="0" presId="urn:microsoft.com/office/officeart/2005/8/layout/orgChart1"/>
    <dgm:cxn modelId="{6E531E4C-0FD6-49C7-A332-6F16B1513842}" type="presOf" srcId="{8849FAB8-9ED5-471A-8F08-46D1BE44239D}" destId="{7235F72B-F2DA-4C54-AA9D-CCFD9F9E7757}" srcOrd="1" destOrd="0" presId="urn:microsoft.com/office/officeart/2005/8/layout/orgChart1"/>
    <dgm:cxn modelId="{135BD56C-82B5-4051-AD09-C8DE55AC209F}" srcId="{71D64DA1-04A2-4CA1-A16D-5C97926E0996}" destId="{C74D88DB-B20D-43C3-9159-BF22A6476A6C}" srcOrd="1" destOrd="0" parTransId="{677870A1-E590-420B-B78A-203DA443E6FF}" sibTransId="{2ADE361B-9478-40B9-8A2B-A88C4CD70FD8}"/>
    <dgm:cxn modelId="{9F3DC54E-68CB-40A6-A411-50B150F9236D}" type="presOf" srcId="{0A125305-1283-43DE-9F8C-B11F5553A497}" destId="{D7491281-E3D1-44F2-9EBC-F36B76E0393F}" srcOrd="1" destOrd="0" presId="urn:microsoft.com/office/officeart/2005/8/layout/orgChart1"/>
    <dgm:cxn modelId="{13E92B6F-A8B7-498F-ABEE-892A2F8E96D8}" type="presOf" srcId="{2180FD26-6776-4869-8CA4-3A3C876C6A11}" destId="{9E3EF929-63FF-4C91-89A8-F21670CEBD9F}" srcOrd="0" destOrd="0" presId="urn:microsoft.com/office/officeart/2005/8/layout/orgChart1"/>
    <dgm:cxn modelId="{B11AEE73-815F-4421-873D-E5DDD030A5E6}" srcId="{31379A62-4AE4-4995-B597-DD7BA141476E}" destId="{B8A6A29B-C5E2-4D7B-9E7A-0669441DECB3}" srcOrd="2" destOrd="0" parTransId="{E253937C-BB60-4646-A138-812EA8CF5E2E}" sibTransId="{0A3A8943-9CBB-4A06-95C5-0A4953D3C16D}"/>
    <dgm:cxn modelId="{CAC30E55-CBB7-43D1-AEDC-7DC50F434FF5}" srcId="{B8A6A29B-C5E2-4D7B-9E7A-0669441DECB3}" destId="{38EFD96E-D994-4648-9C33-5238A98CD16E}" srcOrd="0" destOrd="0" parTransId="{A37CF896-2539-4566-B7B1-2A3B3C97B8F0}" sibTransId="{3848CAEE-67DA-40F5-9C74-2CEB0D30F780}"/>
    <dgm:cxn modelId="{31B56677-D4F0-4726-AC70-C6F0E49EE6FB}" type="presOf" srcId="{8F0700F9-A5C7-4676-AC48-B4B8E5287126}" destId="{1A6C4D4A-1E4D-463F-98B7-F0260947C186}" srcOrd="1" destOrd="0" presId="urn:microsoft.com/office/officeart/2005/8/layout/orgChart1"/>
    <dgm:cxn modelId="{C863077D-3B79-40DD-B517-1D2E446B628F}" srcId="{71D64DA1-04A2-4CA1-A16D-5C97926E0996}" destId="{8F0700F9-A5C7-4676-AC48-B4B8E5287126}" srcOrd="0" destOrd="0" parTransId="{92B3DA69-C38D-4348-889E-684ABDBCCC81}" sibTransId="{E1B9BD6A-F94F-4B15-871B-1864DC2D6583}"/>
    <dgm:cxn modelId="{FB0AE87D-92A6-43E5-A38C-B1890B7195F5}" type="presOf" srcId="{71D64DA1-04A2-4CA1-A16D-5C97926E0996}" destId="{7FA9616A-1F29-4335-93E1-4DF0235D0F9D}" srcOrd="0" destOrd="0" presId="urn:microsoft.com/office/officeart/2005/8/layout/orgChart1"/>
    <dgm:cxn modelId="{1C558B83-5841-4C4A-9AFE-E24192D1F62F}" type="presOf" srcId="{541D7FDA-77AD-4CB2-86DF-896516CE93A0}" destId="{504525F3-5C29-4DEA-8A04-073E1BC7BBA3}" srcOrd="0" destOrd="0" presId="urn:microsoft.com/office/officeart/2005/8/layout/orgChart1"/>
    <dgm:cxn modelId="{2E984285-4320-4F4D-A9E0-58571C0F4AA6}" type="presOf" srcId="{A45D71CB-B07C-4485-971F-99452CB001B6}" destId="{0CC9C517-151F-4B2A-9951-14B1F0010AAF}" srcOrd="0" destOrd="0" presId="urn:microsoft.com/office/officeart/2005/8/layout/orgChart1"/>
    <dgm:cxn modelId="{2576C893-1AF6-4BCD-8140-D2F61EDF8FA0}" type="presOf" srcId="{A4930416-536B-4573-BA8A-C5AAEE5A8D50}" destId="{51164099-1B3C-4876-8783-721D0CBBCD1B}" srcOrd="0" destOrd="0" presId="urn:microsoft.com/office/officeart/2005/8/layout/orgChart1"/>
    <dgm:cxn modelId="{C4FE1794-2E31-467D-8571-BBEB50D71CC6}" srcId="{A9546626-F7FD-4A82-8969-F86591DB07D4}" destId="{30B7C501-4417-40EA-A0FE-A96410B8EAD3}" srcOrd="0" destOrd="0" parTransId="{7D775F57-910A-40BD-8E87-0817123B7D1E}" sibTransId="{CDC6369D-0120-44E4-91CF-FCD5F3C2614B}"/>
    <dgm:cxn modelId="{A7701495-5262-49AC-BAC8-14C06495A1FC}" srcId="{8849FAB8-9ED5-471A-8F08-46D1BE44239D}" destId="{A45D71CB-B07C-4485-971F-99452CB001B6}" srcOrd="0" destOrd="0" parTransId="{8DD83205-5C59-456B-98C4-7FD73B6A341E}" sibTransId="{034BA447-5C65-4417-A6A2-F3B789C66376}"/>
    <dgm:cxn modelId="{6C448E9E-27A4-43A4-B7B5-40003F6D22D0}" type="presOf" srcId="{3A169E2E-CC86-45F8-90DE-C357F2CBE4EF}" destId="{90613CF9-D547-4C0D-9089-7A198EE85C0E}" srcOrd="0" destOrd="0" presId="urn:microsoft.com/office/officeart/2005/8/layout/orgChart1"/>
    <dgm:cxn modelId="{F5D2979F-5130-4FBD-B33E-46499EF056D9}" srcId="{8849FAB8-9ED5-471A-8F08-46D1BE44239D}" destId="{32BCF11A-7F6E-4248-A4E3-606A4F75534E}" srcOrd="1" destOrd="0" parTransId="{61839455-B565-46B4-B3BD-BF08119DE479}" sibTransId="{99FF1848-15F9-4827-AE3E-70334763299E}"/>
    <dgm:cxn modelId="{A1557AA0-10B1-426A-A131-8DED03CD9DC6}" type="presOf" srcId="{61839455-B565-46B4-B3BD-BF08119DE479}" destId="{24B25771-9004-47BF-9F2A-94F61FBFF718}" srcOrd="0" destOrd="0" presId="urn:microsoft.com/office/officeart/2005/8/layout/orgChart1"/>
    <dgm:cxn modelId="{51743DA2-FD3A-4B94-A0BA-DBDB88EB0DB4}" type="presOf" srcId="{C3C60DB0-3467-473C-8E77-9FD1A4DBCF0A}" destId="{6E7E1EAF-02AD-4B76-AB76-1DD9DA8BC3CC}" srcOrd="0" destOrd="0" presId="urn:microsoft.com/office/officeart/2005/8/layout/orgChart1"/>
    <dgm:cxn modelId="{BE4545AE-04C3-4C00-8FEE-484269D499E1}" srcId="{31379A62-4AE4-4995-B597-DD7BA141476E}" destId="{A9546626-F7FD-4A82-8969-F86591DB07D4}" srcOrd="3" destOrd="0" parTransId="{A4930416-536B-4573-BA8A-C5AAEE5A8D50}" sibTransId="{CB263A19-05F4-4CD5-AEA0-E64653689FED}"/>
    <dgm:cxn modelId="{F719E5B9-DCBB-4C34-AE3D-9EFA63351CA5}" type="presOf" srcId="{31379A62-4AE4-4995-B597-DD7BA141476E}" destId="{3A03D34A-56D3-45D2-8ED5-303D9FD98417}" srcOrd="1" destOrd="0" presId="urn:microsoft.com/office/officeart/2005/8/layout/orgChart1"/>
    <dgm:cxn modelId="{321857BE-B70F-49B9-BA79-8FB3B6F59702}" type="presOf" srcId="{C74D88DB-B20D-43C3-9159-BF22A6476A6C}" destId="{8B182A8C-F943-45AB-95D8-53ACAA5AA956}" srcOrd="0" destOrd="0" presId="urn:microsoft.com/office/officeart/2005/8/layout/orgChart1"/>
    <dgm:cxn modelId="{F204E5C2-5AC1-4CBD-BDD7-DC5B20A477FA}" type="presOf" srcId="{30B7C501-4417-40EA-A0FE-A96410B8EAD3}" destId="{CFD36412-9D70-4D7F-8B4A-D4E2502B568C}" srcOrd="0" destOrd="0" presId="urn:microsoft.com/office/officeart/2005/8/layout/orgChart1"/>
    <dgm:cxn modelId="{58ABA0CB-C196-4B1F-98B2-56480D094ACE}" type="presOf" srcId="{A45D71CB-B07C-4485-971F-99452CB001B6}" destId="{4D47667E-C03F-4419-A314-25B3E903E44F}" srcOrd="1" destOrd="0" presId="urn:microsoft.com/office/officeart/2005/8/layout/orgChart1"/>
    <dgm:cxn modelId="{EDAEB7D7-8510-48AB-B8CF-B95D146AE1AC}" type="presOf" srcId="{0A125305-1283-43DE-9F8C-B11F5553A497}" destId="{A994A557-8BE7-4015-8493-CB6F35114427}" srcOrd="0" destOrd="0" presId="urn:microsoft.com/office/officeart/2005/8/layout/orgChart1"/>
    <dgm:cxn modelId="{63C73FD9-58C7-4851-897D-96B9B5F29B55}" type="presOf" srcId="{32BCF11A-7F6E-4248-A4E3-606A4F75534E}" destId="{83D0BDDB-D043-463E-B10F-51E4BB73E54F}" srcOrd="1" destOrd="0" presId="urn:microsoft.com/office/officeart/2005/8/layout/orgChart1"/>
    <dgm:cxn modelId="{51C5D4DA-7738-4091-9088-C7974A0B3ACB}" type="presOf" srcId="{8F0700F9-A5C7-4676-AC48-B4B8E5287126}" destId="{723BABC8-812B-4249-A611-9F56B90A73E7}" srcOrd="0" destOrd="0" presId="urn:microsoft.com/office/officeart/2005/8/layout/orgChart1"/>
    <dgm:cxn modelId="{118CF3DC-F654-447F-ACE3-458E76F66ED2}" type="presOf" srcId="{C74D88DB-B20D-43C3-9159-BF22A6476A6C}" destId="{539E368D-D221-43FB-8B1A-FD13A97EDD8F}" srcOrd="1" destOrd="0" presId="urn:microsoft.com/office/officeart/2005/8/layout/orgChart1"/>
    <dgm:cxn modelId="{7B031CDF-6D59-40BC-83ED-61C6655C4AF1}" type="presOf" srcId="{30B7C501-4417-40EA-A0FE-A96410B8EAD3}" destId="{A43B115A-E0D3-48CC-8D34-7B990F9ABB49}" srcOrd="1" destOrd="0" presId="urn:microsoft.com/office/officeart/2005/8/layout/orgChart1"/>
    <dgm:cxn modelId="{120B8FE4-373F-4AD3-8B94-245A7296CB23}" srcId="{31379A62-4AE4-4995-B597-DD7BA141476E}" destId="{71D64DA1-04A2-4CA1-A16D-5C97926E0996}" srcOrd="0" destOrd="0" parTransId="{541D7FDA-77AD-4CB2-86DF-896516CE93A0}" sibTransId="{768C2284-B3BB-493E-8B0F-577BC80CD9EE}"/>
    <dgm:cxn modelId="{061953E8-3445-4073-BC5D-13195B8F330D}" srcId="{8849FAB8-9ED5-471A-8F08-46D1BE44239D}" destId="{7AD0EFB8-FB56-46E9-8AAA-4971A79683CC}" srcOrd="2" destOrd="0" parTransId="{2180FD26-6776-4869-8CA4-3A3C876C6A11}" sibTransId="{D18EE0AA-1591-4052-B8BD-CC076BE6AB88}"/>
    <dgm:cxn modelId="{2A7697E8-2338-43BF-B492-74CEAD1A12A3}" type="presOf" srcId="{7AD0EFB8-FB56-46E9-8AAA-4971A79683CC}" destId="{E5D6A93D-16C7-42F6-A17F-AC72240972BE}" srcOrd="1" destOrd="0" presId="urn:microsoft.com/office/officeart/2005/8/layout/orgChart1"/>
    <dgm:cxn modelId="{B9AD34E9-60A4-4619-8A3C-E58293B28303}" srcId="{3A169E2E-CC86-45F8-90DE-C357F2CBE4EF}" destId="{31379A62-4AE4-4995-B597-DD7BA141476E}" srcOrd="0" destOrd="0" parTransId="{4F0E5423-E4FC-412A-84CD-591AC0D9680E}" sibTransId="{971E65FD-5175-425F-B38B-AE00E98BD84B}"/>
    <dgm:cxn modelId="{6F0E92EF-2C5F-4F44-8C6D-F7FCD24ADC9B}" type="presOf" srcId="{E253937C-BB60-4646-A138-812EA8CF5E2E}" destId="{B5F14ED1-31DB-4AE4-9066-923D3765C41E}" srcOrd="0" destOrd="0" presId="urn:microsoft.com/office/officeart/2005/8/layout/orgChart1"/>
    <dgm:cxn modelId="{1E5301F7-3C3F-4574-A65A-1A624BC4AB64}" type="presOf" srcId="{A37CF896-2539-4566-B7B1-2A3B3C97B8F0}" destId="{48B5ADF8-7124-475E-917D-4214D540B921}" srcOrd="0" destOrd="0" presId="urn:microsoft.com/office/officeart/2005/8/layout/orgChart1"/>
    <dgm:cxn modelId="{8B736BF3-4806-45C5-A424-5EF2589C0AAB}" type="presParOf" srcId="{90613CF9-D547-4C0D-9089-7A198EE85C0E}" destId="{47F40642-26AC-4710-8822-076869BE25D8}" srcOrd="0" destOrd="0" presId="urn:microsoft.com/office/officeart/2005/8/layout/orgChart1"/>
    <dgm:cxn modelId="{D1E907DD-82AD-44D7-86C3-EE3F5D62F2D8}" type="presParOf" srcId="{47F40642-26AC-4710-8822-076869BE25D8}" destId="{BD3B131A-3E48-401A-B46D-952A454C3C28}" srcOrd="0" destOrd="0" presId="urn:microsoft.com/office/officeart/2005/8/layout/orgChart1"/>
    <dgm:cxn modelId="{C5A77AA7-A003-43B5-9407-3E9228B4C052}" type="presParOf" srcId="{BD3B131A-3E48-401A-B46D-952A454C3C28}" destId="{E1194983-05F2-46AE-B598-CD812ED9E17F}" srcOrd="0" destOrd="0" presId="urn:microsoft.com/office/officeart/2005/8/layout/orgChart1"/>
    <dgm:cxn modelId="{81D6C7A0-D91B-4EE1-A07F-47C0B9F74E50}" type="presParOf" srcId="{BD3B131A-3E48-401A-B46D-952A454C3C28}" destId="{3A03D34A-56D3-45D2-8ED5-303D9FD98417}" srcOrd="1" destOrd="0" presId="urn:microsoft.com/office/officeart/2005/8/layout/orgChart1"/>
    <dgm:cxn modelId="{64E54BF6-7D70-4719-992B-D8300FBD889A}" type="presParOf" srcId="{47F40642-26AC-4710-8822-076869BE25D8}" destId="{F36C5281-63AE-44D5-847A-77DAA14B5818}" srcOrd="1" destOrd="0" presId="urn:microsoft.com/office/officeart/2005/8/layout/orgChart1"/>
    <dgm:cxn modelId="{E59998B3-59E9-46D5-AEA4-F04ABD68735C}" type="presParOf" srcId="{F36C5281-63AE-44D5-847A-77DAA14B5818}" destId="{504525F3-5C29-4DEA-8A04-073E1BC7BBA3}" srcOrd="0" destOrd="0" presId="urn:microsoft.com/office/officeart/2005/8/layout/orgChart1"/>
    <dgm:cxn modelId="{36C4FFCC-21E5-46FD-A4AB-022B7AD61EFE}" type="presParOf" srcId="{F36C5281-63AE-44D5-847A-77DAA14B5818}" destId="{2A4A95B7-3BC3-4790-930E-AE1AD680D76F}" srcOrd="1" destOrd="0" presId="urn:microsoft.com/office/officeart/2005/8/layout/orgChart1"/>
    <dgm:cxn modelId="{CFA7EAB1-C46E-4D03-8E98-AE015454F010}" type="presParOf" srcId="{2A4A95B7-3BC3-4790-930E-AE1AD680D76F}" destId="{7B40836C-F5C6-4542-8C13-DFFA7DAC6D4D}" srcOrd="0" destOrd="0" presId="urn:microsoft.com/office/officeart/2005/8/layout/orgChart1"/>
    <dgm:cxn modelId="{28702217-BBAF-4F0D-A7DE-6F99BBC179A7}" type="presParOf" srcId="{7B40836C-F5C6-4542-8C13-DFFA7DAC6D4D}" destId="{7FA9616A-1F29-4335-93E1-4DF0235D0F9D}" srcOrd="0" destOrd="0" presId="urn:microsoft.com/office/officeart/2005/8/layout/orgChart1"/>
    <dgm:cxn modelId="{07CC9854-1065-4E61-AAB9-02F8D23CC7A0}" type="presParOf" srcId="{7B40836C-F5C6-4542-8C13-DFFA7DAC6D4D}" destId="{D536BB60-1660-4383-8557-4AF3AE6ED6EE}" srcOrd="1" destOrd="0" presId="urn:microsoft.com/office/officeart/2005/8/layout/orgChart1"/>
    <dgm:cxn modelId="{C3DAEE27-7ACB-4986-9801-644B60F0AE81}" type="presParOf" srcId="{2A4A95B7-3BC3-4790-930E-AE1AD680D76F}" destId="{12FCBAA7-43AA-435D-8833-C72DCB28C1DB}" srcOrd="1" destOrd="0" presId="urn:microsoft.com/office/officeart/2005/8/layout/orgChart1"/>
    <dgm:cxn modelId="{D874309E-EBF1-4B20-9E18-69AD6A99BE6D}" type="presParOf" srcId="{12FCBAA7-43AA-435D-8833-C72DCB28C1DB}" destId="{659EF2FE-A7EA-4D3C-A406-6A074AEFDC08}" srcOrd="0" destOrd="0" presId="urn:microsoft.com/office/officeart/2005/8/layout/orgChart1"/>
    <dgm:cxn modelId="{B14DD408-961D-401C-8FA4-583D5DAE33F5}" type="presParOf" srcId="{12FCBAA7-43AA-435D-8833-C72DCB28C1DB}" destId="{7600CC94-F337-4C70-A4BF-EB4537224B3E}" srcOrd="1" destOrd="0" presId="urn:microsoft.com/office/officeart/2005/8/layout/orgChart1"/>
    <dgm:cxn modelId="{003FA62C-101C-4A42-AF33-B0F6EF82706A}" type="presParOf" srcId="{7600CC94-F337-4C70-A4BF-EB4537224B3E}" destId="{6FBA4861-E677-436D-B469-790EDEBC27D7}" srcOrd="0" destOrd="0" presId="urn:microsoft.com/office/officeart/2005/8/layout/orgChart1"/>
    <dgm:cxn modelId="{3A158757-CEE5-4E25-8B7D-039E7689CDFD}" type="presParOf" srcId="{6FBA4861-E677-436D-B469-790EDEBC27D7}" destId="{723BABC8-812B-4249-A611-9F56B90A73E7}" srcOrd="0" destOrd="0" presId="urn:microsoft.com/office/officeart/2005/8/layout/orgChart1"/>
    <dgm:cxn modelId="{6B379489-7DF7-4D63-B05E-0098620F8775}" type="presParOf" srcId="{6FBA4861-E677-436D-B469-790EDEBC27D7}" destId="{1A6C4D4A-1E4D-463F-98B7-F0260947C186}" srcOrd="1" destOrd="0" presId="urn:microsoft.com/office/officeart/2005/8/layout/orgChart1"/>
    <dgm:cxn modelId="{47C1B53F-52E8-4646-B61D-2884D18BA2C3}" type="presParOf" srcId="{7600CC94-F337-4C70-A4BF-EB4537224B3E}" destId="{F28A3144-42A6-4878-AE90-C9EF388DA8CB}" srcOrd="1" destOrd="0" presId="urn:microsoft.com/office/officeart/2005/8/layout/orgChart1"/>
    <dgm:cxn modelId="{F5F894A2-5027-4983-B05B-43F9FBCC9C99}" type="presParOf" srcId="{7600CC94-F337-4C70-A4BF-EB4537224B3E}" destId="{26717C55-7E1A-410F-BD44-47923BE3CF34}" srcOrd="2" destOrd="0" presId="urn:microsoft.com/office/officeart/2005/8/layout/orgChart1"/>
    <dgm:cxn modelId="{A90F20DD-9841-4A7F-BD26-12978B5DFFFC}" type="presParOf" srcId="{12FCBAA7-43AA-435D-8833-C72DCB28C1DB}" destId="{3E3CA086-5151-43C6-A68F-055F76B8A7AC}" srcOrd="2" destOrd="0" presId="urn:microsoft.com/office/officeart/2005/8/layout/orgChart1"/>
    <dgm:cxn modelId="{FC3A8A85-1DAA-4C72-A3F2-FE3C199B0A08}" type="presParOf" srcId="{12FCBAA7-43AA-435D-8833-C72DCB28C1DB}" destId="{0001409A-53A6-4AE4-B1FE-17C67FFB24B6}" srcOrd="3" destOrd="0" presId="urn:microsoft.com/office/officeart/2005/8/layout/orgChart1"/>
    <dgm:cxn modelId="{F9F7FEC2-7FA5-41F3-A029-FE60A1CDD2D4}" type="presParOf" srcId="{0001409A-53A6-4AE4-B1FE-17C67FFB24B6}" destId="{A7334305-DA3F-4E77-BEBB-F1A014975931}" srcOrd="0" destOrd="0" presId="urn:microsoft.com/office/officeart/2005/8/layout/orgChart1"/>
    <dgm:cxn modelId="{1E21D62E-2153-406D-BE6E-5747AB9467E2}" type="presParOf" srcId="{A7334305-DA3F-4E77-BEBB-F1A014975931}" destId="{8B182A8C-F943-45AB-95D8-53ACAA5AA956}" srcOrd="0" destOrd="0" presId="urn:microsoft.com/office/officeart/2005/8/layout/orgChart1"/>
    <dgm:cxn modelId="{4201EB25-8867-4788-8FD3-E72857422A3C}" type="presParOf" srcId="{A7334305-DA3F-4E77-BEBB-F1A014975931}" destId="{539E368D-D221-43FB-8B1A-FD13A97EDD8F}" srcOrd="1" destOrd="0" presId="urn:microsoft.com/office/officeart/2005/8/layout/orgChart1"/>
    <dgm:cxn modelId="{DC09F275-46E2-4E6D-814D-F7A756BFDA2D}" type="presParOf" srcId="{0001409A-53A6-4AE4-B1FE-17C67FFB24B6}" destId="{F8E9D5E0-6343-40A2-BB71-75AC096CB33C}" srcOrd="1" destOrd="0" presId="urn:microsoft.com/office/officeart/2005/8/layout/orgChart1"/>
    <dgm:cxn modelId="{B6130D8A-ED6D-43DF-BC94-AE18AC884AE9}" type="presParOf" srcId="{0001409A-53A6-4AE4-B1FE-17C67FFB24B6}" destId="{ABD760E3-99F3-4D7E-8C56-7902B32BDC74}" srcOrd="2" destOrd="0" presId="urn:microsoft.com/office/officeart/2005/8/layout/orgChart1"/>
    <dgm:cxn modelId="{56EBAEFD-4B2C-4C1B-B39A-D87F500238F3}" type="presParOf" srcId="{12FCBAA7-43AA-435D-8833-C72DCB28C1DB}" destId="{6E7E1EAF-02AD-4B76-AB76-1DD9DA8BC3CC}" srcOrd="4" destOrd="0" presId="urn:microsoft.com/office/officeart/2005/8/layout/orgChart1"/>
    <dgm:cxn modelId="{AC8C8A82-5275-46C3-961C-A8C6DBD630C1}" type="presParOf" srcId="{12FCBAA7-43AA-435D-8833-C72DCB28C1DB}" destId="{EAA4C47B-7D32-40AE-AD4A-E712FEC942BB}" srcOrd="5" destOrd="0" presId="urn:microsoft.com/office/officeart/2005/8/layout/orgChart1"/>
    <dgm:cxn modelId="{93562067-FF03-4666-9EFE-A08FAF1B30C6}" type="presParOf" srcId="{EAA4C47B-7D32-40AE-AD4A-E712FEC942BB}" destId="{9151D02D-CC1D-4811-9CAC-1475F0F4A108}" srcOrd="0" destOrd="0" presId="urn:microsoft.com/office/officeart/2005/8/layout/orgChart1"/>
    <dgm:cxn modelId="{AD24DF67-3DD6-4896-8936-8D2B3E3D0FCC}" type="presParOf" srcId="{9151D02D-CC1D-4811-9CAC-1475F0F4A108}" destId="{A994A557-8BE7-4015-8493-CB6F35114427}" srcOrd="0" destOrd="0" presId="urn:microsoft.com/office/officeart/2005/8/layout/orgChart1"/>
    <dgm:cxn modelId="{6B3B3EC5-5F52-4D27-9DB2-016E6681F77D}" type="presParOf" srcId="{9151D02D-CC1D-4811-9CAC-1475F0F4A108}" destId="{D7491281-E3D1-44F2-9EBC-F36B76E0393F}" srcOrd="1" destOrd="0" presId="urn:microsoft.com/office/officeart/2005/8/layout/orgChart1"/>
    <dgm:cxn modelId="{E07CA88A-74E9-4EE7-AE3F-37D16B0D3CF1}" type="presParOf" srcId="{EAA4C47B-7D32-40AE-AD4A-E712FEC942BB}" destId="{D83FACC6-7B24-48C5-8CFA-64EB476035E2}" srcOrd="1" destOrd="0" presId="urn:microsoft.com/office/officeart/2005/8/layout/orgChart1"/>
    <dgm:cxn modelId="{025F9225-2AA8-4396-8C7F-125F8DA09F89}" type="presParOf" srcId="{EAA4C47B-7D32-40AE-AD4A-E712FEC942BB}" destId="{E062A717-694B-4927-BB74-343D3EDEC39A}" srcOrd="2" destOrd="0" presId="urn:microsoft.com/office/officeart/2005/8/layout/orgChart1"/>
    <dgm:cxn modelId="{11B7FC70-2AB3-4D7B-81D7-7632A83295E1}" type="presParOf" srcId="{2A4A95B7-3BC3-4790-930E-AE1AD680D76F}" destId="{100FAA25-DDA8-4F11-B474-D761541EA8A8}" srcOrd="2" destOrd="0" presId="urn:microsoft.com/office/officeart/2005/8/layout/orgChart1"/>
    <dgm:cxn modelId="{A6489917-623F-4E79-88B8-20B904895870}" type="presParOf" srcId="{F36C5281-63AE-44D5-847A-77DAA14B5818}" destId="{13780461-477F-4DD8-8DD5-65F6A3DBB8DA}" srcOrd="2" destOrd="0" presId="urn:microsoft.com/office/officeart/2005/8/layout/orgChart1"/>
    <dgm:cxn modelId="{EA87D851-167A-47E3-838F-F907262251A2}" type="presParOf" srcId="{F36C5281-63AE-44D5-847A-77DAA14B5818}" destId="{E5317C3C-54D0-436F-9F93-83174F5AF0D4}" srcOrd="3" destOrd="0" presId="urn:microsoft.com/office/officeart/2005/8/layout/orgChart1"/>
    <dgm:cxn modelId="{AB34A791-08B2-4656-A20B-00A6D972D327}" type="presParOf" srcId="{E5317C3C-54D0-436F-9F93-83174F5AF0D4}" destId="{145625AC-5054-4FE1-B0C3-FFEDA8476B78}" srcOrd="0" destOrd="0" presId="urn:microsoft.com/office/officeart/2005/8/layout/orgChart1"/>
    <dgm:cxn modelId="{356B9F8A-24C3-4489-89A3-BB198AB3C1D3}" type="presParOf" srcId="{145625AC-5054-4FE1-B0C3-FFEDA8476B78}" destId="{9560444E-8BA6-4566-B17A-69DDB8CDBABE}" srcOrd="0" destOrd="0" presId="urn:microsoft.com/office/officeart/2005/8/layout/orgChart1"/>
    <dgm:cxn modelId="{6B4748B8-54A2-4651-815B-176D38CFEA3E}" type="presParOf" srcId="{145625AC-5054-4FE1-B0C3-FFEDA8476B78}" destId="{7235F72B-F2DA-4C54-AA9D-CCFD9F9E7757}" srcOrd="1" destOrd="0" presId="urn:microsoft.com/office/officeart/2005/8/layout/orgChart1"/>
    <dgm:cxn modelId="{69D995F4-8450-42CF-B93A-252D6E5AC565}" type="presParOf" srcId="{E5317C3C-54D0-436F-9F93-83174F5AF0D4}" destId="{1FCA9EEA-2F5D-42FC-8D11-DAC252A9573B}" srcOrd="1" destOrd="0" presId="urn:microsoft.com/office/officeart/2005/8/layout/orgChart1"/>
    <dgm:cxn modelId="{D02E8A28-EE75-48F4-89C6-EC22642F1CA7}" type="presParOf" srcId="{1FCA9EEA-2F5D-42FC-8D11-DAC252A9573B}" destId="{3B42E4BF-4A45-47EB-A8DC-DD0800212282}" srcOrd="0" destOrd="0" presId="urn:microsoft.com/office/officeart/2005/8/layout/orgChart1"/>
    <dgm:cxn modelId="{59BB96F3-9B86-4DA5-865C-5D380190E4BC}" type="presParOf" srcId="{1FCA9EEA-2F5D-42FC-8D11-DAC252A9573B}" destId="{21666EBC-CC8D-4227-992D-82B01B86847D}" srcOrd="1" destOrd="0" presId="urn:microsoft.com/office/officeart/2005/8/layout/orgChart1"/>
    <dgm:cxn modelId="{9DCF9D6A-2294-4D1D-912F-CD2E6C1BBC0A}" type="presParOf" srcId="{21666EBC-CC8D-4227-992D-82B01B86847D}" destId="{5E876975-8CA9-47A8-88B4-DCCB0EDD8EF5}" srcOrd="0" destOrd="0" presId="urn:microsoft.com/office/officeart/2005/8/layout/orgChart1"/>
    <dgm:cxn modelId="{79B2EEC6-B629-4DC1-BE44-31121285A033}" type="presParOf" srcId="{5E876975-8CA9-47A8-88B4-DCCB0EDD8EF5}" destId="{0CC9C517-151F-4B2A-9951-14B1F0010AAF}" srcOrd="0" destOrd="0" presId="urn:microsoft.com/office/officeart/2005/8/layout/orgChart1"/>
    <dgm:cxn modelId="{05DE213D-F555-402E-B19D-571B86C6CB55}" type="presParOf" srcId="{5E876975-8CA9-47A8-88B4-DCCB0EDD8EF5}" destId="{4D47667E-C03F-4419-A314-25B3E903E44F}" srcOrd="1" destOrd="0" presId="urn:microsoft.com/office/officeart/2005/8/layout/orgChart1"/>
    <dgm:cxn modelId="{67D7C3AE-168B-43B7-B069-B40FA18FD335}" type="presParOf" srcId="{21666EBC-CC8D-4227-992D-82B01B86847D}" destId="{8E3CA345-975D-49E4-B4FD-A9FEE5F288AA}" srcOrd="1" destOrd="0" presId="urn:microsoft.com/office/officeart/2005/8/layout/orgChart1"/>
    <dgm:cxn modelId="{D791E40E-D3DF-4616-8C28-5EBA677F4FBE}" type="presParOf" srcId="{21666EBC-CC8D-4227-992D-82B01B86847D}" destId="{9B3BB6C7-1F71-477A-B13A-957A41A60C53}" srcOrd="2" destOrd="0" presId="urn:microsoft.com/office/officeart/2005/8/layout/orgChart1"/>
    <dgm:cxn modelId="{8764C031-A5C9-4FEE-BF93-176A0FF1013E}" type="presParOf" srcId="{1FCA9EEA-2F5D-42FC-8D11-DAC252A9573B}" destId="{24B25771-9004-47BF-9F2A-94F61FBFF718}" srcOrd="2" destOrd="0" presId="urn:microsoft.com/office/officeart/2005/8/layout/orgChart1"/>
    <dgm:cxn modelId="{A73785C4-1BA8-442C-B6E5-6AA268BD8C5B}" type="presParOf" srcId="{1FCA9EEA-2F5D-42FC-8D11-DAC252A9573B}" destId="{14CBC077-96A6-4BA8-ACC1-0540B60B5E26}" srcOrd="3" destOrd="0" presId="urn:microsoft.com/office/officeart/2005/8/layout/orgChart1"/>
    <dgm:cxn modelId="{64389A79-AC7A-4ECE-A22E-F4ABB1A6593D}" type="presParOf" srcId="{14CBC077-96A6-4BA8-ACC1-0540B60B5E26}" destId="{522E8332-F4F8-49DD-8048-4D6CF180DF21}" srcOrd="0" destOrd="0" presId="urn:microsoft.com/office/officeart/2005/8/layout/orgChart1"/>
    <dgm:cxn modelId="{43E7ADAE-2E82-45A8-AF45-636CF4DB58C0}" type="presParOf" srcId="{522E8332-F4F8-49DD-8048-4D6CF180DF21}" destId="{112882FB-CA3C-4503-AF77-7F6F4BF437B8}" srcOrd="0" destOrd="0" presId="urn:microsoft.com/office/officeart/2005/8/layout/orgChart1"/>
    <dgm:cxn modelId="{7625F9F6-F9F2-47D4-BE8A-52919922D54B}" type="presParOf" srcId="{522E8332-F4F8-49DD-8048-4D6CF180DF21}" destId="{83D0BDDB-D043-463E-B10F-51E4BB73E54F}" srcOrd="1" destOrd="0" presId="urn:microsoft.com/office/officeart/2005/8/layout/orgChart1"/>
    <dgm:cxn modelId="{F38EDB5D-64D2-42EC-A3BC-C1E34247F899}" type="presParOf" srcId="{14CBC077-96A6-4BA8-ACC1-0540B60B5E26}" destId="{81B6FEEA-A4B0-4262-8197-5E3186BB1455}" srcOrd="1" destOrd="0" presId="urn:microsoft.com/office/officeart/2005/8/layout/orgChart1"/>
    <dgm:cxn modelId="{3E4BBE12-B7DB-4E78-9744-5E6AE28D4EDA}" type="presParOf" srcId="{14CBC077-96A6-4BA8-ACC1-0540B60B5E26}" destId="{CD3A3221-A98F-4D5B-84F0-1A287790B907}" srcOrd="2" destOrd="0" presId="urn:microsoft.com/office/officeart/2005/8/layout/orgChart1"/>
    <dgm:cxn modelId="{D42A3D33-35A6-44D4-BDC1-774EA9F96D94}" type="presParOf" srcId="{1FCA9EEA-2F5D-42FC-8D11-DAC252A9573B}" destId="{9E3EF929-63FF-4C91-89A8-F21670CEBD9F}" srcOrd="4" destOrd="0" presId="urn:microsoft.com/office/officeart/2005/8/layout/orgChart1"/>
    <dgm:cxn modelId="{95E9302C-57BE-48FF-84A4-66A52C33646C}" type="presParOf" srcId="{1FCA9EEA-2F5D-42FC-8D11-DAC252A9573B}" destId="{E095E92C-D248-4968-B418-7B21D0AF2EF0}" srcOrd="5" destOrd="0" presId="urn:microsoft.com/office/officeart/2005/8/layout/orgChart1"/>
    <dgm:cxn modelId="{196BC274-46EA-4823-A016-2696105CDF86}" type="presParOf" srcId="{E095E92C-D248-4968-B418-7B21D0AF2EF0}" destId="{4C066D2A-1DCE-4943-AD23-F1A8AF6AA180}" srcOrd="0" destOrd="0" presId="urn:microsoft.com/office/officeart/2005/8/layout/orgChart1"/>
    <dgm:cxn modelId="{39380AF1-4498-416B-B7E8-AF21DDF2F42B}" type="presParOf" srcId="{4C066D2A-1DCE-4943-AD23-F1A8AF6AA180}" destId="{7012284B-1C1E-47DF-A7D4-44523DB7D96F}" srcOrd="0" destOrd="0" presId="urn:microsoft.com/office/officeart/2005/8/layout/orgChart1"/>
    <dgm:cxn modelId="{4F105F82-9CEE-4F6C-8C09-04C7DC702061}" type="presParOf" srcId="{4C066D2A-1DCE-4943-AD23-F1A8AF6AA180}" destId="{E5D6A93D-16C7-42F6-A17F-AC72240972BE}" srcOrd="1" destOrd="0" presId="urn:microsoft.com/office/officeart/2005/8/layout/orgChart1"/>
    <dgm:cxn modelId="{DCE6BC64-83DD-4632-A137-93CBFA2586AB}" type="presParOf" srcId="{E095E92C-D248-4968-B418-7B21D0AF2EF0}" destId="{296B3114-F835-4CB8-A607-24A121C4F754}" srcOrd="1" destOrd="0" presId="urn:microsoft.com/office/officeart/2005/8/layout/orgChart1"/>
    <dgm:cxn modelId="{2428A8BF-10E7-44AD-9BCC-028ACB09C112}" type="presParOf" srcId="{E095E92C-D248-4968-B418-7B21D0AF2EF0}" destId="{E46EF9A9-2BD9-4685-B6AB-C640712C3FF2}" srcOrd="2" destOrd="0" presId="urn:microsoft.com/office/officeart/2005/8/layout/orgChart1"/>
    <dgm:cxn modelId="{739B1A0E-070B-455C-B8AF-6FEE6D823F17}" type="presParOf" srcId="{E5317C3C-54D0-436F-9F93-83174F5AF0D4}" destId="{C3529A18-C4A5-4008-A4B9-322D7E8CD5D4}" srcOrd="2" destOrd="0" presId="urn:microsoft.com/office/officeart/2005/8/layout/orgChart1"/>
    <dgm:cxn modelId="{C1A5D0B8-032C-4347-B562-074F5A59F3A6}" type="presParOf" srcId="{F36C5281-63AE-44D5-847A-77DAA14B5818}" destId="{B5F14ED1-31DB-4AE4-9066-923D3765C41E}" srcOrd="4" destOrd="0" presId="urn:microsoft.com/office/officeart/2005/8/layout/orgChart1"/>
    <dgm:cxn modelId="{D45CA28F-7C23-464C-B52D-F8D7EC978E4B}" type="presParOf" srcId="{F36C5281-63AE-44D5-847A-77DAA14B5818}" destId="{C0BA2E29-A5C7-4024-99CB-F5CCB849B05A}" srcOrd="5" destOrd="0" presId="urn:microsoft.com/office/officeart/2005/8/layout/orgChart1"/>
    <dgm:cxn modelId="{EDCCF2D6-6E44-4F7F-9BE8-C222905FDDE1}" type="presParOf" srcId="{C0BA2E29-A5C7-4024-99CB-F5CCB849B05A}" destId="{EEF15D80-FE8A-4584-B1D5-A0EEF45756B0}" srcOrd="0" destOrd="0" presId="urn:microsoft.com/office/officeart/2005/8/layout/orgChart1"/>
    <dgm:cxn modelId="{BDDAA77A-6F18-4A25-B92A-EDE7208E58F2}" type="presParOf" srcId="{EEF15D80-FE8A-4584-B1D5-A0EEF45756B0}" destId="{17887991-65DF-495F-BE59-52B0CC88AAE5}" srcOrd="0" destOrd="0" presId="urn:microsoft.com/office/officeart/2005/8/layout/orgChart1"/>
    <dgm:cxn modelId="{C4F25CE5-B7DE-4AB2-ACAF-F1496B517D61}" type="presParOf" srcId="{EEF15D80-FE8A-4584-B1D5-A0EEF45756B0}" destId="{7D498526-D87C-45DA-A468-B88CC2520917}" srcOrd="1" destOrd="0" presId="urn:microsoft.com/office/officeart/2005/8/layout/orgChart1"/>
    <dgm:cxn modelId="{386B4AB8-6800-4383-BCD5-A53820C6DCEE}" type="presParOf" srcId="{C0BA2E29-A5C7-4024-99CB-F5CCB849B05A}" destId="{DCEBD3A5-2B78-402D-A5E7-1B7C59F3C5E4}" srcOrd="1" destOrd="0" presId="urn:microsoft.com/office/officeart/2005/8/layout/orgChart1"/>
    <dgm:cxn modelId="{FD81CE39-339F-44C3-A766-C33D4A5D2AC4}" type="presParOf" srcId="{DCEBD3A5-2B78-402D-A5E7-1B7C59F3C5E4}" destId="{48B5ADF8-7124-475E-917D-4214D540B921}" srcOrd="0" destOrd="0" presId="urn:microsoft.com/office/officeart/2005/8/layout/orgChart1"/>
    <dgm:cxn modelId="{58F538FF-BD6A-426F-A2B1-6158FB16B300}" type="presParOf" srcId="{DCEBD3A5-2B78-402D-A5E7-1B7C59F3C5E4}" destId="{29476679-34AE-4E46-AFD2-01397C86715C}" srcOrd="1" destOrd="0" presId="urn:microsoft.com/office/officeart/2005/8/layout/orgChart1"/>
    <dgm:cxn modelId="{997C2AF3-110F-44C6-A55A-EC7404C903A3}" type="presParOf" srcId="{29476679-34AE-4E46-AFD2-01397C86715C}" destId="{FD1B6771-BA6E-4F48-88F5-5BB19053FEF1}" srcOrd="0" destOrd="0" presId="urn:microsoft.com/office/officeart/2005/8/layout/orgChart1"/>
    <dgm:cxn modelId="{741567E0-3527-420C-96A2-34087EE57215}" type="presParOf" srcId="{FD1B6771-BA6E-4F48-88F5-5BB19053FEF1}" destId="{920D0468-7004-4F99-B54D-923A943E1A44}" srcOrd="0" destOrd="0" presId="urn:microsoft.com/office/officeart/2005/8/layout/orgChart1"/>
    <dgm:cxn modelId="{D9690F5C-4541-4ECB-983B-D97D70A2444C}" type="presParOf" srcId="{FD1B6771-BA6E-4F48-88F5-5BB19053FEF1}" destId="{AE4A2223-08D5-4FC2-9EFE-814A53AC8144}" srcOrd="1" destOrd="0" presId="urn:microsoft.com/office/officeart/2005/8/layout/orgChart1"/>
    <dgm:cxn modelId="{2ECCDEF6-5BC3-453E-BDC3-BE9A016863EE}" type="presParOf" srcId="{29476679-34AE-4E46-AFD2-01397C86715C}" destId="{A9CAD256-B333-4DFF-B85A-DFAFD9833D78}" srcOrd="1" destOrd="0" presId="urn:microsoft.com/office/officeart/2005/8/layout/orgChart1"/>
    <dgm:cxn modelId="{8822199F-E802-4808-B60E-BFD552B1DA6D}" type="presParOf" srcId="{29476679-34AE-4E46-AFD2-01397C86715C}" destId="{08010568-10FE-437A-BA2A-477788783FB1}" srcOrd="2" destOrd="0" presId="urn:microsoft.com/office/officeart/2005/8/layout/orgChart1"/>
    <dgm:cxn modelId="{53599018-0407-49B8-BD87-C84A9FACAED3}" type="presParOf" srcId="{C0BA2E29-A5C7-4024-99CB-F5CCB849B05A}" destId="{6E576E13-3517-4E6D-B4E4-069521992DF8}" srcOrd="2" destOrd="0" presId="urn:microsoft.com/office/officeart/2005/8/layout/orgChart1"/>
    <dgm:cxn modelId="{0998E222-F6E8-4B80-B809-ACBC26DF0A6A}" type="presParOf" srcId="{F36C5281-63AE-44D5-847A-77DAA14B5818}" destId="{51164099-1B3C-4876-8783-721D0CBBCD1B}" srcOrd="6" destOrd="0" presId="urn:microsoft.com/office/officeart/2005/8/layout/orgChart1"/>
    <dgm:cxn modelId="{9096DD93-6CEC-475A-BFB9-CC0B5EDB2FF1}" type="presParOf" srcId="{F36C5281-63AE-44D5-847A-77DAA14B5818}" destId="{007C85B1-6D1A-455C-A3EC-998868F5B2E7}" srcOrd="7" destOrd="0" presId="urn:microsoft.com/office/officeart/2005/8/layout/orgChart1"/>
    <dgm:cxn modelId="{4E61D71C-357C-4455-AADE-6DE8C5E079E3}" type="presParOf" srcId="{007C85B1-6D1A-455C-A3EC-998868F5B2E7}" destId="{8234386B-0E86-4FBE-9D61-9246C3705DE7}" srcOrd="0" destOrd="0" presId="urn:microsoft.com/office/officeart/2005/8/layout/orgChart1"/>
    <dgm:cxn modelId="{2F29A822-7ED6-4036-A4E1-C8120EB421DD}" type="presParOf" srcId="{8234386B-0E86-4FBE-9D61-9246C3705DE7}" destId="{5E6ACD63-6FCD-4F66-983F-9EBB5EAD1DFD}" srcOrd="0" destOrd="0" presId="urn:microsoft.com/office/officeart/2005/8/layout/orgChart1"/>
    <dgm:cxn modelId="{E10FDBAF-18D8-4E64-93D8-63EB1BB4CE5F}" type="presParOf" srcId="{8234386B-0E86-4FBE-9D61-9246C3705DE7}" destId="{2B62B610-43CA-448C-8C0D-595A5D7B80C4}" srcOrd="1" destOrd="0" presId="urn:microsoft.com/office/officeart/2005/8/layout/orgChart1"/>
    <dgm:cxn modelId="{8D14F0E4-0698-4E43-9AFD-F34130EA5A59}" type="presParOf" srcId="{007C85B1-6D1A-455C-A3EC-998868F5B2E7}" destId="{E845C0FD-6391-4E36-902E-0976754451BC}" srcOrd="1" destOrd="0" presId="urn:microsoft.com/office/officeart/2005/8/layout/orgChart1"/>
    <dgm:cxn modelId="{3BB56D0D-2871-4DC9-8118-2D8633335902}" type="presParOf" srcId="{E845C0FD-6391-4E36-902E-0976754451BC}" destId="{7A5C704A-5F21-4CA6-934C-32295061451F}" srcOrd="0" destOrd="0" presId="urn:microsoft.com/office/officeart/2005/8/layout/orgChart1"/>
    <dgm:cxn modelId="{AF5391D0-62D6-40D6-A048-FEAE963058E2}" type="presParOf" srcId="{E845C0FD-6391-4E36-902E-0976754451BC}" destId="{EF97FE4E-8781-4AF0-9E66-1E6AF4F3F5B1}" srcOrd="1" destOrd="0" presId="urn:microsoft.com/office/officeart/2005/8/layout/orgChart1"/>
    <dgm:cxn modelId="{5F685542-6687-4F6F-B053-628EA0A74BEF}" type="presParOf" srcId="{EF97FE4E-8781-4AF0-9E66-1E6AF4F3F5B1}" destId="{36778DDE-ACCE-4895-BEAD-30839C7B0DC4}" srcOrd="0" destOrd="0" presId="urn:microsoft.com/office/officeart/2005/8/layout/orgChart1"/>
    <dgm:cxn modelId="{B88C724E-9222-41A7-B707-5FF9904E7F41}" type="presParOf" srcId="{36778DDE-ACCE-4895-BEAD-30839C7B0DC4}" destId="{CFD36412-9D70-4D7F-8B4A-D4E2502B568C}" srcOrd="0" destOrd="0" presId="urn:microsoft.com/office/officeart/2005/8/layout/orgChart1"/>
    <dgm:cxn modelId="{4A24B991-C691-47D4-95C7-F69B0B11970C}" type="presParOf" srcId="{36778DDE-ACCE-4895-BEAD-30839C7B0DC4}" destId="{A43B115A-E0D3-48CC-8D34-7B990F9ABB49}" srcOrd="1" destOrd="0" presId="urn:microsoft.com/office/officeart/2005/8/layout/orgChart1"/>
    <dgm:cxn modelId="{F8E65A2E-F825-4334-9B1C-A654D5794B17}" type="presParOf" srcId="{EF97FE4E-8781-4AF0-9E66-1E6AF4F3F5B1}" destId="{BF04C591-B16C-4A6D-AA9E-58AD0B6107BE}" srcOrd="1" destOrd="0" presId="urn:microsoft.com/office/officeart/2005/8/layout/orgChart1"/>
    <dgm:cxn modelId="{F4CEFF59-85B2-44E9-A32D-6E4FECFA61FE}" type="presParOf" srcId="{EF97FE4E-8781-4AF0-9E66-1E6AF4F3F5B1}" destId="{418CE52E-3FDE-4C45-8996-102E5B898411}" srcOrd="2" destOrd="0" presId="urn:microsoft.com/office/officeart/2005/8/layout/orgChart1"/>
    <dgm:cxn modelId="{08EA3FA0-ED04-43EB-9E15-B037A021B9CD}" type="presParOf" srcId="{007C85B1-6D1A-455C-A3EC-998868F5B2E7}" destId="{71455083-EE35-4C41-802A-5CC172CEAECE}" srcOrd="2" destOrd="0" presId="urn:microsoft.com/office/officeart/2005/8/layout/orgChart1"/>
    <dgm:cxn modelId="{4F8C3645-B370-4718-A974-A2A3C94EED98}" type="presParOf" srcId="{47F40642-26AC-4710-8822-076869BE25D8}" destId="{1810D3AE-7434-4054-8DC0-60F21161DE0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A169E2E-CC86-45F8-90DE-C357F2CBE4EF}" type="doc">
      <dgm:prSet loTypeId="urn:microsoft.com/office/officeart/2005/8/layout/orgChart1" loCatId="hierarchy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en-GB"/>
        </a:p>
      </dgm:t>
    </dgm:pt>
    <dgm:pt modelId="{31379A62-4AE4-4995-B597-DD7BA141476E}">
      <dgm:prSet phldrT="[Text]" custT="1"/>
      <dgm:spPr>
        <a:xfrm>
          <a:off x="1471656" y="614"/>
          <a:ext cx="6302915" cy="549567"/>
        </a:xfrm>
        <a:prstGeom prst="rect">
          <a:avLst/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4F81BD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pPr>
            <a:buNone/>
          </a:pPr>
          <a:r>
            <a:rPr lang="en-GB" sz="2400" noProof="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How to reduce greenhouse gas usage</a:t>
          </a:r>
        </a:p>
      </dgm:t>
    </dgm:pt>
    <dgm:pt modelId="{4F0E5423-E4FC-412A-84CD-591AC0D9680E}" type="parTrans" cxnId="{B9AD34E9-60A4-4619-8A3C-E58293B28303}">
      <dgm:prSet/>
      <dgm:spPr/>
      <dgm:t>
        <a:bodyPr/>
        <a:lstStyle/>
        <a:p>
          <a:endParaRPr lang="en-GB" noProof="0" dirty="0"/>
        </a:p>
      </dgm:t>
    </dgm:pt>
    <dgm:pt modelId="{971E65FD-5175-425F-B38B-AE00E98BD84B}" type="sibTrans" cxnId="{B9AD34E9-60A4-4619-8A3C-E58293B28303}">
      <dgm:prSet/>
      <dgm:spPr/>
      <dgm:t>
        <a:bodyPr/>
        <a:lstStyle/>
        <a:p>
          <a:endParaRPr lang="en-GB" noProof="0" dirty="0"/>
        </a:p>
      </dgm:t>
    </dgm:pt>
    <dgm:pt modelId="{71D64DA1-04A2-4CA1-A16D-5C97926E0996}">
      <dgm:prSet phldrT="[Text]"/>
      <dgm:spPr>
        <a:xfrm>
          <a:off x="1249995" y="820626"/>
          <a:ext cx="1441015" cy="847655"/>
        </a:xfrm>
        <a:prstGeom prst="rect">
          <a:avLst/>
        </a:prstGeom>
        <a:gradFill rotWithShape="0">
          <a:gsLst>
            <a:gs pos="0">
              <a:srgbClr val="9BBB59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9BBB59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9BBB59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pPr>
            <a:buNone/>
          </a:pPr>
          <a:r>
            <a:rPr lang="en-GB" b="1" noProof="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Optimization of current technologies</a:t>
          </a:r>
        </a:p>
      </dgm:t>
    </dgm:pt>
    <dgm:pt modelId="{541D7FDA-77AD-4CB2-86DF-896516CE93A0}" type="parTrans" cxnId="{120B8FE4-373F-4AD3-8B94-245A7296CB23}">
      <dgm:prSet/>
      <dgm:spPr>
        <a:xfrm>
          <a:off x="1970502" y="550182"/>
          <a:ext cx="2652610" cy="270443"/>
        </a:xfrm>
        <a:custGeom>
          <a:avLst/>
          <a:gdLst/>
          <a:ahLst/>
          <a:cxnLst/>
          <a:rect l="0" t="0" r="0" b="0"/>
          <a:pathLst>
            <a:path>
              <a:moveTo>
                <a:pt x="2652610" y="0"/>
              </a:moveTo>
              <a:lnTo>
                <a:pt x="2652610" y="135221"/>
              </a:lnTo>
              <a:lnTo>
                <a:pt x="0" y="135221"/>
              </a:lnTo>
              <a:lnTo>
                <a:pt x="0" y="270443"/>
              </a:lnTo>
            </a:path>
          </a:pathLst>
        </a:custGeom>
        <a:noFill/>
        <a:ln w="25400" cap="flat" cmpd="sng" algn="ctr">
          <a:solidFill>
            <a:srgbClr val="9BBB5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n-GB" noProof="0" dirty="0"/>
        </a:p>
      </dgm:t>
    </dgm:pt>
    <dgm:pt modelId="{768C2284-B3BB-493E-8B0F-577BC80CD9EE}" type="sibTrans" cxnId="{120B8FE4-373F-4AD3-8B94-245A7296CB23}">
      <dgm:prSet/>
      <dgm:spPr/>
      <dgm:t>
        <a:bodyPr/>
        <a:lstStyle/>
        <a:p>
          <a:endParaRPr lang="en-GB" noProof="0" dirty="0"/>
        </a:p>
      </dgm:t>
    </dgm:pt>
    <dgm:pt modelId="{8849FAB8-9ED5-471A-8F08-46D1BE44239D}">
      <dgm:prSet phldrT="[Text]"/>
      <dgm:spPr>
        <a:xfrm>
          <a:off x="2961454" y="820626"/>
          <a:ext cx="1463887" cy="847655"/>
        </a:xfrm>
        <a:prstGeom prst="rect">
          <a:avLst/>
        </a:prstGeom>
        <a:gradFill rotWithShape="0">
          <a:gsLst>
            <a:gs pos="0">
              <a:srgbClr val="9BBB59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9BBB59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9BBB59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pPr>
            <a:buNone/>
          </a:pPr>
          <a:r>
            <a:rPr lang="en-GB" b="1" noProof="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Gas Recuperation</a:t>
          </a:r>
        </a:p>
      </dgm:t>
    </dgm:pt>
    <dgm:pt modelId="{E1D9D6B0-AA14-4EB5-91E0-438505FC81ED}" type="parTrans" cxnId="{31EF7216-9119-42F5-8F54-5F4D4D9C5767}">
      <dgm:prSet/>
      <dgm:spPr>
        <a:xfrm>
          <a:off x="3693398" y="550182"/>
          <a:ext cx="929715" cy="270443"/>
        </a:xfrm>
        <a:custGeom>
          <a:avLst/>
          <a:gdLst/>
          <a:ahLst/>
          <a:cxnLst/>
          <a:rect l="0" t="0" r="0" b="0"/>
          <a:pathLst>
            <a:path>
              <a:moveTo>
                <a:pt x="929715" y="0"/>
              </a:moveTo>
              <a:lnTo>
                <a:pt x="929715" y="135221"/>
              </a:lnTo>
              <a:lnTo>
                <a:pt x="0" y="135221"/>
              </a:lnTo>
              <a:lnTo>
                <a:pt x="0" y="270443"/>
              </a:lnTo>
            </a:path>
          </a:pathLst>
        </a:custGeom>
        <a:noFill/>
        <a:ln w="25400" cap="flat" cmpd="sng" algn="ctr">
          <a:solidFill>
            <a:srgbClr val="9BBB5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n-GB" noProof="0" dirty="0"/>
        </a:p>
      </dgm:t>
    </dgm:pt>
    <dgm:pt modelId="{A119CE85-7A22-4447-90C5-60B9E3EC5579}" type="sibTrans" cxnId="{31EF7216-9119-42F5-8F54-5F4D4D9C5767}">
      <dgm:prSet/>
      <dgm:spPr/>
      <dgm:t>
        <a:bodyPr/>
        <a:lstStyle/>
        <a:p>
          <a:endParaRPr lang="en-GB" noProof="0" dirty="0"/>
        </a:p>
      </dgm:t>
    </dgm:pt>
    <dgm:pt modelId="{B8A6A29B-C5E2-4D7B-9E7A-0669441DECB3}">
      <dgm:prSet phldrT="[Text]"/>
      <dgm:spPr>
        <a:xfrm>
          <a:off x="4695786" y="820626"/>
          <a:ext cx="1463887" cy="861112"/>
        </a:xfrm>
        <a:prstGeom prst="rect">
          <a:avLst/>
        </a:prstGeom>
        <a:gradFill rotWithShape="0">
          <a:gsLst>
            <a:gs pos="0">
              <a:srgbClr val="9BBB59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9BBB59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9BBB59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pPr>
            <a:buNone/>
          </a:pPr>
          <a:r>
            <a:rPr lang="en-GB" b="1" noProof="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Alternative Gases</a:t>
          </a:r>
        </a:p>
      </dgm:t>
    </dgm:pt>
    <dgm:pt modelId="{E253937C-BB60-4646-A138-812EA8CF5E2E}" type="parTrans" cxnId="{B11AEE73-815F-4421-873D-E5DDD030A5E6}">
      <dgm:prSet/>
      <dgm:spPr>
        <a:xfrm>
          <a:off x="4623113" y="550182"/>
          <a:ext cx="804615" cy="2704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5221"/>
              </a:lnTo>
              <a:lnTo>
                <a:pt x="804615" y="135221"/>
              </a:lnTo>
              <a:lnTo>
                <a:pt x="804615" y="270443"/>
              </a:lnTo>
            </a:path>
          </a:pathLst>
        </a:custGeom>
        <a:noFill/>
        <a:ln w="25400" cap="flat" cmpd="sng" algn="ctr">
          <a:solidFill>
            <a:srgbClr val="9BBB5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n-GB" noProof="0" dirty="0"/>
        </a:p>
      </dgm:t>
    </dgm:pt>
    <dgm:pt modelId="{0A3A8943-9CBB-4A06-95C5-0A4953D3C16D}" type="sibTrans" cxnId="{B11AEE73-815F-4421-873D-E5DDD030A5E6}">
      <dgm:prSet/>
      <dgm:spPr/>
      <dgm:t>
        <a:bodyPr/>
        <a:lstStyle/>
        <a:p>
          <a:endParaRPr lang="en-GB" noProof="0" dirty="0"/>
        </a:p>
      </dgm:t>
    </dgm:pt>
    <dgm:pt modelId="{A9546626-F7FD-4A82-8969-F86591DB07D4}">
      <dgm:prSet phldrT="[Text]"/>
      <dgm:spPr>
        <a:xfrm>
          <a:off x="6430117" y="820626"/>
          <a:ext cx="1463887" cy="861112"/>
        </a:xfrm>
        <a:prstGeom prst="rect">
          <a:avLst/>
        </a:prstGeom>
        <a:gradFill rotWithShape="0">
          <a:gsLst>
            <a:gs pos="0">
              <a:srgbClr val="9BBB59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9BBB59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9BBB59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pPr>
            <a:buNone/>
          </a:pPr>
          <a:r>
            <a:rPr lang="en-GB" b="1" noProof="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Gas disposal</a:t>
          </a:r>
        </a:p>
      </dgm:t>
    </dgm:pt>
    <dgm:pt modelId="{A4930416-536B-4573-BA8A-C5AAEE5A8D50}" type="parTrans" cxnId="{BE4545AE-04C3-4C00-8FEE-484269D499E1}">
      <dgm:prSet/>
      <dgm:spPr>
        <a:xfrm>
          <a:off x="4623113" y="550182"/>
          <a:ext cx="2538947" cy="2704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5221"/>
              </a:lnTo>
              <a:lnTo>
                <a:pt x="2538947" y="135221"/>
              </a:lnTo>
              <a:lnTo>
                <a:pt x="2538947" y="270443"/>
              </a:lnTo>
            </a:path>
          </a:pathLst>
        </a:custGeom>
        <a:noFill/>
        <a:ln w="25400" cap="flat" cmpd="sng" algn="ctr">
          <a:solidFill>
            <a:srgbClr val="9BBB5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n-GB" noProof="0" dirty="0"/>
        </a:p>
      </dgm:t>
    </dgm:pt>
    <dgm:pt modelId="{CB263A19-05F4-4CD5-AEA0-E64653689FED}" type="sibTrans" cxnId="{BE4545AE-04C3-4C00-8FEE-484269D499E1}">
      <dgm:prSet/>
      <dgm:spPr/>
      <dgm:t>
        <a:bodyPr/>
        <a:lstStyle/>
        <a:p>
          <a:endParaRPr lang="en-GB" noProof="0" dirty="0"/>
        </a:p>
      </dgm:t>
    </dgm:pt>
    <dgm:pt modelId="{A45D71CB-B07C-4485-971F-99452CB001B6}">
      <dgm:prSet phldrT="[Text]" custT="1"/>
      <dgm:spPr>
        <a:xfrm>
          <a:off x="3327426" y="1938725"/>
          <a:ext cx="1287828" cy="643914"/>
        </a:xfrm>
        <a:prstGeom prst="rect">
          <a:avLst/>
        </a:prstGeom>
        <a:solidFill>
          <a:srgbClr val="CCFFFF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pPr>
            <a:buNone/>
          </a:pPr>
          <a:r>
            <a:rPr lang="en-GB" sz="130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Membrane separation</a:t>
          </a:r>
          <a:endParaRPr lang="en-GB" sz="1300" noProof="0" dirty="0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gm:t>
    </dgm:pt>
    <dgm:pt modelId="{8DD83205-5C59-456B-98C4-7FD73B6A341E}" type="parTrans" cxnId="{A7701495-5262-49AC-BAC8-14C06495A1FC}">
      <dgm:prSet/>
      <dgm:spPr>
        <a:xfrm>
          <a:off x="3107843" y="1668281"/>
          <a:ext cx="219583" cy="5924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2401"/>
              </a:lnTo>
              <a:lnTo>
                <a:pt x="219583" y="592401"/>
              </a:lnTo>
            </a:path>
          </a:pathLst>
        </a:custGeom>
        <a:noFill/>
        <a:ln w="25400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n-GB"/>
        </a:p>
      </dgm:t>
    </dgm:pt>
    <dgm:pt modelId="{034BA447-5C65-4417-A6A2-F3B789C66376}" type="sibTrans" cxnId="{A7701495-5262-49AC-BAC8-14C06495A1FC}">
      <dgm:prSet/>
      <dgm:spPr/>
      <dgm:t>
        <a:bodyPr/>
        <a:lstStyle/>
        <a:p>
          <a:endParaRPr lang="en-GB"/>
        </a:p>
      </dgm:t>
    </dgm:pt>
    <dgm:pt modelId="{32BCF11A-7F6E-4248-A4E3-606A4F75534E}">
      <dgm:prSet phldrT="[Text]"/>
      <dgm:spPr>
        <a:xfrm>
          <a:off x="3327426" y="2853083"/>
          <a:ext cx="1287828" cy="643914"/>
        </a:xfrm>
        <a:prstGeom prst="rect">
          <a:avLst/>
        </a:prstGeom>
        <a:solidFill>
          <a:srgbClr val="CCFFFF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pPr>
            <a:buNone/>
          </a:pPr>
          <a:r>
            <a:rPr lang="en-GB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Pressure swing</a:t>
          </a:r>
          <a:endParaRPr lang="en-GB" noProof="0" dirty="0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gm:t>
    </dgm:pt>
    <dgm:pt modelId="{61839455-B565-46B4-B3BD-BF08119DE479}" type="parTrans" cxnId="{F5D2979F-5130-4FBD-B33E-46499EF056D9}">
      <dgm:prSet/>
      <dgm:spPr>
        <a:xfrm>
          <a:off x="3107843" y="1668281"/>
          <a:ext cx="219583" cy="15067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06759"/>
              </a:lnTo>
              <a:lnTo>
                <a:pt x="219583" y="1506759"/>
              </a:lnTo>
            </a:path>
          </a:pathLst>
        </a:custGeom>
        <a:noFill/>
        <a:ln w="25400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n-GB"/>
        </a:p>
      </dgm:t>
    </dgm:pt>
    <dgm:pt modelId="{99FF1848-15F9-4827-AE3E-70334763299E}" type="sibTrans" cxnId="{F5D2979F-5130-4FBD-B33E-46499EF056D9}">
      <dgm:prSet/>
      <dgm:spPr/>
      <dgm:t>
        <a:bodyPr/>
        <a:lstStyle/>
        <a:p>
          <a:endParaRPr lang="en-GB"/>
        </a:p>
      </dgm:t>
    </dgm:pt>
    <dgm:pt modelId="{7AD0EFB8-FB56-46E9-8AAA-4971A79683CC}">
      <dgm:prSet phldrT="[Text]"/>
      <dgm:spPr>
        <a:xfrm>
          <a:off x="3327426" y="3767441"/>
          <a:ext cx="1287828" cy="643914"/>
        </a:xfrm>
        <a:prstGeom prst="rect">
          <a:avLst/>
        </a:prstGeom>
        <a:solidFill>
          <a:srgbClr val="CCFFFF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pPr>
            <a:buNone/>
          </a:pPr>
          <a:r>
            <a:rPr lang="en-GB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Cryogenic/cold separation</a:t>
          </a:r>
          <a:endParaRPr lang="en-GB" noProof="0" dirty="0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gm:t>
    </dgm:pt>
    <dgm:pt modelId="{2180FD26-6776-4869-8CA4-3A3C876C6A11}" type="parTrans" cxnId="{061953E8-3445-4073-BC5D-13195B8F330D}">
      <dgm:prSet/>
      <dgm:spPr>
        <a:xfrm>
          <a:off x="3107843" y="1668281"/>
          <a:ext cx="219583" cy="24211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21117"/>
              </a:lnTo>
              <a:lnTo>
                <a:pt x="219583" y="2421117"/>
              </a:lnTo>
            </a:path>
          </a:pathLst>
        </a:custGeom>
        <a:noFill/>
        <a:ln w="25400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n-GB"/>
        </a:p>
      </dgm:t>
    </dgm:pt>
    <dgm:pt modelId="{D18EE0AA-1591-4052-B8BD-CC076BE6AB88}" type="sibTrans" cxnId="{061953E8-3445-4073-BC5D-13195B8F330D}">
      <dgm:prSet/>
      <dgm:spPr/>
      <dgm:t>
        <a:bodyPr/>
        <a:lstStyle/>
        <a:p>
          <a:endParaRPr lang="en-GB"/>
        </a:p>
      </dgm:t>
    </dgm:pt>
    <dgm:pt modelId="{90613CF9-D547-4C0D-9089-7A198EE85C0E}" type="pres">
      <dgm:prSet presAssocID="{3A169E2E-CC86-45F8-90DE-C357F2CBE4E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47F40642-26AC-4710-8822-076869BE25D8}" type="pres">
      <dgm:prSet presAssocID="{31379A62-4AE4-4995-B597-DD7BA141476E}" presName="hierRoot1" presStyleCnt="0">
        <dgm:presLayoutVars>
          <dgm:hierBranch val="init"/>
        </dgm:presLayoutVars>
      </dgm:prSet>
      <dgm:spPr/>
    </dgm:pt>
    <dgm:pt modelId="{BD3B131A-3E48-401A-B46D-952A454C3C28}" type="pres">
      <dgm:prSet presAssocID="{31379A62-4AE4-4995-B597-DD7BA141476E}" presName="rootComposite1" presStyleCnt="0"/>
      <dgm:spPr/>
    </dgm:pt>
    <dgm:pt modelId="{E1194983-05F2-46AE-B598-CD812ED9E17F}" type="pres">
      <dgm:prSet presAssocID="{31379A62-4AE4-4995-B597-DD7BA141476E}" presName="rootText1" presStyleLbl="node0" presStyleIdx="0" presStyleCnt="1" custScaleX="489422" custScaleY="85348" custLinFactNeighborX="3969">
        <dgm:presLayoutVars>
          <dgm:chPref val="3"/>
        </dgm:presLayoutVars>
      </dgm:prSet>
      <dgm:spPr/>
    </dgm:pt>
    <dgm:pt modelId="{3A03D34A-56D3-45D2-8ED5-303D9FD98417}" type="pres">
      <dgm:prSet presAssocID="{31379A62-4AE4-4995-B597-DD7BA141476E}" presName="rootConnector1" presStyleLbl="node1" presStyleIdx="0" presStyleCnt="0"/>
      <dgm:spPr/>
    </dgm:pt>
    <dgm:pt modelId="{F36C5281-63AE-44D5-847A-77DAA14B5818}" type="pres">
      <dgm:prSet presAssocID="{31379A62-4AE4-4995-B597-DD7BA141476E}" presName="hierChild2" presStyleCnt="0"/>
      <dgm:spPr/>
    </dgm:pt>
    <dgm:pt modelId="{504525F3-5C29-4DEA-8A04-073E1BC7BBA3}" type="pres">
      <dgm:prSet presAssocID="{541D7FDA-77AD-4CB2-86DF-896516CE93A0}" presName="Name37" presStyleLbl="parChTrans1D2" presStyleIdx="0" presStyleCnt="4"/>
      <dgm:spPr/>
    </dgm:pt>
    <dgm:pt modelId="{2A4A95B7-3BC3-4790-930E-AE1AD680D76F}" type="pres">
      <dgm:prSet presAssocID="{71D64DA1-04A2-4CA1-A16D-5C97926E0996}" presName="hierRoot2" presStyleCnt="0">
        <dgm:presLayoutVars>
          <dgm:hierBranch val="init"/>
        </dgm:presLayoutVars>
      </dgm:prSet>
      <dgm:spPr/>
    </dgm:pt>
    <dgm:pt modelId="{7B40836C-F5C6-4542-8C13-DFFA7DAC6D4D}" type="pres">
      <dgm:prSet presAssocID="{71D64DA1-04A2-4CA1-A16D-5C97926E0996}" presName="rootComposite" presStyleCnt="0"/>
      <dgm:spPr/>
    </dgm:pt>
    <dgm:pt modelId="{7FA9616A-1F29-4335-93E1-4DF0235D0F9D}" type="pres">
      <dgm:prSet presAssocID="{71D64DA1-04A2-4CA1-A16D-5C97926E0996}" presName="rootText" presStyleLbl="node2" presStyleIdx="0" presStyleCnt="4" custScaleX="111895" custScaleY="131641">
        <dgm:presLayoutVars>
          <dgm:chPref val="3"/>
        </dgm:presLayoutVars>
      </dgm:prSet>
      <dgm:spPr/>
    </dgm:pt>
    <dgm:pt modelId="{D536BB60-1660-4383-8557-4AF3AE6ED6EE}" type="pres">
      <dgm:prSet presAssocID="{71D64DA1-04A2-4CA1-A16D-5C97926E0996}" presName="rootConnector" presStyleLbl="node2" presStyleIdx="0" presStyleCnt="4"/>
      <dgm:spPr/>
    </dgm:pt>
    <dgm:pt modelId="{12FCBAA7-43AA-435D-8833-C72DCB28C1DB}" type="pres">
      <dgm:prSet presAssocID="{71D64DA1-04A2-4CA1-A16D-5C97926E0996}" presName="hierChild4" presStyleCnt="0"/>
      <dgm:spPr/>
    </dgm:pt>
    <dgm:pt modelId="{100FAA25-DDA8-4F11-B474-D761541EA8A8}" type="pres">
      <dgm:prSet presAssocID="{71D64DA1-04A2-4CA1-A16D-5C97926E0996}" presName="hierChild5" presStyleCnt="0"/>
      <dgm:spPr/>
    </dgm:pt>
    <dgm:pt modelId="{13780461-477F-4DD8-8DD5-65F6A3DBB8DA}" type="pres">
      <dgm:prSet presAssocID="{E1D9D6B0-AA14-4EB5-91E0-438505FC81ED}" presName="Name37" presStyleLbl="parChTrans1D2" presStyleIdx="1" presStyleCnt="4"/>
      <dgm:spPr/>
    </dgm:pt>
    <dgm:pt modelId="{E5317C3C-54D0-436F-9F93-83174F5AF0D4}" type="pres">
      <dgm:prSet presAssocID="{8849FAB8-9ED5-471A-8F08-46D1BE44239D}" presName="hierRoot2" presStyleCnt="0">
        <dgm:presLayoutVars>
          <dgm:hierBranch val="init"/>
        </dgm:presLayoutVars>
      </dgm:prSet>
      <dgm:spPr/>
    </dgm:pt>
    <dgm:pt modelId="{145625AC-5054-4FE1-B0C3-FFEDA8476B78}" type="pres">
      <dgm:prSet presAssocID="{8849FAB8-9ED5-471A-8F08-46D1BE44239D}" presName="rootComposite" presStyleCnt="0"/>
      <dgm:spPr/>
    </dgm:pt>
    <dgm:pt modelId="{9560444E-8BA6-4566-B17A-69DDB8CDBABE}" type="pres">
      <dgm:prSet presAssocID="{8849FAB8-9ED5-471A-8F08-46D1BE44239D}" presName="rootText" presStyleLbl="node2" presStyleIdx="1" presStyleCnt="4" custScaleX="113671" custScaleY="131641">
        <dgm:presLayoutVars>
          <dgm:chPref val="3"/>
        </dgm:presLayoutVars>
      </dgm:prSet>
      <dgm:spPr/>
    </dgm:pt>
    <dgm:pt modelId="{7235F72B-F2DA-4C54-AA9D-CCFD9F9E7757}" type="pres">
      <dgm:prSet presAssocID="{8849FAB8-9ED5-471A-8F08-46D1BE44239D}" presName="rootConnector" presStyleLbl="node2" presStyleIdx="1" presStyleCnt="4"/>
      <dgm:spPr/>
    </dgm:pt>
    <dgm:pt modelId="{1FCA9EEA-2F5D-42FC-8D11-DAC252A9573B}" type="pres">
      <dgm:prSet presAssocID="{8849FAB8-9ED5-471A-8F08-46D1BE44239D}" presName="hierChild4" presStyleCnt="0"/>
      <dgm:spPr/>
    </dgm:pt>
    <dgm:pt modelId="{3B42E4BF-4A45-47EB-A8DC-DD0800212282}" type="pres">
      <dgm:prSet presAssocID="{8DD83205-5C59-456B-98C4-7FD73B6A341E}" presName="Name37" presStyleLbl="parChTrans1D3" presStyleIdx="0" presStyleCnt="3"/>
      <dgm:spPr/>
    </dgm:pt>
    <dgm:pt modelId="{21666EBC-CC8D-4227-992D-82B01B86847D}" type="pres">
      <dgm:prSet presAssocID="{A45D71CB-B07C-4485-971F-99452CB001B6}" presName="hierRoot2" presStyleCnt="0">
        <dgm:presLayoutVars>
          <dgm:hierBranch val="init"/>
        </dgm:presLayoutVars>
      </dgm:prSet>
      <dgm:spPr/>
    </dgm:pt>
    <dgm:pt modelId="{5E876975-8CA9-47A8-88B4-DCCB0EDD8EF5}" type="pres">
      <dgm:prSet presAssocID="{A45D71CB-B07C-4485-971F-99452CB001B6}" presName="rootComposite" presStyleCnt="0"/>
      <dgm:spPr/>
    </dgm:pt>
    <dgm:pt modelId="{0CC9C517-151F-4B2A-9951-14B1F0010AAF}" type="pres">
      <dgm:prSet presAssocID="{A45D71CB-B07C-4485-971F-99452CB001B6}" presName="rootText" presStyleLbl="node3" presStyleIdx="0" presStyleCnt="3">
        <dgm:presLayoutVars>
          <dgm:chPref val="3"/>
        </dgm:presLayoutVars>
      </dgm:prSet>
      <dgm:spPr/>
    </dgm:pt>
    <dgm:pt modelId="{4D47667E-C03F-4419-A314-25B3E903E44F}" type="pres">
      <dgm:prSet presAssocID="{A45D71CB-B07C-4485-971F-99452CB001B6}" presName="rootConnector" presStyleLbl="node3" presStyleIdx="0" presStyleCnt="3"/>
      <dgm:spPr/>
    </dgm:pt>
    <dgm:pt modelId="{8E3CA345-975D-49E4-B4FD-A9FEE5F288AA}" type="pres">
      <dgm:prSet presAssocID="{A45D71CB-B07C-4485-971F-99452CB001B6}" presName="hierChild4" presStyleCnt="0"/>
      <dgm:spPr/>
    </dgm:pt>
    <dgm:pt modelId="{9B3BB6C7-1F71-477A-B13A-957A41A60C53}" type="pres">
      <dgm:prSet presAssocID="{A45D71CB-B07C-4485-971F-99452CB001B6}" presName="hierChild5" presStyleCnt="0"/>
      <dgm:spPr/>
    </dgm:pt>
    <dgm:pt modelId="{24B25771-9004-47BF-9F2A-94F61FBFF718}" type="pres">
      <dgm:prSet presAssocID="{61839455-B565-46B4-B3BD-BF08119DE479}" presName="Name37" presStyleLbl="parChTrans1D3" presStyleIdx="1" presStyleCnt="3"/>
      <dgm:spPr/>
    </dgm:pt>
    <dgm:pt modelId="{14CBC077-96A6-4BA8-ACC1-0540B60B5E26}" type="pres">
      <dgm:prSet presAssocID="{32BCF11A-7F6E-4248-A4E3-606A4F75534E}" presName="hierRoot2" presStyleCnt="0">
        <dgm:presLayoutVars>
          <dgm:hierBranch val="init"/>
        </dgm:presLayoutVars>
      </dgm:prSet>
      <dgm:spPr/>
    </dgm:pt>
    <dgm:pt modelId="{522E8332-F4F8-49DD-8048-4D6CF180DF21}" type="pres">
      <dgm:prSet presAssocID="{32BCF11A-7F6E-4248-A4E3-606A4F75534E}" presName="rootComposite" presStyleCnt="0"/>
      <dgm:spPr/>
    </dgm:pt>
    <dgm:pt modelId="{112882FB-CA3C-4503-AF77-7F6F4BF437B8}" type="pres">
      <dgm:prSet presAssocID="{32BCF11A-7F6E-4248-A4E3-606A4F75534E}" presName="rootText" presStyleLbl="node3" presStyleIdx="1" presStyleCnt="3">
        <dgm:presLayoutVars>
          <dgm:chPref val="3"/>
        </dgm:presLayoutVars>
      </dgm:prSet>
      <dgm:spPr/>
    </dgm:pt>
    <dgm:pt modelId="{83D0BDDB-D043-463E-B10F-51E4BB73E54F}" type="pres">
      <dgm:prSet presAssocID="{32BCF11A-7F6E-4248-A4E3-606A4F75534E}" presName="rootConnector" presStyleLbl="node3" presStyleIdx="1" presStyleCnt="3"/>
      <dgm:spPr/>
    </dgm:pt>
    <dgm:pt modelId="{81B6FEEA-A4B0-4262-8197-5E3186BB1455}" type="pres">
      <dgm:prSet presAssocID="{32BCF11A-7F6E-4248-A4E3-606A4F75534E}" presName="hierChild4" presStyleCnt="0"/>
      <dgm:spPr/>
    </dgm:pt>
    <dgm:pt modelId="{CD3A3221-A98F-4D5B-84F0-1A287790B907}" type="pres">
      <dgm:prSet presAssocID="{32BCF11A-7F6E-4248-A4E3-606A4F75534E}" presName="hierChild5" presStyleCnt="0"/>
      <dgm:spPr/>
    </dgm:pt>
    <dgm:pt modelId="{9E3EF929-63FF-4C91-89A8-F21670CEBD9F}" type="pres">
      <dgm:prSet presAssocID="{2180FD26-6776-4869-8CA4-3A3C876C6A11}" presName="Name37" presStyleLbl="parChTrans1D3" presStyleIdx="2" presStyleCnt="3"/>
      <dgm:spPr/>
    </dgm:pt>
    <dgm:pt modelId="{E095E92C-D248-4968-B418-7B21D0AF2EF0}" type="pres">
      <dgm:prSet presAssocID="{7AD0EFB8-FB56-46E9-8AAA-4971A79683CC}" presName="hierRoot2" presStyleCnt="0">
        <dgm:presLayoutVars>
          <dgm:hierBranch val="init"/>
        </dgm:presLayoutVars>
      </dgm:prSet>
      <dgm:spPr/>
    </dgm:pt>
    <dgm:pt modelId="{4C066D2A-1DCE-4943-AD23-F1A8AF6AA180}" type="pres">
      <dgm:prSet presAssocID="{7AD0EFB8-FB56-46E9-8AAA-4971A79683CC}" presName="rootComposite" presStyleCnt="0"/>
      <dgm:spPr/>
    </dgm:pt>
    <dgm:pt modelId="{7012284B-1C1E-47DF-A7D4-44523DB7D96F}" type="pres">
      <dgm:prSet presAssocID="{7AD0EFB8-FB56-46E9-8AAA-4971A79683CC}" presName="rootText" presStyleLbl="node3" presStyleIdx="2" presStyleCnt="3">
        <dgm:presLayoutVars>
          <dgm:chPref val="3"/>
        </dgm:presLayoutVars>
      </dgm:prSet>
      <dgm:spPr/>
    </dgm:pt>
    <dgm:pt modelId="{E5D6A93D-16C7-42F6-A17F-AC72240972BE}" type="pres">
      <dgm:prSet presAssocID="{7AD0EFB8-FB56-46E9-8AAA-4971A79683CC}" presName="rootConnector" presStyleLbl="node3" presStyleIdx="2" presStyleCnt="3"/>
      <dgm:spPr/>
    </dgm:pt>
    <dgm:pt modelId="{296B3114-F835-4CB8-A607-24A121C4F754}" type="pres">
      <dgm:prSet presAssocID="{7AD0EFB8-FB56-46E9-8AAA-4971A79683CC}" presName="hierChild4" presStyleCnt="0"/>
      <dgm:spPr/>
    </dgm:pt>
    <dgm:pt modelId="{E46EF9A9-2BD9-4685-B6AB-C640712C3FF2}" type="pres">
      <dgm:prSet presAssocID="{7AD0EFB8-FB56-46E9-8AAA-4971A79683CC}" presName="hierChild5" presStyleCnt="0"/>
      <dgm:spPr/>
    </dgm:pt>
    <dgm:pt modelId="{C3529A18-C4A5-4008-A4B9-322D7E8CD5D4}" type="pres">
      <dgm:prSet presAssocID="{8849FAB8-9ED5-471A-8F08-46D1BE44239D}" presName="hierChild5" presStyleCnt="0"/>
      <dgm:spPr/>
    </dgm:pt>
    <dgm:pt modelId="{B5F14ED1-31DB-4AE4-9066-923D3765C41E}" type="pres">
      <dgm:prSet presAssocID="{E253937C-BB60-4646-A138-812EA8CF5E2E}" presName="Name37" presStyleLbl="parChTrans1D2" presStyleIdx="2" presStyleCnt="4"/>
      <dgm:spPr/>
    </dgm:pt>
    <dgm:pt modelId="{C0BA2E29-A5C7-4024-99CB-F5CCB849B05A}" type="pres">
      <dgm:prSet presAssocID="{B8A6A29B-C5E2-4D7B-9E7A-0669441DECB3}" presName="hierRoot2" presStyleCnt="0">
        <dgm:presLayoutVars>
          <dgm:hierBranch val="init"/>
        </dgm:presLayoutVars>
      </dgm:prSet>
      <dgm:spPr/>
    </dgm:pt>
    <dgm:pt modelId="{EEF15D80-FE8A-4584-B1D5-A0EEF45756B0}" type="pres">
      <dgm:prSet presAssocID="{B8A6A29B-C5E2-4D7B-9E7A-0669441DECB3}" presName="rootComposite" presStyleCnt="0"/>
      <dgm:spPr/>
    </dgm:pt>
    <dgm:pt modelId="{17887991-65DF-495F-BE59-52B0CC88AAE5}" type="pres">
      <dgm:prSet presAssocID="{B8A6A29B-C5E2-4D7B-9E7A-0669441DECB3}" presName="rootText" presStyleLbl="node2" presStyleIdx="2" presStyleCnt="4" custScaleX="113671" custScaleY="133731">
        <dgm:presLayoutVars>
          <dgm:chPref val="3"/>
        </dgm:presLayoutVars>
      </dgm:prSet>
      <dgm:spPr/>
    </dgm:pt>
    <dgm:pt modelId="{7D498526-D87C-45DA-A468-B88CC2520917}" type="pres">
      <dgm:prSet presAssocID="{B8A6A29B-C5E2-4D7B-9E7A-0669441DECB3}" presName="rootConnector" presStyleLbl="node2" presStyleIdx="2" presStyleCnt="4"/>
      <dgm:spPr/>
    </dgm:pt>
    <dgm:pt modelId="{DCEBD3A5-2B78-402D-A5E7-1B7C59F3C5E4}" type="pres">
      <dgm:prSet presAssocID="{B8A6A29B-C5E2-4D7B-9E7A-0669441DECB3}" presName="hierChild4" presStyleCnt="0"/>
      <dgm:spPr/>
    </dgm:pt>
    <dgm:pt modelId="{6E576E13-3517-4E6D-B4E4-069521992DF8}" type="pres">
      <dgm:prSet presAssocID="{B8A6A29B-C5E2-4D7B-9E7A-0669441DECB3}" presName="hierChild5" presStyleCnt="0"/>
      <dgm:spPr/>
    </dgm:pt>
    <dgm:pt modelId="{51164099-1B3C-4876-8783-721D0CBBCD1B}" type="pres">
      <dgm:prSet presAssocID="{A4930416-536B-4573-BA8A-C5AAEE5A8D50}" presName="Name37" presStyleLbl="parChTrans1D2" presStyleIdx="3" presStyleCnt="4"/>
      <dgm:spPr/>
    </dgm:pt>
    <dgm:pt modelId="{007C85B1-6D1A-455C-A3EC-998868F5B2E7}" type="pres">
      <dgm:prSet presAssocID="{A9546626-F7FD-4A82-8969-F86591DB07D4}" presName="hierRoot2" presStyleCnt="0">
        <dgm:presLayoutVars>
          <dgm:hierBranch val="init"/>
        </dgm:presLayoutVars>
      </dgm:prSet>
      <dgm:spPr/>
    </dgm:pt>
    <dgm:pt modelId="{8234386B-0E86-4FBE-9D61-9246C3705DE7}" type="pres">
      <dgm:prSet presAssocID="{A9546626-F7FD-4A82-8969-F86591DB07D4}" presName="rootComposite" presStyleCnt="0"/>
      <dgm:spPr/>
    </dgm:pt>
    <dgm:pt modelId="{5E6ACD63-6FCD-4F66-983F-9EBB5EAD1DFD}" type="pres">
      <dgm:prSet presAssocID="{A9546626-F7FD-4A82-8969-F86591DB07D4}" presName="rootText" presStyleLbl="node2" presStyleIdx="3" presStyleCnt="4" custScaleX="113671" custScaleY="133731">
        <dgm:presLayoutVars>
          <dgm:chPref val="3"/>
        </dgm:presLayoutVars>
      </dgm:prSet>
      <dgm:spPr/>
    </dgm:pt>
    <dgm:pt modelId="{2B62B610-43CA-448C-8C0D-595A5D7B80C4}" type="pres">
      <dgm:prSet presAssocID="{A9546626-F7FD-4A82-8969-F86591DB07D4}" presName="rootConnector" presStyleLbl="node2" presStyleIdx="3" presStyleCnt="4"/>
      <dgm:spPr/>
    </dgm:pt>
    <dgm:pt modelId="{E845C0FD-6391-4E36-902E-0976754451BC}" type="pres">
      <dgm:prSet presAssocID="{A9546626-F7FD-4A82-8969-F86591DB07D4}" presName="hierChild4" presStyleCnt="0"/>
      <dgm:spPr/>
    </dgm:pt>
    <dgm:pt modelId="{71455083-EE35-4C41-802A-5CC172CEAECE}" type="pres">
      <dgm:prSet presAssocID="{A9546626-F7FD-4A82-8969-F86591DB07D4}" presName="hierChild5" presStyleCnt="0"/>
      <dgm:spPr/>
    </dgm:pt>
    <dgm:pt modelId="{1810D3AE-7434-4054-8DC0-60F21161DE07}" type="pres">
      <dgm:prSet presAssocID="{31379A62-4AE4-4995-B597-DD7BA141476E}" presName="hierChild3" presStyleCnt="0"/>
      <dgm:spPr/>
    </dgm:pt>
  </dgm:ptLst>
  <dgm:cxnLst>
    <dgm:cxn modelId="{07525401-B93E-49DD-91BE-544E5A5EB53A}" type="presOf" srcId="{8849FAB8-9ED5-471A-8F08-46D1BE44239D}" destId="{9560444E-8BA6-4566-B17A-69DDB8CDBABE}" srcOrd="0" destOrd="0" presId="urn:microsoft.com/office/officeart/2005/8/layout/orgChart1"/>
    <dgm:cxn modelId="{677AC605-0271-4E72-B07D-80BAFD6E5871}" type="presOf" srcId="{B8A6A29B-C5E2-4D7B-9E7A-0669441DECB3}" destId="{17887991-65DF-495F-BE59-52B0CC88AAE5}" srcOrd="0" destOrd="0" presId="urn:microsoft.com/office/officeart/2005/8/layout/orgChart1"/>
    <dgm:cxn modelId="{AFC9B90D-6842-48ED-903A-304F4B6BB428}" type="presOf" srcId="{E1D9D6B0-AA14-4EB5-91E0-438505FC81ED}" destId="{13780461-477F-4DD8-8DD5-65F6A3DBB8DA}" srcOrd="0" destOrd="0" presId="urn:microsoft.com/office/officeart/2005/8/layout/orgChart1"/>
    <dgm:cxn modelId="{31EF7216-9119-42F5-8F54-5F4D4D9C5767}" srcId="{31379A62-4AE4-4995-B597-DD7BA141476E}" destId="{8849FAB8-9ED5-471A-8F08-46D1BE44239D}" srcOrd="1" destOrd="0" parTransId="{E1D9D6B0-AA14-4EB5-91E0-438505FC81ED}" sibTransId="{A119CE85-7A22-4447-90C5-60B9E3EC5579}"/>
    <dgm:cxn modelId="{F684121B-C163-40E3-857A-921312426E81}" type="presOf" srcId="{B8A6A29B-C5E2-4D7B-9E7A-0669441DECB3}" destId="{7D498526-D87C-45DA-A468-B88CC2520917}" srcOrd="1" destOrd="0" presId="urn:microsoft.com/office/officeart/2005/8/layout/orgChart1"/>
    <dgm:cxn modelId="{44F94F24-3D92-42C1-9CEB-F5A578C7692A}" type="presOf" srcId="{71D64DA1-04A2-4CA1-A16D-5C97926E0996}" destId="{D536BB60-1660-4383-8557-4AF3AE6ED6EE}" srcOrd="1" destOrd="0" presId="urn:microsoft.com/office/officeart/2005/8/layout/orgChart1"/>
    <dgm:cxn modelId="{CE42AE30-CAB2-434C-8543-9EDB776B2A69}" type="presOf" srcId="{A9546626-F7FD-4A82-8969-F86591DB07D4}" destId="{5E6ACD63-6FCD-4F66-983F-9EBB5EAD1DFD}" srcOrd="0" destOrd="0" presId="urn:microsoft.com/office/officeart/2005/8/layout/orgChart1"/>
    <dgm:cxn modelId="{BB3F4035-B935-4C09-A70D-25580ACF04F6}" type="presOf" srcId="{31379A62-4AE4-4995-B597-DD7BA141476E}" destId="{E1194983-05F2-46AE-B598-CD812ED9E17F}" srcOrd="0" destOrd="0" presId="urn:microsoft.com/office/officeart/2005/8/layout/orgChart1"/>
    <dgm:cxn modelId="{2A578C36-D64F-4E3F-AD0A-954E01199B9B}" type="presOf" srcId="{8DD83205-5C59-456B-98C4-7FD73B6A341E}" destId="{3B42E4BF-4A45-47EB-A8DC-DD0800212282}" srcOrd="0" destOrd="0" presId="urn:microsoft.com/office/officeart/2005/8/layout/orgChart1"/>
    <dgm:cxn modelId="{B99AF73A-6FF4-4323-8E55-A433E1012F04}" type="presOf" srcId="{32BCF11A-7F6E-4248-A4E3-606A4F75534E}" destId="{112882FB-CA3C-4503-AF77-7F6F4BF437B8}" srcOrd="0" destOrd="0" presId="urn:microsoft.com/office/officeart/2005/8/layout/orgChart1"/>
    <dgm:cxn modelId="{FCC67D5B-7D47-4B6D-94C2-5CE71FB0423D}" type="presOf" srcId="{A9546626-F7FD-4A82-8969-F86591DB07D4}" destId="{2B62B610-43CA-448C-8C0D-595A5D7B80C4}" srcOrd="1" destOrd="0" presId="urn:microsoft.com/office/officeart/2005/8/layout/orgChart1"/>
    <dgm:cxn modelId="{9FBA9747-C9A4-415E-8B42-2156BFCC7C97}" type="presOf" srcId="{7AD0EFB8-FB56-46E9-8AAA-4971A79683CC}" destId="{7012284B-1C1E-47DF-A7D4-44523DB7D96F}" srcOrd="0" destOrd="0" presId="urn:microsoft.com/office/officeart/2005/8/layout/orgChart1"/>
    <dgm:cxn modelId="{6E531E4C-0FD6-49C7-A332-6F16B1513842}" type="presOf" srcId="{8849FAB8-9ED5-471A-8F08-46D1BE44239D}" destId="{7235F72B-F2DA-4C54-AA9D-CCFD9F9E7757}" srcOrd="1" destOrd="0" presId="urn:microsoft.com/office/officeart/2005/8/layout/orgChart1"/>
    <dgm:cxn modelId="{13E92B6F-A8B7-498F-ABEE-892A2F8E96D8}" type="presOf" srcId="{2180FD26-6776-4869-8CA4-3A3C876C6A11}" destId="{9E3EF929-63FF-4C91-89A8-F21670CEBD9F}" srcOrd="0" destOrd="0" presId="urn:microsoft.com/office/officeart/2005/8/layout/orgChart1"/>
    <dgm:cxn modelId="{B11AEE73-815F-4421-873D-E5DDD030A5E6}" srcId="{31379A62-4AE4-4995-B597-DD7BA141476E}" destId="{B8A6A29B-C5E2-4D7B-9E7A-0669441DECB3}" srcOrd="2" destOrd="0" parTransId="{E253937C-BB60-4646-A138-812EA8CF5E2E}" sibTransId="{0A3A8943-9CBB-4A06-95C5-0A4953D3C16D}"/>
    <dgm:cxn modelId="{FB0AE87D-92A6-43E5-A38C-B1890B7195F5}" type="presOf" srcId="{71D64DA1-04A2-4CA1-A16D-5C97926E0996}" destId="{7FA9616A-1F29-4335-93E1-4DF0235D0F9D}" srcOrd="0" destOrd="0" presId="urn:microsoft.com/office/officeart/2005/8/layout/orgChart1"/>
    <dgm:cxn modelId="{1C558B83-5841-4C4A-9AFE-E24192D1F62F}" type="presOf" srcId="{541D7FDA-77AD-4CB2-86DF-896516CE93A0}" destId="{504525F3-5C29-4DEA-8A04-073E1BC7BBA3}" srcOrd="0" destOrd="0" presId="urn:microsoft.com/office/officeart/2005/8/layout/orgChart1"/>
    <dgm:cxn modelId="{2E984285-4320-4F4D-A9E0-58571C0F4AA6}" type="presOf" srcId="{A45D71CB-B07C-4485-971F-99452CB001B6}" destId="{0CC9C517-151F-4B2A-9951-14B1F0010AAF}" srcOrd="0" destOrd="0" presId="urn:microsoft.com/office/officeart/2005/8/layout/orgChart1"/>
    <dgm:cxn modelId="{2576C893-1AF6-4BCD-8140-D2F61EDF8FA0}" type="presOf" srcId="{A4930416-536B-4573-BA8A-C5AAEE5A8D50}" destId="{51164099-1B3C-4876-8783-721D0CBBCD1B}" srcOrd="0" destOrd="0" presId="urn:microsoft.com/office/officeart/2005/8/layout/orgChart1"/>
    <dgm:cxn modelId="{A7701495-5262-49AC-BAC8-14C06495A1FC}" srcId="{8849FAB8-9ED5-471A-8F08-46D1BE44239D}" destId="{A45D71CB-B07C-4485-971F-99452CB001B6}" srcOrd="0" destOrd="0" parTransId="{8DD83205-5C59-456B-98C4-7FD73B6A341E}" sibTransId="{034BA447-5C65-4417-A6A2-F3B789C66376}"/>
    <dgm:cxn modelId="{6C448E9E-27A4-43A4-B7B5-40003F6D22D0}" type="presOf" srcId="{3A169E2E-CC86-45F8-90DE-C357F2CBE4EF}" destId="{90613CF9-D547-4C0D-9089-7A198EE85C0E}" srcOrd="0" destOrd="0" presId="urn:microsoft.com/office/officeart/2005/8/layout/orgChart1"/>
    <dgm:cxn modelId="{F5D2979F-5130-4FBD-B33E-46499EF056D9}" srcId="{8849FAB8-9ED5-471A-8F08-46D1BE44239D}" destId="{32BCF11A-7F6E-4248-A4E3-606A4F75534E}" srcOrd="1" destOrd="0" parTransId="{61839455-B565-46B4-B3BD-BF08119DE479}" sibTransId="{99FF1848-15F9-4827-AE3E-70334763299E}"/>
    <dgm:cxn modelId="{A1557AA0-10B1-426A-A131-8DED03CD9DC6}" type="presOf" srcId="{61839455-B565-46B4-B3BD-BF08119DE479}" destId="{24B25771-9004-47BF-9F2A-94F61FBFF718}" srcOrd="0" destOrd="0" presId="urn:microsoft.com/office/officeart/2005/8/layout/orgChart1"/>
    <dgm:cxn modelId="{BE4545AE-04C3-4C00-8FEE-484269D499E1}" srcId="{31379A62-4AE4-4995-B597-DD7BA141476E}" destId="{A9546626-F7FD-4A82-8969-F86591DB07D4}" srcOrd="3" destOrd="0" parTransId="{A4930416-536B-4573-BA8A-C5AAEE5A8D50}" sibTransId="{CB263A19-05F4-4CD5-AEA0-E64653689FED}"/>
    <dgm:cxn modelId="{F719E5B9-DCBB-4C34-AE3D-9EFA63351CA5}" type="presOf" srcId="{31379A62-4AE4-4995-B597-DD7BA141476E}" destId="{3A03D34A-56D3-45D2-8ED5-303D9FD98417}" srcOrd="1" destOrd="0" presId="urn:microsoft.com/office/officeart/2005/8/layout/orgChart1"/>
    <dgm:cxn modelId="{58ABA0CB-C196-4B1F-98B2-56480D094ACE}" type="presOf" srcId="{A45D71CB-B07C-4485-971F-99452CB001B6}" destId="{4D47667E-C03F-4419-A314-25B3E903E44F}" srcOrd="1" destOrd="0" presId="urn:microsoft.com/office/officeart/2005/8/layout/orgChart1"/>
    <dgm:cxn modelId="{63C73FD9-58C7-4851-897D-96B9B5F29B55}" type="presOf" srcId="{32BCF11A-7F6E-4248-A4E3-606A4F75534E}" destId="{83D0BDDB-D043-463E-B10F-51E4BB73E54F}" srcOrd="1" destOrd="0" presId="urn:microsoft.com/office/officeart/2005/8/layout/orgChart1"/>
    <dgm:cxn modelId="{120B8FE4-373F-4AD3-8B94-245A7296CB23}" srcId="{31379A62-4AE4-4995-B597-DD7BA141476E}" destId="{71D64DA1-04A2-4CA1-A16D-5C97926E0996}" srcOrd="0" destOrd="0" parTransId="{541D7FDA-77AD-4CB2-86DF-896516CE93A0}" sibTransId="{768C2284-B3BB-493E-8B0F-577BC80CD9EE}"/>
    <dgm:cxn modelId="{061953E8-3445-4073-BC5D-13195B8F330D}" srcId="{8849FAB8-9ED5-471A-8F08-46D1BE44239D}" destId="{7AD0EFB8-FB56-46E9-8AAA-4971A79683CC}" srcOrd="2" destOrd="0" parTransId="{2180FD26-6776-4869-8CA4-3A3C876C6A11}" sibTransId="{D18EE0AA-1591-4052-B8BD-CC076BE6AB88}"/>
    <dgm:cxn modelId="{2A7697E8-2338-43BF-B492-74CEAD1A12A3}" type="presOf" srcId="{7AD0EFB8-FB56-46E9-8AAA-4971A79683CC}" destId="{E5D6A93D-16C7-42F6-A17F-AC72240972BE}" srcOrd="1" destOrd="0" presId="urn:microsoft.com/office/officeart/2005/8/layout/orgChart1"/>
    <dgm:cxn modelId="{B9AD34E9-60A4-4619-8A3C-E58293B28303}" srcId="{3A169E2E-CC86-45F8-90DE-C357F2CBE4EF}" destId="{31379A62-4AE4-4995-B597-DD7BA141476E}" srcOrd="0" destOrd="0" parTransId="{4F0E5423-E4FC-412A-84CD-591AC0D9680E}" sibTransId="{971E65FD-5175-425F-B38B-AE00E98BD84B}"/>
    <dgm:cxn modelId="{6F0E92EF-2C5F-4F44-8C6D-F7FCD24ADC9B}" type="presOf" srcId="{E253937C-BB60-4646-A138-812EA8CF5E2E}" destId="{B5F14ED1-31DB-4AE4-9066-923D3765C41E}" srcOrd="0" destOrd="0" presId="urn:microsoft.com/office/officeart/2005/8/layout/orgChart1"/>
    <dgm:cxn modelId="{8B736BF3-4806-45C5-A424-5EF2589C0AAB}" type="presParOf" srcId="{90613CF9-D547-4C0D-9089-7A198EE85C0E}" destId="{47F40642-26AC-4710-8822-076869BE25D8}" srcOrd="0" destOrd="0" presId="urn:microsoft.com/office/officeart/2005/8/layout/orgChart1"/>
    <dgm:cxn modelId="{D1E907DD-82AD-44D7-86C3-EE3F5D62F2D8}" type="presParOf" srcId="{47F40642-26AC-4710-8822-076869BE25D8}" destId="{BD3B131A-3E48-401A-B46D-952A454C3C28}" srcOrd="0" destOrd="0" presId="urn:microsoft.com/office/officeart/2005/8/layout/orgChart1"/>
    <dgm:cxn modelId="{C5A77AA7-A003-43B5-9407-3E9228B4C052}" type="presParOf" srcId="{BD3B131A-3E48-401A-B46D-952A454C3C28}" destId="{E1194983-05F2-46AE-B598-CD812ED9E17F}" srcOrd="0" destOrd="0" presId="urn:microsoft.com/office/officeart/2005/8/layout/orgChart1"/>
    <dgm:cxn modelId="{81D6C7A0-D91B-4EE1-A07F-47C0B9F74E50}" type="presParOf" srcId="{BD3B131A-3E48-401A-B46D-952A454C3C28}" destId="{3A03D34A-56D3-45D2-8ED5-303D9FD98417}" srcOrd="1" destOrd="0" presId="urn:microsoft.com/office/officeart/2005/8/layout/orgChart1"/>
    <dgm:cxn modelId="{64E54BF6-7D70-4719-992B-D8300FBD889A}" type="presParOf" srcId="{47F40642-26AC-4710-8822-076869BE25D8}" destId="{F36C5281-63AE-44D5-847A-77DAA14B5818}" srcOrd="1" destOrd="0" presId="urn:microsoft.com/office/officeart/2005/8/layout/orgChart1"/>
    <dgm:cxn modelId="{E59998B3-59E9-46D5-AEA4-F04ABD68735C}" type="presParOf" srcId="{F36C5281-63AE-44D5-847A-77DAA14B5818}" destId="{504525F3-5C29-4DEA-8A04-073E1BC7BBA3}" srcOrd="0" destOrd="0" presId="urn:microsoft.com/office/officeart/2005/8/layout/orgChart1"/>
    <dgm:cxn modelId="{36C4FFCC-21E5-46FD-A4AB-022B7AD61EFE}" type="presParOf" srcId="{F36C5281-63AE-44D5-847A-77DAA14B5818}" destId="{2A4A95B7-3BC3-4790-930E-AE1AD680D76F}" srcOrd="1" destOrd="0" presId="urn:microsoft.com/office/officeart/2005/8/layout/orgChart1"/>
    <dgm:cxn modelId="{CFA7EAB1-C46E-4D03-8E98-AE015454F010}" type="presParOf" srcId="{2A4A95B7-3BC3-4790-930E-AE1AD680D76F}" destId="{7B40836C-F5C6-4542-8C13-DFFA7DAC6D4D}" srcOrd="0" destOrd="0" presId="urn:microsoft.com/office/officeart/2005/8/layout/orgChart1"/>
    <dgm:cxn modelId="{28702217-BBAF-4F0D-A7DE-6F99BBC179A7}" type="presParOf" srcId="{7B40836C-F5C6-4542-8C13-DFFA7DAC6D4D}" destId="{7FA9616A-1F29-4335-93E1-4DF0235D0F9D}" srcOrd="0" destOrd="0" presId="urn:microsoft.com/office/officeart/2005/8/layout/orgChart1"/>
    <dgm:cxn modelId="{07CC9854-1065-4E61-AAB9-02F8D23CC7A0}" type="presParOf" srcId="{7B40836C-F5C6-4542-8C13-DFFA7DAC6D4D}" destId="{D536BB60-1660-4383-8557-4AF3AE6ED6EE}" srcOrd="1" destOrd="0" presId="urn:microsoft.com/office/officeart/2005/8/layout/orgChart1"/>
    <dgm:cxn modelId="{C3DAEE27-7ACB-4986-9801-644B60F0AE81}" type="presParOf" srcId="{2A4A95B7-3BC3-4790-930E-AE1AD680D76F}" destId="{12FCBAA7-43AA-435D-8833-C72DCB28C1DB}" srcOrd="1" destOrd="0" presId="urn:microsoft.com/office/officeart/2005/8/layout/orgChart1"/>
    <dgm:cxn modelId="{11B7FC70-2AB3-4D7B-81D7-7632A83295E1}" type="presParOf" srcId="{2A4A95B7-3BC3-4790-930E-AE1AD680D76F}" destId="{100FAA25-DDA8-4F11-B474-D761541EA8A8}" srcOrd="2" destOrd="0" presId="urn:microsoft.com/office/officeart/2005/8/layout/orgChart1"/>
    <dgm:cxn modelId="{A6489917-623F-4E79-88B8-20B904895870}" type="presParOf" srcId="{F36C5281-63AE-44D5-847A-77DAA14B5818}" destId="{13780461-477F-4DD8-8DD5-65F6A3DBB8DA}" srcOrd="2" destOrd="0" presId="urn:microsoft.com/office/officeart/2005/8/layout/orgChart1"/>
    <dgm:cxn modelId="{EA87D851-167A-47E3-838F-F907262251A2}" type="presParOf" srcId="{F36C5281-63AE-44D5-847A-77DAA14B5818}" destId="{E5317C3C-54D0-436F-9F93-83174F5AF0D4}" srcOrd="3" destOrd="0" presId="urn:microsoft.com/office/officeart/2005/8/layout/orgChart1"/>
    <dgm:cxn modelId="{AB34A791-08B2-4656-A20B-00A6D972D327}" type="presParOf" srcId="{E5317C3C-54D0-436F-9F93-83174F5AF0D4}" destId="{145625AC-5054-4FE1-B0C3-FFEDA8476B78}" srcOrd="0" destOrd="0" presId="urn:microsoft.com/office/officeart/2005/8/layout/orgChart1"/>
    <dgm:cxn modelId="{356B9F8A-24C3-4489-89A3-BB198AB3C1D3}" type="presParOf" srcId="{145625AC-5054-4FE1-B0C3-FFEDA8476B78}" destId="{9560444E-8BA6-4566-B17A-69DDB8CDBABE}" srcOrd="0" destOrd="0" presId="urn:microsoft.com/office/officeart/2005/8/layout/orgChart1"/>
    <dgm:cxn modelId="{6B4748B8-54A2-4651-815B-176D38CFEA3E}" type="presParOf" srcId="{145625AC-5054-4FE1-B0C3-FFEDA8476B78}" destId="{7235F72B-F2DA-4C54-AA9D-CCFD9F9E7757}" srcOrd="1" destOrd="0" presId="urn:microsoft.com/office/officeart/2005/8/layout/orgChart1"/>
    <dgm:cxn modelId="{69D995F4-8450-42CF-B93A-252D6E5AC565}" type="presParOf" srcId="{E5317C3C-54D0-436F-9F93-83174F5AF0D4}" destId="{1FCA9EEA-2F5D-42FC-8D11-DAC252A9573B}" srcOrd="1" destOrd="0" presId="urn:microsoft.com/office/officeart/2005/8/layout/orgChart1"/>
    <dgm:cxn modelId="{D02E8A28-EE75-48F4-89C6-EC22642F1CA7}" type="presParOf" srcId="{1FCA9EEA-2F5D-42FC-8D11-DAC252A9573B}" destId="{3B42E4BF-4A45-47EB-A8DC-DD0800212282}" srcOrd="0" destOrd="0" presId="urn:microsoft.com/office/officeart/2005/8/layout/orgChart1"/>
    <dgm:cxn modelId="{59BB96F3-9B86-4DA5-865C-5D380190E4BC}" type="presParOf" srcId="{1FCA9EEA-2F5D-42FC-8D11-DAC252A9573B}" destId="{21666EBC-CC8D-4227-992D-82B01B86847D}" srcOrd="1" destOrd="0" presId="urn:microsoft.com/office/officeart/2005/8/layout/orgChart1"/>
    <dgm:cxn modelId="{9DCF9D6A-2294-4D1D-912F-CD2E6C1BBC0A}" type="presParOf" srcId="{21666EBC-CC8D-4227-992D-82B01B86847D}" destId="{5E876975-8CA9-47A8-88B4-DCCB0EDD8EF5}" srcOrd="0" destOrd="0" presId="urn:microsoft.com/office/officeart/2005/8/layout/orgChart1"/>
    <dgm:cxn modelId="{79B2EEC6-B629-4DC1-BE44-31121285A033}" type="presParOf" srcId="{5E876975-8CA9-47A8-88B4-DCCB0EDD8EF5}" destId="{0CC9C517-151F-4B2A-9951-14B1F0010AAF}" srcOrd="0" destOrd="0" presId="urn:microsoft.com/office/officeart/2005/8/layout/orgChart1"/>
    <dgm:cxn modelId="{05DE213D-F555-402E-B19D-571B86C6CB55}" type="presParOf" srcId="{5E876975-8CA9-47A8-88B4-DCCB0EDD8EF5}" destId="{4D47667E-C03F-4419-A314-25B3E903E44F}" srcOrd="1" destOrd="0" presId="urn:microsoft.com/office/officeart/2005/8/layout/orgChart1"/>
    <dgm:cxn modelId="{67D7C3AE-168B-43B7-B069-B40FA18FD335}" type="presParOf" srcId="{21666EBC-CC8D-4227-992D-82B01B86847D}" destId="{8E3CA345-975D-49E4-B4FD-A9FEE5F288AA}" srcOrd="1" destOrd="0" presId="urn:microsoft.com/office/officeart/2005/8/layout/orgChart1"/>
    <dgm:cxn modelId="{D791E40E-D3DF-4616-8C28-5EBA677F4FBE}" type="presParOf" srcId="{21666EBC-CC8D-4227-992D-82B01B86847D}" destId="{9B3BB6C7-1F71-477A-B13A-957A41A60C53}" srcOrd="2" destOrd="0" presId="urn:microsoft.com/office/officeart/2005/8/layout/orgChart1"/>
    <dgm:cxn modelId="{8764C031-A5C9-4FEE-BF93-176A0FF1013E}" type="presParOf" srcId="{1FCA9EEA-2F5D-42FC-8D11-DAC252A9573B}" destId="{24B25771-9004-47BF-9F2A-94F61FBFF718}" srcOrd="2" destOrd="0" presId="urn:microsoft.com/office/officeart/2005/8/layout/orgChart1"/>
    <dgm:cxn modelId="{A73785C4-1BA8-442C-B6E5-6AA268BD8C5B}" type="presParOf" srcId="{1FCA9EEA-2F5D-42FC-8D11-DAC252A9573B}" destId="{14CBC077-96A6-4BA8-ACC1-0540B60B5E26}" srcOrd="3" destOrd="0" presId="urn:microsoft.com/office/officeart/2005/8/layout/orgChart1"/>
    <dgm:cxn modelId="{64389A79-AC7A-4ECE-A22E-F4ABB1A6593D}" type="presParOf" srcId="{14CBC077-96A6-4BA8-ACC1-0540B60B5E26}" destId="{522E8332-F4F8-49DD-8048-4D6CF180DF21}" srcOrd="0" destOrd="0" presId="urn:microsoft.com/office/officeart/2005/8/layout/orgChart1"/>
    <dgm:cxn modelId="{43E7ADAE-2E82-45A8-AF45-636CF4DB58C0}" type="presParOf" srcId="{522E8332-F4F8-49DD-8048-4D6CF180DF21}" destId="{112882FB-CA3C-4503-AF77-7F6F4BF437B8}" srcOrd="0" destOrd="0" presId="urn:microsoft.com/office/officeart/2005/8/layout/orgChart1"/>
    <dgm:cxn modelId="{7625F9F6-F9F2-47D4-BE8A-52919922D54B}" type="presParOf" srcId="{522E8332-F4F8-49DD-8048-4D6CF180DF21}" destId="{83D0BDDB-D043-463E-B10F-51E4BB73E54F}" srcOrd="1" destOrd="0" presId="urn:microsoft.com/office/officeart/2005/8/layout/orgChart1"/>
    <dgm:cxn modelId="{F38EDB5D-64D2-42EC-A3BC-C1E34247F899}" type="presParOf" srcId="{14CBC077-96A6-4BA8-ACC1-0540B60B5E26}" destId="{81B6FEEA-A4B0-4262-8197-5E3186BB1455}" srcOrd="1" destOrd="0" presId="urn:microsoft.com/office/officeart/2005/8/layout/orgChart1"/>
    <dgm:cxn modelId="{3E4BBE12-B7DB-4E78-9744-5E6AE28D4EDA}" type="presParOf" srcId="{14CBC077-96A6-4BA8-ACC1-0540B60B5E26}" destId="{CD3A3221-A98F-4D5B-84F0-1A287790B907}" srcOrd="2" destOrd="0" presId="urn:microsoft.com/office/officeart/2005/8/layout/orgChart1"/>
    <dgm:cxn modelId="{D42A3D33-35A6-44D4-BDC1-774EA9F96D94}" type="presParOf" srcId="{1FCA9EEA-2F5D-42FC-8D11-DAC252A9573B}" destId="{9E3EF929-63FF-4C91-89A8-F21670CEBD9F}" srcOrd="4" destOrd="0" presId="urn:microsoft.com/office/officeart/2005/8/layout/orgChart1"/>
    <dgm:cxn modelId="{95E9302C-57BE-48FF-84A4-66A52C33646C}" type="presParOf" srcId="{1FCA9EEA-2F5D-42FC-8D11-DAC252A9573B}" destId="{E095E92C-D248-4968-B418-7B21D0AF2EF0}" srcOrd="5" destOrd="0" presId="urn:microsoft.com/office/officeart/2005/8/layout/orgChart1"/>
    <dgm:cxn modelId="{196BC274-46EA-4823-A016-2696105CDF86}" type="presParOf" srcId="{E095E92C-D248-4968-B418-7B21D0AF2EF0}" destId="{4C066D2A-1DCE-4943-AD23-F1A8AF6AA180}" srcOrd="0" destOrd="0" presId="urn:microsoft.com/office/officeart/2005/8/layout/orgChart1"/>
    <dgm:cxn modelId="{39380AF1-4498-416B-B7E8-AF21DDF2F42B}" type="presParOf" srcId="{4C066D2A-1DCE-4943-AD23-F1A8AF6AA180}" destId="{7012284B-1C1E-47DF-A7D4-44523DB7D96F}" srcOrd="0" destOrd="0" presId="urn:microsoft.com/office/officeart/2005/8/layout/orgChart1"/>
    <dgm:cxn modelId="{4F105F82-9CEE-4F6C-8C09-04C7DC702061}" type="presParOf" srcId="{4C066D2A-1DCE-4943-AD23-F1A8AF6AA180}" destId="{E5D6A93D-16C7-42F6-A17F-AC72240972BE}" srcOrd="1" destOrd="0" presId="urn:microsoft.com/office/officeart/2005/8/layout/orgChart1"/>
    <dgm:cxn modelId="{DCE6BC64-83DD-4632-A137-93CBFA2586AB}" type="presParOf" srcId="{E095E92C-D248-4968-B418-7B21D0AF2EF0}" destId="{296B3114-F835-4CB8-A607-24A121C4F754}" srcOrd="1" destOrd="0" presId="urn:microsoft.com/office/officeart/2005/8/layout/orgChart1"/>
    <dgm:cxn modelId="{2428A8BF-10E7-44AD-9BCC-028ACB09C112}" type="presParOf" srcId="{E095E92C-D248-4968-B418-7B21D0AF2EF0}" destId="{E46EF9A9-2BD9-4685-B6AB-C640712C3FF2}" srcOrd="2" destOrd="0" presId="urn:microsoft.com/office/officeart/2005/8/layout/orgChart1"/>
    <dgm:cxn modelId="{739B1A0E-070B-455C-B8AF-6FEE6D823F17}" type="presParOf" srcId="{E5317C3C-54D0-436F-9F93-83174F5AF0D4}" destId="{C3529A18-C4A5-4008-A4B9-322D7E8CD5D4}" srcOrd="2" destOrd="0" presId="urn:microsoft.com/office/officeart/2005/8/layout/orgChart1"/>
    <dgm:cxn modelId="{C1A5D0B8-032C-4347-B562-074F5A59F3A6}" type="presParOf" srcId="{F36C5281-63AE-44D5-847A-77DAA14B5818}" destId="{B5F14ED1-31DB-4AE4-9066-923D3765C41E}" srcOrd="4" destOrd="0" presId="urn:microsoft.com/office/officeart/2005/8/layout/orgChart1"/>
    <dgm:cxn modelId="{D45CA28F-7C23-464C-B52D-F8D7EC978E4B}" type="presParOf" srcId="{F36C5281-63AE-44D5-847A-77DAA14B5818}" destId="{C0BA2E29-A5C7-4024-99CB-F5CCB849B05A}" srcOrd="5" destOrd="0" presId="urn:microsoft.com/office/officeart/2005/8/layout/orgChart1"/>
    <dgm:cxn modelId="{EDCCF2D6-6E44-4F7F-9BE8-C222905FDDE1}" type="presParOf" srcId="{C0BA2E29-A5C7-4024-99CB-F5CCB849B05A}" destId="{EEF15D80-FE8A-4584-B1D5-A0EEF45756B0}" srcOrd="0" destOrd="0" presId="urn:microsoft.com/office/officeart/2005/8/layout/orgChart1"/>
    <dgm:cxn modelId="{BDDAA77A-6F18-4A25-B92A-EDE7208E58F2}" type="presParOf" srcId="{EEF15D80-FE8A-4584-B1D5-A0EEF45756B0}" destId="{17887991-65DF-495F-BE59-52B0CC88AAE5}" srcOrd="0" destOrd="0" presId="urn:microsoft.com/office/officeart/2005/8/layout/orgChart1"/>
    <dgm:cxn modelId="{C4F25CE5-B7DE-4AB2-ACAF-F1496B517D61}" type="presParOf" srcId="{EEF15D80-FE8A-4584-B1D5-A0EEF45756B0}" destId="{7D498526-D87C-45DA-A468-B88CC2520917}" srcOrd="1" destOrd="0" presId="urn:microsoft.com/office/officeart/2005/8/layout/orgChart1"/>
    <dgm:cxn modelId="{386B4AB8-6800-4383-BCD5-A53820C6DCEE}" type="presParOf" srcId="{C0BA2E29-A5C7-4024-99CB-F5CCB849B05A}" destId="{DCEBD3A5-2B78-402D-A5E7-1B7C59F3C5E4}" srcOrd="1" destOrd="0" presId="urn:microsoft.com/office/officeart/2005/8/layout/orgChart1"/>
    <dgm:cxn modelId="{53599018-0407-49B8-BD87-C84A9FACAED3}" type="presParOf" srcId="{C0BA2E29-A5C7-4024-99CB-F5CCB849B05A}" destId="{6E576E13-3517-4E6D-B4E4-069521992DF8}" srcOrd="2" destOrd="0" presId="urn:microsoft.com/office/officeart/2005/8/layout/orgChart1"/>
    <dgm:cxn modelId="{0998E222-F6E8-4B80-B809-ACBC26DF0A6A}" type="presParOf" srcId="{F36C5281-63AE-44D5-847A-77DAA14B5818}" destId="{51164099-1B3C-4876-8783-721D0CBBCD1B}" srcOrd="6" destOrd="0" presId="urn:microsoft.com/office/officeart/2005/8/layout/orgChart1"/>
    <dgm:cxn modelId="{9096DD93-6CEC-475A-BFB9-CC0B5EDB2FF1}" type="presParOf" srcId="{F36C5281-63AE-44D5-847A-77DAA14B5818}" destId="{007C85B1-6D1A-455C-A3EC-998868F5B2E7}" srcOrd="7" destOrd="0" presId="urn:microsoft.com/office/officeart/2005/8/layout/orgChart1"/>
    <dgm:cxn modelId="{4E61D71C-357C-4455-AADE-6DE8C5E079E3}" type="presParOf" srcId="{007C85B1-6D1A-455C-A3EC-998868F5B2E7}" destId="{8234386B-0E86-4FBE-9D61-9246C3705DE7}" srcOrd="0" destOrd="0" presId="urn:microsoft.com/office/officeart/2005/8/layout/orgChart1"/>
    <dgm:cxn modelId="{2F29A822-7ED6-4036-A4E1-C8120EB421DD}" type="presParOf" srcId="{8234386B-0E86-4FBE-9D61-9246C3705DE7}" destId="{5E6ACD63-6FCD-4F66-983F-9EBB5EAD1DFD}" srcOrd="0" destOrd="0" presId="urn:microsoft.com/office/officeart/2005/8/layout/orgChart1"/>
    <dgm:cxn modelId="{E10FDBAF-18D8-4E64-93D8-63EB1BB4CE5F}" type="presParOf" srcId="{8234386B-0E86-4FBE-9D61-9246C3705DE7}" destId="{2B62B610-43CA-448C-8C0D-595A5D7B80C4}" srcOrd="1" destOrd="0" presId="urn:microsoft.com/office/officeart/2005/8/layout/orgChart1"/>
    <dgm:cxn modelId="{8D14F0E4-0698-4E43-9AFD-F34130EA5A59}" type="presParOf" srcId="{007C85B1-6D1A-455C-A3EC-998868F5B2E7}" destId="{E845C0FD-6391-4E36-902E-0976754451BC}" srcOrd="1" destOrd="0" presId="urn:microsoft.com/office/officeart/2005/8/layout/orgChart1"/>
    <dgm:cxn modelId="{08EA3FA0-ED04-43EB-9E15-B037A021B9CD}" type="presParOf" srcId="{007C85B1-6D1A-455C-A3EC-998868F5B2E7}" destId="{71455083-EE35-4C41-802A-5CC172CEAECE}" srcOrd="2" destOrd="0" presId="urn:microsoft.com/office/officeart/2005/8/layout/orgChart1"/>
    <dgm:cxn modelId="{4F8C3645-B370-4718-A974-A2A3C94EED98}" type="presParOf" srcId="{47F40642-26AC-4710-8822-076869BE25D8}" destId="{1810D3AE-7434-4054-8DC0-60F21161DE0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A169E2E-CC86-45F8-90DE-C357F2CBE4EF}" type="doc">
      <dgm:prSet loTypeId="urn:microsoft.com/office/officeart/2005/8/layout/orgChart1" loCatId="hierarchy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en-GB"/>
        </a:p>
      </dgm:t>
    </dgm:pt>
    <dgm:pt modelId="{31379A62-4AE4-4995-B597-DD7BA141476E}">
      <dgm:prSet phldrT="[Text]" custT="1"/>
      <dgm:spPr>
        <a:xfrm>
          <a:off x="1376699" y="614"/>
          <a:ext cx="6302915" cy="549567"/>
        </a:xfrm>
        <a:prstGeom prst="rect">
          <a:avLst/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4F81BD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pPr>
            <a:buNone/>
          </a:pPr>
          <a:r>
            <a:rPr lang="en-GB" sz="2400" noProof="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How to reduce greenhouse gas usage</a:t>
          </a:r>
        </a:p>
      </dgm:t>
    </dgm:pt>
    <dgm:pt modelId="{4F0E5423-E4FC-412A-84CD-591AC0D9680E}" type="parTrans" cxnId="{B9AD34E9-60A4-4619-8A3C-E58293B28303}">
      <dgm:prSet/>
      <dgm:spPr/>
      <dgm:t>
        <a:bodyPr/>
        <a:lstStyle/>
        <a:p>
          <a:endParaRPr lang="en-GB" noProof="0" dirty="0"/>
        </a:p>
      </dgm:t>
    </dgm:pt>
    <dgm:pt modelId="{971E65FD-5175-425F-B38B-AE00E98BD84B}" type="sibTrans" cxnId="{B9AD34E9-60A4-4619-8A3C-E58293B28303}">
      <dgm:prSet/>
      <dgm:spPr/>
      <dgm:t>
        <a:bodyPr/>
        <a:lstStyle/>
        <a:p>
          <a:endParaRPr lang="en-GB" noProof="0" dirty="0"/>
        </a:p>
      </dgm:t>
    </dgm:pt>
    <dgm:pt modelId="{71D64DA1-04A2-4CA1-A16D-5C97926E0996}">
      <dgm:prSet phldrT="[Text]" custT="1"/>
      <dgm:spPr>
        <a:xfrm>
          <a:off x="1155038" y="820626"/>
          <a:ext cx="1441015" cy="847655"/>
        </a:xfrm>
        <a:prstGeom prst="rect">
          <a:avLst/>
        </a:prstGeom>
        <a:gradFill rotWithShape="0">
          <a:gsLst>
            <a:gs pos="0">
              <a:srgbClr val="9BBB59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9BBB59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9BBB59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pPr>
            <a:buNone/>
          </a:pPr>
          <a:r>
            <a:rPr lang="en-GB" sz="1600" b="1" noProof="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Optimization of current technologies</a:t>
          </a:r>
        </a:p>
      </dgm:t>
    </dgm:pt>
    <dgm:pt modelId="{541D7FDA-77AD-4CB2-86DF-896516CE93A0}" type="parTrans" cxnId="{120B8FE4-373F-4AD3-8B94-245A7296CB23}">
      <dgm:prSet/>
      <dgm:spPr>
        <a:xfrm>
          <a:off x="1875546" y="550182"/>
          <a:ext cx="2652610" cy="270443"/>
        </a:xfrm>
        <a:custGeom>
          <a:avLst/>
          <a:gdLst/>
          <a:ahLst/>
          <a:cxnLst/>
          <a:rect l="0" t="0" r="0" b="0"/>
          <a:pathLst>
            <a:path>
              <a:moveTo>
                <a:pt x="2652610" y="0"/>
              </a:moveTo>
              <a:lnTo>
                <a:pt x="2652610" y="135221"/>
              </a:lnTo>
              <a:lnTo>
                <a:pt x="0" y="135221"/>
              </a:lnTo>
              <a:lnTo>
                <a:pt x="0" y="270443"/>
              </a:lnTo>
            </a:path>
          </a:pathLst>
        </a:custGeom>
        <a:noFill/>
        <a:ln w="25400" cap="flat" cmpd="sng" algn="ctr">
          <a:solidFill>
            <a:srgbClr val="9BBB5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n-GB" noProof="0" dirty="0"/>
        </a:p>
      </dgm:t>
    </dgm:pt>
    <dgm:pt modelId="{768C2284-B3BB-493E-8B0F-577BC80CD9EE}" type="sibTrans" cxnId="{120B8FE4-373F-4AD3-8B94-245A7296CB23}">
      <dgm:prSet/>
      <dgm:spPr/>
      <dgm:t>
        <a:bodyPr/>
        <a:lstStyle/>
        <a:p>
          <a:endParaRPr lang="en-GB" noProof="0" dirty="0"/>
        </a:p>
      </dgm:t>
    </dgm:pt>
    <dgm:pt modelId="{8849FAB8-9ED5-471A-8F08-46D1BE44239D}">
      <dgm:prSet phldrT="[Text]" custT="1"/>
      <dgm:spPr>
        <a:xfrm>
          <a:off x="2866498" y="820626"/>
          <a:ext cx="1463887" cy="847655"/>
        </a:xfrm>
        <a:prstGeom prst="rect">
          <a:avLst/>
        </a:prstGeom>
        <a:gradFill rotWithShape="0">
          <a:gsLst>
            <a:gs pos="0">
              <a:srgbClr val="9BBB59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9BBB59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9BBB59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pPr>
            <a:buNone/>
          </a:pPr>
          <a:r>
            <a:rPr lang="en-GB" sz="1600" b="1" noProof="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Gas Recuperation</a:t>
          </a:r>
        </a:p>
      </dgm:t>
    </dgm:pt>
    <dgm:pt modelId="{E1D9D6B0-AA14-4EB5-91E0-438505FC81ED}" type="parTrans" cxnId="{31EF7216-9119-42F5-8F54-5F4D4D9C5767}">
      <dgm:prSet/>
      <dgm:spPr>
        <a:xfrm>
          <a:off x="3598441" y="550182"/>
          <a:ext cx="929715" cy="270443"/>
        </a:xfrm>
        <a:custGeom>
          <a:avLst/>
          <a:gdLst/>
          <a:ahLst/>
          <a:cxnLst/>
          <a:rect l="0" t="0" r="0" b="0"/>
          <a:pathLst>
            <a:path>
              <a:moveTo>
                <a:pt x="929715" y="0"/>
              </a:moveTo>
              <a:lnTo>
                <a:pt x="929715" y="135221"/>
              </a:lnTo>
              <a:lnTo>
                <a:pt x="0" y="135221"/>
              </a:lnTo>
              <a:lnTo>
                <a:pt x="0" y="270443"/>
              </a:lnTo>
            </a:path>
          </a:pathLst>
        </a:custGeom>
        <a:noFill/>
        <a:ln w="25400" cap="flat" cmpd="sng" algn="ctr">
          <a:solidFill>
            <a:srgbClr val="9BBB5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n-GB" noProof="0" dirty="0"/>
        </a:p>
      </dgm:t>
    </dgm:pt>
    <dgm:pt modelId="{A119CE85-7A22-4447-90C5-60B9E3EC5579}" type="sibTrans" cxnId="{31EF7216-9119-42F5-8F54-5F4D4D9C5767}">
      <dgm:prSet/>
      <dgm:spPr/>
      <dgm:t>
        <a:bodyPr/>
        <a:lstStyle/>
        <a:p>
          <a:endParaRPr lang="en-GB" noProof="0" dirty="0"/>
        </a:p>
      </dgm:t>
    </dgm:pt>
    <dgm:pt modelId="{B8A6A29B-C5E2-4D7B-9E7A-0669441DECB3}">
      <dgm:prSet phldrT="[Text]" custT="1"/>
      <dgm:spPr>
        <a:xfrm>
          <a:off x="4600829" y="820626"/>
          <a:ext cx="1463887" cy="861112"/>
        </a:xfrm>
        <a:prstGeom prst="rect">
          <a:avLst/>
        </a:prstGeom>
        <a:gradFill rotWithShape="0">
          <a:gsLst>
            <a:gs pos="0">
              <a:srgbClr val="9BBB59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9BBB59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9BBB59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pPr>
            <a:buNone/>
          </a:pPr>
          <a:r>
            <a:rPr lang="en-GB" sz="1600" b="1" noProof="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Alternative Gases</a:t>
          </a:r>
        </a:p>
      </dgm:t>
    </dgm:pt>
    <dgm:pt modelId="{E253937C-BB60-4646-A138-812EA8CF5E2E}" type="parTrans" cxnId="{B11AEE73-815F-4421-873D-E5DDD030A5E6}">
      <dgm:prSet/>
      <dgm:spPr>
        <a:xfrm>
          <a:off x="4528157" y="550182"/>
          <a:ext cx="804615" cy="2704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5221"/>
              </a:lnTo>
              <a:lnTo>
                <a:pt x="804615" y="135221"/>
              </a:lnTo>
              <a:lnTo>
                <a:pt x="804615" y="270443"/>
              </a:lnTo>
            </a:path>
          </a:pathLst>
        </a:custGeom>
        <a:noFill/>
        <a:ln w="25400" cap="flat" cmpd="sng" algn="ctr">
          <a:solidFill>
            <a:srgbClr val="9BBB5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n-GB" noProof="0" dirty="0"/>
        </a:p>
      </dgm:t>
    </dgm:pt>
    <dgm:pt modelId="{0A3A8943-9CBB-4A06-95C5-0A4953D3C16D}" type="sibTrans" cxnId="{B11AEE73-815F-4421-873D-E5DDD030A5E6}">
      <dgm:prSet/>
      <dgm:spPr/>
      <dgm:t>
        <a:bodyPr/>
        <a:lstStyle/>
        <a:p>
          <a:endParaRPr lang="en-GB" noProof="0" dirty="0"/>
        </a:p>
      </dgm:t>
    </dgm:pt>
    <dgm:pt modelId="{A9546626-F7FD-4A82-8969-F86591DB07D4}">
      <dgm:prSet phldrT="[Text]" custT="1"/>
      <dgm:spPr>
        <a:xfrm>
          <a:off x="6335160" y="820626"/>
          <a:ext cx="1463887" cy="861112"/>
        </a:xfrm>
        <a:prstGeom prst="rect">
          <a:avLst/>
        </a:prstGeom>
        <a:gradFill rotWithShape="0">
          <a:gsLst>
            <a:gs pos="0">
              <a:srgbClr val="9BBB59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9BBB59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9BBB59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pPr>
            <a:buNone/>
          </a:pPr>
          <a:r>
            <a:rPr lang="en-GB" sz="1600" b="1" noProof="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Gas disposal</a:t>
          </a:r>
        </a:p>
      </dgm:t>
    </dgm:pt>
    <dgm:pt modelId="{A4930416-536B-4573-BA8A-C5AAEE5A8D50}" type="parTrans" cxnId="{BE4545AE-04C3-4C00-8FEE-484269D499E1}">
      <dgm:prSet/>
      <dgm:spPr>
        <a:xfrm>
          <a:off x="4528157" y="550182"/>
          <a:ext cx="2538947" cy="2704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5221"/>
              </a:lnTo>
              <a:lnTo>
                <a:pt x="2538947" y="135221"/>
              </a:lnTo>
              <a:lnTo>
                <a:pt x="2538947" y="270443"/>
              </a:lnTo>
            </a:path>
          </a:pathLst>
        </a:custGeom>
        <a:noFill/>
        <a:ln w="25400" cap="flat" cmpd="sng" algn="ctr">
          <a:solidFill>
            <a:srgbClr val="9BBB5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n-GB" noProof="0" dirty="0"/>
        </a:p>
      </dgm:t>
    </dgm:pt>
    <dgm:pt modelId="{CB263A19-05F4-4CD5-AEA0-E64653689FED}" type="sibTrans" cxnId="{BE4545AE-04C3-4C00-8FEE-484269D499E1}">
      <dgm:prSet/>
      <dgm:spPr/>
      <dgm:t>
        <a:bodyPr/>
        <a:lstStyle/>
        <a:p>
          <a:endParaRPr lang="en-GB" noProof="0" dirty="0"/>
        </a:p>
      </dgm:t>
    </dgm:pt>
    <dgm:pt modelId="{38EFD96E-D994-4648-9C33-5238A98CD16E}">
      <dgm:prSet phldrT="[Text]"/>
      <dgm:spPr>
        <a:xfrm>
          <a:off x="4966801" y="1952183"/>
          <a:ext cx="1287828" cy="643914"/>
        </a:xfrm>
        <a:prstGeom prst="rect">
          <a:avLst/>
        </a:prstGeom>
        <a:solidFill>
          <a:srgbClr val="4BACC6">
            <a:lumMod val="20000"/>
            <a:lumOff val="80000"/>
          </a:srgb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pPr>
            <a:buNone/>
          </a:pPr>
          <a:r>
            <a:rPr lang="en-GB" noProof="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New eco-friendly gases, HFOs, …</a:t>
          </a:r>
        </a:p>
      </dgm:t>
    </dgm:pt>
    <dgm:pt modelId="{A37CF896-2539-4566-B7B1-2A3B3C97B8F0}" type="parTrans" cxnId="{CAC30E55-CBB7-43D1-AEDC-7DC50F434FF5}">
      <dgm:prSet/>
      <dgm:spPr>
        <a:xfrm>
          <a:off x="4747218" y="1681739"/>
          <a:ext cx="219583" cy="5924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2401"/>
              </a:lnTo>
              <a:lnTo>
                <a:pt x="219583" y="592401"/>
              </a:lnTo>
            </a:path>
          </a:pathLst>
        </a:custGeom>
        <a:noFill/>
        <a:ln w="25400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n-GB"/>
        </a:p>
      </dgm:t>
    </dgm:pt>
    <dgm:pt modelId="{3848CAEE-67DA-40F5-9C74-2CEB0D30F780}" type="sibTrans" cxnId="{CAC30E55-CBB7-43D1-AEDC-7DC50F434FF5}">
      <dgm:prSet/>
      <dgm:spPr/>
      <dgm:t>
        <a:bodyPr/>
        <a:lstStyle/>
        <a:p>
          <a:endParaRPr lang="en-GB"/>
        </a:p>
      </dgm:t>
    </dgm:pt>
    <dgm:pt modelId="{90613CF9-D547-4C0D-9089-7A198EE85C0E}" type="pres">
      <dgm:prSet presAssocID="{3A169E2E-CC86-45F8-90DE-C357F2CBE4E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47F40642-26AC-4710-8822-076869BE25D8}" type="pres">
      <dgm:prSet presAssocID="{31379A62-4AE4-4995-B597-DD7BA141476E}" presName="hierRoot1" presStyleCnt="0">
        <dgm:presLayoutVars>
          <dgm:hierBranch val="init"/>
        </dgm:presLayoutVars>
      </dgm:prSet>
      <dgm:spPr/>
    </dgm:pt>
    <dgm:pt modelId="{BD3B131A-3E48-401A-B46D-952A454C3C28}" type="pres">
      <dgm:prSet presAssocID="{31379A62-4AE4-4995-B597-DD7BA141476E}" presName="rootComposite1" presStyleCnt="0"/>
      <dgm:spPr/>
    </dgm:pt>
    <dgm:pt modelId="{E1194983-05F2-46AE-B598-CD812ED9E17F}" type="pres">
      <dgm:prSet presAssocID="{31379A62-4AE4-4995-B597-DD7BA141476E}" presName="rootText1" presStyleLbl="node0" presStyleIdx="0" presStyleCnt="1" custScaleX="489422" custScaleY="85348" custLinFactNeighborX="3969">
        <dgm:presLayoutVars>
          <dgm:chPref val="3"/>
        </dgm:presLayoutVars>
      </dgm:prSet>
      <dgm:spPr/>
    </dgm:pt>
    <dgm:pt modelId="{3A03D34A-56D3-45D2-8ED5-303D9FD98417}" type="pres">
      <dgm:prSet presAssocID="{31379A62-4AE4-4995-B597-DD7BA141476E}" presName="rootConnector1" presStyleLbl="node1" presStyleIdx="0" presStyleCnt="0"/>
      <dgm:spPr/>
    </dgm:pt>
    <dgm:pt modelId="{F36C5281-63AE-44D5-847A-77DAA14B5818}" type="pres">
      <dgm:prSet presAssocID="{31379A62-4AE4-4995-B597-DD7BA141476E}" presName="hierChild2" presStyleCnt="0"/>
      <dgm:spPr/>
    </dgm:pt>
    <dgm:pt modelId="{504525F3-5C29-4DEA-8A04-073E1BC7BBA3}" type="pres">
      <dgm:prSet presAssocID="{541D7FDA-77AD-4CB2-86DF-896516CE93A0}" presName="Name37" presStyleLbl="parChTrans1D2" presStyleIdx="0" presStyleCnt="4"/>
      <dgm:spPr/>
    </dgm:pt>
    <dgm:pt modelId="{2A4A95B7-3BC3-4790-930E-AE1AD680D76F}" type="pres">
      <dgm:prSet presAssocID="{71D64DA1-04A2-4CA1-A16D-5C97926E0996}" presName="hierRoot2" presStyleCnt="0">
        <dgm:presLayoutVars>
          <dgm:hierBranch val="init"/>
        </dgm:presLayoutVars>
      </dgm:prSet>
      <dgm:spPr/>
    </dgm:pt>
    <dgm:pt modelId="{7B40836C-F5C6-4542-8C13-DFFA7DAC6D4D}" type="pres">
      <dgm:prSet presAssocID="{71D64DA1-04A2-4CA1-A16D-5C97926E0996}" presName="rootComposite" presStyleCnt="0"/>
      <dgm:spPr/>
    </dgm:pt>
    <dgm:pt modelId="{7FA9616A-1F29-4335-93E1-4DF0235D0F9D}" type="pres">
      <dgm:prSet presAssocID="{71D64DA1-04A2-4CA1-A16D-5C97926E0996}" presName="rootText" presStyleLbl="node2" presStyleIdx="0" presStyleCnt="4" custScaleX="111895" custScaleY="131641">
        <dgm:presLayoutVars>
          <dgm:chPref val="3"/>
        </dgm:presLayoutVars>
      </dgm:prSet>
      <dgm:spPr/>
    </dgm:pt>
    <dgm:pt modelId="{D536BB60-1660-4383-8557-4AF3AE6ED6EE}" type="pres">
      <dgm:prSet presAssocID="{71D64DA1-04A2-4CA1-A16D-5C97926E0996}" presName="rootConnector" presStyleLbl="node2" presStyleIdx="0" presStyleCnt="4"/>
      <dgm:spPr/>
    </dgm:pt>
    <dgm:pt modelId="{12FCBAA7-43AA-435D-8833-C72DCB28C1DB}" type="pres">
      <dgm:prSet presAssocID="{71D64DA1-04A2-4CA1-A16D-5C97926E0996}" presName="hierChild4" presStyleCnt="0"/>
      <dgm:spPr/>
    </dgm:pt>
    <dgm:pt modelId="{100FAA25-DDA8-4F11-B474-D761541EA8A8}" type="pres">
      <dgm:prSet presAssocID="{71D64DA1-04A2-4CA1-A16D-5C97926E0996}" presName="hierChild5" presStyleCnt="0"/>
      <dgm:spPr/>
    </dgm:pt>
    <dgm:pt modelId="{13780461-477F-4DD8-8DD5-65F6A3DBB8DA}" type="pres">
      <dgm:prSet presAssocID="{E1D9D6B0-AA14-4EB5-91E0-438505FC81ED}" presName="Name37" presStyleLbl="parChTrans1D2" presStyleIdx="1" presStyleCnt="4"/>
      <dgm:spPr/>
    </dgm:pt>
    <dgm:pt modelId="{E5317C3C-54D0-436F-9F93-83174F5AF0D4}" type="pres">
      <dgm:prSet presAssocID="{8849FAB8-9ED5-471A-8F08-46D1BE44239D}" presName="hierRoot2" presStyleCnt="0">
        <dgm:presLayoutVars>
          <dgm:hierBranch val="init"/>
        </dgm:presLayoutVars>
      </dgm:prSet>
      <dgm:spPr/>
    </dgm:pt>
    <dgm:pt modelId="{145625AC-5054-4FE1-B0C3-FFEDA8476B78}" type="pres">
      <dgm:prSet presAssocID="{8849FAB8-9ED5-471A-8F08-46D1BE44239D}" presName="rootComposite" presStyleCnt="0"/>
      <dgm:spPr/>
    </dgm:pt>
    <dgm:pt modelId="{9560444E-8BA6-4566-B17A-69DDB8CDBABE}" type="pres">
      <dgm:prSet presAssocID="{8849FAB8-9ED5-471A-8F08-46D1BE44239D}" presName="rootText" presStyleLbl="node2" presStyleIdx="1" presStyleCnt="4" custScaleX="113671" custScaleY="131641">
        <dgm:presLayoutVars>
          <dgm:chPref val="3"/>
        </dgm:presLayoutVars>
      </dgm:prSet>
      <dgm:spPr/>
    </dgm:pt>
    <dgm:pt modelId="{7235F72B-F2DA-4C54-AA9D-CCFD9F9E7757}" type="pres">
      <dgm:prSet presAssocID="{8849FAB8-9ED5-471A-8F08-46D1BE44239D}" presName="rootConnector" presStyleLbl="node2" presStyleIdx="1" presStyleCnt="4"/>
      <dgm:spPr/>
    </dgm:pt>
    <dgm:pt modelId="{1FCA9EEA-2F5D-42FC-8D11-DAC252A9573B}" type="pres">
      <dgm:prSet presAssocID="{8849FAB8-9ED5-471A-8F08-46D1BE44239D}" presName="hierChild4" presStyleCnt="0"/>
      <dgm:spPr/>
    </dgm:pt>
    <dgm:pt modelId="{C3529A18-C4A5-4008-A4B9-322D7E8CD5D4}" type="pres">
      <dgm:prSet presAssocID="{8849FAB8-9ED5-471A-8F08-46D1BE44239D}" presName="hierChild5" presStyleCnt="0"/>
      <dgm:spPr/>
    </dgm:pt>
    <dgm:pt modelId="{B5F14ED1-31DB-4AE4-9066-923D3765C41E}" type="pres">
      <dgm:prSet presAssocID="{E253937C-BB60-4646-A138-812EA8CF5E2E}" presName="Name37" presStyleLbl="parChTrans1D2" presStyleIdx="2" presStyleCnt="4"/>
      <dgm:spPr/>
    </dgm:pt>
    <dgm:pt modelId="{C0BA2E29-A5C7-4024-99CB-F5CCB849B05A}" type="pres">
      <dgm:prSet presAssocID="{B8A6A29B-C5E2-4D7B-9E7A-0669441DECB3}" presName="hierRoot2" presStyleCnt="0">
        <dgm:presLayoutVars>
          <dgm:hierBranch val="init"/>
        </dgm:presLayoutVars>
      </dgm:prSet>
      <dgm:spPr/>
    </dgm:pt>
    <dgm:pt modelId="{EEF15D80-FE8A-4584-B1D5-A0EEF45756B0}" type="pres">
      <dgm:prSet presAssocID="{B8A6A29B-C5E2-4D7B-9E7A-0669441DECB3}" presName="rootComposite" presStyleCnt="0"/>
      <dgm:spPr/>
    </dgm:pt>
    <dgm:pt modelId="{17887991-65DF-495F-BE59-52B0CC88AAE5}" type="pres">
      <dgm:prSet presAssocID="{B8A6A29B-C5E2-4D7B-9E7A-0669441DECB3}" presName="rootText" presStyleLbl="node2" presStyleIdx="2" presStyleCnt="4" custScaleX="113671" custScaleY="133731">
        <dgm:presLayoutVars>
          <dgm:chPref val="3"/>
        </dgm:presLayoutVars>
      </dgm:prSet>
      <dgm:spPr/>
    </dgm:pt>
    <dgm:pt modelId="{7D498526-D87C-45DA-A468-B88CC2520917}" type="pres">
      <dgm:prSet presAssocID="{B8A6A29B-C5E2-4D7B-9E7A-0669441DECB3}" presName="rootConnector" presStyleLbl="node2" presStyleIdx="2" presStyleCnt="4"/>
      <dgm:spPr/>
    </dgm:pt>
    <dgm:pt modelId="{DCEBD3A5-2B78-402D-A5E7-1B7C59F3C5E4}" type="pres">
      <dgm:prSet presAssocID="{B8A6A29B-C5E2-4D7B-9E7A-0669441DECB3}" presName="hierChild4" presStyleCnt="0"/>
      <dgm:spPr/>
    </dgm:pt>
    <dgm:pt modelId="{48B5ADF8-7124-475E-917D-4214D540B921}" type="pres">
      <dgm:prSet presAssocID="{A37CF896-2539-4566-B7B1-2A3B3C97B8F0}" presName="Name37" presStyleLbl="parChTrans1D3" presStyleIdx="0" presStyleCnt="1"/>
      <dgm:spPr/>
    </dgm:pt>
    <dgm:pt modelId="{29476679-34AE-4E46-AFD2-01397C86715C}" type="pres">
      <dgm:prSet presAssocID="{38EFD96E-D994-4648-9C33-5238A98CD16E}" presName="hierRoot2" presStyleCnt="0">
        <dgm:presLayoutVars>
          <dgm:hierBranch val="init"/>
        </dgm:presLayoutVars>
      </dgm:prSet>
      <dgm:spPr/>
    </dgm:pt>
    <dgm:pt modelId="{FD1B6771-BA6E-4F48-88F5-5BB19053FEF1}" type="pres">
      <dgm:prSet presAssocID="{38EFD96E-D994-4648-9C33-5238A98CD16E}" presName="rootComposite" presStyleCnt="0"/>
      <dgm:spPr/>
    </dgm:pt>
    <dgm:pt modelId="{920D0468-7004-4F99-B54D-923A943E1A44}" type="pres">
      <dgm:prSet presAssocID="{38EFD96E-D994-4648-9C33-5238A98CD16E}" presName="rootText" presStyleLbl="node3" presStyleIdx="0" presStyleCnt="1">
        <dgm:presLayoutVars>
          <dgm:chPref val="3"/>
        </dgm:presLayoutVars>
      </dgm:prSet>
      <dgm:spPr/>
    </dgm:pt>
    <dgm:pt modelId="{AE4A2223-08D5-4FC2-9EFE-814A53AC8144}" type="pres">
      <dgm:prSet presAssocID="{38EFD96E-D994-4648-9C33-5238A98CD16E}" presName="rootConnector" presStyleLbl="node3" presStyleIdx="0" presStyleCnt="1"/>
      <dgm:spPr/>
    </dgm:pt>
    <dgm:pt modelId="{A9CAD256-B333-4DFF-B85A-DFAFD9833D78}" type="pres">
      <dgm:prSet presAssocID="{38EFD96E-D994-4648-9C33-5238A98CD16E}" presName="hierChild4" presStyleCnt="0"/>
      <dgm:spPr/>
    </dgm:pt>
    <dgm:pt modelId="{08010568-10FE-437A-BA2A-477788783FB1}" type="pres">
      <dgm:prSet presAssocID="{38EFD96E-D994-4648-9C33-5238A98CD16E}" presName="hierChild5" presStyleCnt="0"/>
      <dgm:spPr/>
    </dgm:pt>
    <dgm:pt modelId="{6E576E13-3517-4E6D-B4E4-069521992DF8}" type="pres">
      <dgm:prSet presAssocID="{B8A6A29B-C5E2-4D7B-9E7A-0669441DECB3}" presName="hierChild5" presStyleCnt="0"/>
      <dgm:spPr/>
    </dgm:pt>
    <dgm:pt modelId="{51164099-1B3C-4876-8783-721D0CBBCD1B}" type="pres">
      <dgm:prSet presAssocID="{A4930416-536B-4573-BA8A-C5AAEE5A8D50}" presName="Name37" presStyleLbl="parChTrans1D2" presStyleIdx="3" presStyleCnt="4"/>
      <dgm:spPr/>
    </dgm:pt>
    <dgm:pt modelId="{007C85B1-6D1A-455C-A3EC-998868F5B2E7}" type="pres">
      <dgm:prSet presAssocID="{A9546626-F7FD-4A82-8969-F86591DB07D4}" presName="hierRoot2" presStyleCnt="0">
        <dgm:presLayoutVars>
          <dgm:hierBranch val="init"/>
        </dgm:presLayoutVars>
      </dgm:prSet>
      <dgm:spPr/>
    </dgm:pt>
    <dgm:pt modelId="{8234386B-0E86-4FBE-9D61-9246C3705DE7}" type="pres">
      <dgm:prSet presAssocID="{A9546626-F7FD-4A82-8969-F86591DB07D4}" presName="rootComposite" presStyleCnt="0"/>
      <dgm:spPr/>
    </dgm:pt>
    <dgm:pt modelId="{5E6ACD63-6FCD-4F66-983F-9EBB5EAD1DFD}" type="pres">
      <dgm:prSet presAssocID="{A9546626-F7FD-4A82-8969-F86591DB07D4}" presName="rootText" presStyleLbl="node2" presStyleIdx="3" presStyleCnt="4" custScaleX="113671" custScaleY="133731">
        <dgm:presLayoutVars>
          <dgm:chPref val="3"/>
        </dgm:presLayoutVars>
      </dgm:prSet>
      <dgm:spPr/>
    </dgm:pt>
    <dgm:pt modelId="{2B62B610-43CA-448C-8C0D-595A5D7B80C4}" type="pres">
      <dgm:prSet presAssocID="{A9546626-F7FD-4A82-8969-F86591DB07D4}" presName="rootConnector" presStyleLbl="node2" presStyleIdx="3" presStyleCnt="4"/>
      <dgm:spPr/>
    </dgm:pt>
    <dgm:pt modelId="{E845C0FD-6391-4E36-902E-0976754451BC}" type="pres">
      <dgm:prSet presAssocID="{A9546626-F7FD-4A82-8969-F86591DB07D4}" presName="hierChild4" presStyleCnt="0"/>
      <dgm:spPr/>
    </dgm:pt>
    <dgm:pt modelId="{71455083-EE35-4C41-802A-5CC172CEAECE}" type="pres">
      <dgm:prSet presAssocID="{A9546626-F7FD-4A82-8969-F86591DB07D4}" presName="hierChild5" presStyleCnt="0"/>
      <dgm:spPr/>
    </dgm:pt>
    <dgm:pt modelId="{1810D3AE-7434-4054-8DC0-60F21161DE07}" type="pres">
      <dgm:prSet presAssocID="{31379A62-4AE4-4995-B597-DD7BA141476E}" presName="hierChild3" presStyleCnt="0"/>
      <dgm:spPr/>
    </dgm:pt>
  </dgm:ptLst>
  <dgm:cxnLst>
    <dgm:cxn modelId="{07525401-B93E-49DD-91BE-544E5A5EB53A}" type="presOf" srcId="{8849FAB8-9ED5-471A-8F08-46D1BE44239D}" destId="{9560444E-8BA6-4566-B17A-69DDB8CDBABE}" srcOrd="0" destOrd="0" presId="urn:microsoft.com/office/officeart/2005/8/layout/orgChart1"/>
    <dgm:cxn modelId="{677AC605-0271-4E72-B07D-80BAFD6E5871}" type="presOf" srcId="{B8A6A29B-C5E2-4D7B-9E7A-0669441DECB3}" destId="{17887991-65DF-495F-BE59-52B0CC88AAE5}" srcOrd="0" destOrd="0" presId="urn:microsoft.com/office/officeart/2005/8/layout/orgChart1"/>
    <dgm:cxn modelId="{AFC9B90D-6842-48ED-903A-304F4B6BB428}" type="presOf" srcId="{E1D9D6B0-AA14-4EB5-91E0-438505FC81ED}" destId="{13780461-477F-4DD8-8DD5-65F6A3DBB8DA}" srcOrd="0" destOrd="0" presId="urn:microsoft.com/office/officeart/2005/8/layout/orgChart1"/>
    <dgm:cxn modelId="{31EF7216-9119-42F5-8F54-5F4D4D9C5767}" srcId="{31379A62-4AE4-4995-B597-DD7BA141476E}" destId="{8849FAB8-9ED5-471A-8F08-46D1BE44239D}" srcOrd="1" destOrd="0" parTransId="{E1D9D6B0-AA14-4EB5-91E0-438505FC81ED}" sibTransId="{A119CE85-7A22-4447-90C5-60B9E3EC5579}"/>
    <dgm:cxn modelId="{F684121B-C163-40E3-857A-921312426E81}" type="presOf" srcId="{B8A6A29B-C5E2-4D7B-9E7A-0669441DECB3}" destId="{7D498526-D87C-45DA-A468-B88CC2520917}" srcOrd="1" destOrd="0" presId="urn:microsoft.com/office/officeart/2005/8/layout/orgChart1"/>
    <dgm:cxn modelId="{44F94F24-3D92-42C1-9CEB-F5A578C7692A}" type="presOf" srcId="{71D64DA1-04A2-4CA1-A16D-5C97926E0996}" destId="{D536BB60-1660-4383-8557-4AF3AE6ED6EE}" srcOrd="1" destOrd="0" presId="urn:microsoft.com/office/officeart/2005/8/layout/orgChart1"/>
    <dgm:cxn modelId="{CE42AE30-CAB2-434C-8543-9EDB776B2A69}" type="presOf" srcId="{A9546626-F7FD-4A82-8969-F86591DB07D4}" destId="{5E6ACD63-6FCD-4F66-983F-9EBB5EAD1DFD}" srcOrd="0" destOrd="0" presId="urn:microsoft.com/office/officeart/2005/8/layout/orgChart1"/>
    <dgm:cxn modelId="{BB3F4035-B935-4C09-A70D-25580ACF04F6}" type="presOf" srcId="{31379A62-4AE4-4995-B597-DD7BA141476E}" destId="{E1194983-05F2-46AE-B598-CD812ED9E17F}" srcOrd="0" destOrd="0" presId="urn:microsoft.com/office/officeart/2005/8/layout/orgChart1"/>
    <dgm:cxn modelId="{B8D2A23D-B7E6-4139-B43E-19B50B0257D1}" type="presOf" srcId="{38EFD96E-D994-4648-9C33-5238A98CD16E}" destId="{920D0468-7004-4F99-B54D-923A943E1A44}" srcOrd="0" destOrd="0" presId="urn:microsoft.com/office/officeart/2005/8/layout/orgChart1"/>
    <dgm:cxn modelId="{FCC67D5B-7D47-4B6D-94C2-5CE71FB0423D}" type="presOf" srcId="{A9546626-F7FD-4A82-8969-F86591DB07D4}" destId="{2B62B610-43CA-448C-8C0D-595A5D7B80C4}" srcOrd="1" destOrd="0" presId="urn:microsoft.com/office/officeart/2005/8/layout/orgChart1"/>
    <dgm:cxn modelId="{2CF2FE5D-3CC3-4BEB-9260-1B01F280C4CA}" type="presOf" srcId="{38EFD96E-D994-4648-9C33-5238A98CD16E}" destId="{AE4A2223-08D5-4FC2-9EFE-814A53AC8144}" srcOrd="1" destOrd="0" presId="urn:microsoft.com/office/officeart/2005/8/layout/orgChart1"/>
    <dgm:cxn modelId="{6E531E4C-0FD6-49C7-A332-6F16B1513842}" type="presOf" srcId="{8849FAB8-9ED5-471A-8F08-46D1BE44239D}" destId="{7235F72B-F2DA-4C54-AA9D-CCFD9F9E7757}" srcOrd="1" destOrd="0" presId="urn:microsoft.com/office/officeart/2005/8/layout/orgChart1"/>
    <dgm:cxn modelId="{B11AEE73-815F-4421-873D-E5DDD030A5E6}" srcId="{31379A62-4AE4-4995-B597-DD7BA141476E}" destId="{B8A6A29B-C5E2-4D7B-9E7A-0669441DECB3}" srcOrd="2" destOrd="0" parTransId="{E253937C-BB60-4646-A138-812EA8CF5E2E}" sibTransId="{0A3A8943-9CBB-4A06-95C5-0A4953D3C16D}"/>
    <dgm:cxn modelId="{CAC30E55-CBB7-43D1-AEDC-7DC50F434FF5}" srcId="{B8A6A29B-C5E2-4D7B-9E7A-0669441DECB3}" destId="{38EFD96E-D994-4648-9C33-5238A98CD16E}" srcOrd="0" destOrd="0" parTransId="{A37CF896-2539-4566-B7B1-2A3B3C97B8F0}" sibTransId="{3848CAEE-67DA-40F5-9C74-2CEB0D30F780}"/>
    <dgm:cxn modelId="{FB0AE87D-92A6-43E5-A38C-B1890B7195F5}" type="presOf" srcId="{71D64DA1-04A2-4CA1-A16D-5C97926E0996}" destId="{7FA9616A-1F29-4335-93E1-4DF0235D0F9D}" srcOrd="0" destOrd="0" presId="urn:microsoft.com/office/officeart/2005/8/layout/orgChart1"/>
    <dgm:cxn modelId="{1C558B83-5841-4C4A-9AFE-E24192D1F62F}" type="presOf" srcId="{541D7FDA-77AD-4CB2-86DF-896516CE93A0}" destId="{504525F3-5C29-4DEA-8A04-073E1BC7BBA3}" srcOrd="0" destOrd="0" presId="urn:microsoft.com/office/officeart/2005/8/layout/orgChart1"/>
    <dgm:cxn modelId="{2576C893-1AF6-4BCD-8140-D2F61EDF8FA0}" type="presOf" srcId="{A4930416-536B-4573-BA8A-C5AAEE5A8D50}" destId="{51164099-1B3C-4876-8783-721D0CBBCD1B}" srcOrd="0" destOrd="0" presId="urn:microsoft.com/office/officeart/2005/8/layout/orgChart1"/>
    <dgm:cxn modelId="{6C448E9E-27A4-43A4-B7B5-40003F6D22D0}" type="presOf" srcId="{3A169E2E-CC86-45F8-90DE-C357F2CBE4EF}" destId="{90613CF9-D547-4C0D-9089-7A198EE85C0E}" srcOrd="0" destOrd="0" presId="urn:microsoft.com/office/officeart/2005/8/layout/orgChart1"/>
    <dgm:cxn modelId="{BE4545AE-04C3-4C00-8FEE-484269D499E1}" srcId="{31379A62-4AE4-4995-B597-DD7BA141476E}" destId="{A9546626-F7FD-4A82-8969-F86591DB07D4}" srcOrd="3" destOrd="0" parTransId="{A4930416-536B-4573-BA8A-C5AAEE5A8D50}" sibTransId="{CB263A19-05F4-4CD5-AEA0-E64653689FED}"/>
    <dgm:cxn modelId="{F719E5B9-DCBB-4C34-AE3D-9EFA63351CA5}" type="presOf" srcId="{31379A62-4AE4-4995-B597-DD7BA141476E}" destId="{3A03D34A-56D3-45D2-8ED5-303D9FD98417}" srcOrd="1" destOrd="0" presId="urn:microsoft.com/office/officeart/2005/8/layout/orgChart1"/>
    <dgm:cxn modelId="{120B8FE4-373F-4AD3-8B94-245A7296CB23}" srcId="{31379A62-4AE4-4995-B597-DD7BA141476E}" destId="{71D64DA1-04A2-4CA1-A16D-5C97926E0996}" srcOrd="0" destOrd="0" parTransId="{541D7FDA-77AD-4CB2-86DF-896516CE93A0}" sibTransId="{768C2284-B3BB-493E-8B0F-577BC80CD9EE}"/>
    <dgm:cxn modelId="{B9AD34E9-60A4-4619-8A3C-E58293B28303}" srcId="{3A169E2E-CC86-45F8-90DE-C357F2CBE4EF}" destId="{31379A62-4AE4-4995-B597-DD7BA141476E}" srcOrd="0" destOrd="0" parTransId="{4F0E5423-E4FC-412A-84CD-591AC0D9680E}" sibTransId="{971E65FD-5175-425F-B38B-AE00E98BD84B}"/>
    <dgm:cxn modelId="{6F0E92EF-2C5F-4F44-8C6D-F7FCD24ADC9B}" type="presOf" srcId="{E253937C-BB60-4646-A138-812EA8CF5E2E}" destId="{B5F14ED1-31DB-4AE4-9066-923D3765C41E}" srcOrd="0" destOrd="0" presId="urn:microsoft.com/office/officeart/2005/8/layout/orgChart1"/>
    <dgm:cxn modelId="{1E5301F7-3C3F-4574-A65A-1A624BC4AB64}" type="presOf" srcId="{A37CF896-2539-4566-B7B1-2A3B3C97B8F0}" destId="{48B5ADF8-7124-475E-917D-4214D540B921}" srcOrd="0" destOrd="0" presId="urn:microsoft.com/office/officeart/2005/8/layout/orgChart1"/>
    <dgm:cxn modelId="{8B736BF3-4806-45C5-A424-5EF2589C0AAB}" type="presParOf" srcId="{90613CF9-D547-4C0D-9089-7A198EE85C0E}" destId="{47F40642-26AC-4710-8822-076869BE25D8}" srcOrd="0" destOrd="0" presId="urn:microsoft.com/office/officeart/2005/8/layout/orgChart1"/>
    <dgm:cxn modelId="{D1E907DD-82AD-44D7-86C3-EE3F5D62F2D8}" type="presParOf" srcId="{47F40642-26AC-4710-8822-076869BE25D8}" destId="{BD3B131A-3E48-401A-B46D-952A454C3C28}" srcOrd="0" destOrd="0" presId="urn:microsoft.com/office/officeart/2005/8/layout/orgChart1"/>
    <dgm:cxn modelId="{C5A77AA7-A003-43B5-9407-3E9228B4C052}" type="presParOf" srcId="{BD3B131A-3E48-401A-B46D-952A454C3C28}" destId="{E1194983-05F2-46AE-B598-CD812ED9E17F}" srcOrd="0" destOrd="0" presId="urn:microsoft.com/office/officeart/2005/8/layout/orgChart1"/>
    <dgm:cxn modelId="{81D6C7A0-D91B-4EE1-A07F-47C0B9F74E50}" type="presParOf" srcId="{BD3B131A-3E48-401A-B46D-952A454C3C28}" destId="{3A03D34A-56D3-45D2-8ED5-303D9FD98417}" srcOrd="1" destOrd="0" presId="urn:microsoft.com/office/officeart/2005/8/layout/orgChart1"/>
    <dgm:cxn modelId="{64E54BF6-7D70-4719-992B-D8300FBD889A}" type="presParOf" srcId="{47F40642-26AC-4710-8822-076869BE25D8}" destId="{F36C5281-63AE-44D5-847A-77DAA14B5818}" srcOrd="1" destOrd="0" presId="urn:microsoft.com/office/officeart/2005/8/layout/orgChart1"/>
    <dgm:cxn modelId="{E59998B3-59E9-46D5-AEA4-F04ABD68735C}" type="presParOf" srcId="{F36C5281-63AE-44D5-847A-77DAA14B5818}" destId="{504525F3-5C29-4DEA-8A04-073E1BC7BBA3}" srcOrd="0" destOrd="0" presId="urn:microsoft.com/office/officeart/2005/8/layout/orgChart1"/>
    <dgm:cxn modelId="{36C4FFCC-21E5-46FD-A4AB-022B7AD61EFE}" type="presParOf" srcId="{F36C5281-63AE-44D5-847A-77DAA14B5818}" destId="{2A4A95B7-3BC3-4790-930E-AE1AD680D76F}" srcOrd="1" destOrd="0" presId="urn:microsoft.com/office/officeart/2005/8/layout/orgChart1"/>
    <dgm:cxn modelId="{CFA7EAB1-C46E-4D03-8E98-AE015454F010}" type="presParOf" srcId="{2A4A95B7-3BC3-4790-930E-AE1AD680D76F}" destId="{7B40836C-F5C6-4542-8C13-DFFA7DAC6D4D}" srcOrd="0" destOrd="0" presId="urn:microsoft.com/office/officeart/2005/8/layout/orgChart1"/>
    <dgm:cxn modelId="{28702217-BBAF-4F0D-A7DE-6F99BBC179A7}" type="presParOf" srcId="{7B40836C-F5C6-4542-8C13-DFFA7DAC6D4D}" destId="{7FA9616A-1F29-4335-93E1-4DF0235D0F9D}" srcOrd="0" destOrd="0" presId="urn:microsoft.com/office/officeart/2005/8/layout/orgChart1"/>
    <dgm:cxn modelId="{07CC9854-1065-4E61-AAB9-02F8D23CC7A0}" type="presParOf" srcId="{7B40836C-F5C6-4542-8C13-DFFA7DAC6D4D}" destId="{D536BB60-1660-4383-8557-4AF3AE6ED6EE}" srcOrd="1" destOrd="0" presId="urn:microsoft.com/office/officeart/2005/8/layout/orgChart1"/>
    <dgm:cxn modelId="{C3DAEE27-7ACB-4986-9801-644B60F0AE81}" type="presParOf" srcId="{2A4A95B7-3BC3-4790-930E-AE1AD680D76F}" destId="{12FCBAA7-43AA-435D-8833-C72DCB28C1DB}" srcOrd="1" destOrd="0" presId="urn:microsoft.com/office/officeart/2005/8/layout/orgChart1"/>
    <dgm:cxn modelId="{11B7FC70-2AB3-4D7B-81D7-7632A83295E1}" type="presParOf" srcId="{2A4A95B7-3BC3-4790-930E-AE1AD680D76F}" destId="{100FAA25-DDA8-4F11-B474-D761541EA8A8}" srcOrd="2" destOrd="0" presId="urn:microsoft.com/office/officeart/2005/8/layout/orgChart1"/>
    <dgm:cxn modelId="{A6489917-623F-4E79-88B8-20B904895870}" type="presParOf" srcId="{F36C5281-63AE-44D5-847A-77DAA14B5818}" destId="{13780461-477F-4DD8-8DD5-65F6A3DBB8DA}" srcOrd="2" destOrd="0" presId="urn:microsoft.com/office/officeart/2005/8/layout/orgChart1"/>
    <dgm:cxn modelId="{EA87D851-167A-47E3-838F-F907262251A2}" type="presParOf" srcId="{F36C5281-63AE-44D5-847A-77DAA14B5818}" destId="{E5317C3C-54D0-436F-9F93-83174F5AF0D4}" srcOrd="3" destOrd="0" presId="urn:microsoft.com/office/officeart/2005/8/layout/orgChart1"/>
    <dgm:cxn modelId="{AB34A791-08B2-4656-A20B-00A6D972D327}" type="presParOf" srcId="{E5317C3C-54D0-436F-9F93-83174F5AF0D4}" destId="{145625AC-5054-4FE1-B0C3-FFEDA8476B78}" srcOrd="0" destOrd="0" presId="urn:microsoft.com/office/officeart/2005/8/layout/orgChart1"/>
    <dgm:cxn modelId="{356B9F8A-24C3-4489-89A3-BB198AB3C1D3}" type="presParOf" srcId="{145625AC-5054-4FE1-B0C3-FFEDA8476B78}" destId="{9560444E-8BA6-4566-B17A-69DDB8CDBABE}" srcOrd="0" destOrd="0" presId="urn:microsoft.com/office/officeart/2005/8/layout/orgChart1"/>
    <dgm:cxn modelId="{6B4748B8-54A2-4651-815B-176D38CFEA3E}" type="presParOf" srcId="{145625AC-5054-4FE1-B0C3-FFEDA8476B78}" destId="{7235F72B-F2DA-4C54-AA9D-CCFD9F9E7757}" srcOrd="1" destOrd="0" presId="urn:microsoft.com/office/officeart/2005/8/layout/orgChart1"/>
    <dgm:cxn modelId="{69D995F4-8450-42CF-B93A-252D6E5AC565}" type="presParOf" srcId="{E5317C3C-54D0-436F-9F93-83174F5AF0D4}" destId="{1FCA9EEA-2F5D-42FC-8D11-DAC252A9573B}" srcOrd="1" destOrd="0" presId="urn:microsoft.com/office/officeart/2005/8/layout/orgChart1"/>
    <dgm:cxn modelId="{739B1A0E-070B-455C-B8AF-6FEE6D823F17}" type="presParOf" srcId="{E5317C3C-54D0-436F-9F93-83174F5AF0D4}" destId="{C3529A18-C4A5-4008-A4B9-322D7E8CD5D4}" srcOrd="2" destOrd="0" presId="urn:microsoft.com/office/officeart/2005/8/layout/orgChart1"/>
    <dgm:cxn modelId="{C1A5D0B8-032C-4347-B562-074F5A59F3A6}" type="presParOf" srcId="{F36C5281-63AE-44D5-847A-77DAA14B5818}" destId="{B5F14ED1-31DB-4AE4-9066-923D3765C41E}" srcOrd="4" destOrd="0" presId="urn:microsoft.com/office/officeart/2005/8/layout/orgChart1"/>
    <dgm:cxn modelId="{D45CA28F-7C23-464C-B52D-F8D7EC978E4B}" type="presParOf" srcId="{F36C5281-63AE-44D5-847A-77DAA14B5818}" destId="{C0BA2E29-A5C7-4024-99CB-F5CCB849B05A}" srcOrd="5" destOrd="0" presId="urn:microsoft.com/office/officeart/2005/8/layout/orgChart1"/>
    <dgm:cxn modelId="{EDCCF2D6-6E44-4F7F-9BE8-C222905FDDE1}" type="presParOf" srcId="{C0BA2E29-A5C7-4024-99CB-F5CCB849B05A}" destId="{EEF15D80-FE8A-4584-B1D5-A0EEF45756B0}" srcOrd="0" destOrd="0" presId="urn:microsoft.com/office/officeart/2005/8/layout/orgChart1"/>
    <dgm:cxn modelId="{BDDAA77A-6F18-4A25-B92A-EDE7208E58F2}" type="presParOf" srcId="{EEF15D80-FE8A-4584-B1D5-A0EEF45756B0}" destId="{17887991-65DF-495F-BE59-52B0CC88AAE5}" srcOrd="0" destOrd="0" presId="urn:microsoft.com/office/officeart/2005/8/layout/orgChart1"/>
    <dgm:cxn modelId="{C4F25CE5-B7DE-4AB2-ACAF-F1496B517D61}" type="presParOf" srcId="{EEF15D80-FE8A-4584-B1D5-A0EEF45756B0}" destId="{7D498526-D87C-45DA-A468-B88CC2520917}" srcOrd="1" destOrd="0" presId="urn:microsoft.com/office/officeart/2005/8/layout/orgChart1"/>
    <dgm:cxn modelId="{386B4AB8-6800-4383-BCD5-A53820C6DCEE}" type="presParOf" srcId="{C0BA2E29-A5C7-4024-99CB-F5CCB849B05A}" destId="{DCEBD3A5-2B78-402D-A5E7-1B7C59F3C5E4}" srcOrd="1" destOrd="0" presId="urn:microsoft.com/office/officeart/2005/8/layout/orgChart1"/>
    <dgm:cxn modelId="{FD81CE39-339F-44C3-A766-C33D4A5D2AC4}" type="presParOf" srcId="{DCEBD3A5-2B78-402D-A5E7-1B7C59F3C5E4}" destId="{48B5ADF8-7124-475E-917D-4214D540B921}" srcOrd="0" destOrd="0" presId="urn:microsoft.com/office/officeart/2005/8/layout/orgChart1"/>
    <dgm:cxn modelId="{58F538FF-BD6A-426F-A2B1-6158FB16B300}" type="presParOf" srcId="{DCEBD3A5-2B78-402D-A5E7-1B7C59F3C5E4}" destId="{29476679-34AE-4E46-AFD2-01397C86715C}" srcOrd="1" destOrd="0" presId="urn:microsoft.com/office/officeart/2005/8/layout/orgChart1"/>
    <dgm:cxn modelId="{997C2AF3-110F-44C6-A55A-EC7404C903A3}" type="presParOf" srcId="{29476679-34AE-4E46-AFD2-01397C86715C}" destId="{FD1B6771-BA6E-4F48-88F5-5BB19053FEF1}" srcOrd="0" destOrd="0" presId="urn:microsoft.com/office/officeart/2005/8/layout/orgChart1"/>
    <dgm:cxn modelId="{741567E0-3527-420C-96A2-34087EE57215}" type="presParOf" srcId="{FD1B6771-BA6E-4F48-88F5-5BB19053FEF1}" destId="{920D0468-7004-4F99-B54D-923A943E1A44}" srcOrd="0" destOrd="0" presId="urn:microsoft.com/office/officeart/2005/8/layout/orgChart1"/>
    <dgm:cxn modelId="{D9690F5C-4541-4ECB-983B-D97D70A2444C}" type="presParOf" srcId="{FD1B6771-BA6E-4F48-88F5-5BB19053FEF1}" destId="{AE4A2223-08D5-4FC2-9EFE-814A53AC8144}" srcOrd="1" destOrd="0" presId="urn:microsoft.com/office/officeart/2005/8/layout/orgChart1"/>
    <dgm:cxn modelId="{2ECCDEF6-5BC3-453E-BDC3-BE9A016863EE}" type="presParOf" srcId="{29476679-34AE-4E46-AFD2-01397C86715C}" destId="{A9CAD256-B333-4DFF-B85A-DFAFD9833D78}" srcOrd="1" destOrd="0" presId="urn:microsoft.com/office/officeart/2005/8/layout/orgChart1"/>
    <dgm:cxn modelId="{8822199F-E802-4808-B60E-BFD552B1DA6D}" type="presParOf" srcId="{29476679-34AE-4E46-AFD2-01397C86715C}" destId="{08010568-10FE-437A-BA2A-477788783FB1}" srcOrd="2" destOrd="0" presId="urn:microsoft.com/office/officeart/2005/8/layout/orgChart1"/>
    <dgm:cxn modelId="{53599018-0407-49B8-BD87-C84A9FACAED3}" type="presParOf" srcId="{C0BA2E29-A5C7-4024-99CB-F5CCB849B05A}" destId="{6E576E13-3517-4E6D-B4E4-069521992DF8}" srcOrd="2" destOrd="0" presId="urn:microsoft.com/office/officeart/2005/8/layout/orgChart1"/>
    <dgm:cxn modelId="{0998E222-F6E8-4B80-B809-ACBC26DF0A6A}" type="presParOf" srcId="{F36C5281-63AE-44D5-847A-77DAA14B5818}" destId="{51164099-1B3C-4876-8783-721D0CBBCD1B}" srcOrd="6" destOrd="0" presId="urn:microsoft.com/office/officeart/2005/8/layout/orgChart1"/>
    <dgm:cxn modelId="{9096DD93-6CEC-475A-BFB9-CC0B5EDB2FF1}" type="presParOf" srcId="{F36C5281-63AE-44D5-847A-77DAA14B5818}" destId="{007C85B1-6D1A-455C-A3EC-998868F5B2E7}" srcOrd="7" destOrd="0" presId="urn:microsoft.com/office/officeart/2005/8/layout/orgChart1"/>
    <dgm:cxn modelId="{4E61D71C-357C-4455-AADE-6DE8C5E079E3}" type="presParOf" srcId="{007C85B1-6D1A-455C-A3EC-998868F5B2E7}" destId="{8234386B-0E86-4FBE-9D61-9246C3705DE7}" srcOrd="0" destOrd="0" presId="urn:microsoft.com/office/officeart/2005/8/layout/orgChart1"/>
    <dgm:cxn modelId="{2F29A822-7ED6-4036-A4E1-C8120EB421DD}" type="presParOf" srcId="{8234386B-0E86-4FBE-9D61-9246C3705DE7}" destId="{5E6ACD63-6FCD-4F66-983F-9EBB5EAD1DFD}" srcOrd="0" destOrd="0" presId="urn:microsoft.com/office/officeart/2005/8/layout/orgChart1"/>
    <dgm:cxn modelId="{E10FDBAF-18D8-4E64-93D8-63EB1BB4CE5F}" type="presParOf" srcId="{8234386B-0E86-4FBE-9D61-9246C3705DE7}" destId="{2B62B610-43CA-448C-8C0D-595A5D7B80C4}" srcOrd="1" destOrd="0" presId="urn:microsoft.com/office/officeart/2005/8/layout/orgChart1"/>
    <dgm:cxn modelId="{8D14F0E4-0698-4E43-9AFD-F34130EA5A59}" type="presParOf" srcId="{007C85B1-6D1A-455C-A3EC-998868F5B2E7}" destId="{E845C0FD-6391-4E36-902E-0976754451BC}" srcOrd="1" destOrd="0" presId="urn:microsoft.com/office/officeart/2005/8/layout/orgChart1"/>
    <dgm:cxn modelId="{08EA3FA0-ED04-43EB-9E15-B037A021B9CD}" type="presParOf" srcId="{007C85B1-6D1A-455C-A3EC-998868F5B2E7}" destId="{71455083-EE35-4C41-802A-5CC172CEAECE}" srcOrd="2" destOrd="0" presId="urn:microsoft.com/office/officeart/2005/8/layout/orgChart1"/>
    <dgm:cxn modelId="{4F8C3645-B370-4718-A974-A2A3C94EED98}" type="presParOf" srcId="{47F40642-26AC-4710-8822-076869BE25D8}" destId="{1810D3AE-7434-4054-8DC0-60F21161DE0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A169E2E-CC86-45F8-90DE-C357F2CBE4EF}" type="doc">
      <dgm:prSet loTypeId="urn:microsoft.com/office/officeart/2005/8/layout/orgChart1" loCatId="hierarchy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en-GB"/>
        </a:p>
      </dgm:t>
    </dgm:pt>
    <dgm:pt modelId="{31379A62-4AE4-4995-B597-DD7BA141476E}">
      <dgm:prSet phldrT="[Text]" custT="1"/>
      <dgm:spPr>
        <a:xfrm>
          <a:off x="1376699" y="614"/>
          <a:ext cx="6302915" cy="549567"/>
        </a:xfrm>
        <a:prstGeom prst="rect">
          <a:avLst/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4F81BD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pPr>
            <a:buNone/>
          </a:pPr>
          <a:r>
            <a:rPr lang="en-GB" sz="2400" noProof="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How to reduce greenhouse gas usage</a:t>
          </a:r>
        </a:p>
      </dgm:t>
    </dgm:pt>
    <dgm:pt modelId="{4F0E5423-E4FC-412A-84CD-591AC0D9680E}" type="parTrans" cxnId="{B9AD34E9-60A4-4619-8A3C-E58293B28303}">
      <dgm:prSet/>
      <dgm:spPr/>
      <dgm:t>
        <a:bodyPr/>
        <a:lstStyle/>
        <a:p>
          <a:endParaRPr lang="en-GB" noProof="0" dirty="0"/>
        </a:p>
      </dgm:t>
    </dgm:pt>
    <dgm:pt modelId="{971E65FD-5175-425F-B38B-AE00E98BD84B}" type="sibTrans" cxnId="{B9AD34E9-60A4-4619-8A3C-E58293B28303}">
      <dgm:prSet/>
      <dgm:spPr/>
      <dgm:t>
        <a:bodyPr/>
        <a:lstStyle/>
        <a:p>
          <a:endParaRPr lang="en-GB" noProof="0" dirty="0"/>
        </a:p>
      </dgm:t>
    </dgm:pt>
    <dgm:pt modelId="{71D64DA1-04A2-4CA1-A16D-5C97926E0996}">
      <dgm:prSet phldrT="[Text]" custT="1"/>
      <dgm:spPr>
        <a:xfrm>
          <a:off x="1155038" y="820626"/>
          <a:ext cx="1441015" cy="847655"/>
        </a:xfrm>
        <a:prstGeom prst="rect">
          <a:avLst/>
        </a:prstGeom>
        <a:gradFill rotWithShape="0">
          <a:gsLst>
            <a:gs pos="0">
              <a:srgbClr val="9BBB59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9BBB59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9BBB59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pPr>
            <a:buNone/>
          </a:pPr>
          <a:r>
            <a:rPr lang="en-GB" sz="1600" b="1" noProof="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Optimization of current technologies</a:t>
          </a:r>
        </a:p>
      </dgm:t>
    </dgm:pt>
    <dgm:pt modelId="{541D7FDA-77AD-4CB2-86DF-896516CE93A0}" type="parTrans" cxnId="{120B8FE4-373F-4AD3-8B94-245A7296CB23}">
      <dgm:prSet/>
      <dgm:spPr>
        <a:xfrm>
          <a:off x="1875546" y="550182"/>
          <a:ext cx="2652610" cy="270443"/>
        </a:xfrm>
        <a:custGeom>
          <a:avLst/>
          <a:gdLst/>
          <a:ahLst/>
          <a:cxnLst/>
          <a:rect l="0" t="0" r="0" b="0"/>
          <a:pathLst>
            <a:path>
              <a:moveTo>
                <a:pt x="2652610" y="0"/>
              </a:moveTo>
              <a:lnTo>
                <a:pt x="2652610" y="135221"/>
              </a:lnTo>
              <a:lnTo>
                <a:pt x="0" y="135221"/>
              </a:lnTo>
              <a:lnTo>
                <a:pt x="0" y="270443"/>
              </a:lnTo>
            </a:path>
          </a:pathLst>
        </a:custGeom>
        <a:noFill/>
        <a:ln w="25400" cap="flat" cmpd="sng" algn="ctr">
          <a:solidFill>
            <a:srgbClr val="9BBB5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n-GB" noProof="0" dirty="0"/>
        </a:p>
      </dgm:t>
    </dgm:pt>
    <dgm:pt modelId="{768C2284-B3BB-493E-8B0F-577BC80CD9EE}" type="sibTrans" cxnId="{120B8FE4-373F-4AD3-8B94-245A7296CB23}">
      <dgm:prSet/>
      <dgm:spPr/>
      <dgm:t>
        <a:bodyPr/>
        <a:lstStyle/>
        <a:p>
          <a:endParaRPr lang="en-GB" noProof="0" dirty="0"/>
        </a:p>
      </dgm:t>
    </dgm:pt>
    <dgm:pt modelId="{8849FAB8-9ED5-471A-8F08-46D1BE44239D}">
      <dgm:prSet phldrT="[Text]" custT="1"/>
      <dgm:spPr>
        <a:xfrm>
          <a:off x="2866498" y="820626"/>
          <a:ext cx="1463887" cy="847655"/>
        </a:xfrm>
        <a:prstGeom prst="rect">
          <a:avLst/>
        </a:prstGeom>
        <a:gradFill rotWithShape="0">
          <a:gsLst>
            <a:gs pos="0">
              <a:srgbClr val="9BBB59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9BBB59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9BBB59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pPr>
            <a:buNone/>
          </a:pPr>
          <a:r>
            <a:rPr lang="en-GB" sz="1600" b="1" noProof="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Gas Recuperation</a:t>
          </a:r>
        </a:p>
      </dgm:t>
    </dgm:pt>
    <dgm:pt modelId="{E1D9D6B0-AA14-4EB5-91E0-438505FC81ED}" type="parTrans" cxnId="{31EF7216-9119-42F5-8F54-5F4D4D9C5767}">
      <dgm:prSet/>
      <dgm:spPr>
        <a:xfrm>
          <a:off x="3598441" y="550182"/>
          <a:ext cx="929715" cy="270443"/>
        </a:xfrm>
        <a:custGeom>
          <a:avLst/>
          <a:gdLst/>
          <a:ahLst/>
          <a:cxnLst/>
          <a:rect l="0" t="0" r="0" b="0"/>
          <a:pathLst>
            <a:path>
              <a:moveTo>
                <a:pt x="929715" y="0"/>
              </a:moveTo>
              <a:lnTo>
                <a:pt x="929715" y="135221"/>
              </a:lnTo>
              <a:lnTo>
                <a:pt x="0" y="135221"/>
              </a:lnTo>
              <a:lnTo>
                <a:pt x="0" y="270443"/>
              </a:lnTo>
            </a:path>
          </a:pathLst>
        </a:custGeom>
        <a:noFill/>
        <a:ln w="25400" cap="flat" cmpd="sng" algn="ctr">
          <a:solidFill>
            <a:srgbClr val="9BBB5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n-GB" noProof="0" dirty="0"/>
        </a:p>
      </dgm:t>
    </dgm:pt>
    <dgm:pt modelId="{A119CE85-7A22-4447-90C5-60B9E3EC5579}" type="sibTrans" cxnId="{31EF7216-9119-42F5-8F54-5F4D4D9C5767}">
      <dgm:prSet/>
      <dgm:spPr/>
      <dgm:t>
        <a:bodyPr/>
        <a:lstStyle/>
        <a:p>
          <a:endParaRPr lang="en-GB" noProof="0" dirty="0"/>
        </a:p>
      </dgm:t>
    </dgm:pt>
    <dgm:pt modelId="{B8A6A29B-C5E2-4D7B-9E7A-0669441DECB3}">
      <dgm:prSet phldrT="[Text]" custT="1"/>
      <dgm:spPr>
        <a:xfrm>
          <a:off x="4600829" y="820626"/>
          <a:ext cx="1463887" cy="861112"/>
        </a:xfrm>
        <a:prstGeom prst="rect">
          <a:avLst/>
        </a:prstGeom>
        <a:gradFill rotWithShape="0">
          <a:gsLst>
            <a:gs pos="0">
              <a:srgbClr val="9BBB59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9BBB59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9BBB59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pPr>
            <a:buNone/>
          </a:pPr>
          <a:r>
            <a:rPr lang="en-GB" sz="1600" b="1" noProof="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Alternative Gases</a:t>
          </a:r>
        </a:p>
      </dgm:t>
    </dgm:pt>
    <dgm:pt modelId="{E253937C-BB60-4646-A138-812EA8CF5E2E}" type="parTrans" cxnId="{B11AEE73-815F-4421-873D-E5DDD030A5E6}">
      <dgm:prSet/>
      <dgm:spPr>
        <a:xfrm>
          <a:off x="4528157" y="550182"/>
          <a:ext cx="804615" cy="2704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5221"/>
              </a:lnTo>
              <a:lnTo>
                <a:pt x="804615" y="135221"/>
              </a:lnTo>
              <a:lnTo>
                <a:pt x="804615" y="270443"/>
              </a:lnTo>
            </a:path>
          </a:pathLst>
        </a:custGeom>
        <a:noFill/>
        <a:ln w="25400" cap="flat" cmpd="sng" algn="ctr">
          <a:solidFill>
            <a:srgbClr val="9BBB5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n-GB" noProof="0" dirty="0"/>
        </a:p>
      </dgm:t>
    </dgm:pt>
    <dgm:pt modelId="{0A3A8943-9CBB-4A06-95C5-0A4953D3C16D}" type="sibTrans" cxnId="{B11AEE73-815F-4421-873D-E5DDD030A5E6}">
      <dgm:prSet/>
      <dgm:spPr/>
      <dgm:t>
        <a:bodyPr/>
        <a:lstStyle/>
        <a:p>
          <a:endParaRPr lang="en-GB" noProof="0" dirty="0"/>
        </a:p>
      </dgm:t>
    </dgm:pt>
    <dgm:pt modelId="{A9546626-F7FD-4A82-8969-F86591DB07D4}">
      <dgm:prSet phldrT="[Text]" custT="1"/>
      <dgm:spPr>
        <a:xfrm>
          <a:off x="6335160" y="820626"/>
          <a:ext cx="1463887" cy="861112"/>
        </a:xfrm>
        <a:prstGeom prst="rect">
          <a:avLst/>
        </a:prstGeom>
        <a:gradFill rotWithShape="0">
          <a:gsLst>
            <a:gs pos="0">
              <a:srgbClr val="9BBB59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9BBB59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9BBB59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pPr>
            <a:buNone/>
          </a:pPr>
          <a:r>
            <a:rPr lang="en-GB" sz="1600" b="1" noProof="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Gas disposal</a:t>
          </a:r>
        </a:p>
      </dgm:t>
    </dgm:pt>
    <dgm:pt modelId="{A4930416-536B-4573-BA8A-C5AAEE5A8D50}" type="parTrans" cxnId="{BE4545AE-04C3-4C00-8FEE-484269D499E1}">
      <dgm:prSet/>
      <dgm:spPr>
        <a:xfrm>
          <a:off x="4528157" y="550182"/>
          <a:ext cx="2538947" cy="2704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5221"/>
              </a:lnTo>
              <a:lnTo>
                <a:pt x="2538947" y="135221"/>
              </a:lnTo>
              <a:lnTo>
                <a:pt x="2538947" y="270443"/>
              </a:lnTo>
            </a:path>
          </a:pathLst>
        </a:custGeom>
        <a:noFill/>
        <a:ln w="25400" cap="flat" cmpd="sng" algn="ctr">
          <a:solidFill>
            <a:srgbClr val="9BBB5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n-GB" noProof="0" dirty="0"/>
        </a:p>
      </dgm:t>
    </dgm:pt>
    <dgm:pt modelId="{CB263A19-05F4-4CD5-AEA0-E64653689FED}" type="sibTrans" cxnId="{BE4545AE-04C3-4C00-8FEE-484269D499E1}">
      <dgm:prSet/>
      <dgm:spPr/>
      <dgm:t>
        <a:bodyPr/>
        <a:lstStyle/>
        <a:p>
          <a:endParaRPr lang="en-GB" noProof="0" dirty="0"/>
        </a:p>
      </dgm:t>
    </dgm:pt>
    <dgm:pt modelId="{30B7C501-4417-40EA-A0FE-A96410B8EAD3}">
      <dgm:prSet phldrT="[Text]"/>
      <dgm:spPr>
        <a:xfrm>
          <a:off x="6701132" y="1952183"/>
          <a:ext cx="1287828" cy="643914"/>
        </a:xfrm>
        <a:prstGeom prst="rect">
          <a:avLst/>
        </a:prstGeom>
        <a:solidFill>
          <a:srgbClr val="4BACC6">
            <a:lumMod val="20000"/>
            <a:lumOff val="80000"/>
          </a:srgb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pPr>
            <a:buNone/>
          </a:pPr>
          <a:r>
            <a:rPr lang="en-GB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GHGs destruction</a:t>
          </a:r>
          <a:endParaRPr lang="en-GB" noProof="0" dirty="0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gm:t>
    </dgm:pt>
    <dgm:pt modelId="{7D775F57-910A-40BD-8E87-0817123B7D1E}" type="parTrans" cxnId="{C4FE1794-2E31-467D-8571-BBEB50D71CC6}">
      <dgm:prSet/>
      <dgm:spPr>
        <a:xfrm>
          <a:off x="6481549" y="1681739"/>
          <a:ext cx="219583" cy="5924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2401"/>
              </a:lnTo>
              <a:lnTo>
                <a:pt x="219583" y="592401"/>
              </a:lnTo>
            </a:path>
          </a:pathLst>
        </a:custGeom>
        <a:noFill/>
        <a:ln w="25400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n-GB"/>
        </a:p>
      </dgm:t>
    </dgm:pt>
    <dgm:pt modelId="{CDC6369D-0120-44E4-91CF-FCD5F3C2614B}" type="sibTrans" cxnId="{C4FE1794-2E31-467D-8571-BBEB50D71CC6}">
      <dgm:prSet/>
      <dgm:spPr/>
      <dgm:t>
        <a:bodyPr/>
        <a:lstStyle/>
        <a:p>
          <a:endParaRPr lang="en-GB"/>
        </a:p>
      </dgm:t>
    </dgm:pt>
    <dgm:pt modelId="{38EFD96E-D994-4648-9C33-5238A98CD16E}">
      <dgm:prSet phldrT="[Text]"/>
      <dgm:spPr>
        <a:xfrm>
          <a:off x="4966801" y="1952183"/>
          <a:ext cx="1287828" cy="643914"/>
        </a:xfrm>
        <a:prstGeom prst="rect">
          <a:avLst/>
        </a:prstGeom>
        <a:solidFill>
          <a:srgbClr val="4BACC6">
            <a:lumMod val="20000"/>
            <a:lumOff val="80000"/>
          </a:srgb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pPr>
            <a:buNone/>
          </a:pPr>
          <a:r>
            <a:rPr lang="en-GB" noProof="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New eco-friendly gases, HFOs, …</a:t>
          </a:r>
        </a:p>
      </dgm:t>
    </dgm:pt>
    <dgm:pt modelId="{3848CAEE-67DA-40F5-9C74-2CEB0D30F780}" type="sibTrans" cxnId="{CAC30E55-CBB7-43D1-AEDC-7DC50F434FF5}">
      <dgm:prSet/>
      <dgm:spPr/>
      <dgm:t>
        <a:bodyPr/>
        <a:lstStyle/>
        <a:p>
          <a:endParaRPr lang="en-GB"/>
        </a:p>
      </dgm:t>
    </dgm:pt>
    <dgm:pt modelId="{A37CF896-2539-4566-B7B1-2A3B3C97B8F0}" type="parTrans" cxnId="{CAC30E55-CBB7-43D1-AEDC-7DC50F434FF5}">
      <dgm:prSet/>
      <dgm:spPr>
        <a:xfrm>
          <a:off x="4747218" y="1681739"/>
          <a:ext cx="219583" cy="5924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2401"/>
              </a:lnTo>
              <a:lnTo>
                <a:pt x="219583" y="592401"/>
              </a:lnTo>
            </a:path>
          </a:pathLst>
        </a:custGeom>
        <a:noFill/>
        <a:ln w="25400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n-GB"/>
        </a:p>
      </dgm:t>
    </dgm:pt>
    <dgm:pt modelId="{A45D71CB-B07C-4485-971F-99452CB001B6}">
      <dgm:prSet phldrT="[Text]" custT="1"/>
      <dgm:spPr>
        <a:xfrm>
          <a:off x="3232470" y="1938725"/>
          <a:ext cx="1287828" cy="643914"/>
        </a:xfrm>
        <a:prstGeom prst="rect">
          <a:avLst/>
        </a:prstGeom>
        <a:solidFill>
          <a:srgbClr val="CCFFFF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pPr>
            <a:buNone/>
          </a:pPr>
          <a:r>
            <a:rPr lang="en-GB" sz="130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Membrane separation</a:t>
          </a:r>
          <a:endParaRPr lang="en-GB" sz="1300" noProof="0" dirty="0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gm:t>
    </dgm:pt>
    <dgm:pt modelId="{034BA447-5C65-4417-A6A2-F3B789C66376}" type="sibTrans" cxnId="{A7701495-5262-49AC-BAC8-14C06495A1FC}">
      <dgm:prSet/>
      <dgm:spPr/>
      <dgm:t>
        <a:bodyPr/>
        <a:lstStyle/>
        <a:p>
          <a:endParaRPr lang="en-GB"/>
        </a:p>
      </dgm:t>
    </dgm:pt>
    <dgm:pt modelId="{8DD83205-5C59-456B-98C4-7FD73B6A341E}" type="parTrans" cxnId="{A7701495-5262-49AC-BAC8-14C06495A1FC}">
      <dgm:prSet/>
      <dgm:spPr>
        <a:xfrm>
          <a:off x="3012887" y="1668281"/>
          <a:ext cx="219583" cy="5924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2401"/>
              </a:lnTo>
              <a:lnTo>
                <a:pt x="219583" y="592401"/>
              </a:lnTo>
            </a:path>
          </a:pathLst>
        </a:custGeom>
        <a:noFill/>
        <a:ln w="25400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n-GB"/>
        </a:p>
      </dgm:t>
    </dgm:pt>
    <dgm:pt modelId="{32BCF11A-7F6E-4248-A4E3-606A4F75534E}">
      <dgm:prSet phldrT="[Text]"/>
      <dgm:spPr>
        <a:xfrm>
          <a:off x="3232470" y="2853083"/>
          <a:ext cx="1287828" cy="643914"/>
        </a:xfrm>
        <a:prstGeom prst="rect">
          <a:avLst/>
        </a:prstGeom>
        <a:solidFill>
          <a:srgbClr val="CCFFFF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pPr>
            <a:buNone/>
          </a:pPr>
          <a:r>
            <a:rPr lang="en-GB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Pressure swing</a:t>
          </a:r>
          <a:endParaRPr lang="en-GB" noProof="0" dirty="0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gm:t>
    </dgm:pt>
    <dgm:pt modelId="{99FF1848-15F9-4827-AE3E-70334763299E}" type="sibTrans" cxnId="{F5D2979F-5130-4FBD-B33E-46499EF056D9}">
      <dgm:prSet/>
      <dgm:spPr/>
      <dgm:t>
        <a:bodyPr/>
        <a:lstStyle/>
        <a:p>
          <a:endParaRPr lang="en-GB"/>
        </a:p>
      </dgm:t>
    </dgm:pt>
    <dgm:pt modelId="{61839455-B565-46B4-B3BD-BF08119DE479}" type="parTrans" cxnId="{F5D2979F-5130-4FBD-B33E-46499EF056D9}">
      <dgm:prSet/>
      <dgm:spPr>
        <a:xfrm>
          <a:off x="3012887" y="1668281"/>
          <a:ext cx="219583" cy="15067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06759"/>
              </a:lnTo>
              <a:lnTo>
                <a:pt x="219583" y="1506759"/>
              </a:lnTo>
            </a:path>
          </a:pathLst>
        </a:custGeom>
        <a:noFill/>
        <a:ln w="25400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n-GB"/>
        </a:p>
      </dgm:t>
    </dgm:pt>
    <dgm:pt modelId="{7AD0EFB8-FB56-46E9-8AAA-4971A79683CC}">
      <dgm:prSet phldrT="[Text]"/>
      <dgm:spPr>
        <a:xfrm>
          <a:off x="3232470" y="3767441"/>
          <a:ext cx="1287828" cy="643914"/>
        </a:xfrm>
        <a:prstGeom prst="rect">
          <a:avLst/>
        </a:prstGeom>
        <a:solidFill>
          <a:srgbClr val="CCFFFF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pPr>
            <a:buNone/>
          </a:pPr>
          <a:r>
            <a:rPr lang="en-GB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Cryogenic/cold separation</a:t>
          </a:r>
          <a:endParaRPr lang="en-GB" noProof="0" dirty="0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gm:t>
    </dgm:pt>
    <dgm:pt modelId="{D18EE0AA-1591-4052-B8BD-CC076BE6AB88}" type="sibTrans" cxnId="{061953E8-3445-4073-BC5D-13195B8F330D}">
      <dgm:prSet/>
      <dgm:spPr/>
      <dgm:t>
        <a:bodyPr/>
        <a:lstStyle/>
        <a:p>
          <a:endParaRPr lang="en-GB"/>
        </a:p>
      </dgm:t>
    </dgm:pt>
    <dgm:pt modelId="{2180FD26-6776-4869-8CA4-3A3C876C6A11}" type="parTrans" cxnId="{061953E8-3445-4073-BC5D-13195B8F330D}">
      <dgm:prSet/>
      <dgm:spPr>
        <a:xfrm>
          <a:off x="3012887" y="1668281"/>
          <a:ext cx="219583" cy="24211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21117"/>
              </a:lnTo>
              <a:lnTo>
                <a:pt x="219583" y="2421117"/>
              </a:lnTo>
            </a:path>
          </a:pathLst>
        </a:custGeom>
        <a:noFill/>
        <a:ln w="25400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n-GB"/>
        </a:p>
      </dgm:t>
    </dgm:pt>
    <dgm:pt modelId="{8F0700F9-A5C7-4676-AC48-B4B8E5287126}">
      <dgm:prSet phldrT="[Text]" custT="1"/>
      <dgm:spPr>
        <a:xfrm>
          <a:off x="1515292" y="1938725"/>
          <a:ext cx="1287828" cy="643914"/>
        </a:xfrm>
        <a:prstGeom prst="rect">
          <a:avLst/>
        </a:prstGeom>
        <a:solidFill>
          <a:srgbClr val="CCFFFF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pPr>
            <a:buFont typeface="Calibri" panose="020F0502020204030204" pitchFamily="34" charset="0"/>
            <a:buNone/>
          </a:pPr>
          <a:r>
            <a:rPr lang="en-GB" sz="130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Gas recirculation</a:t>
          </a:r>
          <a:endParaRPr lang="en-GB" sz="1300" noProof="0" dirty="0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gm:t>
    </dgm:pt>
    <dgm:pt modelId="{E1B9BD6A-F94F-4B15-871B-1864DC2D6583}" type="sibTrans" cxnId="{C863077D-3B79-40DD-B517-1D2E446B628F}">
      <dgm:prSet/>
      <dgm:spPr/>
      <dgm:t>
        <a:bodyPr/>
        <a:lstStyle/>
        <a:p>
          <a:endParaRPr lang="en-GB"/>
        </a:p>
      </dgm:t>
    </dgm:pt>
    <dgm:pt modelId="{92B3DA69-C38D-4348-889E-684ABDBCCC81}" type="parTrans" cxnId="{C863077D-3B79-40DD-B517-1D2E446B628F}">
      <dgm:prSet/>
      <dgm:spPr>
        <a:xfrm>
          <a:off x="1299140" y="1668281"/>
          <a:ext cx="216152" cy="5924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2401"/>
              </a:lnTo>
              <a:lnTo>
                <a:pt x="216152" y="592401"/>
              </a:lnTo>
            </a:path>
          </a:pathLst>
        </a:custGeom>
        <a:noFill/>
        <a:ln w="25400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n-GB"/>
        </a:p>
      </dgm:t>
    </dgm:pt>
    <dgm:pt modelId="{C74D88DB-B20D-43C3-9159-BF22A6476A6C}">
      <dgm:prSet phldrT="[Text]" custT="1"/>
      <dgm:spPr>
        <a:xfrm>
          <a:off x="1515292" y="2853083"/>
          <a:ext cx="1287828" cy="643914"/>
        </a:xfrm>
        <a:prstGeom prst="rect">
          <a:avLst/>
        </a:prstGeom>
        <a:solidFill>
          <a:srgbClr val="CCFFFF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pPr>
            <a:buFont typeface="Calibri" panose="020F0502020204030204" pitchFamily="34" charset="0"/>
            <a:buNone/>
          </a:pPr>
          <a:r>
            <a:rPr lang="en-GB" sz="130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Particular attention to operation</a:t>
          </a:r>
          <a:endParaRPr lang="en-GB" sz="1300" noProof="0" dirty="0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gm:t>
    </dgm:pt>
    <dgm:pt modelId="{2ADE361B-9478-40B9-8A2B-A88C4CD70FD8}" type="sibTrans" cxnId="{135BD56C-82B5-4051-AD09-C8DE55AC209F}">
      <dgm:prSet/>
      <dgm:spPr/>
      <dgm:t>
        <a:bodyPr/>
        <a:lstStyle/>
        <a:p>
          <a:endParaRPr lang="en-GB"/>
        </a:p>
      </dgm:t>
    </dgm:pt>
    <dgm:pt modelId="{677870A1-E590-420B-B78A-203DA443E6FF}" type="parTrans" cxnId="{135BD56C-82B5-4051-AD09-C8DE55AC209F}">
      <dgm:prSet/>
      <dgm:spPr>
        <a:xfrm>
          <a:off x="1299140" y="1668281"/>
          <a:ext cx="216152" cy="15067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06759"/>
              </a:lnTo>
              <a:lnTo>
                <a:pt x="216152" y="1506759"/>
              </a:lnTo>
            </a:path>
          </a:pathLst>
        </a:custGeom>
        <a:noFill/>
        <a:ln w="25400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n-GB"/>
        </a:p>
      </dgm:t>
    </dgm:pt>
    <dgm:pt modelId="{0A125305-1283-43DE-9F8C-B11F5553A497}">
      <dgm:prSet phldrT="[Text]" custT="1"/>
      <dgm:spPr>
        <a:xfrm>
          <a:off x="1515292" y="3767441"/>
          <a:ext cx="1287828" cy="643914"/>
        </a:xfrm>
        <a:prstGeom prst="rect">
          <a:avLst/>
        </a:prstGeom>
        <a:solidFill>
          <a:srgbClr val="CCFFFF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pPr>
            <a:buNone/>
          </a:pPr>
          <a:r>
            <a:rPr lang="en-GB" sz="130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Improved controls and monitoring </a:t>
          </a:r>
          <a:endParaRPr lang="en-GB" sz="1300" noProof="0" dirty="0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gm:t>
    </dgm:pt>
    <dgm:pt modelId="{6BD279BA-2D9C-41F0-BC15-A4A2B39EA82C}" type="sibTrans" cxnId="{964CCD3F-4998-43D8-8536-1AF1C62072AD}">
      <dgm:prSet/>
      <dgm:spPr/>
      <dgm:t>
        <a:bodyPr/>
        <a:lstStyle/>
        <a:p>
          <a:endParaRPr lang="en-GB"/>
        </a:p>
      </dgm:t>
    </dgm:pt>
    <dgm:pt modelId="{C3C60DB0-3467-473C-8E77-9FD1A4DBCF0A}" type="parTrans" cxnId="{964CCD3F-4998-43D8-8536-1AF1C62072AD}">
      <dgm:prSet/>
      <dgm:spPr>
        <a:xfrm>
          <a:off x="1299140" y="1668281"/>
          <a:ext cx="216152" cy="24211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21117"/>
              </a:lnTo>
              <a:lnTo>
                <a:pt x="216152" y="2421117"/>
              </a:lnTo>
            </a:path>
          </a:pathLst>
        </a:custGeom>
        <a:noFill/>
        <a:ln w="25400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n-GB"/>
        </a:p>
      </dgm:t>
    </dgm:pt>
    <dgm:pt modelId="{90613CF9-D547-4C0D-9089-7A198EE85C0E}" type="pres">
      <dgm:prSet presAssocID="{3A169E2E-CC86-45F8-90DE-C357F2CBE4E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47F40642-26AC-4710-8822-076869BE25D8}" type="pres">
      <dgm:prSet presAssocID="{31379A62-4AE4-4995-B597-DD7BA141476E}" presName="hierRoot1" presStyleCnt="0">
        <dgm:presLayoutVars>
          <dgm:hierBranch val="init"/>
        </dgm:presLayoutVars>
      </dgm:prSet>
      <dgm:spPr/>
    </dgm:pt>
    <dgm:pt modelId="{BD3B131A-3E48-401A-B46D-952A454C3C28}" type="pres">
      <dgm:prSet presAssocID="{31379A62-4AE4-4995-B597-DD7BA141476E}" presName="rootComposite1" presStyleCnt="0"/>
      <dgm:spPr/>
    </dgm:pt>
    <dgm:pt modelId="{E1194983-05F2-46AE-B598-CD812ED9E17F}" type="pres">
      <dgm:prSet presAssocID="{31379A62-4AE4-4995-B597-DD7BA141476E}" presName="rootText1" presStyleLbl="node0" presStyleIdx="0" presStyleCnt="1" custScaleX="489422" custScaleY="85348" custLinFactNeighborX="3969">
        <dgm:presLayoutVars>
          <dgm:chPref val="3"/>
        </dgm:presLayoutVars>
      </dgm:prSet>
      <dgm:spPr/>
    </dgm:pt>
    <dgm:pt modelId="{3A03D34A-56D3-45D2-8ED5-303D9FD98417}" type="pres">
      <dgm:prSet presAssocID="{31379A62-4AE4-4995-B597-DD7BA141476E}" presName="rootConnector1" presStyleLbl="node1" presStyleIdx="0" presStyleCnt="0"/>
      <dgm:spPr/>
    </dgm:pt>
    <dgm:pt modelId="{F36C5281-63AE-44D5-847A-77DAA14B5818}" type="pres">
      <dgm:prSet presAssocID="{31379A62-4AE4-4995-B597-DD7BA141476E}" presName="hierChild2" presStyleCnt="0"/>
      <dgm:spPr/>
    </dgm:pt>
    <dgm:pt modelId="{504525F3-5C29-4DEA-8A04-073E1BC7BBA3}" type="pres">
      <dgm:prSet presAssocID="{541D7FDA-77AD-4CB2-86DF-896516CE93A0}" presName="Name37" presStyleLbl="parChTrans1D2" presStyleIdx="0" presStyleCnt="4"/>
      <dgm:spPr/>
    </dgm:pt>
    <dgm:pt modelId="{2A4A95B7-3BC3-4790-930E-AE1AD680D76F}" type="pres">
      <dgm:prSet presAssocID="{71D64DA1-04A2-4CA1-A16D-5C97926E0996}" presName="hierRoot2" presStyleCnt="0">
        <dgm:presLayoutVars>
          <dgm:hierBranch val="init"/>
        </dgm:presLayoutVars>
      </dgm:prSet>
      <dgm:spPr/>
    </dgm:pt>
    <dgm:pt modelId="{7B40836C-F5C6-4542-8C13-DFFA7DAC6D4D}" type="pres">
      <dgm:prSet presAssocID="{71D64DA1-04A2-4CA1-A16D-5C97926E0996}" presName="rootComposite" presStyleCnt="0"/>
      <dgm:spPr/>
    </dgm:pt>
    <dgm:pt modelId="{7FA9616A-1F29-4335-93E1-4DF0235D0F9D}" type="pres">
      <dgm:prSet presAssocID="{71D64DA1-04A2-4CA1-A16D-5C97926E0996}" presName="rootText" presStyleLbl="node2" presStyleIdx="0" presStyleCnt="4" custScaleX="111895" custScaleY="131641">
        <dgm:presLayoutVars>
          <dgm:chPref val="3"/>
        </dgm:presLayoutVars>
      </dgm:prSet>
      <dgm:spPr/>
    </dgm:pt>
    <dgm:pt modelId="{D536BB60-1660-4383-8557-4AF3AE6ED6EE}" type="pres">
      <dgm:prSet presAssocID="{71D64DA1-04A2-4CA1-A16D-5C97926E0996}" presName="rootConnector" presStyleLbl="node2" presStyleIdx="0" presStyleCnt="4"/>
      <dgm:spPr/>
    </dgm:pt>
    <dgm:pt modelId="{12FCBAA7-43AA-435D-8833-C72DCB28C1DB}" type="pres">
      <dgm:prSet presAssocID="{71D64DA1-04A2-4CA1-A16D-5C97926E0996}" presName="hierChild4" presStyleCnt="0"/>
      <dgm:spPr/>
    </dgm:pt>
    <dgm:pt modelId="{659EF2FE-A7EA-4D3C-A406-6A074AEFDC08}" type="pres">
      <dgm:prSet presAssocID="{92B3DA69-C38D-4348-889E-684ABDBCCC81}" presName="Name37" presStyleLbl="parChTrans1D3" presStyleIdx="0" presStyleCnt="8"/>
      <dgm:spPr/>
    </dgm:pt>
    <dgm:pt modelId="{7600CC94-F337-4C70-A4BF-EB4537224B3E}" type="pres">
      <dgm:prSet presAssocID="{8F0700F9-A5C7-4676-AC48-B4B8E5287126}" presName="hierRoot2" presStyleCnt="0">
        <dgm:presLayoutVars>
          <dgm:hierBranch val="init"/>
        </dgm:presLayoutVars>
      </dgm:prSet>
      <dgm:spPr/>
    </dgm:pt>
    <dgm:pt modelId="{6FBA4861-E677-436D-B469-790EDEBC27D7}" type="pres">
      <dgm:prSet presAssocID="{8F0700F9-A5C7-4676-AC48-B4B8E5287126}" presName="rootComposite" presStyleCnt="0"/>
      <dgm:spPr/>
    </dgm:pt>
    <dgm:pt modelId="{723BABC8-812B-4249-A611-9F56B90A73E7}" type="pres">
      <dgm:prSet presAssocID="{8F0700F9-A5C7-4676-AC48-B4B8E5287126}" presName="rootText" presStyleLbl="node3" presStyleIdx="0" presStyleCnt="8">
        <dgm:presLayoutVars>
          <dgm:chPref val="3"/>
        </dgm:presLayoutVars>
      </dgm:prSet>
      <dgm:spPr/>
    </dgm:pt>
    <dgm:pt modelId="{1A6C4D4A-1E4D-463F-98B7-F0260947C186}" type="pres">
      <dgm:prSet presAssocID="{8F0700F9-A5C7-4676-AC48-B4B8E5287126}" presName="rootConnector" presStyleLbl="node3" presStyleIdx="0" presStyleCnt="8"/>
      <dgm:spPr/>
    </dgm:pt>
    <dgm:pt modelId="{F28A3144-42A6-4878-AE90-C9EF388DA8CB}" type="pres">
      <dgm:prSet presAssocID="{8F0700F9-A5C7-4676-AC48-B4B8E5287126}" presName="hierChild4" presStyleCnt="0"/>
      <dgm:spPr/>
    </dgm:pt>
    <dgm:pt modelId="{26717C55-7E1A-410F-BD44-47923BE3CF34}" type="pres">
      <dgm:prSet presAssocID="{8F0700F9-A5C7-4676-AC48-B4B8E5287126}" presName="hierChild5" presStyleCnt="0"/>
      <dgm:spPr/>
    </dgm:pt>
    <dgm:pt modelId="{3E3CA086-5151-43C6-A68F-055F76B8A7AC}" type="pres">
      <dgm:prSet presAssocID="{677870A1-E590-420B-B78A-203DA443E6FF}" presName="Name37" presStyleLbl="parChTrans1D3" presStyleIdx="1" presStyleCnt="8"/>
      <dgm:spPr/>
    </dgm:pt>
    <dgm:pt modelId="{0001409A-53A6-4AE4-B1FE-17C67FFB24B6}" type="pres">
      <dgm:prSet presAssocID="{C74D88DB-B20D-43C3-9159-BF22A6476A6C}" presName="hierRoot2" presStyleCnt="0">
        <dgm:presLayoutVars>
          <dgm:hierBranch val="init"/>
        </dgm:presLayoutVars>
      </dgm:prSet>
      <dgm:spPr/>
    </dgm:pt>
    <dgm:pt modelId="{A7334305-DA3F-4E77-BEBB-F1A014975931}" type="pres">
      <dgm:prSet presAssocID="{C74D88DB-B20D-43C3-9159-BF22A6476A6C}" presName="rootComposite" presStyleCnt="0"/>
      <dgm:spPr/>
    </dgm:pt>
    <dgm:pt modelId="{8B182A8C-F943-45AB-95D8-53ACAA5AA956}" type="pres">
      <dgm:prSet presAssocID="{C74D88DB-B20D-43C3-9159-BF22A6476A6C}" presName="rootText" presStyleLbl="node3" presStyleIdx="1" presStyleCnt="8">
        <dgm:presLayoutVars>
          <dgm:chPref val="3"/>
        </dgm:presLayoutVars>
      </dgm:prSet>
      <dgm:spPr/>
    </dgm:pt>
    <dgm:pt modelId="{539E368D-D221-43FB-8B1A-FD13A97EDD8F}" type="pres">
      <dgm:prSet presAssocID="{C74D88DB-B20D-43C3-9159-BF22A6476A6C}" presName="rootConnector" presStyleLbl="node3" presStyleIdx="1" presStyleCnt="8"/>
      <dgm:spPr/>
    </dgm:pt>
    <dgm:pt modelId="{F8E9D5E0-6343-40A2-BB71-75AC096CB33C}" type="pres">
      <dgm:prSet presAssocID="{C74D88DB-B20D-43C3-9159-BF22A6476A6C}" presName="hierChild4" presStyleCnt="0"/>
      <dgm:spPr/>
    </dgm:pt>
    <dgm:pt modelId="{ABD760E3-99F3-4D7E-8C56-7902B32BDC74}" type="pres">
      <dgm:prSet presAssocID="{C74D88DB-B20D-43C3-9159-BF22A6476A6C}" presName="hierChild5" presStyleCnt="0"/>
      <dgm:spPr/>
    </dgm:pt>
    <dgm:pt modelId="{6E7E1EAF-02AD-4B76-AB76-1DD9DA8BC3CC}" type="pres">
      <dgm:prSet presAssocID="{C3C60DB0-3467-473C-8E77-9FD1A4DBCF0A}" presName="Name37" presStyleLbl="parChTrans1D3" presStyleIdx="2" presStyleCnt="8"/>
      <dgm:spPr/>
    </dgm:pt>
    <dgm:pt modelId="{EAA4C47B-7D32-40AE-AD4A-E712FEC942BB}" type="pres">
      <dgm:prSet presAssocID="{0A125305-1283-43DE-9F8C-B11F5553A497}" presName="hierRoot2" presStyleCnt="0">
        <dgm:presLayoutVars>
          <dgm:hierBranch val="init"/>
        </dgm:presLayoutVars>
      </dgm:prSet>
      <dgm:spPr/>
    </dgm:pt>
    <dgm:pt modelId="{9151D02D-CC1D-4811-9CAC-1475F0F4A108}" type="pres">
      <dgm:prSet presAssocID="{0A125305-1283-43DE-9F8C-B11F5553A497}" presName="rootComposite" presStyleCnt="0"/>
      <dgm:spPr/>
    </dgm:pt>
    <dgm:pt modelId="{A994A557-8BE7-4015-8493-CB6F35114427}" type="pres">
      <dgm:prSet presAssocID="{0A125305-1283-43DE-9F8C-B11F5553A497}" presName="rootText" presStyleLbl="node3" presStyleIdx="2" presStyleCnt="8">
        <dgm:presLayoutVars>
          <dgm:chPref val="3"/>
        </dgm:presLayoutVars>
      </dgm:prSet>
      <dgm:spPr/>
    </dgm:pt>
    <dgm:pt modelId="{D7491281-E3D1-44F2-9EBC-F36B76E0393F}" type="pres">
      <dgm:prSet presAssocID="{0A125305-1283-43DE-9F8C-B11F5553A497}" presName="rootConnector" presStyleLbl="node3" presStyleIdx="2" presStyleCnt="8"/>
      <dgm:spPr/>
    </dgm:pt>
    <dgm:pt modelId="{D83FACC6-7B24-48C5-8CFA-64EB476035E2}" type="pres">
      <dgm:prSet presAssocID="{0A125305-1283-43DE-9F8C-B11F5553A497}" presName="hierChild4" presStyleCnt="0"/>
      <dgm:spPr/>
    </dgm:pt>
    <dgm:pt modelId="{E062A717-694B-4927-BB74-343D3EDEC39A}" type="pres">
      <dgm:prSet presAssocID="{0A125305-1283-43DE-9F8C-B11F5553A497}" presName="hierChild5" presStyleCnt="0"/>
      <dgm:spPr/>
    </dgm:pt>
    <dgm:pt modelId="{100FAA25-DDA8-4F11-B474-D761541EA8A8}" type="pres">
      <dgm:prSet presAssocID="{71D64DA1-04A2-4CA1-A16D-5C97926E0996}" presName="hierChild5" presStyleCnt="0"/>
      <dgm:spPr/>
    </dgm:pt>
    <dgm:pt modelId="{13780461-477F-4DD8-8DD5-65F6A3DBB8DA}" type="pres">
      <dgm:prSet presAssocID="{E1D9D6B0-AA14-4EB5-91E0-438505FC81ED}" presName="Name37" presStyleLbl="parChTrans1D2" presStyleIdx="1" presStyleCnt="4"/>
      <dgm:spPr/>
    </dgm:pt>
    <dgm:pt modelId="{E5317C3C-54D0-436F-9F93-83174F5AF0D4}" type="pres">
      <dgm:prSet presAssocID="{8849FAB8-9ED5-471A-8F08-46D1BE44239D}" presName="hierRoot2" presStyleCnt="0">
        <dgm:presLayoutVars>
          <dgm:hierBranch val="init"/>
        </dgm:presLayoutVars>
      </dgm:prSet>
      <dgm:spPr/>
    </dgm:pt>
    <dgm:pt modelId="{145625AC-5054-4FE1-B0C3-FFEDA8476B78}" type="pres">
      <dgm:prSet presAssocID="{8849FAB8-9ED5-471A-8F08-46D1BE44239D}" presName="rootComposite" presStyleCnt="0"/>
      <dgm:spPr/>
    </dgm:pt>
    <dgm:pt modelId="{9560444E-8BA6-4566-B17A-69DDB8CDBABE}" type="pres">
      <dgm:prSet presAssocID="{8849FAB8-9ED5-471A-8F08-46D1BE44239D}" presName="rootText" presStyleLbl="node2" presStyleIdx="1" presStyleCnt="4" custScaleX="113671" custScaleY="131641">
        <dgm:presLayoutVars>
          <dgm:chPref val="3"/>
        </dgm:presLayoutVars>
      </dgm:prSet>
      <dgm:spPr/>
    </dgm:pt>
    <dgm:pt modelId="{7235F72B-F2DA-4C54-AA9D-CCFD9F9E7757}" type="pres">
      <dgm:prSet presAssocID="{8849FAB8-9ED5-471A-8F08-46D1BE44239D}" presName="rootConnector" presStyleLbl="node2" presStyleIdx="1" presStyleCnt="4"/>
      <dgm:spPr/>
    </dgm:pt>
    <dgm:pt modelId="{1FCA9EEA-2F5D-42FC-8D11-DAC252A9573B}" type="pres">
      <dgm:prSet presAssocID="{8849FAB8-9ED5-471A-8F08-46D1BE44239D}" presName="hierChild4" presStyleCnt="0"/>
      <dgm:spPr/>
    </dgm:pt>
    <dgm:pt modelId="{3B42E4BF-4A45-47EB-A8DC-DD0800212282}" type="pres">
      <dgm:prSet presAssocID="{8DD83205-5C59-456B-98C4-7FD73B6A341E}" presName="Name37" presStyleLbl="parChTrans1D3" presStyleIdx="3" presStyleCnt="8"/>
      <dgm:spPr/>
    </dgm:pt>
    <dgm:pt modelId="{21666EBC-CC8D-4227-992D-82B01B86847D}" type="pres">
      <dgm:prSet presAssocID="{A45D71CB-B07C-4485-971F-99452CB001B6}" presName="hierRoot2" presStyleCnt="0">
        <dgm:presLayoutVars>
          <dgm:hierBranch val="init"/>
        </dgm:presLayoutVars>
      </dgm:prSet>
      <dgm:spPr/>
    </dgm:pt>
    <dgm:pt modelId="{5E876975-8CA9-47A8-88B4-DCCB0EDD8EF5}" type="pres">
      <dgm:prSet presAssocID="{A45D71CB-B07C-4485-971F-99452CB001B6}" presName="rootComposite" presStyleCnt="0"/>
      <dgm:spPr/>
    </dgm:pt>
    <dgm:pt modelId="{0CC9C517-151F-4B2A-9951-14B1F0010AAF}" type="pres">
      <dgm:prSet presAssocID="{A45D71CB-B07C-4485-971F-99452CB001B6}" presName="rootText" presStyleLbl="node3" presStyleIdx="3" presStyleCnt="8">
        <dgm:presLayoutVars>
          <dgm:chPref val="3"/>
        </dgm:presLayoutVars>
      </dgm:prSet>
      <dgm:spPr/>
    </dgm:pt>
    <dgm:pt modelId="{4D47667E-C03F-4419-A314-25B3E903E44F}" type="pres">
      <dgm:prSet presAssocID="{A45D71CB-B07C-4485-971F-99452CB001B6}" presName="rootConnector" presStyleLbl="node3" presStyleIdx="3" presStyleCnt="8"/>
      <dgm:spPr/>
    </dgm:pt>
    <dgm:pt modelId="{8E3CA345-975D-49E4-B4FD-A9FEE5F288AA}" type="pres">
      <dgm:prSet presAssocID="{A45D71CB-B07C-4485-971F-99452CB001B6}" presName="hierChild4" presStyleCnt="0"/>
      <dgm:spPr/>
    </dgm:pt>
    <dgm:pt modelId="{9B3BB6C7-1F71-477A-B13A-957A41A60C53}" type="pres">
      <dgm:prSet presAssocID="{A45D71CB-B07C-4485-971F-99452CB001B6}" presName="hierChild5" presStyleCnt="0"/>
      <dgm:spPr/>
    </dgm:pt>
    <dgm:pt modelId="{24B25771-9004-47BF-9F2A-94F61FBFF718}" type="pres">
      <dgm:prSet presAssocID="{61839455-B565-46B4-B3BD-BF08119DE479}" presName="Name37" presStyleLbl="parChTrans1D3" presStyleIdx="4" presStyleCnt="8"/>
      <dgm:spPr/>
    </dgm:pt>
    <dgm:pt modelId="{14CBC077-96A6-4BA8-ACC1-0540B60B5E26}" type="pres">
      <dgm:prSet presAssocID="{32BCF11A-7F6E-4248-A4E3-606A4F75534E}" presName="hierRoot2" presStyleCnt="0">
        <dgm:presLayoutVars>
          <dgm:hierBranch val="init"/>
        </dgm:presLayoutVars>
      </dgm:prSet>
      <dgm:spPr/>
    </dgm:pt>
    <dgm:pt modelId="{522E8332-F4F8-49DD-8048-4D6CF180DF21}" type="pres">
      <dgm:prSet presAssocID="{32BCF11A-7F6E-4248-A4E3-606A4F75534E}" presName="rootComposite" presStyleCnt="0"/>
      <dgm:spPr/>
    </dgm:pt>
    <dgm:pt modelId="{112882FB-CA3C-4503-AF77-7F6F4BF437B8}" type="pres">
      <dgm:prSet presAssocID="{32BCF11A-7F6E-4248-A4E3-606A4F75534E}" presName="rootText" presStyleLbl="node3" presStyleIdx="4" presStyleCnt="8">
        <dgm:presLayoutVars>
          <dgm:chPref val="3"/>
        </dgm:presLayoutVars>
      </dgm:prSet>
      <dgm:spPr/>
    </dgm:pt>
    <dgm:pt modelId="{83D0BDDB-D043-463E-B10F-51E4BB73E54F}" type="pres">
      <dgm:prSet presAssocID="{32BCF11A-7F6E-4248-A4E3-606A4F75534E}" presName="rootConnector" presStyleLbl="node3" presStyleIdx="4" presStyleCnt="8"/>
      <dgm:spPr/>
    </dgm:pt>
    <dgm:pt modelId="{81B6FEEA-A4B0-4262-8197-5E3186BB1455}" type="pres">
      <dgm:prSet presAssocID="{32BCF11A-7F6E-4248-A4E3-606A4F75534E}" presName="hierChild4" presStyleCnt="0"/>
      <dgm:spPr/>
    </dgm:pt>
    <dgm:pt modelId="{CD3A3221-A98F-4D5B-84F0-1A287790B907}" type="pres">
      <dgm:prSet presAssocID="{32BCF11A-7F6E-4248-A4E3-606A4F75534E}" presName="hierChild5" presStyleCnt="0"/>
      <dgm:spPr/>
    </dgm:pt>
    <dgm:pt modelId="{9E3EF929-63FF-4C91-89A8-F21670CEBD9F}" type="pres">
      <dgm:prSet presAssocID="{2180FD26-6776-4869-8CA4-3A3C876C6A11}" presName="Name37" presStyleLbl="parChTrans1D3" presStyleIdx="5" presStyleCnt="8"/>
      <dgm:spPr/>
    </dgm:pt>
    <dgm:pt modelId="{E095E92C-D248-4968-B418-7B21D0AF2EF0}" type="pres">
      <dgm:prSet presAssocID="{7AD0EFB8-FB56-46E9-8AAA-4971A79683CC}" presName="hierRoot2" presStyleCnt="0">
        <dgm:presLayoutVars>
          <dgm:hierBranch val="init"/>
        </dgm:presLayoutVars>
      </dgm:prSet>
      <dgm:spPr/>
    </dgm:pt>
    <dgm:pt modelId="{4C066D2A-1DCE-4943-AD23-F1A8AF6AA180}" type="pres">
      <dgm:prSet presAssocID="{7AD0EFB8-FB56-46E9-8AAA-4971A79683CC}" presName="rootComposite" presStyleCnt="0"/>
      <dgm:spPr/>
    </dgm:pt>
    <dgm:pt modelId="{7012284B-1C1E-47DF-A7D4-44523DB7D96F}" type="pres">
      <dgm:prSet presAssocID="{7AD0EFB8-FB56-46E9-8AAA-4971A79683CC}" presName="rootText" presStyleLbl="node3" presStyleIdx="5" presStyleCnt="8">
        <dgm:presLayoutVars>
          <dgm:chPref val="3"/>
        </dgm:presLayoutVars>
      </dgm:prSet>
      <dgm:spPr/>
    </dgm:pt>
    <dgm:pt modelId="{E5D6A93D-16C7-42F6-A17F-AC72240972BE}" type="pres">
      <dgm:prSet presAssocID="{7AD0EFB8-FB56-46E9-8AAA-4971A79683CC}" presName="rootConnector" presStyleLbl="node3" presStyleIdx="5" presStyleCnt="8"/>
      <dgm:spPr/>
    </dgm:pt>
    <dgm:pt modelId="{296B3114-F835-4CB8-A607-24A121C4F754}" type="pres">
      <dgm:prSet presAssocID="{7AD0EFB8-FB56-46E9-8AAA-4971A79683CC}" presName="hierChild4" presStyleCnt="0"/>
      <dgm:spPr/>
    </dgm:pt>
    <dgm:pt modelId="{E46EF9A9-2BD9-4685-B6AB-C640712C3FF2}" type="pres">
      <dgm:prSet presAssocID="{7AD0EFB8-FB56-46E9-8AAA-4971A79683CC}" presName="hierChild5" presStyleCnt="0"/>
      <dgm:spPr/>
    </dgm:pt>
    <dgm:pt modelId="{C3529A18-C4A5-4008-A4B9-322D7E8CD5D4}" type="pres">
      <dgm:prSet presAssocID="{8849FAB8-9ED5-471A-8F08-46D1BE44239D}" presName="hierChild5" presStyleCnt="0"/>
      <dgm:spPr/>
    </dgm:pt>
    <dgm:pt modelId="{B5F14ED1-31DB-4AE4-9066-923D3765C41E}" type="pres">
      <dgm:prSet presAssocID="{E253937C-BB60-4646-A138-812EA8CF5E2E}" presName="Name37" presStyleLbl="parChTrans1D2" presStyleIdx="2" presStyleCnt="4"/>
      <dgm:spPr/>
    </dgm:pt>
    <dgm:pt modelId="{C0BA2E29-A5C7-4024-99CB-F5CCB849B05A}" type="pres">
      <dgm:prSet presAssocID="{B8A6A29B-C5E2-4D7B-9E7A-0669441DECB3}" presName="hierRoot2" presStyleCnt="0">
        <dgm:presLayoutVars>
          <dgm:hierBranch val="init"/>
        </dgm:presLayoutVars>
      </dgm:prSet>
      <dgm:spPr/>
    </dgm:pt>
    <dgm:pt modelId="{EEF15D80-FE8A-4584-B1D5-A0EEF45756B0}" type="pres">
      <dgm:prSet presAssocID="{B8A6A29B-C5E2-4D7B-9E7A-0669441DECB3}" presName="rootComposite" presStyleCnt="0"/>
      <dgm:spPr/>
    </dgm:pt>
    <dgm:pt modelId="{17887991-65DF-495F-BE59-52B0CC88AAE5}" type="pres">
      <dgm:prSet presAssocID="{B8A6A29B-C5E2-4D7B-9E7A-0669441DECB3}" presName="rootText" presStyleLbl="node2" presStyleIdx="2" presStyleCnt="4" custScaleX="113671" custScaleY="133731">
        <dgm:presLayoutVars>
          <dgm:chPref val="3"/>
        </dgm:presLayoutVars>
      </dgm:prSet>
      <dgm:spPr/>
    </dgm:pt>
    <dgm:pt modelId="{7D498526-D87C-45DA-A468-B88CC2520917}" type="pres">
      <dgm:prSet presAssocID="{B8A6A29B-C5E2-4D7B-9E7A-0669441DECB3}" presName="rootConnector" presStyleLbl="node2" presStyleIdx="2" presStyleCnt="4"/>
      <dgm:spPr/>
    </dgm:pt>
    <dgm:pt modelId="{DCEBD3A5-2B78-402D-A5E7-1B7C59F3C5E4}" type="pres">
      <dgm:prSet presAssocID="{B8A6A29B-C5E2-4D7B-9E7A-0669441DECB3}" presName="hierChild4" presStyleCnt="0"/>
      <dgm:spPr/>
    </dgm:pt>
    <dgm:pt modelId="{48B5ADF8-7124-475E-917D-4214D540B921}" type="pres">
      <dgm:prSet presAssocID="{A37CF896-2539-4566-B7B1-2A3B3C97B8F0}" presName="Name37" presStyleLbl="parChTrans1D3" presStyleIdx="6" presStyleCnt="8"/>
      <dgm:spPr/>
    </dgm:pt>
    <dgm:pt modelId="{29476679-34AE-4E46-AFD2-01397C86715C}" type="pres">
      <dgm:prSet presAssocID="{38EFD96E-D994-4648-9C33-5238A98CD16E}" presName="hierRoot2" presStyleCnt="0">
        <dgm:presLayoutVars>
          <dgm:hierBranch val="init"/>
        </dgm:presLayoutVars>
      </dgm:prSet>
      <dgm:spPr/>
    </dgm:pt>
    <dgm:pt modelId="{FD1B6771-BA6E-4F48-88F5-5BB19053FEF1}" type="pres">
      <dgm:prSet presAssocID="{38EFD96E-D994-4648-9C33-5238A98CD16E}" presName="rootComposite" presStyleCnt="0"/>
      <dgm:spPr/>
    </dgm:pt>
    <dgm:pt modelId="{920D0468-7004-4F99-B54D-923A943E1A44}" type="pres">
      <dgm:prSet presAssocID="{38EFD96E-D994-4648-9C33-5238A98CD16E}" presName="rootText" presStyleLbl="node3" presStyleIdx="6" presStyleCnt="8">
        <dgm:presLayoutVars>
          <dgm:chPref val="3"/>
        </dgm:presLayoutVars>
      </dgm:prSet>
      <dgm:spPr/>
    </dgm:pt>
    <dgm:pt modelId="{AE4A2223-08D5-4FC2-9EFE-814A53AC8144}" type="pres">
      <dgm:prSet presAssocID="{38EFD96E-D994-4648-9C33-5238A98CD16E}" presName="rootConnector" presStyleLbl="node3" presStyleIdx="6" presStyleCnt="8"/>
      <dgm:spPr/>
    </dgm:pt>
    <dgm:pt modelId="{A9CAD256-B333-4DFF-B85A-DFAFD9833D78}" type="pres">
      <dgm:prSet presAssocID="{38EFD96E-D994-4648-9C33-5238A98CD16E}" presName="hierChild4" presStyleCnt="0"/>
      <dgm:spPr/>
    </dgm:pt>
    <dgm:pt modelId="{08010568-10FE-437A-BA2A-477788783FB1}" type="pres">
      <dgm:prSet presAssocID="{38EFD96E-D994-4648-9C33-5238A98CD16E}" presName="hierChild5" presStyleCnt="0"/>
      <dgm:spPr/>
    </dgm:pt>
    <dgm:pt modelId="{6E576E13-3517-4E6D-B4E4-069521992DF8}" type="pres">
      <dgm:prSet presAssocID="{B8A6A29B-C5E2-4D7B-9E7A-0669441DECB3}" presName="hierChild5" presStyleCnt="0"/>
      <dgm:spPr/>
    </dgm:pt>
    <dgm:pt modelId="{51164099-1B3C-4876-8783-721D0CBBCD1B}" type="pres">
      <dgm:prSet presAssocID="{A4930416-536B-4573-BA8A-C5AAEE5A8D50}" presName="Name37" presStyleLbl="parChTrans1D2" presStyleIdx="3" presStyleCnt="4"/>
      <dgm:spPr/>
    </dgm:pt>
    <dgm:pt modelId="{007C85B1-6D1A-455C-A3EC-998868F5B2E7}" type="pres">
      <dgm:prSet presAssocID="{A9546626-F7FD-4A82-8969-F86591DB07D4}" presName="hierRoot2" presStyleCnt="0">
        <dgm:presLayoutVars>
          <dgm:hierBranch val="init"/>
        </dgm:presLayoutVars>
      </dgm:prSet>
      <dgm:spPr/>
    </dgm:pt>
    <dgm:pt modelId="{8234386B-0E86-4FBE-9D61-9246C3705DE7}" type="pres">
      <dgm:prSet presAssocID="{A9546626-F7FD-4A82-8969-F86591DB07D4}" presName="rootComposite" presStyleCnt="0"/>
      <dgm:spPr/>
    </dgm:pt>
    <dgm:pt modelId="{5E6ACD63-6FCD-4F66-983F-9EBB5EAD1DFD}" type="pres">
      <dgm:prSet presAssocID="{A9546626-F7FD-4A82-8969-F86591DB07D4}" presName="rootText" presStyleLbl="node2" presStyleIdx="3" presStyleCnt="4" custScaleX="113671" custScaleY="133731">
        <dgm:presLayoutVars>
          <dgm:chPref val="3"/>
        </dgm:presLayoutVars>
      </dgm:prSet>
      <dgm:spPr/>
    </dgm:pt>
    <dgm:pt modelId="{2B62B610-43CA-448C-8C0D-595A5D7B80C4}" type="pres">
      <dgm:prSet presAssocID="{A9546626-F7FD-4A82-8969-F86591DB07D4}" presName="rootConnector" presStyleLbl="node2" presStyleIdx="3" presStyleCnt="4"/>
      <dgm:spPr/>
    </dgm:pt>
    <dgm:pt modelId="{E845C0FD-6391-4E36-902E-0976754451BC}" type="pres">
      <dgm:prSet presAssocID="{A9546626-F7FD-4A82-8969-F86591DB07D4}" presName="hierChild4" presStyleCnt="0"/>
      <dgm:spPr/>
    </dgm:pt>
    <dgm:pt modelId="{7A5C704A-5F21-4CA6-934C-32295061451F}" type="pres">
      <dgm:prSet presAssocID="{7D775F57-910A-40BD-8E87-0817123B7D1E}" presName="Name37" presStyleLbl="parChTrans1D3" presStyleIdx="7" presStyleCnt="8"/>
      <dgm:spPr/>
    </dgm:pt>
    <dgm:pt modelId="{EF97FE4E-8781-4AF0-9E66-1E6AF4F3F5B1}" type="pres">
      <dgm:prSet presAssocID="{30B7C501-4417-40EA-A0FE-A96410B8EAD3}" presName="hierRoot2" presStyleCnt="0">
        <dgm:presLayoutVars>
          <dgm:hierBranch val="init"/>
        </dgm:presLayoutVars>
      </dgm:prSet>
      <dgm:spPr/>
    </dgm:pt>
    <dgm:pt modelId="{36778DDE-ACCE-4895-BEAD-30839C7B0DC4}" type="pres">
      <dgm:prSet presAssocID="{30B7C501-4417-40EA-A0FE-A96410B8EAD3}" presName="rootComposite" presStyleCnt="0"/>
      <dgm:spPr/>
    </dgm:pt>
    <dgm:pt modelId="{CFD36412-9D70-4D7F-8B4A-D4E2502B568C}" type="pres">
      <dgm:prSet presAssocID="{30B7C501-4417-40EA-A0FE-A96410B8EAD3}" presName="rootText" presStyleLbl="node3" presStyleIdx="7" presStyleCnt="8">
        <dgm:presLayoutVars>
          <dgm:chPref val="3"/>
        </dgm:presLayoutVars>
      </dgm:prSet>
      <dgm:spPr/>
    </dgm:pt>
    <dgm:pt modelId="{A43B115A-E0D3-48CC-8D34-7B990F9ABB49}" type="pres">
      <dgm:prSet presAssocID="{30B7C501-4417-40EA-A0FE-A96410B8EAD3}" presName="rootConnector" presStyleLbl="node3" presStyleIdx="7" presStyleCnt="8"/>
      <dgm:spPr/>
    </dgm:pt>
    <dgm:pt modelId="{BF04C591-B16C-4A6D-AA9E-58AD0B6107BE}" type="pres">
      <dgm:prSet presAssocID="{30B7C501-4417-40EA-A0FE-A96410B8EAD3}" presName="hierChild4" presStyleCnt="0"/>
      <dgm:spPr/>
    </dgm:pt>
    <dgm:pt modelId="{418CE52E-3FDE-4C45-8996-102E5B898411}" type="pres">
      <dgm:prSet presAssocID="{30B7C501-4417-40EA-A0FE-A96410B8EAD3}" presName="hierChild5" presStyleCnt="0"/>
      <dgm:spPr/>
    </dgm:pt>
    <dgm:pt modelId="{71455083-EE35-4C41-802A-5CC172CEAECE}" type="pres">
      <dgm:prSet presAssocID="{A9546626-F7FD-4A82-8969-F86591DB07D4}" presName="hierChild5" presStyleCnt="0"/>
      <dgm:spPr/>
    </dgm:pt>
    <dgm:pt modelId="{1810D3AE-7434-4054-8DC0-60F21161DE07}" type="pres">
      <dgm:prSet presAssocID="{31379A62-4AE4-4995-B597-DD7BA141476E}" presName="hierChild3" presStyleCnt="0"/>
      <dgm:spPr/>
    </dgm:pt>
  </dgm:ptLst>
  <dgm:cxnLst>
    <dgm:cxn modelId="{07525401-B93E-49DD-91BE-544E5A5EB53A}" type="presOf" srcId="{8849FAB8-9ED5-471A-8F08-46D1BE44239D}" destId="{9560444E-8BA6-4566-B17A-69DDB8CDBABE}" srcOrd="0" destOrd="0" presId="urn:microsoft.com/office/officeart/2005/8/layout/orgChart1"/>
    <dgm:cxn modelId="{677AC605-0271-4E72-B07D-80BAFD6E5871}" type="presOf" srcId="{B8A6A29B-C5E2-4D7B-9E7A-0669441DECB3}" destId="{17887991-65DF-495F-BE59-52B0CC88AAE5}" srcOrd="0" destOrd="0" presId="urn:microsoft.com/office/officeart/2005/8/layout/orgChart1"/>
    <dgm:cxn modelId="{AFC9B90D-6842-48ED-903A-304F4B6BB428}" type="presOf" srcId="{E1D9D6B0-AA14-4EB5-91E0-438505FC81ED}" destId="{13780461-477F-4DD8-8DD5-65F6A3DBB8DA}" srcOrd="0" destOrd="0" presId="urn:microsoft.com/office/officeart/2005/8/layout/orgChart1"/>
    <dgm:cxn modelId="{31EF7216-9119-42F5-8F54-5F4D4D9C5767}" srcId="{31379A62-4AE4-4995-B597-DD7BA141476E}" destId="{8849FAB8-9ED5-471A-8F08-46D1BE44239D}" srcOrd="1" destOrd="0" parTransId="{E1D9D6B0-AA14-4EB5-91E0-438505FC81ED}" sibTransId="{A119CE85-7A22-4447-90C5-60B9E3EC5579}"/>
    <dgm:cxn modelId="{F684121B-C163-40E3-857A-921312426E81}" type="presOf" srcId="{B8A6A29B-C5E2-4D7B-9E7A-0669441DECB3}" destId="{7D498526-D87C-45DA-A468-B88CC2520917}" srcOrd="1" destOrd="0" presId="urn:microsoft.com/office/officeart/2005/8/layout/orgChart1"/>
    <dgm:cxn modelId="{44F94F24-3D92-42C1-9CEB-F5A578C7692A}" type="presOf" srcId="{71D64DA1-04A2-4CA1-A16D-5C97926E0996}" destId="{D536BB60-1660-4383-8557-4AF3AE6ED6EE}" srcOrd="1" destOrd="0" presId="urn:microsoft.com/office/officeart/2005/8/layout/orgChart1"/>
    <dgm:cxn modelId="{9691012A-FBEB-4089-A2F5-A0A99220CE33}" type="presOf" srcId="{7D775F57-910A-40BD-8E87-0817123B7D1E}" destId="{7A5C704A-5F21-4CA6-934C-32295061451F}" srcOrd="0" destOrd="0" presId="urn:microsoft.com/office/officeart/2005/8/layout/orgChart1"/>
    <dgm:cxn modelId="{CE42AE30-CAB2-434C-8543-9EDB776B2A69}" type="presOf" srcId="{A9546626-F7FD-4A82-8969-F86591DB07D4}" destId="{5E6ACD63-6FCD-4F66-983F-9EBB5EAD1DFD}" srcOrd="0" destOrd="0" presId="urn:microsoft.com/office/officeart/2005/8/layout/orgChart1"/>
    <dgm:cxn modelId="{BB3F4035-B935-4C09-A70D-25580ACF04F6}" type="presOf" srcId="{31379A62-4AE4-4995-B597-DD7BA141476E}" destId="{E1194983-05F2-46AE-B598-CD812ED9E17F}" srcOrd="0" destOrd="0" presId="urn:microsoft.com/office/officeart/2005/8/layout/orgChart1"/>
    <dgm:cxn modelId="{2A578C36-D64F-4E3F-AD0A-954E01199B9B}" type="presOf" srcId="{8DD83205-5C59-456B-98C4-7FD73B6A341E}" destId="{3B42E4BF-4A45-47EB-A8DC-DD0800212282}" srcOrd="0" destOrd="0" presId="urn:microsoft.com/office/officeart/2005/8/layout/orgChart1"/>
    <dgm:cxn modelId="{B99AF73A-6FF4-4323-8E55-A433E1012F04}" type="presOf" srcId="{32BCF11A-7F6E-4248-A4E3-606A4F75534E}" destId="{112882FB-CA3C-4503-AF77-7F6F4BF437B8}" srcOrd="0" destOrd="0" presId="urn:microsoft.com/office/officeart/2005/8/layout/orgChart1"/>
    <dgm:cxn modelId="{B8D2A23D-B7E6-4139-B43E-19B50B0257D1}" type="presOf" srcId="{38EFD96E-D994-4648-9C33-5238A98CD16E}" destId="{920D0468-7004-4F99-B54D-923A943E1A44}" srcOrd="0" destOrd="0" presId="urn:microsoft.com/office/officeart/2005/8/layout/orgChart1"/>
    <dgm:cxn modelId="{964CCD3F-4998-43D8-8536-1AF1C62072AD}" srcId="{71D64DA1-04A2-4CA1-A16D-5C97926E0996}" destId="{0A125305-1283-43DE-9F8C-B11F5553A497}" srcOrd="2" destOrd="0" parTransId="{C3C60DB0-3467-473C-8E77-9FD1A4DBCF0A}" sibTransId="{6BD279BA-2D9C-41F0-BC15-A4A2B39EA82C}"/>
    <dgm:cxn modelId="{FCC67D5B-7D47-4B6D-94C2-5CE71FB0423D}" type="presOf" srcId="{A9546626-F7FD-4A82-8969-F86591DB07D4}" destId="{2B62B610-43CA-448C-8C0D-595A5D7B80C4}" srcOrd="1" destOrd="0" presId="urn:microsoft.com/office/officeart/2005/8/layout/orgChart1"/>
    <dgm:cxn modelId="{2CF2FE5D-3CC3-4BEB-9260-1B01F280C4CA}" type="presOf" srcId="{38EFD96E-D994-4648-9C33-5238A98CD16E}" destId="{AE4A2223-08D5-4FC2-9EFE-814A53AC8144}" srcOrd="1" destOrd="0" presId="urn:microsoft.com/office/officeart/2005/8/layout/orgChart1"/>
    <dgm:cxn modelId="{F9BDEE65-CA07-491E-9E93-F2E2C394B921}" type="presOf" srcId="{92B3DA69-C38D-4348-889E-684ABDBCCC81}" destId="{659EF2FE-A7EA-4D3C-A406-6A074AEFDC08}" srcOrd="0" destOrd="0" presId="urn:microsoft.com/office/officeart/2005/8/layout/orgChart1"/>
    <dgm:cxn modelId="{9FBA9747-C9A4-415E-8B42-2156BFCC7C97}" type="presOf" srcId="{7AD0EFB8-FB56-46E9-8AAA-4971A79683CC}" destId="{7012284B-1C1E-47DF-A7D4-44523DB7D96F}" srcOrd="0" destOrd="0" presId="urn:microsoft.com/office/officeart/2005/8/layout/orgChart1"/>
    <dgm:cxn modelId="{57331049-6405-4CB3-8B9E-DFFAFFE35414}" type="presOf" srcId="{677870A1-E590-420B-B78A-203DA443E6FF}" destId="{3E3CA086-5151-43C6-A68F-055F76B8A7AC}" srcOrd="0" destOrd="0" presId="urn:microsoft.com/office/officeart/2005/8/layout/orgChart1"/>
    <dgm:cxn modelId="{6E531E4C-0FD6-49C7-A332-6F16B1513842}" type="presOf" srcId="{8849FAB8-9ED5-471A-8F08-46D1BE44239D}" destId="{7235F72B-F2DA-4C54-AA9D-CCFD9F9E7757}" srcOrd="1" destOrd="0" presId="urn:microsoft.com/office/officeart/2005/8/layout/orgChart1"/>
    <dgm:cxn modelId="{135BD56C-82B5-4051-AD09-C8DE55AC209F}" srcId="{71D64DA1-04A2-4CA1-A16D-5C97926E0996}" destId="{C74D88DB-B20D-43C3-9159-BF22A6476A6C}" srcOrd="1" destOrd="0" parTransId="{677870A1-E590-420B-B78A-203DA443E6FF}" sibTransId="{2ADE361B-9478-40B9-8A2B-A88C4CD70FD8}"/>
    <dgm:cxn modelId="{9F3DC54E-68CB-40A6-A411-50B150F9236D}" type="presOf" srcId="{0A125305-1283-43DE-9F8C-B11F5553A497}" destId="{D7491281-E3D1-44F2-9EBC-F36B76E0393F}" srcOrd="1" destOrd="0" presId="urn:microsoft.com/office/officeart/2005/8/layout/orgChart1"/>
    <dgm:cxn modelId="{13E92B6F-A8B7-498F-ABEE-892A2F8E96D8}" type="presOf" srcId="{2180FD26-6776-4869-8CA4-3A3C876C6A11}" destId="{9E3EF929-63FF-4C91-89A8-F21670CEBD9F}" srcOrd="0" destOrd="0" presId="urn:microsoft.com/office/officeart/2005/8/layout/orgChart1"/>
    <dgm:cxn modelId="{B11AEE73-815F-4421-873D-E5DDD030A5E6}" srcId="{31379A62-4AE4-4995-B597-DD7BA141476E}" destId="{B8A6A29B-C5E2-4D7B-9E7A-0669441DECB3}" srcOrd="2" destOrd="0" parTransId="{E253937C-BB60-4646-A138-812EA8CF5E2E}" sibTransId="{0A3A8943-9CBB-4A06-95C5-0A4953D3C16D}"/>
    <dgm:cxn modelId="{CAC30E55-CBB7-43D1-AEDC-7DC50F434FF5}" srcId="{B8A6A29B-C5E2-4D7B-9E7A-0669441DECB3}" destId="{38EFD96E-D994-4648-9C33-5238A98CD16E}" srcOrd="0" destOrd="0" parTransId="{A37CF896-2539-4566-B7B1-2A3B3C97B8F0}" sibTransId="{3848CAEE-67DA-40F5-9C74-2CEB0D30F780}"/>
    <dgm:cxn modelId="{31B56677-D4F0-4726-AC70-C6F0E49EE6FB}" type="presOf" srcId="{8F0700F9-A5C7-4676-AC48-B4B8E5287126}" destId="{1A6C4D4A-1E4D-463F-98B7-F0260947C186}" srcOrd="1" destOrd="0" presId="urn:microsoft.com/office/officeart/2005/8/layout/orgChart1"/>
    <dgm:cxn modelId="{C863077D-3B79-40DD-B517-1D2E446B628F}" srcId="{71D64DA1-04A2-4CA1-A16D-5C97926E0996}" destId="{8F0700F9-A5C7-4676-AC48-B4B8E5287126}" srcOrd="0" destOrd="0" parTransId="{92B3DA69-C38D-4348-889E-684ABDBCCC81}" sibTransId="{E1B9BD6A-F94F-4B15-871B-1864DC2D6583}"/>
    <dgm:cxn modelId="{FB0AE87D-92A6-43E5-A38C-B1890B7195F5}" type="presOf" srcId="{71D64DA1-04A2-4CA1-A16D-5C97926E0996}" destId="{7FA9616A-1F29-4335-93E1-4DF0235D0F9D}" srcOrd="0" destOrd="0" presId="urn:microsoft.com/office/officeart/2005/8/layout/orgChart1"/>
    <dgm:cxn modelId="{1C558B83-5841-4C4A-9AFE-E24192D1F62F}" type="presOf" srcId="{541D7FDA-77AD-4CB2-86DF-896516CE93A0}" destId="{504525F3-5C29-4DEA-8A04-073E1BC7BBA3}" srcOrd="0" destOrd="0" presId="urn:microsoft.com/office/officeart/2005/8/layout/orgChart1"/>
    <dgm:cxn modelId="{2E984285-4320-4F4D-A9E0-58571C0F4AA6}" type="presOf" srcId="{A45D71CB-B07C-4485-971F-99452CB001B6}" destId="{0CC9C517-151F-4B2A-9951-14B1F0010AAF}" srcOrd="0" destOrd="0" presId="urn:microsoft.com/office/officeart/2005/8/layout/orgChart1"/>
    <dgm:cxn modelId="{2576C893-1AF6-4BCD-8140-D2F61EDF8FA0}" type="presOf" srcId="{A4930416-536B-4573-BA8A-C5AAEE5A8D50}" destId="{51164099-1B3C-4876-8783-721D0CBBCD1B}" srcOrd="0" destOrd="0" presId="urn:microsoft.com/office/officeart/2005/8/layout/orgChart1"/>
    <dgm:cxn modelId="{C4FE1794-2E31-467D-8571-BBEB50D71CC6}" srcId="{A9546626-F7FD-4A82-8969-F86591DB07D4}" destId="{30B7C501-4417-40EA-A0FE-A96410B8EAD3}" srcOrd="0" destOrd="0" parTransId="{7D775F57-910A-40BD-8E87-0817123B7D1E}" sibTransId="{CDC6369D-0120-44E4-91CF-FCD5F3C2614B}"/>
    <dgm:cxn modelId="{A7701495-5262-49AC-BAC8-14C06495A1FC}" srcId="{8849FAB8-9ED5-471A-8F08-46D1BE44239D}" destId="{A45D71CB-B07C-4485-971F-99452CB001B6}" srcOrd="0" destOrd="0" parTransId="{8DD83205-5C59-456B-98C4-7FD73B6A341E}" sibTransId="{034BA447-5C65-4417-A6A2-F3B789C66376}"/>
    <dgm:cxn modelId="{6C448E9E-27A4-43A4-B7B5-40003F6D22D0}" type="presOf" srcId="{3A169E2E-CC86-45F8-90DE-C357F2CBE4EF}" destId="{90613CF9-D547-4C0D-9089-7A198EE85C0E}" srcOrd="0" destOrd="0" presId="urn:microsoft.com/office/officeart/2005/8/layout/orgChart1"/>
    <dgm:cxn modelId="{F5D2979F-5130-4FBD-B33E-46499EF056D9}" srcId="{8849FAB8-9ED5-471A-8F08-46D1BE44239D}" destId="{32BCF11A-7F6E-4248-A4E3-606A4F75534E}" srcOrd="1" destOrd="0" parTransId="{61839455-B565-46B4-B3BD-BF08119DE479}" sibTransId="{99FF1848-15F9-4827-AE3E-70334763299E}"/>
    <dgm:cxn modelId="{A1557AA0-10B1-426A-A131-8DED03CD9DC6}" type="presOf" srcId="{61839455-B565-46B4-B3BD-BF08119DE479}" destId="{24B25771-9004-47BF-9F2A-94F61FBFF718}" srcOrd="0" destOrd="0" presId="urn:microsoft.com/office/officeart/2005/8/layout/orgChart1"/>
    <dgm:cxn modelId="{51743DA2-FD3A-4B94-A0BA-DBDB88EB0DB4}" type="presOf" srcId="{C3C60DB0-3467-473C-8E77-9FD1A4DBCF0A}" destId="{6E7E1EAF-02AD-4B76-AB76-1DD9DA8BC3CC}" srcOrd="0" destOrd="0" presId="urn:microsoft.com/office/officeart/2005/8/layout/orgChart1"/>
    <dgm:cxn modelId="{BE4545AE-04C3-4C00-8FEE-484269D499E1}" srcId="{31379A62-4AE4-4995-B597-DD7BA141476E}" destId="{A9546626-F7FD-4A82-8969-F86591DB07D4}" srcOrd="3" destOrd="0" parTransId="{A4930416-536B-4573-BA8A-C5AAEE5A8D50}" sibTransId="{CB263A19-05F4-4CD5-AEA0-E64653689FED}"/>
    <dgm:cxn modelId="{F719E5B9-DCBB-4C34-AE3D-9EFA63351CA5}" type="presOf" srcId="{31379A62-4AE4-4995-B597-DD7BA141476E}" destId="{3A03D34A-56D3-45D2-8ED5-303D9FD98417}" srcOrd="1" destOrd="0" presId="urn:microsoft.com/office/officeart/2005/8/layout/orgChart1"/>
    <dgm:cxn modelId="{321857BE-B70F-49B9-BA79-8FB3B6F59702}" type="presOf" srcId="{C74D88DB-B20D-43C3-9159-BF22A6476A6C}" destId="{8B182A8C-F943-45AB-95D8-53ACAA5AA956}" srcOrd="0" destOrd="0" presId="urn:microsoft.com/office/officeart/2005/8/layout/orgChart1"/>
    <dgm:cxn modelId="{F204E5C2-5AC1-4CBD-BDD7-DC5B20A477FA}" type="presOf" srcId="{30B7C501-4417-40EA-A0FE-A96410B8EAD3}" destId="{CFD36412-9D70-4D7F-8B4A-D4E2502B568C}" srcOrd="0" destOrd="0" presId="urn:microsoft.com/office/officeart/2005/8/layout/orgChart1"/>
    <dgm:cxn modelId="{58ABA0CB-C196-4B1F-98B2-56480D094ACE}" type="presOf" srcId="{A45D71CB-B07C-4485-971F-99452CB001B6}" destId="{4D47667E-C03F-4419-A314-25B3E903E44F}" srcOrd="1" destOrd="0" presId="urn:microsoft.com/office/officeart/2005/8/layout/orgChart1"/>
    <dgm:cxn modelId="{EDAEB7D7-8510-48AB-B8CF-B95D146AE1AC}" type="presOf" srcId="{0A125305-1283-43DE-9F8C-B11F5553A497}" destId="{A994A557-8BE7-4015-8493-CB6F35114427}" srcOrd="0" destOrd="0" presId="urn:microsoft.com/office/officeart/2005/8/layout/orgChart1"/>
    <dgm:cxn modelId="{63C73FD9-58C7-4851-897D-96B9B5F29B55}" type="presOf" srcId="{32BCF11A-7F6E-4248-A4E3-606A4F75534E}" destId="{83D0BDDB-D043-463E-B10F-51E4BB73E54F}" srcOrd="1" destOrd="0" presId="urn:microsoft.com/office/officeart/2005/8/layout/orgChart1"/>
    <dgm:cxn modelId="{51C5D4DA-7738-4091-9088-C7974A0B3ACB}" type="presOf" srcId="{8F0700F9-A5C7-4676-AC48-B4B8E5287126}" destId="{723BABC8-812B-4249-A611-9F56B90A73E7}" srcOrd="0" destOrd="0" presId="urn:microsoft.com/office/officeart/2005/8/layout/orgChart1"/>
    <dgm:cxn modelId="{118CF3DC-F654-447F-ACE3-458E76F66ED2}" type="presOf" srcId="{C74D88DB-B20D-43C3-9159-BF22A6476A6C}" destId="{539E368D-D221-43FB-8B1A-FD13A97EDD8F}" srcOrd="1" destOrd="0" presId="urn:microsoft.com/office/officeart/2005/8/layout/orgChart1"/>
    <dgm:cxn modelId="{7B031CDF-6D59-40BC-83ED-61C6655C4AF1}" type="presOf" srcId="{30B7C501-4417-40EA-A0FE-A96410B8EAD3}" destId="{A43B115A-E0D3-48CC-8D34-7B990F9ABB49}" srcOrd="1" destOrd="0" presId="urn:microsoft.com/office/officeart/2005/8/layout/orgChart1"/>
    <dgm:cxn modelId="{120B8FE4-373F-4AD3-8B94-245A7296CB23}" srcId="{31379A62-4AE4-4995-B597-DD7BA141476E}" destId="{71D64DA1-04A2-4CA1-A16D-5C97926E0996}" srcOrd="0" destOrd="0" parTransId="{541D7FDA-77AD-4CB2-86DF-896516CE93A0}" sibTransId="{768C2284-B3BB-493E-8B0F-577BC80CD9EE}"/>
    <dgm:cxn modelId="{061953E8-3445-4073-BC5D-13195B8F330D}" srcId="{8849FAB8-9ED5-471A-8F08-46D1BE44239D}" destId="{7AD0EFB8-FB56-46E9-8AAA-4971A79683CC}" srcOrd="2" destOrd="0" parTransId="{2180FD26-6776-4869-8CA4-3A3C876C6A11}" sibTransId="{D18EE0AA-1591-4052-B8BD-CC076BE6AB88}"/>
    <dgm:cxn modelId="{2A7697E8-2338-43BF-B492-74CEAD1A12A3}" type="presOf" srcId="{7AD0EFB8-FB56-46E9-8AAA-4971A79683CC}" destId="{E5D6A93D-16C7-42F6-A17F-AC72240972BE}" srcOrd="1" destOrd="0" presId="urn:microsoft.com/office/officeart/2005/8/layout/orgChart1"/>
    <dgm:cxn modelId="{B9AD34E9-60A4-4619-8A3C-E58293B28303}" srcId="{3A169E2E-CC86-45F8-90DE-C357F2CBE4EF}" destId="{31379A62-4AE4-4995-B597-DD7BA141476E}" srcOrd="0" destOrd="0" parTransId="{4F0E5423-E4FC-412A-84CD-591AC0D9680E}" sibTransId="{971E65FD-5175-425F-B38B-AE00E98BD84B}"/>
    <dgm:cxn modelId="{6F0E92EF-2C5F-4F44-8C6D-F7FCD24ADC9B}" type="presOf" srcId="{E253937C-BB60-4646-A138-812EA8CF5E2E}" destId="{B5F14ED1-31DB-4AE4-9066-923D3765C41E}" srcOrd="0" destOrd="0" presId="urn:microsoft.com/office/officeart/2005/8/layout/orgChart1"/>
    <dgm:cxn modelId="{1E5301F7-3C3F-4574-A65A-1A624BC4AB64}" type="presOf" srcId="{A37CF896-2539-4566-B7B1-2A3B3C97B8F0}" destId="{48B5ADF8-7124-475E-917D-4214D540B921}" srcOrd="0" destOrd="0" presId="urn:microsoft.com/office/officeart/2005/8/layout/orgChart1"/>
    <dgm:cxn modelId="{8B736BF3-4806-45C5-A424-5EF2589C0AAB}" type="presParOf" srcId="{90613CF9-D547-4C0D-9089-7A198EE85C0E}" destId="{47F40642-26AC-4710-8822-076869BE25D8}" srcOrd="0" destOrd="0" presId="urn:microsoft.com/office/officeart/2005/8/layout/orgChart1"/>
    <dgm:cxn modelId="{D1E907DD-82AD-44D7-86C3-EE3F5D62F2D8}" type="presParOf" srcId="{47F40642-26AC-4710-8822-076869BE25D8}" destId="{BD3B131A-3E48-401A-B46D-952A454C3C28}" srcOrd="0" destOrd="0" presId="urn:microsoft.com/office/officeart/2005/8/layout/orgChart1"/>
    <dgm:cxn modelId="{C5A77AA7-A003-43B5-9407-3E9228B4C052}" type="presParOf" srcId="{BD3B131A-3E48-401A-B46D-952A454C3C28}" destId="{E1194983-05F2-46AE-B598-CD812ED9E17F}" srcOrd="0" destOrd="0" presId="urn:microsoft.com/office/officeart/2005/8/layout/orgChart1"/>
    <dgm:cxn modelId="{81D6C7A0-D91B-4EE1-A07F-47C0B9F74E50}" type="presParOf" srcId="{BD3B131A-3E48-401A-B46D-952A454C3C28}" destId="{3A03D34A-56D3-45D2-8ED5-303D9FD98417}" srcOrd="1" destOrd="0" presId="urn:microsoft.com/office/officeart/2005/8/layout/orgChart1"/>
    <dgm:cxn modelId="{64E54BF6-7D70-4719-992B-D8300FBD889A}" type="presParOf" srcId="{47F40642-26AC-4710-8822-076869BE25D8}" destId="{F36C5281-63AE-44D5-847A-77DAA14B5818}" srcOrd="1" destOrd="0" presId="urn:microsoft.com/office/officeart/2005/8/layout/orgChart1"/>
    <dgm:cxn modelId="{E59998B3-59E9-46D5-AEA4-F04ABD68735C}" type="presParOf" srcId="{F36C5281-63AE-44D5-847A-77DAA14B5818}" destId="{504525F3-5C29-4DEA-8A04-073E1BC7BBA3}" srcOrd="0" destOrd="0" presId="urn:microsoft.com/office/officeart/2005/8/layout/orgChart1"/>
    <dgm:cxn modelId="{36C4FFCC-21E5-46FD-A4AB-022B7AD61EFE}" type="presParOf" srcId="{F36C5281-63AE-44D5-847A-77DAA14B5818}" destId="{2A4A95B7-3BC3-4790-930E-AE1AD680D76F}" srcOrd="1" destOrd="0" presId="urn:microsoft.com/office/officeart/2005/8/layout/orgChart1"/>
    <dgm:cxn modelId="{CFA7EAB1-C46E-4D03-8E98-AE015454F010}" type="presParOf" srcId="{2A4A95B7-3BC3-4790-930E-AE1AD680D76F}" destId="{7B40836C-F5C6-4542-8C13-DFFA7DAC6D4D}" srcOrd="0" destOrd="0" presId="urn:microsoft.com/office/officeart/2005/8/layout/orgChart1"/>
    <dgm:cxn modelId="{28702217-BBAF-4F0D-A7DE-6F99BBC179A7}" type="presParOf" srcId="{7B40836C-F5C6-4542-8C13-DFFA7DAC6D4D}" destId="{7FA9616A-1F29-4335-93E1-4DF0235D0F9D}" srcOrd="0" destOrd="0" presId="urn:microsoft.com/office/officeart/2005/8/layout/orgChart1"/>
    <dgm:cxn modelId="{07CC9854-1065-4E61-AAB9-02F8D23CC7A0}" type="presParOf" srcId="{7B40836C-F5C6-4542-8C13-DFFA7DAC6D4D}" destId="{D536BB60-1660-4383-8557-4AF3AE6ED6EE}" srcOrd="1" destOrd="0" presId="urn:microsoft.com/office/officeart/2005/8/layout/orgChart1"/>
    <dgm:cxn modelId="{C3DAEE27-7ACB-4986-9801-644B60F0AE81}" type="presParOf" srcId="{2A4A95B7-3BC3-4790-930E-AE1AD680D76F}" destId="{12FCBAA7-43AA-435D-8833-C72DCB28C1DB}" srcOrd="1" destOrd="0" presId="urn:microsoft.com/office/officeart/2005/8/layout/orgChart1"/>
    <dgm:cxn modelId="{D874309E-EBF1-4B20-9E18-69AD6A99BE6D}" type="presParOf" srcId="{12FCBAA7-43AA-435D-8833-C72DCB28C1DB}" destId="{659EF2FE-A7EA-4D3C-A406-6A074AEFDC08}" srcOrd="0" destOrd="0" presId="urn:microsoft.com/office/officeart/2005/8/layout/orgChart1"/>
    <dgm:cxn modelId="{B14DD408-961D-401C-8FA4-583D5DAE33F5}" type="presParOf" srcId="{12FCBAA7-43AA-435D-8833-C72DCB28C1DB}" destId="{7600CC94-F337-4C70-A4BF-EB4537224B3E}" srcOrd="1" destOrd="0" presId="urn:microsoft.com/office/officeart/2005/8/layout/orgChart1"/>
    <dgm:cxn modelId="{003FA62C-101C-4A42-AF33-B0F6EF82706A}" type="presParOf" srcId="{7600CC94-F337-4C70-A4BF-EB4537224B3E}" destId="{6FBA4861-E677-436D-B469-790EDEBC27D7}" srcOrd="0" destOrd="0" presId="urn:microsoft.com/office/officeart/2005/8/layout/orgChart1"/>
    <dgm:cxn modelId="{3A158757-CEE5-4E25-8B7D-039E7689CDFD}" type="presParOf" srcId="{6FBA4861-E677-436D-B469-790EDEBC27D7}" destId="{723BABC8-812B-4249-A611-9F56B90A73E7}" srcOrd="0" destOrd="0" presId="urn:microsoft.com/office/officeart/2005/8/layout/orgChart1"/>
    <dgm:cxn modelId="{6B379489-7DF7-4D63-B05E-0098620F8775}" type="presParOf" srcId="{6FBA4861-E677-436D-B469-790EDEBC27D7}" destId="{1A6C4D4A-1E4D-463F-98B7-F0260947C186}" srcOrd="1" destOrd="0" presId="urn:microsoft.com/office/officeart/2005/8/layout/orgChart1"/>
    <dgm:cxn modelId="{47C1B53F-52E8-4646-B61D-2884D18BA2C3}" type="presParOf" srcId="{7600CC94-F337-4C70-A4BF-EB4537224B3E}" destId="{F28A3144-42A6-4878-AE90-C9EF388DA8CB}" srcOrd="1" destOrd="0" presId="urn:microsoft.com/office/officeart/2005/8/layout/orgChart1"/>
    <dgm:cxn modelId="{F5F894A2-5027-4983-B05B-43F9FBCC9C99}" type="presParOf" srcId="{7600CC94-F337-4C70-A4BF-EB4537224B3E}" destId="{26717C55-7E1A-410F-BD44-47923BE3CF34}" srcOrd="2" destOrd="0" presId="urn:microsoft.com/office/officeart/2005/8/layout/orgChart1"/>
    <dgm:cxn modelId="{A90F20DD-9841-4A7F-BD26-12978B5DFFFC}" type="presParOf" srcId="{12FCBAA7-43AA-435D-8833-C72DCB28C1DB}" destId="{3E3CA086-5151-43C6-A68F-055F76B8A7AC}" srcOrd="2" destOrd="0" presId="urn:microsoft.com/office/officeart/2005/8/layout/orgChart1"/>
    <dgm:cxn modelId="{FC3A8A85-1DAA-4C72-A3F2-FE3C199B0A08}" type="presParOf" srcId="{12FCBAA7-43AA-435D-8833-C72DCB28C1DB}" destId="{0001409A-53A6-4AE4-B1FE-17C67FFB24B6}" srcOrd="3" destOrd="0" presId="urn:microsoft.com/office/officeart/2005/8/layout/orgChart1"/>
    <dgm:cxn modelId="{F9F7FEC2-7FA5-41F3-A029-FE60A1CDD2D4}" type="presParOf" srcId="{0001409A-53A6-4AE4-B1FE-17C67FFB24B6}" destId="{A7334305-DA3F-4E77-BEBB-F1A014975931}" srcOrd="0" destOrd="0" presId="urn:microsoft.com/office/officeart/2005/8/layout/orgChart1"/>
    <dgm:cxn modelId="{1E21D62E-2153-406D-BE6E-5747AB9467E2}" type="presParOf" srcId="{A7334305-DA3F-4E77-BEBB-F1A014975931}" destId="{8B182A8C-F943-45AB-95D8-53ACAA5AA956}" srcOrd="0" destOrd="0" presId="urn:microsoft.com/office/officeart/2005/8/layout/orgChart1"/>
    <dgm:cxn modelId="{4201EB25-8867-4788-8FD3-E72857422A3C}" type="presParOf" srcId="{A7334305-DA3F-4E77-BEBB-F1A014975931}" destId="{539E368D-D221-43FB-8B1A-FD13A97EDD8F}" srcOrd="1" destOrd="0" presId="urn:microsoft.com/office/officeart/2005/8/layout/orgChart1"/>
    <dgm:cxn modelId="{DC09F275-46E2-4E6D-814D-F7A756BFDA2D}" type="presParOf" srcId="{0001409A-53A6-4AE4-B1FE-17C67FFB24B6}" destId="{F8E9D5E0-6343-40A2-BB71-75AC096CB33C}" srcOrd="1" destOrd="0" presId="urn:microsoft.com/office/officeart/2005/8/layout/orgChart1"/>
    <dgm:cxn modelId="{B6130D8A-ED6D-43DF-BC94-AE18AC884AE9}" type="presParOf" srcId="{0001409A-53A6-4AE4-B1FE-17C67FFB24B6}" destId="{ABD760E3-99F3-4D7E-8C56-7902B32BDC74}" srcOrd="2" destOrd="0" presId="urn:microsoft.com/office/officeart/2005/8/layout/orgChart1"/>
    <dgm:cxn modelId="{56EBAEFD-4B2C-4C1B-B39A-D87F500238F3}" type="presParOf" srcId="{12FCBAA7-43AA-435D-8833-C72DCB28C1DB}" destId="{6E7E1EAF-02AD-4B76-AB76-1DD9DA8BC3CC}" srcOrd="4" destOrd="0" presId="urn:microsoft.com/office/officeart/2005/8/layout/orgChart1"/>
    <dgm:cxn modelId="{AC8C8A82-5275-46C3-961C-A8C6DBD630C1}" type="presParOf" srcId="{12FCBAA7-43AA-435D-8833-C72DCB28C1DB}" destId="{EAA4C47B-7D32-40AE-AD4A-E712FEC942BB}" srcOrd="5" destOrd="0" presId="urn:microsoft.com/office/officeart/2005/8/layout/orgChart1"/>
    <dgm:cxn modelId="{93562067-FF03-4666-9EFE-A08FAF1B30C6}" type="presParOf" srcId="{EAA4C47B-7D32-40AE-AD4A-E712FEC942BB}" destId="{9151D02D-CC1D-4811-9CAC-1475F0F4A108}" srcOrd="0" destOrd="0" presId="urn:microsoft.com/office/officeart/2005/8/layout/orgChart1"/>
    <dgm:cxn modelId="{AD24DF67-3DD6-4896-8936-8D2B3E3D0FCC}" type="presParOf" srcId="{9151D02D-CC1D-4811-9CAC-1475F0F4A108}" destId="{A994A557-8BE7-4015-8493-CB6F35114427}" srcOrd="0" destOrd="0" presId="urn:microsoft.com/office/officeart/2005/8/layout/orgChart1"/>
    <dgm:cxn modelId="{6B3B3EC5-5F52-4D27-9DB2-016E6681F77D}" type="presParOf" srcId="{9151D02D-CC1D-4811-9CAC-1475F0F4A108}" destId="{D7491281-E3D1-44F2-9EBC-F36B76E0393F}" srcOrd="1" destOrd="0" presId="urn:microsoft.com/office/officeart/2005/8/layout/orgChart1"/>
    <dgm:cxn modelId="{E07CA88A-74E9-4EE7-AE3F-37D16B0D3CF1}" type="presParOf" srcId="{EAA4C47B-7D32-40AE-AD4A-E712FEC942BB}" destId="{D83FACC6-7B24-48C5-8CFA-64EB476035E2}" srcOrd="1" destOrd="0" presId="urn:microsoft.com/office/officeart/2005/8/layout/orgChart1"/>
    <dgm:cxn modelId="{025F9225-2AA8-4396-8C7F-125F8DA09F89}" type="presParOf" srcId="{EAA4C47B-7D32-40AE-AD4A-E712FEC942BB}" destId="{E062A717-694B-4927-BB74-343D3EDEC39A}" srcOrd="2" destOrd="0" presId="urn:microsoft.com/office/officeart/2005/8/layout/orgChart1"/>
    <dgm:cxn modelId="{11B7FC70-2AB3-4D7B-81D7-7632A83295E1}" type="presParOf" srcId="{2A4A95B7-3BC3-4790-930E-AE1AD680D76F}" destId="{100FAA25-DDA8-4F11-B474-D761541EA8A8}" srcOrd="2" destOrd="0" presId="urn:microsoft.com/office/officeart/2005/8/layout/orgChart1"/>
    <dgm:cxn modelId="{A6489917-623F-4E79-88B8-20B904895870}" type="presParOf" srcId="{F36C5281-63AE-44D5-847A-77DAA14B5818}" destId="{13780461-477F-4DD8-8DD5-65F6A3DBB8DA}" srcOrd="2" destOrd="0" presId="urn:microsoft.com/office/officeart/2005/8/layout/orgChart1"/>
    <dgm:cxn modelId="{EA87D851-167A-47E3-838F-F907262251A2}" type="presParOf" srcId="{F36C5281-63AE-44D5-847A-77DAA14B5818}" destId="{E5317C3C-54D0-436F-9F93-83174F5AF0D4}" srcOrd="3" destOrd="0" presId="urn:microsoft.com/office/officeart/2005/8/layout/orgChart1"/>
    <dgm:cxn modelId="{AB34A791-08B2-4656-A20B-00A6D972D327}" type="presParOf" srcId="{E5317C3C-54D0-436F-9F93-83174F5AF0D4}" destId="{145625AC-5054-4FE1-B0C3-FFEDA8476B78}" srcOrd="0" destOrd="0" presId="urn:microsoft.com/office/officeart/2005/8/layout/orgChart1"/>
    <dgm:cxn modelId="{356B9F8A-24C3-4489-89A3-BB198AB3C1D3}" type="presParOf" srcId="{145625AC-5054-4FE1-B0C3-FFEDA8476B78}" destId="{9560444E-8BA6-4566-B17A-69DDB8CDBABE}" srcOrd="0" destOrd="0" presId="urn:microsoft.com/office/officeart/2005/8/layout/orgChart1"/>
    <dgm:cxn modelId="{6B4748B8-54A2-4651-815B-176D38CFEA3E}" type="presParOf" srcId="{145625AC-5054-4FE1-B0C3-FFEDA8476B78}" destId="{7235F72B-F2DA-4C54-AA9D-CCFD9F9E7757}" srcOrd="1" destOrd="0" presId="urn:microsoft.com/office/officeart/2005/8/layout/orgChart1"/>
    <dgm:cxn modelId="{69D995F4-8450-42CF-B93A-252D6E5AC565}" type="presParOf" srcId="{E5317C3C-54D0-436F-9F93-83174F5AF0D4}" destId="{1FCA9EEA-2F5D-42FC-8D11-DAC252A9573B}" srcOrd="1" destOrd="0" presId="urn:microsoft.com/office/officeart/2005/8/layout/orgChart1"/>
    <dgm:cxn modelId="{D02E8A28-EE75-48F4-89C6-EC22642F1CA7}" type="presParOf" srcId="{1FCA9EEA-2F5D-42FC-8D11-DAC252A9573B}" destId="{3B42E4BF-4A45-47EB-A8DC-DD0800212282}" srcOrd="0" destOrd="0" presId="urn:microsoft.com/office/officeart/2005/8/layout/orgChart1"/>
    <dgm:cxn modelId="{59BB96F3-9B86-4DA5-865C-5D380190E4BC}" type="presParOf" srcId="{1FCA9EEA-2F5D-42FC-8D11-DAC252A9573B}" destId="{21666EBC-CC8D-4227-992D-82B01B86847D}" srcOrd="1" destOrd="0" presId="urn:microsoft.com/office/officeart/2005/8/layout/orgChart1"/>
    <dgm:cxn modelId="{9DCF9D6A-2294-4D1D-912F-CD2E6C1BBC0A}" type="presParOf" srcId="{21666EBC-CC8D-4227-992D-82B01B86847D}" destId="{5E876975-8CA9-47A8-88B4-DCCB0EDD8EF5}" srcOrd="0" destOrd="0" presId="urn:microsoft.com/office/officeart/2005/8/layout/orgChart1"/>
    <dgm:cxn modelId="{79B2EEC6-B629-4DC1-BE44-31121285A033}" type="presParOf" srcId="{5E876975-8CA9-47A8-88B4-DCCB0EDD8EF5}" destId="{0CC9C517-151F-4B2A-9951-14B1F0010AAF}" srcOrd="0" destOrd="0" presId="urn:microsoft.com/office/officeart/2005/8/layout/orgChart1"/>
    <dgm:cxn modelId="{05DE213D-F555-402E-B19D-571B86C6CB55}" type="presParOf" srcId="{5E876975-8CA9-47A8-88B4-DCCB0EDD8EF5}" destId="{4D47667E-C03F-4419-A314-25B3E903E44F}" srcOrd="1" destOrd="0" presId="urn:microsoft.com/office/officeart/2005/8/layout/orgChart1"/>
    <dgm:cxn modelId="{67D7C3AE-168B-43B7-B069-B40FA18FD335}" type="presParOf" srcId="{21666EBC-CC8D-4227-992D-82B01B86847D}" destId="{8E3CA345-975D-49E4-B4FD-A9FEE5F288AA}" srcOrd="1" destOrd="0" presId="urn:microsoft.com/office/officeart/2005/8/layout/orgChart1"/>
    <dgm:cxn modelId="{D791E40E-D3DF-4616-8C28-5EBA677F4FBE}" type="presParOf" srcId="{21666EBC-CC8D-4227-992D-82B01B86847D}" destId="{9B3BB6C7-1F71-477A-B13A-957A41A60C53}" srcOrd="2" destOrd="0" presId="urn:microsoft.com/office/officeart/2005/8/layout/orgChart1"/>
    <dgm:cxn modelId="{8764C031-A5C9-4FEE-BF93-176A0FF1013E}" type="presParOf" srcId="{1FCA9EEA-2F5D-42FC-8D11-DAC252A9573B}" destId="{24B25771-9004-47BF-9F2A-94F61FBFF718}" srcOrd="2" destOrd="0" presId="urn:microsoft.com/office/officeart/2005/8/layout/orgChart1"/>
    <dgm:cxn modelId="{A73785C4-1BA8-442C-B6E5-6AA268BD8C5B}" type="presParOf" srcId="{1FCA9EEA-2F5D-42FC-8D11-DAC252A9573B}" destId="{14CBC077-96A6-4BA8-ACC1-0540B60B5E26}" srcOrd="3" destOrd="0" presId="urn:microsoft.com/office/officeart/2005/8/layout/orgChart1"/>
    <dgm:cxn modelId="{64389A79-AC7A-4ECE-A22E-F4ABB1A6593D}" type="presParOf" srcId="{14CBC077-96A6-4BA8-ACC1-0540B60B5E26}" destId="{522E8332-F4F8-49DD-8048-4D6CF180DF21}" srcOrd="0" destOrd="0" presId="urn:microsoft.com/office/officeart/2005/8/layout/orgChart1"/>
    <dgm:cxn modelId="{43E7ADAE-2E82-45A8-AF45-636CF4DB58C0}" type="presParOf" srcId="{522E8332-F4F8-49DD-8048-4D6CF180DF21}" destId="{112882FB-CA3C-4503-AF77-7F6F4BF437B8}" srcOrd="0" destOrd="0" presId="urn:microsoft.com/office/officeart/2005/8/layout/orgChart1"/>
    <dgm:cxn modelId="{7625F9F6-F9F2-47D4-BE8A-52919922D54B}" type="presParOf" srcId="{522E8332-F4F8-49DD-8048-4D6CF180DF21}" destId="{83D0BDDB-D043-463E-B10F-51E4BB73E54F}" srcOrd="1" destOrd="0" presId="urn:microsoft.com/office/officeart/2005/8/layout/orgChart1"/>
    <dgm:cxn modelId="{F38EDB5D-64D2-42EC-A3BC-C1E34247F899}" type="presParOf" srcId="{14CBC077-96A6-4BA8-ACC1-0540B60B5E26}" destId="{81B6FEEA-A4B0-4262-8197-5E3186BB1455}" srcOrd="1" destOrd="0" presId="urn:microsoft.com/office/officeart/2005/8/layout/orgChart1"/>
    <dgm:cxn modelId="{3E4BBE12-B7DB-4E78-9744-5E6AE28D4EDA}" type="presParOf" srcId="{14CBC077-96A6-4BA8-ACC1-0540B60B5E26}" destId="{CD3A3221-A98F-4D5B-84F0-1A287790B907}" srcOrd="2" destOrd="0" presId="urn:microsoft.com/office/officeart/2005/8/layout/orgChart1"/>
    <dgm:cxn modelId="{D42A3D33-35A6-44D4-BDC1-774EA9F96D94}" type="presParOf" srcId="{1FCA9EEA-2F5D-42FC-8D11-DAC252A9573B}" destId="{9E3EF929-63FF-4C91-89A8-F21670CEBD9F}" srcOrd="4" destOrd="0" presId="urn:microsoft.com/office/officeart/2005/8/layout/orgChart1"/>
    <dgm:cxn modelId="{95E9302C-57BE-48FF-84A4-66A52C33646C}" type="presParOf" srcId="{1FCA9EEA-2F5D-42FC-8D11-DAC252A9573B}" destId="{E095E92C-D248-4968-B418-7B21D0AF2EF0}" srcOrd="5" destOrd="0" presId="urn:microsoft.com/office/officeart/2005/8/layout/orgChart1"/>
    <dgm:cxn modelId="{196BC274-46EA-4823-A016-2696105CDF86}" type="presParOf" srcId="{E095E92C-D248-4968-B418-7B21D0AF2EF0}" destId="{4C066D2A-1DCE-4943-AD23-F1A8AF6AA180}" srcOrd="0" destOrd="0" presId="urn:microsoft.com/office/officeart/2005/8/layout/orgChart1"/>
    <dgm:cxn modelId="{39380AF1-4498-416B-B7E8-AF21DDF2F42B}" type="presParOf" srcId="{4C066D2A-1DCE-4943-AD23-F1A8AF6AA180}" destId="{7012284B-1C1E-47DF-A7D4-44523DB7D96F}" srcOrd="0" destOrd="0" presId="urn:microsoft.com/office/officeart/2005/8/layout/orgChart1"/>
    <dgm:cxn modelId="{4F105F82-9CEE-4F6C-8C09-04C7DC702061}" type="presParOf" srcId="{4C066D2A-1DCE-4943-AD23-F1A8AF6AA180}" destId="{E5D6A93D-16C7-42F6-A17F-AC72240972BE}" srcOrd="1" destOrd="0" presId="urn:microsoft.com/office/officeart/2005/8/layout/orgChart1"/>
    <dgm:cxn modelId="{DCE6BC64-83DD-4632-A137-93CBFA2586AB}" type="presParOf" srcId="{E095E92C-D248-4968-B418-7B21D0AF2EF0}" destId="{296B3114-F835-4CB8-A607-24A121C4F754}" srcOrd="1" destOrd="0" presId="urn:microsoft.com/office/officeart/2005/8/layout/orgChart1"/>
    <dgm:cxn modelId="{2428A8BF-10E7-44AD-9BCC-028ACB09C112}" type="presParOf" srcId="{E095E92C-D248-4968-B418-7B21D0AF2EF0}" destId="{E46EF9A9-2BD9-4685-B6AB-C640712C3FF2}" srcOrd="2" destOrd="0" presId="urn:microsoft.com/office/officeart/2005/8/layout/orgChart1"/>
    <dgm:cxn modelId="{739B1A0E-070B-455C-B8AF-6FEE6D823F17}" type="presParOf" srcId="{E5317C3C-54D0-436F-9F93-83174F5AF0D4}" destId="{C3529A18-C4A5-4008-A4B9-322D7E8CD5D4}" srcOrd="2" destOrd="0" presId="urn:microsoft.com/office/officeart/2005/8/layout/orgChart1"/>
    <dgm:cxn modelId="{C1A5D0B8-032C-4347-B562-074F5A59F3A6}" type="presParOf" srcId="{F36C5281-63AE-44D5-847A-77DAA14B5818}" destId="{B5F14ED1-31DB-4AE4-9066-923D3765C41E}" srcOrd="4" destOrd="0" presId="urn:microsoft.com/office/officeart/2005/8/layout/orgChart1"/>
    <dgm:cxn modelId="{D45CA28F-7C23-464C-B52D-F8D7EC978E4B}" type="presParOf" srcId="{F36C5281-63AE-44D5-847A-77DAA14B5818}" destId="{C0BA2E29-A5C7-4024-99CB-F5CCB849B05A}" srcOrd="5" destOrd="0" presId="urn:microsoft.com/office/officeart/2005/8/layout/orgChart1"/>
    <dgm:cxn modelId="{EDCCF2D6-6E44-4F7F-9BE8-C222905FDDE1}" type="presParOf" srcId="{C0BA2E29-A5C7-4024-99CB-F5CCB849B05A}" destId="{EEF15D80-FE8A-4584-B1D5-A0EEF45756B0}" srcOrd="0" destOrd="0" presId="urn:microsoft.com/office/officeart/2005/8/layout/orgChart1"/>
    <dgm:cxn modelId="{BDDAA77A-6F18-4A25-B92A-EDE7208E58F2}" type="presParOf" srcId="{EEF15D80-FE8A-4584-B1D5-A0EEF45756B0}" destId="{17887991-65DF-495F-BE59-52B0CC88AAE5}" srcOrd="0" destOrd="0" presId="urn:microsoft.com/office/officeart/2005/8/layout/orgChart1"/>
    <dgm:cxn modelId="{C4F25CE5-B7DE-4AB2-ACAF-F1496B517D61}" type="presParOf" srcId="{EEF15D80-FE8A-4584-B1D5-A0EEF45756B0}" destId="{7D498526-D87C-45DA-A468-B88CC2520917}" srcOrd="1" destOrd="0" presId="urn:microsoft.com/office/officeart/2005/8/layout/orgChart1"/>
    <dgm:cxn modelId="{386B4AB8-6800-4383-BCD5-A53820C6DCEE}" type="presParOf" srcId="{C0BA2E29-A5C7-4024-99CB-F5CCB849B05A}" destId="{DCEBD3A5-2B78-402D-A5E7-1B7C59F3C5E4}" srcOrd="1" destOrd="0" presId="urn:microsoft.com/office/officeart/2005/8/layout/orgChart1"/>
    <dgm:cxn modelId="{FD81CE39-339F-44C3-A766-C33D4A5D2AC4}" type="presParOf" srcId="{DCEBD3A5-2B78-402D-A5E7-1B7C59F3C5E4}" destId="{48B5ADF8-7124-475E-917D-4214D540B921}" srcOrd="0" destOrd="0" presId="urn:microsoft.com/office/officeart/2005/8/layout/orgChart1"/>
    <dgm:cxn modelId="{58F538FF-BD6A-426F-A2B1-6158FB16B300}" type="presParOf" srcId="{DCEBD3A5-2B78-402D-A5E7-1B7C59F3C5E4}" destId="{29476679-34AE-4E46-AFD2-01397C86715C}" srcOrd="1" destOrd="0" presId="urn:microsoft.com/office/officeart/2005/8/layout/orgChart1"/>
    <dgm:cxn modelId="{997C2AF3-110F-44C6-A55A-EC7404C903A3}" type="presParOf" srcId="{29476679-34AE-4E46-AFD2-01397C86715C}" destId="{FD1B6771-BA6E-4F48-88F5-5BB19053FEF1}" srcOrd="0" destOrd="0" presId="urn:microsoft.com/office/officeart/2005/8/layout/orgChart1"/>
    <dgm:cxn modelId="{741567E0-3527-420C-96A2-34087EE57215}" type="presParOf" srcId="{FD1B6771-BA6E-4F48-88F5-5BB19053FEF1}" destId="{920D0468-7004-4F99-B54D-923A943E1A44}" srcOrd="0" destOrd="0" presId="urn:microsoft.com/office/officeart/2005/8/layout/orgChart1"/>
    <dgm:cxn modelId="{D9690F5C-4541-4ECB-983B-D97D70A2444C}" type="presParOf" srcId="{FD1B6771-BA6E-4F48-88F5-5BB19053FEF1}" destId="{AE4A2223-08D5-4FC2-9EFE-814A53AC8144}" srcOrd="1" destOrd="0" presId="urn:microsoft.com/office/officeart/2005/8/layout/orgChart1"/>
    <dgm:cxn modelId="{2ECCDEF6-5BC3-453E-BDC3-BE9A016863EE}" type="presParOf" srcId="{29476679-34AE-4E46-AFD2-01397C86715C}" destId="{A9CAD256-B333-4DFF-B85A-DFAFD9833D78}" srcOrd="1" destOrd="0" presId="urn:microsoft.com/office/officeart/2005/8/layout/orgChart1"/>
    <dgm:cxn modelId="{8822199F-E802-4808-B60E-BFD552B1DA6D}" type="presParOf" srcId="{29476679-34AE-4E46-AFD2-01397C86715C}" destId="{08010568-10FE-437A-BA2A-477788783FB1}" srcOrd="2" destOrd="0" presId="urn:microsoft.com/office/officeart/2005/8/layout/orgChart1"/>
    <dgm:cxn modelId="{53599018-0407-49B8-BD87-C84A9FACAED3}" type="presParOf" srcId="{C0BA2E29-A5C7-4024-99CB-F5CCB849B05A}" destId="{6E576E13-3517-4E6D-B4E4-069521992DF8}" srcOrd="2" destOrd="0" presId="urn:microsoft.com/office/officeart/2005/8/layout/orgChart1"/>
    <dgm:cxn modelId="{0998E222-F6E8-4B80-B809-ACBC26DF0A6A}" type="presParOf" srcId="{F36C5281-63AE-44D5-847A-77DAA14B5818}" destId="{51164099-1B3C-4876-8783-721D0CBBCD1B}" srcOrd="6" destOrd="0" presId="urn:microsoft.com/office/officeart/2005/8/layout/orgChart1"/>
    <dgm:cxn modelId="{9096DD93-6CEC-475A-BFB9-CC0B5EDB2FF1}" type="presParOf" srcId="{F36C5281-63AE-44D5-847A-77DAA14B5818}" destId="{007C85B1-6D1A-455C-A3EC-998868F5B2E7}" srcOrd="7" destOrd="0" presId="urn:microsoft.com/office/officeart/2005/8/layout/orgChart1"/>
    <dgm:cxn modelId="{4E61D71C-357C-4455-AADE-6DE8C5E079E3}" type="presParOf" srcId="{007C85B1-6D1A-455C-A3EC-998868F5B2E7}" destId="{8234386B-0E86-4FBE-9D61-9246C3705DE7}" srcOrd="0" destOrd="0" presId="urn:microsoft.com/office/officeart/2005/8/layout/orgChart1"/>
    <dgm:cxn modelId="{2F29A822-7ED6-4036-A4E1-C8120EB421DD}" type="presParOf" srcId="{8234386B-0E86-4FBE-9D61-9246C3705DE7}" destId="{5E6ACD63-6FCD-4F66-983F-9EBB5EAD1DFD}" srcOrd="0" destOrd="0" presId="urn:microsoft.com/office/officeart/2005/8/layout/orgChart1"/>
    <dgm:cxn modelId="{E10FDBAF-18D8-4E64-93D8-63EB1BB4CE5F}" type="presParOf" srcId="{8234386B-0E86-4FBE-9D61-9246C3705DE7}" destId="{2B62B610-43CA-448C-8C0D-595A5D7B80C4}" srcOrd="1" destOrd="0" presId="urn:microsoft.com/office/officeart/2005/8/layout/orgChart1"/>
    <dgm:cxn modelId="{8D14F0E4-0698-4E43-9AFD-F34130EA5A59}" type="presParOf" srcId="{007C85B1-6D1A-455C-A3EC-998868F5B2E7}" destId="{E845C0FD-6391-4E36-902E-0976754451BC}" srcOrd="1" destOrd="0" presId="urn:microsoft.com/office/officeart/2005/8/layout/orgChart1"/>
    <dgm:cxn modelId="{3BB56D0D-2871-4DC9-8118-2D8633335902}" type="presParOf" srcId="{E845C0FD-6391-4E36-902E-0976754451BC}" destId="{7A5C704A-5F21-4CA6-934C-32295061451F}" srcOrd="0" destOrd="0" presId="urn:microsoft.com/office/officeart/2005/8/layout/orgChart1"/>
    <dgm:cxn modelId="{AF5391D0-62D6-40D6-A048-FEAE963058E2}" type="presParOf" srcId="{E845C0FD-6391-4E36-902E-0976754451BC}" destId="{EF97FE4E-8781-4AF0-9E66-1E6AF4F3F5B1}" srcOrd="1" destOrd="0" presId="urn:microsoft.com/office/officeart/2005/8/layout/orgChart1"/>
    <dgm:cxn modelId="{5F685542-6687-4F6F-B053-628EA0A74BEF}" type="presParOf" srcId="{EF97FE4E-8781-4AF0-9E66-1E6AF4F3F5B1}" destId="{36778DDE-ACCE-4895-BEAD-30839C7B0DC4}" srcOrd="0" destOrd="0" presId="urn:microsoft.com/office/officeart/2005/8/layout/orgChart1"/>
    <dgm:cxn modelId="{B88C724E-9222-41A7-B707-5FF9904E7F41}" type="presParOf" srcId="{36778DDE-ACCE-4895-BEAD-30839C7B0DC4}" destId="{CFD36412-9D70-4D7F-8B4A-D4E2502B568C}" srcOrd="0" destOrd="0" presId="urn:microsoft.com/office/officeart/2005/8/layout/orgChart1"/>
    <dgm:cxn modelId="{4A24B991-C691-47D4-95C7-F69B0B11970C}" type="presParOf" srcId="{36778DDE-ACCE-4895-BEAD-30839C7B0DC4}" destId="{A43B115A-E0D3-48CC-8D34-7B990F9ABB49}" srcOrd="1" destOrd="0" presId="urn:microsoft.com/office/officeart/2005/8/layout/orgChart1"/>
    <dgm:cxn modelId="{F8E65A2E-F825-4334-9B1C-A654D5794B17}" type="presParOf" srcId="{EF97FE4E-8781-4AF0-9E66-1E6AF4F3F5B1}" destId="{BF04C591-B16C-4A6D-AA9E-58AD0B6107BE}" srcOrd="1" destOrd="0" presId="urn:microsoft.com/office/officeart/2005/8/layout/orgChart1"/>
    <dgm:cxn modelId="{F4CEFF59-85B2-44E9-A32D-6E4FECFA61FE}" type="presParOf" srcId="{EF97FE4E-8781-4AF0-9E66-1E6AF4F3F5B1}" destId="{418CE52E-3FDE-4C45-8996-102E5B898411}" srcOrd="2" destOrd="0" presId="urn:microsoft.com/office/officeart/2005/8/layout/orgChart1"/>
    <dgm:cxn modelId="{08EA3FA0-ED04-43EB-9E15-B037A021B9CD}" type="presParOf" srcId="{007C85B1-6D1A-455C-A3EC-998868F5B2E7}" destId="{71455083-EE35-4C41-802A-5CC172CEAECE}" srcOrd="2" destOrd="0" presId="urn:microsoft.com/office/officeart/2005/8/layout/orgChart1"/>
    <dgm:cxn modelId="{4F8C3645-B370-4718-A974-A2A3C94EED98}" type="presParOf" srcId="{47F40642-26AC-4710-8822-076869BE25D8}" destId="{1810D3AE-7434-4054-8DC0-60F21161DE0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5C704A-5F21-4CA6-934C-32295061451F}">
      <dsp:nvSpPr>
        <dsp:cNvPr id="0" name=""/>
        <dsp:cNvSpPr/>
      </dsp:nvSpPr>
      <dsp:spPr>
        <a:xfrm>
          <a:off x="6481549" y="1681739"/>
          <a:ext cx="219583" cy="5924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2401"/>
              </a:lnTo>
              <a:lnTo>
                <a:pt x="219583" y="592401"/>
              </a:lnTo>
            </a:path>
          </a:pathLst>
        </a:custGeom>
        <a:noFill/>
        <a:ln w="25400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1164099-1B3C-4876-8783-721D0CBBCD1B}">
      <dsp:nvSpPr>
        <dsp:cNvPr id="0" name=""/>
        <dsp:cNvSpPr/>
      </dsp:nvSpPr>
      <dsp:spPr>
        <a:xfrm>
          <a:off x="4528157" y="550182"/>
          <a:ext cx="2538947" cy="2704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5221"/>
              </a:lnTo>
              <a:lnTo>
                <a:pt x="2538947" y="135221"/>
              </a:lnTo>
              <a:lnTo>
                <a:pt x="2538947" y="270443"/>
              </a:lnTo>
            </a:path>
          </a:pathLst>
        </a:custGeom>
        <a:noFill/>
        <a:ln w="25400" cap="flat" cmpd="sng" algn="ctr">
          <a:solidFill>
            <a:srgbClr val="9BBB59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B5ADF8-7124-475E-917D-4214D540B921}">
      <dsp:nvSpPr>
        <dsp:cNvPr id="0" name=""/>
        <dsp:cNvSpPr/>
      </dsp:nvSpPr>
      <dsp:spPr>
        <a:xfrm>
          <a:off x="4747218" y="1681739"/>
          <a:ext cx="219583" cy="5924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2401"/>
              </a:lnTo>
              <a:lnTo>
                <a:pt x="219583" y="592401"/>
              </a:lnTo>
            </a:path>
          </a:pathLst>
        </a:custGeom>
        <a:noFill/>
        <a:ln w="25400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F14ED1-31DB-4AE4-9066-923D3765C41E}">
      <dsp:nvSpPr>
        <dsp:cNvPr id="0" name=""/>
        <dsp:cNvSpPr/>
      </dsp:nvSpPr>
      <dsp:spPr>
        <a:xfrm>
          <a:off x="4528157" y="550182"/>
          <a:ext cx="804615" cy="2704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5221"/>
              </a:lnTo>
              <a:lnTo>
                <a:pt x="804615" y="135221"/>
              </a:lnTo>
              <a:lnTo>
                <a:pt x="804615" y="270443"/>
              </a:lnTo>
            </a:path>
          </a:pathLst>
        </a:custGeom>
        <a:noFill/>
        <a:ln w="25400" cap="flat" cmpd="sng" algn="ctr">
          <a:solidFill>
            <a:srgbClr val="9BBB59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3EF929-63FF-4C91-89A8-F21670CEBD9F}">
      <dsp:nvSpPr>
        <dsp:cNvPr id="0" name=""/>
        <dsp:cNvSpPr/>
      </dsp:nvSpPr>
      <dsp:spPr>
        <a:xfrm>
          <a:off x="3012887" y="1668281"/>
          <a:ext cx="219583" cy="24211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21117"/>
              </a:lnTo>
              <a:lnTo>
                <a:pt x="219583" y="2421117"/>
              </a:lnTo>
            </a:path>
          </a:pathLst>
        </a:custGeom>
        <a:noFill/>
        <a:ln w="25400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B25771-9004-47BF-9F2A-94F61FBFF718}">
      <dsp:nvSpPr>
        <dsp:cNvPr id="0" name=""/>
        <dsp:cNvSpPr/>
      </dsp:nvSpPr>
      <dsp:spPr>
        <a:xfrm>
          <a:off x="3012887" y="1668281"/>
          <a:ext cx="219583" cy="15067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06759"/>
              </a:lnTo>
              <a:lnTo>
                <a:pt x="219583" y="1506759"/>
              </a:lnTo>
            </a:path>
          </a:pathLst>
        </a:custGeom>
        <a:noFill/>
        <a:ln w="25400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42E4BF-4A45-47EB-A8DC-DD0800212282}">
      <dsp:nvSpPr>
        <dsp:cNvPr id="0" name=""/>
        <dsp:cNvSpPr/>
      </dsp:nvSpPr>
      <dsp:spPr>
        <a:xfrm>
          <a:off x="3012887" y="1668281"/>
          <a:ext cx="219583" cy="5924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2401"/>
              </a:lnTo>
              <a:lnTo>
                <a:pt x="219583" y="592401"/>
              </a:lnTo>
            </a:path>
          </a:pathLst>
        </a:custGeom>
        <a:noFill/>
        <a:ln w="25400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780461-477F-4DD8-8DD5-65F6A3DBB8DA}">
      <dsp:nvSpPr>
        <dsp:cNvPr id="0" name=""/>
        <dsp:cNvSpPr/>
      </dsp:nvSpPr>
      <dsp:spPr>
        <a:xfrm>
          <a:off x="3598441" y="550182"/>
          <a:ext cx="929715" cy="270443"/>
        </a:xfrm>
        <a:custGeom>
          <a:avLst/>
          <a:gdLst/>
          <a:ahLst/>
          <a:cxnLst/>
          <a:rect l="0" t="0" r="0" b="0"/>
          <a:pathLst>
            <a:path>
              <a:moveTo>
                <a:pt x="929715" y="0"/>
              </a:moveTo>
              <a:lnTo>
                <a:pt x="929715" y="135221"/>
              </a:lnTo>
              <a:lnTo>
                <a:pt x="0" y="135221"/>
              </a:lnTo>
              <a:lnTo>
                <a:pt x="0" y="270443"/>
              </a:lnTo>
            </a:path>
          </a:pathLst>
        </a:custGeom>
        <a:noFill/>
        <a:ln w="25400" cap="flat" cmpd="sng" algn="ctr">
          <a:solidFill>
            <a:srgbClr val="9BBB59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7E1EAF-02AD-4B76-AB76-1DD9DA8BC3CC}">
      <dsp:nvSpPr>
        <dsp:cNvPr id="0" name=""/>
        <dsp:cNvSpPr/>
      </dsp:nvSpPr>
      <dsp:spPr>
        <a:xfrm>
          <a:off x="1299140" y="1668281"/>
          <a:ext cx="216152" cy="24211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21117"/>
              </a:lnTo>
              <a:lnTo>
                <a:pt x="216152" y="2421117"/>
              </a:lnTo>
            </a:path>
          </a:pathLst>
        </a:custGeom>
        <a:noFill/>
        <a:ln w="25400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3CA086-5151-43C6-A68F-055F76B8A7AC}">
      <dsp:nvSpPr>
        <dsp:cNvPr id="0" name=""/>
        <dsp:cNvSpPr/>
      </dsp:nvSpPr>
      <dsp:spPr>
        <a:xfrm>
          <a:off x="1299140" y="1668281"/>
          <a:ext cx="216152" cy="15067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06759"/>
              </a:lnTo>
              <a:lnTo>
                <a:pt x="216152" y="1506759"/>
              </a:lnTo>
            </a:path>
          </a:pathLst>
        </a:custGeom>
        <a:noFill/>
        <a:ln w="25400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9EF2FE-A7EA-4D3C-A406-6A074AEFDC08}">
      <dsp:nvSpPr>
        <dsp:cNvPr id="0" name=""/>
        <dsp:cNvSpPr/>
      </dsp:nvSpPr>
      <dsp:spPr>
        <a:xfrm>
          <a:off x="1299140" y="1668281"/>
          <a:ext cx="216152" cy="5924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2401"/>
              </a:lnTo>
              <a:lnTo>
                <a:pt x="216152" y="592401"/>
              </a:lnTo>
            </a:path>
          </a:pathLst>
        </a:custGeom>
        <a:noFill/>
        <a:ln w="25400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4525F3-5C29-4DEA-8A04-073E1BC7BBA3}">
      <dsp:nvSpPr>
        <dsp:cNvPr id="0" name=""/>
        <dsp:cNvSpPr/>
      </dsp:nvSpPr>
      <dsp:spPr>
        <a:xfrm>
          <a:off x="1875546" y="550182"/>
          <a:ext cx="2652610" cy="270443"/>
        </a:xfrm>
        <a:custGeom>
          <a:avLst/>
          <a:gdLst/>
          <a:ahLst/>
          <a:cxnLst/>
          <a:rect l="0" t="0" r="0" b="0"/>
          <a:pathLst>
            <a:path>
              <a:moveTo>
                <a:pt x="2652610" y="0"/>
              </a:moveTo>
              <a:lnTo>
                <a:pt x="2652610" y="135221"/>
              </a:lnTo>
              <a:lnTo>
                <a:pt x="0" y="135221"/>
              </a:lnTo>
              <a:lnTo>
                <a:pt x="0" y="270443"/>
              </a:lnTo>
            </a:path>
          </a:pathLst>
        </a:custGeom>
        <a:noFill/>
        <a:ln w="25400" cap="flat" cmpd="sng" algn="ctr">
          <a:solidFill>
            <a:srgbClr val="9BBB59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194983-05F2-46AE-B598-CD812ED9E17F}">
      <dsp:nvSpPr>
        <dsp:cNvPr id="0" name=""/>
        <dsp:cNvSpPr/>
      </dsp:nvSpPr>
      <dsp:spPr>
        <a:xfrm>
          <a:off x="1376699" y="614"/>
          <a:ext cx="6302915" cy="549567"/>
        </a:xfrm>
        <a:prstGeom prst="rect">
          <a:avLst/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4F81BD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noProof="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How to reduce greenhouse gas usage</a:t>
          </a:r>
        </a:p>
      </dsp:txBody>
      <dsp:txXfrm>
        <a:off x="1376699" y="614"/>
        <a:ext cx="6302915" cy="549567"/>
      </dsp:txXfrm>
    </dsp:sp>
    <dsp:sp modelId="{7FA9616A-1F29-4335-93E1-4DF0235D0F9D}">
      <dsp:nvSpPr>
        <dsp:cNvPr id="0" name=""/>
        <dsp:cNvSpPr/>
      </dsp:nvSpPr>
      <dsp:spPr>
        <a:xfrm>
          <a:off x="1155038" y="820626"/>
          <a:ext cx="1441015" cy="847655"/>
        </a:xfrm>
        <a:prstGeom prst="rect">
          <a:avLst/>
        </a:prstGeom>
        <a:gradFill rotWithShape="0">
          <a:gsLst>
            <a:gs pos="0">
              <a:srgbClr val="9BBB59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9BBB59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9BBB59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noProof="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Optimization of current technologies</a:t>
          </a:r>
        </a:p>
      </dsp:txBody>
      <dsp:txXfrm>
        <a:off x="1155038" y="820626"/>
        <a:ext cx="1441015" cy="847655"/>
      </dsp:txXfrm>
    </dsp:sp>
    <dsp:sp modelId="{723BABC8-812B-4249-A611-9F56B90A73E7}">
      <dsp:nvSpPr>
        <dsp:cNvPr id="0" name=""/>
        <dsp:cNvSpPr/>
      </dsp:nvSpPr>
      <dsp:spPr>
        <a:xfrm>
          <a:off x="1515292" y="1938725"/>
          <a:ext cx="1287828" cy="643914"/>
        </a:xfrm>
        <a:prstGeom prst="rect">
          <a:avLst/>
        </a:prstGeom>
        <a:solidFill>
          <a:srgbClr val="CCFFFF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Calibri" panose="020F0502020204030204" pitchFamily="34" charset="0"/>
            <a:buNone/>
          </a:pPr>
          <a:r>
            <a:rPr lang="en-GB" sz="1300" kern="120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Gas recirculation</a:t>
          </a:r>
          <a:endParaRPr lang="en-GB" sz="1300" kern="1200" noProof="0" dirty="0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sp:txBody>
      <dsp:txXfrm>
        <a:off x="1515292" y="1938725"/>
        <a:ext cx="1287828" cy="643914"/>
      </dsp:txXfrm>
    </dsp:sp>
    <dsp:sp modelId="{8B182A8C-F943-45AB-95D8-53ACAA5AA956}">
      <dsp:nvSpPr>
        <dsp:cNvPr id="0" name=""/>
        <dsp:cNvSpPr/>
      </dsp:nvSpPr>
      <dsp:spPr>
        <a:xfrm>
          <a:off x="1515292" y="2853083"/>
          <a:ext cx="1287828" cy="643914"/>
        </a:xfrm>
        <a:prstGeom prst="rect">
          <a:avLst/>
        </a:prstGeom>
        <a:solidFill>
          <a:srgbClr val="CCFFFF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Calibri" panose="020F0502020204030204" pitchFamily="34" charset="0"/>
            <a:buNone/>
          </a:pPr>
          <a:r>
            <a:rPr lang="en-GB" sz="1300" kern="120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Particular attention to operation</a:t>
          </a:r>
          <a:endParaRPr lang="en-GB" sz="1300" kern="1200" noProof="0" dirty="0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sp:txBody>
      <dsp:txXfrm>
        <a:off x="1515292" y="2853083"/>
        <a:ext cx="1287828" cy="643914"/>
      </dsp:txXfrm>
    </dsp:sp>
    <dsp:sp modelId="{A994A557-8BE7-4015-8493-CB6F35114427}">
      <dsp:nvSpPr>
        <dsp:cNvPr id="0" name=""/>
        <dsp:cNvSpPr/>
      </dsp:nvSpPr>
      <dsp:spPr>
        <a:xfrm>
          <a:off x="1515292" y="3767441"/>
          <a:ext cx="1287828" cy="643914"/>
        </a:xfrm>
        <a:prstGeom prst="rect">
          <a:avLst/>
        </a:prstGeom>
        <a:solidFill>
          <a:srgbClr val="CCFFFF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Improved controls and monitoring </a:t>
          </a:r>
          <a:endParaRPr lang="en-GB" sz="1300" kern="1200" noProof="0" dirty="0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sp:txBody>
      <dsp:txXfrm>
        <a:off x="1515292" y="3767441"/>
        <a:ext cx="1287828" cy="643914"/>
      </dsp:txXfrm>
    </dsp:sp>
    <dsp:sp modelId="{9560444E-8BA6-4566-B17A-69DDB8CDBABE}">
      <dsp:nvSpPr>
        <dsp:cNvPr id="0" name=""/>
        <dsp:cNvSpPr/>
      </dsp:nvSpPr>
      <dsp:spPr>
        <a:xfrm>
          <a:off x="2866498" y="820626"/>
          <a:ext cx="1463887" cy="847655"/>
        </a:xfrm>
        <a:prstGeom prst="rect">
          <a:avLst/>
        </a:prstGeom>
        <a:gradFill rotWithShape="0">
          <a:gsLst>
            <a:gs pos="0">
              <a:srgbClr val="9BBB59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9BBB59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9BBB59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noProof="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Gas Recuperation</a:t>
          </a:r>
        </a:p>
      </dsp:txBody>
      <dsp:txXfrm>
        <a:off x="2866498" y="820626"/>
        <a:ext cx="1463887" cy="847655"/>
      </dsp:txXfrm>
    </dsp:sp>
    <dsp:sp modelId="{0CC9C517-151F-4B2A-9951-14B1F0010AAF}">
      <dsp:nvSpPr>
        <dsp:cNvPr id="0" name=""/>
        <dsp:cNvSpPr/>
      </dsp:nvSpPr>
      <dsp:spPr>
        <a:xfrm>
          <a:off x="3232470" y="1938725"/>
          <a:ext cx="1287828" cy="643914"/>
        </a:xfrm>
        <a:prstGeom prst="rect">
          <a:avLst/>
        </a:prstGeom>
        <a:solidFill>
          <a:srgbClr val="CCFFFF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Membrane separation</a:t>
          </a:r>
          <a:endParaRPr lang="en-GB" sz="1300" kern="1200" noProof="0" dirty="0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sp:txBody>
      <dsp:txXfrm>
        <a:off x="3232470" y="1938725"/>
        <a:ext cx="1287828" cy="643914"/>
      </dsp:txXfrm>
    </dsp:sp>
    <dsp:sp modelId="{112882FB-CA3C-4503-AF77-7F6F4BF437B8}">
      <dsp:nvSpPr>
        <dsp:cNvPr id="0" name=""/>
        <dsp:cNvSpPr/>
      </dsp:nvSpPr>
      <dsp:spPr>
        <a:xfrm>
          <a:off x="3232470" y="2853083"/>
          <a:ext cx="1287828" cy="643914"/>
        </a:xfrm>
        <a:prstGeom prst="rect">
          <a:avLst/>
        </a:prstGeom>
        <a:solidFill>
          <a:srgbClr val="CCFFFF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Pressure swing</a:t>
          </a:r>
          <a:endParaRPr lang="en-GB" sz="1400" kern="1200" noProof="0" dirty="0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sp:txBody>
      <dsp:txXfrm>
        <a:off x="3232470" y="2853083"/>
        <a:ext cx="1287828" cy="643914"/>
      </dsp:txXfrm>
    </dsp:sp>
    <dsp:sp modelId="{7012284B-1C1E-47DF-A7D4-44523DB7D96F}">
      <dsp:nvSpPr>
        <dsp:cNvPr id="0" name=""/>
        <dsp:cNvSpPr/>
      </dsp:nvSpPr>
      <dsp:spPr>
        <a:xfrm>
          <a:off x="3232470" y="3767441"/>
          <a:ext cx="1287828" cy="643914"/>
        </a:xfrm>
        <a:prstGeom prst="rect">
          <a:avLst/>
        </a:prstGeom>
        <a:solidFill>
          <a:srgbClr val="CCFFFF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Cryogenic/cold separation</a:t>
          </a:r>
          <a:endParaRPr lang="en-GB" sz="1400" kern="1200" noProof="0" dirty="0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sp:txBody>
      <dsp:txXfrm>
        <a:off x="3232470" y="3767441"/>
        <a:ext cx="1287828" cy="643914"/>
      </dsp:txXfrm>
    </dsp:sp>
    <dsp:sp modelId="{17887991-65DF-495F-BE59-52B0CC88AAE5}">
      <dsp:nvSpPr>
        <dsp:cNvPr id="0" name=""/>
        <dsp:cNvSpPr/>
      </dsp:nvSpPr>
      <dsp:spPr>
        <a:xfrm>
          <a:off x="4600829" y="820626"/>
          <a:ext cx="1463887" cy="861112"/>
        </a:xfrm>
        <a:prstGeom prst="rect">
          <a:avLst/>
        </a:prstGeom>
        <a:gradFill rotWithShape="0">
          <a:gsLst>
            <a:gs pos="0">
              <a:srgbClr val="9BBB59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9BBB59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9BBB59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noProof="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Alternative Gases</a:t>
          </a:r>
        </a:p>
      </dsp:txBody>
      <dsp:txXfrm>
        <a:off x="4600829" y="820626"/>
        <a:ext cx="1463887" cy="861112"/>
      </dsp:txXfrm>
    </dsp:sp>
    <dsp:sp modelId="{920D0468-7004-4F99-B54D-923A943E1A44}">
      <dsp:nvSpPr>
        <dsp:cNvPr id="0" name=""/>
        <dsp:cNvSpPr/>
      </dsp:nvSpPr>
      <dsp:spPr>
        <a:xfrm>
          <a:off x="4966801" y="1952183"/>
          <a:ext cx="1287828" cy="643914"/>
        </a:xfrm>
        <a:prstGeom prst="rect">
          <a:avLst/>
        </a:prstGeom>
        <a:solidFill>
          <a:srgbClr val="4BACC6">
            <a:lumMod val="20000"/>
            <a:lumOff val="80000"/>
          </a:srgb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noProof="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New eco-friendly gases, HFOs, …</a:t>
          </a:r>
        </a:p>
      </dsp:txBody>
      <dsp:txXfrm>
        <a:off x="4966801" y="1952183"/>
        <a:ext cx="1287828" cy="643914"/>
      </dsp:txXfrm>
    </dsp:sp>
    <dsp:sp modelId="{5E6ACD63-6FCD-4F66-983F-9EBB5EAD1DFD}">
      <dsp:nvSpPr>
        <dsp:cNvPr id="0" name=""/>
        <dsp:cNvSpPr/>
      </dsp:nvSpPr>
      <dsp:spPr>
        <a:xfrm>
          <a:off x="6335160" y="820626"/>
          <a:ext cx="1463887" cy="861112"/>
        </a:xfrm>
        <a:prstGeom prst="rect">
          <a:avLst/>
        </a:prstGeom>
        <a:gradFill rotWithShape="0">
          <a:gsLst>
            <a:gs pos="0">
              <a:srgbClr val="9BBB59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9BBB59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9BBB59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noProof="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Gas disposal</a:t>
          </a:r>
        </a:p>
      </dsp:txBody>
      <dsp:txXfrm>
        <a:off x="6335160" y="820626"/>
        <a:ext cx="1463887" cy="861112"/>
      </dsp:txXfrm>
    </dsp:sp>
    <dsp:sp modelId="{CFD36412-9D70-4D7F-8B4A-D4E2502B568C}">
      <dsp:nvSpPr>
        <dsp:cNvPr id="0" name=""/>
        <dsp:cNvSpPr/>
      </dsp:nvSpPr>
      <dsp:spPr>
        <a:xfrm>
          <a:off x="6701132" y="1952183"/>
          <a:ext cx="1287828" cy="643914"/>
        </a:xfrm>
        <a:prstGeom prst="rect">
          <a:avLst/>
        </a:prstGeom>
        <a:solidFill>
          <a:srgbClr val="4BACC6">
            <a:lumMod val="20000"/>
            <a:lumOff val="80000"/>
          </a:srgb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GHGs destruction</a:t>
          </a:r>
          <a:endParaRPr lang="en-GB" sz="1400" kern="1200" noProof="0" dirty="0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sp:txBody>
      <dsp:txXfrm>
        <a:off x="6701132" y="1952183"/>
        <a:ext cx="1287828" cy="64391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164099-1B3C-4876-8783-721D0CBBCD1B}">
      <dsp:nvSpPr>
        <dsp:cNvPr id="0" name=""/>
        <dsp:cNvSpPr/>
      </dsp:nvSpPr>
      <dsp:spPr>
        <a:xfrm>
          <a:off x="4623113" y="550182"/>
          <a:ext cx="2538947" cy="2704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5221"/>
              </a:lnTo>
              <a:lnTo>
                <a:pt x="2538947" y="135221"/>
              </a:lnTo>
              <a:lnTo>
                <a:pt x="2538947" y="270443"/>
              </a:lnTo>
            </a:path>
          </a:pathLst>
        </a:custGeom>
        <a:noFill/>
        <a:ln w="25400" cap="flat" cmpd="sng" algn="ctr">
          <a:solidFill>
            <a:srgbClr val="9BBB59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F14ED1-31DB-4AE4-9066-923D3765C41E}">
      <dsp:nvSpPr>
        <dsp:cNvPr id="0" name=""/>
        <dsp:cNvSpPr/>
      </dsp:nvSpPr>
      <dsp:spPr>
        <a:xfrm>
          <a:off x="4623113" y="550182"/>
          <a:ext cx="804615" cy="2704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5221"/>
              </a:lnTo>
              <a:lnTo>
                <a:pt x="804615" y="135221"/>
              </a:lnTo>
              <a:lnTo>
                <a:pt x="804615" y="270443"/>
              </a:lnTo>
            </a:path>
          </a:pathLst>
        </a:custGeom>
        <a:noFill/>
        <a:ln w="25400" cap="flat" cmpd="sng" algn="ctr">
          <a:solidFill>
            <a:srgbClr val="9BBB59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3EF929-63FF-4C91-89A8-F21670CEBD9F}">
      <dsp:nvSpPr>
        <dsp:cNvPr id="0" name=""/>
        <dsp:cNvSpPr/>
      </dsp:nvSpPr>
      <dsp:spPr>
        <a:xfrm>
          <a:off x="3107843" y="1668281"/>
          <a:ext cx="219583" cy="24211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21117"/>
              </a:lnTo>
              <a:lnTo>
                <a:pt x="219583" y="2421117"/>
              </a:lnTo>
            </a:path>
          </a:pathLst>
        </a:custGeom>
        <a:noFill/>
        <a:ln w="25400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B25771-9004-47BF-9F2A-94F61FBFF718}">
      <dsp:nvSpPr>
        <dsp:cNvPr id="0" name=""/>
        <dsp:cNvSpPr/>
      </dsp:nvSpPr>
      <dsp:spPr>
        <a:xfrm>
          <a:off x="3107843" y="1668281"/>
          <a:ext cx="219583" cy="15067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06759"/>
              </a:lnTo>
              <a:lnTo>
                <a:pt x="219583" y="1506759"/>
              </a:lnTo>
            </a:path>
          </a:pathLst>
        </a:custGeom>
        <a:noFill/>
        <a:ln w="25400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42E4BF-4A45-47EB-A8DC-DD0800212282}">
      <dsp:nvSpPr>
        <dsp:cNvPr id="0" name=""/>
        <dsp:cNvSpPr/>
      </dsp:nvSpPr>
      <dsp:spPr>
        <a:xfrm>
          <a:off x="3107843" y="1668281"/>
          <a:ext cx="219583" cy="5924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2401"/>
              </a:lnTo>
              <a:lnTo>
                <a:pt x="219583" y="592401"/>
              </a:lnTo>
            </a:path>
          </a:pathLst>
        </a:custGeom>
        <a:noFill/>
        <a:ln w="25400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780461-477F-4DD8-8DD5-65F6A3DBB8DA}">
      <dsp:nvSpPr>
        <dsp:cNvPr id="0" name=""/>
        <dsp:cNvSpPr/>
      </dsp:nvSpPr>
      <dsp:spPr>
        <a:xfrm>
          <a:off x="3693398" y="550182"/>
          <a:ext cx="929715" cy="270443"/>
        </a:xfrm>
        <a:custGeom>
          <a:avLst/>
          <a:gdLst/>
          <a:ahLst/>
          <a:cxnLst/>
          <a:rect l="0" t="0" r="0" b="0"/>
          <a:pathLst>
            <a:path>
              <a:moveTo>
                <a:pt x="929715" y="0"/>
              </a:moveTo>
              <a:lnTo>
                <a:pt x="929715" y="135221"/>
              </a:lnTo>
              <a:lnTo>
                <a:pt x="0" y="135221"/>
              </a:lnTo>
              <a:lnTo>
                <a:pt x="0" y="270443"/>
              </a:lnTo>
            </a:path>
          </a:pathLst>
        </a:custGeom>
        <a:noFill/>
        <a:ln w="25400" cap="flat" cmpd="sng" algn="ctr">
          <a:solidFill>
            <a:srgbClr val="9BBB59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4525F3-5C29-4DEA-8A04-073E1BC7BBA3}">
      <dsp:nvSpPr>
        <dsp:cNvPr id="0" name=""/>
        <dsp:cNvSpPr/>
      </dsp:nvSpPr>
      <dsp:spPr>
        <a:xfrm>
          <a:off x="1970502" y="550182"/>
          <a:ext cx="2652610" cy="270443"/>
        </a:xfrm>
        <a:custGeom>
          <a:avLst/>
          <a:gdLst/>
          <a:ahLst/>
          <a:cxnLst/>
          <a:rect l="0" t="0" r="0" b="0"/>
          <a:pathLst>
            <a:path>
              <a:moveTo>
                <a:pt x="2652610" y="0"/>
              </a:moveTo>
              <a:lnTo>
                <a:pt x="2652610" y="135221"/>
              </a:lnTo>
              <a:lnTo>
                <a:pt x="0" y="135221"/>
              </a:lnTo>
              <a:lnTo>
                <a:pt x="0" y="270443"/>
              </a:lnTo>
            </a:path>
          </a:pathLst>
        </a:custGeom>
        <a:noFill/>
        <a:ln w="25400" cap="flat" cmpd="sng" algn="ctr">
          <a:solidFill>
            <a:srgbClr val="9BBB59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194983-05F2-46AE-B598-CD812ED9E17F}">
      <dsp:nvSpPr>
        <dsp:cNvPr id="0" name=""/>
        <dsp:cNvSpPr/>
      </dsp:nvSpPr>
      <dsp:spPr>
        <a:xfrm>
          <a:off x="1471656" y="614"/>
          <a:ext cx="6302915" cy="549567"/>
        </a:xfrm>
        <a:prstGeom prst="rect">
          <a:avLst/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4F81BD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noProof="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How to reduce greenhouse gas usage</a:t>
          </a:r>
        </a:p>
      </dsp:txBody>
      <dsp:txXfrm>
        <a:off x="1471656" y="614"/>
        <a:ext cx="6302915" cy="549567"/>
      </dsp:txXfrm>
    </dsp:sp>
    <dsp:sp modelId="{7FA9616A-1F29-4335-93E1-4DF0235D0F9D}">
      <dsp:nvSpPr>
        <dsp:cNvPr id="0" name=""/>
        <dsp:cNvSpPr/>
      </dsp:nvSpPr>
      <dsp:spPr>
        <a:xfrm>
          <a:off x="1249995" y="820626"/>
          <a:ext cx="1441015" cy="847655"/>
        </a:xfrm>
        <a:prstGeom prst="rect">
          <a:avLst/>
        </a:prstGeom>
        <a:gradFill rotWithShape="0">
          <a:gsLst>
            <a:gs pos="0">
              <a:srgbClr val="9BBB59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9BBB59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9BBB59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noProof="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Optimization of current technologies</a:t>
          </a:r>
        </a:p>
      </dsp:txBody>
      <dsp:txXfrm>
        <a:off x="1249995" y="820626"/>
        <a:ext cx="1441015" cy="847655"/>
      </dsp:txXfrm>
    </dsp:sp>
    <dsp:sp modelId="{9560444E-8BA6-4566-B17A-69DDB8CDBABE}">
      <dsp:nvSpPr>
        <dsp:cNvPr id="0" name=""/>
        <dsp:cNvSpPr/>
      </dsp:nvSpPr>
      <dsp:spPr>
        <a:xfrm>
          <a:off x="2961454" y="820626"/>
          <a:ext cx="1463887" cy="847655"/>
        </a:xfrm>
        <a:prstGeom prst="rect">
          <a:avLst/>
        </a:prstGeom>
        <a:gradFill rotWithShape="0">
          <a:gsLst>
            <a:gs pos="0">
              <a:srgbClr val="9BBB59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9BBB59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9BBB59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noProof="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Gas Recuperation</a:t>
          </a:r>
        </a:p>
      </dsp:txBody>
      <dsp:txXfrm>
        <a:off x="2961454" y="820626"/>
        <a:ext cx="1463887" cy="847655"/>
      </dsp:txXfrm>
    </dsp:sp>
    <dsp:sp modelId="{0CC9C517-151F-4B2A-9951-14B1F0010AAF}">
      <dsp:nvSpPr>
        <dsp:cNvPr id="0" name=""/>
        <dsp:cNvSpPr/>
      </dsp:nvSpPr>
      <dsp:spPr>
        <a:xfrm>
          <a:off x="3327426" y="1938725"/>
          <a:ext cx="1287828" cy="643914"/>
        </a:xfrm>
        <a:prstGeom prst="rect">
          <a:avLst/>
        </a:prstGeom>
        <a:solidFill>
          <a:srgbClr val="CCFFFF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Membrane separation</a:t>
          </a:r>
          <a:endParaRPr lang="en-GB" sz="1300" kern="1200" noProof="0" dirty="0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sp:txBody>
      <dsp:txXfrm>
        <a:off x="3327426" y="1938725"/>
        <a:ext cx="1287828" cy="643914"/>
      </dsp:txXfrm>
    </dsp:sp>
    <dsp:sp modelId="{112882FB-CA3C-4503-AF77-7F6F4BF437B8}">
      <dsp:nvSpPr>
        <dsp:cNvPr id="0" name=""/>
        <dsp:cNvSpPr/>
      </dsp:nvSpPr>
      <dsp:spPr>
        <a:xfrm>
          <a:off x="3327426" y="2853083"/>
          <a:ext cx="1287828" cy="643914"/>
        </a:xfrm>
        <a:prstGeom prst="rect">
          <a:avLst/>
        </a:prstGeom>
        <a:solidFill>
          <a:srgbClr val="CCFFFF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Pressure swing</a:t>
          </a:r>
          <a:endParaRPr lang="en-GB" sz="1600" kern="1200" noProof="0" dirty="0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sp:txBody>
      <dsp:txXfrm>
        <a:off x="3327426" y="2853083"/>
        <a:ext cx="1287828" cy="643914"/>
      </dsp:txXfrm>
    </dsp:sp>
    <dsp:sp modelId="{7012284B-1C1E-47DF-A7D4-44523DB7D96F}">
      <dsp:nvSpPr>
        <dsp:cNvPr id="0" name=""/>
        <dsp:cNvSpPr/>
      </dsp:nvSpPr>
      <dsp:spPr>
        <a:xfrm>
          <a:off x="3327426" y="3767441"/>
          <a:ext cx="1287828" cy="643914"/>
        </a:xfrm>
        <a:prstGeom prst="rect">
          <a:avLst/>
        </a:prstGeom>
        <a:solidFill>
          <a:srgbClr val="CCFFFF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Cryogenic/cold separation</a:t>
          </a:r>
          <a:endParaRPr lang="en-GB" sz="1600" kern="1200" noProof="0" dirty="0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sp:txBody>
      <dsp:txXfrm>
        <a:off x="3327426" y="3767441"/>
        <a:ext cx="1287828" cy="643914"/>
      </dsp:txXfrm>
    </dsp:sp>
    <dsp:sp modelId="{17887991-65DF-495F-BE59-52B0CC88AAE5}">
      <dsp:nvSpPr>
        <dsp:cNvPr id="0" name=""/>
        <dsp:cNvSpPr/>
      </dsp:nvSpPr>
      <dsp:spPr>
        <a:xfrm>
          <a:off x="4695786" y="820626"/>
          <a:ext cx="1463887" cy="861112"/>
        </a:xfrm>
        <a:prstGeom prst="rect">
          <a:avLst/>
        </a:prstGeom>
        <a:gradFill rotWithShape="0">
          <a:gsLst>
            <a:gs pos="0">
              <a:srgbClr val="9BBB59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9BBB59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9BBB59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noProof="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Alternative Gases</a:t>
          </a:r>
        </a:p>
      </dsp:txBody>
      <dsp:txXfrm>
        <a:off x="4695786" y="820626"/>
        <a:ext cx="1463887" cy="861112"/>
      </dsp:txXfrm>
    </dsp:sp>
    <dsp:sp modelId="{5E6ACD63-6FCD-4F66-983F-9EBB5EAD1DFD}">
      <dsp:nvSpPr>
        <dsp:cNvPr id="0" name=""/>
        <dsp:cNvSpPr/>
      </dsp:nvSpPr>
      <dsp:spPr>
        <a:xfrm>
          <a:off x="6430117" y="820626"/>
          <a:ext cx="1463887" cy="861112"/>
        </a:xfrm>
        <a:prstGeom prst="rect">
          <a:avLst/>
        </a:prstGeom>
        <a:gradFill rotWithShape="0">
          <a:gsLst>
            <a:gs pos="0">
              <a:srgbClr val="9BBB59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9BBB59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9BBB59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noProof="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Gas disposal</a:t>
          </a:r>
        </a:p>
      </dsp:txBody>
      <dsp:txXfrm>
        <a:off x="6430117" y="820626"/>
        <a:ext cx="1463887" cy="86111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164099-1B3C-4876-8783-721D0CBBCD1B}">
      <dsp:nvSpPr>
        <dsp:cNvPr id="0" name=""/>
        <dsp:cNvSpPr/>
      </dsp:nvSpPr>
      <dsp:spPr>
        <a:xfrm>
          <a:off x="3125256" y="799332"/>
          <a:ext cx="2351826" cy="2505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5221"/>
              </a:lnTo>
              <a:lnTo>
                <a:pt x="2538947" y="135221"/>
              </a:lnTo>
              <a:lnTo>
                <a:pt x="2538947" y="270443"/>
              </a:lnTo>
            </a:path>
          </a:pathLst>
        </a:custGeom>
        <a:noFill/>
        <a:ln w="25400" cap="flat" cmpd="sng" algn="ctr">
          <a:solidFill>
            <a:srgbClr val="9BBB59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B5ADF8-7124-475E-917D-4214D540B921}">
      <dsp:nvSpPr>
        <dsp:cNvPr id="0" name=""/>
        <dsp:cNvSpPr/>
      </dsp:nvSpPr>
      <dsp:spPr>
        <a:xfrm>
          <a:off x="3328172" y="1847493"/>
          <a:ext cx="203399" cy="5487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2401"/>
              </a:lnTo>
              <a:lnTo>
                <a:pt x="219583" y="592401"/>
              </a:lnTo>
            </a:path>
          </a:pathLst>
        </a:custGeom>
        <a:noFill/>
        <a:ln w="25400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F14ED1-31DB-4AE4-9066-923D3765C41E}">
      <dsp:nvSpPr>
        <dsp:cNvPr id="0" name=""/>
        <dsp:cNvSpPr/>
      </dsp:nvSpPr>
      <dsp:spPr>
        <a:xfrm>
          <a:off x="3125256" y="799332"/>
          <a:ext cx="745315" cy="2505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5221"/>
              </a:lnTo>
              <a:lnTo>
                <a:pt x="804615" y="135221"/>
              </a:lnTo>
              <a:lnTo>
                <a:pt x="804615" y="270443"/>
              </a:lnTo>
            </a:path>
          </a:pathLst>
        </a:custGeom>
        <a:noFill/>
        <a:ln w="25400" cap="flat" cmpd="sng" algn="ctr">
          <a:solidFill>
            <a:srgbClr val="9BBB59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780461-477F-4DD8-8DD5-65F6A3DBB8DA}">
      <dsp:nvSpPr>
        <dsp:cNvPr id="0" name=""/>
        <dsp:cNvSpPr/>
      </dsp:nvSpPr>
      <dsp:spPr>
        <a:xfrm>
          <a:off x="2264060" y="799332"/>
          <a:ext cx="861195" cy="250512"/>
        </a:xfrm>
        <a:custGeom>
          <a:avLst/>
          <a:gdLst/>
          <a:ahLst/>
          <a:cxnLst/>
          <a:rect l="0" t="0" r="0" b="0"/>
          <a:pathLst>
            <a:path>
              <a:moveTo>
                <a:pt x="929715" y="0"/>
              </a:moveTo>
              <a:lnTo>
                <a:pt x="929715" y="135221"/>
              </a:lnTo>
              <a:lnTo>
                <a:pt x="0" y="135221"/>
              </a:lnTo>
              <a:lnTo>
                <a:pt x="0" y="270443"/>
              </a:lnTo>
            </a:path>
          </a:pathLst>
        </a:custGeom>
        <a:noFill/>
        <a:ln w="25400" cap="flat" cmpd="sng" algn="ctr">
          <a:solidFill>
            <a:srgbClr val="9BBB59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4525F3-5C29-4DEA-8A04-073E1BC7BBA3}">
      <dsp:nvSpPr>
        <dsp:cNvPr id="0" name=""/>
        <dsp:cNvSpPr/>
      </dsp:nvSpPr>
      <dsp:spPr>
        <a:xfrm>
          <a:off x="668142" y="799332"/>
          <a:ext cx="2457113" cy="250512"/>
        </a:xfrm>
        <a:custGeom>
          <a:avLst/>
          <a:gdLst/>
          <a:ahLst/>
          <a:cxnLst/>
          <a:rect l="0" t="0" r="0" b="0"/>
          <a:pathLst>
            <a:path>
              <a:moveTo>
                <a:pt x="2652610" y="0"/>
              </a:moveTo>
              <a:lnTo>
                <a:pt x="2652610" y="135221"/>
              </a:lnTo>
              <a:lnTo>
                <a:pt x="0" y="135221"/>
              </a:lnTo>
              <a:lnTo>
                <a:pt x="0" y="270443"/>
              </a:lnTo>
            </a:path>
          </a:pathLst>
        </a:custGeom>
        <a:noFill/>
        <a:ln w="25400" cap="flat" cmpd="sng" algn="ctr">
          <a:solidFill>
            <a:srgbClr val="9BBB59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194983-05F2-46AE-B598-CD812ED9E17F}">
      <dsp:nvSpPr>
        <dsp:cNvPr id="0" name=""/>
        <dsp:cNvSpPr/>
      </dsp:nvSpPr>
      <dsp:spPr>
        <a:xfrm>
          <a:off x="206061" y="290267"/>
          <a:ext cx="5838390" cy="509064"/>
        </a:xfrm>
        <a:prstGeom prst="rect">
          <a:avLst/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4F81BD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noProof="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How to reduce greenhouse gas usage</a:t>
          </a:r>
        </a:p>
      </dsp:txBody>
      <dsp:txXfrm>
        <a:off x="206061" y="290267"/>
        <a:ext cx="5838390" cy="509064"/>
      </dsp:txXfrm>
    </dsp:sp>
    <dsp:sp modelId="{7FA9616A-1F29-4335-93E1-4DF0235D0F9D}">
      <dsp:nvSpPr>
        <dsp:cNvPr id="0" name=""/>
        <dsp:cNvSpPr/>
      </dsp:nvSpPr>
      <dsp:spPr>
        <a:xfrm>
          <a:off x="736" y="1049844"/>
          <a:ext cx="1334812" cy="785182"/>
        </a:xfrm>
        <a:prstGeom prst="rect">
          <a:avLst/>
        </a:prstGeom>
        <a:gradFill rotWithShape="0">
          <a:gsLst>
            <a:gs pos="0">
              <a:srgbClr val="9BBB59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9BBB59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9BBB59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noProof="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Optimization of current technologies</a:t>
          </a:r>
        </a:p>
      </dsp:txBody>
      <dsp:txXfrm>
        <a:off x="736" y="1049844"/>
        <a:ext cx="1334812" cy="785182"/>
      </dsp:txXfrm>
    </dsp:sp>
    <dsp:sp modelId="{9560444E-8BA6-4566-B17A-69DDB8CDBABE}">
      <dsp:nvSpPr>
        <dsp:cNvPr id="0" name=""/>
        <dsp:cNvSpPr/>
      </dsp:nvSpPr>
      <dsp:spPr>
        <a:xfrm>
          <a:off x="1586061" y="1049844"/>
          <a:ext cx="1355998" cy="785182"/>
        </a:xfrm>
        <a:prstGeom prst="rect">
          <a:avLst/>
        </a:prstGeom>
        <a:gradFill rotWithShape="0">
          <a:gsLst>
            <a:gs pos="0">
              <a:srgbClr val="9BBB59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9BBB59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9BBB59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noProof="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Gas Recuperation</a:t>
          </a:r>
        </a:p>
      </dsp:txBody>
      <dsp:txXfrm>
        <a:off x="1586061" y="1049844"/>
        <a:ext cx="1355998" cy="785182"/>
      </dsp:txXfrm>
    </dsp:sp>
    <dsp:sp modelId="{17887991-65DF-495F-BE59-52B0CC88AAE5}">
      <dsp:nvSpPr>
        <dsp:cNvPr id="0" name=""/>
        <dsp:cNvSpPr/>
      </dsp:nvSpPr>
      <dsp:spPr>
        <a:xfrm>
          <a:off x="3192572" y="1049844"/>
          <a:ext cx="1355998" cy="797648"/>
        </a:xfrm>
        <a:prstGeom prst="rect">
          <a:avLst/>
        </a:prstGeom>
        <a:gradFill rotWithShape="0">
          <a:gsLst>
            <a:gs pos="0">
              <a:srgbClr val="9BBB59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9BBB59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9BBB59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noProof="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Alternative Gases</a:t>
          </a:r>
        </a:p>
      </dsp:txBody>
      <dsp:txXfrm>
        <a:off x="3192572" y="1049844"/>
        <a:ext cx="1355998" cy="797648"/>
      </dsp:txXfrm>
    </dsp:sp>
    <dsp:sp modelId="{920D0468-7004-4F99-B54D-923A943E1A44}">
      <dsp:nvSpPr>
        <dsp:cNvPr id="0" name=""/>
        <dsp:cNvSpPr/>
      </dsp:nvSpPr>
      <dsp:spPr>
        <a:xfrm>
          <a:off x="3531572" y="2098005"/>
          <a:ext cx="1192915" cy="596457"/>
        </a:xfrm>
        <a:prstGeom prst="rect">
          <a:avLst/>
        </a:prstGeom>
        <a:solidFill>
          <a:srgbClr val="4BACC6">
            <a:lumMod val="20000"/>
            <a:lumOff val="80000"/>
          </a:srgb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noProof="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New eco-friendly gases, HFOs, …</a:t>
          </a:r>
        </a:p>
      </dsp:txBody>
      <dsp:txXfrm>
        <a:off x="3531572" y="2098005"/>
        <a:ext cx="1192915" cy="596457"/>
      </dsp:txXfrm>
    </dsp:sp>
    <dsp:sp modelId="{5E6ACD63-6FCD-4F66-983F-9EBB5EAD1DFD}">
      <dsp:nvSpPr>
        <dsp:cNvPr id="0" name=""/>
        <dsp:cNvSpPr/>
      </dsp:nvSpPr>
      <dsp:spPr>
        <a:xfrm>
          <a:off x="4799083" y="1049844"/>
          <a:ext cx="1355998" cy="797648"/>
        </a:xfrm>
        <a:prstGeom prst="rect">
          <a:avLst/>
        </a:prstGeom>
        <a:gradFill rotWithShape="0">
          <a:gsLst>
            <a:gs pos="0">
              <a:srgbClr val="9BBB59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9BBB59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9BBB59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noProof="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Gas disposal</a:t>
          </a:r>
        </a:p>
      </dsp:txBody>
      <dsp:txXfrm>
        <a:off x="4799083" y="1049844"/>
        <a:ext cx="1355998" cy="79764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5C704A-5F21-4CA6-934C-32295061451F}">
      <dsp:nvSpPr>
        <dsp:cNvPr id="0" name=""/>
        <dsp:cNvSpPr/>
      </dsp:nvSpPr>
      <dsp:spPr>
        <a:xfrm>
          <a:off x="6481549" y="1681739"/>
          <a:ext cx="219583" cy="5924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2401"/>
              </a:lnTo>
              <a:lnTo>
                <a:pt x="219583" y="592401"/>
              </a:lnTo>
            </a:path>
          </a:pathLst>
        </a:custGeom>
        <a:noFill/>
        <a:ln w="25400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1164099-1B3C-4876-8783-721D0CBBCD1B}">
      <dsp:nvSpPr>
        <dsp:cNvPr id="0" name=""/>
        <dsp:cNvSpPr/>
      </dsp:nvSpPr>
      <dsp:spPr>
        <a:xfrm>
          <a:off x="4528157" y="550182"/>
          <a:ext cx="2538947" cy="2704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5221"/>
              </a:lnTo>
              <a:lnTo>
                <a:pt x="2538947" y="135221"/>
              </a:lnTo>
              <a:lnTo>
                <a:pt x="2538947" y="270443"/>
              </a:lnTo>
            </a:path>
          </a:pathLst>
        </a:custGeom>
        <a:noFill/>
        <a:ln w="25400" cap="flat" cmpd="sng" algn="ctr">
          <a:solidFill>
            <a:srgbClr val="9BBB59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B5ADF8-7124-475E-917D-4214D540B921}">
      <dsp:nvSpPr>
        <dsp:cNvPr id="0" name=""/>
        <dsp:cNvSpPr/>
      </dsp:nvSpPr>
      <dsp:spPr>
        <a:xfrm>
          <a:off x="4747218" y="1681739"/>
          <a:ext cx="219583" cy="5924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2401"/>
              </a:lnTo>
              <a:lnTo>
                <a:pt x="219583" y="592401"/>
              </a:lnTo>
            </a:path>
          </a:pathLst>
        </a:custGeom>
        <a:noFill/>
        <a:ln w="25400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F14ED1-31DB-4AE4-9066-923D3765C41E}">
      <dsp:nvSpPr>
        <dsp:cNvPr id="0" name=""/>
        <dsp:cNvSpPr/>
      </dsp:nvSpPr>
      <dsp:spPr>
        <a:xfrm>
          <a:off x="4528157" y="550182"/>
          <a:ext cx="804615" cy="2704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5221"/>
              </a:lnTo>
              <a:lnTo>
                <a:pt x="804615" y="135221"/>
              </a:lnTo>
              <a:lnTo>
                <a:pt x="804615" y="270443"/>
              </a:lnTo>
            </a:path>
          </a:pathLst>
        </a:custGeom>
        <a:noFill/>
        <a:ln w="25400" cap="flat" cmpd="sng" algn="ctr">
          <a:solidFill>
            <a:srgbClr val="9BBB59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3EF929-63FF-4C91-89A8-F21670CEBD9F}">
      <dsp:nvSpPr>
        <dsp:cNvPr id="0" name=""/>
        <dsp:cNvSpPr/>
      </dsp:nvSpPr>
      <dsp:spPr>
        <a:xfrm>
          <a:off x="3012887" y="1668281"/>
          <a:ext cx="219583" cy="24211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21117"/>
              </a:lnTo>
              <a:lnTo>
                <a:pt x="219583" y="2421117"/>
              </a:lnTo>
            </a:path>
          </a:pathLst>
        </a:custGeom>
        <a:noFill/>
        <a:ln w="25400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B25771-9004-47BF-9F2A-94F61FBFF718}">
      <dsp:nvSpPr>
        <dsp:cNvPr id="0" name=""/>
        <dsp:cNvSpPr/>
      </dsp:nvSpPr>
      <dsp:spPr>
        <a:xfrm>
          <a:off x="3012887" y="1668281"/>
          <a:ext cx="219583" cy="15067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06759"/>
              </a:lnTo>
              <a:lnTo>
                <a:pt x="219583" y="1506759"/>
              </a:lnTo>
            </a:path>
          </a:pathLst>
        </a:custGeom>
        <a:noFill/>
        <a:ln w="25400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42E4BF-4A45-47EB-A8DC-DD0800212282}">
      <dsp:nvSpPr>
        <dsp:cNvPr id="0" name=""/>
        <dsp:cNvSpPr/>
      </dsp:nvSpPr>
      <dsp:spPr>
        <a:xfrm>
          <a:off x="3012887" y="1668281"/>
          <a:ext cx="219583" cy="5924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2401"/>
              </a:lnTo>
              <a:lnTo>
                <a:pt x="219583" y="592401"/>
              </a:lnTo>
            </a:path>
          </a:pathLst>
        </a:custGeom>
        <a:noFill/>
        <a:ln w="25400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780461-477F-4DD8-8DD5-65F6A3DBB8DA}">
      <dsp:nvSpPr>
        <dsp:cNvPr id="0" name=""/>
        <dsp:cNvSpPr/>
      </dsp:nvSpPr>
      <dsp:spPr>
        <a:xfrm>
          <a:off x="3598441" y="550182"/>
          <a:ext cx="929715" cy="270443"/>
        </a:xfrm>
        <a:custGeom>
          <a:avLst/>
          <a:gdLst/>
          <a:ahLst/>
          <a:cxnLst/>
          <a:rect l="0" t="0" r="0" b="0"/>
          <a:pathLst>
            <a:path>
              <a:moveTo>
                <a:pt x="929715" y="0"/>
              </a:moveTo>
              <a:lnTo>
                <a:pt x="929715" y="135221"/>
              </a:lnTo>
              <a:lnTo>
                <a:pt x="0" y="135221"/>
              </a:lnTo>
              <a:lnTo>
                <a:pt x="0" y="270443"/>
              </a:lnTo>
            </a:path>
          </a:pathLst>
        </a:custGeom>
        <a:noFill/>
        <a:ln w="25400" cap="flat" cmpd="sng" algn="ctr">
          <a:solidFill>
            <a:srgbClr val="9BBB59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7E1EAF-02AD-4B76-AB76-1DD9DA8BC3CC}">
      <dsp:nvSpPr>
        <dsp:cNvPr id="0" name=""/>
        <dsp:cNvSpPr/>
      </dsp:nvSpPr>
      <dsp:spPr>
        <a:xfrm>
          <a:off x="1299140" y="1668281"/>
          <a:ext cx="216152" cy="24211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21117"/>
              </a:lnTo>
              <a:lnTo>
                <a:pt x="216152" y="2421117"/>
              </a:lnTo>
            </a:path>
          </a:pathLst>
        </a:custGeom>
        <a:noFill/>
        <a:ln w="25400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3CA086-5151-43C6-A68F-055F76B8A7AC}">
      <dsp:nvSpPr>
        <dsp:cNvPr id="0" name=""/>
        <dsp:cNvSpPr/>
      </dsp:nvSpPr>
      <dsp:spPr>
        <a:xfrm>
          <a:off x="1299140" y="1668281"/>
          <a:ext cx="216152" cy="15067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06759"/>
              </a:lnTo>
              <a:lnTo>
                <a:pt x="216152" y="1506759"/>
              </a:lnTo>
            </a:path>
          </a:pathLst>
        </a:custGeom>
        <a:noFill/>
        <a:ln w="25400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9EF2FE-A7EA-4D3C-A406-6A074AEFDC08}">
      <dsp:nvSpPr>
        <dsp:cNvPr id="0" name=""/>
        <dsp:cNvSpPr/>
      </dsp:nvSpPr>
      <dsp:spPr>
        <a:xfrm>
          <a:off x="1299140" y="1668281"/>
          <a:ext cx="216152" cy="5924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2401"/>
              </a:lnTo>
              <a:lnTo>
                <a:pt x="216152" y="592401"/>
              </a:lnTo>
            </a:path>
          </a:pathLst>
        </a:custGeom>
        <a:noFill/>
        <a:ln w="25400" cap="flat" cmpd="sng" algn="ctr">
          <a:solidFill>
            <a:srgbClr val="8064A2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4525F3-5C29-4DEA-8A04-073E1BC7BBA3}">
      <dsp:nvSpPr>
        <dsp:cNvPr id="0" name=""/>
        <dsp:cNvSpPr/>
      </dsp:nvSpPr>
      <dsp:spPr>
        <a:xfrm>
          <a:off x="1875546" y="550182"/>
          <a:ext cx="2652610" cy="270443"/>
        </a:xfrm>
        <a:custGeom>
          <a:avLst/>
          <a:gdLst/>
          <a:ahLst/>
          <a:cxnLst/>
          <a:rect l="0" t="0" r="0" b="0"/>
          <a:pathLst>
            <a:path>
              <a:moveTo>
                <a:pt x="2652610" y="0"/>
              </a:moveTo>
              <a:lnTo>
                <a:pt x="2652610" y="135221"/>
              </a:lnTo>
              <a:lnTo>
                <a:pt x="0" y="135221"/>
              </a:lnTo>
              <a:lnTo>
                <a:pt x="0" y="270443"/>
              </a:lnTo>
            </a:path>
          </a:pathLst>
        </a:custGeom>
        <a:noFill/>
        <a:ln w="25400" cap="flat" cmpd="sng" algn="ctr">
          <a:solidFill>
            <a:srgbClr val="9BBB59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194983-05F2-46AE-B598-CD812ED9E17F}">
      <dsp:nvSpPr>
        <dsp:cNvPr id="0" name=""/>
        <dsp:cNvSpPr/>
      </dsp:nvSpPr>
      <dsp:spPr>
        <a:xfrm>
          <a:off x="1376699" y="614"/>
          <a:ext cx="6302915" cy="549567"/>
        </a:xfrm>
        <a:prstGeom prst="rect">
          <a:avLst/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4F81BD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noProof="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How to reduce greenhouse gas usage</a:t>
          </a:r>
        </a:p>
      </dsp:txBody>
      <dsp:txXfrm>
        <a:off x="1376699" y="614"/>
        <a:ext cx="6302915" cy="549567"/>
      </dsp:txXfrm>
    </dsp:sp>
    <dsp:sp modelId="{7FA9616A-1F29-4335-93E1-4DF0235D0F9D}">
      <dsp:nvSpPr>
        <dsp:cNvPr id="0" name=""/>
        <dsp:cNvSpPr/>
      </dsp:nvSpPr>
      <dsp:spPr>
        <a:xfrm>
          <a:off x="1155038" y="820626"/>
          <a:ext cx="1441015" cy="847655"/>
        </a:xfrm>
        <a:prstGeom prst="rect">
          <a:avLst/>
        </a:prstGeom>
        <a:gradFill rotWithShape="0">
          <a:gsLst>
            <a:gs pos="0">
              <a:srgbClr val="9BBB59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9BBB59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9BBB59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noProof="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Optimization of current technologies</a:t>
          </a:r>
        </a:p>
      </dsp:txBody>
      <dsp:txXfrm>
        <a:off x="1155038" y="820626"/>
        <a:ext cx="1441015" cy="847655"/>
      </dsp:txXfrm>
    </dsp:sp>
    <dsp:sp modelId="{723BABC8-812B-4249-A611-9F56B90A73E7}">
      <dsp:nvSpPr>
        <dsp:cNvPr id="0" name=""/>
        <dsp:cNvSpPr/>
      </dsp:nvSpPr>
      <dsp:spPr>
        <a:xfrm>
          <a:off x="1515292" y="1938725"/>
          <a:ext cx="1287828" cy="643914"/>
        </a:xfrm>
        <a:prstGeom prst="rect">
          <a:avLst/>
        </a:prstGeom>
        <a:solidFill>
          <a:srgbClr val="CCFFFF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Calibri" panose="020F0502020204030204" pitchFamily="34" charset="0"/>
            <a:buNone/>
          </a:pPr>
          <a:r>
            <a:rPr lang="en-GB" sz="1300" kern="120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Gas recirculation</a:t>
          </a:r>
          <a:endParaRPr lang="en-GB" sz="1300" kern="1200" noProof="0" dirty="0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sp:txBody>
      <dsp:txXfrm>
        <a:off x="1515292" y="1938725"/>
        <a:ext cx="1287828" cy="643914"/>
      </dsp:txXfrm>
    </dsp:sp>
    <dsp:sp modelId="{8B182A8C-F943-45AB-95D8-53ACAA5AA956}">
      <dsp:nvSpPr>
        <dsp:cNvPr id="0" name=""/>
        <dsp:cNvSpPr/>
      </dsp:nvSpPr>
      <dsp:spPr>
        <a:xfrm>
          <a:off x="1515292" y="2853083"/>
          <a:ext cx="1287828" cy="643914"/>
        </a:xfrm>
        <a:prstGeom prst="rect">
          <a:avLst/>
        </a:prstGeom>
        <a:solidFill>
          <a:srgbClr val="CCFFFF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Calibri" panose="020F0502020204030204" pitchFamily="34" charset="0"/>
            <a:buNone/>
          </a:pPr>
          <a:r>
            <a:rPr lang="en-GB" sz="1300" kern="120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Particular attention to operation</a:t>
          </a:r>
          <a:endParaRPr lang="en-GB" sz="1300" kern="1200" noProof="0" dirty="0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sp:txBody>
      <dsp:txXfrm>
        <a:off x="1515292" y="2853083"/>
        <a:ext cx="1287828" cy="643914"/>
      </dsp:txXfrm>
    </dsp:sp>
    <dsp:sp modelId="{A994A557-8BE7-4015-8493-CB6F35114427}">
      <dsp:nvSpPr>
        <dsp:cNvPr id="0" name=""/>
        <dsp:cNvSpPr/>
      </dsp:nvSpPr>
      <dsp:spPr>
        <a:xfrm>
          <a:off x="1515292" y="3767441"/>
          <a:ext cx="1287828" cy="643914"/>
        </a:xfrm>
        <a:prstGeom prst="rect">
          <a:avLst/>
        </a:prstGeom>
        <a:solidFill>
          <a:srgbClr val="CCFFFF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Improved controls and monitoring </a:t>
          </a:r>
          <a:endParaRPr lang="en-GB" sz="1300" kern="1200" noProof="0" dirty="0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sp:txBody>
      <dsp:txXfrm>
        <a:off x="1515292" y="3767441"/>
        <a:ext cx="1287828" cy="643914"/>
      </dsp:txXfrm>
    </dsp:sp>
    <dsp:sp modelId="{9560444E-8BA6-4566-B17A-69DDB8CDBABE}">
      <dsp:nvSpPr>
        <dsp:cNvPr id="0" name=""/>
        <dsp:cNvSpPr/>
      </dsp:nvSpPr>
      <dsp:spPr>
        <a:xfrm>
          <a:off x="2866498" y="820626"/>
          <a:ext cx="1463887" cy="847655"/>
        </a:xfrm>
        <a:prstGeom prst="rect">
          <a:avLst/>
        </a:prstGeom>
        <a:gradFill rotWithShape="0">
          <a:gsLst>
            <a:gs pos="0">
              <a:srgbClr val="9BBB59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9BBB59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9BBB59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noProof="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Gas Recuperation</a:t>
          </a:r>
        </a:p>
      </dsp:txBody>
      <dsp:txXfrm>
        <a:off x="2866498" y="820626"/>
        <a:ext cx="1463887" cy="847655"/>
      </dsp:txXfrm>
    </dsp:sp>
    <dsp:sp modelId="{0CC9C517-151F-4B2A-9951-14B1F0010AAF}">
      <dsp:nvSpPr>
        <dsp:cNvPr id="0" name=""/>
        <dsp:cNvSpPr/>
      </dsp:nvSpPr>
      <dsp:spPr>
        <a:xfrm>
          <a:off x="3232470" y="1938725"/>
          <a:ext cx="1287828" cy="643914"/>
        </a:xfrm>
        <a:prstGeom prst="rect">
          <a:avLst/>
        </a:prstGeom>
        <a:solidFill>
          <a:srgbClr val="CCFFFF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Membrane separation</a:t>
          </a:r>
          <a:endParaRPr lang="en-GB" sz="1300" kern="1200" noProof="0" dirty="0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sp:txBody>
      <dsp:txXfrm>
        <a:off x="3232470" y="1938725"/>
        <a:ext cx="1287828" cy="643914"/>
      </dsp:txXfrm>
    </dsp:sp>
    <dsp:sp modelId="{112882FB-CA3C-4503-AF77-7F6F4BF437B8}">
      <dsp:nvSpPr>
        <dsp:cNvPr id="0" name=""/>
        <dsp:cNvSpPr/>
      </dsp:nvSpPr>
      <dsp:spPr>
        <a:xfrm>
          <a:off x="3232470" y="2853083"/>
          <a:ext cx="1287828" cy="643914"/>
        </a:xfrm>
        <a:prstGeom prst="rect">
          <a:avLst/>
        </a:prstGeom>
        <a:solidFill>
          <a:srgbClr val="CCFFFF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Pressure swing</a:t>
          </a:r>
          <a:endParaRPr lang="en-GB" sz="1400" kern="1200" noProof="0" dirty="0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sp:txBody>
      <dsp:txXfrm>
        <a:off x="3232470" y="2853083"/>
        <a:ext cx="1287828" cy="643914"/>
      </dsp:txXfrm>
    </dsp:sp>
    <dsp:sp modelId="{7012284B-1C1E-47DF-A7D4-44523DB7D96F}">
      <dsp:nvSpPr>
        <dsp:cNvPr id="0" name=""/>
        <dsp:cNvSpPr/>
      </dsp:nvSpPr>
      <dsp:spPr>
        <a:xfrm>
          <a:off x="3232470" y="3767441"/>
          <a:ext cx="1287828" cy="643914"/>
        </a:xfrm>
        <a:prstGeom prst="rect">
          <a:avLst/>
        </a:prstGeom>
        <a:solidFill>
          <a:srgbClr val="CCFFFF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Cryogenic/cold separation</a:t>
          </a:r>
          <a:endParaRPr lang="en-GB" sz="1400" kern="1200" noProof="0" dirty="0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sp:txBody>
      <dsp:txXfrm>
        <a:off x="3232470" y="3767441"/>
        <a:ext cx="1287828" cy="643914"/>
      </dsp:txXfrm>
    </dsp:sp>
    <dsp:sp modelId="{17887991-65DF-495F-BE59-52B0CC88AAE5}">
      <dsp:nvSpPr>
        <dsp:cNvPr id="0" name=""/>
        <dsp:cNvSpPr/>
      </dsp:nvSpPr>
      <dsp:spPr>
        <a:xfrm>
          <a:off x="4600829" y="820626"/>
          <a:ext cx="1463887" cy="861112"/>
        </a:xfrm>
        <a:prstGeom prst="rect">
          <a:avLst/>
        </a:prstGeom>
        <a:gradFill rotWithShape="0">
          <a:gsLst>
            <a:gs pos="0">
              <a:srgbClr val="9BBB59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9BBB59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9BBB59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noProof="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Alternative Gases</a:t>
          </a:r>
        </a:p>
      </dsp:txBody>
      <dsp:txXfrm>
        <a:off x="4600829" y="820626"/>
        <a:ext cx="1463887" cy="861112"/>
      </dsp:txXfrm>
    </dsp:sp>
    <dsp:sp modelId="{920D0468-7004-4F99-B54D-923A943E1A44}">
      <dsp:nvSpPr>
        <dsp:cNvPr id="0" name=""/>
        <dsp:cNvSpPr/>
      </dsp:nvSpPr>
      <dsp:spPr>
        <a:xfrm>
          <a:off x="4966801" y="1952183"/>
          <a:ext cx="1287828" cy="643914"/>
        </a:xfrm>
        <a:prstGeom prst="rect">
          <a:avLst/>
        </a:prstGeom>
        <a:solidFill>
          <a:srgbClr val="4BACC6">
            <a:lumMod val="20000"/>
            <a:lumOff val="80000"/>
          </a:srgb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noProof="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New eco-friendly gases, HFOs, …</a:t>
          </a:r>
        </a:p>
      </dsp:txBody>
      <dsp:txXfrm>
        <a:off x="4966801" y="1952183"/>
        <a:ext cx="1287828" cy="643914"/>
      </dsp:txXfrm>
    </dsp:sp>
    <dsp:sp modelId="{5E6ACD63-6FCD-4F66-983F-9EBB5EAD1DFD}">
      <dsp:nvSpPr>
        <dsp:cNvPr id="0" name=""/>
        <dsp:cNvSpPr/>
      </dsp:nvSpPr>
      <dsp:spPr>
        <a:xfrm>
          <a:off x="6335160" y="820626"/>
          <a:ext cx="1463887" cy="861112"/>
        </a:xfrm>
        <a:prstGeom prst="rect">
          <a:avLst/>
        </a:prstGeom>
        <a:gradFill rotWithShape="0">
          <a:gsLst>
            <a:gs pos="0">
              <a:srgbClr val="9BBB59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9BBB59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9BBB59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noProof="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Gas disposal</a:t>
          </a:r>
        </a:p>
      </dsp:txBody>
      <dsp:txXfrm>
        <a:off x="6335160" y="820626"/>
        <a:ext cx="1463887" cy="861112"/>
      </dsp:txXfrm>
    </dsp:sp>
    <dsp:sp modelId="{CFD36412-9D70-4D7F-8B4A-D4E2502B568C}">
      <dsp:nvSpPr>
        <dsp:cNvPr id="0" name=""/>
        <dsp:cNvSpPr/>
      </dsp:nvSpPr>
      <dsp:spPr>
        <a:xfrm>
          <a:off x="6701132" y="1952183"/>
          <a:ext cx="1287828" cy="643914"/>
        </a:xfrm>
        <a:prstGeom prst="rect">
          <a:avLst/>
        </a:prstGeom>
        <a:solidFill>
          <a:srgbClr val="4BACC6">
            <a:lumMod val="20000"/>
            <a:lumOff val="80000"/>
          </a:srgb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GHGs destruction</a:t>
          </a:r>
          <a:endParaRPr lang="en-GB" sz="1400" kern="1200" noProof="0" dirty="0">
            <a:solidFill>
              <a:sysClr val="windowText" lastClr="000000"/>
            </a:solidFill>
            <a:latin typeface="Calibri"/>
            <a:ea typeface="+mn-ea"/>
            <a:cs typeface="+mn-cs"/>
          </a:endParaRPr>
        </a:p>
      </dsp:txBody>
      <dsp:txXfrm>
        <a:off x="6701132" y="1952183"/>
        <a:ext cx="1287828" cy="64391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889938" cy="498055"/>
          </a:xfrm>
          <a:prstGeom prst="rect">
            <a:avLst/>
          </a:prstGeom>
        </p:spPr>
        <p:txBody>
          <a:bodyPr vert="horz" lIns="90708" tIns="45353" rIns="90708" bIns="45353" rtlCol="0"/>
          <a:lstStyle>
            <a:lvl1pPr algn="l">
              <a:defRPr sz="11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8" y="1"/>
            <a:ext cx="2889938" cy="498055"/>
          </a:xfrm>
          <a:prstGeom prst="rect">
            <a:avLst/>
          </a:prstGeom>
        </p:spPr>
        <p:txBody>
          <a:bodyPr vert="horz" lIns="90708" tIns="45353" rIns="90708" bIns="45353" rtlCol="0"/>
          <a:lstStyle>
            <a:lvl1pPr algn="r">
              <a:defRPr sz="1100"/>
            </a:lvl1pPr>
          </a:lstStyle>
          <a:p>
            <a:fld id="{7BFFD815-B8EB-49CD-B367-D3093AEC7682}" type="datetimeFigureOut">
              <a:rPr lang="en-GB" smtClean="0"/>
              <a:t>25/06/2024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08" tIns="45353" rIns="90708" bIns="45353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10" y="4777195"/>
            <a:ext cx="5335270" cy="3908614"/>
          </a:xfrm>
          <a:prstGeom prst="rect">
            <a:avLst/>
          </a:prstGeom>
        </p:spPr>
        <p:txBody>
          <a:bodyPr vert="horz" lIns="90708" tIns="45353" rIns="90708" bIns="45353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428585"/>
            <a:ext cx="2889938" cy="498054"/>
          </a:xfrm>
          <a:prstGeom prst="rect">
            <a:avLst/>
          </a:prstGeom>
        </p:spPr>
        <p:txBody>
          <a:bodyPr vert="horz" lIns="90708" tIns="45353" rIns="90708" bIns="45353" rtlCol="0" anchor="b"/>
          <a:lstStyle>
            <a:lvl1pPr algn="l">
              <a:defRPr sz="11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8" y="9428585"/>
            <a:ext cx="2889938" cy="498054"/>
          </a:xfrm>
          <a:prstGeom prst="rect">
            <a:avLst/>
          </a:prstGeom>
        </p:spPr>
        <p:txBody>
          <a:bodyPr vert="horz" lIns="90708" tIns="45353" rIns="90708" bIns="45353" rtlCol="0" anchor="b"/>
          <a:lstStyle>
            <a:lvl1pPr algn="r">
              <a:defRPr sz="1100"/>
            </a:lvl1pPr>
          </a:lstStyle>
          <a:p>
            <a:fld id="{8ABD4501-90F9-4C30-B900-46170E8523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9850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0504D3-12CE-4627-8768-7BA9A2D01E48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66226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07080">
              <a:defRPr/>
            </a:pPr>
            <a:fld id="{C10504D3-12CE-4627-8768-7BA9A2D01E48}" type="slidenum">
              <a:rPr lang="en-GB">
                <a:solidFill>
                  <a:prstClr val="black"/>
                </a:solidFill>
                <a:latin typeface="Calibri"/>
              </a:rPr>
              <a:pPr defTabSz="907080">
                <a:defRPr/>
              </a:pPr>
              <a:t>30</a:t>
            </a:fld>
            <a:endParaRPr lang="en-GB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162905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07080">
              <a:defRPr/>
            </a:pPr>
            <a:fld id="{C10504D3-12CE-4627-8768-7BA9A2D01E48}" type="slidenum">
              <a:rPr lang="en-GB">
                <a:solidFill>
                  <a:prstClr val="black"/>
                </a:solidFill>
                <a:latin typeface="Calibri"/>
              </a:rPr>
              <a:pPr defTabSz="907080">
                <a:defRPr/>
              </a:pPr>
              <a:t>37</a:t>
            </a:fld>
            <a:endParaRPr lang="en-GB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745522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07080">
              <a:defRPr/>
            </a:pPr>
            <a:fld id="{C10504D3-12CE-4627-8768-7BA9A2D01E48}" type="slidenum">
              <a:rPr lang="en-GB">
                <a:solidFill>
                  <a:prstClr val="black"/>
                </a:solidFill>
                <a:latin typeface="Calibri"/>
              </a:rPr>
              <a:pPr defTabSz="907080">
                <a:defRPr/>
              </a:pPr>
              <a:t>38</a:t>
            </a:fld>
            <a:endParaRPr lang="en-GB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273245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07080">
              <a:defRPr/>
            </a:pPr>
            <a:fld id="{C10504D3-12CE-4627-8768-7BA9A2D01E48}" type="slidenum">
              <a:rPr lang="en-GB">
                <a:solidFill>
                  <a:prstClr val="black"/>
                </a:solidFill>
                <a:latin typeface="Calibri"/>
              </a:rPr>
              <a:pPr defTabSz="907080">
                <a:defRPr/>
              </a:pPr>
              <a:t>39</a:t>
            </a:fld>
            <a:endParaRPr lang="en-GB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407707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07080">
              <a:defRPr/>
            </a:pPr>
            <a:fld id="{C10504D3-12CE-4627-8768-7BA9A2D01E48}" type="slidenum">
              <a:rPr lang="en-GB">
                <a:solidFill>
                  <a:prstClr val="black"/>
                </a:solidFill>
                <a:latin typeface="Calibri"/>
              </a:rPr>
              <a:pPr defTabSz="907080">
                <a:defRPr/>
              </a:pPr>
              <a:t>40</a:t>
            </a:fld>
            <a:endParaRPr lang="en-GB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457213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37C65-AEE9-4DEF-ABAB-1EBEBC6B35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7EE66C-AE43-401A-9428-8162873FF8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649F78-7E86-42FB-90DE-D4E040ACC7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27/06/2024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A946F7-E3DE-41BA-9CDA-DAAE10DA39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Sustainable Accelerators Panel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86BAA5-7291-4D07-86F6-8990A7BBE0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660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61238D-C154-49CE-9F78-DA328F89A4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FB0EE80-FBEF-4EA3-8F82-C67102D6AD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512523-9710-4ABA-83C4-47D7BF63E6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27/06/2024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A905DA-44F6-43C2-B48A-341F9D26C2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Sustainable Accelerators Panel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00F44A-5EA1-4BB0-A8DE-C49ED0E842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99523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781D10A-8373-4CCA-9E80-771A42EBAF0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77D6841-57E7-43A7-B955-DF7C5ABAE7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D58261-A147-4691-8606-3BEFC0E345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27/06/2024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5A265D-56E3-49EF-BBE4-481FEC0A8A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Sustainable Accelerators Panel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FA6922-741E-4383-A618-3902873B4E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3489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2D7A79-6491-4C58-962D-FAAD779FFE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430080-1259-49D9-B496-FCABBB4310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E4A8A8-4044-476B-B219-7A13644652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27/06/2024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FA3F94-DA50-4FC2-B37B-5E77E67227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Sustainable Accelerators Panel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4A9253-1758-40D9-965E-26DAB47F1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9956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B6C916-9E31-4FD1-B51E-4B62F9BA02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25904B-9C2F-46C9-AB9A-24AF14C46C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4B8D4-F351-4B1B-8BFA-A74D572EED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27/06/2024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67306B-E2B1-4639-B0EF-91F56B4B66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Sustainable Accelerators Panel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FB6D0E-F00C-47D3-B16E-3DC272422E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04890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EA43BE-0DC7-48AD-80A7-55F413B77C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423A84-77F2-4BD3-B415-B843A93E81A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32BE16-00C4-4FF3-9264-395EA7B907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E62A0B-9424-4177-9F3D-CAFCBF556F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27/06/2024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703658-A74C-4BBB-A749-7AD1831208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Sustainable Accelerators Panel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B976BD-DDD8-411F-9597-2BDCBC2A14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13808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82502C-EFD3-4BCA-BCC7-EE9BEF5E15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1FA28A-DCE7-47E3-A6D9-C0BA214B83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C21080-DBBA-41CB-828C-CCFE1241DD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4DB2EBE-6878-47FB-A576-3AD86383D8C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983ABAC-66F8-47D5-AD77-68B5AE86686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419F55C-3863-4149-84BA-E0A451107D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27/06/2024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7F3C72B-C70A-4054-A671-62745CA272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Sustainable Accelerators Panel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7348B6-8850-4BCA-8C6F-6FA581FB1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5194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332863-2439-4FD2-B67E-92FED9F0A9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0E9271B-14DA-44F3-B949-CFFE13CA1F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27/06/2024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8D5327A-4734-4811-B149-54F56AA126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Sustainable Accelerators Panel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60F51D-1A4B-4040-83F2-860282AC7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2830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1AE42C2-0E4A-436C-BF36-AC27511CC5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27/06/2024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CC0F900-B75B-499C-9F52-9B62640EAD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Sustainable Accelerators Panel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89CA95-7B66-4AC4-8C11-6C036CBF68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1923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9C6C4E-849F-48F2-A101-666C676798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A07601-639B-4065-BF7C-E7022E7E3F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78E694-0975-4C1C-905F-86AA74ADFE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DCD19C-1B6A-44C5-B9BB-E65F477138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27/06/2024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E50761-D7AC-4A97-BFE3-B31C64C2AE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Sustainable Accelerators Panel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8783E3-83BB-4B7F-9BCF-E36CF4456F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36257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CDD877-99DD-411C-BE1F-4BFD7822B2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D6EAEA7-F5FC-4BBA-8194-63B150D25BB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DFD392-A481-4FFF-A485-089EA0B5C6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D8B4FC-5A89-4F52-BF76-7ECFCC7FEB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27/06/2024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F82FDA-368E-4054-A046-D0C1BB673C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Sustainable Accelerators Panel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15569F-6298-4C6B-A852-F30BADC4AD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89745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75AE900-6764-482C-97C7-A143CBCDB3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059CAA-43EC-4227-9FA5-7F85DDF865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038A42-7BCE-40C7-BE67-6673B0011A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CH"/>
              <a:t>27/06/2024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21D753-207F-44CF-97E6-65794D812E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Sustainable Accelerators Panel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C2256D-81EE-4652-A3BA-7BDA872473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A0D281-FBFC-4D24-9147-4B8F709501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4368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hyperlink" Target="https://doi.org/10.1088/1748-0221/12/10/T10002" TargetMode="Externa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hyperlink" Target="https://pos.sissa.it/159/029/pdf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7.png"/><Relationship Id="rId7" Type="http://schemas.openxmlformats.org/officeDocument/2006/relationships/image" Target="../media/image2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26.png"/><Relationship Id="rId4" Type="http://schemas.openxmlformats.org/officeDocument/2006/relationships/image" Target="../media/image23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6.png"/><Relationship Id="rId7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32.jpeg"/><Relationship Id="rId4" Type="http://schemas.openxmlformats.org/officeDocument/2006/relationships/image" Target="../media/image31.png"/><Relationship Id="rId9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doi.org/10.1016/j.nima.2023.168088" TargetMode="External"/><Relationship Id="rId5" Type="http://schemas.openxmlformats.org/officeDocument/2006/relationships/image" Target="../media/image1.png"/><Relationship Id="rId4" Type="http://schemas.openxmlformats.org/officeDocument/2006/relationships/image" Target="../media/image36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41.jpeg"/><Relationship Id="rId7" Type="http://schemas.openxmlformats.org/officeDocument/2006/relationships/image" Target="../media/image31.pn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10" Type="http://schemas.openxmlformats.org/officeDocument/2006/relationships/image" Target="../media/image45.png"/><Relationship Id="rId4" Type="http://schemas.openxmlformats.org/officeDocument/2006/relationships/image" Target="../media/image30.png"/><Relationship Id="rId9" Type="http://schemas.openxmlformats.org/officeDocument/2006/relationships/image" Target="../media/image4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cern.ch/event/1123140/contributions/5002734/" TargetMode="External"/><Relationship Id="rId3" Type="http://schemas.openxmlformats.org/officeDocument/2006/relationships/image" Target="../media/image52.png"/><Relationship Id="rId7" Type="http://schemas.openxmlformats.org/officeDocument/2006/relationships/hyperlink" Target="https://indico.cern.ch/event/1123140/contributions/4994338/" TargetMode="External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cern.ch/event/1123140/" TargetMode="External"/><Relationship Id="rId5" Type="http://schemas.openxmlformats.org/officeDocument/2006/relationships/hyperlink" Target="https://indico.cern.ch/event/1202955/" TargetMode="External"/><Relationship Id="rId4" Type="http://schemas.openxmlformats.org/officeDocument/2006/relationships/image" Target="../media/image53.png"/><Relationship Id="rId9" Type="http://schemas.openxmlformats.org/officeDocument/2006/relationships/image" Target="../media/image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home.cern/news/news/cern/cerns-year-environmental-awareness#:~:text=CERN%E2%80%99s%20Year%20of%20Environmental%20Awareness%20will%20be%20officially,presentations%20on%20environmental%20subjects%20and%20a%20round-table%20discussion" TargetMode="External"/><Relationship Id="rId3" Type="http://schemas.openxmlformats.org/officeDocument/2006/relationships/image" Target="../media/image2.png"/><Relationship Id="rId7" Type="http://schemas.openxmlformats.org/officeDocument/2006/relationships/hyperlink" Target="https://hse.cern/environment-report-2019-2020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doi.org/10.25325/CERN-Environment-2023-003" TargetMode="Externa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s://ourworldindata.org/co2/country/switzerland" TargetMode="External"/><Relationship Id="rId2" Type="http://schemas.openxmlformats.org/officeDocument/2006/relationships/hyperlink" Target="https://www.geneve.ch/sites/default/files/2022-02/bilan-emissions-gaz-effet-serre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hyperlink" Target="https://www.epa.gov/energy/greenhouse-gas-equivalencies-calculator" TargetMode="External"/><Relationship Id="rId4" Type="http://schemas.openxmlformats.org/officeDocument/2006/relationships/image" Target="../media/image57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1.png"/><Relationship Id="rId4" Type="http://schemas.openxmlformats.org/officeDocument/2006/relationships/image" Target="../media/image60.e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88/1748-0221/12/10/T10002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hyperlink" Target="https://indico.cern.ch/event/1123140/contributions/4994363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guidar\Documents\IEEE2012\CERN LogoOutline-Blue-04.png">
            <a:extLst>
              <a:ext uri="{FF2B5EF4-FFF2-40B4-BE49-F238E27FC236}">
                <a16:creationId xmlns:a16="http://schemas.microsoft.com/office/drawing/2014/main" id="{E32935D4-7E2D-450B-94CA-3DAE645F68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DE7D8A2-93F5-4F43-94E1-CCB3F1E17ED6}"/>
              </a:ext>
            </a:extLst>
          </p:cNvPr>
          <p:cNvSpPr txBox="1"/>
          <p:nvPr/>
        </p:nvSpPr>
        <p:spPr>
          <a:xfrm>
            <a:off x="-27803" y="827420"/>
            <a:ext cx="1239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900" dirty="0">
                <a:solidFill>
                  <a:schemeClr val="accent1">
                    <a:lumMod val="50000"/>
                  </a:schemeClr>
                </a:solidFill>
              </a:rPr>
              <a:t>EP-DT</a:t>
            </a:r>
          </a:p>
          <a:p>
            <a:r>
              <a:rPr lang="fr-CH" sz="900" dirty="0">
                <a:solidFill>
                  <a:schemeClr val="accent1">
                    <a:lumMod val="50000"/>
                  </a:schemeClr>
                </a:solidFill>
              </a:rPr>
              <a:t>Detector Technologies</a:t>
            </a:r>
            <a:endParaRPr lang="en-GB" sz="9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2E776F15-7788-4ECF-BFAE-018821CBF8CC}"/>
              </a:ext>
            </a:extLst>
          </p:cNvPr>
          <p:cNvSpPr txBox="1">
            <a:spLocks noChangeArrowheads="1"/>
          </p:cNvSpPr>
          <p:nvPr/>
        </p:nvSpPr>
        <p:spPr>
          <a:xfrm>
            <a:off x="1814698" y="1073969"/>
            <a:ext cx="8568878" cy="2853764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lang="en-GB" sz="36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Strategies for optimizing </a:t>
            </a:r>
          </a:p>
          <a:p>
            <a:pPr>
              <a:lnSpc>
                <a:spcPct val="130000"/>
              </a:lnSpc>
            </a:pPr>
            <a:r>
              <a:rPr lang="en-GB" sz="36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the usage of greenhouse gas</a:t>
            </a:r>
          </a:p>
          <a:p>
            <a:pPr>
              <a:lnSpc>
                <a:spcPct val="130000"/>
              </a:lnSpc>
            </a:pPr>
            <a:r>
              <a:rPr lang="en-GB" sz="36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in particle detection systems</a:t>
            </a:r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74E86C20-F162-4B41-87AF-97C9D834F27F}"/>
              </a:ext>
            </a:extLst>
          </p:cNvPr>
          <p:cNvSpPr txBox="1">
            <a:spLocks noChangeArrowheads="1"/>
          </p:cNvSpPr>
          <p:nvPr/>
        </p:nvSpPr>
        <p:spPr>
          <a:xfrm>
            <a:off x="2426729" y="3869888"/>
            <a:ext cx="7632700" cy="76172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R. Guida</a:t>
            </a:r>
            <a:r>
              <a:rPr lang="en-US" sz="2000">
                <a:solidFill>
                  <a:schemeClr val="accent1">
                    <a:lumMod val="75000"/>
                  </a:schemeClr>
                </a:solidFill>
                <a:latin typeface="+mn-lt"/>
              </a:rPr>
              <a:t>, </a:t>
            </a:r>
            <a:r>
              <a:rPr lang="it-IT" sz="2000">
                <a:solidFill>
                  <a:schemeClr val="accent1">
                    <a:lumMod val="75000"/>
                  </a:schemeClr>
                </a:solidFill>
                <a:latin typeface="+mn-lt"/>
              </a:rPr>
              <a:t>B</a:t>
            </a:r>
            <a:r>
              <a:rPr lang="it-IT" sz="20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. Mandelli, G. Rigoletti</a:t>
            </a:r>
            <a:br>
              <a:rPr lang="en-US" sz="2000" dirty="0">
                <a:solidFill>
                  <a:schemeClr val="accent1">
                    <a:lumMod val="75000"/>
                  </a:schemeClr>
                </a:solidFill>
                <a:latin typeface="+mn-lt"/>
              </a:rPr>
            </a:b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CERN EP-DT Gas Systems Team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415C863-D823-4474-BB90-6A338347338F}"/>
              </a:ext>
            </a:extLst>
          </p:cNvPr>
          <p:cNvCxnSpPr/>
          <p:nvPr/>
        </p:nvCxnSpPr>
        <p:spPr>
          <a:xfrm>
            <a:off x="486000" y="3789040"/>
            <a:ext cx="11340000" cy="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5F167ACC-8629-8902-BA75-35DD85B0C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1</a:t>
            </a:fld>
            <a:endParaRPr lang="en-GB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D0E7B47-C445-3C37-B3FD-17509790E2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27/06/2024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16655ED-23D4-DD9B-A404-4D6813B61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Sustainable Accelerators Panel</a:t>
            </a:r>
          </a:p>
        </p:txBody>
      </p:sp>
    </p:spTree>
    <p:extLst>
      <p:ext uri="{BB962C8B-B14F-4D97-AF65-F5344CB8AC3E}">
        <p14:creationId xmlns:p14="http://schemas.microsoft.com/office/powerpoint/2010/main" val="25041493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35100E-4A0A-B1BF-A649-208B0BB147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Sustainable Accelerators Panel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FA4D58-F7B3-750F-0383-CE82840318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10</a:t>
            </a:fld>
            <a:endParaRPr lang="en-GB"/>
          </a:p>
        </p:txBody>
      </p:sp>
      <p:pic>
        <p:nvPicPr>
          <p:cNvPr id="7" name="Picture 6" descr="A picture containing indoor, wall&#10;&#10;Description generated with high confidence">
            <a:extLst>
              <a:ext uri="{FF2B5EF4-FFF2-40B4-BE49-F238E27FC236}">
                <a16:creationId xmlns:a16="http://schemas.microsoft.com/office/drawing/2014/main" id="{63A97CC9-6952-6943-C154-4CAF4BDA895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99590" y="2264571"/>
            <a:ext cx="2124553" cy="3207600"/>
          </a:xfrm>
          <a:prstGeom prst="rect">
            <a:avLst/>
          </a:prstGeom>
        </p:spPr>
      </p:pic>
      <p:sp>
        <p:nvSpPr>
          <p:cNvPr id="9" name="Rectangle 2">
            <a:extLst>
              <a:ext uri="{FF2B5EF4-FFF2-40B4-BE49-F238E27FC236}">
                <a16:creationId xmlns:a16="http://schemas.microsoft.com/office/drawing/2014/main" id="{E58290C6-946C-A3E7-9575-8EDD11006C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744358"/>
            <a:ext cx="1216467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n-GB" altLang="en-US" sz="1800" b="0" dirty="0">
                <a:latin typeface="+mn-lt"/>
              </a:rPr>
              <a:t>Mixture: </a:t>
            </a:r>
            <a:r>
              <a:rPr lang="en-GB" altLang="en-US" sz="1800" u="sng" dirty="0">
                <a:solidFill>
                  <a:srgbClr val="C00000"/>
                </a:solidFill>
                <a:latin typeface="+mn-lt"/>
              </a:rPr>
              <a:t>CF</a:t>
            </a:r>
            <a:r>
              <a:rPr lang="en-GB" altLang="en-US" sz="1800" u="sng" baseline="-25000" dirty="0">
                <a:solidFill>
                  <a:srgbClr val="C00000"/>
                </a:solidFill>
                <a:latin typeface="+mn-lt"/>
              </a:rPr>
              <a:t>4</a:t>
            </a:r>
            <a:r>
              <a:rPr lang="en-GB" altLang="en-US" sz="1800" u="sng" dirty="0">
                <a:solidFill>
                  <a:srgbClr val="C00000"/>
                </a:solidFill>
                <a:latin typeface="+mn-lt"/>
              </a:rPr>
              <a:t> 40%</a:t>
            </a:r>
            <a:r>
              <a:rPr lang="en-GB" altLang="en-US" sz="1800" b="0" dirty="0">
                <a:latin typeface="+mn-lt"/>
              </a:rPr>
              <a:t>, </a:t>
            </a:r>
            <a:r>
              <a:rPr lang="en-GB" altLang="en-US" sz="1800" b="0" dirty="0" err="1">
                <a:latin typeface="+mn-lt"/>
              </a:rPr>
              <a:t>Ar</a:t>
            </a:r>
            <a:r>
              <a:rPr lang="en-GB" altLang="en-US" sz="1800" b="0" dirty="0">
                <a:latin typeface="+mn-lt"/>
              </a:rPr>
              <a:t> 45%, CO</a:t>
            </a:r>
            <a:r>
              <a:rPr lang="en-GB" altLang="en-US" sz="1800" b="0" baseline="-25000" dirty="0">
                <a:latin typeface="+mn-lt"/>
              </a:rPr>
              <a:t>2</a:t>
            </a:r>
            <a:r>
              <a:rPr lang="en-GB" altLang="en-US" sz="1800" b="0" dirty="0">
                <a:latin typeface="+mn-lt"/>
              </a:rPr>
              <a:t> 15% </a:t>
            </a:r>
          </a:p>
          <a:p>
            <a:pPr eaLnBrk="1" hangingPunct="1"/>
            <a:r>
              <a:rPr lang="en-GB" altLang="en-US" sz="1800" b="0" dirty="0">
                <a:latin typeface="+mn-lt"/>
              </a:rPr>
              <a:t>Detector volume: ~ 50 </a:t>
            </a:r>
            <a:r>
              <a:rPr lang="en-GB" altLang="en-US" sz="1800" b="0" dirty="0" err="1">
                <a:latin typeface="+mn-lt"/>
              </a:rPr>
              <a:t>liters</a:t>
            </a:r>
            <a:r>
              <a:rPr lang="en-GB" altLang="en-US" sz="1800" b="0" dirty="0">
                <a:latin typeface="+mn-lt"/>
              </a:rPr>
              <a:t> (but very high flow needed) </a:t>
            </a:r>
            <a:r>
              <a:rPr lang="en-GB" altLang="en-US" sz="1800" b="0" dirty="0">
                <a:latin typeface="+mn-lt"/>
                <a:sym typeface="Wingdings" panose="05000000000000000000" pitchFamily="2" charset="2"/>
              </a:rPr>
              <a:t> </a:t>
            </a:r>
            <a:r>
              <a:rPr lang="en-GB" altLang="en-US" sz="1800" b="0" dirty="0">
                <a:latin typeface="+mn-lt"/>
              </a:rPr>
              <a:t>R&amp;D for operation of GEM detector systems with gas recirculation</a:t>
            </a:r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841148F0-3D59-4F8E-7DDA-2E1340F070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371915"/>
            <a:ext cx="4165083" cy="895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fr-CH" sz="1600" dirty="0">
                <a:latin typeface="+mn-lt"/>
              </a:rPr>
              <a:t>2013: 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b="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Development of small gas recirculation systems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b="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Started test in lab with radioactive source (GEM never operated in recirculation before)</a:t>
            </a:r>
          </a:p>
        </p:txBody>
      </p:sp>
      <p:pic>
        <p:nvPicPr>
          <p:cNvPr id="11" name="Picture 10" descr="A store inside of a building&#10;&#10;Description generated with very high confidence">
            <a:extLst>
              <a:ext uri="{FF2B5EF4-FFF2-40B4-BE49-F238E27FC236}">
                <a16:creationId xmlns:a16="http://schemas.microsoft.com/office/drawing/2014/main" id="{E2506422-3D8C-24DF-1C3D-25EA356256B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0800000">
            <a:off x="4316711" y="2263066"/>
            <a:ext cx="2615186" cy="192972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7454754-53CF-6362-9F45-3FFEE3BC9882}"/>
              </a:ext>
            </a:extLst>
          </p:cNvPr>
          <p:cNvSpPr txBox="1"/>
          <p:nvPr/>
        </p:nvSpPr>
        <p:spPr>
          <a:xfrm>
            <a:off x="4212990" y="4242000"/>
            <a:ext cx="30305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Gas mixture purification studies</a:t>
            </a:r>
          </a:p>
        </p:txBody>
      </p:sp>
      <p:sp>
        <p:nvSpPr>
          <p:cNvPr id="13" name="Rectangle 2">
            <a:extLst>
              <a:ext uri="{FF2B5EF4-FFF2-40B4-BE49-F238E27FC236}">
                <a16:creationId xmlns:a16="http://schemas.microsoft.com/office/drawing/2014/main" id="{F16D5D22-88F6-A487-1E76-E9CFC334AF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8650" y="1363538"/>
            <a:ext cx="2759184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fr-CH" sz="1600" dirty="0">
                <a:latin typeface="+mn-lt"/>
              </a:rPr>
              <a:t>2016-…:</a:t>
            </a:r>
            <a:endParaRPr lang="en-GB" altLang="en-US" sz="1600" b="0" dirty="0">
              <a:latin typeface="+mn-lt"/>
            </a:endParaRPr>
          </a:p>
          <a:p>
            <a:pPr eaLnBrk="1" hangingPunct="1"/>
            <a:r>
              <a:rPr lang="en-GB" altLang="en-US" b="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Validation continued at CERN Gamma Irradiation Facility</a:t>
            </a:r>
          </a:p>
        </p:txBody>
      </p:sp>
      <p:sp>
        <p:nvSpPr>
          <p:cNvPr id="14" name="Rectangle 2">
            <a:extLst>
              <a:ext uri="{FF2B5EF4-FFF2-40B4-BE49-F238E27FC236}">
                <a16:creationId xmlns:a16="http://schemas.microsoft.com/office/drawing/2014/main" id="{1FF9F9BB-0B77-DC20-0EE0-777DAC2A3D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36187" y="1363538"/>
            <a:ext cx="2518006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fr-CH" sz="1600" dirty="0">
                <a:latin typeface="+mn-lt"/>
              </a:rPr>
              <a:t>2016-…:</a:t>
            </a:r>
            <a:endParaRPr lang="en-GB" altLang="en-US" sz="1600" b="0" dirty="0">
              <a:latin typeface="+mn-lt"/>
            </a:endParaRPr>
          </a:p>
          <a:p>
            <a:pPr eaLnBrk="1" hangingPunct="1"/>
            <a:r>
              <a:rPr lang="en-GB" altLang="en-US" b="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LHCb-GEM upgraded to gas recirculation</a:t>
            </a:r>
          </a:p>
        </p:txBody>
      </p:sp>
      <p:sp>
        <p:nvSpPr>
          <p:cNvPr id="15" name="Rectangle 2">
            <a:extLst>
              <a:ext uri="{FF2B5EF4-FFF2-40B4-BE49-F238E27FC236}">
                <a16:creationId xmlns:a16="http://schemas.microsoft.com/office/drawing/2014/main" id="{88034A4A-4EBA-530A-0C03-B5CE420936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4292" y="5471057"/>
            <a:ext cx="91440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n-GB" altLang="en-US" sz="1600" b="0" dirty="0">
                <a:latin typeface="+mn-lt"/>
              </a:rPr>
              <a:t>LHCb-GEM detector operation became more stable thanks to less frequent replacement of CF</a:t>
            </a:r>
            <a:r>
              <a:rPr lang="en-GB" altLang="en-US" sz="1600" b="0" baseline="-25000" dirty="0">
                <a:latin typeface="+mn-lt"/>
              </a:rPr>
              <a:t>4</a:t>
            </a:r>
            <a:r>
              <a:rPr lang="en-GB" altLang="en-US" sz="1600" b="0" dirty="0">
                <a:latin typeface="+mn-lt"/>
              </a:rPr>
              <a:t> cylinders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0F7B242-D662-A724-BDFD-6213A1DF431A}"/>
              </a:ext>
            </a:extLst>
          </p:cNvPr>
          <p:cNvSpPr/>
          <p:nvPr/>
        </p:nvSpPr>
        <p:spPr>
          <a:xfrm rot="1783969">
            <a:off x="9837731" y="1913552"/>
            <a:ext cx="2303003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GB" sz="2000" b="1" dirty="0">
                <a:solidFill>
                  <a:srgbClr val="33CC33"/>
                </a:solidFill>
              </a:rPr>
              <a:t>From Run1 to Run2:</a:t>
            </a:r>
          </a:p>
          <a:p>
            <a:r>
              <a:rPr lang="en-GB" sz="2000" b="1" dirty="0">
                <a:solidFill>
                  <a:srgbClr val="33CC33"/>
                </a:solidFill>
              </a:rPr>
              <a:t>90% GHG reduction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FADB46-EE10-72D3-31A5-B9F0BB0680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69883" y="764012"/>
            <a:ext cx="896448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endParaRPr lang="en-GB" altLang="en-US" sz="1800" b="0" dirty="0">
              <a:latin typeface="+mj-lt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5069086E-D634-CADB-CA15-5C6E426BAAAA}"/>
              </a:ext>
            </a:extLst>
          </p:cNvPr>
          <p:cNvGrpSpPr/>
          <p:nvPr/>
        </p:nvGrpSpPr>
        <p:grpSpPr>
          <a:xfrm>
            <a:off x="640539" y="2263066"/>
            <a:ext cx="2736304" cy="3209105"/>
            <a:chOff x="1453978" y="2910861"/>
            <a:chExt cx="2736304" cy="3209105"/>
          </a:xfrm>
        </p:grpSpPr>
        <p:pic>
          <p:nvPicPr>
            <p:cNvPr id="8" name="Picture 2" descr="\\cern.ch\dfs\Users\g\guidar\Documents\My Pictures\20141103_121100.jpg">
              <a:extLst>
                <a:ext uri="{FF2B5EF4-FFF2-40B4-BE49-F238E27FC236}">
                  <a16:creationId xmlns:a16="http://schemas.microsoft.com/office/drawing/2014/main" id="{EA73D19B-1DD6-2044-A3F4-7F7AF40E6CF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96838" y="2910861"/>
              <a:ext cx="2406829" cy="32091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2485185-2E6E-4A26-32E8-65DE1D89D795}"/>
                </a:ext>
              </a:extLst>
            </p:cNvPr>
            <p:cNvSpPr/>
            <p:nvPr/>
          </p:nvSpPr>
          <p:spPr>
            <a:xfrm rot="20774212">
              <a:off x="1453978" y="5229912"/>
              <a:ext cx="2736304" cy="523220"/>
            </a:xfrm>
            <a:prstGeom prst="rect">
              <a:avLst/>
            </a:prstGeom>
            <a:solidFill>
              <a:schemeClr val="bg1">
                <a:alpha val="75000"/>
              </a:schemeClr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fr-FR" sz="1400" dirty="0">
                  <a:hlinkClick r:id="rId5"/>
                </a:rPr>
                <a:t>"A portable </a:t>
              </a:r>
              <a:r>
                <a:rPr lang="fr-FR" sz="1400" dirty="0" err="1">
                  <a:hlinkClick r:id="rId5"/>
                </a:rPr>
                <a:t>gas</a:t>
              </a:r>
              <a:r>
                <a:rPr lang="fr-FR" sz="1400" dirty="0">
                  <a:hlinkClick r:id="rId5"/>
                </a:rPr>
                <a:t> recirculation unit" JINST 12 T10002</a:t>
              </a:r>
              <a:r>
                <a:rPr lang="en-GB" sz="1400" dirty="0"/>
                <a:t> </a:t>
              </a:r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36613983-1B09-19D2-434E-58770D45C341}"/>
              </a:ext>
            </a:extLst>
          </p:cNvPr>
          <p:cNvSpPr/>
          <p:nvPr/>
        </p:nvSpPr>
        <p:spPr>
          <a:xfrm>
            <a:off x="3443270" y="5069162"/>
            <a:ext cx="8748730" cy="400110"/>
          </a:xfrm>
          <a:prstGeom prst="rect">
            <a:avLst/>
          </a:prstGeom>
          <a:solidFill>
            <a:schemeClr val="bg1">
              <a:alpha val="85000"/>
            </a:schemeClr>
          </a:solidFill>
        </p:spPr>
        <p:txBody>
          <a:bodyPr wrap="square">
            <a:spAutoFit/>
          </a:bodyPr>
          <a:lstStyle/>
          <a:p>
            <a:pPr algn="r"/>
            <a:r>
              <a:rPr lang="en-GB" sz="2000" b="1" dirty="0">
                <a:solidFill>
                  <a:srgbClr val="33CC33"/>
                </a:solidFill>
              </a:rPr>
              <a:t>Original investment already largely paid back by gas cost saving during operation</a:t>
            </a:r>
          </a:p>
        </p:txBody>
      </p:sp>
      <p:sp>
        <p:nvSpPr>
          <p:cNvPr id="21" name="Rectangle 4">
            <a:extLst>
              <a:ext uri="{FF2B5EF4-FFF2-40B4-BE49-F238E27FC236}">
                <a16:creationId xmlns:a16="http://schemas.microsoft.com/office/drawing/2014/main" id="{D8632E7C-F010-83F4-1F04-0BF79B45C9D0}"/>
              </a:ext>
            </a:extLst>
          </p:cNvPr>
          <p:cNvSpPr txBox="1">
            <a:spLocks noChangeArrowheads="1"/>
          </p:cNvSpPr>
          <p:nvPr/>
        </p:nvSpPr>
        <p:spPr>
          <a:xfrm>
            <a:off x="1414227" y="18607"/>
            <a:ext cx="9359660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0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Gas recirculation and “small” detector system: LHCb-GEM example</a:t>
            </a:r>
          </a:p>
        </p:txBody>
      </p:sp>
      <p:pic>
        <p:nvPicPr>
          <p:cNvPr id="22" name="Picture 2" descr="C:\Users\guidar\Documents\IEEE2012\CERN LogoOutline-Blue-04.png">
            <a:extLst>
              <a:ext uri="{FF2B5EF4-FFF2-40B4-BE49-F238E27FC236}">
                <a16:creationId xmlns:a16="http://schemas.microsoft.com/office/drawing/2014/main" id="{CAF77483-EF94-3D0A-EDEC-1BBCE80C95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B487C43B-50F7-6ABC-EBA7-B0EF931C4CB7}"/>
              </a:ext>
            </a:extLst>
          </p:cNvPr>
          <p:cNvGrpSpPr/>
          <p:nvPr/>
        </p:nvGrpSpPr>
        <p:grpSpPr>
          <a:xfrm>
            <a:off x="792488" y="691712"/>
            <a:ext cx="10440000" cy="37824"/>
            <a:chOff x="179512" y="582864"/>
            <a:chExt cx="8820000" cy="37824"/>
          </a:xfrm>
        </p:grpSpPr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7C46B7CA-3660-CCBB-7A85-D8468A8E43F3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54DA28EC-68CD-D2C3-800A-CC4A36702B00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D862BDF-4BDF-EE23-E356-2753380E9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27/06/2024</a:t>
            </a:r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A7A6CD1-8D20-C47F-E91E-E0DB2096DCC9}"/>
              </a:ext>
            </a:extLst>
          </p:cNvPr>
          <p:cNvSpPr/>
          <p:nvPr/>
        </p:nvSpPr>
        <p:spPr>
          <a:xfrm>
            <a:off x="12617" y="5748110"/>
            <a:ext cx="12192000" cy="707886"/>
          </a:xfrm>
          <a:prstGeom prst="rect">
            <a:avLst/>
          </a:prstGeom>
          <a:solidFill>
            <a:schemeClr val="bg1">
              <a:alpha val="85000"/>
            </a:schemeClr>
          </a:solidFill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chemeClr val="accent2">
                    <a:lumMod val="75000"/>
                  </a:schemeClr>
                </a:solidFill>
              </a:rPr>
              <a:t>Need to consider longer time scale: </a:t>
            </a:r>
          </a:p>
          <a:p>
            <a:r>
              <a:rPr lang="en-GB" sz="2000" b="1" dirty="0">
                <a:solidFill>
                  <a:schemeClr val="accent2">
                    <a:lumMod val="75000"/>
                  </a:schemeClr>
                </a:solidFill>
              </a:rPr>
              <a:t>as this example shows also for a small system there can be a positive balance on longer time </a:t>
            </a:r>
          </a:p>
        </p:txBody>
      </p:sp>
    </p:spTree>
    <p:extLst>
      <p:ext uri="{BB962C8B-B14F-4D97-AF65-F5344CB8AC3E}">
        <p14:creationId xmlns:p14="http://schemas.microsoft.com/office/powerpoint/2010/main" val="30359629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AE5D9E9-257E-4F45-A53B-348D389F06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751654" cy="365125"/>
          </a:xfrm>
        </p:spPr>
        <p:txBody>
          <a:bodyPr/>
          <a:lstStyle/>
          <a:p>
            <a:r>
              <a:rPr lang="en-GB"/>
              <a:t>Sustainable Accelerators Panel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27FC52-601E-4361-A9CD-3D4283461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11</a:t>
            </a:fld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DAF2909-FBE1-4A78-B1D0-1A12846515DA}"/>
              </a:ext>
            </a:extLst>
          </p:cNvPr>
          <p:cNvSpPr txBox="1">
            <a:spLocks noChangeArrowheads="1"/>
          </p:cNvSpPr>
          <p:nvPr/>
        </p:nvSpPr>
        <p:spPr>
          <a:xfrm>
            <a:off x="2279650" y="0"/>
            <a:ext cx="7632700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0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ATLAS and CMS RPC systems</a:t>
            </a:r>
          </a:p>
        </p:txBody>
      </p:sp>
      <p:pic>
        <p:nvPicPr>
          <p:cNvPr id="6" name="Picture 2" descr="C:\Users\guidar\Documents\IEEE2012\CERN LogoOutline-Blue-04.png">
            <a:extLst>
              <a:ext uri="{FF2B5EF4-FFF2-40B4-BE49-F238E27FC236}">
                <a16:creationId xmlns:a16="http://schemas.microsoft.com/office/drawing/2014/main" id="{1795FD38-3A0C-491B-88AD-D1908B94C1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20C65EA8-DBCB-4EE8-9B68-996CAF6D5F51}"/>
              </a:ext>
            </a:extLst>
          </p:cNvPr>
          <p:cNvGrpSpPr/>
          <p:nvPr/>
        </p:nvGrpSpPr>
        <p:grpSpPr>
          <a:xfrm>
            <a:off x="792488" y="691712"/>
            <a:ext cx="10440000" cy="37824"/>
            <a:chOff x="179512" y="582864"/>
            <a:chExt cx="8820000" cy="37824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189B3BF3-6AA8-4381-9387-265F47CBE71E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8CBC8370-F166-4312-B2A5-38E6093451A1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F23025E5-AF7B-4034-BC7D-B08F0F5A02F2}"/>
              </a:ext>
            </a:extLst>
          </p:cNvPr>
          <p:cNvSpPr txBox="1">
            <a:spLocks/>
          </p:cNvSpPr>
          <p:nvPr/>
        </p:nvSpPr>
        <p:spPr>
          <a:xfrm>
            <a:off x="0" y="773812"/>
            <a:ext cx="12192000" cy="7337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800" dirty="0"/>
              <a:t>Nowadays GHGs usage for particle detectors @ LHC is dominated by the large ATLAS and CMS RPC systems:</a:t>
            </a:r>
          </a:p>
          <a:p>
            <a:pPr algn="l"/>
            <a:r>
              <a:rPr lang="en-GB" sz="1800" dirty="0"/>
              <a:t>mixture recirculation is already almost at design level (85-90%) and today it is limited by leaks at detector level</a:t>
            </a:r>
          </a:p>
          <a:p>
            <a:pPr lvl="2" algn="l"/>
            <a:endParaRPr lang="en-GB" dirty="0">
              <a:solidFill>
                <a:prstClr val="black"/>
              </a:solidFill>
            </a:endParaRPr>
          </a:p>
        </p:txBody>
      </p:sp>
      <p:pic>
        <p:nvPicPr>
          <p:cNvPr id="11" name="Picture 10" descr="A picture containing building&#10;&#10;Description automatically generated">
            <a:extLst>
              <a:ext uri="{FF2B5EF4-FFF2-40B4-BE49-F238E27FC236}">
                <a16:creationId xmlns:a16="http://schemas.microsoft.com/office/drawing/2014/main" id="{D3BAEA02-60FD-45C9-BA21-7918CB44A74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92034" y="2022672"/>
            <a:ext cx="4240632" cy="3212546"/>
          </a:xfrm>
          <a:prstGeom prst="rect">
            <a:avLst/>
          </a:prstGeom>
        </p:spPr>
      </p:pic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70815B74-4CE3-4E30-A7E7-47859E36CBB1}"/>
              </a:ext>
            </a:extLst>
          </p:cNvPr>
          <p:cNvSpPr txBox="1">
            <a:spLocks/>
          </p:cNvSpPr>
          <p:nvPr/>
        </p:nvSpPr>
        <p:spPr>
          <a:xfrm>
            <a:off x="0" y="1606038"/>
            <a:ext cx="8724315" cy="47503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Font typeface="Arial" panose="020B0604020202020204" pitchFamily="34" charset="0"/>
              <a:buNone/>
            </a:pPr>
            <a:r>
              <a:rPr lang="en-GB" sz="1800" b="1" dirty="0"/>
              <a:t>Further optimization requires:</a:t>
            </a:r>
          </a:p>
          <a:p>
            <a:pPr>
              <a:lnSpc>
                <a:spcPct val="110000"/>
              </a:lnSpc>
              <a:buFont typeface="Calibri" panose="020F0502020204030204" pitchFamily="34" charset="0"/>
              <a:buChar char="-"/>
            </a:pPr>
            <a:r>
              <a:rPr lang="en-GB" sz="1800" b="1" dirty="0"/>
              <a:t>Fixing leaks at detector level</a:t>
            </a:r>
          </a:p>
          <a:p>
            <a:pPr lvl="1">
              <a:lnSpc>
                <a:spcPct val="110000"/>
              </a:lnSpc>
              <a:buFont typeface="Calibri" panose="020F0502020204030204" pitchFamily="34" charset="0"/>
              <a:buChar char="-"/>
            </a:pPr>
            <a:r>
              <a:rPr lang="en-GB" sz="1600" dirty="0"/>
              <a:t>Huge ongoing effort of RPC detector communities (ATLAS and CMS)</a:t>
            </a:r>
          </a:p>
          <a:p>
            <a:pPr lvl="1">
              <a:lnSpc>
                <a:spcPct val="110000"/>
              </a:lnSpc>
              <a:buFont typeface="Calibri" panose="020F0502020204030204" pitchFamily="34" charset="0"/>
              <a:buChar char="-"/>
            </a:pPr>
            <a:r>
              <a:rPr lang="en-GB" sz="1600" dirty="0"/>
              <a:t>but critical/fragile gas connectors are extremely difficult to access</a:t>
            </a:r>
          </a:p>
          <a:p>
            <a:pPr lvl="1">
              <a:lnSpc>
                <a:spcPct val="110000"/>
              </a:lnSpc>
              <a:buFont typeface="Calibri" panose="020F0502020204030204" pitchFamily="34" charset="0"/>
              <a:buChar char="-"/>
            </a:pPr>
            <a:r>
              <a:rPr lang="en-GB" sz="1600" dirty="0"/>
              <a:t>Good technical progress</a:t>
            </a:r>
          </a:p>
          <a:p>
            <a:pPr>
              <a:lnSpc>
                <a:spcPct val="110000"/>
              </a:lnSpc>
              <a:buFont typeface="Calibri" panose="020F0502020204030204" pitchFamily="34" charset="0"/>
              <a:buChar char="-"/>
            </a:pPr>
            <a:r>
              <a:rPr lang="en-GB" sz="1800" b="1" dirty="0"/>
              <a:t>Gas system upgrade to minimize any pressure/flow fluctuation</a:t>
            </a:r>
          </a:p>
          <a:p>
            <a:pPr marL="685800" lvl="1">
              <a:lnSpc>
                <a:spcPct val="110000"/>
              </a:lnSpc>
              <a:buFont typeface="Wingdings" panose="05000000000000000000" pitchFamily="2" charset="2"/>
              <a:buChar char="à"/>
            </a:pPr>
            <a:r>
              <a:rPr lang="en-GB" sz="1600" dirty="0"/>
              <a:t>Goal: new upgrades to cope with observed fragility of some detector components</a:t>
            </a:r>
          </a:p>
          <a:p>
            <a:pPr marL="685800" lvl="1">
              <a:lnSpc>
                <a:spcPct val="110000"/>
              </a:lnSpc>
              <a:buFont typeface="Wingdings" panose="05000000000000000000" pitchFamily="2" charset="2"/>
              <a:buChar char="à"/>
            </a:pPr>
            <a:r>
              <a:rPr lang="en-GB" sz="1600" dirty="0"/>
              <a:t>Positive effects already visible at end of Run2: </a:t>
            </a:r>
          </a:p>
          <a:p>
            <a:pPr marL="685800" lvl="1">
              <a:lnSpc>
                <a:spcPct val="110000"/>
              </a:lnSpc>
              <a:buFont typeface="Calibri Light" panose="020F0302020204030204" pitchFamily="34" charset="0"/>
              <a:buChar char="․"/>
            </a:pPr>
            <a:r>
              <a:rPr lang="en-GB" sz="1400" dirty="0"/>
              <a:t>Reduced leak developments at start-up</a:t>
            </a:r>
          </a:p>
          <a:p>
            <a:pPr marL="685800" lvl="1">
              <a:lnSpc>
                <a:spcPct val="110000"/>
              </a:lnSpc>
              <a:buFont typeface="Calibri Light" panose="020F0302020204030204" pitchFamily="34" charset="0"/>
              <a:buChar char="․"/>
            </a:pPr>
            <a:r>
              <a:rPr lang="en-GB" sz="1400" dirty="0"/>
              <a:t>Pressure regulation improved by 70%</a:t>
            </a:r>
            <a:endParaRPr lang="en-GB" sz="1600" dirty="0"/>
          </a:p>
          <a:p>
            <a:pPr>
              <a:lnSpc>
                <a:spcPct val="110000"/>
              </a:lnSpc>
              <a:buFont typeface="Calibri" panose="020F0502020204030204" pitchFamily="34" charset="0"/>
              <a:buChar char="-"/>
            </a:pPr>
            <a:r>
              <a:rPr lang="en-GB" sz="1800" b="1" dirty="0"/>
              <a:t>Minimize impact of cavern ventilation (tested in collaboration with EN-CV)</a:t>
            </a:r>
          </a:p>
          <a:p>
            <a:pPr>
              <a:lnSpc>
                <a:spcPct val="110000"/>
              </a:lnSpc>
              <a:buFont typeface="Calibri" panose="020F0502020204030204" pitchFamily="34" charset="0"/>
              <a:buChar char="-"/>
            </a:pPr>
            <a:r>
              <a:rPr lang="en-GB" sz="1800" b="1" dirty="0"/>
              <a:t>Look for other external causes (vibrations, …)</a:t>
            </a:r>
          </a:p>
          <a:p>
            <a:pPr>
              <a:lnSpc>
                <a:spcPct val="110000"/>
              </a:lnSpc>
              <a:buFont typeface="Calibri" panose="020F0502020204030204" pitchFamily="34" charset="0"/>
              <a:buChar char="-"/>
            </a:pPr>
            <a:r>
              <a:rPr lang="en-GB" sz="1800" b="1" dirty="0"/>
              <a:t>Detector R&amp;D to validate higher recirculation fraction</a:t>
            </a:r>
          </a:p>
          <a:p>
            <a:pPr>
              <a:lnSpc>
                <a:spcPct val="110000"/>
              </a:lnSpc>
              <a:buFont typeface="Calibri" panose="020F0502020204030204" pitchFamily="34" charset="0"/>
              <a:buChar char="-"/>
            </a:pPr>
            <a:r>
              <a:rPr lang="en-GB" sz="1800" b="1" dirty="0"/>
              <a:t>Tools to check detector and gas system tightness</a:t>
            </a:r>
          </a:p>
          <a:p>
            <a:pPr marL="914400" lvl="2" indent="0">
              <a:lnSpc>
                <a:spcPct val="110000"/>
              </a:lnSpc>
              <a:buFont typeface="Arial" panose="020B0604020202020204" pitchFamily="34" charset="0"/>
              <a:buNone/>
            </a:pPr>
            <a:endParaRPr lang="en-GB" sz="1800" dirty="0">
              <a:solidFill>
                <a:prstClr val="black"/>
              </a:solidFill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D715873-1A35-4C0A-FDB5-741BF89129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27/06/2024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05992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AD96BD-2116-C8E5-6492-1D327E8178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27/06/2024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B4EA6D-18E7-45D6-798B-D0404CD6ED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Sustainable Accelerators Panel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4F3611-4A53-4B4A-EB7C-EDB245DB38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12</a:t>
            </a:fld>
            <a:endParaRPr lang="en-GB"/>
          </a:p>
        </p:txBody>
      </p:sp>
      <p:sp>
        <p:nvSpPr>
          <p:cNvPr id="7" name="Since Run 1 the ATLAS and CMS RPC systems experience the development of leaks at the level of the gas connectors of the chambers">
            <a:extLst>
              <a:ext uri="{FF2B5EF4-FFF2-40B4-BE49-F238E27FC236}">
                <a16:creationId xmlns:a16="http://schemas.microsoft.com/office/drawing/2014/main" id="{876C0619-2812-A11F-3E9C-DB48B9EB3265}"/>
              </a:ext>
            </a:extLst>
          </p:cNvPr>
          <p:cNvSpPr/>
          <p:nvPr/>
        </p:nvSpPr>
        <p:spPr>
          <a:xfrm>
            <a:off x="0" y="826401"/>
            <a:ext cx="12191999" cy="3209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pPr defTabSz="321457">
              <a:tabLst>
                <a:tab pos="250022" algn="l"/>
                <a:tab pos="500045" algn="l"/>
                <a:tab pos="750067" algn="l"/>
                <a:tab pos="1000089" algn="l"/>
                <a:tab pos="1250112" algn="l"/>
                <a:tab pos="1500134" algn="l"/>
                <a:tab pos="1750157" algn="l"/>
                <a:tab pos="2000179" algn="l"/>
                <a:tab pos="2250201" algn="l"/>
                <a:tab pos="2500224" algn="l"/>
                <a:tab pos="2750246" algn="l"/>
                <a:tab pos="3000268" algn="l"/>
              </a:tabLst>
              <a:defRPr sz="2300" b="1">
                <a:solidFill>
                  <a:srgbClr val="21529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617" dirty="0"/>
              <a:t>Since Run 1 the ATLAS and CMS RPC systems experience the development of leaks</a:t>
            </a:r>
            <a:r>
              <a:rPr lang="en-GB" sz="1617" dirty="0"/>
              <a:t> </a:t>
            </a:r>
            <a:r>
              <a:rPr sz="1617" dirty="0"/>
              <a:t>at the chambers</a:t>
            </a:r>
            <a:r>
              <a:rPr lang="en-GB" sz="1617" dirty="0"/>
              <a:t> level</a:t>
            </a:r>
            <a:endParaRPr sz="1617" dirty="0"/>
          </a:p>
        </p:txBody>
      </p:sp>
      <p:pic>
        <p:nvPicPr>
          <p:cNvPr id="8" name="Screenshot 2022-10-06 at 13.12.31.png" descr="Screenshot 2022-10-06 at 13.12.31.png">
            <a:extLst>
              <a:ext uri="{FF2B5EF4-FFF2-40B4-BE49-F238E27FC236}">
                <a16:creationId xmlns:a16="http://schemas.microsoft.com/office/drawing/2014/main" id="{7FFCAF32-ABA8-9EBC-FD52-3DA80C9E89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78018" y="1204467"/>
            <a:ext cx="3177640" cy="2654637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ATLAS RPC case">
            <a:extLst>
              <a:ext uri="{FF2B5EF4-FFF2-40B4-BE49-F238E27FC236}">
                <a16:creationId xmlns:a16="http://schemas.microsoft.com/office/drawing/2014/main" id="{97230BC4-D11F-F2A9-9DDC-7EA773C621D9}"/>
              </a:ext>
            </a:extLst>
          </p:cNvPr>
          <p:cNvSpPr txBox="1"/>
          <p:nvPr/>
        </p:nvSpPr>
        <p:spPr>
          <a:xfrm>
            <a:off x="0" y="1147387"/>
            <a:ext cx="1759136" cy="3209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300" b="1">
                <a:solidFill>
                  <a:srgbClr val="21529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 sz="1617" dirty="0"/>
              <a:t>ATLAS RPC case</a:t>
            </a:r>
          </a:p>
        </p:txBody>
      </p:sp>
      <p:sp>
        <p:nvSpPr>
          <p:cNvPr id="10" name="Leaks originate in the gas inlets which tend to crack due to inborn fragility…">
            <a:extLst>
              <a:ext uri="{FF2B5EF4-FFF2-40B4-BE49-F238E27FC236}">
                <a16:creationId xmlns:a16="http://schemas.microsoft.com/office/drawing/2014/main" id="{BBA7B202-69DD-4A04-085B-8F8F4FA944DB}"/>
              </a:ext>
            </a:extLst>
          </p:cNvPr>
          <p:cNvSpPr txBox="1"/>
          <p:nvPr/>
        </p:nvSpPr>
        <p:spPr>
          <a:xfrm>
            <a:off x="0" y="1457741"/>
            <a:ext cx="8583181" cy="19271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pPr marL="208352" indent="-208352">
              <a:spcBef>
                <a:spcPts val="352"/>
              </a:spcBef>
              <a:buSzPct val="75000"/>
              <a:buChar char="-"/>
              <a:defRPr sz="21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477" dirty="0"/>
              <a:t>Leaks originate </a:t>
            </a:r>
            <a:r>
              <a:rPr lang="en-GB" sz="1477" dirty="0"/>
              <a:t>at</a:t>
            </a:r>
            <a:r>
              <a:rPr sz="1477" dirty="0"/>
              <a:t> the gas inlets which tend to crack due to </a:t>
            </a:r>
            <a:r>
              <a:rPr sz="1477" dirty="0">
                <a:latin typeface="Helvetica Neue Medium"/>
                <a:ea typeface="Helvetica Neue Medium"/>
                <a:cs typeface="Helvetica Neue Medium"/>
                <a:sym typeface="Helvetica Neue Medium"/>
              </a:rPr>
              <a:t>inborn fragility</a:t>
            </a:r>
          </a:p>
          <a:p>
            <a:pPr marL="285740" lvl="2" indent="-151799">
              <a:spcBef>
                <a:spcPts val="352"/>
              </a:spcBef>
              <a:buSzPct val="100000"/>
              <a:buChar char="-"/>
              <a:defRPr sz="2000">
                <a:solidFill>
                  <a:srgbClr val="747474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406" dirty="0"/>
              <a:t>Aggravated by mechanical and chemical stress</a:t>
            </a:r>
          </a:p>
          <a:p>
            <a:pPr marL="285740" lvl="2" indent="-151799">
              <a:spcBef>
                <a:spcPts val="352"/>
              </a:spcBef>
              <a:buSzPct val="100000"/>
              <a:buChar char="-"/>
              <a:defRPr sz="2000">
                <a:solidFill>
                  <a:srgbClr val="747474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406" dirty="0"/>
              <a:t>Cracks develop slowly (</a:t>
            </a:r>
            <a:r>
              <a:rPr lang="en-GB" sz="1406" dirty="0"/>
              <a:t>over </a:t>
            </a:r>
            <a:r>
              <a:rPr sz="1406" dirty="0"/>
              <a:t>months) until reaching a breaking point</a:t>
            </a:r>
          </a:p>
          <a:p>
            <a:pPr marL="208352" indent="-208352">
              <a:spcBef>
                <a:spcPts val="352"/>
              </a:spcBef>
              <a:buSzPct val="75000"/>
              <a:buChar char="-"/>
              <a:defRPr sz="21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477" dirty="0"/>
              <a:t>8000 inlets in total, located in couples in 4000 boxes on chamber corners, often with difficult access</a:t>
            </a:r>
          </a:p>
          <a:p>
            <a:pPr marL="285740" lvl="2" indent="-151799">
              <a:spcBef>
                <a:spcPts val="352"/>
              </a:spcBef>
              <a:buSzPct val="100000"/>
              <a:buChar char="-"/>
              <a:defRPr sz="2000">
                <a:solidFill>
                  <a:srgbClr val="747474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406" dirty="0"/>
              <a:t>Difficult to localize some types of leaks</a:t>
            </a:r>
          </a:p>
          <a:p>
            <a:pPr marL="208352" indent="-208352">
              <a:spcBef>
                <a:spcPts val="352"/>
              </a:spcBef>
              <a:buSzPct val="75000"/>
              <a:buChar char="-"/>
              <a:defRPr sz="21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477" dirty="0"/>
              <a:t>Reparation campaign during EYETS and LS</a:t>
            </a:r>
          </a:p>
          <a:p>
            <a:pPr marL="285740" lvl="2" indent="-151799">
              <a:spcBef>
                <a:spcPts val="352"/>
              </a:spcBef>
              <a:buSzPct val="100000"/>
              <a:buChar char="-"/>
              <a:defRPr sz="2000">
                <a:solidFill>
                  <a:srgbClr val="747474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406" dirty="0"/>
              <a:t>But new leaks keep developing </a:t>
            </a:r>
          </a:p>
        </p:txBody>
      </p:sp>
      <p:sp>
        <p:nvSpPr>
          <p:cNvPr id="11" name="CMS RPC case">
            <a:extLst>
              <a:ext uri="{FF2B5EF4-FFF2-40B4-BE49-F238E27FC236}">
                <a16:creationId xmlns:a16="http://schemas.microsoft.com/office/drawing/2014/main" id="{FCD8A8C3-2E1E-2E16-20BE-7946C7C31466}"/>
              </a:ext>
            </a:extLst>
          </p:cNvPr>
          <p:cNvSpPr txBox="1"/>
          <p:nvPr/>
        </p:nvSpPr>
        <p:spPr>
          <a:xfrm>
            <a:off x="0" y="3429000"/>
            <a:ext cx="1545296" cy="3209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300" b="1">
                <a:solidFill>
                  <a:srgbClr val="21529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 sz="1617" dirty="0"/>
              <a:t>CMS RPC case</a:t>
            </a:r>
          </a:p>
        </p:txBody>
      </p:sp>
      <p:pic>
        <p:nvPicPr>
          <p:cNvPr id="12" name="Screenshot 2022-10-06 at 17.17.56.png" descr="Screenshot 2022-10-06 at 17.17.56.png">
            <a:extLst>
              <a:ext uri="{FF2B5EF4-FFF2-40B4-BE49-F238E27FC236}">
                <a16:creationId xmlns:a16="http://schemas.microsoft.com/office/drawing/2014/main" id="{1A5FFF3E-1046-D2FE-7185-E6323BD3B3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78017" y="3873013"/>
            <a:ext cx="3177639" cy="2299115"/>
          </a:xfrm>
          <a:prstGeom prst="rect">
            <a:avLst/>
          </a:prstGeom>
          <a:ln w="12700">
            <a:miter lim="400000"/>
          </a:ln>
        </p:spPr>
      </p:pic>
      <p:sp>
        <p:nvSpPr>
          <p:cNvPr id="13" name="Two sources of gas leaks discovered by endoscope are…">
            <a:extLst>
              <a:ext uri="{FF2B5EF4-FFF2-40B4-BE49-F238E27FC236}">
                <a16:creationId xmlns:a16="http://schemas.microsoft.com/office/drawing/2014/main" id="{F24AA51A-5E83-C3D6-16E7-AD307D1863DC}"/>
              </a:ext>
            </a:extLst>
          </p:cNvPr>
          <p:cNvSpPr txBox="1"/>
          <p:nvPr/>
        </p:nvSpPr>
        <p:spPr>
          <a:xfrm>
            <a:off x="0" y="3794050"/>
            <a:ext cx="8816196" cy="16705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pPr marL="208352" indent="-208352">
              <a:spcBef>
                <a:spcPts val="352"/>
              </a:spcBef>
              <a:buSzPct val="75000"/>
              <a:buChar char="-"/>
              <a:defRPr sz="21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477" dirty="0">
                <a:latin typeface="Helvetica Neue Medium"/>
                <a:ea typeface="Helvetica Neue Medium"/>
                <a:cs typeface="Helvetica Neue Medium"/>
                <a:sym typeface="Helvetica Neue Medium"/>
              </a:rPr>
              <a:t>Two sources of gas leaks</a:t>
            </a:r>
            <a:r>
              <a:rPr lang="en-GB" sz="1477" dirty="0">
                <a:latin typeface="Helvetica Neue Medium"/>
                <a:ea typeface="Helvetica Neue Medium"/>
                <a:cs typeface="Helvetica Neue Medium"/>
                <a:sym typeface="Helvetica Neue Medium"/>
              </a:rPr>
              <a:t> appeared at different time scale</a:t>
            </a:r>
            <a:endParaRPr sz="844" dirty="0">
              <a:latin typeface="Times Roman"/>
              <a:ea typeface="Times Roman"/>
              <a:cs typeface="Times Roman"/>
              <a:sym typeface="Times Roman"/>
            </a:endParaRPr>
          </a:p>
          <a:p>
            <a:pPr marL="285740" lvl="2" indent="-151799">
              <a:spcBef>
                <a:spcPts val="352"/>
              </a:spcBef>
              <a:buSzPct val="100000"/>
              <a:buChar char="-"/>
              <a:defRPr sz="2000">
                <a:solidFill>
                  <a:srgbClr val="747474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406" dirty="0"/>
              <a:t>T or L polycarbonate </a:t>
            </a:r>
            <a:r>
              <a:rPr sz="1406" dirty="0">
                <a:latin typeface="Helvetica Neue Medium"/>
                <a:ea typeface="Helvetica Neue Medium"/>
                <a:cs typeface="Helvetica Neue Medium"/>
                <a:sym typeface="Helvetica Neue Medium"/>
              </a:rPr>
              <a:t>gas connectors</a:t>
            </a:r>
            <a:r>
              <a:rPr sz="1406" dirty="0">
                <a:solidFill>
                  <a:srgbClr val="FF0000"/>
                </a:solidFill>
              </a:rPr>
              <a:t> </a:t>
            </a:r>
            <a:r>
              <a:rPr sz="1406" dirty="0"/>
              <a:t>break due to </a:t>
            </a:r>
            <a:r>
              <a:rPr lang="en-GB" sz="1406" dirty="0"/>
              <a:t>original construction fragility in few of them </a:t>
            </a:r>
            <a:endParaRPr sz="1406" dirty="0"/>
          </a:p>
          <a:p>
            <a:pPr marL="285740" lvl="2" indent="-151799">
              <a:spcBef>
                <a:spcPts val="352"/>
              </a:spcBef>
              <a:buSzPct val="100000"/>
              <a:buChar char="-"/>
              <a:defRPr sz="2000">
                <a:solidFill>
                  <a:srgbClr val="747474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406" dirty="0">
                <a:latin typeface="Helvetica Neue Medium"/>
                <a:ea typeface="Helvetica Neue Medium"/>
                <a:cs typeface="Helvetica Neue Medium"/>
                <a:sym typeface="Helvetica Neue Medium"/>
              </a:rPr>
              <a:t>Polyethylene LD pipes</a:t>
            </a:r>
            <a:r>
              <a:rPr sz="1406" dirty="0"/>
              <a:t> </a:t>
            </a:r>
            <a:r>
              <a:rPr lang="en-GB" sz="1406" dirty="0"/>
              <a:t>become</a:t>
            </a:r>
            <a:r>
              <a:rPr sz="1406" dirty="0"/>
              <a:t> brittle/deteriorated</a:t>
            </a:r>
          </a:p>
          <a:p>
            <a:pPr marL="208352" indent="-208352">
              <a:spcBef>
                <a:spcPts val="352"/>
              </a:spcBef>
              <a:buSzPct val="75000"/>
              <a:buChar char="-"/>
              <a:defRPr sz="21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477" dirty="0"/>
              <a:t>Very </a:t>
            </a:r>
            <a:r>
              <a:rPr sz="1477" dirty="0">
                <a:latin typeface="Helvetica Neue Medium"/>
                <a:ea typeface="Helvetica Neue Medium"/>
                <a:cs typeface="Helvetica Neue Medium"/>
                <a:sym typeface="Helvetica Neue Medium"/>
              </a:rPr>
              <a:t>difficult </a:t>
            </a:r>
            <a:r>
              <a:rPr sz="1477" i="1" dirty="0"/>
              <a:t>(or sometimes impossible)</a:t>
            </a:r>
            <a:r>
              <a:rPr sz="1477" dirty="0">
                <a:latin typeface="Helvetica Neue Medium"/>
                <a:ea typeface="Helvetica Neue Medium"/>
                <a:cs typeface="Helvetica Neue Medium"/>
                <a:sym typeface="Helvetica Neue Medium"/>
              </a:rPr>
              <a:t> access</a:t>
            </a:r>
            <a:r>
              <a:rPr sz="1477" dirty="0"/>
              <a:t> to reach these connectors and pipes</a:t>
            </a:r>
          </a:p>
          <a:p>
            <a:pPr marL="208352" indent="-208352">
              <a:spcBef>
                <a:spcPts val="352"/>
              </a:spcBef>
              <a:buSzPct val="75000"/>
              <a:buChar char="-"/>
              <a:defRPr sz="21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477" dirty="0"/>
              <a:t>Reparation campaign during LS</a:t>
            </a:r>
          </a:p>
          <a:p>
            <a:pPr marL="208352" indent="-208352">
              <a:spcBef>
                <a:spcPts val="352"/>
              </a:spcBef>
              <a:buSzPct val="75000"/>
              <a:buChar char="-"/>
              <a:defRPr sz="21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477" dirty="0"/>
              <a:t>New policy of disconnecting chambers with big leaks (RPC system redundant for CMS trigger)</a:t>
            </a:r>
          </a:p>
        </p:txBody>
      </p:sp>
      <p:sp>
        <p:nvSpPr>
          <p:cNvPr id="14" name="Rectangle 4">
            <a:extLst>
              <a:ext uri="{FF2B5EF4-FFF2-40B4-BE49-F238E27FC236}">
                <a16:creationId xmlns:a16="http://schemas.microsoft.com/office/drawing/2014/main" id="{8173B84F-E4C3-D2C6-7814-A15BB65149F0}"/>
              </a:ext>
            </a:extLst>
          </p:cNvPr>
          <p:cNvSpPr txBox="1">
            <a:spLocks noChangeArrowheads="1"/>
          </p:cNvSpPr>
          <p:nvPr/>
        </p:nvSpPr>
        <p:spPr>
          <a:xfrm>
            <a:off x="2279650" y="0"/>
            <a:ext cx="7632700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0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ATLAS and CMS RPC systems</a:t>
            </a:r>
          </a:p>
        </p:txBody>
      </p:sp>
      <p:pic>
        <p:nvPicPr>
          <p:cNvPr id="15" name="Picture 2" descr="C:\Users\guidar\Documents\IEEE2012\CERN LogoOutline-Blue-04.png">
            <a:extLst>
              <a:ext uri="{FF2B5EF4-FFF2-40B4-BE49-F238E27FC236}">
                <a16:creationId xmlns:a16="http://schemas.microsoft.com/office/drawing/2014/main" id="{7C39D959-2F2B-5222-FA48-A2C91EE614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E89E4D9F-3D87-DF55-6A88-959467FD741F}"/>
              </a:ext>
            </a:extLst>
          </p:cNvPr>
          <p:cNvGrpSpPr/>
          <p:nvPr/>
        </p:nvGrpSpPr>
        <p:grpSpPr>
          <a:xfrm>
            <a:off x="792488" y="691712"/>
            <a:ext cx="10440000" cy="37824"/>
            <a:chOff x="179512" y="582864"/>
            <a:chExt cx="8820000" cy="37824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DBBD793C-FB35-9C0D-D5C6-A05396060E59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261EDEBE-87EF-9810-A595-856598E58692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847E08DF-59A6-16F1-7DC0-157C66F32816}"/>
              </a:ext>
            </a:extLst>
          </p:cNvPr>
          <p:cNvSpPr/>
          <p:nvPr/>
        </p:nvSpPr>
        <p:spPr>
          <a:xfrm>
            <a:off x="0" y="5584557"/>
            <a:ext cx="12192000" cy="707886"/>
          </a:xfrm>
          <a:prstGeom prst="rect">
            <a:avLst/>
          </a:prstGeom>
          <a:solidFill>
            <a:schemeClr val="bg1">
              <a:alpha val="85000"/>
            </a:schemeClr>
          </a:solidFill>
        </p:spPr>
        <p:txBody>
          <a:bodyPr wrap="square">
            <a:spAutoFit/>
          </a:bodyPr>
          <a:lstStyle/>
          <a:p>
            <a:pPr marL="342900" indent="-342900">
              <a:buFont typeface="Calibri" panose="020F0502020204030204" pitchFamily="34" charset="0"/>
              <a:buChar char="‐"/>
            </a:pPr>
            <a:r>
              <a:rPr lang="en-GB" sz="2000" b="1" dirty="0">
                <a:solidFill>
                  <a:schemeClr val="accent2">
                    <a:lumMod val="75000"/>
                  </a:schemeClr>
                </a:solidFill>
              </a:rPr>
              <a:t>Avoid plastic pipes</a:t>
            </a:r>
          </a:p>
          <a:p>
            <a:pPr marL="342900" indent="-342900">
              <a:buFont typeface="Calibri" panose="020F0502020204030204" pitchFamily="34" charset="0"/>
              <a:buChar char="‐"/>
            </a:pPr>
            <a:r>
              <a:rPr lang="en-GB" sz="2000" b="1" dirty="0">
                <a:solidFill>
                  <a:schemeClr val="accent2">
                    <a:lumMod val="75000"/>
                  </a:schemeClr>
                </a:solidFill>
              </a:rPr>
              <a:t>More attention to mechanical coupling of pipes and detectors</a:t>
            </a:r>
          </a:p>
        </p:txBody>
      </p:sp>
    </p:spTree>
    <p:extLst>
      <p:ext uri="{BB962C8B-B14F-4D97-AF65-F5344CB8AC3E}">
        <p14:creationId xmlns:p14="http://schemas.microsoft.com/office/powerpoint/2010/main" val="42267749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6BBD45-8E19-4BFC-A909-592527753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718282" cy="365125"/>
          </a:xfrm>
        </p:spPr>
        <p:txBody>
          <a:bodyPr/>
          <a:lstStyle/>
          <a:p>
            <a:r>
              <a:rPr lang="en-GB"/>
              <a:t>Sustainable Accelerators Panel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F95EB4-D147-4263-A9D2-00B9B19B0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13</a:t>
            </a:fld>
            <a:endParaRPr lang="en-GB"/>
          </a:p>
        </p:txBody>
      </p:sp>
      <p:sp>
        <p:nvSpPr>
          <p:cNvPr id="13" name="Rectangle 4">
            <a:extLst>
              <a:ext uri="{FF2B5EF4-FFF2-40B4-BE49-F238E27FC236}">
                <a16:creationId xmlns:a16="http://schemas.microsoft.com/office/drawing/2014/main" id="{958DF888-5997-4FD0-9307-ED95B8807715}"/>
              </a:ext>
            </a:extLst>
          </p:cNvPr>
          <p:cNvSpPr txBox="1">
            <a:spLocks noChangeArrowheads="1"/>
          </p:cNvSpPr>
          <p:nvPr/>
        </p:nvSpPr>
        <p:spPr>
          <a:xfrm>
            <a:off x="2581391" y="42425"/>
            <a:ext cx="7632700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0" i="0" u="none" strike="noStrike" kern="1200" cap="none" spc="0" normalizeH="0" baseline="0" noProof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GHG Optimization Strategies</a:t>
            </a:r>
          </a:p>
        </p:txBody>
      </p:sp>
      <p:pic>
        <p:nvPicPr>
          <p:cNvPr id="14" name="Picture 2" descr="C:\Users\guidar\Documents\IEEE2012\CERN LogoOutline-Blue-04.png">
            <a:extLst>
              <a:ext uri="{FF2B5EF4-FFF2-40B4-BE49-F238E27FC236}">
                <a16:creationId xmlns:a16="http://schemas.microsoft.com/office/drawing/2014/main" id="{7A922F81-D5A6-47BB-A661-4EF7396915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D499E58C-94D3-4334-B309-CCFC695F851E}"/>
              </a:ext>
            </a:extLst>
          </p:cNvPr>
          <p:cNvGrpSpPr/>
          <p:nvPr/>
        </p:nvGrpSpPr>
        <p:grpSpPr>
          <a:xfrm>
            <a:off x="792488" y="691712"/>
            <a:ext cx="10440000" cy="37824"/>
            <a:chOff x="179512" y="582864"/>
            <a:chExt cx="8820000" cy="37824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A1D44ECB-A949-408E-8580-C3F3192BA298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lumMod val="75000"/>
                </a:srgbClr>
              </a:solidFill>
              <a:prstDash val="solid"/>
            </a:ln>
            <a:effectLst/>
          </p:spPr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0DFFE561-1FE9-4A85-ADC3-7B248FCE1424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lumMod val="75000"/>
                </a:srgbClr>
              </a:solidFill>
              <a:prstDash val="solid"/>
            </a:ln>
            <a:effectLst/>
          </p:spPr>
        </p:cxnSp>
      </p:grpSp>
      <p:graphicFrame>
        <p:nvGraphicFramePr>
          <p:cNvPr id="18" name="Diagram 17">
            <a:extLst>
              <a:ext uri="{FF2B5EF4-FFF2-40B4-BE49-F238E27FC236}">
                <a16:creationId xmlns:a16="http://schemas.microsoft.com/office/drawing/2014/main" id="{8C6DCAF9-D245-46F7-889F-1D7F80AD6F7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8027275"/>
              </p:ext>
            </p:extLst>
          </p:nvPr>
        </p:nvGraphicFramePr>
        <p:xfrm>
          <a:off x="1825741" y="1266793"/>
          <a:ext cx="9144000" cy="44119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AA4EE58-8F50-DF1C-405E-26A2903F51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27/06/2024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6567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Sustainable Accelerators Panel</a:t>
            </a:r>
            <a:endParaRPr lang="en-GB" dirty="0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title"/>
          </p:nvPr>
        </p:nvSpPr>
        <p:spPr>
          <a:xfrm>
            <a:off x="906379" y="53503"/>
            <a:ext cx="9906000" cy="649287"/>
          </a:xfrm>
          <a:noFill/>
          <a:ln w="12700">
            <a:noFill/>
          </a:ln>
          <a:effectLst/>
        </p:spPr>
        <p:txBody>
          <a:bodyPr>
            <a:normAutofit/>
          </a:bodyPr>
          <a:lstStyle/>
          <a:p>
            <a:pPr algn="ctr"/>
            <a:r>
              <a:rPr lang="en-GB" sz="3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Beyond gas recirculation: why?</a:t>
            </a: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36EA6CDA-C8CF-4BD5-B9EB-3DEB204BA6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01B5-062F-4E4D-A5EA-85102D21A3D7}" type="slidenum">
              <a:rPr lang="en-GB" smtClean="0"/>
              <a:t>14</a:t>
            </a:fld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5F31ADC-061E-4E09-829B-83687C4D46D4}"/>
              </a:ext>
            </a:extLst>
          </p:cNvPr>
          <p:cNvSpPr/>
          <p:nvPr/>
        </p:nvSpPr>
        <p:spPr>
          <a:xfrm>
            <a:off x="0" y="739578"/>
            <a:ext cx="11311275" cy="1436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GB" sz="2000" b="1" dirty="0"/>
              <a:t>Not always the recirculation fraction can be increased easily: two examples</a:t>
            </a:r>
            <a:endParaRPr lang="en-GB" dirty="0"/>
          </a:p>
          <a:p>
            <a:pPr marL="342900" indent="-342900">
              <a:lnSpc>
                <a:spcPct val="120000"/>
              </a:lnSpc>
              <a:buFont typeface="+mj-lt"/>
              <a:buAutoNum type="arabicParenR"/>
            </a:pPr>
            <a:r>
              <a:rPr lang="en-GB" dirty="0"/>
              <a:t>Detector operation validated for ageing up to 90%</a:t>
            </a:r>
          </a:p>
          <a:p>
            <a:pPr marL="800100" lvl="1" indent="-342900">
              <a:lnSpc>
                <a:spcPct val="120000"/>
              </a:lnSpc>
              <a:buFont typeface="Calibri" panose="020F0502020204030204" pitchFamily="34" charset="0"/>
              <a:buChar char="‐"/>
            </a:pPr>
            <a:r>
              <a:rPr lang="en-GB" dirty="0"/>
              <a:t>What about recirculating more? (example RPC: only short test performed in the past (2011) up to 97-99%)</a:t>
            </a:r>
          </a:p>
          <a:p>
            <a:pPr marL="342900" indent="-342900">
              <a:lnSpc>
                <a:spcPct val="120000"/>
              </a:lnSpc>
              <a:buFont typeface="+mj-lt"/>
              <a:buAutoNum type="arabicParenR"/>
            </a:pPr>
            <a:r>
              <a:rPr lang="en-GB" dirty="0"/>
              <a:t>N2 intake by diffusion (example: CMS-CSC detector) 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18994DEF-6ECA-4C4A-9F9E-AE24225D0751}"/>
              </a:ext>
            </a:extLst>
          </p:cNvPr>
          <p:cNvGrpSpPr/>
          <p:nvPr/>
        </p:nvGrpSpPr>
        <p:grpSpPr>
          <a:xfrm>
            <a:off x="853348" y="2284155"/>
            <a:ext cx="10583478" cy="3264400"/>
            <a:chOff x="593653" y="2726520"/>
            <a:chExt cx="10583478" cy="326440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DA352CB8-67D6-4AC9-A568-AF4D8B42590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3653" y="3022880"/>
              <a:ext cx="7054753" cy="2968040"/>
            </a:xfrm>
            <a:prstGeom prst="rect">
              <a:avLst/>
            </a:prstGeom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CC8F439-D35B-4759-A7EC-6A3DAC72F4CE}"/>
                </a:ext>
              </a:extLst>
            </p:cNvPr>
            <p:cNvSpPr txBox="1"/>
            <p:nvPr/>
          </p:nvSpPr>
          <p:spPr>
            <a:xfrm>
              <a:off x="7982883" y="5417859"/>
              <a:ext cx="3194248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800" dirty="0">
                  <a:hlinkClick r:id="rId4"/>
                </a:rPr>
                <a:t>https://pos.sissa.it/159/029/pdf</a:t>
              </a:r>
              <a:r>
                <a:rPr lang="en-GB" sz="1800" dirty="0"/>
                <a:t> 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4BF5E89E-FB98-4AF6-A198-DE66F8217DD3}"/>
                </a:ext>
              </a:extLst>
            </p:cNvPr>
            <p:cNvSpPr txBox="1"/>
            <p:nvPr/>
          </p:nvSpPr>
          <p:spPr>
            <a:xfrm>
              <a:off x="6042448" y="3364083"/>
              <a:ext cx="5838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/>
                <a:t>97%</a:t>
              </a:r>
              <a:endParaRPr lang="en-GB" dirty="0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1C18B852-4065-48E6-BC77-185FC359AB0E}"/>
                </a:ext>
              </a:extLst>
            </p:cNvPr>
            <p:cNvSpPr txBox="1"/>
            <p:nvPr/>
          </p:nvSpPr>
          <p:spPr>
            <a:xfrm>
              <a:off x="6761692" y="3360661"/>
              <a:ext cx="5838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/>
                <a:t>99%</a:t>
              </a:r>
              <a:endParaRPr lang="en-GB" dirty="0"/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9EF0EB5D-6CBE-4A10-A333-F12BFFA1FF19}"/>
                </a:ext>
              </a:extLst>
            </p:cNvPr>
            <p:cNvSpPr txBox="1"/>
            <p:nvPr/>
          </p:nvSpPr>
          <p:spPr>
            <a:xfrm>
              <a:off x="7399069" y="3360661"/>
              <a:ext cx="5838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/>
                <a:t>94%</a:t>
              </a:r>
              <a:endParaRPr lang="en-GB" dirty="0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080BEE21-9889-43C8-BA35-7F4858D3CA7C}"/>
                </a:ext>
              </a:extLst>
            </p:cNvPr>
            <p:cNvSpPr txBox="1"/>
            <p:nvPr/>
          </p:nvSpPr>
          <p:spPr>
            <a:xfrm>
              <a:off x="6070225" y="3059668"/>
              <a:ext cx="29227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b="1" dirty="0" err="1">
                  <a:solidFill>
                    <a:srgbClr val="FF0000"/>
                  </a:solidFill>
                </a:rPr>
                <a:t>Higher</a:t>
              </a:r>
              <a:r>
                <a:rPr lang="fr-CH" b="1" dirty="0">
                  <a:solidFill>
                    <a:srgbClr val="FF0000"/>
                  </a:solidFill>
                </a:rPr>
                <a:t> recirculation fraction: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57A193CF-FDE1-4068-9E81-8D51E39B3366}"/>
                </a:ext>
              </a:extLst>
            </p:cNvPr>
            <p:cNvCxnSpPr>
              <a:cxnSpLocks/>
              <a:stCxn id="24" idx="1"/>
            </p:cNvCxnSpPr>
            <p:nvPr/>
          </p:nvCxnSpPr>
          <p:spPr>
            <a:xfrm flipH="1">
              <a:off x="5783572" y="3548749"/>
              <a:ext cx="258876" cy="1031272"/>
            </a:xfrm>
            <a:prstGeom prst="straightConnector1">
              <a:avLst/>
            </a:prstGeom>
            <a:ln w="19050">
              <a:solidFill>
                <a:srgbClr val="C45C88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3EB20E4D-9F70-46AF-8AB9-6FAC3EC6DF46}"/>
                </a:ext>
              </a:extLst>
            </p:cNvPr>
            <p:cNvCxnSpPr>
              <a:cxnSpLocks/>
              <a:stCxn id="31" idx="1"/>
            </p:cNvCxnSpPr>
            <p:nvPr/>
          </p:nvCxnSpPr>
          <p:spPr>
            <a:xfrm flipH="1">
              <a:off x="6615868" y="3545327"/>
              <a:ext cx="145824" cy="525869"/>
            </a:xfrm>
            <a:prstGeom prst="straightConnector1">
              <a:avLst/>
            </a:prstGeom>
            <a:ln w="19050">
              <a:solidFill>
                <a:srgbClr val="FF8C57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4FF9F54B-D468-40E4-BDD7-50CC030E4A3B}"/>
                </a:ext>
              </a:extLst>
            </p:cNvPr>
            <p:cNvCxnSpPr>
              <a:cxnSpLocks/>
              <a:stCxn id="32" idx="1"/>
            </p:cNvCxnSpPr>
            <p:nvPr/>
          </p:nvCxnSpPr>
          <p:spPr>
            <a:xfrm flipH="1">
              <a:off x="6885138" y="3545327"/>
              <a:ext cx="513931" cy="1435747"/>
            </a:xfrm>
            <a:prstGeom prst="straightConnector1">
              <a:avLst/>
            </a:prstGeom>
            <a:ln w="19050">
              <a:solidFill>
                <a:srgbClr val="54CBB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E06C7A66-FBC0-4459-8911-47BE90F6E273}"/>
                </a:ext>
              </a:extLst>
            </p:cNvPr>
            <p:cNvSpPr txBox="1"/>
            <p:nvPr/>
          </p:nvSpPr>
          <p:spPr>
            <a:xfrm>
              <a:off x="997906" y="2726520"/>
              <a:ext cx="47338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RPC: Gas recirculation and impurities in past test</a:t>
              </a:r>
            </a:p>
          </p:txBody>
        </p:sp>
      </p:grpSp>
      <p:pic>
        <p:nvPicPr>
          <p:cNvPr id="2" name="Picture 2" descr="C:\Users\guidar\Documents\IEEE2012\CERN LogoOutline-Blue-04.png">
            <a:extLst>
              <a:ext uri="{FF2B5EF4-FFF2-40B4-BE49-F238E27FC236}">
                <a16:creationId xmlns:a16="http://schemas.microsoft.com/office/drawing/2014/main" id="{D0F4B945-6A89-A32A-F69C-B16B20F083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31A66EC0-4E9E-B5BA-DCB0-F3513B497EE2}"/>
              </a:ext>
            </a:extLst>
          </p:cNvPr>
          <p:cNvGrpSpPr/>
          <p:nvPr/>
        </p:nvGrpSpPr>
        <p:grpSpPr>
          <a:xfrm>
            <a:off x="792488" y="691712"/>
            <a:ext cx="10440000" cy="37824"/>
            <a:chOff x="179512" y="582864"/>
            <a:chExt cx="8820000" cy="37824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7AE01D6F-E04C-9CF2-5CEA-7795F8660830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lumMod val="75000"/>
                </a:srgbClr>
              </a:solidFill>
              <a:prstDash val="solid"/>
            </a:ln>
            <a:effectLst/>
          </p:spPr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5D879E86-592D-25F7-1818-E970B272C518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lumMod val="75000"/>
                </a:srgbClr>
              </a:solidFill>
              <a:prstDash val="solid"/>
            </a:ln>
            <a:effectLst/>
          </p:spPr>
        </p:cxnSp>
      </p:grp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CE02C829-12BB-396C-837A-24EA5B3FA4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27/06/2024</a:t>
            </a:r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4634051-A7F8-84C6-0003-926A8F8D06D1}"/>
              </a:ext>
            </a:extLst>
          </p:cNvPr>
          <p:cNvSpPr/>
          <p:nvPr/>
        </p:nvSpPr>
        <p:spPr>
          <a:xfrm>
            <a:off x="0" y="5584557"/>
            <a:ext cx="12192000" cy="707886"/>
          </a:xfrm>
          <a:prstGeom prst="rect">
            <a:avLst/>
          </a:prstGeom>
          <a:solidFill>
            <a:schemeClr val="bg1">
              <a:alpha val="85000"/>
            </a:schemeClr>
          </a:solidFill>
        </p:spPr>
        <p:txBody>
          <a:bodyPr wrap="square">
            <a:spAutoFit/>
          </a:bodyPr>
          <a:lstStyle/>
          <a:p>
            <a:pPr marL="342900" indent="-342900">
              <a:buFont typeface="Calibri" panose="020F0502020204030204" pitchFamily="34" charset="0"/>
              <a:buChar char="‐"/>
            </a:pPr>
            <a:r>
              <a:rPr lang="en-GB" sz="2000" b="1" dirty="0">
                <a:solidFill>
                  <a:schemeClr val="accent2">
                    <a:lumMod val="75000"/>
                  </a:schemeClr>
                </a:solidFill>
              </a:rPr>
              <a:t>Need to validate at max recirculation rate the detector operation since the beginning of the R&amp;D phase</a:t>
            </a:r>
          </a:p>
          <a:p>
            <a:pPr marL="342900" indent="-342900">
              <a:buFont typeface="Calibri" panose="020F0502020204030204" pitchFamily="34" charset="0"/>
              <a:buChar char="‐"/>
            </a:pPr>
            <a:r>
              <a:rPr lang="en-GB" sz="2000" b="1" dirty="0">
                <a:solidFill>
                  <a:schemeClr val="accent2">
                    <a:lumMod val="75000"/>
                  </a:schemeClr>
                </a:solidFill>
              </a:rPr>
              <a:t>Avoid materials permeable to air for the detector construction</a:t>
            </a:r>
          </a:p>
        </p:txBody>
      </p:sp>
    </p:spTree>
    <p:extLst>
      <p:ext uri="{BB962C8B-B14F-4D97-AF65-F5344CB8AC3E}">
        <p14:creationId xmlns:p14="http://schemas.microsoft.com/office/powerpoint/2010/main" val="16464632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6BBD45-8E19-4BFC-A909-592527753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691584" cy="365125"/>
          </a:xfrm>
        </p:spPr>
        <p:txBody>
          <a:bodyPr/>
          <a:lstStyle/>
          <a:p>
            <a:r>
              <a:rPr lang="en-GB"/>
              <a:t>Sustainable Accelerators Panel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F95EB4-D147-4263-A9D2-00B9B19B0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15</a:t>
            </a:fld>
            <a:endParaRPr lang="en-GB"/>
          </a:p>
        </p:txBody>
      </p:sp>
      <p:sp>
        <p:nvSpPr>
          <p:cNvPr id="15" name="Rectangle 4">
            <a:extLst>
              <a:ext uri="{FF2B5EF4-FFF2-40B4-BE49-F238E27FC236}">
                <a16:creationId xmlns:a16="http://schemas.microsoft.com/office/drawing/2014/main" id="{9DA2AE0C-E03A-421E-8552-69A3C383A75B}"/>
              </a:ext>
            </a:extLst>
          </p:cNvPr>
          <p:cNvSpPr txBox="1">
            <a:spLocks noChangeArrowheads="1"/>
          </p:cNvSpPr>
          <p:nvPr/>
        </p:nvSpPr>
        <p:spPr>
          <a:xfrm>
            <a:off x="2568042" y="27721"/>
            <a:ext cx="7632700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Gas systems and recuperation</a:t>
            </a:r>
          </a:p>
        </p:txBody>
      </p:sp>
      <p:pic>
        <p:nvPicPr>
          <p:cNvPr id="16" name="Picture 2" descr="C:\Users\guidar\Documents\IEEE2012\CERN LogoOutline-Blue-04.png">
            <a:extLst>
              <a:ext uri="{FF2B5EF4-FFF2-40B4-BE49-F238E27FC236}">
                <a16:creationId xmlns:a16="http://schemas.microsoft.com/office/drawing/2014/main" id="{3F18D2C0-955A-43D0-A68B-E6257E56F9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3D7969DA-C0B4-484E-84AA-50159635A90C}"/>
              </a:ext>
            </a:extLst>
          </p:cNvPr>
          <p:cNvGrpSpPr/>
          <p:nvPr/>
        </p:nvGrpSpPr>
        <p:grpSpPr>
          <a:xfrm>
            <a:off x="792488" y="691712"/>
            <a:ext cx="10440000" cy="37824"/>
            <a:chOff x="179512" y="582864"/>
            <a:chExt cx="8820000" cy="37824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656C5CE2-3BC2-404E-B635-F291DA5A730E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lumMod val="75000"/>
                </a:srgbClr>
              </a:solidFill>
              <a:prstDash val="solid"/>
            </a:ln>
            <a:effectLst/>
          </p:spPr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1724327C-E879-4720-B0BB-EF75E547C5A6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lumMod val="75000"/>
                </a:srgbClr>
              </a:solidFill>
              <a:prstDash val="solid"/>
            </a:ln>
            <a:effectLst/>
          </p:spPr>
        </p:cxnSp>
      </p:grpSp>
      <p:pic>
        <p:nvPicPr>
          <p:cNvPr id="20" name="Picture 19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52777B62-AA6D-4365-8A6A-3754BA3B699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423" y="1247977"/>
            <a:ext cx="5402516" cy="4329687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99D0C353-0229-4D99-9D55-3FBBD9CCEE13}"/>
              </a:ext>
            </a:extLst>
          </p:cNvPr>
          <p:cNvSpPr/>
          <p:nvPr/>
        </p:nvSpPr>
        <p:spPr>
          <a:xfrm>
            <a:off x="0" y="780994"/>
            <a:ext cx="91377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Possibility to </a:t>
            </a:r>
            <a:r>
              <a:rPr kumimoji="0" lang="en-GB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</a:rPr>
              <a:t>recuperate a single gas component </a:t>
            </a:r>
            <a:r>
              <a:rPr kumimoji="0" lang="en-GB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from exhausted mixture</a:t>
            </a:r>
          </a:p>
        </p:txBody>
      </p:sp>
      <p:sp>
        <p:nvSpPr>
          <p:cNvPr id="2" name="Rectangle 1"/>
          <p:cNvSpPr/>
          <p:nvPr/>
        </p:nvSpPr>
        <p:spPr>
          <a:xfrm>
            <a:off x="5466939" y="3616870"/>
            <a:ext cx="6927519" cy="26271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GB" sz="1600" b="1" i="1" dirty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Ongoing R&amp;D aims in testing the feasibility for new recuperation systems</a:t>
            </a:r>
            <a:r>
              <a:rPr lang="en-GB" sz="1600" b="1" dirty="0">
                <a:solidFill>
                  <a:prstClr val="black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:</a:t>
            </a:r>
          </a:p>
          <a:p>
            <a:pPr marL="800100" lvl="1" indent="-342900">
              <a:lnSpc>
                <a:spcPct val="130000"/>
              </a:lnSpc>
              <a:buFont typeface="Calibri" panose="020F0502020204030204" pitchFamily="34" charset="0"/>
              <a:buChar char="-"/>
            </a:pPr>
            <a:r>
              <a:rPr lang="en-GB" sz="1600" b="1" dirty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R134a</a:t>
            </a:r>
            <a:r>
              <a:rPr lang="en-GB" sz="1600" b="1" dirty="0">
                <a:solidFill>
                  <a:prstClr val="black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 for ALICE-RPC, ATLAS-RPC, CMS-RPC, ALICE-TOF</a:t>
            </a: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GB" sz="1600" b="1" i="1" dirty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and substantial improvements of existing systems:</a:t>
            </a:r>
          </a:p>
          <a:p>
            <a:pPr marL="800100" lvl="1" indent="-342900">
              <a:lnSpc>
                <a:spcPct val="130000"/>
              </a:lnSpc>
              <a:buFont typeface="Calibri" panose="020F0502020204030204" pitchFamily="34" charset="0"/>
              <a:buChar char="-"/>
            </a:pPr>
            <a:r>
              <a:rPr lang="en-GB" sz="1600" b="1" dirty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CF</a:t>
            </a:r>
            <a:r>
              <a:rPr lang="en-GB" sz="1600" b="1" baseline="-25000" dirty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4</a:t>
            </a:r>
            <a:r>
              <a:rPr lang="en-GB" sz="1600" b="1" baseline="-25000" dirty="0">
                <a:solidFill>
                  <a:prstClr val="black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  </a:t>
            </a:r>
            <a:r>
              <a:rPr lang="en-GB" sz="1600" b="1" dirty="0">
                <a:solidFill>
                  <a:prstClr val="black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for CMS-CSC, LHCb-RICH2</a:t>
            </a:r>
          </a:p>
          <a:p>
            <a:pPr marL="800100" lvl="1" indent="-342900">
              <a:lnSpc>
                <a:spcPct val="130000"/>
              </a:lnSpc>
              <a:buFont typeface="Calibri" panose="020F0502020204030204" pitchFamily="34" charset="0"/>
              <a:buChar char="-"/>
            </a:pPr>
            <a:r>
              <a:rPr lang="en-GB" sz="1600" b="1" dirty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C</a:t>
            </a:r>
            <a:r>
              <a:rPr lang="en-GB" sz="1600" b="1" baseline="-25000" dirty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4</a:t>
            </a:r>
            <a:r>
              <a:rPr lang="en-GB" sz="1600" b="1" dirty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F</a:t>
            </a:r>
            <a:r>
              <a:rPr lang="en-GB" sz="1600" b="1" baseline="-25000" dirty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10</a:t>
            </a:r>
            <a:r>
              <a:rPr lang="en-GB" sz="1600" b="1" baseline="-25000" dirty="0">
                <a:solidFill>
                  <a:prstClr val="black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GB" sz="1600" b="1" dirty="0">
                <a:solidFill>
                  <a:prstClr val="black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for LHCb-RICH1</a:t>
            </a: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prstClr val="black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Recuperation is effective only if leaks at detector level will be reduced</a:t>
            </a: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prstClr val="black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R134a recuperation can drastically decrease GHG consumption</a:t>
            </a: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prstClr val="black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Costs for R134a recuperation system paid back in two years</a:t>
            </a:r>
          </a:p>
        </p:txBody>
      </p:sp>
      <p:sp>
        <p:nvSpPr>
          <p:cNvPr id="3" name="Rectangle 2"/>
          <p:cNvSpPr/>
          <p:nvPr/>
        </p:nvSpPr>
        <p:spPr>
          <a:xfrm>
            <a:off x="5682184" y="1200271"/>
            <a:ext cx="6096000" cy="220996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en-GB" b="1" dirty="0">
                <a:solidFill>
                  <a:srgbClr val="376092"/>
                </a:solidFill>
              </a:rPr>
              <a:t>Many LHC gas systems already with gas recuperation</a:t>
            </a:r>
          </a:p>
          <a:p>
            <a:pPr>
              <a:lnSpc>
                <a:spcPct val="110000"/>
              </a:lnSpc>
            </a:pPr>
            <a:r>
              <a:rPr lang="en-GB" dirty="0">
                <a:solidFill>
                  <a:srgbClr val="558ED5"/>
                </a:solidFill>
                <a:highlight>
                  <a:srgbClr val="FFFF00"/>
                </a:highlight>
              </a:rPr>
              <a:t>Advantages</a:t>
            </a:r>
            <a:r>
              <a:rPr lang="en-GB" dirty="0">
                <a:solidFill>
                  <a:srgbClr val="558ED5"/>
                </a:solidFill>
              </a:rPr>
              <a:t>: </a:t>
            </a:r>
          </a:p>
          <a:p>
            <a:pPr>
              <a:lnSpc>
                <a:spcPct val="110000"/>
              </a:lnSpc>
            </a:pPr>
            <a:r>
              <a:rPr lang="en-GB" dirty="0"/>
              <a:t>- Further reduction of gas consumption</a:t>
            </a:r>
          </a:p>
          <a:p>
            <a:pPr>
              <a:lnSpc>
                <a:spcPct val="110000"/>
              </a:lnSpc>
            </a:pPr>
            <a:r>
              <a:rPr lang="en-GB" dirty="0">
                <a:solidFill>
                  <a:schemeClr val="accent2">
                    <a:lumMod val="75000"/>
                  </a:schemeClr>
                </a:solidFill>
                <a:highlight>
                  <a:srgbClr val="FFFF00"/>
                </a:highlight>
              </a:rPr>
              <a:t>Disadvantages</a:t>
            </a:r>
            <a:r>
              <a:rPr lang="en-GB" dirty="0">
                <a:solidFill>
                  <a:schemeClr val="accent2">
                    <a:lumMod val="75000"/>
                  </a:schemeClr>
                </a:solidFill>
              </a:rPr>
              <a:t>:</a:t>
            </a:r>
          </a:p>
          <a:p>
            <a:pPr>
              <a:lnSpc>
                <a:spcPct val="110000"/>
              </a:lnSpc>
            </a:pPr>
            <a:r>
              <a:rPr lang="en-GB" dirty="0"/>
              <a:t>- Higher level of complexity</a:t>
            </a:r>
          </a:p>
          <a:p>
            <a:pPr>
              <a:lnSpc>
                <a:spcPct val="110000"/>
              </a:lnSpc>
            </a:pPr>
            <a:r>
              <a:rPr lang="en-GB" dirty="0"/>
              <a:t>- Dedicated R&amp;D</a:t>
            </a:r>
          </a:p>
          <a:p>
            <a:pPr>
              <a:lnSpc>
                <a:spcPct val="110000"/>
              </a:lnSpc>
            </a:pPr>
            <a:r>
              <a:rPr lang="en-GB" dirty="0"/>
              <a:t>- Gas mixture monitoring fundamental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2B57CC-216E-A763-BBD2-890A41D165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27/06/2024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35089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405DD240-CD69-5ADE-0E4F-72D0380EF8A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8798" y="2602233"/>
            <a:ext cx="4441345" cy="2954607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951D80-901B-E117-CCD2-FFD47EF5FD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27/06/2024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B6A2F5-ED8F-A22C-6F42-C737738B2B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Sustainable Accelerators Panel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8B2B5D-44D4-E099-6873-45E57C30F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16</a:t>
            </a:fld>
            <a:endParaRPr lang="en-GB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17B0D9D2-CE62-4671-67F1-D7412679550B}"/>
              </a:ext>
            </a:extLst>
          </p:cNvPr>
          <p:cNvSpPr txBox="1">
            <a:spLocks noChangeArrowheads="1"/>
          </p:cNvSpPr>
          <p:nvPr/>
        </p:nvSpPr>
        <p:spPr>
          <a:xfrm>
            <a:off x="3592403" y="13008"/>
            <a:ext cx="5624022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Gas Recuperation: the CF4 case</a:t>
            </a:r>
          </a:p>
        </p:txBody>
      </p:sp>
      <p:pic>
        <p:nvPicPr>
          <p:cNvPr id="8" name="Picture 2" descr="C:\Users\guidar\Documents\IEEE2012\CERN LogoOutline-Blue-04.png">
            <a:extLst>
              <a:ext uri="{FF2B5EF4-FFF2-40B4-BE49-F238E27FC236}">
                <a16:creationId xmlns:a16="http://schemas.microsoft.com/office/drawing/2014/main" id="{10A255B3-8C7D-CD96-E19F-E44543B0CC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981E64A0-CA6E-4EDE-7B21-F7C798622BC1}"/>
              </a:ext>
            </a:extLst>
          </p:cNvPr>
          <p:cNvGrpSpPr/>
          <p:nvPr/>
        </p:nvGrpSpPr>
        <p:grpSpPr>
          <a:xfrm>
            <a:off x="792488" y="691712"/>
            <a:ext cx="10440000" cy="37824"/>
            <a:chOff x="179512" y="582864"/>
            <a:chExt cx="8820000" cy="37824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E62B2D12-BA31-4074-B2E4-890113205E5D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8032C554-BC5D-807A-BD4E-DB55D71BCC47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BF338778-2D25-45A6-068F-F45D60741618}"/>
              </a:ext>
            </a:extLst>
          </p:cNvPr>
          <p:cNvSpPr/>
          <p:nvPr/>
        </p:nvSpPr>
        <p:spPr>
          <a:xfrm>
            <a:off x="24602" y="743324"/>
            <a:ext cx="33123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CMS-CSC CF</a:t>
            </a:r>
            <a:r>
              <a:rPr kumimoji="0" lang="en-GB" sz="1800" b="0" i="0" u="none" strike="noStrike" kern="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4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recuperation plant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pic>
        <p:nvPicPr>
          <p:cNvPr id="14" name="Picture 13" descr="S7302772">
            <a:extLst>
              <a:ext uri="{FF2B5EF4-FFF2-40B4-BE49-F238E27FC236}">
                <a16:creationId xmlns:a16="http://schemas.microsoft.com/office/drawing/2014/main" id="{A99D6377-F1E7-BE66-62C9-E38606F4FB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 flipH="1">
            <a:off x="7100035" y="2899392"/>
            <a:ext cx="3024966" cy="2263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7276071F-CDB4-2393-0539-0148342C50A0}"/>
              </a:ext>
            </a:extLst>
          </p:cNvPr>
          <p:cNvCxnSpPr>
            <a:cxnSpLocks/>
          </p:cNvCxnSpPr>
          <p:nvPr/>
        </p:nvCxnSpPr>
        <p:spPr>
          <a:xfrm>
            <a:off x="6096000" y="3426711"/>
            <a:ext cx="2312679" cy="635628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headEnd type="triangle" w="med" len="med"/>
            <a:tailEnd type="triangle" w="med" len="med"/>
          </a:ln>
          <a:effectLst/>
        </p:spPr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565A55B-25F8-931E-9C0B-0DEC79EEBC6A}"/>
              </a:ext>
            </a:extLst>
          </p:cNvPr>
          <p:cNvCxnSpPr>
            <a:cxnSpLocks/>
          </p:cNvCxnSpPr>
          <p:nvPr/>
        </p:nvCxnSpPr>
        <p:spPr>
          <a:xfrm>
            <a:off x="5821142" y="3978950"/>
            <a:ext cx="2020111" cy="353350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headEnd type="triangle" w="med" len="med"/>
            <a:tailEnd type="triangle" w="med" len="med"/>
          </a:ln>
          <a:effectLst/>
        </p:spPr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FED94EA-16B0-43F3-7FA2-20AA51B8C28A}"/>
              </a:ext>
            </a:extLst>
          </p:cNvPr>
          <p:cNvCxnSpPr>
            <a:cxnSpLocks/>
          </p:cNvCxnSpPr>
          <p:nvPr/>
        </p:nvCxnSpPr>
        <p:spPr>
          <a:xfrm flipV="1">
            <a:off x="6039242" y="4488732"/>
            <a:ext cx="1613309" cy="325086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headEnd type="triangle" w="med" len="med"/>
            <a:tailEnd type="triangle" w="med" len="med"/>
          </a:ln>
          <a:effectLst/>
        </p:spPr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5F313A3E-5F7F-39F7-CB10-B2F1DB202453}"/>
              </a:ext>
            </a:extLst>
          </p:cNvPr>
          <p:cNvSpPr/>
          <p:nvPr/>
        </p:nvSpPr>
        <p:spPr>
          <a:xfrm>
            <a:off x="5793546" y="1074045"/>
            <a:ext cx="3950906" cy="923330"/>
          </a:xfrm>
          <a:prstGeom prst="rect">
            <a:avLst/>
          </a:prstGeom>
          <a:ln>
            <a:noFill/>
          </a:ln>
          <a:effectLst>
            <a:glow rad="63500">
              <a:srgbClr val="C0504D">
                <a:satMod val="175000"/>
                <a:alpha val="40000"/>
              </a:srgbClr>
            </a:glow>
          </a:effectLst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cs typeface="Times New Roman" panose="02020603050405020304" pitchFamily="18" charset="0"/>
              </a:rPr>
              <a:t>Technical challenge: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Times New Roman" panose="02020603050405020304" pitchFamily="18" charset="0"/>
              </a:rPr>
              <a:t>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cs typeface="Times New Roman" panose="02020603050405020304" pitchFamily="18" charset="0"/>
              </a:rPr>
              <a:t>First plant built for CF</a:t>
            </a:r>
            <a:r>
              <a:rPr kumimoji="0" lang="en-GB" sz="1800" b="0" i="0" u="none" strike="noStrike" kern="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cs typeface="Times New Roman" panose="02020603050405020304" pitchFamily="18" charset="0"/>
              </a:rPr>
              <a:t>4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cs typeface="Times New Roman" panose="02020603050405020304" pitchFamily="18" charset="0"/>
              </a:rPr>
              <a:t> warm adsorption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cs typeface="Times New Roman" panose="02020603050405020304" pitchFamily="18" charset="0"/>
              </a:rPr>
              <a:t>A completely non-standard  system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F46363F-0061-892F-2F0A-EF0B030096CD}"/>
              </a:ext>
            </a:extLst>
          </p:cNvPr>
          <p:cNvSpPr txBox="1"/>
          <p:nvPr/>
        </p:nvSpPr>
        <p:spPr>
          <a:xfrm>
            <a:off x="15849" y="1053422"/>
            <a:ext cx="56663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cs typeface="Times New Roman" panose="02020603050405020304" pitchFamily="18" charset="0"/>
              </a:rPr>
              <a:t>Problem: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Times New Roman" panose="02020603050405020304" pitchFamily="18" charset="0"/>
              </a:rPr>
              <a:t>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Too high N</a:t>
            </a:r>
            <a:r>
              <a:rPr kumimoji="0" lang="en-US" sz="1800" b="0" i="0" u="none" strike="noStrike" kern="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2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concentration for gas recirculation due to diffusion leak from detector components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8DF68C1-78D6-CB00-0188-45B2D04CBCF4}"/>
              </a:ext>
            </a:extLst>
          </p:cNvPr>
          <p:cNvSpPr txBox="1"/>
          <p:nvPr/>
        </p:nvSpPr>
        <p:spPr>
          <a:xfrm>
            <a:off x="0" y="1961291"/>
            <a:ext cx="12192000" cy="646331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R&amp;D started in 2009, Operation from 2012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. Several technical and resource problems </a:t>
            </a:r>
            <a:endParaRPr lang="en-GB" kern="0" dirty="0">
              <a:solidFill>
                <a:prstClr val="black"/>
              </a:solidFill>
              <a:sym typeface="Wingdings" panose="05000000000000000000" pitchFamily="2" charset="2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</a:rPr>
              <a:t>Average efficiency </a:t>
            </a:r>
            <a:r>
              <a:rPr lang="en-GB" kern="0" dirty="0">
                <a:solidFill>
                  <a:srgbClr val="4F81BD">
                    <a:lumMod val="75000"/>
                  </a:srgbClr>
                </a:solidFill>
              </a:rPr>
              <a:t>6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</a:rPr>
              <a:t>0-70% reached in 2021 (with additional resources)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641AFB5-99C8-70E8-E648-EA476427C343}"/>
              </a:ext>
            </a:extLst>
          </p:cNvPr>
          <p:cNvSpPr/>
          <p:nvPr/>
        </p:nvSpPr>
        <p:spPr>
          <a:xfrm rot="1253004">
            <a:off x="9445324" y="1222789"/>
            <a:ext cx="287873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dirty="0">
                <a:solidFill>
                  <a:srgbClr val="33CC33"/>
                </a:solidFill>
              </a:rPr>
              <a:t>From Run1 to Run2</a:t>
            </a:r>
          </a:p>
          <a:p>
            <a:r>
              <a:rPr lang="en-GB" sz="2000" b="1" dirty="0">
                <a:solidFill>
                  <a:srgbClr val="33CC33"/>
                </a:solidFill>
              </a:rPr>
              <a:t>up to 44% GHG reduction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86556E1-D88C-D65A-1772-59B066B539F3}"/>
              </a:ext>
            </a:extLst>
          </p:cNvPr>
          <p:cNvSpPr txBox="1"/>
          <p:nvPr/>
        </p:nvSpPr>
        <p:spPr>
          <a:xfrm>
            <a:off x="65351" y="5874832"/>
            <a:ext cx="9872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2">
                    <a:lumMod val="75000"/>
                  </a:schemeClr>
                </a:solidFill>
              </a:rPr>
              <a:t>If gas recuperation system is needed: fundamental to invest in R&amp;D and resources since the beginning</a:t>
            </a:r>
            <a:endParaRPr lang="en-CH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64474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B80C0C-6CCF-A502-68BE-5087D7D37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27/06/2024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D95D50-B096-3470-37AD-2868902100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Sustainable Accelerators Panel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F97738-700D-4DA2-13DA-510429BB36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17</a:t>
            </a:fld>
            <a:endParaRPr lang="en-GB"/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C8495C71-80B5-ACFA-C65A-9138E89DEDB4}"/>
              </a:ext>
            </a:extLst>
          </p:cNvPr>
          <p:cNvSpPr txBox="1">
            <a:spLocks noChangeArrowheads="1"/>
          </p:cNvSpPr>
          <p:nvPr/>
        </p:nvSpPr>
        <p:spPr>
          <a:xfrm>
            <a:off x="3552357" y="0"/>
            <a:ext cx="5670743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rmAutofit fontScale="9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Gas Recuperation: costs vs benefits</a:t>
            </a:r>
          </a:p>
        </p:txBody>
      </p:sp>
      <p:pic>
        <p:nvPicPr>
          <p:cNvPr id="9" name="Picture 2" descr="C:\Users\guidar\Documents\IEEE2012\CERN LogoOutline-Blue-04.png">
            <a:extLst>
              <a:ext uri="{FF2B5EF4-FFF2-40B4-BE49-F238E27FC236}">
                <a16:creationId xmlns:a16="http://schemas.microsoft.com/office/drawing/2014/main" id="{90550EDC-91E0-4D3E-3D43-75ADA2C093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C49F44E4-1E55-279A-93CC-09BAA309A500}"/>
              </a:ext>
            </a:extLst>
          </p:cNvPr>
          <p:cNvGrpSpPr/>
          <p:nvPr/>
        </p:nvGrpSpPr>
        <p:grpSpPr>
          <a:xfrm>
            <a:off x="792488" y="691712"/>
            <a:ext cx="10440000" cy="37824"/>
            <a:chOff x="179512" y="582864"/>
            <a:chExt cx="8820000" cy="37824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77AD0CD0-9250-E41D-364D-D948A9F1BCA7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DE5B7BBC-CA81-C56C-8B3D-E65577995D64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8AEA658B-B644-AF84-944A-4340D28098CF}"/>
              </a:ext>
            </a:extLst>
          </p:cNvPr>
          <p:cNvSpPr txBox="1"/>
          <p:nvPr/>
        </p:nvSpPr>
        <p:spPr>
          <a:xfrm>
            <a:off x="238946" y="729536"/>
            <a:ext cx="11063672" cy="4681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GB" sz="2000" b="1" dirty="0"/>
              <a:t>Positive effects</a:t>
            </a:r>
            <a:r>
              <a:rPr lang="en-GB" sz="2000" dirty="0"/>
              <a:t> – CF4 and R134a examples:</a:t>
            </a:r>
          </a:p>
          <a:p>
            <a:pPr>
              <a:lnSpc>
                <a:spcPct val="110000"/>
              </a:lnSpc>
            </a:pPr>
            <a:endParaRPr lang="en-GB" dirty="0"/>
          </a:p>
          <a:p>
            <a:pPr>
              <a:lnSpc>
                <a:spcPct val="110000"/>
              </a:lnSpc>
            </a:pPr>
            <a:r>
              <a:rPr lang="en-GB" u="sng" dirty="0"/>
              <a:t>CF4 recuperation for CMS-CSC</a:t>
            </a:r>
          </a:p>
          <a:p>
            <a:pPr>
              <a:lnSpc>
                <a:spcPct val="110000"/>
              </a:lnSpc>
            </a:pPr>
            <a:r>
              <a:rPr lang="en-GB" dirty="0"/>
              <a:t>10% CF4 in gas mixture ~ 70 l/h ~ 2200 kg/year ~ 100 </a:t>
            </a:r>
            <a:r>
              <a:rPr lang="en-GB" dirty="0" err="1"/>
              <a:t>kCHF</a:t>
            </a:r>
            <a:r>
              <a:rPr lang="en-GB" dirty="0"/>
              <a:t>/year (at current price)</a:t>
            </a:r>
          </a:p>
          <a:p>
            <a:pPr>
              <a:lnSpc>
                <a:spcPct val="110000"/>
              </a:lnSpc>
            </a:pPr>
            <a:r>
              <a:rPr lang="en-GB" dirty="0"/>
              <a:t>With 65% or recuperation efficiency</a:t>
            </a:r>
          </a:p>
          <a:p>
            <a:pPr>
              <a:lnSpc>
                <a:spcPct val="110000"/>
              </a:lnSpc>
            </a:pPr>
            <a:r>
              <a:rPr lang="en-GB" dirty="0">
                <a:sym typeface="Wingdings" panose="05000000000000000000" pitchFamily="2" charset="2"/>
              </a:rPr>
              <a:t>	 1400 kg/year CF4 saved  </a:t>
            </a:r>
            <a:r>
              <a:rPr lang="en-GB" dirty="0"/>
              <a:t>~  </a:t>
            </a:r>
            <a:r>
              <a:rPr lang="en-GB" b="1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-60 </a:t>
            </a:r>
            <a:r>
              <a:rPr lang="en-GB" b="1" dirty="0" err="1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kCHF</a:t>
            </a:r>
            <a:r>
              <a:rPr lang="en-GB" b="1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/year </a:t>
            </a:r>
            <a:r>
              <a:rPr lang="en-GB" dirty="0"/>
              <a:t>~ </a:t>
            </a:r>
            <a:r>
              <a:rPr lang="en-GB" b="1" dirty="0">
                <a:solidFill>
                  <a:schemeClr val="accent6">
                    <a:lumMod val="75000"/>
                  </a:schemeClr>
                </a:solidFill>
              </a:rPr>
              <a:t>-10500 tCO2e/year</a:t>
            </a:r>
          </a:p>
          <a:p>
            <a:pPr>
              <a:lnSpc>
                <a:spcPct val="110000"/>
              </a:lnSpc>
            </a:pPr>
            <a:endParaRPr lang="en-GB" b="1" dirty="0">
              <a:solidFill>
                <a:schemeClr val="accent6">
                  <a:lumMod val="75000"/>
                </a:schemeClr>
              </a:solidFill>
            </a:endParaRPr>
          </a:p>
          <a:p>
            <a:pPr>
              <a:lnSpc>
                <a:spcPct val="110000"/>
              </a:lnSpc>
            </a:pPr>
            <a:r>
              <a:rPr lang="en-GB" u="sng" dirty="0"/>
              <a:t>R134a recuperation for CMS-RPC</a:t>
            </a:r>
          </a:p>
          <a:p>
            <a:pPr>
              <a:lnSpc>
                <a:spcPct val="110000"/>
              </a:lnSpc>
            </a:pPr>
            <a:r>
              <a:rPr lang="en-GB" dirty="0"/>
              <a:t>95.2% R134a in gas mixture ~ 700 l/h ~ 12t/year ~ 130 </a:t>
            </a:r>
            <a:r>
              <a:rPr lang="en-GB" dirty="0" err="1"/>
              <a:t>kCHF</a:t>
            </a:r>
            <a:r>
              <a:rPr lang="en-GB" dirty="0"/>
              <a:t>/year (at current price)</a:t>
            </a:r>
          </a:p>
          <a:p>
            <a:pPr>
              <a:lnSpc>
                <a:spcPct val="110000"/>
              </a:lnSpc>
            </a:pPr>
            <a:r>
              <a:rPr lang="en-GB" dirty="0"/>
              <a:t>With 80% or recuperation efficiency</a:t>
            </a:r>
          </a:p>
          <a:p>
            <a:pPr>
              <a:lnSpc>
                <a:spcPct val="110000"/>
              </a:lnSpc>
            </a:pPr>
            <a:r>
              <a:rPr lang="en-GB" dirty="0">
                <a:sym typeface="Wingdings" panose="05000000000000000000" pitchFamily="2" charset="2"/>
              </a:rPr>
              <a:t>	 12 t/year R134a saved  </a:t>
            </a:r>
            <a:r>
              <a:rPr lang="en-GB" dirty="0"/>
              <a:t>~  </a:t>
            </a:r>
            <a:r>
              <a:rPr lang="en-GB" b="1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-130 </a:t>
            </a:r>
            <a:r>
              <a:rPr lang="en-GB" b="1" dirty="0" err="1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kCHF</a:t>
            </a:r>
            <a:r>
              <a:rPr lang="en-GB" b="1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/year </a:t>
            </a:r>
            <a:r>
              <a:rPr lang="en-GB" dirty="0"/>
              <a:t>~ </a:t>
            </a:r>
            <a:r>
              <a:rPr lang="en-GB" b="1" dirty="0">
                <a:solidFill>
                  <a:schemeClr val="accent6">
                    <a:lumMod val="75000"/>
                  </a:schemeClr>
                </a:solidFill>
              </a:rPr>
              <a:t>-18000 tCO2e/year</a:t>
            </a:r>
          </a:p>
          <a:p>
            <a:pPr>
              <a:lnSpc>
                <a:spcPct val="110000"/>
              </a:lnSpc>
            </a:pPr>
            <a:r>
              <a:rPr lang="en-GB" dirty="0"/>
              <a:t>allowing to maintain constant operational cost and GHG emissions despite the increase in fresh flow required to cope with the increase of luminosity</a:t>
            </a:r>
          </a:p>
          <a:p>
            <a:pPr>
              <a:lnSpc>
                <a:spcPct val="110000"/>
              </a:lnSpc>
            </a:pPr>
            <a:endParaRPr lang="en-GB" b="1" dirty="0">
              <a:solidFill>
                <a:schemeClr val="accent6">
                  <a:lumMod val="75000"/>
                </a:schemeClr>
              </a:solidFill>
            </a:endParaRPr>
          </a:p>
          <a:p>
            <a:pPr>
              <a:lnSpc>
                <a:spcPct val="110000"/>
              </a:lnSpc>
            </a:pPr>
            <a:endParaRPr lang="en-CH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25584E9-34AA-9913-238E-635E0AA82321}"/>
              </a:ext>
            </a:extLst>
          </p:cNvPr>
          <p:cNvSpPr txBox="1"/>
          <p:nvPr/>
        </p:nvSpPr>
        <p:spPr>
          <a:xfrm>
            <a:off x="238946" y="4933153"/>
            <a:ext cx="11637744" cy="16005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GB" b="1" dirty="0">
                <a:solidFill>
                  <a:schemeClr val="accent2">
                    <a:lumMod val="75000"/>
                  </a:schemeClr>
                </a:solidFill>
              </a:rPr>
              <a:t>Detector operation is less subject to market crisis affecting price and availability.</a:t>
            </a:r>
          </a:p>
          <a:p>
            <a:pPr>
              <a:lnSpc>
                <a:spcPct val="110000"/>
              </a:lnSpc>
            </a:pPr>
            <a:r>
              <a:rPr lang="en-GB" b="1" dirty="0">
                <a:solidFill>
                  <a:schemeClr val="accent2">
                    <a:lumMod val="75000"/>
                  </a:schemeClr>
                </a:solidFill>
                <a:latin typeface="Calibri"/>
              </a:rPr>
              <a:t>Indeed, the availability of recuperated gases can mitigate difficult situations when there is a shortage of fresh gas. </a:t>
            </a:r>
          </a:p>
          <a:p>
            <a:pPr>
              <a:lnSpc>
                <a:spcPct val="110000"/>
              </a:lnSpc>
            </a:pPr>
            <a:r>
              <a:rPr lang="en-GB" b="1" dirty="0">
                <a:solidFill>
                  <a:schemeClr val="accent2">
                    <a:lumMod val="75000"/>
                  </a:schemeClr>
                </a:solidFill>
                <a:latin typeface="Calibri"/>
              </a:rPr>
              <a:t>In 2022 when there was a major disruption of CF4 availability in Europe: the CMS-CSC detectors could be operated and therefore participate to the CMS data taking only thanks to the usage of recuperated CF4.</a:t>
            </a:r>
          </a:p>
          <a:p>
            <a:pPr>
              <a:lnSpc>
                <a:spcPct val="110000"/>
              </a:lnSpc>
            </a:pPr>
            <a:r>
              <a:rPr lang="en-GB" dirty="0"/>
              <a:t> 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342609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B3CA98-F1D9-4A01-AF7A-9958EE8E77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599" y="6356350"/>
            <a:ext cx="4738305" cy="365125"/>
          </a:xfrm>
        </p:spPr>
        <p:txBody>
          <a:bodyPr/>
          <a:lstStyle/>
          <a:p>
            <a:r>
              <a:rPr lang="en-GB"/>
              <a:t>Sustainable Accelerators Panel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CBB91B-433D-4E49-86DE-B203CD1BB5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18</a:t>
            </a:fld>
            <a:endParaRPr lang="en-GB"/>
          </a:p>
        </p:txBody>
      </p:sp>
      <p:sp>
        <p:nvSpPr>
          <p:cNvPr id="11" name="Rectangle 4">
            <a:extLst>
              <a:ext uri="{FF2B5EF4-FFF2-40B4-BE49-F238E27FC236}">
                <a16:creationId xmlns:a16="http://schemas.microsoft.com/office/drawing/2014/main" id="{B73E6C6E-3715-44F2-83CC-5C8FA54D2A75}"/>
              </a:ext>
            </a:extLst>
          </p:cNvPr>
          <p:cNvSpPr txBox="1">
            <a:spLocks noChangeArrowheads="1"/>
          </p:cNvSpPr>
          <p:nvPr/>
        </p:nvSpPr>
        <p:spPr>
          <a:xfrm>
            <a:off x="2244053" y="23513"/>
            <a:ext cx="7632700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0" i="0" u="none" strike="noStrike" kern="1200" cap="none" spc="0" normalizeH="0" baseline="0" noProof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GHG Optimization: CERN Strategies</a:t>
            </a:r>
          </a:p>
        </p:txBody>
      </p:sp>
      <p:pic>
        <p:nvPicPr>
          <p:cNvPr id="12" name="Picture 2" descr="C:\Users\guidar\Documents\IEEE2012\CERN LogoOutline-Blue-04.png">
            <a:extLst>
              <a:ext uri="{FF2B5EF4-FFF2-40B4-BE49-F238E27FC236}">
                <a16:creationId xmlns:a16="http://schemas.microsoft.com/office/drawing/2014/main" id="{DD84DA7C-B02B-45EB-9098-503FC4BD62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0651EC0A-06D0-40BB-80E6-55401CC6E81C}"/>
              </a:ext>
            </a:extLst>
          </p:cNvPr>
          <p:cNvGrpSpPr/>
          <p:nvPr/>
        </p:nvGrpSpPr>
        <p:grpSpPr>
          <a:xfrm>
            <a:off x="792488" y="691712"/>
            <a:ext cx="10440000" cy="37824"/>
            <a:chOff x="179512" y="582864"/>
            <a:chExt cx="8820000" cy="37824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3BC54BC5-E9DE-417C-AE42-8367F7CC0975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lumMod val="75000"/>
                </a:srgbClr>
              </a:solidFill>
              <a:prstDash val="solid"/>
            </a:ln>
            <a:effectLst/>
          </p:spPr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9603D864-6B3F-4F4E-8B36-1823BEBB0934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lumMod val="75000"/>
                </a:srgbClr>
              </a:solidFill>
              <a:prstDash val="solid"/>
            </a:ln>
            <a:effectLst/>
          </p:spPr>
        </p:cxnSp>
      </p:grpSp>
      <p:graphicFrame>
        <p:nvGraphicFramePr>
          <p:cNvPr id="16" name="Diagram 15">
            <a:extLst>
              <a:ext uri="{FF2B5EF4-FFF2-40B4-BE49-F238E27FC236}">
                <a16:creationId xmlns:a16="http://schemas.microsoft.com/office/drawing/2014/main" id="{747DA777-B5A4-4716-AA98-22246D84E11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10096536"/>
              </p:ext>
            </p:extLst>
          </p:nvPr>
        </p:nvGraphicFramePr>
        <p:xfrm>
          <a:off x="2771914" y="1453079"/>
          <a:ext cx="6155819" cy="29847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FE300ED-BEA4-7143-3D24-9696C0FD27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27/06/2024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01899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4460EE7-FE1D-4CC1-C2C6-568EBE154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27/06/2024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04F25EF-0A99-8F82-0435-801816435D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Sustainable Accelerators Panel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5F2720-C0FB-4C94-679A-FEDAA883B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19</a:t>
            </a:fld>
            <a:endParaRPr lang="en-GB"/>
          </a:p>
        </p:txBody>
      </p:sp>
      <p:sp>
        <p:nvSpPr>
          <p:cNvPr id="5" name="~20-30 years ago, it was the time to get rid of ODP gases…">
            <a:extLst>
              <a:ext uri="{FF2B5EF4-FFF2-40B4-BE49-F238E27FC236}">
                <a16:creationId xmlns:a16="http://schemas.microsoft.com/office/drawing/2014/main" id="{C183CBDA-A9D9-E95F-826E-05D081EEEE6F}"/>
              </a:ext>
            </a:extLst>
          </p:cNvPr>
          <p:cNvSpPr txBox="1"/>
          <p:nvPr/>
        </p:nvSpPr>
        <p:spPr>
          <a:xfrm>
            <a:off x="434729" y="4914490"/>
            <a:ext cx="8595804" cy="14138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>
            <a:spAutoFit/>
          </a:bodyPr>
          <a:lstStyle/>
          <a:p>
            <a:pPr marL="208352" indent="-208352">
              <a:spcBef>
                <a:spcPts val="352"/>
              </a:spcBef>
              <a:buSzPct val="75000"/>
              <a:buChar char="-"/>
              <a:defRPr sz="21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477" dirty="0"/>
              <a:t>~20-30 years ago, it was the time to get rid of ODP gases </a:t>
            </a:r>
          </a:p>
          <a:p>
            <a:pPr marL="208352" indent="-208352">
              <a:spcBef>
                <a:spcPts val="352"/>
              </a:spcBef>
              <a:buSzPct val="75000"/>
              <a:buChar char="-"/>
              <a:defRPr sz="21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477" dirty="0"/>
              <a:t>There was not the awareness on the use of GHGs </a:t>
            </a:r>
          </a:p>
          <a:p>
            <a:pPr marL="285740" lvl="2" indent="-151799">
              <a:spcBef>
                <a:spcPts val="352"/>
              </a:spcBef>
              <a:buSzPct val="100000"/>
              <a:buChar char="-"/>
              <a:defRPr sz="2100">
                <a:solidFill>
                  <a:srgbClr val="747474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477" dirty="0"/>
              <a:t>Many gaseous detectors were conceived with use of GHGs</a:t>
            </a:r>
          </a:p>
          <a:p>
            <a:pPr marL="208352" indent="-208352">
              <a:spcBef>
                <a:spcPts val="352"/>
              </a:spcBef>
              <a:buSzPct val="75000"/>
              <a:buChar char="-"/>
              <a:defRPr sz="21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477" dirty="0"/>
              <a:t>Now it is time to address the usage of GHG worldwide, including particle detectors</a:t>
            </a:r>
          </a:p>
          <a:p>
            <a:pPr marL="208352" indent="-208352">
              <a:spcBef>
                <a:spcPts val="352"/>
              </a:spcBef>
              <a:buSzPct val="75000"/>
              <a:buChar char="-"/>
              <a:defRPr sz="21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477" dirty="0"/>
              <a:t>New concerns are already raising for the use of new “eco-friendly” gases, most of which are PFAS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EA6F1AE-C130-5693-977E-073AB902B071}"/>
              </a:ext>
            </a:extLst>
          </p:cNvPr>
          <p:cNvGrpSpPr/>
          <p:nvPr/>
        </p:nvGrpSpPr>
        <p:grpSpPr>
          <a:xfrm>
            <a:off x="1582710" y="1338776"/>
            <a:ext cx="8507037" cy="4006324"/>
            <a:chOff x="1964957" y="1655732"/>
            <a:chExt cx="8507037" cy="4006324"/>
          </a:xfrm>
        </p:grpSpPr>
        <p:sp>
          <p:nvSpPr>
            <p:cNvPr id="7" name="ODP…">
              <a:extLst>
                <a:ext uri="{FF2B5EF4-FFF2-40B4-BE49-F238E27FC236}">
                  <a16:creationId xmlns:a16="http://schemas.microsoft.com/office/drawing/2014/main" id="{6A24B079-EF3A-DCC3-0FDF-295CEDB954EB}"/>
                </a:ext>
              </a:extLst>
            </p:cNvPr>
            <p:cNvSpPr txBox="1"/>
            <p:nvPr/>
          </p:nvSpPr>
          <p:spPr>
            <a:xfrm>
              <a:off x="2001925" y="1655732"/>
              <a:ext cx="1488025" cy="68903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35719" tIns="35719" rIns="35719" bIns="35719" anchor="ctr">
              <a:spAutoFit/>
            </a:bodyPr>
            <a:lstStyle/>
            <a:p>
              <a:pPr>
                <a:defRPr sz="2100"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rPr sz="1477" dirty="0"/>
                <a:t>ODP</a:t>
              </a:r>
            </a:p>
            <a:p>
              <a:pPr>
                <a:defRPr sz="1800"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rPr sz="1266" dirty="0"/>
                <a:t>Ozone Depletion Potential</a:t>
              </a:r>
            </a:p>
          </p:txBody>
        </p:sp>
        <p:sp>
          <p:nvSpPr>
            <p:cNvPr id="8" name="GHG…">
              <a:extLst>
                <a:ext uri="{FF2B5EF4-FFF2-40B4-BE49-F238E27FC236}">
                  <a16:creationId xmlns:a16="http://schemas.microsoft.com/office/drawing/2014/main" id="{E431A636-178D-B516-C546-91B17DF26212}"/>
                </a:ext>
              </a:extLst>
            </p:cNvPr>
            <p:cNvSpPr txBox="1"/>
            <p:nvPr/>
          </p:nvSpPr>
          <p:spPr>
            <a:xfrm>
              <a:off x="4341734" y="1753131"/>
              <a:ext cx="1612308" cy="49423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35719" tIns="35719" rIns="35719" bIns="35719" anchor="ctr">
              <a:spAutoFit/>
            </a:bodyPr>
            <a:lstStyle/>
            <a:p>
              <a:pPr>
                <a:defRPr sz="2100"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rPr sz="1477"/>
                <a:t>GHG</a:t>
              </a:r>
            </a:p>
            <a:p>
              <a:pPr>
                <a:defRPr sz="1800"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rPr sz="1266"/>
                <a:t>Greenhouse gases</a:t>
              </a:r>
            </a:p>
          </p:txBody>
        </p:sp>
        <p:sp>
          <p:nvSpPr>
            <p:cNvPr id="9" name="“ECO” gases">
              <a:extLst>
                <a:ext uri="{FF2B5EF4-FFF2-40B4-BE49-F238E27FC236}">
                  <a16:creationId xmlns:a16="http://schemas.microsoft.com/office/drawing/2014/main" id="{A7701EB6-78F3-0B4F-6038-7B561C0A426D}"/>
                </a:ext>
              </a:extLst>
            </p:cNvPr>
            <p:cNvSpPr txBox="1"/>
            <p:nvPr/>
          </p:nvSpPr>
          <p:spPr>
            <a:xfrm>
              <a:off x="6548466" y="1850529"/>
              <a:ext cx="2119731" cy="29944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35719" tIns="35719" rIns="35719" bIns="35719" anchor="ctr">
              <a:spAutoFit/>
            </a:bodyPr>
            <a:lstStyle>
              <a:lvl1pPr>
                <a:defRPr sz="2100"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r>
                <a:rPr sz="1477" dirty="0">
                  <a:latin typeface="+mn-lt"/>
                </a:rPr>
                <a:t>“ECO” gases</a:t>
              </a:r>
            </a:p>
          </p:txBody>
        </p:sp>
        <p:sp>
          <p:nvSpPr>
            <p:cNvPr id="10" name="Natural gases">
              <a:extLst>
                <a:ext uri="{FF2B5EF4-FFF2-40B4-BE49-F238E27FC236}">
                  <a16:creationId xmlns:a16="http://schemas.microsoft.com/office/drawing/2014/main" id="{65BF5931-96FE-07BA-DBFD-090C0522AC63}"/>
                </a:ext>
              </a:extLst>
            </p:cNvPr>
            <p:cNvSpPr txBox="1"/>
            <p:nvPr/>
          </p:nvSpPr>
          <p:spPr>
            <a:xfrm>
              <a:off x="9136122" y="1850529"/>
              <a:ext cx="1335872" cy="29944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35719" tIns="35719" rIns="35719" bIns="35719" anchor="ctr">
              <a:spAutoFit/>
            </a:bodyPr>
            <a:lstStyle>
              <a:lvl1pPr>
                <a:defRPr sz="2100"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r>
                <a:rPr sz="1477">
                  <a:latin typeface="+mn-lt"/>
                </a:rPr>
                <a:t>Natural gases</a:t>
              </a:r>
            </a:p>
          </p:txBody>
        </p:sp>
        <p:sp>
          <p:nvSpPr>
            <p:cNvPr id="11" name="Line">
              <a:extLst>
                <a:ext uri="{FF2B5EF4-FFF2-40B4-BE49-F238E27FC236}">
                  <a16:creationId xmlns:a16="http://schemas.microsoft.com/office/drawing/2014/main" id="{7049AD42-7163-DA1F-23EF-41FB0B95D016}"/>
                </a:ext>
              </a:extLst>
            </p:cNvPr>
            <p:cNvSpPr/>
            <p:nvPr/>
          </p:nvSpPr>
          <p:spPr>
            <a:xfrm>
              <a:off x="3556816" y="2000250"/>
              <a:ext cx="472394" cy="0"/>
            </a:xfrm>
            <a:prstGeom prst="line">
              <a:avLst/>
            </a:prstGeom>
            <a:ln w="25400">
              <a:solidFill>
                <a:srgbClr val="000000"/>
              </a:solidFill>
              <a:miter lim="400000"/>
              <a:tailEnd type="triangle"/>
            </a:ln>
          </p:spPr>
          <p:txBody>
            <a:bodyPr lIns="35719" tIns="35719" rIns="35719" bIns="35719" anchor="ctr"/>
            <a:lstStyle/>
            <a:p>
              <a:pPr>
                <a:defRPr sz="2400"/>
              </a:pPr>
              <a:endParaRPr sz="1687"/>
            </a:p>
          </p:txBody>
        </p:sp>
        <p:sp>
          <p:nvSpPr>
            <p:cNvPr id="12" name="Line">
              <a:extLst>
                <a:ext uri="{FF2B5EF4-FFF2-40B4-BE49-F238E27FC236}">
                  <a16:creationId xmlns:a16="http://schemas.microsoft.com/office/drawing/2014/main" id="{36CF90B0-E0A5-1E4F-3BDA-70068660D4AE}"/>
                </a:ext>
              </a:extLst>
            </p:cNvPr>
            <p:cNvSpPr/>
            <p:nvPr/>
          </p:nvSpPr>
          <p:spPr>
            <a:xfrm>
              <a:off x="6076839" y="2000250"/>
              <a:ext cx="472394" cy="0"/>
            </a:xfrm>
            <a:prstGeom prst="line">
              <a:avLst/>
            </a:prstGeom>
            <a:ln w="25400">
              <a:solidFill>
                <a:srgbClr val="000000"/>
              </a:solidFill>
              <a:miter lim="400000"/>
              <a:tailEnd type="triangle"/>
            </a:ln>
          </p:spPr>
          <p:txBody>
            <a:bodyPr lIns="35719" tIns="35719" rIns="35719" bIns="35719" anchor="ctr"/>
            <a:lstStyle/>
            <a:p>
              <a:pPr>
                <a:defRPr sz="2400"/>
              </a:pPr>
              <a:endParaRPr sz="1687"/>
            </a:p>
          </p:txBody>
        </p:sp>
        <p:sp>
          <p:nvSpPr>
            <p:cNvPr id="13" name="Line">
              <a:extLst>
                <a:ext uri="{FF2B5EF4-FFF2-40B4-BE49-F238E27FC236}">
                  <a16:creationId xmlns:a16="http://schemas.microsoft.com/office/drawing/2014/main" id="{A2670B5B-D78D-12B1-A33D-91CD35A9F67B}"/>
                </a:ext>
              </a:extLst>
            </p:cNvPr>
            <p:cNvSpPr/>
            <p:nvPr/>
          </p:nvSpPr>
          <p:spPr>
            <a:xfrm>
              <a:off x="8362838" y="2000250"/>
              <a:ext cx="472395" cy="0"/>
            </a:xfrm>
            <a:prstGeom prst="line">
              <a:avLst/>
            </a:prstGeom>
            <a:ln w="25400">
              <a:solidFill>
                <a:srgbClr val="000000"/>
              </a:solidFill>
              <a:miter lim="400000"/>
              <a:tailEnd type="triangle"/>
            </a:ln>
          </p:spPr>
          <p:txBody>
            <a:bodyPr lIns="35719" tIns="35719" rIns="35719" bIns="35719" anchor="ctr"/>
            <a:lstStyle/>
            <a:p>
              <a:pPr>
                <a:defRPr sz="2400"/>
              </a:pPr>
              <a:endParaRPr sz="1687"/>
            </a:p>
          </p:txBody>
        </p:sp>
        <p:sp>
          <p:nvSpPr>
            <p:cNvPr id="14" name="Line">
              <a:extLst>
                <a:ext uri="{FF2B5EF4-FFF2-40B4-BE49-F238E27FC236}">
                  <a16:creationId xmlns:a16="http://schemas.microsoft.com/office/drawing/2014/main" id="{9AB7BE24-FD39-8EF3-B1EF-75D236DB1191}"/>
                </a:ext>
              </a:extLst>
            </p:cNvPr>
            <p:cNvSpPr/>
            <p:nvPr/>
          </p:nvSpPr>
          <p:spPr>
            <a:xfrm>
              <a:off x="2699566" y="2437805"/>
              <a:ext cx="1" cy="267891"/>
            </a:xfrm>
            <a:prstGeom prst="line">
              <a:avLst/>
            </a:prstGeom>
            <a:ln w="25400">
              <a:solidFill>
                <a:srgbClr val="21529F"/>
              </a:solidFill>
              <a:miter lim="400000"/>
              <a:tailEnd type="triangle"/>
            </a:ln>
          </p:spPr>
          <p:txBody>
            <a:bodyPr lIns="35719" tIns="35719" rIns="35719" bIns="35719" anchor="ctr"/>
            <a:lstStyle/>
            <a:p>
              <a:pPr>
                <a:defRPr sz="2400"/>
              </a:pPr>
              <a:endParaRPr sz="1687"/>
            </a:p>
          </p:txBody>
        </p:sp>
        <p:sp>
          <p:nvSpPr>
            <p:cNvPr id="15" name="Line">
              <a:extLst>
                <a:ext uri="{FF2B5EF4-FFF2-40B4-BE49-F238E27FC236}">
                  <a16:creationId xmlns:a16="http://schemas.microsoft.com/office/drawing/2014/main" id="{52291D26-70E5-9111-0AE7-A12F20147F01}"/>
                </a:ext>
              </a:extLst>
            </p:cNvPr>
            <p:cNvSpPr/>
            <p:nvPr/>
          </p:nvSpPr>
          <p:spPr>
            <a:xfrm>
              <a:off x="5147887" y="2437804"/>
              <a:ext cx="1" cy="486634"/>
            </a:xfrm>
            <a:prstGeom prst="line">
              <a:avLst/>
            </a:prstGeom>
            <a:ln w="25400">
              <a:solidFill>
                <a:srgbClr val="21529F"/>
              </a:solidFill>
              <a:miter lim="400000"/>
              <a:tailEnd type="triangle"/>
            </a:ln>
          </p:spPr>
          <p:txBody>
            <a:bodyPr lIns="35719" tIns="35719" rIns="35719" bIns="35719" anchor="ctr"/>
            <a:lstStyle/>
            <a:p>
              <a:pPr>
                <a:defRPr sz="2400"/>
              </a:pPr>
              <a:endParaRPr sz="1687"/>
            </a:p>
          </p:txBody>
        </p:sp>
        <p:sp>
          <p:nvSpPr>
            <p:cNvPr id="16" name="Line">
              <a:extLst>
                <a:ext uri="{FF2B5EF4-FFF2-40B4-BE49-F238E27FC236}">
                  <a16:creationId xmlns:a16="http://schemas.microsoft.com/office/drawing/2014/main" id="{7CD80321-31CA-3068-BC78-F912B26A5A99}"/>
                </a:ext>
              </a:extLst>
            </p:cNvPr>
            <p:cNvSpPr/>
            <p:nvPr/>
          </p:nvSpPr>
          <p:spPr>
            <a:xfrm>
              <a:off x="7608331" y="2437805"/>
              <a:ext cx="1" cy="934136"/>
            </a:xfrm>
            <a:prstGeom prst="line">
              <a:avLst/>
            </a:prstGeom>
            <a:ln w="25400">
              <a:solidFill>
                <a:srgbClr val="21529F"/>
              </a:solidFill>
              <a:miter lim="400000"/>
              <a:tailEnd type="triangle"/>
            </a:ln>
          </p:spPr>
          <p:txBody>
            <a:bodyPr lIns="35719" tIns="35719" rIns="35719" bIns="35719" anchor="ctr"/>
            <a:lstStyle/>
            <a:p>
              <a:pPr>
                <a:defRPr sz="2400"/>
              </a:pPr>
              <a:endParaRPr sz="1687"/>
            </a:p>
          </p:txBody>
        </p:sp>
        <p:sp>
          <p:nvSpPr>
            <p:cNvPr id="17" name="Line">
              <a:extLst>
                <a:ext uri="{FF2B5EF4-FFF2-40B4-BE49-F238E27FC236}">
                  <a16:creationId xmlns:a16="http://schemas.microsoft.com/office/drawing/2014/main" id="{61057180-42F6-463F-AE65-E78399E7A9C4}"/>
                </a:ext>
              </a:extLst>
            </p:cNvPr>
            <p:cNvSpPr/>
            <p:nvPr/>
          </p:nvSpPr>
          <p:spPr>
            <a:xfrm>
              <a:off x="9804058" y="2437805"/>
              <a:ext cx="1" cy="1633093"/>
            </a:xfrm>
            <a:prstGeom prst="line">
              <a:avLst/>
            </a:prstGeom>
            <a:ln w="25400">
              <a:solidFill>
                <a:srgbClr val="21529F"/>
              </a:solidFill>
              <a:miter lim="400000"/>
              <a:tailEnd type="triangle"/>
            </a:ln>
          </p:spPr>
          <p:txBody>
            <a:bodyPr lIns="35719" tIns="35719" rIns="35719" bIns="35719" anchor="ctr"/>
            <a:lstStyle/>
            <a:p>
              <a:pPr>
                <a:defRPr sz="2400"/>
              </a:pPr>
              <a:endParaRPr sz="1687"/>
            </a:p>
          </p:txBody>
        </p:sp>
        <p:pic>
          <p:nvPicPr>
            <p:cNvPr id="18" name="Screen Shot 2021-04-27 at 17.18.33.png" descr="Screen Shot 2021-04-27 at 17.18.33.png">
              <a:extLst>
                <a:ext uri="{FF2B5EF4-FFF2-40B4-BE49-F238E27FC236}">
                  <a16:creationId xmlns:a16="http://schemas.microsoft.com/office/drawing/2014/main" id="{75E2BCB1-CE93-0AFD-36C4-F8E0E831DC2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>
            <a:xfrm>
              <a:off x="6343795" y="3372352"/>
              <a:ext cx="2774329" cy="1166919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19" name="Carbon-dioxide-2D-dimensions.svg.png" descr="Carbon-dioxide-2D-dimensions.svg.png">
              <a:extLst>
                <a:ext uri="{FF2B5EF4-FFF2-40B4-BE49-F238E27FC236}">
                  <a16:creationId xmlns:a16="http://schemas.microsoft.com/office/drawing/2014/main" id="{674786C3-6E33-2A9B-D6D1-3B896864683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b="43271"/>
            <a:stretch>
              <a:fillRect/>
            </a:stretch>
          </p:blipFill>
          <p:spPr>
            <a:xfrm>
              <a:off x="9245528" y="4363737"/>
              <a:ext cx="933886" cy="236333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20" name="hydrocarbons">
              <a:extLst>
                <a:ext uri="{FF2B5EF4-FFF2-40B4-BE49-F238E27FC236}">
                  <a16:creationId xmlns:a16="http://schemas.microsoft.com/office/drawing/2014/main" id="{9D09CB1E-688A-1585-7802-CD8A60E77850}"/>
                </a:ext>
              </a:extLst>
            </p:cNvPr>
            <p:cNvSpPr txBox="1"/>
            <p:nvPr/>
          </p:nvSpPr>
          <p:spPr>
            <a:xfrm>
              <a:off x="9044588" y="4963424"/>
              <a:ext cx="1335871" cy="29944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35719" tIns="35719" rIns="35719" bIns="35719" anchor="ctr">
              <a:spAutoFit/>
            </a:bodyPr>
            <a:lstStyle>
              <a:lvl1pPr>
                <a:defRPr sz="2100"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r>
                <a:rPr sz="1477">
                  <a:latin typeface="+mn-lt"/>
                </a:rPr>
                <a:t>hydrocarbons</a:t>
              </a:r>
            </a:p>
          </p:txBody>
        </p:sp>
        <p:pic>
          <p:nvPicPr>
            <p:cNvPr id="21" name="Bromotrifluoromethane-chemical.png" descr="Bromotrifluoromethane-chemical.png">
              <a:extLst>
                <a:ext uri="{FF2B5EF4-FFF2-40B4-BE49-F238E27FC236}">
                  <a16:creationId xmlns:a16="http://schemas.microsoft.com/office/drawing/2014/main" id="{F7F70EF0-FE05-A10D-14C4-1EE2A9C21F2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143551" y="2731964"/>
              <a:ext cx="1044774" cy="1044774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22" name="R13B1…">
              <a:extLst>
                <a:ext uri="{FF2B5EF4-FFF2-40B4-BE49-F238E27FC236}">
                  <a16:creationId xmlns:a16="http://schemas.microsoft.com/office/drawing/2014/main" id="{AB6DAC34-8997-8F71-E6B4-DCE262A85E75}"/>
                </a:ext>
              </a:extLst>
            </p:cNvPr>
            <p:cNvSpPr txBox="1"/>
            <p:nvPr/>
          </p:nvSpPr>
          <p:spPr>
            <a:xfrm>
              <a:off x="1964957" y="3705343"/>
              <a:ext cx="1581075" cy="75911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35719" tIns="35719" rIns="35719" bIns="35719" anchor="ctr">
              <a:spAutoFit/>
            </a:bodyPr>
            <a:lstStyle/>
            <a:p>
              <a:pPr>
                <a:spcBef>
                  <a:spcPts val="352"/>
                </a:spcBef>
                <a:defRPr sz="1800"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r>
                <a:rPr sz="1266"/>
                <a:t>R13B1</a:t>
              </a:r>
            </a:p>
            <a:p>
              <a:pPr>
                <a:spcBef>
                  <a:spcPts val="352"/>
                </a:spcBef>
                <a:defRPr sz="1800"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rPr sz="1266"/>
                <a:t>(CBrF3)</a:t>
              </a:r>
            </a:p>
            <a:p>
              <a:pPr>
                <a:spcBef>
                  <a:spcPts val="352"/>
                </a:spcBef>
                <a:defRPr sz="1800" b="1">
                  <a:solidFill>
                    <a:schemeClr val="accent5">
                      <a:hueOff val="-176146"/>
                      <a:satOff val="3665"/>
                      <a:lumOff val="-13986"/>
                    </a:schemeClr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rPr sz="1266"/>
                <a:t>GWP 6900 - ODP 10</a:t>
              </a:r>
            </a:p>
          </p:txBody>
        </p:sp>
        <p:pic>
          <p:nvPicPr>
            <p:cNvPr id="23" name="Group" descr="Group">
              <a:extLst>
                <a:ext uri="{FF2B5EF4-FFF2-40B4-BE49-F238E27FC236}">
                  <a16:creationId xmlns:a16="http://schemas.microsoft.com/office/drawing/2014/main" id="{9996B0FF-0E50-F11B-2348-B7959151B72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633754" y="2982515"/>
              <a:ext cx="954836" cy="829200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24" name="R134a…">
              <a:extLst>
                <a:ext uri="{FF2B5EF4-FFF2-40B4-BE49-F238E27FC236}">
                  <a16:creationId xmlns:a16="http://schemas.microsoft.com/office/drawing/2014/main" id="{5397F39A-0AE0-ABEF-D7C0-71FB8084ADA4}"/>
                </a:ext>
              </a:extLst>
            </p:cNvPr>
            <p:cNvSpPr txBox="1"/>
            <p:nvPr/>
          </p:nvSpPr>
          <p:spPr>
            <a:xfrm>
              <a:off x="4359337" y="3902745"/>
              <a:ext cx="1491307" cy="75911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35719" tIns="35719" rIns="35719" bIns="35719" anchor="ctr">
              <a:spAutoFit/>
            </a:bodyPr>
            <a:lstStyle/>
            <a:p>
              <a:pPr>
                <a:spcBef>
                  <a:spcPts val="352"/>
                </a:spcBef>
                <a:defRPr sz="1800"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r>
                <a:rPr sz="1266"/>
                <a:t>R134a</a:t>
              </a:r>
            </a:p>
            <a:p>
              <a:pPr>
                <a:spcBef>
                  <a:spcPts val="352"/>
                </a:spcBef>
                <a:defRPr sz="1800"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rPr sz="1266"/>
                <a:t>(C</a:t>
              </a:r>
              <a:r>
                <a:rPr sz="1266" baseline="-5999"/>
                <a:t>2</a:t>
              </a:r>
              <a:r>
                <a:rPr sz="1266"/>
                <a:t>H</a:t>
              </a:r>
              <a:r>
                <a:rPr sz="1266" baseline="-5999"/>
                <a:t>2</a:t>
              </a:r>
              <a:r>
                <a:rPr sz="1266"/>
                <a:t>F</a:t>
              </a:r>
              <a:r>
                <a:rPr sz="1266" baseline="-5999"/>
                <a:t>4</a:t>
              </a:r>
              <a:r>
                <a:rPr sz="1266"/>
                <a:t>)</a:t>
              </a:r>
            </a:p>
            <a:p>
              <a:pPr>
                <a:spcBef>
                  <a:spcPts val="352"/>
                </a:spcBef>
                <a:defRPr sz="1800" b="1"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rPr sz="1266">
                  <a:solidFill>
                    <a:schemeClr val="accent4">
                      <a:satOff val="1488"/>
                      <a:lumOff val="-7242"/>
                    </a:schemeClr>
                  </a:solidFill>
                </a:rPr>
                <a:t>GWP 1430</a:t>
              </a:r>
              <a:r>
                <a:rPr sz="1266"/>
                <a:t> - </a:t>
              </a:r>
              <a:r>
                <a:rPr sz="1266">
                  <a:solidFill>
                    <a:schemeClr val="accent2"/>
                  </a:solidFill>
                </a:rPr>
                <a:t>ODP 0</a:t>
              </a:r>
            </a:p>
          </p:txBody>
        </p:sp>
        <p:sp>
          <p:nvSpPr>
            <p:cNvPr id="25" name="GWP &lt;10 - ODP 0">
              <a:extLst>
                <a:ext uri="{FF2B5EF4-FFF2-40B4-BE49-F238E27FC236}">
                  <a16:creationId xmlns:a16="http://schemas.microsoft.com/office/drawing/2014/main" id="{3257C066-D87C-D215-AC59-D69AB31D4FCE}"/>
                </a:ext>
              </a:extLst>
            </p:cNvPr>
            <p:cNvSpPr txBox="1"/>
            <p:nvPr/>
          </p:nvSpPr>
          <p:spPr>
            <a:xfrm>
              <a:off x="7020279" y="5054682"/>
              <a:ext cx="1406347" cy="26693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35719" tIns="35719" rIns="35719" bIns="35719" anchor="ctr">
              <a:spAutoFit/>
            </a:bodyPr>
            <a:lstStyle/>
            <a:p>
              <a:pPr>
                <a:spcBef>
                  <a:spcPts val="352"/>
                </a:spcBef>
                <a:defRPr sz="1800" b="1"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rPr sz="1266">
                  <a:solidFill>
                    <a:schemeClr val="accent2"/>
                  </a:solidFill>
                </a:rPr>
                <a:t>GWP &lt;10</a:t>
              </a:r>
              <a:r>
                <a:rPr sz="1266"/>
                <a:t> - </a:t>
              </a:r>
              <a:r>
                <a:rPr sz="1266">
                  <a:solidFill>
                    <a:schemeClr val="accent2"/>
                  </a:solidFill>
                </a:rPr>
                <a:t>ODP 0</a:t>
              </a:r>
            </a:p>
          </p:txBody>
        </p:sp>
        <p:sp>
          <p:nvSpPr>
            <p:cNvPr id="26" name="GWP 1 - ODP 0">
              <a:extLst>
                <a:ext uri="{FF2B5EF4-FFF2-40B4-BE49-F238E27FC236}">
                  <a16:creationId xmlns:a16="http://schemas.microsoft.com/office/drawing/2014/main" id="{40BD2CE1-39B2-56F2-F9B5-A32C119CBE7B}"/>
                </a:ext>
              </a:extLst>
            </p:cNvPr>
            <p:cNvSpPr txBox="1"/>
            <p:nvPr/>
          </p:nvSpPr>
          <p:spPr>
            <a:xfrm>
              <a:off x="9186276" y="5395123"/>
              <a:ext cx="1222002" cy="26693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35719" tIns="35719" rIns="35719" bIns="35719" anchor="ctr">
              <a:spAutoFit/>
            </a:bodyPr>
            <a:lstStyle/>
            <a:p>
              <a:pPr>
                <a:spcBef>
                  <a:spcPts val="352"/>
                </a:spcBef>
                <a:defRPr sz="1800" b="1"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rPr sz="1266">
                  <a:solidFill>
                    <a:schemeClr val="accent2"/>
                  </a:solidFill>
                </a:rPr>
                <a:t>GWP 1</a:t>
              </a:r>
              <a:r>
                <a:rPr sz="1266"/>
                <a:t> - </a:t>
              </a:r>
              <a:r>
                <a:rPr sz="1266">
                  <a:solidFill>
                    <a:schemeClr val="accent2"/>
                  </a:solidFill>
                </a:rPr>
                <a:t>ODP 0</a:t>
              </a:r>
            </a:p>
          </p:txBody>
        </p:sp>
        <p:sp>
          <p:nvSpPr>
            <p:cNvPr id="27" name="3MTM NovecTM">
              <a:extLst>
                <a:ext uri="{FF2B5EF4-FFF2-40B4-BE49-F238E27FC236}">
                  <a16:creationId xmlns:a16="http://schemas.microsoft.com/office/drawing/2014/main" id="{F390D422-9E70-DE0F-D579-C7045EB5FA02}"/>
                </a:ext>
              </a:extLst>
            </p:cNvPr>
            <p:cNvSpPr txBox="1"/>
            <p:nvPr/>
          </p:nvSpPr>
          <p:spPr>
            <a:xfrm>
              <a:off x="7045172" y="4741120"/>
              <a:ext cx="1335871" cy="28847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35719" tIns="35719" rIns="35719" bIns="35719" anchor="ctr">
              <a:spAutoFit/>
            </a:bodyPr>
            <a:lstStyle/>
            <a:p>
              <a:pPr>
                <a:defRPr sz="2000"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r>
                <a:rPr sz="1406"/>
                <a:t>3M</a:t>
              </a:r>
              <a:r>
                <a:rPr sz="1406" baseline="31999"/>
                <a:t>TM</a:t>
              </a:r>
              <a:r>
                <a:rPr sz="1406"/>
                <a:t> Novec</a:t>
              </a:r>
              <a:r>
                <a:rPr sz="1406" baseline="31999"/>
                <a:t>TM</a:t>
              </a:r>
            </a:p>
          </p:txBody>
        </p:sp>
        <p:sp>
          <p:nvSpPr>
            <p:cNvPr id="28" name="and">
              <a:extLst>
                <a:ext uri="{FF2B5EF4-FFF2-40B4-BE49-F238E27FC236}">
                  <a16:creationId xmlns:a16="http://schemas.microsoft.com/office/drawing/2014/main" id="{7506E74B-6D6B-6663-E95F-4003F09A46A2}"/>
                </a:ext>
              </a:extLst>
            </p:cNvPr>
            <p:cNvSpPr txBox="1"/>
            <p:nvPr/>
          </p:nvSpPr>
          <p:spPr>
            <a:xfrm>
              <a:off x="7448990" y="4511878"/>
              <a:ext cx="293350" cy="24526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35719" tIns="35719" rIns="35719" bIns="35719" anchor="ctr">
              <a:spAutoFit/>
            </a:bodyPr>
            <a:lstStyle>
              <a:lvl1pPr>
                <a:defRPr sz="1600" i="1"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r>
                <a:rPr sz="1125">
                  <a:latin typeface="+mn-lt"/>
                </a:rPr>
                <a:t>and</a:t>
              </a:r>
            </a:p>
          </p:txBody>
        </p:sp>
        <p:sp>
          <p:nvSpPr>
            <p:cNvPr id="29" name="and">
              <a:extLst>
                <a:ext uri="{FF2B5EF4-FFF2-40B4-BE49-F238E27FC236}">
                  <a16:creationId xmlns:a16="http://schemas.microsoft.com/office/drawing/2014/main" id="{3C338A80-F9E8-224B-5FC1-63C11FD79F92}"/>
                </a:ext>
              </a:extLst>
            </p:cNvPr>
            <p:cNvSpPr txBox="1"/>
            <p:nvPr/>
          </p:nvSpPr>
          <p:spPr>
            <a:xfrm>
              <a:off x="9553182" y="4712529"/>
              <a:ext cx="293350" cy="24526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35719" tIns="35719" rIns="35719" bIns="35719" anchor="ctr">
              <a:spAutoFit/>
            </a:bodyPr>
            <a:lstStyle>
              <a:lvl1pPr>
                <a:defRPr sz="1600" i="1"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r>
                <a:rPr sz="1125">
                  <a:latin typeface="+mn-lt"/>
                </a:rPr>
                <a:t>and</a:t>
              </a:r>
            </a:p>
          </p:txBody>
        </p:sp>
      </p:grpSp>
      <p:sp>
        <p:nvSpPr>
          <p:cNvPr id="30" name="Possible alternatives to GHG gases">
            <a:extLst>
              <a:ext uri="{FF2B5EF4-FFF2-40B4-BE49-F238E27FC236}">
                <a16:creationId xmlns:a16="http://schemas.microsoft.com/office/drawing/2014/main" id="{DCDF592E-A134-4E93-D501-F53CAEB704EE}"/>
              </a:ext>
            </a:extLst>
          </p:cNvPr>
          <p:cNvSpPr txBox="1"/>
          <p:nvPr/>
        </p:nvSpPr>
        <p:spPr>
          <a:xfrm>
            <a:off x="1907976" y="44649"/>
            <a:ext cx="8657965" cy="6518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/>
          <a:lstStyle>
            <a:lvl1pPr algn="l">
              <a:defRPr sz="4200">
                <a:solidFill>
                  <a:srgbClr val="21529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 algn="ctr"/>
            <a:r>
              <a:rPr lang="en-GB" sz="3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Gases for particle detectors</a:t>
            </a:r>
            <a:endParaRPr sz="3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1" name="Picture 30" descr="C:\Users\guidar\Documents\IEEE2012\CERN LogoOutline-Blue-04.png">
            <a:extLst>
              <a:ext uri="{FF2B5EF4-FFF2-40B4-BE49-F238E27FC236}">
                <a16:creationId xmlns:a16="http://schemas.microsoft.com/office/drawing/2014/main" id="{D735A5D5-DB6F-137C-EAB1-AB7B873FFF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2" name="Group 31">
            <a:extLst>
              <a:ext uri="{FF2B5EF4-FFF2-40B4-BE49-F238E27FC236}">
                <a16:creationId xmlns:a16="http://schemas.microsoft.com/office/drawing/2014/main" id="{B1037421-F47D-968B-6489-569FB293DEF5}"/>
              </a:ext>
            </a:extLst>
          </p:cNvPr>
          <p:cNvGrpSpPr/>
          <p:nvPr/>
        </p:nvGrpSpPr>
        <p:grpSpPr>
          <a:xfrm>
            <a:off x="792488" y="691712"/>
            <a:ext cx="10440000" cy="37824"/>
            <a:chOff x="179512" y="582864"/>
            <a:chExt cx="8820000" cy="37824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372005A4-A691-A67C-B233-4CBCB4087691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C77EA25B-5B44-543C-7E6A-EC3D559F8069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E4C66A7D-F8F8-1E48-4C7F-276866045199}"/>
              </a:ext>
            </a:extLst>
          </p:cNvPr>
          <p:cNvSpPr txBox="1"/>
          <p:nvPr/>
        </p:nvSpPr>
        <p:spPr>
          <a:xfrm>
            <a:off x="107504" y="850872"/>
            <a:ext cx="87982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It is not the first time we are looking for “new” ecofriendly gases…and, probably, not the last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9395876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A038D8-AFCE-44FB-A6E1-7819B51620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758328" cy="365125"/>
          </a:xfrm>
        </p:spPr>
        <p:txBody>
          <a:bodyPr/>
          <a:lstStyle/>
          <a:p>
            <a:r>
              <a:rPr lang="en-GB"/>
              <a:t>Sustainable Accelerators Panel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642028-8490-4B0E-97DA-CFF0DFD93C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2</a:t>
            </a:fld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AE3020D-FBA9-4DEC-A5A0-0B5E9E02D0CD}"/>
              </a:ext>
            </a:extLst>
          </p:cNvPr>
          <p:cNvSpPr txBox="1">
            <a:spLocks noChangeArrowheads="1"/>
          </p:cNvSpPr>
          <p:nvPr/>
        </p:nvSpPr>
        <p:spPr>
          <a:xfrm>
            <a:off x="2376138" y="0"/>
            <a:ext cx="7632700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0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Outline</a:t>
            </a:r>
          </a:p>
        </p:txBody>
      </p:sp>
      <p:pic>
        <p:nvPicPr>
          <p:cNvPr id="6" name="Picture 2" descr="C:\Users\guidar\Documents\IEEE2012\CERN LogoOutline-Blue-04.png">
            <a:extLst>
              <a:ext uri="{FF2B5EF4-FFF2-40B4-BE49-F238E27FC236}">
                <a16:creationId xmlns:a16="http://schemas.microsoft.com/office/drawing/2014/main" id="{E78240DC-509E-4717-B9A1-3DA541C98E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796B0096-1468-4EDB-9950-FA02BE19FE1E}"/>
              </a:ext>
            </a:extLst>
          </p:cNvPr>
          <p:cNvGrpSpPr/>
          <p:nvPr/>
        </p:nvGrpSpPr>
        <p:grpSpPr>
          <a:xfrm>
            <a:off x="792488" y="691712"/>
            <a:ext cx="10440000" cy="37824"/>
            <a:chOff x="179512" y="582864"/>
            <a:chExt cx="8820000" cy="37824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3C4E426A-EE51-4FB8-A153-212E4FD890BE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D7A77718-2DBA-4619-9F32-1A1B98095DAE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05EF8F0A-2463-4B06-B899-384A9A0A314C}"/>
              </a:ext>
            </a:extLst>
          </p:cNvPr>
          <p:cNvSpPr txBox="1"/>
          <p:nvPr/>
        </p:nvSpPr>
        <p:spPr>
          <a:xfrm>
            <a:off x="1564064" y="1470066"/>
            <a:ext cx="8664018" cy="3917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2200" dirty="0">
                <a:cs typeface="Times New Roman" panose="02020603050405020304" pitchFamily="18" charset="0"/>
                <a:sym typeface="Wingdings" panose="05000000000000000000" pitchFamily="2" charset="2"/>
              </a:rPr>
              <a:t>Greenhouse gases (GHGs) for particle detection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2200" dirty="0">
                <a:cs typeface="Times New Roman" panose="02020603050405020304" pitchFamily="18" charset="0"/>
                <a:sym typeface="Wingdings" panose="05000000000000000000" pitchFamily="2" charset="2"/>
              </a:rPr>
              <a:t>F-gas regulations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2200" dirty="0">
                <a:cs typeface="Times New Roman" panose="02020603050405020304" pitchFamily="18" charset="0"/>
                <a:sym typeface="Wingdings" panose="05000000000000000000" pitchFamily="2" charset="2"/>
              </a:rPr>
              <a:t>Strategies for optimizing GHGs usage: results, new projects and plans</a:t>
            </a:r>
          </a:p>
          <a:p>
            <a:pPr marL="800100" lvl="1" indent="-342900">
              <a:lnSpc>
                <a:spcPct val="150000"/>
              </a:lnSpc>
              <a:buFont typeface="Calibri" panose="020F0502020204030204" pitchFamily="34" charset="0"/>
              <a:buChar char="‐"/>
            </a:pPr>
            <a:r>
              <a:rPr lang="en-GB" sz="2000" dirty="0">
                <a:cs typeface="Times New Roman" panose="02020603050405020304" pitchFamily="18" charset="0"/>
                <a:sym typeface="Wingdings" panose="05000000000000000000" pitchFamily="2" charset="2"/>
              </a:rPr>
              <a:t>Recirculation systems</a:t>
            </a:r>
          </a:p>
          <a:p>
            <a:pPr marL="800100" lvl="1" indent="-342900">
              <a:lnSpc>
                <a:spcPct val="150000"/>
              </a:lnSpc>
              <a:buFont typeface="Calibri" panose="020F0502020204030204" pitchFamily="34" charset="0"/>
              <a:buChar char="‐"/>
            </a:pPr>
            <a:r>
              <a:rPr lang="en-GB" sz="2000" dirty="0">
                <a:cs typeface="Times New Roman" panose="02020603050405020304" pitchFamily="18" charset="0"/>
                <a:sym typeface="Wingdings" panose="05000000000000000000" pitchFamily="2" charset="2"/>
              </a:rPr>
              <a:t>Recuperation systems</a:t>
            </a:r>
          </a:p>
          <a:p>
            <a:pPr marL="800100" lvl="1" indent="-342900">
              <a:lnSpc>
                <a:spcPct val="150000"/>
              </a:lnSpc>
              <a:buFont typeface="Calibri" panose="020F0502020204030204" pitchFamily="34" charset="0"/>
              <a:buChar char="‐"/>
            </a:pPr>
            <a:r>
              <a:rPr lang="en-GB" sz="2000" dirty="0">
                <a:cs typeface="Times New Roman" panose="02020603050405020304" pitchFamily="18" charset="0"/>
                <a:sym typeface="Wingdings" panose="05000000000000000000" pitchFamily="2" charset="2"/>
              </a:rPr>
              <a:t>Ecofriendly gases</a:t>
            </a:r>
          </a:p>
          <a:p>
            <a:pPr marL="800100" lvl="1" indent="-342900">
              <a:lnSpc>
                <a:spcPct val="150000"/>
              </a:lnSpc>
              <a:buFont typeface="Calibri" panose="020F0502020204030204" pitchFamily="34" charset="0"/>
              <a:buChar char="‐"/>
            </a:pPr>
            <a:r>
              <a:rPr lang="en-GB" sz="2000" dirty="0">
                <a:cs typeface="Times New Roman" panose="02020603050405020304" pitchFamily="18" charset="0"/>
                <a:sym typeface="Wingdings" panose="05000000000000000000" pitchFamily="2" charset="2"/>
              </a:rPr>
              <a:t>GHGs disposal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2200" dirty="0">
                <a:cs typeface="Times New Roman" panose="02020603050405020304" pitchFamily="18" charset="0"/>
                <a:sym typeface="Wingdings" panose="05000000000000000000" pitchFamily="2" charset="2"/>
              </a:rPr>
              <a:t>Conclusions/</a:t>
            </a:r>
            <a:r>
              <a:rPr lang="en-GB" sz="2200" dirty="0">
                <a:solidFill>
                  <a:schemeClr val="accent2">
                    <a:lumMod val="75000"/>
                  </a:schemeClr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Lessons to remember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65D8A94-88C9-5227-F9E1-7F60E3688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27/06/2024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53071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7" name="Possible alternatives to GHG gases"/>
          <p:cNvSpPr txBox="1"/>
          <p:nvPr/>
        </p:nvSpPr>
        <p:spPr>
          <a:xfrm>
            <a:off x="1907976" y="44649"/>
            <a:ext cx="8657965" cy="6518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/>
          <a:lstStyle>
            <a:lvl1pPr algn="l">
              <a:defRPr sz="4200">
                <a:solidFill>
                  <a:srgbClr val="21529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 algn="ctr"/>
            <a:r>
              <a:rPr sz="3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Possible alternatives to GHG gases</a:t>
            </a:r>
          </a:p>
        </p:txBody>
      </p:sp>
      <p:sp>
        <p:nvSpPr>
          <p:cNvPr id="941" name="New eco-friendly liquids/gases have been developed for industry as refrigerants and HV insulating medium… not straightforward for detector operation"/>
          <p:cNvSpPr txBox="1"/>
          <p:nvPr/>
        </p:nvSpPr>
        <p:spPr>
          <a:xfrm>
            <a:off x="37832" y="821929"/>
            <a:ext cx="12128596" cy="5289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pPr marL="321457" indent="-321457" defTabSz="321457">
              <a:lnSpc>
                <a:spcPct val="70000"/>
              </a:lnSpc>
              <a:spcBef>
                <a:spcPts val="844"/>
              </a:spcBef>
              <a:tabLst>
                <a:tab pos="98223" algn="l"/>
                <a:tab pos="321457" algn="l"/>
              </a:tabLst>
              <a:defRPr sz="2300" i="1">
                <a:solidFill>
                  <a:srgbClr val="21529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r>
              <a:rPr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New eco-friendly liquids/gases have been </a:t>
            </a:r>
            <a:r>
              <a:rPr sz="1600" dirty="0"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developed for </a:t>
            </a:r>
            <a:r>
              <a:rPr sz="1600" dirty="0" err="1"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industr</a:t>
            </a:r>
            <a:r>
              <a:rPr lang="en-GB" sz="1600" dirty="0" err="1"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ial</a:t>
            </a:r>
            <a:r>
              <a:rPr lang="en-GB" sz="1600" dirty="0"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applications </a:t>
            </a:r>
            <a:r>
              <a:rPr sz="1600" dirty="0"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as refrigerants </a:t>
            </a:r>
            <a:r>
              <a:rPr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and HV insulating medium…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321457" indent="-321457" defTabSz="321457">
              <a:lnSpc>
                <a:spcPct val="70000"/>
              </a:lnSpc>
              <a:spcBef>
                <a:spcPts val="844"/>
              </a:spcBef>
              <a:tabLst>
                <a:tab pos="98223" algn="l"/>
                <a:tab pos="321457" algn="l"/>
              </a:tabLst>
              <a:defRPr sz="2300" i="1">
                <a:solidFill>
                  <a:srgbClr val="21529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							 many gases tested, but </a:t>
            </a:r>
            <a:r>
              <a:rPr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Helvetica Neue"/>
              </a:rPr>
              <a:t>not straightforward for detector operation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Helvetica Neue"/>
              </a:rPr>
              <a:t>. Best options:</a:t>
            </a:r>
            <a:endParaRPr sz="1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Helvetica Neue"/>
            </a:endParaRPr>
          </a:p>
        </p:txBody>
      </p:sp>
      <p:pic>
        <p:nvPicPr>
          <p:cNvPr id="12" name="Picture 2" descr="C:\Users\guidar\Documents\IEEE2012\CERN LogoOutline-Blue-04.png">
            <a:extLst>
              <a:ext uri="{FF2B5EF4-FFF2-40B4-BE49-F238E27FC236}">
                <a16:creationId xmlns:a16="http://schemas.microsoft.com/office/drawing/2014/main" id="{144F7D2B-2FF5-275B-EACF-227E72B912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E1D853F2-FBF9-3FF2-30B5-4F78904ABDA0}"/>
              </a:ext>
            </a:extLst>
          </p:cNvPr>
          <p:cNvGrpSpPr/>
          <p:nvPr/>
        </p:nvGrpSpPr>
        <p:grpSpPr>
          <a:xfrm>
            <a:off x="792488" y="691712"/>
            <a:ext cx="10440000" cy="37824"/>
            <a:chOff x="179512" y="582864"/>
            <a:chExt cx="8820000" cy="37824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0B92BC58-16F2-7567-E008-0837C701242F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3F072D39-3B16-811C-6159-D742D9BA5CF1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42BD0914-B066-D9C3-7E45-68C7362EBD80}"/>
              </a:ext>
            </a:extLst>
          </p:cNvPr>
          <p:cNvSpPr txBox="1"/>
          <p:nvPr/>
        </p:nvSpPr>
        <p:spPr>
          <a:xfrm>
            <a:off x="37832" y="5429307"/>
            <a:ext cx="12192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highlight>
                  <a:srgbClr val="FFFF00"/>
                </a:highlight>
              </a:rPr>
              <a:t>Very difficult challenge for already installed detectors where it is not possible to change of FEB electronics, HV system, etc</a:t>
            </a:r>
          </a:p>
          <a:p>
            <a:r>
              <a:rPr lang="en-GB" sz="1600" dirty="0"/>
              <a:t>However, in any case to be considered</a:t>
            </a:r>
          </a:p>
          <a:p>
            <a:pPr marL="285750" indent="-285750">
              <a:buFont typeface="Calibri" panose="020F0502020204030204" pitchFamily="34" charset="0"/>
              <a:buChar char="−"/>
            </a:pPr>
            <a:r>
              <a:rPr lang="en-GB" sz="1600" dirty="0"/>
              <a:t> Long-term operation (to evaluate possible aging issues)</a:t>
            </a:r>
          </a:p>
          <a:p>
            <a:pPr marL="285750" indent="-285750">
              <a:buFont typeface="Calibri" panose="020F0502020204030204" pitchFamily="34" charset="0"/>
              <a:buChar char="−"/>
            </a:pPr>
            <a:r>
              <a:rPr lang="en-GB" sz="1600" dirty="0"/>
              <a:t> No flammability or toxicity of the gas mixture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C44F33E5-6335-EB78-30FF-8888E5D840F4}"/>
              </a:ext>
            </a:extLst>
          </p:cNvPr>
          <p:cNvGrpSpPr/>
          <p:nvPr/>
        </p:nvGrpSpPr>
        <p:grpSpPr>
          <a:xfrm>
            <a:off x="467544" y="1477083"/>
            <a:ext cx="8908539" cy="4651381"/>
            <a:chOff x="358220" y="1207477"/>
            <a:chExt cx="8908539" cy="4651381"/>
          </a:xfrm>
        </p:grpSpPr>
        <p:grpSp>
          <p:nvGrpSpPr>
            <p:cNvPr id="948" name="Group"/>
            <p:cNvGrpSpPr/>
            <p:nvPr/>
          </p:nvGrpSpPr>
          <p:grpSpPr>
            <a:xfrm>
              <a:off x="7963457" y="1567111"/>
              <a:ext cx="1303302" cy="1406339"/>
              <a:chOff x="709898" y="7169"/>
              <a:chExt cx="1853584" cy="2000125"/>
            </a:xfrm>
          </p:grpSpPr>
          <p:sp>
            <p:nvSpPr>
              <p:cNvPr id="946" name="HFO-1234ze…"/>
              <p:cNvSpPr txBox="1"/>
              <p:nvPr/>
            </p:nvSpPr>
            <p:spPr>
              <a:xfrm>
                <a:off x="709898" y="893624"/>
                <a:ext cx="1853584" cy="111367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>
                  <a:spcBef>
                    <a:spcPts val="352"/>
                  </a:spcBef>
                  <a:defRPr sz="1800"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  <a:r>
                  <a:rPr sz="1266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HFO-1234ze</a:t>
                </a:r>
              </a:p>
              <a:p>
                <a:pPr>
                  <a:spcBef>
                    <a:spcPts val="352"/>
                  </a:spcBef>
                  <a:defRPr sz="1800"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:r>
                  <a:rPr sz="1266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(C</a:t>
                </a:r>
                <a:r>
                  <a:rPr sz="1266" baseline="-5999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3</a:t>
                </a:r>
                <a:r>
                  <a:rPr sz="1266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H</a:t>
                </a:r>
                <a:r>
                  <a:rPr sz="1266" baseline="-5999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2</a:t>
                </a:r>
                <a:r>
                  <a:rPr sz="1266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F</a:t>
                </a:r>
                <a:r>
                  <a:rPr sz="1266" baseline="-5999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4</a:t>
                </a:r>
                <a:r>
                  <a:rPr sz="1266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)</a:t>
                </a:r>
              </a:p>
              <a:p>
                <a:pPr>
                  <a:spcBef>
                    <a:spcPts val="352"/>
                  </a:spcBef>
                  <a:defRPr sz="1800" b="1">
                    <a:solidFill>
                      <a:schemeClr val="accent2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:r>
                  <a:rPr sz="1266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GWP 6</a:t>
                </a:r>
              </a:p>
            </p:txBody>
          </p:sp>
          <p:pic>
            <p:nvPicPr>
              <p:cNvPr id="947" name="1200px-HFO-1234ze.svg.png" descr="1200px-HFO-1234ze.svg.png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13318" y="7169"/>
                <a:ext cx="1622318" cy="81386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000C6F68-7FD4-EC7B-224C-E8A53B8DC50F}"/>
                </a:ext>
              </a:extLst>
            </p:cNvPr>
            <p:cNvGrpSpPr/>
            <p:nvPr/>
          </p:nvGrpSpPr>
          <p:grpSpPr>
            <a:xfrm>
              <a:off x="662187" y="1517599"/>
              <a:ext cx="4670372" cy="1670157"/>
              <a:chOff x="2072455" y="1576079"/>
              <a:chExt cx="4670372" cy="1670157"/>
            </a:xfrm>
          </p:grpSpPr>
          <p:pic>
            <p:nvPicPr>
              <p:cNvPr id="942" name="Screen Shot 2021-04-27 at 17.18.33.png" descr="Screen Shot 2021-04-27 at 17.18.33.png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3968498" y="1783230"/>
                <a:ext cx="2774329" cy="1166919"/>
              </a:xfrm>
              <a:prstGeom prst="rect">
                <a:avLst/>
              </a:prstGeom>
              <a:ln w="12700">
                <a:miter lim="400000"/>
              </a:ln>
            </p:spPr>
          </p:pic>
          <p:grpSp>
            <p:nvGrpSpPr>
              <p:cNvPr id="945" name="Group"/>
              <p:cNvGrpSpPr/>
              <p:nvPr/>
            </p:nvGrpSpPr>
            <p:grpSpPr>
              <a:xfrm>
                <a:off x="2072455" y="1576079"/>
                <a:ext cx="1204077" cy="1670157"/>
                <a:chOff x="0" y="0"/>
                <a:chExt cx="1712463" cy="2375333"/>
              </a:xfrm>
            </p:grpSpPr>
            <p:sp>
              <p:nvSpPr>
                <p:cNvPr id="943" name="R134a…"/>
                <p:cNvSpPr txBox="1"/>
                <p:nvPr/>
              </p:nvSpPr>
              <p:spPr>
                <a:xfrm>
                  <a:off x="0" y="1168073"/>
                  <a:ext cx="1712464" cy="1207261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</a:ext>
                </a:extLst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>
                    <a:spcBef>
                      <a:spcPts val="352"/>
                    </a:spcBef>
                    <a:defRPr sz="1800"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  <a:r>
                    <a:rPr sz="1266" dirty="0"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R134a</a:t>
                  </a:r>
                  <a:r>
                    <a:rPr lang="en-GB" sz="1266" dirty="0"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 </a:t>
                  </a:r>
                  <a:r>
                    <a:rPr sz="1266" dirty="0"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(C</a:t>
                  </a:r>
                  <a:r>
                    <a:rPr sz="1266" baseline="-5999" dirty="0"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2</a:t>
                  </a:r>
                  <a:r>
                    <a:rPr sz="1266" dirty="0"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H</a:t>
                  </a:r>
                  <a:r>
                    <a:rPr sz="1266" baseline="-5999" dirty="0"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2</a:t>
                  </a:r>
                  <a:r>
                    <a:rPr sz="1266" dirty="0"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F</a:t>
                  </a:r>
                  <a:r>
                    <a:rPr sz="1266" baseline="-5999" dirty="0"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4</a:t>
                  </a:r>
                  <a:r>
                    <a:rPr sz="1266" dirty="0"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)</a:t>
                  </a:r>
                </a:p>
                <a:p>
                  <a:pPr>
                    <a:spcBef>
                      <a:spcPts val="352"/>
                    </a:spcBef>
                    <a:defRPr sz="1800" b="1">
                      <a:solidFill>
                        <a:schemeClr val="accent5"/>
                      </a:solidFill>
                      <a:latin typeface="Helvetica Neue"/>
                      <a:ea typeface="Helvetica Neue"/>
                      <a:cs typeface="Helvetica Neue"/>
                      <a:sym typeface="Helvetica Neue"/>
                    </a:defRPr>
                  </a:pPr>
                  <a:r>
                    <a:rPr sz="1266" dirty="0">
                      <a:solidFill>
                        <a:schemeClr val="accent1">
                          <a:lumMod val="50000"/>
                        </a:schemeClr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GWP 1430</a:t>
                  </a:r>
                </a:p>
              </p:txBody>
            </p:sp>
            <p:pic>
              <p:nvPicPr>
                <p:cNvPr id="944" name="GAS2_RPC_C2H2F4.png" descr="GAS2_RPC_C2H2F4.png"/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85913" y="0"/>
                  <a:ext cx="1340638" cy="1164237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</p:grpSp>
          <p:sp>
            <p:nvSpPr>
              <p:cNvPr id="949" name="Line"/>
              <p:cNvSpPr/>
              <p:nvPr/>
            </p:nvSpPr>
            <p:spPr>
              <a:xfrm>
                <a:off x="3285454" y="2064285"/>
                <a:ext cx="603863" cy="1"/>
              </a:xfrm>
              <a:prstGeom prst="line">
                <a:avLst/>
              </a:prstGeom>
              <a:ln w="25400">
                <a:solidFill>
                  <a:srgbClr val="21529F"/>
                </a:solidFill>
                <a:miter lim="400000"/>
                <a:tailEnd type="triangle"/>
              </a:ln>
            </p:spPr>
            <p:txBody>
              <a:bodyPr lIns="35719" tIns="35719" rIns="35719" bIns="35719" anchor="ctr"/>
              <a:lstStyle/>
              <a:p>
                <a:pPr>
                  <a:defRPr sz="2400"/>
                </a:pPr>
                <a:endParaRPr sz="1687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5CE5164A-A24B-AE75-B196-402C1E8B2241}"/>
                </a:ext>
              </a:extLst>
            </p:cNvPr>
            <p:cNvGrpSpPr/>
            <p:nvPr/>
          </p:nvGrpSpPr>
          <p:grpSpPr>
            <a:xfrm>
              <a:off x="5741910" y="1446435"/>
              <a:ext cx="1310645" cy="1695721"/>
              <a:chOff x="5919273" y="1457288"/>
              <a:chExt cx="1310645" cy="1695721"/>
            </a:xfrm>
          </p:grpSpPr>
          <p:grpSp>
            <p:nvGrpSpPr>
              <p:cNvPr id="4" name="Group 3">
                <a:extLst>
                  <a:ext uri="{FF2B5EF4-FFF2-40B4-BE49-F238E27FC236}">
                    <a16:creationId xmlns:a16="http://schemas.microsoft.com/office/drawing/2014/main" id="{E7673026-ED68-EDC7-AF12-8B58B1154556}"/>
                  </a:ext>
                </a:extLst>
              </p:cNvPr>
              <p:cNvGrpSpPr/>
              <p:nvPr/>
            </p:nvGrpSpPr>
            <p:grpSpPr>
              <a:xfrm>
                <a:off x="5919273" y="1457288"/>
                <a:ext cx="1303301" cy="1695721"/>
                <a:chOff x="7126216" y="1506405"/>
                <a:chExt cx="1303301" cy="1695721"/>
              </a:xfrm>
            </p:grpSpPr>
            <p:sp>
              <p:nvSpPr>
                <p:cNvPr id="977" name="HFO-1234yf…"/>
                <p:cNvSpPr txBox="1"/>
                <p:nvPr/>
              </p:nvSpPr>
              <p:spPr>
                <a:xfrm>
                  <a:off x="7126216" y="2419077"/>
                  <a:ext cx="1303301" cy="783049"/>
                </a:xfrm>
                <a:prstGeom prst="rect">
                  <a:avLst/>
                </a:prstGeom>
                <a:ln w="12700">
                  <a:miter lim="400000"/>
                </a:ln>
                <a:extLst>
                  <a:ext uri="{C572A759-6A51-4108-AA02-DFA0A04FC94B}">
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</a:ext>
                </a:extLst>
              </p:spPr>
              <p:txBody>
                <a:bodyPr lIns="35719" tIns="35719" rIns="35719" bIns="35719" anchor="ctr"/>
                <a:lstStyle/>
                <a:p>
                  <a:pPr>
                    <a:spcBef>
                      <a:spcPts val="352"/>
                    </a:spcBef>
                    <a:defRPr sz="1800"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  <a:r>
                    <a:rPr sz="1266"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HFO-1234yf</a:t>
                  </a:r>
                </a:p>
                <a:p>
                  <a:pPr>
                    <a:spcBef>
                      <a:spcPts val="352"/>
                    </a:spcBef>
                    <a:defRPr sz="1800">
                      <a:latin typeface="Helvetica Neue"/>
                      <a:ea typeface="Helvetica Neue"/>
                      <a:cs typeface="Helvetica Neue"/>
                      <a:sym typeface="Helvetica Neue"/>
                    </a:defRPr>
                  </a:pPr>
                  <a:r>
                    <a:rPr sz="1266"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(C</a:t>
                  </a:r>
                  <a:r>
                    <a:rPr sz="1266" baseline="-5999"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3</a:t>
                  </a:r>
                  <a:r>
                    <a:rPr sz="1266"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H</a:t>
                  </a:r>
                  <a:r>
                    <a:rPr sz="1266" baseline="-5999"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2</a:t>
                  </a:r>
                  <a:r>
                    <a:rPr sz="1266"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F</a:t>
                  </a:r>
                  <a:r>
                    <a:rPr sz="1266" baseline="-5999"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4</a:t>
                  </a:r>
                  <a:r>
                    <a:rPr sz="1266"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)</a:t>
                  </a:r>
                </a:p>
                <a:p>
                  <a:pPr>
                    <a:spcBef>
                      <a:spcPts val="352"/>
                    </a:spcBef>
                    <a:defRPr sz="1800" b="1">
                      <a:solidFill>
                        <a:schemeClr val="accent2"/>
                      </a:solidFill>
                      <a:latin typeface="Helvetica Neue"/>
                      <a:ea typeface="Helvetica Neue"/>
                      <a:cs typeface="Helvetica Neue"/>
                      <a:sym typeface="Helvetica Neue"/>
                    </a:defRPr>
                  </a:pPr>
                  <a:r>
                    <a:rPr sz="1266"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GWP 4</a:t>
                  </a:r>
                </a:p>
              </p:txBody>
            </p:sp>
            <p:pic>
              <p:nvPicPr>
                <p:cNvPr id="978" name="2,3,3,3-Tetrafluorpropene_Structural_Formulae_V.1.svg.png" descr="2,3,3,3-Tetrafluorpropene_Structural_Formulae_V.1.svg.png"/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83602" y="1523491"/>
                  <a:ext cx="1112140" cy="876738"/>
                </a:xfrm>
                <a:prstGeom prst="rect">
                  <a:avLst/>
                </a:prstGeom>
                <a:ln w="12700">
                  <a:miter lim="400000"/>
                </a:ln>
              </p:spPr>
            </p:pic>
            <p:sp>
              <p:nvSpPr>
                <p:cNvPr id="979" name="Line"/>
                <p:cNvSpPr/>
                <p:nvPr/>
              </p:nvSpPr>
              <p:spPr>
                <a:xfrm flipV="1">
                  <a:off x="7344690" y="1506405"/>
                  <a:ext cx="773695" cy="1433791"/>
                </a:xfrm>
                <a:prstGeom prst="line">
                  <a:avLst/>
                </a:prstGeom>
                <a:ln w="25400">
                  <a:solidFill>
                    <a:schemeClr val="accent5">
                      <a:hueOff val="-176146"/>
                      <a:satOff val="3665"/>
                      <a:lumOff val="-13986"/>
                    </a:schemeClr>
                  </a:solidFill>
                  <a:miter lim="400000"/>
                </a:ln>
              </p:spPr>
              <p:txBody>
                <a:bodyPr lIns="35719" tIns="35719" rIns="35719" bIns="35719" anchor="ctr"/>
                <a:lstStyle/>
                <a:p>
                  <a:pPr>
                    <a:defRPr sz="2400"/>
                  </a:pPr>
                  <a:endParaRPr sz="1687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sp>
            <p:nvSpPr>
              <p:cNvPr id="981" name="flammable"/>
              <p:cNvSpPr txBox="1"/>
              <p:nvPr/>
            </p:nvSpPr>
            <p:spPr>
              <a:xfrm rot="19626071">
                <a:off x="6452461" y="2677561"/>
                <a:ext cx="777457" cy="266933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none" lIns="35719" tIns="35719" rIns="35719" bIns="35719" anchor="ctr">
                <a:spAutoFit/>
              </a:bodyPr>
              <a:lstStyle>
                <a:lvl1pPr>
                  <a:defRPr sz="1800">
                    <a:solidFill>
                      <a:schemeClr val="accent5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lvl1pPr>
              </a:lstStyle>
              <a:p>
                <a:r>
                  <a:rPr sz="1266" dirty="0">
                    <a:solidFill>
                      <a:srgbClr val="FF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flammable</a:t>
                </a:r>
              </a:p>
            </p:txBody>
          </p:sp>
        </p:grp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940FC093-CB97-C858-4C0D-666BA56EC91D}"/>
                </a:ext>
              </a:extLst>
            </p:cNvPr>
            <p:cNvSpPr/>
            <p:nvPr/>
          </p:nvSpPr>
          <p:spPr>
            <a:xfrm>
              <a:off x="358220" y="1207477"/>
              <a:ext cx="1644732" cy="1978629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E31D6C7B-A7A2-B109-7E33-31CCF473A42B}"/>
                </a:ext>
              </a:extLst>
            </p:cNvPr>
            <p:cNvGrpSpPr/>
            <p:nvPr/>
          </p:nvGrpSpPr>
          <p:grpSpPr>
            <a:xfrm>
              <a:off x="3116064" y="3377707"/>
              <a:ext cx="3618015" cy="2481151"/>
              <a:chOff x="7151004" y="3238206"/>
              <a:chExt cx="3618015" cy="2481151"/>
            </a:xfrm>
          </p:grpSpPr>
          <p:sp>
            <p:nvSpPr>
              <p:cNvPr id="965" name="R14…"/>
              <p:cNvSpPr/>
              <p:nvPr/>
            </p:nvSpPr>
            <p:spPr>
              <a:xfrm>
                <a:off x="8039189" y="4826387"/>
                <a:ext cx="892970" cy="892970"/>
              </a:xfrm>
              <a:prstGeom prst="line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none" lIns="35719" tIns="35719" rIns="35719" bIns="35719" numCol="1" anchor="ctr">
                <a:spAutoFit/>
              </a:bodyPr>
              <a:lstStyle/>
              <a:p>
                <a:pPr>
                  <a:spcBef>
                    <a:spcPts val="352"/>
                  </a:spcBef>
                  <a:defRPr sz="1800"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  <a:r>
                  <a:rPr sz="1266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R14</a:t>
                </a:r>
                <a:r>
                  <a:rPr lang="en-GB" sz="1266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sz="1266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(CF</a:t>
                </a:r>
                <a:r>
                  <a:rPr sz="1266" baseline="-5999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4</a:t>
                </a:r>
                <a:r>
                  <a:rPr sz="1266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)</a:t>
                </a:r>
                <a:endParaRPr lang="en-GB" sz="1266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352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800" b="1">
                    <a:solidFill>
                      <a:srgbClr val="5B9BD5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:r>
                  <a:rPr kumimoji="0" lang="fr-FR" sz="1266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50000"/>
                      </a:srgbClr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sym typeface="Helvetica Neue"/>
                  </a:rPr>
                  <a:t>GWP 5700</a:t>
                </a:r>
              </a:p>
              <a:p>
                <a:pPr>
                  <a:spcBef>
                    <a:spcPts val="352"/>
                  </a:spcBef>
                  <a:defRPr sz="1800"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  <a:endParaRPr sz="1266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968" name="Group"/>
              <p:cNvGrpSpPr/>
              <p:nvPr/>
            </p:nvGrpSpPr>
            <p:grpSpPr>
              <a:xfrm>
                <a:off x="7151004" y="3375295"/>
                <a:ext cx="1347717" cy="1100227"/>
                <a:chOff x="-408288" y="0"/>
                <a:chExt cx="1916750" cy="1564765"/>
              </a:xfrm>
            </p:grpSpPr>
            <p:pic>
              <p:nvPicPr>
                <p:cNvPr id="966" name="CF4.png" descr="CF4.png"/>
                <p:cNvPicPr>
                  <a:picLocks noChangeAspect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08288" y="0"/>
                  <a:ext cx="1916750" cy="1564765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sp>
              <p:nvSpPr>
                <p:cNvPr id="967" name="Rectangle"/>
                <p:cNvSpPr/>
                <p:nvPr/>
              </p:nvSpPr>
              <p:spPr>
                <a:xfrm>
                  <a:off x="-406635" y="52420"/>
                  <a:ext cx="1022518" cy="808251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>
                    <a:defRPr sz="2400"/>
                  </a:pPr>
                  <a:endParaRPr sz="1687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sp>
            <p:nvSpPr>
              <p:cNvPr id="970" name="Line"/>
              <p:cNvSpPr/>
              <p:nvPr/>
            </p:nvSpPr>
            <p:spPr>
              <a:xfrm>
                <a:off x="8723975" y="4046195"/>
                <a:ext cx="766092" cy="24632"/>
              </a:xfrm>
              <a:prstGeom prst="line">
                <a:avLst/>
              </a:prstGeom>
              <a:ln w="25400">
                <a:solidFill>
                  <a:srgbClr val="21529F"/>
                </a:solidFill>
                <a:miter lim="400000"/>
                <a:tailEnd type="triangle"/>
              </a:ln>
            </p:spPr>
            <p:txBody>
              <a:bodyPr lIns="35719" tIns="35719" rIns="35719" bIns="35719" anchor="ctr"/>
              <a:lstStyle/>
              <a:p>
                <a:pPr>
                  <a:defRPr sz="2400"/>
                </a:pPr>
                <a:endParaRPr sz="1687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971" name="?"/>
              <p:cNvSpPr txBox="1"/>
              <p:nvPr/>
            </p:nvSpPr>
            <p:spPr>
              <a:xfrm>
                <a:off x="9537732" y="3915719"/>
                <a:ext cx="163507" cy="310214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none" lIns="35719" tIns="35719" rIns="35719" bIns="35719" anchor="ctr">
                <a:spAutoFit/>
              </a:bodyPr>
              <a:lstStyle>
                <a:lvl1pPr>
                  <a:spcBef>
                    <a:spcPts val="500"/>
                  </a:spcBef>
                  <a:defRPr sz="2200"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lvl1pPr>
              </a:lstStyle>
              <a:p>
                <a:r>
                  <a:rPr sz="1547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?</a:t>
                </a:r>
              </a:p>
            </p:txBody>
          </p:sp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id="{120496F1-42F2-2774-B026-28970EEEA1BA}"/>
                  </a:ext>
                </a:extLst>
              </p:cNvPr>
              <p:cNvGrpSpPr/>
              <p:nvPr/>
            </p:nvGrpSpPr>
            <p:grpSpPr>
              <a:xfrm>
                <a:off x="9749957" y="3420664"/>
                <a:ext cx="1019062" cy="1373125"/>
                <a:chOff x="9749957" y="3420664"/>
                <a:chExt cx="1019062" cy="1373125"/>
              </a:xfrm>
            </p:grpSpPr>
            <p:grpSp>
              <p:nvGrpSpPr>
                <p:cNvPr id="975" name="Group"/>
                <p:cNvGrpSpPr/>
                <p:nvPr/>
              </p:nvGrpSpPr>
              <p:grpSpPr>
                <a:xfrm>
                  <a:off x="9749957" y="3472315"/>
                  <a:ext cx="827499" cy="1197020"/>
                  <a:chOff x="0" y="0"/>
                  <a:chExt cx="1176886" cy="1702426"/>
                </a:xfrm>
              </p:grpSpPr>
              <p:pic>
                <p:nvPicPr>
                  <p:cNvPr id="973" name="Trifluoroiodomethane.png" descr="Trifluoroiodomethane.png"/>
                  <p:cNvPicPr>
                    <a:picLocks noChangeAspect="1"/>
                  </p:cNvPicPr>
                  <p:nvPr/>
                </p:nvPicPr>
                <p:blipFill>
                  <a:blip r:embed="rId8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0" y="0"/>
                    <a:ext cx="1176887" cy="1132336"/>
                  </a:xfrm>
                  <a:prstGeom prst="rect">
                    <a:avLst/>
                  </a:prstGeom>
                  <a:ln w="12700" cap="flat">
                    <a:noFill/>
                    <a:miter lim="400000"/>
                  </a:ln>
                  <a:effectLst/>
                </p:spPr>
              </p:pic>
              <p:sp>
                <p:nvSpPr>
                  <p:cNvPr id="974" name="CF3I…"/>
                  <p:cNvSpPr txBox="1"/>
                  <p:nvPr/>
                </p:nvSpPr>
                <p:spPr>
                  <a:xfrm>
                    <a:off x="28366" y="935470"/>
                    <a:ext cx="1148436" cy="766957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  </a:ext>
                  </a:extLst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spcBef>
                        <a:spcPts val="352"/>
                      </a:spcBef>
                      <a:defRPr sz="1800">
                        <a:latin typeface="Helvetica Neue Medium"/>
                        <a:ea typeface="Helvetica Neue Medium"/>
                        <a:cs typeface="Helvetica Neue Medium"/>
                        <a:sym typeface="Helvetica Neue Medium"/>
                      </a:defRPr>
                    </a:pPr>
                    <a:r>
                      <a:rPr sz="1266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a:t>CF</a:t>
                    </a:r>
                    <a:r>
                      <a:rPr sz="1266" baseline="-5999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a:t>3</a:t>
                    </a:r>
                    <a:r>
                      <a:rPr sz="1266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a:t>I</a:t>
                    </a:r>
                  </a:p>
                  <a:p>
                    <a:pPr>
                      <a:spcBef>
                        <a:spcPts val="352"/>
                      </a:spcBef>
                      <a:defRPr sz="1800" b="1">
                        <a:solidFill>
                          <a:schemeClr val="accent2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defRPr>
                    </a:pPr>
                    <a:r>
                      <a:rPr sz="1266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a:t>GWP 0.4</a:t>
                    </a:r>
                  </a:p>
                </p:txBody>
              </p:sp>
            </p:grpSp>
            <p:sp>
              <p:nvSpPr>
                <p:cNvPr id="976" name="Line"/>
                <p:cNvSpPr/>
                <p:nvPr/>
              </p:nvSpPr>
              <p:spPr>
                <a:xfrm flipV="1">
                  <a:off x="9798075" y="3420664"/>
                  <a:ext cx="812116" cy="1373125"/>
                </a:xfrm>
                <a:prstGeom prst="line">
                  <a:avLst/>
                </a:prstGeom>
                <a:ln w="25400">
                  <a:solidFill>
                    <a:schemeClr val="accent5">
                      <a:hueOff val="-176146"/>
                      <a:satOff val="3665"/>
                      <a:lumOff val="-13986"/>
                    </a:schemeClr>
                  </a:solidFill>
                  <a:miter lim="400000"/>
                </a:ln>
              </p:spPr>
              <p:txBody>
                <a:bodyPr lIns="35719" tIns="35719" rIns="35719" bIns="35719" anchor="ctr"/>
                <a:lstStyle/>
                <a:p>
                  <a:pPr>
                    <a:defRPr sz="2400"/>
                  </a:pPr>
                  <a:endParaRPr sz="1687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982" name="toxic"/>
                <p:cNvSpPr txBox="1"/>
                <p:nvPr/>
              </p:nvSpPr>
              <p:spPr>
                <a:xfrm rot="19991823">
                  <a:off x="10385836" y="4209191"/>
                  <a:ext cx="383183" cy="266933"/>
                </a:xfrm>
                <a:prstGeom prst="rect">
                  <a:avLst/>
                </a:prstGeom>
                <a:ln w="12700">
                  <a:miter lim="400000"/>
                </a:ln>
                <a:extLst>
                  <a:ext uri="{C572A759-6A51-4108-AA02-DFA0A04FC94B}">
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</a:ext>
                </a:extLst>
              </p:spPr>
              <p:txBody>
                <a:bodyPr wrap="none" lIns="35719" tIns="35719" rIns="35719" bIns="35719" anchor="ctr">
                  <a:spAutoFit/>
                </a:bodyPr>
                <a:lstStyle>
                  <a:lvl1pPr>
                    <a:defRPr sz="1800">
                      <a:solidFill>
                        <a:schemeClr val="accent5"/>
                      </a:solidFill>
                      <a:latin typeface="Helvetica"/>
                      <a:ea typeface="Helvetica"/>
                      <a:cs typeface="Helvetica"/>
                      <a:sym typeface="Helvetica"/>
                    </a:defRPr>
                  </a:lvl1pPr>
                </a:lstStyle>
                <a:p>
                  <a:r>
                    <a:rPr sz="1266" dirty="0">
                      <a:solidFill>
                        <a:srgbClr val="FF0000"/>
                      </a:solidFill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toxic</a:t>
                  </a:r>
                </a:p>
              </p:txBody>
            </p:sp>
          </p:grpSp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ED020F8E-1F56-F04B-E942-847B800DD1AB}"/>
                  </a:ext>
                </a:extLst>
              </p:cNvPr>
              <p:cNvSpPr/>
              <p:nvPr/>
            </p:nvSpPr>
            <p:spPr>
              <a:xfrm>
                <a:off x="7376257" y="3238206"/>
                <a:ext cx="1841602" cy="1760738"/>
              </a:xfrm>
              <a:prstGeom prst="ellipse">
                <a:avLst/>
              </a:pr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</p:grpSp>
        <p:sp>
          <p:nvSpPr>
            <p:cNvPr id="972" name="Line"/>
            <p:cNvSpPr/>
            <p:nvPr/>
          </p:nvSpPr>
          <p:spPr>
            <a:xfrm flipV="1">
              <a:off x="4687872" y="2758267"/>
              <a:ext cx="3275585" cy="1170171"/>
            </a:xfrm>
            <a:prstGeom prst="line">
              <a:avLst/>
            </a:prstGeom>
            <a:ln w="25400">
              <a:solidFill>
                <a:srgbClr val="21529F"/>
              </a:solidFill>
              <a:custDash>
                <a:ds d="200000" sp="200000"/>
              </a:custDash>
              <a:miter lim="400000"/>
              <a:tailEnd type="triangle"/>
            </a:ln>
          </p:spPr>
          <p:txBody>
            <a:bodyPr lIns="35719" tIns="35719" rIns="35719" bIns="35719" anchor="ctr"/>
            <a:lstStyle/>
            <a:p>
              <a:pPr>
                <a:defRPr sz="2400"/>
              </a:pPr>
              <a:endParaRPr sz="1687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852B0A47-0312-AF4D-EEB3-695B5F7D56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20</a:t>
            </a:fld>
            <a:endParaRPr lang="en-GB"/>
          </a:p>
        </p:txBody>
      </p:sp>
      <p:sp>
        <p:nvSpPr>
          <p:cNvPr id="25" name="Footer Placeholder 11">
            <a:extLst>
              <a:ext uri="{FF2B5EF4-FFF2-40B4-BE49-F238E27FC236}">
                <a16:creationId xmlns:a16="http://schemas.microsoft.com/office/drawing/2014/main" id="{E5469BD2-7069-2F2D-8D0A-E8424EAC4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49385" y="6356350"/>
            <a:ext cx="5693229" cy="365125"/>
          </a:xfrm>
        </p:spPr>
        <p:txBody>
          <a:bodyPr/>
          <a:lstStyle/>
          <a:p>
            <a:r>
              <a:rPr lang="en-GB"/>
              <a:t>Sustainable Accelerators Panel</a:t>
            </a:r>
            <a:endParaRPr lang="en-GB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46B6EA0-8940-0D0E-5EC0-F429F335CA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27/06/2024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94413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8DA1759-3E3D-A207-078C-3A7F966E24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27/06/2024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BBDAAD7-751B-5CC7-966D-9053DD8374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Sustainable Accelerators Panel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4183A9-3B49-A39C-F51D-950F2C4609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21</a:t>
            </a:fld>
            <a:endParaRPr lang="en-GB"/>
          </a:p>
        </p:txBody>
      </p:sp>
      <p:pic>
        <p:nvPicPr>
          <p:cNvPr id="5" name="Screen Shot 2021-04-27 at 17.18.33.png" descr="Screen Shot 2021-04-27 at 17.18.33.png">
            <a:extLst>
              <a:ext uri="{FF2B5EF4-FFF2-40B4-BE49-F238E27FC236}">
                <a16:creationId xmlns:a16="http://schemas.microsoft.com/office/drawing/2014/main" id="{49FFB6EA-2B4C-D65D-7F2F-85663F403B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262344" y="2237095"/>
            <a:ext cx="2551040" cy="1073001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Line">
            <a:extLst>
              <a:ext uri="{FF2B5EF4-FFF2-40B4-BE49-F238E27FC236}">
                <a16:creationId xmlns:a16="http://schemas.microsoft.com/office/drawing/2014/main" id="{CD3988AE-73B2-FB5F-FEED-243E39F69474}"/>
              </a:ext>
            </a:extLst>
          </p:cNvPr>
          <p:cNvSpPr/>
          <p:nvPr/>
        </p:nvSpPr>
        <p:spPr>
          <a:xfrm flipV="1">
            <a:off x="2498647" y="1159793"/>
            <a:ext cx="1926328" cy="718073"/>
          </a:xfrm>
          <a:prstGeom prst="line">
            <a:avLst/>
          </a:prstGeom>
          <a:ln w="25400">
            <a:solidFill>
              <a:srgbClr val="21529F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2400"/>
            </a:pPr>
            <a:endParaRPr sz="1687"/>
          </a:p>
        </p:txBody>
      </p:sp>
      <p:sp>
        <p:nvSpPr>
          <p:cNvPr id="7" name="Line">
            <a:extLst>
              <a:ext uri="{FF2B5EF4-FFF2-40B4-BE49-F238E27FC236}">
                <a16:creationId xmlns:a16="http://schemas.microsoft.com/office/drawing/2014/main" id="{675FE054-B362-3A3C-7F4A-A7055E4829E9}"/>
              </a:ext>
            </a:extLst>
          </p:cNvPr>
          <p:cNvSpPr/>
          <p:nvPr/>
        </p:nvSpPr>
        <p:spPr>
          <a:xfrm>
            <a:off x="2498647" y="1917458"/>
            <a:ext cx="1763697" cy="728512"/>
          </a:xfrm>
          <a:prstGeom prst="line">
            <a:avLst/>
          </a:prstGeom>
          <a:ln w="25400">
            <a:solidFill>
              <a:srgbClr val="21529F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2400"/>
            </a:pPr>
            <a:endParaRPr sz="1687"/>
          </a:p>
        </p:txBody>
      </p:sp>
      <p:sp>
        <p:nvSpPr>
          <p:cNvPr id="8" name="Line">
            <a:extLst>
              <a:ext uri="{FF2B5EF4-FFF2-40B4-BE49-F238E27FC236}">
                <a16:creationId xmlns:a16="http://schemas.microsoft.com/office/drawing/2014/main" id="{0E4FD8EA-FF43-008C-6AAB-62BB3A56E73C}"/>
              </a:ext>
            </a:extLst>
          </p:cNvPr>
          <p:cNvSpPr/>
          <p:nvPr/>
        </p:nvSpPr>
        <p:spPr>
          <a:xfrm flipV="1">
            <a:off x="2768304" y="3943846"/>
            <a:ext cx="1763698" cy="390177"/>
          </a:xfrm>
          <a:prstGeom prst="line">
            <a:avLst/>
          </a:prstGeom>
          <a:ln w="25400">
            <a:solidFill>
              <a:srgbClr val="21529F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2400"/>
            </a:pPr>
            <a:endParaRPr sz="1687"/>
          </a:p>
        </p:txBody>
      </p:sp>
      <p:sp>
        <p:nvSpPr>
          <p:cNvPr id="9" name="Line">
            <a:extLst>
              <a:ext uri="{FF2B5EF4-FFF2-40B4-BE49-F238E27FC236}">
                <a16:creationId xmlns:a16="http://schemas.microsoft.com/office/drawing/2014/main" id="{2FA26995-DEA2-0BDC-7F7D-06C839190DE9}"/>
              </a:ext>
            </a:extLst>
          </p:cNvPr>
          <p:cNvSpPr/>
          <p:nvPr/>
        </p:nvSpPr>
        <p:spPr>
          <a:xfrm>
            <a:off x="2760888" y="4438553"/>
            <a:ext cx="1692609" cy="1100227"/>
          </a:xfrm>
          <a:prstGeom prst="line">
            <a:avLst/>
          </a:prstGeom>
          <a:ln w="25400">
            <a:solidFill>
              <a:srgbClr val="21529F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2400"/>
            </a:pPr>
            <a:endParaRPr sz="1687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310BEFF6-E0BD-3994-3EFF-3B80C9094175}"/>
              </a:ext>
            </a:extLst>
          </p:cNvPr>
          <p:cNvGrpSpPr/>
          <p:nvPr/>
        </p:nvGrpSpPr>
        <p:grpSpPr>
          <a:xfrm>
            <a:off x="1025700" y="1063886"/>
            <a:ext cx="1347715" cy="2225241"/>
            <a:chOff x="2078901" y="1064037"/>
            <a:chExt cx="1347715" cy="2225241"/>
          </a:xfrm>
        </p:grpSpPr>
        <p:grpSp>
          <p:nvGrpSpPr>
            <p:cNvPr id="11" name="Group">
              <a:extLst>
                <a:ext uri="{FF2B5EF4-FFF2-40B4-BE49-F238E27FC236}">
                  <a16:creationId xmlns:a16="http://schemas.microsoft.com/office/drawing/2014/main" id="{070C5099-99BD-81B3-0BC3-48EAC6479458}"/>
                </a:ext>
              </a:extLst>
            </p:cNvPr>
            <p:cNvGrpSpPr/>
            <p:nvPr/>
          </p:nvGrpSpPr>
          <p:grpSpPr>
            <a:xfrm>
              <a:off x="2078901" y="1419882"/>
              <a:ext cx="1347715" cy="1869396"/>
              <a:chOff x="0" y="0"/>
              <a:chExt cx="1916749" cy="2658695"/>
            </a:xfrm>
          </p:grpSpPr>
          <p:sp>
            <p:nvSpPr>
              <p:cNvPr id="13" name="C2H2F4…">
                <a:extLst>
                  <a:ext uri="{FF2B5EF4-FFF2-40B4-BE49-F238E27FC236}">
                    <a16:creationId xmlns:a16="http://schemas.microsoft.com/office/drawing/2014/main" id="{48C12690-1372-FFEB-CCEB-F3BA74FCA891}"/>
                  </a:ext>
                </a:extLst>
              </p:cNvPr>
              <p:cNvSpPr txBox="1"/>
              <p:nvPr/>
            </p:nvSpPr>
            <p:spPr>
              <a:xfrm>
                <a:off x="0" y="1307416"/>
                <a:ext cx="1916750" cy="135128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>
                  <a:spcBef>
                    <a:spcPts val="352"/>
                  </a:spcBef>
                  <a:defRPr sz="2100" b="1"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:r>
                  <a:rPr sz="1477"/>
                  <a:t>C</a:t>
                </a:r>
                <a:r>
                  <a:rPr sz="1477" baseline="-5999"/>
                  <a:t>2</a:t>
                </a:r>
                <a:r>
                  <a:rPr sz="1477"/>
                  <a:t>H</a:t>
                </a:r>
                <a:r>
                  <a:rPr sz="1477" baseline="-5999"/>
                  <a:t>2</a:t>
                </a:r>
                <a:r>
                  <a:rPr sz="1477"/>
                  <a:t>F</a:t>
                </a:r>
                <a:r>
                  <a:rPr sz="1477" baseline="-5999"/>
                  <a:t>4</a:t>
                </a:r>
              </a:p>
              <a:p>
                <a:pPr>
                  <a:spcBef>
                    <a:spcPts val="352"/>
                  </a:spcBef>
                  <a:defRPr sz="1900">
                    <a:solidFill>
                      <a:schemeClr val="accent5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  <a:r>
                  <a:rPr sz="1336"/>
                  <a:t>GWP 1430</a:t>
                </a:r>
              </a:p>
            </p:txBody>
          </p:sp>
          <p:pic>
            <p:nvPicPr>
              <p:cNvPr id="14" name="GAS2_RPC_C2H2F4.png" descr="GAS2_RPC_C2H2F4.png">
                <a:extLst>
                  <a:ext uri="{FF2B5EF4-FFF2-40B4-BE49-F238E27FC236}">
                    <a16:creationId xmlns:a16="http://schemas.microsoft.com/office/drawing/2014/main" id="{4E73742A-6283-E829-8290-E36E20C17B8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08091" y="0"/>
                <a:ext cx="1500567" cy="130312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sp>
          <p:nvSpPr>
            <p:cNvPr id="12" name="~95%">
              <a:extLst>
                <a:ext uri="{FF2B5EF4-FFF2-40B4-BE49-F238E27FC236}">
                  <a16:creationId xmlns:a16="http://schemas.microsoft.com/office/drawing/2014/main" id="{FD9F5F06-C903-FE56-8278-A48D392044D8}"/>
                </a:ext>
              </a:extLst>
            </p:cNvPr>
            <p:cNvSpPr txBox="1"/>
            <p:nvPr/>
          </p:nvSpPr>
          <p:spPr>
            <a:xfrm>
              <a:off x="2431070" y="1064037"/>
              <a:ext cx="562655" cy="29944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35719" tIns="35719" rIns="35719" bIns="35719" anchor="ctr">
              <a:spAutoFit/>
            </a:bodyPr>
            <a:lstStyle>
              <a:lvl1pPr>
                <a:defRPr sz="2100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rPr sz="1477" dirty="0"/>
                <a:t>~95%</a:t>
              </a:r>
            </a:p>
          </p:txBody>
        </p:sp>
      </p:grpSp>
      <p:sp>
        <p:nvSpPr>
          <p:cNvPr id="15" name="+">
            <a:extLst>
              <a:ext uri="{FF2B5EF4-FFF2-40B4-BE49-F238E27FC236}">
                <a16:creationId xmlns:a16="http://schemas.microsoft.com/office/drawing/2014/main" id="{3431AC26-BD83-9B3C-0442-57270A87554C}"/>
              </a:ext>
            </a:extLst>
          </p:cNvPr>
          <p:cNvSpPr txBox="1"/>
          <p:nvPr/>
        </p:nvSpPr>
        <p:spPr>
          <a:xfrm>
            <a:off x="1618905" y="3047227"/>
            <a:ext cx="221215" cy="3799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21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sz="2000" dirty="0"/>
              <a:t>+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078AD5C-1E17-1433-8632-581B00D62A3B}"/>
              </a:ext>
            </a:extLst>
          </p:cNvPr>
          <p:cNvGrpSpPr/>
          <p:nvPr/>
        </p:nvGrpSpPr>
        <p:grpSpPr>
          <a:xfrm>
            <a:off x="731177" y="3441756"/>
            <a:ext cx="2194223" cy="2880847"/>
            <a:chOff x="1655647" y="3806131"/>
            <a:chExt cx="2194223" cy="2880847"/>
          </a:xfrm>
        </p:grpSpPr>
        <p:grpSp>
          <p:nvGrpSpPr>
            <p:cNvPr id="17" name="Group">
              <a:extLst>
                <a:ext uri="{FF2B5EF4-FFF2-40B4-BE49-F238E27FC236}">
                  <a16:creationId xmlns:a16="http://schemas.microsoft.com/office/drawing/2014/main" id="{AE2749DA-A3E9-645A-57EB-7130305FF2AD}"/>
                </a:ext>
              </a:extLst>
            </p:cNvPr>
            <p:cNvGrpSpPr/>
            <p:nvPr/>
          </p:nvGrpSpPr>
          <p:grpSpPr>
            <a:xfrm>
              <a:off x="1954242" y="4256509"/>
              <a:ext cx="1273810" cy="1938754"/>
              <a:chOff x="-177462" y="0"/>
              <a:chExt cx="1811640" cy="2757338"/>
            </a:xfrm>
          </p:grpSpPr>
          <p:sp>
            <p:nvSpPr>
              <p:cNvPr id="21" name="SF6…">
                <a:extLst>
                  <a:ext uri="{FF2B5EF4-FFF2-40B4-BE49-F238E27FC236}">
                    <a16:creationId xmlns:a16="http://schemas.microsoft.com/office/drawing/2014/main" id="{A3D91C9B-03BA-C14B-C5E9-55EEA7C07EBE}"/>
                  </a:ext>
                </a:extLst>
              </p:cNvPr>
              <p:cNvSpPr txBox="1"/>
              <p:nvPr/>
            </p:nvSpPr>
            <p:spPr>
              <a:xfrm>
                <a:off x="-177462" y="1541795"/>
                <a:ext cx="1790365" cy="12155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>
                  <a:spcBef>
                    <a:spcPts val="352"/>
                  </a:spcBef>
                  <a:defRPr sz="2100"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  <a:r>
                  <a:rPr sz="1477" dirty="0"/>
                  <a:t>SF</a:t>
                </a:r>
                <a:r>
                  <a:rPr sz="1477" baseline="-5999" dirty="0"/>
                  <a:t>6</a:t>
                </a:r>
              </a:p>
              <a:p>
                <a:pPr>
                  <a:spcBef>
                    <a:spcPts val="352"/>
                  </a:spcBef>
                  <a:defRPr sz="1900">
                    <a:solidFill>
                      <a:schemeClr val="accent5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  <a:r>
                  <a:rPr sz="1336" dirty="0"/>
                  <a:t>GWP 22800</a:t>
                </a:r>
              </a:p>
            </p:txBody>
          </p:sp>
          <p:grpSp>
            <p:nvGrpSpPr>
              <p:cNvPr id="22" name="Group">
                <a:extLst>
                  <a:ext uri="{FF2B5EF4-FFF2-40B4-BE49-F238E27FC236}">
                    <a16:creationId xmlns:a16="http://schemas.microsoft.com/office/drawing/2014/main" id="{BDE46F05-6DAD-2135-9711-973012D082BF}"/>
                  </a:ext>
                </a:extLst>
              </p:cNvPr>
              <p:cNvGrpSpPr/>
              <p:nvPr/>
            </p:nvGrpSpPr>
            <p:grpSpPr>
              <a:xfrm>
                <a:off x="156186" y="0"/>
                <a:ext cx="1477992" cy="1564765"/>
                <a:chOff x="0" y="0"/>
                <a:chExt cx="1477991" cy="1564764"/>
              </a:xfrm>
            </p:grpSpPr>
            <p:pic>
              <p:nvPicPr>
                <p:cNvPr id="23" name="SF6.png" descr="SF6.png">
                  <a:extLst>
                    <a:ext uri="{FF2B5EF4-FFF2-40B4-BE49-F238E27FC236}">
                      <a16:creationId xmlns:a16="http://schemas.microsoft.com/office/drawing/2014/main" id="{80A7BDE2-0545-7F4C-5107-765405AB205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0" y="0"/>
                  <a:ext cx="1477992" cy="1564765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sp>
              <p:nvSpPr>
                <p:cNvPr id="24" name="Rectangle">
                  <a:extLst>
                    <a:ext uri="{FF2B5EF4-FFF2-40B4-BE49-F238E27FC236}">
                      <a16:creationId xmlns:a16="http://schemas.microsoft.com/office/drawing/2014/main" id="{A3063B3D-B4C2-60C5-B73E-0ABBD5CF2758}"/>
                    </a:ext>
                  </a:extLst>
                </p:cNvPr>
                <p:cNvSpPr/>
                <p:nvPr/>
              </p:nvSpPr>
              <p:spPr>
                <a:xfrm>
                  <a:off x="755929" y="356721"/>
                  <a:ext cx="381172" cy="284977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>
                    <a:defRPr sz="2400"/>
                  </a:pPr>
                  <a:endParaRPr sz="1687"/>
                </a:p>
              </p:txBody>
            </p:sp>
            <p:sp>
              <p:nvSpPr>
                <p:cNvPr id="25" name="Rectangle">
                  <a:extLst>
                    <a:ext uri="{FF2B5EF4-FFF2-40B4-BE49-F238E27FC236}">
                      <a16:creationId xmlns:a16="http://schemas.microsoft.com/office/drawing/2014/main" id="{54B61259-78D2-C575-2EF4-6E3F82C31789}"/>
                    </a:ext>
                  </a:extLst>
                </p:cNvPr>
                <p:cNvSpPr/>
                <p:nvPr/>
              </p:nvSpPr>
              <p:spPr>
                <a:xfrm>
                  <a:off x="30262" y="73548"/>
                  <a:ext cx="631277" cy="38331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>
                    <a:defRPr sz="2400"/>
                  </a:pPr>
                  <a:endParaRPr sz="1687"/>
                </a:p>
              </p:txBody>
            </p:sp>
            <p:sp>
              <p:nvSpPr>
                <p:cNvPr id="26" name="Rectangle">
                  <a:extLst>
                    <a:ext uri="{FF2B5EF4-FFF2-40B4-BE49-F238E27FC236}">
                      <a16:creationId xmlns:a16="http://schemas.microsoft.com/office/drawing/2014/main" id="{36901B39-CD79-12F7-82FD-B83F06CF17DA}"/>
                    </a:ext>
                  </a:extLst>
                </p:cNvPr>
                <p:cNvSpPr/>
                <p:nvPr/>
              </p:nvSpPr>
              <p:spPr>
                <a:xfrm>
                  <a:off x="561536" y="323821"/>
                  <a:ext cx="109690" cy="383309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>
                    <a:defRPr sz="2400"/>
                  </a:pPr>
                  <a:endParaRPr sz="1687"/>
                </a:p>
              </p:txBody>
            </p:sp>
            <p:sp>
              <p:nvSpPr>
                <p:cNvPr id="27" name="Rectangle">
                  <a:extLst>
                    <a:ext uri="{FF2B5EF4-FFF2-40B4-BE49-F238E27FC236}">
                      <a16:creationId xmlns:a16="http://schemas.microsoft.com/office/drawing/2014/main" id="{5245744A-1AE8-F2F0-AA58-66851098F397}"/>
                    </a:ext>
                  </a:extLst>
                </p:cNvPr>
                <p:cNvSpPr/>
                <p:nvPr/>
              </p:nvSpPr>
              <p:spPr>
                <a:xfrm rot="660000">
                  <a:off x="985469" y="756724"/>
                  <a:ext cx="109690" cy="78861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>
                    <a:defRPr sz="2400"/>
                  </a:pPr>
                  <a:endParaRPr sz="1687"/>
                </a:p>
              </p:txBody>
            </p:sp>
            <p:sp>
              <p:nvSpPr>
                <p:cNvPr id="28" name="Rectangle">
                  <a:extLst>
                    <a:ext uri="{FF2B5EF4-FFF2-40B4-BE49-F238E27FC236}">
                      <a16:creationId xmlns:a16="http://schemas.microsoft.com/office/drawing/2014/main" id="{DA1A5D19-D35F-75A1-D54A-109C7900DC32}"/>
                    </a:ext>
                  </a:extLst>
                </p:cNvPr>
                <p:cNvSpPr/>
                <p:nvPr/>
              </p:nvSpPr>
              <p:spPr>
                <a:xfrm rot="20540156">
                  <a:off x="967366" y="597034"/>
                  <a:ext cx="109690" cy="78861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>
                    <a:defRPr sz="2400"/>
                  </a:pPr>
                  <a:endParaRPr sz="1687"/>
                </a:p>
              </p:txBody>
            </p:sp>
            <p:sp>
              <p:nvSpPr>
                <p:cNvPr id="29" name="Rectangle">
                  <a:extLst>
                    <a:ext uri="{FF2B5EF4-FFF2-40B4-BE49-F238E27FC236}">
                      <a16:creationId xmlns:a16="http://schemas.microsoft.com/office/drawing/2014/main" id="{B961C561-9AFE-AB05-17C3-16353466C313}"/>
                    </a:ext>
                  </a:extLst>
                </p:cNvPr>
                <p:cNvSpPr/>
                <p:nvPr/>
              </p:nvSpPr>
              <p:spPr>
                <a:xfrm rot="20720156">
                  <a:off x="993932" y="728958"/>
                  <a:ext cx="109690" cy="58026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>
                    <a:defRPr sz="2400"/>
                  </a:pPr>
                  <a:endParaRPr sz="1687"/>
                </a:p>
              </p:txBody>
            </p:sp>
            <p:sp>
              <p:nvSpPr>
                <p:cNvPr id="30" name="Rectangle">
                  <a:extLst>
                    <a:ext uri="{FF2B5EF4-FFF2-40B4-BE49-F238E27FC236}">
                      <a16:creationId xmlns:a16="http://schemas.microsoft.com/office/drawing/2014/main" id="{11D37219-63A1-3C37-C608-30B9A773178D}"/>
                    </a:ext>
                  </a:extLst>
                </p:cNvPr>
                <p:cNvSpPr/>
                <p:nvPr/>
              </p:nvSpPr>
              <p:spPr>
                <a:xfrm rot="20720156">
                  <a:off x="1010386" y="672859"/>
                  <a:ext cx="29075" cy="79595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>
                    <a:defRPr sz="2400"/>
                  </a:pPr>
                  <a:endParaRPr sz="1687"/>
                </a:p>
              </p:txBody>
            </p:sp>
          </p:grpSp>
        </p:grpSp>
        <p:sp>
          <p:nvSpPr>
            <p:cNvPr id="18" name="~0.3% (up to 7% for glass RPC)">
              <a:extLst>
                <a:ext uri="{FF2B5EF4-FFF2-40B4-BE49-F238E27FC236}">
                  <a16:creationId xmlns:a16="http://schemas.microsoft.com/office/drawing/2014/main" id="{3BEC4FFC-66E0-79D2-62F4-DF1D051C36AB}"/>
                </a:ext>
              </a:extLst>
            </p:cNvPr>
            <p:cNvSpPr txBox="1"/>
            <p:nvPr/>
          </p:nvSpPr>
          <p:spPr>
            <a:xfrm>
              <a:off x="1655647" y="3806131"/>
              <a:ext cx="2194223" cy="29944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35719" tIns="35719" rIns="35719" bIns="35719" anchor="ctr">
              <a:spAutoFit/>
            </a:bodyPr>
            <a:lstStyle/>
            <a:p>
              <a:pPr>
                <a:defRPr sz="2100">
                  <a:latin typeface="Helvetica"/>
                  <a:ea typeface="Helvetica"/>
                  <a:cs typeface="Helvetica"/>
                  <a:sym typeface="Helvetica"/>
                </a:defRPr>
              </a:pPr>
              <a:r>
                <a:rPr lang="en-GB" sz="1477" dirty="0"/>
                <a:t>From 0.3% up to 7%</a:t>
              </a:r>
            </a:p>
          </p:txBody>
        </p:sp>
        <p:sp>
          <p:nvSpPr>
            <p:cNvPr id="19" name="~5% iC4H10">
              <a:extLst>
                <a:ext uri="{FF2B5EF4-FFF2-40B4-BE49-F238E27FC236}">
                  <a16:creationId xmlns:a16="http://schemas.microsoft.com/office/drawing/2014/main" id="{2DECA11E-BBA8-42C9-B77A-52B239A5DAA8}"/>
                </a:ext>
              </a:extLst>
            </p:cNvPr>
            <p:cNvSpPr txBox="1"/>
            <p:nvPr/>
          </p:nvSpPr>
          <p:spPr>
            <a:xfrm>
              <a:off x="1931267" y="6387536"/>
              <a:ext cx="1554357" cy="29944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35719" tIns="35719" rIns="35719" bIns="35719" anchor="ctr">
              <a:spAutoFit/>
            </a:bodyPr>
            <a:lstStyle/>
            <a:p>
              <a:pPr>
                <a:defRPr sz="2100">
                  <a:latin typeface="Helvetica"/>
                  <a:ea typeface="Helvetica"/>
                  <a:cs typeface="Helvetica"/>
                  <a:sym typeface="Helvetica"/>
                </a:defRPr>
              </a:pPr>
              <a:r>
                <a:rPr sz="1477"/>
                <a:t>~5% iC</a:t>
              </a:r>
              <a:r>
                <a:rPr sz="1477" baseline="-5999"/>
                <a:t>4</a:t>
              </a:r>
              <a:r>
                <a:rPr sz="1477"/>
                <a:t>H</a:t>
              </a:r>
              <a:r>
                <a:rPr sz="1477" baseline="-5999"/>
                <a:t>10</a:t>
              </a:r>
            </a:p>
          </p:txBody>
        </p:sp>
        <p:sp>
          <p:nvSpPr>
            <p:cNvPr id="20" name="+">
              <a:extLst>
                <a:ext uri="{FF2B5EF4-FFF2-40B4-BE49-F238E27FC236}">
                  <a16:creationId xmlns:a16="http://schemas.microsoft.com/office/drawing/2014/main" id="{7B9DA367-36F5-1C17-9D7F-DB2D68726BAA}"/>
                </a:ext>
              </a:extLst>
            </p:cNvPr>
            <p:cNvSpPr txBox="1"/>
            <p:nvPr/>
          </p:nvSpPr>
          <p:spPr>
            <a:xfrm>
              <a:off x="2558985" y="6047880"/>
              <a:ext cx="221215" cy="37991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35719" tIns="35719" rIns="35719" bIns="35719" anchor="ctr">
              <a:spAutoFit/>
            </a:bodyPr>
            <a:lstStyle>
              <a:lvl1pPr>
                <a:defRPr sz="2100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rPr sz="2000" dirty="0"/>
                <a:t>+</a:t>
              </a:r>
            </a:p>
          </p:txBody>
        </p:sp>
      </p:grpSp>
      <p:sp>
        <p:nvSpPr>
          <p:cNvPr id="31" name="Replacement of R134a with ~30-50% CO2 to lower GHG emissions">
            <a:extLst>
              <a:ext uri="{FF2B5EF4-FFF2-40B4-BE49-F238E27FC236}">
                <a16:creationId xmlns:a16="http://schemas.microsoft.com/office/drawing/2014/main" id="{B6EFA68B-A8DC-717B-31EA-DAEFF2AE08DE}"/>
              </a:ext>
            </a:extLst>
          </p:cNvPr>
          <p:cNvSpPr txBox="1"/>
          <p:nvPr/>
        </p:nvSpPr>
        <p:spPr>
          <a:xfrm>
            <a:off x="4596719" y="1185428"/>
            <a:ext cx="3280479" cy="4832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>
            <a:spAutoFit/>
          </a:bodyPr>
          <a:lstStyle/>
          <a:p>
            <a:pPr>
              <a:defRPr sz="1900">
                <a:latin typeface="Helvetica"/>
                <a:ea typeface="Helvetica"/>
                <a:cs typeface="Helvetica"/>
                <a:sym typeface="Helvetica"/>
              </a:defRPr>
            </a:pPr>
            <a:r>
              <a:rPr sz="1336"/>
              <a:t>Replacement of R134a with ~30-50% CO</a:t>
            </a:r>
            <a:r>
              <a:rPr sz="1336" baseline="-5999"/>
              <a:t>2</a:t>
            </a:r>
            <a:r>
              <a:rPr sz="1336"/>
              <a:t> to lower GHG emissions</a:t>
            </a:r>
          </a:p>
        </p:txBody>
      </p:sp>
      <p:sp>
        <p:nvSpPr>
          <p:cNvPr id="32" name="Detector performance slightly affected">
            <a:extLst>
              <a:ext uri="{FF2B5EF4-FFF2-40B4-BE49-F238E27FC236}">
                <a16:creationId xmlns:a16="http://schemas.microsoft.com/office/drawing/2014/main" id="{589CCE24-FB7D-2AEE-8084-7CD5F91E04EA}"/>
              </a:ext>
            </a:extLst>
          </p:cNvPr>
          <p:cNvSpPr txBox="1"/>
          <p:nvPr/>
        </p:nvSpPr>
        <p:spPr>
          <a:xfrm>
            <a:off x="8904168" y="1179258"/>
            <a:ext cx="3112428" cy="2884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5719" tIns="35719" rIns="35719" bIns="35719" anchor="ctr">
            <a:spAutoFit/>
          </a:bodyPr>
          <a:lstStyle>
            <a:lvl1pPr>
              <a:defRPr sz="2000">
                <a:solidFill>
                  <a:srgbClr val="21529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sz="1406" dirty="0"/>
              <a:t>Detector </a:t>
            </a:r>
            <a:r>
              <a:rPr sz="1406" dirty="0">
                <a:highlight>
                  <a:srgbClr val="FFFF00"/>
                </a:highlight>
              </a:rPr>
              <a:t>performance slightly affected</a:t>
            </a:r>
          </a:p>
        </p:txBody>
      </p:sp>
      <p:sp>
        <p:nvSpPr>
          <p:cNvPr id="33" name="Detector performance affected and long-term effects to investigate">
            <a:extLst>
              <a:ext uri="{FF2B5EF4-FFF2-40B4-BE49-F238E27FC236}">
                <a16:creationId xmlns:a16="http://schemas.microsoft.com/office/drawing/2014/main" id="{B9B3E8C6-E040-7920-2F04-AEB89E0A0DEB}"/>
              </a:ext>
            </a:extLst>
          </p:cNvPr>
          <p:cNvSpPr txBox="1"/>
          <p:nvPr/>
        </p:nvSpPr>
        <p:spPr>
          <a:xfrm>
            <a:off x="8904168" y="2279115"/>
            <a:ext cx="2945794" cy="5048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5719" tIns="35719" rIns="35719" bIns="35719" anchor="ctr">
            <a:spAutoFit/>
          </a:bodyPr>
          <a:lstStyle>
            <a:lvl1pPr>
              <a:defRPr sz="2000">
                <a:solidFill>
                  <a:srgbClr val="21529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sz="1406" dirty="0"/>
              <a:t>Detector </a:t>
            </a:r>
            <a:r>
              <a:rPr sz="1406" dirty="0">
                <a:highlight>
                  <a:srgbClr val="FFFF00"/>
                </a:highlight>
              </a:rPr>
              <a:t>performance affected and long-term effects to investigate</a:t>
            </a:r>
          </a:p>
        </p:txBody>
      </p:sp>
      <p:sp>
        <p:nvSpPr>
          <p:cNvPr id="34" name="“Forever chemicals”…">
            <a:extLst>
              <a:ext uri="{FF2B5EF4-FFF2-40B4-BE49-F238E27FC236}">
                <a16:creationId xmlns:a16="http://schemas.microsoft.com/office/drawing/2014/main" id="{76650117-3F3D-7EA3-3F05-3241E9C22637}"/>
              </a:ext>
            </a:extLst>
          </p:cNvPr>
          <p:cNvSpPr txBox="1"/>
          <p:nvPr/>
        </p:nvSpPr>
        <p:spPr>
          <a:xfrm>
            <a:off x="8904167" y="3691436"/>
            <a:ext cx="2945795" cy="5048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pPr>
              <a:defRPr sz="2000">
                <a:solidFill>
                  <a:srgbClr val="21529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406" dirty="0"/>
              <a:t>“Forever chemicals”</a:t>
            </a:r>
          </a:p>
          <a:p>
            <a:pPr>
              <a:defRPr sz="2000">
                <a:solidFill>
                  <a:srgbClr val="21529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406" dirty="0"/>
              <a:t>Possible </a:t>
            </a:r>
            <a:r>
              <a:rPr sz="1406" dirty="0">
                <a:highlight>
                  <a:srgbClr val="FFFF00"/>
                </a:highlight>
              </a:rPr>
              <a:t>concerns for environment</a:t>
            </a:r>
          </a:p>
        </p:txBody>
      </p:sp>
      <p:sp>
        <p:nvSpPr>
          <p:cNvPr id="35" name="3MTM NovecTM 5110…">
            <a:extLst>
              <a:ext uri="{FF2B5EF4-FFF2-40B4-BE49-F238E27FC236}">
                <a16:creationId xmlns:a16="http://schemas.microsoft.com/office/drawing/2014/main" id="{BD78752F-ACED-F5F5-83E7-BE4266DD32F2}"/>
              </a:ext>
            </a:extLst>
          </p:cNvPr>
          <p:cNvSpPr txBox="1"/>
          <p:nvPr/>
        </p:nvSpPr>
        <p:spPr>
          <a:xfrm>
            <a:off x="4385680" y="5732942"/>
            <a:ext cx="1360950" cy="694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pPr>
              <a:spcBef>
                <a:spcPts val="352"/>
              </a:spcBef>
              <a:defRPr sz="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r>
              <a:rPr sz="1125"/>
              <a:t>3M</a:t>
            </a:r>
            <a:r>
              <a:rPr sz="1125" baseline="31999"/>
              <a:t>TM</a:t>
            </a:r>
            <a:r>
              <a:rPr sz="1125"/>
              <a:t> Novec</a:t>
            </a:r>
            <a:r>
              <a:rPr sz="1125" baseline="31999"/>
              <a:t>TM</a:t>
            </a:r>
            <a:r>
              <a:rPr sz="1125"/>
              <a:t> 5110</a:t>
            </a:r>
          </a:p>
          <a:p>
            <a:pPr>
              <a:spcBef>
                <a:spcPts val="352"/>
              </a:spcBef>
              <a:defRPr sz="16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125"/>
              <a:t>(CF</a:t>
            </a:r>
            <a:r>
              <a:rPr sz="1125" baseline="-8333"/>
              <a:t>3</a:t>
            </a:r>
            <a:r>
              <a:rPr sz="1125"/>
              <a:t>C(O)CF(CF</a:t>
            </a:r>
            <a:r>
              <a:rPr sz="1125" baseline="-8333"/>
              <a:t>3</a:t>
            </a:r>
            <a:r>
              <a:rPr sz="1125"/>
              <a:t>)</a:t>
            </a:r>
            <a:r>
              <a:rPr sz="1125" baseline="-8333"/>
              <a:t>2 </a:t>
            </a:r>
            <a:r>
              <a:rPr sz="1125"/>
              <a:t>)</a:t>
            </a:r>
          </a:p>
          <a:p>
            <a:pPr>
              <a:spcBef>
                <a:spcPts val="352"/>
              </a:spcBef>
              <a:defRPr sz="1600" b="1">
                <a:solidFill>
                  <a:schemeClr val="accent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125"/>
              <a:t>GWP &lt;1</a:t>
            </a:r>
          </a:p>
        </p:txBody>
      </p:sp>
      <p:pic>
        <p:nvPicPr>
          <p:cNvPr id="36" name="2635130879001_5445464769001_5238243864001-vs.jpg" descr="2635130879001_5445464769001_5238243864001-vs.jpg">
            <a:extLst>
              <a:ext uri="{FF2B5EF4-FFF2-40B4-BE49-F238E27FC236}">
                <a16:creationId xmlns:a16="http://schemas.microsoft.com/office/drawing/2014/main" id="{808C81C1-AD37-A1E4-C676-AEA5F2C2D040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7993" t="34070" r="10418" b="6380"/>
          <a:stretch>
            <a:fillRect/>
          </a:stretch>
        </p:blipFill>
        <p:spPr>
          <a:xfrm>
            <a:off x="4578371" y="4759668"/>
            <a:ext cx="2454763" cy="1007814"/>
          </a:xfrm>
          <a:prstGeom prst="rect">
            <a:avLst/>
          </a:prstGeom>
          <a:ln w="12700">
            <a:miter lim="400000"/>
          </a:ln>
        </p:spPr>
      </p:pic>
      <p:sp>
        <p:nvSpPr>
          <p:cNvPr id="37" name="3MTM NovecTM 4710…">
            <a:extLst>
              <a:ext uri="{FF2B5EF4-FFF2-40B4-BE49-F238E27FC236}">
                <a16:creationId xmlns:a16="http://schemas.microsoft.com/office/drawing/2014/main" id="{7FB41E4E-9161-DAD0-D079-62F22E8E8ADC}"/>
              </a:ext>
            </a:extLst>
          </p:cNvPr>
          <p:cNvSpPr txBox="1"/>
          <p:nvPr/>
        </p:nvSpPr>
        <p:spPr>
          <a:xfrm>
            <a:off x="5843927" y="5732942"/>
            <a:ext cx="1360950" cy="694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pPr>
              <a:spcBef>
                <a:spcPts val="352"/>
              </a:spcBef>
              <a:defRPr sz="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r>
              <a:rPr sz="1125"/>
              <a:t>3M</a:t>
            </a:r>
            <a:r>
              <a:rPr sz="1125" baseline="31999"/>
              <a:t>TM</a:t>
            </a:r>
            <a:r>
              <a:rPr sz="1125"/>
              <a:t> Novec</a:t>
            </a:r>
            <a:r>
              <a:rPr sz="1125" baseline="31999"/>
              <a:t>TM</a:t>
            </a:r>
            <a:r>
              <a:rPr sz="1125"/>
              <a:t> 4710</a:t>
            </a:r>
          </a:p>
          <a:p>
            <a:pPr>
              <a:spcBef>
                <a:spcPts val="352"/>
              </a:spcBef>
              <a:defRPr sz="16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125"/>
              <a:t>((CF</a:t>
            </a:r>
            <a:r>
              <a:rPr sz="1125" baseline="-25000"/>
              <a:t>3</a:t>
            </a:r>
            <a:r>
              <a:rPr sz="1125"/>
              <a:t>)</a:t>
            </a:r>
            <a:r>
              <a:rPr sz="1125" baseline="-25000"/>
              <a:t>2 </a:t>
            </a:r>
            <a:r>
              <a:rPr sz="1125"/>
              <a:t>CFCN)</a:t>
            </a:r>
          </a:p>
          <a:p>
            <a:pPr>
              <a:spcBef>
                <a:spcPts val="352"/>
              </a:spcBef>
              <a:defRPr sz="1600" b="1">
                <a:solidFill>
                  <a:schemeClr val="accent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125"/>
              <a:t>GWP 2100</a:t>
            </a:r>
          </a:p>
        </p:txBody>
      </p:sp>
      <p:pic>
        <p:nvPicPr>
          <p:cNvPr id="38" name="0DxoS-ZWmdXA7gHOwTmn814GdpJ8IZBZqsaU3wydBdyOqH2Ge2qu2V98JCLbZ7Ch1KBo2X4J-ulIiiRQ1_uB91nPwGHWhFamb1elPcYmFX4aR2UTc6G1-W1PTIZrb2evQ62ZpQWmsQU.png" descr="0DxoS-ZWmdXA7gHOwTmn814GdpJ8IZBZqsaU3wydBdyOqH2Ge2qu2V98JCLbZ7Ch1KBo2X4J-ulIiiRQ1_uB91nPwGHWhFamb1elPcYmFX4aR2UTc6G1-W1PTIZrb2evQ62ZpQWmsQU.png">
            <a:extLst>
              <a:ext uri="{FF2B5EF4-FFF2-40B4-BE49-F238E27FC236}">
                <a16:creationId xmlns:a16="http://schemas.microsoft.com/office/drawing/2014/main" id="{BEC26067-71B4-854C-14B2-543E8205A172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49337" t="48289" r="23316"/>
          <a:stretch>
            <a:fillRect/>
          </a:stretch>
        </p:blipFill>
        <p:spPr>
          <a:xfrm>
            <a:off x="6770452" y="2097074"/>
            <a:ext cx="1297636" cy="1226888"/>
          </a:xfrm>
          <a:prstGeom prst="rect">
            <a:avLst/>
          </a:prstGeom>
          <a:ln w="12700">
            <a:miter lim="400000"/>
          </a:ln>
        </p:spPr>
      </p:pic>
      <p:pic>
        <p:nvPicPr>
          <p:cNvPr id="39" name="0DxoS-ZWmdXA7gHOwTmn814GdpJ8IZBZqsaU3wydBdyOqH2Ge2qu2V98JCLbZ7Ch1KBo2X4J-ulIiiRQ1_uB91nPwGHWhFamb1elPcYmFX4aR2UTc6G1-W1PTIZrb2evQ62ZpQWmsQU.png" descr="0DxoS-ZWmdXA7gHOwTmn814GdpJ8IZBZqsaU3wydBdyOqH2Ge2qu2V98JCLbZ7Ch1KBo2X4J-ulIiiRQ1_uB91nPwGHWhFamb1elPcYmFX4aR2UTc6G1-W1PTIZrb2evQ62ZpQWmsQU.png">
            <a:extLst>
              <a:ext uri="{FF2B5EF4-FFF2-40B4-BE49-F238E27FC236}">
                <a16:creationId xmlns:a16="http://schemas.microsoft.com/office/drawing/2014/main" id="{4D55B828-4342-4A4F-2D24-3FE55626F148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25188" r="51426" b="51144"/>
          <a:stretch>
            <a:fillRect/>
          </a:stretch>
        </p:blipFill>
        <p:spPr>
          <a:xfrm>
            <a:off x="4668736" y="3476367"/>
            <a:ext cx="1234149" cy="1289216"/>
          </a:xfrm>
          <a:prstGeom prst="rect">
            <a:avLst/>
          </a:prstGeom>
          <a:ln w="12700">
            <a:miter lim="400000"/>
          </a:ln>
        </p:spPr>
      </p:pic>
      <p:sp>
        <p:nvSpPr>
          <p:cNvPr id="40" name="Line">
            <a:extLst>
              <a:ext uri="{FF2B5EF4-FFF2-40B4-BE49-F238E27FC236}">
                <a16:creationId xmlns:a16="http://schemas.microsoft.com/office/drawing/2014/main" id="{D17DE18F-3610-BD8B-50A5-7C4A9D5F46C7}"/>
              </a:ext>
            </a:extLst>
          </p:cNvPr>
          <p:cNvSpPr/>
          <p:nvPr/>
        </p:nvSpPr>
        <p:spPr>
          <a:xfrm>
            <a:off x="7901958" y="1351956"/>
            <a:ext cx="830466" cy="0"/>
          </a:xfrm>
          <a:prstGeom prst="line">
            <a:avLst/>
          </a:prstGeom>
          <a:ln w="25400">
            <a:solidFill>
              <a:srgbClr val="21529F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2400"/>
            </a:pPr>
            <a:endParaRPr sz="1687"/>
          </a:p>
        </p:txBody>
      </p:sp>
      <p:sp>
        <p:nvSpPr>
          <p:cNvPr id="41" name="Line">
            <a:extLst>
              <a:ext uri="{FF2B5EF4-FFF2-40B4-BE49-F238E27FC236}">
                <a16:creationId xmlns:a16="http://schemas.microsoft.com/office/drawing/2014/main" id="{72E63359-486F-9A60-2F76-07723AE3FF04}"/>
              </a:ext>
            </a:extLst>
          </p:cNvPr>
          <p:cNvSpPr/>
          <p:nvPr/>
        </p:nvSpPr>
        <p:spPr>
          <a:xfrm flipV="1">
            <a:off x="7827261" y="2473024"/>
            <a:ext cx="905163" cy="419080"/>
          </a:xfrm>
          <a:prstGeom prst="line">
            <a:avLst/>
          </a:prstGeom>
          <a:ln w="25400">
            <a:solidFill>
              <a:srgbClr val="21529F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2400"/>
            </a:pPr>
            <a:endParaRPr sz="1687"/>
          </a:p>
        </p:txBody>
      </p:sp>
      <p:sp>
        <p:nvSpPr>
          <p:cNvPr id="42" name="Line">
            <a:extLst>
              <a:ext uri="{FF2B5EF4-FFF2-40B4-BE49-F238E27FC236}">
                <a16:creationId xmlns:a16="http://schemas.microsoft.com/office/drawing/2014/main" id="{8C181868-A3EA-D688-4BD8-FC4AB73770BD}"/>
              </a:ext>
            </a:extLst>
          </p:cNvPr>
          <p:cNvSpPr/>
          <p:nvPr/>
        </p:nvSpPr>
        <p:spPr>
          <a:xfrm>
            <a:off x="7898699" y="3133267"/>
            <a:ext cx="833726" cy="619065"/>
          </a:xfrm>
          <a:prstGeom prst="line">
            <a:avLst/>
          </a:prstGeom>
          <a:ln w="25400">
            <a:solidFill>
              <a:srgbClr val="21529F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2400"/>
            </a:pPr>
            <a:endParaRPr sz="1687"/>
          </a:p>
        </p:txBody>
      </p:sp>
      <p:sp>
        <p:nvSpPr>
          <p:cNvPr id="43" name="Very good detector performance">
            <a:extLst>
              <a:ext uri="{FF2B5EF4-FFF2-40B4-BE49-F238E27FC236}">
                <a16:creationId xmlns:a16="http://schemas.microsoft.com/office/drawing/2014/main" id="{7CD8F733-C6FC-039C-67ED-FAE38F7B930C}"/>
              </a:ext>
            </a:extLst>
          </p:cNvPr>
          <p:cNvSpPr txBox="1"/>
          <p:nvPr/>
        </p:nvSpPr>
        <p:spPr>
          <a:xfrm>
            <a:off x="8904167" y="5528193"/>
            <a:ext cx="3017539" cy="5048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5719" tIns="35719" rIns="35719" bIns="35719" anchor="ctr">
            <a:spAutoFit/>
          </a:bodyPr>
          <a:lstStyle>
            <a:lvl1pPr>
              <a:defRPr sz="2000">
                <a:solidFill>
                  <a:srgbClr val="21529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sz="1406" dirty="0"/>
              <a:t>Very </a:t>
            </a:r>
            <a:r>
              <a:rPr sz="1406" dirty="0">
                <a:highlight>
                  <a:srgbClr val="FFFF00"/>
                </a:highlight>
              </a:rPr>
              <a:t>good detector performance</a:t>
            </a:r>
            <a:r>
              <a:rPr lang="en-GB" sz="1406" dirty="0">
                <a:highlight>
                  <a:srgbClr val="FFFF00"/>
                </a:highlight>
              </a:rPr>
              <a:t>, but “reactive” in detector environment</a:t>
            </a:r>
            <a:endParaRPr sz="1406" dirty="0">
              <a:highlight>
                <a:srgbClr val="FFFF00"/>
              </a:highlight>
            </a:endParaRPr>
          </a:p>
        </p:txBody>
      </p:sp>
      <p:sp>
        <p:nvSpPr>
          <p:cNvPr id="44" name="Line">
            <a:extLst>
              <a:ext uri="{FF2B5EF4-FFF2-40B4-BE49-F238E27FC236}">
                <a16:creationId xmlns:a16="http://schemas.microsoft.com/office/drawing/2014/main" id="{69FE6AE4-A699-B0EE-A259-17F30820B71A}"/>
              </a:ext>
            </a:extLst>
          </p:cNvPr>
          <p:cNvSpPr/>
          <p:nvPr/>
        </p:nvSpPr>
        <p:spPr>
          <a:xfrm flipV="1">
            <a:off x="7092585" y="3969146"/>
            <a:ext cx="1639840" cy="1007814"/>
          </a:xfrm>
          <a:prstGeom prst="line">
            <a:avLst/>
          </a:prstGeom>
          <a:ln w="25400">
            <a:solidFill>
              <a:srgbClr val="21529F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2400"/>
            </a:pPr>
            <a:endParaRPr sz="1687"/>
          </a:p>
        </p:txBody>
      </p:sp>
      <p:sp>
        <p:nvSpPr>
          <p:cNvPr id="45" name="Line">
            <a:extLst>
              <a:ext uri="{FF2B5EF4-FFF2-40B4-BE49-F238E27FC236}">
                <a16:creationId xmlns:a16="http://schemas.microsoft.com/office/drawing/2014/main" id="{29F162D1-043E-45D5-E606-4E5F02904C09}"/>
              </a:ext>
            </a:extLst>
          </p:cNvPr>
          <p:cNvSpPr/>
          <p:nvPr/>
        </p:nvSpPr>
        <p:spPr>
          <a:xfrm>
            <a:off x="7083649" y="5231896"/>
            <a:ext cx="1648776" cy="495796"/>
          </a:xfrm>
          <a:prstGeom prst="line">
            <a:avLst/>
          </a:prstGeom>
          <a:ln w="25400">
            <a:solidFill>
              <a:srgbClr val="21529F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2400"/>
            </a:pPr>
            <a:endParaRPr sz="1687"/>
          </a:p>
        </p:txBody>
      </p:sp>
      <p:pic>
        <p:nvPicPr>
          <p:cNvPr id="46" name="Carbon-dioxide-2D-dimensions.svg.png" descr="Carbon-dioxide-2D-dimensions.svg.png">
            <a:extLst>
              <a:ext uri="{FF2B5EF4-FFF2-40B4-BE49-F238E27FC236}">
                <a16:creationId xmlns:a16="http://schemas.microsoft.com/office/drawing/2014/main" id="{3E14B08D-B4EA-3FF1-7C5F-D178DBA47E0F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b="43271"/>
          <a:stretch>
            <a:fillRect/>
          </a:stretch>
        </p:blipFill>
        <p:spPr>
          <a:xfrm>
            <a:off x="5481049" y="950238"/>
            <a:ext cx="933886" cy="236333"/>
          </a:xfrm>
          <a:prstGeom prst="rect">
            <a:avLst/>
          </a:prstGeom>
          <a:ln w="12700">
            <a:miter lim="400000"/>
          </a:ln>
        </p:spPr>
      </p:pic>
      <p:pic>
        <p:nvPicPr>
          <p:cNvPr id="47" name="Trifluoroiodomethane.png" descr="Trifluoroiodomethane.png">
            <a:extLst>
              <a:ext uri="{FF2B5EF4-FFF2-40B4-BE49-F238E27FC236}">
                <a16:creationId xmlns:a16="http://schemas.microsoft.com/office/drawing/2014/main" id="{57916C6E-D7CD-5EE6-C75F-0AEC1EF3236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60191" y="3390011"/>
            <a:ext cx="969701" cy="932993"/>
          </a:xfrm>
          <a:prstGeom prst="rect">
            <a:avLst/>
          </a:prstGeom>
          <a:ln w="12700">
            <a:miter lim="400000"/>
          </a:ln>
        </p:spPr>
      </p:pic>
      <p:sp>
        <p:nvSpPr>
          <p:cNvPr id="48" name="CF3I…">
            <a:extLst>
              <a:ext uri="{FF2B5EF4-FFF2-40B4-BE49-F238E27FC236}">
                <a16:creationId xmlns:a16="http://schemas.microsoft.com/office/drawing/2014/main" id="{1C3E55D4-7041-4CF1-6BF0-E3CF7484FD59}"/>
              </a:ext>
            </a:extLst>
          </p:cNvPr>
          <p:cNvSpPr txBox="1"/>
          <p:nvPr/>
        </p:nvSpPr>
        <p:spPr>
          <a:xfrm>
            <a:off x="6445017" y="4153655"/>
            <a:ext cx="800049" cy="5000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/>
          <a:lstStyle/>
          <a:p>
            <a:pPr>
              <a:spcBef>
                <a:spcPts val="352"/>
              </a:spcBef>
              <a:defRPr sz="1800"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r>
              <a:rPr sz="1266"/>
              <a:t>CF</a:t>
            </a:r>
            <a:r>
              <a:rPr sz="1266" baseline="-5999"/>
              <a:t>3</a:t>
            </a:r>
            <a:r>
              <a:rPr sz="1266"/>
              <a:t>I</a:t>
            </a:r>
          </a:p>
          <a:p>
            <a:pPr>
              <a:spcBef>
                <a:spcPts val="352"/>
              </a:spcBef>
              <a:defRPr sz="1800" b="1">
                <a:solidFill>
                  <a:schemeClr val="accent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266"/>
              <a:t>GWP 0.4</a:t>
            </a:r>
          </a:p>
        </p:txBody>
      </p:sp>
      <p:sp>
        <p:nvSpPr>
          <p:cNvPr id="49" name="Possible alternatives to GHG gases">
            <a:extLst>
              <a:ext uri="{FF2B5EF4-FFF2-40B4-BE49-F238E27FC236}">
                <a16:creationId xmlns:a16="http://schemas.microsoft.com/office/drawing/2014/main" id="{66982509-B25C-0F8D-06B5-72FEBA80DA5E}"/>
              </a:ext>
            </a:extLst>
          </p:cNvPr>
          <p:cNvSpPr txBox="1"/>
          <p:nvPr/>
        </p:nvSpPr>
        <p:spPr>
          <a:xfrm>
            <a:off x="1907976" y="44649"/>
            <a:ext cx="8657965" cy="6518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/>
          <a:lstStyle>
            <a:lvl1pPr algn="l">
              <a:defRPr sz="4200">
                <a:solidFill>
                  <a:srgbClr val="21529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 algn="ctr"/>
            <a:r>
              <a:rPr lang="en-GB" sz="3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Alternatives for RPC gas mixture: R134a and SF6</a:t>
            </a:r>
          </a:p>
        </p:txBody>
      </p:sp>
      <p:pic>
        <p:nvPicPr>
          <p:cNvPr id="50" name="Picture 49" descr="C:\Users\guidar\Documents\IEEE2012\CERN LogoOutline-Blue-04.png">
            <a:extLst>
              <a:ext uri="{FF2B5EF4-FFF2-40B4-BE49-F238E27FC236}">
                <a16:creationId xmlns:a16="http://schemas.microsoft.com/office/drawing/2014/main" id="{B0441D4F-DA45-BEC4-05B6-32A3E52B54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1" name="Group 50">
            <a:extLst>
              <a:ext uri="{FF2B5EF4-FFF2-40B4-BE49-F238E27FC236}">
                <a16:creationId xmlns:a16="http://schemas.microsoft.com/office/drawing/2014/main" id="{6811A132-FC6C-A360-9C11-29DDD7562889}"/>
              </a:ext>
            </a:extLst>
          </p:cNvPr>
          <p:cNvGrpSpPr/>
          <p:nvPr/>
        </p:nvGrpSpPr>
        <p:grpSpPr>
          <a:xfrm>
            <a:off x="792488" y="691712"/>
            <a:ext cx="10440000" cy="37824"/>
            <a:chOff x="179512" y="582864"/>
            <a:chExt cx="8820000" cy="37824"/>
          </a:xfrm>
        </p:grpSpPr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316611E8-C228-EFA1-4407-21BF7E67EB7E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C839BB82-4E39-E8D8-E30C-9FA46CD17525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467017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10531D4-CAC9-306F-053C-C5CBFED1A0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27/06/2024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D8D1EB6-E3D8-F03B-A8A5-CBDE029AEB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Sustainable Accelerators Panel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5E186C-670B-DABE-E4D5-2F3441132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22</a:t>
            </a:fld>
            <a:endParaRPr lang="en-GB"/>
          </a:p>
        </p:txBody>
      </p:sp>
      <p:pic>
        <p:nvPicPr>
          <p:cNvPr id="5" name="Screenshot 2024-05-22 at 14.25.42.png" descr="Screenshot 2024-05-22 at 14.25.42.png">
            <a:extLst>
              <a:ext uri="{FF2B5EF4-FFF2-40B4-BE49-F238E27FC236}">
                <a16:creationId xmlns:a16="http://schemas.microsoft.com/office/drawing/2014/main" id="{0B8B03BD-0BE7-BEB5-6323-378B8C8246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5996" y="1056631"/>
            <a:ext cx="3330862" cy="3257540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CO2 selected as best compromise…">
            <a:extLst>
              <a:ext uri="{FF2B5EF4-FFF2-40B4-BE49-F238E27FC236}">
                <a16:creationId xmlns:a16="http://schemas.microsoft.com/office/drawing/2014/main" id="{20A482F6-F7C2-98F1-FCF9-F73E1B126FD0}"/>
              </a:ext>
            </a:extLst>
          </p:cNvPr>
          <p:cNvSpPr txBox="1"/>
          <p:nvPr/>
        </p:nvSpPr>
        <p:spPr>
          <a:xfrm>
            <a:off x="0" y="1108749"/>
            <a:ext cx="7804298" cy="23708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pPr marL="208352" indent="-208352">
              <a:spcBef>
                <a:spcPts val="281"/>
              </a:spcBef>
              <a:buSzPct val="75000"/>
              <a:buChar char="-"/>
              <a:defRPr sz="21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477" dirty="0"/>
              <a:t>CO</a:t>
            </a:r>
            <a:r>
              <a:rPr sz="1477" baseline="-5999" dirty="0"/>
              <a:t>2</a:t>
            </a:r>
            <a:r>
              <a:rPr sz="1477" dirty="0"/>
              <a:t> selected as best compromise</a:t>
            </a:r>
          </a:p>
          <a:p>
            <a:pPr marL="285740" lvl="2" indent="-151799">
              <a:spcBef>
                <a:spcPts val="281"/>
              </a:spcBef>
              <a:buSzPct val="100000"/>
              <a:buChar char="-"/>
              <a:defRPr sz="2000">
                <a:solidFill>
                  <a:srgbClr val="747474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406" dirty="0"/>
              <a:t>He also good candidate but cannot use in experimental caverns</a:t>
            </a:r>
          </a:p>
          <a:p>
            <a:pPr marL="208352" indent="-208352">
              <a:spcBef>
                <a:spcPts val="281"/>
              </a:spcBef>
              <a:buSzPct val="75000"/>
              <a:buChar char="-"/>
              <a:defRPr sz="21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477" dirty="0"/>
              <a:t>The addition of CO</a:t>
            </a:r>
            <a:r>
              <a:rPr sz="1477" baseline="-5999" dirty="0"/>
              <a:t>2</a:t>
            </a:r>
            <a:r>
              <a:rPr sz="1477" dirty="0"/>
              <a:t> increases the streamer probability and broad the charge distribution</a:t>
            </a:r>
          </a:p>
          <a:p>
            <a:pPr marL="285740" lvl="2" indent="-151799">
              <a:spcBef>
                <a:spcPts val="281"/>
              </a:spcBef>
              <a:buSzPct val="100000"/>
              <a:buChar char="-"/>
              <a:defRPr sz="2000">
                <a:solidFill>
                  <a:srgbClr val="747474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406" dirty="0"/>
              <a:t>Necessary to increase the SF</a:t>
            </a:r>
            <a:r>
              <a:rPr sz="1406" baseline="-5999" dirty="0"/>
              <a:t>6</a:t>
            </a:r>
            <a:r>
              <a:rPr sz="1406" dirty="0"/>
              <a:t> concentration up to 1%</a:t>
            </a:r>
          </a:p>
          <a:p>
            <a:pPr marL="285740" lvl="2" indent="-151799">
              <a:spcBef>
                <a:spcPts val="281"/>
              </a:spcBef>
              <a:buSzPct val="100000"/>
              <a:buChar char="-"/>
              <a:defRPr sz="2000">
                <a:solidFill>
                  <a:srgbClr val="747474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406" dirty="0"/>
              <a:t>Increase of currents of &gt;15% under irradiation</a:t>
            </a:r>
          </a:p>
          <a:p>
            <a:pPr marL="208352" indent="-208352">
              <a:spcBef>
                <a:spcPts val="281"/>
              </a:spcBef>
              <a:buSzPct val="75000"/>
              <a:buChar char="-"/>
              <a:defRPr sz="21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477" dirty="0"/>
              <a:t>Very good time resolution</a:t>
            </a:r>
          </a:p>
          <a:p>
            <a:pPr marL="285740" lvl="2" indent="-151799">
              <a:spcBef>
                <a:spcPts val="281"/>
              </a:spcBef>
              <a:buSzPct val="100000"/>
              <a:buChar char="-"/>
              <a:defRPr sz="2000">
                <a:solidFill>
                  <a:srgbClr val="747474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406" dirty="0"/>
              <a:t>The CO</a:t>
            </a:r>
            <a:r>
              <a:rPr sz="1406" baseline="-5999" dirty="0"/>
              <a:t>2</a:t>
            </a:r>
            <a:r>
              <a:rPr sz="1406" dirty="0"/>
              <a:t> reduce the mean free path</a:t>
            </a:r>
          </a:p>
          <a:p>
            <a:pPr marL="208352" indent="-208352">
              <a:spcBef>
                <a:spcPts val="281"/>
              </a:spcBef>
              <a:buSzPct val="75000"/>
              <a:buChar char="-"/>
              <a:defRPr sz="21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477" dirty="0">
                <a:latin typeface="Helvetica Neue Medium"/>
                <a:ea typeface="Helvetica Neue Medium"/>
                <a:cs typeface="Helvetica Neue Medium"/>
                <a:sym typeface="Helvetica Neue Medium"/>
              </a:rPr>
              <a:t>Long-term</a:t>
            </a:r>
            <a:r>
              <a:rPr sz="1477" dirty="0"/>
              <a:t> performance studies under gamma irradiation</a:t>
            </a:r>
          </a:p>
          <a:p>
            <a:pPr marL="285740" lvl="2" indent="-151799">
              <a:spcBef>
                <a:spcPts val="281"/>
              </a:spcBef>
              <a:buSzPct val="100000"/>
              <a:buChar char="-"/>
              <a:defRPr sz="2000">
                <a:solidFill>
                  <a:srgbClr val="747474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406" dirty="0"/>
              <a:t>Up to now, no sign of performance degradation</a:t>
            </a:r>
          </a:p>
        </p:txBody>
      </p:sp>
      <p:pic>
        <p:nvPicPr>
          <p:cNvPr id="7" name="Screenshot 2024-05-22 at 15.35.05.png" descr="Screenshot 2024-05-22 at 15.35.05.png">
            <a:extLst>
              <a:ext uri="{FF2B5EF4-FFF2-40B4-BE49-F238E27FC236}">
                <a16:creationId xmlns:a16="http://schemas.microsoft.com/office/drawing/2014/main" id="{E984B121-464B-D418-D1BF-0288208BFB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4172599"/>
            <a:ext cx="4938632" cy="2183750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Screenshot 2024-05-23 at 15.10.20.png" descr="Screenshot 2024-05-23 at 15.10.20.png">
            <a:extLst>
              <a:ext uri="{FF2B5EF4-FFF2-40B4-BE49-F238E27FC236}">
                <a16:creationId xmlns:a16="http://schemas.microsoft.com/office/drawing/2014/main" id="{A0BC3E22-5DCD-8B6C-C9A5-97EAC29481B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275"/>
          <a:stretch>
            <a:fillRect/>
          </a:stretch>
        </p:blipFill>
        <p:spPr>
          <a:xfrm>
            <a:off x="1139506" y="3873712"/>
            <a:ext cx="4469648" cy="2623156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CO2 as mid-term solution for RPC to mitigate GHG emissions of LHC RPC systems">
            <a:extLst>
              <a:ext uri="{FF2B5EF4-FFF2-40B4-BE49-F238E27FC236}">
                <a16:creationId xmlns:a16="http://schemas.microsoft.com/office/drawing/2014/main" id="{8021E113-D473-EC1C-B5F0-613C8850D0C4}"/>
              </a:ext>
            </a:extLst>
          </p:cNvPr>
          <p:cNvSpPr txBox="1"/>
          <p:nvPr/>
        </p:nvSpPr>
        <p:spPr>
          <a:xfrm>
            <a:off x="67467" y="818736"/>
            <a:ext cx="8017223" cy="3029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>
            <a:spAutoFit/>
          </a:bodyPr>
          <a:lstStyle/>
          <a:p>
            <a:pPr>
              <a:defRPr sz="2100" b="1">
                <a:solidFill>
                  <a:srgbClr val="21529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500" dirty="0"/>
              <a:t>CO</a:t>
            </a:r>
            <a:r>
              <a:rPr sz="1500" baseline="-5999" dirty="0"/>
              <a:t>2</a:t>
            </a:r>
            <a:r>
              <a:rPr sz="1500" dirty="0"/>
              <a:t> as mid-term solution for RPC to mitigate GHG emissions of LHC RPC systems</a:t>
            </a:r>
          </a:p>
        </p:txBody>
      </p:sp>
      <p:sp>
        <p:nvSpPr>
          <p:cNvPr id="10" name="Already in use in ATLAS RPC system since summer 2023">
            <a:extLst>
              <a:ext uri="{FF2B5EF4-FFF2-40B4-BE49-F238E27FC236}">
                <a16:creationId xmlns:a16="http://schemas.microsoft.com/office/drawing/2014/main" id="{A1A349DB-82C4-C1DB-D542-988E564F9369}"/>
              </a:ext>
            </a:extLst>
          </p:cNvPr>
          <p:cNvSpPr txBox="1"/>
          <p:nvPr/>
        </p:nvSpPr>
        <p:spPr>
          <a:xfrm>
            <a:off x="733647" y="3574270"/>
            <a:ext cx="5100179" cy="2994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5719" tIns="35719" rIns="35719" bIns="35719" anchor="ctr">
            <a:spAutoFit/>
          </a:bodyPr>
          <a:lstStyle>
            <a:lvl1pPr>
              <a:defRPr sz="2100">
                <a:solidFill>
                  <a:srgbClr val="21529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rPr sz="1477" dirty="0"/>
              <a:t>Already in use in ATLAS RPC system since summer 2023</a:t>
            </a:r>
          </a:p>
        </p:txBody>
      </p:sp>
      <p:sp>
        <p:nvSpPr>
          <p:cNvPr id="11" name="Line">
            <a:extLst>
              <a:ext uri="{FF2B5EF4-FFF2-40B4-BE49-F238E27FC236}">
                <a16:creationId xmlns:a16="http://schemas.microsoft.com/office/drawing/2014/main" id="{4FEB8E01-639F-C0A3-2B08-CAE35DFCD406}"/>
              </a:ext>
            </a:extLst>
          </p:cNvPr>
          <p:cNvSpPr/>
          <p:nvPr/>
        </p:nvSpPr>
        <p:spPr>
          <a:xfrm flipV="1">
            <a:off x="4453080" y="4704887"/>
            <a:ext cx="1" cy="530343"/>
          </a:xfrm>
          <a:prstGeom prst="line">
            <a:avLst/>
          </a:prstGeom>
          <a:ln w="25400">
            <a:solidFill>
              <a:srgbClr val="000000"/>
            </a:solidFill>
            <a:prstDash val="sysDot"/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2400"/>
            </a:pPr>
            <a:endParaRPr sz="1687"/>
          </a:p>
        </p:txBody>
      </p:sp>
      <p:sp>
        <p:nvSpPr>
          <p:cNvPr id="12" name="Possible alternatives to GHG gases">
            <a:extLst>
              <a:ext uri="{FF2B5EF4-FFF2-40B4-BE49-F238E27FC236}">
                <a16:creationId xmlns:a16="http://schemas.microsoft.com/office/drawing/2014/main" id="{65408A3E-0A0D-665A-A77D-2AE3165D6823}"/>
              </a:ext>
            </a:extLst>
          </p:cNvPr>
          <p:cNvSpPr txBox="1"/>
          <p:nvPr/>
        </p:nvSpPr>
        <p:spPr>
          <a:xfrm>
            <a:off x="1907976" y="44649"/>
            <a:ext cx="8657965" cy="6518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/>
          <a:lstStyle>
            <a:lvl1pPr algn="l">
              <a:defRPr sz="4200">
                <a:solidFill>
                  <a:srgbClr val="21529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 algn="ctr"/>
            <a:r>
              <a:rPr lang="en-GB" sz="3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Mid-term solution: addition of CO2 to std gas mix</a:t>
            </a:r>
          </a:p>
        </p:txBody>
      </p:sp>
      <p:pic>
        <p:nvPicPr>
          <p:cNvPr id="13" name="Picture 12" descr="C:\Users\guidar\Documents\IEEE2012\CERN LogoOutline-Blue-04.png">
            <a:extLst>
              <a:ext uri="{FF2B5EF4-FFF2-40B4-BE49-F238E27FC236}">
                <a16:creationId xmlns:a16="http://schemas.microsoft.com/office/drawing/2014/main" id="{5407C8A7-CC87-50D6-4E4B-25EC3F9BDC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AE442AD2-6380-A9FC-FB72-DF162C655642}"/>
              </a:ext>
            </a:extLst>
          </p:cNvPr>
          <p:cNvGrpSpPr/>
          <p:nvPr/>
        </p:nvGrpSpPr>
        <p:grpSpPr>
          <a:xfrm>
            <a:off x="792488" y="691712"/>
            <a:ext cx="10440000" cy="37824"/>
            <a:chOff x="179512" y="582864"/>
            <a:chExt cx="8820000" cy="37824"/>
          </a:xfrm>
        </p:grpSpPr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28E049EA-BCF0-307A-AC25-5FB10390F83C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244FE2F7-BA5C-D032-ACF6-852598C1C478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1CB801A0-BF5E-F568-5B48-E8CC0E62FFDC}"/>
              </a:ext>
            </a:extLst>
          </p:cNvPr>
          <p:cNvSpPr txBox="1"/>
          <p:nvPr/>
        </p:nvSpPr>
        <p:spPr>
          <a:xfrm>
            <a:off x="9810616" y="918131"/>
            <a:ext cx="231391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u="sng" dirty="0" err="1">
                <a:solidFill>
                  <a:srgbClr val="0000FF"/>
                </a:solidFill>
                <a:effectLst/>
                <a:latin typeface="Times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doi</a:t>
            </a:r>
            <a:r>
              <a:rPr lang="en-GB" sz="1200" i="1" u="sng" dirty="0">
                <a:solidFill>
                  <a:srgbClr val="0000FF"/>
                </a:solidFill>
                <a:effectLst/>
                <a:latin typeface="Times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 10.1016/j.nima.2023.168088</a:t>
            </a:r>
            <a:endParaRPr lang="en-CH" sz="1200" dirty="0"/>
          </a:p>
        </p:txBody>
      </p:sp>
    </p:spTree>
    <p:extLst>
      <p:ext uri="{BB962C8B-B14F-4D97-AF65-F5344CB8AC3E}">
        <p14:creationId xmlns:p14="http://schemas.microsoft.com/office/powerpoint/2010/main" val="42651775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B80C0C-6CCF-A502-68BE-5087D7D37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27/06/2024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D95D50-B096-3470-37AD-2868902100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Sustainable Accelerators Panel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F97738-700D-4DA2-13DA-510429BB36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23</a:t>
            </a:fld>
            <a:endParaRPr lang="en-GB"/>
          </a:p>
        </p:txBody>
      </p:sp>
      <p:pic>
        <p:nvPicPr>
          <p:cNvPr id="9" name="Picture 2" descr="C:\Users\guidar\Documents\IEEE2012\CERN LogoOutline-Blue-04.png">
            <a:extLst>
              <a:ext uri="{FF2B5EF4-FFF2-40B4-BE49-F238E27FC236}">
                <a16:creationId xmlns:a16="http://schemas.microsoft.com/office/drawing/2014/main" id="{90550EDC-91E0-4D3E-3D43-75ADA2C093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C49F44E4-1E55-279A-93CC-09BAA309A500}"/>
              </a:ext>
            </a:extLst>
          </p:cNvPr>
          <p:cNvGrpSpPr/>
          <p:nvPr/>
        </p:nvGrpSpPr>
        <p:grpSpPr>
          <a:xfrm>
            <a:off x="792488" y="691712"/>
            <a:ext cx="10440000" cy="37824"/>
            <a:chOff x="179512" y="582864"/>
            <a:chExt cx="8820000" cy="37824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77AD0CD0-9250-E41D-364D-D948A9F1BCA7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DE5B7BBC-CA81-C56C-8B3D-E65577995D64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Possible alternatives to GHG gases">
            <a:extLst>
              <a:ext uri="{FF2B5EF4-FFF2-40B4-BE49-F238E27FC236}">
                <a16:creationId xmlns:a16="http://schemas.microsoft.com/office/drawing/2014/main" id="{700FCE44-4457-6367-0BE8-43321F2BD1D9}"/>
              </a:ext>
            </a:extLst>
          </p:cNvPr>
          <p:cNvSpPr txBox="1"/>
          <p:nvPr/>
        </p:nvSpPr>
        <p:spPr>
          <a:xfrm>
            <a:off x="1907976" y="44649"/>
            <a:ext cx="8657965" cy="6518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/>
          <a:lstStyle>
            <a:lvl1pPr algn="l">
              <a:defRPr sz="4200">
                <a:solidFill>
                  <a:srgbClr val="21529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 algn="ctr"/>
            <a:r>
              <a:rPr lang="en-GB" sz="3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Mid-term solution: addition of CO2 to std gas mix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931737A-0E97-C72B-E2C6-7254D681F04D}"/>
              </a:ext>
            </a:extLst>
          </p:cNvPr>
          <p:cNvSpPr txBox="1"/>
          <p:nvPr/>
        </p:nvSpPr>
        <p:spPr>
          <a:xfrm>
            <a:off x="853800" y="797308"/>
            <a:ext cx="9107558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Positive effects</a:t>
            </a:r>
            <a:r>
              <a:rPr lang="en-GB" sz="2000" dirty="0"/>
              <a:t>:</a:t>
            </a:r>
            <a:endParaRPr lang="en-GB" dirty="0"/>
          </a:p>
          <a:p>
            <a:r>
              <a:rPr lang="en-GB" dirty="0"/>
              <a:t>Replacement of 30% R134a with CO2 brings a </a:t>
            </a:r>
            <a:r>
              <a:rPr lang="en-GB" dirty="0">
                <a:highlight>
                  <a:srgbClr val="FFFF00"/>
                </a:highlight>
              </a:rPr>
              <a:t>reduction of 14% of the tCO2eq emitted per year</a:t>
            </a:r>
          </a:p>
          <a:p>
            <a:endParaRPr lang="en-GB" dirty="0"/>
          </a:p>
          <a:p>
            <a:endParaRPr lang="en-CH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342DA89C-C707-ACD2-2EF3-2603172101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4570476"/>
              </p:ext>
            </p:extLst>
          </p:nvPr>
        </p:nvGraphicFramePr>
        <p:xfrm>
          <a:off x="1962110" y="1557479"/>
          <a:ext cx="8127999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629199852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398187469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169124631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mixture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GWP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tCO2e/year</a:t>
                      </a:r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60052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R134a+iC4H10+SF6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1482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52373</a:t>
                      </a:r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60478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CO2+R134a+iC4H10+SF6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1529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44784</a:t>
                      </a:r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07245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rgbClr val="00B050"/>
                          </a:solidFill>
                        </a:rPr>
                        <a:t>-14%</a:t>
                      </a:r>
                      <a:endParaRPr lang="en-CH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5422159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DB82CF2A-2267-01B4-1D50-2DB570D9A9C6}"/>
              </a:ext>
            </a:extLst>
          </p:cNvPr>
          <p:cNvSpPr txBox="1"/>
          <p:nvPr/>
        </p:nvSpPr>
        <p:spPr>
          <a:xfrm>
            <a:off x="853800" y="3223663"/>
            <a:ext cx="40768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In addition, the </a:t>
            </a:r>
            <a:r>
              <a:rPr lang="en-GB" dirty="0">
                <a:highlight>
                  <a:srgbClr val="FFFF00"/>
                </a:highlight>
              </a:rPr>
              <a:t>operational cost is lower  </a:t>
            </a:r>
            <a:endParaRPr lang="en-CH" dirty="0">
              <a:highlight>
                <a:srgbClr val="FFFF00"/>
              </a:highlight>
            </a:endParaRPr>
          </a:p>
        </p:txBody>
      </p:sp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4903A044-B08A-3ECE-4455-0482B95E8DA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181299"/>
              </p:ext>
            </p:extLst>
          </p:nvPr>
        </p:nvGraphicFramePr>
        <p:xfrm>
          <a:off x="0" y="3592995"/>
          <a:ext cx="12192000" cy="239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0672">
                  <a:extLst>
                    <a:ext uri="{9D8B030D-6E8A-4147-A177-3AD203B41FA5}">
                      <a16:colId xmlns:a16="http://schemas.microsoft.com/office/drawing/2014/main" val="629199852"/>
                    </a:ext>
                  </a:extLst>
                </a:gridCol>
                <a:gridCol w="2907102">
                  <a:extLst>
                    <a:ext uri="{9D8B030D-6E8A-4147-A177-3AD203B41FA5}">
                      <a16:colId xmlns:a16="http://schemas.microsoft.com/office/drawing/2014/main" val="398187469"/>
                    </a:ext>
                  </a:extLst>
                </a:gridCol>
                <a:gridCol w="2717320">
                  <a:extLst>
                    <a:ext uri="{9D8B030D-6E8A-4147-A177-3AD203B41FA5}">
                      <a16:colId xmlns:a16="http://schemas.microsoft.com/office/drawing/2014/main" val="1691246310"/>
                    </a:ext>
                  </a:extLst>
                </a:gridCol>
                <a:gridCol w="3996906">
                  <a:extLst>
                    <a:ext uri="{9D8B030D-6E8A-4147-A177-3AD203B41FA5}">
                      <a16:colId xmlns:a16="http://schemas.microsoft.com/office/drawing/2014/main" val="393124920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mixture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R134a used (kg/m3 gas mix)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SF6 used (kg/</a:t>
                      </a:r>
                      <a:r>
                        <a:rPr lang="en-GB"/>
                        <a:t>m3 gas mix)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60052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R134a+iC4H10+SF6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4.3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0.02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60478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CO2+R134a+iC4H10+SF6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2.91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0.065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07245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rgbClr val="00B050"/>
                          </a:solidFill>
                        </a:rPr>
                        <a:t>-11 t/year</a:t>
                      </a:r>
                      <a:endParaRPr lang="en-CH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rgbClr val="FF0000"/>
                          </a:solidFill>
                        </a:rPr>
                        <a:t>+356 kg/year</a:t>
                      </a:r>
                      <a:endParaRPr lang="en-CH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H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54221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>
                          <a:solidFill>
                            <a:srgbClr val="00B050"/>
                          </a:solidFill>
                        </a:rPr>
                        <a:t>-115 </a:t>
                      </a:r>
                      <a:r>
                        <a:rPr lang="en-GB" b="1" dirty="0" err="1">
                          <a:solidFill>
                            <a:srgbClr val="00B050"/>
                          </a:solidFill>
                        </a:rPr>
                        <a:t>kCHF</a:t>
                      </a:r>
                      <a:endParaRPr lang="en-CH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rgbClr val="FF0000"/>
                          </a:solidFill>
                        </a:rPr>
                        <a:t>+13 </a:t>
                      </a:r>
                      <a:r>
                        <a:rPr lang="en-GB" b="1" dirty="0" err="1">
                          <a:solidFill>
                            <a:srgbClr val="FF0000"/>
                          </a:solidFill>
                        </a:rPr>
                        <a:t>kCHF</a:t>
                      </a:r>
                      <a:endParaRPr lang="en-CH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>
                          <a:solidFill>
                            <a:srgbClr val="00B050"/>
                          </a:solidFill>
                        </a:rPr>
                        <a:t>-102 </a:t>
                      </a:r>
                      <a:r>
                        <a:rPr lang="en-GB" b="1" dirty="0" err="1">
                          <a:solidFill>
                            <a:srgbClr val="00B050"/>
                          </a:solidFill>
                        </a:rPr>
                        <a:t>kCHF</a:t>
                      </a:r>
                      <a:r>
                        <a:rPr lang="en-GB" b="1" dirty="0">
                          <a:solidFill>
                            <a:srgbClr val="00B050"/>
                          </a:solidFill>
                        </a:rPr>
                        <a:t>/year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>
                          <a:solidFill>
                            <a:srgbClr val="00B050"/>
                          </a:solidFill>
                        </a:rPr>
                        <a:t>-29%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>
                          <a:solidFill>
                            <a:srgbClr val="00B050"/>
                          </a:solidFill>
                        </a:rPr>
                        <a:t>1 year with std+CO2 mix ~ 250 </a:t>
                      </a:r>
                      <a:r>
                        <a:rPr lang="en-GB" b="1" dirty="0" err="1">
                          <a:solidFill>
                            <a:srgbClr val="00B050"/>
                          </a:solidFill>
                        </a:rPr>
                        <a:t>kCHF</a:t>
                      </a:r>
                      <a:endParaRPr lang="en-CH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0668370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51D8B689-9FA6-2EDC-C5AA-3DA8B90E41F1}"/>
              </a:ext>
            </a:extLst>
          </p:cNvPr>
          <p:cNvSpPr txBox="1"/>
          <p:nvPr/>
        </p:nvSpPr>
        <p:spPr>
          <a:xfrm>
            <a:off x="827584" y="5995212"/>
            <a:ext cx="80695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and detector </a:t>
            </a:r>
            <a:r>
              <a:rPr lang="en-GB" dirty="0">
                <a:highlight>
                  <a:srgbClr val="FFFF00"/>
                </a:highlight>
              </a:rPr>
              <a:t>operation is less subject to market crisis</a:t>
            </a:r>
            <a:r>
              <a:rPr lang="en-GB" dirty="0"/>
              <a:t> affecting price and availability 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0066911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33028D6-D8E4-ECFF-D620-69E03C7ED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27/06/2024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F2FB739-7E6F-E245-5D52-D83BC5A3C2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Sustainable Accelerators Panel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CDFFF8-F313-FCC0-1692-D0858269B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24</a:t>
            </a:fld>
            <a:endParaRPr lang="en-GB"/>
          </a:p>
        </p:txBody>
      </p:sp>
      <p:sp>
        <p:nvSpPr>
          <p:cNvPr id="5" name="Possible alternatives to GHG gases">
            <a:extLst>
              <a:ext uri="{FF2B5EF4-FFF2-40B4-BE49-F238E27FC236}">
                <a16:creationId xmlns:a16="http://schemas.microsoft.com/office/drawing/2014/main" id="{FAD1E6A6-8CD3-9063-35EC-945C0C4165AF}"/>
              </a:ext>
            </a:extLst>
          </p:cNvPr>
          <p:cNvSpPr txBox="1"/>
          <p:nvPr/>
        </p:nvSpPr>
        <p:spPr>
          <a:xfrm>
            <a:off x="1907976" y="44649"/>
            <a:ext cx="8657965" cy="6518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/>
          <a:lstStyle>
            <a:lvl1pPr algn="l">
              <a:defRPr sz="4200">
                <a:solidFill>
                  <a:srgbClr val="21529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 algn="ctr"/>
            <a:r>
              <a:rPr lang="en-GB" sz="3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Use of HFO in RPC detectors</a:t>
            </a:r>
          </a:p>
        </p:txBody>
      </p:sp>
      <p:pic>
        <p:nvPicPr>
          <p:cNvPr id="6" name="Picture 5" descr="C:\Users\guidar\Documents\IEEE2012\CERN LogoOutline-Blue-04.png">
            <a:extLst>
              <a:ext uri="{FF2B5EF4-FFF2-40B4-BE49-F238E27FC236}">
                <a16:creationId xmlns:a16="http://schemas.microsoft.com/office/drawing/2014/main" id="{52D36703-5284-5061-B2E5-69D2C902E1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FA263393-EF19-38D4-C4C3-18F488ACFF74}"/>
              </a:ext>
            </a:extLst>
          </p:cNvPr>
          <p:cNvGrpSpPr/>
          <p:nvPr/>
        </p:nvGrpSpPr>
        <p:grpSpPr>
          <a:xfrm>
            <a:off x="792488" y="691712"/>
            <a:ext cx="10440000" cy="37824"/>
            <a:chOff x="179512" y="582864"/>
            <a:chExt cx="8820000" cy="37824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03F9E7ED-AFEF-DEE5-7FF1-F86E5037B0CD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10EFAF92-819D-4642-0F8A-950A72BBE195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" name="Image" descr="Image">
            <a:extLst>
              <a:ext uri="{FF2B5EF4-FFF2-40B4-BE49-F238E27FC236}">
                <a16:creationId xmlns:a16="http://schemas.microsoft.com/office/drawing/2014/main" id="{C8799D5F-880E-4373-13F4-AB479789A6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1464" y="900309"/>
            <a:ext cx="4265867" cy="2709765"/>
          </a:xfrm>
          <a:prstGeom prst="rect">
            <a:avLst/>
          </a:prstGeom>
          <a:ln w="12700">
            <a:miter lim="400000"/>
          </a:ln>
        </p:spPr>
      </p:pic>
      <p:pic>
        <p:nvPicPr>
          <p:cNvPr id="11" name="Image" descr="Image">
            <a:extLst>
              <a:ext uri="{FF2B5EF4-FFF2-40B4-BE49-F238E27FC236}">
                <a16:creationId xmlns:a16="http://schemas.microsoft.com/office/drawing/2014/main" id="{E9BF6A98-5640-BC0B-CE81-385DAE5982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0258" y="3911290"/>
            <a:ext cx="4313416" cy="2705688"/>
          </a:xfrm>
          <a:prstGeom prst="rect">
            <a:avLst/>
          </a:prstGeom>
          <a:ln w="12700">
            <a:miter lim="400000"/>
          </a:ln>
        </p:spPr>
      </p:pic>
      <p:sp>
        <p:nvSpPr>
          <p:cNvPr id="12" name="HFO1234ze identified as possible replacement of R134a">
            <a:extLst>
              <a:ext uri="{FF2B5EF4-FFF2-40B4-BE49-F238E27FC236}">
                <a16:creationId xmlns:a16="http://schemas.microsoft.com/office/drawing/2014/main" id="{6D340E69-14F5-25CE-5F1D-17D01A8FF3A1}"/>
              </a:ext>
            </a:extLst>
          </p:cNvPr>
          <p:cNvSpPr txBox="1"/>
          <p:nvPr/>
        </p:nvSpPr>
        <p:spPr>
          <a:xfrm>
            <a:off x="241581" y="888391"/>
            <a:ext cx="5089535" cy="2994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2100" b="1">
                <a:solidFill>
                  <a:srgbClr val="21529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 sz="1477" dirty="0"/>
              <a:t>HFO1234ze identified as possible replacement of R134a</a:t>
            </a:r>
          </a:p>
        </p:txBody>
      </p:sp>
      <p:sp>
        <p:nvSpPr>
          <p:cNvPr id="13" name="Cannot replace 1:1 the R134a…">
            <a:extLst>
              <a:ext uri="{FF2B5EF4-FFF2-40B4-BE49-F238E27FC236}">
                <a16:creationId xmlns:a16="http://schemas.microsoft.com/office/drawing/2014/main" id="{DE988F66-B55F-C073-2CE4-FFEEA2BD3514}"/>
              </a:ext>
            </a:extLst>
          </p:cNvPr>
          <p:cNvSpPr txBox="1"/>
          <p:nvPr/>
        </p:nvSpPr>
        <p:spPr>
          <a:xfrm>
            <a:off x="270156" y="1223661"/>
            <a:ext cx="5961308" cy="18227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pPr marL="208352" indent="-208352">
              <a:spcBef>
                <a:spcPts val="281"/>
              </a:spcBef>
              <a:buSzPct val="75000"/>
              <a:buChar char="-"/>
              <a:defRPr sz="21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477" dirty="0"/>
              <a:t>Cannot replace 1:1 the R134a</a:t>
            </a:r>
          </a:p>
          <a:p>
            <a:pPr marL="285740" lvl="2" indent="-151799">
              <a:spcBef>
                <a:spcPts val="281"/>
              </a:spcBef>
              <a:buSzPct val="100000"/>
              <a:buChar char="-"/>
              <a:defRPr sz="2000">
                <a:solidFill>
                  <a:srgbClr val="747474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406" dirty="0"/>
              <a:t>Too high </a:t>
            </a:r>
            <a:r>
              <a:rPr sz="1406" dirty="0" err="1"/>
              <a:t>w.p.</a:t>
            </a:r>
            <a:r>
              <a:rPr sz="1406" dirty="0"/>
              <a:t>: add He or CO</a:t>
            </a:r>
            <a:r>
              <a:rPr sz="1406" baseline="-5999" dirty="0"/>
              <a:t>2</a:t>
            </a:r>
            <a:r>
              <a:rPr sz="1406" dirty="0"/>
              <a:t> to lower it</a:t>
            </a:r>
          </a:p>
          <a:p>
            <a:pPr marL="285740" lvl="2" indent="-151799">
              <a:spcBef>
                <a:spcPts val="281"/>
              </a:spcBef>
              <a:buSzPct val="100000"/>
              <a:buChar char="-"/>
              <a:defRPr sz="2000">
                <a:solidFill>
                  <a:srgbClr val="747474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406" dirty="0"/>
              <a:t>The HFO and CO</a:t>
            </a:r>
            <a:r>
              <a:rPr sz="1406" baseline="-5999" dirty="0"/>
              <a:t>2</a:t>
            </a:r>
            <a:r>
              <a:rPr sz="1406" dirty="0"/>
              <a:t> </a:t>
            </a:r>
            <a:r>
              <a:rPr lang="en-GB" sz="1406" dirty="0"/>
              <a:t>move</a:t>
            </a:r>
            <a:r>
              <a:rPr sz="1406" dirty="0"/>
              <a:t> the charge </a:t>
            </a:r>
            <a:r>
              <a:rPr lang="en-GB" sz="1406" dirty="0"/>
              <a:t>distribution towards higher values</a:t>
            </a:r>
            <a:endParaRPr sz="1406" dirty="0"/>
          </a:p>
          <a:p>
            <a:pPr marL="285740" lvl="2" indent="-151799">
              <a:spcBef>
                <a:spcPts val="281"/>
              </a:spcBef>
              <a:buSzPct val="100000"/>
              <a:buChar char="-"/>
              <a:defRPr sz="2000">
                <a:solidFill>
                  <a:srgbClr val="747474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406" dirty="0"/>
              <a:t>Currents </a:t>
            </a:r>
            <a:r>
              <a:rPr lang="en-GB" sz="1406"/>
              <a:t>increase seems to be</a:t>
            </a:r>
            <a:r>
              <a:rPr sz="1406"/>
              <a:t> </a:t>
            </a:r>
            <a:r>
              <a:rPr sz="1406" dirty="0"/>
              <a:t>dominated by the CO</a:t>
            </a:r>
            <a:r>
              <a:rPr sz="1406" baseline="-5999" dirty="0"/>
              <a:t>2 </a:t>
            </a:r>
          </a:p>
          <a:p>
            <a:pPr marL="208352" indent="-208352">
              <a:spcBef>
                <a:spcPts val="281"/>
              </a:spcBef>
              <a:buSzPct val="75000"/>
              <a:buChar char="-"/>
              <a:defRPr sz="21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477" dirty="0"/>
              <a:t>HFO brings a higher prompt charge content than R134a</a:t>
            </a:r>
          </a:p>
          <a:p>
            <a:pPr marL="208352" indent="-208352">
              <a:spcBef>
                <a:spcPts val="281"/>
              </a:spcBef>
              <a:buSzPct val="75000"/>
              <a:buChar char="-"/>
              <a:defRPr sz="21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477" dirty="0"/>
              <a:t>The addition R-134a helps lowering the background currents and prevent </a:t>
            </a:r>
            <a:r>
              <a:rPr sz="1477" dirty="0" err="1"/>
              <a:t>w.p.</a:t>
            </a:r>
            <a:r>
              <a:rPr sz="1477" dirty="0"/>
              <a:t> to be too high </a:t>
            </a:r>
            <a:endParaRPr sz="844" dirty="0"/>
          </a:p>
        </p:txBody>
      </p:sp>
      <p:sp>
        <p:nvSpPr>
          <p:cNvPr id="14" name="45% HFO + CO2 (ECO1)…">
            <a:extLst>
              <a:ext uri="{FF2B5EF4-FFF2-40B4-BE49-F238E27FC236}">
                <a16:creationId xmlns:a16="http://schemas.microsoft.com/office/drawing/2014/main" id="{BABF9C64-DDAB-903B-8809-A9D4F5CABB66}"/>
              </a:ext>
            </a:extLst>
          </p:cNvPr>
          <p:cNvSpPr txBox="1"/>
          <p:nvPr/>
        </p:nvSpPr>
        <p:spPr>
          <a:xfrm>
            <a:off x="238226" y="3886788"/>
            <a:ext cx="5636711" cy="23598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pPr marL="208352" indent="-208352">
              <a:spcBef>
                <a:spcPts val="281"/>
              </a:spcBef>
              <a:buSzPct val="75000"/>
              <a:buChar char="-"/>
              <a:defRPr sz="2100">
                <a:solidFill>
                  <a:schemeClr val="accent5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477" dirty="0">
                <a:solidFill>
                  <a:srgbClr val="FF0000"/>
                </a:solidFill>
              </a:rPr>
              <a:t>45% HFO + CO2 (ECO1)</a:t>
            </a:r>
          </a:p>
          <a:p>
            <a:pPr marL="285740" lvl="2" indent="-151799">
              <a:spcBef>
                <a:spcPts val="281"/>
              </a:spcBef>
              <a:buSzPct val="100000"/>
              <a:buChar char="-"/>
              <a:defRPr sz="20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406" dirty="0"/>
              <a:t>Too high </a:t>
            </a:r>
            <a:r>
              <a:rPr sz="1406" dirty="0" err="1"/>
              <a:t>w.p.</a:t>
            </a:r>
            <a:r>
              <a:rPr sz="1406" dirty="0"/>
              <a:t> and high charge</a:t>
            </a:r>
          </a:p>
          <a:p>
            <a:pPr marL="208352" indent="-208352">
              <a:spcBef>
                <a:spcPts val="281"/>
              </a:spcBef>
              <a:buSzPct val="75000"/>
              <a:buChar char="-"/>
              <a:defRPr sz="2100">
                <a:solidFill>
                  <a:schemeClr val="accent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477" dirty="0">
                <a:solidFill>
                  <a:schemeClr val="accent6">
                    <a:lumMod val="75000"/>
                  </a:schemeClr>
                </a:solidFill>
              </a:rPr>
              <a:t>25% HFO + CO</a:t>
            </a:r>
            <a:r>
              <a:rPr sz="1477" baseline="-5999" dirty="0">
                <a:solidFill>
                  <a:schemeClr val="accent6">
                    <a:lumMod val="75000"/>
                  </a:schemeClr>
                </a:solidFill>
              </a:rPr>
              <a:t>2</a:t>
            </a:r>
            <a:r>
              <a:rPr sz="1477" dirty="0">
                <a:solidFill>
                  <a:schemeClr val="accent6">
                    <a:lumMod val="75000"/>
                  </a:schemeClr>
                </a:solidFill>
              </a:rPr>
              <a:t> (ECO3)</a:t>
            </a:r>
          </a:p>
          <a:p>
            <a:pPr marL="285740" lvl="2" indent="-151799">
              <a:spcBef>
                <a:spcPts val="281"/>
              </a:spcBef>
              <a:buSzPct val="100000"/>
              <a:buChar char="-"/>
              <a:defRPr sz="20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406" dirty="0"/>
              <a:t>Low GWP</a:t>
            </a:r>
          </a:p>
          <a:p>
            <a:pPr marL="285740" lvl="2" indent="-151799">
              <a:spcBef>
                <a:spcPts val="281"/>
              </a:spcBef>
              <a:buSzPct val="100000"/>
              <a:buChar char="-"/>
              <a:defRPr sz="20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406" dirty="0"/>
              <a:t>High charge content and presence of streamers. Higher currents</a:t>
            </a:r>
          </a:p>
          <a:p>
            <a:pPr marL="208352" indent="-208352">
              <a:spcBef>
                <a:spcPts val="281"/>
              </a:spcBef>
              <a:buSzPct val="75000"/>
              <a:buChar char="-"/>
              <a:defRPr sz="2100">
                <a:solidFill>
                  <a:schemeClr val="accent4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477" dirty="0">
                <a:solidFill>
                  <a:schemeClr val="accent2"/>
                </a:solidFill>
              </a:rPr>
              <a:t>22% HFO + 22% R134a+ CO</a:t>
            </a:r>
            <a:r>
              <a:rPr sz="1477" baseline="-5999" dirty="0">
                <a:solidFill>
                  <a:schemeClr val="accent2"/>
                </a:solidFill>
              </a:rPr>
              <a:t>2</a:t>
            </a:r>
          </a:p>
          <a:p>
            <a:pPr marL="285740" lvl="2" indent="-151799">
              <a:spcBef>
                <a:spcPts val="281"/>
              </a:spcBef>
              <a:buSzPct val="100000"/>
              <a:buChar char="-"/>
              <a:defRPr sz="20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406" dirty="0"/>
              <a:t>Higher GWP</a:t>
            </a:r>
          </a:p>
          <a:p>
            <a:pPr marL="285740" lvl="2" indent="-151799">
              <a:spcBef>
                <a:spcPts val="281"/>
              </a:spcBef>
              <a:buSzPct val="100000"/>
              <a:buChar char="-"/>
              <a:defRPr sz="20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406" dirty="0"/>
              <a:t>Lower charge content than HFO only</a:t>
            </a:r>
          </a:p>
          <a:p>
            <a:pPr marL="285740" lvl="2" indent="-151799">
              <a:spcBef>
                <a:spcPts val="281"/>
              </a:spcBef>
              <a:buSzPct val="100000"/>
              <a:buChar char="-"/>
              <a:defRPr sz="2000">
                <a:solidFill>
                  <a:srgbClr val="747474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406" b="1" dirty="0">
                <a:solidFill>
                  <a:srgbClr val="000000"/>
                </a:solidFill>
              </a:rPr>
              <a:t>Possible compromise </a:t>
            </a:r>
            <a:r>
              <a:rPr sz="1406" dirty="0">
                <a:solidFill>
                  <a:srgbClr val="000000"/>
                </a:solidFill>
              </a:rPr>
              <a:t>between performance and environment</a:t>
            </a:r>
            <a:r>
              <a:rPr sz="844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15" name="Line">
            <a:extLst>
              <a:ext uri="{FF2B5EF4-FFF2-40B4-BE49-F238E27FC236}">
                <a16:creationId xmlns:a16="http://schemas.microsoft.com/office/drawing/2014/main" id="{D0A0014C-3BB5-9E54-F711-39D30BB85041}"/>
              </a:ext>
            </a:extLst>
          </p:cNvPr>
          <p:cNvSpPr/>
          <p:nvPr/>
        </p:nvSpPr>
        <p:spPr>
          <a:xfrm>
            <a:off x="7802026" y="1566724"/>
            <a:ext cx="1776763" cy="1"/>
          </a:xfrm>
          <a:prstGeom prst="line">
            <a:avLst/>
          </a:prstGeom>
          <a:ln w="25400">
            <a:solidFill>
              <a:srgbClr val="FF0000"/>
            </a:solidFill>
            <a:prstDash val="sysDot"/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2400"/>
            </a:pPr>
            <a:endParaRPr sz="1687">
              <a:solidFill>
                <a:srgbClr val="FF0000"/>
              </a:solidFill>
            </a:endParaRPr>
          </a:p>
        </p:txBody>
      </p:sp>
      <p:sp>
        <p:nvSpPr>
          <p:cNvPr id="16" name="+2 kV">
            <a:extLst>
              <a:ext uri="{FF2B5EF4-FFF2-40B4-BE49-F238E27FC236}">
                <a16:creationId xmlns:a16="http://schemas.microsoft.com/office/drawing/2014/main" id="{E77F4196-D100-B58E-2979-2094C509B0A1}"/>
              </a:ext>
            </a:extLst>
          </p:cNvPr>
          <p:cNvSpPr txBox="1"/>
          <p:nvPr/>
        </p:nvSpPr>
        <p:spPr>
          <a:xfrm>
            <a:off x="8842397" y="1292814"/>
            <a:ext cx="492122" cy="2669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1800">
                <a:solidFill>
                  <a:schemeClr val="accent5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 sz="1266" dirty="0">
                <a:solidFill>
                  <a:srgbClr val="FF0000"/>
                </a:solidFill>
              </a:rPr>
              <a:t>+2 kV</a:t>
            </a:r>
          </a:p>
        </p:txBody>
      </p:sp>
      <p:sp>
        <p:nvSpPr>
          <p:cNvPr id="17" name="25% HFO + CO2">
            <a:extLst>
              <a:ext uri="{FF2B5EF4-FFF2-40B4-BE49-F238E27FC236}">
                <a16:creationId xmlns:a16="http://schemas.microsoft.com/office/drawing/2014/main" id="{0951DA07-424A-8C45-A850-CFEB95F3DAD6}"/>
              </a:ext>
            </a:extLst>
          </p:cNvPr>
          <p:cNvSpPr txBox="1"/>
          <p:nvPr/>
        </p:nvSpPr>
        <p:spPr>
          <a:xfrm>
            <a:off x="8001253" y="2698256"/>
            <a:ext cx="1006687" cy="223587"/>
          </a:xfrm>
          <a:prstGeom prst="rect">
            <a:avLst/>
          </a:prstGeom>
          <a:ln w="12700">
            <a:solidFill>
              <a:schemeClr val="accent6">
                <a:lumMod val="75000"/>
              </a:schemeClr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pPr>
              <a:defRPr sz="1400">
                <a:solidFill>
                  <a:schemeClr val="accent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984" dirty="0">
                <a:solidFill>
                  <a:schemeClr val="accent6">
                    <a:lumMod val="75000"/>
                  </a:schemeClr>
                </a:solidFill>
              </a:rPr>
              <a:t>25% HFO + CO</a:t>
            </a:r>
            <a:r>
              <a:rPr sz="984" baseline="-5999" dirty="0">
                <a:solidFill>
                  <a:schemeClr val="accent6">
                    <a:lumMod val="75000"/>
                  </a:schemeClr>
                </a:solidFill>
              </a:rPr>
              <a:t>2</a:t>
            </a:r>
          </a:p>
        </p:txBody>
      </p:sp>
      <p:sp>
        <p:nvSpPr>
          <p:cNvPr id="18" name="22 % HFO + 22% R134a + CO2">
            <a:extLst>
              <a:ext uri="{FF2B5EF4-FFF2-40B4-BE49-F238E27FC236}">
                <a16:creationId xmlns:a16="http://schemas.microsoft.com/office/drawing/2014/main" id="{B7ED643F-3CDF-FEF1-3BB0-8F579DF10649}"/>
              </a:ext>
            </a:extLst>
          </p:cNvPr>
          <p:cNvSpPr txBox="1"/>
          <p:nvPr/>
        </p:nvSpPr>
        <p:spPr>
          <a:xfrm>
            <a:off x="9014712" y="2689680"/>
            <a:ext cx="1044774" cy="526491"/>
          </a:xfrm>
          <a:prstGeom prst="rect">
            <a:avLst/>
          </a:prstGeom>
          <a:ln w="12700">
            <a:solidFill>
              <a:schemeClr val="accent2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>
            <a:spAutoFit/>
          </a:bodyPr>
          <a:lstStyle/>
          <a:p>
            <a:pPr>
              <a:defRPr sz="1400">
                <a:solidFill>
                  <a:schemeClr val="accent4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984" dirty="0">
                <a:solidFill>
                  <a:schemeClr val="accent2"/>
                </a:solidFill>
              </a:rPr>
              <a:t>22 % HFO + 22% R134a + CO</a:t>
            </a:r>
            <a:r>
              <a:rPr sz="984" baseline="-5999" dirty="0">
                <a:solidFill>
                  <a:schemeClr val="accent2"/>
                </a:solidFill>
              </a:rPr>
              <a:t>2</a:t>
            </a:r>
          </a:p>
        </p:txBody>
      </p:sp>
      <p:sp>
        <p:nvSpPr>
          <p:cNvPr id="19" name="Line">
            <a:extLst>
              <a:ext uri="{FF2B5EF4-FFF2-40B4-BE49-F238E27FC236}">
                <a16:creationId xmlns:a16="http://schemas.microsoft.com/office/drawing/2014/main" id="{7C2EB811-5FBE-6E2E-4066-C80E3D5D8F8F}"/>
              </a:ext>
            </a:extLst>
          </p:cNvPr>
          <p:cNvSpPr/>
          <p:nvPr/>
        </p:nvSpPr>
        <p:spPr>
          <a:xfrm>
            <a:off x="8382936" y="3050414"/>
            <a:ext cx="694980" cy="2659408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  <a:prstDash val="sysDot"/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2400"/>
            </a:pPr>
            <a:endParaRPr sz="1687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0" name="Line">
            <a:extLst>
              <a:ext uri="{FF2B5EF4-FFF2-40B4-BE49-F238E27FC236}">
                <a16:creationId xmlns:a16="http://schemas.microsoft.com/office/drawing/2014/main" id="{CB4B60BE-0D58-4663-5E40-D1E94A534038}"/>
              </a:ext>
            </a:extLst>
          </p:cNvPr>
          <p:cNvSpPr/>
          <p:nvPr/>
        </p:nvSpPr>
        <p:spPr>
          <a:xfrm>
            <a:off x="9122434" y="3050414"/>
            <a:ext cx="102670" cy="2496618"/>
          </a:xfrm>
          <a:prstGeom prst="line">
            <a:avLst/>
          </a:prstGeom>
          <a:ln w="25400">
            <a:solidFill>
              <a:schemeClr val="accent2"/>
            </a:solidFill>
            <a:prstDash val="sysDot"/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2400"/>
            </a:pPr>
            <a:endParaRPr sz="1687">
              <a:solidFill>
                <a:schemeClr val="accent2"/>
              </a:solidFill>
            </a:endParaRPr>
          </a:p>
        </p:txBody>
      </p:sp>
      <p:pic>
        <p:nvPicPr>
          <p:cNvPr id="21" name="Image" descr="Image">
            <a:extLst>
              <a:ext uri="{FF2B5EF4-FFF2-40B4-BE49-F238E27FC236}">
                <a16:creationId xmlns:a16="http://schemas.microsoft.com/office/drawing/2014/main" id="{34DEB060-52CA-D6BC-7DE8-C4BABE40A3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52539" y="4115429"/>
            <a:ext cx="1684979" cy="816960"/>
          </a:xfrm>
          <a:prstGeom prst="rect">
            <a:avLst/>
          </a:prstGeom>
          <a:ln w="6350">
            <a:solidFill>
              <a:srgbClr val="000000"/>
            </a:solidFill>
            <a:miter lim="400000"/>
          </a:ln>
        </p:spPr>
      </p:pic>
      <p:sp>
        <p:nvSpPr>
          <p:cNvPr id="22" name="45% HFO + CO2">
            <a:extLst>
              <a:ext uri="{FF2B5EF4-FFF2-40B4-BE49-F238E27FC236}">
                <a16:creationId xmlns:a16="http://schemas.microsoft.com/office/drawing/2014/main" id="{92F93B7C-502B-9B7E-DBD1-A9026F13793B}"/>
              </a:ext>
            </a:extLst>
          </p:cNvPr>
          <p:cNvSpPr txBox="1"/>
          <p:nvPr/>
        </p:nvSpPr>
        <p:spPr>
          <a:xfrm>
            <a:off x="8398771" y="1573221"/>
            <a:ext cx="1006687" cy="2235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pPr>
              <a:defRPr sz="1400">
                <a:solidFill>
                  <a:schemeClr val="accent5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984">
                <a:solidFill>
                  <a:srgbClr val="FF0000"/>
                </a:solidFill>
              </a:rPr>
              <a:t>45% HFO + CO</a:t>
            </a:r>
            <a:r>
              <a:rPr sz="984" baseline="-5999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23" name="R-1234ze performance with CO2 (+ R-134a) with cosmic muons">
            <a:extLst>
              <a:ext uri="{FF2B5EF4-FFF2-40B4-BE49-F238E27FC236}">
                <a16:creationId xmlns:a16="http://schemas.microsoft.com/office/drawing/2014/main" id="{617CE134-B24A-52EF-4A4C-AA8DFBA7C2E8}"/>
              </a:ext>
            </a:extLst>
          </p:cNvPr>
          <p:cNvSpPr txBox="1"/>
          <p:nvPr/>
        </p:nvSpPr>
        <p:spPr>
          <a:xfrm>
            <a:off x="241581" y="3512155"/>
            <a:ext cx="5743560" cy="2994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2100" b="1">
                <a:solidFill>
                  <a:srgbClr val="21529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 sz="1477"/>
              <a:t>R-1234ze performance with CO2 (+ R-134a) with cosmic muons</a:t>
            </a:r>
          </a:p>
        </p:txBody>
      </p:sp>
    </p:spTree>
    <p:extLst>
      <p:ext uri="{BB962C8B-B14F-4D97-AF65-F5344CB8AC3E}">
        <p14:creationId xmlns:p14="http://schemas.microsoft.com/office/powerpoint/2010/main" val="182088447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Alternatives to SF6"/>
          <p:cNvSpPr txBox="1"/>
          <p:nvPr/>
        </p:nvSpPr>
        <p:spPr>
          <a:xfrm>
            <a:off x="838200" y="44649"/>
            <a:ext cx="10394287" cy="6518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5719" tIns="35719" rIns="35719" bIns="35719" anchor="ctr"/>
          <a:lstStyle/>
          <a:p>
            <a:pPr algn="ctr">
              <a:defRPr sz="4200">
                <a:solidFill>
                  <a:srgbClr val="21529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r>
              <a:rPr sz="2953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Alternatives to SF</a:t>
            </a:r>
            <a:r>
              <a:rPr sz="2953" baseline="-5999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6</a:t>
            </a:r>
          </a:p>
        </p:txBody>
      </p:sp>
      <p:sp>
        <p:nvSpPr>
          <p:cNvPr id="221" name="Line"/>
          <p:cNvSpPr/>
          <p:nvPr/>
        </p:nvSpPr>
        <p:spPr>
          <a:xfrm flipV="1">
            <a:off x="2216868" y="1979261"/>
            <a:ext cx="2554829" cy="689902"/>
          </a:xfrm>
          <a:prstGeom prst="line">
            <a:avLst/>
          </a:prstGeom>
          <a:ln w="25400">
            <a:solidFill>
              <a:srgbClr val="21529F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2400"/>
            </a:pPr>
            <a:endParaRPr sz="1687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224" name="Group"/>
          <p:cNvGrpSpPr/>
          <p:nvPr/>
        </p:nvGrpSpPr>
        <p:grpSpPr>
          <a:xfrm>
            <a:off x="8297880" y="781032"/>
            <a:ext cx="1551674" cy="2685821"/>
            <a:chOff x="407287" y="0"/>
            <a:chExt cx="2206824" cy="3819833"/>
          </a:xfrm>
        </p:grpSpPr>
        <p:pic>
          <p:nvPicPr>
            <p:cNvPr id="222" name="2635130879001_5445464769001_5238243864001-vs.jpg" descr="2635130879001_5445464769001_5238243864001-vs.jp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407287" y="0"/>
              <a:ext cx="1873576" cy="169801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23" name="3MTM NovecTM 4710…"/>
            <p:cNvSpPr/>
            <p:nvPr/>
          </p:nvSpPr>
          <p:spPr>
            <a:xfrm>
              <a:off x="407287" y="2588210"/>
              <a:ext cx="2206824" cy="1231623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35719" tIns="35719" rIns="35719" bIns="35719" numCol="1" anchor="ctr">
              <a:spAutoFit/>
            </a:bodyPr>
            <a:lstStyle/>
            <a:p>
              <a:pPr>
                <a:spcBef>
                  <a:spcPts val="352"/>
                </a:spcBef>
                <a:defRPr sz="2100"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r>
                <a:rPr sz="1477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3M</a:t>
              </a:r>
              <a:r>
                <a:rPr sz="1266" baseline="31999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TM</a:t>
              </a:r>
              <a:r>
                <a:rPr sz="1477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sz="1477" dirty="0" err="1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Novec</a:t>
              </a:r>
              <a:r>
                <a:rPr sz="1266" baseline="31999" dirty="0" err="1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TM</a:t>
              </a:r>
              <a:r>
                <a:rPr sz="1477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4710</a:t>
              </a:r>
            </a:p>
            <a:p>
              <a:pPr>
                <a:spcBef>
                  <a:spcPts val="352"/>
                </a:spcBef>
                <a:defRPr sz="1900"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rPr sz="1336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((CF</a:t>
              </a:r>
              <a:r>
                <a:rPr sz="562" baseline="-500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3</a:t>
              </a:r>
              <a:r>
                <a:rPr sz="1336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)</a:t>
              </a:r>
              <a:r>
                <a:rPr sz="562" baseline="-500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2 </a:t>
              </a:r>
              <a:r>
                <a:rPr sz="1336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CFCN)</a:t>
              </a:r>
            </a:p>
            <a:p>
              <a:pPr>
                <a:spcBef>
                  <a:spcPts val="352"/>
                </a:spcBef>
                <a:defRPr sz="2100" b="1">
                  <a:solidFill>
                    <a:schemeClr val="accent2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rPr sz="1477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GWP 2100</a:t>
              </a:r>
              <a:r>
                <a:rPr lang="en-GB" sz="1477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- </a:t>
              </a:r>
              <a:r>
                <a:rPr sz="1477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Atm. lifetime 30 years</a:t>
              </a:r>
              <a:endParaRPr lang="en-GB" sz="1477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  <a:p>
              <a:pPr>
                <a:spcBef>
                  <a:spcPts val="352"/>
                </a:spcBef>
                <a:defRPr sz="2100" b="1">
                  <a:solidFill>
                    <a:schemeClr val="accent2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endParaRPr lang="en-GB" sz="1477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232" name="Line"/>
          <p:cNvSpPr/>
          <p:nvPr/>
        </p:nvSpPr>
        <p:spPr>
          <a:xfrm>
            <a:off x="2154622" y="3163620"/>
            <a:ext cx="2212426" cy="936062"/>
          </a:xfrm>
          <a:prstGeom prst="line">
            <a:avLst/>
          </a:prstGeom>
          <a:ln w="25400">
            <a:solidFill>
              <a:srgbClr val="21529F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2400"/>
            </a:pPr>
            <a:endParaRPr sz="1687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3BEABFC5-F9B5-4D65-CBD6-8BB83BC2A18A}"/>
              </a:ext>
            </a:extLst>
          </p:cNvPr>
          <p:cNvGrpSpPr/>
          <p:nvPr/>
        </p:nvGrpSpPr>
        <p:grpSpPr>
          <a:xfrm>
            <a:off x="5203106" y="778265"/>
            <a:ext cx="1654777" cy="2656598"/>
            <a:chOff x="5735970" y="950453"/>
            <a:chExt cx="1654777" cy="2656598"/>
          </a:xfrm>
        </p:grpSpPr>
        <p:grpSp>
          <p:nvGrpSpPr>
            <p:cNvPr id="227" name="Group"/>
            <p:cNvGrpSpPr/>
            <p:nvPr/>
          </p:nvGrpSpPr>
          <p:grpSpPr>
            <a:xfrm>
              <a:off x="5735970" y="982606"/>
              <a:ext cx="1625483" cy="2624445"/>
              <a:chOff x="265376" y="0"/>
              <a:chExt cx="2311796" cy="3732542"/>
            </a:xfrm>
          </p:grpSpPr>
          <p:pic>
            <p:nvPicPr>
              <p:cNvPr id="225" name="2635130879001_5445464769001_5238243864001-vs.jpg" descr="2635130879001_5445464769001_5238243864001-vs.jpg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265376" y="0"/>
                <a:ext cx="2083478" cy="1698015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226" name="3MTM NovecTM 5110…"/>
              <p:cNvSpPr/>
              <p:nvPr/>
            </p:nvSpPr>
            <p:spPr>
              <a:xfrm>
                <a:off x="265376" y="2472977"/>
                <a:ext cx="2311796" cy="1259565"/>
              </a:xfrm>
              <a:prstGeom prst="line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35719" tIns="35719" rIns="35719" bIns="35719" numCol="1" anchor="ctr">
                <a:spAutoFit/>
              </a:bodyPr>
              <a:lstStyle/>
              <a:p>
                <a:pPr>
                  <a:spcBef>
                    <a:spcPts val="352"/>
                  </a:spcBef>
                  <a:defRPr sz="2100"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  <a:endParaRPr lang="en-GB" sz="1477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>
                  <a:spcBef>
                    <a:spcPts val="352"/>
                  </a:spcBef>
                  <a:defRPr sz="2100"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  <a:endParaRPr lang="en-GB" sz="1477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>
                  <a:spcBef>
                    <a:spcPts val="352"/>
                  </a:spcBef>
                  <a:defRPr sz="2100"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  <a:r>
                  <a:rPr sz="1477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3M</a:t>
                </a:r>
                <a:r>
                  <a:rPr sz="1266" baseline="31999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TM</a:t>
                </a:r>
                <a:r>
                  <a:rPr sz="1477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sz="1477" dirty="0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Novec</a:t>
                </a:r>
                <a:r>
                  <a:rPr sz="1266" baseline="31999" dirty="0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TM</a:t>
                </a:r>
                <a:r>
                  <a:rPr sz="1477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5110</a:t>
                </a:r>
              </a:p>
              <a:p>
                <a:pPr>
                  <a:spcBef>
                    <a:spcPts val="352"/>
                  </a:spcBef>
                  <a:defRPr sz="1900"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:r>
                  <a:rPr sz="1336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(CF</a:t>
                </a:r>
                <a:r>
                  <a:rPr sz="468" baseline="-200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3</a:t>
                </a:r>
                <a:r>
                  <a:rPr sz="1336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C(O)CF(CF</a:t>
                </a:r>
                <a:r>
                  <a:rPr sz="468" baseline="-200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3</a:t>
                </a:r>
                <a:r>
                  <a:rPr sz="1336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)</a:t>
                </a:r>
                <a:r>
                  <a:rPr sz="468" baseline="-200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2 </a:t>
                </a:r>
                <a:r>
                  <a:rPr sz="1336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)</a:t>
                </a:r>
              </a:p>
              <a:p>
                <a:pPr>
                  <a:spcBef>
                    <a:spcPts val="352"/>
                  </a:spcBef>
                  <a:defRPr sz="2100" b="1">
                    <a:solidFill>
                      <a:schemeClr val="accent2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:r>
                  <a:rPr sz="1477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GWP &lt;1</a:t>
                </a:r>
                <a:r>
                  <a:rPr lang="en-GB" sz="1477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 - </a:t>
                </a:r>
                <a:r>
                  <a:rPr sz="1477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Atm. lifetime 15 days</a:t>
                </a:r>
                <a:endParaRPr lang="en-GB" sz="1477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>
                  <a:spcBef>
                    <a:spcPts val="352"/>
                  </a:spcBef>
                  <a:defRPr sz="2100"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:r>
                  <a:rPr lang="en-GB" sz="1400" dirty="0">
                    <a:highlight>
                      <a:srgbClr val="FFFF00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High boiling point: 27 C</a:t>
                </a:r>
              </a:p>
              <a:p>
                <a:pPr>
                  <a:spcBef>
                    <a:spcPts val="352"/>
                  </a:spcBef>
                  <a:defRPr sz="2100"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:r>
                  <a:rPr lang="en-GB" sz="1400" dirty="0">
                    <a:highlight>
                      <a:srgbClr val="FFFF00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Sensitive to UV radiation</a:t>
                </a:r>
              </a:p>
              <a:p>
                <a:pPr>
                  <a:spcBef>
                    <a:spcPts val="352"/>
                  </a:spcBef>
                  <a:defRPr sz="2100"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:r>
                  <a:rPr lang="en-GB" sz="1400" dirty="0">
                    <a:highlight>
                      <a:srgbClr val="FFFF00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Higher HV working point</a:t>
                </a:r>
              </a:p>
              <a:p>
                <a:pPr>
                  <a:spcBef>
                    <a:spcPts val="352"/>
                  </a:spcBef>
                  <a:defRPr sz="2100"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:r>
                  <a:rPr lang="en-GB" sz="1400" dirty="0">
                    <a:highlight>
                      <a:srgbClr val="FFFF00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Not very good performance</a:t>
                </a:r>
              </a:p>
              <a:p>
                <a:pPr>
                  <a:spcBef>
                    <a:spcPts val="352"/>
                  </a:spcBef>
                  <a:defRPr sz="2100"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:endParaRPr sz="1477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239" name="10 F"/>
            <p:cNvSpPr txBox="1"/>
            <p:nvPr/>
          </p:nvSpPr>
          <p:spPr>
            <a:xfrm>
              <a:off x="7042895" y="950453"/>
              <a:ext cx="347852" cy="26693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35719" tIns="35719" rIns="35719" bIns="35719" anchor="ctr">
              <a:spAutoFit/>
            </a:bodyPr>
            <a:lstStyle>
              <a:lvl1pPr>
                <a:defRPr sz="1800" i="1">
                  <a:solidFill>
                    <a:srgbClr val="21529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r>
                <a:rPr sz="1266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10 F</a:t>
              </a:r>
            </a:p>
          </p:txBody>
        </p:sp>
      </p:grpSp>
      <p:sp>
        <p:nvSpPr>
          <p:cNvPr id="240" name="7 F"/>
          <p:cNvSpPr txBox="1"/>
          <p:nvPr/>
        </p:nvSpPr>
        <p:spPr>
          <a:xfrm>
            <a:off x="9451756" y="902378"/>
            <a:ext cx="266099" cy="2669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1800" i="1">
                <a:solidFill>
                  <a:srgbClr val="21529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 sz="1266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7 F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6FA5B67-CDB4-436F-2B7E-8F107F2EA09D}"/>
              </a:ext>
            </a:extLst>
          </p:cNvPr>
          <p:cNvGrpSpPr/>
          <p:nvPr/>
        </p:nvGrpSpPr>
        <p:grpSpPr>
          <a:xfrm>
            <a:off x="10132460" y="3762866"/>
            <a:ext cx="1361779" cy="2420491"/>
            <a:chOff x="9339612" y="3822386"/>
            <a:chExt cx="1361779" cy="2420491"/>
          </a:xfrm>
        </p:grpSpPr>
        <p:grpSp>
          <p:nvGrpSpPr>
            <p:cNvPr id="235" name="Group"/>
            <p:cNvGrpSpPr/>
            <p:nvPr/>
          </p:nvGrpSpPr>
          <p:grpSpPr>
            <a:xfrm>
              <a:off x="9339612" y="4099682"/>
              <a:ext cx="1361779" cy="2143195"/>
              <a:chOff x="566280" y="0"/>
              <a:chExt cx="1936751" cy="3048097"/>
            </a:xfrm>
          </p:grpSpPr>
          <p:pic>
            <p:nvPicPr>
              <p:cNvPr id="233" name="Trifluoroiodomethane.png" descr="Trifluoroiodomethane.png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66280" y="0"/>
                <a:ext cx="1485901" cy="1429652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234" name="CF3I…"/>
              <p:cNvSpPr/>
              <p:nvPr/>
            </p:nvSpPr>
            <p:spPr>
              <a:xfrm>
                <a:off x="934745" y="1765090"/>
                <a:ext cx="1568286" cy="1283007"/>
              </a:xfrm>
              <a:prstGeom prst="line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35719" tIns="35719" rIns="35719" bIns="35719" numCol="1" anchor="ctr">
                <a:spAutoFit/>
              </a:bodyPr>
              <a:lstStyle/>
              <a:p>
                <a:pPr>
                  <a:spcBef>
                    <a:spcPts val="352"/>
                  </a:spcBef>
                  <a:defRPr sz="2100"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  <a:r>
                  <a:rPr sz="1477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CF</a:t>
                </a:r>
                <a:r>
                  <a:rPr sz="1477" baseline="-5999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3</a:t>
                </a:r>
                <a:r>
                  <a:rPr sz="1477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I</a:t>
                </a:r>
              </a:p>
              <a:p>
                <a:pPr>
                  <a:spcBef>
                    <a:spcPts val="352"/>
                  </a:spcBef>
                  <a:defRPr sz="2100" b="1">
                    <a:solidFill>
                      <a:schemeClr val="accent2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:r>
                  <a:rPr sz="1477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GWP 0.4</a:t>
                </a:r>
              </a:p>
              <a:p>
                <a:pPr>
                  <a:spcBef>
                    <a:spcPts val="352"/>
                  </a:spcBef>
                  <a:defRPr sz="2100"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:r>
                  <a:rPr sz="1477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Atm. lifetime 6 days</a:t>
                </a:r>
              </a:p>
            </p:txBody>
          </p:sp>
        </p:grpSp>
        <p:sp>
          <p:nvSpPr>
            <p:cNvPr id="241" name="3 F"/>
            <p:cNvSpPr txBox="1"/>
            <p:nvPr/>
          </p:nvSpPr>
          <p:spPr>
            <a:xfrm>
              <a:off x="10068242" y="3822386"/>
              <a:ext cx="266099" cy="26693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35719" tIns="35719" rIns="35719" bIns="35719" anchor="ctr">
              <a:spAutoFit/>
            </a:bodyPr>
            <a:lstStyle>
              <a:lvl1pPr>
                <a:defRPr sz="1800" i="1">
                  <a:solidFill>
                    <a:srgbClr val="21529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r>
                <a:rPr sz="1266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3 F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D8C0B0A-CAD2-9DB3-EF07-E368FA98A8BD}"/>
              </a:ext>
            </a:extLst>
          </p:cNvPr>
          <p:cNvGrpSpPr/>
          <p:nvPr/>
        </p:nvGrpSpPr>
        <p:grpSpPr>
          <a:xfrm>
            <a:off x="7348959" y="3762866"/>
            <a:ext cx="1550349" cy="2706376"/>
            <a:chOff x="7566256" y="3822386"/>
            <a:chExt cx="1550349" cy="2706376"/>
          </a:xfrm>
        </p:grpSpPr>
        <p:grpSp>
          <p:nvGrpSpPr>
            <p:cNvPr id="238" name="Group"/>
            <p:cNvGrpSpPr/>
            <p:nvPr/>
          </p:nvGrpSpPr>
          <p:grpSpPr>
            <a:xfrm>
              <a:off x="7566256" y="3859054"/>
              <a:ext cx="1550349" cy="2669708"/>
              <a:chOff x="637467" y="0"/>
              <a:chExt cx="2204940" cy="3796917"/>
            </a:xfrm>
          </p:grpSpPr>
          <p:pic>
            <p:nvPicPr>
              <p:cNvPr id="236" name="144411.png" descr="144411.png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37467" y="0"/>
                <a:ext cx="1869878" cy="1869878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237" name="C4F8O…"/>
              <p:cNvSpPr/>
              <p:nvPr/>
            </p:nvSpPr>
            <p:spPr>
              <a:xfrm>
                <a:off x="900753" y="2428771"/>
                <a:ext cx="1941654" cy="1368146"/>
              </a:xfrm>
              <a:prstGeom prst="line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35719" tIns="35719" rIns="35719" bIns="35719" numCol="1" anchor="ctr">
                <a:spAutoFit/>
              </a:bodyPr>
              <a:lstStyle/>
              <a:p>
                <a:pPr>
                  <a:spcBef>
                    <a:spcPts val="352"/>
                  </a:spcBef>
                  <a:defRPr sz="2100"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  <a:r>
                  <a:rPr sz="1477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C</a:t>
                </a:r>
                <a:r>
                  <a:rPr sz="1477" baseline="-5999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4</a:t>
                </a:r>
                <a:r>
                  <a:rPr sz="1477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F</a:t>
                </a:r>
                <a:r>
                  <a:rPr sz="1477" baseline="-5999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8</a:t>
                </a:r>
                <a:r>
                  <a:rPr sz="1477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O</a:t>
                </a:r>
              </a:p>
              <a:p>
                <a:pPr>
                  <a:spcBef>
                    <a:spcPts val="352"/>
                  </a:spcBef>
                  <a:defRPr sz="2100" b="1">
                    <a:solidFill>
                      <a:schemeClr val="accent5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:r>
                  <a:rPr sz="1477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GWP 8700</a:t>
                </a:r>
              </a:p>
              <a:p>
                <a:pPr>
                  <a:spcBef>
                    <a:spcPts val="352"/>
                  </a:spcBef>
                  <a:defRPr sz="2100"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:r>
                  <a:rPr sz="1477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Atm. lifetime &gt;3000 years</a:t>
                </a:r>
              </a:p>
            </p:txBody>
          </p:sp>
        </p:grpSp>
        <p:sp>
          <p:nvSpPr>
            <p:cNvPr id="242" name="8 F"/>
            <p:cNvSpPr txBox="1"/>
            <p:nvPr/>
          </p:nvSpPr>
          <p:spPr>
            <a:xfrm>
              <a:off x="8823585" y="3822386"/>
              <a:ext cx="266099" cy="26693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35719" tIns="35719" rIns="35719" bIns="35719" anchor="ctr">
              <a:spAutoFit/>
            </a:bodyPr>
            <a:lstStyle>
              <a:lvl1pPr>
                <a:defRPr sz="1800" i="1">
                  <a:solidFill>
                    <a:srgbClr val="21529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r>
                <a:rPr sz="1266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8 F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AFEB2FD-FE61-EA62-38C5-2BF13E3E0DA8}"/>
              </a:ext>
            </a:extLst>
          </p:cNvPr>
          <p:cNvGrpSpPr/>
          <p:nvPr/>
        </p:nvGrpSpPr>
        <p:grpSpPr>
          <a:xfrm>
            <a:off x="3968122" y="3603618"/>
            <a:ext cx="2502481" cy="2234860"/>
            <a:chOff x="5381381" y="3885383"/>
            <a:chExt cx="2502481" cy="2234860"/>
          </a:xfrm>
        </p:grpSpPr>
        <p:sp>
          <p:nvSpPr>
            <p:cNvPr id="228" name="AMOLEATM HFO-1224yd…"/>
            <p:cNvSpPr txBox="1"/>
            <p:nvPr/>
          </p:nvSpPr>
          <p:spPr>
            <a:xfrm>
              <a:off x="5381381" y="5285334"/>
              <a:ext cx="2502481" cy="83490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35719" tIns="35719" rIns="35719" bIns="35719" anchor="ctr">
              <a:spAutoFit/>
            </a:bodyPr>
            <a:lstStyle/>
            <a:p>
              <a:pPr>
                <a:spcBef>
                  <a:spcPts val="352"/>
                </a:spcBef>
                <a:defRPr sz="2100"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r>
                <a:rPr sz="1477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AMOLEA</a:t>
              </a:r>
              <a:r>
                <a:rPr sz="1266" baseline="31999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TM</a:t>
              </a:r>
              <a:r>
                <a:rPr sz="1477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HFO-1224yd</a:t>
              </a:r>
            </a:p>
            <a:p>
              <a:pPr>
                <a:spcBef>
                  <a:spcPts val="352"/>
                </a:spcBef>
                <a:defRPr sz="1900"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rPr sz="1336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(CF</a:t>
              </a:r>
              <a:r>
                <a:rPr sz="738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3</a:t>
              </a:r>
              <a:r>
                <a:rPr sz="1336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-CF=</a:t>
              </a:r>
              <a:r>
                <a:rPr sz="1336" dirty="0" err="1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CHCl</a:t>
              </a:r>
              <a:r>
                <a:rPr sz="1336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)</a:t>
              </a:r>
            </a:p>
            <a:p>
              <a:pPr>
                <a:spcBef>
                  <a:spcPts val="352"/>
                </a:spcBef>
                <a:defRPr sz="2100" b="1">
                  <a:solidFill>
                    <a:schemeClr val="accent2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rPr sz="1477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GWP &lt;1</a:t>
              </a:r>
              <a:r>
                <a:rPr lang="en-GB" sz="1477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- </a:t>
              </a:r>
              <a:r>
                <a:rPr sz="1477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Atm. lifetime 20 days</a:t>
              </a:r>
              <a:endParaRPr lang="en-GB" sz="1477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229" name="Screenshot 2022-09-27 at 12.11.20.png" descr="Screenshot 2022-09-27 at 12.11.20.pn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5645178" y="4044631"/>
              <a:ext cx="1367113" cy="1003238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243" name="4 F"/>
            <p:cNvSpPr txBox="1"/>
            <p:nvPr/>
          </p:nvSpPr>
          <p:spPr>
            <a:xfrm>
              <a:off x="6995316" y="3885383"/>
              <a:ext cx="397546" cy="26693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35719" tIns="35719" rIns="35719" bIns="35719" anchor="ctr">
              <a:spAutoFit/>
            </a:bodyPr>
            <a:lstStyle>
              <a:lvl1pPr>
                <a:defRPr sz="1800" i="1">
                  <a:solidFill>
                    <a:srgbClr val="21529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r>
                <a:rPr lang="en-GB" sz="1266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3-</a:t>
              </a:r>
              <a:r>
                <a:rPr sz="1266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4 F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B636497C-7BDB-8C34-AA11-0339652703B5}"/>
              </a:ext>
            </a:extLst>
          </p:cNvPr>
          <p:cNvGrpSpPr/>
          <p:nvPr/>
        </p:nvGrpSpPr>
        <p:grpSpPr>
          <a:xfrm>
            <a:off x="792488" y="1979261"/>
            <a:ext cx="1258851" cy="2007537"/>
            <a:chOff x="2170223" y="2396772"/>
            <a:chExt cx="1258851" cy="2007537"/>
          </a:xfrm>
        </p:grpSpPr>
        <p:grpSp>
          <p:nvGrpSpPr>
            <p:cNvPr id="220" name="Group"/>
            <p:cNvGrpSpPr/>
            <p:nvPr/>
          </p:nvGrpSpPr>
          <p:grpSpPr>
            <a:xfrm>
              <a:off x="2170223" y="2635479"/>
              <a:ext cx="1258851" cy="1768830"/>
              <a:chOff x="0" y="0"/>
              <a:chExt cx="1790364" cy="2515668"/>
            </a:xfrm>
          </p:grpSpPr>
          <p:sp>
            <p:nvSpPr>
              <p:cNvPr id="210" name="SF6…"/>
              <p:cNvSpPr txBox="1"/>
              <p:nvPr/>
            </p:nvSpPr>
            <p:spPr>
              <a:xfrm>
                <a:off x="0" y="1715145"/>
                <a:ext cx="1790365" cy="80052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>
                  <a:spcBef>
                    <a:spcPts val="352"/>
                  </a:spcBef>
                  <a:defRPr sz="2100"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  <a:r>
                  <a:rPr sz="1477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SF</a:t>
                </a:r>
                <a:r>
                  <a:rPr sz="1477" baseline="-5999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6</a:t>
                </a:r>
              </a:p>
              <a:p>
                <a:pPr>
                  <a:spcBef>
                    <a:spcPts val="352"/>
                  </a:spcBef>
                  <a:defRPr sz="2100" b="1">
                    <a:solidFill>
                      <a:schemeClr val="accent5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:r>
                  <a:rPr sz="1477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GWP 23900</a:t>
                </a:r>
              </a:p>
            </p:txBody>
          </p:sp>
          <p:grpSp>
            <p:nvGrpSpPr>
              <p:cNvPr id="219" name="Group"/>
              <p:cNvGrpSpPr/>
              <p:nvPr/>
            </p:nvGrpSpPr>
            <p:grpSpPr>
              <a:xfrm>
                <a:off x="156186" y="0"/>
                <a:ext cx="1477992" cy="1564765"/>
                <a:chOff x="0" y="0"/>
                <a:chExt cx="1477991" cy="1564764"/>
              </a:xfrm>
            </p:grpSpPr>
            <p:pic>
              <p:nvPicPr>
                <p:cNvPr id="211" name="SF6.png" descr="SF6.png"/>
                <p:cNvPicPr>
                  <a:picLocks noChangeAspect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0" y="0"/>
                  <a:ext cx="1477992" cy="1564765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sp>
              <p:nvSpPr>
                <p:cNvPr id="212" name="Rectangle"/>
                <p:cNvSpPr/>
                <p:nvPr/>
              </p:nvSpPr>
              <p:spPr>
                <a:xfrm>
                  <a:off x="755929" y="356721"/>
                  <a:ext cx="381172" cy="284977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>
                    <a:defRPr sz="2400"/>
                  </a:pPr>
                  <a:endParaRPr sz="1687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13" name="Rectangle"/>
                <p:cNvSpPr/>
                <p:nvPr/>
              </p:nvSpPr>
              <p:spPr>
                <a:xfrm>
                  <a:off x="30262" y="73548"/>
                  <a:ext cx="631277" cy="38331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>
                    <a:defRPr sz="2400"/>
                  </a:pPr>
                  <a:endParaRPr sz="1687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14" name="Rectangle"/>
                <p:cNvSpPr/>
                <p:nvPr/>
              </p:nvSpPr>
              <p:spPr>
                <a:xfrm>
                  <a:off x="561536" y="323821"/>
                  <a:ext cx="109690" cy="383309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>
                    <a:defRPr sz="2400"/>
                  </a:pPr>
                  <a:endParaRPr sz="1687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15" name="Rectangle"/>
                <p:cNvSpPr/>
                <p:nvPr/>
              </p:nvSpPr>
              <p:spPr>
                <a:xfrm rot="660000">
                  <a:off x="985469" y="756724"/>
                  <a:ext cx="109690" cy="78861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>
                    <a:defRPr sz="2400"/>
                  </a:pPr>
                  <a:endParaRPr sz="1687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16" name="Rectangle"/>
                <p:cNvSpPr/>
                <p:nvPr/>
              </p:nvSpPr>
              <p:spPr>
                <a:xfrm rot="20540156">
                  <a:off x="967366" y="597034"/>
                  <a:ext cx="109690" cy="78861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>
                    <a:defRPr sz="2400"/>
                  </a:pPr>
                  <a:endParaRPr sz="1687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17" name="Rectangle"/>
                <p:cNvSpPr/>
                <p:nvPr/>
              </p:nvSpPr>
              <p:spPr>
                <a:xfrm rot="20720156">
                  <a:off x="993932" y="728958"/>
                  <a:ext cx="109690" cy="58026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>
                    <a:defRPr sz="2400"/>
                  </a:pPr>
                  <a:endParaRPr sz="1687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18" name="Rectangle"/>
                <p:cNvSpPr/>
                <p:nvPr/>
              </p:nvSpPr>
              <p:spPr>
                <a:xfrm rot="20720156">
                  <a:off x="1010386" y="672859"/>
                  <a:ext cx="29075" cy="79595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>
                    <a:defRPr sz="2400"/>
                  </a:pPr>
                  <a:endParaRPr sz="1687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  <p:sp>
          <p:nvSpPr>
            <p:cNvPr id="244" name="6 F"/>
            <p:cNvSpPr txBox="1"/>
            <p:nvPr/>
          </p:nvSpPr>
          <p:spPr>
            <a:xfrm>
              <a:off x="3129457" y="2396772"/>
              <a:ext cx="266099" cy="26693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35719" tIns="35719" rIns="35719" bIns="35719" anchor="ctr">
              <a:spAutoFit/>
            </a:bodyPr>
            <a:lstStyle>
              <a:lvl1pPr>
                <a:defRPr sz="1800" i="1">
                  <a:solidFill>
                    <a:srgbClr val="21529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r>
                <a:rPr sz="1266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6 F</a:t>
              </a:r>
            </a:p>
          </p:txBody>
        </p:sp>
      </p:grpSp>
      <p:sp>
        <p:nvSpPr>
          <p:cNvPr id="245" name="Chemical inertness: extremely stable…"/>
          <p:cNvSpPr txBox="1"/>
          <p:nvPr/>
        </p:nvSpPr>
        <p:spPr>
          <a:xfrm>
            <a:off x="5368" y="4192394"/>
            <a:ext cx="3773101" cy="18905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pPr marL="238116" indent="-238116" defTabSz="1468385">
              <a:buSzPct val="75000"/>
              <a:buChar char="-"/>
              <a:defRPr sz="21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477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Chemical inertness: extremely stable</a:t>
            </a:r>
          </a:p>
          <a:p>
            <a:pPr marL="238116" indent="-238116" defTabSz="1468385">
              <a:buSzPct val="75000"/>
              <a:buChar char="-"/>
              <a:defRPr sz="21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477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Exceptionally long lived in the atmosphere</a:t>
            </a:r>
          </a:p>
          <a:p>
            <a:pPr marL="238116" indent="-238116" defTabSz="1468385">
              <a:buSzPct val="75000"/>
              <a:buChar char="-"/>
              <a:defRPr sz="21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477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Excellent dielectric property</a:t>
            </a:r>
          </a:p>
          <a:p>
            <a:pPr marL="401822" lvl="1" indent="-160729" defTabSz="1468385">
              <a:buClr>
                <a:srgbClr val="747474"/>
              </a:buClr>
              <a:buSzPct val="100000"/>
              <a:buChar char="-"/>
              <a:defRPr sz="2100">
                <a:solidFill>
                  <a:srgbClr val="747474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477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SF</a:t>
            </a:r>
            <a:r>
              <a:rPr sz="1477" baseline="-5999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6</a:t>
            </a:r>
            <a:r>
              <a:rPr sz="1477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x 2.5 than Air</a:t>
            </a:r>
          </a:p>
          <a:p>
            <a:pPr marL="238116" indent="-238116" defTabSz="1468385">
              <a:buSzPct val="75000"/>
              <a:buChar char="-"/>
              <a:defRPr sz="21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477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Non-flammable and toxic</a:t>
            </a:r>
          </a:p>
          <a:p>
            <a:pPr marL="238116" indent="-238116" defTabSz="1468385">
              <a:buSzPct val="75000"/>
              <a:buChar char="-"/>
              <a:defRPr sz="21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477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Gaseous form</a:t>
            </a:r>
          </a:p>
          <a:p>
            <a:pPr marL="238116" indent="-238116" defTabSz="1468385">
              <a:buSzPct val="75000"/>
              <a:buChar char="-"/>
              <a:defRPr sz="21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477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 major reactions</a:t>
            </a:r>
          </a:p>
          <a:p>
            <a:pPr marL="401822" lvl="1" indent="-160729" defTabSz="1468385">
              <a:buClr>
                <a:srgbClr val="747474"/>
              </a:buClr>
              <a:buSzPct val="100000"/>
              <a:buChar char="-"/>
              <a:defRPr sz="2100">
                <a:solidFill>
                  <a:srgbClr val="747474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477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Ok with H</a:t>
            </a:r>
            <a:r>
              <a:rPr sz="949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sz="1477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O, Cl and acids</a:t>
            </a:r>
          </a:p>
        </p:txBody>
      </p:sp>
      <p:pic>
        <p:nvPicPr>
          <p:cNvPr id="3" name="Picture 2" descr="C:\Users\guidar\Documents\IEEE2012\CERN LogoOutline-Blue-04.png">
            <a:extLst>
              <a:ext uri="{FF2B5EF4-FFF2-40B4-BE49-F238E27FC236}">
                <a16:creationId xmlns:a16="http://schemas.microsoft.com/office/drawing/2014/main" id="{E941C3BA-7635-5A78-955D-F5A7925677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3147CC91-26BC-1A57-EF0F-E7F7DC8E1CCF}"/>
              </a:ext>
            </a:extLst>
          </p:cNvPr>
          <p:cNvGrpSpPr/>
          <p:nvPr/>
        </p:nvGrpSpPr>
        <p:grpSpPr>
          <a:xfrm>
            <a:off x="792488" y="691712"/>
            <a:ext cx="10440000" cy="37824"/>
            <a:chOff x="179512" y="582864"/>
            <a:chExt cx="8820000" cy="37824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2D8C31CD-9682-0DC8-9E65-58F89FC72921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8AA36CE7-98D8-0895-817E-2180A331F6A5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Line">
            <a:extLst>
              <a:ext uri="{FF2B5EF4-FFF2-40B4-BE49-F238E27FC236}">
                <a16:creationId xmlns:a16="http://schemas.microsoft.com/office/drawing/2014/main" id="{025D8B4C-7B18-A0CC-D52F-638B6C15E33D}"/>
              </a:ext>
            </a:extLst>
          </p:cNvPr>
          <p:cNvSpPr/>
          <p:nvPr/>
        </p:nvSpPr>
        <p:spPr>
          <a:xfrm flipV="1">
            <a:off x="10248788" y="3799533"/>
            <a:ext cx="1365225" cy="1932415"/>
          </a:xfrm>
          <a:prstGeom prst="line">
            <a:avLst/>
          </a:prstGeom>
          <a:ln w="25400">
            <a:solidFill>
              <a:schemeClr val="accent5">
                <a:hueOff val="-176146"/>
                <a:satOff val="3665"/>
                <a:lumOff val="-13986"/>
              </a:schemeClr>
            </a:solidFill>
            <a:miter lim="400000"/>
          </a:ln>
        </p:spPr>
        <p:txBody>
          <a:bodyPr lIns="35719" tIns="35719" rIns="35719" bIns="35719" anchor="ctr"/>
          <a:lstStyle/>
          <a:p>
            <a:pPr>
              <a:defRPr sz="2400"/>
            </a:pPr>
            <a:endParaRPr sz="1687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toxic">
            <a:extLst>
              <a:ext uri="{FF2B5EF4-FFF2-40B4-BE49-F238E27FC236}">
                <a16:creationId xmlns:a16="http://schemas.microsoft.com/office/drawing/2014/main" id="{93DAA64E-CF45-7D4E-6E05-E74ED46F2E6A}"/>
              </a:ext>
            </a:extLst>
          </p:cNvPr>
          <p:cNvSpPr txBox="1"/>
          <p:nvPr/>
        </p:nvSpPr>
        <p:spPr>
          <a:xfrm rot="19991823">
            <a:off x="11375634" y="4674312"/>
            <a:ext cx="564771" cy="3799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1800">
                <a:solidFill>
                  <a:schemeClr val="accent5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sz="20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toxic</a:t>
            </a:r>
          </a:p>
        </p:txBody>
      </p:sp>
      <p:sp>
        <p:nvSpPr>
          <p:cNvPr id="16" name="Line">
            <a:extLst>
              <a:ext uri="{FF2B5EF4-FFF2-40B4-BE49-F238E27FC236}">
                <a16:creationId xmlns:a16="http://schemas.microsoft.com/office/drawing/2014/main" id="{4FCB458C-4624-F951-1827-00AA4B5DA360}"/>
              </a:ext>
            </a:extLst>
          </p:cNvPr>
          <p:cNvSpPr/>
          <p:nvPr/>
        </p:nvSpPr>
        <p:spPr>
          <a:xfrm flipV="1">
            <a:off x="7261165" y="3838597"/>
            <a:ext cx="1890389" cy="2057395"/>
          </a:xfrm>
          <a:prstGeom prst="line">
            <a:avLst/>
          </a:prstGeom>
          <a:ln w="25400">
            <a:solidFill>
              <a:schemeClr val="accent5">
                <a:hueOff val="-176146"/>
                <a:satOff val="3665"/>
                <a:lumOff val="-13986"/>
              </a:schemeClr>
            </a:solidFill>
            <a:miter lim="400000"/>
          </a:ln>
        </p:spPr>
        <p:txBody>
          <a:bodyPr lIns="35719" tIns="35719" rIns="35719" bIns="35719" anchor="ctr"/>
          <a:lstStyle/>
          <a:p>
            <a:pPr>
              <a:defRPr sz="2400"/>
            </a:pPr>
            <a:endParaRPr sz="1687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toxic">
            <a:extLst>
              <a:ext uri="{FF2B5EF4-FFF2-40B4-BE49-F238E27FC236}">
                <a16:creationId xmlns:a16="http://schemas.microsoft.com/office/drawing/2014/main" id="{28397A00-D1FC-0ECA-3D70-7BF5768BD403}"/>
              </a:ext>
            </a:extLst>
          </p:cNvPr>
          <p:cNvSpPr txBox="1"/>
          <p:nvPr/>
        </p:nvSpPr>
        <p:spPr>
          <a:xfrm rot="19991823">
            <a:off x="8265061" y="4499697"/>
            <a:ext cx="1535165" cy="6261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1800">
                <a:solidFill>
                  <a:schemeClr val="accent5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lang="en-GB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&gt;1.5% needed</a:t>
            </a:r>
          </a:p>
          <a:p>
            <a:r>
              <a:rPr lang="en-GB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 gain in GWP</a:t>
            </a:r>
            <a:endParaRPr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098D18CC-CE87-8B75-5F01-D0DB9B96F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25</a:t>
            </a:fld>
            <a:endParaRPr lang="en-GB"/>
          </a:p>
        </p:txBody>
      </p:sp>
      <p:sp>
        <p:nvSpPr>
          <p:cNvPr id="21" name="Footer Placeholder 11">
            <a:extLst>
              <a:ext uri="{FF2B5EF4-FFF2-40B4-BE49-F238E27FC236}">
                <a16:creationId xmlns:a16="http://schemas.microsoft.com/office/drawing/2014/main" id="{12242709-A601-3DB6-8026-CFA61639A6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49385" y="6356350"/>
            <a:ext cx="5693229" cy="365125"/>
          </a:xfrm>
        </p:spPr>
        <p:txBody>
          <a:bodyPr/>
          <a:lstStyle/>
          <a:p>
            <a:r>
              <a:rPr lang="en-GB"/>
              <a:t>Sustainable Accelerators Panel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007B144-1E06-82F6-A856-DBDAE5396CFF}"/>
              </a:ext>
            </a:extLst>
          </p:cNvPr>
          <p:cNvSpPr txBox="1"/>
          <p:nvPr/>
        </p:nvSpPr>
        <p:spPr>
          <a:xfrm>
            <a:off x="8205156" y="2824615"/>
            <a:ext cx="360847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52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Helvetica Neue"/>
              </a:rPr>
              <a:t>Good performance, but it may react with H2O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771D757-BA4B-F9D1-F3BA-82186071C242}"/>
              </a:ext>
            </a:extLst>
          </p:cNvPr>
          <p:cNvSpPr txBox="1"/>
          <p:nvPr/>
        </p:nvSpPr>
        <p:spPr>
          <a:xfrm>
            <a:off x="3938108" y="5800893"/>
            <a:ext cx="2982954" cy="5745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52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Helvetica Neue"/>
              </a:rPr>
              <a:t>Good performance.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52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Helvetica Neue"/>
              </a:rPr>
              <a:t> Presence of Cl (</a:t>
            </a:r>
            <a:r>
              <a:rPr lang="en-GB" sz="1400" dirty="0">
                <a:solidFill>
                  <a:prstClr val="black"/>
                </a:solidFill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Helvetica Neue"/>
              </a:rPr>
              <a:t>aging test mandatory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Helvetica Neue"/>
              </a:rPr>
              <a:t>)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0E58F4D-4116-159D-F73E-E500D5B1C1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4351" y="3987240"/>
            <a:ext cx="1228493" cy="646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F88E67E-9442-0F10-D725-A796A3C00F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27/06/2024</a:t>
            </a:r>
            <a:endParaRPr lang="en-GB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EA2FB475-8143-1345-FB93-12C8817D5A1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755664" y="895832"/>
            <a:ext cx="2436336" cy="173906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2504E84F-69B0-93B4-D5D0-F5E338999947}"/>
              </a:ext>
            </a:extLst>
          </p:cNvPr>
          <p:cNvSpPr txBox="1"/>
          <p:nvPr/>
        </p:nvSpPr>
        <p:spPr>
          <a:xfrm>
            <a:off x="923584" y="1169311"/>
            <a:ext cx="16482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Scrivi</a:t>
            </a:r>
            <a:r>
              <a:rPr lang="en-GB" dirty="0"/>
              <a:t> good/bad</a:t>
            </a:r>
            <a:endParaRPr lang="en-CH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Not only detector performances…."/>
          <p:cNvSpPr txBox="1"/>
          <p:nvPr/>
        </p:nvSpPr>
        <p:spPr>
          <a:xfrm>
            <a:off x="2059781" y="44649"/>
            <a:ext cx="8657965" cy="6518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5719" tIns="35719" rIns="35719" bIns="35719" anchor="ctr"/>
          <a:lstStyle>
            <a:lvl1pPr algn="l">
              <a:defRPr sz="4200">
                <a:solidFill>
                  <a:srgbClr val="21529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rPr sz="2953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Not only detector performances….</a:t>
            </a:r>
          </a:p>
        </p:txBody>
      </p:sp>
      <p:sp>
        <p:nvSpPr>
          <p:cNvPr id="439" name="Two factors identify the greenhouse gases and their effects on climate:…"/>
          <p:cNvSpPr txBox="1"/>
          <p:nvPr/>
        </p:nvSpPr>
        <p:spPr>
          <a:xfrm>
            <a:off x="0" y="768829"/>
            <a:ext cx="12191995" cy="6876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pPr algn="l">
              <a:defRPr sz="2300" b="1">
                <a:solidFill>
                  <a:srgbClr val="21529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Two factors identify the greenhouse gases and their effects on climate: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algn="l">
              <a:defRPr sz="2300" b="1">
                <a:solidFill>
                  <a:srgbClr val="21529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radiative efficiency and lifetime in the atmosphere</a:t>
            </a:r>
          </a:p>
        </p:txBody>
      </p:sp>
      <p:sp>
        <p:nvSpPr>
          <p:cNvPr id="451" name="The lower are the GWP and the lifetime, the easier is the creation of sub-products"/>
          <p:cNvSpPr txBox="1"/>
          <p:nvPr/>
        </p:nvSpPr>
        <p:spPr>
          <a:xfrm>
            <a:off x="64571" y="1424453"/>
            <a:ext cx="8081549" cy="3209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5719" tIns="35719" rIns="35719" bIns="35719" anchor="ctr">
            <a:spAutoFit/>
          </a:bodyPr>
          <a:lstStyle>
            <a:lvl1pPr algn="l">
              <a:defRPr sz="2300" b="1" i="1">
                <a:solidFill>
                  <a:srgbClr val="21529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 sz="1617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lower are the GWP and the lifetime, the easier is the creation of sub-products</a:t>
            </a:r>
          </a:p>
        </p:txBody>
      </p:sp>
      <p:sp>
        <p:nvSpPr>
          <p:cNvPr id="452" name="Do these sub-products have an impact on detector lifetime?"/>
          <p:cNvSpPr txBox="1"/>
          <p:nvPr/>
        </p:nvSpPr>
        <p:spPr>
          <a:xfrm>
            <a:off x="115067" y="1757250"/>
            <a:ext cx="6131818" cy="3209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5719" tIns="35719" rIns="35719" bIns="35719" anchor="ctr">
            <a:spAutoFit/>
          </a:bodyPr>
          <a:lstStyle>
            <a:lvl1pPr algn="l">
              <a:defRPr sz="2300" b="1" i="1">
                <a:solidFill>
                  <a:schemeClr val="accent5">
                    <a:hueOff val="-176146"/>
                    <a:satOff val="3665"/>
                    <a:lumOff val="-13986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 sz="1617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Do these sub-products have an impact on detector lifetime?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F1EDA10-9C08-C097-072F-16488855FAD5}"/>
              </a:ext>
            </a:extLst>
          </p:cNvPr>
          <p:cNvGrpSpPr/>
          <p:nvPr/>
        </p:nvGrpSpPr>
        <p:grpSpPr>
          <a:xfrm>
            <a:off x="260912" y="2125207"/>
            <a:ext cx="3198952" cy="1960826"/>
            <a:chOff x="183436" y="2815353"/>
            <a:chExt cx="3198952" cy="1960826"/>
          </a:xfrm>
        </p:grpSpPr>
        <p:grpSp>
          <p:nvGrpSpPr>
            <p:cNvPr id="449" name="Group"/>
            <p:cNvGrpSpPr/>
            <p:nvPr/>
          </p:nvGrpSpPr>
          <p:grpSpPr>
            <a:xfrm>
              <a:off x="374973" y="3592432"/>
              <a:ext cx="2890016" cy="1063534"/>
              <a:chOff x="37810" y="-3386"/>
              <a:chExt cx="4110244" cy="1512579"/>
            </a:xfrm>
          </p:grpSpPr>
          <p:sp>
            <p:nvSpPr>
              <p:cNvPr id="440" name="Line"/>
              <p:cNvSpPr/>
              <p:nvPr/>
            </p:nvSpPr>
            <p:spPr>
              <a:xfrm>
                <a:off x="1368559" y="222250"/>
                <a:ext cx="457201" cy="0"/>
              </a:xfrm>
              <a:prstGeom prst="line">
                <a:avLst/>
              </a:prstGeom>
              <a:noFill/>
              <a:ln w="25400" cap="flat">
                <a:solidFill>
                  <a:srgbClr val="21529F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>
                  <a:defRPr sz="2400"/>
                </a:pPr>
                <a:endParaRPr sz="1687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441" name="Rain out"/>
              <p:cNvSpPr txBox="1"/>
              <p:nvPr/>
            </p:nvSpPr>
            <p:spPr>
              <a:xfrm>
                <a:off x="46476" y="-3386"/>
                <a:ext cx="1016803" cy="42587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none" lIns="35719" tIns="35719" rIns="35719" bIns="35719" numCol="1" anchor="ctr">
                <a:spAutoFit/>
              </a:bodyPr>
              <a:lstStyle>
                <a:lvl1pPr defTabSz="457200">
                  <a:spcBef>
                    <a:spcPts val="1200"/>
                  </a:spcBef>
                  <a:defRPr sz="2100">
                    <a:latin typeface="Helvetica"/>
                    <a:ea typeface="Helvetica"/>
                    <a:cs typeface="Helvetica"/>
                    <a:sym typeface="Helvetica"/>
                  </a:defRPr>
                </a:lvl1pPr>
              </a:lstStyle>
              <a:p>
                <a:r>
                  <a:rPr sz="1477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Rain out</a:t>
                </a:r>
              </a:p>
            </p:txBody>
          </p:sp>
          <p:sp>
            <p:nvSpPr>
              <p:cNvPr id="442" name="Oxidation"/>
              <p:cNvSpPr txBox="1"/>
              <p:nvPr/>
            </p:nvSpPr>
            <p:spPr>
              <a:xfrm>
                <a:off x="37810" y="539269"/>
                <a:ext cx="1160979" cy="42587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none" lIns="35719" tIns="35719" rIns="35719" bIns="35719" numCol="1" anchor="ctr">
                <a:spAutoFit/>
              </a:bodyPr>
              <a:lstStyle>
                <a:lvl1pPr defTabSz="457200">
                  <a:spcBef>
                    <a:spcPts val="1200"/>
                  </a:spcBef>
                  <a:defRPr sz="2100">
                    <a:latin typeface="Helvetica"/>
                    <a:ea typeface="Helvetica"/>
                    <a:cs typeface="Helvetica"/>
                    <a:sym typeface="Helvetica"/>
                  </a:defRPr>
                </a:lvl1pPr>
              </a:lstStyle>
              <a:p>
                <a:r>
                  <a:rPr sz="1477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Oxidation</a:t>
                </a:r>
              </a:p>
            </p:txBody>
          </p:sp>
          <p:sp>
            <p:nvSpPr>
              <p:cNvPr id="443" name="Photolysis"/>
              <p:cNvSpPr txBox="1"/>
              <p:nvPr/>
            </p:nvSpPr>
            <p:spPr>
              <a:xfrm>
                <a:off x="59177" y="1083321"/>
                <a:ext cx="1205481" cy="42587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none" lIns="35719" tIns="35719" rIns="35719" bIns="35719" numCol="1" anchor="ctr">
                <a:spAutoFit/>
              </a:bodyPr>
              <a:lstStyle>
                <a:lvl1pPr defTabSz="457200">
                  <a:spcBef>
                    <a:spcPts val="1200"/>
                  </a:spcBef>
                  <a:defRPr sz="2100">
                    <a:latin typeface="Helvetica"/>
                    <a:ea typeface="Helvetica"/>
                    <a:cs typeface="Helvetica"/>
                    <a:sym typeface="Helvetica"/>
                  </a:defRPr>
                </a:lvl1pPr>
              </a:lstStyle>
              <a:p>
                <a:r>
                  <a:rPr sz="1477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Photolysis</a:t>
                </a:r>
              </a:p>
            </p:txBody>
          </p:sp>
          <p:sp>
            <p:nvSpPr>
              <p:cNvPr id="444" name="Line"/>
              <p:cNvSpPr/>
              <p:nvPr/>
            </p:nvSpPr>
            <p:spPr>
              <a:xfrm>
                <a:off x="1368559" y="752204"/>
                <a:ext cx="457201" cy="1"/>
              </a:xfrm>
              <a:prstGeom prst="line">
                <a:avLst/>
              </a:prstGeom>
              <a:noFill/>
              <a:ln w="25400" cap="flat">
                <a:solidFill>
                  <a:srgbClr val="21529F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>
                  <a:defRPr sz="2400"/>
                </a:pPr>
                <a:endParaRPr sz="1687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445" name="Line"/>
              <p:cNvSpPr/>
              <p:nvPr/>
            </p:nvSpPr>
            <p:spPr>
              <a:xfrm>
                <a:off x="1374349" y="1308956"/>
                <a:ext cx="452862" cy="1"/>
              </a:xfrm>
              <a:prstGeom prst="line">
                <a:avLst/>
              </a:prstGeom>
              <a:noFill/>
              <a:ln w="25400" cap="flat">
                <a:solidFill>
                  <a:srgbClr val="21529F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>
                  <a:defRPr sz="2400"/>
                </a:pPr>
                <a:endParaRPr sz="1687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446" name="Water solubility"/>
              <p:cNvSpPr txBox="1"/>
              <p:nvPr/>
            </p:nvSpPr>
            <p:spPr>
              <a:xfrm>
                <a:off x="1969985" y="-3386"/>
                <a:ext cx="1825139" cy="42587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none" lIns="35719" tIns="35719" rIns="35719" bIns="35719" numCol="1" anchor="ctr">
                <a:spAutoFit/>
              </a:bodyPr>
              <a:lstStyle>
                <a:lvl1pPr defTabSz="457200">
                  <a:spcBef>
                    <a:spcPts val="1200"/>
                  </a:spcBef>
                  <a:defRPr sz="2100">
                    <a:latin typeface="Helvetica"/>
                    <a:ea typeface="Helvetica"/>
                    <a:cs typeface="Helvetica"/>
                    <a:sym typeface="Helvetica"/>
                  </a:defRPr>
                </a:lvl1pPr>
              </a:lstStyle>
              <a:p>
                <a:r>
                  <a:rPr sz="1477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Water solubility</a:t>
                </a:r>
              </a:p>
            </p:txBody>
          </p:sp>
          <p:sp>
            <p:nvSpPr>
              <p:cNvPr id="447" name="Reactivity with OH"/>
              <p:cNvSpPr txBox="1"/>
              <p:nvPr/>
            </p:nvSpPr>
            <p:spPr>
              <a:xfrm>
                <a:off x="2023437" y="531730"/>
                <a:ext cx="2124617" cy="42587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none" lIns="35719" tIns="35719" rIns="35719" bIns="35719" numCol="1" anchor="ctr">
                <a:spAutoFit/>
              </a:bodyPr>
              <a:lstStyle>
                <a:lvl1pPr defTabSz="457200">
                  <a:spcBef>
                    <a:spcPts val="1200"/>
                  </a:spcBef>
                  <a:defRPr sz="2100">
                    <a:latin typeface="Helvetica"/>
                    <a:ea typeface="Helvetica"/>
                    <a:cs typeface="Helvetica"/>
                    <a:sym typeface="Helvetica"/>
                  </a:defRPr>
                </a:lvl1pPr>
              </a:lstStyle>
              <a:p>
                <a:r>
                  <a:rPr sz="1477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Reactivity with OH</a:t>
                </a:r>
              </a:p>
            </p:txBody>
          </p:sp>
          <p:sp>
            <p:nvSpPr>
              <p:cNvPr id="448" name="UV absorbance"/>
              <p:cNvSpPr txBox="1"/>
              <p:nvPr/>
            </p:nvSpPr>
            <p:spPr>
              <a:xfrm>
                <a:off x="2036261" y="1083321"/>
                <a:ext cx="1761029" cy="42587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none" lIns="35719" tIns="35719" rIns="35719" bIns="35719" numCol="1" anchor="ctr">
                <a:spAutoFit/>
              </a:bodyPr>
              <a:lstStyle>
                <a:lvl1pPr defTabSz="457200">
                  <a:spcBef>
                    <a:spcPts val="1200"/>
                  </a:spcBef>
                  <a:defRPr sz="2100">
                    <a:latin typeface="Helvetica"/>
                    <a:ea typeface="Helvetica"/>
                    <a:cs typeface="Helvetica"/>
                    <a:sym typeface="Helvetica"/>
                  </a:defRPr>
                </a:lvl1pPr>
              </a:lstStyle>
              <a:p>
                <a:r>
                  <a:rPr sz="1477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UV absorbance</a:t>
                </a:r>
              </a:p>
            </p:txBody>
          </p:sp>
        </p:grpSp>
        <p:sp>
          <p:nvSpPr>
            <p:cNvPr id="455" name="Three factors determine the atmospheric lifetime"/>
            <p:cNvSpPr txBox="1"/>
            <p:nvPr/>
          </p:nvSpPr>
          <p:spPr>
            <a:xfrm>
              <a:off x="685021" y="2815353"/>
              <a:ext cx="2350734" cy="52674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35719" tIns="35719" rIns="35719" bIns="35719" anchor="ctr">
              <a:spAutoFit/>
            </a:bodyPr>
            <a:lstStyle>
              <a:lvl1pPr>
                <a:defRPr sz="2100" b="1">
                  <a:solidFill>
                    <a:srgbClr val="21529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r>
                <a:rPr sz="1477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Three factors determine the atmospheric lifetime</a:t>
              </a:r>
            </a:p>
          </p:txBody>
        </p:sp>
        <p:sp>
          <p:nvSpPr>
            <p:cNvPr id="461" name="Rounded Rectangle"/>
            <p:cNvSpPr/>
            <p:nvPr/>
          </p:nvSpPr>
          <p:spPr>
            <a:xfrm>
              <a:off x="183436" y="3496946"/>
              <a:ext cx="3198952" cy="1279233"/>
            </a:xfrm>
            <a:prstGeom prst="roundRect">
              <a:avLst>
                <a:gd name="adj" fmla="val 15000"/>
              </a:avLst>
            </a:prstGeom>
            <a:ln w="25400">
              <a:solidFill>
                <a:schemeClr val="accent5"/>
              </a:solidFill>
              <a:miter lim="400000"/>
            </a:ln>
          </p:spPr>
          <p:txBody>
            <a:bodyPr lIns="35719" tIns="35719" rIns="35719" bIns="35719" anchor="ctr"/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 sz="1687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pic>
        <p:nvPicPr>
          <p:cNvPr id="3" name="Picture 2" descr="C:\Users\guidar\Documents\IEEE2012\CERN LogoOutline-Blue-04.png">
            <a:extLst>
              <a:ext uri="{FF2B5EF4-FFF2-40B4-BE49-F238E27FC236}">
                <a16:creationId xmlns:a16="http://schemas.microsoft.com/office/drawing/2014/main" id="{2E8B2766-7D7B-836E-26EF-1325ED4333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C6609F03-63B8-52EF-860D-7993E683E15E}"/>
              </a:ext>
            </a:extLst>
          </p:cNvPr>
          <p:cNvGrpSpPr/>
          <p:nvPr/>
        </p:nvGrpSpPr>
        <p:grpSpPr>
          <a:xfrm>
            <a:off x="792488" y="691712"/>
            <a:ext cx="10440000" cy="37824"/>
            <a:chOff x="179512" y="582864"/>
            <a:chExt cx="8820000" cy="37824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6CA33CE6-829B-1D64-88E2-0A5047E522D3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294D6336-723B-76AB-64F3-A1BF1073693E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1" name="Screenshot 2022-09-21 at 17.38.34.png" descr="Screenshot 2022-09-21 at 17.38.34.png">
            <a:extLst>
              <a:ext uri="{FF2B5EF4-FFF2-40B4-BE49-F238E27FC236}">
                <a16:creationId xmlns:a16="http://schemas.microsoft.com/office/drawing/2014/main" id="{E257E1B2-CC20-23D3-D5C6-4EF1F1EF04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56571" y="2098851"/>
            <a:ext cx="3177595" cy="3212551"/>
          </a:xfrm>
          <a:prstGeom prst="rect">
            <a:avLst/>
          </a:prstGeom>
          <a:ln w="12700">
            <a:miter lim="400000"/>
          </a:ln>
        </p:spPr>
      </p:pic>
      <p:sp>
        <p:nvSpPr>
          <p:cNvPr id="13" name="Hydrofluoric Acid (HF)">
            <a:extLst>
              <a:ext uri="{FF2B5EF4-FFF2-40B4-BE49-F238E27FC236}">
                <a16:creationId xmlns:a16="http://schemas.microsoft.com/office/drawing/2014/main" id="{1B4BED0B-259D-DD8F-623F-5C973C5D46A4}"/>
              </a:ext>
            </a:extLst>
          </p:cNvPr>
          <p:cNvSpPr txBox="1"/>
          <p:nvPr/>
        </p:nvSpPr>
        <p:spPr>
          <a:xfrm>
            <a:off x="0" y="4558749"/>
            <a:ext cx="1762791" cy="2994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 algn="l">
              <a:defRPr sz="2100">
                <a:solidFill>
                  <a:srgbClr val="21529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 sz="1477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Hydrofluoric Acid (HF)</a:t>
            </a:r>
          </a:p>
        </p:txBody>
      </p:sp>
      <p:sp>
        <p:nvSpPr>
          <p:cNvPr id="14" name="Trifluoroacetic acid (TFA)">
            <a:extLst>
              <a:ext uri="{FF2B5EF4-FFF2-40B4-BE49-F238E27FC236}">
                <a16:creationId xmlns:a16="http://schemas.microsoft.com/office/drawing/2014/main" id="{BF8C8EBB-77C3-B75B-A693-4CF5B62D6127}"/>
              </a:ext>
            </a:extLst>
          </p:cNvPr>
          <p:cNvSpPr txBox="1"/>
          <p:nvPr/>
        </p:nvSpPr>
        <p:spPr>
          <a:xfrm>
            <a:off x="1" y="5178130"/>
            <a:ext cx="1970861" cy="2994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pPr algn="l">
              <a:defRPr sz="2100">
                <a:solidFill>
                  <a:srgbClr val="21529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477">
                <a:solidFill>
                  <a:srgbClr val="4D515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sz="1477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rifluoroacetic acid (TFA)</a:t>
            </a:r>
          </a:p>
        </p:txBody>
      </p:sp>
      <p:sp>
        <p:nvSpPr>
          <p:cNvPr id="15" name="HFO1234ze is estimated to break down into TFA at less than 10%, whereas R-1234yf will break down into TFA at 100% (R134a at 21%)…">
            <a:extLst>
              <a:ext uri="{FF2B5EF4-FFF2-40B4-BE49-F238E27FC236}">
                <a16:creationId xmlns:a16="http://schemas.microsoft.com/office/drawing/2014/main" id="{450B8033-B070-257B-8E68-138B441BD298}"/>
              </a:ext>
            </a:extLst>
          </p:cNvPr>
          <p:cNvSpPr txBox="1"/>
          <p:nvPr/>
        </p:nvSpPr>
        <p:spPr>
          <a:xfrm>
            <a:off x="22501" y="5439172"/>
            <a:ext cx="5580858" cy="9813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pPr marL="238116" indent="-238116" defTabSz="1468385">
              <a:buSzPct val="75000"/>
              <a:buChar char="-"/>
              <a:defRPr sz="21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477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HFO1234ze is estimated to break down into TFA at less than 10%, whereas R-1234yf will break down into TFA at 100% (R134a at 21%)</a:t>
            </a:r>
          </a:p>
          <a:p>
            <a:pPr marL="238116" indent="-238116" defTabSz="1468385">
              <a:buSzPct val="75000"/>
              <a:buChar char="-"/>
              <a:defRPr sz="21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477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TFA highly soluble: no formation of insoluble salts</a:t>
            </a:r>
          </a:p>
          <a:p>
            <a:pPr marL="238116" indent="-238116" defTabSz="1468385">
              <a:buSzPct val="75000"/>
              <a:buChar char="-"/>
              <a:defRPr sz="21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477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Phytotoxic</a:t>
            </a:r>
          </a:p>
        </p:txBody>
      </p:sp>
      <p:sp>
        <p:nvSpPr>
          <p:cNvPr id="16" name="It has already been measured that HFO produces much more HF than R134a in RPC detectors">
            <a:extLst>
              <a:ext uri="{FF2B5EF4-FFF2-40B4-BE49-F238E27FC236}">
                <a16:creationId xmlns:a16="http://schemas.microsoft.com/office/drawing/2014/main" id="{30F277E1-A5E2-26ED-7B6E-65B6D65BAE4A}"/>
              </a:ext>
            </a:extLst>
          </p:cNvPr>
          <p:cNvSpPr txBox="1"/>
          <p:nvPr/>
        </p:nvSpPr>
        <p:spPr>
          <a:xfrm>
            <a:off x="1" y="4824717"/>
            <a:ext cx="4549965" cy="2994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 marL="338666" indent="-338666" algn="l" defTabSz="2088444">
              <a:buSzPct val="75000"/>
              <a:buChar char="-"/>
              <a:defRPr sz="21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marL="0" indent="0">
              <a:buNone/>
            </a:pPr>
            <a:r>
              <a:rPr sz="1477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HFO produces much more HF than R134a in RPC detectors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B55FD495-3506-016D-35E8-155CABF3E1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26</a:t>
            </a:fld>
            <a:endParaRPr lang="en-GB"/>
          </a:p>
        </p:txBody>
      </p:sp>
      <p:sp>
        <p:nvSpPr>
          <p:cNvPr id="20" name="Degradation products: CF3C(O)OH, CO2, HF, HCl">
            <a:extLst>
              <a:ext uri="{FF2B5EF4-FFF2-40B4-BE49-F238E27FC236}">
                <a16:creationId xmlns:a16="http://schemas.microsoft.com/office/drawing/2014/main" id="{54783867-379C-BE50-DC9A-C2C9D810BE5A}"/>
              </a:ext>
            </a:extLst>
          </p:cNvPr>
          <p:cNvSpPr txBox="1"/>
          <p:nvPr/>
        </p:nvSpPr>
        <p:spPr>
          <a:xfrm>
            <a:off x="9982200" y="1463820"/>
            <a:ext cx="1837940" cy="9592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pPr defTabSz="321457">
              <a:spcBef>
                <a:spcPts val="844"/>
              </a:spcBef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GB" sz="1477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HFO-1224yd</a:t>
            </a:r>
          </a:p>
          <a:p>
            <a:pPr defTabSz="321457">
              <a:spcBef>
                <a:spcPts val="844"/>
              </a:spcBef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GB" sz="1477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Degradation products: </a:t>
            </a:r>
          </a:p>
          <a:p>
            <a:pPr defTabSz="321457">
              <a:spcBef>
                <a:spcPts val="844"/>
              </a:spcBef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GB" sz="1477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TFA, CO2, HF, HCl </a:t>
            </a:r>
          </a:p>
        </p:txBody>
      </p:sp>
      <p:pic>
        <p:nvPicPr>
          <p:cNvPr id="21" name="Screenshot 2022-09-27 at 12.11.20.png" descr="Screenshot 2022-09-27 at 12.11.20.png">
            <a:extLst>
              <a:ext uri="{FF2B5EF4-FFF2-40B4-BE49-F238E27FC236}">
                <a16:creationId xmlns:a16="http://schemas.microsoft.com/office/drawing/2014/main" id="{2EFCFC74-57CE-E897-D6BF-8371BBA3493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5687" y="1468155"/>
            <a:ext cx="1057282" cy="825860"/>
          </a:xfrm>
          <a:prstGeom prst="rect">
            <a:avLst/>
          </a:prstGeom>
          <a:ln w="12700">
            <a:miter lim="400000"/>
          </a:ln>
        </p:spPr>
      </p:pic>
      <p:pic>
        <p:nvPicPr>
          <p:cNvPr id="23" name="Screenshot 2022-09-27 at 10.17.39.png" descr="Screenshot 2022-09-27 at 10.17.39.png">
            <a:extLst>
              <a:ext uri="{FF2B5EF4-FFF2-40B4-BE49-F238E27FC236}">
                <a16:creationId xmlns:a16="http://schemas.microsoft.com/office/drawing/2014/main" id="{4D6C74D6-01DA-CA67-D0E4-CCCC27ED50D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2768" y="2469773"/>
            <a:ext cx="3790795" cy="2289078"/>
          </a:xfrm>
          <a:prstGeom prst="rect">
            <a:avLst/>
          </a:prstGeom>
          <a:ln w="12700">
            <a:miter lim="400000"/>
          </a:ln>
        </p:spPr>
      </p:pic>
      <p:sp>
        <p:nvSpPr>
          <p:cNvPr id="24" name="Footer Placeholder 11">
            <a:extLst>
              <a:ext uri="{FF2B5EF4-FFF2-40B4-BE49-F238E27FC236}">
                <a16:creationId xmlns:a16="http://schemas.microsoft.com/office/drawing/2014/main" id="{631E21E6-0E5C-6014-4D24-47C8486452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49385" y="6356350"/>
            <a:ext cx="5693229" cy="365125"/>
          </a:xfrm>
        </p:spPr>
        <p:txBody>
          <a:bodyPr/>
          <a:lstStyle/>
          <a:p>
            <a:r>
              <a:rPr lang="en-GB"/>
              <a:t>Sustainable Accelerators Panel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806716B-0B94-E0D7-7775-DEF9DCF3C97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09014" y="5294414"/>
            <a:ext cx="541130" cy="142105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E4E714F-C15F-B181-7DF8-07A22777561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80305" y="5305694"/>
            <a:ext cx="2328924" cy="114025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0E0E109-EFED-F276-1001-4691518955D4}"/>
              </a:ext>
            </a:extLst>
          </p:cNvPr>
          <p:cNvSpPr txBox="1"/>
          <p:nvPr/>
        </p:nvSpPr>
        <p:spPr>
          <a:xfrm>
            <a:off x="7806906" y="4745838"/>
            <a:ext cx="43850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Observation with ppm of HCFC</a:t>
            </a:r>
          </a:p>
          <a:p>
            <a:r>
              <a:rPr lang="en-GB" sz="1600" dirty="0"/>
              <a:t>(importance of long-term validation tests):</a:t>
            </a:r>
            <a:endParaRPr lang="en-CH" sz="160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FA2B888-7A55-02C6-ACA9-1A2F922521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27/06/2024</a:t>
            </a:r>
            <a:endParaRPr lang="en-GB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4115ED2-2420-9658-6B92-03BAFB2104A8}"/>
              </a:ext>
            </a:extLst>
          </p:cNvPr>
          <p:cNvSpPr txBox="1"/>
          <p:nvPr/>
        </p:nvSpPr>
        <p:spPr>
          <a:xfrm>
            <a:off x="0" y="776709"/>
            <a:ext cx="46242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u="sng" dirty="0"/>
              <a:t>New detectors for upgrades (ATLAS-BIS/BI)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12BCEBC-5037-E000-AADE-DD295DF796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8659" y="1513929"/>
            <a:ext cx="3567196" cy="245678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092579A-96ED-FD2C-24FC-C5CCAC8CBD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7979" y="984319"/>
            <a:ext cx="2554166" cy="6130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EB45BF4-A7A3-DC8E-7E12-7B9B7DC8D19F}"/>
              </a:ext>
            </a:extLst>
          </p:cNvPr>
          <p:cNvSpPr txBox="1"/>
          <p:nvPr/>
        </p:nvSpPr>
        <p:spPr>
          <a:xfrm>
            <a:off x="9279725" y="2834693"/>
            <a:ext cx="23409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dirty="0"/>
              <a:t>&lt; 𝑛𝑝 &gt;= 𝑙</a:t>
            </a:r>
            <a:r>
              <a:rPr lang="en-GB" dirty="0" err="1"/>
              <a:t>og</a:t>
            </a:r>
            <a:r>
              <a:rPr lang="en-CH" dirty="0"/>
              <a:t>(</a:t>
            </a:r>
            <a:r>
              <a:rPr lang="en-GB" dirty="0"/>
              <a:t>1/(</a:t>
            </a:r>
            <a:r>
              <a:rPr lang="en-CH" dirty="0"/>
              <a:t>1 − 𝜖</a:t>
            </a:r>
            <a:r>
              <a:rPr lang="en-GB" dirty="0"/>
              <a:t>))</a:t>
            </a:r>
            <a:endParaRPr lang="en-CH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08E92E4-319B-98CB-4A90-905A421DC188}"/>
              </a:ext>
            </a:extLst>
          </p:cNvPr>
          <p:cNvSpPr txBox="1"/>
          <p:nvPr/>
        </p:nvSpPr>
        <p:spPr>
          <a:xfrm>
            <a:off x="5418658" y="772453"/>
            <a:ext cx="374348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/>
              <a:t>Mixtures from ECOGAS@GIF </a:t>
            </a:r>
          </a:p>
          <a:p>
            <a:r>
              <a:rPr lang="en-GB" sz="1600" dirty="0"/>
              <a:t>collaboration:</a:t>
            </a:r>
            <a:endParaRPr lang="en-CH" sz="1600" dirty="0"/>
          </a:p>
        </p:txBody>
      </p:sp>
      <p:sp>
        <p:nvSpPr>
          <p:cNvPr id="20" name="Rectangle 4">
            <a:extLst>
              <a:ext uri="{FF2B5EF4-FFF2-40B4-BE49-F238E27FC236}">
                <a16:creationId xmlns:a16="http://schemas.microsoft.com/office/drawing/2014/main" id="{D5114696-B0D1-9066-72C7-FCDD77E4D1E7}"/>
              </a:ext>
            </a:extLst>
          </p:cNvPr>
          <p:cNvSpPr txBox="1">
            <a:spLocks noChangeArrowheads="1"/>
          </p:cNvSpPr>
          <p:nvPr/>
        </p:nvSpPr>
        <p:spPr>
          <a:xfrm>
            <a:off x="792488" y="54072"/>
            <a:ext cx="10440000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ATLAS and CMS - RPC upgrade programs: </a:t>
            </a:r>
            <a:r>
              <a:rPr kumimoji="0" lang="en-US" sz="3200" b="0" i="0" u="sng" strike="noStrike" kern="1200" cap="none" spc="0" normalizeH="0" baseline="0" noProof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highlight>
                  <a:srgbClr val="FFFF00"/>
                </a:highlight>
                <a:uLnTx/>
                <a:uFillTx/>
                <a:latin typeface="+mn-lt"/>
                <a:ea typeface="+mj-ea"/>
                <a:cs typeface="+mj-cs"/>
              </a:rPr>
              <a:t>new detectors &amp; FEB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C222241-991B-287A-EC56-67E6DCCD6CFE}"/>
              </a:ext>
            </a:extLst>
          </p:cNvPr>
          <p:cNvGrpSpPr/>
          <p:nvPr/>
        </p:nvGrpSpPr>
        <p:grpSpPr>
          <a:xfrm>
            <a:off x="792488" y="691712"/>
            <a:ext cx="10440000" cy="37824"/>
            <a:chOff x="179512" y="582864"/>
            <a:chExt cx="8820000" cy="37824"/>
          </a:xfrm>
        </p:grpSpPr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C86AEA04-1CB1-0F47-4038-3C9BA48D9B8E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lumMod val="75000"/>
                </a:srgbClr>
              </a:solidFill>
              <a:prstDash val="solid"/>
            </a:ln>
            <a:effectLst/>
          </p:spPr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EDD95F4-2A47-E4A4-3062-3CFB319351F8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lumMod val="75000"/>
                </a:srgbClr>
              </a:solidFill>
              <a:prstDash val="solid"/>
            </a:ln>
            <a:effectLst/>
          </p:spPr>
        </p:cxn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DED29A66-DF5E-3D19-7EA5-7DC496BCB80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4" t="3460" r="2732"/>
          <a:stretch/>
        </p:blipFill>
        <p:spPr>
          <a:xfrm>
            <a:off x="5192591" y="1589561"/>
            <a:ext cx="3375909" cy="232530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0D0CE27-F01B-A6E2-673C-A5B2D84868FE}"/>
              </a:ext>
            </a:extLst>
          </p:cNvPr>
          <p:cNvSpPr txBox="1"/>
          <p:nvPr/>
        </p:nvSpPr>
        <p:spPr>
          <a:xfrm>
            <a:off x="7621067" y="1649490"/>
            <a:ext cx="89671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ABS=22</a:t>
            </a:r>
            <a:endParaRPr lang="en-CH" sz="14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CECB2E7-81FF-0A9B-AB03-C3CB02728FDC}"/>
              </a:ext>
            </a:extLst>
          </p:cNvPr>
          <p:cNvSpPr txBox="1"/>
          <p:nvPr/>
        </p:nvSpPr>
        <p:spPr>
          <a:xfrm>
            <a:off x="11089262" y="1803378"/>
            <a:ext cx="77193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Std mix</a:t>
            </a:r>
            <a:endParaRPr lang="en-CH" sz="1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A1DDBE9-3B6C-F26C-E1D6-FB24548CFF77}"/>
              </a:ext>
            </a:extLst>
          </p:cNvPr>
          <p:cNvSpPr txBox="1"/>
          <p:nvPr/>
        </p:nvSpPr>
        <p:spPr>
          <a:xfrm>
            <a:off x="0" y="1136540"/>
            <a:ext cx="4901600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Calibri" panose="020F0502020204030204" pitchFamily="34" charset="0"/>
              <a:buChar char="−"/>
            </a:pPr>
            <a:r>
              <a:rPr lang="en-GB" dirty="0"/>
              <a:t>Triplet (3 single gaps; 1 mm gas gap) </a:t>
            </a:r>
          </a:p>
          <a:p>
            <a:pPr marL="285750" indent="-285750">
              <a:buFont typeface="Calibri" panose="020F0502020204030204" pitchFamily="34" charset="0"/>
              <a:buChar char="−"/>
            </a:pPr>
            <a:r>
              <a:rPr lang="en-GB" u="sng" dirty="0">
                <a:highlight>
                  <a:srgbClr val="FFFF00"/>
                </a:highlight>
              </a:rPr>
              <a:t>Very effective Faraday cage </a:t>
            </a:r>
            <a:r>
              <a:rPr lang="en-GB" dirty="0"/>
              <a:t>allowing to operate with low noise and trigger on 2/3 coincidence</a:t>
            </a:r>
          </a:p>
          <a:p>
            <a:pPr marL="285750" indent="-285750">
              <a:buFont typeface="Calibri" panose="020F0502020204030204" pitchFamily="34" charset="0"/>
              <a:buChar char="−"/>
            </a:pPr>
            <a:r>
              <a:rPr lang="en-GB" u="sng" dirty="0">
                <a:highlight>
                  <a:srgbClr val="FFFF00"/>
                </a:highlight>
              </a:rPr>
              <a:t>New FEB with new chip</a:t>
            </a:r>
            <a:r>
              <a:rPr lang="en-GB" dirty="0"/>
              <a:t>:</a:t>
            </a:r>
          </a:p>
          <a:p>
            <a:pPr marL="742950" lvl="1" indent="-285750">
              <a:buFont typeface="Calibri" panose="020F0502020204030204" pitchFamily="34" charset="0"/>
              <a:buChar char="ꓸ"/>
            </a:pPr>
            <a:r>
              <a:rPr lang="en-GB" dirty="0"/>
              <a:t>Low noise </a:t>
            </a:r>
          </a:p>
          <a:p>
            <a:pPr marL="742950" lvl="1" indent="-285750">
              <a:buFont typeface="Calibri" panose="020F0502020204030204" pitchFamily="34" charset="0"/>
              <a:buChar char="ꓸ"/>
            </a:pPr>
            <a:r>
              <a:rPr lang="en-GB" dirty="0"/>
              <a:t>Allowing threshold as low as 1 </a:t>
            </a:r>
            <a:r>
              <a:rPr lang="en-GB" dirty="0" err="1"/>
              <a:t>fC</a:t>
            </a:r>
            <a:endParaRPr lang="en-GB" dirty="0"/>
          </a:p>
          <a:p>
            <a:r>
              <a:rPr lang="en-GB" sz="1600" dirty="0">
                <a:sym typeface="Wingdings" panose="05000000000000000000" pitchFamily="2" charset="2"/>
              </a:rPr>
              <a:t>	</a:t>
            </a:r>
            <a:r>
              <a:rPr lang="en-GB" sz="1600" u="sng" dirty="0">
                <a:sym typeface="Wingdings" panose="05000000000000000000" pitchFamily="2" charset="2"/>
              </a:rPr>
              <a:t> </a:t>
            </a:r>
            <a:r>
              <a:rPr lang="en-GB" sz="1600" u="sng" dirty="0"/>
              <a:t>from 30 to 3 </a:t>
            </a:r>
            <a:r>
              <a:rPr lang="en-GB" sz="1600" u="sng" dirty="0" err="1"/>
              <a:t>pC</a:t>
            </a:r>
            <a:r>
              <a:rPr lang="en-GB" sz="1600" u="sng" dirty="0"/>
              <a:t> per photon count</a:t>
            </a:r>
          </a:p>
          <a:p>
            <a:pPr marL="1657350" lvl="3" indent="-285750">
              <a:buFont typeface="Wingdings" panose="05000000000000000000" pitchFamily="2" charset="2"/>
              <a:buChar char="à"/>
            </a:pPr>
            <a:r>
              <a:rPr lang="en-GB" sz="1600" u="sng" dirty="0">
                <a:highlight>
                  <a:srgbClr val="FFFF00"/>
                </a:highlight>
                <a:sym typeface="Wingdings" panose="05000000000000000000" pitchFamily="2" charset="2"/>
              </a:rPr>
              <a:t>Increased rate capability (x10)</a:t>
            </a:r>
          </a:p>
          <a:p>
            <a:pPr marL="1657350" lvl="3" indent="-285750">
              <a:buFont typeface="Wingdings" panose="05000000000000000000" pitchFamily="2" charset="2"/>
              <a:buChar char="à"/>
            </a:pPr>
            <a:r>
              <a:rPr lang="en-GB" sz="1600" u="sng" dirty="0">
                <a:highlight>
                  <a:srgbClr val="FFFF00"/>
                </a:highlight>
                <a:sym typeface="Wingdings" panose="05000000000000000000" pitchFamily="2" charset="2"/>
              </a:rPr>
              <a:t>Low ageing (÷10)</a:t>
            </a:r>
            <a:endParaRPr lang="en-GB" sz="1600" u="sng" dirty="0">
              <a:highlight>
                <a:srgbClr val="FFFF00"/>
              </a:highlight>
            </a:endParaRPr>
          </a:p>
          <a:p>
            <a:pPr marL="285750" indent="-285750">
              <a:buFont typeface="Calibri" panose="020F0502020204030204" pitchFamily="34" charset="0"/>
              <a:buChar char="−"/>
            </a:pPr>
            <a:r>
              <a:rPr lang="en-GB" dirty="0"/>
              <a:t>3 independent singlets providing 3D+time</a:t>
            </a:r>
          </a:p>
          <a:p>
            <a:pPr marL="285750" indent="-285750">
              <a:buFont typeface="Calibri" panose="020F0502020204030204" pitchFamily="34" charset="0"/>
              <a:buChar char="−"/>
            </a:pPr>
            <a:r>
              <a:rPr lang="en-GB" dirty="0"/>
              <a:t>Combined </a:t>
            </a:r>
            <a:r>
              <a:rPr lang="el-GR" dirty="0"/>
              <a:t>σ</a:t>
            </a:r>
            <a:r>
              <a:rPr lang="en-GB" baseline="-25000" dirty="0"/>
              <a:t>t</a:t>
            </a:r>
            <a:r>
              <a:rPr lang="en-GB" dirty="0"/>
              <a:t> 160 </a:t>
            </a:r>
            <a:r>
              <a:rPr lang="en-GB" dirty="0" err="1"/>
              <a:t>ps</a:t>
            </a:r>
            <a:endParaRPr lang="en-CH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C4FF2CA-2741-F066-6214-E439CDD0A33D}"/>
              </a:ext>
            </a:extLst>
          </p:cNvPr>
          <p:cNvSpPr txBox="1"/>
          <p:nvPr/>
        </p:nvSpPr>
        <p:spPr>
          <a:xfrm>
            <a:off x="0" y="4147900"/>
            <a:ext cx="4624252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u="sng" dirty="0"/>
              <a:t>New detectors for upgrades (CMS-</a:t>
            </a:r>
            <a:r>
              <a:rPr lang="en-GB" b="1" u="sng" dirty="0" err="1"/>
              <a:t>iRPC</a:t>
            </a:r>
            <a:r>
              <a:rPr lang="en-GB" b="1" u="sng" dirty="0"/>
              <a:t>)</a:t>
            </a:r>
          </a:p>
          <a:p>
            <a:pPr marL="285750" indent="-285750">
              <a:buFont typeface="Calibri" panose="020F0502020204030204" pitchFamily="34" charset="0"/>
              <a:buChar char="−"/>
            </a:pPr>
            <a:r>
              <a:rPr lang="en-GB" dirty="0"/>
              <a:t>double gap (1.4 mm gas gap)</a:t>
            </a:r>
          </a:p>
          <a:p>
            <a:pPr marL="285750" indent="-285750">
              <a:buFont typeface="Calibri" panose="020F0502020204030204" pitchFamily="34" charset="0"/>
              <a:buChar char="−"/>
            </a:pPr>
            <a:r>
              <a:rPr lang="en-GB" u="sng" dirty="0"/>
              <a:t>new FEB</a:t>
            </a:r>
            <a:r>
              <a:rPr lang="en-GB" dirty="0"/>
              <a:t>: </a:t>
            </a:r>
          </a:p>
          <a:p>
            <a:pPr marL="742950" lvl="1" indent="-285750">
              <a:buFont typeface="Calibri" panose="020F0502020204030204" pitchFamily="34" charset="0"/>
              <a:buChar char="ꓸ"/>
            </a:pPr>
            <a:r>
              <a:rPr lang="en-GB" dirty="0"/>
              <a:t>PETIROC2C re-designed</a:t>
            </a:r>
          </a:p>
          <a:p>
            <a:pPr marL="742950" lvl="1" indent="-285750">
              <a:buFont typeface="Calibri" panose="020F0502020204030204" pitchFamily="34" charset="0"/>
              <a:buChar char="ꓸ"/>
            </a:pPr>
            <a:r>
              <a:rPr lang="en-GB" dirty="0"/>
              <a:t>Threshold  &lt; 50 </a:t>
            </a:r>
            <a:r>
              <a:rPr lang="en-GB" dirty="0" err="1"/>
              <a:t>fC</a:t>
            </a:r>
            <a:endParaRPr lang="en-GB" dirty="0"/>
          </a:p>
          <a:p>
            <a:pPr marL="742950" lvl="1" indent="-285750">
              <a:buFont typeface="Calibri" panose="020F0502020204030204" pitchFamily="34" charset="0"/>
              <a:buChar char="ꓸ"/>
            </a:pPr>
            <a:r>
              <a:rPr lang="en-GB" dirty="0"/>
              <a:t>TDC </a:t>
            </a:r>
            <a:r>
              <a:rPr lang="en-GB" dirty="0" err="1"/>
              <a:t>σt</a:t>
            </a:r>
            <a:r>
              <a:rPr lang="en-GB" dirty="0"/>
              <a:t> 20 </a:t>
            </a:r>
            <a:r>
              <a:rPr lang="en-GB" dirty="0" err="1"/>
              <a:t>ps</a:t>
            </a:r>
            <a:endParaRPr lang="en-GB" dirty="0"/>
          </a:p>
          <a:p>
            <a:pPr marL="742950" lvl="1" indent="-285750">
              <a:buFont typeface="Calibri" panose="020F0502020204030204" pitchFamily="34" charset="0"/>
              <a:buChar char="ꓸ"/>
            </a:pPr>
            <a:r>
              <a:rPr lang="en-GB" dirty="0"/>
              <a:t>TDC and detector </a:t>
            </a:r>
            <a:r>
              <a:rPr lang="en-GB" dirty="0" err="1"/>
              <a:t>σt</a:t>
            </a:r>
            <a:r>
              <a:rPr lang="en-GB" dirty="0"/>
              <a:t> ~ 160 </a:t>
            </a:r>
            <a:r>
              <a:rPr lang="en-GB" dirty="0" err="1"/>
              <a:t>ps</a:t>
            </a:r>
            <a:endParaRPr lang="en-GB" dirty="0"/>
          </a:p>
          <a:p>
            <a:pPr lvl="2"/>
            <a:r>
              <a:rPr lang="en-GB" dirty="0">
                <a:sym typeface="Wingdings" panose="05000000000000000000" pitchFamily="2" charset="2"/>
              </a:rPr>
              <a:t> </a:t>
            </a:r>
            <a:r>
              <a:rPr lang="en-GB" dirty="0"/>
              <a:t>position resolution of ~1.6 cm</a:t>
            </a:r>
          </a:p>
        </p:txBody>
      </p:sp>
      <p:sp>
        <p:nvSpPr>
          <p:cNvPr id="33" name="Slide Number Placeholder 32">
            <a:extLst>
              <a:ext uri="{FF2B5EF4-FFF2-40B4-BE49-F238E27FC236}">
                <a16:creationId xmlns:a16="http://schemas.microsoft.com/office/drawing/2014/main" id="{FEFB0C7A-9261-C74D-C3EE-187C807ACC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27</a:t>
            </a:fld>
            <a:endParaRPr lang="en-GB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F3CDE17-4E5E-C01E-0DBE-AD00ED8F92A7}"/>
              </a:ext>
            </a:extLst>
          </p:cNvPr>
          <p:cNvSpPr txBox="1"/>
          <p:nvPr/>
        </p:nvSpPr>
        <p:spPr>
          <a:xfrm>
            <a:off x="5054364" y="4424867"/>
            <a:ext cx="702827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From:</a:t>
            </a:r>
          </a:p>
          <a:p>
            <a:r>
              <a:rPr lang="en-GB" dirty="0">
                <a:hlinkClick r:id="rId5"/>
              </a:rPr>
              <a:t>CERN EP Seminar: Summary of RPC workshop</a:t>
            </a:r>
            <a:endParaRPr lang="fr-FR" dirty="0"/>
          </a:p>
          <a:p>
            <a:r>
              <a:rPr lang="en-GB" dirty="0">
                <a:hlinkClick r:id="rId6"/>
              </a:rPr>
              <a:t>RPC 2022 workshop: Overview</a:t>
            </a:r>
            <a:r>
              <a:rPr lang="fr-FR" dirty="0"/>
              <a:t>:</a:t>
            </a:r>
          </a:p>
          <a:p>
            <a:r>
              <a:rPr lang="en-GB" dirty="0">
                <a:hlinkClick r:id="rId7"/>
              </a:rPr>
              <a:t>Exploring the performance limits of the new generation of ATLAS RPCs</a:t>
            </a:r>
            <a:endParaRPr lang="fr-FR" dirty="0"/>
          </a:p>
          <a:p>
            <a:r>
              <a:rPr lang="en-GB" dirty="0">
                <a:hlinkClick r:id="rId8"/>
              </a:rPr>
              <a:t>XVI Workshop on Resistive </a:t>
            </a:r>
            <a:r>
              <a:rPr lang="en-GB" dirty="0" err="1">
                <a:hlinkClick r:id="rId8"/>
              </a:rPr>
              <a:t>PlaCMS</a:t>
            </a:r>
            <a:r>
              <a:rPr lang="en-GB" dirty="0">
                <a:hlinkClick r:id="rId8"/>
              </a:rPr>
              <a:t> </a:t>
            </a:r>
            <a:r>
              <a:rPr lang="en-GB" dirty="0" err="1">
                <a:hlinkClick r:id="rId8"/>
              </a:rPr>
              <a:t>iRPC</a:t>
            </a:r>
            <a:r>
              <a:rPr lang="en-GB" dirty="0">
                <a:hlinkClick r:id="rId8"/>
              </a:rPr>
              <a:t> FEB development and validation</a:t>
            </a:r>
            <a:r>
              <a:rPr lang="fr-FR" dirty="0"/>
              <a:t> </a:t>
            </a:r>
            <a:endParaRPr lang="en-CH" dirty="0"/>
          </a:p>
        </p:txBody>
      </p:sp>
      <p:pic>
        <p:nvPicPr>
          <p:cNvPr id="35" name="Picture 34" descr="C:\Users\guidar\Documents\IEEE2012\CERN LogoOutline-Blue-04.png">
            <a:extLst>
              <a:ext uri="{FF2B5EF4-FFF2-40B4-BE49-F238E27FC236}">
                <a16:creationId xmlns:a16="http://schemas.microsoft.com/office/drawing/2014/main" id="{CC829B45-1179-D1CD-8C70-28C1E5E549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11">
            <a:extLst>
              <a:ext uri="{FF2B5EF4-FFF2-40B4-BE49-F238E27FC236}">
                <a16:creationId xmlns:a16="http://schemas.microsoft.com/office/drawing/2014/main" id="{C1E31CCF-FC2B-AF20-F1FE-70A4444840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49385" y="6356350"/>
            <a:ext cx="5693229" cy="365125"/>
          </a:xfrm>
        </p:spPr>
        <p:txBody>
          <a:bodyPr/>
          <a:lstStyle/>
          <a:p>
            <a:r>
              <a:rPr lang="en-GB"/>
              <a:t>Sustainable Accelerators Panel</a:t>
            </a:r>
            <a:endParaRPr lang="en-GB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BDFED1C-2294-A13B-30E0-FB504B88F5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27/06/2024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798329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8" name="Possible CF4 replacements"/>
          <p:cNvSpPr txBox="1"/>
          <p:nvPr/>
        </p:nvSpPr>
        <p:spPr>
          <a:xfrm>
            <a:off x="792488" y="44649"/>
            <a:ext cx="10440000" cy="6518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/>
          <a:lstStyle/>
          <a:p>
            <a:pPr algn="ctr">
              <a:defRPr sz="4200">
                <a:solidFill>
                  <a:srgbClr val="21529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r>
              <a:rPr lang="en-GB" sz="2953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Not only RPC: </a:t>
            </a:r>
            <a:r>
              <a:rPr lang="fr-FR" sz="2953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sz="2953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ossible</a:t>
            </a:r>
            <a:r>
              <a:rPr sz="2953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CF</a:t>
            </a:r>
            <a:r>
              <a:rPr sz="2953" baseline="-5999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sz="2953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953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and C</a:t>
            </a:r>
            <a:r>
              <a:rPr lang="en-GB" sz="2953" baseline="-2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lang="en-GB" sz="2953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GB" sz="2953" baseline="-25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</a:t>
            </a:r>
            <a:r>
              <a:rPr lang="en-GB" sz="2953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2953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replacements</a:t>
            </a:r>
          </a:p>
        </p:txBody>
      </p:sp>
      <p:sp>
        <p:nvSpPr>
          <p:cNvPr id="992" name="CF4 is used in different types of particle detectors to prevent aging, to enhance time resolution or because of its scintillation photon emission"/>
          <p:cNvSpPr txBox="1"/>
          <p:nvPr/>
        </p:nvSpPr>
        <p:spPr>
          <a:xfrm>
            <a:off x="0" y="935762"/>
            <a:ext cx="12191999" cy="3209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pPr>
              <a:spcBef>
                <a:spcPts val="211"/>
              </a:spcBef>
              <a:defRPr sz="2300" b="1" i="1">
                <a:solidFill>
                  <a:srgbClr val="21529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617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CF</a:t>
            </a:r>
            <a:r>
              <a:rPr sz="1617" baseline="-5999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sz="1617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is used in different types of particle detectors to prevent aging,</a:t>
            </a:r>
            <a:r>
              <a:rPr lang="en-GB" sz="1617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1617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 enhance time resolution or because of its scintillation photon emission </a:t>
            </a:r>
          </a:p>
        </p:txBody>
      </p:sp>
      <p:sp>
        <p:nvSpPr>
          <p:cNvPr id="993" name="CMS CSC studies"/>
          <p:cNvSpPr txBox="1"/>
          <p:nvPr/>
        </p:nvSpPr>
        <p:spPr>
          <a:xfrm>
            <a:off x="204952" y="1496982"/>
            <a:ext cx="1840523" cy="3209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>
            <a:spAutoFit/>
          </a:bodyPr>
          <a:lstStyle>
            <a:lvl1pPr algn="l">
              <a:spcBef>
                <a:spcPts val="300"/>
              </a:spcBef>
              <a:defRPr sz="2300">
                <a:solidFill>
                  <a:srgbClr val="21529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sz="1617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CMS CSC studies</a:t>
            </a:r>
          </a:p>
        </p:txBody>
      </p:sp>
      <p:sp>
        <p:nvSpPr>
          <p:cNvPr id="994" name="CF4 is a source of fluorine radicals to protect against anode ageing…"/>
          <p:cNvSpPr txBox="1"/>
          <p:nvPr/>
        </p:nvSpPr>
        <p:spPr>
          <a:xfrm>
            <a:off x="0" y="1842141"/>
            <a:ext cx="8300693" cy="17956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pPr marL="238116" indent="-238116" defTabSz="1468385">
              <a:buSzPct val="75000"/>
              <a:buChar char="-"/>
              <a:defRPr sz="21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CF</a:t>
            </a:r>
            <a:r>
              <a:rPr sz="1600" baseline="-5999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is a </a:t>
            </a:r>
            <a:r>
              <a:rPr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Helvetica Neue Medium"/>
              </a:rPr>
              <a:t>source of fluorine</a:t>
            </a:r>
            <a:r>
              <a:rPr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radicals to protect against anode ageing</a:t>
            </a:r>
          </a:p>
          <a:p>
            <a:pPr marL="401822" lvl="1" indent="-160729" defTabSz="1468385">
              <a:buClr>
                <a:srgbClr val="747474"/>
              </a:buClr>
              <a:buSzPct val="100000"/>
              <a:buChar char="-"/>
              <a:defRPr sz="2000">
                <a:solidFill>
                  <a:srgbClr val="747474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Now 10% CF</a:t>
            </a:r>
            <a:r>
              <a:rPr sz="1600" baseline="-5999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in CSC gas mixture </a:t>
            </a:r>
          </a:p>
          <a:p>
            <a:pPr marL="238116" indent="-238116" defTabSz="1468385">
              <a:buSzPct val="75000"/>
              <a:buChar char="-"/>
              <a:defRPr sz="21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Helvetica Neue Medium"/>
              </a:rPr>
              <a:t>Two </a:t>
            </a:r>
            <a:r>
              <a:rPr sz="1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Helvetica Neue Medium"/>
              </a:rPr>
              <a:t>possibile</a:t>
            </a:r>
            <a:r>
              <a:rPr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Helvetica Neue Medium"/>
              </a:rPr>
              <a:t> approaches</a:t>
            </a:r>
            <a:r>
              <a:rPr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to reduce GHG consumption (beyond the recirculation and recuperation systems) </a:t>
            </a:r>
          </a:p>
          <a:p>
            <a:pPr marL="401822" lvl="1" indent="-160729" defTabSz="1468385">
              <a:buClr>
                <a:srgbClr val="747474"/>
              </a:buClr>
              <a:buSzPct val="100000"/>
              <a:buChar char="-"/>
              <a:defRPr sz="2000">
                <a:solidFill>
                  <a:srgbClr val="747474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600" b="1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Helvetica Neue Medium"/>
              </a:rPr>
              <a:t>Decrease the CF</a:t>
            </a:r>
            <a:r>
              <a:rPr sz="1600" b="1" u="sng" baseline="-5999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Helvetica Neue Medium"/>
              </a:rPr>
              <a:t>4</a:t>
            </a:r>
            <a:r>
              <a:rPr sz="1600" b="1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Helvetica Neue Medium"/>
              </a:rPr>
              <a:t> concentration</a:t>
            </a:r>
            <a:r>
              <a:rPr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preliminary results show that 5% could be safe for operation</a:t>
            </a:r>
          </a:p>
          <a:p>
            <a:pPr marL="401822" lvl="1" indent="-160729" defTabSz="1468385">
              <a:buClr>
                <a:srgbClr val="747474"/>
              </a:buClr>
              <a:buSzPct val="100000"/>
              <a:buChar char="-"/>
              <a:defRPr sz="2000">
                <a:solidFill>
                  <a:srgbClr val="747474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600" b="1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CF</a:t>
            </a:r>
            <a:r>
              <a:rPr sz="1600" b="1" u="sng" baseline="-5999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sz="1600" b="1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 and HFO1234ze not best candidates</a:t>
            </a:r>
          </a:p>
          <a:p>
            <a:pPr marL="401822" lvl="1" indent="-160729" defTabSz="1468385">
              <a:buClr>
                <a:srgbClr val="747474"/>
              </a:buClr>
              <a:buSzPct val="100000"/>
              <a:buChar char="-"/>
              <a:defRPr sz="2000">
                <a:solidFill>
                  <a:srgbClr val="747474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Helvetica Neue Medium"/>
              </a:rPr>
              <a:t>Look for other alternatives</a:t>
            </a:r>
            <a:r>
              <a:rPr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to CF</a:t>
            </a:r>
            <a:r>
              <a:rPr sz="1600" baseline="-5999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on-going</a:t>
            </a:r>
          </a:p>
        </p:txBody>
      </p:sp>
      <p:sp>
        <p:nvSpPr>
          <p:cNvPr id="995" name="LHCb RICH studies"/>
          <p:cNvSpPr txBox="1"/>
          <p:nvPr/>
        </p:nvSpPr>
        <p:spPr>
          <a:xfrm>
            <a:off x="204952" y="3984055"/>
            <a:ext cx="2556155" cy="3209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>
            <a:spAutoFit/>
          </a:bodyPr>
          <a:lstStyle>
            <a:lvl1pPr algn="l">
              <a:spcBef>
                <a:spcPts val="300"/>
              </a:spcBef>
              <a:defRPr sz="2300">
                <a:solidFill>
                  <a:srgbClr val="21529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sz="1617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LHCb RICH studies</a:t>
            </a:r>
          </a:p>
        </p:txBody>
      </p:sp>
      <p:pic>
        <p:nvPicPr>
          <p:cNvPr id="996" name="Screen Shot 2021-04-27 at 14.47.16.png" descr="Screen Shot 2021-04-27 at 14.47.1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9389" y="1495994"/>
            <a:ext cx="2556155" cy="2413486"/>
          </a:xfrm>
          <a:prstGeom prst="rect">
            <a:avLst/>
          </a:prstGeom>
          <a:ln w="12700">
            <a:miter lim="400000"/>
          </a:ln>
        </p:spPr>
      </p:pic>
      <p:sp>
        <p:nvSpPr>
          <p:cNvPr id="997" name="RICH detectors use either CF4 or C4F10…"/>
          <p:cNvSpPr txBox="1"/>
          <p:nvPr/>
        </p:nvSpPr>
        <p:spPr>
          <a:xfrm>
            <a:off x="204952" y="4314749"/>
            <a:ext cx="6253493" cy="20229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pPr marL="238116" indent="-238116" defTabSz="1468385">
              <a:buSzPct val="75000"/>
              <a:buChar char="-"/>
              <a:defRPr sz="21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RICH detectors use either CF</a:t>
            </a:r>
            <a:r>
              <a:rPr sz="1600" baseline="-5999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or C</a:t>
            </a:r>
            <a:r>
              <a:rPr sz="1600" baseline="-5999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sz="1600" baseline="-5999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</a:t>
            </a:r>
          </a:p>
          <a:p>
            <a:pPr marL="401822" lvl="1" indent="-160729" defTabSz="1468385">
              <a:buClr>
                <a:srgbClr val="747474"/>
              </a:buClr>
              <a:buSzPct val="100000"/>
              <a:buChar char="-"/>
              <a:defRPr sz="2000">
                <a:solidFill>
                  <a:srgbClr val="747474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Necessary for good refractive index</a:t>
            </a:r>
          </a:p>
          <a:p>
            <a:pPr marL="238116" indent="-238116" defTabSz="1468385">
              <a:buSzPct val="75000"/>
              <a:buChar char="-"/>
              <a:defRPr sz="21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Replacement of </a:t>
            </a:r>
            <a:r>
              <a:rPr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Helvetica Neue Medium"/>
              </a:rPr>
              <a:t>C</a:t>
            </a:r>
            <a:r>
              <a:rPr sz="1600" baseline="-5999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Helvetica Neue Medium"/>
              </a:rPr>
              <a:t>4</a:t>
            </a:r>
            <a:r>
              <a:rPr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Helvetica Neue Medium"/>
              </a:rPr>
              <a:t>F</a:t>
            </a:r>
            <a:r>
              <a:rPr sz="1600" baseline="-5999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Helvetica Neue Medium"/>
              </a:rPr>
              <a:t>10</a:t>
            </a:r>
            <a:r>
              <a:rPr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Helvetica Neue Medium"/>
              </a:rPr>
              <a:t> with </a:t>
            </a:r>
            <a:r>
              <a:rPr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Helvetica Neue Medium"/>
              </a:rPr>
              <a:t>C</a:t>
            </a:r>
            <a:r>
              <a:rPr sz="1600" b="1" baseline="-5999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Helvetica Neue Medium"/>
              </a:rPr>
              <a:t>4</a:t>
            </a:r>
            <a:r>
              <a:rPr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Helvetica Neue Medium"/>
              </a:rPr>
              <a:t>H</a:t>
            </a:r>
            <a:r>
              <a:rPr sz="1600" b="1" baseline="-5999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Helvetica Neue Medium"/>
              </a:rPr>
              <a:t>10</a:t>
            </a:r>
          </a:p>
          <a:p>
            <a:pPr marL="401822" lvl="1" indent="-160729" defTabSz="1468385">
              <a:buClr>
                <a:srgbClr val="747474"/>
              </a:buClr>
              <a:buSzPct val="100000"/>
              <a:buChar char="-"/>
              <a:defRPr sz="2000">
                <a:solidFill>
                  <a:srgbClr val="747474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Refractive index matches very well</a:t>
            </a:r>
          </a:p>
          <a:p>
            <a:pPr marL="401822" lvl="1" indent="-160729" defTabSz="1468385">
              <a:buClr>
                <a:srgbClr val="747474"/>
              </a:buClr>
              <a:buSzPct val="100000"/>
              <a:buChar char="-"/>
              <a:defRPr sz="2000">
                <a:solidFill>
                  <a:srgbClr val="747474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But C</a:t>
            </a:r>
            <a:r>
              <a:rPr sz="1600" baseline="-5999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</a:t>
            </a:r>
            <a:r>
              <a:rPr sz="1600" baseline="-5999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</a:t>
            </a:r>
            <a:r>
              <a:rPr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Helvetica Neue Medium"/>
              </a:rPr>
              <a:t>flammable</a:t>
            </a:r>
          </a:p>
          <a:p>
            <a:pPr marL="238116" indent="-238116" defTabSz="1468385">
              <a:buSzPct val="75000"/>
              <a:buChar char="-"/>
              <a:defRPr sz="21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Replacement of </a:t>
            </a:r>
            <a:r>
              <a:rPr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Helvetica Neue Medium"/>
              </a:rPr>
              <a:t>CF</a:t>
            </a:r>
            <a:r>
              <a:rPr sz="1600" baseline="-5999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Helvetica Neue Medium"/>
              </a:rPr>
              <a:t>4</a:t>
            </a:r>
            <a:r>
              <a:rPr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Helvetica Neue Medium"/>
              </a:rPr>
              <a:t> with </a:t>
            </a:r>
            <a:r>
              <a:rPr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Helvetica Neue Medium"/>
              </a:rPr>
              <a:t>CO</a:t>
            </a:r>
            <a:r>
              <a:rPr sz="1600" b="1" baseline="-5999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Helvetica Neue Medium"/>
              </a:rPr>
              <a:t>2</a:t>
            </a:r>
            <a:endParaRPr sz="16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Helvetica Neue Medium"/>
            </a:endParaRPr>
          </a:p>
          <a:p>
            <a:pPr marL="401822" lvl="1" indent="-160729" defTabSz="1468385">
              <a:buClr>
                <a:srgbClr val="747474"/>
              </a:buClr>
              <a:buSzPct val="100000"/>
              <a:buChar char="-"/>
              <a:defRPr sz="2000">
                <a:solidFill>
                  <a:srgbClr val="747474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Under investigation</a:t>
            </a:r>
          </a:p>
          <a:p>
            <a:pPr marL="238116" indent="-238116" defTabSz="1468385">
              <a:buSzPct val="75000"/>
              <a:buChar char="-"/>
              <a:defRPr sz="21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Use of </a:t>
            </a:r>
            <a:r>
              <a:rPr sz="1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SiPM</a:t>
            </a:r>
            <a:r>
              <a:rPr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to reduce the chromatic error and increase the yield</a:t>
            </a:r>
          </a:p>
        </p:txBody>
      </p:sp>
      <p:pic>
        <p:nvPicPr>
          <p:cNvPr id="998" name="Screen Shot 2021-04-28 at 10.04.09.png" descr="Screen Shot 2021-04-28 at 10.04.0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5903" y="4044164"/>
            <a:ext cx="3730600" cy="2516500"/>
          </a:xfrm>
          <a:prstGeom prst="rect">
            <a:avLst/>
          </a:prstGeom>
          <a:ln w="12700">
            <a:miter lim="400000"/>
          </a:ln>
        </p:spPr>
      </p:pic>
      <p:pic>
        <p:nvPicPr>
          <p:cNvPr id="3" name="Picture 2" descr="C:\Users\guidar\Documents\IEEE2012\CERN LogoOutline-Blue-04.png">
            <a:extLst>
              <a:ext uri="{FF2B5EF4-FFF2-40B4-BE49-F238E27FC236}">
                <a16:creationId xmlns:a16="http://schemas.microsoft.com/office/drawing/2014/main" id="{A70FEF99-7D4C-8B00-E15B-6227F5093B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58F28543-3DC1-99AD-60DE-53D98F22060B}"/>
              </a:ext>
            </a:extLst>
          </p:cNvPr>
          <p:cNvGrpSpPr/>
          <p:nvPr/>
        </p:nvGrpSpPr>
        <p:grpSpPr>
          <a:xfrm>
            <a:off x="792488" y="691712"/>
            <a:ext cx="10440000" cy="37824"/>
            <a:chOff x="179512" y="582864"/>
            <a:chExt cx="8820000" cy="37824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A6B5D042-2634-E6EF-73D5-67C7784D8491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6CED7C0D-5F86-04A5-3749-49E086A8E6A6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72CA0367-AF4F-BF33-054D-34E1F6429437}"/>
              </a:ext>
            </a:extLst>
          </p:cNvPr>
          <p:cNvSpPr txBox="1"/>
          <p:nvPr/>
        </p:nvSpPr>
        <p:spPr>
          <a:xfrm>
            <a:off x="1689255" y="1472809"/>
            <a:ext cx="1621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/>
              <a:t>(K. Kuznetsova)</a:t>
            </a:r>
            <a:endParaRPr lang="en-CH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B1162B7-64EF-70EC-CC54-4B61DBDDA456}"/>
              </a:ext>
            </a:extLst>
          </p:cNvPr>
          <p:cNvSpPr txBox="1"/>
          <p:nvPr/>
        </p:nvSpPr>
        <p:spPr>
          <a:xfrm>
            <a:off x="1943822" y="3958509"/>
            <a:ext cx="2463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(S. Easo and O. </a:t>
            </a:r>
            <a:r>
              <a:rPr lang="en-GB" dirty="0" err="1"/>
              <a:t>Ullaland</a:t>
            </a:r>
            <a:r>
              <a:rPr lang="en-GB" dirty="0"/>
              <a:t>)</a:t>
            </a:r>
            <a:endParaRPr lang="en-CH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78D0B55C-6B97-9C22-92A0-A144A6FC26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28</a:t>
            </a:fld>
            <a:endParaRPr lang="en-GB"/>
          </a:p>
        </p:txBody>
      </p:sp>
      <p:sp>
        <p:nvSpPr>
          <p:cNvPr id="14" name="Footer Placeholder 11">
            <a:extLst>
              <a:ext uri="{FF2B5EF4-FFF2-40B4-BE49-F238E27FC236}">
                <a16:creationId xmlns:a16="http://schemas.microsoft.com/office/drawing/2014/main" id="{EBF14153-72DD-C64A-E805-044EF3E95C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49385" y="6356350"/>
            <a:ext cx="5693229" cy="365125"/>
          </a:xfrm>
        </p:spPr>
        <p:txBody>
          <a:bodyPr/>
          <a:lstStyle/>
          <a:p>
            <a:r>
              <a:rPr lang="en-GB"/>
              <a:t>Sustainable Accelerators Panel</a:t>
            </a:r>
            <a:endParaRPr lang="en-GB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499E289-0186-CD01-AFA4-0260E8B937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27/06/2024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835387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B3CA98-F1D9-4A01-AF7A-9958EE8E77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599" y="6356350"/>
            <a:ext cx="4738305" cy="365125"/>
          </a:xfrm>
        </p:spPr>
        <p:txBody>
          <a:bodyPr/>
          <a:lstStyle/>
          <a:p>
            <a:r>
              <a:rPr lang="en-GB"/>
              <a:t>Sustainable Accelerators Panel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CBB91B-433D-4E49-86DE-B203CD1BB5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29</a:t>
            </a:fld>
            <a:endParaRPr lang="en-GB"/>
          </a:p>
        </p:txBody>
      </p:sp>
      <p:sp>
        <p:nvSpPr>
          <p:cNvPr id="11" name="Rectangle 4">
            <a:extLst>
              <a:ext uri="{FF2B5EF4-FFF2-40B4-BE49-F238E27FC236}">
                <a16:creationId xmlns:a16="http://schemas.microsoft.com/office/drawing/2014/main" id="{B73E6C6E-3715-44F2-83CC-5C8FA54D2A75}"/>
              </a:ext>
            </a:extLst>
          </p:cNvPr>
          <p:cNvSpPr txBox="1">
            <a:spLocks noChangeArrowheads="1"/>
          </p:cNvSpPr>
          <p:nvPr/>
        </p:nvSpPr>
        <p:spPr>
          <a:xfrm>
            <a:off x="2244053" y="23513"/>
            <a:ext cx="7632700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0" i="0" u="none" strike="noStrike" kern="1200" cap="none" spc="0" normalizeH="0" baseline="0" noProof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GHG Optimization: CERN Strategies</a:t>
            </a:r>
          </a:p>
        </p:txBody>
      </p:sp>
      <p:pic>
        <p:nvPicPr>
          <p:cNvPr id="12" name="Picture 2" descr="C:\Users\guidar\Documents\IEEE2012\CERN LogoOutline-Blue-04.png">
            <a:extLst>
              <a:ext uri="{FF2B5EF4-FFF2-40B4-BE49-F238E27FC236}">
                <a16:creationId xmlns:a16="http://schemas.microsoft.com/office/drawing/2014/main" id="{DD84DA7C-B02B-45EB-9098-503FC4BD62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0651EC0A-06D0-40BB-80E6-55401CC6E81C}"/>
              </a:ext>
            </a:extLst>
          </p:cNvPr>
          <p:cNvGrpSpPr/>
          <p:nvPr/>
        </p:nvGrpSpPr>
        <p:grpSpPr>
          <a:xfrm>
            <a:off x="792488" y="691712"/>
            <a:ext cx="10440000" cy="37824"/>
            <a:chOff x="179512" y="582864"/>
            <a:chExt cx="8820000" cy="37824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3BC54BC5-E9DE-417C-AE42-8367F7CC0975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lumMod val="75000"/>
                </a:srgbClr>
              </a:solidFill>
              <a:prstDash val="solid"/>
            </a:ln>
            <a:effectLst/>
          </p:spPr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9603D864-6B3F-4F4E-8B36-1823BEBB0934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lumMod val="75000"/>
                </a:srgbClr>
              </a:solidFill>
              <a:prstDash val="solid"/>
            </a:ln>
            <a:effectLst/>
          </p:spPr>
        </p:cxnSp>
      </p:grp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05A3E7F-FDC1-CE28-DE4B-108C829383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27/06/2024</a:t>
            </a:r>
            <a:endParaRPr lang="en-GB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6437B63B-FFB0-DAC4-8ECB-28391D94866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62951679"/>
              </p:ext>
            </p:extLst>
          </p:nvPr>
        </p:nvGraphicFramePr>
        <p:xfrm>
          <a:off x="1488403" y="1157897"/>
          <a:ext cx="9144000" cy="44119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3915107E-6800-BD86-22E0-BF5A57A877A0}"/>
              </a:ext>
            </a:extLst>
          </p:cNvPr>
          <p:cNvSpPr/>
          <p:nvPr/>
        </p:nvSpPr>
        <p:spPr>
          <a:xfrm>
            <a:off x="2516957" y="2846894"/>
            <a:ext cx="5307290" cy="28343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3903526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D66E49-543C-413E-A154-8C37927708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718282" cy="365125"/>
          </a:xfrm>
        </p:spPr>
        <p:txBody>
          <a:bodyPr/>
          <a:lstStyle/>
          <a:p>
            <a:r>
              <a:rPr lang="en-GB"/>
              <a:t>Sustainable Accelerators Panel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02A4F5-5239-4124-80CF-456E156335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3</a:t>
            </a:fld>
            <a:endParaRPr lang="en-GB"/>
          </a:p>
        </p:txBody>
      </p:sp>
      <p:sp>
        <p:nvSpPr>
          <p:cNvPr id="10" name="Rectangle 4">
            <a:extLst>
              <a:ext uri="{FF2B5EF4-FFF2-40B4-BE49-F238E27FC236}">
                <a16:creationId xmlns:a16="http://schemas.microsoft.com/office/drawing/2014/main" id="{4D8CC864-7BFB-40EA-88FD-77F1828296EF}"/>
              </a:ext>
            </a:extLst>
          </p:cNvPr>
          <p:cNvSpPr txBox="1">
            <a:spLocks noChangeArrowheads="1"/>
          </p:cNvSpPr>
          <p:nvPr/>
        </p:nvSpPr>
        <p:spPr>
          <a:xfrm>
            <a:off x="2276820" y="-67963"/>
            <a:ext cx="7632700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0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Greenhouse gas usage</a:t>
            </a:r>
          </a:p>
        </p:txBody>
      </p:sp>
      <p:pic>
        <p:nvPicPr>
          <p:cNvPr id="11" name="Picture 2" descr="C:\Users\guidar\Documents\IEEE2012\CERN LogoOutline-Blue-04.png">
            <a:extLst>
              <a:ext uri="{FF2B5EF4-FFF2-40B4-BE49-F238E27FC236}">
                <a16:creationId xmlns:a16="http://schemas.microsoft.com/office/drawing/2014/main" id="{054FE88E-2A85-4238-9943-BD23696372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04AB7809-C6C7-45AC-8B3A-4565C953D883}"/>
              </a:ext>
            </a:extLst>
          </p:cNvPr>
          <p:cNvGrpSpPr/>
          <p:nvPr/>
        </p:nvGrpSpPr>
        <p:grpSpPr>
          <a:xfrm>
            <a:off x="792488" y="691712"/>
            <a:ext cx="10440000" cy="37824"/>
            <a:chOff x="179512" y="582864"/>
            <a:chExt cx="8820000" cy="37824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2B395A57-90E5-425C-9D0C-A3B82BEDFCFC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9059A57A-88B4-49C0-A2F6-06E792B264A5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Google Shape;101;p13">
            <a:extLst>
              <a:ext uri="{FF2B5EF4-FFF2-40B4-BE49-F238E27FC236}">
                <a16:creationId xmlns:a16="http://schemas.microsoft.com/office/drawing/2014/main" id="{3B9DF6FA-E2CC-8A47-12C2-0F77973BE775}"/>
              </a:ext>
            </a:extLst>
          </p:cNvPr>
          <p:cNvSpPr txBox="1"/>
          <p:nvPr/>
        </p:nvSpPr>
        <p:spPr>
          <a:xfrm>
            <a:off x="6118019" y="633000"/>
            <a:ext cx="6073981" cy="1477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n-GB" sz="1600" dirty="0">
                <a:ea typeface="Source Sans Pro"/>
                <a:cs typeface="Source Sans Pro"/>
                <a:sym typeface="Source Sans Pro"/>
              </a:rPr>
              <a:t>T</a:t>
            </a:r>
            <a:r>
              <a:rPr lang="it" sz="1600" dirty="0">
                <a:ea typeface="Source Sans Pro"/>
                <a:cs typeface="Source Sans Pro"/>
                <a:sym typeface="Source Sans Pro"/>
              </a:rPr>
              <a:t>otal CERN emissions during 1 year of Run 2 ~</a:t>
            </a:r>
            <a:r>
              <a:rPr lang="it" sz="1600" b="1" dirty="0">
                <a:ea typeface="Source Sans Pro"/>
                <a:cs typeface="Source Sans Pro"/>
                <a:sym typeface="Source Sans Pro"/>
              </a:rPr>
              <a:t> 200 000 tCO2e</a:t>
            </a:r>
            <a:endParaRPr sz="1600" b="1" dirty="0">
              <a:ea typeface="Source Sans Pro"/>
              <a:cs typeface="Source Sans Pro"/>
              <a:sym typeface="Source Sans Pro"/>
            </a:endParaRPr>
          </a:p>
          <a:p>
            <a:r>
              <a:rPr lang="it" sz="1600" b="1" i="1" u="sng" dirty="0">
                <a:ea typeface="Source Sans Pro"/>
                <a:cs typeface="Source Sans Pro"/>
                <a:sym typeface="Source Sans Pro"/>
              </a:rPr>
              <a:t>~ 50% </a:t>
            </a:r>
            <a:r>
              <a:rPr lang="it" sz="1600" dirty="0">
                <a:ea typeface="Source Sans Pro"/>
                <a:cs typeface="Source Sans Pro"/>
                <a:sym typeface="Source Sans Pro"/>
              </a:rPr>
              <a:t>from particle detectors → mostly due to leaks and operation</a:t>
            </a:r>
            <a:endParaRPr sz="1600" dirty="0">
              <a:ea typeface="Source Sans Pro"/>
              <a:cs typeface="Source Sans Pro"/>
              <a:sym typeface="Source Sans Pro"/>
            </a:endParaRPr>
          </a:p>
          <a:p>
            <a:pPr marL="609585" indent="-423323">
              <a:buSzPts val="1400"/>
              <a:buFont typeface="Source Sans Pro"/>
              <a:buChar char="-"/>
            </a:pPr>
            <a:r>
              <a:rPr lang="it" sz="1600" b="1" dirty="0">
                <a:solidFill>
                  <a:srgbClr val="FF0000"/>
                </a:solidFill>
                <a:ea typeface="Source Sans Pro"/>
                <a:cs typeface="Source Sans Pro"/>
                <a:sym typeface="Source Sans Pro"/>
              </a:rPr>
              <a:t>C</a:t>
            </a:r>
            <a:r>
              <a:rPr lang="it" sz="1600" b="1" baseline="-25000" dirty="0">
                <a:solidFill>
                  <a:srgbClr val="FF0000"/>
                </a:solidFill>
                <a:ea typeface="Source Sans Pro"/>
                <a:cs typeface="Source Sans Pro"/>
                <a:sym typeface="Source Sans Pro"/>
              </a:rPr>
              <a:t>2</a:t>
            </a:r>
            <a:r>
              <a:rPr lang="it" sz="1600" b="1" dirty="0">
                <a:solidFill>
                  <a:srgbClr val="FF0000"/>
                </a:solidFill>
                <a:ea typeface="Source Sans Pro"/>
                <a:cs typeface="Source Sans Pro"/>
                <a:sym typeface="Source Sans Pro"/>
              </a:rPr>
              <a:t>H</a:t>
            </a:r>
            <a:r>
              <a:rPr lang="it" sz="1600" b="1" baseline="-25000" dirty="0">
                <a:solidFill>
                  <a:srgbClr val="FF0000"/>
                </a:solidFill>
                <a:ea typeface="Source Sans Pro"/>
                <a:cs typeface="Source Sans Pro"/>
                <a:sym typeface="Source Sans Pro"/>
              </a:rPr>
              <a:t>2</a:t>
            </a:r>
            <a:r>
              <a:rPr lang="it" sz="1600" b="1" dirty="0">
                <a:solidFill>
                  <a:srgbClr val="FF0000"/>
                </a:solidFill>
                <a:ea typeface="Source Sans Pro"/>
                <a:cs typeface="Source Sans Pro"/>
                <a:sym typeface="Source Sans Pro"/>
              </a:rPr>
              <a:t>F</a:t>
            </a:r>
            <a:r>
              <a:rPr lang="it" sz="1600" b="1" baseline="-25000" dirty="0">
                <a:solidFill>
                  <a:srgbClr val="FF0000"/>
                </a:solidFill>
                <a:ea typeface="Source Sans Pro"/>
                <a:cs typeface="Source Sans Pro"/>
                <a:sym typeface="Source Sans Pro"/>
              </a:rPr>
              <a:t>4</a:t>
            </a:r>
            <a:r>
              <a:rPr lang="it" sz="1600" b="1" dirty="0">
                <a:solidFill>
                  <a:srgbClr val="FF0000"/>
                </a:solidFill>
                <a:ea typeface="Source Sans Pro"/>
                <a:cs typeface="Source Sans Pro"/>
                <a:sym typeface="Source Sans Pro"/>
              </a:rPr>
              <a:t>/R-134a </a:t>
            </a:r>
            <a:r>
              <a:rPr lang="it" sz="1600" dirty="0">
                <a:ea typeface="Source Sans Pro"/>
                <a:cs typeface="Source Sans Pro"/>
                <a:sym typeface="Source Sans Pro"/>
              </a:rPr>
              <a:t>biggest contributor → leaks from RPC detector</a:t>
            </a:r>
          </a:p>
          <a:p>
            <a:pPr marL="609585" indent="-423323">
              <a:buSzPts val="1400"/>
              <a:buFont typeface="Source Sans Pro"/>
              <a:buChar char="-"/>
            </a:pPr>
            <a:r>
              <a:rPr lang="it" sz="1600" b="1" dirty="0">
                <a:solidFill>
                  <a:srgbClr val="FF9900"/>
                </a:solidFill>
                <a:ea typeface="Source Sans Pro"/>
                <a:cs typeface="Source Sans Pro"/>
                <a:sym typeface="Source Sans Pro"/>
              </a:rPr>
              <a:t>CF</a:t>
            </a:r>
            <a:r>
              <a:rPr lang="it" sz="1600" b="1" baseline="-25000" dirty="0">
                <a:solidFill>
                  <a:srgbClr val="FF9900"/>
                </a:solidFill>
                <a:ea typeface="Source Sans Pro"/>
                <a:cs typeface="Source Sans Pro"/>
                <a:sym typeface="Source Sans Pro"/>
              </a:rPr>
              <a:t>4</a:t>
            </a:r>
            <a:r>
              <a:rPr lang="it" sz="1600" dirty="0">
                <a:ea typeface="Source Sans Pro"/>
                <a:cs typeface="Source Sans Pro"/>
                <a:sym typeface="Source Sans Pro"/>
              </a:rPr>
              <a:t> → due to operation of CSC and RICH systems</a:t>
            </a:r>
            <a:endParaRPr sz="1600" dirty="0">
              <a:ea typeface="Source Sans Pro"/>
              <a:cs typeface="Source Sans Pro"/>
              <a:sym typeface="Source Sans Pro"/>
            </a:endParaRPr>
          </a:p>
          <a:p>
            <a:pPr marL="609585" indent="-423323">
              <a:buSzPts val="1400"/>
              <a:buFont typeface="Source Sans Pro"/>
              <a:buChar char="-"/>
            </a:pPr>
            <a:r>
              <a:rPr lang="it" sz="1600" b="1" dirty="0">
                <a:solidFill>
                  <a:srgbClr val="F1C232"/>
                </a:solidFill>
                <a:ea typeface="Source Sans Pro"/>
                <a:cs typeface="Source Sans Pro"/>
                <a:sym typeface="Source Sans Pro"/>
              </a:rPr>
              <a:t>SF</a:t>
            </a:r>
            <a:r>
              <a:rPr lang="it" sz="1600" b="1" baseline="-25000" dirty="0">
                <a:solidFill>
                  <a:srgbClr val="F1C232"/>
                </a:solidFill>
                <a:ea typeface="Source Sans Pro"/>
                <a:cs typeface="Source Sans Pro"/>
                <a:sym typeface="Source Sans Pro"/>
              </a:rPr>
              <a:t>6</a:t>
            </a:r>
            <a:r>
              <a:rPr lang="it" sz="1600" b="1" dirty="0">
                <a:solidFill>
                  <a:srgbClr val="F1C232"/>
                </a:solidFill>
                <a:ea typeface="Source Sans Pro"/>
                <a:cs typeface="Source Sans Pro"/>
                <a:sym typeface="Source Sans Pro"/>
              </a:rPr>
              <a:t> </a:t>
            </a:r>
            <a:r>
              <a:rPr lang="it" sz="1600" dirty="0">
                <a:ea typeface="Source Sans Pro"/>
                <a:cs typeface="Source Sans Pro"/>
                <a:sym typeface="Source Sans Pro"/>
              </a:rPr>
              <a:t>→ Related to RPCs as R-134a</a:t>
            </a:r>
            <a:endParaRPr sz="1600" dirty="0">
              <a:ea typeface="Source Sans Pro"/>
              <a:cs typeface="Source Sans Pro"/>
              <a:sym typeface="Source Sans Pro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31A190F-D966-82A7-9AEA-3428B85BDFE3}"/>
              </a:ext>
            </a:extLst>
          </p:cNvPr>
          <p:cNvGrpSpPr>
            <a:grpSpLocks noChangeAspect="1"/>
          </p:cNvGrpSpPr>
          <p:nvPr/>
        </p:nvGrpSpPr>
        <p:grpSpPr>
          <a:xfrm>
            <a:off x="6838650" y="2163891"/>
            <a:ext cx="4112959" cy="2496404"/>
            <a:chOff x="6215505" y="3100123"/>
            <a:chExt cx="5418729" cy="3288955"/>
          </a:xfrm>
        </p:grpSpPr>
        <p:pic>
          <p:nvPicPr>
            <p:cNvPr id="3" name="Google Shape;96;p13">
              <a:extLst>
                <a:ext uri="{FF2B5EF4-FFF2-40B4-BE49-F238E27FC236}">
                  <a16:creationId xmlns:a16="http://schemas.microsoft.com/office/drawing/2014/main" id="{2BBBE13F-788B-0F80-1322-339F4172AE50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31"/>
            <a:stretch/>
          </p:blipFill>
          <p:spPr>
            <a:xfrm>
              <a:off x="6543667" y="3100123"/>
              <a:ext cx="5090567" cy="31011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" name="Google Shape;97;p13">
              <a:extLst>
                <a:ext uri="{FF2B5EF4-FFF2-40B4-BE49-F238E27FC236}">
                  <a16:creationId xmlns:a16="http://schemas.microsoft.com/office/drawing/2014/main" id="{72274655-D9DD-7AA6-DB06-098A0919DA68}"/>
                </a:ext>
              </a:extLst>
            </p:cNvPr>
            <p:cNvSpPr txBox="1"/>
            <p:nvPr/>
          </p:nvSpPr>
          <p:spPr>
            <a:xfrm>
              <a:off x="7354900" y="5983589"/>
              <a:ext cx="1003201" cy="405489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algn="ctr"/>
              <a:r>
                <a:rPr lang="it" sz="2000" dirty="0">
                  <a:ea typeface="Source Sans Pro"/>
                  <a:cs typeface="Source Sans Pro"/>
                  <a:sym typeface="Source Sans Pro"/>
                </a:rPr>
                <a:t>R-134a</a:t>
              </a:r>
              <a:endParaRPr sz="2000" dirty="0"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28" name="Google Shape;103;p13">
              <a:extLst>
                <a:ext uri="{FF2B5EF4-FFF2-40B4-BE49-F238E27FC236}">
                  <a16:creationId xmlns:a16="http://schemas.microsoft.com/office/drawing/2014/main" id="{4A2E7E18-DCF5-5BEF-60BE-A689D162B65E}"/>
                </a:ext>
              </a:extLst>
            </p:cNvPr>
            <p:cNvSpPr/>
            <p:nvPr/>
          </p:nvSpPr>
          <p:spPr>
            <a:xfrm>
              <a:off x="7833000" y="3445189"/>
              <a:ext cx="360000" cy="2469600"/>
            </a:xfrm>
            <a:prstGeom prst="rect">
              <a:avLst/>
            </a:prstGeom>
            <a:noFill/>
            <a:ln w="1905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9" name="Google Shape;104;p13">
              <a:extLst>
                <a:ext uri="{FF2B5EF4-FFF2-40B4-BE49-F238E27FC236}">
                  <a16:creationId xmlns:a16="http://schemas.microsoft.com/office/drawing/2014/main" id="{6C5E82A3-BA49-CE62-A26A-EAC27CAE154E}"/>
                </a:ext>
              </a:extLst>
            </p:cNvPr>
            <p:cNvSpPr/>
            <p:nvPr/>
          </p:nvSpPr>
          <p:spPr>
            <a:xfrm>
              <a:off x="9351019" y="5596804"/>
              <a:ext cx="360000" cy="473200"/>
            </a:xfrm>
            <a:prstGeom prst="rect">
              <a:avLst/>
            </a:prstGeom>
            <a:noFill/>
            <a:ln w="1905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>
                <a:solidFill>
                  <a:srgbClr val="FF0000"/>
                </a:solidFill>
              </a:endParaRPr>
            </a:p>
          </p:txBody>
        </p:sp>
        <p:sp>
          <p:nvSpPr>
            <p:cNvPr id="30" name="Google Shape;105;p13">
              <a:extLst>
                <a:ext uri="{FF2B5EF4-FFF2-40B4-BE49-F238E27FC236}">
                  <a16:creationId xmlns:a16="http://schemas.microsoft.com/office/drawing/2014/main" id="{E23B6F9D-E9D6-8684-B0F7-51152FCCB9F6}"/>
                </a:ext>
              </a:extLst>
            </p:cNvPr>
            <p:cNvSpPr/>
            <p:nvPr/>
          </p:nvSpPr>
          <p:spPr>
            <a:xfrm>
              <a:off x="10869067" y="5523156"/>
              <a:ext cx="360000" cy="524800"/>
            </a:xfrm>
            <a:prstGeom prst="rect">
              <a:avLst/>
            </a:prstGeom>
            <a:noFill/>
            <a:ln w="1905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pic>
          <p:nvPicPr>
            <p:cNvPr id="34" name="Google Shape;111;p13">
              <a:extLst>
                <a:ext uri="{FF2B5EF4-FFF2-40B4-BE49-F238E27FC236}">
                  <a16:creationId xmlns:a16="http://schemas.microsoft.com/office/drawing/2014/main" id="{53916CB2-6D5B-9468-E765-E9DB3FEE9E7C}"/>
                </a:ext>
              </a:extLst>
            </p:cNvPr>
            <p:cNvPicPr preferRelativeResize="0"/>
            <p:nvPr/>
          </p:nvPicPr>
          <p:blipFill>
            <a:blip r:embed="rId4">
              <a:alphaModFix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58860" y="3454622"/>
              <a:ext cx="1369589" cy="9893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5" name="Google Shape;112;p13">
              <a:extLst>
                <a:ext uri="{FF2B5EF4-FFF2-40B4-BE49-F238E27FC236}">
                  <a16:creationId xmlns:a16="http://schemas.microsoft.com/office/drawing/2014/main" id="{9DAD38BB-58AE-FB0F-FF6F-BB758040E0B6}"/>
                </a:ext>
              </a:extLst>
            </p:cNvPr>
            <p:cNvPicPr preferRelativeResize="0"/>
            <p:nvPr/>
          </p:nvPicPr>
          <p:blipFill>
            <a:blip r:embed="rId5">
              <a:alphaModFix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15505" y="3892427"/>
              <a:ext cx="319833" cy="140723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6" name="Google Shape;113;p13">
              <a:extLst>
                <a:ext uri="{FF2B5EF4-FFF2-40B4-BE49-F238E27FC236}">
                  <a16:creationId xmlns:a16="http://schemas.microsoft.com/office/drawing/2014/main" id="{D09C6D0A-49AB-DE2C-E9C2-C933AAE7DB05}"/>
                </a:ext>
              </a:extLst>
            </p:cNvPr>
            <p:cNvSpPr txBox="1"/>
            <p:nvPr/>
          </p:nvSpPr>
          <p:spPr>
            <a:xfrm>
              <a:off x="8980500" y="5983589"/>
              <a:ext cx="800000" cy="307777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algn="ctr"/>
              <a:r>
                <a:rPr lang="it" sz="2000" dirty="0">
                  <a:ea typeface="Source Sans Pro"/>
                  <a:cs typeface="Source Sans Pro"/>
                  <a:sym typeface="Source Sans Pro"/>
                </a:rPr>
                <a:t>SF6</a:t>
              </a:r>
              <a:endParaRPr sz="2000" dirty="0"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37" name="Google Shape;114;p13">
              <a:extLst>
                <a:ext uri="{FF2B5EF4-FFF2-40B4-BE49-F238E27FC236}">
                  <a16:creationId xmlns:a16="http://schemas.microsoft.com/office/drawing/2014/main" id="{C6E78EEE-0914-E582-082F-9DF6437EA1B2}"/>
                </a:ext>
              </a:extLst>
            </p:cNvPr>
            <p:cNvSpPr txBox="1"/>
            <p:nvPr/>
          </p:nvSpPr>
          <p:spPr>
            <a:xfrm>
              <a:off x="10402900" y="5983589"/>
              <a:ext cx="800000" cy="307777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algn="ctr"/>
              <a:r>
                <a:rPr lang="it" sz="2000" dirty="0">
                  <a:ea typeface="Source Sans Pro"/>
                  <a:cs typeface="Source Sans Pro"/>
                  <a:sym typeface="Source Sans Pro"/>
                </a:rPr>
                <a:t>CF4</a:t>
              </a:r>
              <a:endParaRPr sz="2000" dirty="0">
                <a:ea typeface="Source Sans Pro"/>
                <a:cs typeface="Source Sans Pro"/>
                <a:sym typeface="Source Sans Pro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8FFCCC6C-F8B1-7030-959B-2B63F5483CEF}"/>
              </a:ext>
            </a:extLst>
          </p:cNvPr>
          <p:cNvGrpSpPr/>
          <p:nvPr/>
        </p:nvGrpSpPr>
        <p:grpSpPr>
          <a:xfrm>
            <a:off x="47159" y="2000072"/>
            <a:ext cx="5807816" cy="4282804"/>
            <a:chOff x="47159" y="2000072"/>
            <a:chExt cx="5807816" cy="4282804"/>
          </a:xfrm>
        </p:grpSpPr>
        <p:pic>
          <p:nvPicPr>
            <p:cNvPr id="16" name="Google Shape;100;p13">
              <a:extLst>
                <a:ext uri="{FF2B5EF4-FFF2-40B4-BE49-F238E27FC236}">
                  <a16:creationId xmlns:a16="http://schemas.microsoft.com/office/drawing/2014/main" id="{1FC096FD-7F2D-65FF-9CAB-9798BBA1D3DF}"/>
                </a:ext>
              </a:extLst>
            </p:cNvPr>
            <p:cNvPicPr preferRelativeResize="0"/>
            <p:nvPr/>
          </p:nvPicPr>
          <p:blipFill rotWithShape="1">
            <a:blip r:embed="rId6">
              <a:alphaModFix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898"/>
            <a:stretch/>
          </p:blipFill>
          <p:spPr>
            <a:xfrm>
              <a:off x="335174" y="2000072"/>
              <a:ext cx="5519801" cy="407522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4" name="Google Shape;102;p13">
              <a:extLst>
                <a:ext uri="{FF2B5EF4-FFF2-40B4-BE49-F238E27FC236}">
                  <a16:creationId xmlns:a16="http://schemas.microsoft.com/office/drawing/2014/main" id="{536B967E-87B3-9E46-6B06-193D91A637FA}"/>
                </a:ext>
              </a:extLst>
            </p:cNvPr>
            <p:cNvSpPr/>
            <p:nvPr/>
          </p:nvSpPr>
          <p:spPr>
            <a:xfrm>
              <a:off x="1508767" y="3542083"/>
              <a:ext cx="360000" cy="2187503"/>
            </a:xfrm>
            <a:prstGeom prst="rect">
              <a:avLst/>
            </a:pr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3" name="Google Shape;110;p13">
              <a:extLst>
                <a:ext uri="{FF2B5EF4-FFF2-40B4-BE49-F238E27FC236}">
                  <a16:creationId xmlns:a16="http://schemas.microsoft.com/office/drawing/2014/main" id="{D774DA66-9C67-D9DA-AB5B-92D68DC484AC}"/>
                </a:ext>
              </a:extLst>
            </p:cNvPr>
            <p:cNvSpPr txBox="1"/>
            <p:nvPr/>
          </p:nvSpPr>
          <p:spPr>
            <a:xfrm>
              <a:off x="1998008" y="2158047"/>
              <a:ext cx="2407544" cy="83560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48000" tIns="48000" rIns="48000" bIns="48000" anchor="t" anchorCtr="0">
              <a:spAutoFit/>
            </a:bodyPr>
            <a:lstStyle/>
            <a:p>
              <a:r>
                <a:rPr lang="it" sz="2400" dirty="0">
                  <a:solidFill>
                    <a:srgbClr val="0645AD"/>
                  </a:solidFill>
                  <a:ea typeface="Source Sans Pro"/>
                  <a:cs typeface="Source Sans Pro"/>
                  <a:sym typeface="Source Sans Pro"/>
                </a:rPr>
                <a:t>Emissions from</a:t>
              </a:r>
            </a:p>
            <a:p>
              <a:r>
                <a:rPr lang="it" sz="2400" dirty="0">
                  <a:solidFill>
                    <a:srgbClr val="0645AD"/>
                  </a:solidFill>
                  <a:ea typeface="Source Sans Pro"/>
                  <a:cs typeface="Source Sans Pro"/>
                  <a:sym typeface="Source Sans Pro"/>
                </a:rPr>
                <a:t>particle detection</a:t>
              </a:r>
              <a:endParaRPr sz="2400" dirty="0">
                <a:solidFill>
                  <a:srgbClr val="0645AD"/>
                </a:solidFill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38" name="Google Shape;115;p13">
              <a:extLst>
                <a:ext uri="{FF2B5EF4-FFF2-40B4-BE49-F238E27FC236}">
                  <a16:creationId xmlns:a16="http://schemas.microsoft.com/office/drawing/2014/main" id="{10251A74-C173-9FB4-2F47-653B47FC2F37}"/>
                </a:ext>
              </a:extLst>
            </p:cNvPr>
            <p:cNvSpPr txBox="1"/>
            <p:nvPr/>
          </p:nvSpPr>
          <p:spPr>
            <a:xfrm rot="16200000">
              <a:off x="-257341" y="3287628"/>
              <a:ext cx="886000" cy="276999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algn="ctr"/>
              <a:r>
                <a:rPr lang="it" dirty="0">
                  <a:ea typeface="Source Sans Pro"/>
                  <a:cs typeface="Source Sans Pro"/>
                  <a:sym typeface="Source Sans Pro"/>
                </a:rPr>
                <a:t>tCO</a:t>
              </a:r>
              <a:r>
                <a:rPr lang="it" baseline="-25000" dirty="0">
                  <a:ea typeface="Source Sans Pro"/>
                  <a:cs typeface="Source Sans Pro"/>
                  <a:sym typeface="Source Sans Pro"/>
                </a:rPr>
                <a:t>2e</a:t>
              </a:r>
              <a:endParaRPr baseline="-25000" dirty="0"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39" name="Google Shape;116;p13">
              <a:extLst>
                <a:ext uri="{FF2B5EF4-FFF2-40B4-BE49-F238E27FC236}">
                  <a16:creationId xmlns:a16="http://schemas.microsoft.com/office/drawing/2014/main" id="{6E29E39E-2643-A321-AE43-FD8CC4C1222C}"/>
                </a:ext>
              </a:extLst>
            </p:cNvPr>
            <p:cNvSpPr txBox="1"/>
            <p:nvPr/>
          </p:nvSpPr>
          <p:spPr>
            <a:xfrm>
              <a:off x="1508767" y="5889223"/>
              <a:ext cx="800000" cy="215444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algn="ctr"/>
              <a:r>
                <a:rPr lang="it" sz="1400">
                  <a:ea typeface="Source Sans Pro"/>
                  <a:cs typeface="Source Sans Pro"/>
                  <a:sym typeface="Source Sans Pro"/>
                </a:rPr>
                <a:t>2018</a:t>
              </a:r>
              <a:endParaRPr sz="1400"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40" name="Google Shape;117;p13">
              <a:extLst>
                <a:ext uri="{FF2B5EF4-FFF2-40B4-BE49-F238E27FC236}">
                  <a16:creationId xmlns:a16="http://schemas.microsoft.com/office/drawing/2014/main" id="{9DF3B3DF-1987-67A7-CAC7-4D0EB343CB4D}"/>
                </a:ext>
              </a:extLst>
            </p:cNvPr>
            <p:cNvSpPr txBox="1"/>
            <p:nvPr/>
          </p:nvSpPr>
          <p:spPr>
            <a:xfrm>
              <a:off x="695967" y="5889223"/>
              <a:ext cx="800000" cy="215444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algn="ctr"/>
              <a:r>
                <a:rPr lang="it" sz="1400" dirty="0">
                  <a:ea typeface="Source Sans Pro"/>
                  <a:cs typeface="Source Sans Pro"/>
                  <a:sym typeface="Source Sans Pro"/>
                </a:rPr>
                <a:t>2017</a:t>
              </a:r>
              <a:endParaRPr sz="1400" dirty="0"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41" name="Google Shape;118;p13">
              <a:extLst>
                <a:ext uri="{FF2B5EF4-FFF2-40B4-BE49-F238E27FC236}">
                  <a16:creationId xmlns:a16="http://schemas.microsoft.com/office/drawing/2014/main" id="{E46DF0BE-BE78-80B6-ADCB-6666F009C297}"/>
                </a:ext>
              </a:extLst>
            </p:cNvPr>
            <p:cNvSpPr txBox="1"/>
            <p:nvPr/>
          </p:nvSpPr>
          <p:spPr>
            <a:xfrm>
              <a:off x="2321567" y="5889223"/>
              <a:ext cx="800000" cy="215444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algn="ctr"/>
              <a:r>
                <a:rPr lang="it" sz="1400">
                  <a:ea typeface="Source Sans Pro"/>
                  <a:cs typeface="Source Sans Pro"/>
                  <a:sym typeface="Source Sans Pro"/>
                </a:rPr>
                <a:t>2019</a:t>
              </a:r>
              <a:endParaRPr sz="1400"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42" name="Google Shape;119;p13">
              <a:extLst>
                <a:ext uri="{FF2B5EF4-FFF2-40B4-BE49-F238E27FC236}">
                  <a16:creationId xmlns:a16="http://schemas.microsoft.com/office/drawing/2014/main" id="{25C95D68-9F86-C4EC-0DB9-F3E79F54E080}"/>
                </a:ext>
              </a:extLst>
            </p:cNvPr>
            <p:cNvSpPr txBox="1"/>
            <p:nvPr/>
          </p:nvSpPr>
          <p:spPr>
            <a:xfrm>
              <a:off x="3134367" y="5889223"/>
              <a:ext cx="800000" cy="215444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algn="ctr"/>
              <a:r>
                <a:rPr lang="it" sz="1400">
                  <a:ea typeface="Source Sans Pro"/>
                  <a:cs typeface="Source Sans Pro"/>
                  <a:sym typeface="Source Sans Pro"/>
                </a:rPr>
                <a:t>2020</a:t>
              </a:r>
              <a:endParaRPr sz="1400"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43" name="Google Shape;120;p13">
              <a:extLst>
                <a:ext uri="{FF2B5EF4-FFF2-40B4-BE49-F238E27FC236}">
                  <a16:creationId xmlns:a16="http://schemas.microsoft.com/office/drawing/2014/main" id="{61700AB8-F7DC-7EC5-8F2F-85221A74A9B7}"/>
                </a:ext>
              </a:extLst>
            </p:cNvPr>
            <p:cNvSpPr txBox="1"/>
            <p:nvPr/>
          </p:nvSpPr>
          <p:spPr>
            <a:xfrm>
              <a:off x="1130708" y="6067432"/>
              <a:ext cx="800000" cy="215444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algn="ctr"/>
              <a:r>
                <a:rPr lang="it" sz="1400" dirty="0">
                  <a:ea typeface="Source Sans Pro"/>
                  <a:cs typeface="Source Sans Pro"/>
                  <a:sym typeface="Source Sans Pro"/>
                </a:rPr>
                <a:t>Run2</a:t>
              </a:r>
              <a:endParaRPr sz="1400" dirty="0"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46" name="Google Shape;102;p13">
              <a:extLst>
                <a:ext uri="{FF2B5EF4-FFF2-40B4-BE49-F238E27FC236}">
                  <a16:creationId xmlns:a16="http://schemas.microsoft.com/office/drawing/2014/main" id="{BE068B87-EB63-DD23-86D8-25439AAEF89D}"/>
                </a:ext>
              </a:extLst>
            </p:cNvPr>
            <p:cNvSpPr/>
            <p:nvPr/>
          </p:nvSpPr>
          <p:spPr>
            <a:xfrm>
              <a:off x="723168" y="3260031"/>
              <a:ext cx="360000" cy="2463636"/>
            </a:xfrm>
            <a:prstGeom prst="rect">
              <a:avLst/>
            </a:pr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7" name="Google Shape;102;p13">
              <a:extLst>
                <a:ext uri="{FF2B5EF4-FFF2-40B4-BE49-F238E27FC236}">
                  <a16:creationId xmlns:a16="http://schemas.microsoft.com/office/drawing/2014/main" id="{F2B678EC-B53D-2EC8-3549-FCDDCFE15094}"/>
                </a:ext>
              </a:extLst>
            </p:cNvPr>
            <p:cNvSpPr/>
            <p:nvPr/>
          </p:nvSpPr>
          <p:spPr>
            <a:xfrm>
              <a:off x="2324669" y="5290433"/>
              <a:ext cx="360000" cy="432000"/>
            </a:xfrm>
            <a:prstGeom prst="rect">
              <a:avLst/>
            </a:pr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48" name="Google Shape;102;p13">
              <a:extLst>
                <a:ext uri="{FF2B5EF4-FFF2-40B4-BE49-F238E27FC236}">
                  <a16:creationId xmlns:a16="http://schemas.microsoft.com/office/drawing/2014/main" id="{114055EE-B28D-9DBE-3F3A-00D0144DFCCF}"/>
                </a:ext>
              </a:extLst>
            </p:cNvPr>
            <p:cNvSpPr/>
            <p:nvPr/>
          </p:nvSpPr>
          <p:spPr>
            <a:xfrm>
              <a:off x="3129079" y="5033172"/>
              <a:ext cx="360000" cy="688020"/>
            </a:xfrm>
            <a:prstGeom prst="rect">
              <a:avLst/>
            </a:pr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2546C460-86A5-64BD-5514-9C2961E75062}"/>
                </a:ext>
              </a:extLst>
            </p:cNvPr>
            <p:cNvCxnSpPr/>
            <p:nvPr/>
          </p:nvCxnSpPr>
          <p:spPr>
            <a:xfrm flipH="1">
              <a:off x="1130708" y="2983127"/>
              <a:ext cx="2073668" cy="520589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D05CC789-F721-8CD5-4496-BF372D259E47}"/>
                </a:ext>
              </a:extLst>
            </p:cNvPr>
            <p:cNvCxnSpPr>
              <a:cxnSpLocks/>
              <a:stCxn id="33" idx="2"/>
            </p:cNvCxnSpPr>
            <p:nvPr/>
          </p:nvCxnSpPr>
          <p:spPr>
            <a:xfrm flipH="1">
              <a:off x="1950468" y="2993648"/>
              <a:ext cx="1251312" cy="814932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D7749BE6-9642-015F-F0BD-C97F8829FF96}"/>
                </a:ext>
              </a:extLst>
            </p:cNvPr>
            <p:cNvCxnSpPr>
              <a:cxnSpLocks/>
              <a:stCxn id="33" idx="2"/>
            </p:cNvCxnSpPr>
            <p:nvPr/>
          </p:nvCxnSpPr>
          <p:spPr>
            <a:xfrm flipH="1">
              <a:off x="2684669" y="2993648"/>
              <a:ext cx="517111" cy="2180357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>
              <a:extLst>
                <a:ext uri="{FF2B5EF4-FFF2-40B4-BE49-F238E27FC236}">
                  <a16:creationId xmlns:a16="http://schemas.microsoft.com/office/drawing/2014/main" id="{BD94188E-A404-5A7F-300F-8D73BA49323C}"/>
                </a:ext>
              </a:extLst>
            </p:cNvPr>
            <p:cNvCxnSpPr>
              <a:cxnSpLocks/>
              <a:stCxn id="33" idx="2"/>
            </p:cNvCxnSpPr>
            <p:nvPr/>
          </p:nvCxnSpPr>
          <p:spPr>
            <a:xfrm flipH="1">
              <a:off x="3140571" y="2993648"/>
              <a:ext cx="61209" cy="199180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Google Shape;120;p13">
              <a:extLst>
                <a:ext uri="{FF2B5EF4-FFF2-40B4-BE49-F238E27FC236}">
                  <a16:creationId xmlns:a16="http://schemas.microsoft.com/office/drawing/2014/main" id="{B9246C0F-632C-FA51-DC74-2D3D9F0B2EC6}"/>
                </a:ext>
              </a:extLst>
            </p:cNvPr>
            <p:cNvSpPr txBox="1"/>
            <p:nvPr/>
          </p:nvSpPr>
          <p:spPr>
            <a:xfrm>
              <a:off x="2737924" y="6062686"/>
              <a:ext cx="800000" cy="215444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algn="ctr"/>
              <a:r>
                <a:rPr lang="it" sz="1400" dirty="0">
                  <a:ea typeface="Source Sans Pro"/>
                  <a:cs typeface="Source Sans Pro"/>
                  <a:sym typeface="Source Sans Pro"/>
                </a:rPr>
                <a:t>LS2</a:t>
              </a:r>
              <a:endParaRPr sz="1400" dirty="0">
                <a:ea typeface="Source Sans Pro"/>
                <a:cs typeface="Source Sans Pro"/>
                <a:sym typeface="Source Sans Pro"/>
              </a:endParaRPr>
            </a:p>
          </p:txBody>
        </p:sp>
      </p:grp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79BA6479-10B4-0D3A-841D-A1AA723BC01A}"/>
              </a:ext>
            </a:extLst>
          </p:cNvPr>
          <p:cNvCxnSpPr>
            <a:cxnSpLocks/>
            <a:stCxn id="33" idx="3"/>
          </p:cNvCxnSpPr>
          <p:nvPr/>
        </p:nvCxnSpPr>
        <p:spPr>
          <a:xfrm>
            <a:off x="4405552" y="2575848"/>
            <a:ext cx="2244957" cy="46469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CBB5FD9-8D97-52E2-7ADF-0D6C71CB57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27/06/2024</a:t>
            </a:r>
            <a:endParaRPr lang="en-GB" dirty="0"/>
          </a:p>
        </p:txBody>
      </p:sp>
      <p:sp>
        <p:nvSpPr>
          <p:cNvPr id="45" name="Google Shape;109;p13">
            <a:extLst>
              <a:ext uri="{FF2B5EF4-FFF2-40B4-BE49-F238E27FC236}">
                <a16:creationId xmlns:a16="http://schemas.microsoft.com/office/drawing/2014/main" id="{493F0243-574C-6D25-C292-167CD9CA256C}"/>
              </a:ext>
            </a:extLst>
          </p:cNvPr>
          <p:cNvSpPr txBox="1"/>
          <p:nvPr/>
        </p:nvSpPr>
        <p:spPr>
          <a:xfrm>
            <a:off x="-17325" y="640835"/>
            <a:ext cx="5654799" cy="1575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GB" u="sng" dirty="0">
                <a:solidFill>
                  <a:schemeClr val="hlink"/>
                </a:solidFill>
                <a:hlinkClick r:id="rId7"/>
              </a:rPr>
              <a:t>CERN Environment Report 2019-2020</a:t>
            </a:r>
            <a:endParaRPr lang="it" u="sng" dirty="0">
              <a:solidFill>
                <a:schemeClr val="hlink"/>
              </a:solidFill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it" u="sng" dirty="0">
                <a:solidFill>
                  <a:schemeClr val="hlink"/>
                </a:solidFill>
              </a:rPr>
              <a:t>2021: </a:t>
            </a:r>
            <a:r>
              <a:rPr lang="en-GB" u="sng" dirty="0">
                <a:solidFill>
                  <a:schemeClr val="hlink"/>
                </a:solidFill>
                <a:hlinkClick r:id="rId8"/>
              </a:rPr>
              <a:t>CERN’s Year of Environmental Awareness</a:t>
            </a:r>
            <a:r>
              <a:rPr lang="en-GB" u="sng" dirty="0">
                <a:solidFill>
                  <a:schemeClr val="hlink"/>
                </a:solidFill>
              </a:rPr>
              <a:t>. </a:t>
            </a:r>
            <a:endParaRPr lang="it" u="sng" dirty="0">
              <a:solidFill>
                <a:schemeClr val="hlink"/>
              </a:solidFill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GB" u="sng" dirty="0">
                <a:solidFill>
                  <a:schemeClr val="hlink"/>
                </a:solidFill>
              </a:rPr>
              <a:t>CERN Environment workshop: 12 and 13 October 2022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GB" u="sng" dirty="0">
                <a:solidFill>
                  <a:schemeClr val="hlink"/>
                </a:solidFill>
                <a:hlinkClick r:id="rId9"/>
              </a:rPr>
              <a:t>CERN Environment Report 2021-2022</a:t>
            </a:r>
            <a:endParaRPr lang="en-GB" u="sng" dirty="0">
              <a:solidFill>
                <a:schemeClr val="hlink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61B5E03-7CDD-0D7B-3E79-9CEDD6D27F8A}"/>
              </a:ext>
            </a:extLst>
          </p:cNvPr>
          <p:cNvSpPr txBox="1"/>
          <p:nvPr/>
        </p:nvSpPr>
        <p:spPr>
          <a:xfrm>
            <a:off x="6012488" y="5053446"/>
            <a:ext cx="621935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/>
              <a:t>-40% GHG emissions from Run1 to Run2 excluding ATLAS and CMS-RPCs</a:t>
            </a:r>
          </a:p>
          <a:p>
            <a:r>
              <a:rPr lang="en-GB" sz="1600" dirty="0"/>
              <a:t>-25% GHG emissions from Run2 to Run3 excluding ATLAS and CMS-RPCs</a:t>
            </a:r>
          </a:p>
          <a:p>
            <a:r>
              <a:rPr lang="en-GB" sz="1600" b="1" dirty="0">
                <a:solidFill>
                  <a:srgbClr val="FF0000"/>
                </a:solidFill>
                <a:highlight>
                  <a:srgbClr val="FFFF00"/>
                </a:highlight>
              </a:rPr>
              <a:t>New objective: -28% by 2024 </a:t>
            </a:r>
            <a:r>
              <a:rPr lang="en-GB" sz="1600" b="1" dirty="0" err="1">
                <a:solidFill>
                  <a:srgbClr val="FF0000"/>
                </a:solidFill>
                <a:highlight>
                  <a:srgbClr val="FFFF00"/>
                </a:highlight>
              </a:rPr>
              <a:t>wrt</a:t>
            </a:r>
            <a:r>
              <a:rPr lang="en-GB" sz="1600" b="1" dirty="0">
                <a:solidFill>
                  <a:srgbClr val="FF0000"/>
                </a:solidFill>
                <a:highlight>
                  <a:srgbClr val="FFFF00"/>
                </a:highlight>
              </a:rPr>
              <a:t> 2018 (Run2)</a:t>
            </a:r>
          </a:p>
        </p:txBody>
      </p:sp>
    </p:spTree>
    <p:extLst>
      <p:ext uri="{BB962C8B-B14F-4D97-AF65-F5344CB8AC3E}">
        <p14:creationId xmlns:p14="http://schemas.microsoft.com/office/powerpoint/2010/main" val="19143442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42488" y="6356351"/>
            <a:ext cx="4320000" cy="365125"/>
          </a:xfrm>
        </p:spPr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t>Sustainable Accelerators Panel</a:t>
            </a:r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FB0924B-FD90-41B3-9A32-162EB95AB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77200" y="6356351"/>
            <a:ext cx="2133600" cy="365125"/>
          </a:xfrm>
        </p:spPr>
        <p:txBody>
          <a:bodyPr/>
          <a:lstStyle/>
          <a:p>
            <a:fld id="{ED0B01B5-062F-4E4D-A5EA-85102D21A3D7}" type="slidenum"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30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34F60E3-6516-4EA6-B620-F5D1A115265A}"/>
              </a:ext>
            </a:extLst>
          </p:cNvPr>
          <p:cNvSpPr/>
          <p:nvPr/>
        </p:nvSpPr>
        <p:spPr>
          <a:xfrm>
            <a:off x="107504" y="990642"/>
            <a:ext cx="12018235" cy="51046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GB" sz="1800" dirty="0">
                <a:highlight>
                  <a:srgbClr val="FFFF00"/>
                </a:highlight>
                <a:latin typeface="Calibri"/>
              </a:rPr>
              <a:t>Industrial system able to destroy GHGs avoiding their emission </a:t>
            </a:r>
            <a:r>
              <a:rPr lang="en-GB" sz="1800" dirty="0">
                <a:latin typeface="Calibri"/>
              </a:rPr>
              <a:t>into the atmosphere have been considered.</a:t>
            </a:r>
          </a:p>
          <a:p>
            <a:pPr>
              <a:lnSpc>
                <a:spcPct val="130000"/>
              </a:lnSpc>
            </a:pPr>
            <a:r>
              <a:rPr lang="en-GB" sz="1800" dirty="0">
                <a:latin typeface="Calibri"/>
              </a:rPr>
              <a:t>Abatement plants are employed when GHG are polluted and therefore not reusable.</a:t>
            </a:r>
          </a:p>
          <a:p>
            <a:pPr>
              <a:lnSpc>
                <a:spcPct val="130000"/>
              </a:lnSpc>
            </a:pPr>
            <a:endParaRPr lang="en-GB" dirty="0">
              <a:solidFill>
                <a:prstClr val="black"/>
              </a:solidFill>
              <a:latin typeface="Calibri"/>
            </a:endParaRPr>
          </a:p>
          <a:p>
            <a:pPr>
              <a:lnSpc>
                <a:spcPct val="130000"/>
              </a:lnSpc>
            </a:pPr>
            <a:r>
              <a:rPr lang="en-GB" dirty="0">
                <a:solidFill>
                  <a:prstClr val="black"/>
                </a:solidFill>
                <a:latin typeface="Calibri"/>
              </a:rPr>
              <a:t>Very high costs if compared with recirculation and recuperation plants.</a:t>
            </a:r>
          </a:p>
          <a:p>
            <a:pPr>
              <a:lnSpc>
                <a:spcPct val="130000"/>
              </a:lnSpc>
            </a:pPr>
            <a:r>
              <a:rPr lang="en-GB" dirty="0">
                <a:solidFill>
                  <a:prstClr val="black"/>
                </a:solidFill>
                <a:latin typeface="Calibri"/>
              </a:rPr>
              <a:t> </a:t>
            </a:r>
          </a:p>
          <a:p>
            <a:pPr>
              <a:lnSpc>
                <a:spcPct val="130000"/>
              </a:lnSpc>
            </a:pPr>
            <a:r>
              <a:rPr lang="en-GB" dirty="0">
                <a:solidFill>
                  <a:prstClr val="black"/>
                </a:solidFill>
                <a:latin typeface="Calibri"/>
              </a:rPr>
              <a:t>Found also companies available to take PFC/HFC based mixture for disposal, but extremely expensive.</a:t>
            </a:r>
          </a:p>
          <a:p>
            <a:pPr>
              <a:lnSpc>
                <a:spcPct val="130000"/>
              </a:lnSpc>
            </a:pPr>
            <a:endParaRPr lang="en-GB" dirty="0">
              <a:solidFill>
                <a:prstClr val="black"/>
              </a:solidFill>
              <a:latin typeface="Calibri"/>
            </a:endParaRPr>
          </a:p>
          <a:p>
            <a:pPr>
              <a:lnSpc>
                <a:spcPct val="130000"/>
              </a:lnSpc>
            </a:pPr>
            <a:r>
              <a:rPr lang="en-GB" dirty="0">
                <a:solidFill>
                  <a:prstClr val="black"/>
                </a:solidFill>
                <a:latin typeface="Calibri"/>
              </a:rPr>
              <a:t>In addition, the </a:t>
            </a:r>
            <a:r>
              <a:rPr lang="en-GB" b="1" dirty="0">
                <a:solidFill>
                  <a:schemeClr val="accent2">
                    <a:lumMod val="75000"/>
                  </a:schemeClr>
                </a:solidFill>
                <a:latin typeface="Calibri"/>
              </a:rPr>
              <a:t>GHGs disposal is not helping in the current market situation where availability decreases and price increase</a:t>
            </a:r>
            <a:r>
              <a:rPr lang="en-GB" dirty="0">
                <a:solidFill>
                  <a:prstClr val="black"/>
                </a:solidFill>
                <a:latin typeface="Calibri"/>
              </a:rPr>
              <a:t>.</a:t>
            </a:r>
          </a:p>
          <a:p>
            <a:pPr>
              <a:lnSpc>
                <a:spcPct val="130000"/>
              </a:lnSpc>
            </a:pPr>
            <a:endParaRPr lang="en-GB" dirty="0">
              <a:solidFill>
                <a:prstClr val="black"/>
              </a:solidFill>
              <a:latin typeface="Calibri"/>
            </a:endParaRPr>
          </a:p>
          <a:p>
            <a:pPr>
              <a:lnSpc>
                <a:spcPct val="130000"/>
              </a:lnSpc>
            </a:pPr>
            <a:r>
              <a:rPr lang="en-GB" dirty="0">
                <a:solidFill>
                  <a:prstClr val="black"/>
                </a:solidFill>
                <a:latin typeface="Calibri"/>
              </a:rPr>
              <a:t>On the contrary, the advantages of gas recuperation plants are going beyond the reduction of GHG emissions and the economical aspects: </a:t>
            </a:r>
          </a:p>
          <a:p>
            <a:pPr>
              <a:lnSpc>
                <a:spcPct val="130000"/>
              </a:lnSpc>
            </a:pPr>
            <a:r>
              <a:rPr lang="en-GB" dirty="0">
                <a:solidFill>
                  <a:prstClr val="black"/>
                </a:solidFill>
                <a:latin typeface="Calibri"/>
              </a:rPr>
              <a:t>the availability of recuperated gases can mitigate difficult situations when there is a shortage of fresh gas. </a:t>
            </a:r>
          </a:p>
          <a:p>
            <a:pPr>
              <a:lnSpc>
                <a:spcPct val="130000"/>
              </a:lnSpc>
            </a:pPr>
            <a:r>
              <a:rPr lang="en-GB" dirty="0">
                <a:solidFill>
                  <a:prstClr val="black"/>
                </a:solidFill>
                <a:latin typeface="Calibri"/>
              </a:rPr>
              <a:t>In 2022 when there was a major disruption of CF4 availability in Europe: the CMS-CSC detectors could be operated and therefore participate to the CMS data taking only thanks to the usage of recuperated CF4.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471A37E-CF48-D150-E4A3-A35CF56071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27/06/2024</a:t>
            </a:r>
            <a:endParaRPr lang="en-GB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6FF8258-1805-4B89-C4C7-60544998BE6B}"/>
              </a:ext>
            </a:extLst>
          </p:cNvPr>
          <p:cNvSpPr txBox="1">
            <a:spLocks noChangeArrowheads="1"/>
          </p:cNvSpPr>
          <p:nvPr/>
        </p:nvSpPr>
        <p:spPr>
          <a:xfrm>
            <a:off x="2244053" y="23513"/>
            <a:ext cx="7632700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0" i="0" u="none" strike="noStrike" kern="1200" cap="none" spc="0" normalizeH="0" baseline="0" noProof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GHG abatement system</a:t>
            </a:r>
          </a:p>
        </p:txBody>
      </p:sp>
      <p:pic>
        <p:nvPicPr>
          <p:cNvPr id="7" name="Picture 2" descr="C:\Users\guidar\Documents\IEEE2012\CERN LogoOutline-Blue-04.png">
            <a:extLst>
              <a:ext uri="{FF2B5EF4-FFF2-40B4-BE49-F238E27FC236}">
                <a16:creationId xmlns:a16="http://schemas.microsoft.com/office/drawing/2014/main" id="{87464B1A-96A1-64DF-2D11-0F5374B9ED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6A6BD239-D34D-B5F6-4AD2-01330D132BE8}"/>
              </a:ext>
            </a:extLst>
          </p:cNvPr>
          <p:cNvGrpSpPr/>
          <p:nvPr/>
        </p:nvGrpSpPr>
        <p:grpSpPr>
          <a:xfrm>
            <a:off x="792488" y="691712"/>
            <a:ext cx="10440000" cy="37824"/>
            <a:chOff x="179512" y="582864"/>
            <a:chExt cx="8820000" cy="37824"/>
          </a:xfrm>
        </p:grpSpPr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B98CAB3A-C8B8-123C-09B4-CD3ECF77896A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lumMod val="75000"/>
                </a:srgbClr>
              </a:solidFill>
              <a:prstDash val="solid"/>
            </a:ln>
            <a:effectLst/>
          </p:spPr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FBAA4DD1-2F69-AF97-9E32-F8217D9E145F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lumMod val="75000"/>
                </a:srgbClr>
              </a:solidFill>
              <a:prstDash val="soli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168042700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AE3020D-FBA9-4DEC-A5A0-0B5E9E02D0CD}"/>
              </a:ext>
            </a:extLst>
          </p:cNvPr>
          <p:cNvSpPr txBox="1">
            <a:spLocks noChangeArrowheads="1"/>
          </p:cNvSpPr>
          <p:nvPr/>
        </p:nvSpPr>
        <p:spPr>
          <a:xfrm>
            <a:off x="2376138" y="0"/>
            <a:ext cx="7632700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0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Conclusions</a:t>
            </a:r>
          </a:p>
        </p:txBody>
      </p:sp>
      <p:pic>
        <p:nvPicPr>
          <p:cNvPr id="6" name="Picture 2" descr="C:\Users\guidar\Documents\IEEE2012\CERN LogoOutline-Blue-04.png">
            <a:extLst>
              <a:ext uri="{FF2B5EF4-FFF2-40B4-BE49-F238E27FC236}">
                <a16:creationId xmlns:a16="http://schemas.microsoft.com/office/drawing/2014/main" id="{E78240DC-509E-4717-B9A1-3DA541C98E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796B0096-1468-4EDB-9950-FA02BE19FE1E}"/>
              </a:ext>
            </a:extLst>
          </p:cNvPr>
          <p:cNvGrpSpPr/>
          <p:nvPr/>
        </p:nvGrpSpPr>
        <p:grpSpPr>
          <a:xfrm>
            <a:off x="792488" y="691712"/>
            <a:ext cx="10440000" cy="37824"/>
            <a:chOff x="179512" y="582864"/>
            <a:chExt cx="8820000" cy="37824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3C4E426A-EE51-4FB8-A153-212E4FD890BE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D7A77718-2DBA-4619-9F32-1A1B98095DAE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05EF8F0A-2463-4B06-B899-384A9A0A314C}"/>
              </a:ext>
            </a:extLst>
          </p:cNvPr>
          <p:cNvSpPr txBox="1"/>
          <p:nvPr/>
        </p:nvSpPr>
        <p:spPr>
          <a:xfrm>
            <a:off x="0" y="983512"/>
            <a:ext cx="12192000" cy="47554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Source Sans Pro"/>
              <a:buNone/>
              <a:tabLst/>
              <a:defRPr/>
            </a:pPr>
            <a:r>
              <a:rPr kumimoji="0" lang="en-GB" b="1" i="0" u="none" strike="noStrike" kern="0" cap="none" spc="0" normalizeH="0" baseline="0" noProof="0" dirty="0">
                <a:ln>
                  <a:noFill/>
                </a:ln>
                <a:solidFill>
                  <a:srgbClr val="434343"/>
                </a:solidFill>
                <a:effectLst/>
                <a:uLnTx/>
                <a:uFillTx/>
                <a:latin typeface="+mj-lt"/>
                <a:sym typeface="Source Sans Pro"/>
              </a:rPr>
              <a:t>GHGs usage in particle detectors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Source Sans Pro"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rgbClr val="0645AD"/>
                </a:solidFill>
                <a:effectLst/>
                <a:uLnTx/>
                <a:uFillTx/>
                <a:latin typeface="+mj-lt"/>
                <a:sym typeface="Source Sans Pro"/>
              </a:rPr>
              <a:t>F-gas regulation</a:t>
            </a:r>
          </a:p>
          <a:p>
            <a:pPr marL="457200" marR="0" lvl="0" indent="-3175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400"/>
              <a:buFont typeface="Source Sans Pro"/>
              <a:buChar char="-"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sym typeface="Source Sans Pro"/>
              </a:rPr>
              <a:t>Due to the environmental risk, “F-gas regulations” started to </a:t>
            </a:r>
            <a:r>
              <a:rPr kumimoji="0" lang="en-GB" sz="1600" b="1" i="0" u="none" strike="noStrike" kern="0" cap="none" spc="0" normalizeH="0" baseline="0" noProof="0" dirty="0">
                <a:ln>
                  <a:noFill/>
                </a:ln>
                <a:effectLst/>
                <a:highlight>
                  <a:srgbClr val="FFFF00"/>
                </a:highlight>
                <a:uLnTx/>
                <a:uFillTx/>
                <a:latin typeface="+mj-lt"/>
                <a:sym typeface="Source Sans Pro"/>
              </a:rPr>
              <a:t>limit the GHGs usage and requiring recovery, proper servicing to prevent emission </a:t>
            </a:r>
            <a:r>
              <a:rPr kumimoji="0" lang="en-GB" sz="16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sym typeface="Source Sans Pro"/>
              </a:rPr>
              <a:t>(EU case)</a:t>
            </a:r>
          </a:p>
          <a:p>
            <a:pPr marL="457200" marR="0" lvl="0" indent="-317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400"/>
              <a:buFont typeface="Source Sans Pro"/>
              <a:buChar char="-"/>
              <a:tabLst/>
              <a:defRPr/>
            </a:pPr>
            <a:r>
              <a:rPr kumimoji="0" lang="en-GB" sz="1600" b="1" i="0" u="none" strike="noStrike" kern="0" cap="none" spc="0" normalizeH="0" baseline="0" noProof="0" dirty="0">
                <a:ln>
                  <a:noFill/>
                </a:ln>
                <a:effectLst/>
                <a:highlight>
                  <a:srgbClr val="FFFF00"/>
                </a:highlight>
                <a:uLnTx/>
                <a:uFillTx/>
                <a:latin typeface="+mj-lt"/>
                <a:sym typeface="Source Sans Pro"/>
              </a:rPr>
              <a:t>availability and price are today critical </a:t>
            </a: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sym typeface="Source Sans Pro"/>
              </a:rPr>
              <a:t>for old F-gases</a:t>
            </a:r>
            <a:endParaRPr lang="en-GB" sz="1600" b="1" kern="0" dirty="0">
              <a:solidFill>
                <a:srgbClr val="0645AD"/>
              </a:solidFill>
              <a:latin typeface="+mj-lt"/>
              <a:sym typeface="Source Sans Pro"/>
            </a:endParaRPr>
          </a:p>
          <a:p>
            <a:pPr lvl="0">
              <a:spcBef>
                <a:spcPts val="500"/>
              </a:spcBef>
              <a:buClr>
                <a:srgbClr val="434343"/>
              </a:buClr>
              <a:buSzPts val="1400"/>
              <a:defRPr/>
            </a:pPr>
            <a:r>
              <a:rPr lang="en-GB" sz="1600" b="1" kern="0" dirty="0">
                <a:solidFill>
                  <a:srgbClr val="0645AD"/>
                </a:solidFill>
                <a:latin typeface="+mj-lt"/>
                <a:sym typeface="Source Sans Pro"/>
              </a:rPr>
              <a:t>Detector design</a:t>
            </a:r>
            <a:endParaRPr kumimoji="0" lang="en-GB" sz="1600" b="1" i="0" u="none" strike="noStrike" kern="0" cap="none" spc="0" normalizeH="0" baseline="0" noProof="0" dirty="0">
              <a:ln>
                <a:noFill/>
              </a:ln>
              <a:solidFill>
                <a:srgbClr val="0645AD"/>
              </a:solidFill>
              <a:effectLst/>
              <a:uLnTx/>
              <a:uFillTx/>
              <a:latin typeface="+mj-lt"/>
              <a:sym typeface="Source Sans Pro"/>
            </a:endParaRPr>
          </a:p>
          <a:p>
            <a:pPr marL="457200" marR="0" lvl="0" indent="-3175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400"/>
              <a:buFont typeface="Source Sans Pro"/>
              <a:buChar char="-"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sym typeface="Source Sans Pro"/>
              </a:rPr>
              <a:t>It is fundamental to look not only at detector performance but also at the </a:t>
            </a:r>
            <a:r>
              <a:rPr kumimoji="0" lang="en-GB" sz="1600" b="1" i="0" u="none" strike="noStrike" kern="0" cap="none" spc="0" normalizeH="0" baseline="0" noProof="0" dirty="0">
                <a:ln>
                  <a:noFill/>
                </a:ln>
                <a:effectLst/>
                <a:highlight>
                  <a:srgbClr val="FFFF00"/>
                </a:highlight>
                <a:uLnTx/>
                <a:uFillTx/>
                <a:latin typeface="+mj-lt"/>
                <a:sym typeface="Source Sans Pro"/>
              </a:rPr>
              <a:t>infrastructure</a:t>
            </a:r>
          </a:p>
          <a:p>
            <a:pPr marL="457200" marR="0" lvl="0" indent="-317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400"/>
              <a:buFont typeface="Source Sans Pro"/>
              <a:buChar char="-"/>
              <a:tabLst/>
              <a:defRPr/>
            </a:pPr>
            <a:r>
              <a:rPr kumimoji="0" lang="en-GB" sz="16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sym typeface="Source Sans Pro"/>
              </a:rPr>
              <a:t>New generation detectors should </a:t>
            </a:r>
            <a:r>
              <a:rPr kumimoji="0" lang="en-GB" sz="1600" b="1" i="0" u="none" strike="noStrike" kern="0" cap="none" spc="0" normalizeH="0" baseline="0" noProof="0" dirty="0">
                <a:ln>
                  <a:noFill/>
                </a:ln>
                <a:effectLst/>
                <a:highlight>
                  <a:srgbClr val="FFFF00"/>
                </a:highlight>
                <a:uLnTx/>
                <a:uFillTx/>
                <a:latin typeface="+mj-lt"/>
                <a:sym typeface="Source Sans Pro"/>
              </a:rPr>
              <a:t>limit the risk of developing leaks</a:t>
            </a:r>
          </a:p>
          <a:p>
            <a:pPr marL="457200" marR="0" lvl="0" indent="-317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400"/>
              <a:buFont typeface="Source Sans Pro"/>
              <a:buChar char="-"/>
              <a:tabLst/>
              <a:defRPr/>
            </a:pPr>
            <a:r>
              <a:rPr lang="en-GB" sz="1600" kern="0" dirty="0">
                <a:latin typeface="+mj-lt"/>
                <a:sym typeface="Source Sans Pro"/>
              </a:rPr>
              <a:t>If detectors are tight, gas consumption can be limited thanks to </a:t>
            </a:r>
            <a:r>
              <a:rPr lang="en-GB" sz="1600" b="1" kern="0" dirty="0">
                <a:highlight>
                  <a:srgbClr val="FFFF00"/>
                </a:highlight>
                <a:latin typeface="+mj-lt"/>
                <a:sym typeface="Source Sans Pro"/>
              </a:rPr>
              <a:t>gas recirculation and recuperation plants </a:t>
            </a:r>
            <a:r>
              <a:rPr lang="en-GB" sz="1600" kern="0" dirty="0">
                <a:latin typeface="+mj-lt"/>
                <a:sym typeface="Source Sans Pro"/>
              </a:rPr>
              <a:t>(</a:t>
            </a:r>
            <a:r>
              <a:rPr lang="en-GB" sz="1600" b="1" kern="0" dirty="0">
                <a:latin typeface="+mj-lt"/>
                <a:sym typeface="Source Sans Pro"/>
              </a:rPr>
              <a:t>useful not only for GHGs but also for any expensive gases</a:t>
            </a:r>
            <a:r>
              <a:rPr lang="en-GB" sz="1600" kern="0" dirty="0">
                <a:latin typeface="+mj-lt"/>
                <a:sym typeface="Source Sans Pro"/>
              </a:rPr>
              <a:t>)</a:t>
            </a:r>
            <a:endParaRPr kumimoji="0" lang="en-GB" sz="16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sym typeface="Source Sans Pro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Source Sans Pro"/>
              <a:buNone/>
              <a:tabLst/>
              <a:defRPr/>
            </a:pPr>
            <a:endParaRPr kumimoji="0" lang="en-GB" b="1" i="0" u="none" strike="noStrike" kern="0" cap="none" spc="0" normalizeH="0" baseline="0" noProof="0" dirty="0">
              <a:ln>
                <a:noFill/>
              </a:ln>
              <a:solidFill>
                <a:srgbClr val="434343"/>
              </a:solidFill>
              <a:effectLst/>
              <a:uLnTx/>
              <a:uFillTx/>
              <a:latin typeface="+mj-lt"/>
              <a:sym typeface="Source Sans Pro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Source Sans Pro"/>
              <a:buNone/>
              <a:tabLst/>
              <a:defRPr/>
            </a:pPr>
            <a:r>
              <a:rPr kumimoji="0" lang="en-GB" b="1" i="0" u="none" strike="noStrike" kern="0" cap="none" spc="0" normalizeH="0" baseline="0" noProof="0" dirty="0">
                <a:ln>
                  <a:noFill/>
                </a:ln>
                <a:solidFill>
                  <a:srgbClr val="434343"/>
                </a:solidFill>
                <a:effectLst/>
                <a:uLnTx/>
                <a:uFillTx/>
                <a:latin typeface="+mj-lt"/>
                <a:sym typeface="Source Sans Pro"/>
              </a:rPr>
              <a:t>Strategies for GHG usage optimization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Source Sans Pro"/>
              <a:buNone/>
              <a:tabLst/>
              <a:defRPr/>
            </a:pPr>
            <a:r>
              <a:rPr lang="en-GB" sz="1600" b="1" kern="0" dirty="0">
                <a:solidFill>
                  <a:srgbClr val="0645AD"/>
                </a:solidFill>
                <a:latin typeface="+mj-lt"/>
                <a:sym typeface="Source Sans Pro"/>
              </a:rPr>
              <a:t>Optimization of current technologies</a:t>
            </a:r>
          </a:p>
          <a:p>
            <a:pPr marL="457200" marR="0" lvl="0" indent="-317500" algn="l" defTabSz="914400" rtl="0" eaLnBrk="1" fontAlgn="auto" latinLnBrk="0" hangingPunct="1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400"/>
              <a:buFont typeface="Source Sans Pro"/>
              <a:buChar char="-"/>
              <a:tabLst/>
              <a:defRPr/>
            </a:pPr>
            <a:r>
              <a:rPr kumimoji="0" lang="en-GB" sz="16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sym typeface="Source Sans Pro"/>
              </a:rPr>
              <a:t>Particular attention to gas system and detector operation</a:t>
            </a:r>
          </a:p>
          <a:p>
            <a:pPr marL="457200" marR="0" lvl="0" indent="-317500" algn="l" defTabSz="914400" rtl="0" eaLnBrk="1" fontAlgn="auto" latinLnBrk="0" hangingPunct="1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400"/>
              <a:buFont typeface="Source Sans Pro"/>
              <a:buChar char="-"/>
              <a:tabLst/>
              <a:defRPr/>
            </a:pPr>
            <a:r>
              <a:rPr kumimoji="0" lang="en-GB" sz="16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sym typeface="Source Sans Pro"/>
              </a:rPr>
              <a:t>Gas systems upgrade beyond original design </a:t>
            </a:r>
          </a:p>
          <a:p>
            <a:pPr marL="457200" marR="0" lvl="0" indent="-317500" algn="l" defTabSz="914400" rtl="0" eaLnBrk="1" fontAlgn="auto" latinLnBrk="0" hangingPunct="1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400"/>
              <a:buFont typeface="Source Sans Pro"/>
              <a:buChar char="-"/>
              <a:tabLst/>
              <a:defRPr/>
            </a:pPr>
            <a:r>
              <a:rPr kumimoji="0" lang="en-GB" sz="16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sym typeface="Source Sans Pro"/>
              </a:rPr>
              <a:t>Improved/higher gas recirculation</a:t>
            </a:r>
          </a:p>
          <a:p>
            <a:pPr marL="457200" marR="0" lvl="0" indent="-317500" algn="l" defTabSz="914400" rtl="0" eaLnBrk="1" fontAlgn="auto" latinLnBrk="0" hangingPunct="1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400"/>
              <a:buFont typeface="Source Sans Pro"/>
              <a:buChar char="-"/>
              <a:tabLst/>
              <a:defRPr/>
            </a:pPr>
            <a:endParaRPr kumimoji="0" lang="en-GB" sz="16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sym typeface="Source Sans Pro"/>
            </a:endParaRP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125BC2CA-19ED-A70D-F1C9-0419E7BA7F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31</a:t>
            </a:fld>
            <a:endParaRPr lang="en-GB"/>
          </a:p>
        </p:txBody>
      </p:sp>
      <p:sp>
        <p:nvSpPr>
          <p:cNvPr id="14" name="Footer Placeholder 11">
            <a:extLst>
              <a:ext uri="{FF2B5EF4-FFF2-40B4-BE49-F238E27FC236}">
                <a16:creationId xmlns:a16="http://schemas.microsoft.com/office/drawing/2014/main" id="{D7C19136-12BF-F7C2-8068-5281306E45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49385" y="6356350"/>
            <a:ext cx="5693229" cy="365125"/>
          </a:xfrm>
        </p:spPr>
        <p:txBody>
          <a:bodyPr/>
          <a:lstStyle/>
          <a:p>
            <a:r>
              <a:rPr lang="en-GB"/>
              <a:t>Sustainable Accelerators Panel</a:t>
            </a:r>
            <a:endParaRPr lang="en-GB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FDFE7A-8F2E-3CE0-5B0D-C5183DAF0C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27/06/2024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641812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AE3020D-FBA9-4DEC-A5A0-0B5E9E02D0CD}"/>
              </a:ext>
            </a:extLst>
          </p:cNvPr>
          <p:cNvSpPr txBox="1">
            <a:spLocks noChangeArrowheads="1"/>
          </p:cNvSpPr>
          <p:nvPr/>
        </p:nvSpPr>
        <p:spPr>
          <a:xfrm>
            <a:off x="2376138" y="0"/>
            <a:ext cx="7632700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0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Conclusions</a:t>
            </a:r>
          </a:p>
        </p:txBody>
      </p:sp>
      <p:pic>
        <p:nvPicPr>
          <p:cNvPr id="6" name="Picture 2" descr="C:\Users\guidar\Documents\IEEE2012\CERN LogoOutline-Blue-04.png">
            <a:extLst>
              <a:ext uri="{FF2B5EF4-FFF2-40B4-BE49-F238E27FC236}">
                <a16:creationId xmlns:a16="http://schemas.microsoft.com/office/drawing/2014/main" id="{E78240DC-509E-4717-B9A1-3DA541C98E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796B0096-1468-4EDB-9950-FA02BE19FE1E}"/>
              </a:ext>
            </a:extLst>
          </p:cNvPr>
          <p:cNvGrpSpPr/>
          <p:nvPr/>
        </p:nvGrpSpPr>
        <p:grpSpPr>
          <a:xfrm>
            <a:off x="792488" y="691712"/>
            <a:ext cx="10440000" cy="37824"/>
            <a:chOff x="179512" y="582864"/>
            <a:chExt cx="8820000" cy="37824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3C4E426A-EE51-4FB8-A153-212E4FD890BE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D7A77718-2DBA-4619-9F32-1A1B98095DAE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05EF8F0A-2463-4B06-B899-384A9A0A314C}"/>
              </a:ext>
            </a:extLst>
          </p:cNvPr>
          <p:cNvSpPr txBox="1"/>
          <p:nvPr/>
        </p:nvSpPr>
        <p:spPr>
          <a:xfrm>
            <a:off x="0" y="871312"/>
            <a:ext cx="12192000" cy="53211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Source Sans Pro"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0645AD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  <a:sym typeface="Source Sans Pro"/>
              </a:rPr>
              <a:t>Gas recuperation plant</a:t>
            </a:r>
          </a:p>
          <a:p>
            <a:pPr marL="457200" marR="0" lvl="0" indent="-317500" algn="l" defTabSz="914400" rtl="0" eaLnBrk="1" fontAlgn="auto" latinLnBrk="0" hangingPunct="1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400"/>
              <a:buFont typeface="Source Sans Pro"/>
              <a:buChar char="-"/>
              <a:tabLst/>
              <a:defRPr/>
            </a:pPr>
            <a:r>
              <a:rPr lang="en-GB" sz="1400" b="1" kern="0" dirty="0">
                <a:latin typeface="+mj-lt"/>
                <a:sym typeface="Source Sans Pro"/>
              </a:rPr>
              <a:t>Gas recuperation will be effective only if leaks at detector level will be reduced</a:t>
            </a:r>
          </a:p>
          <a:p>
            <a:pPr marL="457200" marR="0" lvl="0" indent="-317500" algn="l" defTabSz="914400" rtl="0" eaLnBrk="1" fontAlgn="auto" latinLnBrk="0" hangingPunct="1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400"/>
              <a:buFont typeface="Source Sans Pro"/>
              <a:buChar char="-"/>
              <a:tabLst/>
              <a:defRPr/>
            </a:pPr>
            <a:r>
              <a:rPr lang="en-GB" sz="1400" kern="0" dirty="0">
                <a:latin typeface="+mj-lt"/>
                <a:sym typeface="Source Sans Pro"/>
              </a:rPr>
              <a:t>R&amp;D costs for R134a recuperation system is well justified by running costs</a:t>
            </a:r>
          </a:p>
          <a:p>
            <a:pPr marL="457200" marR="0" lvl="0" indent="-317500" algn="l" defTabSz="914400" rtl="0" eaLnBrk="1" fontAlgn="auto" latinLnBrk="0" hangingPunct="1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400"/>
              <a:buFont typeface="Source Sans Pro"/>
              <a:buChar char="-"/>
              <a:tabLst/>
              <a:defRPr/>
            </a:pPr>
            <a:r>
              <a:rPr lang="en-GB" sz="1400" kern="0" dirty="0">
                <a:latin typeface="+mj-lt"/>
                <a:sym typeface="Source Sans Pro"/>
              </a:rPr>
              <a:t>R134a recuperation prototype0 is more complicated than expected but showed good performance:</a:t>
            </a:r>
          </a:p>
          <a:p>
            <a:pPr marL="914400" lvl="1" indent="-317500">
              <a:lnSpc>
                <a:spcPct val="80000"/>
              </a:lnSpc>
              <a:spcBef>
                <a:spcPts val="500"/>
              </a:spcBef>
              <a:buClr>
                <a:srgbClr val="7F7F7F"/>
              </a:buClr>
              <a:buSzPts val="1400"/>
              <a:buFont typeface="Calibri" panose="020F0502020204030204" pitchFamily="34" charset="0"/>
              <a:buChar char="ꓸ"/>
              <a:defRPr/>
            </a:pPr>
            <a:r>
              <a:rPr lang="en-GB" sz="1400" kern="0" dirty="0">
                <a:latin typeface="+mj-lt"/>
                <a:sym typeface="Source Sans Pro"/>
              </a:rPr>
              <a:t>~ 80% recuperation efficiency and good gas quality</a:t>
            </a:r>
          </a:p>
          <a:p>
            <a:pPr marL="457200" marR="0" lvl="0" indent="-317500" algn="l" defTabSz="914400" rtl="0" eaLnBrk="1" fontAlgn="auto" latinLnBrk="0" hangingPunct="1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400"/>
              <a:buFont typeface="Source Sans Pro"/>
              <a:buChar char="-"/>
              <a:tabLst/>
              <a:defRPr/>
            </a:pPr>
            <a:r>
              <a:rPr lang="en-GB" sz="1400" kern="0" dirty="0">
                <a:latin typeface="+mj-lt"/>
                <a:sym typeface="Source Sans Pro"/>
              </a:rPr>
              <a:t>Consolidation of existing plants (CF4, C4F10) ongoing:</a:t>
            </a:r>
          </a:p>
          <a:p>
            <a:pPr marL="914400" lvl="1" indent="-317500">
              <a:lnSpc>
                <a:spcPct val="80000"/>
              </a:lnSpc>
              <a:spcBef>
                <a:spcPts val="500"/>
              </a:spcBef>
              <a:buClr>
                <a:srgbClr val="7F7F7F"/>
              </a:buClr>
              <a:buSzPts val="1400"/>
              <a:buFont typeface="Calibri" panose="020F0502020204030204" pitchFamily="34" charset="0"/>
              <a:buChar char="ꓸ"/>
              <a:defRPr/>
            </a:pPr>
            <a:r>
              <a:rPr lang="en-GB" sz="1400" kern="0" dirty="0">
                <a:latin typeface="+mj-lt"/>
                <a:sym typeface="Source Sans Pro"/>
              </a:rPr>
              <a:t>CMS-CSC-CF4 recuperation efficiency increased to 70%</a:t>
            </a:r>
          </a:p>
          <a:p>
            <a:pPr marL="914400" lvl="1" indent="-317500">
              <a:lnSpc>
                <a:spcPct val="80000"/>
              </a:lnSpc>
              <a:spcBef>
                <a:spcPts val="500"/>
              </a:spcBef>
              <a:buClr>
                <a:srgbClr val="7F7F7F"/>
              </a:buClr>
              <a:buSzPts val="1400"/>
              <a:buFont typeface="Calibri" panose="020F0502020204030204" pitchFamily="34" charset="0"/>
              <a:buChar char="ꓸ"/>
              <a:defRPr/>
            </a:pPr>
            <a:r>
              <a:rPr lang="en-GB" sz="1400" kern="0" dirty="0">
                <a:latin typeface="+mj-lt"/>
                <a:sym typeface="Source Sans Pro"/>
              </a:rPr>
              <a:t>LHCb-RICH2-CF4 installed</a:t>
            </a:r>
          </a:p>
          <a:p>
            <a:pPr marL="914400" lvl="1" indent="-317500">
              <a:lnSpc>
                <a:spcPct val="80000"/>
              </a:lnSpc>
              <a:spcBef>
                <a:spcPts val="500"/>
              </a:spcBef>
              <a:buClr>
                <a:srgbClr val="7F7F7F"/>
              </a:buClr>
              <a:buSzPts val="1400"/>
              <a:buFont typeface="Calibri" panose="020F0502020204030204" pitchFamily="34" charset="0"/>
              <a:buChar char="ꓸ"/>
              <a:defRPr/>
            </a:pPr>
            <a:r>
              <a:rPr lang="en-GB" sz="1400" kern="0" dirty="0">
                <a:latin typeface="+mj-lt"/>
                <a:sym typeface="Source Sans Pro"/>
              </a:rPr>
              <a:t>LHCb-RICH1-C4F10 design ongoing</a:t>
            </a:r>
          </a:p>
          <a:p>
            <a:pPr marL="457200" marR="0" lvl="0" indent="-317500" algn="l" defTabSz="914400" rtl="0" eaLnBrk="1" fontAlgn="auto" latinLnBrk="0" hangingPunct="1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400"/>
              <a:buFont typeface="Source Sans Pro"/>
              <a:buChar char="-"/>
              <a:tabLst/>
              <a:defRPr/>
            </a:pPr>
            <a:endParaRPr kumimoji="0" lang="en-GB" sz="14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sym typeface="Source Sans Pro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Source Sans Pro"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0645AD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  <a:sym typeface="Source Sans Pro"/>
              </a:rPr>
              <a:t>New eco-gases</a:t>
            </a:r>
          </a:p>
          <a:p>
            <a:pPr marL="457200" marR="0" lvl="0" indent="-317500" algn="l" defTabSz="914400" rtl="0" eaLnBrk="1" fontAlgn="auto" latinLnBrk="0" hangingPunct="1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400"/>
              <a:buFont typeface="Source Sans Pro"/>
              <a:buChar char="-"/>
              <a:tabLst/>
              <a:defRPr/>
            </a:pPr>
            <a:r>
              <a:rPr lang="en-GB" sz="1400" kern="0" dirty="0">
                <a:latin typeface="+mj-lt"/>
                <a:sym typeface="Source Sans Pro"/>
              </a:rPr>
              <a:t>New low-GWP gases can easily break</a:t>
            </a:r>
          </a:p>
          <a:p>
            <a:pPr marL="914400" lvl="1" indent="-317500">
              <a:lnSpc>
                <a:spcPct val="80000"/>
              </a:lnSpc>
              <a:spcBef>
                <a:spcPts val="500"/>
              </a:spcBef>
              <a:buClr>
                <a:srgbClr val="7F7F7F"/>
              </a:buClr>
              <a:buSzPts val="1400"/>
              <a:buFont typeface="Source Sans Pro"/>
              <a:buChar char="-"/>
              <a:defRPr/>
            </a:pPr>
            <a:r>
              <a:rPr lang="en-GB" sz="1400" b="1" kern="0" dirty="0">
                <a:latin typeface="+mj-lt"/>
                <a:sym typeface="Source Sans Pro"/>
              </a:rPr>
              <a:t>Sensitive to UV, humidity and oxidation</a:t>
            </a:r>
          </a:p>
          <a:p>
            <a:pPr marL="914400" lvl="1" indent="-317500">
              <a:lnSpc>
                <a:spcPct val="80000"/>
              </a:lnSpc>
              <a:spcBef>
                <a:spcPts val="500"/>
              </a:spcBef>
              <a:buClr>
                <a:srgbClr val="7F7F7F"/>
              </a:buClr>
              <a:buSzPts val="1400"/>
              <a:buFont typeface="Source Sans Pro"/>
              <a:buChar char="-"/>
              <a:defRPr/>
            </a:pPr>
            <a:r>
              <a:rPr lang="en-GB" sz="1400" kern="0" dirty="0">
                <a:latin typeface="+mj-lt"/>
                <a:sym typeface="Source Sans Pro"/>
              </a:rPr>
              <a:t>HF, TFA sub-products are produced and their effects on long-term operation need to be evaluated</a:t>
            </a:r>
          </a:p>
          <a:p>
            <a:pPr marL="457200" marR="0" lvl="0" indent="-317500" algn="l" defTabSz="914400" rtl="0" eaLnBrk="1" fontAlgn="auto" latinLnBrk="0" hangingPunct="1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400"/>
              <a:buFont typeface="Source Sans Pro"/>
              <a:buChar char="-"/>
              <a:tabLst/>
              <a:defRPr/>
            </a:pPr>
            <a:r>
              <a:rPr lang="en-GB" sz="1400" b="1" kern="0" dirty="0">
                <a:latin typeface="+mj-lt"/>
                <a:sym typeface="Source Sans Pro"/>
              </a:rPr>
              <a:t>Missing cross-section to perform simulation studies</a:t>
            </a:r>
          </a:p>
          <a:p>
            <a:pPr marL="914400" lvl="1" indent="-317500">
              <a:lnSpc>
                <a:spcPct val="80000"/>
              </a:lnSpc>
              <a:spcBef>
                <a:spcPts val="500"/>
              </a:spcBef>
              <a:buClr>
                <a:srgbClr val="7F7F7F"/>
              </a:buClr>
              <a:buSzPts val="1400"/>
              <a:buFont typeface="Source Sans Pro"/>
              <a:buChar char="-"/>
              <a:defRPr/>
            </a:pPr>
            <a:r>
              <a:rPr lang="en-GB" sz="1400" kern="0" dirty="0">
                <a:latin typeface="+mj-lt"/>
                <a:sym typeface="Source Sans Pro"/>
              </a:rPr>
              <a:t>Dedicated measurements needed</a:t>
            </a:r>
          </a:p>
          <a:p>
            <a:pPr marL="457200" marR="0" lvl="0" indent="-317500" algn="l" defTabSz="914400" rtl="0" eaLnBrk="1" fontAlgn="auto" latinLnBrk="0" hangingPunct="1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400"/>
              <a:buFont typeface="Source Sans Pro"/>
              <a:buChar char="-"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  <a:sym typeface="Source Sans Pro"/>
              </a:rPr>
              <a:t>R-1234ze, NOVEC, … are currently the main fluorinated alternative but:</a:t>
            </a:r>
          </a:p>
          <a:p>
            <a:pPr marL="914400" lvl="1" indent="-317500">
              <a:lnSpc>
                <a:spcPct val="80000"/>
              </a:lnSpc>
              <a:spcBef>
                <a:spcPts val="500"/>
              </a:spcBef>
              <a:buClr>
                <a:srgbClr val="7F7F7F"/>
              </a:buClr>
              <a:buSzPts val="1400"/>
              <a:buFont typeface="Source Sans Pro"/>
              <a:buChar char="-"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  <a:sym typeface="Source Sans Pro"/>
              </a:rPr>
              <a:t>For 2 mm gas gap RPC, the addition of a 4th mixture components (CO2, ?) is needed to maintain reasonable HV working point</a:t>
            </a:r>
          </a:p>
          <a:p>
            <a:pPr marL="914400" lvl="1" indent="-317500">
              <a:lnSpc>
                <a:spcPct val="80000"/>
              </a:lnSpc>
              <a:spcBef>
                <a:spcPts val="500"/>
              </a:spcBef>
              <a:buClr>
                <a:srgbClr val="7F7F7F"/>
              </a:buClr>
              <a:buSzPts val="1400"/>
              <a:buFont typeface="Source Sans Pro"/>
              <a:buChar char="-"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  <a:sym typeface="Source Sans Pro"/>
              </a:rPr>
              <a:t>availability and price are still a matter of concern </a:t>
            </a:r>
          </a:p>
          <a:p>
            <a:pPr marL="914400" lvl="1" indent="-317500">
              <a:lnSpc>
                <a:spcPct val="80000"/>
              </a:lnSpc>
              <a:spcBef>
                <a:spcPts val="500"/>
              </a:spcBef>
              <a:buClr>
                <a:srgbClr val="7F7F7F"/>
              </a:buClr>
              <a:buSzPts val="1400"/>
              <a:buFont typeface="Source Sans Pro"/>
              <a:buChar char="-"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  <a:sym typeface="Source Sans Pro"/>
              </a:rPr>
              <a:t>long term operation in high radiation environment to be studied</a:t>
            </a:r>
          </a:p>
          <a:p>
            <a:pPr marL="457200" marR="0" lvl="0" indent="-317500" algn="l" defTabSz="914400" rtl="0" eaLnBrk="1" fontAlgn="auto" latinLnBrk="0" hangingPunct="1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400"/>
              <a:buFont typeface="Source Sans Pro"/>
              <a:buChar char="-"/>
              <a:tabLst/>
              <a:defRPr/>
            </a:pP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  <a:sym typeface="Source Sans Pro"/>
              </a:rPr>
              <a:t>New generation detectors and electronics seems to be more compatible with new eco-friendly gases</a:t>
            </a: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  <a:sym typeface="Source Sans Pro"/>
              </a:rPr>
              <a:t> than old-generation 2 mm gas gap RPC </a:t>
            </a:r>
          </a:p>
          <a:p>
            <a:pPr marL="914400" lvl="1" indent="-317500">
              <a:lnSpc>
                <a:spcPct val="80000"/>
              </a:lnSpc>
              <a:spcBef>
                <a:spcPts val="500"/>
              </a:spcBef>
              <a:buClr>
                <a:srgbClr val="7F7F7F"/>
              </a:buClr>
              <a:buSzPts val="1400"/>
              <a:buFont typeface="Source Sans Pro"/>
              <a:buChar char="-"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  <a:sym typeface="Source Sans Pro"/>
              </a:rPr>
              <a:t>Upgrades for LHC experiments (ATLAS and CMS RPC Phase2 upgrades)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125BC2CA-19ED-A70D-F1C9-0419E7BA7F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32</a:t>
            </a:fld>
            <a:endParaRPr lang="en-GB"/>
          </a:p>
        </p:txBody>
      </p:sp>
      <p:sp>
        <p:nvSpPr>
          <p:cNvPr id="14" name="Footer Placeholder 11">
            <a:extLst>
              <a:ext uri="{FF2B5EF4-FFF2-40B4-BE49-F238E27FC236}">
                <a16:creationId xmlns:a16="http://schemas.microsoft.com/office/drawing/2014/main" id="{D7C19136-12BF-F7C2-8068-5281306E45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49385" y="6356350"/>
            <a:ext cx="5693229" cy="365125"/>
          </a:xfrm>
        </p:spPr>
        <p:txBody>
          <a:bodyPr/>
          <a:lstStyle/>
          <a:p>
            <a:r>
              <a:rPr lang="en-GB"/>
              <a:t>Sustainable Accelerators Panel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EF66D5F-F459-CD2E-7D7F-BE9F42EA7A8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9681" y="1366794"/>
            <a:ext cx="1872208" cy="184047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DFDC9BB-EB40-9855-4ADB-B85D00F6EB9B}"/>
              </a:ext>
            </a:extLst>
          </p:cNvPr>
          <p:cNvSpPr txBox="1"/>
          <p:nvPr/>
        </p:nvSpPr>
        <p:spPr>
          <a:xfrm>
            <a:off x="8746635" y="909136"/>
            <a:ext cx="27744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/>
              <a:t>Recuperation of R134a can drastically decrease GHG consumption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49B0970-AEB9-2208-BACC-4BC1604709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27/06/2024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305924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AE3020D-FBA9-4DEC-A5A0-0B5E9E02D0CD}"/>
              </a:ext>
            </a:extLst>
          </p:cNvPr>
          <p:cNvSpPr txBox="1">
            <a:spLocks noChangeArrowheads="1"/>
          </p:cNvSpPr>
          <p:nvPr/>
        </p:nvSpPr>
        <p:spPr>
          <a:xfrm>
            <a:off x="2376138" y="0"/>
            <a:ext cx="7632700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0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Conclusions</a:t>
            </a:r>
          </a:p>
        </p:txBody>
      </p:sp>
      <p:pic>
        <p:nvPicPr>
          <p:cNvPr id="6" name="Picture 2" descr="C:\Users\guidar\Documents\IEEE2012\CERN LogoOutline-Blue-04.png">
            <a:extLst>
              <a:ext uri="{FF2B5EF4-FFF2-40B4-BE49-F238E27FC236}">
                <a16:creationId xmlns:a16="http://schemas.microsoft.com/office/drawing/2014/main" id="{E78240DC-509E-4717-B9A1-3DA541C98E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796B0096-1468-4EDB-9950-FA02BE19FE1E}"/>
              </a:ext>
            </a:extLst>
          </p:cNvPr>
          <p:cNvGrpSpPr/>
          <p:nvPr/>
        </p:nvGrpSpPr>
        <p:grpSpPr>
          <a:xfrm>
            <a:off x="792488" y="691712"/>
            <a:ext cx="10440000" cy="37824"/>
            <a:chOff x="179512" y="582864"/>
            <a:chExt cx="8820000" cy="37824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3C4E426A-EE51-4FB8-A153-212E4FD890BE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D7A77718-2DBA-4619-9F32-1A1B98095DAE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05EF8F0A-2463-4B06-B899-384A9A0A314C}"/>
              </a:ext>
            </a:extLst>
          </p:cNvPr>
          <p:cNvSpPr txBox="1"/>
          <p:nvPr/>
        </p:nvSpPr>
        <p:spPr>
          <a:xfrm>
            <a:off x="0" y="983512"/>
            <a:ext cx="12192000" cy="2419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Source Sans Pro"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0645AD"/>
                </a:solidFill>
                <a:effectLst/>
                <a:uLnTx/>
                <a:uFillTx/>
                <a:latin typeface="+mj-lt"/>
                <a:sym typeface="Source Sans Pro"/>
              </a:rPr>
              <a:t>GHGs abatement/disposal</a:t>
            </a:r>
          </a:p>
          <a:p>
            <a:pPr marL="457200" marR="0" lvl="0" indent="-3175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400"/>
              <a:buFont typeface="Source Sans Pro"/>
              <a:buChar char="-"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sym typeface="Source Sans Pro"/>
              </a:rPr>
              <a:t>Commercial systems exist. Adopted when gases cannot be reused.</a:t>
            </a:r>
          </a:p>
          <a:p>
            <a:pPr marL="457200" marR="0" lvl="0" indent="-3175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400"/>
              <a:buFont typeface="Source Sans Pro"/>
              <a:buChar char="-"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sym typeface="Source Sans Pro"/>
              </a:rPr>
              <a:t>Heavy infrastructures required (CH4+O2 supply, Wastewater treatment)</a:t>
            </a:r>
          </a:p>
          <a:p>
            <a:pPr marL="457200" marR="0" lvl="0" indent="-3175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400"/>
              <a:buFont typeface="Source Sans Pro"/>
              <a:buChar char="-"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sym typeface="Source Sans Pro"/>
              </a:rPr>
              <a:t>Since availability/price can become a real problem in the future it is better to optimize consumption</a:t>
            </a:r>
          </a:p>
          <a:p>
            <a:pPr marL="457200" marR="0" lvl="0" indent="-3175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400"/>
              <a:buFont typeface="Source Sans Pro"/>
              <a:buChar char="-"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sym typeface="Source Sans Pro"/>
              </a:rPr>
              <a:t>Destruction in external companies: more expensive than Gas abatement system.</a:t>
            </a:r>
          </a:p>
          <a:p>
            <a:pPr marL="457200" marR="0" lvl="0" indent="-3175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400"/>
              <a:buFont typeface="Source Sans Pro"/>
              <a:buChar char="-"/>
              <a:tabLst/>
              <a:defRPr/>
            </a:pPr>
            <a:endParaRPr lang="en-GB" sz="1400" kern="0" dirty="0">
              <a:latin typeface="+mj-lt"/>
              <a:sym typeface="Source Sans Pro"/>
            </a:endParaRPr>
          </a:p>
          <a:p>
            <a:pPr marL="139700" marR="0" lvl="0" indent="0" algn="l" defTabSz="914400" rtl="0" eaLnBrk="1" fontAlgn="auto" latinLnBrk="0" hangingPunct="1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400"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  <a:sym typeface="Source Sans Pro"/>
              </a:rPr>
              <a:t>Additional challenge: </a:t>
            </a: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highlight>
                  <a:srgbClr val="FFFF00"/>
                </a:highlight>
                <a:uLnTx/>
                <a:uFillTx/>
                <a:latin typeface="Calibri Light" panose="020F0302020204030204"/>
                <a:ea typeface="+mn-ea"/>
                <a:cs typeface="+mn-cs"/>
                <a:sym typeface="Source Sans Pro"/>
              </a:rPr>
              <a:t>finding right profile for resources for R&amp;D and new recuperation plants operation</a:t>
            </a: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  <a:sym typeface="Source Sans Pro"/>
              </a:rPr>
              <a:t>:</a:t>
            </a:r>
          </a:p>
          <a:p>
            <a:pPr marL="425450" marR="0" lvl="0" indent="-285750" algn="l" defTabSz="914400" rtl="0" eaLnBrk="1" fontAlgn="auto" latinLnBrk="0" hangingPunct="1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400"/>
              <a:buFont typeface="Calibri" panose="020F0502020204030204" pitchFamily="34" charset="0"/>
              <a:buChar char="−"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  <a:sym typeface="Source Sans Pro"/>
              </a:rPr>
              <a:t>Chemist, industrial chemistry engineer, engineer, physicist</a:t>
            </a:r>
          </a:p>
          <a:p>
            <a:pPr marL="425450" marR="0" lvl="0" indent="-285750" algn="l" defTabSz="914400" rtl="0" eaLnBrk="1" fontAlgn="auto" latinLnBrk="0" hangingPunct="1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400"/>
              <a:buFont typeface="Calibri" panose="020F0502020204030204" pitchFamily="34" charset="0"/>
              <a:buChar char="−"/>
              <a:tabLst/>
              <a:defRPr/>
            </a:pPr>
            <a:r>
              <a:rPr lang="en-GB" sz="1400" b="1" kern="0" dirty="0">
                <a:solidFill>
                  <a:prstClr val="black"/>
                </a:solidFill>
                <a:highlight>
                  <a:srgbClr val="FFFF00"/>
                </a:highlight>
                <a:latin typeface="Calibri Light" panose="020F0302020204030204"/>
                <a:sym typeface="Source Sans Pro"/>
              </a:rPr>
              <a:t>Right level of resources </a:t>
            </a:r>
            <a:r>
              <a:rPr lang="en-GB" sz="1400" kern="0" dirty="0">
                <a:solidFill>
                  <a:prstClr val="black"/>
                </a:solidFill>
                <a:highlight>
                  <a:srgbClr val="FFFF00"/>
                </a:highlight>
                <a:latin typeface="Calibri Light" panose="020F0302020204030204"/>
                <a:sym typeface="Source Sans Pro"/>
              </a:rPr>
              <a:t>should be allocated to GHGs related activities since the beginning (detector and infrastructures design phase)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highlight>
                <a:srgbClr val="FFFF00"/>
              </a:highlight>
              <a:uLnTx/>
              <a:uFillTx/>
              <a:latin typeface="Calibri Light" panose="020F0302020204030204"/>
              <a:ea typeface="+mn-ea"/>
              <a:cs typeface="+mn-cs"/>
              <a:sym typeface="Source Sans Pro"/>
            </a:endParaRP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125BC2CA-19ED-A70D-F1C9-0419E7BA7F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33</a:t>
            </a:fld>
            <a:endParaRPr lang="en-GB"/>
          </a:p>
        </p:txBody>
      </p:sp>
      <p:sp>
        <p:nvSpPr>
          <p:cNvPr id="14" name="Footer Placeholder 11">
            <a:extLst>
              <a:ext uri="{FF2B5EF4-FFF2-40B4-BE49-F238E27FC236}">
                <a16:creationId xmlns:a16="http://schemas.microsoft.com/office/drawing/2014/main" id="{D7C19136-12BF-F7C2-8068-5281306E45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49385" y="6356350"/>
            <a:ext cx="5693229" cy="365125"/>
          </a:xfrm>
        </p:spPr>
        <p:txBody>
          <a:bodyPr/>
          <a:lstStyle/>
          <a:p>
            <a:r>
              <a:rPr lang="en-GB"/>
              <a:t>Sustainable Accelerators Panel</a:t>
            </a:r>
            <a:endParaRPr lang="en-GB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F828E8D-B392-7037-2157-AE1CDF8086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27/06/2024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655828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21CEBE-9252-9996-D3A8-06CAE6D165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27/06/2024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2A345C-955A-D9B0-52DD-C9745E2C1F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Sustainable Accelerators Panel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1CB979-A86B-0C87-566B-239B8A7E85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140296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B16D43-A79A-73AA-265A-425779F869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Sustainable Accelerators Panel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ADB3D1C-E620-3E2D-BE04-6BC47BF14B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35</a:t>
            </a:fld>
            <a:endParaRPr lang="en-GB"/>
          </a:p>
        </p:txBody>
      </p:sp>
      <p:sp>
        <p:nvSpPr>
          <p:cNvPr id="6" name="Google Shape;730;p62">
            <a:extLst>
              <a:ext uri="{FF2B5EF4-FFF2-40B4-BE49-F238E27FC236}">
                <a16:creationId xmlns:a16="http://schemas.microsoft.com/office/drawing/2014/main" id="{BEB01897-4741-A024-2F72-BF30FAF9A09B}"/>
              </a:ext>
            </a:extLst>
          </p:cNvPr>
          <p:cNvSpPr txBox="1">
            <a:spLocks/>
          </p:cNvSpPr>
          <p:nvPr/>
        </p:nvSpPr>
        <p:spPr>
          <a:xfrm>
            <a:off x="79367" y="626133"/>
            <a:ext cx="11881200" cy="2053926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r-FR" sz="2000" dirty="0"/>
              <a:t>Run 2 </a:t>
            </a:r>
            <a:r>
              <a:rPr lang="fr-FR" sz="2000" dirty="0" err="1"/>
              <a:t>emissions</a:t>
            </a:r>
            <a:r>
              <a:rPr lang="fr-FR" sz="2000" dirty="0"/>
              <a:t> </a:t>
            </a:r>
            <a:r>
              <a:rPr lang="fr-FR" sz="2000" dirty="0" err="1"/>
              <a:t>from</a:t>
            </a:r>
            <a:r>
              <a:rPr lang="fr-FR" sz="2000" dirty="0"/>
              <a:t> F-</a:t>
            </a:r>
            <a:r>
              <a:rPr lang="fr-FR" sz="2000" dirty="0" err="1"/>
              <a:t>gases</a:t>
            </a:r>
            <a:r>
              <a:rPr lang="fr-FR" sz="2000" dirty="0"/>
              <a:t> ~ 130 000 tCO2e</a:t>
            </a:r>
          </a:p>
          <a:p>
            <a:pPr marL="0" indent="0">
              <a:spcBef>
                <a:spcPts val="667"/>
              </a:spcBef>
              <a:buFont typeface="Arial" panose="020B0604020202020204" pitchFamily="34" charset="0"/>
              <a:buNone/>
            </a:pPr>
            <a:r>
              <a:rPr lang="fr-FR" sz="2000" dirty="0"/>
              <a:t>Geneva </a:t>
            </a:r>
            <a:r>
              <a:rPr lang="fr-FR" sz="2000" dirty="0" err="1"/>
              <a:t>emissions</a:t>
            </a:r>
            <a:r>
              <a:rPr lang="fr-FR" sz="2000" dirty="0"/>
              <a:t> 2019 ~ </a:t>
            </a:r>
            <a:r>
              <a:rPr lang="fr-FR" sz="2000" u="sng" dirty="0">
                <a:solidFill>
                  <a:schemeClr val="hlink"/>
                </a:solidFill>
                <a:hlinkClick r:id="rId2"/>
              </a:rPr>
              <a:t>2 650 000</a:t>
            </a:r>
            <a:r>
              <a:rPr lang="fr-FR" sz="2000" dirty="0"/>
              <a:t> tCO2</a:t>
            </a:r>
          </a:p>
          <a:p>
            <a:pPr marL="0" indent="0">
              <a:spcBef>
                <a:spcPts val="667"/>
              </a:spcBef>
              <a:buFont typeface="Arial" panose="020B0604020202020204" pitchFamily="34" charset="0"/>
              <a:buNone/>
            </a:pPr>
            <a:r>
              <a:rPr lang="fr-FR" sz="2000" dirty="0" err="1"/>
              <a:t>Switzerland</a:t>
            </a:r>
            <a:r>
              <a:rPr lang="fr-FR" sz="2000" dirty="0"/>
              <a:t> </a:t>
            </a:r>
            <a:r>
              <a:rPr lang="fr-FR" sz="2000" dirty="0" err="1"/>
              <a:t>emissions</a:t>
            </a:r>
            <a:r>
              <a:rPr lang="fr-FR" sz="2000" dirty="0"/>
              <a:t> 2018 ~ </a:t>
            </a:r>
            <a:r>
              <a:rPr lang="fr-FR" sz="2000" u="sng" dirty="0">
                <a:solidFill>
                  <a:schemeClr val="hlink"/>
                </a:solidFill>
                <a:hlinkClick r:id="rId3"/>
              </a:rPr>
              <a:t>39 637 007 tCO2e</a:t>
            </a:r>
            <a:endParaRPr lang="fr-FR" sz="2000" dirty="0"/>
          </a:p>
          <a:p>
            <a:pPr marL="0" indent="0">
              <a:spcBef>
                <a:spcPts val="667"/>
              </a:spcBef>
              <a:spcAft>
                <a:spcPts val="667"/>
              </a:spcAft>
              <a:buFont typeface="Arial" panose="020B0604020202020204" pitchFamily="34" charset="0"/>
              <a:buNone/>
            </a:pPr>
            <a:r>
              <a:rPr lang="fr-FR" sz="2000" b="1" dirty="0"/>
              <a:t>CERN contribution ~ 5% of Geneva, 0.3 % of </a:t>
            </a:r>
            <a:r>
              <a:rPr lang="fr-FR" sz="2000" b="1" dirty="0" err="1"/>
              <a:t>Switzerland</a:t>
            </a:r>
            <a:r>
              <a:rPr lang="fr-FR" sz="2000" b="1" dirty="0"/>
              <a:t> GHG </a:t>
            </a:r>
            <a:r>
              <a:rPr lang="fr-FR" sz="2000" b="1" dirty="0" err="1"/>
              <a:t>emissions</a:t>
            </a:r>
            <a:endParaRPr lang="fr-FR" sz="2000" b="1" dirty="0"/>
          </a:p>
        </p:txBody>
      </p:sp>
      <p:pic>
        <p:nvPicPr>
          <p:cNvPr id="7" name="Google Shape;731;p62">
            <a:extLst>
              <a:ext uri="{FF2B5EF4-FFF2-40B4-BE49-F238E27FC236}">
                <a16:creationId xmlns:a16="http://schemas.microsoft.com/office/drawing/2014/main" id="{342C7EE8-4F4E-B32D-6FB9-500422EE7F26}"/>
              </a:ext>
            </a:extLst>
          </p:cNvPr>
          <p:cNvPicPr preferRelativeResize="0"/>
          <p:nvPr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268" y="2535060"/>
            <a:ext cx="11693397" cy="2919967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732;p62">
            <a:extLst>
              <a:ext uri="{FF2B5EF4-FFF2-40B4-BE49-F238E27FC236}">
                <a16:creationId xmlns:a16="http://schemas.microsoft.com/office/drawing/2014/main" id="{F50DD177-0AF2-4EA1-223A-B567880C1CF1}"/>
              </a:ext>
            </a:extLst>
          </p:cNvPr>
          <p:cNvSpPr txBox="1"/>
          <p:nvPr/>
        </p:nvSpPr>
        <p:spPr>
          <a:xfrm>
            <a:off x="178733" y="5755468"/>
            <a:ext cx="11050400" cy="6155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it" sz="2400" dirty="0">
                <a:latin typeface="Source Sans Pro"/>
                <a:ea typeface="Source Sans Pro"/>
                <a:cs typeface="Source Sans Pro"/>
                <a:sym typeface="Source Sans Pro"/>
                <a:hlinkClick r:id="rId5"/>
              </a:rPr>
              <a:t>https://www.epa.gov/energy/greenhouse-gas-equivalencies-calculator</a:t>
            </a:r>
            <a:r>
              <a:rPr lang="it" sz="2400" dirty="0"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endParaRPr sz="2400" dirty="0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EA0BB533-506F-61BF-021A-E4C4F7B18960}"/>
              </a:ext>
            </a:extLst>
          </p:cNvPr>
          <p:cNvSpPr txBox="1">
            <a:spLocks noChangeArrowheads="1"/>
          </p:cNvSpPr>
          <p:nvPr/>
        </p:nvSpPr>
        <p:spPr>
          <a:xfrm>
            <a:off x="2276820" y="-67963"/>
            <a:ext cx="7632700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0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GHG emissions: a comparison</a:t>
            </a:r>
          </a:p>
        </p:txBody>
      </p:sp>
      <p:pic>
        <p:nvPicPr>
          <p:cNvPr id="10" name="Picture 2" descr="C:\Users\guidar\Documents\IEEE2012\CERN LogoOutline-Blue-04.png">
            <a:extLst>
              <a:ext uri="{FF2B5EF4-FFF2-40B4-BE49-F238E27FC236}">
                <a16:creationId xmlns:a16="http://schemas.microsoft.com/office/drawing/2014/main" id="{0AA368C6-4993-E7AA-29B3-4E70FBC3B6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D95BADFF-E37C-7EAC-0D71-AB1AFA155EBE}"/>
              </a:ext>
            </a:extLst>
          </p:cNvPr>
          <p:cNvGrpSpPr/>
          <p:nvPr/>
        </p:nvGrpSpPr>
        <p:grpSpPr>
          <a:xfrm>
            <a:off x="792488" y="691712"/>
            <a:ext cx="10440000" cy="37824"/>
            <a:chOff x="179512" y="582864"/>
            <a:chExt cx="8820000" cy="37824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7D2A28DB-0A61-29EE-2F0F-E90ADCB61B52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2D7F8715-1FEA-B73D-4CB6-074A119E63E8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3669886-0710-C577-E306-B8184D0DB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27/06/2024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374785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906CB2-02F5-4C51-BDA1-C5CCA65E1B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599" y="6356350"/>
            <a:ext cx="4662231" cy="365125"/>
          </a:xfrm>
        </p:spPr>
        <p:txBody>
          <a:bodyPr/>
          <a:lstStyle/>
          <a:p>
            <a:r>
              <a:rPr lang="en-GB"/>
              <a:t>Sustainable Accelerators Panel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E77B5E-05AB-47C1-BE9E-EF911AE099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36</a:t>
            </a:fld>
            <a:endParaRPr lang="en-GB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6063BBA7-000E-4843-A04D-E9DBC5B464E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6" t="708" r="1254" b="2833"/>
          <a:stretch/>
        </p:blipFill>
        <p:spPr>
          <a:xfrm>
            <a:off x="0" y="2280909"/>
            <a:ext cx="4198900" cy="2889845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4269E739-EC8C-463A-B118-692178E6F23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9" t="2180" r="1618" b="1950"/>
          <a:stretch/>
        </p:blipFill>
        <p:spPr>
          <a:xfrm>
            <a:off x="5750669" y="2224091"/>
            <a:ext cx="5688633" cy="3925357"/>
          </a:xfrm>
          <a:prstGeom prst="rect">
            <a:avLst/>
          </a:prstGeom>
        </p:spPr>
      </p:pic>
      <p:sp>
        <p:nvSpPr>
          <p:cNvPr id="31" name="Rectangle 4">
            <a:extLst>
              <a:ext uri="{FF2B5EF4-FFF2-40B4-BE49-F238E27FC236}">
                <a16:creationId xmlns:a16="http://schemas.microsoft.com/office/drawing/2014/main" id="{4822EE08-3CFC-49CB-B343-42EAF4CA388C}"/>
              </a:ext>
            </a:extLst>
          </p:cNvPr>
          <p:cNvSpPr txBox="1">
            <a:spLocks noChangeArrowheads="1"/>
          </p:cNvSpPr>
          <p:nvPr/>
        </p:nvSpPr>
        <p:spPr>
          <a:xfrm>
            <a:off x="2376138" y="-7482"/>
            <a:ext cx="7632700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0" i="0" u="none" strike="noStrike" kern="1200" cap="none" spc="0" normalizeH="0" baseline="0" noProof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Optimization of gas consumption</a:t>
            </a:r>
          </a:p>
        </p:txBody>
      </p:sp>
      <p:pic>
        <p:nvPicPr>
          <p:cNvPr id="32" name="Picture 2" descr="C:\Users\guidar\Documents\IEEE2012\CERN LogoOutline-Blue-04.png">
            <a:extLst>
              <a:ext uri="{FF2B5EF4-FFF2-40B4-BE49-F238E27FC236}">
                <a16:creationId xmlns:a16="http://schemas.microsoft.com/office/drawing/2014/main" id="{0DB7F90C-D9A5-4C8D-BB99-4C6DA58918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3" name="Group 32">
            <a:extLst>
              <a:ext uri="{FF2B5EF4-FFF2-40B4-BE49-F238E27FC236}">
                <a16:creationId xmlns:a16="http://schemas.microsoft.com/office/drawing/2014/main" id="{DEE373F1-97F0-4790-92B4-D20997A9851A}"/>
              </a:ext>
            </a:extLst>
          </p:cNvPr>
          <p:cNvGrpSpPr/>
          <p:nvPr/>
        </p:nvGrpSpPr>
        <p:grpSpPr>
          <a:xfrm>
            <a:off x="792488" y="691712"/>
            <a:ext cx="10440000" cy="37824"/>
            <a:chOff x="179512" y="582864"/>
            <a:chExt cx="8820000" cy="37824"/>
          </a:xfrm>
        </p:grpSpPr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C3C34E2D-6C9B-451D-9E99-8C7D664A2F5F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lumMod val="75000"/>
                </a:srgbClr>
              </a:solidFill>
              <a:prstDash val="solid"/>
            </a:ln>
            <a:effectLst/>
          </p:spPr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E1DD2E48-A4E9-4BEA-BBD0-E7892E942C14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lumMod val="75000"/>
                </a:srgbClr>
              </a:solidFill>
              <a:prstDash val="solid"/>
            </a:ln>
            <a:effectLst/>
          </p:spPr>
        </p:cxn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ED3CBCFC-4D53-4D6C-AD54-7191212F68BB}"/>
              </a:ext>
            </a:extLst>
          </p:cNvPr>
          <p:cNvSpPr txBox="1"/>
          <p:nvPr/>
        </p:nvSpPr>
        <p:spPr>
          <a:xfrm>
            <a:off x="1425584" y="3279319"/>
            <a:ext cx="3292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rgbClr val="4BACC6">
                    <a:lumMod val="50000"/>
                  </a:srgbClr>
                </a:solidFill>
                <a:effectLst/>
                <a:uLnTx/>
                <a:uFillTx/>
              </a:rPr>
              <a:t>gas recirculation </a:t>
            </a: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for most detectors (gas systems design, 2000)</a:t>
            </a:r>
            <a:r>
              <a: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: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90% optimization =&gt; 90% reduction</a:t>
            </a:r>
          </a:p>
        </p:txBody>
      </p:sp>
      <p:sp>
        <p:nvSpPr>
          <p:cNvPr id="38" name="Right Brace 37">
            <a:extLst>
              <a:ext uri="{FF2B5EF4-FFF2-40B4-BE49-F238E27FC236}">
                <a16:creationId xmlns:a16="http://schemas.microsoft.com/office/drawing/2014/main" id="{01DE6171-91F5-4836-9F52-4DFDF75D7C0F}"/>
              </a:ext>
            </a:extLst>
          </p:cNvPr>
          <p:cNvSpPr/>
          <p:nvPr/>
        </p:nvSpPr>
        <p:spPr>
          <a:xfrm>
            <a:off x="1115671" y="2660681"/>
            <a:ext cx="216024" cy="2078179"/>
          </a:xfrm>
          <a:prstGeom prst="rightBrace">
            <a:avLst/>
          </a:prstGeom>
          <a:noFill/>
          <a:ln w="38100" cap="flat" cmpd="sng" algn="ctr">
            <a:solidFill>
              <a:srgbClr val="4BACC6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0ED99C7-5E19-470E-B572-C7CF33DF275B}"/>
              </a:ext>
            </a:extLst>
          </p:cNvPr>
          <p:cNvSpPr txBox="1"/>
          <p:nvPr/>
        </p:nvSpPr>
        <p:spPr>
          <a:xfrm>
            <a:off x="6430821" y="4049755"/>
            <a:ext cx="18722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gas recuperation</a:t>
            </a: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CF</a:t>
            </a:r>
            <a:r>
              <a:rPr kumimoji="0" lang="en-GB" sz="1400" b="0" i="0" u="none" strike="noStrike" kern="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4</a:t>
            </a: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: CMS-CSC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6F0ABEF7-3558-4D44-BCA3-0B974ABC4D39}"/>
              </a:ext>
            </a:extLst>
          </p:cNvPr>
          <p:cNvCxnSpPr>
            <a:cxnSpLocks/>
            <a:stCxn id="39" idx="2"/>
          </p:cNvCxnSpPr>
          <p:nvPr/>
        </p:nvCxnSpPr>
        <p:spPr>
          <a:xfrm>
            <a:off x="7366925" y="4572975"/>
            <a:ext cx="443379" cy="733665"/>
          </a:xfrm>
          <a:prstGeom prst="straightConnector1">
            <a:avLst/>
          </a:prstGeom>
          <a:noFill/>
          <a:ln w="38100" cap="flat" cmpd="sng" algn="ctr">
            <a:solidFill>
              <a:srgbClr val="4BACC6">
                <a:lumMod val="75000"/>
              </a:srgbClr>
            </a:solidFill>
            <a:prstDash val="solid"/>
            <a:headEnd type="none"/>
            <a:tailEnd type="stealth"/>
          </a:ln>
          <a:effectLst/>
        </p:spPr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73C6DAD1-6F05-416C-80C3-2A991F2864ED}"/>
              </a:ext>
            </a:extLst>
          </p:cNvPr>
          <p:cNvSpPr txBox="1"/>
          <p:nvPr/>
        </p:nvSpPr>
        <p:spPr>
          <a:xfrm>
            <a:off x="7107555" y="2457593"/>
            <a:ext cx="159327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sym typeface="Wingdings" panose="05000000000000000000" pitchFamily="2" charset="2"/>
              </a:rPr>
              <a:t>gas recirculation</a:t>
            </a: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sym typeface="Wingdings" panose="05000000000000000000" pitchFamily="2" charset="2"/>
              </a:rPr>
              <a:t>: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ALICE-RPC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LHCb-GEM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sym typeface="Wingdings" panose="05000000000000000000" pitchFamily="2" charset="2"/>
              </a:rPr>
              <a:t>run optimization</a:t>
            </a: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sym typeface="Wingdings" panose="05000000000000000000" pitchFamily="2" charset="2"/>
              </a:rPr>
              <a:t>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sym typeface="Wingdings" panose="05000000000000000000" pitchFamily="2" charset="2"/>
              </a:rPr>
              <a:t>LHCb-RICH1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sym typeface="Wingdings" panose="05000000000000000000" pitchFamily="2" charset="2"/>
              </a:rPr>
              <a:t>LHCb-RICH2 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649B4674-05EF-44E4-BD5C-E413E350DA26}"/>
              </a:ext>
            </a:extLst>
          </p:cNvPr>
          <p:cNvCxnSpPr>
            <a:cxnSpLocks/>
            <a:stCxn id="41" idx="2"/>
          </p:cNvCxnSpPr>
          <p:nvPr/>
        </p:nvCxnSpPr>
        <p:spPr>
          <a:xfrm>
            <a:off x="7904193" y="3842588"/>
            <a:ext cx="696613" cy="1045269"/>
          </a:xfrm>
          <a:prstGeom prst="straightConnector1">
            <a:avLst/>
          </a:prstGeom>
          <a:noFill/>
          <a:ln w="38100" cap="flat" cmpd="sng" algn="ctr">
            <a:solidFill>
              <a:srgbClr val="4BACC6">
                <a:lumMod val="75000"/>
              </a:srgbClr>
            </a:solidFill>
            <a:prstDash val="solid"/>
            <a:headEnd type="none"/>
            <a:tailEnd type="stealth"/>
          </a:ln>
          <a:effectLst/>
        </p:spPr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9826C934-D03E-486C-963A-57C8EBDFE26F}"/>
              </a:ext>
            </a:extLst>
          </p:cNvPr>
          <p:cNvSpPr txBox="1"/>
          <p:nvPr/>
        </p:nvSpPr>
        <p:spPr>
          <a:xfrm>
            <a:off x="8355253" y="929517"/>
            <a:ext cx="31915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gas recuperation </a:t>
            </a: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improvement: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CF</a:t>
            </a:r>
            <a:r>
              <a:rPr kumimoji="0" lang="en-GB" sz="1400" b="0" i="0" u="none" strike="noStrike" kern="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4</a:t>
            </a: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: CMS-CSC</a:t>
            </a: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62F93A63-91B8-4CD0-83EE-7AFBC82118ED}"/>
              </a:ext>
            </a:extLst>
          </p:cNvPr>
          <p:cNvCxnSpPr>
            <a:cxnSpLocks/>
            <a:stCxn id="43" idx="2"/>
          </p:cNvCxnSpPr>
          <p:nvPr/>
        </p:nvCxnSpPr>
        <p:spPr>
          <a:xfrm>
            <a:off x="9951030" y="1452737"/>
            <a:ext cx="234446" cy="1697353"/>
          </a:xfrm>
          <a:prstGeom prst="straightConnector1">
            <a:avLst/>
          </a:prstGeom>
          <a:noFill/>
          <a:ln w="38100" cap="flat" cmpd="sng" algn="ctr">
            <a:solidFill>
              <a:srgbClr val="4BACC6">
                <a:lumMod val="75000"/>
              </a:srgbClr>
            </a:solidFill>
            <a:prstDash val="solid"/>
            <a:headEnd type="none"/>
            <a:tailEnd type="stealth"/>
          </a:ln>
          <a:effectLst/>
        </p:spPr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B4A5E60C-51E4-4569-A41D-FD90FD8CFD0D}"/>
              </a:ext>
            </a:extLst>
          </p:cNvPr>
          <p:cNvSpPr txBox="1"/>
          <p:nvPr/>
        </p:nvSpPr>
        <p:spPr>
          <a:xfrm>
            <a:off x="7475642" y="1619064"/>
            <a:ext cx="223311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sym typeface="Wingdings" panose="05000000000000000000" pitchFamily="2" charset="2"/>
              </a:rPr>
              <a:t>gas recirculation </a:t>
            </a: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sym typeface="Wingdings" panose="05000000000000000000" pitchFamily="2" charset="2"/>
              </a:rPr>
              <a:t>increased: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ALICE-RPC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LHCb-GEM 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2B361E59-3551-4DE7-91FA-85B2960098FF}"/>
              </a:ext>
            </a:extLst>
          </p:cNvPr>
          <p:cNvCxnSpPr>
            <a:cxnSpLocks/>
            <a:stCxn id="45" idx="2"/>
          </p:cNvCxnSpPr>
          <p:nvPr/>
        </p:nvCxnSpPr>
        <p:spPr>
          <a:xfrm>
            <a:off x="8592200" y="2357728"/>
            <a:ext cx="1116558" cy="1484860"/>
          </a:xfrm>
          <a:prstGeom prst="straightConnector1">
            <a:avLst/>
          </a:prstGeom>
          <a:noFill/>
          <a:ln w="38100" cap="flat" cmpd="sng" algn="ctr">
            <a:solidFill>
              <a:srgbClr val="4BACC6">
                <a:lumMod val="75000"/>
              </a:srgbClr>
            </a:solidFill>
            <a:prstDash val="solid"/>
            <a:headEnd type="none"/>
            <a:tailEnd type="stealth"/>
          </a:ln>
          <a:effectLst/>
        </p:spPr>
      </p:cxnSp>
      <p:sp>
        <p:nvSpPr>
          <p:cNvPr id="47" name="Oval 46">
            <a:extLst>
              <a:ext uri="{FF2B5EF4-FFF2-40B4-BE49-F238E27FC236}">
                <a16:creationId xmlns:a16="http://schemas.microsoft.com/office/drawing/2014/main" id="{5425FE1D-ED3A-4941-B35C-7FA289D9A34F}"/>
              </a:ext>
            </a:extLst>
          </p:cNvPr>
          <p:cNvSpPr/>
          <p:nvPr/>
        </p:nvSpPr>
        <p:spPr>
          <a:xfrm>
            <a:off x="792488" y="2135910"/>
            <a:ext cx="3036879" cy="720080"/>
          </a:xfrm>
          <a:prstGeom prst="ellipse">
            <a:avLst/>
          </a:prstGeom>
          <a:solidFill>
            <a:srgbClr val="F79646">
              <a:lumMod val="20000"/>
              <a:lumOff val="80000"/>
              <a:alpha val="30000"/>
            </a:srgbClr>
          </a:solidFill>
          <a:ln w="25400" cap="flat" cmpd="sng" algn="ctr">
            <a:solidFill>
              <a:srgbClr val="F79646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B091BAB3-599C-42BD-A9FF-9D0010E50439}"/>
              </a:ext>
            </a:extLst>
          </p:cNvPr>
          <p:cNvCxnSpPr>
            <a:cxnSpLocks/>
            <a:stCxn id="47" idx="6"/>
          </p:cNvCxnSpPr>
          <p:nvPr/>
        </p:nvCxnSpPr>
        <p:spPr>
          <a:xfrm>
            <a:off x="3829367" y="2495950"/>
            <a:ext cx="1916858" cy="617193"/>
          </a:xfrm>
          <a:prstGeom prst="straightConnector1">
            <a:avLst/>
          </a:prstGeom>
          <a:noFill/>
          <a:ln w="38100" cap="flat" cmpd="sng" algn="ctr">
            <a:solidFill>
              <a:srgbClr val="F79646"/>
            </a:solidFill>
            <a:prstDash val="solid"/>
            <a:headEnd type="none"/>
            <a:tailEnd type="stealth"/>
          </a:ln>
          <a:effectLst/>
        </p:spPr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0A75FBE0-1A61-4AAC-9D41-ABABC33A56C4}"/>
              </a:ext>
            </a:extLst>
          </p:cNvPr>
          <p:cNvSpPr txBox="1"/>
          <p:nvPr/>
        </p:nvSpPr>
        <p:spPr>
          <a:xfrm rot="21281253">
            <a:off x="3371747" y="1836213"/>
            <a:ext cx="30156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rgbClr val="F79646">
                    <a:lumMod val="75000"/>
                  </a:srgbClr>
                </a:solidFill>
                <a:effectLst/>
                <a:uLnTx/>
                <a:uFillTx/>
              </a:rPr>
              <a:t>Today optimization challenge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F79646">
                  <a:lumMod val="75000"/>
                </a:srgbClr>
              </a:solidFill>
              <a:effectLst/>
              <a:uLnTx/>
              <a:uFillTx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D0153E7-9B7F-4821-A4AF-E9B85F38A172}"/>
              </a:ext>
            </a:extLst>
          </p:cNvPr>
          <p:cNvSpPr txBox="1"/>
          <p:nvPr/>
        </p:nvSpPr>
        <p:spPr>
          <a:xfrm>
            <a:off x="8592200" y="4887857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LHC-LS1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B21D0A3-394D-3986-7DEF-307BD14617FE}"/>
              </a:ext>
            </a:extLst>
          </p:cNvPr>
          <p:cNvSpPr txBox="1"/>
          <p:nvPr/>
        </p:nvSpPr>
        <p:spPr>
          <a:xfrm>
            <a:off x="11015605" y="4887857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LHC-LS2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F32A5DB-5ADE-2169-E87E-3822DC6091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27/06/2024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508827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42488" y="6356351"/>
            <a:ext cx="4320000" cy="365125"/>
          </a:xfrm>
        </p:spPr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t>Sustainable Accelerators Panel</a:t>
            </a:r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FB0924B-FD90-41B3-9A32-162EB95AB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77200" y="6356351"/>
            <a:ext cx="2133600" cy="365125"/>
          </a:xfrm>
        </p:spPr>
        <p:txBody>
          <a:bodyPr/>
          <a:lstStyle/>
          <a:p>
            <a:fld id="{ED0B01B5-062F-4E4D-A5EA-85102D21A3D7}" type="slidenum"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37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9678ADA-76D3-4675-9CF0-195DAAA9C2C4}"/>
              </a:ext>
            </a:extLst>
          </p:cNvPr>
          <p:cNvSpPr txBox="1"/>
          <p:nvPr/>
        </p:nvSpPr>
        <p:spPr>
          <a:xfrm>
            <a:off x="0" y="984660"/>
            <a:ext cx="12192000" cy="860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GB" sz="2000" dirty="0">
                <a:solidFill>
                  <a:srgbClr val="4F81BD">
                    <a:lumMod val="75000"/>
                  </a:srgbClr>
                </a:solidFill>
                <a:latin typeface="Calibri"/>
              </a:rPr>
              <a:t>Industrial system able to destroy GHGs</a:t>
            </a:r>
            <a:r>
              <a:rPr lang="en-GB" sz="2000" dirty="0">
                <a:solidFill>
                  <a:prstClr val="black"/>
                </a:solidFill>
                <a:latin typeface="Calibri"/>
              </a:rPr>
              <a:t> avoiding their emission into the atmosphere have been considered</a:t>
            </a:r>
          </a:p>
          <a:p>
            <a:pPr>
              <a:lnSpc>
                <a:spcPct val="130000"/>
              </a:lnSpc>
            </a:pPr>
            <a:r>
              <a:rPr lang="en-GB" sz="2000" dirty="0">
                <a:solidFill>
                  <a:prstClr val="black"/>
                </a:solidFill>
                <a:latin typeface="Calibri"/>
              </a:rPr>
              <a:t>Abatement plants are </a:t>
            </a:r>
            <a:r>
              <a:rPr lang="en-GB" sz="2000" dirty="0">
                <a:solidFill>
                  <a:srgbClr val="4F81BD">
                    <a:lumMod val="75000"/>
                  </a:srgbClr>
                </a:solidFill>
                <a:latin typeface="Calibri"/>
              </a:rPr>
              <a:t>employed when GHG are polluted and therefore not reusable.</a:t>
            </a:r>
            <a:endParaRPr lang="en-GB" sz="20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471A37E-CF48-D150-E4A3-A35CF56071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27/06/2024</a:t>
            </a:r>
            <a:endParaRPr lang="en-GB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6FF8258-1805-4B89-C4C7-60544998BE6B}"/>
              </a:ext>
            </a:extLst>
          </p:cNvPr>
          <p:cNvSpPr txBox="1">
            <a:spLocks noChangeArrowheads="1"/>
          </p:cNvSpPr>
          <p:nvPr/>
        </p:nvSpPr>
        <p:spPr>
          <a:xfrm>
            <a:off x="2244053" y="23513"/>
            <a:ext cx="7632700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0" i="0" u="none" strike="noStrike" kern="1200" cap="none" spc="0" normalizeH="0" baseline="0" noProof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GHG abatement system</a:t>
            </a:r>
          </a:p>
        </p:txBody>
      </p:sp>
      <p:pic>
        <p:nvPicPr>
          <p:cNvPr id="7" name="Picture 2" descr="C:\Users\guidar\Documents\IEEE2012\CERN LogoOutline-Blue-04.png">
            <a:extLst>
              <a:ext uri="{FF2B5EF4-FFF2-40B4-BE49-F238E27FC236}">
                <a16:creationId xmlns:a16="http://schemas.microsoft.com/office/drawing/2014/main" id="{87464B1A-96A1-64DF-2D11-0F5374B9ED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6A6BD239-D34D-B5F6-4AD2-01330D132BE8}"/>
              </a:ext>
            </a:extLst>
          </p:cNvPr>
          <p:cNvGrpSpPr/>
          <p:nvPr/>
        </p:nvGrpSpPr>
        <p:grpSpPr>
          <a:xfrm>
            <a:off x="792488" y="691712"/>
            <a:ext cx="10440000" cy="37824"/>
            <a:chOff x="179512" y="582864"/>
            <a:chExt cx="8820000" cy="37824"/>
          </a:xfrm>
        </p:grpSpPr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B98CAB3A-C8B8-123C-09B4-CD3ECF77896A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lumMod val="75000"/>
                </a:srgbClr>
              </a:solidFill>
              <a:prstDash val="solid"/>
            </a:ln>
            <a:effectLst/>
          </p:spPr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FBAA4DD1-2F69-AF97-9E32-F8217D9E145F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lumMod val="75000"/>
                </a:srgbClr>
              </a:solidFill>
              <a:prstDash val="solid"/>
            </a:ln>
            <a:effectLst/>
          </p:spPr>
        </p:cxn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DB1B94F1-FF0C-7196-7609-BB434889627A}"/>
              </a:ext>
            </a:extLst>
          </p:cNvPr>
          <p:cNvSpPr/>
          <p:nvPr/>
        </p:nvSpPr>
        <p:spPr>
          <a:xfrm>
            <a:off x="0" y="2183024"/>
            <a:ext cx="6671627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/>
              <a:t>However, PFCs are stable and difficult to abate</a:t>
            </a:r>
          </a:p>
          <a:p>
            <a:r>
              <a:rPr lang="en-GB" sz="2000" dirty="0"/>
              <a:t>Carbon‐fluorine bond is the fourth strongest single bond</a:t>
            </a:r>
          </a:p>
          <a:p>
            <a:pPr marL="742950" lvl="1" indent="-285750">
              <a:buFontTx/>
              <a:buChar char="-"/>
            </a:pPr>
            <a:r>
              <a:rPr lang="en-GB" dirty="0"/>
              <a:t>Multiple C‐F bonds on the same carbon enhance stability</a:t>
            </a:r>
          </a:p>
          <a:p>
            <a:pPr marL="742950" lvl="1" indent="-285750">
              <a:buFontTx/>
              <a:buChar char="-"/>
            </a:pPr>
            <a:r>
              <a:rPr lang="en-GB" dirty="0"/>
              <a:t>C‐C or C‐H bonds are weaker and decrease stability</a:t>
            </a:r>
          </a:p>
          <a:p>
            <a:pPr marL="742950" lvl="1" indent="-285750">
              <a:buFontTx/>
              <a:buChar char="-"/>
            </a:pPr>
            <a:r>
              <a:rPr lang="en-GB" dirty="0"/>
              <a:t>S‐F bond is strong too</a:t>
            </a:r>
          </a:p>
          <a:p>
            <a:r>
              <a:rPr lang="en-GB" sz="2000" dirty="0"/>
              <a:t>Stability is reflected in atmospheric lifetimes</a:t>
            </a:r>
          </a:p>
          <a:p>
            <a:r>
              <a:rPr lang="en-GB" sz="2000" dirty="0"/>
              <a:t>Stability is closely related to ease of abatement</a:t>
            </a:r>
          </a:p>
        </p:txBody>
      </p:sp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7A7350D1-1BA6-48EF-F02B-E78321C71D95}"/>
              </a:ext>
            </a:extLst>
          </p:cNvPr>
          <p:cNvGraphicFramePr>
            <a:graphicFrameLocks noGrp="1"/>
          </p:cNvGraphicFramePr>
          <p:nvPr/>
        </p:nvGraphicFramePr>
        <p:xfrm>
          <a:off x="7236560" y="2293976"/>
          <a:ext cx="4824536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12268">
                  <a:extLst>
                    <a:ext uri="{9D8B030D-6E8A-4147-A177-3AD203B41FA5}">
                      <a16:colId xmlns:a16="http://schemas.microsoft.com/office/drawing/2014/main" val="3223474659"/>
                    </a:ext>
                  </a:extLst>
                </a:gridCol>
                <a:gridCol w="2412268">
                  <a:extLst>
                    <a:ext uri="{9D8B030D-6E8A-4147-A177-3AD203B41FA5}">
                      <a16:colId xmlns:a16="http://schemas.microsoft.com/office/drawing/2014/main" val="1891800437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GB" noProof="0" dirty="0"/>
                        <a:t>Fluorinated gas lifetime in atmosphere (years)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4080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800" b="1" dirty="0"/>
                        <a:t>CF4</a:t>
                      </a:r>
                      <a:endParaRPr lang="en-GB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800" b="1" dirty="0"/>
                        <a:t>50000</a:t>
                      </a:r>
                      <a:endParaRPr lang="en-GB" sz="1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11529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/>
                        <a:t>C2F6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800" dirty="0"/>
                        <a:t>10000</a:t>
                      </a:r>
                      <a:endParaRPr lang="en-GB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20304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b="1" dirty="0"/>
                        <a:t>SF6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800" b="1" dirty="0"/>
                        <a:t>3200</a:t>
                      </a:r>
                      <a:endParaRPr lang="en-GB" sz="1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1450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/>
                        <a:t>C3F8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800" dirty="0"/>
                        <a:t>2600</a:t>
                      </a:r>
                      <a:endParaRPr lang="en-GB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38669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/>
                        <a:t>c‐C4F8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800" dirty="0"/>
                        <a:t>3200</a:t>
                      </a:r>
                      <a:endParaRPr lang="en-GB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16497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/>
                        <a:t>NF3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800" dirty="0"/>
                        <a:t>740</a:t>
                      </a:r>
                      <a:endParaRPr lang="en-GB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66683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/>
                        <a:t>CHF3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800" dirty="0"/>
                        <a:t>270</a:t>
                      </a:r>
                      <a:endParaRPr lang="en-GB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75155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800" b="1" dirty="0"/>
                        <a:t>C</a:t>
                      </a:r>
                      <a:r>
                        <a:rPr lang="en-GB" sz="1800" b="1" dirty="0"/>
                        <a:t>2H2F4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800" b="1" dirty="0"/>
                        <a:t>14</a:t>
                      </a:r>
                      <a:endParaRPr lang="en-GB" sz="1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33643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/>
                        <a:t>CH2F2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800" dirty="0"/>
                        <a:t>5</a:t>
                      </a:r>
                      <a:endParaRPr lang="en-GB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8454211"/>
                  </a:ext>
                </a:extLst>
              </a:tr>
            </a:tbl>
          </a:graphicData>
        </a:graphic>
      </p:graphicFrame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8075CEE7-A1ED-6ABA-F5BF-232F7DCEA49C}"/>
              </a:ext>
            </a:extLst>
          </p:cNvPr>
          <p:cNvCxnSpPr>
            <a:cxnSpLocks/>
          </p:cNvCxnSpPr>
          <p:nvPr/>
        </p:nvCxnSpPr>
        <p:spPr>
          <a:xfrm>
            <a:off x="6516480" y="2870040"/>
            <a:ext cx="615438" cy="0"/>
          </a:xfrm>
          <a:prstGeom prst="straightConnector1">
            <a:avLst/>
          </a:prstGeom>
          <a:ln w="5715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9365BCA7-6379-D07A-C769-8E5A7B18638A}"/>
              </a:ext>
            </a:extLst>
          </p:cNvPr>
          <p:cNvCxnSpPr>
            <a:cxnSpLocks/>
          </p:cNvCxnSpPr>
          <p:nvPr/>
        </p:nvCxnSpPr>
        <p:spPr>
          <a:xfrm>
            <a:off x="6516480" y="3577746"/>
            <a:ext cx="615438" cy="0"/>
          </a:xfrm>
          <a:prstGeom prst="straightConnector1">
            <a:avLst/>
          </a:prstGeom>
          <a:ln w="5715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FCE2E9D9-8E69-2C48-3DA1-26C34E47BAA4}"/>
              </a:ext>
            </a:extLst>
          </p:cNvPr>
          <p:cNvCxnSpPr>
            <a:cxnSpLocks/>
          </p:cNvCxnSpPr>
          <p:nvPr/>
        </p:nvCxnSpPr>
        <p:spPr>
          <a:xfrm>
            <a:off x="6516480" y="5462328"/>
            <a:ext cx="615438" cy="0"/>
          </a:xfrm>
          <a:prstGeom prst="straightConnector1">
            <a:avLst/>
          </a:prstGeom>
          <a:ln w="5715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9030157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42488" y="6356351"/>
            <a:ext cx="4320000" cy="365125"/>
          </a:xfrm>
        </p:spPr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t>Sustainable Accelerators Panel</a:t>
            </a:r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FB0924B-FD90-41B3-9A32-162EB95AB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77200" y="6356351"/>
            <a:ext cx="2133600" cy="365125"/>
          </a:xfrm>
        </p:spPr>
        <p:txBody>
          <a:bodyPr/>
          <a:lstStyle/>
          <a:p>
            <a:fld id="{ED0B01B5-062F-4E4D-A5EA-85102D21A3D7}" type="slidenum"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38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471A37E-CF48-D150-E4A3-A35CF56071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27/06/2024</a:t>
            </a:r>
            <a:endParaRPr lang="en-GB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6FF8258-1805-4B89-C4C7-60544998BE6B}"/>
              </a:ext>
            </a:extLst>
          </p:cNvPr>
          <p:cNvSpPr txBox="1">
            <a:spLocks noChangeArrowheads="1"/>
          </p:cNvSpPr>
          <p:nvPr/>
        </p:nvSpPr>
        <p:spPr>
          <a:xfrm>
            <a:off x="2244053" y="23513"/>
            <a:ext cx="7632700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0" i="0" u="none" strike="noStrike" kern="1200" cap="none" spc="0" normalizeH="0" baseline="0" noProof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GHG abatement system</a:t>
            </a:r>
          </a:p>
        </p:txBody>
      </p:sp>
      <p:pic>
        <p:nvPicPr>
          <p:cNvPr id="7" name="Picture 2" descr="C:\Users\guidar\Documents\IEEE2012\CERN LogoOutline-Blue-04.png">
            <a:extLst>
              <a:ext uri="{FF2B5EF4-FFF2-40B4-BE49-F238E27FC236}">
                <a16:creationId xmlns:a16="http://schemas.microsoft.com/office/drawing/2014/main" id="{87464B1A-96A1-64DF-2D11-0F5374B9ED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6A6BD239-D34D-B5F6-4AD2-01330D132BE8}"/>
              </a:ext>
            </a:extLst>
          </p:cNvPr>
          <p:cNvGrpSpPr/>
          <p:nvPr/>
        </p:nvGrpSpPr>
        <p:grpSpPr>
          <a:xfrm>
            <a:off x="792488" y="691712"/>
            <a:ext cx="10440000" cy="37824"/>
            <a:chOff x="179512" y="582864"/>
            <a:chExt cx="8820000" cy="37824"/>
          </a:xfrm>
        </p:grpSpPr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B98CAB3A-C8B8-123C-09B4-CD3ECF77896A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lumMod val="75000"/>
                </a:srgbClr>
              </a:solidFill>
              <a:prstDash val="solid"/>
            </a:ln>
            <a:effectLst/>
          </p:spPr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FBAA4DD1-2F69-AF97-9E32-F8217D9E145F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lumMod val="75000"/>
                </a:srgbClr>
              </a:solidFill>
              <a:prstDash val="solid"/>
            </a:ln>
            <a:effectLst/>
          </p:spPr>
        </p:cxn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BB0EF02B-410B-17F3-ECB3-21668432017D}"/>
              </a:ext>
            </a:extLst>
          </p:cNvPr>
          <p:cNvSpPr/>
          <p:nvPr/>
        </p:nvSpPr>
        <p:spPr>
          <a:xfrm>
            <a:off x="0" y="750672"/>
            <a:ext cx="1092966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Reaction of CF</a:t>
            </a:r>
            <a:r>
              <a:rPr lang="en-GB" baseline="-25000" dirty="0"/>
              <a:t>4</a:t>
            </a:r>
            <a:r>
              <a:rPr lang="en-GB" dirty="0"/>
              <a:t> to CO</a:t>
            </a:r>
            <a:r>
              <a:rPr lang="en-GB" baseline="-25000" dirty="0"/>
              <a:t>2</a:t>
            </a:r>
            <a:r>
              <a:rPr lang="en-GB" dirty="0"/>
              <a:t> and HF is very exothermic, but also requires a big push to break the very strong C‐F bonds</a:t>
            </a:r>
          </a:p>
          <a:p>
            <a:r>
              <a:rPr lang="en-GB" dirty="0"/>
              <a:t>-This is why CF</a:t>
            </a:r>
            <a:r>
              <a:rPr lang="en-GB" baseline="-25000" dirty="0"/>
              <a:t>4</a:t>
            </a:r>
            <a:r>
              <a:rPr lang="en-GB" dirty="0"/>
              <a:t> abatement is so difficult</a:t>
            </a:r>
          </a:p>
          <a:p>
            <a:r>
              <a:rPr lang="en-GB" dirty="0"/>
              <a:t>-Actual reaction is much more complicated than shown</a:t>
            </a:r>
          </a:p>
          <a:p>
            <a:endParaRPr lang="fr-CH" dirty="0"/>
          </a:p>
          <a:p>
            <a:r>
              <a:rPr lang="en-GB" dirty="0"/>
              <a:t>Burn‐wet is the primary POU (point of use) abatement technology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7DAA01F-1FA1-89B0-98C4-85D6DBBAF1DE}"/>
              </a:ext>
            </a:extLst>
          </p:cNvPr>
          <p:cNvGrpSpPr/>
          <p:nvPr/>
        </p:nvGrpSpPr>
        <p:grpSpPr>
          <a:xfrm>
            <a:off x="0" y="2303944"/>
            <a:ext cx="6372200" cy="4052406"/>
            <a:chOff x="0" y="2184906"/>
            <a:chExt cx="6372200" cy="4052406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90B60C8B-BB38-9071-4C71-5F298A346FD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74304" y="3506647"/>
              <a:ext cx="3741712" cy="2730665"/>
            </a:xfrm>
            <a:prstGeom prst="rect">
              <a:avLst/>
            </a:prstGeom>
          </p:spPr>
        </p:pic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F9AC1F81-DE23-3E23-9C26-42D6E7286206}"/>
                </a:ext>
              </a:extLst>
            </p:cNvPr>
            <p:cNvCxnSpPr>
              <a:cxnSpLocks/>
              <a:stCxn id="17" idx="2"/>
            </p:cNvCxnSpPr>
            <p:nvPr/>
          </p:nvCxnSpPr>
          <p:spPr>
            <a:xfrm>
              <a:off x="1205880" y="3284984"/>
              <a:ext cx="701825" cy="1296144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6C28880A-5570-FB06-521F-60607CED2F6D}"/>
                </a:ext>
              </a:extLst>
            </p:cNvPr>
            <p:cNvCxnSpPr>
              <a:cxnSpLocks/>
              <a:stCxn id="20" idx="2"/>
            </p:cNvCxnSpPr>
            <p:nvPr/>
          </p:nvCxnSpPr>
          <p:spPr>
            <a:xfrm flipH="1">
              <a:off x="4283968" y="4000788"/>
              <a:ext cx="936104" cy="1588452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5D8DF1D-8F19-01C2-22E8-29DE0EE2F61C}"/>
                </a:ext>
              </a:extLst>
            </p:cNvPr>
            <p:cNvSpPr txBox="1"/>
            <p:nvPr/>
          </p:nvSpPr>
          <p:spPr>
            <a:xfrm>
              <a:off x="0" y="2207766"/>
              <a:ext cx="241176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/>
                <a:t>Huge quantities of </a:t>
              </a:r>
            </a:p>
            <a:p>
              <a:r>
                <a:rPr lang="en-GB" sz="1600" dirty="0"/>
                <a:t>O</a:t>
              </a:r>
              <a:r>
                <a:rPr lang="en-GB" sz="1600" baseline="-25000" dirty="0"/>
                <a:t>2</a:t>
              </a:r>
              <a:r>
                <a:rPr lang="en-GB" sz="1600" dirty="0"/>
                <a:t> and CH</a:t>
              </a:r>
              <a:r>
                <a:rPr lang="en-GB" sz="1600" baseline="-25000" dirty="0"/>
                <a:t>4</a:t>
              </a:r>
              <a:r>
                <a:rPr lang="en-GB" sz="1600" dirty="0"/>
                <a:t> </a:t>
              </a:r>
            </a:p>
            <a:p>
              <a:r>
                <a:rPr lang="en-GB" sz="1600" dirty="0"/>
                <a:t>needed to overcome E</a:t>
              </a:r>
              <a:r>
                <a:rPr lang="en-GB" sz="1600" baseline="-25000" dirty="0"/>
                <a:t>A</a:t>
              </a:r>
            </a:p>
            <a:p>
              <a:r>
                <a:rPr lang="en-GB" sz="1600" dirty="0"/>
                <a:t>Some 100 m</a:t>
              </a:r>
              <a:r>
                <a:rPr lang="en-GB" sz="1600" baseline="30000" dirty="0"/>
                <a:t>3</a:t>
              </a:r>
              <a:r>
                <a:rPr lang="en-GB" sz="1600" dirty="0"/>
                <a:t>/day needed 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EA4196A-0271-1BE6-DC14-7FB2C9127844}"/>
                </a:ext>
              </a:extLst>
            </p:cNvPr>
            <p:cNvSpPr txBox="1"/>
            <p:nvPr/>
          </p:nvSpPr>
          <p:spPr>
            <a:xfrm>
              <a:off x="4067944" y="2184906"/>
              <a:ext cx="2304256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>
                  <a:solidFill>
                    <a:srgbClr val="FF0000"/>
                  </a:solidFill>
                </a:rPr>
                <a:t>Final product is HF!</a:t>
              </a:r>
            </a:p>
            <a:p>
              <a:r>
                <a:rPr lang="en-GB" sz="1600" dirty="0">
                  <a:solidFill>
                    <a:srgbClr val="FF0000"/>
                  </a:solidFill>
                </a:rPr>
                <a:t>One </a:t>
              </a:r>
              <a:r>
                <a:rPr lang="en-GB" sz="1600" dirty="0" err="1">
                  <a:solidFill>
                    <a:srgbClr val="FF0000"/>
                  </a:solidFill>
                </a:rPr>
                <a:t>liter</a:t>
              </a:r>
              <a:r>
                <a:rPr lang="en-GB" sz="1600" dirty="0">
                  <a:solidFill>
                    <a:srgbClr val="FF0000"/>
                  </a:solidFill>
                </a:rPr>
                <a:t> of CF</a:t>
              </a:r>
              <a:r>
                <a:rPr lang="en-GB" sz="1600" baseline="-25000" dirty="0">
                  <a:solidFill>
                    <a:srgbClr val="FF0000"/>
                  </a:solidFill>
                </a:rPr>
                <a:t>4</a:t>
              </a:r>
              <a:r>
                <a:rPr lang="en-GB" sz="1600" dirty="0">
                  <a:solidFill>
                    <a:srgbClr val="FF0000"/>
                  </a:solidFill>
                </a:rPr>
                <a:t> generates 4 </a:t>
              </a:r>
              <a:r>
                <a:rPr lang="en-GB" sz="1600" dirty="0" err="1">
                  <a:solidFill>
                    <a:srgbClr val="FF0000"/>
                  </a:solidFill>
                </a:rPr>
                <a:t>liters</a:t>
              </a:r>
              <a:r>
                <a:rPr lang="en-GB" sz="1600" dirty="0">
                  <a:solidFill>
                    <a:srgbClr val="FF0000"/>
                  </a:solidFill>
                </a:rPr>
                <a:t> of HF</a:t>
              </a:r>
            </a:p>
            <a:p>
              <a:r>
                <a:rPr lang="en-GB" sz="1600" dirty="0">
                  <a:solidFill>
                    <a:srgbClr val="FF0000"/>
                  </a:solidFill>
                </a:rPr>
                <a:t>Water treatment plant required! </a:t>
              </a:r>
            </a:p>
            <a:p>
              <a:r>
                <a:rPr lang="en-GB" sz="1600" dirty="0">
                  <a:solidFill>
                    <a:srgbClr val="FF0000"/>
                  </a:solidFill>
                </a:rPr>
                <a:t>Some m</a:t>
              </a:r>
              <a:r>
                <a:rPr lang="en-GB" sz="1600" baseline="30000" dirty="0">
                  <a:solidFill>
                    <a:srgbClr val="FF0000"/>
                  </a:solidFill>
                </a:rPr>
                <a:t>3</a:t>
              </a:r>
              <a:r>
                <a:rPr lang="en-GB" sz="1600" dirty="0">
                  <a:solidFill>
                    <a:srgbClr val="FF0000"/>
                  </a:solidFill>
                </a:rPr>
                <a:t>/day wastewater produced</a:t>
              </a: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A183D6FA-03FC-D6C0-2B14-8AF6B1B22264}"/>
              </a:ext>
            </a:extLst>
          </p:cNvPr>
          <p:cNvSpPr txBox="1"/>
          <p:nvPr/>
        </p:nvSpPr>
        <p:spPr>
          <a:xfrm flipH="1">
            <a:off x="6372200" y="4857888"/>
            <a:ext cx="432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Small commercial systems for burn-wet exist but require heavy infrastructures:</a:t>
            </a:r>
          </a:p>
          <a:p>
            <a:pPr marL="285750" indent="-285750">
              <a:buFont typeface="Calibri" panose="020F0502020204030204" pitchFamily="34" charset="0"/>
              <a:buChar char="-"/>
            </a:pPr>
            <a:r>
              <a:rPr lang="en-GB" dirty="0">
                <a:solidFill>
                  <a:srgbClr val="FF0000"/>
                </a:solidFill>
              </a:rPr>
              <a:t>CH</a:t>
            </a:r>
            <a:r>
              <a:rPr lang="en-GB" baseline="-25000" dirty="0">
                <a:solidFill>
                  <a:srgbClr val="FF0000"/>
                </a:solidFill>
              </a:rPr>
              <a:t>4</a:t>
            </a:r>
            <a:r>
              <a:rPr lang="en-GB" dirty="0">
                <a:solidFill>
                  <a:srgbClr val="FF0000"/>
                </a:solidFill>
              </a:rPr>
              <a:t>+O</a:t>
            </a:r>
            <a:r>
              <a:rPr lang="en-GB" baseline="-25000" dirty="0">
                <a:solidFill>
                  <a:srgbClr val="FF0000"/>
                </a:solidFill>
              </a:rPr>
              <a:t>2</a:t>
            </a:r>
            <a:r>
              <a:rPr lang="en-GB" dirty="0">
                <a:solidFill>
                  <a:srgbClr val="FF0000"/>
                </a:solidFill>
              </a:rPr>
              <a:t> supply</a:t>
            </a:r>
          </a:p>
          <a:p>
            <a:pPr marL="285750" indent="-285750">
              <a:buFont typeface="Calibri" panose="020F0502020204030204" pitchFamily="34" charset="0"/>
              <a:buChar char="-"/>
            </a:pPr>
            <a:r>
              <a:rPr lang="en-GB" b="1" dirty="0">
                <a:solidFill>
                  <a:srgbClr val="FF0000"/>
                </a:solidFill>
              </a:rPr>
              <a:t>Waste water treatment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5511D61-D674-CBBC-EF5E-1B4834E912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71930" y="1335428"/>
            <a:ext cx="4215949" cy="3344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272644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42488" y="6356351"/>
            <a:ext cx="4320000" cy="365125"/>
          </a:xfrm>
        </p:spPr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t>Sustainable Accelerators Panel</a:t>
            </a:r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FB0924B-FD90-41B3-9A32-162EB95AB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77200" y="6356351"/>
            <a:ext cx="2133600" cy="365125"/>
          </a:xfrm>
        </p:spPr>
        <p:txBody>
          <a:bodyPr/>
          <a:lstStyle/>
          <a:p>
            <a:fld id="{ED0B01B5-062F-4E4D-A5EA-85102D21A3D7}" type="slidenum"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34F60E3-6516-4EA6-B620-F5D1A115265A}"/>
              </a:ext>
            </a:extLst>
          </p:cNvPr>
          <p:cNvSpPr/>
          <p:nvPr/>
        </p:nvSpPr>
        <p:spPr>
          <a:xfrm>
            <a:off x="467544" y="5234547"/>
            <a:ext cx="9144000" cy="423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GB" dirty="0">
                <a:solidFill>
                  <a:prstClr val="black"/>
                </a:solidFill>
                <a:latin typeface="Calibri"/>
              </a:rPr>
              <a:t>Approximative cost of burner system: 130 </a:t>
            </a:r>
            <a:r>
              <a:rPr lang="en-GB" dirty="0" err="1">
                <a:solidFill>
                  <a:prstClr val="black"/>
                </a:solidFill>
                <a:latin typeface="Calibri"/>
              </a:rPr>
              <a:t>kCHF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9678ADA-76D3-4675-9CF0-195DAAA9C2C4}"/>
              </a:ext>
            </a:extLst>
          </p:cNvPr>
          <p:cNvSpPr txBox="1"/>
          <p:nvPr/>
        </p:nvSpPr>
        <p:spPr>
          <a:xfrm>
            <a:off x="298516" y="855624"/>
            <a:ext cx="10655430" cy="423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GB" dirty="0">
                <a:solidFill>
                  <a:srgbClr val="4F81BD">
                    <a:lumMod val="75000"/>
                  </a:srgbClr>
                </a:solidFill>
                <a:latin typeface="Calibri"/>
              </a:rPr>
              <a:t>Industrial system able to destroy GHGs: </a:t>
            </a:r>
            <a:r>
              <a:rPr lang="en-GB" dirty="0">
                <a:latin typeface="Calibri"/>
              </a:rPr>
              <a:t>two options considered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471A37E-CF48-D150-E4A3-A35CF56071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27/06/2024</a:t>
            </a:r>
            <a:endParaRPr lang="en-GB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6FF8258-1805-4B89-C4C7-60544998BE6B}"/>
              </a:ext>
            </a:extLst>
          </p:cNvPr>
          <p:cNvSpPr txBox="1">
            <a:spLocks noChangeArrowheads="1"/>
          </p:cNvSpPr>
          <p:nvPr/>
        </p:nvSpPr>
        <p:spPr>
          <a:xfrm>
            <a:off x="2244053" y="23513"/>
            <a:ext cx="7632700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0" i="0" u="none" strike="noStrike" kern="1200" cap="none" spc="0" normalizeH="0" baseline="0" noProof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GHG abatement system</a:t>
            </a:r>
          </a:p>
        </p:txBody>
      </p:sp>
      <p:pic>
        <p:nvPicPr>
          <p:cNvPr id="7" name="Picture 2" descr="C:\Users\guidar\Documents\IEEE2012\CERN LogoOutline-Blue-04.png">
            <a:extLst>
              <a:ext uri="{FF2B5EF4-FFF2-40B4-BE49-F238E27FC236}">
                <a16:creationId xmlns:a16="http://schemas.microsoft.com/office/drawing/2014/main" id="{87464B1A-96A1-64DF-2D11-0F5374B9ED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6A6BD239-D34D-B5F6-4AD2-01330D132BE8}"/>
              </a:ext>
            </a:extLst>
          </p:cNvPr>
          <p:cNvGrpSpPr/>
          <p:nvPr/>
        </p:nvGrpSpPr>
        <p:grpSpPr>
          <a:xfrm>
            <a:off x="792488" y="691712"/>
            <a:ext cx="10440000" cy="37824"/>
            <a:chOff x="179512" y="582864"/>
            <a:chExt cx="8820000" cy="37824"/>
          </a:xfrm>
        </p:grpSpPr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B98CAB3A-C8B8-123C-09B4-CD3ECF77896A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lumMod val="75000"/>
                </a:srgbClr>
              </a:solidFill>
              <a:prstDash val="solid"/>
            </a:ln>
            <a:effectLst/>
          </p:spPr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FBAA4DD1-2F69-AF97-9E32-F8217D9E145F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lumMod val="75000"/>
                </a:srgbClr>
              </a:solidFill>
              <a:prstDash val="solid"/>
            </a:ln>
            <a:effectLst/>
          </p:spPr>
        </p:cxn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973D2D07-0A7D-7E65-BE07-B14C031B61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544" y="1411792"/>
            <a:ext cx="4534156" cy="339684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47C99AA-659B-C613-6BF4-4057BA7D73F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83706" y="1586153"/>
            <a:ext cx="3957564" cy="307136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7E1BEA2-4633-8676-094C-A3E576824E7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43532"/>
          <a:stretch/>
        </p:blipFill>
        <p:spPr>
          <a:xfrm>
            <a:off x="6269643" y="4864616"/>
            <a:ext cx="4684303" cy="1163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2646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A038D8-AFCE-44FB-A6E1-7819B51620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758328" cy="365125"/>
          </a:xfrm>
        </p:spPr>
        <p:txBody>
          <a:bodyPr/>
          <a:lstStyle/>
          <a:p>
            <a:r>
              <a:rPr lang="en-GB"/>
              <a:t>Sustainable Accelerators Panel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642028-8490-4B0E-97DA-CFF0DFD93C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4</a:t>
            </a:fld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AE3020D-FBA9-4DEC-A5A0-0B5E9E02D0CD}"/>
              </a:ext>
            </a:extLst>
          </p:cNvPr>
          <p:cNvSpPr txBox="1">
            <a:spLocks noChangeArrowheads="1"/>
          </p:cNvSpPr>
          <p:nvPr/>
        </p:nvSpPr>
        <p:spPr>
          <a:xfrm>
            <a:off x="2376138" y="0"/>
            <a:ext cx="7632700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0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Greenhouse gas regulation</a:t>
            </a:r>
          </a:p>
        </p:txBody>
      </p:sp>
      <p:pic>
        <p:nvPicPr>
          <p:cNvPr id="6" name="Picture 2" descr="C:\Users\guidar\Documents\IEEE2012\CERN LogoOutline-Blue-04.png">
            <a:extLst>
              <a:ext uri="{FF2B5EF4-FFF2-40B4-BE49-F238E27FC236}">
                <a16:creationId xmlns:a16="http://schemas.microsoft.com/office/drawing/2014/main" id="{E78240DC-509E-4717-B9A1-3DA541C98E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796B0096-1468-4EDB-9950-FA02BE19FE1E}"/>
              </a:ext>
            </a:extLst>
          </p:cNvPr>
          <p:cNvGrpSpPr/>
          <p:nvPr/>
        </p:nvGrpSpPr>
        <p:grpSpPr>
          <a:xfrm>
            <a:off x="792488" y="691712"/>
            <a:ext cx="10440000" cy="37824"/>
            <a:chOff x="179512" y="582864"/>
            <a:chExt cx="8820000" cy="37824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3C4E426A-EE51-4FB8-A153-212E4FD890BE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D7A77718-2DBA-4619-9F32-1A1B98095DAE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Google Shape;130;p14">
            <a:extLst>
              <a:ext uri="{FF2B5EF4-FFF2-40B4-BE49-F238E27FC236}">
                <a16:creationId xmlns:a16="http://schemas.microsoft.com/office/drawing/2014/main" id="{83087622-1CC4-F43C-6D61-2ECE3FBE0AFF}"/>
              </a:ext>
            </a:extLst>
          </p:cNvPr>
          <p:cNvSpPr/>
          <p:nvPr/>
        </p:nvSpPr>
        <p:spPr>
          <a:xfrm>
            <a:off x="4906244" y="2961548"/>
            <a:ext cx="434000" cy="8056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16" name="Google Shape;131;p14">
            <a:extLst>
              <a:ext uri="{FF2B5EF4-FFF2-40B4-BE49-F238E27FC236}">
                <a16:creationId xmlns:a16="http://schemas.microsoft.com/office/drawing/2014/main" id="{3E86D3F9-078D-E4F2-8077-69BDAF187848}"/>
              </a:ext>
            </a:extLst>
          </p:cNvPr>
          <p:cNvSpPr txBox="1">
            <a:spLocks/>
          </p:cNvSpPr>
          <p:nvPr/>
        </p:nvSpPr>
        <p:spPr>
          <a:xfrm>
            <a:off x="410088" y="5930700"/>
            <a:ext cx="11564800" cy="4432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60000"/>
              </a:lnSpc>
              <a:spcAft>
                <a:spcPts val="667"/>
              </a:spcAft>
            </a:pPr>
            <a:r>
              <a:rPr lang="en-GB" sz="1933" b="1" u="sng" dirty="0">
                <a:solidFill>
                  <a:schemeClr val="dk1"/>
                </a:solidFill>
                <a:ea typeface="Arial"/>
                <a:cs typeface="Arial" panose="020B0604020202020204" pitchFamily="34" charset="0"/>
                <a:sym typeface="Arial"/>
              </a:rPr>
              <a:t>Goal: reduce F- gases consumption and emissions from particle detectors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CF60382-08CB-278C-1870-D1A2232353BE}"/>
              </a:ext>
            </a:extLst>
          </p:cNvPr>
          <p:cNvSpPr txBox="1"/>
          <p:nvPr/>
        </p:nvSpPr>
        <p:spPr>
          <a:xfrm>
            <a:off x="9365" y="854610"/>
            <a:ext cx="12193334" cy="1254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GB" sz="1600" dirty="0"/>
              <a:t>Due to the environmental risk, “</a:t>
            </a:r>
            <a:r>
              <a:rPr lang="en-GB" sz="1600" b="1" u="sng" dirty="0"/>
              <a:t>F-gas regulations</a:t>
            </a:r>
            <a:r>
              <a:rPr lang="en-GB" sz="1600" dirty="0"/>
              <a:t>” started to appear. For example, the EU517/2014 is:</a:t>
            </a:r>
          </a:p>
          <a:p>
            <a:pPr marL="285750" indent="-285750">
              <a:lnSpc>
                <a:spcPct val="120000"/>
              </a:lnSpc>
              <a:buFont typeface="Calibri" panose="020F0502020204030204" pitchFamily="34" charset="0"/>
              <a:buChar char="-"/>
            </a:pPr>
            <a:r>
              <a:rPr lang="en-GB" sz="1600" b="1" u="sng" dirty="0">
                <a:highlight>
                  <a:srgbClr val="FFFF00"/>
                </a:highlight>
              </a:rPr>
              <a:t>Limiting</a:t>
            </a:r>
            <a:r>
              <a:rPr lang="en-GB" sz="1600" b="1" u="sng" dirty="0"/>
              <a:t> the total amount </a:t>
            </a:r>
            <a:r>
              <a:rPr lang="en-GB" sz="1600" dirty="0"/>
              <a:t>of the most important F-gases that can be sold from 2015 onwards. By 2030, it limits the use to 1/5 of 2014 sales.</a:t>
            </a:r>
          </a:p>
          <a:p>
            <a:pPr marL="285750" indent="-285750">
              <a:lnSpc>
                <a:spcPct val="120000"/>
              </a:lnSpc>
              <a:buFont typeface="Calibri" panose="020F0502020204030204" pitchFamily="34" charset="0"/>
              <a:buChar char="-"/>
            </a:pPr>
            <a:r>
              <a:rPr lang="en-GB" sz="1600" b="1" u="sng" dirty="0">
                <a:highlight>
                  <a:srgbClr val="FFFF00"/>
                </a:highlight>
              </a:rPr>
              <a:t>Banning</a:t>
            </a:r>
            <a:r>
              <a:rPr lang="en-GB" sz="1600" b="1" u="sng" dirty="0"/>
              <a:t> the use of F-gases </a:t>
            </a:r>
            <a:r>
              <a:rPr lang="en-GB" sz="1600" dirty="0"/>
              <a:t>in new equipment where less harmful alternatives are available.</a:t>
            </a:r>
          </a:p>
          <a:p>
            <a:pPr marL="285750" indent="-285750">
              <a:lnSpc>
                <a:spcPct val="120000"/>
              </a:lnSpc>
              <a:buFont typeface="Calibri" panose="020F0502020204030204" pitchFamily="34" charset="0"/>
              <a:buChar char="-"/>
            </a:pPr>
            <a:r>
              <a:rPr lang="en-GB" sz="1600" b="1" u="sng" dirty="0">
                <a:highlight>
                  <a:srgbClr val="FFFF00"/>
                </a:highlight>
              </a:rPr>
              <a:t>Preventing emissions </a:t>
            </a:r>
            <a:r>
              <a:rPr lang="en-GB" sz="1600" b="1" u="sng" dirty="0"/>
              <a:t>of F-gases </a:t>
            </a:r>
            <a:r>
              <a:rPr lang="en-GB" sz="1600" dirty="0"/>
              <a:t>from existing equipment by requiring checks, </a:t>
            </a:r>
            <a:r>
              <a:rPr lang="en-GB" sz="1600" dirty="0">
                <a:highlight>
                  <a:srgbClr val="FFFF00"/>
                </a:highlight>
              </a:rPr>
              <a:t>proper servicing and recovery of gases</a:t>
            </a:r>
            <a:r>
              <a:rPr lang="en-GB" sz="1600" dirty="0"/>
              <a:t>.</a:t>
            </a: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673A4F34-3752-BFD9-21F8-9600F0C76DF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7380" y="2212329"/>
            <a:ext cx="5290734" cy="3329708"/>
          </a:xfrm>
          <a:prstGeom prst="rect">
            <a:avLst/>
          </a:prstGeom>
        </p:spPr>
      </p:pic>
      <p:sp>
        <p:nvSpPr>
          <p:cNvPr id="37" name="Shape 195">
            <a:extLst>
              <a:ext uri="{FF2B5EF4-FFF2-40B4-BE49-F238E27FC236}">
                <a16:creationId xmlns:a16="http://schemas.microsoft.com/office/drawing/2014/main" id="{02306868-A463-61E5-8E1D-CA7D90D81C09}"/>
              </a:ext>
            </a:extLst>
          </p:cNvPr>
          <p:cNvSpPr/>
          <p:nvPr/>
        </p:nvSpPr>
        <p:spPr>
          <a:xfrm>
            <a:off x="5695494" y="2308898"/>
            <a:ext cx="6128319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400">
                <a:solidFill>
                  <a:srgbClr val="2964AD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 algn="r"/>
            <a:r>
              <a:rPr lang="en-GB" sz="2000" dirty="0">
                <a:latin typeface="+mj-lt"/>
              </a:rPr>
              <a:t>HFC phase down: effects on HFC availability and prices </a:t>
            </a:r>
          </a:p>
        </p:txBody>
      </p:sp>
      <p:sp>
        <p:nvSpPr>
          <p:cNvPr id="38" name="Shape 195">
            <a:extLst>
              <a:ext uri="{FF2B5EF4-FFF2-40B4-BE49-F238E27FC236}">
                <a16:creationId xmlns:a16="http://schemas.microsoft.com/office/drawing/2014/main" id="{3F4B225B-61E9-283C-AB2D-8D8471786F6C}"/>
              </a:ext>
            </a:extLst>
          </p:cNvPr>
          <p:cNvSpPr/>
          <p:nvPr/>
        </p:nvSpPr>
        <p:spPr>
          <a:xfrm>
            <a:off x="107504" y="5608464"/>
            <a:ext cx="6633560" cy="4411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400">
                <a:solidFill>
                  <a:srgbClr val="2964AD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rPr lang="fr-CH" sz="1100" dirty="0">
                <a:latin typeface="+mj-lt"/>
              </a:rPr>
              <a:t>Sources:  E</a:t>
            </a:r>
            <a:r>
              <a:rPr lang="en-GB" sz="1100" dirty="0" err="1">
                <a:latin typeface="+mj-lt"/>
              </a:rPr>
              <a:t>uropean</a:t>
            </a:r>
            <a:r>
              <a:rPr lang="en-GB" sz="1100" dirty="0">
                <a:latin typeface="+mj-lt"/>
              </a:rPr>
              <a:t> Environment Agency, Fluorinated greenhouse gases 2019 report </a:t>
            </a:r>
          </a:p>
          <a:p>
            <a:r>
              <a:rPr lang="en-GB" sz="1100" dirty="0" err="1">
                <a:latin typeface="+mj-lt"/>
              </a:rPr>
              <a:t>Öko</a:t>
            </a:r>
            <a:r>
              <a:rPr lang="en-GB" sz="1100" dirty="0">
                <a:latin typeface="+mj-lt"/>
              </a:rPr>
              <a:t> Recherche report, March 2020 J. Kleinschmidt et al.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840BBDC0-A7AB-D5AD-FBA8-73F8109D69F6}"/>
              </a:ext>
            </a:extLst>
          </p:cNvPr>
          <p:cNvGrpSpPr/>
          <p:nvPr/>
        </p:nvGrpSpPr>
        <p:grpSpPr>
          <a:xfrm>
            <a:off x="7729146" y="2919597"/>
            <a:ext cx="4094667" cy="2792680"/>
            <a:chOff x="7880221" y="2183247"/>
            <a:chExt cx="4094667" cy="2792680"/>
          </a:xfrm>
        </p:grpSpPr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2781252A-F155-621D-673D-E7AFD97BAF8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80221" y="2529482"/>
              <a:ext cx="4094667" cy="2446445"/>
            </a:xfrm>
            <a:prstGeom prst="rect">
              <a:avLst/>
            </a:prstGeom>
          </p:spPr>
        </p:pic>
        <p:sp>
          <p:nvSpPr>
            <p:cNvPr id="40" name="Shape 195">
              <a:extLst>
                <a:ext uri="{FF2B5EF4-FFF2-40B4-BE49-F238E27FC236}">
                  <a16:creationId xmlns:a16="http://schemas.microsoft.com/office/drawing/2014/main" id="{34FD44F2-8A1F-1D5B-FF98-0F980E4DC797}"/>
                </a:ext>
              </a:extLst>
            </p:cNvPr>
            <p:cNvSpPr/>
            <p:nvPr/>
          </p:nvSpPr>
          <p:spPr>
            <a:xfrm>
              <a:off x="8371912" y="2183247"/>
              <a:ext cx="2934241" cy="379591"/>
            </a:xfrm>
            <a:prstGeom prst="rect">
              <a:avLst/>
            </a:prstGeom>
            <a:solidFill>
              <a:schemeClr val="bg1"/>
            </a:solidFill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anchor="ctr">
              <a:spAutoFit/>
            </a:bodyPr>
            <a:lstStyle>
              <a:lvl1pPr defTabSz="457200"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2400">
                  <a:solidFill>
                    <a:srgbClr val="2964AD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lvl1pPr>
            </a:lstStyle>
            <a:p>
              <a:r>
                <a:rPr lang="en-GB" sz="1800" dirty="0">
                  <a:latin typeface="+mn-lt"/>
                </a:rPr>
                <a:t>Price fluctuations:</a:t>
              </a:r>
            </a:p>
          </p:txBody>
        </p: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C4251A95-8378-9E81-4BC7-45B61CF61D71}"/>
                </a:ext>
              </a:extLst>
            </p:cNvPr>
            <p:cNvCxnSpPr>
              <a:cxnSpLocks/>
              <a:stCxn id="43" idx="2"/>
            </p:cNvCxnSpPr>
            <p:nvPr/>
          </p:nvCxnSpPr>
          <p:spPr>
            <a:xfrm>
              <a:off x="9268881" y="3297624"/>
              <a:ext cx="782140" cy="51253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Shape 195">
              <a:extLst>
                <a:ext uri="{FF2B5EF4-FFF2-40B4-BE49-F238E27FC236}">
                  <a16:creationId xmlns:a16="http://schemas.microsoft.com/office/drawing/2014/main" id="{85227E10-55F1-9603-13D0-1CCD6D31D99A}"/>
                </a:ext>
              </a:extLst>
            </p:cNvPr>
            <p:cNvSpPr/>
            <p:nvPr/>
          </p:nvSpPr>
          <p:spPr>
            <a:xfrm>
              <a:off x="10104595" y="2402505"/>
              <a:ext cx="1803525" cy="656590"/>
            </a:xfrm>
            <a:prstGeom prst="rect">
              <a:avLst/>
            </a:prstGeom>
            <a:noFill/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anchor="ctr">
              <a:spAutoFit/>
            </a:bodyPr>
            <a:lstStyle>
              <a:lvl1pPr defTabSz="457200"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2400">
                  <a:solidFill>
                    <a:srgbClr val="2964AD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lvl1pPr>
            </a:lstStyle>
            <a:p>
              <a:pPr algn="r"/>
              <a:r>
                <a:rPr lang="en-GB" sz="1200" dirty="0">
                  <a:latin typeface="+mn-lt"/>
                </a:rPr>
                <a:t>decrease due to industrial conversion to new low GWP gases</a:t>
              </a:r>
            </a:p>
          </p:txBody>
        </p:sp>
        <p:sp>
          <p:nvSpPr>
            <p:cNvPr id="43" name="Shape 195">
              <a:extLst>
                <a:ext uri="{FF2B5EF4-FFF2-40B4-BE49-F238E27FC236}">
                  <a16:creationId xmlns:a16="http://schemas.microsoft.com/office/drawing/2014/main" id="{41DD6287-B544-9F25-F1D5-ADAC98B60246}"/>
                </a:ext>
              </a:extLst>
            </p:cNvPr>
            <p:cNvSpPr/>
            <p:nvPr/>
          </p:nvSpPr>
          <p:spPr>
            <a:xfrm>
              <a:off x="8486740" y="2641034"/>
              <a:ext cx="1564282" cy="656590"/>
            </a:xfrm>
            <a:prstGeom prst="rect">
              <a:avLst/>
            </a:prstGeom>
            <a:solidFill>
              <a:schemeClr val="bg1"/>
            </a:solidFill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anchor="ctr">
              <a:spAutoFit/>
            </a:bodyPr>
            <a:lstStyle>
              <a:lvl1pPr defTabSz="457200"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2400">
                  <a:solidFill>
                    <a:srgbClr val="2964AD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lvl1pPr>
            </a:lstStyle>
            <a:p>
              <a:r>
                <a:rPr lang="en-GB" sz="1200" dirty="0">
                  <a:latin typeface="+mn-lt"/>
                </a:rPr>
                <a:t>increase due to EU HFC phase-down/reduced availability</a:t>
              </a:r>
            </a:p>
          </p:txBody>
        </p: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F55BFF51-A1C3-654F-F39E-6FC7E6DC0EA8}"/>
                </a:ext>
              </a:extLst>
            </p:cNvPr>
            <p:cNvCxnSpPr>
              <a:cxnSpLocks/>
            </p:cNvCxnSpPr>
            <p:nvPr/>
          </p:nvCxnSpPr>
          <p:spPr>
            <a:xfrm>
              <a:off x="11027398" y="2843071"/>
              <a:ext cx="0" cy="93610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Shape 195">
            <a:extLst>
              <a:ext uri="{FF2B5EF4-FFF2-40B4-BE49-F238E27FC236}">
                <a16:creationId xmlns:a16="http://schemas.microsoft.com/office/drawing/2014/main" id="{2DE041F1-11E7-8958-DCDF-8CF9E1AE67B0}"/>
              </a:ext>
            </a:extLst>
          </p:cNvPr>
          <p:cNvSpPr/>
          <p:nvPr/>
        </p:nvSpPr>
        <p:spPr>
          <a:xfrm rot="1650814">
            <a:off x="2316491" y="3359369"/>
            <a:ext cx="4341380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400">
                <a:solidFill>
                  <a:srgbClr val="2964AD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rPr lang="en-GB" sz="1800" dirty="0">
                <a:latin typeface="+mj-lt"/>
              </a:rPr>
              <a:t>Reduction in availability over LHC operation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54CE017-8A9F-82A4-8A17-51DE0013714E}"/>
              </a:ext>
            </a:extLst>
          </p:cNvPr>
          <p:cNvSpPr txBox="1"/>
          <p:nvPr/>
        </p:nvSpPr>
        <p:spPr>
          <a:xfrm>
            <a:off x="2932201" y="4094107"/>
            <a:ext cx="4523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/>
              <a:t>63%</a:t>
            </a:r>
            <a:endParaRPr lang="en-GB" sz="1200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8E4C4C9-7047-8785-FFA4-6F41001B1F59}"/>
              </a:ext>
            </a:extLst>
          </p:cNvPr>
          <p:cNvSpPr txBox="1"/>
          <p:nvPr/>
        </p:nvSpPr>
        <p:spPr>
          <a:xfrm>
            <a:off x="2070692" y="3456051"/>
            <a:ext cx="5309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/>
              <a:t>100%</a:t>
            </a:r>
            <a:endParaRPr lang="en-GB" sz="1200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C587156E-C9A7-552C-53FE-5CA91D718B66}"/>
              </a:ext>
            </a:extLst>
          </p:cNvPr>
          <p:cNvSpPr txBox="1"/>
          <p:nvPr/>
        </p:nvSpPr>
        <p:spPr>
          <a:xfrm>
            <a:off x="3323886" y="4385625"/>
            <a:ext cx="4523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/>
              <a:t>45%</a:t>
            </a:r>
            <a:endParaRPr lang="en-GB" sz="1200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B43B31E6-058B-D8A7-5DF5-DD52E5E5E1A7}"/>
              </a:ext>
            </a:extLst>
          </p:cNvPr>
          <p:cNvSpPr txBox="1"/>
          <p:nvPr/>
        </p:nvSpPr>
        <p:spPr>
          <a:xfrm>
            <a:off x="4159908" y="4578200"/>
            <a:ext cx="4523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/>
              <a:t>31%</a:t>
            </a:r>
            <a:endParaRPr lang="en-GB" sz="1200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B2FA6DD6-BC6C-C486-0EF5-5801D9DDE38F}"/>
              </a:ext>
            </a:extLst>
          </p:cNvPr>
          <p:cNvSpPr txBox="1"/>
          <p:nvPr/>
        </p:nvSpPr>
        <p:spPr>
          <a:xfrm>
            <a:off x="4770776" y="4681204"/>
            <a:ext cx="4523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/>
              <a:t>24%</a:t>
            </a:r>
            <a:endParaRPr lang="en-GB" sz="1200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41994099-8E73-8D44-54EF-F90E145F96F7}"/>
              </a:ext>
            </a:extLst>
          </p:cNvPr>
          <p:cNvSpPr txBox="1"/>
          <p:nvPr/>
        </p:nvSpPr>
        <p:spPr>
          <a:xfrm>
            <a:off x="5216862" y="4722216"/>
            <a:ext cx="4523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/>
              <a:t>21%</a:t>
            </a:r>
            <a:endParaRPr lang="en-GB" sz="1200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20BC3A2-4650-7238-05FF-149DDC1FA832}"/>
              </a:ext>
            </a:extLst>
          </p:cNvPr>
          <p:cNvSpPr txBox="1"/>
          <p:nvPr/>
        </p:nvSpPr>
        <p:spPr>
          <a:xfrm>
            <a:off x="2383240" y="3559055"/>
            <a:ext cx="4523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/>
              <a:t>93%</a:t>
            </a:r>
            <a:endParaRPr lang="en-GB" sz="1200" dirty="0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CC8D0AFD-C990-51F2-B7E4-68370F0CD77B}"/>
              </a:ext>
            </a:extLst>
          </p:cNvPr>
          <p:cNvSpPr/>
          <p:nvPr/>
        </p:nvSpPr>
        <p:spPr>
          <a:xfrm>
            <a:off x="3384569" y="5385713"/>
            <a:ext cx="2153545" cy="1284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41728FA1-5DBD-F31A-1882-012D1CA2AAC2}"/>
              </a:ext>
            </a:extLst>
          </p:cNvPr>
          <p:cNvCxnSpPr/>
          <p:nvPr/>
        </p:nvCxnSpPr>
        <p:spPr>
          <a:xfrm>
            <a:off x="3662756" y="5439687"/>
            <a:ext cx="252000" cy="7748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DE1D0881-EEEB-601D-A5DD-C59CDD560673}"/>
              </a:ext>
            </a:extLst>
          </p:cNvPr>
          <p:cNvSpPr txBox="1"/>
          <p:nvPr/>
        </p:nvSpPr>
        <p:spPr>
          <a:xfrm>
            <a:off x="3842138" y="5285798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/>
              <a:t>Run3</a:t>
            </a:r>
            <a:endParaRPr lang="en-GB" sz="1400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1C79A59A-0A02-E984-F6B4-293380DE5F78}"/>
              </a:ext>
            </a:extLst>
          </p:cNvPr>
          <p:cNvSpPr txBox="1"/>
          <p:nvPr/>
        </p:nvSpPr>
        <p:spPr>
          <a:xfrm>
            <a:off x="5253326" y="5284742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/>
              <a:t>Run4</a:t>
            </a:r>
            <a:endParaRPr lang="en-GB" sz="1400" dirty="0"/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5E26ECD9-1A2D-F0AF-A93E-16C4B3889E16}"/>
              </a:ext>
            </a:extLst>
          </p:cNvPr>
          <p:cNvCxnSpPr/>
          <p:nvPr/>
        </p:nvCxnSpPr>
        <p:spPr>
          <a:xfrm>
            <a:off x="4300184" y="5448969"/>
            <a:ext cx="252000" cy="7748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F45566D1-40E6-DC7A-25FC-AE3B6F190F8A}"/>
              </a:ext>
            </a:extLst>
          </p:cNvPr>
          <p:cNvCxnSpPr/>
          <p:nvPr/>
        </p:nvCxnSpPr>
        <p:spPr>
          <a:xfrm>
            <a:off x="5067104" y="5432443"/>
            <a:ext cx="252000" cy="7748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CE8797C9-3751-F43F-87F5-25D6956CF560}"/>
              </a:ext>
            </a:extLst>
          </p:cNvPr>
          <p:cNvCxnSpPr>
            <a:cxnSpLocks/>
          </p:cNvCxnSpPr>
          <p:nvPr/>
        </p:nvCxnSpPr>
        <p:spPr>
          <a:xfrm>
            <a:off x="4128178" y="4232606"/>
            <a:ext cx="0" cy="81322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8EDBE6B2-8054-96E1-0D04-D7E7C66F0E4A}"/>
              </a:ext>
            </a:extLst>
          </p:cNvPr>
          <p:cNvSpPr txBox="1"/>
          <p:nvPr/>
        </p:nvSpPr>
        <p:spPr>
          <a:xfrm>
            <a:off x="3676021" y="3743125"/>
            <a:ext cx="9130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dirty="0" err="1">
                <a:solidFill>
                  <a:srgbClr val="FF0000"/>
                </a:solidFill>
              </a:rPr>
              <a:t>Today</a:t>
            </a:r>
            <a:endParaRPr lang="en-GB" sz="2400" dirty="0">
              <a:solidFill>
                <a:srgbClr val="FF0000"/>
              </a:solidFill>
            </a:endParaRPr>
          </a:p>
        </p:txBody>
      </p: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9E20025C-BC5A-7E49-518C-1B5E16082FA9}"/>
              </a:ext>
            </a:extLst>
          </p:cNvPr>
          <p:cNvCxnSpPr>
            <a:cxnSpLocks/>
          </p:cNvCxnSpPr>
          <p:nvPr/>
        </p:nvCxnSpPr>
        <p:spPr>
          <a:xfrm>
            <a:off x="8335665" y="4999215"/>
            <a:ext cx="3344801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>
            <a:extLst>
              <a:ext uri="{FF2B5EF4-FFF2-40B4-BE49-F238E27FC236}">
                <a16:creationId xmlns:a16="http://schemas.microsoft.com/office/drawing/2014/main" id="{1B83A3D8-A0C6-AD05-E1FF-0057116F2DD8}"/>
              </a:ext>
            </a:extLst>
          </p:cNvPr>
          <p:cNvSpPr txBox="1"/>
          <p:nvPr/>
        </p:nvSpPr>
        <p:spPr>
          <a:xfrm>
            <a:off x="7088868" y="4768382"/>
            <a:ext cx="9130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dirty="0" err="1">
                <a:solidFill>
                  <a:srgbClr val="FF0000"/>
                </a:solidFill>
              </a:rPr>
              <a:t>Today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4230716-6D7C-64A7-D423-3FDC16037B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27/06/2024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769214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42488" y="6356351"/>
            <a:ext cx="4320000" cy="365125"/>
          </a:xfrm>
        </p:spPr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t>Sustainable Accelerators Panel</a:t>
            </a:r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FB0924B-FD90-41B3-9A32-162EB95AB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77200" y="6356351"/>
            <a:ext cx="2133600" cy="365125"/>
          </a:xfrm>
        </p:spPr>
        <p:txBody>
          <a:bodyPr/>
          <a:lstStyle/>
          <a:p>
            <a:fld id="{ED0B01B5-062F-4E4D-A5EA-85102D21A3D7}" type="slidenum"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40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34F60E3-6516-4EA6-B620-F5D1A115265A}"/>
              </a:ext>
            </a:extLst>
          </p:cNvPr>
          <p:cNvSpPr/>
          <p:nvPr/>
        </p:nvSpPr>
        <p:spPr>
          <a:xfrm>
            <a:off x="107504" y="874535"/>
            <a:ext cx="9144000" cy="423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GB" dirty="0">
                <a:solidFill>
                  <a:prstClr val="black"/>
                </a:solidFill>
                <a:latin typeface="Calibri"/>
              </a:rPr>
              <a:t>Waste water treatment plant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471A37E-CF48-D150-E4A3-A35CF56071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27/06/2024</a:t>
            </a:r>
            <a:endParaRPr lang="en-GB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6FF8258-1805-4B89-C4C7-60544998BE6B}"/>
              </a:ext>
            </a:extLst>
          </p:cNvPr>
          <p:cNvSpPr txBox="1">
            <a:spLocks noChangeArrowheads="1"/>
          </p:cNvSpPr>
          <p:nvPr/>
        </p:nvSpPr>
        <p:spPr>
          <a:xfrm>
            <a:off x="2244053" y="23513"/>
            <a:ext cx="7632700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0" i="0" u="none" strike="noStrike" kern="1200" cap="none" spc="0" normalizeH="0" baseline="0" noProof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GHG abatement system</a:t>
            </a:r>
          </a:p>
        </p:txBody>
      </p:sp>
      <p:pic>
        <p:nvPicPr>
          <p:cNvPr id="7" name="Picture 2" descr="C:\Users\guidar\Documents\IEEE2012\CERN LogoOutline-Blue-04.png">
            <a:extLst>
              <a:ext uri="{FF2B5EF4-FFF2-40B4-BE49-F238E27FC236}">
                <a16:creationId xmlns:a16="http://schemas.microsoft.com/office/drawing/2014/main" id="{87464B1A-96A1-64DF-2D11-0F5374B9ED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6A6BD239-D34D-B5F6-4AD2-01330D132BE8}"/>
              </a:ext>
            </a:extLst>
          </p:cNvPr>
          <p:cNvGrpSpPr/>
          <p:nvPr/>
        </p:nvGrpSpPr>
        <p:grpSpPr>
          <a:xfrm>
            <a:off x="792488" y="691712"/>
            <a:ext cx="10440000" cy="37824"/>
            <a:chOff x="179512" y="582864"/>
            <a:chExt cx="8820000" cy="37824"/>
          </a:xfrm>
        </p:grpSpPr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B98CAB3A-C8B8-123C-09B4-CD3ECF77896A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lumMod val="75000"/>
                </a:srgbClr>
              </a:solidFill>
              <a:prstDash val="solid"/>
            </a:ln>
            <a:effectLst/>
          </p:spPr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FBAA4DD1-2F69-AF97-9E32-F8217D9E145F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lumMod val="75000"/>
                </a:srgbClr>
              </a:solidFill>
              <a:prstDash val="solid"/>
            </a:ln>
            <a:effectLst/>
          </p:spPr>
        </p:cxn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A91D3A2-BEA9-786D-24CC-85E06730DB61}"/>
              </a:ext>
            </a:extLst>
          </p:cNvPr>
          <p:cNvGrpSpPr>
            <a:grpSpLocks noChangeAspect="1"/>
          </p:cNvGrpSpPr>
          <p:nvPr/>
        </p:nvGrpSpPr>
        <p:grpSpPr>
          <a:xfrm>
            <a:off x="6402488" y="874535"/>
            <a:ext cx="5385383" cy="1374902"/>
            <a:chOff x="2533131" y="1947634"/>
            <a:chExt cx="7430537" cy="1897034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3EA9B126-E1FE-BD81-DD70-A6123ED57C0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56786"/>
            <a:stretch/>
          </p:blipFill>
          <p:spPr>
            <a:xfrm>
              <a:off x="2533131" y="2432649"/>
              <a:ext cx="7430537" cy="1412019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58D6A311-C546-038A-B008-07EFD87E299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b="85156"/>
            <a:stretch/>
          </p:blipFill>
          <p:spPr>
            <a:xfrm>
              <a:off x="2533131" y="1947634"/>
              <a:ext cx="7430537" cy="485015"/>
            </a:xfrm>
            <a:prstGeom prst="rect">
              <a:avLst/>
            </a:prstGeom>
          </p:spPr>
        </p:pic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CDE48277-BF92-C053-767E-7F05B6644A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504" y="1646558"/>
            <a:ext cx="6263590" cy="3564884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BA23ABDD-A9A3-6397-7BF8-742BB52D5424}"/>
              </a:ext>
            </a:extLst>
          </p:cNvPr>
          <p:cNvSpPr txBox="1"/>
          <p:nvPr/>
        </p:nvSpPr>
        <p:spPr>
          <a:xfrm>
            <a:off x="0" y="5211442"/>
            <a:ext cx="664208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The </a:t>
            </a:r>
            <a:r>
              <a:rPr lang="en-GB" dirty="0" err="1"/>
              <a:t>EnviroChemie</a:t>
            </a:r>
            <a:r>
              <a:rPr lang="en-GB" dirty="0"/>
              <a:t> “STEP” wastewater treatment plant</a:t>
            </a:r>
          </a:p>
          <a:p>
            <a:r>
              <a:rPr lang="en-GB" dirty="0"/>
              <a:t>One already in operation at CERN and similar to what we would need</a:t>
            </a:r>
            <a:endParaRPr lang="en-CH" dirty="0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768242F3-D740-745E-C18A-27404D9D1085}"/>
              </a:ext>
            </a:extLst>
          </p:cNvPr>
          <p:cNvSpPr/>
          <p:nvPr/>
        </p:nvSpPr>
        <p:spPr>
          <a:xfrm>
            <a:off x="107504" y="3335839"/>
            <a:ext cx="2309567" cy="95446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4DA1399B-5DF4-6612-2AAD-1BB5F5E623F4}"/>
              </a:ext>
            </a:extLst>
          </p:cNvPr>
          <p:cNvCxnSpPr>
            <a:cxnSpLocks/>
            <a:stCxn id="21" idx="6"/>
            <a:endCxn id="25" idx="1"/>
          </p:cNvCxnSpPr>
          <p:nvPr/>
        </p:nvCxnSpPr>
        <p:spPr>
          <a:xfrm flipV="1">
            <a:off x="2417071" y="2924124"/>
            <a:ext cx="4973570" cy="88894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ECBF5FFE-A1AF-A751-08A5-84A8E91D98D6}"/>
              </a:ext>
            </a:extLst>
          </p:cNvPr>
          <p:cNvSpPr txBox="1"/>
          <p:nvPr/>
        </p:nvSpPr>
        <p:spPr>
          <a:xfrm>
            <a:off x="7390641" y="2600958"/>
            <a:ext cx="46938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Sewage resulting from operation are compressed for disposal</a:t>
            </a:r>
            <a:endParaRPr lang="en-CH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85596A02-F020-0CD2-CE15-DE2B870AC38B}"/>
              </a:ext>
            </a:extLst>
          </p:cNvPr>
          <p:cNvSpPr/>
          <p:nvPr/>
        </p:nvSpPr>
        <p:spPr>
          <a:xfrm>
            <a:off x="6478598" y="4168428"/>
            <a:ext cx="5628456" cy="783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GB" dirty="0">
                <a:solidFill>
                  <a:prstClr val="black"/>
                </a:solidFill>
                <a:latin typeface="Calibri"/>
              </a:rPr>
              <a:t>Approximative cost of wastewater treatment system: </a:t>
            </a:r>
          </a:p>
          <a:p>
            <a:pPr>
              <a:lnSpc>
                <a:spcPct val="130000"/>
              </a:lnSpc>
            </a:pPr>
            <a:r>
              <a:rPr lang="en-GB" dirty="0">
                <a:solidFill>
                  <a:prstClr val="black"/>
                </a:solidFill>
                <a:latin typeface="Calibri"/>
              </a:rPr>
              <a:t>500 </a:t>
            </a:r>
            <a:r>
              <a:rPr lang="en-GB" dirty="0" err="1">
                <a:solidFill>
                  <a:prstClr val="black"/>
                </a:solidFill>
                <a:latin typeface="Calibri"/>
              </a:rPr>
              <a:t>kCHF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0787181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07506D-FFB4-7B84-CAE5-A3D046B3BF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27/06/2024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192069-BC06-1342-E218-5DA5E43054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Sustainable Accelerators Panel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986757-5C22-F4AA-A036-598C1567E1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41</a:t>
            </a:fld>
            <a:endParaRPr lang="en-GB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9A9DDBF8-CF13-6011-24E4-C2A28E88E7AA}"/>
              </a:ext>
            </a:extLst>
          </p:cNvPr>
          <p:cNvGraphicFramePr>
            <a:graphicFrameLocks noGrp="1"/>
          </p:cNvGraphicFramePr>
          <p:nvPr/>
        </p:nvGraphicFramePr>
        <p:xfrm>
          <a:off x="1661272" y="1266793"/>
          <a:ext cx="8575802" cy="463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26389">
                  <a:extLst>
                    <a:ext uri="{9D8B030D-6E8A-4147-A177-3AD203B41FA5}">
                      <a16:colId xmlns:a16="http://schemas.microsoft.com/office/drawing/2014/main" val="2554423091"/>
                    </a:ext>
                  </a:extLst>
                </a:gridCol>
                <a:gridCol w="916783">
                  <a:extLst>
                    <a:ext uri="{9D8B030D-6E8A-4147-A177-3AD203B41FA5}">
                      <a16:colId xmlns:a16="http://schemas.microsoft.com/office/drawing/2014/main" val="637811039"/>
                    </a:ext>
                  </a:extLst>
                </a:gridCol>
                <a:gridCol w="787574">
                  <a:extLst>
                    <a:ext uri="{9D8B030D-6E8A-4147-A177-3AD203B41FA5}">
                      <a16:colId xmlns:a16="http://schemas.microsoft.com/office/drawing/2014/main" val="1029381349"/>
                    </a:ext>
                  </a:extLst>
                </a:gridCol>
                <a:gridCol w="986149">
                  <a:extLst>
                    <a:ext uri="{9D8B030D-6E8A-4147-A177-3AD203B41FA5}">
                      <a16:colId xmlns:a16="http://schemas.microsoft.com/office/drawing/2014/main" val="1353556896"/>
                    </a:ext>
                  </a:extLst>
                </a:gridCol>
                <a:gridCol w="886302">
                  <a:extLst>
                    <a:ext uri="{9D8B030D-6E8A-4147-A177-3AD203B41FA5}">
                      <a16:colId xmlns:a16="http://schemas.microsoft.com/office/drawing/2014/main" val="743433496"/>
                    </a:ext>
                  </a:extLst>
                </a:gridCol>
                <a:gridCol w="886303">
                  <a:extLst>
                    <a:ext uri="{9D8B030D-6E8A-4147-A177-3AD203B41FA5}">
                      <a16:colId xmlns:a16="http://schemas.microsoft.com/office/drawing/2014/main" val="3638882931"/>
                    </a:ext>
                  </a:extLst>
                </a:gridCol>
                <a:gridCol w="886302">
                  <a:extLst>
                    <a:ext uri="{9D8B030D-6E8A-4147-A177-3AD203B41FA5}">
                      <a16:colId xmlns:a16="http://schemas.microsoft.com/office/drawing/2014/main" val="218503586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it-IT" sz="20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it-IT" sz="2000" dirty="0"/>
                        <a:t>Recovery systems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it-IT" sz="2000" dirty="0"/>
                        <a:t>Abatement systems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6418360"/>
                  </a:ext>
                </a:extLst>
              </a:tr>
              <a:tr h="772160"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/>
                        <a:t>gas potentially recovered </a:t>
                      </a:r>
                    </a:p>
                    <a:p>
                      <a:pPr algn="ctr"/>
                      <a:r>
                        <a:rPr lang="it-IT" sz="1800" b="1" dirty="0"/>
                        <a:t>(2012 -2025)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000" dirty="0"/>
                        <a:t>R134a (kg)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2000" dirty="0"/>
                        <a:t>SF6 (kg)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2000" dirty="0"/>
                        <a:t>CF4</a:t>
                      </a:r>
                    </a:p>
                    <a:p>
                      <a:r>
                        <a:rPr lang="it-IT" sz="2000" dirty="0"/>
                        <a:t>(kg)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it-IT" sz="2000" dirty="0"/>
                        <a:t>R134a (kg)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it-IT" sz="2000" dirty="0"/>
                        <a:t>SF6 (kg)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it-IT" sz="2000" dirty="0"/>
                        <a:t>CF4</a:t>
                      </a:r>
                    </a:p>
                    <a:p>
                      <a:r>
                        <a:rPr lang="it-IT" sz="2000" dirty="0"/>
                        <a:t>(kg)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0135009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/>
                        <a:t>Beginning of operation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2023</a:t>
                      </a:r>
                      <a:endParaRPr lang="en-CH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~</a:t>
                      </a:r>
                      <a:r>
                        <a:rPr lang="en-GB" dirty="0"/>
                        <a:t>2025</a:t>
                      </a:r>
                      <a:endParaRPr lang="en-CH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2012</a:t>
                      </a:r>
                      <a:endParaRPr lang="en-CH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356254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ctr"/>
                      <a:endParaRPr lang="it-IT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800"/>
                        <a:t>17200</a:t>
                      </a:r>
                      <a:endParaRPr lang="en-CH"/>
                    </a:p>
                  </a:txBody>
                  <a:tcPr>
                    <a:solidFill>
                      <a:srgbClr val="66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800"/>
                        <a:t>96</a:t>
                      </a:r>
                      <a:endParaRPr lang="en-CH"/>
                    </a:p>
                  </a:txBody>
                  <a:tcPr>
                    <a:solidFill>
                      <a:srgbClr val="66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800"/>
                        <a:t>6505</a:t>
                      </a:r>
                      <a:endParaRPr lang="en-CH"/>
                    </a:p>
                  </a:txBody>
                  <a:tcPr>
                    <a:solidFill>
                      <a:srgbClr val="66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2000"/>
                        <a:t>0</a:t>
                      </a:r>
                      <a:endParaRPr lang="en-CH"/>
                    </a:p>
                  </a:txBody>
                  <a:tcP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2000"/>
                        <a:t>0</a:t>
                      </a:r>
                      <a:endParaRPr lang="en-CH"/>
                    </a:p>
                  </a:txBody>
                  <a:tcP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2000" dirty="0"/>
                        <a:t>0</a:t>
                      </a:r>
                      <a:endParaRPr lang="en-CH" dirty="0"/>
                    </a:p>
                  </a:txBody>
                  <a:tcPr>
                    <a:solidFill>
                      <a:srgbClr val="FF7C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91762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/>
                        <a:t>Money saved from gas recovered (kCHF) </a:t>
                      </a:r>
                    </a:p>
                    <a:p>
                      <a:pPr algn="ctr"/>
                      <a:r>
                        <a:rPr lang="it-IT" sz="1800" b="1" dirty="0"/>
                        <a:t>(2012 -2025)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it-IT" sz="2000" dirty="0"/>
                        <a:t>~500</a:t>
                      </a:r>
                    </a:p>
                  </a:txBody>
                  <a:tcPr>
                    <a:solidFill>
                      <a:srgbClr val="66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it-IT" sz="2000" dirty="0"/>
                        <a:t>0</a:t>
                      </a:r>
                    </a:p>
                  </a:txBody>
                  <a:tcPr>
                    <a:solidFill>
                      <a:srgbClr val="FF7C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65804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/>
                        <a:t>Money spent for construction – CAPEX (kCHF)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it-IT" sz="2000" dirty="0"/>
                        <a:t>525</a:t>
                      </a:r>
                    </a:p>
                  </a:txBody>
                  <a:tcPr>
                    <a:solidFill>
                      <a:srgbClr val="66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it-IT" sz="2000" dirty="0"/>
                        <a:t>617</a:t>
                      </a:r>
                    </a:p>
                  </a:txBody>
                  <a:tcPr>
                    <a:solidFill>
                      <a:srgbClr val="FF7C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72575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/>
                        <a:t>M&amp;O (</a:t>
                      </a:r>
                      <a:r>
                        <a:rPr lang="it-IT" sz="1800" b="1" dirty="0" err="1"/>
                        <a:t>kCHF</a:t>
                      </a:r>
                      <a:r>
                        <a:rPr lang="it-IT" sz="1800" b="1" dirty="0"/>
                        <a:t>/</a:t>
                      </a:r>
                      <a:r>
                        <a:rPr lang="it-IT" sz="1800" b="1" dirty="0" err="1"/>
                        <a:t>year</a:t>
                      </a:r>
                      <a:r>
                        <a:rPr lang="it-IT" sz="1800" b="1" dirty="0"/>
                        <a:t>)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it-IT" sz="1800" dirty="0"/>
                        <a:t>15</a:t>
                      </a:r>
                    </a:p>
                  </a:txBody>
                  <a:tcPr>
                    <a:solidFill>
                      <a:srgbClr val="66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it-IT" sz="1800" dirty="0"/>
                        <a:t>16</a:t>
                      </a:r>
                    </a:p>
                  </a:txBody>
                  <a:tcPr>
                    <a:solidFill>
                      <a:srgbClr val="FF7C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5035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/>
                        <a:t>Manpower (kCHF/year)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it-IT" sz="1800" dirty="0"/>
                        <a:t>60</a:t>
                      </a:r>
                    </a:p>
                  </a:txBody>
                  <a:tcPr>
                    <a:solidFill>
                      <a:srgbClr val="66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it-IT" sz="1800" dirty="0"/>
                        <a:t>84</a:t>
                      </a:r>
                    </a:p>
                  </a:txBody>
                  <a:tcPr>
                    <a:solidFill>
                      <a:srgbClr val="FF7C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0403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/>
                        <a:t>Emissions (tCO2eq/year)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it-IT" sz="1800" dirty="0"/>
                        <a:t>39114</a:t>
                      </a:r>
                    </a:p>
                  </a:txBody>
                  <a:tcPr>
                    <a:solidFill>
                      <a:srgbClr val="FF7C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it-IT" sz="1800" dirty="0"/>
                        <a:t>2600</a:t>
                      </a:r>
                    </a:p>
                  </a:txBody>
                  <a:tcPr>
                    <a:solidFill>
                      <a:srgbClr val="66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5075830"/>
                  </a:ext>
                </a:extLst>
              </a:tr>
            </a:tbl>
          </a:graphicData>
        </a:graphic>
      </p:graphicFrame>
      <p:sp>
        <p:nvSpPr>
          <p:cNvPr id="8" name="Rectangle 4">
            <a:extLst>
              <a:ext uri="{FF2B5EF4-FFF2-40B4-BE49-F238E27FC236}">
                <a16:creationId xmlns:a16="http://schemas.microsoft.com/office/drawing/2014/main" id="{B5CC3D2D-4028-509B-A648-3B87E366757D}"/>
              </a:ext>
            </a:extLst>
          </p:cNvPr>
          <p:cNvSpPr txBox="1">
            <a:spLocks noChangeArrowheads="1"/>
          </p:cNvSpPr>
          <p:nvPr/>
        </p:nvSpPr>
        <p:spPr>
          <a:xfrm>
            <a:off x="2244053" y="23513"/>
            <a:ext cx="7632700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0" i="0" u="none" strike="noStrike" kern="1200" cap="none" spc="0" normalizeH="0" baseline="0" noProof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Economic analysis: recovery vs abatement</a:t>
            </a:r>
          </a:p>
        </p:txBody>
      </p:sp>
      <p:pic>
        <p:nvPicPr>
          <p:cNvPr id="9" name="Picture 2" descr="C:\Users\guidar\Documents\IEEE2012\CERN LogoOutline-Blue-04.png">
            <a:extLst>
              <a:ext uri="{FF2B5EF4-FFF2-40B4-BE49-F238E27FC236}">
                <a16:creationId xmlns:a16="http://schemas.microsoft.com/office/drawing/2014/main" id="{D3B771A2-92DC-4017-71EB-ABA357B352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41CD4B3B-D30A-4A08-3839-3D0CEA75091F}"/>
              </a:ext>
            </a:extLst>
          </p:cNvPr>
          <p:cNvGrpSpPr/>
          <p:nvPr/>
        </p:nvGrpSpPr>
        <p:grpSpPr>
          <a:xfrm>
            <a:off x="792488" y="691712"/>
            <a:ext cx="10440000" cy="37824"/>
            <a:chOff x="179512" y="582864"/>
            <a:chExt cx="8820000" cy="37824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C7D1FA9A-8C7A-0258-8D0F-BECB178057D7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lumMod val="75000"/>
                </a:srgbClr>
              </a:solidFill>
              <a:prstDash val="solid"/>
            </a:ln>
            <a:effectLst/>
          </p:spPr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9395A152-5386-AF16-9AC3-82EAEAF4984B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lumMod val="75000"/>
                </a:srgbClr>
              </a:solidFill>
              <a:prstDash val="soli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5735076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4EAB01-ADBB-4095-CF96-1DFC5A2DCA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Sustainable Accelerators Panel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C34BFA-0C7D-DFD6-E6AB-4AB9AD3789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5</a:t>
            </a:fld>
            <a:endParaRPr lang="en-GB"/>
          </a:p>
        </p:txBody>
      </p:sp>
      <p:sp>
        <p:nvSpPr>
          <p:cNvPr id="37" name="The new Regulation establishes the total elimination of hydrofluorocarbons by 2050">
            <a:extLst>
              <a:ext uri="{FF2B5EF4-FFF2-40B4-BE49-F238E27FC236}">
                <a16:creationId xmlns:a16="http://schemas.microsoft.com/office/drawing/2014/main" id="{049CEF48-9C16-470B-F93F-A1D9A1C229E9}"/>
              </a:ext>
            </a:extLst>
          </p:cNvPr>
          <p:cNvSpPr txBox="1"/>
          <p:nvPr/>
        </p:nvSpPr>
        <p:spPr>
          <a:xfrm>
            <a:off x="1664919" y="769994"/>
            <a:ext cx="7676782" cy="3491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 algn="l" defTabSz="4572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2300" b="1">
                <a:solidFill>
                  <a:srgbClr val="21529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 sz="1800" dirty="0"/>
              <a:t>The new Regulation establishes the </a:t>
            </a:r>
            <a:r>
              <a:rPr sz="1800" u="sng" dirty="0">
                <a:solidFill>
                  <a:srgbClr val="FF0000"/>
                </a:solidFill>
                <a:highlight>
                  <a:srgbClr val="FFFF00"/>
                </a:highlight>
              </a:rPr>
              <a:t>total elimination of </a:t>
            </a:r>
            <a:r>
              <a:rPr lang="en-GB" sz="1800" u="sng" dirty="0">
                <a:solidFill>
                  <a:srgbClr val="FF0000"/>
                </a:solidFill>
                <a:highlight>
                  <a:srgbClr val="FFFF00"/>
                </a:highlight>
              </a:rPr>
              <a:t>HFCs</a:t>
            </a:r>
            <a:r>
              <a:rPr sz="1800" u="sng" dirty="0">
                <a:solidFill>
                  <a:srgbClr val="FF0000"/>
                </a:solidFill>
                <a:highlight>
                  <a:srgbClr val="FFFF00"/>
                </a:highlight>
              </a:rPr>
              <a:t> by 2050</a:t>
            </a:r>
          </a:p>
        </p:txBody>
      </p:sp>
      <p:sp>
        <p:nvSpPr>
          <p:cNvPr id="38" name="It is a major step towards climate neutrality…">
            <a:extLst>
              <a:ext uri="{FF2B5EF4-FFF2-40B4-BE49-F238E27FC236}">
                <a16:creationId xmlns:a16="http://schemas.microsoft.com/office/drawing/2014/main" id="{F3A57437-8D27-75AB-FCC3-B79433F22607}"/>
              </a:ext>
            </a:extLst>
          </p:cNvPr>
          <p:cNvSpPr txBox="1"/>
          <p:nvPr/>
        </p:nvSpPr>
        <p:spPr>
          <a:xfrm>
            <a:off x="0" y="1084300"/>
            <a:ext cx="12192000" cy="20521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pPr marL="208352" indent="-208352">
              <a:spcBef>
                <a:spcPts val="352"/>
              </a:spcBef>
              <a:buSzPct val="75000"/>
              <a:buChar char="-"/>
              <a:defRPr sz="21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600" dirty="0"/>
              <a:t>It is a</a:t>
            </a:r>
            <a:r>
              <a:rPr sz="1600" dirty="0">
                <a:solidFill>
                  <a:schemeClr val="accent2"/>
                </a:solidFill>
              </a:rPr>
              <a:t> </a:t>
            </a:r>
            <a:r>
              <a:rPr sz="1600" dirty="0"/>
              <a:t>major step towards </a:t>
            </a:r>
            <a:r>
              <a:rPr sz="1600" dirty="0">
                <a:latin typeface="Helvetica Neue Medium"/>
                <a:ea typeface="Helvetica Neue Medium"/>
                <a:cs typeface="Helvetica Neue Medium"/>
                <a:sym typeface="Helvetica Neue Medium"/>
              </a:rPr>
              <a:t>climate neutrality</a:t>
            </a:r>
          </a:p>
          <a:p>
            <a:pPr marL="208352" indent="-208352">
              <a:spcBef>
                <a:spcPts val="352"/>
              </a:spcBef>
              <a:buSzPct val="75000"/>
              <a:buChar char="-"/>
              <a:defRPr sz="21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600" dirty="0"/>
              <a:t>First goal: reduction of 55% GHG emissions by the end of this decade compared to 1990 levels</a:t>
            </a:r>
          </a:p>
          <a:p>
            <a:pPr marL="208352" indent="-208352">
              <a:spcBef>
                <a:spcPts val="352"/>
              </a:spcBef>
              <a:buSzPct val="75000"/>
              <a:buChar char="-"/>
              <a:defRPr sz="21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600" dirty="0"/>
              <a:t>New restrictions also in the use of SF</a:t>
            </a:r>
            <a:r>
              <a:rPr sz="1600" baseline="-5999" dirty="0"/>
              <a:t>6</a:t>
            </a:r>
            <a:r>
              <a:rPr sz="1600" dirty="0"/>
              <a:t> and especially for high GWP gases</a:t>
            </a:r>
          </a:p>
          <a:p>
            <a:pPr marL="208352" indent="-208352">
              <a:spcBef>
                <a:spcPts val="352"/>
              </a:spcBef>
              <a:buSzPct val="75000"/>
              <a:buChar char="-"/>
              <a:defRPr sz="21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600" dirty="0"/>
              <a:t>It will result in a reduction in production and </a:t>
            </a:r>
            <a:r>
              <a:rPr sz="1600" dirty="0">
                <a:latin typeface="Helvetica Neue Medium"/>
                <a:ea typeface="Helvetica Neue Medium"/>
                <a:cs typeface="Helvetica Neue Medium"/>
                <a:sym typeface="Helvetica Neue Medium"/>
              </a:rPr>
              <a:t>reduced quotas</a:t>
            </a:r>
            <a:r>
              <a:rPr sz="1600" dirty="0"/>
              <a:t> for F-Gas refrigerants, leading to an inevitable</a:t>
            </a:r>
            <a:r>
              <a:rPr sz="1600" dirty="0">
                <a:latin typeface="Helvetica Neue Medium"/>
                <a:ea typeface="Helvetica Neue Medium"/>
                <a:cs typeface="Helvetica Neue Medium"/>
                <a:sym typeface="Helvetica Neue Medium"/>
              </a:rPr>
              <a:t> increase in prices</a:t>
            </a:r>
            <a:r>
              <a:rPr sz="1600" dirty="0"/>
              <a:t> for higher GWP refrigerants</a:t>
            </a:r>
          </a:p>
          <a:p>
            <a:pPr marL="285740" lvl="2" indent="-151799">
              <a:spcBef>
                <a:spcPts val="352"/>
              </a:spcBef>
              <a:buSzPct val="100000"/>
              <a:buChar char="-"/>
              <a:defRPr sz="2100">
                <a:solidFill>
                  <a:srgbClr val="747474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600" dirty="0"/>
              <a:t>It will probably affect not-EU market</a:t>
            </a:r>
          </a:p>
          <a:p>
            <a:pPr marL="208352" indent="-208352">
              <a:spcBef>
                <a:spcPts val="352"/>
              </a:spcBef>
              <a:buSzPct val="75000"/>
              <a:buChar char="-"/>
              <a:defRPr sz="21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600" dirty="0"/>
              <a:t>Important also to consider possible new regulation for all PFAS</a:t>
            </a:r>
          </a:p>
        </p:txBody>
      </p:sp>
      <p:pic>
        <p:nvPicPr>
          <p:cNvPr id="51" name="F-gas-Price-monitoring-Q1-2022.jpg" descr="F-gas-Price-monitoring-Q1-2022.jpg">
            <a:extLst>
              <a:ext uri="{FF2B5EF4-FFF2-40B4-BE49-F238E27FC236}">
                <a16:creationId xmlns:a16="http://schemas.microsoft.com/office/drawing/2014/main" id="{DCCFDD97-FB66-52C3-3337-78F715630A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1782" y="3943429"/>
            <a:ext cx="4505680" cy="2334762"/>
          </a:xfrm>
          <a:prstGeom prst="rect">
            <a:avLst/>
          </a:prstGeom>
          <a:ln w="12700">
            <a:miter lim="400000"/>
          </a:ln>
        </p:spPr>
      </p:pic>
      <p:sp>
        <p:nvSpPr>
          <p:cNvPr id="53" name="increase due to EU HFC phase-down/reduced availability">
            <a:extLst>
              <a:ext uri="{FF2B5EF4-FFF2-40B4-BE49-F238E27FC236}">
                <a16:creationId xmlns:a16="http://schemas.microsoft.com/office/drawing/2014/main" id="{54DFA9A7-96D6-069D-33C8-36C53735EA89}"/>
              </a:ext>
            </a:extLst>
          </p:cNvPr>
          <p:cNvSpPr txBox="1"/>
          <p:nvPr/>
        </p:nvSpPr>
        <p:spPr>
          <a:xfrm>
            <a:off x="6995839" y="3694800"/>
            <a:ext cx="1107729" cy="67794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5719" tIns="35719" rIns="35719" bIns="35719" anchor="ctr">
            <a:spAutoFit/>
          </a:bodyPr>
          <a:lstStyle>
            <a:lvl1pPr defTabSz="457200">
              <a:lnSpc>
                <a:spcPts val="3500"/>
              </a:lnSpc>
              <a:defRPr sz="14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lnSpc>
                <a:spcPct val="100000"/>
              </a:lnSpc>
            </a:pPr>
            <a:r>
              <a:rPr sz="984" dirty="0"/>
              <a:t>increase due to EU HFC phase-down/reduced availability</a:t>
            </a:r>
          </a:p>
        </p:txBody>
      </p:sp>
      <p:sp>
        <p:nvSpPr>
          <p:cNvPr id="54" name="decrease due to industrial conversion to new low GWP gases">
            <a:extLst>
              <a:ext uri="{FF2B5EF4-FFF2-40B4-BE49-F238E27FC236}">
                <a16:creationId xmlns:a16="http://schemas.microsoft.com/office/drawing/2014/main" id="{6FB86079-93C1-7921-AEAD-6A11D60D4D6B}"/>
              </a:ext>
            </a:extLst>
          </p:cNvPr>
          <p:cNvSpPr txBox="1"/>
          <p:nvPr/>
        </p:nvSpPr>
        <p:spPr>
          <a:xfrm>
            <a:off x="8824498" y="3954359"/>
            <a:ext cx="2107381" cy="41838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5719" tIns="35719" rIns="35719" bIns="35719" anchor="ctr">
            <a:spAutoFit/>
          </a:bodyPr>
          <a:lstStyle>
            <a:lvl1pPr defTabSz="457200">
              <a:lnSpc>
                <a:spcPts val="3800"/>
              </a:lnSpc>
              <a:defRPr sz="16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>
              <a:lnSpc>
                <a:spcPct val="100000"/>
              </a:lnSpc>
            </a:pPr>
            <a:r>
              <a:rPr sz="1125" dirty="0"/>
              <a:t>decrease due to industrial conversion to new low GWP gases</a:t>
            </a:r>
          </a:p>
        </p:txBody>
      </p:sp>
      <p:sp>
        <p:nvSpPr>
          <p:cNvPr id="55" name="Line">
            <a:extLst>
              <a:ext uri="{FF2B5EF4-FFF2-40B4-BE49-F238E27FC236}">
                <a16:creationId xmlns:a16="http://schemas.microsoft.com/office/drawing/2014/main" id="{F9150C0E-764E-C8CC-DD37-E9B8F4CB7F0F}"/>
              </a:ext>
            </a:extLst>
          </p:cNvPr>
          <p:cNvSpPr/>
          <p:nvPr/>
        </p:nvSpPr>
        <p:spPr>
          <a:xfrm flipV="1">
            <a:off x="9229055" y="4372743"/>
            <a:ext cx="587805" cy="424264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2400"/>
            </a:pPr>
            <a:endParaRPr sz="1687"/>
          </a:p>
        </p:txBody>
      </p:sp>
      <p:sp>
        <p:nvSpPr>
          <p:cNvPr id="56" name="Line">
            <a:extLst>
              <a:ext uri="{FF2B5EF4-FFF2-40B4-BE49-F238E27FC236}">
                <a16:creationId xmlns:a16="http://schemas.microsoft.com/office/drawing/2014/main" id="{8C3A5F27-1DBE-7184-C3AC-B30BC7BE8E50}"/>
              </a:ext>
            </a:extLst>
          </p:cNvPr>
          <p:cNvSpPr/>
          <p:nvPr/>
        </p:nvSpPr>
        <p:spPr>
          <a:xfrm flipH="1" flipV="1">
            <a:off x="7504981" y="4372743"/>
            <a:ext cx="360473" cy="556776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2400"/>
            </a:pPr>
            <a:endParaRPr sz="1687"/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E06E6DE7-C343-8019-7EA7-3B224961A173}"/>
              </a:ext>
            </a:extLst>
          </p:cNvPr>
          <p:cNvGrpSpPr/>
          <p:nvPr/>
        </p:nvGrpSpPr>
        <p:grpSpPr>
          <a:xfrm>
            <a:off x="454516" y="3169787"/>
            <a:ext cx="5109160" cy="3291153"/>
            <a:chOff x="1921639" y="3353855"/>
            <a:chExt cx="5109160" cy="3291153"/>
          </a:xfrm>
        </p:grpSpPr>
        <p:sp>
          <p:nvSpPr>
            <p:cNvPr id="39" name="Line">
              <a:extLst>
                <a:ext uri="{FF2B5EF4-FFF2-40B4-BE49-F238E27FC236}">
                  <a16:creationId xmlns:a16="http://schemas.microsoft.com/office/drawing/2014/main" id="{626F1798-DFE0-5C92-1D01-B591DBD39A97}"/>
                </a:ext>
              </a:extLst>
            </p:cNvPr>
            <p:cNvSpPr/>
            <p:nvPr/>
          </p:nvSpPr>
          <p:spPr>
            <a:xfrm>
              <a:off x="2224244" y="6375225"/>
              <a:ext cx="727324" cy="1"/>
            </a:xfrm>
            <a:prstGeom prst="line">
              <a:avLst/>
            </a:prstGeom>
            <a:ln w="19050">
              <a:solidFill>
                <a:srgbClr val="000000"/>
              </a:solidFill>
              <a:miter lim="400000"/>
              <a:headEnd type="arrow"/>
              <a:tailEnd type="arrow"/>
            </a:ln>
          </p:spPr>
          <p:txBody>
            <a:bodyPr lIns="35719" tIns="35719" rIns="35719" bIns="35719" anchor="ctr"/>
            <a:lstStyle/>
            <a:p>
              <a:pPr>
                <a:defRPr sz="2400"/>
              </a:pPr>
              <a:endParaRPr sz="1687"/>
            </a:p>
          </p:txBody>
        </p:sp>
        <p:sp>
          <p:nvSpPr>
            <p:cNvPr id="40" name="LHC RUN 2">
              <a:extLst>
                <a:ext uri="{FF2B5EF4-FFF2-40B4-BE49-F238E27FC236}">
                  <a16:creationId xmlns:a16="http://schemas.microsoft.com/office/drawing/2014/main" id="{1B690C47-DE52-2234-7701-75297EA2D7E1}"/>
                </a:ext>
              </a:extLst>
            </p:cNvPr>
            <p:cNvSpPr txBox="1"/>
            <p:nvPr/>
          </p:nvSpPr>
          <p:spPr>
            <a:xfrm>
              <a:off x="2196719" y="6410520"/>
              <a:ext cx="785472" cy="23448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35719" tIns="35719" rIns="35719" bIns="35719" anchor="ctr">
              <a:spAutoFit/>
            </a:bodyPr>
            <a:lstStyle>
              <a:lvl1pPr>
                <a:defRPr sz="1500"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r>
                <a:rPr sz="1055"/>
                <a:t>LHC RUN 2</a:t>
              </a:r>
            </a:p>
          </p:txBody>
        </p:sp>
        <p:sp>
          <p:nvSpPr>
            <p:cNvPr id="41" name="Line">
              <a:extLst>
                <a:ext uri="{FF2B5EF4-FFF2-40B4-BE49-F238E27FC236}">
                  <a16:creationId xmlns:a16="http://schemas.microsoft.com/office/drawing/2014/main" id="{75EA535D-BD3E-6B5D-F7A0-509040ADA33E}"/>
                </a:ext>
              </a:extLst>
            </p:cNvPr>
            <p:cNvSpPr/>
            <p:nvPr/>
          </p:nvSpPr>
          <p:spPr>
            <a:xfrm>
              <a:off x="3494320" y="6375225"/>
              <a:ext cx="596535" cy="1"/>
            </a:xfrm>
            <a:prstGeom prst="line">
              <a:avLst/>
            </a:prstGeom>
            <a:ln w="19050">
              <a:solidFill>
                <a:srgbClr val="000000"/>
              </a:solidFill>
              <a:miter lim="400000"/>
              <a:headEnd type="arrow"/>
              <a:tailEnd type="arrow"/>
            </a:ln>
          </p:spPr>
          <p:txBody>
            <a:bodyPr lIns="35719" tIns="35719" rIns="35719" bIns="35719" anchor="ctr"/>
            <a:lstStyle/>
            <a:p>
              <a:pPr>
                <a:defRPr sz="2400"/>
              </a:pPr>
              <a:endParaRPr sz="1687"/>
            </a:p>
          </p:txBody>
        </p:sp>
        <p:sp>
          <p:nvSpPr>
            <p:cNvPr id="42" name="LHC RUN 3">
              <a:extLst>
                <a:ext uri="{FF2B5EF4-FFF2-40B4-BE49-F238E27FC236}">
                  <a16:creationId xmlns:a16="http://schemas.microsoft.com/office/drawing/2014/main" id="{830817ED-000B-D25D-9C06-FE6E5E2A7EC4}"/>
                </a:ext>
              </a:extLst>
            </p:cNvPr>
            <p:cNvSpPr txBox="1"/>
            <p:nvPr/>
          </p:nvSpPr>
          <p:spPr>
            <a:xfrm>
              <a:off x="3414988" y="6410520"/>
              <a:ext cx="785472" cy="23448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35719" tIns="35719" rIns="35719" bIns="35719" anchor="ctr">
              <a:spAutoFit/>
            </a:bodyPr>
            <a:lstStyle>
              <a:lvl1pPr>
                <a:defRPr sz="1500"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r>
                <a:rPr sz="1055"/>
                <a:t>LHC RUN 3</a:t>
              </a:r>
            </a:p>
          </p:txBody>
        </p:sp>
        <p:sp>
          <p:nvSpPr>
            <p:cNvPr id="43" name="LHC RUN 4">
              <a:extLst>
                <a:ext uri="{FF2B5EF4-FFF2-40B4-BE49-F238E27FC236}">
                  <a16:creationId xmlns:a16="http://schemas.microsoft.com/office/drawing/2014/main" id="{74A17693-3F9E-8FA0-C2F5-ADFBDDF91A2F}"/>
                </a:ext>
              </a:extLst>
            </p:cNvPr>
            <p:cNvSpPr txBox="1"/>
            <p:nvPr/>
          </p:nvSpPr>
          <p:spPr>
            <a:xfrm>
              <a:off x="4519926" y="6410520"/>
              <a:ext cx="785472" cy="23448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35719" tIns="35719" rIns="35719" bIns="35719" anchor="ctr">
              <a:spAutoFit/>
            </a:bodyPr>
            <a:lstStyle>
              <a:lvl1pPr>
                <a:defRPr sz="1500"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r>
                <a:rPr sz="1055"/>
                <a:t>LHC RUN 4</a:t>
              </a:r>
            </a:p>
          </p:txBody>
        </p:sp>
        <p:sp>
          <p:nvSpPr>
            <p:cNvPr id="44" name="Line">
              <a:extLst>
                <a:ext uri="{FF2B5EF4-FFF2-40B4-BE49-F238E27FC236}">
                  <a16:creationId xmlns:a16="http://schemas.microsoft.com/office/drawing/2014/main" id="{4E849945-BF79-4DD9-29CC-C3C4884B63A2}"/>
                </a:ext>
              </a:extLst>
            </p:cNvPr>
            <p:cNvSpPr/>
            <p:nvPr/>
          </p:nvSpPr>
          <p:spPr>
            <a:xfrm>
              <a:off x="4604459" y="6375225"/>
              <a:ext cx="727324" cy="1"/>
            </a:xfrm>
            <a:prstGeom prst="line">
              <a:avLst/>
            </a:prstGeom>
            <a:ln w="19050">
              <a:solidFill>
                <a:srgbClr val="000000"/>
              </a:solidFill>
              <a:miter lim="400000"/>
              <a:headEnd type="arrow"/>
              <a:tailEnd type="arrow"/>
            </a:ln>
          </p:spPr>
          <p:txBody>
            <a:bodyPr lIns="35719" tIns="35719" rIns="35719" bIns="35719" anchor="ctr"/>
            <a:lstStyle/>
            <a:p>
              <a:pPr>
                <a:defRPr sz="2400"/>
              </a:pPr>
              <a:endParaRPr sz="1687"/>
            </a:p>
          </p:txBody>
        </p:sp>
        <p:sp>
          <p:nvSpPr>
            <p:cNvPr id="45" name="Line">
              <a:extLst>
                <a:ext uri="{FF2B5EF4-FFF2-40B4-BE49-F238E27FC236}">
                  <a16:creationId xmlns:a16="http://schemas.microsoft.com/office/drawing/2014/main" id="{54F814DF-40AB-9F1F-29C3-63EA9D961967}"/>
                </a:ext>
              </a:extLst>
            </p:cNvPr>
            <p:cNvSpPr/>
            <p:nvPr/>
          </p:nvSpPr>
          <p:spPr>
            <a:xfrm>
              <a:off x="5614109" y="6375225"/>
              <a:ext cx="471822" cy="1"/>
            </a:xfrm>
            <a:prstGeom prst="line">
              <a:avLst/>
            </a:prstGeom>
            <a:ln w="19050">
              <a:solidFill>
                <a:srgbClr val="000000"/>
              </a:solidFill>
              <a:miter lim="400000"/>
              <a:headEnd type="arrow"/>
              <a:tailEnd type="arrow"/>
            </a:ln>
          </p:spPr>
          <p:txBody>
            <a:bodyPr lIns="35719" tIns="35719" rIns="35719" bIns="35719" anchor="ctr"/>
            <a:lstStyle/>
            <a:p>
              <a:pPr>
                <a:defRPr sz="2400"/>
              </a:pPr>
              <a:endParaRPr sz="1687"/>
            </a:p>
          </p:txBody>
        </p:sp>
        <p:sp>
          <p:nvSpPr>
            <p:cNvPr id="46" name="LHC RUN 5">
              <a:extLst>
                <a:ext uri="{FF2B5EF4-FFF2-40B4-BE49-F238E27FC236}">
                  <a16:creationId xmlns:a16="http://schemas.microsoft.com/office/drawing/2014/main" id="{691898DE-9D11-4E28-D408-E8C27D035395}"/>
                </a:ext>
              </a:extLst>
            </p:cNvPr>
            <p:cNvSpPr txBox="1"/>
            <p:nvPr/>
          </p:nvSpPr>
          <p:spPr>
            <a:xfrm>
              <a:off x="5458833" y="6410520"/>
              <a:ext cx="785472" cy="23448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35719" tIns="35719" rIns="35719" bIns="35719" anchor="ctr">
              <a:spAutoFit/>
            </a:bodyPr>
            <a:lstStyle>
              <a:lvl1pPr>
                <a:defRPr sz="1500"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r>
                <a:rPr sz="1055"/>
                <a:t>LHC RUN 5</a:t>
              </a:r>
            </a:p>
          </p:txBody>
        </p:sp>
        <p:grpSp>
          <p:nvGrpSpPr>
            <p:cNvPr id="47" name="Group">
              <a:extLst>
                <a:ext uri="{FF2B5EF4-FFF2-40B4-BE49-F238E27FC236}">
                  <a16:creationId xmlns:a16="http://schemas.microsoft.com/office/drawing/2014/main" id="{09CF76FE-EA87-0642-083B-0DD48301D092}"/>
                </a:ext>
              </a:extLst>
            </p:cNvPr>
            <p:cNvGrpSpPr/>
            <p:nvPr/>
          </p:nvGrpSpPr>
          <p:grpSpPr>
            <a:xfrm>
              <a:off x="6347042" y="6375225"/>
              <a:ext cx="424969" cy="1"/>
              <a:chOff x="0" y="0"/>
              <a:chExt cx="604399" cy="0"/>
            </a:xfrm>
          </p:grpSpPr>
          <p:sp>
            <p:nvSpPr>
              <p:cNvPr id="48" name="Line">
                <a:extLst>
                  <a:ext uri="{FF2B5EF4-FFF2-40B4-BE49-F238E27FC236}">
                    <a16:creationId xmlns:a16="http://schemas.microsoft.com/office/drawing/2014/main" id="{0CA83BFD-1131-8038-5804-E2A57C5866D6}"/>
                  </a:ext>
                </a:extLst>
              </p:cNvPr>
              <p:cNvSpPr/>
              <p:nvPr/>
            </p:nvSpPr>
            <p:spPr>
              <a:xfrm>
                <a:off x="0" y="0"/>
                <a:ext cx="330096" cy="0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miter lim="400000"/>
                <a:headEnd type="arrow" w="med" len="med"/>
              </a:ln>
              <a:effectLst/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>
                  <a:defRPr sz="2400"/>
                </a:pPr>
                <a:endParaRPr sz="1687"/>
              </a:p>
            </p:txBody>
          </p:sp>
          <p:sp>
            <p:nvSpPr>
              <p:cNvPr id="49" name="Line">
                <a:extLst>
                  <a:ext uri="{FF2B5EF4-FFF2-40B4-BE49-F238E27FC236}">
                    <a16:creationId xmlns:a16="http://schemas.microsoft.com/office/drawing/2014/main" id="{BB1BA67A-41A5-8ED2-F268-2425AFEEF856}"/>
                  </a:ext>
                </a:extLst>
              </p:cNvPr>
              <p:cNvSpPr/>
              <p:nvPr/>
            </p:nvSpPr>
            <p:spPr>
              <a:xfrm>
                <a:off x="187330" y="0"/>
                <a:ext cx="417070" cy="0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custDash>
                  <a:ds d="200000" sp="200000"/>
                </a:custDash>
                <a:miter lim="400000"/>
              </a:ln>
              <a:effectLst/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>
                  <a:defRPr sz="2400"/>
                </a:pPr>
                <a:endParaRPr sz="1687"/>
              </a:p>
            </p:txBody>
          </p:sp>
        </p:grpSp>
        <p:sp>
          <p:nvSpPr>
            <p:cNvPr id="50" name="LHC RUN 6">
              <a:extLst>
                <a:ext uri="{FF2B5EF4-FFF2-40B4-BE49-F238E27FC236}">
                  <a16:creationId xmlns:a16="http://schemas.microsoft.com/office/drawing/2014/main" id="{9CBCD0F6-010F-2248-4F12-BCFB42495833}"/>
                </a:ext>
              </a:extLst>
            </p:cNvPr>
            <p:cNvSpPr txBox="1"/>
            <p:nvPr/>
          </p:nvSpPr>
          <p:spPr>
            <a:xfrm>
              <a:off x="6245327" y="6410520"/>
              <a:ext cx="785472" cy="23448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35719" tIns="35719" rIns="35719" bIns="35719" anchor="ctr">
              <a:spAutoFit/>
            </a:bodyPr>
            <a:lstStyle>
              <a:lvl1pPr>
                <a:defRPr sz="1500"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r>
                <a:rPr sz="1055"/>
                <a:t>LHC RUN 6</a:t>
              </a:r>
            </a:p>
          </p:txBody>
        </p:sp>
        <p:graphicFrame>
          <p:nvGraphicFramePr>
            <p:cNvPr id="57" name="2D Line Chart">
              <a:extLst>
                <a:ext uri="{FF2B5EF4-FFF2-40B4-BE49-F238E27FC236}">
                  <a16:creationId xmlns:a16="http://schemas.microsoft.com/office/drawing/2014/main" id="{33EE3843-174A-59FF-5B49-DE88E8730710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154650378"/>
                </p:ext>
              </p:extLst>
            </p:nvPr>
          </p:nvGraphicFramePr>
          <p:xfrm>
            <a:off x="1921639" y="3353855"/>
            <a:ext cx="4539716" cy="288815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58" name="EU-2023 revision">
              <a:extLst>
                <a:ext uri="{FF2B5EF4-FFF2-40B4-BE49-F238E27FC236}">
                  <a16:creationId xmlns:a16="http://schemas.microsoft.com/office/drawing/2014/main" id="{DBA74341-2C9E-E843-BE7B-455BA4AFF003}"/>
                </a:ext>
              </a:extLst>
            </p:cNvPr>
            <p:cNvSpPr txBox="1"/>
            <p:nvPr/>
          </p:nvSpPr>
          <p:spPr>
            <a:xfrm>
              <a:off x="5077791" y="3568880"/>
              <a:ext cx="1464238" cy="45538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lIns="35719" tIns="35719" rIns="35719" bIns="35719" anchor="ctr">
              <a:spAutoFit/>
            </a:bodyPr>
            <a:lstStyle>
              <a:lvl1pPr defTabSz="457200">
                <a:lnSpc>
                  <a:spcPts val="3600"/>
                </a:lnSpc>
                <a:spcBef>
                  <a:spcPts val="1200"/>
                </a:spcBef>
                <a:defRPr sz="1800">
                  <a:solidFill>
                    <a:schemeClr val="accent5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r>
                <a:rPr sz="1266"/>
                <a:t>EU-2023 revision</a:t>
              </a:r>
            </a:p>
          </p:txBody>
        </p:sp>
      </p:grpSp>
      <p:sp>
        <p:nvSpPr>
          <p:cNvPr id="59" name="EU F-gas 2015">
            <a:extLst>
              <a:ext uri="{FF2B5EF4-FFF2-40B4-BE49-F238E27FC236}">
                <a16:creationId xmlns:a16="http://schemas.microsoft.com/office/drawing/2014/main" id="{D5FBF34C-08D4-4B77-61A4-A9A795D7463D}"/>
              </a:ext>
            </a:extLst>
          </p:cNvPr>
          <p:cNvSpPr txBox="1"/>
          <p:nvPr/>
        </p:nvSpPr>
        <p:spPr>
          <a:xfrm>
            <a:off x="3600895" y="3133551"/>
            <a:ext cx="1464239" cy="4553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5719" tIns="35719" rIns="35719" bIns="35719" anchor="ctr">
            <a:spAutoFit/>
          </a:bodyPr>
          <a:lstStyle>
            <a:lvl1pPr defTabSz="457200">
              <a:lnSpc>
                <a:spcPts val="3600"/>
              </a:lnSpc>
              <a:spcBef>
                <a:spcPts val="1200"/>
              </a:spcBef>
              <a:defRPr sz="1800">
                <a:solidFill>
                  <a:srgbClr val="21529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 sz="1266"/>
              <a:t>EU F-gas 2015</a:t>
            </a:r>
          </a:p>
        </p:txBody>
      </p:sp>
      <p:sp>
        <p:nvSpPr>
          <p:cNvPr id="52" name="Average purchase prices of the most commonly used HFC refrigerants">
            <a:extLst>
              <a:ext uri="{FF2B5EF4-FFF2-40B4-BE49-F238E27FC236}">
                <a16:creationId xmlns:a16="http://schemas.microsoft.com/office/drawing/2014/main" id="{649CF3ED-89F0-614E-17A0-098DC3B213A2}"/>
              </a:ext>
            </a:extLst>
          </p:cNvPr>
          <p:cNvSpPr txBox="1"/>
          <p:nvPr/>
        </p:nvSpPr>
        <p:spPr>
          <a:xfrm>
            <a:off x="6140380" y="3197597"/>
            <a:ext cx="6317410" cy="3495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pPr defTabSz="321457">
              <a:lnSpc>
                <a:spcPts val="2531"/>
              </a:lnSpc>
              <a:spcBef>
                <a:spcPts val="844"/>
              </a:spcBef>
              <a:defRPr sz="1800" b="1">
                <a:solidFill>
                  <a:srgbClr val="21529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266" dirty="0"/>
              <a:t>Average purchase prices of the</a:t>
            </a:r>
            <a:r>
              <a:rPr lang="en-GB" sz="1266" dirty="0"/>
              <a:t> </a:t>
            </a:r>
            <a:r>
              <a:rPr sz="1266" dirty="0"/>
              <a:t>most commonly used HFC refrigerants</a:t>
            </a:r>
          </a:p>
        </p:txBody>
      </p:sp>
      <p:sp>
        <p:nvSpPr>
          <p:cNvPr id="61" name="Rectangle 4">
            <a:extLst>
              <a:ext uri="{FF2B5EF4-FFF2-40B4-BE49-F238E27FC236}">
                <a16:creationId xmlns:a16="http://schemas.microsoft.com/office/drawing/2014/main" id="{92D33F8B-E058-8AE1-3B3F-0B763C5AE0E5}"/>
              </a:ext>
            </a:extLst>
          </p:cNvPr>
          <p:cNvSpPr txBox="1">
            <a:spLocks noChangeArrowheads="1"/>
          </p:cNvSpPr>
          <p:nvPr/>
        </p:nvSpPr>
        <p:spPr>
          <a:xfrm>
            <a:off x="2376138" y="0"/>
            <a:ext cx="7632700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0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New F-gas regulation: from phase down to phase out</a:t>
            </a:r>
          </a:p>
        </p:txBody>
      </p:sp>
      <p:pic>
        <p:nvPicPr>
          <p:cNvPr id="62" name="Picture 2" descr="C:\Users\guidar\Documents\IEEE2012\CERN LogoOutline-Blue-04.png">
            <a:extLst>
              <a:ext uri="{FF2B5EF4-FFF2-40B4-BE49-F238E27FC236}">
                <a16:creationId xmlns:a16="http://schemas.microsoft.com/office/drawing/2014/main" id="{062931A5-D5E4-4EFC-DA2E-5D2952484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3" name="Group 62">
            <a:extLst>
              <a:ext uri="{FF2B5EF4-FFF2-40B4-BE49-F238E27FC236}">
                <a16:creationId xmlns:a16="http://schemas.microsoft.com/office/drawing/2014/main" id="{CD69B283-4229-0E9D-873E-59EE1590D867}"/>
              </a:ext>
            </a:extLst>
          </p:cNvPr>
          <p:cNvGrpSpPr/>
          <p:nvPr/>
        </p:nvGrpSpPr>
        <p:grpSpPr>
          <a:xfrm>
            <a:off x="792488" y="691712"/>
            <a:ext cx="10440000" cy="37824"/>
            <a:chOff x="179512" y="582864"/>
            <a:chExt cx="8820000" cy="37824"/>
          </a:xfrm>
        </p:grpSpPr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D041AF2-B960-0926-0D39-7991B971833C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042EC5FC-576B-C056-06C5-E855EE7A9570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55FCCDE-0330-759C-4B61-C494793EC9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27/06/2024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77392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:a16="http://schemas.microsoft.com/office/drawing/2014/main" id="{F81C0FEF-270F-4792-68DD-CEF58E475C37}"/>
              </a:ext>
            </a:extLst>
          </p:cNvPr>
          <p:cNvSpPr txBox="1">
            <a:spLocks noChangeArrowheads="1"/>
          </p:cNvSpPr>
          <p:nvPr/>
        </p:nvSpPr>
        <p:spPr>
          <a:xfrm>
            <a:off x="1988568" y="-20125"/>
            <a:ext cx="7632700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And now: PFAS</a:t>
            </a:r>
            <a:r>
              <a:rPr lang="en-US" sz="3000" dirty="0">
                <a:solidFill>
                  <a:srgbClr val="4F81BD">
                    <a:lumMod val="75000"/>
                  </a:srgbClr>
                </a:solidFill>
                <a:latin typeface="+mn-lt"/>
              </a:rPr>
              <a:t> -</a:t>
            </a:r>
            <a:r>
              <a:rPr kumimoji="0" lang="en-US" sz="3000" b="0" i="0" u="none" strike="noStrike" kern="1200" cap="none" spc="0" normalizeH="0" baseline="0" noProof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 </a:t>
            </a:r>
            <a:r>
              <a:rPr kumimoji="0" lang="en-US" sz="3000" b="0" i="1" u="none" strike="noStrike" kern="1200" cap="none" spc="0" normalizeH="0" baseline="0" noProof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“forever chemicals”</a:t>
            </a:r>
          </a:p>
        </p:txBody>
      </p:sp>
      <p:pic>
        <p:nvPicPr>
          <p:cNvPr id="5" name="Picture 2" descr="C:\Users\guidar\Documents\IEEE2012\CERN LogoOutline-Blue-04.png">
            <a:extLst>
              <a:ext uri="{FF2B5EF4-FFF2-40B4-BE49-F238E27FC236}">
                <a16:creationId xmlns:a16="http://schemas.microsoft.com/office/drawing/2014/main" id="{93501629-75E5-B949-7FB3-81063CB80E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74097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C7DC8910-1DF1-ED0B-FAD9-F01C143F55CE}"/>
              </a:ext>
            </a:extLst>
          </p:cNvPr>
          <p:cNvGrpSpPr/>
          <p:nvPr/>
        </p:nvGrpSpPr>
        <p:grpSpPr>
          <a:xfrm>
            <a:off x="792488" y="633233"/>
            <a:ext cx="10440000" cy="37824"/>
            <a:chOff x="179512" y="582864"/>
            <a:chExt cx="8820000" cy="37824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98CF9087-B744-CC2E-B246-79CDF0AB7F5E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lumMod val="75000"/>
                </a:srgbClr>
              </a:solidFill>
              <a:prstDash val="solid"/>
            </a:ln>
            <a:effectLst/>
          </p:spPr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1A750DE5-7A13-F613-BC1C-7F4BC652494B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lumMod val="75000"/>
                </a:srgbClr>
              </a:solidFill>
              <a:prstDash val="solid"/>
            </a:ln>
            <a:effectLst/>
          </p:spPr>
        </p:cxn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65353D77-923D-422F-B8C0-CCB7518DCAB2}"/>
              </a:ext>
            </a:extLst>
          </p:cNvPr>
          <p:cNvSpPr txBox="1"/>
          <p:nvPr/>
        </p:nvSpPr>
        <p:spPr>
          <a:xfrm>
            <a:off x="0" y="788136"/>
            <a:ext cx="12099700" cy="22006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PFASs: any chemical with at least a –CF3 group or a–CF2– group (without any H/Cl/Br/I atom attached to it)</a:t>
            </a:r>
          </a:p>
          <a:p>
            <a:endParaRPr lang="en-GB" sz="1100" dirty="0"/>
          </a:p>
          <a:p>
            <a:r>
              <a:rPr lang="en-GB" dirty="0"/>
              <a:t>PFASs play a key economic role. In 2022, 3M announced that it will end PFAS production by 2025</a:t>
            </a:r>
          </a:p>
          <a:p>
            <a:endParaRPr lang="en-GB" dirty="0"/>
          </a:p>
          <a:p>
            <a:r>
              <a:rPr lang="en-GB" dirty="0"/>
              <a:t>The restriction was proposed by Germany, Netherlands, Sweden, Denmark and Norway for EU</a:t>
            </a:r>
          </a:p>
          <a:p>
            <a:r>
              <a:rPr lang="en-GB" dirty="0"/>
              <a:t>It aims to be the biggest chemical ban out of health considerations</a:t>
            </a:r>
          </a:p>
          <a:p>
            <a:r>
              <a:rPr lang="en-GB" dirty="0">
                <a:highlight>
                  <a:srgbClr val="FFFF00"/>
                </a:highlight>
              </a:rPr>
              <a:t>Imports will be also considered in the restriction</a:t>
            </a:r>
          </a:p>
          <a:p>
            <a:endParaRPr lang="en-GB" dirty="0"/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7BEE8FF6-9D17-1E9F-80CB-A60B8E390D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27/06/2024</a:t>
            </a:r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E30F7093-DC98-DEEA-82D1-0175A65D36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Sustainable Accelerators Panel</a:t>
            </a:r>
            <a:endParaRPr lang="en-CH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8CD0B88D-77CA-3BE6-029E-472307F33F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4F2EB-0B27-4F85-A608-05BA2EA2D841}" type="slidenum">
              <a:rPr lang="en-CH" smtClean="0"/>
              <a:t>6</a:t>
            </a:fld>
            <a:endParaRPr lang="en-CH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D9BA927-A721-F69A-010A-31287FB672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66781" y="3011850"/>
            <a:ext cx="4459333" cy="334450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A35BD8E5-8301-2000-FC97-5999B90D17B9}"/>
              </a:ext>
            </a:extLst>
          </p:cNvPr>
          <p:cNvSpPr txBox="1"/>
          <p:nvPr/>
        </p:nvSpPr>
        <p:spPr>
          <a:xfrm>
            <a:off x="7559296" y="2646725"/>
            <a:ext cx="387430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600" dirty="0"/>
              <a:t>Bioaccumulation and biomagnification</a:t>
            </a:r>
            <a:endParaRPr lang="en-CH" sz="1600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8662F427-E1F7-A265-77A6-106D4F28752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1381" r="9555"/>
          <a:stretch/>
        </p:blipFill>
        <p:spPr>
          <a:xfrm>
            <a:off x="0" y="3259858"/>
            <a:ext cx="6616891" cy="2501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06558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B3CA98-F1D9-4A01-AF7A-9958EE8E77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599" y="6356350"/>
            <a:ext cx="4738305" cy="365125"/>
          </a:xfrm>
        </p:spPr>
        <p:txBody>
          <a:bodyPr/>
          <a:lstStyle/>
          <a:p>
            <a:r>
              <a:rPr lang="en-GB"/>
              <a:t>Sustainable Accelerators Panel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CBB91B-433D-4E49-86DE-B203CD1BB5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7</a:t>
            </a:fld>
            <a:endParaRPr lang="en-GB"/>
          </a:p>
        </p:txBody>
      </p:sp>
      <p:sp>
        <p:nvSpPr>
          <p:cNvPr id="11" name="Rectangle 4">
            <a:extLst>
              <a:ext uri="{FF2B5EF4-FFF2-40B4-BE49-F238E27FC236}">
                <a16:creationId xmlns:a16="http://schemas.microsoft.com/office/drawing/2014/main" id="{B73E6C6E-3715-44F2-83CC-5C8FA54D2A75}"/>
              </a:ext>
            </a:extLst>
          </p:cNvPr>
          <p:cNvSpPr txBox="1">
            <a:spLocks noChangeArrowheads="1"/>
          </p:cNvSpPr>
          <p:nvPr/>
        </p:nvSpPr>
        <p:spPr>
          <a:xfrm>
            <a:off x="2244053" y="23513"/>
            <a:ext cx="7632700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0" i="0" u="none" strike="noStrike" kern="1200" cap="none" spc="0" normalizeH="0" baseline="0" noProof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GHG Optimization: CERN Strategies</a:t>
            </a:r>
          </a:p>
        </p:txBody>
      </p:sp>
      <p:pic>
        <p:nvPicPr>
          <p:cNvPr id="12" name="Picture 2" descr="C:\Users\guidar\Documents\IEEE2012\CERN LogoOutline-Blue-04.png">
            <a:extLst>
              <a:ext uri="{FF2B5EF4-FFF2-40B4-BE49-F238E27FC236}">
                <a16:creationId xmlns:a16="http://schemas.microsoft.com/office/drawing/2014/main" id="{DD84DA7C-B02B-45EB-9098-503FC4BD62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0651EC0A-06D0-40BB-80E6-55401CC6E81C}"/>
              </a:ext>
            </a:extLst>
          </p:cNvPr>
          <p:cNvGrpSpPr/>
          <p:nvPr/>
        </p:nvGrpSpPr>
        <p:grpSpPr>
          <a:xfrm>
            <a:off x="792488" y="691712"/>
            <a:ext cx="10440000" cy="37824"/>
            <a:chOff x="179512" y="582864"/>
            <a:chExt cx="8820000" cy="37824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3BC54BC5-E9DE-417C-AE42-8367F7CC0975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lumMod val="75000"/>
                </a:srgbClr>
              </a:solidFill>
              <a:prstDash val="solid"/>
            </a:ln>
            <a:effectLst/>
          </p:spPr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9603D864-6B3F-4F4E-8B36-1823BEBB0934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lumMod val="75000"/>
                </a:srgbClr>
              </a:solidFill>
              <a:prstDash val="solid"/>
            </a:ln>
            <a:effectLst/>
          </p:spPr>
        </p:cxnSp>
      </p:grpSp>
      <p:graphicFrame>
        <p:nvGraphicFramePr>
          <p:cNvPr id="16" name="Diagram 15">
            <a:extLst>
              <a:ext uri="{FF2B5EF4-FFF2-40B4-BE49-F238E27FC236}">
                <a16:creationId xmlns:a16="http://schemas.microsoft.com/office/drawing/2014/main" id="{747DA777-B5A4-4716-AA98-22246D84E11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18263077"/>
              </p:ext>
            </p:extLst>
          </p:nvPr>
        </p:nvGraphicFramePr>
        <p:xfrm>
          <a:off x="1488403" y="1157897"/>
          <a:ext cx="9144000" cy="44119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05A3E7F-FDC1-CE28-DE4B-108C829383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27/06/2024</a:t>
            </a:r>
            <a:endParaRPr lang="en-GB"/>
          </a:p>
        </p:txBody>
      </p:sp>
      <p:sp>
        <p:nvSpPr>
          <p:cNvPr id="5" name="In collaboration with HSE/CEPS">
            <a:extLst>
              <a:ext uri="{FF2B5EF4-FFF2-40B4-BE49-F238E27FC236}">
                <a16:creationId xmlns:a16="http://schemas.microsoft.com/office/drawing/2014/main" id="{C4F9A8D7-C66A-E029-8D9A-799CE6C37E0C}"/>
              </a:ext>
            </a:extLst>
          </p:cNvPr>
          <p:cNvSpPr txBox="1"/>
          <p:nvPr/>
        </p:nvSpPr>
        <p:spPr>
          <a:xfrm>
            <a:off x="7981082" y="5808431"/>
            <a:ext cx="3372718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100" i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sz="1800" dirty="0"/>
              <a:t>In collaboration with HSE/CEPS</a:t>
            </a:r>
          </a:p>
        </p:txBody>
      </p:sp>
    </p:spTree>
    <p:extLst>
      <p:ext uri="{BB962C8B-B14F-4D97-AF65-F5344CB8AC3E}">
        <p14:creationId xmlns:p14="http://schemas.microsoft.com/office/powerpoint/2010/main" val="42870791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>
            <a:extLst>
              <a:ext uri="{FF2B5EF4-FFF2-40B4-BE49-F238E27FC236}">
                <a16:creationId xmlns:a16="http://schemas.microsoft.com/office/drawing/2014/main" id="{834BA289-07F0-C5DD-0874-4611BDA3EDD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270115" y="774143"/>
            <a:ext cx="3921884" cy="2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B3CA98-F1D9-4A01-AF7A-9958EE8E77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599" y="6356350"/>
            <a:ext cx="4738305" cy="365125"/>
          </a:xfrm>
        </p:spPr>
        <p:txBody>
          <a:bodyPr/>
          <a:lstStyle/>
          <a:p>
            <a:r>
              <a:rPr lang="en-GB"/>
              <a:t>Sustainable Accelerators Panel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CBB91B-433D-4E49-86DE-B203CD1BB5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8</a:t>
            </a:fld>
            <a:endParaRPr lang="en-GB"/>
          </a:p>
        </p:txBody>
      </p:sp>
      <p:sp>
        <p:nvSpPr>
          <p:cNvPr id="11" name="Rectangle 4">
            <a:extLst>
              <a:ext uri="{FF2B5EF4-FFF2-40B4-BE49-F238E27FC236}">
                <a16:creationId xmlns:a16="http://schemas.microsoft.com/office/drawing/2014/main" id="{B73E6C6E-3715-44F2-83CC-5C8FA54D2A75}"/>
              </a:ext>
            </a:extLst>
          </p:cNvPr>
          <p:cNvSpPr txBox="1">
            <a:spLocks noChangeArrowheads="1"/>
          </p:cNvSpPr>
          <p:nvPr/>
        </p:nvSpPr>
        <p:spPr>
          <a:xfrm>
            <a:off x="2244053" y="23513"/>
            <a:ext cx="7632700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0" i="0" u="none" strike="noStrike" kern="1200" cap="none" spc="0" normalizeH="0" baseline="0" noProof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Gas mixture recirculation system</a:t>
            </a:r>
          </a:p>
        </p:txBody>
      </p:sp>
      <p:pic>
        <p:nvPicPr>
          <p:cNvPr id="12" name="Picture 2" descr="C:\Users\guidar\Documents\IEEE2012\CERN LogoOutline-Blue-04.png">
            <a:extLst>
              <a:ext uri="{FF2B5EF4-FFF2-40B4-BE49-F238E27FC236}">
                <a16:creationId xmlns:a16="http://schemas.microsoft.com/office/drawing/2014/main" id="{DD84DA7C-B02B-45EB-9098-503FC4BD62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0651EC0A-06D0-40BB-80E6-55401CC6E81C}"/>
              </a:ext>
            </a:extLst>
          </p:cNvPr>
          <p:cNvGrpSpPr/>
          <p:nvPr/>
        </p:nvGrpSpPr>
        <p:grpSpPr>
          <a:xfrm>
            <a:off x="792488" y="691712"/>
            <a:ext cx="10440000" cy="37824"/>
            <a:chOff x="179512" y="582864"/>
            <a:chExt cx="8820000" cy="37824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3BC54BC5-E9DE-417C-AE42-8367F7CC0975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lumMod val="75000"/>
                </a:srgbClr>
              </a:solidFill>
              <a:prstDash val="solid"/>
            </a:ln>
            <a:effectLst/>
          </p:spPr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9603D864-6B3F-4F4E-8B36-1823BEBB0934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lumMod val="75000"/>
                </a:srgbClr>
              </a:solidFill>
              <a:prstDash val="solid"/>
            </a:ln>
            <a:effectLst/>
          </p:spPr>
        </p:cxn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EC7F05AD-F988-3113-B7DA-6B8A1777E4A4}"/>
              </a:ext>
            </a:extLst>
          </p:cNvPr>
          <p:cNvSpPr txBox="1"/>
          <p:nvPr/>
        </p:nvSpPr>
        <p:spPr>
          <a:xfrm>
            <a:off x="1" y="834784"/>
            <a:ext cx="8610599" cy="5354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>
                <a:cs typeface="Times New Roman" pitchFamily="18" charset="0"/>
              </a:rPr>
              <a:t>Gas systems extend from the surface building to service balcony on the experiment following a route few hundred meters long.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sz="1600" dirty="0">
                <a:cs typeface="Times New Roman" pitchFamily="18" charset="0"/>
              </a:rPr>
              <a:t>Primary gas supply point is located in surface building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sz="1600" dirty="0">
                <a:cs typeface="Times New Roman" pitchFamily="18" charset="0"/>
              </a:rPr>
              <a:t>Gas system distributed in three levels:</a:t>
            </a:r>
          </a:p>
          <a:p>
            <a:pPr marL="742950" lvl="1" indent="-285750">
              <a:lnSpc>
                <a:spcPct val="120000"/>
              </a:lnSpc>
              <a:buFont typeface="Times New Roman" panose="02020603050405020304" pitchFamily="18" charset="0"/>
              <a:buChar char="▫"/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Surface (SG) </a:t>
            </a:r>
          </a:p>
          <a:p>
            <a:pPr marL="742950" lvl="1" indent="-285750">
              <a:lnSpc>
                <a:spcPct val="120000"/>
              </a:lnSpc>
              <a:buFont typeface="Times New Roman" panose="02020603050405020304" pitchFamily="18" charset="0"/>
              <a:buChar char="▫"/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Gas Service room (USC)</a:t>
            </a:r>
          </a:p>
          <a:p>
            <a:pPr marL="742950" lvl="1" indent="-285750">
              <a:lnSpc>
                <a:spcPct val="120000"/>
              </a:lnSpc>
              <a:buFont typeface="Times New Roman" panose="02020603050405020304" pitchFamily="18" charset="0"/>
              <a:buChar char="▫"/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experimental cavern (UXC)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sz="1600" dirty="0">
                <a:cs typeface="Times New Roman" pitchFamily="18" charset="0"/>
              </a:rPr>
              <a:t>The gas systems were built according to a common standard allowing minimization of manpower and costs for maintenance and operation. </a:t>
            </a:r>
          </a:p>
          <a:p>
            <a:pPr marL="285750" indent="-285750">
              <a:lnSpc>
                <a:spcPct val="120000"/>
              </a:lnSpc>
              <a:buFont typeface="Times New Roman" panose="02020603050405020304" pitchFamily="18" charset="0"/>
              <a:buChar char="▫"/>
            </a:pPr>
            <a:r>
              <a:rPr lang="en-GB" sz="1600" dirty="0">
                <a:cs typeface="Times New Roman" pitchFamily="18" charset="0"/>
              </a:rPr>
              <a:t>Few numbers:</a:t>
            </a:r>
          </a:p>
          <a:p>
            <a:pPr marL="742950" lvl="1" indent="-285750">
              <a:lnSpc>
                <a:spcPct val="120000"/>
              </a:lnSpc>
              <a:buFont typeface="Times New Roman" panose="02020603050405020304" pitchFamily="18" charset="0"/>
              <a:buChar char="▫"/>
            </a:pPr>
            <a:r>
              <a:rPr lang="en-GB" sz="140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Construction started in 2000; Operational since 2005-2006</a:t>
            </a:r>
          </a:p>
          <a:p>
            <a:pPr marL="742950" lvl="1" indent="-285750">
              <a:lnSpc>
                <a:spcPct val="120000"/>
              </a:lnSpc>
              <a:buFont typeface="Times New Roman" panose="02020603050405020304" pitchFamily="18" charset="0"/>
              <a:buChar char="▫"/>
            </a:pPr>
            <a:r>
              <a:rPr lang="en-GB" sz="140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Need to validate the gas system components (ageing test setup)</a:t>
            </a:r>
          </a:p>
          <a:p>
            <a:pPr marL="742950" lvl="1" indent="-285750">
              <a:lnSpc>
                <a:spcPct val="120000"/>
              </a:lnSpc>
              <a:buFont typeface="Times New Roman" panose="02020603050405020304" pitchFamily="18" charset="0"/>
              <a:buChar char="▫"/>
            </a:pPr>
            <a:r>
              <a:rPr lang="en-GB" sz="140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30 gas systems detectors at the LHC experiments</a:t>
            </a:r>
          </a:p>
          <a:p>
            <a:pPr marL="742950" lvl="1" indent="-285750">
              <a:lnSpc>
                <a:spcPct val="120000"/>
              </a:lnSpc>
              <a:buFont typeface="Times New Roman" panose="02020603050405020304" pitchFamily="18" charset="0"/>
              <a:buChar char="▫"/>
            </a:pPr>
            <a:r>
              <a:rPr lang="en-GB" sz="140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300 Universal </a:t>
            </a:r>
            <a:r>
              <a:rPr lang="en-GB" sz="1400" dirty="0" err="1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Euroracks</a:t>
            </a:r>
            <a:r>
              <a:rPr lang="en-GB" sz="140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 </a:t>
            </a:r>
            <a:r>
              <a:rPr lang="en-GB" sz="140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  <a:sym typeface="Wingdings" panose="05000000000000000000" pitchFamily="2" charset="2"/>
              </a:rPr>
              <a:t> </a:t>
            </a:r>
            <a:r>
              <a:rPr lang="en-GB" sz="140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x2 height of Eiffel Tower</a:t>
            </a:r>
          </a:p>
          <a:p>
            <a:pPr marL="742950" lvl="1" indent="-285750">
              <a:lnSpc>
                <a:spcPct val="120000"/>
              </a:lnSpc>
              <a:buFont typeface="Times New Roman" panose="02020603050405020304" pitchFamily="18" charset="0"/>
              <a:buChar char="▫"/>
            </a:pPr>
            <a:r>
              <a:rPr lang="en-GB" sz="140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60 PLCs</a:t>
            </a:r>
          </a:p>
          <a:p>
            <a:pPr marL="742950" lvl="1" indent="-285750">
              <a:lnSpc>
                <a:spcPct val="120000"/>
              </a:lnSpc>
              <a:buFont typeface="Times New Roman" panose="02020603050405020304" pitchFamily="18" charset="0"/>
              <a:buChar char="▫"/>
            </a:pPr>
            <a:r>
              <a:rPr lang="en-GB" sz="140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150 MFCs</a:t>
            </a:r>
          </a:p>
          <a:p>
            <a:pPr marL="742950" lvl="1" indent="-285750">
              <a:lnSpc>
                <a:spcPct val="120000"/>
              </a:lnSpc>
              <a:buFont typeface="Times New Roman" panose="02020603050405020304" pitchFamily="18" charset="0"/>
              <a:buChar char="▫"/>
            </a:pPr>
            <a:r>
              <a:rPr lang="en-GB" sz="140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4000 flow meters in distribution racks</a:t>
            </a:r>
          </a:p>
          <a:p>
            <a:pPr marL="742950" lvl="1" indent="-285750">
              <a:lnSpc>
                <a:spcPct val="120000"/>
              </a:lnSpc>
              <a:buFont typeface="Times New Roman" panose="02020603050405020304" pitchFamily="18" charset="0"/>
              <a:buChar char="▫"/>
            </a:pPr>
            <a:r>
              <a:rPr lang="en-GB" sz="140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~ 70 gas analysers and 6 gas chromatographers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sz="1600" dirty="0">
                <a:cs typeface="Times New Roman" pitchFamily="18" charset="0"/>
              </a:rPr>
              <a:t>The CERN gas service team (EP-DT-FS, BE-ICS) 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63B929B-6B12-CBBC-8353-3B1038E619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27/06/2024</a:t>
            </a:r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E9B4FC5-2877-C62B-6BC5-52C5364B614B}"/>
              </a:ext>
            </a:extLst>
          </p:cNvPr>
          <p:cNvSpPr txBox="1"/>
          <p:nvPr/>
        </p:nvSpPr>
        <p:spPr>
          <a:xfrm>
            <a:off x="6482119" y="3591241"/>
            <a:ext cx="5709881" cy="28450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GB" sz="1600" b="1" dirty="0">
                <a:solidFill>
                  <a:prstClr val="black"/>
                </a:solidFill>
                <a:cs typeface="Times New Roman" pitchFamily="18" charset="0"/>
              </a:rPr>
              <a:t>Reliability</a:t>
            </a:r>
          </a:p>
          <a:p>
            <a:pPr marL="742950" lvl="1" indent="-285750">
              <a:lnSpc>
                <a:spcPct val="120000"/>
              </a:lnSpc>
              <a:buFont typeface="Times New Roman" panose="02020603050405020304" pitchFamily="18" charset="0"/>
              <a:buChar char="▫"/>
            </a:pPr>
            <a:r>
              <a:rPr lang="en-GB" sz="140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LHC experiments are operational 24/24 7/7</a:t>
            </a:r>
          </a:p>
          <a:p>
            <a:pPr marL="742950" lvl="1" indent="-285750">
              <a:lnSpc>
                <a:spcPct val="120000"/>
              </a:lnSpc>
              <a:buFont typeface="Times New Roman" panose="02020603050405020304" pitchFamily="18" charset="0"/>
              <a:buChar char="▫"/>
            </a:pPr>
            <a:r>
              <a:rPr lang="en-GB" sz="140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Gas systems must be available all time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GB" sz="1600" b="1" dirty="0">
                <a:solidFill>
                  <a:prstClr val="black"/>
                </a:solidFill>
                <a:cs typeface="Times New Roman" pitchFamily="18" charset="0"/>
              </a:rPr>
              <a:t>Automation</a:t>
            </a:r>
          </a:p>
          <a:p>
            <a:pPr marL="742950" lvl="1" indent="-285750">
              <a:lnSpc>
                <a:spcPct val="120000"/>
              </a:lnSpc>
              <a:buFont typeface="Times New Roman" panose="02020603050405020304" pitchFamily="18" charset="0"/>
              <a:buChar char="▫"/>
            </a:pPr>
            <a:r>
              <a:rPr lang="en-GB" sz="140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Large and complex infrastructure</a:t>
            </a:r>
          </a:p>
          <a:p>
            <a:pPr marL="742950" lvl="1" indent="-285750">
              <a:lnSpc>
                <a:spcPct val="120000"/>
              </a:lnSpc>
              <a:buFont typeface="Times New Roman" panose="02020603050405020304" pitchFamily="18" charset="0"/>
              <a:buChar char="▫"/>
            </a:pPr>
            <a:r>
              <a:rPr lang="en-GB" sz="140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Resources for operation</a:t>
            </a:r>
          </a:p>
          <a:p>
            <a:pPr marL="742950" lvl="1" indent="-285750">
              <a:lnSpc>
                <a:spcPct val="120000"/>
              </a:lnSpc>
              <a:buFont typeface="Times New Roman" panose="02020603050405020304" pitchFamily="18" charset="0"/>
              <a:buChar char="▫"/>
            </a:pPr>
            <a:r>
              <a:rPr lang="en-GB" sz="140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Repeatability of conditions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GB" sz="1600" b="1" dirty="0">
                <a:solidFill>
                  <a:prstClr val="black"/>
                </a:solidFill>
                <a:cs typeface="Times New Roman" pitchFamily="18" charset="0"/>
              </a:rPr>
              <a:t>Stability</a:t>
            </a:r>
          </a:p>
          <a:p>
            <a:pPr marL="742950" lvl="1" indent="-285750">
              <a:lnSpc>
                <a:spcPct val="120000"/>
              </a:lnSpc>
              <a:buFont typeface="Times New Roman" panose="02020603050405020304" pitchFamily="18" charset="0"/>
              <a:buChar char="▫"/>
            </a:pPr>
            <a:r>
              <a:rPr lang="en-GB" sz="140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Detector performance are strictly related with stable conditions (mixture composition, pressures, flows, …) </a:t>
            </a:r>
          </a:p>
        </p:txBody>
      </p:sp>
    </p:spTree>
    <p:extLst>
      <p:ext uri="{BB962C8B-B14F-4D97-AF65-F5344CB8AC3E}">
        <p14:creationId xmlns:p14="http://schemas.microsoft.com/office/powerpoint/2010/main" val="7215085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D6869E9-0ACA-4546-A08A-4C7B8BDAC0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724956" cy="365125"/>
          </a:xfrm>
        </p:spPr>
        <p:txBody>
          <a:bodyPr/>
          <a:lstStyle/>
          <a:p>
            <a:r>
              <a:rPr lang="en-GB"/>
              <a:t>Sustainable Accelerators Panel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0CA754-727C-46D9-A21D-701F40BF3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9</a:t>
            </a:fld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A770AF7-07B5-45C7-912A-1BC65065AD87}"/>
              </a:ext>
            </a:extLst>
          </p:cNvPr>
          <p:cNvSpPr txBox="1">
            <a:spLocks noChangeArrowheads="1"/>
          </p:cNvSpPr>
          <p:nvPr/>
        </p:nvSpPr>
        <p:spPr>
          <a:xfrm>
            <a:off x="1424763" y="-44091"/>
            <a:ext cx="8569842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0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Optimization of current technologies: gas recirculation</a:t>
            </a:r>
          </a:p>
        </p:txBody>
      </p:sp>
      <p:pic>
        <p:nvPicPr>
          <p:cNvPr id="6" name="Picture 2" descr="C:\Users\guidar\Documents\IEEE2012\CERN LogoOutline-Blue-04.png">
            <a:extLst>
              <a:ext uri="{FF2B5EF4-FFF2-40B4-BE49-F238E27FC236}">
                <a16:creationId xmlns:a16="http://schemas.microsoft.com/office/drawing/2014/main" id="{665C4A9D-1C08-4CF4-A1B9-DF253F88E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B5C9B3E1-CC4D-4AB7-8834-E116AE63CB10}"/>
              </a:ext>
            </a:extLst>
          </p:cNvPr>
          <p:cNvGrpSpPr/>
          <p:nvPr/>
        </p:nvGrpSpPr>
        <p:grpSpPr>
          <a:xfrm>
            <a:off x="792488" y="691712"/>
            <a:ext cx="10440000" cy="37824"/>
            <a:chOff x="179512" y="582864"/>
            <a:chExt cx="8820000" cy="37824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D5EE8047-D2E1-4974-8481-BA3CE7F1AEBF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48480CA8-F8E7-4325-8BE7-3FD71C601EE9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A2FDE3F0-6B73-4C64-9DE6-A564C9CE4332}"/>
              </a:ext>
            </a:extLst>
          </p:cNvPr>
          <p:cNvSpPr txBox="1"/>
          <p:nvPr/>
        </p:nvSpPr>
        <p:spPr>
          <a:xfrm>
            <a:off x="8566" y="3359363"/>
            <a:ext cx="12183434" cy="305734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285750" indent="-285750">
              <a:lnSpc>
                <a:spcPct val="120000"/>
              </a:lnSpc>
              <a:buFont typeface="Calibri" panose="020F0502020204030204" pitchFamily="34" charset="0"/>
              <a:buChar char="-"/>
            </a:pPr>
            <a:r>
              <a:rPr lang="en-GB" sz="1600" dirty="0">
                <a:cs typeface="Times New Roman" pitchFamily="18" charset="0"/>
              </a:rPr>
              <a:t>The remaining 10% is what we started to address from LS1. It is needed to compensate for:</a:t>
            </a:r>
          </a:p>
          <a:p>
            <a:pPr marL="742950" lvl="1" indent="-285750">
              <a:lnSpc>
                <a:spcPct val="120000"/>
              </a:lnSpc>
              <a:buFont typeface="Times New Roman" panose="02020603050405020304" pitchFamily="18" charset="0"/>
              <a:buChar char="."/>
            </a:pPr>
            <a:r>
              <a:rPr lang="en-GB" sz="1600" dirty="0">
                <a:cs typeface="Times New Roman" pitchFamily="18" charset="0"/>
              </a:rPr>
              <a:t>Leaks at detector: 85 % (mainly ATLAS and CMS RPC systems)</a:t>
            </a:r>
          </a:p>
          <a:p>
            <a:pPr marL="742950" lvl="1" indent="-285750">
              <a:lnSpc>
                <a:spcPct val="120000"/>
              </a:lnSpc>
              <a:buFont typeface="Times New Roman" panose="02020603050405020304" pitchFamily="18" charset="0"/>
              <a:buChar char="."/>
            </a:pPr>
            <a:r>
              <a:rPr lang="en-GB" sz="1600" dirty="0">
                <a:cs typeface="Times New Roman" pitchFamily="18" charset="0"/>
              </a:rPr>
              <a:t>15% N</a:t>
            </a:r>
            <a:r>
              <a:rPr lang="en-GB" sz="1600" baseline="-25000" dirty="0">
                <a:cs typeface="Times New Roman" pitchFamily="18" charset="0"/>
              </a:rPr>
              <a:t>2</a:t>
            </a:r>
            <a:r>
              <a:rPr lang="en-GB" sz="1600" dirty="0">
                <a:cs typeface="Times New Roman" pitchFamily="18" charset="0"/>
              </a:rPr>
              <a:t> intake (CMS-CSC, LHCb-RICH1, LHCb-RICH2)</a:t>
            </a:r>
          </a:p>
          <a:p>
            <a:pPr lvl="1">
              <a:lnSpc>
                <a:spcPct val="120000"/>
              </a:lnSpc>
            </a:pPr>
            <a:endParaRPr lang="en-GB" sz="800" dirty="0">
              <a:cs typeface="Times New Roman" pitchFamily="18" charset="0"/>
            </a:endParaRPr>
          </a:p>
          <a:p>
            <a:pPr lvl="1">
              <a:lnSpc>
                <a:spcPct val="120000"/>
              </a:lnSpc>
            </a:pPr>
            <a:endParaRPr lang="en-GB" sz="400" dirty="0">
              <a:cs typeface="Times New Roman" pitchFamily="18" charset="0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GB" sz="1600" dirty="0">
                <a:cs typeface="Times New Roman" pitchFamily="18" charset="0"/>
              </a:rPr>
              <a:t>Two remaining open mode systems upgraded to gas re-circulations from Run1 to Run2:</a:t>
            </a:r>
          </a:p>
          <a:p>
            <a:pPr marL="285750" indent="-285750">
              <a:lnSpc>
                <a:spcPct val="120000"/>
              </a:lnSpc>
              <a:buFont typeface="Calibri Light" panose="020F0302020204030204" pitchFamily="34" charset="0"/>
              <a:buChar char="⁻"/>
            </a:pPr>
            <a:r>
              <a:rPr lang="en-GB" sz="1400" dirty="0">
                <a:cs typeface="Times New Roman" pitchFamily="18" charset="0"/>
              </a:rPr>
              <a:t>ALICE-MTR: from Run1 to Run2: 75% GHG reduction </a:t>
            </a:r>
            <a:r>
              <a:rPr lang="en-GB" sz="1400" dirty="0">
                <a:cs typeface="Times New Roman" pitchFamily="18" charset="0"/>
                <a:sym typeface="Wingdings" panose="05000000000000000000" pitchFamily="2" charset="2"/>
              </a:rPr>
              <a:t> </a:t>
            </a:r>
          </a:p>
          <a:p>
            <a:pPr marL="285750" indent="-285750">
              <a:lnSpc>
                <a:spcPct val="120000"/>
              </a:lnSpc>
              <a:buFont typeface="Calibri Light" panose="020F0302020204030204" pitchFamily="34" charset="0"/>
              <a:buChar char="⁻"/>
            </a:pPr>
            <a:r>
              <a:rPr lang="en-US" sz="1400" dirty="0" err="1">
                <a:cs typeface="Times New Roman" pitchFamily="18" charset="0"/>
                <a:sym typeface="Wingdings" panose="05000000000000000000" pitchFamily="2" charset="2"/>
              </a:rPr>
              <a:t>LHCb</a:t>
            </a:r>
            <a:r>
              <a:rPr lang="en-US" sz="1400" dirty="0">
                <a:cs typeface="Times New Roman" pitchFamily="18" charset="0"/>
                <a:sym typeface="Wingdings" panose="05000000000000000000" pitchFamily="2" charset="2"/>
              </a:rPr>
              <a:t>-GEM: </a:t>
            </a:r>
            <a:r>
              <a:rPr lang="en-GB" sz="1400" dirty="0">
                <a:cs typeface="Times New Roman" pitchFamily="18" charset="0"/>
                <a:sym typeface="Wingdings" panose="05000000000000000000" pitchFamily="2" charset="2"/>
              </a:rPr>
              <a:t>from Run1 to Run2: 90% GHG reduction </a:t>
            </a:r>
          </a:p>
          <a:p>
            <a:pPr lvl="1">
              <a:lnSpc>
                <a:spcPct val="120000"/>
              </a:lnSpc>
            </a:pPr>
            <a:r>
              <a:rPr lang="en-GB" sz="1400" dirty="0">
                <a:cs typeface="Times New Roman" pitchFamily="18" charset="0"/>
                <a:sym typeface="Wingdings" panose="05000000000000000000" pitchFamily="2" charset="2"/>
              </a:rPr>
              <a:t>	 </a:t>
            </a:r>
            <a:r>
              <a:rPr lang="en-GB" sz="1400" i="1" dirty="0">
                <a:cs typeface="Times New Roman" pitchFamily="18" charset="0"/>
                <a:sym typeface="Wingdings" panose="05000000000000000000" pitchFamily="2" charset="2"/>
              </a:rPr>
              <a:t>For both detector systems: </a:t>
            </a:r>
            <a:r>
              <a:rPr lang="en-GB" sz="1400" b="1" i="1" dirty="0">
                <a:cs typeface="Times New Roman" pitchFamily="18" charset="0"/>
                <a:sym typeface="Wingdings" panose="05000000000000000000" pitchFamily="2" charset="2"/>
              </a:rPr>
              <a:t>Original investment was totally paid back by gas cost saving during few years of operation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GB" sz="1600" dirty="0">
                <a:cs typeface="Times New Roman" pitchFamily="18" charset="0"/>
                <a:sym typeface="Wingdings" panose="05000000000000000000" pitchFamily="2" charset="2"/>
              </a:rPr>
              <a:t>and laboratory setups:</a:t>
            </a: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 Light" panose="020F0302020204030204" pitchFamily="34" charset="0"/>
              <a:buChar char="⁻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itchFamily="18" charset="0"/>
              </a:rPr>
              <a:t>2013: Development of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itchFamily="18" charset="0"/>
                <a:hlinkClick r:id="rId3"/>
              </a:rPr>
              <a:t>"A portable gas recirculation unit" JINST 12 T10002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Times New Roman" pitchFamily="18" charset="0"/>
            </a:endParaRPr>
          </a:p>
          <a:p>
            <a:pPr marL="285750" indent="-285750">
              <a:lnSpc>
                <a:spcPct val="120000"/>
              </a:lnSpc>
              <a:buFont typeface="Calibri Light" panose="020F0302020204030204" pitchFamily="34" charset="0"/>
              <a:buChar char="⁻"/>
              <a:defRPr/>
            </a:pPr>
            <a:r>
              <a:rPr lang="fr-FR" sz="1400" dirty="0">
                <a:cs typeface="Times New Roman" pitchFamily="18" charset="0"/>
                <a:sym typeface="Wingdings" panose="05000000000000000000" pitchFamily="2" charset="2"/>
              </a:rPr>
              <a:t>2020: </a:t>
            </a:r>
            <a:r>
              <a:rPr lang="en-GB" sz="1400" dirty="0">
                <a:cs typeface="Times New Roman" pitchFamily="18" charset="0"/>
                <a:sym typeface="Wingdings" panose="05000000000000000000" pitchFamily="2" charset="2"/>
              </a:rPr>
              <a:t>Development of </a:t>
            </a:r>
            <a:r>
              <a:rPr lang="en-GB" sz="1400" dirty="0">
                <a:cs typeface="Times New Roman" pitchFamily="18" charset="0"/>
                <a:sym typeface="Wingdings" panose="05000000000000000000" pitchFamily="2" charset="2"/>
                <a:hlinkClick r:id="rId4"/>
              </a:rPr>
              <a:t>Gas recirculation systems for RPC detectors: from LHC experiments to laboratory set-ups - RPC2022</a:t>
            </a:r>
            <a:r>
              <a:rPr lang="en-GB" sz="1400" dirty="0">
                <a:cs typeface="Times New Roman" pitchFamily="18" charset="0"/>
                <a:sym typeface="Wingdings" panose="05000000000000000000" pitchFamily="2" charset="2"/>
              </a:rPr>
              <a:t> </a:t>
            </a:r>
          </a:p>
          <a:p>
            <a:pPr marR="0" lvl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Times New Roman" pitchFamily="18" charset="0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§"/>
            </a:pPr>
            <a:endParaRPr lang="en-GB" sz="1600" dirty="0">
              <a:cs typeface="Times New Roman" pitchFamily="18" charset="0"/>
              <a:sym typeface="Wingdings" panose="05000000000000000000" pitchFamily="2" charset="2"/>
            </a:endParaRPr>
          </a:p>
          <a:p>
            <a:pPr>
              <a:lnSpc>
                <a:spcPct val="120000"/>
              </a:lnSpc>
            </a:pPr>
            <a:endParaRPr lang="en-GB" sz="1600" dirty="0">
              <a:cs typeface="Times New Roman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E927396-CF4A-4EAA-9886-0BBE33B280F8}"/>
              </a:ext>
            </a:extLst>
          </p:cNvPr>
          <p:cNvSpPr txBox="1"/>
          <p:nvPr/>
        </p:nvSpPr>
        <p:spPr>
          <a:xfrm>
            <a:off x="8566" y="762374"/>
            <a:ext cx="12183434" cy="4427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GB" sz="1600" dirty="0">
                <a:cs typeface="Times New Roman" pitchFamily="18" charset="0"/>
              </a:rPr>
              <a:t>All gas systems are designed to recirculate the gas mixture: </a:t>
            </a:r>
            <a:r>
              <a:rPr lang="en-GB" sz="1600" dirty="0">
                <a:cs typeface="Times New Roman" pitchFamily="18" charset="0"/>
                <a:sym typeface="Wingdings" panose="05000000000000000000" pitchFamily="2" charset="2"/>
              </a:rPr>
              <a:t>average 90% </a:t>
            </a:r>
            <a:r>
              <a:rPr lang="en-GB" sz="1600" dirty="0">
                <a:highlight>
                  <a:srgbClr val="FFFF00"/>
                </a:highlight>
                <a:cs typeface="Times New Roman" pitchFamily="18" charset="0"/>
                <a:sym typeface="Wingdings" panose="05000000000000000000" pitchFamily="2" charset="2"/>
              </a:rPr>
              <a:t>gas recirculation </a:t>
            </a:r>
            <a:r>
              <a:rPr lang="en-GB" sz="1600" dirty="0">
                <a:cs typeface="Times New Roman" pitchFamily="18" charset="0"/>
                <a:sym typeface="Wingdings" panose="05000000000000000000" pitchFamily="2" charset="2"/>
              </a:rPr>
              <a:t> 90% reduction of consumption/emissions </a:t>
            </a:r>
            <a:endParaRPr lang="en-GB" sz="1600" dirty="0">
              <a:cs typeface="Times New Roman" pitchFamily="18" charset="0"/>
            </a:endParaRPr>
          </a:p>
        </p:txBody>
      </p:sp>
      <p:pic>
        <p:nvPicPr>
          <p:cNvPr id="13" name="pasted-image.pdf">
            <a:extLst>
              <a:ext uri="{FF2B5EF4-FFF2-40B4-BE49-F238E27FC236}">
                <a16:creationId xmlns:a16="http://schemas.microsoft.com/office/drawing/2014/main" id="{F05349EB-F1BF-4282-AA72-4414B8003CE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330" y="1556792"/>
            <a:ext cx="4175664" cy="1080579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Rectangle 16"/>
          <p:cNvSpPr/>
          <p:nvPr/>
        </p:nvSpPr>
        <p:spPr>
          <a:xfrm>
            <a:off x="5672647" y="1237987"/>
            <a:ext cx="5681153" cy="2064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GB" dirty="0">
                <a:solidFill>
                  <a:srgbClr val="0070C0"/>
                </a:solidFill>
                <a:highlight>
                  <a:srgbClr val="FFFF00"/>
                </a:highlight>
              </a:rPr>
              <a:t>Advantages</a:t>
            </a:r>
            <a:r>
              <a:rPr lang="en-GB" dirty="0">
                <a:solidFill>
                  <a:srgbClr val="0070C0"/>
                </a:solidFill>
              </a:rPr>
              <a:t>:</a:t>
            </a:r>
          </a:p>
          <a:p>
            <a:pPr>
              <a:lnSpc>
                <a:spcPct val="120000"/>
              </a:lnSpc>
            </a:pPr>
            <a:r>
              <a:rPr lang="en-GB" dirty="0"/>
              <a:t>- Reduction of gas consumption </a:t>
            </a:r>
          </a:p>
          <a:p>
            <a:pPr>
              <a:lnSpc>
                <a:spcPct val="120000"/>
              </a:lnSpc>
            </a:pPr>
            <a:r>
              <a:rPr lang="en-GB" dirty="0">
                <a:solidFill>
                  <a:schemeClr val="accent2">
                    <a:lumMod val="75000"/>
                  </a:schemeClr>
                </a:solidFill>
                <a:highlight>
                  <a:srgbClr val="FFFF00"/>
                </a:highlight>
              </a:rPr>
              <a:t>Disadvantages</a:t>
            </a:r>
            <a:r>
              <a:rPr lang="en-GB" dirty="0">
                <a:solidFill>
                  <a:schemeClr val="accent2">
                    <a:lumMod val="75000"/>
                  </a:schemeClr>
                </a:solidFill>
              </a:rPr>
              <a:t>:</a:t>
            </a:r>
          </a:p>
          <a:p>
            <a:pPr>
              <a:lnSpc>
                <a:spcPct val="120000"/>
              </a:lnSpc>
            </a:pPr>
            <a:r>
              <a:rPr lang="en-GB" dirty="0"/>
              <a:t>- Complex systems</a:t>
            </a:r>
            <a:br>
              <a:rPr lang="en-GB" dirty="0"/>
            </a:br>
            <a:r>
              <a:rPr lang="en-GB" dirty="0"/>
              <a:t>- Constant monitoring (hardware and mixture composition)</a:t>
            </a:r>
            <a:br>
              <a:rPr lang="en-GB" dirty="0"/>
            </a:br>
            <a:r>
              <a:rPr lang="en-GB" dirty="0"/>
              <a:t>- Use of gas purifying techniques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CAAC713-13D3-EA3D-A910-C13B23EFFD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27/06/2024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79595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43726</TotalTime>
  <Words>5065</Words>
  <Application>Microsoft Office PowerPoint</Application>
  <PresentationFormat>Widescreen</PresentationFormat>
  <Paragraphs>861</Paragraphs>
  <Slides>41</Slides>
  <Notes>6</Notes>
  <HiddenSlides>3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51" baseType="lpstr">
      <vt:lpstr>Arial</vt:lpstr>
      <vt:lpstr>Calibri</vt:lpstr>
      <vt:lpstr>Calibri Light</vt:lpstr>
      <vt:lpstr>Helvetica Neue Medium</vt:lpstr>
      <vt:lpstr>Source Sans Pro</vt:lpstr>
      <vt:lpstr>Times</vt:lpstr>
      <vt:lpstr>Times New Roman</vt:lpstr>
      <vt:lpstr>Times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Beyond gas recirculation: why?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Roberto Guida</dc:creator>
  <cp:lastModifiedBy>Roberto Guida</cp:lastModifiedBy>
  <cp:revision>410</cp:revision>
  <cp:lastPrinted>2024-06-26T10:02:41Z</cp:lastPrinted>
  <dcterms:created xsi:type="dcterms:W3CDTF">2021-10-17T05:53:40Z</dcterms:created>
  <dcterms:modified xsi:type="dcterms:W3CDTF">2024-06-27T11:57:19Z</dcterms:modified>
</cp:coreProperties>
</file>