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63" r:id="rId3"/>
    <p:sldId id="265" r:id="rId4"/>
    <p:sldId id="1846" r:id="rId5"/>
    <p:sldId id="1840" r:id="rId6"/>
    <p:sldId id="1843" r:id="rId7"/>
    <p:sldId id="1842" r:id="rId8"/>
    <p:sldId id="1839" r:id="rId9"/>
    <p:sldId id="1841" r:id="rId10"/>
    <p:sldId id="1844" r:id="rId11"/>
    <p:sldId id="184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FF0000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57200" y="457200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525744"/>
            <a:ext cx="1688400" cy="666137"/>
          </a:xfrm>
          <a:prstGeom prst="rect">
            <a:avLst/>
          </a:prstGeom>
        </p:spPr>
      </p:pic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6BD0E434-E9FD-C945-87F4-09AB99433DD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EDMS #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95A36CB-3D69-5545-ADDC-E8B53AED945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0A830B9-CB84-0B41-B11C-9CB39FFA09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D9BAC18D-90BE-9C4D-A9E3-1B241A1B67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242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6/13/2024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-10800" y="6237312"/>
            <a:ext cx="121968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6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53" r:id="rId2"/>
    <p:sldLayoutId id="2147483651" r:id="rId3"/>
    <p:sldLayoutId id="2147483663" r:id="rId4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6/13/2024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6" y="3747782"/>
            <a:ext cx="11376025" cy="2153265"/>
          </a:xfrm>
        </p:spPr>
        <p:txBody>
          <a:bodyPr/>
          <a:lstStyle/>
          <a:p>
            <a:pPr>
              <a:defRPr/>
            </a:pPr>
            <a:r>
              <a:rPr lang="fr-FR" sz="4000" dirty="0"/>
              <a:t>B101 – Rénovation Façade</a:t>
            </a:r>
            <a:br>
              <a:rPr lang="fr-FR" sz="4000" dirty="0"/>
            </a:br>
            <a:br>
              <a:rPr lang="en-US" dirty="0"/>
            </a:b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253095-1BFB-96AA-5AB0-3B085B49FB77}"/>
              </a:ext>
            </a:extLst>
          </p:cNvPr>
          <p:cNvSpPr txBox="1"/>
          <p:nvPr/>
        </p:nvSpPr>
        <p:spPr bwMode="auto">
          <a:xfrm>
            <a:off x="3046070" y="6278722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Florent Legay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3D3B4074-6960-7D47-56D1-F86BFCDE68F4}"/>
              </a:ext>
            </a:extLst>
          </p:cNvPr>
          <p:cNvSpPr txBox="1">
            <a:spLocks/>
          </p:cNvSpPr>
          <p:nvPr/>
        </p:nvSpPr>
        <p:spPr bwMode="auto">
          <a:xfrm>
            <a:off x="598796" y="6278722"/>
            <a:ext cx="13689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CH" dirty="0">
                <a:solidFill>
                  <a:schemeClr val="bg1"/>
                </a:solidFill>
              </a:rPr>
              <a:t>13-06-2024 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2EE5DA7A-4384-15BF-6338-610978BC3208}"/>
              </a:ext>
            </a:extLst>
          </p:cNvPr>
          <p:cNvSpPr txBox="1">
            <a:spLocks/>
          </p:cNvSpPr>
          <p:nvPr/>
        </p:nvSpPr>
        <p:spPr bwMode="auto">
          <a:xfrm>
            <a:off x="10647550" y="6278721"/>
            <a:ext cx="13689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CH" dirty="0">
                <a:solidFill>
                  <a:schemeClr val="bg1"/>
                </a:solidFill>
              </a:rPr>
              <a:t>SCE-SAM-CE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6774A5-F7FF-157E-559A-55CA17243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975" y="268998"/>
            <a:ext cx="11376025" cy="1065742"/>
          </a:xfrm>
        </p:spPr>
        <p:txBody>
          <a:bodyPr/>
          <a:lstStyle/>
          <a:p>
            <a:r>
              <a:rPr lang="fr-CH" b="0" dirty="0"/>
              <a:t>Rénovation B101- Installation chantier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BE5C17-69C4-784E-C54E-6C5E9D718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88CEB7-42FB-32C6-744D-591B0DFBF47E}"/>
              </a:ext>
            </a:extLst>
          </p:cNvPr>
          <p:cNvSpPr/>
          <p:nvPr/>
        </p:nvSpPr>
        <p:spPr>
          <a:xfrm>
            <a:off x="7005840" y="1939245"/>
            <a:ext cx="1993461" cy="86441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8C7504-B89B-9E47-1E0E-C8F903F0958D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B101 – Rénovation Façade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BCEF695-C506-9363-2370-3D1A734332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6450" y="822892"/>
            <a:ext cx="6719099" cy="521221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4F24FFC-8989-D312-64AC-34A4E24467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9170" y="803399"/>
            <a:ext cx="6891645" cy="5379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462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6774A5-F7FF-157E-559A-55CA17243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975" y="268998"/>
            <a:ext cx="11376025" cy="1065742"/>
          </a:xfrm>
        </p:spPr>
        <p:txBody>
          <a:bodyPr/>
          <a:lstStyle/>
          <a:p>
            <a:r>
              <a:rPr lang="fr-CH" b="0" dirty="0"/>
              <a:t>Rénovation B101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BE5C17-69C4-784E-C54E-6C5E9D718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88CEB7-42FB-32C6-744D-591B0DFBF47E}"/>
              </a:ext>
            </a:extLst>
          </p:cNvPr>
          <p:cNvSpPr/>
          <p:nvPr/>
        </p:nvSpPr>
        <p:spPr>
          <a:xfrm>
            <a:off x="7005840" y="1939245"/>
            <a:ext cx="1993461" cy="86441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8C7504-B89B-9E47-1E0E-C8F903F0958D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B101 – Rénovation Façade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EA127D1-27B0-F2BE-EDD1-D2676BF5410B}"/>
              </a:ext>
            </a:extLst>
          </p:cNvPr>
          <p:cNvSpPr txBox="1"/>
          <p:nvPr/>
        </p:nvSpPr>
        <p:spPr bwMode="auto">
          <a:xfrm>
            <a:off x="1043796" y="1032656"/>
            <a:ext cx="10020756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Au </a:t>
            </a:r>
            <a:r>
              <a:rPr lang="en-GB" dirty="0" err="1"/>
              <a:t>cours</a:t>
            </a:r>
            <a:r>
              <a:rPr lang="en-GB" dirty="0"/>
              <a:t> des </a:t>
            </a:r>
            <a:r>
              <a:rPr lang="en-GB" dirty="0" err="1"/>
              <a:t>vagues</a:t>
            </a:r>
            <a:r>
              <a:rPr lang="en-GB" dirty="0"/>
              <a:t> de </a:t>
            </a:r>
            <a:r>
              <a:rPr lang="en-GB" dirty="0" err="1"/>
              <a:t>chaleur</a:t>
            </a:r>
            <a:r>
              <a:rPr lang="en-GB" dirty="0"/>
              <a:t> </a:t>
            </a:r>
            <a:r>
              <a:rPr lang="en-GB" dirty="0" err="1"/>
              <a:t>saisonnières</a:t>
            </a:r>
            <a:r>
              <a:rPr lang="en-GB" dirty="0"/>
              <a:t> de </a:t>
            </a:r>
            <a:r>
              <a:rPr lang="en-GB" dirty="0" err="1"/>
              <a:t>l'été</a:t>
            </a:r>
            <a:r>
              <a:rPr lang="en-GB" dirty="0"/>
              <a:t> dernier, la SCE-SAM a </a:t>
            </a:r>
            <a:r>
              <a:rPr lang="en-GB" dirty="0" err="1"/>
              <a:t>été</a:t>
            </a:r>
            <a:r>
              <a:rPr lang="en-GB" dirty="0"/>
              <a:t> </a:t>
            </a:r>
            <a:r>
              <a:rPr lang="en-GB" dirty="0" err="1"/>
              <a:t>informée</a:t>
            </a:r>
            <a:r>
              <a:rPr lang="en-GB" dirty="0"/>
              <a:t> que </a:t>
            </a:r>
            <a:r>
              <a:rPr lang="en-GB" dirty="0" err="1"/>
              <a:t>certains</a:t>
            </a:r>
            <a:r>
              <a:rPr lang="en-GB" dirty="0"/>
              <a:t> joints </a:t>
            </a:r>
            <a:r>
              <a:rPr lang="en-GB" dirty="0" err="1"/>
              <a:t>contenant</a:t>
            </a:r>
            <a:r>
              <a:rPr lang="en-GB" dirty="0"/>
              <a:t> de </a:t>
            </a:r>
            <a:r>
              <a:rPr lang="en-GB" dirty="0" err="1"/>
              <a:t>l'amiante</a:t>
            </a:r>
            <a:r>
              <a:rPr lang="en-GB" dirty="0"/>
              <a:t> de la façade </a:t>
            </a:r>
            <a:r>
              <a:rPr lang="en-GB" dirty="0" err="1"/>
              <a:t>vitrée</a:t>
            </a:r>
            <a:r>
              <a:rPr lang="en-GB" dirty="0"/>
              <a:t> supérieure se </a:t>
            </a:r>
            <a:r>
              <a:rPr lang="en-GB" dirty="0" err="1"/>
              <a:t>détachaient</a:t>
            </a:r>
            <a:r>
              <a:rPr lang="en-GB" dirty="0"/>
              <a:t> à </a:t>
            </a:r>
            <a:r>
              <a:rPr lang="en-GB" dirty="0" err="1"/>
              <a:t>l'intérieur</a:t>
            </a:r>
            <a:r>
              <a:rPr lang="en-GB" dirty="0"/>
              <a:t> des </a:t>
            </a:r>
            <a:r>
              <a:rPr lang="en-GB" dirty="0" err="1"/>
              <a:t>laboratoires</a:t>
            </a:r>
            <a:r>
              <a:rPr lang="en-GB" dirty="0"/>
              <a:t>.</a:t>
            </a:r>
            <a:br>
              <a:rPr lang="en-GB" dirty="0"/>
            </a:br>
            <a:r>
              <a:rPr lang="en-GB" dirty="0"/>
              <a:t>Suite à </a:t>
            </a:r>
            <a:r>
              <a:rPr lang="en-GB" dirty="0" err="1"/>
              <a:t>cette</a:t>
            </a:r>
            <a:r>
              <a:rPr lang="en-GB" dirty="0"/>
              <a:t> information et </a:t>
            </a:r>
            <a:r>
              <a:rPr lang="en-GB" dirty="0" err="1"/>
              <a:t>compte</a:t>
            </a:r>
            <a:r>
              <a:rPr lang="en-GB" dirty="0"/>
              <a:t> </a:t>
            </a:r>
            <a:r>
              <a:rPr lang="en-GB" dirty="0" err="1"/>
              <a:t>tenu</a:t>
            </a:r>
            <a:r>
              <a:rPr lang="en-GB" dirty="0"/>
              <a:t> des faits </a:t>
            </a:r>
            <a:r>
              <a:rPr lang="en-GB" dirty="0" err="1"/>
              <a:t>suivants</a:t>
            </a:r>
            <a:r>
              <a:rPr lang="en-GB" dirty="0"/>
              <a:t>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L'enveloppe</a:t>
            </a:r>
            <a:r>
              <a:rPr lang="en-GB" dirty="0"/>
              <a:t> du </a:t>
            </a:r>
            <a:r>
              <a:rPr lang="en-GB" dirty="0" err="1"/>
              <a:t>bâtiment</a:t>
            </a:r>
            <a:r>
              <a:rPr lang="en-GB" dirty="0"/>
              <a:t> a 63 ans.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 façade </a:t>
            </a:r>
            <a:r>
              <a:rPr lang="en-GB" dirty="0" err="1"/>
              <a:t>en</a:t>
            </a:r>
            <a:r>
              <a:rPr lang="en-GB" dirty="0"/>
              <a:t> Eternit </a:t>
            </a:r>
            <a:r>
              <a:rPr lang="en-GB" dirty="0" err="1"/>
              <a:t>contient</a:t>
            </a:r>
            <a:r>
              <a:rPr lang="en-GB" dirty="0"/>
              <a:t> de </a:t>
            </a:r>
            <a:r>
              <a:rPr lang="en-GB" dirty="0" err="1"/>
              <a:t>l'amiante</a:t>
            </a:r>
            <a:r>
              <a:rPr lang="en-GB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 façade </a:t>
            </a:r>
            <a:r>
              <a:rPr lang="en-GB" dirty="0" err="1"/>
              <a:t>vitrée</a:t>
            </a:r>
            <a:r>
              <a:rPr lang="en-GB" dirty="0"/>
              <a:t> </a:t>
            </a:r>
            <a:r>
              <a:rPr lang="en-GB" dirty="0" err="1"/>
              <a:t>inférieure</a:t>
            </a:r>
            <a:r>
              <a:rPr lang="en-GB" dirty="0"/>
              <a:t> </a:t>
            </a:r>
            <a:r>
              <a:rPr lang="en-GB" dirty="0" err="1"/>
              <a:t>contient</a:t>
            </a:r>
            <a:r>
              <a:rPr lang="en-GB" dirty="0"/>
              <a:t> de </a:t>
            </a:r>
            <a:r>
              <a:rPr lang="en-GB" dirty="0" err="1"/>
              <a:t>l'amiante</a:t>
            </a:r>
            <a:r>
              <a:rPr lang="en-GB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Les </a:t>
            </a:r>
            <a:r>
              <a:rPr lang="en-GB" dirty="0" err="1"/>
              <a:t>laboratoires</a:t>
            </a:r>
            <a:r>
              <a:rPr lang="en-GB" dirty="0"/>
              <a:t> </a:t>
            </a:r>
            <a:r>
              <a:rPr lang="en-GB" dirty="0" err="1"/>
              <a:t>hébergés</a:t>
            </a:r>
            <a:r>
              <a:rPr lang="en-GB" dirty="0"/>
              <a:t> dans le </a:t>
            </a:r>
            <a:r>
              <a:rPr lang="en-GB" dirty="0" err="1"/>
              <a:t>bâtiment</a:t>
            </a:r>
            <a:r>
              <a:rPr lang="en-GB" dirty="0"/>
              <a:t> </a:t>
            </a:r>
            <a:r>
              <a:rPr lang="en-GB" dirty="0" err="1"/>
              <a:t>ont</a:t>
            </a:r>
            <a:r>
              <a:rPr lang="en-GB" dirty="0"/>
              <a:t> </a:t>
            </a:r>
            <a:r>
              <a:rPr lang="en-GB" dirty="0" err="1"/>
              <a:t>été</a:t>
            </a:r>
            <a:r>
              <a:rPr lang="en-GB" dirty="0"/>
              <a:t> </a:t>
            </a:r>
            <a:r>
              <a:rPr lang="en-GB" dirty="0" err="1"/>
              <a:t>récemment</a:t>
            </a:r>
            <a:r>
              <a:rPr lang="en-GB" dirty="0"/>
              <a:t> </a:t>
            </a:r>
            <a:r>
              <a:rPr lang="en-GB" dirty="0" err="1"/>
              <a:t>rénovés</a:t>
            </a:r>
            <a:r>
              <a:rPr lang="en-GB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Le </a:t>
            </a:r>
            <a:r>
              <a:rPr lang="en-GB" dirty="0" err="1"/>
              <a:t>bâtiment</a:t>
            </a:r>
            <a:r>
              <a:rPr lang="en-GB" dirty="0"/>
              <a:t> </a:t>
            </a:r>
            <a:r>
              <a:rPr lang="en-GB" dirty="0" err="1"/>
              <a:t>abrite</a:t>
            </a:r>
            <a:r>
              <a:rPr lang="en-GB" dirty="0"/>
              <a:t> des </a:t>
            </a:r>
            <a:r>
              <a:rPr lang="en-GB" dirty="0" err="1"/>
              <a:t>laboratoires</a:t>
            </a:r>
            <a:r>
              <a:rPr lang="en-GB" dirty="0"/>
              <a:t> et des processus qui </a:t>
            </a:r>
            <a:r>
              <a:rPr lang="en-GB" dirty="0" err="1"/>
              <a:t>nécessitent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d'être </a:t>
            </a:r>
            <a:r>
              <a:rPr lang="en-GB" dirty="0" err="1"/>
              <a:t>chauffés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hiver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D'être </a:t>
            </a:r>
            <a:r>
              <a:rPr lang="en-GB" dirty="0" err="1"/>
              <a:t>refroidis</a:t>
            </a:r>
            <a:r>
              <a:rPr lang="en-GB" dirty="0"/>
              <a:t> pendant </a:t>
            </a:r>
            <a:r>
              <a:rPr lang="en-GB" dirty="0" err="1"/>
              <a:t>l’été</a:t>
            </a:r>
            <a:endParaRPr lang="en-GB" dirty="0"/>
          </a:p>
          <a:p>
            <a:endParaRPr lang="en-GB" dirty="0"/>
          </a:p>
          <a:p>
            <a:r>
              <a:rPr lang="en-GB" dirty="0"/>
              <a:t>il </a:t>
            </a:r>
            <a:r>
              <a:rPr lang="en-GB" dirty="0" err="1"/>
              <a:t>est</a:t>
            </a:r>
            <a:r>
              <a:rPr lang="en-GB" dirty="0"/>
              <a:t> pertinent, dans le cadre du programme de consolidation de la SCE-SAM-CE, </a:t>
            </a:r>
            <a:r>
              <a:rPr lang="en-GB" dirty="0" err="1"/>
              <a:t>d'intervenir</a:t>
            </a:r>
            <a:r>
              <a:rPr lang="en-GB" dirty="0"/>
              <a:t> de manière </a:t>
            </a:r>
            <a:r>
              <a:rPr lang="en-GB" dirty="0" err="1"/>
              <a:t>globale</a:t>
            </a:r>
            <a:r>
              <a:rPr lang="en-GB" dirty="0"/>
              <a:t> sur la façade. </a:t>
            </a:r>
          </a:p>
        </p:txBody>
      </p:sp>
    </p:spTree>
    <p:extLst>
      <p:ext uri="{BB962C8B-B14F-4D97-AF65-F5344CB8AC3E}">
        <p14:creationId xmlns:p14="http://schemas.microsoft.com/office/powerpoint/2010/main" val="637170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6774A5-F7FF-157E-559A-55CA17243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975" y="268998"/>
            <a:ext cx="11376025" cy="1065742"/>
          </a:xfrm>
        </p:spPr>
        <p:txBody>
          <a:bodyPr/>
          <a:lstStyle/>
          <a:p>
            <a:r>
              <a:rPr lang="fr-CH" b="0" dirty="0"/>
              <a:t>Rénovation B101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BE5C17-69C4-784E-C54E-6C5E9D718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88CEB7-42FB-32C6-744D-591B0DFBF47E}"/>
              </a:ext>
            </a:extLst>
          </p:cNvPr>
          <p:cNvSpPr/>
          <p:nvPr/>
        </p:nvSpPr>
        <p:spPr>
          <a:xfrm>
            <a:off x="7005840" y="1939245"/>
            <a:ext cx="1993461" cy="86441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8C7504-B89B-9E47-1E0E-C8F903F0958D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B101 – Rénovation Façade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DE01203-CADD-6839-B358-80C6C8574A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6428"/>
            <a:ext cx="12192000" cy="5225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808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6774A5-F7FF-157E-559A-55CA17243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975" y="268998"/>
            <a:ext cx="11376025" cy="1065742"/>
          </a:xfrm>
        </p:spPr>
        <p:txBody>
          <a:bodyPr/>
          <a:lstStyle/>
          <a:p>
            <a:r>
              <a:rPr lang="fr-CH" b="0" dirty="0"/>
              <a:t>Rénovation B101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BE5C17-69C4-784E-C54E-6C5E9D718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88CEB7-42FB-32C6-744D-591B0DFBF47E}"/>
              </a:ext>
            </a:extLst>
          </p:cNvPr>
          <p:cNvSpPr/>
          <p:nvPr/>
        </p:nvSpPr>
        <p:spPr>
          <a:xfrm>
            <a:off x="7005840" y="1939245"/>
            <a:ext cx="1993461" cy="86441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8C7504-B89B-9E47-1E0E-C8F903F0958D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B101 – Rénovation Façade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3E19FBE-3D6C-8E7D-AACA-D946DE0B1207}"/>
              </a:ext>
            </a:extLst>
          </p:cNvPr>
          <p:cNvSpPr txBox="1"/>
          <p:nvPr/>
        </p:nvSpPr>
        <p:spPr bwMode="auto">
          <a:xfrm>
            <a:off x="915624" y="1170157"/>
            <a:ext cx="8230305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1200"/>
              </a:spcBef>
              <a:buClr>
                <a:srgbClr val="000000"/>
              </a:buClr>
              <a:buFont typeface="Symbol" panose="05050102010706020507" pitchFamily="18" charset="2"/>
              <a:buChar char="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Lot n° 1 - L’isolation périphérique du soubassement y.c. dans le sol, y.c. drainage éventuel, 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Clr>
                <a:srgbClr val="000000"/>
              </a:buClr>
              <a:buFont typeface="Symbol" panose="05050102010706020507" pitchFamily="18" charset="2"/>
              <a:buChar char="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Lot n° 2 - Les échafaudages,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Clr>
                <a:srgbClr val="000000"/>
              </a:buClr>
              <a:buFont typeface="Symbol" panose="05050102010706020507" pitchFamily="18" charset="2"/>
              <a:buChar char="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Lot n° 3 - Le démantèlement et l’évacuation des façades existantes, </a:t>
            </a:r>
            <a:b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du bardage Eternit, des fenêtres,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Clr>
                <a:srgbClr val="000000"/>
              </a:buClr>
              <a:buFont typeface="Symbol" panose="05050102010706020507" pitchFamily="18" charset="2"/>
              <a:buChar char="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Lot n° 4 - 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Les étanchéités et fermetures provisoires ;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 fourniture et pose des nouvelles façades avec Eternit non amianté  ;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 fourniture et pose des fenêtres ;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 fourniture et pose de serrurerie 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 démantèlement de la ferblanterie en toiture (acrotère)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 réhausse d’acrotères en toiture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Les remontées d’étanchéité sur les nouveaux acrotères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 pose d’une nouvelle toiture sur le dépôt côté gauche de la façade Sud-Ouest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Clr>
                <a:srgbClr val="000000"/>
              </a:buClr>
              <a:buFont typeface="Symbol" panose="05050102010706020507" pitchFamily="18" charset="2"/>
              <a:buChar char="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Lot n° 5 - La pose de nouvelles installations techniques en façade,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19DCA02-8556-52C1-08BB-90B98ED136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3066" y="554928"/>
            <a:ext cx="2251796" cy="5477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278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6774A5-F7FF-157E-559A-55CA17243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975" y="268998"/>
            <a:ext cx="11376025" cy="1065742"/>
          </a:xfrm>
        </p:spPr>
        <p:txBody>
          <a:bodyPr/>
          <a:lstStyle/>
          <a:p>
            <a:r>
              <a:rPr lang="fr-CH" b="0" dirty="0"/>
              <a:t>Rénovation B101 – Echafaudage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BE5C17-69C4-784E-C54E-6C5E9D718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88CEB7-42FB-32C6-744D-591B0DFBF47E}"/>
              </a:ext>
            </a:extLst>
          </p:cNvPr>
          <p:cNvSpPr/>
          <p:nvPr/>
        </p:nvSpPr>
        <p:spPr>
          <a:xfrm>
            <a:off x="7005840" y="1939245"/>
            <a:ext cx="1993461" cy="86441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8C7504-B89B-9E47-1E0E-C8F903F0958D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B101 – Rénovation Façade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3866E0-7039-0F94-725D-0748C301E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251" y="983088"/>
            <a:ext cx="5550319" cy="512177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123C104-BD9D-2487-0D13-8E6717AC0A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6263" y="753135"/>
            <a:ext cx="5566076" cy="5351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144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6774A5-F7FF-157E-559A-55CA17243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975" y="268998"/>
            <a:ext cx="11376025" cy="1065742"/>
          </a:xfrm>
        </p:spPr>
        <p:txBody>
          <a:bodyPr/>
          <a:lstStyle/>
          <a:p>
            <a:r>
              <a:rPr lang="fr-CH" b="0" dirty="0"/>
              <a:t>Rénovation B101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BE5C17-69C4-784E-C54E-6C5E9D718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88CEB7-42FB-32C6-744D-591B0DFBF47E}"/>
              </a:ext>
            </a:extLst>
          </p:cNvPr>
          <p:cNvSpPr/>
          <p:nvPr/>
        </p:nvSpPr>
        <p:spPr>
          <a:xfrm>
            <a:off x="7005840" y="1939245"/>
            <a:ext cx="1993461" cy="86441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8C7504-B89B-9E47-1E0E-C8F903F0958D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B101 – Rénovation Façade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3E19FBE-3D6C-8E7D-AACA-D946DE0B1207}"/>
              </a:ext>
            </a:extLst>
          </p:cNvPr>
          <p:cNvSpPr txBox="1"/>
          <p:nvPr/>
        </p:nvSpPr>
        <p:spPr bwMode="auto">
          <a:xfrm>
            <a:off x="915624" y="1170157"/>
            <a:ext cx="8230305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1200"/>
              </a:spcBef>
              <a:buClr>
                <a:srgbClr val="000000"/>
              </a:buClr>
              <a:buFont typeface="Symbol" panose="05050102010706020507" pitchFamily="18" charset="2"/>
              <a:buChar char="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Lot n° 1 - L’isolation périphérique du soubassement y.c. dans le sol, y.c. drainage éventuel, 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Clr>
                <a:srgbClr val="000000"/>
              </a:buClr>
              <a:buFont typeface="Symbol" panose="05050102010706020507" pitchFamily="18" charset="2"/>
              <a:buChar char="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Lot n° 2 - Les échafaudages,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Clr>
                <a:srgbClr val="000000"/>
              </a:buClr>
              <a:buFont typeface="Symbol" panose="05050102010706020507" pitchFamily="18" charset="2"/>
              <a:buChar char="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Lot n° 3 - Le démantèlement et l’évacuation des façades existantes, </a:t>
            </a:r>
            <a:b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du bardage Eternit, des fenêtres,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Clr>
                <a:srgbClr val="000000"/>
              </a:buClr>
              <a:buFont typeface="Symbol" panose="05050102010706020507" pitchFamily="18" charset="2"/>
              <a:buChar char="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Lot n° 4 - 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Les étanchéités et fermetures provisoires ;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 fourniture et pose des nouvelles façades avec Eternit non amianté  ;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 fourniture et pose des fenêtres ;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 fourniture et pose de serrurerie 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 démantèlement de la ferblanterie en toiture (acrotère)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 réhausse d’acrotères en toiture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Les remontées d’étanchéité sur les nouveaux acrotères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 pose d’une nouvelle toiture sur le dépôt côté gauche de la façade Sud-Ouest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Clr>
                <a:srgbClr val="000000"/>
              </a:buClr>
              <a:buFont typeface="Symbol" panose="05050102010706020507" pitchFamily="18" charset="2"/>
              <a:buChar char=""/>
              <a:tabLst>
                <a:tab pos="990600" algn="l"/>
              </a:tabLst>
            </a:pPr>
            <a:r>
              <a:rPr lang="fr-F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Lot n° 5 - La pose de nouvelles installations techniques en façade,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19DCA02-8556-52C1-08BB-90B98ED136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3066" y="554928"/>
            <a:ext cx="2251796" cy="5477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503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6774A5-F7FF-157E-559A-55CA17243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975" y="268998"/>
            <a:ext cx="11376025" cy="1065742"/>
          </a:xfrm>
        </p:spPr>
        <p:txBody>
          <a:bodyPr/>
          <a:lstStyle/>
          <a:p>
            <a:r>
              <a:rPr lang="fr-CH" b="0" dirty="0"/>
              <a:t>Rénovation B101 - Planning Prévisionnel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BE5C17-69C4-784E-C54E-6C5E9D718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88CEB7-42FB-32C6-744D-591B0DFBF47E}"/>
              </a:ext>
            </a:extLst>
          </p:cNvPr>
          <p:cNvSpPr/>
          <p:nvPr/>
        </p:nvSpPr>
        <p:spPr>
          <a:xfrm>
            <a:off x="7005840" y="1939245"/>
            <a:ext cx="1993461" cy="86441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8C7504-B89B-9E47-1E0E-C8F903F0958D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B101 – Rénovation Façade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45EFA83A-7756-672E-3845-C8B7B7D2BC6D}"/>
              </a:ext>
            </a:extLst>
          </p:cNvPr>
          <p:cNvGraphicFramePr>
            <a:graphicFrameLocks noGrp="1"/>
          </p:cNvGraphicFramePr>
          <p:nvPr/>
        </p:nvGraphicFramePr>
        <p:xfrm>
          <a:off x="2831417" y="1811547"/>
          <a:ext cx="6314512" cy="40371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7012">
                  <a:extLst>
                    <a:ext uri="{9D8B030D-6E8A-4147-A177-3AD203B41FA5}">
                      <a16:colId xmlns:a16="http://schemas.microsoft.com/office/drawing/2014/main" val="4232423696"/>
                    </a:ext>
                  </a:extLst>
                </a:gridCol>
                <a:gridCol w="2815721">
                  <a:extLst>
                    <a:ext uri="{9D8B030D-6E8A-4147-A177-3AD203B41FA5}">
                      <a16:colId xmlns:a16="http://schemas.microsoft.com/office/drawing/2014/main" val="2906565216"/>
                    </a:ext>
                  </a:extLst>
                </a:gridCol>
                <a:gridCol w="1078346">
                  <a:extLst>
                    <a:ext uri="{9D8B030D-6E8A-4147-A177-3AD203B41FA5}">
                      <a16:colId xmlns:a16="http://schemas.microsoft.com/office/drawing/2014/main" val="2796936924"/>
                    </a:ext>
                  </a:extLst>
                </a:gridCol>
                <a:gridCol w="1703433">
                  <a:extLst>
                    <a:ext uri="{9D8B030D-6E8A-4147-A177-3AD203B41FA5}">
                      <a16:colId xmlns:a16="http://schemas.microsoft.com/office/drawing/2014/main" val="556389675"/>
                    </a:ext>
                  </a:extLst>
                </a:gridCol>
              </a:tblGrid>
              <a:tr h="291843">
                <a:tc>
                  <a:txBody>
                    <a:bodyPr/>
                    <a:lstStyle/>
                    <a:p>
                      <a:pPr indent="-367030" algn="just"/>
                      <a:endParaRPr lang="en-GB" sz="1100">
                        <a:effectLst/>
                        <a:highlight>
                          <a:srgbClr val="D9D9D9"/>
                        </a:highlight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42595" indent="-36703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2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highlight>
                            <a:srgbClr val="D9D9D9"/>
                          </a:highlight>
                        </a:rPr>
                        <a:t>Etapes importantes</a:t>
                      </a:r>
                      <a:endParaRPr lang="en-GB" sz="1200" b="1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highlight>
                          <a:srgbClr val="D9D9D9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42595" indent="-35687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20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highlight>
                            <a:srgbClr val="D9D9D9"/>
                          </a:highlight>
                        </a:rPr>
                        <a:t>Semaines</a:t>
                      </a:r>
                      <a:endParaRPr lang="en-GB" sz="1200" b="1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highlight>
                          <a:srgbClr val="D9D9D9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1310" indent="-2311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2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highlight>
                            <a:srgbClr val="D9D9D9"/>
                          </a:highlight>
                        </a:rPr>
                        <a:t>Date indicative</a:t>
                      </a:r>
                      <a:endParaRPr lang="en-GB" sz="1200" b="1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highlight>
                          <a:srgbClr val="D9D9D9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271002726"/>
                  </a:ext>
                </a:extLst>
              </a:tr>
              <a:tr h="267523"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  <a:highlight>
                            <a:srgbClr val="D9D9D9"/>
                          </a:highlight>
                        </a:rPr>
                        <a:t> </a:t>
                      </a:r>
                      <a:endParaRPr lang="en-GB" sz="1100">
                        <a:effectLst/>
                        <a:highlight>
                          <a:srgbClr val="D9D9D9"/>
                        </a:highlight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  <a:highlight>
                            <a:srgbClr val="D9D9D9"/>
                          </a:highlight>
                        </a:rPr>
                        <a:t>BATIMENT 101</a:t>
                      </a:r>
                      <a:endParaRPr lang="en-GB" sz="1100">
                        <a:effectLst/>
                        <a:highlight>
                          <a:srgbClr val="D9D9D9"/>
                        </a:highlight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  <a:highlight>
                            <a:srgbClr val="D9D9D9"/>
                          </a:highlight>
                        </a:rPr>
                        <a:t> </a:t>
                      </a:r>
                      <a:endParaRPr lang="en-GB" sz="1100">
                        <a:effectLst/>
                        <a:highlight>
                          <a:srgbClr val="D9D9D9"/>
                        </a:highlight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  <a:highlight>
                            <a:srgbClr val="D9D9D9"/>
                          </a:highlight>
                        </a:rPr>
                        <a:t> </a:t>
                      </a:r>
                      <a:endParaRPr lang="en-GB" sz="1100">
                        <a:effectLst/>
                        <a:highlight>
                          <a:srgbClr val="D9D9D9"/>
                        </a:highlight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92019506"/>
                  </a:ext>
                </a:extLst>
              </a:tr>
              <a:tr h="778247"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T</a:t>
                      </a:r>
                      <a:r>
                        <a:rPr lang="fr-CH" sz="1100" baseline="-250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Notification du Contrat au Contractant : Ordre de Service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 </a:t>
                      </a:r>
                      <a:endParaRPr lang="en-GB" sz="1100">
                        <a:effectLst/>
                      </a:endParaRPr>
                    </a:p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T0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 </a:t>
                      </a:r>
                      <a:endParaRPr lang="en-GB" sz="1100">
                        <a:effectLst/>
                      </a:endParaRPr>
                    </a:p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S37 2024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53897513"/>
                  </a:ext>
                </a:extLst>
              </a:tr>
              <a:tr h="559366"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T</a:t>
                      </a:r>
                      <a:r>
                        <a:rPr lang="fr-CH" sz="1100" baseline="-250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Livraison du Dossier d’Exécution et autres documents (par.</a:t>
                      </a:r>
                      <a:r>
                        <a:rPr lang="fr-CH" sz="1200">
                          <a:effectLst/>
                        </a:rPr>
                        <a:t> 3.3</a:t>
                      </a:r>
                      <a:r>
                        <a:rPr lang="fr-CH" sz="1100">
                          <a:effectLst/>
                        </a:rPr>
                        <a:t>)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T</a:t>
                      </a:r>
                      <a:r>
                        <a:rPr lang="fr-CH" sz="1100" baseline="-25000">
                          <a:effectLst/>
                        </a:rPr>
                        <a:t>0 </a:t>
                      </a:r>
                      <a:r>
                        <a:rPr lang="fr-CH" sz="1100">
                          <a:effectLst/>
                        </a:rPr>
                        <a:t>+ 3 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S40 2024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948771772"/>
                  </a:ext>
                </a:extLst>
              </a:tr>
              <a:tr h="535046"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T</a:t>
                      </a:r>
                      <a:r>
                        <a:rPr lang="fr-CH" sz="1100" baseline="-250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Démarrage des travaux : Mobilisation sur site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T0+ 6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S43 2024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3836595"/>
                  </a:ext>
                </a:extLst>
              </a:tr>
              <a:tr h="267523"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T</a:t>
                      </a:r>
                      <a:r>
                        <a:rPr lang="fr-CH" sz="1100" baseline="-250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Installation de chantier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T0+ 6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S43 2024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97392443"/>
                  </a:ext>
                </a:extLst>
              </a:tr>
              <a:tr h="267523"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T</a:t>
                      </a:r>
                      <a:r>
                        <a:rPr lang="fr-CH" sz="1100" baseline="-25000">
                          <a:effectLst/>
                        </a:rPr>
                        <a:t>4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Démarrage de travaux Façade Ouest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T0+ 7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S44 2024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108203002"/>
                  </a:ext>
                </a:extLst>
              </a:tr>
              <a:tr h="267523"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T</a:t>
                      </a:r>
                      <a:r>
                        <a:rPr lang="fr-CH" sz="1100" baseline="-25000">
                          <a:effectLst/>
                        </a:rPr>
                        <a:t>5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Démarrage des travaux Façade Sud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T0+ 10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S47 2024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870901995"/>
                  </a:ext>
                </a:extLst>
              </a:tr>
              <a:tr h="267523"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T</a:t>
                      </a:r>
                      <a:r>
                        <a:rPr lang="fr-CH" sz="1100" baseline="-250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Démarrage des travaux Façade Est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T0+13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S50 2024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201397053"/>
                  </a:ext>
                </a:extLst>
              </a:tr>
              <a:tr h="267523"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T</a:t>
                      </a:r>
                      <a:r>
                        <a:rPr lang="fr-CH" sz="1100" baseline="-25000">
                          <a:effectLst/>
                        </a:rPr>
                        <a:t>7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Réception des travaux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T0+18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S03 2025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8166371"/>
                  </a:ext>
                </a:extLst>
              </a:tr>
              <a:tr h="267523"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T</a:t>
                      </a:r>
                      <a:r>
                        <a:rPr lang="fr-CH" sz="1100" baseline="-25000">
                          <a:effectLst/>
                        </a:rPr>
                        <a:t>10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Documentation technique finale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>
                          <a:effectLst/>
                        </a:rPr>
                        <a:t>T0</a:t>
                      </a:r>
                      <a:r>
                        <a:rPr lang="fr-CH" sz="1100" baseline="-25000">
                          <a:effectLst/>
                        </a:rPr>
                        <a:t> </a:t>
                      </a:r>
                      <a:r>
                        <a:rPr lang="fr-CH" sz="1100">
                          <a:effectLst/>
                        </a:rPr>
                        <a:t>+ 20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-18034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H" sz="1100" dirty="0">
                          <a:effectLst/>
                        </a:rPr>
                        <a:t>S05 2025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78720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7103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6774A5-F7FF-157E-559A-55CA17243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975" y="268998"/>
            <a:ext cx="11376025" cy="1065742"/>
          </a:xfrm>
        </p:spPr>
        <p:txBody>
          <a:bodyPr/>
          <a:lstStyle/>
          <a:p>
            <a:r>
              <a:rPr lang="fr-CH" b="0" dirty="0"/>
              <a:t>Rénovation B101 - Locaux particuliers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BE5C17-69C4-784E-C54E-6C5E9D718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88CEB7-42FB-32C6-744D-591B0DFBF47E}"/>
              </a:ext>
            </a:extLst>
          </p:cNvPr>
          <p:cNvSpPr/>
          <p:nvPr/>
        </p:nvSpPr>
        <p:spPr>
          <a:xfrm>
            <a:off x="7005840" y="1939245"/>
            <a:ext cx="1993461" cy="86441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8C7504-B89B-9E47-1E0E-C8F903F0958D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B101 – Rénovation Façade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B42C868-383D-7043-6E61-F536AF2FBC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750" y="1512283"/>
            <a:ext cx="4197924" cy="3833434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E9D2E4D1-CE88-0532-3CE7-2E948171211E}"/>
              </a:ext>
            </a:extLst>
          </p:cNvPr>
          <p:cNvSpPr txBox="1"/>
          <p:nvPr/>
        </p:nvSpPr>
        <p:spPr bwMode="auto">
          <a:xfrm>
            <a:off x="1224951" y="5512279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Local R-020 – M. Rossel </a:t>
            </a:r>
            <a:endParaRPr lang="en-GB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965DFF4-76E0-EB8C-7A38-A45FDAAFDB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5328" y="1491609"/>
            <a:ext cx="4075459" cy="3854108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739A9E61-C5D2-61AE-71A2-E3A400096193}"/>
              </a:ext>
            </a:extLst>
          </p:cNvPr>
          <p:cNvSpPr txBox="1"/>
          <p:nvPr/>
        </p:nvSpPr>
        <p:spPr bwMode="auto">
          <a:xfrm>
            <a:off x="8677995" y="5483339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Local 1-001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474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6774A5-F7FF-157E-559A-55CA17243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975" y="268998"/>
            <a:ext cx="11376025" cy="1065742"/>
          </a:xfrm>
        </p:spPr>
        <p:txBody>
          <a:bodyPr/>
          <a:lstStyle/>
          <a:p>
            <a:r>
              <a:rPr lang="fr-CH" b="0" dirty="0"/>
              <a:t>Rénovation B101- Installation chantier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BE5C17-69C4-784E-C54E-6C5E9D718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88CEB7-42FB-32C6-744D-591B0DFBF47E}"/>
              </a:ext>
            </a:extLst>
          </p:cNvPr>
          <p:cNvSpPr/>
          <p:nvPr/>
        </p:nvSpPr>
        <p:spPr>
          <a:xfrm>
            <a:off x="7005840" y="1939245"/>
            <a:ext cx="1993461" cy="86441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8C7504-B89B-9E47-1E0E-C8F903F0958D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B101 – Rénovation Façade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" name="Picture 1" descr="Aerial view of a building with cars parked on the side of the road&#10;&#10;Description automatically generated">
            <a:extLst>
              <a:ext uri="{FF2B5EF4-FFF2-40B4-BE49-F238E27FC236}">
                <a16:creationId xmlns:a16="http://schemas.microsoft.com/office/drawing/2014/main" id="{A635F13A-E845-18C1-C364-3458015846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6071" y="1334740"/>
            <a:ext cx="5562129" cy="434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001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-v2.potx" id="{1CBF1465-F199-9D43-BDF6-7AD5DD945757}" vid="{FCA3073A-8FE0-DB44-9C19-F0FA8F19FEF0}"/>
    </a:ext>
  </a:extLst>
</a:theme>
</file>

<file path=ppt/theme/theme2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25716</TotalTime>
  <Words>604</Words>
  <Application>Microsoft Office PowerPoint</Application>
  <PresentationFormat>Grand écran</PresentationFormat>
  <Paragraphs>115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10</vt:i4>
      </vt:variant>
    </vt:vector>
  </HeadingPairs>
  <TitlesOfParts>
    <vt:vector size="18" baseType="lpstr">
      <vt:lpstr>Arial</vt:lpstr>
      <vt:lpstr>Courier New</vt:lpstr>
      <vt:lpstr>Source Sans Pro</vt:lpstr>
      <vt:lpstr>Symbol</vt:lpstr>
      <vt:lpstr>Times</vt:lpstr>
      <vt:lpstr>Times New Roman</vt:lpstr>
      <vt:lpstr>Office Theme</vt:lpstr>
      <vt:lpstr>Office Theme</vt:lpstr>
      <vt:lpstr>B101 – Rénovation Façade  </vt:lpstr>
      <vt:lpstr>Rénovation B101</vt:lpstr>
      <vt:lpstr>Rénovation B101</vt:lpstr>
      <vt:lpstr>Rénovation B101 </vt:lpstr>
      <vt:lpstr>Rénovation B101 – Echafaudage  </vt:lpstr>
      <vt:lpstr>Rénovation B101 </vt:lpstr>
      <vt:lpstr>Rénovation B101 - Planning Prévisionnel </vt:lpstr>
      <vt:lpstr>Rénovation B101 - Locaux particuliers </vt:lpstr>
      <vt:lpstr>Rénovation B101- Installation chantier  </vt:lpstr>
      <vt:lpstr>Rénovation B101- Installation chantier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 CONS - Accès Galeries  Piétons et Matériels</dc:title>
  <dc:creator>Florent Legay</dc:creator>
  <cp:lastModifiedBy>Florent Legay</cp:lastModifiedBy>
  <cp:revision>18</cp:revision>
  <dcterms:created xsi:type="dcterms:W3CDTF">2023-05-30T11:47:22Z</dcterms:created>
  <dcterms:modified xsi:type="dcterms:W3CDTF">2024-06-13T07:57:36Z</dcterms:modified>
</cp:coreProperties>
</file>