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28"/>
  </p:notesMasterIdLst>
  <p:sldIdLst>
    <p:sldId id="256" r:id="rId3"/>
    <p:sldId id="1562" r:id="rId4"/>
    <p:sldId id="1550" r:id="rId5"/>
    <p:sldId id="1548" r:id="rId6"/>
    <p:sldId id="1549" r:id="rId7"/>
    <p:sldId id="1366" r:id="rId8"/>
    <p:sldId id="1557" r:id="rId9"/>
    <p:sldId id="1559" r:id="rId10"/>
    <p:sldId id="1395" r:id="rId11"/>
    <p:sldId id="1558" r:id="rId12"/>
    <p:sldId id="1563" r:id="rId13"/>
    <p:sldId id="1560" r:id="rId14"/>
    <p:sldId id="1552" r:id="rId15"/>
    <p:sldId id="1553" r:id="rId16"/>
    <p:sldId id="1561" r:id="rId17"/>
    <p:sldId id="1554" r:id="rId18"/>
    <p:sldId id="1555" r:id="rId19"/>
    <p:sldId id="1556" r:id="rId20"/>
    <p:sldId id="1564" r:id="rId21"/>
    <p:sldId id="309" r:id="rId22"/>
    <p:sldId id="1551" r:id="rId23"/>
    <p:sldId id="1339" r:id="rId24"/>
    <p:sldId id="1340" r:id="rId25"/>
    <p:sldId id="1402" r:id="rId26"/>
    <p:sldId id="1407" r:id="rId27"/>
  </p:sldIdLst>
  <p:sldSz cx="12192000" cy="6858000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49" autoAdjust="0"/>
    <p:restoredTop sz="94057" autoAdjust="0"/>
  </p:normalViewPr>
  <p:slideViewPr>
    <p:cSldViewPr>
      <p:cViewPr varScale="1">
        <p:scale>
          <a:sx n="62" d="100"/>
          <a:sy n="62" d="100"/>
        </p:scale>
        <p:origin x="980" y="40"/>
      </p:cViewPr>
      <p:guideLst>
        <p:guide orient="horz" pos="28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22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592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235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110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236D72-6696-407D-811B-DD716750105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5110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1950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43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413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2624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And of course the electronics is also essential to achieve good timing and this involves different angles:  minimize electronics jitter, deal with time walk problems and perform and accurate conversion and time pick-off.</a:t>
            </a: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234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electronics jitter depends on the electronics noise and the signal slew rate, and for a leading edge discriminator it is computed as its ratio.</a:t>
            </a:r>
          </a:p>
          <a:p>
            <a:r>
              <a:rPr lang="en-GB" dirty="0"/>
              <a:t>High slew rate is related to large BW, but it is not synonym since non-linearities play sometimes a relevant role.</a:t>
            </a: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909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 a leading edge discriminator, the time walk is caused by the fact that the threshold value is reached at different times for different signal amplitudes.</a:t>
            </a:r>
          </a:p>
          <a:p>
            <a:r>
              <a:rPr lang="en-GB" dirty="0"/>
              <a:t>We will see different calibration and time pick-off methods to deal with the time walk.</a:t>
            </a: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430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way to correct Time Walk is using the discriminator </a:t>
            </a:r>
            <a:r>
              <a:rPr lang="en-GB" dirty="0" err="1"/>
              <a:t>ToT</a:t>
            </a:r>
            <a:r>
              <a:rPr lang="en-GB" dirty="0"/>
              <a:t> response.</a:t>
            </a:r>
          </a:p>
          <a:p>
            <a:r>
              <a:rPr lang="en-GB" dirty="0"/>
              <a:t>The pulse width at the output discriminator is proportional to the signal amplitude</a:t>
            </a:r>
          </a:p>
          <a:p>
            <a:r>
              <a:rPr lang="en-GB" dirty="0"/>
              <a:t>It is known as Time-over-</a:t>
            </a:r>
            <a:r>
              <a:rPr lang="en-GB" dirty="0" err="1"/>
              <a:t>Treshold</a:t>
            </a:r>
            <a:r>
              <a:rPr lang="en-GB" dirty="0"/>
              <a:t> (</a:t>
            </a:r>
            <a:r>
              <a:rPr lang="en-GB" dirty="0" err="1"/>
              <a:t>ToT</a:t>
            </a:r>
            <a:r>
              <a:rPr lang="en-GB" dirty="0"/>
              <a:t>) The relation with signal amplitude is non-linear</a:t>
            </a:r>
          </a:p>
          <a:p>
            <a:r>
              <a:rPr lang="en-GB" dirty="0" err="1"/>
              <a:t>ToT</a:t>
            </a:r>
            <a:r>
              <a:rPr lang="en-GB" dirty="0"/>
              <a:t> information can be used to estimate signal amplitude an perform time-walk correction.</a:t>
            </a:r>
          </a:p>
          <a:p>
            <a:r>
              <a:rPr lang="en-GB" dirty="0"/>
              <a:t>Example for linear signal with triangular shape. Transfer functions depends on the threshold.</a:t>
            </a: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236D72-6696-407D-811B-DD716750105F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221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5.jpg"/><Relationship Id="rId10" Type="http://schemas.openxmlformats.org/officeDocument/2006/relationships/image" Target="../media/image13.tiff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1" y="3840480"/>
            <a:ext cx="85343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31295" y="76200"/>
            <a:ext cx="473532" cy="230832"/>
          </a:xfrm>
          <a:prstGeom prst="rect">
            <a:avLst/>
          </a:prstGeom>
        </p:spPr>
        <p:txBody>
          <a:bodyPr lIns="0" tIns="0" rIns="0" bIns="0"/>
          <a:lstStyle>
            <a:lvl1pPr>
              <a:defRPr sz="15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25400"/>
            <a:fld id="{81D60167-4931-47E6-BA6A-407CBD079E47}" type="slidenum">
              <a:rPr lang="en-GB" spc="-10" smtClean="0"/>
              <a:pPr marL="25400"/>
              <a:t>‹#›</a:t>
            </a:fld>
            <a:endParaRPr lang="en-GB" spc="-10" dirty="0"/>
          </a:p>
        </p:txBody>
      </p:sp>
      <p:sp>
        <p:nvSpPr>
          <p:cNvPr id="7" name="Holder 3">
            <a:extLst>
              <a:ext uri="{FF2B5EF4-FFF2-40B4-BE49-F238E27FC236}">
                <a16:creationId xmlns:a16="http://schemas.microsoft.com/office/drawing/2014/main" id="{F406D39A-04F6-4743-AC8B-C5A870EDD63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4823" y="1411446"/>
            <a:ext cx="11762351" cy="2093754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 i="0">
                <a:solidFill>
                  <a:schemeClr val="bg1"/>
                </a:solidFill>
                <a:latin typeface="Lucida Sans Typewriter"/>
                <a:cs typeface="Lucida Sans Typewriter"/>
              </a:defRPr>
            </a:lvl1pPr>
          </a:lstStyle>
          <a:p>
            <a:pPr marL="630238" lvl="1" indent="-363538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spc="-20" dirty="0">
                <a:latin typeface="Arial"/>
                <a:cs typeface="Arial"/>
              </a:rPr>
              <a:t>Important technological role in high impact collaborations </a:t>
            </a:r>
          </a:p>
          <a:p>
            <a:pPr marL="1841500" lvl="3" indent="-457200"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356235" algn="l"/>
              </a:tabLst>
            </a:pPr>
            <a:r>
              <a:rPr lang="en-US" sz="2100" spc="-20" dirty="0">
                <a:solidFill>
                  <a:schemeClr val="tx2"/>
                </a:solidFill>
                <a:latin typeface="Arial"/>
                <a:cs typeface="Arial"/>
              </a:rPr>
              <a:t>Gaia</a:t>
            </a:r>
          </a:p>
          <a:p>
            <a:pPr marL="2298700" lvl="4" indent="-457200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356235" algn="l"/>
              </a:tabLst>
            </a:pPr>
            <a:r>
              <a:rPr lang="en-US" spc="-20" dirty="0">
                <a:latin typeface="Arial"/>
                <a:cs typeface="Arial"/>
              </a:rPr>
              <a:t>Science exploitation</a:t>
            </a:r>
          </a:p>
          <a:p>
            <a:pPr marL="2298700" lvl="4" indent="-457200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356235" algn="l"/>
              </a:tabLst>
            </a:pPr>
            <a:r>
              <a:rPr lang="en-US" spc="-20" dirty="0">
                <a:latin typeface="Arial"/>
                <a:cs typeface="Arial"/>
              </a:rPr>
              <a:t>Working on software for analysis pipelines</a:t>
            </a:r>
          </a:p>
          <a:p>
            <a:endParaRPr dirty="0"/>
          </a:p>
        </p:txBody>
      </p:sp>
      <p:sp>
        <p:nvSpPr>
          <p:cNvPr id="8" name="bk object 18">
            <a:extLst>
              <a:ext uri="{FF2B5EF4-FFF2-40B4-BE49-F238E27FC236}">
                <a16:creationId xmlns:a16="http://schemas.microsoft.com/office/drawing/2014/main" id="{95B733AC-E026-47AD-855D-1A55EF60ACD5}"/>
              </a:ext>
            </a:extLst>
          </p:cNvPr>
          <p:cNvSpPr/>
          <p:nvPr userDrawn="1"/>
        </p:nvSpPr>
        <p:spPr>
          <a:xfrm>
            <a:off x="9168385" y="6309360"/>
            <a:ext cx="2434335" cy="3596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78" y="10137"/>
            <a:ext cx="10465163" cy="85934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523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0000" y="1447800"/>
            <a:ext cx="523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CFAC4-C1FA-4A7D-8D2B-AE65C0D63129}" type="datetime3">
              <a:rPr lang="en-US" smtClean="0"/>
              <a:t>18 June 2024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TW 2023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AA8BD-4E6E-4458-82B4-6851A7E5C4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05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77" y="8621"/>
            <a:ext cx="10561173" cy="858753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CC09F-E85F-4CDA-A6B3-EE976EA52701}" type="datetime3">
              <a:rPr lang="en-US" smtClean="0"/>
              <a:t>18 June 2024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TW 2023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C919E-2EB8-43F0-8914-44EDEFF2E8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849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C975C-7C56-47EC-8366-1055E7FA388B}" type="datetime3">
              <a:rPr lang="en-US" smtClean="0"/>
              <a:t>18 June 2024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TW 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C0046-88C2-4AEA-A74A-F23B60E755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5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BEAF6-831B-4B4C-B20B-5090FA25E0A9}" type="datetime3">
              <a:rPr lang="en-US" smtClean="0"/>
              <a:t>18 June 2024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TW 2023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5A909-01B3-4EBE-AB5E-5FE9357241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847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k object 16">
            <a:extLst>
              <a:ext uri="{FF2B5EF4-FFF2-40B4-BE49-F238E27FC236}">
                <a16:creationId xmlns:a16="http://schemas.microsoft.com/office/drawing/2014/main" id="{5BAC7FDB-FB5B-4AE7-A68F-7904771A3BF2}"/>
              </a:ext>
            </a:extLst>
          </p:cNvPr>
          <p:cNvSpPr/>
          <p:nvPr/>
        </p:nvSpPr>
        <p:spPr>
          <a:xfrm>
            <a:off x="0" y="0"/>
            <a:ext cx="12192000" cy="1055688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3" name="bk object 17">
            <a:extLst>
              <a:ext uri="{FF2B5EF4-FFF2-40B4-BE49-F238E27FC236}">
                <a16:creationId xmlns:a16="http://schemas.microsoft.com/office/drawing/2014/main" id="{5FA39652-9B21-47BB-AC9C-9196E9592B74}"/>
              </a:ext>
            </a:extLst>
          </p:cNvPr>
          <p:cNvSpPr/>
          <p:nvPr/>
        </p:nvSpPr>
        <p:spPr>
          <a:xfrm>
            <a:off x="9169401" y="6308726"/>
            <a:ext cx="2434167" cy="360363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4" name="bk object 18">
            <a:extLst>
              <a:ext uri="{FF2B5EF4-FFF2-40B4-BE49-F238E27FC236}">
                <a16:creationId xmlns:a16="http://schemas.microsoft.com/office/drawing/2014/main" id="{60F341D3-A545-4C09-9A07-CD12426340F2}"/>
              </a:ext>
            </a:extLst>
          </p:cNvPr>
          <p:cNvSpPr/>
          <p:nvPr/>
        </p:nvSpPr>
        <p:spPr>
          <a:xfrm>
            <a:off x="0" y="0"/>
            <a:ext cx="12192000" cy="1417638"/>
          </a:xfrm>
          <a:custGeom>
            <a:avLst/>
            <a:gdLst/>
            <a:ahLst/>
            <a:cxnLst/>
            <a:rect l="l" t="t" r="r" b="b"/>
            <a:pathLst>
              <a:path w="9144000" h="1417320">
                <a:moveTo>
                  <a:pt x="0" y="1417320"/>
                </a:moveTo>
                <a:lnTo>
                  <a:pt x="9144000" y="1417320"/>
                </a:lnTo>
                <a:lnTo>
                  <a:pt x="9144000" y="0"/>
                </a:lnTo>
                <a:lnTo>
                  <a:pt x="0" y="0"/>
                </a:lnTo>
                <a:lnTo>
                  <a:pt x="0" y="141732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5" name="bk object 19">
            <a:extLst>
              <a:ext uri="{FF2B5EF4-FFF2-40B4-BE49-F238E27FC236}">
                <a16:creationId xmlns:a16="http://schemas.microsoft.com/office/drawing/2014/main" id="{114A9B40-B58C-4569-9F5E-0649C88FC7A6}"/>
              </a:ext>
            </a:extLst>
          </p:cNvPr>
          <p:cNvSpPr/>
          <p:nvPr/>
        </p:nvSpPr>
        <p:spPr>
          <a:xfrm>
            <a:off x="5422901" y="309563"/>
            <a:ext cx="6508751" cy="2697162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6" name="bk object 20">
            <a:extLst>
              <a:ext uri="{FF2B5EF4-FFF2-40B4-BE49-F238E27FC236}">
                <a16:creationId xmlns:a16="http://schemas.microsoft.com/office/drawing/2014/main" id="{688540F6-4420-46B9-B93A-6A34E7324B6C}"/>
              </a:ext>
            </a:extLst>
          </p:cNvPr>
          <p:cNvSpPr/>
          <p:nvPr/>
        </p:nvSpPr>
        <p:spPr>
          <a:xfrm>
            <a:off x="3263900" y="309564"/>
            <a:ext cx="2161117" cy="2681287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8" name="bk object 22">
            <a:extLst>
              <a:ext uri="{FF2B5EF4-FFF2-40B4-BE49-F238E27FC236}">
                <a16:creationId xmlns:a16="http://schemas.microsoft.com/office/drawing/2014/main" id="{76F7E97E-91A2-47B9-ADA6-792563970517}"/>
              </a:ext>
            </a:extLst>
          </p:cNvPr>
          <p:cNvSpPr/>
          <p:nvPr/>
        </p:nvSpPr>
        <p:spPr>
          <a:xfrm>
            <a:off x="0" y="6191250"/>
            <a:ext cx="12192000" cy="666750"/>
          </a:xfrm>
          <a:custGeom>
            <a:avLst/>
            <a:gdLst/>
            <a:ahLst/>
            <a:cxnLst/>
            <a:rect l="l" t="t" r="r" b="b"/>
            <a:pathLst>
              <a:path w="9144000" h="666115">
                <a:moveTo>
                  <a:pt x="0" y="665988"/>
                </a:moveTo>
                <a:lnTo>
                  <a:pt x="9144000" y="665988"/>
                </a:lnTo>
                <a:lnTo>
                  <a:pt x="9144000" y="0"/>
                </a:lnTo>
                <a:lnTo>
                  <a:pt x="0" y="0"/>
                </a:lnTo>
                <a:lnTo>
                  <a:pt x="0" y="665988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9" name="bk object 23">
            <a:extLst>
              <a:ext uri="{FF2B5EF4-FFF2-40B4-BE49-F238E27FC236}">
                <a16:creationId xmlns:a16="http://schemas.microsoft.com/office/drawing/2014/main" id="{49E5834A-82D4-4088-A1AD-F0CDA3049A6F}"/>
              </a:ext>
            </a:extLst>
          </p:cNvPr>
          <p:cNvSpPr/>
          <p:nvPr/>
        </p:nvSpPr>
        <p:spPr>
          <a:xfrm>
            <a:off x="264585" y="3141663"/>
            <a:ext cx="11662833" cy="338455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0" name="bk object 24">
            <a:extLst>
              <a:ext uri="{FF2B5EF4-FFF2-40B4-BE49-F238E27FC236}">
                <a16:creationId xmlns:a16="http://schemas.microsoft.com/office/drawing/2014/main" id="{A0C7D634-A91B-4CD9-B79C-91E70783741D}"/>
              </a:ext>
            </a:extLst>
          </p:cNvPr>
          <p:cNvSpPr/>
          <p:nvPr/>
        </p:nvSpPr>
        <p:spPr>
          <a:xfrm>
            <a:off x="406400" y="3184525"/>
            <a:ext cx="11785600" cy="35306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1" name="bk object 25">
            <a:extLst>
              <a:ext uri="{FF2B5EF4-FFF2-40B4-BE49-F238E27FC236}">
                <a16:creationId xmlns:a16="http://schemas.microsoft.com/office/drawing/2014/main" id="{49C353A8-1E9F-4E8D-B8C2-F56651FE6A58}"/>
              </a:ext>
            </a:extLst>
          </p:cNvPr>
          <p:cNvSpPr/>
          <p:nvPr/>
        </p:nvSpPr>
        <p:spPr>
          <a:xfrm>
            <a:off x="270934" y="3141663"/>
            <a:ext cx="11660717" cy="3384550"/>
          </a:xfrm>
          <a:prstGeom prst="rect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2" name="bk object 26">
            <a:extLst>
              <a:ext uri="{FF2B5EF4-FFF2-40B4-BE49-F238E27FC236}">
                <a16:creationId xmlns:a16="http://schemas.microsoft.com/office/drawing/2014/main" id="{84FEFAA3-3ED8-4A7E-8DEE-ECB3F14EE09A}"/>
              </a:ext>
            </a:extLst>
          </p:cNvPr>
          <p:cNvSpPr/>
          <p:nvPr/>
        </p:nvSpPr>
        <p:spPr>
          <a:xfrm>
            <a:off x="6381751" y="4581526"/>
            <a:ext cx="0" cy="1584325"/>
          </a:xfrm>
          <a:custGeom>
            <a:avLst/>
            <a:gdLst/>
            <a:ahLst/>
            <a:cxnLst/>
            <a:rect l="l" t="t" r="r" b="b"/>
            <a:pathLst>
              <a:path h="1584325">
                <a:moveTo>
                  <a:pt x="0" y="0"/>
                </a:moveTo>
                <a:lnTo>
                  <a:pt x="0" y="158417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3" name="bk object 27">
            <a:extLst>
              <a:ext uri="{FF2B5EF4-FFF2-40B4-BE49-F238E27FC236}">
                <a16:creationId xmlns:a16="http://schemas.microsoft.com/office/drawing/2014/main" id="{86F99A44-25FF-44E5-8B96-5B635B282A02}"/>
              </a:ext>
            </a:extLst>
          </p:cNvPr>
          <p:cNvSpPr/>
          <p:nvPr/>
        </p:nvSpPr>
        <p:spPr>
          <a:xfrm>
            <a:off x="10168467" y="6237289"/>
            <a:ext cx="1953684" cy="460375"/>
          </a:xfrm>
          <a:custGeom>
            <a:avLst/>
            <a:gdLst/>
            <a:ahLst/>
            <a:cxnLst/>
            <a:rect l="l" t="t" r="r" b="b"/>
            <a:pathLst>
              <a:path w="1464945" h="460375">
                <a:moveTo>
                  <a:pt x="1464564" y="0"/>
                </a:moveTo>
                <a:lnTo>
                  <a:pt x="732282" y="0"/>
                </a:lnTo>
                <a:lnTo>
                  <a:pt x="672223" y="762"/>
                </a:lnTo>
                <a:lnTo>
                  <a:pt x="613501" y="3012"/>
                </a:lnTo>
                <a:lnTo>
                  <a:pt x="556305" y="6688"/>
                </a:lnTo>
                <a:lnTo>
                  <a:pt x="500822" y="11732"/>
                </a:lnTo>
                <a:lnTo>
                  <a:pt x="447243" y="18084"/>
                </a:lnTo>
                <a:lnTo>
                  <a:pt x="395754" y="25686"/>
                </a:lnTo>
                <a:lnTo>
                  <a:pt x="346545" y="34479"/>
                </a:lnTo>
                <a:lnTo>
                  <a:pt x="299804" y="44402"/>
                </a:lnTo>
                <a:lnTo>
                  <a:pt x="255719" y="55396"/>
                </a:lnTo>
                <a:lnTo>
                  <a:pt x="214479" y="67403"/>
                </a:lnTo>
                <a:lnTo>
                  <a:pt x="176272" y="80363"/>
                </a:lnTo>
                <a:lnTo>
                  <a:pt x="109711" y="108906"/>
                </a:lnTo>
                <a:lnTo>
                  <a:pt x="57545" y="140551"/>
                </a:lnTo>
                <a:lnTo>
                  <a:pt x="21281" y="174824"/>
                </a:lnTo>
                <a:lnTo>
                  <a:pt x="2427" y="211250"/>
                </a:lnTo>
                <a:lnTo>
                  <a:pt x="0" y="230124"/>
                </a:lnTo>
                <a:lnTo>
                  <a:pt x="2427" y="248997"/>
                </a:lnTo>
                <a:lnTo>
                  <a:pt x="21281" y="285423"/>
                </a:lnTo>
                <a:lnTo>
                  <a:pt x="57545" y="319696"/>
                </a:lnTo>
                <a:lnTo>
                  <a:pt x="109711" y="351341"/>
                </a:lnTo>
                <a:lnTo>
                  <a:pt x="176272" y="379884"/>
                </a:lnTo>
                <a:lnTo>
                  <a:pt x="214479" y="392844"/>
                </a:lnTo>
                <a:lnTo>
                  <a:pt x="255719" y="404851"/>
                </a:lnTo>
                <a:lnTo>
                  <a:pt x="299804" y="415845"/>
                </a:lnTo>
                <a:lnTo>
                  <a:pt x="346545" y="425768"/>
                </a:lnTo>
                <a:lnTo>
                  <a:pt x="395754" y="434561"/>
                </a:lnTo>
                <a:lnTo>
                  <a:pt x="447243" y="442163"/>
                </a:lnTo>
                <a:lnTo>
                  <a:pt x="500822" y="448515"/>
                </a:lnTo>
                <a:lnTo>
                  <a:pt x="556305" y="453559"/>
                </a:lnTo>
                <a:lnTo>
                  <a:pt x="613501" y="457235"/>
                </a:lnTo>
                <a:lnTo>
                  <a:pt x="672223" y="459485"/>
                </a:lnTo>
                <a:lnTo>
                  <a:pt x="732282" y="460248"/>
                </a:lnTo>
                <a:lnTo>
                  <a:pt x="792340" y="459485"/>
                </a:lnTo>
                <a:lnTo>
                  <a:pt x="851062" y="457235"/>
                </a:lnTo>
                <a:lnTo>
                  <a:pt x="908258" y="453559"/>
                </a:lnTo>
                <a:lnTo>
                  <a:pt x="963741" y="448515"/>
                </a:lnTo>
                <a:lnTo>
                  <a:pt x="1017320" y="442163"/>
                </a:lnTo>
                <a:lnTo>
                  <a:pt x="1068809" y="434561"/>
                </a:lnTo>
                <a:lnTo>
                  <a:pt x="1118018" y="425768"/>
                </a:lnTo>
                <a:lnTo>
                  <a:pt x="1164759" y="415845"/>
                </a:lnTo>
                <a:lnTo>
                  <a:pt x="1208844" y="404851"/>
                </a:lnTo>
                <a:lnTo>
                  <a:pt x="1250084" y="392844"/>
                </a:lnTo>
                <a:lnTo>
                  <a:pt x="1288291" y="379884"/>
                </a:lnTo>
                <a:lnTo>
                  <a:pt x="1354852" y="351341"/>
                </a:lnTo>
                <a:lnTo>
                  <a:pt x="1407018" y="319696"/>
                </a:lnTo>
                <a:lnTo>
                  <a:pt x="1443282" y="285423"/>
                </a:lnTo>
                <a:lnTo>
                  <a:pt x="1462136" y="248997"/>
                </a:lnTo>
                <a:lnTo>
                  <a:pt x="1464564" y="230124"/>
                </a:lnTo>
                <a:lnTo>
                  <a:pt x="1464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4" name="bk object 28">
            <a:extLst>
              <a:ext uri="{FF2B5EF4-FFF2-40B4-BE49-F238E27FC236}">
                <a16:creationId xmlns:a16="http://schemas.microsoft.com/office/drawing/2014/main" id="{45E6589F-E1D0-4B50-9D1B-FB9EA14FBFAE}"/>
              </a:ext>
            </a:extLst>
          </p:cNvPr>
          <p:cNvSpPr/>
          <p:nvPr/>
        </p:nvSpPr>
        <p:spPr>
          <a:xfrm>
            <a:off x="10369551" y="6343651"/>
            <a:ext cx="1562100" cy="354013"/>
          </a:xfrm>
          <a:prstGeom prst="rect">
            <a:avLst/>
          </a:prstGeom>
          <a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2400">
              <a:latin typeface="+mn-lt"/>
            </a:endParaRPr>
          </a:p>
        </p:txBody>
      </p:sp>
      <p:sp>
        <p:nvSpPr>
          <p:cNvPr id="15" name="Holder 2">
            <a:extLst>
              <a:ext uri="{FF2B5EF4-FFF2-40B4-BE49-F238E27FC236}">
                <a16:creationId xmlns:a16="http://schemas.microsoft.com/office/drawing/2014/main" id="{D300E8AB-2643-43A0-9ACD-55BAB4E241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es-ES" dirty="0" err="1"/>
              <a:t>First</a:t>
            </a:r>
            <a:r>
              <a:rPr lang="es-ES" altLang="es-ES" dirty="0"/>
              <a:t> TW 2023, </a:t>
            </a:r>
            <a:r>
              <a:rPr lang="es-ES" altLang="es-ES" b="0" dirty="0"/>
              <a:t>Lluís Garrido</a:t>
            </a:r>
          </a:p>
        </p:txBody>
      </p:sp>
      <p:sp>
        <p:nvSpPr>
          <p:cNvPr id="16" name="Holder 3">
            <a:extLst>
              <a:ext uri="{FF2B5EF4-FFF2-40B4-BE49-F238E27FC236}">
                <a16:creationId xmlns:a16="http://schemas.microsoft.com/office/drawing/2014/main" id="{041D7DB7-EC9A-432A-9227-B8DA6E0C05E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696104-8150-4940-A97B-8EAC87E51763}" type="datetimeFigureOut">
              <a:rPr lang="en-US"/>
              <a:pPr>
                <a:defRPr/>
              </a:pPr>
              <a:t>6/18/2024</a:t>
            </a:fld>
            <a:endParaRPr lang="en-US"/>
          </a:p>
        </p:txBody>
      </p:sp>
      <p:sp>
        <p:nvSpPr>
          <p:cNvPr id="17" name="Holder 4">
            <a:extLst>
              <a:ext uri="{FF2B5EF4-FFF2-40B4-BE49-F238E27FC236}">
                <a16:creationId xmlns:a16="http://schemas.microsoft.com/office/drawing/2014/main" id="{CEEBD5BD-D20D-4432-8F9B-61340B6D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941EA-8902-4FEF-97BF-CB1A6E8589B3}" type="slidenum">
              <a:rPr lang="es-ES" altLang="es-ES"/>
              <a:pPr/>
              <a:t>‹#›</a:t>
            </a:fld>
            <a:endParaRPr lang="es-ES" altLang="es-ES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1D14002-13A0-4743-823B-FB17E6244F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5290"/>
          <a:stretch/>
        </p:blipFill>
        <p:spPr>
          <a:xfrm>
            <a:off x="456241" y="313541"/>
            <a:ext cx="2039775" cy="61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149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25400"/>
            <a:fld id="{81D60167-4931-47E6-BA6A-407CBD079E47}" type="slidenum">
              <a:rPr lang="en-GB" smtClean="0"/>
              <a:pPr marL="25400"/>
              <a:t>‹#›</a:t>
            </a:fld>
            <a:r>
              <a:rPr lang="en-GB"/>
              <a:t>/33</a:t>
            </a:r>
          </a:p>
        </p:txBody>
      </p:sp>
    </p:spTree>
    <p:extLst>
      <p:ext uri="{BB962C8B-B14F-4D97-AF65-F5344CB8AC3E}">
        <p14:creationId xmlns:p14="http://schemas.microsoft.com/office/powerpoint/2010/main" val="1613514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1055052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68385" y="6309360"/>
            <a:ext cx="2434335" cy="3596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1F70EA8A-7908-4188-B5C0-4922951FA5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813" y="1405504"/>
            <a:ext cx="11045783" cy="2023496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</a:defRPr>
            </a:lvl1pPr>
            <a:lvl2pPr marL="800100" indent="-342900">
              <a:buFont typeface="Wingdings" panose="05000000000000000000" pitchFamily="2" charset="2"/>
              <a:buChar char="§"/>
              <a:defRPr sz="2100">
                <a:solidFill>
                  <a:schemeClr val="tx1"/>
                </a:solidFill>
              </a:defRPr>
            </a:lvl2pPr>
            <a:lvl3pPr marL="1200150" indent="-285750">
              <a:buFont typeface="Courier New" panose="02070309020205020404" pitchFamily="49" charset="0"/>
              <a:buChar char="o"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657350" indent="-285750">
              <a:buFont typeface="Wingdings" panose="05000000000000000000" pitchFamily="2" charset="2"/>
              <a:buChar char="Ø"/>
              <a:defRPr sz="1600">
                <a:solidFill>
                  <a:schemeClr val="bg1">
                    <a:lumMod val="65000"/>
                  </a:schemeClr>
                </a:solidFill>
              </a:defRPr>
            </a:lvl4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GB" dirty="0"/>
          </a:p>
        </p:txBody>
      </p:sp>
      <p:sp>
        <p:nvSpPr>
          <p:cNvPr id="12" name="Holder 6">
            <a:extLst>
              <a:ext uri="{FF2B5EF4-FFF2-40B4-BE49-F238E27FC236}">
                <a16:creationId xmlns:a16="http://schemas.microsoft.com/office/drawing/2014/main" id="{F1FFF967-B8E0-4BBA-8BC2-214B5A5D44C0}"/>
              </a:ext>
            </a:extLst>
          </p:cNvPr>
          <p:cNvSpPr txBox="1">
            <a:spLocks/>
          </p:cNvSpPr>
          <p:nvPr userDrawn="1"/>
        </p:nvSpPr>
        <p:spPr>
          <a:xfrm>
            <a:off x="11631295" y="76200"/>
            <a:ext cx="473532" cy="230832"/>
          </a:xfrm>
          <a:prstGeom prst="rect">
            <a:avLst/>
          </a:prstGeom>
        </p:spPr>
        <p:txBody>
          <a:bodyPr lIns="0" tIns="0" rIns="0" bIns="0"/>
          <a:lstStyle>
            <a:defPPr>
              <a:defRPr lang="es-ES"/>
            </a:defPPr>
            <a:lvl1pPr marL="0" algn="l" defTabSz="914400" rtl="0" eaLnBrk="1" latinLnBrk="0" hangingPunct="1">
              <a:defRPr sz="1500" b="0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/>
            <a:fld id="{81D60167-4931-47E6-BA6A-407CBD079E47}" type="slidenum">
              <a:rPr lang="en-GB" spc="-10" smtClean="0"/>
              <a:pPr marL="25400"/>
              <a:t>‹#›</a:t>
            </a:fld>
            <a:endParaRPr lang="en-GB" spc="-1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1055052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68385" y="6309360"/>
            <a:ext cx="2434335" cy="3596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182522" y="6486587"/>
            <a:ext cx="3126740" cy="1397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1" i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GB"/>
              <a:t>Fi</a:t>
            </a:r>
            <a:r>
              <a:rPr lang="en-GB" spc="-5"/>
              <a:t>r</a:t>
            </a:r>
            <a:r>
              <a:rPr lang="en-GB"/>
              <a:t>st</a:t>
            </a:r>
            <a:r>
              <a:rPr lang="en-GB" spc="-10"/>
              <a:t> </a:t>
            </a:r>
            <a:r>
              <a:rPr lang="en-GB" spc="-5"/>
              <a:t>B</a:t>
            </a:r>
            <a:r>
              <a:rPr lang="en-GB"/>
              <a:t>a</a:t>
            </a:r>
            <a:r>
              <a:rPr lang="en-GB" spc="-5"/>
              <a:t>r</a:t>
            </a:r>
            <a:r>
              <a:rPr lang="en-GB"/>
              <a:t>celona</a:t>
            </a:r>
            <a:r>
              <a:rPr lang="en-GB" spc="-10"/>
              <a:t> </a:t>
            </a:r>
            <a:r>
              <a:rPr lang="en-GB"/>
              <a:t>Techno</a:t>
            </a:r>
            <a:r>
              <a:rPr lang="en-GB" spc="-25"/>
              <a:t> </a:t>
            </a:r>
            <a:r>
              <a:rPr lang="en-GB"/>
              <a:t>Week,</a:t>
            </a:r>
            <a:r>
              <a:rPr lang="en-GB" spc="-10"/>
              <a:t> </a:t>
            </a:r>
            <a:r>
              <a:rPr lang="en-GB" b="0"/>
              <a:t>Lluís</a:t>
            </a:r>
            <a:r>
              <a:rPr lang="en-GB" b="0" spc="-20"/>
              <a:t> </a:t>
            </a:r>
            <a:r>
              <a:rPr lang="en-GB" b="0" spc="-5"/>
              <a:t>G</a:t>
            </a:r>
            <a:r>
              <a:rPr lang="en-GB" b="0"/>
              <a:t>arrido</a:t>
            </a:r>
            <a:endParaRPr lang="en-GB" b="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287021" y="6474157"/>
            <a:ext cx="473532" cy="184666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 b="0" i="0">
                <a:solidFill>
                  <a:srgbClr val="212121"/>
                </a:solidFill>
                <a:latin typeface="Calibri"/>
                <a:cs typeface="Calibri"/>
              </a:defRPr>
            </a:lvl1pPr>
          </a:lstStyle>
          <a:p>
            <a:pPr marL="25400"/>
            <a:fld id="{81D60167-4931-47E6-BA6A-407CBD079E47}" type="slidenum">
              <a:rPr lang="en-GB" spc="-10" smtClean="0"/>
              <a:pPr marL="25400"/>
              <a:t>‹#›</a:t>
            </a:fld>
            <a:endParaRPr lang="en-GB" spc="-1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1055052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68385" y="6309360"/>
            <a:ext cx="2434335" cy="3596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182522" y="6486587"/>
            <a:ext cx="3126740" cy="1397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1" i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GB"/>
              <a:t>Fi</a:t>
            </a:r>
            <a:r>
              <a:rPr lang="en-GB" spc="-5"/>
              <a:t>r</a:t>
            </a:r>
            <a:r>
              <a:rPr lang="en-GB"/>
              <a:t>st</a:t>
            </a:r>
            <a:r>
              <a:rPr lang="en-GB" spc="-10"/>
              <a:t> </a:t>
            </a:r>
            <a:r>
              <a:rPr lang="en-GB" spc="-5"/>
              <a:t>B</a:t>
            </a:r>
            <a:r>
              <a:rPr lang="en-GB"/>
              <a:t>a</a:t>
            </a:r>
            <a:r>
              <a:rPr lang="en-GB" spc="-5"/>
              <a:t>r</a:t>
            </a:r>
            <a:r>
              <a:rPr lang="en-GB"/>
              <a:t>celona</a:t>
            </a:r>
            <a:r>
              <a:rPr lang="en-GB" spc="-10"/>
              <a:t> </a:t>
            </a:r>
            <a:r>
              <a:rPr lang="en-GB"/>
              <a:t>Techno</a:t>
            </a:r>
            <a:r>
              <a:rPr lang="en-GB" spc="-25"/>
              <a:t> </a:t>
            </a:r>
            <a:r>
              <a:rPr lang="en-GB"/>
              <a:t>Week,</a:t>
            </a:r>
            <a:r>
              <a:rPr lang="en-GB" spc="-10"/>
              <a:t> </a:t>
            </a:r>
            <a:r>
              <a:rPr lang="en-GB" b="0"/>
              <a:t>Lluís</a:t>
            </a:r>
            <a:r>
              <a:rPr lang="en-GB" b="0" spc="-20"/>
              <a:t> </a:t>
            </a:r>
            <a:r>
              <a:rPr lang="en-GB" b="0" spc="-5"/>
              <a:t>G</a:t>
            </a:r>
            <a:r>
              <a:rPr lang="en-GB" b="0"/>
              <a:t>arrido</a:t>
            </a:r>
            <a:endParaRPr lang="en-GB" b="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287021" y="6474157"/>
            <a:ext cx="473532" cy="184666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 b="0" i="0">
                <a:solidFill>
                  <a:srgbClr val="212121"/>
                </a:solidFill>
                <a:latin typeface="Calibri"/>
                <a:cs typeface="Calibri"/>
              </a:defRPr>
            </a:lvl1pPr>
          </a:lstStyle>
          <a:p>
            <a:pPr marL="25400"/>
            <a:fld id="{81D60167-4931-47E6-BA6A-407CBD079E47}" type="slidenum">
              <a:rPr lang="en-GB" spc="-10" smtClean="0"/>
              <a:pPr marL="25400"/>
              <a:t>‹#›</a:t>
            </a:fld>
            <a:endParaRPr lang="en-GB" spc="-1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10550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9168385" y="6309360"/>
            <a:ext cx="2434335" cy="3596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2192000" cy="1417320"/>
          </a:xfrm>
          <a:custGeom>
            <a:avLst/>
            <a:gdLst/>
            <a:ahLst/>
            <a:cxnLst/>
            <a:rect l="l" t="t" r="r" b="b"/>
            <a:pathLst>
              <a:path w="9144000" h="1417320">
                <a:moveTo>
                  <a:pt x="0" y="1417320"/>
                </a:moveTo>
                <a:lnTo>
                  <a:pt x="9144000" y="1417320"/>
                </a:lnTo>
                <a:lnTo>
                  <a:pt x="9144000" y="0"/>
                </a:lnTo>
                <a:lnTo>
                  <a:pt x="0" y="0"/>
                </a:lnTo>
                <a:lnTo>
                  <a:pt x="0" y="14173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9" name="bk object 19"/>
          <p:cNvSpPr/>
          <p:nvPr/>
        </p:nvSpPr>
        <p:spPr>
          <a:xfrm>
            <a:off x="5423407" y="309372"/>
            <a:ext cx="6507375" cy="26975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0" name="bk object 20"/>
          <p:cNvSpPr/>
          <p:nvPr/>
        </p:nvSpPr>
        <p:spPr>
          <a:xfrm>
            <a:off x="3263392" y="309373"/>
            <a:ext cx="2160752" cy="26816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1" name="bk object 21"/>
          <p:cNvSpPr/>
          <p:nvPr/>
        </p:nvSpPr>
        <p:spPr>
          <a:xfrm>
            <a:off x="623825" y="309373"/>
            <a:ext cx="2090927" cy="10805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2" name="bk object 22"/>
          <p:cNvSpPr/>
          <p:nvPr/>
        </p:nvSpPr>
        <p:spPr>
          <a:xfrm>
            <a:off x="0" y="6192012"/>
            <a:ext cx="12192000" cy="666115"/>
          </a:xfrm>
          <a:custGeom>
            <a:avLst/>
            <a:gdLst/>
            <a:ahLst/>
            <a:cxnLst/>
            <a:rect l="l" t="t" r="r" b="b"/>
            <a:pathLst>
              <a:path w="9144000" h="666115">
                <a:moveTo>
                  <a:pt x="0" y="665988"/>
                </a:moveTo>
                <a:lnTo>
                  <a:pt x="9144000" y="665988"/>
                </a:lnTo>
                <a:lnTo>
                  <a:pt x="9144000" y="0"/>
                </a:lnTo>
                <a:lnTo>
                  <a:pt x="0" y="0"/>
                </a:lnTo>
                <a:lnTo>
                  <a:pt x="0" y="665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3" name="bk object 23"/>
          <p:cNvSpPr/>
          <p:nvPr/>
        </p:nvSpPr>
        <p:spPr>
          <a:xfrm>
            <a:off x="264160" y="3140964"/>
            <a:ext cx="11663680" cy="338480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4" name="bk object 24"/>
          <p:cNvSpPr/>
          <p:nvPr/>
        </p:nvSpPr>
        <p:spPr>
          <a:xfrm>
            <a:off x="406400" y="3185161"/>
            <a:ext cx="11785600" cy="352958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5" name="bk object 25"/>
          <p:cNvSpPr/>
          <p:nvPr/>
        </p:nvSpPr>
        <p:spPr>
          <a:xfrm>
            <a:off x="270256" y="3140964"/>
            <a:ext cx="11661648" cy="338480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6" name="bk object 26"/>
          <p:cNvSpPr/>
          <p:nvPr/>
        </p:nvSpPr>
        <p:spPr>
          <a:xfrm>
            <a:off x="6382512" y="4581145"/>
            <a:ext cx="0" cy="1584325"/>
          </a:xfrm>
          <a:custGeom>
            <a:avLst/>
            <a:gdLst/>
            <a:ahLst/>
            <a:cxnLst/>
            <a:rect l="l" t="t" r="r" b="b"/>
            <a:pathLst>
              <a:path h="1584325">
                <a:moveTo>
                  <a:pt x="0" y="0"/>
                </a:moveTo>
                <a:lnTo>
                  <a:pt x="0" y="158417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7" name="bk object 27"/>
          <p:cNvSpPr/>
          <p:nvPr/>
        </p:nvSpPr>
        <p:spPr>
          <a:xfrm>
            <a:off x="10168127" y="6237733"/>
            <a:ext cx="1953260" cy="460375"/>
          </a:xfrm>
          <a:custGeom>
            <a:avLst/>
            <a:gdLst/>
            <a:ahLst/>
            <a:cxnLst/>
            <a:rect l="l" t="t" r="r" b="b"/>
            <a:pathLst>
              <a:path w="1464945" h="460375">
                <a:moveTo>
                  <a:pt x="1464564" y="0"/>
                </a:moveTo>
                <a:lnTo>
                  <a:pt x="732282" y="0"/>
                </a:lnTo>
                <a:lnTo>
                  <a:pt x="672223" y="762"/>
                </a:lnTo>
                <a:lnTo>
                  <a:pt x="613501" y="3012"/>
                </a:lnTo>
                <a:lnTo>
                  <a:pt x="556305" y="6688"/>
                </a:lnTo>
                <a:lnTo>
                  <a:pt x="500822" y="11732"/>
                </a:lnTo>
                <a:lnTo>
                  <a:pt x="447243" y="18084"/>
                </a:lnTo>
                <a:lnTo>
                  <a:pt x="395754" y="25686"/>
                </a:lnTo>
                <a:lnTo>
                  <a:pt x="346545" y="34479"/>
                </a:lnTo>
                <a:lnTo>
                  <a:pt x="299804" y="44402"/>
                </a:lnTo>
                <a:lnTo>
                  <a:pt x="255719" y="55396"/>
                </a:lnTo>
                <a:lnTo>
                  <a:pt x="214479" y="67403"/>
                </a:lnTo>
                <a:lnTo>
                  <a:pt x="176272" y="80363"/>
                </a:lnTo>
                <a:lnTo>
                  <a:pt x="109711" y="108906"/>
                </a:lnTo>
                <a:lnTo>
                  <a:pt x="57545" y="140551"/>
                </a:lnTo>
                <a:lnTo>
                  <a:pt x="21281" y="174824"/>
                </a:lnTo>
                <a:lnTo>
                  <a:pt x="2427" y="211250"/>
                </a:lnTo>
                <a:lnTo>
                  <a:pt x="0" y="230124"/>
                </a:lnTo>
                <a:lnTo>
                  <a:pt x="2427" y="248997"/>
                </a:lnTo>
                <a:lnTo>
                  <a:pt x="21281" y="285423"/>
                </a:lnTo>
                <a:lnTo>
                  <a:pt x="57545" y="319696"/>
                </a:lnTo>
                <a:lnTo>
                  <a:pt x="109711" y="351341"/>
                </a:lnTo>
                <a:lnTo>
                  <a:pt x="176272" y="379884"/>
                </a:lnTo>
                <a:lnTo>
                  <a:pt x="214479" y="392844"/>
                </a:lnTo>
                <a:lnTo>
                  <a:pt x="255719" y="404851"/>
                </a:lnTo>
                <a:lnTo>
                  <a:pt x="299804" y="415845"/>
                </a:lnTo>
                <a:lnTo>
                  <a:pt x="346545" y="425768"/>
                </a:lnTo>
                <a:lnTo>
                  <a:pt x="395754" y="434561"/>
                </a:lnTo>
                <a:lnTo>
                  <a:pt x="447243" y="442163"/>
                </a:lnTo>
                <a:lnTo>
                  <a:pt x="500822" y="448515"/>
                </a:lnTo>
                <a:lnTo>
                  <a:pt x="556305" y="453559"/>
                </a:lnTo>
                <a:lnTo>
                  <a:pt x="613501" y="457235"/>
                </a:lnTo>
                <a:lnTo>
                  <a:pt x="672223" y="459485"/>
                </a:lnTo>
                <a:lnTo>
                  <a:pt x="732282" y="460248"/>
                </a:lnTo>
                <a:lnTo>
                  <a:pt x="792340" y="459485"/>
                </a:lnTo>
                <a:lnTo>
                  <a:pt x="851062" y="457235"/>
                </a:lnTo>
                <a:lnTo>
                  <a:pt x="908258" y="453559"/>
                </a:lnTo>
                <a:lnTo>
                  <a:pt x="963741" y="448515"/>
                </a:lnTo>
                <a:lnTo>
                  <a:pt x="1017320" y="442163"/>
                </a:lnTo>
                <a:lnTo>
                  <a:pt x="1068809" y="434561"/>
                </a:lnTo>
                <a:lnTo>
                  <a:pt x="1118018" y="425768"/>
                </a:lnTo>
                <a:lnTo>
                  <a:pt x="1164759" y="415845"/>
                </a:lnTo>
                <a:lnTo>
                  <a:pt x="1208844" y="404851"/>
                </a:lnTo>
                <a:lnTo>
                  <a:pt x="1250084" y="392844"/>
                </a:lnTo>
                <a:lnTo>
                  <a:pt x="1288291" y="379884"/>
                </a:lnTo>
                <a:lnTo>
                  <a:pt x="1354852" y="351341"/>
                </a:lnTo>
                <a:lnTo>
                  <a:pt x="1407018" y="319696"/>
                </a:lnTo>
                <a:lnTo>
                  <a:pt x="1443282" y="285423"/>
                </a:lnTo>
                <a:lnTo>
                  <a:pt x="1462136" y="248997"/>
                </a:lnTo>
                <a:lnTo>
                  <a:pt x="1464564" y="230124"/>
                </a:lnTo>
                <a:lnTo>
                  <a:pt x="1464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8" name="bk object 28"/>
          <p:cNvSpPr/>
          <p:nvPr/>
        </p:nvSpPr>
        <p:spPr>
          <a:xfrm>
            <a:off x="10369295" y="6344412"/>
            <a:ext cx="1562607" cy="35356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182522" y="6486587"/>
            <a:ext cx="3126740" cy="1397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1" i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GB"/>
              <a:t>Fi</a:t>
            </a:r>
            <a:r>
              <a:rPr lang="en-GB" spc="-5"/>
              <a:t>r</a:t>
            </a:r>
            <a:r>
              <a:rPr lang="en-GB"/>
              <a:t>st</a:t>
            </a:r>
            <a:r>
              <a:rPr lang="en-GB" spc="-10"/>
              <a:t> </a:t>
            </a:r>
            <a:r>
              <a:rPr lang="en-GB" spc="-5"/>
              <a:t>B</a:t>
            </a:r>
            <a:r>
              <a:rPr lang="en-GB"/>
              <a:t>a</a:t>
            </a:r>
            <a:r>
              <a:rPr lang="en-GB" spc="-5"/>
              <a:t>r</a:t>
            </a:r>
            <a:r>
              <a:rPr lang="en-GB"/>
              <a:t>celona</a:t>
            </a:r>
            <a:r>
              <a:rPr lang="en-GB" spc="-10"/>
              <a:t> </a:t>
            </a:r>
            <a:r>
              <a:rPr lang="en-GB"/>
              <a:t>Techno</a:t>
            </a:r>
            <a:r>
              <a:rPr lang="en-GB" spc="-25"/>
              <a:t> </a:t>
            </a:r>
            <a:r>
              <a:rPr lang="en-GB"/>
              <a:t>Week,</a:t>
            </a:r>
            <a:r>
              <a:rPr lang="en-GB" spc="-10"/>
              <a:t> </a:t>
            </a:r>
            <a:r>
              <a:rPr lang="en-GB" b="0"/>
              <a:t>Lluís</a:t>
            </a:r>
            <a:r>
              <a:rPr lang="en-GB" b="0" spc="-20"/>
              <a:t> </a:t>
            </a:r>
            <a:r>
              <a:rPr lang="en-GB" b="0" spc="-5"/>
              <a:t>G</a:t>
            </a:r>
            <a:r>
              <a:rPr lang="en-GB" b="0"/>
              <a:t>arrido</a:t>
            </a:r>
            <a:endParaRPr lang="en-GB" b="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287021" y="6474157"/>
            <a:ext cx="473532" cy="184666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 b="0" i="0">
                <a:solidFill>
                  <a:srgbClr val="212121"/>
                </a:solidFill>
                <a:latin typeface="Calibri"/>
                <a:cs typeface="Calibri"/>
              </a:defRPr>
            </a:lvl1pPr>
          </a:lstStyle>
          <a:p>
            <a:pPr marL="25400"/>
            <a:fld id="{81D60167-4931-47E6-BA6A-407CBD079E47}" type="slidenum">
              <a:rPr lang="en-GB" spc="-10" smtClean="0"/>
              <a:pPr marL="25400"/>
              <a:t>‹#›</a:t>
            </a:fld>
            <a:endParaRPr lang="en-GB" spc="-1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ICCUB Presentation_non i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5 Marcador de contenido"/>
          <p:cNvSpPr>
            <a:spLocks noGrp="1"/>
          </p:cNvSpPr>
          <p:nvPr>
            <p:ph sz="quarter" idx="13"/>
          </p:nvPr>
        </p:nvSpPr>
        <p:spPr>
          <a:xfrm>
            <a:off x="623394" y="1268760"/>
            <a:ext cx="11041225" cy="489709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4"/>
          </p:nvPr>
        </p:nvSpPr>
        <p:spPr>
          <a:xfrm>
            <a:off x="624418" y="260350"/>
            <a:ext cx="10943167" cy="6477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 err="1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192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C3BBA-81EF-A7D0-3450-65FC4150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008AD-AE3F-91BD-66C6-74E58423F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42B83-9502-0282-DCA6-4596862BC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8FB12-C226-42CB-8048-6D0E157B435D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F1543-BED5-E246-D513-1E8B16E86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9ED78-F221-1E66-18FB-0471B8B3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901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772817"/>
            <a:ext cx="10363200" cy="1470025"/>
          </a:xfr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9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/>
              <a:t>Haga clic </a:t>
            </a:r>
            <a:r>
              <a:rPr lang="es-ES" err="1"/>
              <a:t>parHaga</a:t>
            </a:r>
            <a:r>
              <a:rPr lang="es-ES"/>
              <a:t> clic para modificar 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A784-8827-4BD5-8DFE-FB527A4B3D45}" type="datetime3">
              <a:rPr lang="en-US" smtClean="0"/>
              <a:t>18 June 2024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TW 2023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5E48-8F6E-4780-A72E-92DD52780E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839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84" y="-59"/>
            <a:ext cx="10474251" cy="8629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45797-5F34-403F-9E83-4E7DEE82EDCC}" type="datetime3">
              <a:rPr lang="en-US" smtClean="0"/>
              <a:t>18 June 2024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TW 2023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DAF2-2C4D-4961-ABA0-D37600ACF1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12.tiff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1.png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1055052"/>
          </a:xfrm>
          <a:prstGeom prst="rect">
            <a:avLst/>
          </a:prstGeom>
          <a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9403" y="358363"/>
            <a:ext cx="10733192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v</a:t>
            </a:r>
            <a:endParaRPr dirty="0"/>
          </a:p>
        </p:txBody>
      </p:sp>
      <p:sp>
        <p:nvSpPr>
          <p:cNvPr id="10" name="bk object 18">
            <a:extLst>
              <a:ext uri="{FF2B5EF4-FFF2-40B4-BE49-F238E27FC236}">
                <a16:creationId xmlns:a16="http://schemas.microsoft.com/office/drawing/2014/main" id="{5C9FE7EA-D4A6-44FA-AEC1-9855457959D9}"/>
              </a:ext>
            </a:extLst>
          </p:cNvPr>
          <p:cNvSpPr/>
          <p:nvPr userDrawn="1"/>
        </p:nvSpPr>
        <p:spPr>
          <a:xfrm>
            <a:off x="9168385" y="6309360"/>
            <a:ext cx="2434335" cy="35966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328E33DA-B55F-4B81-82D0-46C6AE550DB1}"/>
              </a:ext>
            </a:extLst>
          </p:cNvPr>
          <p:cNvSpPr txBox="1">
            <a:spLocks/>
          </p:cNvSpPr>
          <p:nvPr userDrawn="1"/>
        </p:nvSpPr>
        <p:spPr>
          <a:xfrm>
            <a:off x="11631295" y="76200"/>
            <a:ext cx="473532" cy="230832"/>
          </a:xfrm>
          <a:prstGeom prst="rect">
            <a:avLst/>
          </a:prstGeom>
        </p:spPr>
        <p:txBody>
          <a:bodyPr lIns="0" tIns="0" rIns="0" bIns="0"/>
          <a:lstStyle>
            <a:defPPr>
              <a:defRPr lang="es-ES"/>
            </a:defPPr>
            <a:lvl1pPr marL="0" algn="l" defTabSz="914400" rtl="0" eaLnBrk="1" latinLnBrk="0" hangingPunct="1">
              <a:defRPr sz="1500" b="0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/>
            <a:fld id="{81D60167-4931-47E6-BA6A-407CBD079E47}" type="slidenum">
              <a:rPr lang="en-GB" spc="-10" smtClean="0"/>
              <a:pPr marL="25400"/>
              <a:t>‹#›</a:t>
            </a:fld>
            <a:endParaRPr lang="en-GB" spc="-1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/>
          <p:cNvSpPr/>
          <p:nvPr userDrawn="1"/>
        </p:nvSpPr>
        <p:spPr>
          <a:xfrm>
            <a:off x="8127" y="0"/>
            <a:ext cx="12183872" cy="1053084"/>
          </a:xfrm>
          <a:prstGeom prst="rect">
            <a:avLst/>
          </a:prstGeom>
          <a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>
              <a:solidFill>
                <a:schemeClr val="bg1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1" y="-59"/>
            <a:ext cx="10221589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err="1"/>
              <a:t>Haga</a:t>
            </a:r>
            <a:r>
              <a:rPr lang="en-GB"/>
              <a:t> </a:t>
            </a:r>
            <a:r>
              <a:rPr lang="en-GB" err="1"/>
              <a:t>clic</a:t>
            </a:r>
            <a:r>
              <a:rPr lang="en-GB"/>
              <a:t> para </a:t>
            </a:r>
            <a:r>
              <a:rPr lang="en-GB" err="1"/>
              <a:t>modificar</a:t>
            </a:r>
            <a:r>
              <a:rPr lang="en-GB"/>
              <a:t> el </a:t>
            </a:r>
            <a:r>
              <a:rPr lang="en-GB" err="1"/>
              <a:t>estilo</a:t>
            </a:r>
            <a:r>
              <a:rPr lang="en-GB"/>
              <a:t> de </a:t>
            </a:r>
            <a:r>
              <a:rPr lang="en-GB" err="1"/>
              <a:t>título</a:t>
            </a:r>
            <a:r>
              <a:rPr lang="en-GB"/>
              <a:t> del </a:t>
            </a:r>
            <a:r>
              <a:rPr lang="en-GB" err="1"/>
              <a:t>patrón</a:t>
            </a:r>
            <a:endParaRPr lang="en-GB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41" y="1089248"/>
            <a:ext cx="12137231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err="1"/>
              <a:t>Haga</a:t>
            </a:r>
            <a:r>
              <a:rPr lang="en-GB"/>
              <a:t> </a:t>
            </a:r>
            <a:r>
              <a:rPr lang="en-GB" err="1"/>
              <a:t>clic</a:t>
            </a:r>
            <a:r>
              <a:rPr lang="en-GB"/>
              <a:t> para </a:t>
            </a:r>
            <a:r>
              <a:rPr lang="en-GB" err="1"/>
              <a:t>modificar</a:t>
            </a:r>
            <a:r>
              <a:rPr lang="en-GB"/>
              <a:t> el </a:t>
            </a:r>
            <a:r>
              <a:rPr lang="en-GB" err="1"/>
              <a:t>estilo</a:t>
            </a:r>
            <a:r>
              <a:rPr lang="en-GB"/>
              <a:t> de </a:t>
            </a:r>
            <a:r>
              <a:rPr lang="en-GB" err="1"/>
              <a:t>texto</a:t>
            </a:r>
            <a:r>
              <a:rPr lang="en-GB"/>
              <a:t> del </a:t>
            </a:r>
            <a:r>
              <a:rPr lang="en-GB" err="1"/>
              <a:t>patrón</a:t>
            </a:r>
            <a:endParaRPr lang="en-GB"/>
          </a:p>
          <a:p>
            <a:pPr lvl="1"/>
            <a:r>
              <a:rPr lang="en-GB"/>
              <a:t>Segundo </a:t>
            </a:r>
            <a:r>
              <a:rPr lang="en-GB" err="1"/>
              <a:t>nivel</a:t>
            </a:r>
            <a:endParaRPr lang="en-GB"/>
          </a:p>
          <a:p>
            <a:pPr lvl="2"/>
            <a:r>
              <a:rPr lang="en-GB" err="1"/>
              <a:t>Tercer</a:t>
            </a:r>
            <a:r>
              <a:rPr lang="en-GB"/>
              <a:t> </a:t>
            </a:r>
            <a:r>
              <a:rPr lang="en-GB" err="1"/>
              <a:t>nivel</a:t>
            </a:r>
            <a:endParaRPr lang="en-GB"/>
          </a:p>
          <a:p>
            <a:pPr lvl="3"/>
            <a:r>
              <a:rPr lang="en-GB"/>
              <a:t>Cuarto </a:t>
            </a:r>
            <a:r>
              <a:rPr lang="en-GB" err="1"/>
              <a:t>nivel</a:t>
            </a:r>
            <a:endParaRPr lang="en-GB"/>
          </a:p>
          <a:p>
            <a:pPr lvl="4"/>
            <a:r>
              <a:rPr lang="en-GB" err="1"/>
              <a:t>Quinto</a:t>
            </a:r>
            <a:r>
              <a:rPr lang="en-GB"/>
              <a:t> </a:t>
            </a:r>
            <a:r>
              <a:rPr lang="en-GB" err="1"/>
              <a:t>nivel</a:t>
            </a:r>
            <a:endParaRPr lang="en-GB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9349" y="6521218"/>
            <a:ext cx="2540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509DF92-259A-482E-95D4-714C64C72D64}" type="datetime3">
              <a:rPr lang="en-US" smtClean="0"/>
              <a:t>18 June 2024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7435" y="6525345"/>
            <a:ext cx="386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dirty="0"/>
              <a:t>TW 2023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96533" y="1"/>
            <a:ext cx="1248139" cy="32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14B82EF-9FE2-46A8-83CE-779EF030B8D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239" y="6377617"/>
            <a:ext cx="2350867" cy="45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9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Char char="•"/>
        <a:defRPr sz="28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panose="05000000000000000000" pitchFamily="2" charset="2"/>
        <a:buChar char="§"/>
        <a:defRPr sz="2000">
          <a:solidFill>
            <a:schemeClr val="bg2">
              <a:lumMod val="50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Font typeface="Courier New" panose="02070309020205020404" pitchFamily="49" charset="0"/>
        <a:buChar char="o"/>
        <a:defRPr sz="1800">
          <a:solidFill>
            <a:schemeClr val="accent1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SzPct val="85000"/>
        <a:buFont typeface="Wingdings" panose="05000000000000000000" pitchFamily="2" charset="2"/>
        <a:buChar char="Ø"/>
        <a:defRPr sz="1600">
          <a:solidFill>
            <a:schemeClr val="accent6">
              <a:lumMod val="50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5321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23845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egaso.ific.uv.es/mailman/listinfo/cpan-instrumentacion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emf"/><Relationship Id="rId4" Type="http://schemas.openxmlformats.org/officeDocument/2006/relationships/image" Target="../media/image18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emf"/><Relationship Id="rId5" Type="http://schemas.openxmlformats.org/officeDocument/2006/relationships/image" Target="../media/image200.png"/><Relationship Id="rId4" Type="http://schemas.openxmlformats.org/officeDocument/2006/relationships/image" Target="../media/image19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1.png"/><Relationship Id="rId5" Type="http://schemas.openxmlformats.org/officeDocument/2006/relationships/image" Target="../media/image220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1316" y="5079932"/>
            <a:ext cx="4038600" cy="9161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886460">
              <a:lnSpc>
                <a:spcPct val="120000"/>
              </a:lnSpc>
            </a:pPr>
            <a:r>
              <a:rPr lang="es-ES" sz="1600" spc="-5" dirty="0">
                <a:solidFill>
                  <a:srgbClr val="FFFFFF"/>
                </a:solidFill>
                <a:latin typeface="Calibri"/>
                <a:cs typeface="Calibri"/>
              </a:rPr>
              <a:t>David Gascón</a:t>
            </a:r>
          </a:p>
          <a:p>
            <a:pPr marL="26670" indent="-14604">
              <a:spcBef>
                <a:spcPts val="315"/>
              </a:spcBef>
            </a:pP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Ins</a:t>
            </a:r>
            <a:r>
              <a:rPr sz="1600" spc="-5" dirty="0">
                <a:solidFill>
                  <a:srgbClr val="DADADA"/>
                </a:solidFill>
                <a:latin typeface="Calibri"/>
                <a:cs typeface="Calibri"/>
              </a:rPr>
              <a:t>t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i</a:t>
            </a:r>
            <a:r>
              <a:rPr sz="1600" spc="-5" dirty="0">
                <a:solidFill>
                  <a:srgbClr val="DADADA"/>
                </a:solidFill>
                <a:latin typeface="Calibri"/>
                <a:cs typeface="Calibri"/>
              </a:rPr>
              <a:t>t</a:t>
            </a: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u</a:t>
            </a:r>
            <a:r>
              <a:rPr sz="1600" spc="-15" dirty="0">
                <a:solidFill>
                  <a:srgbClr val="DADADA"/>
                </a:solidFill>
                <a:latin typeface="Calibri"/>
                <a:cs typeface="Calibri"/>
              </a:rPr>
              <a:t>t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e</a:t>
            </a:r>
            <a:r>
              <a:rPr sz="1600" spc="25" dirty="0">
                <a:solidFill>
                  <a:srgbClr val="DADADA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of</a:t>
            </a:r>
            <a:r>
              <a:rPr sz="1600" spc="-25" dirty="0">
                <a:solidFill>
                  <a:srgbClr val="DADADA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ADADA"/>
                </a:solidFill>
                <a:latin typeface="Calibri"/>
                <a:cs typeface="Calibri"/>
              </a:rPr>
              <a:t>C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os</a:t>
            </a: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m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os</a:t>
            </a:r>
            <a:r>
              <a:rPr sz="1600" spc="-15" dirty="0">
                <a:solidFill>
                  <a:srgbClr val="DADADA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S</a:t>
            </a: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c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i</a:t>
            </a:r>
            <a:r>
              <a:rPr sz="1600" spc="-5" dirty="0">
                <a:solidFill>
                  <a:srgbClr val="DADADA"/>
                </a:solidFill>
                <a:latin typeface="Calibri"/>
                <a:cs typeface="Calibri"/>
              </a:rPr>
              <a:t>e</a:t>
            </a: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nc</a:t>
            </a:r>
            <a:r>
              <a:rPr sz="1600" spc="-5" dirty="0">
                <a:solidFill>
                  <a:srgbClr val="DADADA"/>
                </a:solidFill>
                <a:latin typeface="Calibri"/>
                <a:cs typeface="Calibri"/>
              </a:rPr>
              <a:t>e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s</a:t>
            </a:r>
            <a:endParaRPr sz="1600" dirty="0">
              <a:latin typeface="Calibri"/>
              <a:cs typeface="Calibri"/>
            </a:endParaRPr>
          </a:p>
          <a:p>
            <a:pPr marL="26670">
              <a:spcBef>
                <a:spcPts val="675"/>
              </a:spcBef>
            </a:pPr>
            <a:r>
              <a:rPr sz="1600" spc="-5" dirty="0">
                <a:solidFill>
                  <a:srgbClr val="DADADA"/>
                </a:solidFill>
                <a:latin typeface="Calibri"/>
                <a:cs typeface="Calibri"/>
              </a:rPr>
              <a:t>U</a:t>
            </a: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n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i</a:t>
            </a: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v</a:t>
            </a:r>
            <a:r>
              <a:rPr sz="1600" spc="-5" dirty="0">
                <a:solidFill>
                  <a:srgbClr val="DADADA"/>
                </a:solidFill>
                <a:latin typeface="Calibri"/>
                <a:cs typeface="Calibri"/>
              </a:rPr>
              <a:t>e</a:t>
            </a:r>
            <a:r>
              <a:rPr sz="1600" spc="-25" dirty="0">
                <a:solidFill>
                  <a:srgbClr val="DADADA"/>
                </a:solidFill>
                <a:latin typeface="Calibri"/>
                <a:cs typeface="Calibri"/>
              </a:rPr>
              <a:t>r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si</a:t>
            </a:r>
            <a:r>
              <a:rPr sz="1600" spc="-15" dirty="0">
                <a:solidFill>
                  <a:srgbClr val="DADADA"/>
                </a:solidFill>
                <a:latin typeface="Calibri"/>
                <a:cs typeface="Calibri"/>
              </a:rPr>
              <a:t>ta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t</a:t>
            </a:r>
            <a:r>
              <a:rPr sz="1600" spc="5" dirty="0">
                <a:solidFill>
                  <a:srgbClr val="DADADA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d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e</a:t>
            </a:r>
            <a:r>
              <a:rPr sz="1600" spc="5" dirty="0">
                <a:solidFill>
                  <a:srgbClr val="DADADA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B</a:t>
            </a:r>
            <a:r>
              <a:rPr sz="1600" spc="-5" dirty="0">
                <a:solidFill>
                  <a:srgbClr val="DADADA"/>
                </a:solidFill>
                <a:latin typeface="Calibri"/>
                <a:cs typeface="Calibri"/>
              </a:rPr>
              <a:t>a</a:t>
            </a:r>
            <a:r>
              <a:rPr sz="1600" spc="-25" dirty="0">
                <a:solidFill>
                  <a:srgbClr val="DADADA"/>
                </a:solidFill>
                <a:latin typeface="Calibri"/>
                <a:cs typeface="Calibri"/>
              </a:rPr>
              <a:t>r</a:t>
            </a: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c</a:t>
            </a:r>
            <a:r>
              <a:rPr sz="1600" spc="-5" dirty="0">
                <a:solidFill>
                  <a:srgbClr val="DADADA"/>
                </a:solidFill>
                <a:latin typeface="Calibri"/>
                <a:cs typeface="Calibri"/>
              </a:rPr>
              <a:t>e</a:t>
            </a:r>
            <a:r>
              <a:rPr sz="1600" dirty="0">
                <a:solidFill>
                  <a:srgbClr val="DADADA"/>
                </a:solidFill>
                <a:latin typeface="Calibri"/>
                <a:cs typeface="Calibri"/>
              </a:rPr>
              <a:t>lo</a:t>
            </a:r>
            <a:r>
              <a:rPr sz="1600" spc="-10" dirty="0">
                <a:solidFill>
                  <a:srgbClr val="DADADA"/>
                </a:solidFill>
                <a:latin typeface="Calibri"/>
                <a:cs typeface="Calibri"/>
              </a:rPr>
              <a:t>na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00515" y="3238609"/>
            <a:ext cx="8839200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000" b="1" spc="-20" dirty="0">
                <a:solidFill>
                  <a:srgbClr val="FFFFFF"/>
                </a:solidFill>
                <a:latin typeface="Verdana"/>
                <a:cs typeface="Verdana"/>
              </a:rPr>
              <a:t>DRD4 WP4.1 Task 3: </a:t>
            </a:r>
          </a:p>
          <a:p>
            <a:pPr algn="ctr">
              <a:lnSpc>
                <a:spcPct val="100000"/>
              </a:lnSpc>
            </a:pPr>
            <a:r>
              <a:rPr lang="en-US" sz="3000" b="1" spc="-20" dirty="0">
                <a:solidFill>
                  <a:srgbClr val="FFFFFF"/>
                </a:solidFill>
                <a:latin typeface="Verdana"/>
                <a:cs typeface="Verdana"/>
              </a:rPr>
              <a:t>Timing of SSPD + Readout electronics</a:t>
            </a:r>
          </a:p>
          <a:p>
            <a:pPr algn="ctr">
              <a:lnSpc>
                <a:spcPct val="100000"/>
              </a:lnSpc>
            </a:pPr>
            <a:r>
              <a:rPr lang="en-US" sz="3000" b="1" spc="-20" dirty="0">
                <a:solidFill>
                  <a:srgbClr val="FFFFFF"/>
                </a:solidFill>
                <a:latin typeface="Verdana"/>
                <a:cs typeface="Verdana"/>
              </a:rPr>
              <a:t>Introduction and discussion</a:t>
            </a:r>
            <a:endParaRPr sz="30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25209" y="4821935"/>
            <a:ext cx="5361991" cy="8930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95"/>
              </a:lnSpc>
            </a:pPr>
            <a:r>
              <a:rPr lang="en-GB" sz="1600" b="1" i="1" spc="-5" dirty="0">
                <a:solidFill>
                  <a:srgbClr val="FFFFFF"/>
                </a:solidFill>
                <a:latin typeface="Arial"/>
                <a:cs typeface="Arial"/>
              </a:rPr>
              <a:t>DRD4 meeting</a:t>
            </a:r>
            <a:endParaRPr lang="es-ES" sz="1600" b="1" i="1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lnSpc>
                <a:spcPts val="2395"/>
              </a:lnSpc>
            </a:pPr>
            <a:r>
              <a:rPr lang="es-ES" sz="1600" b="1" i="1" spc="-5" dirty="0">
                <a:solidFill>
                  <a:srgbClr val="FFFFFF"/>
                </a:solidFill>
                <a:latin typeface="Arial"/>
                <a:cs typeface="Arial"/>
              </a:rPr>
              <a:t>CERN</a:t>
            </a:r>
          </a:p>
          <a:p>
            <a:pPr marL="12700">
              <a:lnSpc>
                <a:spcPts val="2395"/>
              </a:lnSpc>
            </a:pPr>
            <a:r>
              <a:rPr lang="es-ES" sz="1600" b="1" i="1" spc="-5" dirty="0">
                <a:solidFill>
                  <a:srgbClr val="FFFFFF"/>
                </a:solidFill>
                <a:latin typeface="Arial"/>
                <a:cs typeface="Arial"/>
              </a:rPr>
              <a:t>17/06/2024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775AD-0246-CAC9-2580-D3B3B3530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timing and electronics: where we are?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57127E1-96BD-B4FD-FC93-075659792F95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52400" y="1219200"/>
                <a:ext cx="6477000" cy="2556896"/>
              </a:xfrm>
            </p:spPr>
            <p:txBody>
              <a:bodyPr/>
              <a:lstStyle/>
              <a:p>
                <a:r>
                  <a:rPr lang="en-US" dirty="0"/>
                  <a:t>Nearly “intrinsic” time resolution of SiPM / SPAD sensors</a:t>
                </a:r>
              </a:p>
              <a:p>
                <a:pPr lvl="1"/>
                <a:r>
                  <a:rPr lang="en-US" dirty="0"/>
                  <a:t>Femtosecond Laser</a:t>
                </a:r>
              </a:p>
              <a:p>
                <a:pPr lvl="1"/>
                <a:r>
                  <a:rPr lang="en-US" dirty="0"/>
                  <a:t>HF (RFICs) FE electronics</a:t>
                </a:r>
              </a:p>
              <a:p>
                <a:pPr lvl="1"/>
                <a:r>
                  <a:rPr lang="en-US" dirty="0"/>
                  <a:t>Waveform sampling and digital signal processing</a:t>
                </a:r>
              </a:p>
              <a:p>
                <a:pPr lvl="2"/>
                <a:r>
                  <a:rPr lang="en-US" dirty="0"/>
                  <a:t>Correction of baseline and </a:t>
                </a:r>
                <a:r>
                  <a:rPr lang="en-US" dirty="0" err="1"/>
                  <a:t>timewalk</a:t>
                </a:r>
                <a:endParaRPr lang="en-US" dirty="0"/>
              </a:p>
              <a:p>
                <a:pPr lvl="2"/>
                <a:endParaRPr lang="en-US" dirty="0"/>
              </a:p>
              <a:p>
                <a:r>
                  <a:rPr lang="en-US" dirty="0"/>
                  <a:t>“Small” SiPMs can provide excellent SPTR</a:t>
                </a:r>
              </a:p>
              <a:p>
                <a:pPr lvl="1"/>
                <a:r>
                  <a:rPr lang="en-US" dirty="0"/>
                  <a:t>For single SPAD about 20 ps FWHM (8.5 ps rms)</a:t>
                </a:r>
              </a:p>
              <a:p>
                <a:pPr lvl="1"/>
                <a:r>
                  <a:rPr lang="en-US" dirty="0"/>
                  <a:t>For 1 mm</a:t>
                </a:r>
                <a:r>
                  <a:rPr lang="en-US" baseline="30000" dirty="0"/>
                  <a:t>2</a:t>
                </a:r>
                <a:r>
                  <a:rPr lang="en-US" dirty="0"/>
                  <a:t> SiPM about 30 ps FWHM (12.8 ps rms)</a:t>
                </a:r>
              </a:p>
              <a:p>
                <a:pPr lvl="1"/>
                <a:endParaRPr lang="en-US" baseline="30000" dirty="0"/>
              </a:p>
              <a:p>
                <a:r>
                  <a:rPr lang="en-US" dirty="0"/>
                  <a:t>Moreover, there’s room to improve electronic contribution (mainly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𝐽𝑖𝑡</m:t>
                        </m:r>
                      </m:sup>
                    </m:sSubSup>
                  </m:oMath>
                </a14:m>
                <a:r>
                  <a:rPr lang="en-US" dirty="0"/>
                  <a:t> here)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57127E1-96BD-B4FD-FC93-075659792F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52400" y="1219200"/>
                <a:ext cx="6477000" cy="2556896"/>
              </a:xfrm>
              <a:blipFill>
                <a:blip r:embed="rId2"/>
                <a:stretch>
                  <a:fillRect l="-1223" t="-1909" b="-75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D10E706-2C51-67E8-D73D-E2A3FAEDC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414176"/>
            <a:ext cx="5715000" cy="4148424"/>
          </a:xfrm>
          <a:prstGeom prst="rect">
            <a:avLst/>
          </a:prstGeom>
        </p:spPr>
      </p:pic>
      <p:sp>
        <p:nvSpPr>
          <p:cNvPr id="6" name="CuadroTexto 9">
            <a:extLst>
              <a:ext uri="{FF2B5EF4-FFF2-40B4-BE49-F238E27FC236}">
                <a16:creationId xmlns:a16="http://schemas.microsoft.com/office/drawing/2014/main" id="{E4093A36-B094-405B-F23B-AC87911BD3CD}"/>
              </a:ext>
            </a:extLst>
          </p:cNvPr>
          <p:cNvSpPr txBox="1"/>
          <p:nvPr/>
        </p:nvSpPr>
        <p:spPr>
          <a:xfrm>
            <a:off x="6629400" y="5467261"/>
            <a:ext cx="5558691" cy="4247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M. Penna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“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Timing performance characterization of FBK SiPM NUV-HD-MT technology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”, 16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Pisa Meeting on Advanced Detectors, 2024</a:t>
            </a:r>
          </a:p>
        </p:txBody>
      </p:sp>
      <p:sp>
        <p:nvSpPr>
          <p:cNvPr id="4" name="CuadroTexto 9">
            <a:extLst>
              <a:ext uri="{FF2B5EF4-FFF2-40B4-BE49-F238E27FC236}">
                <a16:creationId xmlns:a16="http://schemas.microsoft.com/office/drawing/2014/main" id="{53803C6D-1794-0525-0145-668784A3FCE6}"/>
              </a:ext>
            </a:extLst>
          </p:cNvPr>
          <p:cNvSpPr txBox="1"/>
          <p:nvPr/>
        </p:nvSpPr>
        <p:spPr>
          <a:xfrm>
            <a:off x="2286000" y="6019800"/>
            <a:ext cx="2514600" cy="2862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Why do we think that?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12">
                <a:extLst>
                  <a:ext uri="{FF2B5EF4-FFF2-40B4-BE49-F238E27FC236}">
                    <a16:creationId xmlns:a16="http://schemas.microsoft.com/office/drawing/2014/main" id="{1CA5D28D-7122-F5DB-0A49-773287DAEA15}"/>
                  </a:ext>
                </a:extLst>
              </p:cNvPr>
              <p:cNvSpPr txBox="1"/>
              <p:nvPr/>
            </p:nvSpPr>
            <p:spPr>
              <a:xfrm>
                <a:off x="7696200" y="1116851"/>
                <a:ext cx="3933962" cy="3402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𝑆𝑃𝑇𝑅</m:t>
                        </m:r>
                      </m:sub>
                      <m:sup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_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𝐿𝐴𝑆𝐸𝑅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_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𝑠𝑒𝑛𝑠𝑜𝑟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CuadroTexto 12">
                <a:extLst>
                  <a:ext uri="{FF2B5EF4-FFF2-40B4-BE49-F238E27FC236}">
                    <a16:creationId xmlns:a16="http://schemas.microsoft.com/office/drawing/2014/main" id="{1CA5D28D-7122-F5DB-0A49-773287DAE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200" y="1116851"/>
                <a:ext cx="3933962" cy="340286"/>
              </a:xfrm>
              <a:prstGeom prst="rect">
                <a:avLst/>
              </a:prstGeom>
              <a:blipFill>
                <a:blip r:embed="rId4"/>
                <a:stretch>
                  <a:fillRect l="-1705" r="-310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095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95DB25-4202-D738-A74E-16FF9DA6A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179" y="1295400"/>
            <a:ext cx="6822977" cy="36846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802663-4111-405D-632D-00AC6E922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timing and electronics: where we are?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BEEEDF6-66B6-630E-C585-85CB974C8F76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-13636" y="1066800"/>
                <a:ext cx="5943600" cy="2023496"/>
              </a:xfrm>
            </p:spPr>
            <p:txBody>
              <a:bodyPr/>
              <a:lstStyle/>
              <a:p>
                <a:r>
                  <a:rPr lang="en-US" dirty="0"/>
                  <a:t>Same measurements used to estimate SPTR can be used to estimate electronics jitter</a:t>
                </a:r>
              </a:p>
              <a:p>
                <a:r>
                  <a:rPr lang="en-US" dirty="0"/>
                  <a:t>For 1 mm</a:t>
                </a:r>
                <a:r>
                  <a:rPr lang="en-US" baseline="30000" dirty="0"/>
                  <a:t>2</a:t>
                </a:r>
                <a:r>
                  <a:rPr lang="en-US" dirty="0"/>
                  <a:t> SiPM (SPTR</a:t>
                </a:r>
                <a:r>
                  <a:rPr lang="en-US" dirty="0">
                    <a:sym typeface="Symbol" panose="05050102010706020507" pitchFamily="18" charset="2"/>
                  </a:rPr>
                  <a:t></a:t>
                </a:r>
                <a:r>
                  <a:rPr lang="en-US" dirty="0"/>
                  <a:t>12.8 ps rms)</a:t>
                </a:r>
              </a:p>
              <a:p>
                <a:pPr lvl="1"/>
                <a:r>
                  <a:rPr lang="en-US" dirty="0"/>
                  <a:t>Electronics </a:t>
                </a:r>
                <a:r>
                  <a:rPr lang="en-US" dirty="0">
                    <a:solidFill>
                      <a:schemeClr val="tx1"/>
                    </a:solidFill>
                  </a:rPr>
                  <a:t>jitter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𝐽𝑖𝑡</m:t>
                        </m:r>
                      </m:sup>
                    </m:sSubSup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 </a:t>
                </a:r>
                <a:r>
                  <a:rPr lang="en-GB" dirty="0">
                    <a:solidFill>
                      <a:schemeClr val="tx1"/>
                    </a:solidFill>
                  </a:rPr>
                  <a:t>6.8 ps rms</a:t>
                </a:r>
              </a:p>
              <a:p>
                <a:r>
                  <a:rPr lang="en-GB" dirty="0"/>
                  <a:t>Based on HF RFICs (10 to 30 </a:t>
                </a:r>
                <a:r>
                  <a:rPr lang="en-GB" dirty="0" err="1"/>
                  <a:t>mW</a:t>
                </a:r>
                <a:r>
                  <a:rPr lang="en-GB" dirty="0"/>
                  <a:t>)</a:t>
                </a:r>
              </a:p>
              <a:p>
                <a:pPr lvl="1"/>
                <a:r>
                  <a:rPr lang="en-GB" dirty="0">
                    <a:solidFill>
                      <a:schemeClr val="tx1"/>
                    </a:solidFill>
                  </a:rPr>
                  <a:t>Here BGA616</a:t>
                </a:r>
              </a:p>
              <a:p>
                <a:pPr lvl="2"/>
                <a:r>
                  <a:rPr lang="en-GB" dirty="0">
                    <a:solidFill>
                      <a:schemeClr val="tx1"/>
                    </a:solidFill>
                  </a:rPr>
                  <a:t>BW 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</a:t>
                </a:r>
                <a:r>
                  <a:rPr lang="en-GB" dirty="0">
                    <a:solidFill>
                      <a:schemeClr val="tx1"/>
                    </a:solidFill>
                  </a:rPr>
                  <a:t> 2 GHz</a:t>
                </a:r>
              </a:p>
              <a:p>
                <a:pPr lvl="2"/>
                <a:r>
                  <a:rPr lang="en-GB" dirty="0">
                    <a:solidFill>
                      <a:schemeClr val="tx1"/>
                    </a:solidFill>
                  </a:rPr>
                  <a:t>NF 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 2.5 dB </a:t>
                </a:r>
              </a:p>
              <a:p>
                <a:pPr lvl="3"/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Equivalent to 0.5 </a:t>
                </a:r>
                <a:r>
                  <a:rPr lang="en-GB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nV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/sqrt(Hz) series noise</a:t>
                </a:r>
              </a:p>
              <a:p>
                <a:r>
                  <a:rPr lang="en-GB" dirty="0">
                    <a:sym typeface="Symbol" panose="05050102010706020507" pitchFamily="18" charset="2"/>
                  </a:rPr>
                  <a:t>Intrinsic electronics jitter estimation based on SPICE  simulations (BGA 616)</a:t>
                </a:r>
              </a:p>
              <a:p>
                <a:pPr lvl="1"/>
                <a:r>
                  <a:rPr lang="en-US" dirty="0"/>
                  <a:t>Electronics </a:t>
                </a:r>
                <a:r>
                  <a:rPr lang="en-US" dirty="0">
                    <a:solidFill>
                      <a:schemeClr val="tx1"/>
                    </a:solidFill>
                  </a:rPr>
                  <a:t>jitter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𝐽𝑖𝑡</m:t>
                        </m:r>
                      </m:sup>
                    </m:sSubSup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&lt; </a:t>
                </a:r>
                <a:r>
                  <a:rPr lang="en-GB" dirty="0">
                    <a:solidFill>
                      <a:schemeClr val="tx1"/>
                    </a:solidFill>
                  </a:rPr>
                  <a:t>3 ps rms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BEEEDF6-66B6-630E-C585-85CB974C8F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-13636" y="1066800"/>
                <a:ext cx="5943600" cy="2023496"/>
              </a:xfrm>
              <a:blipFill>
                <a:blip r:embed="rId3"/>
                <a:stretch>
                  <a:fillRect l="-1436" t="-2410" r="-1949" b="-117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9">
            <a:extLst>
              <a:ext uri="{FF2B5EF4-FFF2-40B4-BE49-F238E27FC236}">
                <a16:creationId xmlns:a16="http://schemas.microsoft.com/office/drawing/2014/main" id="{04B228C7-80E8-5D0E-8AB9-87E04E5E3AFD}"/>
              </a:ext>
            </a:extLst>
          </p:cNvPr>
          <p:cNvSpPr txBox="1"/>
          <p:nvPr/>
        </p:nvSpPr>
        <p:spPr>
          <a:xfrm>
            <a:off x="7450756" y="5010492"/>
            <a:ext cx="2971800" cy="2585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D. </a:t>
            </a:r>
            <a:r>
              <a:rPr lang="en-US" sz="1200" b="1" dirty="0" err="1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Mazzanti</a:t>
            </a:r>
            <a:r>
              <a:rPr lang="en-US" sz="1200" b="1" dirty="0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, A. Mariscal (ICCUB)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808080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93FEDE8-DC80-92D5-3943-7DEEB6945EFA}"/>
              </a:ext>
            </a:extLst>
          </p:cNvPr>
          <p:cNvSpPr/>
          <p:nvPr/>
        </p:nvSpPr>
        <p:spPr>
          <a:xfrm>
            <a:off x="7374556" y="3611815"/>
            <a:ext cx="1143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FE2A59-9B67-6486-3ACA-499585DDE448}"/>
              </a:ext>
            </a:extLst>
          </p:cNvPr>
          <p:cNvSpPr/>
          <p:nvPr/>
        </p:nvSpPr>
        <p:spPr>
          <a:xfrm rot="16875628">
            <a:off x="8661385" y="2897541"/>
            <a:ext cx="1143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2E6E7DC-B2A4-742D-CEAA-A7E7571D191B}"/>
              </a:ext>
            </a:extLst>
          </p:cNvPr>
          <p:cNvCxnSpPr>
            <a:cxnSpLocks/>
          </p:cNvCxnSpPr>
          <p:nvPr/>
        </p:nvCxnSpPr>
        <p:spPr>
          <a:xfrm flipH="1">
            <a:off x="7831756" y="1966602"/>
            <a:ext cx="521382" cy="16147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6950EC9-9822-EAEA-C310-A21172F8F40F}"/>
              </a:ext>
            </a:extLst>
          </p:cNvPr>
          <p:cNvCxnSpPr>
            <a:cxnSpLocks/>
          </p:cNvCxnSpPr>
          <p:nvPr/>
        </p:nvCxnSpPr>
        <p:spPr>
          <a:xfrm>
            <a:off x="8763667" y="2259070"/>
            <a:ext cx="469218" cy="9432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59C786D-1A4B-E559-90C1-14B89A851FD2}"/>
                  </a:ext>
                </a:extLst>
              </p:cNvPr>
              <p:cNvSpPr txBox="1"/>
              <p:nvPr/>
            </p:nvSpPr>
            <p:spPr>
              <a:xfrm>
                <a:off x="7603156" y="1779305"/>
                <a:ext cx="1371600" cy="5252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GB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𝒆𝒍</m:t>
                        </m:r>
                      </m:sub>
                      <m:sup>
                        <m:r>
                          <a:rPr lang="en-GB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𝑱𝒊𝒕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=</a:t>
                </a:r>
                <a:r>
                  <a:rPr lang="en-GB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num>
                      <m:den>
                        <m:r>
                          <a:rPr lang="en-GB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𝒅𝑺</m:t>
                        </m:r>
                        <m:r>
                          <a:rPr lang="en-GB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𝒅𝒕</m:t>
                        </m:r>
                      </m:den>
                    </m:f>
                  </m:oMath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59C786D-1A4B-E559-90C1-14B89A851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3156" y="1779305"/>
                <a:ext cx="1371600" cy="525208"/>
              </a:xfrm>
              <a:prstGeom prst="rect">
                <a:avLst/>
              </a:prstGeom>
              <a:blipFill>
                <a:blip r:embed="rId4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62C19A4-CEC9-84BF-7650-CF2E0275DDF5}"/>
              </a:ext>
            </a:extLst>
          </p:cNvPr>
          <p:cNvSpPr txBox="1"/>
          <p:nvPr/>
        </p:nvSpPr>
        <p:spPr>
          <a:xfrm>
            <a:off x="838200" y="5562600"/>
            <a:ext cx="61722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What do we need to improve?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Slew Rate is limited by interconnect parasitic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Noise increased by pick-up contributions (EMI)</a:t>
            </a:r>
          </a:p>
        </p:txBody>
      </p:sp>
      <p:sp>
        <p:nvSpPr>
          <p:cNvPr id="21" name="CuadroTexto 9">
            <a:extLst>
              <a:ext uri="{FF2B5EF4-FFF2-40B4-BE49-F238E27FC236}">
                <a16:creationId xmlns:a16="http://schemas.microsoft.com/office/drawing/2014/main" id="{88B92CE3-C1D1-B6B4-2B25-4E7E920C4DE1}"/>
              </a:ext>
            </a:extLst>
          </p:cNvPr>
          <p:cNvSpPr txBox="1"/>
          <p:nvPr/>
        </p:nvSpPr>
        <p:spPr>
          <a:xfrm>
            <a:off x="7086600" y="5592278"/>
            <a:ext cx="4512643" cy="4801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 we need to “translate” this performance to a low</a:t>
            </a:r>
            <a:r>
              <a:rPr kumimoji="0" lang="en-GB" sz="14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power / scalable ASIC readout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015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1A5F8-F338-A351-6FF5-B1E2038C7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Discussion: the approach in task 4.1.3.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EA3372-FE8A-7374-36A0-69E22C3B80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812" y="1219200"/>
            <a:ext cx="11045783" cy="202349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Try to exploit the excellent intrinsic performance of analog SiPM technology and develop a scalable module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Focus on small analog SiPMs &lt; 1 mm</a:t>
            </a:r>
            <a:r>
              <a:rPr lang="en-US" baseline="30000" dirty="0"/>
              <a:t>2</a:t>
            </a:r>
            <a:r>
              <a:rPr lang="en-US" dirty="0"/>
              <a:t> (mini SiPMs)</a:t>
            </a:r>
          </a:p>
          <a:p>
            <a:pPr lvl="2">
              <a:spcAft>
                <a:spcPts val="600"/>
              </a:spcAft>
            </a:pPr>
            <a:r>
              <a:rPr lang="en-US" dirty="0"/>
              <a:t>Long term: single cell access / digital readout?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Optimize FE ASICs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Vertical integration (2.5D and 3D)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Robust design against EMI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Clock distribution</a:t>
            </a:r>
          </a:p>
          <a:p>
            <a:pPr lvl="1">
              <a:spcAft>
                <a:spcPts val="600"/>
              </a:spcAft>
            </a:pPr>
            <a:endParaRPr lang="en-US" dirty="0"/>
          </a:p>
        </p:txBody>
      </p:sp>
      <p:pic>
        <p:nvPicPr>
          <p:cNvPr id="4" name="Imagen 8">
            <a:extLst>
              <a:ext uri="{FF2B5EF4-FFF2-40B4-BE49-F238E27FC236}">
                <a16:creationId xmlns:a16="http://schemas.microsoft.com/office/drawing/2014/main" id="{1ECD0E22-427B-3C85-492E-5E14FF58C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2659" y="3977781"/>
            <a:ext cx="4046741" cy="1889619"/>
          </a:xfrm>
          <a:prstGeom prst="rect">
            <a:avLst/>
          </a:prstGeom>
        </p:spPr>
      </p:pic>
      <p:pic>
        <p:nvPicPr>
          <p:cNvPr id="5" name="Imagen 9">
            <a:extLst>
              <a:ext uri="{FF2B5EF4-FFF2-40B4-BE49-F238E27FC236}">
                <a16:creationId xmlns:a16="http://schemas.microsoft.com/office/drawing/2014/main" id="{541E9F80-D5F1-6FC7-60FF-F2E6AC286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998" y="2133601"/>
            <a:ext cx="3340402" cy="1844180"/>
          </a:xfrm>
          <a:prstGeom prst="rect">
            <a:avLst/>
          </a:prstGeom>
        </p:spPr>
      </p:pic>
      <p:sp>
        <p:nvSpPr>
          <p:cNvPr id="6" name="CuadroTexto 9">
            <a:extLst>
              <a:ext uri="{FF2B5EF4-FFF2-40B4-BE49-F238E27FC236}">
                <a16:creationId xmlns:a16="http://schemas.microsoft.com/office/drawing/2014/main" id="{BA545B94-2458-BAB3-DB5C-9E5ECCDCBF38}"/>
              </a:ext>
            </a:extLst>
          </p:cNvPr>
          <p:cNvSpPr txBox="1"/>
          <p:nvPr/>
        </p:nvSpPr>
        <p:spPr>
          <a:xfrm>
            <a:off x="4648200" y="6074905"/>
            <a:ext cx="5558691" cy="2585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From </a:t>
            </a:r>
            <a:r>
              <a:rPr lang="en-US" sz="1200" b="1" dirty="0" err="1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FastICPix</a:t>
            </a:r>
            <a:r>
              <a:rPr lang="en-US" sz="1200" b="1" dirty="0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 ATTRACT proposal. D. Gascon, R. </a:t>
            </a:r>
            <a:r>
              <a:rPr lang="en-US" sz="1200" b="1" dirty="0" err="1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Ballabriga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808080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962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7D6A1-B432-464F-2E98-368657E47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Discussion: goal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0131A9-1BDF-40B7-6C33-8773AFD11D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1981200"/>
            <a:ext cx="11045783" cy="4038600"/>
          </a:xfrm>
        </p:spPr>
        <p:txBody>
          <a:bodyPr/>
          <a:lstStyle/>
          <a:p>
            <a:r>
              <a:rPr lang="en-US" sz="3200" dirty="0"/>
              <a:t>What is Task 3 role?</a:t>
            </a:r>
          </a:p>
          <a:p>
            <a:endParaRPr lang="en-US" sz="2000" dirty="0"/>
          </a:p>
          <a:p>
            <a:r>
              <a:rPr lang="en-US" sz="3200" dirty="0"/>
              <a:t>SiPMs will be developed in the context of Tasks 1 and 2</a:t>
            </a:r>
          </a:p>
          <a:p>
            <a:r>
              <a:rPr lang="en-US" sz="3200" dirty="0"/>
              <a:t>Possible activities in Task 3:</a:t>
            </a:r>
          </a:p>
          <a:p>
            <a:pPr lvl="1"/>
            <a:r>
              <a:rPr lang="en-US" sz="2800" dirty="0"/>
              <a:t>Characterize SiPMs with specific front end electronics</a:t>
            </a:r>
          </a:p>
          <a:p>
            <a:pPr lvl="1"/>
            <a:r>
              <a:rPr lang="en-US" sz="2800" dirty="0"/>
              <a:t>Understand (electrical simulation, </a:t>
            </a:r>
            <a:r>
              <a:rPr lang="en-US" sz="2800" dirty="0" err="1"/>
              <a:t>etc</a:t>
            </a:r>
            <a:r>
              <a:rPr lang="en-US" sz="2800" dirty="0"/>
              <a:t>) how to customize SiPMs to improve timing</a:t>
            </a:r>
          </a:p>
          <a:p>
            <a:pPr lvl="2"/>
            <a:r>
              <a:rPr lang="en-US" sz="2400" dirty="0"/>
              <a:t>SPAD parameters</a:t>
            </a:r>
          </a:p>
          <a:p>
            <a:pPr lvl="2"/>
            <a:r>
              <a:rPr lang="en-US" sz="2400" dirty="0"/>
              <a:t>Segmentation</a:t>
            </a:r>
          </a:p>
          <a:p>
            <a:pPr lvl="2"/>
            <a:r>
              <a:rPr lang="en-US" sz="2400" dirty="0"/>
              <a:t>Interconnection (at SiPM level)</a:t>
            </a:r>
          </a:p>
          <a:p>
            <a:pPr lvl="2"/>
            <a:r>
              <a:rPr lang="en-US" sz="2400" dirty="0"/>
              <a:t>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6377CA-770E-3D76-DC25-92A0B679F830}"/>
              </a:ext>
            </a:extLst>
          </p:cNvPr>
          <p:cNvSpPr txBox="1"/>
          <p:nvPr/>
        </p:nvSpPr>
        <p:spPr>
          <a:xfrm>
            <a:off x="2055390" y="1237915"/>
            <a:ext cx="86888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Goal 1: </a:t>
            </a:r>
            <a:r>
              <a:rPr kumimoji="0" lang="sl-SI" sz="3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 and improve the timing of SiPMs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389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0AFD5-3689-2838-498F-4B9FDE6DB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Discussion: goal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AA17C2-D001-F4BE-E25F-40217298D0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6954" y="1666220"/>
            <a:ext cx="11658600" cy="4343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/>
              <a:t>According to M4.1.3 and D4.1.3 demonstration of high-performance readout electronics for solid-state photon detectors should happen in M24 (M36)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Is it realistic to have a new ASIC in &lt;&lt; 24 months ?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Possible approach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arenR"/>
            </a:pPr>
            <a:r>
              <a:rPr lang="en-US" sz="2400" dirty="0"/>
              <a:t>Base demonstrator for D4.1.3 on existing ASICs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arenR"/>
            </a:pPr>
            <a:r>
              <a:rPr lang="en-US" sz="2400" dirty="0"/>
              <a:t>Develop optimized IP blocks for a new generation of FE ASICs</a:t>
            </a:r>
          </a:p>
          <a:p>
            <a:pPr marL="131445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Optimized analog  FE (input stage, discriminator, baseline/DCR correction, </a:t>
            </a:r>
            <a:r>
              <a:rPr lang="en-US" sz="2000" dirty="0" err="1"/>
              <a:t>etc</a:t>
            </a:r>
            <a:r>
              <a:rPr lang="en-US" sz="2000" dirty="0"/>
              <a:t>) based on inputs from goal 1</a:t>
            </a:r>
          </a:p>
          <a:p>
            <a:pPr marL="131445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TDC and clock distribution</a:t>
            </a:r>
          </a:p>
          <a:p>
            <a:pPr marL="131445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Address cryogenic operation</a:t>
            </a:r>
          </a:p>
          <a:p>
            <a:pPr marL="131445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Address single cell (digital) readout ASICs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3112BB-8F40-B6F5-C4E0-251DB22A04B4}"/>
              </a:ext>
            </a:extLst>
          </p:cNvPr>
          <p:cNvSpPr txBox="1"/>
          <p:nvPr/>
        </p:nvSpPr>
        <p:spPr>
          <a:xfrm>
            <a:off x="380999" y="1143000"/>
            <a:ext cx="1143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Goal 2: Co-design of a multi-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readout ASIC exploiting the timing potential</a:t>
            </a:r>
            <a:endParaRPr lang="en-US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BC4D70-897D-E690-7E64-B149BEC634F7}"/>
                  </a:ext>
                </a:extLst>
              </p:cNvPr>
              <p:cNvSpPr txBox="1"/>
              <p:nvPr/>
            </p:nvSpPr>
            <p:spPr>
              <a:xfrm>
                <a:off x="7391400" y="5254675"/>
                <a:ext cx="3810000" cy="5027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𝑇𝐷𝐶</m:t>
                        </m:r>
                      </m:sup>
                    </m:sSubSup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𝑇𝐷𝐶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𝐵𝑖𝑛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/>
                  <a:t>=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25 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=7.2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𝑟𝑚𝑠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BC4D70-897D-E690-7E64-B149BEC63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400" y="5254675"/>
                <a:ext cx="3810000" cy="502702"/>
              </a:xfrm>
              <a:prstGeom prst="rect">
                <a:avLst/>
              </a:prstGeom>
              <a:blipFill>
                <a:blip r:embed="rId3"/>
                <a:stretch>
                  <a:fillRect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9">
            <a:extLst>
              <a:ext uri="{FF2B5EF4-FFF2-40B4-BE49-F238E27FC236}">
                <a16:creationId xmlns:a16="http://schemas.microsoft.com/office/drawing/2014/main" id="{E9C5E031-D19B-F0C8-10B9-11AAFA43529B}"/>
              </a:ext>
            </a:extLst>
          </p:cNvPr>
          <p:cNvSpPr txBox="1"/>
          <p:nvPr/>
        </p:nvSpPr>
        <p:spPr>
          <a:xfrm>
            <a:off x="7010400" y="4957551"/>
            <a:ext cx="3994995" cy="2862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We should not forget about TDC (and clock) !</a:t>
            </a:r>
          </a:p>
        </p:txBody>
      </p:sp>
      <p:sp>
        <p:nvSpPr>
          <p:cNvPr id="7" name="CuadroTexto 9">
            <a:extLst>
              <a:ext uri="{FF2B5EF4-FFF2-40B4-BE49-F238E27FC236}">
                <a16:creationId xmlns:a16="http://schemas.microsoft.com/office/drawing/2014/main" id="{1FA6001D-BF31-AD25-5606-7C7D3B8CDED7}"/>
              </a:ext>
            </a:extLst>
          </p:cNvPr>
          <p:cNvSpPr txBox="1"/>
          <p:nvPr/>
        </p:nvSpPr>
        <p:spPr>
          <a:xfrm>
            <a:off x="7178331" y="5768269"/>
            <a:ext cx="3994995" cy="4801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And this is just</a:t>
            </a:r>
            <a:r>
              <a:rPr kumimoji="0" lang="en-GB" sz="14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the quantization error, then we need to consider TDC jitter, DNL, clock/PLL jitter</a:t>
            </a:r>
            <a:endParaRPr kumimoji="0" lang="en-GB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506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71406F04-6E3C-001E-06B3-354BFC26C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464009"/>
            <a:ext cx="666750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C0F2F3-1F5C-F494-A0BF-C22E433D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Discussion: goal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3B867-1CB0-B926-C2BC-8C808B2B26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" y="1992152"/>
            <a:ext cx="11582400" cy="2023496"/>
          </a:xfrm>
        </p:spPr>
        <p:txBody>
          <a:bodyPr/>
          <a:lstStyle/>
          <a:p>
            <a:r>
              <a:rPr lang="en-US" sz="2800" dirty="0"/>
              <a:t>Achieving this goal will require important contributions in different areas:</a:t>
            </a:r>
          </a:p>
          <a:p>
            <a:pPr lvl="1"/>
            <a:r>
              <a:rPr lang="en-US" sz="2400" dirty="0"/>
              <a:t>Interconnects and packaging</a:t>
            </a:r>
          </a:p>
          <a:p>
            <a:pPr lvl="1"/>
            <a:r>
              <a:rPr lang="en-US" sz="2400" dirty="0"/>
              <a:t>Non conventional high density PCB design</a:t>
            </a:r>
          </a:p>
          <a:p>
            <a:pPr lvl="2"/>
            <a:r>
              <a:rPr lang="en-US" sz="2000" dirty="0"/>
              <a:t>LTCC, buried components, etc..</a:t>
            </a:r>
          </a:p>
          <a:p>
            <a:pPr lvl="1"/>
            <a:r>
              <a:rPr lang="en-US" sz="2400" dirty="0"/>
              <a:t>Cooling</a:t>
            </a:r>
          </a:p>
          <a:p>
            <a:pPr lvl="1"/>
            <a:r>
              <a:rPr lang="en-US" sz="2400" dirty="0"/>
              <a:t>Power distribution and generation </a:t>
            </a:r>
          </a:p>
          <a:p>
            <a:pPr lvl="2"/>
            <a:r>
              <a:rPr lang="en-US" sz="2000" dirty="0"/>
              <a:t>SiPM bias voltage</a:t>
            </a:r>
          </a:p>
          <a:p>
            <a:pPr lvl="1"/>
            <a:r>
              <a:rPr lang="en-US" sz="2400" dirty="0"/>
              <a:t>Grounding and EMC aspects</a:t>
            </a:r>
          </a:p>
          <a:p>
            <a:pPr lvl="1"/>
            <a:r>
              <a:rPr lang="en-US" sz="2400" dirty="0"/>
              <a:t>Very precise clock distribution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FF949B-AD7F-E615-1ECD-3A364AB00DF2}"/>
              </a:ext>
            </a:extLst>
          </p:cNvPr>
          <p:cNvSpPr txBox="1"/>
          <p:nvPr/>
        </p:nvSpPr>
        <p:spPr>
          <a:xfrm>
            <a:off x="152400" y="1143000"/>
            <a:ext cx="12039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Goal 3: Optimized, reliable, cost-effective integration and packaging (cooling)</a:t>
            </a:r>
          </a:p>
        </p:txBody>
      </p:sp>
    </p:spTree>
    <p:extLst>
      <p:ext uri="{BB962C8B-B14F-4D97-AF65-F5344CB8AC3E}">
        <p14:creationId xmlns:p14="http://schemas.microsoft.com/office/powerpoint/2010/main" val="3966440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F2F3-1F5C-F494-A0BF-C22E433D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Discussion: goal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3B867-1CB0-B926-C2BC-8C808B2B26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7668" y="1561990"/>
            <a:ext cx="11045783" cy="2023496"/>
          </a:xfrm>
        </p:spPr>
        <p:txBody>
          <a:bodyPr/>
          <a:lstStyle/>
          <a:p>
            <a:r>
              <a:rPr lang="en-US" dirty="0"/>
              <a:t>Vertical integration here means:</a:t>
            </a:r>
          </a:p>
          <a:p>
            <a:pPr lvl="1"/>
            <a:r>
              <a:rPr lang="en-US" dirty="0"/>
              <a:t>2.5-D integration based on interposers, flip-chip, custom BGA packages, </a:t>
            </a:r>
            <a:r>
              <a:rPr lang="en-US" dirty="0" err="1"/>
              <a:t>etc</a:t>
            </a:r>
            <a:endParaRPr lang="en-US" dirty="0"/>
          </a:p>
          <a:p>
            <a:pPr lvl="2"/>
            <a:r>
              <a:rPr lang="en-US" dirty="0"/>
              <a:t>Commercially available</a:t>
            </a:r>
          </a:p>
          <a:p>
            <a:pPr lvl="1"/>
            <a:r>
              <a:rPr lang="en-US" dirty="0"/>
              <a:t>3-D integration</a:t>
            </a:r>
          </a:p>
          <a:p>
            <a:pPr lvl="2"/>
            <a:r>
              <a:rPr lang="en-US" dirty="0"/>
              <a:t>Under development (for our community)</a:t>
            </a:r>
          </a:p>
          <a:p>
            <a:pPr lvl="2"/>
            <a:r>
              <a:rPr lang="en-US" dirty="0"/>
              <a:t>Also being </a:t>
            </a:r>
            <a:r>
              <a:rPr lang="en-US" dirty="0" err="1"/>
              <a:t>adressed</a:t>
            </a:r>
            <a:r>
              <a:rPr lang="en-US" dirty="0"/>
              <a:t> in Task1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FF949B-AD7F-E615-1ECD-3A364AB00DF2}"/>
              </a:ext>
            </a:extLst>
          </p:cNvPr>
          <p:cNvSpPr txBox="1"/>
          <p:nvPr/>
        </p:nvSpPr>
        <p:spPr>
          <a:xfrm>
            <a:off x="152401" y="1078618"/>
            <a:ext cx="12039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Goal 4: Vertical integration of SiPM arrays to FEE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2.5-D integration schemes. (a) PCB-based system. (b) Flip-chip with an organic interposer. (c) High-density integration scheme such as waferlevel-packaging.">
            <a:extLst>
              <a:ext uri="{FF2B5EF4-FFF2-40B4-BE49-F238E27FC236}">
                <a16:creationId xmlns:a16="http://schemas.microsoft.com/office/drawing/2014/main" id="{5D82ED34-8627-8CAD-A6A5-8129C6FBB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26069"/>
            <a:ext cx="4221746" cy="281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F26DC4-1349-D302-F95B-C4D1DEEDFE59}"/>
              </a:ext>
            </a:extLst>
          </p:cNvPr>
          <p:cNvSpPr txBox="1"/>
          <p:nvPr/>
        </p:nvSpPr>
        <p:spPr>
          <a:xfrm>
            <a:off x="6705600" y="2456737"/>
            <a:ext cx="3047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1" dirty="0">
                <a:solidFill>
                  <a:srgbClr val="7030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2.5-D integration schemes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E1D945-C32A-24C1-271A-EDA6CB035169}"/>
              </a:ext>
            </a:extLst>
          </p:cNvPr>
          <p:cNvSpPr txBox="1"/>
          <p:nvPr/>
        </p:nvSpPr>
        <p:spPr>
          <a:xfrm>
            <a:off x="5169613" y="5976417"/>
            <a:ext cx="7010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Kabir, A. et al. (2021). Holistic </a:t>
            </a:r>
            <a:r>
              <a:rPr lang="en-US" sz="1400" dirty="0" err="1"/>
              <a:t>Chiplet</a:t>
            </a:r>
            <a:r>
              <a:rPr lang="en-US" sz="1400" dirty="0"/>
              <a:t>-Package Co-Optimization for Agile Custom 2.5D Design. IEEE TCPMT 10.1109/TCPMT.2021.3069724.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4DD4CF-DDE8-4366-E033-C422B59FA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4132775"/>
            <a:ext cx="4931055" cy="16466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C77D64F-FF65-9175-A4FE-CFABF6C05C90}"/>
              </a:ext>
            </a:extLst>
          </p:cNvPr>
          <p:cNvSpPr txBox="1"/>
          <p:nvPr/>
        </p:nvSpPr>
        <p:spPr>
          <a:xfrm>
            <a:off x="914400" y="3751074"/>
            <a:ext cx="35377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1" dirty="0">
                <a:solidFill>
                  <a:srgbClr val="7030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3-D integration scheme from FBK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14C104-6CB6-BF9C-65FC-33FDB8306AA3}"/>
              </a:ext>
            </a:extLst>
          </p:cNvPr>
          <p:cNvSpPr txBox="1"/>
          <p:nvPr/>
        </p:nvSpPr>
        <p:spPr>
          <a:xfrm>
            <a:off x="417668" y="5951588"/>
            <a:ext cx="43434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L. </a:t>
            </a:r>
            <a:r>
              <a:rPr lang="en-US" sz="1400" dirty="0" err="1"/>
              <a:t>Parellada-Monreal</a:t>
            </a:r>
            <a:r>
              <a:rPr lang="en-US" sz="1400" dirty="0"/>
              <a:t> et al., “3D integration technologies for custom SiPM: From BSI to TSV interconnections,” NIMA, 2023, 10.1016/j.nima.2023.168042.</a:t>
            </a:r>
          </a:p>
        </p:txBody>
      </p:sp>
      <p:sp>
        <p:nvSpPr>
          <p:cNvPr id="5" name="CuadroTexto 9">
            <a:extLst>
              <a:ext uri="{FF2B5EF4-FFF2-40B4-BE49-F238E27FC236}">
                <a16:creationId xmlns:a16="http://schemas.microsoft.com/office/drawing/2014/main" id="{79EE4356-ED78-667D-80E7-5303C5CB01D7}"/>
              </a:ext>
            </a:extLst>
          </p:cNvPr>
          <p:cNvSpPr txBox="1"/>
          <p:nvPr/>
        </p:nvSpPr>
        <p:spPr>
          <a:xfrm>
            <a:off x="8458201" y="1365126"/>
            <a:ext cx="2514600" cy="4801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Trade-off:</a:t>
            </a:r>
            <a:r>
              <a:rPr kumimoji="0" lang="en-GB" sz="14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performance versus cost/yield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654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58188-DDC5-53CC-C870-E9DCBFF32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775C1C-C12B-DBA5-FCCA-465DA3F7A4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813" y="1219200"/>
            <a:ext cx="4840987" cy="3429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And what about scalability??</a:t>
            </a:r>
          </a:p>
          <a:p>
            <a:pPr>
              <a:spcAft>
                <a:spcPts val="600"/>
              </a:spcAft>
            </a:pPr>
            <a:r>
              <a:rPr lang="en-US" dirty="0"/>
              <a:t>We should keep in mind a scalable solution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Concentrator and readout boards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Trigger and clock distribution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Power distribution</a:t>
            </a:r>
          </a:p>
          <a:p>
            <a:pPr>
              <a:spcAft>
                <a:spcPts val="600"/>
              </a:spcAft>
            </a:pPr>
            <a:r>
              <a:rPr lang="en-US" dirty="0"/>
              <a:t>Not an easy task !</a:t>
            </a:r>
          </a:p>
          <a:p>
            <a:pPr>
              <a:spcAft>
                <a:spcPts val="600"/>
              </a:spcAft>
            </a:pPr>
            <a:r>
              <a:rPr lang="en-US" dirty="0"/>
              <a:t>This will be discussed in WP 4.3.3.</a:t>
            </a:r>
          </a:p>
          <a:p>
            <a:pPr lvl="1">
              <a:spcAft>
                <a:spcPts val="600"/>
              </a:spcAft>
            </a:pPr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https://indico.cern.ch/event/1425321/</a:t>
            </a:r>
            <a:endParaRPr lang="en-US" sz="1600" dirty="0"/>
          </a:p>
          <a:p>
            <a:pPr lvl="1">
              <a:spcAft>
                <a:spcPts val="600"/>
              </a:spcAft>
            </a:pPr>
            <a:r>
              <a:rPr lang="en-US" sz="1600" dirty="0"/>
              <a:t>Can we develop something compatible to reuse as much as possible?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0FE34C-731C-6398-6CE7-507E45EC92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764" t="36666" r="7569" b="13333"/>
          <a:stretch/>
        </p:blipFill>
        <p:spPr>
          <a:xfrm>
            <a:off x="5410200" y="2819400"/>
            <a:ext cx="6689558" cy="31357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7FFBE8-E2C9-79F7-2C15-943F1E9CDE75}"/>
              </a:ext>
            </a:extLst>
          </p:cNvPr>
          <p:cNvSpPr txBox="1"/>
          <p:nvPr/>
        </p:nvSpPr>
        <p:spPr>
          <a:xfrm>
            <a:off x="6002154" y="2057400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600"/>
              </a:spcAft>
            </a:pPr>
            <a:r>
              <a:rPr lang="en-US" dirty="0"/>
              <a:t>See S. Wotton talk in WG3 meeting (https://indico.cern.ch/event/1416002/)</a:t>
            </a:r>
          </a:p>
        </p:txBody>
      </p:sp>
    </p:spTree>
    <p:extLst>
      <p:ext uri="{BB962C8B-B14F-4D97-AF65-F5344CB8AC3E}">
        <p14:creationId xmlns:p14="http://schemas.microsoft.com/office/powerpoint/2010/main" val="2831955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C302A-69E1-BD3E-EBCF-EE4984E97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Steps: proposal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189DC-DAD5-C175-8D6D-6FF53EBAF2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812" y="1066800"/>
            <a:ext cx="11045783" cy="3623696"/>
          </a:xfrm>
        </p:spPr>
        <p:txBody>
          <a:bodyPr/>
          <a:lstStyle/>
          <a:p>
            <a:r>
              <a:rPr lang="en-US" sz="3200" dirty="0"/>
              <a:t>Try to agree on the specific goals of Task 4.1.3</a:t>
            </a:r>
          </a:p>
          <a:p>
            <a:r>
              <a:rPr lang="en-US" sz="3200" dirty="0"/>
              <a:t>Define what are the specific interests and contributions of the collaborators in these goals</a:t>
            </a:r>
          </a:p>
          <a:p>
            <a:pPr lvl="1"/>
            <a:r>
              <a:rPr lang="en-US" sz="2800" dirty="0"/>
              <a:t>Please let us know who is interested in contributing in any of the previously mentioned activities</a:t>
            </a:r>
          </a:p>
          <a:p>
            <a:pPr lvl="2"/>
            <a:r>
              <a:rPr lang="en-US" sz="2500" dirty="0"/>
              <a:t>SiPM + FE characterization and </a:t>
            </a:r>
            <a:r>
              <a:rPr lang="en-US" sz="2500" dirty="0" err="1"/>
              <a:t>modelization</a:t>
            </a:r>
            <a:endParaRPr lang="en-US" sz="2500" dirty="0"/>
          </a:p>
          <a:p>
            <a:pPr lvl="2"/>
            <a:r>
              <a:rPr lang="en-US" sz="2500" dirty="0"/>
              <a:t>ASIC design</a:t>
            </a:r>
          </a:p>
          <a:p>
            <a:pPr lvl="2"/>
            <a:r>
              <a:rPr lang="en-US" sz="2500" dirty="0"/>
              <a:t>Module development</a:t>
            </a:r>
          </a:p>
          <a:p>
            <a:pPr lvl="2"/>
            <a:r>
              <a:rPr lang="en-US" sz="2500" dirty="0"/>
              <a:t>Vertical integration</a:t>
            </a:r>
            <a:endParaRPr lang="en-US" sz="2300" dirty="0"/>
          </a:p>
          <a:p>
            <a:r>
              <a:rPr lang="en-US" sz="3200" dirty="0"/>
              <a:t>Prepare a more detailed plan</a:t>
            </a:r>
          </a:p>
          <a:p>
            <a:pPr lvl="1"/>
            <a:r>
              <a:rPr lang="en-US" sz="2800" dirty="0"/>
              <a:t>Schedule and intermediate milestones</a:t>
            </a:r>
          </a:p>
          <a:p>
            <a:pPr lvl="1"/>
            <a:r>
              <a:rPr lang="en-US" sz="2800" dirty="0"/>
              <a:t>Needs to be agreed with Task 1 and Task 2</a:t>
            </a:r>
          </a:p>
          <a:p>
            <a:pPr lvl="1"/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FBA5AF-4484-F570-D555-62C2B6769EBE}"/>
              </a:ext>
            </a:extLst>
          </p:cNvPr>
          <p:cNvSpPr/>
          <p:nvPr/>
        </p:nvSpPr>
        <p:spPr>
          <a:xfrm rot="20437386">
            <a:off x="6734328" y="3533150"/>
            <a:ext cx="54891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 need to know the resources (contributors)  to draf</a:t>
            </a:r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 a detailed plan</a:t>
            </a:r>
            <a:endParaRPr lang="en-US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00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C76F7-B444-49C7-D6A8-2F8AA5407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EB183-C558-18CD-3B28-147364A04C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813" y="1405504"/>
            <a:ext cx="11622787" cy="2023496"/>
          </a:xfrm>
        </p:spPr>
        <p:txBody>
          <a:bodyPr/>
          <a:lstStyle/>
          <a:p>
            <a:r>
              <a:rPr lang="en-US" sz="3200" dirty="0"/>
              <a:t>In this task we will develop a module &lt; 1mm pixel SiPM array based on existing ASICs (</a:t>
            </a:r>
            <a:r>
              <a:rPr lang="en-US" sz="3200" dirty="0" err="1"/>
              <a:t>FastIC</a:t>
            </a:r>
            <a:r>
              <a:rPr lang="en-US" sz="3200" dirty="0"/>
              <a:t>+, </a:t>
            </a:r>
            <a:r>
              <a:rPr lang="en-US" sz="3200" dirty="0" err="1"/>
              <a:t>FastRICH</a:t>
            </a:r>
            <a:r>
              <a:rPr lang="en-US" sz="3200" dirty="0"/>
              <a:t>, </a:t>
            </a:r>
            <a:r>
              <a:rPr lang="en-US" sz="3200" dirty="0" err="1"/>
              <a:t>etc</a:t>
            </a:r>
            <a:r>
              <a:rPr lang="en-US" sz="3200" dirty="0"/>
              <a:t>)</a:t>
            </a:r>
          </a:p>
          <a:p>
            <a:pPr lvl="1"/>
            <a:r>
              <a:rPr lang="en-US" sz="2800" dirty="0"/>
              <a:t>In a first version for M24 milestones the number of channels will be limited</a:t>
            </a:r>
          </a:p>
          <a:p>
            <a:pPr lvl="2"/>
            <a:r>
              <a:rPr lang="en-US" sz="2400" dirty="0"/>
              <a:t>We can target O(200) </a:t>
            </a:r>
            <a:r>
              <a:rPr lang="en-US" sz="2400" dirty="0" err="1"/>
              <a:t>ch</a:t>
            </a:r>
            <a:r>
              <a:rPr lang="en-US" sz="2400" dirty="0"/>
              <a:t> in about 5x5 cm</a:t>
            </a:r>
            <a:r>
              <a:rPr lang="en-US" sz="2400" baseline="30000" dirty="0"/>
              <a:t>2</a:t>
            </a:r>
            <a:r>
              <a:rPr lang="en-US" sz="2400" dirty="0"/>
              <a:t> area but not O(2000) </a:t>
            </a:r>
            <a:r>
              <a:rPr lang="en-US" sz="2400" dirty="0" err="1"/>
              <a:t>ch</a:t>
            </a:r>
            <a:endParaRPr lang="en-US" sz="2400" baseline="30000" dirty="0"/>
          </a:p>
          <a:p>
            <a:r>
              <a:rPr lang="en-US" sz="3200" dirty="0"/>
              <a:t>This array could probably used for WP4.4.2</a:t>
            </a:r>
          </a:p>
          <a:p>
            <a:r>
              <a:rPr lang="en-US" sz="3200" dirty="0"/>
              <a:t>A similar module targeting 2 mm pixels will be developed in WP4.3.3</a:t>
            </a:r>
          </a:p>
          <a:p>
            <a:pPr lvl="1"/>
            <a:r>
              <a:rPr lang="en-US" sz="2900" dirty="0"/>
              <a:t>We can collaborate in module design and vertical integration</a:t>
            </a:r>
          </a:p>
          <a:p>
            <a:r>
              <a:rPr lang="en-US" sz="3200" dirty="0"/>
              <a:t>More resources on vertical integration and module design are needed!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0064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2AE6C-779A-F329-58FD-F9FBCC803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8999B-AE1F-2E3D-7AC5-8CB7150EF3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813" y="1405504"/>
            <a:ext cx="11622787" cy="446189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/>
              <a:t>The aim of this meeting is to discuss goals, methods and activities of the task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We need to define specific milestones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We need to identify groups that will carry out specify R&amp;D efforts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Today we don’t aim to discuss specific solutions (SiPMs, ASICs, </a:t>
            </a:r>
            <a:r>
              <a:rPr lang="en-US" sz="2800" dirty="0" err="1"/>
              <a:t>etc</a:t>
            </a:r>
            <a:r>
              <a:rPr lang="en-US" sz="2800" dirty="0"/>
              <a:t>)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See WG presentations for a review of some of the available electronics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This material is based on the preparatory meeting held last week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Link: </a:t>
            </a:r>
            <a:r>
              <a:rPr lang="en-US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https://indico.cern.ch/event/1423845/</a:t>
            </a:r>
            <a:endParaRPr lang="en-US" sz="2400" dirty="0"/>
          </a:p>
          <a:p>
            <a:pPr lvl="1">
              <a:spcAft>
                <a:spcPts val="600"/>
              </a:spcAft>
            </a:pPr>
            <a:r>
              <a:rPr lang="en-US" sz="2400" dirty="0"/>
              <a:t>Many thanks to all the participants for comments, questions and suggestions</a:t>
            </a:r>
          </a:p>
          <a:p>
            <a:pPr>
              <a:spcAft>
                <a:spcPts val="600"/>
              </a:spcAft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75172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09799" y="1298201"/>
            <a:ext cx="7035282" cy="18851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spcAft>
                <a:spcPts val="300"/>
              </a:spcAft>
            </a:pPr>
            <a:r>
              <a:rPr lang="en-GB" sz="4800" dirty="0"/>
              <a:t>Thanks a lot for your attention !!!</a:t>
            </a:r>
          </a:p>
          <a:p>
            <a:pPr marL="12700" algn="ctr">
              <a:spcAft>
                <a:spcPts val="300"/>
              </a:spcAft>
            </a:pPr>
            <a:endParaRPr lang="en-GB" sz="2400" dirty="0">
              <a:latin typeface="Arial"/>
              <a:cs typeface="Arial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289040" y="5638800"/>
            <a:ext cx="487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latin typeface="+mj-lt"/>
              </a:rPr>
              <a:t>dgascon@fqa.ub.edu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886200" y="3074586"/>
            <a:ext cx="393344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http://icc.ub.edu/technology</a:t>
            </a:r>
          </a:p>
        </p:txBody>
      </p:sp>
      <p:sp>
        <p:nvSpPr>
          <p:cNvPr id="5" name="bk object 28">
            <a:extLst>
              <a:ext uri="{FF2B5EF4-FFF2-40B4-BE49-F238E27FC236}">
                <a16:creationId xmlns:a16="http://schemas.microsoft.com/office/drawing/2014/main" id="{8DB7D798-5021-467E-83DA-9BC1A69263A5}"/>
              </a:ext>
            </a:extLst>
          </p:cNvPr>
          <p:cNvSpPr/>
          <p:nvPr/>
        </p:nvSpPr>
        <p:spPr>
          <a:xfrm>
            <a:off x="609600" y="6172200"/>
            <a:ext cx="2057400" cy="6019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2DB956B-1789-4565-B9C5-A361C67EF421}"/>
              </a:ext>
            </a:extLst>
          </p:cNvPr>
          <p:cNvSpPr txBox="1"/>
          <p:nvPr/>
        </p:nvSpPr>
        <p:spPr>
          <a:xfrm>
            <a:off x="1460240" y="3662191"/>
            <a:ext cx="85344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i="1" dirty="0" err="1">
                <a:latin typeface="+mj-lt"/>
              </a:rPr>
              <a:t>Thanks</a:t>
            </a:r>
            <a:r>
              <a:rPr lang="es-ES" i="1" dirty="0">
                <a:latin typeface="+mj-lt"/>
              </a:rPr>
              <a:t> a </a:t>
            </a:r>
            <a:r>
              <a:rPr lang="es-ES" i="1" dirty="0" err="1">
                <a:latin typeface="+mj-lt"/>
              </a:rPr>
              <a:t>lot</a:t>
            </a:r>
            <a:r>
              <a:rPr lang="es-ES" i="1" dirty="0">
                <a:latin typeface="+mj-lt"/>
              </a:rPr>
              <a:t> </a:t>
            </a:r>
            <a:r>
              <a:rPr lang="es-ES" i="1" dirty="0" err="1">
                <a:latin typeface="+mj-lt"/>
              </a:rPr>
              <a:t>for</a:t>
            </a:r>
            <a:r>
              <a:rPr lang="es-ES" i="1" dirty="0">
                <a:latin typeface="+mj-lt"/>
              </a:rPr>
              <a:t> </a:t>
            </a:r>
            <a:r>
              <a:rPr lang="es-ES" i="1" dirty="0" err="1">
                <a:latin typeface="+mj-lt"/>
              </a:rPr>
              <a:t>materials</a:t>
            </a:r>
            <a:r>
              <a:rPr lang="es-ES" i="1" dirty="0">
                <a:latin typeface="+mj-lt"/>
              </a:rPr>
              <a:t> and </a:t>
            </a:r>
            <a:r>
              <a:rPr lang="es-ES" i="1" dirty="0" err="1">
                <a:latin typeface="+mj-lt"/>
              </a:rPr>
              <a:t>contributions</a:t>
            </a:r>
            <a:r>
              <a:rPr lang="es-ES" i="1" dirty="0">
                <a:latin typeface="+mj-lt"/>
              </a:rPr>
              <a:t> </a:t>
            </a:r>
            <a:r>
              <a:rPr lang="es-ES" i="1" dirty="0" err="1">
                <a:latin typeface="+mj-lt"/>
              </a:rPr>
              <a:t>to</a:t>
            </a:r>
            <a:r>
              <a:rPr lang="es-ES" i="1" dirty="0">
                <a:latin typeface="+mj-lt"/>
              </a:rPr>
              <a:t> </a:t>
            </a:r>
            <a:r>
              <a:rPr lang="es-ES" i="1" dirty="0" err="1">
                <a:latin typeface="+mj-lt"/>
              </a:rPr>
              <a:t>our</a:t>
            </a:r>
            <a:r>
              <a:rPr lang="es-ES" i="1" dirty="0">
                <a:latin typeface="+mj-lt"/>
              </a:rPr>
              <a:t> </a:t>
            </a:r>
            <a:r>
              <a:rPr lang="es-ES" i="1" dirty="0" err="1">
                <a:latin typeface="+mj-lt"/>
              </a:rPr>
              <a:t>colleagues</a:t>
            </a:r>
            <a:r>
              <a:rPr lang="es-ES" i="1" dirty="0">
                <a:latin typeface="+mj-lt"/>
              </a:rPr>
              <a:t> !!</a:t>
            </a:r>
          </a:p>
          <a:p>
            <a:pPr algn="ctr"/>
            <a:endParaRPr lang="es-ES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3141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D5E4E-E741-6A03-0F37-BF654F3DD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Discussion: interfaces and overlaps with other tasks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F1DDC-9DA6-CDA0-F974-FA31CA4AC4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625" y="1219200"/>
            <a:ext cx="11045783" cy="2023496"/>
          </a:xfrm>
        </p:spPr>
        <p:txBody>
          <a:bodyPr/>
          <a:lstStyle/>
          <a:p>
            <a:r>
              <a:rPr lang="en-US" dirty="0"/>
              <a:t>A simplified view?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CFC90F7-CB48-AF0D-3D6E-9ADEB29D0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149" y="2617069"/>
            <a:ext cx="4867329" cy="2023496"/>
          </a:xfrm>
          <a:prstGeom prst="rect">
            <a:avLst/>
          </a:prstGeom>
        </p:spPr>
      </p:pic>
      <p:pic>
        <p:nvPicPr>
          <p:cNvPr id="1026" name="Picture 2" descr="Figure 5.Example of 32 × 32 SPAD array, where each pixel contains a SPAD, the quenching circuitry, counters, and the time-to-digital converter (TDC) [27] (a). Example of possible SPAD CMOS implementation with read-out electronics isolated inside the deep p-well (b) [28]. Example of analog time-gated SPAD pixel, with a reduced electronics-complexity to obtain a higher FF (c) [5].">
            <a:extLst>
              <a:ext uri="{FF2B5EF4-FFF2-40B4-BE49-F238E27FC236}">
                <a16:creationId xmlns:a16="http://schemas.microsoft.com/office/drawing/2014/main" id="{371861A5-7D00-8379-1FED-99EEB504A4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92"/>
          <a:stretch/>
        </p:blipFill>
        <p:spPr bwMode="auto">
          <a:xfrm>
            <a:off x="707748" y="2230948"/>
            <a:ext cx="40386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4">
            <a:extLst>
              <a:ext uri="{FF2B5EF4-FFF2-40B4-BE49-F238E27FC236}">
                <a16:creationId xmlns:a16="http://schemas.microsoft.com/office/drawing/2014/main" id="{7C315111-BDE0-BB4F-996C-25BED0869B50}"/>
              </a:ext>
            </a:extLst>
          </p:cNvPr>
          <p:cNvSpPr txBox="1"/>
          <p:nvPr/>
        </p:nvSpPr>
        <p:spPr>
          <a:xfrm>
            <a:off x="2209800" y="1862554"/>
            <a:ext cx="1569039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 1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CE8FDAF1-729E-3B01-F93B-53D85FB881BC}"/>
              </a:ext>
            </a:extLst>
          </p:cNvPr>
          <p:cNvSpPr/>
          <p:nvPr/>
        </p:nvSpPr>
        <p:spPr>
          <a:xfrm rot="16200000">
            <a:off x="7818513" y="2340480"/>
            <a:ext cx="914400" cy="3048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FB4C25A7-0AA5-25C9-02F8-1523153DCD6D}"/>
              </a:ext>
            </a:extLst>
          </p:cNvPr>
          <p:cNvSpPr/>
          <p:nvPr/>
        </p:nvSpPr>
        <p:spPr>
          <a:xfrm rot="5400000">
            <a:off x="7818513" y="4859848"/>
            <a:ext cx="914400" cy="3048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ZoneTexte 4">
            <a:extLst>
              <a:ext uri="{FF2B5EF4-FFF2-40B4-BE49-F238E27FC236}">
                <a16:creationId xmlns:a16="http://schemas.microsoft.com/office/drawing/2014/main" id="{E87190D8-64DC-20E8-1379-B86C6B6256A1}"/>
              </a:ext>
            </a:extLst>
          </p:cNvPr>
          <p:cNvSpPr txBox="1"/>
          <p:nvPr/>
        </p:nvSpPr>
        <p:spPr>
          <a:xfrm>
            <a:off x="7589913" y="5553833"/>
            <a:ext cx="13716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 3</a:t>
            </a:r>
          </a:p>
        </p:txBody>
      </p:sp>
      <p:sp>
        <p:nvSpPr>
          <p:cNvPr id="27" name="ZoneTexte 4">
            <a:extLst>
              <a:ext uri="{FF2B5EF4-FFF2-40B4-BE49-F238E27FC236}">
                <a16:creationId xmlns:a16="http://schemas.microsoft.com/office/drawing/2014/main" id="{DC7E0B24-28BF-722E-0871-1A6880BC72A3}"/>
              </a:ext>
            </a:extLst>
          </p:cNvPr>
          <p:cNvSpPr txBox="1"/>
          <p:nvPr/>
        </p:nvSpPr>
        <p:spPr>
          <a:xfrm>
            <a:off x="7257300" y="1456567"/>
            <a:ext cx="2602093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 1 (and 2)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65A7926-64EF-450B-8576-C96DE3053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1155CC"/>
                </a:solidFill>
                <a:effectLst/>
                <a:latin typeface="Courier New" panose="02070309020205020404" pitchFamily="49" charset="0"/>
                <a:hlinkClick r:id="rId4"/>
              </a:rPr>
              <a:t>https://pegaso.ific.uv.es/mailman/listinfo/cpan-instrumentacion</a:t>
            </a: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748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8A550D8E-9AA7-7A6A-4BD7-92EC2ECD4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Introduction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1696BEF9-FB6A-EEE0-1FF7-8C4E0B2FB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27" y="1101784"/>
            <a:ext cx="5247879" cy="569071"/>
          </a:xfrm>
        </p:spPr>
        <p:txBody>
          <a:bodyPr/>
          <a:lstStyle/>
          <a:p>
            <a:r>
              <a:rPr lang="en-GB" dirty="0"/>
              <a:t>What is a fast detector?</a:t>
            </a:r>
          </a:p>
          <a:p>
            <a:pPr lvl="1"/>
            <a:r>
              <a:rPr lang="en-GB" b="1" i="1" dirty="0"/>
              <a:t>“Prompt” signal generation</a:t>
            </a:r>
          </a:p>
          <a:p>
            <a:pPr lvl="2"/>
            <a:r>
              <a:rPr lang="en-GB" b="1" i="1" dirty="0"/>
              <a:t>Timing measurements</a:t>
            </a:r>
          </a:p>
          <a:p>
            <a:pPr lvl="3"/>
            <a:r>
              <a:rPr lang="en-GB" b="1" i="1" dirty="0"/>
              <a:t>Many more factors involved !!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9F38975F-A05F-4C14-CC85-78BD736D1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18 June 2024</a:t>
            </a:fld>
            <a:endParaRPr lang="en-US" dirty="0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CB8BE002-B243-839A-C265-AFEF2ED28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TW 2023</a:t>
            </a:r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DAEA3EAC-4751-30DF-FD50-2C5300B44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C8DDF09-9BE4-429D-AEA4-835AD2F50C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885" y="3649288"/>
            <a:ext cx="9709267" cy="2419004"/>
          </a:xfrm>
          <a:prstGeom prst="rect">
            <a:avLst/>
          </a:prstGeom>
        </p:spPr>
      </p:pic>
      <p:sp>
        <p:nvSpPr>
          <p:cNvPr id="12" name="QuadreDeText 14">
            <a:extLst>
              <a:ext uri="{FF2B5EF4-FFF2-40B4-BE49-F238E27FC236}">
                <a16:creationId xmlns:a16="http://schemas.microsoft.com/office/drawing/2014/main" id="{7677A395-F75A-41B8-AE7A-1BC2191A41B2}"/>
              </a:ext>
            </a:extLst>
          </p:cNvPr>
          <p:cNvSpPr txBox="1"/>
          <p:nvPr/>
        </p:nvSpPr>
        <p:spPr>
          <a:xfrm>
            <a:off x="3669318" y="6165489"/>
            <a:ext cx="2608517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sv-SE" sz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Courtesy: E. Auffray (CERN)</a:t>
            </a:r>
            <a:endParaRPr lang="en-GB" sz="12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4" name="QuadreDeText 14">
            <a:extLst>
              <a:ext uri="{FF2B5EF4-FFF2-40B4-BE49-F238E27FC236}">
                <a16:creationId xmlns:a16="http://schemas.microsoft.com/office/drawing/2014/main" id="{57D08346-4502-44DC-9182-4E83E2B74D4F}"/>
              </a:ext>
            </a:extLst>
          </p:cNvPr>
          <p:cNvSpPr txBox="1"/>
          <p:nvPr/>
        </p:nvSpPr>
        <p:spPr>
          <a:xfrm>
            <a:off x="47327" y="3186310"/>
            <a:ext cx="81526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v-SE" sz="2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Example: scintillating crystal readout by photosensor</a:t>
            </a:r>
            <a:endParaRPr lang="en-GB" sz="2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22275B03-291B-417F-B4F5-F18EDFCD9378}"/>
              </a:ext>
            </a:extLst>
          </p:cNvPr>
          <p:cNvSpPr/>
          <p:nvPr/>
        </p:nvSpPr>
        <p:spPr bwMode="auto">
          <a:xfrm>
            <a:off x="8200014" y="3559727"/>
            <a:ext cx="1315177" cy="154617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 w="38100"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2ACCD17-823D-45D5-86AA-41840EA10EB3}"/>
              </a:ext>
            </a:extLst>
          </p:cNvPr>
          <p:cNvSpPr txBox="1"/>
          <p:nvPr/>
        </p:nvSpPr>
        <p:spPr>
          <a:xfrm>
            <a:off x="8030976" y="3111218"/>
            <a:ext cx="3666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000" b="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 Timing resolution</a:t>
            </a:r>
          </a:p>
        </p:txBody>
      </p:sp>
      <p:sp>
        <p:nvSpPr>
          <p:cNvPr id="19" name="Contenidor de contingut 2">
            <a:extLst>
              <a:ext uri="{FF2B5EF4-FFF2-40B4-BE49-F238E27FC236}">
                <a16:creationId xmlns:a16="http://schemas.microsoft.com/office/drawing/2014/main" id="{0EB4BDE9-C1B3-4FCB-ADE6-5BC459308498}"/>
              </a:ext>
            </a:extLst>
          </p:cNvPr>
          <p:cNvSpPr txBox="1">
            <a:spLocks/>
          </p:cNvSpPr>
          <p:nvPr/>
        </p:nvSpPr>
        <p:spPr bwMode="auto">
          <a:xfrm>
            <a:off x="5904021" y="1101784"/>
            <a:ext cx="6240651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kern="0" dirty="0"/>
              <a:t>What is required to the electronics?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Low electronics jitter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Deal with time walk problems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Accurate conversion 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TDC, waveform sampling</a:t>
            </a:r>
          </a:p>
        </p:txBody>
      </p:sp>
      <p:sp>
        <p:nvSpPr>
          <p:cNvPr id="22" name="Fletxa: dreta 12">
            <a:extLst>
              <a:ext uri="{FF2B5EF4-FFF2-40B4-BE49-F238E27FC236}">
                <a16:creationId xmlns:a16="http://schemas.microsoft.com/office/drawing/2014/main" id="{923D82BE-EF67-4E71-B425-323BED7C1D82}"/>
              </a:ext>
            </a:extLst>
          </p:cNvPr>
          <p:cNvSpPr/>
          <p:nvPr/>
        </p:nvSpPr>
        <p:spPr bwMode="auto">
          <a:xfrm>
            <a:off x="4655127" y="1271843"/>
            <a:ext cx="914400" cy="147691"/>
          </a:xfrm>
          <a:prstGeom prst="rightArrow">
            <a:avLst/>
          </a:prstGeom>
          <a:solidFill>
            <a:schemeClr val="accent3">
              <a:lumMod val="65000"/>
            </a:schemeClr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84C2E36D-09E4-4081-9A82-6611F95ADD8B}"/>
                  </a:ext>
                </a:extLst>
              </p:cNvPr>
              <p:cNvSpPr txBox="1"/>
              <p:nvPr/>
            </p:nvSpPr>
            <p:spPr>
              <a:xfrm>
                <a:off x="9864026" y="3559727"/>
                <a:ext cx="1315177" cy="620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3600" b="0" i="1" smtClean="0">
                              <a:solidFill>
                                <a:srgbClr val="EA224D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600" b="0" i="1" smtClean="0">
                              <a:solidFill>
                                <a:srgbClr val="EA224D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3600" b="0" i="1" smtClean="0">
                              <a:solidFill>
                                <a:srgbClr val="EA224D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3600" b="0" i="1" smtClean="0">
                              <a:solidFill>
                                <a:srgbClr val="EA224D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GB" sz="3600" b="0" i="1" smtClean="0">
                              <a:solidFill>
                                <a:srgbClr val="EA224D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  <m:sup>
                          <m:r>
                            <a:rPr lang="en-GB" sz="3600" b="0" i="1" smtClean="0">
                              <a:solidFill>
                                <a:srgbClr val="EA224D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GB" sz="3600" b="0" dirty="0">
                  <a:solidFill>
                    <a:srgbClr val="EA224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84C2E36D-09E4-4081-9A82-6611F95AD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4026" y="3559727"/>
                <a:ext cx="1315177" cy="6207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4279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7">
            <a:extLst>
              <a:ext uri="{FF2B5EF4-FFF2-40B4-BE49-F238E27FC236}">
                <a16:creationId xmlns:a16="http://schemas.microsoft.com/office/drawing/2014/main" id="{54726F51-4127-6F05-F29B-99633111F1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00" b="-1935"/>
          <a:stretch/>
        </p:blipFill>
        <p:spPr>
          <a:xfrm>
            <a:off x="6095999" y="3495419"/>
            <a:ext cx="3515719" cy="3405443"/>
          </a:xfrm>
          <a:prstGeom prst="rect">
            <a:avLst/>
          </a:prstGeom>
        </p:spPr>
      </p:pic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1696BEF9-FB6A-EEE0-1FF7-8C4E0B2FB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27" y="1101784"/>
            <a:ext cx="5247879" cy="569071"/>
          </a:xfrm>
        </p:spPr>
        <p:txBody>
          <a:bodyPr/>
          <a:lstStyle/>
          <a:p>
            <a:r>
              <a:rPr lang="en-GB" dirty="0"/>
              <a:t>What is a fast detector?</a:t>
            </a:r>
          </a:p>
          <a:p>
            <a:pPr lvl="1"/>
            <a:r>
              <a:rPr lang="en-GB" b="1" i="1" dirty="0"/>
              <a:t>“Prompt” signal generation</a:t>
            </a:r>
          </a:p>
          <a:p>
            <a:pPr lvl="2"/>
            <a:r>
              <a:rPr lang="en-GB" b="1" i="1" dirty="0"/>
              <a:t>Timing measurements</a:t>
            </a:r>
          </a:p>
          <a:p>
            <a:pPr lvl="3"/>
            <a:r>
              <a:rPr lang="en-GB" b="1" i="1" dirty="0"/>
              <a:t>Many more factors involved !!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DAEA3EAC-4751-30DF-FD50-2C5300B44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19" name="Contenidor de contingut 2">
            <a:extLst>
              <a:ext uri="{FF2B5EF4-FFF2-40B4-BE49-F238E27FC236}">
                <a16:creationId xmlns:a16="http://schemas.microsoft.com/office/drawing/2014/main" id="{0EB4BDE9-C1B3-4FCB-ADE6-5BC459308498}"/>
              </a:ext>
            </a:extLst>
          </p:cNvPr>
          <p:cNvSpPr txBox="1">
            <a:spLocks/>
          </p:cNvSpPr>
          <p:nvPr/>
        </p:nvSpPr>
        <p:spPr bwMode="auto">
          <a:xfrm>
            <a:off x="5791201" y="1101784"/>
            <a:ext cx="6353472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kern="0" dirty="0"/>
              <a:t>What is required to the electronics?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electronics jitter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slew rate and low noise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Deal with time walk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Accurate conversion </a:t>
            </a:r>
          </a:p>
        </p:txBody>
      </p:sp>
      <p:sp>
        <p:nvSpPr>
          <p:cNvPr id="22" name="Fletxa: dreta 12">
            <a:extLst>
              <a:ext uri="{FF2B5EF4-FFF2-40B4-BE49-F238E27FC236}">
                <a16:creationId xmlns:a16="http://schemas.microsoft.com/office/drawing/2014/main" id="{923D82BE-EF67-4E71-B425-323BED7C1D82}"/>
              </a:ext>
            </a:extLst>
          </p:cNvPr>
          <p:cNvSpPr/>
          <p:nvPr/>
        </p:nvSpPr>
        <p:spPr bwMode="auto">
          <a:xfrm>
            <a:off x="4655127" y="1271843"/>
            <a:ext cx="914400" cy="147691"/>
          </a:xfrm>
          <a:prstGeom prst="rightArrow">
            <a:avLst/>
          </a:prstGeom>
          <a:solidFill>
            <a:schemeClr val="accent3">
              <a:lumMod val="65000"/>
            </a:schemeClr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D255842-0CFC-4B58-A931-A56A3AE47CC5}"/>
              </a:ext>
            </a:extLst>
          </p:cNvPr>
          <p:cNvSpPr txBox="1"/>
          <p:nvPr/>
        </p:nvSpPr>
        <p:spPr>
          <a:xfrm>
            <a:off x="208104" y="3543986"/>
            <a:ext cx="6091096" cy="67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000" b="1" i="1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Jitter</a:t>
            </a:r>
            <a:r>
              <a:rPr lang="en-GB" sz="2000" i="1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GB" sz="2000" b="0" i="1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electronics noise (N) added to the signal. </a:t>
            </a:r>
          </a:p>
          <a:p>
            <a:pPr>
              <a:buNone/>
            </a:pPr>
            <a:r>
              <a:rPr lang="en-GB" sz="1800" b="0" i="1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For discriminator: </a:t>
            </a:r>
            <a:r>
              <a:rPr lang="en-GB" sz="1800" b="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uncertainty in threshold crossing time</a:t>
            </a:r>
            <a:endParaRPr lang="en-GB" sz="1800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74B2524B-277A-4813-BB2C-7D1184DAC0E5}"/>
                  </a:ext>
                </a:extLst>
              </p:cNvPr>
              <p:cNvSpPr txBox="1"/>
              <p:nvPr/>
            </p:nvSpPr>
            <p:spPr>
              <a:xfrm>
                <a:off x="7853858" y="3545570"/>
                <a:ext cx="2172454" cy="79130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  <m:sup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𝐽𝑖𝑡</m:t>
                          </m:r>
                        </m:sup>
                      </m:sSubSup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2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𝑑𝑆</m:t>
                          </m:r>
                          <m:r>
                            <a:rPr lang="en-GB" sz="2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GB" sz="2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2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74B2524B-277A-4813-BB2C-7D1184DAC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3858" y="3545570"/>
                <a:ext cx="2172454" cy="791307"/>
              </a:xfrm>
              <a:prstGeom prst="rect">
                <a:avLst/>
              </a:prstGeom>
              <a:blipFill>
                <a:blip r:embed="rId4"/>
                <a:stretch>
                  <a:fillRect t="-2326" b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ítol 1">
            <a:extLst>
              <a:ext uri="{FF2B5EF4-FFF2-40B4-BE49-F238E27FC236}">
                <a16:creationId xmlns:a16="http://schemas.microsoft.com/office/drawing/2014/main" id="{35A0E2AE-CD01-42D2-A3DE-4DA66AD38224}"/>
              </a:ext>
            </a:extLst>
          </p:cNvPr>
          <p:cNvSpPr txBox="1">
            <a:spLocks/>
          </p:cNvSpPr>
          <p:nvPr/>
        </p:nvSpPr>
        <p:spPr bwMode="auto">
          <a:xfrm>
            <a:off x="-2584" y="-59"/>
            <a:ext cx="10474251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GB" b="0" kern="0"/>
              <a:t>I. Introduction</a:t>
            </a:r>
            <a:endParaRPr lang="en-GB" b="0" kern="0" dirty="0"/>
          </a:p>
        </p:txBody>
      </p:sp>
      <p:sp>
        <p:nvSpPr>
          <p:cNvPr id="12" name="CuadroTexto 19">
            <a:extLst>
              <a:ext uri="{FF2B5EF4-FFF2-40B4-BE49-F238E27FC236}">
                <a16:creationId xmlns:a16="http://schemas.microsoft.com/office/drawing/2014/main" id="{A68BB3C6-1288-8B1A-F8CB-5892ECF14AFF}"/>
              </a:ext>
            </a:extLst>
          </p:cNvPr>
          <p:cNvSpPr txBox="1"/>
          <p:nvPr/>
        </p:nvSpPr>
        <p:spPr>
          <a:xfrm>
            <a:off x="8592456" y="5636723"/>
            <a:ext cx="3758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2000" i="1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buNone/>
            </a:pPr>
            <a:r>
              <a:rPr lang="en-GB" sz="1200" b="0" i="0" dirty="0"/>
              <a:t>N. </a:t>
            </a:r>
            <a:r>
              <a:rPr lang="en-GB" sz="1200" b="0" i="0" dirty="0" err="1"/>
              <a:t>Cartiglia</a:t>
            </a:r>
            <a:r>
              <a:rPr lang="en-GB" sz="1200" b="0" i="0" dirty="0"/>
              <a:t>, “Ultra-Fast Silicon Detector” </a:t>
            </a:r>
          </a:p>
          <a:p>
            <a:pPr>
              <a:buNone/>
            </a:pPr>
            <a:r>
              <a:rPr lang="en-GB" sz="1200" b="0" i="0" dirty="0"/>
              <a:t>https://www-physics.lbl.gov/seminars/Cartiglia.pdf</a:t>
            </a: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40DF8F44-DC37-520D-C629-24800DA9D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983" y="4360993"/>
            <a:ext cx="3221265" cy="173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179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CA8E7DF9-C132-4303-B5D2-EDBA723ABC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69" b="-1935"/>
          <a:stretch/>
        </p:blipFill>
        <p:spPr>
          <a:xfrm>
            <a:off x="5329190" y="3509617"/>
            <a:ext cx="4031673" cy="3414986"/>
          </a:xfrm>
          <a:prstGeom prst="rect">
            <a:avLst/>
          </a:prstGeom>
        </p:spPr>
      </p:pic>
      <p:sp>
        <p:nvSpPr>
          <p:cNvPr id="2" name="Títol 1">
            <a:extLst>
              <a:ext uri="{FF2B5EF4-FFF2-40B4-BE49-F238E27FC236}">
                <a16:creationId xmlns:a16="http://schemas.microsoft.com/office/drawing/2014/main" id="{8A550D8E-9AA7-7A6A-4BD7-92EC2ECD4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34" y="3513620"/>
            <a:ext cx="5980558" cy="646331"/>
          </a:xfr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2000" b="1" i="1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Time walk</a:t>
            </a:r>
            <a:r>
              <a:rPr lang="en-GB" sz="2000" i="1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GB" sz="2000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the voltage value V</a:t>
            </a:r>
            <a:r>
              <a:rPr lang="en-GB" sz="2000" kern="1200" baseline="-250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GB" sz="2000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is reached at different times by signals of different amplitude (S)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1696BEF9-FB6A-EEE0-1FF7-8C4E0B2FB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27" y="1101784"/>
            <a:ext cx="5247879" cy="569071"/>
          </a:xfrm>
        </p:spPr>
        <p:txBody>
          <a:bodyPr/>
          <a:lstStyle/>
          <a:p>
            <a:r>
              <a:rPr lang="en-GB" dirty="0"/>
              <a:t>What is a fast detector?</a:t>
            </a:r>
          </a:p>
          <a:p>
            <a:pPr lvl="1"/>
            <a:r>
              <a:rPr lang="en-GB" b="1" i="1" dirty="0"/>
              <a:t>“Prompt” signal generation</a:t>
            </a:r>
          </a:p>
          <a:p>
            <a:pPr lvl="2"/>
            <a:r>
              <a:rPr lang="en-GB" b="1" i="1" dirty="0"/>
              <a:t>Timing measurements</a:t>
            </a:r>
          </a:p>
          <a:p>
            <a:pPr lvl="3"/>
            <a:r>
              <a:rPr lang="en-GB" b="1" i="1" dirty="0"/>
              <a:t>Many more factors involved !!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DAEA3EAC-4751-30DF-FD50-2C5300B44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sp>
        <p:nvSpPr>
          <p:cNvPr id="19" name="Contenidor de contingut 2">
            <a:extLst>
              <a:ext uri="{FF2B5EF4-FFF2-40B4-BE49-F238E27FC236}">
                <a16:creationId xmlns:a16="http://schemas.microsoft.com/office/drawing/2014/main" id="{0EB4BDE9-C1B3-4FCB-ADE6-5BC459308498}"/>
              </a:ext>
            </a:extLst>
          </p:cNvPr>
          <p:cNvSpPr txBox="1">
            <a:spLocks/>
          </p:cNvSpPr>
          <p:nvPr/>
        </p:nvSpPr>
        <p:spPr bwMode="auto">
          <a:xfrm>
            <a:off x="5904021" y="1101784"/>
            <a:ext cx="6240651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kern="0" dirty="0"/>
              <a:t>What is required to the electronics?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Low electronics jitter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Deal with time walk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walk correction</a:t>
            </a:r>
          </a:p>
          <a:p>
            <a:pPr lvl="3">
              <a:lnSpc>
                <a:spcPct val="100000"/>
              </a:lnSpc>
              <a:spcBef>
                <a:spcPts val="0"/>
              </a:spcBef>
            </a:pPr>
            <a:r>
              <a:rPr lang="en-GB" sz="17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CFD, digital signal processing, offline…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Accurate conversion </a:t>
            </a:r>
          </a:p>
        </p:txBody>
      </p:sp>
      <p:sp>
        <p:nvSpPr>
          <p:cNvPr id="22" name="Fletxa: dreta 12">
            <a:extLst>
              <a:ext uri="{FF2B5EF4-FFF2-40B4-BE49-F238E27FC236}">
                <a16:creationId xmlns:a16="http://schemas.microsoft.com/office/drawing/2014/main" id="{923D82BE-EF67-4E71-B425-323BED7C1D82}"/>
              </a:ext>
            </a:extLst>
          </p:cNvPr>
          <p:cNvSpPr/>
          <p:nvPr/>
        </p:nvSpPr>
        <p:spPr bwMode="auto">
          <a:xfrm>
            <a:off x="4655127" y="1271843"/>
            <a:ext cx="914400" cy="147691"/>
          </a:xfrm>
          <a:prstGeom prst="rightArrow">
            <a:avLst/>
          </a:prstGeom>
          <a:solidFill>
            <a:schemeClr val="accent3">
              <a:lumMod val="65000"/>
            </a:schemeClr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58A9B46-E571-4C9B-A12E-DD88C7B9E095}"/>
              </a:ext>
            </a:extLst>
          </p:cNvPr>
          <p:cNvSpPr txBox="1"/>
          <p:nvPr/>
        </p:nvSpPr>
        <p:spPr>
          <a:xfrm>
            <a:off x="9101138" y="5267205"/>
            <a:ext cx="3040596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2000" i="1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buNone/>
            </a:pPr>
            <a:r>
              <a:rPr lang="en-GB" sz="1200" b="0" i="0" dirty="0"/>
              <a:t>N. </a:t>
            </a:r>
            <a:r>
              <a:rPr lang="en-GB" sz="1200" b="0" i="0" dirty="0" err="1"/>
              <a:t>Cartiglia</a:t>
            </a:r>
            <a:r>
              <a:rPr lang="en-GB" sz="1200" b="0" i="0" dirty="0"/>
              <a:t>, “Ultra-Fast Silicon Detector” </a:t>
            </a:r>
          </a:p>
          <a:p>
            <a:pPr>
              <a:buNone/>
            </a:pPr>
            <a:r>
              <a:rPr lang="en-GB" sz="1200" b="0" i="0" dirty="0"/>
              <a:t>https://www-physics.lbl.gov/seminars/Cartiglia.pdf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9FD5E1C2-301F-49F4-8361-B4E9B8C880C9}"/>
                  </a:ext>
                </a:extLst>
              </p:cNvPr>
              <p:cNvSpPr txBox="1"/>
              <p:nvPr/>
            </p:nvSpPr>
            <p:spPr>
              <a:xfrm>
                <a:off x="6992015" y="3511363"/>
                <a:ext cx="3257302" cy="9022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  <m:sup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𝑇𝑊</m:t>
                          </m:r>
                        </m:sup>
                      </m:sSubSup>
                      <m:r>
                        <a:rPr lang="en-GB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3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32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32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32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GB" sz="32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32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32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GB" sz="32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𝑡h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32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</m:oMath>
                  </m:oMathPara>
                </a14:m>
                <a:endParaRPr lang="en-GB" sz="32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9FD5E1C2-301F-49F4-8361-B4E9B8C880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2015" y="3511363"/>
                <a:ext cx="3257302" cy="902298"/>
              </a:xfrm>
              <a:prstGeom prst="rect">
                <a:avLst/>
              </a:prstGeom>
              <a:blipFill>
                <a:blip r:embed="rId4"/>
                <a:stretch>
                  <a:fillRect t="-2703" b="-189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8709B639-2D59-408C-827E-EE2E6344A240}"/>
                  </a:ext>
                </a:extLst>
              </p:cNvPr>
              <p:cNvSpPr txBox="1"/>
              <p:nvPr/>
            </p:nvSpPr>
            <p:spPr>
              <a:xfrm>
                <a:off x="9957096" y="3343580"/>
                <a:ext cx="2509887" cy="8940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signal</m:t>
                      </m:r>
                      <m:r>
                        <a:rPr lang="en-GB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rise</m:t>
                      </m:r>
                      <m:r>
                        <a:rPr lang="en-GB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time</m:t>
                      </m:r>
                    </m:oMath>
                  </m:oMathPara>
                </a14:m>
                <a:endParaRPr lang="en-GB" sz="2000" b="0" dirty="0">
                  <a:solidFill>
                    <a:schemeClr val="tx1"/>
                  </a:solidFill>
                </a:endParaRPr>
              </a:p>
              <a:p>
                <a:pPr>
                  <a:buNone/>
                </a:pPr>
                <a:endParaRPr lang="en-GB" sz="1100" b="0" dirty="0">
                  <a:solidFill>
                    <a:schemeClr val="tx1"/>
                  </a:solidFill>
                </a:endParaRPr>
              </a:p>
              <a:p>
                <a:pPr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8709B639-2D59-408C-827E-EE2E6344A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7096" y="3343580"/>
                <a:ext cx="2509887" cy="8940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ítol 1">
            <a:extLst>
              <a:ext uri="{FF2B5EF4-FFF2-40B4-BE49-F238E27FC236}">
                <a16:creationId xmlns:a16="http://schemas.microsoft.com/office/drawing/2014/main" id="{35A0E2AE-CD01-42D2-A3DE-4DA66AD38224}"/>
              </a:ext>
            </a:extLst>
          </p:cNvPr>
          <p:cNvSpPr txBox="1">
            <a:spLocks/>
          </p:cNvSpPr>
          <p:nvPr/>
        </p:nvSpPr>
        <p:spPr bwMode="auto">
          <a:xfrm>
            <a:off x="-2584" y="-59"/>
            <a:ext cx="10474251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GB" b="0" kern="0"/>
              <a:t>I. Introduction</a:t>
            </a:r>
            <a:endParaRPr lang="en-GB" b="0" kern="0" dirty="0"/>
          </a:p>
        </p:txBody>
      </p:sp>
      <p:pic>
        <p:nvPicPr>
          <p:cNvPr id="14" name="Imatge 13">
            <a:extLst>
              <a:ext uri="{FF2B5EF4-FFF2-40B4-BE49-F238E27FC236}">
                <a16:creationId xmlns:a16="http://schemas.microsoft.com/office/drawing/2014/main" id="{79C27B19-1BED-2D3F-BEB0-4F88284C47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5983" y="4360993"/>
            <a:ext cx="3221265" cy="173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7493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1696BEF9-FB6A-EEE0-1FF7-8C4E0B2FB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27" y="1101784"/>
            <a:ext cx="5247879" cy="569071"/>
          </a:xfrm>
        </p:spPr>
        <p:txBody>
          <a:bodyPr/>
          <a:lstStyle/>
          <a:p>
            <a:r>
              <a:rPr lang="en-GB" dirty="0"/>
              <a:t>What is a fast detector?</a:t>
            </a:r>
          </a:p>
          <a:p>
            <a:pPr lvl="1"/>
            <a:r>
              <a:rPr lang="en-GB" b="1" i="1" dirty="0"/>
              <a:t>“Prompt” signal generation</a:t>
            </a:r>
          </a:p>
          <a:p>
            <a:pPr lvl="2"/>
            <a:r>
              <a:rPr lang="en-GB" b="1" i="1" dirty="0"/>
              <a:t>Timing measurements</a:t>
            </a:r>
          </a:p>
          <a:p>
            <a:pPr lvl="3"/>
            <a:r>
              <a:rPr lang="en-GB" b="1" i="1" dirty="0"/>
              <a:t>Many more factors involved !!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DAEA3EAC-4751-30DF-FD50-2C5300B44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sp>
        <p:nvSpPr>
          <p:cNvPr id="19" name="Contenidor de contingut 2">
            <a:extLst>
              <a:ext uri="{FF2B5EF4-FFF2-40B4-BE49-F238E27FC236}">
                <a16:creationId xmlns:a16="http://schemas.microsoft.com/office/drawing/2014/main" id="{0EB4BDE9-C1B3-4FCB-ADE6-5BC459308498}"/>
              </a:ext>
            </a:extLst>
          </p:cNvPr>
          <p:cNvSpPr txBox="1">
            <a:spLocks/>
          </p:cNvSpPr>
          <p:nvPr/>
        </p:nvSpPr>
        <p:spPr bwMode="auto">
          <a:xfrm>
            <a:off x="5904021" y="1101784"/>
            <a:ext cx="6240651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kern="0" dirty="0"/>
              <a:t>What is required to the electronics?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Low electronics jitter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Deal with time walk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walk correction</a:t>
            </a:r>
          </a:p>
          <a:p>
            <a:pPr lvl="3">
              <a:lnSpc>
                <a:spcPct val="100000"/>
              </a:lnSpc>
              <a:spcBef>
                <a:spcPts val="0"/>
              </a:spcBef>
            </a:pPr>
            <a:r>
              <a:rPr lang="en-GB" sz="17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CFD, digital signal processing, offline…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b="0" kern="0" dirty="0"/>
              <a:t>Accurate conversion </a:t>
            </a:r>
          </a:p>
        </p:txBody>
      </p:sp>
      <p:sp>
        <p:nvSpPr>
          <p:cNvPr id="22" name="Fletxa: dreta 12">
            <a:extLst>
              <a:ext uri="{FF2B5EF4-FFF2-40B4-BE49-F238E27FC236}">
                <a16:creationId xmlns:a16="http://schemas.microsoft.com/office/drawing/2014/main" id="{923D82BE-EF67-4E71-B425-323BED7C1D82}"/>
              </a:ext>
            </a:extLst>
          </p:cNvPr>
          <p:cNvSpPr/>
          <p:nvPr/>
        </p:nvSpPr>
        <p:spPr bwMode="auto">
          <a:xfrm>
            <a:off x="4655127" y="1271843"/>
            <a:ext cx="914400" cy="147691"/>
          </a:xfrm>
          <a:prstGeom prst="rightArrow">
            <a:avLst/>
          </a:prstGeom>
          <a:solidFill>
            <a:schemeClr val="accent3">
              <a:lumMod val="65000"/>
            </a:schemeClr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5" name="Títol 1">
            <a:extLst>
              <a:ext uri="{FF2B5EF4-FFF2-40B4-BE49-F238E27FC236}">
                <a16:creationId xmlns:a16="http://schemas.microsoft.com/office/drawing/2014/main" id="{35A0E2AE-CD01-42D2-A3DE-4DA66AD38224}"/>
              </a:ext>
            </a:extLst>
          </p:cNvPr>
          <p:cNvSpPr txBox="1">
            <a:spLocks/>
          </p:cNvSpPr>
          <p:nvPr/>
        </p:nvSpPr>
        <p:spPr bwMode="auto">
          <a:xfrm>
            <a:off x="-2584" y="-59"/>
            <a:ext cx="10474251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GB" b="0" kern="0"/>
              <a:t>I. Introduction</a:t>
            </a:r>
            <a:endParaRPr lang="en-GB" b="0" kern="0" dirty="0"/>
          </a:p>
        </p:txBody>
      </p:sp>
      <p:sp>
        <p:nvSpPr>
          <p:cNvPr id="14" name="Contenidor de contingut 2">
            <a:extLst>
              <a:ext uri="{FF2B5EF4-FFF2-40B4-BE49-F238E27FC236}">
                <a16:creationId xmlns:a16="http://schemas.microsoft.com/office/drawing/2014/main" id="{3CD4BE1D-D6D5-77FF-1070-A75AC96EEF4F}"/>
              </a:ext>
            </a:extLst>
          </p:cNvPr>
          <p:cNvSpPr txBox="1">
            <a:spLocks/>
          </p:cNvSpPr>
          <p:nvPr/>
        </p:nvSpPr>
        <p:spPr bwMode="auto">
          <a:xfrm>
            <a:off x="47327" y="3457516"/>
            <a:ext cx="5870873" cy="2441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400" b="0" kern="0" dirty="0"/>
              <a:t>Time-walk correction</a:t>
            </a:r>
          </a:p>
          <a:p>
            <a:pPr lvl="1">
              <a:lnSpc>
                <a:spcPct val="100000"/>
              </a:lnSpc>
            </a:pPr>
            <a:r>
              <a:rPr lang="en-GB" sz="1800" b="0" kern="0" dirty="0"/>
              <a:t>Most precise correction is based on accurate energy measurement (see A. </a:t>
            </a:r>
            <a:r>
              <a:rPr lang="en-GB" sz="1800" b="0" kern="0" dirty="0" err="1"/>
              <a:t>Rivetti</a:t>
            </a:r>
            <a:r>
              <a:rPr lang="en-GB" sz="1800" b="0" kern="0" dirty="0"/>
              <a:t> talk)</a:t>
            </a:r>
          </a:p>
          <a:p>
            <a:pPr lvl="1">
              <a:lnSpc>
                <a:spcPct val="100000"/>
              </a:lnSpc>
            </a:pPr>
            <a:r>
              <a:rPr lang="en-GB" sz="1800" b="0" kern="0" dirty="0"/>
              <a:t>If not available: poor man ADC is </a:t>
            </a:r>
            <a:r>
              <a:rPr lang="en-GB" sz="1800" b="0" kern="0" dirty="0" err="1"/>
              <a:t>ToT</a:t>
            </a:r>
            <a:endParaRPr lang="en-GB" sz="1800" b="0" kern="0" dirty="0"/>
          </a:p>
          <a:p>
            <a:pPr lvl="2">
              <a:lnSpc>
                <a:spcPct val="100000"/>
              </a:lnSpc>
            </a:pPr>
            <a:r>
              <a:rPr lang="en-GB" sz="1400" b="0" kern="0" dirty="0"/>
              <a:t>The pulse width at the output discriminator is proportional to the signal amplitude</a:t>
            </a:r>
          </a:p>
          <a:p>
            <a:pPr lvl="2">
              <a:lnSpc>
                <a:spcPct val="100000"/>
              </a:lnSpc>
            </a:pPr>
            <a:r>
              <a:rPr lang="en-GB" sz="1400" b="0" kern="0" dirty="0"/>
              <a:t>It is known as Time-over-</a:t>
            </a:r>
            <a:r>
              <a:rPr lang="en-GB" sz="1400" b="0" kern="0" dirty="0" err="1"/>
              <a:t>Treshold</a:t>
            </a:r>
            <a:r>
              <a:rPr lang="en-GB" sz="1400" b="0" kern="0" dirty="0"/>
              <a:t> (</a:t>
            </a:r>
            <a:r>
              <a:rPr lang="en-GB" sz="1400" b="0" kern="0" dirty="0" err="1"/>
              <a:t>ToT</a:t>
            </a:r>
            <a:r>
              <a:rPr lang="en-GB" sz="1400" b="0" kern="0" dirty="0"/>
              <a:t>)</a:t>
            </a:r>
          </a:p>
          <a:p>
            <a:pPr lvl="2">
              <a:lnSpc>
                <a:spcPct val="100000"/>
              </a:lnSpc>
            </a:pPr>
            <a:r>
              <a:rPr lang="en-GB" sz="1400" b="0" kern="0" dirty="0"/>
              <a:t>The relation with signal amplitude is non-linear</a:t>
            </a:r>
          </a:p>
          <a:p>
            <a:pPr lvl="2">
              <a:lnSpc>
                <a:spcPct val="100000"/>
              </a:lnSpc>
            </a:pPr>
            <a:r>
              <a:rPr lang="en-GB" sz="1400" b="0" kern="0" dirty="0" err="1"/>
              <a:t>ToT</a:t>
            </a:r>
            <a:r>
              <a:rPr lang="en-GB" sz="1400" b="0" kern="0" dirty="0"/>
              <a:t> information can be used to estimate signal amplitude an perform time-walk correction</a:t>
            </a:r>
          </a:p>
          <a:p>
            <a:pPr lvl="1">
              <a:lnSpc>
                <a:spcPct val="100000"/>
              </a:lnSpc>
            </a:pPr>
            <a:endParaRPr lang="en-GB" sz="2000" b="0" kern="0" dirty="0"/>
          </a:p>
          <a:p>
            <a:pPr>
              <a:lnSpc>
                <a:spcPct val="100000"/>
              </a:lnSpc>
            </a:pPr>
            <a:endParaRPr lang="en-GB" sz="2400" b="0" kern="0" dirty="0"/>
          </a:p>
        </p:txBody>
      </p:sp>
      <p:pic>
        <p:nvPicPr>
          <p:cNvPr id="15" name="Picture 14" descr="NoLToT">
            <a:extLst>
              <a:ext uri="{FF2B5EF4-FFF2-40B4-BE49-F238E27FC236}">
                <a16:creationId xmlns:a16="http://schemas.microsoft.com/office/drawing/2014/main" id="{858A9DCB-1E70-EA84-04DC-E73A4AF67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497" y="3477252"/>
            <a:ext cx="2889178" cy="25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7" descr="NoLToTb">
            <a:extLst>
              <a:ext uri="{FF2B5EF4-FFF2-40B4-BE49-F238E27FC236}">
                <a16:creationId xmlns:a16="http://schemas.microsoft.com/office/drawing/2014/main" id="{7C62646C-7FD7-3074-3D69-AE16293CF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898" y="3608134"/>
            <a:ext cx="3157537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2">
            <a:extLst>
              <a:ext uri="{FF2B5EF4-FFF2-40B4-BE49-F238E27FC236}">
                <a16:creationId xmlns:a16="http://schemas.microsoft.com/office/drawing/2014/main" id="{5F6DAE6C-D123-31F2-686D-6C8471FA9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4612" y="6269335"/>
            <a:ext cx="2808288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altLang="en-US" sz="1200" b="1" i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Orita</a:t>
            </a:r>
            <a:r>
              <a:rPr lang="es-ES_tradnl" altLang="en-US" sz="1200" b="1" i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, NIMA 648, S24-27, 2011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n-US" sz="1200" b="1" i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70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9485C-A1FF-F2BB-69C0-56C94E03A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Context: Other Tasks</a:t>
            </a:r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71B9E3D6-01ED-A163-D7A2-155250DEBBD0}"/>
              </a:ext>
            </a:extLst>
          </p:cNvPr>
          <p:cNvSpPr>
            <a:spLocks noGrp="1"/>
          </p:cNvSpPr>
          <p:nvPr/>
        </p:nvSpPr>
        <p:spPr>
          <a:xfrm>
            <a:off x="236279" y="1091894"/>
            <a:ext cx="6102180" cy="5618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 4.1.1 - SSPD w new configurations and modes (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16 groups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l-SI" sz="1600" b="1" dirty="0">
                <a:solidFill>
                  <a:srgbClr val="0070C0"/>
                </a:solidFill>
                <a:latin typeface="Calibri" panose="020F0502020204030204"/>
              </a:rPr>
              <a:t>Custom sensing layer optimization </a:t>
            </a:r>
          </a:p>
          <a:p>
            <a:pPr lvl="1">
              <a:spcBef>
                <a:spcPts val="1000"/>
              </a:spcBef>
              <a:defRPr/>
            </a:pPr>
            <a:r>
              <a:rPr kumimoji="0" lang="sl-SI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Backside illuminated </a:t>
            </a:r>
            <a:r>
              <a:rPr kumimoji="0" lang="sl-SI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(BSI) SiPMs: potential for an enhanced PDE  and a better radiation tolerance.</a:t>
            </a:r>
          </a:p>
          <a:p>
            <a:pPr lvl="1">
              <a:spcBef>
                <a:spcPts val="1000"/>
              </a:spcBef>
              <a:defRPr/>
            </a:pPr>
            <a:r>
              <a:rPr kumimoji="0" lang="sl-SI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 ultraviolet (VUV) or near-infrared (NIR)</a:t>
            </a:r>
            <a:r>
              <a:rPr kumimoji="0" lang="sl-SI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sensitive SiPMs: design, fabrication, and characterisation</a:t>
            </a:r>
          </a:p>
          <a:p>
            <a:pPr lvl="1">
              <a:spcBef>
                <a:spcPts val="1000"/>
              </a:spcBef>
              <a:defRPr/>
            </a:pPr>
            <a:r>
              <a:rPr kumimoji="0" lang="sl-SI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Developing ultra-granular SiPM that integrates with the readout electronics </a:t>
            </a:r>
            <a:r>
              <a:rPr kumimoji="0" lang="sl-SI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using 2.5D or 3D interconnection techniques.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CMOS-SPAD light sensors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co-integration of SPADs and electronics, digitized output signals with low power consumption and fast read-out.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materials for light detection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e.g., SiC, GeC, InGaAs, GaAs technology: possible advantages in SSPDs.</a:t>
            </a:r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F7E7A7CA-192C-DB2C-612D-EE03725A79D6}"/>
              </a:ext>
            </a:extLst>
          </p:cNvPr>
          <p:cNvSpPr txBox="1">
            <a:spLocks/>
          </p:cNvSpPr>
          <p:nvPr/>
        </p:nvSpPr>
        <p:spPr>
          <a:xfrm>
            <a:off x="6503160" y="1013143"/>
            <a:ext cx="5286186" cy="5618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S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 4.1.2 - Fast radiation hard SiPMs (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17 groups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l-SI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Standardize procedures for quantification 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radiation effects.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Characterize the irradiated SiPMs 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 wide range of temperatures down to -200 deg..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 of  annealing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 and quantify other measures 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enabling the use of SiPM in highly irradiated areas: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smaller SiPMs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macro- and micro-light collectors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5E48DC8-967E-C96E-13F5-DB0A84ACA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654" y="4781943"/>
            <a:ext cx="3390900" cy="14097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BBB97D7-5533-BCD0-1291-7609819607AB}"/>
              </a:ext>
            </a:extLst>
          </p:cNvPr>
          <p:cNvGrpSpPr/>
          <p:nvPr/>
        </p:nvGrpSpPr>
        <p:grpSpPr>
          <a:xfrm>
            <a:off x="3851046" y="4904694"/>
            <a:ext cx="2360780" cy="1416759"/>
            <a:chOff x="3967967" y="4776220"/>
            <a:chExt cx="2360780" cy="1416759"/>
          </a:xfrm>
        </p:grpSpPr>
        <p:pic>
          <p:nvPicPr>
            <p:cNvPr id="23" name="Picture 22" descr="Schematic structure of SPADs">
              <a:extLst>
                <a:ext uri="{FF2B5EF4-FFF2-40B4-BE49-F238E27FC236}">
                  <a16:creationId xmlns:a16="http://schemas.microsoft.com/office/drawing/2014/main" id="{1C57EC1E-2FB1-86C9-1FAD-8DB6C3585E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7399" y="4776220"/>
              <a:ext cx="2351348" cy="10630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6">
              <a:extLst>
                <a:ext uri="{FF2B5EF4-FFF2-40B4-BE49-F238E27FC236}">
                  <a16:creationId xmlns:a16="http://schemas.microsoft.com/office/drawing/2014/main" id="{00943A10-93E0-CEAB-C5A5-39F959B4E0C7}"/>
                </a:ext>
              </a:extLst>
            </p:cNvPr>
            <p:cNvSpPr txBox="1"/>
            <p:nvPr/>
          </p:nvSpPr>
          <p:spPr>
            <a:xfrm>
              <a:off x="3967967" y="5854425"/>
              <a:ext cx="225983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S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© Fraunhofer IMS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970EA2CD-FF00-8F6D-1B28-795363981AE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9885" y="4177553"/>
            <a:ext cx="2708433" cy="2014090"/>
          </a:xfrm>
          <a:prstGeom prst="rect">
            <a:avLst/>
          </a:prstGeom>
        </p:spPr>
      </p:pic>
      <p:sp>
        <p:nvSpPr>
          <p:cNvPr id="27" name="ZoneTexte 4">
            <a:extLst>
              <a:ext uri="{FF2B5EF4-FFF2-40B4-BE49-F238E27FC236}">
                <a16:creationId xmlns:a16="http://schemas.microsoft.com/office/drawing/2014/main" id="{C1EFB926-9BC5-8989-E7DE-F52623127F5C}"/>
              </a:ext>
            </a:extLst>
          </p:cNvPr>
          <p:cNvSpPr txBox="1"/>
          <p:nvPr/>
        </p:nvSpPr>
        <p:spPr>
          <a:xfrm>
            <a:off x="9730333" y="4443029"/>
            <a:ext cx="156903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Bias current increase after the irradiation</a:t>
            </a:r>
          </a:p>
        </p:txBody>
      </p:sp>
      <p:sp>
        <p:nvSpPr>
          <p:cNvPr id="28" name="ZoneTexte 4">
            <a:extLst>
              <a:ext uri="{FF2B5EF4-FFF2-40B4-BE49-F238E27FC236}">
                <a16:creationId xmlns:a16="http://schemas.microsoft.com/office/drawing/2014/main" id="{6CA3C6AB-C65A-4E0F-C4AE-B0B94AEB6EA1}"/>
              </a:ext>
            </a:extLst>
          </p:cNvPr>
          <p:cNvSpPr txBox="1"/>
          <p:nvPr/>
        </p:nvSpPr>
        <p:spPr>
          <a:xfrm>
            <a:off x="3953464" y="6354375"/>
            <a:ext cx="156903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BSI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SiPMs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ZoneTexte 4">
            <a:extLst>
              <a:ext uri="{FF2B5EF4-FFF2-40B4-BE49-F238E27FC236}">
                <a16:creationId xmlns:a16="http://schemas.microsoft.com/office/drawing/2014/main" id="{CCF039BC-3C20-30C2-0679-AB807B6459D8}"/>
              </a:ext>
            </a:extLst>
          </p:cNvPr>
          <p:cNvSpPr txBox="1"/>
          <p:nvPr/>
        </p:nvSpPr>
        <p:spPr>
          <a:xfrm>
            <a:off x="511136" y="6257591"/>
            <a:ext cx="156903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Ultra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graniular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SiPMs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D17B419-0864-F22F-C0E5-5E166D9ED294}"/>
              </a:ext>
            </a:extLst>
          </p:cNvPr>
          <p:cNvSpPr/>
          <p:nvPr/>
        </p:nvSpPr>
        <p:spPr>
          <a:xfrm>
            <a:off x="729402" y="2709446"/>
            <a:ext cx="5366597" cy="33855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3A7CB35-A276-B07E-5139-0BEAADDEA795}"/>
              </a:ext>
            </a:extLst>
          </p:cNvPr>
          <p:cNvSpPr/>
          <p:nvPr/>
        </p:nvSpPr>
        <p:spPr>
          <a:xfrm>
            <a:off x="5036153" y="3210337"/>
            <a:ext cx="1074732" cy="21866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5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41631-F64A-E223-411E-7B4E59E1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</a:t>
            </a:r>
            <a:r>
              <a:rPr lang="en-US" b="1" dirty="0"/>
              <a:t>our task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028E2-9057-CDA9-8D9B-D75AE55D1E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8600" y="1219200"/>
            <a:ext cx="11045783" cy="492443"/>
          </a:xfrm>
        </p:spPr>
        <p:txBody>
          <a:bodyPr/>
          <a:lstStyle/>
          <a:p>
            <a:r>
              <a:rPr lang="en-US" dirty="0"/>
              <a:t>Goals defined so far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3B1F0F5D-EC40-DB24-A3A7-AA404DD5A736}"/>
              </a:ext>
            </a:extLst>
          </p:cNvPr>
          <p:cNvSpPr>
            <a:spLocks noGrp="1"/>
          </p:cNvSpPr>
          <p:nvPr/>
        </p:nvSpPr>
        <p:spPr>
          <a:xfrm>
            <a:off x="1066800" y="1787843"/>
            <a:ext cx="9677400" cy="2967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 4.1.3  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Timing of SSPD + Readout electronics  </a:t>
            </a:r>
            <a:r>
              <a:rPr kumimoji="0" lang="sl-SI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16 groups</a:t>
            </a:r>
            <a:r>
              <a:rPr kumimoji="0" lang="sl-SI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 electronics - transversal activity for all WPs </a:t>
            </a: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 and 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 the timing of SiPMs</a:t>
            </a:r>
            <a:r>
              <a:rPr kumimoji="0" lang="sl-SI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Co-design of a multi-ch. readout </a:t>
            </a:r>
            <a:r>
              <a:rPr kumimoji="0" lang="sl-SI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ASIC exploiting the timing potential.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Optimized, reliable, </a:t>
            </a: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cost-effective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integration </a:t>
            </a:r>
            <a:r>
              <a:rPr kumimoji="0" lang="sl-SI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packaging with integrated cooling.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Vertical integration of SiPM arrays to FEE: </a:t>
            </a:r>
            <a:r>
              <a:rPr kumimoji="0" lang="sl-SI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optimize timing by reducing the interconnections' parasitic inductances and capacitances.</a:t>
            </a:r>
          </a:p>
        </p:txBody>
      </p:sp>
      <p:pic>
        <p:nvPicPr>
          <p:cNvPr id="6" name="Picture 5" descr="PDF) Very Compact, Water Cooled SiPM Module for PET/MRT Applications">
            <a:extLst>
              <a:ext uri="{FF2B5EF4-FFF2-40B4-BE49-F238E27FC236}">
                <a16:creationId xmlns:a16="http://schemas.microsoft.com/office/drawing/2014/main" id="{BD396C61-68A2-A989-8D0B-475933A30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2524" y="4725514"/>
            <a:ext cx="1490789" cy="149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29E3DE-C268-C9BE-A49E-C533BB41EC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4755148"/>
            <a:ext cx="2410022" cy="14945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2A0A2E-FF3B-EEAB-0ED0-9959D4C028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36" y="4686793"/>
            <a:ext cx="2688595" cy="1631240"/>
          </a:xfrm>
          <a:prstGeom prst="rect">
            <a:avLst/>
          </a:prstGeom>
        </p:spPr>
      </p:pic>
      <p:sp>
        <p:nvSpPr>
          <p:cNvPr id="9" name="ZoneTexte 4">
            <a:extLst>
              <a:ext uri="{FF2B5EF4-FFF2-40B4-BE49-F238E27FC236}">
                <a16:creationId xmlns:a16="http://schemas.microsoft.com/office/drawing/2014/main" id="{1184FC18-F400-8C40-F767-C22E1D9FE611}"/>
              </a:ext>
            </a:extLst>
          </p:cNvPr>
          <p:cNvSpPr txBox="1"/>
          <p:nvPr/>
        </p:nvSpPr>
        <p:spPr>
          <a:xfrm>
            <a:off x="1841608" y="5106113"/>
            <a:ext cx="227124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Vertical cost effective integration of sensor and readout electronics</a:t>
            </a:r>
          </a:p>
        </p:txBody>
      </p:sp>
      <p:sp>
        <p:nvSpPr>
          <p:cNvPr id="10" name="ZoneTexte 4">
            <a:extLst>
              <a:ext uri="{FF2B5EF4-FFF2-40B4-BE49-F238E27FC236}">
                <a16:creationId xmlns:a16="http://schemas.microsoft.com/office/drawing/2014/main" id="{CD493AEC-3A00-78FC-7C53-6E16B6092F76}"/>
              </a:ext>
            </a:extLst>
          </p:cNvPr>
          <p:cNvSpPr txBox="1"/>
          <p:nvPr/>
        </p:nvSpPr>
        <p:spPr>
          <a:xfrm>
            <a:off x="7292570" y="5013779"/>
            <a:ext cx="124191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Integrated cooling: SUBLIMA</a:t>
            </a:r>
          </a:p>
        </p:txBody>
      </p:sp>
    </p:spTree>
    <p:extLst>
      <p:ext uri="{BB962C8B-B14F-4D97-AF65-F5344CB8AC3E}">
        <p14:creationId xmlns:p14="http://schemas.microsoft.com/office/powerpoint/2010/main" val="790522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C643A-FE25-5B88-E871-068BE85D7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62A23F-EE6A-8EF1-EAC0-32557599B2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7392" y="1170667"/>
            <a:ext cx="11045783" cy="651896"/>
          </a:xfrm>
        </p:spPr>
        <p:txBody>
          <a:bodyPr/>
          <a:lstStyle/>
          <a:p>
            <a:r>
              <a:rPr lang="en-US" dirty="0"/>
              <a:t>Specific milestones and deliverables (coordinated with other WPP4.1 </a:t>
            </a:r>
            <a:r>
              <a:rPr lang="en-US" dirty="0" err="1"/>
              <a:t>taks</a:t>
            </a:r>
            <a:r>
              <a:rPr lang="en-US" dirty="0"/>
              <a:t>)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EA8706E8-7B35-CEA0-2A03-36F450EFA7AB}"/>
              </a:ext>
            </a:extLst>
          </p:cNvPr>
          <p:cNvSpPr txBox="1"/>
          <p:nvPr/>
        </p:nvSpPr>
        <p:spPr>
          <a:xfrm>
            <a:off x="307392" y="1676400"/>
            <a:ext cx="11275008" cy="20928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en-S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sl-SI" sz="2000" b="1" dirty="0"/>
              <a:t>Milestones: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/>
              <a:t>M4.1.1.1 Tested Back-side illuminated SiPM samples (M24)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/>
              <a:t>M4.1.1.2 Tested CMOS-SPAD samples (M24)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/>
              <a:t>M4.1.2 Standardization of characterization procedures and standards to measure SiPM performance after irradiation (M18)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/>
              <a:t>M4.1.3 Demonstrated high-performance readout electronics for solid-state photon detectors (M24)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62DB03-8147-044C-C4BD-0551258FE6F7}"/>
              </a:ext>
            </a:extLst>
          </p:cNvPr>
          <p:cNvSpPr txBox="1"/>
          <p:nvPr/>
        </p:nvSpPr>
        <p:spPr>
          <a:xfrm>
            <a:off x="307393" y="4289048"/>
            <a:ext cx="11275007" cy="17851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en-S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sl-SI" sz="2000" b="1" dirty="0"/>
              <a:t>Deliverables: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/>
              <a:t>D4.1.1.1 Demonstrator of BSI SiPM array (M36)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/>
              <a:t>D4.1.1.2 Demonstrator of CMOS-SPAD monolithic sensor (M36)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/>
              <a:t>D4.1.2 Report on achieved state-of-the-art fast and radiation hard SiPMs and analysis of prospects (M36)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/>
              <a:t>D4.1.3 Demonstrator of the ultra-fast SiPM with optimized readout  electronics (M36)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4B7D7D-D39D-E64B-6572-29D52AB3DF9F}"/>
              </a:ext>
            </a:extLst>
          </p:cNvPr>
          <p:cNvSpPr/>
          <p:nvPr/>
        </p:nvSpPr>
        <p:spPr>
          <a:xfrm>
            <a:off x="228600" y="3352800"/>
            <a:ext cx="115824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541DB2-2F59-266B-F963-AF6F54B5E29C}"/>
              </a:ext>
            </a:extLst>
          </p:cNvPr>
          <p:cNvSpPr/>
          <p:nvPr/>
        </p:nvSpPr>
        <p:spPr>
          <a:xfrm>
            <a:off x="307392" y="5105400"/>
            <a:ext cx="7388808" cy="31103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F58FB4-AA29-9C77-611B-7441E07E5ACB}"/>
              </a:ext>
            </a:extLst>
          </p:cNvPr>
          <p:cNvSpPr/>
          <p:nvPr/>
        </p:nvSpPr>
        <p:spPr>
          <a:xfrm>
            <a:off x="291350" y="5687333"/>
            <a:ext cx="9386050" cy="3868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5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0382-B4F4-C2A8-6E26-45900F539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123098"/>
            <a:ext cx="6951472" cy="590931"/>
          </a:xfrm>
        </p:spPr>
        <p:txBody>
          <a:bodyPr>
            <a:normAutofit/>
          </a:bodyPr>
          <a:lstStyle/>
          <a:p>
            <a:r>
              <a:rPr lang="sl-SI" dirty="0"/>
              <a:t>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D1DC9-DBA6-E897-8471-1D5D4F3B6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219201"/>
            <a:ext cx="11887200" cy="4952999"/>
          </a:xfrm>
        </p:spPr>
        <p:txBody>
          <a:bodyPr>
            <a:normAutofit fontScale="92500" lnSpcReduction="10000"/>
          </a:bodyPr>
          <a:lstStyle/>
          <a:p>
            <a:r>
              <a:rPr lang="sl-SI" sz="2400" dirty="0">
                <a:solidFill>
                  <a:srgbClr val="0070C0"/>
                </a:solidFill>
              </a:rPr>
              <a:t>Task 4.1.1 - SSPD w new configurations and modes</a:t>
            </a:r>
          </a:p>
          <a:p>
            <a:pPr marL="0" indent="0">
              <a:buNone/>
            </a:pPr>
            <a:r>
              <a:rPr lang="en-US" sz="2400" dirty="0">
                <a:latin typeface="Georgia"/>
              </a:rPr>
              <a:t>16 groups: Bologna, CERN EP, Ferrara, FNAL, Genova, Maryland, Michigan, Pavia, Trento, Milano , Virginia, Bologna, Iowa, SNU, Tokyo Metropolitan, Bari2 </a:t>
            </a:r>
          </a:p>
          <a:p>
            <a:pPr marL="0" indent="0">
              <a:buNone/>
            </a:pPr>
            <a:endParaRPr lang="sl-SI" sz="2400" dirty="0">
              <a:solidFill>
                <a:srgbClr val="0070C0"/>
              </a:solidFill>
            </a:endParaRPr>
          </a:p>
          <a:p>
            <a:r>
              <a:rPr lang="sl-SI" sz="2400" dirty="0">
                <a:solidFill>
                  <a:srgbClr val="0070C0"/>
                </a:solidFill>
              </a:rPr>
              <a:t>Task 4.1.2 - Fast radiation hard SiPMs </a:t>
            </a:r>
          </a:p>
          <a:p>
            <a:pPr marL="0" indent="0">
              <a:buNone/>
            </a:pPr>
            <a:r>
              <a:rPr lang="en-US" sz="2400" dirty="0"/>
              <a:t>17 groups: </a:t>
            </a:r>
            <a:r>
              <a:rPr lang="en-US" sz="2400" dirty="0">
                <a:latin typeface="Georgia"/>
              </a:rPr>
              <a:t>Bologna, Ferrara ,Genova, KEK, Bucharest, CERN-SY-BI, FBK, Giessen, Iowa, </a:t>
            </a:r>
            <a:r>
              <a:rPr lang="en-US" sz="2400" dirty="0" err="1">
                <a:latin typeface="Georgia"/>
              </a:rPr>
              <a:t>Laussane</a:t>
            </a:r>
            <a:r>
              <a:rPr lang="en-US" sz="2400" dirty="0">
                <a:latin typeface="Georgia"/>
              </a:rPr>
              <a:t> EPFL, Ljubljana, Nagoya, Padova B2, Padova LHCb, Perugia, SNU, Tokyo Metropolitan</a:t>
            </a:r>
          </a:p>
          <a:p>
            <a:pPr marL="0" indent="0">
              <a:buNone/>
            </a:pPr>
            <a:endParaRPr lang="sl-SI" sz="2400" dirty="0">
              <a:solidFill>
                <a:srgbClr val="0070C0"/>
              </a:solidFill>
            </a:endParaRPr>
          </a:p>
          <a:p>
            <a:r>
              <a:rPr lang="sl-SI" sz="2400" dirty="0">
                <a:solidFill>
                  <a:srgbClr val="0070C0"/>
                </a:solidFill>
              </a:rPr>
              <a:t>Task 4.1.3 - Timing of SSPD + Readout electronics</a:t>
            </a:r>
          </a:p>
          <a:p>
            <a:pPr marL="0" indent="0">
              <a:buNone/>
            </a:pPr>
            <a:r>
              <a:rPr lang="sl-SI" sz="2400" dirty="0"/>
              <a:t>16 groups :Barcelona, Bologna, Bucharest , CERN-EP, FNAL , Genova, Ljubljana, Michigan, Monash, Omega, Padova, Perugia, Virginia, Maryland, FBK, FZU Prague</a:t>
            </a:r>
            <a:endParaRPr lang="en-US" sz="2400" dirty="0"/>
          </a:p>
          <a:p>
            <a:pPr marL="0" indent="0">
              <a:buNone/>
            </a:pPr>
            <a:endParaRPr lang="sl-SI" sz="2400" dirty="0"/>
          </a:p>
          <a:p>
            <a:pPr marL="0" indent="0">
              <a:buNone/>
            </a:pPr>
            <a:r>
              <a:rPr lang="sl-SI" sz="2400" b="1" dirty="0"/>
              <a:t>Sorry if you are not included</a:t>
            </a:r>
            <a:r>
              <a:rPr lang="sl-SI" sz="2400" dirty="0"/>
              <a:t>:</a:t>
            </a:r>
          </a:p>
          <a:p>
            <a:pPr marL="0" indent="0">
              <a:buNone/>
            </a:pPr>
            <a:r>
              <a:rPr lang="sl-SI" sz="2400" dirty="0"/>
              <a:t>Latest table </a:t>
            </a:r>
            <a:r>
              <a:rPr lang="en-US" b="0" i="0" u="sng" dirty="0">
                <a:solidFill>
                  <a:srgbClr val="0000FF"/>
                </a:solidFill>
                <a:effectLst/>
                <a:latin typeface="Helvetica" pitchFamily="2" charset="0"/>
              </a:rPr>
              <a:t>https://</a:t>
            </a:r>
            <a:r>
              <a:rPr lang="en-US" b="0" i="0" u="sng" dirty="0" err="1">
                <a:solidFill>
                  <a:srgbClr val="0000FF"/>
                </a:solidFill>
                <a:effectLst/>
                <a:latin typeface="Helvetica" pitchFamily="2" charset="0"/>
              </a:rPr>
              <a:t>docs.google.com</a:t>
            </a:r>
            <a:r>
              <a:rPr lang="en-US" b="0" i="0" u="sng" dirty="0">
                <a:solidFill>
                  <a:srgbClr val="0000FF"/>
                </a:solidFill>
                <a:effectLst/>
                <a:latin typeface="Helvetica" pitchFamily="2" charset="0"/>
              </a:rPr>
              <a:t>/spreadsheets/d/1i2oQ8434eZem529sKwUhyBIWXuWH2bWUHpR2oL5TooM/</a:t>
            </a:r>
            <a:r>
              <a:rPr lang="en-US" b="0" i="0" u="sng" dirty="0" err="1">
                <a:solidFill>
                  <a:srgbClr val="0000FF"/>
                </a:solidFill>
                <a:effectLst/>
                <a:latin typeface="Helvetica" pitchFamily="2" charset="0"/>
              </a:rPr>
              <a:t>edit?usp</a:t>
            </a:r>
            <a:r>
              <a:rPr lang="en-US" b="0" i="0" u="sng" dirty="0">
                <a:solidFill>
                  <a:srgbClr val="0000FF"/>
                </a:solidFill>
                <a:effectLst/>
                <a:latin typeface="Helvetica" pitchFamily="2" charset="0"/>
              </a:rPr>
              <a:t>=sharing</a:t>
            </a:r>
            <a:r>
              <a:rPr lang="sl-SI" dirty="0"/>
              <a:t> </a:t>
            </a:r>
          </a:p>
          <a:p>
            <a:endParaRPr lang="sl-SI" sz="24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4F3AD1D-9B51-4CEE-1183-322239144C2F}"/>
              </a:ext>
            </a:extLst>
          </p:cNvPr>
          <p:cNvSpPr txBox="1">
            <a:spLocks/>
          </p:cNvSpPr>
          <p:nvPr/>
        </p:nvSpPr>
        <p:spPr>
          <a:xfrm>
            <a:off x="729403" y="358363"/>
            <a:ext cx="10733192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kern="0" dirty="0"/>
              <a:t>Introduction: participants</a:t>
            </a:r>
          </a:p>
        </p:txBody>
      </p:sp>
    </p:spTree>
    <p:extLst>
      <p:ext uri="{BB962C8B-B14F-4D97-AF65-F5344CB8AC3E}">
        <p14:creationId xmlns:p14="http://schemas.microsoft.com/office/powerpoint/2010/main" val="1378373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C16AD-A2E7-B390-6859-F52975C9A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timing and electronics: where we are?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480FB2-4444-B6F3-C41D-44FA25CA7F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1" y="1405504"/>
            <a:ext cx="11811000" cy="2023496"/>
          </a:xfrm>
        </p:spPr>
        <p:txBody>
          <a:bodyPr/>
          <a:lstStyle/>
          <a:p>
            <a:r>
              <a:rPr lang="en-US" sz="2800" dirty="0"/>
              <a:t>In DRD4 we care about single (or few photons)</a:t>
            </a:r>
          </a:p>
          <a:p>
            <a:pPr lvl="1"/>
            <a:r>
              <a:rPr lang="en-US" sz="2500" dirty="0"/>
              <a:t>Different considerations and implications when dealing with many photons</a:t>
            </a:r>
          </a:p>
          <a:p>
            <a:pPr lvl="2"/>
            <a:r>
              <a:rPr lang="en-US" sz="2200" dirty="0"/>
              <a:t>Calorimetry, PET, </a:t>
            </a:r>
            <a:r>
              <a:rPr lang="en-US" sz="2200" dirty="0" err="1"/>
              <a:t>etc</a:t>
            </a:r>
            <a:endParaRPr lang="en-US" sz="2200" dirty="0"/>
          </a:p>
          <a:p>
            <a:pPr lvl="1"/>
            <a:r>
              <a:rPr lang="en-US" sz="2500" dirty="0"/>
              <a:t>Optimal solutions can be different !</a:t>
            </a:r>
          </a:p>
          <a:p>
            <a:pPr lvl="1"/>
            <a:endParaRPr lang="en-US" sz="2500" dirty="0"/>
          </a:p>
          <a:p>
            <a:r>
              <a:rPr lang="en-US" sz="2800" dirty="0"/>
              <a:t>The Single Photon Time Resolution (SPTR) of a detector depends on sensor (single photon time response) and electronics</a:t>
            </a:r>
          </a:p>
          <a:p>
            <a:pPr lvl="1"/>
            <a:r>
              <a:rPr lang="en-US" sz="2400" dirty="0"/>
              <a:t>Neglecting photo-statistics of photon generation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12">
                <a:extLst>
                  <a:ext uri="{FF2B5EF4-FFF2-40B4-BE49-F238E27FC236}">
                    <a16:creationId xmlns:a16="http://schemas.microsoft.com/office/drawing/2014/main" id="{7990C7F1-B316-0E43-99D8-3D738BC68725}"/>
                  </a:ext>
                </a:extLst>
              </p:cNvPr>
              <p:cNvSpPr txBox="1"/>
              <p:nvPr/>
            </p:nvSpPr>
            <p:spPr>
              <a:xfrm>
                <a:off x="2895600" y="4724400"/>
                <a:ext cx="3499804" cy="4254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𝑆𝑃𝑇𝑅</m:t>
                        </m:r>
                      </m:sub>
                      <m:sup>
                        <m:r>
                          <a:rPr lang="en-GB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25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_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𝑠𝑒𝑛𝑠𝑜𝑟</m:t>
                        </m:r>
                      </m:sub>
                      <m:sup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5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5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5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uadroTexto 12">
                <a:extLst>
                  <a:ext uri="{FF2B5EF4-FFF2-40B4-BE49-F238E27FC236}">
                    <a16:creationId xmlns:a16="http://schemas.microsoft.com/office/drawing/2014/main" id="{7990C7F1-B316-0E43-99D8-3D738BC68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4724400"/>
                <a:ext cx="3499804" cy="4254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6926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C16AD-A2E7-B390-6859-F52975C9A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timing and electronics: where we are?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480FB2-4444-B6F3-C41D-44FA25CA7F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1" y="1405504"/>
            <a:ext cx="11811000" cy="756297"/>
          </a:xfrm>
        </p:spPr>
        <p:txBody>
          <a:bodyPr/>
          <a:lstStyle/>
          <a:p>
            <a:r>
              <a:rPr lang="en-US" sz="2800" dirty="0"/>
              <a:t>The time resolution of a typical binary discriminator FE depends at least of:</a:t>
            </a:r>
            <a:endParaRPr lang="en-US" sz="2400" dirty="0"/>
          </a:p>
          <a:p>
            <a:pPr lvl="1"/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12">
                <a:extLst>
                  <a:ext uri="{FF2B5EF4-FFF2-40B4-BE49-F238E27FC236}">
                    <a16:creationId xmlns:a16="http://schemas.microsoft.com/office/drawing/2014/main" id="{43CD26EE-9C6E-8BDC-6366-CC5E68D66AB4}"/>
                  </a:ext>
                </a:extLst>
              </p:cNvPr>
              <p:cNvSpPr txBox="1"/>
              <p:nvPr/>
            </p:nvSpPr>
            <p:spPr>
              <a:xfrm>
                <a:off x="167731" y="2286000"/>
                <a:ext cx="12003414" cy="7562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5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𝑇𝑊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5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lang="en-GB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𝐽𝑖𝑡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5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lang="en-GB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𝑇𝐷𝐶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5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25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GB" sz="25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25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5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  <m:sub>
                                            <m:r>
                                              <a:rPr lang="en-GB" sz="25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GB" sz="25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5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GB" sz="25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𝑡h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GB" sz="25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b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𝑅𝑀𝑆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5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5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𝑑𝑆</m:t>
                                </m:r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GB" sz="25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5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5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5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5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𝑇𝐷𝐶</m:t>
                                    </m:r>
                                  </m:e>
                                  <m:sub>
                                    <m:r>
                                      <a:rPr lang="en-GB" sz="25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𝐵𝑖𝑛</m:t>
                                    </m:r>
                                  </m:sub>
                                </m:sSub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GB" sz="25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GB" sz="25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en-GB" sz="2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500" b="0" dirty="0">
                    <a:solidFill>
                      <a:schemeClr val="tx1"/>
                    </a:solidFill>
                  </a:rPr>
                  <a:t>+</a:t>
                </a:r>
                <a:r>
                  <a:rPr lang="en-GB" sz="25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GB" sz="25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 sz="25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GB" sz="2500" i="1">
                                    <a:latin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en-GB" sz="2500" i="1">
                                    <a:latin typeface="Cambria Math" panose="02040503050406030204" pitchFamily="18" charset="0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lang="en-US" sz="2500" b="0" i="1" smtClean="0">
                                    <a:latin typeface="Cambria Math" panose="02040503050406030204" pitchFamily="18" charset="0"/>
                                  </a:rPr>
                                  <m:t>𝐶𝐿𝐾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5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500" b="0" dirty="0">
                    <a:solidFill>
                      <a:schemeClr val="tx1"/>
                    </a:solidFill>
                  </a:rPr>
                  <a:t>…</a:t>
                </a:r>
              </a:p>
            </p:txBody>
          </p:sp>
        </mc:Choice>
        <mc:Fallback xmlns="">
          <p:sp>
            <p:nvSpPr>
              <p:cNvPr id="6" name="CuadroTexto 12">
                <a:extLst>
                  <a:ext uri="{FF2B5EF4-FFF2-40B4-BE49-F238E27FC236}">
                    <a16:creationId xmlns:a16="http://schemas.microsoft.com/office/drawing/2014/main" id="{43CD26EE-9C6E-8BDC-6366-CC5E68D66A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31" y="2286000"/>
                <a:ext cx="12003414" cy="756297"/>
              </a:xfrm>
              <a:prstGeom prst="rect">
                <a:avLst/>
              </a:prstGeom>
              <a:blipFill>
                <a:blip r:embed="rId2"/>
                <a:stretch>
                  <a:fillRect r="-559" b="-5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uadroTexto 19">
            <a:extLst>
              <a:ext uri="{FF2B5EF4-FFF2-40B4-BE49-F238E27FC236}">
                <a16:creationId xmlns:a16="http://schemas.microsoft.com/office/drawing/2014/main" id="{6A968CC4-6639-3287-F8DD-57B39CCA2267}"/>
              </a:ext>
            </a:extLst>
          </p:cNvPr>
          <p:cNvSpPr txBox="1"/>
          <p:nvPr/>
        </p:nvSpPr>
        <p:spPr>
          <a:xfrm>
            <a:off x="7266863" y="3748908"/>
            <a:ext cx="39404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2000" i="1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1200" i="0" dirty="0">
                <a:solidFill>
                  <a:srgbClr val="808080">
                    <a:lumMod val="50000"/>
                  </a:srgbClr>
                </a:solidFill>
                <a:latin typeface="Arial"/>
              </a:rPr>
              <a:t>N. </a:t>
            </a:r>
            <a:r>
              <a:rPr lang="en-GB" sz="1200" i="0" dirty="0" err="1">
                <a:solidFill>
                  <a:srgbClr val="808080">
                    <a:lumMod val="50000"/>
                  </a:srgbClr>
                </a:solidFill>
                <a:latin typeface="Arial"/>
              </a:rPr>
              <a:t>Cartiglia</a:t>
            </a:r>
            <a:r>
              <a:rPr lang="en-GB" sz="1200" i="0" dirty="0">
                <a:solidFill>
                  <a:srgbClr val="808080">
                    <a:lumMod val="50000"/>
                  </a:srgbClr>
                </a:solidFill>
                <a:latin typeface="Arial"/>
              </a:rPr>
              <a:t>, “Ultra-Fast Silicon Detector” 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1200" i="0" dirty="0">
                <a:solidFill>
                  <a:srgbClr val="808080">
                    <a:lumMod val="50000"/>
                  </a:srgbClr>
                </a:solidFill>
                <a:latin typeface="Arial"/>
              </a:rPr>
              <a:t>https://www-physics.lbl.gov/seminars/Cartiglia.pdf</a:t>
            </a:r>
          </a:p>
        </p:txBody>
      </p:sp>
      <p:sp>
        <p:nvSpPr>
          <p:cNvPr id="19" name="CuadroTexto 15">
            <a:extLst>
              <a:ext uri="{FF2B5EF4-FFF2-40B4-BE49-F238E27FC236}">
                <a16:creationId xmlns:a16="http://schemas.microsoft.com/office/drawing/2014/main" id="{7DC1D75E-4BF6-C852-87D6-230F687BA4E8}"/>
              </a:ext>
            </a:extLst>
          </p:cNvPr>
          <p:cNvSpPr txBox="1"/>
          <p:nvPr/>
        </p:nvSpPr>
        <p:spPr>
          <a:xfrm>
            <a:off x="2334150" y="3169704"/>
            <a:ext cx="155719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b="1" i="1" dirty="0">
                <a:solidFill>
                  <a:srgbClr val="EA224D"/>
                </a:solidFill>
                <a:latin typeface="Arial"/>
              </a:rPr>
              <a:t>Electronics Jitter</a:t>
            </a:r>
            <a:endParaRPr lang="en-GB" b="1" dirty="0">
              <a:solidFill>
                <a:srgbClr val="EA224D"/>
              </a:solidFill>
              <a:latin typeface="Arial" charset="0"/>
            </a:endParaRPr>
          </a:p>
        </p:txBody>
      </p:sp>
      <p:sp>
        <p:nvSpPr>
          <p:cNvPr id="20" name="CuadroTexto 16">
            <a:extLst>
              <a:ext uri="{FF2B5EF4-FFF2-40B4-BE49-F238E27FC236}">
                <a16:creationId xmlns:a16="http://schemas.microsoft.com/office/drawing/2014/main" id="{D0207B54-9865-2862-D5A2-E40E86951D50}"/>
              </a:ext>
            </a:extLst>
          </p:cNvPr>
          <p:cNvSpPr txBox="1"/>
          <p:nvPr/>
        </p:nvSpPr>
        <p:spPr>
          <a:xfrm>
            <a:off x="895143" y="3169704"/>
            <a:ext cx="1557196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b="1" i="1" dirty="0">
                <a:solidFill>
                  <a:srgbClr val="EA224D"/>
                </a:solidFill>
                <a:latin typeface="Arial"/>
              </a:rPr>
              <a:t>Time-Walk</a:t>
            </a:r>
            <a:endParaRPr lang="en-GB" b="1" dirty="0">
              <a:solidFill>
                <a:srgbClr val="EA224D"/>
              </a:solidFill>
              <a:latin typeface="Arial" charset="0"/>
            </a:endParaRPr>
          </a:p>
        </p:txBody>
      </p:sp>
      <p:sp>
        <p:nvSpPr>
          <p:cNvPr id="21" name="CuadroTexto 17">
            <a:extLst>
              <a:ext uri="{FF2B5EF4-FFF2-40B4-BE49-F238E27FC236}">
                <a16:creationId xmlns:a16="http://schemas.microsoft.com/office/drawing/2014/main" id="{7F831CBF-9E19-267E-42EE-7119D5CC746E}"/>
              </a:ext>
            </a:extLst>
          </p:cNvPr>
          <p:cNvSpPr txBox="1"/>
          <p:nvPr/>
        </p:nvSpPr>
        <p:spPr>
          <a:xfrm>
            <a:off x="3773156" y="3197109"/>
            <a:ext cx="1648225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b="1" i="1" dirty="0">
                <a:solidFill>
                  <a:srgbClr val="EA224D"/>
                </a:solidFill>
                <a:latin typeface="Arial"/>
              </a:rPr>
              <a:t>Quantization error</a:t>
            </a:r>
            <a:endParaRPr lang="en-GB" b="1" dirty="0">
              <a:solidFill>
                <a:srgbClr val="EA224D"/>
              </a:solidFill>
              <a:latin typeface="Arial" charset="0"/>
            </a:endParaRPr>
          </a:p>
        </p:txBody>
      </p:sp>
      <p:sp>
        <p:nvSpPr>
          <p:cNvPr id="22" name="CuadroTexto 23">
            <a:extLst>
              <a:ext uri="{FF2B5EF4-FFF2-40B4-BE49-F238E27FC236}">
                <a16:creationId xmlns:a16="http://schemas.microsoft.com/office/drawing/2014/main" id="{14E368DC-C34A-25D6-8033-AF5EE6D83CB1}"/>
              </a:ext>
            </a:extLst>
          </p:cNvPr>
          <p:cNvSpPr txBox="1"/>
          <p:nvPr/>
        </p:nvSpPr>
        <p:spPr>
          <a:xfrm>
            <a:off x="733414" y="5271268"/>
            <a:ext cx="6656374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2000" i="1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eaLnBrk="1" hangingPunct="1">
              <a:spcBef>
                <a:spcPct val="0"/>
              </a:spcBef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1600" dirty="0">
                <a:solidFill>
                  <a:srgbClr val="808080">
                    <a:lumMod val="50000"/>
                  </a:srgbClr>
                </a:solidFill>
                <a:latin typeface="Arial"/>
              </a:rPr>
              <a:t>Different expression for waveform sampling systems</a:t>
            </a:r>
          </a:p>
        </p:txBody>
      </p:sp>
      <p:pic>
        <p:nvPicPr>
          <p:cNvPr id="23" name="Imatge 3">
            <a:extLst>
              <a:ext uri="{FF2B5EF4-FFF2-40B4-BE49-F238E27FC236}">
                <a16:creationId xmlns:a16="http://schemas.microsoft.com/office/drawing/2014/main" id="{D0006B98-CE93-6709-A331-D6522DC0A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927" y="3677679"/>
            <a:ext cx="3632352" cy="159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39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D204CD-DA8C-47F6-8806-CE54D8BAD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timing and electronics: where we are?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B14B0FCA-F67E-4FAA-85A2-46D10C03A0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42" y="1089247"/>
                <a:ext cx="6825620" cy="4455341"/>
              </a:xfrm>
            </p:spPr>
            <p:txBody>
              <a:bodyPr/>
              <a:lstStyle/>
              <a:p>
                <a:r>
                  <a:rPr lang="en-GB" sz="2000" dirty="0"/>
                  <a:t>Jitter for one sample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𝐽𝑖𝑡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𝐹𝐸</m:t>
                        </m:r>
                      </m:sup>
                    </m:sSubSup>
                  </m:oMath>
                </a14:m>
                <a:r>
                  <a:rPr lang="en-GB" sz="1600" dirty="0"/>
                  <a:t> corresponds to FE preamplifier jitter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𝐽𝑖𝑡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𝐴𝐷𝐶</m:t>
                        </m:r>
                      </m:sup>
                    </m:sSubSup>
                  </m:oMath>
                </a14:m>
                <a:r>
                  <a:rPr lang="en-GB" sz="1600" dirty="0"/>
                  <a:t> corresponds to digitizer noise, quantization error and NL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𝐽𝑖𝑡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𝑆𝐻</m:t>
                        </m:r>
                      </m:sup>
                    </m:sSubSup>
                  </m:oMath>
                </a14:m>
                <a:r>
                  <a:rPr lang="en-GB" sz="1600" dirty="0"/>
                  <a:t> corresponds to Sample and Hold aperture jitter</a:t>
                </a:r>
              </a:p>
              <a:p>
                <a:pPr lvl="1"/>
                <a:r>
                  <a:rPr lang="en-GB" sz="1600" dirty="0"/>
                  <a:t>Assuming time walk correction</a:t>
                </a:r>
              </a:p>
              <a:p>
                <a:pPr lvl="1"/>
                <a:endParaRPr lang="en-GB" sz="1600" dirty="0"/>
              </a:p>
              <a:p>
                <a:endParaRPr lang="en-GB" sz="2000" dirty="0"/>
              </a:p>
              <a:p>
                <a:r>
                  <a:rPr lang="en-GB" sz="2000" dirty="0"/>
                  <a:t>But we can use several samples (N)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600" dirty="0"/>
                  <a:t>Averaging of uncorrelated (sample to sample) errors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GB" sz="1400" dirty="0"/>
                  <a:t>Digitizer noise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GB" sz="1400" dirty="0"/>
                  <a:t>Part of the Front End noise (</a:t>
                </a:r>
                <a:r>
                  <a:rPr lang="el-GR" sz="1400" dirty="0"/>
                  <a:t>α</a:t>
                </a:r>
                <a:r>
                  <a:rPr lang="en-GB" sz="1200" dirty="0"/>
                  <a:t>)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GB" sz="1400" dirty="0"/>
                  <a:t>Part of the jitter of the digitizer  (</a:t>
                </a:r>
                <a:r>
                  <a:rPr lang="el-GR" sz="1400" dirty="0"/>
                  <a:t>β</a:t>
                </a:r>
                <a:r>
                  <a:rPr lang="en-GB" sz="1400" dirty="0"/>
                  <a:t>)</a:t>
                </a:r>
              </a:p>
              <a:p>
                <a:pPr lvl="2"/>
                <a:endParaRPr lang="en-GB" dirty="0">
                  <a:solidFill>
                    <a:srgbClr val="005DC8">
                      <a:lumMod val="75000"/>
                    </a:srgbClr>
                  </a:solidFill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B14B0FCA-F67E-4FAA-85A2-46D10C03A0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42" y="1089247"/>
                <a:ext cx="6825620" cy="4455341"/>
              </a:xfrm>
              <a:blipFill>
                <a:blip r:embed="rId3"/>
                <a:stretch>
                  <a:fillRect l="-804" t="-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027770-5AE0-46ED-A9BE-4EC395D68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78DAF2-2C4D-4961-ABA0-D37600ACF1D7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A0866E0-45D2-49C6-8390-817BD925D852}"/>
              </a:ext>
            </a:extLst>
          </p:cNvPr>
          <p:cNvSpPr txBox="1"/>
          <p:nvPr/>
        </p:nvSpPr>
        <p:spPr>
          <a:xfrm>
            <a:off x="232509" y="6011320"/>
            <a:ext cx="4076601" cy="5909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E.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Delagnes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“Precise Pulse Timing based on Ultra-Fast Waveform Digitizers”, Lecture given at the IEEE NSS Symposium, 2011 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B6EB7DDA-D52B-40B0-8B52-BDFD96A4D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999" y="439876"/>
            <a:ext cx="4442603" cy="300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96CAB8F6-D175-4068-A2A0-C7DE6EB1E3BF}"/>
                  </a:ext>
                </a:extLst>
              </p:cNvPr>
              <p:cNvSpPr txBox="1"/>
              <p:nvPr/>
            </p:nvSpPr>
            <p:spPr>
              <a:xfrm>
                <a:off x="932978" y="3018888"/>
                <a:ext cx="4892430" cy="48231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𝜎</m:t>
                        </m:r>
                      </m:e>
                      <m:sub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_</m:t>
                        </m:r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𝑒𝑙</m:t>
                        </m:r>
                      </m:sub>
                      <m:sup>
                        <m: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bSup>
                    <m:r>
                      <a:rPr kumimoji="0" lang="en-GB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𝐽𝑖𝑡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𝐹𝐸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GB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sSup>
                      <m:sSup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𝐽𝑖𝑡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𝐴𝐷𝐶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GB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sSup>
                      <m:sSup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𝐽𝑖𝑡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𝑆𝐻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96CAB8F6-D175-4068-A2A0-C7DE6EB1E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978" y="3018888"/>
                <a:ext cx="4892430" cy="482312"/>
              </a:xfrm>
              <a:prstGeom prst="rect">
                <a:avLst/>
              </a:prstGeom>
              <a:blipFill>
                <a:blip r:embed="rId5"/>
                <a:stretch>
                  <a:fillRect t="-25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95CB279-6AF7-4A33-A843-B86B2B74F643}"/>
                  </a:ext>
                </a:extLst>
              </p:cNvPr>
              <p:cNvSpPr txBox="1"/>
              <p:nvPr/>
            </p:nvSpPr>
            <p:spPr>
              <a:xfrm>
                <a:off x="368401" y="5114957"/>
                <a:ext cx="5457007" cy="48231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𝜎</m:t>
                        </m:r>
                      </m:e>
                      <m:sub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_</m:t>
                        </m:r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𝑒𝑙</m:t>
                        </m:r>
                      </m:sub>
                      <m:sup>
                        <m: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bSup>
                    <m:r>
                      <a:rPr kumimoji="0" lang="en-GB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𝛼</m:t>
                        </m:r>
                      </m:num>
                      <m:den>
                        <m: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𝑁</m:t>
                        </m:r>
                      </m:den>
                    </m:f>
                    <m:sSup>
                      <m:sSup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𝐽𝑖𝑡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𝐹𝐸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GB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sSup>
                      <m:sSup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f>
                          <m:fPr>
                            <m:ctrlP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GB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den>
                        </m:f>
                        <m:d>
                          <m:dPr>
                            <m:ctrlP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𝐽𝑖𝑡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𝐴𝐷𝐶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GB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f>
                      <m:f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𝛽</m:t>
                        </m:r>
                      </m:num>
                      <m:den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𝑁</m:t>
                        </m:r>
                      </m:den>
                    </m:f>
                    <m:sSup>
                      <m:sSup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𝑒𝑙</m:t>
                                </m:r>
                              </m:sub>
                              <m:sup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𝐽𝑖𝑡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_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𝑆𝐻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95CB279-6AF7-4A33-A843-B86B2B74F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401" y="5114957"/>
                <a:ext cx="5457007" cy="482312"/>
              </a:xfrm>
              <a:prstGeom prst="rect">
                <a:avLst/>
              </a:prstGeom>
              <a:blipFill>
                <a:blip r:embed="rId6"/>
                <a:stretch>
                  <a:fillRect t="-25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Marcador de contenido 2">
            <a:extLst>
              <a:ext uri="{FF2B5EF4-FFF2-40B4-BE49-F238E27FC236}">
                <a16:creationId xmlns:a16="http://schemas.microsoft.com/office/drawing/2014/main" id="{F5ACF319-1CFF-446C-B429-B4947D338E45}"/>
              </a:ext>
            </a:extLst>
          </p:cNvPr>
          <p:cNvSpPr txBox="1">
            <a:spLocks/>
          </p:cNvSpPr>
          <p:nvPr/>
        </p:nvSpPr>
        <p:spPr bwMode="auto">
          <a:xfrm>
            <a:off x="6605970" y="3557125"/>
            <a:ext cx="5386659" cy="2401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5DC8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Many DSP algorithms to extract timing: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Digital leading edge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Digital constant fraction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Interpolation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Initial slope approximation</a:t>
            </a:r>
          </a:p>
          <a:p>
            <a:pPr>
              <a:spcBef>
                <a:spcPts val="300"/>
              </a:spcBef>
            </a:pPr>
            <a:r>
              <a:rPr lang="en-GB" sz="2000" kern="0" dirty="0">
                <a:solidFill>
                  <a:srgbClr val="005DC8">
                    <a:lumMod val="75000"/>
                  </a:srgbClr>
                </a:solidFill>
                <a:latin typeface="Arial"/>
              </a:rPr>
              <a:t>Baseline correction</a:t>
            </a:r>
          </a:p>
          <a:p>
            <a:pPr>
              <a:spcBef>
                <a:spcPts val="300"/>
              </a:spcBef>
            </a:pPr>
            <a:r>
              <a:rPr lang="en-GB" sz="2000" kern="0" dirty="0">
                <a:solidFill>
                  <a:srgbClr val="005DC8">
                    <a:lumMod val="75000"/>
                  </a:srgbClr>
                </a:solidFill>
                <a:latin typeface="Arial"/>
              </a:rPr>
              <a:t>Time walk correction</a:t>
            </a:r>
          </a:p>
        </p:txBody>
      </p:sp>
    </p:spTree>
    <p:extLst>
      <p:ext uri="{BB962C8B-B14F-4D97-AF65-F5344CB8AC3E}">
        <p14:creationId xmlns:p14="http://schemas.microsoft.com/office/powerpoint/2010/main" val="302091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square" lIns="0" tIns="0" rIns="0" bIns="0" rtlCol="0">
        <a:spAutoFit/>
      </a:bodyPr>
      <a:lstStyle>
        <a:defPPr marL="469900" indent="-457200" algn="l">
          <a:lnSpc>
            <a:spcPct val="100000"/>
          </a:lnSpc>
          <a:spcAft>
            <a:spcPts val="300"/>
          </a:spcAft>
          <a:buFont typeface="Arial" panose="020B0604020202020204" pitchFamily="34" charset="0"/>
          <a:buChar char="•"/>
          <a:defRPr sz="2400" spc="-20" dirty="0">
            <a:latin typeface="Arial"/>
            <a:cs typeface="Arial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FlexToF_Evolution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005DC8"/>
      </a:accent2>
      <a:accent3>
        <a:srgbClr val="FFFFFF"/>
      </a:accent3>
      <a:accent4>
        <a:srgbClr val="000000"/>
      </a:accent4>
      <a:accent5>
        <a:srgbClr val="AAE2CA"/>
      </a:accent5>
      <a:accent6>
        <a:srgbClr val="439DFF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2637</Words>
  <Application>Microsoft Office PowerPoint</Application>
  <PresentationFormat>Widescreen</PresentationFormat>
  <Paragraphs>333</Paragraphs>
  <Slides>25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40" baseType="lpstr">
      <vt:lpstr>Arial</vt:lpstr>
      <vt:lpstr>Calibri</vt:lpstr>
      <vt:lpstr>Cambria Math</vt:lpstr>
      <vt:lpstr>Courier New</vt:lpstr>
      <vt:lpstr>Georgia</vt:lpstr>
      <vt:lpstr>Helvetica</vt:lpstr>
      <vt:lpstr>Lucida Sans Typewriter</vt:lpstr>
      <vt:lpstr>Roboto</vt:lpstr>
      <vt:lpstr>Symbol</vt:lpstr>
      <vt:lpstr>Tahoma</vt:lpstr>
      <vt:lpstr>Times New Roman</vt:lpstr>
      <vt:lpstr>Verdana</vt:lpstr>
      <vt:lpstr>Wingdings</vt:lpstr>
      <vt:lpstr>Office Theme</vt:lpstr>
      <vt:lpstr>FlexToF_Evolution</vt:lpstr>
      <vt:lpstr>PowerPoint Presentation</vt:lpstr>
      <vt:lpstr>Introduction</vt:lpstr>
      <vt:lpstr>Introduction: Context: Other Tasks</vt:lpstr>
      <vt:lpstr>Introduction: our task</vt:lpstr>
      <vt:lpstr>Introduction</vt:lpstr>
      <vt:lpstr>Participants</vt:lpstr>
      <vt:lpstr>Fast timing and electronics: where we are?</vt:lpstr>
      <vt:lpstr>Fast timing and electronics: where we are?</vt:lpstr>
      <vt:lpstr>Fast timing and electronics: where we are?</vt:lpstr>
      <vt:lpstr>Fast timing and electronics: where we are?</vt:lpstr>
      <vt:lpstr>Fast timing and electronics: where we are?</vt:lpstr>
      <vt:lpstr>Discussion: the approach in task 4.1.3.</vt:lpstr>
      <vt:lpstr>Discussion: goal review</vt:lpstr>
      <vt:lpstr>Discussion: goal review</vt:lpstr>
      <vt:lpstr>Discussion: goal review</vt:lpstr>
      <vt:lpstr>Discussion: goal review</vt:lpstr>
      <vt:lpstr>Discussion</vt:lpstr>
      <vt:lpstr>Next Steps: proposal</vt:lpstr>
      <vt:lpstr>Preliminary conclusions</vt:lpstr>
      <vt:lpstr>PowerPoint Presentation</vt:lpstr>
      <vt:lpstr>Discussion: interfaces and overlaps with other tasks</vt:lpstr>
      <vt:lpstr>I. Introduction</vt:lpstr>
      <vt:lpstr>PowerPoint Presentation</vt:lpstr>
      <vt:lpstr>Time walk: the voltage value Vth is reached at different times by signals of different amplitude (S)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surinye</dc:creator>
  <cp:lastModifiedBy>David Gascon</cp:lastModifiedBy>
  <cp:revision>324</cp:revision>
  <dcterms:created xsi:type="dcterms:W3CDTF">2016-07-27T10:58:07Z</dcterms:created>
  <dcterms:modified xsi:type="dcterms:W3CDTF">2024-06-18T09:20:26Z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2016-07-08T00:00:00Z</vt:filetime>
  </property>
  <property fmtid="{D5CDD505-2E9C-101B-9397-08002B2CF9AE}" pid="3" name="LastSaved">
    <vt:filetime>2016-07-27T00:00:00Z</vt:filetime>
  </property>
</Properties>
</file>