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8" r:id="rId1"/>
  </p:sldMasterIdLst>
  <p:notesMasterIdLst>
    <p:notesMasterId r:id="rId18"/>
  </p:notesMasterIdLst>
  <p:sldIdLst>
    <p:sldId id="256" r:id="rId2"/>
    <p:sldId id="349" r:id="rId3"/>
    <p:sldId id="351" r:id="rId4"/>
    <p:sldId id="352" r:id="rId5"/>
    <p:sldId id="342" r:id="rId6"/>
    <p:sldId id="334" r:id="rId7"/>
    <p:sldId id="355" r:id="rId8"/>
    <p:sldId id="337" r:id="rId9"/>
    <p:sldId id="354" r:id="rId10"/>
    <p:sldId id="357" r:id="rId11"/>
    <p:sldId id="338" r:id="rId12"/>
    <p:sldId id="358" r:id="rId13"/>
    <p:sldId id="339" r:id="rId14"/>
    <p:sldId id="359" r:id="rId15"/>
    <p:sldId id="360" r:id="rId16"/>
    <p:sldId id="340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14" userDrawn="1">
          <p15:clr>
            <a:srgbClr val="A4A3A4"/>
          </p15:clr>
        </p15:guide>
        <p15:guide id="2" pos="876" userDrawn="1">
          <p15:clr>
            <a:srgbClr val="A4A3A4"/>
          </p15:clr>
        </p15:guide>
        <p15:guide id="3" pos="4203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C318"/>
    <a:srgbClr val="013476"/>
    <a:srgbClr val="FFFFFF"/>
    <a:srgbClr val="707478"/>
    <a:srgbClr val="83909D"/>
    <a:srgbClr val="ADAEB0"/>
    <a:srgbClr val="7F8C98"/>
    <a:srgbClr val="CDC301"/>
    <a:srgbClr val="92BD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50" autoAdjust="0"/>
    <p:restoredTop sz="75921" autoAdjust="0"/>
  </p:normalViewPr>
  <p:slideViewPr>
    <p:cSldViewPr snapToGrid="0">
      <p:cViewPr varScale="1">
        <p:scale>
          <a:sx n="63" d="100"/>
          <a:sy n="63" d="100"/>
        </p:scale>
        <p:origin x="1027" y="38"/>
      </p:cViewPr>
      <p:guideLst>
        <p:guide orient="horz" pos="714"/>
        <p:guide pos="876"/>
        <p:guide pos="4203"/>
        <p:guide orient="horz" pos="102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B9C05-D12D-445F-9B93-E8B06C945ACB}" type="datetimeFigureOut">
              <a:rPr lang="de-DE" smtClean="0"/>
              <a:t>22.09.2024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780E3-FF10-45A8-9E0B-F5510624FA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89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Aachen, Bochum, Bonn, Dortmund,</a:t>
            </a:r>
            <a:r>
              <a:rPr lang="de-DE" baseline="0" dirty="0" smtClean="0"/>
              <a:t> </a:t>
            </a:r>
            <a:r>
              <a:rPr lang="de-DE" baseline="0" dirty="0" smtClean="0"/>
              <a:t>Freiburg, </a:t>
            </a:r>
            <a:r>
              <a:rPr lang="de-DE" dirty="0" smtClean="0"/>
              <a:t>Heidelberg</a:t>
            </a:r>
            <a:r>
              <a:rPr lang="de-DE" dirty="0" smtClean="0"/>
              <a:t>,</a:t>
            </a:r>
            <a:r>
              <a:rPr lang="de-DE" baseline="0" dirty="0" smtClean="0"/>
              <a:t> </a:t>
            </a:r>
            <a:r>
              <a:rPr lang="de-DE" dirty="0" smtClean="0"/>
              <a:t>Siegen + Max-Planck-Institut für Kernphysik in Heidelberg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18459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0721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24474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War in</a:t>
            </a:r>
          </a:p>
          <a:p>
            <a:r>
              <a:rPr lang="de-DE" dirty="0" smtClean="0"/>
              <a:t>Aachen</a:t>
            </a:r>
          </a:p>
          <a:p>
            <a:r>
              <a:rPr lang="de-DE" dirty="0" smtClean="0"/>
              <a:t>Bochum</a:t>
            </a:r>
          </a:p>
          <a:p>
            <a:r>
              <a:rPr lang="de-DE" dirty="0" smtClean="0"/>
              <a:t>Heidelberg in CERN70 </a:t>
            </a:r>
            <a:r>
              <a:rPr lang="de-DE" dirty="0" err="1" smtClean="0"/>
              <a:t>week</a:t>
            </a:r>
            <a:endParaRPr lang="de-DE" dirty="0" smtClean="0"/>
          </a:p>
          <a:p>
            <a:r>
              <a:rPr lang="de-DE" dirty="0" smtClean="0"/>
              <a:t>Siegen</a:t>
            </a:r>
          </a:p>
          <a:p>
            <a:endParaRPr lang="de-DE" dirty="0" smtClean="0"/>
          </a:p>
          <a:p>
            <a:r>
              <a:rPr lang="de-DE" dirty="0" smtClean="0"/>
              <a:t>Nicht Bonn</a:t>
            </a:r>
          </a:p>
          <a:p>
            <a:r>
              <a:rPr lang="de-DE" dirty="0" smtClean="0"/>
              <a:t>Dortmund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93337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7110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41487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In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dialogue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with</a:t>
            </a:r>
            <a:r>
              <a:rPr lang="de-DE" baseline="0" dirty="0" smtClean="0"/>
              <a:t> the </a:t>
            </a:r>
            <a:r>
              <a:rPr lang="de-DE" baseline="0" dirty="0" err="1" smtClean="0"/>
              <a:t>public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s</a:t>
            </a:r>
            <a:r>
              <a:rPr lang="de-DE" dirty="0" err="1" smtClean="0"/>
              <a:t>cientists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talk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about</a:t>
            </a:r>
            <a:r>
              <a:rPr lang="de-DE" baseline="0" dirty="0" smtClean="0"/>
              <a:t> ...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9AC09-DF60-43F4-96BF-67D4D9A74094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6908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/>
                </a:solidFill>
              </a:rPr>
              <a:t>Birth rate going down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/>
                </a:solidFill>
              </a:rPr>
              <a:t>Number of working-age persons is decreasing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/>
                </a:solidFill>
              </a:rPr>
              <a:t>Shortage of STEM specialists (</a:t>
            </a:r>
            <a:r>
              <a:rPr lang="en-US" dirty="0" err="1" smtClean="0">
                <a:solidFill>
                  <a:schemeClr val="accent1"/>
                </a:solidFill>
              </a:rPr>
              <a:t>Fachkräftemangel</a:t>
            </a:r>
            <a:r>
              <a:rPr lang="en-US" dirty="0" smtClean="0">
                <a:solidFill>
                  <a:schemeClr val="accent1"/>
                </a:solidFill>
              </a:rPr>
              <a:t>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9AC09-DF60-43F4-96BF-67D4D9A74094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1072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08435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89239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69AC09-DF60-43F4-96BF-67D4D9A74094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6264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70514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780E3-FF10-45A8-9E0B-F5510624FA35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197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696" y="1545956"/>
            <a:ext cx="5111320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1" i="0">
                <a:solidFill>
                  <a:srgbClr val="013476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4696" y="3216713"/>
            <a:ext cx="5111320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3258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62245" cy="690395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550893"/>
            <a:ext cx="10062245" cy="4757411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</a:t>
            </a:r>
            <a:r>
              <a:rPr lang="de-DE" dirty="0" smtClean="0"/>
              <a:t>bearbeiten </a:t>
            </a:r>
            <a:r>
              <a:rPr lang="de-DE" dirty="0" err="1" smtClean="0"/>
              <a:t>nmbf</a:t>
            </a:r>
            <a:r>
              <a:rPr lang="de-DE" dirty="0" smtClean="0"/>
              <a:t> </a:t>
            </a:r>
            <a:r>
              <a:rPr lang="de-DE" dirty="0" err="1" smtClean="0"/>
              <a:t>akjbfn</a:t>
            </a:r>
            <a:r>
              <a:rPr lang="de-DE" dirty="0" smtClean="0"/>
              <a:t> </a:t>
            </a:r>
            <a:r>
              <a:rPr lang="de-DE" dirty="0" err="1" smtClean="0"/>
              <a:t>fojnfk</a:t>
            </a:r>
            <a:r>
              <a:rPr lang="de-DE" dirty="0" smtClean="0"/>
              <a:t> </a:t>
            </a:r>
            <a:r>
              <a:rPr lang="de-DE" dirty="0" err="1" smtClean="0"/>
              <a:t>fekn</a:t>
            </a:r>
            <a:r>
              <a:rPr lang="de-DE" dirty="0" smtClean="0"/>
              <a:t> </a:t>
            </a:r>
            <a:r>
              <a:rPr lang="de-DE" dirty="0" err="1" smtClean="0"/>
              <a:t>qefonwgkn</a:t>
            </a:r>
            <a:r>
              <a:rPr lang="de-DE" dirty="0" smtClean="0"/>
              <a:t> </a:t>
            </a:r>
            <a:r>
              <a:rPr lang="de-DE" dirty="0" err="1" smtClean="0"/>
              <a:t>knefk</a:t>
            </a:r>
            <a:r>
              <a:rPr lang="de-DE" dirty="0" smtClean="0"/>
              <a:t> </a:t>
            </a:r>
            <a:r>
              <a:rPr lang="de-DE" dirty="0" err="1" smtClean="0"/>
              <a:t>vlknvaökjgngG</a:t>
            </a:r>
            <a:r>
              <a:rPr lang="de-DE" dirty="0" smtClean="0"/>
              <a:t> GJRK</a:t>
            </a:r>
          </a:p>
          <a:p>
            <a:pPr lvl="1"/>
            <a:r>
              <a:rPr lang="de-DE" dirty="0" smtClean="0"/>
              <a:t>Zweite </a:t>
            </a:r>
            <a:r>
              <a:rPr lang="de-DE" dirty="0"/>
              <a:t>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693C69-6B5D-B343-89BF-D4921FDB02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3688381" y="6361491"/>
            <a:ext cx="3600000" cy="348865"/>
          </a:xfrm>
        </p:spPr>
        <p:txBody>
          <a:bodyPr/>
          <a:lstStyle>
            <a:lvl1pPr algn="ctr">
              <a:defRPr sz="1400"/>
            </a:lvl1pPr>
          </a:lstStyle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D621EE-3415-6F4B-939D-6A0CAB098E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78312" y="6366858"/>
            <a:ext cx="819776" cy="354340"/>
          </a:xfrm>
        </p:spPr>
        <p:txBody>
          <a:bodyPr/>
          <a:lstStyle>
            <a:lvl1pPr>
              <a:defRPr sz="1400">
                <a:solidFill>
                  <a:srgbClr val="013476"/>
                </a:solidFill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1726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737437E-4C9E-4D44-85F5-628D977B93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CF5FD0-50CA-9841-87B4-3B14391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Uta Bilow, TU Dresden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6186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173C30-3A15-3044-A1C8-8276787A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2D1D09-77AF-4746-B58D-F2EF66D80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367B71-E31D-734A-8046-EE345161C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 smtClean="0"/>
              <a:t>Uta Bilow, TU Dresden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7060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E2E93C44-C20E-5C46-A76B-48EDE94441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784200">
            <a:off x="-4949219" y="-8154265"/>
            <a:ext cx="22534786" cy="22232968"/>
          </a:xfrm>
          <a:prstGeom prst="rect">
            <a:avLst/>
          </a:prstGeom>
        </p:spPr>
      </p:pic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35844C35-E5A9-CF4B-A547-B4C102CABF25}"/>
              </a:ext>
            </a:extLst>
          </p:cNvPr>
          <p:cNvGrpSpPr/>
          <p:nvPr userDrawn="1"/>
        </p:nvGrpSpPr>
        <p:grpSpPr>
          <a:xfrm>
            <a:off x="3478529" y="2346667"/>
            <a:ext cx="5234941" cy="1368078"/>
            <a:chOff x="2023108" y="1748790"/>
            <a:chExt cx="5234941" cy="1368078"/>
          </a:xfrm>
        </p:grpSpPr>
        <p:sp>
          <p:nvSpPr>
            <p:cNvPr id="8" name="Textfeld 7">
              <a:extLst>
                <a:ext uri="{FF2B5EF4-FFF2-40B4-BE49-F238E27FC236}">
                  <a16:creationId xmlns:a16="http://schemas.microsoft.com/office/drawing/2014/main" id="{9FE81C44-CF2A-1D4F-80BB-DEB48D668888}"/>
                </a:ext>
              </a:extLst>
            </p:cNvPr>
            <p:cNvSpPr txBox="1"/>
            <p:nvPr userDrawn="1"/>
          </p:nvSpPr>
          <p:spPr>
            <a:xfrm flipH="1">
              <a:off x="2023108" y="1748790"/>
              <a:ext cx="5234941" cy="12311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80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FOLLOW US</a:t>
              </a:r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9D92C424-FB8E-9247-B252-F4F0261CC5C8}"/>
                </a:ext>
              </a:extLst>
            </p:cNvPr>
            <p:cNvSpPr txBox="1"/>
            <p:nvPr userDrawn="1"/>
          </p:nvSpPr>
          <p:spPr>
            <a:xfrm flipH="1">
              <a:off x="2160270" y="2682903"/>
              <a:ext cx="4937760" cy="4339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 algn="ctr">
                <a:lnSpc>
                  <a:spcPct val="90000"/>
                </a:lnSpc>
                <a:spcBef>
                  <a:spcPts val="1000"/>
                </a:spcBef>
                <a:buClr>
                  <a:srgbClr val="CCCC00"/>
                </a:buClr>
                <a:buSzPct val="90000"/>
                <a:buFont typeface="Arial Narrow" panose="020B0606020202030204" pitchFamily="34" charset="0"/>
                <a:buNone/>
              </a:pP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on </a:t>
              </a:r>
              <a:r>
                <a:rPr lang="de-DE" sz="2400" b="0" i="0" dirty="0" err="1">
                  <a:solidFill>
                    <a:schemeClr val="accent4"/>
                  </a:solidFill>
                  <a:latin typeface="MetaOT-Book" panose="02000503040000020004" pitchFamily="2" charset="77"/>
                </a:rPr>
                <a:t>Social</a:t>
              </a:r>
              <a:r>
                <a:rPr lang="de-DE" sz="2400" b="0" i="0" dirty="0">
                  <a:solidFill>
                    <a:schemeClr val="accent4"/>
                  </a:solidFill>
                  <a:latin typeface="MetaOT-Book" panose="02000503040000020004" pitchFamily="2" charset="77"/>
                </a:rPr>
                <a:t> Media</a:t>
              </a:r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947D3F7-4293-1D4B-A4F0-499824D36415}"/>
              </a:ext>
            </a:extLst>
          </p:cNvPr>
          <p:cNvGrpSpPr/>
          <p:nvPr userDrawn="1"/>
        </p:nvGrpSpPr>
        <p:grpSpPr>
          <a:xfrm>
            <a:off x="4504552" y="4019470"/>
            <a:ext cx="3182893" cy="629388"/>
            <a:chOff x="4282377" y="4253218"/>
            <a:chExt cx="3182893" cy="629388"/>
          </a:xfrm>
        </p:grpSpPr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8287AA7B-C1C1-6741-95FF-10C74CAA871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66612" y="4253218"/>
              <a:ext cx="629388" cy="629388"/>
            </a:xfrm>
            <a:prstGeom prst="rect">
              <a:avLst/>
            </a:prstGeom>
          </p:spPr>
        </p:pic>
        <p:pic>
          <p:nvPicPr>
            <p:cNvPr id="14" name="Grafik 13">
              <a:extLst>
                <a:ext uri="{FF2B5EF4-FFF2-40B4-BE49-F238E27FC236}">
                  <a16:creationId xmlns:a16="http://schemas.microsoft.com/office/drawing/2014/main" id="{58A55E02-073B-DC44-BF32-3E62A221B8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82377" y="4253218"/>
              <a:ext cx="629388" cy="629388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B5C61A6D-2D98-354E-8F3E-0E2A689AE03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50847" y="4281835"/>
              <a:ext cx="814423" cy="573436"/>
            </a:xfrm>
            <a:prstGeom prst="rect">
              <a:avLst/>
            </a:prstGeom>
          </p:spPr>
        </p:pic>
        <p:cxnSp>
          <p:nvCxnSpPr>
            <p:cNvPr id="17" name="Gerade Verbindung 16">
              <a:extLst>
                <a:ext uri="{FF2B5EF4-FFF2-40B4-BE49-F238E27FC236}">
                  <a16:creationId xmlns:a16="http://schemas.microsoft.com/office/drawing/2014/main" id="{CCFD458F-4EB7-A547-A232-91BB9A565E71}"/>
                </a:ext>
              </a:extLst>
            </p:cNvPr>
            <p:cNvCxnSpPr/>
            <p:nvPr userDrawn="1"/>
          </p:nvCxnSpPr>
          <p:spPr>
            <a:xfrm>
              <a:off x="5168348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>
              <a:extLst>
                <a:ext uri="{FF2B5EF4-FFF2-40B4-BE49-F238E27FC236}">
                  <a16:creationId xmlns:a16="http://schemas.microsoft.com/office/drawing/2014/main" id="{C9D398EC-4D72-EA48-90D5-30C1C6ABE0CB}"/>
                </a:ext>
              </a:extLst>
            </p:cNvPr>
            <p:cNvCxnSpPr/>
            <p:nvPr userDrawn="1"/>
          </p:nvCxnSpPr>
          <p:spPr>
            <a:xfrm>
              <a:off x="6361043" y="4281835"/>
              <a:ext cx="0" cy="57343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1610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platzhalter 1"/>
          <p:cNvSpPr>
            <a:spLocks noGrp="1"/>
          </p:cNvSpPr>
          <p:nvPr>
            <p:ph type="title"/>
          </p:nvPr>
        </p:nvSpPr>
        <p:spPr>
          <a:xfrm>
            <a:off x="874712" y="346075"/>
            <a:ext cx="10580687" cy="3600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Das ist eine </a:t>
            </a:r>
            <a:r>
              <a:rPr lang="de-DE" dirty="0" smtClean="0"/>
              <a:t>Überschrift</a:t>
            </a:r>
            <a:endParaRPr lang="de-DE" dirty="0"/>
          </a:p>
        </p:txBody>
      </p:sp>
      <p:sp>
        <p:nvSpPr>
          <p:cNvPr id="7" name="Textplatzhalter 2"/>
          <p:cNvSpPr>
            <a:spLocks noGrp="1"/>
          </p:cNvSpPr>
          <p:nvPr>
            <p:ph idx="1"/>
          </p:nvPr>
        </p:nvSpPr>
        <p:spPr>
          <a:xfrm>
            <a:off x="874712" y="919564"/>
            <a:ext cx="10580687" cy="4922435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>
            <a:lvl1pPr>
              <a:defRPr b="0"/>
            </a:lvl1pPr>
          </a:lstStyle>
          <a:p>
            <a:pPr lvl="0"/>
            <a:r>
              <a:rPr lang="de-DE" dirty="0"/>
              <a:t>Erste Textebene (</a:t>
            </a:r>
            <a:r>
              <a:rPr lang="de-DE" dirty="0" smtClean="0"/>
              <a:t>16pt bis Ebene 4)</a:t>
            </a:r>
            <a:endParaRPr lang="de-DE" dirty="0"/>
          </a:p>
          <a:p>
            <a:pPr lvl="1"/>
            <a:r>
              <a:rPr lang="de-DE" dirty="0"/>
              <a:t>Zweite Textebene für </a:t>
            </a:r>
            <a:r>
              <a:rPr lang="de-DE" dirty="0" smtClean="0"/>
              <a:t>Aufzählungen</a:t>
            </a:r>
            <a:endParaRPr lang="de-DE" dirty="0"/>
          </a:p>
          <a:p>
            <a:pPr lvl="2"/>
            <a:r>
              <a:rPr lang="de-DE" dirty="0"/>
              <a:t>Dritte Textebene bei viel Text (14pt)</a:t>
            </a:r>
          </a:p>
          <a:p>
            <a:pPr lvl="3"/>
            <a:r>
              <a:rPr lang="de-DE" dirty="0"/>
              <a:t>Vierte Textebene für Aufzählungen bei viel Text</a:t>
            </a:r>
          </a:p>
          <a:p>
            <a:pPr lvl="5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902902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34511" y="979565"/>
            <a:ext cx="11135072" cy="4351338"/>
          </a:xfrm>
        </p:spPr>
        <p:txBody>
          <a:bodyPr/>
          <a:lstStyle>
            <a:lvl1pPr marL="171450" indent="-171450">
              <a:buFont typeface="Wingdings" panose="05000000000000000000" pitchFamily="2" charset="2"/>
              <a:buChar char="§"/>
              <a:defRPr sz="2000"/>
            </a:lvl1pPr>
            <a:lvl2pPr marL="514350" indent="-171450">
              <a:buFont typeface="Arial" panose="020B0604020202020204" pitchFamily="34" charset="0"/>
              <a:buChar char="•"/>
              <a:defRPr sz="1800"/>
            </a:lvl2pPr>
            <a:lvl3pPr>
              <a:defRPr sz="1200"/>
            </a:lvl3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Titelplatzhalter 1"/>
          <p:cNvSpPr>
            <a:spLocks noGrp="1"/>
          </p:cNvSpPr>
          <p:nvPr>
            <p:ph type="title"/>
          </p:nvPr>
        </p:nvSpPr>
        <p:spPr>
          <a:xfrm>
            <a:off x="523877" y="12701"/>
            <a:ext cx="11172825" cy="9588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2"/>
          </p:nvPr>
        </p:nvSpPr>
        <p:spPr>
          <a:xfrm>
            <a:off x="514349" y="6356352"/>
            <a:ext cx="30670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Uta Bilow, TU Dresden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3076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5BE8C-9F8F-44AB-AE64-AC69ABD3DD03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125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alphaModFix amt="92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3" y="706093"/>
            <a:ext cx="1005833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33" y="1827752"/>
            <a:ext cx="10058332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</a:t>
            </a:r>
            <a:r>
              <a:rPr lang="de-DE" dirty="0" smtClean="0"/>
              <a:t>bearbeiten ,</a:t>
            </a:r>
            <a:r>
              <a:rPr lang="de-DE" dirty="0" err="1" smtClean="0"/>
              <a:t>mn,mnre</a:t>
            </a:r>
            <a:r>
              <a:rPr lang="de-DE" dirty="0" smtClean="0"/>
              <a:t> wer </a:t>
            </a:r>
            <a:r>
              <a:rPr lang="de-DE" dirty="0" err="1" smtClean="0"/>
              <a:t>rw</a:t>
            </a:r>
            <a:r>
              <a:rPr lang="de-DE" dirty="0" smtClean="0"/>
              <a:t> m </a:t>
            </a:r>
            <a:r>
              <a:rPr lang="de-DE" dirty="0" err="1" smtClean="0"/>
              <a:t>ewnm</a:t>
            </a:r>
            <a:r>
              <a:rPr lang="de-DE" dirty="0" smtClean="0"/>
              <a:t> </a:t>
            </a:r>
            <a:r>
              <a:rPr lang="de-DE" dirty="0" err="1" smtClean="0"/>
              <a:t>fwn</a:t>
            </a:r>
            <a:r>
              <a:rPr lang="de-DE" dirty="0" smtClean="0"/>
              <a:t> </a:t>
            </a:r>
            <a:r>
              <a:rPr lang="de-DE" dirty="0" err="1" smtClean="0"/>
              <a:t>fwk</a:t>
            </a:r>
            <a:r>
              <a:rPr lang="de-DE" dirty="0" smtClean="0"/>
              <a:t> </a:t>
            </a:r>
            <a:r>
              <a:rPr lang="de-DE" dirty="0" err="1" smtClean="0"/>
              <a:t>fkj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fk</a:t>
            </a:r>
            <a:r>
              <a:rPr lang="de-DE" dirty="0" smtClean="0"/>
              <a:t> </a:t>
            </a:r>
            <a:r>
              <a:rPr lang="de-DE" dirty="0" err="1" smtClean="0"/>
              <a:t>fqkj</a:t>
            </a:r>
            <a:r>
              <a:rPr lang="de-DE" dirty="0" smtClean="0"/>
              <a:t> </a:t>
            </a:r>
            <a:r>
              <a:rPr lang="de-DE" dirty="0" err="1" smtClean="0"/>
              <a:t>fqekj</a:t>
            </a:r>
            <a:r>
              <a:rPr lang="de-DE" dirty="0" smtClean="0"/>
              <a:t> </a:t>
            </a:r>
            <a:r>
              <a:rPr lang="de-DE" dirty="0" err="1" smtClean="0"/>
              <a:t>feqkj</a:t>
            </a:r>
            <a:r>
              <a:rPr lang="de-DE" dirty="0" smtClean="0"/>
              <a:t> </a:t>
            </a:r>
            <a:endParaRPr lang="de-DE" dirty="0"/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533" y="6092687"/>
            <a:ext cx="1093236" cy="648682"/>
          </a:xfrm>
          <a:prstGeom prst="rect">
            <a:avLst/>
          </a:prstGeom>
        </p:spPr>
        <p:txBody>
          <a:bodyPr anchor="ctr"/>
          <a:lstStyle>
            <a:lvl1pPr algn="r">
              <a:defRPr sz="3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231" y="6372333"/>
            <a:ext cx="7872875" cy="348865"/>
          </a:xfrm>
          <a:prstGeom prst="rect">
            <a:avLst/>
          </a:prstGeom>
        </p:spPr>
        <p:txBody>
          <a:bodyPr anchor="ctr"/>
          <a:lstStyle>
            <a:lvl1pPr algn="l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de-DE" smtClean="0"/>
              <a:t>Uta Bilow, TU Dresden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6365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7" r:id="rId3"/>
    <p:sldLayoutId id="2147483738" r:id="rId4"/>
    <p:sldLayoutId id="2147483736" r:id="rId5"/>
    <p:sldLayoutId id="2147483739" r:id="rId6"/>
    <p:sldLayoutId id="2147483740" r:id="rId7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3477"/>
          </a:solidFill>
          <a:latin typeface="+mn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+mn-lt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+mn-lt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pg-physik.de/veroeffentlichungen/magazine-und-online-angebote/pj/studierendenstatistiken/pdf/studierendenstatistik-2023.pdf" TargetMode="External"/><Relationship Id="rId3" Type="http://schemas.openxmlformats.org/officeDocument/2006/relationships/image" Target="../media/image23.jpeg"/><Relationship Id="rId7" Type="http://schemas.openxmlformats.org/officeDocument/2006/relationships/hyperlink" Target="https://www.teilchenwelt.de/wp-content/uploads/2024/08/list_Schuelerforschungsarbeiten_2010-2023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desy.de/event/42189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hyperlink" Target="https://indico.cern.ch/category/16143/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jpeg"/><Relationship Id="rId7" Type="http://schemas.openxmlformats.org/officeDocument/2006/relationships/image" Target="../media/image3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tlas.cern/Updates/Blog/Intership-to-Authorship" TargetMode="External"/><Relationship Id="rId5" Type="http://schemas.openxmlformats.org/officeDocument/2006/relationships/image" Target="../media/image31.jpeg"/><Relationship Id="rId10" Type="http://schemas.openxmlformats.org/officeDocument/2006/relationships/hyperlink" Target="https://www.linkedin.com/feed/update/urn:li:activity:7237380525898825729/" TargetMode="External"/><Relationship Id="rId4" Type="http://schemas.openxmlformats.org/officeDocument/2006/relationships/image" Target="../media/image30.jpeg"/><Relationship Id="rId9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ilchenwelt.de/urknall-unterwegs/stationen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3" Type="http://schemas.openxmlformats.org/officeDocument/2006/relationships/hyperlink" Target="https://indico.cern.ch/event/1367587/" TargetMode="External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11" Type="http://schemas.openxmlformats.org/officeDocument/2006/relationships/image" Target="../media/image55.tiff"/><Relationship Id="rId5" Type="http://schemas.openxmlformats.org/officeDocument/2006/relationships/hyperlink" Target="https://www.teilchenwelt.de/aktuelles/newsletter/" TargetMode="External"/><Relationship Id="rId10" Type="http://schemas.openxmlformats.org/officeDocument/2006/relationships/image" Target="../media/image54.jpeg"/><Relationship Id="rId4" Type="http://schemas.openxmlformats.org/officeDocument/2006/relationships/hyperlink" Target="https://indico.cern.ch/event/1452086/" TargetMode="External"/><Relationship Id="rId9" Type="http://schemas.openxmlformats.org/officeDocument/2006/relationships/image" Target="../media/image5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ssenschaft-im-dialog.de/projekte/wissenschaftsbarometer/#erhebung-2023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s://www.wissenschaft-im-dialog.de/projekte/wissenschaftsbarometer/wissenschaftsbarometer-2022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2.png"/><Relationship Id="rId7" Type="http://schemas.openxmlformats.org/officeDocument/2006/relationships/hyperlink" Target="https://www.destatis.de/DE/Presse/Pressemitteilungen/2023/01/PD23_N004_213.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acatech.de/publikation/mint-nachwuchsbarometer-2023/" TargetMode="External"/><Relationship Id="rId5" Type="http://schemas.openxmlformats.org/officeDocument/2006/relationships/image" Target="../media/image13.png"/><Relationship Id="rId4" Type="http://schemas.openxmlformats.org/officeDocument/2006/relationships/hyperlink" Target="https://service.destatis.de/bevoelkerungspyramide/#!l=en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ilchenwelt.de/ueber-uns/standorte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NTW-Muenster/opal-mc-ml" TargetMode="External"/><Relationship Id="rId13" Type="http://schemas.openxmlformats.org/officeDocument/2006/relationships/hyperlink" Target="https://augermasterclasses.lip.pt/" TargetMode="External"/><Relationship Id="rId3" Type="http://schemas.openxmlformats.org/officeDocument/2006/relationships/hyperlink" Target="https://lhcb-outreach.web.cern.ch/lhcbinternationalmasterclasses/d0-lifetime/" TargetMode="External"/><Relationship Id="rId7" Type="http://schemas.openxmlformats.org/officeDocument/2006/relationships/hyperlink" Target="https://www.physik-astro.uni-bonn.de/belle2-masterclass/en/how-many-colors-does-a-quark-come-in" TargetMode="External"/><Relationship Id="rId12" Type="http://schemas.openxmlformats.org/officeDocument/2006/relationships/hyperlink" Target="https://masterclass.icecube.wisc.edu/d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ms.physicsmasterclasses.org/cmsde.html" TargetMode="External"/><Relationship Id="rId11" Type="http://schemas.openxmlformats.org/officeDocument/2006/relationships/hyperlink" Target="http://mc.chetec-infra.eu/de/index.html" TargetMode="External"/><Relationship Id="rId5" Type="http://schemas.openxmlformats.org/officeDocument/2006/relationships/hyperlink" Target="https://atlas.physicsmasterclasses.org/en/index.htm" TargetMode="External"/><Relationship Id="rId15" Type="http://schemas.openxmlformats.org/officeDocument/2006/relationships/image" Target="../media/image19.jpeg"/><Relationship Id="rId10" Type="http://schemas.openxmlformats.org/officeDocument/2006/relationships/hyperlink" Target="https://indico.cern.ch/event/840212/" TargetMode="External"/><Relationship Id="rId4" Type="http://schemas.openxmlformats.org/officeDocument/2006/relationships/hyperlink" Target="https://alice-masterclass.web.cern.ch/" TargetMode="External"/><Relationship Id="rId9" Type="http://schemas.openxmlformats.org/officeDocument/2006/relationships/hyperlink" Target="https://indico.cern.ch/event/1367585/" TargetMode="External"/><Relationship Id="rId14" Type="http://schemas.openxmlformats.org/officeDocument/2006/relationships/hyperlink" Target="https://www.teilchenwelt.de/angebote/cosmic-at-web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indico.cern.ch/event/1452086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2D62FC-32A7-49DC-9379-B8A560EBB0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00392" y="2241282"/>
            <a:ext cx="5848184" cy="1656066"/>
          </a:xfrm>
        </p:spPr>
        <p:txBody>
          <a:bodyPr/>
          <a:lstStyle/>
          <a:p>
            <a:pPr algn="l"/>
            <a:r>
              <a:rPr lang="en-US" sz="4000" dirty="0"/>
              <a:t>Coordinated Outreach and </a:t>
            </a:r>
            <a:br>
              <a:rPr lang="en-US" sz="4000" dirty="0"/>
            </a:br>
            <a:r>
              <a:rPr lang="en-US" sz="4000" dirty="0"/>
              <a:t>Promoting </a:t>
            </a:r>
            <a:r>
              <a:rPr lang="en-US" sz="4000" dirty="0" smtClean="0"/>
              <a:t>Young </a:t>
            </a:r>
            <a:r>
              <a:rPr lang="en-US" sz="4000" dirty="0"/>
              <a:t>Talents </a:t>
            </a:r>
            <a:br>
              <a:rPr lang="en-US" sz="4000" dirty="0"/>
            </a:br>
            <a:r>
              <a:rPr lang="en-US" sz="4000" dirty="0" smtClean="0"/>
              <a:t>in Netzwerk Teilchenwelt</a:t>
            </a:r>
            <a:endParaRPr lang="de-DE" sz="4000" b="1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0974AE-58D4-4192-83B1-776C64280A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98363" y="4115062"/>
            <a:ext cx="4215208" cy="1012109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sz="2800" dirty="0" smtClean="0"/>
              <a:t>German </a:t>
            </a:r>
            <a:r>
              <a:rPr lang="en-US" sz="2800" dirty="0" err="1" smtClean="0"/>
              <a:t>LHCb</a:t>
            </a:r>
            <a:r>
              <a:rPr lang="en-US" sz="2800" dirty="0" smtClean="0"/>
              <a:t> </a:t>
            </a:r>
            <a:r>
              <a:rPr lang="en-US" sz="2800" smtClean="0"/>
              <a:t>groups meeting</a:t>
            </a:r>
            <a:endParaRPr lang="en-US" sz="2800" dirty="0" smtClean="0"/>
          </a:p>
          <a:p>
            <a:pPr algn="l"/>
            <a:r>
              <a:rPr lang="en-US" sz="2800" dirty="0" smtClean="0"/>
              <a:t>Bochum, 23./24.9.2024</a:t>
            </a:r>
          </a:p>
          <a:p>
            <a:pPr algn="l"/>
            <a:r>
              <a:rPr lang="en-US" sz="2800" dirty="0" smtClean="0"/>
              <a:t>Uta Bilow, TU Dresden</a:t>
            </a:r>
            <a:endParaRPr lang="de-DE" sz="2800" dirty="0">
              <a:solidFill>
                <a:srgbClr val="CC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014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Triangle"/>
          <p:cNvSpPr/>
          <p:nvPr/>
        </p:nvSpPr>
        <p:spPr>
          <a:xfrm>
            <a:off x="5120768" y="862299"/>
            <a:ext cx="2114920" cy="54767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FFFFF"/>
          </a:solidFill>
          <a:ln w="63500">
            <a:solidFill>
              <a:schemeClr val="accent1"/>
            </a:solidFill>
          </a:ln>
          <a:effectLst/>
        </p:spPr>
        <p:txBody>
          <a:bodyPr lIns="60960" tIns="60960" rIns="60960" bIns="60960" anchor="ctr"/>
          <a:lstStyle/>
          <a:p>
            <a:endParaRPr sz="900"/>
          </a:p>
        </p:txBody>
      </p:sp>
      <p:sp>
        <p:nvSpPr>
          <p:cNvPr id="160" name="Titel 1"/>
          <p:cNvSpPr txBox="1">
            <a:spLocks noGrp="1"/>
          </p:cNvSpPr>
          <p:nvPr>
            <p:ph type="title"/>
          </p:nvPr>
        </p:nvSpPr>
        <p:spPr>
          <a:xfrm>
            <a:off x="2333435" y="70348"/>
            <a:ext cx="10062245" cy="69039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de-DE" sz="3000" dirty="0" smtClean="0"/>
              <a:t>Masterclasses – </a:t>
            </a:r>
            <a:r>
              <a:rPr lang="de-DE" sz="3000" dirty="0" err="1" smtClean="0"/>
              <a:t>first</a:t>
            </a:r>
            <a:r>
              <a:rPr lang="de-DE" sz="3000" dirty="0" smtClean="0"/>
              <a:t> </a:t>
            </a:r>
            <a:r>
              <a:rPr lang="de-DE" sz="3000" dirty="0" err="1" smtClean="0"/>
              <a:t>level</a:t>
            </a:r>
            <a:r>
              <a:rPr lang="de-DE" sz="3000" dirty="0" smtClean="0"/>
              <a:t> of a multi-</a:t>
            </a:r>
            <a:r>
              <a:rPr lang="de-DE" sz="3000" dirty="0" err="1" smtClean="0"/>
              <a:t>step</a:t>
            </a:r>
            <a:r>
              <a:rPr lang="de-DE" sz="3000" dirty="0" smtClean="0"/>
              <a:t> </a:t>
            </a:r>
            <a:r>
              <a:rPr lang="de-DE" sz="3000" dirty="0" err="1" smtClean="0"/>
              <a:t>program</a:t>
            </a:r>
            <a:endParaRPr sz="3000" dirty="0"/>
          </a:p>
        </p:txBody>
      </p:sp>
      <p:sp>
        <p:nvSpPr>
          <p:cNvPr id="22" name="Foliennummernplatzhalter 4"/>
          <p:cNvSpPr>
            <a:spLocks noGrp="1"/>
          </p:cNvSpPr>
          <p:nvPr>
            <p:ph type="sldNum" sz="quarter" idx="15"/>
          </p:nvPr>
        </p:nvSpPr>
        <p:spPr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sz="3200" dirty="0"/>
          </a:p>
        </p:txBody>
      </p:sp>
      <p:pic>
        <p:nvPicPr>
          <p:cNvPr id="162" name="Grafik 8" descr="Grafik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2525" y="2207336"/>
            <a:ext cx="1043861" cy="136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3" name="Grafik 10" descr="Grafik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2425" y="4995962"/>
            <a:ext cx="1043916" cy="1364016"/>
          </a:xfrm>
          <a:prstGeom prst="rect">
            <a:avLst/>
          </a:prstGeom>
          <a:ln w="12700">
            <a:miter lim="400000"/>
          </a:ln>
        </p:spPr>
      </p:pic>
      <p:pic>
        <p:nvPicPr>
          <p:cNvPr id="164" name="Grafik 20" descr="Grafik 2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0621" y="3601649"/>
            <a:ext cx="1041570" cy="13652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65" name="Grafik 2" descr="Grafik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1334" y="813023"/>
            <a:ext cx="1041401" cy="1365251"/>
          </a:xfrm>
          <a:prstGeom prst="rect">
            <a:avLst/>
          </a:prstGeom>
          <a:ln w="12700">
            <a:miter lim="400000"/>
          </a:ln>
        </p:spPr>
      </p:pic>
      <p:sp>
        <p:nvSpPr>
          <p:cNvPr id="170" name="Textfeld 11"/>
          <p:cNvSpPr txBox="1"/>
          <p:nvPr/>
        </p:nvSpPr>
        <p:spPr>
          <a:xfrm>
            <a:off x="5781317" y="5578823"/>
            <a:ext cx="836089" cy="40011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45720" bIns="45720">
            <a:spAutoFit/>
          </a:bodyPr>
          <a:lstStyle>
            <a:lvl1pPr algn="ctr" defTabSz="1828800">
              <a:defRPr sz="4000" b="1">
                <a:solidFill>
                  <a:srgbClr val="013476"/>
                </a:solidFill>
              </a:defRPr>
            </a:lvl1pPr>
          </a:lstStyle>
          <a:p>
            <a:r>
              <a:rPr sz="2000" b="0" dirty="0"/>
              <a:t>3500</a:t>
            </a:r>
          </a:p>
        </p:txBody>
      </p:sp>
      <p:sp>
        <p:nvSpPr>
          <p:cNvPr id="171" name="Textfeld 26"/>
          <p:cNvSpPr txBox="1"/>
          <p:nvPr/>
        </p:nvSpPr>
        <p:spPr>
          <a:xfrm>
            <a:off x="5903214" y="4318683"/>
            <a:ext cx="628641" cy="40011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45720" bIns="45720">
            <a:spAutoFit/>
          </a:bodyPr>
          <a:lstStyle>
            <a:lvl1pPr algn="ctr" defTabSz="1828800">
              <a:defRPr sz="4000" b="1">
                <a:solidFill>
                  <a:srgbClr val="013476"/>
                </a:solidFill>
              </a:defRPr>
            </a:lvl1pPr>
          </a:lstStyle>
          <a:p>
            <a:r>
              <a:rPr sz="2000" b="0" dirty="0"/>
              <a:t>250</a:t>
            </a:r>
          </a:p>
        </p:txBody>
      </p:sp>
      <p:sp>
        <p:nvSpPr>
          <p:cNvPr id="172" name="Textfeld 27"/>
          <p:cNvSpPr txBox="1"/>
          <p:nvPr/>
        </p:nvSpPr>
        <p:spPr>
          <a:xfrm>
            <a:off x="5855024" y="2806515"/>
            <a:ext cx="628641" cy="40011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45720" bIns="45720">
            <a:spAutoFit/>
          </a:bodyPr>
          <a:lstStyle>
            <a:lvl1pPr algn="ctr" defTabSz="1828800">
              <a:defRPr sz="4000" b="1">
                <a:solidFill>
                  <a:srgbClr val="013476"/>
                </a:solidFill>
              </a:defRPr>
            </a:lvl1pPr>
          </a:lstStyle>
          <a:p>
            <a:r>
              <a:rPr sz="2000" b="0" dirty="0"/>
              <a:t>75</a:t>
            </a:r>
          </a:p>
        </p:txBody>
      </p:sp>
      <p:sp>
        <p:nvSpPr>
          <p:cNvPr id="173" name="Textfeld 28"/>
          <p:cNvSpPr txBox="1"/>
          <p:nvPr/>
        </p:nvSpPr>
        <p:spPr>
          <a:xfrm>
            <a:off x="5855024" y="1618383"/>
            <a:ext cx="628641" cy="40011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tIns="45720" bIns="45720">
            <a:spAutoFit/>
          </a:bodyPr>
          <a:lstStyle>
            <a:lvl1pPr algn="ctr" defTabSz="1828800">
              <a:defRPr sz="4000" b="1">
                <a:solidFill>
                  <a:srgbClr val="013476"/>
                </a:solidFill>
              </a:defRPr>
            </a:lvl1pPr>
          </a:lstStyle>
          <a:p>
            <a:r>
              <a:rPr sz="2000" b="0" dirty="0"/>
              <a:t>15</a:t>
            </a:r>
          </a:p>
        </p:txBody>
      </p:sp>
      <p:sp>
        <p:nvSpPr>
          <p:cNvPr id="174" name="Textfeld 17"/>
          <p:cNvSpPr txBox="1"/>
          <p:nvPr/>
        </p:nvSpPr>
        <p:spPr>
          <a:xfrm>
            <a:off x="5069219" y="6319501"/>
            <a:ext cx="2614967" cy="338554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45720" bIns="45720">
            <a:spAutoFit/>
          </a:bodyPr>
          <a:lstStyle>
            <a:lvl1pPr defTabSz="1828800">
              <a:defRPr sz="3200">
                <a:solidFill>
                  <a:srgbClr val="013476"/>
                </a:solidFill>
              </a:defRPr>
            </a:lvl1pPr>
          </a:lstStyle>
          <a:p>
            <a:r>
              <a:rPr lang="de-DE" sz="1600" dirty="0" err="1" smtClean="0"/>
              <a:t>Number</a:t>
            </a:r>
            <a:r>
              <a:rPr lang="de-DE" sz="1600" dirty="0" smtClean="0"/>
              <a:t> of </a:t>
            </a:r>
            <a:r>
              <a:rPr lang="de-DE" sz="1600" dirty="0" err="1" smtClean="0"/>
              <a:t>students</a:t>
            </a:r>
            <a:r>
              <a:rPr lang="de-DE" sz="1600" dirty="0" smtClean="0"/>
              <a:t> per </a:t>
            </a:r>
            <a:r>
              <a:rPr lang="de-DE" sz="1600" dirty="0" err="1" smtClean="0"/>
              <a:t>year</a:t>
            </a:r>
            <a:endParaRPr sz="1600" dirty="0"/>
          </a:p>
        </p:txBody>
      </p:sp>
      <p:grpSp>
        <p:nvGrpSpPr>
          <p:cNvPr id="177" name="Group"/>
          <p:cNvGrpSpPr/>
          <p:nvPr/>
        </p:nvGrpSpPr>
        <p:grpSpPr>
          <a:xfrm>
            <a:off x="5441844" y="813023"/>
            <a:ext cx="1793844" cy="2763451"/>
            <a:chOff x="-2" y="-1236085"/>
            <a:chExt cx="3587685" cy="5526899"/>
          </a:xfrm>
        </p:grpSpPr>
        <p:sp>
          <p:nvSpPr>
            <p:cNvPr id="175" name="Rounded Rectangle"/>
            <p:cNvSpPr/>
            <p:nvPr/>
          </p:nvSpPr>
          <p:spPr>
            <a:xfrm>
              <a:off x="-2" y="-1236085"/>
              <a:ext cx="3079443" cy="5526899"/>
            </a:xfrm>
            <a:prstGeom prst="roundRect">
              <a:avLst>
                <a:gd name="adj" fmla="val 13551"/>
              </a:avLst>
            </a:prstGeom>
            <a:noFill/>
            <a:ln w="57150" cap="flat">
              <a:solidFill>
                <a:srgbClr val="C00000"/>
              </a:solidFill>
              <a:prstDash val="solid"/>
              <a:round/>
            </a:ln>
            <a:effectLst/>
          </p:spPr>
          <p:txBody>
            <a:bodyPr wrap="square" lIns="60960" tIns="60960" rIns="60960" bIns="60960" numCol="1" anchor="ctr">
              <a:noAutofit/>
            </a:bodyPr>
            <a:lstStyle/>
            <a:p>
              <a:endParaRPr sz="900"/>
            </a:p>
          </p:txBody>
        </p:sp>
        <p:sp>
          <p:nvSpPr>
            <p:cNvPr id="176" name="40% weiblich"/>
            <p:cNvSpPr txBox="1"/>
            <p:nvPr/>
          </p:nvSpPr>
          <p:spPr>
            <a:xfrm>
              <a:off x="297748" y="1463358"/>
              <a:ext cx="3289935" cy="900848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60960" tIns="60960" rIns="60960" bIns="60960" numCol="1" anchor="t">
              <a:noAutofit/>
            </a:bodyPr>
            <a:lstStyle>
              <a:lvl1pPr>
                <a:defRPr sz="2600">
                  <a:solidFill>
                    <a:srgbClr val="FF9300"/>
                  </a:solidFill>
                </a:defRPr>
              </a:lvl1pPr>
            </a:lstStyle>
            <a:p>
              <a:r>
                <a:rPr lang="de-DE" sz="1800" b="1" dirty="0">
                  <a:solidFill>
                    <a:srgbClr val="C00000"/>
                  </a:solidFill>
                </a:rPr>
                <a:t>5</a:t>
              </a:r>
              <a:r>
                <a:rPr sz="1800" b="1" dirty="0" smtClean="0">
                  <a:solidFill>
                    <a:srgbClr val="C00000"/>
                  </a:solidFill>
                </a:rPr>
                <a:t>0</a:t>
              </a:r>
              <a:r>
                <a:rPr sz="1800" b="1" dirty="0">
                  <a:solidFill>
                    <a:srgbClr val="C00000"/>
                  </a:solidFill>
                </a:rPr>
                <a:t>% </a:t>
              </a:r>
              <a:r>
                <a:rPr lang="de-DE" sz="1800" b="1" dirty="0" err="1" smtClean="0">
                  <a:solidFill>
                    <a:srgbClr val="C00000"/>
                  </a:solidFill>
                </a:rPr>
                <a:t>female</a:t>
              </a:r>
              <a:endParaRPr sz="18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32" name="Textplatzhalter 7"/>
          <p:cNvSpPr/>
          <p:nvPr/>
        </p:nvSpPr>
        <p:spPr>
          <a:xfrm>
            <a:off x="5719768" y="99410"/>
            <a:ext cx="5573089" cy="8817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pPr>
              <a:lnSpc>
                <a:spcPct val="110000"/>
              </a:lnSpc>
              <a:tabLst>
                <a:tab pos="355600" algn="l"/>
              </a:tabLst>
              <a:defRPr sz="2700" b="1">
                <a:solidFill>
                  <a:srgbClr val="F18F1F"/>
                </a:solidFill>
              </a:defRPr>
            </a:pPr>
            <a:endParaRPr sz="1350" dirty="0"/>
          </a:p>
        </p:txBody>
      </p:sp>
      <p:sp>
        <p:nvSpPr>
          <p:cNvPr id="6" name="Textfeld 5"/>
          <p:cNvSpPr txBox="1"/>
          <p:nvPr/>
        </p:nvSpPr>
        <p:spPr>
          <a:xfrm>
            <a:off x="1012050" y="910643"/>
            <a:ext cx="2166893" cy="5261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>
              <a:lnSpc>
                <a:spcPct val="90000"/>
              </a:lnSpc>
              <a:buClr>
                <a:srgbClr val="CCCC00"/>
              </a:buClr>
              <a:buSzPct val="90000"/>
              <a:tabLst>
                <a:tab pos="271463" algn="l"/>
              </a:tabLst>
              <a:defRPr/>
            </a:pPr>
            <a:r>
              <a:rPr lang="en-US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CERN project weeks*, </a:t>
            </a:r>
            <a:r>
              <a:rPr lang="en-US" dirty="0" smtClean="0">
                <a:solidFill>
                  <a:srgbClr val="013476"/>
                </a:solidFill>
              </a:rPr>
              <a:t>research </a:t>
            </a:r>
            <a:r>
              <a:rPr lang="en-US" dirty="0">
                <a:solidFill>
                  <a:srgbClr val="013476"/>
                </a:solidFill>
              </a:rPr>
              <a:t>projects </a:t>
            </a:r>
            <a:r>
              <a:rPr lang="en-US" dirty="0" smtClean="0">
                <a:solidFill>
                  <a:srgbClr val="013476"/>
                </a:solidFill>
              </a:rPr>
              <a:t>at institutes</a:t>
            </a:r>
          </a:p>
          <a:p>
            <a:pPr lvl="0" algn="r">
              <a:lnSpc>
                <a:spcPct val="90000"/>
              </a:lnSpc>
              <a:buClr>
                <a:srgbClr val="CCCC00"/>
              </a:buClr>
              <a:buSzPct val="90000"/>
              <a:tabLst>
                <a:tab pos="271463" algn="l"/>
              </a:tabLst>
              <a:defRPr/>
            </a:pPr>
            <a:r>
              <a:rPr lang="en-US" dirty="0">
                <a:solidFill>
                  <a:srgbClr val="013476"/>
                </a:solidFill>
                <a:hlinkClick r:id="rId7"/>
              </a:rPr>
              <a:t>List</a:t>
            </a:r>
            <a:r>
              <a:rPr lang="en-US" dirty="0">
                <a:solidFill>
                  <a:srgbClr val="013476"/>
                </a:solidFill>
              </a:rPr>
              <a:t> of 156 essays, incl. 46 awards </a:t>
            </a:r>
            <a:endParaRPr lang="de-DE" dirty="0">
              <a:solidFill>
                <a:srgbClr val="013476"/>
              </a:solidFill>
            </a:endParaRPr>
          </a:p>
          <a:p>
            <a:pPr algn="r"/>
            <a:endParaRPr lang="de-DE" dirty="0" smtClean="0">
              <a:solidFill>
                <a:srgbClr val="013476"/>
              </a:solidFill>
            </a:endParaRPr>
          </a:p>
          <a:p>
            <a:pPr algn="r"/>
            <a:endParaRPr lang="de-DE" dirty="0" smtClean="0">
              <a:solidFill>
                <a:srgbClr val="013476"/>
              </a:solidFill>
            </a:endParaRPr>
          </a:p>
          <a:p>
            <a:pPr lvl="0" algn="r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tabLst>
                <a:tab pos="271463" algn="l"/>
              </a:tabLst>
              <a:defRPr/>
            </a:pPr>
            <a:r>
              <a:rPr lang="en-US" i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CERN </a:t>
            </a:r>
            <a:r>
              <a:rPr lang="en-US" i="1" dirty="0">
                <a:solidFill>
                  <a:schemeClr val="tx1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workshops</a:t>
            </a:r>
            <a:r>
              <a:rPr lang="en-US" i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*,</a:t>
            </a:r>
            <a:r>
              <a:rPr lang="en-US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 </a:t>
            </a:r>
            <a:r>
              <a:rPr lang="en-US" dirty="0">
                <a:solidFill>
                  <a:srgbClr val="013476"/>
                </a:solidFill>
                <a:latin typeface="Arial Narrow" panose="020B0606020202030204" pitchFamily="34" charset="0"/>
              </a:rPr>
              <a:t>Particle physics academy in </a:t>
            </a:r>
            <a:r>
              <a:rPr lang="en-US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Mainz</a:t>
            </a:r>
            <a:endParaRPr lang="de-DE" dirty="0" smtClean="0">
              <a:solidFill>
                <a:srgbClr val="013476"/>
              </a:solidFill>
            </a:endParaRPr>
          </a:p>
          <a:p>
            <a:pPr algn="r"/>
            <a:endParaRPr lang="de-DE" dirty="0" smtClean="0">
              <a:solidFill>
                <a:srgbClr val="013476"/>
              </a:solidFill>
            </a:endParaRPr>
          </a:p>
          <a:p>
            <a:pPr algn="r"/>
            <a:endParaRPr lang="de-DE" dirty="0" smtClean="0">
              <a:solidFill>
                <a:srgbClr val="013476"/>
              </a:solidFill>
            </a:endParaRPr>
          </a:p>
          <a:p>
            <a:pPr algn="r"/>
            <a:r>
              <a:rPr lang="de-DE" dirty="0" err="1" smtClean="0">
                <a:solidFill>
                  <a:srgbClr val="013476"/>
                </a:solidFill>
              </a:rPr>
              <a:t>Active</a:t>
            </a:r>
            <a:r>
              <a:rPr lang="de-DE" dirty="0" smtClean="0">
                <a:solidFill>
                  <a:srgbClr val="013476"/>
                </a:solidFill>
              </a:rPr>
              <a:t> </a:t>
            </a:r>
            <a:r>
              <a:rPr lang="de-DE" dirty="0" err="1">
                <a:solidFill>
                  <a:srgbClr val="013476"/>
                </a:solidFill>
              </a:rPr>
              <a:t>engagement</a:t>
            </a:r>
            <a:r>
              <a:rPr lang="de-DE" dirty="0">
                <a:solidFill>
                  <a:srgbClr val="013476"/>
                </a:solidFill>
              </a:rPr>
              <a:t>, </a:t>
            </a:r>
            <a:r>
              <a:rPr lang="de-DE" dirty="0" err="1">
                <a:solidFill>
                  <a:srgbClr val="013476"/>
                </a:solidFill>
              </a:rPr>
              <a:t>detector</a:t>
            </a:r>
            <a:r>
              <a:rPr lang="de-DE" dirty="0">
                <a:solidFill>
                  <a:srgbClr val="013476"/>
                </a:solidFill>
              </a:rPr>
              <a:t> </a:t>
            </a:r>
            <a:r>
              <a:rPr lang="de-DE" dirty="0" err="1" smtClean="0">
                <a:solidFill>
                  <a:srgbClr val="013476"/>
                </a:solidFill>
              </a:rPr>
              <a:t>projects</a:t>
            </a:r>
            <a:endParaRPr lang="de-DE" dirty="0">
              <a:solidFill>
                <a:srgbClr val="013476"/>
              </a:solidFill>
            </a:endParaRPr>
          </a:p>
          <a:p>
            <a:pPr algn="r"/>
            <a:endParaRPr lang="de-DE" dirty="0" smtClean="0">
              <a:solidFill>
                <a:srgbClr val="013476"/>
              </a:solidFill>
            </a:endParaRPr>
          </a:p>
          <a:p>
            <a:pPr algn="r"/>
            <a:endParaRPr lang="de-DE" dirty="0" smtClean="0">
              <a:solidFill>
                <a:srgbClr val="013476"/>
              </a:solidFill>
            </a:endParaRPr>
          </a:p>
          <a:p>
            <a:pPr algn="r"/>
            <a:endParaRPr lang="de-DE" dirty="0">
              <a:solidFill>
                <a:srgbClr val="013476"/>
              </a:solidFill>
            </a:endParaRPr>
          </a:p>
          <a:p>
            <a:pPr algn="r"/>
            <a:endParaRPr lang="de-DE" dirty="0" smtClean="0">
              <a:solidFill>
                <a:srgbClr val="013476"/>
              </a:solidFill>
            </a:endParaRPr>
          </a:p>
          <a:p>
            <a:pPr algn="r"/>
            <a:r>
              <a:rPr lang="de-DE" dirty="0" smtClean="0">
                <a:solidFill>
                  <a:srgbClr val="013476"/>
                </a:solidFill>
              </a:rPr>
              <a:t>Masterclasses</a:t>
            </a:r>
            <a:endParaRPr lang="de-DE" dirty="0">
              <a:solidFill>
                <a:srgbClr val="013476"/>
              </a:solidFill>
            </a:endParaRPr>
          </a:p>
        </p:txBody>
      </p:sp>
      <p:sp>
        <p:nvSpPr>
          <p:cNvPr id="31" name="Textplatzhalter 5"/>
          <p:cNvSpPr txBox="1">
            <a:spLocks/>
          </p:cNvSpPr>
          <p:nvPr/>
        </p:nvSpPr>
        <p:spPr>
          <a:xfrm>
            <a:off x="38706" y="6538914"/>
            <a:ext cx="2892056" cy="3339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kumimoji="0" lang="en-US" sz="1400" b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* currently suspended due to funding cuts</a:t>
            </a:r>
            <a:endParaRPr kumimoji="0" lang="en-US" sz="1400" b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9064578" y="3789628"/>
            <a:ext cx="21686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 smtClean="0">
                <a:solidFill>
                  <a:srgbClr val="002060"/>
                </a:solidFill>
                <a:hlinkClick r:id="rId8"/>
              </a:rPr>
              <a:t>Female</a:t>
            </a:r>
            <a:r>
              <a:rPr lang="de-DE" sz="2000" dirty="0" smtClean="0">
                <a:solidFill>
                  <a:srgbClr val="002060"/>
                </a:solidFill>
                <a:hlinkClick r:id="rId8"/>
              </a:rPr>
              <a:t> </a:t>
            </a:r>
            <a:r>
              <a:rPr lang="de-DE" sz="2000" dirty="0" err="1" smtClean="0">
                <a:solidFill>
                  <a:srgbClr val="002060"/>
                </a:solidFill>
                <a:hlinkClick r:id="rId8"/>
              </a:rPr>
              <a:t>share</a:t>
            </a:r>
            <a:r>
              <a:rPr lang="de-DE" sz="2000" dirty="0" smtClean="0">
                <a:solidFill>
                  <a:srgbClr val="002060"/>
                </a:solidFill>
                <a:hlinkClick r:id="rId8"/>
              </a:rPr>
              <a:t> in </a:t>
            </a:r>
            <a:r>
              <a:rPr lang="de-DE" sz="2000" dirty="0" err="1" smtClean="0">
                <a:solidFill>
                  <a:srgbClr val="002060"/>
                </a:solidFill>
                <a:hlinkClick r:id="rId8"/>
              </a:rPr>
              <a:t>physics</a:t>
            </a:r>
            <a:r>
              <a:rPr lang="de-DE" sz="2000" dirty="0" smtClean="0">
                <a:solidFill>
                  <a:srgbClr val="002060"/>
                </a:solidFill>
                <a:hlinkClick r:id="rId8"/>
              </a:rPr>
              <a:t> </a:t>
            </a:r>
            <a:r>
              <a:rPr lang="de-DE" sz="2000" dirty="0" err="1" smtClean="0">
                <a:solidFill>
                  <a:srgbClr val="002060"/>
                </a:solidFill>
                <a:hlinkClick r:id="rId8"/>
              </a:rPr>
              <a:t>exams</a:t>
            </a:r>
            <a:r>
              <a:rPr lang="de-DE" sz="2000" dirty="0" smtClean="0">
                <a:solidFill>
                  <a:srgbClr val="002060"/>
                </a:solidFill>
                <a:hlinkClick r:id="rId8"/>
              </a:rPr>
              <a:t> 2023</a:t>
            </a:r>
            <a:r>
              <a:rPr lang="de-DE" sz="2000" dirty="0" smtClean="0">
                <a:solidFill>
                  <a:srgbClr val="002060"/>
                </a:solidFill>
              </a:rPr>
              <a:t>: 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de-DE" sz="2000" dirty="0" smtClean="0"/>
              <a:t>22% </a:t>
            </a:r>
            <a:r>
              <a:rPr lang="de-DE" sz="2000" dirty="0"/>
              <a:t>Bachelor </a:t>
            </a:r>
            <a:endParaRPr lang="de-DE" sz="2000" dirty="0" smtClean="0"/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de-DE" sz="2000" dirty="0" smtClean="0"/>
              <a:t>25% Master</a:t>
            </a:r>
            <a:endParaRPr lang="de-DE" sz="2000" dirty="0"/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de-DE" sz="2000" dirty="0" smtClean="0"/>
              <a:t>22% PhD</a:t>
            </a:r>
          </a:p>
        </p:txBody>
      </p:sp>
      <p:sp>
        <p:nvSpPr>
          <p:cNvPr id="34" name="Textfeld 33"/>
          <p:cNvSpPr txBox="1"/>
          <p:nvPr/>
        </p:nvSpPr>
        <p:spPr>
          <a:xfrm>
            <a:off x="8802520" y="1558992"/>
            <a:ext cx="2215595" cy="1015663"/>
          </a:xfrm>
          <a:prstGeom prst="rect">
            <a:avLst/>
          </a:prstGeom>
          <a:noFill/>
          <a:ln w="38100">
            <a:solidFill>
              <a:srgbClr val="CDC301"/>
            </a:solidFill>
          </a:ln>
          <a:effectLst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de-DE" sz="2000" b="1" dirty="0" smtClean="0">
                <a:solidFill>
                  <a:srgbClr val="013476"/>
                </a:solidFill>
              </a:rPr>
              <a:t>High </a:t>
            </a:r>
            <a:r>
              <a:rPr lang="de-DE" sz="2000" b="1" dirty="0" err="1" smtClean="0">
                <a:solidFill>
                  <a:srgbClr val="013476"/>
                </a:solidFill>
              </a:rPr>
              <a:t>proportion</a:t>
            </a:r>
            <a:r>
              <a:rPr lang="de-DE" sz="2000" b="1" dirty="0" smtClean="0">
                <a:solidFill>
                  <a:srgbClr val="013476"/>
                </a:solidFill>
              </a:rPr>
              <a:t> of </a:t>
            </a:r>
            <a:r>
              <a:rPr lang="de-DE" sz="2000" b="1" dirty="0" err="1" smtClean="0">
                <a:solidFill>
                  <a:srgbClr val="013476"/>
                </a:solidFill>
              </a:rPr>
              <a:t>women</a:t>
            </a:r>
            <a:r>
              <a:rPr lang="de-DE" sz="2000" b="1" dirty="0" smtClean="0">
                <a:solidFill>
                  <a:srgbClr val="013476"/>
                </a:solidFill>
              </a:rPr>
              <a:t> on </a:t>
            </a:r>
            <a:r>
              <a:rPr lang="de-DE" sz="2000" b="1" dirty="0" err="1" smtClean="0">
                <a:solidFill>
                  <a:srgbClr val="013476"/>
                </a:solidFill>
              </a:rPr>
              <a:t>higher</a:t>
            </a:r>
            <a:r>
              <a:rPr lang="de-DE" sz="2000" b="1" dirty="0" smtClean="0">
                <a:solidFill>
                  <a:srgbClr val="013476"/>
                </a:solidFill>
              </a:rPr>
              <a:t> </a:t>
            </a:r>
            <a:r>
              <a:rPr lang="de-DE" sz="2000" b="1" dirty="0" err="1" smtClean="0">
                <a:solidFill>
                  <a:srgbClr val="013476"/>
                </a:solidFill>
              </a:rPr>
              <a:t>levels</a:t>
            </a:r>
            <a:endParaRPr lang="de-DE" sz="2000" b="1" dirty="0">
              <a:solidFill>
                <a:srgbClr val="0134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65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Fellow </a:t>
            </a:r>
            <a:r>
              <a:rPr lang="de-DE" dirty="0" err="1" smtClean="0"/>
              <a:t>program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49680" y="2357409"/>
            <a:ext cx="10733972" cy="3715657"/>
          </a:xfrm>
        </p:spPr>
        <p:txBody>
          <a:bodyPr>
            <a:noAutofit/>
          </a:bodyPr>
          <a:lstStyle/>
          <a:p>
            <a:pPr>
              <a:spcBef>
                <a:spcPts val="900"/>
              </a:spcBef>
            </a:pPr>
            <a:r>
              <a:rPr lang="en-US" sz="2100" dirty="0" smtClean="0"/>
              <a:t>150 people, 50% female (program launched in 2017)</a:t>
            </a:r>
          </a:p>
          <a:p>
            <a:pPr>
              <a:spcBef>
                <a:spcPts val="900"/>
              </a:spcBef>
            </a:pPr>
            <a:r>
              <a:rPr lang="en-US" sz="2100" dirty="0" smtClean="0"/>
              <a:t>Mainly alumni of CERN workshops</a:t>
            </a:r>
          </a:p>
          <a:p>
            <a:pPr lvl="1">
              <a:spcBef>
                <a:spcPts val="900"/>
              </a:spcBef>
            </a:pPr>
            <a:r>
              <a:rPr lang="en-US" sz="1700" dirty="0" smtClean="0"/>
              <a:t>experienced </a:t>
            </a:r>
            <a:r>
              <a:rPr lang="en-US" sz="1700" dirty="0"/>
              <a:t>talents, </a:t>
            </a:r>
            <a:r>
              <a:rPr lang="en-US" sz="1700" dirty="0" smtClean="0"/>
              <a:t>participated </a:t>
            </a:r>
            <a:r>
              <a:rPr lang="en-US" sz="1700" dirty="0"/>
              <a:t>in several program levels, now studying physics or shortly before</a:t>
            </a:r>
          </a:p>
          <a:p>
            <a:pPr marL="355600" indent="-355600">
              <a:spcBef>
                <a:spcPts val="900"/>
              </a:spcBef>
              <a:buClr>
                <a:srgbClr val="013476"/>
              </a:buClr>
              <a:buNone/>
            </a:pPr>
            <a:r>
              <a:rPr lang="de-DE" sz="2100" dirty="0" smtClean="0">
                <a:sym typeface="Wingdings" panose="05000000000000000000" pitchFamily="2" charset="2"/>
              </a:rPr>
              <a:t> Foster </a:t>
            </a:r>
            <a:r>
              <a:rPr lang="de-DE" sz="2100" dirty="0" err="1">
                <a:sym typeface="Wingdings" panose="05000000000000000000" pitchFamily="2" charset="2"/>
              </a:rPr>
              <a:t>connection</a:t>
            </a:r>
            <a:r>
              <a:rPr lang="de-DE" sz="2100" dirty="0">
                <a:sym typeface="Wingdings" panose="05000000000000000000" pitchFamily="2" charset="2"/>
              </a:rPr>
              <a:t> </a:t>
            </a:r>
            <a:r>
              <a:rPr lang="de-DE" sz="2100" dirty="0" err="1">
                <a:sym typeface="Wingdings" panose="05000000000000000000" pitchFamily="2" charset="2"/>
              </a:rPr>
              <a:t>between</a:t>
            </a:r>
            <a:r>
              <a:rPr lang="de-DE" sz="2100" dirty="0">
                <a:sym typeface="Wingdings" panose="05000000000000000000" pitchFamily="2" charset="2"/>
              </a:rPr>
              <a:t> </a:t>
            </a:r>
            <a:r>
              <a:rPr lang="de-DE" sz="2100" dirty="0" err="1">
                <a:sym typeface="Wingdings" panose="05000000000000000000" pitchFamily="2" charset="2"/>
              </a:rPr>
              <a:t>highly</a:t>
            </a:r>
            <a:r>
              <a:rPr lang="de-DE" sz="2100" dirty="0">
                <a:sym typeface="Wingdings" panose="05000000000000000000" pitchFamily="2" charset="2"/>
              </a:rPr>
              <a:t> </a:t>
            </a:r>
            <a:r>
              <a:rPr lang="de-DE" sz="2100" dirty="0" err="1">
                <a:sym typeface="Wingdings" panose="05000000000000000000" pitchFamily="2" charset="2"/>
              </a:rPr>
              <a:t>motivated</a:t>
            </a:r>
            <a:r>
              <a:rPr lang="de-DE" sz="2100" dirty="0">
                <a:sym typeface="Wingdings" panose="05000000000000000000" pitchFamily="2" charset="2"/>
              </a:rPr>
              <a:t> </a:t>
            </a:r>
            <a:r>
              <a:rPr lang="de-DE" sz="2100" dirty="0" err="1">
                <a:sym typeface="Wingdings" panose="05000000000000000000" pitchFamily="2" charset="2"/>
              </a:rPr>
              <a:t>students</a:t>
            </a:r>
            <a:r>
              <a:rPr lang="de-DE" sz="2100" dirty="0">
                <a:sym typeface="Wingdings" panose="05000000000000000000" pitchFamily="2" charset="2"/>
              </a:rPr>
              <a:t> and </a:t>
            </a:r>
            <a:r>
              <a:rPr lang="de-DE" sz="2100" dirty="0" err="1">
                <a:sym typeface="Wingdings" panose="05000000000000000000" pitchFamily="2" charset="2"/>
              </a:rPr>
              <a:t>research</a:t>
            </a:r>
            <a:r>
              <a:rPr lang="de-DE" sz="2100" dirty="0">
                <a:sym typeface="Wingdings" panose="05000000000000000000" pitchFamily="2" charset="2"/>
              </a:rPr>
              <a:t> </a:t>
            </a:r>
            <a:r>
              <a:rPr lang="de-DE" sz="2100" dirty="0" err="1">
                <a:sym typeface="Wingdings" panose="05000000000000000000" pitchFamily="2" charset="2"/>
              </a:rPr>
              <a:t>groups</a:t>
            </a:r>
            <a:r>
              <a:rPr lang="de-DE" sz="2100" dirty="0">
                <a:sym typeface="Wingdings" panose="05000000000000000000" pitchFamily="2" charset="2"/>
              </a:rPr>
              <a:t> </a:t>
            </a:r>
          </a:p>
          <a:p>
            <a:pPr>
              <a:spcBef>
                <a:spcPts val="900"/>
              </a:spcBef>
            </a:pPr>
            <a:r>
              <a:rPr lang="de-DE" sz="2100" dirty="0"/>
              <a:t>Central </a:t>
            </a:r>
            <a:r>
              <a:rPr lang="de-DE" sz="2100" dirty="0" err="1"/>
              <a:t>offers</a:t>
            </a:r>
            <a:r>
              <a:rPr lang="de-DE" sz="2100" dirty="0"/>
              <a:t>: </a:t>
            </a:r>
            <a:r>
              <a:rPr lang="de-DE" sz="2100" dirty="0" err="1"/>
              <a:t>yearly</a:t>
            </a:r>
            <a:r>
              <a:rPr lang="de-DE" sz="2100" dirty="0"/>
              <a:t> </a:t>
            </a:r>
            <a:r>
              <a:rPr lang="de-DE" sz="2100" dirty="0">
                <a:hlinkClick r:id="rId3"/>
              </a:rPr>
              <a:t>Fellow </a:t>
            </a:r>
            <a:r>
              <a:rPr lang="de-DE" sz="2100" dirty="0" err="1">
                <a:hlinkClick r:id="rId3"/>
              </a:rPr>
              <a:t>physics</a:t>
            </a:r>
            <a:r>
              <a:rPr lang="de-DE" sz="2100" dirty="0">
                <a:hlinkClick r:id="rId3"/>
              </a:rPr>
              <a:t> school</a:t>
            </a:r>
            <a:r>
              <a:rPr lang="de-DE" sz="2100" dirty="0"/>
              <a:t>, </a:t>
            </a:r>
            <a:r>
              <a:rPr lang="de-DE" sz="2100" dirty="0" err="1" smtClean="0"/>
              <a:t>frequent</a:t>
            </a:r>
            <a:r>
              <a:rPr lang="de-DE" sz="2100" dirty="0" smtClean="0"/>
              <a:t> online </a:t>
            </a:r>
            <a:r>
              <a:rPr lang="de-DE" sz="2100" dirty="0" err="1" smtClean="0"/>
              <a:t>events</a:t>
            </a:r>
            <a:r>
              <a:rPr lang="de-DE" sz="2100" dirty="0" smtClean="0"/>
              <a:t> </a:t>
            </a:r>
            <a:r>
              <a:rPr lang="de-DE" sz="2100" i="1" dirty="0" smtClean="0">
                <a:hlinkClick r:id="rId4"/>
              </a:rPr>
              <a:t>Ask </a:t>
            </a:r>
            <a:r>
              <a:rPr lang="de-DE" sz="2100" i="1" dirty="0">
                <a:hlinkClick r:id="rId4"/>
              </a:rPr>
              <a:t>the expert </a:t>
            </a:r>
            <a:r>
              <a:rPr lang="de-DE" sz="2100" dirty="0"/>
              <a:t>(</a:t>
            </a:r>
            <a:r>
              <a:rPr lang="de-DE" sz="2100" dirty="0" err="1"/>
              <a:t>research</a:t>
            </a:r>
            <a:r>
              <a:rPr lang="de-DE" sz="2100" dirty="0"/>
              <a:t> </a:t>
            </a:r>
            <a:r>
              <a:rPr lang="de-DE" sz="2100" dirty="0" err="1"/>
              <a:t>highlights</a:t>
            </a:r>
            <a:r>
              <a:rPr lang="de-DE" sz="2100" dirty="0"/>
              <a:t>, </a:t>
            </a:r>
            <a:r>
              <a:rPr lang="de-DE" sz="2100" dirty="0" err="1"/>
              <a:t>career</a:t>
            </a:r>
            <a:r>
              <a:rPr lang="de-DE" sz="2100" dirty="0"/>
              <a:t> </a:t>
            </a:r>
            <a:r>
              <a:rPr lang="de-DE" sz="2100" dirty="0" err="1"/>
              <a:t>development</a:t>
            </a:r>
            <a:r>
              <a:rPr lang="de-DE" sz="2100" dirty="0"/>
              <a:t>), </a:t>
            </a:r>
            <a:r>
              <a:rPr lang="de-DE" sz="2100" i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yearly</a:t>
            </a:r>
            <a:r>
              <a:rPr lang="de-DE" sz="21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Fellow </a:t>
            </a:r>
            <a:r>
              <a:rPr lang="de-DE" sz="2100" i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meeting</a:t>
            </a:r>
            <a:r>
              <a:rPr lang="de-DE" sz="21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*, </a:t>
            </a:r>
            <a:r>
              <a:rPr lang="de-DE" sz="2100" i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invitation</a:t>
            </a:r>
            <a:r>
              <a:rPr lang="de-DE" sz="21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2100" i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to</a:t>
            </a:r>
            <a:r>
              <a:rPr lang="de-DE" sz="21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national </a:t>
            </a:r>
            <a:r>
              <a:rPr lang="de-DE" sz="2100" i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physics</a:t>
            </a:r>
            <a:r>
              <a:rPr lang="de-DE" sz="21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de-DE" sz="2100" i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conferences</a:t>
            </a:r>
            <a:r>
              <a:rPr lang="de-DE" sz="21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*</a:t>
            </a:r>
          </a:p>
          <a:p>
            <a:pPr>
              <a:spcBef>
                <a:spcPts val="900"/>
              </a:spcBef>
            </a:pPr>
            <a:r>
              <a:rPr lang="de-DE" sz="2100" dirty="0" err="1" smtClean="0"/>
              <a:t>Local</a:t>
            </a:r>
            <a:r>
              <a:rPr lang="de-DE" sz="2100" dirty="0" smtClean="0"/>
              <a:t> </a:t>
            </a:r>
            <a:r>
              <a:rPr lang="de-DE" sz="2100" dirty="0" err="1" smtClean="0"/>
              <a:t>offers</a:t>
            </a:r>
            <a:r>
              <a:rPr lang="de-DE" sz="2100" dirty="0" smtClean="0"/>
              <a:t>: </a:t>
            </a:r>
            <a:r>
              <a:rPr lang="de-DE" sz="2100" dirty="0" err="1" smtClean="0"/>
              <a:t>internships</a:t>
            </a:r>
            <a:r>
              <a:rPr lang="de-DE" sz="2100" dirty="0" smtClean="0"/>
              <a:t>, </a:t>
            </a:r>
            <a:r>
              <a:rPr lang="de-DE" sz="2100" dirty="0" err="1" smtClean="0"/>
              <a:t>invitation</a:t>
            </a:r>
            <a:r>
              <a:rPr lang="de-DE" sz="2100" dirty="0" smtClean="0"/>
              <a:t> </a:t>
            </a:r>
            <a:r>
              <a:rPr lang="de-DE" sz="2100" dirty="0" err="1" smtClean="0"/>
              <a:t>to</a:t>
            </a:r>
            <a:r>
              <a:rPr lang="de-DE" sz="2100" dirty="0" smtClean="0"/>
              <a:t> group </a:t>
            </a:r>
            <a:r>
              <a:rPr lang="de-DE" sz="2100" dirty="0" err="1" smtClean="0"/>
              <a:t>events</a:t>
            </a:r>
            <a:r>
              <a:rPr lang="de-DE" sz="2100" dirty="0" smtClean="0"/>
              <a:t> (</a:t>
            </a:r>
            <a:r>
              <a:rPr lang="de-DE" sz="2100" dirty="0" err="1" smtClean="0"/>
              <a:t>scientific</a:t>
            </a:r>
            <a:r>
              <a:rPr lang="de-DE" sz="2100" dirty="0" smtClean="0"/>
              <a:t>, </a:t>
            </a:r>
            <a:r>
              <a:rPr lang="de-DE" sz="2100" dirty="0" err="1" smtClean="0"/>
              <a:t>outreach</a:t>
            </a:r>
            <a:r>
              <a:rPr lang="de-DE" sz="2100" dirty="0" smtClean="0"/>
              <a:t>, </a:t>
            </a:r>
            <a:r>
              <a:rPr lang="de-DE" sz="2100" dirty="0" err="1" smtClean="0"/>
              <a:t>social</a:t>
            </a:r>
            <a:r>
              <a:rPr lang="de-DE" sz="2100" dirty="0" smtClean="0"/>
              <a:t>), </a:t>
            </a:r>
            <a:r>
              <a:rPr lang="de-DE" sz="2100" dirty="0" err="1" smtClean="0"/>
              <a:t>excursions</a:t>
            </a:r>
            <a:r>
              <a:rPr lang="de-DE" sz="2100" dirty="0" smtClean="0"/>
              <a:t>, </a:t>
            </a:r>
            <a:r>
              <a:rPr lang="de-DE" sz="2100" dirty="0" err="1" smtClean="0"/>
              <a:t>colloquia</a:t>
            </a:r>
            <a:r>
              <a:rPr lang="de-DE" sz="2100" dirty="0" smtClean="0"/>
              <a:t>, </a:t>
            </a:r>
            <a:r>
              <a:rPr lang="de-DE" sz="2100" dirty="0" err="1" smtClean="0"/>
              <a:t>regulars</a:t>
            </a:r>
            <a:r>
              <a:rPr lang="de-DE" sz="2100" dirty="0" smtClean="0"/>
              <a:t>´ table etc.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sz="3200" dirty="0"/>
          </a:p>
        </p:txBody>
      </p:sp>
      <p:grpSp>
        <p:nvGrpSpPr>
          <p:cNvPr id="10" name="Gruppieren 9"/>
          <p:cNvGrpSpPr/>
          <p:nvPr/>
        </p:nvGrpSpPr>
        <p:grpSpPr>
          <a:xfrm>
            <a:off x="4171818" y="1"/>
            <a:ext cx="5089519" cy="2357408"/>
            <a:chOff x="5474027" y="150811"/>
            <a:chExt cx="4878711" cy="1850672"/>
          </a:xfrm>
        </p:grpSpPr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220AE947-D280-7D42-8EB9-C5AB435B307F}"/>
                </a:ext>
              </a:extLst>
            </p:cNvPr>
            <p:cNvGrpSpPr/>
            <p:nvPr/>
          </p:nvGrpSpPr>
          <p:grpSpPr>
            <a:xfrm>
              <a:off x="5474027" y="510851"/>
              <a:ext cx="1582926" cy="1425717"/>
              <a:chOff x="348245" y="1038413"/>
              <a:chExt cx="1582926" cy="1425717"/>
            </a:xfrm>
          </p:grpSpPr>
          <p:pic>
            <p:nvPicPr>
              <p:cNvPr id="20" name="Grafik 19">
                <a:extLst>
                  <a:ext uri="{FF2B5EF4-FFF2-40B4-BE49-F238E27FC236}">
                    <a16:creationId xmlns:a16="http://schemas.microsoft.com/office/drawing/2014/main" id="{DF210542-DD3D-6D43-B420-2229ADE42E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duotone>
                  <a:prstClr val="black"/>
                  <a:srgbClr val="013476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48245" y="1038413"/>
                <a:ext cx="1425717" cy="1425717"/>
              </a:xfrm>
              <a:prstGeom prst="rect">
                <a:avLst/>
              </a:prstGeom>
            </p:spPr>
          </p:pic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C4C04EE7-B1B2-424B-AB5C-33F991F96B4F}"/>
                  </a:ext>
                </a:extLst>
              </p:cNvPr>
              <p:cNvSpPr txBox="1"/>
              <p:nvPr/>
            </p:nvSpPr>
            <p:spPr>
              <a:xfrm>
                <a:off x="774111" y="2086117"/>
                <a:ext cx="1157060" cy="1920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rgbClr val="CCCC00"/>
                  </a:buClr>
                  <a:buSzPct val="90000"/>
                  <a:buFontTx/>
                  <a:buNone/>
                  <a:tabLst/>
                  <a:defRPr/>
                </a:pPr>
                <a:r>
                  <a:rPr kumimoji="0" lang="de-DE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SCHOOL</a:t>
                </a:r>
              </a:p>
            </p:txBody>
          </p:sp>
        </p:grpSp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372A6E06-8BE5-9C47-85AB-C81384972274}"/>
                </a:ext>
              </a:extLst>
            </p:cNvPr>
            <p:cNvGrpSpPr/>
            <p:nvPr/>
          </p:nvGrpSpPr>
          <p:grpSpPr>
            <a:xfrm>
              <a:off x="8225944" y="150811"/>
              <a:ext cx="2126794" cy="1850672"/>
              <a:chOff x="3100164" y="685813"/>
              <a:chExt cx="2126794" cy="1850672"/>
            </a:xfrm>
          </p:grpSpPr>
          <p:pic>
            <p:nvPicPr>
              <p:cNvPr id="18" name="Grafik 17">
                <a:extLst>
                  <a:ext uri="{FF2B5EF4-FFF2-40B4-BE49-F238E27FC236}">
                    <a16:creationId xmlns:a16="http://schemas.microsoft.com/office/drawing/2014/main" id="{81BFF889-930C-2749-A753-60DA5EFDC9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duotone>
                  <a:prstClr val="black"/>
                  <a:srgbClr val="013476">
                    <a:tint val="45000"/>
                    <a:satMod val="400000"/>
                  </a:srgbClr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00164" y="685813"/>
                <a:ext cx="1850672" cy="1850672"/>
              </a:xfrm>
              <a:prstGeom prst="rect">
                <a:avLst/>
              </a:prstGeom>
            </p:spPr>
          </p:pic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20289189-9B7E-A243-BF1D-5D3DCE1FECD6}"/>
                  </a:ext>
                </a:extLst>
              </p:cNvPr>
              <p:cNvSpPr txBox="1"/>
              <p:nvPr/>
            </p:nvSpPr>
            <p:spPr>
              <a:xfrm>
                <a:off x="3335722" y="2107002"/>
                <a:ext cx="1891236" cy="343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rgbClr val="CCCC00"/>
                  </a:buClr>
                  <a:buSzPct val="90000"/>
                  <a:buFontTx/>
                  <a:buNone/>
                  <a:tabLst/>
                  <a:defRPr/>
                </a:pPr>
                <a:r>
                  <a:rPr kumimoji="0" lang="de-DE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Arial Narrow" panose="020B0606020202030204" pitchFamily="34" charset="0"/>
                    <a:ea typeface="+mn-ea"/>
                    <a:cs typeface="+mn-cs"/>
                  </a:rPr>
                  <a:t>RESEARCH GROUPS</a:t>
                </a:r>
              </a:p>
            </p:txBody>
          </p:sp>
        </p:grpSp>
        <p:sp>
          <p:nvSpPr>
            <p:cNvPr id="17" name="Nach unten gekrümmter Pfeil 16">
              <a:extLst>
                <a:ext uri="{FF2B5EF4-FFF2-40B4-BE49-F238E27FC236}">
                  <a16:creationId xmlns:a16="http://schemas.microsoft.com/office/drawing/2014/main" id="{EF2041BE-4A0D-DB46-86FD-A87B2CB74549}"/>
                </a:ext>
              </a:extLst>
            </p:cNvPr>
            <p:cNvSpPr/>
            <p:nvPr/>
          </p:nvSpPr>
          <p:spPr>
            <a:xfrm>
              <a:off x="6899744" y="782316"/>
              <a:ext cx="1324065" cy="544120"/>
            </a:xfrm>
            <a:prstGeom prst="curvedDownArrow">
              <a:avLst/>
            </a:prstGeom>
            <a:solidFill>
              <a:srgbClr val="CDC301"/>
            </a:solidFill>
            <a:ln w="12700" cap="flat" cmpd="sng" algn="ctr">
              <a:solidFill>
                <a:srgbClr val="CDC30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rgbClr val="CDC301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5" name="Rechteck 24"/>
          <p:cNvSpPr/>
          <p:nvPr/>
        </p:nvSpPr>
        <p:spPr>
          <a:xfrm>
            <a:off x="1249680" y="5377080"/>
            <a:ext cx="10779760" cy="879248"/>
          </a:xfrm>
          <a:prstGeom prst="rect">
            <a:avLst/>
          </a:prstGeom>
          <a:noFill/>
          <a:ln w="19050">
            <a:solidFill>
              <a:srgbClr val="01347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Textfeld 32"/>
          <p:cNvSpPr txBox="1"/>
          <p:nvPr/>
        </p:nvSpPr>
        <p:spPr>
          <a:xfrm>
            <a:off x="1249680" y="5377869"/>
            <a:ext cx="11004008" cy="8663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90000"/>
              </a:lnSpc>
              <a:spcBef>
                <a:spcPts val="900"/>
              </a:spcBef>
              <a:spcAft>
                <a:spcPts val="600"/>
              </a:spcAft>
              <a:buClr>
                <a:srgbClr val="013476"/>
              </a:buClr>
            </a:pPr>
            <a:r>
              <a:rPr lang="de-DE" sz="2100" b="1" dirty="0" err="1">
                <a:solidFill>
                  <a:srgbClr val="013476"/>
                </a:solidFill>
              </a:rPr>
              <a:t>Win</a:t>
            </a:r>
            <a:r>
              <a:rPr lang="de-DE" sz="2100" b="1" dirty="0">
                <a:solidFill>
                  <a:srgbClr val="013476"/>
                </a:solidFill>
              </a:rPr>
              <a:t> for Fellows: </a:t>
            </a:r>
            <a:r>
              <a:rPr lang="de-DE" sz="2100" dirty="0">
                <a:solidFill>
                  <a:srgbClr val="013476"/>
                </a:solidFill>
              </a:rPr>
              <a:t>Close and </a:t>
            </a:r>
            <a:r>
              <a:rPr lang="de-DE" sz="2100" dirty="0" err="1">
                <a:solidFill>
                  <a:srgbClr val="013476"/>
                </a:solidFill>
              </a:rPr>
              <a:t>early</a:t>
            </a:r>
            <a:r>
              <a:rPr lang="de-DE" sz="2100" dirty="0">
                <a:solidFill>
                  <a:srgbClr val="013476"/>
                </a:solidFill>
              </a:rPr>
              <a:t> </a:t>
            </a:r>
            <a:r>
              <a:rPr lang="de-DE" sz="2100" dirty="0" err="1">
                <a:solidFill>
                  <a:srgbClr val="013476"/>
                </a:solidFill>
              </a:rPr>
              <a:t>connection</a:t>
            </a:r>
            <a:r>
              <a:rPr lang="de-DE" sz="2100" dirty="0">
                <a:solidFill>
                  <a:srgbClr val="013476"/>
                </a:solidFill>
              </a:rPr>
              <a:t> </a:t>
            </a:r>
            <a:r>
              <a:rPr lang="de-DE" sz="2100" dirty="0" err="1">
                <a:solidFill>
                  <a:srgbClr val="013476"/>
                </a:solidFill>
              </a:rPr>
              <a:t>to</a:t>
            </a:r>
            <a:r>
              <a:rPr lang="de-DE" sz="2100" dirty="0">
                <a:solidFill>
                  <a:srgbClr val="013476"/>
                </a:solidFill>
              </a:rPr>
              <a:t> </a:t>
            </a:r>
            <a:r>
              <a:rPr lang="de-DE" sz="2100" dirty="0" err="1">
                <a:solidFill>
                  <a:srgbClr val="013476"/>
                </a:solidFill>
              </a:rPr>
              <a:t>research</a:t>
            </a:r>
            <a:r>
              <a:rPr lang="de-DE" sz="2100" dirty="0">
                <a:solidFill>
                  <a:srgbClr val="013476"/>
                </a:solidFill>
              </a:rPr>
              <a:t>, extra </a:t>
            </a:r>
            <a:r>
              <a:rPr lang="de-DE" sz="2100" dirty="0" err="1">
                <a:solidFill>
                  <a:srgbClr val="013476"/>
                </a:solidFill>
              </a:rPr>
              <a:t>training</a:t>
            </a:r>
            <a:r>
              <a:rPr lang="de-DE" sz="2100" dirty="0">
                <a:solidFill>
                  <a:srgbClr val="013476"/>
                </a:solidFill>
              </a:rPr>
              <a:t>, </a:t>
            </a:r>
            <a:r>
              <a:rPr lang="de-DE" sz="2100" dirty="0" err="1">
                <a:solidFill>
                  <a:srgbClr val="013476"/>
                </a:solidFill>
              </a:rPr>
              <a:t>networking</a:t>
            </a:r>
            <a:endParaRPr lang="de-DE" sz="2100" dirty="0">
              <a:solidFill>
                <a:srgbClr val="013476"/>
              </a:solidFill>
            </a:endParaRPr>
          </a:p>
          <a:p>
            <a:pPr lvl="0">
              <a:lnSpc>
                <a:spcPct val="90000"/>
              </a:lnSpc>
              <a:spcBef>
                <a:spcPts val="900"/>
              </a:spcBef>
              <a:spcAft>
                <a:spcPts val="600"/>
              </a:spcAft>
              <a:buClr>
                <a:srgbClr val="013476"/>
              </a:buClr>
            </a:pPr>
            <a:r>
              <a:rPr lang="de-DE" sz="2100" b="1" dirty="0" err="1">
                <a:solidFill>
                  <a:srgbClr val="013476"/>
                </a:solidFill>
              </a:rPr>
              <a:t>Win</a:t>
            </a:r>
            <a:r>
              <a:rPr lang="de-DE" sz="2100" b="1" dirty="0">
                <a:solidFill>
                  <a:srgbClr val="013476"/>
                </a:solidFill>
              </a:rPr>
              <a:t> for </a:t>
            </a:r>
            <a:r>
              <a:rPr lang="de-DE" sz="2100" b="1" dirty="0" err="1">
                <a:solidFill>
                  <a:srgbClr val="013476"/>
                </a:solidFill>
              </a:rPr>
              <a:t>groups</a:t>
            </a:r>
            <a:r>
              <a:rPr lang="de-DE" sz="2100" b="1" dirty="0">
                <a:solidFill>
                  <a:srgbClr val="013476"/>
                </a:solidFill>
              </a:rPr>
              <a:t>: </a:t>
            </a:r>
            <a:r>
              <a:rPr lang="de-DE" sz="2100" dirty="0">
                <a:solidFill>
                  <a:srgbClr val="013476"/>
                </a:solidFill>
              </a:rPr>
              <a:t>Close </a:t>
            </a:r>
            <a:r>
              <a:rPr lang="de-DE" sz="2100" dirty="0" err="1">
                <a:solidFill>
                  <a:srgbClr val="013476"/>
                </a:solidFill>
              </a:rPr>
              <a:t>connection</a:t>
            </a:r>
            <a:r>
              <a:rPr lang="de-DE" sz="2100" dirty="0">
                <a:solidFill>
                  <a:srgbClr val="013476"/>
                </a:solidFill>
              </a:rPr>
              <a:t> </a:t>
            </a:r>
            <a:r>
              <a:rPr lang="de-DE" sz="2100" dirty="0" err="1">
                <a:solidFill>
                  <a:srgbClr val="013476"/>
                </a:solidFill>
              </a:rPr>
              <a:t>to</a:t>
            </a:r>
            <a:r>
              <a:rPr lang="de-DE" sz="2100" dirty="0">
                <a:solidFill>
                  <a:srgbClr val="013476"/>
                </a:solidFill>
              </a:rPr>
              <a:t> </a:t>
            </a:r>
            <a:r>
              <a:rPr lang="de-DE" sz="2100" dirty="0" err="1">
                <a:solidFill>
                  <a:srgbClr val="013476"/>
                </a:solidFill>
              </a:rPr>
              <a:t>highly</a:t>
            </a:r>
            <a:r>
              <a:rPr lang="de-DE" sz="2100" dirty="0">
                <a:solidFill>
                  <a:srgbClr val="013476"/>
                </a:solidFill>
              </a:rPr>
              <a:t> </a:t>
            </a:r>
            <a:r>
              <a:rPr lang="de-DE" sz="2100" dirty="0" err="1">
                <a:solidFill>
                  <a:srgbClr val="013476"/>
                </a:solidFill>
              </a:rPr>
              <a:t>motivated</a:t>
            </a:r>
            <a:r>
              <a:rPr lang="de-DE" sz="2100" dirty="0">
                <a:solidFill>
                  <a:srgbClr val="013476"/>
                </a:solidFill>
              </a:rPr>
              <a:t>, </a:t>
            </a:r>
            <a:r>
              <a:rPr lang="de-DE" sz="2100" dirty="0" err="1">
                <a:solidFill>
                  <a:srgbClr val="013476"/>
                </a:solidFill>
              </a:rPr>
              <a:t>well</a:t>
            </a:r>
            <a:r>
              <a:rPr lang="de-DE" sz="2100" dirty="0">
                <a:solidFill>
                  <a:srgbClr val="013476"/>
                </a:solidFill>
              </a:rPr>
              <a:t> </a:t>
            </a:r>
            <a:r>
              <a:rPr lang="de-DE" sz="2100" dirty="0" err="1">
                <a:solidFill>
                  <a:srgbClr val="013476"/>
                </a:solidFill>
              </a:rPr>
              <a:t>trained</a:t>
            </a:r>
            <a:r>
              <a:rPr lang="de-DE" sz="2100" dirty="0">
                <a:solidFill>
                  <a:srgbClr val="013476"/>
                </a:solidFill>
              </a:rPr>
              <a:t> </a:t>
            </a:r>
            <a:r>
              <a:rPr lang="de-DE" sz="2100" dirty="0" err="1">
                <a:solidFill>
                  <a:srgbClr val="013476"/>
                </a:solidFill>
              </a:rPr>
              <a:t>students</a:t>
            </a:r>
            <a:r>
              <a:rPr lang="de-DE" sz="2100" dirty="0">
                <a:solidFill>
                  <a:srgbClr val="013476"/>
                </a:solidFill>
              </a:rPr>
              <a:t>, </a:t>
            </a:r>
            <a:r>
              <a:rPr lang="de-DE" sz="2100" dirty="0" err="1" smtClean="0">
                <a:solidFill>
                  <a:srgbClr val="013476"/>
                </a:solidFill>
              </a:rPr>
              <a:t>support</a:t>
            </a:r>
            <a:r>
              <a:rPr lang="de-DE" sz="2100" dirty="0" smtClean="0">
                <a:solidFill>
                  <a:srgbClr val="013476"/>
                </a:solidFill>
              </a:rPr>
              <a:t> </a:t>
            </a:r>
            <a:r>
              <a:rPr lang="de-DE" sz="2100" dirty="0">
                <a:solidFill>
                  <a:srgbClr val="013476"/>
                </a:solidFill>
              </a:rPr>
              <a:t>in </a:t>
            </a:r>
            <a:r>
              <a:rPr lang="de-DE" sz="2100" dirty="0" err="1">
                <a:solidFill>
                  <a:srgbClr val="013476"/>
                </a:solidFill>
              </a:rPr>
              <a:t>science</a:t>
            </a:r>
            <a:r>
              <a:rPr lang="de-DE" sz="2100" dirty="0">
                <a:solidFill>
                  <a:srgbClr val="013476"/>
                </a:solidFill>
              </a:rPr>
              <a:t> and </a:t>
            </a:r>
            <a:r>
              <a:rPr lang="de-DE" sz="2100" dirty="0" err="1" smtClean="0">
                <a:solidFill>
                  <a:srgbClr val="013476"/>
                </a:solidFill>
              </a:rPr>
              <a:t>outreach</a:t>
            </a:r>
            <a:endParaRPr lang="de-DE" sz="24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4" name="Fußzeilenplatzhalter 3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214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nhaltsplatzhalter 8"/>
          <p:cNvPicPr>
            <a:picLocks noGrp="1" noChangeAspect="1"/>
          </p:cNvPicPr>
          <p:nvPr>
            <p:ph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4101" y="3733927"/>
            <a:ext cx="3901069" cy="2925802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Fellows </a:t>
            </a:r>
            <a:r>
              <a:rPr lang="de-DE" dirty="0" smtClean="0"/>
              <a:t>in </a:t>
            </a:r>
            <a:r>
              <a:rPr lang="de-DE" dirty="0" err="1" smtClean="0"/>
              <a:t>science</a:t>
            </a:r>
            <a:r>
              <a:rPr lang="de-DE" dirty="0" smtClean="0"/>
              <a:t> and </a:t>
            </a:r>
            <a:r>
              <a:rPr lang="de-DE" dirty="0" err="1" smtClean="0"/>
              <a:t>outreach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sz="3200" dirty="0"/>
          </a:p>
        </p:txBody>
      </p:sp>
      <p:pic>
        <p:nvPicPr>
          <p:cNvPr id="26" name="Grafik 2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00"/>
          <a:stretch/>
        </p:blipFill>
        <p:spPr>
          <a:xfrm>
            <a:off x="2512020" y="1375250"/>
            <a:ext cx="3319564" cy="1910789"/>
          </a:xfrm>
          <a:prstGeom prst="rect">
            <a:avLst/>
          </a:prstGeom>
        </p:spPr>
      </p:pic>
      <p:sp>
        <p:nvSpPr>
          <p:cNvPr id="29" name="Textfeld 28"/>
          <p:cNvSpPr txBox="1"/>
          <p:nvPr/>
        </p:nvSpPr>
        <p:spPr>
          <a:xfrm>
            <a:off x="2392250" y="3293688"/>
            <a:ext cx="390303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Fellows at CERN70 in Berlin </a:t>
            </a:r>
            <a:r>
              <a:rPr lang="de-DE" sz="16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helping</a:t>
            </a:r>
            <a:r>
              <a:rPr lang="de-DE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de-DE" sz="16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as</a:t>
            </a:r>
            <a:r>
              <a:rPr lang="de-DE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de-DE" sz="16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guides</a:t>
            </a:r>
            <a:endParaRPr lang="de-DE" sz="16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35" name="Grafik 3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1238" y="1845705"/>
            <a:ext cx="1794477" cy="2329830"/>
          </a:xfrm>
          <a:prstGeom prst="rect">
            <a:avLst/>
          </a:prstGeom>
        </p:spPr>
      </p:pic>
      <p:sp>
        <p:nvSpPr>
          <p:cNvPr id="36" name="Textfeld 35"/>
          <p:cNvSpPr txBox="1"/>
          <p:nvPr/>
        </p:nvSpPr>
        <p:spPr>
          <a:xfrm>
            <a:off x="8173277" y="3453681"/>
            <a:ext cx="2089426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Fellow Lukas: </a:t>
            </a:r>
            <a:r>
              <a:rPr lang="de-DE" sz="16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From</a:t>
            </a:r>
            <a:r>
              <a:rPr lang="de-DE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de-DE" sz="16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internship</a:t>
            </a:r>
            <a:r>
              <a:rPr lang="de-DE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de-DE" sz="16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to</a:t>
            </a:r>
            <a:r>
              <a:rPr lang="de-DE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de-DE" sz="16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authorship</a:t>
            </a:r>
            <a:r>
              <a:rPr lang="de-DE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de-DE" sz="1600" dirty="0" smtClean="0">
                <a:solidFill>
                  <a:srgbClr val="002060"/>
                </a:solidFill>
                <a:latin typeface="Arial Narrow" panose="020B0606020202030204" pitchFamily="34" charset="0"/>
                <a:hlinkClick r:id="rId6"/>
              </a:rPr>
              <a:t>ATLAS </a:t>
            </a:r>
            <a:r>
              <a:rPr lang="de-DE" sz="1600" dirty="0" err="1" smtClean="0">
                <a:solidFill>
                  <a:srgbClr val="002060"/>
                </a:solidFill>
                <a:latin typeface="Arial Narrow" panose="020B0606020202030204" pitchFamily="34" charset="0"/>
                <a:hlinkClick r:id="rId6"/>
              </a:rPr>
              <a:t>blog</a:t>
            </a:r>
            <a:endParaRPr lang="de-DE" sz="16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9381" y="1375250"/>
            <a:ext cx="1844579" cy="3246835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35" t="511"/>
          <a:stretch/>
        </p:blipFill>
        <p:spPr>
          <a:xfrm>
            <a:off x="6338329" y="4543310"/>
            <a:ext cx="3962538" cy="2111908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3684" y="248160"/>
            <a:ext cx="2716037" cy="3092052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7738945" y="197794"/>
            <a:ext cx="15847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School </a:t>
            </a:r>
            <a:r>
              <a:rPr lang="de-DE" sz="1600" i="1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Introduction</a:t>
            </a:r>
            <a:r>
              <a:rPr lang="de-DE" sz="1600" i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de-DE" sz="1600" i="1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to</a:t>
            </a:r>
            <a:r>
              <a:rPr lang="de-DE" sz="1600" i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the </a:t>
            </a:r>
            <a:r>
              <a:rPr lang="de-DE" sz="1600" i="1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Terascale</a:t>
            </a:r>
            <a:r>
              <a:rPr lang="de-DE" sz="1600" i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de-DE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for Fellows and </a:t>
            </a:r>
            <a:r>
              <a:rPr lang="de-DE" sz="16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B.Sc.students</a:t>
            </a:r>
            <a:endParaRPr lang="de-DE" sz="16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332444" y="5565299"/>
            <a:ext cx="1515077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Fellow Julia Els in </a:t>
            </a:r>
            <a:r>
              <a:rPr lang="de-DE" sz="16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panel</a:t>
            </a:r>
            <a:r>
              <a:rPr lang="de-DE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de-DE" sz="16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discussion</a:t>
            </a:r>
            <a:r>
              <a:rPr lang="de-DE" sz="16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at CERN70 </a:t>
            </a:r>
            <a:r>
              <a:rPr lang="de-DE" sz="1600" dirty="0" smtClean="0">
                <a:solidFill>
                  <a:srgbClr val="002060"/>
                </a:solidFill>
                <a:latin typeface="Arial Narrow" panose="020B0606020202030204" pitchFamily="34" charset="0"/>
                <a:hlinkClick r:id="rId10"/>
              </a:rPr>
              <a:t>LinkedIn</a:t>
            </a:r>
            <a:endParaRPr lang="de-DE" sz="16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0333770" y="4530527"/>
            <a:ext cx="1576135" cy="1771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600" dirty="0" smtClean="0">
                <a:solidFill>
                  <a:srgbClr val="002060"/>
                </a:solidFill>
              </a:rPr>
              <a:t>Fellows </a:t>
            </a:r>
            <a:r>
              <a:rPr lang="de-DE" sz="1600" dirty="0" err="1" smtClean="0">
                <a:solidFill>
                  <a:srgbClr val="002060"/>
                </a:solidFill>
              </a:rPr>
              <a:t>invite</a:t>
            </a:r>
            <a:r>
              <a:rPr lang="de-DE" sz="1600" dirty="0" smtClean="0">
                <a:solidFill>
                  <a:srgbClr val="002060"/>
                </a:solidFill>
              </a:rPr>
              <a:t> prominent </a:t>
            </a:r>
            <a:r>
              <a:rPr lang="de-DE" sz="1600" dirty="0" err="1">
                <a:solidFill>
                  <a:srgbClr val="002060"/>
                </a:solidFill>
              </a:rPr>
              <a:t>speakers</a:t>
            </a:r>
            <a:r>
              <a:rPr lang="de-DE" sz="1600" dirty="0">
                <a:solidFill>
                  <a:srgbClr val="002060"/>
                </a:solidFill>
              </a:rPr>
              <a:t> for </a:t>
            </a:r>
            <a:r>
              <a:rPr lang="de-DE" sz="1600" i="1" dirty="0">
                <a:solidFill>
                  <a:srgbClr val="002060"/>
                </a:solidFill>
              </a:rPr>
              <a:t>Ask the </a:t>
            </a:r>
            <a:r>
              <a:rPr lang="de-DE" sz="1600" i="1" dirty="0" smtClean="0">
                <a:solidFill>
                  <a:srgbClr val="002060"/>
                </a:solidFill>
              </a:rPr>
              <a:t>expert</a:t>
            </a:r>
            <a:r>
              <a:rPr lang="de-DE" sz="1600" dirty="0" smtClean="0">
                <a:solidFill>
                  <a:srgbClr val="002060"/>
                </a:solidFill>
              </a:rPr>
              <a:t>: Ranga </a:t>
            </a:r>
            <a:r>
              <a:rPr lang="de-DE" sz="1600" dirty="0">
                <a:solidFill>
                  <a:srgbClr val="002060"/>
                </a:solidFill>
              </a:rPr>
              <a:t>Yogeshwar, Reinhard </a:t>
            </a:r>
            <a:r>
              <a:rPr lang="de-DE" sz="1600" dirty="0" err="1" smtClean="0">
                <a:solidFill>
                  <a:srgbClr val="002060"/>
                </a:solidFill>
              </a:rPr>
              <a:t>Genzel</a:t>
            </a:r>
            <a:r>
              <a:rPr lang="de-DE" sz="1600" dirty="0" smtClean="0">
                <a:solidFill>
                  <a:srgbClr val="002060"/>
                </a:solidFill>
              </a:rPr>
              <a:t>...</a:t>
            </a:r>
            <a:endParaRPr lang="de-DE" sz="1600" dirty="0">
              <a:solidFill>
                <a:srgbClr val="002060"/>
              </a:solidFill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endParaRPr lang="de-DE" sz="16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08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fik 1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4789" y="713421"/>
            <a:ext cx="2657542" cy="176802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Urknall unterwegs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de-DE" sz="2200" dirty="0" smtClean="0"/>
              <a:t>Pop-up exhibition </a:t>
            </a:r>
            <a:r>
              <a:rPr lang="en-US" sz="2200" dirty="0" smtClean="0"/>
              <a:t>on </a:t>
            </a:r>
            <a:r>
              <a:rPr lang="en-US" sz="2200" dirty="0"/>
              <a:t>particle </a:t>
            </a:r>
            <a:r>
              <a:rPr lang="en-US" sz="2200" dirty="0" smtClean="0"/>
              <a:t>physics</a:t>
            </a:r>
          </a:p>
          <a:p>
            <a:pPr lvl="1"/>
            <a:r>
              <a:rPr lang="en-US" dirty="0" smtClean="0"/>
              <a:t>Tunnel: time travel through the history of the universe</a:t>
            </a:r>
          </a:p>
          <a:p>
            <a:pPr lvl="1"/>
            <a:r>
              <a:rPr lang="en-US" dirty="0" smtClean="0"/>
              <a:t>Pavilion </a:t>
            </a:r>
            <a:r>
              <a:rPr lang="en-US" dirty="0"/>
              <a:t>with </a:t>
            </a:r>
            <a:r>
              <a:rPr lang="en-US" dirty="0" smtClean="0"/>
              <a:t>games</a:t>
            </a:r>
          </a:p>
          <a:p>
            <a:r>
              <a:rPr lang="en-US" dirty="0"/>
              <a:t>Target audience: general public, people with less affinity for science </a:t>
            </a:r>
            <a:endParaRPr lang="en-US" dirty="0" smtClean="0"/>
          </a:p>
          <a:p>
            <a:r>
              <a:rPr lang="de-DE" sz="2200" dirty="0" smtClean="0">
                <a:latin typeface="Arial Narrow" panose="020B0606020202030204" pitchFamily="34" charset="0"/>
              </a:rPr>
              <a:t>Goes </a:t>
            </a:r>
            <a:r>
              <a:rPr lang="de-DE" sz="2200" dirty="0" err="1" smtClean="0">
                <a:latin typeface="Arial Narrow" panose="020B0606020202030204" pitchFamily="34" charset="0"/>
              </a:rPr>
              <a:t>to</a:t>
            </a:r>
            <a:r>
              <a:rPr lang="de-DE" sz="2200" dirty="0" smtClean="0">
                <a:latin typeface="Arial Narrow" panose="020B0606020202030204" pitchFamily="34" charset="0"/>
              </a:rPr>
              <a:t> </a:t>
            </a:r>
            <a:r>
              <a:rPr lang="de-DE" sz="2200" dirty="0" err="1" smtClean="0">
                <a:latin typeface="Arial Narrow" panose="020B0606020202030204" pitchFamily="34" charset="0"/>
              </a:rPr>
              <a:t>public</a:t>
            </a:r>
            <a:r>
              <a:rPr lang="de-DE" sz="2200" dirty="0" smtClean="0">
                <a:latin typeface="Arial Narrow" panose="020B0606020202030204" pitchFamily="34" charset="0"/>
              </a:rPr>
              <a:t> </a:t>
            </a:r>
            <a:r>
              <a:rPr lang="de-DE" sz="2200" dirty="0" err="1" smtClean="0">
                <a:latin typeface="Arial Narrow" panose="020B0606020202030204" pitchFamily="34" charset="0"/>
              </a:rPr>
              <a:t>places</a:t>
            </a:r>
            <a:r>
              <a:rPr lang="de-DE" sz="2200" dirty="0" smtClean="0">
                <a:latin typeface="Arial Narrow" panose="020B0606020202030204" pitchFamily="34" charset="0"/>
              </a:rPr>
              <a:t>, </a:t>
            </a:r>
            <a:r>
              <a:rPr lang="de-DE" sz="2200" dirty="0" err="1">
                <a:latin typeface="Arial Narrow" panose="020B0606020202030204" pitchFamily="34" charset="0"/>
              </a:rPr>
              <a:t>pedestrian</a:t>
            </a:r>
            <a:r>
              <a:rPr lang="de-DE" sz="2200" dirty="0">
                <a:latin typeface="Arial Narrow" panose="020B0606020202030204" pitchFamily="34" charset="0"/>
              </a:rPr>
              <a:t> </a:t>
            </a:r>
            <a:r>
              <a:rPr lang="de-DE" sz="2200" dirty="0" err="1">
                <a:latin typeface="Arial Narrow" panose="020B0606020202030204" pitchFamily="34" charset="0"/>
              </a:rPr>
              <a:t>zone</a:t>
            </a:r>
            <a:r>
              <a:rPr lang="de-DE" sz="2200" dirty="0">
                <a:latin typeface="Arial Narrow" panose="020B0606020202030204" pitchFamily="34" charset="0"/>
              </a:rPr>
              <a:t>, </a:t>
            </a:r>
            <a:r>
              <a:rPr lang="de-DE" sz="2200" dirty="0" err="1" smtClean="0">
                <a:latin typeface="Arial Narrow" panose="020B0606020202030204" pitchFamily="34" charset="0"/>
              </a:rPr>
              <a:t>shopping</a:t>
            </a:r>
            <a:r>
              <a:rPr lang="de-DE" sz="2200" dirty="0" smtClean="0">
                <a:latin typeface="Arial Narrow" panose="020B0606020202030204" pitchFamily="34" charset="0"/>
              </a:rPr>
              <a:t> mall, </a:t>
            </a:r>
            <a:r>
              <a:rPr lang="de-DE" sz="2200" dirty="0" err="1">
                <a:latin typeface="Arial Narrow" panose="020B0606020202030204" pitchFamily="34" charset="0"/>
              </a:rPr>
              <a:t>festival</a:t>
            </a:r>
            <a:r>
              <a:rPr lang="de-DE" sz="2200" dirty="0">
                <a:latin typeface="Arial Narrow" panose="020B0606020202030204" pitchFamily="34" charset="0"/>
              </a:rPr>
              <a:t>, </a:t>
            </a:r>
            <a:r>
              <a:rPr lang="de-DE" sz="2200" dirty="0" err="1" smtClean="0">
                <a:latin typeface="Arial Narrow" panose="020B0606020202030204" pitchFamily="34" charset="0"/>
              </a:rPr>
              <a:t>campus</a:t>
            </a:r>
            <a:r>
              <a:rPr lang="de-DE" sz="2200" dirty="0" smtClean="0">
                <a:latin typeface="Arial Narrow" panose="020B0606020202030204" pitchFamily="34" charset="0"/>
              </a:rPr>
              <a:t>....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11078312" y="5357208"/>
            <a:ext cx="819776" cy="354340"/>
          </a:xfrm>
        </p:spPr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sz="3200" dirty="0"/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3764280" y="3860800"/>
            <a:ext cx="8427720" cy="2643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lang="de-DE" sz="2400" b="0" i="0" kern="1200" baseline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698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  <a:defRPr lang="de-DE" sz="20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2pPr>
            <a:lvl3pPr marL="9652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  <a:defRPr lang="de-DE" sz="18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8170" y="4045201"/>
            <a:ext cx="3350098" cy="2232000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054" y="4045201"/>
            <a:ext cx="3429657" cy="2232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95" r="-1"/>
          <a:stretch/>
        </p:blipFill>
        <p:spPr>
          <a:xfrm>
            <a:off x="7191727" y="4045201"/>
            <a:ext cx="4922924" cy="22320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167537">
            <a:off x="9954896" y="390180"/>
            <a:ext cx="2033156" cy="1524867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580425">
            <a:off x="9953773" y="1943164"/>
            <a:ext cx="1622498" cy="1827175"/>
          </a:xfrm>
          <a:prstGeom prst="rect">
            <a:avLst/>
          </a:prstGeom>
        </p:spPr>
      </p:pic>
      <p:sp>
        <p:nvSpPr>
          <p:cNvPr id="1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3688381" y="6361491"/>
            <a:ext cx="3600000" cy="348865"/>
          </a:xfrm>
        </p:spPr>
        <p:txBody>
          <a:bodyPr/>
          <a:lstStyle/>
          <a:p>
            <a:r>
              <a:rPr lang="de-DE" dirty="0" smtClean="0"/>
              <a:t>Uta Bilow, TU Dresden</a:t>
            </a:r>
            <a:endParaRPr lang="de-DE" dirty="0"/>
          </a:p>
        </p:txBody>
      </p:sp>
      <p:sp>
        <p:nvSpPr>
          <p:cNvPr id="18" name="Textfeld 17"/>
          <p:cNvSpPr txBox="1"/>
          <p:nvPr/>
        </p:nvSpPr>
        <p:spPr>
          <a:xfrm>
            <a:off x="7204491" y="6045505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Tx/>
              <a:buNone/>
              <a:tabLst/>
              <a:defRPr/>
            </a:pPr>
            <a:r>
              <a:rPr lang="de-DE" sz="1000" dirty="0">
                <a:solidFill>
                  <a:schemeClr val="bg2"/>
                </a:solidFill>
                <a:latin typeface="Arial Narrow" panose="020B0606020202030204" pitchFamily="34" charset="0"/>
              </a:rPr>
              <a:t>©</a:t>
            </a:r>
            <a:r>
              <a:rPr lang="de-DE" sz="1000" dirty="0" smtClean="0">
                <a:solidFill>
                  <a:schemeClr val="bg2"/>
                </a:solidFill>
                <a:latin typeface="Arial Narrow" panose="020B0606020202030204" pitchFamily="34" charset="0"/>
              </a:rPr>
              <a:t> Philipp Lindenau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7" name="Foliennummernplatzhalter 4"/>
          <p:cNvSpPr txBox="1">
            <a:spLocks/>
          </p:cNvSpPr>
          <p:nvPr/>
        </p:nvSpPr>
        <p:spPr>
          <a:xfrm>
            <a:off x="11078312" y="6366858"/>
            <a:ext cx="819776" cy="354340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r" defTabSz="914400" rtl="0" eaLnBrk="1" latinLnBrk="0" hangingPunct="1">
              <a:defRPr sz="14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EBA283-81CD-428D-9703-4AE41BDC50AA}" type="slidenum">
              <a:rPr lang="de-DE" smtClean="0"/>
              <a:pPr/>
              <a:t>13</a:t>
            </a:fld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05560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Urknall unterwegs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sz="2200" dirty="0" smtClean="0">
                <a:latin typeface="Arial Narrow" panose="020B0606020202030204" pitchFamily="34" charset="0"/>
              </a:rPr>
              <a:t>25</a:t>
            </a:r>
            <a:r>
              <a:rPr lang="en-US" sz="2200" dirty="0">
                <a:latin typeface="Arial Narrow" panose="020B0606020202030204" pitchFamily="34" charset="0"/>
              </a:rPr>
              <a:t>+ places visited since 2022 (</a:t>
            </a:r>
            <a:r>
              <a:rPr lang="en-US" sz="2200" dirty="0">
                <a:latin typeface="Arial Narrow" panose="020B0606020202030204" pitchFamily="34" charset="0"/>
                <a:hlinkClick r:id="rId3"/>
              </a:rPr>
              <a:t>photo gallery</a:t>
            </a:r>
            <a:r>
              <a:rPr lang="en-US" sz="2200" dirty="0" smtClean="0">
                <a:latin typeface="Arial Narrow" panose="020B0606020202030204" pitchFamily="34" charset="0"/>
              </a:rPr>
              <a:t>), incl. Aachen, Bochum, Heidelberg, Siegen</a:t>
            </a:r>
            <a:endParaRPr lang="de-DE" sz="2200" dirty="0" smtClean="0">
              <a:latin typeface="Arial Narrow" panose="020B0606020202030204" pitchFamily="34" charset="0"/>
            </a:endParaRPr>
          </a:p>
          <a:p>
            <a:r>
              <a:rPr lang="de-DE" sz="2200" dirty="0" err="1" smtClean="0">
                <a:latin typeface="Arial Narrow" panose="020B0606020202030204" pitchFamily="34" charset="0"/>
              </a:rPr>
              <a:t>From</a:t>
            </a:r>
            <a:r>
              <a:rPr lang="de-DE" sz="2200" dirty="0" smtClean="0">
                <a:latin typeface="Arial Narrow" panose="020B0606020202030204" pitchFamily="34" charset="0"/>
              </a:rPr>
              <a:t> </a:t>
            </a:r>
            <a:r>
              <a:rPr lang="de-DE" sz="2200" dirty="0" err="1" smtClean="0">
                <a:latin typeface="Arial Narrow" panose="020B0606020202030204" pitchFamily="34" charset="0"/>
              </a:rPr>
              <a:t>now</a:t>
            </a:r>
            <a:r>
              <a:rPr lang="de-DE" sz="2200" dirty="0" smtClean="0">
                <a:latin typeface="Arial Narrow" panose="020B0606020202030204" pitchFamily="34" charset="0"/>
              </a:rPr>
              <a:t> on </a:t>
            </a:r>
            <a:r>
              <a:rPr lang="de-DE" sz="2200" dirty="0" err="1" smtClean="0">
                <a:latin typeface="Arial Narrow" panose="020B0606020202030204" pitchFamily="34" charset="0"/>
              </a:rPr>
              <a:t>located</a:t>
            </a:r>
            <a:r>
              <a:rPr lang="de-DE" sz="2200" dirty="0" smtClean="0">
                <a:latin typeface="Arial Narrow" panose="020B0606020202030204" pitchFamily="34" charset="0"/>
              </a:rPr>
              <a:t> in Mainz, </a:t>
            </a:r>
            <a:r>
              <a:rPr lang="de-DE" sz="2200" dirty="0" err="1" smtClean="0">
                <a:latin typeface="Arial Narrow" panose="020B0606020202030204" pitchFamily="34" charset="0"/>
              </a:rPr>
              <a:t>can</a:t>
            </a:r>
            <a:r>
              <a:rPr lang="de-DE" sz="2200" dirty="0" smtClean="0">
                <a:latin typeface="Arial Narrow" panose="020B0606020202030204" pitchFamily="34" charset="0"/>
              </a:rPr>
              <a:t> </a:t>
            </a:r>
            <a:r>
              <a:rPr lang="de-DE" sz="2200" dirty="0" err="1" smtClean="0">
                <a:latin typeface="Arial Narrow" panose="020B0606020202030204" pitchFamily="34" charset="0"/>
              </a:rPr>
              <a:t>be</a:t>
            </a:r>
            <a:r>
              <a:rPr lang="de-DE" sz="2200" dirty="0" smtClean="0">
                <a:latin typeface="Arial Narrow" panose="020B0606020202030204" pitchFamily="34" charset="0"/>
              </a:rPr>
              <a:t> </a:t>
            </a:r>
            <a:r>
              <a:rPr lang="de-DE" sz="2200" dirty="0" err="1" smtClean="0">
                <a:latin typeface="Arial Narrow" panose="020B0606020202030204" pitchFamily="34" charset="0"/>
              </a:rPr>
              <a:t>loan</a:t>
            </a:r>
            <a:r>
              <a:rPr lang="de-DE" sz="2200" dirty="0" smtClean="0">
                <a:latin typeface="Arial Narrow" panose="020B0606020202030204" pitchFamily="34" charset="0"/>
              </a:rPr>
              <a:t> </a:t>
            </a:r>
            <a:r>
              <a:rPr lang="de-DE" sz="2200" dirty="0" err="1" smtClean="0">
                <a:latin typeface="Arial Narrow" panose="020B0606020202030204" pitchFamily="34" charset="0"/>
              </a:rPr>
              <a:t>by</a:t>
            </a:r>
            <a:r>
              <a:rPr lang="de-DE" sz="2200" dirty="0" smtClean="0">
                <a:latin typeface="Arial Narrow" panose="020B0606020202030204" pitchFamily="34" charset="0"/>
              </a:rPr>
              <a:t> </a:t>
            </a:r>
            <a:r>
              <a:rPr lang="de-DE" sz="2200" dirty="0" err="1" smtClean="0">
                <a:latin typeface="Arial Narrow" panose="020B0606020202030204" pitchFamily="34" charset="0"/>
              </a:rPr>
              <a:t>institutes</a:t>
            </a:r>
            <a:r>
              <a:rPr lang="de-DE" sz="2200" dirty="0" smtClean="0">
                <a:latin typeface="Arial Narrow" panose="020B0606020202030204" pitchFamily="34" charset="0"/>
              </a:rPr>
              <a:t> (</a:t>
            </a:r>
            <a:r>
              <a:rPr lang="de-DE" sz="2200" dirty="0" err="1" smtClean="0">
                <a:latin typeface="Arial Narrow" panose="020B0606020202030204" pitchFamily="34" charset="0"/>
              </a:rPr>
              <a:t>transportation</a:t>
            </a:r>
            <a:r>
              <a:rPr lang="de-DE" sz="2200" dirty="0" smtClean="0">
                <a:latin typeface="Arial Narrow" panose="020B0606020202030204" pitchFamily="34" charset="0"/>
              </a:rPr>
              <a:t> </a:t>
            </a:r>
            <a:r>
              <a:rPr lang="de-DE" sz="2200" dirty="0" err="1" smtClean="0">
                <a:latin typeface="Arial Narrow" panose="020B0606020202030204" pitchFamily="34" charset="0"/>
              </a:rPr>
              <a:t>costs</a:t>
            </a:r>
            <a:r>
              <a:rPr lang="de-DE" sz="2200" dirty="0" smtClean="0">
                <a:latin typeface="Arial Narrow" panose="020B0606020202030204" pitchFamily="34" charset="0"/>
              </a:rPr>
              <a:t>)</a:t>
            </a:r>
          </a:p>
          <a:p>
            <a:r>
              <a:rPr lang="de-DE" sz="2200" dirty="0" err="1" smtClean="0">
                <a:latin typeface="Arial Narrow" panose="020B0606020202030204" pitchFamily="34" charset="0"/>
              </a:rPr>
              <a:t>No</a:t>
            </a:r>
            <a:r>
              <a:rPr lang="de-DE" sz="2200" dirty="0" smtClean="0">
                <a:latin typeface="Arial Narrow" panose="020B0606020202030204" pitchFamily="34" charset="0"/>
              </a:rPr>
              <a:t> </a:t>
            </a:r>
            <a:r>
              <a:rPr lang="de-DE" sz="2200" i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tour </a:t>
            </a:r>
            <a:r>
              <a:rPr lang="de-DE" sz="2200" i="1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manager</a:t>
            </a:r>
            <a:r>
              <a:rPr lang="de-DE" sz="2200" i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rPr>
              <a:t>*</a:t>
            </a:r>
            <a:r>
              <a:rPr lang="de-DE" sz="2200" dirty="0" smtClean="0">
                <a:latin typeface="Arial Narrow" panose="020B0606020202030204" pitchFamily="34" charset="0"/>
              </a:rPr>
              <a:t>, due </a:t>
            </a:r>
            <a:r>
              <a:rPr lang="de-DE" sz="2200" dirty="0" err="1" smtClean="0">
                <a:latin typeface="Arial Narrow" panose="020B0606020202030204" pitchFamily="34" charset="0"/>
              </a:rPr>
              <a:t>to</a:t>
            </a:r>
            <a:r>
              <a:rPr lang="de-DE" sz="2200" dirty="0" smtClean="0">
                <a:latin typeface="Arial Narrow" panose="020B0606020202030204" pitchFamily="34" charset="0"/>
              </a:rPr>
              <a:t> </a:t>
            </a:r>
            <a:r>
              <a:rPr lang="de-DE" sz="2200" dirty="0" err="1" smtClean="0">
                <a:latin typeface="Arial Narrow" panose="020B0606020202030204" pitchFamily="34" charset="0"/>
              </a:rPr>
              <a:t>funding</a:t>
            </a:r>
            <a:r>
              <a:rPr lang="de-DE" sz="2200" dirty="0" smtClean="0">
                <a:latin typeface="Arial Narrow" panose="020B0606020202030204" pitchFamily="34" charset="0"/>
              </a:rPr>
              <a:t> </a:t>
            </a:r>
            <a:r>
              <a:rPr lang="de-DE" sz="2200" dirty="0" err="1" smtClean="0">
                <a:latin typeface="Arial Narrow" panose="020B0606020202030204" pitchFamily="34" charset="0"/>
              </a:rPr>
              <a:t>cuts</a:t>
            </a:r>
            <a:endParaRPr lang="de-DE" sz="22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sz="3200" dirty="0"/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3764280" y="3860800"/>
            <a:ext cx="8427720" cy="2643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lang="de-DE" sz="2400" b="0" i="0" kern="1200" baseline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698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  <a:defRPr lang="de-DE" sz="20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2pPr>
            <a:lvl3pPr marL="9652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  <a:defRPr lang="de-DE" sz="18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 smtClean="0"/>
              <a:t>Uta Bilow, TU Dresden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50" y="3490804"/>
            <a:ext cx="3809853" cy="285739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4060" y="3940749"/>
            <a:ext cx="3561927" cy="2374618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66938" y="3051828"/>
            <a:ext cx="4133387" cy="3283069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4166938" y="6091902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defRPr/>
            </a:pPr>
            <a:r>
              <a:rPr lang="de-DE" sz="1000" dirty="0">
                <a:solidFill>
                  <a:srgbClr val="013476"/>
                </a:solidFill>
                <a:latin typeface="Arial Narrow" panose="020B0606020202030204" pitchFamily="34" charset="0"/>
              </a:rPr>
              <a:t>© </a:t>
            </a:r>
            <a:r>
              <a:rPr lang="de-DE" sz="10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Sarah Kästner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16333" y="6117914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Tx/>
              <a:buNone/>
              <a:tabLst/>
              <a:defRPr/>
            </a:pPr>
            <a:r>
              <a:rPr lang="de-DE" sz="1000" dirty="0" smtClean="0">
                <a:solidFill>
                  <a:schemeClr val="bg2"/>
                </a:solidFill>
                <a:latin typeface="Arial Narrow" panose="020B0606020202030204" pitchFamily="34" charset="0"/>
              </a:rPr>
              <a:t>© Sarah Kästner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8508017" y="6115589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defRPr/>
            </a:pPr>
            <a:r>
              <a:rPr lang="de-DE" sz="1000" dirty="0">
                <a:solidFill>
                  <a:schemeClr val="bg2"/>
                </a:solidFill>
                <a:latin typeface="Arial Narrow" panose="020B0606020202030204" pitchFamily="34" charset="0"/>
              </a:rPr>
              <a:t>© </a:t>
            </a:r>
            <a:r>
              <a:rPr lang="de-DE" sz="1000" dirty="0" smtClean="0">
                <a:solidFill>
                  <a:schemeClr val="bg2"/>
                </a:solidFill>
                <a:latin typeface="Arial Narrow" panose="020B0606020202030204" pitchFamily="34" charset="0"/>
              </a:rPr>
              <a:t>Uni Siegen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44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More </a:t>
            </a:r>
            <a:r>
              <a:rPr lang="de-DE" dirty="0" err="1" smtClean="0"/>
              <a:t>outreach</a:t>
            </a:r>
            <a:r>
              <a:rPr lang="de-DE" dirty="0" smtClean="0"/>
              <a:t>: CERN70 </a:t>
            </a:r>
            <a:r>
              <a:rPr lang="de-DE" dirty="0" err="1" smtClean="0"/>
              <a:t>week</a:t>
            </a:r>
            <a:r>
              <a:rPr lang="de-DE" dirty="0" smtClean="0"/>
              <a:t> </a:t>
            </a:r>
            <a:r>
              <a:rPr lang="de-DE" dirty="0" err="1" smtClean="0"/>
              <a:t>events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 smtClean="0"/>
              <a:t>36 </a:t>
            </a:r>
            <a:r>
              <a:rPr lang="de-DE" dirty="0" err="1" smtClean="0"/>
              <a:t>events</a:t>
            </a:r>
            <a:r>
              <a:rPr lang="de-DE" dirty="0" smtClean="0"/>
              <a:t> at 18 </a:t>
            </a:r>
            <a:r>
              <a:rPr lang="de-DE" dirty="0" err="1" smtClean="0"/>
              <a:t>sites</a:t>
            </a:r>
            <a:r>
              <a:rPr lang="de-DE" dirty="0" smtClean="0"/>
              <a:t> (</a:t>
            </a:r>
            <a:r>
              <a:rPr lang="de-DE" dirty="0" err="1" smtClean="0"/>
              <a:t>including</a:t>
            </a:r>
            <a:r>
              <a:rPr lang="de-DE" dirty="0" smtClean="0"/>
              <a:t> Aachen, Bonn, </a:t>
            </a:r>
            <a:r>
              <a:rPr lang="de-DE" dirty="0" smtClean="0"/>
              <a:t>Freiburg, Heidelberg</a:t>
            </a:r>
            <a:r>
              <a:rPr lang="de-DE" dirty="0" smtClean="0"/>
              <a:t>, Siegen, ...)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15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8051" y="3951881"/>
            <a:ext cx="3339644" cy="2227954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17456">
            <a:off x="8779695" y="3555355"/>
            <a:ext cx="2305316" cy="3260558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1609" y="2163464"/>
            <a:ext cx="2465202" cy="348915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474" y="2718099"/>
            <a:ext cx="3003499" cy="206913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26002">
            <a:off x="1386586" y="4154846"/>
            <a:ext cx="2364721" cy="2364721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5629187" y="5949003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3476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© </a:t>
            </a:r>
            <a:r>
              <a:rPr lang="de-DE" sz="1000" dirty="0" smtClean="0">
                <a:solidFill>
                  <a:srgbClr val="013476"/>
                </a:solidFill>
                <a:latin typeface="Arial Narrow" panose="020B0606020202030204" pitchFamily="34" charset="0"/>
              </a:rPr>
              <a:t>Oliver Pooth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88474" y="4556400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© </a:t>
            </a:r>
            <a:r>
              <a:rPr lang="de-DE" sz="1000" noProof="0" dirty="0" smtClean="0">
                <a:solidFill>
                  <a:schemeClr val="bg2"/>
                </a:solidFill>
                <a:latin typeface="Arial Narrow" panose="020B0606020202030204" pitchFamily="34" charset="0"/>
              </a:rPr>
              <a:t>Uni Siegen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3452" y="1968927"/>
            <a:ext cx="2677971" cy="189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19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7" y="1938833"/>
            <a:ext cx="8577875" cy="459951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13476"/>
              </a:buClr>
              <a:buSzPct val="100000"/>
            </a:pPr>
            <a:r>
              <a:rPr lang="en-US" sz="2200" dirty="0" smtClean="0"/>
              <a:t>Become </a:t>
            </a:r>
            <a:r>
              <a:rPr lang="en-US" sz="2200" dirty="0"/>
              <a:t>facilitator (</a:t>
            </a:r>
            <a:r>
              <a:rPr lang="en-US" sz="2200" dirty="0" err="1"/>
              <a:t>Vermittler:in</a:t>
            </a:r>
            <a:r>
              <a:rPr lang="en-US" sz="2200" dirty="0"/>
              <a:t>), </a:t>
            </a:r>
            <a:r>
              <a:rPr lang="en-US" sz="2200" dirty="0" smtClean="0"/>
              <a:t>guide </a:t>
            </a:r>
            <a:r>
              <a:rPr lang="de-DE" sz="2200" dirty="0" smtClean="0">
                <a:latin typeface="Arial Narrow" panose="020B0606020202030204" pitchFamily="34" charset="0"/>
              </a:rPr>
              <a:t>Masterclasses</a:t>
            </a:r>
            <a:r>
              <a:rPr lang="de-DE" sz="2200" dirty="0">
                <a:latin typeface="Arial Narrow" panose="020B0606020202030204" pitchFamily="34" charset="0"/>
              </a:rPr>
              <a:t>, </a:t>
            </a:r>
            <a:r>
              <a:rPr lang="de-DE" sz="2200" dirty="0" err="1">
                <a:latin typeface="Arial Narrow" panose="020B0606020202030204" pitchFamily="34" charset="0"/>
              </a:rPr>
              <a:t>supervise</a:t>
            </a:r>
            <a:r>
              <a:rPr lang="de-DE" sz="2200" dirty="0">
                <a:latin typeface="Arial Narrow" panose="020B0606020202030204" pitchFamily="34" charset="0"/>
              </a:rPr>
              <a:t> high school </a:t>
            </a:r>
            <a:r>
              <a:rPr lang="de-DE" sz="2200" dirty="0" err="1">
                <a:latin typeface="Arial Narrow" panose="020B0606020202030204" pitchFamily="34" charset="0"/>
              </a:rPr>
              <a:t>students</a:t>
            </a:r>
            <a:r>
              <a:rPr lang="de-DE" sz="2200" dirty="0">
                <a:latin typeface="Arial Narrow" panose="020B0606020202030204" pitchFamily="34" charset="0"/>
              </a:rPr>
              <a:t>´ </a:t>
            </a:r>
            <a:r>
              <a:rPr lang="de-DE" sz="2200" dirty="0" err="1">
                <a:latin typeface="Arial Narrow" panose="020B0606020202030204" pitchFamily="34" charset="0"/>
              </a:rPr>
              <a:t>research</a:t>
            </a:r>
            <a:r>
              <a:rPr lang="de-DE" sz="2200" dirty="0">
                <a:latin typeface="Arial Narrow" panose="020B0606020202030204" pitchFamily="34" charset="0"/>
              </a:rPr>
              <a:t> </a:t>
            </a:r>
            <a:r>
              <a:rPr lang="de-DE" sz="2200" dirty="0" err="1">
                <a:latin typeface="Arial Narrow" panose="020B0606020202030204" pitchFamily="34" charset="0"/>
              </a:rPr>
              <a:t>projects</a:t>
            </a:r>
            <a:r>
              <a:rPr lang="de-DE" sz="2200" dirty="0">
                <a:latin typeface="Arial Narrow" panose="020B0606020202030204" pitchFamily="34" charset="0"/>
              </a:rPr>
              <a:t> at </a:t>
            </a:r>
            <a:r>
              <a:rPr lang="de-DE" sz="2200" dirty="0" err="1">
                <a:latin typeface="Arial Narrow" panose="020B0606020202030204" pitchFamily="34" charset="0"/>
              </a:rPr>
              <a:t>institutes</a:t>
            </a:r>
            <a:r>
              <a:rPr lang="de-DE" sz="2200" dirty="0">
                <a:latin typeface="Arial Narrow" panose="020B0606020202030204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13476"/>
              </a:buClr>
              <a:buSzPct val="100000"/>
            </a:pPr>
            <a:r>
              <a:rPr lang="de-DE" sz="2200" dirty="0" err="1" smtClean="0">
                <a:latin typeface="Arial Narrow" panose="020B0606020202030204" pitchFamily="34" charset="0"/>
              </a:rPr>
              <a:t>Attend</a:t>
            </a:r>
            <a:r>
              <a:rPr lang="de-DE" sz="2200" dirty="0" smtClean="0">
                <a:latin typeface="Arial Narrow" panose="020B0606020202030204" pitchFamily="34" charset="0"/>
              </a:rPr>
              <a:t> </a:t>
            </a:r>
            <a:r>
              <a:rPr lang="de-DE" sz="2200" dirty="0" err="1" smtClean="0">
                <a:latin typeface="Arial Narrow" panose="020B0606020202030204" pitchFamily="34" charset="0"/>
              </a:rPr>
              <a:t>onboarding</a:t>
            </a:r>
            <a:r>
              <a:rPr lang="de-DE" sz="2200" dirty="0" smtClean="0">
                <a:latin typeface="Arial Narrow" panose="020B0606020202030204" pitchFamily="34" charset="0"/>
              </a:rPr>
              <a:t> event </a:t>
            </a:r>
            <a:r>
              <a:rPr lang="de-DE" sz="2200" dirty="0">
                <a:latin typeface="Arial Narrow" panose="020B0606020202030204" pitchFamily="34" charset="0"/>
              </a:rPr>
              <a:t>for </a:t>
            </a:r>
            <a:r>
              <a:rPr lang="de-DE" sz="2200" dirty="0" err="1">
                <a:latin typeface="Arial Narrow" panose="020B0606020202030204" pitchFamily="34" charset="0"/>
              </a:rPr>
              <a:t>new</a:t>
            </a:r>
            <a:r>
              <a:rPr lang="de-DE" sz="2200" dirty="0">
                <a:latin typeface="Arial Narrow" panose="020B0606020202030204" pitchFamily="34" charset="0"/>
              </a:rPr>
              <a:t> </a:t>
            </a:r>
            <a:r>
              <a:rPr lang="de-DE" sz="2200" dirty="0" smtClean="0">
                <a:latin typeface="Arial Narrow" panose="020B0606020202030204" pitchFamily="34" charset="0"/>
              </a:rPr>
              <a:t>(PhD) </a:t>
            </a:r>
            <a:r>
              <a:rPr lang="de-DE" sz="2200" dirty="0" err="1">
                <a:latin typeface="Arial Narrow" panose="020B0606020202030204" pitchFamily="34" charset="0"/>
              </a:rPr>
              <a:t>students</a:t>
            </a:r>
            <a:r>
              <a:rPr lang="de-DE" sz="2200" dirty="0">
                <a:latin typeface="Arial Narrow" panose="020B0606020202030204" pitchFamily="34" charset="0"/>
              </a:rPr>
              <a:t>, </a:t>
            </a:r>
            <a:r>
              <a:rPr lang="de-DE" sz="2200" dirty="0" err="1">
                <a:latin typeface="Arial Narrow" panose="020B0606020202030204" pitchFamily="34" charset="0"/>
              </a:rPr>
              <a:t>every</a:t>
            </a:r>
            <a:r>
              <a:rPr lang="de-DE" sz="2200" dirty="0">
                <a:latin typeface="Arial Narrow" panose="020B0606020202030204" pitchFamily="34" charset="0"/>
              </a:rPr>
              <a:t> 3 </a:t>
            </a:r>
            <a:r>
              <a:rPr lang="de-DE" sz="2200" dirty="0" err="1">
                <a:latin typeface="Arial Narrow" panose="020B0606020202030204" pitchFamily="34" charset="0"/>
              </a:rPr>
              <a:t>months</a:t>
            </a:r>
            <a:endParaRPr lang="de-DE" sz="2200" dirty="0">
              <a:latin typeface="Arial Narrow" panose="020B0606020202030204" pitchFamily="34" charset="0"/>
            </a:endParaRPr>
          </a:p>
          <a:p>
            <a:pPr marL="538163" lvl="1" indent="-1825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13476"/>
              </a:buClr>
              <a:buSzPct val="90000"/>
            </a:pPr>
            <a:r>
              <a:rPr lang="de-DE" dirty="0" smtClean="0">
                <a:latin typeface="Arial Narrow" panose="020B0606020202030204" pitchFamily="34" charset="0"/>
              </a:rPr>
              <a:t>Next event: 29.11.2024</a:t>
            </a:r>
            <a:r>
              <a:rPr lang="de-DE" dirty="0">
                <a:latin typeface="Arial Narrow" panose="020B0606020202030204" pitchFamily="34" charset="0"/>
              </a:rPr>
              <a:t>, </a:t>
            </a:r>
            <a:r>
              <a:rPr lang="de-DE" dirty="0" smtClean="0">
                <a:latin typeface="Arial Narrow" panose="020B0606020202030204" pitchFamily="34" charset="0"/>
              </a:rPr>
              <a:t>10:00, </a:t>
            </a:r>
            <a:r>
              <a:rPr lang="de-DE" dirty="0">
                <a:latin typeface="Arial Narrow" panose="020B0606020202030204" pitchFamily="34" charset="0"/>
              </a:rPr>
              <a:t>Onboarding in English  </a:t>
            </a:r>
            <a:r>
              <a:rPr lang="de-DE" b="1" dirty="0" err="1">
                <a:latin typeface="Arial Narrow" panose="020B0606020202030204" pitchFamily="34" charset="0"/>
                <a:hlinkClick r:id="rId3"/>
              </a:rPr>
              <a:t>registration</a:t>
            </a:r>
            <a:r>
              <a:rPr lang="de-DE" b="1" dirty="0">
                <a:latin typeface="Arial Narrow" panose="020B0606020202030204" pitchFamily="34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buClr>
                <a:srgbClr val="013476"/>
              </a:buClr>
              <a:buSzPct val="100000"/>
            </a:pPr>
            <a:r>
              <a:rPr lang="de-DE" sz="2200" dirty="0" err="1" smtClean="0">
                <a:latin typeface="Arial Narrow" panose="020B0606020202030204" pitchFamily="34" charset="0"/>
              </a:rPr>
              <a:t>Attend</a:t>
            </a:r>
            <a:r>
              <a:rPr lang="de-DE" sz="2200" dirty="0" smtClean="0">
                <a:latin typeface="Arial Narrow" panose="020B0606020202030204" pitchFamily="34" charset="0"/>
              </a:rPr>
              <a:t> </a:t>
            </a:r>
            <a:r>
              <a:rPr lang="de-DE" sz="2200" dirty="0" err="1" smtClean="0">
                <a:latin typeface="Arial Narrow" panose="020B0606020202030204" pitchFamily="34" charset="0"/>
              </a:rPr>
              <a:t>communication</a:t>
            </a:r>
            <a:r>
              <a:rPr lang="de-DE" sz="2200" dirty="0" smtClean="0">
                <a:latin typeface="Arial Narrow" panose="020B0606020202030204" pitchFamily="34" charset="0"/>
              </a:rPr>
              <a:t> </a:t>
            </a:r>
            <a:r>
              <a:rPr lang="de-DE" sz="2200" dirty="0">
                <a:latin typeface="Arial Narrow" panose="020B0606020202030204" pitchFamily="34" charset="0"/>
              </a:rPr>
              <a:t>and </a:t>
            </a:r>
            <a:r>
              <a:rPr lang="de-DE" sz="2200" dirty="0" err="1">
                <a:latin typeface="Arial Narrow" panose="020B0606020202030204" pitchFamily="34" charset="0"/>
              </a:rPr>
              <a:t>outreach</a:t>
            </a:r>
            <a:r>
              <a:rPr lang="de-DE" sz="2200" dirty="0">
                <a:latin typeface="Arial Narrow" panose="020B0606020202030204" pitchFamily="34" charset="0"/>
              </a:rPr>
              <a:t> </a:t>
            </a:r>
            <a:r>
              <a:rPr lang="de-DE" sz="2200" dirty="0" err="1">
                <a:latin typeface="Arial Narrow" panose="020B0606020202030204" pitchFamily="34" charset="0"/>
              </a:rPr>
              <a:t>training</a:t>
            </a:r>
            <a:r>
              <a:rPr lang="de-DE" sz="2200" dirty="0">
                <a:latin typeface="Arial Narrow" panose="020B0606020202030204" pitchFamily="34" charset="0"/>
              </a:rPr>
              <a:t> (2.5 </a:t>
            </a:r>
            <a:r>
              <a:rPr lang="de-DE" sz="2200" dirty="0" err="1">
                <a:latin typeface="Arial Narrow" panose="020B0606020202030204" pitchFamily="34" charset="0"/>
              </a:rPr>
              <a:t>days</a:t>
            </a:r>
            <a:r>
              <a:rPr lang="de-DE" sz="2200" dirty="0">
                <a:latin typeface="Arial Narrow" panose="020B0606020202030204" pitchFamily="34" charset="0"/>
              </a:rPr>
              <a:t>) </a:t>
            </a:r>
            <a:endParaRPr lang="de-DE" sz="2200" dirty="0" smtClean="0">
              <a:latin typeface="Arial Narrow" panose="020B0606020202030204" pitchFamily="34" charset="0"/>
            </a:endParaRPr>
          </a:p>
          <a:p>
            <a:pPr marL="538163" lvl="1" indent="-1825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13476"/>
              </a:buClr>
              <a:buSzPct val="90000"/>
            </a:pPr>
            <a:r>
              <a:rPr lang="de-DE" dirty="0" smtClean="0">
                <a:latin typeface="Arial Narrow" panose="020B0606020202030204" pitchFamily="34" charset="0"/>
              </a:rPr>
              <a:t>Next </a:t>
            </a:r>
            <a:r>
              <a:rPr lang="de-DE" dirty="0" err="1" smtClean="0">
                <a:latin typeface="Arial Narrow" panose="020B0606020202030204" pitchFamily="34" charset="0"/>
              </a:rPr>
              <a:t>workshop</a:t>
            </a:r>
            <a:r>
              <a:rPr lang="de-DE" dirty="0" smtClean="0">
                <a:latin typeface="Arial Narrow" panose="020B0606020202030204" pitchFamily="34" charset="0"/>
              </a:rPr>
              <a:t>: </a:t>
            </a:r>
            <a:r>
              <a:rPr lang="en-US" dirty="0" smtClean="0">
                <a:hlinkClick r:id="rId4"/>
              </a:rPr>
              <a:t>11</a:t>
            </a:r>
            <a:r>
              <a:rPr lang="en-US" dirty="0">
                <a:hlinkClick r:id="rId4"/>
              </a:rPr>
              <a:t>.-13.11.2024 in </a:t>
            </a:r>
            <a:r>
              <a:rPr lang="en-US" dirty="0" smtClean="0">
                <a:hlinkClick r:id="rId4"/>
              </a:rPr>
              <a:t>Fulda</a:t>
            </a:r>
            <a:r>
              <a:rPr lang="en-US" dirty="0" smtClean="0"/>
              <a:t> (in German)</a:t>
            </a:r>
          </a:p>
          <a:p>
            <a:pPr>
              <a:spcBef>
                <a:spcPts val="120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"/>
            </a:pPr>
            <a:r>
              <a:rPr lang="de-DE" sz="2200" dirty="0" err="1"/>
              <a:t>Meet</a:t>
            </a:r>
            <a:r>
              <a:rPr lang="de-DE" sz="2200" dirty="0"/>
              <a:t> </a:t>
            </a:r>
            <a:r>
              <a:rPr lang="de-DE" sz="2200" dirty="0" err="1" smtClean="0"/>
              <a:t>local</a:t>
            </a:r>
            <a:r>
              <a:rPr lang="de-DE" sz="2200" dirty="0" smtClean="0"/>
              <a:t> </a:t>
            </a:r>
            <a:r>
              <a:rPr lang="de-DE" sz="2200" dirty="0"/>
              <a:t>Netzwerk Teilchenwelt </a:t>
            </a:r>
            <a:r>
              <a:rPr lang="de-DE" sz="2200" dirty="0" err="1"/>
              <a:t>contact</a:t>
            </a:r>
            <a:r>
              <a:rPr lang="de-DE" sz="2200" dirty="0"/>
              <a:t> </a:t>
            </a:r>
            <a:r>
              <a:rPr lang="de-DE" sz="2200" dirty="0" err="1"/>
              <a:t>person</a:t>
            </a:r>
            <a:r>
              <a:rPr lang="de-DE" sz="2200" dirty="0"/>
              <a:t> at </a:t>
            </a:r>
            <a:r>
              <a:rPr lang="de-DE" sz="2200" dirty="0" err="1"/>
              <a:t>your</a:t>
            </a:r>
            <a:r>
              <a:rPr lang="de-DE" sz="2200" dirty="0"/>
              <a:t> </a:t>
            </a:r>
            <a:r>
              <a:rPr lang="de-DE" sz="2200" dirty="0" err="1" smtClean="0"/>
              <a:t>university</a:t>
            </a:r>
            <a:r>
              <a:rPr lang="de-DE" sz="2200" dirty="0" smtClean="0"/>
              <a:t> </a:t>
            </a:r>
            <a:endParaRPr lang="de-DE" sz="2200" dirty="0"/>
          </a:p>
          <a:p>
            <a:pPr>
              <a:spcBef>
                <a:spcPts val="0"/>
              </a:spcBef>
              <a:spcAft>
                <a:spcPts val="1200"/>
              </a:spcAft>
              <a:buSzPct val="120000"/>
              <a:buFont typeface="Wingdings" panose="05000000000000000000" pitchFamily="2" charset="2"/>
              <a:buChar char=""/>
            </a:pPr>
            <a:r>
              <a:rPr lang="de-DE" sz="2200" dirty="0" smtClean="0"/>
              <a:t>Register </a:t>
            </a:r>
            <a:r>
              <a:rPr lang="de-DE" sz="2200" dirty="0"/>
              <a:t>at </a:t>
            </a:r>
            <a:r>
              <a:rPr lang="de-DE" sz="2200" dirty="0" smtClean="0">
                <a:hlinkClick r:id="rId5"/>
              </a:rPr>
              <a:t>www.teilchenwelt.de/aktuelles/newsletter</a:t>
            </a:r>
            <a:r>
              <a:rPr lang="de-DE" sz="2200" dirty="0">
                <a:hlinkClick r:id="rId5"/>
              </a:rPr>
              <a:t>/</a:t>
            </a:r>
            <a:r>
              <a:rPr lang="de-DE" sz="2200" dirty="0"/>
              <a:t>  </a:t>
            </a:r>
            <a:endParaRPr lang="de-DE" sz="2200" dirty="0" smtClean="0"/>
          </a:p>
          <a:p>
            <a:pPr marL="0" indent="0">
              <a:spcBef>
                <a:spcPts val="0"/>
              </a:spcBef>
              <a:spcAft>
                <a:spcPts val="600"/>
              </a:spcAft>
              <a:buClr>
                <a:srgbClr val="013476"/>
              </a:buClr>
              <a:buSzPct val="120000"/>
              <a:buNone/>
            </a:pPr>
            <a:r>
              <a:rPr lang="de-DE" sz="2200" b="1" dirty="0" smtClean="0"/>
              <a:t>Group </a:t>
            </a:r>
            <a:r>
              <a:rPr lang="de-DE" sz="2200" b="1" dirty="0" err="1" smtClean="0"/>
              <a:t>leaders</a:t>
            </a:r>
            <a:r>
              <a:rPr lang="de-DE" sz="2200" b="1" dirty="0" smtClean="0"/>
              <a:t>: 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13476"/>
              </a:buClr>
              <a:buSzPct val="120000"/>
            </a:pPr>
            <a:r>
              <a:rPr lang="de-DE" sz="2200" dirty="0"/>
              <a:t>S</a:t>
            </a:r>
            <a:r>
              <a:rPr lang="de-DE" sz="2200" dirty="0" smtClean="0"/>
              <a:t>upport </a:t>
            </a:r>
            <a:r>
              <a:rPr lang="de-DE" sz="2200" dirty="0" err="1" smtClean="0"/>
              <a:t>your</a:t>
            </a:r>
            <a:r>
              <a:rPr lang="de-DE" sz="2200" dirty="0" smtClean="0"/>
              <a:t> </a:t>
            </a:r>
            <a:r>
              <a:rPr lang="de-DE" sz="2200" dirty="0" err="1" smtClean="0"/>
              <a:t>students</a:t>
            </a:r>
            <a:r>
              <a:rPr lang="de-DE" sz="2200" dirty="0" smtClean="0"/>
              <a:t> </a:t>
            </a:r>
            <a:r>
              <a:rPr lang="de-DE" sz="2200" dirty="0" err="1" smtClean="0"/>
              <a:t>to</a:t>
            </a:r>
            <a:r>
              <a:rPr lang="de-DE" sz="2200" dirty="0" smtClean="0"/>
              <a:t> </a:t>
            </a:r>
            <a:r>
              <a:rPr lang="de-DE" sz="2200" dirty="0" err="1" smtClean="0"/>
              <a:t>be</a:t>
            </a:r>
            <a:r>
              <a:rPr lang="de-DE" sz="2200" dirty="0" smtClean="0"/>
              <a:t> </a:t>
            </a:r>
            <a:r>
              <a:rPr lang="de-DE" sz="2200" dirty="0" err="1" smtClean="0"/>
              <a:t>active</a:t>
            </a:r>
            <a:r>
              <a:rPr lang="de-DE" sz="2200" dirty="0" smtClean="0"/>
              <a:t> in </a:t>
            </a:r>
            <a:r>
              <a:rPr lang="de-DE" sz="2200" dirty="0" err="1" smtClean="0"/>
              <a:t>outreach</a:t>
            </a:r>
            <a:endParaRPr lang="de-DE" sz="2200" dirty="0" smtClean="0"/>
          </a:p>
          <a:p>
            <a:pPr>
              <a:spcBef>
                <a:spcPts val="0"/>
              </a:spcBef>
              <a:spcAft>
                <a:spcPts val="600"/>
              </a:spcAft>
              <a:buClr>
                <a:srgbClr val="013476"/>
              </a:buClr>
              <a:buSzPct val="120000"/>
            </a:pPr>
            <a:r>
              <a:rPr lang="de-DE" sz="2200" dirty="0" err="1" smtClean="0"/>
              <a:t>Involve</a:t>
            </a:r>
            <a:r>
              <a:rPr lang="de-DE" sz="2200" dirty="0" smtClean="0"/>
              <a:t> the Fellows (</a:t>
            </a:r>
            <a:r>
              <a:rPr lang="de-DE" sz="2200" dirty="0" err="1" smtClean="0"/>
              <a:t>young</a:t>
            </a:r>
            <a:r>
              <a:rPr lang="de-DE" sz="2200" dirty="0" smtClean="0"/>
              <a:t> </a:t>
            </a:r>
            <a:r>
              <a:rPr lang="de-DE" sz="2200" dirty="0" err="1" smtClean="0"/>
              <a:t>students</a:t>
            </a:r>
            <a:r>
              <a:rPr lang="de-DE" sz="2200" dirty="0" smtClean="0"/>
              <a:t>) at </a:t>
            </a:r>
            <a:r>
              <a:rPr lang="de-DE" sz="2200" dirty="0" err="1" smtClean="0"/>
              <a:t>your</a:t>
            </a:r>
            <a:r>
              <a:rPr lang="de-DE" sz="2200" dirty="0" smtClean="0"/>
              <a:t> </a:t>
            </a:r>
            <a:r>
              <a:rPr lang="de-DE" sz="2200" dirty="0" err="1" smtClean="0"/>
              <a:t>university</a:t>
            </a:r>
            <a:r>
              <a:rPr lang="de-DE" sz="2200" dirty="0" smtClean="0"/>
              <a:t> </a:t>
            </a:r>
            <a:endParaRPr lang="de-DE" sz="2200" dirty="0"/>
          </a:p>
          <a:p>
            <a:pPr>
              <a:spcBef>
                <a:spcPts val="0"/>
              </a:spcBef>
              <a:spcAft>
                <a:spcPts val="600"/>
              </a:spcAft>
              <a:buSzPct val="120000"/>
              <a:buFont typeface="Wingdings" panose="05000000000000000000" pitchFamily="2" charset="2"/>
              <a:buChar char=""/>
            </a:pPr>
            <a:endParaRPr lang="de-DE" sz="2200" dirty="0"/>
          </a:p>
          <a:p>
            <a:pPr marL="538163" lvl="1" indent="-182563">
              <a:spcBef>
                <a:spcPts val="600"/>
              </a:spcBef>
              <a:spcAft>
                <a:spcPts val="600"/>
              </a:spcAft>
              <a:buClr>
                <a:srgbClr val="013476"/>
              </a:buClr>
              <a:buSzPct val="90000"/>
            </a:pPr>
            <a:endParaRPr lang="en-US" dirty="0"/>
          </a:p>
          <a:p>
            <a:pPr>
              <a:spcBef>
                <a:spcPts val="600"/>
              </a:spcBef>
              <a:buClr>
                <a:srgbClr val="013476"/>
              </a:buClr>
              <a:buSzPct val="90000"/>
            </a:pPr>
            <a:endParaRPr lang="de-DE" sz="2200" dirty="0">
              <a:latin typeface="Arial Narrow" panose="020B0606020202030204" pitchFamily="34" charset="0"/>
            </a:endParaRPr>
          </a:p>
          <a:p>
            <a:endParaRPr lang="en-US" sz="2200" dirty="0"/>
          </a:p>
          <a:p>
            <a:pPr marL="0" indent="0">
              <a:buNone/>
            </a:pPr>
            <a:endParaRPr lang="de-DE" sz="2200" dirty="0"/>
          </a:p>
        </p:txBody>
      </p:sp>
      <p:sp>
        <p:nvSpPr>
          <p:cNvPr id="7" name="Ellipse 6"/>
          <p:cNvSpPr/>
          <p:nvPr/>
        </p:nvSpPr>
        <p:spPr>
          <a:xfrm>
            <a:off x="8519426" y="4024903"/>
            <a:ext cx="1620000" cy="162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8191433" cy="1023028"/>
          </a:xfrm>
        </p:spPr>
        <p:txBody>
          <a:bodyPr/>
          <a:lstStyle/>
          <a:p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want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get</a:t>
            </a:r>
            <a:r>
              <a:rPr lang="de-DE" dirty="0"/>
              <a:t> </a:t>
            </a:r>
            <a:r>
              <a:rPr lang="de-DE" dirty="0" smtClean="0"/>
              <a:t>(</a:t>
            </a:r>
            <a:r>
              <a:rPr lang="de-DE" dirty="0" err="1" smtClean="0"/>
              <a:t>more</a:t>
            </a:r>
            <a:r>
              <a:rPr lang="de-DE" dirty="0" smtClean="0"/>
              <a:t>) </a:t>
            </a:r>
            <a:r>
              <a:rPr lang="de-DE" dirty="0" err="1" smtClean="0"/>
              <a:t>involved</a:t>
            </a:r>
            <a:r>
              <a:rPr lang="de-DE" dirty="0" smtClean="0"/>
              <a:t> in </a:t>
            </a:r>
            <a:r>
              <a:rPr lang="de-DE" dirty="0" err="1" smtClean="0"/>
              <a:t>outreach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promoting</a:t>
            </a:r>
            <a:r>
              <a:rPr lang="de-DE" dirty="0" smtClean="0"/>
              <a:t> </a:t>
            </a:r>
            <a:r>
              <a:rPr lang="de-DE" dirty="0" err="1" smtClean="0"/>
              <a:t>young</a:t>
            </a:r>
            <a:r>
              <a:rPr lang="de-DE" dirty="0" smtClean="0"/>
              <a:t> </a:t>
            </a:r>
            <a:r>
              <a:rPr lang="de-DE" dirty="0" err="1" smtClean="0"/>
              <a:t>talents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16</a:t>
            </a:fld>
            <a:endParaRPr lang="de-DE" sz="3200" dirty="0"/>
          </a:p>
        </p:txBody>
      </p:sp>
      <p:sp>
        <p:nvSpPr>
          <p:cNvPr id="9" name="Textfeld 8"/>
          <p:cNvSpPr txBox="1"/>
          <p:nvPr/>
        </p:nvSpPr>
        <p:spPr>
          <a:xfrm>
            <a:off x="10340922" y="206827"/>
            <a:ext cx="18060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PROJEKTLEITUNG</a:t>
            </a:r>
            <a:endParaRPr lang="de-DE" sz="10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10340922" y="1338192"/>
            <a:ext cx="18060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PARTNER</a:t>
            </a:r>
            <a:endParaRPr lang="de-DE" sz="10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0340922" y="3982127"/>
            <a:ext cx="18060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FÖRDERER</a:t>
            </a:r>
            <a:endParaRPr lang="de-DE" sz="10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0340922" y="2609321"/>
            <a:ext cx="18060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0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SCHIRMHERRSCHAFT</a:t>
            </a:r>
            <a:endParaRPr lang="de-DE" sz="10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6156" y="469931"/>
            <a:ext cx="1597753" cy="468932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3509" y="1600255"/>
            <a:ext cx="682846" cy="677156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1014" y="1572266"/>
            <a:ext cx="684000" cy="684000"/>
          </a:xfrm>
          <a:prstGeom prst="rect">
            <a:avLst/>
          </a:prstGeom>
        </p:spPr>
      </p:pic>
      <p:pic>
        <p:nvPicPr>
          <p:cNvPr id="19" name="Grafik 1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3509" y="2926666"/>
            <a:ext cx="1277983" cy="543431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6156" y="4299472"/>
            <a:ext cx="1334138" cy="466659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05509" y="5117178"/>
            <a:ext cx="1575816" cy="1097280"/>
          </a:xfrm>
          <a:prstGeom prst="rect">
            <a:avLst/>
          </a:prstGeom>
        </p:spPr>
      </p:pic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 rot="1248420">
            <a:off x="8718757" y="4410202"/>
            <a:ext cx="12800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2000" b="1" dirty="0" smtClean="0"/>
              <a:t>info </a:t>
            </a:r>
            <a:r>
              <a:rPr lang="de-DE" sz="2000" b="1" dirty="0"/>
              <a:t>table @ </a:t>
            </a:r>
            <a:r>
              <a:rPr lang="de-DE" sz="2000" b="1" dirty="0" err="1"/>
              <a:t>coffee</a:t>
            </a:r>
            <a:r>
              <a:rPr lang="de-DE" sz="2000" b="1" dirty="0"/>
              <a:t> break </a:t>
            </a:r>
            <a:r>
              <a:rPr lang="de-DE" sz="2000" b="1" dirty="0" err="1" smtClean="0"/>
              <a:t>area</a:t>
            </a:r>
            <a:endParaRPr lang="de-DE" sz="2000" b="1" dirty="0"/>
          </a:p>
        </p:txBody>
      </p:sp>
      <p:sp>
        <p:nvSpPr>
          <p:cNvPr id="8" name="Rechteck 7"/>
          <p:cNvSpPr/>
          <p:nvPr/>
        </p:nvSpPr>
        <p:spPr>
          <a:xfrm>
            <a:off x="1060449" y="5114921"/>
            <a:ext cx="6534150" cy="1207548"/>
          </a:xfrm>
          <a:prstGeom prst="rect">
            <a:avLst/>
          </a:prstGeom>
          <a:noFill/>
          <a:ln w="38100">
            <a:solidFill>
              <a:srgbClr val="D8C3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759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7360" y="599333"/>
            <a:ext cx="3759692" cy="250979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Public </a:t>
            </a:r>
            <a:r>
              <a:rPr lang="de-DE" dirty="0" err="1" smtClean="0"/>
              <a:t>outreach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3"/>
          </p:nvPr>
        </p:nvSpPr>
        <p:spPr>
          <a:xfrm>
            <a:off x="1295467" y="1550893"/>
            <a:ext cx="6883333" cy="4717827"/>
          </a:xfrm>
        </p:spPr>
        <p:txBody>
          <a:bodyPr/>
          <a:lstStyle/>
          <a:p>
            <a:r>
              <a:rPr lang="en-US" sz="2200" dirty="0"/>
              <a:t>Reach out to the people with our research topics, methods, technologies, and science in general</a:t>
            </a:r>
          </a:p>
          <a:p>
            <a:pPr marL="0" indent="0">
              <a:buNone/>
            </a:pPr>
            <a:endParaRPr lang="en-US" sz="2200" b="1" dirty="0"/>
          </a:p>
          <a:p>
            <a:pPr marL="0" indent="0">
              <a:buNone/>
            </a:pPr>
            <a:r>
              <a:rPr lang="en-US" sz="2200" b="1" dirty="0"/>
              <a:t>Goals</a:t>
            </a:r>
          </a:p>
          <a:p>
            <a:r>
              <a:rPr lang="en-US" sz="2200" dirty="0"/>
              <a:t>Foster a connection between our community and the world outside</a:t>
            </a:r>
          </a:p>
          <a:p>
            <a:r>
              <a:rPr lang="en-US" sz="2200" dirty="0"/>
              <a:t>Satisfy existing curiosity and spark interest in science</a:t>
            </a:r>
          </a:p>
          <a:p>
            <a:r>
              <a:rPr lang="en-US" sz="2200" dirty="0" smtClean="0"/>
              <a:t>Promote </a:t>
            </a:r>
            <a:r>
              <a:rPr lang="en-US" sz="2200" dirty="0"/>
              <a:t>appreciation for fundamental </a:t>
            </a:r>
            <a:r>
              <a:rPr lang="en-US" sz="2200" dirty="0" smtClean="0"/>
              <a:t>research</a:t>
            </a:r>
          </a:p>
          <a:p>
            <a:r>
              <a:rPr lang="en-US" sz="2200" dirty="0"/>
              <a:t>Stimulate to study STEM, attract new </a:t>
            </a:r>
            <a:r>
              <a:rPr lang="en-US" sz="2200" dirty="0" smtClean="0"/>
              <a:t>talents</a:t>
            </a:r>
          </a:p>
          <a:p>
            <a:r>
              <a:rPr lang="en-US" sz="2200" dirty="0"/>
              <a:t>Build trust, create transparency, educate on Nature of Science</a:t>
            </a:r>
          </a:p>
          <a:p>
            <a:endParaRPr lang="en-US" sz="2200" dirty="0"/>
          </a:p>
          <a:p>
            <a:endParaRPr lang="en-US" sz="2200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sz="3200" dirty="0"/>
          </a:p>
        </p:txBody>
      </p:sp>
      <p:sp>
        <p:nvSpPr>
          <p:cNvPr id="10" name="Inhaltsplatzhalter 2"/>
          <p:cNvSpPr txBox="1">
            <a:spLocks/>
          </p:cNvSpPr>
          <p:nvPr/>
        </p:nvSpPr>
        <p:spPr>
          <a:xfrm>
            <a:off x="1335009" y="1635276"/>
            <a:ext cx="7443231" cy="43997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lang="de-DE" sz="2400" b="0" i="0" kern="1200" baseline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698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  <a:defRPr lang="de-DE" sz="20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2pPr>
            <a:lvl3pPr marL="9652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  <a:defRPr lang="de-DE" sz="18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8800" y="3664342"/>
            <a:ext cx="3679746" cy="2455081"/>
          </a:xfrm>
          <a:prstGeom prst="rect">
            <a:avLst/>
          </a:prstGeom>
        </p:spPr>
      </p:pic>
      <p:sp>
        <p:nvSpPr>
          <p:cNvPr id="14" name="Textfeld 13"/>
          <p:cNvSpPr txBox="1"/>
          <p:nvPr/>
        </p:nvSpPr>
        <p:spPr>
          <a:xfrm>
            <a:off x="8087360" y="6113599"/>
            <a:ext cx="2899512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Pub </a:t>
            </a:r>
            <a:r>
              <a:rPr lang="de-DE" sz="14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festival</a:t>
            </a:r>
            <a:r>
              <a:rPr lang="de-DE" sz="1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</a:t>
            </a:r>
            <a:r>
              <a:rPr lang="de-DE" sz="14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Beerology</a:t>
            </a:r>
            <a:endParaRPr lang="de-DE" sz="14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8087360" y="3099033"/>
            <a:ext cx="2899512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Pop-up </a:t>
            </a:r>
            <a:r>
              <a:rPr lang="de-DE" sz="14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exhibition</a:t>
            </a:r>
            <a:r>
              <a:rPr lang="de-DE" sz="1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Urknall unterwegs</a:t>
            </a:r>
            <a:endParaRPr lang="de-DE" sz="14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10813851" y="5896892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defRPr/>
            </a:pPr>
            <a:r>
              <a:rPr lang="de-DE" sz="1000" dirty="0">
                <a:solidFill>
                  <a:schemeClr val="bg2"/>
                </a:solidFill>
                <a:latin typeface="Arial Narrow" panose="020B0606020202030204" pitchFamily="34" charset="0"/>
              </a:rPr>
              <a:t>© </a:t>
            </a:r>
            <a:r>
              <a:rPr lang="de-DE" sz="1000" dirty="0" smtClean="0">
                <a:solidFill>
                  <a:schemeClr val="bg2"/>
                </a:solidFill>
                <a:latin typeface="Arial Narrow" panose="020B0606020202030204" pitchFamily="34" charset="0"/>
              </a:rPr>
              <a:t>Philipp Lindenau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10813851" y="2878295"/>
            <a:ext cx="1944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defRPr/>
            </a:pPr>
            <a:r>
              <a:rPr lang="de-DE" sz="1000" dirty="0">
                <a:solidFill>
                  <a:schemeClr val="bg2"/>
                </a:solidFill>
                <a:latin typeface="Arial Narrow" panose="020B0606020202030204" pitchFamily="34" charset="0"/>
              </a:rPr>
              <a:t>© </a:t>
            </a:r>
            <a:r>
              <a:rPr lang="de-DE" sz="1000" dirty="0" smtClean="0">
                <a:solidFill>
                  <a:schemeClr val="bg2"/>
                </a:solidFill>
                <a:latin typeface="Arial Narrow" panose="020B0606020202030204" pitchFamily="34" charset="0"/>
              </a:rPr>
              <a:t>Philipp Lindenau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242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1382" y="1535894"/>
            <a:ext cx="3735978" cy="2813866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Public </a:t>
            </a:r>
            <a:r>
              <a:rPr lang="de-DE" dirty="0" err="1" smtClean="0"/>
              <a:t>interest</a:t>
            </a:r>
            <a:r>
              <a:rPr lang="de-DE" dirty="0" smtClean="0"/>
              <a:t> in </a:t>
            </a:r>
            <a:r>
              <a:rPr lang="de-DE" dirty="0" err="1" smtClean="0"/>
              <a:t>science</a:t>
            </a:r>
            <a:endParaRPr lang="de-DE" dirty="0"/>
          </a:p>
        </p:txBody>
      </p:sp>
      <p:sp>
        <p:nvSpPr>
          <p:cNvPr id="6" name="Rectangle"/>
          <p:cNvSpPr/>
          <p:nvPr/>
        </p:nvSpPr>
        <p:spPr>
          <a:xfrm>
            <a:off x="1373528" y="2477223"/>
            <a:ext cx="2994542" cy="204486"/>
          </a:xfrm>
          <a:prstGeom prst="rect">
            <a:avLst/>
          </a:prstGeom>
          <a:ln w="38100">
            <a:solidFill>
              <a:srgbClr val="013476"/>
            </a:solidFill>
          </a:ln>
        </p:spPr>
        <p:txBody>
          <a:bodyPr lIns="60960" tIns="60960" rIns="60960" bIns="60960" anchor="ctr"/>
          <a:lstStyle/>
          <a:p>
            <a:endParaRPr sz="810"/>
          </a:p>
        </p:txBody>
      </p:sp>
      <p:sp>
        <p:nvSpPr>
          <p:cNvPr id="7" name="Rectangle"/>
          <p:cNvSpPr/>
          <p:nvPr/>
        </p:nvSpPr>
        <p:spPr>
          <a:xfrm>
            <a:off x="1373528" y="1678570"/>
            <a:ext cx="3176721" cy="202835"/>
          </a:xfrm>
          <a:prstGeom prst="rect">
            <a:avLst/>
          </a:prstGeom>
          <a:ln w="38100">
            <a:solidFill>
              <a:srgbClr val="013476"/>
            </a:solidFill>
          </a:ln>
        </p:spPr>
        <p:txBody>
          <a:bodyPr lIns="60960" tIns="60960" rIns="60960" bIns="60960" anchor="ctr"/>
          <a:lstStyle/>
          <a:p>
            <a:endParaRPr sz="810"/>
          </a:p>
        </p:txBody>
      </p:sp>
      <p:sp>
        <p:nvSpPr>
          <p:cNvPr id="8" name="74%"/>
          <p:cNvSpPr txBox="1"/>
          <p:nvPr/>
        </p:nvSpPr>
        <p:spPr>
          <a:xfrm>
            <a:off x="1390504" y="1606546"/>
            <a:ext cx="503023" cy="35394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60960" tIns="60960" rIns="60960" bIns="60960">
            <a:spAutoFit/>
          </a:bodyPr>
          <a:lstStyle>
            <a:lvl1pPr>
              <a:defRPr sz="3000">
                <a:solidFill>
                  <a:srgbClr val="E3943D"/>
                </a:solidFill>
              </a:defRPr>
            </a:lvl1pPr>
          </a:lstStyle>
          <a:p>
            <a:r>
              <a:rPr sz="1500" dirty="0">
                <a:solidFill>
                  <a:srgbClr val="0069B4"/>
                </a:solidFill>
              </a:rPr>
              <a:t>74%</a:t>
            </a:r>
          </a:p>
        </p:txBody>
      </p:sp>
      <p:sp>
        <p:nvSpPr>
          <p:cNvPr id="9" name="69%"/>
          <p:cNvSpPr txBox="1"/>
          <p:nvPr/>
        </p:nvSpPr>
        <p:spPr>
          <a:xfrm>
            <a:off x="1390504" y="2404975"/>
            <a:ext cx="503023" cy="35394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60960" tIns="60960" rIns="60960" bIns="60960">
            <a:spAutoFit/>
          </a:bodyPr>
          <a:lstStyle>
            <a:lvl1pPr>
              <a:defRPr sz="3000">
                <a:solidFill>
                  <a:srgbClr val="E3943D"/>
                </a:solidFill>
              </a:defRPr>
            </a:lvl1pPr>
          </a:lstStyle>
          <a:p>
            <a:r>
              <a:rPr sz="1500" dirty="0">
                <a:solidFill>
                  <a:srgbClr val="0069B4"/>
                </a:solidFill>
              </a:rPr>
              <a:t>69%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1642015" y="4674659"/>
            <a:ext cx="46102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 dirty="0" smtClean="0">
                <a:solidFill>
                  <a:srgbClr val="00305D"/>
                </a:solidFill>
              </a:rPr>
              <a:t>Communication of </a:t>
            </a:r>
            <a:r>
              <a:rPr lang="de-DE" sz="2200" b="1" dirty="0" err="1" smtClean="0">
                <a:solidFill>
                  <a:srgbClr val="00305D"/>
                </a:solidFill>
              </a:rPr>
              <a:t>own</a:t>
            </a:r>
            <a:r>
              <a:rPr lang="de-DE" sz="2200" b="1" dirty="0" smtClean="0">
                <a:solidFill>
                  <a:srgbClr val="00305D"/>
                </a:solidFill>
              </a:rPr>
              <a:t> </a:t>
            </a:r>
            <a:r>
              <a:rPr lang="de-DE" sz="2200" b="1" dirty="0" err="1" smtClean="0">
                <a:solidFill>
                  <a:srgbClr val="00305D"/>
                </a:solidFill>
              </a:rPr>
              <a:t>results</a:t>
            </a:r>
            <a:r>
              <a:rPr lang="de-DE" sz="2200" b="1" dirty="0" smtClean="0">
                <a:solidFill>
                  <a:srgbClr val="00305D"/>
                </a:solidFill>
              </a:rPr>
              <a:t> </a:t>
            </a:r>
            <a:r>
              <a:rPr lang="de-DE" sz="2200" dirty="0" smtClean="0">
                <a:solidFill>
                  <a:srgbClr val="00305D"/>
                </a:solidFill>
              </a:rPr>
              <a:t>and </a:t>
            </a:r>
            <a:r>
              <a:rPr lang="de-DE" sz="2200" b="1" dirty="0" err="1" smtClean="0">
                <a:solidFill>
                  <a:srgbClr val="00305D"/>
                </a:solidFill>
              </a:rPr>
              <a:t>methods</a:t>
            </a:r>
            <a:r>
              <a:rPr lang="de-DE" sz="2200" dirty="0" smtClean="0">
                <a:solidFill>
                  <a:srgbClr val="00305D"/>
                </a:solidFill>
              </a:rPr>
              <a:t> </a:t>
            </a:r>
            <a:r>
              <a:rPr lang="de-DE" sz="2200" dirty="0" err="1" smtClean="0">
                <a:solidFill>
                  <a:srgbClr val="00305D"/>
                </a:solidFill>
              </a:rPr>
              <a:t>highly</a:t>
            </a:r>
            <a:r>
              <a:rPr lang="de-DE" sz="2200" dirty="0" smtClean="0">
                <a:solidFill>
                  <a:srgbClr val="00305D"/>
                </a:solidFill>
              </a:rPr>
              <a:t> </a:t>
            </a:r>
            <a:r>
              <a:rPr lang="de-DE" sz="2200" dirty="0" err="1" smtClean="0">
                <a:solidFill>
                  <a:srgbClr val="00305D"/>
                </a:solidFill>
              </a:rPr>
              <a:t>requested</a:t>
            </a:r>
            <a:endParaRPr lang="de-DE" sz="2200" dirty="0" smtClean="0">
              <a:solidFill>
                <a:srgbClr val="0030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200" dirty="0" smtClean="0">
                <a:solidFill>
                  <a:srgbClr val="00305D"/>
                </a:solidFill>
              </a:rPr>
              <a:t>Authenticity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1642016" y="5836639"/>
            <a:ext cx="3226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hlinkClick r:id="rId4"/>
              </a:rPr>
              <a:t>Wissenschaftsbarometer 2022</a:t>
            </a:r>
            <a:r>
              <a:rPr lang="de-DE" sz="1200" dirty="0" smtClean="0"/>
              <a:t>,  </a:t>
            </a:r>
            <a:r>
              <a:rPr lang="de-DE" sz="1200" dirty="0"/>
              <a:t>Wissenschaft im Dialog/Kantar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3288" y="843472"/>
            <a:ext cx="4458986" cy="3506288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6803769" y="5836638"/>
            <a:ext cx="3226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hlinkClick r:id="rId6"/>
              </a:rPr>
              <a:t>Wissenschaftsbarometer 2023</a:t>
            </a:r>
            <a:r>
              <a:rPr lang="de-DE" sz="1200" dirty="0" smtClean="0"/>
              <a:t>,  </a:t>
            </a:r>
            <a:r>
              <a:rPr lang="de-DE" sz="1200" dirty="0"/>
              <a:t>Wissenschaft im Dialog/Kantar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6773287" y="4674659"/>
            <a:ext cx="4182095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ts val="1000"/>
              </a:spcBef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rgbClr val="00305D"/>
                </a:solidFill>
              </a:rPr>
              <a:t>Scientists make </a:t>
            </a:r>
            <a:r>
              <a:rPr lang="en-US" sz="2200" b="1" dirty="0">
                <a:solidFill>
                  <a:srgbClr val="00305D"/>
                </a:solidFill>
              </a:rPr>
              <a:t>too little effort </a:t>
            </a:r>
            <a:r>
              <a:rPr lang="en-US" sz="2200" dirty="0">
                <a:solidFill>
                  <a:srgbClr val="00305D"/>
                </a:solidFill>
              </a:rPr>
              <a:t>to inform the public about their work</a:t>
            </a:r>
            <a:endParaRPr lang="de-DE" sz="2200" dirty="0">
              <a:solidFill>
                <a:srgbClr val="00305D"/>
              </a:solidFill>
            </a:endParaRPr>
          </a:p>
        </p:txBody>
      </p:sp>
      <p:sp>
        <p:nvSpPr>
          <p:cNvPr id="18" name="Fußzeilenplatzhalter 1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19" name="Foliennummernplatzhalt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6637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0230" y="2052424"/>
            <a:ext cx="3825842" cy="3987173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German </a:t>
            </a:r>
            <a:r>
              <a:rPr lang="de-DE" dirty="0" err="1" smtClean="0"/>
              <a:t>population</a:t>
            </a:r>
            <a:r>
              <a:rPr lang="de-DE" dirty="0" smtClean="0"/>
              <a:t> and </a:t>
            </a:r>
            <a:r>
              <a:rPr lang="de-DE" dirty="0" err="1" smtClean="0"/>
              <a:t>study</a:t>
            </a:r>
            <a:r>
              <a:rPr lang="de-DE" dirty="0" smtClean="0"/>
              <a:t> </a:t>
            </a:r>
            <a:r>
              <a:rPr lang="de-DE" dirty="0" err="1" smtClean="0"/>
              <a:t>choice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2187214" y="6188125"/>
            <a:ext cx="16706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hlinkClick r:id="rId4"/>
              </a:rPr>
              <a:t>Statistisches Bundesamt</a:t>
            </a:r>
            <a:endParaRPr lang="de-DE" sz="1200" dirty="0"/>
          </a:p>
        </p:txBody>
      </p:sp>
      <p:sp>
        <p:nvSpPr>
          <p:cNvPr id="13" name="Textfeld 12"/>
          <p:cNvSpPr txBox="1"/>
          <p:nvPr/>
        </p:nvSpPr>
        <p:spPr>
          <a:xfrm>
            <a:off x="8578466" y="646663"/>
            <a:ext cx="3418062" cy="3365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305D"/>
                </a:solidFill>
              </a:rPr>
              <a:t>Only 20% </a:t>
            </a:r>
            <a:r>
              <a:rPr lang="en-US" dirty="0">
                <a:solidFill>
                  <a:srgbClr val="00305D"/>
                </a:solidFill>
              </a:rPr>
              <a:t>of </a:t>
            </a:r>
            <a:r>
              <a:rPr lang="en-US" dirty="0" smtClean="0">
                <a:solidFill>
                  <a:srgbClr val="00305D"/>
                </a:solidFill>
              </a:rPr>
              <a:t>high </a:t>
            </a:r>
            <a:r>
              <a:rPr lang="en-US" dirty="0">
                <a:solidFill>
                  <a:srgbClr val="00305D"/>
                </a:solidFill>
              </a:rPr>
              <a:t>school students choose science on a higher level </a:t>
            </a:r>
            <a:r>
              <a:rPr lang="en-US" dirty="0" smtClean="0">
                <a:solidFill>
                  <a:srgbClr val="00305D"/>
                </a:solidFill>
              </a:rPr>
              <a:t>(advanced </a:t>
            </a:r>
            <a:r>
              <a:rPr lang="en-US" dirty="0">
                <a:solidFill>
                  <a:srgbClr val="00305D"/>
                </a:solidFill>
              </a:rPr>
              <a:t>course or “</a:t>
            </a:r>
            <a:r>
              <a:rPr lang="en-US" dirty="0" err="1">
                <a:solidFill>
                  <a:srgbClr val="00305D"/>
                </a:solidFill>
              </a:rPr>
              <a:t>Leistungskurs</a:t>
            </a:r>
            <a:r>
              <a:rPr lang="en-US" dirty="0">
                <a:solidFill>
                  <a:srgbClr val="00305D"/>
                </a:solidFill>
              </a:rPr>
              <a:t>”)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305D"/>
                </a:solidFill>
              </a:rPr>
              <a:t>Specialization </a:t>
            </a:r>
            <a:r>
              <a:rPr lang="en-US" dirty="0">
                <a:solidFill>
                  <a:srgbClr val="00305D"/>
                </a:solidFill>
              </a:rPr>
              <a:t>decisive for choice of field of study and professional </a:t>
            </a:r>
            <a:r>
              <a:rPr lang="en-US" dirty="0" smtClean="0">
                <a:solidFill>
                  <a:srgbClr val="00305D"/>
                </a:solidFill>
              </a:rPr>
              <a:t>development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305D"/>
                </a:solidFill>
              </a:rPr>
              <a:t>Number of university students in STEM studies going down (share is stable)</a:t>
            </a:r>
            <a:endParaRPr lang="en-US" dirty="0">
              <a:solidFill>
                <a:srgbClr val="0030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>
              <a:solidFill>
                <a:srgbClr val="00305D"/>
              </a:solidFill>
            </a:endParaRP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7291" y="1575087"/>
            <a:ext cx="3051264" cy="1691009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5696704" y="1887255"/>
            <a:ext cx="8934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solidFill>
                  <a:srgbClr val="002F5D"/>
                </a:solidFill>
              </a:rPr>
              <a:t>Physics</a:t>
            </a:r>
            <a:endParaRPr lang="de-DE" sz="1400" dirty="0">
              <a:solidFill>
                <a:srgbClr val="002F5D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513748" y="1962860"/>
            <a:ext cx="8934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solidFill>
                  <a:srgbClr val="002F5D"/>
                </a:solidFill>
              </a:rPr>
              <a:t>Biology</a:t>
            </a:r>
            <a:endParaRPr lang="de-DE" sz="1400" dirty="0">
              <a:solidFill>
                <a:srgbClr val="002F5D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5761650" y="2857173"/>
            <a:ext cx="1111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rgbClr val="002F5D"/>
                </a:solidFill>
              </a:rPr>
              <a:t>Chemistry</a:t>
            </a:r>
            <a:endParaRPr lang="de-DE" sz="1400" dirty="0">
              <a:solidFill>
                <a:srgbClr val="002F5D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8407247" y="6398396"/>
            <a:ext cx="33426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hlinkClick r:id="rId6"/>
              </a:rPr>
              <a:t>MINT Nachwuchsbarometer</a:t>
            </a:r>
            <a:r>
              <a:rPr lang="de-DE" sz="1200" dirty="0" smtClean="0"/>
              <a:t> + </a:t>
            </a:r>
            <a:r>
              <a:rPr lang="de-DE" sz="1200" dirty="0" smtClean="0">
                <a:hlinkClick r:id="rId7"/>
              </a:rPr>
              <a:t>Statistisches Bundesamt</a:t>
            </a:r>
            <a:endParaRPr lang="de-DE" sz="1200" dirty="0"/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094" y="3840912"/>
            <a:ext cx="4289078" cy="2557484"/>
          </a:xfrm>
          <a:prstGeom prst="rect">
            <a:avLst/>
          </a:prstGeom>
        </p:spPr>
      </p:pic>
      <p:sp>
        <p:nvSpPr>
          <p:cNvPr id="20" name="Rechteck 19"/>
          <p:cNvSpPr/>
          <p:nvPr/>
        </p:nvSpPr>
        <p:spPr>
          <a:xfrm>
            <a:off x="7402301" y="3835794"/>
            <a:ext cx="1646641" cy="269495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Rechteck 20"/>
          <p:cNvSpPr/>
          <p:nvPr/>
        </p:nvSpPr>
        <p:spPr>
          <a:xfrm>
            <a:off x="7598993" y="4206300"/>
            <a:ext cx="1012978" cy="19075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Textfeld 22"/>
          <p:cNvSpPr txBox="1"/>
          <p:nvPr/>
        </p:nvSpPr>
        <p:spPr>
          <a:xfrm>
            <a:off x="7623152" y="4100170"/>
            <a:ext cx="2711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002F5D"/>
                </a:solidFill>
              </a:rPr>
              <a:t>Share of STEM</a:t>
            </a:r>
            <a:endParaRPr lang="de-DE" sz="1200" dirty="0">
              <a:solidFill>
                <a:srgbClr val="002F5D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7399350" y="3840912"/>
            <a:ext cx="2711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002F5D"/>
                </a:solidFill>
              </a:rPr>
              <a:t>First-</a:t>
            </a:r>
            <a:r>
              <a:rPr lang="de-DE" sz="1200" dirty="0" err="1" smtClean="0">
                <a:solidFill>
                  <a:srgbClr val="002F5D"/>
                </a:solidFill>
              </a:rPr>
              <a:t>year</a:t>
            </a:r>
            <a:r>
              <a:rPr lang="de-DE" sz="1200" dirty="0" smtClean="0">
                <a:solidFill>
                  <a:srgbClr val="002F5D"/>
                </a:solidFill>
              </a:rPr>
              <a:t> </a:t>
            </a:r>
            <a:r>
              <a:rPr lang="de-DE" sz="1200" dirty="0" err="1" smtClean="0">
                <a:solidFill>
                  <a:srgbClr val="002F5D"/>
                </a:solidFill>
              </a:rPr>
              <a:t>students</a:t>
            </a:r>
            <a:r>
              <a:rPr lang="de-DE" sz="1200" dirty="0" smtClean="0">
                <a:solidFill>
                  <a:srgbClr val="002F5D"/>
                </a:solidFill>
              </a:rPr>
              <a:t> (in </a:t>
            </a:r>
            <a:r>
              <a:rPr lang="de-DE" sz="1200" dirty="0" err="1" smtClean="0">
                <a:solidFill>
                  <a:srgbClr val="002F5D"/>
                </a:solidFill>
              </a:rPr>
              <a:t>thousands</a:t>
            </a:r>
            <a:r>
              <a:rPr lang="de-DE" sz="1200" dirty="0" smtClean="0">
                <a:solidFill>
                  <a:srgbClr val="002F5D"/>
                </a:solidFill>
              </a:rPr>
              <a:t>)</a:t>
            </a:r>
            <a:endParaRPr lang="de-DE" sz="1200" dirty="0">
              <a:solidFill>
                <a:srgbClr val="002F5D"/>
              </a:solidFill>
            </a:endParaRPr>
          </a:p>
        </p:txBody>
      </p:sp>
      <p:sp>
        <p:nvSpPr>
          <p:cNvPr id="24" name="Fußzeilenplatzhalter 2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25" name="Foliennummernplatzhalt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90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0971">
            <a:off x="10481028" y="286083"/>
            <a:ext cx="1363181" cy="1931529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BMBF Framework </a:t>
            </a:r>
            <a:r>
              <a:rPr lang="de-DE" dirty="0" err="1" smtClean="0"/>
              <a:t>program</a:t>
            </a:r>
            <a:r>
              <a:rPr lang="en-US" dirty="0"/>
              <a:t> ErUM </a:t>
            </a:r>
            <a:r>
              <a:rPr lang="en-US" sz="2400" dirty="0"/>
              <a:t>(Exploration of the Universe and </a:t>
            </a:r>
            <a:r>
              <a:rPr lang="en-US" sz="2400" dirty="0" smtClean="0"/>
              <a:t>Matter)</a:t>
            </a:r>
            <a:endParaRPr lang="de-DE" sz="2400" dirty="0"/>
          </a:p>
        </p:txBody>
      </p:sp>
      <p:sp>
        <p:nvSpPr>
          <p:cNvPr id="11" name="Inhaltsplatzhalter 10"/>
          <p:cNvSpPr>
            <a:spLocks noGrp="1"/>
          </p:cNvSpPr>
          <p:nvPr>
            <p:ph sz="quarter" idx="13"/>
          </p:nvPr>
        </p:nvSpPr>
        <p:spPr>
          <a:xfrm>
            <a:off x="1295467" y="1550893"/>
            <a:ext cx="6822373" cy="4738147"/>
          </a:xfrm>
        </p:spPr>
        <p:txBody>
          <a:bodyPr/>
          <a:lstStyle/>
          <a:p>
            <a:r>
              <a:rPr lang="de-DE" dirty="0" smtClean="0"/>
              <a:t>4</a:t>
            </a:r>
            <a:r>
              <a:rPr lang="de-DE" b="1" dirty="0" smtClean="0"/>
              <a:t> </a:t>
            </a:r>
            <a:r>
              <a:rPr lang="de-DE" dirty="0" smtClean="0"/>
              <a:t>Fields of </a:t>
            </a:r>
            <a:r>
              <a:rPr lang="de-DE" dirty="0" err="1" smtClean="0"/>
              <a:t>action</a:t>
            </a:r>
            <a:endParaRPr lang="de-DE" dirty="0" smtClean="0"/>
          </a:p>
          <a:p>
            <a:pPr lvl="1"/>
            <a:r>
              <a:rPr lang="de-DE" dirty="0" smtClean="0"/>
              <a:t>Large </a:t>
            </a:r>
            <a:r>
              <a:rPr lang="de-DE" dirty="0" err="1" smtClean="0"/>
              <a:t>Scale</a:t>
            </a:r>
            <a:r>
              <a:rPr lang="de-DE" dirty="0" smtClean="0"/>
              <a:t> </a:t>
            </a:r>
            <a:r>
              <a:rPr lang="de-DE" dirty="0" err="1" smtClean="0"/>
              <a:t>Facilities</a:t>
            </a:r>
            <a:endParaRPr lang="de-DE" dirty="0" smtClean="0"/>
          </a:p>
          <a:p>
            <a:pPr lvl="1"/>
            <a:r>
              <a:rPr lang="de-DE" dirty="0" smtClean="0"/>
              <a:t>Networking</a:t>
            </a:r>
          </a:p>
          <a:p>
            <a:pPr lvl="1"/>
            <a:r>
              <a:rPr lang="de-DE" b="1" dirty="0" smtClean="0"/>
              <a:t>STEM </a:t>
            </a:r>
            <a:r>
              <a:rPr lang="de-DE" b="1" dirty="0" err="1" smtClean="0"/>
              <a:t>young</a:t>
            </a:r>
            <a:r>
              <a:rPr lang="de-DE" b="1" dirty="0" smtClean="0"/>
              <a:t> </a:t>
            </a:r>
            <a:r>
              <a:rPr lang="de-DE" b="1" dirty="0" err="1" smtClean="0"/>
              <a:t>scientists</a:t>
            </a:r>
            <a:endParaRPr lang="de-DE" b="1" dirty="0" smtClean="0"/>
          </a:p>
          <a:p>
            <a:pPr lvl="1"/>
            <a:r>
              <a:rPr lang="de-DE" b="1" dirty="0" smtClean="0"/>
              <a:t>Transfer &amp; </a:t>
            </a:r>
            <a:r>
              <a:rPr lang="de-DE" b="1" dirty="0" err="1" smtClean="0"/>
              <a:t>participation</a:t>
            </a:r>
            <a:endParaRPr lang="de-DE" b="1" dirty="0" smtClean="0"/>
          </a:p>
          <a:p>
            <a:r>
              <a:rPr lang="de-DE" dirty="0" err="1" smtClean="0"/>
              <a:t>Explicitly</a:t>
            </a:r>
            <a:r>
              <a:rPr lang="de-DE" dirty="0" smtClean="0"/>
              <a:t> </a:t>
            </a:r>
            <a:r>
              <a:rPr lang="de-DE" dirty="0" err="1" smtClean="0"/>
              <a:t>supported</a:t>
            </a:r>
            <a:r>
              <a:rPr lang="de-DE" dirty="0" smtClean="0"/>
              <a:t> via KleT³ </a:t>
            </a:r>
            <a:r>
              <a:rPr lang="de-DE" dirty="0" err="1" smtClean="0"/>
              <a:t>project</a:t>
            </a:r>
            <a:endParaRPr lang="de-DE" dirty="0" smtClean="0"/>
          </a:p>
          <a:p>
            <a:pPr lvl="1"/>
            <a:r>
              <a:rPr lang="de-DE" b="1" dirty="0" smtClean="0"/>
              <a:t>KleT³: Kle</a:t>
            </a:r>
            <a:r>
              <a:rPr lang="de-DE" dirty="0" smtClean="0"/>
              <a:t>inste </a:t>
            </a:r>
            <a:r>
              <a:rPr lang="de-DE" b="1" dirty="0" smtClean="0"/>
              <a:t>T</a:t>
            </a:r>
            <a:r>
              <a:rPr lang="de-DE" dirty="0" smtClean="0"/>
              <a:t>eilchen: </a:t>
            </a:r>
            <a:r>
              <a:rPr lang="de-DE" b="1" dirty="0" smtClean="0"/>
              <a:t>T</a:t>
            </a:r>
            <a:r>
              <a:rPr lang="de-DE" dirty="0" smtClean="0"/>
              <a:t>eilhabe und </a:t>
            </a:r>
            <a:r>
              <a:rPr lang="de-DE" b="1" dirty="0" smtClean="0"/>
              <a:t>T</a:t>
            </a:r>
            <a:r>
              <a:rPr lang="de-DE" dirty="0" smtClean="0"/>
              <a:t>alente (2024-27)</a:t>
            </a:r>
          </a:p>
          <a:p>
            <a:pPr lvl="1"/>
            <a:r>
              <a:rPr lang="de-DE" dirty="0" smtClean="0"/>
              <a:t>2018-2021: KONTAKT, 2021-2024: KONTAKT2</a:t>
            </a:r>
          </a:p>
          <a:p>
            <a:pPr marL="355600" indent="-355600">
              <a:buNone/>
            </a:pP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Outreach </a:t>
            </a:r>
            <a:r>
              <a:rPr lang="en-US" dirty="0"/>
              <a:t>is integral part of research within the framework program ErUM </a:t>
            </a:r>
            <a:endParaRPr lang="en-US" dirty="0" smtClean="0"/>
          </a:p>
          <a:p>
            <a:r>
              <a:rPr lang="de-DE" dirty="0" smtClean="0"/>
              <a:t>More </a:t>
            </a:r>
            <a:r>
              <a:rPr lang="de-DE" dirty="0" err="1" smtClean="0"/>
              <a:t>outreach</a:t>
            </a:r>
            <a:r>
              <a:rPr lang="de-DE" dirty="0" smtClean="0"/>
              <a:t> via LHC ErUM-FSP </a:t>
            </a:r>
            <a:r>
              <a:rPr lang="de-DE" dirty="0" err="1" smtClean="0"/>
              <a:t>office</a:t>
            </a:r>
            <a:r>
              <a:rPr lang="de-DE" dirty="0" smtClean="0"/>
              <a:t>,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funding</a:t>
            </a:r>
            <a:r>
              <a:rPr lang="de-DE" dirty="0" smtClean="0"/>
              <a:t> </a:t>
            </a:r>
            <a:r>
              <a:rPr lang="de-DE" dirty="0" err="1" smtClean="0"/>
              <a:t>sources</a:t>
            </a:r>
            <a:r>
              <a:rPr lang="de-DE" dirty="0" smtClean="0"/>
              <a:t> (SFBs, EXC etc.), ...</a:t>
            </a:r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grpSp>
        <p:nvGrpSpPr>
          <p:cNvPr id="12" name="Group"/>
          <p:cNvGrpSpPr>
            <a:grpSpLocks noChangeAspect="1"/>
          </p:cNvGrpSpPr>
          <p:nvPr/>
        </p:nvGrpSpPr>
        <p:grpSpPr>
          <a:xfrm>
            <a:off x="7731996" y="2552136"/>
            <a:ext cx="768655" cy="780648"/>
            <a:chOff x="14" y="0"/>
            <a:chExt cx="1708120" cy="1734775"/>
          </a:xfrm>
        </p:grpSpPr>
        <p:pic>
          <p:nvPicPr>
            <p:cNvPr id="13" name="Screenshot 2021-12-05 at 14.40.24.png" descr="Screenshot 2021-12-05 at 14.40.24.png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4" y="32990"/>
              <a:ext cx="1701772" cy="17017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20595" extrusionOk="0">
                  <a:moveTo>
                    <a:pt x="9839" y="0"/>
                  </a:moveTo>
                  <a:cubicBezTo>
                    <a:pt x="7321" y="0"/>
                    <a:pt x="4803" y="1006"/>
                    <a:pt x="2882" y="3016"/>
                  </a:cubicBezTo>
                  <a:cubicBezTo>
                    <a:pt x="-961" y="7038"/>
                    <a:pt x="-961" y="13557"/>
                    <a:pt x="2882" y="17579"/>
                  </a:cubicBezTo>
                  <a:cubicBezTo>
                    <a:pt x="6724" y="21600"/>
                    <a:pt x="12954" y="21600"/>
                    <a:pt x="16796" y="17579"/>
                  </a:cubicBezTo>
                  <a:cubicBezTo>
                    <a:pt x="20639" y="13557"/>
                    <a:pt x="20639" y="7038"/>
                    <a:pt x="16796" y="3016"/>
                  </a:cubicBezTo>
                  <a:cubicBezTo>
                    <a:pt x="14875" y="1006"/>
                    <a:pt x="12357" y="0"/>
                    <a:pt x="9839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14" name="Circle"/>
            <p:cNvSpPr/>
            <p:nvPr/>
          </p:nvSpPr>
          <p:spPr>
            <a:xfrm>
              <a:off x="6335" y="0"/>
              <a:ext cx="1701801" cy="1701800"/>
            </a:xfrm>
            <a:prstGeom prst="ellipse">
              <a:avLst/>
            </a:prstGeom>
            <a:noFill/>
            <a:ln w="63500" cap="flat">
              <a:solidFill>
                <a:srgbClr val="0A77A4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ctr">
              <a:noAutofit/>
            </a:bodyPr>
            <a:lstStyle/>
            <a:p>
              <a:endParaRPr/>
            </a:p>
          </p:txBody>
        </p:sp>
      </p:grpSp>
      <p:grpSp>
        <p:nvGrpSpPr>
          <p:cNvPr id="15" name="Group"/>
          <p:cNvGrpSpPr>
            <a:grpSpLocks noChangeAspect="1"/>
          </p:cNvGrpSpPr>
          <p:nvPr/>
        </p:nvGrpSpPr>
        <p:grpSpPr>
          <a:xfrm>
            <a:off x="7724676" y="3993716"/>
            <a:ext cx="783295" cy="768667"/>
            <a:chOff x="0" y="0"/>
            <a:chExt cx="1740661" cy="1708150"/>
          </a:xfrm>
        </p:grpSpPr>
        <p:pic>
          <p:nvPicPr>
            <p:cNvPr id="16" name="Screenshot 2021-12-05 at 14.40.24.png" descr="Screenshot 2021-12-05 at 14.40.24.png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7338" y="1240"/>
              <a:ext cx="1703324" cy="17069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20595" extrusionOk="0">
                  <a:moveTo>
                    <a:pt x="9842" y="0"/>
                  </a:moveTo>
                  <a:cubicBezTo>
                    <a:pt x="7325" y="0"/>
                    <a:pt x="4803" y="1006"/>
                    <a:pt x="2882" y="3017"/>
                  </a:cubicBezTo>
                  <a:cubicBezTo>
                    <a:pt x="-960" y="7038"/>
                    <a:pt x="-960" y="13557"/>
                    <a:pt x="2882" y="17578"/>
                  </a:cubicBezTo>
                  <a:cubicBezTo>
                    <a:pt x="6724" y="21600"/>
                    <a:pt x="12956" y="21600"/>
                    <a:pt x="16798" y="17578"/>
                  </a:cubicBezTo>
                  <a:cubicBezTo>
                    <a:pt x="20640" y="13557"/>
                    <a:pt x="20640" y="7038"/>
                    <a:pt x="16798" y="3017"/>
                  </a:cubicBezTo>
                  <a:cubicBezTo>
                    <a:pt x="14877" y="1006"/>
                    <a:pt x="12360" y="0"/>
                    <a:pt x="9842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sp>
          <p:nvSpPr>
            <p:cNvPr id="17" name="Circle"/>
            <p:cNvSpPr/>
            <p:nvPr/>
          </p:nvSpPr>
          <p:spPr>
            <a:xfrm>
              <a:off x="0" y="0"/>
              <a:ext cx="1701800" cy="1701800"/>
            </a:xfrm>
            <a:prstGeom prst="ellipse">
              <a:avLst/>
            </a:prstGeom>
            <a:noFill/>
            <a:ln w="63500" cap="flat">
              <a:solidFill>
                <a:srgbClr val="0A77A4"/>
              </a:solidFill>
              <a:prstDash val="solid"/>
              <a:round/>
            </a:ln>
            <a:effectLst/>
          </p:spPr>
          <p:txBody>
            <a:bodyPr wrap="square" lIns="121919" tIns="121919" rIns="121919" bIns="121919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18" name="MINT Nachwuchs…"/>
          <p:cNvSpPr txBox="1">
            <a:spLocks noChangeAspect="1"/>
          </p:cNvSpPr>
          <p:nvPr/>
        </p:nvSpPr>
        <p:spPr>
          <a:xfrm>
            <a:off x="8587578" y="2388463"/>
            <a:ext cx="3405739" cy="1107994"/>
          </a:xfrm>
          <a:prstGeom prst="rect">
            <a:avLst/>
          </a:prstGeom>
          <a:solidFill>
            <a:srgbClr val="93C5DA"/>
          </a:solidFill>
          <a:ln w="25400">
            <a:miter lim="400000"/>
          </a:ln>
          <a:effectLst>
            <a:outerShdw blurRad="101600" dist="508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/>
          <a:p>
            <a:pPr>
              <a:defRPr sz="2400" b="1">
                <a:solidFill>
                  <a:srgbClr val="31729B"/>
                </a:solidFill>
              </a:defRPr>
            </a:pPr>
            <a:r>
              <a:rPr sz="1400" dirty="0"/>
              <a:t>MINT </a:t>
            </a:r>
            <a:r>
              <a:rPr sz="1400" dirty="0" err="1"/>
              <a:t>Nachwuchs</a:t>
            </a:r>
            <a:endParaRPr sz="1400" dirty="0"/>
          </a:p>
          <a:p>
            <a:pPr marL="228600" indent="-228600">
              <a:buSzPct val="100000"/>
              <a:buChar char="•"/>
              <a:defRPr sz="2400">
                <a:solidFill>
                  <a:srgbClr val="31729B"/>
                </a:solidFill>
              </a:defRPr>
            </a:pPr>
            <a:r>
              <a:rPr sz="1400" dirty="0"/>
              <a:t> </a:t>
            </a:r>
            <a:r>
              <a:rPr sz="1400" dirty="0" err="1"/>
              <a:t>Nachwuchs</a:t>
            </a:r>
            <a:r>
              <a:rPr sz="1400" dirty="0"/>
              <a:t> für MINT </a:t>
            </a:r>
            <a:r>
              <a:rPr sz="1400" dirty="0" err="1"/>
              <a:t>Fächer</a:t>
            </a:r>
            <a:r>
              <a:rPr sz="1400" dirty="0"/>
              <a:t> </a:t>
            </a:r>
            <a:r>
              <a:rPr sz="1400" dirty="0" err="1"/>
              <a:t>faszinieren</a:t>
            </a:r>
            <a:endParaRPr sz="1400" dirty="0"/>
          </a:p>
          <a:p>
            <a:pPr marL="228600" indent="-228600">
              <a:buSzPct val="100000"/>
              <a:buChar char="•"/>
              <a:defRPr sz="2400">
                <a:solidFill>
                  <a:srgbClr val="31729B"/>
                </a:solidFill>
              </a:defRPr>
            </a:pPr>
            <a:r>
              <a:rPr sz="1400" dirty="0"/>
              <a:t> </a:t>
            </a:r>
            <a:r>
              <a:rPr sz="1400" dirty="0" err="1"/>
              <a:t>Wissenschaftlichen</a:t>
            </a:r>
            <a:r>
              <a:rPr sz="1400" dirty="0"/>
              <a:t> </a:t>
            </a:r>
            <a:r>
              <a:rPr sz="1400" dirty="0" err="1"/>
              <a:t>Nachwuchs</a:t>
            </a:r>
            <a:r>
              <a:rPr sz="1400" dirty="0"/>
              <a:t> </a:t>
            </a:r>
            <a:r>
              <a:rPr sz="1400" dirty="0" err="1"/>
              <a:t>qualifizieren</a:t>
            </a:r>
            <a:endParaRPr sz="1400" dirty="0"/>
          </a:p>
          <a:p>
            <a:pPr marL="228600" indent="-228600">
              <a:buSzPct val="100000"/>
              <a:buChar char="•"/>
              <a:defRPr sz="2400">
                <a:solidFill>
                  <a:srgbClr val="31729B"/>
                </a:solidFill>
              </a:defRPr>
            </a:pPr>
            <a:r>
              <a:rPr sz="1400" dirty="0"/>
              <a:t> </a:t>
            </a:r>
            <a:r>
              <a:rPr sz="1400" dirty="0" err="1"/>
              <a:t>Karriereperspektiven</a:t>
            </a:r>
            <a:r>
              <a:rPr sz="1400" dirty="0"/>
              <a:t> </a:t>
            </a:r>
            <a:r>
              <a:rPr sz="1400" dirty="0" err="1"/>
              <a:t>schaffen</a:t>
            </a:r>
            <a:endParaRPr sz="1400" dirty="0"/>
          </a:p>
        </p:txBody>
      </p:sp>
      <p:sp>
        <p:nvSpPr>
          <p:cNvPr id="19" name="Transfer und Partizipation…"/>
          <p:cNvSpPr txBox="1">
            <a:spLocks noChangeAspect="1"/>
          </p:cNvSpPr>
          <p:nvPr/>
        </p:nvSpPr>
        <p:spPr>
          <a:xfrm>
            <a:off x="8624769" y="3762576"/>
            <a:ext cx="3368548" cy="1323437"/>
          </a:xfrm>
          <a:prstGeom prst="rect">
            <a:avLst/>
          </a:prstGeom>
          <a:solidFill>
            <a:srgbClr val="93C5DA"/>
          </a:solidFill>
          <a:ln w="25400">
            <a:miter lim="400000"/>
          </a:ln>
          <a:effectLst>
            <a:outerShdw blurRad="101600" dist="50800" dir="5400000" rotWithShape="0">
              <a:srgbClr val="000000">
                <a:alpha val="38000"/>
              </a:srgbClr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121919" tIns="121919" rIns="121919" bIns="121919">
            <a:spAutoFit/>
          </a:bodyPr>
          <a:lstStyle/>
          <a:p>
            <a:pPr>
              <a:defRPr sz="2400" b="1">
                <a:solidFill>
                  <a:srgbClr val="31729B"/>
                </a:solidFill>
              </a:defRPr>
            </a:pPr>
            <a:r>
              <a:rPr sz="1400" dirty="0"/>
              <a:t>Transfer und </a:t>
            </a:r>
            <a:r>
              <a:rPr sz="1400" dirty="0" err="1"/>
              <a:t>Partizipation</a:t>
            </a:r>
            <a:endParaRPr sz="1400" dirty="0"/>
          </a:p>
          <a:p>
            <a:pPr marL="228600" indent="-228600">
              <a:buSzPct val="100000"/>
              <a:buChar char="•"/>
              <a:defRPr sz="2400">
                <a:solidFill>
                  <a:srgbClr val="31729B"/>
                </a:solidFill>
              </a:defRPr>
            </a:pPr>
            <a:r>
              <a:rPr sz="1400" dirty="0"/>
              <a:t> </a:t>
            </a:r>
            <a:r>
              <a:rPr sz="1400" dirty="0" err="1"/>
              <a:t>Wissenschaftstransfer</a:t>
            </a:r>
            <a:r>
              <a:rPr sz="1400" dirty="0"/>
              <a:t> von Forschung in</a:t>
            </a:r>
            <a:br>
              <a:rPr sz="1400" dirty="0"/>
            </a:br>
            <a:r>
              <a:rPr sz="1400" dirty="0"/>
              <a:t> </a:t>
            </a:r>
            <a:r>
              <a:rPr sz="1400" dirty="0" err="1"/>
              <a:t>Wirtschaft</a:t>
            </a:r>
            <a:r>
              <a:rPr sz="1400" dirty="0"/>
              <a:t> und Gesellschaft </a:t>
            </a:r>
            <a:r>
              <a:rPr sz="1400" dirty="0" err="1"/>
              <a:t>anregen</a:t>
            </a:r>
            <a:endParaRPr sz="1400" dirty="0"/>
          </a:p>
          <a:p>
            <a:pPr marL="228600" indent="-228600">
              <a:buSzPct val="100000"/>
              <a:buChar char="•"/>
              <a:defRPr sz="2400">
                <a:solidFill>
                  <a:srgbClr val="31729B"/>
                </a:solidFill>
              </a:defRPr>
            </a:pPr>
            <a:r>
              <a:rPr sz="1400" dirty="0"/>
              <a:t> Dialog </a:t>
            </a:r>
            <a:r>
              <a:rPr sz="1400" dirty="0" err="1"/>
              <a:t>zwischen</a:t>
            </a:r>
            <a:r>
              <a:rPr sz="1400" dirty="0"/>
              <a:t> Forschung und</a:t>
            </a:r>
            <a:br>
              <a:rPr sz="1400" dirty="0"/>
            </a:br>
            <a:r>
              <a:rPr sz="1400" dirty="0"/>
              <a:t> </a:t>
            </a:r>
            <a:r>
              <a:rPr sz="1400" dirty="0" err="1"/>
              <a:t>Bürgerinnen</a:t>
            </a:r>
            <a:r>
              <a:rPr sz="1400" dirty="0"/>
              <a:t> und </a:t>
            </a:r>
            <a:r>
              <a:rPr sz="1400" dirty="0" err="1"/>
              <a:t>Bürgern</a:t>
            </a:r>
            <a:r>
              <a:rPr sz="1400" dirty="0"/>
              <a:t> </a:t>
            </a:r>
            <a:r>
              <a:rPr sz="1400" dirty="0" err="1"/>
              <a:t>intensivieren</a:t>
            </a:r>
            <a:endParaRPr sz="1400" dirty="0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dirty="0" smtClean="0"/>
              <a:t>Uta Bilow, TU Dresden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921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Netzwerk Teilchenwelt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7" y="1550893"/>
            <a:ext cx="7066213" cy="4935572"/>
          </a:xfrm>
        </p:spPr>
        <p:txBody>
          <a:bodyPr>
            <a:noAutofit/>
          </a:bodyPr>
          <a:lstStyle/>
          <a:p>
            <a:r>
              <a:rPr lang="en-US" sz="2200" dirty="0">
                <a:hlinkClick r:id="rId3"/>
              </a:rPr>
              <a:t>34 universities/research labs        </a:t>
            </a:r>
            <a:endParaRPr lang="en-US" sz="2200" dirty="0"/>
          </a:p>
          <a:p>
            <a:pPr marL="628650" indent="-2667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all </a:t>
            </a:r>
            <a:r>
              <a:rPr lang="en-US" sz="2000" dirty="0" err="1" smtClean="0"/>
              <a:t>LHCb</a:t>
            </a:r>
            <a:r>
              <a:rPr lang="en-US" sz="2000" dirty="0" smtClean="0"/>
              <a:t> </a:t>
            </a:r>
            <a:r>
              <a:rPr lang="en-US" sz="2000" dirty="0"/>
              <a:t>institutes are present</a:t>
            </a:r>
          </a:p>
          <a:p>
            <a:pPr marL="628650" indent="-2667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2000" dirty="0"/>
              <a:t>Teilchenwelt contact person at each institute</a:t>
            </a:r>
          </a:p>
          <a:p>
            <a:r>
              <a:rPr lang="en-US" sz="2200" dirty="0"/>
              <a:t>Joint outreach for Particle </a:t>
            </a:r>
            <a:r>
              <a:rPr lang="en-US" sz="2200" dirty="0" smtClean="0"/>
              <a:t>Physics since 2010</a:t>
            </a:r>
            <a:endParaRPr lang="en-US" sz="2200" dirty="0"/>
          </a:p>
          <a:p>
            <a:pPr marL="628650" lvl="1" indent="-26670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Bundle existing activities</a:t>
            </a:r>
          </a:p>
          <a:p>
            <a:pPr marL="628650" lvl="1" indent="-26670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Share structures and programs</a:t>
            </a:r>
          </a:p>
          <a:p>
            <a:pPr marL="628650" lvl="1" indent="-26670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Synergy effects</a:t>
            </a:r>
          </a:p>
          <a:p>
            <a:pPr marL="355600" lvl="1" indent="-355600">
              <a:lnSpc>
                <a:spcPct val="100000"/>
              </a:lnSpc>
              <a:spcBef>
                <a:spcPts val="600"/>
              </a:spcBef>
              <a:buFont typeface="Wingdings" panose="05000000000000000000" pitchFamily="2" charset="2"/>
              <a:buChar char="à"/>
            </a:pPr>
            <a:r>
              <a:rPr lang="en-US" b="1" dirty="0"/>
              <a:t>High visibility and impact of outreach</a:t>
            </a:r>
          </a:p>
          <a:p>
            <a:r>
              <a:rPr lang="en-US" sz="2200" dirty="0"/>
              <a:t>Target groups: high school students, young university students, teachers, broad public</a:t>
            </a:r>
          </a:p>
          <a:p>
            <a:r>
              <a:rPr lang="en-US" sz="2200" dirty="0"/>
              <a:t>Project team: TU Dresden + hubs at Bonn, Mainz, Münster</a:t>
            </a:r>
          </a:p>
          <a:p>
            <a:r>
              <a:rPr lang="en-US" sz="2200" dirty="0"/>
              <a:t>Collaboration with </a:t>
            </a:r>
            <a:r>
              <a:rPr lang="en-US" sz="2200" dirty="0" smtClean="0"/>
              <a:t>LHC ErUM-FSP </a:t>
            </a:r>
            <a:r>
              <a:rPr lang="en-US" sz="2200" dirty="0"/>
              <a:t>office 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sz="32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1986" y="778362"/>
            <a:ext cx="3856388" cy="5023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88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Masterclasses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Project day in </a:t>
            </a:r>
            <a:r>
              <a:rPr lang="en-US" dirty="0"/>
              <a:t>school or </a:t>
            </a:r>
            <a:r>
              <a:rPr lang="en-US" dirty="0" smtClean="0"/>
              <a:t>university or online </a:t>
            </a:r>
          </a:p>
          <a:p>
            <a:pPr lvl="1"/>
            <a:r>
              <a:rPr lang="en-US" dirty="0" smtClean="0"/>
              <a:t>International </a:t>
            </a:r>
            <a:r>
              <a:rPr lang="en-US" dirty="0"/>
              <a:t>Masterclasses</a:t>
            </a:r>
            <a:r>
              <a:rPr lang="en-US" dirty="0" smtClean="0"/>
              <a:t>, </a:t>
            </a:r>
            <a:r>
              <a:rPr lang="en-US" dirty="0"/>
              <a:t>International Day of Women and Girls in Science </a:t>
            </a:r>
            <a:endParaRPr lang="en-US" dirty="0" smtClean="0"/>
          </a:p>
          <a:p>
            <a:r>
              <a:rPr lang="en-US" dirty="0" smtClean="0"/>
              <a:t>Talks </a:t>
            </a:r>
            <a:r>
              <a:rPr lang="en-US" dirty="0"/>
              <a:t>and Q&amp;A with researchers </a:t>
            </a:r>
          </a:p>
          <a:p>
            <a:r>
              <a:rPr lang="en-US" dirty="0" smtClean="0"/>
              <a:t>Own </a:t>
            </a:r>
            <a:r>
              <a:rPr lang="en-US" dirty="0"/>
              <a:t>measurements and analysis of original data </a:t>
            </a:r>
          </a:p>
          <a:p>
            <a:r>
              <a:rPr lang="en-US" dirty="0" smtClean="0"/>
              <a:t>Diverse </a:t>
            </a:r>
            <a:r>
              <a:rPr lang="en-US" dirty="0"/>
              <a:t>set </a:t>
            </a:r>
          </a:p>
          <a:p>
            <a:pPr lvl="1"/>
            <a:r>
              <a:rPr lang="en-US" b="1" dirty="0" err="1" smtClean="0"/>
              <a:t>LHCb</a:t>
            </a:r>
            <a:r>
              <a:rPr lang="en-US" b="1" dirty="0" smtClean="0"/>
              <a:t>: </a:t>
            </a:r>
            <a:r>
              <a:rPr lang="en-US" b="1" dirty="0" smtClean="0">
                <a:hlinkClick r:id="rId3"/>
              </a:rPr>
              <a:t>D0 lifetime</a:t>
            </a:r>
            <a:r>
              <a:rPr lang="en-US" b="1" dirty="0" smtClean="0"/>
              <a:t>, </a:t>
            </a:r>
            <a:r>
              <a:rPr lang="en-US" dirty="0" smtClean="0"/>
              <a:t>Hadron Spectroscopy</a:t>
            </a:r>
          </a:p>
          <a:p>
            <a:pPr lvl="1"/>
            <a:r>
              <a:rPr lang="en-US" dirty="0" smtClean="0">
                <a:hlinkClick r:id="rId4"/>
              </a:rPr>
              <a:t>ALICE</a:t>
            </a:r>
            <a:r>
              <a:rPr lang="en-US" dirty="0"/>
              <a:t>, </a:t>
            </a:r>
            <a:r>
              <a:rPr lang="en-US" dirty="0">
                <a:hlinkClick r:id="rId5"/>
              </a:rPr>
              <a:t>ATLAS</a:t>
            </a:r>
            <a:r>
              <a:rPr lang="en-US" dirty="0"/>
              <a:t>, </a:t>
            </a:r>
            <a:r>
              <a:rPr lang="en-US" dirty="0">
                <a:hlinkClick r:id="rId6"/>
              </a:rPr>
              <a:t>CMS</a:t>
            </a:r>
            <a:r>
              <a:rPr lang="en-US" dirty="0"/>
              <a:t>, </a:t>
            </a:r>
            <a:r>
              <a:rPr lang="en-US" dirty="0" smtClean="0">
                <a:hlinkClick r:id="rId7"/>
              </a:rPr>
              <a:t>Belle II</a:t>
            </a:r>
            <a:endParaRPr lang="en-US" dirty="0" smtClean="0"/>
          </a:p>
          <a:p>
            <a:pPr lvl="1"/>
            <a:r>
              <a:rPr lang="en-US" dirty="0" smtClean="0">
                <a:hlinkClick r:id="rId8"/>
              </a:rPr>
              <a:t>Machine </a:t>
            </a:r>
            <a:r>
              <a:rPr lang="en-US" dirty="0">
                <a:hlinkClick r:id="rId8"/>
              </a:rPr>
              <a:t>Learning</a:t>
            </a:r>
            <a:r>
              <a:rPr lang="en-US" dirty="0"/>
              <a:t>, </a:t>
            </a:r>
            <a:r>
              <a:rPr lang="en-US" dirty="0" smtClean="0">
                <a:hlinkClick r:id="rId9"/>
              </a:rPr>
              <a:t>Numeric</a:t>
            </a:r>
            <a:r>
              <a:rPr lang="en-US" dirty="0" smtClean="0"/>
              <a:t> </a:t>
            </a:r>
            <a:r>
              <a:rPr lang="en-US" dirty="0"/>
              <a:t>(Planetary Orbits) </a:t>
            </a:r>
            <a:endParaRPr lang="en-US" dirty="0" smtClean="0"/>
          </a:p>
          <a:p>
            <a:pPr lvl="1"/>
            <a:r>
              <a:rPr lang="en-US" dirty="0" smtClean="0">
                <a:hlinkClick r:id="rId10"/>
              </a:rPr>
              <a:t>Hadron Therapy</a:t>
            </a:r>
            <a:endParaRPr lang="en-US" dirty="0" smtClean="0"/>
          </a:p>
          <a:p>
            <a:pPr lvl="1"/>
            <a:r>
              <a:rPr lang="en-US" dirty="0" smtClean="0">
                <a:hlinkClick r:id="rId11"/>
              </a:rPr>
              <a:t>Nuclear Astrophysics </a:t>
            </a:r>
            <a:endParaRPr lang="en-US" dirty="0" smtClean="0"/>
          </a:p>
          <a:p>
            <a:pPr lvl="1"/>
            <a:r>
              <a:rPr lang="en-US" dirty="0" err="1" smtClean="0">
                <a:hlinkClick r:id="rId12"/>
              </a:rPr>
              <a:t>IceCube</a:t>
            </a:r>
            <a:r>
              <a:rPr lang="en-US" dirty="0"/>
              <a:t>, </a:t>
            </a:r>
            <a:r>
              <a:rPr lang="en-US" dirty="0" smtClean="0">
                <a:hlinkClick r:id="rId13"/>
              </a:rPr>
              <a:t>Auger</a:t>
            </a:r>
            <a:r>
              <a:rPr lang="en-US" dirty="0" smtClean="0"/>
              <a:t>, </a:t>
            </a:r>
            <a:r>
              <a:rPr lang="en-US" dirty="0" smtClean="0">
                <a:hlinkClick r:id="rId14"/>
              </a:rPr>
              <a:t>Cosmic@Web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75"/>
          <a:stretch/>
        </p:blipFill>
        <p:spPr>
          <a:xfrm>
            <a:off x="7480539" y="2346646"/>
            <a:ext cx="4417549" cy="3872836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0686834" y="5988650"/>
            <a:ext cx="21103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CCC00"/>
              </a:buClr>
              <a:buSzPct val="90000"/>
              <a:buFontTx/>
              <a:buNone/>
              <a:tabLst/>
              <a:defRPr/>
            </a:pPr>
            <a:r>
              <a:rPr kumimoji="0" lang="de-DE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 Narrow" panose="020B0606020202030204" pitchFamily="34" charset="0"/>
                <a:ea typeface="+mn-ea"/>
                <a:cs typeface="+mn-cs"/>
              </a:rPr>
              <a:t>© </a:t>
            </a:r>
            <a:r>
              <a:rPr lang="de-DE" sz="1000" noProof="0" dirty="0" smtClean="0">
                <a:solidFill>
                  <a:schemeClr val="bg2"/>
                </a:solidFill>
                <a:latin typeface="Arial Narrow" panose="020B0606020202030204" pitchFamily="34" charset="0"/>
              </a:rPr>
              <a:t>Sebastian Neubert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991578" y="5753200"/>
            <a:ext cx="4312853" cy="701731"/>
          </a:xfrm>
          <a:prstGeom prst="rect">
            <a:avLst/>
          </a:prstGeom>
          <a:noFill/>
          <a:ln w="38100">
            <a:solidFill>
              <a:srgbClr val="D8C318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ts val="1000"/>
              </a:spcBef>
              <a:buClr>
                <a:srgbClr val="013476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2200" b="1" dirty="0"/>
              <a:t>High school students do research supported by young scientists </a:t>
            </a:r>
            <a:endParaRPr lang="de-DE" sz="2200" b="1" dirty="0"/>
          </a:p>
        </p:txBody>
      </p:sp>
    </p:spTree>
    <p:extLst>
      <p:ext uri="{BB962C8B-B14F-4D97-AF65-F5344CB8AC3E}">
        <p14:creationId xmlns:p14="http://schemas.microsoft.com/office/powerpoint/2010/main" val="146833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el 18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de-DE" dirty="0" err="1" smtClean="0"/>
              <a:t>Facilitators</a:t>
            </a:r>
            <a:endParaRPr lang="de-DE" dirty="0"/>
          </a:p>
        </p:txBody>
      </p:sp>
      <p:sp>
        <p:nvSpPr>
          <p:cNvPr id="20" name="Inhaltsplatzhalter 19"/>
          <p:cNvSpPr>
            <a:spLocks noGrp="1"/>
          </p:cNvSpPr>
          <p:nvPr>
            <p:ph sz="quarter" idx="13"/>
          </p:nvPr>
        </p:nvSpPr>
        <p:spPr>
          <a:xfrm>
            <a:off x="1295467" y="1550893"/>
            <a:ext cx="6832533" cy="4727987"/>
          </a:xfrm>
        </p:spPr>
        <p:txBody>
          <a:bodyPr>
            <a:noAutofit/>
          </a:bodyPr>
          <a:lstStyle/>
          <a:p>
            <a:r>
              <a:rPr lang="en-US" sz="2000" dirty="0" smtClean="0"/>
              <a:t>150 PhD </a:t>
            </a:r>
            <a:r>
              <a:rPr lang="en-US" sz="2000" dirty="0"/>
              <a:t>and Master students </a:t>
            </a:r>
            <a:r>
              <a:rPr lang="en-US" sz="2000" dirty="0" smtClean="0"/>
              <a:t>engaged </a:t>
            </a:r>
            <a:endParaRPr lang="en-US" sz="2000" dirty="0"/>
          </a:p>
          <a:p>
            <a:r>
              <a:rPr lang="en-US" sz="2000" dirty="0"/>
              <a:t>guide Masterclasses, supervise students´ research </a:t>
            </a:r>
            <a:r>
              <a:rPr lang="en-US" sz="2000" dirty="0" smtClean="0"/>
              <a:t>projects</a:t>
            </a:r>
          </a:p>
          <a:p>
            <a:r>
              <a:rPr lang="en-US" sz="20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g</a:t>
            </a:r>
            <a:r>
              <a:rPr lang="en-US" sz="2000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et central </a:t>
            </a:r>
            <a:r>
              <a:rPr lang="en-US" sz="2000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reimbursement of expenses and travel cost*</a:t>
            </a:r>
          </a:p>
          <a:p>
            <a:r>
              <a:rPr lang="en-US" sz="2000" dirty="0" smtClean="0"/>
              <a:t>yearly science communication and outreach training</a:t>
            </a:r>
          </a:p>
          <a:p>
            <a:pPr lvl="1"/>
            <a:r>
              <a:rPr lang="en-US" sz="1800" dirty="0" smtClean="0"/>
              <a:t>Next Workshop: </a:t>
            </a:r>
            <a:r>
              <a:rPr lang="en-US" sz="1800" dirty="0" smtClean="0">
                <a:hlinkClick r:id="rId2"/>
              </a:rPr>
              <a:t>11.-13.11.2024 in Fulda</a:t>
            </a:r>
            <a:endParaRPr lang="en-US" sz="1800" dirty="0" smtClean="0"/>
          </a:p>
          <a:p>
            <a:pPr lvl="1"/>
            <a:r>
              <a:rPr lang="en-US" sz="1800" dirty="0" smtClean="0"/>
              <a:t>Fully funded by </a:t>
            </a:r>
            <a:r>
              <a:rPr lang="en-US" sz="1800" dirty="0" err="1" smtClean="0"/>
              <a:t>Heraeus</a:t>
            </a:r>
            <a:r>
              <a:rPr lang="en-US" sz="1800" dirty="0" smtClean="0"/>
              <a:t> foundation, except travel cost</a:t>
            </a:r>
          </a:p>
          <a:p>
            <a:r>
              <a:rPr lang="en-US" sz="2000" dirty="0"/>
              <a:t>Frequent (online) onboarding </a:t>
            </a:r>
            <a:r>
              <a:rPr lang="en-US" sz="2000" dirty="0" smtClean="0"/>
              <a:t>events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Acquire </a:t>
            </a:r>
            <a:r>
              <a:rPr lang="en-US" sz="2000" dirty="0">
                <a:sym typeface="Wingdings" panose="05000000000000000000" pitchFamily="2" charset="2"/>
              </a:rPr>
              <a:t>soft skills, for personal and professional </a:t>
            </a:r>
            <a:r>
              <a:rPr lang="en-US" sz="2000" dirty="0" smtClean="0">
                <a:sym typeface="Wingdings" panose="05000000000000000000" pitchFamily="2" charset="2"/>
              </a:rPr>
              <a:t>development. (</a:t>
            </a:r>
            <a:r>
              <a:rPr lang="en-US" sz="2000" dirty="0" smtClean="0"/>
              <a:t>Outreach </a:t>
            </a:r>
            <a:r>
              <a:rPr lang="en-US" sz="2000" dirty="0"/>
              <a:t>is an integral component of research … and increasingly important for your career − be it for scholarships, grant applications or </a:t>
            </a:r>
            <a:r>
              <a:rPr lang="en-US" sz="2000" dirty="0" smtClean="0"/>
              <a:t>appointments.) </a:t>
            </a:r>
            <a:endParaRPr lang="en-US" sz="2000" dirty="0">
              <a:sym typeface="Wingdings" panose="05000000000000000000" pitchFamily="2" charset="2"/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de-DE" sz="2000" b="1" dirty="0" smtClean="0"/>
              <a:t>@</a:t>
            </a:r>
            <a:r>
              <a:rPr lang="de-DE" sz="2000" b="1" dirty="0" err="1" smtClean="0"/>
              <a:t>Students</a:t>
            </a:r>
            <a:r>
              <a:rPr lang="de-DE" sz="2000" b="1" dirty="0" smtClean="0"/>
              <a:t>: </a:t>
            </a:r>
            <a:r>
              <a:rPr lang="de-DE" sz="2000" b="1" dirty="0" err="1" smtClean="0"/>
              <a:t>Please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join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this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great</a:t>
            </a:r>
            <a:r>
              <a:rPr lang="de-DE" sz="2000" b="1" dirty="0" smtClean="0"/>
              <a:t> team!</a:t>
            </a:r>
          </a:p>
          <a:p>
            <a:pPr marL="0" indent="0">
              <a:buNone/>
            </a:pPr>
            <a:r>
              <a:rPr lang="de-DE" sz="2000" b="1" dirty="0" smtClean="0"/>
              <a:t>@Supervisors: </a:t>
            </a:r>
            <a:r>
              <a:rPr lang="de-DE" sz="2000" b="1" dirty="0" err="1" smtClean="0"/>
              <a:t>Please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support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this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important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task</a:t>
            </a:r>
            <a:r>
              <a:rPr lang="de-DE" sz="2000" b="1" dirty="0" smtClean="0"/>
              <a:t>!</a:t>
            </a:r>
            <a:endParaRPr lang="de-DE" sz="2000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sz="3200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5214" y="958515"/>
            <a:ext cx="3300545" cy="2253953"/>
          </a:xfrm>
          <a:prstGeom prst="rect">
            <a:avLst/>
          </a:prstGeom>
        </p:spPr>
      </p:pic>
      <p:pic>
        <p:nvPicPr>
          <p:cNvPr id="14" name="Picture 2" descr="DSC_0055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62"/>
          <a:stretch/>
        </p:blipFill>
        <p:spPr bwMode="auto">
          <a:xfrm>
            <a:off x="8495214" y="3796872"/>
            <a:ext cx="3300545" cy="247487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Inhaltsplatzhalter 19"/>
          <p:cNvSpPr txBox="1">
            <a:spLocks/>
          </p:cNvSpPr>
          <p:nvPr/>
        </p:nvSpPr>
        <p:spPr>
          <a:xfrm>
            <a:off x="1338813" y="4168397"/>
            <a:ext cx="7043003" cy="9353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lang="de-DE" sz="2400" b="0" i="0" kern="1200" baseline="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1pPr>
            <a:lvl2pPr marL="6985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SzPct val="120000"/>
              <a:buFont typeface="Wingdings" panose="05000000000000000000" pitchFamily="2" charset="2"/>
              <a:buChar char="§"/>
              <a:defRPr lang="de-DE" sz="20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2pPr>
            <a:lvl3pPr marL="9652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bg1"/>
              </a:buClr>
              <a:buSzPct val="110000"/>
              <a:buFont typeface="Arial" panose="020B0604020202020204" pitchFamily="34" charset="0"/>
              <a:buChar char="•"/>
              <a:defRPr lang="de-DE" sz="1800" b="0" i="0" kern="1200">
                <a:solidFill>
                  <a:srgbClr val="013476"/>
                </a:solidFill>
                <a:latin typeface="+mn-lt"/>
                <a:ea typeface="+mn-ea"/>
                <a:cs typeface="+mn-cs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3477"/>
              </a:buClr>
              <a:buFont typeface="Symbol" panose="05050102010706020507" pitchFamily="18" charset="2"/>
              <a:buChar char="-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200" dirty="0"/>
          </a:p>
        </p:txBody>
      </p:sp>
      <p:sp>
        <p:nvSpPr>
          <p:cNvPr id="17" name="Rechteck 16"/>
          <p:cNvSpPr/>
          <p:nvPr/>
        </p:nvSpPr>
        <p:spPr>
          <a:xfrm>
            <a:off x="1295467" y="5429328"/>
            <a:ext cx="5684453" cy="849552"/>
          </a:xfrm>
          <a:prstGeom prst="rect">
            <a:avLst/>
          </a:prstGeom>
          <a:noFill/>
          <a:ln w="38100">
            <a:solidFill>
              <a:srgbClr val="D8C318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16" name="Textfeld 15"/>
          <p:cNvSpPr txBox="1"/>
          <p:nvPr/>
        </p:nvSpPr>
        <p:spPr>
          <a:xfrm>
            <a:off x="8480755" y="6249691"/>
            <a:ext cx="2219503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Outreach </a:t>
            </a:r>
            <a:r>
              <a:rPr lang="de-DE" sz="1400" dirty="0" err="1" smtClean="0">
                <a:solidFill>
                  <a:srgbClr val="002060"/>
                </a:solidFill>
                <a:latin typeface="Arial Narrow" panose="020B0606020202030204" pitchFamily="34" charset="0"/>
              </a:rPr>
              <a:t>workshop</a:t>
            </a:r>
            <a:r>
              <a:rPr lang="de-DE" sz="1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in Fulda</a:t>
            </a:r>
            <a:endParaRPr lang="de-DE" sz="14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8480754" y="3221475"/>
            <a:ext cx="2219503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</a:pPr>
            <a:r>
              <a:rPr lang="de-DE" sz="1400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ATLAS Masterclass in Bonn</a:t>
            </a:r>
            <a:endParaRPr lang="de-DE" sz="1400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Textplatzhalter 5"/>
          <p:cNvSpPr txBox="1">
            <a:spLocks/>
          </p:cNvSpPr>
          <p:nvPr/>
        </p:nvSpPr>
        <p:spPr>
          <a:xfrm>
            <a:off x="0" y="6544028"/>
            <a:ext cx="2954825" cy="247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lang="de-DE" sz="2400" kern="1200" baseline="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02060"/>
                </a:solidFill>
                <a:latin typeface="Arial Narrow" panose="020B06060202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CCC00"/>
              </a:buClr>
              <a:buSzPct val="90000"/>
              <a:buFont typeface="Arial Narrow" panose="020B0606020202030204" pitchFamily="34" charset="0"/>
              <a:buNone/>
              <a:tabLst>
                <a:tab pos="271463" algn="l"/>
              </a:tabLst>
              <a:defRPr/>
            </a:pPr>
            <a:r>
              <a:rPr kumimoji="0" lang="en-US" sz="1400" b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* currently suspended due to funding cuts</a:t>
            </a:r>
            <a:endParaRPr kumimoji="0" lang="en-US" sz="1400" b="0" u="none" strike="noStrike" kern="1200" cap="none" spc="0" normalizeH="0" baseline="0" noProof="0" dirty="0">
              <a:ln>
                <a:noFill/>
              </a:ln>
              <a:solidFill>
                <a:srgbClr val="013476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7495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6651" y="1353671"/>
            <a:ext cx="4743049" cy="476281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Textfeld 1"/>
          <p:cNvSpPr txBox="1"/>
          <p:nvPr/>
        </p:nvSpPr>
        <p:spPr>
          <a:xfrm>
            <a:off x="7860533" y="2825688"/>
            <a:ext cx="30995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/>
            </a:pPr>
            <a:r>
              <a:rPr lang="de-DE" sz="2400" dirty="0" err="1">
                <a:solidFill>
                  <a:srgbClr val="002F5D"/>
                </a:solidFill>
              </a:rPr>
              <a:t>Result</a:t>
            </a:r>
            <a:r>
              <a:rPr lang="de-DE" sz="2400" dirty="0">
                <a:solidFill>
                  <a:srgbClr val="002F5D"/>
                </a:solidFill>
              </a:rPr>
              <a:t> </a:t>
            </a:r>
            <a:r>
              <a:rPr lang="de-DE" sz="2400" dirty="0" err="1">
                <a:solidFill>
                  <a:srgbClr val="002F5D"/>
                </a:solidFill>
              </a:rPr>
              <a:t>from</a:t>
            </a:r>
            <a:r>
              <a:rPr lang="de-DE" sz="2400" dirty="0">
                <a:solidFill>
                  <a:srgbClr val="002F5D"/>
                </a:solidFill>
              </a:rPr>
              <a:t> </a:t>
            </a:r>
            <a:r>
              <a:rPr lang="de-DE" sz="2400" dirty="0" err="1">
                <a:solidFill>
                  <a:srgbClr val="002F5D"/>
                </a:solidFill>
              </a:rPr>
              <a:t>survey</a:t>
            </a:r>
            <a:r>
              <a:rPr lang="de-DE" sz="2400" dirty="0">
                <a:solidFill>
                  <a:srgbClr val="002F5D"/>
                </a:solidFill>
              </a:rPr>
              <a:t> 2024: </a:t>
            </a:r>
            <a:endParaRPr lang="de-DE" sz="2400" dirty="0" smtClean="0">
              <a:solidFill>
                <a:srgbClr val="002F5D"/>
              </a:solidFill>
            </a:endParaRPr>
          </a:p>
          <a:p>
            <a:pPr lvl="0" defTabSz="914400">
              <a:defRPr/>
            </a:pPr>
            <a:r>
              <a:rPr lang="de-DE" altLang="de-DE" sz="2400" b="1" dirty="0" smtClean="0">
                <a:solidFill>
                  <a:srgbClr val="002F5D"/>
                </a:solidFill>
                <a:cs typeface="Arial" panose="020B0604020202020204" pitchFamily="34" charset="0"/>
              </a:rPr>
              <a:t>38</a:t>
            </a:r>
            <a:r>
              <a:rPr lang="de-DE" altLang="de-DE" sz="2400" b="1" dirty="0">
                <a:solidFill>
                  <a:srgbClr val="002F5D"/>
                </a:solidFill>
                <a:cs typeface="Arial" panose="020B0604020202020204" pitchFamily="34" charset="0"/>
              </a:rPr>
              <a:t>%</a:t>
            </a:r>
            <a:r>
              <a:rPr lang="de-DE" altLang="de-DE" sz="2400" dirty="0">
                <a:solidFill>
                  <a:srgbClr val="002F5D"/>
                </a:solidFill>
                <a:cs typeface="Arial" panose="020B0604020202020204" pitchFamily="34" charset="0"/>
              </a:rPr>
              <a:t> of PhD </a:t>
            </a:r>
            <a:r>
              <a:rPr lang="de-DE" altLang="de-DE" sz="2400" dirty="0" err="1">
                <a:solidFill>
                  <a:srgbClr val="002F5D"/>
                </a:solidFill>
                <a:cs typeface="Arial" panose="020B0604020202020204" pitchFamily="34" charset="0"/>
              </a:rPr>
              <a:t>students</a:t>
            </a:r>
            <a:r>
              <a:rPr lang="de-DE" altLang="de-DE" sz="2400" dirty="0">
                <a:solidFill>
                  <a:srgbClr val="002F5D"/>
                </a:solidFill>
                <a:cs typeface="Arial" panose="020B0604020202020204" pitchFamily="34" charset="0"/>
              </a:rPr>
              <a:t> </a:t>
            </a:r>
            <a:r>
              <a:rPr lang="de-DE" altLang="de-DE" sz="2400" dirty="0" err="1" smtClean="0">
                <a:solidFill>
                  <a:srgbClr val="002F5D"/>
                </a:solidFill>
                <a:cs typeface="Arial" panose="020B0604020202020204" pitchFamily="34" charset="0"/>
              </a:rPr>
              <a:t>guiding</a:t>
            </a:r>
            <a:r>
              <a:rPr lang="de-DE" altLang="de-DE" sz="2400" dirty="0" smtClean="0">
                <a:solidFill>
                  <a:srgbClr val="002F5D"/>
                </a:solidFill>
                <a:cs typeface="Arial" panose="020B0604020202020204" pitchFamily="34" charset="0"/>
              </a:rPr>
              <a:t> </a:t>
            </a:r>
            <a:r>
              <a:rPr lang="de-DE" altLang="de-DE" sz="2400" dirty="0">
                <a:solidFill>
                  <a:srgbClr val="002F5D"/>
                </a:solidFill>
                <a:cs typeface="Arial" panose="020B0604020202020204" pitchFamily="34" charset="0"/>
              </a:rPr>
              <a:t>Masterclasses </a:t>
            </a:r>
            <a:r>
              <a:rPr lang="de-DE" altLang="de-DE" sz="2400" dirty="0" err="1">
                <a:solidFill>
                  <a:srgbClr val="002F5D"/>
                </a:solidFill>
                <a:cs typeface="Arial" panose="020B0604020202020204" pitchFamily="34" charset="0"/>
              </a:rPr>
              <a:t>attended</a:t>
            </a:r>
            <a:r>
              <a:rPr lang="de-DE" altLang="de-DE" sz="2400" dirty="0">
                <a:solidFill>
                  <a:srgbClr val="002F5D"/>
                </a:solidFill>
                <a:cs typeface="Arial" panose="020B0604020202020204" pitchFamily="34" charset="0"/>
              </a:rPr>
              <a:t> a Masterclass </a:t>
            </a:r>
            <a:r>
              <a:rPr lang="de-DE" altLang="de-DE" sz="2400" dirty="0" err="1">
                <a:solidFill>
                  <a:srgbClr val="002F5D"/>
                </a:solidFill>
                <a:cs typeface="Arial" panose="020B0604020202020204" pitchFamily="34" charset="0"/>
              </a:rPr>
              <a:t>as</a:t>
            </a:r>
            <a:r>
              <a:rPr lang="de-DE" altLang="de-DE" sz="2400" dirty="0">
                <a:solidFill>
                  <a:srgbClr val="002F5D"/>
                </a:solidFill>
                <a:cs typeface="Arial" panose="020B0604020202020204" pitchFamily="34" charset="0"/>
              </a:rPr>
              <a:t> a high school </a:t>
            </a:r>
            <a:r>
              <a:rPr lang="de-DE" altLang="de-DE" sz="2400" dirty="0" err="1" smtClean="0">
                <a:solidFill>
                  <a:srgbClr val="002F5D"/>
                </a:solidFill>
                <a:cs typeface="Arial" panose="020B0604020202020204" pitchFamily="34" charset="0"/>
              </a:rPr>
              <a:t>student</a:t>
            </a:r>
            <a:endParaRPr lang="de-DE" sz="2400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Inspire</a:t>
            </a:r>
            <a:r>
              <a:rPr lang="de-DE" dirty="0" smtClean="0"/>
              <a:t> the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generation</a:t>
            </a:r>
            <a:r>
              <a:rPr lang="de-DE" dirty="0" smtClean="0"/>
              <a:t> of </a:t>
            </a:r>
            <a:r>
              <a:rPr lang="de-DE" dirty="0" err="1" smtClean="0"/>
              <a:t>scientists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968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1302</Words>
  <Application>Microsoft Office PowerPoint</Application>
  <PresentationFormat>Breitbild</PresentationFormat>
  <Paragraphs>239</Paragraphs>
  <Slides>16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3" baseType="lpstr">
      <vt:lpstr>Arial</vt:lpstr>
      <vt:lpstr>Arial Narrow</vt:lpstr>
      <vt:lpstr>Calibri</vt:lpstr>
      <vt:lpstr>MetaOT-Book</vt:lpstr>
      <vt:lpstr>Symbol</vt:lpstr>
      <vt:lpstr>Wingdings</vt:lpstr>
      <vt:lpstr>NTW</vt:lpstr>
      <vt:lpstr>Coordinated Outreach and  Promoting Young Talents  in Netzwerk Teilchenwelt</vt:lpstr>
      <vt:lpstr>Public outreach</vt:lpstr>
      <vt:lpstr>Public interest in science</vt:lpstr>
      <vt:lpstr>German population and study choice</vt:lpstr>
      <vt:lpstr>BMBF Framework program ErUM (Exploration of the Universe and Matter)</vt:lpstr>
      <vt:lpstr>Netzwerk Teilchenwelt</vt:lpstr>
      <vt:lpstr>Masterclasses</vt:lpstr>
      <vt:lpstr>Facilitators</vt:lpstr>
      <vt:lpstr>Inspire the next generation of scientists</vt:lpstr>
      <vt:lpstr>Masterclasses – first level of a multi-step program</vt:lpstr>
      <vt:lpstr>Fellow program</vt:lpstr>
      <vt:lpstr>Fellows in science and outreach</vt:lpstr>
      <vt:lpstr>Urknall unterwegs</vt:lpstr>
      <vt:lpstr>Urknall unterwegs</vt:lpstr>
      <vt:lpstr>More outreach: CERN70 week events</vt:lpstr>
      <vt:lpstr>You want to get (more) involved in outreach and promoting young talents?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</dc:title>
  <dc:creator>Uta Bilow</dc:creator>
  <cp:lastModifiedBy>Uta Bilow</cp:lastModifiedBy>
  <cp:revision>294</cp:revision>
  <dcterms:created xsi:type="dcterms:W3CDTF">2018-11-01T09:16:39Z</dcterms:created>
  <dcterms:modified xsi:type="dcterms:W3CDTF">2024-09-23T12:21:21Z</dcterms:modified>
</cp:coreProperties>
</file>