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62" r:id="rId2"/>
    <p:sldId id="265" r:id="rId3"/>
    <p:sldId id="257" r:id="rId4"/>
    <p:sldId id="266" r:id="rId5"/>
    <p:sldId id="267" r:id="rId6"/>
    <p:sldId id="268" r:id="rId7"/>
    <p:sldId id="269" r:id="rId8"/>
    <p:sldId id="270" r:id="rId9"/>
  </p:sldIdLst>
  <p:sldSz cx="12192000" cy="6858000"/>
  <p:notesSz cx="6858000" cy="9144000"/>
  <p:defaultTextStyle>
    <a:defPPr>
      <a:defRPr lang="en-US"/>
    </a:defPPr>
    <a:lvl1pPr marL="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685783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96" d="100"/>
          <a:sy n="96" d="100"/>
        </p:scale>
        <p:origin x="86" y="14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BF97A0-53F6-464B-B5AA-9612A56F066F}" type="datetimeFigureOut">
              <a:rPr lang="en-CA" smtClean="0"/>
              <a:t>2024-06-17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494B1C-0A75-42AB-9FB5-EA9CA6745749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861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EC832-D440-47DC-88DE-49FF74232DB3}" type="datetime1">
              <a:rPr lang="en-CA" smtClean="0"/>
              <a:t>2024-06-17</a:t>
            </a:fld>
            <a:endParaRPr lang="en-CA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891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FF618-BFD0-4BEC-A7B1-229E77767BB3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5839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0F7FF-1A73-463A-91FE-2EE963B85E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13F1BC-9895-4207-940F-300FB942E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1EB488-05C6-430F-8146-8F1FD96DB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33C9-466B-4B58-86FD-54B234EBADA4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0CA6D-8D73-4249-B889-9C72AEDA4B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5DD23-2BC4-4C76-A1ED-6C1EF7C8B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41858" y="6356352"/>
            <a:ext cx="911942" cy="365125"/>
          </a:xfrm>
        </p:spPr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085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3BEAA2D-F04C-4DD7-9D5B-0E15807E043B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81819"/>
            <a:ext cx="10515600" cy="4995144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0F820-9384-4E08-AB96-7BD81F704409}" type="datetime1">
              <a:rPr lang="en-CA" smtClean="0"/>
              <a:t>2024-06-17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2833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6F2E78C-4F72-4912-BD3D-778E8B269BFA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155942"/>
            <a:ext cx="5181600" cy="50210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177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E622CC43-05DB-4BEA-B8F0-392B0227C6B8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185864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0341"/>
            <a:ext cx="5157787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185864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070341"/>
            <a:ext cx="5183188" cy="4119323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F1CB0-426C-436B-ABA6-C714B01FC4E0}" type="datetime1">
              <a:rPr lang="en-CA" smtClean="0"/>
              <a:t>2024-06-17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32499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5F82E04-A72C-4464-BBDE-CDF3634BC911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29F4A-D82C-4FF5-AA59-0A6B8A174A4C}" type="datetime1">
              <a:rPr lang="en-CA" smtClean="0"/>
              <a:t>2024-06-17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1204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751F5-317D-45F6-8250-7958901B2C12}" type="datetime1">
              <a:rPr lang="en-CA" smtClean="0"/>
              <a:t>2024-06-17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1333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370937"/>
            <a:ext cx="6172200" cy="549011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207697"/>
            <a:ext cx="3932237" cy="4661291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2091D-FA9E-41E8-A307-5A81E97BB5BA}" type="datetime1">
              <a:rPr lang="en-CA" smtClean="0"/>
              <a:t>2024-06-17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70504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1302591"/>
            <a:ext cx="3932237" cy="4566399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400"/>
            </a:lvl2pPr>
            <a:lvl3pPr marL="914354" indent="0">
              <a:buNone/>
              <a:defRPr sz="1200"/>
            </a:lvl3pPr>
            <a:lvl4pPr marL="1371532" indent="0">
              <a:buNone/>
              <a:defRPr sz="1000"/>
            </a:lvl4pPr>
            <a:lvl5pPr marL="1828709" indent="0">
              <a:buNone/>
              <a:defRPr sz="1000"/>
            </a:lvl5pPr>
            <a:lvl6pPr marL="2285886" indent="0">
              <a:buNone/>
              <a:defRPr sz="1000"/>
            </a:lvl6pPr>
            <a:lvl7pPr marL="2743062" indent="0">
              <a:buNone/>
              <a:defRPr sz="1000"/>
            </a:lvl7pPr>
            <a:lvl8pPr marL="3200240" indent="0">
              <a:buNone/>
              <a:defRPr sz="1000"/>
            </a:lvl8pPr>
            <a:lvl9pPr marL="3657418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6B2EFC-2BC8-4557-B96B-1B0D8A510603}" type="datetime1">
              <a:rPr lang="en-CA" smtClean="0"/>
              <a:t>2024-06-17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9788" y="2"/>
            <a:ext cx="3932237" cy="98742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40605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9BF98E9-1FCD-41B7-8D02-6989AED974D3}"/>
              </a:ext>
            </a:extLst>
          </p:cNvPr>
          <p:cNvSpPr/>
          <p:nvPr/>
        </p:nvSpPr>
        <p:spPr>
          <a:xfrm>
            <a:off x="0" y="0"/>
            <a:ext cx="11353800" cy="86653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2400">
              <a:ln>
                <a:noFill/>
              </a:ln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199073"/>
            <a:ext cx="10515600" cy="497789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835FF-C5F2-4D91-97BC-E9A0C9C76C8A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3"/>
            <a:ext cx="10515600" cy="76775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876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fld id="{C0D3B03A-E873-4C2B-96FE-202E4D8F2255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12360" y="6356352"/>
            <a:ext cx="9414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67" b="0">
                <a:solidFill>
                  <a:schemeClr val="tx1"/>
                </a:solidFill>
                <a:latin typeface="+mj-lt"/>
              </a:defRPr>
            </a:lvl1pPr>
          </a:lstStyle>
          <a:p>
            <a:fld id="{F3CBEF0A-F9E6-4719-9F84-4284135C0D90}" type="slidenum">
              <a:rPr lang="en-CA" smtClean="0"/>
              <a:t>‹#›</a:t>
            </a:fld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13"/>
          <a:srcRect t="16142" b="25293"/>
          <a:stretch/>
        </p:blipFill>
        <p:spPr>
          <a:xfrm>
            <a:off x="9093257" y="6295104"/>
            <a:ext cx="1319104" cy="513733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A5A9EE-6990-4696-9C25-BF934A669111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5724" b="5251"/>
          <a:stretch/>
        </p:blipFill>
        <p:spPr>
          <a:xfrm>
            <a:off x="8591907" y="6348018"/>
            <a:ext cx="434110" cy="460818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838200" y="6296293"/>
            <a:ext cx="10515600" cy="0"/>
          </a:xfrm>
          <a:prstGeom prst="lin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2146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2FC70-EE63-432F-BA33-9B2F078159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ECFA DRD4</a:t>
            </a:r>
            <a:br>
              <a:rPr lang="en-US" dirty="0"/>
            </a:br>
            <a:r>
              <a:rPr lang="en-US" dirty="0"/>
              <a:t>Work-Package(s) 4.5</a:t>
            </a:r>
            <a:endParaRPr lang="en-CA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0E494-74A4-4113-B5A9-E91E73DD3A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>
            <a:normAutofit/>
          </a:bodyPr>
          <a:lstStyle/>
          <a:p>
            <a:r>
              <a:rPr lang="en-US" u="sng" dirty="0"/>
              <a:t>Blake Leverington</a:t>
            </a:r>
            <a:r>
              <a:rPr lang="en-US" u="sng" baseline="30000" dirty="0"/>
              <a:t>1</a:t>
            </a:r>
            <a:r>
              <a:rPr lang="en-US" dirty="0"/>
              <a:t>, Guido Haefeli</a:t>
            </a:r>
            <a:r>
              <a:rPr lang="en-US" baseline="30000" dirty="0"/>
              <a:t>2</a:t>
            </a:r>
          </a:p>
          <a:p>
            <a:r>
              <a:rPr lang="en-US" u="sng" baseline="30000" dirty="0"/>
              <a:t>1</a:t>
            </a:r>
            <a:r>
              <a:rPr lang="en-US" dirty="0"/>
              <a:t>Heidelberg Universitaet, </a:t>
            </a:r>
            <a:r>
              <a:rPr lang="en-US" baseline="30000" dirty="0"/>
              <a:t>2</a:t>
            </a:r>
            <a:r>
              <a:rPr lang="en-US" dirty="0"/>
              <a:t>EPFL</a:t>
            </a:r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D30EF4-B18B-431D-8401-66380A758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FF8E9-A849-4DC8-AB1A-20EAC231F41F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8C6FCB-D35D-4042-A694-CA73E0E801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08130-C525-421B-8B90-9A4A8E67F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6752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01474F0-2CDB-40AB-9253-E159F0FEB7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WP 4.5	</a:t>
            </a:r>
            <a:endParaRPr lang="en-CA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E236662-A855-48C9-AB25-0BC98CD766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181819"/>
            <a:ext cx="10515600" cy="4995144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Currently only 1 work package, WP 4.5.1 in Scintillating Fibres</a:t>
            </a:r>
          </a:p>
          <a:p>
            <a:endParaRPr lang="en-US" sz="2000" dirty="0"/>
          </a:p>
          <a:p>
            <a:r>
              <a:rPr lang="en-US" sz="2000" dirty="0"/>
              <a:t>The WG4.5 is the place to propose new Work Packages with well defined goals, milestones, deliverables, and dedicated resources.</a:t>
            </a:r>
          </a:p>
          <a:p>
            <a:endParaRPr lang="en-US" sz="2000" dirty="0"/>
          </a:p>
          <a:p>
            <a:r>
              <a:rPr lang="en-US" sz="2000" dirty="0"/>
              <a:t>Inclusion of </a:t>
            </a:r>
            <a:r>
              <a:rPr lang="en-US" sz="2000" dirty="0" err="1"/>
              <a:t>Luxium</a:t>
            </a:r>
            <a:r>
              <a:rPr lang="en-US" sz="2000" dirty="0"/>
              <a:t> and Kuraray as Industrial Partners</a:t>
            </a:r>
          </a:p>
          <a:p>
            <a:pPr lvl="1"/>
            <a:r>
              <a:rPr lang="en-US" sz="1600" dirty="0"/>
              <a:t>We would like to advance more in our development/selection of new materials</a:t>
            </a:r>
          </a:p>
          <a:p>
            <a:pPr lvl="1"/>
            <a:r>
              <a:rPr lang="en-US" sz="1600" dirty="0"/>
              <a:t> (would they help us advance faster? How much basic R&amp;D would they do?)</a:t>
            </a:r>
          </a:p>
          <a:p>
            <a:pPr lvl="1"/>
            <a:r>
              <a:rPr lang="en-US" sz="1600" dirty="0"/>
              <a:t>Need the document from the DRDC/CERN Knowledge Transfer Office clarifying this for MOUs. </a:t>
            </a:r>
          </a:p>
          <a:p>
            <a:pPr lvl="1"/>
            <a:endParaRPr lang="en-US" sz="1600" dirty="0"/>
          </a:p>
          <a:p>
            <a:r>
              <a:rPr lang="en-US" sz="2000" dirty="0"/>
              <a:t>Strong synergy with DRD6 WP3 (Optical Calorimeters) (TASK 3.4 MATERIALS)</a:t>
            </a:r>
          </a:p>
          <a:p>
            <a:endParaRPr lang="en-US" sz="2000" dirty="0"/>
          </a:p>
          <a:p>
            <a:r>
              <a:rPr lang="en-US" sz="2000" dirty="0"/>
              <a:t>New groups are welcome, but will need to commit resources.  The Working </a:t>
            </a:r>
            <a:r>
              <a:rPr lang="en-US" sz="2000" u="sng" dirty="0"/>
              <a:t>Group</a:t>
            </a:r>
            <a:r>
              <a:rPr lang="en-US" sz="2000" dirty="0"/>
              <a:t> is open. </a:t>
            </a:r>
          </a:p>
          <a:p>
            <a:pPr lvl="1"/>
            <a:r>
              <a:rPr lang="en-US" sz="1600" dirty="0"/>
              <a:t>Do we need to vote to join the WP? </a:t>
            </a:r>
          </a:p>
          <a:p>
            <a:pPr lvl="1"/>
            <a:r>
              <a:rPr lang="en-US" sz="1600"/>
              <a:t>Contributions without commitment?</a:t>
            </a:r>
            <a:endParaRPr lang="en-US" sz="1600" dirty="0"/>
          </a:p>
          <a:p>
            <a:pPr lvl="1"/>
            <a:r>
              <a:rPr lang="en-US" sz="1600" dirty="0"/>
              <a:t>Presentation by Vilnius, Lithuania group today regarding their labs</a:t>
            </a:r>
          </a:p>
          <a:p>
            <a:pPr lvl="1"/>
            <a:endParaRPr lang="en-CA" sz="1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5EDE3D-68E8-4E30-8319-2AFDD1370C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8B33C9-466B-4B58-86FD-54B234EBADA4}" type="datetime1">
              <a:rPr lang="en-CA" smtClean="0"/>
              <a:t>2024-06-18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3614F2-AD3F-4F30-BB68-E66E7673D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34C97-AC0D-431A-ABB4-E3530D578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4914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497F4C-6EC0-45AA-949D-32101CD7F9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44620" y="982360"/>
            <a:ext cx="5181600" cy="523870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1400" u="sng" dirty="0"/>
              <a:t>Task 4.5.1:</a:t>
            </a:r>
          </a:p>
          <a:p>
            <a:pPr marL="0" indent="0">
              <a:buNone/>
            </a:pPr>
            <a:r>
              <a:rPr lang="en-US" sz="1400" b="1" dirty="0"/>
              <a:t>“Develop an improved radiation hard scintillating fibre with a fluorescence decay time less than 4 ns.”</a:t>
            </a:r>
          </a:p>
          <a:p>
            <a:pPr marL="0" indent="0">
              <a:buNone/>
            </a:pPr>
            <a:r>
              <a:rPr lang="en-US" sz="1400" dirty="0"/>
              <a:t>The standard fast fibre is </a:t>
            </a:r>
            <a:r>
              <a:rPr lang="en-US" sz="1400" u="sng" dirty="0"/>
              <a:t>over 25 years old</a:t>
            </a:r>
            <a:r>
              <a:rPr lang="en-US" sz="1400" dirty="0"/>
              <a:t> (SCSF-78M and -78MJ from Kuraray) </a:t>
            </a:r>
          </a:p>
          <a:p>
            <a:pPr lvl="1"/>
            <a:r>
              <a:rPr lang="en-US" sz="1400" dirty="0"/>
              <a:t>Peaks at 450nm, 3.5m attenuation length, 2.8ns decay time</a:t>
            </a:r>
          </a:p>
          <a:p>
            <a:pPr lvl="1"/>
            <a:r>
              <a:rPr lang="en-US" sz="1400" dirty="0"/>
              <a:t>3HF has a decay time of 8ns, but peaks at 550nm.</a:t>
            </a:r>
          </a:p>
          <a:p>
            <a:pPr marL="0" indent="0">
              <a:buNone/>
            </a:pPr>
            <a:r>
              <a:rPr lang="en-US" sz="1400" u="sng" dirty="0"/>
              <a:t>Goal: </a:t>
            </a:r>
            <a:r>
              <a:rPr lang="en-US" sz="1400" dirty="0"/>
              <a:t>A new fibre with larger </a:t>
            </a:r>
            <a:r>
              <a:rPr lang="en-US" sz="1400" dirty="0" err="1"/>
              <a:t>Stoke’s</a:t>
            </a:r>
            <a:r>
              <a:rPr lang="en-US" sz="1400" dirty="0"/>
              <a:t> Shift (to &gt;500nm ) would improve the transmission after irradiation of the fibre</a:t>
            </a:r>
          </a:p>
          <a:p>
            <a:pPr lvl="1"/>
            <a:r>
              <a:rPr lang="en-US" sz="1400" dirty="0"/>
              <a:t>Should have same or better light yield, attenuation, decay time, and stable in time.</a:t>
            </a:r>
            <a:endParaRPr lang="en-CA" sz="1400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22720123-7A47-4114-B478-D75D513D054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315532" y="365125"/>
            <a:ext cx="4133684" cy="31641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69159-0B44-4C91-BD20-2C33C714C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73129"/>
          </a:xfrm>
        </p:spPr>
        <p:txBody>
          <a:bodyPr>
            <a:normAutofit fontScale="90000"/>
          </a:bodyPr>
          <a:lstStyle/>
          <a:p>
            <a:r>
              <a:rPr lang="en-US" dirty="0"/>
              <a:t>WP 4.5</a:t>
            </a:r>
            <a:endParaRPr lang="en-CA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61ADC8-1266-4931-A389-66B0131ED4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3584" y="3991556"/>
            <a:ext cx="3575982" cy="25646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B87086-4A8D-4DC2-8A83-C96D3B3582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7276" y="4084632"/>
            <a:ext cx="539394" cy="230821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9EB88D7-89AB-44B1-BEE5-5BA44E647461}"/>
              </a:ext>
            </a:extLst>
          </p:cNvPr>
          <p:cNvSpPr/>
          <p:nvPr/>
        </p:nvSpPr>
        <p:spPr>
          <a:xfrm>
            <a:off x="5087511" y="5886740"/>
            <a:ext cx="13755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From the thesis of R. Ekelhof, 2016. TU Dortmund</a:t>
            </a:r>
          </a:p>
        </p:txBody>
      </p:sp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F4940145-AE7C-47B9-8195-236A730D8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873" y="3164188"/>
            <a:ext cx="3303270" cy="116850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D072BEC-25FE-4683-BE63-438EAF06987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1422"/>
          <a:stretch/>
        </p:blipFill>
        <p:spPr>
          <a:xfrm>
            <a:off x="7491800" y="4237735"/>
            <a:ext cx="4413287" cy="135203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99488D6-FC29-4DF1-A730-F61ED38EEA09}"/>
              </a:ext>
            </a:extLst>
          </p:cNvPr>
          <p:cNvSpPr txBox="1"/>
          <p:nvPr/>
        </p:nvSpPr>
        <p:spPr>
          <a:xfrm>
            <a:off x="9537644" y="4973389"/>
            <a:ext cx="2367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Lots of “promising, but…”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546DC8-FF9C-4908-8528-C2AAA490B21D}"/>
              </a:ext>
            </a:extLst>
          </p:cNvPr>
          <p:cNvSpPr txBox="1"/>
          <p:nvPr/>
        </p:nvSpPr>
        <p:spPr>
          <a:xfrm>
            <a:off x="4984649" y="4542502"/>
            <a:ext cx="119984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Intrinsic attenuation length 3.5m</a:t>
            </a:r>
            <a:endParaRPr lang="en-CA" sz="1100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F596BDE-AF14-4E39-B9F7-E6021B057947}"/>
              </a:ext>
            </a:extLst>
          </p:cNvPr>
          <p:cNvSpPr/>
          <p:nvPr/>
        </p:nvSpPr>
        <p:spPr>
          <a:xfrm>
            <a:off x="2003729" y="4017186"/>
            <a:ext cx="3366609" cy="128586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84000">
                <a:schemeClr val="accent4"/>
              </a:gs>
              <a:gs pos="100000">
                <a:schemeClr val="accent4">
                  <a:lumMod val="5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5FF2F84-08BB-4745-A129-86D86A467F1D}"/>
              </a:ext>
            </a:extLst>
          </p:cNvPr>
          <p:cNvCxnSpPr/>
          <p:nvPr/>
        </p:nvCxnSpPr>
        <p:spPr>
          <a:xfrm>
            <a:off x="1948070" y="4802588"/>
            <a:ext cx="3021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CB8CE4-0891-462B-9550-D4EE64994EED}"/>
              </a:ext>
            </a:extLst>
          </p:cNvPr>
          <p:cNvCxnSpPr>
            <a:cxnSpLocks/>
          </p:cNvCxnSpPr>
          <p:nvPr/>
        </p:nvCxnSpPr>
        <p:spPr>
          <a:xfrm>
            <a:off x="2003729" y="4572000"/>
            <a:ext cx="1840684" cy="0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3BE19A83-B929-443E-9680-C3D661FADEBE}"/>
              </a:ext>
            </a:extLst>
          </p:cNvPr>
          <p:cNvSpPr txBox="1"/>
          <p:nvPr/>
        </p:nvSpPr>
        <p:spPr>
          <a:xfrm>
            <a:off x="2049950" y="4371701"/>
            <a:ext cx="146269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Approx. Operational range of 78MJ</a:t>
            </a:r>
            <a:endParaRPr lang="en-CA" sz="1100" dirty="0"/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C39BE92E-018B-4B89-9415-7E7534BA1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5648E-B217-40F2-924D-DC57EFD1B643}" type="datetime1">
              <a:rPr lang="en-CA" smtClean="0"/>
              <a:t>2024-06-17</a:t>
            </a:fld>
            <a:endParaRPr lang="en-CA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EFD66155-637B-4270-BF0D-A5273BA4D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E62C1E27-9675-4381-BA29-E1C6A8531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69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2781F6-B620-4208-9BDB-DAE04964CB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155942"/>
            <a:ext cx="10515599" cy="5021023"/>
          </a:xfrm>
        </p:spPr>
        <p:txBody>
          <a:bodyPr>
            <a:normAutofit/>
          </a:bodyPr>
          <a:lstStyle/>
          <a:p>
            <a:r>
              <a:rPr lang="en-US" sz="1800" dirty="0" err="1"/>
              <a:t>Nuvea</a:t>
            </a:r>
            <a:r>
              <a:rPr lang="en-US" sz="1800" dirty="0"/>
              <a:t> SP32 &amp; SP33 samples confirmed to be irradiated </a:t>
            </a:r>
            <a:r>
              <a:rPr lang="en-US" sz="1800" u="sng" dirty="0"/>
              <a:t>in July 2024 </a:t>
            </a:r>
            <a:r>
              <a:rPr lang="en-US" sz="1800" dirty="0"/>
              <a:t>at IRRAD facility</a:t>
            </a:r>
          </a:p>
          <a:p>
            <a:pPr lvl="1"/>
            <a:r>
              <a:rPr lang="en-US" sz="1600" dirty="0"/>
              <a:t>Now sliced in 1mm samples; more similar to a fibre mat than the cube samples</a:t>
            </a:r>
          </a:p>
          <a:p>
            <a:pPr lvl="1"/>
            <a:endParaRPr lang="en-US" sz="1600" dirty="0"/>
          </a:p>
          <a:p>
            <a:r>
              <a:rPr lang="en-US" sz="1800" dirty="0"/>
              <a:t>Existing and any new fibres and scintillator should have their time characteristics consistently and precisely measured </a:t>
            </a:r>
          </a:p>
          <a:p>
            <a:pPr lvl="1"/>
            <a:r>
              <a:rPr lang="en-US" sz="1400" dirty="0"/>
              <a:t>Fast Light yield is more important for efficiency</a:t>
            </a:r>
          </a:p>
          <a:p>
            <a:pPr lvl="1"/>
            <a:r>
              <a:rPr lang="en-US" sz="1400" dirty="0"/>
              <a:t>long tails are important for noise/spillover clusters when you have 1-2 </a:t>
            </a:r>
            <a:r>
              <a:rPr lang="en-US" sz="1400" dirty="0" err="1"/>
              <a:t>p.e.</a:t>
            </a:r>
            <a:r>
              <a:rPr lang="en-US" sz="1400" dirty="0"/>
              <a:t> thresholds</a:t>
            </a:r>
          </a:p>
          <a:p>
            <a:pPr lvl="1"/>
            <a:r>
              <a:rPr lang="en-US" sz="1600" dirty="0"/>
              <a:t>Presentation by Vilnius, Lithuania group today regarding their labs</a:t>
            </a:r>
          </a:p>
          <a:p>
            <a:pPr lvl="1"/>
            <a:endParaRPr lang="en-US" sz="1600" dirty="0"/>
          </a:p>
          <a:p>
            <a:r>
              <a:rPr lang="en-US" sz="1800" dirty="0"/>
              <a:t>EPFL ordered fibres from </a:t>
            </a:r>
            <a:r>
              <a:rPr lang="en-US" sz="1800" dirty="0" err="1"/>
              <a:t>Luxium</a:t>
            </a:r>
            <a:r>
              <a:rPr lang="en-US" sz="1800" dirty="0"/>
              <a:t> (4km each of 3 types)</a:t>
            </a:r>
          </a:p>
          <a:p>
            <a:pPr lvl="1"/>
            <a:r>
              <a:rPr lang="en-US" sz="1600" dirty="0" err="1"/>
              <a:t>Luxium</a:t>
            </a:r>
            <a:r>
              <a:rPr lang="en-US" sz="1600" dirty="0"/>
              <a:t> is interested as an Industry Partner, waiting for feedback from us on the process to join and legal aspects.</a:t>
            </a:r>
          </a:p>
          <a:p>
            <a:pPr lvl="1"/>
            <a:r>
              <a:rPr lang="en-US" sz="1600" dirty="0"/>
              <a:t>We should discuss industry partners in the Round Table</a:t>
            </a:r>
          </a:p>
          <a:p>
            <a:pPr lvl="1"/>
            <a:endParaRPr lang="en-US" sz="1600" dirty="0"/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8B4E3F-4CD3-4E75-BFCA-9CD1C5D8F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79609-C492-4BBE-9DF3-49CE09B7AD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398633-95A2-47CF-976F-2D4D1E720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4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1021A27-DA7C-4A72-A29F-58343A188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4.5.1 Work in Progress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148683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322183-35EB-46C8-BF51-0821FC2909C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55942"/>
            <a:ext cx="10015330" cy="502102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Alignment of Goals and Interests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Intellectual Property (IP) Rights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Funding and Resource Allocation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Confidentiality and Data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Regulatory and Compliance Issues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Collaboration Governance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Performance Metrics and Evaluation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Communication and Engagement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Cultural Compatibility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Exit Strategy</a:t>
            </a:r>
          </a:p>
          <a:p>
            <a:endParaRPr lang="en-C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103A87-ADD9-4DF8-B11B-E8FC6DEDD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41FE8-B40A-4DAA-881A-1214200D3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F9971-A08E-4880-BF62-82E7B3CF6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5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0395E2FA-69ED-4666-856C-91D7C7E9F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Inclusion of Industry Partners: </a:t>
            </a:r>
            <a:r>
              <a:rPr lang="en-US" sz="3600" b="1" dirty="0"/>
              <a:t>Key Considerations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8222862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2FF21BE-F03D-4E4A-97CA-C09DB72A4940}"/>
              </a:ext>
            </a:extLst>
          </p:cNvPr>
          <p:cNvSpPr/>
          <p:nvPr/>
        </p:nvSpPr>
        <p:spPr>
          <a:xfrm>
            <a:off x="6182140" y="3661576"/>
            <a:ext cx="5171660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9AB2F-2660-461A-8E5D-A915291E29F3}"/>
              </a:ext>
            </a:extLst>
          </p:cNvPr>
          <p:cNvSpPr/>
          <p:nvPr/>
        </p:nvSpPr>
        <p:spPr>
          <a:xfrm>
            <a:off x="675861" y="3661576"/>
            <a:ext cx="5343939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BCAE97-A5F6-4282-9AE6-6A0A666C06A4}"/>
              </a:ext>
            </a:extLst>
          </p:cNvPr>
          <p:cNvSpPr/>
          <p:nvPr/>
        </p:nvSpPr>
        <p:spPr>
          <a:xfrm>
            <a:off x="6182140" y="954157"/>
            <a:ext cx="5171660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05121A6-681C-4AD3-BEFB-C8E75E66AFFC}"/>
              </a:ext>
            </a:extLst>
          </p:cNvPr>
          <p:cNvSpPr/>
          <p:nvPr/>
        </p:nvSpPr>
        <p:spPr>
          <a:xfrm>
            <a:off x="675861" y="954157"/>
            <a:ext cx="5343939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770236-A8BB-489E-9462-49BE433CB0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55942"/>
            <a:ext cx="5181600" cy="502102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1) Alignment of Goals and Interests</a:t>
            </a:r>
          </a:p>
          <a:p>
            <a:r>
              <a:rPr lang="en-US" sz="2000" dirty="0"/>
              <a:t>Ensure industry partner’s goals align with research objectives.</a:t>
            </a:r>
          </a:p>
          <a:p>
            <a:r>
              <a:rPr lang="en-US" sz="2000" dirty="0"/>
              <a:t>Evaluate strategic fit within both parties’ long-term plans.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2) Intellectual Property (IP) Rights</a:t>
            </a:r>
          </a:p>
          <a:p>
            <a:r>
              <a:rPr lang="en-US" sz="2000" dirty="0"/>
              <a:t>Clearly define ownership of any IP generated.</a:t>
            </a:r>
          </a:p>
          <a:p>
            <a:r>
              <a:rPr lang="en-US" sz="2000" dirty="0"/>
              <a:t>Establish terms for licensing, commercialization, and revenue sharing.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EF12A-CF80-4B20-AD83-B99F97A4A8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55942"/>
            <a:ext cx="5181600" cy="5021023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3) Funding and Resource Allocation</a:t>
            </a:r>
          </a:p>
          <a:p>
            <a:r>
              <a:rPr lang="en-US" sz="2000" dirty="0"/>
              <a:t>Determine financial contributions and management of funds.</a:t>
            </a:r>
          </a:p>
          <a:p>
            <a:r>
              <a:rPr lang="en-US" sz="2000" dirty="0"/>
              <a:t>Outline sharing of resources including personnel, equipment, and facilities.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b="1" dirty="0"/>
              <a:t>4) Confidentiality and Data Management</a:t>
            </a:r>
          </a:p>
          <a:p>
            <a:r>
              <a:rPr lang="en-US" sz="2000" dirty="0"/>
              <a:t>Implement robust confidentiality agreements.</a:t>
            </a:r>
          </a:p>
          <a:p>
            <a:r>
              <a:rPr lang="en-US" sz="2000" dirty="0"/>
              <a:t>Develop clear protocols for data sharing, usage, storage, and protection.</a:t>
            </a:r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2805A-8C7E-4829-AA19-04EA3348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56802-9D8E-41D4-BAB8-3386DCF1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DC90F-AD86-46DC-BE32-DE759970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6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D4DDA0B-6E50-41E0-A4F6-187FB2789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Inclusion of Industry Partners: </a:t>
            </a:r>
            <a:r>
              <a:rPr lang="en-US" sz="3600" b="1" dirty="0"/>
              <a:t>Key Considerations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066009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FF12CD40-B347-4157-934C-77C45CAA8160}"/>
              </a:ext>
            </a:extLst>
          </p:cNvPr>
          <p:cNvSpPr/>
          <p:nvPr/>
        </p:nvSpPr>
        <p:spPr>
          <a:xfrm>
            <a:off x="6182140" y="3661576"/>
            <a:ext cx="5171660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7C73CF7-709E-45A9-B4F0-DA4A7D45B39F}"/>
              </a:ext>
            </a:extLst>
          </p:cNvPr>
          <p:cNvSpPr/>
          <p:nvPr/>
        </p:nvSpPr>
        <p:spPr>
          <a:xfrm>
            <a:off x="675861" y="3661576"/>
            <a:ext cx="5343939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1D7A07-BB4A-4C09-B906-5E10D80057CF}"/>
              </a:ext>
            </a:extLst>
          </p:cNvPr>
          <p:cNvSpPr/>
          <p:nvPr/>
        </p:nvSpPr>
        <p:spPr>
          <a:xfrm>
            <a:off x="6182140" y="954157"/>
            <a:ext cx="5171660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F98A004-8C82-464E-9449-A0168B6793D6}"/>
              </a:ext>
            </a:extLst>
          </p:cNvPr>
          <p:cNvSpPr/>
          <p:nvPr/>
        </p:nvSpPr>
        <p:spPr>
          <a:xfrm>
            <a:off x="675861" y="954157"/>
            <a:ext cx="5343939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770236-A8BB-489E-9462-49BE433CB0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5) Regulatory and Compliance Issues</a:t>
            </a:r>
          </a:p>
          <a:p>
            <a:r>
              <a:rPr lang="en-US" sz="2000" dirty="0"/>
              <a:t>Ensure compliance with relevant regulations and standards.</a:t>
            </a:r>
          </a:p>
          <a:p>
            <a:r>
              <a:rPr lang="en-US" sz="2000" dirty="0"/>
              <a:t>Address ethical concerns, especially in sensitive research areas.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6) </a:t>
            </a:r>
            <a:r>
              <a:rPr lang="en-US" sz="2000" b="1" dirty="0"/>
              <a:t>Collaboration Governance</a:t>
            </a:r>
          </a:p>
          <a:p>
            <a:r>
              <a:rPr lang="en-US" sz="2000" dirty="0"/>
              <a:t>Establish a clear governance structure with defined roles and responsibilities.</a:t>
            </a:r>
          </a:p>
          <a:p>
            <a:r>
              <a:rPr lang="en-US" sz="2000" dirty="0"/>
              <a:t>Develop transparent decision-making processes and conflict resolution mechanisms.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EF12A-CF80-4B20-AD83-B99F97A4A88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7) Performance Metrics and Evaluation</a:t>
            </a:r>
          </a:p>
          <a:p>
            <a:r>
              <a:rPr lang="en-US" sz="2000" dirty="0"/>
              <a:t>Set specific milestones and deliverables to track progress.</a:t>
            </a:r>
          </a:p>
          <a:p>
            <a:r>
              <a:rPr lang="en-US" sz="2000" dirty="0"/>
              <a:t>Define criteria for evaluating the success of the collaboration.</a:t>
            </a:r>
          </a:p>
          <a:p>
            <a:endParaRPr lang="en-US" sz="2000" dirty="0"/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8</a:t>
            </a:r>
            <a:r>
              <a:rPr lang="en-CA" sz="2000" dirty="0"/>
              <a:t>) </a:t>
            </a:r>
            <a:r>
              <a:rPr lang="en-US" sz="2000" b="1" dirty="0"/>
              <a:t>Communication and Engagement</a:t>
            </a:r>
          </a:p>
          <a:p>
            <a:r>
              <a:rPr lang="en-US" sz="2000" dirty="0"/>
              <a:t>Develop a comprehensive communication plan for regular updates.</a:t>
            </a:r>
          </a:p>
          <a:p>
            <a:r>
              <a:rPr lang="en-US" sz="2000" dirty="0"/>
              <a:t>Identify key stakeholders and plan for their engagement.</a:t>
            </a:r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2805A-8C7E-4829-AA19-04EA3348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56802-9D8E-41D4-BAB8-3386DCF1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DC90F-AD86-46DC-BE32-DE759970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7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D4DDA0B-6E50-41E0-A4F6-187FB2789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Inclusion of Industry Partners: </a:t>
            </a:r>
            <a:r>
              <a:rPr lang="en-US" sz="3600" b="1" dirty="0"/>
              <a:t>Key Considerations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254580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1DDCD36-6BFF-4CDF-99BD-E06DA5369B2B}"/>
              </a:ext>
            </a:extLst>
          </p:cNvPr>
          <p:cNvSpPr/>
          <p:nvPr/>
        </p:nvSpPr>
        <p:spPr>
          <a:xfrm>
            <a:off x="6182140" y="954157"/>
            <a:ext cx="5171660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BB26D1-9A85-45BC-9351-CC66EDA12CF1}"/>
              </a:ext>
            </a:extLst>
          </p:cNvPr>
          <p:cNvSpPr/>
          <p:nvPr/>
        </p:nvSpPr>
        <p:spPr>
          <a:xfrm>
            <a:off x="675861" y="954157"/>
            <a:ext cx="5343939" cy="22422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2770236-A8BB-489E-9462-49BE433CB09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9) Cultural Compatibility</a:t>
            </a:r>
          </a:p>
          <a:p>
            <a:r>
              <a:rPr lang="en-US" sz="2000" dirty="0"/>
              <a:t>Assess cultural compatibility between research team and industry partner.</a:t>
            </a:r>
          </a:p>
          <a:p>
            <a:r>
              <a:rPr lang="en-US" sz="2000" dirty="0"/>
              <a:t>Promote practices that foster a collaborative working environment.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BEF12A-CF80-4B20-AD83-B99F97A4A88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>
            <a:normAutofit/>
          </a:bodyPr>
          <a:lstStyle/>
          <a:p>
            <a:pPr marL="0" indent="0">
              <a:buNone/>
            </a:pPr>
            <a:r>
              <a:rPr lang="en-US" sz="2000" b="1" dirty="0"/>
              <a:t>10) Exit Strategy</a:t>
            </a:r>
          </a:p>
          <a:p>
            <a:r>
              <a:rPr lang="en-US" sz="2000" dirty="0"/>
              <a:t>Include clear termination clauses and conditions for dissolution.</a:t>
            </a:r>
          </a:p>
          <a:p>
            <a:r>
              <a:rPr lang="en-US" sz="2000" dirty="0"/>
              <a:t>Plan for the continuation of the project if the partnership ends prematurely.</a:t>
            </a:r>
          </a:p>
          <a:p>
            <a:endParaRPr lang="en-CA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2805A-8C7E-4829-AA19-04EA33480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3B96D-760E-4C50-BE88-D5BA81FC54D2}" type="datetime1">
              <a:rPr lang="en-CA" smtClean="0"/>
              <a:t>2024-06-17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56802-9D8E-41D4-BAB8-3386DCF10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/>
              <a:t>Blake Leverington - ECFA DRD4 WP4.5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9DC90F-AD86-46DC-BE32-DE759970A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EF0A-F9E6-4719-9F84-4284135C0D90}" type="slidenum">
              <a:rPr lang="en-CA" smtClean="0"/>
              <a:t>8</a:t>
            </a:fld>
            <a:endParaRPr lang="en-CA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8D4DDA0B-6E50-41E0-A4F6-187FB2789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Inclusion of Industry Partners: </a:t>
            </a:r>
            <a:r>
              <a:rPr lang="en-US" sz="3600" b="1" dirty="0"/>
              <a:t>Key Considerations</a:t>
            </a:r>
            <a:endParaRPr lang="en-CA" sz="3600" dirty="0"/>
          </a:p>
        </p:txBody>
      </p:sp>
    </p:spTree>
    <p:extLst>
      <p:ext uri="{BB962C8B-B14F-4D97-AF65-F5344CB8AC3E}">
        <p14:creationId xmlns:p14="http://schemas.microsoft.com/office/powerpoint/2010/main" val="2153721661"/>
      </p:ext>
    </p:extLst>
  </p:cSld>
  <p:clrMapOvr>
    <a:masterClrMapping/>
  </p:clrMapOvr>
</p:sld>
</file>

<file path=ppt/theme/theme1.xml><?xml version="1.0" encoding="utf-8"?>
<a:theme xmlns:a="http://schemas.openxmlformats.org/drawingml/2006/main" name="LHCbSciFi_Form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A698FC95-2F5A-4718-ABA1-FAD9F174CF78}" vid="{06071303-AC64-419F-8C9C-F6C8097398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 Sub-committee on RTA &amp; Subdetectors</Template>
  <TotalTime>0</TotalTime>
  <Words>808</Words>
  <Application>Microsoft Office PowerPoint</Application>
  <PresentationFormat>Widescreen</PresentationFormat>
  <Paragraphs>119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Franklin Gothic Book</vt:lpstr>
      <vt:lpstr>Franklin Gothic Medium</vt:lpstr>
      <vt:lpstr>LHCbSciFi_Formal</vt:lpstr>
      <vt:lpstr>ECFA DRD4 Work-Package(s) 4.5</vt:lpstr>
      <vt:lpstr>WP 4.5 </vt:lpstr>
      <vt:lpstr>WP 4.5</vt:lpstr>
      <vt:lpstr>4.5.1 Work in Progress</vt:lpstr>
      <vt:lpstr>Inclusion of Industry Partners: Key Considerations</vt:lpstr>
      <vt:lpstr>Inclusion of Industry Partners: Key Considerations</vt:lpstr>
      <vt:lpstr>Inclusion of Industry Partners: Key Considerations</vt:lpstr>
      <vt:lpstr>Inclusion of Industry Partners: Key Considerations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leverington</dc:creator>
  <cp:lastModifiedBy>leverington</cp:lastModifiedBy>
  <cp:revision>47</cp:revision>
  <dcterms:created xsi:type="dcterms:W3CDTF">2023-11-24T12:45:58Z</dcterms:created>
  <dcterms:modified xsi:type="dcterms:W3CDTF">2024-06-18T08:45:33Z</dcterms:modified>
</cp:coreProperties>
</file>