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37"/>
  </p:normalViewPr>
  <p:slideViewPr>
    <p:cSldViewPr snapToGrid="0">
      <p:cViewPr varScale="1">
        <p:scale>
          <a:sx n="103" d="100"/>
          <a:sy n="103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0B883-FDEE-8F47-93F4-51BEDF87092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B414B-BA0F-544D-96F3-92045D2D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776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B414B-BA0F-544D-96F3-92045D2D22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5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AD498-6A9A-D345-BB60-61018E8D1FB7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F85B-CD95-6A47-8F33-C5E3AB6D3A3F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1FDEC-EFD3-9945-A05C-12B9520F3DBD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7CEE5-0F42-B443-A8D8-D18F5474343F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CFD3-FC32-F14E-9C4C-54B82661D127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0745-181D-6D45-B8BE-8674714CD048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8FB-7B32-1240-AFA5-6A9C4AE70F7D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108-B21F-6349-9CCD-3AF74BA256CD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D1D8D-5909-6743-AA90-AFEBA92EF541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A31D-5021-3740-B94C-EE801A3534A7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E9D7DF9-1A94-1142-A2D2-FF20B75DF0C0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CD5AC84-3E03-8E4E-8631-E3C9C23992FC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23275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684714/files/lhcb-98-040.pdf?version=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94C6B-F287-3B15-ADB7-6A89E6868E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4.3.4 : Study of RICH Detectors for Future Electron positron Colliders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FEAE24-D47C-0D43-4A38-18CCDF4FE3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Summary and directions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0BD2CA-890A-3263-B736-FCC7B8169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060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AEFFFF2-9EB4-4B6C-B9F8-2BA3EF89A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07017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D65299F-028F-4AFC-B46A-8DB33E20F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0172" y="0"/>
            <a:ext cx="912182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7423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C0E5B1-6D57-3DA1-4F42-C9E1D3F6A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873" y="1586484"/>
            <a:ext cx="3685032" cy="36850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3000">
                <a:solidFill>
                  <a:srgbClr val="FFFFFF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B0353-8DB5-EABA-6953-CF43BD638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1695" y="1402080"/>
            <a:ext cx="5320696" cy="4053840"/>
          </a:xfrm>
        </p:spPr>
        <p:txBody>
          <a:bodyPr anchor="ctr">
            <a:normAutofit/>
          </a:bodyPr>
          <a:lstStyle/>
          <a:p>
            <a:r>
              <a:rPr lang="en-US" dirty="0"/>
              <a:t>4.3.3 seeks to design and build a prototype for a cellular compact RICH detector that could be placed around a tracking volume at FCC-</a:t>
            </a:r>
            <a:r>
              <a:rPr lang="en-US" dirty="0" err="1"/>
              <a:t>ee</a:t>
            </a:r>
            <a:r>
              <a:rPr lang="en-US" dirty="0"/>
              <a:t> to provide Heavy </a:t>
            </a:r>
            <a:r>
              <a:rPr lang="en-US" dirty="0" err="1"/>
              <a:t>flavour</a:t>
            </a:r>
            <a:r>
              <a:rPr lang="en-US" dirty="0"/>
              <a:t> research capabilities</a:t>
            </a:r>
          </a:p>
          <a:p>
            <a:r>
              <a:rPr lang="en-US" dirty="0"/>
              <a:t>Simulation work is progressing well</a:t>
            </a:r>
          </a:p>
          <a:p>
            <a:r>
              <a:rPr lang="en-US" dirty="0"/>
              <a:t>Requirements of the detector in the presence of background and other realistic effects need further development</a:t>
            </a:r>
          </a:p>
          <a:p>
            <a:r>
              <a:rPr lang="en-US" dirty="0"/>
              <a:t>Technologies being developed in DRD4 have synergies</a:t>
            </a:r>
          </a:p>
          <a:p>
            <a:r>
              <a:rPr lang="en-US" dirty="0"/>
              <a:t>Prototype could also be a test bed for some of these activities.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E8E078-6898-196A-F8B1-1CAF5B891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8922" y="6217920"/>
            <a:ext cx="365760" cy="3657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A7A6979-0714-4377-B894-6BE4C2D6E202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244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EFFFF2-9EB4-4B6C-B9F8-2BA3EF89A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07017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D65299F-028F-4AFC-B46A-8DB33E20F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0172" y="0"/>
            <a:ext cx="912182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7423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935F07-E4A7-39B0-2A73-716457BD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873" y="1586484"/>
            <a:ext cx="3685032" cy="36850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1900">
                <a:solidFill>
                  <a:srgbClr val="FFFFFF"/>
                </a:solidFill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9AEF9-665F-3C9B-EB9B-C1EABE7F7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1695" y="580768"/>
            <a:ext cx="5320696" cy="6017740"/>
          </a:xfrm>
        </p:spPr>
        <p:txBody>
          <a:bodyPr anchor="ctr">
            <a:normAutofit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will produce copious heavy </a:t>
            </a:r>
            <a:r>
              <a:rPr lang="en-US" dirty="0" err="1"/>
              <a:t>flavour</a:t>
            </a:r>
            <a:r>
              <a:rPr lang="en-US" dirty="0"/>
              <a:t> hadrons</a:t>
            </a:r>
          </a:p>
          <a:p>
            <a:r>
              <a:rPr lang="en-US" dirty="0"/>
              <a:t>World class </a:t>
            </a:r>
            <a:r>
              <a:rPr lang="en-US" dirty="0" err="1"/>
              <a:t>flavour</a:t>
            </a:r>
            <a:r>
              <a:rPr lang="en-US" dirty="0"/>
              <a:t> physics </a:t>
            </a:r>
            <a:r>
              <a:rPr lang="en-US" dirty="0" err="1"/>
              <a:t>programme</a:t>
            </a:r>
            <a:r>
              <a:rPr lang="en-US" dirty="0"/>
              <a:t> is possible IF one can have excellent hadron separation for </a:t>
            </a:r>
            <a:r>
              <a:rPr lang="en-US" dirty="0" err="1"/>
              <a:t>deteriming</a:t>
            </a:r>
            <a:r>
              <a:rPr lang="en-US" dirty="0"/>
              <a:t> modes, resolving combinatorics.</a:t>
            </a:r>
          </a:p>
          <a:p>
            <a:r>
              <a:rPr lang="en-US" dirty="0"/>
              <a:t>Also necessary for H-&gt;ss/cc/bb separation</a:t>
            </a:r>
          </a:p>
          <a:p>
            <a:r>
              <a:rPr lang="en-US" dirty="0"/>
              <a:t>Expected range of momentum for B decay children 1-40 GeV</a:t>
            </a:r>
          </a:p>
          <a:p>
            <a:r>
              <a:rPr lang="en-US" dirty="0"/>
              <a:t>Concept is the ARC detector</a:t>
            </a:r>
          </a:p>
          <a:p>
            <a:r>
              <a:rPr lang="en-US" dirty="0"/>
              <a:t>Kick-off meeting held 6/6/24</a:t>
            </a:r>
          </a:p>
          <a:p>
            <a:pPr lvl="1"/>
            <a:r>
              <a:rPr lang="en-US" dirty="0">
                <a:hlinkClick r:id="rId2"/>
              </a:rPr>
              <a:t>IndicoPageHere</a:t>
            </a:r>
            <a:r>
              <a:rPr lang="en-US" dirty="0"/>
              <a:t> (source of this talk’s material)</a:t>
            </a:r>
          </a:p>
          <a:p>
            <a:r>
              <a:rPr lang="en-US" dirty="0"/>
              <a:t>Milestones as stated in the project:</a:t>
            </a:r>
          </a:p>
          <a:p>
            <a:pPr lvl="1"/>
            <a:r>
              <a:rPr lang="en-GB" sz="1800" b="1" dirty="0">
                <a:effectLst/>
                <a:latin typeface="LMRoman10"/>
              </a:rPr>
              <a:t>Milestone 4.3.4</a:t>
            </a:r>
            <a:r>
              <a:rPr lang="en-GB" sz="1800" dirty="0">
                <a:effectLst/>
                <a:latin typeface="LMRoman10"/>
              </a:rPr>
              <a:t>: Full conceptual design for ARC detector (M12). </a:t>
            </a:r>
          </a:p>
          <a:p>
            <a:pPr lvl="1"/>
            <a:r>
              <a:rPr lang="en-GB" sz="1800" b="1" dirty="0">
                <a:effectLst/>
                <a:latin typeface="LMRoman10"/>
              </a:rPr>
              <a:t>Deliverable 4.3.4</a:t>
            </a:r>
            <a:r>
              <a:rPr lang="en-GB" sz="1800" dirty="0">
                <a:effectLst/>
                <a:latin typeface="LMRoman10"/>
              </a:rPr>
              <a:t>: Evaluation of prototype ARC cell (M36). </a:t>
            </a:r>
            <a:endParaRPr lang="en-GB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E31F83-31B4-8BCF-C60E-84CC60728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445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1ECD7-95D4-A1BC-C1C5-CE91FB3E4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964692"/>
            <a:ext cx="3066937" cy="1188720"/>
          </a:xfrm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dirty="0"/>
              <a:t>ARC concept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C1CF27-522A-F3F7-F7B4-FB7D3F4C8E4F}"/>
              </a:ext>
            </a:extLst>
          </p:cNvPr>
          <p:cNvSpPr txBox="1"/>
          <p:nvPr/>
        </p:nvSpPr>
        <p:spPr>
          <a:xfrm>
            <a:off x="803244" y="2638044"/>
            <a:ext cx="3063765" cy="326320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Compact in size, cellular in design</a:t>
            </a:r>
          </a:p>
          <a:p>
            <a:pPr marL="285750"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Tile the tracking detector</a:t>
            </a:r>
          </a:p>
          <a:p>
            <a:pPr marL="285750"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Aerogel as secondary radiator for low P tracks, also a thermal insulator for photosensor</a:t>
            </a:r>
          </a:p>
          <a:p>
            <a:pPr marL="285750"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Material budget &lt;0.1 X</a:t>
            </a:r>
            <a:r>
              <a:rPr lang="en-US" baseline="-25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  <a:p>
            <a:pPr marL="285750"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Goal: Construct prototype of single cell in 3 years</a:t>
            </a:r>
          </a:p>
          <a:p>
            <a:pPr marL="285750"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515FC82-3453-4CBE-8895-4CCFF33952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4182" y="964692"/>
            <a:ext cx="6885432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FD847B-65C0-4027-8DFC-70CB42451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7802" y="1128683"/>
            <a:ext cx="6558192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9C7FD5-32E3-C8A7-390D-7B00DC477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366" y="1642690"/>
            <a:ext cx="6227064" cy="358056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16B81-4AEC-6E76-1ED1-33FD79ECD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62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05DD221-7786-44A9-945B-F8E642A9F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DAAC83-6C3F-43C5-96C4-6FDA03392B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0080"/>
            <a:ext cx="6572503" cy="526117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6AEE96-4B51-4F31-2368-9BE8C242B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397" y="1372629"/>
            <a:ext cx="5943631" cy="380392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5AE8F05-A7EA-4AE9-88D2-700581D77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9436" y="640080"/>
            <a:ext cx="3702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C7C019-BAFE-4BE3-B269-79CBD3EB7D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23812" y="806357"/>
            <a:ext cx="337413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8290E3-6E3F-510D-27C0-F959AA5785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0097" y="1898158"/>
            <a:ext cx="3041566" cy="274501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D404F-C0B0-DD1A-1A78-FCF3F1D98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429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A57D0-BB38-165A-DEA2-2172DF428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442602"/>
            <a:ext cx="4486656" cy="1645920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200"/>
              <a:t>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027BE-9208-F74F-7B60-079BFB62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8615" y="2409443"/>
            <a:ext cx="3798770" cy="3744221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Work advanced</a:t>
            </a:r>
          </a:p>
          <a:p>
            <a:r>
              <a:rPr lang="en-US" dirty="0">
                <a:solidFill>
                  <a:schemeClr val="tx1"/>
                </a:solidFill>
              </a:rPr>
              <a:t>Lower diagram shows simulation of </a:t>
            </a:r>
            <a:r>
              <a:rPr lang="en-US" dirty="0" err="1">
                <a:solidFill>
                  <a:schemeClr val="tx1"/>
                </a:solidFill>
              </a:rPr>
              <a:t>H</a:t>
            </a:r>
            <a:r>
              <a:rPr lang="en-US" dirty="0" err="1">
                <a:solidFill>
                  <a:schemeClr val="tx1"/>
                </a:solidFill>
                <a:sym typeface="Wingdings" pitchFamily="2" charset="2"/>
              </a:rPr>
              <a:t>ss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events. Hit pattern for photons in ARC</a:t>
            </a:r>
          </a:p>
          <a:p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Zoom in show rings</a:t>
            </a:r>
          </a:p>
          <a:p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Can see the inner rings and outer rings from gas/aerogel radiators</a:t>
            </a:r>
          </a:p>
          <a:p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So far studied with stand-alone ray-tracing</a:t>
            </a:r>
          </a:p>
          <a:p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Implement reconstruction for particle ID, including effects of scattering and background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0F143B-3981-4FC2-BB15-0C5867633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99C1F1-AE5A-B45F-89E1-8629B5E99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9669" y="93061"/>
            <a:ext cx="5218016" cy="39396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6C595B-3CEA-5C67-CAF6-B95CCAE8D3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3029" y="4610590"/>
            <a:ext cx="4818890" cy="196369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824F8-C5D0-6D4D-3E89-38E5D7F8E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858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4CF40-028C-F9C8-F242-E6186D2D3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0930" y="964692"/>
            <a:ext cx="4410950" cy="1188720"/>
          </a:xfrm>
        </p:spPr>
        <p:txBody>
          <a:bodyPr>
            <a:normAutofit/>
          </a:bodyPr>
          <a:lstStyle/>
          <a:p>
            <a:r>
              <a:rPr lang="en-US" dirty="0"/>
              <a:t>reconstruction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EA172F-626F-71E3-0493-9B3D32109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120" y="518984"/>
            <a:ext cx="5680001" cy="2371401"/>
          </a:xfrm>
          <a:prstGeom prst="rect">
            <a:avLst/>
          </a:prstGeom>
          <a:ln w="31750" cap="sq">
            <a:solidFill>
              <a:srgbClr val="FFFFFF"/>
            </a:solidFill>
            <a:miter lim="800000"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AF458E-F391-C1B2-7F3A-E37D2E0AB6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119" y="3139708"/>
            <a:ext cx="5680001" cy="2371401"/>
          </a:xfrm>
          <a:prstGeom prst="rect">
            <a:avLst/>
          </a:prstGeom>
          <a:ln w="31750" cap="sq">
            <a:solidFill>
              <a:srgbClr val="FFFFFF"/>
            </a:solidFill>
            <a:miter lim="800000"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F68A3-452B-FBF2-0F1B-F436F88CA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0929" y="2475145"/>
            <a:ext cx="4410950" cy="34092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The goal is to implement the local pattern recognition method, originally described by Roger Forty and Olivier Schneider (LHCB/98-040) </a:t>
            </a:r>
            <a:r>
              <a:rPr lang="en-US" dirty="0">
                <a:hlinkClick r:id="rId4"/>
              </a:rPr>
              <a:t>here</a:t>
            </a:r>
            <a:endParaRPr lang="en-US" dirty="0"/>
          </a:p>
          <a:p>
            <a:r>
              <a:rPr lang="en-US" dirty="0"/>
              <a:t>Particle Gun simulation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6BC6CC-99EB-862E-85A3-A286AF06BC5B}"/>
              </a:ext>
            </a:extLst>
          </p:cNvPr>
          <p:cNvSpPr txBox="1"/>
          <p:nvPr/>
        </p:nvSpPr>
        <p:spPr>
          <a:xfrm>
            <a:off x="1235676" y="5634681"/>
            <a:ext cx="1583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Serena </a:t>
            </a:r>
            <a:r>
              <a:rPr lang="en-US" dirty="0" err="1"/>
              <a:t>Pezzulo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B48A77-E5C7-DE12-AC07-56B06D34C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175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4EF6D-3378-2378-48A8-0699B9180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 &amp; 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496E8-632A-E30D-12A4-B2B29C598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GB" sz="1800" b="1" dirty="0">
                <a:effectLst/>
                <a:latin typeface="LMRoman10"/>
              </a:rPr>
              <a:t>Milestone 4.3.4</a:t>
            </a:r>
            <a:r>
              <a:rPr lang="en-GB" sz="1800" dirty="0">
                <a:effectLst/>
                <a:latin typeface="LMRoman10"/>
              </a:rPr>
              <a:t>: Full conceptual design for ARC detector (M12). </a:t>
            </a:r>
          </a:p>
          <a:p>
            <a:pPr lvl="1"/>
            <a:r>
              <a:rPr lang="en-GB" dirty="0">
                <a:latin typeface="LMRoman10"/>
              </a:rPr>
              <a:t>Simulations are in an advanced state</a:t>
            </a:r>
          </a:p>
          <a:p>
            <a:pPr lvl="1"/>
            <a:r>
              <a:rPr lang="en-GB" dirty="0">
                <a:effectLst/>
                <a:latin typeface="LMRoman10"/>
              </a:rPr>
              <a:t>On target</a:t>
            </a:r>
          </a:p>
          <a:p>
            <a:r>
              <a:rPr lang="en-GB" sz="1800" b="1" dirty="0">
                <a:effectLst/>
                <a:latin typeface="LMRoman10"/>
              </a:rPr>
              <a:t>Deliverable 4.3.4</a:t>
            </a:r>
            <a:r>
              <a:rPr lang="en-GB" sz="1800" dirty="0">
                <a:effectLst/>
                <a:latin typeface="LMRoman10"/>
              </a:rPr>
              <a:t>: Evaluation of prototype ARC cell (M36). </a:t>
            </a:r>
            <a:endParaRPr lang="en-GB" dirty="0"/>
          </a:p>
          <a:p>
            <a:pPr lvl="1"/>
            <a:r>
              <a:rPr lang="en-GB" dirty="0">
                <a:latin typeface="LMRoman10"/>
              </a:rPr>
              <a:t>Plenty of synergies with other DRD4 WP</a:t>
            </a:r>
          </a:p>
          <a:p>
            <a:pPr lvl="1"/>
            <a:r>
              <a:rPr lang="en-GB" dirty="0">
                <a:latin typeface="LMRoman10"/>
              </a:rPr>
              <a:t>In the next few slides I will outline some properties and combined regions of interest</a:t>
            </a:r>
          </a:p>
          <a:p>
            <a:endParaRPr lang="en-GB" dirty="0">
              <a:effectLst/>
              <a:latin typeface="LMRoman1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406568-849F-4DC4-2459-9C4DFFBBC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869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A50C0-175E-7938-06B9-1651F1328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964692"/>
            <a:ext cx="5894832" cy="1188720"/>
          </a:xfrm>
        </p:spPr>
        <p:txBody>
          <a:bodyPr>
            <a:normAutofit/>
          </a:bodyPr>
          <a:lstStyle/>
          <a:p>
            <a:r>
              <a:rPr lang="en-US" dirty="0"/>
              <a:t>Gas radiator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AFB1B-5F27-ED2C-0A83-D69E4E4F1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243" y="2638044"/>
            <a:ext cx="5963317" cy="3263206"/>
          </a:xfrm>
        </p:spPr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4</a:t>
            </a:r>
            <a:r>
              <a:rPr lang="en-US" dirty="0"/>
              <a:t>F</a:t>
            </a:r>
            <a:r>
              <a:rPr lang="en-US" baseline="-25000" dirty="0"/>
              <a:t>10</a:t>
            </a:r>
            <a:r>
              <a:rPr lang="en-US" dirty="0"/>
              <a:t> baseline solution</a:t>
            </a:r>
          </a:p>
          <a:p>
            <a:r>
              <a:rPr lang="en-US" dirty="0"/>
              <a:t>Long term choice may need to be different</a:t>
            </a:r>
          </a:p>
          <a:p>
            <a:r>
              <a:rPr lang="en-US" dirty="0"/>
              <a:t>(4.3.1) Study of radiator alternatives to fluorocarbons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9398A9-0D0D-4901-BDDF-B3D93CECA7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6706" y="964692"/>
            <a:ext cx="3986784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1FEC3B-E514-4E21-B2CB-7903A73569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1298" y="1128683"/>
            <a:ext cx="3657600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A068AE-181D-2457-29D3-50F90B52B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8597" y="1293275"/>
            <a:ext cx="2803002" cy="427939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2ACA41-221E-6A01-370D-F197D0CF9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842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C2D00-9385-1122-13E0-1FE1D6310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964692"/>
            <a:ext cx="5894832" cy="1188720"/>
          </a:xfrm>
          <a:prstGeom prst="ellipse">
            <a:avLst/>
          </a:prstGeom>
        </p:spPr>
        <p:txBody>
          <a:bodyPr>
            <a:normAutofit/>
          </a:bodyPr>
          <a:lstStyle/>
          <a:p>
            <a:r>
              <a:rPr lang="en-US"/>
              <a:t>photosensors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18C80-546C-AD6E-0216-524589AE3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243" y="2638044"/>
            <a:ext cx="5963317" cy="39456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Silicon PMs likely technology : Excellent photon detection efficiency, compact, high granularity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Assume can fit sensor and readout electronics in few mm</a:t>
            </a:r>
          </a:p>
          <a:p>
            <a:pPr>
              <a:lnSpc>
                <a:spcPct val="90000"/>
              </a:lnSpc>
            </a:pPr>
            <a:r>
              <a:rPr lang="en-US" dirty="0"/>
              <a:t>Prototype requirements need 10x10cm array with mm-scale pixelization. This is not available. Development is aligned with other WP tasks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Synergy with 4.3.3</a:t>
            </a:r>
          </a:p>
          <a:p>
            <a:pPr>
              <a:lnSpc>
                <a:spcPct val="90000"/>
              </a:lnSpc>
            </a:pPr>
            <a:r>
              <a:rPr lang="en-US" dirty="0"/>
              <a:t>Dark count rate falls with temp so assume some cooling required, again overlap with 4.3.3 (but need to insulate from the gas)</a:t>
            </a:r>
          </a:p>
          <a:p>
            <a:pPr>
              <a:lnSpc>
                <a:spcPct val="90000"/>
              </a:lnSpc>
            </a:pPr>
            <a:r>
              <a:rPr lang="en-US" dirty="0"/>
              <a:t>Readout electronics (developed in 4.1.3) – timing capabilities could be used to reduce dark count rates</a:t>
            </a:r>
          </a:p>
          <a:p>
            <a:pPr>
              <a:lnSpc>
                <a:spcPct val="90000"/>
              </a:lnSpc>
            </a:pPr>
            <a:endParaRPr lang="en-US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79398A9-0D0D-4901-BDDF-B3D93CECA7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6706" y="964692"/>
            <a:ext cx="3986784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1FEC3B-E514-4E21-B2CB-7903A73569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1298" y="1128683"/>
            <a:ext cx="3657600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2ADD34-952A-8E2F-9BD7-5B5FF9DDB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0913" y="2026790"/>
            <a:ext cx="2138370" cy="28044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077DB-0CD9-5EC2-F093-598973293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8922" y="6217920"/>
            <a:ext cx="365760" cy="3657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A7A6979-0714-4377-B894-6BE4C2D6E202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0D35C64-D92F-C9E8-D77D-64A3AD9DC6AF}"/>
              </a:ext>
            </a:extLst>
          </p:cNvPr>
          <p:cNvCxnSpPr/>
          <p:nvPr/>
        </p:nvCxnSpPr>
        <p:spPr>
          <a:xfrm flipV="1">
            <a:off x="6699504" y="4497859"/>
            <a:ext cx="1611409" cy="79083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884856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720</TotalTime>
  <Words>493</Words>
  <Application>Microsoft Macintosh PowerPoint</Application>
  <PresentationFormat>Widescreen</PresentationFormat>
  <Paragraphs>67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Arial</vt:lpstr>
      <vt:lpstr>Gill Sans MT</vt:lpstr>
      <vt:lpstr>LMRoman10</vt:lpstr>
      <vt:lpstr>Wingdings</vt:lpstr>
      <vt:lpstr>Parcel</vt:lpstr>
      <vt:lpstr>4.3.4 : Study of RICH Detectors for Future Electron positron Colliders</vt:lpstr>
      <vt:lpstr>Introduction</vt:lpstr>
      <vt:lpstr>ARC concept</vt:lpstr>
      <vt:lpstr>PowerPoint Presentation</vt:lpstr>
      <vt:lpstr>SIMulation</vt:lpstr>
      <vt:lpstr>reconstruction</vt:lpstr>
      <vt:lpstr>Milestones &amp; Deliverables</vt:lpstr>
      <vt:lpstr>Gas radiator</vt:lpstr>
      <vt:lpstr>photosensors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Sneha Malde</dc:creator>
  <cp:lastModifiedBy>Sneha Malde</cp:lastModifiedBy>
  <cp:revision>8</cp:revision>
  <dcterms:created xsi:type="dcterms:W3CDTF">2024-06-17T08:31:41Z</dcterms:created>
  <dcterms:modified xsi:type="dcterms:W3CDTF">2024-06-17T20:32:33Z</dcterms:modified>
</cp:coreProperties>
</file>