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57" r:id="rId4"/>
    <p:sldId id="258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76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4F2AA-7577-B938-68B7-BE487A5A4A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C216B-3C8C-4905-C339-49322D675E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1A2F7-7690-78B9-17B0-DA7653628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198F5-69DF-BA6F-DF88-D0CC21D66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9D867-D7F3-9028-D4DE-174486FB8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192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AB7B7-5B00-22D0-2AC0-C2298FDA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4DAC2D-6A27-B461-25F2-5F9DFF490D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FB02C-2CDC-6918-FC84-6166A9A02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03A2B-9EA3-8BD6-994D-6696B8D9C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D6B2A-4219-8577-097A-A85D4614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852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23F5F2-2038-9995-3400-85150EA865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90E2AE-302C-D43A-C955-00859E14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4F7DA-0617-3C90-5B1B-0E88DD022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CADAE-D346-7CDB-2C7C-AF559BEC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06002-C917-9A9C-3D97-BADD756FE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3897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5510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6E585-EF03-E793-C7AA-D62E1D1FF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081FA-2854-BABE-1640-D597CE87F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F85F8-64FF-BC57-7356-1B329E97A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01CA3-2335-4648-5DA2-BC47363A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0D826-A979-36E3-1C47-19E66A98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918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90CA2-A06A-EA15-3E8D-FCB769EA0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38630-31F5-285E-8839-E7ECFE42F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5B52-6801-A9B2-D004-DA51EF1CF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8CA91-AA5B-F6DB-E165-77547B8C6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93E77-BB5F-00EE-0906-F2EF567F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71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9CE84-CA13-B211-F519-F45812F0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BA13E-A651-9D8F-4FE3-222E0D35DB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8105F-FFEE-2740-19A8-D32CAA6C2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EB5F1-BE05-EE4E-01DE-D748DC777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8EFF4-1749-556D-419E-6EC88E349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C4D928-4DE1-9D07-21A3-5865A76F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797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09337-B056-5889-7EEC-4F701CB6B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4D557-48B5-16AE-C10A-F35747570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38EE81-7FBE-54B2-F4DB-2A68F869A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AA97A9-5BE4-E336-BFE0-1F97407268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FA95FC-BC32-92DE-8D0A-D2DE9901F4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2C5627-381E-E0D3-E219-F0C43E321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BA4FE4-3F69-591E-4B97-87349224F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E4D56F-ECE7-CE4D-9013-A5C312C6A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7019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36084-0331-1D6D-4519-297C2A118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BEAA06-221B-145F-A780-EC7ACE83A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CFBFC4-223A-6595-1E1C-620E88AF1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498BD-A430-C6FB-B854-D59074037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943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FFF2C7-F3B6-6804-CBEA-DE1D30F00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A0552-1808-99BE-265D-33E5D866C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4F0CF-A14B-1A02-52D8-49887AD22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048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6C091-50FD-072A-A85D-EBE5DF90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9DC43-EF86-CEE1-BB4E-D6A81D176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2C866E-59D6-F1B9-D13C-D73F63682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D21F4-80F2-7FAB-4A67-8E7DB3877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842B6C-8811-6A77-1D99-250812620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00430-B968-3315-A643-2986FBE5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922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ECF51-EAB9-0085-D1F1-88BDB667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FFEF82-F550-41F8-027A-1AD6026D37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27484E-87D5-17FF-2E4C-8CD985C5EE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DD7DD8-65FD-0CE4-5A08-0089B5F65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1C7B4-02B3-ADAB-9CBB-88D00C5A7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08964-ECA9-A753-D1B3-6F31798F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432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B31AA8-C219-C197-8DA8-2D6264843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3A752-C12A-6C3D-22C1-519CF139E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A9E62-3C47-A0D8-C39A-76B7318D5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905C28-0D1C-8446-8C0A-DACBC41C8CF2}" type="datetimeFigureOut">
              <a:rPr lang="en-CH" smtClean="0"/>
              <a:t>20.06.2024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FB781-78C1-0D14-071F-566B0E442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29172-685E-EB21-AB4E-0BE7068BA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AA3BF1-9D69-C744-9388-BA1BF25C8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57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/UATP24online-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650A-3EEF-990A-5A94-C156EE7566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Industrial &amp; Human Resources</a:t>
            </a:r>
            <a:br>
              <a:rPr lang="en-CH" dirty="0"/>
            </a:br>
            <a:r>
              <a:rPr lang="en-CH" dirty="0"/>
              <a:t>Return </a:t>
            </a:r>
            <a:r>
              <a:rPr lang="en-CH"/>
              <a:t>for Ukraine</a:t>
            </a:r>
            <a:br>
              <a:rPr lang="en-CH"/>
            </a:br>
            <a:r>
              <a:rPr lang="en-CH"/>
              <a:t>Update since March 2023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AEF2F1-8611-5EF2-D56F-5ED24CF19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CERN-Ukraine Committee Meeting 21.06.2024</a:t>
            </a:r>
          </a:p>
          <a:p>
            <a:r>
              <a:rPr lang="en-CH" dirty="0"/>
              <a:t>Christoph Schäfer / CERN International Relations</a:t>
            </a:r>
          </a:p>
        </p:txBody>
      </p:sp>
    </p:spTree>
    <p:extLst>
      <p:ext uri="{BB962C8B-B14F-4D97-AF65-F5344CB8AC3E}">
        <p14:creationId xmlns:p14="http://schemas.microsoft.com/office/powerpoint/2010/main" val="1570953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table with numbers and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D37C0A55-8877-6F40-9F53-45CDE860A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929" y="199901"/>
            <a:ext cx="10205444" cy="6458198"/>
          </a:xfrm>
        </p:spPr>
      </p:pic>
    </p:spTree>
    <p:extLst>
      <p:ext uri="{BB962C8B-B14F-4D97-AF65-F5344CB8AC3E}">
        <p14:creationId xmlns:p14="http://schemas.microsoft.com/office/powerpoint/2010/main" val="2746492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6F59D-0794-ABA2-ED46-E15E194D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Outreach programmes since March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E1C60-BC15-D2F6-B137-1134BFB29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Online Teacher programme with 50 Ukrainian participants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(</a:t>
            </a:r>
            <a:r>
              <a:rPr lang="en-GB" b="0" i="0" dirty="0">
                <a:effectLst/>
                <a:latin typeface="Helvetica" pitchFamily="2" charset="0"/>
                <a:hlinkClick r:id="rId2"/>
              </a:rPr>
              <a:t>https://indico.cern.ch/e/UATP24online-1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). </a:t>
            </a:r>
          </a:p>
          <a:p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One CERN visit of 48 young Ukrainians (13-15 years) having asylum in the vicinity</a:t>
            </a:r>
          </a:p>
          <a:p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Beam Line for Schools only one application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41368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Ukrainian Remote Traineeship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0" dirty="0"/>
              <a:t>Officially launched in </a:t>
            </a:r>
            <a:r>
              <a:rPr lang="en-US" dirty="0"/>
              <a:t>Q1 2024 </a:t>
            </a:r>
            <a:r>
              <a:rPr lang="en-US" b="0" dirty="0"/>
              <a:t>and based on an </a:t>
            </a:r>
            <a:r>
              <a:rPr lang="en-US" dirty="0"/>
              <a:t>exceptional memorandum</a:t>
            </a:r>
            <a:r>
              <a:rPr lang="en-US" b="0" dirty="0"/>
              <a:t> backed by the CERN Directorate</a:t>
            </a:r>
          </a:p>
          <a:p>
            <a:endParaRPr lang="en-US" dirty="0"/>
          </a:p>
          <a:p>
            <a:r>
              <a:rPr lang="en-US" b="0" dirty="0"/>
              <a:t>Initial duration:</a:t>
            </a:r>
            <a:r>
              <a:rPr lang="en-US" dirty="0"/>
              <a:t> 6 months from the first hire </a:t>
            </a:r>
            <a:r>
              <a:rPr lang="en-US" b="0" dirty="0"/>
              <a:t>(01/02)</a:t>
            </a:r>
          </a:p>
          <a:p>
            <a:endParaRPr lang="en-US" dirty="0"/>
          </a:p>
          <a:p>
            <a:r>
              <a:rPr lang="en-US" dirty="0"/>
              <a:t>Extension</a:t>
            </a:r>
            <a:r>
              <a:rPr lang="en-US" b="0" dirty="0"/>
              <a:t> of the program </a:t>
            </a:r>
            <a:r>
              <a:rPr lang="en-US" dirty="0"/>
              <a:t>in the works</a:t>
            </a:r>
            <a:r>
              <a:rPr lang="en-US" b="0" dirty="0"/>
              <a:t>, with funding available through </a:t>
            </a:r>
            <a:r>
              <a:rPr lang="en-US" dirty="0"/>
              <a:t>donations </a:t>
            </a:r>
            <a:r>
              <a:rPr lang="en-US" b="0" dirty="0"/>
              <a:t>(tbc)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16A4FF-8ADD-9745-B4ED-5524FE7A0ECB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Ernest S. Zakrzewski | UART 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E6B9D-5C21-B4CB-F213-B319C2F41DFE}"/>
              </a:ext>
            </a:extLst>
          </p:cNvPr>
          <p:cNvSpPr txBox="1"/>
          <p:nvPr/>
        </p:nvSpPr>
        <p:spPr>
          <a:xfrm>
            <a:off x="4266334" y="1598658"/>
            <a:ext cx="3659332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130 applications since launch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62 eligible candidates</a:t>
            </a:r>
          </a:p>
          <a:p>
            <a:pPr algn="l"/>
            <a:endParaRPr lang="en-CH" dirty="0"/>
          </a:p>
          <a:p>
            <a:pPr algn="l"/>
            <a:r>
              <a:rPr lang="en-GB" dirty="0"/>
              <a:t>O</a:t>
            </a:r>
            <a:r>
              <a:rPr lang="en-CH" dirty="0"/>
              <a:t>ut of which:</a:t>
            </a:r>
          </a:p>
          <a:p>
            <a:pPr algn="l"/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9 hired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5 currently offered, recruitment process has begun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algn="l"/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8 projects still available and more to come…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F8D787-6D9D-A169-8F2B-E329138342CB}"/>
              </a:ext>
            </a:extLst>
          </p:cNvPr>
          <p:cNvSpPr txBox="1"/>
          <p:nvPr/>
        </p:nvSpPr>
        <p:spPr>
          <a:xfrm>
            <a:off x="8075612" y="1598658"/>
            <a:ext cx="3659332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67 rejected candidates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1 Withdrawn application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algn="l"/>
            <a:r>
              <a:rPr lang="en-CH" b="1" dirty="0"/>
              <a:t>Main rejection reasons:</a:t>
            </a:r>
          </a:p>
          <a:p>
            <a:pPr algn="l"/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Not a Ukrainian National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Not resepcting the constraint of currently residing in Ukraine (territory unoccupied)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E10DCC-AD1A-83F6-2352-74C2B98DACB9}"/>
              </a:ext>
            </a:extLst>
          </p:cNvPr>
          <p:cNvCxnSpPr/>
          <p:nvPr/>
        </p:nvCxnSpPr>
        <p:spPr>
          <a:xfrm>
            <a:off x="7925666" y="1598658"/>
            <a:ext cx="0" cy="392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FC2A5A6-EF28-BE3D-0501-6DDB8B14707F}"/>
              </a:ext>
            </a:extLst>
          </p:cNvPr>
          <p:cNvCxnSpPr/>
          <p:nvPr/>
        </p:nvCxnSpPr>
        <p:spPr>
          <a:xfrm>
            <a:off x="4116388" y="1598658"/>
            <a:ext cx="0" cy="392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2114550" y="-5505069"/>
          <a:ext cx="9032081" cy="5040821"/>
          <a:chOff x="-2114550" y="-5505069"/>
          <a:chExt cx="9032081" cy="5040821"/>
        </a:xfrm>
      </p:grpSpPr>
      <p:sp>
        <p:nvSpPr>
          <p:cNvPr id="152" name="TextBox 151"/>
          <p:cNvSpPr txBox="1"/>
          <p:nvPr/>
        </p:nvSpPr>
        <p:spPr>
          <a:xfrm>
            <a:off x="752475" y="800101"/>
            <a:ext cx="5144422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>
                <a:solidFill>
                  <a:srgbClr val="333333"/>
                </a:solidFill>
                <a:latin typeface="Calibri"/>
              </a:rPr>
              <a:t>Annual contributions and industrial returns for Ukraine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3017" y="1157351"/>
            <a:ext cx="1423467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3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3017" y="1615187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7001" y="1615187"/>
            <a:ext cx="107984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4559" y="1615187"/>
            <a:ext cx="74482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60528" y="1615187"/>
            <a:ext cx="310407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3016" y="1786891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3580" y="1786891"/>
            <a:ext cx="46326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86116" y="1786891"/>
            <a:ext cx="673263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65248" y="1786891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016" y="2001267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3580" y="2001267"/>
            <a:ext cx="46326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6116" y="2001267"/>
            <a:ext cx="673263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65248" y="2001267"/>
            <a:ext cx="40556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3016" y="2215770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03580" y="2215770"/>
            <a:ext cx="46326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86116" y="2215770"/>
            <a:ext cx="673263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65248" y="2215770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3016" y="2430273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03580" y="2430273"/>
            <a:ext cx="46326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86116" y="2430273"/>
            <a:ext cx="673263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1 206 284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65248" y="2430273"/>
            <a:ext cx="40556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3016" y="2644775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3580" y="2644775"/>
            <a:ext cx="46326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86116" y="2644775"/>
            <a:ext cx="673263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1 230 382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65248" y="2644775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3016" y="2859279"/>
            <a:ext cx="436019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03580" y="2859279"/>
            <a:ext cx="463269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1 046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86116" y="2859279"/>
            <a:ext cx="673263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1 265 843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765248" y="2859279"/>
            <a:ext cx="405561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477767" y="1157351"/>
            <a:ext cx="2476640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477767" y="1615187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18716" y="1615187"/>
            <a:ext cx="571696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23479" y="1615187"/>
            <a:ext cx="56207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77767" y="1786891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05314" y="1786891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261 375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00459" y="1786891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77767" y="2001267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05314" y="2001267"/>
            <a:ext cx="58509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00459" y="2001267"/>
            <a:ext cx="58509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77767" y="2215770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05314" y="2215770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206 717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300459" y="2215770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133 358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77767" y="2430273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05314" y="2430273"/>
            <a:ext cx="58509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226 311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00459" y="2430273"/>
            <a:ext cx="58509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127 469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77767" y="2644775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005314" y="2644775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255 070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300459" y="2644775"/>
            <a:ext cx="58509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135 859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477767" y="2859279"/>
            <a:ext cx="496933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2024*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005314" y="2859279"/>
            <a:ext cx="585099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302 518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300459" y="2859279"/>
            <a:ext cx="585099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121 036</a:t>
            </a:r>
          </a:p>
        </p:txBody>
      </p:sp>
      <p:pic>
        <p:nvPicPr>
          <p:cNvPr id="55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9399" y="-7340092"/>
            <a:ext cx="3492500" cy="1949451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8192517" y="1157351"/>
            <a:ext cx="1883529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Expenditures (Ukraine, kCHF)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9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8192517" y="1615187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238217" y="1615187"/>
            <a:ext cx="65825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893089" y="1615187"/>
            <a:ext cx="85542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964617" y="1615187"/>
            <a:ext cx="635816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192516" y="1786891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545289" y="1786891"/>
            <a:ext cx="35105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-54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434201" y="1786891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78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1225202" y="1786891"/>
            <a:ext cx="375105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976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192516" y="2001267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57123" y="2001267"/>
            <a:ext cx="439225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- 194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434201" y="2001267"/>
            <a:ext cx="31419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30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1137038" y="2001267"/>
            <a:ext cx="46326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1 164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192516" y="2215770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457123" y="2215770"/>
            <a:ext cx="439225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- 676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434201" y="2215770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56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1137038" y="2215770"/>
            <a:ext cx="46326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1 620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192516" y="2430273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396209" y="2430273"/>
            <a:ext cx="50013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-1 145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434201" y="2430273"/>
            <a:ext cx="31419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64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1137038" y="2430273"/>
            <a:ext cx="46326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2 081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192516" y="2644775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9457123" y="2644775"/>
            <a:ext cx="439225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- 833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434201" y="2644775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46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1137038" y="2644775"/>
            <a:ext cx="46326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1 787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192516" y="2859279"/>
            <a:ext cx="496933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2024*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457123" y="2859279"/>
            <a:ext cx="439225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- 209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495115" y="2859279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1137038" y="2859279"/>
            <a:ext cx="463269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1 248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2819400" y="-7340092"/>
            <a:ext cx="1883529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Expenditures (Ukraine, kCHF)</a:t>
            </a:r>
          </a:p>
        </p:txBody>
      </p:sp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77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-2819400" y="-7340092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3391096" y="-7340092"/>
            <a:ext cx="571696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3381478" y="-7340092"/>
            <a:ext cx="56207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2819400" y="-7340092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3133591" y="-7340092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76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3072676" y="-7340092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2819400" y="-7340092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3133591" y="-7340092"/>
            <a:ext cx="31419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28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3072676" y="-7340092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2819400" y="-7340092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-3133591" y="-7340092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55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-3072676" y="-7340092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-2819400" y="-7340092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3133591" y="-7340092"/>
            <a:ext cx="31419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64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3072676" y="-7340092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-2819400" y="-7340092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-3133591" y="-7340092"/>
            <a:ext cx="31419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46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-3072676" y="-7340092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-2819400" y="-7340092"/>
            <a:ext cx="496933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2024*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3072676" y="-7340092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-3072676" y="-7340092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05891" y="4036569"/>
            <a:ext cx="918521" cy="161711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110" name="Table 10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0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23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2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763017" y="4570985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679319" y="4570985"/>
            <a:ext cx="446662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303773" y="4570985"/>
            <a:ext cx="49314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042283" y="4570985"/>
            <a:ext cx="446662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677788" y="4570985"/>
            <a:ext cx="493148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3891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63016" y="4742562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720421" y="4742562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0.34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543646" y="4742562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235670" y="4742562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826287" y="4742562"/>
            <a:ext cx="344648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63016" y="4957065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20421" y="4957065"/>
            <a:ext cx="40556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0.16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543646" y="4957065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3235670" y="4957065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826287" y="4957065"/>
            <a:ext cx="344648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3016" y="5171567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720421" y="5171567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0.32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543646" y="5171567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235670" y="5171567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826287" y="5171567"/>
            <a:ext cx="344648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63016" y="5386071"/>
            <a:ext cx="436019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720421" y="5386071"/>
            <a:ext cx="405561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0.34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543646" y="5386071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235670" y="5386071"/>
            <a:ext cx="253276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826287" y="5386071"/>
            <a:ext cx="344648" cy="18902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763016" y="5600447"/>
            <a:ext cx="436019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720421" y="5600447"/>
            <a:ext cx="405561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0.22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2543646" y="5600447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3235670" y="5600447"/>
            <a:ext cx="253276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3826287" y="5600447"/>
            <a:ext cx="344648" cy="18902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21591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63016" y="5814949"/>
            <a:ext cx="496933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2024*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720421" y="5814949"/>
            <a:ext cx="405561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0.02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543646" y="5814949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235670" y="5814949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3917659" y="5814949"/>
            <a:ext cx="253276" cy="225448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1591" rIns="95251" bIns="57659" rtlCol="0">
            <a:spAutoFit/>
          </a:bodyPr>
          <a:lstStyle/>
          <a:p>
            <a:pPr algn="r" fontAlgn="base"/>
            <a:r>
              <a:rPr sz="945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859356" y="4399281"/>
            <a:ext cx="522581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algn="ctr" fontAlgn="base"/>
            <a:r>
              <a:rPr sz="756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232717" y="4399281"/>
            <a:ext cx="512963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algn="ctr" fontAlgn="base"/>
            <a:r>
              <a:rPr sz="756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905891" y="6237732"/>
            <a:ext cx="2104743" cy="145424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*Provisional figure based on commitments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4477767" y="3941319"/>
            <a:ext cx="1622239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50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641" y="4475607"/>
            <a:ext cx="3860800" cy="2245487"/>
          </a:xfrm>
          <a:prstGeom prst="rect">
            <a:avLst/>
          </a:prstGeom>
        </p:spPr>
      </p:pic>
      <p:pic>
        <p:nvPicPr>
          <p:cNvPr id="151" name="IRServi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975" y="4475607"/>
            <a:ext cx="3860800" cy="22454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of a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31F1A70A-8DBD-BCF0-57FA-7BB7F79EB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49" y="606424"/>
            <a:ext cx="12077067" cy="5489576"/>
          </a:xfrm>
        </p:spPr>
      </p:pic>
    </p:spTree>
    <p:extLst>
      <p:ext uri="{BB962C8B-B14F-4D97-AF65-F5344CB8AC3E}">
        <p14:creationId xmlns:p14="http://schemas.microsoft.com/office/powerpoint/2010/main" val="3007526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5C3A5E6E-BDF9-7CF6-C27D-934436C26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497" y="1295635"/>
            <a:ext cx="12655556" cy="42667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DBA149-B0A2-1365-EAE5-2F792C41F914}"/>
              </a:ext>
            </a:extLst>
          </p:cNvPr>
          <p:cNvSpPr txBox="1"/>
          <p:nvPr/>
        </p:nvSpPr>
        <p:spPr>
          <a:xfrm>
            <a:off x="2706130" y="5993027"/>
            <a:ext cx="612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Key message: Ukraine gets more money out than is putting in</a:t>
            </a:r>
          </a:p>
        </p:txBody>
      </p:sp>
    </p:spTree>
    <p:extLst>
      <p:ext uri="{BB962C8B-B14F-4D97-AF65-F5344CB8AC3E}">
        <p14:creationId xmlns:p14="http://schemas.microsoft.com/office/powerpoint/2010/main" val="330837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0230" cy="2242185"/>
          <a:chOff x="0" y="0"/>
          <a:chExt cx="8700230" cy="2242185"/>
        </a:xfrm>
      </p:grpSpPr>
      <p:sp>
        <p:nvSpPr>
          <p:cNvPr id="23" name="TextBox 22"/>
          <p:cNvSpPr txBox="1"/>
          <p:nvPr/>
        </p:nvSpPr>
        <p:spPr>
          <a:xfrm>
            <a:off x="2597659" y="768351"/>
            <a:ext cx="6372514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>
                <a:solidFill>
                  <a:srgbClr val="333333"/>
                </a:solidFill>
                <a:latin typeface="Calibri"/>
              </a:rPr>
              <a:t>List of contract/orders with the highest turnover in 2024 for Ukraine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615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1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1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1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3016" y="1805814"/>
            <a:ext cx="864021" cy="1679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9177" rIns="95251" bIns="19177" rtlCol="0">
            <a:spAutoFit/>
          </a:bodyPr>
          <a:lstStyle/>
          <a:p>
            <a:pPr fontAlgn="base"/>
            <a:r>
              <a:rPr sz="840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9083" y="1805814"/>
            <a:ext cx="687691" cy="1679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9177" rIns="95251" bIns="19177" rtlCol="0">
            <a:spAutoFit/>
          </a:bodyPr>
          <a:lstStyle/>
          <a:p>
            <a:pPr fontAlgn="base"/>
            <a:r>
              <a:rPr sz="840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81471" y="1805814"/>
            <a:ext cx="548229" cy="1679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9177" rIns="95251" bIns="19177" rtlCol="0">
            <a:spAutoFit/>
          </a:bodyPr>
          <a:lstStyle/>
          <a:p>
            <a:pPr fontAlgn="base"/>
            <a:r>
              <a:rPr sz="840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25386" y="1805814"/>
            <a:ext cx="874921" cy="1679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9177" rIns="160020" bIns="19177" rtlCol="0">
            <a:spAutoFit/>
          </a:bodyPr>
          <a:lstStyle/>
          <a:p>
            <a:pPr algn="r" fontAlgn="base"/>
            <a:r>
              <a:rPr sz="840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3016" y="1996441"/>
            <a:ext cx="812725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CT1200072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9083" y="1996441"/>
            <a:ext cx="650821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30 DAYS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81472" y="1996441"/>
            <a:ext cx="1158974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01772" y="1996441"/>
            <a:ext cx="498535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algn="r" fontAlgn="base"/>
            <a:r>
              <a:rPr sz="1051">
                <a:solidFill>
                  <a:srgbClr val="333333"/>
                </a:solidFill>
                <a:latin typeface="Calibri"/>
              </a:rPr>
              <a:t>3 079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3016" y="2234820"/>
            <a:ext cx="825549" cy="210186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CA1121477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9083" y="2234820"/>
            <a:ext cx="1893149" cy="210186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TUBES POUR INJECTION PLUGS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81472" y="2234820"/>
            <a:ext cx="1158974" cy="210186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01772" y="2234820"/>
            <a:ext cx="498535" cy="210186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24003" rtlCol="0">
            <a:spAutoFit/>
          </a:bodyPr>
          <a:lstStyle/>
          <a:p>
            <a:pPr algn="r" fontAlgn="base"/>
            <a:r>
              <a:rPr sz="1051">
                <a:solidFill>
                  <a:srgbClr val="333333"/>
                </a:solidFill>
                <a:latin typeface="Calibri"/>
              </a:rPr>
              <a:t>1 845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016" y="2473072"/>
            <a:ext cx="825549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CA1558332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69083" y="2473072"/>
            <a:ext cx="2362828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J3085917, CMS TUBES AND ELBOWS P1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1472" y="2473072"/>
            <a:ext cx="1158974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01159" y="2473072"/>
            <a:ext cx="399149" cy="210186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4003" rIns="95251" bIns="24003" rtlCol="0">
            <a:spAutoFit/>
          </a:bodyPr>
          <a:lstStyle/>
          <a:p>
            <a:pPr algn="r" fontAlgn="base"/>
            <a:r>
              <a:rPr sz="1051">
                <a:solidFill>
                  <a:srgbClr val="333333"/>
                </a:solidFill>
                <a:latin typeface="Calibri"/>
              </a:rPr>
              <a:t>724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3016" y="2711323"/>
            <a:ext cx="812725" cy="250581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64008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CT1102974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69083" y="2711323"/>
            <a:ext cx="1904370" cy="250581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64008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TUBE INOX 316L D.12  X 10   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81472" y="2711323"/>
            <a:ext cx="1158974" cy="250581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64008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NOTZ METALL AG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201159" y="2711323"/>
            <a:ext cx="399149" cy="250581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24003" rIns="95251" bIns="64008" rtlCol="0">
            <a:spAutoFit/>
          </a:bodyPr>
          <a:lstStyle/>
          <a:p>
            <a:pPr algn="r" fontAlgn="base"/>
            <a:r>
              <a:rPr sz="1051">
                <a:solidFill>
                  <a:srgbClr val="333333"/>
                </a:solidFill>
                <a:latin typeface="Calibri"/>
              </a:rPr>
              <a:t>264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244BA9-4366-C968-15B1-5D724CF01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50529"/>
            <a:ext cx="12072155" cy="530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16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table with numbers and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202BEAEF-9486-6CA7-6EBA-EC34F2151F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565" y="268672"/>
            <a:ext cx="10234011" cy="6206269"/>
          </a:xfrm>
        </p:spPr>
      </p:pic>
    </p:spTree>
    <p:extLst>
      <p:ext uri="{BB962C8B-B14F-4D97-AF65-F5344CB8AC3E}">
        <p14:creationId xmlns:p14="http://schemas.microsoft.com/office/powerpoint/2010/main" val="159476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table with numbers and a number of people&#10;&#10;Description automatically generated">
            <a:extLst>
              <a:ext uri="{FF2B5EF4-FFF2-40B4-BE49-F238E27FC236}">
                <a16:creationId xmlns:a16="http://schemas.microsoft.com/office/drawing/2014/main" id="{4A7A59EF-A453-418C-7BDB-7D1C712B83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9862" y="0"/>
            <a:ext cx="9709325" cy="6252519"/>
          </a:xfrm>
        </p:spPr>
      </p:pic>
      <p:pic>
        <p:nvPicPr>
          <p:cNvPr id="7" name="Picture 6" descr="A close up of a number&#10;&#10;Description automatically generated">
            <a:extLst>
              <a:ext uri="{FF2B5EF4-FFF2-40B4-BE49-F238E27FC236}">
                <a16:creationId xmlns:a16="http://schemas.microsoft.com/office/drawing/2014/main" id="{27DE591D-1C25-804C-67A2-3D0D887E3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088" y="6052283"/>
            <a:ext cx="9641100" cy="16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table with numbers and a number on it&#10;&#10;Description automatically generated">
            <a:extLst>
              <a:ext uri="{FF2B5EF4-FFF2-40B4-BE49-F238E27FC236}">
                <a16:creationId xmlns:a16="http://schemas.microsoft.com/office/drawing/2014/main" id="{A6DE565A-4FFE-2978-83D7-222CB2D80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930" y="2068139"/>
            <a:ext cx="11572140" cy="2721721"/>
          </a:xfrm>
        </p:spPr>
      </p:pic>
    </p:spTree>
    <p:extLst>
      <p:ext uri="{BB962C8B-B14F-4D97-AF65-F5344CB8AC3E}">
        <p14:creationId xmlns:p14="http://schemas.microsoft.com/office/powerpoint/2010/main" val="81342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490</Words>
  <Application>Microsoft Macintosh PowerPoint</Application>
  <PresentationFormat>Widescreen</PresentationFormat>
  <Paragraphs>205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Helvetica</vt:lpstr>
      <vt:lpstr>Office Theme</vt:lpstr>
      <vt:lpstr>Industrial &amp; Human Resources Return for Ukraine Update since March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Outreach programmes since March 2023</vt:lpstr>
      <vt:lpstr>Ukrainian Remote Traineeship Programme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Schaefer</dc:creator>
  <cp:lastModifiedBy>Christoph Schaefer</cp:lastModifiedBy>
  <cp:revision>10</cp:revision>
  <dcterms:created xsi:type="dcterms:W3CDTF">2024-06-20T14:14:38Z</dcterms:created>
  <dcterms:modified xsi:type="dcterms:W3CDTF">2024-06-20T16:04:30Z</dcterms:modified>
</cp:coreProperties>
</file>