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21.jpg" ContentType="image/jpeg"/>
  <Override PartName="/ppt/media/image22.jpg" ContentType="image/jpeg"/>
  <Override PartName="/ppt/media/image24.jpg" ContentType="image/jpeg"/>
  <Override PartName="/ppt/media/image25.jpg" ContentType="image/jpeg"/>
  <Override PartName="/ppt/media/image26.jpg" ContentType="image/jpeg"/>
  <Override PartName="/ppt/notesSlides/notesSlide4.xml" ContentType="application/vnd.openxmlformats-officedocument.presentationml.notesSlide+xml"/>
  <Override PartName="/ppt/media/image55.JPG" ContentType="image/jpeg"/>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sldIdLst>
    <p:sldId id="256" r:id="rId5"/>
    <p:sldId id="316" r:id="rId6"/>
    <p:sldId id="317" r:id="rId7"/>
    <p:sldId id="318" r:id="rId8"/>
    <p:sldId id="319" r:id="rId9"/>
    <p:sldId id="329" r:id="rId10"/>
    <p:sldId id="320" r:id="rId11"/>
    <p:sldId id="321" r:id="rId12"/>
    <p:sldId id="322" r:id="rId13"/>
    <p:sldId id="309" r:id="rId14"/>
    <p:sldId id="315" r:id="rId15"/>
    <p:sldId id="328" r:id="rId16"/>
    <p:sldId id="323" r:id="rId17"/>
    <p:sldId id="324" r:id="rId18"/>
    <p:sldId id="310" r:id="rId19"/>
    <p:sldId id="326" r:id="rId20"/>
    <p:sldId id="311" r:id="rId21"/>
    <p:sldId id="327" r:id="rId22"/>
    <p:sldId id="26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383142-5655-A397-AD6B-F3BBF3285DE9}" name="Craig Buttar" initials="CB" userId="S::craig.buttar@glasgow.ac.uk::a80eb832-d7b2-444a-93d0-1d05f69b3256" providerId="AD"/>
  <p188:author id="{98CA94C4-6FD0-9E95-B783-564DBA84314A}" name="Md Arif Abdulla Samy" initials="MS" userId="S::mdarifabdulla.samy@glasgow.ac.uk::00b1a951-f10e-4648-a8cf-4bc9303bac6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64CEF9-AFDF-2C67-6DE1-9D0AECAE476E}" v="7" dt="2024-06-19T13:43:32.795"/>
    <p1510:client id="{4D865AF0-2630-8CF8-AA72-82973888A458}" v="197" dt="2024-06-19T11:50:57.431"/>
    <p1510:client id="{5143C225-D28C-B494-7E2F-1D112B21F2A1}" v="1" dt="2024-06-19T15:22:08.902"/>
    <p1510:client id="{5A19E9E2-AA08-EC88-8CDD-291B7062055E}" v="4" dt="2024-06-19T13:14:52.921"/>
    <p1510:client id="{C5D7152E-48CB-63B0-0B71-D8A89BCA0932}" v="361" dt="2024-06-20T14:15:59.640"/>
    <p1510:client id="{DEAE241F-4818-626F-D626-77CF0C793F21}" v="69" dt="2024-06-20T14:50:24.0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38"/>
    <p:restoredTop sz="96041"/>
  </p:normalViewPr>
  <p:slideViewPr>
    <p:cSldViewPr snapToGrid="0">
      <p:cViewPr>
        <p:scale>
          <a:sx n="120" d="100"/>
          <a:sy n="120" d="100"/>
        </p:scale>
        <p:origin x="936"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08175D-BACF-4449-9DEB-934E8E190989}" type="doc">
      <dgm:prSet loTypeId="urn:microsoft.com/office/officeart/2005/8/layout/hProcess11" loCatId="" qsTypeId="urn:microsoft.com/office/officeart/2005/8/quickstyle/simple2" qsCatId="simple" csTypeId="urn:microsoft.com/office/officeart/2005/8/colors/accent1_2" csCatId="accent1" phldr="1"/>
      <dgm:spPr/>
      <dgm:t>
        <a:bodyPr/>
        <a:lstStyle/>
        <a:p>
          <a:endParaRPr lang="en-US"/>
        </a:p>
      </dgm:t>
    </dgm:pt>
    <dgm:pt modelId="{7629E0D1-FA59-8E4E-A89A-9ED726239857}">
      <dgm:prSet phldrT="[Text]" custT="1"/>
      <dgm:spPr/>
      <dgm:t>
        <a:bodyPr/>
        <a:lstStyle/>
        <a:p>
          <a:r>
            <a:rPr lang="en-US" sz="1400" b="1" dirty="0"/>
            <a:t>Bare module Reception</a:t>
          </a:r>
        </a:p>
      </dgm:t>
    </dgm:pt>
    <dgm:pt modelId="{BC321635-E65F-3A45-A158-9A6E08701050}" type="parTrans" cxnId="{F855DEE8-068D-2D44-8ED9-FB9EDCBFE081}">
      <dgm:prSet/>
      <dgm:spPr/>
      <dgm:t>
        <a:bodyPr/>
        <a:lstStyle/>
        <a:p>
          <a:endParaRPr lang="en-US"/>
        </a:p>
      </dgm:t>
    </dgm:pt>
    <dgm:pt modelId="{9B483ECD-BE11-4743-92AC-33D79ACC81A9}" type="sibTrans" cxnId="{F855DEE8-068D-2D44-8ED9-FB9EDCBFE081}">
      <dgm:prSet/>
      <dgm:spPr/>
      <dgm:t>
        <a:bodyPr/>
        <a:lstStyle/>
        <a:p>
          <a:endParaRPr lang="en-US"/>
        </a:p>
      </dgm:t>
    </dgm:pt>
    <dgm:pt modelId="{FED1FA53-E920-854B-B63F-36D1E016FF60}">
      <dgm:prSet phldrT="[Text]"/>
      <dgm:spPr/>
      <dgm:t>
        <a:bodyPr/>
        <a:lstStyle/>
        <a:p>
          <a:r>
            <a:rPr lang="en-US" sz="900" dirty="0"/>
            <a:t>Bare module comes from hybridization vendor after flip chip and bump bonding</a:t>
          </a:r>
        </a:p>
      </dgm:t>
    </dgm:pt>
    <dgm:pt modelId="{76DB6FC3-1BC9-C041-A966-CED10269064F}" type="parTrans" cxnId="{89B4E999-D7B7-E841-928D-1028479E59F4}">
      <dgm:prSet/>
      <dgm:spPr/>
      <dgm:t>
        <a:bodyPr/>
        <a:lstStyle/>
        <a:p>
          <a:endParaRPr lang="en-US"/>
        </a:p>
      </dgm:t>
    </dgm:pt>
    <dgm:pt modelId="{A70AE748-6290-834D-BE03-2E7F723C7BE0}" type="sibTrans" cxnId="{89B4E999-D7B7-E841-928D-1028479E59F4}">
      <dgm:prSet/>
      <dgm:spPr/>
      <dgm:t>
        <a:bodyPr/>
        <a:lstStyle/>
        <a:p>
          <a:endParaRPr lang="en-US"/>
        </a:p>
      </dgm:t>
    </dgm:pt>
    <dgm:pt modelId="{AB2EA951-BA2F-7B4F-9A8F-3E1FC6C12FBE}">
      <dgm:prSet phldrT="[Text]"/>
      <dgm:spPr/>
      <dgm:t>
        <a:bodyPr/>
        <a:lstStyle/>
        <a:p>
          <a:r>
            <a:rPr lang="en-US" sz="900" dirty="0"/>
            <a:t>Visual inspection (VI) and IV is done</a:t>
          </a:r>
        </a:p>
      </dgm:t>
    </dgm:pt>
    <dgm:pt modelId="{356B230E-039D-1444-BB40-577CCA5484E3}" type="parTrans" cxnId="{C0004404-4C54-EC42-831B-6ED757597613}">
      <dgm:prSet/>
      <dgm:spPr/>
      <dgm:t>
        <a:bodyPr/>
        <a:lstStyle/>
        <a:p>
          <a:endParaRPr lang="en-US"/>
        </a:p>
      </dgm:t>
    </dgm:pt>
    <dgm:pt modelId="{D2F5BC25-00BF-C54E-A31B-06111C7D4128}" type="sibTrans" cxnId="{C0004404-4C54-EC42-831B-6ED757597613}">
      <dgm:prSet/>
      <dgm:spPr/>
      <dgm:t>
        <a:bodyPr/>
        <a:lstStyle/>
        <a:p>
          <a:endParaRPr lang="en-US"/>
        </a:p>
      </dgm:t>
    </dgm:pt>
    <dgm:pt modelId="{7E7F663C-0EAC-4B4A-946C-D6A3E4D06F02}">
      <dgm:prSet phldrT="[Text]" custT="1"/>
      <dgm:spPr/>
      <dgm:t>
        <a:bodyPr/>
        <a:lstStyle/>
        <a:p>
          <a:r>
            <a:rPr lang="en-US" sz="1400" b="1" dirty="0"/>
            <a:t>Assembly</a:t>
          </a:r>
        </a:p>
      </dgm:t>
    </dgm:pt>
    <dgm:pt modelId="{14970ABE-1C9F-934E-9BAB-534204737A99}" type="parTrans" cxnId="{DE571CDC-8474-0049-B9D8-AE7AA58D3CFF}">
      <dgm:prSet/>
      <dgm:spPr/>
      <dgm:t>
        <a:bodyPr/>
        <a:lstStyle/>
        <a:p>
          <a:endParaRPr lang="en-US"/>
        </a:p>
      </dgm:t>
    </dgm:pt>
    <dgm:pt modelId="{C3C69EDC-1C1B-0447-A706-C12B7C6B631F}" type="sibTrans" cxnId="{DE571CDC-8474-0049-B9D8-AE7AA58D3CFF}">
      <dgm:prSet/>
      <dgm:spPr/>
      <dgm:t>
        <a:bodyPr/>
        <a:lstStyle/>
        <a:p>
          <a:endParaRPr lang="en-US"/>
        </a:p>
      </dgm:t>
    </dgm:pt>
    <dgm:pt modelId="{384A15B7-6929-B34B-9288-518079EBB164}">
      <dgm:prSet phldrT="[Text]"/>
      <dgm:spPr/>
      <dgm:t>
        <a:bodyPr/>
        <a:lstStyle/>
        <a:p>
          <a:r>
            <a:rPr lang="en-US" sz="900" dirty="0"/>
            <a:t>Flexible PCB is glued with bare module</a:t>
          </a:r>
        </a:p>
      </dgm:t>
    </dgm:pt>
    <dgm:pt modelId="{E8D2DF2A-1246-3244-985F-B3CE0E056BD3}" type="parTrans" cxnId="{BCDA6922-C2A4-8C41-AD8B-58819948603A}">
      <dgm:prSet/>
      <dgm:spPr/>
      <dgm:t>
        <a:bodyPr/>
        <a:lstStyle/>
        <a:p>
          <a:endParaRPr lang="en-US"/>
        </a:p>
      </dgm:t>
    </dgm:pt>
    <dgm:pt modelId="{37A7C0AA-08D6-1441-A805-05AD144863BD}" type="sibTrans" cxnId="{BCDA6922-C2A4-8C41-AD8B-58819948603A}">
      <dgm:prSet/>
      <dgm:spPr/>
      <dgm:t>
        <a:bodyPr/>
        <a:lstStyle/>
        <a:p>
          <a:endParaRPr lang="en-US"/>
        </a:p>
      </dgm:t>
    </dgm:pt>
    <dgm:pt modelId="{43FE6C81-0466-CC4C-9CD8-9DCEBB7C57BE}">
      <dgm:prSet phldrT="[Text]"/>
      <dgm:spPr/>
      <dgm:t>
        <a:bodyPr/>
        <a:lstStyle/>
        <a:p>
          <a:r>
            <a:rPr lang="en-US" sz="900" dirty="0" err="1"/>
            <a:t>Wirebonding</a:t>
          </a:r>
          <a:r>
            <a:rPr lang="en-US" sz="900" dirty="0"/>
            <a:t> is done</a:t>
          </a:r>
        </a:p>
      </dgm:t>
    </dgm:pt>
    <dgm:pt modelId="{7606B222-4CD3-754B-BA12-9BC3F2B67E0D}" type="parTrans" cxnId="{3162A8E3-D584-B943-BC4E-5DA3951128B8}">
      <dgm:prSet/>
      <dgm:spPr/>
      <dgm:t>
        <a:bodyPr/>
        <a:lstStyle/>
        <a:p>
          <a:endParaRPr lang="en-US"/>
        </a:p>
      </dgm:t>
    </dgm:pt>
    <dgm:pt modelId="{9C872267-2453-D94C-9A8A-4E506E86688F}" type="sibTrans" cxnId="{3162A8E3-D584-B943-BC4E-5DA3951128B8}">
      <dgm:prSet/>
      <dgm:spPr/>
      <dgm:t>
        <a:bodyPr/>
        <a:lstStyle/>
        <a:p>
          <a:endParaRPr lang="en-US"/>
        </a:p>
      </dgm:t>
    </dgm:pt>
    <dgm:pt modelId="{0828D6D8-6419-1E42-9C7E-340392A8A178}">
      <dgm:prSet phldrT="[Text]" custT="1"/>
      <dgm:spPr/>
      <dgm:t>
        <a:bodyPr/>
        <a:lstStyle/>
        <a:p>
          <a:r>
            <a:rPr lang="en-US" sz="1400" b="1" dirty="0"/>
            <a:t>Initial Warm</a:t>
          </a:r>
        </a:p>
      </dgm:t>
    </dgm:pt>
    <dgm:pt modelId="{260EC05B-8019-AA43-B906-2DB68114A60E}" type="parTrans" cxnId="{701A1524-C80C-0C4F-8ED8-5A1776505EFA}">
      <dgm:prSet/>
      <dgm:spPr/>
      <dgm:t>
        <a:bodyPr/>
        <a:lstStyle/>
        <a:p>
          <a:endParaRPr lang="en-US"/>
        </a:p>
      </dgm:t>
    </dgm:pt>
    <dgm:pt modelId="{223D89F2-0AF3-E74B-ACD6-7681457BB8C7}" type="sibTrans" cxnId="{701A1524-C80C-0C4F-8ED8-5A1776505EFA}">
      <dgm:prSet/>
      <dgm:spPr/>
      <dgm:t>
        <a:bodyPr/>
        <a:lstStyle/>
        <a:p>
          <a:endParaRPr lang="en-US"/>
        </a:p>
      </dgm:t>
    </dgm:pt>
    <dgm:pt modelId="{971B18FF-2C91-5445-ADB7-7C49BFD6FFA6}">
      <dgm:prSet phldrT="[Text]"/>
      <dgm:spPr/>
      <dgm:t>
        <a:bodyPr/>
        <a:lstStyle/>
        <a:p>
          <a:r>
            <a:rPr lang="en-US" sz="900" dirty="0"/>
            <a:t>Done at 20</a:t>
          </a:r>
          <a:r>
            <a:rPr lang="en-US" sz="900" baseline="30000" dirty="0"/>
            <a:t>0</a:t>
          </a:r>
          <a:r>
            <a:rPr lang="en-US" sz="900" baseline="0" dirty="0"/>
            <a:t>C temperature</a:t>
          </a:r>
          <a:endParaRPr lang="en-US" sz="900" dirty="0"/>
        </a:p>
      </dgm:t>
    </dgm:pt>
    <dgm:pt modelId="{23FFEECC-DFC9-1945-AD8B-8D471BF10034}" type="parTrans" cxnId="{2D7F7533-DCB7-7C4D-BA9A-AFEA4178FB0B}">
      <dgm:prSet/>
      <dgm:spPr/>
      <dgm:t>
        <a:bodyPr/>
        <a:lstStyle/>
        <a:p>
          <a:endParaRPr lang="en-US"/>
        </a:p>
      </dgm:t>
    </dgm:pt>
    <dgm:pt modelId="{6F4E0F5E-5EB8-F745-B888-AAF8E83CF011}" type="sibTrans" cxnId="{2D7F7533-DCB7-7C4D-BA9A-AFEA4178FB0B}">
      <dgm:prSet/>
      <dgm:spPr/>
      <dgm:t>
        <a:bodyPr/>
        <a:lstStyle/>
        <a:p>
          <a:endParaRPr lang="en-US"/>
        </a:p>
      </dgm:t>
    </dgm:pt>
    <dgm:pt modelId="{5EA98146-B137-8B45-874F-50E7392212AA}">
      <dgm:prSet phldrT="[Text]"/>
      <dgm:spPr/>
      <dgm:t>
        <a:bodyPr/>
        <a:lstStyle/>
        <a:p>
          <a:r>
            <a:rPr lang="en-US" sz="900" dirty="0"/>
            <a:t>Sensor IV</a:t>
          </a:r>
        </a:p>
      </dgm:t>
    </dgm:pt>
    <dgm:pt modelId="{ED97E147-3DE8-734F-995C-D4D98E0A7755}" type="parTrans" cxnId="{78E8D27F-87FE-CC47-B158-FC75B1AFC1D3}">
      <dgm:prSet/>
      <dgm:spPr/>
      <dgm:t>
        <a:bodyPr/>
        <a:lstStyle/>
        <a:p>
          <a:endParaRPr lang="en-US"/>
        </a:p>
      </dgm:t>
    </dgm:pt>
    <dgm:pt modelId="{D571D6D7-0041-0E40-A9C5-A7AA0FC8E86F}" type="sibTrans" cxnId="{78E8D27F-87FE-CC47-B158-FC75B1AFC1D3}">
      <dgm:prSet/>
      <dgm:spPr/>
      <dgm:t>
        <a:bodyPr/>
        <a:lstStyle/>
        <a:p>
          <a:endParaRPr lang="en-US"/>
        </a:p>
      </dgm:t>
    </dgm:pt>
    <dgm:pt modelId="{7BC19AF5-F3CA-ED42-A5FF-205E015C4ACB}">
      <dgm:prSet phldrT="[Text]"/>
      <dgm:spPr/>
      <dgm:t>
        <a:bodyPr/>
        <a:lstStyle/>
        <a:p>
          <a:r>
            <a:rPr lang="en-US" sz="900" dirty="0"/>
            <a:t>Pull test is done</a:t>
          </a:r>
        </a:p>
      </dgm:t>
    </dgm:pt>
    <dgm:pt modelId="{7F514B5E-52E7-0341-B8E5-5972F895797B}" type="parTrans" cxnId="{72D704BB-87CC-834F-9594-6DA3D45FEE7B}">
      <dgm:prSet/>
      <dgm:spPr/>
      <dgm:t>
        <a:bodyPr/>
        <a:lstStyle/>
        <a:p>
          <a:endParaRPr lang="en-US"/>
        </a:p>
      </dgm:t>
    </dgm:pt>
    <dgm:pt modelId="{6C656019-61C0-504C-9950-91553623600F}" type="sibTrans" cxnId="{72D704BB-87CC-834F-9594-6DA3D45FEE7B}">
      <dgm:prSet/>
      <dgm:spPr/>
      <dgm:t>
        <a:bodyPr/>
        <a:lstStyle/>
        <a:p>
          <a:endParaRPr lang="en-US"/>
        </a:p>
      </dgm:t>
    </dgm:pt>
    <dgm:pt modelId="{4ADEE75B-BEEA-7841-AE78-918661022E4D}">
      <dgm:prSet phldrT="[Text]"/>
      <dgm:spPr/>
      <dgm:t>
        <a:bodyPr/>
        <a:lstStyle/>
        <a:p>
          <a:r>
            <a:rPr lang="en-US" sz="900" dirty="0"/>
            <a:t>Final VI</a:t>
          </a:r>
        </a:p>
      </dgm:t>
    </dgm:pt>
    <dgm:pt modelId="{F29EC2B1-CF72-2B40-A9CF-A8178F5ADABF}" type="parTrans" cxnId="{1C1287AE-AF9C-4A4A-ABD2-5E15C1F1984C}">
      <dgm:prSet/>
      <dgm:spPr/>
      <dgm:t>
        <a:bodyPr/>
        <a:lstStyle/>
        <a:p>
          <a:endParaRPr lang="en-US"/>
        </a:p>
      </dgm:t>
    </dgm:pt>
    <dgm:pt modelId="{B6B3AED6-FBFC-CF4C-9DBF-79D2804AE4B8}" type="sibTrans" cxnId="{1C1287AE-AF9C-4A4A-ABD2-5E15C1F1984C}">
      <dgm:prSet/>
      <dgm:spPr/>
      <dgm:t>
        <a:bodyPr/>
        <a:lstStyle/>
        <a:p>
          <a:endParaRPr lang="en-US"/>
        </a:p>
      </dgm:t>
    </dgm:pt>
    <dgm:pt modelId="{F71D5E58-E068-2444-8556-3B926C56CB1D}">
      <dgm:prSet phldrT="[Text]"/>
      <dgm:spPr/>
      <dgm:t>
        <a:bodyPr/>
        <a:lstStyle/>
        <a:p>
          <a:r>
            <a:rPr lang="en-US" sz="900" dirty="0"/>
            <a:t>Full Electrical test</a:t>
          </a:r>
        </a:p>
      </dgm:t>
    </dgm:pt>
    <dgm:pt modelId="{7BAD1EB8-1413-0E44-A79A-2943A8C9E1F1}" type="parTrans" cxnId="{072A1586-F24A-E34B-A5D8-32CB12AC45B6}">
      <dgm:prSet/>
      <dgm:spPr/>
      <dgm:t>
        <a:bodyPr/>
        <a:lstStyle/>
        <a:p>
          <a:endParaRPr lang="en-US"/>
        </a:p>
      </dgm:t>
    </dgm:pt>
    <dgm:pt modelId="{B03DA0F9-8264-7A4C-B61B-480C39BEF1C0}" type="sibTrans" cxnId="{072A1586-F24A-E34B-A5D8-32CB12AC45B6}">
      <dgm:prSet/>
      <dgm:spPr/>
      <dgm:t>
        <a:bodyPr/>
        <a:lstStyle/>
        <a:p>
          <a:endParaRPr lang="en-US"/>
        </a:p>
      </dgm:t>
    </dgm:pt>
    <dgm:pt modelId="{9ED6BE3E-45B7-0745-A5D3-372DD901BE65}">
      <dgm:prSet custT="1"/>
      <dgm:spPr/>
      <dgm:t>
        <a:bodyPr/>
        <a:lstStyle/>
        <a:p>
          <a:r>
            <a:rPr lang="en-US" sz="1400" b="1" dirty="0"/>
            <a:t>Parylene Masking </a:t>
          </a:r>
        </a:p>
      </dgm:t>
    </dgm:pt>
    <dgm:pt modelId="{EBE22824-7FDA-6E4D-A860-26264B48D1B2}" type="parTrans" cxnId="{F53AF651-7115-C044-8D9F-8790CB78D8E0}">
      <dgm:prSet/>
      <dgm:spPr/>
      <dgm:t>
        <a:bodyPr/>
        <a:lstStyle/>
        <a:p>
          <a:endParaRPr lang="en-US"/>
        </a:p>
      </dgm:t>
    </dgm:pt>
    <dgm:pt modelId="{6E6497A8-335C-7347-A934-3032DF3615B2}" type="sibTrans" cxnId="{F53AF651-7115-C044-8D9F-8790CB78D8E0}">
      <dgm:prSet/>
      <dgm:spPr/>
      <dgm:t>
        <a:bodyPr/>
        <a:lstStyle/>
        <a:p>
          <a:endParaRPr lang="en-US"/>
        </a:p>
      </dgm:t>
    </dgm:pt>
    <dgm:pt modelId="{149A1D2B-BCF3-8C48-B2C3-06F0562705EA}">
      <dgm:prSet/>
      <dgm:spPr/>
      <dgm:t>
        <a:bodyPr/>
        <a:lstStyle/>
        <a:p>
          <a:r>
            <a:rPr lang="en-US" sz="900" dirty="0"/>
            <a:t>VI</a:t>
          </a:r>
        </a:p>
      </dgm:t>
    </dgm:pt>
    <dgm:pt modelId="{05DC5BA2-4CE9-A349-B5B5-60D1EAADCE34}" type="parTrans" cxnId="{B1ABD5E2-99E5-9648-AF8B-C7125C902A80}">
      <dgm:prSet/>
      <dgm:spPr/>
      <dgm:t>
        <a:bodyPr/>
        <a:lstStyle/>
        <a:p>
          <a:endParaRPr lang="en-US"/>
        </a:p>
      </dgm:t>
    </dgm:pt>
    <dgm:pt modelId="{53BDD720-89CC-5845-AB54-AB49BFA1B59C}" type="sibTrans" cxnId="{B1ABD5E2-99E5-9648-AF8B-C7125C902A80}">
      <dgm:prSet/>
      <dgm:spPr/>
      <dgm:t>
        <a:bodyPr/>
        <a:lstStyle/>
        <a:p>
          <a:endParaRPr lang="en-US"/>
        </a:p>
      </dgm:t>
    </dgm:pt>
    <dgm:pt modelId="{4533F59A-711B-FB4D-9C98-46D1AAE9E8E1}">
      <dgm:prSet phldrT="[Text]"/>
      <dgm:spPr/>
      <dgm:t>
        <a:bodyPr/>
        <a:lstStyle/>
        <a:p>
          <a:r>
            <a:rPr lang="en-US" sz="900" dirty="0"/>
            <a:t>Mask put on module to prevent parylene to cover unwanted places</a:t>
          </a:r>
        </a:p>
      </dgm:t>
    </dgm:pt>
    <dgm:pt modelId="{8CAB51DC-A013-2D41-8E0B-0FDA04EC5995}" type="parTrans" cxnId="{8D116495-1ABE-244C-AA0C-D2A6558607C0}">
      <dgm:prSet/>
      <dgm:spPr/>
      <dgm:t>
        <a:bodyPr/>
        <a:lstStyle/>
        <a:p>
          <a:endParaRPr lang="en-US"/>
        </a:p>
      </dgm:t>
    </dgm:pt>
    <dgm:pt modelId="{BC4C333A-F1CC-7B41-8197-2F75E7125386}" type="sibTrans" cxnId="{8D116495-1ABE-244C-AA0C-D2A6558607C0}">
      <dgm:prSet/>
      <dgm:spPr/>
      <dgm:t>
        <a:bodyPr/>
        <a:lstStyle/>
        <a:p>
          <a:endParaRPr lang="en-US"/>
        </a:p>
      </dgm:t>
    </dgm:pt>
    <dgm:pt modelId="{26AE25B3-C99C-434F-ABA4-38B4992E0670}">
      <dgm:prSet phldrT="[Text]"/>
      <dgm:spPr/>
      <dgm:t>
        <a:bodyPr/>
        <a:lstStyle/>
        <a:p>
          <a:r>
            <a:rPr lang="en-US" sz="900" dirty="0"/>
            <a:t>Caps on connectors</a:t>
          </a:r>
        </a:p>
      </dgm:t>
    </dgm:pt>
    <dgm:pt modelId="{FA89E567-5C72-4043-AB4F-CA200007154F}" type="parTrans" cxnId="{2E6BAC4F-4C33-1C44-B638-31E3CE41202C}">
      <dgm:prSet/>
      <dgm:spPr/>
      <dgm:t>
        <a:bodyPr/>
        <a:lstStyle/>
        <a:p>
          <a:endParaRPr lang="en-US"/>
        </a:p>
      </dgm:t>
    </dgm:pt>
    <dgm:pt modelId="{CFDF55A7-337B-F04B-916B-16D90F8A2170}" type="sibTrans" cxnId="{2E6BAC4F-4C33-1C44-B638-31E3CE41202C}">
      <dgm:prSet/>
      <dgm:spPr/>
      <dgm:t>
        <a:bodyPr/>
        <a:lstStyle/>
        <a:p>
          <a:endParaRPr lang="en-US"/>
        </a:p>
      </dgm:t>
    </dgm:pt>
    <dgm:pt modelId="{590F3317-F8EA-2E4C-BCE5-E427AD5F8BA2}">
      <dgm:prSet custT="1"/>
      <dgm:spPr/>
      <dgm:t>
        <a:bodyPr/>
        <a:lstStyle/>
        <a:p>
          <a:r>
            <a:rPr lang="en-US" sz="1400" b="1" dirty="0"/>
            <a:t>Parylene Coating</a:t>
          </a:r>
        </a:p>
      </dgm:t>
    </dgm:pt>
    <dgm:pt modelId="{003C2CD3-ECA6-2D42-988C-7716E19D1C07}" type="parTrans" cxnId="{34276021-BECD-6F48-89AC-B19E48887F1A}">
      <dgm:prSet/>
      <dgm:spPr/>
      <dgm:t>
        <a:bodyPr/>
        <a:lstStyle/>
        <a:p>
          <a:endParaRPr lang="en-US"/>
        </a:p>
      </dgm:t>
    </dgm:pt>
    <dgm:pt modelId="{1BD8FAA2-BD6C-C940-9563-E1E0D43ED135}" type="sibTrans" cxnId="{34276021-BECD-6F48-89AC-B19E48887F1A}">
      <dgm:prSet/>
      <dgm:spPr/>
      <dgm:t>
        <a:bodyPr/>
        <a:lstStyle/>
        <a:p>
          <a:endParaRPr lang="en-US"/>
        </a:p>
      </dgm:t>
    </dgm:pt>
    <dgm:pt modelId="{139CEAE8-35FD-4548-A04B-757E050AD164}">
      <dgm:prSet phldrT="[Text]"/>
      <dgm:spPr/>
      <dgm:t>
        <a:bodyPr/>
        <a:lstStyle/>
        <a:p>
          <a:r>
            <a:rPr lang="en-US" sz="900" dirty="0"/>
            <a:t>Module get coated with parylene</a:t>
          </a:r>
        </a:p>
      </dgm:t>
    </dgm:pt>
    <dgm:pt modelId="{EF76CE80-5CA1-3C4D-86F7-6A318864E57C}" type="parTrans" cxnId="{4A2FA409-B077-BC42-BEB6-861AA849B37A}">
      <dgm:prSet/>
      <dgm:spPr/>
      <dgm:t>
        <a:bodyPr/>
        <a:lstStyle/>
        <a:p>
          <a:endParaRPr lang="en-US"/>
        </a:p>
      </dgm:t>
    </dgm:pt>
    <dgm:pt modelId="{85B5C599-B711-0A46-BD63-0412D90E5A6B}" type="sibTrans" cxnId="{4A2FA409-B077-BC42-BEB6-861AA849B37A}">
      <dgm:prSet/>
      <dgm:spPr/>
      <dgm:t>
        <a:bodyPr/>
        <a:lstStyle/>
        <a:p>
          <a:endParaRPr lang="en-US"/>
        </a:p>
      </dgm:t>
    </dgm:pt>
    <dgm:pt modelId="{C7E2F059-7A83-0643-9ADE-A53C68ED443C}">
      <dgm:prSet custT="1"/>
      <dgm:spPr/>
      <dgm:t>
        <a:bodyPr/>
        <a:lstStyle/>
        <a:p>
          <a:r>
            <a:rPr lang="en-US" sz="1400" b="1" dirty="0"/>
            <a:t>Parylene unmasking</a:t>
          </a:r>
        </a:p>
      </dgm:t>
    </dgm:pt>
    <dgm:pt modelId="{C3242D48-2381-9F4D-92CE-4D33181AF5AF}" type="parTrans" cxnId="{663F2594-0658-1B4C-9C85-6FB453C96E45}">
      <dgm:prSet/>
      <dgm:spPr/>
      <dgm:t>
        <a:bodyPr/>
        <a:lstStyle/>
        <a:p>
          <a:endParaRPr lang="en-US"/>
        </a:p>
      </dgm:t>
    </dgm:pt>
    <dgm:pt modelId="{85FF330E-0E08-9642-85C2-396FD4958336}" type="sibTrans" cxnId="{663F2594-0658-1B4C-9C85-6FB453C96E45}">
      <dgm:prSet/>
      <dgm:spPr/>
      <dgm:t>
        <a:bodyPr/>
        <a:lstStyle/>
        <a:p>
          <a:endParaRPr lang="en-US"/>
        </a:p>
      </dgm:t>
    </dgm:pt>
    <dgm:pt modelId="{C7DA1137-D836-A34C-81AD-31385169BBBD}">
      <dgm:prSet phldrT="[Text]"/>
      <dgm:spPr/>
      <dgm:t>
        <a:bodyPr/>
        <a:lstStyle/>
        <a:p>
          <a:r>
            <a:rPr lang="en-US" sz="900" dirty="0"/>
            <a:t>Masks are taken out</a:t>
          </a:r>
        </a:p>
      </dgm:t>
    </dgm:pt>
    <dgm:pt modelId="{F79ADA95-ACFD-0246-BBEF-31C7AE00CA15}" type="parTrans" cxnId="{1C2C8112-9325-0246-BF34-2B203CDA1AAA}">
      <dgm:prSet/>
      <dgm:spPr/>
      <dgm:t>
        <a:bodyPr/>
        <a:lstStyle/>
        <a:p>
          <a:endParaRPr lang="en-US"/>
        </a:p>
      </dgm:t>
    </dgm:pt>
    <dgm:pt modelId="{01B27A6A-1EBA-F347-926F-9C079752ED41}" type="sibTrans" cxnId="{1C2C8112-9325-0246-BF34-2B203CDA1AAA}">
      <dgm:prSet/>
      <dgm:spPr/>
      <dgm:t>
        <a:bodyPr/>
        <a:lstStyle/>
        <a:p>
          <a:endParaRPr lang="en-US"/>
        </a:p>
      </dgm:t>
    </dgm:pt>
    <dgm:pt modelId="{10F0DD35-438A-A64D-ADF0-75B1F9018DBA}">
      <dgm:prSet phldrT="[Text]"/>
      <dgm:spPr/>
      <dgm:t>
        <a:bodyPr/>
        <a:lstStyle/>
        <a:p>
          <a:r>
            <a:rPr lang="en-US" sz="900" dirty="0"/>
            <a:t>Caps are taken out</a:t>
          </a:r>
        </a:p>
      </dgm:t>
    </dgm:pt>
    <dgm:pt modelId="{8F537991-0AB9-E049-98CE-E4C15F364257}" type="parTrans" cxnId="{CCDCAF9A-2EBB-1042-86BA-6009A83CF14C}">
      <dgm:prSet/>
      <dgm:spPr/>
      <dgm:t>
        <a:bodyPr/>
        <a:lstStyle/>
        <a:p>
          <a:endParaRPr lang="en-US"/>
        </a:p>
      </dgm:t>
    </dgm:pt>
    <dgm:pt modelId="{7BE3053A-27B6-D142-B381-E88C3C3A03D8}" type="sibTrans" cxnId="{CCDCAF9A-2EBB-1042-86BA-6009A83CF14C}">
      <dgm:prSet/>
      <dgm:spPr/>
      <dgm:t>
        <a:bodyPr/>
        <a:lstStyle/>
        <a:p>
          <a:endParaRPr lang="en-US"/>
        </a:p>
      </dgm:t>
    </dgm:pt>
    <dgm:pt modelId="{6F17A008-F515-4E4C-863A-093165C7A8BC}">
      <dgm:prSet phldrT="[Text]"/>
      <dgm:spPr/>
      <dgm:t>
        <a:bodyPr/>
        <a:lstStyle/>
        <a:p>
          <a:r>
            <a:rPr lang="en-US" sz="900" dirty="0"/>
            <a:t>VI</a:t>
          </a:r>
        </a:p>
      </dgm:t>
    </dgm:pt>
    <dgm:pt modelId="{59DC8104-F151-7349-8D8B-5D9FEB0833BE}" type="parTrans" cxnId="{F65D2F72-1BDF-344F-8A6E-EB3A565459F2}">
      <dgm:prSet/>
      <dgm:spPr/>
      <dgm:t>
        <a:bodyPr/>
        <a:lstStyle/>
        <a:p>
          <a:endParaRPr lang="en-US"/>
        </a:p>
      </dgm:t>
    </dgm:pt>
    <dgm:pt modelId="{98B3A646-9F32-F948-8186-2F554883BDAF}" type="sibTrans" cxnId="{F65D2F72-1BDF-344F-8A6E-EB3A565459F2}">
      <dgm:prSet/>
      <dgm:spPr/>
      <dgm:t>
        <a:bodyPr/>
        <a:lstStyle/>
        <a:p>
          <a:endParaRPr lang="en-US"/>
        </a:p>
      </dgm:t>
    </dgm:pt>
    <dgm:pt modelId="{C746F57E-BE33-A341-A954-C23748F250A8}">
      <dgm:prSet custT="1"/>
      <dgm:spPr/>
      <dgm:t>
        <a:bodyPr/>
        <a:lstStyle/>
        <a:p>
          <a:r>
            <a:rPr lang="en-US" sz="1400" b="1" dirty="0"/>
            <a:t>Post Parylene Warm </a:t>
          </a:r>
        </a:p>
      </dgm:t>
    </dgm:pt>
    <dgm:pt modelId="{47783FBC-07EE-034D-B086-49D75429FB94}" type="parTrans" cxnId="{4707AB16-AFA6-3A46-9641-02F80CFAE45C}">
      <dgm:prSet/>
      <dgm:spPr/>
      <dgm:t>
        <a:bodyPr/>
        <a:lstStyle/>
        <a:p>
          <a:endParaRPr lang="en-US"/>
        </a:p>
      </dgm:t>
    </dgm:pt>
    <dgm:pt modelId="{31EBDEF9-73B2-F84C-8FF8-D00CD1BEFA2F}" type="sibTrans" cxnId="{4707AB16-AFA6-3A46-9641-02F80CFAE45C}">
      <dgm:prSet/>
      <dgm:spPr/>
      <dgm:t>
        <a:bodyPr/>
        <a:lstStyle/>
        <a:p>
          <a:endParaRPr lang="en-US"/>
        </a:p>
      </dgm:t>
    </dgm:pt>
    <dgm:pt modelId="{83AFDCB3-CB85-894E-8AB2-D4CC4F6D2097}">
      <dgm:prSet phldrT="[Text]"/>
      <dgm:spPr/>
      <dgm:t>
        <a:bodyPr/>
        <a:lstStyle/>
        <a:p>
          <a:r>
            <a:rPr lang="en-US" sz="900" dirty="0"/>
            <a:t>Sensor IV</a:t>
          </a:r>
        </a:p>
      </dgm:t>
    </dgm:pt>
    <dgm:pt modelId="{CEF6F579-AA9C-0746-BC07-A7E81912A2A8}" type="parTrans" cxnId="{5B7E6D31-A416-734C-A354-A256A8590A34}">
      <dgm:prSet/>
      <dgm:spPr/>
      <dgm:t>
        <a:bodyPr/>
        <a:lstStyle/>
        <a:p>
          <a:endParaRPr lang="en-US"/>
        </a:p>
      </dgm:t>
    </dgm:pt>
    <dgm:pt modelId="{689CF5EE-B76E-5648-BC09-166FBB0266BA}" type="sibTrans" cxnId="{5B7E6D31-A416-734C-A354-A256A8590A34}">
      <dgm:prSet/>
      <dgm:spPr/>
      <dgm:t>
        <a:bodyPr/>
        <a:lstStyle/>
        <a:p>
          <a:endParaRPr lang="en-US"/>
        </a:p>
      </dgm:t>
    </dgm:pt>
    <dgm:pt modelId="{476EFC43-6922-BD47-AF83-EB60D694D20E}">
      <dgm:prSet phldrT="[Text]"/>
      <dgm:spPr/>
      <dgm:t>
        <a:bodyPr/>
        <a:lstStyle/>
        <a:p>
          <a:r>
            <a:rPr lang="en-US" sz="900" dirty="0"/>
            <a:t>Tuning of the chip</a:t>
          </a:r>
        </a:p>
      </dgm:t>
    </dgm:pt>
    <dgm:pt modelId="{969109CA-4230-E746-B28A-B1A5064C0997}" type="parTrans" cxnId="{77C548D2-074C-F844-B429-FFA6F0CD3EFC}">
      <dgm:prSet/>
      <dgm:spPr/>
      <dgm:t>
        <a:bodyPr/>
        <a:lstStyle/>
        <a:p>
          <a:endParaRPr lang="en-US"/>
        </a:p>
      </dgm:t>
    </dgm:pt>
    <dgm:pt modelId="{9EE25E40-B1D6-4D47-BBDC-98B478805768}" type="sibTrans" cxnId="{77C548D2-074C-F844-B429-FFA6F0CD3EFC}">
      <dgm:prSet/>
      <dgm:spPr/>
      <dgm:t>
        <a:bodyPr/>
        <a:lstStyle/>
        <a:p>
          <a:endParaRPr lang="en-US"/>
        </a:p>
      </dgm:t>
    </dgm:pt>
    <dgm:pt modelId="{891CD29B-486A-0C4F-9B86-C183B2E9D33A}">
      <dgm:prSet phldrT="[Text]"/>
      <dgm:spPr/>
      <dgm:t>
        <a:bodyPr/>
        <a:lstStyle/>
        <a:p>
          <a:r>
            <a:rPr lang="en-US" sz="900" dirty="0"/>
            <a:t>Pixel Failure Analysis (PFA)</a:t>
          </a:r>
        </a:p>
      </dgm:t>
    </dgm:pt>
    <dgm:pt modelId="{D2010145-EBA7-D641-929A-0A85EE0A877C}" type="parTrans" cxnId="{828988B6-4F00-084A-9DF1-2F84FBCF5EF9}">
      <dgm:prSet/>
      <dgm:spPr/>
      <dgm:t>
        <a:bodyPr/>
        <a:lstStyle/>
        <a:p>
          <a:endParaRPr lang="en-US"/>
        </a:p>
      </dgm:t>
    </dgm:pt>
    <dgm:pt modelId="{AA819F8D-345E-9641-9972-2E9A6663CB2C}" type="sibTrans" cxnId="{828988B6-4F00-084A-9DF1-2F84FBCF5EF9}">
      <dgm:prSet/>
      <dgm:spPr/>
      <dgm:t>
        <a:bodyPr/>
        <a:lstStyle/>
        <a:p>
          <a:endParaRPr lang="en-US"/>
        </a:p>
      </dgm:t>
    </dgm:pt>
    <dgm:pt modelId="{03C4BD88-9943-234E-AE48-8FE966AE9BBE}">
      <dgm:prSet custT="1"/>
      <dgm:spPr/>
      <dgm:t>
        <a:bodyPr/>
        <a:lstStyle/>
        <a:p>
          <a:r>
            <a:rPr lang="en-US" sz="1400" b="1" dirty="0"/>
            <a:t>Thermal Cycle</a:t>
          </a:r>
        </a:p>
      </dgm:t>
    </dgm:pt>
    <dgm:pt modelId="{15313A30-EE66-FE42-9BAF-70CAB52E8BDC}" type="parTrans" cxnId="{ACEB0081-A3D2-2D41-AE3A-B7957D5A625B}">
      <dgm:prSet/>
      <dgm:spPr/>
      <dgm:t>
        <a:bodyPr/>
        <a:lstStyle/>
        <a:p>
          <a:endParaRPr lang="en-US"/>
        </a:p>
      </dgm:t>
    </dgm:pt>
    <dgm:pt modelId="{D180E972-B37F-5847-B3E2-D3108EDE8688}" type="sibTrans" cxnId="{ACEB0081-A3D2-2D41-AE3A-B7957D5A625B}">
      <dgm:prSet/>
      <dgm:spPr/>
      <dgm:t>
        <a:bodyPr/>
        <a:lstStyle/>
        <a:p>
          <a:endParaRPr lang="en-US"/>
        </a:p>
      </dgm:t>
    </dgm:pt>
    <dgm:pt modelId="{6CE62A84-439C-D84A-9605-E423A1B598A8}">
      <dgm:prSet phldrT="[Text]"/>
      <dgm:spPr/>
      <dgm:t>
        <a:bodyPr/>
        <a:lstStyle/>
        <a:p>
          <a:r>
            <a:rPr lang="en-US" sz="900" dirty="0"/>
            <a:t>Thermally cycle the for 10 cycles from 40</a:t>
          </a:r>
          <a:r>
            <a:rPr lang="en-US" sz="900" baseline="30000" dirty="0"/>
            <a:t>0</a:t>
          </a:r>
          <a:r>
            <a:rPr lang="en-US" sz="900" baseline="0" dirty="0"/>
            <a:t>C to -45</a:t>
          </a:r>
          <a:r>
            <a:rPr lang="en-US" sz="900" baseline="30000" dirty="0"/>
            <a:t>0</a:t>
          </a:r>
          <a:r>
            <a:rPr lang="en-US" sz="900" baseline="0" dirty="0"/>
            <a:t>C</a:t>
          </a:r>
          <a:endParaRPr lang="en-US" sz="900" dirty="0"/>
        </a:p>
      </dgm:t>
    </dgm:pt>
    <dgm:pt modelId="{25A02BE0-890D-A943-89BA-B9DA8D9C8FEA}" type="parTrans" cxnId="{A66C7B33-A439-F046-9AEC-DA999D6AF086}">
      <dgm:prSet/>
      <dgm:spPr/>
      <dgm:t>
        <a:bodyPr/>
        <a:lstStyle/>
        <a:p>
          <a:endParaRPr lang="en-US"/>
        </a:p>
      </dgm:t>
    </dgm:pt>
    <dgm:pt modelId="{25107AAD-746E-9D43-8F46-3706837F19A3}" type="sibTrans" cxnId="{A66C7B33-A439-F046-9AEC-DA999D6AF086}">
      <dgm:prSet/>
      <dgm:spPr/>
      <dgm:t>
        <a:bodyPr/>
        <a:lstStyle/>
        <a:p>
          <a:endParaRPr lang="en-US"/>
        </a:p>
      </dgm:t>
    </dgm:pt>
    <dgm:pt modelId="{7073E52D-E979-4D4A-A5A0-0BE7D7F583F1}">
      <dgm:prSet custT="1"/>
      <dgm:spPr/>
      <dgm:t>
        <a:bodyPr/>
        <a:lstStyle/>
        <a:p>
          <a:r>
            <a:rPr lang="en-US" sz="1400" b="1" dirty="0"/>
            <a:t>Final Warm</a:t>
          </a:r>
        </a:p>
      </dgm:t>
    </dgm:pt>
    <dgm:pt modelId="{221A686B-0CE9-994C-A639-B661AD9E5B9B}" type="parTrans" cxnId="{CC6B9487-134A-E24D-8D5A-98FAFDF63A07}">
      <dgm:prSet/>
      <dgm:spPr/>
      <dgm:t>
        <a:bodyPr/>
        <a:lstStyle/>
        <a:p>
          <a:endParaRPr lang="en-US"/>
        </a:p>
      </dgm:t>
    </dgm:pt>
    <dgm:pt modelId="{7B06AF6C-4873-F044-A917-57EC858699EA}" type="sibTrans" cxnId="{CC6B9487-134A-E24D-8D5A-98FAFDF63A07}">
      <dgm:prSet/>
      <dgm:spPr/>
      <dgm:t>
        <a:bodyPr/>
        <a:lstStyle/>
        <a:p>
          <a:endParaRPr lang="en-US"/>
        </a:p>
      </dgm:t>
    </dgm:pt>
    <dgm:pt modelId="{B634D4C9-0325-6549-8399-4E03D26081AC}">
      <dgm:prSet custT="1"/>
      <dgm:spPr/>
      <dgm:t>
        <a:bodyPr/>
        <a:lstStyle/>
        <a:p>
          <a:r>
            <a:rPr lang="en-US" sz="1400" b="1" dirty="0"/>
            <a:t>Final Cold</a:t>
          </a:r>
        </a:p>
      </dgm:t>
    </dgm:pt>
    <dgm:pt modelId="{10AD9A60-C425-554D-8FE3-F2664C53969B}" type="parTrans" cxnId="{1ECE3C2F-052E-C14B-A367-0F46E34D9886}">
      <dgm:prSet/>
      <dgm:spPr/>
      <dgm:t>
        <a:bodyPr/>
        <a:lstStyle/>
        <a:p>
          <a:endParaRPr lang="en-US"/>
        </a:p>
      </dgm:t>
    </dgm:pt>
    <dgm:pt modelId="{E00CA154-6E18-8743-9A0B-07DA475B630A}" type="sibTrans" cxnId="{1ECE3C2F-052E-C14B-A367-0F46E34D9886}">
      <dgm:prSet/>
      <dgm:spPr/>
      <dgm:t>
        <a:bodyPr/>
        <a:lstStyle/>
        <a:p>
          <a:endParaRPr lang="en-US"/>
        </a:p>
      </dgm:t>
    </dgm:pt>
    <dgm:pt modelId="{49E5FC7E-AF44-7B47-BAC3-B4D9F79F7D9D}">
      <dgm:prSet phldrT="[Text]"/>
      <dgm:spPr/>
      <dgm:t>
        <a:bodyPr/>
        <a:lstStyle/>
        <a:p>
          <a:r>
            <a:rPr lang="en-US" sz="900" dirty="0"/>
            <a:t>Done at 20</a:t>
          </a:r>
          <a:r>
            <a:rPr lang="en-US" sz="900" baseline="30000" dirty="0"/>
            <a:t>0</a:t>
          </a:r>
          <a:r>
            <a:rPr lang="en-US" sz="900" baseline="0" dirty="0"/>
            <a:t>C temperature</a:t>
          </a:r>
          <a:endParaRPr lang="en-US" sz="900" dirty="0"/>
        </a:p>
      </dgm:t>
    </dgm:pt>
    <dgm:pt modelId="{F6E02566-A597-CE43-A04C-0421DB4C3997}" type="parTrans" cxnId="{06C4D7E7-B5B6-DC4C-914C-83E5011C92AD}">
      <dgm:prSet/>
      <dgm:spPr/>
      <dgm:t>
        <a:bodyPr/>
        <a:lstStyle/>
        <a:p>
          <a:endParaRPr lang="en-US"/>
        </a:p>
      </dgm:t>
    </dgm:pt>
    <dgm:pt modelId="{4E59B195-133C-4A47-9468-CD5160D89549}" type="sibTrans" cxnId="{06C4D7E7-B5B6-DC4C-914C-83E5011C92AD}">
      <dgm:prSet/>
      <dgm:spPr/>
      <dgm:t>
        <a:bodyPr/>
        <a:lstStyle/>
        <a:p>
          <a:endParaRPr lang="en-US"/>
        </a:p>
      </dgm:t>
    </dgm:pt>
    <dgm:pt modelId="{24218EDE-CCFE-4940-893D-6C69001C359E}">
      <dgm:prSet phldrT="[Text]"/>
      <dgm:spPr/>
      <dgm:t>
        <a:bodyPr/>
        <a:lstStyle/>
        <a:p>
          <a:r>
            <a:rPr lang="en-US" sz="900" dirty="0"/>
            <a:t>Sensor IV</a:t>
          </a:r>
        </a:p>
      </dgm:t>
    </dgm:pt>
    <dgm:pt modelId="{C8D16076-9330-494D-A14C-9914CC5D0EAC}" type="parTrans" cxnId="{F144C13A-0FA2-ED48-BCC0-1FCBE3A41129}">
      <dgm:prSet/>
      <dgm:spPr/>
      <dgm:t>
        <a:bodyPr/>
        <a:lstStyle/>
        <a:p>
          <a:endParaRPr lang="en-US"/>
        </a:p>
      </dgm:t>
    </dgm:pt>
    <dgm:pt modelId="{15022D5C-2494-FB4A-822A-0536AACFD7B8}" type="sibTrans" cxnId="{F144C13A-0FA2-ED48-BCC0-1FCBE3A41129}">
      <dgm:prSet/>
      <dgm:spPr/>
      <dgm:t>
        <a:bodyPr/>
        <a:lstStyle/>
        <a:p>
          <a:endParaRPr lang="en-US"/>
        </a:p>
      </dgm:t>
    </dgm:pt>
    <dgm:pt modelId="{0C473B6E-F2DA-1244-A3BA-A83D72C9281B}">
      <dgm:prSet phldrT="[Text]"/>
      <dgm:spPr/>
      <dgm:t>
        <a:bodyPr/>
        <a:lstStyle/>
        <a:p>
          <a:r>
            <a:rPr lang="en-US" sz="900" dirty="0"/>
            <a:t>Full Electrical test</a:t>
          </a:r>
        </a:p>
      </dgm:t>
    </dgm:pt>
    <dgm:pt modelId="{A0573D74-7019-0B46-B36E-ABD7D1A446E8}" type="parTrans" cxnId="{3B475078-48AF-FE41-AEB0-D7C4766D23D6}">
      <dgm:prSet/>
      <dgm:spPr/>
      <dgm:t>
        <a:bodyPr/>
        <a:lstStyle/>
        <a:p>
          <a:endParaRPr lang="en-US"/>
        </a:p>
      </dgm:t>
    </dgm:pt>
    <dgm:pt modelId="{77B4BE15-BB59-0D43-BD42-36186137F53F}" type="sibTrans" cxnId="{3B475078-48AF-FE41-AEB0-D7C4766D23D6}">
      <dgm:prSet/>
      <dgm:spPr/>
      <dgm:t>
        <a:bodyPr/>
        <a:lstStyle/>
        <a:p>
          <a:endParaRPr lang="en-US"/>
        </a:p>
      </dgm:t>
    </dgm:pt>
    <dgm:pt modelId="{2A739780-9690-294F-BDF4-3FA08A2948E5}">
      <dgm:prSet phldrT="[Text]"/>
      <dgm:spPr/>
      <dgm:t>
        <a:bodyPr/>
        <a:lstStyle/>
        <a:p>
          <a:r>
            <a:rPr lang="en-US" sz="900" dirty="0"/>
            <a:t>Done at -15</a:t>
          </a:r>
          <a:r>
            <a:rPr lang="en-US" sz="900" baseline="30000" dirty="0"/>
            <a:t>0</a:t>
          </a:r>
          <a:r>
            <a:rPr lang="en-US" sz="900" baseline="0" dirty="0"/>
            <a:t>C temperature</a:t>
          </a:r>
          <a:endParaRPr lang="en-US" sz="900" dirty="0"/>
        </a:p>
      </dgm:t>
    </dgm:pt>
    <dgm:pt modelId="{728E34F8-3064-2049-B9F1-D947C24EBFBB}" type="parTrans" cxnId="{21234C32-23D1-664B-A73E-B3551DF73B68}">
      <dgm:prSet/>
      <dgm:spPr/>
      <dgm:t>
        <a:bodyPr/>
        <a:lstStyle/>
        <a:p>
          <a:endParaRPr lang="en-US"/>
        </a:p>
      </dgm:t>
    </dgm:pt>
    <dgm:pt modelId="{49AEF81F-2C6B-D14B-A98B-294A8843ED03}" type="sibTrans" cxnId="{21234C32-23D1-664B-A73E-B3551DF73B68}">
      <dgm:prSet/>
      <dgm:spPr/>
      <dgm:t>
        <a:bodyPr/>
        <a:lstStyle/>
        <a:p>
          <a:endParaRPr lang="en-US"/>
        </a:p>
      </dgm:t>
    </dgm:pt>
    <dgm:pt modelId="{7DFF4BFF-34B2-134E-A9FC-CD9AB422014E}">
      <dgm:prSet phldrT="[Text]"/>
      <dgm:spPr/>
      <dgm:t>
        <a:bodyPr/>
        <a:lstStyle/>
        <a:p>
          <a:r>
            <a:rPr lang="en-US" sz="900" dirty="0"/>
            <a:t>Sensor IV</a:t>
          </a:r>
        </a:p>
      </dgm:t>
    </dgm:pt>
    <dgm:pt modelId="{C9DC8BBF-0AD0-EE4A-96B6-A7D33E659711}" type="parTrans" cxnId="{C18F3D87-5FA2-AF4F-AF37-951603B7F455}">
      <dgm:prSet/>
      <dgm:spPr/>
      <dgm:t>
        <a:bodyPr/>
        <a:lstStyle/>
        <a:p>
          <a:endParaRPr lang="en-US"/>
        </a:p>
      </dgm:t>
    </dgm:pt>
    <dgm:pt modelId="{EBAF62BC-3F63-9F42-99A3-5C3929F5E6D9}" type="sibTrans" cxnId="{C18F3D87-5FA2-AF4F-AF37-951603B7F455}">
      <dgm:prSet/>
      <dgm:spPr/>
      <dgm:t>
        <a:bodyPr/>
        <a:lstStyle/>
        <a:p>
          <a:endParaRPr lang="en-US"/>
        </a:p>
      </dgm:t>
    </dgm:pt>
    <dgm:pt modelId="{07EA1B21-9B0B-7148-943F-A08CA948793C}">
      <dgm:prSet phldrT="[Text]"/>
      <dgm:spPr/>
      <dgm:t>
        <a:bodyPr/>
        <a:lstStyle/>
        <a:p>
          <a:r>
            <a:rPr lang="en-US" sz="900" dirty="0"/>
            <a:t>Full Electrical test</a:t>
          </a:r>
        </a:p>
      </dgm:t>
    </dgm:pt>
    <dgm:pt modelId="{1B3D2A31-C401-BF4E-8FD7-774097EB5FF3}" type="parTrans" cxnId="{22212CAC-2603-4A4E-A854-24BD8B53D4FC}">
      <dgm:prSet/>
      <dgm:spPr/>
      <dgm:t>
        <a:bodyPr/>
        <a:lstStyle/>
        <a:p>
          <a:endParaRPr lang="en-US"/>
        </a:p>
      </dgm:t>
    </dgm:pt>
    <dgm:pt modelId="{301CBD7D-105E-6E41-A319-5959AF570A50}" type="sibTrans" cxnId="{22212CAC-2603-4A4E-A854-24BD8B53D4FC}">
      <dgm:prSet/>
      <dgm:spPr/>
      <dgm:t>
        <a:bodyPr/>
        <a:lstStyle/>
        <a:p>
          <a:endParaRPr lang="en-US"/>
        </a:p>
      </dgm:t>
    </dgm:pt>
    <dgm:pt modelId="{1E85683A-C08D-E646-B8DC-2DE35F1F7F2C}">
      <dgm:prSet phldrT="[Text]" custT="1"/>
      <dgm:spPr/>
      <dgm:t>
        <a:bodyPr/>
        <a:lstStyle/>
        <a:p>
          <a:pPr algn="ctr"/>
          <a:r>
            <a:rPr lang="en-US" sz="1400" b="1" dirty="0"/>
            <a:t>Module Loading</a:t>
          </a:r>
        </a:p>
        <a:p>
          <a:pPr algn="l"/>
          <a:r>
            <a:rPr lang="en-US" sz="900" b="0" dirty="0"/>
            <a:t>Modules are attached with half ring structure</a:t>
          </a:r>
        </a:p>
      </dgm:t>
    </dgm:pt>
    <dgm:pt modelId="{C3A1D288-1176-CD42-B20F-9F5102A7E83F}" type="parTrans" cxnId="{D4FB769A-5550-5C45-AC2B-36BF8C450B9B}">
      <dgm:prSet/>
      <dgm:spPr/>
      <dgm:t>
        <a:bodyPr/>
        <a:lstStyle/>
        <a:p>
          <a:endParaRPr lang="en-US"/>
        </a:p>
      </dgm:t>
    </dgm:pt>
    <dgm:pt modelId="{73F54E7A-F785-204A-B9E5-962E23147F59}" type="sibTrans" cxnId="{D4FB769A-5550-5C45-AC2B-36BF8C450B9B}">
      <dgm:prSet/>
      <dgm:spPr/>
      <dgm:t>
        <a:bodyPr/>
        <a:lstStyle/>
        <a:p>
          <a:endParaRPr lang="en-US"/>
        </a:p>
      </dgm:t>
    </dgm:pt>
    <dgm:pt modelId="{B8C1F24F-911F-5A40-B3D4-D562F681643A}" type="pres">
      <dgm:prSet presAssocID="{2108175D-BACF-4449-9DEB-934E8E190989}" presName="Name0" presStyleCnt="0">
        <dgm:presLayoutVars>
          <dgm:dir/>
          <dgm:resizeHandles val="exact"/>
        </dgm:presLayoutVars>
      </dgm:prSet>
      <dgm:spPr/>
    </dgm:pt>
    <dgm:pt modelId="{0672C0BC-4653-F140-A9D6-38FEB43C8423}" type="pres">
      <dgm:prSet presAssocID="{2108175D-BACF-4449-9DEB-934E8E190989}" presName="arrow" presStyleLbl="bgShp" presStyleIdx="0" presStyleCnt="1"/>
      <dgm:spPr/>
    </dgm:pt>
    <dgm:pt modelId="{1D264D18-4F31-EB4E-AD7F-093A20A876BE}" type="pres">
      <dgm:prSet presAssocID="{2108175D-BACF-4449-9DEB-934E8E190989}" presName="points" presStyleCnt="0"/>
      <dgm:spPr/>
    </dgm:pt>
    <dgm:pt modelId="{9D80C107-A516-1647-9649-26BB5E79691B}" type="pres">
      <dgm:prSet presAssocID="{7629E0D1-FA59-8E4E-A89A-9ED726239857}" presName="compositeA" presStyleCnt="0"/>
      <dgm:spPr/>
    </dgm:pt>
    <dgm:pt modelId="{AD51206B-F164-2E4C-96F1-A015F14D1682}" type="pres">
      <dgm:prSet presAssocID="{7629E0D1-FA59-8E4E-A89A-9ED726239857}" presName="textA" presStyleLbl="revTx" presStyleIdx="0" presStyleCnt="11" custScaleX="129637">
        <dgm:presLayoutVars>
          <dgm:bulletEnabled val="1"/>
        </dgm:presLayoutVars>
      </dgm:prSet>
      <dgm:spPr/>
    </dgm:pt>
    <dgm:pt modelId="{4070BE9B-B003-424B-9A40-895B8784AF25}" type="pres">
      <dgm:prSet presAssocID="{7629E0D1-FA59-8E4E-A89A-9ED726239857}" presName="circleA" presStyleLbl="node1" presStyleIdx="0" presStyleCnt="11"/>
      <dgm:spPr/>
    </dgm:pt>
    <dgm:pt modelId="{360101AC-A5E9-574B-9EC4-730CF6D4F988}" type="pres">
      <dgm:prSet presAssocID="{7629E0D1-FA59-8E4E-A89A-9ED726239857}" presName="spaceA" presStyleCnt="0"/>
      <dgm:spPr/>
    </dgm:pt>
    <dgm:pt modelId="{AB0A11B3-68CE-B743-BF60-F8C66170E2C5}" type="pres">
      <dgm:prSet presAssocID="{9B483ECD-BE11-4743-92AC-33D79ACC81A9}" presName="space" presStyleCnt="0"/>
      <dgm:spPr/>
    </dgm:pt>
    <dgm:pt modelId="{8B5B0345-E42B-4D44-88E9-6DB6F34FD961}" type="pres">
      <dgm:prSet presAssocID="{7E7F663C-0EAC-4B4A-946C-D6A3E4D06F02}" presName="compositeB" presStyleCnt="0"/>
      <dgm:spPr/>
    </dgm:pt>
    <dgm:pt modelId="{1CB300B3-4740-5841-83F0-FF9AE93AB5A1}" type="pres">
      <dgm:prSet presAssocID="{7E7F663C-0EAC-4B4A-946C-D6A3E4D06F02}" presName="textB" presStyleLbl="revTx" presStyleIdx="1" presStyleCnt="11" custScaleX="121145">
        <dgm:presLayoutVars>
          <dgm:bulletEnabled val="1"/>
        </dgm:presLayoutVars>
      </dgm:prSet>
      <dgm:spPr/>
    </dgm:pt>
    <dgm:pt modelId="{5EF91C0C-AF00-EE49-9FEA-2AB6F934B7A3}" type="pres">
      <dgm:prSet presAssocID="{7E7F663C-0EAC-4B4A-946C-D6A3E4D06F02}" presName="circleB" presStyleLbl="node1" presStyleIdx="1" presStyleCnt="11"/>
      <dgm:spPr/>
    </dgm:pt>
    <dgm:pt modelId="{AE1C555B-0EF3-BB43-91C1-437166F4343D}" type="pres">
      <dgm:prSet presAssocID="{7E7F663C-0EAC-4B4A-946C-D6A3E4D06F02}" presName="spaceB" presStyleCnt="0"/>
      <dgm:spPr/>
    </dgm:pt>
    <dgm:pt modelId="{9E8E6FB4-4344-0A49-825D-E735134394D6}" type="pres">
      <dgm:prSet presAssocID="{C3C69EDC-1C1B-0447-A706-C12B7C6B631F}" presName="space" presStyleCnt="0"/>
      <dgm:spPr/>
    </dgm:pt>
    <dgm:pt modelId="{1DA1A7BC-DE15-DA49-AABB-1468DE09E8AB}" type="pres">
      <dgm:prSet presAssocID="{0828D6D8-6419-1E42-9C7E-340392A8A178}" presName="compositeA" presStyleCnt="0"/>
      <dgm:spPr/>
    </dgm:pt>
    <dgm:pt modelId="{0184D7A2-B9EF-CA43-A007-C02FFAC63E63}" type="pres">
      <dgm:prSet presAssocID="{0828D6D8-6419-1E42-9C7E-340392A8A178}" presName="textA" presStyleLbl="revTx" presStyleIdx="2" presStyleCnt="11">
        <dgm:presLayoutVars>
          <dgm:bulletEnabled val="1"/>
        </dgm:presLayoutVars>
      </dgm:prSet>
      <dgm:spPr/>
    </dgm:pt>
    <dgm:pt modelId="{057EFE44-3A3F-EE42-A732-50FBEDAE6DBF}" type="pres">
      <dgm:prSet presAssocID="{0828D6D8-6419-1E42-9C7E-340392A8A178}" presName="circleA" presStyleLbl="node1" presStyleIdx="2" presStyleCnt="11"/>
      <dgm:spPr/>
    </dgm:pt>
    <dgm:pt modelId="{FD2A7C61-ADFD-E74A-A39B-3EBD7E40CB74}" type="pres">
      <dgm:prSet presAssocID="{0828D6D8-6419-1E42-9C7E-340392A8A178}" presName="spaceA" presStyleCnt="0"/>
      <dgm:spPr/>
    </dgm:pt>
    <dgm:pt modelId="{369FF27B-F39E-E846-B0C9-192D52E39F38}" type="pres">
      <dgm:prSet presAssocID="{223D89F2-0AF3-E74B-ACD6-7681457BB8C7}" presName="space" presStyleCnt="0"/>
      <dgm:spPr/>
    </dgm:pt>
    <dgm:pt modelId="{0E666D61-8646-3B42-937E-59B30C6FFFC6}" type="pres">
      <dgm:prSet presAssocID="{9ED6BE3E-45B7-0745-A5D3-372DD901BE65}" presName="compositeB" presStyleCnt="0"/>
      <dgm:spPr/>
    </dgm:pt>
    <dgm:pt modelId="{666EF6C4-4A4D-4D41-941C-6A0C694C210F}" type="pres">
      <dgm:prSet presAssocID="{9ED6BE3E-45B7-0745-A5D3-372DD901BE65}" presName="textB" presStyleLbl="revTx" presStyleIdx="3" presStyleCnt="11" custScaleX="121032">
        <dgm:presLayoutVars>
          <dgm:bulletEnabled val="1"/>
        </dgm:presLayoutVars>
      </dgm:prSet>
      <dgm:spPr/>
    </dgm:pt>
    <dgm:pt modelId="{463CE346-6E04-194F-B359-5E8536833BB5}" type="pres">
      <dgm:prSet presAssocID="{9ED6BE3E-45B7-0745-A5D3-372DD901BE65}" presName="circleB" presStyleLbl="node1" presStyleIdx="3" presStyleCnt="11"/>
      <dgm:spPr/>
    </dgm:pt>
    <dgm:pt modelId="{F25DA531-4646-714B-AACE-E37DADB88D68}" type="pres">
      <dgm:prSet presAssocID="{9ED6BE3E-45B7-0745-A5D3-372DD901BE65}" presName="spaceB" presStyleCnt="0"/>
      <dgm:spPr/>
    </dgm:pt>
    <dgm:pt modelId="{BCBFBA96-5116-504A-A9DB-99364531A05C}" type="pres">
      <dgm:prSet presAssocID="{6E6497A8-335C-7347-A934-3032DF3615B2}" presName="space" presStyleCnt="0"/>
      <dgm:spPr/>
    </dgm:pt>
    <dgm:pt modelId="{E024C328-D653-F44C-A2A2-94BC4C3DAB76}" type="pres">
      <dgm:prSet presAssocID="{590F3317-F8EA-2E4C-BCE5-E427AD5F8BA2}" presName="compositeA" presStyleCnt="0"/>
      <dgm:spPr/>
    </dgm:pt>
    <dgm:pt modelId="{1C7F9BF7-7DF9-5B4B-8B04-0920EC4B2755}" type="pres">
      <dgm:prSet presAssocID="{590F3317-F8EA-2E4C-BCE5-E427AD5F8BA2}" presName="textA" presStyleLbl="revTx" presStyleIdx="4" presStyleCnt="11" custScaleX="112469">
        <dgm:presLayoutVars>
          <dgm:bulletEnabled val="1"/>
        </dgm:presLayoutVars>
      </dgm:prSet>
      <dgm:spPr/>
    </dgm:pt>
    <dgm:pt modelId="{6FA56A89-8EEC-E14A-8B28-6D65CBB6E5D0}" type="pres">
      <dgm:prSet presAssocID="{590F3317-F8EA-2E4C-BCE5-E427AD5F8BA2}" presName="circleA" presStyleLbl="node1" presStyleIdx="4" presStyleCnt="11"/>
      <dgm:spPr/>
    </dgm:pt>
    <dgm:pt modelId="{DCAF4657-FBC3-8347-811A-DAE463C8BF84}" type="pres">
      <dgm:prSet presAssocID="{590F3317-F8EA-2E4C-BCE5-E427AD5F8BA2}" presName="spaceA" presStyleCnt="0"/>
      <dgm:spPr/>
    </dgm:pt>
    <dgm:pt modelId="{F110E262-301F-9B45-B79F-508324F4772E}" type="pres">
      <dgm:prSet presAssocID="{1BD8FAA2-BD6C-C940-9563-E1E0D43ED135}" presName="space" presStyleCnt="0"/>
      <dgm:spPr/>
    </dgm:pt>
    <dgm:pt modelId="{AD5D7E6D-C12C-F248-AECE-3581B2647511}" type="pres">
      <dgm:prSet presAssocID="{C7E2F059-7A83-0643-9ADE-A53C68ED443C}" presName="compositeB" presStyleCnt="0"/>
      <dgm:spPr/>
    </dgm:pt>
    <dgm:pt modelId="{919D13DE-2E5A-8347-81FB-CA1281549705}" type="pres">
      <dgm:prSet presAssocID="{C7E2F059-7A83-0643-9ADE-A53C68ED443C}" presName="textB" presStyleLbl="revTx" presStyleIdx="5" presStyleCnt="11" custScaleX="140215">
        <dgm:presLayoutVars>
          <dgm:bulletEnabled val="1"/>
        </dgm:presLayoutVars>
      </dgm:prSet>
      <dgm:spPr/>
    </dgm:pt>
    <dgm:pt modelId="{7BA946BC-12F6-D649-94B0-FFDAF92164E2}" type="pres">
      <dgm:prSet presAssocID="{C7E2F059-7A83-0643-9ADE-A53C68ED443C}" presName="circleB" presStyleLbl="node1" presStyleIdx="5" presStyleCnt="11"/>
      <dgm:spPr/>
    </dgm:pt>
    <dgm:pt modelId="{5105E173-BBC5-6B44-A6DD-F561EFCDC069}" type="pres">
      <dgm:prSet presAssocID="{C7E2F059-7A83-0643-9ADE-A53C68ED443C}" presName="spaceB" presStyleCnt="0"/>
      <dgm:spPr/>
    </dgm:pt>
    <dgm:pt modelId="{AD754D98-0845-004C-AF09-9E81DCB24B67}" type="pres">
      <dgm:prSet presAssocID="{85FF330E-0E08-9642-85C2-396FD4958336}" presName="space" presStyleCnt="0"/>
      <dgm:spPr/>
    </dgm:pt>
    <dgm:pt modelId="{1681B7AE-D9FF-3441-BFA8-F334F9B8E74D}" type="pres">
      <dgm:prSet presAssocID="{C746F57E-BE33-A341-A954-C23748F250A8}" presName="compositeA" presStyleCnt="0"/>
      <dgm:spPr/>
    </dgm:pt>
    <dgm:pt modelId="{48C1EB7E-A127-A547-9309-2A3C6EFBE827}" type="pres">
      <dgm:prSet presAssocID="{C746F57E-BE33-A341-A954-C23748F250A8}" presName="textA" presStyleLbl="revTx" presStyleIdx="6" presStyleCnt="11" custScaleX="114316">
        <dgm:presLayoutVars>
          <dgm:bulletEnabled val="1"/>
        </dgm:presLayoutVars>
      </dgm:prSet>
      <dgm:spPr/>
    </dgm:pt>
    <dgm:pt modelId="{A8131CA0-324F-104D-A127-79324D91CC27}" type="pres">
      <dgm:prSet presAssocID="{C746F57E-BE33-A341-A954-C23748F250A8}" presName="circleA" presStyleLbl="node1" presStyleIdx="6" presStyleCnt="11"/>
      <dgm:spPr/>
    </dgm:pt>
    <dgm:pt modelId="{78F9A6D3-1F85-0B4E-BD31-6939E116E049}" type="pres">
      <dgm:prSet presAssocID="{C746F57E-BE33-A341-A954-C23748F250A8}" presName="spaceA" presStyleCnt="0"/>
      <dgm:spPr/>
    </dgm:pt>
    <dgm:pt modelId="{A6BD50F0-0DCA-2A45-9FD2-6C9D24E03B2F}" type="pres">
      <dgm:prSet presAssocID="{31EBDEF9-73B2-F84C-8FF8-D00CD1BEFA2F}" presName="space" presStyleCnt="0"/>
      <dgm:spPr/>
    </dgm:pt>
    <dgm:pt modelId="{9D0AFD10-C547-7341-AA95-3AF98FF8820D}" type="pres">
      <dgm:prSet presAssocID="{03C4BD88-9943-234E-AE48-8FE966AE9BBE}" presName="compositeB" presStyleCnt="0"/>
      <dgm:spPr/>
    </dgm:pt>
    <dgm:pt modelId="{42C4F519-3786-734B-93C1-0D632B1EE1BB}" type="pres">
      <dgm:prSet presAssocID="{03C4BD88-9943-234E-AE48-8FE966AE9BBE}" presName="textB" presStyleLbl="revTx" presStyleIdx="7" presStyleCnt="11" custScaleX="121249">
        <dgm:presLayoutVars>
          <dgm:bulletEnabled val="1"/>
        </dgm:presLayoutVars>
      </dgm:prSet>
      <dgm:spPr/>
    </dgm:pt>
    <dgm:pt modelId="{7D9E4374-3010-8348-BD2F-F11C80EACFD9}" type="pres">
      <dgm:prSet presAssocID="{03C4BD88-9943-234E-AE48-8FE966AE9BBE}" presName="circleB" presStyleLbl="node1" presStyleIdx="7" presStyleCnt="11"/>
      <dgm:spPr/>
    </dgm:pt>
    <dgm:pt modelId="{44AC8D57-426A-894D-ACC3-182CF538BE5E}" type="pres">
      <dgm:prSet presAssocID="{03C4BD88-9943-234E-AE48-8FE966AE9BBE}" presName="spaceB" presStyleCnt="0"/>
      <dgm:spPr/>
    </dgm:pt>
    <dgm:pt modelId="{330583DD-C822-D247-98E7-915B5AF42046}" type="pres">
      <dgm:prSet presAssocID="{D180E972-B37F-5847-B3E2-D3108EDE8688}" presName="space" presStyleCnt="0"/>
      <dgm:spPr/>
    </dgm:pt>
    <dgm:pt modelId="{ACFEC23A-FE4B-084D-9CF1-D33166F7E7B3}" type="pres">
      <dgm:prSet presAssocID="{7073E52D-E979-4D4A-A5A0-0BE7D7F583F1}" presName="compositeA" presStyleCnt="0"/>
      <dgm:spPr/>
    </dgm:pt>
    <dgm:pt modelId="{4674E268-701C-834F-B532-4194260F07CE}" type="pres">
      <dgm:prSet presAssocID="{7073E52D-E979-4D4A-A5A0-0BE7D7F583F1}" presName="textA" presStyleLbl="revTx" presStyleIdx="8" presStyleCnt="11">
        <dgm:presLayoutVars>
          <dgm:bulletEnabled val="1"/>
        </dgm:presLayoutVars>
      </dgm:prSet>
      <dgm:spPr/>
    </dgm:pt>
    <dgm:pt modelId="{644FA37D-1589-3043-9530-B5D5EFD6DC7C}" type="pres">
      <dgm:prSet presAssocID="{7073E52D-E979-4D4A-A5A0-0BE7D7F583F1}" presName="circleA" presStyleLbl="node1" presStyleIdx="8" presStyleCnt="11"/>
      <dgm:spPr/>
    </dgm:pt>
    <dgm:pt modelId="{93169D9A-D6CF-1D4B-AF9F-9E10563C8EA0}" type="pres">
      <dgm:prSet presAssocID="{7073E52D-E979-4D4A-A5A0-0BE7D7F583F1}" presName="spaceA" presStyleCnt="0"/>
      <dgm:spPr/>
    </dgm:pt>
    <dgm:pt modelId="{CF7357FF-A3F2-FD44-81DC-D67493F63DBC}" type="pres">
      <dgm:prSet presAssocID="{7B06AF6C-4873-F044-A917-57EC858699EA}" presName="space" presStyleCnt="0"/>
      <dgm:spPr/>
    </dgm:pt>
    <dgm:pt modelId="{829799B9-E86A-1E4C-9968-681A162FF9F0}" type="pres">
      <dgm:prSet presAssocID="{B634D4C9-0325-6549-8399-4E03D26081AC}" presName="compositeB" presStyleCnt="0"/>
      <dgm:spPr/>
    </dgm:pt>
    <dgm:pt modelId="{36B09015-1B1D-0741-8244-0227B3F26C4F}" type="pres">
      <dgm:prSet presAssocID="{B634D4C9-0325-6549-8399-4E03D26081AC}" presName="textB" presStyleLbl="revTx" presStyleIdx="9" presStyleCnt="11">
        <dgm:presLayoutVars>
          <dgm:bulletEnabled val="1"/>
        </dgm:presLayoutVars>
      </dgm:prSet>
      <dgm:spPr/>
    </dgm:pt>
    <dgm:pt modelId="{9E787AD6-CB22-5940-9FAF-181C536E052A}" type="pres">
      <dgm:prSet presAssocID="{B634D4C9-0325-6549-8399-4E03D26081AC}" presName="circleB" presStyleLbl="node1" presStyleIdx="9" presStyleCnt="11"/>
      <dgm:spPr/>
    </dgm:pt>
    <dgm:pt modelId="{86909D26-D03A-0E4D-8CC8-DAC45A694221}" type="pres">
      <dgm:prSet presAssocID="{B634D4C9-0325-6549-8399-4E03D26081AC}" presName="spaceB" presStyleCnt="0"/>
      <dgm:spPr/>
    </dgm:pt>
    <dgm:pt modelId="{80AB4FA7-118E-B142-A4DC-9130A664EB50}" type="pres">
      <dgm:prSet presAssocID="{E00CA154-6E18-8743-9A0B-07DA475B630A}" presName="space" presStyleCnt="0"/>
      <dgm:spPr/>
    </dgm:pt>
    <dgm:pt modelId="{C4BE787A-5EBC-2341-9A7C-3A7105E1DC47}" type="pres">
      <dgm:prSet presAssocID="{1E85683A-C08D-E646-B8DC-2DE35F1F7F2C}" presName="compositeA" presStyleCnt="0"/>
      <dgm:spPr/>
    </dgm:pt>
    <dgm:pt modelId="{8F540437-AEA6-CE47-A6FA-C79E3D9F28A4}" type="pres">
      <dgm:prSet presAssocID="{1E85683A-C08D-E646-B8DC-2DE35F1F7F2C}" presName="textA" presStyleLbl="revTx" presStyleIdx="10" presStyleCnt="11" custScaleX="121512">
        <dgm:presLayoutVars>
          <dgm:bulletEnabled val="1"/>
        </dgm:presLayoutVars>
      </dgm:prSet>
      <dgm:spPr/>
    </dgm:pt>
    <dgm:pt modelId="{93956E30-3672-9F40-AE86-EF9086EA43A3}" type="pres">
      <dgm:prSet presAssocID="{1E85683A-C08D-E646-B8DC-2DE35F1F7F2C}" presName="circleA" presStyleLbl="node1" presStyleIdx="10" presStyleCnt="11"/>
      <dgm:spPr/>
    </dgm:pt>
    <dgm:pt modelId="{C5B8D8C7-39BC-4E44-B2DB-A76DD93EF49F}" type="pres">
      <dgm:prSet presAssocID="{1E85683A-C08D-E646-B8DC-2DE35F1F7F2C}" presName="spaceA" presStyleCnt="0"/>
      <dgm:spPr/>
    </dgm:pt>
  </dgm:ptLst>
  <dgm:cxnLst>
    <dgm:cxn modelId="{2B120D02-E282-B848-95B2-96BA93EE4192}" type="presOf" srcId="{83AFDCB3-CB85-894E-8AB2-D4CC4F6D2097}" destId="{48C1EB7E-A127-A547-9309-2A3C6EFBE827}" srcOrd="0" destOrd="1" presId="urn:microsoft.com/office/officeart/2005/8/layout/hProcess11"/>
    <dgm:cxn modelId="{D1CB0203-D3F9-F440-A58B-A559E88A0011}" type="presOf" srcId="{C746F57E-BE33-A341-A954-C23748F250A8}" destId="{48C1EB7E-A127-A547-9309-2A3C6EFBE827}" srcOrd="0" destOrd="0" presId="urn:microsoft.com/office/officeart/2005/8/layout/hProcess11"/>
    <dgm:cxn modelId="{C0004404-4C54-EC42-831B-6ED757597613}" srcId="{7629E0D1-FA59-8E4E-A89A-9ED726239857}" destId="{AB2EA951-BA2F-7B4F-9A8F-3E1FC6C12FBE}" srcOrd="1" destOrd="0" parTransId="{356B230E-039D-1444-BB40-577CCA5484E3}" sibTransId="{D2F5BC25-00BF-C54E-A31B-06111C7D4128}"/>
    <dgm:cxn modelId="{57C4E808-FF59-F544-A721-6121EF0B564C}" type="presOf" srcId="{49E5FC7E-AF44-7B47-BAC3-B4D9F79F7D9D}" destId="{4674E268-701C-834F-B532-4194260F07CE}" srcOrd="0" destOrd="1" presId="urn:microsoft.com/office/officeart/2005/8/layout/hProcess11"/>
    <dgm:cxn modelId="{4A2FA409-B077-BC42-BEB6-861AA849B37A}" srcId="{590F3317-F8EA-2E4C-BCE5-E427AD5F8BA2}" destId="{139CEAE8-35FD-4548-A04B-757E050AD164}" srcOrd="0" destOrd="0" parTransId="{EF76CE80-5CA1-3C4D-86F7-6A318864E57C}" sibTransId="{85B5C599-B711-0A46-BD63-0412D90E5A6B}"/>
    <dgm:cxn modelId="{1C2C8112-9325-0246-BF34-2B203CDA1AAA}" srcId="{C7E2F059-7A83-0643-9ADE-A53C68ED443C}" destId="{C7DA1137-D836-A34C-81AD-31385169BBBD}" srcOrd="0" destOrd="0" parTransId="{F79ADA95-ACFD-0246-BBEF-31C7AE00CA15}" sibTransId="{01B27A6A-1EBA-F347-926F-9C079752ED41}"/>
    <dgm:cxn modelId="{1CADF815-AC85-4F41-A7FB-6848E2D69875}" type="presOf" srcId="{4533F59A-711B-FB4D-9C98-46D1AAE9E8E1}" destId="{666EF6C4-4A4D-4D41-941C-6A0C694C210F}" srcOrd="0" destOrd="2" presId="urn:microsoft.com/office/officeart/2005/8/layout/hProcess11"/>
    <dgm:cxn modelId="{4707AB16-AFA6-3A46-9641-02F80CFAE45C}" srcId="{2108175D-BACF-4449-9DEB-934E8E190989}" destId="{C746F57E-BE33-A341-A954-C23748F250A8}" srcOrd="6" destOrd="0" parTransId="{47783FBC-07EE-034D-B086-49D75429FB94}" sibTransId="{31EBDEF9-73B2-F84C-8FF8-D00CD1BEFA2F}"/>
    <dgm:cxn modelId="{34276021-BECD-6F48-89AC-B19E48887F1A}" srcId="{2108175D-BACF-4449-9DEB-934E8E190989}" destId="{590F3317-F8EA-2E4C-BCE5-E427AD5F8BA2}" srcOrd="4" destOrd="0" parTransId="{003C2CD3-ECA6-2D42-988C-7716E19D1C07}" sibTransId="{1BD8FAA2-BD6C-C940-9563-E1E0D43ED135}"/>
    <dgm:cxn modelId="{BCDA6922-C2A4-8C41-AD8B-58819948603A}" srcId="{7E7F663C-0EAC-4B4A-946C-D6A3E4D06F02}" destId="{384A15B7-6929-B34B-9288-518079EBB164}" srcOrd="0" destOrd="0" parTransId="{E8D2DF2A-1246-3244-985F-B3CE0E056BD3}" sibTransId="{37A7C0AA-08D6-1441-A805-05AD144863BD}"/>
    <dgm:cxn modelId="{701A1524-C80C-0C4F-8ED8-5A1776505EFA}" srcId="{2108175D-BACF-4449-9DEB-934E8E190989}" destId="{0828D6D8-6419-1E42-9C7E-340392A8A178}" srcOrd="2" destOrd="0" parTransId="{260EC05B-8019-AA43-B906-2DB68114A60E}" sibTransId="{223D89F2-0AF3-E74B-ACD6-7681457BB8C7}"/>
    <dgm:cxn modelId="{C1515D27-D1CF-6448-BA81-94A4A125BCB3}" type="presOf" srcId="{4ADEE75B-BEEA-7841-AE78-918661022E4D}" destId="{1CB300B3-4740-5841-83F0-FF9AE93AB5A1}" srcOrd="0" destOrd="4" presId="urn:microsoft.com/office/officeart/2005/8/layout/hProcess11"/>
    <dgm:cxn modelId="{1ECE3C2F-052E-C14B-A367-0F46E34D9886}" srcId="{2108175D-BACF-4449-9DEB-934E8E190989}" destId="{B634D4C9-0325-6549-8399-4E03D26081AC}" srcOrd="9" destOrd="0" parTransId="{10AD9A60-C425-554D-8FE3-F2664C53969B}" sibTransId="{E00CA154-6E18-8743-9A0B-07DA475B630A}"/>
    <dgm:cxn modelId="{5B7E6D31-A416-734C-A354-A256A8590A34}" srcId="{C746F57E-BE33-A341-A954-C23748F250A8}" destId="{83AFDCB3-CB85-894E-8AB2-D4CC4F6D2097}" srcOrd="0" destOrd="0" parTransId="{CEF6F579-AA9C-0746-BC07-A7E81912A2A8}" sibTransId="{689CF5EE-B76E-5648-BC09-166FBB0266BA}"/>
    <dgm:cxn modelId="{21234C32-23D1-664B-A73E-B3551DF73B68}" srcId="{B634D4C9-0325-6549-8399-4E03D26081AC}" destId="{2A739780-9690-294F-BDF4-3FA08A2948E5}" srcOrd="0" destOrd="0" parTransId="{728E34F8-3064-2049-B9F1-D947C24EBFBB}" sibTransId="{49AEF81F-2C6B-D14B-A98B-294A8843ED03}"/>
    <dgm:cxn modelId="{ADC08D32-CF91-E843-B725-81970DA95D00}" type="presOf" srcId="{384A15B7-6929-B34B-9288-518079EBB164}" destId="{1CB300B3-4740-5841-83F0-FF9AE93AB5A1}" srcOrd="0" destOrd="1" presId="urn:microsoft.com/office/officeart/2005/8/layout/hProcess11"/>
    <dgm:cxn modelId="{213AE432-50CB-0D4B-9933-C231B170B75D}" type="presOf" srcId="{7BC19AF5-F3CA-ED42-A5FF-205E015C4ACB}" destId="{1CB300B3-4740-5841-83F0-FF9AE93AB5A1}" srcOrd="0" destOrd="3" presId="urn:microsoft.com/office/officeart/2005/8/layout/hProcess11"/>
    <dgm:cxn modelId="{2D7F7533-DCB7-7C4D-BA9A-AFEA4178FB0B}" srcId="{0828D6D8-6419-1E42-9C7E-340392A8A178}" destId="{971B18FF-2C91-5445-ADB7-7C49BFD6FFA6}" srcOrd="0" destOrd="0" parTransId="{23FFEECC-DFC9-1945-AD8B-8D471BF10034}" sibTransId="{6F4E0F5E-5EB8-F745-B888-AAF8E83CF011}"/>
    <dgm:cxn modelId="{A66C7B33-A439-F046-9AEC-DA999D6AF086}" srcId="{03C4BD88-9943-234E-AE48-8FE966AE9BBE}" destId="{6CE62A84-439C-D84A-9605-E423A1B598A8}" srcOrd="0" destOrd="0" parTransId="{25A02BE0-890D-A943-89BA-B9DA8D9C8FEA}" sibTransId="{25107AAD-746E-9D43-8F46-3706837F19A3}"/>
    <dgm:cxn modelId="{E79A5D35-28C1-4048-992C-3BB3F0F5A818}" type="presOf" srcId="{149A1D2B-BCF3-8C48-B2C3-06F0562705EA}" destId="{666EF6C4-4A4D-4D41-941C-6A0C694C210F}" srcOrd="0" destOrd="1" presId="urn:microsoft.com/office/officeart/2005/8/layout/hProcess11"/>
    <dgm:cxn modelId="{645A7438-CEDD-A04A-819B-87627D8AF253}" type="presOf" srcId="{891CD29B-486A-0C4F-9B86-C183B2E9D33A}" destId="{48C1EB7E-A127-A547-9309-2A3C6EFBE827}" srcOrd="0" destOrd="3" presId="urn:microsoft.com/office/officeart/2005/8/layout/hProcess11"/>
    <dgm:cxn modelId="{F144C13A-0FA2-ED48-BCC0-1FCBE3A41129}" srcId="{7073E52D-E979-4D4A-A5A0-0BE7D7F583F1}" destId="{24218EDE-CCFE-4940-893D-6C69001C359E}" srcOrd="1" destOrd="0" parTransId="{C8D16076-9330-494D-A14C-9914CC5D0EAC}" sibTransId="{15022D5C-2494-FB4A-822A-0536AACFD7B8}"/>
    <dgm:cxn modelId="{0152633F-A9B5-9A4C-9233-191D8433C30A}" type="presOf" srcId="{7629E0D1-FA59-8E4E-A89A-9ED726239857}" destId="{AD51206B-F164-2E4C-96F1-A015F14D1682}" srcOrd="0" destOrd="0" presId="urn:microsoft.com/office/officeart/2005/8/layout/hProcess11"/>
    <dgm:cxn modelId="{5E05984A-B463-244E-9CAC-68730F8FFE21}" type="presOf" srcId="{0828D6D8-6419-1E42-9C7E-340392A8A178}" destId="{0184D7A2-B9EF-CA43-A007-C02FFAC63E63}" srcOrd="0" destOrd="0" presId="urn:microsoft.com/office/officeart/2005/8/layout/hProcess11"/>
    <dgm:cxn modelId="{2E6BAC4F-4C33-1C44-B638-31E3CE41202C}" srcId="{9ED6BE3E-45B7-0745-A5D3-372DD901BE65}" destId="{26AE25B3-C99C-434F-ABA4-38B4992E0670}" srcOrd="2" destOrd="0" parTransId="{FA89E567-5C72-4043-AB4F-CA200007154F}" sibTransId="{CFDF55A7-337B-F04B-916B-16D90F8A2170}"/>
    <dgm:cxn modelId="{F53AF651-7115-C044-8D9F-8790CB78D8E0}" srcId="{2108175D-BACF-4449-9DEB-934E8E190989}" destId="{9ED6BE3E-45B7-0745-A5D3-372DD901BE65}" srcOrd="3" destOrd="0" parTransId="{EBE22824-7FDA-6E4D-A860-26264B48D1B2}" sibTransId="{6E6497A8-335C-7347-A934-3032DF3615B2}"/>
    <dgm:cxn modelId="{4141A35C-EBE8-7649-9B73-5A41CFB73140}" type="presOf" srcId="{590F3317-F8EA-2E4C-BCE5-E427AD5F8BA2}" destId="{1C7F9BF7-7DF9-5B4B-8B04-0920EC4B2755}" srcOrd="0" destOrd="0" presId="urn:microsoft.com/office/officeart/2005/8/layout/hProcess11"/>
    <dgm:cxn modelId="{6671FB5F-8A30-7944-9776-30222037D115}" type="presOf" srcId="{2108175D-BACF-4449-9DEB-934E8E190989}" destId="{B8C1F24F-911F-5A40-B3D4-D562F681643A}" srcOrd="0" destOrd="0" presId="urn:microsoft.com/office/officeart/2005/8/layout/hProcess11"/>
    <dgm:cxn modelId="{90DED360-491B-BC48-86E0-8D09ADF3D27D}" type="presOf" srcId="{10F0DD35-438A-A64D-ADF0-75B1F9018DBA}" destId="{919D13DE-2E5A-8347-81FB-CA1281549705}" srcOrd="0" destOrd="2" presId="urn:microsoft.com/office/officeart/2005/8/layout/hProcess11"/>
    <dgm:cxn modelId="{C2458862-846C-3F43-A1B8-CAF5BBD906F0}" type="presOf" srcId="{7DFF4BFF-34B2-134E-A9FC-CD9AB422014E}" destId="{36B09015-1B1D-0741-8244-0227B3F26C4F}" srcOrd="0" destOrd="2" presId="urn:microsoft.com/office/officeart/2005/8/layout/hProcess11"/>
    <dgm:cxn modelId="{D1784369-C614-F747-89EB-37BBA3449457}" type="presOf" srcId="{C7DA1137-D836-A34C-81AD-31385169BBBD}" destId="{919D13DE-2E5A-8347-81FB-CA1281549705}" srcOrd="0" destOrd="1" presId="urn:microsoft.com/office/officeart/2005/8/layout/hProcess11"/>
    <dgm:cxn modelId="{F65D2F72-1BDF-344F-8A6E-EB3A565459F2}" srcId="{C7E2F059-7A83-0643-9ADE-A53C68ED443C}" destId="{6F17A008-F515-4E4C-863A-093165C7A8BC}" srcOrd="2" destOrd="0" parTransId="{59DC8104-F151-7349-8D8B-5D9FEB0833BE}" sibTransId="{98B3A646-9F32-F948-8186-2F554883BDAF}"/>
    <dgm:cxn modelId="{03B7BA77-7FA3-7340-8787-D576421B9406}" type="presOf" srcId="{971B18FF-2C91-5445-ADB7-7C49BFD6FFA6}" destId="{0184D7A2-B9EF-CA43-A007-C02FFAC63E63}" srcOrd="0" destOrd="1" presId="urn:microsoft.com/office/officeart/2005/8/layout/hProcess11"/>
    <dgm:cxn modelId="{3B475078-48AF-FE41-AEB0-D7C4766D23D6}" srcId="{7073E52D-E979-4D4A-A5A0-0BE7D7F583F1}" destId="{0C473B6E-F2DA-1244-A3BA-A83D72C9281B}" srcOrd="2" destOrd="0" parTransId="{A0573D74-7019-0B46-B36E-ABD7D1A446E8}" sibTransId="{77B4BE15-BB59-0D43-BD42-36186137F53F}"/>
    <dgm:cxn modelId="{0DED097E-650B-3349-843C-8B74D5B5E4DA}" type="presOf" srcId="{7E7F663C-0EAC-4B4A-946C-D6A3E4D06F02}" destId="{1CB300B3-4740-5841-83F0-FF9AE93AB5A1}" srcOrd="0" destOrd="0" presId="urn:microsoft.com/office/officeart/2005/8/layout/hProcess11"/>
    <dgm:cxn modelId="{78E8D27F-87FE-CC47-B158-FC75B1AFC1D3}" srcId="{0828D6D8-6419-1E42-9C7E-340392A8A178}" destId="{5EA98146-B137-8B45-874F-50E7392212AA}" srcOrd="1" destOrd="0" parTransId="{ED97E147-3DE8-734F-995C-D4D98E0A7755}" sibTransId="{D571D6D7-0041-0E40-A9C5-A7AA0FC8E86F}"/>
    <dgm:cxn modelId="{ACEB0081-A3D2-2D41-AE3A-B7957D5A625B}" srcId="{2108175D-BACF-4449-9DEB-934E8E190989}" destId="{03C4BD88-9943-234E-AE48-8FE966AE9BBE}" srcOrd="7" destOrd="0" parTransId="{15313A30-EE66-FE42-9BAF-70CAB52E8BDC}" sibTransId="{D180E972-B37F-5847-B3E2-D3108EDE8688}"/>
    <dgm:cxn modelId="{072A1586-F24A-E34B-A5D8-32CB12AC45B6}" srcId="{0828D6D8-6419-1E42-9C7E-340392A8A178}" destId="{F71D5E58-E068-2444-8556-3B926C56CB1D}" srcOrd="2" destOrd="0" parTransId="{7BAD1EB8-1413-0E44-A79A-2943A8C9E1F1}" sibTransId="{B03DA0F9-8264-7A4C-B61B-480C39BEF1C0}"/>
    <dgm:cxn modelId="{C18F3D87-5FA2-AF4F-AF37-951603B7F455}" srcId="{B634D4C9-0325-6549-8399-4E03D26081AC}" destId="{7DFF4BFF-34B2-134E-A9FC-CD9AB422014E}" srcOrd="1" destOrd="0" parTransId="{C9DC8BBF-0AD0-EE4A-96B6-A7D33E659711}" sibTransId="{EBAF62BC-3F63-9F42-99A3-5C3929F5E6D9}"/>
    <dgm:cxn modelId="{CC6B9487-134A-E24D-8D5A-98FAFDF63A07}" srcId="{2108175D-BACF-4449-9DEB-934E8E190989}" destId="{7073E52D-E979-4D4A-A5A0-0BE7D7F583F1}" srcOrd="8" destOrd="0" parTransId="{221A686B-0CE9-994C-A639-B661AD9E5B9B}" sibTransId="{7B06AF6C-4873-F044-A917-57EC858699EA}"/>
    <dgm:cxn modelId="{2088F288-954B-4B4A-A4D8-1FDDC5479255}" type="presOf" srcId="{139CEAE8-35FD-4548-A04B-757E050AD164}" destId="{1C7F9BF7-7DF9-5B4B-8B04-0920EC4B2755}" srcOrd="0" destOrd="1" presId="urn:microsoft.com/office/officeart/2005/8/layout/hProcess11"/>
    <dgm:cxn modelId="{663F2594-0658-1B4C-9C85-6FB453C96E45}" srcId="{2108175D-BACF-4449-9DEB-934E8E190989}" destId="{C7E2F059-7A83-0643-9ADE-A53C68ED443C}" srcOrd="5" destOrd="0" parTransId="{C3242D48-2381-9F4D-92CE-4D33181AF5AF}" sibTransId="{85FF330E-0E08-9642-85C2-396FD4958336}"/>
    <dgm:cxn modelId="{8D116495-1ABE-244C-AA0C-D2A6558607C0}" srcId="{9ED6BE3E-45B7-0745-A5D3-372DD901BE65}" destId="{4533F59A-711B-FB4D-9C98-46D1AAE9E8E1}" srcOrd="1" destOrd="0" parTransId="{8CAB51DC-A013-2D41-8E0B-0FDA04EC5995}" sibTransId="{BC4C333A-F1CC-7B41-8197-2F75E7125386}"/>
    <dgm:cxn modelId="{6E3C7498-FA6F-6840-9CA0-B250DABF7A2A}" type="presOf" srcId="{F71D5E58-E068-2444-8556-3B926C56CB1D}" destId="{0184D7A2-B9EF-CA43-A007-C02FFAC63E63}" srcOrd="0" destOrd="3" presId="urn:microsoft.com/office/officeart/2005/8/layout/hProcess11"/>
    <dgm:cxn modelId="{89B4E999-D7B7-E841-928D-1028479E59F4}" srcId="{7629E0D1-FA59-8E4E-A89A-9ED726239857}" destId="{FED1FA53-E920-854B-B63F-36D1E016FF60}" srcOrd="0" destOrd="0" parTransId="{76DB6FC3-1BC9-C041-A966-CED10269064F}" sibTransId="{A70AE748-6290-834D-BE03-2E7F723C7BE0}"/>
    <dgm:cxn modelId="{D4FB769A-5550-5C45-AC2B-36BF8C450B9B}" srcId="{2108175D-BACF-4449-9DEB-934E8E190989}" destId="{1E85683A-C08D-E646-B8DC-2DE35F1F7F2C}" srcOrd="10" destOrd="0" parTransId="{C3A1D288-1176-CD42-B20F-9F5102A7E83F}" sibTransId="{73F54E7A-F785-204A-B9E5-962E23147F59}"/>
    <dgm:cxn modelId="{CCDCAF9A-2EBB-1042-86BA-6009A83CF14C}" srcId="{C7E2F059-7A83-0643-9ADE-A53C68ED443C}" destId="{10F0DD35-438A-A64D-ADF0-75B1F9018DBA}" srcOrd="1" destOrd="0" parTransId="{8F537991-0AB9-E049-98CE-E4C15F364257}" sibTransId="{7BE3053A-27B6-D142-B381-E88C3C3A03D8}"/>
    <dgm:cxn modelId="{22212CAC-2603-4A4E-A854-24BD8B53D4FC}" srcId="{B634D4C9-0325-6549-8399-4E03D26081AC}" destId="{07EA1B21-9B0B-7148-943F-A08CA948793C}" srcOrd="2" destOrd="0" parTransId="{1B3D2A31-C401-BF4E-8FD7-774097EB5FF3}" sibTransId="{301CBD7D-105E-6E41-A319-5959AF570A50}"/>
    <dgm:cxn modelId="{1C1287AE-AF9C-4A4A-ABD2-5E15C1F1984C}" srcId="{7E7F663C-0EAC-4B4A-946C-D6A3E4D06F02}" destId="{4ADEE75B-BEEA-7841-AE78-918661022E4D}" srcOrd="3" destOrd="0" parTransId="{F29EC2B1-CF72-2B40-A9CF-A8178F5ADABF}" sibTransId="{B6B3AED6-FBFC-CF4C-9DBF-79D2804AE4B8}"/>
    <dgm:cxn modelId="{5C574CB0-8E25-2344-A210-EB9E829058EB}" type="presOf" srcId="{9ED6BE3E-45B7-0745-A5D3-372DD901BE65}" destId="{666EF6C4-4A4D-4D41-941C-6A0C694C210F}" srcOrd="0" destOrd="0" presId="urn:microsoft.com/office/officeart/2005/8/layout/hProcess11"/>
    <dgm:cxn modelId="{2B9E77B0-235A-4C48-A317-F30594B2ED84}" type="presOf" srcId="{FED1FA53-E920-854B-B63F-36D1E016FF60}" destId="{AD51206B-F164-2E4C-96F1-A015F14D1682}" srcOrd="0" destOrd="1" presId="urn:microsoft.com/office/officeart/2005/8/layout/hProcess11"/>
    <dgm:cxn modelId="{63327BB0-0584-D84E-878F-D5731DCF2B81}" type="presOf" srcId="{6F17A008-F515-4E4C-863A-093165C7A8BC}" destId="{919D13DE-2E5A-8347-81FB-CA1281549705}" srcOrd="0" destOrd="3" presId="urn:microsoft.com/office/officeart/2005/8/layout/hProcess11"/>
    <dgm:cxn modelId="{33E87CB3-DDD4-7B45-A141-AB1289BFAD58}" type="presOf" srcId="{6CE62A84-439C-D84A-9605-E423A1B598A8}" destId="{42C4F519-3786-734B-93C1-0D632B1EE1BB}" srcOrd="0" destOrd="1" presId="urn:microsoft.com/office/officeart/2005/8/layout/hProcess11"/>
    <dgm:cxn modelId="{828988B6-4F00-084A-9DF1-2F84FBCF5EF9}" srcId="{C746F57E-BE33-A341-A954-C23748F250A8}" destId="{891CD29B-486A-0C4F-9B86-C183B2E9D33A}" srcOrd="2" destOrd="0" parTransId="{D2010145-EBA7-D641-929A-0A85EE0A877C}" sibTransId="{AA819F8D-345E-9641-9972-2E9A6663CB2C}"/>
    <dgm:cxn modelId="{258A84B7-78BC-2447-877B-E9394BDC64F5}" type="presOf" srcId="{B634D4C9-0325-6549-8399-4E03D26081AC}" destId="{36B09015-1B1D-0741-8244-0227B3F26C4F}" srcOrd="0" destOrd="0" presId="urn:microsoft.com/office/officeart/2005/8/layout/hProcess11"/>
    <dgm:cxn modelId="{D586A1BA-5DB9-E54C-9D50-D54DDBF6279F}" type="presOf" srcId="{43FE6C81-0466-CC4C-9CD8-9DCEBB7C57BE}" destId="{1CB300B3-4740-5841-83F0-FF9AE93AB5A1}" srcOrd="0" destOrd="2" presId="urn:microsoft.com/office/officeart/2005/8/layout/hProcess11"/>
    <dgm:cxn modelId="{72D704BB-87CC-834F-9594-6DA3D45FEE7B}" srcId="{7E7F663C-0EAC-4B4A-946C-D6A3E4D06F02}" destId="{7BC19AF5-F3CA-ED42-A5FF-205E015C4ACB}" srcOrd="2" destOrd="0" parTransId="{7F514B5E-52E7-0341-B8E5-5972F895797B}" sibTransId="{6C656019-61C0-504C-9950-91553623600F}"/>
    <dgm:cxn modelId="{2B1327C0-3E59-7346-AC67-230FC65A75AF}" type="presOf" srcId="{C7E2F059-7A83-0643-9ADE-A53C68ED443C}" destId="{919D13DE-2E5A-8347-81FB-CA1281549705}" srcOrd="0" destOrd="0" presId="urn:microsoft.com/office/officeart/2005/8/layout/hProcess11"/>
    <dgm:cxn modelId="{AAD7BAC1-D3AA-3041-B554-7122F8F5EAE2}" type="presOf" srcId="{AB2EA951-BA2F-7B4F-9A8F-3E1FC6C12FBE}" destId="{AD51206B-F164-2E4C-96F1-A015F14D1682}" srcOrd="0" destOrd="2" presId="urn:microsoft.com/office/officeart/2005/8/layout/hProcess11"/>
    <dgm:cxn modelId="{A243D3C4-D588-5B42-8320-586A0813658D}" type="presOf" srcId="{1E85683A-C08D-E646-B8DC-2DE35F1F7F2C}" destId="{8F540437-AEA6-CE47-A6FA-C79E3D9F28A4}" srcOrd="0" destOrd="0" presId="urn:microsoft.com/office/officeart/2005/8/layout/hProcess11"/>
    <dgm:cxn modelId="{798735C5-1801-AA4E-8F42-BDBE080F6B3C}" type="presOf" srcId="{2A739780-9690-294F-BDF4-3FA08A2948E5}" destId="{36B09015-1B1D-0741-8244-0227B3F26C4F}" srcOrd="0" destOrd="1" presId="urn:microsoft.com/office/officeart/2005/8/layout/hProcess11"/>
    <dgm:cxn modelId="{5570C5C9-FE42-DD44-9233-789317655775}" type="presOf" srcId="{26AE25B3-C99C-434F-ABA4-38B4992E0670}" destId="{666EF6C4-4A4D-4D41-941C-6A0C694C210F}" srcOrd="0" destOrd="3" presId="urn:microsoft.com/office/officeart/2005/8/layout/hProcess11"/>
    <dgm:cxn modelId="{77C548D2-074C-F844-B429-FFA6F0CD3EFC}" srcId="{C746F57E-BE33-A341-A954-C23748F250A8}" destId="{476EFC43-6922-BD47-AF83-EB60D694D20E}" srcOrd="1" destOrd="0" parTransId="{969109CA-4230-E746-B28A-B1A5064C0997}" sibTransId="{9EE25E40-B1D6-4D47-BBDC-98B478805768}"/>
    <dgm:cxn modelId="{18DF4CDA-767A-E945-98F8-7B0B4C5E06C0}" type="presOf" srcId="{5EA98146-B137-8B45-874F-50E7392212AA}" destId="{0184D7A2-B9EF-CA43-A007-C02FFAC63E63}" srcOrd="0" destOrd="2" presId="urn:microsoft.com/office/officeart/2005/8/layout/hProcess11"/>
    <dgm:cxn modelId="{DE571CDC-8474-0049-B9D8-AE7AA58D3CFF}" srcId="{2108175D-BACF-4449-9DEB-934E8E190989}" destId="{7E7F663C-0EAC-4B4A-946C-D6A3E4D06F02}" srcOrd="1" destOrd="0" parTransId="{14970ABE-1C9F-934E-9BAB-534204737A99}" sibTransId="{C3C69EDC-1C1B-0447-A706-C12B7C6B631F}"/>
    <dgm:cxn modelId="{22F063E0-DC9F-EE43-85A6-1596F58D8985}" type="presOf" srcId="{24218EDE-CCFE-4940-893D-6C69001C359E}" destId="{4674E268-701C-834F-B532-4194260F07CE}" srcOrd="0" destOrd="2" presId="urn:microsoft.com/office/officeart/2005/8/layout/hProcess11"/>
    <dgm:cxn modelId="{B1ABD5E2-99E5-9648-AF8B-C7125C902A80}" srcId="{9ED6BE3E-45B7-0745-A5D3-372DD901BE65}" destId="{149A1D2B-BCF3-8C48-B2C3-06F0562705EA}" srcOrd="0" destOrd="0" parTransId="{05DC5BA2-4CE9-A349-B5B5-60D1EAADCE34}" sibTransId="{53BDD720-89CC-5845-AB54-AB49BFA1B59C}"/>
    <dgm:cxn modelId="{3162A8E3-D584-B943-BC4E-5DA3951128B8}" srcId="{7E7F663C-0EAC-4B4A-946C-D6A3E4D06F02}" destId="{43FE6C81-0466-CC4C-9CD8-9DCEBB7C57BE}" srcOrd="1" destOrd="0" parTransId="{7606B222-4CD3-754B-BA12-9BC3F2B67E0D}" sibTransId="{9C872267-2453-D94C-9A8A-4E506E86688F}"/>
    <dgm:cxn modelId="{25BEFCE5-912E-B142-9021-2DB098DA1E56}" type="presOf" srcId="{07EA1B21-9B0B-7148-943F-A08CA948793C}" destId="{36B09015-1B1D-0741-8244-0227B3F26C4F}" srcOrd="0" destOrd="3" presId="urn:microsoft.com/office/officeart/2005/8/layout/hProcess11"/>
    <dgm:cxn modelId="{06C4D7E7-B5B6-DC4C-914C-83E5011C92AD}" srcId="{7073E52D-E979-4D4A-A5A0-0BE7D7F583F1}" destId="{49E5FC7E-AF44-7B47-BAC3-B4D9F79F7D9D}" srcOrd="0" destOrd="0" parTransId="{F6E02566-A597-CE43-A04C-0421DB4C3997}" sibTransId="{4E59B195-133C-4A47-9468-CD5160D89549}"/>
    <dgm:cxn modelId="{F855DEE8-068D-2D44-8ED9-FB9EDCBFE081}" srcId="{2108175D-BACF-4449-9DEB-934E8E190989}" destId="{7629E0D1-FA59-8E4E-A89A-9ED726239857}" srcOrd="0" destOrd="0" parTransId="{BC321635-E65F-3A45-A158-9A6E08701050}" sibTransId="{9B483ECD-BE11-4743-92AC-33D79ACC81A9}"/>
    <dgm:cxn modelId="{673375EA-F25F-A548-AAD8-E532B0E4F455}" type="presOf" srcId="{476EFC43-6922-BD47-AF83-EB60D694D20E}" destId="{48C1EB7E-A127-A547-9309-2A3C6EFBE827}" srcOrd="0" destOrd="2" presId="urn:microsoft.com/office/officeart/2005/8/layout/hProcess11"/>
    <dgm:cxn modelId="{E5D61EFA-89CE-6549-9804-47931D67C1BC}" type="presOf" srcId="{7073E52D-E979-4D4A-A5A0-0BE7D7F583F1}" destId="{4674E268-701C-834F-B532-4194260F07CE}" srcOrd="0" destOrd="0" presId="urn:microsoft.com/office/officeart/2005/8/layout/hProcess11"/>
    <dgm:cxn modelId="{5C4902FC-D6B8-6844-A0E5-1DF31C6892D9}" type="presOf" srcId="{0C473B6E-F2DA-1244-A3BA-A83D72C9281B}" destId="{4674E268-701C-834F-B532-4194260F07CE}" srcOrd="0" destOrd="3" presId="urn:microsoft.com/office/officeart/2005/8/layout/hProcess11"/>
    <dgm:cxn modelId="{C29277FF-398C-964F-A1C6-40DA8524B516}" type="presOf" srcId="{03C4BD88-9943-234E-AE48-8FE966AE9BBE}" destId="{42C4F519-3786-734B-93C1-0D632B1EE1BB}" srcOrd="0" destOrd="0" presId="urn:microsoft.com/office/officeart/2005/8/layout/hProcess11"/>
    <dgm:cxn modelId="{F79DDD68-7325-5845-A996-1426BA232B9C}" type="presParOf" srcId="{B8C1F24F-911F-5A40-B3D4-D562F681643A}" destId="{0672C0BC-4653-F140-A9D6-38FEB43C8423}" srcOrd="0" destOrd="0" presId="urn:microsoft.com/office/officeart/2005/8/layout/hProcess11"/>
    <dgm:cxn modelId="{4F063BBC-C1D4-8842-B827-86016315FDF5}" type="presParOf" srcId="{B8C1F24F-911F-5A40-B3D4-D562F681643A}" destId="{1D264D18-4F31-EB4E-AD7F-093A20A876BE}" srcOrd="1" destOrd="0" presId="urn:microsoft.com/office/officeart/2005/8/layout/hProcess11"/>
    <dgm:cxn modelId="{864223AD-77CC-BB44-8567-64048F59029D}" type="presParOf" srcId="{1D264D18-4F31-EB4E-AD7F-093A20A876BE}" destId="{9D80C107-A516-1647-9649-26BB5E79691B}" srcOrd="0" destOrd="0" presId="urn:microsoft.com/office/officeart/2005/8/layout/hProcess11"/>
    <dgm:cxn modelId="{D0DC7B35-CD7A-5446-A520-40A3C8F6317A}" type="presParOf" srcId="{9D80C107-A516-1647-9649-26BB5E79691B}" destId="{AD51206B-F164-2E4C-96F1-A015F14D1682}" srcOrd="0" destOrd="0" presId="urn:microsoft.com/office/officeart/2005/8/layout/hProcess11"/>
    <dgm:cxn modelId="{4D4FAC19-67B3-A544-B08C-1BA9D299758B}" type="presParOf" srcId="{9D80C107-A516-1647-9649-26BB5E79691B}" destId="{4070BE9B-B003-424B-9A40-895B8784AF25}" srcOrd="1" destOrd="0" presId="urn:microsoft.com/office/officeart/2005/8/layout/hProcess11"/>
    <dgm:cxn modelId="{FF60A8CD-C527-8342-853B-B4A01ACE1253}" type="presParOf" srcId="{9D80C107-A516-1647-9649-26BB5E79691B}" destId="{360101AC-A5E9-574B-9EC4-730CF6D4F988}" srcOrd="2" destOrd="0" presId="urn:microsoft.com/office/officeart/2005/8/layout/hProcess11"/>
    <dgm:cxn modelId="{C39B9DA5-AC37-5B42-9576-4400BFE36EE9}" type="presParOf" srcId="{1D264D18-4F31-EB4E-AD7F-093A20A876BE}" destId="{AB0A11B3-68CE-B743-BF60-F8C66170E2C5}" srcOrd="1" destOrd="0" presId="urn:microsoft.com/office/officeart/2005/8/layout/hProcess11"/>
    <dgm:cxn modelId="{8FA8776F-A1E3-554A-8F1B-02F83CF0FBF9}" type="presParOf" srcId="{1D264D18-4F31-EB4E-AD7F-093A20A876BE}" destId="{8B5B0345-E42B-4D44-88E9-6DB6F34FD961}" srcOrd="2" destOrd="0" presId="urn:microsoft.com/office/officeart/2005/8/layout/hProcess11"/>
    <dgm:cxn modelId="{6E08E490-2C55-5346-9B35-11FFA99F8321}" type="presParOf" srcId="{8B5B0345-E42B-4D44-88E9-6DB6F34FD961}" destId="{1CB300B3-4740-5841-83F0-FF9AE93AB5A1}" srcOrd="0" destOrd="0" presId="urn:microsoft.com/office/officeart/2005/8/layout/hProcess11"/>
    <dgm:cxn modelId="{D0D19C90-D370-1D47-B92F-4F132C9D66ED}" type="presParOf" srcId="{8B5B0345-E42B-4D44-88E9-6DB6F34FD961}" destId="{5EF91C0C-AF00-EE49-9FEA-2AB6F934B7A3}" srcOrd="1" destOrd="0" presId="urn:microsoft.com/office/officeart/2005/8/layout/hProcess11"/>
    <dgm:cxn modelId="{D67B4D12-AC3C-5949-ABA0-16A5095B116C}" type="presParOf" srcId="{8B5B0345-E42B-4D44-88E9-6DB6F34FD961}" destId="{AE1C555B-0EF3-BB43-91C1-437166F4343D}" srcOrd="2" destOrd="0" presId="urn:microsoft.com/office/officeart/2005/8/layout/hProcess11"/>
    <dgm:cxn modelId="{02034BE0-518F-EB48-BFC5-78007B7BE1BF}" type="presParOf" srcId="{1D264D18-4F31-EB4E-AD7F-093A20A876BE}" destId="{9E8E6FB4-4344-0A49-825D-E735134394D6}" srcOrd="3" destOrd="0" presId="urn:microsoft.com/office/officeart/2005/8/layout/hProcess11"/>
    <dgm:cxn modelId="{36073A0E-5C4A-C34C-A67A-B6C95FC1FCBE}" type="presParOf" srcId="{1D264D18-4F31-EB4E-AD7F-093A20A876BE}" destId="{1DA1A7BC-DE15-DA49-AABB-1468DE09E8AB}" srcOrd="4" destOrd="0" presId="urn:microsoft.com/office/officeart/2005/8/layout/hProcess11"/>
    <dgm:cxn modelId="{E4B6DEF2-A226-C144-8E88-E4F0F3D68D97}" type="presParOf" srcId="{1DA1A7BC-DE15-DA49-AABB-1468DE09E8AB}" destId="{0184D7A2-B9EF-CA43-A007-C02FFAC63E63}" srcOrd="0" destOrd="0" presId="urn:microsoft.com/office/officeart/2005/8/layout/hProcess11"/>
    <dgm:cxn modelId="{3600729A-C48C-A84D-9D67-1B5487F26F27}" type="presParOf" srcId="{1DA1A7BC-DE15-DA49-AABB-1468DE09E8AB}" destId="{057EFE44-3A3F-EE42-A732-50FBEDAE6DBF}" srcOrd="1" destOrd="0" presId="urn:microsoft.com/office/officeart/2005/8/layout/hProcess11"/>
    <dgm:cxn modelId="{6874F90B-E583-D441-B4CD-B664DB3E0C9F}" type="presParOf" srcId="{1DA1A7BC-DE15-DA49-AABB-1468DE09E8AB}" destId="{FD2A7C61-ADFD-E74A-A39B-3EBD7E40CB74}" srcOrd="2" destOrd="0" presId="urn:microsoft.com/office/officeart/2005/8/layout/hProcess11"/>
    <dgm:cxn modelId="{47EA38AA-92A1-E74F-A30A-4C83087AD322}" type="presParOf" srcId="{1D264D18-4F31-EB4E-AD7F-093A20A876BE}" destId="{369FF27B-F39E-E846-B0C9-192D52E39F38}" srcOrd="5" destOrd="0" presId="urn:microsoft.com/office/officeart/2005/8/layout/hProcess11"/>
    <dgm:cxn modelId="{6684E6C5-0D6F-FD4C-9B4B-0218A780DE15}" type="presParOf" srcId="{1D264D18-4F31-EB4E-AD7F-093A20A876BE}" destId="{0E666D61-8646-3B42-937E-59B30C6FFFC6}" srcOrd="6" destOrd="0" presId="urn:microsoft.com/office/officeart/2005/8/layout/hProcess11"/>
    <dgm:cxn modelId="{2341031B-4150-F94A-B156-8BCF25F08665}" type="presParOf" srcId="{0E666D61-8646-3B42-937E-59B30C6FFFC6}" destId="{666EF6C4-4A4D-4D41-941C-6A0C694C210F}" srcOrd="0" destOrd="0" presId="urn:microsoft.com/office/officeart/2005/8/layout/hProcess11"/>
    <dgm:cxn modelId="{D39F9852-E84A-6749-9920-B452008113DB}" type="presParOf" srcId="{0E666D61-8646-3B42-937E-59B30C6FFFC6}" destId="{463CE346-6E04-194F-B359-5E8536833BB5}" srcOrd="1" destOrd="0" presId="urn:microsoft.com/office/officeart/2005/8/layout/hProcess11"/>
    <dgm:cxn modelId="{BE597C42-A4A1-C441-924F-BC6B85FD68DF}" type="presParOf" srcId="{0E666D61-8646-3B42-937E-59B30C6FFFC6}" destId="{F25DA531-4646-714B-AACE-E37DADB88D68}" srcOrd="2" destOrd="0" presId="urn:microsoft.com/office/officeart/2005/8/layout/hProcess11"/>
    <dgm:cxn modelId="{A486169B-2DF0-9C4C-8E45-7D26C04A828E}" type="presParOf" srcId="{1D264D18-4F31-EB4E-AD7F-093A20A876BE}" destId="{BCBFBA96-5116-504A-A9DB-99364531A05C}" srcOrd="7" destOrd="0" presId="urn:microsoft.com/office/officeart/2005/8/layout/hProcess11"/>
    <dgm:cxn modelId="{542C3284-9AC7-0C4F-BA52-B1DCEA58AFFB}" type="presParOf" srcId="{1D264D18-4F31-EB4E-AD7F-093A20A876BE}" destId="{E024C328-D653-F44C-A2A2-94BC4C3DAB76}" srcOrd="8" destOrd="0" presId="urn:microsoft.com/office/officeart/2005/8/layout/hProcess11"/>
    <dgm:cxn modelId="{9EE833B9-BFB7-D649-9C16-C6E205C37452}" type="presParOf" srcId="{E024C328-D653-F44C-A2A2-94BC4C3DAB76}" destId="{1C7F9BF7-7DF9-5B4B-8B04-0920EC4B2755}" srcOrd="0" destOrd="0" presId="urn:microsoft.com/office/officeart/2005/8/layout/hProcess11"/>
    <dgm:cxn modelId="{B70DF311-CC7C-F942-A596-122025EC09FA}" type="presParOf" srcId="{E024C328-D653-F44C-A2A2-94BC4C3DAB76}" destId="{6FA56A89-8EEC-E14A-8B28-6D65CBB6E5D0}" srcOrd="1" destOrd="0" presId="urn:microsoft.com/office/officeart/2005/8/layout/hProcess11"/>
    <dgm:cxn modelId="{ED243F04-573A-654A-8596-A4463C8D1FB6}" type="presParOf" srcId="{E024C328-D653-F44C-A2A2-94BC4C3DAB76}" destId="{DCAF4657-FBC3-8347-811A-DAE463C8BF84}" srcOrd="2" destOrd="0" presId="urn:microsoft.com/office/officeart/2005/8/layout/hProcess11"/>
    <dgm:cxn modelId="{D5514D7C-5F61-2046-8457-71AEE4D418E3}" type="presParOf" srcId="{1D264D18-4F31-EB4E-AD7F-093A20A876BE}" destId="{F110E262-301F-9B45-B79F-508324F4772E}" srcOrd="9" destOrd="0" presId="urn:microsoft.com/office/officeart/2005/8/layout/hProcess11"/>
    <dgm:cxn modelId="{D4D5583A-6F3D-594E-BE81-D296A97E0A03}" type="presParOf" srcId="{1D264D18-4F31-EB4E-AD7F-093A20A876BE}" destId="{AD5D7E6D-C12C-F248-AECE-3581B2647511}" srcOrd="10" destOrd="0" presId="urn:microsoft.com/office/officeart/2005/8/layout/hProcess11"/>
    <dgm:cxn modelId="{218A07E7-4BAF-5748-A3E0-88030A0501E0}" type="presParOf" srcId="{AD5D7E6D-C12C-F248-AECE-3581B2647511}" destId="{919D13DE-2E5A-8347-81FB-CA1281549705}" srcOrd="0" destOrd="0" presId="urn:microsoft.com/office/officeart/2005/8/layout/hProcess11"/>
    <dgm:cxn modelId="{F1C2DE2C-FFC6-3243-9E1B-60BF5B5022D5}" type="presParOf" srcId="{AD5D7E6D-C12C-F248-AECE-3581B2647511}" destId="{7BA946BC-12F6-D649-94B0-FFDAF92164E2}" srcOrd="1" destOrd="0" presId="urn:microsoft.com/office/officeart/2005/8/layout/hProcess11"/>
    <dgm:cxn modelId="{FFA563B6-F071-1D47-A407-F308222AD41F}" type="presParOf" srcId="{AD5D7E6D-C12C-F248-AECE-3581B2647511}" destId="{5105E173-BBC5-6B44-A6DD-F561EFCDC069}" srcOrd="2" destOrd="0" presId="urn:microsoft.com/office/officeart/2005/8/layout/hProcess11"/>
    <dgm:cxn modelId="{093A80AD-976F-0946-97E1-7E8CC0787C87}" type="presParOf" srcId="{1D264D18-4F31-EB4E-AD7F-093A20A876BE}" destId="{AD754D98-0845-004C-AF09-9E81DCB24B67}" srcOrd="11" destOrd="0" presId="urn:microsoft.com/office/officeart/2005/8/layout/hProcess11"/>
    <dgm:cxn modelId="{39796A18-FCD0-9D49-BF14-29D11F92DB7E}" type="presParOf" srcId="{1D264D18-4F31-EB4E-AD7F-093A20A876BE}" destId="{1681B7AE-D9FF-3441-BFA8-F334F9B8E74D}" srcOrd="12" destOrd="0" presId="urn:microsoft.com/office/officeart/2005/8/layout/hProcess11"/>
    <dgm:cxn modelId="{358EBBB9-86B6-D64C-A625-8E9BB66C0ADD}" type="presParOf" srcId="{1681B7AE-D9FF-3441-BFA8-F334F9B8E74D}" destId="{48C1EB7E-A127-A547-9309-2A3C6EFBE827}" srcOrd="0" destOrd="0" presId="urn:microsoft.com/office/officeart/2005/8/layout/hProcess11"/>
    <dgm:cxn modelId="{FEB94153-5865-8444-AB57-D0B9E3E78147}" type="presParOf" srcId="{1681B7AE-D9FF-3441-BFA8-F334F9B8E74D}" destId="{A8131CA0-324F-104D-A127-79324D91CC27}" srcOrd="1" destOrd="0" presId="urn:microsoft.com/office/officeart/2005/8/layout/hProcess11"/>
    <dgm:cxn modelId="{7D7F49F5-C477-2345-83E3-E8C972CC6F0C}" type="presParOf" srcId="{1681B7AE-D9FF-3441-BFA8-F334F9B8E74D}" destId="{78F9A6D3-1F85-0B4E-BD31-6939E116E049}" srcOrd="2" destOrd="0" presId="urn:microsoft.com/office/officeart/2005/8/layout/hProcess11"/>
    <dgm:cxn modelId="{86A9D352-A7EF-BB4E-BDCD-D7EC0D36F6A2}" type="presParOf" srcId="{1D264D18-4F31-EB4E-AD7F-093A20A876BE}" destId="{A6BD50F0-0DCA-2A45-9FD2-6C9D24E03B2F}" srcOrd="13" destOrd="0" presId="urn:microsoft.com/office/officeart/2005/8/layout/hProcess11"/>
    <dgm:cxn modelId="{87EDB5D3-D69B-FA4D-A919-8EB9FEED7F64}" type="presParOf" srcId="{1D264D18-4F31-EB4E-AD7F-093A20A876BE}" destId="{9D0AFD10-C547-7341-AA95-3AF98FF8820D}" srcOrd="14" destOrd="0" presId="urn:microsoft.com/office/officeart/2005/8/layout/hProcess11"/>
    <dgm:cxn modelId="{F9D3DE56-E534-9D49-B3B1-0CB34DF64721}" type="presParOf" srcId="{9D0AFD10-C547-7341-AA95-3AF98FF8820D}" destId="{42C4F519-3786-734B-93C1-0D632B1EE1BB}" srcOrd="0" destOrd="0" presId="urn:microsoft.com/office/officeart/2005/8/layout/hProcess11"/>
    <dgm:cxn modelId="{B89F3D01-0D6A-874A-9172-D47ABE0E8B94}" type="presParOf" srcId="{9D0AFD10-C547-7341-AA95-3AF98FF8820D}" destId="{7D9E4374-3010-8348-BD2F-F11C80EACFD9}" srcOrd="1" destOrd="0" presId="urn:microsoft.com/office/officeart/2005/8/layout/hProcess11"/>
    <dgm:cxn modelId="{CBFB0243-997F-E645-8CDB-A2C07CEFBA03}" type="presParOf" srcId="{9D0AFD10-C547-7341-AA95-3AF98FF8820D}" destId="{44AC8D57-426A-894D-ACC3-182CF538BE5E}" srcOrd="2" destOrd="0" presId="urn:microsoft.com/office/officeart/2005/8/layout/hProcess11"/>
    <dgm:cxn modelId="{C78EEBFA-67D4-5745-AE42-0DC2FAE7D3D2}" type="presParOf" srcId="{1D264D18-4F31-EB4E-AD7F-093A20A876BE}" destId="{330583DD-C822-D247-98E7-915B5AF42046}" srcOrd="15" destOrd="0" presId="urn:microsoft.com/office/officeart/2005/8/layout/hProcess11"/>
    <dgm:cxn modelId="{B51E2F69-2D13-8E45-BD03-1F2F848373F7}" type="presParOf" srcId="{1D264D18-4F31-EB4E-AD7F-093A20A876BE}" destId="{ACFEC23A-FE4B-084D-9CF1-D33166F7E7B3}" srcOrd="16" destOrd="0" presId="urn:microsoft.com/office/officeart/2005/8/layout/hProcess11"/>
    <dgm:cxn modelId="{03ECCE55-5806-F74A-8E80-B09B4BED7359}" type="presParOf" srcId="{ACFEC23A-FE4B-084D-9CF1-D33166F7E7B3}" destId="{4674E268-701C-834F-B532-4194260F07CE}" srcOrd="0" destOrd="0" presId="urn:microsoft.com/office/officeart/2005/8/layout/hProcess11"/>
    <dgm:cxn modelId="{F60C6C1E-3FB2-9E4B-ABE6-26F7ED86B4E9}" type="presParOf" srcId="{ACFEC23A-FE4B-084D-9CF1-D33166F7E7B3}" destId="{644FA37D-1589-3043-9530-B5D5EFD6DC7C}" srcOrd="1" destOrd="0" presId="urn:microsoft.com/office/officeart/2005/8/layout/hProcess11"/>
    <dgm:cxn modelId="{68481A44-3D93-B345-9ABE-446FE7CC0CC0}" type="presParOf" srcId="{ACFEC23A-FE4B-084D-9CF1-D33166F7E7B3}" destId="{93169D9A-D6CF-1D4B-AF9F-9E10563C8EA0}" srcOrd="2" destOrd="0" presId="urn:microsoft.com/office/officeart/2005/8/layout/hProcess11"/>
    <dgm:cxn modelId="{7DF7FEB6-773B-1742-BAAA-7AD2865B01FC}" type="presParOf" srcId="{1D264D18-4F31-EB4E-AD7F-093A20A876BE}" destId="{CF7357FF-A3F2-FD44-81DC-D67493F63DBC}" srcOrd="17" destOrd="0" presId="urn:microsoft.com/office/officeart/2005/8/layout/hProcess11"/>
    <dgm:cxn modelId="{CC9CDDFD-118B-C543-AA8A-1DF245901D04}" type="presParOf" srcId="{1D264D18-4F31-EB4E-AD7F-093A20A876BE}" destId="{829799B9-E86A-1E4C-9968-681A162FF9F0}" srcOrd="18" destOrd="0" presId="urn:microsoft.com/office/officeart/2005/8/layout/hProcess11"/>
    <dgm:cxn modelId="{BAA8A604-CB9B-DF41-9B46-5152749C6631}" type="presParOf" srcId="{829799B9-E86A-1E4C-9968-681A162FF9F0}" destId="{36B09015-1B1D-0741-8244-0227B3F26C4F}" srcOrd="0" destOrd="0" presId="urn:microsoft.com/office/officeart/2005/8/layout/hProcess11"/>
    <dgm:cxn modelId="{97BB030A-9BF3-7048-8AFB-5A1FDB04A376}" type="presParOf" srcId="{829799B9-E86A-1E4C-9968-681A162FF9F0}" destId="{9E787AD6-CB22-5940-9FAF-181C536E052A}" srcOrd="1" destOrd="0" presId="urn:microsoft.com/office/officeart/2005/8/layout/hProcess11"/>
    <dgm:cxn modelId="{E1DDA2AE-4687-2F46-BE6A-AF60C8DDA067}" type="presParOf" srcId="{829799B9-E86A-1E4C-9968-681A162FF9F0}" destId="{86909D26-D03A-0E4D-8CC8-DAC45A694221}" srcOrd="2" destOrd="0" presId="urn:microsoft.com/office/officeart/2005/8/layout/hProcess11"/>
    <dgm:cxn modelId="{5C143DA4-A03E-6A48-B2A0-A20D155A0277}" type="presParOf" srcId="{1D264D18-4F31-EB4E-AD7F-093A20A876BE}" destId="{80AB4FA7-118E-B142-A4DC-9130A664EB50}" srcOrd="19" destOrd="0" presId="urn:microsoft.com/office/officeart/2005/8/layout/hProcess11"/>
    <dgm:cxn modelId="{25998B98-F7B3-094B-853B-C22E53FDFB9D}" type="presParOf" srcId="{1D264D18-4F31-EB4E-AD7F-093A20A876BE}" destId="{C4BE787A-5EBC-2341-9A7C-3A7105E1DC47}" srcOrd="20" destOrd="0" presId="urn:microsoft.com/office/officeart/2005/8/layout/hProcess11"/>
    <dgm:cxn modelId="{ED2D076C-2AED-1044-8B6C-27F007AB58E0}" type="presParOf" srcId="{C4BE787A-5EBC-2341-9A7C-3A7105E1DC47}" destId="{8F540437-AEA6-CE47-A6FA-C79E3D9F28A4}" srcOrd="0" destOrd="0" presId="urn:microsoft.com/office/officeart/2005/8/layout/hProcess11"/>
    <dgm:cxn modelId="{A097DF73-F08B-C44F-95CD-748BFC00E83A}" type="presParOf" srcId="{C4BE787A-5EBC-2341-9A7C-3A7105E1DC47}" destId="{93956E30-3672-9F40-AE86-EF9086EA43A3}" srcOrd="1" destOrd="0" presId="urn:microsoft.com/office/officeart/2005/8/layout/hProcess11"/>
    <dgm:cxn modelId="{840CE4E7-A097-4C43-8317-4034F351407A}" type="presParOf" srcId="{C4BE787A-5EBC-2341-9A7C-3A7105E1DC47}" destId="{C5B8D8C7-39BC-4E44-B2DB-A76DD93EF49F}"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2C0BC-4653-F140-A9D6-38FEB43C8423}">
      <dsp:nvSpPr>
        <dsp:cNvPr id="0" name=""/>
        <dsp:cNvSpPr/>
      </dsp:nvSpPr>
      <dsp:spPr>
        <a:xfrm>
          <a:off x="0" y="1481751"/>
          <a:ext cx="12083845" cy="197566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51206B-F164-2E4C-96F1-A015F14D1682}">
      <dsp:nvSpPr>
        <dsp:cNvPr id="0" name=""/>
        <dsp:cNvSpPr/>
      </dsp:nvSpPr>
      <dsp:spPr>
        <a:xfrm>
          <a:off x="1867" y="0"/>
          <a:ext cx="1058429"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Bare module Reception</a:t>
          </a:r>
        </a:p>
        <a:p>
          <a:pPr marL="57150" lvl="1" indent="-57150" algn="l" defTabSz="400050">
            <a:lnSpc>
              <a:spcPct val="90000"/>
            </a:lnSpc>
            <a:spcBef>
              <a:spcPct val="0"/>
            </a:spcBef>
            <a:spcAft>
              <a:spcPct val="15000"/>
            </a:spcAft>
            <a:buChar char="•"/>
          </a:pPr>
          <a:r>
            <a:rPr lang="en-US" sz="900" kern="1200" dirty="0"/>
            <a:t>Bare module comes from hybridization vendor after flip chip and bump bonding</a:t>
          </a:r>
        </a:p>
        <a:p>
          <a:pPr marL="57150" lvl="1" indent="-57150" algn="l" defTabSz="400050">
            <a:lnSpc>
              <a:spcPct val="90000"/>
            </a:lnSpc>
            <a:spcBef>
              <a:spcPct val="0"/>
            </a:spcBef>
            <a:spcAft>
              <a:spcPct val="15000"/>
            </a:spcAft>
            <a:buChar char="•"/>
          </a:pPr>
          <a:r>
            <a:rPr lang="en-US" sz="900" kern="1200" dirty="0"/>
            <a:t>Visual inspection (VI) and IV is done</a:t>
          </a:r>
        </a:p>
      </dsp:txBody>
      <dsp:txXfrm>
        <a:off x="1867" y="0"/>
        <a:ext cx="1058429" cy="1975668"/>
      </dsp:txXfrm>
    </dsp:sp>
    <dsp:sp modelId="{4070BE9B-B003-424B-9A40-895B8784AF25}">
      <dsp:nvSpPr>
        <dsp:cNvPr id="0" name=""/>
        <dsp:cNvSpPr/>
      </dsp:nvSpPr>
      <dsp:spPr>
        <a:xfrm>
          <a:off x="284123"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CB300B3-4740-5841-83F0-FF9AE93AB5A1}">
      <dsp:nvSpPr>
        <dsp:cNvPr id="0" name=""/>
        <dsp:cNvSpPr/>
      </dsp:nvSpPr>
      <dsp:spPr>
        <a:xfrm>
          <a:off x="1101119" y="2963502"/>
          <a:ext cx="989095"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Assembly</a:t>
          </a:r>
        </a:p>
        <a:p>
          <a:pPr marL="57150" lvl="1" indent="-57150" algn="l" defTabSz="400050">
            <a:lnSpc>
              <a:spcPct val="90000"/>
            </a:lnSpc>
            <a:spcBef>
              <a:spcPct val="0"/>
            </a:spcBef>
            <a:spcAft>
              <a:spcPct val="15000"/>
            </a:spcAft>
            <a:buChar char="•"/>
          </a:pPr>
          <a:r>
            <a:rPr lang="en-US" sz="900" kern="1200" dirty="0"/>
            <a:t>Flexible PCB is glued with bare module</a:t>
          </a:r>
        </a:p>
        <a:p>
          <a:pPr marL="57150" lvl="1" indent="-57150" algn="l" defTabSz="400050">
            <a:lnSpc>
              <a:spcPct val="90000"/>
            </a:lnSpc>
            <a:spcBef>
              <a:spcPct val="0"/>
            </a:spcBef>
            <a:spcAft>
              <a:spcPct val="15000"/>
            </a:spcAft>
            <a:buChar char="•"/>
          </a:pPr>
          <a:r>
            <a:rPr lang="en-US" sz="900" kern="1200" dirty="0" err="1"/>
            <a:t>Wirebonding</a:t>
          </a:r>
          <a:r>
            <a:rPr lang="en-US" sz="900" kern="1200" dirty="0"/>
            <a:t> is done</a:t>
          </a:r>
        </a:p>
        <a:p>
          <a:pPr marL="57150" lvl="1" indent="-57150" algn="l" defTabSz="400050">
            <a:lnSpc>
              <a:spcPct val="90000"/>
            </a:lnSpc>
            <a:spcBef>
              <a:spcPct val="0"/>
            </a:spcBef>
            <a:spcAft>
              <a:spcPct val="15000"/>
            </a:spcAft>
            <a:buChar char="•"/>
          </a:pPr>
          <a:r>
            <a:rPr lang="en-US" sz="900" kern="1200" dirty="0"/>
            <a:t>Pull test is done</a:t>
          </a:r>
        </a:p>
        <a:p>
          <a:pPr marL="57150" lvl="1" indent="-57150" algn="l" defTabSz="400050">
            <a:lnSpc>
              <a:spcPct val="90000"/>
            </a:lnSpc>
            <a:spcBef>
              <a:spcPct val="0"/>
            </a:spcBef>
            <a:spcAft>
              <a:spcPct val="15000"/>
            </a:spcAft>
            <a:buChar char="•"/>
          </a:pPr>
          <a:r>
            <a:rPr lang="en-US" sz="900" kern="1200" dirty="0"/>
            <a:t>Final VI</a:t>
          </a:r>
        </a:p>
      </dsp:txBody>
      <dsp:txXfrm>
        <a:off x="1101119" y="2963502"/>
        <a:ext cx="989095" cy="1975668"/>
      </dsp:txXfrm>
    </dsp:sp>
    <dsp:sp modelId="{5EF91C0C-AF00-EE49-9FEA-2AB6F934B7A3}">
      <dsp:nvSpPr>
        <dsp:cNvPr id="0" name=""/>
        <dsp:cNvSpPr/>
      </dsp:nvSpPr>
      <dsp:spPr>
        <a:xfrm>
          <a:off x="1348709"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0184D7A2-B9EF-CA43-A007-C02FFAC63E63}">
      <dsp:nvSpPr>
        <dsp:cNvPr id="0" name=""/>
        <dsp:cNvSpPr/>
      </dsp:nvSpPr>
      <dsp:spPr>
        <a:xfrm>
          <a:off x="2131038" y="0"/>
          <a:ext cx="816456"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Initial Warm</a:t>
          </a:r>
        </a:p>
        <a:p>
          <a:pPr marL="57150" lvl="1" indent="-57150" algn="l" defTabSz="400050">
            <a:lnSpc>
              <a:spcPct val="90000"/>
            </a:lnSpc>
            <a:spcBef>
              <a:spcPct val="0"/>
            </a:spcBef>
            <a:spcAft>
              <a:spcPct val="15000"/>
            </a:spcAft>
            <a:buChar char="•"/>
          </a:pPr>
          <a:r>
            <a:rPr lang="en-US" sz="900" kern="1200" dirty="0"/>
            <a:t>Done at 20</a:t>
          </a:r>
          <a:r>
            <a:rPr lang="en-US" sz="900" kern="1200" baseline="30000" dirty="0"/>
            <a:t>0</a:t>
          </a:r>
          <a:r>
            <a:rPr lang="en-US" sz="900" kern="1200" baseline="0" dirty="0"/>
            <a:t>C temperature</a:t>
          </a:r>
          <a:endParaRPr lang="en-US" sz="900" kern="1200" dirty="0"/>
        </a:p>
        <a:p>
          <a:pPr marL="57150" lvl="1" indent="-57150" algn="l" defTabSz="400050">
            <a:lnSpc>
              <a:spcPct val="90000"/>
            </a:lnSpc>
            <a:spcBef>
              <a:spcPct val="0"/>
            </a:spcBef>
            <a:spcAft>
              <a:spcPct val="15000"/>
            </a:spcAft>
            <a:buChar char="•"/>
          </a:pPr>
          <a:r>
            <a:rPr lang="en-US" sz="900" kern="1200" dirty="0"/>
            <a:t>Sensor IV</a:t>
          </a:r>
        </a:p>
        <a:p>
          <a:pPr marL="57150" lvl="1" indent="-57150" algn="l" defTabSz="400050">
            <a:lnSpc>
              <a:spcPct val="90000"/>
            </a:lnSpc>
            <a:spcBef>
              <a:spcPct val="0"/>
            </a:spcBef>
            <a:spcAft>
              <a:spcPct val="15000"/>
            </a:spcAft>
            <a:buChar char="•"/>
          </a:pPr>
          <a:r>
            <a:rPr lang="en-US" sz="900" kern="1200" dirty="0"/>
            <a:t>Full Electrical test</a:t>
          </a:r>
        </a:p>
      </dsp:txBody>
      <dsp:txXfrm>
        <a:off x="2131038" y="0"/>
        <a:ext cx="816456" cy="1975668"/>
      </dsp:txXfrm>
    </dsp:sp>
    <dsp:sp modelId="{057EFE44-3A3F-EE42-A732-50FBEDAE6DBF}">
      <dsp:nvSpPr>
        <dsp:cNvPr id="0" name=""/>
        <dsp:cNvSpPr/>
      </dsp:nvSpPr>
      <dsp:spPr>
        <a:xfrm>
          <a:off x="2292307"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66EF6C4-4A4D-4D41-941C-6A0C694C210F}">
      <dsp:nvSpPr>
        <dsp:cNvPr id="0" name=""/>
        <dsp:cNvSpPr/>
      </dsp:nvSpPr>
      <dsp:spPr>
        <a:xfrm>
          <a:off x="2988317" y="2963502"/>
          <a:ext cx="988173"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Parylene Masking </a:t>
          </a:r>
        </a:p>
        <a:p>
          <a:pPr marL="57150" lvl="1" indent="-57150" algn="l" defTabSz="400050">
            <a:lnSpc>
              <a:spcPct val="90000"/>
            </a:lnSpc>
            <a:spcBef>
              <a:spcPct val="0"/>
            </a:spcBef>
            <a:spcAft>
              <a:spcPct val="15000"/>
            </a:spcAft>
            <a:buChar char="•"/>
          </a:pPr>
          <a:r>
            <a:rPr lang="en-US" sz="900" kern="1200" dirty="0"/>
            <a:t>VI</a:t>
          </a:r>
        </a:p>
        <a:p>
          <a:pPr marL="57150" lvl="1" indent="-57150" algn="l" defTabSz="400050">
            <a:lnSpc>
              <a:spcPct val="90000"/>
            </a:lnSpc>
            <a:spcBef>
              <a:spcPct val="0"/>
            </a:spcBef>
            <a:spcAft>
              <a:spcPct val="15000"/>
            </a:spcAft>
            <a:buChar char="•"/>
          </a:pPr>
          <a:r>
            <a:rPr lang="en-US" sz="900" kern="1200" dirty="0"/>
            <a:t>Mask put on module to prevent parylene to cover unwanted places</a:t>
          </a:r>
        </a:p>
        <a:p>
          <a:pPr marL="57150" lvl="1" indent="-57150" algn="l" defTabSz="400050">
            <a:lnSpc>
              <a:spcPct val="90000"/>
            </a:lnSpc>
            <a:spcBef>
              <a:spcPct val="0"/>
            </a:spcBef>
            <a:spcAft>
              <a:spcPct val="15000"/>
            </a:spcAft>
            <a:buChar char="•"/>
          </a:pPr>
          <a:r>
            <a:rPr lang="en-US" sz="900" kern="1200" dirty="0"/>
            <a:t>Caps on connectors</a:t>
          </a:r>
        </a:p>
      </dsp:txBody>
      <dsp:txXfrm>
        <a:off x="2988317" y="2963502"/>
        <a:ext cx="988173" cy="1975668"/>
      </dsp:txXfrm>
    </dsp:sp>
    <dsp:sp modelId="{463CE346-6E04-194F-B359-5E8536833BB5}">
      <dsp:nvSpPr>
        <dsp:cNvPr id="0" name=""/>
        <dsp:cNvSpPr/>
      </dsp:nvSpPr>
      <dsp:spPr>
        <a:xfrm>
          <a:off x="3235445"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C7F9BF7-7DF9-5B4B-8B04-0920EC4B2755}">
      <dsp:nvSpPr>
        <dsp:cNvPr id="0" name=""/>
        <dsp:cNvSpPr/>
      </dsp:nvSpPr>
      <dsp:spPr>
        <a:xfrm>
          <a:off x="4017313" y="0"/>
          <a:ext cx="918259"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Parylene Coating</a:t>
          </a:r>
        </a:p>
        <a:p>
          <a:pPr marL="57150" lvl="1" indent="-57150" algn="l" defTabSz="400050">
            <a:lnSpc>
              <a:spcPct val="90000"/>
            </a:lnSpc>
            <a:spcBef>
              <a:spcPct val="0"/>
            </a:spcBef>
            <a:spcAft>
              <a:spcPct val="15000"/>
            </a:spcAft>
            <a:buChar char="•"/>
          </a:pPr>
          <a:r>
            <a:rPr lang="en-US" sz="900" kern="1200" dirty="0"/>
            <a:t>Module get coated with parylene</a:t>
          </a:r>
        </a:p>
      </dsp:txBody>
      <dsp:txXfrm>
        <a:off x="4017313" y="0"/>
        <a:ext cx="918259" cy="1975668"/>
      </dsp:txXfrm>
    </dsp:sp>
    <dsp:sp modelId="{6FA56A89-8EEC-E14A-8B28-6D65CBB6E5D0}">
      <dsp:nvSpPr>
        <dsp:cNvPr id="0" name=""/>
        <dsp:cNvSpPr/>
      </dsp:nvSpPr>
      <dsp:spPr>
        <a:xfrm>
          <a:off x="4229484"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919D13DE-2E5A-8347-81FB-CA1281549705}">
      <dsp:nvSpPr>
        <dsp:cNvPr id="0" name=""/>
        <dsp:cNvSpPr/>
      </dsp:nvSpPr>
      <dsp:spPr>
        <a:xfrm>
          <a:off x="4976395" y="2963502"/>
          <a:ext cx="1144793"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Parylene unmasking</a:t>
          </a:r>
        </a:p>
        <a:p>
          <a:pPr marL="57150" lvl="1" indent="-57150" algn="l" defTabSz="400050">
            <a:lnSpc>
              <a:spcPct val="90000"/>
            </a:lnSpc>
            <a:spcBef>
              <a:spcPct val="0"/>
            </a:spcBef>
            <a:spcAft>
              <a:spcPct val="15000"/>
            </a:spcAft>
            <a:buChar char="•"/>
          </a:pPr>
          <a:r>
            <a:rPr lang="en-US" sz="900" kern="1200" dirty="0"/>
            <a:t>Masks are taken out</a:t>
          </a:r>
        </a:p>
        <a:p>
          <a:pPr marL="57150" lvl="1" indent="-57150" algn="l" defTabSz="400050">
            <a:lnSpc>
              <a:spcPct val="90000"/>
            </a:lnSpc>
            <a:spcBef>
              <a:spcPct val="0"/>
            </a:spcBef>
            <a:spcAft>
              <a:spcPct val="15000"/>
            </a:spcAft>
            <a:buChar char="•"/>
          </a:pPr>
          <a:r>
            <a:rPr lang="en-US" sz="900" kern="1200" dirty="0"/>
            <a:t>Caps are taken out</a:t>
          </a:r>
        </a:p>
        <a:p>
          <a:pPr marL="57150" lvl="1" indent="-57150" algn="l" defTabSz="400050">
            <a:lnSpc>
              <a:spcPct val="90000"/>
            </a:lnSpc>
            <a:spcBef>
              <a:spcPct val="0"/>
            </a:spcBef>
            <a:spcAft>
              <a:spcPct val="15000"/>
            </a:spcAft>
            <a:buChar char="•"/>
          </a:pPr>
          <a:r>
            <a:rPr lang="en-US" sz="900" kern="1200" dirty="0"/>
            <a:t>VI</a:t>
          </a:r>
        </a:p>
      </dsp:txBody>
      <dsp:txXfrm>
        <a:off x="4976395" y="2963502"/>
        <a:ext cx="1144793" cy="1975668"/>
      </dsp:txXfrm>
    </dsp:sp>
    <dsp:sp modelId="{7BA946BC-12F6-D649-94B0-FFDAF92164E2}">
      <dsp:nvSpPr>
        <dsp:cNvPr id="0" name=""/>
        <dsp:cNvSpPr/>
      </dsp:nvSpPr>
      <dsp:spPr>
        <a:xfrm>
          <a:off x="5301834"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8C1EB7E-A127-A547-9309-2A3C6EFBE827}">
      <dsp:nvSpPr>
        <dsp:cNvPr id="0" name=""/>
        <dsp:cNvSpPr/>
      </dsp:nvSpPr>
      <dsp:spPr>
        <a:xfrm>
          <a:off x="6162012" y="0"/>
          <a:ext cx="933339"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Post Parylene Warm </a:t>
          </a:r>
        </a:p>
        <a:p>
          <a:pPr marL="57150" lvl="1" indent="-57150" algn="l" defTabSz="400050">
            <a:lnSpc>
              <a:spcPct val="90000"/>
            </a:lnSpc>
            <a:spcBef>
              <a:spcPct val="0"/>
            </a:spcBef>
            <a:spcAft>
              <a:spcPct val="15000"/>
            </a:spcAft>
            <a:buChar char="•"/>
          </a:pPr>
          <a:r>
            <a:rPr lang="en-US" sz="900" kern="1200" dirty="0"/>
            <a:t>Sensor IV</a:t>
          </a:r>
        </a:p>
        <a:p>
          <a:pPr marL="57150" lvl="1" indent="-57150" algn="l" defTabSz="400050">
            <a:lnSpc>
              <a:spcPct val="90000"/>
            </a:lnSpc>
            <a:spcBef>
              <a:spcPct val="0"/>
            </a:spcBef>
            <a:spcAft>
              <a:spcPct val="15000"/>
            </a:spcAft>
            <a:buChar char="•"/>
          </a:pPr>
          <a:r>
            <a:rPr lang="en-US" sz="900" kern="1200" dirty="0"/>
            <a:t>Tuning of the chip</a:t>
          </a:r>
        </a:p>
        <a:p>
          <a:pPr marL="57150" lvl="1" indent="-57150" algn="l" defTabSz="400050">
            <a:lnSpc>
              <a:spcPct val="90000"/>
            </a:lnSpc>
            <a:spcBef>
              <a:spcPct val="0"/>
            </a:spcBef>
            <a:spcAft>
              <a:spcPct val="15000"/>
            </a:spcAft>
            <a:buChar char="•"/>
          </a:pPr>
          <a:r>
            <a:rPr lang="en-US" sz="900" kern="1200" dirty="0"/>
            <a:t>Pixel Failure Analysis (PFA)</a:t>
          </a:r>
        </a:p>
      </dsp:txBody>
      <dsp:txXfrm>
        <a:off x="6162012" y="0"/>
        <a:ext cx="933339" cy="1975668"/>
      </dsp:txXfrm>
    </dsp:sp>
    <dsp:sp modelId="{A8131CA0-324F-104D-A127-79324D91CC27}">
      <dsp:nvSpPr>
        <dsp:cNvPr id="0" name=""/>
        <dsp:cNvSpPr/>
      </dsp:nvSpPr>
      <dsp:spPr>
        <a:xfrm>
          <a:off x="6381723"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2C4F519-3786-734B-93C1-0D632B1EE1BB}">
      <dsp:nvSpPr>
        <dsp:cNvPr id="0" name=""/>
        <dsp:cNvSpPr/>
      </dsp:nvSpPr>
      <dsp:spPr>
        <a:xfrm>
          <a:off x="7136175" y="2963502"/>
          <a:ext cx="989944"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Thermal Cycle</a:t>
          </a:r>
        </a:p>
        <a:p>
          <a:pPr marL="57150" lvl="1" indent="-57150" algn="l" defTabSz="400050">
            <a:lnSpc>
              <a:spcPct val="90000"/>
            </a:lnSpc>
            <a:spcBef>
              <a:spcPct val="0"/>
            </a:spcBef>
            <a:spcAft>
              <a:spcPct val="15000"/>
            </a:spcAft>
            <a:buChar char="•"/>
          </a:pPr>
          <a:r>
            <a:rPr lang="en-US" sz="900" kern="1200" dirty="0"/>
            <a:t>Thermally cycle the for 10 cycles from 40</a:t>
          </a:r>
          <a:r>
            <a:rPr lang="en-US" sz="900" kern="1200" baseline="30000" dirty="0"/>
            <a:t>0</a:t>
          </a:r>
          <a:r>
            <a:rPr lang="en-US" sz="900" kern="1200" baseline="0" dirty="0"/>
            <a:t>C to -45</a:t>
          </a:r>
          <a:r>
            <a:rPr lang="en-US" sz="900" kern="1200" baseline="30000" dirty="0"/>
            <a:t>0</a:t>
          </a:r>
          <a:r>
            <a:rPr lang="en-US" sz="900" kern="1200" baseline="0" dirty="0"/>
            <a:t>C</a:t>
          </a:r>
          <a:endParaRPr lang="en-US" sz="900" kern="1200" dirty="0"/>
        </a:p>
      </dsp:txBody>
      <dsp:txXfrm>
        <a:off x="7136175" y="2963502"/>
        <a:ext cx="989944" cy="1975668"/>
      </dsp:txXfrm>
    </dsp:sp>
    <dsp:sp modelId="{7D9E4374-3010-8348-BD2F-F11C80EACFD9}">
      <dsp:nvSpPr>
        <dsp:cNvPr id="0" name=""/>
        <dsp:cNvSpPr/>
      </dsp:nvSpPr>
      <dsp:spPr>
        <a:xfrm>
          <a:off x="7384189"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674E268-701C-834F-B532-4194260F07CE}">
      <dsp:nvSpPr>
        <dsp:cNvPr id="0" name=""/>
        <dsp:cNvSpPr/>
      </dsp:nvSpPr>
      <dsp:spPr>
        <a:xfrm>
          <a:off x="8166942" y="0"/>
          <a:ext cx="816456"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Final Warm</a:t>
          </a:r>
        </a:p>
        <a:p>
          <a:pPr marL="57150" lvl="1" indent="-57150" algn="l" defTabSz="400050">
            <a:lnSpc>
              <a:spcPct val="90000"/>
            </a:lnSpc>
            <a:spcBef>
              <a:spcPct val="0"/>
            </a:spcBef>
            <a:spcAft>
              <a:spcPct val="15000"/>
            </a:spcAft>
            <a:buChar char="•"/>
          </a:pPr>
          <a:r>
            <a:rPr lang="en-US" sz="900" kern="1200" dirty="0"/>
            <a:t>Done at 20</a:t>
          </a:r>
          <a:r>
            <a:rPr lang="en-US" sz="900" kern="1200" baseline="30000" dirty="0"/>
            <a:t>0</a:t>
          </a:r>
          <a:r>
            <a:rPr lang="en-US" sz="900" kern="1200" baseline="0" dirty="0"/>
            <a:t>C temperature</a:t>
          </a:r>
          <a:endParaRPr lang="en-US" sz="900" kern="1200" dirty="0"/>
        </a:p>
        <a:p>
          <a:pPr marL="57150" lvl="1" indent="-57150" algn="l" defTabSz="400050">
            <a:lnSpc>
              <a:spcPct val="90000"/>
            </a:lnSpc>
            <a:spcBef>
              <a:spcPct val="0"/>
            </a:spcBef>
            <a:spcAft>
              <a:spcPct val="15000"/>
            </a:spcAft>
            <a:buChar char="•"/>
          </a:pPr>
          <a:r>
            <a:rPr lang="en-US" sz="900" kern="1200" dirty="0"/>
            <a:t>Sensor IV</a:t>
          </a:r>
        </a:p>
        <a:p>
          <a:pPr marL="57150" lvl="1" indent="-57150" algn="l" defTabSz="400050">
            <a:lnSpc>
              <a:spcPct val="90000"/>
            </a:lnSpc>
            <a:spcBef>
              <a:spcPct val="0"/>
            </a:spcBef>
            <a:spcAft>
              <a:spcPct val="15000"/>
            </a:spcAft>
            <a:buChar char="•"/>
          </a:pPr>
          <a:r>
            <a:rPr lang="en-US" sz="900" kern="1200" dirty="0"/>
            <a:t>Full Electrical test</a:t>
          </a:r>
        </a:p>
      </dsp:txBody>
      <dsp:txXfrm>
        <a:off x="8166942" y="0"/>
        <a:ext cx="816456" cy="1975668"/>
      </dsp:txXfrm>
    </dsp:sp>
    <dsp:sp modelId="{644FA37D-1589-3043-9530-B5D5EFD6DC7C}">
      <dsp:nvSpPr>
        <dsp:cNvPr id="0" name=""/>
        <dsp:cNvSpPr/>
      </dsp:nvSpPr>
      <dsp:spPr>
        <a:xfrm>
          <a:off x="8328212"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36B09015-1B1D-0741-8244-0227B3F26C4F}">
      <dsp:nvSpPr>
        <dsp:cNvPr id="0" name=""/>
        <dsp:cNvSpPr/>
      </dsp:nvSpPr>
      <dsp:spPr>
        <a:xfrm>
          <a:off x="9024221" y="2963502"/>
          <a:ext cx="816456"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Final Cold</a:t>
          </a:r>
        </a:p>
        <a:p>
          <a:pPr marL="57150" lvl="1" indent="-57150" algn="l" defTabSz="400050">
            <a:lnSpc>
              <a:spcPct val="90000"/>
            </a:lnSpc>
            <a:spcBef>
              <a:spcPct val="0"/>
            </a:spcBef>
            <a:spcAft>
              <a:spcPct val="15000"/>
            </a:spcAft>
            <a:buChar char="•"/>
          </a:pPr>
          <a:r>
            <a:rPr lang="en-US" sz="900" kern="1200" dirty="0"/>
            <a:t>Done at -15</a:t>
          </a:r>
          <a:r>
            <a:rPr lang="en-US" sz="900" kern="1200" baseline="30000" dirty="0"/>
            <a:t>0</a:t>
          </a:r>
          <a:r>
            <a:rPr lang="en-US" sz="900" kern="1200" baseline="0" dirty="0"/>
            <a:t>C temperature</a:t>
          </a:r>
          <a:endParaRPr lang="en-US" sz="900" kern="1200" dirty="0"/>
        </a:p>
        <a:p>
          <a:pPr marL="57150" lvl="1" indent="-57150" algn="l" defTabSz="400050">
            <a:lnSpc>
              <a:spcPct val="90000"/>
            </a:lnSpc>
            <a:spcBef>
              <a:spcPct val="0"/>
            </a:spcBef>
            <a:spcAft>
              <a:spcPct val="15000"/>
            </a:spcAft>
            <a:buChar char="•"/>
          </a:pPr>
          <a:r>
            <a:rPr lang="en-US" sz="900" kern="1200" dirty="0"/>
            <a:t>Sensor IV</a:t>
          </a:r>
        </a:p>
        <a:p>
          <a:pPr marL="57150" lvl="1" indent="-57150" algn="l" defTabSz="400050">
            <a:lnSpc>
              <a:spcPct val="90000"/>
            </a:lnSpc>
            <a:spcBef>
              <a:spcPct val="0"/>
            </a:spcBef>
            <a:spcAft>
              <a:spcPct val="15000"/>
            </a:spcAft>
            <a:buChar char="•"/>
          </a:pPr>
          <a:r>
            <a:rPr lang="en-US" sz="900" kern="1200" dirty="0"/>
            <a:t>Full Electrical test</a:t>
          </a:r>
        </a:p>
      </dsp:txBody>
      <dsp:txXfrm>
        <a:off x="9024221" y="2963502"/>
        <a:ext cx="816456" cy="1975668"/>
      </dsp:txXfrm>
    </dsp:sp>
    <dsp:sp modelId="{9E787AD6-CB22-5940-9FAF-181C536E052A}">
      <dsp:nvSpPr>
        <dsp:cNvPr id="0" name=""/>
        <dsp:cNvSpPr/>
      </dsp:nvSpPr>
      <dsp:spPr>
        <a:xfrm>
          <a:off x="9185491"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F540437-AEA6-CE47-A6FA-C79E3D9F28A4}">
      <dsp:nvSpPr>
        <dsp:cNvPr id="0" name=""/>
        <dsp:cNvSpPr/>
      </dsp:nvSpPr>
      <dsp:spPr>
        <a:xfrm>
          <a:off x="9881500" y="0"/>
          <a:ext cx="992092" cy="197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b="1" kern="1200" dirty="0"/>
            <a:t>Module Loading</a:t>
          </a:r>
        </a:p>
        <a:p>
          <a:pPr marL="0" lvl="0" indent="0" algn="l" defTabSz="622300">
            <a:lnSpc>
              <a:spcPct val="90000"/>
            </a:lnSpc>
            <a:spcBef>
              <a:spcPct val="0"/>
            </a:spcBef>
            <a:spcAft>
              <a:spcPct val="35000"/>
            </a:spcAft>
            <a:buNone/>
          </a:pPr>
          <a:r>
            <a:rPr lang="en-US" sz="900" b="0" kern="1200" dirty="0"/>
            <a:t>Modules are attached with half ring structure</a:t>
          </a:r>
        </a:p>
      </dsp:txBody>
      <dsp:txXfrm>
        <a:off x="9881500" y="0"/>
        <a:ext cx="992092" cy="1975668"/>
      </dsp:txXfrm>
    </dsp:sp>
    <dsp:sp modelId="{93956E30-3672-9F40-AE86-EF9086EA43A3}">
      <dsp:nvSpPr>
        <dsp:cNvPr id="0" name=""/>
        <dsp:cNvSpPr/>
      </dsp:nvSpPr>
      <dsp:spPr>
        <a:xfrm>
          <a:off x="10130588" y="2222626"/>
          <a:ext cx="493917" cy="49391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FDE07D-87E4-E44F-A96C-703BEB211C68}" type="datetimeFigureOut">
              <a:rPr lang="en-US" smtClean="0"/>
              <a:t>7/2/25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ECCF39-8DCB-2C49-89B8-C98EB4D01057}" type="slidenum">
              <a:rPr lang="en-US" smtClean="0"/>
              <a:t>‹#›</a:t>
            </a:fld>
            <a:endParaRPr lang="en-US"/>
          </a:p>
        </p:txBody>
      </p:sp>
    </p:spTree>
    <p:extLst>
      <p:ext uri="{BB962C8B-B14F-4D97-AF65-F5344CB8AC3E}">
        <p14:creationId xmlns:p14="http://schemas.microsoft.com/office/powerpoint/2010/main" val="3946014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8450" marR="546100" indent="-285750">
              <a:lnSpc>
                <a:spcPct val="100800"/>
              </a:lnSpc>
              <a:spcBef>
                <a:spcPts val="85"/>
              </a:spcBef>
              <a:buChar char="•"/>
              <a:tabLst>
                <a:tab pos="298450" algn="l"/>
                <a:tab pos="6693534" algn="l"/>
              </a:tabLst>
            </a:pPr>
            <a:r>
              <a:rPr lang="en-US" sz="1800" dirty="0">
                <a:latin typeface="Arial MT"/>
                <a:cs typeface="Arial MT"/>
              </a:rPr>
              <a:t>The</a:t>
            </a:r>
            <a:r>
              <a:rPr lang="en-US" sz="1800" spc="-35" dirty="0">
                <a:latin typeface="Arial MT"/>
                <a:cs typeface="Arial MT"/>
              </a:rPr>
              <a:t> </a:t>
            </a:r>
            <a:r>
              <a:rPr lang="en-US" sz="1800" dirty="0" err="1">
                <a:latin typeface="Arial MT"/>
                <a:cs typeface="Arial MT"/>
              </a:rPr>
              <a:t>ITk</a:t>
            </a:r>
            <a:r>
              <a:rPr lang="en-US" sz="1800" dirty="0">
                <a:latin typeface="Arial MT"/>
                <a:cs typeface="Arial MT"/>
              </a:rPr>
              <a:t> Pixel</a:t>
            </a:r>
            <a:r>
              <a:rPr lang="en-US" sz="1800" spc="-25" dirty="0">
                <a:latin typeface="Arial MT"/>
                <a:cs typeface="Arial MT"/>
              </a:rPr>
              <a:t> </a:t>
            </a:r>
            <a:r>
              <a:rPr lang="en-US" sz="1800" dirty="0">
                <a:latin typeface="Arial MT"/>
                <a:cs typeface="Arial MT"/>
              </a:rPr>
              <a:t>detector</a:t>
            </a:r>
            <a:r>
              <a:rPr lang="en-US" sz="1800" spc="-5" dirty="0">
                <a:latin typeface="Arial MT"/>
                <a:cs typeface="Arial MT"/>
              </a:rPr>
              <a:t> </a:t>
            </a:r>
            <a:r>
              <a:rPr lang="en-US" sz="1800" dirty="0">
                <a:latin typeface="Arial MT"/>
                <a:cs typeface="Arial MT"/>
              </a:rPr>
              <a:t>has</a:t>
            </a:r>
            <a:r>
              <a:rPr lang="en-US" sz="1800" spc="-65" dirty="0">
                <a:latin typeface="Arial MT"/>
                <a:cs typeface="Arial MT"/>
              </a:rPr>
              <a:t> </a:t>
            </a:r>
            <a:r>
              <a:rPr lang="en-US" sz="1800" dirty="0">
                <a:latin typeface="Arial MT"/>
                <a:cs typeface="Arial MT"/>
              </a:rPr>
              <a:t>been</a:t>
            </a:r>
            <a:r>
              <a:rPr lang="en-US" sz="1800" spc="-30" dirty="0">
                <a:latin typeface="Arial MT"/>
                <a:cs typeface="Arial MT"/>
              </a:rPr>
              <a:t> </a:t>
            </a:r>
            <a:r>
              <a:rPr lang="en-US" sz="1800" dirty="0">
                <a:latin typeface="Arial MT"/>
                <a:cs typeface="Arial MT"/>
              </a:rPr>
              <a:t>designed</a:t>
            </a:r>
            <a:r>
              <a:rPr lang="en-US" sz="1800" spc="-25" dirty="0">
                <a:latin typeface="Arial MT"/>
                <a:cs typeface="Arial MT"/>
              </a:rPr>
              <a:t> </a:t>
            </a:r>
            <a:r>
              <a:rPr lang="en-US" sz="1800" dirty="0">
                <a:latin typeface="Arial MT"/>
                <a:cs typeface="Arial MT"/>
              </a:rPr>
              <a:t>to</a:t>
            </a:r>
            <a:r>
              <a:rPr lang="en-US" sz="1800" spc="-25" dirty="0">
                <a:latin typeface="Arial MT"/>
                <a:cs typeface="Arial MT"/>
              </a:rPr>
              <a:t> </a:t>
            </a:r>
            <a:r>
              <a:rPr lang="en-US" sz="1800" dirty="0">
                <a:latin typeface="Arial MT"/>
                <a:cs typeface="Arial MT"/>
              </a:rPr>
              <a:t>replace</a:t>
            </a:r>
            <a:r>
              <a:rPr lang="en-US" sz="1800" spc="-20" dirty="0">
                <a:latin typeface="Arial MT"/>
                <a:cs typeface="Arial MT"/>
              </a:rPr>
              <a:t> </a:t>
            </a:r>
            <a:r>
              <a:rPr lang="en-US" sz="1800" dirty="0">
                <a:latin typeface="Arial MT"/>
                <a:cs typeface="Arial MT"/>
              </a:rPr>
              <a:t>the</a:t>
            </a:r>
            <a:r>
              <a:rPr lang="en-US" sz="1800" spc="-25" dirty="0">
                <a:latin typeface="Arial MT"/>
                <a:cs typeface="Arial MT"/>
              </a:rPr>
              <a:t> </a:t>
            </a:r>
            <a:r>
              <a:rPr lang="en-US" sz="1800" dirty="0">
                <a:latin typeface="Arial MT"/>
                <a:cs typeface="Arial MT"/>
              </a:rPr>
              <a:t>Inner Detector</a:t>
            </a:r>
            <a:r>
              <a:rPr lang="en-US" sz="1800" spc="-5" dirty="0">
                <a:latin typeface="Arial MT"/>
                <a:cs typeface="Arial MT"/>
              </a:rPr>
              <a:t> </a:t>
            </a:r>
            <a:r>
              <a:rPr lang="en-US" sz="1800" spc="-10" dirty="0">
                <a:latin typeface="Arial MT"/>
                <a:cs typeface="Arial MT"/>
              </a:rPr>
              <a:t>of</a:t>
            </a:r>
            <a:r>
              <a:rPr lang="en-US" sz="1800" spc="-114" dirty="0">
                <a:latin typeface="Arial MT"/>
                <a:cs typeface="Arial MT"/>
              </a:rPr>
              <a:t> </a:t>
            </a:r>
            <a:r>
              <a:rPr lang="en-US" sz="1800" spc="-10" dirty="0">
                <a:latin typeface="Arial MT"/>
                <a:cs typeface="Arial MT"/>
              </a:rPr>
              <a:t>ATLAS</a:t>
            </a:r>
            <a:r>
              <a:rPr lang="en-US" sz="1800" spc="-65" dirty="0">
                <a:latin typeface="Arial MT"/>
                <a:cs typeface="Arial MT"/>
              </a:rPr>
              <a:t> </a:t>
            </a:r>
            <a:r>
              <a:rPr lang="en-US" sz="1800" spc="-25" dirty="0">
                <a:latin typeface="Arial MT"/>
                <a:cs typeface="Arial MT"/>
              </a:rPr>
              <a:t>for </a:t>
            </a:r>
            <a:r>
              <a:rPr lang="en-US" sz="1800" dirty="0">
                <a:latin typeface="Arial MT"/>
                <a:cs typeface="Arial MT"/>
              </a:rPr>
              <a:t>operating</a:t>
            </a:r>
            <a:r>
              <a:rPr lang="en-US" sz="1800" spc="-45" dirty="0">
                <a:latin typeface="Arial MT"/>
                <a:cs typeface="Arial MT"/>
              </a:rPr>
              <a:t> </a:t>
            </a:r>
            <a:r>
              <a:rPr lang="en-US" sz="1800" dirty="0">
                <a:latin typeface="Arial MT"/>
                <a:cs typeface="Arial MT"/>
              </a:rPr>
              <a:t>in</a:t>
            </a:r>
            <a:r>
              <a:rPr lang="en-US" sz="1800" spc="-30" dirty="0">
                <a:latin typeface="Arial MT"/>
                <a:cs typeface="Arial MT"/>
              </a:rPr>
              <a:t> </a:t>
            </a:r>
            <a:r>
              <a:rPr lang="en-US" sz="1800" dirty="0">
                <a:latin typeface="Arial MT"/>
                <a:cs typeface="Arial MT"/>
              </a:rPr>
              <a:t>the</a:t>
            </a:r>
            <a:r>
              <a:rPr lang="en-US" sz="1800" spc="-30" dirty="0">
                <a:latin typeface="Arial MT"/>
                <a:cs typeface="Arial MT"/>
              </a:rPr>
              <a:t> </a:t>
            </a:r>
            <a:r>
              <a:rPr lang="en-US" sz="1800" dirty="0">
                <a:latin typeface="Arial MT"/>
                <a:cs typeface="Arial MT"/>
              </a:rPr>
              <a:t>hasher</a:t>
            </a:r>
            <a:r>
              <a:rPr lang="en-US" sz="1800" spc="-5" dirty="0">
                <a:latin typeface="Arial MT"/>
                <a:cs typeface="Arial MT"/>
              </a:rPr>
              <a:t> </a:t>
            </a:r>
            <a:r>
              <a:rPr lang="en-US" sz="1800" dirty="0">
                <a:latin typeface="Arial MT"/>
                <a:cs typeface="Arial MT"/>
              </a:rPr>
              <a:t>environment</a:t>
            </a:r>
            <a:r>
              <a:rPr lang="en-US" sz="1800" spc="15" dirty="0">
                <a:latin typeface="Arial MT"/>
                <a:cs typeface="Arial MT"/>
              </a:rPr>
              <a:t> </a:t>
            </a:r>
            <a:r>
              <a:rPr lang="en-US" sz="1800" dirty="0">
                <a:latin typeface="Arial MT"/>
                <a:cs typeface="Arial MT"/>
              </a:rPr>
              <a:t>of</a:t>
            </a:r>
            <a:r>
              <a:rPr lang="en-US" sz="1800" spc="-55" dirty="0">
                <a:latin typeface="Arial MT"/>
                <a:cs typeface="Arial MT"/>
              </a:rPr>
              <a:t> </a:t>
            </a:r>
            <a:r>
              <a:rPr lang="en-US" sz="1800" dirty="0">
                <a:latin typeface="Arial MT"/>
                <a:cs typeface="Arial MT"/>
              </a:rPr>
              <a:t>the</a:t>
            </a:r>
            <a:r>
              <a:rPr lang="en-US" sz="1800" spc="-30" dirty="0">
                <a:latin typeface="Arial MT"/>
                <a:cs typeface="Arial MT"/>
              </a:rPr>
              <a:t> </a:t>
            </a:r>
            <a:r>
              <a:rPr lang="en-US" sz="1800" dirty="0">
                <a:latin typeface="Arial MT"/>
                <a:cs typeface="Arial MT"/>
              </a:rPr>
              <a:t>high</a:t>
            </a:r>
            <a:r>
              <a:rPr lang="en-US" sz="1800" spc="-30" dirty="0">
                <a:latin typeface="Arial MT"/>
                <a:cs typeface="Arial MT"/>
              </a:rPr>
              <a:t> </a:t>
            </a:r>
            <a:r>
              <a:rPr lang="en-US" sz="1800" dirty="0">
                <a:latin typeface="Arial MT"/>
                <a:cs typeface="Arial MT"/>
              </a:rPr>
              <a:t>luminosity</a:t>
            </a:r>
            <a:r>
              <a:rPr lang="en-US" sz="1800" spc="-5" dirty="0">
                <a:latin typeface="Arial MT"/>
                <a:cs typeface="Arial MT"/>
              </a:rPr>
              <a:t> </a:t>
            </a:r>
            <a:r>
              <a:rPr lang="en-US" sz="1800" spc="-25" dirty="0">
                <a:latin typeface="Arial MT"/>
                <a:cs typeface="Arial MT"/>
              </a:rPr>
              <a:t>era</a:t>
            </a:r>
            <a:r>
              <a:rPr lang="en-US" sz="1800" dirty="0">
                <a:latin typeface="Arial MT"/>
                <a:cs typeface="Arial MT"/>
              </a:rPr>
              <a:t>	of</a:t>
            </a:r>
            <a:r>
              <a:rPr lang="en-US" sz="1800" spc="-50" dirty="0">
                <a:latin typeface="Arial MT"/>
                <a:cs typeface="Arial MT"/>
              </a:rPr>
              <a:t> </a:t>
            </a:r>
            <a:r>
              <a:rPr lang="en-US" sz="1800" dirty="0">
                <a:latin typeface="Arial MT"/>
                <a:cs typeface="Arial MT"/>
              </a:rPr>
              <a:t>the</a:t>
            </a:r>
            <a:r>
              <a:rPr lang="en-US" sz="1800" spc="-25" dirty="0">
                <a:latin typeface="Arial MT"/>
                <a:cs typeface="Arial MT"/>
              </a:rPr>
              <a:t> </a:t>
            </a:r>
            <a:r>
              <a:rPr lang="en-US" sz="1800" spc="-20" dirty="0">
                <a:latin typeface="Arial MT"/>
                <a:cs typeface="Arial MT"/>
              </a:rPr>
              <a:t>LHC:</a:t>
            </a:r>
            <a:endParaRPr lang="en-US" sz="1800" dirty="0">
              <a:latin typeface="Arial MT"/>
              <a:cs typeface="Arial MT"/>
            </a:endParaRPr>
          </a:p>
          <a:p>
            <a:pPr marL="755650" lvl="1" indent="-285750">
              <a:lnSpc>
                <a:spcPct val="100000"/>
              </a:lnSpc>
              <a:spcBef>
                <a:spcPts val="15"/>
              </a:spcBef>
              <a:buChar char="•"/>
              <a:tabLst>
                <a:tab pos="755650" algn="l"/>
              </a:tabLst>
            </a:pPr>
            <a:r>
              <a:rPr lang="en-US" sz="1800" dirty="0">
                <a:latin typeface="Arial MT"/>
                <a:cs typeface="Arial MT"/>
              </a:rPr>
              <a:t>Higher</a:t>
            </a:r>
            <a:r>
              <a:rPr lang="en-US" sz="1800" spc="-45" dirty="0">
                <a:latin typeface="Arial MT"/>
                <a:cs typeface="Arial MT"/>
              </a:rPr>
              <a:t> </a:t>
            </a:r>
            <a:r>
              <a:rPr lang="en-US" sz="1800" spc="-10" dirty="0">
                <a:latin typeface="Arial MT"/>
                <a:cs typeface="Arial MT"/>
              </a:rPr>
              <a:t>granularity</a:t>
            </a:r>
            <a:endParaRPr lang="en-US" sz="1800" dirty="0">
              <a:latin typeface="Arial MT"/>
              <a:cs typeface="Arial MT"/>
            </a:endParaRPr>
          </a:p>
          <a:p>
            <a:pPr marL="755650" lvl="1" indent="-285750">
              <a:lnSpc>
                <a:spcPct val="100000"/>
              </a:lnSpc>
              <a:spcBef>
                <a:spcPts val="20"/>
              </a:spcBef>
              <a:buChar char="•"/>
              <a:tabLst>
                <a:tab pos="755650" algn="l"/>
              </a:tabLst>
            </a:pPr>
            <a:r>
              <a:rPr lang="en-US" sz="1800" dirty="0">
                <a:latin typeface="Arial MT"/>
                <a:cs typeface="Arial MT"/>
              </a:rPr>
              <a:t>Better</a:t>
            </a:r>
            <a:r>
              <a:rPr lang="en-US" sz="1800" spc="-25" dirty="0">
                <a:latin typeface="Arial MT"/>
                <a:cs typeface="Arial MT"/>
              </a:rPr>
              <a:t> </a:t>
            </a:r>
            <a:r>
              <a:rPr lang="en-US" sz="1800" dirty="0">
                <a:latin typeface="Arial MT"/>
                <a:cs typeface="Arial MT"/>
              </a:rPr>
              <a:t>radiation</a:t>
            </a:r>
            <a:r>
              <a:rPr lang="en-US" sz="1800" spc="-50" dirty="0">
                <a:latin typeface="Arial MT"/>
                <a:cs typeface="Arial MT"/>
              </a:rPr>
              <a:t> </a:t>
            </a:r>
            <a:r>
              <a:rPr lang="en-US" sz="1800" spc="-10" dirty="0">
                <a:latin typeface="Arial MT"/>
                <a:cs typeface="Arial MT"/>
              </a:rPr>
              <a:t>hardness</a:t>
            </a:r>
            <a:endParaRPr lang="en-US" sz="1800" dirty="0">
              <a:latin typeface="Arial MT"/>
              <a:cs typeface="Arial MT"/>
            </a:endParaRPr>
          </a:p>
          <a:p>
            <a:pPr marL="755650" lvl="1" indent="-285750">
              <a:lnSpc>
                <a:spcPct val="100000"/>
              </a:lnSpc>
              <a:spcBef>
                <a:spcPts val="20"/>
              </a:spcBef>
              <a:buChar char="•"/>
              <a:tabLst>
                <a:tab pos="755650" algn="l"/>
              </a:tabLst>
            </a:pPr>
            <a:r>
              <a:rPr lang="en-US" sz="1800" dirty="0">
                <a:latin typeface="Arial MT"/>
                <a:cs typeface="Arial MT"/>
              </a:rPr>
              <a:t>Higher</a:t>
            </a:r>
            <a:r>
              <a:rPr lang="en-US" sz="1800" spc="-45" dirty="0">
                <a:latin typeface="Arial MT"/>
                <a:cs typeface="Arial MT"/>
              </a:rPr>
              <a:t> </a:t>
            </a:r>
            <a:r>
              <a:rPr lang="en-US" sz="1800" spc="-10" dirty="0">
                <a:latin typeface="Arial MT"/>
                <a:cs typeface="Arial MT"/>
              </a:rPr>
              <a:t>acceptance</a:t>
            </a:r>
            <a:endParaRPr lang="en-US" sz="1800" dirty="0">
              <a:latin typeface="Arial MT"/>
              <a:cs typeface="Arial MT"/>
            </a:endParaRPr>
          </a:p>
          <a:p>
            <a:endParaRPr lang="en-US" dirty="0"/>
          </a:p>
        </p:txBody>
      </p:sp>
      <p:sp>
        <p:nvSpPr>
          <p:cNvPr id="4" name="Slide Number Placeholder 3"/>
          <p:cNvSpPr>
            <a:spLocks noGrp="1"/>
          </p:cNvSpPr>
          <p:nvPr>
            <p:ph type="sldNum" sz="quarter" idx="5"/>
          </p:nvPr>
        </p:nvSpPr>
        <p:spPr/>
        <p:txBody>
          <a:bodyPr/>
          <a:lstStyle/>
          <a:p>
            <a:fld id="{5EECCF39-8DCB-2C49-89B8-C98EB4D01057}" type="slidenum">
              <a:rPr lang="en-US" smtClean="0"/>
              <a:t>3</a:t>
            </a:fld>
            <a:endParaRPr lang="en-US"/>
          </a:p>
        </p:txBody>
      </p:sp>
    </p:spTree>
    <p:extLst>
      <p:ext uri="{BB962C8B-B14F-4D97-AF65-F5344CB8AC3E}">
        <p14:creationId xmlns:p14="http://schemas.microsoft.com/office/powerpoint/2010/main" val="4173848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Half ring picture</a:t>
            </a:r>
          </a:p>
        </p:txBody>
      </p:sp>
      <p:sp>
        <p:nvSpPr>
          <p:cNvPr id="4" name="Slide Number Placeholder 3"/>
          <p:cNvSpPr>
            <a:spLocks noGrp="1"/>
          </p:cNvSpPr>
          <p:nvPr>
            <p:ph type="sldNum" sz="quarter" idx="5"/>
          </p:nvPr>
        </p:nvSpPr>
        <p:spPr/>
        <p:txBody>
          <a:bodyPr/>
          <a:lstStyle/>
          <a:p>
            <a:fld id="{5EECCF39-8DCB-2C49-89B8-C98EB4D01057}" type="slidenum">
              <a:rPr lang="en-US" smtClean="0"/>
              <a:t>5</a:t>
            </a:fld>
            <a:endParaRPr lang="en-US"/>
          </a:p>
        </p:txBody>
      </p:sp>
    </p:spTree>
    <p:extLst>
      <p:ext uri="{BB962C8B-B14F-4D97-AF65-F5344CB8AC3E}">
        <p14:creationId xmlns:p14="http://schemas.microsoft.com/office/powerpoint/2010/main" val="3021662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A97F9-DA22-4514-DFA1-D5FFDDA93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32771E-3A45-AF41-F71D-DCF6493679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1453C7-342E-F36C-EC1C-DBDDB2006E46}"/>
              </a:ext>
            </a:extLst>
          </p:cNvPr>
          <p:cNvSpPr>
            <a:spLocks noGrp="1"/>
          </p:cNvSpPr>
          <p:nvPr>
            <p:ph type="body" idx="1"/>
          </p:nvPr>
        </p:nvSpPr>
        <p:spPr/>
        <p:txBody>
          <a:bodyPr/>
          <a:lstStyle/>
          <a:p>
            <a:r>
              <a:rPr lang="en-US" dirty="0"/>
              <a:t>Half ring picture</a:t>
            </a:r>
          </a:p>
        </p:txBody>
      </p:sp>
      <p:sp>
        <p:nvSpPr>
          <p:cNvPr id="4" name="Slide Number Placeholder 3">
            <a:extLst>
              <a:ext uri="{FF2B5EF4-FFF2-40B4-BE49-F238E27FC236}">
                <a16:creationId xmlns:a16="http://schemas.microsoft.com/office/drawing/2014/main" id="{708F49CF-CDDF-14D6-2CAA-E042F21A8DAE}"/>
              </a:ext>
            </a:extLst>
          </p:cNvPr>
          <p:cNvSpPr>
            <a:spLocks noGrp="1"/>
          </p:cNvSpPr>
          <p:nvPr>
            <p:ph type="sldNum" sz="quarter" idx="5"/>
          </p:nvPr>
        </p:nvSpPr>
        <p:spPr/>
        <p:txBody>
          <a:bodyPr/>
          <a:lstStyle/>
          <a:p>
            <a:fld id="{5EECCF39-8DCB-2C49-89B8-C98EB4D01057}" type="slidenum">
              <a:rPr lang="en-US" smtClean="0"/>
              <a:t>6</a:t>
            </a:fld>
            <a:endParaRPr lang="en-US"/>
          </a:p>
        </p:txBody>
      </p:sp>
    </p:spTree>
    <p:extLst>
      <p:ext uri="{BB962C8B-B14F-4D97-AF65-F5344CB8AC3E}">
        <p14:creationId xmlns:p14="http://schemas.microsoft.com/office/powerpoint/2010/main" val="3018066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ECCF39-8DCB-2C49-89B8-C98EB4D01057}" type="slidenum">
              <a:rPr lang="en-US" smtClean="0"/>
              <a:t>13</a:t>
            </a:fld>
            <a:endParaRPr lang="en-US"/>
          </a:p>
        </p:txBody>
      </p:sp>
    </p:spTree>
    <p:extLst>
      <p:ext uri="{BB962C8B-B14F-4D97-AF65-F5344CB8AC3E}">
        <p14:creationId xmlns:p14="http://schemas.microsoft.com/office/powerpoint/2010/main" val="1840917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65329-B969-E58F-CACC-57131B0B66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88F112-62DD-042C-317E-1F4C5E8737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7999D15-F389-ADEB-0F33-FC22E450AF9D}"/>
              </a:ext>
            </a:extLst>
          </p:cNvPr>
          <p:cNvSpPr>
            <a:spLocks noGrp="1"/>
          </p:cNvSpPr>
          <p:nvPr>
            <p:ph type="dt" sz="half" idx="10"/>
          </p:nvPr>
        </p:nvSpPr>
        <p:spPr/>
        <p:txBody>
          <a:bodyPr/>
          <a:lstStyle/>
          <a:p>
            <a:fld id="{C4B7BC3C-39D2-794D-A8B3-8D99C9BF6445}" type="datetime1">
              <a:rPr lang="en-US" smtClean="0"/>
              <a:t>7/2/25</a:t>
            </a:fld>
            <a:endParaRPr lang="en-US"/>
          </a:p>
        </p:txBody>
      </p:sp>
      <p:sp>
        <p:nvSpPr>
          <p:cNvPr id="5" name="Footer Placeholder 4">
            <a:extLst>
              <a:ext uri="{FF2B5EF4-FFF2-40B4-BE49-F238E27FC236}">
                <a16:creationId xmlns:a16="http://schemas.microsoft.com/office/drawing/2014/main" id="{9DF5EBAC-698F-6D7F-2804-F95AFF856C3A}"/>
              </a:ext>
            </a:extLst>
          </p:cNvPr>
          <p:cNvSpPr>
            <a:spLocks noGrp="1"/>
          </p:cNvSpPr>
          <p:nvPr>
            <p:ph type="ftr" sz="quarter" idx="11"/>
          </p:nvPr>
        </p:nvSpPr>
        <p:spPr/>
        <p:txBody>
          <a:bodyPr/>
          <a:lstStyle/>
          <a:p>
            <a:r>
              <a:rPr lang="en-US"/>
              <a:t>Md Arif Abdulla Samy</a:t>
            </a:r>
          </a:p>
        </p:txBody>
      </p:sp>
      <p:sp>
        <p:nvSpPr>
          <p:cNvPr id="6" name="Slide Number Placeholder 5">
            <a:extLst>
              <a:ext uri="{FF2B5EF4-FFF2-40B4-BE49-F238E27FC236}">
                <a16:creationId xmlns:a16="http://schemas.microsoft.com/office/drawing/2014/main" id="{C908453A-44EF-C864-2E0E-C2F7382CE2F0}"/>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3716331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D7A0C-46AD-F4B8-032E-CF701A4B14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D02EBD-E634-5E30-034C-9659779FAF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455A87-6D74-6B79-3F53-889EE8C532D1}"/>
              </a:ext>
            </a:extLst>
          </p:cNvPr>
          <p:cNvSpPr>
            <a:spLocks noGrp="1"/>
          </p:cNvSpPr>
          <p:nvPr>
            <p:ph type="dt" sz="half" idx="10"/>
          </p:nvPr>
        </p:nvSpPr>
        <p:spPr/>
        <p:txBody>
          <a:bodyPr/>
          <a:lstStyle/>
          <a:p>
            <a:fld id="{F50C9253-6218-6841-9A14-782B8883EF11}" type="datetime1">
              <a:rPr lang="en-US" smtClean="0"/>
              <a:t>7/2/25</a:t>
            </a:fld>
            <a:endParaRPr lang="en-US"/>
          </a:p>
        </p:txBody>
      </p:sp>
      <p:sp>
        <p:nvSpPr>
          <p:cNvPr id="5" name="Footer Placeholder 4">
            <a:extLst>
              <a:ext uri="{FF2B5EF4-FFF2-40B4-BE49-F238E27FC236}">
                <a16:creationId xmlns:a16="http://schemas.microsoft.com/office/drawing/2014/main" id="{83D54ABD-39BB-FBFB-8F30-4525F3E85E6C}"/>
              </a:ext>
            </a:extLst>
          </p:cNvPr>
          <p:cNvSpPr>
            <a:spLocks noGrp="1"/>
          </p:cNvSpPr>
          <p:nvPr>
            <p:ph type="ftr" sz="quarter" idx="11"/>
          </p:nvPr>
        </p:nvSpPr>
        <p:spPr/>
        <p:txBody>
          <a:bodyPr/>
          <a:lstStyle/>
          <a:p>
            <a:r>
              <a:rPr lang="en-US"/>
              <a:t>Md Arif Abdulla Samy</a:t>
            </a:r>
          </a:p>
        </p:txBody>
      </p:sp>
      <p:sp>
        <p:nvSpPr>
          <p:cNvPr id="6" name="Slide Number Placeholder 5">
            <a:extLst>
              <a:ext uri="{FF2B5EF4-FFF2-40B4-BE49-F238E27FC236}">
                <a16:creationId xmlns:a16="http://schemas.microsoft.com/office/drawing/2014/main" id="{5F6D2564-A655-FBC0-EAEB-662E61A216D8}"/>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2894527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DB065C-E96C-D77F-97C9-91F31B376A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CC1E92-991B-D297-8C02-46AFD0A3D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5391AB-41E9-98E2-6D98-0404328EBD97}"/>
              </a:ext>
            </a:extLst>
          </p:cNvPr>
          <p:cNvSpPr>
            <a:spLocks noGrp="1"/>
          </p:cNvSpPr>
          <p:nvPr>
            <p:ph type="dt" sz="half" idx="10"/>
          </p:nvPr>
        </p:nvSpPr>
        <p:spPr/>
        <p:txBody>
          <a:bodyPr/>
          <a:lstStyle/>
          <a:p>
            <a:fld id="{9080FF5E-9EEA-0047-80ED-5E4D51450352}" type="datetime1">
              <a:rPr lang="en-US" smtClean="0"/>
              <a:t>7/2/25</a:t>
            </a:fld>
            <a:endParaRPr lang="en-US"/>
          </a:p>
        </p:txBody>
      </p:sp>
      <p:sp>
        <p:nvSpPr>
          <p:cNvPr id="5" name="Footer Placeholder 4">
            <a:extLst>
              <a:ext uri="{FF2B5EF4-FFF2-40B4-BE49-F238E27FC236}">
                <a16:creationId xmlns:a16="http://schemas.microsoft.com/office/drawing/2014/main" id="{DFE7B204-D4A0-EE30-DD3D-6D13A10AFDE1}"/>
              </a:ext>
            </a:extLst>
          </p:cNvPr>
          <p:cNvSpPr>
            <a:spLocks noGrp="1"/>
          </p:cNvSpPr>
          <p:nvPr>
            <p:ph type="ftr" sz="quarter" idx="11"/>
          </p:nvPr>
        </p:nvSpPr>
        <p:spPr/>
        <p:txBody>
          <a:bodyPr/>
          <a:lstStyle/>
          <a:p>
            <a:r>
              <a:rPr lang="en-US"/>
              <a:t>Md Arif Abdulla Samy</a:t>
            </a:r>
          </a:p>
        </p:txBody>
      </p:sp>
      <p:sp>
        <p:nvSpPr>
          <p:cNvPr id="6" name="Slide Number Placeholder 5">
            <a:extLst>
              <a:ext uri="{FF2B5EF4-FFF2-40B4-BE49-F238E27FC236}">
                <a16:creationId xmlns:a16="http://schemas.microsoft.com/office/drawing/2014/main" id="{95C14FF7-C665-674A-C41B-E429C04250CD}"/>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4166944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339D8-DA40-573D-1497-C05E80882E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DED2E4-C2A9-1480-4149-EBD6F919DF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9623E7-0CD0-58C2-00FF-0A7B14FE9EB9}"/>
              </a:ext>
            </a:extLst>
          </p:cNvPr>
          <p:cNvSpPr>
            <a:spLocks noGrp="1"/>
          </p:cNvSpPr>
          <p:nvPr>
            <p:ph type="dt" sz="half" idx="10"/>
          </p:nvPr>
        </p:nvSpPr>
        <p:spPr/>
        <p:txBody>
          <a:bodyPr/>
          <a:lstStyle/>
          <a:p>
            <a:fld id="{8A5464C9-1147-E747-A301-831DACE25859}" type="datetime1">
              <a:rPr lang="en-US" smtClean="0"/>
              <a:t>7/2/25</a:t>
            </a:fld>
            <a:endParaRPr lang="en-US"/>
          </a:p>
        </p:txBody>
      </p:sp>
      <p:sp>
        <p:nvSpPr>
          <p:cNvPr id="5" name="Footer Placeholder 4">
            <a:extLst>
              <a:ext uri="{FF2B5EF4-FFF2-40B4-BE49-F238E27FC236}">
                <a16:creationId xmlns:a16="http://schemas.microsoft.com/office/drawing/2014/main" id="{141D3A06-F02C-4C86-4971-2C618AC6B5EA}"/>
              </a:ext>
            </a:extLst>
          </p:cNvPr>
          <p:cNvSpPr>
            <a:spLocks noGrp="1"/>
          </p:cNvSpPr>
          <p:nvPr>
            <p:ph type="ftr" sz="quarter" idx="11"/>
          </p:nvPr>
        </p:nvSpPr>
        <p:spPr/>
        <p:txBody>
          <a:bodyPr/>
          <a:lstStyle/>
          <a:p>
            <a:r>
              <a:rPr lang="en-US"/>
              <a:t>Md Arif Abdulla Samy</a:t>
            </a:r>
          </a:p>
        </p:txBody>
      </p:sp>
      <p:sp>
        <p:nvSpPr>
          <p:cNvPr id="6" name="Slide Number Placeholder 5">
            <a:extLst>
              <a:ext uri="{FF2B5EF4-FFF2-40B4-BE49-F238E27FC236}">
                <a16:creationId xmlns:a16="http://schemas.microsoft.com/office/drawing/2014/main" id="{A31DEDBD-4204-E059-F787-E4FEEBB25326}"/>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119163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5AE21-35DE-FCC1-1FCC-2E78AA0AF7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28C721-336A-F1F8-A16A-E44A73E8918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45323E-4BB4-E6C4-3AAA-BDE1CF9F1DC6}"/>
              </a:ext>
            </a:extLst>
          </p:cNvPr>
          <p:cNvSpPr>
            <a:spLocks noGrp="1"/>
          </p:cNvSpPr>
          <p:nvPr>
            <p:ph type="dt" sz="half" idx="10"/>
          </p:nvPr>
        </p:nvSpPr>
        <p:spPr/>
        <p:txBody>
          <a:bodyPr/>
          <a:lstStyle/>
          <a:p>
            <a:fld id="{67D45751-B0CE-BB4E-80D7-4D6008126288}" type="datetime1">
              <a:rPr lang="en-US" smtClean="0"/>
              <a:t>7/2/25</a:t>
            </a:fld>
            <a:endParaRPr lang="en-US"/>
          </a:p>
        </p:txBody>
      </p:sp>
      <p:sp>
        <p:nvSpPr>
          <p:cNvPr id="5" name="Footer Placeholder 4">
            <a:extLst>
              <a:ext uri="{FF2B5EF4-FFF2-40B4-BE49-F238E27FC236}">
                <a16:creationId xmlns:a16="http://schemas.microsoft.com/office/drawing/2014/main" id="{219ABD89-2E55-F3DA-BFFA-FD50E02C55BF}"/>
              </a:ext>
            </a:extLst>
          </p:cNvPr>
          <p:cNvSpPr>
            <a:spLocks noGrp="1"/>
          </p:cNvSpPr>
          <p:nvPr>
            <p:ph type="ftr" sz="quarter" idx="11"/>
          </p:nvPr>
        </p:nvSpPr>
        <p:spPr/>
        <p:txBody>
          <a:bodyPr/>
          <a:lstStyle/>
          <a:p>
            <a:r>
              <a:rPr lang="en-US"/>
              <a:t>Md Arif Abdulla Samy</a:t>
            </a:r>
          </a:p>
        </p:txBody>
      </p:sp>
      <p:sp>
        <p:nvSpPr>
          <p:cNvPr id="6" name="Slide Number Placeholder 5">
            <a:extLst>
              <a:ext uri="{FF2B5EF4-FFF2-40B4-BE49-F238E27FC236}">
                <a16:creationId xmlns:a16="http://schemas.microsoft.com/office/drawing/2014/main" id="{176753B0-72D2-DB29-DDAF-81A273056E82}"/>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346162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DA2CC-CAFE-5A5A-5744-E63EF8388E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2D824B-672A-FAED-A4F8-3C57360C46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516AC2-09D4-E743-7198-1FB387AF6C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2C316E-F7F5-D02C-86E0-448DCED4F86C}"/>
              </a:ext>
            </a:extLst>
          </p:cNvPr>
          <p:cNvSpPr>
            <a:spLocks noGrp="1"/>
          </p:cNvSpPr>
          <p:nvPr>
            <p:ph type="dt" sz="half" idx="10"/>
          </p:nvPr>
        </p:nvSpPr>
        <p:spPr/>
        <p:txBody>
          <a:bodyPr/>
          <a:lstStyle/>
          <a:p>
            <a:fld id="{BB60BC5F-2F28-9E44-82F4-F10B3B6296C6}" type="datetime1">
              <a:rPr lang="en-US" smtClean="0"/>
              <a:t>7/2/25</a:t>
            </a:fld>
            <a:endParaRPr lang="en-US"/>
          </a:p>
        </p:txBody>
      </p:sp>
      <p:sp>
        <p:nvSpPr>
          <p:cNvPr id="6" name="Footer Placeholder 5">
            <a:extLst>
              <a:ext uri="{FF2B5EF4-FFF2-40B4-BE49-F238E27FC236}">
                <a16:creationId xmlns:a16="http://schemas.microsoft.com/office/drawing/2014/main" id="{F031B373-EA50-7A33-3D74-4FED58565CF8}"/>
              </a:ext>
            </a:extLst>
          </p:cNvPr>
          <p:cNvSpPr>
            <a:spLocks noGrp="1"/>
          </p:cNvSpPr>
          <p:nvPr>
            <p:ph type="ftr" sz="quarter" idx="11"/>
          </p:nvPr>
        </p:nvSpPr>
        <p:spPr/>
        <p:txBody>
          <a:bodyPr/>
          <a:lstStyle/>
          <a:p>
            <a:r>
              <a:rPr lang="en-US"/>
              <a:t>Md Arif Abdulla Samy</a:t>
            </a:r>
          </a:p>
        </p:txBody>
      </p:sp>
      <p:sp>
        <p:nvSpPr>
          <p:cNvPr id="7" name="Slide Number Placeholder 6">
            <a:extLst>
              <a:ext uri="{FF2B5EF4-FFF2-40B4-BE49-F238E27FC236}">
                <a16:creationId xmlns:a16="http://schemas.microsoft.com/office/drawing/2014/main" id="{017A78C1-4216-F991-60E2-803F5989A116}"/>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1876299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8EFE-5423-E531-8931-CC44C55B8BC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DE81AC-1FDD-C50D-0B38-24E7E7CB27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66B919-9EE7-746E-0697-6E18954747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9A0921-65FB-D241-3747-516155FDDD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38EF59-CA97-4B7F-F7C8-BF0B047388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46C671-FFA8-5503-76C4-E95B7213910A}"/>
              </a:ext>
            </a:extLst>
          </p:cNvPr>
          <p:cNvSpPr>
            <a:spLocks noGrp="1"/>
          </p:cNvSpPr>
          <p:nvPr>
            <p:ph type="dt" sz="half" idx="10"/>
          </p:nvPr>
        </p:nvSpPr>
        <p:spPr/>
        <p:txBody>
          <a:bodyPr/>
          <a:lstStyle/>
          <a:p>
            <a:fld id="{78D85E7A-7BE5-1048-898A-2EB99D82A2D9}" type="datetime1">
              <a:rPr lang="en-US" smtClean="0"/>
              <a:t>7/2/25</a:t>
            </a:fld>
            <a:endParaRPr lang="en-US"/>
          </a:p>
        </p:txBody>
      </p:sp>
      <p:sp>
        <p:nvSpPr>
          <p:cNvPr id="8" name="Footer Placeholder 7">
            <a:extLst>
              <a:ext uri="{FF2B5EF4-FFF2-40B4-BE49-F238E27FC236}">
                <a16:creationId xmlns:a16="http://schemas.microsoft.com/office/drawing/2014/main" id="{97EF4B9B-7EF5-E829-50DD-3600372E6BD5}"/>
              </a:ext>
            </a:extLst>
          </p:cNvPr>
          <p:cNvSpPr>
            <a:spLocks noGrp="1"/>
          </p:cNvSpPr>
          <p:nvPr>
            <p:ph type="ftr" sz="quarter" idx="11"/>
          </p:nvPr>
        </p:nvSpPr>
        <p:spPr/>
        <p:txBody>
          <a:bodyPr/>
          <a:lstStyle/>
          <a:p>
            <a:r>
              <a:rPr lang="en-US"/>
              <a:t>Md Arif Abdulla Samy</a:t>
            </a:r>
          </a:p>
        </p:txBody>
      </p:sp>
      <p:sp>
        <p:nvSpPr>
          <p:cNvPr id="9" name="Slide Number Placeholder 8">
            <a:extLst>
              <a:ext uri="{FF2B5EF4-FFF2-40B4-BE49-F238E27FC236}">
                <a16:creationId xmlns:a16="http://schemas.microsoft.com/office/drawing/2014/main" id="{F13A8A9C-B190-4B6D-F5C9-7C5A583AEB4C}"/>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3171164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4EDBC-DBEE-EB5C-CF2E-1030ADA6F2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4AB280-EED8-AFCA-61D3-7240DC16A378}"/>
              </a:ext>
            </a:extLst>
          </p:cNvPr>
          <p:cNvSpPr>
            <a:spLocks noGrp="1"/>
          </p:cNvSpPr>
          <p:nvPr>
            <p:ph type="dt" sz="half" idx="10"/>
          </p:nvPr>
        </p:nvSpPr>
        <p:spPr/>
        <p:txBody>
          <a:bodyPr/>
          <a:lstStyle/>
          <a:p>
            <a:fld id="{E93E8C67-BD3C-C941-A833-053C6A7A83E0}" type="datetime1">
              <a:rPr lang="en-US" smtClean="0"/>
              <a:t>7/2/25</a:t>
            </a:fld>
            <a:endParaRPr lang="en-US"/>
          </a:p>
        </p:txBody>
      </p:sp>
      <p:sp>
        <p:nvSpPr>
          <p:cNvPr id="4" name="Footer Placeholder 3">
            <a:extLst>
              <a:ext uri="{FF2B5EF4-FFF2-40B4-BE49-F238E27FC236}">
                <a16:creationId xmlns:a16="http://schemas.microsoft.com/office/drawing/2014/main" id="{D2BD06CC-F733-69FF-4E37-A532716623C9}"/>
              </a:ext>
            </a:extLst>
          </p:cNvPr>
          <p:cNvSpPr>
            <a:spLocks noGrp="1"/>
          </p:cNvSpPr>
          <p:nvPr>
            <p:ph type="ftr" sz="quarter" idx="11"/>
          </p:nvPr>
        </p:nvSpPr>
        <p:spPr/>
        <p:txBody>
          <a:bodyPr/>
          <a:lstStyle/>
          <a:p>
            <a:r>
              <a:rPr lang="en-US"/>
              <a:t>Md Arif Abdulla Samy</a:t>
            </a:r>
          </a:p>
        </p:txBody>
      </p:sp>
      <p:sp>
        <p:nvSpPr>
          <p:cNvPr id="5" name="Slide Number Placeholder 4">
            <a:extLst>
              <a:ext uri="{FF2B5EF4-FFF2-40B4-BE49-F238E27FC236}">
                <a16:creationId xmlns:a16="http://schemas.microsoft.com/office/drawing/2014/main" id="{A2F3770D-E4F8-387B-5E3F-B983C0B88B69}"/>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367201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7F4B27-A91C-5A97-90BA-6A9093E32491}"/>
              </a:ext>
            </a:extLst>
          </p:cNvPr>
          <p:cNvSpPr>
            <a:spLocks noGrp="1"/>
          </p:cNvSpPr>
          <p:nvPr>
            <p:ph type="dt" sz="half" idx="10"/>
          </p:nvPr>
        </p:nvSpPr>
        <p:spPr/>
        <p:txBody>
          <a:bodyPr/>
          <a:lstStyle/>
          <a:p>
            <a:fld id="{8B889C29-60D5-0D4A-9AE6-FB8621A67D5B}" type="datetime1">
              <a:rPr lang="en-US" smtClean="0"/>
              <a:t>7/2/25</a:t>
            </a:fld>
            <a:endParaRPr lang="en-US"/>
          </a:p>
        </p:txBody>
      </p:sp>
      <p:sp>
        <p:nvSpPr>
          <p:cNvPr id="3" name="Footer Placeholder 2">
            <a:extLst>
              <a:ext uri="{FF2B5EF4-FFF2-40B4-BE49-F238E27FC236}">
                <a16:creationId xmlns:a16="http://schemas.microsoft.com/office/drawing/2014/main" id="{622FEEBF-373D-65A7-4840-350CE861A2C5}"/>
              </a:ext>
            </a:extLst>
          </p:cNvPr>
          <p:cNvSpPr>
            <a:spLocks noGrp="1"/>
          </p:cNvSpPr>
          <p:nvPr>
            <p:ph type="ftr" sz="quarter" idx="11"/>
          </p:nvPr>
        </p:nvSpPr>
        <p:spPr/>
        <p:txBody>
          <a:bodyPr/>
          <a:lstStyle/>
          <a:p>
            <a:r>
              <a:rPr lang="en-US"/>
              <a:t>Md Arif Abdulla Samy</a:t>
            </a:r>
          </a:p>
        </p:txBody>
      </p:sp>
      <p:sp>
        <p:nvSpPr>
          <p:cNvPr id="4" name="Slide Number Placeholder 3">
            <a:extLst>
              <a:ext uri="{FF2B5EF4-FFF2-40B4-BE49-F238E27FC236}">
                <a16:creationId xmlns:a16="http://schemas.microsoft.com/office/drawing/2014/main" id="{BE044ACC-6013-2D96-5065-0693EAEB6961}"/>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1428531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258EE-DC5C-4ED6-CC6C-57CEB67EC1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3D6A99-EE72-FF03-6EFB-4AF378DCCD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4B6578-50FD-7633-F263-9B31A9E83E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2593D0-3775-1064-9054-B9B2CFE6BE56}"/>
              </a:ext>
            </a:extLst>
          </p:cNvPr>
          <p:cNvSpPr>
            <a:spLocks noGrp="1"/>
          </p:cNvSpPr>
          <p:nvPr>
            <p:ph type="dt" sz="half" idx="10"/>
          </p:nvPr>
        </p:nvSpPr>
        <p:spPr/>
        <p:txBody>
          <a:bodyPr/>
          <a:lstStyle/>
          <a:p>
            <a:fld id="{B7C34795-4C0F-7A47-97BC-976FB2329B1D}" type="datetime1">
              <a:rPr lang="en-US" smtClean="0"/>
              <a:t>7/2/25</a:t>
            </a:fld>
            <a:endParaRPr lang="en-US"/>
          </a:p>
        </p:txBody>
      </p:sp>
      <p:sp>
        <p:nvSpPr>
          <p:cNvPr id="6" name="Footer Placeholder 5">
            <a:extLst>
              <a:ext uri="{FF2B5EF4-FFF2-40B4-BE49-F238E27FC236}">
                <a16:creationId xmlns:a16="http://schemas.microsoft.com/office/drawing/2014/main" id="{F2991D1A-E60D-841A-54F9-C382A53589F7}"/>
              </a:ext>
            </a:extLst>
          </p:cNvPr>
          <p:cNvSpPr>
            <a:spLocks noGrp="1"/>
          </p:cNvSpPr>
          <p:nvPr>
            <p:ph type="ftr" sz="quarter" idx="11"/>
          </p:nvPr>
        </p:nvSpPr>
        <p:spPr/>
        <p:txBody>
          <a:bodyPr/>
          <a:lstStyle/>
          <a:p>
            <a:r>
              <a:rPr lang="en-US"/>
              <a:t>Md Arif Abdulla Samy</a:t>
            </a:r>
          </a:p>
        </p:txBody>
      </p:sp>
      <p:sp>
        <p:nvSpPr>
          <p:cNvPr id="7" name="Slide Number Placeholder 6">
            <a:extLst>
              <a:ext uri="{FF2B5EF4-FFF2-40B4-BE49-F238E27FC236}">
                <a16:creationId xmlns:a16="http://schemas.microsoft.com/office/drawing/2014/main" id="{4613B2A7-42FA-5F79-0ED9-475E10A783DE}"/>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159783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B49E7-7540-2314-8360-D64A3909E2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28719E-FB47-1280-6598-260FE715AA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3A31CC-798B-3C59-DA3B-3B1C45619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AC9A5F-E0F7-47EB-FA80-E23D9ACF49C9}"/>
              </a:ext>
            </a:extLst>
          </p:cNvPr>
          <p:cNvSpPr>
            <a:spLocks noGrp="1"/>
          </p:cNvSpPr>
          <p:nvPr>
            <p:ph type="dt" sz="half" idx="10"/>
          </p:nvPr>
        </p:nvSpPr>
        <p:spPr/>
        <p:txBody>
          <a:bodyPr/>
          <a:lstStyle/>
          <a:p>
            <a:fld id="{2EAAC918-75F4-0C42-8396-0EE13FAF6CDC}" type="datetime1">
              <a:rPr lang="en-US" smtClean="0"/>
              <a:t>7/2/25</a:t>
            </a:fld>
            <a:endParaRPr lang="en-US"/>
          </a:p>
        </p:txBody>
      </p:sp>
      <p:sp>
        <p:nvSpPr>
          <p:cNvPr id="6" name="Footer Placeholder 5">
            <a:extLst>
              <a:ext uri="{FF2B5EF4-FFF2-40B4-BE49-F238E27FC236}">
                <a16:creationId xmlns:a16="http://schemas.microsoft.com/office/drawing/2014/main" id="{8D417FD3-C138-9695-0275-B0811732D9E3}"/>
              </a:ext>
            </a:extLst>
          </p:cNvPr>
          <p:cNvSpPr>
            <a:spLocks noGrp="1"/>
          </p:cNvSpPr>
          <p:nvPr>
            <p:ph type="ftr" sz="quarter" idx="11"/>
          </p:nvPr>
        </p:nvSpPr>
        <p:spPr/>
        <p:txBody>
          <a:bodyPr/>
          <a:lstStyle/>
          <a:p>
            <a:r>
              <a:rPr lang="en-US"/>
              <a:t>Md Arif Abdulla Samy</a:t>
            </a:r>
          </a:p>
        </p:txBody>
      </p:sp>
      <p:sp>
        <p:nvSpPr>
          <p:cNvPr id="7" name="Slide Number Placeholder 6">
            <a:extLst>
              <a:ext uri="{FF2B5EF4-FFF2-40B4-BE49-F238E27FC236}">
                <a16:creationId xmlns:a16="http://schemas.microsoft.com/office/drawing/2014/main" id="{553D8345-7AB1-24DC-604E-48E57EAC210B}"/>
              </a:ext>
            </a:extLst>
          </p:cNvPr>
          <p:cNvSpPr>
            <a:spLocks noGrp="1"/>
          </p:cNvSpPr>
          <p:nvPr>
            <p:ph type="sldNum" sz="quarter" idx="12"/>
          </p:nvPr>
        </p:nvSpPr>
        <p:spPr/>
        <p:txBody>
          <a:bodyPr/>
          <a:lstStyle/>
          <a:p>
            <a:fld id="{1E9F9B34-EE42-8B49-80BC-0CE8D7662FC8}" type="slidenum">
              <a:rPr lang="en-US" smtClean="0"/>
              <a:t>‹#›</a:t>
            </a:fld>
            <a:endParaRPr lang="en-US"/>
          </a:p>
        </p:txBody>
      </p:sp>
    </p:spTree>
    <p:extLst>
      <p:ext uri="{BB962C8B-B14F-4D97-AF65-F5344CB8AC3E}">
        <p14:creationId xmlns:p14="http://schemas.microsoft.com/office/powerpoint/2010/main" val="2247779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D2B98B-D2CB-533A-ADAA-596DA5C888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D41E21A-3E6E-3F19-6D0F-F8C02A18B4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5E9D0D-F968-E98B-2504-F5CEC3E27C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6519-A244-0E48-99FC-9E02D881D2F0}" type="datetime1">
              <a:rPr lang="en-US" smtClean="0"/>
              <a:t>7/2/25</a:t>
            </a:fld>
            <a:endParaRPr lang="en-US"/>
          </a:p>
        </p:txBody>
      </p:sp>
      <p:sp>
        <p:nvSpPr>
          <p:cNvPr id="5" name="Footer Placeholder 4">
            <a:extLst>
              <a:ext uri="{FF2B5EF4-FFF2-40B4-BE49-F238E27FC236}">
                <a16:creationId xmlns:a16="http://schemas.microsoft.com/office/drawing/2014/main" id="{BA2541AC-03FF-03DA-D59A-30049A774D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Md Arif Abdulla Samy</a:t>
            </a:r>
          </a:p>
        </p:txBody>
      </p:sp>
      <p:sp>
        <p:nvSpPr>
          <p:cNvPr id="6" name="Slide Number Placeholder 5">
            <a:extLst>
              <a:ext uri="{FF2B5EF4-FFF2-40B4-BE49-F238E27FC236}">
                <a16:creationId xmlns:a16="http://schemas.microsoft.com/office/drawing/2014/main" id="{56AFCD63-9536-ED86-AC51-A6222AD8D2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E9F9B34-EE42-8B49-80BC-0CE8D7662FC8}" type="slidenum">
              <a:rPr lang="en-US" smtClean="0"/>
              <a:t>‹#›</a:t>
            </a:fld>
            <a:endParaRPr lang="en-US"/>
          </a:p>
        </p:txBody>
      </p:sp>
    </p:spTree>
    <p:extLst>
      <p:ext uri="{BB962C8B-B14F-4D97-AF65-F5344CB8AC3E}">
        <p14:creationId xmlns:p14="http://schemas.microsoft.com/office/powerpoint/2010/main" val="3408019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194.36.1.20:5000/localdb/component?id=660dd0f32fc9f200350c25fa&amp;test=qctest&amp;runId=6859690a52a54ab626d18dd6" TargetMode="External"/><Relationship Id="rId7"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hyperlink" Target="http://194.36.1.20:5000/localdb/component?id=660dd0f32fc9f200350c25fa&amp;test=qctest&amp;runId=6859690a52a54ab626d18dd6" TargetMode="Externa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hyperlink" Target="http://194.36.1.20:5000/localdb/component?id=660dd0f32fc9f200350c25fa&amp;test=qctest&amp;runId=6859690a52a54ab626d18dd6" TargetMode="External"/><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4.jpeg"/><Relationship Id="rId1" Type="http://schemas.openxmlformats.org/officeDocument/2006/relationships/slideLayout" Target="../slideLayouts/slideLayout7.xml"/><Relationship Id="rId4" Type="http://schemas.openxmlformats.org/officeDocument/2006/relationships/image" Target="../media/image55.JPG"/></Relationships>
</file>

<file path=ppt/slides/_rels/slide2.xml.rels><?xml version="1.0" encoding="UTF-8" standalone="yes"?>
<Relationships xmlns="http://schemas.openxmlformats.org/package/2006/relationships"><Relationship Id="rId3" Type="http://schemas.openxmlformats.org/officeDocument/2006/relationships/hyperlink" Target="https://atlas.web.cern.ch/Atlas/GROUPS/DATAPREPARATION/PublicPlots/2024/DataSummary/figs/peakLumiByFill.png"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23.jpg"/><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n aerial view of a building&#10;&#10;Description automatically generated">
            <a:extLst>
              <a:ext uri="{FF2B5EF4-FFF2-40B4-BE49-F238E27FC236}">
                <a16:creationId xmlns:a16="http://schemas.microsoft.com/office/drawing/2014/main" id="{C97C0CB0-96DC-63A5-0E3A-DE7E8B1994CB}"/>
              </a:ext>
            </a:extLst>
          </p:cNvPr>
          <p:cNvPicPr>
            <a:picLocks noChangeAspect="1"/>
          </p:cNvPicPr>
          <p:nvPr/>
        </p:nvPicPr>
        <p:blipFill rotWithShape="1">
          <a:blip r:embed="rId2">
            <a:alphaModFix amt="50000"/>
          </a:blip>
          <a:srcRect r="-1" b="5039"/>
          <a:stretch/>
        </p:blipFill>
        <p:spPr>
          <a:xfrm>
            <a:off x="20" y="7444"/>
            <a:ext cx="12188930" cy="6857990"/>
          </a:xfrm>
          <a:prstGeom prst="rect">
            <a:avLst/>
          </a:prstGeom>
        </p:spPr>
      </p:pic>
      <p:sp>
        <p:nvSpPr>
          <p:cNvPr id="2" name="Title 1">
            <a:extLst>
              <a:ext uri="{FF2B5EF4-FFF2-40B4-BE49-F238E27FC236}">
                <a16:creationId xmlns:a16="http://schemas.microsoft.com/office/drawing/2014/main" id="{8CB7B0BC-A3B1-19D3-F19A-B422B6B2B888}"/>
              </a:ext>
            </a:extLst>
          </p:cNvPr>
          <p:cNvSpPr>
            <a:spLocks noGrp="1"/>
          </p:cNvSpPr>
          <p:nvPr>
            <p:ph type="ctrTitle"/>
          </p:nvPr>
        </p:nvSpPr>
        <p:spPr>
          <a:xfrm>
            <a:off x="826168" y="1092862"/>
            <a:ext cx="10788316" cy="3063240"/>
          </a:xfrm>
        </p:spPr>
        <p:txBody>
          <a:bodyPr>
            <a:normAutofit fontScale="90000"/>
          </a:bodyPr>
          <a:lstStyle/>
          <a:p>
            <a:r>
              <a:rPr lang="en-US" sz="6600" dirty="0">
                <a:solidFill>
                  <a:schemeClr val="bg1"/>
                </a:solidFill>
              </a:rPr>
              <a:t>Characterization and Performance Evaluation of </a:t>
            </a:r>
            <a:r>
              <a:rPr lang="en-US" sz="6600" dirty="0" err="1">
                <a:solidFill>
                  <a:schemeClr val="bg1"/>
                </a:solidFill>
              </a:rPr>
              <a:t>ITk</a:t>
            </a:r>
            <a:r>
              <a:rPr lang="en-US" sz="6600" dirty="0">
                <a:solidFill>
                  <a:schemeClr val="bg1"/>
                </a:solidFill>
              </a:rPr>
              <a:t> Pixel Production Modules for the ATLAS Upgrade </a:t>
            </a:r>
          </a:p>
        </p:txBody>
      </p:sp>
      <p:sp>
        <p:nvSpPr>
          <p:cNvPr id="12"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University of Glasgow logo transparent PNG - StickPNG">
            <a:extLst>
              <a:ext uri="{FF2B5EF4-FFF2-40B4-BE49-F238E27FC236}">
                <a16:creationId xmlns:a16="http://schemas.microsoft.com/office/drawing/2014/main" id="{DDCDE12E-336F-C816-9418-5DE6181A6F2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8541267" y="5200650"/>
            <a:ext cx="3656809" cy="1631159"/>
          </a:xfrm>
          <a:prstGeom prst="rect">
            <a:avLst/>
          </a:prstGeom>
          <a:noFill/>
          <a:extLst>
            <a:ext uri="{909E8E84-426E-40DD-AFC4-6F175D3DCCD1}">
              <a14:hiddenFill xmlns:a14="http://schemas.microsoft.com/office/drawing/2010/main">
                <a:solidFill>
                  <a:srgbClr val="FFFFFF"/>
                </a:solidFill>
              </a14:hiddenFill>
            </a:ext>
          </a:extLst>
        </p:spPr>
      </p:pic>
      <p:sp>
        <p:nvSpPr>
          <p:cNvPr id="8" name="Subtitle 2">
            <a:extLst>
              <a:ext uri="{FF2B5EF4-FFF2-40B4-BE49-F238E27FC236}">
                <a16:creationId xmlns:a16="http://schemas.microsoft.com/office/drawing/2014/main" id="{8F66A01A-DD3F-8640-247E-7398097878BF}"/>
              </a:ext>
            </a:extLst>
          </p:cNvPr>
          <p:cNvSpPr txBox="1">
            <a:spLocks/>
          </p:cNvSpPr>
          <p:nvPr/>
        </p:nvSpPr>
        <p:spPr>
          <a:xfrm>
            <a:off x="1527048" y="4599432"/>
            <a:ext cx="9144000" cy="153619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bg1"/>
                </a:solidFill>
              </a:rPr>
              <a:t>Md Arif Abdulla Samy, Craig Buttar, Richard Bates, Dzmitry </a:t>
            </a:r>
            <a:r>
              <a:rPr lang="en-US" dirty="0" err="1">
                <a:solidFill>
                  <a:schemeClr val="bg1"/>
                </a:solidFill>
              </a:rPr>
              <a:t>Maneuski</a:t>
            </a:r>
            <a:r>
              <a:rPr lang="en-US" dirty="0">
                <a:solidFill>
                  <a:schemeClr val="bg1"/>
                </a:solidFill>
              </a:rPr>
              <a:t>, Liam Cunningham, </a:t>
            </a:r>
            <a:r>
              <a:rPr lang="en-US" dirty="0" err="1">
                <a:solidFill>
                  <a:schemeClr val="bg1"/>
                </a:solidFill>
              </a:rPr>
              <a:t>Ruirui</a:t>
            </a:r>
            <a:r>
              <a:rPr lang="en-US" dirty="0">
                <a:solidFill>
                  <a:schemeClr val="bg1"/>
                </a:solidFill>
              </a:rPr>
              <a:t> Han, Sneha Naik, Kamil Dulak, Fiona Grant, Calum Gray, Frederick Doherty, Christopher Lickley, Jon Taylor, Vedika S. Kumar </a:t>
            </a:r>
          </a:p>
        </p:txBody>
      </p:sp>
    </p:spTree>
    <p:extLst>
      <p:ext uri="{BB962C8B-B14F-4D97-AF65-F5344CB8AC3E}">
        <p14:creationId xmlns:p14="http://schemas.microsoft.com/office/powerpoint/2010/main" val="1147209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C8051-FF97-91FD-005A-EBD267098191}"/>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5AD380D9-5CC0-F9FA-3C58-92D2980AA5E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4A981C68-8902-F18B-7DFD-E92FBE1341FA}"/>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CB5229C3-0CCF-7E8F-E25E-0CED5D3679C9}"/>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10</a:t>
            </a:fld>
            <a:endParaRPr lang="en-US" dirty="0"/>
          </a:p>
        </p:txBody>
      </p:sp>
      <p:sp>
        <p:nvSpPr>
          <p:cNvPr id="5" name="Rectangle 4">
            <a:extLst>
              <a:ext uri="{FF2B5EF4-FFF2-40B4-BE49-F238E27FC236}">
                <a16:creationId xmlns:a16="http://schemas.microsoft.com/office/drawing/2014/main" id="{F3FA94CF-43CC-8D3C-E897-B8192141C551}"/>
              </a:ext>
            </a:extLst>
          </p:cNvPr>
          <p:cNvSpPr/>
          <p:nvPr/>
        </p:nvSpPr>
        <p:spPr>
          <a:xfrm>
            <a:off x="3171238" y="0"/>
            <a:ext cx="5849551"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M</a:t>
            </a:r>
            <a:r>
              <a:rPr lang="en-US" sz="3600" b="0" cap="none" spc="0" dirty="0">
                <a:ln w="0"/>
                <a:solidFill>
                  <a:srgbClr val="0070C0"/>
                </a:solidFill>
                <a:effectLst>
                  <a:outerShdw blurRad="38100" dist="19050" dir="2700000" algn="tl" rotWithShape="0">
                    <a:schemeClr val="dk1">
                      <a:alpha val="40000"/>
                    </a:schemeClr>
                  </a:outerShdw>
                </a:effectLst>
              </a:rPr>
              <a:t>odule testing setup (warm)</a:t>
            </a:r>
          </a:p>
        </p:txBody>
      </p:sp>
      <p:sp>
        <p:nvSpPr>
          <p:cNvPr id="6" name="Rounded Rectangle 5">
            <a:extLst>
              <a:ext uri="{FF2B5EF4-FFF2-40B4-BE49-F238E27FC236}">
                <a16:creationId xmlns:a16="http://schemas.microsoft.com/office/drawing/2014/main" id="{07F466E9-3638-9581-A68B-E96A011ECC7C}"/>
              </a:ext>
            </a:extLst>
          </p:cNvPr>
          <p:cNvSpPr/>
          <p:nvPr/>
        </p:nvSpPr>
        <p:spPr>
          <a:xfrm>
            <a:off x="4513407" y="6074851"/>
            <a:ext cx="2261120" cy="479484"/>
          </a:xfrm>
          <a:prstGeom prst="roundRect">
            <a:avLst/>
          </a:prstGeom>
          <a:ln>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a:t>Warm parallel Setup</a:t>
            </a:r>
          </a:p>
        </p:txBody>
      </p:sp>
      <p:sp>
        <p:nvSpPr>
          <p:cNvPr id="12" name="Freeform 11">
            <a:extLst>
              <a:ext uri="{FF2B5EF4-FFF2-40B4-BE49-F238E27FC236}">
                <a16:creationId xmlns:a16="http://schemas.microsoft.com/office/drawing/2014/main" id="{1EAAAEB0-899C-46EE-32B3-9C4507C18794}"/>
              </a:ext>
            </a:extLst>
          </p:cNvPr>
          <p:cNvSpPr/>
          <p:nvPr/>
        </p:nvSpPr>
        <p:spPr>
          <a:xfrm>
            <a:off x="10147086" y="238041"/>
            <a:ext cx="874367" cy="1459137"/>
          </a:xfrm>
          <a:custGeom>
            <a:avLst/>
            <a:gdLst>
              <a:gd name="connsiteX0" fmla="*/ -65 w 874367"/>
              <a:gd name="connsiteY0" fmla="*/ 145590 h 1459137"/>
              <a:gd name="connsiteX1" fmla="*/ 145666 w 874367"/>
              <a:gd name="connsiteY1" fmla="*/ -6 h 1459137"/>
              <a:gd name="connsiteX2" fmla="*/ 728571 w 874367"/>
              <a:gd name="connsiteY2" fmla="*/ -6 h 1459137"/>
              <a:gd name="connsiteX3" fmla="*/ 874302 w 874367"/>
              <a:gd name="connsiteY3" fmla="*/ 145590 h 1459137"/>
              <a:gd name="connsiteX4" fmla="*/ 874302 w 874367"/>
              <a:gd name="connsiteY4" fmla="*/ 1313535 h 1459137"/>
              <a:gd name="connsiteX5" fmla="*/ 728571 w 874367"/>
              <a:gd name="connsiteY5" fmla="*/ 1459132 h 1459137"/>
              <a:gd name="connsiteX6" fmla="*/ 145666 w 874367"/>
              <a:gd name="connsiteY6" fmla="*/ 1459132 h 1459137"/>
              <a:gd name="connsiteX7" fmla="*/ -65 w 874367"/>
              <a:gd name="connsiteY7" fmla="*/ 1313535 h 145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367" h="1459137">
                <a:moveTo>
                  <a:pt x="-65" y="145590"/>
                </a:moveTo>
                <a:cubicBezTo>
                  <a:pt x="-65" y="65180"/>
                  <a:pt x="65176" y="-6"/>
                  <a:pt x="145666" y="-6"/>
                </a:cubicBezTo>
                <a:lnTo>
                  <a:pt x="728571" y="-6"/>
                </a:lnTo>
                <a:cubicBezTo>
                  <a:pt x="809061" y="-6"/>
                  <a:pt x="874302" y="65180"/>
                  <a:pt x="874302" y="145590"/>
                </a:cubicBezTo>
                <a:lnTo>
                  <a:pt x="874302" y="1313535"/>
                </a:lnTo>
                <a:cubicBezTo>
                  <a:pt x="874302" y="1393951"/>
                  <a:pt x="809061" y="1459132"/>
                  <a:pt x="728571" y="1459132"/>
                </a:cubicBezTo>
                <a:lnTo>
                  <a:pt x="145666" y="1459132"/>
                </a:lnTo>
                <a:cubicBezTo>
                  <a:pt x="65176" y="1459132"/>
                  <a:pt x="-65" y="1393951"/>
                  <a:pt x="-65" y="1313535"/>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08A6957F-2AA4-53D9-CE9C-A62FD27C352E}"/>
              </a:ext>
            </a:extLst>
          </p:cNvPr>
          <p:cNvSpPr txBox="1"/>
          <p:nvPr/>
        </p:nvSpPr>
        <p:spPr>
          <a:xfrm>
            <a:off x="10196265" y="298863"/>
            <a:ext cx="776388"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DAQ PC</a:t>
            </a:r>
          </a:p>
        </p:txBody>
      </p:sp>
      <p:sp>
        <p:nvSpPr>
          <p:cNvPr id="14" name="Freeform 13">
            <a:extLst>
              <a:ext uri="{FF2B5EF4-FFF2-40B4-BE49-F238E27FC236}">
                <a16:creationId xmlns:a16="http://schemas.microsoft.com/office/drawing/2014/main" id="{D0E0A5F2-60A5-7B90-C093-C928F7266C88}"/>
              </a:ext>
            </a:extLst>
          </p:cNvPr>
          <p:cNvSpPr/>
          <p:nvPr/>
        </p:nvSpPr>
        <p:spPr>
          <a:xfrm>
            <a:off x="10339255" y="746819"/>
            <a:ext cx="528463" cy="163193"/>
          </a:xfrm>
          <a:custGeom>
            <a:avLst/>
            <a:gdLst>
              <a:gd name="connsiteX0" fmla="*/ -65 w 528463"/>
              <a:gd name="connsiteY0" fmla="*/ -6 h 163193"/>
              <a:gd name="connsiteX1" fmla="*/ 528399 w 528463"/>
              <a:gd name="connsiteY1" fmla="*/ -6 h 163193"/>
              <a:gd name="connsiteX2" fmla="*/ 528399 w 528463"/>
              <a:gd name="connsiteY2" fmla="*/ 163187 h 163193"/>
              <a:gd name="connsiteX3" fmla="*/ -65 w 528463"/>
              <a:gd name="connsiteY3" fmla="*/ 163187 h 163193"/>
            </a:gdLst>
            <a:ahLst/>
            <a:cxnLst>
              <a:cxn ang="0">
                <a:pos x="connsiteX0" y="connsiteY0"/>
              </a:cxn>
              <a:cxn ang="0">
                <a:pos x="connsiteX1" y="connsiteY1"/>
              </a:cxn>
              <a:cxn ang="0">
                <a:pos x="connsiteX2" y="connsiteY2"/>
              </a:cxn>
              <a:cxn ang="0">
                <a:pos x="connsiteX3" y="connsiteY3"/>
              </a:cxn>
            </a:cxnLst>
            <a:rect l="l" t="t" r="r" b="b"/>
            <a:pathLst>
              <a:path w="528463" h="163193">
                <a:moveTo>
                  <a:pt x="-65" y="-6"/>
                </a:moveTo>
                <a:lnTo>
                  <a:pt x="528399" y="-6"/>
                </a:lnTo>
                <a:lnTo>
                  <a:pt x="528399" y="163187"/>
                </a:lnTo>
                <a:lnTo>
                  <a:pt x="-65" y="1631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15" name="TextBox 14">
            <a:extLst>
              <a:ext uri="{FF2B5EF4-FFF2-40B4-BE49-F238E27FC236}">
                <a16:creationId xmlns:a16="http://schemas.microsoft.com/office/drawing/2014/main" id="{3BAC244E-0D51-86E3-FD4A-EDBA4CAFE6B2}"/>
              </a:ext>
            </a:extLst>
          </p:cNvPr>
          <p:cNvSpPr txBox="1"/>
          <p:nvPr/>
        </p:nvSpPr>
        <p:spPr>
          <a:xfrm>
            <a:off x="10317898" y="699703"/>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1</a:t>
            </a:r>
          </a:p>
        </p:txBody>
      </p:sp>
      <p:sp>
        <p:nvSpPr>
          <p:cNvPr id="16" name="Freeform 15">
            <a:extLst>
              <a:ext uri="{FF2B5EF4-FFF2-40B4-BE49-F238E27FC236}">
                <a16:creationId xmlns:a16="http://schemas.microsoft.com/office/drawing/2014/main" id="{7926BC76-97F2-0AC7-8EF5-7BAF98649A24}"/>
              </a:ext>
            </a:extLst>
          </p:cNvPr>
          <p:cNvSpPr/>
          <p:nvPr/>
        </p:nvSpPr>
        <p:spPr>
          <a:xfrm>
            <a:off x="10339255" y="977209"/>
            <a:ext cx="528463" cy="172792"/>
          </a:xfrm>
          <a:custGeom>
            <a:avLst/>
            <a:gdLst>
              <a:gd name="connsiteX0" fmla="*/ -65 w 528463"/>
              <a:gd name="connsiteY0" fmla="*/ -6 h 172792"/>
              <a:gd name="connsiteX1" fmla="*/ 528399 w 528463"/>
              <a:gd name="connsiteY1" fmla="*/ -6 h 172792"/>
              <a:gd name="connsiteX2" fmla="*/ 528399 w 528463"/>
              <a:gd name="connsiteY2" fmla="*/ 172787 h 172792"/>
              <a:gd name="connsiteX3" fmla="*/ -65 w 528463"/>
              <a:gd name="connsiteY3" fmla="*/ 172787 h 172792"/>
            </a:gdLst>
            <a:ahLst/>
            <a:cxnLst>
              <a:cxn ang="0">
                <a:pos x="connsiteX0" y="connsiteY0"/>
              </a:cxn>
              <a:cxn ang="0">
                <a:pos x="connsiteX1" y="connsiteY1"/>
              </a:cxn>
              <a:cxn ang="0">
                <a:pos x="connsiteX2" y="connsiteY2"/>
              </a:cxn>
              <a:cxn ang="0">
                <a:pos x="connsiteX3" y="connsiteY3"/>
              </a:cxn>
            </a:cxnLst>
            <a:rect l="l" t="t" r="r" b="b"/>
            <a:pathLst>
              <a:path w="528463" h="172792">
                <a:moveTo>
                  <a:pt x="-65" y="-6"/>
                </a:moveTo>
                <a:lnTo>
                  <a:pt x="528399" y="-6"/>
                </a:lnTo>
                <a:lnTo>
                  <a:pt x="528399" y="172787"/>
                </a:lnTo>
                <a:lnTo>
                  <a:pt x="-65" y="1727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B14F1D04-B12F-C37B-957A-5CBC71F663FB}"/>
              </a:ext>
            </a:extLst>
          </p:cNvPr>
          <p:cNvSpPr txBox="1"/>
          <p:nvPr/>
        </p:nvSpPr>
        <p:spPr>
          <a:xfrm>
            <a:off x="10317898" y="93969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2</a:t>
            </a:r>
          </a:p>
        </p:txBody>
      </p:sp>
      <p:sp>
        <p:nvSpPr>
          <p:cNvPr id="18" name="Freeform 17">
            <a:extLst>
              <a:ext uri="{FF2B5EF4-FFF2-40B4-BE49-F238E27FC236}">
                <a16:creationId xmlns:a16="http://schemas.microsoft.com/office/drawing/2014/main" id="{4A1CD6E2-2532-1497-5B50-9724829E6EB0}"/>
              </a:ext>
            </a:extLst>
          </p:cNvPr>
          <p:cNvSpPr/>
          <p:nvPr/>
        </p:nvSpPr>
        <p:spPr>
          <a:xfrm>
            <a:off x="10339255" y="1217199"/>
            <a:ext cx="528463" cy="163193"/>
          </a:xfrm>
          <a:custGeom>
            <a:avLst/>
            <a:gdLst>
              <a:gd name="connsiteX0" fmla="*/ -65 w 528463"/>
              <a:gd name="connsiteY0" fmla="*/ -6 h 163193"/>
              <a:gd name="connsiteX1" fmla="*/ 528399 w 528463"/>
              <a:gd name="connsiteY1" fmla="*/ -6 h 163193"/>
              <a:gd name="connsiteX2" fmla="*/ 528399 w 528463"/>
              <a:gd name="connsiteY2" fmla="*/ 163187 h 163193"/>
              <a:gd name="connsiteX3" fmla="*/ -65 w 528463"/>
              <a:gd name="connsiteY3" fmla="*/ 163187 h 163193"/>
            </a:gdLst>
            <a:ahLst/>
            <a:cxnLst>
              <a:cxn ang="0">
                <a:pos x="connsiteX0" y="connsiteY0"/>
              </a:cxn>
              <a:cxn ang="0">
                <a:pos x="connsiteX1" y="connsiteY1"/>
              </a:cxn>
              <a:cxn ang="0">
                <a:pos x="connsiteX2" y="connsiteY2"/>
              </a:cxn>
              <a:cxn ang="0">
                <a:pos x="connsiteX3" y="connsiteY3"/>
              </a:cxn>
            </a:cxnLst>
            <a:rect l="l" t="t" r="r" b="b"/>
            <a:pathLst>
              <a:path w="528463" h="163193">
                <a:moveTo>
                  <a:pt x="-65" y="-6"/>
                </a:moveTo>
                <a:lnTo>
                  <a:pt x="528399" y="-6"/>
                </a:lnTo>
                <a:lnTo>
                  <a:pt x="528399" y="163187"/>
                </a:lnTo>
                <a:lnTo>
                  <a:pt x="-65" y="1631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19" name="TextBox 18">
            <a:extLst>
              <a:ext uri="{FF2B5EF4-FFF2-40B4-BE49-F238E27FC236}">
                <a16:creationId xmlns:a16="http://schemas.microsoft.com/office/drawing/2014/main" id="{473B9B40-EEA2-A959-1B04-D221201D22D2}"/>
              </a:ext>
            </a:extLst>
          </p:cNvPr>
          <p:cNvSpPr txBox="1"/>
          <p:nvPr/>
        </p:nvSpPr>
        <p:spPr>
          <a:xfrm>
            <a:off x="10317898" y="117008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3</a:t>
            </a:r>
          </a:p>
        </p:txBody>
      </p:sp>
      <p:sp>
        <p:nvSpPr>
          <p:cNvPr id="20" name="Freeform 19">
            <a:extLst>
              <a:ext uri="{FF2B5EF4-FFF2-40B4-BE49-F238E27FC236}">
                <a16:creationId xmlns:a16="http://schemas.microsoft.com/office/drawing/2014/main" id="{51A4F6B9-CB10-98C6-1C58-6CCCFBC40E84}"/>
              </a:ext>
            </a:extLst>
          </p:cNvPr>
          <p:cNvSpPr/>
          <p:nvPr/>
        </p:nvSpPr>
        <p:spPr>
          <a:xfrm>
            <a:off x="10339255" y="1447589"/>
            <a:ext cx="528463" cy="172792"/>
          </a:xfrm>
          <a:custGeom>
            <a:avLst/>
            <a:gdLst>
              <a:gd name="connsiteX0" fmla="*/ -65 w 528463"/>
              <a:gd name="connsiteY0" fmla="*/ -6 h 172792"/>
              <a:gd name="connsiteX1" fmla="*/ 528399 w 528463"/>
              <a:gd name="connsiteY1" fmla="*/ -6 h 172792"/>
              <a:gd name="connsiteX2" fmla="*/ 528399 w 528463"/>
              <a:gd name="connsiteY2" fmla="*/ 172787 h 172792"/>
              <a:gd name="connsiteX3" fmla="*/ -65 w 528463"/>
              <a:gd name="connsiteY3" fmla="*/ 172787 h 172792"/>
            </a:gdLst>
            <a:ahLst/>
            <a:cxnLst>
              <a:cxn ang="0">
                <a:pos x="connsiteX0" y="connsiteY0"/>
              </a:cxn>
              <a:cxn ang="0">
                <a:pos x="connsiteX1" y="connsiteY1"/>
              </a:cxn>
              <a:cxn ang="0">
                <a:pos x="connsiteX2" y="connsiteY2"/>
              </a:cxn>
              <a:cxn ang="0">
                <a:pos x="connsiteX3" y="connsiteY3"/>
              </a:cxn>
            </a:cxnLst>
            <a:rect l="l" t="t" r="r" b="b"/>
            <a:pathLst>
              <a:path w="528463" h="172792">
                <a:moveTo>
                  <a:pt x="-65" y="-6"/>
                </a:moveTo>
                <a:lnTo>
                  <a:pt x="528399" y="-6"/>
                </a:lnTo>
                <a:lnTo>
                  <a:pt x="528399" y="172787"/>
                </a:lnTo>
                <a:lnTo>
                  <a:pt x="-65" y="1727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45E1D9C-B3AD-AF00-2C48-6C1E7EBB56D7}"/>
              </a:ext>
            </a:extLst>
          </p:cNvPr>
          <p:cNvSpPr txBox="1"/>
          <p:nvPr/>
        </p:nvSpPr>
        <p:spPr>
          <a:xfrm>
            <a:off x="10317898" y="141007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4</a:t>
            </a:r>
          </a:p>
        </p:txBody>
      </p:sp>
      <p:sp>
        <p:nvSpPr>
          <p:cNvPr id="23" name="Freeform 22">
            <a:extLst>
              <a:ext uri="{FF2B5EF4-FFF2-40B4-BE49-F238E27FC236}">
                <a16:creationId xmlns:a16="http://schemas.microsoft.com/office/drawing/2014/main" id="{D1C02574-B990-CF85-2328-1288ACD6CD4F}"/>
              </a:ext>
            </a:extLst>
          </p:cNvPr>
          <p:cNvSpPr/>
          <p:nvPr/>
        </p:nvSpPr>
        <p:spPr>
          <a:xfrm>
            <a:off x="6822569" y="1336960"/>
            <a:ext cx="57650" cy="393314"/>
          </a:xfrm>
          <a:custGeom>
            <a:avLst/>
            <a:gdLst>
              <a:gd name="connsiteX0" fmla="*/ 35967 w 57650"/>
              <a:gd name="connsiteY0" fmla="*/ -6 h 393314"/>
              <a:gd name="connsiteX1" fmla="*/ 35967 w 57650"/>
              <a:gd name="connsiteY1" fmla="*/ 345310 h 393314"/>
              <a:gd name="connsiteX2" fmla="*/ 21554 w 57650"/>
              <a:gd name="connsiteY2" fmla="*/ 345310 h 393314"/>
              <a:gd name="connsiteX3" fmla="*/ 21554 w 57650"/>
              <a:gd name="connsiteY3" fmla="*/ -6 h 393314"/>
              <a:gd name="connsiteX4" fmla="*/ 57586 w 57650"/>
              <a:gd name="connsiteY4" fmla="*/ 335711 h 393314"/>
              <a:gd name="connsiteX5" fmla="*/ 28760 w 57650"/>
              <a:gd name="connsiteY5" fmla="*/ 393308 h 393314"/>
              <a:gd name="connsiteX6" fmla="*/ -65 w 57650"/>
              <a:gd name="connsiteY6" fmla="*/ 335711 h 39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393314">
                <a:moveTo>
                  <a:pt x="35967" y="-6"/>
                </a:moveTo>
                <a:lnTo>
                  <a:pt x="35967" y="345310"/>
                </a:lnTo>
                <a:lnTo>
                  <a:pt x="21554" y="345310"/>
                </a:lnTo>
                <a:lnTo>
                  <a:pt x="21554" y="-6"/>
                </a:lnTo>
                <a:close/>
                <a:moveTo>
                  <a:pt x="57586" y="335711"/>
                </a:moveTo>
                <a:lnTo>
                  <a:pt x="28760" y="393308"/>
                </a:lnTo>
                <a:lnTo>
                  <a:pt x="-65" y="335711"/>
                </a:lnTo>
                <a:close/>
              </a:path>
            </a:pathLst>
          </a:custGeom>
          <a:solidFill>
            <a:srgbClr val="156082"/>
          </a:solidFill>
          <a:ln w="9601"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5E51B1A-2568-2187-2681-11CC3AF842BD}"/>
              </a:ext>
            </a:extLst>
          </p:cNvPr>
          <p:cNvSpPr/>
          <p:nvPr/>
        </p:nvSpPr>
        <p:spPr>
          <a:xfrm>
            <a:off x="9090159" y="5071200"/>
            <a:ext cx="2488583" cy="585574"/>
          </a:xfrm>
          <a:custGeom>
            <a:avLst/>
            <a:gdLst>
              <a:gd name="connsiteX0" fmla="*/ -65 w 2488583"/>
              <a:gd name="connsiteY0" fmla="*/ 97593 h 585574"/>
              <a:gd name="connsiteX1" fmla="*/ 97624 w 2488583"/>
              <a:gd name="connsiteY1" fmla="*/ -6 h 585574"/>
              <a:gd name="connsiteX2" fmla="*/ 2390829 w 2488583"/>
              <a:gd name="connsiteY2" fmla="*/ -6 h 585574"/>
              <a:gd name="connsiteX3" fmla="*/ 2488518 w 2488583"/>
              <a:gd name="connsiteY3" fmla="*/ 97593 h 585574"/>
              <a:gd name="connsiteX4" fmla="*/ 2488518 w 2488583"/>
              <a:gd name="connsiteY4" fmla="*/ 487970 h 585574"/>
              <a:gd name="connsiteX5" fmla="*/ 2390829 w 2488583"/>
              <a:gd name="connsiteY5" fmla="*/ 585569 h 585574"/>
              <a:gd name="connsiteX6" fmla="*/ 97624 w 2488583"/>
              <a:gd name="connsiteY6" fmla="*/ 585569 h 585574"/>
              <a:gd name="connsiteX7" fmla="*/ -65 w 2488583"/>
              <a:gd name="connsiteY7" fmla="*/ 487970 h 585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8583" h="585574">
                <a:moveTo>
                  <a:pt x="-65" y="97593"/>
                </a:moveTo>
                <a:cubicBezTo>
                  <a:pt x="-65" y="43691"/>
                  <a:pt x="43673" y="-6"/>
                  <a:pt x="97624" y="-6"/>
                </a:cubicBezTo>
                <a:lnTo>
                  <a:pt x="2390829" y="-6"/>
                </a:lnTo>
                <a:cubicBezTo>
                  <a:pt x="2444781" y="-6"/>
                  <a:pt x="2488518" y="43691"/>
                  <a:pt x="2488518" y="97593"/>
                </a:cubicBezTo>
                <a:lnTo>
                  <a:pt x="2488518" y="487970"/>
                </a:lnTo>
                <a:cubicBezTo>
                  <a:pt x="2488518" y="541872"/>
                  <a:pt x="2444781" y="585569"/>
                  <a:pt x="2390829" y="585569"/>
                </a:cubicBezTo>
                <a:lnTo>
                  <a:pt x="97624" y="585569"/>
                </a:lnTo>
                <a:cubicBezTo>
                  <a:pt x="43673" y="585569"/>
                  <a:pt x="-65" y="541872"/>
                  <a:pt x="-65" y="487970"/>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77573085-F178-FB15-839C-ED8E905ECCF6}"/>
              </a:ext>
            </a:extLst>
          </p:cNvPr>
          <p:cNvSpPr txBox="1"/>
          <p:nvPr/>
        </p:nvSpPr>
        <p:spPr>
          <a:xfrm>
            <a:off x="9376099" y="5314415"/>
            <a:ext cx="1919744"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Wiener crate HV supply</a:t>
            </a:r>
          </a:p>
        </p:txBody>
      </p:sp>
      <p:sp>
        <p:nvSpPr>
          <p:cNvPr id="26" name="Freeform 25">
            <a:extLst>
              <a:ext uri="{FF2B5EF4-FFF2-40B4-BE49-F238E27FC236}">
                <a16:creationId xmlns:a16="http://schemas.microsoft.com/office/drawing/2014/main" id="{CB97A4E0-CD14-4C39-4AE6-EDFD8E79CEFC}"/>
              </a:ext>
            </a:extLst>
          </p:cNvPr>
          <p:cNvSpPr/>
          <p:nvPr/>
        </p:nvSpPr>
        <p:spPr>
          <a:xfrm>
            <a:off x="9378412"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A2B27E19-AD51-852F-DF94-543829A2E8F5}"/>
              </a:ext>
            </a:extLst>
          </p:cNvPr>
          <p:cNvSpPr/>
          <p:nvPr/>
        </p:nvSpPr>
        <p:spPr>
          <a:xfrm>
            <a:off x="9628231"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8B435C59-E649-5B9E-3441-4146EA9CE3CF}"/>
              </a:ext>
            </a:extLst>
          </p:cNvPr>
          <p:cNvSpPr/>
          <p:nvPr/>
        </p:nvSpPr>
        <p:spPr>
          <a:xfrm>
            <a:off x="9887658"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9C712AA4-C66C-CDDA-431F-4FFDA2EB0321}"/>
              </a:ext>
            </a:extLst>
          </p:cNvPr>
          <p:cNvSpPr/>
          <p:nvPr/>
        </p:nvSpPr>
        <p:spPr>
          <a:xfrm>
            <a:off x="10147086"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44ED7C60-DD44-9BE6-C54A-EA65B62E52CB}"/>
              </a:ext>
            </a:extLst>
          </p:cNvPr>
          <p:cNvSpPr/>
          <p:nvPr/>
        </p:nvSpPr>
        <p:spPr>
          <a:xfrm>
            <a:off x="10406514"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071F716B-6781-69DB-E2FF-186CDBF9FDB5}"/>
              </a:ext>
            </a:extLst>
          </p:cNvPr>
          <p:cNvSpPr/>
          <p:nvPr/>
        </p:nvSpPr>
        <p:spPr>
          <a:xfrm>
            <a:off x="10656333"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100CB0CA-1F94-6C51-49B9-0FE485F1DA79}"/>
              </a:ext>
            </a:extLst>
          </p:cNvPr>
          <p:cNvSpPr/>
          <p:nvPr/>
        </p:nvSpPr>
        <p:spPr>
          <a:xfrm>
            <a:off x="10915760"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C86EF6A2-755D-41C4-B25C-D6ECE4CD5406}"/>
              </a:ext>
            </a:extLst>
          </p:cNvPr>
          <p:cNvSpPr/>
          <p:nvPr/>
        </p:nvSpPr>
        <p:spPr>
          <a:xfrm>
            <a:off x="11175188"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8AFEF5D9-B79F-B142-9627-D1A386A6EC53}"/>
              </a:ext>
            </a:extLst>
          </p:cNvPr>
          <p:cNvSpPr/>
          <p:nvPr/>
        </p:nvSpPr>
        <p:spPr>
          <a:xfrm>
            <a:off x="7687328" y="1576950"/>
            <a:ext cx="57650" cy="235746"/>
          </a:xfrm>
          <a:custGeom>
            <a:avLst/>
            <a:gdLst>
              <a:gd name="connsiteX0" fmla="*/ 35967 w 57650"/>
              <a:gd name="connsiteY0" fmla="*/ -6 h 235746"/>
              <a:gd name="connsiteX1" fmla="*/ 35967 w 57650"/>
              <a:gd name="connsiteY1" fmla="*/ 187743 h 235746"/>
              <a:gd name="connsiteX2" fmla="*/ 21554 w 57650"/>
              <a:gd name="connsiteY2" fmla="*/ 187743 h 235746"/>
              <a:gd name="connsiteX3" fmla="*/ 21554 w 57650"/>
              <a:gd name="connsiteY3" fmla="*/ -6 h 235746"/>
              <a:gd name="connsiteX4" fmla="*/ 57586 w 57650"/>
              <a:gd name="connsiteY4" fmla="*/ 178143 h 235746"/>
              <a:gd name="connsiteX5" fmla="*/ 28760 w 57650"/>
              <a:gd name="connsiteY5" fmla="*/ 235741 h 235746"/>
              <a:gd name="connsiteX6" fmla="*/ -65 w 57650"/>
              <a:gd name="connsiteY6" fmla="*/ 178143 h 23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235746">
                <a:moveTo>
                  <a:pt x="35967" y="-6"/>
                </a:moveTo>
                <a:lnTo>
                  <a:pt x="35967" y="187743"/>
                </a:lnTo>
                <a:lnTo>
                  <a:pt x="21554" y="187743"/>
                </a:lnTo>
                <a:lnTo>
                  <a:pt x="21554" y="-6"/>
                </a:lnTo>
                <a:close/>
                <a:moveTo>
                  <a:pt x="57586" y="178143"/>
                </a:moveTo>
                <a:lnTo>
                  <a:pt x="28760" y="235741"/>
                </a:lnTo>
                <a:lnTo>
                  <a:pt x="-65" y="178143"/>
                </a:lnTo>
                <a:close/>
              </a:path>
            </a:pathLst>
          </a:custGeom>
          <a:solidFill>
            <a:srgbClr val="156082"/>
          </a:solidFill>
          <a:ln w="9601"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F3845013-8985-CD15-4B2A-A4B0FE95864D}"/>
              </a:ext>
            </a:extLst>
          </p:cNvPr>
          <p:cNvSpPr/>
          <p:nvPr/>
        </p:nvSpPr>
        <p:spPr>
          <a:xfrm flipV="1">
            <a:off x="6716877" y="4668021"/>
            <a:ext cx="57650" cy="571171"/>
          </a:xfrm>
          <a:custGeom>
            <a:avLst/>
            <a:gdLst>
              <a:gd name="connsiteX0" fmla="*/ 36384 w 57650"/>
              <a:gd name="connsiteY0" fmla="*/ 409 h 571171"/>
              <a:gd name="connsiteX1" fmla="*/ 36385 w 57650"/>
              <a:gd name="connsiteY1" fmla="*/ 523583 h 571171"/>
              <a:gd name="connsiteX2" fmla="*/ 21972 w 57650"/>
              <a:gd name="connsiteY2" fmla="*/ 523583 h 571171"/>
              <a:gd name="connsiteX3" fmla="*/ 21971 w 57650"/>
              <a:gd name="connsiteY3" fmla="*/ 409 h 571171"/>
              <a:gd name="connsiteX4" fmla="*/ 58004 w 57650"/>
              <a:gd name="connsiteY4" fmla="*/ 513983 h 571171"/>
              <a:gd name="connsiteX5" fmla="*/ 29178 w 57650"/>
              <a:gd name="connsiteY5" fmla="*/ 571581 h 571171"/>
              <a:gd name="connsiteX6" fmla="*/ 353 w 57650"/>
              <a:gd name="connsiteY6" fmla="*/ 513983 h 571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571171">
                <a:moveTo>
                  <a:pt x="36384" y="409"/>
                </a:moveTo>
                <a:lnTo>
                  <a:pt x="36385" y="523583"/>
                </a:lnTo>
                <a:lnTo>
                  <a:pt x="21972" y="523583"/>
                </a:lnTo>
                <a:lnTo>
                  <a:pt x="21971" y="409"/>
                </a:lnTo>
                <a:close/>
                <a:moveTo>
                  <a:pt x="58004" y="513983"/>
                </a:moveTo>
                <a:lnTo>
                  <a:pt x="29178" y="571581"/>
                </a:lnTo>
                <a:lnTo>
                  <a:pt x="353" y="513983"/>
                </a:lnTo>
                <a:close/>
              </a:path>
            </a:pathLst>
          </a:custGeom>
          <a:solidFill>
            <a:srgbClr val="156082"/>
          </a:solidFill>
          <a:ln w="9601"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A6C0473B-EBDF-79B1-ACB5-EC0AD976189D}"/>
              </a:ext>
            </a:extLst>
          </p:cNvPr>
          <p:cNvSpPr/>
          <p:nvPr/>
        </p:nvSpPr>
        <p:spPr>
          <a:xfrm flipV="1">
            <a:off x="7485552" y="4668017"/>
            <a:ext cx="57650" cy="296138"/>
          </a:xfrm>
          <a:custGeom>
            <a:avLst/>
            <a:gdLst>
              <a:gd name="connsiteX0" fmla="*/ 36464 w 57650"/>
              <a:gd name="connsiteY0" fmla="*/ 409 h 296138"/>
              <a:gd name="connsiteX1" fmla="*/ 36465 w 57650"/>
              <a:gd name="connsiteY1" fmla="*/ 248550 h 296138"/>
              <a:gd name="connsiteX2" fmla="*/ 22052 w 57650"/>
              <a:gd name="connsiteY2" fmla="*/ 248550 h 296138"/>
              <a:gd name="connsiteX3" fmla="*/ 22051 w 57650"/>
              <a:gd name="connsiteY3" fmla="*/ 409 h 296138"/>
              <a:gd name="connsiteX4" fmla="*/ 58084 w 57650"/>
              <a:gd name="connsiteY4" fmla="*/ 238950 h 296138"/>
              <a:gd name="connsiteX5" fmla="*/ 29258 w 57650"/>
              <a:gd name="connsiteY5" fmla="*/ 296548 h 296138"/>
              <a:gd name="connsiteX6" fmla="*/ 433 w 57650"/>
              <a:gd name="connsiteY6" fmla="*/ 238950 h 2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296138">
                <a:moveTo>
                  <a:pt x="36464" y="409"/>
                </a:moveTo>
                <a:lnTo>
                  <a:pt x="36465" y="248550"/>
                </a:lnTo>
                <a:lnTo>
                  <a:pt x="22052" y="248550"/>
                </a:lnTo>
                <a:lnTo>
                  <a:pt x="22051" y="409"/>
                </a:lnTo>
                <a:close/>
                <a:moveTo>
                  <a:pt x="58084" y="238950"/>
                </a:moveTo>
                <a:lnTo>
                  <a:pt x="29258" y="296548"/>
                </a:lnTo>
                <a:lnTo>
                  <a:pt x="433" y="238950"/>
                </a:lnTo>
                <a:close/>
              </a:path>
            </a:pathLst>
          </a:custGeom>
          <a:solidFill>
            <a:srgbClr val="156082"/>
          </a:solidFill>
          <a:ln w="9601"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0F4F9FD3-217C-FB41-3B73-A934B3EA3CEB}"/>
              </a:ext>
            </a:extLst>
          </p:cNvPr>
          <p:cNvSpPr/>
          <p:nvPr/>
        </p:nvSpPr>
        <p:spPr>
          <a:xfrm>
            <a:off x="9878050" y="3007289"/>
            <a:ext cx="1162619" cy="758367"/>
          </a:xfrm>
          <a:custGeom>
            <a:avLst/>
            <a:gdLst>
              <a:gd name="connsiteX0" fmla="*/ -65 w 1162619"/>
              <a:gd name="connsiteY0" fmla="*/ 126392 h 758367"/>
              <a:gd name="connsiteX1" fmla="*/ 126449 w 1162619"/>
              <a:gd name="connsiteY1" fmla="*/ -6 h 758367"/>
              <a:gd name="connsiteX2" fmla="*/ 1036041 w 1162619"/>
              <a:gd name="connsiteY2" fmla="*/ -6 h 758367"/>
              <a:gd name="connsiteX3" fmla="*/ 1162555 w 1162619"/>
              <a:gd name="connsiteY3" fmla="*/ 126392 h 758367"/>
              <a:gd name="connsiteX4" fmla="*/ 1162555 w 1162619"/>
              <a:gd name="connsiteY4" fmla="*/ 631964 h 758367"/>
              <a:gd name="connsiteX5" fmla="*/ 1036041 w 1162619"/>
              <a:gd name="connsiteY5" fmla="*/ 758362 h 758367"/>
              <a:gd name="connsiteX6" fmla="*/ 126449 w 1162619"/>
              <a:gd name="connsiteY6" fmla="*/ 758362 h 758367"/>
              <a:gd name="connsiteX7" fmla="*/ -65 w 1162619"/>
              <a:gd name="connsiteY7" fmla="*/ 631964 h 75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2619" h="758367">
                <a:moveTo>
                  <a:pt x="-65" y="126392"/>
                </a:moveTo>
                <a:cubicBezTo>
                  <a:pt x="-65" y="56584"/>
                  <a:pt x="56577" y="-6"/>
                  <a:pt x="126449" y="-6"/>
                </a:cubicBezTo>
                <a:lnTo>
                  <a:pt x="1036041" y="-6"/>
                </a:lnTo>
                <a:cubicBezTo>
                  <a:pt x="1105913" y="-6"/>
                  <a:pt x="1162555" y="56584"/>
                  <a:pt x="1162555" y="126392"/>
                </a:cubicBezTo>
                <a:lnTo>
                  <a:pt x="1162555" y="631964"/>
                </a:lnTo>
                <a:cubicBezTo>
                  <a:pt x="1162555" y="701772"/>
                  <a:pt x="1105913" y="758362"/>
                  <a:pt x="1036041" y="758362"/>
                </a:cubicBezTo>
                <a:lnTo>
                  <a:pt x="126449" y="758362"/>
                </a:lnTo>
                <a:cubicBezTo>
                  <a:pt x="56577" y="758362"/>
                  <a:pt x="-65" y="701772"/>
                  <a:pt x="-65" y="63196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42" name="TextBox 41">
            <a:extLst>
              <a:ext uri="{FF2B5EF4-FFF2-40B4-BE49-F238E27FC236}">
                <a16:creationId xmlns:a16="http://schemas.microsoft.com/office/drawing/2014/main" id="{157C0945-A410-E9B9-F22F-6AFDAF6CC1CD}"/>
              </a:ext>
            </a:extLst>
          </p:cNvPr>
          <p:cNvSpPr txBox="1"/>
          <p:nvPr/>
        </p:nvSpPr>
        <p:spPr>
          <a:xfrm>
            <a:off x="9983948" y="3029713"/>
            <a:ext cx="949299" cy="507831"/>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HMP 4040</a:t>
            </a:r>
          </a:p>
          <a:p>
            <a:pPr algn="ctr"/>
            <a:r>
              <a:rPr lang="en-US" sz="1350" dirty="0">
                <a:ln/>
                <a:solidFill>
                  <a:srgbClr val="000000"/>
                </a:solidFill>
                <a:latin typeface="Aptos"/>
                <a:sym typeface="Aptos"/>
                <a:rtl val="0"/>
              </a:rPr>
              <a:t>LV</a:t>
            </a:r>
            <a:endParaRPr lang="en-US" sz="1350" spc="0" baseline="0" dirty="0">
              <a:ln/>
              <a:solidFill>
                <a:srgbClr val="000000"/>
              </a:solidFill>
              <a:latin typeface="Aptos"/>
              <a:sym typeface="Aptos"/>
              <a:rtl val="0"/>
            </a:endParaRPr>
          </a:p>
        </p:txBody>
      </p:sp>
      <p:sp>
        <p:nvSpPr>
          <p:cNvPr id="43" name="Freeform 42">
            <a:extLst>
              <a:ext uri="{FF2B5EF4-FFF2-40B4-BE49-F238E27FC236}">
                <a16:creationId xmlns:a16="http://schemas.microsoft.com/office/drawing/2014/main" id="{480F7C46-6407-8C37-85BB-8DDED9BF4C23}"/>
              </a:ext>
            </a:extLst>
          </p:cNvPr>
          <p:cNvSpPr/>
          <p:nvPr/>
        </p:nvSpPr>
        <p:spPr>
          <a:xfrm>
            <a:off x="10022176"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CF4EB311-99DA-E2D0-0F0B-D93BE8BE6D0B}"/>
              </a:ext>
            </a:extLst>
          </p:cNvPr>
          <p:cNvSpPr/>
          <p:nvPr/>
        </p:nvSpPr>
        <p:spPr>
          <a:xfrm>
            <a:off x="10281604"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85205528-FB78-BF1F-1592-DF731B448835}"/>
              </a:ext>
            </a:extLst>
          </p:cNvPr>
          <p:cNvSpPr/>
          <p:nvPr/>
        </p:nvSpPr>
        <p:spPr>
          <a:xfrm>
            <a:off x="10541032" y="3458469"/>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A6202CFF-3837-7A89-ADBC-0EF19336B155}"/>
              </a:ext>
            </a:extLst>
          </p:cNvPr>
          <p:cNvSpPr/>
          <p:nvPr/>
        </p:nvSpPr>
        <p:spPr>
          <a:xfrm>
            <a:off x="10790851"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83C8D9CC-43C9-31DE-0A67-921E4302B8C3}"/>
              </a:ext>
            </a:extLst>
          </p:cNvPr>
          <p:cNvSpPr/>
          <p:nvPr/>
        </p:nvSpPr>
        <p:spPr>
          <a:xfrm>
            <a:off x="6985913" y="3928849"/>
            <a:ext cx="57650" cy="378406"/>
          </a:xfrm>
          <a:custGeom>
            <a:avLst/>
            <a:gdLst>
              <a:gd name="connsiteX0" fmla="*/ 35967 w 57650"/>
              <a:gd name="connsiteY0" fmla="*/ -6 h 378406"/>
              <a:gd name="connsiteX1" fmla="*/ 35967 w 57650"/>
              <a:gd name="connsiteY1" fmla="*/ 330402 h 378406"/>
              <a:gd name="connsiteX2" fmla="*/ 21554 w 57650"/>
              <a:gd name="connsiteY2" fmla="*/ 330402 h 378406"/>
              <a:gd name="connsiteX3" fmla="*/ 21554 w 57650"/>
              <a:gd name="connsiteY3" fmla="*/ -6 h 378406"/>
              <a:gd name="connsiteX4" fmla="*/ 57586 w 57650"/>
              <a:gd name="connsiteY4" fmla="*/ 320803 h 378406"/>
              <a:gd name="connsiteX5" fmla="*/ 28760 w 57650"/>
              <a:gd name="connsiteY5" fmla="*/ 378400 h 378406"/>
              <a:gd name="connsiteX6" fmla="*/ -65 w 57650"/>
              <a:gd name="connsiteY6" fmla="*/ 320803 h 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378406">
                <a:moveTo>
                  <a:pt x="35967" y="-6"/>
                </a:moveTo>
                <a:lnTo>
                  <a:pt x="35967" y="330402"/>
                </a:lnTo>
                <a:lnTo>
                  <a:pt x="21554" y="330402"/>
                </a:lnTo>
                <a:lnTo>
                  <a:pt x="21554" y="-6"/>
                </a:lnTo>
                <a:close/>
                <a:moveTo>
                  <a:pt x="57586" y="320803"/>
                </a:moveTo>
                <a:lnTo>
                  <a:pt x="28760" y="378400"/>
                </a:lnTo>
                <a:lnTo>
                  <a:pt x="-65" y="320803"/>
                </a:lnTo>
                <a:close/>
              </a:path>
            </a:pathLst>
          </a:custGeom>
          <a:solidFill>
            <a:srgbClr val="156082"/>
          </a:solidFill>
          <a:ln w="9601"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DAFA0566-620F-980C-1F1F-7A30F083F9A9}"/>
              </a:ext>
            </a:extLst>
          </p:cNvPr>
          <p:cNvSpPr/>
          <p:nvPr/>
        </p:nvSpPr>
        <p:spPr>
          <a:xfrm>
            <a:off x="7783412" y="4072843"/>
            <a:ext cx="57650" cy="229612"/>
          </a:xfrm>
          <a:custGeom>
            <a:avLst/>
            <a:gdLst>
              <a:gd name="connsiteX0" fmla="*/ 35967 w 57650"/>
              <a:gd name="connsiteY0" fmla="*/ -6 h 229612"/>
              <a:gd name="connsiteX1" fmla="*/ 35967 w 57650"/>
              <a:gd name="connsiteY1" fmla="*/ 181609 h 229612"/>
              <a:gd name="connsiteX2" fmla="*/ 21554 w 57650"/>
              <a:gd name="connsiteY2" fmla="*/ 181609 h 229612"/>
              <a:gd name="connsiteX3" fmla="*/ 21554 w 57650"/>
              <a:gd name="connsiteY3" fmla="*/ -6 h 229612"/>
              <a:gd name="connsiteX4" fmla="*/ 57586 w 57650"/>
              <a:gd name="connsiteY4" fmla="*/ 172009 h 229612"/>
              <a:gd name="connsiteX5" fmla="*/ 28760 w 57650"/>
              <a:gd name="connsiteY5" fmla="*/ 229607 h 229612"/>
              <a:gd name="connsiteX6" fmla="*/ -65 w 57650"/>
              <a:gd name="connsiteY6" fmla="*/ 172009 h 22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229612">
                <a:moveTo>
                  <a:pt x="35967" y="-6"/>
                </a:moveTo>
                <a:lnTo>
                  <a:pt x="35967" y="181609"/>
                </a:lnTo>
                <a:lnTo>
                  <a:pt x="21554" y="181609"/>
                </a:lnTo>
                <a:lnTo>
                  <a:pt x="21554" y="-6"/>
                </a:lnTo>
                <a:close/>
                <a:moveTo>
                  <a:pt x="57586" y="172009"/>
                </a:moveTo>
                <a:lnTo>
                  <a:pt x="28760" y="229607"/>
                </a:lnTo>
                <a:lnTo>
                  <a:pt x="-65" y="172009"/>
                </a:lnTo>
                <a:close/>
              </a:path>
            </a:pathLst>
          </a:custGeom>
          <a:solidFill>
            <a:srgbClr val="156082"/>
          </a:solidFill>
          <a:ln w="9601"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3BE29879-D819-780D-E335-BF7FEBD1BE47}"/>
              </a:ext>
            </a:extLst>
          </p:cNvPr>
          <p:cNvSpPr/>
          <p:nvPr/>
        </p:nvSpPr>
        <p:spPr>
          <a:xfrm rot="10800000" flipV="1">
            <a:off x="11040672" y="3276077"/>
            <a:ext cx="273838" cy="0"/>
          </a:xfrm>
          <a:custGeom>
            <a:avLst/>
            <a:gdLst>
              <a:gd name="connsiteX0" fmla="*/ 800 w 273838"/>
              <a:gd name="connsiteY0" fmla="*/ 264 h 0"/>
              <a:gd name="connsiteX1" fmla="*/ 274638 w 273838"/>
              <a:gd name="connsiteY1" fmla="*/ 265 h 0"/>
            </a:gdLst>
            <a:ahLst/>
            <a:cxnLst>
              <a:cxn ang="0">
                <a:pos x="connsiteX0" y="connsiteY0"/>
              </a:cxn>
              <a:cxn ang="0">
                <a:pos x="connsiteX1" y="connsiteY1"/>
              </a:cxn>
            </a:cxnLst>
            <a:rect l="l" t="t" r="r" b="b"/>
            <a:pathLst>
              <a:path w="273838">
                <a:moveTo>
                  <a:pt x="800" y="264"/>
                </a:moveTo>
                <a:lnTo>
                  <a:pt x="274638" y="265"/>
                </a:lnTo>
              </a:path>
            </a:pathLst>
          </a:custGeom>
          <a:noFill/>
          <a:ln w="19201" cap="flat">
            <a:solidFill>
              <a:srgbClr val="4EA72E"/>
            </a:solid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3C4C6624-E065-E4F8-F30E-C1AD9062EA6E}"/>
              </a:ext>
            </a:extLst>
          </p:cNvPr>
          <p:cNvSpPr/>
          <p:nvPr/>
        </p:nvSpPr>
        <p:spPr>
          <a:xfrm rot="10800000" flipV="1">
            <a:off x="11011843" y="1322795"/>
            <a:ext cx="298766" cy="0"/>
          </a:xfrm>
          <a:custGeom>
            <a:avLst/>
            <a:gdLst>
              <a:gd name="connsiteX0" fmla="*/ 797 w 298766"/>
              <a:gd name="connsiteY0" fmla="*/ 114 h 0"/>
              <a:gd name="connsiteX1" fmla="*/ 299563 w 298766"/>
              <a:gd name="connsiteY1" fmla="*/ 115 h 0"/>
            </a:gdLst>
            <a:ahLst/>
            <a:cxnLst>
              <a:cxn ang="0">
                <a:pos x="connsiteX0" y="connsiteY0"/>
              </a:cxn>
              <a:cxn ang="0">
                <a:pos x="connsiteX1" y="connsiteY1"/>
              </a:cxn>
            </a:cxnLst>
            <a:rect l="l" t="t" r="r" b="b"/>
            <a:pathLst>
              <a:path w="298766">
                <a:moveTo>
                  <a:pt x="797" y="114"/>
                </a:moveTo>
                <a:lnTo>
                  <a:pt x="299563" y="115"/>
                </a:lnTo>
              </a:path>
            </a:pathLst>
          </a:custGeom>
          <a:noFill/>
          <a:ln w="19201" cap="flat">
            <a:solidFill>
              <a:srgbClr val="4EA72E"/>
            </a:solid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0C719D73-40EE-27A9-A118-F5E4EF5C5085}"/>
              </a:ext>
            </a:extLst>
          </p:cNvPr>
          <p:cNvSpPr/>
          <p:nvPr/>
        </p:nvSpPr>
        <p:spPr>
          <a:xfrm rot="10800000" flipV="1">
            <a:off x="11569133" y="5339989"/>
            <a:ext cx="256997" cy="0"/>
          </a:xfrm>
          <a:custGeom>
            <a:avLst/>
            <a:gdLst>
              <a:gd name="connsiteX0" fmla="*/ 855 w 256997"/>
              <a:gd name="connsiteY0" fmla="*/ 479 h 0"/>
              <a:gd name="connsiteX1" fmla="*/ 257853 w 256997"/>
              <a:gd name="connsiteY1" fmla="*/ 480 h 0"/>
            </a:gdLst>
            <a:ahLst/>
            <a:cxnLst>
              <a:cxn ang="0">
                <a:pos x="connsiteX0" y="connsiteY0"/>
              </a:cxn>
              <a:cxn ang="0">
                <a:pos x="connsiteX1" y="connsiteY1"/>
              </a:cxn>
            </a:cxnLst>
            <a:rect l="l" t="t" r="r" b="b"/>
            <a:pathLst>
              <a:path w="256997">
                <a:moveTo>
                  <a:pt x="855" y="479"/>
                </a:moveTo>
                <a:lnTo>
                  <a:pt x="257853" y="480"/>
                </a:lnTo>
              </a:path>
            </a:pathLst>
          </a:custGeom>
          <a:noFill/>
          <a:ln w="19201" cap="flat">
            <a:solidFill>
              <a:srgbClr val="4EA72E"/>
            </a:solid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7F58B4D6-7584-E208-9856-7783F8A39E4B}"/>
              </a:ext>
            </a:extLst>
          </p:cNvPr>
          <p:cNvSpPr/>
          <p:nvPr/>
        </p:nvSpPr>
        <p:spPr>
          <a:xfrm rot="10800000" flipV="1">
            <a:off x="11031063" y="746819"/>
            <a:ext cx="795230" cy="0"/>
          </a:xfrm>
          <a:custGeom>
            <a:avLst/>
            <a:gdLst>
              <a:gd name="connsiteX0" fmla="*/ 799 w 795230"/>
              <a:gd name="connsiteY0" fmla="*/ 54 h 0"/>
              <a:gd name="connsiteX1" fmla="*/ 796029 w 795230"/>
              <a:gd name="connsiteY1" fmla="*/ 55 h 0"/>
            </a:gdLst>
            <a:ahLst/>
            <a:cxnLst>
              <a:cxn ang="0">
                <a:pos x="connsiteX0" y="connsiteY0"/>
              </a:cxn>
              <a:cxn ang="0">
                <a:pos x="connsiteX1" y="connsiteY1"/>
              </a:cxn>
            </a:cxnLst>
            <a:rect l="l" t="t" r="r" b="b"/>
            <a:pathLst>
              <a:path w="795230">
                <a:moveTo>
                  <a:pt x="799" y="54"/>
                </a:moveTo>
                <a:lnTo>
                  <a:pt x="796029" y="55"/>
                </a:lnTo>
              </a:path>
            </a:pathLst>
          </a:custGeom>
          <a:noFill/>
          <a:ln w="19201" cap="flat">
            <a:solidFill>
              <a:srgbClr val="4EA72E"/>
            </a:solid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2F06AC25-B83E-3C86-F11C-902D7F97C893}"/>
              </a:ext>
            </a:extLst>
          </p:cNvPr>
          <p:cNvSpPr/>
          <p:nvPr/>
        </p:nvSpPr>
        <p:spPr>
          <a:xfrm>
            <a:off x="780345" y="2974878"/>
            <a:ext cx="1066535" cy="729568"/>
          </a:xfrm>
          <a:custGeom>
            <a:avLst/>
            <a:gdLst>
              <a:gd name="connsiteX0" fmla="*/ -65 w 1066535"/>
              <a:gd name="connsiteY0" fmla="*/ 121592 h 729568"/>
              <a:gd name="connsiteX1" fmla="*/ 121644 w 1066535"/>
              <a:gd name="connsiteY1" fmla="*/ -6 h 729568"/>
              <a:gd name="connsiteX2" fmla="*/ 944761 w 1066535"/>
              <a:gd name="connsiteY2" fmla="*/ -6 h 729568"/>
              <a:gd name="connsiteX3" fmla="*/ 1066471 w 1066535"/>
              <a:gd name="connsiteY3" fmla="*/ 121592 h 729568"/>
              <a:gd name="connsiteX4" fmla="*/ 1066471 w 1066535"/>
              <a:gd name="connsiteY4" fmla="*/ 607965 h 729568"/>
              <a:gd name="connsiteX5" fmla="*/ 944761 w 1066535"/>
              <a:gd name="connsiteY5" fmla="*/ 729563 h 729568"/>
              <a:gd name="connsiteX6" fmla="*/ 121644 w 1066535"/>
              <a:gd name="connsiteY6" fmla="*/ 729563 h 729568"/>
              <a:gd name="connsiteX7" fmla="*/ -65 w 1066535"/>
              <a:gd name="connsiteY7" fmla="*/ 607965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6535" h="729568">
                <a:moveTo>
                  <a:pt x="-65" y="121592"/>
                </a:moveTo>
                <a:cubicBezTo>
                  <a:pt x="-65" y="54433"/>
                  <a:pt x="54426" y="-6"/>
                  <a:pt x="121644" y="-6"/>
                </a:cubicBezTo>
                <a:lnTo>
                  <a:pt x="944761" y="-6"/>
                </a:lnTo>
                <a:cubicBezTo>
                  <a:pt x="1011981" y="-6"/>
                  <a:pt x="1066471" y="54433"/>
                  <a:pt x="1066471" y="121592"/>
                </a:cubicBezTo>
                <a:lnTo>
                  <a:pt x="1066471" y="607965"/>
                </a:lnTo>
                <a:cubicBezTo>
                  <a:pt x="1066471" y="675124"/>
                  <a:pt x="1011981" y="729563"/>
                  <a:pt x="944761" y="729563"/>
                </a:cubicBezTo>
                <a:lnTo>
                  <a:pt x="121644" y="729563"/>
                </a:lnTo>
                <a:cubicBezTo>
                  <a:pt x="54426" y="729563"/>
                  <a:pt x="-65" y="675124"/>
                  <a:pt x="-65" y="607965"/>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60A89AA6-6379-D71F-76A4-F73229983160}"/>
              </a:ext>
            </a:extLst>
          </p:cNvPr>
          <p:cNvSpPr txBox="1"/>
          <p:nvPr/>
        </p:nvSpPr>
        <p:spPr>
          <a:xfrm>
            <a:off x="977996" y="3189294"/>
            <a:ext cx="676738"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Chiller</a:t>
            </a:r>
          </a:p>
        </p:txBody>
      </p:sp>
      <p:sp>
        <p:nvSpPr>
          <p:cNvPr id="63" name="Freeform 62">
            <a:extLst>
              <a:ext uri="{FF2B5EF4-FFF2-40B4-BE49-F238E27FC236}">
                <a16:creationId xmlns:a16="http://schemas.microsoft.com/office/drawing/2014/main" id="{A11E76AE-4461-5CD6-B84A-0C8A1ED11393}"/>
              </a:ext>
            </a:extLst>
          </p:cNvPr>
          <p:cNvSpPr/>
          <p:nvPr/>
        </p:nvSpPr>
        <p:spPr>
          <a:xfrm>
            <a:off x="9013291" y="2306519"/>
            <a:ext cx="1008885" cy="566375"/>
          </a:xfrm>
          <a:custGeom>
            <a:avLst/>
            <a:gdLst>
              <a:gd name="connsiteX0" fmla="*/ -65 w 1008885"/>
              <a:gd name="connsiteY0" fmla="*/ 94396 h 566375"/>
              <a:gd name="connsiteX1" fmla="*/ 94424 w 1008885"/>
              <a:gd name="connsiteY1" fmla="*/ -6 h 566375"/>
              <a:gd name="connsiteX2" fmla="*/ 914340 w 1008885"/>
              <a:gd name="connsiteY2" fmla="*/ -6 h 566375"/>
              <a:gd name="connsiteX3" fmla="*/ 1008820 w 1008885"/>
              <a:gd name="connsiteY3" fmla="*/ 94396 h 566375"/>
              <a:gd name="connsiteX4" fmla="*/ 1008820 w 1008885"/>
              <a:gd name="connsiteY4" fmla="*/ 471967 h 566375"/>
              <a:gd name="connsiteX5" fmla="*/ 914340 w 1008885"/>
              <a:gd name="connsiteY5" fmla="*/ 566370 h 566375"/>
              <a:gd name="connsiteX6" fmla="*/ 94424 w 1008885"/>
              <a:gd name="connsiteY6" fmla="*/ 566370 h 566375"/>
              <a:gd name="connsiteX7" fmla="*/ -65 w 1008885"/>
              <a:gd name="connsiteY7" fmla="*/ 471967 h 56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8885" h="566375">
                <a:moveTo>
                  <a:pt x="-65" y="94396"/>
                </a:moveTo>
                <a:cubicBezTo>
                  <a:pt x="-65" y="42261"/>
                  <a:pt x="42241" y="-6"/>
                  <a:pt x="94424" y="-6"/>
                </a:cubicBezTo>
                <a:lnTo>
                  <a:pt x="914340" y="-6"/>
                </a:lnTo>
                <a:cubicBezTo>
                  <a:pt x="966514" y="-6"/>
                  <a:pt x="1008820" y="42261"/>
                  <a:pt x="1008820" y="94396"/>
                </a:cubicBezTo>
                <a:lnTo>
                  <a:pt x="1008820" y="471967"/>
                </a:lnTo>
                <a:cubicBezTo>
                  <a:pt x="1008820" y="524103"/>
                  <a:pt x="966514" y="566370"/>
                  <a:pt x="914340" y="566370"/>
                </a:cubicBezTo>
                <a:lnTo>
                  <a:pt x="94424" y="566370"/>
                </a:lnTo>
                <a:cubicBezTo>
                  <a:pt x="42241" y="566370"/>
                  <a:pt x="-65" y="524103"/>
                  <a:pt x="-65" y="471967"/>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24" name="TextBox 1023">
            <a:extLst>
              <a:ext uri="{FF2B5EF4-FFF2-40B4-BE49-F238E27FC236}">
                <a16:creationId xmlns:a16="http://schemas.microsoft.com/office/drawing/2014/main" id="{F0C85944-B4D3-DDE7-8F24-BC7BD8ED8F00}"/>
              </a:ext>
            </a:extLst>
          </p:cNvPr>
          <p:cNvSpPr txBox="1"/>
          <p:nvPr/>
        </p:nvSpPr>
        <p:spPr>
          <a:xfrm>
            <a:off x="9028361" y="2338542"/>
            <a:ext cx="982961" cy="507831"/>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DMM 6500</a:t>
            </a:r>
          </a:p>
          <a:p>
            <a:pPr algn="l"/>
            <a:r>
              <a:rPr lang="en-US" sz="1350" spc="0" baseline="0" dirty="0">
                <a:ln/>
                <a:solidFill>
                  <a:srgbClr val="000000"/>
                </a:solidFill>
                <a:latin typeface="Aptos"/>
                <a:sym typeface="Aptos"/>
                <a:rtl val="0"/>
              </a:rPr>
              <a:t> </a:t>
            </a:r>
          </a:p>
        </p:txBody>
      </p:sp>
      <p:sp>
        <p:nvSpPr>
          <p:cNvPr id="1025" name="TextBox 1024">
            <a:extLst>
              <a:ext uri="{FF2B5EF4-FFF2-40B4-BE49-F238E27FC236}">
                <a16:creationId xmlns:a16="http://schemas.microsoft.com/office/drawing/2014/main" id="{A6D8FDC7-DA13-AE87-D429-9166F9870EAD}"/>
              </a:ext>
            </a:extLst>
          </p:cNvPr>
          <p:cNvSpPr txBox="1"/>
          <p:nvPr/>
        </p:nvSpPr>
        <p:spPr>
          <a:xfrm>
            <a:off x="9159276" y="2540134"/>
            <a:ext cx="719216"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(10 Ch)</a:t>
            </a:r>
          </a:p>
        </p:txBody>
      </p:sp>
      <p:sp>
        <p:nvSpPr>
          <p:cNvPr id="1028" name="Freeform 1027">
            <a:extLst>
              <a:ext uri="{FF2B5EF4-FFF2-40B4-BE49-F238E27FC236}">
                <a16:creationId xmlns:a16="http://schemas.microsoft.com/office/drawing/2014/main" id="{B6297822-140A-5C4D-BDD2-49D39166B56E}"/>
              </a:ext>
            </a:extLst>
          </p:cNvPr>
          <p:cNvSpPr/>
          <p:nvPr/>
        </p:nvSpPr>
        <p:spPr>
          <a:xfrm flipV="1">
            <a:off x="6716877" y="2277724"/>
            <a:ext cx="57650" cy="506384"/>
          </a:xfrm>
          <a:custGeom>
            <a:avLst/>
            <a:gdLst>
              <a:gd name="connsiteX0" fmla="*/ 36384 w 57650"/>
              <a:gd name="connsiteY0" fmla="*/ 160 h 506384"/>
              <a:gd name="connsiteX1" fmla="*/ 36385 w 57650"/>
              <a:gd name="connsiteY1" fmla="*/ 458546 h 506384"/>
              <a:gd name="connsiteX2" fmla="*/ 21972 w 57650"/>
              <a:gd name="connsiteY2" fmla="*/ 458546 h 506384"/>
              <a:gd name="connsiteX3" fmla="*/ 21971 w 57650"/>
              <a:gd name="connsiteY3" fmla="*/ 160 h 506384"/>
              <a:gd name="connsiteX4" fmla="*/ 58004 w 57650"/>
              <a:gd name="connsiteY4" fmla="*/ 448946 h 506384"/>
              <a:gd name="connsiteX5" fmla="*/ 29178 w 57650"/>
              <a:gd name="connsiteY5" fmla="*/ 506544 h 506384"/>
              <a:gd name="connsiteX6" fmla="*/ 353 w 57650"/>
              <a:gd name="connsiteY6" fmla="*/ 448947 h 506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506384">
                <a:moveTo>
                  <a:pt x="36384" y="160"/>
                </a:moveTo>
                <a:lnTo>
                  <a:pt x="36385" y="458546"/>
                </a:lnTo>
                <a:lnTo>
                  <a:pt x="21972" y="458546"/>
                </a:lnTo>
                <a:lnTo>
                  <a:pt x="21971" y="160"/>
                </a:lnTo>
                <a:close/>
                <a:moveTo>
                  <a:pt x="58004" y="448946"/>
                </a:moveTo>
                <a:lnTo>
                  <a:pt x="29178" y="506544"/>
                </a:lnTo>
                <a:lnTo>
                  <a:pt x="353" y="448947"/>
                </a:lnTo>
                <a:close/>
              </a:path>
            </a:pathLst>
          </a:custGeom>
          <a:solidFill>
            <a:srgbClr val="156082"/>
          </a:solidFill>
          <a:ln w="9601" cap="flat">
            <a:noFill/>
            <a:prstDash val="solid"/>
            <a:miter/>
          </a:ln>
        </p:spPr>
        <p:txBody>
          <a:bodyPr rtlCol="0" anchor="ctr"/>
          <a:lstStyle/>
          <a:p>
            <a:endParaRPr lang="en-US"/>
          </a:p>
        </p:txBody>
      </p:sp>
      <p:sp>
        <p:nvSpPr>
          <p:cNvPr id="1030" name="Freeform 1029">
            <a:extLst>
              <a:ext uri="{FF2B5EF4-FFF2-40B4-BE49-F238E27FC236}">
                <a16:creationId xmlns:a16="http://schemas.microsoft.com/office/drawing/2014/main" id="{4C1FDA30-E7BB-71F0-7CB9-62F5649EF075}"/>
              </a:ext>
            </a:extLst>
          </p:cNvPr>
          <p:cNvSpPr/>
          <p:nvPr/>
        </p:nvSpPr>
        <p:spPr>
          <a:xfrm flipV="1">
            <a:off x="7581636" y="2344917"/>
            <a:ext cx="57650" cy="246402"/>
          </a:xfrm>
          <a:custGeom>
            <a:avLst/>
            <a:gdLst>
              <a:gd name="connsiteX0" fmla="*/ 36474 w 57650"/>
              <a:gd name="connsiteY0" fmla="*/ 167 h 246402"/>
              <a:gd name="connsiteX1" fmla="*/ 36475 w 57650"/>
              <a:gd name="connsiteY1" fmla="*/ 198571 h 246402"/>
              <a:gd name="connsiteX2" fmla="*/ 22062 w 57650"/>
              <a:gd name="connsiteY2" fmla="*/ 198571 h 246402"/>
              <a:gd name="connsiteX3" fmla="*/ 22061 w 57650"/>
              <a:gd name="connsiteY3" fmla="*/ 167 h 246402"/>
              <a:gd name="connsiteX4" fmla="*/ 58094 w 57650"/>
              <a:gd name="connsiteY4" fmla="*/ 188971 h 246402"/>
              <a:gd name="connsiteX5" fmla="*/ 29268 w 57650"/>
              <a:gd name="connsiteY5" fmla="*/ 246569 h 246402"/>
              <a:gd name="connsiteX6" fmla="*/ 443 w 57650"/>
              <a:gd name="connsiteY6" fmla="*/ 188972 h 24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246402">
                <a:moveTo>
                  <a:pt x="36474" y="167"/>
                </a:moveTo>
                <a:lnTo>
                  <a:pt x="36475" y="198571"/>
                </a:lnTo>
                <a:lnTo>
                  <a:pt x="22062" y="198571"/>
                </a:lnTo>
                <a:lnTo>
                  <a:pt x="22061" y="167"/>
                </a:lnTo>
                <a:close/>
                <a:moveTo>
                  <a:pt x="58094" y="188971"/>
                </a:moveTo>
                <a:lnTo>
                  <a:pt x="29268" y="246569"/>
                </a:lnTo>
                <a:lnTo>
                  <a:pt x="443" y="188972"/>
                </a:lnTo>
                <a:close/>
              </a:path>
            </a:pathLst>
          </a:custGeom>
          <a:solidFill>
            <a:srgbClr val="156082"/>
          </a:solidFill>
          <a:ln w="9601" cap="flat">
            <a:noFill/>
            <a:prstDash val="solid"/>
            <a:miter/>
          </a:ln>
        </p:spPr>
        <p:txBody>
          <a:bodyPr rtlCol="0" anchor="ctr"/>
          <a:lstStyle/>
          <a:p>
            <a:endParaRPr lang="en-US"/>
          </a:p>
        </p:txBody>
      </p:sp>
      <p:sp>
        <p:nvSpPr>
          <p:cNvPr id="1031" name="Freeform 1030">
            <a:extLst>
              <a:ext uri="{FF2B5EF4-FFF2-40B4-BE49-F238E27FC236}">
                <a16:creationId xmlns:a16="http://schemas.microsoft.com/office/drawing/2014/main" id="{1313EEC6-6691-2188-49C8-1309C866CD14}"/>
              </a:ext>
            </a:extLst>
          </p:cNvPr>
          <p:cNvSpPr/>
          <p:nvPr/>
        </p:nvSpPr>
        <p:spPr>
          <a:xfrm rot="10800000" flipV="1">
            <a:off x="10031785" y="2613705"/>
            <a:ext cx="1127520" cy="0"/>
          </a:xfrm>
          <a:custGeom>
            <a:avLst/>
            <a:gdLst>
              <a:gd name="connsiteX0" fmla="*/ 695 w 1127520"/>
              <a:gd name="connsiteY0" fmla="*/ 195 h 0"/>
              <a:gd name="connsiteX1" fmla="*/ 1128215 w 1127520"/>
              <a:gd name="connsiteY1" fmla="*/ 196 h 0"/>
            </a:gdLst>
            <a:ahLst/>
            <a:cxnLst>
              <a:cxn ang="0">
                <a:pos x="connsiteX0" y="connsiteY0"/>
              </a:cxn>
              <a:cxn ang="0">
                <a:pos x="connsiteX1" y="connsiteY1"/>
              </a:cxn>
            </a:cxnLst>
            <a:rect l="l" t="t" r="r" b="b"/>
            <a:pathLst>
              <a:path w="1127520">
                <a:moveTo>
                  <a:pt x="695" y="195"/>
                </a:moveTo>
                <a:lnTo>
                  <a:pt x="1128215" y="196"/>
                </a:lnTo>
              </a:path>
            </a:pathLst>
          </a:custGeom>
          <a:noFill/>
          <a:ln w="19201" cap="flat">
            <a:solidFill>
              <a:srgbClr val="4EA72E"/>
            </a:solidFill>
            <a:prstDash val="solid"/>
            <a:miter/>
          </a:ln>
        </p:spPr>
        <p:txBody>
          <a:bodyPr rtlCol="0" anchor="ctr"/>
          <a:lstStyle/>
          <a:p>
            <a:endParaRPr lang="en-US"/>
          </a:p>
        </p:txBody>
      </p:sp>
      <p:sp>
        <p:nvSpPr>
          <p:cNvPr id="1033" name="Freeform 1032">
            <a:extLst>
              <a:ext uri="{FF2B5EF4-FFF2-40B4-BE49-F238E27FC236}">
                <a16:creationId xmlns:a16="http://schemas.microsoft.com/office/drawing/2014/main" id="{743C2FD7-62DC-E46C-8E7C-0B476E2B7BF6}"/>
              </a:ext>
            </a:extLst>
          </p:cNvPr>
          <p:cNvSpPr/>
          <p:nvPr/>
        </p:nvSpPr>
        <p:spPr>
          <a:xfrm rot="10800000" flipV="1">
            <a:off x="11021457" y="1514786"/>
            <a:ext cx="136061" cy="0"/>
          </a:xfrm>
          <a:custGeom>
            <a:avLst/>
            <a:gdLst>
              <a:gd name="connsiteX0" fmla="*/ 798 w 136061"/>
              <a:gd name="connsiteY0" fmla="*/ 134 h 0"/>
              <a:gd name="connsiteX1" fmla="*/ 136859 w 136061"/>
              <a:gd name="connsiteY1" fmla="*/ 135 h 0"/>
            </a:gdLst>
            <a:ahLst/>
            <a:cxnLst>
              <a:cxn ang="0">
                <a:pos x="connsiteX0" y="connsiteY0"/>
              </a:cxn>
              <a:cxn ang="0">
                <a:pos x="connsiteX1" y="connsiteY1"/>
              </a:cxn>
            </a:cxnLst>
            <a:rect l="l" t="t" r="r" b="b"/>
            <a:pathLst>
              <a:path w="136061">
                <a:moveTo>
                  <a:pt x="798" y="134"/>
                </a:moveTo>
                <a:lnTo>
                  <a:pt x="136859" y="135"/>
                </a:lnTo>
              </a:path>
            </a:pathLst>
          </a:custGeom>
          <a:noFill/>
          <a:ln w="19201" cap="flat">
            <a:solidFill>
              <a:srgbClr val="4EA72E"/>
            </a:solidFill>
            <a:prstDash val="solid"/>
            <a:miter/>
          </a:ln>
        </p:spPr>
        <p:txBody>
          <a:bodyPr rtlCol="0" anchor="ctr"/>
          <a:lstStyle/>
          <a:p>
            <a:endParaRPr lang="en-US"/>
          </a:p>
        </p:txBody>
      </p:sp>
      <p:sp>
        <p:nvSpPr>
          <p:cNvPr id="1034" name="Freeform 1033">
            <a:extLst>
              <a:ext uri="{FF2B5EF4-FFF2-40B4-BE49-F238E27FC236}">
                <a16:creationId xmlns:a16="http://schemas.microsoft.com/office/drawing/2014/main" id="{6CF94EE1-3A9A-19CB-E73C-0AFAEFF47517}"/>
              </a:ext>
            </a:extLst>
          </p:cNvPr>
          <p:cNvSpPr/>
          <p:nvPr/>
        </p:nvSpPr>
        <p:spPr>
          <a:xfrm>
            <a:off x="906735" y="325486"/>
            <a:ext cx="960842" cy="393583"/>
          </a:xfrm>
          <a:custGeom>
            <a:avLst/>
            <a:gdLst>
              <a:gd name="connsiteX0" fmla="*/ -65 w 960842"/>
              <a:gd name="connsiteY0" fmla="*/ 65592 h 393583"/>
              <a:gd name="connsiteX1" fmla="*/ 65593 w 960842"/>
              <a:gd name="connsiteY1" fmla="*/ -6 h 393583"/>
              <a:gd name="connsiteX2" fmla="*/ 895124 w 960842"/>
              <a:gd name="connsiteY2" fmla="*/ -6 h 393583"/>
              <a:gd name="connsiteX3" fmla="*/ 960778 w 960842"/>
              <a:gd name="connsiteY3" fmla="*/ 65592 h 393583"/>
              <a:gd name="connsiteX4" fmla="*/ 960778 w 960842"/>
              <a:gd name="connsiteY4" fmla="*/ 327979 h 393583"/>
              <a:gd name="connsiteX5" fmla="*/ 895124 w 960842"/>
              <a:gd name="connsiteY5" fmla="*/ 393577 h 393583"/>
              <a:gd name="connsiteX6" fmla="*/ 65593 w 960842"/>
              <a:gd name="connsiteY6" fmla="*/ 393577 h 393583"/>
              <a:gd name="connsiteX7" fmla="*/ -65 w 960842"/>
              <a:gd name="connsiteY7" fmla="*/ 327979 h 39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0842" h="393583">
                <a:moveTo>
                  <a:pt x="-65" y="65592"/>
                </a:moveTo>
                <a:cubicBezTo>
                  <a:pt x="-65" y="29363"/>
                  <a:pt x="29331" y="-6"/>
                  <a:pt x="65593" y="-6"/>
                </a:cubicBezTo>
                <a:lnTo>
                  <a:pt x="895124" y="-6"/>
                </a:lnTo>
                <a:cubicBezTo>
                  <a:pt x="931386" y="-6"/>
                  <a:pt x="960778" y="29363"/>
                  <a:pt x="960778" y="65592"/>
                </a:cubicBezTo>
                <a:lnTo>
                  <a:pt x="960778" y="327979"/>
                </a:lnTo>
                <a:cubicBezTo>
                  <a:pt x="960778" y="364208"/>
                  <a:pt x="931386" y="393577"/>
                  <a:pt x="895124" y="393577"/>
                </a:cubicBezTo>
                <a:lnTo>
                  <a:pt x="65593" y="393577"/>
                </a:lnTo>
                <a:cubicBezTo>
                  <a:pt x="29331" y="393577"/>
                  <a:pt x="-65" y="364208"/>
                  <a:pt x="-65" y="327979"/>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35" name="TextBox 1034">
            <a:extLst>
              <a:ext uri="{FF2B5EF4-FFF2-40B4-BE49-F238E27FC236}">
                <a16:creationId xmlns:a16="http://schemas.microsoft.com/office/drawing/2014/main" id="{754D138E-6F04-D24E-19F9-EB574C67B2AC}"/>
              </a:ext>
            </a:extLst>
          </p:cNvPr>
          <p:cNvSpPr txBox="1"/>
          <p:nvPr/>
        </p:nvSpPr>
        <p:spPr>
          <a:xfrm>
            <a:off x="991465" y="376709"/>
            <a:ext cx="797838"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Vacuum</a:t>
            </a:r>
          </a:p>
        </p:txBody>
      </p:sp>
      <p:sp>
        <p:nvSpPr>
          <p:cNvPr id="1044" name="Freeform 1043">
            <a:extLst>
              <a:ext uri="{FF2B5EF4-FFF2-40B4-BE49-F238E27FC236}">
                <a16:creationId xmlns:a16="http://schemas.microsoft.com/office/drawing/2014/main" id="{A6C27CB5-083C-0F04-5E22-F0F2810B304D}"/>
              </a:ext>
            </a:extLst>
          </p:cNvPr>
          <p:cNvSpPr/>
          <p:nvPr/>
        </p:nvSpPr>
        <p:spPr>
          <a:xfrm>
            <a:off x="9474496" y="4447227"/>
            <a:ext cx="739849" cy="364784"/>
          </a:xfrm>
          <a:custGeom>
            <a:avLst/>
            <a:gdLst>
              <a:gd name="connsiteX0" fmla="*/ -65 w 739849"/>
              <a:gd name="connsiteY0" fmla="*/ 60788 h 364784"/>
              <a:gd name="connsiteX1" fmla="*/ 60785 w 739849"/>
              <a:gd name="connsiteY1" fmla="*/ -6 h 364784"/>
              <a:gd name="connsiteX2" fmla="*/ 678934 w 739849"/>
              <a:gd name="connsiteY2" fmla="*/ -6 h 364784"/>
              <a:gd name="connsiteX3" fmla="*/ 739784 w 739849"/>
              <a:gd name="connsiteY3" fmla="*/ 60788 h 364784"/>
              <a:gd name="connsiteX4" fmla="*/ 739784 w 739849"/>
              <a:gd name="connsiteY4" fmla="*/ 303984 h 364784"/>
              <a:gd name="connsiteX5" fmla="*/ 678934 w 739849"/>
              <a:gd name="connsiteY5" fmla="*/ 364778 h 364784"/>
              <a:gd name="connsiteX6" fmla="*/ 60785 w 739849"/>
              <a:gd name="connsiteY6" fmla="*/ 364778 h 364784"/>
              <a:gd name="connsiteX7" fmla="*/ -65 w 739849"/>
              <a:gd name="connsiteY7" fmla="*/ 303984 h 3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9849" h="364784">
                <a:moveTo>
                  <a:pt x="-65" y="60788"/>
                </a:moveTo>
                <a:cubicBezTo>
                  <a:pt x="-65" y="27218"/>
                  <a:pt x="27184" y="-6"/>
                  <a:pt x="60785" y="-6"/>
                </a:cubicBezTo>
                <a:lnTo>
                  <a:pt x="678934" y="-6"/>
                </a:lnTo>
                <a:cubicBezTo>
                  <a:pt x="712535" y="-6"/>
                  <a:pt x="739784" y="27218"/>
                  <a:pt x="739784" y="60788"/>
                </a:cubicBezTo>
                <a:lnTo>
                  <a:pt x="739784" y="303984"/>
                </a:lnTo>
                <a:cubicBezTo>
                  <a:pt x="739784" y="337554"/>
                  <a:pt x="712535" y="364778"/>
                  <a:pt x="678934" y="364778"/>
                </a:cubicBezTo>
                <a:lnTo>
                  <a:pt x="60785" y="364778"/>
                </a:lnTo>
                <a:cubicBezTo>
                  <a:pt x="27184" y="364778"/>
                  <a:pt x="-65" y="337554"/>
                  <a:pt x="-65" y="30398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45" name="TextBox 1044">
            <a:extLst>
              <a:ext uri="{FF2B5EF4-FFF2-40B4-BE49-F238E27FC236}">
                <a16:creationId xmlns:a16="http://schemas.microsoft.com/office/drawing/2014/main" id="{A0D9A72E-51BD-3A65-A221-384F18C5B380}"/>
              </a:ext>
            </a:extLst>
          </p:cNvPr>
          <p:cNvSpPr txBox="1"/>
          <p:nvPr/>
        </p:nvSpPr>
        <p:spPr>
          <a:xfrm>
            <a:off x="9583286" y="4373655"/>
            <a:ext cx="554287"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DCS </a:t>
            </a:r>
          </a:p>
        </p:txBody>
      </p:sp>
      <p:sp>
        <p:nvSpPr>
          <p:cNvPr id="1046" name="TextBox 1045">
            <a:extLst>
              <a:ext uri="{FF2B5EF4-FFF2-40B4-BE49-F238E27FC236}">
                <a16:creationId xmlns:a16="http://schemas.microsoft.com/office/drawing/2014/main" id="{67099341-7C4D-BA66-1C82-24546844E88D}"/>
              </a:ext>
            </a:extLst>
          </p:cNvPr>
          <p:cNvSpPr txBox="1"/>
          <p:nvPr/>
        </p:nvSpPr>
        <p:spPr>
          <a:xfrm>
            <a:off x="9480572" y="4575246"/>
            <a:ext cx="724705" cy="302368"/>
          </a:xfrm>
          <a:prstGeom prst="rect">
            <a:avLst/>
          </a:prstGeom>
          <a:noFill/>
        </p:spPr>
        <p:txBody>
          <a:bodyPr wrap="none" rtlCol="0">
            <a:spAutoFit/>
          </a:bodyPr>
          <a:lstStyle/>
          <a:p>
            <a:pPr algn="l"/>
            <a:r>
              <a:rPr lang="en-US" sz="1350" spc="0" baseline="0" dirty="0">
                <a:ln/>
                <a:solidFill>
                  <a:srgbClr val="47D45A"/>
                </a:solidFill>
                <a:latin typeface="Aptos"/>
                <a:sym typeface="Aptos"/>
                <a:rtl val="0"/>
              </a:rPr>
              <a:t>GREEN</a:t>
            </a:r>
          </a:p>
        </p:txBody>
      </p:sp>
      <p:sp>
        <p:nvSpPr>
          <p:cNvPr id="1047" name="Freeform 1046">
            <a:extLst>
              <a:ext uri="{FF2B5EF4-FFF2-40B4-BE49-F238E27FC236}">
                <a16:creationId xmlns:a16="http://schemas.microsoft.com/office/drawing/2014/main" id="{F742BBE9-0E15-D116-0C8D-FE93D2B6525B}"/>
              </a:ext>
            </a:extLst>
          </p:cNvPr>
          <p:cNvSpPr/>
          <p:nvPr/>
        </p:nvSpPr>
        <p:spPr>
          <a:xfrm>
            <a:off x="10396905" y="4159239"/>
            <a:ext cx="739849" cy="364784"/>
          </a:xfrm>
          <a:custGeom>
            <a:avLst/>
            <a:gdLst>
              <a:gd name="connsiteX0" fmla="*/ -65 w 739849"/>
              <a:gd name="connsiteY0" fmla="*/ 60788 h 364784"/>
              <a:gd name="connsiteX1" fmla="*/ 60785 w 739849"/>
              <a:gd name="connsiteY1" fmla="*/ -6 h 364784"/>
              <a:gd name="connsiteX2" fmla="*/ 678934 w 739849"/>
              <a:gd name="connsiteY2" fmla="*/ -6 h 364784"/>
              <a:gd name="connsiteX3" fmla="*/ 739784 w 739849"/>
              <a:gd name="connsiteY3" fmla="*/ 60788 h 364784"/>
              <a:gd name="connsiteX4" fmla="*/ 739784 w 739849"/>
              <a:gd name="connsiteY4" fmla="*/ 303984 h 364784"/>
              <a:gd name="connsiteX5" fmla="*/ 678934 w 739849"/>
              <a:gd name="connsiteY5" fmla="*/ 364778 h 364784"/>
              <a:gd name="connsiteX6" fmla="*/ 60785 w 739849"/>
              <a:gd name="connsiteY6" fmla="*/ 364778 h 364784"/>
              <a:gd name="connsiteX7" fmla="*/ -65 w 739849"/>
              <a:gd name="connsiteY7" fmla="*/ 303984 h 3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9849" h="364784">
                <a:moveTo>
                  <a:pt x="-65" y="60788"/>
                </a:moveTo>
                <a:cubicBezTo>
                  <a:pt x="-65" y="27218"/>
                  <a:pt x="27184" y="-6"/>
                  <a:pt x="60785" y="-6"/>
                </a:cubicBezTo>
                <a:lnTo>
                  <a:pt x="678934" y="-6"/>
                </a:lnTo>
                <a:cubicBezTo>
                  <a:pt x="712535" y="-6"/>
                  <a:pt x="739784" y="27218"/>
                  <a:pt x="739784" y="60788"/>
                </a:cubicBezTo>
                <a:lnTo>
                  <a:pt x="739784" y="303984"/>
                </a:lnTo>
                <a:cubicBezTo>
                  <a:pt x="739784" y="337554"/>
                  <a:pt x="712535" y="364778"/>
                  <a:pt x="678934" y="364778"/>
                </a:cubicBezTo>
                <a:lnTo>
                  <a:pt x="60785" y="364778"/>
                </a:lnTo>
                <a:cubicBezTo>
                  <a:pt x="27184" y="364778"/>
                  <a:pt x="-65" y="337554"/>
                  <a:pt x="-65" y="30398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48" name="TextBox 1047">
            <a:extLst>
              <a:ext uri="{FF2B5EF4-FFF2-40B4-BE49-F238E27FC236}">
                <a16:creationId xmlns:a16="http://schemas.microsoft.com/office/drawing/2014/main" id="{618E8DEC-FD9E-B2ED-5F87-C5C6D1910F41}"/>
              </a:ext>
            </a:extLst>
          </p:cNvPr>
          <p:cNvSpPr txBox="1"/>
          <p:nvPr/>
        </p:nvSpPr>
        <p:spPr>
          <a:xfrm>
            <a:off x="10507617" y="4085667"/>
            <a:ext cx="554287"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DCS </a:t>
            </a:r>
          </a:p>
        </p:txBody>
      </p:sp>
      <p:sp>
        <p:nvSpPr>
          <p:cNvPr id="1049" name="TextBox 1048">
            <a:extLst>
              <a:ext uri="{FF2B5EF4-FFF2-40B4-BE49-F238E27FC236}">
                <a16:creationId xmlns:a16="http://schemas.microsoft.com/office/drawing/2014/main" id="{343545F6-C8B1-AAE0-F3BB-CED45AF524B3}"/>
              </a:ext>
            </a:extLst>
          </p:cNvPr>
          <p:cNvSpPr txBox="1"/>
          <p:nvPr/>
        </p:nvSpPr>
        <p:spPr>
          <a:xfrm>
            <a:off x="10516024" y="4287259"/>
            <a:ext cx="639919" cy="300082"/>
          </a:xfrm>
          <a:prstGeom prst="rect">
            <a:avLst/>
          </a:prstGeom>
          <a:noFill/>
        </p:spPr>
        <p:txBody>
          <a:bodyPr wrap="none" rtlCol="0">
            <a:spAutoFit/>
          </a:bodyPr>
          <a:lstStyle/>
          <a:p>
            <a:pPr algn="l"/>
            <a:r>
              <a:rPr lang="en-US" sz="1350" dirty="0">
                <a:ln/>
                <a:solidFill>
                  <a:srgbClr val="FFFF00"/>
                </a:solidFill>
                <a:latin typeface="Aptos"/>
                <a:sym typeface="Aptos"/>
                <a:rtl val="0"/>
              </a:rPr>
              <a:t>GOLD</a:t>
            </a:r>
            <a:endParaRPr lang="en-US" sz="1350" spc="0" baseline="0" dirty="0">
              <a:ln/>
              <a:solidFill>
                <a:srgbClr val="FFFF00"/>
              </a:solidFill>
              <a:latin typeface="Aptos"/>
              <a:sym typeface="Aptos"/>
              <a:rtl val="0"/>
            </a:endParaRPr>
          </a:p>
        </p:txBody>
      </p:sp>
      <p:sp>
        <p:nvSpPr>
          <p:cNvPr id="1051" name="Freeform 1050">
            <a:extLst>
              <a:ext uri="{FF2B5EF4-FFF2-40B4-BE49-F238E27FC236}">
                <a16:creationId xmlns:a16="http://schemas.microsoft.com/office/drawing/2014/main" id="{9DEBF553-6543-531F-B032-1C1CED03814C}"/>
              </a:ext>
            </a:extLst>
          </p:cNvPr>
          <p:cNvSpPr/>
          <p:nvPr/>
        </p:nvSpPr>
        <p:spPr>
          <a:xfrm flipV="1">
            <a:off x="7110823" y="4188039"/>
            <a:ext cx="57650" cy="492928"/>
          </a:xfrm>
          <a:custGeom>
            <a:avLst/>
            <a:gdLst>
              <a:gd name="connsiteX0" fmla="*/ 36425 w 57650"/>
              <a:gd name="connsiteY0" fmla="*/ 359 h 492928"/>
              <a:gd name="connsiteX1" fmla="*/ 36426 w 57650"/>
              <a:gd name="connsiteY1" fmla="*/ 445289 h 492928"/>
              <a:gd name="connsiteX2" fmla="*/ 22013 w 57650"/>
              <a:gd name="connsiteY2" fmla="*/ 445289 h 492928"/>
              <a:gd name="connsiteX3" fmla="*/ 22012 w 57650"/>
              <a:gd name="connsiteY3" fmla="*/ 359 h 492928"/>
              <a:gd name="connsiteX4" fmla="*/ 58045 w 57650"/>
              <a:gd name="connsiteY4" fmla="*/ 435690 h 492928"/>
              <a:gd name="connsiteX5" fmla="*/ 29219 w 57650"/>
              <a:gd name="connsiteY5" fmla="*/ 493287 h 492928"/>
              <a:gd name="connsiteX6" fmla="*/ 394 w 57650"/>
              <a:gd name="connsiteY6" fmla="*/ 435690 h 49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0" h="492928">
                <a:moveTo>
                  <a:pt x="36425" y="359"/>
                </a:moveTo>
                <a:lnTo>
                  <a:pt x="36426" y="445289"/>
                </a:lnTo>
                <a:lnTo>
                  <a:pt x="22013" y="445289"/>
                </a:lnTo>
                <a:lnTo>
                  <a:pt x="22012" y="359"/>
                </a:lnTo>
                <a:close/>
                <a:moveTo>
                  <a:pt x="58045" y="435690"/>
                </a:moveTo>
                <a:lnTo>
                  <a:pt x="29219" y="493287"/>
                </a:lnTo>
                <a:lnTo>
                  <a:pt x="394" y="435690"/>
                </a:lnTo>
                <a:close/>
              </a:path>
            </a:pathLst>
          </a:custGeom>
          <a:solidFill>
            <a:srgbClr val="156082"/>
          </a:solidFill>
          <a:ln w="9601" cap="flat">
            <a:noFill/>
            <a:prstDash val="solid"/>
            <a:miter/>
          </a:ln>
        </p:spPr>
        <p:txBody>
          <a:bodyPr rtlCol="0" anchor="ctr"/>
          <a:lstStyle/>
          <a:p>
            <a:endParaRPr lang="en-US"/>
          </a:p>
        </p:txBody>
      </p:sp>
      <p:sp>
        <p:nvSpPr>
          <p:cNvPr id="1054" name="Freeform 1053">
            <a:extLst>
              <a:ext uri="{FF2B5EF4-FFF2-40B4-BE49-F238E27FC236}">
                <a16:creationId xmlns:a16="http://schemas.microsoft.com/office/drawing/2014/main" id="{02A41DA2-46B8-53ED-5234-3BBF6964CF65}"/>
              </a:ext>
            </a:extLst>
          </p:cNvPr>
          <p:cNvSpPr/>
          <p:nvPr/>
        </p:nvSpPr>
        <p:spPr>
          <a:xfrm rot="10800000" flipV="1">
            <a:off x="11136755" y="4332032"/>
            <a:ext cx="283976" cy="7246"/>
          </a:xfrm>
          <a:custGeom>
            <a:avLst/>
            <a:gdLst>
              <a:gd name="connsiteX0" fmla="*/ 810 w 283976"/>
              <a:gd name="connsiteY0" fmla="*/ 374 h 7246"/>
              <a:gd name="connsiteX1" fmla="*/ 284786 w 283976"/>
              <a:gd name="connsiteY1" fmla="*/ 7621 h 7246"/>
            </a:gdLst>
            <a:ahLst/>
            <a:cxnLst>
              <a:cxn ang="0">
                <a:pos x="connsiteX0" y="connsiteY0"/>
              </a:cxn>
              <a:cxn ang="0">
                <a:pos x="connsiteX1" y="connsiteY1"/>
              </a:cxn>
            </a:cxnLst>
            <a:rect l="l" t="t" r="r" b="b"/>
            <a:pathLst>
              <a:path w="283976" h="7246">
                <a:moveTo>
                  <a:pt x="810" y="374"/>
                </a:moveTo>
                <a:lnTo>
                  <a:pt x="284786" y="7621"/>
                </a:lnTo>
              </a:path>
            </a:pathLst>
          </a:custGeom>
          <a:noFill/>
          <a:ln w="19201" cap="flat">
            <a:solidFill>
              <a:srgbClr val="4EA72E"/>
            </a:solidFill>
            <a:prstDash val="solid"/>
            <a:miter/>
          </a:ln>
        </p:spPr>
        <p:txBody>
          <a:bodyPr rtlCol="0" anchor="ctr"/>
          <a:lstStyle/>
          <a:p>
            <a:endParaRPr lang="en-US"/>
          </a:p>
        </p:txBody>
      </p:sp>
      <p:sp>
        <p:nvSpPr>
          <p:cNvPr id="1056" name="Freeform 1055">
            <a:extLst>
              <a:ext uri="{FF2B5EF4-FFF2-40B4-BE49-F238E27FC236}">
                <a16:creationId xmlns:a16="http://schemas.microsoft.com/office/drawing/2014/main" id="{4C521EAE-691C-FB3F-A8F7-457FCA9371D5}"/>
              </a:ext>
            </a:extLst>
          </p:cNvPr>
          <p:cNvSpPr/>
          <p:nvPr/>
        </p:nvSpPr>
        <p:spPr>
          <a:xfrm rot="10800000" flipV="1">
            <a:off x="11021454" y="1150002"/>
            <a:ext cx="402534" cy="0"/>
          </a:xfrm>
          <a:custGeom>
            <a:avLst/>
            <a:gdLst>
              <a:gd name="connsiteX0" fmla="*/ 798 w 402534"/>
              <a:gd name="connsiteY0" fmla="*/ 96 h 0"/>
              <a:gd name="connsiteX1" fmla="*/ 403333 w 402534"/>
              <a:gd name="connsiteY1" fmla="*/ 97 h 0"/>
            </a:gdLst>
            <a:ahLst/>
            <a:cxnLst>
              <a:cxn ang="0">
                <a:pos x="connsiteX0" y="connsiteY0"/>
              </a:cxn>
              <a:cxn ang="0">
                <a:pos x="connsiteX1" y="connsiteY1"/>
              </a:cxn>
            </a:cxnLst>
            <a:rect l="l" t="t" r="r" b="b"/>
            <a:pathLst>
              <a:path w="402534">
                <a:moveTo>
                  <a:pt x="798" y="96"/>
                </a:moveTo>
                <a:lnTo>
                  <a:pt x="403333" y="97"/>
                </a:lnTo>
              </a:path>
            </a:pathLst>
          </a:custGeom>
          <a:noFill/>
          <a:ln w="19201" cap="flat">
            <a:solidFill>
              <a:srgbClr val="4EA72E"/>
            </a:solidFill>
            <a:prstDash val="solid"/>
            <a:miter/>
          </a:ln>
        </p:spPr>
        <p:txBody>
          <a:bodyPr rtlCol="0" anchor="ctr"/>
          <a:lstStyle/>
          <a:p>
            <a:endParaRPr lang="en-US"/>
          </a:p>
        </p:txBody>
      </p:sp>
      <p:sp>
        <p:nvSpPr>
          <p:cNvPr id="1057" name="Freeform 1056">
            <a:extLst>
              <a:ext uri="{FF2B5EF4-FFF2-40B4-BE49-F238E27FC236}">
                <a16:creationId xmlns:a16="http://schemas.microsoft.com/office/drawing/2014/main" id="{5096C536-F5AA-2E61-3C89-C47E53214B2A}"/>
              </a:ext>
            </a:extLst>
          </p:cNvPr>
          <p:cNvSpPr/>
          <p:nvPr/>
        </p:nvSpPr>
        <p:spPr>
          <a:xfrm rot="10800000" flipV="1">
            <a:off x="10214345" y="4629619"/>
            <a:ext cx="1362436" cy="2620"/>
          </a:xfrm>
          <a:custGeom>
            <a:avLst/>
            <a:gdLst>
              <a:gd name="connsiteX0" fmla="*/ 714 w 1362436"/>
              <a:gd name="connsiteY0" fmla="*/ 405 h 2620"/>
              <a:gd name="connsiteX1" fmla="*/ 1363151 w 1362436"/>
              <a:gd name="connsiteY1" fmla="*/ 3026 h 2620"/>
            </a:gdLst>
            <a:ahLst/>
            <a:cxnLst>
              <a:cxn ang="0">
                <a:pos x="connsiteX0" y="connsiteY0"/>
              </a:cxn>
              <a:cxn ang="0">
                <a:pos x="connsiteX1" y="connsiteY1"/>
              </a:cxn>
            </a:cxnLst>
            <a:rect l="l" t="t" r="r" b="b"/>
            <a:pathLst>
              <a:path w="1362436" h="2620">
                <a:moveTo>
                  <a:pt x="714" y="405"/>
                </a:moveTo>
                <a:lnTo>
                  <a:pt x="1363151" y="3026"/>
                </a:lnTo>
              </a:path>
            </a:pathLst>
          </a:custGeom>
          <a:noFill/>
          <a:ln w="19201" cap="flat">
            <a:solidFill>
              <a:srgbClr val="4EA72E"/>
            </a:solidFill>
            <a:prstDash val="solid"/>
            <a:miter/>
          </a:ln>
        </p:spPr>
        <p:txBody>
          <a:bodyPr rtlCol="0" anchor="ctr"/>
          <a:lstStyle/>
          <a:p>
            <a:endParaRPr lang="en-US"/>
          </a:p>
        </p:txBody>
      </p:sp>
      <p:sp>
        <p:nvSpPr>
          <p:cNvPr id="1059" name="Freeform 1058">
            <a:extLst>
              <a:ext uri="{FF2B5EF4-FFF2-40B4-BE49-F238E27FC236}">
                <a16:creationId xmlns:a16="http://schemas.microsoft.com/office/drawing/2014/main" id="{55BE8F97-68DD-BCED-0045-C7BE4A4127F4}"/>
              </a:ext>
            </a:extLst>
          </p:cNvPr>
          <p:cNvSpPr/>
          <p:nvPr/>
        </p:nvSpPr>
        <p:spPr>
          <a:xfrm rot="10800000" flipV="1">
            <a:off x="11031064" y="977209"/>
            <a:ext cx="543152" cy="0"/>
          </a:xfrm>
          <a:custGeom>
            <a:avLst/>
            <a:gdLst>
              <a:gd name="connsiteX0" fmla="*/ 799 w 543152"/>
              <a:gd name="connsiteY0" fmla="*/ 78 h 0"/>
              <a:gd name="connsiteX1" fmla="*/ 543951 w 543152"/>
              <a:gd name="connsiteY1" fmla="*/ 79 h 0"/>
            </a:gdLst>
            <a:ahLst/>
            <a:cxnLst>
              <a:cxn ang="0">
                <a:pos x="connsiteX0" y="connsiteY0"/>
              </a:cxn>
              <a:cxn ang="0">
                <a:pos x="connsiteX1" y="connsiteY1"/>
              </a:cxn>
            </a:cxnLst>
            <a:rect l="l" t="t" r="r" b="b"/>
            <a:pathLst>
              <a:path w="543152">
                <a:moveTo>
                  <a:pt x="799" y="78"/>
                </a:moveTo>
                <a:lnTo>
                  <a:pt x="543951" y="79"/>
                </a:lnTo>
              </a:path>
            </a:pathLst>
          </a:custGeom>
          <a:noFill/>
          <a:ln w="19201" cap="flat">
            <a:solidFill>
              <a:srgbClr val="4EA72E"/>
            </a:solidFill>
            <a:prstDash val="solid"/>
            <a:miter/>
          </a:ln>
        </p:spPr>
        <p:txBody>
          <a:bodyPr rtlCol="0" anchor="ctr"/>
          <a:lstStyle/>
          <a:p>
            <a:endParaRPr lang="en-US"/>
          </a:p>
        </p:txBody>
      </p:sp>
      <p:pic>
        <p:nvPicPr>
          <p:cNvPr id="1061" name="Picture 1060" descr="A close up of a circuit board&#10;&#10;AI-generated content may be incorrect.">
            <a:extLst>
              <a:ext uri="{FF2B5EF4-FFF2-40B4-BE49-F238E27FC236}">
                <a16:creationId xmlns:a16="http://schemas.microsoft.com/office/drawing/2014/main" id="{87E4B5FD-F493-C041-1EB6-E2644E36CF7A}"/>
              </a:ext>
            </a:extLst>
          </p:cNvPr>
          <p:cNvPicPr>
            <a:picLocks noChangeAspect="1"/>
          </p:cNvPicPr>
          <p:nvPr/>
        </p:nvPicPr>
        <p:blipFill>
          <a:blip r:embed="rId3"/>
          <a:srcRect t="5641"/>
          <a:stretch>
            <a:fillRect/>
          </a:stretch>
        </p:blipFill>
        <p:spPr>
          <a:xfrm>
            <a:off x="3516920" y="540470"/>
            <a:ext cx="4365663" cy="5492524"/>
          </a:xfrm>
          <a:prstGeom prst="rect">
            <a:avLst/>
          </a:prstGeom>
        </p:spPr>
      </p:pic>
      <p:cxnSp>
        <p:nvCxnSpPr>
          <p:cNvPr id="1074" name="Straight Arrow Connector 1073">
            <a:extLst>
              <a:ext uri="{FF2B5EF4-FFF2-40B4-BE49-F238E27FC236}">
                <a16:creationId xmlns:a16="http://schemas.microsoft.com/office/drawing/2014/main" id="{9E013A3C-D37D-5C88-7BAA-95763F9FCAB3}"/>
              </a:ext>
            </a:extLst>
          </p:cNvPr>
          <p:cNvCxnSpPr>
            <a:cxnSpLocks/>
          </p:cNvCxnSpPr>
          <p:nvPr/>
        </p:nvCxnSpPr>
        <p:spPr>
          <a:xfrm flipH="1" flipV="1">
            <a:off x="4243137" y="746819"/>
            <a:ext cx="6082782" cy="806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75" name="Straight Arrow Connector 1074">
            <a:extLst>
              <a:ext uri="{FF2B5EF4-FFF2-40B4-BE49-F238E27FC236}">
                <a16:creationId xmlns:a16="http://schemas.microsoft.com/office/drawing/2014/main" id="{80C4BF5C-4525-585F-C3B4-A1466D117D42}"/>
              </a:ext>
            </a:extLst>
          </p:cNvPr>
          <p:cNvCxnSpPr>
            <a:cxnSpLocks/>
          </p:cNvCxnSpPr>
          <p:nvPr/>
        </p:nvCxnSpPr>
        <p:spPr>
          <a:xfrm flipH="1" flipV="1">
            <a:off x="5166894" y="1008159"/>
            <a:ext cx="5163085" cy="596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78" name="Straight Connector 1077">
            <a:extLst>
              <a:ext uri="{FF2B5EF4-FFF2-40B4-BE49-F238E27FC236}">
                <a16:creationId xmlns:a16="http://schemas.microsoft.com/office/drawing/2014/main" id="{F88BF054-DC2E-42EE-A2D4-2ADF4241DF69}"/>
              </a:ext>
            </a:extLst>
          </p:cNvPr>
          <p:cNvCxnSpPr>
            <a:cxnSpLocks/>
          </p:cNvCxnSpPr>
          <p:nvPr/>
        </p:nvCxnSpPr>
        <p:spPr>
          <a:xfrm flipH="1" flipV="1">
            <a:off x="6015789" y="1260163"/>
            <a:ext cx="4318151" cy="376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80" name="Straight Arrow Connector 1079">
            <a:extLst>
              <a:ext uri="{FF2B5EF4-FFF2-40B4-BE49-F238E27FC236}">
                <a16:creationId xmlns:a16="http://schemas.microsoft.com/office/drawing/2014/main" id="{FC1B530B-D013-C325-4812-4F31CBFF62B2}"/>
              </a:ext>
            </a:extLst>
          </p:cNvPr>
          <p:cNvCxnSpPr/>
          <p:nvPr/>
        </p:nvCxnSpPr>
        <p:spPr>
          <a:xfrm flipV="1">
            <a:off x="5983705" y="967609"/>
            <a:ext cx="0" cy="292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81" name="Straight Arrow Connector 1080">
            <a:extLst>
              <a:ext uri="{FF2B5EF4-FFF2-40B4-BE49-F238E27FC236}">
                <a16:creationId xmlns:a16="http://schemas.microsoft.com/office/drawing/2014/main" id="{CC4BFC46-96A9-DAFA-633A-EC6975EA6A9E}"/>
              </a:ext>
            </a:extLst>
          </p:cNvPr>
          <p:cNvCxnSpPr>
            <a:cxnSpLocks/>
          </p:cNvCxnSpPr>
          <p:nvPr/>
        </p:nvCxnSpPr>
        <p:spPr>
          <a:xfrm flipH="1" flipV="1">
            <a:off x="7043563" y="1494131"/>
            <a:ext cx="3286416" cy="379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83" name="Freeform 1082">
            <a:extLst>
              <a:ext uri="{FF2B5EF4-FFF2-40B4-BE49-F238E27FC236}">
                <a16:creationId xmlns:a16="http://schemas.microsoft.com/office/drawing/2014/main" id="{C9A50DB2-318D-C4B0-6E89-510D0A31E382}"/>
              </a:ext>
            </a:extLst>
          </p:cNvPr>
          <p:cNvSpPr/>
          <p:nvPr/>
        </p:nvSpPr>
        <p:spPr>
          <a:xfrm>
            <a:off x="1858059" y="507728"/>
            <a:ext cx="4016361" cy="1645739"/>
          </a:xfrm>
          <a:custGeom>
            <a:avLst/>
            <a:gdLst>
              <a:gd name="connsiteX0" fmla="*/ 3106 w 3034707"/>
              <a:gd name="connsiteY0" fmla="*/ -6 h 705269"/>
              <a:gd name="connsiteX1" fmla="*/ 2989348 w 3034707"/>
              <a:gd name="connsiteY1" fmla="*/ 672250 h 705269"/>
              <a:gd name="connsiteX2" fmla="*/ 2986187 w 3034707"/>
              <a:gd name="connsiteY2" fmla="*/ 686304 h 705269"/>
              <a:gd name="connsiteX3" fmla="*/ -65 w 3034707"/>
              <a:gd name="connsiteY3" fmla="*/ 14042 h 705269"/>
              <a:gd name="connsiteX4" fmla="*/ 2984736 w 3034707"/>
              <a:gd name="connsiteY4" fmla="*/ 649077 h 705269"/>
              <a:gd name="connsiteX5" fmla="*/ 3034642 w 3034707"/>
              <a:gd name="connsiteY5" fmla="*/ 689827 h 705269"/>
              <a:gd name="connsiteX6" fmla="*/ 2972062 w 3034707"/>
              <a:gd name="connsiteY6" fmla="*/ 705263 h 705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4707" h="705269">
                <a:moveTo>
                  <a:pt x="3106" y="-6"/>
                </a:moveTo>
                <a:lnTo>
                  <a:pt x="2989348" y="672250"/>
                </a:lnTo>
                <a:lnTo>
                  <a:pt x="2986187" y="686304"/>
                </a:lnTo>
                <a:lnTo>
                  <a:pt x="-65" y="14042"/>
                </a:lnTo>
                <a:close/>
                <a:moveTo>
                  <a:pt x="2984736" y="649077"/>
                </a:moveTo>
                <a:lnTo>
                  <a:pt x="3034642" y="689827"/>
                </a:lnTo>
                <a:lnTo>
                  <a:pt x="2972062" y="705263"/>
                </a:lnTo>
                <a:close/>
              </a:path>
            </a:pathLst>
          </a:custGeom>
          <a:solidFill>
            <a:srgbClr val="156082"/>
          </a:solidFill>
          <a:ln w="9601" cap="flat">
            <a:noFill/>
            <a:prstDash val="solid"/>
            <a:miter/>
          </a:ln>
        </p:spPr>
        <p:txBody>
          <a:bodyPr rtlCol="0" anchor="ctr"/>
          <a:lstStyle/>
          <a:p>
            <a:endParaRPr lang="en-US"/>
          </a:p>
        </p:txBody>
      </p:sp>
      <p:sp>
        <p:nvSpPr>
          <p:cNvPr id="1084" name="Freeform 1083">
            <a:extLst>
              <a:ext uri="{FF2B5EF4-FFF2-40B4-BE49-F238E27FC236}">
                <a16:creationId xmlns:a16="http://schemas.microsoft.com/office/drawing/2014/main" id="{24897F2B-819E-DE07-32D9-5AC7EF05D7F3}"/>
              </a:ext>
            </a:extLst>
          </p:cNvPr>
          <p:cNvSpPr/>
          <p:nvPr/>
        </p:nvSpPr>
        <p:spPr>
          <a:xfrm>
            <a:off x="1864722" y="507728"/>
            <a:ext cx="2097677" cy="1837189"/>
          </a:xfrm>
          <a:custGeom>
            <a:avLst/>
            <a:gdLst>
              <a:gd name="connsiteX0" fmla="*/ 5758 w 1692217"/>
              <a:gd name="connsiteY0" fmla="*/ -6 h 755966"/>
              <a:gd name="connsiteX1" fmla="*/ 1651124 w 1692217"/>
              <a:gd name="connsiteY1" fmla="*/ 726922 h 755966"/>
              <a:gd name="connsiteX2" fmla="*/ 1645302 w 1692217"/>
              <a:gd name="connsiteY2" fmla="*/ 740083 h 755966"/>
              <a:gd name="connsiteX3" fmla="*/ -65 w 1692217"/>
              <a:gd name="connsiteY3" fmla="*/ 13163 h 755966"/>
              <a:gd name="connsiteX4" fmla="*/ 1651086 w 1692217"/>
              <a:gd name="connsiteY4" fmla="*/ 703288 h 755966"/>
              <a:gd name="connsiteX5" fmla="*/ 1692152 w 1692217"/>
              <a:gd name="connsiteY5" fmla="*/ 752918 h 755966"/>
              <a:gd name="connsiteX6" fmla="*/ 1627766 w 1692217"/>
              <a:gd name="connsiteY6" fmla="*/ 755961 h 75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217" h="755966">
                <a:moveTo>
                  <a:pt x="5758" y="-6"/>
                </a:moveTo>
                <a:lnTo>
                  <a:pt x="1651124" y="726922"/>
                </a:lnTo>
                <a:lnTo>
                  <a:pt x="1645302" y="740083"/>
                </a:lnTo>
                <a:lnTo>
                  <a:pt x="-65" y="13163"/>
                </a:lnTo>
                <a:close/>
                <a:moveTo>
                  <a:pt x="1651086" y="703288"/>
                </a:moveTo>
                <a:lnTo>
                  <a:pt x="1692152" y="752918"/>
                </a:lnTo>
                <a:lnTo>
                  <a:pt x="1627766" y="755961"/>
                </a:lnTo>
                <a:close/>
              </a:path>
            </a:pathLst>
          </a:custGeom>
          <a:solidFill>
            <a:srgbClr val="156082"/>
          </a:solidFill>
          <a:ln w="9601" cap="flat">
            <a:noFill/>
            <a:prstDash val="solid"/>
            <a:miter/>
          </a:ln>
        </p:spPr>
        <p:txBody>
          <a:bodyPr rtlCol="0" anchor="ctr"/>
          <a:lstStyle/>
          <a:p>
            <a:endParaRPr lang="en-US" dirty="0"/>
          </a:p>
        </p:txBody>
      </p:sp>
      <p:cxnSp>
        <p:nvCxnSpPr>
          <p:cNvPr id="1088" name="Straight Arrow Connector 1087">
            <a:extLst>
              <a:ext uri="{FF2B5EF4-FFF2-40B4-BE49-F238E27FC236}">
                <a16:creationId xmlns:a16="http://schemas.microsoft.com/office/drawing/2014/main" id="{E426950A-5579-F8F8-019B-82B8E4AB488C}"/>
              </a:ext>
            </a:extLst>
          </p:cNvPr>
          <p:cNvCxnSpPr>
            <a:stCxn id="59" idx="3"/>
          </p:cNvCxnSpPr>
          <p:nvPr/>
        </p:nvCxnSpPr>
        <p:spPr>
          <a:xfrm flipV="1">
            <a:off x="1846816" y="2784108"/>
            <a:ext cx="1670104" cy="31236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090" name="Straight Arrow Connector 1089">
            <a:extLst>
              <a:ext uri="{FF2B5EF4-FFF2-40B4-BE49-F238E27FC236}">
                <a16:creationId xmlns:a16="http://schemas.microsoft.com/office/drawing/2014/main" id="{3B145B10-3740-D51F-6675-7E23380979C0}"/>
              </a:ext>
            </a:extLst>
          </p:cNvPr>
          <p:cNvCxnSpPr>
            <a:endCxn id="59" idx="4"/>
          </p:cNvCxnSpPr>
          <p:nvPr/>
        </p:nvCxnSpPr>
        <p:spPr>
          <a:xfrm flipH="1" flipV="1">
            <a:off x="1846816" y="3582843"/>
            <a:ext cx="1670104" cy="3457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92" name="Straight Arrow Connector 1091">
            <a:extLst>
              <a:ext uri="{FF2B5EF4-FFF2-40B4-BE49-F238E27FC236}">
                <a16:creationId xmlns:a16="http://schemas.microsoft.com/office/drawing/2014/main" id="{D370DD5D-5D74-2E05-5F5D-05D2E10FBA84}"/>
              </a:ext>
            </a:extLst>
          </p:cNvPr>
          <p:cNvCxnSpPr>
            <a:cxnSpLocks/>
          </p:cNvCxnSpPr>
          <p:nvPr/>
        </p:nvCxnSpPr>
        <p:spPr>
          <a:xfrm>
            <a:off x="1867537" y="507728"/>
            <a:ext cx="3089474" cy="38659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95" name="Straight Arrow Connector 1094">
            <a:extLst>
              <a:ext uri="{FF2B5EF4-FFF2-40B4-BE49-F238E27FC236}">
                <a16:creationId xmlns:a16="http://schemas.microsoft.com/office/drawing/2014/main" id="{71B0F347-F119-1857-960B-AFD74F610E04}"/>
              </a:ext>
            </a:extLst>
          </p:cNvPr>
          <p:cNvCxnSpPr>
            <a:cxnSpLocks/>
          </p:cNvCxnSpPr>
          <p:nvPr/>
        </p:nvCxnSpPr>
        <p:spPr>
          <a:xfrm>
            <a:off x="1861950" y="507728"/>
            <a:ext cx="5018269" cy="38803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97" name="Straight Connector 1096">
            <a:extLst>
              <a:ext uri="{FF2B5EF4-FFF2-40B4-BE49-F238E27FC236}">
                <a16:creationId xmlns:a16="http://schemas.microsoft.com/office/drawing/2014/main" id="{E17797AB-C32B-A2BE-B3AB-9BA7E9830C89}"/>
              </a:ext>
            </a:extLst>
          </p:cNvPr>
          <p:cNvCxnSpPr>
            <a:stCxn id="1031" idx="0"/>
            <a:endCxn id="1033" idx="0"/>
          </p:cNvCxnSpPr>
          <p:nvPr/>
        </p:nvCxnSpPr>
        <p:spPr>
          <a:xfrm flipH="1" flipV="1">
            <a:off x="11156720" y="1514920"/>
            <a:ext cx="1890" cy="109898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98" name="Straight Connector 1097">
            <a:extLst>
              <a:ext uri="{FF2B5EF4-FFF2-40B4-BE49-F238E27FC236}">
                <a16:creationId xmlns:a16="http://schemas.microsoft.com/office/drawing/2014/main" id="{334D3DAB-81B2-31D5-87F1-8C1BA63F0F7B}"/>
              </a:ext>
            </a:extLst>
          </p:cNvPr>
          <p:cNvCxnSpPr>
            <a:cxnSpLocks/>
            <a:endCxn id="55" idx="0"/>
          </p:cNvCxnSpPr>
          <p:nvPr/>
        </p:nvCxnSpPr>
        <p:spPr>
          <a:xfrm flipH="1" flipV="1">
            <a:off x="11309812" y="1322909"/>
            <a:ext cx="3612" cy="1965122"/>
          </a:xfrm>
          <a:prstGeom prst="line">
            <a:avLst/>
          </a:prstGeom>
        </p:spPr>
        <p:style>
          <a:lnRef idx="1">
            <a:schemeClr val="accent6"/>
          </a:lnRef>
          <a:fillRef idx="0">
            <a:schemeClr val="accent6"/>
          </a:fillRef>
          <a:effectRef idx="0">
            <a:schemeClr val="accent6"/>
          </a:effectRef>
          <a:fontRef idx="minor">
            <a:schemeClr val="tx1"/>
          </a:fontRef>
        </p:style>
      </p:cxnSp>
      <p:cxnSp>
        <p:nvCxnSpPr>
          <p:cNvPr id="1100" name="Straight Connector 1099">
            <a:extLst>
              <a:ext uri="{FF2B5EF4-FFF2-40B4-BE49-F238E27FC236}">
                <a16:creationId xmlns:a16="http://schemas.microsoft.com/office/drawing/2014/main" id="{9F4E3FE8-BE73-7D02-9298-92E4BEA79376}"/>
              </a:ext>
            </a:extLst>
          </p:cNvPr>
          <p:cNvCxnSpPr>
            <a:cxnSpLocks/>
          </p:cNvCxnSpPr>
          <p:nvPr/>
        </p:nvCxnSpPr>
        <p:spPr>
          <a:xfrm flipH="1" flipV="1">
            <a:off x="11420731" y="1159602"/>
            <a:ext cx="10814" cy="3179677"/>
          </a:xfrm>
          <a:prstGeom prst="line">
            <a:avLst/>
          </a:prstGeom>
        </p:spPr>
        <p:style>
          <a:lnRef idx="1">
            <a:schemeClr val="accent6"/>
          </a:lnRef>
          <a:fillRef idx="0">
            <a:schemeClr val="accent6"/>
          </a:fillRef>
          <a:effectRef idx="0">
            <a:schemeClr val="accent6"/>
          </a:effectRef>
          <a:fontRef idx="minor">
            <a:schemeClr val="tx1"/>
          </a:fontRef>
        </p:style>
      </p:cxnSp>
      <p:cxnSp>
        <p:nvCxnSpPr>
          <p:cNvPr id="1102" name="Straight Connector 1101">
            <a:extLst>
              <a:ext uri="{FF2B5EF4-FFF2-40B4-BE49-F238E27FC236}">
                <a16:creationId xmlns:a16="http://schemas.microsoft.com/office/drawing/2014/main" id="{6761AAC1-3C7C-190B-4785-305E778A1D7C}"/>
              </a:ext>
            </a:extLst>
          </p:cNvPr>
          <p:cNvCxnSpPr>
            <a:cxnSpLocks/>
            <a:endCxn id="1059" idx="0"/>
          </p:cNvCxnSpPr>
          <p:nvPr/>
        </p:nvCxnSpPr>
        <p:spPr>
          <a:xfrm flipH="1" flipV="1">
            <a:off x="11573417" y="977287"/>
            <a:ext cx="2420" cy="3657870"/>
          </a:xfrm>
          <a:prstGeom prst="line">
            <a:avLst/>
          </a:prstGeom>
        </p:spPr>
        <p:style>
          <a:lnRef idx="1">
            <a:schemeClr val="accent6"/>
          </a:lnRef>
          <a:fillRef idx="0">
            <a:schemeClr val="accent6"/>
          </a:fillRef>
          <a:effectRef idx="0">
            <a:schemeClr val="accent6"/>
          </a:effectRef>
          <a:fontRef idx="minor">
            <a:schemeClr val="tx1"/>
          </a:fontRef>
        </p:style>
      </p:cxnSp>
      <p:cxnSp>
        <p:nvCxnSpPr>
          <p:cNvPr id="1104" name="Straight Connector 1103">
            <a:extLst>
              <a:ext uri="{FF2B5EF4-FFF2-40B4-BE49-F238E27FC236}">
                <a16:creationId xmlns:a16="http://schemas.microsoft.com/office/drawing/2014/main" id="{867A2A73-EAC6-EB70-34C8-4EC521CD0F3B}"/>
              </a:ext>
            </a:extLst>
          </p:cNvPr>
          <p:cNvCxnSpPr>
            <a:cxnSpLocks/>
            <a:endCxn id="58" idx="0"/>
          </p:cNvCxnSpPr>
          <p:nvPr/>
        </p:nvCxnSpPr>
        <p:spPr>
          <a:xfrm flipV="1">
            <a:off x="11806133" y="746873"/>
            <a:ext cx="19361" cy="4593116"/>
          </a:xfrm>
          <a:prstGeom prst="line">
            <a:avLst/>
          </a:prstGeom>
        </p:spPr>
        <p:style>
          <a:lnRef idx="1">
            <a:schemeClr val="accent6"/>
          </a:lnRef>
          <a:fillRef idx="0">
            <a:schemeClr val="accent6"/>
          </a:fillRef>
          <a:effectRef idx="0">
            <a:schemeClr val="accent6"/>
          </a:effectRef>
          <a:fontRef idx="minor">
            <a:schemeClr val="tx1"/>
          </a:fontRef>
        </p:style>
      </p:cxnSp>
      <p:cxnSp>
        <p:nvCxnSpPr>
          <p:cNvPr id="1107" name="Straight Connector 1106">
            <a:extLst>
              <a:ext uri="{FF2B5EF4-FFF2-40B4-BE49-F238E27FC236}">
                <a16:creationId xmlns:a16="http://schemas.microsoft.com/office/drawing/2014/main" id="{2C539141-6516-2834-23B7-30F094A90252}"/>
              </a:ext>
            </a:extLst>
          </p:cNvPr>
          <p:cNvCxnSpPr>
            <a:cxnSpLocks/>
          </p:cNvCxnSpPr>
          <p:nvPr/>
        </p:nvCxnSpPr>
        <p:spPr>
          <a:xfrm>
            <a:off x="10082853" y="3520860"/>
            <a:ext cx="1777" cy="27491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0" name="Straight Connector 1109">
            <a:extLst>
              <a:ext uri="{FF2B5EF4-FFF2-40B4-BE49-F238E27FC236}">
                <a16:creationId xmlns:a16="http://schemas.microsoft.com/office/drawing/2014/main" id="{E360750B-775E-975E-314C-4A3A55000C99}"/>
              </a:ext>
            </a:extLst>
          </p:cNvPr>
          <p:cNvCxnSpPr>
            <a:cxnSpLocks/>
          </p:cNvCxnSpPr>
          <p:nvPr/>
        </p:nvCxnSpPr>
        <p:spPr>
          <a:xfrm flipH="1">
            <a:off x="4355432" y="3789714"/>
            <a:ext cx="5721256" cy="407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3" name="Straight Arrow Connector 1112">
            <a:extLst>
              <a:ext uri="{FF2B5EF4-FFF2-40B4-BE49-F238E27FC236}">
                <a16:creationId xmlns:a16="http://schemas.microsoft.com/office/drawing/2014/main" id="{B18DC7A5-63B7-6CC3-6E79-CA4E4F3F717A}"/>
              </a:ext>
            </a:extLst>
          </p:cNvPr>
          <p:cNvCxnSpPr/>
          <p:nvPr/>
        </p:nvCxnSpPr>
        <p:spPr>
          <a:xfrm>
            <a:off x="4363453" y="3826042"/>
            <a:ext cx="0" cy="12727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15" name="Straight Connector 1114">
            <a:extLst>
              <a:ext uri="{FF2B5EF4-FFF2-40B4-BE49-F238E27FC236}">
                <a16:creationId xmlns:a16="http://schemas.microsoft.com/office/drawing/2014/main" id="{133F20FB-6DD7-37A3-167E-E494ADBB4629}"/>
              </a:ext>
            </a:extLst>
          </p:cNvPr>
          <p:cNvCxnSpPr>
            <a:cxnSpLocks/>
          </p:cNvCxnSpPr>
          <p:nvPr/>
        </p:nvCxnSpPr>
        <p:spPr>
          <a:xfrm flipH="1">
            <a:off x="10325919" y="3519090"/>
            <a:ext cx="10054" cy="3521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6" name="Straight Connector 1115">
            <a:extLst>
              <a:ext uri="{FF2B5EF4-FFF2-40B4-BE49-F238E27FC236}">
                <a16:creationId xmlns:a16="http://schemas.microsoft.com/office/drawing/2014/main" id="{16B91F45-F44B-51BA-B5DB-FB46D8EC42AE}"/>
              </a:ext>
            </a:extLst>
          </p:cNvPr>
          <p:cNvCxnSpPr>
            <a:cxnSpLocks/>
          </p:cNvCxnSpPr>
          <p:nvPr/>
        </p:nvCxnSpPr>
        <p:spPr>
          <a:xfrm flipH="1">
            <a:off x="5382126" y="3861682"/>
            <a:ext cx="4951814" cy="5085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7" name="Straight Arrow Connector 1116">
            <a:extLst>
              <a:ext uri="{FF2B5EF4-FFF2-40B4-BE49-F238E27FC236}">
                <a16:creationId xmlns:a16="http://schemas.microsoft.com/office/drawing/2014/main" id="{042ED1F8-92A9-2669-FFC3-CD90A3B3227D}"/>
              </a:ext>
            </a:extLst>
          </p:cNvPr>
          <p:cNvCxnSpPr>
            <a:cxnSpLocks/>
          </p:cNvCxnSpPr>
          <p:nvPr/>
        </p:nvCxnSpPr>
        <p:spPr>
          <a:xfrm>
            <a:off x="5390726" y="3928849"/>
            <a:ext cx="0" cy="16311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29" name="Straight Connector 1128">
            <a:extLst>
              <a:ext uri="{FF2B5EF4-FFF2-40B4-BE49-F238E27FC236}">
                <a16:creationId xmlns:a16="http://schemas.microsoft.com/office/drawing/2014/main" id="{551C6BE5-C77D-5769-FC00-1893F86ADACB}"/>
              </a:ext>
            </a:extLst>
          </p:cNvPr>
          <p:cNvCxnSpPr>
            <a:cxnSpLocks/>
          </p:cNvCxnSpPr>
          <p:nvPr/>
        </p:nvCxnSpPr>
        <p:spPr>
          <a:xfrm>
            <a:off x="10600572" y="3519090"/>
            <a:ext cx="2914" cy="440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0" name="Straight Connector 1129">
            <a:extLst>
              <a:ext uri="{FF2B5EF4-FFF2-40B4-BE49-F238E27FC236}">
                <a16:creationId xmlns:a16="http://schemas.microsoft.com/office/drawing/2014/main" id="{EEA85BC6-D807-B805-6DD1-F4A62FD09CF2}"/>
              </a:ext>
            </a:extLst>
          </p:cNvPr>
          <p:cNvCxnSpPr>
            <a:cxnSpLocks/>
          </p:cNvCxnSpPr>
          <p:nvPr/>
        </p:nvCxnSpPr>
        <p:spPr>
          <a:xfrm flipH="1">
            <a:off x="6350313" y="3941419"/>
            <a:ext cx="4248693" cy="514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1" name="Straight Arrow Connector 1130">
            <a:extLst>
              <a:ext uri="{FF2B5EF4-FFF2-40B4-BE49-F238E27FC236}">
                <a16:creationId xmlns:a16="http://schemas.microsoft.com/office/drawing/2014/main" id="{F076A6BA-2D90-FC8C-F317-E470B5A35BA5}"/>
              </a:ext>
            </a:extLst>
          </p:cNvPr>
          <p:cNvCxnSpPr>
            <a:cxnSpLocks/>
          </p:cNvCxnSpPr>
          <p:nvPr/>
        </p:nvCxnSpPr>
        <p:spPr>
          <a:xfrm>
            <a:off x="6369295" y="3978560"/>
            <a:ext cx="0" cy="10926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37" name="Straight Connector 1136">
            <a:extLst>
              <a:ext uri="{FF2B5EF4-FFF2-40B4-BE49-F238E27FC236}">
                <a16:creationId xmlns:a16="http://schemas.microsoft.com/office/drawing/2014/main" id="{69D6B01B-111D-2B26-A090-CBDFFD36049F}"/>
              </a:ext>
            </a:extLst>
          </p:cNvPr>
          <p:cNvCxnSpPr>
            <a:cxnSpLocks/>
          </p:cNvCxnSpPr>
          <p:nvPr/>
        </p:nvCxnSpPr>
        <p:spPr>
          <a:xfrm>
            <a:off x="10855799" y="3527856"/>
            <a:ext cx="0" cy="47531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8" name="Straight Connector 1137">
            <a:extLst>
              <a:ext uri="{FF2B5EF4-FFF2-40B4-BE49-F238E27FC236}">
                <a16:creationId xmlns:a16="http://schemas.microsoft.com/office/drawing/2014/main" id="{614741A8-2A81-9AE6-99DF-15DFCD307753}"/>
              </a:ext>
            </a:extLst>
          </p:cNvPr>
          <p:cNvCxnSpPr>
            <a:cxnSpLocks/>
          </p:cNvCxnSpPr>
          <p:nvPr/>
        </p:nvCxnSpPr>
        <p:spPr>
          <a:xfrm flipH="1">
            <a:off x="7283116" y="4014353"/>
            <a:ext cx="3571117" cy="776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9" name="Straight Arrow Connector 1138">
            <a:extLst>
              <a:ext uri="{FF2B5EF4-FFF2-40B4-BE49-F238E27FC236}">
                <a16:creationId xmlns:a16="http://schemas.microsoft.com/office/drawing/2014/main" id="{32D9048F-99D8-C74C-332A-B9648CD58C52}"/>
              </a:ext>
            </a:extLst>
          </p:cNvPr>
          <p:cNvCxnSpPr>
            <a:cxnSpLocks/>
          </p:cNvCxnSpPr>
          <p:nvPr/>
        </p:nvCxnSpPr>
        <p:spPr>
          <a:xfrm>
            <a:off x="7282249" y="4072843"/>
            <a:ext cx="0" cy="13806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44" name="Straight Connector 1143">
            <a:extLst>
              <a:ext uri="{FF2B5EF4-FFF2-40B4-BE49-F238E27FC236}">
                <a16:creationId xmlns:a16="http://schemas.microsoft.com/office/drawing/2014/main" id="{A09FC5A6-2C0A-C161-B71D-ED6A5D26398E}"/>
              </a:ext>
            </a:extLst>
          </p:cNvPr>
          <p:cNvCxnSpPr>
            <a:cxnSpLocks/>
          </p:cNvCxnSpPr>
          <p:nvPr/>
        </p:nvCxnSpPr>
        <p:spPr>
          <a:xfrm flipH="1">
            <a:off x="4596063" y="4358332"/>
            <a:ext cx="5796638" cy="217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6" name="Straight Arrow Connector 1145">
            <a:extLst>
              <a:ext uri="{FF2B5EF4-FFF2-40B4-BE49-F238E27FC236}">
                <a16:creationId xmlns:a16="http://schemas.microsoft.com/office/drawing/2014/main" id="{C91F5B0C-2917-A0CB-1F44-753F434FB3DF}"/>
              </a:ext>
            </a:extLst>
          </p:cNvPr>
          <p:cNvCxnSpPr>
            <a:cxnSpLocks/>
          </p:cNvCxnSpPr>
          <p:nvPr/>
        </p:nvCxnSpPr>
        <p:spPr>
          <a:xfrm>
            <a:off x="4604663" y="4373655"/>
            <a:ext cx="0" cy="6478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48" name="Straight Connector 1147">
            <a:extLst>
              <a:ext uri="{FF2B5EF4-FFF2-40B4-BE49-F238E27FC236}">
                <a16:creationId xmlns:a16="http://schemas.microsoft.com/office/drawing/2014/main" id="{94311582-F5F1-6810-356B-59D2F500107C}"/>
              </a:ext>
            </a:extLst>
          </p:cNvPr>
          <p:cNvCxnSpPr>
            <a:cxnSpLocks/>
          </p:cNvCxnSpPr>
          <p:nvPr/>
        </p:nvCxnSpPr>
        <p:spPr>
          <a:xfrm flipH="1" flipV="1">
            <a:off x="5665482" y="4636239"/>
            <a:ext cx="3783318" cy="3666"/>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9" name="Straight Arrow Connector 1148">
            <a:extLst>
              <a:ext uri="{FF2B5EF4-FFF2-40B4-BE49-F238E27FC236}">
                <a16:creationId xmlns:a16="http://schemas.microsoft.com/office/drawing/2014/main" id="{9D480E91-C365-DC0F-4533-46F4C7F5D150}"/>
              </a:ext>
            </a:extLst>
          </p:cNvPr>
          <p:cNvCxnSpPr>
            <a:cxnSpLocks/>
          </p:cNvCxnSpPr>
          <p:nvPr/>
        </p:nvCxnSpPr>
        <p:spPr>
          <a:xfrm>
            <a:off x="5641962" y="4629619"/>
            <a:ext cx="0" cy="9334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52" name="Freeform 1151">
            <a:extLst>
              <a:ext uri="{FF2B5EF4-FFF2-40B4-BE49-F238E27FC236}">
                <a16:creationId xmlns:a16="http://schemas.microsoft.com/office/drawing/2014/main" id="{38687F3C-15CF-FBF4-DA72-F17203AF879E}"/>
              </a:ext>
            </a:extLst>
          </p:cNvPr>
          <p:cNvSpPr/>
          <p:nvPr/>
        </p:nvSpPr>
        <p:spPr>
          <a:xfrm>
            <a:off x="9600275" y="6073580"/>
            <a:ext cx="739849" cy="364784"/>
          </a:xfrm>
          <a:custGeom>
            <a:avLst/>
            <a:gdLst>
              <a:gd name="connsiteX0" fmla="*/ -65 w 739849"/>
              <a:gd name="connsiteY0" fmla="*/ 60788 h 364784"/>
              <a:gd name="connsiteX1" fmla="*/ 60785 w 739849"/>
              <a:gd name="connsiteY1" fmla="*/ -6 h 364784"/>
              <a:gd name="connsiteX2" fmla="*/ 678934 w 739849"/>
              <a:gd name="connsiteY2" fmla="*/ -6 h 364784"/>
              <a:gd name="connsiteX3" fmla="*/ 739784 w 739849"/>
              <a:gd name="connsiteY3" fmla="*/ 60788 h 364784"/>
              <a:gd name="connsiteX4" fmla="*/ 739784 w 739849"/>
              <a:gd name="connsiteY4" fmla="*/ 303984 h 364784"/>
              <a:gd name="connsiteX5" fmla="*/ 678934 w 739849"/>
              <a:gd name="connsiteY5" fmla="*/ 364778 h 364784"/>
              <a:gd name="connsiteX6" fmla="*/ 60785 w 739849"/>
              <a:gd name="connsiteY6" fmla="*/ 364778 h 364784"/>
              <a:gd name="connsiteX7" fmla="*/ -65 w 739849"/>
              <a:gd name="connsiteY7" fmla="*/ 303984 h 3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9849" h="364784">
                <a:moveTo>
                  <a:pt x="-65" y="60788"/>
                </a:moveTo>
                <a:cubicBezTo>
                  <a:pt x="-65" y="27218"/>
                  <a:pt x="27184" y="-6"/>
                  <a:pt x="60785" y="-6"/>
                </a:cubicBezTo>
                <a:lnTo>
                  <a:pt x="678934" y="-6"/>
                </a:lnTo>
                <a:cubicBezTo>
                  <a:pt x="712535" y="-6"/>
                  <a:pt x="739784" y="27218"/>
                  <a:pt x="739784" y="60788"/>
                </a:cubicBezTo>
                <a:lnTo>
                  <a:pt x="739784" y="303984"/>
                </a:lnTo>
                <a:cubicBezTo>
                  <a:pt x="739784" y="337554"/>
                  <a:pt x="712535" y="364778"/>
                  <a:pt x="678934" y="364778"/>
                </a:cubicBezTo>
                <a:lnTo>
                  <a:pt x="60785" y="364778"/>
                </a:lnTo>
                <a:cubicBezTo>
                  <a:pt x="27184" y="364778"/>
                  <a:pt x="-65" y="337554"/>
                  <a:pt x="-65" y="30398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153" name="TextBox 1152">
            <a:extLst>
              <a:ext uri="{FF2B5EF4-FFF2-40B4-BE49-F238E27FC236}">
                <a16:creationId xmlns:a16="http://schemas.microsoft.com/office/drawing/2014/main" id="{DCB1CEE2-B2D8-4B6E-77CF-AEEECDB8961B}"/>
              </a:ext>
            </a:extLst>
          </p:cNvPr>
          <p:cNvSpPr txBox="1"/>
          <p:nvPr/>
        </p:nvSpPr>
        <p:spPr>
          <a:xfrm>
            <a:off x="9709065" y="6000008"/>
            <a:ext cx="554287"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DCS </a:t>
            </a:r>
          </a:p>
        </p:txBody>
      </p:sp>
      <p:sp>
        <p:nvSpPr>
          <p:cNvPr id="1154" name="TextBox 1153">
            <a:extLst>
              <a:ext uri="{FF2B5EF4-FFF2-40B4-BE49-F238E27FC236}">
                <a16:creationId xmlns:a16="http://schemas.microsoft.com/office/drawing/2014/main" id="{730F1BEF-779E-8B51-C346-C633FCF060C0}"/>
              </a:ext>
            </a:extLst>
          </p:cNvPr>
          <p:cNvSpPr txBox="1"/>
          <p:nvPr/>
        </p:nvSpPr>
        <p:spPr>
          <a:xfrm>
            <a:off x="9547688" y="6201481"/>
            <a:ext cx="858825" cy="300082"/>
          </a:xfrm>
          <a:prstGeom prst="rect">
            <a:avLst/>
          </a:prstGeom>
          <a:noFill/>
        </p:spPr>
        <p:txBody>
          <a:bodyPr wrap="none" rtlCol="0">
            <a:spAutoFit/>
          </a:bodyPr>
          <a:lstStyle/>
          <a:p>
            <a:pPr algn="l"/>
            <a:r>
              <a:rPr lang="en-US" sz="1350" dirty="0">
                <a:ln/>
                <a:solidFill>
                  <a:schemeClr val="accent2"/>
                </a:solidFill>
                <a:latin typeface="Aptos"/>
                <a:sym typeface="Aptos"/>
                <a:rtl val="0"/>
              </a:rPr>
              <a:t>ORANGE</a:t>
            </a:r>
            <a:endParaRPr lang="en-US" sz="1350" spc="0" baseline="0" dirty="0">
              <a:ln/>
              <a:solidFill>
                <a:schemeClr val="accent2"/>
              </a:solidFill>
              <a:latin typeface="Aptos"/>
              <a:sym typeface="Aptos"/>
              <a:rtl val="0"/>
            </a:endParaRPr>
          </a:p>
        </p:txBody>
      </p:sp>
      <p:sp>
        <p:nvSpPr>
          <p:cNvPr id="1155" name="Freeform 1154">
            <a:extLst>
              <a:ext uri="{FF2B5EF4-FFF2-40B4-BE49-F238E27FC236}">
                <a16:creationId xmlns:a16="http://schemas.microsoft.com/office/drawing/2014/main" id="{1DADF603-B297-BDF5-6196-D37D31F4DFC2}"/>
              </a:ext>
            </a:extLst>
          </p:cNvPr>
          <p:cNvSpPr/>
          <p:nvPr/>
        </p:nvSpPr>
        <p:spPr>
          <a:xfrm>
            <a:off x="10522684" y="5785592"/>
            <a:ext cx="739849" cy="364784"/>
          </a:xfrm>
          <a:custGeom>
            <a:avLst/>
            <a:gdLst>
              <a:gd name="connsiteX0" fmla="*/ -65 w 739849"/>
              <a:gd name="connsiteY0" fmla="*/ 60788 h 364784"/>
              <a:gd name="connsiteX1" fmla="*/ 60785 w 739849"/>
              <a:gd name="connsiteY1" fmla="*/ -6 h 364784"/>
              <a:gd name="connsiteX2" fmla="*/ 678934 w 739849"/>
              <a:gd name="connsiteY2" fmla="*/ -6 h 364784"/>
              <a:gd name="connsiteX3" fmla="*/ 739784 w 739849"/>
              <a:gd name="connsiteY3" fmla="*/ 60788 h 364784"/>
              <a:gd name="connsiteX4" fmla="*/ 739784 w 739849"/>
              <a:gd name="connsiteY4" fmla="*/ 303984 h 364784"/>
              <a:gd name="connsiteX5" fmla="*/ 678934 w 739849"/>
              <a:gd name="connsiteY5" fmla="*/ 364778 h 364784"/>
              <a:gd name="connsiteX6" fmla="*/ 60785 w 739849"/>
              <a:gd name="connsiteY6" fmla="*/ 364778 h 364784"/>
              <a:gd name="connsiteX7" fmla="*/ -65 w 739849"/>
              <a:gd name="connsiteY7" fmla="*/ 303984 h 3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9849" h="364784">
                <a:moveTo>
                  <a:pt x="-65" y="60788"/>
                </a:moveTo>
                <a:cubicBezTo>
                  <a:pt x="-65" y="27218"/>
                  <a:pt x="27184" y="-6"/>
                  <a:pt x="60785" y="-6"/>
                </a:cubicBezTo>
                <a:lnTo>
                  <a:pt x="678934" y="-6"/>
                </a:lnTo>
                <a:cubicBezTo>
                  <a:pt x="712535" y="-6"/>
                  <a:pt x="739784" y="27218"/>
                  <a:pt x="739784" y="60788"/>
                </a:cubicBezTo>
                <a:lnTo>
                  <a:pt x="739784" y="303984"/>
                </a:lnTo>
                <a:cubicBezTo>
                  <a:pt x="739784" y="337554"/>
                  <a:pt x="712535" y="364778"/>
                  <a:pt x="678934" y="364778"/>
                </a:cubicBezTo>
                <a:lnTo>
                  <a:pt x="60785" y="364778"/>
                </a:lnTo>
                <a:cubicBezTo>
                  <a:pt x="27184" y="364778"/>
                  <a:pt x="-65" y="337554"/>
                  <a:pt x="-65" y="30398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156" name="TextBox 1155">
            <a:extLst>
              <a:ext uri="{FF2B5EF4-FFF2-40B4-BE49-F238E27FC236}">
                <a16:creationId xmlns:a16="http://schemas.microsoft.com/office/drawing/2014/main" id="{F3CB2AC6-C855-B2CD-2BF4-F4AA2E657019}"/>
              </a:ext>
            </a:extLst>
          </p:cNvPr>
          <p:cNvSpPr txBox="1"/>
          <p:nvPr/>
        </p:nvSpPr>
        <p:spPr>
          <a:xfrm>
            <a:off x="10622467" y="5915963"/>
            <a:ext cx="521297" cy="300082"/>
          </a:xfrm>
          <a:prstGeom prst="rect">
            <a:avLst/>
          </a:prstGeom>
          <a:noFill/>
        </p:spPr>
        <p:txBody>
          <a:bodyPr wrap="none" rtlCol="0">
            <a:spAutoFit/>
          </a:bodyPr>
          <a:lstStyle/>
          <a:p>
            <a:pPr algn="l"/>
            <a:r>
              <a:rPr lang="en-US" sz="1350" dirty="0">
                <a:ln/>
                <a:solidFill>
                  <a:srgbClr val="0070C0"/>
                </a:solidFill>
                <a:latin typeface="Aptos"/>
                <a:sym typeface="Aptos"/>
                <a:rtl val="0"/>
              </a:rPr>
              <a:t>Blue</a:t>
            </a:r>
            <a:endParaRPr lang="en-US" sz="1350" spc="0" baseline="0" dirty="0">
              <a:ln/>
              <a:solidFill>
                <a:srgbClr val="0070C0"/>
              </a:solidFill>
              <a:latin typeface="Aptos"/>
              <a:sym typeface="Aptos"/>
              <a:rtl val="0"/>
            </a:endParaRPr>
          </a:p>
        </p:txBody>
      </p:sp>
      <p:sp>
        <p:nvSpPr>
          <p:cNvPr id="1157" name="TextBox 1156">
            <a:extLst>
              <a:ext uri="{FF2B5EF4-FFF2-40B4-BE49-F238E27FC236}">
                <a16:creationId xmlns:a16="http://schemas.microsoft.com/office/drawing/2014/main" id="{554D1736-4879-C235-F942-510E0C3588E2}"/>
              </a:ext>
            </a:extLst>
          </p:cNvPr>
          <p:cNvSpPr txBox="1"/>
          <p:nvPr/>
        </p:nvSpPr>
        <p:spPr>
          <a:xfrm>
            <a:off x="10605972" y="5749957"/>
            <a:ext cx="554287"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DCS </a:t>
            </a:r>
          </a:p>
        </p:txBody>
      </p:sp>
      <p:cxnSp>
        <p:nvCxnSpPr>
          <p:cNvPr id="1158" name="Straight Connector 1157">
            <a:extLst>
              <a:ext uri="{FF2B5EF4-FFF2-40B4-BE49-F238E27FC236}">
                <a16:creationId xmlns:a16="http://schemas.microsoft.com/office/drawing/2014/main" id="{FBF5ED06-ABD6-59A6-E83F-AA72012C07CD}"/>
              </a:ext>
            </a:extLst>
          </p:cNvPr>
          <p:cNvCxnSpPr>
            <a:cxnSpLocks/>
          </p:cNvCxnSpPr>
          <p:nvPr/>
        </p:nvCxnSpPr>
        <p:spPr>
          <a:xfrm flipH="1">
            <a:off x="6448926" y="6244437"/>
            <a:ext cx="3134360" cy="30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3" name="Straight Arrow Connector 1162">
            <a:extLst>
              <a:ext uri="{FF2B5EF4-FFF2-40B4-BE49-F238E27FC236}">
                <a16:creationId xmlns:a16="http://schemas.microsoft.com/office/drawing/2014/main" id="{1C686D15-9D2C-771B-89E1-AAAD67BF84F9}"/>
              </a:ext>
            </a:extLst>
          </p:cNvPr>
          <p:cNvCxnSpPr>
            <a:cxnSpLocks/>
          </p:cNvCxnSpPr>
          <p:nvPr/>
        </p:nvCxnSpPr>
        <p:spPr>
          <a:xfrm flipV="1">
            <a:off x="6440905" y="5339989"/>
            <a:ext cx="0" cy="9084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65" name="Straight Connector 1164">
            <a:extLst>
              <a:ext uri="{FF2B5EF4-FFF2-40B4-BE49-F238E27FC236}">
                <a16:creationId xmlns:a16="http://schemas.microsoft.com/office/drawing/2014/main" id="{6106D3FD-C71A-0265-417E-E69944AC6C95}"/>
              </a:ext>
            </a:extLst>
          </p:cNvPr>
          <p:cNvCxnSpPr>
            <a:cxnSpLocks/>
          </p:cNvCxnSpPr>
          <p:nvPr/>
        </p:nvCxnSpPr>
        <p:spPr>
          <a:xfrm flipH="1">
            <a:off x="7543202" y="5962368"/>
            <a:ext cx="29644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6" name="Straight Arrow Connector 1165">
            <a:extLst>
              <a:ext uri="{FF2B5EF4-FFF2-40B4-BE49-F238E27FC236}">
                <a16:creationId xmlns:a16="http://schemas.microsoft.com/office/drawing/2014/main" id="{A131CF8E-4799-C0A6-3702-E594631C7F39}"/>
              </a:ext>
            </a:extLst>
          </p:cNvPr>
          <p:cNvCxnSpPr>
            <a:cxnSpLocks/>
          </p:cNvCxnSpPr>
          <p:nvPr/>
        </p:nvCxnSpPr>
        <p:spPr>
          <a:xfrm flipV="1">
            <a:off x="7543202" y="5502442"/>
            <a:ext cx="0" cy="4611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69" name="Straight Connector 1168">
            <a:extLst>
              <a:ext uri="{FF2B5EF4-FFF2-40B4-BE49-F238E27FC236}">
                <a16:creationId xmlns:a16="http://schemas.microsoft.com/office/drawing/2014/main" id="{AAB0AAC0-04C3-19B4-1CA0-02993270A4C5}"/>
              </a:ext>
            </a:extLst>
          </p:cNvPr>
          <p:cNvCxnSpPr>
            <a:cxnSpLocks/>
          </p:cNvCxnSpPr>
          <p:nvPr/>
        </p:nvCxnSpPr>
        <p:spPr>
          <a:xfrm flipH="1" flipV="1">
            <a:off x="11976031" y="646331"/>
            <a:ext cx="3922" cy="5321332"/>
          </a:xfrm>
          <a:prstGeom prst="line">
            <a:avLst/>
          </a:prstGeom>
        </p:spPr>
        <p:style>
          <a:lnRef idx="1">
            <a:schemeClr val="accent6"/>
          </a:lnRef>
          <a:fillRef idx="0">
            <a:schemeClr val="accent6"/>
          </a:fillRef>
          <a:effectRef idx="0">
            <a:schemeClr val="accent6"/>
          </a:effectRef>
          <a:fontRef idx="minor">
            <a:schemeClr val="tx1"/>
          </a:fontRef>
        </p:style>
      </p:cxnSp>
      <p:cxnSp>
        <p:nvCxnSpPr>
          <p:cNvPr id="1171" name="Straight Connector 1170">
            <a:extLst>
              <a:ext uri="{FF2B5EF4-FFF2-40B4-BE49-F238E27FC236}">
                <a16:creationId xmlns:a16="http://schemas.microsoft.com/office/drawing/2014/main" id="{4384D203-6D58-8940-5A5E-ACBEFAC18014}"/>
              </a:ext>
            </a:extLst>
          </p:cNvPr>
          <p:cNvCxnSpPr>
            <a:cxnSpLocks/>
          </p:cNvCxnSpPr>
          <p:nvPr/>
        </p:nvCxnSpPr>
        <p:spPr>
          <a:xfrm>
            <a:off x="11262468" y="5950653"/>
            <a:ext cx="712964"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175" name="Straight Connector 1174">
            <a:extLst>
              <a:ext uri="{FF2B5EF4-FFF2-40B4-BE49-F238E27FC236}">
                <a16:creationId xmlns:a16="http://schemas.microsoft.com/office/drawing/2014/main" id="{7D14A9AA-5FF3-114B-18F3-F985EA8D72ED}"/>
              </a:ext>
            </a:extLst>
          </p:cNvPr>
          <p:cNvCxnSpPr>
            <a:cxnSpLocks/>
          </p:cNvCxnSpPr>
          <p:nvPr/>
        </p:nvCxnSpPr>
        <p:spPr>
          <a:xfrm>
            <a:off x="11021453" y="654352"/>
            <a:ext cx="94836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177" name="Straight Connector 1176">
            <a:extLst>
              <a:ext uri="{FF2B5EF4-FFF2-40B4-BE49-F238E27FC236}">
                <a16:creationId xmlns:a16="http://schemas.microsoft.com/office/drawing/2014/main" id="{A60E5E57-CF64-8724-8C55-70F37609A5C3}"/>
              </a:ext>
            </a:extLst>
          </p:cNvPr>
          <p:cNvCxnSpPr>
            <a:cxnSpLocks/>
          </p:cNvCxnSpPr>
          <p:nvPr/>
        </p:nvCxnSpPr>
        <p:spPr>
          <a:xfrm flipV="1">
            <a:off x="12128431" y="540470"/>
            <a:ext cx="0" cy="5707930"/>
          </a:xfrm>
          <a:prstGeom prst="line">
            <a:avLst/>
          </a:prstGeom>
        </p:spPr>
        <p:style>
          <a:lnRef idx="1">
            <a:schemeClr val="accent6"/>
          </a:lnRef>
          <a:fillRef idx="0">
            <a:schemeClr val="accent6"/>
          </a:fillRef>
          <a:effectRef idx="0">
            <a:schemeClr val="accent6"/>
          </a:effectRef>
          <a:fontRef idx="minor">
            <a:schemeClr val="tx1"/>
          </a:fontRef>
        </p:style>
      </p:cxnSp>
      <p:cxnSp>
        <p:nvCxnSpPr>
          <p:cNvPr id="1178" name="Straight Connector 1177">
            <a:extLst>
              <a:ext uri="{FF2B5EF4-FFF2-40B4-BE49-F238E27FC236}">
                <a16:creationId xmlns:a16="http://schemas.microsoft.com/office/drawing/2014/main" id="{8EA294AC-6A69-2AB0-A682-6E083B6344C8}"/>
              </a:ext>
            </a:extLst>
          </p:cNvPr>
          <p:cNvCxnSpPr>
            <a:cxnSpLocks/>
          </p:cNvCxnSpPr>
          <p:nvPr/>
        </p:nvCxnSpPr>
        <p:spPr>
          <a:xfrm>
            <a:off x="10348940" y="6239411"/>
            <a:ext cx="178691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179" name="Straight Connector 1178">
            <a:extLst>
              <a:ext uri="{FF2B5EF4-FFF2-40B4-BE49-F238E27FC236}">
                <a16:creationId xmlns:a16="http://schemas.microsoft.com/office/drawing/2014/main" id="{DCEE1F01-1CDD-B3B8-DBF1-F7A055F7CD04}"/>
              </a:ext>
            </a:extLst>
          </p:cNvPr>
          <p:cNvCxnSpPr>
            <a:cxnSpLocks/>
          </p:cNvCxnSpPr>
          <p:nvPr/>
        </p:nvCxnSpPr>
        <p:spPr>
          <a:xfrm>
            <a:off x="11021453" y="537096"/>
            <a:ext cx="1098358" cy="3374"/>
          </a:xfrm>
          <a:prstGeom prst="line">
            <a:avLst/>
          </a:prstGeom>
        </p:spPr>
        <p:style>
          <a:lnRef idx="1">
            <a:schemeClr val="accent6"/>
          </a:lnRef>
          <a:fillRef idx="0">
            <a:schemeClr val="accent6"/>
          </a:fillRef>
          <a:effectRef idx="0">
            <a:schemeClr val="accent6"/>
          </a:effectRef>
          <a:fontRef idx="minor">
            <a:schemeClr val="tx1"/>
          </a:fontRef>
        </p:style>
      </p:cxnSp>
      <p:cxnSp>
        <p:nvCxnSpPr>
          <p:cNvPr id="1187" name="Straight Arrow Connector 1186">
            <a:extLst>
              <a:ext uri="{FF2B5EF4-FFF2-40B4-BE49-F238E27FC236}">
                <a16:creationId xmlns:a16="http://schemas.microsoft.com/office/drawing/2014/main" id="{09D02762-58C1-6D18-C018-934558A900D4}"/>
              </a:ext>
            </a:extLst>
          </p:cNvPr>
          <p:cNvCxnSpPr>
            <a:cxnSpLocks/>
          </p:cNvCxnSpPr>
          <p:nvPr/>
        </p:nvCxnSpPr>
        <p:spPr>
          <a:xfrm flipH="1" flipV="1">
            <a:off x="3974432" y="5176796"/>
            <a:ext cx="5455048" cy="623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89" name="Straight Connector 1188">
            <a:extLst>
              <a:ext uri="{FF2B5EF4-FFF2-40B4-BE49-F238E27FC236}">
                <a16:creationId xmlns:a16="http://schemas.microsoft.com/office/drawing/2014/main" id="{506F8050-C8B1-EE13-3BA5-6705B0546078}"/>
              </a:ext>
            </a:extLst>
          </p:cNvPr>
          <p:cNvCxnSpPr>
            <a:cxnSpLocks/>
          </p:cNvCxnSpPr>
          <p:nvPr/>
        </p:nvCxnSpPr>
        <p:spPr>
          <a:xfrm>
            <a:off x="9688908" y="5239187"/>
            <a:ext cx="64" cy="175024"/>
          </a:xfrm>
          <a:prstGeom prst="line">
            <a:avLst/>
          </a:prstGeom>
        </p:spPr>
        <p:style>
          <a:lnRef idx="2">
            <a:schemeClr val="accent1"/>
          </a:lnRef>
          <a:fillRef idx="0">
            <a:schemeClr val="accent1"/>
          </a:fillRef>
          <a:effectRef idx="1">
            <a:schemeClr val="accent1"/>
          </a:effectRef>
          <a:fontRef idx="minor">
            <a:schemeClr val="tx1"/>
          </a:fontRef>
        </p:style>
      </p:cxnSp>
      <p:cxnSp>
        <p:nvCxnSpPr>
          <p:cNvPr id="1194" name="Straight Connector 1193">
            <a:extLst>
              <a:ext uri="{FF2B5EF4-FFF2-40B4-BE49-F238E27FC236}">
                <a16:creationId xmlns:a16="http://schemas.microsoft.com/office/drawing/2014/main" id="{849FFD67-2F92-8C6F-CE5A-603417F97B00}"/>
              </a:ext>
            </a:extLst>
          </p:cNvPr>
          <p:cNvCxnSpPr>
            <a:cxnSpLocks/>
          </p:cNvCxnSpPr>
          <p:nvPr/>
        </p:nvCxnSpPr>
        <p:spPr>
          <a:xfrm flipH="1">
            <a:off x="4892842" y="5414211"/>
            <a:ext cx="479659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97" name="Straight Arrow Connector 1196">
            <a:extLst>
              <a:ext uri="{FF2B5EF4-FFF2-40B4-BE49-F238E27FC236}">
                <a16:creationId xmlns:a16="http://schemas.microsoft.com/office/drawing/2014/main" id="{261BD12B-EB09-0BD3-2B10-46AE23283E36}"/>
              </a:ext>
            </a:extLst>
          </p:cNvPr>
          <p:cNvCxnSpPr/>
          <p:nvPr/>
        </p:nvCxnSpPr>
        <p:spPr>
          <a:xfrm>
            <a:off x="4892842" y="5422232"/>
            <a:ext cx="0" cy="3395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98" name="Straight Connector 1197">
            <a:extLst>
              <a:ext uri="{FF2B5EF4-FFF2-40B4-BE49-F238E27FC236}">
                <a16:creationId xmlns:a16="http://schemas.microsoft.com/office/drawing/2014/main" id="{8D17CA80-7590-8A2C-368B-3CA396F4BA12}"/>
              </a:ext>
            </a:extLst>
          </p:cNvPr>
          <p:cNvCxnSpPr>
            <a:cxnSpLocks/>
          </p:cNvCxnSpPr>
          <p:nvPr/>
        </p:nvCxnSpPr>
        <p:spPr>
          <a:xfrm>
            <a:off x="9945581" y="5239188"/>
            <a:ext cx="0" cy="2710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01" name="Straight Arrow Connector 1200">
            <a:extLst>
              <a:ext uri="{FF2B5EF4-FFF2-40B4-BE49-F238E27FC236}">
                <a16:creationId xmlns:a16="http://schemas.microsoft.com/office/drawing/2014/main" id="{352F16AA-2E94-64D2-98DC-309DFBAA8CCB}"/>
              </a:ext>
            </a:extLst>
          </p:cNvPr>
          <p:cNvCxnSpPr/>
          <p:nvPr/>
        </p:nvCxnSpPr>
        <p:spPr>
          <a:xfrm flipH="1">
            <a:off x="5842337" y="5518484"/>
            <a:ext cx="410952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02" name="Straight Connector 1201">
            <a:extLst>
              <a:ext uri="{FF2B5EF4-FFF2-40B4-BE49-F238E27FC236}">
                <a16:creationId xmlns:a16="http://schemas.microsoft.com/office/drawing/2014/main" id="{0E470F9B-7C21-D3A1-57DA-BE18E68D9CCF}"/>
              </a:ext>
            </a:extLst>
          </p:cNvPr>
          <p:cNvCxnSpPr>
            <a:cxnSpLocks/>
          </p:cNvCxnSpPr>
          <p:nvPr/>
        </p:nvCxnSpPr>
        <p:spPr>
          <a:xfrm>
            <a:off x="10203762" y="5241386"/>
            <a:ext cx="10583" cy="62200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04" name="Straight Arrow Connector 1203">
            <a:extLst>
              <a:ext uri="{FF2B5EF4-FFF2-40B4-BE49-F238E27FC236}">
                <a16:creationId xmlns:a16="http://schemas.microsoft.com/office/drawing/2014/main" id="{EA0DD91E-AAC1-7BA6-8A9E-36B0A8F8B693}"/>
              </a:ext>
            </a:extLst>
          </p:cNvPr>
          <p:cNvCxnSpPr>
            <a:cxnSpLocks/>
          </p:cNvCxnSpPr>
          <p:nvPr/>
        </p:nvCxnSpPr>
        <p:spPr>
          <a:xfrm flipH="1">
            <a:off x="6822569" y="5847347"/>
            <a:ext cx="338559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07" name="Picture 1206" descr="A yellow rectangular object with wires and wires&#10;&#10;AI-generated content may be incorrect.">
            <a:extLst>
              <a:ext uri="{FF2B5EF4-FFF2-40B4-BE49-F238E27FC236}">
                <a16:creationId xmlns:a16="http://schemas.microsoft.com/office/drawing/2014/main" id="{34392F9D-BF38-9BFA-1D84-598FC57EFF8A}"/>
              </a:ext>
            </a:extLst>
          </p:cNvPr>
          <p:cNvPicPr>
            <a:picLocks noChangeAspect="1"/>
          </p:cNvPicPr>
          <p:nvPr/>
        </p:nvPicPr>
        <p:blipFill>
          <a:blip r:embed="rId4"/>
          <a:stretch>
            <a:fillRect/>
          </a:stretch>
        </p:blipFill>
        <p:spPr>
          <a:xfrm>
            <a:off x="86950" y="3822811"/>
            <a:ext cx="2534243" cy="1900682"/>
          </a:xfrm>
          <a:prstGeom prst="rect">
            <a:avLst/>
          </a:prstGeom>
        </p:spPr>
      </p:pic>
      <p:sp>
        <p:nvSpPr>
          <p:cNvPr id="1208" name="TextBox 1207">
            <a:extLst>
              <a:ext uri="{FF2B5EF4-FFF2-40B4-BE49-F238E27FC236}">
                <a16:creationId xmlns:a16="http://schemas.microsoft.com/office/drawing/2014/main" id="{E72FCF13-42A1-EBB9-D95B-A53505FF4FD2}"/>
              </a:ext>
            </a:extLst>
          </p:cNvPr>
          <p:cNvSpPr txBox="1"/>
          <p:nvPr/>
        </p:nvSpPr>
        <p:spPr>
          <a:xfrm>
            <a:off x="4978" y="1165450"/>
            <a:ext cx="2598821" cy="1569660"/>
          </a:xfrm>
          <a:prstGeom prst="rect">
            <a:avLst/>
          </a:prstGeom>
          <a:noFill/>
        </p:spPr>
        <p:txBody>
          <a:bodyPr wrap="square" rtlCol="0">
            <a:spAutoFit/>
          </a:bodyPr>
          <a:lstStyle/>
          <a:p>
            <a:pPr marL="285750" indent="-285750">
              <a:buFont typeface="Courier New" panose="02070309020205020404" pitchFamily="49" charset="0"/>
              <a:buChar char="o"/>
            </a:pPr>
            <a:r>
              <a:rPr lang="en-US" sz="1200" dirty="0"/>
              <a:t>Chiller is always set to 14</a:t>
            </a:r>
            <a:r>
              <a:rPr lang="en-US" sz="1200" baseline="30000" dirty="0"/>
              <a:t>0</a:t>
            </a:r>
            <a:r>
              <a:rPr lang="en-US" sz="1200" dirty="0"/>
              <a:t>C</a:t>
            </a:r>
          </a:p>
          <a:p>
            <a:pPr marL="285750" indent="-285750">
              <a:buFont typeface="Courier New" panose="02070309020205020404" pitchFamily="49" charset="0"/>
              <a:buChar char="o"/>
            </a:pPr>
            <a:r>
              <a:rPr lang="en-US" sz="1200" dirty="0"/>
              <a:t>Four modules can run parallelly</a:t>
            </a:r>
          </a:p>
          <a:p>
            <a:pPr marL="285750" indent="-285750">
              <a:buFont typeface="Courier New" panose="02070309020205020404" pitchFamily="49" charset="0"/>
              <a:buChar char="o"/>
            </a:pPr>
            <a:r>
              <a:rPr lang="en-US" sz="1200" dirty="0"/>
              <a:t>Four Device Control Setup (DCS) is there to read temperature and humidity of the four modules</a:t>
            </a:r>
          </a:p>
          <a:p>
            <a:pPr marL="285750" indent="-285750">
              <a:buFont typeface="Courier New" panose="02070309020205020404" pitchFamily="49" charset="0"/>
              <a:buChar char="o"/>
            </a:pPr>
            <a:r>
              <a:rPr lang="en-US" sz="1200" dirty="0"/>
              <a:t>Initial warm test can  be done in four modules by ~ 3 hours</a:t>
            </a:r>
          </a:p>
        </p:txBody>
      </p:sp>
      <p:cxnSp>
        <p:nvCxnSpPr>
          <p:cNvPr id="1210" name="Straight Connector 1209">
            <a:extLst>
              <a:ext uri="{FF2B5EF4-FFF2-40B4-BE49-F238E27FC236}">
                <a16:creationId xmlns:a16="http://schemas.microsoft.com/office/drawing/2014/main" id="{33B29B4E-31A1-431C-3B4C-2457888CCAE0}"/>
              </a:ext>
            </a:extLst>
          </p:cNvPr>
          <p:cNvCxnSpPr>
            <a:cxnSpLocks/>
            <a:stCxn id="63" idx="0"/>
          </p:cNvCxnSpPr>
          <p:nvPr/>
        </p:nvCxnSpPr>
        <p:spPr>
          <a:xfrm flipH="1">
            <a:off x="6774527" y="2400915"/>
            <a:ext cx="223869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13" name="Straight Arrow Connector 1212">
            <a:extLst>
              <a:ext uri="{FF2B5EF4-FFF2-40B4-BE49-F238E27FC236}">
                <a16:creationId xmlns:a16="http://schemas.microsoft.com/office/drawing/2014/main" id="{FFC4C680-C56C-3F92-30EE-4EF0B0A80126}"/>
              </a:ext>
            </a:extLst>
          </p:cNvPr>
          <p:cNvCxnSpPr>
            <a:cxnSpLocks/>
          </p:cNvCxnSpPr>
          <p:nvPr/>
        </p:nvCxnSpPr>
        <p:spPr>
          <a:xfrm flipH="1" flipV="1">
            <a:off x="6774527" y="2153467"/>
            <a:ext cx="9144" cy="2371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16" name="Straight Connector 1215">
            <a:extLst>
              <a:ext uri="{FF2B5EF4-FFF2-40B4-BE49-F238E27FC236}">
                <a16:creationId xmlns:a16="http://schemas.microsoft.com/office/drawing/2014/main" id="{672911C4-3B9F-61C3-0CE8-7EF5F3EC0DC4}"/>
              </a:ext>
            </a:extLst>
          </p:cNvPr>
          <p:cNvCxnSpPr>
            <a:cxnSpLocks/>
          </p:cNvCxnSpPr>
          <p:nvPr/>
        </p:nvCxnSpPr>
        <p:spPr>
          <a:xfrm flipH="1">
            <a:off x="5846002" y="2540134"/>
            <a:ext cx="3173150" cy="2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1217" name="Straight Arrow Connector 1216">
            <a:extLst>
              <a:ext uri="{FF2B5EF4-FFF2-40B4-BE49-F238E27FC236}">
                <a16:creationId xmlns:a16="http://schemas.microsoft.com/office/drawing/2014/main" id="{432C6A8D-3461-2A74-646F-65855E938938}"/>
              </a:ext>
            </a:extLst>
          </p:cNvPr>
          <p:cNvCxnSpPr>
            <a:cxnSpLocks/>
          </p:cNvCxnSpPr>
          <p:nvPr/>
        </p:nvCxnSpPr>
        <p:spPr>
          <a:xfrm flipH="1" flipV="1">
            <a:off x="5811061" y="1443674"/>
            <a:ext cx="21311" cy="10963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23" name="Straight Connector 1222">
            <a:extLst>
              <a:ext uri="{FF2B5EF4-FFF2-40B4-BE49-F238E27FC236}">
                <a16:creationId xmlns:a16="http://schemas.microsoft.com/office/drawing/2014/main" id="{BB34C6FB-09C8-369E-9EC5-F87839F33DE6}"/>
              </a:ext>
            </a:extLst>
          </p:cNvPr>
          <p:cNvCxnSpPr>
            <a:cxnSpLocks/>
          </p:cNvCxnSpPr>
          <p:nvPr/>
        </p:nvCxnSpPr>
        <p:spPr>
          <a:xfrm flipH="1">
            <a:off x="4903520" y="2692534"/>
            <a:ext cx="4112584" cy="36476"/>
          </a:xfrm>
          <a:prstGeom prst="line">
            <a:avLst/>
          </a:prstGeom>
        </p:spPr>
        <p:style>
          <a:lnRef idx="2">
            <a:schemeClr val="accent1"/>
          </a:lnRef>
          <a:fillRef idx="0">
            <a:schemeClr val="accent1"/>
          </a:fillRef>
          <a:effectRef idx="1">
            <a:schemeClr val="accent1"/>
          </a:effectRef>
          <a:fontRef idx="minor">
            <a:schemeClr val="tx1"/>
          </a:fontRef>
        </p:style>
      </p:cxnSp>
      <p:cxnSp>
        <p:nvCxnSpPr>
          <p:cNvPr id="1224" name="Straight Arrow Connector 1223">
            <a:extLst>
              <a:ext uri="{FF2B5EF4-FFF2-40B4-BE49-F238E27FC236}">
                <a16:creationId xmlns:a16="http://schemas.microsoft.com/office/drawing/2014/main" id="{A1A5B597-FF4A-55AE-7589-492B665FC773}"/>
              </a:ext>
            </a:extLst>
          </p:cNvPr>
          <p:cNvCxnSpPr>
            <a:cxnSpLocks/>
          </p:cNvCxnSpPr>
          <p:nvPr/>
        </p:nvCxnSpPr>
        <p:spPr>
          <a:xfrm flipH="1" flipV="1">
            <a:off x="4907754" y="2228393"/>
            <a:ext cx="10655" cy="4941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29" name="Straight Connector 1228">
            <a:extLst>
              <a:ext uri="{FF2B5EF4-FFF2-40B4-BE49-F238E27FC236}">
                <a16:creationId xmlns:a16="http://schemas.microsoft.com/office/drawing/2014/main" id="{B8FE1982-7170-D39F-A749-C221049B1B76}"/>
              </a:ext>
            </a:extLst>
          </p:cNvPr>
          <p:cNvCxnSpPr>
            <a:cxnSpLocks/>
          </p:cNvCxnSpPr>
          <p:nvPr/>
        </p:nvCxnSpPr>
        <p:spPr>
          <a:xfrm flipH="1">
            <a:off x="3862602" y="2817502"/>
            <a:ext cx="5159598" cy="498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30" name="Straight Arrow Connector 1229">
            <a:extLst>
              <a:ext uri="{FF2B5EF4-FFF2-40B4-BE49-F238E27FC236}">
                <a16:creationId xmlns:a16="http://schemas.microsoft.com/office/drawing/2014/main" id="{407BD33A-BEE9-B307-B8CA-412296847BE6}"/>
              </a:ext>
            </a:extLst>
          </p:cNvPr>
          <p:cNvCxnSpPr>
            <a:cxnSpLocks/>
          </p:cNvCxnSpPr>
          <p:nvPr/>
        </p:nvCxnSpPr>
        <p:spPr>
          <a:xfrm flipV="1">
            <a:off x="3876142" y="1338746"/>
            <a:ext cx="0" cy="15037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2421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C9453-F6FD-3AA5-0768-41D518A98284}"/>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1A246A30-B583-AA76-AC78-519E1652E2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651EA7FB-5EFE-2DFC-C0D2-170593402811}"/>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1885AD32-DA9F-3787-C4BD-C018AA53880D}"/>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11</a:t>
            </a:fld>
            <a:endParaRPr lang="en-US" dirty="0"/>
          </a:p>
        </p:txBody>
      </p:sp>
      <p:sp>
        <p:nvSpPr>
          <p:cNvPr id="5" name="Rectangle 4">
            <a:extLst>
              <a:ext uri="{FF2B5EF4-FFF2-40B4-BE49-F238E27FC236}">
                <a16:creationId xmlns:a16="http://schemas.microsoft.com/office/drawing/2014/main" id="{8D62704D-07C2-B233-53FE-77DDE33C1813}"/>
              </a:ext>
            </a:extLst>
          </p:cNvPr>
          <p:cNvSpPr/>
          <p:nvPr/>
        </p:nvSpPr>
        <p:spPr>
          <a:xfrm>
            <a:off x="3257800" y="0"/>
            <a:ext cx="5676427"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M</a:t>
            </a:r>
            <a:r>
              <a:rPr lang="en-US" sz="3600" b="0" cap="none" spc="0" dirty="0">
                <a:ln w="0"/>
                <a:solidFill>
                  <a:srgbClr val="0070C0"/>
                </a:solidFill>
                <a:effectLst>
                  <a:outerShdw blurRad="38100" dist="19050" dir="2700000" algn="tl" rotWithShape="0">
                    <a:schemeClr val="dk1">
                      <a:alpha val="40000"/>
                    </a:schemeClr>
                  </a:outerShdw>
                </a:effectLst>
              </a:rPr>
              <a:t>odule testing setup (Cold)</a:t>
            </a:r>
          </a:p>
        </p:txBody>
      </p:sp>
      <p:pic>
        <p:nvPicPr>
          <p:cNvPr id="11" name="Picture 10" descr="A group of electronic equipment&#10;&#10;AI-generated content may be incorrect.">
            <a:extLst>
              <a:ext uri="{FF2B5EF4-FFF2-40B4-BE49-F238E27FC236}">
                <a16:creationId xmlns:a16="http://schemas.microsoft.com/office/drawing/2014/main" id="{D841232C-311D-6ABE-2EBB-46F98E9A6C5B}"/>
              </a:ext>
            </a:extLst>
          </p:cNvPr>
          <p:cNvPicPr>
            <a:picLocks noChangeAspect="1"/>
          </p:cNvPicPr>
          <p:nvPr/>
        </p:nvPicPr>
        <p:blipFill>
          <a:blip r:embed="rId3"/>
          <a:stretch>
            <a:fillRect/>
          </a:stretch>
        </p:blipFill>
        <p:spPr>
          <a:xfrm>
            <a:off x="3031958" y="1008647"/>
            <a:ext cx="6128084" cy="4596063"/>
          </a:xfrm>
          <a:prstGeom prst="rect">
            <a:avLst/>
          </a:prstGeom>
        </p:spPr>
      </p:pic>
      <p:grpSp>
        <p:nvGrpSpPr>
          <p:cNvPr id="1027" name="Group 1026">
            <a:extLst>
              <a:ext uri="{FF2B5EF4-FFF2-40B4-BE49-F238E27FC236}">
                <a16:creationId xmlns:a16="http://schemas.microsoft.com/office/drawing/2014/main" id="{736470FB-16D5-1783-5D9A-2D46FABE4E37}"/>
              </a:ext>
            </a:extLst>
          </p:cNvPr>
          <p:cNvGrpSpPr/>
          <p:nvPr/>
        </p:nvGrpSpPr>
        <p:grpSpPr>
          <a:xfrm>
            <a:off x="1914573" y="3767034"/>
            <a:ext cx="874367" cy="1459137"/>
            <a:chOff x="10147086" y="238041"/>
            <a:chExt cx="874367" cy="1459137"/>
          </a:xfrm>
        </p:grpSpPr>
        <p:sp>
          <p:nvSpPr>
            <p:cNvPr id="36" name="Freeform 35">
              <a:extLst>
                <a:ext uri="{FF2B5EF4-FFF2-40B4-BE49-F238E27FC236}">
                  <a16:creationId xmlns:a16="http://schemas.microsoft.com/office/drawing/2014/main" id="{E8A048D4-8246-9787-85A8-00B19FD96BDC}"/>
                </a:ext>
              </a:extLst>
            </p:cNvPr>
            <p:cNvSpPr/>
            <p:nvPr/>
          </p:nvSpPr>
          <p:spPr>
            <a:xfrm>
              <a:off x="10147086" y="238041"/>
              <a:ext cx="874367" cy="1459137"/>
            </a:xfrm>
            <a:custGeom>
              <a:avLst/>
              <a:gdLst>
                <a:gd name="connsiteX0" fmla="*/ -65 w 874367"/>
                <a:gd name="connsiteY0" fmla="*/ 145590 h 1459137"/>
                <a:gd name="connsiteX1" fmla="*/ 145666 w 874367"/>
                <a:gd name="connsiteY1" fmla="*/ -6 h 1459137"/>
                <a:gd name="connsiteX2" fmla="*/ 728571 w 874367"/>
                <a:gd name="connsiteY2" fmla="*/ -6 h 1459137"/>
                <a:gd name="connsiteX3" fmla="*/ 874302 w 874367"/>
                <a:gd name="connsiteY3" fmla="*/ 145590 h 1459137"/>
                <a:gd name="connsiteX4" fmla="*/ 874302 w 874367"/>
                <a:gd name="connsiteY4" fmla="*/ 1313535 h 1459137"/>
                <a:gd name="connsiteX5" fmla="*/ 728571 w 874367"/>
                <a:gd name="connsiteY5" fmla="*/ 1459132 h 1459137"/>
                <a:gd name="connsiteX6" fmla="*/ 145666 w 874367"/>
                <a:gd name="connsiteY6" fmla="*/ 1459132 h 1459137"/>
                <a:gd name="connsiteX7" fmla="*/ -65 w 874367"/>
                <a:gd name="connsiteY7" fmla="*/ 1313535 h 145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367" h="1459137">
                  <a:moveTo>
                    <a:pt x="-65" y="145590"/>
                  </a:moveTo>
                  <a:cubicBezTo>
                    <a:pt x="-65" y="65180"/>
                    <a:pt x="65176" y="-6"/>
                    <a:pt x="145666" y="-6"/>
                  </a:cubicBezTo>
                  <a:lnTo>
                    <a:pt x="728571" y="-6"/>
                  </a:lnTo>
                  <a:cubicBezTo>
                    <a:pt x="809061" y="-6"/>
                    <a:pt x="874302" y="65180"/>
                    <a:pt x="874302" y="145590"/>
                  </a:cubicBezTo>
                  <a:lnTo>
                    <a:pt x="874302" y="1313535"/>
                  </a:lnTo>
                  <a:cubicBezTo>
                    <a:pt x="874302" y="1393951"/>
                    <a:pt x="809061" y="1459132"/>
                    <a:pt x="728571" y="1459132"/>
                  </a:cubicBezTo>
                  <a:lnTo>
                    <a:pt x="145666" y="1459132"/>
                  </a:lnTo>
                  <a:cubicBezTo>
                    <a:pt x="65176" y="1459132"/>
                    <a:pt x="-65" y="1393951"/>
                    <a:pt x="-65" y="1313535"/>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38" name="TextBox 37">
              <a:extLst>
                <a:ext uri="{FF2B5EF4-FFF2-40B4-BE49-F238E27FC236}">
                  <a16:creationId xmlns:a16="http://schemas.microsoft.com/office/drawing/2014/main" id="{F884EA4D-1DDA-C264-0564-1DF9196A6842}"/>
                </a:ext>
              </a:extLst>
            </p:cNvPr>
            <p:cNvSpPr txBox="1"/>
            <p:nvPr/>
          </p:nvSpPr>
          <p:spPr>
            <a:xfrm>
              <a:off x="10196265" y="298863"/>
              <a:ext cx="776388" cy="302368"/>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DAQ PC</a:t>
              </a:r>
            </a:p>
          </p:txBody>
        </p:sp>
        <p:sp>
          <p:nvSpPr>
            <p:cNvPr id="40" name="Freeform 39">
              <a:extLst>
                <a:ext uri="{FF2B5EF4-FFF2-40B4-BE49-F238E27FC236}">
                  <a16:creationId xmlns:a16="http://schemas.microsoft.com/office/drawing/2014/main" id="{A99E27CC-734E-0DCE-17E0-F7E620BD82AD}"/>
                </a:ext>
              </a:extLst>
            </p:cNvPr>
            <p:cNvSpPr/>
            <p:nvPr/>
          </p:nvSpPr>
          <p:spPr>
            <a:xfrm>
              <a:off x="10339255" y="746819"/>
              <a:ext cx="528463" cy="163193"/>
            </a:xfrm>
            <a:custGeom>
              <a:avLst/>
              <a:gdLst>
                <a:gd name="connsiteX0" fmla="*/ -65 w 528463"/>
                <a:gd name="connsiteY0" fmla="*/ -6 h 163193"/>
                <a:gd name="connsiteX1" fmla="*/ 528399 w 528463"/>
                <a:gd name="connsiteY1" fmla="*/ -6 h 163193"/>
                <a:gd name="connsiteX2" fmla="*/ 528399 w 528463"/>
                <a:gd name="connsiteY2" fmla="*/ 163187 h 163193"/>
                <a:gd name="connsiteX3" fmla="*/ -65 w 528463"/>
                <a:gd name="connsiteY3" fmla="*/ 163187 h 163193"/>
              </a:gdLst>
              <a:ahLst/>
              <a:cxnLst>
                <a:cxn ang="0">
                  <a:pos x="connsiteX0" y="connsiteY0"/>
                </a:cxn>
                <a:cxn ang="0">
                  <a:pos x="connsiteX1" y="connsiteY1"/>
                </a:cxn>
                <a:cxn ang="0">
                  <a:pos x="connsiteX2" y="connsiteY2"/>
                </a:cxn>
                <a:cxn ang="0">
                  <a:pos x="connsiteX3" y="connsiteY3"/>
                </a:cxn>
              </a:cxnLst>
              <a:rect l="l" t="t" r="r" b="b"/>
              <a:pathLst>
                <a:path w="528463" h="163193">
                  <a:moveTo>
                    <a:pt x="-65" y="-6"/>
                  </a:moveTo>
                  <a:lnTo>
                    <a:pt x="528399" y="-6"/>
                  </a:lnTo>
                  <a:lnTo>
                    <a:pt x="528399" y="163187"/>
                  </a:lnTo>
                  <a:lnTo>
                    <a:pt x="-65" y="1631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47" name="TextBox 46">
              <a:extLst>
                <a:ext uri="{FF2B5EF4-FFF2-40B4-BE49-F238E27FC236}">
                  <a16:creationId xmlns:a16="http://schemas.microsoft.com/office/drawing/2014/main" id="{6DEE51E3-3C1F-4641-4058-2B513FC4686B}"/>
                </a:ext>
              </a:extLst>
            </p:cNvPr>
            <p:cNvSpPr txBox="1"/>
            <p:nvPr/>
          </p:nvSpPr>
          <p:spPr>
            <a:xfrm>
              <a:off x="10317898" y="699703"/>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1</a:t>
              </a:r>
            </a:p>
          </p:txBody>
        </p:sp>
        <p:sp>
          <p:nvSpPr>
            <p:cNvPr id="48" name="Freeform 47">
              <a:extLst>
                <a:ext uri="{FF2B5EF4-FFF2-40B4-BE49-F238E27FC236}">
                  <a16:creationId xmlns:a16="http://schemas.microsoft.com/office/drawing/2014/main" id="{59B5DF7C-1ED4-CB42-72D5-A71CCC3ED1BD}"/>
                </a:ext>
              </a:extLst>
            </p:cNvPr>
            <p:cNvSpPr/>
            <p:nvPr/>
          </p:nvSpPr>
          <p:spPr>
            <a:xfrm>
              <a:off x="10339255" y="977209"/>
              <a:ext cx="528463" cy="172792"/>
            </a:xfrm>
            <a:custGeom>
              <a:avLst/>
              <a:gdLst>
                <a:gd name="connsiteX0" fmla="*/ -65 w 528463"/>
                <a:gd name="connsiteY0" fmla="*/ -6 h 172792"/>
                <a:gd name="connsiteX1" fmla="*/ 528399 w 528463"/>
                <a:gd name="connsiteY1" fmla="*/ -6 h 172792"/>
                <a:gd name="connsiteX2" fmla="*/ 528399 w 528463"/>
                <a:gd name="connsiteY2" fmla="*/ 172787 h 172792"/>
                <a:gd name="connsiteX3" fmla="*/ -65 w 528463"/>
                <a:gd name="connsiteY3" fmla="*/ 172787 h 172792"/>
              </a:gdLst>
              <a:ahLst/>
              <a:cxnLst>
                <a:cxn ang="0">
                  <a:pos x="connsiteX0" y="connsiteY0"/>
                </a:cxn>
                <a:cxn ang="0">
                  <a:pos x="connsiteX1" y="connsiteY1"/>
                </a:cxn>
                <a:cxn ang="0">
                  <a:pos x="connsiteX2" y="connsiteY2"/>
                </a:cxn>
                <a:cxn ang="0">
                  <a:pos x="connsiteX3" y="connsiteY3"/>
                </a:cxn>
              </a:cxnLst>
              <a:rect l="l" t="t" r="r" b="b"/>
              <a:pathLst>
                <a:path w="528463" h="172792">
                  <a:moveTo>
                    <a:pt x="-65" y="-6"/>
                  </a:moveTo>
                  <a:lnTo>
                    <a:pt x="528399" y="-6"/>
                  </a:lnTo>
                  <a:lnTo>
                    <a:pt x="528399" y="172787"/>
                  </a:lnTo>
                  <a:lnTo>
                    <a:pt x="-65" y="1727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F8E74BEA-6083-0C31-90B1-4501793D5794}"/>
                </a:ext>
              </a:extLst>
            </p:cNvPr>
            <p:cNvSpPr txBox="1"/>
            <p:nvPr/>
          </p:nvSpPr>
          <p:spPr>
            <a:xfrm>
              <a:off x="10317898" y="93969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2</a:t>
              </a:r>
            </a:p>
          </p:txBody>
        </p:sp>
        <p:sp>
          <p:nvSpPr>
            <p:cNvPr id="51" name="Freeform 50">
              <a:extLst>
                <a:ext uri="{FF2B5EF4-FFF2-40B4-BE49-F238E27FC236}">
                  <a16:creationId xmlns:a16="http://schemas.microsoft.com/office/drawing/2014/main" id="{9266B77D-5536-11CA-5478-542C6E589711}"/>
                </a:ext>
              </a:extLst>
            </p:cNvPr>
            <p:cNvSpPr/>
            <p:nvPr/>
          </p:nvSpPr>
          <p:spPr>
            <a:xfrm>
              <a:off x="10339255" y="1217199"/>
              <a:ext cx="528463" cy="163193"/>
            </a:xfrm>
            <a:custGeom>
              <a:avLst/>
              <a:gdLst>
                <a:gd name="connsiteX0" fmla="*/ -65 w 528463"/>
                <a:gd name="connsiteY0" fmla="*/ -6 h 163193"/>
                <a:gd name="connsiteX1" fmla="*/ 528399 w 528463"/>
                <a:gd name="connsiteY1" fmla="*/ -6 h 163193"/>
                <a:gd name="connsiteX2" fmla="*/ 528399 w 528463"/>
                <a:gd name="connsiteY2" fmla="*/ 163187 h 163193"/>
                <a:gd name="connsiteX3" fmla="*/ -65 w 528463"/>
                <a:gd name="connsiteY3" fmla="*/ 163187 h 163193"/>
              </a:gdLst>
              <a:ahLst/>
              <a:cxnLst>
                <a:cxn ang="0">
                  <a:pos x="connsiteX0" y="connsiteY0"/>
                </a:cxn>
                <a:cxn ang="0">
                  <a:pos x="connsiteX1" y="connsiteY1"/>
                </a:cxn>
                <a:cxn ang="0">
                  <a:pos x="connsiteX2" y="connsiteY2"/>
                </a:cxn>
                <a:cxn ang="0">
                  <a:pos x="connsiteX3" y="connsiteY3"/>
                </a:cxn>
              </a:cxnLst>
              <a:rect l="l" t="t" r="r" b="b"/>
              <a:pathLst>
                <a:path w="528463" h="163193">
                  <a:moveTo>
                    <a:pt x="-65" y="-6"/>
                  </a:moveTo>
                  <a:lnTo>
                    <a:pt x="528399" y="-6"/>
                  </a:lnTo>
                  <a:lnTo>
                    <a:pt x="528399" y="163187"/>
                  </a:lnTo>
                  <a:lnTo>
                    <a:pt x="-65" y="1631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54" name="TextBox 53">
              <a:extLst>
                <a:ext uri="{FF2B5EF4-FFF2-40B4-BE49-F238E27FC236}">
                  <a16:creationId xmlns:a16="http://schemas.microsoft.com/office/drawing/2014/main" id="{63E6A53D-4A31-D037-DC66-97F3DB194613}"/>
                </a:ext>
              </a:extLst>
            </p:cNvPr>
            <p:cNvSpPr txBox="1"/>
            <p:nvPr/>
          </p:nvSpPr>
          <p:spPr>
            <a:xfrm>
              <a:off x="10317898" y="117008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3</a:t>
              </a:r>
            </a:p>
          </p:txBody>
        </p:sp>
        <p:sp>
          <p:nvSpPr>
            <p:cNvPr id="57" name="Freeform 56">
              <a:extLst>
                <a:ext uri="{FF2B5EF4-FFF2-40B4-BE49-F238E27FC236}">
                  <a16:creationId xmlns:a16="http://schemas.microsoft.com/office/drawing/2014/main" id="{A4495100-C385-083A-7089-5920A9C71635}"/>
                </a:ext>
              </a:extLst>
            </p:cNvPr>
            <p:cNvSpPr/>
            <p:nvPr/>
          </p:nvSpPr>
          <p:spPr>
            <a:xfrm>
              <a:off x="10339255" y="1447589"/>
              <a:ext cx="528463" cy="172792"/>
            </a:xfrm>
            <a:custGeom>
              <a:avLst/>
              <a:gdLst>
                <a:gd name="connsiteX0" fmla="*/ -65 w 528463"/>
                <a:gd name="connsiteY0" fmla="*/ -6 h 172792"/>
                <a:gd name="connsiteX1" fmla="*/ 528399 w 528463"/>
                <a:gd name="connsiteY1" fmla="*/ -6 h 172792"/>
                <a:gd name="connsiteX2" fmla="*/ 528399 w 528463"/>
                <a:gd name="connsiteY2" fmla="*/ 172787 h 172792"/>
                <a:gd name="connsiteX3" fmla="*/ -65 w 528463"/>
                <a:gd name="connsiteY3" fmla="*/ 172787 h 172792"/>
              </a:gdLst>
              <a:ahLst/>
              <a:cxnLst>
                <a:cxn ang="0">
                  <a:pos x="connsiteX0" y="connsiteY0"/>
                </a:cxn>
                <a:cxn ang="0">
                  <a:pos x="connsiteX1" y="connsiteY1"/>
                </a:cxn>
                <a:cxn ang="0">
                  <a:pos x="connsiteX2" y="connsiteY2"/>
                </a:cxn>
                <a:cxn ang="0">
                  <a:pos x="connsiteX3" y="connsiteY3"/>
                </a:cxn>
              </a:cxnLst>
              <a:rect l="l" t="t" r="r" b="b"/>
              <a:pathLst>
                <a:path w="528463" h="172792">
                  <a:moveTo>
                    <a:pt x="-65" y="-6"/>
                  </a:moveTo>
                  <a:lnTo>
                    <a:pt x="528399" y="-6"/>
                  </a:lnTo>
                  <a:lnTo>
                    <a:pt x="528399" y="172787"/>
                  </a:lnTo>
                  <a:lnTo>
                    <a:pt x="-65" y="172787"/>
                  </a:lnTo>
                  <a:close/>
                </a:path>
              </a:pathLst>
            </a:custGeom>
            <a:solidFill>
              <a:srgbClr val="FFFFFF"/>
            </a:solidFill>
            <a:ln w="14401" cap="flat">
              <a:solidFill>
                <a:srgbClr val="0F9ED5"/>
              </a:solid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926B23CF-A89D-8227-CF10-07BB89FE1A05}"/>
                </a:ext>
              </a:extLst>
            </p:cNvPr>
            <p:cNvSpPr txBox="1"/>
            <p:nvPr/>
          </p:nvSpPr>
          <p:spPr>
            <a:xfrm>
              <a:off x="10317898" y="1410072"/>
              <a:ext cx="565218" cy="255495"/>
            </a:xfrm>
            <a:prstGeom prst="rect">
              <a:avLst/>
            </a:prstGeom>
            <a:noFill/>
          </p:spPr>
          <p:txBody>
            <a:bodyPr wrap="none" rtlCol="0">
              <a:spAutoFit/>
            </a:bodyPr>
            <a:lstStyle/>
            <a:p>
              <a:pPr algn="l"/>
              <a:r>
                <a:rPr lang="en-US" sz="1050" spc="0" baseline="0">
                  <a:ln/>
                  <a:solidFill>
                    <a:srgbClr val="000000"/>
                  </a:solidFill>
                  <a:latin typeface="Aptos"/>
                  <a:sym typeface="Aptos"/>
                  <a:rtl val="0"/>
                </a:rPr>
                <a:t>Card 4</a:t>
              </a:r>
            </a:p>
          </p:txBody>
        </p:sp>
      </p:grpSp>
      <p:grpSp>
        <p:nvGrpSpPr>
          <p:cNvPr id="1037" name="Group 1036">
            <a:extLst>
              <a:ext uri="{FF2B5EF4-FFF2-40B4-BE49-F238E27FC236}">
                <a16:creationId xmlns:a16="http://schemas.microsoft.com/office/drawing/2014/main" id="{DE97F5D6-F63C-93B5-D78E-6C928603EFA4}"/>
              </a:ext>
            </a:extLst>
          </p:cNvPr>
          <p:cNvGrpSpPr/>
          <p:nvPr/>
        </p:nvGrpSpPr>
        <p:grpSpPr>
          <a:xfrm>
            <a:off x="1726607" y="1303887"/>
            <a:ext cx="1029689" cy="566375"/>
            <a:chOff x="9013291" y="2306519"/>
            <a:chExt cx="1029689" cy="566375"/>
          </a:xfrm>
        </p:grpSpPr>
        <p:sp>
          <p:nvSpPr>
            <p:cNvPr id="1029" name="Freeform 1028">
              <a:extLst>
                <a:ext uri="{FF2B5EF4-FFF2-40B4-BE49-F238E27FC236}">
                  <a16:creationId xmlns:a16="http://schemas.microsoft.com/office/drawing/2014/main" id="{B67E9580-D44E-B651-F400-99EFD74004CF}"/>
                </a:ext>
              </a:extLst>
            </p:cNvPr>
            <p:cNvSpPr/>
            <p:nvPr/>
          </p:nvSpPr>
          <p:spPr>
            <a:xfrm>
              <a:off x="9013291" y="2306519"/>
              <a:ext cx="1008885" cy="566375"/>
            </a:xfrm>
            <a:custGeom>
              <a:avLst/>
              <a:gdLst>
                <a:gd name="connsiteX0" fmla="*/ -65 w 1008885"/>
                <a:gd name="connsiteY0" fmla="*/ 94396 h 566375"/>
                <a:gd name="connsiteX1" fmla="*/ 94424 w 1008885"/>
                <a:gd name="connsiteY1" fmla="*/ -6 h 566375"/>
                <a:gd name="connsiteX2" fmla="*/ 914340 w 1008885"/>
                <a:gd name="connsiteY2" fmla="*/ -6 h 566375"/>
                <a:gd name="connsiteX3" fmla="*/ 1008820 w 1008885"/>
                <a:gd name="connsiteY3" fmla="*/ 94396 h 566375"/>
                <a:gd name="connsiteX4" fmla="*/ 1008820 w 1008885"/>
                <a:gd name="connsiteY4" fmla="*/ 471967 h 566375"/>
                <a:gd name="connsiteX5" fmla="*/ 914340 w 1008885"/>
                <a:gd name="connsiteY5" fmla="*/ 566370 h 566375"/>
                <a:gd name="connsiteX6" fmla="*/ 94424 w 1008885"/>
                <a:gd name="connsiteY6" fmla="*/ 566370 h 566375"/>
                <a:gd name="connsiteX7" fmla="*/ -65 w 1008885"/>
                <a:gd name="connsiteY7" fmla="*/ 471967 h 56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8885" h="566375">
                  <a:moveTo>
                    <a:pt x="-65" y="94396"/>
                  </a:moveTo>
                  <a:cubicBezTo>
                    <a:pt x="-65" y="42261"/>
                    <a:pt x="42241" y="-6"/>
                    <a:pt x="94424" y="-6"/>
                  </a:cubicBezTo>
                  <a:lnTo>
                    <a:pt x="914340" y="-6"/>
                  </a:lnTo>
                  <a:cubicBezTo>
                    <a:pt x="966514" y="-6"/>
                    <a:pt x="1008820" y="42261"/>
                    <a:pt x="1008820" y="94396"/>
                  </a:cubicBezTo>
                  <a:lnTo>
                    <a:pt x="1008820" y="471967"/>
                  </a:lnTo>
                  <a:cubicBezTo>
                    <a:pt x="1008820" y="524103"/>
                    <a:pt x="966514" y="566370"/>
                    <a:pt x="914340" y="566370"/>
                  </a:cubicBezTo>
                  <a:lnTo>
                    <a:pt x="94424" y="566370"/>
                  </a:lnTo>
                  <a:cubicBezTo>
                    <a:pt x="42241" y="566370"/>
                    <a:pt x="-65" y="524103"/>
                    <a:pt x="-65" y="471967"/>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32" name="TextBox 1031">
              <a:extLst>
                <a:ext uri="{FF2B5EF4-FFF2-40B4-BE49-F238E27FC236}">
                  <a16:creationId xmlns:a16="http://schemas.microsoft.com/office/drawing/2014/main" id="{2F1A9F8B-8DEF-990D-46BD-C253153D3624}"/>
                </a:ext>
              </a:extLst>
            </p:cNvPr>
            <p:cNvSpPr txBox="1"/>
            <p:nvPr/>
          </p:nvSpPr>
          <p:spPr>
            <a:xfrm>
              <a:off x="9028361" y="2338542"/>
              <a:ext cx="1014619"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DMM 6500 </a:t>
              </a:r>
            </a:p>
          </p:txBody>
        </p:sp>
        <p:sp>
          <p:nvSpPr>
            <p:cNvPr id="1036" name="TextBox 1035">
              <a:extLst>
                <a:ext uri="{FF2B5EF4-FFF2-40B4-BE49-F238E27FC236}">
                  <a16:creationId xmlns:a16="http://schemas.microsoft.com/office/drawing/2014/main" id="{EBFE80A1-9D57-DFB0-871E-7A5F54A2C4FC}"/>
                </a:ext>
              </a:extLst>
            </p:cNvPr>
            <p:cNvSpPr txBox="1"/>
            <p:nvPr/>
          </p:nvSpPr>
          <p:spPr>
            <a:xfrm>
              <a:off x="9159276" y="2540134"/>
              <a:ext cx="719216"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(10 Ch)</a:t>
              </a:r>
            </a:p>
          </p:txBody>
        </p:sp>
      </p:grpSp>
      <p:grpSp>
        <p:nvGrpSpPr>
          <p:cNvPr id="1052" name="Group 1051">
            <a:extLst>
              <a:ext uri="{FF2B5EF4-FFF2-40B4-BE49-F238E27FC236}">
                <a16:creationId xmlns:a16="http://schemas.microsoft.com/office/drawing/2014/main" id="{8234E1E2-3EA2-C8B5-0BB2-846E84297267}"/>
              </a:ext>
            </a:extLst>
          </p:cNvPr>
          <p:cNvGrpSpPr/>
          <p:nvPr/>
        </p:nvGrpSpPr>
        <p:grpSpPr>
          <a:xfrm>
            <a:off x="1631125" y="2060392"/>
            <a:ext cx="1162619" cy="758367"/>
            <a:chOff x="9878050" y="3007289"/>
            <a:chExt cx="1162619" cy="758367"/>
          </a:xfrm>
        </p:grpSpPr>
        <p:sp>
          <p:nvSpPr>
            <p:cNvPr id="1038" name="Freeform 1037">
              <a:extLst>
                <a:ext uri="{FF2B5EF4-FFF2-40B4-BE49-F238E27FC236}">
                  <a16:creationId xmlns:a16="http://schemas.microsoft.com/office/drawing/2014/main" id="{BB0ED583-B070-AD90-1516-5F7257955217}"/>
                </a:ext>
              </a:extLst>
            </p:cNvPr>
            <p:cNvSpPr/>
            <p:nvPr/>
          </p:nvSpPr>
          <p:spPr>
            <a:xfrm>
              <a:off x="9878050" y="3007289"/>
              <a:ext cx="1162619" cy="758367"/>
            </a:xfrm>
            <a:custGeom>
              <a:avLst/>
              <a:gdLst>
                <a:gd name="connsiteX0" fmla="*/ -65 w 1162619"/>
                <a:gd name="connsiteY0" fmla="*/ 126392 h 758367"/>
                <a:gd name="connsiteX1" fmla="*/ 126449 w 1162619"/>
                <a:gd name="connsiteY1" fmla="*/ -6 h 758367"/>
                <a:gd name="connsiteX2" fmla="*/ 1036041 w 1162619"/>
                <a:gd name="connsiteY2" fmla="*/ -6 h 758367"/>
                <a:gd name="connsiteX3" fmla="*/ 1162555 w 1162619"/>
                <a:gd name="connsiteY3" fmla="*/ 126392 h 758367"/>
                <a:gd name="connsiteX4" fmla="*/ 1162555 w 1162619"/>
                <a:gd name="connsiteY4" fmla="*/ 631964 h 758367"/>
                <a:gd name="connsiteX5" fmla="*/ 1036041 w 1162619"/>
                <a:gd name="connsiteY5" fmla="*/ 758362 h 758367"/>
                <a:gd name="connsiteX6" fmla="*/ 126449 w 1162619"/>
                <a:gd name="connsiteY6" fmla="*/ 758362 h 758367"/>
                <a:gd name="connsiteX7" fmla="*/ -65 w 1162619"/>
                <a:gd name="connsiteY7" fmla="*/ 631964 h 75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2619" h="758367">
                  <a:moveTo>
                    <a:pt x="-65" y="126392"/>
                  </a:moveTo>
                  <a:cubicBezTo>
                    <a:pt x="-65" y="56584"/>
                    <a:pt x="56577" y="-6"/>
                    <a:pt x="126449" y="-6"/>
                  </a:cubicBezTo>
                  <a:lnTo>
                    <a:pt x="1036041" y="-6"/>
                  </a:lnTo>
                  <a:cubicBezTo>
                    <a:pt x="1105913" y="-6"/>
                    <a:pt x="1162555" y="56584"/>
                    <a:pt x="1162555" y="126392"/>
                  </a:cubicBezTo>
                  <a:lnTo>
                    <a:pt x="1162555" y="631964"/>
                  </a:lnTo>
                  <a:cubicBezTo>
                    <a:pt x="1162555" y="701772"/>
                    <a:pt x="1105913" y="758362"/>
                    <a:pt x="1036041" y="758362"/>
                  </a:cubicBezTo>
                  <a:lnTo>
                    <a:pt x="126449" y="758362"/>
                  </a:lnTo>
                  <a:cubicBezTo>
                    <a:pt x="56577" y="758362"/>
                    <a:pt x="-65" y="701772"/>
                    <a:pt x="-65" y="631964"/>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39" name="TextBox 1038">
              <a:extLst>
                <a:ext uri="{FF2B5EF4-FFF2-40B4-BE49-F238E27FC236}">
                  <a16:creationId xmlns:a16="http://schemas.microsoft.com/office/drawing/2014/main" id="{C291ADA3-31FB-FE3B-2D3A-F20A5EA27A4C}"/>
                </a:ext>
              </a:extLst>
            </p:cNvPr>
            <p:cNvSpPr txBox="1"/>
            <p:nvPr/>
          </p:nvSpPr>
          <p:spPr>
            <a:xfrm>
              <a:off x="9983948" y="3029713"/>
              <a:ext cx="949299" cy="507831"/>
            </a:xfrm>
            <a:prstGeom prst="rect">
              <a:avLst/>
            </a:prstGeom>
            <a:noFill/>
          </p:spPr>
          <p:txBody>
            <a:bodyPr wrap="none" rtlCol="0">
              <a:spAutoFit/>
            </a:bodyPr>
            <a:lstStyle/>
            <a:p>
              <a:pPr algn="l"/>
              <a:r>
                <a:rPr lang="en-US" sz="1350" spc="0" baseline="0" dirty="0">
                  <a:ln/>
                  <a:solidFill>
                    <a:srgbClr val="000000"/>
                  </a:solidFill>
                  <a:latin typeface="Aptos"/>
                  <a:sym typeface="Aptos"/>
                  <a:rtl val="0"/>
                </a:rPr>
                <a:t>HMP 4040</a:t>
              </a:r>
            </a:p>
            <a:p>
              <a:pPr algn="ctr"/>
              <a:r>
                <a:rPr lang="en-US" sz="1350" dirty="0">
                  <a:ln/>
                  <a:solidFill>
                    <a:srgbClr val="000000"/>
                  </a:solidFill>
                  <a:latin typeface="Aptos"/>
                  <a:sym typeface="Aptos"/>
                  <a:rtl val="0"/>
                </a:rPr>
                <a:t>LV</a:t>
              </a:r>
              <a:endParaRPr lang="en-US" sz="1350" spc="0" baseline="0" dirty="0">
                <a:ln/>
                <a:solidFill>
                  <a:srgbClr val="000000"/>
                </a:solidFill>
                <a:latin typeface="Aptos"/>
                <a:sym typeface="Aptos"/>
                <a:rtl val="0"/>
              </a:endParaRPr>
            </a:p>
          </p:txBody>
        </p:sp>
        <p:sp>
          <p:nvSpPr>
            <p:cNvPr id="1040" name="Freeform 1039">
              <a:extLst>
                <a:ext uri="{FF2B5EF4-FFF2-40B4-BE49-F238E27FC236}">
                  <a16:creationId xmlns:a16="http://schemas.microsoft.com/office/drawing/2014/main" id="{CC47AD77-9335-F631-1725-13E3FD6FE59C}"/>
                </a:ext>
              </a:extLst>
            </p:cNvPr>
            <p:cNvSpPr/>
            <p:nvPr/>
          </p:nvSpPr>
          <p:spPr>
            <a:xfrm>
              <a:off x="10022176"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41" name="Freeform 1040">
              <a:extLst>
                <a:ext uri="{FF2B5EF4-FFF2-40B4-BE49-F238E27FC236}">
                  <a16:creationId xmlns:a16="http://schemas.microsoft.com/office/drawing/2014/main" id="{18F740B7-8B95-687F-717D-E41C112693A6}"/>
                </a:ext>
              </a:extLst>
            </p:cNvPr>
            <p:cNvSpPr/>
            <p:nvPr/>
          </p:nvSpPr>
          <p:spPr>
            <a:xfrm>
              <a:off x="10281604"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42" name="Freeform 1041">
              <a:extLst>
                <a:ext uri="{FF2B5EF4-FFF2-40B4-BE49-F238E27FC236}">
                  <a16:creationId xmlns:a16="http://schemas.microsoft.com/office/drawing/2014/main" id="{4BF3D28F-8977-0803-D6D6-D26D531A2D93}"/>
                </a:ext>
              </a:extLst>
            </p:cNvPr>
            <p:cNvSpPr/>
            <p:nvPr/>
          </p:nvSpPr>
          <p:spPr>
            <a:xfrm>
              <a:off x="10541032" y="3458469"/>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43" name="Freeform 1042">
              <a:extLst>
                <a:ext uri="{FF2B5EF4-FFF2-40B4-BE49-F238E27FC236}">
                  <a16:creationId xmlns:a16="http://schemas.microsoft.com/office/drawing/2014/main" id="{D06921F9-6062-A1C0-406F-F4451F0CE951}"/>
                </a:ext>
              </a:extLst>
            </p:cNvPr>
            <p:cNvSpPr/>
            <p:nvPr/>
          </p:nvSpPr>
          <p:spPr>
            <a:xfrm>
              <a:off x="10790851" y="3458469"/>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grpSp>
      <p:grpSp>
        <p:nvGrpSpPr>
          <p:cNvPr id="1072" name="Group 1071">
            <a:extLst>
              <a:ext uri="{FF2B5EF4-FFF2-40B4-BE49-F238E27FC236}">
                <a16:creationId xmlns:a16="http://schemas.microsoft.com/office/drawing/2014/main" id="{C1442149-145C-65D8-B76E-778D821EC80D}"/>
              </a:ext>
            </a:extLst>
          </p:cNvPr>
          <p:cNvGrpSpPr/>
          <p:nvPr/>
        </p:nvGrpSpPr>
        <p:grpSpPr>
          <a:xfrm>
            <a:off x="103225" y="2938245"/>
            <a:ext cx="2488583" cy="585574"/>
            <a:chOff x="9090159" y="5071200"/>
            <a:chExt cx="2488583" cy="585574"/>
          </a:xfrm>
        </p:grpSpPr>
        <p:sp>
          <p:nvSpPr>
            <p:cNvPr id="1053" name="Freeform 1052">
              <a:extLst>
                <a:ext uri="{FF2B5EF4-FFF2-40B4-BE49-F238E27FC236}">
                  <a16:creationId xmlns:a16="http://schemas.microsoft.com/office/drawing/2014/main" id="{876FE520-CE6D-42E9-D7C0-681570B46157}"/>
                </a:ext>
              </a:extLst>
            </p:cNvPr>
            <p:cNvSpPr/>
            <p:nvPr/>
          </p:nvSpPr>
          <p:spPr>
            <a:xfrm>
              <a:off x="9090159" y="5071200"/>
              <a:ext cx="2488583" cy="585574"/>
            </a:xfrm>
            <a:custGeom>
              <a:avLst/>
              <a:gdLst>
                <a:gd name="connsiteX0" fmla="*/ -65 w 2488583"/>
                <a:gd name="connsiteY0" fmla="*/ 97593 h 585574"/>
                <a:gd name="connsiteX1" fmla="*/ 97624 w 2488583"/>
                <a:gd name="connsiteY1" fmla="*/ -6 h 585574"/>
                <a:gd name="connsiteX2" fmla="*/ 2390829 w 2488583"/>
                <a:gd name="connsiteY2" fmla="*/ -6 h 585574"/>
                <a:gd name="connsiteX3" fmla="*/ 2488518 w 2488583"/>
                <a:gd name="connsiteY3" fmla="*/ 97593 h 585574"/>
                <a:gd name="connsiteX4" fmla="*/ 2488518 w 2488583"/>
                <a:gd name="connsiteY4" fmla="*/ 487970 h 585574"/>
                <a:gd name="connsiteX5" fmla="*/ 2390829 w 2488583"/>
                <a:gd name="connsiteY5" fmla="*/ 585569 h 585574"/>
                <a:gd name="connsiteX6" fmla="*/ 97624 w 2488583"/>
                <a:gd name="connsiteY6" fmla="*/ 585569 h 585574"/>
                <a:gd name="connsiteX7" fmla="*/ -65 w 2488583"/>
                <a:gd name="connsiteY7" fmla="*/ 487970 h 585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8583" h="585574">
                  <a:moveTo>
                    <a:pt x="-65" y="97593"/>
                  </a:moveTo>
                  <a:cubicBezTo>
                    <a:pt x="-65" y="43691"/>
                    <a:pt x="43673" y="-6"/>
                    <a:pt x="97624" y="-6"/>
                  </a:cubicBezTo>
                  <a:lnTo>
                    <a:pt x="2390829" y="-6"/>
                  </a:lnTo>
                  <a:cubicBezTo>
                    <a:pt x="2444781" y="-6"/>
                    <a:pt x="2488518" y="43691"/>
                    <a:pt x="2488518" y="97593"/>
                  </a:cubicBezTo>
                  <a:lnTo>
                    <a:pt x="2488518" y="487970"/>
                  </a:lnTo>
                  <a:cubicBezTo>
                    <a:pt x="2488518" y="541872"/>
                    <a:pt x="2444781" y="585569"/>
                    <a:pt x="2390829" y="585569"/>
                  </a:cubicBezTo>
                  <a:lnTo>
                    <a:pt x="97624" y="585569"/>
                  </a:lnTo>
                  <a:cubicBezTo>
                    <a:pt x="43673" y="585569"/>
                    <a:pt x="-65" y="541872"/>
                    <a:pt x="-65" y="487970"/>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55" name="TextBox 1054">
              <a:extLst>
                <a:ext uri="{FF2B5EF4-FFF2-40B4-BE49-F238E27FC236}">
                  <a16:creationId xmlns:a16="http://schemas.microsoft.com/office/drawing/2014/main" id="{8DFA0080-5590-C6B9-B498-5FDB3FC78376}"/>
                </a:ext>
              </a:extLst>
            </p:cNvPr>
            <p:cNvSpPr txBox="1"/>
            <p:nvPr/>
          </p:nvSpPr>
          <p:spPr>
            <a:xfrm>
              <a:off x="9376099" y="5314415"/>
              <a:ext cx="1919744"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Wiener crate HV supply</a:t>
              </a:r>
            </a:p>
          </p:txBody>
        </p:sp>
        <p:sp>
          <p:nvSpPr>
            <p:cNvPr id="1058" name="Freeform 1057">
              <a:extLst>
                <a:ext uri="{FF2B5EF4-FFF2-40B4-BE49-F238E27FC236}">
                  <a16:creationId xmlns:a16="http://schemas.microsoft.com/office/drawing/2014/main" id="{BEBB1B6A-4449-75C7-5327-82EB9A7E617F}"/>
                </a:ext>
              </a:extLst>
            </p:cNvPr>
            <p:cNvSpPr/>
            <p:nvPr/>
          </p:nvSpPr>
          <p:spPr>
            <a:xfrm>
              <a:off x="9378412"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0" name="Freeform 1059">
              <a:extLst>
                <a:ext uri="{FF2B5EF4-FFF2-40B4-BE49-F238E27FC236}">
                  <a16:creationId xmlns:a16="http://schemas.microsoft.com/office/drawing/2014/main" id="{C044B774-0B17-DAD1-B8C1-C1A8C840B53A}"/>
                </a:ext>
              </a:extLst>
            </p:cNvPr>
            <p:cNvSpPr/>
            <p:nvPr/>
          </p:nvSpPr>
          <p:spPr>
            <a:xfrm>
              <a:off x="9628231"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2" name="Freeform 1061">
              <a:extLst>
                <a:ext uri="{FF2B5EF4-FFF2-40B4-BE49-F238E27FC236}">
                  <a16:creationId xmlns:a16="http://schemas.microsoft.com/office/drawing/2014/main" id="{051A8A4E-93C6-216C-BAF0-F83E21FFD515}"/>
                </a:ext>
              </a:extLst>
            </p:cNvPr>
            <p:cNvSpPr/>
            <p:nvPr/>
          </p:nvSpPr>
          <p:spPr>
            <a:xfrm>
              <a:off x="9887658"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3" name="Freeform 1062">
              <a:extLst>
                <a:ext uri="{FF2B5EF4-FFF2-40B4-BE49-F238E27FC236}">
                  <a16:creationId xmlns:a16="http://schemas.microsoft.com/office/drawing/2014/main" id="{2F5E9544-0C4E-7F1B-99B9-E39EB788B67F}"/>
                </a:ext>
              </a:extLst>
            </p:cNvPr>
            <p:cNvSpPr/>
            <p:nvPr/>
          </p:nvSpPr>
          <p:spPr>
            <a:xfrm>
              <a:off x="10147086"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4" name="Freeform 1063">
              <a:extLst>
                <a:ext uri="{FF2B5EF4-FFF2-40B4-BE49-F238E27FC236}">
                  <a16:creationId xmlns:a16="http://schemas.microsoft.com/office/drawing/2014/main" id="{2E0E67A4-560F-1B60-1C18-57A1C0C84BF7}"/>
                </a:ext>
              </a:extLst>
            </p:cNvPr>
            <p:cNvSpPr/>
            <p:nvPr/>
          </p:nvSpPr>
          <p:spPr>
            <a:xfrm>
              <a:off x="10406514"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5" name="Freeform 1064">
              <a:extLst>
                <a:ext uri="{FF2B5EF4-FFF2-40B4-BE49-F238E27FC236}">
                  <a16:creationId xmlns:a16="http://schemas.microsoft.com/office/drawing/2014/main" id="{B563768F-91A1-6EA2-8ABC-AEE7F4896E32}"/>
                </a:ext>
              </a:extLst>
            </p:cNvPr>
            <p:cNvSpPr/>
            <p:nvPr/>
          </p:nvSpPr>
          <p:spPr>
            <a:xfrm>
              <a:off x="10656333"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6" name="Freeform 1065">
              <a:extLst>
                <a:ext uri="{FF2B5EF4-FFF2-40B4-BE49-F238E27FC236}">
                  <a16:creationId xmlns:a16="http://schemas.microsoft.com/office/drawing/2014/main" id="{AA071DF3-3211-CAF2-2562-38090A53806D}"/>
                </a:ext>
              </a:extLst>
            </p:cNvPr>
            <p:cNvSpPr/>
            <p:nvPr/>
          </p:nvSpPr>
          <p:spPr>
            <a:xfrm>
              <a:off x="10915760" y="5176796"/>
              <a:ext cx="124909" cy="124794"/>
            </a:xfrm>
            <a:custGeom>
              <a:avLst/>
              <a:gdLst>
                <a:gd name="connsiteX0" fmla="*/ -65 w 124909"/>
                <a:gd name="connsiteY0" fmla="*/ 62391 h 124794"/>
                <a:gd name="connsiteX1" fmla="*/ 62390 w 124909"/>
                <a:gd name="connsiteY1" fmla="*/ -6 h 124794"/>
                <a:gd name="connsiteX2" fmla="*/ 124845 w 124909"/>
                <a:gd name="connsiteY2" fmla="*/ 62391 h 124794"/>
                <a:gd name="connsiteX3" fmla="*/ 62390 w 124909"/>
                <a:gd name="connsiteY3" fmla="*/ 124789 h 124794"/>
                <a:gd name="connsiteX4" fmla="*/ -65 w 124909"/>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09" h="124794">
                  <a:moveTo>
                    <a:pt x="-65" y="62391"/>
                  </a:moveTo>
                  <a:cubicBezTo>
                    <a:pt x="-65" y="27929"/>
                    <a:pt x="27895" y="-6"/>
                    <a:pt x="62390" y="-6"/>
                  </a:cubicBezTo>
                  <a:cubicBezTo>
                    <a:pt x="96884" y="-6"/>
                    <a:pt x="124845" y="27929"/>
                    <a:pt x="124845" y="62391"/>
                  </a:cubicBezTo>
                  <a:cubicBezTo>
                    <a:pt x="124845" y="96854"/>
                    <a:pt x="96884" y="124789"/>
                    <a:pt x="62390" y="124789"/>
                  </a:cubicBezTo>
                  <a:cubicBezTo>
                    <a:pt x="27895"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sp>
          <p:nvSpPr>
            <p:cNvPr id="1067" name="Freeform 1066">
              <a:extLst>
                <a:ext uri="{FF2B5EF4-FFF2-40B4-BE49-F238E27FC236}">
                  <a16:creationId xmlns:a16="http://schemas.microsoft.com/office/drawing/2014/main" id="{29CE289D-475D-BCC8-A129-E0661FDC53A4}"/>
                </a:ext>
              </a:extLst>
            </p:cNvPr>
            <p:cNvSpPr/>
            <p:nvPr/>
          </p:nvSpPr>
          <p:spPr>
            <a:xfrm>
              <a:off x="11175188" y="5176796"/>
              <a:ext cx="115301" cy="124794"/>
            </a:xfrm>
            <a:custGeom>
              <a:avLst/>
              <a:gdLst>
                <a:gd name="connsiteX0" fmla="*/ -65 w 115301"/>
                <a:gd name="connsiteY0" fmla="*/ 62391 h 124794"/>
                <a:gd name="connsiteX1" fmla="*/ 57586 w 115301"/>
                <a:gd name="connsiteY1" fmla="*/ -6 h 124794"/>
                <a:gd name="connsiteX2" fmla="*/ 115236 w 115301"/>
                <a:gd name="connsiteY2" fmla="*/ 62391 h 124794"/>
                <a:gd name="connsiteX3" fmla="*/ 57586 w 115301"/>
                <a:gd name="connsiteY3" fmla="*/ 124789 h 124794"/>
                <a:gd name="connsiteX4" fmla="*/ -65 w 115301"/>
                <a:gd name="connsiteY4" fmla="*/ 62391 h 1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01" h="124794">
                  <a:moveTo>
                    <a:pt x="-65" y="62391"/>
                  </a:moveTo>
                  <a:cubicBezTo>
                    <a:pt x="-65" y="27929"/>
                    <a:pt x="25743" y="-6"/>
                    <a:pt x="57586" y="-6"/>
                  </a:cubicBezTo>
                  <a:cubicBezTo>
                    <a:pt x="89428" y="-6"/>
                    <a:pt x="115236" y="27929"/>
                    <a:pt x="115236" y="62391"/>
                  </a:cubicBezTo>
                  <a:cubicBezTo>
                    <a:pt x="115236" y="96854"/>
                    <a:pt x="89428" y="124789"/>
                    <a:pt x="57586" y="124789"/>
                  </a:cubicBezTo>
                  <a:cubicBezTo>
                    <a:pt x="25743" y="124789"/>
                    <a:pt x="-65" y="96854"/>
                    <a:pt x="-65" y="62391"/>
                  </a:cubicBezTo>
                  <a:close/>
                </a:path>
              </a:pathLst>
            </a:custGeom>
            <a:solidFill>
              <a:srgbClr val="FFFFFF"/>
            </a:solidFill>
            <a:ln w="14401" cap="flat">
              <a:solidFill>
                <a:srgbClr val="0F9ED5"/>
              </a:solidFill>
              <a:prstDash val="solid"/>
              <a:miter/>
            </a:ln>
          </p:spPr>
          <p:txBody>
            <a:bodyPr rtlCol="0" anchor="ctr"/>
            <a:lstStyle/>
            <a:p>
              <a:endParaRPr lang="en-US"/>
            </a:p>
          </p:txBody>
        </p:sp>
      </p:grpSp>
      <p:sp>
        <p:nvSpPr>
          <p:cNvPr id="1073" name="Freeform 1072">
            <a:extLst>
              <a:ext uri="{FF2B5EF4-FFF2-40B4-BE49-F238E27FC236}">
                <a16:creationId xmlns:a16="http://schemas.microsoft.com/office/drawing/2014/main" id="{F1D8498F-B083-FF0D-FAAB-ECF8C1087336}"/>
              </a:ext>
            </a:extLst>
          </p:cNvPr>
          <p:cNvSpPr/>
          <p:nvPr/>
        </p:nvSpPr>
        <p:spPr>
          <a:xfrm>
            <a:off x="9551990" y="3614256"/>
            <a:ext cx="1066535" cy="729568"/>
          </a:xfrm>
          <a:custGeom>
            <a:avLst/>
            <a:gdLst>
              <a:gd name="connsiteX0" fmla="*/ -65 w 1066535"/>
              <a:gd name="connsiteY0" fmla="*/ 121592 h 729568"/>
              <a:gd name="connsiteX1" fmla="*/ 121644 w 1066535"/>
              <a:gd name="connsiteY1" fmla="*/ -6 h 729568"/>
              <a:gd name="connsiteX2" fmla="*/ 944761 w 1066535"/>
              <a:gd name="connsiteY2" fmla="*/ -6 h 729568"/>
              <a:gd name="connsiteX3" fmla="*/ 1066471 w 1066535"/>
              <a:gd name="connsiteY3" fmla="*/ 121592 h 729568"/>
              <a:gd name="connsiteX4" fmla="*/ 1066471 w 1066535"/>
              <a:gd name="connsiteY4" fmla="*/ 607965 h 729568"/>
              <a:gd name="connsiteX5" fmla="*/ 944761 w 1066535"/>
              <a:gd name="connsiteY5" fmla="*/ 729563 h 729568"/>
              <a:gd name="connsiteX6" fmla="*/ 121644 w 1066535"/>
              <a:gd name="connsiteY6" fmla="*/ 729563 h 729568"/>
              <a:gd name="connsiteX7" fmla="*/ -65 w 1066535"/>
              <a:gd name="connsiteY7" fmla="*/ 607965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6535" h="729568">
                <a:moveTo>
                  <a:pt x="-65" y="121592"/>
                </a:moveTo>
                <a:cubicBezTo>
                  <a:pt x="-65" y="54433"/>
                  <a:pt x="54426" y="-6"/>
                  <a:pt x="121644" y="-6"/>
                </a:cubicBezTo>
                <a:lnTo>
                  <a:pt x="944761" y="-6"/>
                </a:lnTo>
                <a:cubicBezTo>
                  <a:pt x="1011981" y="-6"/>
                  <a:pt x="1066471" y="54433"/>
                  <a:pt x="1066471" y="121592"/>
                </a:cubicBezTo>
                <a:lnTo>
                  <a:pt x="1066471" y="607965"/>
                </a:lnTo>
                <a:cubicBezTo>
                  <a:pt x="1066471" y="675124"/>
                  <a:pt x="1011981" y="729563"/>
                  <a:pt x="944761" y="729563"/>
                </a:cubicBezTo>
                <a:lnTo>
                  <a:pt x="121644" y="729563"/>
                </a:lnTo>
                <a:cubicBezTo>
                  <a:pt x="54426" y="729563"/>
                  <a:pt x="-65" y="675124"/>
                  <a:pt x="-65" y="607965"/>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076" name="TextBox 1075">
            <a:extLst>
              <a:ext uri="{FF2B5EF4-FFF2-40B4-BE49-F238E27FC236}">
                <a16:creationId xmlns:a16="http://schemas.microsoft.com/office/drawing/2014/main" id="{470638AC-43A0-4984-269D-A456F80BD677}"/>
              </a:ext>
            </a:extLst>
          </p:cNvPr>
          <p:cNvSpPr txBox="1"/>
          <p:nvPr/>
        </p:nvSpPr>
        <p:spPr>
          <a:xfrm>
            <a:off x="9749641" y="3828672"/>
            <a:ext cx="676738" cy="302368"/>
          </a:xfrm>
          <a:prstGeom prst="rect">
            <a:avLst/>
          </a:prstGeom>
          <a:noFill/>
        </p:spPr>
        <p:txBody>
          <a:bodyPr wrap="none" rtlCol="0">
            <a:spAutoFit/>
          </a:bodyPr>
          <a:lstStyle/>
          <a:p>
            <a:pPr algn="l"/>
            <a:r>
              <a:rPr lang="en-US" sz="1350" spc="0" baseline="0">
                <a:ln/>
                <a:solidFill>
                  <a:srgbClr val="000000"/>
                </a:solidFill>
                <a:latin typeface="Aptos"/>
                <a:sym typeface="Aptos"/>
                <a:rtl val="0"/>
              </a:rPr>
              <a:t>Chiller</a:t>
            </a:r>
          </a:p>
        </p:txBody>
      </p:sp>
      <p:cxnSp>
        <p:nvCxnSpPr>
          <p:cNvPr id="1079" name="Straight Arrow Connector 1078">
            <a:extLst>
              <a:ext uri="{FF2B5EF4-FFF2-40B4-BE49-F238E27FC236}">
                <a16:creationId xmlns:a16="http://schemas.microsoft.com/office/drawing/2014/main" id="{B4247CD5-24E2-817B-3C53-EEC5FF4C19F6}"/>
              </a:ext>
            </a:extLst>
          </p:cNvPr>
          <p:cNvCxnSpPr/>
          <p:nvPr/>
        </p:nvCxnSpPr>
        <p:spPr>
          <a:xfrm>
            <a:off x="2735492" y="1638278"/>
            <a:ext cx="1114132" cy="7469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82" name="Straight Arrow Connector 1081">
            <a:extLst>
              <a:ext uri="{FF2B5EF4-FFF2-40B4-BE49-F238E27FC236}">
                <a16:creationId xmlns:a16="http://schemas.microsoft.com/office/drawing/2014/main" id="{CF418A1A-0509-EABA-95EC-91CA39D37DC0}"/>
              </a:ext>
            </a:extLst>
          </p:cNvPr>
          <p:cNvCxnSpPr>
            <a:cxnSpLocks/>
          </p:cNvCxnSpPr>
          <p:nvPr/>
        </p:nvCxnSpPr>
        <p:spPr>
          <a:xfrm>
            <a:off x="2788940" y="2511572"/>
            <a:ext cx="1060684" cy="3071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87" name="Straight Arrow Connector 1086">
            <a:extLst>
              <a:ext uri="{FF2B5EF4-FFF2-40B4-BE49-F238E27FC236}">
                <a16:creationId xmlns:a16="http://schemas.microsoft.com/office/drawing/2014/main" id="{2371C1DC-FBB0-5CA0-43CD-DFEBC7C4D34F}"/>
              </a:ext>
            </a:extLst>
          </p:cNvPr>
          <p:cNvCxnSpPr>
            <a:cxnSpLocks/>
          </p:cNvCxnSpPr>
          <p:nvPr/>
        </p:nvCxnSpPr>
        <p:spPr>
          <a:xfrm flipV="1">
            <a:off x="2792892" y="4226221"/>
            <a:ext cx="292514" cy="2432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93" name="Straight Arrow Connector 1092">
            <a:extLst>
              <a:ext uri="{FF2B5EF4-FFF2-40B4-BE49-F238E27FC236}">
                <a16:creationId xmlns:a16="http://schemas.microsoft.com/office/drawing/2014/main" id="{0E084077-5EC1-6D39-C7E7-335BDCB0899B}"/>
              </a:ext>
            </a:extLst>
          </p:cNvPr>
          <p:cNvCxnSpPr/>
          <p:nvPr/>
        </p:nvCxnSpPr>
        <p:spPr>
          <a:xfrm flipH="1">
            <a:off x="9160042" y="3995928"/>
            <a:ext cx="39194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96" name="Straight Arrow Connector 1095">
            <a:extLst>
              <a:ext uri="{FF2B5EF4-FFF2-40B4-BE49-F238E27FC236}">
                <a16:creationId xmlns:a16="http://schemas.microsoft.com/office/drawing/2014/main" id="{9A738221-A7BA-C711-3928-33195AD111AC}"/>
              </a:ext>
            </a:extLst>
          </p:cNvPr>
          <p:cNvCxnSpPr>
            <a:cxnSpLocks/>
          </p:cNvCxnSpPr>
          <p:nvPr/>
        </p:nvCxnSpPr>
        <p:spPr>
          <a:xfrm>
            <a:off x="2245840" y="3104622"/>
            <a:ext cx="5151656" cy="14632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01" name="Straight Arrow Connector 1100">
            <a:extLst>
              <a:ext uri="{FF2B5EF4-FFF2-40B4-BE49-F238E27FC236}">
                <a16:creationId xmlns:a16="http://schemas.microsoft.com/office/drawing/2014/main" id="{7D5BFD2F-141B-A5F2-D981-E1FDE6DB1899}"/>
              </a:ext>
            </a:extLst>
          </p:cNvPr>
          <p:cNvCxnSpPr>
            <a:cxnSpLocks/>
          </p:cNvCxnSpPr>
          <p:nvPr/>
        </p:nvCxnSpPr>
        <p:spPr>
          <a:xfrm>
            <a:off x="1986760" y="3110718"/>
            <a:ext cx="4313456" cy="15748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05" name="Straight Arrow Connector 1104">
            <a:extLst>
              <a:ext uri="{FF2B5EF4-FFF2-40B4-BE49-F238E27FC236}">
                <a16:creationId xmlns:a16="http://schemas.microsoft.com/office/drawing/2014/main" id="{6D065CC9-C91C-8DF3-0855-30092FEF466C}"/>
              </a:ext>
            </a:extLst>
          </p:cNvPr>
          <p:cNvCxnSpPr>
            <a:cxnSpLocks/>
          </p:cNvCxnSpPr>
          <p:nvPr/>
        </p:nvCxnSpPr>
        <p:spPr>
          <a:xfrm>
            <a:off x="1730728" y="3110718"/>
            <a:ext cx="3600224" cy="14706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08" name="Straight Arrow Connector 1107">
            <a:extLst>
              <a:ext uri="{FF2B5EF4-FFF2-40B4-BE49-F238E27FC236}">
                <a16:creationId xmlns:a16="http://schemas.microsoft.com/office/drawing/2014/main" id="{5DBFCE6E-E270-5205-5C2E-896362483C7A}"/>
              </a:ext>
            </a:extLst>
          </p:cNvPr>
          <p:cNvCxnSpPr>
            <a:cxnSpLocks/>
          </p:cNvCxnSpPr>
          <p:nvPr/>
        </p:nvCxnSpPr>
        <p:spPr>
          <a:xfrm>
            <a:off x="1474696" y="3110718"/>
            <a:ext cx="2596759" cy="14791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14" name="Group 1113">
            <a:extLst>
              <a:ext uri="{FF2B5EF4-FFF2-40B4-BE49-F238E27FC236}">
                <a16:creationId xmlns:a16="http://schemas.microsoft.com/office/drawing/2014/main" id="{7E3FCBE6-3B07-C34D-8383-84AFF662BE08}"/>
              </a:ext>
            </a:extLst>
          </p:cNvPr>
          <p:cNvGrpSpPr/>
          <p:nvPr/>
        </p:nvGrpSpPr>
        <p:grpSpPr>
          <a:xfrm>
            <a:off x="5789259" y="2060392"/>
            <a:ext cx="715573" cy="421934"/>
            <a:chOff x="9902952" y="1115568"/>
            <a:chExt cx="715573" cy="421934"/>
          </a:xfrm>
        </p:grpSpPr>
        <p:sp>
          <p:nvSpPr>
            <p:cNvPr id="1111" name="Rounded Rectangle 1110">
              <a:extLst>
                <a:ext uri="{FF2B5EF4-FFF2-40B4-BE49-F238E27FC236}">
                  <a16:creationId xmlns:a16="http://schemas.microsoft.com/office/drawing/2014/main" id="{C2BA0C4F-7B2B-0E8A-5650-A669AB977B38}"/>
                </a:ext>
              </a:extLst>
            </p:cNvPr>
            <p:cNvSpPr/>
            <p:nvPr/>
          </p:nvSpPr>
          <p:spPr>
            <a:xfrm>
              <a:off x="9902952" y="1115568"/>
              <a:ext cx="715573" cy="421934"/>
            </a:xfrm>
            <a:prstGeom prst="round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1112" name="TextBox 1111">
              <a:extLst>
                <a:ext uri="{FF2B5EF4-FFF2-40B4-BE49-F238E27FC236}">
                  <a16:creationId xmlns:a16="http://schemas.microsoft.com/office/drawing/2014/main" id="{595205F7-221B-9661-F394-5402D26DBE96}"/>
                </a:ext>
              </a:extLst>
            </p:cNvPr>
            <p:cNvSpPr txBox="1"/>
            <p:nvPr/>
          </p:nvSpPr>
          <p:spPr>
            <a:xfrm>
              <a:off x="9957523" y="1151244"/>
              <a:ext cx="633507" cy="369332"/>
            </a:xfrm>
            <a:prstGeom prst="rect">
              <a:avLst/>
            </a:prstGeom>
            <a:noFill/>
          </p:spPr>
          <p:txBody>
            <a:bodyPr wrap="none" rtlCol="0">
              <a:spAutoFit/>
            </a:bodyPr>
            <a:lstStyle/>
            <a:p>
              <a:r>
                <a:rPr lang="en-US" dirty="0"/>
                <a:t>DCS</a:t>
              </a:r>
            </a:p>
          </p:txBody>
        </p:sp>
      </p:grpSp>
      <p:cxnSp>
        <p:nvCxnSpPr>
          <p:cNvPr id="1119" name="Straight Arrow Connector 1118">
            <a:extLst>
              <a:ext uri="{FF2B5EF4-FFF2-40B4-BE49-F238E27FC236}">
                <a16:creationId xmlns:a16="http://schemas.microsoft.com/office/drawing/2014/main" id="{B68913CF-6B7C-1340-BD7C-C9F0526B7AB4}"/>
              </a:ext>
            </a:extLst>
          </p:cNvPr>
          <p:cNvCxnSpPr>
            <a:stCxn id="1111" idx="2"/>
          </p:cNvCxnSpPr>
          <p:nvPr/>
        </p:nvCxnSpPr>
        <p:spPr>
          <a:xfrm flipH="1">
            <a:off x="4821668" y="2482326"/>
            <a:ext cx="1325378" cy="7487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20" name="Straight Arrow Connector 1119">
            <a:extLst>
              <a:ext uri="{FF2B5EF4-FFF2-40B4-BE49-F238E27FC236}">
                <a16:creationId xmlns:a16="http://schemas.microsoft.com/office/drawing/2014/main" id="{A337610A-D29E-CEF5-B5FA-0852E67EC253}"/>
              </a:ext>
            </a:extLst>
          </p:cNvPr>
          <p:cNvCxnSpPr>
            <a:cxnSpLocks/>
          </p:cNvCxnSpPr>
          <p:nvPr/>
        </p:nvCxnSpPr>
        <p:spPr>
          <a:xfrm flipH="1">
            <a:off x="5569166" y="2482326"/>
            <a:ext cx="577879" cy="6863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23" name="Straight Arrow Connector 1122">
            <a:extLst>
              <a:ext uri="{FF2B5EF4-FFF2-40B4-BE49-F238E27FC236}">
                <a16:creationId xmlns:a16="http://schemas.microsoft.com/office/drawing/2014/main" id="{A69B7849-648F-536A-ADBB-50210024C2D7}"/>
              </a:ext>
            </a:extLst>
          </p:cNvPr>
          <p:cNvCxnSpPr>
            <a:cxnSpLocks/>
          </p:cNvCxnSpPr>
          <p:nvPr/>
        </p:nvCxnSpPr>
        <p:spPr>
          <a:xfrm>
            <a:off x="6147045" y="2501076"/>
            <a:ext cx="330292" cy="6675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26" name="Straight Arrow Connector 1125">
            <a:extLst>
              <a:ext uri="{FF2B5EF4-FFF2-40B4-BE49-F238E27FC236}">
                <a16:creationId xmlns:a16="http://schemas.microsoft.com/office/drawing/2014/main" id="{C0432390-10F3-AB6E-9BD0-40F4F146B3C5}"/>
              </a:ext>
            </a:extLst>
          </p:cNvPr>
          <p:cNvCxnSpPr>
            <a:cxnSpLocks/>
          </p:cNvCxnSpPr>
          <p:nvPr/>
        </p:nvCxnSpPr>
        <p:spPr>
          <a:xfrm>
            <a:off x="6117070" y="2485675"/>
            <a:ext cx="1352613" cy="6829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132" name="Group 1131">
            <a:extLst>
              <a:ext uri="{FF2B5EF4-FFF2-40B4-BE49-F238E27FC236}">
                <a16:creationId xmlns:a16="http://schemas.microsoft.com/office/drawing/2014/main" id="{59D447DE-4256-B972-9983-5E749E46EBC9}"/>
              </a:ext>
            </a:extLst>
          </p:cNvPr>
          <p:cNvGrpSpPr/>
          <p:nvPr/>
        </p:nvGrpSpPr>
        <p:grpSpPr>
          <a:xfrm>
            <a:off x="4249017" y="1243013"/>
            <a:ext cx="1996000" cy="405008"/>
            <a:chOff x="9902952" y="1115568"/>
            <a:chExt cx="1996000" cy="405008"/>
          </a:xfrm>
        </p:grpSpPr>
        <p:sp>
          <p:nvSpPr>
            <p:cNvPr id="1133" name="Rounded Rectangle 1132">
              <a:extLst>
                <a:ext uri="{FF2B5EF4-FFF2-40B4-BE49-F238E27FC236}">
                  <a16:creationId xmlns:a16="http://schemas.microsoft.com/office/drawing/2014/main" id="{519FF7A0-8BAE-A98A-E349-43916E3BE938}"/>
                </a:ext>
              </a:extLst>
            </p:cNvPr>
            <p:cNvSpPr/>
            <p:nvPr/>
          </p:nvSpPr>
          <p:spPr>
            <a:xfrm>
              <a:off x="9902952" y="1115568"/>
              <a:ext cx="1996000" cy="405007"/>
            </a:xfrm>
            <a:prstGeom prst="round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1134" name="TextBox 1133">
              <a:extLst>
                <a:ext uri="{FF2B5EF4-FFF2-40B4-BE49-F238E27FC236}">
                  <a16:creationId xmlns:a16="http://schemas.microsoft.com/office/drawing/2014/main" id="{9307DC51-2226-3792-42CB-FAA7498E0AB6}"/>
                </a:ext>
              </a:extLst>
            </p:cNvPr>
            <p:cNvSpPr txBox="1"/>
            <p:nvPr/>
          </p:nvSpPr>
          <p:spPr>
            <a:xfrm>
              <a:off x="9957523" y="1151244"/>
              <a:ext cx="1941429" cy="369332"/>
            </a:xfrm>
            <a:prstGeom prst="rect">
              <a:avLst/>
            </a:prstGeom>
            <a:noFill/>
          </p:spPr>
          <p:txBody>
            <a:bodyPr wrap="none" rtlCol="0">
              <a:spAutoFit/>
            </a:bodyPr>
            <a:lstStyle/>
            <a:p>
              <a:r>
                <a:rPr lang="en-US" dirty="0"/>
                <a:t>Peltier Switch box</a:t>
              </a:r>
            </a:p>
          </p:txBody>
        </p:sp>
      </p:grpSp>
      <p:cxnSp>
        <p:nvCxnSpPr>
          <p:cNvPr id="1141" name="Straight Arrow Connector 1140">
            <a:extLst>
              <a:ext uri="{FF2B5EF4-FFF2-40B4-BE49-F238E27FC236}">
                <a16:creationId xmlns:a16="http://schemas.microsoft.com/office/drawing/2014/main" id="{F7C3DB89-E15E-0137-EDD8-28F49284198A}"/>
              </a:ext>
            </a:extLst>
          </p:cNvPr>
          <p:cNvCxnSpPr/>
          <p:nvPr/>
        </p:nvCxnSpPr>
        <p:spPr>
          <a:xfrm>
            <a:off x="5274302" y="1648020"/>
            <a:ext cx="294864" cy="9259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42" name="Straight Arrow Connector 1141">
            <a:extLst>
              <a:ext uri="{FF2B5EF4-FFF2-40B4-BE49-F238E27FC236}">
                <a16:creationId xmlns:a16="http://schemas.microsoft.com/office/drawing/2014/main" id="{7D075488-7DA7-264D-698B-BABEA21829C8}"/>
              </a:ext>
            </a:extLst>
          </p:cNvPr>
          <p:cNvCxnSpPr>
            <a:cxnSpLocks/>
          </p:cNvCxnSpPr>
          <p:nvPr/>
        </p:nvCxnSpPr>
        <p:spPr>
          <a:xfrm flipH="1">
            <a:off x="5177218" y="1648019"/>
            <a:ext cx="106685" cy="6521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47" name="Rounded Rectangle 1146">
            <a:extLst>
              <a:ext uri="{FF2B5EF4-FFF2-40B4-BE49-F238E27FC236}">
                <a16:creationId xmlns:a16="http://schemas.microsoft.com/office/drawing/2014/main" id="{17CB2493-B834-41CD-A42D-462FE405EF2D}"/>
              </a:ext>
            </a:extLst>
          </p:cNvPr>
          <p:cNvSpPr/>
          <p:nvPr/>
        </p:nvSpPr>
        <p:spPr>
          <a:xfrm>
            <a:off x="4727545" y="5744173"/>
            <a:ext cx="2261120" cy="479484"/>
          </a:xfrm>
          <a:prstGeom prst="roundRect">
            <a:avLst/>
          </a:prstGeom>
          <a:ln>
            <a:solidFill>
              <a:srgbClr val="0070C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a:t>Cold parallel Setup</a:t>
            </a:r>
          </a:p>
        </p:txBody>
      </p:sp>
      <p:sp>
        <p:nvSpPr>
          <p:cNvPr id="1150" name="TextBox 1149">
            <a:extLst>
              <a:ext uri="{FF2B5EF4-FFF2-40B4-BE49-F238E27FC236}">
                <a16:creationId xmlns:a16="http://schemas.microsoft.com/office/drawing/2014/main" id="{1638A72E-B14F-7C67-FE37-84CC28702925}"/>
              </a:ext>
            </a:extLst>
          </p:cNvPr>
          <p:cNvSpPr txBox="1"/>
          <p:nvPr/>
        </p:nvSpPr>
        <p:spPr>
          <a:xfrm>
            <a:off x="9214613" y="974483"/>
            <a:ext cx="2862684" cy="2308324"/>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a:t>Chiller is always set to - 40</a:t>
            </a:r>
            <a:r>
              <a:rPr lang="en-US" sz="1600" baseline="30000" dirty="0"/>
              <a:t>0</a:t>
            </a:r>
            <a:r>
              <a:rPr lang="en-US" sz="1600" dirty="0"/>
              <a:t>C</a:t>
            </a:r>
          </a:p>
          <a:p>
            <a:pPr marL="285750" indent="-285750">
              <a:buFont typeface="Courier New" panose="02070309020205020404" pitchFamily="49" charset="0"/>
              <a:buChar char="o"/>
            </a:pPr>
            <a:r>
              <a:rPr lang="en-US" sz="1600" dirty="0"/>
              <a:t>Four modules can run parallelly</a:t>
            </a:r>
          </a:p>
          <a:p>
            <a:pPr marL="285750" indent="-285750">
              <a:buFont typeface="Courier New" panose="02070309020205020404" pitchFamily="49" charset="0"/>
              <a:buChar char="o"/>
            </a:pPr>
            <a:r>
              <a:rPr lang="en-US" sz="1600" dirty="0"/>
              <a:t>Thermal cycle of 10 (+40</a:t>
            </a:r>
            <a:r>
              <a:rPr lang="en-US" sz="1600" baseline="30000" dirty="0"/>
              <a:t>0</a:t>
            </a:r>
            <a:r>
              <a:rPr lang="en-US" sz="1600" dirty="0"/>
              <a:t>C to -45</a:t>
            </a:r>
            <a:r>
              <a:rPr lang="en-US" sz="1600" baseline="30000" dirty="0"/>
              <a:t>0</a:t>
            </a:r>
            <a:r>
              <a:rPr lang="en-US" sz="1600" dirty="0"/>
              <a:t>C) takes almost 7 hours</a:t>
            </a:r>
          </a:p>
          <a:p>
            <a:pPr marL="285750" indent="-285750">
              <a:buFont typeface="Courier New" panose="02070309020205020404" pitchFamily="49" charset="0"/>
              <a:buChar char="o"/>
            </a:pPr>
            <a:r>
              <a:rPr lang="en-US" sz="1600" dirty="0"/>
              <a:t>Final test takes almost two days</a:t>
            </a:r>
          </a:p>
        </p:txBody>
      </p:sp>
      <p:sp>
        <p:nvSpPr>
          <p:cNvPr id="1151" name="Freeform 1150">
            <a:extLst>
              <a:ext uri="{FF2B5EF4-FFF2-40B4-BE49-F238E27FC236}">
                <a16:creationId xmlns:a16="http://schemas.microsoft.com/office/drawing/2014/main" id="{02016171-7BF6-A426-4E57-2F10EC813501}"/>
              </a:ext>
            </a:extLst>
          </p:cNvPr>
          <p:cNvSpPr/>
          <p:nvPr/>
        </p:nvSpPr>
        <p:spPr>
          <a:xfrm>
            <a:off x="9749641" y="4513871"/>
            <a:ext cx="1445460" cy="514498"/>
          </a:xfrm>
          <a:custGeom>
            <a:avLst/>
            <a:gdLst>
              <a:gd name="connsiteX0" fmla="*/ -65 w 1066535"/>
              <a:gd name="connsiteY0" fmla="*/ 121592 h 729568"/>
              <a:gd name="connsiteX1" fmla="*/ 121644 w 1066535"/>
              <a:gd name="connsiteY1" fmla="*/ -6 h 729568"/>
              <a:gd name="connsiteX2" fmla="*/ 944761 w 1066535"/>
              <a:gd name="connsiteY2" fmla="*/ -6 h 729568"/>
              <a:gd name="connsiteX3" fmla="*/ 1066471 w 1066535"/>
              <a:gd name="connsiteY3" fmla="*/ 121592 h 729568"/>
              <a:gd name="connsiteX4" fmla="*/ 1066471 w 1066535"/>
              <a:gd name="connsiteY4" fmla="*/ 607965 h 729568"/>
              <a:gd name="connsiteX5" fmla="*/ 944761 w 1066535"/>
              <a:gd name="connsiteY5" fmla="*/ 729563 h 729568"/>
              <a:gd name="connsiteX6" fmla="*/ 121644 w 1066535"/>
              <a:gd name="connsiteY6" fmla="*/ 729563 h 729568"/>
              <a:gd name="connsiteX7" fmla="*/ -65 w 1066535"/>
              <a:gd name="connsiteY7" fmla="*/ 607965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6535" h="729568">
                <a:moveTo>
                  <a:pt x="-65" y="121592"/>
                </a:moveTo>
                <a:cubicBezTo>
                  <a:pt x="-65" y="54433"/>
                  <a:pt x="54426" y="-6"/>
                  <a:pt x="121644" y="-6"/>
                </a:cubicBezTo>
                <a:lnTo>
                  <a:pt x="944761" y="-6"/>
                </a:lnTo>
                <a:cubicBezTo>
                  <a:pt x="1011981" y="-6"/>
                  <a:pt x="1066471" y="54433"/>
                  <a:pt x="1066471" y="121592"/>
                </a:cubicBezTo>
                <a:lnTo>
                  <a:pt x="1066471" y="607965"/>
                </a:lnTo>
                <a:cubicBezTo>
                  <a:pt x="1066471" y="675124"/>
                  <a:pt x="1011981" y="729563"/>
                  <a:pt x="944761" y="729563"/>
                </a:cubicBezTo>
                <a:lnTo>
                  <a:pt x="121644" y="729563"/>
                </a:lnTo>
                <a:cubicBezTo>
                  <a:pt x="54426" y="729563"/>
                  <a:pt x="-65" y="675124"/>
                  <a:pt x="-65" y="607965"/>
                </a:cubicBezTo>
                <a:close/>
              </a:path>
            </a:pathLst>
          </a:custGeom>
          <a:solidFill>
            <a:srgbClr val="FFFFFF"/>
          </a:solidFill>
          <a:ln w="14401" cap="flat">
            <a:solidFill>
              <a:srgbClr val="4EA72E"/>
            </a:solidFill>
            <a:prstDash val="solid"/>
            <a:miter/>
          </a:ln>
        </p:spPr>
        <p:txBody>
          <a:bodyPr rtlCol="0" anchor="ctr"/>
          <a:lstStyle/>
          <a:p>
            <a:endParaRPr lang="en-US"/>
          </a:p>
        </p:txBody>
      </p:sp>
      <p:sp>
        <p:nvSpPr>
          <p:cNvPr id="1159" name="TextBox 1158">
            <a:extLst>
              <a:ext uri="{FF2B5EF4-FFF2-40B4-BE49-F238E27FC236}">
                <a16:creationId xmlns:a16="http://schemas.microsoft.com/office/drawing/2014/main" id="{30BE9BD8-3C0B-9CC4-1B54-B2FBC85CF02F}"/>
              </a:ext>
            </a:extLst>
          </p:cNvPr>
          <p:cNvSpPr txBox="1"/>
          <p:nvPr/>
        </p:nvSpPr>
        <p:spPr>
          <a:xfrm>
            <a:off x="9749641" y="4633287"/>
            <a:ext cx="1445460" cy="300082"/>
          </a:xfrm>
          <a:prstGeom prst="rect">
            <a:avLst/>
          </a:prstGeom>
          <a:noFill/>
        </p:spPr>
        <p:txBody>
          <a:bodyPr wrap="none" rtlCol="0">
            <a:spAutoFit/>
          </a:bodyPr>
          <a:lstStyle/>
          <a:p>
            <a:pPr algn="l"/>
            <a:r>
              <a:rPr lang="en-US" sz="1350" dirty="0">
                <a:ln/>
                <a:solidFill>
                  <a:srgbClr val="000000"/>
                </a:solidFill>
                <a:latin typeface="Aptos"/>
                <a:sym typeface="Aptos"/>
                <a:rtl val="0"/>
              </a:rPr>
              <a:t>Mini X2 X-ray gun</a:t>
            </a:r>
            <a:endParaRPr lang="en-US" sz="1350" spc="0" baseline="0" dirty="0">
              <a:ln/>
              <a:solidFill>
                <a:srgbClr val="000000"/>
              </a:solidFill>
              <a:latin typeface="Aptos"/>
              <a:sym typeface="Aptos"/>
              <a:rtl val="0"/>
            </a:endParaRPr>
          </a:p>
        </p:txBody>
      </p:sp>
      <p:cxnSp>
        <p:nvCxnSpPr>
          <p:cNvPr id="1161" name="Straight Arrow Connector 1160">
            <a:extLst>
              <a:ext uri="{FF2B5EF4-FFF2-40B4-BE49-F238E27FC236}">
                <a16:creationId xmlns:a16="http://schemas.microsoft.com/office/drawing/2014/main" id="{14CBCCD9-26AA-4B7B-A934-284C9714BE8F}"/>
              </a:ext>
            </a:extLst>
          </p:cNvPr>
          <p:cNvCxnSpPr/>
          <p:nvPr/>
        </p:nvCxnSpPr>
        <p:spPr>
          <a:xfrm flipH="1" flipV="1">
            <a:off x="6816436" y="4633287"/>
            <a:ext cx="2933205" cy="1129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9242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E58DD-E318-96EE-E449-07F512C2F8FA}"/>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121ACD36-E471-AFF1-991A-F02BA6B879B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5B3EA8A-47D7-B461-750C-5CCBAC5ACD93}"/>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6CDA9247-09A0-F8E9-5C21-DC3B1838FD65}"/>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12</a:t>
            </a:fld>
            <a:endParaRPr lang="en-US" dirty="0"/>
          </a:p>
        </p:txBody>
      </p:sp>
      <p:sp>
        <p:nvSpPr>
          <p:cNvPr id="5" name="Rectangle 4">
            <a:extLst>
              <a:ext uri="{FF2B5EF4-FFF2-40B4-BE49-F238E27FC236}">
                <a16:creationId xmlns:a16="http://schemas.microsoft.com/office/drawing/2014/main" id="{3B5A2EB1-1C35-E381-16B5-16E00578D90F}"/>
              </a:ext>
            </a:extLst>
          </p:cNvPr>
          <p:cNvSpPr/>
          <p:nvPr/>
        </p:nvSpPr>
        <p:spPr>
          <a:xfrm>
            <a:off x="4095404" y="0"/>
            <a:ext cx="4001224"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M</a:t>
            </a:r>
            <a:r>
              <a:rPr lang="en-US" sz="3600" b="0" cap="none" spc="0" dirty="0">
                <a:ln w="0"/>
                <a:solidFill>
                  <a:srgbClr val="0070C0"/>
                </a:solidFill>
                <a:effectLst>
                  <a:outerShdw blurRad="38100" dist="19050" dir="2700000" algn="tl" rotWithShape="0">
                    <a:schemeClr val="dk1">
                      <a:alpha val="40000"/>
                    </a:schemeClr>
                  </a:outerShdw>
                </a:effectLst>
              </a:rPr>
              <a:t>odule test results</a:t>
            </a:r>
          </a:p>
        </p:txBody>
      </p:sp>
      <p:graphicFrame>
        <p:nvGraphicFramePr>
          <p:cNvPr id="6" name="Table 5">
            <a:extLst>
              <a:ext uri="{FF2B5EF4-FFF2-40B4-BE49-F238E27FC236}">
                <a16:creationId xmlns:a16="http://schemas.microsoft.com/office/drawing/2014/main" id="{DB141221-FA2D-D4EE-805A-517BEC0B92DD}"/>
              </a:ext>
            </a:extLst>
          </p:cNvPr>
          <p:cNvGraphicFramePr>
            <a:graphicFrameLocks noGrp="1"/>
          </p:cNvGraphicFramePr>
          <p:nvPr>
            <p:extLst>
              <p:ext uri="{D42A27DB-BD31-4B8C-83A1-F6EECF244321}">
                <p14:modId xmlns:p14="http://schemas.microsoft.com/office/powerpoint/2010/main" val="1405843498"/>
              </p:ext>
            </p:extLst>
          </p:nvPr>
        </p:nvGraphicFramePr>
        <p:xfrm>
          <a:off x="51840" y="2452939"/>
          <a:ext cx="3708220" cy="3266092"/>
        </p:xfrm>
        <a:graphic>
          <a:graphicData uri="http://schemas.openxmlformats.org/drawingml/2006/table">
            <a:tbl>
              <a:tblPr/>
              <a:tblGrid>
                <a:gridCol w="2678158">
                  <a:extLst>
                    <a:ext uri="{9D8B030D-6E8A-4147-A177-3AD203B41FA5}">
                      <a16:colId xmlns:a16="http://schemas.microsoft.com/office/drawing/2014/main" val="1624113868"/>
                    </a:ext>
                  </a:extLst>
                </a:gridCol>
                <a:gridCol w="257515">
                  <a:extLst>
                    <a:ext uri="{9D8B030D-6E8A-4147-A177-3AD203B41FA5}">
                      <a16:colId xmlns:a16="http://schemas.microsoft.com/office/drawing/2014/main" val="298590161"/>
                    </a:ext>
                  </a:extLst>
                </a:gridCol>
                <a:gridCol w="257516">
                  <a:extLst>
                    <a:ext uri="{9D8B030D-6E8A-4147-A177-3AD203B41FA5}">
                      <a16:colId xmlns:a16="http://schemas.microsoft.com/office/drawing/2014/main" val="2845955142"/>
                    </a:ext>
                  </a:extLst>
                </a:gridCol>
                <a:gridCol w="257516">
                  <a:extLst>
                    <a:ext uri="{9D8B030D-6E8A-4147-A177-3AD203B41FA5}">
                      <a16:colId xmlns:a16="http://schemas.microsoft.com/office/drawing/2014/main" val="695495290"/>
                    </a:ext>
                  </a:extLst>
                </a:gridCol>
                <a:gridCol w="257515">
                  <a:extLst>
                    <a:ext uri="{9D8B030D-6E8A-4147-A177-3AD203B41FA5}">
                      <a16:colId xmlns:a16="http://schemas.microsoft.com/office/drawing/2014/main" val="1810219729"/>
                    </a:ext>
                  </a:extLst>
                </a:gridCol>
              </a:tblGrid>
              <a:tr h="94594">
                <a:tc>
                  <a:txBody>
                    <a:bodyPr/>
                    <a:lstStyle/>
                    <a:p>
                      <a:pPr algn="l" fontAlgn="b"/>
                      <a:r>
                        <a:rPr lang="en-US" sz="1000">
                          <a:effectLst/>
                        </a:rPr>
                        <a:t>Key</a:t>
                      </a:r>
                    </a:p>
                  </a:txBody>
                  <a:tcPr marL="23649" marR="23649" marT="11824" marB="11824" anchor="b">
                    <a:lnL w="9525" cap="flat" cmpd="sng" algn="ctr">
                      <a:solidFill>
                        <a:srgbClr val="FBFCFC"/>
                      </a:solidFill>
                      <a:prstDash val="solid"/>
                      <a:round/>
                      <a:headEnd type="none" w="med" len="med"/>
                      <a:tailEnd type="none" w="med" len="med"/>
                    </a:lnL>
                    <a:lnR w="9525" cap="flat" cmpd="sng" algn="ctr">
                      <a:solidFill>
                        <a:srgbClr val="FBFCFC"/>
                      </a:solidFill>
                      <a:prstDash val="solid"/>
                      <a:round/>
                      <a:headEnd type="none" w="med" len="med"/>
                      <a:tailEnd type="none" w="med" len="med"/>
                    </a:lnR>
                    <a:lnT w="9525" cap="flat" cmpd="sng" algn="ctr">
                      <a:solidFill>
                        <a:srgbClr val="FBFCFC"/>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l" fontAlgn="b"/>
                      <a:r>
                        <a:rPr lang="en-US" sz="1000">
                          <a:effectLst/>
                        </a:rPr>
                        <a:t>Data</a:t>
                      </a:r>
                    </a:p>
                  </a:txBody>
                  <a:tcPr marL="23649" marR="23649" marT="11824" marB="11824" anchor="b">
                    <a:lnL w="9525" cap="flat" cmpd="sng" algn="ctr">
                      <a:solidFill>
                        <a:srgbClr val="FBFCFC"/>
                      </a:solidFill>
                      <a:prstDash val="solid"/>
                      <a:round/>
                      <a:headEnd type="none" w="med" len="med"/>
                      <a:tailEnd type="none" w="med" len="med"/>
                    </a:lnL>
                    <a:lnR w="9525" cap="flat" cmpd="sng" algn="ctr">
                      <a:solidFill>
                        <a:srgbClr val="FBFCFC"/>
                      </a:solidFill>
                      <a:prstDash val="solid"/>
                      <a:round/>
                      <a:headEnd type="none" w="med" len="med"/>
                      <a:tailEnd type="none" w="med" len="med"/>
                    </a:lnR>
                    <a:lnT w="9525" cap="flat" cmpd="sng" algn="ctr">
                      <a:solidFill>
                        <a:srgbClr val="FBFCFC"/>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hMerge="1">
                  <a:txBody>
                    <a:bodyPr/>
                    <a:lstStyle/>
                    <a:p>
                      <a:endParaRPr lang="en-US"/>
                    </a:p>
                  </a:txBody>
                  <a:tcPr>
                    <a:lnL w="9525" cap="flat" cmpd="sng" algn="ctr">
                      <a:solidFill>
                        <a:srgbClr val="FBFCFC"/>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11163175"/>
                  </a:ext>
                </a:extLst>
              </a:tr>
              <a:tr h="94594">
                <a:tc>
                  <a:txBody>
                    <a:bodyPr/>
                    <a:lstStyle/>
                    <a:p>
                      <a:pPr algn="l" fontAlgn="t"/>
                      <a:r>
                        <a:rPr lang="en-US" sz="1000">
                          <a:effectLst/>
                        </a:rPr>
                        <a:t>MODULE_TEMPERATURE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a:effectLst/>
                        </a:rPr>
                        <a:t>20</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81230852"/>
                  </a:ext>
                </a:extLst>
              </a:tr>
              <a:tr h="165540">
                <a:tc>
                  <a:txBody>
                    <a:bodyPr/>
                    <a:lstStyle/>
                    <a:p>
                      <a:pPr algn="l" fontAlgn="t"/>
                      <a:r>
                        <a:rPr lang="en-US" sz="1000">
                          <a:effectLst/>
                        </a:rPr>
                        <a:t>ANALYSIS_VERSION</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err="1">
                          <a:effectLst/>
                        </a:rPr>
                        <a:t>localdb</a:t>
                      </a:r>
                      <a:r>
                        <a:rPr lang="en-US" sz="1000" dirty="0">
                          <a:effectLst/>
                        </a:rPr>
                        <a:t>-tools v2.5.0</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0140324"/>
                  </a:ext>
                </a:extLst>
              </a:tr>
              <a:tr h="165540">
                <a:tc>
                  <a:txBody>
                    <a:bodyPr/>
                    <a:lstStyle/>
                    <a:p>
                      <a:pPr algn="l" fontAlgn="t"/>
                      <a:r>
                        <a:rPr lang="en-US" sz="1000">
                          <a:effectLst/>
                        </a:rPr>
                        <a:t>QUAD-MODULE_ADC_CALIBRATION</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1635871636"/>
                  </a:ext>
                </a:extLst>
              </a:tr>
              <a:tr h="94594">
                <a:tc>
                  <a:txBody>
                    <a:bodyPr/>
                    <a:lstStyle/>
                    <a:p>
                      <a:pPr algn="l" fontAlgn="t"/>
                      <a:r>
                        <a:rPr lang="en-US" sz="1000">
                          <a:effectLst/>
                        </a:rPr>
                        <a:t>QUAD-MODULE_SLDO</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3732599357"/>
                  </a:ext>
                </a:extLst>
              </a:tr>
              <a:tr h="165540">
                <a:tc>
                  <a:txBody>
                    <a:bodyPr/>
                    <a:lstStyle/>
                    <a:p>
                      <a:pPr algn="l" fontAlgn="t"/>
                      <a:r>
                        <a:rPr lang="en-US" sz="1000">
                          <a:effectLst/>
                        </a:rPr>
                        <a:t>QUAD-MODULE_VCAL_CALIBRATION</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3808159835"/>
                  </a:ext>
                </a:extLst>
              </a:tr>
              <a:tr h="165540">
                <a:tc>
                  <a:txBody>
                    <a:bodyPr/>
                    <a:lstStyle/>
                    <a:p>
                      <a:pPr algn="l" fontAlgn="t"/>
                      <a:r>
                        <a:rPr lang="en-US" sz="1000">
                          <a:effectLst/>
                        </a:rPr>
                        <a:t>QUAD-MODULE_ANALOG_READBACK</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2523421444"/>
                  </a:ext>
                </a:extLst>
              </a:tr>
              <a:tr h="94594">
                <a:tc>
                  <a:txBody>
                    <a:bodyPr/>
                    <a:lstStyle/>
                    <a:p>
                      <a:pPr algn="l" fontAlgn="t"/>
                      <a:r>
                        <a:rPr lang="en-US" sz="1000">
                          <a:effectLst/>
                        </a:rPr>
                        <a:t>QUAD-MODULE_LP_MODE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3414120252"/>
                  </a:ext>
                </a:extLst>
              </a:tr>
              <a:tr h="236486">
                <a:tc>
                  <a:txBody>
                    <a:bodyPr/>
                    <a:lstStyle/>
                    <a:p>
                      <a:pPr algn="l" fontAlgn="t"/>
                      <a:r>
                        <a:rPr lang="en-US" sz="1000">
                          <a:effectLst/>
                        </a:rPr>
                        <a:t>QUAD-MODULE_INJECTION_CAPACITANCE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2562754776"/>
                  </a:ext>
                </a:extLst>
              </a:tr>
              <a:tr h="165540">
                <a:tc>
                  <a:txBody>
                    <a:bodyPr/>
                    <a:lstStyle/>
                    <a:p>
                      <a:pPr algn="l" fontAlgn="t"/>
                      <a:r>
                        <a:rPr lang="en-US" sz="1000">
                          <a:effectLst/>
                        </a:rPr>
                        <a:t>QUAD-MODULE_MIN_HEALTH_TEST</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1703002104"/>
                  </a:ext>
                </a:extLst>
              </a:tr>
              <a:tr h="94594">
                <a:tc>
                  <a:txBody>
                    <a:bodyPr/>
                    <a:lstStyle/>
                    <a:p>
                      <a:pPr algn="l" fontAlgn="t"/>
                      <a:r>
                        <a:rPr lang="en-US" sz="1000">
                          <a:effectLst/>
                        </a:rPr>
                        <a:t>QUAD-MODULE_TUNING</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2465195585"/>
                  </a:ext>
                </a:extLst>
              </a:tr>
              <a:tr h="236486">
                <a:tc>
                  <a:txBody>
                    <a:bodyPr/>
                    <a:lstStyle/>
                    <a:p>
                      <a:pPr algn="l" fontAlgn="t"/>
                      <a:r>
                        <a:rPr lang="en-US" sz="1000">
                          <a:effectLst/>
                        </a:rPr>
                        <a:t>QUAD-MODULE_PIXEL_FAILURE_ANALYSIS</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2893120194"/>
                  </a:ext>
                </a:extLst>
              </a:tr>
              <a:tr h="94594">
                <a:tc>
                  <a:txBody>
                    <a:bodyPr/>
                    <a:lstStyle/>
                    <a:p>
                      <a:pPr algn="l" fontAlgn="t"/>
                      <a:r>
                        <a:rPr lang="en-US" sz="1000" dirty="0">
                          <a:effectLst/>
                        </a:rPr>
                        <a:t>MODULE_BAD_PIXEL_NUMBER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a:effectLst/>
                        </a:rPr>
                        <a:t>62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lnT w="9525" cap="flat" cmpd="sng" algn="ctr">
                      <a:solidFill>
                        <a:srgbClr val="DEE2E6"/>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52082470"/>
                  </a:ext>
                </a:extLst>
              </a:tr>
              <a:tr h="165540">
                <a:tc>
                  <a:txBody>
                    <a:bodyPr/>
                    <a:lstStyle/>
                    <a:p>
                      <a:pPr algn="l" fontAlgn="t"/>
                      <a:r>
                        <a:rPr lang="en-US" sz="1000">
                          <a:effectLst/>
                        </a:rPr>
                        <a:t>MODULE_ELECTRICALLY_BAD_PIXEL_NUMBER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a:effectLst/>
                        </a:rPr>
                        <a:t>57</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32236706"/>
                  </a:ext>
                </a:extLst>
              </a:tr>
              <a:tr h="165540">
                <a:tc>
                  <a:txBody>
                    <a:bodyPr/>
                    <a:lstStyle/>
                    <a:p>
                      <a:pPr algn="l" fontAlgn="t"/>
                      <a:r>
                        <a:rPr lang="en-US" sz="1000">
                          <a:effectLst/>
                        </a:rPr>
                        <a:t>MODULE_DISCONNECTED_PIXEL_NUMBER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a:effectLst/>
                        </a:rPr>
                        <a:t>5</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08337425"/>
                  </a:ext>
                </a:extLst>
              </a:tr>
              <a:tr h="165540">
                <a:tc>
                  <a:txBody>
                    <a:bodyPr/>
                    <a:lstStyle/>
                    <a:p>
                      <a:pPr algn="l" fontAlgn="t"/>
                      <a:r>
                        <a:rPr lang="en-US" sz="1000">
                          <a:effectLst/>
                        </a:rPr>
                        <a:t>QUAD-MODULE_DATA_TRANSMISSION</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3">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1124919896"/>
                  </a:ext>
                </a:extLst>
              </a:tr>
              <a:tr h="165540">
                <a:tc>
                  <a:txBody>
                    <a:bodyPr/>
                    <a:lstStyle/>
                    <a:p>
                      <a:pPr algn="l" fontAlgn="t"/>
                      <a:r>
                        <a:rPr lang="en-US" sz="1000">
                          <a:effectLst/>
                        </a:rPr>
                        <a:t>MODULE_DISABLED_COLUMNS_NUMBER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gridSpan="4">
                  <a:txBody>
                    <a:bodyPr/>
                    <a:lstStyle/>
                    <a:p>
                      <a:pPr algn="ctr" fontAlgn="t"/>
                      <a:r>
                        <a:rPr lang="en-US" sz="1000" dirty="0">
                          <a:effectLst/>
                        </a:rPr>
                        <a:t>0</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hMerge="1">
                  <a:txBody>
                    <a:bodyPr/>
                    <a:lstStyle/>
                    <a:p>
                      <a:endParaRPr lang="en-US"/>
                    </a:p>
                  </a:txBody>
                  <a:tcPr>
                    <a:lnL w="9525" cap="flat" cmpd="sng" algn="ctr">
                      <a:solidFill>
                        <a:srgbClr val="DEE2E6"/>
                      </a:solidFill>
                      <a:prstDash val="solid"/>
                      <a:round/>
                      <a:headEnd type="none" w="med" len="med"/>
                      <a:tailEnd type="none" w="med" len="med"/>
                    </a:lnL>
                    <a:lnT w="9525" cap="flat" cmpd="sng" algn="ctr">
                      <a:solidFill>
                        <a:srgbClr val="DEE2E6"/>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74789877"/>
                  </a:ext>
                </a:extLst>
              </a:tr>
            </a:tbl>
          </a:graphicData>
        </a:graphic>
      </p:graphicFrame>
      <p:pic>
        <p:nvPicPr>
          <p:cNvPr id="16392" name="Picture 8">
            <a:extLst>
              <a:ext uri="{FF2B5EF4-FFF2-40B4-BE49-F238E27FC236}">
                <a16:creationId xmlns:a16="http://schemas.microsoft.com/office/drawing/2014/main" id="{9BE0CD74-8EFF-57FA-0BE9-827F205AEB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4831" y="2452939"/>
            <a:ext cx="2915060" cy="2186295"/>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a:extLst>
              <a:ext uri="{FF2B5EF4-FFF2-40B4-BE49-F238E27FC236}">
                <a16:creationId xmlns:a16="http://schemas.microsoft.com/office/drawing/2014/main" id="{1DF82121-B2AF-FDF3-1546-D2CBF16563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2377" y="988746"/>
            <a:ext cx="3133065" cy="2349799"/>
          </a:xfrm>
          <a:prstGeom prst="rect">
            <a:avLst/>
          </a:prstGeom>
          <a:noFill/>
          <a:extLst>
            <a:ext uri="{909E8E84-426E-40DD-AFC4-6F175D3DCCD1}">
              <a14:hiddenFill xmlns:a14="http://schemas.microsoft.com/office/drawing/2010/main">
                <a:solidFill>
                  <a:srgbClr val="FFFFFF"/>
                </a:solidFill>
              </a14:hiddenFill>
            </a:ext>
          </a:extLst>
        </p:spPr>
      </p:pic>
      <p:pic>
        <p:nvPicPr>
          <p:cNvPr id="16396" name="Picture 12">
            <a:extLst>
              <a:ext uri="{FF2B5EF4-FFF2-40B4-BE49-F238E27FC236}">
                <a16:creationId xmlns:a16="http://schemas.microsoft.com/office/drawing/2014/main" id="{3EE4AE60-C864-6F54-BC25-01DAD3315C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55442" y="81957"/>
            <a:ext cx="2915060" cy="2186295"/>
          </a:xfrm>
          <a:prstGeom prst="rect">
            <a:avLst/>
          </a:prstGeom>
          <a:noFill/>
          <a:extLst>
            <a:ext uri="{909E8E84-426E-40DD-AFC4-6F175D3DCCD1}">
              <a14:hiddenFill xmlns:a14="http://schemas.microsoft.com/office/drawing/2010/main">
                <a:solidFill>
                  <a:srgbClr val="FFFFFF"/>
                </a:solidFill>
              </a14:hiddenFill>
            </a:ext>
          </a:extLst>
        </p:spPr>
      </p:pic>
      <p:pic>
        <p:nvPicPr>
          <p:cNvPr id="16398" name="Picture 14">
            <a:extLst>
              <a:ext uri="{FF2B5EF4-FFF2-40B4-BE49-F238E27FC236}">
                <a16:creationId xmlns:a16="http://schemas.microsoft.com/office/drawing/2014/main" id="{4510787F-15FE-9E1E-520C-060CFEAD7A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9706" y="4541882"/>
            <a:ext cx="2915061" cy="21862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FAEA120-18D9-6231-29CB-B946A55AC5E7}"/>
              </a:ext>
            </a:extLst>
          </p:cNvPr>
          <p:cNvSpPr txBox="1"/>
          <p:nvPr/>
        </p:nvSpPr>
        <p:spPr>
          <a:xfrm>
            <a:off x="51905" y="594260"/>
            <a:ext cx="6091725" cy="1815882"/>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a:t>In each stage of quality control process, a series of tests are repeated including IV at the different stages</a:t>
            </a:r>
          </a:p>
          <a:p>
            <a:pPr marL="285750" indent="-285750">
              <a:buFont typeface="Courier New" panose="02070309020205020404" pitchFamily="49" charset="0"/>
              <a:buChar char="o"/>
            </a:pPr>
            <a:r>
              <a:rPr lang="en-US" sz="1600" dirty="0"/>
              <a:t>Electrical tests include trimming of different internal circuits and registers, evaluation of internal currents and voltages</a:t>
            </a:r>
          </a:p>
          <a:p>
            <a:pPr marL="285750" indent="-285750">
              <a:buFont typeface="Courier New" panose="02070309020205020404" pitchFamily="49" charset="0"/>
              <a:buChar char="o"/>
            </a:pPr>
            <a:r>
              <a:rPr lang="en-US" sz="1600" dirty="0"/>
              <a:t>Tests also includes scanning of all pixels, tuning , disconnected bump scan and source scan with X-ray gun</a:t>
            </a:r>
          </a:p>
          <a:p>
            <a:pPr marL="285750" indent="-285750">
              <a:buFont typeface="Courier New" panose="02070309020205020404" pitchFamily="49" charset="0"/>
              <a:buChar char="o"/>
            </a:pPr>
            <a:r>
              <a:rPr lang="en-US" sz="1600" dirty="0"/>
              <a:t>To pass, a module has to pass in all the tests (green) at all stages</a:t>
            </a:r>
          </a:p>
        </p:txBody>
      </p:sp>
      <p:sp>
        <p:nvSpPr>
          <p:cNvPr id="8" name="Rectangle 7">
            <a:extLst>
              <a:ext uri="{FF2B5EF4-FFF2-40B4-BE49-F238E27FC236}">
                <a16:creationId xmlns:a16="http://schemas.microsoft.com/office/drawing/2014/main" id="{ED840CFA-2D0F-AFE7-5B33-BDCABE9BBDDF}"/>
              </a:ext>
            </a:extLst>
          </p:cNvPr>
          <p:cNvSpPr/>
          <p:nvPr/>
        </p:nvSpPr>
        <p:spPr>
          <a:xfrm>
            <a:off x="3886200" y="646331"/>
            <a:ext cx="1457530" cy="258925"/>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AB274007-A2E3-23FD-FC7D-DC859479E5A0}"/>
              </a:ext>
            </a:extLst>
          </p:cNvPr>
          <p:cNvCxnSpPr>
            <a:endCxn id="6" idx="0"/>
          </p:cNvCxnSpPr>
          <p:nvPr/>
        </p:nvCxnSpPr>
        <p:spPr>
          <a:xfrm flipH="1">
            <a:off x="1905950" y="905256"/>
            <a:ext cx="2638618" cy="1547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BA798BE4-B5B2-0268-1F93-5588CF83C8BC}"/>
              </a:ext>
            </a:extLst>
          </p:cNvPr>
          <p:cNvSpPr/>
          <p:nvPr/>
        </p:nvSpPr>
        <p:spPr>
          <a:xfrm>
            <a:off x="0" y="3293690"/>
            <a:ext cx="3886200" cy="205481"/>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9803CBD7-A809-DB57-3C44-524990B4C931}"/>
              </a:ext>
            </a:extLst>
          </p:cNvPr>
          <p:cNvCxnSpPr>
            <a:cxnSpLocks/>
            <a:stCxn id="12" idx="3"/>
          </p:cNvCxnSpPr>
          <p:nvPr/>
        </p:nvCxnSpPr>
        <p:spPr>
          <a:xfrm>
            <a:off x="3886200" y="3396431"/>
            <a:ext cx="1259443" cy="433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8AA43CB-DE28-F2E1-4E4E-3635A8CC198C}"/>
              </a:ext>
            </a:extLst>
          </p:cNvPr>
          <p:cNvSpPr txBox="1"/>
          <p:nvPr/>
        </p:nvSpPr>
        <p:spPr>
          <a:xfrm>
            <a:off x="6882358" y="3287676"/>
            <a:ext cx="1689886"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Threshold scan after tuning</a:t>
            </a:r>
          </a:p>
        </p:txBody>
      </p:sp>
      <p:sp>
        <p:nvSpPr>
          <p:cNvPr id="17" name="TextBox 16">
            <a:extLst>
              <a:ext uri="{FF2B5EF4-FFF2-40B4-BE49-F238E27FC236}">
                <a16:creationId xmlns:a16="http://schemas.microsoft.com/office/drawing/2014/main" id="{620C93F0-6EC8-ED08-27C5-40306B6E91EC}"/>
              </a:ext>
            </a:extLst>
          </p:cNvPr>
          <p:cNvSpPr txBox="1"/>
          <p:nvPr/>
        </p:nvSpPr>
        <p:spPr>
          <a:xfrm>
            <a:off x="10343478" y="2206718"/>
            <a:ext cx="671979"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err="1"/>
              <a:t>ToT</a:t>
            </a:r>
            <a:r>
              <a:rPr lang="en-US" sz="1000" dirty="0"/>
              <a:t> scan</a:t>
            </a:r>
          </a:p>
        </p:txBody>
      </p:sp>
      <p:sp>
        <p:nvSpPr>
          <p:cNvPr id="18" name="TextBox 17">
            <a:extLst>
              <a:ext uri="{FF2B5EF4-FFF2-40B4-BE49-F238E27FC236}">
                <a16:creationId xmlns:a16="http://schemas.microsoft.com/office/drawing/2014/main" id="{1A27ABA2-C246-939C-DB7B-61B97A3D76FF}"/>
              </a:ext>
            </a:extLst>
          </p:cNvPr>
          <p:cNvSpPr txBox="1"/>
          <p:nvPr/>
        </p:nvSpPr>
        <p:spPr>
          <a:xfrm>
            <a:off x="9794478" y="4577700"/>
            <a:ext cx="1636987"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Disconnected Bump  scan</a:t>
            </a:r>
          </a:p>
        </p:txBody>
      </p:sp>
      <p:sp>
        <p:nvSpPr>
          <p:cNvPr id="19" name="TextBox 18">
            <a:extLst>
              <a:ext uri="{FF2B5EF4-FFF2-40B4-BE49-F238E27FC236}">
                <a16:creationId xmlns:a16="http://schemas.microsoft.com/office/drawing/2014/main" id="{918E452C-89F8-2205-77E7-6A46B48E0312}"/>
              </a:ext>
            </a:extLst>
          </p:cNvPr>
          <p:cNvSpPr txBox="1"/>
          <p:nvPr/>
        </p:nvSpPr>
        <p:spPr>
          <a:xfrm>
            <a:off x="7966793" y="4295661"/>
            <a:ext cx="872355"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Source scan</a:t>
            </a:r>
          </a:p>
        </p:txBody>
      </p:sp>
      <p:pic>
        <p:nvPicPr>
          <p:cNvPr id="20" name="Picture 6">
            <a:extLst>
              <a:ext uri="{FF2B5EF4-FFF2-40B4-BE49-F238E27FC236}">
                <a16:creationId xmlns:a16="http://schemas.microsoft.com/office/drawing/2014/main" id="{E29E6BA5-50D7-CD15-9EA3-454C81448E6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199" y="3864234"/>
            <a:ext cx="3561917" cy="2671438"/>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F26F9F2C-748C-7C50-0446-A4EBCECEB399}"/>
              </a:ext>
            </a:extLst>
          </p:cNvPr>
          <p:cNvSpPr txBox="1"/>
          <p:nvPr/>
        </p:nvSpPr>
        <p:spPr>
          <a:xfrm>
            <a:off x="5422832" y="3671728"/>
            <a:ext cx="503664"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SLDO</a:t>
            </a:r>
          </a:p>
        </p:txBody>
      </p:sp>
    </p:spTree>
    <p:extLst>
      <p:ext uri="{BB962C8B-B14F-4D97-AF65-F5344CB8AC3E}">
        <p14:creationId xmlns:p14="http://schemas.microsoft.com/office/powerpoint/2010/main" val="2551149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80523-76F5-5FB3-2426-80E96E89C3FA}"/>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7572D657-CF7D-6A56-A85D-C9E3A103E3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BB441E8-4FF5-B64C-A220-B27DFFD0DD7F}"/>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3D86041B-EEE0-B236-1149-5864A355F342}"/>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13</a:t>
            </a:fld>
            <a:endParaRPr lang="en-US" dirty="0"/>
          </a:p>
        </p:txBody>
      </p:sp>
      <p:sp>
        <p:nvSpPr>
          <p:cNvPr id="5" name="Rectangle 4">
            <a:extLst>
              <a:ext uri="{FF2B5EF4-FFF2-40B4-BE49-F238E27FC236}">
                <a16:creationId xmlns:a16="http://schemas.microsoft.com/office/drawing/2014/main" id="{04F7680B-517C-C4CF-0504-534F7111DF91}"/>
              </a:ext>
            </a:extLst>
          </p:cNvPr>
          <p:cNvSpPr/>
          <p:nvPr/>
        </p:nvSpPr>
        <p:spPr>
          <a:xfrm>
            <a:off x="4492884" y="0"/>
            <a:ext cx="3206327" cy="646331"/>
          </a:xfrm>
          <a:prstGeom prst="rect">
            <a:avLst/>
          </a:prstGeom>
          <a:noFill/>
        </p:spPr>
        <p:txBody>
          <a:bodyPr wrap="none" lIns="91440" tIns="45720" rIns="91440" bIns="45720">
            <a:spAutoFit/>
          </a:bodyPr>
          <a:lstStyle/>
          <a:p>
            <a:pPr algn="ctr"/>
            <a:r>
              <a:rPr lang="en-US" sz="3600" b="0" cap="none" spc="0" dirty="0">
                <a:ln w="0"/>
                <a:solidFill>
                  <a:srgbClr val="0070C0"/>
                </a:solidFill>
                <a:effectLst>
                  <a:outerShdw blurRad="38100" dist="19050" dir="2700000" algn="tl" rotWithShape="0">
                    <a:schemeClr val="dk1">
                      <a:alpha val="40000"/>
                    </a:schemeClr>
                  </a:outerShdw>
                </a:effectLst>
              </a:rPr>
              <a:t>Module IV yield</a:t>
            </a:r>
          </a:p>
        </p:txBody>
      </p:sp>
      <p:sp>
        <p:nvSpPr>
          <p:cNvPr id="19" name="object 17">
            <a:extLst>
              <a:ext uri="{FF2B5EF4-FFF2-40B4-BE49-F238E27FC236}">
                <a16:creationId xmlns:a16="http://schemas.microsoft.com/office/drawing/2014/main" id="{3C343915-7A69-CB8B-BCCE-77CFE164B22E}"/>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pic>
        <p:nvPicPr>
          <p:cNvPr id="15" name="Picture 14">
            <a:extLst>
              <a:ext uri="{FF2B5EF4-FFF2-40B4-BE49-F238E27FC236}">
                <a16:creationId xmlns:a16="http://schemas.microsoft.com/office/drawing/2014/main" id="{6DCAC1A5-4174-D701-33C6-6CDA219EA770}"/>
              </a:ext>
            </a:extLst>
          </p:cNvPr>
          <p:cNvPicPr>
            <a:picLocks noChangeAspect="1"/>
          </p:cNvPicPr>
          <p:nvPr/>
        </p:nvPicPr>
        <p:blipFill>
          <a:blip r:embed="rId4"/>
          <a:stretch>
            <a:fillRect/>
          </a:stretch>
        </p:blipFill>
        <p:spPr>
          <a:xfrm>
            <a:off x="9048839" y="1073203"/>
            <a:ext cx="3143161" cy="2564010"/>
          </a:xfrm>
          <a:prstGeom prst="rect">
            <a:avLst/>
          </a:prstGeom>
        </p:spPr>
      </p:pic>
      <p:sp>
        <p:nvSpPr>
          <p:cNvPr id="17" name="TextBox 16">
            <a:extLst>
              <a:ext uri="{FF2B5EF4-FFF2-40B4-BE49-F238E27FC236}">
                <a16:creationId xmlns:a16="http://schemas.microsoft.com/office/drawing/2014/main" id="{D03F9448-B72C-0BE9-51DB-3FBFECC55F14}"/>
              </a:ext>
            </a:extLst>
          </p:cNvPr>
          <p:cNvSpPr txBox="1"/>
          <p:nvPr/>
        </p:nvSpPr>
        <p:spPr>
          <a:xfrm>
            <a:off x="1228725" y="4080937"/>
            <a:ext cx="2071401"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IV of one good module on all stage</a:t>
            </a:r>
          </a:p>
        </p:txBody>
      </p:sp>
      <p:sp>
        <p:nvSpPr>
          <p:cNvPr id="18" name="TextBox 17">
            <a:extLst>
              <a:ext uri="{FF2B5EF4-FFF2-40B4-BE49-F238E27FC236}">
                <a16:creationId xmlns:a16="http://schemas.microsoft.com/office/drawing/2014/main" id="{017AB552-CEA7-5BF5-469B-E388EDCF1EE4}"/>
              </a:ext>
            </a:extLst>
          </p:cNvPr>
          <p:cNvSpPr txBox="1"/>
          <p:nvPr/>
        </p:nvSpPr>
        <p:spPr>
          <a:xfrm>
            <a:off x="6289386" y="4101958"/>
            <a:ext cx="1697901" cy="2462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000" dirty="0"/>
              <a:t>IV of all module on all stage</a:t>
            </a:r>
          </a:p>
        </p:txBody>
      </p:sp>
      <p:sp>
        <p:nvSpPr>
          <p:cNvPr id="20" name="TextBox 19">
            <a:extLst>
              <a:ext uri="{FF2B5EF4-FFF2-40B4-BE49-F238E27FC236}">
                <a16:creationId xmlns:a16="http://schemas.microsoft.com/office/drawing/2014/main" id="{2B97A2DA-CFD8-4E98-EA8A-7A60C3A6008D}"/>
              </a:ext>
            </a:extLst>
          </p:cNvPr>
          <p:cNvSpPr txBox="1"/>
          <p:nvPr/>
        </p:nvSpPr>
        <p:spPr>
          <a:xfrm>
            <a:off x="2489237" y="4655972"/>
            <a:ext cx="6559601" cy="2062103"/>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a:t>26 bare modules received, and reception tests done,18 have been assembled into modules and went through initial test. 14 were tested through final stage</a:t>
            </a:r>
          </a:p>
          <a:p>
            <a:pPr marL="285750" indent="-285750">
              <a:buFont typeface="Courier New" panose="02070309020205020404" pitchFamily="49" charset="0"/>
              <a:buChar char="o"/>
            </a:pPr>
            <a:r>
              <a:rPr lang="en-US" sz="1600" dirty="0"/>
              <a:t>At initial test, one module breaks down early</a:t>
            </a:r>
          </a:p>
          <a:p>
            <a:pPr marL="285750" indent="-285750">
              <a:buFont typeface="Courier New" panose="02070309020205020404" pitchFamily="49" charset="0"/>
              <a:buChar char="o"/>
            </a:pPr>
            <a:r>
              <a:rPr lang="en-US" sz="1600" dirty="0"/>
              <a:t>At Final test, another module recorded reduction in breakdown voltage (reduction more then 10 V) </a:t>
            </a:r>
          </a:p>
          <a:p>
            <a:pPr marL="285750" indent="-285750">
              <a:buFont typeface="Courier New" panose="02070309020205020404" pitchFamily="49" charset="0"/>
              <a:buChar char="o"/>
            </a:pPr>
            <a:r>
              <a:rPr lang="en-US" sz="1600" dirty="0"/>
              <a:t>All other module has leakage current less than 1.5 µA/cm</a:t>
            </a:r>
            <a:r>
              <a:rPr lang="en-US" sz="1600" baseline="30000" dirty="0"/>
              <a:t>2 </a:t>
            </a:r>
            <a:r>
              <a:rPr lang="en-US" sz="1600" dirty="0"/>
              <a:t>,and breakdown voltage more than 200 V</a:t>
            </a:r>
          </a:p>
        </p:txBody>
      </p:sp>
      <p:pic>
        <p:nvPicPr>
          <p:cNvPr id="4" name="Picture 3">
            <a:extLst>
              <a:ext uri="{FF2B5EF4-FFF2-40B4-BE49-F238E27FC236}">
                <a16:creationId xmlns:a16="http://schemas.microsoft.com/office/drawing/2014/main" id="{B22A38B9-6A49-0226-4134-C50B8C358F75}"/>
              </a:ext>
            </a:extLst>
          </p:cNvPr>
          <p:cNvPicPr>
            <a:picLocks noChangeAspect="1"/>
          </p:cNvPicPr>
          <p:nvPr/>
        </p:nvPicPr>
        <p:blipFill>
          <a:blip r:embed="rId5"/>
          <a:stretch>
            <a:fillRect/>
          </a:stretch>
        </p:blipFill>
        <p:spPr>
          <a:xfrm>
            <a:off x="9054088" y="3884577"/>
            <a:ext cx="3137912" cy="2564010"/>
          </a:xfrm>
          <a:prstGeom prst="rect">
            <a:avLst/>
          </a:prstGeom>
        </p:spPr>
      </p:pic>
      <p:sp>
        <p:nvSpPr>
          <p:cNvPr id="6" name="Rectangle 5">
            <a:extLst>
              <a:ext uri="{FF2B5EF4-FFF2-40B4-BE49-F238E27FC236}">
                <a16:creationId xmlns:a16="http://schemas.microsoft.com/office/drawing/2014/main" id="{0742EA0A-F67C-BDD1-04D2-89A79DFF2660}"/>
              </a:ext>
            </a:extLst>
          </p:cNvPr>
          <p:cNvSpPr/>
          <p:nvPr/>
        </p:nvSpPr>
        <p:spPr>
          <a:xfrm>
            <a:off x="11660886" y="1415332"/>
            <a:ext cx="440999" cy="10336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9F8E2DF-4B3B-EE44-BC31-32768C7BFD6A}"/>
              </a:ext>
            </a:extLst>
          </p:cNvPr>
          <p:cNvSpPr/>
          <p:nvPr/>
        </p:nvSpPr>
        <p:spPr>
          <a:xfrm>
            <a:off x="11660886" y="4267523"/>
            <a:ext cx="440999" cy="10336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preview">
            <a:extLst>
              <a:ext uri="{FF2B5EF4-FFF2-40B4-BE49-F238E27FC236}">
                <a16:creationId xmlns:a16="http://schemas.microsoft.com/office/drawing/2014/main" id="{AC794529-6ABF-D69D-AB80-C010457383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6659" y="653200"/>
            <a:ext cx="4210250" cy="33619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preview">
            <a:extLst>
              <a:ext uri="{FF2B5EF4-FFF2-40B4-BE49-F238E27FC236}">
                <a16:creationId xmlns:a16="http://schemas.microsoft.com/office/drawing/2014/main" id="{DA13FC36-49FD-FC7C-2442-E7DC7B214A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230" y="669207"/>
            <a:ext cx="4210250" cy="3361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69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C470D-9055-9F21-3166-13E950362B28}"/>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7993B0EE-448D-FBD5-06B9-215DE9C1FA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D5117912-1CD9-6658-6420-FD1F2391A322}"/>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6AFCFF6D-F0B7-9490-9266-F818A932DB9A}"/>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14</a:t>
            </a:fld>
            <a:endParaRPr lang="en-US" dirty="0"/>
          </a:p>
        </p:txBody>
      </p:sp>
      <p:sp>
        <p:nvSpPr>
          <p:cNvPr id="5" name="Rectangle 4">
            <a:extLst>
              <a:ext uri="{FF2B5EF4-FFF2-40B4-BE49-F238E27FC236}">
                <a16:creationId xmlns:a16="http://schemas.microsoft.com/office/drawing/2014/main" id="{AB1149F3-5D10-3965-6E4A-3A0BCF506923}"/>
              </a:ext>
            </a:extLst>
          </p:cNvPr>
          <p:cNvSpPr/>
          <p:nvPr/>
        </p:nvSpPr>
        <p:spPr>
          <a:xfrm>
            <a:off x="3372082" y="178655"/>
            <a:ext cx="5447838"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Module Electrical</a:t>
            </a:r>
            <a:r>
              <a:rPr lang="en-US" sz="3600" b="0" cap="none" spc="0" dirty="0">
                <a:ln w="0"/>
                <a:solidFill>
                  <a:srgbClr val="0070C0"/>
                </a:solidFill>
                <a:effectLst>
                  <a:outerShdw blurRad="38100" dist="19050" dir="2700000" algn="tl" rotWithShape="0">
                    <a:schemeClr val="dk1">
                      <a:alpha val="40000"/>
                    </a:schemeClr>
                  </a:outerShdw>
                </a:effectLst>
              </a:rPr>
              <a:t> </a:t>
            </a:r>
            <a:r>
              <a:rPr lang="en-US" sz="3600" dirty="0">
                <a:ln w="0"/>
                <a:solidFill>
                  <a:srgbClr val="0070C0"/>
                </a:solidFill>
                <a:effectLst>
                  <a:outerShdw blurRad="38100" dist="19050" dir="2700000" algn="tl" rotWithShape="0">
                    <a:schemeClr val="dk1">
                      <a:alpha val="40000"/>
                    </a:schemeClr>
                  </a:outerShdw>
                </a:effectLst>
              </a:rPr>
              <a:t>QC yield</a:t>
            </a:r>
            <a:endParaRPr lang="en-US" sz="3600" b="0" cap="none" spc="0" dirty="0">
              <a:ln w="0"/>
              <a:solidFill>
                <a:srgbClr val="0070C0"/>
              </a:solidFill>
              <a:effectLst>
                <a:outerShdw blurRad="38100" dist="19050" dir="2700000" algn="tl" rotWithShape="0">
                  <a:schemeClr val="dk1">
                    <a:alpha val="40000"/>
                  </a:schemeClr>
                </a:outerShdw>
              </a:effectLst>
            </a:endParaRPr>
          </a:p>
        </p:txBody>
      </p:sp>
      <p:sp>
        <p:nvSpPr>
          <p:cNvPr id="19" name="object 17">
            <a:extLst>
              <a:ext uri="{FF2B5EF4-FFF2-40B4-BE49-F238E27FC236}">
                <a16:creationId xmlns:a16="http://schemas.microsoft.com/office/drawing/2014/main" id="{0EFD1534-6DBB-264A-1B5A-55D1BBEF62D7}"/>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pic>
        <p:nvPicPr>
          <p:cNvPr id="4" name="Picture 3">
            <a:extLst>
              <a:ext uri="{FF2B5EF4-FFF2-40B4-BE49-F238E27FC236}">
                <a16:creationId xmlns:a16="http://schemas.microsoft.com/office/drawing/2014/main" id="{5C52A026-C92E-2926-9FC1-680A616E54B7}"/>
              </a:ext>
            </a:extLst>
          </p:cNvPr>
          <p:cNvPicPr>
            <a:picLocks noChangeAspect="1"/>
          </p:cNvPicPr>
          <p:nvPr/>
        </p:nvPicPr>
        <p:blipFill>
          <a:blip r:embed="rId3"/>
          <a:stretch>
            <a:fillRect/>
          </a:stretch>
        </p:blipFill>
        <p:spPr>
          <a:xfrm>
            <a:off x="404667" y="824986"/>
            <a:ext cx="4986729" cy="4081664"/>
          </a:xfrm>
          <a:prstGeom prst="rect">
            <a:avLst/>
          </a:prstGeom>
        </p:spPr>
      </p:pic>
      <p:sp>
        <p:nvSpPr>
          <p:cNvPr id="7" name="TextBox 6">
            <a:extLst>
              <a:ext uri="{FF2B5EF4-FFF2-40B4-BE49-F238E27FC236}">
                <a16:creationId xmlns:a16="http://schemas.microsoft.com/office/drawing/2014/main" id="{4B5951FF-88C0-88D0-BECC-6929636A5B69}"/>
              </a:ext>
            </a:extLst>
          </p:cNvPr>
          <p:cNvSpPr txBox="1"/>
          <p:nvPr/>
        </p:nvSpPr>
        <p:spPr>
          <a:xfrm>
            <a:off x="2758401" y="5170712"/>
            <a:ext cx="7880171" cy="923330"/>
          </a:xfrm>
          <a:prstGeom prst="rect">
            <a:avLst/>
          </a:prstGeom>
          <a:noFill/>
        </p:spPr>
        <p:txBody>
          <a:bodyPr wrap="none" rtlCol="0">
            <a:spAutoFit/>
          </a:bodyPr>
          <a:lstStyle/>
          <a:p>
            <a:pPr marL="285750" indent="-285750">
              <a:buFont typeface="Courier New" panose="02070309020205020404" pitchFamily="49" charset="0"/>
              <a:buChar char="o"/>
            </a:pPr>
            <a:r>
              <a:rPr lang="en-US" dirty="0"/>
              <a:t>One of the modules have one chip (chip 4) disabled</a:t>
            </a:r>
          </a:p>
          <a:p>
            <a:pPr marL="285750" indent="-285750">
              <a:buFont typeface="Courier New" panose="02070309020205020404" pitchFamily="49" charset="0"/>
              <a:buChar char="o"/>
            </a:pPr>
            <a:r>
              <a:rPr lang="en-US" dirty="0"/>
              <a:t>Some of the modules are yet to be finished testing after parylene coating</a:t>
            </a:r>
          </a:p>
          <a:p>
            <a:pPr marL="285750" indent="-285750">
              <a:buFont typeface="Courier New" panose="02070309020205020404" pitchFamily="49" charset="0"/>
              <a:buChar char="o"/>
            </a:pPr>
            <a:r>
              <a:rPr lang="en-US" dirty="0"/>
              <a:t>Overall yield ~73% , which is much better then pre-production yield (53.8%) </a:t>
            </a:r>
          </a:p>
        </p:txBody>
      </p:sp>
      <p:pic>
        <p:nvPicPr>
          <p:cNvPr id="8" name="Picture 7">
            <a:extLst>
              <a:ext uri="{FF2B5EF4-FFF2-40B4-BE49-F238E27FC236}">
                <a16:creationId xmlns:a16="http://schemas.microsoft.com/office/drawing/2014/main" id="{F1459F1A-CD0C-E848-76B8-29F7FC13DC72}"/>
              </a:ext>
            </a:extLst>
          </p:cNvPr>
          <p:cNvPicPr>
            <a:picLocks noChangeAspect="1"/>
          </p:cNvPicPr>
          <p:nvPr/>
        </p:nvPicPr>
        <p:blipFill>
          <a:blip r:embed="rId4"/>
          <a:stretch>
            <a:fillRect/>
          </a:stretch>
        </p:blipFill>
        <p:spPr>
          <a:xfrm>
            <a:off x="6096000" y="824986"/>
            <a:ext cx="4980864" cy="4081664"/>
          </a:xfrm>
          <a:prstGeom prst="rect">
            <a:avLst/>
          </a:prstGeom>
        </p:spPr>
      </p:pic>
    </p:spTree>
    <p:extLst>
      <p:ext uri="{BB962C8B-B14F-4D97-AF65-F5344CB8AC3E}">
        <p14:creationId xmlns:p14="http://schemas.microsoft.com/office/powerpoint/2010/main" val="4109547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21A44-F673-2561-BA7D-C2FE6215C019}"/>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2E982488-3E4C-6EC2-B229-DEBBC54A9D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F109C6A7-5A7E-769A-82DF-CCCE0303EB03}"/>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840BE3B8-48DA-1997-09DC-41B02ABD81D3}"/>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15</a:t>
            </a:fld>
            <a:endParaRPr lang="en-US"/>
          </a:p>
        </p:txBody>
      </p:sp>
      <p:sp>
        <p:nvSpPr>
          <p:cNvPr id="5" name="Rectangle 4">
            <a:extLst>
              <a:ext uri="{FF2B5EF4-FFF2-40B4-BE49-F238E27FC236}">
                <a16:creationId xmlns:a16="http://schemas.microsoft.com/office/drawing/2014/main" id="{032D4889-1102-962D-EA80-3F3290ACBACE}"/>
              </a:ext>
            </a:extLst>
          </p:cNvPr>
          <p:cNvSpPr/>
          <p:nvPr/>
        </p:nvSpPr>
        <p:spPr>
          <a:xfrm>
            <a:off x="1861241" y="0"/>
            <a:ext cx="8469563"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 Before and after  extensive Thermal cycle</a:t>
            </a:r>
            <a:endParaRPr lang="en-US" sz="3600" b="0" cap="none" spc="0" dirty="0">
              <a:ln w="0"/>
              <a:solidFill>
                <a:srgbClr val="0070C0"/>
              </a:solidFill>
              <a:effectLst>
                <a:outerShdw blurRad="38100" dist="19050" dir="2700000" algn="tl" rotWithShape="0">
                  <a:schemeClr val="dk1">
                    <a:alpha val="40000"/>
                  </a:schemeClr>
                </a:outerShdw>
              </a:effectLst>
            </a:endParaRPr>
          </a:p>
        </p:txBody>
      </p:sp>
      <p:pic>
        <p:nvPicPr>
          <p:cNvPr id="7" name="Picture 2">
            <a:extLst>
              <a:ext uri="{FF2B5EF4-FFF2-40B4-BE49-F238E27FC236}">
                <a16:creationId xmlns:a16="http://schemas.microsoft.com/office/drawing/2014/main" id="{161C9549-9799-BA64-F6AD-A08A5D4FE8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4" t="5020" r="15736" b="3403"/>
          <a:stretch>
            <a:fillRect/>
          </a:stretch>
        </p:blipFill>
        <p:spPr bwMode="auto">
          <a:xfrm>
            <a:off x="7659647" y="761383"/>
            <a:ext cx="3818854" cy="25094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a:extLst>
              <a:ext uri="{FF2B5EF4-FFF2-40B4-BE49-F238E27FC236}">
                <a16:creationId xmlns:a16="http://schemas.microsoft.com/office/drawing/2014/main" id="{0E7D2016-084C-4CE1-9F91-CFBBC20055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9647" y="3707080"/>
            <a:ext cx="4516603" cy="250942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A4294429-D6EA-8577-243E-E65FAB5C1F9A}"/>
              </a:ext>
            </a:extLst>
          </p:cNvPr>
          <p:cNvSpPr txBox="1"/>
          <p:nvPr/>
        </p:nvSpPr>
        <p:spPr>
          <a:xfrm>
            <a:off x="9101670" y="3335053"/>
            <a:ext cx="934808" cy="307777"/>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none" rtlCol="0">
            <a:spAutoFit/>
          </a:bodyPr>
          <a:lstStyle/>
          <a:p>
            <a:r>
              <a:rPr lang="en-US" sz="1400" dirty="0"/>
              <a:t>Before TC</a:t>
            </a:r>
          </a:p>
        </p:txBody>
      </p:sp>
      <p:sp>
        <p:nvSpPr>
          <p:cNvPr id="17" name="TextBox 16">
            <a:extLst>
              <a:ext uri="{FF2B5EF4-FFF2-40B4-BE49-F238E27FC236}">
                <a16:creationId xmlns:a16="http://schemas.microsoft.com/office/drawing/2014/main" id="{4E493ECC-EFDC-F0D7-049F-7E757D9DC84A}"/>
              </a:ext>
            </a:extLst>
          </p:cNvPr>
          <p:cNvSpPr txBox="1"/>
          <p:nvPr/>
        </p:nvSpPr>
        <p:spPr>
          <a:xfrm>
            <a:off x="9168964" y="6156025"/>
            <a:ext cx="800219" cy="307777"/>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none" rtlCol="0">
            <a:spAutoFit/>
          </a:bodyPr>
          <a:lstStyle/>
          <a:p>
            <a:r>
              <a:rPr lang="en-US" sz="1400" dirty="0"/>
              <a:t>After TC</a:t>
            </a:r>
          </a:p>
        </p:txBody>
      </p:sp>
      <p:sp>
        <p:nvSpPr>
          <p:cNvPr id="18" name="TextBox 17">
            <a:extLst>
              <a:ext uri="{FF2B5EF4-FFF2-40B4-BE49-F238E27FC236}">
                <a16:creationId xmlns:a16="http://schemas.microsoft.com/office/drawing/2014/main" id="{A83E02D2-4A19-2AD4-F0FC-5C986695FE91}"/>
              </a:ext>
            </a:extLst>
          </p:cNvPr>
          <p:cNvSpPr txBox="1"/>
          <p:nvPr/>
        </p:nvSpPr>
        <p:spPr>
          <a:xfrm>
            <a:off x="5026809" y="2830199"/>
            <a:ext cx="2832401" cy="92333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rtlCol="0">
            <a:spAutoFit/>
          </a:bodyPr>
          <a:lstStyle/>
          <a:p>
            <a:pPr algn="ctr"/>
            <a:r>
              <a:rPr lang="en-US" dirty="0"/>
              <a:t>No Difference is detected in terms of IV and Bump delamination</a:t>
            </a:r>
          </a:p>
        </p:txBody>
      </p:sp>
      <p:graphicFrame>
        <p:nvGraphicFramePr>
          <p:cNvPr id="19" name="Table 18">
            <a:extLst>
              <a:ext uri="{FF2B5EF4-FFF2-40B4-BE49-F238E27FC236}">
                <a16:creationId xmlns:a16="http://schemas.microsoft.com/office/drawing/2014/main" id="{AB04D811-7B59-4174-4790-4C278FEB9EF2}"/>
              </a:ext>
            </a:extLst>
          </p:cNvPr>
          <p:cNvGraphicFramePr>
            <a:graphicFrameLocks noGrp="1"/>
          </p:cNvGraphicFramePr>
          <p:nvPr>
            <p:extLst>
              <p:ext uri="{D42A27DB-BD31-4B8C-83A1-F6EECF244321}">
                <p14:modId xmlns:p14="http://schemas.microsoft.com/office/powerpoint/2010/main" val="2960708307"/>
              </p:ext>
            </p:extLst>
          </p:nvPr>
        </p:nvGraphicFramePr>
        <p:xfrm>
          <a:off x="1076124" y="2667468"/>
          <a:ext cx="3708219" cy="1313792"/>
        </p:xfrm>
        <a:graphic>
          <a:graphicData uri="http://schemas.openxmlformats.org/drawingml/2006/table">
            <a:tbl>
              <a:tblPr/>
              <a:tblGrid>
                <a:gridCol w="2095949">
                  <a:extLst>
                    <a:ext uri="{9D8B030D-6E8A-4147-A177-3AD203B41FA5}">
                      <a16:colId xmlns:a16="http://schemas.microsoft.com/office/drawing/2014/main" val="1743156853"/>
                    </a:ext>
                  </a:extLst>
                </a:gridCol>
                <a:gridCol w="806135">
                  <a:extLst>
                    <a:ext uri="{9D8B030D-6E8A-4147-A177-3AD203B41FA5}">
                      <a16:colId xmlns:a16="http://schemas.microsoft.com/office/drawing/2014/main" val="935832019"/>
                    </a:ext>
                  </a:extLst>
                </a:gridCol>
                <a:gridCol w="806135">
                  <a:extLst>
                    <a:ext uri="{9D8B030D-6E8A-4147-A177-3AD203B41FA5}">
                      <a16:colId xmlns:a16="http://schemas.microsoft.com/office/drawing/2014/main" val="3969158835"/>
                    </a:ext>
                  </a:extLst>
                </a:gridCol>
              </a:tblGrid>
              <a:tr h="94594">
                <a:tc>
                  <a:txBody>
                    <a:bodyPr/>
                    <a:lstStyle/>
                    <a:p>
                      <a:pPr algn="l" fontAlgn="t"/>
                      <a:endParaRPr lang="en-US" sz="1000" dirty="0">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Before Thermal Cycle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After Thermal Cycle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600624976"/>
                  </a:ext>
                </a:extLst>
              </a:tr>
              <a:tr h="94594">
                <a:tc>
                  <a:txBody>
                    <a:bodyPr/>
                    <a:lstStyle/>
                    <a:p>
                      <a:pPr algn="l" fontAlgn="t"/>
                      <a:r>
                        <a:rPr lang="en-US" sz="1000" dirty="0">
                          <a:effectLst/>
                        </a:rPr>
                        <a:t>MODULE_BAD_PIXEL_NUMBER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91326</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91326</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2671268165"/>
                  </a:ext>
                </a:extLst>
              </a:tr>
              <a:tr h="165540">
                <a:tc>
                  <a:txBody>
                    <a:bodyPr/>
                    <a:lstStyle/>
                    <a:p>
                      <a:pPr algn="l" fontAlgn="t"/>
                      <a:r>
                        <a:rPr lang="en-US" sz="1000">
                          <a:effectLst/>
                        </a:rPr>
                        <a:t>MODULE_ELECTRICALLY_BAD_PIXEL_NUMBER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91321</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91321</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3508187222"/>
                  </a:ext>
                </a:extLst>
              </a:tr>
              <a:tr h="165540">
                <a:tc>
                  <a:txBody>
                    <a:bodyPr/>
                    <a:lstStyle/>
                    <a:p>
                      <a:pPr algn="l" fontAlgn="t"/>
                      <a:r>
                        <a:rPr lang="en-US" sz="1000">
                          <a:effectLst/>
                        </a:rPr>
                        <a:t>MODULE_DISCONNECTED_PIXEL_NUMBER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5</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6</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1825724811"/>
                  </a:ext>
                </a:extLst>
              </a:tr>
            </a:tbl>
          </a:graphicData>
        </a:graphic>
      </p:graphicFrame>
      <p:graphicFrame>
        <p:nvGraphicFramePr>
          <p:cNvPr id="20" name="Table 19">
            <a:extLst>
              <a:ext uri="{FF2B5EF4-FFF2-40B4-BE49-F238E27FC236}">
                <a16:creationId xmlns:a16="http://schemas.microsoft.com/office/drawing/2014/main" id="{08657E45-B72D-2076-787F-511DA36848E9}"/>
              </a:ext>
            </a:extLst>
          </p:cNvPr>
          <p:cNvGraphicFramePr>
            <a:graphicFrameLocks noGrp="1"/>
          </p:cNvGraphicFramePr>
          <p:nvPr>
            <p:extLst>
              <p:ext uri="{D42A27DB-BD31-4B8C-83A1-F6EECF244321}">
                <p14:modId xmlns:p14="http://schemas.microsoft.com/office/powerpoint/2010/main" val="240195544"/>
              </p:ext>
            </p:extLst>
          </p:nvPr>
        </p:nvGraphicFramePr>
        <p:xfrm>
          <a:off x="1076123" y="3967828"/>
          <a:ext cx="3708220" cy="328448"/>
        </p:xfrm>
        <a:graphic>
          <a:graphicData uri="http://schemas.openxmlformats.org/drawingml/2006/table">
            <a:tbl>
              <a:tblPr/>
              <a:tblGrid>
                <a:gridCol w="2106665">
                  <a:extLst>
                    <a:ext uri="{9D8B030D-6E8A-4147-A177-3AD203B41FA5}">
                      <a16:colId xmlns:a16="http://schemas.microsoft.com/office/drawing/2014/main" val="3560281243"/>
                    </a:ext>
                  </a:extLst>
                </a:gridCol>
                <a:gridCol w="448056">
                  <a:extLst>
                    <a:ext uri="{9D8B030D-6E8A-4147-A177-3AD203B41FA5}">
                      <a16:colId xmlns:a16="http://schemas.microsoft.com/office/drawing/2014/main" val="167183399"/>
                    </a:ext>
                  </a:extLst>
                </a:gridCol>
                <a:gridCol w="374904">
                  <a:extLst>
                    <a:ext uri="{9D8B030D-6E8A-4147-A177-3AD203B41FA5}">
                      <a16:colId xmlns:a16="http://schemas.microsoft.com/office/drawing/2014/main" val="1120389434"/>
                    </a:ext>
                  </a:extLst>
                </a:gridCol>
                <a:gridCol w="448056">
                  <a:extLst>
                    <a:ext uri="{9D8B030D-6E8A-4147-A177-3AD203B41FA5}">
                      <a16:colId xmlns:a16="http://schemas.microsoft.com/office/drawing/2014/main" val="1495942667"/>
                    </a:ext>
                  </a:extLst>
                </a:gridCol>
                <a:gridCol w="330539">
                  <a:extLst>
                    <a:ext uri="{9D8B030D-6E8A-4147-A177-3AD203B41FA5}">
                      <a16:colId xmlns:a16="http://schemas.microsoft.com/office/drawing/2014/main" val="1019318120"/>
                    </a:ext>
                  </a:extLst>
                </a:gridCol>
              </a:tblGrid>
              <a:tr h="236486">
                <a:tc>
                  <a:txBody>
                    <a:bodyPr/>
                    <a:lstStyle/>
                    <a:p>
                      <a:pPr algn="l" fontAlgn="t"/>
                      <a:r>
                        <a:rPr lang="en-US" sz="1000" dirty="0">
                          <a:effectLst/>
                        </a:rPr>
                        <a:t>QUAD-MODULE_PIXEL_FAILURE_ANALYSIS</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5">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0000"/>
                    </a:solidFill>
                  </a:tcPr>
                </a:tc>
                <a:extLst>
                  <a:ext uri="{0D108BD9-81ED-4DB2-BD59-A6C34878D82A}">
                    <a16:rowId xmlns:a16="http://schemas.microsoft.com/office/drawing/2014/main" val="1802389458"/>
                  </a:ext>
                </a:extLst>
              </a:tr>
            </a:tbl>
          </a:graphicData>
        </a:graphic>
      </p:graphicFrame>
      <p:sp>
        <p:nvSpPr>
          <p:cNvPr id="21" name="TextBox 20">
            <a:extLst>
              <a:ext uri="{FF2B5EF4-FFF2-40B4-BE49-F238E27FC236}">
                <a16:creationId xmlns:a16="http://schemas.microsoft.com/office/drawing/2014/main" id="{85EB069A-4916-BEAC-654D-4ECBEF922896}"/>
              </a:ext>
            </a:extLst>
          </p:cNvPr>
          <p:cNvSpPr txBox="1"/>
          <p:nvPr/>
        </p:nvSpPr>
        <p:spPr>
          <a:xfrm>
            <a:off x="58232" y="761383"/>
            <a:ext cx="6967601" cy="1754326"/>
          </a:xfrm>
          <a:prstGeom prst="rect">
            <a:avLst/>
          </a:prstGeom>
          <a:noFill/>
        </p:spPr>
        <p:txBody>
          <a:bodyPr wrap="square" rtlCol="0">
            <a:spAutoFit/>
          </a:bodyPr>
          <a:lstStyle/>
          <a:p>
            <a:pPr marL="285750" indent="-285750">
              <a:buFont typeface="Courier New" panose="02070309020205020404" pitchFamily="49" charset="0"/>
              <a:buChar char="o"/>
            </a:pPr>
            <a:r>
              <a:rPr lang="en-US" dirty="0"/>
              <a:t>One module was considered to perform long Thermal cycles (normal thermal cycle consist of 10 cycles)</a:t>
            </a:r>
          </a:p>
          <a:p>
            <a:pPr marL="285750" indent="-285750">
              <a:buFont typeface="Courier New" panose="02070309020205020404" pitchFamily="49" charset="0"/>
              <a:buChar char="o"/>
            </a:pPr>
            <a:r>
              <a:rPr lang="en-US" dirty="0"/>
              <a:t>Cycled within +40</a:t>
            </a:r>
            <a:r>
              <a:rPr lang="en-US" baseline="30000" dirty="0"/>
              <a:t>0</a:t>
            </a:r>
            <a:r>
              <a:rPr lang="en-US" dirty="0"/>
              <a:t>C to -45</a:t>
            </a:r>
            <a:r>
              <a:rPr lang="en-US" baseline="30000" dirty="0"/>
              <a:t>0</a:t>
            </a:r>
            <a:r>
              <a:rPr lang="en-US" dirty="0"/>
              <a:t>C</a:t>
            </a:r>
          </a:p>
          <a:p>
            <a:pPr marL="285750" indent="-285750">
              <a:buFont typeface="Courier New" panose="02070309020205020404" pitchFamily="49" charset="0"/>
              <a:buChar char="o"/>
            </a:pPr>
            <a:r>
              <a:rPr lang="en-US" dirty="0"/>
              <a:t>Cycled 70 time over two days</a:t>
            </a:r>
          </a:p>
          <a:p>
            <a:pPr marL="285750" indent="-285750">
              <a:buFont typeface="Courier New" panose="02070309020205020404" pitchFamily="49" charset="0"/>
              <a:buChar char="o"/>
            </a:pPr>
            <a:r>
              <a:rPr lang="en-US" dirty="0"/>
              <a:t>Intention is to stress the module thermally to see any deviation in module characteristics, specially bump bond delamination</a:t>
            </a:r>
          </a:p>
        </p:txBody>
      </p:sp>
      <p:pic>
        <p:nvPicPr>
          <p:cNvPr id="22" name="Picture 21">
            <a:extLst>
              <a:ext uri="{FF2B5EF4-FFF2-40B4-BE49-F238E27FC236}">
                <a16:creationId xmlns:a16="http://schemas.microsoft.com/office/drawing/2014/main" id="{7D60C410-1D5B-E5ED-2278-FA2ABE63FCDE}"/>
              </a:ext>
            </a:extLst>
          </p:cNvPr>
          <p:cNvPicPr>
            <a:picLocks noChangeAspect="1"/>
          </p:cNvPicPr>
          <p:nvPr/>
        </p:nvPicPr>
        <p:blipFill>
          <a:blip r:embed="rId6"/>
          <a:stretch>
            <a:fillRect/>
          </a:stretch>
        </p:blipFill>
        <p:spPr>
          <a:xfrm>
            <a:off x="2580986" y="4404492"/>
            <a:ext cx="4330503" cy="208645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752053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AC484-3FF9-3A69-311F-645718EEC50A}"/>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37F39C41-7635-5967-79D6-34C31548C4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EFB639D-5CA0-A126-C84C-0596B823AE40}"/>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22EA8163-7330-5DA6-88F5-649A8B8B7BCD}"/>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16</a:t>
            </a:fld>
            <a:endParaRPr lang="en-US"/>
          </a:p>
        </p:txBody>
      </p:sp>
      <p:sp>
        <p:nvSpPr>
          <p:cNvPr id="14" name="TextBox 13">
            <a:extLst>
              <a:ext uri="{FF2B5EF4-FFF2-40B4-BE49-F238E27FC236}">
                <a16:creationId xmlns:a16="http://schemas.microsoft.com/office/drawing/2014/main" id="{9BD8C0D9-08DD-8C1E-CCD4-CC07C170274C}"/>
              </a:ext>
            </a:extLst>
          </p:cNvPr>
          <p:cNvSpPr txBox="1"/>
          <p:nvPr/>
        </p:nvSpPr>
        <p:spPr>
          <a:xfrm>
            <a:off x="1371049" y="3511412"/>
            <a:ext cx="934808" cy="307777"/>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none" rtlCol="0">
            <a:spAutoFit/>
          </a:bodyPr>
          <a:lstStyle/>
          <a:p>
            <a:r>
              <a:rPr lang="en-US" sz="1400" dirty="0"/>
              <a:t>Before TC</a:t>
            </a:r>
          </a:p>
        </p:txBody>
      </p:sp>
      <p:sp>
        <p:nvSpPr>
          <p:cNvPr id="15" name="TextBox 14">
            <a:extLst>
              <a:ext uri="{FF2B5EF4-FFF2-40B4-BE49-F238E27FC236}">
                <a16:creationId xmlns:a16="http://schemas.microsoft.com/office/drawing/2014/main" id="{D6E82741-8FDE-C145-E6A2-5CCC595302D2}"/>
              </a:ext>
            </a:extLst>
          </p:cNvPr>
          <p:cNvSpPr txBox="1"/>
          <p:nvPr/>
        </p:nvSpPr>
        <p:spPr>
          <a:xfrm>
            <a:off x="3828578" y="3358859"/>
            <a:ext cx="800219" cy="307777"/>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none" rtlCol="0">
            <a:spAutoFit/>
          </a:bodyPr>
          <a:lstStyle/>
          <a:p>
            <a:r>
              <a:rPr lang="en-US" sz="1400" dirty="0"/>
              <a:t>After TC</a:t>
            </a:r>
          </a:p>
        </p:txBody>
      </p:sp>
      <p:sp>
        <p:nvSpPr>
          <p:cNvPr id="16" name="TextBox 15">
            <a:extLst>
              <a:ext uri="{FF2B5EF4-FFF2-40B4-BE49-F238E27FC236}">
                <a16:creationId xmlns:a16="http://schemas.microsoft.com/office/drawing/2014/main" id="{4CED3AFD-B2F7-D2D4-4D29-046ADC8D0249}"/>
              </a:ext>
            </a:extLst>
          </p:cNvPr>
          <p:cNvSpPr txBox="1"/>
          <p:nvPr/>
        </p:nvSpPr>
        <p:spPr>
          <a:xfrm>
            <a:off x="6205651" y="3750754"/>
            <a:ext cx="934808" cy="307777"/>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none" rtlCol="0">
            <a:spAutoFit/>
          </a:bodyPr>
          <a:lstStyle/>
          <a:p>
            <a:r>
              <a:rPr lang="en-US" sz="1400" dirty="0"/>
              <a:t>Before TC</a:t>
            </a:r>
          </a:p>
        </p:txBody>
      </p:sp>
      <p:sp>
        <p:nvSpPr>
          <p:cNvPr id="17" name="TextBox 16">
            <a:extLst>
              <a:ext uri="{FF2B5EF4-FFF2-40B4-BE49-F238E27FC236}">
                <a16:creationId xmlns:a16="http://schemas.microsoft.com/office/drawing/2014/main" id="{8F608532-F60A-41E5-327F-6641A9FA2138}"/>
              </a:ext>
            </a:extLst>
          </p:cNvPr>
          <p:cNvSpPr txBox="1"/>
          <p:nvPr/>
        </p:nvSpPr>
        <p:spPr>
          <a:xfrm>
            <a:off x="9461455" y="6041993"/>
            <a:ext cx="800219" cy="307777"/>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none" rtlCol="0">
            <a:spAutoFit/>
          </a:bodyPr>
          <a:lstStyle/>
          <a:p>
            <a:r>
              <a:rPr lang="en-US" sz="1400" dirty="0"/>
              <a:t>After TC</a:t>
            </a:r>
          </a:p>
        </p:txBody>
      </p:sp>
      <p:pic>
        <p:nvPicPr>
          <p:cNvPr id="4" name="Picture 6">
            <a:extLst>
              <a:ext uri="{FF2B5EF4-FFF2-40B4-BE49-F238E27FC236}">
                <a16:creationId xmlns:a16="http://schemas.microsoft.com/office/drawing/2014/main" id="{D021F37F-9051-E4E1-1D78-B5145075C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772"/>
            <a:ext cx="3743194" cy="280739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3CBD204C-095E-58B3-A473-624E6A0587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181" y="704017"/>
            <a:ext cx="3743193" cy="28073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E19BA9D2-BC6B-016B-C2B0-860F77076D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458" y="3715751"/>
            <a:ext cx="3743193" cy="280739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B9E0775E-E46D-6C22-0BC7-74BEA558D1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89969" y="3206320"/>
            <a:ext cx="3743193" cy="28073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E5DF166-4479-9A11-2AEE-DB515B8F04BE}"/>
              </a:ext>
            </a:extLst>
          </p:cNvPr>
          <p:cNvSpPr txBox="1"/>
          <p:nvPr/>
        </p:nvSpPr>
        <p:spPr>
          <a:xfrm>
            <a:off x="832136" y="4415624"/>
            <a:ext cx="1627818"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a:t>Disconnected </a:t>
            </a:r>
          </a:p>
          <a:p>
            <a:pPr algn="ctr"/>
            <a:r>
              <a:rPr lang="en-US" dirty="0"/>
              <a:t>Bump Scan</a:t>
            </a:r>
          </a:p>
        </p:txBody>
      </p:sp>
      <p:sp>
        <p:nvSpPr>
          <p:cNvPr id="19" name="TextBox 18">
            <a:extLst>
              <a:ext uri="{FF2B5EF4-FFF2-40B4-BE49-F238E27FC236}">
                <a16:creationId xmlns:a16="http://schemas.microsoft.com/office/drawing/2014/main" id="{8F57C630-87EC-AA84-FC47-7F0C5B3C013A}"/>
              </a:ext>
            </a:extLst>
          </p:cNvPr>
          <p:cNvSpPr txBox="1"/>
          <p:nvPr/>
        </p:nvSpPr>
        <p:spPr>
          <a:xfrm>
            <a:off x="6509756" y="4577897"/>
            <a:ext cx="148021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a:t>Source  Scan</a:t>
            </a:r>
          </a:p>
        </p:txBody>
      </p:sp>
      <p:sp>
        <p:nvSpPr>
          <p:cNvPr id="21" name="TextBox 20">
            <a:extLst>
              <a:ext uri="{FF2B5EF4-FFF2-40B4-BE49-F238E27FC236}">
                <a16:creationId xmlns:a16="http://schemas.microsoft.com/office/drawing/2014/main" id="{8E586645-F100-8E1F-4164-66CD4338C252}"/>
              </a:ext>
            </a:extLst>
          </p:cNvPr>
          <p:cNvSpPr txBox="1"/>
          <p:nvPr/>
        </p:nvSpPr>
        <p:spPr>
          <a:xfrm>
            <a:off x="8304427" y="1310085"/>
            <a:ext cx="3869362" cy="1754326"/>
          </a:xfrm>
          <a:prstGeom prst="rect">
            <a:avLst/>
          </a:prstGeom>
          <a:noFill/>
        </p:spPr>
        <p:txBody>
          <a:bodyPr wrap="square" rtlCol="0">
            <a:spAutoFit/>
          </a:bodyPr>
          <a:lstStyle/>
          <a:p>
            <a:pPr marL="285750" indent="-285750">
              <a:buFont typeface="Courier New" panose="02070309020205020404" pitchFamily="49" charset="0"/>
              <a:buChar char="o"/>
            </a:pPr>
            <a:r>
              <a:rPr lang="en-US" dirty="0"/>
              <a:t>Chip 4 has bad communication, do not record any hits in source scan</a:t>
            </a:r>
          </a:p>
          <a:p>
            <a:pPr marL="285750" indent="-285750">
              <a:buFont typeface="Courier New" panose="02070309020205020404" pitchFamily="49" charset="0"/>
              <a:buChar char="o"/>
            </a:pPr>
            <a:r>
              <a:rPr lang="en-US" dirty="0"/>
              <a:t>No significant changes can be seen, other then reduction of noise in chip 4</a:t>
            </a:r>
          </a:p>
        </p:txBody>
      </p:sp>
      <p:sp>
        <p:nvSpPr>
          <p:cNvPr id="7" name="Rectangle 6">
            <a:extLst>
              <a:ext uri="{FF2B5EF4-FFF2-40B4-BE49-F238E27FC236}">
                <a16:creationId xmlns:a16="http://schemas.microsoft.com/office/drawing/2014/main" id="{0504B6EF-EBD8-70F0-CAD8-116B3B6F6F53}"/>
              </a:ext>
            </a:extLst>
          </p:cNvPr>
          <p:cNvSpPr/>
          <p:nvPr/>
        </p:nvSpPr>
        <p:spPr>
          <a:xfrm>
            <a:off x="808649" y="0"/>
            <a:ext cx="10574754"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 Before and after  extensive Thermal cycle-continued</a:t>
            </a:r>
            <a:endParaRPr lang="en-US" sz="36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25765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7A0B7A-461A-7772-ED8E-A653336CB49C}"/>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8A677D46-8110-A04B-9A12-0863D56DDF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88B9B9BD-2035-1695-B211-6F7E23665729}"/>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1CCF8993-35B8-628F-3EDE-02B959F59958}"/>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17</a:t>
            </a:fld>
            <a:endParaRPr lang="en-US"/>
          </a:p>
        </p:txBody>
      </p:sp>
      <p:pic>
        <p:nvPicPr>
          <p:cNvPr id="3080" name="Picture 8">
            <a:extLst>
              <a:ext uri="{FF2B5EF4-FFF2-40B4-BE49-F238E27FC236}">
                <a16:creationId xmlns:a16="http://schemas.microsoft.com/office/drawing/2014/main" id="{B154F4C3-CC89-230E-6BC3-FE03B5734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1097" y="690823"/>
            <a:ext cx="3650903" cy="2738177"/>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3E91D233-B832-6A16-F37D-636EE52E23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1097" y="3429000"/>
            <a:ext cx="3650903" cy="273817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Table 8">
            <a:extLst>
              <a:ext uri="{FF2B5EF4-FFF2-40B4-BE49-F238E27FC236}">
                <a16:creationId xmlns:a16="http://schemas.microsoft.com/office/drawing/2014/main" id="{F867FBBD-7DEE-FA4B-A6F8-EF444D71C424}"/>
              </a:ext>
            </a:extLst>
          </p:cNvPr>
          <p:cNvGraphicFramePr>
            <a:graphicFrameLocks noGrp="1"/>
          </p:cNvGraphicFramePr>
          <p:nvPr>
            <p:extLst>
              <p:ext uri="{D42A27DB-BD31-4B8C-83A1-F6EECF244321}">
                <p14:modId xmlns:p14="http://schemas.microsoft.com/office/powerpoint/2010/main" val="1390918893"/>
              </p:ext>
            </p:extLst>
          </p:nvPr>
        </p:nvGraphicFramePr>
        <p:xfrm>
          <a:off x="330381" y="3819638"/>
          <a:ext cx="3708219" cy="1313792"/>
        </p:xfrm>
        <a:graphic>
          <a:graphicData uri="http://schemas.openxmlformats.org/drawingml/2006/table">
            <a:tbl>
              <a:tblPr/>
              <a:tblGrid>
                <a:gridCol w="2095949">
                  <a:extLst>
                    <a:ext uri="{9D8B030D-6E8A-4147-A177-3AD203B41FA5}">
                      <a16:colId xmlns:a16="http://schemas.microsoft.com/office/drawing/2014/main" val="1743156853"/>
                    </a:ext>
                  </a:extLst>
                </a:gridCol>
                <a:gridCol w="806135">
                  <a:extLst>
                    <a:ext uri="{9D8B030D-6E8A-4147-A177-3AD203B41FA5}">
                      <a16:colId xmlns:a16="http://schemas.microsoft.com/office/drawing/2014/main" val="935832019"/>
                    </a:ext>
                  </a:extLst>
                </a:gridCol>
                <a:gridCol w="806135">
                  <a:extLst>
                    <a:ext uri="{9D8B030D-6E8A-4147-A177-3AD203B41FA5}">
                      <a16:colId xmlns:a16="http://schemas.microsoft.com/office/drawing/2014/main" val="3969158835"/>
                    </a:ext>
                  </a:extLst>
                </a:gridCol>
              </a:tblGrid>
              <a:tr h="94594">
                <a:tc>
                  <a:txBody>
                    <a:bodyPr/>
                    <a:lstStyle/>
                    <a:p>
                      <a:pPr algn="l" fontAlgn="t"/>
                      <a:endParaRPr lang="en-US" sz="1000" dirty="0">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Before Thermal Cycle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After Thermal Cycle</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600624976"/>
                  </a:ext>
                </a:extLst>
              </a:tr>
              <a:tr h="94594">
                <a:tc>
                  <a:txBody>
                    <a:bodyPr/>
                    <a:lstStyle/>
                    <a:p>
                      <a:pPr algn="l" fontAlgn="t"/>
                      <a:r>
                        <a:rPr lang="en-US" sz="1000" dirty="0">
                          <a:effectLst/>
                        </a:rPr>
                        <a:t>MODULE_BAD_PIXEL_NUMBER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6554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6553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2671268165"/>
                  </a:ext>
                </a:extLst>
              </a:tr>
              <a:tr h="165540">
                <a:tc>
                  <a:txBody>
                    <a:bodyPr/>
                    <a:lstStyle/>
                    <a:p>
                      <a:pPr algn="l" fontAlgn="t"/>
                      <a:r>
                        <a:rPr lang="en-US" sz="1000">
                          <a:effectLst/>
                        </a:rPr>
                        <a:t>MODULE_ELECTRICALLY_BAD_PIXEL_NUMBER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6296</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6301</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3508187222"/>
                  </a:ext>
                </a:extLst>
              </a:tr>
              <a:tr h="165540">
                <a:tc>
                  <a:txBody>
                    <a:bodyPr/>
                    <a:lstStyle/>
                    <a:p>
                      <a:pPr algn="l" fontAlgn="t"/>
                      <a:r>
                        <a:rPr lang="en-US" sz="1000">
                          <a:effectLst/>
                        </a:rPr>
                        <a:t>MODULE_DISCONNECTED_PIXEL_NUMBER</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dirty="0">
                          <a:effectLst/>
                        </a:rPr>
                        <a:t>258</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tc>
                  <a:txBody>
                    <a:bodyPr/>
                    <a:lstStyle/>
                    <a:p>
                      <a:pPr algn="ctr" fontAlgn="t"/>
                      <a:r>
                        <a:rPr lang="en-US" sz="1000" dirty="0">
                          <a:effectLst/>
                        </a:rPr>
                        <a:t>252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1825724811"/>
                  </a:ext>
                </a:extLst>
              </a:tr>
            </a:tbl>
          </a:graphicData>
        </a:graphic>
      </p:graphicFrame>
      <p:graphicFrame>
        <p:nvGraphicFramePr>
          <p:cNvPr id="12" name="Table 11">
            <a:extLst>
              <a:ext uri="{FF2B5EF4-FFF2-40B4-BE49-F238E27FC236}">
                <a16:creationId xmlns:a16="http://schemas.microsoft.com/office/drawing/2014/main" id="{79BE7554-43EF-C316-C943-A2BC19ECECEC}"/>
              </a:ext>
            </a:extLst>
          </p:cNvPr>
          <p:cNvGraphicFramePr>
            <a:graphicFrameLocks noGrp="1"/>
          </p:cNvGraphicFramePr>
          <p:nvPr>
            <p:extLst>
              <p:ext uri="{D42A27DB-BD31-4B8C-83A1-F6EECF244321}">
                <p14:modId xmlns:p14="http://schemas.microsoft.com/office/powerpoint/2010/main" val="146731043"/>
              </p:ext>
            </p:extLst>
          </p:nvPr>
        </p:nvGraphicFramePr>
        <p:xfrm>
          <a:off x="330380" y="5164782"/>
          <a:ext cx="3708220" cy="328448"/>
        </p:xfrm>
        <a:graphic>
          <a:graphicData uri="http://schemas.openxmlformats.org/drawingml/2006/table">
            <a:tbl>
              <a:tblPr/>
              <a:tblGrid>
                <a:gridCol w="2096845">
                  <a:extLst>
                    <a:ext uri="{9D8B030D-6E8A-4147-A177-3AD203B41FA5}">
                      <a16:colId xmlns:a16="http://schemas.microsoft.com/office/drawing/2014/main" val="2598759316"/>
                    </a:ext>
                  </a:extLst>
                </a:gridCol>
                <a:gridCol w="475488">
                  <a:extLst>
                    <a:ext uri="{9D8B030D-6E8A-4147-A177-3AD203B41FA5}">
                      <a16:colId xmlns:a16="http://schemas.microsoft.com/office/drawing/2014/main" val="1852544049"/>
                    </a:ext>
                  </a:extLst>
                </a:gridCol>
                <a:gridCol w="365760">
                  <a:extLst>
                    <a:ext uri="{9D8B030D-6E8A-4147-A177-3AD203B41FA5}">
                      <a16:colId xmlns:a16="http://schemas.microsoft.com/office/drawing/2014/main" val="2286275468"/>
                    </a:ext>
                  </a:extLst>
                </a:gridCol>
                <a:gridCol w="347472">
                  <a:extLst>
                    <a:ext uri="{9D8B030D-6E8A-4147-A177-3AD203B41FA5}">
                      <a16:colId xmlns:a16="http://schemas.microsoft.com/office/drawing/2014/main" val="320386667"/>
                    </a:ext>
                  </a:extLst>
                </a:gridCol>
                <a:gridCol w="422655">
                  <a:extLst>
                    <a:ext uri="{9D8B030D-6E8A-4147-A177-3AD203B41FA5}">
                      <a16:colId xmlns:a16="http://schemas.microsoft.com/office/drawing/2014/main" val="3152587253"/>
                    </a:ext>
                  </a:extLst>
                </a:gridCol>
              </a:tblGrid>
              <a:tr h="236486">
                <a:tc>
                  <a:txBody>
                    <a:bodyPr/>
                    <a:lstStyle/>
                    <a:p>
                      <a:pPr algn="l" fontAlgn="t"/>
                      <a:r>
                        <a:rPr lang="en-US" sz="1000">
                          <a:effectLst/>
                        </a:rPr>
                        <a:t>QUAD-MODULE_PIXEL_FAILURE_ANALYSIS</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EEEEFF"/>
                    </a:solidFill>
                  </a:tcPr>
                </a:tc>
                <a:tc>
                  <a:txBody>
                    <a:bodyPr/>
                    <a:lstStyle/>
                    <a:p>
                      <a:pPr algn="ctr" fontAlgn="t"/>
                      <a:r>
                        <a:rPr lang="en-US" sz="1000" u="none" strike="noStrike" dirty="0">
                          <a:solidFill>
                            <a:schemeClr val="bg1"/>
                          </a:solidFill>
                          <a:effectLst/>
                          <a:hlinkClick r:id="rId5">
                            <a:extLst>
                              <a:ext uri="{A12FA001-AC4F-418D-AE19-62706E023703}">
                                <ahyp:hlinkClr xmlns:ahyp="http://schemas.microsoft.com/office/drawing/2018/hyperlinkcolor" val="tx"/>
                              </a:ext>
                            </a:extLst>
                          </a:hlinkClick>
                        </a:rPr>
                        <a:t>1</a:t>
                      </a:r>
                      <a:endParaRPr lang="en-US" sz="1000" dirty="0">
                        <a:solidFill>
                          <a:schemeClr val="bg1"/>
                        </a:solidFill>
                        <a:effectLst/>
                      </a:endParaRP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2</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3</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tc>
                  <a:txBody>
                    <a:bodyPr/>
                    <a:lstStyle/>
                    <a:p>
                      <a:pPr algn="ctr" fontAlgn="t"/>
                      <a:r>
                        <a:rPr lang="en-US" sz="1000" dirty="0">
                          <a:solidFill>
                            <a:schemeClr val="bg1"/>
                          </a:solidFill>
                          <a:effectLst/>
                        </a:rPr>
                        <a:t>4</a:t>
                      </a:r>
                    </a:p>
                  </a:txBody>
                  <a:tcPr marL="23649" marR="23649" marT="11824" marB="11824">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rgbClr val="008000"/>
                    </a:solidFill>
                  </a:tcPr>
                </a:tc>
                <a:extLst>
                  <a:ext uri="{0D108BD9-81ED-4DB2-BD59-A6C34878D82A}">
                    <a16:rowId xmlns:a16="http://schemas.microsoft.com/office/drawing/2014/main" val="2217407473"/>
                  </a:ext>
                </a:extLst>
              </a:tr>
            </a:tbl>
          </a:graphicData>
        </a:graphic>
      </p:graphicFrame>
      <p:pic>
        <p:nvPicPr>
          <p:cNvPr id="13" name="Picture 2">
            <a:extLst>
              <a:ext uri="{FF2B5EF4-FFF2-40B4-BE49-F238E27FC236}">
                <a16:creationId xmlns:a16="http://schemas.microsoft.com/office/drawing/2014/main" id="{480423B7-9CCC-7626-8CA5-3186D8D250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1089" y="690823"/>
            <a:ext cx="3650903" cy="273817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a:extLst>
              <a:ext uri="{FF2B5EF4-FFF2-40B4-BE49-F238E27FC236}">
                <a16:creationId xmlns:a16="http://schemas.microsoft.com/office/drawing/2014/main" id="{F66D8392-C9D9-302D-BBE0-DAC1A144FF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1090" y="3428999"/>
            <a:ext cx="3650903" cy="273817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3EEAB85-D845-43DA-27B4-AEDD95ADC824}"/>
              </a:ext>
            </a:extLst>
          </p:cNvPr>
          <p:cNvSpPr txBox="1"/>
          <p:nvPr/>
        </p:nvSpPr>
        <p:spPr>
          <a:xfrm>
            <a:off x="58233" y="761383"/>
            <a:ext cx="5748208" cy="2031325"/>
          </a:xfrm>
          <a:prstGeom prst="rect">
            <a:avLst/>
          </a:prstGeom>
          <a:noFill/>
        </p:spPr>
        <p:txBody>
          <a:bodyPr wrap="square" rtlCol="0">
            <a:spAutoFit/>
          </a:bodyPr>
          <a:lstStyle/>
          <a:p>
            <a:pPr marL="285750" indent="-285750">
              <a:buFont typeface="Courier New" panose="02070309020205020404" pitchFamily="49" charset="0"/>
              <a:buChar char="o"/>
            </a:pPr>
            <a:r>
              <a:rPr lang="en-US" dirty="0"/>
              <a:t>Another module was considered to perform long Thermal cycles with broken core column (known as </a:t>
            </a:r>
            <a:r>
              <a:rPr lang="en-US" i="1" dirty="0"/>
              <a:t>Core Column </a:t>
            </a:r>
            <a:r>
              <a:rPr lang="en-US" dirty="0"/>
              <a:t>issue)</a:t>
            </a:r>
          </a:p>
          <a:p>
            <a:pPr marL="285750" indent="-285750">
              <a:buFont typeface="Courier New" panose="02070309020205020404" pitchFamily="49" charset="0"/>
              <a:buChar char="o"/>
            </a:pPr>
            <a:r>
              <a:rPr lang="en-US" dirty="0"/>
              <a:t>Cycled within +40</a:t>
            </a:r>
            <a:r>
              <a:rPr lang="en-US" baseline="30000" dirty="0"/>
              <a:t>0</a:t>
            </a:r>
            <a:r>
              <a:rPr lang="en-US" dirty="0"/>
              <a:t>C to -45</a:t>
            </a:r>
            <a:r>
              <a:rPr lang="en-US" baseline="30000" dirty="0"/>
              <a:t>0</a:t>
            </a:r>
            <a:r>
              <a:rPr lang="en-US" dirty="0"/>
              <a:t>C</a:t>
            </a:r>
          </a:p>
          <a:p>
            <a:pPr marL="285750" indent="-285750">
              <a:buFont typeface="Courier New" panose="02070309020205020404" pitchFamily="49" charset="0"/>
              <a:buChar char="o"/>
            </a:pPr>
            <a:r>
              <a:rPr lang="en-US" dirty="0"/>
              <a:t>Cycled 70 time over two days</a:t>
            </a:r>
          </a:p>
          <a:p>
            <a:pPr marL="285750" indent="-285750">
              <a:buFont typeface="Courier New" panose="02070309020205020404" pitchFamily="49" charset="0"/>
              <a:buChar char="o"/>
            </a:pPr>
            <a:r>
              <a:rPr lang="en-US" dirty="0"/>
              <a:t>Intention is to stress the module thermally to see any deviation , or increase in more broken columns</a:t>
            </a:r>
          </a:p>
        </p:txBody>
      </p:sp>
      <p:sp>
        <p:nvSpPr>
          <p:cNvPr id="16" name="TextBox 15">
            <a:extLst>
              <a:ext uri="{FF2B5EF4-FFF2-40B4-BE49-F238E27FC236}">
                <a16:creationId xmlns:a16="http://schemas.microsoft.com/office/drawing/2014/main" id="{33EAA4DA-88CC-70BA-2D2D-663BC5C49723}"/>
              </a:ext>
            </a:extLst>
          </p:cNvPr>
          <p:cNvSpPr txBox="1"/>
          <p:nvPr/>
        </p:nvSpPr>
        <p:spPr>
          <a:xfrm>
            <a:off x="1682656" y="2786407"/>
            <a:ext cx="3816617" cy="92333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rtlCol="0">
            <a:spAutoFit/>
          </a:bodyPr>
          <a:lstStyle/>
          <a:p>
            <a:pPr algn="ctr"/>
            <a:r>
              <a:rPr lang="en-US" dirty="0"/>
              <a:t>No Difference is detected in terms of bump delamination or increase of core column problem</a:t>
            </a:r>
          </a:p>
        </p:txBody>
      </p:sp>
      <p:sp>
        <p:nvSpPr>
          <p:cNvPr id="4" name="Rectangle 3">
            <a:extLst>
              <a:ext uri="{FF2B5EF4-FFF2-40B4-BE49-F238E27FC236}">
                <a16:creationId xmlns:a16="http://schemas.microsoft.com/office/drawing/2014/main" id="{60A40920-8864-CD5E-EC8B-546100F1FA48}"/>
              </a:ext>
            </a:extLst>
          </p:cNvPr>
          <p:cNvSpPr/>
          <p:nvPr/>
        </p:nvSpPr>
        <p:spPr>
          <a:xfrm>
            <a:off x="691950" y="0"/>
            <a:ext cx="10808152"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 Before and after  extensive Thermal cycle-CC module</a:t>
            </a:r>
            <a:endParaRPr lang="en-US" sz="36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73472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E181B-AA9F-6398-39BA-753491C53C7D}"/>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F6E3C5C5-EF60-BB97-24EF-FD8EAEF50F4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7514F2F2-A8A8-19E8-51D9-C20E28C41102}"/>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7B10E467-B92F-1119-4FA9-21867E8FE214}"/>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18</a:t>
            </a:fld>
            <a:endParaRPr lang="en-US"/>
          </a:p>
        </p:txBody>
      </p:sp>
      <p:sp>
        <p:nvSpPr>
          <p:cNvPr id="5" name="Rectangle 4">
            <a:extLst>
              <a:ext uri="{FF2B5EF4-FFF2-40B4-BE49-F238E27FC236}">
                <a16:creationId xmlns:a16="http://schemas.microsoft.com/office/drawing/2014/main" id="{D019B4A2-4D03-BBA9-C341-3B82773EEB1B}"/>
              </a:ext>
            </a:extLst>
          </p:cNvPr>
          <p:cNvSpPr/>
          <p:nvPr/>
        </p:nvSpPr>
        <p:spPr>
          <a:xfrm>
            <a:off x="1876926" y="0"/>
            <a:ext cx="8205537" cy="646331"/>
          </a:xfrm>
          <a:prstGeom prst="rect">
            <a:avLst/>
          </a:prstGeom>
          <a:noFill/>
        </p:spPr>
        <p:txBody>
          <a:bodyPr wrap="squar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Test beam result</a:t>
            </a:r>
            <a:endParaRPr lang="en-US" sz="3600" b="0" cap="none" spc="0" dirty="0">
              <a:ln w="0"/>
              <a:solidFill>
                <a:srgbClr val="0070C0"/>
              </a:solidFill>
              <a:effectLst>
                <a:outerShdw blurRad="38100" dist="19050" dir="2700000" algn="tl" rotWithShape="0">
                  <a:schemeClr val="dk1">
                    <a:alpha val="40000"/>
                  </a:schemeClr>
                </a:outerShdw>
              </a:effectLst>
            </a:endParaRPr>
          </a:p>
        </p:txBody>
      </p:sp>
      <p:pic>
        <p:nvPicPr>
          <p:cNvPr id="8" name="object 6">
            <a:extLst>
              <a:ext uri="{FF2B5EF4-FFF2-40B4-BE49-F238E27FC236}">
                <a16:creationId xmlns:a16="http://schemas.microsoft.com/office/drawing/2014/main" id="{18D199A1-DCCA-3418-B881-489DBFABA412}"/>
              </a:ext>
            </a:extLst>
          </p:cNvPr>
          <p:cNvPicPr/>
          <p:nvPr/>
        </p:nvPicPr>
        <p:blipFill>
          <a:blip r:embed="rId3" cstate="print"/>
          <a:stretch>
            <a:fillRect/>
          </a:stretch>
        </p:blipFill>
        <p:spPr>
          <a:xfrm>
            <a:off x="6320532" y="1287734"/>
            <a:ext cx="5631665" cy="4282531"/>
          </a:xfrm>
          <a:prstGeom prst="rect">
            <a:avLst/>
          </a:prstGeom>
        </p:spPr>
      </p:pic>
      <p:sp>
        <p:nvSpPr>
          <p:cNvPr id="10" name="TextBox 9">
            <a:extLst>
              <a:ext uri="{FF2B5EF4-FFF2-40B4-BE49-F238E27FC236}">
                <a16:creationId xmlns:a16="http://schemas.microsoft.com/office/drawing/2014/main" id="{8199F2F9-C3DF-1A85-82D2-7A05BA2EEE66}"/>
              </a:ext>
            </a:extLst>
          </p:cNvPr>
          <p:cNvSpPr txBox="1"/>
          <p:nvPr/>
        </p:nvSpPr>
        <p:spPr>
          <a:xfrm>
            <a:off x="6320532" y="5735504"/>
            <a:ext cx="5631665" cy="400110"/>
          </a:xfrm>
          <a:prstGeom prst="rect">
            <a:avLst/>
          </a:prstGeom>
          <a:noFill/>
        </p:spPr>
        <p:txBody>
          <a:bodyPr wrap="square">
            <a:spAutoFit/>
          </a:bodyPr>
          <a:lstStyle/>
          <a:p>
            <a:r>
              <a:rPr lang="en-US" sz="1000" dirty="0"/>
              <a:t>https://</a:t>
            </a:r>
            <a:r>
              <a:rPr lang="en-US" sz="1000" dirty="0" err="1"/>
              <a:t>indico.cern.ch</a:t>
            </a:r>
            <a:r>
              <a:rPr lang="en-US" sz="1000" dirty="0"/>
              <a:t>/event/1455346/contributions/6323044/attachments/3006994/5300730/Trento_2025_ITk_Pixel_Testbeam_CKrause.pdf</a:t>
            </a:r>
          </a:p>
        </p:txBody>
      </p:sp>
      <p:sp>
        <p:nvSpPr>
          <p:cNvPr id="11" name="TextBox 10">
            <a:extLst>
              <a:ext uri="{FF2B5EF4-FFF2-40B4-BE49-F238E27FC236}">
                <a16:creationId xmlns:a16="http://schemas.microsoft.com/office/drawing/2014/main" id="{9DF9D1E3-BD04-492D-47F1-55768B6143BF}"/>
              </a:ext>
            </a:extLst>
          </p:cNvPr>
          <p:cNvSpPr txBox="1"/>
          <p:nvPr/>
        </p:nvSpPr>
        <p:spPr>
          <a:xfrm>
            <a:off x="239803" y="2326916"/>
            <a:ext cx="5996405" cy="1754326"/>
          </a:xfrm>
          <a:prstGeom prst="rect">
            <a:avLst/>
          </a:prstGeom>
          <a:noFill/>
        </p:spPr>
        <p:txBody>
          <a:bodyPr wrap="square" rtlCol="0">
            <a:spAutoFit/>
          </a:bodyPr>
          <a:lstStyle/>
          <a:p>
            <a:pPr marL="285750" indent="-285750">
              <a:buFont typeface="Courier New" panose="02070309020205020404" pitchFamily="49" charset="0"/>
              <a:buChar char="o"/>
            </a:pPr>
            <a:r>
              <a:rPr lang="en-US" dirty="0"/>
              <a:t>One module was tested under 120 GeV pion beam at CERN  </a:t>
            </a:r>
          </a:p>
          <a:p>
            <a:pPr marL="285750" indent="-285750">
              <a:buFont typeface="Courier New" panose="02070309020205020404" pitchFamily="49" charset="0"/>
              <a:buChar char="o"/>
            </a:pPr>
            <a:r>
              <a:rPr lang="en-US" dirty="0"/>
              <a:t>Module was tested before irradiation</a:t>
            </a:r>
          </a:p>
          <a:p>
            <a:pPr marL="285750" indent="-285750">
              <a:buFont typeface="Courier New" panose="02070309020205020404" pitchFamily="49" charset="0"/>
              <a:buChar char="o"/>
            </a:pPr>
            <a:r>
              <a:rPr lang="en-US" dirty="0"/>
              <a:t>It showed more then 99 % hit efficiency at 20 V bias at sensor</a:t>
            </a:r>
          </a:p>
          <a:p>
            <a:pPr marL="285750" indent="-285750">
              <a:buFont typeface="Courier New" panose="02070309020205020404" pitchFamily="49" charset="0"/>
              <a:buChar char="o"/>
            </a:pPr>
            <a:r>
              <a:rPr lang="en-US" dirty="0"/>
              <a:t>More study will be done after irradiation</a:t>
            </a:r>
          </a:p>
        </p:txBody>
      </p:sp>
      <p:sp>
        <p:nvSpPr>
          <p:cNvPr id="4" name="TextBox 3">
            <a:extLst>
              <a:ext uri="{FF2B5EF4-FFF2-40B4-BE49-F238E27FC236}">
                <a16:creationId xmlns:a16="http://schemas.microsoft.com/office/drawing/2014/main" id="{6FCE7B61-6F52-EC5B-335E-1AE066AA7549}"/>
              </a:ext>
            </a:extLst>
          </p:cNvPr>
          <p:cNvSpPr txBox="1"/>
          <p:nvPr/>
        </p:nvSpPr>
        <p:spPr>
          <a:xfrm rot="20797675">
            <a:off x="358534" y="4360739"/>
            <a:ext cx="6473117" cy="697885"/>
          </a:xfrm>
          <a:prstGeom prst="foldedCorner">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pPr algn="ctr"/>
            <a:r>
              <a:rPr lang="en-US" sz="1600" dirty="0"/>
              <a:t>More information at poster session</a:t>
            </a:r>
          </a:p>
          <a:p>
            <a:pPr algn="ctr"/>
            <a:r>
              <a:rPr lang="en-US" sz="1600" dirty="0"/>
              <a:t>“Up-to-date test beam results of ATLAS </a:t>
            </a:r>
            <a:r>
              <a:rPr lang="en-US" sz="1600" dirty="0" err="1"/>
              <a:t>ITk</a:t>
            </a:r>
            <a:r>
              <a:rPr lang="en-US" sz="1600" dirty="0"/>
              <a:t> Pixel sensors and modules”</a:t>
            </a:r>
          </a:p>
        </p:txBody>
      </p:sp>
    </p:spTree>
    <p:extLst>
      <p:ext uri="{BB962C8B-B14F-4D97-AF65-F5344CB8AC3E}">
        <p14:creationId xmlns:p14="http://schemas.microsoft.com/office/powerpoint/2010/main" val="212928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tall building with a tall spire and a full moon&#10;&#10;Description automatically generated">
            <a:extLst>
              <a:ext uri="{FF2B5EF4-FFF2-40B4-BE49-F238E27FC236}">
                <a16:creationId xmlns:a16="http://schemas.microsoft.com/office/drawing/2014/main" id="{D32A6A0B-5645-7996-501B-EA3E453A37C4}"/>
              </a:ext>
            </a:extLst>
          </p:cNvPr>
          <p:cNvPicPr>
            <a:picLocks noChangeAspect="1"/>
          </p:cNvPicPr>
          <p:nvPr/>
        </p:nvPicPr>
        <p:blipFill rotWithShape="1">
          <a:blip r:embed="rId2"/>
          <a:srcRect b="5324"/>
          <a:stretch/>
        </p:blipFill>
        <p:spPr>
          <a:xfrm>
            <a:off x="7649345" y="0"/>
            <a:ext cx="4542655" cy="6492874"/>
          </a:xfrm>
          <a:prstGeom prst="rect">
            <a:avLst/>
          </a:prstGeom>
        </p:spPr>
      </p:pic>
      <p:pic>
        <p:nvPicPr>
          <p:cNvPr id="1026" name="Picture 2" descr="University of Glasgow logo transparent PNG - StickPNG">
            <a:extLst>
              <a:ext uri="{FF2B5EF4-FFF2-40B4-BE49-F238E27FC236}">
                <a16:creationId xmlns:a16="http://schemas.microsoft.com/office/drawing/2014/main" id="{E3E618B9-D4CB-C004-5E0D-23216CDB3D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91B1F892-5920-4BD5-00FF-AADBF7AC4D3A}"/>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9AB8C1E7-F679-52C6-82C8-66583AF39859}"/>
              </a:ext>
            </a:extLst>
          </p:cNvPr>
          <p:cNvSpPr>
            <a:spLocks noGrp="1"/>
          </p:cNvSpPr>
          <p:nvPr>
            <p:ph type="sldNum" sz="quarter" idx="12"/>
          </p:nvPr>
        </p:nvSpPr>
        <p:spPr>
          <a:xfrm>
            <a:off x="9448800" y="6492874"/>
            <a:ext cx="2743200" cy="365125"/>
          </a:xfrm>
        </p:spPr>
        <p:txBody>
          <a:bodyPr/>
          <a:lstStyle/>
          <a:p>
            <a:fld id="{1E9F9B34-EE42-8B49-80BC-0CE8D7662FC8}" type="slidenum">
              <a:rPr lang="en-US" smtClean="0"/>
              <a:t>19</a:t>
            </a:fld>
            <a:endParaRPr lang="en-US"/>
          </a:p>
        </p:txBody>
      </p:sp>
      <p:sp>
        <p:nvSpPr>
          <p:cNvPr id="4" name="TextBox 3">
            <a:extLst>
              <a:ext uri="{FF2B5EF4-FFF2-40B4-BE49-F238E27FC236}">
                <a16:creationId xmlns:a16="http://schemas.microsoft.com/office/drawing/2014/main" id="{0142DC23-2179-3BBC-60AF-2CE6E762FCB0}"/>
              </a:ext>
            </a:extLst>
          </p:cNvPr>
          <p:cNvSpPr txBox="1"/>
          <p:nvPr/>
        </p:nvSpPr>
        <p:spPr>
          <a:xfrm>
            <a:off x="549324" y="2125395"/>
            <a:ext cx="6978551" cy="646331"/>
          </a:xfrm>
          <a:prstGeom prst="rect">
            <a:avLst/>
          </a:prstGeom>
          <a:noFill/>
        </p:spPr>
        <p:txBody>
          <a:bodyPr wrap="square" rtlCol="0">
            <a:spAutoFit/>
          </a:bodyPr>
          <a:lstStyle/>
          <a:p>
            <a:pPr marL="285750" indent="-285750">
              <a:buFont typeface="Courier New" panose="02070309020205020404" pitchFamily="49" charset="0"/>
              <a:buChar char="o"/>
            </a:pPr>
            <a:endParaRPr lang="en-US" b="0" i="0" u="none" strike="noStrike">
              <a:solidFill>
                <a:srgbClr val="3F4350"/>
              </a:solidFill>
              <a:effectLst/>
            </a:endParaRPr>
          </a:p>
          <a:p>
            <a:pPr marL="285750" indent="-285750">
              <a:buFont typeface="Courier New" panose="02070309020205020404" pitchFamily="49" charset="0"/>
              <a:buChar char="o"/>
            </a:pPr>
            <a:endParaRPr lang="en-US"/>
          </a:p>
        </p:txBody>
      </p:sp>
      <p:sp>
        <p:nvSpPr>
          <p:cNvPr id="5" name="Rectangle 4">
            <a:extLst>
              <a:ext uri="{FF2B5EF4-FFF2-40B4-BE49-F238E27FC236}">
                <a16:creationId xmlns:a16="http://schemas.microsoft.com/office/drawing/2014/main" id="{11142882-AE4A-8A4D-67C3-ABF8D20031D8}"/>
              </a:ext>
            </a:extLst>
          </p:cNvPr>
          <p:cNvSpPr/>
          <p:nvPr/>
        </p:nvSpPr>
        <p:spPr>
          <a:xfrm>
            <a:off x="3522860" y="106190"/>
            <a:ext cx="2573140" cy="646331"/>
          </a:xfrm>
          <a:prstGeom prst="rect">
            <a:avLst/>
          </a:prstGeom>
          <a:noFill/>
        </p:spPr>
        <p:txBody>
          <a:bodyPr wrap="none" lIns="91440" tIns="45720" rIns="91440" bIns="45720">
            <a:spAutoFit/>
          </a:bodyPr>
          <a:lstStyle/>
          <a:p>
            <a:pPr algn="ctr"/>
            <a:r>
              <a:rPr lang="en-US" sz="3600" b="0" cap="none" spc="0" dirty="0">
                <a:ln w="0"/>
                <a:solidFill>
                  <a:srgbClr val="0070C0"/>
                </a:solidFill>
                <a:effectLst>
                  <a:outerShdw blurRad="38100" dist="19050" dir="2700000" algn="tl" rotWithShape="0">
                    <a:schemeClr val="dk1">
                      <a:alpha val="40000"/>
                    </a:schemeClr>
                  </a:outerShdw>
                </a:effectLst>
              </a:rPr>
              <a:t>Conclusion </a:t>
            </a:r>
          </a:p>
        </p:txBody>
      </p:sp>
      <p:pic>
        <p:nvPicPr>
          <p:cNvPr id="8" name="Picture 7" descr="A group of people holding cups&#10;&#10;AI-generated content may be incorrect.">
            <a:extLst>
              <a:ext uri="{FF2B5EF4-FFF2-40B4-BE49-F238E27FC236}">
                <a16:creationId xmlns:a16="http://schemas.microsoft.com/office/drawing/2014/main" id="{5FC911A7-0C4A-C4BB-9FBE-3C5A83224052}"/>
              </a:ext>
            </a:extLst>
          </p:cNvPr>
          <p:cNvPicPr>
            <a:picLocks noChangeAspect="1"/>
          </p:cNvPicPr>
          <p:nvPr/>
        </p:nvPicPr>
        <p:blipFill>
          <a:blip r:embed="rId4"/>
          <a:srcRect t="19442"/>
          <a:stretch>
            <a:fillRect/>
          </a:stretch>
        </p:blipFill>
        <p:spPr>
          <a:xfrm>
            <a:off x="2517559" y="3575224"/>
            <a:ext cx="4680382" cy="2827830"/>
          </a:xfrm>
          <a:prstGeom prst="rect">
            <a:avLst/>
          </a:prstGeom>
          <a:ln w="88900" cap="sq" cmpd="thickThin">
            <a:solidFill>
              <a:srgbClr val="000000"/>
            </a:solidFill>
            <a:prstDash val="solid"/>
            <a:miter lim="800000"/>
          </a:ln>
          <a:effectLst>
            <a:innerShdw blurRad="76200">
              <a:srgbClr val="000000"/>
            </a:innerShdw>
          </a:effectLst>
        </p:spPr>
      </p:pic>
      <p:sp>
        <p:nvSpPr>
          <p:cNvPr id="9" name="TextBox 8">
            <a:extLst>
              <a:ext uri="{FF2B5EF4-FFF2-40B4-BE49-F238E27FC236}">
                <a16:creationId xmlns:a16="http://schemas.microsoft.com/office/drawing/2014/main" id="{454BC03D-DCC7-86AC-EC91-D93732BDA05D}"/>
              </a:ext>
            </a:extLst>
          </p:cNvPr>
          <p:cNvSpPr txBox="1"/>
          <p:nvPr/>
        </p:nvSpPr>
        <p:spPr>
          <a:xfrm>
            <a:off x="115158" y="989901"/>
            <a:ext cx="7308485" cy="2585323"/>
          </a:xfrm>
          <a:prstGeom prst="rect">
            <a:avLst/>
          </a:prstGeom>
          <a:noFill/>
        </p:spPr>
        <p:txBody>
          <a:bodyPr wrap="square" rtlCol="0">
            <a:spAutoFit/>
          </a:bodyPr>
          <a:lstStyle/>
          <a:p>
            <a:pPr marL="285750" indent="-285750">
              <a:buFont typeface="Courier New" panose="02070309020205020404" pitchFamily="49" charset="0"/>
              <a:buChar char="o"/>
            </a:pPr>
            <a:r>
              <a:rPr lang="en-US" dirty="0"/>
              <a:t>Production has started slowly, but progressively</a:t>
            </a:r>
          </a:p>
          <a:p>
            <a:pPr marL="285750" indent="-285750">
              <a:buFont typeface="Courier New" panose="02070309020205020404" pitchFamily="49" charset="0"/>
              <a:buChar char="o"/>
            </a:pPr>
            <a:r>
              <a:rPr lang="en-US" dirty="0"/>
              <a:t>No significant bump delamination was seen in any module</a:t>
            </a:r>
          </a:p>
          <a:p>
            <a:pPr marL="285750" indent="-285750">
              <a:buFont typeface="Courier New" panose="02070309020205020404" pitchFamily="49" charset="0"/>
              <a:buChar char="o"/>
            </a:pPr>
            <a:r>
              <a:rPr lang="en-US" dirty="0"/>
              <a:t>Though we have a bit less yield (~73%) then the target yield (78%), we are trying to improve</a:t>
            </a:r>
          </a:p>
          <a:p>
            <a:pPr marL="285750" indent="-285750">
              <a:buFont typeface="Courier New" panose="02070309020205020404" pitchFamily="49" charset="0"/>
              <a:buChar char="o"/>
            </a:pPr>
            <a:r>
              <a:rPr lang="en-US" dirty="0"/>
              <a:t>Maximum failure came from core column, software and a bit handling</a:t>
            </a:r>
          </a:p>
          <a:p>
            <a:pPr marL="285750" indent="-285750">
              <a:buFont typeface="Courier New" panose="02070309020205020404" pitchFamily="49" charset="0"/>
              <a:buChar char="o"/>
            </a:pPr>
            <a:r>
              <a:rPr lang="en-US" dirty="0"/>
              <a:t>Have identified some problems in process, and learning more and adapting</a:t>
            </a:r>
          </a:p>
          <a:p>
            <a:pPr marL="285750" indent="-285750">
              <a:buFont typeface="Courier New" panose="02070309020205020404" pitchFamily="49" charset="0"/>
              <a:buChar char="o"/>
            </a:pPr>
            <a:r>
              <a:rPr lang="en-US" dirty="0"/>
              <a:t>With more experience predicting to be much better in future production batches</a:t>
            </a:r>
          </a:p>
        </p:txBody>
      </p:sp>
    </p:spTree>
    <p:extLst>
      <p:ext uri="{BB962C8B-B14F-4D97-AF65-F5344CB8AC3E}">
        <p14:creationId xmlns:p14="http://schemas.microsoft.com/office/powerpoint/2010/main" val="356936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F617E-72AD-5C5A-F9CA-FB15B46DCD66}"/>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3CFA488A-2F50-CBFB-594E-5F11E66743B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1F9E02BD-AF43-1CFC-B808-D1C55A5B6841}"/>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019DA1FA-0967-4CC0-0DBD-5E920E7A4938}"/>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2</a:t>
            </a:fld>
            <a:endParaRPr lang="en-US" dirty="0"/>
          </a:p>
        </p:txBody>
      </p:sp>
      <p:sp>
        <p:nvSpPr>
          <p:cNvPr id="5" name="Rectangle 4">
            <a:extLst>
              <a:ext uri="{FF2B5EF4-FFF2-40B4-BE49-F238E27FC236}">
                <a16:creationId xmlns:a16="http://schemas.microsoft.com/office/drawing/2014/main" id="{6160E528-F50F-93AB-6C68-6728F5646269}"/>
              </a:ext>
            </a:extLst>
          </p:cNvPr>
          <p:cNvSpPr/>
          <p:nvPr/>
        </p:nvSpPr>
        <p:spPr>
          <a:xfrm>
            <a:off x="3208533" y="0"/>
            <a:ext cx="5774979"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Large Hadron Collider (LHC)</a:t>
            </a:r>
            <a:endParaRPr lang="en-US" sz="3600" b="0" cap="none" spc="0" dirty="0">
              <a:ln w="0"/>
              <a:solidFill>
                <a:srgbClr val="0070C0"/>
              </a:solidFill>
              <a:effectLst>
                <a:outerShdw blurRad="38100" dist="19050" dir="2700000" algn="tl" rotWithShape="0">
                  <a:schemeClr val="dk1">
                    <a:alpha val="40000"/>
                  </a:schemeClr>
                </a:outerShdw>
              </a:effectLst>
            </a:endParaRPr>
          </a:p>
        </p:txBody>
      </p:sp>
      <p:grpSp>
        <p:nvGrpSpPr>
          <p:cNvPr id="7" name="object 2">
            <a:extLst>
              <a:ext uri="{FF2B5EF4-FFF2-40B4-BE49-F238E27FC236}">
                <a16:creationId xmlns:a16="http://schemas.microsoft.com/office/drawing/2014/main" id="{62675587-33C3-6B9E-8F18-90E35C9EA9F3}"/>
              </a:ext>
            </a:extLst>
          </p:cNvPr>
          <p:cNvGrpSpPr/>
          <p:nvPr/>
        </p:nvGrpSpPr>
        <p:grpSpPr>
          <a:xfrm>
            <a:off x="89160" y="4348942"/>
            <a:ext cx="7039609" cy="1130300"/>
            <a:chOff x="4450237" y="4803806"/>
            <a:chExt cx="7039609" cy="1130300"/>
          </a:xfrm>
        </p:grpSpPr>
        <p:sp>
          <p:nvSpPr>
            <p:cNvPr id="8" name="object 3">
              <a:extLst>
                <a:ext uri="{FF2B5EF4-FFF2-40B4-BE49-F238E27FC236}">
                  <a16:creationId xmlns:a16="http://schemas.microsoft.com/office/drawing/2014/main" id="{1F96A774-F2FF-9920-D32F-135C666A922E}"/>
                </a:ext>
              </a:extLst>
            </p:cNvPr>
            <p:cNvSpPr/>
            <p:nvPr/>
          </p:nvSpPr>
          <p:spPr>
            <a:xfrm>
              <a:off x="4456276" y="4812697"/>
              <a:ext cx="7020559" cy="1108710"/>
            </a:xfrm>
            <a:custGeom>
              <a:avLst/>
              <a:gdLst/>
              <a:ahLst/>
              <a:cxnLst/>
              <a:rect l="l" t="t" r="r" b="b"/>
              <a:pathLst>
                <a:path w="7020559" h="1108710">
                  <a:moveTo>
                    <a:pt x="4597818" y="0"/>
                  </a:moveTo>
                  <a:lnTo>
                    <a:pt x="4540978" y="571"/>
                  </a:lnTo>
                  <a:lnTo>
                    <a:pt x="4486141" y="1754"/>
                  </a:lnTo>
                  <a:lnTo>
                    <a:pt x="4433636" y="3419"/>
                  </a:lnTo>
                  <a:lnTo>
                    <a:pt x="4383793" y="5442"/>
                  </a:lnTo>
                  <a:lnTo>
                    <a:pt x="4336943" y="7695"/>
                  </a:lnTo>
                  <a:lnTo>
                    <a:pt x="4293416" y="10052"/>
                  </a:lnTo>
                  <a:lnTo>
                    <a:pt x="4186073" y="16477"/>
                  </a:lnTo>
                  <a:lnTo>
                    <a:pt x="4056951" y="25014"/>
                  </a:lnTo>
                  <a:lnTo>
                    <a:pt x="4013172" y="27413"/>
                  </a:lnTo>
                  <a:lnTo>
                    <a:pt x="3967760" y="29098"/>
                  </a:lnTo>
                  <a:lnTo>
                    <a:pt x="3919955" y="29772"/>
                  </a:lnTo>
                  <a:lnTo>
                    <a:pt x="3868999" y="29143"/>
                  </a:lnTo>
                  <a:lnTo>
                    <a:pt x="3814132" y="26913"/>
                  </a:lnTo>
                  <a:lnTo>
                    <a:pt x="3754595" y="22790"/>
                  </a:lnTo>
                  <a:lnTo>
                    <a:pt x="3643238" y="11990"/>
                  </a:lnTo>
                  <a:lnTo>
                    <a:pt x="3594832" y="8485"/>
                  </a:lnTo>
                  <a:lnTo>
                    <a:pt x="3544698" y="5882"/>
                  </a:lnTo>
                  <a:lnTo>
                    <a:pt x="3493124" y="4104"/>
                  </a:lnTo>
                  <a:lnTo>
                    <a:pt x="3440400" y="3071"/>
                  </a:lnTo>
                  <a:lnTo>
                    <a:pt x="3386811" y="2706"/>
                  </a:lnTo>
                  <a:lnTo>
                    <a:pt x="3332647" y="2929"/>
                  </a:lnTo>
                  <a:lnTo>
                    <a:pt x="3278195" y="3663"/>
                  </a:lnTo>
                  <a:lnTo>
                    <a:pt x="3223743" y="4828"/>
                  </a:lnTo>
                  <a:lnTo>
                    <a:pt x="3169579" y="6345"/>
                  </a:lnTo>
                  <a:lnTo>
                    <a:pt x="3063266" y="10125"/>
                  </a:lnTo>
                  <a:lnTo>
                    <a:pt x="2913152" y="16477"/>
                  </a:lnTo>
                  <a:lnTo>
                    <a:pt x="2851978" y="18524"/>
                  </a:lnTo>
                  <a:lnTo>
                    <a:pt x="2796985" y="19254"/>
                  </a:lnTo>
                  <a:lnTo>
                    <a:pt x="2746757" y="18971"/>
                  </a:lnTo>
                  <a:lnTo>
                    <a:pt x="2699879" y="17976"/>
                  </a:lnTo>
                  <a:lnTo>
                    <a:pt x="2565206" y="13744"/>
                  </a:lnTo>
                  <a:lnTo>
                    <a:pt x="2517586" y="12925"/>
                  </a:lnTo>
                  <a:lnTo>
                    <a:pt x="2466243" y="12906"/>
                  </a:lnTo>
                  <a:lnTo>
                    <a:pt x="2409764" y="13989"/>
                  </a:lnTo>
                  <a:lnTo>
                    <a:pt x="2298667" y="18596"/>
                  </a:lnTo>
                  <a:lnTo>
                    <a:pt x="2258366" y="19869"/>
                  </a:lnTo>
                  <a:lnTo>
                    <a:pt x="2224180" y="20427"/>
                  </a:lnTo>
                  <a:lnTo>
                    <a:pt x="2194462" y="20398"/>
                  </a:lnTo>
                  <a:lnTo>
                    <a:pt x="2167562" y="19913"/>
                  </a:lnTo>
                  <a:lnTo>
                    <a:pt x="2055180" y="16015"/>
                  </a:lnTo>
                  <a:lnTo>
                    <a:pt x="2017647" y="15200"/>
                  </a:lnTo>
                  <a:lnTo>
                    <a:pt x="1973042" y="14708"/>
                  </a:lnTo>
                  <a:lnTo>
                    <a:pt x="1919717" y="14671"/>
                  </a:lnTo>
                  <a:lnTo>
                    <a:pt x="1856023" y="15217"/>
                  </a:lnTo>
                  <a:lnTo>
                    <a:pt x="1705945" y="17613"/>
                  </a:lnTo>
                  <a:lnTo>
                    <a:pt x="1636242" y="18012"/>
                  </a:lnTo>
                  <a:lnTo>
                    <a:pt x="1570872" y="17806"/>
                  </a:lnTo>
                  <a:lnTo>
                    <a:pt x="1509503" y="17128"/>
                  </a:lnTo>
                  <a:lnTo>
                    <a:pt x="1451805" y="16110"/>
                  </a:lnTo>
                  <a:lnTo>
                    <a:pt x="1251094" y="11301"/>
                  </a:lnTo>
                  <a:lnTo>
                    <a:pt x="1206780" y="10579"/>
                  </a:lnTo>
                  <a:lnTo>
                    <a:pt x="1164149" y="10313"/>
                  </a:lnTo>
                  <a:lnTo>
                    <a:pt x="1122871" y="10637"/>
                  </a:lnTo>
                  <a:lnTo>
                    <a:pt x="1082613" y="11684"/>
                  </a:lnTo>
                  <a:lnTo>
                    <a:pt x="1043044" y="13586"/>
                  </a:lnTo>
                  <a:lnTo>
                    <a:pt x="951496" y="20424"/>
                  </a:lnTo>
                  <a:lnTo>
                    <a:pt x="909848" y="22280"/>
                  </a:lnTo>
                  <a:lnTo>
                    <a:pt x="875689" y="22502"/>
                  </a:lnTo>
                  <a:lnTo>
                    <a:pt x="845818" y="21543"/>
                  </a:lnTo>
                  <a:lnTo>
                    <a:pt x="786134" y="17903"/>
                  </a:lnTo>
                  <a:lnTo>
                    <a:pt x="749919" y="16133"/>
                  </a:lnTo>
                  <a:lnTo>
                    <a:pt x="705187" y="15002"/>
                  </a:lnTo>
                  <a:lnTo>
                    <a:pt x="648737" y="14965"/>
                  </a:lnTo>
                  <a:lnTo>
                    <a:pt x="507976" y="17943"/>
                  </a:lnTo>
                  <a:lnTo>
                    <a:pt x="444537" y="18126"/>
                  </a:lnTo>
                  <a:lnTo>
                    <a:pt x="386261" y="17356"/>
                  </a:lnTo>
                  <a:lnTo>
                    <a:pt x="332356" y="15964"/>
                  </a:lnTo>
                  <a:lnTo>
                    <a:pt x="234494" y="12630"/>
                  </a:lnTo>
                  <a:lnTo>
                    <a:pt x="188955" y="11347"/>
                  </a:lnTo>
                  <a:lnTo>
                    <a:pt x="144621" y="10761"/>
                  </a:lnTo>
                  <a:lnTo>
                    <a:pt x="100704" y="11201"/>
                  </a:lnTo>
                  <a:lnTo>
                    <a:pt x="56409" y="12996"/>
                  </a:lnTo>
                  <a:lnTo>
                    <a:pt x="10948" y="16477"/>
                  </a:lnTo>
                  <a:lnTo>
                    <a:pt x="9769" y="58295"/>
                  </a:lnTo>
                  <a:lnTo>
                    <a:pt x="3823" y="210172"/>
                  </a:lnTo>
                  <a:lnTo>
                    <a:pt x="1948" y="266184"/>
                  </a:lnTo>
                  <a:lnTo>
                    <a:pt x="583" y="323179"/>
                  </a:lnTo>
                  <a:lnTo>
                    <a:pt x="0" y="380129"/>
                  </a:lnTo>
                  <a:lnTo>
                    <a:pt x="471" y="436009"/>
                  </a:lnTo>
                  <a:lnTo>
                    <a:pt x="2271" y="489792"/>
                  </a:lnTo>
                  <a:lnTo>
                    <a:pt x="5672" y="540452"/>
                  </a:lnTo>
                  <a:lnTo>
                    <a:pt x="10948" y="586961"/>
                  </a:lnTo>
                  <a:lnTo>
                    <a:pt x="16109" y="636127"/>
                  </a:lnTo>
                  <a:lnTo>
                    <a:pt x="18202" y="686480"/>
                  </a:lnTo>
                  <a:lnTo>
                    <a:pt x="17949" y="737693"/>
                  </a:lnTo>
                  <a:lnTo>
                    <a:pt x="16069" y="789439"/>
                  </a:lnTo>
                  <a:lnTo>
                    <a:pt x="10308" y="893223"/>
                  </a:lnTo>
                  <a:lnTo>
                    <a:pt x="7868" y="944607"/>
                  </a:lnTo>
                  <a:lnTo>
                    <a:pt x="6681" y="995216"/>
                  </a:lnTo>
                  <a:lnTo>
                    <a:pt x="7468" y="1044723"/>
                  </a:lnTo>
                  <a:lnTo>
                    <a:pt x="10948" y="1092802"/>
                  </a:lnTo>
                  <a:lnTo>
                    <a:pt x="76722" y="1097609"/>
                  </a:lnTo>
                  <a:lnTo>
                    <a:pt x="140974" y="1101401"/>
                  </a:lnTo>
                  <a:lnTo>
                    <a:pt x="203700" y="1104264"/>
                  </a:lnTo>
                  <a:lnTo>
                    <a:pt x="264898" y="1106283"/>
                  </a:lnTo>
                  <a:lnTo>
                    <a:pt x="324564" y="1107541"/>
                  </a:lnTo>
                  <a:lnTo>
                    <a:pt x="382696" y="1108124"/>
                  </a:lnTo>
                  <a:lnTo>
                    <a:pt x="439291" y="1108117"/>
                  </a:lnTo>
                  <a:lnTo>
                    <a:pt x="494346" y="1107603"/>
                  </a:lnTo>
                  <a:lnTo>
                    <a:pt x="547858" y="1106669"/>
                  </a:lnTo>
                  <a:lnTo>
                    <a:pt x="599824" y="1105398"/>
                  </a:lnTo>
                  <a:lnTo>
                    <a:pt x="650242" y="1103876"/>
                  </a:lnTo>
                  <a:lnTo>
                    <a:pt x="836368" y="1096963"/>
                  </a:lnTo>
                  <a:lnTo>
                    <a:pt x="920064" y="1094200"/>
                  </a:lnTo>
                  <a:lnTo>
                    <a:pt x="959560" y="1093288"/>
                  </a:lnTo>
                  <a:lnTo>
                    <a:pt x="997484" y="1092802"/>
                  </a:lnTo>
                  <a:lnTo>
                    <a:pt x="1063872" y="1092755"/>
                  </a:lnTo>
                  <a:lnTo>
                    <a:pt x="1122899" y="1093380"/>
                  </a:lnTo>
                  <a:lnTo>
                    <a:pt x="1175929" y="1094428"/>
                  </a:lnTo>
                  <a:lnTo>
                    <a:pt x="1269455" y="1096802"/>
                  </a:lnTo>
                  <a:lnTo>
                    <a:pt x="1312678" y="1097634"/>
                  </a:lnTo>
                  <a:lnTo>
                    <a:pt x="1355360" y="1097897"/>
                  </a:lnTo>
                  <a:lnTo>
                    <a:pt x="1398865" y="1097345"/>
                  </a:lnTo>
                  <a:lnTo>
                    <a:pt x="1444557" y="1095729"/>
                  </a:lnTo>
                  <a:lnTo>
                    <a:pt x="1531937" y="1090501"/>
                  </a:lnTo>
                  <a:lnTo>
                    <a:pt x="1567836" y="1089136"/>
                  </a:lnTo>
                  <a:lnTo>
                    <a:pt x="1602599" y="1088557"/>
                  </a:lnTo>
                  <a:lnTo>
                    <a:pt x="1637328" y="1088613"/>
                  </a:lnTo>
                  <a:lnTo>
                    <a:pt x="1673127" y="1089153"/>
                  </a:lnTo>
                  <a:lnTo>
                    <a:pt x="1849068" y="1093136"/>
                  </a:lnTo>
                  <a:lnTo>
                    <a:pt x="1906752" y="1093834"/>
                  </a:lnTo>
                  <a:lnTo>
                    <a:pt x="1972121" y="1094112"/>
                  </a:lnTo>
                  <a:lnTo>
                    <a:pt x="2046277" y="1093818"/>
                  </a:lnTo>
                  <a:lnTo>
                    <a:pt x="2205219" y="1091970"/>
                  </a:lnTo>
                  <a:lnTo>
                    <a:pt x="2275298" y="1091855"/>
                  </a:lnTo>
                  <a:lnTo>
                    <a:pt x="2340910" y="1092320"/>
                  </a:lnTo>
                  <a:lnTo>
                    <a:pt x="2402404" y="1093227"/>
                  </a:lnTo>
                  <a:lnTo>
                    <a:pt x="2460129" y="1094436"/>
                  </a:lnTo>
                  <a:lnTo>
                    <a:pt x="2660310" y="1099541"/>
                  </a:lnTo>
                  <a:lnTo>
                    <a:pt x="2704420" y="1100193"/>
                  </a:lnTo>
                  <a:lnTo>
                    <a:pt x="2746854" y="1100320"/>
                  </a:lnTo>
                  <a:lnTo>
                    <a:pt x="2787961" y="1099782"/>
                  </a:lnTo>
                  <a:lnTo>
                    <a:pt x="2828088" y="1098442"/>
                  </a:lnTo>
                  <a:lnTo>
                    <a:pt x="2867586" y="1096161"/>
                  </a:lnTo>
                  <a:lnTo>
                    <a:pt x="2906802" y="1092802"/>
                  </a:lnTo>
                  <a:lnTo>
                    <a:pt x="2963393" y="1087603"/>
                  </a:lnTo>
                  <a:lnTo>
                    <a:pt x="3016222" y="1083782"/>
                  </a:lnTo>
                  <a:lnTo>
                    <a:pt x="3066120" y="1081257"/>
                  </a:lnTo>
                  <a:lnTo>
                    <a:pt x="3113920" y="1079944"/>
                  </a:lnTo>
                  <a:lnTo>
                    <a:pt x="3160453" y="1079758"/>
                  </a:lnTo>
                  <a:lnTo>
                    <a:pt x="3206551" y="1080615"/>
                  </a:lnTo>
                  <a:lnTo>
                    <a:pt x="3253048" y="1082432"/>
                  </a:lnTo>
                  <a:lnTo>
                    <a:pt x="3300774" y="1085125"/>
                  </a:lnTo>
                  <a:lnTo>
                    <a:pt x="3350563" y="1088609"/>
                  </a:lnTo>
                  <a:lnTo>
                    <a:pt x="3456854" y="1096999"/>
                  </a:lnTo>
                  <a:lnTo>
                    <a:pt x="3499538" y="1099680"/>
                  </a:lnTo>
                  <a:lnTo>
                    <a:pt x="3535311" y="1101046"/>
                  </a:lnTo>
                  <a:lnTo>
                    <a:pt x="3568186" y="1101296"/>
                  </a:lnTo>
                  <a:lnTo>
                    <a:pt x="3602178" y="1100630"/>
                  </a:lnTo>
                  <a:lnTo>
                    <a:pt x="3750989" y="1095134"/>
                  </a:lnTo>
                  <a:lnTo>
                    <a:pt x="3829584" y="1092802"/>
                  </a:lnTo>
                  <a:lnTo>
                    <a:pt x="3889578" y="1091648"/>
                  </a:lnTo>
                  <a:lnTo>
                    <a:pt x="3947060" y="1091295"/>
                  </a:lnTo>
                  <a:lnTo>
                    <a:pt x="4002213" y="1091577"/>
                  </a:lnTo>
                  <a:lnTo>
                    <a:pt x="4055221" y="1092327"/>
                  </a:lnTo>
                  <a:lnTo>
                    <a:pt x="4249482" y="1096697"/>
                  </a:lnTo>
                  <a:lnTo>
                    <a:pt x="4294523" y="1097303"/>
                  </a:lnTo>
                  <a:lnTo>
                    <a:pt x="4338523" y="1097382"/>
                  </a:lnTo>
                  <a:lnTo>
                    <a:pt x="4381664" y="1096769"/>
                  </a:lnTo>
                  <a:lnTo>
                    <a:pt x="4424131" y="1095297"/>
                  </a:lnTo>
                  <a:lnTo>
                    <a:pt x="4505396" y="1090632"/>
                  </a:lnTo>
                  <a:lnTo>
                    <a:pt x="4550281" y="1089341"/>
                  </a:lnTo>
                  <a:lnTo>
                    <a:pt x="4599884" y="1088799"/>
                  </a:lnTo>
                  <a:lnTo>
                    <a:pt x="4653323" y="1088874"/>
                  </a:lnTo>
                  <a:lnTo>
                    <a:pt x="4709718" y="1089435"/>
                  </a:lnTo>
                  <a:lnTo>
                    <a:pt x="4768187" y="1090350"/>
                  </a:lnTo>
                  <a:lnTo>
                    <a:pt x="5005200" y="1094916"/>
                  </a:lnTo>
                  <a:lnTo>
                    <a:pt x="5060832" y="1095627"/>
                  </a:lnTo>
                  <a:lnTo>
                    <a:pt x="5113255" y="1095902"/>
                  </a:lnTo>
                  <a:lnTo>
                    <a:pt x="5161588" y="1095611"/>
                  </a:lnTo>
                  <a:lnTo>
                    <a:pt x="5204949" y="1094622"/>
                  </a:lnTo>
                  <a:lnTo>
                    <a:pt x="5284746" y="1090712"/>
                  </a:lnTo>
                  <a:lnTo>
                    <a:pt x="5331760" y="1089588"/>
                  </a:lnTo>
                  <a:lnTo>
                    <a:pt x="5382515" y="1089262"/>
                  </a:lnTo>
                  <a:lnTo>
                    <a:pt x="5436026" y="1089565"/>
                  </a:lnTo>
                  <a:lnTo>
                    <a:pt x="5491306" y="1090328"/>
                  </a:lnTo>
                  <a:lnTo>
                    <a:pt x="5710414" y="1094619"/>
                  </a:lnTo>
                  <a:lnTo>
                    <a:pt x="5759758" y="1095158"/>
                  </a:lnTo>
                  <a:lnTo>
                    <a:pt x="5804959" y="1095148"/>
                  </a:lnTo>
                  <a:lnTo>
                    <a:pt x="5845029" y="1094418"/>
                  </a:lnTo>
                  <a:lnTo>
                    <a:pt x="5878983" y="1092802"/>
                  </a:lnTo>
                  <a:lnTo>
                    <a:pt x="5918224" y="1090327"/>
                  </a:lnTo>
                  <a:lnTo>
                    <a:pt x="5957192" y="1088404"/>
                  </a:lnTo>
                  <a:lnTo>
                    <a:pt x="5996856" y="1087032"/>
                  </a:lnTo>
                  <a:lnTo>
                    <a:pt x="6038186" y="1086211"/>
                  </a:lnTo>
                  <a:lnTo>
                    <a:pt x="6082151" y="1085939"/>
                  </a:lnTo>
                  <a:lnTo>
                    <a:pt x="6129721" y="1086216"/>
                  </a:lnTo>
                  <a:lnTo>
                    <a:pt x="6181864" y="1087042"/>
                  </a:lnTo>
                  <a:lnTo>
                    <a:pt x="6239549" y="1088415"/>
                  </a:lnTo>
                  <a:lnTo>
                    <a:pt x="6303747" y="1090336"/>
                  </a:lnTo>
                  <a:lnTo>
                    <a:pt x="6375426" y="1092802"/>
                  </a:lnTo>
                  <a:lnTo>
                    <a:pt x="6432967" y="1094436"/>
                  </a:lnTo>
                  <a:lnTo>
                    <a:pt x="6489063" y="1095229"/>
                  </a:lnTo>
                  <a:lnTo>
                    <a:pt x="6543720" y="1095335"/>
                  </a:lnTo>
                  <a:lnTo>
                    <a:pt x="6596939" y="1094909"/>
                  </a:lnTo>
                  <a:lnTo>
                    <a:pt x="6648725" y="1094107"/>
                  </a:lnTo>
                  <a:lnTo>
                    <a:pt x="6841603" y="1090249"/>
                  </a:lnTo>
                  <a:lnTo>
                    <a:pt x="6886274" y="1089897"/>
                  </a:lnTo>
                  <a:lnTo>
                    <a:pt x="6929531" y="1090102"/>
                  </a:lnTo>
                  <a:lnTo>
                    <a:pt x="6971380" y="1091019"/>
                  </a:lnTo>
                  <a:lnTo>
                    <a:pt x="7011823" y="1092802"/>
                  </a:lnTo>
                  <a:lnTo>
                    <a:pt x="7012155" y="1028856"/>
                  </a:lnTo>
                  <a:lnTo>
                    <a:pt x="7013245" y="969779"/>
                  </a:lnTo>
                  <a:lnTo>
                    <a:pt x="7014818" y="914885"/>
                  </a:lnTo>
                  <a:lnTo>
                    <a:pt x="7018315" y="814898"/>
                  </a:lnTo>
                  <a:lnTo>
                    <a:pt x="7019689" y="768431"/>
                  </a:lnTo>
                  <a:lnTo>
                    <a:pt x="7020447" y="723401"/>
                  </a:lnTo>
                  <a:lnTo>
                    <a:pt x="7020314" y="679120"/>
                  </a:lnTo>
                  <a:lnTo>
                    <a:pt x="7019016" y="634902"/>
                  </a:lnTo>
                  <a:lnTo>
                    <a:pt x="7016277" y="590060"/>
                  </a:lnTo>
                  <a:lnTo>
                    <a:pt x="7011823" y="543908"/>
                  </a:lnTo>
                  <a:lnTo>
                    <a:pt x="7007867" y="497102"/>
                  </a:lnTo>
                  <a:lnTo>
                    <a:pt x="7006423" y="450631"/>
                  </a:lnTo>
                  <a:lnTo>
                    <a:pt x="7006918" y="404307"/>
                  </a:lnTo>
                  <a:lnTo>
                    <a:pt x="7008777" y="357942"/>
                  </a:lnTo>
                  <a:lnTo>
                    <a:pt x="7014296" y="264339"/>
                  </a:lnTo>
                  <a:lnTo>
                    <a:pt x="7016808" y="216726"/>
                  </a:lnTo>
                  <a:lnTo>
                    <a:pt x="7018391" y="168321"/>
                  </a:lnTo>
                  <a:lnTo>
                    <a:pt x="7018470" y="118936"/>
                  </a:lnTo>
                  <a:lnTo>
                    <a:pt x="7016472" y="68384"/>
                  </a:lnTo>
                  <a:lnTo>
                    <a:pt x="7011823" y="16477"/>
                  </a:lnTo>
                  <a:lnTo>
                    <a:pt x="6941613" y="12053"/>
                  </a:lnTo>
                  <a:lnTo>
                    <a:pt x="6876283" y="8637"/>
                  </a:lnTo>
                  <a:lnTo>
                    <a:pt x="6815467" y="6155"/>
                  </a:lnTo>
                  <a:lnTo>
                    <a:pt x="6758801" y="4534"/>
                  </a:lnTo>
                  <a:lnTo>
                    <a:pt x="6705922" y="3700"/>
                  </a:lnTo>
                  <a:lnTo>
                    <a:pt x="6656463" y="3578"/>
                  </a:lnTo>
                  <a:lnTo>
                    <a:pt x="6610061" y="4095"/>
                  </a:lnTo>
                  <a:lnTo>
                    <a:pt x="6566351" y="5177"/>
                  </a:lnTo>
                  <a:lnTo>
                    <a:pt x="6524969" y="6750"/>
                  </a:lnTo>
                  <a:lnTo>
                    <a:pt x="6485550" y="8741"/>
                  </a:lnTo>
                  <a:lnTo>
                    <a:pt x="6411143" y="13678"/>
                  </a:lnTo>
                  <a:lnTo>
                    <a:pt x="6264406" y="26273"/>
                  </a:lnTo>
                  <a:lnTo>
                    <a:pt x="6224475" y="29500"/>
                  </a:lnTo>
                  <a:lnTo>
                    <a:pt x="6182565" y="32355"/>
                  </a:lnTo>
                  <a:lnTo>
                    <a:pt x="6138368" y="34628"/>
                  </a:lnTo>
                  <a:lnTo>
                    <a:pt x="6091572" y="36106"/>
                  </a:lnTo>
                  <a:lnTo>
                    <a:pt x="6041870" y="36580"/>
                  </a:lnTo>
                  <a:lnTo>
                    <a:pt x="5988949" y="35837"/>
                  </a:lnTo>
                  <a:lnTo>
                    <a:pt x="5932502" y="33666"/>
                  </a:lnTo>
                  <a:lnTo>
                    <a:pt x="5872219" y="29857"/>
                  </a:lnTo>
                  <a:lnTo>
                    <a:pt x="5807788" y="24198"/>
                  </a:lnTo>
                  <a:lnTo>
                    <a:pt x="5738902" y="16477"/>
                  </a:lnTo>
                  <a:lnTo>
                    <a:pt x="5682743" y="10533"/>
                  </a:lnTo>
                  <a:lnTo>
                    <a:pt x="5629653" y="6830"/>
                  </a:lnTo>
                  <a:lnTo>
                    <a:pt x="5579193" y="5057"/>
                  </a:lnTo>
                  <a:lnTo>
                    <a:pt x="5530924" y="4904"/>
                  </a:lnTo>
                  <a:lnTo>
                    <a:pt x="5484404" y="6061"/>
                  </a:lnTo>
                  <a:lnTo>
                    <a:pt x="5439195" y="8217"/>
                  </a:lnTo>
                  <a:lnTo>
                    <a:pt x="5394856" y="11062"/>
                  </a:lnTo>
                  <a:lnTo>
                    <a:pt x="5307032" y="17579"/>
                  </a:lnTo>
                  <a:lnTo>
                    <a:pt x="5262667" y="20629"/>
                  </a:lnTo>
                  <a:lnTo>
                    <a:pt x="5217413" y="23128"/>
                  </a:lnTo>
                  <a:lnTo>
                    <a:pt x="5170831" y="24764"/>
                  </a:lnTo>
                  <a:lnTo>
                    <a:pt x="5122481" y="25227"/>
                  </a:lnTo>
                  <a:lnTo>
                    <a:pt x="5071923" y="24207"/>
                  </a:lnTo>
                  <a:lnTo>
                    <a:pt x="5018717" y="21394"/>
                  </a:lnTo>
                  <a:lnTo>
                    <a:pt x="4962424" y="16477"/>
                  </a:lnTo>
                  <a:lnTo>
                    <a:pt x="4900501" y="10727"/>
                  </a:lnTo>
                  <a:lnTo>
                    <a:pt x="4838601" y="6348"/>
                  </a:lnTo>
                  <a:lnTo>
                    <a:pt x="4777052" y="3212"/>
                  </a:lnTo>
                  <a:lnTo>
                    <a:pt x="4716185" y="1193"/>
                  </a:lnTo>
                  <a:lnTo>
                    <a:pt x="4656331" y="165"/>
                  </a:lnTo>
                  <a:lnTo>
                    <a:pt x="4597818" y="0"/>
                  </a:lnTo>
                  <a:close/>
                </a:path>
              </a:pathLst>
            </a:custGeom>
            <a:solidFill>
              <a:srgbClr val="E8E8E8">
                <a:alpha val="34117"/>
              </a:srgbClr>
            </a:solidFill>
          </p:spPr>
          <p:txBody>
            <a:bodyPr wrap="square" lIns="0" tIns="0" rIns="0" bIns="0" rtlCol="0"/>
            <a:lstStyle/>
            <a:p>
              <a:endParaRPr/>
            </a:p>
          </p:txBody>
        </p:sp>
        <p:sp>
          <p:nvSpPr>
            <p:cNvPr id="9" name="object 4">
              <a:extLst>
                <a:ext uri="{FF2B5EF4-FFF2-40B4-BE49-F238E27FC236}">
                  <a16:creationId xmlns:a16="http://schemas.microsoft.com/office/drawing/2014/main" id="{16F4D9E9-01C3-3951-2A61-F8807B26E571}"/>
                </a:ext>
              </a:extLst>
            </p:cNvPr>
            <p:cNvSpPr/>
            <p:nvPr/>
          </p:nvSpPr>
          <p:spPr>
            <a:xfrm>
              <a:off x="4459762" y="4813331"/>
              <a:ext cx="7020559" cy="1111250"/>
            </a:xfrm>
            <a:custGeom>
              <a:avLst/>
              <a:gdLst/>
              <a:ahLst/>
              <a:cxnLst/>
              <a:rect l="l" t="t" r="r" b="b"/>
              <a:pathLst>
                <a:path w="7020559" h="1111250">
                  <a:moveTo>
                    <a:pt x="7462" y="15843"/>
                  </a:moveTo>
                  <a:lnTo>
                    <a:pt x="43362" y="12404"/>
                  </a:lnTo>
                  <a:lnTo>
                    <a:pt x="86166" y="10145"/>
                  </a:lnTo>
                  <a:lnTo>
                    <a:pt x="134710" y="8901"/>
                  </a:lnTo>
                  <a:lnTo>
                    <a:pt x="187826" y="8512"/>
                  </a:lnTo>
                  <a:lnTo>
                    <a:pt x="244349" y="8814"/>
                  </a:lnTo>
                  <a:lnTo>
                    <a:pt x="303113" y="9645"/>
                  </a:lnTo>
                  <a:lnTo>
                    <a:pt x="362951" y="10842"/>
                  </a:lnTo>
                  <a:lnTo>
                    <a:pt x="422698" y="12244"/>
                  </a:lnTo>
                  <a:lnTo>
                    <a:pt x="481188" y="13687"/>
                  </a:lnTo>
                  <a:lnTo>
                    <a:pt x="537254" y="15010"/>
                  </a:lnTo>
                  <a:lnTo>
                    <a:pt x="589731" y="16049"/>
                  </a:lnTo>
                  <a:lnTo>
                    <a:pt x="637452" y="16643"/>
                  </a:lnTo>
                  <a:lnTo>
                    <a:pt x="679251" y="16628"/>
                  </a:lnTo>
                  <a:lnTo>
                    <a:pt x="713963" y="15843"/>
                  </a:lnTo>
                  <a:lnTo>
                    <a:pt x="765615" y="13921"/>
                  </a:lnTo>
                  <a:lnTo>
                    <a:pt x="814065" y="12468"/>
                  </a:lnTo>
                  <a:lnTo>
                    <a:pt x="861149" y="11523"/>
                  </a:lnTo>
                  <a:lnTo>
                    <a:pt x="908702" y="11128"/>
                  </a:lnTo>
                  <a:lnTo>
                    <a:pt x="958558" y="11322"/>
                  </a:lnTo>
                  <a:lnTo>
                    <a:pt x="1012554" y="12146"/>
                  </a:lnTo>
                  <a:lnTo>
                    <a:pt x="1072524" y="13640"/>
                  </a:lnTo>
                  <a:lnTo>
                    <a:pt x="1140302" y="15843"/>
                  </a:lnTo>
                  <a:lnTo>
                    <a:pt x="1191858" y="17566"/>
                  </a:lnTo>
                  <a:lnTo>
                    <a:pt x="1241682" y="18986"/>
                  </a:lnTo>
                  <a:lnTo>
                    <a:pt x="1290347" y="20089"/>
                  </a:lnTo>
                  <a:lnTo>
                    <a:pt x="1338426" y="20860"/>
                  </a:lnTo>
                  <a:lnTo>
                    <a:pt x="1386493" y="21287"/>
                  </a:lnTo>
                  <a:lnTo>
                    <a:pt x="1435120" y="21356"/>
                  </a:lnTo>
                  <a:lnTo>
                    <a:pt x="1484881" y="21053"/>
                  </a:lnTo>
                  <a:lnTo>
                    <a:pt x="1536349" y="20363"/>
                  </a:lnTo>
                  <a:lnTo>
                    <a:pt x="1590096" y="19275"/>
                  </a:lnTo>
                  <a:lnTo>
                    <a:pt x="1646696" y="17772"/>
                  </a:lnTo>
                  <a:lnTo>
                    <a:pt x="1706722" y="15843"/>
                  </a:lnTo>
                  <a:lnTo>
                    <a:pt x="1751698" y="14629"/>
                  </a:lnTo>
                  <a:lnTo>
                    <a:pt x="1795997" y="14064"/>
                  </a:lnTo>
                  <a:lnTo>
                    <a:pt x="1839999" y="14039"/>
                  </a:lnTo>
                  <a:lnTo>
                    <a:pt x="1884085" y="14442"/>
                  </a:lnTo>
                  <a:lnTo>
                    <a:pt x="1928633" y="15166"/>
                  </a:lnTo>
                  <a:lnTo>
                    <a:pt x="1974026" y="16099"/>
                  </a:lnTo>
                  <a:lnTo>
                    <a:pt x="2020641" y="17133"/>
                  </a:lnTo>
                  <a:lnTo>
                    <a:pt x="2068860" y="18157"/>
                  </a:lnTo>
                  <a:lnTo>
                    <a:pt x="2119062" y="19062"/>
                  </a:lnTo>
                  <a:lnTo>
                    <a:pt x="2171627" y="19738"/>
                  </a:lnTo>
                  <a:lnTo>
                    <a:pt x="2226935" y="20075"/>
                  </a:lnTo>
                  <a:lnTo>
                    <a:pt x="2285367" y="19964"/>
                  </a:lnTo>
                  <a:lnTo>
                    <a:pt x="2347301" y="19295"/>
                  </a:lnTo>
                  <a:lnTo>
                    <a:pt x="2413119" y="17958"/>
                  </a:lnTo>
                  <a:lnTo>
                    <a:pt x="2483200" y="15843"/>
                  </a:lnTo>
                  <a:lnTo>
                    <a:pt x="2561397" y="12882"/>
                  </a:lnTo>
                  <a:lnTo>
                    <a:pt x="2629874" y="9945"/>
                  </a:lnTo>
                  <a:lnTo>
                    <a:pt x="2689952" y="7160"/>
                  </a:lnTo>
                  <a:lnTo>
                    <a:pt x="2742955" y="4655"/>
                  </a:lnTo>
                  <a:lnTo>
                    <a:pt x="2790205" y="2559"/>
                  </a:lnTo>
                  <a:lnTo>
                    <a:pt x="2833023" y="999"/>
                  </a:lnTo>
                  <a:lnTo>
                    <a:pt x="2872731" y="103"/>
                  </a:lnTo>
                  <a:lnTo>
                    <a:pt x="2910652" y="0"/>
                  </a:lnTo>
                  <a:lnTo>
                    <a:pt x="2948108" y="816"/>
                  </a:lnTo>
                  <a:lnTo>
                    <a:pt x="2986421" y="2681"/>
                  </a:lnTo>
                  <a:lnTo>
                    <a:pt x="3026913" y="5721"/>
                  </a:lnTo>
                  <a:lnTo>
                    <a:pt x="3070907" y="10066"/>
                  </a:lnTo>
                  <a:lnTo>
                    <a:pt x="3119724" y="15843"/>
                  </a:lnTo>
                  <a:lnTo>
                    <a:pt x="3167544" y="21475"/>
                  </a:lnTo>
                  <a:lnTo>
                    <a:pt x="3215196" y="26233"/>
                  </a:lnTo>
                  <a:lnTo>
                    <a:pt x="3262824" y="30120"/>
                  </a:lnTo>
                  <a:lnTo>
                    <a:pt x="3310571" y="33138"/>
                  </a:lnTo>
                  <a:lnTo>
                    <a:pt x="3358579" y="35287"/>
                  </a:lnTo>
                  <a:lnTo>
                    <a:pt x="3406994" y="36570"/>
                  </a:lnTo>
                  <a:lnTo>
                    <a:pt x="3455957" y="36988"/>
                  </a:lnTo>
                  <a:lnTo>
                    <a:pt x="3505612" y="36544"/>
                  </a:lnTo>
                  <a:lnTo>
                    <a:pt x="3556102" y="35237"/>
                  </a:lnTo>
                  <a:lnTo>
                    <a:pt x="3607571" y="33071"/>
                  </a:lnTo>
                  <a:lnTo>
                    <a:pt x="3660161" y="30047"/>
                  </a:lnTo>
                  <a:lnTo>
                    <a:pt x="3714017" y="26167"/>
                  </a:lnTo>
                  <a:lnTo>
                    <a:pt x="3769282" y="21431"/>
                  </a:lnTo>
                  <a:lnTo>
                    <a:pt x="3826098" y="15843"/>
                  </a:lnTo>
                  <a:lnTo>
                    <a:pt x="3895353" y="9308"/>
                  </a:lnTo>
                  <a:lnTo>
                    <a:pt x="3957244" y="4842"/>
                  </a:lnTo>
                  <a:lnTo>
                    <a:pt x="4013042" y="2192"/>
                  </a:lnTo>
                  <a:lnTo>
                    <a:pt x="4064017" y="1103"/>
                  </a:lnTo>
                  <a:lnTo>
                    <a:pt x="4111440" y="1321"/>
                  </a:lnTo>
                  <a:lnTo>
                    <a:pt x="4156580" y="2592"/>
                  </a:lnTo>
                  <a:lnTo>
                    <a:pt x="4200710" y="4662"/>
                  </a:lnTo>
                  <a:lnTo>
                    <a:pt x="4245098" y="7276"/>
                  </a:lnTo>
                  <a:lnTo>
                    <a:pt x="4291015" y="10180"/>
                  </a:lnTo>
                  <a:lnTo>
                    <a:pt x="4339731" y="13121"/>
                  </a:lnTo>
                  <a:lnTo>
                    <a:pt x="4392518" y="15843"/>
                  </a:lnTo>
                  <a:lnTo>
                    <a:pt x="4440694" y="17435"/>
                  </a:lnTo>
                  <a:lnTo>
                    <a:pt x="4491311" y="18060"/>
                  </a:lnTo>
                  <a:lnTo>
                    <a:pt x="4543738" y="17908"/>
                  </a:lnTo>
                  <a:lnTo>
                    <a:pt x="4597347" y="17173"/>
                  </a:lnTo>
                  <a:lnTo>
                    <a:pt x="4651507" y="16044"/>
                  </a:lnTo>
                  <a:lnTo>
                    <a:pt x="4705588" y="14714"/>
                  </a:lnTo>
                  <a:lnTo>
                    <a:pt x="4758960" y="13374"/>
                  </a:lnTo>
                  <a:lnTo>
                    <a:pt x="4810994" y="12215"/>
                  </a:lnTo>
                  <a:lnTo>
                    <a:pt x="4861060" y="11429"/>
                  </a:lnTo>
                  <a:lnTo>
                    <a:pt x="4908527" y="11208"/>
                  </a:lnTo>
                  <a:lnTo>
                    <a:pt x="4952767" y="11742"/>
                  </a:lnTo>
                  <a:lnTo>
                    <a:pt x="4993148" y="13223"/>
                  </a:lnTo>
                  <a:lnTo>
                    <a:pt x="5029042" y="15843"/>
                  </a:lnTo>
                  <a:lnTo>
                    <a:pt x="5059972" y="18765"/>
                  </a:lnTo>
                  <a:lnTo>
                    <a:pt x="5094721" y="21810"/>
                  </a:lnTo>
                  <a:lnTo>
                    <a:pt x="5133095" y="24853"/>
                  </a:lnTo>
                  <a:lnTo>
                    <a:pt x="5174898" y="27769"/>
                  </a:lnTo>
                  <a:lnTo>
                    <a:pt x="5219937" y="30434"/>
                  </a:lnTo>
                  <a:lnTo>
                    <a:pt x="5268017" y="32723"/>
                  </a:lnTo>
                  <a:lnTo>
                    <a:pt x="5318945" y="34511"/>
                  </a:lnTo>
                  <a:lnTo>
                    <a:pt x="5372524" y="35674"/>
                  </a:lnTo>
                  <a:lnTo>
                    <a:pt x="5428562" y="36088"/>
                  </a:lnTo>
                  <a:lnTo>
                    <a:pt x="5486863" y="35627"/>
                  </a:lnTo>
                  <a:lnTo>
                    <a:pt x="5547233" y="34167"/>
                  </a:lnTo>
                  <a:lnTo>
                    <a:pt x="5609479" y="31583"/>
                  </a:lnTo>
                  <a:lnTo>
                    <a:pt x="5673405" y="27751"/>
                  </a:lnTo>
                  <a:lnTo>
                    <a:pt x="5738817" y="22546"/>
                  </a:lnTo>
                  <a:lnTo>
                    <a:pt x="5805520" y="15843"/>
                  </a:lnTo>
                  <a:lnTo>
                    <a:pt x="5897934" y="7089"/>
                  </a:lnTo>
                  <a:lnTo>
                    <a:pt x="5974887" y="2700"/>
                  </a:lnTo>
                  <a:lnTo>
                    <a:pt x="6038612" y="1769"/>
                  </a:lnTo>
                  <a:lnTo>
                    <a:pt x="6091341" y="3389"/>
                  </a:lnTo>
                  <a:lnTo>
                    <a:pt x="6135307" y="6651"/>
                  </a:lnTo>
                  <a:lnTo>
                    <a:pt x="6172743" y="10649"/>
                  </a:lnTo>
                  <a:lnTo>
                    <a:pt x="6205881" y="14475"/>
                  </a:lnTo>
                  <a:lnTo>
                    <a:pt x="6236954" y="17221"/>
                  </a:lnTo>
                  <a:lnTo>
                    <a:pt x="6268195" y="17979"/>
                  </a:lnTo>
                  <a:lnTo>
                    <a:pt x="6301836" y="15843"/>
                  </a:lnTo>
                  <a:lnTo>
                    <a:pt x="6331432" y="13305"/>
                  </a:lnTo>
                  <a:lnTo>
                    <a:pt x="6368650" y="11231"/>
                  </a:lnTo>
                  <a:lnTo>
                    <a:pt x="6412387" y="9602"/>
                  </a:lnTo>
                  <a:lnTo>
                    <a:pt x="6461539" y="8401"/>
                  </a:lnTo>
                  <a:lnTo>
                    <a:pt x="6515005" y="7608"/>
                  </a:lnTo>
                  <a:lnTo>
                    <a:pt x="6571681" y="7206"/>
                  </a:lnTo>
                  <a:lnTo>
                    <a:pt x="6630464" y="7175"/>
                  </a:lnTo>
                  <a:lnTo>
                    <a:pt x="6690253" y="7499"/>
                  </a:lnTo>
                  <a:lnTo>
                    <a:pt x="6749944" y="8158"/>
                  </a:lnTo>
                  <a:lnTo>
                    <a:pt x="6808435" y="9134"/>
                  </a:lnTo>
                  <a:lnTo>
                    <a:pt x="6864622" y="10409"/>
                  </a:lnTo>
                  <a:lnTo>
                    <a:pt x="6917403" y="11964"/>
                  </a:lnTo>
                  <a:lnTo>
                    <a:pt x="6965676" y="13782"/>
                  </a:lnTo>
                  <a:lnTo>
                    <a:pt x="7008337" y="15843"/>
                  </a:lnTo>
                  <a:lnTo>
                    <a:pt x="7013206" y="68371"/>
                  </a:lnTo>
                  <a:lnTo>
                    <a:pt x="7016689" y="122121"/>
                  </a:lnTo>
                  <a:lnTo>
                    <a:pt x="7018898" y="176563"/>
                  </a:lnTo>
                  <a:lnTo>
                    <a:pt x="7019950" y="231166"/>
                  </a:lnTo>
                  <a:lnTo>
                    <a:pt x="7019958" y="285400"/>
                  </a:lnTo>
                  <a:lnTo>
                    <a:pt x="7019036" y="338736"/>
                  </a:lnTo>
                  <a:lnTo>
                    <a:pt x="7017298" y="390642"/>
                  </a:lnTo>
                  <a:lnTo>
                    <a:pt x="7014860" y="440588"/>
                  </a:lnTo>
                  <a:lnTo>
                    <a:pt x="7011835" y="488044"/>
                  </a:lnTo>
                  <a:lnTo>
                    <a:pt x="7008337" y="532479"/>
                  </a:lnTo>
                  <a:lnTo>
                    <a:pt x="7006093" y="573279"/>
                  </a:lnTo>
                  <a:lnTo>
                    <a:pt x="7005756" y="617619"/>
                  </a:lnTo>
                  <a:lnTo>
                    <a:pt x="7006839" y="664989"/>
                  </a:lnTo>
                  <a:lnTo>
                    <a:pt x="7008858" y="714883"/>
                  </a:lnTo>
                  <a:lnTo>
                    <a:pt x="7011326" y="766793"/>
                  </a:lnTo>
                  <a:lnTo>
                    <a:pt x="7013756" y="820211"/>
                  </a:lnTo>
                  <a:lnTo>
                    <a:pt x="7015663" y="874630"/>
                  </a:lnTo>
                  <a:lnTo>
                    <a:pt x="7016560" y="929543"/>
                  </a:lnTo>
                  <a:lnTo>
                    <a:pt x="7015963" y="984442"/>
                  </a:lnTo>
                  <a:lnTo>
                    <a:pt x="7013384" y="1038820"/>
                  </a:lnTo>
                  <a:lnTo>
                    <a:pt x="7008337" y="1092168"/>
                  </a:lnTo>
                  <a:lnTo>
                    <a:pt x="6954469" y="1091884"/>
                  </a:lnTo>
                  <a:lnTo>
                    <a:pt x="6899785" y="1092661"/>
                  </a:lnTo>
                  <a:lnTo>
                    <a:pt x="6844731" y="1094220"/>
                  </a:lnTo>
                  <a:lnTo>
                    <a:pt x="6789752" y="1096288"/>
                  </a:lnTo>
                  <a:lnTo>
                    <a:pt x="6735295" y="1098587"/>
                  </a:lnTo>
                  <a:lnTo>
                    <a:pt x="6681805" y="1100841"/>
                  </a:lnTo>
                  <a:lnTo>
                    <a:pt x="6629729" y="1102774"/>
                  </a:lnTo>
                  <a:lnTo>
                    <a:pt x="6579513" y="1104110"/>
                  </a:lnTo>
                  <a:lnTo>
                    <a:pt x="6531603" y="1104572"/>
                  </a:lnTo>
                  <a:lnTo>
                    <a:pt x="6486445" y="1103886"/>
                  </a:lnTo>
                  <a:lnTo>
                    <a:pt x="6444484" y="1101774"/>
                  </a:lnTo>
                  <a:lnTo>
                    <a:pt x="6406167" y="1097960"/>
                  </a:lnTo>
                  <a:lnTo>
                    <a:pt x="6371940" y="1092168"/>
                  </a:lnTo>
                  <a:lnTo>
                    <a:pt x="6337882" y="1085928"/>
                  </a:lnTo>
                  <a:lnTo>
                    <a:pt x="6300063" y="1080920"/>
                  </a:lnTo>
                  <a:lnTo>
                    <a:pt x="6258834" y="1077092"/>
                  </a:lnTo>
                  <a:lnTo>
                    <a:pt x="6214540" y="1074390"/>
                  </a:lnTo>
                  <a:lnTo>
                    <a:pt x="6167530" y="1072762"/>
                  </a:lnTo>
                  <a:lnTo>
                    <a:pt x="6118151" y="1072158"/>
                  </a:lnTo>
                  <a:lnTo>
                    <a:pt x="6066753" y="1072523"/>
                  </a:lnTo>
                  <a:lnTo>
                    <a:pt x="6013682" y="1073807"/>
                  </a:lnTo>
                  <a:lnTo>
                    <a:pt x="5959286" y="1075957"/>
                  </a:lnTo>
                  <a:lnTo>
                    <a:pt x="5903914" y="1078920"/>
                  </a:lnTo>
                  <a:lnTo>
                    <a:pt x="5847913" y="1082644"/>
                  </a:lnTo>
                  <a:lnTo>
                    <a:pt x="5791631" y="1087078"/>
                  </a:lnTo>
                  <a:lnTo>
                    <a:pt x="5735416" y="1092168"/>
                  </a:lnTo>
                  <a:lnTo>
                    <a:pt x="5667183" y="1097522"/>
                  </a:lnTo>
                  <a:lnTo>
                    <a:pt x="5607159" y="1099968"/>
                  </a:lnTo>
                  <a:lnTo>
                    <a:pt x="5553815" y="1100152"/>
                  </a:lnTo>
                  <a:lnTo>
                    <a:pt x="5505621" y="1098717"/>
                  </a:lnTo>
                  <a:lnTo>
                    <a:pt x="5461048" y="1096307"/>
                  </a:lnTo>
                  <a:lnTo>
                    <a:pt x="5418567" y="1093565"/>
                  </a:lnTo>
                  <a:lnTo>
                    <a:pt x="5376649" y="1091137"/>
                  </a:lnTo>
                  <a:lnTo>
                    <a:pt x="5333763" y="1089665"/>
                  </a:lnTo>
                  <a:lnTo>
                    <a:pt x="5288381" y="1089794"/>
                  </a:lnTo>
                  <a:lnTo>
                    <a:pt x="5238973" y="1092168"/>
                  </a:lnTo>
                  <a:lnTo>
                    <a:pt x="5197356" y="1094634"/>
                  </a:lnTo>
                  <a:lnTo>
                    <a:pt x="5152675" y="1096378"/>
                  </a:lnTo>
                  <a:lnTo>
                    <a:pt x="5105432" y="1097487"/>
                  </a:lnTo>
                  <a:lnTo>
                    <a:pt x="5056130" y="1098043"/>
                  </a:lnTo>
                  <a:lnTo>
                    <a:pt x="5005269" y="1098132"/>
                  </a:lnTo>
                  <a:lnTo>
                    <a:pt x="4953353" y="1097838"/>
                  </a:lnTo>
                  <a:lnTo>
                    <a:pt x="4900884" y="1097245"/>
                  </a:lnTo>
                  <a:lnTo>
                    <a:pt x="4848364" y="1096440"/>
                  </a:lnTo>
                  <a:lnTo>
                    <a:pt x="4796295" y="1095505"/>
                  </a:lnTo>
                  <a:lnTo>
                    <a:pt x="4745179" y="1094526"/>
                  </a:lnTo>
                  <a:lnTo>
                    <a:pt x="4695520" y="1093587"/>
                  </a:lnTo>
                  <a:lnTo>
                    <a:pt x="4647818" y="1092773"/>
                  </a:lnTo>
                  <a:lnTo>
                    <a:pt x="4602576" y="1092168"/>
                  </a:lnTo>
                  <a:lnTo>
                    <a:pt x="4557187" y="1091484"/>
                  </a:lnTo>
                  <a:lnTo>
                    <a:pt x="4509091" y="1090458"/>
                  </a:lnTo>
                  <a:lnTo>
                    <a:pt x="4458864" y="1089216"/>
                  </a:lnTo>
                  <a:lnTo>
                    <a:pt x="4407084" y="1087880"/>
                  </a:lnTo>
                  <a:lnTo>
                    <a:pt x="4354326" y="1086575"/>
                  </a:lnTo>
                  <a:lnTo>
                    <a:pt x="4301165" y="1085426"/>
                  </a:lnTo>
                  <a:lnTo>
                    <a:pt x="4248179" y="1084556"/>
                  </a:lnTo>
                  <a:lnTo>
                    <a:pt x="4195943" y="1084090"/>
                  </a:lnTo>
                  <a:lnTo>
                    <a:pt x="4145033" y="1084153"/>
                  </a:lnTo>
                  <a:lnTo>
                    <a:pt x="4096026" y="1084867"/>
                  </a:lnTo>
                  <a:lnTo>
                    <a:pt x="4049497" y="1086359"/>
                  </a:lnTo>
                  <a:lnTo>
                    <a:pt x="4006023" y="1088751"/>
                  </a:lnTo>
                  <a:lnTo>
                    <a:pt x="3966179" y="1092168"/>
                  </a:lnTo>
                  <a:lnTo>
                    <a:pt x="3925905" y="1095623"/>
                  </a:lnTo>
                  <a:lnTo>
                    <a:pt x="3881331" y="1098116"/>
                  </a:lnTo>
                  <a:lnTo>
                    <a:pt x="3833235" y="1099751"/>
                  </a:lnTo>
                  <a:lnTo>
                    <a:pt x="3782395" y="1100635"/>
                  </a:lnTo>
                  <a:lnTo>
                    <a:pt x="3729589" y="1100874"/>
                  </a:lnTo>
                  <a:lnTo>
                    <a:pt x="3675594" y="1100571"/>
                  </a:lnTo>
                  <a:lnTo>
                    <a:pt x="3621187" y="1099833"/>
                  </a:lnTo>
                  <a:lnTo>
                    <a:pt x="3567147" y="1098766"/>
                  </a:lnTo>
                  <a:lnTo>
                    <a:pt x="3514250" y="1097473"/>
                  </a:lnTo>
                  <a:lnTo>
                    <a:pt x="3463275" y="1096062"/>
                  </a:lnTo>
                  <a:lnTo>
                    <a:pt x="3414999" y="1094637"/>
                  </a:lnTo>
                  <a:lnTo>
                    <a:pt x="3370200" y="1093304"/>
                  </a:lnTo>
                  <a:lnTo>
                    <a:pt x="3329655" y="1092168"/>
                  </a:lnTo>
                  <a:lnTo>
                    <a:pt x="3290419" y="1091534"/>
                  </a:lnTo>
                  <a:lnTo>
                    <a:pt x="3249111" y="1091538"/>
                  </a:lnTo>
                  <a:lnTo>
                    <a:pt x="3205854" y="1092037"/>
                  </a:lnTo>
                  <a:lnTo>
                    <a:pt x="3160771" y="1092883"/>
                  </a:lnTo>
                  <a:lnTo>
                    <a:pt x="3113987" y="1093933"/>
                  </a:lnTo>
                  <a:lnTo>
                    <a:pt x="3065624" y="1095039"/>
                  </a:lnTo>
                  <a:lnTo>
                    <a:pt x="3015806" y="1096057"/>
                  </a:lnTo>
                  <a:lnTo>
                    <a:pt x="2964656" y="1096842"/>
                  </a:lnTo>
                  <a:lnTo>
                    <a:pt x="2912299" y="1097247"/>
                  </a:lnTo>
                  <a:lnTo>
                    <a:pt x="2858857" y="1097128"/>
                  </a:lnTo>
                  <a:lnTo>
                    <a:pt x="2804454" y="1096339"/>
                  </a:lnTo>
                  <a:lnTo>
                    <a:pt x="2749213" y="1094734"/>
                  </a:lnTo>
                  <a:lnTo>
                    <a:pt x="2693258" y="1092168"/>
                  </a:lnTo>
                  <a:lnTo>
                    <a:pt x="2628083" y="1088544"/>
                  </a:lnTo>
                  <a:lnTo>
                    <a:pt x="2565575" y="1085108"/>
                  </a:lnTo>
                  <a:lnTo>
                    <a:pt x="2505758" y="1082038"/>
                  </a:lnTo>
                  <a:lnTo>
                    <a:pt x="2448655" y="1079514"/>
                  </a:lnTo>
                  <a:lnTo>
                    <a:pt x="2394288" y="1077714"/>
                  </a:lnTo>
                  <a:lnTo>
                    <a:pt x="2342681" y="1076819"/>
                  </a:lnTo>
                  <a:lnTo>
                    <a:pt x="2293856" y="1077006"/>
                  </a:lnTo>
                  <a:lnTo>
                    <a:pt x="2247836" y="1078455"/>
                  </a:lnTo>
                  <a:lnTo>
                    <a:pt x="2204645" y="1081346"/>
                  </a:lnTo>
                  <a:lnTo>
                    <a:pt x="2164304" y="1085857"/>
                  </a:lnTo>
                  <a:lnTo>
                    <a:pt x="2126838" y="1092168"/>
                  </a:lnTo>
                  <a:lnTo>
                    <a:pt x="2094323" y="1097437"/>
                  </a:lnTo>
                  <a:lnTo>
                    <a:pt x="2054192" y="1101829"/>
                  </a:lnTo>
                  <a:lnTo>
                    <a:pt x="2007659" y="1105362"/>
                  </a:lnTo>
                  <a:lnTo>
                    <a:pt x="1955938" y="1108051"/>
                  </a:lnTo>
                  <a:lnTo>
                    <a:pt x="1900242" y="1109913"/>
                  </a:lnTo>
                  <a:lnTo>
                    <a:pt x="1841785" y="1110965"/>
                  </a:lnTo>
                  <a:lnTo>
                    <a:pt x="1781779" y="1111223"/>
                  </a:lnTo>
                  <a:lnTo>
                    <a:pt x="1721439" y="1110703"/>
                  </a:lnTo>
                  <a:lnTo>
                    <a:pt x="1661979" y="1109421"/>
                  </a:lnTo>
                  <a:lnTo>
                    <a:pt x="1604611" y="1107395"/>
                  </a:lnTo>
                  <a:lnTo>
                    <a:pt x="1550549" y="1104640"/>
                  </a:lnTo>
                  <a:lnTo>
                    <a:pt x="1501007" y="1101173"/>
                  </a:lnTo>
                  <a:lnTo>
                    <a:pt x="1457199" y="1097010"/>
                  </a:lnTo>
                  <a:lnTo>
                    <a:pt x="1420337" y="1092168"/>
                  </a:lnTo>
                  <a:lnTo>
                    <a:pt x="1383492" y="1087606"/>
                  </a:lnTo>
                  <a:lnTo>
                    <a:pt x="1344096" y="1084874"/>
                  </a:lnTo>
                  <a:lnTo>
                    <a:pt x="1302295" y="1083681"/>
                  </a:lnTo>
                  <a:lnTo>
                    <a:pt x="1258233" y="1083734"/>
                  </a:lnTo>
                  <a:lnTo>
                    <a:pt x="1212056" y="1084742"/>
                  </a:lnTo>
                  <a:lnTo>
                    <a:pt x="1163910" y="1086413"/>
                  </a:lnTo>
                  <a:lnTo>
                    <a:pt x="1113939" y="1088455"/>
                  </a:lnTo>
                  <a:lnTo>
                    <a:pt x="1062289" y="1090577"/>
                  </a:lnTo>
                  <a:lnTo>
                    <a:pt x="1009105" y="1092486"/>
                  </a:lnTo>
                  <a:lnTo>
                    <a:pt x="954533" y="1093892"/>
                  </a:lnTo>
                  <a:lnTo>
                    <a:pt x="898718" y="1094502"/>
                  </a:lnTo>
                  <a:lnTo>
                    <a:pt x="841805" y="1094025"/>
                  </a:lnTo>
                  <a:lnTo>
                    <a:pt x="783940" y="1092168"/>
                  </a:lnTo>
                  <a:lnTo>
                    <a:pt x="734011" y="1090306"/>
                  </a:lnTo>
                  <a:lnTo>
                    <a:pt x="685074" y="1089223"/>
                  </a:lnTo>
                  <a:lnTo>
                    <a:pt x="636837" y="1088802"/>
                  </a:lnTo>
                  <a:lnTo>
                    <a:pt x="589014" y="1088922"/>
                  </a:lnTo>
                  <a:lnTo>
                    <a:pt x="541314" y="1089467"/>
                  </a:lnTo>
                  <a:lnTo>
                    <a:pt x="493447" y="1090317"/>
                  </a:lnTo>
                  <a:lnTo>
                    <a:pt x="445126" y="1091354"/>
                  </a:lnTo>
                  <a:lnTo>
                    <a:pt x="396060" y="1092460"/>
                  </a:lnTo>
                  <a:lnTo>
                    <a:pt x="345961" y="1093516"/>
                  </a:lnTo>
                  <a:lnTo>
                    <a:pt x="294539" y="1094403"/>
                  </a:lnTo>
                  <a:lnTo>
                    <a:pt x="241504" y="1095004"/>
                  </a:lnTo>
                  <a:lnTo>
                    <a:pt x="186569" y="1095199"/>
                  </a:lnTo>
                  <a:lnTo>
                    <a:pt x="129443" y="1094870"/>
                  </a:lnTo>
                  <a:lnTo>
                    <a:pt x="69837" y="1093900"/>
                  </a:lnTo>
                  <a:lnTo>
                    <a:pt x="7462" y="1092168"/>
                  </a:lnTo>
                  <a:lnTo>
                    <a:pt x="4471" y="1045959"/>
                  </a:lnTo>
                  <a:lnTo>
                    <a:pt x="2304" y="998110"/>
                  </a:lnTo>
                  <a:lnTo>
                    <a:pt x="887" y="948858"/>
                  </a:lnTo>
                  <a:lnTo>
                    <a:pt x="144" y="898436"/>
                  </a:lnTo>
                  <a:lnTo>
                    <a:pt x="0" y="847080"/>
                  </a:lnTo>
                  <a:lnTo>
                    <a:pt x="377" y="795024"/>
                  </a:lnTo>
                  <a:lnTo>
                    <a:pt x="1202" y="742504"/>
                  </a:lnTo>
                  <a:lnTo>
                    <a:pt x="2399" y="689755"/>
                  </a:lnTo>
                  <a:lnTo>
                    <a:pt x="3891" y="637011"/>
                  </a:lnTo>
                  <a:lnTo>
                    <a:pt x="5604" y="584507"/>
                  </a:lnTo>
                  <a:lnTo>
                    <a:pt x="7462" y="532479"/>
                  </a:lnTo>
                  <a:lnTo>
                    <a:pt x="8943" y="478679"/>
                  </a:lnTo>
                  <a:lnTo>
                    <a:pt x="9376" y="429908"/>
                  </a:lnTo>
                  <a:lnTo>
                    <a:pt x="9030" y="384457"/>
                  </a:lnTo>
                  <a:lnTo>
                    <a:pt x="8175" y="340620"/>
                  </a:lnTo>
                  <a:lnTo>
                    <a:pt x="7081" y="296688"/>
                  </a:lnTo>
                  <a:lnTo>
                    <a:pt x="6017" y="250954"/>
                  </a:lnTo>
                  <a:lnTo>
                    <a:pt x="5254" y="201710"/>
                  </a:lnTo>
                  <a:lnTo>
                    <a:pt x="5060" y="147248"/>
                  </a:lnTo>
                  <a:lnTo>
                    <a:pt x="5706" y="85862"/>
                  </a:lnTo>
                  <a:lnTo>
                    <a:pt x="7462" y="15843"/>
                  </a:lnTo>
                  <a:close/>
                </a:path>
              </a:pathLst>
            </a:custGeom>
            <a:ln w="19050">
              <a:solidFill>
                <a:srgbClr val="7E7E7E"/>
              </a:solidFill>
            </a:ln>
          </p:spPr>
          <p:txBody>
            <a:bodyPr wrap="square" lIns="0" tIns="0" rIns="0" bIns="0" rtlCol="0"/>
            <a:lstStyle/>
            <a:p>
              <a:endParaRPr/>
            </a:p>
          </p:txBody>
        </p:sp>
      </p:grpSp>
      <p:sp>
        <p:nvSpPr>
          <p:cNvPr id="10" name="object 5">
            <a:extLst>
              <a:ext uri="{FF2B5EF4-FFF2-40B4-BE49-F238E27FC236}">
                <a16:creationId xmlns:a16="http://schemas.microsoft.com/office/drawing/2014/main" id="{CA5BA092-2E6D-1D6C-1D81-0DEF93F3E255}"/>
              </a:ext>
            </a:extLst>
          </p:cNvPr>
          <p:cNvSpPr txBox="1"/>
          <p:nvPr/>
        </p:nvSpPr>
        <p:spPr>
          <a:xfrm>
            <a:off x="163298" y="4407902"/>
            <a:ext cx="6177915" cy="1004569"/>
          </a:xfrm>
          <a:prstGeom prst="rect">
            <a:avLst/>
          </a:prstGeom>
        </p:spPr>
        <p:txBody>
          <a:bodyPr vert="horz" wrap="square" lIns="0" tIns="12700" rIns="0" bIns="0" rtlCol="0">
            <a:spAutoFit/>
          </a:bodyPr>
          <a:lstStyle/>
          <a:p>
            <a:pPr marL="38100">
              <a:lnSpc>
                <a:spcPct val="100000"/>
              </a:lnSpc>
              <a:spcBef>
                <a:spcPts val="100"/>
              </a:spcBef>
            </a:pPr>
            <a:r>
              <a:rPr sz="1800" spc="-10" dirty="0">
                <a:latin typeface="Arial MT"/>
                <a:cs typeface="Arial MT"/>
              </a:rPr>
              <a:t>High-</a:t>
            </a:r>
            <a:r>
              <a:rPr sz="1800" dirty="0">
                <a:latin typeface="Arial MT"/>
                <a:cs typeface="Arial MT"/>
              </a:rPr>
              <a:t>luminosity</a:t>
            </a:r>
            <a:r>
              <a:rPr sz="1800" spc="-65" dirty="0">
                <a:latin typeface="Arial MT"/>
                <a:cs typeface="Arial MT"/>
              </a:rPr>
              <a:t> </a:t>
            </a:r>
            <a:r>
              <a:rPr sz="1800" dirty="0">
                <a:latin typeface="Arial MT"/>
                <a:cs typeface="Arial MT"/>
              </a:rPr>
              <a:t>large</a:t>
            </a:r>
            <a:r>
              <a:rPr sz="1800" spc="-5" dirty="0">
                <a:latin typeface="Arial MT"/>
                <a:cs typeface="Arial MT"/>
              </a:rPr>
              <a:t> </a:t>
            </a:r>
            <a:r>
              <a:rPr sz="1800" dirty="0">
                <a:latin typeface="Arial MT"/>
                <a:cs typeface="Arial MT"/>
              </a:rPr>
              <a:t>hadron collider</a:t>
            </a:r>
            <a:r>
              <a:rPr sz="1800" spc="-50" dirty="0">
                <a:latin typeface="Arial MT"/>
                <a:cs typeface="Arial MT"/>
              </a:rPr>
              <a:t> </a:t>
            </a:r>
            <a:r>
              <a:rPr sz="1800" dirty="0">
                <a:latin typeface="Arial MT"/>
                <a:cs typeface="Arial MT"/>
              </a:rPr>
              <a:t>(HL-LHC)</a:t>
            </a:r>
            <a:r>
              <a:rPr sz="1800" spc="25" dirty="0">
                <a:latin typeface="Arial MT"/>
                <a:cs typeface="Arial MT"/>
              </a:rPr>
              <a:t> </a:t>
            </a:r>
            <a:r>
              <a:rPr sz="1800" spc="-50" dirty="0">
                <a:latin typeface="Arial MT"/>
                <a:cs typeface="Arial MT"/>
              </a:rPr>
              <a:t>:</a:t>
            </a:r>
            <a:endParaRPr sz="1800" dirty="0">
              <a:latin typeface="Arial MT"/>
              <a:cs typeface="Arial MT"/>
            </a:endParaRPr>
          </a:p>
          <a:p>
            <a:pPr marL="323850" indent="-285750">
              <a:lnSpc>
                <a:spcPct val="100000"/>
              </a:lnSpc>
              <a:spcBef>
                <a:spcPts val="20"/>
              </a:spcBef>
              <a:buFont typeface="Wingdings"/>
              <a:buChar char=""/>
              <a:tabLst>
                <a:tab pos="323850" algn="l"/>
              </a:tabLst>
            </a:pPr>
            <a:r>
              <a:rPr sz="1800" dirty="0">
                <a:latin typeface="Arial MT"/>
                <a:cs typeface="Arial MT"/>
              </a:rPr>
              <a:t>integrated</a:t>
            </a:r>
            <a:r>
              <a:rPr sz="1800" spc="-35" dirty="0">
                <a:latin typeface="Arial MT"/>
                <a:cs typeface="Arial MT"/>
              </a:rPr>
              <a:t> </a:t>
            </a:r>
            <a:r>
              <a:rPr sz="1800" dirty="0">
                <a:latin typeface="Arial MT"/>
                <a:cs typeface="Arial MT"/>
              </a:rPr>
              <a:t>luminosity:</a:t>
            </a:r>
            <a:r>
              <a:rPr sz="1800" spc="-45" dirty="0">
                <a:latin typeface="Arial MT"/>
                <a:cs typeface="Arial MT"/>
              </a:rPr>
              <a:t> </a:t>
            </a:r>
            <a:r>
              <a:rPr sz="1800" dirty="0">
                <a:latin typeface="Arial MT"/>
                <a:cs typeface="Arial MT"/>
              </a:rPr>
              <a:t>more</a:t>
            </a:r>
            <a:r>
              <a:rPr sz="1800" spc="-20" dirty="0">
                <a:latin typeface="Arial MT"/>
                <a:cs typeface="Arial MT"/>
              </a:rPr>
              <a:t> </a:t>
            </a:r>
            <a:r>
              <a:rPr sz="1800" dirty="0">
                <a:latin typeface="Arial MT"/>
                <a:cs typeface="Arial MT"/>
              </a:rPr>
              <a:t>than</a:t>
            </a:r>
            <a:r>
              <a:rPr sz="1800" spc="-20" dirty="0">
                <a:latin typeface="Arial MT"/>
                <a:cs typeface="Arial MT"/>
              </a:rPr>
              <a:t> </a:t>
            </a:r>
            <a:r>
              <a:rPr sz="1800" dirty="0">
                <a:latin typeface="Arial MT"/>
                <a:cs typeface="Arial MT"/>
              </a:rPr>
              <a:t>250</a:t>
            </a:r>
            <a:r>
              <a:rPr sz="1800" spc="-20" dirty="0">
                <a:latin typeface="Arial MT"/>
                <a:cs typeface="Arial MT"/>
              </a:rPr>
              <a:t> </a:t>
            </a:r>
            <a:r>
              <a:rPr sz="1800" dirty="0">
                <a:latin typeface="Arial MT"/>
                <a:cs typeface="Arial MT"/>
              </a:rPr>
              <a:t>fb</a:t>
            </a:r>
            <a:r>
              <a:rPr sz="1800" baseline="23148" dirty="0">
                <a:latin typeface="Arial MT"/>
                <a:cs typeface="Arial MT"/>
              </a:rPr>
              <a:t>-</a:t>
            </a:r>
            <a:r>
              <a:rPr sz="1800" spc="-15" baseline="23148" dirty="0">
                <a:latin typeface="Arial MT"/>
                <a:cs typeface="Arial MT"/>
              </a:rPr>
              <a:t>1</a:t>
            </a:r>
            <a:r>
              <a:rPr sz="1800" spc="-10" dirty="0">
                <a:latin typeface="Arial MT"/>
                <a:cs typeface="Arial MT"/>
              </a:rPr>
              <a:t>/year</a:t>
            </a:r>
            <a:endParaRPr sz="1800" dirty="0">
              <a:latin typeface="Arial MT"/>
              <a:cs typeface="Arial MT"/>
            </a:endParaRPr>
          </a:p>
          <a:p>
            <a:pPr marL="323850" indent="-285750">
              <a:lnSpc>
                <a:spcPct val="100000"/>
              </a:lnSpc>
              <a:spcBef>
                <a:spcPts val="15"/>
              </a:spcBef>
              <a:buFont typeface="Wingdings"/>
              <a:buChar char=""/>
              <a:tabLst>
                <a:tab pos="323850" algn="l"/>
              </a:tabLst>
            </a:pPr>
            <a:r>
              <a:rPr sz="1800" dirty="0">
                <a:solidFill>
                  <a:srgbClr val="0D2841"/>
                </a:solidFill>
                <a:latin typeface="Arial MT"/>
                <a:cs typeface="Arial MT"/>
              </a:rPr>
              <a:t>instantaneous</a:t>
            </a:r>
            <a:r>
              <a:rPr sz="1800" spc="5" dirty="0">
                <a:solidFill>
                  <a:srgbClr val="0D2841"/>
                </a:solidFill>
                <a:latin typeface="Arial MT"/>
                <a:cs typeface="Arial MT"/>
              </a:rPr>
              <a:t> </a:t>
            </a:r>
            <a:r>
              <a:rPr sz="1800" dirty="0">
                <a:solidFill>
                  <a:srgbClr val="0D2841"/>
                </a:solidFill>
                <a:latin typeface="Arial MT"/>
                <a:cs typeface="Arial MT"/>
              </a:rPr>
              <a:t>luminosity</a:t>
            </a:r>
            <a:r>
              <a:rPr sz="1800" spc="-55" dirty="0">
                <a:solidFill>
                  <a:srgbClr val="0D2841"/>
                </a:solidFill>
                <a:latin typeface="Arial MT"/>
                <a:cs typeface="Arial MT"/>
              </a:rPr>
              <a:t> </a:t>
            </a:r>
            <a:r>
              <a:rPr sz="1800" dirty="0">
                <a:solidFill>
                  <a:srgbClr val="0D2841"/>
                </a:solidFill>
                <a:latin typeface="Arial MT"/>
                <a:cs typeface="Arial MT"/>
              </a:rPr>
              <a:t>expected</a:t>
            </a:r>
            <a:r>
              <a:rPr sz="1800" spc="-5" dirty="0">
                <a:solidFill>
                  <a:srgbClr val="0D2841"/>
                </a:solidFill>
                <a:latin typeface="Arial MT"/>
                <a:cs typeface="Arial MT"/>
              </a:rPr>
              <a:t> </a:t>
            </a:r>
            <a:r>
              <a:rPr sz="1800" dirty="0">
                <a:solidFill>
                  <a:srgbClr val="0D2841"/>
                </a:solidFill>
                <a:latin typeface="Arial MT"/>
                <a:cs typeface="Arial MT"/>
              </a:rPr>
              <a:t>to</a:t>
            </a:r>
            <a:r>
              <a:rPr sz="1800" spc="-10" dirty="0">
                <a:solidFill>
                  <a:srgbClr val="0D2841"/>
                </a:solidFill>
                <a:latin typeface="Arial MT"/>
                <a:cs typeface="Arial MT"/>
              </a:rPr>
              <a:t> </a:t>
            </a:r>
            <a:r>
              <a:rPr sz="1800" dirty="0">
                <a:solidFill>
                  <a:srgbClr val="0D2841"/>
                </a:solidFill>
                <a:latin typeface="Arial MT"/>
                <a:cs typeface="Arial MT"/>
              </a:rPr>
              <a:t>be</a:t>
            </a:r>
            <a:r>
              <a:rPr sz="1800" spc="-5" dirty="0">
                <a:solidFill>
                  <a:srgbClr val="0D2841"/>
                </a:solidFill>
                <a:latin typeface="Arial MT"/>
                <a:cs typeface="Arial MT"/>
              </a:rPr>
              <a:t> </a:t>
            </a:r>
            <a:r>
              <a:rPr sz="1800" dirty="0">
                <a:solidFill>
                  <a:srgbClr val="0D2841"/>
                </a:solidFill>
                <a:latin typeface="Arial MT"/>
                <a:cs typeface="Arial MT"/>
              </a:rPr>
              <a:t>75</a:t>
            </a:r>
            <a:r>
              <a:rPr sz="1800" spc="-10" dirty="0">
                <a:solidFill>
                  <a:srgbClr val="0D2841"/>
                </a:solidFill>
                <a:latin typeface="Arial MT"/>
                <a:cs typeface="Arial MT"/>
              </a:rPr>
              <a:t> </a:t>
            </a:r>
            <a:r>
              <a:rPr sz="1800" dirty="0">
                <a:solidFill>
                  <a:srgbClr val="0D2841"/>
                </a:solidFill>
                <a:latin typeface="Arial MT"/>
                <a:cs typeface="Arial MT"/>
              </a:rPr>
              <a:t>x</a:t>
            </a:r>
            <a:r>
              <a:rPr sz="1800" spc="-55" dirty="0">
                <a:solidFill>
                  <a:srgbClr val="0D2841"/>
                </a:solidFill>
                <a:latin typeface="Arial MT"/>
                <a:cs typeface="Arial MT"/>
              </a:rPr>
              <a:t> </a:t>
            </a:r>
            <a:r>
              <a:rPr sz="1800" dirty="0">
                <a:solidFill>
                  <a:srgbClr val="0D2841"/>
                </a:solidFill>
                <a:latin typeface="Arial MT"/>
                <a:cs typeface="Arial MT"/>
              </a:rPr>
              <a:t>10</a:t>
            </a:r>
            <a:r>
              <a:rPr sz="1800" baseline="23148" dirty="0">
                <a:solidFill>
                  <a:srgbClr val="0D2841"/>
                </a:solidFill>
                <a:latin typeface="Arial MT"/>
                <a:cs typeface="Arial MT"/>
              </a:rPr>
              <a:t>33</a:t>
            </a:r>
            <a:r>
              <a:rPr sz="1800" spc="217" baseline="23148" dirty="0">
                <a:solidFill>
                  <a:srgbClr val="0D2841"/>
                </a:solidFill>
                <a:latin typeface="Arial MT"/>
                <a:cs typeface="Arial MT"/>
              </a:rPr>
              <a:t> </a:t>
            </a:r>
            <a:r>
              <a:rPr sz="1800" dirty="0">
                <a:solidFill>
                  <a:srgbClr val="0D2841"/>
                </a:solidFill>
                <a:latin typeface="Arial MT"/>
                <a:cs typeface="Arial MT"/>
              </a:rPr>
              <a:t>cm</a:t>
            </a:r>
            <a:r>
              <a:rPr sz="1800" baseline="23148" dirty="0">
                <a:solidFill>
                  <a:srgbClr val="0D2841"/>
                </a:solidFill>
                <a:latin typeface="Arial MT"/>
                <a:cs typeface="Arial MT"/>
              </a:rPr>
              <a:t>2</a:t>
            </a:r>
            <a:r>
              <a:rPr sz="1800" spc="240" baseline="23148" dirty="0">
                <a:solidFill>
                  <a:srgbClr val="0D2841"/>
                </a:solidFill>
                <a:latin typeface="Arial MT"/>
                <a:cs typeface="Arial MT"/>
              </a:rPr>
              <a:t> </a:t>
            </a:r>
            <a:r>
              <a:rPr sz="1800" spc="-10" dirty="0">
                <a:solidFill>
                  <a:srgbClr val="0D2841"/>
                </a:solidFill>
                <a:latin typeface="Arial MT"/>
                <a:cs typeface="Arial MT"/>
              </a:rPr>
              <a:t>s</a:t>
            </a:r>
            <a:r>
              <a:rPr sz="1800" spc="-15" baseline="23148" dirty="0">
                <a:solidFill>
                  <a:srgbClr val="0D2841"/>
                </a:solidFill>
                <a:latin typeface="Arial MT"/>
                <a:cs typeface="Arial MT"/>
              </a:rPr>
              <a:t>-</a:t>
            </a:r>
            <a:r>
              <a:rPr sz="1800" spc="-75" baseline="23148" dirty="0">
                <a:solidFill>
                  <a:srgbClr val="0D2841"/>
                </a:solidFill>
                <a:latin typeface="Arial MT"/>
                <a:cs typeface="Arial MT"/>
              </a:rPr>
              <a:t>1</a:t>
            </a:r>
            <a:endParaRPr sz="1800" baseline="23148" dirty="0">
              <a:latin typeface="Arial MT"/>
              <a:cs typeface="Arial MT"/>
            </a:endParaRPr>
          </a:p>
          <a:p>
            <a:pPr marL="38100">
              <a:lnSpc>
                <a:spcPct val="100000"/>
              </a:lnSpc>
              <a:spcBef>
                <a:spcPts val="45"/>
              </a:spcBef>
            </a:pPr>
            <a:r>
              <a:rPr sz="950" dirty="0">
                <a:latin typeface="Arial MT"/>
                <a:cs typeface="Arial MT"/>
              </a:rPr>
              <a:t>Source:https://home.cern/resources/faqs/high-luminosity-lhc</a:t>
            </a:r>
            <a:r>
              <a:rPr sz="950" spc="305" dirty="0">
                <a:latin typeface="Arial MT"/>
                <a:cs typeface="Arial MT"/>
              </a:rPr>
              <a:t> </a:t>
            </a:r>
            <a:r>
              <a:rPr sz="950" dirty="0">
                <a:latin typeface="Arial MT"/>
                <a:cs typeface="Arial MT"/>
              </a:rPr>
              <a:t>/</a:t>
            </a:r>
            <a:r>
              <a:rPr sz="950" spc="235" dirty="0">
                <a:latin typeface="Arial MT"/>
                <a:cs typeface="Arial MT"/>
              </a:rPr>
              <a:t> </a:t>
            </a:r>
            <a:r>
              <a:rPr sz="800" dirty="0">
                <a:latin typeface="Arial MT"/>
                <a:cs typeface="Arial MT"/>
              </a:rPr>
              <a:t>NIMA</a:t>
            </a:r>
            <a:r>
              <a:rPr sz="800" spc="140" dirty="0">
                <a:latin typeface="Arial MT"/>
                <a:cs typeface="Arial MT"/>
              </a:rPr>
              <a:t> </a:t>
            </a:r>
            <a:r>
              <a:rPr sz="800" dirty="0">
                <a:latin typeface="Arial MT"/>
                <a:cs typeface="Arial MT"/>
              </a:rPr>
              <a:t>1070</a:t>
            </a:r>
            <a:r>
              <a:rPr sz="800" spc="170" dirty="0">
                <a:latin typeface="Arial MT"/>
                <a:cs typeface="Arial MT"/>
              </a:rPr>
              <a:t> </a:t>
            </a:r>
            <a:r>
              <a:rPr sz="800" dirty="0">
                <a:latin typeface="Arial MT"/>
                <a:cs typeface="Arial MT"/>
              </a:rPr>
              <a:t>(2025)</a:t>
            </a:r>
            <a:r>
              <a:rPr sz="800" spc="229" dirty="0">
                <a:latin typeface="Arial MT"/>
                <a:cs typeface="Arial MT"/>
              </a:rPr>
              <a:t> </a:t>
            </a:r>
            <a:r>
              <a:rPr sz="800" spc="-10" dirty="0">
                <a:latin typeface="Arial MT"/>
                <a:cs typeface="Arial MT"/>
              </a:rPr>
              <a:t>169978</a:t>
            </a:r>
            <a:endParaRPr sz="800" dirty="0">
              <a:latin typeface="Arial MT"/>
              <a:cs typeface="Arial MT"/>
            </a:endParaRPr>
          </a:p>
        </p:txBody>
      </p:sp>
      <p:grpSp>
        <p:nvGrpSpPr>
          <p:cNvPr id="11" name="object 6">
            <a:extLst>
              <a:ext uri="{FF2B5EF4-FFF2-40B4-BE49-F238E27FC236}">
                <a16:creationId xmlns:a16="http://schemas.microsoft.com/office/drawing/2014/main" id="{D6B655AD-3543-2E24-4C23-4D868B1FCC3C}"/>
              </a:ext>
            </a:extLst>
          </p:cNvPr>
          <p:cNvGrpSpPr/>
          <p:nvPr/>
        </p:nvGrpSpPr>
        <p:grpSpPr>
          <a:xfrm>
            <a:off x="8153400" y="4263051"/>
            <a:ext cx="3700779" cy="2410460"/>
            <a:chOff x="466653" y="4354988"/>
            <a:chExt cx="3700779" cy="2410460"/>
          </a:xfrm>
        </p:grpSpPr>
        <p:pic>
          <p:nvPicPr>
            <p:cNvPr id="22" name="object 7">
              <a:hlinkClick r:id="rId3"/>
              <a:extLst>
                <a:ext uri="{FF2B5EF4-FFF2-40B4-BE49-F238E27FC236}">
                  <a16:creationId xmlns:a16="http://schemas.microsoft.com/office/drawing/2014/main" id="{DE8342A0-D418-0C7E-6734-EBB3CC704200}"/>
                </a:ext>
              </a:extLst>
            </p:cNvPr>
            <p:cNvPicPr/>
            <p:nvPr/>
          </p:nvPicPr>
          <p:blipFill>
            <a:blip r:embed="rId4" cstate="print"/>
            <a:stretch>
              <a:fillRect/>
            </a:stretch>
          </p:blipFill>
          <p:spPr>
            <a:xfrm>
              <a:off x="466653" y="4354988"/>
              <a:ext cx="3700665" cy="2409891"/>
            </a:xfrm>
            <a:prstGeom prst="rect">
              <a:avLst/>
            </a:prstGeom>
          </p:spPr>
        </p:pic>
        <p:sp>
          <p:nvSpPr>
            <p:cNvPr id="34" name="object 8">
              <a:hlinkClick r:id="rId3"/>
              <a:extLst>
                <a:ext uri="{FF2B5EF4-FFF2-40B4-BE49-F238E27FC236}">
                  <a16:creationId xmlns:a16="http://schemas.microsoft.com/office/drawing/2014/main" id="{2AE23F85-4074-4168-7390-DB86A82A833C}"/>
                </a:ext>
              </a:extLst>
            </p:cNvPr>
            <p:cNvSpPr/>
            <p:nvPr/>
          </p:nvSpPr>
          <p:spPr>
            <a:xfrm>
              <a:off x="1076325" y="4800599"/>
              <a:ext cx="1524000" cy="95250"/>
            </a:xfrm>
            <a:custGeom>
              <a:avLst/>
              <a:gdLst/>
              <a:ahLst/>
              <a:cxnLst/>
              <a:rect l="l" t="t" r="r" b="b"/>
              <a:pathLst>
                <a:path w="1524000" h="95250">
                  <a:moveTo>
                    <a:pt x="1524000" y="0"/>
                  </a:moveTo>
                  <a:lnTo>
                    <a:pt x="0" y="0"/>
                  </a:lnTo>
                  <a:lnTo>
                    <a:pt x="0" y="95250"/>
                  </a:lnTo>
                  <a:lnTo>
                    <a:pt x="1524000" y="95250"/>
                  </a:lnTo>
                  <a:lnTo>
                    <a:pt x="1524000" y="0"/>
                  </a:lnTo>
                  <a:close/>
                </a:path>
              </a:pathLst>
            </a:custGeom>
            <a:solidFill>
              <a:srgbClr val="FFFF00">
                <a:alpha val="39999"/>
              </a:srgbClr>
            </a:solidFill>
          </p:spPr>
          <p:txBody>
            <a:bodyPr wrap="square" lIns="0" tIns="0" rIns="0" bIns="0" rtlCol="0"/>
            <a:lstStyle/>
            <a:p>
              <a:endParaRPr/>
            </a:p>
          </p:txBody>
        </p:sp>
      </p:grpSp>
      <p:pic>
        <p:nvPicPr>
          <p:cNvPr id="36" name="object 10">
            <a:extLst>
              <a:ext uri="{FF2B5EF4-FFF2-40B4-BE49-F238E27FC236}">
                <a16:creationId xmlns:a16="http://schemas.microsoft.com/office/drawing/2014/main" id="{468CDFAF-1A8D-FCAD-F9FC-2ECBD2F96B33}"/>
              </a:ext>
            </a:extLst>
          </p:cNvPr>
          <p:cNvPicPr/>
          <p:nvPr/>
        </p:nvPicPr>
        <p:blipFill>
          <a:blip r:embed="rId5" cstate="print"/>
          <a:stretch>
            <a:fillRect/>
          </a:stretch>
        </p:blipFill>
        <p:spPr>
          <a:xfrm>
            <a:off x="264765" y="572302"/>
            <a:ext cx="10129688" cy="3341027"/>
          </a:xfrm>
          <a:prstGeom prst="rect">
            <a:avLst/>
          </a:prstGeom>
        </p:spPr>
      </p:pic>
      <p:sp>
        <p:nvSpPr>
          <p:cNvPr id="38" name="object 11">
            <a:extLst>
              <a:ext uri="{FF2B5EF4-FFF2-40B4-BE49-F238E27FC236}">
                <a16:creationId xmlns:a16="http://schemas.microsoft.com/office/drawing/2014/main" id="{4792967C-66F0-4770-E332-3F50D1C643BC}"/>
              </a:ext>
            </a:extLst>
          </p:cNvPr>
          <p:cNvSpPr txBox="1"/>
          <p:nvPr/>
        </p:nvSpPr>
        <p:spPr>
          <a:xfrm>
            <a:off x="5388545" y="3087368"/>
            <a:ext cx="1459865" cy="242570"/>
          </a:xfrm>
          <a:prstGeom prst="rect">
            <a:avLst/>
          </a:prstGeom>
        </p:spPr>
        <p:txBody>
          <a:bodyPr vert="horz" wrap="square" lIns="0" tIns="15875" rIns="0" bIns="0" rtlCol="0">
            <a:spAutoFit/>
          </a:bodyPr>
          <a:lstStyle/>
          <a:p>
            <a:pPr marL="12700">
              <a:lnSpc>
                <a:spcPct val="100000"/>
              </a:lnSpc>
              <a:spcBef>
                <a:spcPts val="125"/>
              </a:spcBef>
            </a:pPr>
            <a:r>
              <a:rPr sz="1400" b="1" dirty="0">
                <a:solidFill>
                  <a:srgbClr val="4EA72D"/>
                </a:solidFill>
                <a:latin typeface="Arial"/>
                <a:cs typeface="Arial"/>
              </a:rPr>
              <a:t>50</a:t>
            </a:r>
            <a:r>
              <a:rPr sz="1400" b="1" spc="15" dirty="0">
                <a:solidFill>
                  <a:srgbClr val="4EA72D"/>
                </a:solidFill>
                <a:latin typeface="Arial"/>
                <a:cs typeface="Arial"/>
              </a:rPr>
              <a:t> </a:t>
            </a:r>
            <a:r>
              <a:rPr sz="1400" b="1" spc="-10" dirty="0">
                <a:solidFill>
                  <a:srgbClr val="4EA72D"/>
                </a:solidFill>
                <a:latin typeface="Arial"/>
                <a:cs typeface="Arial"/>
              </a:rPr>
              <a:t>pile-</a:t>
            </a:r>
            <a:r>
              <a:rPr sz="1400" b="1" dirty="0">
                <a:solidFill>
                  <a:srgbClr val="4EA72D"/>
                </a:solidFill>
                <a:latin typeface="Arial"/>
                <a:cs typeface="Arial"/>
              </a:rPr>
              <a:t>up</a:t>
            </a:r>
            <a:r>
              <a:rPr sz="1400" b="1" spc="5" dirty="0">
                <a:solidFill>
                  <a:srgbClr val="4EA72D"/>
                </a:solidFill>
                <a:latin typeface="Arial"/>
                <a:cs typeface="Arial"/>
              </a:rPr>
              <a:t> </a:t>
            </a:r>
            <a:r>
              <a:rPr sz="1400" b="1" spc="-10" dirty="0">
                <a:solidFill>
                  <a:srgbClr val="4EA72D"/>
                </a:solidFill>
                <a:latin typeface="Arial"/>
                <a:cs typeface="Arial"/>
              </a:rPr>
              <a:t>events</a:t>
            </a:r>
            <a:endParaRPr sz="1400" dirty="0">
              <a:latin typeface="Arial"/>
              <a:cs typeface="Arial"/>
            </a:endParaRPr>
          </a:p>
        </p:txBody>
      </p:sp>
      <p:sp>
        <p:nvSpPr>
          <p:cNvPr id="40" name="object 12">
            <a:extLst>
              <a:ext uri="{FF2B5EF4-FFF2-40B4-BE49-F238E27FC236}">
                <a16:creationId xmlns:a16="http://schemas.microsoft.com/office/drawing/2014/main" id="{F5BF5FF1-C232-B5C1-17F8-E12DCB783B36}"/>
              </a:ext>
            </a:extLst>
          </p:cNvPr>
          <p:cNvSpPr txBox="1"/>
          <p:nvPr/>
        </p:nvSpPr>
        <p:spPr>
          <a:xfrm>
            <a:off x="9342631" y="2617153"/>
            <a:ext cx="1558290" cy="243204"/>
          </a:xfrm>
          <a:prstGeom prst="rect">
            <a:avLst/>
          </a:prstGeom>
        </p:spPr>
        <p:txBody>
          <a:bodyPr vert="horz" wrap="square" lIns="0" tIns="15875" rIns="0" bIns="0" rtlCol="0">
            <a:spAutoFit/>
          </a:bodyPr>
          <a:lstStyle/>
          <a:p>
            <a:pPr marL="12700">
              <a:lnSpc>
                <a:spcPct val="100000"/>
              </a:lnSpc>
              <a:spcBef>
                <a:spcPts val="125"/>
              </a:spcBef>
            </a:pPr>
            <a:r>
              <a:rPr sz="1400" b="1" dirty="0">
                <a:solidFill>
                  <a:srgbClr val="9F2B92"/>
                </a:solidFill>
                <a:latin typeface="Arial"/>
                <a:cs typeface="Arial"/>
              </a:rPr>
              <a:t>200</a:t>
            </a:r>
            <a:r>
              <a:rPr sz="1400" b="1" spc="-35" dirty="0">
                <a:solidFill>
                  <a:srgbClr val="9F2B92"/>
                </a:solidFill>
                <a:latin typeface="Arial"/>
                <a:cs typeface="Arial"/>
              </a:rPr>
              <a:t> </a:t>
            </a:r>
            <a:r>
              <a:rPr sz="1400" b="1" spc="-10" dirty="0">
                <a:solidFill>
                  <a:srgbClr val="9F2B92"/>
                </a:solidFill>
                <a:latin typeface="Arial"/>
                <a:cs typeface="Arial"/>
              </a:rPr>
              <a:t>pile-</a:t>
            </a:r>
            <a:r>
              <a:rPr sz="1400" b="1" dirty="0">
                <a:solidFill>
                  <a:srgbClr val="9F2B92"/>
                </a:solidFill>
                <a:latin typeface="Arial"/>
                <a:cs typeface="Arial"/>
              </a:rPr>
              <a:t>up</a:t>
            </a:r>
            <a:r>
              <a:rPr sz="1400" b="1" spc="35" dirty="0">
                <a:solidFill>
                  <a:srgbClr val="9F2B92"/>
                </a:solidFill>
                <a:latin typeface="Arial"/>
                <a:cs typeface="Arial"/>
              </a:rPr>
              <a:t> </a:t>
            </a:r>
            <a:r>
              <a:rPr sz="1400" b="1" spc="-10" dirty="0">
                <a:solidFill>
                  <a:srgbClr val="9F2B92"/>
                </a:solidFill>
                <a:latin typeface="Arial"/>
                <a:cs typeface="Arial"/>
              </a:rPr>
              <a:t>events</a:t>
            </a:r>
            <a:endParaRPr sz="1400">
              <a:latin typeface="Arial"/>
              <a:cs typeface="Arial"/>
            </a:endParaRPr>
          </a:p>
        </p:txBody>
      </p:sp>
      <p:sp>
        <p:nvSpPr>
          <p:cNvPr id="47" name="object 13">
            <a:extLst>
              <a:ext uri="{FF2B5EF4-FFF2-40B4-BE49-F238E27FC236}">
                <a16:creationId xmlns:a16="http://schemas.microsoft.com/office/drawing/2014/main" id="{A0E2B301-A0FF-C522-89C1-45CD357BB626}"/>
              </a:ext>
            </a:extLst>
          </p:cNvPr>
          <p:cNvSpPr txBox="1"/>
          <p:nvPr/>
        </p:nvSpPr>
        <p:spPr>
          <a:xfrm>
            <a:off x="569153" y="368999"/>
            <a:ext cx="152463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155F82"/>
                </a:solidFill>
                <a:latin typeface="Arial MT"/>
                <a:cs typeface="Arial MT"/>
              </a:rPr>
              <a:t>Last</a:t>
            </a:r>
            <a:r>
              <a:rPr sz="1200" spc="5" dirty="0">
                <a:solidFill>
                  <a:srgbClr val="155F82"/>
                </a:solidFill>
                <a:latin typeface="Arial MT"/>
                <a:cs typeface="Arial MT"/>
              </a:rPr>
              <a:t> </a:t>
            </a:r>
            <a:r>
              <a:rPr sz="1200" spc="-10" dirty="0">
                <a:solidFill>
                  <a:srgbClr val="155F82"/>
                </a:solidFill>
                <a:latin typeface="Arial MT"/>
                <a:cs typeface="Arial MT"/>
              </a:rPr>
              <a:t>update:</a:t>
            </a:r>
            <a:r>
              <a:rPr sz="1200" spc="10" dirty="0">
                <a:solidFill>
                  <a:srgbClr val="155F82"/>
                </a:solidFill>
                <a:latin typeface="Arial MT"/>
                <a:cs typeface="Arial MT"/>
              </a:rPr>
              <a:t> </a:t>
            </a:r>
            <a:r>
              <a:rPr sz="1200" dirty="0">
                <a:solidFill>
                  <a:srgbClr val="155F82"/>
                </a:solidFill>
                <a:latin typeface="Arial MT"/>
                <a:cs typeface="Arial MT"/>
              </a:rPr>
              <a:t>Oct</a:t>
            </a:r>
            <a:r>
              <a:rPr sz="1200" spc="10" dirty="0">
                <a:solidFill>
                  <a:srgbClr val="155F82"/>
                </a:solidFill>
                <a:latin typeface="Arial MT"/>
                <a:cs typeface="Arial MT"/>
              </a:rPr>
              <a:t> </a:t>
            </a:r>
            <a:r>
              <a:rPr sz="1200" spc="-20" dirty="0">
                <a:solidFill>
                  <a:srgbClr val="155F82"/>
                </a:solidFill>
                <a:latin typeface="Arial MT"/>
                <a:cs typeface="Arial MT"/>
              </a:rPr>
              <a:t>2024</a:t>
            </a:r>
            <a:endParaRPr sz="1200">
              <a:latin typeface="Arial MT"/>
              <a:cs typeface="Arial MT"/>
            </a:endParaRPr>
          </a:p>
        </p:txBody>
      </p:sp>
      <p:sp>
        <p:nvSpPr>
          <p:cNvPr id="48" name="object 15">
            <a:extLst>
              <a:ext uri="{FF2B5EF4-FFF2-40B4-BE49-F238E27FC236}">
                <a16:creationId xmlns:a16="http://schemas.microsoft.com/office/drawing/2014/main" id="{CFDD515F-F8E5-FE80-96E4-08D2FBFDEA46}"/>
              </a:ext>
            </a:extLst>
          </p:cNvPr>
          <p:cNvSpPr txBox="1"/>
          <p:nvPr/>
        </p:nvSpPr>
        <p:spPr>
          <a:xfrm>
            <a:off x="6118478" y="2717482"/>
            <a:ext cx="1002030" cy="243204"/>
          </a:xfrm>
          <a:prstGeom prst="rect">
            <a:avLst/>
          </a:prstGeom>
        </p:spPr>
        <p:txBody>
          <a:bodyPr vert="horz" wrap="square" lIns="0" tIns="15875" rIns="0" bIns="0" rtlCol="0">
            <a:spAutoFit/>
          </a:bodyPr>
          <a:lstStyle/>
          <a:p>
            <a:pPr marL="12700">
              <a:lnSpc>
                <a:spcPct val="100000"/>
              </a:lnSpc>
              <a:spcBef>
                <a:spcPts val="125"/>
              </a:spcBef>
            </a:pPr>
            <a:r>
              <a:rPr sz="1400" dirty="0">
                <a:latin typeface="Arial MT"/>
                <a:cs typeface="Arial MT"/>
              </a:rPr>
              <a:t>We</a:t>
            </a:r>
            <a:r>
              <a:rPr sz="1400" spc="-30" dirty="0">
                <a:latin typeface="Arial MT"/>
                <a:cs typeface="Arial MT"/>
              </a:rPr>
              <a:t> </a:t>
            </a:r>
            <a:r>
              <a:rPr sz="1400" dirty="0">
                <a:latin typeface="Arial MT"/>
                <a:cs typeface="Arial MT"/>
              </a:rPr>
              <a:t>are</a:t>
            </a:r>
            <a:r>
              <a:rPr sz="1400" spc="-25" dirty="0">
                <a:latin typeface="Arial MT"/>
                <a:cs typeface="Arial MT"/>
              </a:rPr>
              <a:t> </a:t>
            </a:r>
            <a:r>
              <a:rPr sz="1400" spc="-20" dirty="0">
                <a:latin typeface="Arial MT"/>
                <a:cs typeface="Arial MT"/>
              </a:rPr>
              <a:t>here</a:t>
            </a:r>
            <a:endParaRPr sz="1400">
              <a:latin typeface="Arial MT"/>
              <a:cs typeface="Arial MT"/>
            </a:endParaRPr>
          </a:p>
        </p:txBody>
      </p:sp>
      <p:pic>
        <p:nvPicPr>
          <p:cNvPr id="50" name="object 16">
            <a:extLst>
              <a:ext uri="{FF2B5EF4-FFF2-40B4-BE49-F238E27FC236}">
                <a16:creationId xmlns:a16="http://schemas.microsoft.com/office/drawing/2014/main" id="{0F9076C1-CE09-37CB-C7CB-1C8B1C7A8C37}"/>
              </a:ext>
            </a:extLst>
          </p:cNvPr>
          <p:cNvPicPr/>
          <p:nvPr/>
        </p:nvPicPr>
        <p:blipFill>
          <a:blip r:embed="rId6" cstate="print"/>
          <a:stretch>
            <a:fillRect/>
          </a:stretch>
        </p:blipFill>
        <p:spPr>
          <a:xfrm>
            <a:off x="6677025" y="2590800"/>
            <a:ext cx="76200" cy="225171"/>
          </a:xfrm>
          <a:prstGeom prst="rect">
            <a:avLst/>
          </a:prstGeom>
        </p:spPr>
      </p:pic>
      <p:sp>
        <p:nvSpPr>
          <p:cNvPr id="51" name="object 17">
            <a:extLst>
              <a:ext uri="{FF2B5EF4-FFF2-40B4-BE49-F238E27FC236}">
                <a16:creationId xmlns:a16="http://schemas.microsoft.com/office/drawing/2014/main" id="{F59D31A0-2032-4DC8-50F9-FB4FF5B71A69}"/>
              </a:ext>
            </a:extLst>
          </p:cNvPr>
          <p:cNvSpPr txBox="1"/>
          <p:nvPr/>
        </p:nvSpPr>
        <p:spPr>
          <a:xfrm>
            <a:off x="2684780" y="6199406"/>
            <a:ext cx="5468620" cy="389890"/>
          </a:xfrm>
          <a:prstGeom prst="rect">
            <a:avLst/>
          </a:prstGeom>
        </p:spPr>
        <p:txBody>
          <a:bodyPr vert="horz" wrap="square" lIns="0" tIns="12700" rIns="0" bIns="0" rtlCol="0">
            <a:spAutoFit/>
          </a:bodyPr>
          <a:lstStyle/>
          <a:p>
            <a:pPr marL="12700">
              <a:lnSpc>
                <a:spcPts val="1430"/>
              </a:lnSpc>
              <a:spcBef>
                <a:spcPts val="100"/>
              </a:spcBef>
            </a:pPr>
            <a:r>
              <a:rPr sz="1200" spc="-10" dirty="0">
                <a:latin typeface="Arial MT"/>
                <a:cs typeface="Arial MT"/>
              </a:rPr>
              <a:t>https://atlas.web.cern.ch/Atlas/GROUPS/DATAPREPARATION/PublicPlots/2024/</a:t>
            </a:r>
            <a:endParaRPr sz="1200" dirty="0">
              <a:latin typeface="Arial MT"/>
              <a:cs typeface="Arial MT"/>
            </a:endParaRPr>
          </a:p>
          <a:p>
            <a:pPr marL="12700">
              <a:lnSpc>
                <a:spcPts val="1430"/>
              </a:lnSpc>
            </a:pPr>
            <a:r>
              <a:rPr sz="1200" spc="-10" dirty="0">
                <a:latin typeface="Arial MT"/>
                <a:cs typeface="Arial MT"/>
              </a:rPr>
              <a:t>DataSummary/figs/peakLumiByFill.png</a:t>
            </a:r>
            <a:endParaRPr sz="1200" dirty="0">
              <a:latin typeface="Arial MT"/>
              <a:cs typeface="Arial MT"/>
            </a:endParaRPr>
          </a:p>
        </p:txBody>
      </p:sp>
      <p:sp>
        <p:nvSpPr>
          <p:cNvPr id="54" name="object 18">
            <a:extLst>
              <a:ext uri="{FF2B5EF4-FFF2-40B4-BE49-F238E27FC236}">
                <a16:creationId xmlns:a16="http://schemas.microsoft.com/office/drawing/2014/main" id="{C5F2B9D3-F0BD-E44F-8845-79A77CF4FDE2}"/>
              </a:ext>
            </a:extLst>
          </p:cNvPr>
          <p:cNvSpPr txBox="1"/>
          <p:nvPr/>
        </p:nvSpPr>
        <p:spPr>
          <a:xfrm>
            <a:off x="5212877" y="3846558"/>
            <a:ext cx="5507355"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MT"/>
                <a:cs typeface="Arial MT"/>
              </a:rPr>
              <a:t>https://hilumilhc.web.cern.ch/sites/default/files/2024-10/HL-LHC_October2024.pdf</a:t>
            </a:r>
            <a:endParaRPr sz="1200">
              <a:latin typeface="Arial MT"/>
              <a:cs typeface="Arial MT"/>
            </a:endParaRPr>
          </a:p>
        </p:txBody>
      </p:sp>
    </p:spTree>
    <p:extLst>
      <p:ext uri="{BB962C8B-B14F-4D97-AF65-F5344CB8AC3E}">
        <p14:creationId xmlns:p14="http://schemas.microsoft.com/office/powerpoint/2010/main" val="565189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757545-DCA1-6853-C304-5617DDEF71D3}"/>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D55E7069-66B6-9240-A1B2-74A03AF929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8675F8BA-CCCA-DA35-4D3E-3DBD2E27F452}"/>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E594359E-B883-0C34-9365-A47740FC01CD}"/>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3</a:t>
            </a:fld>
            <a:endParaRPr lang="en-US" dirty="0"/>
          </a:p>
        </p:txBody>
      </p:sp>
      <p:sp>
        <p:nvSpPr>
          <p:cNvPr id="5" name="Rectangle 4">
            <a:extLst>
              <a:ext uri="{FF2B5EF4-FFF2-40B4-BE49-F238E27FC236}">
                <a16:creationId xmlns:a16="http://schemas.microsoft.com/office/drawing/2014/main" id="{59188061-74C8-4AFD-E88F-5036CF30B79D}"/>
              </a:ext>
            </a:extLst>
          </p:cNvPr>
          <p:cNvSpPr/>
          <p:nvPr/>
        </p:nvSpPr>
        <p:spPr>
          <a:xfrm>
            <a:off x="3468640" y="0"/>
            <a:ext cx="5254773"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ATLAS update for HL-LHC</a:t>
            </a:r>
            <a:endParaRPr lang="en-US" sz="3600" b="0" cap="none" spc="0" dirty="0">
              <a:ln w="0"/>
              <a:solidFill>
                <a:srgbClr val="0070C0"/>
              </a:solidFill>
              <a:effectLst>
                <a:outerShdw blurRad="38100" dist="19050" dir="2700000" algn="tl" rotWithShape="0">
                  <a:schemeClr val="dk1">
                    <a:alpha val="40000"/>
                  </a:schemeClr>
                </a:outerShdw>
              </a:effectLst>
            </a:endParaRPr>
          </a:p>
        </p:txBody>
      </p:sp>
      <p:grpSp>
        <p:nvGrpSpPr>
          <p:cNvPr id="20" name="object 2">
            <a:extLst>
              <a:ext uri="{FF2B5EF4-FFF2-40B4-BE49-F238E27FC236}">
                <a16:creationId xmlns:a16="http://schemas.microsoft.com/office/drawing/2014/main" id="{67763A85-7C7B-2F97-E464-41BCF6D488A5}"/>
              </a:ext>
            </a:extLst>
          </p:cNvPr>
          <p:cNvGrpSpPr/>
          <p:nvPr/>
        </p:nvGrpSpPr>
        <p:grpSpPr>
          <a:xfrm>
            <a:off x="5819110" y="655856"/>
            <a:ext cx="6383020" cy="4810760"/>
            <a:chOff x="5809585" y="964728"/>
            <a:chExt cx="6383020" cy="4810760"/>
          </a:xfrm>
        </p:grpSpPr>
        <p:pic>
          <p:nvPicPr>
            <p:cNvPr id="21" name="object 3">
              <a:extLst>
                <a:ext uri="{FF2B5EF4-FFF2-40B4-BE49-F238E27FC236}">
                  <a16:creationId xmlns:a16="http://schemas.microsoft.com/office/drawing/2014/main" id="{4340E58F-65F3-1B94-A054-9F96515A6CA1}"/>
                </a:ext>
              </a:extLst>
            </p:cNvPr>
            <p:cNvPicPr/>
            <p:nvPr/>
          </p:nvPicPr>
          <p:blipFill>
            <a:blip r:embed="rId4" cstate="print"/>
            <a:stretch>
              <a:fillRect/>
            </a:stretch>
          </p:blipFill>
          <p:spPr>
            <a:xfrm>
              <a:off x="6219125" y="983461"/>
              <a:ext cx="5815799" cy="4361296"/>
            </a:xfrm>
            <a:prstGeom prst="rect">
              <a:avLst/>
            </a:prstGeom>
          </p:spPr>
        </p:pic>
        <p:sp>
          <p:nvSpPr>
            <p:cNvPr id="23" name="object 4">
              <a:extLst>
                <a:ext uri="{FF2B5EF4-FFF2-40B4-BE49-F238E27FC236}">
                  <a16:creationId xmlns:a16="http://schemas.microsoft.com/office/drawing/2014/main" id="{366D3F7C-99D8-46A0-F813-FF53B514D162}"/>
                </a:ext>
              </a:extLst>
            </p:cNvPr>
            <p:cNvSpPr/>
            <p:nvPr/>
          </p:nvSpPr>
          <p:spPr>
            <a:xfrm>
              <a:off x="5809585" y="964728"/>
              <a:ext cx="6383020" cy="4810760"/>
            </a:xfrm>
            <a:custGeom>
              <a:avLst/>
              <a:gdLst/>
              <a:ahLst/>
              <a:cxnLst/>
              <a:rect l="l" t="t" r="r" b="b"/>
              <a:pathLst>
                <a:path w="6383020" h="4810760">
                  <a:moveTo>
                    <a:pt x="19714" y="35396"/>
                  </a:moveTo>
                  <a:lnTo>
                    <a:pt x="65387" y="26924"/>
                  </a:lnTo>
                  <a:lnTo>
                    <a:pt x="110468" y="23322"/>
                  </a:lnTo>
                  <a:lnTo>
                    <a:pt x="155263" y="23591"/>
                  </a:lnTo>
                  <a:lnTo>
                    <a:pt x="200073" y="26732"/>
                  </a:lnTo>
                  <a:lnTo>
                    <a:pt x="245202" y="31746"/>
                  </a:lnTo>
                  <a:lnTo>
                    <a:pt x="290954" y="37634"/>
                  </a:lnTo>
                  <a:lnTo>
                    <a:pt x="337632" y="43398"/>
                  </a:lnTo>
                  <a:lnTo>
                    <a:pt x="385540" y="48039"/>
                  </a:lnTo>
                  <a:lnTo>
                    <a:pt x="434980" y="50559"/>
                  </a:lnTo>
                  <a:lnTo>
                    <a:pt x="486257" y="49957"/>
                  </a:lnTo>
                  <a:lnTo>
                    <a:pt x="539673" y="45236"/>
                  </a:lnTo>
                  <a:lnTo>
                    <a:pt x="595532" y="35396"/>
                  </a:lnTo>
                  <a:lnTo>
                    <a:pt x="641576" y="27560"/>
                  </a:lnTo>
                  <a:lnTo>
                    <a:pt x="688153" y="23946"/>
                  </a:lnTo>
                  <a:lnTo>
                    <a:pt x="735167" y="23838"/>
                  </a:lnTo>
                  <a:lnTo>
                    <a:pt x="782520" y="26520"/>
                  </a:lnTo>
                  <a:lnTo>
                    <a:pt x="830115" y="31275"/>
                  </a:lnTo>
                  <a:lnTo>
                    <a:pt x="877856" y="37389"/>
                  </a:lnTo>
                  <a:lnTo>
                    <a:pt x="925646" y="44145"/>
                  </a:lnTo>
                  <a:lnTo>
                    <a:pt x="973387" y="50827"/>
                  </a:lnTo>
                  <a:lnTo>
                    <a:pt x="1020984" y="56720"/>
                  </a:lnTo>
                  <a:lnTo>
                    <a:pt x="1068339" y="61106"/>
                  </a:lnTo>
                  <a:lnTo>
                    <a:pt x="1115355" y="63271"/>
                  </a:lnTo>
                  <a:lnTo>
                    <a:pt x="1161936" y="62499"/>
                  </a:lnTo>
                  <a:lnTo>
                    <a:pt x="1207984" y="58073"/>
                  </a:lnTo>
                  <a:lnTo>
                    <a:pt x="1253403" y="49277"/>
                  </a:lnTo>
                  <a:lnTo>
                    <a:pt x="1298096" y="35396"/>
                  </a:lnTo>
                  <a:lnTo>
                    <a:pt x="1357824" y="15343"/>
                  </a:lnTo>
                  <a:lnTo>
                    <a:pt x="1405924" y="4087"/>
                  </a:lnTo>
                  <a:lnTo>
                    <a:pt x="1444994" y="0"/>
                  </a:lnTo>
                  <a:lnTo>
                    <a:pt x="1477633" y="1453"/>
                  </a:lnTo>
                  <a:lnTo>
                    <a:pt x="1506439" y="6821"/>
                  </a:lnTo>
                  <a:lnTo>
                    <a:pt x="1534011" y="14474"/>
                  </a:lnTo>
                  <a:lnTo>
                    <a:pt x="1562947" y="22786"/>
                  </a:lnTo>
                  <a:lnTo>
                    <a:pt x="1595845" y="30129"/>
                  </a:lnTo>
                  <a:lnTo>
                    <a:pt x="1635304" y="34875"/>
                  </a:lnTo>
                  <a:lnTo>
                    <a:pt x="1683922" y="35396"/>
                  </a:lnTo>
                  <a:lnTo>
                    <a:pt x="1735671" y="34717"/>
                  </a:lnTo>
                  <a:lnTo>
                    <a:pt x="1783753" y="36396"/>
                  </a:lnTo>
                  <a:lnTo>
                    <a:pt x="1829502" y="39604"/>
                  </a:lnTo>
                  <a:lnTo>
                    <a:pt x="1874251" y="43516"/>
                  </a:lnTo>
                  <a:lnTo>
                    <a:pt x="1919332" y="47302"/>
                  </a:lnTo>
                  <a:lnTo>
                    <a:pt x="1966078" y="50136"/>
                  </a:lnTo>
                  <a:lnTo>
                    <a:pt x="2015822" y="51190"/>
                  </a:lnTo>
                  <a:lnTo>
                    <a:pt x="2069896" y="49636"/>
                  </a:lnTo>
                  <a:lnTo>
                    <a:pt x="2129634" y="44647"/>
                  </a:lnTo>
                  <a:lnTo>
                    <a:pt x="2196367" y="35396"/>
                  </a:lnTo>
                  <a:lnTo>
                    <a:pt x="2250906" y="28474"/>
                  </a:lnTo>
                  <a:lnTo>
                    <a:pt x="2305600" y="25194"/>
                  </a:lnTo>
                  <a:lnTo>
                    <a:pt x="2360163" y="24876"/>
                  </a:lnTo>
                  <a:lnTo>
                    <a:pt x="2414309" y="26843"/>
                  </a:lnTo>
                  <a:lnTo>
                    <a:pt x="2467751" y="30415"/>
                  </a:lnTo>
                  <a:lnTo>
                    <a:pt x="2520202" y="34915"/>
                  </a:lnTo>
                  <a:lnTo>
                    <a:pt x="2571376" y="39664"/>
                  </a:lnTo>
                  <a:lnTo>
                    <a:pt x="2620986" y="43984"/>
                  </a:lnTo>
                  <a:lnTo>
                    <a:pt x="2668746" y="47195"/>
                  </a:lnTo>
                  <a:lnTo>
                    <a:pt x="2714370" y="48621"/>
                  </a:lnTo>
                  <a:lnTo>
                    <a:pt x="2757571" y="47582"/>
                  </a:lnTo>
                  <a:lnTo>
                    <a:pt x="2798063" y="43400"/>
                  </a:lnTo>
                  <a:lnTo>
                    <a:pt x="2835558" y="35396"/>
                  </a:lnTo>
                  <a:lnTo>
                    <a:pt x="2871400" y="27336"/>
                  </a:lnTo>
                  <a:lnTo>
                    <a:pt x="2911851" y="21780"/>
                  </a:lnTo>
                  <a:lnTo>
                    <a:pt x="2956309" y="18410"/>
                  </a:lnTo>
                  <a:lnTo>
                    <a:pt x="3004175" y="16912"/>
                  </a:lnTo>
                  <a:lnTo>
                    <a:pt x="3054846" y="16970"/>
                  </a:lnTo>
                  <a:lnTo>
                    <a:pt x="3107722" y="18268"/>
                  </a:lnTo>
                  <a:lnTo>
                    <a:pt x="3162202" y="20489"/>
                  </a:lnTo>
                  <a:lnTo>
                    <a:pt x="3217685" y="23319"/>
                  </a:lnTo>
                  <a:lnTo>
                    <a:pt x="3273570" y="26442"/>
                  </a:lnTo>
                  <a:lnTo>
                    <a:pt x="3329257" y="29542"/>
                  </a:lnTo>
                  <a:lnTo>
                    <a:pt x="3384143" y="32303"/>
                  </a:lnTo>
                  <a:lnTo>
                    <a:pt x="3437629" y="34410"/>
                  </a:lnTo>
                  <a:lnTo>
                    <a:pt x="3489113" y="35546"/>
                  </a:lnTo>
                  <a:lnTo>
                    <a:pt x="3537995" y="35396"/>
                  </a:lnTo>
                  <a:lnTo>
                    <a:pt x="3586406" y="35331"/>
                  </a:lnTo>
                  <a:lnTo>
                    <a:pt x="3636622" y="36696"/>
                  </a:lnTo>
                  <a:lnTo>
                    <a:pt x="3688260" y="39135"/>
                  </a:lnTo>
                  <a:lnTo>
                    <a:pt x="3740938" y="42294"/>
                  </a:lnTo>
                  <a:lnTo>
                    <a:pt x="3794272" y="45818"/>
                  </a:lnTo>
                  <a:lnTo>
                    <a:pt x="3847878" y="49352"/>
                  </a:lnTo>
                  <a:lnTo>
                    <a:pt x="3901374" y="52541"/>
                  </a:lnTo>
                  <a:lnTo>
                    <a:pt x="3954376" y="55030"/>
                  </a:lnTo>
                  <a:lnTo>
                    <a:pt x="4006501" y="56465"/>
                  </a:lnTo>
                  <a:lnTo>
                    <a:pt x="4057366" y="56490"/>
                  </a:lnTo>
                  <a:lnTo>
                    <a:pt x="4106587" y="54750"/>
                  </a:lnTo>
                  <a:lnTo>
                    <a:pt x="4153782" y="50891"/>
                  </a:lnTo>
                  <a:lnTo>
                    <a:pt x="4198567" y="44558"/>
                  </a:lnTo>
                  <a:lnTo>
                    <a:pt x="4240559" y="35396"/>
                  </a:lnTo>
                  <a:lnTo>
                    <a:pt x="4300801" y="22263"/>
                  </a:lnTo>
                  <a:lnTo>
                    <a:pt x="4356323" y="15311"/>
                  </a:lnTo>
                  <a:lnTo>
                    <a:pt x="4408039" y="13298"/>
                  </a:lnTo>
                  <a:lnTo>
                    <a:pt x="4456864" y="14982"/>
                  </a:lnTo>
                  <a:lnTo>
                    <a:pt x="4503712" y="19121"/>
                  </a:lnTo>
                  <a:lnTo>
                    <a:pt x="4549498" y="24474"/>
                  </a:lnTo>
                  <a:lnTo>
                    <a:pt x="4595137" y="29799"/>
                  </a:lnTo>
                  <a:lnTo>
                    <a:pt x="4641543" y="33853"/>
                  </a:lnTo>
                  <a:lnTo>
                    <a:pt x="4689631" y="35396"/>
                  </a:lnTo>
                  <a:lnTo>
                    <a:pt x="4736219" y="35344"/>
                  </a:lnTo>
                  <a:lnTo>
                    <a:pt x="4786598" y="35396"/>
                  </a:lnTo>
                  <a:lnTo>
                    <a:pt x="4839735" y="35516"/>
                  </a:lnTo>
                  <a:lnTo>
                    <a:pt x="4894599" y="35670"/>
                  </a:lnTo>
                  <a:lnTo>
                    <a:pt x="4950156" y="35825"/>
                  </a:lnTo>
                  <a:lnTo>
                    <a:pt x="5005373" y="35945"/>
                  </a:lnTo>
                  <a:lnTo>
                    <a:pt x="5059219" y="35996"/>
                  </a:lnTo>
                  <a:lnTo>
                    <a:pt x="5110661" y="35945"/>
                  </a:lnTo>
                  <a:lnTo>
                    <a:pt x="5158667" y="35756"/>
                  </a:lnTo>
                  <a:lnTo>
                    <a:pt x="5202203" y="35396"/>
                  </a:lnTo>
                  <a:lnTo>
                    <a:pt x="5249735" y="35893"/>
                  </a:lnTo>
                  <a:lnTo>
                    <a:pt x="5300546" y="37928"/>
                  </a:lnTo>
                  <a:lnTo>
                    <a:pt x="5353483" y="40786"/>
                  </a:lnTo>
                  <a:lnTo>
                    <a:pt x="5407397" y="43758"/>
                  </a:lnTo>
                  <a:lnTo>
                    <a:pt x="5461133" y="46131"/>
                  </a:lnTo>
                  <a:lnTo>
                    <a:pt x="5513541" y="47193"/>
                  </a:lnTo>
                  <a:lnTo>
                    <a:pt x="5563469" y="46232"/>
                  </a:lnTo>
                  <a:lnTo>
                    <a:pt x="5609764" y="42537"/>
                  </a:lnTo>
                  <a:lnTo>
                    <a:pt x="5651275" y="35396"/>
                  </a:lnTo>
                  <a:lnTo>
                    <a:pt x="5679951" y="30696"/>
                  </a:lnTo>
                  <a:lnTo>
                    <a:pt x="5715525" y="28071"/>
                  </a:lnTo>
                  <a:lnTo>
                    <a:pt x="5757100" y="27185"/>
                  </a:lnTo>
                  <a:lnTo>
                    <a:pt x="5803777" y="27698"/>
                  </a:lnTo>
                  <a:lnTo>
                    <a:pt x="5854661" y="29273"/>
                  </a:lnTo>
                  <a:lnTo>
                    <a:pt x="5908853" y="31570"/>
                  </a:lnTo>
                  <a:lnTo>
                    <a:pt x="5965457" y="34253"/>
                  </a:lnTo>
                  <a:lnTo>
                    <a:pt x="6023575" y="36982"/>
                  </a:lnTo>
                  <a:lnTo>
                    <a:pt x="6082311" y="39420"/>
                  </a:lnTo>
                  <a:lnTo>
                    <a:pt x="6140766" y="41228"/>
                  </a:lnTo>
                  <a:lnTo>
                    <a:pt x="6198043" y="42067"/>
                  </a:lnTo>
                  <a:lnTo>
                    <a:pt x="6253246" y="41601"/>
                  </a:lnTo>
                  <a:lnTo>
                    <a:pt x="6305477" y="39490"/>
                  </a:lnTo>
                  <a:lnTo>
                    <a:pt x="6353839" y="35396"/>
                  </a:lnTo>
                  <a:lnTo>
                    <a:pt x="6354792" y="75962"/>
                  </a:lnTo>
                  <a:lnTo>
                    <a:pt x="6353019" y="118397"/>
                  </a:lnTo>
                  <a:lnTo>
                    <a:pt x="6349219" y="162591"/>
                  </a:lnTo>
                  <a:lnTo>
                    <a:pt x="6344094" y="208433"/>
                  </a:lnTo>
                  <a:lnTo>
                    <a:pt x="6338342" y="255814"/>
                  </a:lnTo>
                  <a:lnTo>
                    <a:pt x="6332666" y="304623"/>
                  </a:lnTo>
                  <a:lnTo>
                    <a:pt x="6327764" y="354749"/>
                  </a:lnTo>
                  <a:lnTo>
                    <a:pt x="6324337" y="406082"/>
                  </a:lnTo>
                  <a:lnTo>
                    <a:pt x="6323086" y="458513"/>
                  </a:lnTo>
                  <a:lnTo>
                    <a:pt x="6324710" y="511930"/>
                  </a:lnTo>
                  <a:lnTo>
                    <a:pt x="6329910" y="566224"/>
                  </a:lnTo>
                  <a:lnTo>
                    <a:pt x="6339386" y="621284"/>
                  </a:lnTo>
                  <a:lnTo>
                    <a:pt x="6353839" y="677000"/>
                  </a:lnTo>
                  <a:lnTo>
                    <a:pt x="6367304" y="728866"/>
                  </a:lnTo>
                  <a:lnTo>
                    <a:pt x="6376219" y="780386"/>
                  </a:lnTo>
                  <a:lnTo>
                    <a:pt x="6381203" y="831547"/>
                  </a:lnTo>
                  <a:lnTo>
                    <a:pt x="6382875" y="882331"/>
                  </a:lnTo>
                  <a:lnTo>
                    <a:pt x="6381856" y="932725"/>
                  </a:lnTo>
                  <a:lnTo>
                    <a:pt x="6378765" y="982714"/>
                  </a:lnTo>
                  <a:lnTo>
                    <a:pt x="6374222" y="1032282"/>
                  </a:lnTo>
                  <a:lnTo>
                    <a:pt x="6368848" y="1081415"/>
                  </a:lnTo>
                  <a:lnTo>
                    <a:pt x="6363261" y="1130098"/>
                  </a:lnTo>
                  <a:lnTo>
                    <a:pt x="6358082" y="1178315"/>
                  </a:lnTo>
                  <a:lnTo>
                    <a:pt x="6353931" y="1226051"/>
                  </a:lnTo>
                  <a:lnTo>
                    <a:pt x="6351426" y="1273293"/>
                  </a:lnTo>
                  <a:lnTo>
                    <a:pt x="6351189" y="1320024"/>
                  </a:lnTo>
                  <a:lnTo>
                    <a:pt x="6353839" y="1366229"/>
                  </a:lnTo>
                  <a:lnTo>
                    <a:pt x="6358581" y="1428896"/>
                  </a:lnTo>
                  <a:lnTo>
                    <a:pt x="6361069" y="1488362"/>
                  </a:lnTo>
                  <a:lnTo>
                    <a:pt x="6361752" y="1544766"/>
                  </a:lnTo>
                  <a:lnTo>
                    <a:pt x="6361081" y="1598243"/>
                  </a:lnTo>
                  <a:lnTo>
                    <a:pt x="6359506" y="1648931"/>
                  </a:lnTo>
                  <a:lnTo>
                    <a:pt x="6357478" y="1696967"/>
                  </a:lnTo>
                  <a:lnTo>
                    <a:pt x="6355447" y="1742489"/>
                  </a:lnTo>
                  <a:lnTo>
                    <a:pt x="6353863" y="1785634"/>
                  </a:lnTo>
                  <a:lnTo>
                    <a:pt x="6353177" y="1826538"/>
                  </a:lnTo>
                  <a:lnTo>
                    <a:pt x="6353839" y="1865339"/>
                  </a:lnTo>
                  <a:lnTo>
                    <a:pt x="6354606" y="1902458"/>
                  </a:lnTo>
                  <a:lnTo>
                    <a:pt x="6354390" y="1944608"/>
                  </a:lnTo>
                  <a:lnTo>
                    <a:pt x="6353468" y="1990950"/>
                  </a:lnTo>
                  <a:lnTo>
                    <a:pt x="6352116" y="2040645"/>
                  </a:lnTo>
                  <a:lnTo>
                    <a:pt x="6350610" y="2092855"/>
                  </a:lnTo>
                  <a:lnTo>
                    <a:pt x="6349227" y="2146740"/>
                  </a:lnTo>
                  <a:lnTo>
                    <a:pt x="6348244" y="2201462"/>
                  </a:lnTo>
                  <a:lnTo>
                    <a:pt x="6347938" y="2256183"/>
                  </a:lnTo>
                  <a:lnTo>
                    <a:pt x="6348583" y="2310063"/>
                  </a:lnTo>
                  <a:lnTo>
                    <a:pt x="6350458" y="2362264"/>
                  </a:lnTo>
                  <a:lnTo>
                    <a:pt x="6353839" y="2411947"/>
                  </a:lnTo>
                  <a:lnTo>
                    <a:pt x="6356278" y="2450510"/>
                  </a:lnTo>
                  <a:lnTo>
                    <a:pt x="6357151" y="2490614"/>
                  </a:lnTo>
                  <a:lnTo>
                    <a:pt x="6356758" y="2532283"/>
                  </a:lnTo>
                  <a:lnTo>
                    <a:pt x="6355394" y="2575543"/>
                  </a:lnTo>
                  <a:lnTo>
                    <a:pt x="6353358" y="2620418"/>
                  </a:lnTo>
                  <a:lnTo>
                    <a:pt x="6350946" y="2666933"/>
                  </a:lnTo>
                  <a:lnTo>
                    <a:pt x="6348457" y="2715112"/>
                  </a:lnTo>
                  <a:lnTo>
                    <a:pt x="6346188" y="2764980"/>
                  </a:lnTo>
                  <a:lnTo>
                    <a:pt x="6344435" y="2816563"/>
                  </a:lnTo>
                  <a:lnTo>
                    <a:pt x="6343498" y="2869884"/>
                  </a:lnTo>
                  <a:lnTo>
                    <a:pt x="6343672" y="2924968"/>
                  </a:lnTo>
                  <a:lnTo>
                    <a:pt x="6345255" y="2981841"/>
                  </a:lnTo>
                  <a:lnTo>
                    <a:pt x="6348545" y="3040526"/>
                  </a:lnTo>
                  <a:lnTo>
                    <a:pt x="6353839" y="3101049"/>
                  </a:lnTo>
                  <a:lnTo>
                    <a:pt x="6360036" y="3173855"/>
                  </a:lnTo>
                  <a:lnTo>
                    <a:pt x="6362830" y="3236981"/>
                  </a:lnTo>
                  <a:lnTo>
                    <a:pt x="6362942" y="3292111"/>
                  </a:lnTo>
                  <a:lnTo>
                    <a:pt x="6361093" y="3340933"/>
                  </a:lnTo>
                  <a:lnTo>
                    <a:pt x="6358004" y="3385131"/>
                  </a:lnTo>
                  <a:lnTo>
                    <a:pt x="6354397" y="3426393"/>
                  </a:lnTo>
                  <a:lnTo>
                    <a:pt x="6350994" y="3466403"/>
                  </a:lnTo>
                  <a:lnTo>
                    <a:pt x="6348515" y="3506849"/>
                  </a:lnTo>
                  <a:lnTo>
                    <a:pt x="6347682" y="3549416"/>
                  </a:lnTo>
                  <a:lnTo>
                    <a:pt x="6349216" y="3595790"/>
                  </a:lnTo>
                  <a:lnTo>
                    <a:pt x="6353839" y="3647657"/>
                  </a:lnTo>
                  <a:lnTo>
                    <a:pt x="6359065" y="3707862"/>
                  </a:lnTo>
                  <a:lnTo>
                    <a:pt x="6361142" y="3766828"/>
                  </a:lnTo>
                  <a:lnTo>
                    <a:pt x="6360816" y="3824161"/>
                  </a:lnTo>
                  <a:lnTo>
                    <a:pt x="6358832" y="3879470"/>
                  </a:lnTo>
                  <a:lnTo>
                    <a:pt x="6355934" y="3932359"/>
                  </a:lnTo>
                  <a:lnTo>
                    <a:pt x="6352870" y="3982437"/>
                  </a:lnTo>
                  <a:lnTo>
                    <a:pt x="6350383" y="4029310"/>
                  </a:lnTo>
                  <a:lnTo>
                    <a:pt x="6349218" y="4072585"/>
                  </a:lnTo>
                  <a:lnTo>
                    <a:pt x="6350122" y="4111868"/>
                  </a:lnTo>
                  <a:lnTo>
                    <a:pt x="6353839" y="4146767"/>
                  </a:lnTo>
                  <a:lnTo>
                    <a:pt x="6356865" y="4175325"/>
                  </a:lnTo>
                  <a:lnTo>
                    <a:pt x="6357940" y="4210391"/>
                  </a:lnTo>
                  <a:lnTo>
                    <a:pt x="6357460" y="4251133"/>
                  </a:lnTo>
                  <a:lnTo>
                    <a:pt x="6355818" y="4296724"/>
                  </a:lnTo>
                  <a:lnTo>
                    <a:pt x="6353409" y="4346333"/>
                  </a:lnTo>
                  <a:lnTo>
                    <a:pt x="6350627" y="4399132"/>
                  </a:lnTo>
                  <a:lnTo>
                    <a:pt x="6347866" y="4454291"/>
                  </a:lnTo>
                  <a:lnTo>
                    <a:pt x="6345522" y="4510981"/>
                  </a:lnTo>
                  <a:lnTo>
                    <a:pt x="6343987" y="4568373"/>
                  </a:lnTo>
                  <a:lnTo>
                    <a:pt x="6343658" y="4625637"/>
                  </a:lnTo>
                  <a:lnTo>
                    <a:pt x="6344927" y="4681944"/>
                  </a:lnTo>
                  <a:lnTo>
                    <a:pt x="6348189" y="4736465"/>
                  </a:lnTo>
                  <a:lnTo>
                    <a:pt x="6353839" y="4788371"/>
                  </a:lnTo>
                  <a:lnTo>
                    <a:pt x="6295703" y="4798423"/>
                  </a:lnTo>
                  <a:lnTo>
                    <a:pt x="6241011" y="4800505"/>
                  </a:lnTo>
                  <a:lnTo>
                    <a:pt x="6189457" y="4797164"/>
                  </a:lnTo>
                  <a:lnTo>
                    <a:pt x="6140733" y="4790952"/>
                  </a:lnTo>
                  <a:lnTo>
                    <a:pt x="6094533" y="4784417"/>
                  </a:lnTo>
                  <a:lnTo>
                    <a:pt x="6050551" y="4780109"/>
                  </a:lnTo>
                  <a:lnTo>
                    <a:pt x="6008480" y="4780577"/>
                  </a:lnTo>
                  <a:lnTo>
                    <a:pt x="5968013" y="4788371"/>
                  </a:lnTo>
                  <a:lnTo>
                    <a:pt x="5924744" y="4796844"/>
                  </a:lnTo>
                  <a:lnTo>
                    <a:pt x="5875795" y="4798962"/>
                  </a:lnTo>
                  <a:lnTo>
                    <a:pt x="5823298" y="4796691"/>
                  </a:lnTo>
                  <a:lnTo>
                    <a:pt x="5769385" y="4792000"/>
                  </a:lnTo>
                  <a:lnTo>
                    <a:pt x="5716186" y="4786855"/>
                  </a:lnTo>
                  <a:lnTo>
                    <a:pt x="5665832" y="4783224"/>
                  </a:lnTo>
                  <a:lnTo>
                    <a:pt x="5620456" y="4783073"/>
                  </a:lnTo>
                  <a:lnTo>
                    <a:pt x="5582187" y="4788371"/>
                  </a:lnTo>
                  <a:lnTo>
                    <a:pt x="5547179" y="4793399"/>
                  </a:lnTo>
                  <a:lnTo>
                    <a:pt x="5509722" y="4792595"/>
                  </a:lnTo>
                  <a:lnTo>
                    <a:pt x="5469151" y="4788155"/>
                  </a:lnTo>
                  <a:lnTo>
                    <a:pt x="5424802" y="4782280"/>
                  </a:lnTo>
                  <a:lnTo>
                    <a:pt x="5376013" y="4777165"/>
                  </a:lnTo>
                  <a:lnTo>
                    <a:pt x="5322119" y="4775010"/>
                  </a:lnTo>
                  <a:lnTo>
                    <a:pt x="5262456" y="4778013"/>
                  </a:lnTo>
                  <a:lnTo>
                    <a:pt x="5196361" y="4788371"/>
                  </a:lnTo>
                  <a:lnTo>
                    <a:pt x="5151678" y="4795212"/>
                  </a:lnTo>
                  <a:lnTo>
                    <a:pt x="5103625" y="4798074"/>
                  </a:lnTo>
                  <a:lnTo>
                    <a:pt x="5052918" y="4797732"/>
                  </a:lnTo>
                  <a:lnTo>
                    <a:pt x="5000273" y="4794959"/>
                  </a:lnTo>
                  <a:lnTo>
                    <a:pt x="4946405" y="4790530"/>
                  </a:lnTo>
                  <a:lnTo>
                    <a:pt x="4892030" y="4785219"/>
                  </a:lnTo>
                  <a:lnTo>
                    <a:pt x="4837862" y="4779800"/>
                  </a:lnTo>
                  <a:lnTo>
                    <a:pt x="4784618" y="4775048"/>
                  </a:lnTo>
                  <a:lnTo>
                    <a:pt x="4733014" y="4771735"/>
                  </a:lnTo>
                  <a:lnTo>
                    <a:pt x="4683764" y="4770637"/>
                  </a:lnTo>
                  <a:lnTo>
                    <a:pt x="4637584" y="4772528"/>
                  </a:lnTo>
                  <a:lnTo>
                    <a:pt x="4595190" y="4778181"/>
                  </a:lnTo>
                  <a:lnTo>
                    <a:pt x="4557297" y="4788371"/>
                  </a:lnTo>
                  <a:lnTo>
                    <a:pt x="4519381" y="4798986"/>
                  </a:lnTo>
                  <a:lnTo>
                    <a:pt x="4476975" y="4805773"/>
                  </a:lnTo>
                  <a:lnTo>
                    <a:pt x="4430792" y="4809293"/>
                  </a:lnTo>
                  <a:lnTo>
                    <a:pt x="4381545" y="4810109"/>
                  </a:lnTo>
                  <a:lnTo>
                    <a:pt x="4329948" y="4808780"/>
                  </a:lnTo>
                  <a:lnTo>
                    <a:pt x="4276712" y="4805870"/>
                  </a:lnTo>
                  <a:lnTo>
                    <a:pt x="4222552" y="4801939"/>
                  </a:lnTo>
                  <a:lnTo>
                    <a:pt x="4168180" y="4797549"/>
                  </a:lnTo>
                  <a:lnTo>
                    <a:pt x="4114310" y="4793262"/>
                  </a:lnTo>
                  <a:lnTo>
                    <a:pt x="4061654" y="4789639"/>
                  </a:lnTo>
                  <a:lnTo>
                    <a:pt x="4010926" y="4787242"/>
                  </a:lnTo>
                  <a:lnTo>
                    <a:pt x="3962839" y="4786632"/>
                  </a:lnTo>
                  <a:lnTo>
                    <a:pt x="3918106" y="4788371"/>
                  </a:lnTo>
                  <a:lnTo>
                    <a:pt x="3875890" y="4790550"/>
                  </a:lnTo>
                  <a:lnTo>
                    <a:pt x="3829290" y="4791480"/>
                  </a:lnTo>
                  <a:lnTo>
                    <a:pt x="3779094" y="4791390"/>
                  </a:lnTo>
                  <a:lnTo>
                    <a:pt x="3726093" y="4790508"/>
                  </a:lnTo>
                  <a:lnTo>
                    <a:pt x="3671077" y="4789063"/>
                  </a:lnTo>
                  <a:lnTo>
                    <a:pt x="3614834" y="4787282"/>
                  </a:lnTo>
                  <a:lnTo>
                    <a:pt x="3558156" y="4785394"/>
                  </a:lnTo>
                  <a:lnTo>
                    <a:pt x="3501832" y="4783628"/>
                  </a:lnTo>
                  <a:lnTo>
                    <a:pt x="3446651" y="4782212"/>
                  </a:lnTo>
                  <a:lnTo>
                    <a:pt x="3393403" y="4781374"/>
                  </a:lnTo>
                  <a:lnTo>
                    <a:pt x="3342879" y="4781343"/>
                  </a:lnTo>
                  <a:lnTo>
                    <a:pt x="3295867" y="4782346"/>
                  </a:lnTo>
                  <a:lnTo>
                    <a:pt x="3253158" y="4784613"/>
                  </a:lnTo>
                  <a:lnTo>
                    <a:pt x="3215542" y="4788371"/>
                  </a:lnTo>
                  <a:lnTo>
                    <a:pt x="3173131" y="4792205"/>
                  </a:lnTo>
                  <a:lnTo>
                    <a:pt x="3127548" y="4793409"/>
                  </a:lnTo>
                  <a:lnTo>
                    <a:pt x="3079440" y="4792561"/>
                  </a:lnTo>
                  <a:lnTo>
                    <a:pt x="3029454" y="4790242"/>
                  </a:lnTo>
                  <a:lnTo>
                    <a:pt x="2978239" y="4787033"/>
                  </a:lnTo>
                  <a:lnTo>
                    <a:pt x="2926442" y="4783513"/>
                  </a:lnTo>
                  <a:lnTo>
                    <a:pt x="2874712" y="4780263"/>
                  </a:lnTo>
                  <a:lnTo>
                    <a:pt x="2823695" y="4777864"/>
                  </a:lnTo>
                  <a:lnTo>
                    <a:pt x="2774040" y="4776894"/>
                  </a:lnTo>
                  <a:lnTo>
                    <a:pt x="2726395" y="4777936"/>
                  </a:lnTo>
                  <a:lnTo>
                    <a:pt x="2681407" y="4781568"/>
                  </a:lnTo>
                  <a:lnTo>
                    <a:pt x="2639724" y="4788371"/>
                  </a:lnTo>
                  <a:lnTo>
                    <a:pt x="2601456" y="4794023"/>
                  </a:lnTo>
                  <a:lnTo>
                    <a:pt x="2560345" y="4795694"/>
                  </a:lnTo>
                  <a:lnTo>
                    <a:pt x="2516669" y="4794212"/>
                  </a:lnTo>
                  <a:lnTo>
                    <a:pt x="2470709" y="4790407"/>
                  </a:lnTo>
                  <a:lnTo>
                    <a:pt x="2422745" y="4785108"/>
                  </a:lnTo>
                  <a:lnTo>
                    <a:pt x="2373058" y="4779143"/>
                  </a:lnTo>
                  <a:lnTo>
                    <a:pt x="2321928" y="4773341"/>
                  </a:lnTo>
                  <a:lnTo>
                    <a:pt x="2269635" y="4768530"/>
                  </a:lnTo>
                  <a:lnTo>
                    <a:pt x="2216459" y="4765541"/>
                  </a:lnTo>
                  <a:lnTo>
                    <a:pt x="2162680" y="4765202"/>
                  </a:lnTo>
                  <a:lnTo>
                    <a:pt x="2108580" y="4768341"/>
                  </a:lnTo>
                  <a:lnTo>
                    <a:pt x="2054437" y="4775788"/>
                  </a:lnTo>
                  <a:lnTo>
                    <a:pt x="2000533" y="4788371"/>
                  </a:lnTo>
                  <a:lnTo>
                    <a:pt x="1952663" y="4800136"/>
                  </a:lnTo>
                  <a:lnTo>
                    <a:pt x="1908202" y="4807251"/>
                  </a:lnTo>
                  <a:lnTo>
                    <a:pt x="1866383" y="4810428"/>
                  </a:lnTo>
                  <a:lnTo>
                    <a:pt x="1826438" y="4810376"/>
                  </a:lnTo>
                  <a:lnTo>
                    <a:pt x="1787600" y="4807803"/>
                  </a:lnTo>
                  <a:lnTo>
                    <a:pt x="1749103" y="4803421"/>
                  </a:lnTo>
                  <a:lnTo>
                    <a:pt x="1710179" y="4797939"/>
                  </a:lnTo>
                  <a:lnTo>
                    <a:pt x="1670062" y="4792066"/>
                  </a:lnTo>
                  <a:lnTo>
                    <a:pt x="1627984" y="4786512"/>
                  </a:lnTo>
                  <a:lnTo>
                    <a:pt x="1583179" y="4781987"/>
                  </a:lnTo>
                  <a:lnTo>
                    <a:pt x="1534879" y="4779201"/>
                  </a:lnTo>
                  <a:lnTo>
                    <a:pt x="1482317" y="4778863"/>
                  </a:lnTo>
                  <a:lnTo>
                    <a:pt x="1424727" y="4781683"/>
                  </a:lnTo>
                  <a:lnTo>
                    <a:pt x="1361342" y="4788371"/>
                  </a:lnTo>
                  <a:lnTo>
                    <a:pt x="1277359" y="4798336"/>
                  </a:lnTo>
                  <a:lnTo>
                    <a:pt x="1209726" y="4803961"/>
                  </a:lnTo>
                  <a:lnTo>
                    <a:pt x="1155569" y="4806042"/>
                  </a:lnTo>
                  <a:lnTo>
                    <a:pt x="1112011" y="4805377"/>
                  </a:lnTo>
                  <a:lnTo>
                    <a:pt x="1076179" y="4802763"/>
                  </a:lnTo>
                  <a:lnTo>
                    <a:pt x="1045197" y="4798998"/>
                  </a:lnTo>
                  <a:lnTo>
                    <a:pt x="1016190" y="4794879"/>
                  </a:lnTo>
                  <a:lnTo>
                    <a:pt x="986284" y="4791203"/>
                  </a:lnTo>
                  <a:lnTo>
                    <a:pt x="952602" y="4788768"/>
                  </a:lnTo>
                  <a:lnTo>
                    <a:pt x="912270" y="4788371"/>
                  </a:lnTo>
                  <a:lnTo>
                    <a:pt x="884753" y="4788710"/>
                  </a:lnTo>
                  <a:lnTo>
                    <a:pt x="852093" y="4788772"/>
                  </a:lnTo>
                  <a:lnTo>
                    <a:pt x="773252" y="4788240"/>
                  </a:lnTo>
                  <a:lnTo>
                    <a:pt x="728027" y="4787736"/>
                  </a:lnTo>
                  <a:lnTo>
                    <a:pt x="679568" y="4787132"/>
                  </a:lnTo>
                  <a:lnTo>
                    <a:pt x="628354" y="4786473"/>
                  </a:lnTo>
                  <a:lnTo>
                    <a:pt x="574862" y="4785805"/>
                  </a:lnTo>
                  <a:lnTo>
                    <a:pt x="519570" y="4785171"/>
                  </a:lnTo>
                  <a:lnTo>
                    <a:pt x="462955" y="4784615"/>
                  </a:lnTo>
                  <a:lnTo>
                    <a:pt x="405494" y="4784184"/>
                  </a:lnTo>
                  <a:lnTo>
                    <a:pt x="347666" y="4783920"/>
                  </a:lnTo>
                  <a:lnTo>
                    <a:pt x="289947" y="4783870"/>
                  </a:lnTo>
                  <a:lnTo>
                    <a:pt x="232815" y="4784077"/>
                  </a:lnTo>
                  <a:lnTo>
                    <a:pt x="176749" y="4784586"/>
                  </a:lnTo>
                  <a:lnTo>
                    <a:pt x="122225" y="4785441"/>
                  </a:lnTo>
                  <a:lnTo>
                    <a:pt x="69721" y="4786688"/>
                  </a:lnTo>
                  <a:lnTo>
                    <a:pt x="19714" y="4788371"/>
                  </a:lnTo>
                  <a:lnTo>
                    <a:pt x="14724" y="4735498"/>
                  </a:lnTo>
                  <a:lnTo>
                    <a:pt x="12923" y="4682513"/>
                  </a:lnTo>
                  <a:lnTo>
                    <a:pt x="13669" y="4629607"/>
                  </a:lnTo>
                  <a:lnTo>
                    <a:pt x="16318" y="4576970"/>
                  </a:lnTo>
                  <a:lnTo>
                    <a:pt x="20227" y="4524792"/>
                  </a:lnTo>
                  <a:lnTo>
                    <a:pt x="24754" y="4473265"/>
                  </a:lnTo>
                  <a:lnTo>
                    <a:pt x="29255" y="4422578"/>
                  </a:lnTo>
                  <a:lnTo>
                    <a:pt x="33088" y="4372922"/>
                  </a:lnTo>
                  <a:lnTo>
                    <a:pt x="35609" y="4324487"/>
                  </a:lnTo>
                  <a:lnTo>
                    <a:pt x="36175" y="4277463"/>
                  </a:lnTo>
                  <a:lnTo>
                    <a:pt x="34143" y="4232042"/>
                  </a:lnTo>
                  <a:lnTo>
                    <a:pt x="28870" y="4188413"/>
                  </a:lnTo>
                  <a:lnTo>
                    <a:pt x="19714" y="4146767"/>
                  </a:lnTo>
                  <a:lnTo>
                    <a:pt x="9793" y="4098063"/>
                  </a:lnTo>
                  <a:lnTo>
                    <a:pt x="5874" y="4048124"/>
                  </a:lnTo>
                  <a:lnTo>
                    <a:pt x="6620" y="3997296"/>
                  </a:lnTo>
                  <a:lnTo>
                    <a:pt x="10689" y="3945924"/>
                  </a:lnTo>
                  <a:lnTo>
                    <a:pt x="16743" y="3894356"/>
                  </a:lnTo>
                  <a:lnTo>
                    <a:pt x="23441" y="3842935"/>
                  </a:lnTo>
                  <a:lnTo>
                    <a:pt x="29444" y="3792009"/>
                  </a:lnTo>
                  <a:lnTo>
                    <a:pt x="33413" y="3741922"/>
                  </a:lnTo>
                  <a:lnTo>
                    <a:pt x="34007" y="3693021"/>
                  </a:lnTo>
                  <a:lnTo>
                    <a:pt x="29887" y="3645651"/>
                  </a:lnTo>
                  <a:lnTo>
                    <a:pt x="19714" y="3600159"/>
                  </a:lnTo>
                  <a:lnTo>
                    <a:pt x="8491" y="3551379"/>
                  </a:lnTo>
                  <a:lnTo>
                    <a:pt x="3828" y="3502985"/>
                  </a:lnTo>
                  <a:lnTo>
                    <a:pt x="4200" y="3455133"/>
                  </a:lnTo>
                  <a:lnTo>
                    <a:pt x="8083" y="3407980"/>
                  </a:lnTo>
                  <a:lnTo>
                    <a:pt x="13951" y="3361685"/>
                  </a:lnTo>
                  <a:lnTo>
                    <a:pt x="20281" y="3316402"/>
                  </a:lnTo>
                  <a:lnTo>
                    <a:pt x="25547" y="3272290"/>
                  </a:lnTo>
                  <a:lnTo>
                    <a:pt x="28224" y="3229506"/>
                  </a:lnTo>
                  <a:lnTo>
                    <a:pt x="26788" y="3188206"/>
                  </a:lnTo>
                  <a:lnTo>
                    <a:pt x="19714" y="3148547"/>
                  </a:lnTo>
                  <a:lnTo>
                    <a:pt x="13750" y="3117509"/>
                  </a:lnTo>
                  <a:lnTo>
                    <a:pt x="10430" y="3080311"/>
                  </a:lnTo>
                  <a:lnTo>
                    <a:pt x="9322" y="3037792"/>
                  </a:lnTo>
                  <a:lnTo>
                    <a:pt x="9995" y="2990794"/>
                  </a:lnTo>
                  <a:lnTo>
                    <a:pt x="12016" y="2940157"/>
                  </a:lnTo>
                  <a:lnTo>
                    <a:pt x="14955" y="2886723"/>
                  </a:lnTo>
                  <a:lnTo>
                    <a:pt x="18380" y="2831333"/>
                  </a:lnTo>
                  <a:lnTo>
                    <a:pt x="21860" y="2774826"/>
                  </a:lnTo>
                  <a:lnTo>
                    <a:pt x="24962" y="2718045"/>
                  </a:lnTo>
                  <a:lnTo>
                    <a:pt x="27256" y="2661830"/>
                  </a:lnTo>
                  <a:lnTo>
                    <a:pt x="28310" y="2607021"/>
                  </a:lnTo>
                  <a:lnTo>
                    <a:pt x="27692" y="2554460"/>
                  </a:lnTo>
                  <a:lnTo>
                    <a:pt x="24970" y="2504988"/>
                  </a:lnTo>
                  <a:lnTo>
                    <a:pt x="19714" y="2459445"/>
                  </a:lnTo>
                  <a:lnTo>
                    <a:pt x="14466" y="2412544"/>
                  </a:lnTo>
                  <a:lnTo>
                    <a:pt x="12622" y="2365169"/>
                  </a:lnTo>
                  <a:lnTo>
                    <a:pt x="13492" y="2317338"/>
                  </a:lnTo>
                  <a:lnTo>
                    <a:pt x="16386" y="2269067"/>
                  </a:lnTo>
                  <a:lnTo>
                    <a:pt x="20616" y="2220374"/>
                  </a:lnTo>
                  <a:lnTo>
                    <a:pt x="25490" y="2171276"/>
                  </a:lnTo>
                  <a:lnTo>
                    <a:pt x="30319" y="2121790"/>
                  </a:lnTo>
                  <a:lnTo>
                    <a:pt x="34413" y="2071935"/>
                  </a:lnTo>
                  <a:lnTo>
                    <a:pt x="37082" y="2021727"/>
                  </a:lnTo>
                  <a:lnTo>
                    <a:pt x="37637" y="1971183"/>
                  </a:lnTo>
                  <a:lnTo>
                    <a:pt x="35387" y="1920322"/>
                  </a:lnTo>
                  <a:lnTo>
                    <a:pt x="29643" y="1869160"/>
                  </a:lnTo>
                  <a:lnTo>
                    <a:pt x="19714" y="1817714"/>
                  </a:lnTo>
                  <a:lnTo>
                    <a:pt x="7342" y="1754471"/>
                  </a:lnTo>
                  <a:lnTo>
                    <a:pt x="1207" y="1698071"/>
                  </a:lnTo>
                  <a:lnTo>
                    <a:pt x="0" y="1647456"/>
                  </a:lnTo>
                  <a:lnTo>
                    <a:pt x="2414" y="1601568"/>
                  </a:lnTo>
                  <a:lnTo>
                    <a:pt x="7141" y="1559348"/>
                  </a:lnTo>
                  <a:lnTo>
                    <a:pt x="12874" y="1519738"/>
                  </a:lnTo>
                  <a:lnTo>
                    <a:pt x="18306" y="1481680"/>
                  </a:lnTo>
                  <a:lnTo>
                    <a:pt x="22128" y="1444114"/>
                  </a:lnTo>
                  <a:lnTo>
                    <a:pt x="23033" y="1405984"/>
                  </a:lnTo>
                  <a:lnTo>
                    <a:pt x="19714" y="1366229"/>
                  </a:lnTo>
                  <a:lnTo>
                    <a:pt x="15426" y="1328646"/>
                  </a:lnTo>
                  <a:lnTo>
                    <a:pt x="13005" y="1289994"/>
                  </a:lnTo>
                  <a:lnTo>
                    <a:pt x="12116" y="1249823"/>
                  </a:lnTo>
                  <a:lnTo>
                    <a:pt x="12420" y="1207682"/>
                  </a:lnTo>
                  <a:lnTo>
                    <a:pt x="13582" y="1163119"/>
                  </a:lnTo>
                  <a:lnTo>
                    <a:pt x="15266" y="1115683"/>
                  </a:lnTo>
                  <a:lnTo>
                    <a:pt x="17133" y="1064923"/>
                  </a:lnTo>
                  <a:lnTo>
                    <a:pt x="18848" y="1010388"/>
                  </a:lnTo>
                  <a:lnTo>
                    <a:pt x="20075" y="951626"/>
                  </a:lnTo>
                  <a:lnTo>
                    <a:pt x="20475" y="888188"/>
                  </a:lnTo>
                  <a:lnTo>
                    <a:pt x="19714" y="819621"/>
                  </a:lnTo>
                  <a:lnTo>
                    <a:pt x="19639" y="771049"/>
                  </a:lnTo>
                  <a:lnTo>
                    <a:pt x="21183" y="723228"/>
                  </a:lnTo>
                  <a:lnTo>
                    <a:pt x="24002" y="675986"/>
                  </a:lnTo>
                  <a:lnTo>
                    <a:pt x="27751" y="629149"/>
                  </a:lnTo>
                  <a:lnTo>
                    <a:pt x="32084" y="582542"/>
                  </a:lnTo>
                  <a:lnTo>
                    <a:pt x="36658" y="535992"/>
                  </a:lnTo>
                  <a:lnTo>
                    <a:pt x="41127" y="489325"/>
                  </a:lnTo>
                  <a:lnTo>
                    <a:pt x="45146" y="442367"/>
                  </a:lnTo>
                  <a:lnTo>
                    <a:pt x="48370" y="394946"/>
                  </a:lnTo>
                  <a:lnTo>
                    <a:pt x="50454" y="346886"/>
                  </a:lnTo>
                  <a:lnTo>
                    <a:pt x="51054" y="298014"/>
                  </a:lnTo>
                  <a:lnTo>
                    <a:pt x="49825" y="248157"/>
                  </a:lnTo>
                  <a:lnTo>
                    <a:pt x="46421" y="197140"/>
                  </a:lnTo>
                  <a:lnTo>
                    <a:pt x="40498" y="144790"/>
                  </a:lnTo>
                  <a:lnTo>
                    <a:pt x="31710" y="90933"/>
                  </a:lnTo>
                  <a:lnTo>
                    <a:pt x="19714" y="35396"/>
                  </a:lnTo>
                  <a:close/>
                </a:path>
              </a:pathLst>
            </a:custGeom>
            <a:ln w="19049">
              <a:solidFill>
                <a:srgbClr val="A6A6A6"/>
              </a:solidFill>
            </a:ln>
          </p:spPr>
          <p:txBody>
            <a:bodyPr wrap="square" lIns="0" tIns="0" rIns="0" bIns="0" rtlCol="0"/>
            <a:lstStyle/>
            <a:p>
              <a:endParaRPr/>
            </a:p>
          </p:txBody>
        </p:sp>
      </p:grpSp>
      <p:grpSp>
        <p:nvGrpSpPr>
          <p:cNvPr id="25" name="object 6">
            <a:extLst>
              <a:ext uri="{FF2B5EF4-FFF2-40B4-BE49-F238E27FC236}">
                <a16:creationId xmlns:a16="http://schemas.microsoft.com/office/drawing/2014/main" id="{8951F35E-2736-9758-4CCF-4C6383149189}"/>
              </a:ext>
            </a:extLst>
          </p:cNvPr>
          <p:cNvGrpSpPr/>
          <p:nvPr/>
        </p:nvGrpSpPr>
        <p:grpSpPr>
          <a:xfrm>
            <a:off x="77787" y="1049870"/>
            <a:ext cx="5514975" cy="4932123"/>
            <a:chOff x="0" y="1685925"/>
            <a:chExt cx="5514975" cy="4932123"/>
          </a:xfrm>
        </p:grpSpPr>
        <p:pic>
          <p:nvPicPr>
            <p:cNvPr id="26" name="object 7">
              <a:extLst>
                <a:ext uri="{FF2B5EF4-FFF2-40B4-BE49-F238E27FC236}">
                  <a16:creationId xmlns:a16="http://schemas.microsoft.com/office/drawing/2014/main" id="{5689C6DA-DD2A-B2F3-B424-CC5F0E1CEBFE}"/>
                </a:ext>
              </a:extLst>
            </p:cNvPr>
            <p:cNvPicPr/>
            <p:nvPr/>
          </p:nvPicPr>
          <p:blipFill>
            <a:blip r:embed="rId5" cstate="print"/>
            <a:stretch>
              <a:fillRect/>
            </a:stretch>
          </p:blipFill>
          <p:spPr>
            <a:xfrm>
              <a:off x="0" y="1685925"/>
              <a:ext cx="5267324" cy="2771775"/>
            </a:xfrm>
            <a:prstGeom prst="rect">
              <a:avLst/>
            </a:prstGeom>
          </p:spPr>
        </p:pic>
        <p:sp>
          <p:nvSpPr>
            <p:cNvPr id="27" name="object 8">
              <a:extLst>
                <a:ext uri="{FF2B5EF4-FFF2-40B4-BE49-F238E27FC236}">
                  <a16:creationId xmlns:a16="http://schemas.microsoft.com/office/drawing/2014/main" id="{CB2FFFD4-EE1E-91BD-26EF-02EB95C56D37}"/>
                </a:ext>
              </a:extLst>
            </p:cNvPr>
            <p:cNvSpPr/>
            <p:nvPr/>
          </p:nvSpPr>
          <p:spPr>
            <a:xfrm>
              <a:off x="0" y="4432206"/>
              <a:ext cx="5514975" cy="2185842"/>
            </a:xfrm>
            <a:custGeom>
              <a:avLst/>
              <a:gdLst/>
              <a:ahLst/>
              <a:cxnLst/>
              <a:rect l="l" t="t" r="r" b="b"/>
              <a:pathLst>
                <a:path w="5514975" h="2352675">
                  <a:moveTo>
                    <a:pt x="0" y="2352675"/>
                  </a:moveTo>
                  <a:lnTo>
                    <a:pt x="5514975" y="2352675"/>
                  </a:lnTo>
                  <a:lnTo>
                    <a:pt x="5514975" y="0"/>
                  </a:lnTo>
                  <a:lnTo>
                    <a:pt x="0" y="0"/>
                  </a:lnTo>
                  <a:lnTo>
                    <a:pt x="0" y="2352675"/>
                  </a:lnTo>
                  <a:close/>
                </a:path>
              </a:pathLst>
            </a:custGeom>
            <a:ln w="19050">
              <a:solidFill>
                <a:srgbClr val="042333"/>
              </a:solidFill>
            </a:ln>
          </p:spPr>
          <p:txBody>
            <a:bodyPr wrap="square" lIns="0" tIns="0" rIns="0" bIns="0" rtlCol="0"/>
            <a:lstStyle/>
            <a:p>
              <a:endParaRPr/>
            </a:p>
          </p:txBody>
        </p:sp>
        <p:pic>
          <p:nvPicPr>
            <p:cNvPr id="28" name="object 9">
              <a:extLst>
                <a:ext uri="{FF2B5EF4-FFF2-40B4-BE49-F238E27FC236}">
                  <a16:creationId xmlns:a16="http://schemas.microsoft.com/office/drawing/2014/main" id="{7CA4925D-7B71-D64C-E3D8-509E352617D0}"/>
                </a:ext>
              </a:extLst>
            </p:cNvPr>
            <p:cNvPicPr/>
            <p:nvPr/>
          </p:nvPicPr>
          <p:blipFill>
            <a:blip r:embed="rId6" cstate="print"/>
            <a:stretch>
              <a:fillRect/>
            </a:stretch>
          </p:blipFill>
          <p:spPr>
            <a:xfrm>
              <a:off x="61887" y="4458089"/>
              <a:ext cx="2998082" cy="1964096"/>
            </a:xfrm>
            <a:prstGeom prst="rect">
              <a:avLst/>
            </a:prstGeom>
          </p:spPr>
        </p:pic>
        <p:sp>
          <p:nvSpPr>
            <p:cNvPr id="29" name="object 10">
              <a:extLst>
                <a:ext uri="{FF2B5EF4-FFF2-40B4-BE49-F238E27FC236}">
                  <a16:creationId xmlns:a16="http://schemas.microsoft.com/office/drawing/2014/main" id="{5FBA7E51-0001-68DF-7CA7-C8A0CAA4E57E}"/>
                </a:ext>
              </a:extLst>
            </p:cNvPr>
            <p:cNvSpPr/>
            <p:nvPr/>
          </p:nvSpPr>
          <p:spPr>
            <a:xfrm>
              <a:off x="2208276" y="3280410"/>
              <a:ext cx="451484" cy="1332230"/>
            </a:xfrm>
            <a:custGeom>
              <a:avLst/>
              <a:gdLst/>
              <a:ahLst/>
              <a:cxnLst/>
              <a:rect l="l" t="t" r="r" b="b"/>
              <a:pathLst>
                <a:path w="451485" h="1332229">
                  <a:moveTo>
                    <a:pt x="0" y="1205738"/>
                  </a:moveTo>
                  <a:lnTo>
                    <a:pt x="20574" y="1331848"/>
                  </a:lnTo>
                  <a:lnTo>
                    <a:pt x="102508" y="1246504"/>
                  </a:lnTo>
                  <a:lnTo>
                    <a:pt x="67056" y="1246504"/>
                  </a:lnTo>
                  <a:lnTo>
                    <a:pt x="30734" y="1235202"/>
                  </a:lnTo>
                  <a:lnTo>
                    <a:pt x="36382" y="1217046"/>
                  </a:lnTo>
                  <a:lnTo>
                    <a:pt x="0" y="1205738"/>
                  </a:lnTo>
                  <a:close/>
                </a:path>
                <a:path w="451485" h="1332229">
                  <a:moveTo>
                    <a:pt x="36382" y="1217046"/>
                  </a:moveTo>
                  <a:lnTo>
                    <a:pt x="30734" y="1235202"/>
                  </a:lnTo>
                  <a:lnTo>
                    <a:pt x="67056" y="1246504"/>
                  </a:lnTo>
                  <a:lnTo>
                    <a:pt x="72708" y="1228337"/>
                  </a:lnTo>
                  <a:lnTo>
                    <a:pt x="36382" y="1217046"/>
                  </a:lnTo>
                  <a:close/>
                </a:path>
                <a:path w="451485" h="1332229">
                  <a:moveTo>
                    <a:pt x="72708" y="1228337"/>
                  </a:moveTo>
                  <a:lnTo>
                    <a:pt x="67056" y="1246504"/>
                  </a:lnTo>
                  <a:lnTo>
                    <a:pt x="102508" y="1246504"/>
                  </a:lnTo>
                  <a:lnTo>
                    <a:pt x="109093" y="1239646"/>
                  </a:lnTo>
                  <a:lnTo>
                    <a:pt x="72708" y="1228337"/>
                  </a:lnTo>
                  <a:close/>
                </a:path>
                <a:path w="451485" h="1332229">
                  <a:moveTo>
                    <a:pt x="415036" y="0"/>
                  </a:moveTo>
                  <a:lnTo>
                    <a:pt x="36382" y="1217046"/>
                  </a:lnTo>
                  <a:lnTo>
                    <a:pt x="72708" y="1228337"/>
                  </a:lnTo>
                  <a:lnTo>
                    <a:pt x="451357" y="11429"/>
                  </a:lnTo>
                  <a:lnTo>
                    <a:pt x="415036" y="0"/>
                  </a:lnTo>
                  <a:close/>
                </a:path>
              </a:pathLst>
            </a:custGeom>
            <a:solidFill>
              <a:srgbClr val="FF0000"/>
            </a:solidFill>
          </p:spPr>
          <p:txBody>
            <a:bodyPr wrap="square" lIns="0" tIns="0" rIns="0" bIns="0" rtlCol="0"/>
            <a:lstStyle/>
            <a:p>
              <a:endParaRPr/>
            </a:p>
          </p:txBody>
        </p:sp>
      </p:grpSp>
      <p:sp>
        <p:nvSpPr>
          <p:cNvPr id="30" name="object 12">
            <a:extLst>
              <a:ext uri="{FF2B5EF4-FFF2-40B4-BE49-F238E27FC236}">
                <a16:creationId xmlns:a16="http://schemas.microsoft.com/office/drawing/2014/main" id="{9421E4B7-8DAA-FD15-91E3-44E25EFE0A7D}"/>
              </a:ext>
            </a:extLst>
          </p:cNvPr>
          <p:cNvSpPr txBox="1"/>
          <p:nvPr/>
        </p:nvSpPr>
        <p:spPr>
          <a:xfrm>
            <a:off x="3145650" y="3820287"/>
            <a:ext cx="2018030" cy="462915"/>
          </a:xfrm>
          <a:prstGeom prst="rect">
            <a:avLst/>
          </a:prstGeom>
        </p:spPr>
        <p:txBody>
          <a:bodyPr vert="horz" wrap="square" lIns="0" tIns="15875" rIns="0" bIns="0" rtlCol="0">
            <a:spAutoFit/>
          </a:bodyPr>
          <a:lstStyle/>
          <a:p>
            <a:pPr marL="361315">
              <a:lnSpc>
                <a:spcPct val="100000"/>
              </a:lnSpc>
              <a:spcBef>
                <a:spcPts val="125"/>
              </a:spcBef>
            </a:pPr>
            <a:r>
              <a:rPr sz="1400" b="1" dirty="0">
                <a:latin typeface="Arial"/>
                <a:cs typeface="Arial"/>
              </a:rPr>
              <a:t>Inner</a:t>
            </a:r>
            <a:r>
              <a:rPr sz="1400" b="1" spc="-5" dirty="0">
                <a:latin typeface="Arial"/>
                <a:cs typeface="Arial"/>
              </a:rPr>
              <a:t> </a:t>
            </a:r>
            <a:r>
              <a:rPr sz="1400" b="1" dirty="0">
                <a:latin typeface="Arial"/>
                <a:cs typeface="Arial"/>
              </a:rPr>
              <a:t>Detector</a:t>
            </a:r>
            <a:r>
              <a:rPr sz="1400" b="1" spc="-65" dirty="0">
                <a:latin typeface="Arial"/>
                <a:cs typeface="Arial"/>
              </a:rPr>
              <a:t> </a:t>
            </a:r>
            <a:r>
              <a:rPr sz="1400" b="1" spc="-20" dirty="0">
                <a:latin typeface="Arial"/>
                <a:cs typeface="Arial"/>
              </a:rPr>
              <a:t>(ID)</a:t>
            </a:r>
            <a:endParaRPr sz="1400" dirty="0">
              <a:latin typeface="Arial"/>
              <a:cs typeface="Arial"/>
            </a:endParaRPr>
          </a:p>
          <a:p>
            <a:pPr marL="12700">
              <a:lnSpc>
                <a:spcPct val="100000"/>
              </a:lnSpc>
              <a:spcBef>
                <a:spcPts val="50"/>
              </a:spcBef>
            </a:pPr>
            <a:r>
              <a:rPr sz="1400" dirty="0">
                <a:latin typeface="Arial MT"/>
                <a:cs typeface="Arial MT"/>
              </a:rPr>
              <a:t>Max</a:t>
            </a:r>
            <a:r>
              <a:rPr sz="1400" spc="-105" dirty="0">
                <a:latin typeface="Arial MT"/>
                <a:cs typeface="Arial MT"/>
              </a:rPr>
              <a:t> </a:t>
            </a:r>
            <a:r>
              <a:rPr sz="1400" dirty="0">
                <a:latin typeface="Arial MT"/>
                <a:cs typeface="Arial MT"/>
              </a:rPr>
              <a:t>Acceptance</a:t>
            </a:r>
            <a:r>
              <a:rPr sz="1400" spc="-15" dirty="0">
                <a:latin typeface="Arial MT"/>
                <a:cs typeface="Arial MT"/>
              </a:rPr>
              <a:t> </a:t>
            </a:r>
            <a:r>
              <a:rPr sz="1400" spc="-220" dirty="0">
                <a:latin typeface="Arial MT"/>
                <a:cs typeface="Arial MT"/>
              </a:rPr>
              <a:t>|ɳ|</a:t>
            </a:r>
            <a:r>
              <a:rPr sz="1400" spc="-10" dirty="0">
                <a:latin typeface="Arial MT"/>
                <a:cs typeface="Arial MT"/>
              </a:rPr>
              <a:t> </a:t>
            </a:r>
            <a:r>
              <a:rPr sz="1400" dirty="0">
                <a:latin typeface="Arial MT"/>
                <a:cs typeface="Arial MT"/>
              </a:rPr>
              <a:t>=</a:t>
            </a:r>
            <a:r>
              <a:rPr sz="1400" spc="-20" dirty="0">
                <a:latin typeface="Arial MT"/>
                <a:cs typeface="Arial MT"/>
              </a:rPr>
              <a:t> </a:t>
            </a:r>
            <a:r>
              <a:rPr sz="1400" spc="-25" dirty="0">
                <a:latin typeface="Arial MT"/>
                <a:cs typeface="Arial MT"/>
              </a:rPr>
              <a:t>2.5</a:t>
            </a:r>
            <a:endParaRPr sz="1400" dirty="0">
              <a:latin typeface="Arial MT"/>
              <a:cs typeface="Arial MT"/>
            </a:endParaRPr>
          </a:p>
        </p:txBody>
      </p:sp>
      <p:sp>
        <p:nvSpPr>
          <p:cNvPr id="31" name="object 13">
            <a:extLst>
              <a:ext uri="{FF2B5EF4-FFF2-40B4-BE49-F238E27FC236}">
                <a16:creationId xmlns:a16="http://schemas.microsoft.com/office/drawing/2014/main" id="{3732D3E9-7F97-9FB5-306B-EF77FEBA825C}"/>
              </a:ext>
            </a:extLst>
          </p:cNvPr>
          <p:cNvSpPr txBox="1"/>
          <p:nvPr/>
        </p:nvSpPr>
        <p:spPr>
          <a:xfrm>
            <a:off x="4489565" y="4373372"/>
            <a:ext cx="934719" cy="786765"/>
          </a:xfrm>
          <a:prstGeom prst="rect">
            <a:avLst/>
          </a:prstGeom>
        </p:spPr>
        <p:txBody>
          <a:bodyPr vert="horz" wrap="square" lIns="0" tIns="15875" rIns="0" bIns="0" rtlCol="0">
            <a:spAutoFit/>
          </a:bodyPr>
          <a:lstStyle/>
          <a:p>
            <a:pPr marL="67310">
              <a:lnSpc>
                <a:spcPct val="100000"/>
              </a:lnSpc>
              <a:spcBef>
                <a:spcPts val="125"/>
              </a:spcBef>
              <a:tabLst>
                <a:tab pos="410845" algn="l"/>
              </a:tabLst>
            </a:pPr>
            <a:r>
              <a:rPr sz="1400" spc="-25" dirty="0">
                <a:latin typeface="Arial MT"/>
                <a:cs typeface="Arial MT"/>
              </a:rPr>
              <a:t>92</a:t>
            </a:r>
            <a:r>
              <a:rPr sz="1400" dirty="0">
                <a:latin typeface="Arial MT"/>
                <a:cs typeface="Arial MT"/>
              </a:rPr>
              <a:t>	</a:t>
            </a:r>
            <a:r>
              <a:rPr sz="1400" spc="-10" dirty="0">
                <a:latin typeface="Arial MT"/>
                <a:cs typeface="Arial MT"/>
              </a:rPr>
              <a:t>million</a:t>
            </a:r>
            <a:endParaRPr sz="1400" dirty="0">
              <a:latin typeface="Arial MT"/>
              <a:cs typeface="Arial MT"/>
            </a:endParaRPr>
          </a:p>
          <a:p>
            <a:pPr>
              <a:lnSpc>
                <a:spcPct val="100000"/>
              </a:lnSpc>
              <a:spcBef>
                <a:spcPts val="994"/>
              </a:spcBef>
            </a:pPr>
            <a:endParaRPr sz="1400" dirty="0">
              <a:latin typeface="Arial MT"/>
              <a:cs typeface="Arial MT"/>
            </a:endParaRPr>
          </a:p>
          <a:p>
            <a:pPr marL="12700">
              <a:lnSpc>
                <a:spcPct val="100000"/>
              </a:lnSpc>
              <a:tabLst>
                <a:tab pos="815975" algn="l"/>
              </a:tabLst>
            </a:pPr>
            <a:r>
              <a:rPr sz="1400" spc="-10" dirty="0">
                <a:latin typeface="Arial MT"/>
                <a:cs typeface="Arial MT"/>
              </a:rPr>
              <a:t>Tracker:</a:t>
            </a:r>
            <a:r>
              <a:rPr sz="1400" dirty="0">
                <a:latin typeface="Arial MT"/>
                <a:cs typeface="Arial MT"/>
              </a:rPr>
              <a:t>	</a:t>
            </a:r>
            <a:r>
              <a:rPr sz="1400" spc="-50" dirty="0">
                <a:latin typeface="Arial MT"/>
                <a:cs typeface="Arial MT"/>
              </a:rPr>
              <a:t>6</a:t>
            </a:r>
            <a:endParaRPr sz="1400" dirty="0">
              <a:latin typeface="Arial MT"/>
              <a:cs typeface="Arial MT"/>
            </a:endParaRPr>
          </a:p>
        </p:txBody>
      </p:sp>
      <p:sp>
        <p:nvSpPr>
          <p:cNvPr id="32" name="object 14">
            <a:extLst>
              <a:ext uri="{FF2B5EF4-FFF2-40B4-BE49-F238E27FC236}">
                <a16:creationId xmlns:a16="http://schemas.microsoft.com/office/drawing/2014/main" id="{160E1594-6CBC-1297-DB17-2A1DCB74D105}"/>
              </a:ext>
            </a:extLst>
          </p:cNvPr>
          <p:cNvSpPr txBox="1"/>
          <p:nvPr/>
        </p:nvSpPr>
        <p:spPr>
          <a:xfrm>
            <a:off x="3145650" y="4373372"/>
            <a:ext cx="1287780" cy="1340485"/>
          </a:xfrm>
          <a:prstGeom prst="rect">
            <a:avLst/>
          </a:prstGeom>
        </p:spPr>
        <p:txBody>
          <a:bodyPr vert="horz" wrap="square" lIns="0" tIns="26034" rIns="0" bIns="0" rtlCol="0">
            <a:spAutoFit/>
          </a:bodyPr>
          <a:lstStyle/>
          <a:p>
            <a:pPr marL="12700" marR="13335">
              <a:lnSpc>
                <a:spcPts val="1650"/>
              </a:lnSpc>
              <a:spcBef>
                <a:spcPts val="204"/>
              </a:spcBef>
              <a:tabLst>
                <a:tab pos="544830" algn="l"/>
              </a:tabLst>
            </a:pPr>
            <a:r>
              <a:rPr sz="1400" spc="-10" dirty="0">
                <a:latin typeface="Arial MT"/>
                <a:cs typeface="Arial MT"/>
              </a:rPr>
              <a:t>Pixel</a:t>
            </a:r>
            <a:r>
              <a:rPr sz="1400" dirty="0">
                <a:latin typeface="Arial MT"/>
                <a:cs typeface="Arial MT"/>
              </a:rPr>
              <a:t>	</a:t>
            </a:r>
            <a:r>
              <a:rPr sz="1400" spc="-10" dirty="0">
                <a:latin typeface="Arial MT"/>
                <a:cs typeface="Arial MT"/>
              </a:rPr>
              <a:t>Detector: channels</a:t>
            </a:r>
            <a:endParaRPr sz="1400" dirty="0">
              <a:latin typeface="Arial MT"/>
              <a:cs typeface="Arial MT"/>
            </a:endParaRPr>
          </a:p>
          <a:p>
            <a:pPr marL="12700" marR="5080">
              <a:lnSpc>
                <a:spcPct val="102800"/>
              </a:lnSpc>
              <a:spcBef>
                <a:spcPts val="855"/>
              </a:spcBef>
            </a:pPr>
            <a:r>
              <a:rPr sz="1400" spc="-10" dirty="0">
                <a:latin typeface="Arial MT"/>
                <a:cs typeface="Arial MT"/>
              </a:rPr>
              <a:t>Semiconductor </a:t>
            </a:r>
            <a:r>
              <a:rPr sz="1400" dirty="0">
                <a:latin typeface="Arial MT"/>
                <a:cs typeface="Arial MT"/>
              </a:rPr>
              <a:t>million</a:t>
            </a:r>
            <a:r>
              <a:rPr sz="1400" spc="-30" dirty="0">
                <a:latin typeface="Arial MT"/>
                <a:cs typeface="Arial MT"/>
              </a:rPr>
              <a:t> </a:t>
            </a:r>
            <a:r>
              <a:rPr sz="1400" spc="-10" dirty="0">
                <a:latin typeface="Arial MT"/>
                <a:cs typeface="Arial MT"/>
              </a:rPr>
              <a:t>channels</a:t>
            </a:r>
            <a:endParaRPr sz="1400" dirty="0">
              <a:latin typeface="Arial MT"/>
              <a:cs typeface="Arial MT"/>
            </a:endParaRPr>
          </a:p>
          <a:p>
            <a:pPr marL="12700">
              <a:lnSpc>
                <a:spcPct val="100000"/>
              </a:lnSpc>
              <a:spcBef>
                <a:spcPts val="950"/>
              </a:spcBef>
            </a:pPr>
            <a:r>
              <a:rPr sz="1400" spc="-10" dirty="0">
                <a:latin typeface="Arial MT"/>
                <a:cs typeface="Arial MT"/>
              </a:rPr>
              <a:t>Transition</a:t>
            </a:r>
            <a:endParaRPr sz="1400" dirty="0">
              <a:latin typeface="Arial MT"/>
              <a:cs typeface="Arial MT"/>
            </a:endParaRPr>
          </a:p>
        </p:txBody>
      </p:sp>
      <p:sp>
        <p:nvSpPr>
          <p:cNvPr id="33" name="object 15">
            <a:extLst>
              <a:ext uri="{FF2B5EF4-FFF2-40B4-BE49-F238E27FC236}">
                <a16:creationId xmlns:a16="http://schemas.microsoft.com/office/drawing/2014/main" id="{592F50C7-DD0D-7395-5741-15F4FD8048C6}"/>
              </a:ext>
            </a:extLst>
          </p:cNvPr>
          <p:cNvSpPr txBox="1"/>
          <p:nvPr/>
        </p:nvSpPr>
        <p:spPr>
          <a:xfrm>
            <a:off x="4641965" y="5470335"/>
            <a:ext cx="774065" cy="243204"/>
          </a:xfrm>
          <a:prstGeom prst="rect">
            <a:avLst/>
          </a:prstGeom>
        </p:spPr>
        <p:txBody>
          <a:bodyPr vert="horz" wrap="square" lIns="0" tIns="15875" rIns="0" bIns="0" rtlCol="0">
            <a:spAutoFit/>
          </a:bodyPr>
          <a:lstStyle/>
          <a:p>
            <a:pPr marL="12700">
              <a:lnSpc>
                <a:spcPct val="100000"/>
              </a:lnSpc>
              <a:spcBef>
                <a:spcPts val="125"/>
              </a:spcBef>
            </a:pPr>
            <a:r>
              <a:rPr sz="1400" spc="-10" dirty="0">
                <a:latin typeface="Arial MT"/>
                <a:cs typeface="Arial MT"/>
              </a:rPr>
              <a:t>Radiation</a:t>
            </a:r>
            <a:endParaRPr sz="1400">
              <a:latin typeface="Arial MT"/>
              <a:cs typeface="Arial MT"/>
            </a:endParaRPr>
          </a:p>
        </p:txBody>
      </p:sp>
      <p:sp>
        <p:nvSpPr>
          <p:cNvPr id="35" name="object 16">
            <a:extLst>
              <a:ext uri="{FF2B5EF4-FFF2-40B4-BE49-F238E27FC236}">
                <a16:creationId xmlns:a16="http://schemas.microsoft.com/office/drawing/2014/main" id="{1CD65FD1-B2D2-6080-D54C-6E82C12A44B1}"/>
              </a:ext>
            </a:extLst>
          </p:cNvPr>
          <p:cNvSpPr txBox="1"/>
          <p:nvPr/>
        </p:nvSpPr>
        <p:spPr>
          <a:xfrm>
            <a:off x="3145650" y="5680202"/>
            <a:ext cx="2116455" cy="243204"/>
          </a:xfrm>
          <a:prstGeom prst="rect">
            <a:avLst/>
          </a:prstGeom>
        </p:spPr>
        <p:txBody>
          <a:bodyPr vert="horz" wrap="square" lIns="0" tIns="15875" rIns="0" bIns="0" rtlCol="0">
            <a:spAutoFit/>
          </a:bodyPr>
          <a:lstStyle/>
          <a:p>
            <a:pPr marL="12700">
              <a:lnSpc>
                <a:spcPct val="100000"/>
              </a:lnSpc>
              <a:spcBef>
                <a:spcPts val="125"/>
              </a:spcBef>
            </a:pPr>
            <a:r>
              <a:rPr sz="1400" spc="-10" dirty="0">
                <a:latin typeface="Arial MT"/>
                <a:cs typeface="Arial MT"/>
              </a:rPr>
              <a:t>Tracker:</a:t>
            </a:r>
            <a:r>
              <a:rPr sz="1400" spc="-15" dirty="0">
                <a:latin typeface="Arial MT"/>
                <a:cs typeface="Arial MT"/>
              </a:rPr>
              <a:t> </a:t>
            </a:r>
            <a:r>
              <a:rPr sz="1400" dirty="0">
                <a:latin typeface="Arial MT"/>
                <a:cs typeface="Arial MT"/>
              </a:rPr>
              <a:t>350.000</a:t>
            </a:r>
            <a:r>
              <a:rPr sz="1400" spc="-50" dirty="0">
                <a:latin typeface="Arial MT"/>
                <a:cs typeface="Arial MT"/>
              </a:rPr>
              <a:t> </a:t>
            </a:r>
            <a:r>
              <a:rPr sz="1400" spc="-10" dirty="0">
                <a:latin typeface="Arial MT"/>
                <a:cs typeface="Arial MT"/>
              </a:rPr>
              <a:t>channels</a:t>
            </a:r>
            <a:endParaRPr sz="1400">
              <a:latin typeface="Arial MT"/>
              <a:cs typeface="Arial MT"/>
            </a:endParaRPr>
          </a:p>
        </p:txBody>
      </p:sp>
      <p:sp>
        <p:nvSpPr>
          <p:cNvPr id="37" name="object 17">
            <a:extLst>
              <a:ext uri="{FF2B5EF4-FFF2-40B4-BE49-F238E27FC236}">
                <a16:creationId xmlns:a16="http://schemas.microsoft.com/office/drawing/2014/main" id="{882122EA-BD5D-6993-675F-5EC5AD5414AD}"/>
              </a:ext>
            </a:extLst>
          </p:cNvPr>
          <p:cNvSpPr txBox="1"/>
          <p:nvPr/>
        </p:nvSpPr>
        <p:spPr>
          <a:xfrm>
            <a:off x="71412" y="487260"/>
            <a:ext cx="4451350" cy="930275"/>
          </a:xfrm>
          <a:prstGeom prst="rect">
            <a:avLst/>
          </a:prstGeom>
        </p:spPr>
        <p:txBody>
          <a:bodyPr vert="horz" wrap="square" lIns="0" tIns="10795" rIns="0" bIns="0" rtlCol="0">
            <a:spAutoFit/>
          </a:bodyPr>
          <a:lstStyle/>
          <a:p>
            <a:pPr marL="176530" marR="5080">
              <a:lnSpc>
                <a:spcPct val="100800"/>
              </a:lnSpc>
              <a:spcBef>
                <a:spcPts val="85"/>
              </a:spcBef>
            </a:pPr>
            <a:r>
              <a:rPr sz="1800" dirty="0">
                <a:latin typeface="Arial MT"/>
                <a:cs typeface="Arial MT"/>
              </a:rPr>
              <a:t>The</a:t>
            </a:r>
            <a:r>
              <a:rPr sz="1800" spc="-40" dirty="0">
                <a:latin typeface="Arial MT"/>
                <a:cs typeface="Arial MT"/>
              </a:rPr>
              <a:t> </a:t>
            </a:r>
            <a:r>
              <a:rPr sz="1800" dirty="0">
                <a:latin typeface="Arial MT"/>
                <a:cs typeface="Arial MT"/>
              </a:rPr>
              <a:t>current</a:t>
            </a:r>
            <a:r>
              <a:rPr sz="1800" spc="-50" dirty="0">
                <a:latin typeface="Arial MT"/>
                <a:cs typeface="Arial MT"/>
              </a:rPr>
              <a:t> </a:t>
            </a:r>
            <a:r>
              <a:rPr sz="1800" dirty="0">
                <a:latin typeface="Arial MT"/>
                <a:cs typeface="Arial MT"/>
              </a:rPr>
              <a:t>innermost</a:t>
            </a:r>
            <a:r>
              <a:rPr sz="1800" spc="-50" dirty="0">
                <a:latin typeface="Arial MT"/>
                <a:cs typeface="Arial MT"/>
              </a:rPr>
              <a:t> </a:t>
            </a:r>
            <a:r>
              <a:rPr sz="1800" dirty="0">
                <a:latin typeface="Arial MT"/>
                <a:cs typeface="Arial MT"/>
              </a:rPr>
              <a:t>detection</a:t>
            </a:r>
            <a:r>
              <a:rPr sz="1800" spc="-25" dirty="0">
                <a:latin typeface="Arial MT"/>
                <a:cs typeface="Arial MT"/>
              </a:rPr>
              <a:t> </a:t>
            </a:r>
            <a:r>
              <a:rPr sz="1800" dirty="0">
                <a:latin typeface="Arial MT"/>
                <a:cs typeface="Arial MT"/>
              </a:rPr>
              <a:t>system </a:t>
            </a:r>
            <a:r>
              <a:rPr sz="1800" spc="-25" dirty="0">
                <a:latin typeface="Arial MT"/>
                <a:cs typeface="Arial MT"/>
              </a:rPr>
              <a:t>of </a:t>
            </a:r>
            <a:r>
              <a:rPr sz="1800" spc="-10" dirty="0">
                <a:latin typeface="Arial MT"/>
                <a:cs typeface="Arial MT"/>
              </a:rPr>
              <a:t>ATLAS</a:t>
            </a:r>
            <a:r>
              <a:rPr sz="1800" spc="-25" dirty="0">
                <a:latin typeface="Arial MT"/>
                <a:cs typeface="Arial MT"/>
              </a:rPr>
              <a:t> </a:t>
            </a:r>
            <a:r>
              <a:rPr sz="1800" dirty="0">
                <a:latin typeface="Arial MT"/>
                <a:cs typeface="Arial MT"/>
              </a:rPr>
              <a:t>is</a:t>
            </a:r>
            <a:r>
              <a:rPr sz="1800" spc="-20" dirty="0">
                <a:latin typeface="Arial MT"/>
                <a:cs typeface="Arial MT"/>
              </a:rPr>
              <a:t> </a:t>
            </a:r>
            <a:r>
              <a:rPr sz="1800" dirty="0">
                <a:latin typeface="Arial MT"/>
                <a:cs typeface="Arial MT"/>
              </a:rPr>
              <a:t>the</a:t>
            </a:r>
            <a:r>
              <a:rPr sz="1800" spc="-45" dirty="0">
                <a:latin typeface="Arial MT"/>
                <a:cs typeface="Arial MT"/>
              </a:rPr>
              <a:t> </a:t>
            </a:r>
            <a:r>
              <a:rPr sz="1800" dirty="0">
                <a:latin typeface="Arial MT"/>
                <a:cs typeface="Arial MT"/>
              </a:rPr>
              <a:t>Inner</a:t>
            </a:r>
            <a:r>
              <a:rPr sz="1800" spc="-80" dirty="0">
                <a:latin typeface="Arial MT"/>
                <a:cs typeface="Arial MT"/>
              </a:rPr>
              <a:t> </a:t>
            </a:r>
            <a:r>
              <a:rPr sz="1800" spc="-10" dirty="0">
                <a:latin typeface="Arial MT"/>
                <a:cs typeface="Arial MT"/>
              </a:rPr>
              <a:t>Detector</a:t>
            </a:r>
            <a:endParaRPr sz="1800" dirty="0">
              <a:latin typeface="Arial MT"/>
              <a:cs typeface="Arial MT"/>
            </a:endParaRPr>
          </a:p>
          <a:p>
            <a:pPr marL="12700">
              <a:lnSpc>
                <a:spcPct val="100000"/>
              </a:lnSpc>
              <a:spcBef>
                <a:spcPts val="915"/>
              </a:spcBef>
            </a:pPr>
            <a:r>
              <a:rPr sz="1550" b="1" dirty="0">
                <a:solidFill>
                  <a:srgbClr val="155F82"/>
                </a:solidFill>
                <a:latin typeface="Arial"/>
                <a:cs typeface="Arial"/>
              </a:rPr>
              <a:t>Present</a:t>
            </a:r>
            <a:r>
              <a:rPr sz="1550" b="1" spc="114" dirty="0">
                <a:solidFill>
                  <a:srgbClr val="155F82"/>
                </a:solidFill>
                <a:latin typeface="Arial"/>
                <a:cs typeface="Arial"/>
              </a:rPr>
              <a:t> </a:t>
            </a:r>
            <a:r>
              <a:rPr sz="1550" b="1" spc="-10" dirty="0">
                <a:solidFill>
                  <a:srgbClr val="155F82"/>
                </a:solidFill>
                <a:latin typeface="Arial"/>
                <a:cs typeface="Arial"/>
              </a:rPr>
              <a:t>layout</a:t>
            </a:r>
            <a:endParaRPr sz="1550" dirty="0">
              <a:latin typeface="Arial"/>
              <a:cs typeface="Arial"/>
            </a:endParaRPr>
          </a:p>
        </p:txBody>
      </p:sp>
      <p:grpSp>
        <p:nvGrpSpPr>
          <p:cNvPr id="39" name="object 18">
            <a:extLst>
              <a:ext uri="{FF2B5EF4-FFF2-40B4-BE49-F238E27FC236}">
                <a16:creationId xmlns:a16="http://schemas.microsoft.com/office/drawing/2014/main" id="{5F30AEF1-07F9-EA13-FF09-4EC922EFB2A6}"/>
              </a:ext>
            </a:extLst>
          </p:cNvPr>
          <p:cNvGrpSpPr/>
          <p:nvPr/>
        </p:nvGrpSpPr>
        <p:grpSpPr>
          <a:xfrm>
            <a:off x="9533156" y="4486662"/>
            <a:ext cx="2680970" cy="1778635"/>
            <a:chOff x="9523631" y="4795534"/>
            <a:chExt cx="2680970" cy="1778635"/>
          </a:xfrm>
        </p:grpSpPr>
        <p:sp>
          <p:nvSpPr>
            <p:cNvPr id="41" name="object 19">
              <a:extLst>
                <a:ext uri="{FF2B5EF4-FFF2-40B4-BE49-F238E27FC236}">
                  <a16:creationId xmlns:a16="http://schemas.microsoft.com/office/drawing/2014/main" id="{4E7A7507-3ACD-69FD-6930-10BA0668E642}"/>
                </a:ext>
              </a:extLst>
            </p:cNvPr>
            <p:cNvSpPr/>
            <p:nvPr/>
          </p:nvSpPr>
          <p:spPr>
            <a:xfrm>
              <a:off x="9525262" y="4800015"/>
              <a:ext cx="2654935" cy="1771014"/>
            </a:xfrm>
            <a:custGeom>
              <a:avLst/>
              <a:gdLst/>
              <a:ahLst/>
              <a:cxnLst/>
              <a:rect l="l" t="t" r="r" b="b"/>
              <a:pathLst>
                <a:path w="2654934" h="1771015">
                  <a:moveTo>
                    <a:pt x="1154522" y="0"/>
                  </a:moveTo>
                  <a:lnTo>
                    <a:pt x="1104827" y="1797"/>
                  </a:lnTo>
                  <a:lnTo>
                    <a:pt x="1050904" y="7982"/>
                  </a:lnTo>
                  <a:lnTo>
                    <a:pt x="939929" y="29879"/>
                  </a:lnTo>
                  <a:lnTo>
                    <a:pt x="897538" y="34581"/>
                  </a:lnTo>
                  <a:lnTo>
                    <a:pt x="861983" y="34906"/>
                  </a:lnTo>
                  <a:lnTo>
                    <a:pt x="830938" y="32017"/>
                  </a:lnTo>
                  <a:lnTo>
                    <a:pt x="802078" y="27079"/>
                  </a:lnTo>
                  <a:lnTo>
                    <a:pt x="773077" y="21257"/>
                  </a:lnTo>
                  <a:lnTo>
                    <a:pt x="741610" y="15715"/>
                  </a:lnTo>
                  <a:lnTo>
                    <a:pt x="705351" y="11617"/>
                  </a:lnTo>
                  <a:lnTo>
                    <a:pt x="661975" y="10128"/>
                  </a:lnTo>
                  <a:lnTo>
                    <a:pt x="609155" y="12412"/>
                  </a:lnTo>
                  <a:lnTo>
                    <a:pt x="476016" y="27377"/>
                  </a:lnTo>
                  <a:lnTo>
                    <a:pt x="412630" y="31016"/>
                  </a:lnTo>
                  <a:lnTo>
                    <a:pt x="354072" y="31402"/>
                  </a:lnTo>
                  <a:lnTo>
                    <a:pt x="300003" y="29388"/>
                  </a:lnTo>
                  <a:lnTo>
                    <a:pt x="250084" y="25826"/>
                  </a:lnTo>
                  <a:lnTo>
                    <a:pt x="161345" y="17462"/>
                  </a:lnTo>
                  <a:lnTo>
                    <a:pt x="121848" y="14365"/>
                  </a:lnTo>
                  <a:lnTo>
                    <a:pt x="85149" y="13126"/>
                  </a:lnTo>
                  <a:lnTo>
                    <a:pt x="50908" y="14599"/>
                  </a:lnTo>
                  <a:lnTo>
                    <a:pt x="18788" y="19634"/>
                  </a:lnTo>
                  <a:lnTo>
                    <a:pt x="28751" y="66638"/>
                  </a:lnTo>
                  <a:lnTo>
                    <a:pt x="34380" y="114105"/>
                  </a:lnTo>
                  <a:lnTo>
                    <a:pt x="36433" y="162025"/>
                  </a:lnTo>
                  <a:lnTo>
                    <a:pt x="35664" y="210383"/>
                  </a:lnTo>
                  <a:lnTo>
                    <a:pt x="32833" y="259169"/>
                  </a:lnTo>
                  <a:lnTo>
                    <a:pt x="28694" y="308368"/>
                  </a:lnTo>
                  <a:lnTo>
                    <a:pt x="19521" y="407962"/>
                  </a:lnTo>
                  <a:lnTo>
                    <a:pt x="16001" y="458332"/>
                  </a:lnTo>
                  <a:lnTo>
                    <a:pt x="14201" y="509066"/>
                  </a:lnTo>
                  <a:lnTo>
                    <a:pt x="14878" y="560153"/>
                  </a:lnTo>
                  <a:lnTo>
                    <a:pt x="22973" y="666049"/>
                  </a:lnTo>
                  <a:lnTo>
                    <a:pt x="23538" y="717407"/>
                  </a:lnTo>
                  <a:lnTo>
                    <a:pt x="21412" y="766438"/>
                  </a:lnTo>
                  <a:lnTo>
                    <a:pt x="17521" y="813927"/>
                  </a:lnTo>
                  <a:lnTo>
                    <a:pt x="8156" y="907411"/>
                  </a:lnTo>
                  <a:lnTo>
                    <a:pt x="4537" y="954974"/>
                  </a:lnTo>
                  <a:lnTo>
                    <a:pt x="2863" y="1004129"/>
                  </a:lnTo>
                  <a:lnTo>
                    <a:pt x="4062" y="1055660"/>
                  </a:lnTo>
                  <a:lnTo>
                    <a:pt x="9061" y="1110350"/>
                  </a:lnTo>
                  <a:lnTo>
                    <a:pt x="18788" y="1168984"/>
                  </a:lnTo>
                  <a:lnTo>
                    <a:pt x="27199" y="1224112"/>
                  </a:lnTo>
                  <a:lnTo>
                    <a:pt x="30429" y="1277906"/>
                  </a:lnTo>
                  <a:lnTo>
                    <a:pt x="29575" y="1330372"/>
                  </a:lnTo>
                  <a:lnTo>
                    <a:pt x="25730" y="1381513"/>
                  </a:lnTo>
                  <a:lnTo>
                    <a:pt x="19991" y="1431337"/>
                  </a:lnTo>
                  <a:lnTo>
                    <a:pt x="7212" y="1527052"/>
                  </a:lnTo>
                  <a:lnTo>
                    <a:pt x="2362" y="1572955"/>
                  </a:lnTo>
                  <a:lnTo>
                    <a:pt x="0" y="1617561"/>
                  </a:lnTo>
                  <a:lnTo>
                    <a:pt x="1219" y="1660877"/>
                  </a:lnTo>
                  <a:lnTo>
                    <a:pt x="7117" y="1702908"/>
                  </a:lnTo>
                  <a:lnTo>
                    <a:pt x="18788" y="1743659"/>
                  </a:lnTo>
                  <a:lnTo>
                    <a:pt x="69806" y="1743349"/>
                  </a:lnTo>
                  <a:lnTo>
                    <a:pt x="116965" y="1746081"/>
                  </a:lnTo>
                  <a:lnTo>
                    <a:pt x="161337" y="1750860"/>
                  </a:lnTo>
                  <a:lnTo>
                    <a:pt x="246005" y="1762591"/>
                  </a:lnTo>
                  <a:lnTo>
                    <a:pt x="288445" y="1767556"/>
                  </a:lnTo>
                  <a:lnTo>
                    <a:pt x="332383" y="1770597"/>
                  </a:lnTo>
                  <a:lnTo>
                    <a:pt x="378894" y="1770721"/>
                  </a:lnTo>
                  <a:lnTo>
                    <a:pt x="429046" y="1766935"/>
                  </a:lnTo>
                  <a:lnTo>
                    <a:pt x="483914" y="1758245"/>
                  </a:lnTo>
                  <a:lnTo>
                    <a:pt x="544568" y="1743659"/>
                  </a:lnTo>
                  <a:lnTo>
                    <a:pt x="601777" y="1730418"/>
                  </a:lnTo>
                  <a:lnTo>
                    <a:pt x="656430" y="1722804"/>
                  </a:lnTo>
                  <a:lnTo>
                    <a:pt x="708802" y="1719851"/>
                  </a:lnTo>
                  <a:lnTo>
                    <a:pt x="759169" y="1720593"/>
                  </a:lnTo>
                  <a:lnTo>
                    <a:pt x="807806" y="1724065"/>
                  </a:lnTo>
                  <a:lnTo>
                    <a:pt x="854987" y="1729300"/>
                  </a:lnTo>
                  <a:lnTo>
                    <a:pt x="946085" y="1741198"/>
                  </a:lnTo>
                  <a:lnTo>
                    <a:pt x="990552" y="1745929"/>
                  </a:lnTo>
                  <a:lnTo>
                    <a:pt x="1034664" y="1748560"/>
                  </a:lnTo>
                  <a:lnTo>
                    <a:pt x="1078697" y="1748125"/>
                  </a:lnTo>
                  <a:lnTo>
                    <a:pt x="1174757" y="1738296"/>
                  </a:lnTo>
                  <a:lnTo>
                    <a:pt x="1224153" y="1737654"/>
                  </a:lnTo>
                  <a:lnTo>
                    <a:pt x="1271869" y="1740411"/>
                  </a:lnTo>
                  <a:lnTo>
                    <a:pt x="1318662" y="1745241"/>
                  </a:lnTo>
                  <a:lnTo>
                    <a:pt x="1365289" y="1750822"/>
                  </a:lnTo>
                  <a:lnTo>
                    <a:pt x="1412507" y="1755830"/>
                  </a:lnTo>
                  <a:lnTo>
                    <a:pt x="1461072" y="1758941"/>
                  </a:lnTo>
                  <a:lnTo>
                    <a:pt x="1511741" y="1758832"/>
                  </a:lnTo>
                  <a:lnTo>
                    <a:pt x="1565270" y="1754179"/>
                  </a:lnTo>
                  <a:lnTo>
                    <a:pt x="1671415" y="1734476"/>
                  </a:lnTo>
                  <a:lnTo>
                    <a:pt x="1712211" y="1731270"/>
                  </a:lnTo>
                  <a:lnTo>
                    <a:pt x="1746981" y="1732661"/>
                  </a:lnTo>
                  <a:lnTo>
                    <a:pt x="1777901" y="1737269"/>
                  </a:lnTo>
                  <a:lnTo>
                    <a:pt x="1807147" y="1743713"/>
                  </a:lnTo>
                  <a:lnTo>
                    <a:pt x="1836895" y="1750614"/>
                  </a:lnTo>
                  <a:lnTo>
                    <a:pt x="1869321" y="1756591"/>
                  </a:lnTo>
                  <a:lnTo>
                    <a:pt x="1906602" y="1760264"/>
                  </a:lnTo>
                  <a:lnTo>
                    <a:pt x="1950913" y="1760254"/>
                  </a:lnTo>
                  <a:lnTo>
                    <a:pt x="2004430" y="1755179"/>
                  </a:lnTo>
                  <a:lnTo>
                    <a:pt x="2131154" y="1732671"/>
                  </a:lnTo>
                  <a:lnTo>
                    <a:pt x="2186651" y="1726929"/>
                  </a:lnTo>
                  <a:lnTo>
                    <a:pt x="2236976" y="1725458"/>
                  </a:lnTo>
                  <a:lnTo>
                    <a:pt x="2283282" y="1727284"/>
                  </a:lnTo>
                  <a:lnTo>
                    <a:pt x="2326726" y="1731433"/>
                  </a:lnTo>
                  <a:lnTo>
                    <a:pt x="2368462" y="1736930"/>
                  </a:lnTo>
                  <a:lnTo>
                    <a:pt x="2409645" y="1742800"/>
                  </a:lnTo>
                  <a:lnTo>
                    <a:pt x="2451430" y="1748070"/>
                  </a:lnTo>
                  <a:lnTo>
                    <a:pt x="2494972" y="1751765"/>
                  </a:lnTo>
                  <a:lnTo>
                    <a:pt x="2541426" y="1752911"/>
                  </a:lnTo>
                  <a:lnTo>
                    <a:pt x="2591946" y="1750534"/>
                  </a:lnTo>
                  <a:lnTo>
                    <a:pt x="2647688" y="1743659"/>
                  </a:lnTo>
                  <a:lnTo>
                    <a:pt x="2643105" y="1708576"/>
                  </a:lnTo>
                  <a:lnTo>
                    <a:pt x="2641278" y="1668515"/>
                  </a:lnTo>
                  <a:lnTo>
                    <a:pt x="2641594" y="1624203"/>
                  </a:lnTo>
                  <a:lnTo>
                    <a:pt x="2643440" y="1576361"/>
                  </a:lnTo>
                  <a:lnTo>
                    <a:pt x="2649268" y="1472986"/>
                  </a:lnTo>
                  <a:lnTo>
                    <a:pt x="2652024" y="1418901"/>
                  </a:lnTo>
                  <a:lnTo>
                    <a:pt x="2653857" y="1364182"/>
                  </a:lnTo>
                  <a:lnTo>
                    <a:pt x="2654154" y="1309554"/>
                  </a:lnTo>
                  <a:lnTo>
                    <a:pt x="2652302" y="1255740"/>
                  </a:lnTo>
                  <a:lnTo>
                    <a:pt x="2643373" y="1156866"/>
                  </a:lnTo>
                  <a:lnTo>
                    <a:pt x="2641470" y="1110801"/>
                  </a:lnTo>
                  <a:lnTo>
                    <a:pt x="2641490" y="1064880"/>
                  </a:lnTo>
                  <a:lnTo>
                    <a:pt x="2642946" y="1018718"/>
                  </a:lnTo>
                  <a:lnTo>
                    <a:pt x="2645349" y="971928"/>
                  </a:lnTo>
                  <a:lnTo>
                    <a:pt x="2651044" y="874916"/>
                  </a:lnTo>
                  <a:lnTo>
                    <a:pt x="2653360" y="823920"/>
                  </a:lnTo>
                  <a:lnTo>
                    <a:pt x="2654671" y="770748"/>
                  </a:lnTo>
                  <a:lnTo>
                    <a:pt x="2654487" y="715013"/>
                  </a:lnTo>
                  <a:lnTo>
                    <a:pt x="2652322" y="656329"/>
                  </a:lnTo>
                  <a:lnTo>
                    <a:pt x="2647688" y="594309"/>
                  </a:lnTo>
                  <a:lnTo>
                    <a:pt x="2642335" y="529368"/>
                  </a:lnTo>
                  <a:lnTo>
                    <a:pt x="2639186" y="472543"/>
                  </a:lnTo>
                  <a:lnTo>
                    <a:pt x="2637863" y="421975"/>
                  </a:lnTo>
                  <a:lnTo>
                    <a:pt x="2637989" y="375806"/>
                  </a:lnTo>
                  <a:lnTo>
                    <a:pt x="2639186" y="332177"/>
                  </a:lnTo>
                  <a:lnTo>
                    <a:pt x="2645420" y="197938"/>
                  </a:lnTo>
                  <a:lnTo>
                    <a:pt x="2647121" y="145878"/>
                  </a:lnTo>
                  <a:lnTo>
                    <a:pt x="2648002" y="87063"/>
                  </a:lnTo>
                  <a:lnTo>
                    <a:pt x="2647688" y="19634"/>
                  </a:lnTo>
                  <a:lnTo>
                    <a:pt x="2605442" y="22850"/>
                  </a:lnTo>
                  <a:lnTo>
                    <a:pt x="2560698" y="23867"/>
                  </a:lnTo>
                  <a:lnTo>
                    <a:pt x="2513760" y="23170"/>
                  </a:lnTo>
                  <a:lnTo>
                    <a:pt x="2464935" y="21243"/>
                  </a:lnTo>
                  <a:lnTo>
                    <a:pt x="2362842" y="15633"/>
                  </a:lnTo>
                  <a:lnTo>
                    <a:pt x="2310187" y="12920"/>
                  </a:lnTo>
                  <a:lnTo>
                    <a:pt x="2256866" y="10913"/>
                  </a:lnTo>
                  <a:lnTo>
                    <a:pt x="2203186" y="10097"/>
                  </a:lnTo>
                  <a:lnTo>
                    <a:pt x="2149451" y="10956"/>
                  </a:lnTo>
                  <a:lnTo>
                    <a:pt x="2095967" y="13973"/>
                  </a:lnTo>
                  <a:lnTo>
                    <a:pt x="1987205" y="25831"/>
                  </a:lnTo>
                  <a:lnTo>
                    <a:pt x="1934008" y="29192"/>
                  </a:lnTo>
                  <a:lnTo>
                    <a:pt x="1882948" y="30248"/>
                  </a:lnTo>
                  <a:lnTo>
                    <a:pt x="1833520" y="29533"/>
                  </a:lnTo>
                  <a:lnTo>
                    <a:pt x="1785221" y="27577"/>
                  </a:lnTo>
                  <a:lnTo>
                    <a:pt x="1690001" y="22079"/>
                  </a:lnTo>
                  <a:lnTo>
                    <a:pt x="1642072" y="19600"/>
                  </a:lnTo>
                  <a:lnTo>
                    <a:pt x="1593259" y="18011"/>
                  </a:lnTo>
                  <a:lnTo>
                    <a:pt x="1543060" y="17845"/>
                  </a:lnTo>
                  <a:lnTo>
                    <a:pt x="1490972" y="19634"/>
                  </a:lnTo>
                  <a:lnTo>
                    <a:pt x="1435217" y="20930"/>
                  </a:lnTo>
                  <a:lnTo>
                    <a:pt x="1384148" y="19061"/>
                  </a:lnTo>
                  <a:lnTo>
                    <a:pt x="1336492" y="15105"/>
                  </a:lnTo>
                  <a:lnTo>
                    <a:pt x="1246322" y="5251"/>
                  </a:lnTo>
                  <a:lnTo>
                    <a:pt x="1201262" y="1511"/>
                  </a:lnTo>
                  <a:lnTo>
                    <a:pt x="1154522" y="0"/>
                  </a:lnTo>
                  <a:close/>
                </a:path>
              </a:pathLst>
            </a:custGeom>
            <a:solidFill>
              <a:srgbClr val="F8F8F8"/>
            </a:solidFill>
          </p:spPr>
          <p:txBody>
            <a:bodyPr wrap="square" lIns="0" tIns="0" rIns="0" bIns="0" rtlCol="0"/>
            <a:lstStyle/>
            <a:p>
              <a:endParaRPr/>
            </a:p>
          </p:txBody>
        </p:sp>
        <p:sp>
          <p:nvSpPr>
            <p:cNvPr id="42" name="object 20">
              <a:extLst>
                <a:ext uri="{FF2B5EF4-FFF2-40B4-BE49-F238E27FC236}">
                  <a16:creationId xmlns:a16="http://schemas.microsoft.com/office/drawing/2014/main" id="{62137088-E108-A2D7-F563-FFCF7A7233BC}"/>
                </a:ext>
              </a:extLst>
            </p:cNvPr>
            <p:cNvSpPr/>
            <p:nvPr/>
          </p:nvSpPr>
          <p:spPr>
            <a:xfrm>
              <a:off x="9533156" y="4805059"/>
              <a:ext cx="2661920" cy="1759585"/>
            </a:xfrm>
            <a:custGeom>
              <a:avLst/>
              <a:gdLst/>
              <a:ahLst/>
              <a:cxnLst/>
              <a:rect l="l" t="t" r="r" b="b"/>
              <a:pathLst>
                <a:path w="2661920" h="1759584">
                  <a:moveTo>
                    <a:pt x="10894" y="14590"/>
                  </a:moveTo>
                  <a:lnTo>
                    <a:pt x="73182" y="5003"/>
                  </a:lnTo>
                  <a:lnTo>
                    <a:pt x="131763" y="527"/>
                  </a:lnTo>
                  <a:lnTo>
                    <a:pt x="186873" y="0"/>
                  </a:lnTo>
                  <a:lnTo>
                    <a:pt x="238747" y="2256"/>
                  </a:lnTo>
                  <a:lnTo>
                    <a:pt x="287620" y="6134"/>
                  </a:lnTo>
                  <a:lnTo>
                    <a:pt x="333728" y="10470"/>
                  </a:lnTo>
                  <a:lnTo>
                    <a:pt x="377304" y="14100"/>
                  </a:lnTo>
                  <a:lnTo>
                    <a:pt x="418586" y="15861"/>
                  </a:lnTo>
                  <a:lnTo>
                    <a:pt x="457807" y="14590"/>
                  </a:lnTo>
                  <a:lnTo>
                    <a:pt x="492978" y="13531"/>
                  </a:lnTo>
                  <a:lnTo>
                    <a:pt x="529855" y="15395"/>
                  </a:lnTo>
                  <a:lnTo>
                    <a:pt x="568811" y="19175"/>
                  </a:lnTo>
                  <a:lnTo>
                    <a:pt x="610219" y="23862"/>
                  </a:lnTo>
                  <a:lnTo>
                    <a:pt x="654450" y="28449"/>
                  </a:lnTo>
                  <a:lnTo>
                    <a:pt x="701878" y="31927"/>
                  </a:lnTo>
                  <a:lnTo>
                    <a:pt x="752876" y="33289"/>
                  </a:lnTo>
                  <a:lnTo>
                    <a:pt x="807815" y="31525"/>
                  </a:lnTo>
                  <a:lnTo>
                    <a:pt x="867068" y="25628"/>
                  </a:lnTo>
                  <a:lnTo>
                    <a:pt x="931009" y="14590"/>
                  </a:lnTo>
                  <a:lnTo>
                    <a:pt x="992218" y="4355"/>
                  </a:lnTo>
                  <a:lnTo>
                    <a:pt x="1044373" y="509"/>
                  </a:lnTo>
                  <a:lnTo>
                    <a:pt x="1089494" y="1509"/>
                  </a:lnTo>
                  <a:lnTo>
                    <a:pt x="1129598" y="5812"/>
                  </a:lnTo>
                  <a:lnTo>
                    <a:pt x="1166705" y="11876"/>
                  </a:lnTo>
                  <a:lnTo>
                    <a:pt x="1202832" y="18157"/>
                  </a:lnTo>
                  <a:lnTo>
                    <a:pt x="1239999" y="23111"/>
                  </a:lnTo>
                  <a:lnTo>
                    <a:pt x="1280224" y="25197"/>
                  </a:lnTo>
                  <a:lnTo>
                    <a:pt x="1325525" y="22871"/>
                  </a:lnTo>
                  <a:lnTo>
                    <a:pt x="1377922" y="14590"/>
                  </a:lnTo>
                  <a:lnTo>
                    <a:pt x="1432076" y="5627"/>
                  </a:lnTo>
                  <a:lnTo>
                    <a:pt x="1481987" y="1557"/>
                  </a:lnTo>
                  <a:lnTo>
                    <a:pt x="1528675" y="1293"/>
                  </a:lnTo>
                  <a:lnTo>
                    <a:pt x="1573164" y="3746"/>
                  </a:lnTo>
                  <a:lnTo>
                    <a:pt x="1616475" y="7828"/>
                  </a:lnTo>
                  <a:lnTo>
                    <a:pt x="1659630" y="12451"/>
                  </a:lnTo>
                  <a:lnTo>
                    <a:pt x="1703650" y="16527"/>
                  </a:lnTo>
                  <a:lnTo>
                    <a:pt x="1749558" y="18967"/>
                  </a:lnTo>
                  <a:lnTo>
                    <a:pt x="1798375" y="18685"/>
                  </a:lnTo>
                  <a:lnTo>
                    <a:pt x="1851124" y="14590"/>
                  </a:lnTo>
                  <a:lnTo>
                    <a:pt x="1887521" y="11310"/>
                  </a:lnTo>
                  <a:lnTo>
                    <a:pt x="1927611" y="9303"/>
                  </a:lnTo>
                  <a:lnTo>
                    <a:pt x="1970972" y="8391"/>
                  </a:lnTo>
                  <a:lnTo>
                    <a:pt x="2017180" y="8393"/>
                  </a:lnTo>
                  <a:lnTo>
                    <a:pt x="2065813" y="9132"/>
                  </a:lnTo>
                  <a:lnTo>
                    <a:pt x="2116447" y="10427"/>
                  </a:lnTo>
                  <a:lnTo>
                    <a:pt x="2168659" y="12100"/>
                  </a:lnTo>
                  <a:lnTo>
                    <a:pt x="2222027" y="13971"/>
                  </a:lnTo>
                  <a:lnTo>
                    <a:pt x="2276127" y="15862"/>
                  </a:lnTo>
                  <a:lnTo>
                    <a:pt x="2330536" y="17593"/>
                  </a:lnTo>
                  <a:lnTo>
                    <a:pt x="2384832" y="18985"/>
                  </a:lnTo>
                  <a:lnTo>
                    <a:pt x="2438590" y="19859"/>
                  </a:lnTo>
                  <a:lnTo>
                    <a:pt x="2491388" y="20036"/>
                  </a:lnTo>
                  <a:lnTo>
                    <a:pt x="2542804" y="19336"/>
                  </a:lnTo>
                  <a:lnTo>
                    <a:pt x="2592413" y="17580"/>
                  </a:lnTo>
                  <a:lnTo>
                    <a:pt x="2639794" y="14590"/>
                  </a:lnTo>
                  <a:lnTo>
                    <a:pt x="2648256" y="50753"/>
                  </a:lnTo>
                  <a:lnTo>
                    <a:pt x="2653155" y="91538"/>
                  </a:lnTo>
                  <a:lnTo>
                    <a:pt x="2655099" y="136354"/>
                  </a:lnTo>
                  <a:lnTo>
                    <a:pt x="2654695" y="184610"/>
                  </a:lnTo>
                  <a:lnTo>
                    <a:pt x="2652550" y="235718"/>
                  </a:lnTo>
                  <a:lnTo>
                    <a:pt x="2649271" y="289085"/>
                  </a:lnTo>
                  <a:lnTo>
                    <a:pt x="2645466" y="344122"/>
                  </a:lnTo>
                  <a:lnTo>
                    <a:pt x="2641741" y="400238"/>
                  </a:lnTo>
                  <a:lnTo>
                    <a:pt x="2638704" y="456842"/>
                  </a:lnTo>
                  <a:lnTo>
                    <a:pt x="2636963" y="513345"/>
                  </a:lnTo>
                  <a:lnTo>
                    <a:pt x="2637123" y="569155"/>
                  </a:lnTo>
                  <a:lnTo>
                    <a:pt x="2639794" y="623682"/>
                  </a:lnTo>
                  <a:lnTo>
                    <a:pt x="2642049" y="675057"/>
                  </a:lnTo>
                  <a:lnTo>
                    <a:pt x="2641117" y="722482"/>
                  </a:lnTo>
                  <a:lnTo>
                    <a:pt x="2637829" y="767029"/>
                  </a:lnTo>
                  <a:lnTo>
                    <a:pt x="2633020" y="809773"/>
                  </a:lnTo>
                  <a:lnTo>
                    <a:pt x="2627524" y="851788"/>
                  </a:lnTo>
                  <a:lnTo>
                    <a:pt x="2622172" y="894146"/>
                  </a:lnTo>
                  <a:lnTo>
                    <a:pt x="2617800" y="937923"/>
                  </a:lnTo>
                  <a:lnTo>
                    <a:pt x="2615240" y="984191"/>
                  </a:lnTo>
                  <a:lnTo>
                    <a:pt x="2615326" y="1034025"/>
                  </a:lnTo>
                  <a:lnTo>
                    <a:pt x="2618892" y="1088497"/>
                  </a:lnTo>
                  <a:lnTo>
                    <a:pt x="2626770" y="1148683"/>
                  </a:lnTo>
                  <a:lnTo>
                    <a:pt x="2639794" y="1215655"/>
                  </a:lnTo>
                  <a:lnTo>
                    <a:pt x="2651689" y="1275884"/>
                  </a:lnTo>
                  <a:lnTo>
                    <a:pt x="2658610" y="1327045"/>
                  </a:lnTo>
                  <a:lnTo>
                    <a:pt x="2661374" y="1370700"/>
                  </a:lnTo>
                  <a:lnTo>
                    <a:pt x="2660795" y="1408414"/>
                  </a:lnTo>
                  <a:lnTo>
                    <a:pt x="2657690" y="1441752"/>
                  </a:lnTo>
                  <a:lnTo>
                    <a:pt x="2652875" y="1472277"/>
                  </a:lnTo>
                  <a:lnTo>
                    <a:pt x="2647165" y="1501555"/>
                  </a:lnTo>
                  <a:lnTo>
                    <a:pt x="2641375" y="1531149"/>
                  </a:lnTo>
                  <a:lnTo>
                    <a:pt x="2636323" y="1562624"/>
                  </a:lnTo>
                  <a:lnTo>
                    <a:pt x="2632822" y="1597543"/>
                  </a:lnTo>
                  <a:lnTo>
                    <a:pt x="2631690" y="1637472"/>
                  </a:lnTo>
                  <a:lnTo>
                    <a:pt x="2633742" y="1683975"/>
                  </a:lnTo>
                  <a:lnTo>
                    <a:pt x="2639794" y="1738615"/>
                  </a:lnTo>
                  <a:lnTo>
                    <a:pt x="2599703" y="1751155"/>
                  </a:lnTo>
                  <a:lnTo>
                    <a:pt x="2559281" y="1757554"/>
                  </a:lnTo>
                  <a:lnTo>
                    <a:pt x="2517830" y="1759072"/>
                  </a:lnTo>
                  <a:lnTo>
                    <a:pt x="2474653" y="1756964"/>
                  </a:lnTo>
                  <a:lnTo>
                    <a:pt x="2429053" y="1752489"/>
                  </a:lnTo>
                  <a:lnTo>
                    <a:pt x="2380333" y="1746904"/>
                  </a:lnTo>
                  <a:lnTo>
                    <a:pt x="2327795" y="1741466"/>
                  </a:lnTo>
                  <a:lnTo>
                    <a:pt x="2270742" y="1737434"/>
                  </a:lnTo>
                  <a:lnTo>
                    <a:pt x="2208477" y="1736065"/>
                  </a:lnTo>
                  <a:lnTo>
                    <a:pt x="2140303" y="1738615"/>
                  </a:lnTo>
                  <a:lnTo>
                    <a:pt x="2071710" y="1741602"/>
                  </a:lnTo>
                  <a:lnTo>
                    <a:pt x="2008376" y="1741346"/>
                  </a:lnTo>
                  <a:lnTo>
                    <a:pt x="1949882" y="1738815"/>
                  </a:lnTo>
                  <a:lnTo>
                    <a:pt x="1895810" y="1734976"/>
                  </a:lnTo>
                  <a:lnTo>
                    <a:pt x="1845742" y="1730795"/>
                  </a:lnTo>
                  <a:lnTo>
                    <a:pt x="1799259" y="1727240"/>
                  </a:lnTo>
                  <a:lnTo>
                    <a:pt x="1755943" y="1725278"/>
                  </a:lnTo>
                  <a:lnTo>
                    <a:pt x="1715375" y="1725875"/>
                  </a:lnTo>
                  <a:lnTo>
                    <a:pt x="1677137" y="1729998"/>
                  </a:lnTo>
                  <a:lnTo>
                    <a:pt x="1640812" y="1738615"/>
                  </a:lnTo>
                  <a:lnTo>
                    <a:pt x="1602888" y="1746308"/>
                  </a:lnTo>
                  <a:lnTo>
                    <a:pt x="1560567" y="1748070"/>
                  </a:lnTo>
                  <a:lnTo>
                    <a:pt x="1514495" y="1745484"/>
                  </a:lnTo>
                  <a:lnTo>
                    <a:pt x="1465320" y="1740133"/>
                  </a:lnTo>
                  <a:lnTo>
                    <a:pt x="1413688" y="1733600"/>
                  </a:lnTo>
                  <a:lnTo>
                    <a:pt x="1360246" y="1727469"/>
                  </a:lnTo>
                  <a:lnTo>
                    <a:pt x="1305642" y="1723321"/>
                  </a:lnTo>
                  <a:lnTo>
                    <a:pt x="1250521" y="1722741"/>
                  </a:lnTo>
                  <a:lnTo>
                    <a:pt x="1195532" y="1727312"/>
                  </a:lnTo>
                  <a:lnTo>
                    <a:pt x="1141321" y="1738615"/>
                  </a:lnTo>
                  <a:lnTo>
                    <a:pt x="1090829" y="1749814"/>
                  </a:lnTo>
                  <a:lnTo>
                    <a:pt x="1037472" y="1756321"/>
                  </a:lnTo>
                  <a:lnTo>
                    <a:pt x="982224" y="1758954"/>
                  </a:lnTo>
                  <a:lnTo>
                    <a:pt x="926061" y="1758530"/>
                  </a:lnTo>
                  <a:lnTo>
                    <a:pt x="869959" y="1755867"/>
                  </a:lnTo>
                  <a:lnTo>
                    <a:pt x="814893" y="1751781"/>
                  </a:lnTo>
                  <a:lnTo>
                    <a:pt x="761839" y="1747090"/>
                  </a:lnTo>
                  <a:lnTo>
                    <a:pt x="711773" y="1742610"/>
                  </a:lnTo>
                  <a:lnTo>
                    <a:pt x="665669" y="1739160"/>
                  </a:lnTo>
                  <a:lnTo>
                    <a:pt x="624503" y="1737556"/>
                  </a:lnTo>
                  <a:lnTo>
                    <a:pt x="589252" y="1738615"/>
                  </a:lnTo>
                  <a:lnTo>
                    <a:pt x="555606" y="1740517"/>
                  </a:lnTo>
                  <a:lnTo>
                    <a:pt x="518530" y="1741101"/>
                  </a:lnTo>
                  <a:lnTo>
                    <a:pt x="477904" y="1740682"/>
                  </a:lnTo>
                  <a:lnTo>
                    <a:pt x="433610" y="1739570"/>
                  </a:lnTo>
                  <a:lnTo>
                    <a:pt x="385530" y="1738078"/>
                  </a:lnTo>
                  <a:lnTo>
                    <a:pt x="333544" y="1736517"/>
                  </a:lnTo>
                  <a:lnTo>
                    <a:pt x="277535" y="1735201"/>
                  </a:lnTo>
                  <a:lnTo>
                    <a:pt x="217384" y="1734440"/>
                  </a:lnTo>
                  <a:lnTo>
                    <a:pt x="152973" y="1734548"/>
                  </a:lnTo>
                  <a:lnTo>
                    <a:pt x="84182" y="1735836"/>
                  </a:lnTo>
                  <a:lnTo>
                    <a:pt x="10894" y="1738615"/>
                  </a:lnTo>
                  <a:lnTo>
                    <a:pt x="10107" y="1694770"/>
                  </a:lnTo>
                  <a:lnTo>
                    <a:pt x="10214" y="1648183"/>
                  </a:lnTo>
                  <a:lnTo>
                    <a:pt x="10969" y="1599313"/>
                  </a:lnTo>
                  <a:lnTo>
                    <a:pt x="12128" y="1548618"/>
                  </a:lnTo>
                  <a:lnTo>
                    <a:pt x="13444" y="1496557"/>
                  </a:lnTo>
                  <a:lnTo>
                    <a:pt x="14672" y="1443589"/>
                  </a:lnTo>
                  <a:lnTo>
                    <a:pt x="15566" y="1390171"/>
                  </a:lnTo>
                  <a:lnTo>
                    <a:pt x="15881" y="1336762"/>
                  </a:lnTo>
                  <a:lnTo>
                    <a:pt x="15371" y="1283821"/>
                  </a:lnTo>
                  <a:lnTo>
                    <a:pt x="13791" y="1231806"/>
                  </a:lnTo>
                  <a:lnTo>
                    <a:pt x="10894" y="1181174"/>
                  </a:lnTo>
                  <a:lnTo>
                    <a:pt x="8546" y="1131726"/>
                  </a:lnTo>
                  <a:lnTo>
                    <a:pt x="8395" y="1082780"/>
                  </a:lnTo>
                  <a:lnTo>
                    <a:pt x="9863" y="1034086"/>
                  </a:lnTo>
                  <a:lnTo>
                    <a:pt x="12376" y="985396"/>
                  </a:lnTo>
                  <a:lnTo>
                    <a:pt x="15359" y="936459"/>
                  </a:lnTo>
                  <a:lnTo>
                    <a:pt x="18236" y="887026"/>
                  </a:lnTo>
                  <a:lnTo>
                    <a:pt x="20432" y="836847"/>
                  </a:lnTo>
                  <a:lnTo>
                    <a:pt x="21371" y="785673"/>
                  </a:lnTo>
                  <a:lnTo>
                    <a:pt x="20477" y="733254"/>
                  </a:lnTo>
                  <a:lnTo>
                    <a:pt x="17177" y="679340"/>
                  </a:lnTo>
                  <a:lnTo>
                    <a:pt x="10894" y="623682"/>
                  </a:lnTo>
                  <a:lnTo>
                    <a:pt x="4952" y="570613"/>
                  </a:lnTo>
                  <a:lnTo>
                    <a:pt x="1457" y="515629"/>
                  </a:lnTo>
                  <a:lnTo>
                    <a:pt x="0" y="459432"/>
                  </a:lnTo>
                  <a:lnTo>
                    <a:pt x="169" y="402721"/>
                  </a:lnTo>
                  <a:lnTo>
                    <a:pt x="1556" y="346198"/>
                  </a:lnTo>
                  <a:lnTo>
                    <a:pt x="3750" y="290561"/>
                  </a:lnTo>
                  <a:lnTo>
                    <a:pt x="6341" y="236513"/>
                  </a:lnTo>
                  <a:lnTo>
                    <a:pt x="8918" y="184752"/>
                  </a:lnTo>
                  <a:lnTo>
                    <a:pt x="11072" y="135979"/>
                  </a:lnTo>
                  <a:lnTo>
                    <a:pt x="12393" y="90894"/>
                  </a:lnTo>
                  <a:lnTo>
                    <a:pt x="12470" y="50198"/>
                  </a:lnTo>
                  <a:lnTo>
                    <a:pt x="10894" y="14590"/>
                  </a:lnTo>
                  <a:close/>
                </a:path>
              </a:pathLst>
            </a:custGeom>
            <a:ln w="19050">
              <a:solidFill>
                <a:srgbClr val="ADADAD"/>
              </a:solidFill>
            </a:ln>
          </p:spPr>
          <p:txBody>
            <a:bodyPr wrap="square" lIns="0" tIns="0" rIns="0" bIns="0" rtlCol="0"/>
            <a:lstStyle/>
            <a:p>
              <a:endParaRPr/>
            </a:p>
          </p:txBody>
        </p:sp>
      </p:grpSp>
      <p:sp>
        <p:nvSpPr>
          <p:cNvPr id="43" name="object 21">
            <a:extLst>
              <a:ext uri="{FF2B5EF4-FFF2-40B4-BE49-F238E27FC236}">
                <a16:creationId xmlns:a16="http://schemas.microsoft.com/office/drawing/2014/main" id="{79C2180F-133B-D10C-E43E-26117B289DC7}"/>
              </a:ext>
            </a:extLst>
          </p:cNvPr>
          <p:cNvSpPr txBox="1"/>
          <p:nvPr/>
        </p:nvSpPr>
        <p:spPr>
          <a:xfrm>
            <a:off x="9867900" y="4541194"/>
            <a:ext cx="2022475" cy="462915"/>
          </a:xfrm>
          <a:prstGeom prst="rect">
            <a:avLst/>
          </a:prstGeom>
        </p:spPr>
        <p:txBody>
          <a:bodyPr vert="horz" wrap="square" lIns="0" tIns="15875" rIns="0" bIns="0" rtlCol="0">
            <a:spAutoFit/>
          </a:bodyPr>
          <a:lstStyle/>
          <a:p>
            <a:pPr algn="ctr">
              <a:lnSpc>
                <a:spcPct val="100000"/>
              </a:lnSpc>
              <a:spcBef>
                <a:spcPts val="125"/>
              </a:spcBef>
            </a:pPr>
            <a:r>
              <a:rPr sz="1400" b="1" dirty="0">
                <a:latin typeface="Arial"/>
                <a:cs typeface="Arial"/>
              </a:rPr>
              <a:t>Inner </a:t>
            </a:r>
            <a:r>
              <a:rPr sz="1400" b="1" spc="-10" dirty="0">
                <a:latin typeface="Arial"/>
                <a:cs typeface="Arial"/>
              </a:rPr>
              <a:t>Tracker</a:t>
            </a:r>
            <a:r>
              <a:rPr sz="1400" b="1" spc="-65" dirty="0">
                <a:latin typeface="Arial"/>
                <a:cs typeface="Arial"/>
              </a:rPr>
              <a:t> </a:t>
            </a:r>
            <a:r>
              <a:rPr sz="1400" b="1" spc="-20" dirty="0">
                <a:latin typeface="Arial"/>
                <a:cs typeface="Arial"/>
              </a:rPr>
              <a:t>(ITk)</a:t>
            </a:r>
            <a:endParaRPr sz="1400">
              <a:latin typeface="Arial"/>
              <a:cs typeface="Arial"/>
            </a:endParaRPr>
          </a:p>
          <a:p>
            <a:pPr algn="ctr">
              <a:lnSpc>
                <a:spcPct val="100000"/>
              </a:lnSpc>
              <a:spcBef>
                <a:spcPts val="50"/>
              </a:spcBef>
            </a:pPr>
            <a:r>
              <a:rPr sz="1400" dirty="0">
                <a:latin typeface="Arial MT"/>
                <a:cs typeface="Arial MT"/>
              </a:rPr>
              <a:t>Max</a:t>
            </a:r>
            <a:r>
              <a:rPr sz="1400" spc="-125" dirty="0">
                <a:latin typeface="Arial MT"/>
                <a:cs typeface="Arial MT"/>
              </a:rPr>
              <a:t> </a:t>
            </a:r>
            <a:r>
              <a:rPr sz="1400" dirty="0">
                <a:latin typeface="Arial MT"/>
                <a:cs typeface="Arial MT"/>
              </a:rPr>
              <a:t>Acceptance</a:t>
            </a:r>
            <a:r>
              <a:rPr sz="1400" spc="25" dirty="0">
                <a:latin typeface="Arial MT"/>
                <a:cs typeface="Arial MT"/>
              </a:rPr>
              <a:t> </a:t>
            </a:r>
            <a:r>
              <a:rPr sz="1400" spc="-229" dirty="0">
                <a:latin typeface="Arial MT"/>
                <a:cs typeface="Arial MT"/>
              </a:rPr>
              <a:t>|ɳ|</a:t>
            </a:r>
            <a:r>
              <a:rPr sz="1400" spc="-10" dirty="0">
                <a:latin typeface="Arial MT"/>
                <a:cs typeface="Arial MT"/>
              </a:rPr>
              <a:t> </a:t>
            </a:r>
            <a:r>
              <a:rPr sz="1400" dirty="0">
                <a:latin typeface="Arial MT"/>
                <a:cs typeface="Arial MT"/>
              </a:rPr>
              <a:t>=</a:t>
            </a:r>
            <a:r>
              <a:rPr sz="1400" spc="-20" dirty="0">
                <a:latin typeface="Arial MT"/>
                <a:cs typeface="Arial MT"/>
              </a:rPr>
              <a:t> </a:t>
            </a:r>
            <a:r>
              <a:rPr sz="1400" spc="-25" dirty="0">
                <a:latin typeface="Arial MT"/>
                <a:cs typeface="Arial MT"/>
              </a:rPr>
              <a:t>4.0</a:t>
            </a:r>
            <a:endParaRPr sz="1400">
              <a:latin typeface="Arial MT"/>
              <a:cs typeface="Arial MT"/>
            </a:endParaRPr>
          </a:p>
        </p:txBody>
      </p:sp>
      <p:sp>
        <p:nvSpPr>
          <p:cNvPr id="45" name="object 23">
            <a:extLst>
              <a:ext uri="{FF2B5EF4-FFF2-40B4-BE49-F238E27FC236}">
                <a16:creationId xmlns:a16="http://schemas.microsoft.com/office/drawing/2014/main" id="{2AA2009E-2F98-CFF9-E831-FFA27F90BF46}"/>
              </a:ext>
            </a:extLst>
          </p:cNvPr>
          <p:cNvSpPr txBox="1"/>
          <p:nvPr/>
        </p:nvSpPr>
        <p:spPr>
          <a:xfrm>
            <a:off x="9748901" y="5180385"/>
            <a:ext cx="2265045" cy="1163320"/>
          </a:xfrm>
          <a:prstGeom prst="rect">
            <a:avLst/>
          </a:prstGeom>
        </p:spPr>
        <p:txBody>
          <a:bodyPr vert="horz" wrap="square" lIns="0" tIns="10160" rIns="0" bIns="0" rtlCol="0">
            <a:spAutoFit/>
          </a:bodyPr>
          <a:lstStyle/>
          <a:p>
            <a:pPr marL="771525" marR="80010" indent="-695960">
              <a:lnSpc>
                <a:spcPct val="102800"/>
              </a:lnSpc>
              <a:spcBef>
                <a:spcPts val="80"/>
              </a:spcBef>
            </a:pPr>
            <a:r>
              <a:rPr sz="1400" dirty="0">
                <a:latin typeface="Arial MT"/>
                <a:cs typeface="Arial MT"/>
              </a:rPr>
              <a:t>ITk</a:t>
            </a:r>
            <a:r>
              <a:rPr sz="1400" spc="-50" dirty="0">
                <a:latin typeface="Arial MT"/>
                <a:cs typeface="Arial MT"/>
              </a:rPr>
              <a:t> </a:t>
            </a:r>
            <a:r>
              <a:rPr sz="1400" dirty="0">
                <a:latin typeface="Arial MT"/>
                <a:cs typeface="Arial MT"/>
              </a:rPr>
              <a:t>Pixel</a:t>
            </a:r>
            <a:r>
              <a:rPr sz="1400" spc="45" dirty="0">
                <a:latin typeface="Arial MT"/>
                <a:cs typeface="Arial MT"/>
              </a:rPr>
              <a:t> </a:t>
            </a:r>
            <a:r>
              <a:rPr sz="1400" spc="-10" dirty="0">
                <a:latin typeface="Arial MT"/>
                <a:cs typeface="Arial MT"/>
              </a:rPr>
              <a:t>Detector:</a:t>
            </a:r>
            <a:r>
              <a:rPr sz="1400" spc="-30" dirty="0">
                <a:latin typeface="Arial MT"/>
                <a:cs typeface="Arial MT"/>
              </a:rPr>
              <a:t> </a:t>
            </a:r>
            <a:r>
              <a:rPr sz="1400" dirty="0">
                <a:latin typeface="Arial MT"/>
                <a:cs typeface="Arial MT"/>
              </a:rPr>
              <a:t>5</a:t>
            </a:r>
            <a:r>
              <a:rPr sz="1400" spc="20" dirty="0">
                <a:latin typeface="Arial MT"/>
                <a:cs typeface="Arial MT"/>
              </a:rPr>
              <a:t> </a:t>
            </a:r>
            <a:r>
              <a:rPr sz="1400" spc="-10" dirty="0">
                <a:latin typeface="Arial MT"/>
                <a:cs typeface="Arial MT"/>
              </a:rPr>
              <a:t>billion channels</a:t>
            </a:r>
            <a:endParaRPr sz="1400">
              <a:latin typeface="Arial MT"/>
              <a:cs typeface="Arial MT"/>
            </a:endParaRPr>
          </a:p>
          <a:p>
            <a:pPr marL="771525" marR="5080" indent="-759460">
              <a:lnSpc>
                <a:spcPts val="1650"/>
              </a:lnSpc>
              <a:spcBef>
                <a:spcPts val="1025"/>
              </a:spcBef>
            </a:pPr>
            <a:r>
              <a:rPr sz="1400" dirty="0">
                <a:latin typeface="Arial MT"/>
                <a:cs typeface="Arial MT"/>
              </a:rPr>
              <a:t>ITk</a:t>
            </a:r>
            <a:r>
              <a:rPr sz="1400" spc="-50" dirty="0">
                <a:latin typeface="Arial MT"/>
                <a:cs typeface="Arial MT"/>
              </a:rPr>
              <a:t> </a:t>
            </a:r>
            <a:r>
              <a:rPr sz="1400" dirty="0">
                <a:latin typeface="Arial MT"/>
                <a:cs typeface="Arial MT"/>
              </a:rPr>
              <a:t>Strip</a:t>
            </a:r>
            <a:r>
              <a:rPr sz="1400" spc="35" dirty="0">
                <a:latin typeface="Arial MT"/>
                <a:cs typeface="Arial MT"/>
              </a:rPr>
              <a:t> </a:t>
            </a:r>
            <a:r>
              <a:rPr sz="1400" dirty="0">
                <a:latin typeface="Arial MT"/>
                <a:cs typeface="Arial MT"/>
              </a:rPr>
              <a:t>Detector:</a:t>
            </a:r>
            <a:r>
              <a:rPr sz="1400" spc="-30" dirty="0">
                <a:latin typeface="Arial MT"/>
                <a:cs typeface="Arial MT"/>
              </a:rPr>
              <a:t> </a:t>
            </a:r>
            <a:r>
              <a:rPr sz="1400" dirty="0">
                <a:latin typeface="Arial MT"/>
                <a:cs typeface="Arial MT"/>
              </a:rPr>
              <a:t>60</a:t>
            </a:r>
            <a:r>
              <a:rPr sz="1400" spc="-45" dirty="0">
                <a:latin typeface="Arial MT"/>
                <a:cs typeface="Arial MT"/>
              </a:rPr>
              <a:t> </a:t>
            </a:r>
            <a:r>
              <a:rPr sz="1400" spc="-10" dirty="0">
                <a:latin typeface="Arial MT"/>
                <a:cs typeface="Arial MT"/>
              </a:rPr>
              <a:t>million channels</a:t>
            </a:r>
            <a:endParaRPr sz="1400">
              <a:latin typeface="Arial MT"/>
              <a:cs typeface="Arial MT"/>
            </a:endParaRPr>
          </a:p>
          <a:p>
            <a:pPr marL="1445895">
              <a:lnSpc>
                <a:spcPts val="1195"/>
              </a:lnSpc>
            </a:pPr>
            <a:r>
              <a:rPr sz="1200" spc="-50" dirty="0">
                <a:solidFill>
                  <a:srgbClr val="767676"/>
                </a:solidFill>
                <a:latin typeface="Arial MT"/>
                <a:cs typeface="Arial MT"/>
              </a:rPr>
              <a:t>3</a:t>
            </a:r>
            <a:endParaRPr sz="1200">
              <a:latin typeface="Arial MT"/>
              <a:cs typeface="Arial MT"/>
            </a:endParaRPr>
          </a:p>
        </p:txBody>
      </p:sp>
      <p:sp>
        <p:nvSpPr>
          <p:cNvPr id="46" name="object 24">
            <a:extLst>
              <a:ext uri="{FF2B5EF4-FFF2-40B4-BE49-F238E27FC236}">
                <a16:creationId xmlns:a16="http://schemas.microsoft.com/office/drawing/2014/main" id="{3457C27F-054D-9053-FD7A-D4B4294E3EC9}"/>
              </a:ext>
            </a:extLst>
          </p:cNvPr>
          <p:cNvSpPr txBox="1"/>
          <p:nvPr/>
        </p:nvSpPr>
        <p:spPr>
          <a:xfrm>
            <a:off x="5927725" y="911026"/>
            <a:ext cx="854710" cy="1225550"/>
          </a:xfrm>
          <a:prstGeom prst="rect">
            <a:avLst/>
          </a:prstGeom>
        </p:spPr>
        <p:txBody>
          <a:bodyPr vert="horz" wrap="square" lIns="0" tIns="12700" rIns="0" bIns="0" rtlCol="0">
            <a:spAutoFit/>
          </a:bodyPr>
          <a:lstStyle/>
          <a:p>
            <a:pPr marL="12700">
              <a:lnSpc>
                <a:spcPct val="100000"/>
              </a:lnSpc>
              <a:spcBef>
                <a:spcPts val="100"/>
              </a:spcBef>
            </a:pPr>
            <a:r>
              <a:rPr sz="1800" spc="-10" dirty="0">
                <a:latin typeface="Arial MT"/>
                <a:cs typeface="Arial MT"/>
              </a:rPr>
              <a:t>HL-</a:t>
            </a:r>
            <a:r>
              <a:rPr sz="1800" spc="-25" dirty="0">
                <a:latin typeface="Arial MT"/>
                <a:cs typeface="Arial MT"/>
              </a:rPr>
              <a:t>LHC</a:t>
            </a:r>
            <a:endParaRPr sz="1800">
              <a:latin typeface="Arial MT"/>
              <a:cs typeface="Arial MT"/>
            </a:endParaRPr>
          </a:p>
          <a:p>
            <a:pPr marL="12700">
              <a:lnSpc>
                <a:spcPct val="100000"/>
              </a:lnSpc>
              <a:spcBef>
                <a:spcPts val="20"/>
              </a:spcBef>
            </a:pPr>
            <a:r>
              <a:rPr sz="1800" spc="-25" dirty="0">
                <a:latin typeface="Arial MT"/>
                <a:cs typeface="Arial MT"/>
              </a:rPr>
              <a:t>era</a:t>
            </a:r>
            <a:endParaRPr sz="1800">
              <a:latin typeface="Arial MT"/>
              <a:cs typeface="Arial MT"/>
            </a:endParaRPr>
          </a:p>
          <a:p>
            <a:pPr marL="78740" marR="132715">
              <a:lnSpc>
                <a:spcPct val="100899"/>
              </a:lnSpc>
              <a:spcBef>
                <a:spcPts val="1345"/>
              </a:spcBef>
            </a:pPr>
            <a:r>
              <a:rPr sz="1550" b="1" spc="-10" dirty="0">
                <a:solidFill>
                  <a:srgbClr val="155F82"/>
                </a:solidFill>
                <a:latin typeface="Arial"/>
                <a:cs typeface="Arial"/>
              </a:rPr>
              <a:t>Future layout</a:t>
            </a:r>
            <a:endParaRPr sz="1550">
              <a:latin typeface="Arial"/>
              <a:cs typeface="Arial"/>
            </a:endParaRPr>
          </a:p>
        </p:txBody>
      </p:sp>
      <p:sp>
        <p:nvSpPr>
          <p:cNvPr id="49" name="object 25">
            <a:extLst>
              <a:ext uri="{FF2B5EF4-FFF2-40B4-BE49-F238E27FC236}">
                <a16:creationId xmlns:a16="http://schemas.microsoft.com/office/drawing/2014/main" id="{7EF10AA7-6947-9518-BB5B-81118D1ABB76}"/>
              </a:ext>
            </a:extLst>
          </p:cNvPr>
          <p:cNvSpPr txBox="1"/>
          <p:nvPr/>
        </p:nvSpPr>
        <p:spPr>
          <a:xfrm>
            <a:off x="5940739" y="4928669"/>
            <a:ext cx="2621280" cy="558486"/>
          </a:xfrm>
          <a:prstGeom prst="rect">
            <a:avLst/>
          </a:prstGeom>
        </p:spPr>
        <p:txBody>
          <a:bodyPr vert="horz" wrap="square" lIns="0" tIns="19685" rIns="0" bIns="0" rtlCol="0">
            <a:spAutoFit/>
          </a:bodyPr>
          <a:lstStyle/>
          <a:p>
            <a:pPr marL="12700" marR="654685">
              <a:lnSpc>
                <a:spcPts val="1430"/>
              </a:lnSpc>
              <a:spcBef>
                <a:spcPts val="155"/>
              </a:spcBef>
            </a:pPr>
            <a:r>
              <a:rPr sz="1200" spc="-10" dirty="0">
                <a:latin typeface="Arial MT"/>
                <a:cs typeface="Arial MT"/>
              </a:rPr>
              <a:t>https://atlas.cern/Updates/Fe ature/High-Luminosity- ATLAS</a:t>
            </a:r>
            <a:endParaRPr sz="1200" dirty="0">
              <a:latin typeface="Arial MT"/>
              <a:cs typeface="Arial MT"/>
            </a:endParaRPr>
          </a:p>
        </p:txBody>
      </p:sp>
      <p:sp>
        <p:nvSpPr>
          <p:cNvPr id="52" name="object 26">
            <a:extLst>
              <a:ext uri="{FF2B5EF4-FFF2-40B4-BE49-F238E27FC236}">
                <a16:creationId xmlns:a16="http://schemas.microsoft.com/office/drawing/2014/main" id="{ACCA9B46-A402-3784-F736-A2AF0A9203DB}"/>
              </a:ext>
            </a:extLst>
          </p:cNvPr>
          <p:cNvSpPr txBox="1"/>
          <p:nvPr/>
        </p:nvSpPr>
        <p:spPr>
          <a:xfrm>
            <a:off x="2907185" y="3577882"/>
            <a:ext cx="2393950"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MT"/>
                <a:cs typeface="Arial MT"/>
              </a:rPr>
              <a:t>https://atlas.cern/Discover/Detector</a:t>
            </a:r>
            <a:endParaRPr sz="1200" dirty="0">
              <a:latin typeface="Arial MT"/>
              <a:cs typeface="Arial MT"/>
            </a:endParaRPr>
          </a:p>
        </p:txBody>
      </p:sp>
      <p:sp>
        <p:nvSpPr>
          <p:cNvPr id="53" name="object 27">
            <a:extLst>
              <a:ext uri="{FF2B5EF4-FFF2-40B4-BE49-F238E27FC236}">
                <a16:creationId xmlns:a16="http://schemas.microsoft.com/office/drawing/2014/main" id="{E2AEB70D-550C-70A7-F659-B26FE7E158CD}"/>
              </a:ext>
            </a:extLst>
          </p:cNvPr>
          <p:cNvSpPr txBox="1"/>
          <p:nvPr/>
        </p:nvSpPr>
        <p:spPr>
          <a:xfrm>
            <a:off x="2474019" y="5995575"/>
            <a:ext cx="3410585"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MT"/>
                <a:cs typeface="Arial MT"/>
              </a:rPr>
              <a:t>https://atlas.cern/Discover/Detector/Inner-Detector</a:t>
            </a:r>
            <a:endParaRPr sz="1200" dirty="0">
              <a:latin typeface="Arial MT"/>
              <a:cs typeface="Arial MT"/>
            </a:endParaRPr>
          </a:p>
        </p:txBody>
      </p:sp>
      <p:sp>
        <p:nvSpPr>
          <p:cNvPr id="58" name="TextBox 57">
            <a:extLst>
              <a:ext uri="{FF2B5EF4-FFF2-40B4-BE49-F238E27FC236}">
                <a16:creationId xmlns:a16="http://schemas.microsoft.com/office/drawing/2014/main" id="{E11F790D-629A-86EF-BF2B-2B0CCAB4DBB9}"/>
              </a:ext>
            </a:extLst>
          </p:cNvPr>
          <p:cNvSpPr txBox="1"/>
          <p:nvPr/>
        </p:nvSpPr>
        <p:spPr>
          <a:xfrm>
            <a:off x="5924599" y="5710488"/>
            <a:ext cx="3503131" cy="662233"/>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921385" marR="5080" indent="-392430">
              <a:lnSpc>
                <a:spcPct val="105000"/>
              </a:lnSpc>
              <a:spcBef>
                <a:spcPts val="465"/>
              </a:spcBef>
            </a:pPr>
            <a:r>
              <a:rPr lang="en-US" sz="1800" dirty="0">
                <a:latin typeface="Calibri"/>
                <a:cs typeface="Calibri"/>
              </a:rPr>
              <a:t>ID</a:t>
            </a:r>
            <a:r>
              <a:rPr lang="en-US" sz="1800" spc="55" dirty="0">
                <a:latin typeface="Calibri"/>
                <a:cs typeface="Calibri"/>
              </a:rPr>
              <a:t> </a:t>
            </a:r>
            <a:r>
              <a:rPr lang="en-US" sz="1800" dirty="0">
                <a:latin typeface="Calibri"/>
                <a:cs typeface="Calibri"/>
              </a:rPr>
              <a:t>will</a:t>
            </a:r>
            <a:r>
              <a:rPr lang="en-US" sz="1800" spc="70" dirty="0">
                <a:latin typeface="Calibri"/>
                <a:cs typeface="Calibri"/>
              </a:rPr>
              <a:t> </a:t>
            </a:r>
            <a:r>
              <a:rPr lang="en-US" sz="1800" dirty="0">
                <a:latin typeface="Calibri"/>
                <a:cs typeface="Calibri"/>
              </a:rPr>
              <a:t>be</a:t>
            </a:r>
            <a:r>
              <a:rPr lang="en-US" sz="1800" spc="90" dirty="0">
                <a:latin typeface="Calibri"/>
                <a:cs typeface="Calibri"/>
              </a:rPr>
              <a:t> </a:t>
            </a:r>
            <a:r>
              <a:rPr lang="en-US" sz="1800" dirty="0">
                <a:latin typeface="Calibri"/>
                <a:cs typeface="Calibri"/>
              </a:rPr>
              <a:t>replaced</a:t>
            </a:r>
            <a:r>
              <a:rPr lang="en-US" spc="45" dirty="0">
                <a:latin typeface="Calibri"/>
                <a:cs typeface="Calibri"/>
              </a:rPr>
              <a:t> </a:t>
            </a:r>
            <a:r>
              <a:rPr lang="en-US" sz="1800" dirty="0">
                <a:latin typeface="Calibri"/>
                <a:cs typeface="Calibri"/>
              </a:rPr>
              <a:t>by</a:t>
            </a:r>
            <a:r>
              <a:rPr lang="en-US" sz="1800" spc="85" dirty="0">
                <a:latin typeface="Calibri"/>
                <a:cs typeface="Calibri"/>
              </a:rPr>
              <a:t> </a:t>
            </a:r>
            <a:r>
              <a:rPr lang="en-US" sz="1800" spc="-25" dirty="0">
                <a:latin typeface="Calibri"/>
                <a:cs typeface="Calibri"/>
              </a:rPr>
              <a:t>the </a:t>
            </a:r>
            <a:r>
              <a:rPr lang="en-US" sz="1800" dirty="0">
                <a:latin typeface="Calibri"/>
                <a:cs typeface="Calibri"/>
              </a:rPr>
              <a:t>all-Si</a:t>
            </a:r>
            <a:r>
              <a:rPr lang="en-US" sz="1800" spc="90" dirty="0">
                <a:latin typeface="Calibri"/>
                <a:cs typeface="Calibri"/>
              </a:rPr>
              <a:t> </a:t>
            </a:r>
            <a:r>
              <a:rPr lang="en-US" sz="1800" dirty="0">
                <a:latin typeface="Calibri"/>
                <a:cs typeface="Calibri"/>
              </a:rPr>
              <a:t>tracker</a:t>
            </a:r>
            <a:r>
              <a:rPr lang="en-US" sz="1800" spc="50" dirty="0">
                <a:latin typeface="Calibri"/>
                <a:cs typeface="Calibri"/>
              </a:rPr>
              <a:t> </a:t>
            </a:r>
            <a:r>
              <a:rPr lang="en-US" sz="1800" spc="-25" dirty="0" err="1">
                <a:latin typeface="Calibri"/>
                <a:cs typeface="Calibri"/>
              </a:rPr>
              <a:t>ITk</a:t>
            </a:r>
            <a:endParaRPr lang="en-US" sz="1800" dirty="0">
              <a:latin typeface="Calibri"/>
              <a:cs typeface="Calibri"/>
            </a:endParaRPr>
          </a:p>
        </p:txBody>
      </p:sp>
    </p:spTree>
    <p:extLst>
      <p:ext uri="{BB962C8B-B14F-4D97-AF65-F5344CB8AC3E}">
        <p14:creationId xmlns:p14="http://schemas.microsoft.com/office/powerpoint/2010/main" val="1728823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949AC-EE07-FA95-B24C-C5E676820231}"/>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CD190BDB-BEB5-96CC-75A9-599D3718E5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7E260912-13FE-0BB1-E362-1ABFEBDBEEB7}"/>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64C2366D-5727-3F3B-469E-E32032524099}"/>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4</a:t>
            </a:fld>
            <a:endParaRPr lang="en-US" dirty="0"/>
          </a:p>
        </p:txBody>
      </p:sp>
      <p:sp>
        <p:nvSpPr>
          <p:cNvPr id="5" name="Rectangle 4">
            <a:extLst>
              <a:ext uri="{FF2B5EF4-FFF2-40B4-BE49-F238E27FC236}">
                <a16:creationId xmlns:a16="http://schemas.microsoft.com/office/drawing/2014/main" id="{DE0119ED-42BB-D686-34C5-2BDD35D3811E}"/>
              </a:ext>
            </a:extLst>
          </p:cNvPr>
          <p:cNvSpPr/>
          <p:nvPr/>
        </p:nvSpPr>
        <p:spPr>
          <a:xfrm>
            <a:off x="4371391" y="0"/>
            <a:ext cx="3449279"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Inner Tracker-</a:t>
            </a:r>
            <a:r>
              <a:rPr lang="en-US" sz="3600" dirty="0" err="1">
                <a:ln w="0"/>
                <a:solidFill>
                  <a:srgbClr val="0070C0"/>
                </a:solidFill>
                <a:effectLst>
                  <a:outerShdw blurRad="38100" dist="19050" dir="2700000" algn="tl" rotWithShape="0">
                    <a:schemeClr val="dk1">
                      <a:alpha val="40000"/>
                    </a:schemeClr>
                  </a:outerShdw>
                </a:effectLst>
              </a:rPr>
              <a:t>ITk</a:t>
            </a:r>
            <a:endParaRPr lang="en-US" sz="3600" b="0" cap="none" spc="0" dirty="0">
              <a:ln w="0"/>
              <a:solidFill>
                <a:srgbClr val="0070C0"/>
              </a:solidFill>
              <a:effectLst>
                <a:outerShdw blurRad="38100" dist="19050" dir="2700000" algn="tl" rotWithShape="0">
                  <a:schemeClr val="dk1">
                    <a:alpha val="40000"/>
                  </a:schemeClr>
                </a:outerShdw>
              </a:effectLst>
            </a:endParaRPr>
          </a:p>
        </p:txBody>
      </p:sp>
      <p:grpSp>
        <p:nvGrpSpPr>
          <p:cNvPr id="6" name="object 4">
            <a:extLst>
              <a:ext uri="{FF2B5EF4-FFF2-40B4-BE49-F238E27FC236}">
                <a16:creationId xmlns:a16="http://schemas.microsoft.com/office/drawing/2014/main" id="{BCEADE3F-E83E-BA29-38BD-0447D85CF24D}"/>
              </a:ext>
            </a:extLst>
          </p:cNvPr>
          <p:cNvGrpSpPr/>
          <p:nvPr/>
        </p:nvGrpSpPr>
        <p:grpSpPr>
          <a:xfrm>
            <a:off x="50200" y="390501"/>
            <a:ext cx="9406255" cy="3277235"/>
            <a:chOff x="0" y="723490"/>
            <a:chExt cx="9406255" cy="3277235"/>
          </a:xfrm>
        </p:grpSpPr>
        <p:pic>
          <p:nvPicPr>
            <p:cNvPr id="7" name="object 5">
              <a:extLst>
                <a:ext uri="{FF2B5EF4-FFF2-40B4-BE49-F238E27FC236}">
                  <a16:creationId xmlns:a16="http://schemas.microsoft.com/office/drawing/2014/main" id="{2457C13C-F8C5-6DFC-0DE1-DDCE737231D4}"/>
                </a:ext>
              </a:extLst>
            </p:cNvPr>
            <p:cNvPicPr/>
            <p:nvPr/>
          </p:nvPicPr>
          <p:blipFill>
            <a:blip r:embed="rId3" cstate="print"/>
            <a:stretch>
              <a:fillRect/>
            </a:stretch>
          </p:blipFill>
          <p:spPr>
            <a:xfrm>
              <a:off x="57150" y="1381125"/>
              <a:ext cx="8813046" cy="2619375"/>
            </a:xfrm>
            <a:prstGeom prst="rect">
              <a:avLst/>
            </a:prstGeom>
          </p:spPr>
        </p:pic>
        <p:sp>
          <p:nvSpPr>
            <p:cNvPr id="8" name="object 6">
              <a:extLst>
                <a:ext uri="{FF2B5EF4-FFF2-40B4-BE49-F238E27FC236}">
                  <a16:creationId xmlns:a16="http://schemas.microsoft.com/office/drawing/2014/main" id="{B102014E-8CC3-7DB0-CA18-53B085DD1E97}"/>
                </a:ext>
              </a:extLst>
            </p:cNvPr>
            <p:cNvSpPr/>
            <p:nvPr/>
          </p:nvSpPr>
          <p:spPr>
            <a:xfrm>
              <a:off x="723900" y="2266950"/>
              <a:ext cx="7486650" cy="828675"/>
            </a:xfrm>
            <a:custGeom>
              <a:avLst/>
              <a:gdLst/>
              <a:ahLst/>
              <a:cxnLst/>
              <a:rect l="l" t="t" r="r" b="b"/>
              <a:pathLst>
                <a:path w="7486650" h="828675">
                  <a:moveTo>
                    <a:pt x="7486650" y="0"/>
                  </a:moveTo>
                  <a:lnTo>
                    <a:pt x="0" y="0"/>
                  </a:lnTo>
                  <a:lnTo>
                    <a:pt x="0" y="828675"/>
                  </a:lnTo>
                  <a:lnTo>
                    <a:pt x="7486650" y="828675"/>
                  </a:lnTo>
                  <a:lnTo>
                    <a:pt x="7486650" y="0"/>
                  </a:lnTo>
                  <a:close/>
                </a:path>
              </a:pathLst>
            </a:custGeom>
            <a:solidFill>
              <a:srgbClr val="C2F0C7">
                <a:alpha val="41175"/>
              </a:srgbClr>
            </a:solidFill>
          </p:spPr>
          <p:txBody>
            <a:bodyPr wrap="square" lIns="0" tIns="0" rIns="0" bIns="0" rtlCol="0"/>
            <a:lstStyle/>
            <a:p>
              <a:endParaRPr/>
            </a:p>
          </p:txBody>
        </p:sp>
        <p:sp>
          <p:nvSpPr>
            <p:cNvPr id="9" name="object 7">
              <a:extLst>
                <a:ext uri="{FF2B5EF4-FFF2-40B4-BE49-F238E27FC236}">
                  <a16:creationId xmlns:a16="http://schemas.microsoft.com/office/drawing/2014/main" id="{2E241934-646F-02E0-8EDD-0DDA1730EDC4}"/>
                </a:ext>
              </a:extLst>
            </p:cNvPr>
            <p:cNvSpPr/>
            <p:nvPr/>
          </p:nvSpPr>
          <p:spPr>
            <a:xfrm>
              <a:off x="723900" y="2266950"/>
              <a:ext cx="7486650" cy="828675"/>
            </a:xfrm>
            <a:custGeom>
              <a:avLst/>
              <a:gdLst/>
              <a:ahLst/>
              <a:cxnLst/>
              <a:rect l="l" t="t" r="r" b="b"/>
              <a:pathLst>
                <a:path w="7486650" h="828675">
                  <a:moveTo>
                    <a:pt x="0" y="828675"/>
                  </a:moveTo>
                  <a:lnTo>
                    <a:pt x="7486650" y="828675"/>
                  </a:lnTo>
                  <a:lnTo>
                    <a:pt x="7486650" y="0"/>
                  </a:lnTo>
                  <a:lnTo>
                    <a:pt x="0" y="0"/>
                  </a:lnTo>
                  <a:lnTo>
                    <a:pt x="0" y="828675"/>
                  </a:lnTo>
                  <a:close/>
                </a:path>
              </a:pathLst>
            </a:custGeom>
            <a:ln w="19050">
              <a:solidFill>
                <a:srgbClr val="4EA72D"/>
              </a:solidFill>
            </a:ln>
          </p:spPr>
          <p:txBody>
            <a:bodyPr wrap="square" lIns="0" tIns="0" rIns="0" bIns="0" rtlCol="0"/>
            <a:lstStyle/>
            <a:p>
              <a:endParaRPr/>
            </a:p>
          </p:txBody>
        </p:sp>
        <p:sp>
          <p:nvSpPr>
            <p:cNvPr id="10" name="object 8">
              <a:extLst>
                <a:ext uri="{FF2B5EF4-FFF2-40B4-BE49-F238E27FC236}">
                  <a16:creationId xmlns:a16="http://schemas.microsoft.com/office/drawing/2014/main" id="{BEEA9FB3-3750-C50B-3DED-C0CFACA95AA3}"/>
                </a:ext>
              </a:extLst>
            </p:cNvPr>
            <p:cNvSpPr/>
            <p:nvPr/>
          </p:nvSpPr>
          <p:spPr>
            <a:xfrm>
              <a:off x="723900" y="3095625"/>
              <a:ext cx="7486650" cy="819150"/>
            </a:xfrm>
            <a:custGeom>
              <a:avLst/>
              <a:gdLst/>
              <a:ahLst/>
              <a:cxnLst/>
              <a:rect l="l" t="t" r="r" b="b"/>
              <a:pathLst>
                <a:path w="7486650" h="819150">
                  <a:moveTo>
                    <a:pt x="7486650" y="0"/>
                  </a:moveTo>
                  <a:lnTo>
                    <a:pt x="0" y="0"/>
                  </a:lnTo>
                  <a:lnTo>
                    <a:pt x="0" y="819150"/>
                  </a:lnTo>
                  <a:lnTo>
                    <a:pt x="7486650" y="819150"/>
                  </a:lnTo>
                  <a:lnTo>
                    <a:pt x="7486650" y="0"/>
                  </a:lnTo>
                  <a:close/>
                </a:path>
              </a:pathLst>
            </a:custGeom>
            <a:solidFill>
              <a:srgbClr val="0E9ED4">
                <a:alpha val="41175"/>
              </a:srgbClr>
            </a:solidFill>
          </p:spPr>
          <p:txBody>
            <a:bodyPr wrap="square" lIns="0" tIns="0" rIns="0" bIns="0" rtlCol="0"/>
            <a:lstStyle/>
            <a:p>
              <a:endParaRPr/>
            </a:p>
          </p:txBody>
        </p:sp>
        <p:sp>
          <p:nvSpPr>
            <p:cNvPr id="11" name="object 9">
              <a:extLst>
                <a:ext uri="{FF2B5EF4-FFF2-40B4-BE49-F238E27FC236}">
                  <a16:creationId xmlns:a16="http://schemas.microsoft.com/office/drawing/2014/main" id="{E299902E-6AEA-5CCB-C9DE-C6FCCF04852A}"/>
                </a:ext>
              </a:extLst>
            </p:cNvPr>
            <p:cNvSpPr/>
            <p:nvPr/>
          </p:nvSpPr>
          <p:spPr>
            <a:xfrm>
              <a:off x="723900" y="3095625"/>
              <a:ext cx="7486650" cy="819150"/>
            </a:xfrm>
            <a:custGeom>
              <a:avLst/>
              <a:gdLst/>
              <a:ahLst/>
              <a:cxnLst/>
              <a:rect l="l" t="t" r="r" b="b"/>
              <a:pathLst>
                <a:path w="7486650" h="819150">
                  <a:moveTo>
                    <a:pt x="0" y="819150"/>
                  </a:moveTo>
                  <a:lnTo>
                    <a:pt x="7486650" y="819150"/>
                  </a:lnTo>
                  <a:lnTo>
                    <a:pt x="7486650" y="0"/>
                  </a:lnTo>
                  <a:lnTo>
                    <a:pt x="0" y="0"/>
                  </a:lnTo>
                  <a:lnTo>
                    <a:pt x="0" y="819150"/>
                  </a:lnTo>
                  <a:close/>
                </a:path>
              </a:pathLst>
            </a:custGeom>
            <a:ln w="19050">
              <a:solidFill>
                <a:srgbClr val="155F82"/>
              </a:solidFill>
            </a:ln>
          </p:spPr>
          <p:txBody>
            <a:bodyPr wrap="square" lIns="0" tIns="0" rIns="0" bIns="0" rtlCol="0"/>
            <a:lstStyle/>
            <a:p>
              <a:endParaRPr/>
            </a:p>
          </p:txBody>
        </p:sp>
        <p:sp>
          <p:nvSpPr>
            <p:cNvPr id="12" name="object 10">
              <a:extLst>
                <a:ext uri="{FF2B5EF4-FFF2-40B4-BE49-F238E27FC236}">
                  <a16:creationId xmlns:a16="http://schemas.microsoft.com/office/drawing/2014/main" id="{5B496D65-38B5-FCB9-A259-CF4BD130ED94}"/>
                </a:ext>
              </a:extLst>
            </p:cNvPr>
            <p:cNvSpPr/>
            <p:nvPr/>
          </p:nvSpPr>
          <p:spPr>
            <a:xfrm>
              <a:off x="723900" y="1447800"/>
              <a:ext cx="7486650" cy="819150"/>
            </a:xfrm>
            <a:custGeom>
              <a:avLst/>
              <a:gdLst/>
              <a:ahLst/>
              <a:cxnLst/>
              <a:rect l="l" t="t" r="r" b="b"/>
              <a:pathLst>
                <a:path w="7486650" h="819150">
                  <a:moveTo>
                    <a:pt x="7486650" y="0"/>
                  </a:moveTo>
                  <a:lnTo>
                    <a:pt x="0" y="0"/>
                  </a:lnTo>
                  <a:lnTo>
                    <a:pt x="0" y="819150"/>
                  </a:lnTo>
                  <a:lnTo>
                    <a:pt x="7486650" y="819150"/>
                  </a:lnTo>
                  <a:lnTo>
                    <a:pt x="7486650" y="0"/>
                  </a:lnTo>
                  <a:close/>
                </a:path>
              </a:pathLst>
            </a:custGeom>
            <a:solidFill>
              <a:srgbClr val="0E9ED4">
                <a:alpha val="41175"/>
              </a:srgbClr>
            </a:solidFill>
          </p:spPr>
          <p:txBody>
            <a:bodyPr wrap="square" lIns="0" tIns="0" rIns="0" bIns="0" rtlCol="0"/>
            <a:lstStyle/>
            <a:p>
              <a:endParaRPr/>
            </a:p>
          </p:txBody>
        </p:sp>
        <p:sp>
          <p:nvSpPr>
            <p:cNvPr id="13" name="object 11">
              <a:extLst>
                <a:ext uri="{FF2B5EF4-FFF2-40B4-BE49-F238E27FC236}">
                  <a16:creationId xmlns:a16="http://schemas.microsoft.com/office/drawing/2014/main" id="{8CE5C520-0DD5-DE58-6CE3-8A547F493288}"/>
                </a:ext>
              </a:extLst>
            </p:cNvPr>
            <p:cNvSpPr/>
            <p:nvPr/>
          </p:nvSpPr>
          <p:spPr>
            <a:xfrm>
              <a:off x="723900" y="1447800"/>
              <a:ext cx="7486650" cy="819150"/>
            </a:xfrm>
            <a:custGeom>
              <a:avLst/>
              <a:gdLst/>
              <a:ahLst/>
              <a:cxnLst/>
              <a:rect l="l" t="t" r="r" b="b"/>
              <a:pathLst>
                <a:path w="7486650" h="819150">
                  <a:moveTo>
                    <a:pt x="0" y="819150"/>
                  </a:moveTo>
                  <a:lnTo>
                    <a:pt x="7486650" y="819150"/>
                  </a:lnTo>
                  <a:lnTo>
                    <a:pt x="7486650" y="0"/>
                  </a:lnTo>
                  <a:lnTo>
                    <a:pt x="0" y="0"/>
                  </a:lnTo>
                  <a:lnTo>
                    <a:pt x="0" y="819150"/>
                  </a:lnTo>
                  <a:close/>
                </a:path>
              </a:pathLst>
            </a:custGeom>
            <a:ln w="19050">
              <a:solidFill>
                <a:srgbClr val="155F82"/>
              </a:solidFill>
            </a:ln>
          </p:spPr>
          <p:txBody>
            <a:bodyPr wrap="square" lIns="0" tIns="0" rIns="0" bIns="0" rtlCol="0"/>
            <a:lstStyle/>
            <a:p>
              <a:endParaRPr/>
            </a:p>
          </p:txBody>
        </p:sp>
        <p:pic>
          <p:nvPicPr>
            <p:cNvPr id="14" name="object 12">
              <a:extLst>
                <a:ext uri="{FF2B5EF4-FFF2-40B4-BE49-F238E27FC236}">
                  <a16:creationId xmlns:a16="http://schemas.microsoft.com/office/drawing/2014/main" id="{3A96BAD8-D556-8101-4557-F020732379C9}"/>
                </a:ext>
              </a:extLst>
            </p:cNvPr>
            <p:cNvPicPr/>
            <p:nvPr/>
          </p:nvPicPr>
          <p:blipFill>
            <a:blip r:embed="rId4" cstate="print"/>
            <a:stretch>
              <a:fillRect/>
            </a:stretch>
          </p:blipFill>
          <p:spPr>
            <a:xfrm>
              <a:off x="0" y="723490"/>
              <a:ext cx="1128791" cy="415289"/>
            </a:xfrm>
            <a:prstGeom prst="rect">
              <a:avLst/>
            </a:prstGeom>
          </p:spPr>
        </p:pic>
        <p:pic>
          <p:nvPicPr>
            <p:cNvPr id="15" name="object 13">
              <a:extLst>
                <a:ext uri="{FF2B5EF4-FFF2-40B4-BE49-F238E27FC236}">
                  <a16:creationId xmlns:a16="http://schemas.microsoft.com/office/drawing/2014/main" id="{2FF96785-8ED4-1E9E-1404-8C6D8059B365}"/>
                </a:ext>
              </a:extLst>
            </p:cNvPr>
            <p:cNvPicPr/>
            <p:nvPr/>
          </p:nvPicPr>
          <p:blipFill>
            <a:blip r:embed="rId5" cstate="print"/>
            <a:stretch>
              <a:fillRect/>
            </a:stretch>
          </p:blipFill>
          <p:spPr>
            <a:xfrm>
              <a:off x="8258175" y="1266761"/>
              <a:ext cx="1147762" cy="509587"/>
            </a:xfrm>
            <a:prstGeom prst="rect">
              <a:avLst/>
            </a:prstGeom>
          </p:spPr>
        </p:pic>
        <p:sp>
          <p:nvSpPr>
            <p:cNvPr id="16" name="object 14">
              <a:extLst>
                <a:ext uri="{FF2B5EF4-FFF2-40B4-BE49-F238E27FC236}">
                  <a16:creationId xmlns:a16="http://schemas.microsoft.com/office/drawing/2014/main" id="{0628BE53-6125-1E22-D249-A8A2667624BE}"/>
                </a:ext>
              </a:extLst>
            </p:cNvPr>
            <p:cNvSpPr/>
            <p:nvPr/>
          </p:nvSpPr>
          <p:spPr>
            <a:xfrm>
              <a:off x="7477125" y="1591818"/>
              <a:ext cx="925194" cy="359410"/>
            </a:xfrm>
            <a:custGeom>
              <a:avLst/>
              <a:gdLst/>
              <a:ahLst/>
              <a:cxnLst/>
              <a:rect l="l" t="t" r="r" b="b"/>
              <a:pathLst>
                <a:path w="925195" h="359410">
                  <a:moveTo>
                    <a:pt x="88646" y="251206"/>
                  </a:moveTo>
                  <a:lnTo>
                    <a:pt x="0" y="343281"/>
                  </a:lnTo>
                  <a:lnTo>
                    <a:pt x="126873" y="359029"/>
                  </a:lnTo>
                  <a:lnTo>
                    <a:pt x="116381" y="329438"/>
                  </a:lnTo>
                  <a:lnTo>
                    <a:pt x="96139" y="329438"/>
                  </a:lnTo>
                  <a:lnTo>
                    <a:pt x="83439" y="293497"/>
                  </a:lnTo>
                  <a:lnTo>
                    <a:pt x="101386" y="287141"/>
                  </a:lnTo>
                  <a:lnTo>
                    <a:pt x="88646" y="251206"/>
                  </a:lnTo>
                  <a:close/>
                </a:path>
                <a:path w="925195" h="359410">
                  <a:moveTo>
                    <a:pt x="101386" y="287141"/>
                  </a:moveTo>
                  <a:lnTo>
                    <a:pt x="83439" y="293497"/>
                  </a:lnTo>
                  <a:lnTo>
                    <a:pt x="96139" y="329438"/>
                  </a:lnTo>
                  <a:lnTo>
                    <a:pt x="114123" y="323067"/>
                  </a:lnTo>
                  <a:lnTo>
                    <a:pt x="101386" y="287141"/>
                  </a:lnTo>
                  <a:close/>
                </a:path>
                <a:path w="925195" h="359410">
                  <a:moveTo>
                    <a:pt x="114123" y="323067"/>
                  </a:moveTo>
                  <a:lnTo>
                    <a:pt x="96139" y="329438"/>
                  </a:lnTo>
                  <a:lnTo>
                    <a:pt x="116381" y="329438"/>
                  </a:lnTo>
                  <a:lnTo>
                    <a:pt x="114123" y="323067"/>
                  </a:lnTo>
                  <a:close/>
                </a:path>
                <a:path w="925195" h="359410">
                  <a:moveTo>
                    <a:pt x="912241" y="0"/>
                  </a:moveTo>
                  <a:lnTo>
                    <a:pt x="101386" y="287141"/>
                  </a:lnTo>
                  <a:lnTo>
                    <a:pt x="114123" y="323067"/>
                  </a:lnTo>
                  <a:lnTo>
                    <a:pt x="925068" y="35814"/>
                  </a:lnTo>
                  <a:lnTo>
                    <a:pt x="912241" y="0"/>
                  </a:lnTo>
                  <a:close/>
                </a:path>
              </a:pathLst>
            </a:custGeom>
            <a:solidFill>
              <a:srgbClr val="C9EDFA"/>
            </a:solidFill>
          </p:spPr>
          <p:txBody>
            <a:bodyPr wrap="square" lIns="0" tIns="0" rIns="0" bIns="0" rtlCol="0"/>
            <a:lstStyle/>
            <a:p>
              <a:endParaRPr/>
            </a:p>
          </p:txBody>
        </p:sp>
        <p:sp>
          <p:nvSpPr>
            <p:cNvPr id="17" name="object 15">
              <a:extLst>
                <a:ext uri="{FF2B5EF4-FFF2-40B4-BE49-F238E27FC236}">
                  <a16:creationId xmlns:a16="http://schemas.microsoft.com/office/drawing/2014/main" id="{5975068C-913A-D039-CED1-38C59DD25A6E}"/>
                </a:ext>
              </a:extLst>
            </p:cNvPr>
            <p:cNvSpPr/>
            <p:nvPr/>
          </p:nvSpPr>
          <p:spPr>
            <a:xfrm>
              <a:off x="553618" y="1126870"/>
              <a:ext cx="601980" cy="1559560"/>
            </a:xfrm>
            <a:custGeom>
              <a:avLst/>
              <a:gdLst/>
              <a:ahLst/>
              <a:cxnLst/>
              <a:rect l="l" t="t" r="r" b="b"/>
              <a:pathLst>
                <a:path w="601980" h="1559560">
                  <a:moveTo>
                    <a:pt x="530422" y="1458434"/>
                  </a:moveTo>
                  <a:lnTo>
                    <a:pt x="494677" y="1471549"/>
                  </a:lnTo>
                  <a:lnTo>
                    <a:pt x="587705" y="1559178"/>
                  </a:lnTo>
                  <a:lnTo>
                    <a:pt x="597012" y="1476375"/>
                  </a:lnTo>
                  <a:lnTo>
                    <a:pt x="537006" y="1476375"/>
                  </a:lnTo>
                  <a:lnTo>
                    <a:pt x="530422" y="1458434"/>
                  </a:lnTo>
                  <a:close/>
                </a:path>
                <a:path w="601980" h="1559560">
                  <a:moveTo>
                    <a:pt x="566172" y="1445316"/>
                  </a:moveTo>
                  <a:lnTo>
                    <a:pt x="530422" y="1458434"/>
                  </a:lnTo>
                  <a:lnTo>
                    <a:pt x="537006" y="1476375"/>
                  </a:lnTo>
                  <a:lnTo>
                    <a:pt x="572769" y="1463293"/>
                  </a:lnTo>
                  <a:lnTo>
                    <a:pt x="566172" y="1445316"/>
                  </a:lnTo>
                  <a:close/>
                </a:path>
                <a:path w="601980" h="1559560">
                  <a:moveTo>
                    <a:pt x="601980" y="1432178"/>
                  </a:moveTo>
                  <a:lnTo>
                    <a:pt x="566172" y="1445316"/>
                  </a:lnTo>
                  <a:lnTo>
                    <a:pt x="572769" y="1463293"/>
                  </a:lnTo>
                  <a:lnTo>
                    <a:pt x="537006" y="1476375"/>
                  </a:lnTo>
                  <a:lnTo>
                    <a:pt x="597012" y="1476375"/>
                  </a:lnTo>
                  <a:lnTo>
                    <a:pt x="601980" y="1432178"/>
                  </a:lnTo>
                  <a:close/>
                </a:path>
                <a:path w="601980" h="1559560">
                  <a:moveTo>
                    <a:pt x="35763" y="0"/>
                  </a:moveTo>
                  <a:lnTo>
                    <a:pt x="0" y="13207"/>
                  </a:lnTo>
                  <a:lnTo>
                    <a:pt x="530422" y="1458434"/>
                  </a:lnTo>
                  <a:lnTo>
                    <a:pt x="566172" y="1445316"/>
                  </a:lnTo>
                  <a:lnTo>
                    <a:pt x="35763" y="0"/>
                  </a:lnTo>
                  <a:close/>
                </a:path>
              </a:pathLst>
            </a:custGeom>
            <a:solidFill>
              <a:srgbClr val="4EA72D"/>
            </a:solidFill>
          </p:spPr>
          <p:txBody>
            <a:bodyPr wrap="square" lIns="0" tIns="0" rIns="0" bIns="0" rtlCol="0"/>
            <a:lstStyle/>
            <a:p>
              <a:endParaRPr/>
            </a:p>
          </p:txBody>
        </p:sp>
      </p:grpSp>
      <p:sp>
        <p:nvSpPr>
          <p:cNvPr id="18" name="object 16">
            <a:extLst>
              <a:ext uri="{FF2B5EF4-FFF2-40B4-BE49-F238E27FC236}">
                <a16:creationId xmlns:a16="http://schemas.microsoft.com/office/drawing/2014/main" id="{BE8625E8-CDB9-FA7F-1704-BA732F1957A6}"/>
              </a:ext>
            </a:extLst>
          </p:cNvPr>
          <p:cNvSpPr txBox="1"/>
          <p:nvPr/>
        </p:nvSpPr>
        <p:spPr>
          <a:xfrm>
            <a:off x="258103" y="3734186"/>
            <a:ext cx="6985634" cy="1950720"/>
          </a:xfrm>
          <a:prstGeom prst="rect">
            <a:avLst/>
          </a:prstGeom>
        </p:spPr>
        <p:txBody>
          <a:bodyPr vert="horz" wrap="square" lIns="0" tIns="12700" rIns="0" bIns="0" rtlCol="0">
            <a:spAutoFit/>
          </a:bodyPr>
          <a:lstStyle/>
          <a:p>
            <a:pPr marL="298450" indent="-285750">
              <a:lnSpc>
                <a:spcPct val="100000"/>
              </a:lnSpc>
              <a:spcBef>
                <a:spcPts val="100"/>
              </a:spcBef>
              <a:buChar char="•"/>
              <a:tabLst>
                <a:tab pos="298450" algn="l"/>
              </a:tabLst>
            </a:pPr>
            <a:r>
              <a:rPr sz="1800" dirty="0">
                <a:latin typeface="Arial MT"/>
                <a:cs typeface="Arial MT"/>
              </a:rPr>
              <a:t>Closest to</a:t>
            </a:r>
            <a:r>
              <a:rPr sz="1800" spc="-35" dirty="0">
                <a:latin typeface="Arial MT"/>
                <a:cs typeface="Arial MT"/>
              </a:rPr>
              <a:t> </a:t>
            </a:r>
            <a:r>
              <a:rPr sz="1800" dirty="0">
                <a:latin typeface="Arial MT"/>
                <a:cs typeface="Arial MT"/>
              </a:rPr>
              <a:t>the</a:t>
            </a:r>
            <a:r>
              <a:rPr sz="1800" spc="-30" dirty="0">
                <a:latin typeface="Arial MT"/>
                <a:cs typeface="Arial MT"/>
              </a:rPr>
              <a:t> </a:t>
            </a:r>
            <a:r>
              <a:rPr sz="1800" dirty="0">
                <a:latin typeface="Arial MT"/>
                <a:cs typeface="Arial MT"/>
              </a:rPr>
              <a:t>interaction</a:t>
            </a:r>
            <a:r>
              <a:rPr sz="1800" spc="-30" dirty="0">
                <a:latin typeface="Arial MT"/>
                <a:cs typeface="Arial MT"/>
              </a:rPr>
              <a:t> </a:t>
            </a:r>
            <a:r>
              <a:rPr sz="1800" spc="-20" dirty="0">
                <a:latin typeface="Arial MT"/>
                <a:cs typeface="Arial MT"/>
              </a:rPr>
              <a:t>point</a:t>
            </a:r>
            <a:endParaRPr sz="1800" dirty="0">
              <a:latin typeface="Arial MT"/>
              <a:cs typeface="Arial MT"/>
            </a:endParaRPr>
          </a:p>
          <a:p>
            <a:pPr marL="298450" indent="-285750">
              <a:lnSpc>
                <a:spcPct val="100000"/>
              </a:lnSpc>
              <a:spcBef>
                <a:spcPts val="20"/>
              </a:spcBef>
              <a:buChar char="•"/>
              <a:tabLst>
                <a:tab pos="298450" algn="l"/>
              </a:tabLst>
            </a:pPr>
            <a:r>
              <a:rPr sz="1800" dirty="0">
                <a:latin typeface="Arial MT"/>
                <a:cs typeface="Arial MT"/>
              </a:rPr>
              <a:t>At</a:t>
            </a:r>
            <a:r>
              <a:rPr sz="1800" spc="-35" dirty="0">
                <a:latin typeface="Arial MT"/>
                <a:cs typeface="Arial MT"/>
              </a:rPr>
              <a:t> </a:t>
            </a:r>
            <a:r>
              <a:rPr sz="1800" dirty="0">
                <a:latin typeface="Arial MT"/>
                <a:cs typeface="Arial MT"/>
              </a:rPr>
              <a:t>least</a:t>
            </a:r>
            <a:r>
              <a:rPr sz="1800" spc="30" dirty="0">
                <a:latin typeface="Arial MT"/>
                <a:cs typeface="Arial MT"/>
              </a:rPr>
              <a:t> </a:t>
            </a:r>
            <a:r>
              <a:rPr sz="1800" dirty="0">
                <a:latin typeface="Arial MT"/>
                <a:cs typeface="Arial MT"/>
              </a:rPr>
              <a:t>9</a:t>
            </a:r>
            <a:r>
              <a:rPr sz="1800" spc="-5" dirty="0">
                <a:latin typeface="Arial MT"/>
                <a:cs typeface="Arial MT"/>
              </a:rPr>
              <a:t> </a:t>
            </a:r>
            <a:r>
              <a:rPr sz="1800" spc="-10" dirty="0">
                <a:latin typeface="Arial MT"/>
                <a:cs typeface="Arial MT"/>
              </a:rPr>
              <a:t>hits/track</a:t>
            </a:r>
            <a:endParaRPr sz="1800" dirty="0">
              <a:latin typeface="Arial MT"/>
              <a:cs typeface="Arial MT"/>
            </a:endParaRPr>
          </a:p>
          <a:p>
            <a:pPr marL="298450" indent="-285750">
              <a:lnSpc>
                <a:spcPct val="100000"/>
              </a:lnSpc>
              <a:spcBef>
                <a:spcPts val="20"/>
              </a:spcBef>
              <a:buChar char="•"/>
              <a:tabLst>
                <a:tab pos="298450" algn="l"/>
              </a:tabLst>
            </a:pPr>
            <a:r>
              <a:rPr sz="1800" dirty="0">
                <a:latin typeface="Arial MT"/>
                <a:cs typeface="Arial MT"/>
              </a:rPr>
              <a:t>Occupancy</a:t>
            </a:r>
            <a:r>
              <a:rPr sz="1800" spc="-15" dirty="0">
                <a:latin typeface="Arial MT"/>
                <a:cs typeface="Arial MT"/>
              </a:rPr>
              <a:t> </a:t>
            </a:r>
            <a:r>
              <a:rPr sz="1800" dirty="0">
                <a:latin typeface="Arial MT"/>
                <a:cs typeface="Arial MT"/>
              </a:rPr>
              <a:t>kept</a:t>
            </a:r>
            <a:r>
              <a:rPr sz="1800" spc="15" dirty="0">
                <a:latin typeface="Arial MT"/>
                <a:cs typeface="Arial MT"/>
              </a:rPr>
              <a:t> </a:t>
            </a:r>
            <a:r>
              <a:rPr sz="1800" dirty="0">
                <a:latin typeface="Arial MT"/>
                <a:cs typeface="Arial MT"/>
              </a:rPr>
              <a:t>&lt;</a:t>
            </a:r>
            <a:r>
              <a:rPr sz="1800" spc="-80" dirty="0">
                <a:latin typeface="Arial MT"/>
                <a:cs typeface="Arial MT"/>
              </a:rPr>
              <a:t> </a:t>
            </a:r>
            <a:r>
              <a:rPr sz="1800" dirty="0">
                <a:latin typeface="Arial MT"/>
                <a:cs typeface="Arial MT"/>
              </a:rPr>
              <a:t>1%</a:t>
            </a:r>
            <a:r>
              <a:rPr sz="1800" spc="-25" dirty="0">
                <a:latin typeface="Arial MT"/>
                <a:cs typeface="Arial MT"/>
              </a:rPr>
              <a:t> </a:t>
            </a:r>
            <a:r>
              <a:rPr sz="1800" dirty="0">
                <a:latin typeface="Arial MT"/>
                <a:cs typeface="Arial MT"/>
              </a:rPr>
              <a:t>thanks</a:t>
            </a:r>
            <a:r>
              <a:rPr sz="1800" spc="-5" dirty="0">
                <a:latin typeface="Arial MT"/>
                <a:cs typeface="Arial MT"/>
              </a:rPr>
              <a:t> </a:t>
            </a:r>
            <a:r>
              <a:rPr sz="1800" dirty="0">
                <a:latin typeface="Arial MT"/>
                <a:cs typeface="Arial MT"/>
              </a:rPr>
              <a:t>to</a:t>
            </a:r>
            <a:r>
              <a:rPr sz="1800" spc="-30" dirty="0">
                <a:latin typeface="Arial MT"/>
                <a:cs typeface="Arial MT"/>
              </a:rPr>
              <a:t> </a:t>
            </a:r>
            <a:r>
              <a:rPr sz="1800" dirty="0">
                <a:latin typeface="Arial MT"/>
                <a:cs typeface="Arial MT"/>
              </a:rPr>
              <a:t>the</a:t>
            </a:r>
            <a:r>
              <a:rPr sz="1800" spc="-30" dirty="0">
                <a:latin typeface="Arial MT"/>
                <a:cs typeface="Arial MT"/>
              </a:rPr>
              <a:t> </a:t>
            </a:r>
            <a:r>
              <a:rPr sz="1800" dirty="0">
                <a:latin typeface="Arial MT"/>
                <a:cs typeface="Arial MT"/>
              </a:rPr>
              <a:t>higher </a:t>
            </a:r>
            <a:r>
              <a:rPr sz="1800" spc="-10" dirty="0">
                <a:latin typeface="Arial MT"/>
                <a:cs typeface="Arial MT"/>
              </a:rPr>
              <a:t>granularity</a:t>
            </a:r>
            <a:endParaRPr sz="1800" dirty="0">
              <a:latin typeface="Arial MT"/>
              <a:cs typeface="Arial MT"/>
            </a:endParaRPr>
          </a:p>
          <a:p>
            <a:pPr marL="298450" marR="5080" indent="-286385">
              <a:lnSpc>
                <a:spcPct val="100800"/>
              </a:lnSpc>
              <a:buChar char="•"/>
              <a:tabLst>
                <a:tab pos="298450" algn="l"/>
                <a:tab pos="5102860" algn="l"/>
              </a:tabLst>
            </a:pPr>
            <a:r>
              <a:rPr sz="1800" dirty="0">
                <a:latin typeface="Arial MT"/>
                <a:cs typeface="Arial MT"/>
              </a:rPr>
              <a:t>Compos</a:t>
            </a:r>
            <a:r>
              <a:rPr lang="en-GB" sz="1800" dirty="0">
                <a:latin typeface="Arial MT"/>
                <a:cs typeface="Arial MT"/>
              </a:rPr>
              <a:t>ed</a:t>
            </a:r>
            <a:r>
              <a:rPr sz="1800" dirty="0">
                <a:latin typeface="Arial MT"/>
                <a:cs typeface="Arial MT"/>
              </a:rPr>
              <a:t> of</a:t>
            </a:r>
            <a:r>
              <a:rPr sz="1800" spc="-55" dirty="0">
                <a:latin typeface="Arial MT"/>
                <a:cs typeface="Arial MT"/>
              </a:rPr>
              <a:t> </a:t>
            </a:r>
            <a:r>
              <a:rPr sz="1800" dirty="0">
                <a:latin typeface="Arial MT"/>
                <a:cs typeface="Arial MT"/>
              </a:rPr>
              <a:t>two</a:t>
            </a:r>
            <a:r>
              <a:rPr sz="1800" spc="-30" dirty="0">
                <a:latin typeface="Arial MT"/>
                <a:cs typeface="Arial MT"/>
              </a:rPr>
              <a:t> </a:t>
            </a:r>
            <a:r>
              <a:rPr sz="1800" dirty="0">
                <a:latin typeface="Arial MT"/>
                <a:cs typeface="Arial MT"/>
              </a:rPr>
              <a:t>parts:</a:t>
            </a:r>
            <a:r>
              <a:rPr sz="1800" spc="-25" dirty="0">
                <a:latin typeface="Arial MT"/>
                <a:cs typeface="Arial MT"/>
              </a:rPr>
              <a:t> </a:t>
            </a:r>
            <a:r>
              <a:rPr sz="1800" b="1" dirty="0">
                <a:solidFill>
                  <a:srgbClr val="4EA72D"/>
                </a:solidFill>
                <a:latin typeface="Arial"/>
                <a:cs typeface="Arial"/>
              </a:rPr>
              <a:t>ITk</a:t>
            </a:r>
            <a:r>
              <a:rPr sz="1800" b="1" spc="-5" dirty="0">
                <a:solidFill>
                  <a:srgbClr val="4EA72D"/>
                </a:solidFill>
                <a:latin typeface="Arial"/>
                <a:cs typeface="Arial"/>
              </a:rPr>
              <a:t> </a:t>
            </a:r>
            <a:r>
              <a:rPr sz="1800" b="1" dirty="0">
                <a:solidFill>
                  <a:srgbClr val="4EA72D"/>
                </a:solidFill>
                <a:latin typeface="Arial"/>
                <a:cs typeface="Arial"/>
              </a:rPr>
              <a:t>Pixel</a:t>
            </a:r>
            <a:r>
              <a:rPr sz="1800" b="1" spc="-5" dirty="0">
                <a:solidFill>
                  <a:srgbClr val="4EA72D"/>
                </a:solidFill>
                <a:latin typeface="Arial"/>
                <a:cs typeface="Arial"/>
              </a:rPr>
              <a:t> </a:t>
            </a:r>
            <a:r>
              <a:rPr sz="1800" spc="-5" dirty="0">
                <a:latin typeface="Arial MT"/>
                <a:cs typeface="Arial MT"/>
              </a:rPr>
              <a:t> </a:t>
            </a:r>
            <a:r>
              <a:rPr sz="1800" spc="-20" dirty="0">
                <a:latin typeface="Arial MT"/>
                <a:cs typeface="Arial MT"/>
              </a:rPr>
              <a:t>with</a:t>
            </a:r>
            <a:r>
              <a:rPr lang="en-GB" spc="-20" dirty="0">
                <a:latin typeface="Arial MT"/>
                <a:cs typeface="Arial MT"/>
              </a:rPr>
              <a:t> </a:t>
            </a:r>
            <a:r>
              <a:rPr sz="1800" dirty="0">
                <a:solidFill>
                  <a:srgbClr val="4EA72D"/>
                </a:solidFill>
                <a:latin typeface="Arial MT"/>
                <a:cs typeface="Arial MT"/>
              </a:rPr>
              <a:t>5</a:t>
            </a:r>
            <a:r>
              <a:rPr sz="1800" spc="-40" dirty="0">
                <a:solidFill>
                  <a:srgbClr val="4EA72D"/>
                </a:solidFill>
                <a:latin typeface="Arial MT"/>
                <a:cs typeface="Arial MT"/>
              </a:rPr>
              <a:t> </a:t>
            </a:r>
            <a:r>
              <a:rPr sz="1800" dirty="0">
                <a:solidFill>
                  <a:srgbClr val="4EA72D"/>
                </a:solidFill>
                <a:latin typeface="Arial MT"/>
                <a:cs typeface="Arial MT"/>
              </a:rPr>
              <a:t>pixel</a:t>
            </a:r>
            <a:r>
              <a:rPr sz="1800" spc="-30" dirty="0">
                <a:solidFill>
                  <a:srgbClr val="4EA72D"/>
                </a:solidFill>
                <a:latin typeface="Arial MT"/>
                <a:cs typeface="Arial MT"/>
              </a:rPr>
              <a:t> </a:t>
            </a:r>
            <a:r>
              <a:rPr sz="1800" dirty="0">
                <a:solidFill>
                  <a:srgbClr val="4EA72D"/>
                </a:solidFill>
                <a:latin typeface="Arial MT"/>
                <a:cs typeface="Arial MT"/>
              </a:rPr>
              <a:t>barrels</a:t>
            </a:r>
            <a:r>
              <a:rPr sz="1800" spc="-5" dirty="0">
                <a:solidFill>
                  <a:srgbClr val="4EA72D"/>
                </a:solidFill>
                <a:latin typeface="Arial MT"/>
                <a:cs typeface="Arial MT"/>
              </a:rPr>
              <a:t> </a:t>
            </a:r>
            <a:r>
              <a:rPr sz="1800" spc="-25" dirty="0">
                <a:solidFill>
                  <a:srgbClr val="4EA72D"/>
                </a:solidFill>
                <a:latin typeface="Arial MT"/>
                <a:cs typeface="Arial MT"/>
              </a:rPr>
              <a:t>and </a:t>
            </a:r>
            <a:r>
              <a:rPr sz="1800" dirty="0">
                <a:solidFill>
                  <a:srgbClr val="4EA72D"/>
                </a:solidFill>
                <a:latin typeface="Arial MT"/>
                <a:cs typeface="Arial MT"/>
              </a:rPr>
              <a:t>rings</a:t>
            </a:r>
            <a:r>
              <a:rPr sz="1800" spc="-25" dirty="0">
                <a:solidFill>
                  <a:srgbClr val="4EA72D"/>
                </a:solidFill>
                <a:latin typeface="Arial MT"/>
                <a:cs typeface="Arial MT"/>
              </a:rPr>
              <a:t> </a:t>
            </a:r>
            <a:r>
              <a:rPr sz="1800" dirty="0">
                <a:latin typeface="Arial MT"/>
                <a:cs typeface="Arial MT"/>
              </a:rPr>
              <a:t>and</a:t>
            </a:r>
            <a:r>
              <a:rPr sz="1800" spc="-45" dirty="0">
                <a:latin typeface="Arial MT"/>
                <a:cs typeface="Arial MT"/>
              </a:rPr>
              <a:t> </a:t>
            </a:r>
            <a:r>
              <a:rPr sz="1800" b="1" dirty="0">
                <a:solidFill>
                  <a:srgbClr val="0E9ED4"/>
                </a:solidFill>
                <a:latin typeface="Arial"/>
                <a:cs typeface="Arial"/>
              </a:rPr>
              <a:t>ITk</a:t>
            </a:r>
            <a:r>
              <a:rPr sz="1800" b="1" spc="5" dirty="0">
                <a:solidFill>
                  <a:srgbClr val="0E9ED4"/>
                </a:solidFill>
                <a:latin typeface="Arial"/>
                <a:cs typeface="Arial"/>
              </a:rPr>
              <a:t> </a:t>
            </a:r>
            <a:r>
              <a:rPr sz="1800" b="1" dirty="0">
                <a:solidFill>
                  <a:srgbClr val="0E9ED4"/>
                </a:solidFill>
                <a:latin typeface="Arial"/>
                <a:cs typeface="Arial"/>
              </a:rPr>
              <a:t>Strip</a:t>
            </a:r>
            <a:r>
              <a:rPr sz="1800" b="1" spc="-20" dirty="0">
                <a:solidFill>
                  <a:srgbClr val="0E9ED4"/>
                </a:solidFill>
                <a:latin typeface="Arial"/>
                <a:cs typeface="Arial"/>
              </a:rPr>
              <a:t> </a:t>
            </a:r>
            <a:r>
              <a:rPr sz="1800" dirty="0">
                <a:latin typeface="Arial MT"/>
                <a:cs typeface="Arial MT"/>
              </a:rPr>
              <a:t>with</a:t>
            </a:r>
            <a:r>
              <a:rPr sz="1800" spc="10" dirty="0">
                <a:latin typeface="Arial MT"/>
                <a:cs typeface="Arial MT"/>
              </a:rPr>
              <a:t> </a:t>
            </a:r>
            <a:r>
              <a:rPr sz="1800" dirty="0">
                <a:solidFill>
                  <a:srgbClr val="0E9ED4"/>
                </a:solidFill>
                <a:latin typeface="Arial MT"/>
                <a:cs typeface="Arial MT"/>
              </a:rPr>
              <a:t>4</a:t>
            </a:r>
            <a:r>
              <a:rPr sz="1800" spc="-15" dirty="0">
                <a:solidFill>
                  <a:srgbClr val="0E9ED4"/>
                </a:solidFill>
                <a:latin typeface="Arial MT"/>
                <a:cs typeface="Arial MT"/>
              </a:rPr>
              <a:t> </a:t>
            </a:r>
            <a:r>
              <a:rPr sz="1800" dirty="0">
                <a:solidFill>
                  <a:srgbClr val="0E9ED4"/>
                </a:solidFill>
                <a:latin typeface="Arial MT"/>
                <a:cs typeface="Arial MT"/>
              </a:rPr>
              <a:t>strip</a:t>
            </a:r>
            <a:r>
              <a:rPr sz="1800" spc="-20" dirty="0">
                <a:solidFill>
                  <a:srgbClr val="0E9ED4"/>
                </a:solidFill>
                <a:latin typeface="Arial MT"/>
                <a:cs typeface="Arial MT"/>
              </a:rPr>
              <a:t> </a:t>
            </a:r>
            <a:r>
              <a:rPr sz="1800" dirty="0">
                <a:solidFill>
                  <a:srgbClr val="0E9ED4"/>
                </a:solidFill>
                <a:latin typeface="Arial MT"/>
                <a:cs typeface="Arial MT"/>
              </a:rPr>
              <a:t>barrels</a:t>
            </a:r>
            <a:r>
              <a:rPr sz="1800" spc="20" dirty="0">
                <a:solidFill>
                  <a:srgbClr val="0E9ED4"/>
                </a:solidFill>
                <a:latin typeface="Arial MT"/>
                <a:cs typeface="Arial MT"/>
              </a:rPr>
              <a:t> </a:t>
            </a:r>
            <a:r>
              <a:rPr sz="1800" dirty="0">
                <a:latin typeface="Arial MT"/>
                <a:cs typeface="Arial MT"/>
              </a:rPr>
              <a:t>and</a:t>
            </a:r>
            <a:r>
              <a:rPr sz="1800" spc="-45" dirty="0">
                <a:latin typeface="Arial MT"/>
                <a:cs typeface="Arial MT"/>
              </a:rPr>
              <a:t> </a:t>
            </a:r>
            <a:r>
              <a:rPr sz="1800" dirty="0">
                <a:solidFill>
                  <a:srgbClr val="0E9ED4"/>
                </a:solidFill>
                <a:latin typeface="Arial MT"/>
                <a:cs typeface="Arial MT"/>
              </a:rPr>
              <a:t>strip</a:t>
            </a:r>
            <a:r>
              <a:rPr sz="1800" spc="-10" dirty="0">
                <a:solidFill>
                  <a:srgbClr val="0E9ED4"/>
                </a:solidFill>
                <a:latin typeface="Arial MT"/>
                <a:cs typeface="Arial MT"/>
              </a:rPr>
              <a:t> disks</a:t>
            </a:r>
            <a:endParaRPr sz="1800" dirty="0">
              <a:latin typeface="Arial MT"/>
              <a:cs typeface="Arial MT"/>
            </a:endParaRPr>
          </a:p>
          <a:p>
            <a:pPr marL="298450" indent="-285750">
              <a:lnSpc>
                <a:spcPts val="2100"/>
              </a:lnSpc>
              <a:buChar char="•"/>
              <a:tabLst>
                <a:tab pos="298450" algn="l"/>
              </a:tabLst>
            </a:pPr>
            <a:r>
              <a:rPr sz="1800" dirty="0">
                <a:latin typeface="Arial MT"/>
                <a:cs typeface="Arial MT"/>
              </a:rPr>
              <a:t>Replaceable</a:t>
            </a:r>
            <a:r>
              <a:rPr sz="1800" spc="-40" dirty="0">
                <a:latin typeface="Arial MT"/>
                <a:cs typeface="Arial MT"/>
              </a:rPr>
              <a:t> </a:t>
            </a:r>
            <a:r>
              <a:rPr sz="1800" dirty="0">
                <a:latin typeface="Arial MT"/>
                <a:cs typeface="Arial MT"/>
              </a:rPr>
              <a:t>two</a:t>
            </a:r>
            <a:r>
              <a:rPr sz="1800" spc="-30" dirty="0">
                <a:latin typeface="Arial MT"/>
                <a:cs typeface="Arial MT"/>
              </a:rPr>
              <a:t> </a:t>
            </a:r>
            <a:r>
              <a:rPr sz="1800" dirty="0">
                <a:latin typeface="Arial MT"/>
                <a:cs typeface="Arial MT"/>
              </a:rPr>
              <a:t>innermost</a:t>
            </a:r>
            <a:r>
              <a:rPr sz="1800" spc="-55" dirty="0">
                <a:latin typeface="Arial MT"/>
                <a:cs typeface="Arial MT"/>
              </a:rPr>
              <a:t> </a:t>
            </a:r>
            <a:r>
              <a:rPr sz="1800" dirty="0">
                <a:latin typeface="Arial MT"/>
                <a:cs typeface="Arial MT"/>
              </a:rPr>
              <a:t>layers</a:t>
            </a:r>
            <a:r>
              <a:rPr sz="1800" spc="-5" dirty="0">
                <a:latin typeface="Arial MT"/>
                <a:cs typeface="Arial MT"/>
              </a:rPr>
              <a:t> </a:t>
            </a:r>
            <a:r>
              <a:rPr sz="1800" dirty="0">
                <a:latin typeface="Arial MT"/>
                <a:cs typeface="Arial MT"/>
              </a:rPr>
              <a:t>at</a:t>
            </a:r>
            <a:r>
              <a:rPr sz="1800" spc="-55" dirty="0">
                <a:latin typeface="Arial MT"/>
                <a:cs typeface="Arial MT"/>
              </a:rPr>
              <a:t> </a:t>
            </a:r>
            <a:r>
              <a:rPr sz="1800" dirty="0">
                <a:latin typeface="Arial MT"/>
                <a:cs typeface="Arial MT"/>
              </a:rPr>
              <a:t>half</a:t>
            </a:r>
            <a:r>
              <a:rPr sz="1800" spc="10" dirty="0">
                <a:latin typeface="Arial MT"/>
                <a:cs typeface="Arial MT"/>
              </a:rPr>
              <a:t> </a:t>
            </a:r>
            <a:r>
              <a:rPr sz="1800" dirty="0">
                <a:latin typeface="Arial MT"/>
                <a:cs typeface="Arial MT"/>
              </a:rPr>
              <a:t>of</a:t>
            </a:r>
            <a:r>
              <a:rPr sz="1800" spc="-50" dirty="0">
                <a:latin typeface="Arial MT"/>
                <a:cs typeface="Arial MT"/>
              </a:rPr>
              <a:t> </a:t>
            </a:r>
            <a:r>
              <a:rPr sz="1800" dirty="0">
                <a:latin typeface="Arial MT"/>
                <a:cs typeface="Arial MT"/>
              </a:rPr>
              <a:t>the</a:t>
            </a:r>
            <a:r>
              <a:rPr sz="1800" spc="-30" dirty="0">
                <a:latin typeface="Arial MT"/>
                <a:cs typeface="Arial MT"/>
              </a:rPr>
              <a:t> </a:t>
            </a:r>
            <a:r>
              <a:rPr sz="1800" dirty="0">
                <a:latin typeface="Arial MT"/>
                <a:cs typeface="Arial MT"/>
              </a:rPr>
              <a:t>lifetime:</a:t>
            </a:r>
            <a:r>
              <a:rPr sz="1800" spc="65" dirty="0">
                <a:latin typeface="Arial MT"/>
                <a:cs typeface="Arial MT"/>
              </a:rPr>
              <a:t> </a:t>
            </a:r>
            <a:r>
              <a:rPr sz="1800" dirty="0">
                <a:solidFill>
                  <a:srgbClr val="4EA72D"/>
                </a:solidFill>
                <a:latin typeface="Arial MT"/>
                <a:cs typeface="Arial MT"/>
              </a:rPr>
              <a:t>ITk </a:t>
            </a:r>
            <a:r>
              <a:rPr sz="1800" spc="-10" dirty="0">
                <a:solidFill>
                  <a:srgbClr val="4EA72D"/>
                </a:solidFill>
                <a:latin typeface="Arial MT"/>
                <a:cs typeface="Arial MT"/>
              </a:rPr>
              <a:t>Pixel</a:t>
            </a:r>
            <a:endParaRPr sz="1800" dirty="0">
              <a:latin typeface="Arial MT"/>
              <a:cs typeface="Arial MT"/>
            </a:endParaRPr>
          </a:p>
          <a:p>
            <a:pPr marL="298450">
              <a:lnSpc>
                <a:spcPct val="100000"/>
              </a:lnSpc>
              <a:spcBef>
                <a:spcPts val="15"/>
              </a:spcBef>
            </a:pPr>
            <a:r>
              <a:rPr sz="1800" dirty="0">
                <a:solidFill>
                  <a:srgbClr val="4EA72D"/>
                </a:solidFill>
                <a:latin typeface="Arial MT"/>
                <a:cs typeface="Arial MT"/>
              </a:rPr>
              <a:t>Inner</a:t>
            </a:r>
            <a:r>
              <a:rPr sz="1800" spc="-60" dirty="0">
                <a:solidFill>
                  <a:srgbClr val="4EA72D"/>
                </a:solidFill>
                <a:latin typeface="Arial MT"/>
                <a:cs typeface="Arial MT"/>
              </a:rPr>
              <a:t> </a:t>
            </a:r>
            <a:r>
              <a:rPr sz="1800" dirty="0">
                <a:solidFill>
                  <a:srgbClr val="4EA72D"/>
                </a:solidFill>
                <a:latin typeface="Arial MT"/>
                <a:cs typeface="Arial MT"/>
              </a:rPr>
              <a:t>System</a:t>
            </a:r>
            <a:r>
              <a:rPr sz="1800" spc="25" dirty="0">
                <a:solidFill>
                  <a:srgbClr val="4EA72D"/>
                </a:solidFill>
                <a:latin typeface="Arial MT"/>
                <a:cs typeface="Arial MT"/>
              </a:rPr>
              <a:t> </a:t>
            </a:r>
            <a:r>
              <a:rPr sz="1800" dirty="0">
                <a:solidFill>
                  <a:srgbClr val="4EA72D"/>
                </a:solidFill>
                <a:latin typeface="Arial MT"/>
                <a:cs typeface="Arial MT"/>
              </a:rPr>
              <a:t>(IS)</a:t>
            </a:r>
            <a:r>
              <a:rPr sz="1800" spc="-10" dirty="0">
                <a:solidFill>
                  <a:srgbClr val="4EA72D"/>
                </a:solidFill>
                <a:latin typeface="Arial MT"/>
                <a:cs typeface="Arial MT"/>
              </a:rPr>
              <a:t> </a:t>
            </a:r>
            <a:r>
              <a:rPr sz="1800" dirty="0">
                <a:latin typeface="Arial MT"/>
                <a:cs typeface="Arial MT"/>
              </a:rPr>
              <a:t>with</a:t>
            </a:r>
            <a:r>
              <a:rPr sz="1800" spc="5" dirty="0">
                <a:latin typeface="Arial MT"/>
                <a:cs typeface="Arial MT"/>
              </a:rPr>
              <a:t> </a:t>
            </a:r>
            <a:r>
              <a:rPr sz="1800" dirty="0">
                <a:latin typeface="Arial MT"/>
                <a:cs typeface="Arial MT"/>
              </a:rPr>
              <a:t>Endcaps</a:t>
            </a:r>
            <a:r>
              <a:rPr sz="1800" spc="-45" dirty="0">
                <a:latin typeface="Arial MT"/>
                <a:cs typeface="Arial MT"/>
              </a:rPr>
              <a:t> </a:t>
            </a:r>
            <a:r>
              <a:rPr sz="1800" dirty="0">
                <a:latin typeface="Arial MT"/>
                <a:cs typeface="Arial MT"/>
              </a:rPr>
              <a:t>and</a:t>
            </a:r>
            <a:r>
              <a:rPr sz="1800" spc="5" dirty="0">
                <a:latin typeface="Arial MT"/>
                <a:cs typeface="Arial MT"/>
              </a:rPr>
              <a:t> </a:t>
            </a:r>
            <a:r>
              <a:rPr sz="1800" spc="-10" dirty="0">
                <a:latin typeface="Arial MT"/>
                <a:cs typeface="Arial MT"/>
              </a:rPr>
              <a:t>Barrels</a:t>
            </a:r>
            <a:endParaRPr sz="1800" dirty="0">
              <a:latin typeface="Arial MT"/>
              <a:cs typeface="Arial MT"/>
            </a:endParaRPr>
          </a:p>
        </p:txBody>
      </p:sp>
      <p:sp>
        <p:nvSpPr>
          <p:cNvPr id="19" name="object 17">
            <a:extLst>
              <a:ext uri="{FF2B5EF4-FFF2-40B4-BE49-F238E27FC236}">
                <a16:creationId xmlns:a16="http://schemas.microsoft.com/office/drawing/2014/main" id="{D5B24A9B-B651-228E-8B39-62339A9B75FD}"/>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sp>
        <p:nvSpPr>
          <p:cNvPr id="22" name="object 18">
            <a:extLst>
              <a:ext uri="{FF2B5EF4-FFF2-40B4-BE49-F238E27FC236}">
                <a16:creationId xmlns:a16="http://schemas.microsoft.com/office/drawing/2014/main" id="{F429BCCE-B5FD-DF51-F708-E03B760B43E9}"/>
              </a:ext>
            </a:extLst>
          </p:cNvPr>
          <p:cNvSpPr txBox="1"/>
          <p:nvPr/>
        </p:nvSpPr>
        <p:spPr>
          <a:xfrm>
            <a:off x="3750920" y="714052"/>
            <a:ext cx="1525905" cy="174625"/>
          </a:xfrm>
          <a:prstGeom prst="rect">
            <a:avLst/>
          </a:prstGeom>
        </p:spPr>
        <p:txBody>
          <a:bodyPr vert="horz" wrap="square" lIns="0" tIns="15875" rIns="0" bIns="0" rtlCol="0">
            <a:spAutoFit/>
          </a:bodyPr>
          <a:lstStyle/>
          <a:p>
            <a:pPr marL="12700">
              <a:lnSpc>
                <a:spcPct val="100000"/>
              </a:lnSpc>
              <a:spcBef>
                <a:spcPts val="125"/>
              </a:spcBef>
            </a:pPr>
            <a:r>
              <a:rPr sz="950" dirty="0">
                <a:latin typeface="Arial MT"/>
                <a:cs typeface="Arial MT"/>
              </a:rPr>
              <a:t>ATL-PHYS-PUB-2021-</a:t>
            </a:r>
            <a:r>
              <a:rPr sz="950" spc="-25" dirty="0">
                <a:latin typeface="Arial MT"/>
                <a:cs typeface="Arial MT"/>
              </a:rPr>
              <a:t>024</a:t>
            </a:r>
            <a:endParaRPr sz="950" dirty="0">
              <a:latin typeface="Arial MT"/>
              <a:cs typeface="Arial MT"/>
            </a:endParaRPr>
          </a:p>
        </p:txBody>
      </p:sp>
      <p:pic>
        <p:nvPicPr>
          <p:cNvPr id="24" name="object 19">
            <a:extLst>
              <a:ext uri="{FF2B5EF4-FFF2-40B4-BE49-F238E27FC236}">
                <a16:creationId xmlns:a16="http://schemas.microsoft.com/office/drawing/2014/main" id="{E23C9FAF-6644-6D2A-113D-E22576410CD7}"/>
              </a:ext>
            </a:extLst>
          </p:cNvPr>
          <p:cNvPicPr/>
          <p:nvPr/>
        </p:nvPicPr>
        <p:blipFill>
          <a:blip r:embed="rId6" cstate="print"/>
          <a:stretch>
            <a:fillRect/>
          </a:stretch>
        </p:blipFill>
        <p:spPr>
          <a:xfrm>
            <a:off x="7543800" y="3857625"/>
            <a:ext cx="4181475" cy="2781300"/>
          </a:xfrm>
          <a:prstGeom prst="rect">
            <a:avLst/>
          </a:prstGeom>
        </p:spPr>
      </p:pic>
      <p:sp>
        <p:nvSpPr>
          <p:cNvPr id="36" name="object 21">
            <a:extLst>
              <a:ext uri="{FF2B5EF4-FFF2-40B4-BE49-F238E27FC236}">
                <a16:creationId xmlns:a16="http://schemas.microsoft.com/office/drawing/2014/main" id="{64C5714C-CACB-9871-E301-C5BD5E282AE9}"/>
              </a:ext>
            </a:extLst>
          </p:cNvPr>
          <p:cNvSpPr txBox="1"/>
          <p:nvPr/>
        </p:nvSpPr>
        <p:spPr>
          <a:xfrm>
            <a:off x="8652891" y="3915981"/>
            <a:ext cx="1818639" cy="208915"/>
          </a:xfrm>
          <a:prstGeom prst="rect">
            <a:avLst/>
          </a:prstGeom>
        </p:spPr>
        <p:txBody>
          <a:bodyPr vert="horz" wrap="square" lIns="0" tIns="12700" rIns="0" bIns="0" rtlCol="0">
            <a:spAutoFit/>
          </a:bodyPr>
          <a:lstStyle/>
          <a:p>
            <a:pPr marL="12700">
              <a:lnSpc>
                <a:spcPct val="100000"/>
              </a:lnSpc>
              <a:spcBef>
                <a:spcPts val="100"/>
              </a:spcBef>
            </a:pPr>
            <a:r>
              <a:rPr sz="1200" spc="-35" dirty="0">
                <a:latin typeface="Arial MT"/>
                <a:cs typeface="Arial MT"/>
              </a:rPr>
              <a:t>ATL-</a:t>
            </a:r>
            <a:r>
              <a:rPr sz="1200" spc="-10" dirty="0">
                <a:latin typeface="Arial MT"/>
                <a:cs typeface="Arial MT"/>
              </a:rPr>
              <a:t>PHYS-PUB-2021-</a:t>
            </a:r>
            <a:r>
              <a:rPr sz="1200" spc="-25" dirty="0">
                <a:latin typeface="Arial MT"/>
                <a:cs typeface="Arial MT"/>
              </a:rPr>
              <a:t>024</a:t>
            </a:r>
            <a:endParaRPr sz="1200">
              <a:latin typeface="Arial MT"/>
              <a:cs typeface="Arial MT"/>
            </a:endParaRPr>
          </a:p>
        </p:txBody>
      </p:sp>
      <p:sp>
        <p:nvSpPr>
          <p:cNvPr id="38" name="TextBox 37">
            <a:extLst>
              <a:ext uri="{FF2B5EF4-FFF2-40B4-BE49-F238E27FC236}">
                <a16:creationId xmlns:a16="http://schemas.microsoft.com/office/drawing/2014/main" id="{FE586BDC-CF57-4857-CACF-320BD2B2750B}"/>
              </a:ext>
            </a:extLst>
          </p:cNvPr>
          <p:cNvSpPr txBox="1"/>
          <p:nvPr/>
        </p:nvSpPr>
        <p:spPr>
          <a:xfrm rot="19410599">
            <a:off x="9776218" y="610156"/>
            <a:ext cx="2059310" cy="92333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a:t>For Pixel overview- see the talk of Umberto M.</a:t>
            </a:r>
          </a:p>
        </p:txBody>
      </p:sp>
      <p:sp>
        <p:nvSpPr>
          <p:cNvPr id="40" name="TextBox 39">
            <a:extLst>
              <a:ext uri="{FF2B5EF4-FFF2-40B4-BE49-F238E27FC236}">
                <a16:creationId xmlns:a16="http://schemas.microsoft.com/office/drawing/2014/main" id="{795CA694-7C42-A56E-A9EE-B8FC3C4F25F2}"/>
              </a:ext>
            </a:extLst>
          </p:cNvPr>
          <p:cNvSpPr txBox="1"/>
          <p:nvPr/>
        </p:nvSpPr>
        <p:spPr>
          <a:xfrm rot="1063758">
            <a:off x="9244146" y="2188825"/>
            <a:ext cx="2059310" cy="92333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a:t>For Strip overview- see the talk of Marta B.</a:t>
            </a:r>
          </a:p>
        </p:txBody>
      </p:sp>
    </p:spTree>
    <p:extLst>
      <p:ext uri="{BB962C8B-B14F-4D97-AF65-F5344CB8AC3E}">
        <p14:creationId xmlns:p14="http://schemas.microsoft.com/office/powerpoint/2010/main" val="2254473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1C63A8-E0A5-F1B6-CF55-68BC55C441BC}"/>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0A8190B1-5CB4-11DB-1E91-EBFC8E26E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19F69E67-495E-07D6-FCDC-D05A00E68CF4}"/>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05EA5653-E112-5B37-73FD-37C3097B526E}"/>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5</a:t>
            </a:fld>
            <a:endParaRPr lang="en-US" dirty="0"/>
          </a:p>
        </p:txBody>
      </p:sp>
      <p:sp>
        <p:nvSpPr>
          <p:cNvPr id="5" name="Rectangle 4">
            <a:extLst>
              <a:ext uri="{FF2B5EF4-FFF2-40B4-BE49-F238E27FC236}">
                <a16:creationId xmlns:a16="http://schemas.microsoft.com/office/drawing/2014/main" id="{E084A0EE-36C9-9EBA-35E4-E3BBDF0417E8}"/>
              </a:ext>
            </a:extLst>
          </p:cNvPr>
          <p:cNvSpPr/>
          <p:nvPr/>
        </p:nvSpPr>
        <p:spPr>
          <a:xfrm>
            <a:off x="4197148" y="0"/>
            <a:ext cx="3797771"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Pixel Module Sites</a:t>
            </a:r>
            <a:endParaRPr lang="en-US" sz="3600" b="0" cap="none" spc="0" dirty="0">
              <a:ln w="0"/>
              <a:solidFill>
                <a:srgbClr val="0070C0"/>
              </a:solidFill>
              <a:effectLst>
                <a:outerShdw blurRad="38100" dist="19050" dir="2700000" algn="tl" rotWithShape="0">
                  <a:schemeClr val="dk1">
                    <a:alpha val="40000"/>
                  </a:schemeClr>
                </a:outerShdw>
              </a:effectLst>
            </a:endParaRPr>
          </a:p>
        </p:txBody>
      </p:sp>
      <p:sp>
        <p:nvSpPr>
          <p:cNvPr id="19" name="object 17">
            <a:extLst>
              <a:ext uri="{FF2B5EF4-FFF2-40B4-BE49-F238E27FC236}">
                <a16:creationId xmlns:a16="http://schemas.microsoft.com/office/drawing/2014/main" id="{63DA11B5-B2C5-9CA9-3D42-4545BA5D4A6E}"/>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sp>
        <p:nvSpPr>
          <p:cNvPr id="4" name="TextBox 3">
            <a:extLst>
              <a:ext uri="{FF2B5EF4-FFF2-40B4-BE49-F238E27FC236}">
                <a16:creationId xmlns:a16="http://schemas.microsoft.com/office/drawing/2014/main" id="{4864C6BB-D470-FABD-F0D2-0D62E3F1BB79}"/>
              </a:ext>
            </a:extLst>
          </p:cNvPr>
          <p:cNvSpPr txBox="1"/>
          <p:nvPr/>
        </p:nvSpPr>
        <p:spPr>
          <a:xfrm>
            <a:off x="82832" y="912955"/>
            <a:ext cx="7322085" cy="2031325"/>
          </a:xfrm>
          <a:prstGeom prst="rect">
            <a:avLst/>
          </a:prstGeom>
          <a:noFill/>
        </p:spPr>
        <p:txBody>
          <a:bodyPr wrap="square" rtlCol="0">
            <a:spAutoFit/>
          </a:bodyPr>
          <a:lstStyle/>
          <a:p>
            <a:pPr marL="285750" indent="-285750">
              <a:buFont typeface="Courier New" panose="02070309020205020404" pitchFamily="49" charset="0"/>
              <a:buChar char="o"/>
            </a:pPr>
            <a:r>
              <a:rPr lang="en-US" dirty="0"/>
              <a:t>10 clusters for pixel module assembly (31 assembly sites) and testing across the globe</a:t>
            </a:r>
          </a:p>
          <a:p>
            <a:pPr marL="285750" indent="-285750">
              <a:buFont typeface="Courier New" panose="02070309020205020404" pitchFamily="49" charset="0"/>
              <a:buChar char="o"/>
            </a:pPr>
            <a:r>
              <a:rPr lang="en-US" dirty="0"/>
              <a:t>United Kingdom Pixels is one of the clusters</a:t>
            </a:r>
          </a:p>
          <a:p>
            <a:pPr marL="285750" indent="-285750">
              <a:buFont typeface="Courier New" panose="02070309020205020404" pitchFamily="49" charset="0"/>
              <a:buChar char="o"/>
            </a:pPr>
            <a:r>
              <a:rPr lang="en-US" dirty="0"/>
              <a:t>UK cluster is responsible for assembly endcap quad pixel modules with planar sensors, QA/QC them, load them in half ring and deliver them to CERN</a:t>
            </a:r>
          </a:p>
          <a:p>
            <a:pPr marL="285750" indent="-285750">
              <a:buFont typeface="Courier New" panose="02070309020205020404" pitchFamily="49" charset="0"/>
              <a:buChar char="o"/>
            </a:pPr>
            <a:r>
              <a:rPr lang="en-US" dirty="0"/>
              <a:t>UK cluster has three assembly and testing sites:</a:t>
            </a:r>
          </a:p>
        </p:txBody>
      </p:sp>
      <p:sp>
        <p:nvSpPr>
          <p:cNvPr id="20" name="TextBox 19">
            <a:extLst>
              <a:ext uri="{FF2B5EF4-FFF2-40B4-BE49-F238E27FC236}">
                <a16:creationId xmlns:a16="http://schemas.microsoft.com/office/drawing/2014/main" id="{C8F52E5F-C67F-715C-1537-EB0592C2F701}"/>
              </a:ext>
            </a:extLst>
          </p:cNvPr>
          <p:cNvSpPr txBox="1"/>
          <p:nvPr/>
        </p:nvSpPr>
        <p:spPr>
          <a:xfrm>
            <a:off x="1737587" y="2968059"/>
            <a:ext cx="3019189" cy="923330"/>
          </a:xfrm>
          <a:prstGeom prst="rect">
            <a:avLst/>
          </a:prstGeom>
          <a:noFill/>
        </p:spPr>
        <p:txBody>
          <a:bodyPr wrap="square" rtlCol="0">
            <a:spAutoFit/>
          </a:bodyPr>
          <a:lstStyle/>
          <a:p>
            <a:pPr marL="285750" indent="-285750">
              <a:buFont typeface="Wingdings" pitchFamily="2" charset="2"/>
              <a:buChar char="Ø"/>
            </a:pPr>
            <a:r>
              <a:rPr lang="en-US" dirty="0"/>
              <a:t>University of Glasgow</a:t>
            </a:r>
          </a:p>
          <a:p>
            <a:pPr marL="285750" indent="-285750">
              <a:buFont typeface="Wingdings" pitchFamily="2" charset="2"/>
              <a:buChar char="Ø"/>
            </a:pPr>
            <a:r>
              <a:rPr lang="en-US" dirty="0"/>
              <a:t>University of Liverpool</a:t>
            </a:r>
          </a:p>
          <a:p>
            <a:pPr marL="285750" indent="-285750">
              <a:buFont typeface="Wingdings" pitchFamily="2" charset="2"/>
              <a:buChar char="Ø"/>
            </a:pPr>
            <a:r>
              <a:rPr lang="en-US" dirty="0"/>
              <a:t>University of Oxford</a:t>
            </a:r>
          </a:p>
        </p:txBody>
      </p:sp>
      <p:sp>
        <p:nvSpPr>
          <p:cNvPr id="21" name="TextBox 20">
            <a:extLst>
              <a:ext uri="{FF2B5EF4-FFF2-40B4-BE49-F238E27FC236}">
                <a16:creationId xmlns:a16="http://schemas.microsoft.com/office/drawing/2014/main" id="{94850C67-3C28-7CE8-5E28-834CC0D22EF3}"/>
              </a:ext>
            </a:extLst>
          </p:cNvPr>
          <p:cNvSpPr txBox="1"/>
          <p:nvPr/>
        </p:nvSpPr>
        <p:spPr>
          <a:xfrm>
            <a:off x="82832" y="3907244"/>
            <a:ext cx="9510024" cy="923330"/>
          </a:xfrm>
          <a:prstGeom prst="rect">
            <a:avLst/>
          </a:prstGeom>
          <a:noFill/>
        </p:spPr>
        <p:txBody>
          <a:bodyPr wrap="square" rtlCol="0">
            <a:spAutoFit/>
          </a:bodyPr>
          <a:lstStyle/>
          <a:p>
            <a:pPr marL="285750" indent="-285750">
              <a:buFont typeface="Courier New" panose="02070309020205020404" pitchFamily="49" charset="0"/>
              <a:buChar char="o"/>
            </a:pPr>
            <a:r>
              <a:rPr lang="en-US" dirty="0"/>
              <a:t>These three site will assemble and test about 600 modules each</a:t>
            </a:r>
          </a:p>
          <a:p>
            <a:pPr marL="285750" indent="-285750">
              <a:buFont typeface="Courier New" panose="02070309020205020404" pitchFamily="49" charset="0"/>
              <a:buChar char="o"/>
            </a:pPr>
            <a:r>
              <a:rPr lang="en-US" dirty="0"/>
              <a:t>University of Glasgow has finished their pre-production batch with ITkPixV1.1 chip, and started their production batch of pixel modules with ITkPixV2 chip</a:t>
            </a:r>
          </a:p>
        </p:txBody>
      </p:sp>
      <p:pic>
        <p:nvPicPr>
          <p:cNvPr id="15362" name="Picture 2">
            <a:extLst>
              <a:ext uri="{FF2B5EF4-FFF2-40B4-BE49-F238E27FC236}">
                <a16:creationId xmlns:a16="http://schemas.microsoft.com/office/drawing/2014/main" id="{4E458303-1DD5-4768-5BFC-EF6182FB8B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86384" y="4654129"/>
            <a:ext cx="2068031" cy="1333815"/>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a:extLst>
              <a:ext uri="{FF2B5EF4-FFF2-40B4-BE49-F238E27FC236}">
                <a16:creationId xmlns:a16="http://schemas.microsoft.com/office/drawing/2014/main" id="{86E2BAE1-87A5-BC8A-F323-92A4D8FD79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0769" y="4654129"/>
            <a:ext cx="2068031" cy="1374234"/>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83250C53-15DF-DD07-C3CC-C6E9E05AD43A}"/>
              </a:ext>
            </a:extLst>
          </p:cNvPr>
          <p:cNvSpPr txBox="1"/>
          <p:nvPr/>
        </p:nvSpPr>
        <p:spPr>
          <a:xfrm>
            <a:off x="8693983" y="6078494"/>
            <a:ext cx="1906291"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t>Quad module half ring</a:t>
            </a:r>
          </a:p>
        </p:txBody>
      </p:sp>
      <p:sp>
        <p:nvSpPr>
          <p:cNvPr id="30" name="TextBox 29">
            <a:extLst>
              <a:ext uri="{FF2B5EF4-FFF2-40B4-BE49-F238E27FC236}">
                <a16:creationId xmlns:a16="http://schemas.microsoft.com/office/drawing/2014/main" id="{F719CE5D-0A03-6FA8-8740-5200E1D2CFCC}"/>
              </a:ext>
            </a:extLst>
          </p:cNvPr>
          <p:cNvSpPr txBox="1"/>
          <p:nvPr/>
        </p:nvSpPr>
        <p:spPr>
          <a:xfrm>
            <a:off x="7303381" y="6435111"/>
            <a:ext cx="4290837" cy="369332"/>
          </a:xfrm>
          <a:prstGeom prst="rect">
            <a:avLst/>
          </a:prstGeom>
          <a:noFill/>
        </p:spPr>
        <p:txBody>
          <a:bodyPr wrap="square">
            <a:spAutoFit/>
          </a:bodyPr>
          <a:lstStyle/>
          <a:p>
            <a:r>
              <a:rPr lang="en-US" sz="600" b="0" i="0" dirty="0">
                <a:solidFill>
                  <a:srgbClr val="222222"/>
                </a:solidFill>
                <a:effectLst/>
                <a:latin typeface="Arial" panose="020B0604020202020204" pitchFamily="34" charset="0"/>
              </a:rPr>
              <a:t>Matheson, John, Jon Taylor, and A. T. L. A. S. </a:t>
            </a:r>
            <a:r>
              <a:rPr lang="en-US" sz="600" b="0" i="0" dirty="0" err="1">
                <a:solidFill>
                  <a:srgbClr val="222222"/>
                </a:solidFill>
                <a:effectLst/>
                <a:latin typeface="Arial" panose="020B0604020202020204" pitchFamily="34" charset="0"/>
              </a:rPr>
              <a:t>ITk</a:t>
            </a:r>
            <a:r>
              <a:rPr lang="en-US" sz="600" b="0" i="0" dirty="0">
                <a:solidFill>
                  <a:srgbClr val="222222"/>
                </a:solidFill>
                <a:effectLst/>
                <a:latin typeface="Arial" panose="020B0604020202020204" pitchFamily="34" charset="0"/>
              </a:rPr>
              <a:t>. "ATLAS </a:t>
            </a:r>
            <a:r>
              <a:rPr lang="en-US" sz="600" b="0" i="0" dirty="0" err="1">
                <a:solidFill>
                  <a:srgbClr val="222222"/>
                </a:solidFill>
                <a:effectLst/>
                <a:latin typeface="Arial" panose="020B0604020202020204" pitchFamily="34" charset="0"/>
              </a:rPr>
              <a:t>ITk</a:t>
            </a:r>
            <a:r>
              <a:rPr lang="en-US" sz="600" b="0" i="0" dirty="0">
                <a:solidFill>
                  <a:srgbClr val="222222"/>
                </a:solidFill>
                <a:effectLst/>
                <a:latin typeface="Arial" panose="020B0604020202020204" pitchFamily="34" charset="0"/>
              </a:rPr>
              <a:t> pixel endcap demonstrator “Ring-0” construction and testing." </a:t>
            </a:r>
            <a:r>
              <a:rPr lang="en-US" sz="600" b="0" i="1" dirty="0">
                <a:solidFill>
                  <a:srgbClr val="222222"/>
                </a:solidFill>
                <a:effectLst/>
                <a:latin typeface="Arial" panose="020B0604020202020204" pitchFamily="34" charset="0"/>
              </a:rPr>
              <a:t>Nuclear Instruments and Methods in Physics Research Section A: Accelerators, Spectrometers, Detectors and Associated Equipment</a:t>
            </a:r>
            <a:r>
              <a:rPr lang="en-US" sz="600" b="0" i="0" dirty="0">
                <a:solidFill>
                  <a:srgbClr val="222222"/>
                </a:solidFill>
                <a:effectLst/>
                <a:latin typeface="Arial" panose="020B0604020202020204" pitchFamily="34" charset="0"/>
              </a:rPr>
              <a:t> 986 (2021): 164753.</a:t>
            </a:r>
            <a:endParaRPr lang="en-US" sz="600" dirty="0"/>
          </a:p>
        </p:txBody>
      </p:sp>
      <p:sp>
        <p:nvSpPr>
          <p:cNvPr id="42" name="TextBox 41">
            <a:extLst>
              <a:ext uri="{FF2B5EF4-FFF2-40B4-BE49-F238E27FC236}">
                <a16:creationId xmlns:a16="http://schemas.microsoft.com/office/drawing/2014/main" id="{A4E10A7B-43FB-4CC8-1423-C051C187BACB}"/>
              </a:ext>
            </a:extLst>
          </p:cNvPr>
          <p:cNvSpPr txBox="1"/>
          <p:nvPr/>
        </p:nvSpPr>
        <p:spPr>
          <a:xfrm>
            <a:off x="10124380" y="3019624"/>
            <a:ext cx="1241811"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a:t>Quad module </a:t>
            </a:r>
          </a:p>
          <a:p>
            <a:pPr algn="ctr"/>
            <a:r>
              <a:rPr lang="en-US" sz="1400" dirty="0"/>
              <a:t>from top</a:t>
            </a:r>
          </a:p>
        </p:txBody>
      </p:sp>
      <p:pic>
        <p:nvPicPr>
          <p:cNvPr id="43" name="object 5">
            <a:extLst>
              <a:ext uri="{FF2B5EF4-FFF2-40B4-BE49-F238E27FC236}">
                <a16:creationId xmlns:a16="http://schemas.microsoft.com/office/drawing/2014/main" id="{435748ED-DE3D-CC4A-5DCF-ACD1DC48AF53}"/>
              </a:ext>
            </a:extLst>
          </p:cNvPr>
          <p:cNvPicPr/>
          <p:nvPr/>
        </p:nvPicPr>
        <p:blipFill>
          <a:blip r:embed="rId6" cstate="print"/>
          <a:stretch>
            <a:fillRect/>
          </a:stretch>
        </p:blipFill>
        <p:spPr>
          <a:xfrm>
            <a:off x="9636157" y="680582"/>
            <a:ext cx="2218258" cy="2153485"/>
          </a:xfrm>
          <a:prstGeom prst="rect">
            <a:avLst/>
          </a:prstGeom>
        </p:spPr>
      </p:pic>
    </p:spTree>
    <p:extLst>
      <p:ext uri="{BB962C8B-B14F-4D97-AF65-F5344CB8AC3E}">
        <p14:creationId xmlns:p14="http://schemas.microsoft.com/office/powerpoint/2010/main" val="3979393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28DF4-BC76-CA92-72B4-BA711DE8EA5B}"/>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14039BA4-6205-3CE7-18B7-A096BA4A50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0786FA6E-2115-2F48-2C65-24249EB53891}"/>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4AD1831A-7283-318F-A3D5-589533525E9F}"/>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6</a:t>
            </a:fld>
            <a:endParaRPr lang="en-US" dirty="0"/>
          </a:p>
        </p:txBody>
      </p:sp>
      <p:sp>
        <p:nvSpPr>
          <p:cNvPr id="5" name="Rectangle 4">
            <a:extLst>
              <a:ext uri="{FF2B5EF4-FFF2-40B4-BE49-F238E27FC236}">
                <a16:creationId xmlns:a16="http://schemas.microsoft.com/office/drawing/2014/main" id="{C376BC23-7348-C5F7-D314-F6D4F6FD8189}"/>
              </a:ext>
            </a:extLst>
          </p:cNvPr>
          <p:cNvSpPr/>
          <p:nvPr/>
        </p:nvSpPr>
        <p:spPr>
          <a:xfrm>
            <a:off x="3787741" y="0"/>
            <a:ext cx="4616585"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Pixel Module workflow</a:t>
            </a:r>
            <a:endParaRPr lang="en-US" sz="3600" b="0" cap="none" spc="0" dirty="0">
              <a:ln w="0"/>
              <a:solidFill>
                <a:srgbClr val="0070C0"/>
              </a:solidFill>
              <a:effectLst>
                <a:outerShdw blurRad="38100" dist="19050" dir="2700000" algn="tl" rotWithShape="0">
                  <a:schemeClr val="dk1">
                    <a:alpha val="40000"/>
                  </a:schemeClr>
                </a:outerShdw>
              </a:effectLst>
            </a:endParaRPr>
          </a:p>
        </p:txBody>
      </p:sp>
      <p:sp>
        <p:nvSpPr>
          <p:cNvPr id="19" name="object 17">
            <a:extLst>
              <a:ext uri="{FF2B5EF4-FFF2-40B4-BE49-F238E27FC236}">
                <a16:creationId xmlns:a16="http://schemas.microsoft.com/office/drawing/2014/main" id="{123A1B03-19E4-0310-163D-747876352E08}"/>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graphicFrame>
        <p:nvGraphicFramePr>
          <p:cNvPr id="8" name="Diagram 7">
            <a:extLst>
              <a:ext uri="{FF2B5EF4-FFF2-40B4-BE49-F238E27FC236}">
                <a16:creationId xmlns:a16="http://schemas.microsoft.com/office/drawing/2014/main" id="{1C437FDD-019B-E0E5-4DB4-812868D1025B}"/>
              </a:ext>
            </a:extLst>
          </p:cNvPr>
          <p:cNvGraphicFramePr/>
          <p:nvPr>
            <p:extLst>
              <p:ext uri="{D42A27DB-BD31-4B8C-83A1-F6EECF244321}">
                <p14:modId xmlns:p14="http://schemas.microsoft.com/office/powerpoint/2010/main" val="1325646403"/>
              </p:ext>
            </p:extLst>
          </p:nvPr>
        </p:nvGraphicFramePr>
        <p:xfrm>
          <a:off x="108155" y="959414"/>
          <a:ext cx="12083845" cy="49391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77793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7005B-7750-0498-F877-8E75EE3C324E}"/>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AE835541-844A-88B0-7BBD-4D0DBBBFC4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9340B93C-A356-9BFA-637B-D912BEE4080E}"/>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1ED12AE7-B6BA-585D-D1B6-EFD36189A03B}"/>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7</a:t>
            </a:fld>
            <a:endParaRPr lang="en-US" dirty="0"/>
          </a:p>
        </p:txBody>
      </p:sp>
      <p:sp>
        <p:nvSpPr>
          <p:cNvPr id="5" name="Rectangle 4">
            <a:extLst>
              <a:ext uri="{FF2B5EF4-FFF2-40B4-BE49-F238E27FC236}">
                <a16:creationId xmlns:a16="http://schemas.microsoft.com/office/drawing/2014/main" id="{6113B30A-DB9A-AE4A-0218-73EBF65B25BC}"/>
              </a:ext>
            </a:extLst>
          </p:cNvPr>
          <p:cNvSpPr/>
          <p:nvPr/>
        </p:nvSpPr>
        <p:spPr>
          <a:xfrm>
            <a:off x="3748152" y="0"/>
            <a:ext cx="4695773"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Bare Module reception</a:t>
            </a:r>
            <a:endParaRPr lang="en-US" sz="3600" b="0" cap="none" spc="0" dirty="0">
              <a:ln w="0"/>
              <a:solidFill>
                <a:srgbClr val="0070C0"/>
              </a:solidFill>
              <a:effectLst>
                <a:outerShdw blurRad="38100" dist="19050" dir="2700000" algn="tl" rotWithShape="0">
                  <a:schemeClr val="dk1">
                    <a:alpha val="40000"/>
                  </a:schemeClr>
                </a:outerShdw>
              </a:effectLst>
            </a:endParaRPr>
          </a:p>
        </p:txBody>
      </p:sp>
      <p:pic>
        <p:nvPicPr>
          <p:cNvPr id="7" name="Picture 6" descr="A close-up of a square&#10;&#10;AI-generated content may be incorrect.">
            <a:extLst>
              <a:ext uri="{FF2B5EF4-FFF2-40B4-BE49-F238E27FC236}">
                <a16:creationId xmlns:a16="http://schemas.microsoft.com/office/drawing/2014/main" id="{7F43B422-AFEF-9041-6438-4FFA01112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60" y="3429000"/>
            <a:ext cx="2170323" cy="2169596"/>
          </a:xfrm>
          <a:prstGeom prst="rect">
            <a:avLst/>
          </a:prstGeom>
        </p:spPr>
      </p:pic>
      <p:pic>
        <p:nvPicPr>
          <p:cNvPr id="8" name="Picture 7">
            <a:extLst>
              <a:ext uri="{FF2B5EF4-FFF2-40B4-BE49-F238E27FC236}">
                <a16:creationId xmlns:a16="http://schemas.microsoft.com/office/drawing/2014/main" id="{A8D5966A-F20A-9987-EB7B-47344232ABD8}"/>
              </a:ext>
            </a:extLst>
          </p:cNvPr>
          <p:cNvPicPr>
            <a:picLocks noChangeAspect="1"/>
          </p:cNvPicPr>
          <p:nvPr/>
        </p:nvPicPr>
        <p:blipFill>
          <a:blip r:embed="rId4"/>
          <a:stretch>
            <a:fillRect/>
          </a:stretch>
        </p:blipFill>
        <p:spPr>
          <a:xfrm>
            <a:off x="2766145" y="3529162"/>
            <a:ext cx="2890566" cy="1924677"/>
          </a:xfrm>
          <a:prstGeom prst="rect">
            <a:avLst/>
          </a:prstGeom>
        </p:spPr>
      </p:pic>
      <p:sp>
        <p:nvSpPr>
          <p:cNvPr id="9" name="TextBox 8">
            <a:extLst>
              <a:ext uri="{FF2B5EF4-FFF2-40B4-BE49-F238E27FC236}">
                <a16:creationId xmlns:a16="http://schemas.microsoft.com/office/drawing/2014/main" id="{36E3994B-041E-8570-1CB9-2A284BB3D53F}"/>
              </a:ext>
            </a:extLst>
          </p:cNvPr>
          <p:cNvSpPr txBox="1"/>
          <p:nvPr/>
        </p:nvSpPr>
        <p:spPr>
          <a:xfrm>
            <a:off x="3362903" y="5535995"/>
            <a:ext cx="169705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200" dirty="0"/>
              <a:t>20UPGB43200139: an example of passed module</a:t>
            </a:r>
          </a:p>
        </p:txBody>
      </p:sp>
      <p:pic>
        <p:nvPicPr>
          <p:cNvPr id="11" name="C48A08A1-83B4-4C91-B6D1-9D0FB19713AC" descr="IMG_6762.jpg">
            <a:extLst>
              <a:ext uri="{FF2B5EF4-FFF2-40B4-BE49-F238E27FC236}">
                <a16:creationId xmlns:a16="http://schemas.microsoft.com/office/drawing/2014/main" id="{8EC303A9-EC11-AD34-9EC6-408EFA29ED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653" y="1057734"/>
            <a:ext cx="2170323" cy="1627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963A6622-E8B3-4D33-ADC4-57C0D8EE1326" descr="IMG_2193.jpg">
            <a:extLst>
              <a:ext uri="{FF2B5EF4-FFF2-40B4-BE49-F238E27FC236}">
                <a16:creationId xmlns:a16="http://schemas.microsoft.com/office/drawing/2014/main" id="{8CAF187A-D247-F4DF-8E2B-3D8D33DF620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4000" r="6827" b="10835"/>
          <a:stretch>
            <a:fillRect/>
          </a:stretch>
        </p:blipFill>
        <p:spPr bwMode="auto">
          <a:xfrm rot="16200000">
            <a:off x="9618828" y="158704"/>
            <a:ext cx="2177611" cy="207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063799EB-078A-EFEE-AE79-C52A683480B0}"/>
              </a:ext>
            </a:extLst>
          </p:cNvPr>
          <p:cNvSpPr txBox="1"/>
          <p:nvPr/>
        </p:nvSpPr>
        <p:spPr>
          <a:xfrm>
            <a:off x="39958" y="2729254"/>
            <a:ext cx="2342396" cy="27699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200" dirty="0"/>
              <a:t>Wentworth AVT702 probe station</a:t>
            </a:r>
            <a:endParaRPr lang="en-GB" sz="1200" dirty="0"/>
          </a:p>
        </p:txBody>
      </p:sp>
      <p:sp>
        <p:nvSpPr>
          <p:cNvPr id="14" name="TextBox 13">
            <a:extLst>
              <a:ext uri="{FF2B5EF4-FFF2-40B4-BE49-F238E27FC236}">
                <a16:creationId xmlns:a16="http://schemas.microsoft.com/office/drawing/2014/main" id="{91AC1AB5-732B-4EE2-8B6C-E04E949A0CF5}"/>
              </a:ext>
            </a:extLst>
          </p:cNvPr>
          <p:cNvSpPr txBox="1"/>
          <p:nvPr/>
        </p:nvSpPr>
        <p:spPr>
          <a:xfrm>
            <a:off x="2799838" y="943839"/>
            <a:ext cx="5663659" cy="2585323"/>
          </a:xfrm>
          <a:prstGeom prst="rect">
            <a:avLst/>
          </a:prstGeom>
          <a:noFill/>
        </p:spPr>
        <p:txBody>
          <a:bodyPr wrap="square" rtlCol="0">
            <a:spAutoFit/>
          </a:bodyPr>
          <a:lstStyle/>
          <a:p>
            <a:pPr marL="285750" indent="-285750">
              <a:buFont typeface="Courier New" panose="02070309020205020404" pitchFamily="49" charset="0"/>
              <a:buChar char="o"/>
            </a:pPr>
            <a:r>
              <a:rPr lang="en-US" dirty="0"/>
              <a:t>Bare module comes from hybridization vendor after flip-chip of sensor and FE-chips</a:t>
            </a:r>
          </a:p>
          <a:p>
            <a:pPr marL="285750" indent="-285750">
              <a:buFont typeface="Courier New" panose="02070309020205020404" pitchFamily="49" charset="0"/>
              <a:buChar char="o"/>
            </a:pPr>
            <a:r>
              <a:rPr lang="en-US" dirty="0"/>
              <a:t>Manually probed at probe station with specialized chuck</a:t>
            </a:r>
          </a:p>
          <a:p>
            <a:pPr marL="285750" indent="-285750">
              <a:buFont typeface="Courier New" panose="02070309020205020404" pitchFamily="49" charset="0"/>
              <a:buChar char="o"/>
            </a:pPr>
            <a:r>
              <a:rPr lang="en-US" dirty="0"/>
              <a:t>Probed 26 bare modules with visual inspection, all with 150 µm sensor </a:t>
            </a:r>
          </a:p>
          <a:p>
            <a:pPr marL="285750" indent="-285750">
              <a:buFont typeface="Courier New" panose="02070309020205020404" pitchFamily="49" charset="0"/>
              <a:buChar char="o"/>
            </a:pPr>
            <a:r>
              <a:rPr lang="en-US" dirty="0"/>
              <a:t>One module has been failed for bad IV (greater than 1.5 µA/cm</a:t>
            </a:r>
            <a:r>
              <a:rPr lang="en-US" baseline="30000" dirty="0"/>
              <a:t>2</a:t>
            </a:r>
            <a:r>
              <a:rPr lang="en-US" dirty="0"/>
              <a:t>)</a:t>
            </a:r>
          </a:p>
          <a:p>
            <a:pPr marL="285750" indent="-285750">
              <a:buFont typeface="Courier New" panose="02070309020205020404" pitchFamily="49" charset="0"/>
              <a:buChar char="o"/>
            </a:pPr>
            <a:r>
              <a:rPr lang="en-US" dirty="0"/>
              <a:t>Automatic probing being developed</a:t>
            </a:r>
          </a:p>
        </p:txBody>
      </p:sp>
      <p:sp>
        <p:nvSpPr>
          <p:cNvPr id="15" name="TextBox 14">
            <a:extLst>
              <a:ext uri="{FF2B5EF4-FFF2-40B4-BE49-F238E27FC236}">
                <a16:creationId xmlns:a16="http://schemas.microsoft.com/office/drawing/2014/main" id="{37D9E296-C146-EF3A-C2E0-D769C3BB8D10}"/>
              </a:ext>
            </a:extLst>
          </p:cNvPr>
          <p:cNvSpPr txBox="1"/>
          <p:nvPr/>
        </p:nvSpPr>
        <p:spPr>
          <a:xfrm>
            <a:off x="9200412" y="2347460"/>
            <a:ext cx="2991588" cy="276999"/>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200" dirty="0"/>
              <a:t>Specialize chuck for multi-module probing</a:t>
            </a:r>
          </a:p>
        </p:txBody>
      </p:sp>
      <p:sp>
        <p:nvSpPr>
          <p:cNvPr id="16" name="Rounded Rectangle 15">
            <a:extLst>
              <a:ext uri="{FF2B5EF4-FFF2-40B4-BE49-F238E27FC236}">
                <a16:creationId xmlns:a16="http://schemas.microsoft.com/office/drawing/2014/main" id="{E30F2762-F1FA-7C70-595E-0867AB83DCD2}"/>
              </a:ext>
            </a:extLst>
          </p:cNvPr>
          <p:cNvSpPr/>
          <p:nvPr/>
        </p:nvSpPr>
        <p:spPr>
          <a:xfrm>
            <a:off x="1006997" y="4398380"/>
            <a:ext cx="416689" cy="324091"/>
          </a:xfrm>
          <a:prstGeom prst="round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A25A258B-5902-CFC7-7110-8C3CCDA460FB}"/>
              </a:ext>
            </a:extLst>
          </p:cNvPr>
          <p:cNvCxnSpPr/>
          <p:nvPr/>
        </p:nvCxnSpPr>
        <p:spPr>
          <a:xfrm>
            <a:off x="1423686" y="4560425"/>
            <a:ext cx="134245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22" name="Picture 21">
            <a:extLst>
              <a:ext uri="{FF2B5EF4-FFF2-40B4-BE49-F238E27FC236}">
                <a16:creationId xmlns:a16="http://schemas.microsoft.com/office/drawing/2014/main" id="{E44B7F6C-6B8F-8EEA-0025-EF4FC3E05A24}"/>
              </a:ext>
            </a:extLst>
          </p:cNvPr>
          <p:cNvPicPr>
            <a:picLocks noChangeAspect="1"/>
          </p:cNvPicPr>
          <p:nvPr/>
        </p:nvPicPr>
        <p:blipFill>
          <a:blip r:embed="rId7"/>
          <a:stretch>
            <a:fillRect/>
          </a:stretch>
        </p:blipFill>
        <p:spPr>
          <a:xfrm>
            <a:off x="7883115" y="3239561"/>
            <a:ext cx="4168188" cy="3276389"/>
          </a:xfrm>
          <a:prstGeom prst="rect">
            <a:avLst/>
          </a:prstGeom>
        </p:spPr>
      </p:pic>
      <p:cxnSp>
        <p:nvCxnSpPr>
          <p:cNvPr id="24" name="Straight Arrow Connector 23">
            <a:extLst>
              <a:ext uri="{FF2B5EF4-FFF2-40B4-BE49-F238E27FC236}">
                <a16:creationId xmlns:a16="http://schemas.microsoft.com/office/drawing/2014/main" id="{BC0A8E68-D26C-47E3-467E-9A603E4B4E77}"/>
              </a:ext>
            </a:extLst>
          </p:cNvPr>
          <p:cNvCxnSpPr>
            <a:cxnSpLocks/>
          </p:cNvCxnSpPr>
          <p:nvPr/>
        </p:nvCxnSpPr>
        <p:spPr>
          <a:xfrm>
            <a:off x="6703991" y="2867753"/>
            <a:ext cx="1562185" cy="101844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9356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503BE-5FD1-7DF1-66BB-28BA88393E3A}"/>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DC88D330-AAE3-9959-1B9C-55D8D68B9F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9296698C-E4AF-D13F-6A7E-9A54151C7D40}"/>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E3CE587E-19BF-4B5A-1EBC-80BA5595378A}"/>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8</a:t>
            </a:fld>
            <a:endParaRPr lang="en-US" dirty="0"/>
          </a:p>
        </p:txBody>
      </p:sp>
      <p:sp>
        <p:nvSpPr>
          <p:cNvPr id="5" name="Rectangle 4">
            <a:extLst>
              <a:ext uri="{FF2B5EF4-FFF2-40B4-BE49-F238E27FC236}">
                <a16:creationId xmlns:a16="http://schemas.microsoft.com/office/drawing/2014/main" id="{619A3114-8AA2-42BB-0411-B621660C850B}"/>
              </a:ext>
            </a:extLst>
          </p:cNvPr>
          <p:cNvSpPr/>
          <p:nvPr/>
        </p:nvSpPr>
        <p:spPr>
          <a:xfrm>
            <a:off x="5026741" y="0"/>
            <a:ext cx="2138599" cy="646331"/>
          </a:xfrm>
          <a:prstGeom prst="rect">
            <a:avLst/>
          </a:prstGeom>
          <a:noFill/>
        </p:spPr>
        <p:txBody>
          <a:bodyPr wrap="none" lIns="91440" tIns="45720" rIns="91440" bIns="45720">
            <a:spAutoFit/>
          </a:bodyPr>
          <a:lstStyle/>
          <a:p>
            <a:pPr algn="ctr"/>
            <a:r>
              <a:rPr lang="en-US" sz="3600" dirty="0">
                <a:ln w="0"/>
                <a:solidFill>
                  <a:srgbClr val="0070C0"/>
                </a:solidFill>
                <a:effectLst>
                  <a:outerShdw blurRad="38100" dist="19050" dir="2700000" algn="tl" rotWithShape="0">
                    <a:schemeClr val="dk1">
                      <a:alpha val="40000"/>
                    </a:schemeClr>
                  </a:outerShdw>
                </a:effectLst>
              </a:rPr>
              <a:t>Assembly</a:t>
            </a:r>
            <a:endParaRPr lang="en-US" sz="3600" b="0" cap="none" spc="0" dirty="0">
              <a:ln w="0"/>
              <a:solidFill>
                <a:srgbClr val="0070C0"/>
              </a:solidFill>
              <a:effectLst>
                <a:outerShdw blurRad="38100" dist="19050" dir="2700000" algn="tl" rotWithShape="0">
                  <a:schemeClr val="dk1">
                    <a:alpha val="40000"/>
                  </a:schemeClr>
                </a:outerShdw>
              </a:effectLst>
            </a:endParaRPr>
          </a:p>
        </p:txBody>
      </p:sp>
      <p:sp>
        <p:nvSpPr>
          <p:cNvPr id="19" name="object 17">
            <a:extLst>
              <a:ext uri="{FF2B5EF4-FFF2-40B4-BE49-F238E27FC236}">
                <a16:creationId xmlns:a16="http://schemas.microsoft.com/office/drawing/2014/main" id="{5FC6698B-070E-D962-60CC-D660AA87E482}"/>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pic>
        <p:nvPicPr>
          <p:cNvPr id="4" name="Picture 3" descr="A person holding a yellow cable&#10;&#10;AI-generated content may be incorrect.">
            <a:extLst>
              <a:ext uri="{FF2B5EF4-FFF2-40B4-BE49-F238E27FC236}">
                <a16:creationId xmlns:a16="http://schemas.microsoft.com/office/drawing/2014/main" id="{0033C5F1-E2CA-42BF-B6F7-55DE0F408E78}"/>
              </a:ext>
            </a:extLst>
          </p:cNvPr>
          <p:cNvPicPr>
            <a:picLocks noChangeAspect="1"/>
          </p:cNvPicPr>
          <p:nvPr/>
        </p:nvPicPr>
        <p:blipFill>
          <a:blip r:embed="rId3"/>
          <a:stretch>
            <a:fillRect/>
          </a:stretch>
        </p:blipFill>
        <p:spPr>
          <a:xfrm>
            <a:off x="0" y="1263919"/>
            <a:ext cx="3011292" cy="4497572"/>
          </a:xfrm>
          <a:prstGeom prst="rect">
            <a:avLst/>
          </a:prstGeom>
        </p:spPr>
      </p:pic>
      <p:pic>
        <p:nvPicPr>
          <p:cNvPr id="7" name="Picture 6" descr="A person in a white coat and mask working in a laboratory&#10;&#10;AI-generated content may be incorrect.">
            <a:extLst>
              <a:ext uri="{FF2B5EF4-FFF2-40B4-BE49-F238E27FC236}">
                <a16:creationId xmlns:a16="http://schemas.microsoft.com/office/drawing/2014/main" id="{0EFC02EB-F7AD-CB93-1F0B-5C94A2CA3227}"/>
              </a:ext>
            </a:extLst>
          </p:cNvPr>
          <p:cNvPicPr>
            <a:picLocks noChangeAspect="1"/>
          </p:cNvPicPr>
          <p:nvPr/>
        </p:nvPicPr>
        <p:blipFill>
          <a:blip r:embed="rId4"/>
          <a:stretch>
            <a:fillRect/>
          </a:stretch>
        </p:blipFill>
        <p:spPr>
          <a:xfrm>
            <a:off x="8692309" y="1263919"/>
            <a:ext cx="3499691" cy="5227030"/>
          </a:xfrm>
          <a:prstGeom prst="rect">
            <a:avLst/>
          </a:prstGeom>
        </p:spPr>
      </p:pic>
      <p:sp>
        <p:nvSpPr>
          <p:cNvPr id="8" name="TextBox 7">
            <a:extLst>
              <a:ext uri="{FF2B5EF4-FFF2-40B4-BE49-F238E27FC236}">
                <a16:creationId xmlns:a16="http://schemas.microsoft.com/office/drawing/2014/main" id="{28E5E4A0-A882-CA82-2CCA-9DE9857D3EF7}"/>
              </a:ext>
            </a:extLst>
          </p:cNvPr>
          <p:cNvSpPr txBox="1"/>
          <p:nvPr/>
        </p:nvSpPr>
        <p:spPr>
          <a:xfrm>
            <a:off x="3077742" y="661553"/>
            <a:ext cx="5561783" cy="4247317"/>
          </a:xfrm>
          <a:prstGeom prst="rect">
            <a:avLst/>
          </a:prstGeom>
          <a:noFill/>
        </p:spPr>
        <p:txBody>
          <a:bodyPr wrap="square" rtlCol="0">
            <a:spAutoFit/>
          </a:bodyPr>
          <a:lstStyle/>
          <a:p>
            <a:pPr marL="285750" indent="-285750">
              <a:buFont typeface="Courier New" panose="02070309020205020404" pitchFamily="49" charset="0"/>
              <a:buChar char="o"/>
            </a:pPr>
            <a:r>
              <a:rPr lang="en-US" dirty="0"/>
              <a:t>Glasgow has four assembly stations, with four assembly jig</a:t>
            </a:r>
          </a:p>
          <a:p>
            <a:pPr marL="285750" indent="-285750">
              <a:buFont typeface="Courier New" panose="02070309020205020404" pitchFamily="49" charset="0"/>
              <a:buChar char="o"/>
            </a:pPr>
            <a:r>
              <a:rPr lang="en-US" dirty="0"/>
              <a:t>It takes about 30 minutes to assemble a module, but about  24 hours to cure the glue in jig, </a:t>
            </a:r>
            <a:r>
              <a:rPr lang="en-US" dirty="0" err="1"/>
              <a:t>wirebonding</a:t>
            </a:r>
            <a:r>
              <a:rPr lang="en-US" dirty="0"/>
              <a:t>, pull test, visual inspection needs additional time</a:t>
            </a:r>
          </a:p>
          <a:p>
            <a:pPr marL="285750" indent="-285750">
              <a:buFont typeface="Courier New" panose="02070309020205020404" pitchFamily="49" charset="0"/>
              <a:buChar char="o"/>
            </a:pPr>
            <a:r>
              <a:rPr lang="en-US" dirty="0"/>
              <a:t>assembly jig has been designed to minimize variation due to operator. It controls relative position of bare module and flex PCB and glue thickness.</a:t>
            </a:r>
          </a:p>
          <a:p>
            <a:pPr marL="285750" indent="-285750">
              <a:buFont typeface="Courier New" panose="02070309020205020404" pitchFamily="49" charset="0"/>
              <a:buChar char="o"/>
            </a:pPr>
            <a:r>
              <a:rPr lang="en-US" dirty="0"/>
              <a:t>With four jigs, four modules can be made at a same time</a:t>
            </a:r>
          </a:p>
          <a:p>
            <a:pPr marL="285750" indent="-285750">
              <a:buFont typeface="Courier New" panose="02070309020205020404" pitchFamily="49" charset="0"/>
              <a:buChar char="o"/>
            </a:pPr>
            <a:r>
              <a:rPr lang="en-US" dirty="0"/>
              <a:t>Glasgow has committed to produce 8 modules in a week with wire bonding, pull test and visual inspection</a:t>
            </a:r>
          </a:p>
        </p:txBody>
      </p:sp>
      <p:pic>
        <p:nvPicPr>
          <p:cNvPr id="21" name="object 5">
            <a:extLst>
              <a:ext uri="{FF2B5EF4-FFF2-40B4-BE49-F238E27FC236}">
                <a16:creationId xmlns:a16="http://schemas.microsoft.com/office/drawing/2014/main" id="{919D63B5-F1A9-D58B-EE26-51E97FFC6F80}"/>
              </a:ext>
            </a:extLst>
          </p:cNvPr>
          <p:cNvPicPr/>
          <p:nvPr/>
        </p:nvPicPr>
        <p:blipFill>
          <a:blip r:embed="rId5" cstate="print"/>
          <a:stretch>
            <a:fillRect/>
          </a:stretch>
        </p:blipFill>
        <p:spPr>
          <a:xfrm>
            <a:off x="3201353" y="4861000"/>
            <a:ext cx="5300895" cy="1629949"/>
          </a:xfrm>
          <a:prstGeom prst="rect">
            <a:avLst/>
          </a:prstGeom>
        </p:spPr>
      </p:pic>
    </p:spTree>
    <p:extLst>
      <p:ext uri="{BB962C8B-B14F-4D97-AF65-F5344CB8AC3E}">
        <p14:creationId xmlns:p14="http://schemas.microsoft.com/office/powerpoint/2010/main" val="3589131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9F1A8-6656-9E37-DB5E-23F08250CFDF}"/>
            </a:ext>
          </a:extLst>
        </p:cNvPr>
        <p:cNvGrpSpPr/>
        <p:nvPr/>
      </p:nvGrpSpPr>
      <p:grpSpPr>
        <a:xfrm>
          <a:off x="0" y="0"/>
          <a:ext cx="0" cy="0"/>
          <a:chOff x="0" y="0"/>
          <a:chExt cx="0" cy="0"/>
        </a:xfrm>
      </p:grpSpPr>
      <p:pic>
        <p:nvPicPr>
          <p:cNvPr id="1026" name="Picture 2" descr="University of Glasgow logo transparent PNG - StickPNG">
            <a:extLst>
              <a:ext uri="{FF2B5EF4-FFF2-40B4-BE49-F238E27FC236}">
                <a16:creationId xmlns:a16="http://schemas.microsoft.com/office/drawing/2014/main" id="{8DBFBB33-E7F1-A2B5-2807-EEBC495400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b="27940"/>
          <a:stretch/>
        </p:blipFill>
        <p:spPr bwMode="auto">
          <a:xfrm>
            <a:off x="0" y="5761828"/>
            <a:ext cx="2457450" cy="10961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376740F2-D485-6882-C461-2F4ECFF952C1}"/>
              </a:ext>
            </a:extLst>
          </p:cNvPr>
          <p:cNvSpPr>
            <a:spLocks noGrp="1"/>
          </p:cNvSpPr>
          <p:nvPr>
            <p:ph type="ftr" sz="quarter" idx="11"/>
          </p:nvPr>
        </p:nvSpPr>
        <p:spPr>
          <a:xfrm>
            <a:off x="4038600" y="6492875"/>
            <a:ext cx="4114800" cy="365125"/>
          </a:xfrm>
        </p:spPr>
        <p:txBody>
          <a:bodyPr/>
          <a:lstStyle/>
          <a:p>
            <a:r>
              <a:rPr lang="en-US"/>
              <a:t>Md Arif Abdulla Samy</a:t>
            </a:r>
          </a:p>
        </p:txBody>
      </p:sp>
      <p:sp>
        <p:nvSpPr>
          <p:cNvPr id="3" name="Slide Number Placeholder 2">
            <a:extLst>
              <a:ext uri="{FF2B5EF4-FFF2-40B4-BE49-F238E27FC236}">
                <a16:creationId xmlns:a16="http://schemas.microsoft.com/office/drawing/2014/main" id="{04E3944B-6778-2075-88B3-8411187DA85B}"/>
              </a:ext>
            </a:extLst>
          </p:cNvPr>
          <p:cNvSpPr>
            <a:spLocks noGrp="1"/>
          </p:cNvSpPr>
          <p:nvPr>
            <p:ph type="sldNum" sz="quarter" idx="12"/>
          </p:nvPr>
        </p:nvSpPr>
        <p:spPr>
          <a:xfrm>
            <a:off x="9448800" y="6490949"/>
            <a:ext cx="2743200" cy="365125"/>
          </a:xfrm>
        </p:spPr>
        <p:txBody>
          <a:bodyPr/>
          <a:lstStyle/>
          <a:p>
            <a:fld id="{1E9F9B34-EE42-8B49-80BC-0CE8D7662FC8}" type="slidenum">
              <a:rPr lang="en-US" smtClean="0"/>
              <a:t>9</a:t>
            </a:fld>
            <a:endParaRPr lang="en-US" dirty="0"/>
          </a:p>
        </p:txBody>
      </p:sp>
      <p:sp>
        <p:nvSpPr>
          <p:cNvPr id="5" name="Rectangle 4">
            <a:extLst>
              <a:ext uri="{FF2B5EF4-FFF2-40B4-BE49-F238E27FC236}">
                <a16:creationId xmlns:a16="http://schemas.microsoft.com/office/drawing/2014/main" id="{28BE2BF3-5D6F-B266-9250-7EEEA222C1CC}"/>
              </a:ext>
            </a:extLst>
          </p:cNvPr>
          <p:cNvSpPr/>
          <p:nvPr/>
        </p:nvSpPr>
        <p:spPr>
          <a:xfrm>
            <a:off x="3749633" y="0"/>
            <a:ext cx="4692823" cy="646331"/>
          </a:xfrm>
          <a:prstGeom prst="rect">
            <a:avLst/>
          </a:prstGeom>
          <a:noFill/>
        </p:spPr>
        <p:txBody>
          <a:bodyPr wrap="none" lIns="91440" tIns="45720" rIns="91440" bIns="45720">
            <a:spAutoFit/>
          </a:bodyPr>
          <a:lstStyle/>
          <a:p>
            <a:pPr algn="ctr"/>
            <a:r>
              <a:rPr lang="en-US" sz="3600" b="0" cap="none" spc="0" dirty="0">
                <a:ln w="0"/>
                <a:solidFill>
                  <a:srgbClr val="0070C0"/>
                </a:solidFill>
                <a:effectLst>
                  <a:outerShdw blurRad="38100" dist="19050" dir="2700000" algn="tl" rotWithShape="0">
                    <a:schemeClr val="dk1">
                      <a:alpha val="40000"/>
                    </a:schemeClr>
                  </a:outerShdw>
                </a:effectLst>
              </a:rPr>
              <a:t>Quality Control Testing</a:t>
            </a:r>
          </a:p>
        </p:txBody>
      </p:sp>
      <p:sp>
        <p:nvSpPr>
          <p:cNvPr id="19" name="object 17">
            <a:extLst>
              <a:ext uri="{FF2B5EF4-FFF2-40B4-BE49-F238E27FC236}">
                <a16:creationId xmlns:a16="http://schemas.microsoft.com/office/drawing/2014/main" id="{43395D3F-6554-7003-AD46-5B3292049528}"/>
              </a:ext>
            </a:extLst>
          </p:cNvPr>
          <p:cNvSpPr txBox="1"/>
          <p:nvPr/>
        </p:nvSpPr>
        <p:spPr>
          <a:xfrm>
            <a:off x="9935591" y="2012378"/>
            <a:ext cx="1725295" cy="853440"/>
          </a:xfrm>
          <a:prstGeom prst="rect">
            <a:avLst/>
          </a:prstGeom>
        </p:spPr>
        <p:txBody>
          <a:bodyPr vert="horz" wrap="square" lIns="0" tIns="10160" rIns="0" bIns="0" rtlCol="0">
            <a:spAutoFit/>
          </a:bodyPr>
          <a:lstStyle/>
          <a:p>
            <a:pPr marL="12700" marR="5080" algn="ctr">
              <a:lnSpc>
                <a:spcPct val="100899"/>
              </a:lnSpc>
              <a:spcBef>
                <a:spcPts val="80"/>
              </a:spcBef>
            </a:pPr>
            <a:r>
              <a:rPr sz="1800" dirty="0">
                <a:solidFill>
                  <a:srgbClr val="FFFFFF"/>
                </a:solidFill>
                <a:latin typeface="Arial MT"/>
                <a:cs typeface="Arial MT"/>
              </a:rPr>
              <a:t>For the</a:t>
            </a:r>
            <a:r>
              <a:rPr sz="1800" spc="-40" dirty="0">
                <a:solidFill>
                  <a:srgbClr val="FFFFFF"/>
                </a:solidFill>
                <a:latin typeface="Arial MT"/>
                <a:cs typeface="Arial MT"/>
              </a:rPr>
              <a:t> </a:t>
            </a:r>
            <a:r>
              <a:rPr sz="1800" dirty="0">
                <a:solidFill>
                  <a:srgbClr val="FFFFFF"/>
                </a:solidFill>
                <a:latin typeface="Arial MT"/>
                <a:cs typeface="Arial MT"/>
              </a:rPr>
              <a:t>ITk</a:t>
            </a:r>
            <a:r>
              <a:rPr sz="1800" spc="10" dirty="0">
                <a:solidFill>
                  <a:srgbClr val="FFFFFF"/>
                </a:solidFill>
                <a:latin typeface="Arial MT"/>
                <a:cs typeface="Arial MT"/>
              </a:rPr>
              <a:t> </a:t>
            </a:r>
            <a:r>
              <a:rPr sz="1800" spc="-10" dirty="0">
                <a:solidFill>
                  <a:srgbClr val="FFFFFF"/>
                </a:solidFill>
                <a:latin typeface="Arial MT"/>
                <a:cs typeface="Arial MT"/>
              </a:rPr>
              <a:t>Strip, </a:t>
            </a:r>
            <a:r>
              <a:rPr sz="1800" dirty="0">
                <a:solidFill>
                  <a:srgbClr val="FFFFFF"/>
                </a:solidFill>
                <a:latin typeface="Arial MT"/>
                <a:cs typeface="Arial MT"/>
              </a:rPr>
              <a:t>see</a:t>
            </a:r>
            <a:r>
              <a:rPr sz="1800" spc="-20" dirty="0">
                <a:solidFill>
                  <a:srgbClr val="FFFFFF"/>
                </a:solidFill>
                <a:latin typeface="Arial MT"/>
                <a:cs typeface="Arial MT"/>
              </a:rPr>
              <a:t> </a:t>
            </a:r>
            <a:r>
              <a:rPr sz="1800" dirty="0">
                <a:solidFill>
                  <a:srgbClr val="FFFFFF"/>
                </a:solidFill>
                <a:latin typeface="Arial MT"/>
                <a:cs typeface="Arial MT"/>
              </a:rPr>
              <a:t>Katie</a:t>
            </a:r>
            <a:r>
              <a:rPr sz="1800" spc="-10" dirty="0">
                <a:solidFill>
                  <a:srgbClr val="FFFFFF"/>
                </a:solidFill>
                <a:latin typeface="Arial MT"/>
                <a:cs typeface="Arial MT"/>
              </a:rPr>
              <a:t> </a:t>
            </a:r>
            <a:r>
              <a:rPr sz="1800" spc="-25" dirty="0">
                <a:solidFill>
                  <a:srgbClr val="FFFFFF"/>
                </a:solidFill>
                <a:latin typeface="Arial MT"/>
                <a:cs typeface="Arial MT"/>
              </a:rPr>
              <a:t>W. </a:t>
            </a:r>
            <a:r>
              <a:rPr sz="1800" dirty="0">
                <a:solidFill>
                  <a:srgbClr val="FFFFFF"/>
                </a:solidFill>
                <a:latin typeface="Arial MT"/>
                <a:cs typeface="Arial MT"/>
              </a:rPr>
              <a:t>Pass’</a:t>
            </a:r>
            <a:r>
              <a:rPr sz="1800" spc="-130" dirty="0">
                <a:solidFill>
                  <a:srgbClr val="FFFFFF"/>
                </a:solidFill>
                <a:latin typeface="Arial MT"/>
                <a:cs typeface="Arial MT"/>
              </a:rPr>
              <a:t> </a:t>
            </a:r>
            <a:r>
              <a:rPr sz="1800" spc="-20" dirty="0">
                <a:solidFill>
                  <a:srgbClr val="FFFFFF"/>
                </a:solidFill>
                <a:latin typeface="Arial MT"/>
                <a:cs typeface="Arial MT"/>
              </a:rPr>
              <a:t>talk</a:t>
            </a:r>
            <a:endParaRPr sz="1800" dirty="0">
              <a:latin typeface="Arial MT"/>
              <a:cs typeface="Arial MT"/>
            </a:endParaRPr>
          </a:p>
        </p:txBody>
      </p:sp>
      <p:pic>
        <p:nvPicPr>
          <p:cNvPr id="6" name="Picture 5" descr="A person in a lab looking at a computer&#10;&#10;AI-generated content may be incorrect.">
            <a:extLst>
              <a:ext uri="{FF2B5EF4-FFF2-40B4-BE49-F238E27FC236}">
                <a16:creationId xmlns:a16="http://schemas.microsoft.com/office/drawing/2014/main" id="{91E99C5E-F663-F252-562B-F77B3BB877B8}"/>
              </a:ext>
            </a:extLst>
          </p:cNvPr>
          <p:cNvPicPr>
            <a:picLocks noChangeAspect="1"/>
          </p:cNvPicPr>
          <p:nvPr/>
        </p:nvPicPr>
        <p:blipFill>
          <a:blip r:embed="rId3"/>
          <a:stretch>
            <a:fillRect/>
          </a:stretch>
        </p:blipFill>
        <p:spPr>
          <a:xfrm>
            <a:off x="0" y="3241964"/>
            <a:ext cx="3763591" cy="2519864"/>
          </a:xfrm>
          <a:prstGeom prst="rect">
            <a:avLst/>
          </a:prstGeom>
        </p:spPr>
      </p:pic>
      <p:pic>
        <p:nvPicPr>
          <p:cNvPr id="10" name="Picture 9" descr="A person wearing a white coat and blue gloves working in a laboratory&#10;&#10;AI-generated content may be incorrect.">
            <a:extLst>
              <a:ext uri="{FF2B5EF4-FFF2-40B4-BE49-F238E27FC236}">
                <a16:creationId xmlns:a16="http://schemas.microsoft.com/office/drawing/2014/main" id="{AA24FE45-FCAB-7EC2-09EE-FD8181F60640}"/>
              </a:ext>
            </a:extLst>
          </p:cNvPr>
          <p:cNvPicPr>
            <a:picLocks noChangeAspect="1"/>
          </p:cNvPicPr>
          <p:nvPr/>
        </p:nvPicPr>
        <p:blipFill>
          <a:blip r:embed="rId4"/>
          <a:stretch>
            <a:fillRect/>
          </a:stretch>
        </p:blipFill>
        <p:spPr>
          <a:xfrm>
            <a:off x="9485592" y="18751"/>
            <a:ext cx="2669615" cy="3987253"/>
          </a:xfrm>
          <a:prstGeom prst="rect">
            <a:avLst/>
          </a:prstGeom>
        </p:spPr>
      </p:pic>
      <p:sp>
        <p:nvSpPr>
          <p:cNvPr id="11" name="TextBox 10">
            <a:extLst>
              <a:ext uri="{FF2B5EF4-FFF2-40B4-BE49-F238E27FC236}">
                <a16:creationId xmlns:a16="http://schemas.microsoft.com/office/drawing/2014/main" id="{0EEF41EB-85D1-482B-1439-0278FBF8CFF0}"/>
              </a:ext>
            </a:extLst>
          </p:cNvPr>
          <p:cNvSpPr txBox="1"/>
          <p:nvPr/>
        </p:nvSpPr>
        <p:spPr>
          <a:xfrm>
            <a:off x="2324593" y="1222462"/>
            <a:ext cx="6818207" cy="2031325"/>
          </a:xfrm>
          <a:prstGeom prst="rect">
            <a:avLst/>
          </a:prstGeom>
          <a:noFill/>
        </p:spPr>
        <p:txBody>
          <a:bodyPr wrap="square" rtlCol="0">
            <a:spAutoFit/>
          </a:bodyPr>
          <a:lstStyle/>
          <a:p>
            <a:pPr marL="285750" indent="-285750">
              <a:buFont typeface="Courier New" panose="02070309020205020404" pitchFamily="49" charset="0"/>
              <a:buChar char="o"/>
            </a:pPr>
            <a:r>
              <a:rPr lang="en-US" dirty="0"/>
              <a:t>After assembly, a visual inspection is done</a:t>
            </a:r>
          </a:p>
          <a:p>
            <a:pPr marL="285750" indent="-285750">
              <a:buFont typeface="Courier New" panose="02070309020205020404" pitchFamily="49" charset="0"/>
              <a:buChar char="o"/>
            </a:pPr>
            <a:r>
              <a:rPr lang="en-US" dirty="0"/>
              <a:t>An </a:t>
            </a:r>
            <a:r>
              <a:rPr lang="en-US" b="1" dirty="0"/>
              <a:t>Initial Warm </a:t>
            </a:r>
            <a:r>
              <a:rPr lang="en-US" dirty="0"/>
              <a:t>test is done maintaining warm temperature (20</a:t>
            </a:r>
            <a:r>
              <a:rPr lang="en-US" baseline="30000" dirty="0"/>
              <a:t>0</a:t>
            </a:r>
            <a:r>
              <a:rPr lang="en-US" dirty="0"/>
              <a:t>C)- a series of tests including module IV</a:t>
            </a:r>
          </a:p>
          <a:p>
            <a:pPr marL="285750" indent="-285750">
              <a:buFont typeface="Courier New" panose="02070309020205020404" pitchFamily="49" charset="0"/>
              <a:buChar char="o"/>
            </a:pPr>
            <a:r>
              <a:rPr lang="en-US" dirty="0"/>
              <a:t>Again Visual inspection is done, connectors on module are masked in preparation for parylene coating of module and shipped to Liverpool for coating        Liverpool is going to parylene coat all the modules in UK cluster </a:t>
            </a:r>
          </a:p>
        </p:txBody>
      </p:sp>
      <p:sp>
        <p:nvSpPr>
          <p:cNvPr id="12" name="TextBox 11">
            <a:extLst>
              <a:ext uri="{FF2B5EF4-FFF2-40B4-BE49-F238E27FC236}">
                <a16:creationId xmlns:a16="http://schemas.microsoft.com/office/drawing/2014/main" id="{5281AA5E-C6DC-9F01-5526-D3D5C7E03F17}"/>
              </a:ext>
            </a:extLst>
          </p:cNvPr>
          <p:cNvSpPr txBox="1"/>
          <p:nvPr/>
        </p:nvSpPr>
        <p:spPr>
          <a:xfrm>
            <a:off x="3749633" y="3229238"/>
            <a:ext cx="5489370" cy="2585323"/>
          </a:xfrm>
          <a:prstGeom prst="rect">
            <a:avLst/>
          </a:prstGeom>
          <a:noFill/>
        </p:spPr>
        <p:txBody>
          <a:bodyPr wrap="square" rtlCol="0">
            <a:spAutoFit/>
          </a:bodyPr>
          <a:lstStyle/>
          <a:p>
            <a:pPr marL="285750" indent="-285750">
              <a:buFont typeface="Courier New" panose="02070309020205020404" pitchFamily="49" charset="0"/>
              <a:buChar char="o"/>
            </a:pPr>
            <a:r>
              <a:rPr lang="en-US" dirty="0"/>
              <a:t>Module is shipped back to Glasgow, unmasked and visually inspected again, and made ready for </a:t>
            </a:r>
            <a:r>
              <a:rPr lang="en-US" b="1" dirty="0"/>
              <a:t>Final Test</a:t>
            </a:r>
            <a:r>
              <a:rPr lang="en-US" dirty="0"/>
              <a:t>:</a:t>
            </a:r>
          </a:p>
          <a:p>
            <a:pPr marL="285750" indent="-285750">
              <a:buFont typeface="Wingdings" pitchFamily="2" charset="2"/>
              <a:buChar char="Ø"/>
            </a:pPr>
            <a:r>
              <a:rPr lang="en-US" b="1" dirty="0"/>
              <a:t>Post-parylene warm </a:t>
            </a:r>
            <a:r>
              <a:rPr lang="en-US" dirty="0"/>
              <a:t>test (20</a:t>
            </a:r>
            <a:r>
              <a:rPr lang="en-US" baseline="30000" dirty="0"/>
              <a:t>0</a:t>
            </a:r>
            <a:r>
              <a:rPr lang="en-US" dirty="0"/>
              <a:t>C) is done, module is thermally cycled for 10 cycles from +40</a:t>
            </a:r>
            <a:r>
              <a:rPr lang="en-US" baseline="30000" dirty="0"/>
              <a:t>0</a:t>
            </a:r>
            <a:r>
              <a:rPr lang="en-US" dirty="0"/>
              <a:t>C to -45</a:t>
            </a:r>
            <a:r>
              <a:rPr lang="en-US" baseline="30000" dirty="0"/>
              <a:t>0</a:t>
            </a:r>
            <a:r>
              <a:rPr lang="en-US" dirty="0"/>
              <a:t>C</a:t>
            </a:r>
          </a:p>
          <a:p>
            <a:pPr marL="285750" indent="-285750">
              <a:buFont typeface="Wingdings" pitchFamily="2" charset="2"/>
              <a:buChar char="Ø"/>
            </a:pPr>
            <a:r>
              <a:rPr lang="en-US" b="1" dirty="0"/>
              <a:t>Final Warm </a:t>
            </a:r>
            <a:r>
              <a:rPr lang="en-US" dirty="0"/>
              <a:t>test</a:t>
            </a:r>
            <a:r>
              <a:rPr lang="en-US" b="1" dirty="0"/>
              <a:t> </a:t>
            </a:r>
            <a:r>
              <a:rPr lang="en-US" dirty="0"/>
              <a:t>is done at warm temperature (20</a:t>
            </a:r>
            <a:r>
              <a:rPr lang="en-US" baseline="30000" dirty="0"/>
              <a:t>0</a:t>
            </a:r>
            <a:r>
              <a:rPr lang="en-US" dirty="0"/>
              <a:t>C), and </a:t>
            </a:r>
            <a:r>
              <a:rPr lang="en-US" b="1" dirty="0"/>
              <a:t>Final Cold </a:t>
            </a:r>
            <a:r>
              <a:rPr lang="en-US" dirty="0"/>
              <a:t>test is done at cold temperature (-15</a:t>
            </a:r>
            <a:r>
              <a:rPr lang="en-US" baseline="30000" dirty="0"/>
              <a:t>0</a:t>
            </a:r>
            <a:r>
              <a:rPr lang="en-US" dirty="0"/>
              <a:t>C) with a source scan with Mini X2 X-ray gun</a:t>
            </a:r>
          </a:p>
        </p:txBody>
      </p:sp>
      <p:cxnSp>
        <p:nvCxnSpPr>
          <p:cNvPr id="14" name="Straight Arrow Connector 13">
            <a:extLst>
              <a:ext uri="{FF2B5EF4-FFF2-40B4-BE49-F238E27FC236}">
                <a16:creationId xmlns:a16="http://schemas.microsoft.com/office/drawing/2014/main" id="{EF731C40-4465-E6A7-0E23-926E820EDCCB}"/>
              </a:ext>
            </a:extLst>
          </p:cNvPr>
          <p:cNvCxnSpPr/>
          <p:nvPr/>
        </p:nvCxnSpPr>
        <p:spPr>
          <a:xfrm>
            <a:off x="5846919" y="2790957"/>
            <a:ext cx="2375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6" name="Picture 15" descr="A close-up of a circuit board&#10;&#10;AI-generated content may be incorrect.">
            <a:extLst>
              <a:ext uri="{FF2B5EF4-FFF2-40B4-BE49-F238E27FC236}">
                <a16:creationId xmlns:a16="http://schemas.microsoft.com/office/drawing/2014/main" id="{D593448D-21BE-2BE7-8525-F4218B99425F}"/>
              </a:ext>
            </a:extLst>
          </p:cNvPr>
          <p:cNvPicPr>
            <a:picLocks noChangeAspect="1"/>
          </p:cNvPicPr>
          <p:nvPr/>
        </p:nvPicPr>
        <p:blipFill>
          <a:blip r:embed="rId5"/>
          <a:srcRect l="12072" r="12276"/>
          <a:stretch>
            <a:fillRect/>
          </a:stretch>
        </p:blipFill>
        <p:spPr>
          <a:xfrm>
            <a:off x="147676" y="646331"/>
            <a:ext cx="2176917" cy="1917407"/>
          </a:xfrm>
          <a:prstGeom prst="rect">
            <a:avLst/>
          </a:prstGeom>
        </p:spPr>
      </p:pic>
      <p:sp>
        <p:nvSpPr>
          <p:cNvPr id="4" name="TextBox 3">
            <a:extLst>
              <a:ext uri="{FF2B5EF4-FFF2-40B4-BE49-F238E27FC236}">
                <a16:creationId xmlns:a16="http://schemas.microsoft.com/office/drawing/2014/main" id="{451628A3-0191-A935-9DB0-71BD291A9616}"/>
              </a:ext>
            </a:extLst>
          </p:cNvPr>
          <p:cNvSpPr txBox="1"/>
          <p:nvPr/>
        </p:nvSpPr>
        <p:spPr>
          <a:xfrm>
            <a:off x="10178621" y="4075934"/>
            <a:ext cx="1482265"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t>Masking process</a:t>
            </a:r>
          </a:p>
        </p:txBody>
      </p:sp>
      <p:sp>
        <p:nvSpPr>
          <p:cNvPr id="7" name="TextBox 6">
            <a:extLst>
              <a:ext uri="{FF2B5EF4-FFF2-40B4-BE49-F238E27FC236}">
                <a16:creationId xmlns:a16="http://schemas.microsoft.com/office/drawing/2014/main" id="{395AE041-065D-6598-57E4-064E616C4F0A}"/>
              </a:ext>
            </a:extLst>
          </p:cNvPr>
          <p:cNvSpPr txBox="1"/>
          <p:nvPr/>
        </p:nvSpPr>
        <p:spPr>
          <a:xfrm>
            <a:off x="2513965" y="5827287"/>
            <a:ext cx="1523174"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t>Visual Inspection</a:t>
            </a:r>
          </a:p>
        </p:txBody>
      </p:sp>
      <p:pic>
        <p:nvPicPr>
          <p:cNvPr id="9" name="Picture 8">
            <a:extLst>
              <a:ext uri="{FF2B5EF4-FFF2-40B4-BE49-F238E27FC236}">
                <a16:creationId xmlns:a16="http://schemas.microsoft.com/office/drawing/2014/main" id="{1187DF34-B184-B7A5-2D5B-6211D0EB279C}"/>
              </a:ext>
            </a:extLst>
          </p:cNvPr>
          <p:cNvPicPr>
            <a:picLocks noChangeAspect="1"/>
          </p:cNvPicPr>
          <p:nvPr/>
        </p:nvPicPr>
        <p:blipFill>
          <a:blip r:embed="rId6"/>
          <a:srcRect l="10007" r="13915"/>
          <a:stretch>
            <a:fillRect/>
          </a:stretch>
        </p:blipFill>
        <p:spPr>
          <a:xfrm>
            <a:off x="9683746" y="4453641"/>
            <a:ext cx="2273306" cy="1990136"/>
          </a:xfrm>
          <a:prstGeom prst="rect">
            <a:avLst/>
          </a:prstGeom>
        </p:spPr>
      </p:pic>
      <p:sp>
        <p:nvSpPr>
          <p:cNvPr id="13" name="TextBox 12">
            <a:extLst>
              <a:ext uri="{FF2B5EF4-FFF2-40B4-BE49-F238E27FC236}">
                <a16:creationId xmlns:a16="http://schemas.microsoft.com/office/drawing/2014/main" id="{61F8E04D-6CD6-37A5-D789-584E44C9602D}"/>
              </a:ext>
            </a:extLst>
          </p:cNvPr>
          <p:cNvSpPr txBox="1"/>
          <p:nvPr/>
        </p:nvSpPr>
        <p:spPr>
          <a:xfrm>
            <a:off x="647162" y="2576464"/>
            <a:ext cx="1234633"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t>Quad Module</a:t>
            </a:r>
          </a:p>
        </p:txBody>
      </p:sp>
      <p:sp>
        <p:nvSpPr>
          <p:cNvPr id="15" name="TextBox 14">
            <a:extLst>
              <a:ext uri="{FF2B5EF4-FFF2-40B4-BE49-F238E27FC236}">
                <a16:creationId xmlns:a16="http://schemas.microsoft.com/office/drawing/2014/main" id="{89829D73-E96B-C5C3-2A02-EE0FD37BD675}"/>
              </a:ext>
            </a:extLst>
          </p:cNvPr>
          <p:cNvSpPr txBox="1"/>
          <p:nvPr/>
        </p:nvSpPr>
        <p:spPr>
          <a:xfrm>
            <a:off x="10215617" y="6482362"/>
            <a:ext cx="1408271"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t>Masked Module</a:t>
            </a:r>
          </a:p>
        </p:txBody>
      </p:sp>
    </p:spTree>
    <p:extLst>
      <p:ext uri="{BB962C8B-B14F-4D97-AF65-F5344CB8AC3E}">
        <p14:creationId xmlns:p14="http://schemas.microsoft.com/office/powerpoint/2010/main" val="4088545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88971c7-f163-48c6-ac2a-a72ef385c425">
      <Terms xmlns="http://schemas.microsoft.com/office/infopath/2007/PartnerControls"/>
    </lcf76f155ced4ddcb4097134ff3c332f>
    <TaxCatchAll xmlns="3fe2dadf-0dc9-49e1-9e42-c49aaf4cab9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AB421C9110224AA02A18D8D10E16F5" ma:contentTypeVersion="15" ma:contentTypeDescription="Create a new document." ma:contentTypeScope="" ma:versionID="e24a4e5513dec728d66dca53d3485ad7">
  <xsd:schema xmlns:xsd="http://www.w3.org/2001/XMLSchema" xmlns:xs="http://www.w3.org/2001/XMLSchema" xmlns:p="http://schemas.microsoft.com/office/2006/metadata/properties" xmlns:ns2="388971c7-f163-48c6-ac2a-a72ef385c425" xmlns:ns3="3fe2dadf-0dc9-49e1-9e42-c49aaf4cab93" targetNamespace="http://schemas.microsoft.com/office/2006/metadata/properties" ma:root="true" ma:fieldsID="84d66dbda41431e5beafbc70259eda4a" ns2:_="" ns3:_="">
    <xsd:import namespace="388971c7-f163-48c6-ac2a-a72ef385c425"/>
    <xsd:import namespace="3fe2dadf-0dc9-49e1-9e42-c49aaf4cab9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bjectDetectorVersions"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971c7-f163-48c6-ac2a-a72ef385c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306b285-ac2c-4225-b56d-e54690cf9c9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fe2dadf-0dc9-49e1-9e42-c49aaf4cab9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c5528572-853c-4083-80d9-0eb9d312af4b}" ma:internalName="TaxCatchAll" ma:showField="CatchAllData" ma:web="3fe2dadf-0dc9-49e1-9e42-c49aaf4cab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A311AA-8A9B-40E4-A771-0FDD90B1ADB9}">
  <ds:schemaRefs>
    <ds:schemaRef ds:uri="388971c7-f163-48c6-ac2a-a72ef385c425"/>
    <ds:schemaRef ds:uri="3fe2dadf-0dc9-49e1-9e42-c49aaf4cab9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121366C-8D34-40AF-B450-FD63B73E135A}">
  <ds:schemaRefs>
    <ds:schemaRef ds:uri="http://schemas.microsoft.com/sharepoint/v3/contenttype/forms"/>
  </ds:schemaRefs>
</ds:datastoreItem>
</file>

<file path=customXml/itemProps3.xml><?xml version="1.0" encoding="utf-8"?>
<ds:datastoreItem xmlns:ds="http://schemas.openxmlformats.org/officeDocument/2006/customXml" ds:itemID="{39AF3DC6-4D43-4AF5-9719-69E5A4E20798}">
  <ds:schemaRefs>
    <ds:schemaRef ds:uri="388971c7-f163-48c6-ac2a-a72ef385c425"/>
    <ds:schemaRef ds:uri="3fe2dadf-0dc9-49e1-9e42-c49aaf4cab9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5525</TotalTime>
  <Words>2225</Words>
  <Application>Microsoft Macintosh PowerPoint</Application>
  <PresentationFormat>Widescreen</PresentationFormat>
  <Paragraphs>385</Paragraphs>
  <Slides>19</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Aptos</vt:lpstr>
      <vt:lpstr>Aptos Display</vt:lpstr>
      <vt:lpstr>Arial</vt:lpstr>
      <vt:lpstr>Arial MT</vt:lpstr>
      <vt:lpstr>Calibri</vt:lpstr>
      <vt:lpstr>Courier New</vt:lpstr>
      <vt:lpstr>Wingdings</vt:lpstr>
      <vt:lpstr>Office Theme</vt:lpstr>
      <vt:lpstr>Characterization and Performance Evaluation of ITk Pixel Production Modules for the ATLAS Upgrade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Column Issue, Observation and Plans</dc:title>
  <dc:creator>Md Arif Abdulla Samy</dc:creator>
  <cp:lastModifiedBy>Md Arif Abdulla Samy</cp:lastModifiedBy>
  <cp:revision>35</cp:revision>
  <dcterms:created xsi:type="dcterms:W3CDTF">2024-04-23T13:29:15Z</dcterms:created>
  <dcterms:modified xsi:type="dcterms:W3CDTF">2025-07-03T15:57:44Z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0x010100F2AB421C9110224AA02A18D8D10E16F5</vt:lpwstr>
  </property>
  <property fmtid="{D5CDD505-2E9C-101B-9397-08002B2CF9AE}" pid="3" name="MediaServiceImageTags">
    <vt:lpwstr/>
  </property>
</Properties>
</file>