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79" r:id="rId5"/>
    <p:sldId id="948" r:id="rId6"/>
    <p:sldId id="949" r:id="rId7"/>
    <p:sldId id="950" r:id="rId8"/>
    <p:sldId id="951" r:id="rId9"/>
    <p:sldId id="953" r:id="rId10"/>
    <p:sldId id="954" r:id="rId11"/>
    <p:sldId id="955" r:id="rId12"/>
    <p:sldId id="956" r:id="rId13"/>
    <p:sldId id="972" r:id="rId14"/>
    <p:sldId id="957" r:id="rId15"/>
    <p:sldId id="958" r:id="rId16"/>
    <p:sldId id="973" r:id="rId17"/>
    <p:sldId id="542" r:id="rId18"/>
    <p:sldId id="538" r:id="rId19"/>
    <p:sldId id="960" r:id="rId20"/>
    <p:sldId id="961" r:id="rId21"/>
    <p:sldId id="971" r:id="rId22"/>
    <p:sldId id="962" r:id="rId23"/>
    <p:sldId id="39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BFEDF7B-718D-47CF-819D-02D3517EB122}">
          <p14:sldIdLst>
            <p14:sldId id="279"/>
            <p14:sldId id="948"/>
            <p14:sldId id="949"/>
            <p14:sldId id="950"/>
            <p14:sldId id="951"/>
            <p14:sldId id="953"/>
            <p14:sldId id="954"/>
            <p14:sldId id="955"/>
            <p14:sldId id="956"/>
            <p14:sldId id="972"/>
            <p14:sldId id="957"/>
            <p14:sldId id="958"/>
            <p14:sldId id="973"/>
            <p14:sldId id="542"/>
            <p14:sldId id="538"/>
            <p14:sldId id="960"/>
            <p14:sldId id="961"/>
            <p14:sldId id="971"/>
            <p14:sldId id="962"/>
            <p14:sldId id="393"/>
          </p14:sldIdLst>
        </p14:section>
        <p14:section name="Backup" id="{33AF60D4-327B-42B2-BDF9-0650C4C9533A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99FF"/>
    <a:srgbClr val="D0E226"/>
    <a:srgbClr val="FF9999"/>
    <a:srgbClr val="FFFF99"/>
    <a:srgbClr val="333333"/>
    <a:srgbClr val="BD13BD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1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C3ED017-2C8F-4105-9717-9763196E4C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D151DF-D1B4-4B58-9716-E59A112A5F7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51387-6AD5-49C0-9F20-5EA1C27043EF}" type="datetimeFigureOut">
              <a:rPr lang="en-GB" smtClean="0"/>
              <a:t>07/07/2025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91A6C6-DF2E-4E19-A746-B3BA93A8E8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8C7F88-3141-475E-AC18-90B46A2DE3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A19B2-403B-4553-9EFD-D78E21AE4F3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330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15BFF-4942-43B9-B77F-B8523EAB6138}" type="datetimeFigureOut">
              <a:rPr lang="en-GB" smtClean="0"/>
              <a:t>07/07/2025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A09D9-DEF7-4C65-B957-4CE0A6A35C0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4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79635-EF59-4978-9E80-33E2B4423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2AD707-0427-4CFF-B646-10C486052F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EA8F3-C823-47DE-A37E-9B6E60C03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014B-EAC5-48C2-95B6-383ADB23B548}" type="datetime1">
              <a:rPr lang="es-ES" smtClean="0"/>
              <a:t>07/07/2025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F62CF-2CCB-438B-A121-180B33556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4ED4D-9ECB-4FF2-91DF-BFBEAA596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576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567F6-1EA1-48DE-B5BE-83824809A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0DF43B-73B8-4A88-A450-D62DA2F4B2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4C0FA-65C1-4099-98E9-F80F2266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1E42-6D6D-401B-B3EA-A65E87EA60B0}" type="datetime1">
              <a:rPr lang="es-ES" smtClean="0"/>
              <a:t>07/07/2025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F2877-45AF-4188-84FB-9C79C266A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97834-9D14-480C-81BA-682000BD0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69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92956F-74DF-46D1-AF01-9573A3CBD1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F4B426-E303-4588-8234-BC00ECD21D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4A85C-77AE-40B0-9E69-24835F73E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694B-3026-4944-B8D6-B47336160F98}" type="datetime1">
              <a:rPr lang="es-ES" smtClean="0"/>
              <a:t>07/07/2025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898F1-6C62-4906-AD58-539478757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5D03A-BA8B-4931-B729-E59FD7DDC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074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87B9D459-7C1F-5640-A72F-364D95A79048}"/>
              </a:ext>
            </a:extLst>
          </p:cNvPr>
          <p:cNvGrpSpPr/>
          <p:nvPr userDrawn="1"/>
        </p:nvGrpSpPr>
        <p:grpSpPr>
          <a:xfrm>
            <a:off x="-3" y="2787"/>
            <a:ext cx="12192001" cy="648088"/>
            <a:chOff x="-4" y="9909"/>
            <a:chExt cx="9144001" cy="648088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F33998C-AB1F-7F45-9371-072E20628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4" y="9909"/>
              <a:ext cx="9144001" cy="648088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B31341BB-2F9F-C742-987A-D88EFF27E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375" y="113936"/>
              <a:ext cx="1575607" cy="440034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D6AC408-F456-3849-ABBC-B5C038E27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11461" y="113936"/>
              <a:ext cx="1806475" cy="439413"/>
            </a:xfrm>
            <a:prstGeom prst="rect">
              <a:avLst/>
            </a:prstGeom>
          </p:spPr>
        </p:pic>
      </p:grpSp>
      <p:pic>
        <p:nvPicPr>
          <p:cNvPr id="18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8177" y="4546600"/>
            <a:ext cx="2923823" cy="2311400"/>
          </a:xfrm>
          <a:prstGeom prst="rect">
            <a:avLst/>
          </a:prstGeom>
        </p:spPr>
      </p:pic>
      <p:sp>
        <p:nvSpPr>
          <p:cNvPr id="23" name="Títol 1">
            <a:extLst>
              <a:ext uri="{FF2B5EF4-FFF2-40B4-BE49-F238E27FC236}">
                <a16:creationId xmlns:a16="http://schemas.microsoft.com/office/drawing/2014/main" id="{C4AA9466-031B-CD4D-9E57-3F8E93455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225" y="888427"/>
            <a:ext cx="10828655" cy="80392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24" name="Contenidor de contingut 3">
            <a:extLst>
              <a:ext uri="{FF2B5EF4-FFF2-40B4-BE49-F238E27FC236}">
                <a16:creationId xmlns:a16="http://schemas.microsoft.com/office/drawing/2014/main" id="{63B62931-3F78-AD4C-855E-93FE39428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224" y="1800773"/>
            <a:ext cx="10840277" cy="4299989"/>
          </a:xfrm>
        </p:spPr>
        <p:txBody>
          <a:bodyPr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2D5291-76A3-496B-9AD1-1CB847C1E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4FF06-F83E-4E90-9FBB-D0F8B4D90977}" type="datetime1">
              <a:rPr lang="es-ES" smtClean="0"/>
              <a:t>07/07/2025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47FB6A-F524-4834-8263-7A84EBC08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61A9C-4BED-4743-967A-43E2E58A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8301" y="6336268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‹Nº›</a:t>
            </a:fld>
            <a:endParaRPr lang="en-GB" dirty="0"/>
          </a:p>
        </p:txBody>
      </p:sp>
      <p:pic>
        <p:nvPicPr>
          <p:cNvPr id="3" name="Picture 2" descr="Logo&#10;&#10;Description automatically generated with low confidence">
            <a:extLst>
              <a:ext uri="{FF2B5EF4-FFF2-40B4-BE49-F238E27FC236}">
                <a16:creationId xmlns:a16="http://schemas.microsoft.com/office/drawing/2014/main" id="{E79DC565-8FF5-4075-BCEF-981D21E9D9E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908" y="23893"/>
            <a:ext cx="1560711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13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1B8FADFF-5D29-FA48-BB65-1E0C4FDC2E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19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A8538221-9420-3A41-8343-76F5623EB16F}"/>
              </a:ext>
            </a:extLst>
          </p:cNvPr>
          <p:cNvSpPr/>
          <p:nvPr userDrawn="1"/>
        </p:nvSpPr>
        <p:spPr>
          <a:xfrm>
            <a:off x="-12568" y="0"/>
            <a:ext cx="11515947" cy="6858000"/>
          </a:xfrm>
          <a:prstGeom prst="rect">
            <a:avLst/>
          </a:prstGeom>
          <a:gradFill>
            <a:gsLst>
              <a:gs pos="99000">
                <a:schemeClr val="bg1">
                  <a:lumMod val="95000"/>
                  <a:alpha val="0"/>
                </a:schemeClr>
              </a:gs>
              <a:gs pos="33000">
                <a:srgbClr val="00499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E33A8E4-AD28-614D-815B-C43848BA1B45}"/>
              </a:ext>
            </a:extLst>
          </p:cNvPr>
          <p:cNvSpPr txBox="1">
            <a:spLocks/>
          </p:cNvSpPr>
          <p:nvPr userDrawn="1"/>
        </p:nvSpPr>
        <p:spPr>
          <a:xfrm>
            <a:off x="732202" y="506795"/>
            <a:ext cx="10218825" cy="28839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1800" b="1" noProof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554BA61-11EB-094E-B3E6-EAAEC8FCE463}"/>
              </a:ext>
            </a:extLst>
          </p:cNvPr>
          <p:cNvSpPr/>
          <p:nvPr userDrawn="1"/>
        </p:nvSpPr>
        <p:spPr>
          <a:xfrm>
            <a:off x="921953" y="4003619"/>
            <a:ext cx="2342585" cy="5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pic>
        <p:nvPicPr>
          <p:cNvPr id="2" name="Imagen 16">
            <a:extLst>
              <a:ext uri="{FF2B5EF4-FFF2-40B4-BE49-F238E27FC236}">
                <a16:creationId xmlns:a16="http://schemas.microsoft.com/office/drawing/2014/main" id="{40962F27-E4ED-5843-A6BD-8D7493176A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3071" y="5855479"/>
            <a:ext cx="1716735" cy="479448"/>
          </a:xfrm>
          <a:prstGeom prst="rect">
            <a:avLst/>
          </a:prstGeom>
        </p:spPr>
      </p:pic>
      <p:pic>
        <p:nvPicPr>
          <p:cNvPr id="3" name="Imagen 17">
            <a:extLst>
              <a:ext uri="{FF2B5EF4-FFF2-40B4-BE49-F238E27FC236}">
                <a16:creationId xmlns:a16="http://schemas.microsoft.com/office/drawing/2014/main" id="{ECE27DB2-91B9-380A-18C3-505D9CA8F6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07490" y="5906014"/>
            <a:ext cx="1657085" cy="40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900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a CAT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CuadroTexto">
            <a:extLst>
              <a:ext uri="{FF2B5EF4-FFF2-40B4-BE49-F238E27FC236}">
                <a16:creationId xmlns:a16="http://schemas.microsoft.com/office/drawing/2014/main" id="{3D1F08C0-1A28-0449-8530-2F688CC77391}"/>
              </a:ext>
            </a:extLst>
          </p:cNvPr>
          <p:cNvSpPr txBox="1"/>
          <p:nvPr userDrawn="1"/>
        </p:nvSpPr>
        <p:spPr>
          <a:xfrm>
            <a:off x="684605" y="1784981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attention</a:t>
            </a:r>
          </a:p>
        </p:txBody>
      </p:sp>
      <p:sp>
        <p:nvSpPr>
          <p:cNvPr id="20" name="1 CuadroTexto">
            <a:extLst>
              <a:ext uri="{FF2B5EF4-FFF2-40B4-BE49-F238E27FC236}">
                <a16:creationId xmlns:a16="http://schemas.microsoft.com/office/drawing/2014/main" id="{04DB35CF-659F-1746-A015-570DF6032A9B}"/>
              </a:ext>
            </a:extLst>
          </p:cNvPr>
          <p:cNvSpPr txBox="1"/>
          <p:nvPr userDrawn="1"/>
        </p:nvSpPr>
        <p:spPr>
          <a:xfrm>
            <a:off x="684595" y="3275361"/>
            <a:ext cx="3773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 del Til·lers s/n</a:t>
            </a:r>
          </a:p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de la Universitat Autònoma de Barcelona (UAB) </a:t>
            </a:r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08193 Cerdanyola del Vallès (Bellaterra) </a:t>
            </a:r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· Spain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B585D3E-16E5-AA4A-AB28-A7E5739B07B5}"/>
              </a:ext>
            </a:extLst>
          </p:cNvPr>
          <p:cNvSpPr/>
          <p:nvPr userDrawn="1"/>
        </p:nvSpPr>
        <p:spPr>
          <a:xfrm>
            <a:off x="684595" y="5906855"/>
            <a:ext cx="3369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  <a:endParaRPr lang="es-ES" sz="2400" b="1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08C0566-15CA-4648-BB9E-28413FC9DCDB}"/>
              </a:ext>
            </a:extLst>
          </p:cNvPr>
          <p:cNvSpPr/>
          <p:nvPr/>
        </p:nvSpPr>
        <p:spPr>
          <a:xfrm>
            <a:off x="1439648" y="4993193"/>
            <a:ext cx="366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Follow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us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on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@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imb_cnm</a:t>
            </a:r>
            <a:endParaRPr lang="es-E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867A5CDF-EAF7-1F47-8254-138690E819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8689041" y="3250953"/>
            <a:ext cx="3502959" cy="369230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90BB406-365B-CD41-A65E-B93D58D51C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0755" y="4910681"/>
            <a:ext cx="458893" cy="372851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70012"/>
            <a:ext cx="2996345" cy="963156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651929"/>
            <a:ext cx="3260975" cy="7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488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 Bas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AFB5E732-4024-C742-9240-14B8FC2380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793"/>
          <a:stretch/>
        </p:blipFill>
        <p:spPr>
          <a:xfrm flipH="1">
            <a:off x="-1" y="0"/>
            <a:ext cx="12192001" cy="908720"/>
          </a:xfrm>
          <a:prstGeom prst="rect">
            <a:avLst/>
          </a:prstGeom>
        </p:spPr>
      </p:pic>
      <p:pic>
        <p:nvPicPr>
          <p:cNvPr id="9" name="Picture 2" descr="Logo&#10;&#10;Description automatically generated with low confidence">
            <a:extLst>
              <a:ext uri="{FF2B5EF4-FFF2-40B4-BE49-F238E27FC236}">
                <a16:creationId xmlns:a16="http://schemas.microsoft.com/office/drawing/2014/main" id="{E2F9FFB3-DED9-4BBA-8247-4F451C474D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60042"/>
            <a:ext cx="1930563" cy="716420"/>
          </a:xfrm>
          <a:prstGeom prst="rect">
            <a:avLst/>
          </a:prstGeom>
        </p:spPr>
      </p:pic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4277EC-538E-42D6-B7C8-64FB36710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BC64-3F24-4B58-901A-9ECFF985872E}" type="datetime1">
              <a:rPr lang="es-ES" smtClean="0"/>
              <a:t>07/07/2025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9D5234-7F5B-4A70-9C3B-DE0F78A0E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nLGAD detector gain performance in the deep and near-ultraviolet (UV) spectral range</a:t>
            </a:r>
            <a:endParaRPr lang="es-ES" dirty="0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905B2DA8-64CA-4CE3-9A28-8485D7C6E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‹Nº›</a:t>
            </a:fld>
            <a:endParaRPr lang="es-ES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3ADBECE-F375-43DF-92E9-BC30FC15DA0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77" y="60042"/>
            <a:ext cx="1434133" cy="78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7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BC327-D13C-4728-89E1-08B8D6C86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985AE-1BE8-4918-86AF-B158BC472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DCB13-B038-4A9C-9D65-1EDEB1E08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1365-1195-49D5-A537-FAAD4C89B874}" type="datetime1">
              <a:rPr lang="es-ES" smtClean="0"/>
              <a:t>07/07/2025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C01BA-34FF-45B2-B7C2-38E99BFC3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A53E0-8C18-4B93-8558-1BBECAE85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35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3FDAD-5984-426F-BC65-DA1B9CCB3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FE3A3-10E3-4FEE-A39E-702491B4E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70868-07E2-4C61-9C0C-516EC5E1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6D4B-494A-4FC5-9AB2-75795EA25109}" type="datetime1">
              <a:rPr lang="es-ES" smtClean="0"/>
              <a:t>07/07/2025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85DBD-0252-4457-8C7A-80AA0D869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8BED5-4064-4C17-A21C-6514BF83F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6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49FFF-42CE-4491-BA49-3FE27F4E5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E38B7-E71F-4430-AB4F-8CE5FDD843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10380A-9552-48AE-A855-D686AA795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5D367F-540B-4222-86EC-6D644C653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9FBCF-1C47-4C31-BDF9-2DC38464AB24}" type="datetime1">
              <a:rPr lang="es-ES" smtClean="0"/>
              <a:t>07/07/2025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4748D-9593-4AE6-8E8C-AA20AE444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BBA702-0DB4-4B4D-885B-96A88F954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663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0D86F-7249-43C8-8960-AF392F90F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A87FD-C624-4776-81FA-31EFF16A6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F6E441-3353-4F50-9414-2CCE0CD78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77FD7D-C4C3-4698-BAB7-009A0A4E93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DA0253-409D-47A5-BA02-B5C3BCCA5A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FF727B-0B61-46D3-BD33-D51E75E15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27F44-55AC-46C7-92FD-0CB76CBD05C1}" type="datetime1">
              <a:rPr lang="es-ES" smtClean="0"/>
              <a:t>07/07/2025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2F15E1-DFC8-430E-8785-CFE946180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98DE41-F4AF-437E-BC48-8ABDFC669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916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5F8A4-3121-47B7-85FC-46D8632DC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FCB74-D0A3-4B0A-BF9B-B6CB1FFDB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2B18-8127-42B4-A141-E2A524C3D337}" type="datetime1">
              <a:rPr lang="es-ES" smtClean="0"/>
              <a:t>07/07/2025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06C8F4-9983-48C4-80E1-E3095C5C1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D0F61-B9E0-46DC-B3A9-A04DD1D0A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437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82B413-F6B5-4FA9-80C7-2AD16F55E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7DE-B6EC-4547-8932-766DCA9F114D}" type="datetime1">
              <a:rPr lang="es-ES" smtClean="0"/>
              <a:t>07/07/2025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A8AD22-B297-4820-808B-C085568E6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5D581-A9B5-4C53-B33F-6F8A79268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949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65178-F95A-4C52-BA19-0FDE802FB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556EB-13C0-4545-97F0-EA6217F96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0DB2CD-096A-478C-81BD-257BAAC898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6BFAA3-7A9D-49E5-8C60-DACCE0447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9A211-46E8-468B-90B2-4813C816C578}" type="datetime1">
              <a:rPr lang="es-ES" smtClean="0"/>
              <a:t>07/07/2025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1FE273-9BF6-4119-A869-6C1B96A40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3CC2B5-BE7D-4B7F-B3CC-68760A8C3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545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929DA-98C5-410C-8789-51BFF5DFC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048AD8-5187-4112-A348-0E3060940F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BAADC1-5F51-4986-8FBD-C77FEE342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9A669-91B2-4676-ADD7-4CA2340B1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84B-A43F-4621-87A4-F232F2B28BA9}" type="datetime1">
              <a:rPr lang="es-ES" smtClean="0"/>
              <a:t>07/07/2025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D26DF5-6450-4500-A8C8-9C17A30C2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A4B604-FFF8-4FC5-9BA5-F758B4859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26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62C7EF-2C6D-43F8-AAD6-9847F8F7A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4A44E9-1054-4889-9C5C-028FEE2BA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F3B6C-E955-49A8-A400-F5B462B800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16B89-B91A-4D51-9992-1DC38A559E08}" type="datetime1">
              <a:rPr lang="es-ES" smtClean="0"/>
              <a:t>07/07/2025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EFD0E-126A-483A-8486-63CFC5BB7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nLGAD detector gain performance in the deep and near-ultraviolet (UV) spectral range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B2285-779D-4418-A98A-006E5CB73F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3A892-5322-484A-9E5B-A8855CBEA3A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09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25.170208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jpeg"/><Relationship Id="rId4" Type="http://schemas.openxmlformats.org/officeDocument/2006/relationships/image" Target="../media/image3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CBD6D0-71CD-9155-DCBC-8F8203BDDED9}"/>
              </a:ext>
            </a:extLst>
          </p:cNvPr>
          <p:cNvSpPr txBox="1"/>
          <p:nvPr/>
        </p:nvSpPr>
        <p:spPr>
          <a:xfrm>
            <a:off x="628269" y="884298"/>
            <a:ext cx="10589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b="1" noProof="1">
                <a:solidFill>
                  <a:schemeClr val="bg1"/>
                </a:solidFill>
                <a:latin typeface="Trebuchet MS" panose="020B0603020202020204" pitchFamily="34" charset="0"/>
              </a:rPr>
              <a:t>nLGAD detector gain performance in the deep and near-ultraviolet (UV) spectral range</a:t>
            </a:r>
            <a:endParaRPr lang="en-US" sz="3600" b="1" noProof="1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AA7A02-2DDE-470E-2D69-135080CB842E}"/>
              </a:ext>
            </a:extLst>
          </p:cNvPr>
          <p:cNvSpPr/>
          <p:nvPr/>
        </p:nvSpPr>
        <p:spPr>
          <a:xfrm>
            <a:off x="512956" y="3572254"/>
            <a:ext cx="97015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26</a:t>
            </a:r>
            <a:r>
              <a:rPr lang="en-US" sz="2000" b="1" baseline="300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th</a:t>
            </a:r>
            <a:r>
              <a:rPr lang="en-US" sz="2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International Workshop on Radiation Imaging Detectors (IWORID2025)</a:t>
            </a:r>
            <a:endParaRPr lang="en-GB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660A86-FF2D-DEB1-F342-84FA81484838}"/>
              </a:ext>
            </a:extLst>
          </p:cNvPr>
          <p:cNvSpPr/>
          <p:nvPr/>
        </p:nvSpPr>
        <p:spPr>
          <a:xfrm>
            <a:off x="421516" y="4115674"/>
            <a:ext cx="45640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July</a:t>
            </a:r>
            <a:r>
              <a:rPr lang="en-GB" sz="2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6-10</a:t>
            </a:r>
            <a:r>
              <a:rPr lang="en-GB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, 2025, </a:t>
            </a:r>
            <a:r>
              <a:rPr lang="en-GB" sz="2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Bratislava, Slovakia</a:t>
            </a:r>
            <a:endParaRPr lang="en-GB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212FF8B-3115-9BD2-5167-66CE1144EC70}"/>
              </a:ext>
            </a:extLst>
          </p:cNvPr>
          <p:cNvCxnSpPr>
            <a:cxnSpLocks/>
          </p:cNvCxnSpPr>
          <p:nvPr/>
        </p:nvCxnSpPr>
        <p:spPr>
          <a:xfrm>
            <a:off x="577578" y="4024989"/>
            <a:ext cx="8971371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btítulo 2">
            <a:extLst>
              <a:ext uri="{FF2B5EF4-FFF2-40B4-BE49-F238E27FC236}">
                <a16:creationId xmlns:a16="http://schemas.microsoft.com/office/drawing/2014/main" id="{579AED27-905B-0A38-8A4D-41BBFF793882}"/>
              </a:ext>
            </a:extLst>
          </p:cNvPr>
          <p:cNvSpPr txBox="1">
            <a:spLocks/>
          </p:cNvSpPr>
          <p:nvPr/>
        </p:nvSpPr>
        <p:spPr>
          <a:xfrm>
            <a:off x="512956" y="4888491"/>
            <a:ext cx="6697741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sr-Latn-RS" sz="1500" b="1" u="sng" dirty="0">
                <a:solidFill>
                  <a:schemeClr val="bg1"/>
                </a:solidFill>
                <a:latin typeface="Trebuchet MS" panose="020B0603020202020204" pitchFamily="34" charset="0"/>
              </a:rPr>
              <a:t>Miloš Manojlović</a:t>
            </a:r>
            <a:r>
              <a:rPr lang="en-US" sz="1500" b="1" dirty="0">
                <a:solidFill>
                  <a:schemeClr val="bg1"/>
                </a:solidFill>
                <a:latin typeface="Trebuchet MS" panose="020B0603020202020204" pitchFamily="34" charset="0"/>
              </a:rPr>
              <a:t>, Neil Moffat, Pablo Fernandez-Martínez, Jairo Villegas, Enric </a:t>
            </a:r>
            <a:r>
              <a:rPr lang="en-US" sz="15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Cabruja</a:t>
            </a:r>
            <a:r>
              <a:rPr lang="en-US" sz="1500" b="1" dirty="0">
                <a:solidFill>
                  <a:schemeClr val="bg1"/>
                </a:solidFill>
                <a:latin typeface="Trebuchet MS" panose="020B0603020202020204" pitchFamily="34" charset="0"/>
              </a:rPr>
              <a:t>, Mateusz </a:t>
            </a:r>
            <a:r>
              <a:rPr lang="en-US" sz="1500" b="1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Rebarz</a:t>
            </a:r>
            <a:r>
              <a:rPr lang="en-US" sz="15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, </a:t>
            </a:r>
            <a:r>
              <a:rPr lang="en-US" sz="1500" b="1" dirty="0">
                <a:solidFill>
                  <a:schemeClr val="bg1"/>
                </a:solidFill>
                <a:latin typeface="Trebuchet MS" panose="020B0603020202020204" pitchFamily="34" charset="0"/>
              </a:rPr>
              <a:t>Giulio Pellegrini, Salvador Hidalgo</a:t>
            </a:r>
            <a:endParaRPr lang="ca-ES" sz="1500" b="1" noProof="1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ca-ES" sz="1500" b="1" noProof="1">
                <a:solidFill>
                  <a:schemeClr val="bg1"/>
                </a:solidFill>
                <a:latin typeface="Trebuchet MS" panose="020B0603020202020204" pitchFamily="34" charset="0"/>
              </a:rPr>
              <a:t>Contact e-mail: milos.manojlovic@imb-cnm.csic.es</a:t>
            </a:r>
          </a:p>
          <a:p>
            <a:pPr marL="0" indent="0">
              <a:buNone/>
            </a:pPr>
            <a:endParaRPr lang="en-US" sz="1500" i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25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8610600" y="4767318"/>
            <a:ext cx="3129657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noProof="1" smtClean="0">
                <a:latin typeface="Trebuchet MS" panose="020B0603020202020204" pitchFamily="34" charset="0"/>
              </a:rPr>
              <a:t>Reduce the </a:t>
            </a:r>
            <a:r>
              <a:rPr lang="es-ES" sz="2400" noProof="1" smtClean="0">
                <a:latin typeface="Trebuchet MS" panose="020B0603020202020204" pitchFamily="34" charset="0"/>
              </a:rPr>
              <a:t>suppression:</a:t>
            </a:r>
            <a:br>
              <a:rPr lang="es-ES" sz="2400" noProof="1" smtClean="0">
                <a:latin typeface="Trebuchet MS" panose="020B0603020202020204" pitchFamily="34" charset="0"/>
              </a:rPr>
            </a:br>
            <a:r>
              <a:rPr lang="es-ES" sz="2400" noProof="1" smtClean="0">
                <a:solidFill>
                  <a:srgbClr val="FF0000"/>
                </a:solidFill>
                <a:latin typeface="Trebuchet MS" panose="020B0603020202020204" pitchFamily="34" charset="0"/>
              </a:rPr>
              <a:t>Z scan </a:t>
            </a:r>
            <a:r>
              <a:rPr lang="es-ES" sz="2400" noProof="1" smtClean="0">
                <a:solidFill>
                  <a:srgbClr val="FF0000"/>
                </a:solidFill>
                <a:latin typeface="Trebuchet MS" panose="020B0603020202020204" pitchFamily="34" charset="0"/>
              </a:rPr>
              <a:t>is </a:t>
            </a:r>
            <a:r>
              <a:rPr lang="es-ES" sz="2400" noProof="1" smtClean="0">
                <a:solidFill>
                  <a:srgbClr val="FF0000"/>
                </a:solidFill>
                <a:latin typeface="Trebuchet MS" panose="020B0603020202020204" pitchFamily="34" charset="0"/>
              </a:rPr>
              <a:t>done </a:t>
            </a:r>
            <a:r>
              <a:rPr lang="es-ES" sz="2400" noProof="1" smtClean="0">
                <a:solidFill>
                  <a:srgbClr val="FF0000"/>
                </a:solidFill>
                <a:latin typeface="Trebuchet MS" panose="020B0603020202020204" pitchFamily="34" charset="0"/>
              </a:rPr>
              <a:t>so that laser is defocused</a:t>
            </a:r>
            <a:endParaRPr lang="es-ES" sz="2400" noProof="1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3F415E7-336A-4535-870A-FCA49077B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01490-CD8B-4E7A-A0C0-DCEB1C155590}" type="datetime1">
              <a:rPr lang="es-ES" smtClean="0"/>
              <a:t>07/07/2025</a:t>
            </a:fld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661F1A4-C4FE-4068-992C-F4F834469A34}"/>
              </a:ext>
            </a:extLst>
          </p:cNvPr>
          <p:cNvSpPr txBox="1"/>
          <p:nvPr/>
        </p:nvSpPr>
        <p:spPr>
          <a:xfrm>
            <a:off x="7642271" y="876549"/>
            <a:ext cx="29996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Trebuchet MS" panose="020B0603020202020204" pitchFamily="34" charset="0"/>
              </a:rPr>
              <a:t>Band Pass Filter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Trebuchet MS" panose="020B0603020202020204" pitchFamily="34" charset="0"/>
              </a:rPr>
              <a:t>Beam splitter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Trebuchet MS" panose="020B0603020202020204" pitchFamily="34" charset="0"/>
              </a:rPr>
              <a:t>Photodiode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Trebuchet MS" panose="020B0603020202020204" pitchFamily="34" charset="0"/>
              </a:rPr>
              <a:t>Gradient filter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Trebuchet MS" panose="020B0603020202020204" pitchFamily="34" charset="0"/>
              </a:rPr>
              <a:t>Neutral-density filter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Trebuchet MS" panose="020B0603020202020204" pitchFamily="34" charset="0"/>
              </a:rPr>
              <a:t>CCD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Trebuchet MS" panose="020B0603020202020204" pitchFamily="34" charset="0"/>
              </a:rPr>
              <a:t>High speed oscilloscope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AC81CE98-7464-49DE-B163-DE8CEDC41D42}"/>
              </a:ext>
            </a:extLst>
          </p:cNvPr>
          <p:cNvGrpSpPr/>
          <p:nvPr/>
        </p:nvGrpSpPr>
        <p:grpSpPr>
          <a:xfrm>
            <a:off x="-61392" y="1092574"/>
            <a:ext cx="10707634" cy="4584998"/>
            <a:chOff x="1217904" y="1268760"/>
            <a:chExt cx="10717640" cy="4657006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A70F5DB1-81E6-4620-B930-03DADF580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904" y="1268760"/>
              <a:ext cx="10128174" cy="4657006"/>
            </a:xfrm>
            <a:prstGeom prst="rect">
              <a:avLst/>
            </a:prstGeom>
          </p:spPr>
        </p:pic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4FBA0016-3EF6-49A4-B719-D7280228BBB0}"/>
                </a:ext>
              </a:extLst>
            </p:cNvPr>
            <p:cNvSpPr/>
            <p:nvPr/>
          </p:nvSpPr>
          <p:spPr>
            <a:xfrm>
              <a:off x="3431704" y="3882534"/>
              <a:ext cx="606896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A201F9EE-160E-4FE9-9E53-89E07BB1BB0E}"/>
                </a:ext>
              </a:extLst>
            </p:cNvPr>
            <p:cNvSpPr txBox="1"/>
            <p:nvPr/>
          </p:nvSpPr>
          <p:spPr>
            <a:xfrm>
              <a:off x="3389615" y="3789040"/>
              <a:ext cx="1008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Trigger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F6B4866E-D5B5-4C8E-AF11-693E013F7D14}"/>
                </a:ext>
              </a:extLst>
            </p:cNvPr>
            <p:cNvSpPr txBox="1"/>
            <p:nvPr/>
          </p:nvSpPr>
          <p:spPr>
            <a:xfrm>
              <a:off x="11353800" y="4293096"/>
              <a:ext cx="5817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(7)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21011524-8A7D-4F29-9941-852212FB4957}"/>
                </a:ext>
              </a:extLst>
            </p:cNvPr>
            <p:cNvSpPr txBox="1"/>
            <p:nvPr/>
          </p:nvSpPr>
          <p:spPr>
            <a:xfrm>
              <a:off x="8904312" y="4371640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DUT</a:t>
              </a:r>
            </a:p>
          </p:txBody>
        </p:sp>
      </p:grpSp>
      <p:sp>
        <p:nvSpPr>
          <p:cNvPr id="15" name="Título 1">
            <a:extLst>
              <a:ext uri="{FF2B5EF4-FFF2-40B4-BE49-F238E27FC236}">
                <a16:creationId xmlns:a16="http://schemas.microsoft.com/office/drawing/2014/main" id="{93BFCBD6-C678-4D10-9503-897C42867127}"/>
              </a:ext>
            </a:extLst>
          </p:cNvPr>
          <p:cNvSpPr txBox="1">
            <a:spLocks/>
          </p:cNvSpPr>
          <p:nvPr/>
        </p:nvSpPr>
        <p:spPr>
          <a:xfrm>
            <a:off x="1847529" y="229410"/>
            <a:ext cx="6763072" cy="80392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54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noProof="1">
                <a:solidFill>
                  <a:schemeClr val="bg1"/>
                </a:solidFill>
                <a:latin typeface="Trebuchet MS" panose="020B0603020202020204" pitchFamily="34" charset="0"/>
              </a:rPr>
              <a:t>Transient Current Technique (TCT)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3D5EB13-B329-44E5-9BDD-49E29FF94F98}"/>
              </a:ext>
            </a:extLst>
          </p:cNvPr>
          <p:cNvSpPr txBox="1"/>
          <p:nvPr/>
        </p:nvSpPr>
        <p:spPr>
          <a:xfrm>
            <a:off x="3654570" y="109257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latin typeface="Trebuchet MS" panose="020B0603020202020204" pitchFamily="34" charset="0"/>
              </a:rPr>
              <a:t>Tunable</a:t>
            </a:r>
            <a:r>
              <a:rPr lang="en-GB" dirty="0">
                <a:latin typeface="Trebuchet MS" panose="020B0603020202020204" pitchFamily="34" charset="0"/>
              </a:rPr>
              <a:t> laser</a:t>
            </a:r>
          </a:p>
          <a:p>
            <a:r>
              <a:rPr lang="en-GB" b="1" dirty="0" smtClean="0">
                <a:latin typeface="Trebuchet MS" panose="020B0603020202020204" pitchFamily="34" charset="0"/>
              </a:rPr>
              <a:t>200-2500 nm</a:t>
            </a:r>
            <a:endParaRPr lang="en-GB" b="1" dirty="0">
              <a:latin typeface="Trebuchet MS" panose="020B060302020202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409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49711C-55FE-44D2-9E6C-0E229BE14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>
                <a:latin typeface="Trebuchet MS" panose="020B0603020202020204" pitchFamily="34" charset="0"/>
              </a:rPr>
              <a:t>1</a:t>
            </a:r>
            <a:r>
              <a:rPr lang="en-GB" baseline="30000" noProof="1">
                <a:latin typeface="Trebuchet MS" panose="020B0603020202020204" pitchFamily="34" charset="0"/>
              </a:rPr>
              <a:t>st</a:t>
            </a:r>
            <a:r>
              <a:rPr lang="en-GB" noProof="1">
                <a:latin typeface="Trebuchet MS" panose="020B0603020202020204" pitchFamily="34" charset="0"/>
              </a:rPr>
              <a:t> nLGAD run results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7C8EC4-37FB-4467-A9F8-83DF57BFF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225" y="1712431"/>
            <a:ext cx="11293408" cy="4083037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b="0" dirty="0">
                <a:latin typeface="Trebuchet MS" panose="020B0603020202020204" pitchFamily="34" charset="0"/>
              </a:rPr>
              <a:t>Concept confirmed </a:t>
            </a:r>
          </a:p>
          <a:p>
            <a:pPr marL="1028700" lvl="1" indent="-342900" algn="just">
              <a:buFont typeface="Wingdings" panose="05000000000000000000" pitchFamily="2" charset="2"/>
              <a:buChar char="§"/>
            </a:pPr>
            <a:r>
              <a:rPr lang="en-GB" b="0" dirty="0">
                <a:solidFill>
                  <a:srgbClr val="FF0000"/>
                </a:solidFill>
                <a:latin typeface="Trebuchet MS" panose="020B0603020202020204" pitchFamily="34" charset="0"/>
              </a:rPr>
              <a:t>lower penetration depth translates to higher gain </a:t>
            </a:r>
            <a:endParaRPr lang="en-GB" b="0" dirty="0">
              <a:latin typeface="Trebuchet MS" panose="020B0603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b="0" dirty="0">
                <a:latin typeface="Trebuchet MS" panose="020B0603020202020204" pitchFamily="34" charset="0"/>
              </a:rPr>
              <a:t>Single pad detectors for now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5B854D-59E9-4BCF-920A-91560957E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220C-5FBA-4A42-A09B-1967A1E6007A}" type="datetime1">
              <a:rPr lang="es-ES" smtClean="0"/>
              <a:t>07/07/2025</a:t>
            </a:fld>
            <a:endParaRPr lang="en-GB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4798DFA-177D-4DA9-8B2C-D06777C9E7D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84" y="3032635"/>
            <a:ext cx="6868424" cy="2936938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442D04A5-0E74-48F9-87FC-35CCDB819103}"/>
              </a:ext>
            </a:extLst>
          </p:cNvPr>
          <p:cNvSpPr/>
          <p:nvPr/>
        </p:nvSpPr>
        <p:spPr>
          <a:xfrm>
            <a:off x="7778663" y="4491109"/>
            <a:ext cx="4210488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050" noProof="1">
                <a:latin typeface="Trebuchet MS" panose="020B0603020202020204" pitchFamily="34" charset="0"/>
              </a:rPr>
              <a:t>[1] Villegas, J., Torres, C., Manojlovic, M., Jimenez-Ramos, M. C., Moffat, N., Lopez, J. G., &amp; Hidalgo, S. (2025). </a:t>
            </a:r>
            <a:r>
              <a:rPr lang="es-ES" sz="1050" b="1" i="1" noProof="1">
                <a:latin typeface="Trebuchet MS" panose="020B0603020202020204" pitchFamily="34" charset="0"/>
              </a:rPr>
              <a:t>NLGAD gain response to low-penetrating particles</a:t>
            </a:r>
            <a:r>
              <a:rPr lang="es-ES" sz="1050" noProof="1">
                <a:latin typeface="Trebuchet MS" panose="020B0603020202020204" pitchFamily="34" charset="0"/>
              </a:rPr>
              <a:t>. </a:t>
            </a:r>
            <a:r>
              <a:rPr lang="es-ES" sz="1050" i="1" noProof="1">
                <a:latin typeface="Trebuchet MS" panose="020B0603020202020204" pitchFamily="34" charset="0"/>
              </a:rPr>
              <a:t>Nuclear Instruments and Methods in Physics Research Section A: Accelerators, Spectrometers, Detectors and Associated Equipment</a:t>
            </a:r>
            <a:r>
              <a:rPr lang="es-ES" sz="1050" noProof="1">
                <a:latin typeface="Trebuchet MS" panose="020B0603020202020204" pitchFamily="34" charset="0"/>
              </a:rPr>
              <a:t>, </a:t>
            </a:r>
            <a:r>
              <a:rPr lang="es-ES" sz="1050" i="1" noProof="1">
                <a:latin typeface="Trebuchet MS" panose="020B0603020202020204" pitchFamily="34" charset="0"/>
              </a:rPr>
              <a:t>1072</a:t>
            </a:r>
            <a:r>
              <a:rPr lang="es-ES" sz="1050" noProof="1">
                <a:latin typeface="Trebuchet MS" panose="020B0603020202020204" pitchFamily="34" charset="0"/>
              </a:rPr>
              <a:t>, 170208. </a:t>
            </a:r>
            <a:r>
              <a:rPr lang="es-ES" sz="1050" noProof="1">
                <a:latin typeface="Trebuchet MS" panose="020B0603020202020204" pitchFamily="34" charset="0"/>
                <a:hlinkClick r:id="rId3"/>
              </a:rPr>
              <a:t>https://doi.org/10.1016/j.nima.2025.170208</a:t>
            </a:r>
            <a:endParaRPr lang="es-ES" sz="1050" noProof="1">
              <a:latin typeface="Trebuchet MS" panose="020B0603020202020204" pitchFamily="34" charset="0"/>
            </a:endParaRPr>
          </a:p>
          <a:p>
            <a:pPr algn="just"/>
            <a:r>
              <a:rPr lang="es-ES" sz="1050" dirty="0">
                <a:latin typeface="Trebuchet MS" panose="020B0603020202020204" pitchFamily="34" charset="0"/>
              </a:rPr>
              <a:t> </a:t>
            </a:r>
            <a:endParaRPr lang="es-ES" sz="1050" dirty="0">
              <a:effectLst/>
              <a:latin typeface="Trebuchet MS" panose="020B0603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3F127D2-F2DC-44B7-9590-E0052D8C8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4386" y="1143479"/>
            <a:ext cx="2857115" cy="2870322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141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49711C-55FE-44D2-9E6C-0E229BE14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>
                <a:latin typeface="Trebuchet MS" panose="020B0603020202020204" pitchFamily="34" charset="0"/>
              </a:rPr>
              <a:t>1</a:t>
            </a:r>
            <a:r>
              <a:rPr lang="en-GB" baseline="30000" noProof="1">
                <a:latin typeface="Trebuchet MS" panose="020B0603020202020204" pitchFamily="34" charset="0"/>
              </a:rPr>
              <a:t>st</a:t>
            </a:r>
            <a:r>
              <a:rPr lang="en-GB" noProof="1">
                <a:latin typeface="Trebuchet MS" panose="020B0603020202020204" pitchFamily="34" charset="0"/>
              </a:rPr>
              <a:t> and 2</a:t>
            </a:r>
            <a:r>
              <a:rPr lang="en-GB" baseline="30000" noProof="1">
                <a:latin typeface="Trebuchet MS" panose="020B0603020202020204" pitchFamily="34" charset="0"/>
              </a:rPr>
              <a:t>nd</a:t>
            </a:r>
            <a:r>
              <a:rPr lang="en-GB" noProof="1">
                <a:latin typeface="Trebuchet MS" panose="020B0603020202020204" pitchFamily="34" charset="0"/>
              </a:rPr>
              <a:t> nLGAD run results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7C8EC4-37FB-4467-A9F8-83DF57BFF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457" y="1627632"/>
            <a:ext cx="7841743" cy="3958349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b="0" dirty="0">
                <a:latin typeface="Trebuchet MS" panose="020B0603020202020204" pitchFamily="34" charset="0"/>
              </a:rPr>
              <a:t>The detectors are sensitivity to deep and near-ultraviolet light (UV)</a:t>
            </a:r>
          </a:p>
          <a:p>
            <a:pPr marL="1028700" lvl="1" indent="-342900" algn="just">
              <a:buFont typeface="Wingdings" panose="05000000000000000000" pitchFamily="2" charset="2"/>
              <a:buChar char="§"/>
            </a:pPr>
            <a:r>
              <a:rPr lang="en-GB" b="0" dirty="0">
                <a:latin typeface="Trebuchet MS" panose="020B0603020202020204" pitchFamily="34" charset="0"/>
              </a:rPr>
              <a:t>Penetration depth </a:t>
            </a:r>
            <a:r>
              <a:rPr lang="es-ES" dirty="0">
                <a:latin typeface="Trebuchet MS" panose="020B0603020202020204" pitchFamily="34" charset="0"/>
              </a:rPr>
              <a:t>≲</a:t>
            </a:r>
            <a:r>
              <a:rPr lang="ca-ES" b="0" noProof="1">
                <a:latin typeface="Trebuchet MS" panose="020B0603020202020204" pitchFamily="34" charset="0"/>
              </a:rPr>
              <a:t> 10 nm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b="0" dirty="0">
                <a:latin typeface="Trebuchet MS" panose="020B0603020202020204" pitchFamily="34" charset="0"/>
              </a:rPr>
              <a:t>Single pad detectors for now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5B854D-59E9-4BCF-920A-91560957E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E40D-DCCE-47D7-A6B1-06A74EE3B423}" type="datetime1">
              <a:rPr lang="es-ES" smtClean="0"/>
              <a:t>07/07/2025</a:t>
            </a:fld>
            <a:endParaRPr lang="en-GB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8D1B7E3-40A5-4698-B10E-55EEBD0204C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098" y="3116350"/>
            <a:ext cx="3758039" cy="324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699099E-B248-4875-9C5A-B7DF12A2065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585" y="3116350"/>
            <a:ext cx="3830239" cy="3240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B7E58789-53DD-437E-9F9F-B2654D6F21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387" y="2259970"/>
            <a:ext cx="1876688" cy="332601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2A4A63CE-73AC-4989-B1FD-718751D40D0F}"/>
              </a:ext>
            </a:extLst>
          </p:cNvPr>
          <p:cNvSpPr/>
          <p:nvPr/>
        </p:nvSpPr>
        <p:spPr>
          <a:xfrm>
            <a:off x="9082933" y="5687833"/>
            <a:ext cx="2916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We acknowledge ELI Beamlines (Czech Republic)</a:t>
            </a:r>
          </a:p>
          <a:p>
            <a:pPr algn="ctr"/>
            <a:r>
              <a:rPr lang="en-US" sz="1600" dirty="0">
                <a:latin typeface="Trebuchet MS" panose="020B0603020202020204" pitchFamily="34" charset="0"/>
              </a:rPr>
              <a:t>Femtosecond optics</a:t>
            </a:r>
            <a:endParaRPr lang="en-GB" sz="1600" dirty="0">
              <a:latin typeface="Trebuchet MS" panose="020B0603020202020204" pitchFamily="34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A600B0D7-D8E3-4241-8B79-393A5B9D23D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395" y="97476"/>
            <a:ext cx="3531589" cy="1986518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44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6D106C2-4164-4E36-B928-AB4CED0A8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84608-1E51-4F6D-A055-3D6ADE09D3ED}" type="datetime1">
              <a:rPr lang="es-ES" smtClean="0"/>
              <a:t>07/07/2025</a:t>
            </a:fld>
            <a:endParaRPr lang="es-E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B829A53A-9D36-4C02-9526-A16457232B9B}"/>
              </a:ext>
            </a:extLst>
          </p:cNvPr>
          <p:cNvSpPr txBox="1">
            <a:spLocks/>
          </p:cNvSpPr>
          <p:nvPr/>
        </p:nvSpPr>
        <p:spPr>
          <a:xfrm>
            <a:off x="1078990" y="135965"/>
            <a:ext cx="3672408" cy="504056"/>
          </a:xfrm>
          <a:prstGeom prst="rect">
            <a:avLst/>
          </a:prstGeom>
        </p:spPr>
        <p:txBody>
          <a:bodyPr/>
          <a:lstStyle>
            <a:lvl1pPr algn="ctr" defTabSz="914354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Summary </a:t>
            </a:r>
            <a:endParaRPr lang="en-US" sz="3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6EABBBA-4A7C-434A-95E4-E72BAF57B3AF}"/>
              </a:ext>
            </a:extLst>
          </p:cNvPr>
          <p:cNvSpPr txBox="1"/>
          <p:nvPr/>
        </p:nvSpPr>
        <p:spPr>
          <a:xfrm>
            <a:off x="623392" y="1170315"/>
            <a:ext cx="11305257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Trebuchet MS" panose="020B0603020202020204" pitchFamily="34" charset="0"/>
              </a:rPr>
              <a:t>First </a:t>
            </a:r>
            <a:r>
              <a:rPr lang="en-US" sz="2800" dirty="0" err="1">
                <a:latin typeface="Trebuchet MS" panose="020B0603020202020204" pitchFamily="34" charset="0"/>
              </a:rPr>
              <a:t>nLGAD</a:t>
            </a:r>
            <a:r>
              <a:rPr lang="en-US" sz="2800" dirty="0">
                <a:latin typeface="Trebuchet MS" panose="020B0603020202020204" pitchFamily="34" charset="0"/>
              </a:rPr>
              <a:t> productions at IMB-CNM showed </a:t>
            </a:r>
            <a:r>
              <a:rPr lang="en-US" sz="2800" b="1" dirty="0">
                <a:solidFill>
                  <a:srgbClr val="0070C0"/>
                </a:solidFill>
                <a:latin typeface="Trebuchet MS" panose="020B0603020202020204" pitchFamily="34" charset="0"/>
              </a:rPr>
              <a:t>good performance </a:t>
            </a:r>
            <a:r>
              <a:rPr lang="en-US" sz="2800" dirty="0">
                <a:latin typeface="Trebuchet MS" panose="020B0603020202020204" pitchFamily="34" charset="0"/>
              </a:rPr>
              <a:t>for low penetrating radiation, with optimal response (</a:t>
            </a:r>
            <a:r>
              <a:rPr lang="en-US" sz="2800" b="1" dirty="0">
                <a:solidFill>
                  <a:srgbClr val="0070C0"/>
                </a:solidFill>
                <a:latin typeface="Trebuchet MS" panose="020B0603020202020204" pitchFamily="34" charset="0"/>
              </a:rPr>
              <a:t>linear gain over 20-40</a:t>
            </a:r>
            <a:r>
              <a:rPr lang="en-US" sz="2800" dirty="0">
                <a:latin typeface="Trebuchet MS" panose="020B0603020202020204" pitchFamily="34" charset="0"/>
              </a:rPr>
              <a:t>) in the </a:t>
            </a:r>
            <a:r>
              <a:rPr lang="en-US" sz="2800" b="1" dirty="0">
                <a:solidFill>
                  <a:srgbClr val="0070C0"/>
                </a:solidFill>
                <a:latin typeface="Trebuchet MS" panose="020B0603020202020204" pitchFamily="34" charset="0"/>
              </a:rPr>
              <a:t>blue</a:t>
            </a:r>
            <a:r>
              <a:rPr lang="en-US" sz="2800" dirty="0">
                <a:latin typeface="Trebuchet MS" panose="020B0603020202020204" pitchFamily="34" charset="0"/>
              </a:rPr>
              <a:t> and </a:t>
            </a:r>
            <a:r>
              <a:rPr lang="en-US" sz="2800" b="1" dirty="0">
                <a:solidFill>
                  <a:schemeClr val="accent4"/>
                </a:solidFill>
                <a:latin typeface="Trebuchet MS" panose="020B0603020202020204" pitchFamily="34" charset="0"/>
              </a:rPr>
              <a:t>near UV </a:t>
            </a:r>
            <a:r>
              <a:rPr lang="en-US" sz="2800" dirty="0">
                <a:latin typeface="Trebuchet MS" panose="020B0603020202020204" pitchFamily="34" charset="0"/>
              </a:rPr>
              <a:t>range</a:t>
            </a:r>
          </a:p>
          <a:p>
            <a:pPr marL="457200" indent="-457200" algn="just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7030A0"/>
                </a:solidFill>
                <a:latin typeface="Trebuchet MS" panose="020B0603020202020204" pitchFamily="34" charset="0"/>
              </a:rPr>
              <a:t>Medium UV region </a:t>
            </a:r>
            <a:r>
              <a:rPr lang="en-US" sz="2800" dirty="0">
                <a:latin typeface="Trebuchet MS" panose="020B0603020202020204" pitchFamily="34" charset="0"/>
              </a:rPr>
              <a:t>(down to 250 nm) explored: signals with gain observed. However, </a:t>
            </a:r>
            <a:r>
              <a:rPr lang="en-US" sz="2800" b="1" dirty="0">
                <a:latin typeface="Trebuchet MS" panose="020B0603020202020204" pitchFamily="34" charset="0"/>
              </a:rPr>
              <a:t>gain seems to be significantly lower than for the near UV range</a:t>
            </a:r>
            <a:r>
              <a:rPr lang="en-US" sz="2800" dirty="0">
                <a:latin typeface="Trebuchet MS" panose="020B0603020202020204" pitchFamily="34" charset="0"/>
              </a:rPr>
              <a:t>.</a:t>
            </a:r>
          </a:p>
          <a:p>
            <a:pPr marL="457200" indent="-457200" algn="just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Trebuchet MS" panose="020B0603020202020204" pitchFamily="34" charset="0"/>
              </a:rPr>
              <a:t>New designs explored and new run being fabricated to improve response in DUV range.</a:t>
            </a:r>
          </a:p>
          <a:p>
            <a:pPr marL="457200" indent="-457200" algn="just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rebuchet MS" panose="020B0603020202020204" pitchFamily="34" charset="0"/>
              </a:rPr>
              <a:t>ELI </a:t>
            </a:r>
            <a:r>
              <a:rPr lang="en-US" sz="2800" dirty="0">
                <a:latin typeface="Trebuchet MS" panose="020B0603020202020204" pitchFamily="34" charset="0"/>
              </a:rPr>
              <a:t>TCT facility remarkable and helping us to develop DUV sensors for the </a:t>
            </a:r>
            <a:r>
              <a:rPr lang="en-US" sz="2800" dirty="0" smtClean="0">
                <a:latin typeface="Trebuchet MS" panose="020B0603020202020204" pitchFamily="34" charset="0"/>
              </a:rPr>
              <a:t>future</a:t>
            </a:r>
            <a:endParaRPr lang="en-US" sz="2800" dirty="0">
              <a:latin typeface="Trebuchet MS" panose="020B0603020202020204" pitchFamily="34" charset="0"/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s-E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592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2814C-41E6-422E-80FA-699364807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92AB-E2D6-4A3D-9FD6-5B03D719729D}" type="datetime1">
              <a:rPr lang="es-ES" smtClean="0"/>
              <a:t>07/07/2025</a:t>
            </a:fld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5C3E1C0-D4C5-D9FF-FB80-AF22C8F4800D}"/>
              </a:ext>
            </a:extLst>
          </p:cNvPr>
          <p:cNvSpPr/>
          <p:nvPr/>
        </p:nvSpPr>
        <p:spPr>
          <a:xfrm>
            <a:off x="0" y="2902494"/>
            <a:ext cx="12192000" cy="97215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93F6790-6BDA-6F01-E0A5-78FA5D40C91B}"/>
              </a:ext>
            </a:extLst>
          </p:cNvPr>
          <p:cNvSpPr txBox="1">
            <a:spLocks/>
          </p:cNvSpPr>
          <p:nvPr/>
        </p:nvSpPr>
        <p:spPr>
          <a:xfrm>
            <a:off x="983974" y="27341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Application: </a:t>
            </a:r>
            <a:r>
              <a:rPr lang="en-US" noProof="1" smtClean="0">
                <a:solidFill>
                  <a:schemeClr val="bg1"/>
                </a:solidFill>
                <a:latin typeface="Trebuchet MS" panose="020B0603020202020204" pitchFamily="34" charset="0"/>
              </a:rPr>
              <a:t>SoftPix </a:t>
            </a:r>
            <a:r>
              <a:rPr lang="en-US" noProof="1">
                <a:solidFill>
                  <a:schemeClr val="bg1"/>
                </a:solidFill>
                <a:latin typeface="Trebuchet MS" panose="020B0603020202020204" pitchFamily="34" charset="0"/>
              </a:rPr>
              <a:t>project</a:t>
            </a:r>
            <a:endParaRPr lang="sr-Latn-RS" noProof="1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016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1C469B-1041-4262-864A-3A0592B53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83" y="574786"/>
            <a:ext cx="10828655" cy="803922"/>
          </a:xfrm>
        </p:spPr>
        <p:txBody>
          <a:bodyPr/>
          <a:lstStyle/>
          <a:p>
            <a:r>
              <a:rPr lang="ca-ES" noProof="1">
                <a:latin typeface="Trebuchet MS" panose="020B0603020202020204" pitchFamily="34" charset="0"/>
              </a:rPr>
              <a:t>SoftPix </a:t>
            </a:r>
            <a:r>
              <a:rPr lang="ca-ES" noProof="1" smtClean="0">
                <a:latin typeface="Trebuchet MS" panose="020B0603020202020204" pitchFamily="34" charset="0"/>
              </a:rPr>
              <a:t>project</a:t>
            </a:r>
            <a:endParaRPr lang="ca-ES" noProof="1">
              <a:latin typeface="Trebuchet MS" panose="020B0603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A63697-6A4F-4D14-A574-F60DED611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1853" y="1229484"/>
            <a:ext cx="5674703" cy="4299989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ca-ES" sz="2800" noProof="1">
                <a:latin typeface="Trebuchet MS" panose="020B0603020202020204" pitchFamily="34" charset="0"/>
              </a:rPr>
              <a:t>What was the goal?</a:t>
            </a:r>
          </a:p>
          <a:p>
            <a:pPr marL="1028700" lvl="1" indent="-342900" algn="just">
              <a:buFont typeface="Wingdings" panose="05000000000000000000" pitchFamily="2" charset="2"/>
              <a:buChar char="Ø"/>
            </a:pPr>
            <a:r>
              <a:rPr lang="ca-ES" sz="2400" b="0" noProof="1">
                <a:latin typeface="Trebuchet MS" panose="020B0603020202020204" pitchFamily="34" charset="0"/>
              </a:rPr>
              <a:t>Production of photon counting píxellated detector with high spatial resolution (55 µm pitch)</a:t>
            </a:r>
          </a:p>
          <a:p>
            <a:pPr marL="1028700" lvl="1" indent="-342900" algn="just">
              <a:buFont typeface="Wingdings" panose="05000000000000000000" pitchFamily="2" charset="2"/>
              <a:buChar char="Ø"/>
            </a:pPr>
            <a:endParaRPr lang="ca-ES" sz="2400" noProof="1">
              <a:latin typeface="Trebuchet MS" panose="020B0603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ca-ES" sz="2800" noProof="1">
                <a:latin typeface="Trebuchet MS" panose="020B0603020202020204" pitchFamily="34" charset="0"/>
              </a:rPr>
              <a:t>How?</a:t>
            </a:r>
          </a:p>
          <a:p>
            <a:pPr marL="1028700" lvl="1" indent="-342900" algn="just">
              <a:buFont typeface="Wingdings" panose="05000000000000000000" pitchFamily="2" charset="2"/>
              <a:buChar char="§"/>
            </a:pPr>
            <a:r>
              <a:rPr lang="ca-ES" sz="2400" b="0" noProof="1">
                <a:latin typeface="Trebuchet MS" panose="020B0603020202020204" pitchFamily="34" charset="0"/>
              </a:rPr>
              <a:t>Bumb-bond the USJ-nLGAD and AC-LGAD with </a:t>
            </a:r>
            <a:r>
              <a:rPr lang="en-US" sz="2400" b="0" dirty="0">
                <a:solidFill>
                  <a:srgbClr val="000000"/>
                </a:solidFill>
                <a:latin typeface="Trebuchet MS" panose="020B0603020202020204" pitchFamily="34" charset="0"/>
              </a:rPr>
              <a:t>Timepix4 and Medipix3 ASIIC </a:t>
            </a:r>
          </a:p>
          <a:p>
            <a:pPr marL="1028700" lvl="1" indent="-342900" algn="just">
              <a:buFont typeface="Wingdings" panose="05000000000000000000" pitchFamily="2" charset="2"/>
              <a:buChar char="§"/>
            </a:pPr>
            <a:endParaRPr lang="en-US" sz="2400" b="0" noProof="1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800" b="0" noProof="1">
                <a:solidFill>
                  <a:srgbClr val="BD13BD"/>
                </a:solidFill>
                <a:latin typeface="Trebuchet MS" panose="020B0603020202020204" pitchFamily="34" charset="0"/>
              </a:rPr>
              <a:t>Graphene</a:t>
            </a:r>
            <a:endParaRPr lang="ca-ES" sz="2800" b="0" noProof="1">
              <a:solidFill>
                <a:srgbClr val="BD13BD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165668-2757-4320-8EF1-ADEA40E3D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59B9B-05A7-4055-A9CA-54298B1F3949}" type="datetime1">
              <a:rPr lang="es-ES" smtClean="0"/>
              <a:t>07/07/2025</a:t>
            </a:fld>
            <a:endParaRPr lang="en-GB"/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5251FEEF-09A1-4D17-AD89-F2B20527879C}"/>
              </a:ext>
            </a:extLst>
          </p:cNvPr>
          <p:cNvSpPr/>
          <p:nvPr/>
        </p:nvSpPr>
        <p:spPr>
          <a:xfrm>
            <a:off x="6644261" y="2028444"/>
            <a:ext cx="1509139" cy="1905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10ED341B-3227-4202-BF01-B98D8BC40692}"/>
              </a:ext>
            </a:extLst>
          </p:cNvPr>
          <p:cNvSpPr/>
          <p:nvPr/>
        </p:nvSpPr>
        <p:spPr>
          <a:xfrm>
            <a:off x="6655182" y="3943740"/>
            <a:ext cx="298576" cy="1758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5CB2F63B-C30E-4214-80FC-F1CB25E21AF9}"/>
              </a:ext>
            </a:extLst>
          </p:cNvPr>
          <p:cNvSpPr/>
          <p:nvPr/>
        </p:nvSpPr>
        <p:spPr>
          <a:xfrm>
            <a:off x="6644261" y="1774092"/>
            <a:ext cx="1509139" cy="257424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2A08A796-86D9-4AFA-A83C-7DC4E02F8A5B}"/>
              </a:ext>
            </a:extLst>
          </p:cNvPr>
          <p:cNvSpPr txBox="1"/>
          <p:nvPr/>
        </p:nvSpPr>
        <p:spPr>
          <a:xfrm>
            <a:off x="7213101" y="1752332"/>
            <a:ext cx="736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n+</a:t>
            </a:r>
            <a:endParaRPr lang="es-ES" sz="1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8F9B56CF-B187-4ECF-8455-EECE378D04A5}"/>
              </a:ext>
            </a:extLst>
          </p:cNvPr>
          <p:cNvSpPr txBox="1"/>
          <p:nvPr/>
        </p:nvSpPr>
        <p:spPr>
          <a:xfrm>
            <a:off x="6567326" y="3862309"/>
            <a:ext cx="736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n++</a:t>
            </a:r>
            <a:endParaRPr lang="es-ES" sz="1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7570C05E-440A-4E82-8D98-805D7BAA6C7C}"/>
              </a:ext>
            </a:extLst>
          </p:cNvPr>
          <p:cNvSpPr/>
          <p:nvPr/>
        </p:nvSpPr>
        <p:spPr>
          <a:xfrm>
            <a:off x="7808283" y="3487931"/>
            <a:ext cx="405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Trebuchet MS" panose="020B0603020202020204" pitchFamily="34" charset="0"/>
              </a:rPr>
              <a:t>n-</a:t>
            </a:r>
            <a:endParaRPr lang="es-ES" dirty="0"/>
          </a:p>
        </p:txBody>
      </p:sp>
      <p:sp>
        <p:nvSpPr>
          <p:cNvPr id="59" name="Rectángulo 58">
            <a:extLst>
              <a:ext uri="{FF2B5EF4-FFF2-40B4-BE49-F238E27FC236}">
                <a16:creationId xmlns:a16="http://schemas.microsoft.com/office/drawing/2014/main" id="{7A91D1AE-033A-464E-A7DA-F0ECAB17DC68}"/>
              </a:ext>
            </a:extLst>
          </p:cNvPr>
          <p:cNvSpPr/>
          <p:nvPr/>
        </p:nvSpPr>
        <p:spPr>
          <a:xfrm>
            <a:off x="6644260" y="1645856"/>
            <a:ext cx="1509139" cy="13209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D5763ABD-0A31-4A48-B381-2B3B989C889D}"/>
              </a:ext>
            </a:extLst>
          </p:cNvPr>
          <p:cNvSpPr txBox="1"/>
          <p:nvPr/>
        </p:nvSpPr>
        <p:spPr>
          <a:xfrm>
            <a:off x="7204935" y="1539534"/>
            <a:ext cx="736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p++</a:t>
            </a:r>
            <a:endParaRPr lang="es-ES" sz="1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A858E1E0-DFFA-4A74-B969-2B5BD5F2176A}"/>
              </a:ext>
            </a:extLst>
          </p:cNvPr>
          <p:cNvSpPr/>
          <p:nvPr/>
        </p:nvSpPr>
        <p:spPr>
          <a:xfrm>
            <a:off x="7027038" y="3949836"/>
            <a:ext cx="298576" cy="1758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E68DA11E-8D24-4772-9DB0-636690B0A7C5}"/>
              </a:ext>
            </a:extLst>
          </p:cNvPr>
          <p:cNvSpPr/>
          <p:nvPr/>
        </p:nvSpPr>
        <p:spPr>
          <a:xfrm>
            <a:off x="7420386" y="3942446"/>
            <a:ext cx="298576" cy="1758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AF16EE84-5E97-44A1-A0D3-090849305849}"/>
              </a:ext>
            </a:extLst>
          </p:cNvPr>
          <p:cNvSpPr/>
          <p:nvPr/>
        </p:nvSpPr>
        <p:spPr>
          <a:xfrm>
            <a:off x="7819674" y="3948542"/>
            <a:ext cx="298576" cy="1758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F2A46150-7B47-4715-8D48-9CB6F0E0BD26}"/>
              </a:ext>
            </a:extLst>
          </p:cNvPr>
          <p:cNvSpPr/>
          <p:nvPr/>
        </p:nvSpPr>
        <p:spPr>
          <a:xfrm>
            <a:off x="6655182" y="4123360"/>
            <a:ext cx="298576" cy="8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2713C82D-4556-46DE-AF76-5510F32C4710}"/>
              </a:ext>
            </a:extLst>
          </p:cNvPr>
          <p:cNvSpPr/>
          <p:nvPr/>
        </p:nvSpPr>
        <p:spPr>
          <a:xfrm>
            <a:off x="7021175" y="4130750"/>
            <a:ext cx="298576" cy="8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00B071C6-2732-4095-AAB0-92E6E6D50B61}"/>
              </a:ext>
            </a:extLst>
          </p:cNvPr>
          <p:cNvSpPr/>
          <p:nvPr/>
        </p:nvSpPr>
        <p:spPr>
          <a:xfrm>
            <a:off x="7419113" y="4125615"/>
            <a:ext cx="298576" cy="8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5C2AED39-4056-423B-AEA8-DA2FB1BC8374}"/>
              </a:ext>
            </a:extLst>
          </p:cNvPr>
          <p:cNvSpPr/>
          <p:nvPr/>
        </p:nvSpPr>
        <p:spPr>
          <a:xfrm>
            <a:off x="7819336" y="4123225"/>
            <a:ext cx="298576" cy="8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F311683A-0A3A-4A64-8462-A0D97145DFA6}"/>
              </a:ext>
            </a:extLst>
          </p:cNvPr>
          <p:cNvSpPr/>
          <p:nvPr/>
        </p:nvSpPr>
        <p:spPr>
          <a:xfrm>
            <a:off x="6644260" y="4375138"/>
            <a:ext cx="1473652" cy="5212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7E6BE3D0-A440-4C7F-998F-BF0F19D1E58C}"/>
              </a:ext>
            </a:extLst>
          </p:cNvPr>
          <p:cNvSpPr txBox="1"/>
          <p:nvPr/>
        </p:nvSpPr>
        <p:spPr>
          <a:xfrm>
            <a:off x="6605970" y="4386056"/>
            <a:ext cx="1516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1200" dirty="0">
                <a:latin typeface="Trebuchet MS" panose="020B0603020202020204" pitchFamily="34" charset="0"/>
              </a:rPr>
              <a:t>Timepix3/Medipix4 </a:t>
            </a:r>
          </a:p>
          <a:p>
            <a:pPr algn="ctr"/>
            <a:r>
              <a:rPr lang="ca-ES" sz="1200" dirty="0">
                <a:latin typeface="Trebuchet MS" panose="020B0603020202020204" pitchFamily="34" charset="0"/>
              </a:rPr>
              <a:t>ASIC</a:t>
            </a:r>
            <a:endParaRPr lang="es-ES" sz="1200" dirty="0">
              <a:latin typeface="Trebuchet MS" panose="020B0603020202020204" pitchFamily="34" charset="0"/>
            </a:endParaRPr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BC475BC6-76C2-47D2-94B4-FAB6705B1DC3}"/>
              </a:ext>
            </a:extLst>
          </p:cNvPr>
          <p:cNvSpPr/>
          <p:nvPr/>
        </p:nvSpPr>
        <p:spPr>
          <a:xfrm>
            <a:off x="6655182" y="4293910"/>
            <a:ext cx="298576" cy="8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5CBAF929-7675-4DCF-97BC-DAB5F405143A}"/>
              </a:ext>
            </a:extLst>
          </p:cNvPr>
          <p:cNvSpPr/>
          <p:nvPr/>
        </p:nvSpPr>
        <p:spPr>
          <a:xfrm>
            <a:off x="7021175" y="4301300"/>
            <a:ext cx="298576" cy="8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B4CB82FF-E1A7-44D1-ACF7-AB40B8A8AE6E}"/>
              </a:ext>
            </a:extLst>
          </p:cNvPr>
          <p:cNvSpPr/>
          <p:nvPr/>
        </p:nvSpPr>
        <p:spPr>
          <a:xfrm>
            <a:off x="7419113" y="4296165"/>
            <a:ext cx="298576" cy="8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28A94A01-2BC8-43CA-A261-B3B1B8D1D72E}"/>
              </a:ext>
            </a:extLst>
          </p:cNvPr>
          <p:cNvSpPr/>
          <p:nvPr/>
        </p:nvSpPr>
        <p:spPr>
          <a:xfrm>
            <a:off x="7819336" y="4293775"/>
            <a:ext cx="298576" cy="8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Elipse 73">
            <a:extLst>
              <a:ext uri="{FF2B5EF4-FFF2-40B4-BE49-F238E27FC236}">
                <a16:creationId xmlns:a16="http://schemas.microsoft.com/office/drawing/2014/main" id="{A591A0DA-1842-472E-9CB9-6D792F8F4E46}"/>
              </a:ext>
            </a:extLst>
          </p:cNvPr>
          <p:cNvSpPr/>
          <p:nvPr/>
        </p:nvSpPr>
        <p:spPr>
          <a:xfrm>
            <a:off x="6750460" y="4203358"/>
            <a:ext cx="93195" cy="1005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Elipse 74">
            <a:extLst>
              <a:ext uri="{FF2B5EF4-FFF2-40B4-BE49-F238E27FC236}">
                <a16:creationId xmlns:a16="http://schemas.microsoft.com/office/drawing/2014/main" id="{8F628ACD-E0D3-4B74-A6FA-2222693092A6}"/>
              </a:ext>
            </a:extLst>
          </p:cNvPr>
          <p:cNvSpPr/>
          <p:nvPr/>
        </p:nvSpPr>
        <p:spPr>
          <a:xfrm>
            <a:off x="7139659" y="4205511"/>
            <a:ext cx="93195" cy="1005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" name="Elipse 75">
            <a:extLst>
              <a:ext uri="{FF2B5EF4-FFF2-40B4-BE49-F238E27FC236}">
                <a16:creationId xmlns:a16="http://schemas.microsoft.com/office/drawing/2014/main" id="{DF3A2D8B-3A93-462E-9AC4-6BE459ACC70A}"/>
              </a:ext>
            </a:extLst>
          </p:cNvPr>
          <p:cNvSpPr/>
          <p:nvPr/>
        </p:nvSpPr>
        <p:spPr>
          <a:xfrm>
            <a:off x="7525416" y="4196591"/>
            <a:ext cx="93195" cy="1005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7" name="Elipse 76">
            <a:extLst>
              <a:ext uri="{FF2B5EF4-FFF2-40B4-BE49-F238E27FC236}">
                <a16:creationId xmlns:a16="http://schemas.microsoft.com/office/drawing/2014/main" id="{C284FE0B-5308-4592-AE1D-92254B9BB27B}"/>
              </a:ext>
            </a:extLst>
          </p:cNvPr>
          <p:cNvSpPr/>
          <p:nvPr/>
        </p:nvSpPr>
        <p:spPr>
          <a:xfrm>
            <a:off x="7914615" y="4198744"/>
            <a:ext cx="93195" cy="1005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Rectángulo 77">
            <a:extLst>
              <a:ext uri="{FF2B5EF4-FFF2-40B4-BE49-F238E27FC236}">
                <a16:creationId xmlns:a16="http://schemas.microsoft.com/office/drawing/2014/main" id="{09D65AD9-28B6-4500-8477-9EE7AAA1AA97}"/>
              </a:ext>
            </a:extLst>
          </p:cNvPr>
          <p:cNvSpPr/>
          <p:nvPr/>
        </p:nvSpPr>
        <p:spPr>
          <a:xfrm>
            <a:off x="6642193" y="1521065"/>
            <a:ext cx="1163310" cy="130914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F98D1D85-FDA9-454C-8DA7-B523CAF4399C}"/>
              </a:ext>
            </a:extLst>
          </p:cNvPr>
          <p:cNvSpPr txBox="1"/>
          <p:nvPr/>
        </p:nvSpPr>
        <p:spPr>
          <a:xfrm>
            <a:off x="6580552" y="1458953"/>
            <a:ext cx="1403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noProof="1">
                <a:latin typeface="Trebuchet MS" panose="020B0603020202020204" pitchFamily="34" charset="0"/>
              </a:rPr>
              <a:t>Passivation</a:t>
            </a:r>
            <a:endParaRPr lang="ca-ES" noProof="1">
              <a:latin typeface="Trebuchet MS" panose="020B0603020202020204" pitchFamily="34" charset="0"/>
            </a:endParaRPr>
          </a:p>
        </p:txBody>
      </p:sp>
      <p:sp>
        <p:nvSpPr>
          <p:cNvPr id="81" name="Rectángulo 80">
            <a:extLst>
              <a:ext uri="{FF2B5EF4-FFF2-40B4-BE49-F238E27FC236}">
                <a16:creationId xmlns:a16="http://schemas.microsoft.com/office/drawing/2014/main" id="{913967C9-940B-473B-A93A-265C0A86FD9D}"/>
              </a:ext>
            </a:extLst>
          </p:cNvPr>
          <p:cNvSpPr/>
          <p:nvPr/>
        </p:nvSpPr>
        <p:spPr>
          <a:xfrm>
            <a:off x="7835090" y="1575146"/>
            <a:ext cx="298576" cy="82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3" name="Rectángulo: esquinas redondeadas 102">
            <a:extLst>
              <a:ext uri="{FF2B5EF4-FFF2-40B4-BE49-F238E27FC236}">
                <a16:creationId xmlns:a16="http://schemas.microsoft.com/office/drawing/2014/main" id="{7967A527-F804-48B8-BD12-2B9CFD0A0A29}"/>
              </a:ext>
            </a:extLst>
          </p:cNvPr>
          <p:cNvSpPr/>
          <p:nvPr/>
        </p:nvSpPr>
        <p:spPr>
          <a:xfrm>
            <a:off x="8636958" y="2517647"/>
            <a:ext cx="3419856" cy="412037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7" name="Rectángulo 96">
            <a:extLst>
              <a:ext uri="{FF2B5EF4-FFF2-40B4-BE49-F238E27FC236}">
                <a16:creationId xmlns:a16="http://schemas.microsoft.com/office/drawing/2014/main" id="{58255FFA-F378-45C4-A424-9FDA7D5B82E7}"/>
              </a:ext>
            </a:extLst>
          </p:cNvPr>
          <p:cNvSpPr/>
          <p:nvPr/>
        </p:nvSpPr>
        <p:spPr>
          <a:xfrm>
            <a:off x="9184687" y="4528378"/>
            <a:ext cx="2406165" cy="1039083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8" name="Elipse 97">
            <a:extLst>
              <a:ext uri="{FF2B5EF4-FFF2-40B4-BE49-F238E27FC236}">
                <a16:creationId xmlns:a16="http://schemas.microsoft.com/office/drawing/2014/main" id="{E73BF4D0-C611-4D30-A91E-6378FC410989}"/>
              </a:ext>
            </a:extLst>
          </p:cNvPr>
          <p:cNvSpPr/>
          <p:nvPr/>
        </p:nvSpPr>
        <p:spPr>
          <a:xfrm>
            <a:off x="9394661" y="4774714"/>
            <a:ext cx="347222" cy="3651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9" name="Elipse 98">
            <a:extLst>
              <a:ext uri="{FF2B5EF4-FFF2-40B4-BE49-F238E27FC236}">
                <a16:creationId xmlns:a16="http://schemas.microsoft.com/office/drawing/2014/main" id="{8FB73176-48E5-457A-AC89-9F87E6A300DD}"/>
              </a:ext>
            </a:extLst>
          </p:cNvPr>
          <p:cNvSpPr/>
          <p:nvPr/>
        </p:nvSpPr>
        <p:spPr>
          <a:xfrm>
            <a:off x="10100541" y="4616746"/>
            <a:ext cx="347222" cy="36512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0" name="Elipse 99">
            <a:extLst>
              <a:ext uri="{FF2B5EF4-FFF2-40B4-BE49-F238E27FC236}">
                <a16:creationId xmlns:a16="http://schemas.microsoft.com/office/drawing/2014/main" id="{46D162E8-49CD-4419-8B8B-60B4EF8F8ACC}"/>
              </a:ext>
            </a:extLst>
          </p:cNvPr>
          <p:cNvSpPr/>
          <p:nvPr/>
        </p:nvSpPr>
        <p:spPr>
          <a:xfrm>
            <a:off x="10638795" y="5047919"/>
            <a:ext cx="347222" cy="36512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1" name="Elipse 100">
            <a:extLst>
              <a:ext uri="{FF2B5EF4-FFF2-40B4-BE49-F238E27FC236}">
                <a16:creationId xmlns:a16="http://schemas.microsoft.com/office/drawing/2014/main" id="{BD5EE1F7-7A81-417D-BD06-B7B2BB14CEEF}"/>
              </a:ext>
            </a:extLst>
          </p:cNvPr>
          <p:cNvSpPr/>
          <p:nvPr/>
        </p:nvSpPr>
        <p:spPr>
          <a:xfrm>
            <a:off x="9896787" y="5093373"/>
            <a:ext cx="347222" cy="3651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" name="Elipse 101">
            <a:extLst>
              <a:ext uri="{FF2B5EF4-FFF2-40B4-BE49-F238E27FC236}">
                <a16:creationId xmlns:a16="http://schemas.microsoft.com/office/drawing/2014/main" id="{7A57AC55-0E4A-4EC2-8176-24BB47EAD609}"/>
              </a:ext>
            </a:extLst>
          </p:cNvPr>
          <p:cNvSpPr/>
          <p:nvPr/>
        </p:nvSpPr>
        <p:spPr>
          <a:xfrm>
            <a:off x="10711361" y="4605637"/>
            <a:ext cx="347222" cy="3651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6" name="Diagrama de flujo: operación manual 105">
            <a:extLst>
              <a:ext uri="{FF2B5EF4-FFF2-40B4-BE49-F238E27FC236}">
                <a16:creationId xmlns:a16="http://schemas.microsoft.com/office/drawing/2014/main" id="{9FF9AA3B-4A96-488B-AB5B-CFCE1ED14F91}"/>
              </a:ext>
            </a:extLst>
          </p:cNvPr>
          <p:cNvSpPr/>
          <p:nvPr/>
        </p:nvSpPr>
        <p:spPr>
          <a:xfrm rot="10800000">
            <a:off x="10081411" y="3223443"/>
            <a:ext cx="444367" cy="1284544"/>
          </a:xfrm>
          <a:prstGeom prst="flowChartManualOperation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1" name="Rectángulo 110">
            <a:extLst>
              <a:ext uri="{FF2B5EF4-FFF2-40B4-BE49-F238E27FC236}">
                <a16:creationId xmlns:a16="http://schemas.microsoft.com/office/drawing/2014/main" id="{C8F7B560-2240-49EB-A2DB-0672D87D1874}"/>
              </a:ext>
            </a:extLst>
          </p:cNvPr>
          <p:cNvSpPr/>
          <p:nvPr/>
        </p:nvSpPr>
        <p:spPr>
          <a:xfrm>
            <a:off x="10150887" y="3311932"/>
            <a:ext cx="296876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1400" b="1" noProof="1">
                <a:solidFill>
                  <a:schemeClr val="bg1"/>
                </a:solidFill>
                <a:latin typeface="Trebuchet MS" panose="020B0603020202020204" pitchFamily="34" charset="0"/>
              </a:rPr>
              <a:t>X</a:t>
            </a:r>
          </a:p>
          <a:p>
            <a:pPr algn="just"/>
            <a:r>
              <a:rPr lang="es-ES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│</a:t>
            </a:r>
          </a:p>
          <a:p>
            <a:pPr algn="just"/>
            <a:r>
              <a:rPr lang="en-GB" sz="1400" b="1" noProof="1">
                <a:solidFill>
                  <a:schemeClr val="bg1"/>
                </a:solidFill>
                <a:latin typeface="Trebuchet MS" panose="020B0603020202020204" pitchFamily="34" charset="0"/>
              </a:rPr>
              <a:t>R</a:t>
            </a:r>
            <a:endParaRPr lang="es-ES" sz="1400" b="1" noProof="1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en-GB" sz="1400" b="1" noProof="1">
                <a:solidFill>
                  <a:schemeClr val="bg1"/>
                </a:solidFill>
                <a:latin typeface="Trebuchet MS" panose="020B0603020202020204" pitchFamily="34" charset="0"/>
              </a:rPr>
              <a:t>A</a:t>
            </a:r>
            <a:endParaRPr lang="es-ES" sz="1400" b="1" noProof="1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en-GB" sz="1400" b="1" noProof="1">
                <a:solidFill>
                  <a:schemeClr val="bg1"/>
                </a:solidFill>
                <a:latin typeface="Trebuchet MS" panose="020B0603020202020204" pitchFamily="34" charset="0"/>
              </a:rPr>
              <a:t>Y</a:t>
            </a:r>
            <a:endParaRPr lang="ca-ES" sz="1400" b="1" noProof="1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30BD95CB-3038-4167-AD44-7081E17E6BEA}"/>
              </a:ext>
            </a:extLst>
          </p:cNvPr>
          <p:cNvSpPr txBox="1"/>
          <p:nvPr/>
        </p:nvSpPr>
        <p:spPr>
          <a:xfrm>
            <a:off x="9262603" y="2634929"/>
            <a:ext cx="2073444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latin typeface="Trebuchet MS" panose="020B0603020202020204" pitchFamily="34" charset="0"/>
              </a:rPr>
              <a:t>280 &lt; E &lt; 530 eV</a:t>
            </a:r>
          </a:p>
          <a:p>
            <a:pPr algn="ctr"/>
            <a:r>
              <a:rPr lang="es-ES" sz="1600" noProof="1">
                <a:latin typeface="Trebuchet MS" panose="020B0603020202020204" pitchFamily="34" charset="0"/>
              </a:rPr>
              <a:t>Water window range</a:t>
            </a:r>
          </a:p>
        </p:txBody>
      </p:sp>
      <p:sp>
        <p:nvSpPr>
          <p:cNvPr id="113" name="Rectángulo 112">
            <a:extLst>
              <a:ext uri="{FF2B5EF4-FFF2-40B4-BE49-F238E27FC236}">
                <a16:creationId xmlns:a16="http://schemas.microsoft.com/office/drawing/2014/main" id="{4540B199-E939-4829-A57F-5E1B3E420662}"/>
              </a:ext>
            </a:extLst>
          </p:cNvPr>
          <p:cNvSpPr/>
          <p:nvPr/>
        </p:nvSpPr>
        <p:spPr>
          <a:xfrm>
            <a:off x="9328190" y="5381816"/>
            <a:ext cx="2133311" cy="1441846"/>
          </a:xfrm>
          <a:prstGeom prst="rect">
            <a:avLst/>
          </a:prstGeom>
          <a:solidFill>
            <a:schemeClr val="tx1"/>
          </a:solidFill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4" name="Elipse 113">
            <a:extLst>
              <a:ext uri="{FF2B5EF4-FFF2-40B4-BE49-F238E27FC236}">
                <a16:creationId xmlns:a16="http://schemas.microsoft.com/office/drawing/2014/main" id="{4B0852BF-D7FD-47BD-B832-54D0BD5DF48C}"/>
              </a:ext>
            </a:extLst>
          </p:cNvPr>
          <p:cNvSpPr/>
          <p:nvPr/>
        </p:nvSpPr>
        <p:spPr>
          <a:xfrm>
            <a:off x="9856965" y="5967406"/>
            <a:ext cx="347222" cy="365125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5" name="Elipse 114">
            <a:extLst>
              <a:ext uri="{FF2B5EF4-FFF2-40B4-BE49-F238E27FC236}">
                <a16:creationId xmlns:a16="http://schemas.microsoft.com/office/drawing/2014/main" id="{FC46F025-0617-44D2-9FEF-5F21F306D595}"/>
              </a:ext>
            </a:extLst>
          </p:cNvPr>
          <p:cNvSpPr/>
          <p:nvPr/>
        </p:nvSpPr>
        <p:spPr>
          <a:xfrm>
            <a:off x="10750371" y="5753309"/>
            <a:ext cx="347222" cy="365125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6" name="Elipse 115">
            <a:extLst>
              <a:ext uri="{FF2B5EF4-FFF2-40B4-BE49-F238E27FC236}">
                <a16:creationId xmlns:a16="http://schemas.microsoft.com/office/drawing/2014/main" id="{F86F848D-26D7-4F01-8DE1-7094060B1C9C}"/>
              </a:ext>
            </a:extLst>
          </p:cNvPr>
          <p:cNvSpPr/>
          <p:nvPr/>
        </p:nvSpPr>
        <p:spPr>
          <a:xfrm>
            <a:off x="10183715" y="5826921"/>
            <a:ext cx="347222" cy="365125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7" name="Elipse 116">
            <a:extLst>
              <a:ext uri="{FF2B5EF4-FFF2-40B4-BE49-F238E27FC236}">
                <a16:creationId xmlns:a16="http://schemas.microsoft.com/office/drawing/2014/main" id="{D54CA843-0BA4-49FE-A741-BE63A838FFBD}"/>
              </a:ext>
            </a:extLst>
          </p:cNvPr>
          <p:cNvSpPr/>
          <p:nvPr/>
        </p:nvSpPr>
        <p:spPr>
          <a:xfrm>
            <a:off x="9403359" y="5967405"/>
            <a:ext cx="347222" cy="365125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8" name="Elipse 117">
            <a:extLst>
              <a:ext uri="{FF2B5EF4-FFF2-40B4-BE49-F238E27FC236}">
                <a16:creationId xmlns:a16="http://schemas.microsoft.com/office/drawing/2014/main" id="{17AAA5CE-47E1-40C9-837D-65F6BC476470}"/>
              </a:ext>
            </a:extLst>
          </p:cNvPr>
          <p:cNvSpPr/>
          <p:nvPr/>
        </p:nvSpPr>
        <p:spPr>
          <a:xfrm>
            <a:off x="10558375" y="5965450"/>
            <a:ext cx="347222" cy="365125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134D1B61-5F47-4255-B62C-4A6DA4D3C952}"/>
              </a:ext>
            </a:extLst>
          </p:cNvPr>
          <p:cNvSpPr txBox="1"/>
          <p:nvPr/>
        </p:nvSpPr>
        <p:spPr>
          <a:xfrm>
            <a:off x="11003936" y="5210008"/>
            <a:ext cx="695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Trebuchet MS" panose="020B0603020202020204" pitchFamily="34" charset="0"/>
              </a:rPr>
              <a:t>H</a:t>
            </a:r>
            <a:r>
              <a:rPr lang="es-ES" baseline="-25000" dirty="0">
                <a:latin typeface="Trebuchet MS" panose="020B0603020202020204" pitchFamily="34" charset="0"/>
              </a:rPr>
              <a:t>2</a:t>
            </a:r>
            <a:r>
              <a:rPr lang="es-ES" dirty="0">
                <a:latin typeface="Trebuchet MS" panose="020B0603020202020204" pitchFamily="34" charset="0"/>
              </a:rPr>
              <a:t>O</a:t>
            </a:r>
          </a:p>
        </p:txBody>
      </p:sp>
      <p:cxnSp>
        <p:nvCxnSpPr>
          <p:cNvPr id="121" name="Conector recto 120">
            <a:extLst>
              <a:ext uri="{FF2B5EF4-FFF2-40B4-BE49-F238E27FC236}">
                <a16:creationId xmlns:a16="http://schemas.microsoft.com/office/drawing/2014/main" id="{A8EFEA65-36AC-4112-8D68-658DC8856A19}"/>
              </a:ext>
            </a:extLst>
          </p:cNvPr>
          <p:cNvCxnSpPr>
            <a:cxnSpLocks/>
          </p:cNvCxnSpPr>
          <p:nvPr/>
        </p:nvCxnSpPr>
        <p:spPr>
          <a:xfrm>
            <a:off x="9396109" y="4957277"/>
            <a:ext cx="24030" cy="114439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ector recto 121">
            <a:extLst>
              <a:ext uri="{FF2B5EF4-FFF2-40B4-BE49-F238E27FC236}">
                <a16:creationId xmlns:a16="http://schemas.microsoft.com/office/drawing/2014/main" id="{80B0686A-98F9-47D5-BC09-F5A20E873B3A}"/>
              </a:ext>
            </a:extLst>
          </p:cNvPr>
          <p:cNvCxnSpPr/>
          <p:nvPr/>
        </p:nvCxnSpPr>
        <p:spPr>
          <a:xfrm>
            <a:off x="9704270" y="4970762"/>
            <a:ext cx="24030" cy="1144392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575EE0C7-5FB5-42A3-AE0D-CA3854612133}"/>
              </a:ext>
            </a:extLst>
          </p:cNvPr>
          <p:cNvSpPr txBox="1"/>
          <p:nvPr/>
        </p:nvSpPr>
        <p:spPr>
          <a:xfrm rot="16200000">
            <a:off x="8319907" y="4630785"/>
            <a:ext cx="110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latin typeface="Trebuchet MS" panose="020B0603020202020204" pitchFamily="34" charset="0"/>
              </a:rPr>
              <a:t>T </a:t>
            </a:r>
            <a:r>
              <a:rPr lang="en-US" sz="1600" dirty="0">
                <a:latin typeface="Trebuchet MS" panose="020B0603020202020204" pitchFamily="34" charset="0"/>
              </a:rPr>
              <a:t>~ 1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</a:p>
        </p:txBody>
      </p:sp>
      <p:sp>
        <p:nvSpPr>
          <p:cNvPr id="124" name="Abrir llave 123">
            <a:extLst>
              <a:ext uri="{FF2B5EF4-FFF2-40B4-BE49-F238E27FC236}">
                <a16:creationId xmlns:a16="http://schemas.microsoft.com/office/drawing/2014/main" id="{D7F7859D-64E7-4705-9C8D-91A16D309A7D}"/>
              </a:ext>
            </a:extLst>
          </p:cNvPr>
          <p:cNvSpPr/>
          <p:nvPr/>
        </p:nvSpPr>
        <p:spPr>
          <a:xfrm>
            <a:off x="9044702" y="4518395"/>
            <a:ext cx="200839" cy="1039083"/>
          </a:xfrm>
          <a:prstGeom prst="leftBrace">
            <a:avLst>
              <a:gd name="adj1" fmla="val 50743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45E7135A-B7EE-4F7A-8250-F891DC312083}"/>
              </a:ext>
            </a:extLst>
          </p:cNvPr>
          <p:cNvSpPr txBox="1"/>
          <p:nvPr/>
        </p:nvSpPr>
        <p:spPr>
          <a:xfrm>
            <a:off x="11068560" y="4205861"/>
            <a:ext cx="110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latin typeface="Trebuchet MS" panose="020B0603020202020204" pitchFamily="34" charset="0"/>
              </a:rPr>
              <a:t>A </a:t>
            </a:r>
            <a:r>
              <a:rPr lang="en-US" sz="1600" dirty="0">
                <a:latin typeface="Trebuchet MS" panose="020B0603020202020204" pitchFamily="34" charset="0"/>
              </a:rPr>
              <a:t>~ 1</a:t>
            </a:r>
            <a:r>
              <a:rPr lang="es-ES" sz="1600" dirty="0">
                <a:latin typeface="Trebuchet MS" panose="020B0603020202020204" pitchFamily="34" charset="0"/>
              </a:rPr>
              <a:t> </a:t>
            </a:r>
          </a:p>
        </p:txBody>
      </p:sp>
      <p:cxnSp>
        <p:nvCxnSpPr>
          <p:cNvPr id="127" name="Conector recto de flecha 126">
            <a:extLst>
              <a:ext uri="{FF2B5EF4-FFF2-40B4-BE49-F238E27FC236}">
                <a16:creationId xmlns:a16="http://schemas.microsoft.com/office/drawing/2014/main" id="{961E5BF0-3D80-4DEE-B2BF-141B2A01C16C}"/>
              </a:ext>
            </a:extLst>
          </p:cNvPr>
          <p:cNvCxnSpPr>
            <a:cxnSpLocks/>
          </p:cNvCxnSpPr>
          <p:nvPr/>
        </p:nvCxnSpPr>
        <p:spPr>
          <a:xfrm flipV="1">
            <a:off x="10842262" y="4465002"/>
            <a:ext cx="212621" cy="4130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Conector recto de flecha 127">
            <a:extLst>
              <a:ext uri="{FF2B5EF4-FFF2-40B4-BE49-F238E27FC236}">
                <a16:creationId xmlns:a16="http://schemas.microsoft.com/office/drawing/2014/main" id="{AD2A4254-0287-4DCD-A25C-8EEE85765BEC}"/>
              </a:ext>
            </a:extLst>
          </p:cNvPr>
          <p:cNvCxnSpPr>
            <a:cxnSpLocks/>
          </p:cNvCxnSpPr>
          <p:nvPr/>
        </p:nvCxnSpPr>
        <p:spPr>
          <a:xfrm flipV="1">
            <a:off x="10873219" y="4529414"/>
            <a:ext cx="429282" cy="757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5FF33EBC-4748-4D85-8369-A0EFFDFE8890}"/>
              </a:ext>
            </a:extLst>
          </p:cNvPr>
          <p:cNvSpPr txBox="1"/>
          <p:nvPr/>
        </p:nvSpPr>
        <p:spPr>
          <a:xfrm>
            <a:off x="8583059" y="3638297"/>
            <a:ext cx="22925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>
                <a:latin typeface="Trebuchet MS" panose="020B0603020202020204" pitchFamily="34" charset="0"/>
              </a:rPr>
              <a:t>A – Absorptance coefficient</a:t>
            </a:r>
            <a:br>
              <a:rPr lang="fr-FR" sz="800" b="1" dirty="0">
                <a:latin typeface="Trebuchet MS" panose="020B0603020202020204" pitchFamily="34" charset="0"/>
              </a:rPr>
            </a:br>
            <a:r>
              <a:rPr lang="fr-FR" sz="800" b="1" dirty="0">
                <a:latin typeface="Trebuchet MS" panose="020B0603020202020204" pitchFamily="34" charset="0"/>
              </a:rPr>
              <a:t>T – Transmittance coefficient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- Carbon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rgbClr val="D0E226"/>
                </a:solidFill>
                <a:latin typeface="Trebuchet MS" panose="020B0603020202020204" pitchFamily="34" charset="0"/>
              </a:rPr>
              <a:t>- </a:t>
            </a:r>
            <a:r>
              <a:rPr lang="fr-FR" sz="1100" b="1" noProof="1">
                <a:solidFill>
                  <a:srgbClr val="D0E226"/>
                </a:solidFill>
                <a:latin typeface="Trebuchet MS" panose="020B0603020202020204" pitchFamily="34" charset="0"/>
              </a:rPr>
              <a:t>Oxygen</a:t>
            </a:r>
          </a:p>
        </p:txBody>
      </p:sp>
      <p:sp>
        <p:nvSpPr>
          <p:cNvPr id="132" name="Elipse 131">
            <a:extLst>
              <a:ext uri="{FF2B5EF4-FFF2-40B4-BE49-F238E27FC236}">
                <a16:creationId xmlns:a16="http://schemas.microsoft.com/office/drawing/2014/main" id="{BF2DD51C-61BE-46F5-87FF-E2B037843D9E}"/>
              </a:ext>
            </a:extLst>
          </p:cNvPr>
          <p:cNvSpPr/>
          <p:nvPr/>
        </p:nvSpPr>
        <p:spPr>
          <a:xfrm>
            <a:off x="8845734" y="2192828"/>
            <a:ext cx="3002303" cy="42395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4D5B90FE-0E23-4928-9962-C7E242046CED}"/>
              </a:ext>
            </a:extLst>
          </p:cNvPr>
          <p:cNvSpPr txBox="1"/>
          <p:nvPr/>
        </p:nvSpPr>
        <p:spPr>
          <a:xfrm>
            <a:off x="8873119" y="2219778"/>
            <a:ext cx="308090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750" noProof="1">
                <a:latin typeface="Trebuchet MS" panose="020B0603020202020204" pitchFamily="34" charset="0"/>
              </a:rPr>
              <a:t>Medical Imaging Application</a:t>
            </a:r>
          </a:p>
        </p:txBody>
      </p:sp>
      <p:sp>
        <p:nvSpPr>
          <p:cNvPr id="135" name="Rectángulo 134">
            <a:extLst>
              <a:ext uri="{FF2B5EF4-FFF2-40B4-BE49-F238E27FC236}">
                <a16:creationId xmlns:a16="http://schemas.microsoft.com/office/drawing/2014/main" id="{8D81E838-D88C-40D9-9B18-DDC7729DF5FD}"/>
              </a:ext>
            </a:extLst>
          </p:cNvPr>
          <p:cNvSpPr/>
          <p:nvPr/>
        </p:nvSpPr>
        <p:spPr>
          <a:xfrm>
            <a:off x="4269225" y="5172919"/>
            <a:ext cx="41820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sz="1200" dirty="0">
                <a:solidFill>
                  <a:srgbClr val="000000"/>
                </a:solidFill>
                <a:latin typeface="Trebuchet MS" panose="020B0603020202020204" pitchFamily="34" charset="0"/>
              </a:rPr>
              <a:t>For biopsy (for example after a mammography)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Trebuchet MS" panose="020B0603020202020204" pitchFamily="34" charset="0"/>
              </a:rPr>
              <a:t>images </a:t>
            </a:r>
            <a:r>
              <a:rPr lang="en-US" sz="1200" i="1" dirty="0">
                <a:solidFill>
                  <a:srgbClr val="000000"/>
                </a:solidFill>
                <a:latin typeface="Trebuchet MS" panose="020B0603020202020204" pitchFamily="34" charset="0"/>
              </a:rPr>
              <a:t>on the spot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Trebuchet MS" panose="020B0603020202020204" pitchFamily="34" charset="0"/>
              </a:rPr>
              <a:t>soft X-rays detected by a </a:t>
            </a:r>
            <a:r>
              <a:rPr lang="en-US" sz="1200" dirty="0" err="1">
                <a:solidFill>
                  <a:srgbClr val="000000"/>
                </a:solidFill>
                <a:latin typeface="Trebuchet MS" panose="020B0603020202020204" pitchFamily="34" charset="0"/>
              </a:rPr>
              <a:t>Timepix</a:t>
            </a:r>
            <a:r>
              <a:rPr lang="en-US" sz="1200" dirty="0">
                <a:solidFill>
                  <a:srgbClr val="000000"/>
                </a:solidFill>
                <a:latin typeface="Trebuchet MS" panose="020B0603020202020204" pitchFamily="34" charset="0"/>
              </a:rPr>
              <a:t>-LGAD device would give better contrast than hard X-rays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latin typeface="Trebuchet MS" panose="020B0603020202020204" pitchFamily="34" charset="0"/>
              </a:rPr>
              <a:t>adequate  resolution</a:t>
            </a:r>
            <a:endParaRPr lang="es-ES" sz="1200" dirty="0">
              <a:latin typeface="Trebuchet MS" panose="020B0603020202020204" pitchFamily="34" charset="0"/>
            </a:endParaRPr>
          </a:p>
        </p:txBody>
      </p:sp>
      <p:sp>
        <p:nvSpPr>
          <p:cNvPr id="136" name="Elipse 135">
            <a:extLst>
              <a:ext uri="{FF2B5EF4-FFF2-40B4-BE49-F238E27FC236}">
                <a16:creationId xmlns:a16="http://schemas.microsoft.com/office/drawing/2014/main" id="{982649B6-52DF-4896-B2A4-03070BC05273}"/>
              </a:ext>
            </a:extLst>
          </p:cNvPr>
          <p:cNvSpPr/>
          <p:nvPr/>
        </p:nvSpPr>
        <p:spPr>
          <a:xfrm>
            <a:off x="9366901" y="5928358"/>
            <a:ext cx="420138" cy="441802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ash"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1C189424-0843-482B-A3D7-C9C5BD05E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708" y="4644460"/>
            <a:ext cx="1921230" cy="1683408"/>
          </a:xfrm>
          <a:prstGeom prst="rect">
            <a:avLst/>
          </a:prstGeom>
        </p:spPr>
      </p:pic>
      <p:cxnSp>
        <p:nvCxnSpPr>
          <p:cNvPr id="8" name="Conector: angular 7">
            <a:extLst>
              <a:ext uri="{FF2B5EF4-FFF2-40B4-BE49-F238E27FC236}">
                <a16:creationId xmlns:a16="http://schemas.microsoft.com/office/drawing/2014/main" id="{F43C250C-DDD9-4E19-A896-C9E18FB75DDE}"/>
              </a:ext>
            </a:extLst>
          </p:cNvPr>
          <p:cNvCxnSpPr/>
          <p:nvPr/>
        </p:nvCxnSpPr>
        <p:spPr>
          <a:xfrm rot="10800000" flipV="1">
            <a:off x="4837814" y="4635741"/>
            <a:ext cx="839972" cy="457631"/>
          </a:xfrm>
          <a:prstGeom prst="bentConnector3">
            <a:avLst>
              <a:gd name="adj1" fmla="val -316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BC1C05EA-8826-4722-8AC3-C4DA8F6CF028}"/>
              </a:ext>
            </a:extLst>
          </p:cNvPr>
          <p:cNvSpPr txBox="1"/>
          <p:nvPr/>
        </p:nvSpPr>
        <p:spPr>
          <a:xfrm>
            <a:off x="2993589" y="5230481"/>
            <a:ext cx="14544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1050" b="1" noProof="1">
                <a:solidFill>
                  <a:srgbClr val="FF0000"/>
                </a:solidFill>
                <a:latin typeface="Trebuchet MS" panose="020B0603020202020204" pitchFamily="34" charset="0"/>
              </a:rPr>
              <a:t>Preliminary tests with pulse generator</a:t>
            </a:r>
            <a:endParaRPr lang="ca-ES" sz="1400" b="1" noProof="1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90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19AE0-9A12-DD25-8F9D-9FCFFEE6F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DD74E-2922-4AA2-8B64-44B91401D241}" type="datetime1">
              <a:rPr lang="es-ES" smtClean="0"/>
              <a:t>07/07/2025</a:t>
            </a:fld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E7C3F24-3B99-8F9A-BE5C-1FC7EEF1F6ED}"/>
              </a:ext>
            </a:extLst>
          </p:cNvPr>
          <p:cNvSpPr/>
          <p:nvPr/>
        </p:nvSpPr>
        <p:spPr>
          <a:xfrm>
            <a:off x="0" y="2902494"/>
            <a:ext cx="12192000" cy="97215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9F16778-04C7-3FC9-B508-C7DC09852B2E}"/>
              </a:ext>
            </a:extLst>
          </p:cNvPr>
          <p:cNvSpPr txBox="1">
            <a:spLocks/>
          </p:cNvSpPr>
          <p:nvPr/>
        </p:nvSpPr>
        <p:spPr>
          <a:xfrm>
            <a:off x="983974" y="27341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rebuchet MS" panose="020B0603020202020204" pitchFamily="34" charset="0"/>
              </a:rPr>
              <a:t>              </a:t>
            </a:r>
            <a:r>
              <a:rPr lang="en-US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Conclusions </a:t>
            </a:r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</a:rPr>
              <a:t>&amp; Future 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52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lipse 64">
            <a:extLst>
              <a:ext uri="{FF2B5EF4-FFF2-40B4-BE49-F238E27FC236}">
                <a16:creationId xmlns:a16="http://schemas.microsoft.com/office/drawing/2014/main" id="{BF2DD51C-61BE-46F5-87FF-E2B037843D9E}"/>
              </a:ext>
            </a:extLst>
          </p:cNvPr>
          <p:cNvSpPr/>
          <p:nvPr/>
        </p:nvSpPr>
        <p:spPr>
          <a:xfrm>
            <a:off x="4500942" y="2980592"/>
            <a:ext cx="2095960" cy="515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: esquinas redondeadas 25">
            <a:extLst>
              <a:ext uri="{FF2B5EF4-FFF2-40B4-BE49-F238E27FC236}">
                <a16:creationId xmlns:a16="http://schemas.microsoft.com/office/drawing/2014/main" id="{C130F299-4303-46E1-885E-C95521055A49}"/>
              </a:ext>
            </a:extLst>
          </p:cNvPr>
          <p:cNvSpPr/>
          <p:nvPr/>
        </p:nvSpPr>
        <p:spPr>
          <a:xfrm>
            <a:off x="2684805" y="658667"/>
            <a:ext cx="6855728" cy="219258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93736" y="509246"/>
            <a:ext cx="10828655" cy="803922"/>
          </a:xfrm>
        </p:spPr>
        <p:txBody>
          <a:bodyPr/>
          <a:lstStyle/>
          <a:p>
            <a:r>
              <a:rPr lang="ca-ES" noProof="1" smtClean="0">
                <a:latin typeface="Trebuchet MS" panose="020B0603020202020204" pitchFamily="34" charset="0"/>
              </a:rPr>
              <a:t>Conclusions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2746631" y="1231325"/>
            <a:ext cx="6732075" cy="1736271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smtClean="0">
                <a:latin typeface="Trebuchet MS" panose="020B0603020202020204" pitchFamily="34" charset="0"/>
              </a:rPr>
              <a:t>nLGAD seems like a promising technology for deep-UV, near-UV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smtClean="0">
                <a:latin typeface="Trebuchet MS" panose="020B0603020202020204" pitchFamily="34" charset="0"/>
              </a:rPr>
              <a:t>For Soft X-ray detection further adaptation is required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smtClean="0">
                <a:latin typeface="Trebuchet MS" panose="020B0603020202020204" pitchFamily="34" charset="0"/>
              </a:rPr>
              <a:t>High gain is preserved for low penetrating radiation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smtClean="0">
                <a:latin typeface="Trebuchet MS" panose="020B0603020202020204" pitchFamily="34" charset="0"/>
              </a:rPr>
              <a:t>Limited to low-energy physics  </a:t>
            </a:r>
            <a:endParaRPr lang="es-ES" sz="2000" dirty="0">
              <a:latin typeface="Trebuchet MS" panose="020B0603020202020204" pitchFamily="34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85643-274D-49B0-846A-EBF7304E8953}" type="datetime1">
              <a:rPr lang="es-ES" smtClean="0"/>
              <a:t>07/07/2025</a:t>
            </a:fld>
            <a:endParaRPr lang="en-GB"/>
          </a:p>
        </p:txBody>
      </p:sp>
      <p:sp>
        <p:nvSpPr>
          <p:cNvPr id="8" name="Rectángulo: esquinas redondeadas 25">
            <a:extLst>
              <a:ext uri="{FF2B5EF4-FFF2-40B4-BE49-F238E27FC236}">
                <a16:creationId xmlns:a16="http://schemas.microsoft.com/office/drawing/2014/main" id="{C130F299-4303-46E1-885E-C95521055A49}"/>
              </a:ext>
            </a:extLst>
          </p:cNvPr>
          <p:cNvSpPr/>
          <p:nvPr/>
        </p:nvSpPr>
        <p:spPr>
          <a:xfrm>
            <a:off x="369333" y="3732850"/>
            <a:ext cx="3862555" cy="21816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975661" y="2842647"/>
            <a:ext cx="2188352" cy="803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a-ES" noProof="1" smtClean="0">
                <a:latin typeface="Trebuchet MS" panose="020B0603020202020204" pitchFamily="34" charset="0"/>
              </a:rPr>
              <a:t>Future</a:t>
            </a:r>
            <a:endParaRPr lang="es-ES" dirty="0"/>
          </a:p>
        </p:txBody>
      </p:sp>
      <p:sp>
        <p:nvSpPr>
          <p:cNvPr id="16" name="Rectángulo: esquinas redondeadas 25">
            <a:extLst>
              <a:ext uri="{FF2B5EF4-FFF2-40B4-BE49-F238E27FC236}">
                <a16:creationId xmlns:a16="http://schemas.microsoft.com/office/drawing/2014/main" id="{C130F299-4303-46E1-885E-C95521055A49}"/>
              </a:ext>
            </a:extLst>
          </p:cNvPr>
          <p:cNvSpPr/>
          <p:nvPr/>
        </p:nvSpPr>
        <p:spPr>
          <a:xfrm>
            <a:off x="7591001" y="3290706"/>
            <a:ext cx="3862555" cy="316367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BF2DD51C-61BE-46F5-87FF-E2B037843D9E}"/>
              </a:ext>
            </a:extLst>
          </p:cNvPr>
          <p:cNvSpPr/>
          <p:nvPr/>
        </p:nvSpPr>
        <p:spPr>
          <a:xfrm>
            <a:off x="506091" y="3828549"/>
            <a:ext cx="3713122" cy="5154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D5B90FE-0E23-4928-9962-C7E242046CED}"/>
              </a:ext>
            </a:extLst>
          </p:cNvPr>
          <p:cNvSpPr txBox="1"/>
          <p:nvPr/>
        </p:nvSpPr>
        <p:spPr>
          <a:xfrm>
            <a:off x="589245" y="3905450"/>
            <a:ext cx="405951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750" noProof="1" smtClean="0">
                <a:latin typeface="Trebuchet MS" panose="020B0603020202020204" pitchFamily="34" charset="0"/>
              </a:rPr>
              <a:t>Low energy </a:t>
            </a:r>
            <a:r>
              <a:rPr lang="es-ES" sz="1750" noProof="1" smtClean="0">
                <a:solidFill>
                  <a:srgbClr val="00B0F0"/>
                </a:solidFill>
                <a:latin typeface="Trebuchet MS" panose="020B0603020202020204" pitchFamily="34" charset="0"/>
              </a:rPr>
              <a:t>proton </a:t>
            </a:r>
            <a:r>
              <a:rPr lang="es-ES" sz="1750" noProof="1" smtClean="0">
                <a:latin typeface="Trebuchet MS" panose="020B0603020202020204" pitchFamily="34" charset="0"/>
              </a:rPr>
              <a:t>&amp; ion detection </a:t>
            </a:r>
            <a:endParaRPr lang="es-ES" sz="1750" noProof="1">
              <a:latin typeface="Trebuchet MS" panose="020B0603020202020204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D5B90FE-0E23-4928-9962-C7E242046CED}"/>
              </a:ext>
            </a:extLst>
          </p:cNvPr>
          <p:cNvSpPr txBox="1"/>
          <p:nvPr/>
        </p:nvSpPr>
        <p:spPr>
          <a:xfrm>
            <a:off x="369333" y="4444228"/>
            <a:ext cx="37268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Trebuchet MS" panose="020B0603020202020204" pitchFamily="34" charset="0"/>
              </a:rPr>
              <a:t>Has </a:t>
            </a:r>
            <a:r>
              <a:rPr lang="en-US" sz="1600" b="1" dirty="0">
                <a:latin typeface="Trebuchet MS" panose="020B0603020202020204" pitchFamily="34" charset="0"/>
              </a:rPr>
              <a:t>repercussions in medical physics</a:t>
            </a:r>
            <a:r>
              <a:rPr lang="en-US" sz="1600" dirty="0">
                <a:latin typeface="Trebuchet MS" panose="020B0603020202020204" pitchFamily="34" charset="0"/>
              </a:rPr>
              <a:t>, particularly in </a:t>
            </a:r>
            <a:r>
              <a:rPr lang="en-US" sz="1600" b="1" dirty="0">
                <a:latin typeface="Trebuchet MS" panose="020B0603020202020204" pitchFamily="34" charset="0"/>
              </a:rPr>
              <a:t>ion cancer therapy</a:t>
            </a:r>
            <a:r>
              <a:rPr lang="en-US" sz="1600" dirty="0">
                <a:latin typeface="Trebuchet MS" panose="020B0603020202020204" pitchFamily="34" charset="0"/>
              </a:rPr>
              <a:t> using ions such as </a:t>
            </a:r>
            <a:r>
              <a:rPr lang="en-US" sz="1600" b="1" dirty="0" smtClean="0">
                <a:latin typeface="Trebuchet MS" panose="020B0603020202020204" pitchFamily="34" charset="0"/>
              </a:rPr>
              <a:t>carbon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b="1" dirty="0" smtClean="0"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noProof="1" smtClean="0">
                <a:latin typeface="Trebuchet MS" panose="020B0603020202020204" pitchFamily="34" charset="0"/>
              </a:rPr>
              <a:t>In progress…</a:t>
            </a:r>
            <a:endParaRPr lang="es-ES" sz="1750" noProof="1">
              <a:latin typeface="Trebuchet MS" panose="020B0603020202020204" pitchFamily="34" charset="0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1"/>
          <a:stretch/>
        </p:blipFill>
        <p:spPr>
          <a:xfrm>
            <a:off x="4247652" y="3474280"/>
            <a:ext cx="3291908" cy="2945690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5548922" y="4267328"/>
            <a:ext cx="18437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rebuchet MS" panose="020B0603020202020204" pitchFamily="34" charset="0"/>
              </a:rPr>
              <a:t>600 </a:t>
            </a:r>
            <a:r>
              <a:rPr lang="en-US" err="1" smtClean="0">
                <a:latin typeface="Trebuchet MS" panose="020B0603020202020204" pitchFamily="34" charset="0"/>
              </a:rPr>
              <a:t>keV</a:t>
            </a:r>
            <a:r>
              <a:rPr lang="en-US" smtClean="0">
                <a:latin typeface="Trebuchet MS" panose="020B0603020202020204" pitchFamily="34" charset="0"/>
              </a:rPr>
              <a:t> protons</a:t>
            </a:r>
            <a:endParaRPr lang="es-ES"/>
          </a:p>
        </p:txBody>
      </p:sp>
      <p:cxnSp>
        <p:nvCxnSpPr>
          <p:cNvPr id="14" name="Conector angular 13"/>
          <p:cNvCxnSpPr/>
          <p:nvPr/>
        </p:nvCxnSpPr>
        <p:spPr>
          <a:xfrm rot="10800000" flipV="1">
            <a:off x="1517080" y="3214360"/>
            <a:ext cx="3407140" cy="518489"/>
          </a:xfrm>
          <a:prstGeom prst="bentConnector3">
            <a:avLst>
              <a:gd name="adj1" fmla="val 10007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ipse 23">
            <a:extLst>
              <a:ext uri="{FF2B5EF4-FFF2-40B4-BE49-F238E27FC236}">
                <a16:creationId xmlns:a16="http://schemas.microsoft.com/office/drawing/2014/main" id="{BF2DD51C-61BE-46F5-87FF-E2B037843D9E}"/>
              </a:ext>
            </a:extLst>
          </p:cNvPr>
          <p:cNvSpPr/>
          <p:nvPr/>
        </p:nvSpPr>
        <p:spPr>
          <a:xfrm>
            <a:off x="7683972" y="3298456"/>
            <a:ext cx="3713122" cy="5154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D5B90FE-0E23-4928-9962-C7E242046CED}"/>
              </a:ext>
            </a:extLst>
          </p:cNvPr>
          <p:cNvSpPr txBox="1"/>
          <p:nvPr/>
        </p:nvSpPr>
        <p:spPr>
          <a:xfrm>
            <a:off x="7823031" y="3368448"/>
            <a:ext cx="405951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750" noProof="1">
                <a:latin typeface="Trebuchet MS" panose="020B0603020202020204" pitchFamily="34" charset="0"/>
              </a:rPr>
              <a:t>α</a:t>
            </a:r>
            <a:r>
              <a:rPr lang="es-ES" sz="1750" noProof="1" smtClean="0">
                <a:latin typeface="Trebuchet MS" panose="020B0603020202020204" pitchFamily="34" charset="0"/>
              </a:rPr>
              <a:t>-particle in </a:t>
            </a:r>
            <a:r>
              <a:rPr lang="es-ES" sz="1750" noProof="1">
                <a:latin typeface="Trebuchet MS" panose="020B0603020202020204" pitchFamily="34" charset="0"/>
              </a:rPr>
              <a:t>f</a:t>
            </a:r>
            <a:r>
              <a:rPr lang="es-ES" sz="1750" noProof="1" smtClean="0">
                <a:latin typeface="Trebuchet MS" panose="020B0603020202020204" pitchFamily="34" charset="0"/>
              </a:rPr>
              <a:t>usion experiments</a:t>
            </a:r>
            <a:endParaRPr lang="es-ES" sz="1750" noProof="1">
              <a:latin typeface="Trebuchet MS" panose="020B0603020202020204" pitchFamily="34" charset="0"/>
            </a:endParaRPr>
          </a:p>
        </p:txBody>
      </p:sp>
      <p:cxnSp>
        <p:nvCxnSpPr>
          <p:cNvPr id="17" name="Conector angular 16"/>
          <p:cNvCxnSpPr/>
          <p:nvPr/>
        </p:nvCxnSpPr>
        <p:spPr>
          <a:xfrm>
            <a:off x="6254997" y="3214652"/>
            <a:ext cx="3407253" cy="135458"/>
          </a:xfrm>
          <a:prstGeom prst="bentConnector3">
            <a:avLst>
              <a:gd name="adj1" fmla="val 10007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Imagen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8224" y="4020482"/>
            <a:ext cx="1640482" cy="2295704"/>
          </a:xfrm>
          <a:prstGeom prst="rect">
            <a:avLst/>
          </a:prstGeom>
        </p:spPr>
      </p:pic>
      <p:cxnSp>
        <p:nvCxnSpPr>
          <p:cNvPr id="54" name="Conector recto de flecha 53"/>
          <p:cNvCxnSpPr>
            <a:stCxn id="55" idx="1"/>
          </p:cNvCxnSpPr>
          <p:nvPr/>
        </p:nvCxnSpPr>
        <p:spPr>
          <a:xfrm flipH="1">
            <a:off x="8687281" y="3871478"/>
            <a:ext cx="186586" cy="204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uadroTexto 54"/>
          <p:cNvSpPr txBox="1"/>
          <p:nvPr/>
        </p:nvSpPr>
        <p:spPr>
          <a:xfrm>
            <a:off x="8873867" y="3686812"/>
            <a:ext cx="30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Trebuchet MS" panose="020B0603020202020204" pitchFamily="34" charset="0"/>
              </a:rPr>
              <a:t>n</a:t>
            </a:r>
            <a:endParaRPr lang="es-ES">
              <a:latin typeface="Trebuchet MS" panose="020B0603020202020204" pitchFamily="34" charset="0"/>
            </a:endParaRPr>
          </a:p>
        </p:txBody>
      </p:sp>
      <p:sp>
        <p:nvSpPr>
          <p:cNvPr id="58" name="Rectángulo 57"/>
          <p:cNvSpPr/>
          <p:nvPr/>
        </p:nvSpPr>
        <p:spPr>
          <a:xfrm>
            <a:off x="9373893" y="4343989"/>
            <a:ext cx="1792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aseline="30000" dirty="0">
                <a:latin typeface="Trebuchet MS" panose="020B0603020202020204" pitchFamily="34" charset="0"/>
              </a:rPr>
              <a:t>10</a:t>
            </a:r>
            <a:r>
              <a:rPr lang="es-ES" dirty="0">
                <a:latin typeface="Trebuchet MS" panose="020B0603020202020204" pitchFamily="34" charset="0"/>
              </a:rPr>
              <a:t>B+n→</a:t>
            </a:r>
            <a:r>
              <a:rPr lang="es-ES" baseline="30000" dirty="0" smtClean="0">
                <a:latin typeface="Trebuchet MS" panose="020B0603020202020204" pitchFamily="34" charset="0"/>
              </a:rPr>
              <a:t>7</a:t>
            </a:r>
            <a:r>
              <a:rPr lang="es-ES" dirty="0" smtClean="0">
                <a:latin typeface="Trebuchet MS" panose="020B0603020202020204" pitchFamily="34" charset="0"/>
              </a:rPr>
              <a:t>Li+</a:t>
            </a:r>
            <a:r>
              <a:rPr lang="el-GR" dirty="0" smtClean="0">
                <a:latin typeface="Trebuchet MS" panose="020B0603020202020204" pitchFamily="34" charset="0"/>
              </a:rPr>
              <a:t>α+</a:t>
            </a:r>
            <a:r>
              <a:rPr lang="es-ES" dirty="0">
                <a:latin typeface="Trebuchet MS" panose="020B0603020202020204" pitchFamily="34" charset="0"/>
              </a:rPr>
              <a:t>Q</a:t>
            </a:r>
          </a:p>
        </p:txBody>
      </p:sp>
      <p:sp>
        <p:nvSpPr>
          <p:cNvPr id="59" name="Rectángulo 58"/>
          <p:cNvSpPr/>
          <p:nvPr/>
        </p:nvSpPr>
        <p:spPr>
          <a:xfrm>
            <a:off x="9620755" y="4733403"/>
            <a:ext cx="1545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latin typeface="Trebuchet MS" panose="020B0603020202020204" pitchFamily="34" charset="0"/>
              </a:rPr>
              <a:t>Q = 2.79 </a:t>
            </a:r>
            <a:r>
              <a:rPr lang="es-ES" dirty="0" err="1" smtClean="0">
                <a:latin typeface="Trebuchet MS" panose="020B0603020202020204" pitchFamily="34" charset="0"/>
              </a:rPr>
              <a:t>MeV</a:t>
            </a:r>
            <a:endParaRPr lang="es-ES" dirty="0">
              <a:latin typeface="Trebuchet MS" panose="020B0603020202020204" pitchFamily="34" charset="0"/>
            </a:endParaRPr>
          </a:p>
        </p:txBody>
      </p:sp>
      <p:sp>
        <p:nvSpPr>
          <p:cNvPr id="60" name="Rectángulo 59"/>
          <p:cNvSpPr/>
          <p:nvPr/>
        </p:nvSpPr>
        <p:spPr>
          <a:xfrm>
            <a:off x="8767398" y="4205148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α</a:t>
            </a:r>
            <a:endParaRPr lang="es-E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2" name="Conector recto de flecha 61"/>
          <p:cNvCxnSpPr/>
          <p:nvPr/>
        </p:nvCxnSpPr>
        <p:spPr>
          <a:xfrm>
            <a:off x="8707142" y="4256076"/>
            <a:ext cx="146864" cy="14875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08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E35CD8-B225-478B-A282-AA8D910F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73" y="824750"/>
            <a:ext cx="11284263" cy="803922"/>
          </a:xfrm>
        </p:spPr>
        <p:txBody>
          <a:bodyPr>
            <a:normAutofit fontScale="90000"/>
          </a:bodyPr>
          <a:lstStyle/>
          <a:p>
            <a:pPr algn="just"/>
            <a:r>
              <a:rPr lang="en-US" noProof="1">
                <a:latin typeface="Trebuchet MS" panose="020B0603020202020204" pitchFamily="34" charset="0"/>
              </a:rPr>
              <a:t>Ultra-shallow junction nLGAD (USJ-nLGAD): A New Benchmark in Low Penetration Radiation Detection Technology – work in progress… 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0BA503-AC09-495E-92CA-0C2155EF2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85AB-A013-4EA8-B734-E9B835B83FD6}" type="datetime1">
              <a:rPr lang="es-ES" smtClean="0"/>
              <a:t>07/07/2025</a:t>
            </a:fld>
            <a:endParaRPr lang="en-GB"/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5254F69B-FA11-4B1F-B51B-A576AD7FF1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25" y="1794868"/>
            <a:ext cx="4114800" cy="4184374"/>
          </a:xfrm>
          <a:prstGeom prst="rect">
            <a:avLst/>
          </a:prstGeom>
        </p:spPr>
      </p:pic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06F2FFF1-4810-4417-A24E-A48632EDEBC8}"/>
              </a:ext>
            </a:extLst>
          </p:cNvPr>
          <p:cNvSpPr/>
          <p:nvPr/>
        </p:nvSpPr>
        <p:spPr>
          <a:xfrm>
            <a:off x="5614981" y="1776819"/>
            <a:ext cx="6367274" cy="373687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333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C08EB15-04C8-4324-9DCB-312FD6CC50AB}"/>
              </a:ext>
            </a:extLst>
          </p:cNvPr>
          <p:cNvSpPr txBox="1"/>
          <p:nvPr/>
        </p:nvSpPr>
        <p:spPr>
          <a:xfrm>
            <a:off x="5811791" y="2571898"/>
            <a:ext cx="60205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noProof="1">
                <a:latin typeface="Trebuchet MS" panose="020B0603020202020204" pitchFamily="34" charset="0"/>
              </a:rPr>
              <a:t>Moving to low diffusivity p-type implant (</a:t>
            </a:r>
            <a:r>
              <a:rPr lang="en-US" b="1" noProof="1">
                <a:solidFill>
                  <a:srgbClr val="00B0F0"/>
                </a:solidFill>
                <a:latin typeface="Trebuchet MS" panose="020B0603020202020204" pitchFamily="34" charset="0"/>
              </a:rPr>
              <a:t>BF</a:t>
            </a:r>
            <a:r>
              <a:rPr lang="en-US" b="1" baseline="-25000" noProof="1">
                <a:solidFill>
                  <a:srgbClr val="00B0F0"/>
                </a:solidFill>
                <a:latin typeface="Trebuchet MS" panose="020B0603020202020204" pitchFamily="34" charset="0"/>
              </a:rPr>
              <a:t>2</a:t>
            </a:r>
            <a:r>
              <a:rPr lang="en-US" b="1" noProof="1">
                <a:latin typeface="Trebuchet MS" panose="020B0603020202020204" pitchFamily="34" charset="0"/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noProof="1">
                <a:latin typeface="Trebuchet MS" panose="020B0603020202020204" pitchFamily="34" charset="0"/>
              </a:rPr>
              <a:t>Moving </a:t>
            </a:r>
            <a:r>
              <a:rPr lang="en-US" b="1" noProof="1">
                <a:solidFill>
                  <a:srgbClr val="00B0F0"/>
                </a:solidFill>
                <a:latin typeface="Trebuchet MS" panose="020B0603020202020204" pitchFamily="34" charset="0"/>
              </a:rPr>
              <a:t>to ultra low implantation </a:t>
            </a:r>
            <a:r>
              <a:rPr lang="en-US" b="1" noProof="1">
                <a:latin typeface="Trebuchet MS" panose="020B0603020202020204" pitchFamily="34" charset="0"/>
              </a:rPr>
              <a:t>energies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noProof="1">
                <a:latin typeface="Trebuchet MS" panose="020B0603020202020204" pitchFamily="34" charset="0"/>
              </a:rPr>
              <a:t>Moving to </a:t>
            </a:r>
            <a:r>
              <a:rPr lang="en-US" b="1" noProof="1">
                <a:solidFill>
                  <a:srgbClr val="00B0F0"/>
                </a:solidFill>
                <a:latin typeface="Trebuchet MS" panose="020B0603020202020204" pitchFamily="34" charset="0"/>
              </a:rPr>
              <a:t>laser annealing </a:t>
            </a:r>
            <a:r>
              <a:rPr lang="en-US" b="1" noProof="1">
                <a:latin typeface="Trebuchet MS" panose="020B0603020202020204" pitchFamily="34" charset="0"/>
              </a:rPr>
              <a:t>(minimum diffusion)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noProof="1">
                <a:latin typeface="Trebuchet MS" panose="020B0603020202020204" pitchFamily="34" charset="0"/>
              </a:rPr>
              <a:t>Moving to </a:t>
            </a:r>
            <a:r>
              <a:rPr lang="en-US" b="1" noProof="1">
                <a:solidFill>
                  <a:srgbClr val="00B0F0"/>
                </a:solidFill>
                <a:latin typeface="Trebuchet MS" panose="020B0603020202020204" pitchFamily="34" charset="0"/>
              </a:rPr>
              <a:t>deep multiplication implant </a:t>
            </a:r>
            <a:r>
              <a:rPr lang="en-US" b="1" noProof="1">
                <a:latin typeface="Trebuchet MS" panose="020B0603020202020204" pitchFamily="34" charset="0"/>
              </a:rPr>
              <a:t>for more uniform gain response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noProof="1">
                <a:solidFill>
                  <a:srgbClr val="00B0F0"/>
                </a:solidFill>
                <a:latin typeface="Trebuchet MS" panose="020B0603020202020204" pitchFamily="34" charset="0"/>
              </a:rPr>
              <a:t>Pixellated </a:t>
            </a:r>
            <a:r>
              <a:rPr lang="en-US" b="1" noProof="1" smtClean="0">
                <a:solidFill>
                  <a:srgbClr val="00B0F0"/>
                </a:solidFill>
                <a:latin typeface="Trebuchet MS" panose="020B0603020202020204" pitchFamily="34" charset="0"/>
              </a:rPr>
              <a:t>backside from </a:t>
            </a:r>
            <a:r>
              <a:rPr lang="en-US" b="1" noProof="1" smtClean="0">
                <a:latin typeface="Trebuchet MS" panose="020B0603020202020204" pitchFamily="34" charset="0"/>
              </a:rPr>
              <a:t>55 um to 220 um pitch</a:t>
            </a:r>
            <a:endParaRPr lang="en-US" b="1" noProof="1">
              <a:latin typeface="Trebuchet MS" panose="020B0603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noProof="1">
                <a:solidFill>
                  <a:srgbClr val="00B0F0"/>
                </a:solidFill>
                <a:latin typeface="Trebuchet MS" panose="020B0603020202020204" pitchFamily="34" charset="0"/>
              </a:rPr>
              <a:t>Antireflective coatings </a:t>
            </a:r>
            <a:r>
              <a:rPr lang="en-US" b="1" noProof="1">
                <a:latin typeface="Trebuchet MS" panose="020B0603020202020204" pitchFamily="34" charset="0"/>
              </a:rPr>
              <a:t>(MgF</a:t>
            </a:r>
            <a:r>
              <a:rPr lang="en-US" b="1" baseline="-25000" noProof="1">
                <a:latin typeface="Trebuchet MS" panose="020B0603020202020204" pitchFamily="34" charset="0"/>
              </a:rPr>
              <a:t>2</a:t>
            </a:r>
            <a:r>
              <a:rPr lang="en-US" b="1" noProof="1">
                <a:latin typeface="Trebuchet MS" panose="020B0603020202020204" pitchFamily="34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noProof="1">
              <a:latin typeface="Trebuchet MS" panose="020B06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noProof="1">
                <a:latin typeface="Trebuchet MS" panose="020B0603020202020204" pitchFamily="34" charset="0"/>
              </a:rPr>
              <a:t>Dead layer (</a:t>
            </a:r>
            <a:r>
              <a:rPr lang="en-US" b="1" noProof="1">
                <a:solidFill>
                  <a:srgbClr val="FF9999"/>
                </a:solidFill>
                <a:latin typeface="Trebuchet MS" panose="020B0603020202020204" pitchFamily="34" charset="0"/>
              </a:rPr>
              <a:t>entrance window</a:t>
            </a:r>
            <a:r>
              <a:rPr lang="en-US" b="1" noProof="1">
                <a:latin typeface="Trebuchet MS" panose="020B0603020202020204" pitchFamily="34" charset="0"/>
              </a:rPr>
              <a:t>) minimized!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noProof="1">
                <a:latin typeface="Trebuchet MS" panose="020B0603020202020204" pitchFamily="34" charset="0"/>
              </a:rPr>
              <a:t>Quantum efficiency for Soft X-ray maximum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noProof="1">
              <a:latin typeface="Trebuchet MS" panose="020B0603020202020204" pitchFamily="34" charset="0"/>
            </a:endParaRPr>
          </a:p>
        </p:txBody>
      </p: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EDDA57EE-29A5-446B-8320-2E8E1B53D57A}"/>
              </a:ext>
            </a:extLst>
          </p:cNvPr>
          <p:cNvCxnSpPr/>
          <p:nvPr/>
        </p:nvCxnSpPr>
        <p:spPr>
          <a:xfrm>
            <a:off x="2459736" y="2146124"/>
            <a:ext cx="0" cy="10234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C23AF53B-D88D-486E-A6C3-F13D16E9FCFA}"/>
              </a:ext>
            </a:extLst>
          </p:cNvPr>
          <p:cNvCxnSpPr/>
          <p:nvPr/>
        </p:nvCxnSpPr>
        <p:spPr>
          <a:xfrm>
            <a:off x="1042416" y="3227832"/>
            <a:ext cx="354787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331BED9E-9C64-4BA7-84EC-8D43F1D863FE}"/>
              </a:ext>
            </a:extLst>
          </p:cNvPr>
          <p:cNvCxnSpPr>
            <a:cxnSpLocks/>
          </p:cNvCxnSpPr>
          <p:nvPr/>
        </p:nvCxnSpPr>
        <p:spPr>
          <a:xfrm>
            <a:off x="1042416" y="2109548"/>
            <a:ext cx="196596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uadroTexto 38">
            <a:extLst>
              <a:ext uri="{FF2B5EF4-FFF2-40B4-BE49-F238E27FC236}">
                <a16:creationId xmlns:a16="http://schemas.microsoft.com/office/drawing/2014/main" id="{ADA2DAD1-FCCE-4351-964B-01ECF0F99348}"/>
              </a:ext>
            </a:extLst>
          </p:cNvPr>
          <p:cNvSpPr txBox="1"/>
          <p:nvPr/>
        </p:nvSpPr>
        <p:spPr>
          <a:xfrm>
            <a:off x="2433892" y="2340380"/>
            <a:ext cx="2295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1200" noProof="1">
                <a:solidFill>
                  <a:srgbClr val="FF0000"/>
                </a:solidFill>
                <a:latin typeface="Trebuchet MS" panose="020B0603020202020204" pitchFamily="34" charset="0"/>
              </a:rPr>
              <a:t>Preliminary...</a:t>
            </a:r>
          </a:p>
          <a:p>
            <a:pPr algn="ctr"/>
            <a:r>
              <a:rPr lang="ca-ES" sz="1200" noProof="1">
                <a:latin typeface="Trebuchet MS" panose="020B0603020202020204" pitchFamily="34" charset="0"/>
              </a:rPr>
              <a:t>Same magnitude of field can be obtained with higher implant dose (demonstration)</a:t>
            </a: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F66F0538-6C96-4EAC-BF7E-7A82CC57DC5A}"/>
              </a:ext>
            </a:extLst>
          </p:cNvPr>
          <p:cNvSpPr/>
          <p:nvPr/>
        </p:nvSpPr>
        <p:spPr>
          <a:xfrm>
            <a:off x="8830033" y="5589818"/>
            <a:ext cx="3002303" cy="99260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479AAE1-FEAC-462D-A789-448D6E80B86E}"/>
              </a:ext>
            </a:extLst>
          </p:cNvPr>
          <p:cNvSpPr txBox="1"/>
          <p:nvPr/>
        </p:nvSpPr>
        <p:spPr>
          <a:xfrm>
            <a:off x="8997660" y="5747649"/>
            <a:ext cx="2585662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a-ES" b="1" noProof="1">
                <a:solidFill>
                  <a:srgbClr val="FF0000"/>
                </a:solidFill>
                <a:latin typeface="Trebuchet MS" panose="020B0603020202020204" pitchFamily="34" charset="0"/>
              </a:rPr>
              <a:t>Ongoing...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ca-ES" b="1" noProof="1">
                <a:solidFill>
                  <a:srgbClr val="FF0000"/>
                </a:solidFill>
                <a:latin typeface="Trebuchet MS" panose="020B0603020202020204" pitchFamily="34" charset="0"/>
              </a:rPr>
              <a:t>October 2025</a:t>
            </a:r>
            <a:endParaRPr lang="ca-ES" b="1" noProof="1">
              <a:latin typeface="Trebuchet MS" panose="020B0603020202020204" pitchFamily="34" charset="0"/>
            </a:endParaRP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0611D206-E6C9-4F13-BD90-4462B68C2D80}"/>
              </a:ext>
            </a:extLst>
          </p:cNvPr>
          <p:cNvSpPr/>
          <p:nvPr/>
        </p:nvSpPr>
        <p:spPr>
          <a:xfrm>
            <a:off x="6990008" y="2005780"/>
            <a:ext cx="3456586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ctr"/>
            <a:r>
              <a:rPr lang="ca-ES" b="1" noProof="1">
                <a:solidFill>
                  <a:schemeClr val="bg1"/>
                </a:solidFill>
                <a:latin typeface="Trebuchet MS" panose="020B0603020202020204" pitchFamily="34" charset="0"/>
              </a:rPr>
              <a:t>Key modifications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515B7BCF-6A22-44E0-97A7-B5DA1920180D}"/>
              </a:ext>
            </a:extLst>
          </p:cNvPr>
          <p:cNvSpPr/>
          <p:nvPr/>
        </p:nvSpPr>
        <p:spPr>
          <a:xfrm>
            <a:off x="1160377" y="3275144"/>
            <a:ext cx="539274" cy="20417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E3E2A725-052B-4BD4-94ED-CB6364124774}"/>
              </a:ext>
            </a:extLst>
          </p:cNvPr>
          <p:cNvSpPr/>
          <p:nvPr/>
        </p:nvSpPr>
        <p:spPr>
          <a:xfrm>
            <a:off x="1157329" y="1980145"/>
            <a:ext cx="539274" cy="1238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20E1FE80-997C-4FCB-872E-FE581F765B53}"/>
              </a:ext>
            </a:extLst>
          </p:cNvPr>
          <p:cNvSpPr txBox="1"/>
          <p:nvPr/>
        </p:nvSpPr>
        <p:spPr>
          <a:xfrm rot="16200000">
            <a:off x="-107444" y="3367203"/>
            <a:ext cx="3038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noProof="1">
                <a:latin typeface="Trebuchet MS" panose="020B0603020202020204" pitchFamily="34" charset="0"/>
              </a:rPr>
              <a:t>“</a:t>
            </a:r>
            <a:r>
              <a:rPr lang="en-GB" sz="2800" dirty="0">
                <a:latin typeface="Trebuchet MS" panose="020B0603020202020204" pitchFamily="34" charset="0"/>
              </a:rPr>
              <a:t>Dead</a:t>
            </a:r>
            <a:r>
              <a:rPr lang="en-GB" sz="2800" i="1" noProof="1">
                <a:latin typeface="Trebuchet MS" panose="020B0603020202020204" pitchFamily="34" charset="0"/>
              </a:rPr>
              <a:t>”</a:t>
            </a:r>
            <a:r>
              <a:rPr lang="en-GB" sz="2800" dirty="0">
                <a:latin typeface="Trebuchet MS" panose="020B0603020202020204" pitchFamily="34" charset="0"/>
              </a:rPr>
              <a:t>        layer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96A3FA22-95AF-4930-B953-68C1EDC5D24E}"/>
              </a:ext>
            </a:extLst>
          </p:cNvPr>
          <p:cNvSpPr/>
          <p:nvPr/>
        </p:nvSpPr>
        <p:spPr>
          <a:xfrm flipH="1">
            <a:off x="1049124" y="3275144"/>
            <a:ext cx="49319" cy="19994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31F1252C-B4E8-48E2-AD04-F9F43CA2EA6B}"/>
              </a:ext>
            </a:extLst>
          </p:cNvPr>
          <p:cNvSpPr/>
          <p:nvPr/>
        </p:nvSpPr>
        <p:spPr>
          <a:xfrm flipH="1">
            <a:off x="1055220" y="1989289"/>
            <a:ext cx="49319" cy="12129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17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C7CA0-2003-9D89-39E0-17595ACD2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653" y="3369698"/>
            <a:ext cx="10828655" cy="803922"/>
          </a:xfrm>
        </p:spPr>
        <p:txBody>
          <a:bodyPr/>
          <a:lstStyle/>
          <a:p>
            <a:r>
              <a:rPr lang="en-US" dirty="0">
                <a:latin typeface="Trebuchet MS" panose="020B0603020202020204" pitchFamily="34" charset="0"/>
              </a:rPr>
              <a:t>Acknowledgements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0518A-D21B-B99C-7F32-24416B065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4F924-3BB1-4D87-BBE0-6DAC5140457D}" type="datetime1">
              <a:rPr lang="es-ES" smtClean="0"/>
              <a:t>07/07/2025</a:t>
            </a:fld>
            <a:endParaRPr lang="en-GB"/>
          </a:p>
        </p:txBody>
      </p:sp>
      <p:grpSp>
        <p:nvGrpSpPr>
          <p:cNvPr id="7" name="Grupo 4">
            <a:extLst>
              <a:ext uri="{FF2B5EF4-FFF2-40B4-BE49-F238E27FC236}">
                <a16:creationId xmlns:a16="http://schemas.microsoft.com/office/drawing/2014/main" id="{EB573729-9AD5-DDE7-FF39-AC90E0CEF234}"/>
              </a:ext>
            </a:extLst>
          </p:cNvPr>
          <p:cNvGrpSpPr/>
          <p:nvPr/>
        </p:nvGrpSpPr>
        <p:grpSpPr>
          <a:xfrm>
            <a:off x="454653" y="3459534"/>
            <a:ext cx="11006848" cy="2449527"/>
            <a:chOff x="581999" y="3717951"/>
            <a:chExt cx="11006848" cy="2449527"/>
          </a:xfrm>
        </p:grpSpPr>
        <p:sp>
          <p:nvSpPr>
            <p:cNvPr id="8" name="CuadroTexto 1">
              <a:extLst>
                <a:ext uri="{FF2B5EF4-FFF2-40B4-BE49-F238E27FC236}">
                  <a16:creationId xmlns:a16="http://schemas.microsoft.com/office/drawing/2014/main" id="{FE36495E-522A-4C37-AEAB-EF5211D43F7C}"/>
                </a:ext>
              </a:extLst>
            </p:cNvPr>
            <p:cNvSpPr txBox="1"/>
            <p:nvPr/>
          </p:nvSpPr>
          <p:spPr>
            <a:xfrm>
              <a:off x="581999" y="4844039"/>
              <a:ext cx="1100684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600" b="1" dirty="0">
                  <a:latin typeface="Trebuchet MS" panose="020B0603020202020204" pitchFamily="34" charset="0"/>
                </a:rPr>
                <a:t>Acknowledgements</a:t>
              </a:r>
            </a:p>
            <a:p>
              <a:pPr algn="just"/>
              <a:r>
                <a:rPr lang="en-US" sz="1600" dirty="0">
                  <a:latin typeface="Trebuchet MS" panose="020B0603020202020204" pitchFamily="34" charset="0"/>
                </a:rPr>
                <a:t>This work has been funded by the Spanish Ministry of Science and Innovation (MCIN/AEI/10.13039/501100011033/) and by the European Union’s ERDF program “A way of making Europe”. Grant references: PID2020-113705RB-C32 and PID2021-124660OB-C22. Also, it was funded by the European Union’s Horizon 2020 Research and Innovation funding program, under Grant Agreement No. 101004761 (</a:t>
              </a:r>
              <a:r>
                <a:rPr lang="en-US" sz="1600" dirty="0" err="1">
                  <a:latin typeface="Trebuchet MS" panose="020B0603020202020204" pitchFamily="34" charset="0"/>
                </a:rPr>
                <a:t>AIDAInnova</a:t>
              </a:r>
              <a:r>
                <a:rPr lang="en-US" sz="1600" dirty="0">
                  <a:latin typeface="Trebuchet MS" panose="020B0603020202020204" pitchFamily="34" charset="0"/>
                </a:rPr>
                <a:t>).</a:t>
              </a:r>
            </a:p>
          </p:txBody>
        </p:sp>
        <p:pic>
          <p:nvPicPr>
            <p:cNvPr id="9" name="Imagen 2">
              <a:extLst>
                <a:ext uri="{FF2B5EF4-FFF2-40B4-BE49-F238E27FC236}">
                  <a16:creationId xmlns:a16="http://schemas.microsoft.com/office/drawing/2014/main" id="{AF014B16-1E08-C707-2199-0DD40528E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44399" y="3717951"/>
              <a:ext cx="4515826" cy="1322263"/>
            </a:xfrm>
            <a:prstGeom prst="rect">
              <a:avLst/>
            </a:prstGeom>
          </p:spPr>
        </p:pic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587C7CA0-2003-9D89-39E0-17595ACD2E8A}"/>
              </a:ext>
            </a:extLst>
          </p:cNvPr>
          <p:cNvSpPr txBox="1">
            <a:spLocks/>
          </p:cNvSpPr>
          <p:nvPr/>
        </p:nvSpPr>
        <p:spPr>
          <a:xfrm>
            <a:off x="4038600" y="1708888"/>
            <a:ext cx="4803147" cy="8039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400" dirty="0" smtClean="0">
                <a:latin typeface="Trebuchet MS" panose="020B0603020202020204" pitchFamily="34" charset="0"/>
              </a:rPr>
              <a:t>Thank you!</a:t>
            </a:r>
            <a:endParaRPr lang="en-US" sz="4400" dirty="0">
              <a:latin typeface="Trebuchet MS" panose="020B0603020202020204" pitchFamily="34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2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1">
                <a:latin typeface="Trebuchet MS" panose="020B0603020202020204" pitchFamily="34" charset="0"/>
              </a:rPr>
              <a:t>Outline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D6B3-447C-4095-B28E-7B56F3241B21}" type="datetime1">
              <a:rPr lang="es-ES" smtClean="0"/>
              <a:t>07/07/2025</a:t>
            </a:fld>
            <a:endParaRPr lang="en-GB"/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BDB7DE70-421E-4751-B0A1-A0349DA3526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23392" y="1772816"/>
            <a:ext cx="10840277" cy="4108676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>
                <a:latin typeface="Trebuchet MS" panose="020B0603020202020204" pitchFamily="34" charset="0"/>
              </a:rPr>
              <a:t>Motivation</a:t>
            </a:r>
          </a:p>
          <a:p>
            <a:pPr lvl="1" algn="just"/>
            <a:r>
              <a:rPr lang="en-US" dirty="0">
                <a:latin typeface="Trebuchet MS" panose="020B0603020202020204" pitchFamily="34" charset="0"/>
              </a:rPr>
              <a:t>Why study low-penetration radiation?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>
                <a:latin typeface="Trebuchet MS" panose="020B0603020202020204" pitchFamily="34" charset="0"/>
              </a:rPr>
              <a:t>Introduction to Low Gain Avalanche Diodes (LGAD)</a:t>
            </a:r>
          </a:p>
          <a:p>
            <a:pPr lvl="1" algn="just"/>
            <a:r>
              <a:rPr lang="en-US" dirty="0">
                <a:latin typeface="Trebuchet MS" panose="020B0603020202020204" pitchFamily="34" charset="0"/>
              </a:rPr>
              <a:t>What are LGADs and the novel nLGAD ‘’</a:t>
            </a:r>
            <a:r>
              <a:rPr lang="en-US" dirty="0" err="1">
                <a:latin typeface="Trebuchet MS" panose="020B0603020202020204" pitchFamily="34" charset="0"/>
              </a:rPr>
              <a:t>flavour</a:t>
            </a:r>
            <a:r>
              <a:rPr lang="en-US" dirty="0">
                <a:latin typeface="Trebuchet MS" panose="020B0603020202020204" pitchFamily="34" charset="0"/>
              </a:rPr>
              <a:t>’’?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>
                <a:latin typeface="Trebuchet MS" panose="020B0603020202020204" pitchFamily="34" charset="0"/>
              </a:rPr>
              <a:t>Measurement setup</a:t>
            </a:r>
          </a:p>
          <a:p>
            <a:pPr lvl="1" algn="just"/>
            <a:r>
              <a:rPr lang="en-US" dirty="0">
                <a:latin typeface="Trebuchet MS" panose="020B0603020202020204" pitchFamily="34" charset="0"/>
              </a:rPr>
              <a:t>Transient Current Technique (TCT)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>
                <a:latin typeface="Trebuchet MS" panose="020B0603020202020204" pitchFamily="34" charset="0"/>
              </a:rPr>
              <a:t>Spectral Gain Response</a:t>
            </a:r>
          </a:p>
          <a:p>
            <a:pPr lvl="1" algn="just"/>
            <a:r>
              <a:rPr lang="en-US" dirty="0">
                <a:latin typeface="Trebuchet MS" panose="020B0603020202020204" pitchFamily="34" charset="0"/>
              </a:rPr>
              <a:t>Measurements under deep-UV and near-UV radiation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>
                <a:latin typeface="Trebuchet MS" panose="020B0603020202020204" pitchFamily="34" charset="0"/>
              </a:rPr>
              <a:t>Conclusions &amp; Future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>
              <a:latin typeface="Trebuchet MS" panose="020B0603020202020204" pitchFamily="34" charset="0"/>
            </a:endParaRPr>
          </a:p>
          <a:p>
            <a:endParaRPr lang="es-ES" dirty="0"/>
          </a:p>
        </p:txBody>
      </p:sp>
      <p:sp>
        <p:nvSpPr>
          <p:cNvPr id="11" name="Marcador de pie de pá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63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88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2814C-41E6-422E-80FA-699364807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E6D90-F309-4568-9C26-CB01FF31326D}" type="datetime1">
              <a:rPr lang="es-ES" smtClean="0"/>
              <a:t>07/07/2025</a:t>
            </a:fld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5C3E1C0-D4C5-D9FF-FB80-AF22C8F4800D}"/>
              </a:ext>
            </a:extLst>
          </p:cNvPr>
          <p:cNvSpPr/>
          <p:nvPr/>
        </p:nvSpPr>
        <p:spPr>
          <a:xfrm>
            <a:off x="0" y="2902494"/>
            <a:ext cx="12192000" cy="97215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93F6790-6BDA-6F01-E0A5-78FA5D40C91B}"/>
              </a:ext>
            </a:extLst>
          </p:cNvPr>
          <p:cNvSpPr txBox="1">
            <a:spLocks/>
          </p:cNvSpPr>
          <p:nvPr/>
        </p:nvSpPr>
        <p:spPr>
          <a:xfrm>
            <a:off x="983974" y="27341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noProof="1">
                <a:solidFill>
                  <a:schemeClr val="bg1"/>
                </a:solidFill>
                <a:latin typeface="Trebuchet MS" panose="020B0603020202020204" pitchFamily="34" charset="0"/>
              </a:rPr>
              <a:t>Why study low-penetration </a:t>
            </a:r>
            <a:r>
              <a:rPr lang="en-US" noProof="1" smtClean="0">
                <a:solidFill>
                  <a:schemeClr val="bg1"/>
                </a:solidFill>
                <a:latin typeface="Trebuchet MS" panose="020B0603020202020204" pitchFamily="34" charset="0"/>
              </a:rPr>
              <a:t>radiation?</a:t>
            </a:r>
            <a:endParaRPr lang="sr-Latn-RS" noProof="1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942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redondeado 32"/>
          <p:cNvSpPr/>
          <p:nvPr/>
        </p:nvSpPr>
        <p:spPr>
          <a:xfrm>
            <a:off x="1128296" y="4069437"/>
            <a:ext cx="8087328" cy="2015978"/>
          </a:xfrm>
          <a:prstGeom prst="round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noProof="1" smtClean="0">
                <a:latin typeface="Trebuchet MS" panose="020B0603020202020204" pitchFamily="34" charset="0"/>
              </a:rPr>
              <a:t>Why study low-penetration radiation?</a:t>
            </a:r>
            <a:endParaRPr lang="es-ES" noProof="1">
              <a:latin typeface="Trebuchet MS" panose="020B0603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783762" y="1866901"/>
            <a:ext cx="8892890" cy="3975788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500" b="0" dirty="0">
                <a:latin typeface="Trebuchet MS" panose="020B0603020202020204" pitchFamily="34" charset="0"/>
              </a:rPr>
              <a:t>Near-surface phenomena are challenging for </a:t>
            </a:r>
            <a:r>
              <a:rPr lang="en-US" sz="2500" b="0" dirty="0" smtClean="0">
                <a:latin typeface="Trebuchet MS" panose="020B0603020202020204" pitchFamily="34" charset="0"/>
              </a:rPr>
              <a:t>traditional Si </a:t>
            </a:r>
            <a:r>
              <a:rPr lang="en-US" sz="2500" b="0" dirty="0">
                <a:latin typeface="Trebuchet MS" panose="020B0603020202020204" pitchFamily="34" charset="0"/>
              </a:rPr>
              <a:t>detectors due to recombination effects, which reduce quantum </a:t>
            </a:r>
            <a:r>
              <a:rPr lang="en-US" sz="2500" b="0" dirty="0" smtClean="0">
                <a:latin typeface="Trebuchet MS" panose="020B0603020202020204" pitchFamily="34" charset="0"/>
              </a:rPr>
              <a:t>efficiency (depth around 1 µm)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500" b="0" dirty="0" smtClean="0">
              <a:latin typeface="Trebuchet MS" panose="020B0603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500" b="0" dirty="0" smtClean="0">
                <a:latin typeface="Trebuchet MS" panose="020B0603020202020204" pitchFamily="34" charset="0"/>
              </a:rPr>
              <a:t>Even more challenging is single-photon detection, which is crucial in many fields such as: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200" dirty="0" smtClean="0">
              <a:latin typeface="Trebuchet MS" panose="020B0603020202020204" pitchFamily="34" charset="0"/>
            </a:endParaRPr>
          </a:p>
          <a:p>
            <a:pPr lvl="1" algn="just"/>
            <a:r>
              <a:rPr lang="en-US" sz="2200" dirty="0">
                <a:latin typeface="Trebuchet MS" panose="020B0603020202020204" pitchFamily="34" charset="0"/>
              </a:rPr>
              <a:t>quantum information</a:t>
            </a:r>
          </a:p>
          <a:p>
            <a:pPr lvl="1" algn="just"/>
            <a:r>
              <a:rPr lang="en-US" sz="2200" dirty="0">
                <a:latin typeface="Trebuchet MS" panose="020B0603020202020204" pitchFamily="34" charset="0"/>
              </a:rPr>
              <a:t>fluorescence microscopy</a:t>
            </a:r>
          </a:p>
          <a:p>
            <a:pPr lvl="1" algn="just"/>
            <a:r>
              <a:rPr lang="en-US" sz="2200" dirty="0">
                <a:latin typeface="Trebuchet MS" panose="020B0603020202020204" pitchFamily="34" charset="0"/>
              </a:rPr>
              <a:t>biomedical imaging</a:t>
            </a:r>
          </a:p>
          <a:p>
            <a:pPr lvl="1" algn="just"/>
            <a:r>
              <a:rPr lang="en-US" sz="2200" dirty="0">
                <a:latin typeface="Trebuchet MS" panose="020B0603020202020204" pitchFamily="34" charset="0"/>
              </a:rPr>
              <a:t>soft X-ray astronomy (&lt; 1 </a:t>
            </a:r>
            <a:r>
              <a:rPr lang="en-US" sz="2200" dirty="0" err="1">
                <a:latin typeface="Trebuchet MS" panose="020B0603020202020204" pitchFamily="34" charset="0"/>
              </a:rPr>
              <a:t>keV</a:t>
            </a:r>
            <a:r>
              <a:rPr lang="en-US" sz="2200" dirty="0">
                <a:latin typeface="Trebuchet MS" panose="020B0603020202020204" pitchFamily="34" charset="0"/>
              </a:rPr>
              <a:t>)</a:t>
            </a:r>
          </a:p>
          <a:p>
            <a:pPr lvl="1" algn="just"/>
            <a:r>
              <a:rPr lang="en-US" sz="2200" dirty="0">
                <a:latin typeface="Trebuchet MS" panose="020B0603020202020204" pitchFamily="34" charset="0"/>
              </a:rPr>
              <a:t>deep-UV in fusion experiments etc. </a:t>
            </a:r>
            <a:endParaRPr lang="en-US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 smtClean="0">
              <a:latin typeface="Trebuchet MS" panose="020B0603020202020204" pitchFamily="34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4DD9-3488-4832-B2CB-F7C1A45DE553}" type="datetime1">
              <a:rPr lang="es-ES" smtClean="0"/>
              <a:t>07/07/2025</a:t>
            </a:fld>
            <a:endParaRPr lang="en-GB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713D347-79A2-4453-BA08-444BBADF21F2}"/>
              </a:ext>
            </a:extLst>
          </p:cNvPr>
          <p:cNvSpPr/>
          <p:nvPr/>
        </p:nvSpPr>
        <p:spPr>
          <a:xfrm>
            <a:off x="10027840" y="2549350"/>
            <a:ext cx="1509139" cy="1905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ED66C91-A59F-4EC2-99E4-0C4FB41249F0}"/>
              </a:ext>
            </a:extLst>
          </p:cNvPr>
          <p:cNvSpPr/>
          <p:nvPr/>
        </p:nvSpPr>
        <p:spPr>
          <a:xfrm>
            <a:off x="10027840" y="4464646"/>
            <a:ext cx="1509139" cy="17582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3D86ED6-4FFE-4C83-AF3F-7F5DD29111E0}"/>
              </a:ext>
            </a:extLst>
          </p:cNvPr>
          <p:cNvSpPr txBox="1"/>
          <p:nvPr/>
        </p:nvSpPr>
        <p:spPr>
          <a:xfrm>
            <a:off x="10615224" y="4374612"/>
            <a:ext cx="736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p++</a:t>
            </a:r>
            <a:endParaRPr lang="es-ES" sz="1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FD6F2A0-2884-4E27-8784-D983C403560E}"/>
              </a:ext>
            </a:extLst>
          </p:cNvPr>
          <p:cNvSpPr/>
          <p:nvPr/>
        </p:nvSpPr>
        <p:spPr>
          <a:xfrm>
            <a:off x="10027840" y="2444492"/>
            <a:ext cx="1509139" cy="1320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F09D9C1-F63A-4757-9B1C-1BD16FB138A0}"/>
              </a:ext>
            </a:extLst>
          </p:cNvPr>
          <p:cNvSpPr txBox="1"/>
          <p:nvPr/>
        </p:nvSpPr>
        <p:spPr>
          <a:xfrm>
            <a:off x="10592365" y="2346016"/>
            <a:ext cx="736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n++</a:t>
            </a:r>
            <a:endParaRPr lang="es-ES" sz="1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FD6F2A0-2884-4E27-8784-D983C403560E}"/>
              </a:ext>
            </a:extLst>
          </p:cNvPr>
          <p:cNvSpPr/>
          <p:nvPr/>
        </p:nvSpPr>
        <p:spPr>
          <a:xfrm>
            <a:off x="10027839" y="2567803"/>
            <a:ext cx="1509139" cy="13209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10263248" y="2477340"/>
            <a:ext cx="1088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latin typeface="Trebuchet MS" panose="020B0603020202020204" pitchFamily="34" charset="0"/>
              </a:rPr>
              <a:t>Dead layer </a:t>
            </a:r>
            <a:endParaRPr lang="es-ES" sz="1400">
              <a:latin typeface="Trebuchet MS" panose="020B0603020202020204" pitchFamily="34" charset="0"/>
            </a:endParaRPr>
          </a:p>
        </p:txBody>
      </p:sp>
      <p:cxnSp>
        <p:nvCxnSpPr>
          <p:cNvPr id="17" name="Conector curvado 16"/>
          <p:cNvCxnSpPr/>
          <p:nvPr/>
        </p:nvCxnSpPr>
        <p:spPr>
          <a:xfrm rot="5400000">
            <a:off x="11237459" y="2161900"/>
            <a:ext cx="473002" cy="368233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10255560" y="1773349"/>
            <a:ext cx="2550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Photon/Particle</a:t>
            </a:r>
            <a:r>
              <a:rPr lang="en-US" dirty="0"/>
              <a:t>	</a:t>
            </a:r>
            <a:endParaRPr lang="es-ES" dirty="0"/>
          </a:p>
          <a:p>
            <a:r>
              <a:rPr lang="en-US" dirty="0" smtClean="0"/>
              <a:t>  </a:t>
            </a:r>
            <a:r>
              <a:rPr lang="en-US" dirty="0" smtClean="0"/>
              <a:t>	</a:t>
            </a:r>
            <a:endParaRPr lang="es-ES" dirty="0"/>
          </a:p>
        </p:txBody>
      </p:sp>
      <p:sp>
        <p:nvSpPr>
          <p:cNvPr id="20" name="CuadroTexto 19"/>
          <p:cNvSpPr txBox="1"/>
          <p:nvPr/>
        </p:nvSpPr>
        <p:spPr>
          <a:xfrm>
            <a:off x="10066313" y="3276435"/>
            <a:ext cx="1432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rebuchet MS" panose="020B0603020202020204" pitchFamily="34" charset="0"/>
              </a:rPr>
              <a:t>Standard </a:t>
            </a:r>
            <a:r>
              <a:rPr lang="en-US" err="1" smtClean="0">
                <a:latin typeface="Trebuchet MS" panose="020B0603020202020204" pitchFamily="34" charset="0"/>
              </a:rPr>
              <a:t>PiN</a:t>
            </a:r>
            <a:r>
              <a:rPr lang="en-US" smtClean="0">
                <a:latin typeface="Trebuchet MS" panose="020B0603020202020204" pitchFamily="34" charset="0"/>
              </a:rPr>
              <a:t> diode  </a:t>
            </a:r>
            <a:r>
              <a:rPr lang="en-US" smtClean="0"/>
              <a:t>	</a:t>
            </a:r>
            <a:endParaRPr lang="es-ES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78CF390D-E1CE-430C-ADB4-07F11120982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904" y="4440693"/>
            <a:ext cx="1495705" cy="765302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AF670932-2CD6-420E-BDF6-FC834FFDE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740" y="4147967"/>
            <a:ext cx="599617" cy="585453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F9EE01CC-7973-48B5-81A1-8EEAB35AE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5438" y="5321294"/>
            <a:ext cx="1098189" cy="521395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2D9B5567-177D-4940-ABED-B328BAB887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6549" y="5307354"/>
            <a:ext cx="1250872" cy="741176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23F69526-A125-4311-90A7-2F07131DE7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4533" y="4236689"/>
            <a:ext cx="402167" cy="439482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03" y="4147967"/>
            <a:ext cx="1236407" cy="985005"/>
          </a:xfrm>
          <a:prstGeom prst="rect">
            <a:avLst/>
          </a:prstGeom>
        </p:spPr>
      </p:pic>
      <p:sp>
        <p:nvSpPr>
          <p:cNvPr id="35" name="Rectángulo 34"/>
          <p:cNvSpPr/>
          <p:nvPr/>
        </p:nvSpPr>
        <p:spPr>
          <a:xfrm>
            <a:off x="9419171" y="4792028"/>
            <a:ext cx="2638919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Trebuchet MS" panose="020B0603020202020204" pitchFamily="34" charset="0"/>
              </a:rPr>
              <a:t>Low surface e-field &amp;</a:t>
            </a:r>
          </a:p>
          <a:p>
            <a:pPr algn="ctr"/>
            <a:r>
              <a:rPr lang="en-US" sz="1600" smtClean="0">
                <a:latin typeface="Trebuchet MS" panose="020B0603020202020204" pitchFamily="34" charset="0"/>
              </a:rPr>
              <a:t>Recombination of e-h pairs</a:t>
            </a:r>
            <a:endParaRPr lang="es-ES" sz="160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56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2814C-41E6-422E-80FA-699364807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B8067-ECC4-44AA-AEB2-602B998D88D4}" type="datetime1">
              <a:rPr lang="es-ES" smtClean="0"/>
              <a:t>07/07/2025</a:t>
            </a:fld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5C3E1C0-D4C5-D9FF-FB80-AF22C8F4800D}"/>
              </a:ext>
            </a:extLst>
          </p:cNvPr>
          <p:cNvSpPr/>
          <p:nvPr/>
        </p:nvSpPr>
        <p:spPr>
          <a:xfrm>
            <a:off x="0" y="2902494"/>
            <a:ext cx="12192000" cy="97215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93F6790-6BDA-6F01-E0A5-78FA5D40C91B}"/>
              </a:ext>
            </a:extLst>
          </p:cNvPr>
          <p:cNvSpPr txBox="1">
            <a:spLocks/>
          </p:cNvSpPr>
          <p:nvPr/>
        </p:nvSpPr>
        <p:spPr>
          <a:xfrm>
            <a:off x="-763858" y="2725788"/>
            <a:ext cx="138065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noProof="1" smtClean="0">
                <a:solidFill>
                  <a:schemeClr val="bg1"/>
                </a:solidFill>
                <a:latin typeface="Trebuchet MS" panose="020B0603020202020204" pitchFamily="34" charset="0"/>
              </a:rPr>
              <a:t>Low </a:t>
            </a:r>
            <a:r>
              <a:rPr lang="en-US" sz="4000" noProof="1">
                <a:solidFill>
                  <a:schemeClr val="bg1"/>
                </a:solidFill>
                <a:latin typeface="Trebuchet MS" panose="020B0603020202020204" pitchFamily="34" charset="0"/>
              </a:rPr>
              <a:t>Gain Avalanche Diodes (LGAD)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322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C3E31-B2E5-8603-A706-0D0956B1DB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: esquinas redondeadas 25">
            <a:extLst>
              <a:ext uri="{FF2B5EF4-FFF2-40B4-BE49-F238E27FC236}">
                <a16:creationId xmlns:a16="http://schemas.microsoft.com/office/drawing/2014/main" id="{C130F299-4303-46E1-885E-C95521055A49}"/>
              </a:ext>
            </a:extLst>
          </p:cNvPr>
          <p:cNvSpPr/>
          <p:nvPr/>
        </p:nvSpPr>
        <p:spPr>
          <a:xfrm>
            <a:off x="53284" y="694310"/>
            <a:ext cx="6892539" cy="296935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66B02A7-64AA-4829-B00F-E618A74909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647" y="3792015"/>
            <a:ext cx="3032296" cy="2726815"/>
          </a:xfrm>
          <a:prstGeom prst="rect">
            <a:avLst/>
          </a:prstGeom>
        </p:spPr>
      </p:pic>
      <p:pic>
        <p:nvPicPr>
          <p:cNvPr id="13" name="Content Placeholder 7">
            <a:extLst>
              <a:ext uri="{FF2B5EF4-FFF2-40B4-BE49-F238E27FC236}">
                <a16:creationId xmlns:a16="http://schemas.microsoft.com/office/drawing/2014/main" id="{8514BF4E-1965-42D9-B301-E49191BA4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149375" y="3837547"/>
            <a:ext cx="3398074" cy="251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6 Grupo">
            <a:extLst>
              <a:ext uri="{FF2B5EF4-FFF2-40B4-BE49-F238E27FC236}">
                <a16:creationId xmlns:a16="http://schemas.microsoft.com/office/drawing/2014/main" id="{42345E5B-E8FF-4139-95E4-33FF4F1F9CB7}"/>
              </a:ext>
            </a:extLst>
          </p:cNvPr>
          <p:cNvGrpSpPr/>
          <p:nvPr/>
        </p:nvGrpSpPr>
        <p:grpSpPr>
          <a:xfrm>
            <a:off x="8036570" y="880691"/>
            <a:ext cx="3796066" cy="2851161"/>
            <a:chOff x="9923661" y="-54169"/>
            <a:chExt cx="4776949" cy="3090993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BA8BDBD0-DB85-47F6-8E5C-8F5AF1550B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4773" y="-54169"/>
              <a:ext cx="3953247" cy="2762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1 CuadroTexto">
              <a:extLst>
                <a:ext uri="{FF2B5EF4-FFF2-40B4-BE49-F238E27FC236}">
                  <a16:creationId xmlns:a16="http://schemas.microsoft.com/office/drawing/2014/main" id="{174B18B8-EE9F-4ADA-BD55-CE89D5603ED1}"/>
                </a:ext>
              </a:extLst>
            </p:cNvPr>
            <p:cNvSpPr txBox="1"/>
            <p:nvPr/>
          </p:nvSpPr>
          <p:spPr>
            <a:xfrm>
              <a:off x="9923661" y="2769892"/>
              <a:ext cx="4542391" cy="266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Trebuchet MS" panose="020B0603020202020204" pitchFamily="34" charset="0"/>
                </a:rPr>
                <a:t>[1] A.G. Stewart et al. in Proc. of SPIE, Vol. 6119, 2006</a:t>
              </a:r>
            </a:p>
          </p:txBody>
        </p:sp>
        <p:sp>
          <p:nvSpPr>
            <p:cNvPr id="17" name="7 Elipse">
              <a:extLst>
                <a:ext uri="{FF2B5EF4-FFF2-40B4-BE49-F238E27FC236}">
                  <a16:creationId xmlns:a16="http://schemas.microsoft.com/office/drawing/2014/main" id="{77ADFE11-EF98-4A4C-B27C-220F80C84ADF}"/>
                </a:ext>
              </a:extLst>
            </p:cNvPr>
            <p:cNvSpPr/>
            <p:nvPr/>
          </p:nvSpPr>
          <p:spPr bwMode="auto">
            <a:xfrm rot="20957194">
              <a:off x="11069364" y="1173116"/>
              <a:ext cx="2250986" cy="366643"/>
            </a:xfrm>
            <a:prstGeom prst="ellipse">
              <a:avLst/>
            </a:prstGeom>
            <a:noFill/>
            <a:ln w="19050" cap="flat" cmpd="sng" algn="ctr">
              <a:solidFill>
                <a:srgbClr val="3164AB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8" name="4 CuadroTexto">
              <a:extLst>
                <a:ext uri="{FF2B5EF4-FFF2-40B4-BE49-F238E27FC236}">
                  <a16:creationId xmlns:a16="http://schemas.microsoft.com/office/drawing/2014/main" id="{D8FF1063-36AA-41A1-A204-B717638AA342}"/>
                </a:ext>
              </a:extLst>
            </p:cNvPr>
            <p:cNvSpPr txBox="1"/>
            <p:nvPr/>
          </p:nvSpPr>
          <p:spPr>
            <a:xfrm>
              <a:off x="10464385" y="1050190"/>
              <a:ext cx="86273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3164AB"/>
                  </a:solidFill>
                </a:rPr>
                <a:t>No Gain</a:t>
              </a:r>
            </a:p>
          </p:txBody>
        </p:sp>
        <p:sp>
          <p:nvSpPr>
            <p:cNvPr id="19" name="9 CuadroTexto">
              <a:extLst>
                <a:ext uri="{FF2B5EF4-FFF2-40B4-BE49-F238E27FC236}">
                  <a16:creationId xmlns:a16="http://schemas.microsoft.com/office/drawing/2014/main" id="{547F10A2-D42C-46BE-BA4D-0C43F0400041}"/>
                </a:ext>
              </a:extLst>
            </p:cNvPr>
            <p:cNvSpPr txBox="1"/>
            <p:nvPr/>
          </p:nvSpPr>
          <p:spPr>
            <a:xfrm>
              <a:off x="11170193" y="1597401"/>
              <a:ext cx="21034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3164AB"/>
                  </a:solidFill>
                </a:rPr>
                <a:t>Moderate Gain </a:t>
              </a:r>
            </a:p>
            <a:p>
              <a:pPr algn="ctr"/>
              <a:r>
                <a:rPr lang="en-US" sz="1200" b="1" dirty="0">
                  <a:solidFill>
                    <a:srgbClr val="3164AB"/>
                  </a:solidFill>
                </a:rPr>
                <a:t>&amp; </a:t>
              </a:r>
            </a:p>
            <a:p>
              <a:pPr algn="ctr"/>
              <a:r>
                <a:rPr lang="en-US" sz="1200" b="1" dirty="0">
                  <a:solidFill>
                    <a:srgbClr val="3164AB"/>
                  </a:solidFill>
                </a:rPr>
                <a:t>Proportional response</a:t>
              </a:r>
            </a:p>
          </p:txBody>
        </p:sp>
        <p:sp>
          <p:nvSpPr>
            <p:cNvPr id="20" name="10 CuadroTexto">
              <a:extLst>
                <a:ext uri="{FF2B5EF4-FFF2-40B4-BE49-F238E27FC236}">
                  <a16:creationId xmlns:a16="http://schemas.microsoft.com/office/drawing/2014/main" id="{FBE32457-E167-4B67-9B2A-50D0A6661A07}"/>
                </a:ext>
              </a:extLst>
            </p:cNvPr>
            <p:cNvSpPr txBox="1"/>
            <p:nvPr/>
          </p:nvSpPr>
          <p:spPr>
            <a:xfrm>
              <a:off x="13056005" y="1356437"/>
              <a:ext cx="1644605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3164AB"/>
                  </a:solidFill>
                </a:rPr>
                <a:t>Gain &gt; 10</a:t>
              </a:r>
              <a:r>
                <a:rPr lang="en-US" sz="1200" b="1" baseline="30000" dirty="0">
                  <a:solidFill>
                    <a:srgbClr val="3164AB"/>
                  </a:solidFill>
                </a:rPr>
                <a:t>4</a:t>
              </a:r>
              <a:endParaRPr lang="en-US" sz="1200" b="1" dirty="0">
                <a:solidFill>
                  <a:srgbClr val="3164AB"/>
                </a:solidFill>
              </a:endParaRPr>
            </a:p>
            <a:p>
              <a:pPr algn="ctr"/>
              <a:r>
                <a:rPr lang="en-US" sz="1200" b="1" dirty="0">
                  <a:solidFill>
                    <a:srgbClr val="3164AB"/>
                  </a:solidFill>
                </a:rPr>
                <a:t>Digital response</a:t>
              </a:r>
            </a:p>
          </p:txBody>
        </p:sp>
        <p:sp>
          <p:nvSpPr>
            <p:cNvPr id="21" name="12 CuadroTexto">
              <a:extLst>
                <a:ext uri="{FF2B5EF4-FFF2-40B4-BE49-F238E27FC236}">
                  <a16:creationId xmlns:a16="http://schemas.microsoft.com/office/drawing/2014/main" id="{72E5A212-4D77-4BD1-AB91-CBA145801744}"/>
                </a:ext>
              </a:extLst>
            </p:cNvPr>
            <p:cNvSpPr txBox="1"/>
            <p:nvPr/>
          </p:nvSpPr>
          <p:spPr>
            <a:xfrm>
              <a:off x="11616514" y="733885"/>
              <a:ext cx="1439491" cy="21544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/>
                <a:t>Linear mode</a:t>
              </a:r>
            </a:p>
          </p:txBody>
        </p:sp>
      </p:grpSp>
      <p:sp>
        <p:nvSpPr>
          <p:cNvPr id="22" name="Rectangle 2">
            <a:extLst>
              <a:ext uri="{FF2B5EF4-FFF2-40B4-BE49-F238E27FC236}">
                <a16:creationId xmlns:a16="http://schemas.microsoft.com/office/drawing/2014/main" id="{B1D32A28-2A27-462B-B3E5-2EAEA0EEDB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6982" y="1347315"/>
            <a:ext cx="6705819" cy="2472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730250" lvl="1" indent="-285750">
              <a:spcBef>
                <a:spcPts val="0"/>
              </a:spcBef>
              <a:spcAft>
                <a:spcPts val="0"/>
              </a:spcAft>
              <a:buSzPct val="130000"/>
              <a:buFont typeface="Arial" panose="020B0604020202020204" pitchFamily="34" charset="0"/>
              <a:buChar char="•"/>
              <a:defRPr/>
            </a:pPr>
            <a:r>
              <a:rPr lang="en-US" kern="0" dirty="0">
                <a:latin typeface="Trebuchet MS" panose="020B0603020202020204" pitchFamily="34" charset="0"/>
                <a:ea typeface="+mj-ea"/>
                <a:cs typeface="Arial" panose="020B0604020202020204" pitchFamily="34" charset="0"/>
              </a:rPr>
              <a:t>Proposed by </a:t>
            </a:r>
            <a:r>
              <a:rPr lang="en-US" b="1" kern="0" dirty="0" smtClean="0">
                <a:latin typeface="Trebuchet MS" panose="020B0603020202020204" pitchFamily="34" charset="0"/>
                <a:ea typeface="+mj-ea"/>
                <a:cs typeface="Arial" panose="020B0604020202020204" pitchFamily="34" charset="0"/>
              </a:rPr>
              <a:t>IMB-CNM in 2014</a:t>
            </a:r>
            <a:endParaRPr lang="en-US" b="1" kern="0" dirty="0">
              <a:latin typeface="Trebuchet MS" panose="020B0603020202020204" pitchFamily="34" charset="0"/>
              <a:ea typeface="+mj-ea"/>
              <a:cs typeface="Arial" panose="020B0604020202020204" pitchFamily="34" charset="0"/>
            </a:endParaRPr>
          </a:p>
          <a:p>
            <a:pPr marL="730250" lvl="1" indent="-285750">
              <a:spcBef>
                <a:spcPts val="0"/>
              </a:spcBef>
              <a:spcAft>
                <a:spcPts val="0"/>
              </a:spcAft>
              <a:buSzPct val="130000"/>
              <a:buFont typeface="Arial" panose="020B0604020202020204" pitchFamily="34" charset="0"/>
              <a:buChar char="•"/>
              <a:defRPr/>
            </a:pPr>
            <a:r>
              <a:rPr lang="en-US" kern="0" dirty="0">
                <a:latin typeface="Trebuchet MS" panose="020B0603020202020204" pitchFamily="34" charset="0"/>
                <a:ea typeface="+mj-ea"/>
                <a:cs typeface="Arial" panose="020B0604020202020204" pitchFamily="34" charset="0"/>
              </a:rPr>
              <a:t>Proportional response (linear mode operation)</a:t>
            </a:r>
          </a:p>
          <a:p>
            <a:pPr marL="730250" lvl="1" indent="-285750">
              <a:spcBef>
                <a:spcPts val="0"/>
              </a:spcBef>
              <a:spcAft>
                <a:spcPts val="0"/>
              </a:spcAft>
              <a:buSzPct val="130000"/>
              <a:buFont typeface="Arial" panose="020B0604020202020204" pitchFamily="34" charset="0"/>
              <a:buChar char="•"/>
              <a:defRPr/>
            </a:pPr>
            <a:r>
              <a:rPr lang="en-US" kern="0" dirty="0">
                <a:latin typeface="Trebuchet MS" panose="020B0603020202020204" pitchFamily="34" charset="0"/>
                <a:cs typeface="Arial" panose="020B0604020202020204" pitchFamily="34" charset="0"/>
              </a:rPr>
              <a:t>Better sensitivity (Gain)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Trebuchet MS" panose="020B0603020202020204" pitchFamily="34" charset="0"/>
              </a:rPr>
              <a:t>S/N </a:t>
            </a:r>
            <a:r>
              <a:rPr lang="en-US" dirty="0">
                <a:latin typeface="Trebuchet MS" panose="020B0603020202020204" pitchFamily="34" charset="0"/>
              </a:rPr>
              <a:t>ratio increased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Trebuchet MS" panose="020B0603020202020204" pitchFamily="34" charset="0"/>
              </a:rPr>
              <a:t>Excellent timing resolution (~ 30 </a:t>
            </a:r>
            <a:r>
              <a:rPr lang="en-US" noProof="1">
                <a:latin typeface="Trebuchet MS" panose="020B0603020202020204" pitchFamily="34" charset="0"/>
              </a:rPr>
              <a:t>ps)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noProof="1">
                <a:latin typeface="Trebuchet MS" panose="020B0603020202020204" pitchFamily="34" charset="0"/>
              </a:rPr>
              <a:t>MIP</a:t>
            </a:r>
            <a:r>
              <a:rPr lang="en-US" noProof="1">
                <a:latin typeface="Trebuchet MS" panose="020B0603020202020204" pitchFamily="34" charset="0"/>
              </a:rPr>
              <a:t> detection for </a:t>
            </a:r>
            <a:r>
              <a:rPr lang="en-US" b="1" noProof="1" smtClean="0">
                <a:latin typeface="Trebuchet MS" panose="020B0603020202020204" pitchFamily="34" charset="0"/>
              </a:rPr>
              <a:t>HEP</a:t>
            </a:r>
            <a:endParaRPr lang="en-US" kern="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730250" lvl="1" indent="-285750">
              <a:spcBef>
                <a:spcPts val="0"/>
              </a:spcBef>
              <a:spcAft>
                <a:spcPts val="0"/>
              </a:spcAft>
              <a:buSzPct val="130000"/>
              <a:buFont typeface="Arial" panose="020B0604020202020204" pitchFamily="34" charset="0"/>
              <a:buChar char="•"/>
              <a:defRPr/>
            </a:pPr>
            <a:r>
              <a:rPr lang="en-US" kern="0" dirty="0" smtClean="0">
                <a:latin typeface="Trebuchet MS" panose="020B0603020202020204" pitchFamily="34" charset="0"/>
                <a:ea typeface="+mj-ea"/>
                <a:cs typeface="Arial" panose="020B0604020202020204" pitchFamily="34" charset="0"/>
              </a:rPr>
              <a:t>Thin </a:t>
            </a:r>
            <a:r>
              <a:rPr lang="en-US" kern="0" dirty="0">
                <a:latin typeface="Trebuchet MS" panose="020B0603020202020204" pitchFamily="34" charset="0"/>
                <a:ea typeface="+mj-ea"/>
                <a:cs typeface="Arial" panose="020B0604020202020204" pitchFamily="34" charset="0"/>
              </a:rPr>
              <a:t>detector integration with the same signal and higher collection efficiency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à"/>
              <a:defRPr/>
            </a:pPr>
            <a:endParaRPr lang="en-US" sz="1200" b="1" kern="0" dirty="0">
              <a:solidFill>
                <a:srgbClr val="FF0000"/>
              </a:solidFill>
              <a:ea typeface="+mj-ea"/>
              <a:cs typeface="+mj-cs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à"/>
              <a:defRPr/>
            </a:pPr>
            <a:endParaRPr lang="en-US" sz="1200" b="1" kern="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69926F0-B06C-4C78-9953-3970F4CD2C21}"/>
              </a:ext>
            </a:extLst>
          </p:cNvPr>
          <p:cNvSpPr txBox="1"/>
          <p:nvPr/>
        </p:nvSpPr>
        <p:spPr>
          <a:xfrm>
            <a:off x="4662368" y="4287887"/>
            <a:ext cx="1748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Trebuchet MS" panose="020B0603020202020204" pitchFamily="34" charset="0"/>
              </a:rPr>
              <a:t>Original </a:t>
            </a:r>
            <a:r>
              <a:rPr lang="es-ES" b="1" dirty="0" err="1">
                <a:latin typeface="Trebuchet MS" panose="020B0603020202020204" pitchFamily="34" charset="0"/>
              </a:rPr>
              <a:t>paper</a:t>
            </a:r>
            <a:endParaRPr lang="es-ES" b="1" dirty="0">
              <a:latin typeface="Trebuchet MS" panose="020B0603020202020204" pitchFamily="34" charset="0"/>
            </a:endParaRPr>
          </a:p>
        </p:txBody>
      </p:sp>
      <p:sp>
        <p:nvSpPr>
          <p:cNvPr id="25" name="1 Rectángulo">
            <a:extLst>
              <a:ext uri="{FF2B5EF4-FFF2-40B4-BE49-F238E27FC236}">
                <a16:creationId xmlns:a16="http://schemas.microsoft.com/office/drawing/2014/main" id="{A3B52271-8733-4A82-89F8-3E45C96933EB}"/>
              </a:ext>
            </a:extLst>
          </p:cNvPr>
          <p:cNvSpPr/>
          <p:nvPr/>
        </p:nvSpPr>
        <p:spPr>
          <a:xfrm>
            <a:off x="4430318" y="4670252"/>
            <a:ext cx="293386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i="1" dirty="0">
                <a:latin typeface="Trebuchet MS" panose="020B0603020202020204" pitchFamily="34" charset="0"/>
              </a:rPr>
              <a:t>G. Pellegrini, et al., Technology developments and first measurements of Low Gain Avalanche Detectors (LGAD) for high energy physics applications, </a:t>
            </a:r>
            <a:r>
              <a:rPr lang="en-US" sz="1100" i="1" dirty="0" err="1">
                <a:latin typeface="Trebuchet MS" panose="020B0603020202020204" pitchFamily="34" charset="0"/>
              </a:rPr>
              <a:t>Nucl</a:t>
            </a:r>
            <a:r>
              <a:rPr lang="en-US" sz="1100" i="1" dirty="0">
                <a:latin typeface="Trebuchet MS" panose="020B0603020202020204" pitchFamily="34" charset="0"/>
              </a:rPr>
              <a:t>. </a:t>
            </a:r>
            <a:r>
              <a:rPr lang="en-US" sz="1100" i="1" dirty="0" err="1">
                <a:latin typeface="Trebuchet MS" panose="020B0603020202020204" pitchFamily="34" charset="0"/>
              </a:rPr>
              <a:t>Instrum</a:t>
            </a:r>
            <a:r>
              <a:rPr lang="en-US" sz="1100" i="1" dirty="0">
                <a:latin typeface="Trebuchet MS" panose="020B0603020202020204" pitchFamily="34" charset="0"/>
              </a:rPr>
              <a:t>. Methods A 765 (2014) 12.</a:t>
            </a:r>
            <a:endParaRPr lang="es-ES" sz="1100" i="1" dirty="0">
              <a:latin typeface="Trebuchet MS" panose="020B0603020202020204" pitchFamily="34" charset="0"/>
            </a:endParaRPr>
          </a:p>
        </p:txBody>
      </p:sp>
      <p:sp>
        <p:nvSpPr>
          <p:cNvPr id="26" name="Título 1">
            <a:extLst>
              <a:ext uri="{FF2B5EF4-FFF2-40B4-BE49-F238E27FC236}">
                <a16:creationId xmlns:a16="http://schemas.microsoft.com/office/drawing/2014/main" id="{3A0C3767-079A-4440-BFBB-43DE0FA01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846" y="694310"/>
            <a:ext cx="10828655" cy="803922"/>
          </a:xfrm>
        </p:spPr>
        <p:txBody>
          <a:bodyPr/>
          <a:lstStyle/>
          <a:p>
            <a:r>
              <a:rPr lang="es-ES" noProof="1" smtClean="0">
                <a:latin typeface="Trebuchet MS" panose="020B0603020202020204" pitchFamily="34" charset="0"/>
              </a:rPr>
              <a:t>Low Gain Avalanche Detector</a:t>
            </a:r>
            <a:endParaRPr lang="es-ES" noProof="1">
              <a:latin typeface="Trebuchet MS" panose="020B0603020202020204" pitchFamily="34" charset="0"/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B3404-A365-4F7F-948C-73175A73439E}" type="datetime1">
              <a:rPr lang="es-ES" smtClean="0"/>
              <a:t>07/07/2025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8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67AAED0C-37F8-46BF-98C2-F6F86AECA265}"/>
              </a:ext>
            </a:extLst>
          </p:cNvPr>
          <p:cNvSpPr/>
          <p:nvPr/>
        </p:nvSpPr>
        <p:spPr>
          <a:xfrm>
            <a:off x="6245174" y="4276324"/>
            <a:ext cx="5832875" cy="1813568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B360128-0922-495C-9923-3DDB73647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225" y="888427"/>
            <a:ext cx="10828655" cy="803922"/>
          </a:xfrm>
        </p:spPr>
        <p:txBody>
          <a:bodyPr/>
          <a:lstStyle/>
          <a:p>
            <a:r>
              <a:rPr lang="en-GB" noProof="1">
                <a:latin typeface="Trebuchet MS" panose="020B0603020202020204" pitchFamily="34" charset="0"/>
              </a:rPr>
              <a:t>nLGAD Technology 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B12602B-4C0B-4346-983C-480210BBA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1BC2-A7DE-4E75-950F-DEDC61639C09}" type="datetime1">
              <a:rPr lang="es-ES" smtClean="0"/>
              <a:t>07/07/2025</a:t>
            </a:fld>
            <a:endParaRPr lang="en-GB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04DB0B06-8B47-499A-A28C-D2E6456B0450}"/>
              </a:ext>
            </a:extLst>
          </p:cNvPr>
          <p:cNvSpPr/>
          <p:nvPr/>
        </p:nvSpPr>
        <p:spPr>
          <a:xfrm>
            <a:off x="628340" y="1693979"/>
            <a:ext cx="5302614" cy="3879091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6D23FE7-9FC2-4E04-B708-C5846A721E4D}"/>
              </a:ext>
            </a:extLst>
          </p:cNvPr>
          <p:cNvSpPr/>
          <p:nvPr/>
        </p:nvSpPr>
        <p:spPr>
          <a:xfrm>
            <a:off x="812353" y="2269656"/>
            <a:ext cx="482035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noProof="1">
                <a:latin typeface="Trebuchet MS" panose="020B0603020202020204" pitchFamily="34" charset="0"/>
              </a:rPr>
              <a:t>In </a:t>
            </a:r>
            <a:r>
              <a:rPr lang="es-ES" i="1" noProof="1">
                <a:latin typeface="Trebuchet MS" panose="020B0603020202020204" pitchFamily="34" charset="0"/>
              </a:rPr>
              <a:t>“low energy physics”</a:t>
            </a:r>
            <a:r>
              <a:rPr lang="es-ES" noProof="1">
                <a:latin typeface="Trebuchet MS" panose="020B0603020202020204" pitchFamily="34" charset="0"/>
              </a:rPr>
              <a:t> - range i.e. penetration depth of the radiation decreases, so the gain starts to diminish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ca-ES" noProof="1">
              <a:latin typeface="Trebuchet MS" panose="020B0603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ca-ES" noProof="1">
              <a:latin typeface="Trebuchet MS" panose="020B0603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noProof="1">
              <a:latin typeface="Trebuchet MS" panose="020B0603020202020204" pitchFamily="34" charset="0"/>
            </a:endParaRPr>
          </a:p>
          <a:p>
            <a:pPr algn="just"/>
            <a:r>
              <a:rPr lang="es-ES" noProof="1">
                <a:latin typeface="Trebuchet MS" panose="020B0603020202020204" pitchFamily="34" charset="0"/>
              </a:rPr>
              <a:t>  </a:t>
            </a:r>
          </a:p>
          <a:p>
            <a:pPr algn="just"/>
            <a:endParaRPr lang="ca-ES" noProof="1">
              <a:latin typeface="Trebuchet MS" panose="020B0603020202020204" pitchFamily="34" charset="0"/>
            </a:endParaRPr>
          </a:p>
          <a:p>
            <a:pPr algn="just"/>
            <a:endParaRPr lang="es-ES" noProof="1">
              <a:latin typeface="Trebuchet MS" panose="020B0603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ca-ES" noProof="1">
                <a:latin typeface="Trebuchet MS" panose="020B0603020202020204" pitchFamily="34" charset="0"/>
              </a:rPr>
              <a:t>T</a:t>
            </a:r>
            <a:r>
              <a:rPr lang="es-ES" noProof="1">
                <a:latin typeface="Trebuchet MS" panose="020B0603020202020204" pitchFamily="34" charset="0"/>
              </a:rPr>
              <a:t>o mitigate this effect 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es-ES" noProof="1">
                <a:latin typeface="Trebuchet MS" panose="020B0603020202020204" pitchFamily="34" charset="0"/>
              </a:rPr>
              <a:t>nLGAD technology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73F5C5E-31C8-4D0A-8E95-C5DB9C02C054}"/>
              </a:ext>
            </a:extLst>
          </p:cNvPr>
          <p:cNvSpPr txBox="1"/>
          <p:nvPr/>
        </p:nvSpPr>
        <p:spPr>
          <a:xfrm>
            <a:off x="1698962" y="1825167"/>
            <a:ext cx="3496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noProof="1">
                <a:latin typeface="Trebuchet MS" panose="020B0603020202020204" pitchFamily="34" charset="0"/>
              </a:rPr>
              <a:t>Drawbacks of standard LGAD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7CA2D27-B888-4C61-A7DE-B24FF896A8BD}"/>
              </a:ext>
            </a:extLst>
          </p:cNvPr>
          <p:cNvSpPr/>
          <p:nvPr/>
        </p:nvSpPr>
        <p:spPr>
          <a:xfrm>
            <a:off x="8485620" y="1558579"/>
            <a:ext cx="1509139" cy="1905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47953E4-66D6-44C1-9759-7C7C931AF29F}"/>
              </a:ext>
            </a:extLst>
          </p:cNvPr>
          <p:cNvSpPr/>
          <p:nvPr/>
        </p:nvSpPr>
        <p:spPr>
          <a:xfrm>
            <a:off x="8485620" y="3473875"/>
            <a:ext cx="1509139" cy="1758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EB01911-E251-46EC-8A48-8C1DA59D1774}"/>
              </a:ext>
            </a:extLst>
          </p:cNvPr>
          <p:cNvSpPr/>
          <p:nvPr/>
        </p:nvSpPr>
        <p:spPr>
          <a:xfrm>
            <a:off x="8485620" y="1304227"/>
            <a:ext cx="1509139" cy="257424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260F7FD-A6C7-45EE-8EA5-D694EA527FB2}"/>
              </a:ext>
            </a:extLst>
          </p:cNvPr>
          <p:cNvSpPr txBox="1"/>
          <p:nvPr/>
        </p:nvSpPr>
        <p:spPr>
          <a:xfrm>
            <a:off x="9054460" y="1282467"/>
            <a:ext cx="736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n+</a:t>
            </a:r>
            <a:endParaRPr lang="es-ES" sz="1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CFFC4A8-F27A-4E3C-84A5-E7A3F2AF7AAB}"/>
              </a:ext>
            </a:extLst>
          </p:cNvPr>
          <p:cNvSpPr txBox="1"/>
          <p:nvPr/>
        </p:nvSpPr>
        <p:spPr>
          <a:xfrm>
            <a:off x="9073004" y="3383841"/>
            <a:ext cx="736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n++</a:t>
            </a:r>
            <a:endParaRPr lang="es-ES" sz="1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F9349B5F-E94F-4FA9-BA49-2269FF61BE20}"/>
              </a:ext>
            </a:extLst>
          </p:cNvPr>
          <p:cNvSpPr/>
          <p:nvPr/>
        </p:nvSpPr>
        <p:spPr>
          <a:xfrm>
            <a:off x="9649642" y="3018066"/>
            <a:ext cx="405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Trebuchet MS" panose="020B0603020202020204" pitchFamily="34" charset="0"/>
              </a:rPr>
              <a:t>n-</a:t>
            </a:r>
            <a:endParaRPr lang="es-ES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CEB3F3BA-3D03-49DE-8166-1E486E115B15}"/>
              </a:ext>
            </a:extLst>
          </p:cNvPr>
          <p:cNvSpPr/>
          <p:nvPr/>
        </p:nvSpPr>
        <p:spPr>
          <a:xfrm>
            <a:off x="8485619" y="1175991"/>
            <a:ext cx="1509139" cy="13209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0805352-7B90-42D9-A77D-B08EAAC83B1A}"/>
              </a:ext>
            </a:extLst>
          </p:cNvPr>
          <p:cNvSpPr txBox="1"/>
          <p:nvPr/>
        </p:nvSpPr>
        <p:spPr>
          <a:xfrm>
            <a:off x="9046294" y="1069669"/>
            <a:ext cx="736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p++</a:t>
            </a:r>
            <a:endParaRPr lang="es-ES" sz="1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B429EE02-1B16-42A6-BAD5-5C90222CD361}"/>
              </a:ext>
            </a:extLst>
          </p:cNvPr>
          <p:cNvCxnSpPr>
            <a:cxnSpLocks/>
          </p:cNvCxnSpPr>
          <p:nvPr/>
        </p:nvCxnSpPr>
        <p:spPr>
          <a:xfrm>
            <a:off x="8147862" y="1206707"/>
            <a:ext cx="0" cy="2979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83FD260C-501C-46C4-B982-A46C12C01D22}"/>
              </a:ext>
            </a:extLst>
          </p:cNvPr>
          <p:cNvCxnSpPr/>
          <p:nvPr/>
        </p:nvCxnSpPr>
        <p:spPr>
          <a:xfrm flipH="1">
            <a:off x="7247580" y="1209268"/>
            <a:ext cx="9006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orma libre: forma 21">
            <a:extLst>
              <a:ext uri="{FF2B5EF4-FFF2-40B4-BE49-F238E27FC236}">
                <a16:creationId xmlns:a16="http://schemas.microsoft.com/office/drawing/2014/main" id="{AC023BD1-07D7-4A9B-B120-56B97B0EA466}"/>
              </a:ext>
            </a:extLst>
          </p:cNvPr>
          <p:cNvSpPr/>
          <p:nvPr/>
        </p:nvSpPr>
        <p:spPr>
          <a:xfrm>
            <a:off x="7315666" y="1213590"/>
            <a:ext cx="830606" cy="357809"/>
          </a:xfrm>
          <a:custGeom>
            <a:avLst/>
            <a:gdLst>
              <a:gd name="connsiteX0" fmla="*/ 830606 w 830606"/>
              <a:gd name="connsiteY0" fmla="*/ 0 h 357809"/>
              <a:gd name="connsiteX1" fmla="*/ 3670 w 830606"/>
              <a:gd name="connsiteY1" fmla="*/ 95416 h 357809"/>
              <a:gd name="connsiteX2" fmla="*/ 584115 w 830606"/>
              <a:gd name="connsiteY2" fmla="*/ 357809 h 357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0606" h="357809">
                <a:moveTo>
                  <a:pt x="830606" y="0"/>
                </a:moveTo>
                <a:cubicBezTo>
                  <a:pt x="437679" y="17890"/>
                  <a:pt x="44752" y="35781"/>
                  <a:pt x="3670" y="95416"/>
                </a:cubicBezTo>
                <a:cubicBezTo>
                  <a:pt x="-37412" y="155051"/>
                  <a:pt x="273351" y="256430"/>
                  <a:pt x="584115" y="357809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6DB545A6-6665-4305-AA9E-92527868F702}"/>
              </a:ext>
            </a:extLst>
          </p:cNvPr>
          <p:cNvCxnSpPr>
            <a:cxnSpLocks/>
          </p:cNvCxnSpPr>
          <p:nvPr/>
        </p:nvCxnSpPr>
        <p:spPr>
          <a:xfrm>
            <a:off x="7910090" y="1571399"/>
            <a:ext cx="53302" cy="19248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3238FE9A-B093-44C5-8489-0C64652E2FEA}"/>
              </a:ext>
            </a:extLst>
          </p:cNvPr>
          <p:cNvCxnSpPr>
            <a:cxnSpLocks/>
          </p:cNvCxnSpPr>
          <p:nvPr/>
        </p:nvCxnSpPr>
        <p:spPr>
          <a:xfrm flipH="1" flipV="1">
            <a:off x="7955138" y="3488104"/>
            <a:ext cx="185347" cy="2035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565CEDF-CE30-4350-AC3F-3E2DB8B7E50C}"/>
              </a:ext>
            </a:extLst>
          </p:cNvPr>
          <p:cNvSpPr txBox="1"/>
          <p:nvPr/>
        </p:nvSpPr>
        <p:spPr>
          <a:xfrm>
            <a:off x="8485620" y="4308981"/>
            <a:ext cx="3496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noProof="1">
                <a:latin typeface="Trebuchet MS" panose="020B0603020202020204" pitchFamily="34" charset="0"/>
              </a:rPr>
              <a:t>n-type LGAD (nLGAD)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49FCD2D2-3FED-4B8E-8991-B020400DED92}"/>
              </a:ext>
            </a:extLst>
          </p:cNvPr>
          <p:cNvSpPr/>
          <p:nvPr/>
        </p:nvSpPr>
        <p:spPr>
          <a:xfrm>
            <a:off x="6402309" y="4730249"/>
            <a:ext cx="55793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ca-ES" noProof="1">
                <a:latin typeface="Trebuchet MS" panose="020B0603020202020204" pitchFamily="34" charset="0"/>
              </a:rPr>
              <a:t>n-substrate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ca-ES" noProof="1">
                <a:latin typeface="Trebuchet MS" panose="020B0603020202020204" pitchFamily="34" charset="0"/>
              </a:rPr>
              <a:t>Inverted implantation polarity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ca-ES" noProof="1">
                <a:latin typeface="Trebuchet MS" panose="020B0603020202020204" pitchFamily="34" charset="0"/>
              </a:rPr>
              <a:t>Electron driven multipication when charge is generated prior to reaching the gain layer</a:t>
            </a:r>
            <a:endParaRPr lang="es-ES" noProof="1">
              <a:latin typeface="Trebuchet MS" panose="020B0603020202020204" pitchFamily="34" charset="0"/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660D0D6A-61DB-4807-BBD8-67E9A3779D80}"/>
              </a:ext>
            </a:extLst>
          </p:cNvPr>
          <p:cNvSpPr/>
          <p:nvPr/>
        </p:nvSpPr>
        <p:spPr>
          <a:xfrm>
            <a:off x="10276821" y="968186"/>
            <a:ext cx="1509139" cy="168318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914807FA-CB12-4841-BEDF-5CACA4800CDB}"/>
              </a:ext>
            </a:extLst>
          </p:cNvPr>
          <p:cNvSpPr txBox="1"/>
          <p:nvPr/>
        </p:nvSpPr>
        <p:spPr>
          <a:xfrm>
            <a:off x="10845661" y="938055"/>
            <a:ext cx="736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n+</a:t>
            </a:r>
            <a:endParaRPr lang="es-ES" sz="1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4B19ACAD-E10B-4174-8677-760BD99BF273}"/>
              </a:ext>
            </a:extLst>
          </p:cNvPr>
          <p:cNvSpPr/>
          <p:nvPr/>
        </p:nvSpPr>
        <p:spPr>
          <a:xfrm>
            <a:off x="10276820" y="831579"/>
            <a:ext cx="1509139" cy="13209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D52468C1-074C-4139-98EF-CD5FA2C2731A}"/>
              </a:ext>
            </a:extLst>
          </p:cNvPr>
          <p:cNvSpPr txBox="1"/>
          <p:nvPr/>
        </p:nvSpPr>
        <p:spPr>
          <a:xfrm>
            <a:off x="10837495" y="725257"/>
            <a:ext cx="736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p++</a:t>
            </a:r>
            <a:endParaRPr lang="es-ES" sz="1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C767D177-DB1A-4DBA-A1AE-D3B8C8461138}"/>
              </a:ext>
            </a:extLst>
          </p:cNvPr>
          <p:cNvSpPr/>
          <p:nvPr/>
        </p:nvSpPr>
        <p:spPr>
          <a:xfrm>
            <a:off x="9867637" y="1069669"/>
            <a:ext cx="189346" cy="632976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76E7BFE6-CF44-4779-9E92-750BF71BA0E6}"/>
              </a:ext>
            </a:extLst>
          </p:cNvPr>
          <p:cNvSpPr/>
          <p:nvPr/>
        </p:nvSpPr>
        <p:spPr>
          <a:xfrm rot="5400000">
            <a:off x="11505365" y="1574030"/>
            <a:ext cx="1055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rebuchet MS" panose="020B0603020202020204" pitchFamily="34" charset="0"/>
              </a:rPr>
              <a:t>(~ 2 </a:t>
            </a:r>
            <a:r>
              <a:rPr lang="en-US" noProof="1">
                <a:latin typeface="Trebuchet MS" panose="020B0603020202020204" pitchFamily="34" charset="0"/>
              </a:rPr>
              <a:t>µm)</a:t>
            </a:r>
            <a:endParaRPr lang="es-ES" dirty="0"/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69E4A5E7-2758-43E8-A317-997237D38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4995" y="1159588"/>
            <a:ext cx="390178" cy="384081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3071D262-66C3-4051-B40C-27D9DAB31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4004" y="871940"/>
            <a:ext cx="396274" cy="377985"/>
          </a:xfrm>
          <a:prstGeom prst="rect">
            <a:avLst/>
          </a:prstGeom>
        </p:spPr>
      </p:pic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id="{B3E53A90-2676-4315-B2F1-61E19F8E1958}"/>
              </a:ext>
            </a:extLst>
          </p:cNvPr>
          <p:cNvCxnSpPr/>
          <p:nvPr/>
        </p:nvCxnSpPr>
        <p:spPr>
          <a:xfrm>
            <a:off x="11692962" y="1223557"/>
            <a:ext cx="0" cy="45270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id="{86C28B0E-EA9C-4479-9D15-02F6CFAE74C2}"/>
              </a:ext>
            </a:extLst>
          </p:cNvPr>
          <p:cNvCxnSpPr>
            <a:cxnSpLocks/>
          </p:cNvCxnSpPr>
          <p:nvPr/>
        </p:nvCxnSpPr>
        <p:spPr>
          <a:xfrm flipV="1">
            <a:off x="11625477" y="949640"/>
            <a:ext cx="0" cy="4527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58BBAF8C-2FB7-493C-8774-B555D10E41C3}"/>
              </a:ext>
            </a:extLst>
          </p:cNvPr>
          <p:cNvCxnSpPr>
            <a:cxnSpLocks/>
          </p:cNvCxnSpPr>
          <p:nvPr/>
        </p:nvCxnSpPr>
        <p:spPr>
          <a:xfrm flipV="1">
            <a:off x="9852582" y="854613"/>
            <a:ext cx="424238" cy="200121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74D8E6E0-429F-4EB6-90EF-E0A437831556}"/>
              </a:ext>
            </a:extLst>
          </p:cNvPr>
          <p:cNvCxnSpPr>
            <a:cxnSpLocks/>
          </p:cNvCxnSpPr>
          <p:nvPr/>
        </p:nvCxnSpPr>
        <p:spPr>
          <a:xfrm>
            <a:off x="9852582" y="1714109"/>
            <a:ext cx="424238" cy="909402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1" name="Imagen 110">
            <a:extLst>
              <a:ext uri="{FF2B5EF4-FFF2-40B4-BE49-F238E27FC236}">
                <a16:creationId xmlns:a16="http://schemas.microsoft.com/office/drawing/2014/main" id="{CD0C89B8-B24E-425F-BCD7-4EC8D86DE8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67"/>
          <a:stretch/>
        </p:blipFill>
        <p:spPr>
          <a:xfrm>
            <a:off x="1598422" y="3140798"/>
            <a:ext cx="2548349" cy="163321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12" name="CuadroTexto 111">
            <a:extLst>
              <a:ext uri="{FF2B5EF4-FFF2-40B4-BE49-F238E27FC236}">
                <a16:creationId xmlns:a16="http://schemas.microsoft.com/office/drawing/2014/main" id="{145CE538-816C-40AF-9549-20E5F05BEF34}"/>
              </a:ext>
            </a:extLst>
          </p:cNvPr>
          <p:cNvSpPr txBox="1"/>
          <p:nvPr/>
        </p:nvSpPr>
        <p:spPr>
          <a:xfrm>
            <a:off x="7298803" y="919968"/>
            <a:ext cx="2226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rebuchet MS" panose="020B0603020202020204" pitchFamily="34" charset="0"/>
              </a:rPr>
              <a:t>E-profile</a:t>
            </a:r>
            <a:endParaRPr lang="es-ES" sz="1400" dirty="0">
              <a:latin typeface="Trebuchet MS" panose="020B0603020202020204" pitchFamily="34" charset="0"/>
            </a:endParaRPr>
          </a:p>
        </p:txBody>
      </p:sp>
      <p:pic>
        <p:nvPicPr>
          <p:cNvPr id="113" name="Imagen 112">
            <a:extLst>
              <a:ext uri="{FF2B5EF4-FFF2-40B4-BE49-F238E27FC236}">
                <a16:creationId xmlns:a16="http://schemas.microsoft.com/office/drawing/2014/main" id="{8211A3CF-52F0-48B6-AD23-285AED636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7395" y="1311988"/>
            <a:ext cx="390178" cy="384081"/>
          </a:xfrm>
          <a:prstGeom prst="rect">
            <a:avLst/>
          </a:prstGeom>
        </p:spPr>
      </p:pic>
      <p:pic>
        <p:nvPicPr>
          <p:cNvPr id="114" name="Imagen 113">
            <a:extLst>
              <a:ext uri="{FF2B5EF4-FFF2-40B4-BE49-F238E27FC236}">
                <a16:creationId xmlns:a16="http://schemas.microsoft.com/office/drawing/2014/main" id="{08CE71C4-2177-4EB8-A3A1-BE1DF42FC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9795" y="1464388"/>
            <a:ext cx="390178" cy="384081"/>
          </a:xfrm>
          <a:prstGeom prst="rect">
            <a:avLst/>
          </a:prstGeom>
        </p:spPr>
      </p:pic>
      <p:pic>
        <p:nvPicPr>
          <p:cNvPr id="115" name="Imagen 114">
            <a:extLst>
              <a:ext uri="{FF2B5EF4-FFF2-40B4-BE49-F238E27FC236}">
                <a16:creationId xmlns:a16="http://schemas.microsoft.com/office/drawing/2014/main" id="{9A10965D-D963-41FD-8CEE-709BE9B35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2195" y="1616788"/>
            <a:ext cx="390178" cy="384081"/>
          </a:xfrm>
          <a:prstGeom prst="rect">
            <a:avLst/>
          </a:prstGeom>
        </p:spPr>
      </p:pic>
      <p:pic>
        <p:nvPicPr>
          <p:cNvPr id="116" name="Imagen 115">
            <a:extLst>
              <a:ext uri="{FF2B5EF4-FFF2-40B4-BE49-F238E27FC236}">
                <a16:creationId xmlns:a16="http://schemas.microsoft.com/office/drawing/2014/main" id="{A16B6E21-2A19-4AF5-9CD0-8DEA3E663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4595" y="1769188"/>
            <a:ext cx="390178" cy="384081"/>
          </a:xfrm>
          <a:prstGeom prst="rect">
            <a:avLst/>
          </a:prstGeom>
        </p:spPr>
      </p:pic>
      <p:sp>
        <p:nvSpPr>
          <p:cNvPr id="118" name="Cerrar llave 117">
            <a:extLst>
              <a:ext uri="{FF2B5EF4-FFF2-40B4-BE49-F238E27FC236}">
                <a16:creationId xmlns:a16="http://schemas.microsoft.com/office/drawing/2014/main" id="{D4D35EB6-9682-422A-AD4B-330B7C015CD7}"/>
              </a:ext>
            </a:extLst>
          </p:cNvPr>
          <p:cNvSpPr/>
          <p:nvPr/>
        </p:nvSpPr>
        <p:spPr>
          <a:xfrm rot="7903467">
            <a:off x="11225356" y="1488997"/>
            <a:ext cx="231841" cy="1074651"/>
          </a:xfrm>
          <a:prstGeom prst="rightBrace">
            <a:avLst>
              <a:gd name="adj1" fmla="val 6833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9" name="Rectángulo 118">
            <a:extLst>
              <a:ext uri="{FF2B5EF4-FFF2-40B4-BE49-F238E27FC236}">
                <a16:creationId xmlns:a16="http://schemas.microsoft.com/office/drawing/2014/main" id="{E1B3746D-AF7D-4E98-BA5B-ACF94E13BA1D}"/>
              </a:ext>
            </a:extLst>
          </p:cNvPr>
          <p:cNvSpPr/>
          <p:nvPr/>
        </p:nvSpPr>
        <p:spPr>
          <a:xfrm>
            <a:off x="10233648" y="2246199"/>
            <a:ext cx="161294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sz="1050" noProof="1">
                <a:latin typeface="Trebuchet MS" panose="020B0603020202020204" pitchFamily="34" charset="0"/>
              </a:rPr>
              <a:t>Cascade of multiplied e</a:t>
            </a:r>
          </a:p>
          <a:p>
            <a:pPr algn="ctr"/>
            <a:r>
              <a:rPr lang="ca-ES" sz="1050" noProof="1">
                <a:latin typeface="Trebuchet MS" panose="020B0603020202020204" pitchFamily="34" charset="0"/>
              </a:rPr>
              <a:t>(holes not shown) </a:t>
            </a:r>
          </a:p>
        </p:txBody>
      </p:sp>
      <p:sp>
        <p:nvSpPr>
          <p:cNvPr id="48" name="Rectángulo: esquinas redondeadas 47">
            <a:extLst>
              <a:ext uri="{FF2B5EF4-FFF2-40B4-BE49-F238E27FC236}">
                <a16:creationId xmlns:a16="http://schemas.microsoft.com/office/drawing/2014/main" id="{CC4E24FC-2FD2-4FFD-B38B-BA6A4F00E84F}"/>
              </a:ext>
            </a:extLst>
          </p:cNvPr>
          <p:cNvSpPr/>
          <p:nvPr/>
        </p:nvSpPr>
        <p:spPr>
          <a:xfrm>
            <a:off x="5886725" y="114807"/>
            <a:ext cx="6245174" cy="426535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8996E8DD-8F9A-4D31-8DB2-FD866C5A84EF}"/>
              </a:ext>
            </a:extLst>
          </p:cNvPr>
          <p:cNvSpPr/>
          <p:nvPr/>
        </p:nvSpPr>
        <p:spPr>
          <a:xfrm>
            <a:off x="5886725" y="113449"/>
            <a:ext cx="6249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Trebuchet MS" panose="020B0603020202020204" pitchFamily="34" charset="0"/>
              </a:rPr>
              <a:t>Pellegrini, G., Salvador, H. V., David, F. G., Waleed, K., &amp; Manfred, V. (2023). *Low-Penetrating Particles Low-Gain Avalanche Detector*. European Patent EP 3 971 997 B1.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03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17463-6A11-8A1B-3209-31DA1031C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AC7C-7A8F-414F-A2C4-97864F63283B}" type="datetime1">
              <a:rPr lang="es-ES" smtClean="0"/>
              <a:t>07/07/2025</a:t>
            </a:fld>
            <a:endParaRPr lang="en-GB"/>
          </a:p>
        </p:txBody>
      </p:sp>
      <p:pic>
        <p:nvPicPr>
          <p:cNvPr id="7" name="Imagen 2">
            <a:extLst>
              <a:ext uri="{FF2B5EF4-FFF2-40B4-BE49-F238E27FC236}">
                <a16:creationId xmlns:a16="http://schemas.microsoft.com/office/drawing/2014/main" id="{92CC6580-42BF-5D95-CAFD-A8E688271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8704" y="1556792"/>
            <a:ext cx="5577034" cy="4244742"/>
          </a:xfrm>
          <a:prstGeom prst="rect">
            <a:avLst/>
          </a:prstGeom>
        </p:spPr>
      </p:pic>
      <p:pic>
        <p:nvPicPr>
          <p:cNvPr id="8" name="Imagen 3">
            <a:extLst>
              <a:ext uri="{FF2B5EF4-FFF2-40B4-BE49-F238E27FC236}">
                <a16:creationId xmlns:a16="http://schemas.microsoft.com/office/drawing/2014/main" id="{DE196B19-4440-B80E-8FFF-B41A8404A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3" y="1560229"/>
            <a:ext cx="5832648" cy="4275726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DB360128-0922-495C-9923-3DDB73647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957" y="752870"/>
            <a:ext cx="6616623" cy="803922"/>
          </a:xfrm>
        </p:spPr>
        <p:txBody>
          <a:bodyPr/>
          <a:lstStyle/>
          <a:p>
            <a:r>
              <a:rPr lang="en-GB" noProof="1" smtClean="0">
                <a:latin typeface="Trebuchet MS" panose="020B0603020202020204" pitchFamily="34" charset="0"/>
              </a:rPr>
              <a:t>LGAD vs nLGAD</a:t>
            </a:r>
            <a:endParaRPr lang="en-GB" noProof="1">
              <a:latin typeface="Trebuchet MS" panose="020B0603020202020204" pitchFamily="34" charset="0"/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87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2814C-41E6-422E-80FA-699364807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226F-3634-4CF6-A351-6CA7519EEA4E}" type="datetime1">
              <a:rPr lang="es-ES" smtClean="0"/>
              <a:t>07/07/2025</a:t>
            </a:fld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5C3E1C0-D4C5-D9FF-FB80-AF22C8F4800D}"/>
              </a:ext>
            </a:extLst>
          </p:cNvPr>
          <p:cNvSpPr/>
          <p:nvPr/>
        </p:nvSpPr>
        <p:spPr>
          <a:xfrm>
            <a:off x="0" y="2902494"/>
            <a:ext cx="12192000" cy="97215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93F6790-6BDA-6F01-E0A5-78FA5D40C91B}"/>
              </a:ext>
            </a:extLst>
          </p:cNvPr>
          <p:cNvSpPr txBox="1">
            <a:spLocks/>
          </p:cNvSpPr>
          <p:nvPr/>
        </p:nvSpPr>
        <p:spPr>
          <a:xfrm>
            <a:off x="983974" y="27341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noProof="1" smtClean="0">
                <a:solidFill>
                  <a:schemeClr val="bg1"/>
                </a:solidFill>
                <a:latin typeface="Trebuchet MS" panose="020B0603020202020204" pitchFamily="34" charset="0"/>
              </a:rPr>
              <a:t>Results &amp; Measurements </a:t>
            </a:r>
            <a:endParaRPr lang="es-ES" noProof="1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nLGAD detector gain performance in the deep and near-ultraviolet (UV) spectral range</a:t>
            </a:r>
            <a:endParaRPr lang="en-GB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564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94FEB1171E124990F2A9F05DC8C1B8" ma:contentTypeVersion="10" ma:contentTypeDescription="Create a new document." ma:contentTypeScope="" ma:versionID="97b07a1098accf7794c771bcfa8131df">
  <xsd:schema xmlns:xsd="http://www.w3.org/2001/XMLSchema" xmlns:xs="http://www.w3.org/2001/XMLSchema" xmlns:p="http://schemas.microsoft.com/office/2006/metadata/properties" xmlns:ns3="64ce5397-248f-44bd-b634-5a48c5f2d377" targetNamespace="http://schemas.microsoft.com/office/2006/metadata/properties" ma:root="true" ma:fieldsID="d31dc1634d15f8a5081b673b607da059" ns3:_="">
    <xsd:import namespace="64ce5397-248f-44bd-b634-5a48c5f2d3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ce5397-248f-44bd-b634-5a48c5f2d3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2ACB07-30F8-4488-9356-4D1A23694A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ce5397-248f-44bd-b634-5a48c5f2d3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6D9FD7A-BE0E-4F5B-9723-97D2A6C83816}">
  <ds:schemaRefs>
    <ds:schemaRef ds:uri="http://purl.org/dc/dcmitype/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elements/1.1/"/>
    <ds:schemaRef ds:uri="64ce5397-248f-44bd-b634-5a48c5f2d377"/>
  </ds:schemaRefs>
</ds:datastoreItem>
</file>

<file path=customXml/itemProps3.xml><?xml version="1.0" encoding="utf-8"?>
<ds:datastoreItem xmlns:ds="http://schemas.openxmlformats.org/officeDocument/2006/customXml" ds:itemID="{D3349C84-38DC-4C1A-9D1F-97BFB24656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1661</TotalTime>
  <Words>1380</Words>
  <Application>Microsoft Office PowerPoint</Application>
  <PresentationFormat>Panorámica</PresentationFormat>
  <Paragraphs>238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Trebuchet MS</vt:lpstr>
      <vt:lpstr>Verdana</vt:lpstr>
      <vt:lpstr>Wingdings</vt:lpstr>
      <vt:lpstr>Office Theme</vt:lpstr>
      <vt:lpstr>Presentación de PowerPoint</vt:lpstr>
      <vt:lpstr>Outline</vt:lpstr>
      <vt:lpstr>Presentación de PowerPoint</vt:lpstr>
      <vt:lpstr>Why study low-penetration radiation?</vt:lpstr>
      <vt:lpstr>Presentación de PowerPoint</vt:lpstr>
      <vt:lpstr>Low Gain Avalanche Detector</vt:lpstr>
      <vt:lpstr>nLGAD Technology </vt:lpstr>
      <vt:lpstr>LGAD vs nLGAD</vt:lpstr>
      <vt:lpstr>Presentación de PowerPoint</vt:lpstr>
      <vt:lpstr>Presentación de PowerPoint</vt:lpstr>
      <vt:lpstr>1st nLGAD run results</vt:lpstr>
      <vt:lpstr>1st and 2nd nLGAD run results</vt:lpstr>
      <vt:lpstr>Presentación de PowerPoint</vt:lpstr>
      <vt:lpstr>Presentación de PowerPoint</vt:lpstr>
      <vt:lpstr>SoftPix project</vt:lpstr>
      <vt:lpstr>Presentación de PowerPoint</vt:lpstr>
      <vt:lpstr>Conclusions</vt:lpstr>
      <vt:lpstr>Ultra-shallow junction nLGAD (USJ-nLGAD): A New Benchmark in Low Penetration Radiation Detection Technology – work in progress… </vt:lpstr>
      <vt:lpstr>Acknowledgements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Milos Manojlovic</dc:creator>
  <cp:lastModifiedBy>users</cp:lastModifiedBy>
  <cp:revision>232</cp:revision>
  <dcterms:created xsi:type="dcterms:W3CDTF">2021-01-22T15:24:55Z</dcterms:created>
  <dcterms:modified xsi:type="dcterms:W3CDTF">2025-07-07T22:00:53Z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0x0101003694FEB1171E124990F2A9F05DC8C1B8</vt:lpwstr>
  </property>
</Properties>
</file>