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7" r:id="rId2"/>
    <p:sldId id="441" r:id="rId3"/>
    <p:sldId id="442" r:id="rId4"/>
    <p:sldId id="446" r:id="rId5"/>
    <p:sldId id="360" r:id="rId6"/>
    <p:sldId id="445" r:id="rId7"/>
    <p:sldId id="448" r:id="rId8"/>
    <p:sldId id="451" r:id="rId9"/>
    <p:sldId id="460" r:id="rId10"/>
    <p:sldId id="452" r:id="rId11"/>
    <p:sldId id="454" r:id="rId12"/>
    <p:sldId id="455" r:id="rId13"/>
    <p:sldId id="456" r:id="rId14"/>
    <p:sldId id="457" r:id="rId15"/>
    <p:sldId id="458" r:id="rId16"/>
    <p:sldId id="459" r:id="rId17"/>
    <p:sldId id="461" r:id="rId18"/>
    <p:sldId id="339" r:id="rId19"/>
    <p:sldId id="450" r:id="rId20"/>
    <p:sldId id="447" r:id="rId21"/>
  </p:sldIdLst>
  <p:sldSz cx="12192000" cy="6858000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95"/>
    <a:srgbClr val="00C6F1"/>
    <a:srgbClr val="00D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7"/>
    <p:restoredTop sz="94462"/>
  </p:normalViewPr>
  <p:slideViewPr>
    <p:cSldViewPr snapToGrid="0">
      <p:cViewPr varScale="1">
        <p:scale>
          <a:sx n="96" d="100"/>
          <a:sy n="96" d="100"/>
        </p:scale>
        <p:origin x="368" y="216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21E55-FFD3-7444-83DB-098DE671F215}" type="datetimeFigureOut">
              <a:rPr lang="de-DE" smtClean="0"/>
              <a:t>07.07.25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7BC10-480B-1A4B-A6CB-32F3AE5979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368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7BC10-480B-1A4B-A6CB-32F3AE59798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815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7BC10-480B-1A4B-A6CB-32F3AE59798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8528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D2D32-F5D2-F9F2-CE18-D2E36E87E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ED3056C-C156-32C1-20BA-12F9F98049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6383976-CDFF-294D-EBE3-4AE1F38B9A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160F61-CBB0-5EE9-45A5-3FC0E95533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7BC10-480B-1A4B-A6CB-32F3AE59798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97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7BC10-480B-1A4B-A6CB-32F3AE59798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3885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A53BA-6FC6-5BAC-8E14-E76587AC0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34B805A-AEF0-D7FB-E840-E69A5B32F8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6591973-FCBE-F2FE-B8F8-1D5A87BA9A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E05224F-9D67-A21E-7DF6-093EFBCC1A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7BC10-480B-1A4B-A6CB-32F3AE59798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933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7BC10-480B-1A4B-A6CB-32F3AE59798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0963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7BC10-480B-1A4B-A6CB-32F3AE597985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05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7BC10-480B-1A4B-A6CB-32F3AE597985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219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24000" y="5640000"/>
            <a:ext cx="10080000" cy="432000"/>
          </a:xfrm>
        </p:spPr>
        <p:txBody>
          <a:bodyPr/>
          <a:lstStyle>
            <a:lvl1pPr marL="0" indent="0" algn="l">
              <a:lnSpc>
                <a:spcPts val="3200"/>
              </a:lnSpc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bg2"/>
                </a:solidFill>
              </a:defRPr>
            </a:lvl1pPr>
            <a:lvl2pPr marL="0" indent="0" algn="l">
              <a:lnSpc>
                <a:spcPts val="3200"/>
              </a:lnSpc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bg2"/>
                </a:solidFill>
              </a:defRPr>
            </a:lvl2pPr>
            <a:lvl3pPr marL="0" indent="0" algn="l">
              <a:lnSpc>
                <a:spcPts val="3200"/>
              </a:lnSpc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bg2"/>
                </a:solidFill>
              </a:defRPr>
            </a:lvl3pPr>
            <a:lvl4pPr marL="0" indent="0" algn="l">
              <a:lnSpc>
                <a:spcPts val="3200"/>
              </a:lnSpc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bg2"/>
                </a:solidFill>
              </a:defRPr>
            </a:lvl4pPr>
            <a:lvl5pPr marL="0" indent="0" algn="l">
              <a:lnSpc>
                <a:spcPts val="3200"/>
              </a:lnSpc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bg2"/>
                </a:solidFill>
              </a:defRPr>
            </a:lvl5pPr>
            <a:lvl6pPr marL="0" indent="0" algn="l">
              <a:lnSpc>
                <a:spcPts val="3200"/>
              </a:lnSpc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bg2"/>
                </a:solidFill>
              </a:defRPr>
            </a:lvl6pPr>
            <a:lvl7pPr marL="0" indent="0" algn="l">
              <a:lnSpc>
                <a:spcPts val="3200"/>
              </a:lnSpc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bg2"/>
                </a:solidFill>
              </a:defRPr>
            </a:lvl7pPr>
            <a:lvl8pPr marL="0" indent="0" algn="l">
              <a:lnSpc>
                <a:spcPts val="3200"/>
              </a:lnSpc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bg2"/>
                </a:solidFill>
              </a:defRPr>
            </a:lvl8pPr>
            <a:lvl9pPr marL="0" indent="0" algn="l">
              <a:lnSpc>
                <a:spcPts val="3200"/>
              </a:lnSpc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24000" y="6240000"/>
            <a:ext cx="10080000" cy="192000"/>
          </a:xfr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84C7B36F-18FD-48F5-9A0D-FC40AEE68D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-1"/>
            <a:ext cx="10910400" cy="4248000"/>
          </a:xfrm>
          <a:custGeom>
            <a:avLst/>
            <a:gdLst>
              <a:gd name="connsiteX0" fmla="*/ 0 w 8182800"/>
              <a:gd name="connsiteY0" fmla="*/ 0 h 3186000"/>
              <a:gd name="connsiteX1" fmla="*/ 8182800 w 8182800"/>
              <a:gd name="connsiteY1" fmla="*/ 0 h 3186000"/>
              <a:gd name="connsiteX2" fmla="*/ 8182800 w 8182800"/>
              <a:gd name="connsiteY2" fmla="*/ 1 h 3186000"/>
              <a:gd name="connsiteX3" fmla="*/ 7225201 w 8182800"/>
              <a:gd name="connsiteY3" fmla="*/ 1 h 3186000"/>
              <a:gd name="connsiteX4" fmla="*/ 7225201 w 8182800"/>
              <a:gd name="connsiteY4" fmla="*/ 1440001 h 3186000"/>
              <a:gd name="connsiteX5" fmla="*/ 8182800 w 8182800"/>
              <a:gd name="connsiteY5" fmla="*/ 1440001 h 3186000"/>
              <a:gd name="connsiteX6" fmla="*/ 8182800 w 8182800"/>
              <a:gd name="connsiteY6" fmla="*/ 3186000 h 3186000"/>
              <a:gd name="connsiteX7" fmla="*/ 0 w 8182800"/>
              <a:gd name="connsiteY7" fmla="*/ 3186000 h 31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82800" h="3186000">
                <a:moveTo>
                  <a:pt x="0" y="0"/>
                </a:moveTo>
                <a:lnTo>
                  <a:pt x="8182800" y="0"/>
                </a:lnTo>
                <a:lnTo>
                  <a:pt x="8182800" y="1"/>
                </a:lnTo>
                <a:lnTo>
                  <a:pt x="7225201" y="1"/>
                </a:lnTo>
                <a:lnTo>
                  <a:pt x="7225201" y="1440001"/>
                </a:lnTo>
                <a:lnTo>
                  <a:pt x="8182800" y="1440001"/>
                </a:lnTo>
                <a:lnTo>
                  <a:pt x="8182800" y="3186000"/>
                </a:lnTo>
                <a:lnTo>
                  <a:pt x="0" y="3186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3" name="Titel 22">
            <a:extLst>
              <a:ext uri="{FF2B5EF4-FFF2-40B4-BE49-F238E27FC236}">
                <a16:creationId xmlns:a16="http://schemas.microsoft.com/office/drawing/2014/main" id="{259FB325-4F00-4E24-9BB5-CBE59A8EE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00" y="5193600"/>
            <a:ext cx="4703915" cy="432000"/>
          </a:xfrm>
        </p:spPr>
        <p:txBody>
          <a:bodyPr/>
          <a:lstStyle>
            <a:lvl1pPr>
              <a:lnSpc>
                <a:spcPts val="3333"/>
              </a:lnSpc>
              <a:defRPr cap="all" baseline="0"/>
            </a:lvl1pPr>
          </a:lstStyle>
          <a:p>
            <a:pPr lv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EA11C8C5-D6EB-4C5D-9539-1ADEFC0908B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69599" y="5193600"/>
            <a:ext cx="3340800" cy="432000"/>
          </a:xfrm>
        </p:spPr>
        <p:txBody>
          <a:bodyPr anchor="ctr" anchorCtr="0"/>
          <a:lstStyle>
            <a:lvl1pPr algn="ctr">
              <a:defRPr sz="1400"/>
            </a:lvl1pPr>
          </a:lstStyle>
          <a:p>
            <a:r>
              <a:rPr lang="de-DE" dirty="0"/>
              <a:t>Logo auf Platzhalter ziehen</a:t>
            </a:r>
          </a:p>
        </p:txBody>
      </p:sp>
    </p:spTree>
    <p:extLst>
      <p:ext uri="{BB962C8B-B14F-4D97-AF65-F5344CB8AC3E}">
        <p14:creationId xmlns:p14="http://schemas.microsoft.com/office/powerpoint/2010/main" val="102582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/ Text /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4000" y="1224000"/>
            <a:ext cx="4320000" cy="448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61E425-9AF3-4B68-A7DE-55697E59E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000" y="6336000"/>
            <a:ext cx="8400000" cy="14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336000"/>
            <a:ext cx="336000" cy="144000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72000" y="1272000"/>
            <a:ext cx="6048000" cy="403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234613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83">
          <p15:clr>
            <a:srgbClr val="FBAE40"/>
          </p15:clr>
        </p15:guide>
        <p15:guide id="2" pos="5444">
          <p15:clr>
            <a:srgbClr val="FBAE40"/>
          </p15:clr>
        </p15:guide>
        <p15:guide id="3" orient="horz" pos="596">
          <p15:clr>
            <a:srgbClr val="FBAE40"/>
          </p15:clr>
        </p15:guide>
        <p15:guide id="4" orient="horz" pos="250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/ Text / Bild inkl. Bildunter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4000" y="1224000"/>
            <a:ext cx="5472000" cy="448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61E425-9AF3-4B68-A7DE-55697E59E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000" y="6336000"/>
            <a:ext cx="8400000" cy="14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336000"/>
            <a:ext cx="336000" cy="144000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40000" y="1272000"/>
            <a:ext cx="528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8C92916-9C2D-4160-84A7-92C7AE8CF3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0000" y="4944000"/>
            <a:ext cx="5280000" cy="768000"/>
          </a:xfrm>
        </p:spPr>
        <p:txBody>
          <a:bodyPr/>
          <a:lstStyle>
            <a:lvl1pPr>
              <a:lnSpc>
                <a:spcPts val="1600"/>
              </a:lnSpc>
              <a:spcAft>
                <a:spcPts val="0"/>
              </a:spcAft>
              <a:defRPr sz="1200"/>
            </a:lvl1pPr>
            <a:lvl2pPr>
              <a:lnSpc>
                <a:spcPts val="1600"/>
              </a:lnSpc>
              <a:spcAft>
                <a:spcPts val="0"/>
              </a:spcAft>
              <a:defRPr sz="1200"/>
            </a:lvl2pPr>
            <a:lvl3pPr>
              <a:lnSpc>
                <a:spcPts val="1600"/>
              </a:lnSpc>
              <a:spcAft>
                <a:spcPts val="0"/>
              </a:spcAft>
              <a:defRPr sz="1200"/>
            </a:lvl3pPr>
            <a:lvl4pPr>
              <a:lnSpc>
                <a:spcPts val="1600"/>
              </a:lnSpc>
              <a:spcAft>
                <a:spcPts val="0"/>
              </a:spcAft>
              <a:defRPr sz="1200"/>
            </a:lvl4pPr>
            <a:lvl5pPr>
              <a:lnSpc>
                <a:spcPts val="1600"/>
              </a:lnSpc>
              <a:spcAft>
                <a:spcPts val="0"/>
              </a:spcAft>
              <a:defRPr sz="1200"/>
            </a:lvl5pPr>
            <a:lvl6pPr>
              <a:lnSpc>
                <a:spcPts val="1600"/>
              </a:lnSpc>
              <a:spcAft>
                <a:spcPts val="0"/>
              </a:spcAft>
              <a:defRPr sz="1200"/>
            </a:lvl6pPr>
            <a:lvl7pPr>
              <a:lnSpc>
                <a:spcPts val="1600"/>
              </a:lnSpc>
              <a:spcAft>
                <a:spcPts val="0"/>
              </a:spcAft>
              <a:defRPr sz="1200"/>
            </a:lvl7pPr>
            <a:lvl8pPr>
              <a:lnSpc>
                <a:spcPts val="1600"/>
              </a:lnSpc>
              <a:spcAft>
                <a:spcPts val="0"/>
              </a:spcAft>
              <a:defRPr sz="1200"/>
            </a:lvl8pPr>
            <a:lvl9pPr>
              <a:lnSpc>
                <a:spcPts val="1600"/>
              </a:lnSpc>
              <a:spcAft>
                <a:spcPts val="0"/>
              </a:spcAft>
              <a:defRPr sz="12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0"/>
            <a:endParaRPr lang="de-DE" dirty="0"/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1238151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>
          <p15:clr>
            <a:srgbClr val="FBAE40"/>
          </p15:clr>
        </p15:guide>
        <p15:guide id="2" pos="5444">
          <p15:clr>
            <a:srgbClr val="FBAE40"/>
          </p15:clr>
        </p15:guide>
        <p15:guide id="3" orient="horz" pos="596">
          <p15:clr>
            <a:srgbClr val="FBAE40"/>
          </p15:clr>
        </p15:guide>
        <p15:guide id="4" orient="horz" pos="226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/ Bild inkl. Bildunterzeile 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60000" y="1224000"/>
            <a:ext cx="4560000" cy="448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61E425-9AF3-4B68-A7DE-55697E59E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000" y="6336000"/>
            <a:ext cx="8400000" cy="14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336000"/>
            <a:ext cx="336000" cy="144000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4000" y="1272000"/>
            <a:ext cx="528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8C92916-9C2D-4160-84A7-92C7AE8CF3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000" y="4944000"/>
            <a:ext cx="5280000" cy="768000"/>
          </a:xfrm>
        </p:spPr>
        <p:txBody>
          <a:bodyPr/>
          <a:lstStyle>
            <a:lvl1pPr>
              <a:lnSpc>
                <a:spcPts val="1600"/>
              </a:lnSpc>
              <a:spcAft>
                <a:spcPts val="0"/>
              </a:spcAft>
              <a:defRPr sz="1200"/>
            </a:lvl1pPr>
            <a:lvl2pPr>
              <a:lnSpc>
                <a:spcPts val="1600"/>
              </a:lnSpc>
              <a:spcAft>
                <a:spcPts val="0"/>
              </a:spcAft>
              <a:defRPr sz="1200"/>
            </a:lvl2pPr>
            <a:lvl3pPr>
              <a:lnSpc>
                <a:spcPts val="1600"/>
              </a:lnSpc>
              <a:spcAft>
                <a:spcPts val="0"/>
              </a:spcAft>
              <a:defRPr sz="1200"/>
            </a:lvl3pPr>
            <a:lvl4pPr>
              <a:lnSpc>
                <a:spcPts val="1600"/>
              </a:lnSpc>
              <a:spcAft>
                <a:spcPts val="0"/>
              </a:spcAft>
              <a:defRPr sz="1200"/>
            </a:lvl4pPr>
            <a:lvl5pPr>
              <a:lnSpc>
                <a:spcPts val="1600"/>
              </a:lnSpc>
              <a:spcAft>
                <a:spcPts val="0"/>
              </a:spcAft>
              <a:defRPr sz="1200"/>
            </a:lvl5pPr>
            <a:lvl6pPr>
              <a:lnSpc>
                <a:spcPts val="1600"/>
              </a:lnSpc>
              <a:spcAft>
                <a:spcPts val="0"/>
              </a:spcAft>
              <a:defRPr sz="1200"/>
            </a:lvl6pPr>
            <a:lvl7pPr>
              <a:lnSpc>
                <a:spcPts val="1600"/>
              </a:lnSpc>
              <a:spcAft>
                <a:spcPts val="0"/>
              </a:spcAft>
              <a:defRPr sz="1200"/>
            </a:lvl7pPr>
            <a:lvl8pPr>
              <a:lnSpc>
                <a:spcPts val="1600"/>
              </a:lnSpc>
              <a:spcAft>
                <a:spcPts val="0"/>
              </a:spcAft>
              <a:defRPr sz="1200"/>
            </a:lvl8pPr>
            <a:lvl9pPr>
              <a:lnSpc>
                <a:spcPts val="1600"/>
              </a:lnSpc>
              <a:spcAft>
                <a:spcPts val="0"/>
              </a:spcAft>
              <a:defRPr sz="12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0"/>
            <a:endParaRPr lang="de-DE" dirty="0"/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1718848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>
          <p15:clr>
            <a:srgbClr val="FBAE40"/>
          </p15:clr>
        </p15:guide>
        <p15:guide id="2" pos="5444">
          <p15:clr>
            <a:srgbClr val="FBAE40"/>
          </p15:clr>
        </p15:guide>
        <p15:guide id="3" orient="horz" pos="596">
          <p15:clr>
            <a:srgbClr val="FBAE40"/>
          </p15:clr>
        </p15:guide>
        <p15:guide id="4" orient="horz" pos="226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/ Text /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4000" y="1224000"/>
            <a:ext cx="7200000" cy="448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61E425-9AF3-4B68-A7DE-55697E59E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000" y="6336000"/>
            <a:ext cx="8400000" cy="14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336000"/>
            <a:ext cx="336000" cy="144000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40000" y="1272000"/>
            <a:ext cx="2880000" cy="19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73CCF540-0E4F-47A6-981D-1A856FBCB4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40000" y="3504000"/>
            <a:ext cx="2880000" cy="19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784085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77">
          <p15:clr>
            <a:srgbClr val="FBAE40"/>
          </p15:clr>
        </p15:guide>
        <p15:guide id="2" pos="5444">
          <p15:clr>
            <a:srgbClr val="FBAE40"/>
          </p15:clr>
        </p15:guide>
        <p15:guide id="3" orient="horz" pos="596">
          <p15:clr>
            <a:srgbClr val="FBAE40"/>
          </p15:clr>
        </p15:guide>
        <p15:guide id="4" orient="horz" pos="1653">
          <p15:clr>
            <a:srgbClr val="FBAE40"/>
          </p15:clr>
        </p15:guide>
        <p15:guide id="5" orient="horz" pos="2564">
          <p15:clr>
            <a:srgbClr val="FBAE40"/>
          </p15:clr>
        </p15:guide>
        <p15:guide id="6" orient="horz" pos="1513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/ 2 Bilder 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20000" y="1224000"/>
            <a:ext cx="7200000" cy="448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61E425-9AF3-4B68-A7DE-55697E59E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000" y="6336000"/>
            <a:ext cx="8400000" cy="14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336000"/>
            <a:ext cx="336000" cy="144000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4000" y="1272000"/>
            <a:ext cx="2880000" cy="19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73CCF540-0E4F-47A6-981D-1A856FBCB4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000" y="3504000"/>
            <a:ext cx="2880000" cy="19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80392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8">
          <p15:clr>
            <a:srgbClr val="FBAE40"/>
          </p15:clr>
        </p15:guide>
        <p15:guide id="2" pos="5444">
          <p15:clr>
            <a:srgbClr val="FBAE40"/>
          </p15:clr>
        </p15:guide>
        <p15:guide id="3" orient="horz" pos="596">
          <p15:clr>
            <a:srgbClr val="FBAE40"/>
          </p15:clr>
        </p15:guide>
        <p15:guide id="4" orient="horz" pos="1653">
          <p15:clr>
            <a:srgbClr val="FBAE40"/>
          </p15:clr>
        </p15:guide>
        <p15:guide id="5" orient="horz" pos="2564">
          <p15:clr>
            <a:srgbClr val="FBAE40"/>
          </p15:clr>
        </p15:guide>
        <p15:guide id="6" orient="horz" pos="1513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2F6D41-300A-44A6-A773-F84C7424C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000" y="6336000"/>
            <a:ext cx="8400000" cy="14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5674647-E98A-4E91-B769-603FBD38F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336000"/>
            <a:ext cx="336000" cy="144000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009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7FEC2D-DBFC-481D-89EF-55316F02D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000" y="6336000"/>
            <a:ext cx="8400000" cy="14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C5583F-31A1-412C-900F-41106AD78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336000"/>
            <a:ext cx="336000" cy="144000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92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PITEL HERVORHEBUNG MIT VIEL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8A6D120-9FDF-4BA4-88F2-0C6E4507EEA9}"/>
              </a:ext>
            </a:extLst>
          </p:cNvPr>
          <p:cNvSpPr/>
          <p:nvPr/>
        </p:nvSpPr>
        <p:spPr>
          <a:xfrm>
            <a:off x="0" y="0"/>
            <a:ext cx="12192000" cy="686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4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F15F71-44DB-4D13-AE55-D28F1D1B7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4000" y="1008000"/>
            <a:ext cx="10896000" cy="960000"/>
          </a:xfrm>
        </p:spPr>
        <p:txBody>
          <a:bodyPr/>
          <a:lstStyle>
            <a:lvl1pPr>
              <a:lnSpc>
                <a:spcPts val="7600"/>
              </a:lnSpc>
              <a:defRPr sz="64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3B6EDCF-E80D-4E83-A8E4-8D2B26F44C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000" y="1968589"/>
            <a:ext cx="10896000" cy="1919817"/>
          </a:xfrm>
        </p:spPr>
        <p:txBody>
          <a:bodyPr/>
          <a:lstStyle>
            <a:lvl1pPr>
              <a:lnSpc>
                <a:spcPts val="7600"/>
              </a:lnSpc>
              <a:defRPr sz="6400" b="1">
                <a:solidFill>
                  <a:schemeClr val="bg1"/>
                </a:solidFill>
              </a:defRPr>
            </a:lvl1pPr>
            <a:lvl2pPr>
              <a:lnSpc>
                <a:spcPts val="7600"/>
              </a:lnSpc>
              <a:defRPr sz="6400" b="1">
                <a:solidFill>
                  <a:schemeClr val="bg1"/>
                </a:solidFill>
              </a:defRPr>
            </a:lvl2pPr>
            <a:lvl3pPr>
              <a:lnSpc>
                <a:spcPts val="7600"/>
              </a:lnSpc>
              <a:defRPr sz="6400" b="1">
                <a:solidFill>
                  <a:schemeClr val="bg1"/>
                </a:solidFill>
              </a:defRPr>
            </a:lvl3pPr>
            <a:lvl4pPr>
              <a:lnSpc>
                <a:spcPts val="7600"/>
              </a:lnSpc>
              <a:defRPr sz="6400" b="1">
                <a:solidFill>
                  <a:schemeClr val="bg1"/>
                </a:solidFill>
              </a:defRPr>
            </a:lvl4pPr>
            <a:lvl5pPr>
              <a:lnSpc>
                <a:spcPts val="7600"/>
              </a:lnSpc>
              <a:defRPr sz="6400" b="1">
                <a:solidFill>
                  <a:schemeClr val="bg1"/>
                </a:solidFill>
              </a:defRPr>
            </a:lvl5pPr>
            <a:lvl6pPr>
              <a:lnSpc>
                <a:spcPts val="7600"/>
              </a:lnSpc>
              <a:defRPr sz="6400" b="1">
                <a:solidFill>
                  <a:schemeClr val="bg1"/>
                </a:solidFill>
              </a:defRPr>
            </a:lvl6pPr>
            <a:lvl7pPr>
              <a:lnSpc>
                <a:spcPts val="7600"/>
              </a:lnSpc>
              <a:defRPr sz="6400" b="1">
                <a:solidFill>
                  <a:schemeClr val="bg1"/>
                </a:solidFill>
              </a:defRPr>
            </a:lvl7pPr>
            <a:lvl8pPr>
              <a:lnSpc>
                <a:spcPts val="7600"/>
              </a:lnSpc>
              <a:defRPr sz="6400" b="1">
                <a:solidFill>
                  <a:schemeClr val="bg1"/>
                </a:solidFill>
              </a:defRPr>
            </a:lvl8pPr>
            <a:lvl9pPr>
              <a:lnSpc>
                <a:spcPts val="7600"/>
              </a:lnSpc>
              <a:defRPr sz="64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Hervorhebung</a:t>
            </a:r>
          </a:p>
        </p:txBody>
      </p:sp>
    </p:spTree>
    <p:extLst>
      <p:ext uri="{BB962C8B-B14F-4D97-AF65-F5344CB8AC3E}">
        <p14:creationId xmlns:p14="http://schemas.microsoft.com/office/powerpoint/2010/main" val="1940426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PITEL HERVORHEBUNG MIT VIEL INH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8A6D120-9FDF-4BA4-88F2-0C6E4507EEA9}"/>
              </a:ext>
            </a:extLst>
          </p:cNvPr>
          <p:cNvSpPr/>
          <p:nvPr/>
        </p:nvSpPr>
        <p:spPr>
          <a:xfrm>
            <a:off x="0" y="0"/>
            <a:ext cx="12192000" cy="686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4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F15F71-44DB-4D13-AE55-D28F1D1B7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4000" y="1104000"/>
            <a:ext cx="10896000" cy="720000"/>
          </a:xfrm>
        </p:spPr>
        <p:txBody>
          <a:bodyPr/>
          <a:lstStyle>
            <a:lvl1pPr>
              <a:lnSpc>
                <a:spcPts val="5867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3B6EDCF-E80D-4E83-A8E4-8D2B26F44C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000" y="1823999"/>
            <a:ext cx="10896000" cy="3888000"/>
          </a:xfrm>
        </p:spPr>
        <p:txBody>
          <a:bodyPr/>
          <a:lstStyle>
            <a:lvl1pPr>
              <a:lnSpc>
                <a:spcPts val="5867"/>
              </a:lnSpc>
              <a:spcAft>
                <a:spcPts val="0"/>
              </a:spcAft>
              <a:defRPr sz="4800" b="0">
                <a:solidFill>
                  <a:schemeClr val="bg1"/>
                </a:solidFill>
              </a:defRPr>
            </a:lvl1pPr>
            <a:lvl2pPr>
              <a:lnSpc>
                <a:spcPts val="5867"/>
              </a:lnSpc>
              <a:defRPr sz="4800" b="0">
                <a:solidFill>
                  <a:schemeClr val="bg1"/>
                </a:solidFill>
              </a:defRPr>
            </a:lvl2pPr>
            <a:lvl3pPr>
              <a:lnSpc>
                <a:spcPts val="5867"/>
              </a:lnSpc>
              <a:defRPr sz="4800" b="0">
                <a:solidFill>
                  <a:schemeClr val="bg1"/>
                </a:solidFill>
              </a:defRPr>
            </a:lvl3pPr>
            <a:lvl4pPr>
              <a:lnSpc>
                <a:spcPts val="5867"/>
              </a:lnSpc>
              <a:defRPr sz="4800" b="0">
                <a:solidFill>
                  <a:schemeClr val="bg1"/>
                </a:solidFill>
              </a:defRPr>
            </a:lvl4pPr>
            <a:lvl5pPr>
              <a:lnSpc>
                <a:spcPts val="5867"/>
              </a:lnSpc>
              <a:defRPr sz="4800" b="0">
                <a:solidFill>
                  <a:schemeClr val="bg1"/>
                </a:solidFill>
              </a:defRPr>
            </a:lvl5pPr>
            <a:lvl6pPr>
              <a:lnSpc>
                <a:spcPts val="5867"/>
              </a:lnSpc>
              <a:defRPr sz="4800" b="0">
                <a:solidFill>
                  <a:schemeClr val="bg1"/>
                </a:solidFill>
              </a:defRPr>
            </a:lvl6pPr>
            <a:lvl7pPr>
              <a:lnSpc>
                <a:spcPts val="5867"/>
              </a:lnSpc>
              <a:defRPr sz="4800" b="0">
                <a:solidFill>
                  <a:schemeClr val="bg1"/>
                </a:solidFill>
              </a:defRPr>
            </a:lvl7pPr>
            <a:lvl8pPr>
              <a:lnSpc>
                <a:spcPts val="5867"/>
              </a:lnSpc>
              <a:defRPr sz="4800" b="0">
                <a:solidFill>
                  <a:schemeClr val="bg1"/>
                </a:solidFill>
              </a:defRPr>
            </a:lvl8pPr>
            <a:lvl9pPr>
              <a:lnSpc>
                <a:spcPts val="5867"/>
              </a:lnSpc>
              <a:defRPr sz="4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Hervorhebung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37486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24000" y="319468"/>
            <a:ext cx="10080000" cy="62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defTabSz="311992">
              <a:tabLst>
                <a:tab pos="311992" algn="l"/>
              </a:tabLst>
              <a:defRPr/>
            </a:lvl2pPr>
            <a:lvl3pPr defTabSz="311992">
              <a:tabLst>
                <a:tab pos="311992" algn="l"/>
              </a:tabLst>
              <a:defRPr/>
            </a:lvl3pPr>
            <a:lvl4pPr defTabSz="311992">
              <a:tabLst>
                <a:tab pos="311992" algn="l"/>
              </a:tabLst>
              <a:defRPr/>
            </a:lvl4pPr>
            <a:lvl5pPr defTabSz="311992">
              <a:tabLst>
                <a:tab pos="311992" algn="l"/>
              </a:tabLst>
              <a:defRPr/>
            </a:lvl5pPr>
            <a:lvl6pPr marL="0" indent="0" defTabSz="311992">
              <a:buFont typeface="+mj-lt"/>
              <a:buNone/>
              <a:tabLst>
                <a:tab pos="311992" algn="l"/>
              </a:tabLst>
              <a:defRPr/>
            </a:lvl6pPr>
            <a:lvl7pPr defTabSz="311992">
              <a:tabLst>
                <a:tab pos="311992" algn="l"/>
              </a:tabLst>
              <a:defRPr/>
            </a:lvl7pPr>
            <a:lvl8pPr defTabSz="311992">
              <a:tabLst>
                <a:tab pos="311992" algn="l"/>
              </a:tabLst>
              <a:defRPr/>
            </a:lvl8pPr>
            <a:lvl9pPr defTabSz="311992">
              <a:tabLst>
                <a:tab pos="311992" algn="l"/>
              </a:tabLst>
              <a:defRPr/>
            </a:lvl9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329822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 //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61E425-9AF3-4B68-A7DE-55697E59E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2000" y="6333003"/>
            <a:ext cx="8400000" cy="29446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335999"/>
            <a:ext cx="528000" cy="288471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5A8BB0B-4BD0-4791-8A9B-89C9D0000E3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4000" y="1224000"/>
            <a:ext cx="10896000" cy="448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grpSp>
        <p:nvGrpSpPr>
          <p:cNvPr id="6" name="Regieanweisungen">
            <a:extLst>
              <a:ext uri="{FF2B5EF4-FFF2-40B4-BE49-F238E27FC236}">
                <a16:creationId xmlns:a16="http://schemas.microsoft.com/office/drawing/2014/main" id="{20CE116F-C667-495A-B654-8B72C3A079E7}"/>
              </a:ext>
            </a:extLst>
          </p:cNvPr>
          <p:cNvGrpSpPr/>
          <p:nvPr/>
        </p:nvGrpSpPr>
        <p:grpSpPr>
          <a:xfrm>
            <a:off x="-3505067" y="-624000"/>
            <a:ext cx="19778197" cy="8111999"/>
            <a:chOff x="-2628800" y="-468000"/>
            <a:chExt cx="14833648" cy="6083999"/>
          </a:xfrm>
        </p:grpSpPr>
        <p:sp>
          <p:nvSpPr>
            <p:cNvPr id="16" name="Listenebenen">
              <a:extLst>
                <a:ext uri="{FF2B5EF4-FFF2-40B4-BE49-F238E27FC236}">
                  <a16:creationId xmlns:a16="http://schemas.microsoft.com/office/drawing/2014/main" id="{84A0104B-AA90-4DE7-ADAE-6959FBC15DB1}"/>
                </a:ext>
              </a:extLst>
            </p:cNvPr>
            <p:cNvSpPr txBox="1"/>
            <p:nvPr/>
          </p:nvSpPr>
          <p:spPr>
            <a:xfrm rot="10800000" flipH="1" flipV="1">
              <a:off x="-2628800" y="1368000"/>
              <a:ext cx="2520800" cy="152778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Einfärbung einer Spalte/Zeile: </a:t>
              </a:r>
              <a:br>
                <a:rPr lang="de-DE" sz="16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Markieren der Spalte/Zeile: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 Entwurf / Tabellentools &gt; Schattierung &gt;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6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Die gewünschte Farbe aus den Designfarben auswählen</a:t>
              </a:r>
            </a:p>
          </p:txBody>
        </p:sp>
        <p:sp>
          <p:nvSpPr>
            <p:cNvPr id="10" name="Zurücksetzen">
              <a:extLst>
                <a:ext uri="{FF2B5EF4-FFF2-40B4-BE49-F238E27FC236}">
                  <a16:creationId xmlns:a16="http://schemas.microsoft.com/office/drawing/2014/main" id="{431D1FFE-03BA-4520-A89B-CDD1BC7E4751}"/>
                </a:ext>
              </a:extLst>
            </p:cNvPr>
            <p:cNvSpPr txBox="1"/>
            <p:nvPr/>
          </p:nvSpPr>
          <p:spPr>
            <a:xfrm rot="10800000" flipH="1" flipV="1">
              <a:off x="9252000" y="648000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1" name="Hilfslinien">
              <a:extLst>
                <a:ext uri="{FF2B5EF4-FFF2-40B4-BE49-F238E27FC236}">
                  <a16:creationId xmlns:a16="http://schemas.microsoft.com/office/drawing/2014/main" id="{38EA8585-E11F-4D10-9DAB-78E6756B2D63}"/>
                </a:ext>
              </a:extLst>
            </p:cNvPr>
            <p:cNvSpPr txBox="1"/>
            <p:nvPr/>
          </p:nvSpPr>
          <p:spPr>
            <a:xfrm rot="10800000" flipH="1" flipV="1">
              <a:off x="431801" y="-468000"/>
              <a:ext cx="82804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Löschen einer Spalte/Zeile: 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Markieren der Spalte/Zeile: Layout &gt; Löschen &gt; Spalte bzw. Zeile löschen</a:t>
              </a:r>
            </a:p>
          </p:txBody>
        </p:sp>
        <p:sp>
          <p:nvSpPr>
            <p:cNvPr id="12" name="Fußzeile">
              <a:extLst>
                <a:ext uri="{FF2B5EF4-FFF2-40B4-BE49-F238E27FC236}">
                  <a16:creationId xmlns:a16="http://schemas.microsoft.com/office/drawing/2014/main" id="{4EFB3271-7B15-42ED-A704-B39FAEDC1436}"/>
                </a:ext>
              </a:extLst>
            </p:cNvPr>
            <p:cNvSpPr txBox="1"/>
            <p:nvPr/>
          </p:nvSpPr>
          <p:spPr>
            <a:xfrm rot="10800000" flipH="1" flipV="1">
              <a:off x="431800" y="5255998"/>
              <a:ext cx="8280400" cy="360001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sp>
          <p:nvSpPr>
            <p:cNvPr id="13" name="Layoutwechsel">
              <a:extLst>
                <a:ext uri="{FF2B5EF4-FFF2-40B4-BE49-F238E27FC236}">
                  <a16:creationId xmlns:a16="http://schemas.microsoft.com/office/drawing/2014/main" id="{6BCDAEA0-53BC-4E57-84CA-5C530F05A90E}"/>
                </a:ext>
              </a:extLst>
            </p:cNvPr>
            <p:cNvSpPr txBox="1"/>
            <p:nvPr/>
          </p:nvSpPr>
          <p:spPr>
            <a:xfrm rot="10800000" flipH="1" flipV="1">
              <a:off x="9252000" y="2283786"/>
              <a:ext cx="2952848" cy="1044048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Einfügen einer Spalte/Zeile: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Markieren der Spalte/Zeile neben der eine weitere eingefügt werden soll: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Layout &gt; Hier die gewünschte Einfügeoption auswählen</a:t>
              </a:r>
            </a:p>
          </p:txBody>
        </p:sp>
      </p:grp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4573989D-8FFD-4555-AAB7-592C2CE3AC9F}"/>
              </a:ext>
            </a:extLst>
          </p:cNvPr>
          <p:cNvCxnSpPr/>
          <p:nvPr/>
        </p:nvCxnSpPr>
        <p:spPr>
          <a:xfrm>
            <a:off x="0" y="5980800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F3269418-AEC9-43D6-9A0C-41CA02546B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13"/>
          <a:stretch/>
        </p:blipFill>
        <p:spPr>
          <a:xfrm>
            <a:off x="12336001" y="4437031"/>
            <a:ext cx="2756284" cy="115221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81CC49D-33BF-49DC-B533-86BE2EB41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000" y="6239520"/>
            <a:ext cx="2016000" cy="38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6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12192000" cy="6864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/>
              <a:t>Vollbild durch klicken einfügen.</a:t>
            </a:r>
          </a:p>
        </p:txBody>
      </p:sp>
    </p:spTree>
    <p:extLst>
      <p:ext uri="{BB962C8B-B14F-4D97-AF65-F5344CB8AC3E}">
        <p14:creationId xmlns:p14="http://schemas.microsoft.com/office/powerpoint/2010/main" val="231982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2736000" y="624000"/>
            <a:ext cx="6720000" cy="448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97D7879-BA70-4DD0-99E9-74C1A1FA34B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60000" y="6336000"/>
            <a:ext cx="8400000" cy="14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422CC4-3EFE-4A06-B194-FAB2C24ECED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2000" y="6336000"/>
            <a:ext cx="336000" cy="144000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DC3B07E-B021-4B5C-9450-33EDD58444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5999" y="5270400"/>
            <a:ext cx="6720000" cy="432000"/>
          </a:xfrm>
        </p:spPr>
        <p:txBody>
          <a:bodyPr/>
          <a:lstStyle>
            <a:lvl1pPr>
              <a:lnSpc>
                <a:spcPts val="1600"/>
              </a:lnSpc>
              <a:spcAft>
                <a:spcPts val="0"/>
              </a:spcAft>
              <a:defRPr sz="1200"/>
            </a:lvl1pPr>
            <a:lvl2pPr>
              <a:lnSpc>
                <a:spcPts val="1600"/>
              </a:lnSpc>
              <a:spcAft>
                <a:spcPts val="0"/>
              </a:spcAft>
              <a:defRPr sz="1200"/>
            </a:lvl2pPr>
            <a:lvl3pPr>
              <a:lnSpc>
                <a:spcPts val="1600"/>
              </a:lnSpc>
              <a:spcAft>
                <a:spcPts val="0"/>
              </a:spcAft>
              <a:defRPr sz="1200"/>
            </a:lvl3pPr>
            <a:lvl4pPr>
              <a:lnSpc>
                <a:spcPts val="1600"/>
              </a:lnSpc>
              <a:spcAft>
                <a:spcPts val="0"/>
              </a:spcAft>
              <a:defRPr sz="1200"/>
            </a:lvl4pPr>
            <a:lvl5pPr>
              <a:lnSpc>
                <a:spcPts val="1600"/>
              </a:lnSpc>
              <a:spcAft>
                <a:spcPts val="0"/>
              </a:spcAft>
              <a:defRPr sz="1200"/>
            </a:lvl5pPr>
            <a:lvl6pPr>
              <a:lnSpc>
                <a:spcPts val="1600"/>
              </a:lnSpc>
              <a:spcAft>
                <a:spcPts val="0"/>
              </a:spcAft>
              <a:defRPr sz="1200"/>
            </a:lvl6pPr>
            <a:lvl7pPr>
              <a:lnSpc>
                <a:spcPts val="1600"/>
              </a:lnSpc>
              <a:spcAft>
                <a:spcPts val="0"/>
              </a:spcAft>
              <a:defRPr sz="1200"/>
            </a:lvl7pPr>
            <a:lvl8pPr>
              <a:lnSpc>
                <a:spcPts val="1600"/>
              </a:lnSpc>
              <a:spcAft>
                <a:spcPts val="0"/>
              </a:spcAft>
              <a:defRPr sz="1200"/>
            </a:lvl8pPr>
            <a:lvl9pPr>
              <a:lnSpc>
                <a:spcPts val="1600"/>
              </a:lnSpc>
              <a:spcAft>
                <a:spcPts val="0"/>
              </a:spcAft>
              <a:defRPr sz="12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433133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292">
          <p15:clr>
            <a:srgbClr val="FBAE40"/>
          </p15:clr>
        </p15:guide>
        <p15:guide id="2" pos="4468">
          <p15:clr>
            <a:srgbClr val="FBAE40"/>
          </p15:clr>
        </p15:guide>
        <p15:guide id="3" orient="horz" pos="291">
          <p15:clr>
            <a:srgbClr val="FBAE40"/>
          </p15:clr>
        </p15:guide>
        <p15:guide id="4" orient="horz" pos="2419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000" y="624000"/>
            <a:ext cx="528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97D7879-BA70-4DD0-99E9-74C1A1FA34B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60000" y="6336000"/>
            <a:ext cx="8400000" cy="14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422CC4-3EFE-4A06-B194-FAB2C24ECED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2000" y="6336000"/>
            <a:ext cx="336000" cy="144000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DC3B07E-B021-4B5C-9450-33EDD58444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4000" y="4320000"/>
            <a:ext cx="5280000" cy="1392000"/>
          </a:xfrm>
        </p:spPr>
        <p:txBody>
          <a:bodyPr/>
          <a:lstStyle>
            <a:lvl1pPr>
              <a:lnSpc>
                <a:spcPts val="1600"/>
              </a:lnSpc>
              <a:spcAft>
                <a:spcPts val="0"/>
              </a:spcAft>
              <a:defRPr sz="1200"/>
            </a:lvl1pPr>
            <a:lvl2pPr>
              <a:lnSpc>
                <a:spcPts val="1600"/>
              </a:lnSpc>
              <a:spcAft>
                <a:spcPts val="0"/>
              </a:spcAft>
              <a:defRPr sz="1200"/>
            </a:lvl2pPr>
            <a:lvl3pPr>
              <a:lnSpc>
                <a:spcPts val="1600"/>
              </a:lnSpc>
              <a:spcAft>
                <a:spcPts val="0"/>
              </a:spcAft>
              <a:defRPr sz="1200"/>
            </a:lvl3pPr>
            <a:lvl4pPr>
              <a:lnSpc>
                <a:spcPts val="1600"/>
              </a:lnSpc>
              <a:spcAft>
                <a:spcPts val="0"/>
              </a:spcAft>
              <a:defRPr sz="1200"/>
            </a:lvl4pPr>
            <a:lvl5pPr>
              <a:lnSpc>
                <a:spcPts val="1600"/>
              </a:lnSpc>
              <a:spcAft>
                <a:spcPts val="0"/>
              </a:spcAft>
              <a:defRPr sz="1200"/>
            </a:lvl5pPr>
            <a:lvl6pPr>
              <a:lnSpc>
                <a:spcPts val="1600"/>
              </a:lnSpc>
              <a:spcAft>
                <a:spcPts val="0"/>
              </a:spcAft>
              <a:defRPr sz="1200"/>
            </a:lvl6pPr>
            <a:lvl7pPr>
              <a:lnSpc>
                <a:spcPts val="1600"/>
              </a:lnSpc>
              <a:spcAft>
                <a:spcPts val="0"/>
              </a:spcAft>
              <a:defRPr sz="1200"/>
            </a:lvl7pPr>
            <a:lvl8pPr>
              <a:lnSpc>
                <a:spcPts val="1600"/>
              </a:lnSpc>
              <a:spcAft>
                <a:spcPts val="0"/>
              </a:spcAft>
              <a:defRPr sz="1200"/>
            </a:lvl8pPr>
            <a:lvl9pPr>
              <a:lnSpc>
                <a:spcPts val="1600"/>
              </a:lnSpc>
              <a:spcAft>
                <a:spcPts val="0"/>
              </a:spcAft>
              <a:defRPr sz="1200"/>
            </a:lvl9pPr>
          </a:lstStyle>
          <a:p>
            <a:pPr lvl="0"/>
            <a:r>
              <a:rPr lang="de-DE" dirty="0"/>
              <a:t>Bildunterzeile </a:t>
            </a:r>
            <a:r>
              <a:rPr lang="de-DE" dirty="0" err="1"/>
              <a:t>Bildunterzeile</a:t>
            </a:r>
            <a:r>
              <a:rPr lang="de-DE" dirty="0"/>
              <a:t>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CFABEA7C-7103-4FAC-AAB1-B8FF0684867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40000" y="624000"/>
            <a:ext cx="528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9CA26BD8-E4CD-4A9F-ACC0-895F1FD2744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0000" y="4320000"/>
            <a:ext cx="5280000" cy="1392000"/>
          </a:xfrm>
        </p:spPr>
        <p:txBody>
          <a:bodyPr/>
          <a:lstStyle>
            <a:lvl1pPr>
              <a:lnSpc>
                <a:spcPts val="1600"/>
              </a:lnSpc>
              <a:spcAft>
                <a:spcPts val="0"/>
              </a:spcAft>
              <a:defRPr sz="1200"/>
            </a:lvl1pPr>
            <a:lvl2pPr>
              <a:lnSpc>
                <a:spcPts val="1600"/>
              </a:lnSpc>
              <a:spcAft>
                <a:spcPts val="0"/>
              </a:spcAft>
              <a:defRPr sz="1200"/>
            </a:lvl2pPr>
            <a:lvl3pPr>
              <a:lnSpc>
                <a:spcPts val="1600"/>
              </a:lnSpc>
              <a:spcAft>
                <a:spcPts val="0"/>
              </a:spcAft>
              <a:defRPr sz="1200"/>
            </a:lvl3pPr>
            <a:lvl4pPr>
              <a:lnSpc>
                <a:spcPts val="1600"/>
              </a:lnSpc>
              <a:spcAft>
                <a:spcPts val="0"/>
              </a:spcAft>
              <a:defRPr sz="1200"/>
            </a:lvl4pPr>
            <a:lvl5pPr>
              <a:lnSpc>
                <a:spcPts val="1600"/>
              </a:lnSpc>
              <a:spcAft>
                <a:spcPts val="0"/>
              </a:spcAft>
              <a:defRPr sz="1200"/>
            </a:lvl5pPr>
            <a:lvl6pPr>
              <a:lnSpc>
                <a:spcPts val="1600"/>
              </a:lnSpc>
              <a:spcAft>
                <a:spcPts val="0"/>
              </a:spcAft>
              <a:defRPr sz="1200"/>
            </a:lvl6pPr>
            <a:lvl7pPr>
              <a:lnSpc>
                <a:spcPts val="1600"/>
              </a:lnSpc>
              <a:spcAft>
                <a:spcPts val="0"/>
              </a:spcAft>
              <a:defRPr sz="1200"/>
            </a:lvl7pPr>
            <a:lvl8pPr>
              <a:lnSpc>
                <a:spcPts val="1600"/>
              </a:lnSpc>
              <a:spcAft>
                <a:spcPts val="0"/>
              </a:spcAft>
              <a:defRPr sz="1200"/>
            </a:lvl8pPr>
            <a:lvl9pPr>
              <a:lnSpc>
                <a:spcPts val="1600"/>
              </a:lnSpc>
              <a:spcAft>
                <a:spcPts val="0"/>
              </a:spcAft>
              <a:defRPr sz="1200"/>
            </a:lvl9pPr>
          </a:lstStyle>
          <a:p>
            <a:pPr lvl="0"/>
            <a:r>
              <a:rPr lang="de-DE" dirty="0"/>
              <a:t>Bildunterzeile </a:t>
            </a:r>
            <a:r>
              <a:rPr lang="de-DE" dirty="0" err="1"/>
              <a:t>Bildunterzeile</a:t>
            </a:r>
            <a:r>
              <a:rPr lang="de-DE" dirty="0"/>
              <a:t> // für weitere Ebenen (Text)  &gt;&gt; Menü &gt; Start &gt; Absatz &gt; Listenebene erhöhen</a:t>
            </a:r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8748522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>
          <p15:clr>
            <a:srgbClr val="FBAE40"/>
          </p15:clr>
        </p15:guide>
        <p15:guide id="2" pos="5443">
          <p15:clr>
            <a:srgbClr val="FBAE40"/>
          </p15:clr>
        </p15:guide>
        <p15:guide id="3" orient="horz" pos="291">
          <p15:clr>
            <a:srgbClr val="FBAE40"/>
          </p15:clr>
        </p15:guide>
        <p15:guide id="4" orient="horz" pos="1963">
          <p15:clr>
            <a:srgbClr val="FBAE40"/>
          </p15:clr>
        </p15:guide>
        <p15:guide id="5" pos="279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Bilder inkl.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000" y="1272000"/>
            <a:ext cx="528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97D7879-BA70-4DD0-99E9-74C1A1FA34B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60000" y="6336000"/>
            <a:ext cx="8400000" cy="14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422CC4-3EFE-4A06-B194-FAB2C24ECED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2000" y="6336000"/>
            <a:ext cx="336000" cy="144000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DC3B07E-B021-4B5C-9450-33EDD58444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4000" y="4944000"/>
            <a:ext cx="5280000" cy="768000"/>
          </a:xfrm>
        </p:spPr>
        <p:txBody>
          <a:bodyPr/>
          <a:lstStyle>
            <a:lvl1pPr>
              <a:lnSpc>
                <a:spcPts val="1600"/>
              </a:lnSpc>
              <a:spcAft>
                <a:spcPts val="0"/>
              </a:spcAft>
              <a:defRPr sz="1200"/>
            </a:lvl1pPr>
            <a:lvl2pPr>
              <a:lnSpc>
                <a:spcPts val="1600"/>
              </a:lnSpc>
              <a:spcAft>
                <a:spcPts val="0"/>
              </a:spcAft>
              <a:defRPr sz="1200"/>
            </a:lvl2pPr>
            <a:lvl3pPr>
              <a:lnSpc>
                <a:spcPts val="1600"/>
              </a:lnSpc>
              <a:spcAft>
                <a:spcPts val="0"/>
              </a:spcAft>
              <a:defRPr sz="1200"/>
            </a:lvl3pPr>
            <a:lvl4pPr>
              <a:lnSpc>
                <a:spcPts val="1600"/>
              </a:lnSpc>
              <a:spcAft>
                <a:spcPts val="0"/>
              </a:spcAft>
              <a:defRPr sz="1200"/>
            </a:lvl4pPr>
            <a:lvl5pPr>
              <a:lnSpc>
                <a:spcPts val="1600"/>
              </a:lnSpc>
              <a:spcAft>
                <a:spcPts val="0"/>
              </a:spcAft>
              <a:defRPr sz="1200"/>
            </a:lvl5pPr>
            <a:lvl6pPr>
              <a:lnSpc>
                <a:spcPts val="1600"/>
              </a:lnSpc>
              <a:spcAft>
                <a:spcPts val="0"/>
              </a:spcAft>
              <a:defRPr sz="1200"/>
            </a:lvl6pPr>
            <a:lvl7pPr>
              <a:lnSpc>
                <a:spcPts val="1600"/>
              </a:lnSpc>
              <a:spcAft>
                <a:spcPts val="0"/>
              </a:spcAft>
              <a:defRPr sz="1200"/>
            </a:lvl7pPr>
            <a:lvl8pPr>
              <a:lnSpc>
                <a:spcPts val="1600"/>
              </a:lnSpc>
              <a:spcAft>
                <a:spcPts val="0"/>
              </a:spcAft>
              <a:defRPr sz="1200"/>
            </a:lvl8pPr>
            <a:lvl9pPr>
              <a:lnSpc>
                <a:spcPts val="1600"/>
              </a:lnSpc>
              <a:spcAft>
                <a:spcPts val="0"/>
              </a:spcAft>
              <a:defRPr sz="12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CFABEA7C-7103-4FAC-AAB1-B8FF0684867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40000" y="1272000"/>
            <a:ext cx="528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9CA26BD8-E4CD-4A9F-ACC0-895F1FD2744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0000" y="4944000"/>
            <a:ext cx="5280000" cy="768000"/>
          </a:xfrm>
        </p:spPr>
        <p:txBody>
          <a:bodyPr/>
          <a:lstStyle>
            <a:lvl1pPr>
              <a:lnSpc>
                <a:spcPts val="1600"/>
              </a:lnSpc>
              <a:spcAft>
                <a:spcPts val="0"/>
              </a:spcAft>
              <a:defRPr sz="1200"/>
            </a:lvl1pPr>
            <a:lvl2pPr>
              <a:lnSpc>
                <a:spcPts val="1600"/>
              </a:lnSpc>
              <a:spcAft>
                <a:spcPts val="0"/>
              </a:spcAft>
              <a:defRPr sz="1200"/>
            </a:lvl2pPr>
            <a:lvl3pPr>
              <a:lnSpc>
                <a:spcPts val="1600"/>
              </a:lnSpc>
              <a:spcAft>
                <a:spcPts val="0"/>
              </a:spcAft>
              <a:defRPr sz="1200"/>
            </a:lvl3pPr>
            <a:lvl4pPr>
              <a:lnSpc>
                <a:spcPts val="1600"/>
              </a:lnSpc>
              <a:spcAft>
                <a:spcPts val="0"/>
              </a:spcAft>
              <a:defRPr sz="1200"/>
            </a:lvl4pPr>
            <a:lvl5pPr>
              <a:lnSpc>
                <a:spcPts val="1600"/>
              </a:lnSpc>
              <a:spcAft>
                <a:spcPts val="0"/>
              </a:spcAft>
              <a:defRPr sz="1200"/>
            </a:lvl5pPr>
            <a:lvl6pPr>
              <a:lnSpc>
                <a:spcPts val="1600"/>
              </a:lnSpc>
              <a:spcAft>
                <a:spcPts val="0"/>
              </a:spcAft>
              <a:defRPr sz="1200"/>
            </a:lvl6pPr>
            <a:lvl7pPr>
              <a:lnSpc>
                <a:spcPts val="1600"/>
              </a:lnSpc>
              <a:spcAft>
                <a:spcPts val="0"/>
              </a:spcAft>
              <a:defRPr sz="1200"/>
            </a:lvl7pPr>
            <a:lvl8pPr>
              <a:lnSpc>
                <a:spcPts val="1600"/>
              </a:lnSpc>
              <a:spcAft>
                <a:spcPts val="0"/>
              </a:spcAft>
              <a:defRPr sz="1200"/>
            </a:lvl8pPr>
            <a:lvl9pPr>
              <a:lnSpc>
                <a:spcPts val="1600"/>
              </a:lnSpc>
              <a:spcAft>
                <a:spcPts val="0"/>
              </a:spcAft>
              <a:defRPr sz="12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B3784F-BC20-4A45-986C-728B00F596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</p:spTree>
    <p:extLst>
      <p:ext uri="{BB962C8B-B14F-4D97-AF65-F5344CB8AC3E}">
        <p14:creationId xmlns:p14="http://schemas.microsoft.com/office/powerpoint/2010/main" val="1762181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>
          <p15:clr>
            <a:srgbClr val="FBAE40"/>
          </p15:clr>
        </p15:guide>
        <p15:guide id="3" orient="horz" pos="596">
          <p15:clr>
            <a:srgbClr val="FBAE40"/>
          </p15:clr>
        </p15:guide>
        <p15:guide id="4" orient="horz" pos="2269">
          <p15:clr>
            <a:srgbClr val="FBAE40"/>
          </p15:clr>
        </p15:guide>
        <p15:guide id="5" pos="2790">
          <p15:clr>
            <a:srgbClr val="FBAE40"/>
          </p15:clr>
        </p15:guide>
        <p15:guide id="6" pos="54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4000" y="319468"/>
            <a:ext cx="10080000" cy="6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KAPITEL | CHART-HEADLINE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4000" y="1298998"/>
            <a:ext cx="10080000" cy="48925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(Text und Aufzählungen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80000" y="7365485"/>
            <a:ext cx="5712011" cy="23997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6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6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6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6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6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6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6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600" baseline="0">
                <a:latin typeface="+mn-lt"/>
              </a:defRPr>
            </a:lvl9pPr>
          </a:lstStyle>
          <a:p>
            <a:endParaRPr lang="de-DE"/>
          </a:p>
        </p:txBody>
      </p:sp>
      <p:grpSp>
        <p:nvGrpSpPr>
          <p:cNvPr id="31" name="Regieanweisungen"/>
          <p:cNvGrpSpPr/>
          <p:nvPr/>
        </p:nvGrpSpPr>
        <p:grpSpPr>
          <a:xfrm>
            <a:off x="-2760000" y="-627000"/>
            <a:ext cx="17712000" cy="8111999"/>
            <a:chOff x="-2088000" y="-468000"/>
            <a:chExt cx="13284000" cy="6083999"/>
          </a:xfrm>
        </p:grpSpPr>
        <p:grpSp>
          <p:nvGrpSpPr>
            <p:cNvPr id="29" name="Listenebenen"/>
            <p:cNvGrpSpPr/>
            <p:nvPr/>
          </p:nvGrpSpPr>
          <p:grpSpPr>
            <a:xfrm>
              <a:off x="-2088000" y="1368000"/>
              <a:ext cx="1980000" cy="2319874"/>
              <a:chOff x="-2088000" y="1368000"/>
              <a:chExt cx="1980000" cy="2319874"/>
            </a:xfrm>
          </p:grpSpPr>
          <p:sp>
            <p:nvSpPr>
              <p:cNvPr id="12" name="Text // Listenebene erhöhen"/>
              <p:cNvSpPr txBox="1"/>
              <p:nvPr/>
            </p:nvSpPr>
            <p:spPr>
              <a:xfrm>
                <a:off x="-2016000" y="2787874"/>
                <a:ext cx="936000" cy="396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3" name="Text // Listenebene verringern"/>
              <p:cNvSpPr txBox="1"/>
              <p:nvPr/>
            </p:nvSpPr>
            <p:spPr>
              <a:xfrm>
                <a:off x="-2016000" y="3291874"/>
                <a:ext cx="936000" cy="396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5" name="Listenebenen"/>
              <p:cNvSpPr txBox="1"/>
              <p:nvPr/>
            </p:nvSpPr>
            <p:spPr>
              <a:xfrm rot="10800000" flipH="1" flipV="1">
                <a:off x="-2088000" y="1368000"/>
                <a:ext cx="1980000" cy="8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/>
                    </a:solidFill>
                    <a:latin typeface="+mn-lt"/>
                  </a:rPr>
                  <a:t>Listen erstellen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/>
                    </a:solidFill>
                    <a:latin typeface="+mn-lt"/>
                  </a:rPr>
                  <a:t>Wechseln Sie die Textebene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6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6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-963360" y="3291874"/>
                <a:ext cx="855360" cy="396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-963360" y="2787874"/>
                <a:ext cx="855360" cy="396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/>
          </p:nvSpPr>
          <p:spPr>
            <a:xfrm rot="10800000" flipH="1" flipV="1">
              <a:off x="9252000" y="648000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5" name="Hilfslinien"/>
            <p:cNvSpPr txBox="1"/>
            <p:nvPr/>
          </p:nvSpPr>
          <p:spPr>
            <a:xfrm rot="10800000" flipH="1" flipV="1">
              <a:off x="431801" y="-468000"/>
              <a:ext cx="82804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Menü: 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sp>
          <p:nvSpPr>
            <p:cNvPr id="16" name="Fußzeile"/>
            <p:cNvSpPr txBox="1"/>
            <p:nvPr/>
          </p:nvSpPr>
          <p:spPr>
            <a:xfrm rot="10800000" flipH="1" flipV="1">
              <a:off x="431800" y="5255998"/>
              <a:ext cx="8280400" cy="360001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sp>
          <p:nvSpPr>
            <p:cNvPr id="30" name="Layoutwechsel"/>
            <p:cNvSpPr txBox="1"/>
            <p:nvPr/>
          </p:nvSpPr>
          <p:spPr>
            <a:xfrm rot="10800000" flipH="1" flipV="1">
              <a:off x="9252000" y="2283786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6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</p:grp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69450748-9E5B-A773-09B5-74981FD9D92B}"/>
              </a:ext>
            </a:extLst>
          </p:cNvPr>
          <p:cNvCxnSpPr>
            <a:cxnSpLocks/>
          </p:cNvCxnSpPr>
          <p:nvPr userDrawn="1"/>
        </p:nvCxnSpPr>
        <p:spPr>
          <a:xfrm>
            <a:off x="0" y="1151999"/>
            <a:ext cx="12192000" cy="0"/>
          </a:xfrm>
          <a:prstGeom prst="line">
            <a:avLst/>
          </a:prstGeom>
          <a:ln w="63500">
            <a:gradFill flip="none" rotWithShape="1">
              <a:gsLst>
                <a:gs pos="0">
                  <a:schemeClr val="tx2"/>
                </a:gs>
                <a:gs pos="81000">
                  <a:srgbClr val="92D050"/>
                </a:gs>
                <a:gs pos="28000">
                  <a:srgbClr val="005195"/>
                </a:gs>
                <a:gs pos="100000">
                  <a:srgbClr val="92D05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 descr="Ein Bild, das Schrift, Grafiken, Screenshot, Grafikdesign enthält.&#10;&#10;KI-generierte Inhalte können fehlerhaft sein.">
            <a:extLst>
              <a:ext uri="{FF2B5EF4-FFF2-40B4-BE49-F238E27FC236}">
                <a16:creationId xmlns:a16="http://schemas.microsoft.com/office/drawing/2014/main" id="{7A4B8114-7CB2-252E-EF2F-EC67967BAC2E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9965257" y="6218119"/>
            <a:ext cx="2082325" cy="639881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83506547-DD19-23F5-57F2-41B3754BD2EC}"/>
              </a:ext>
            </a:extLst>
          </p:cNvPr>
          <p:cNvSpPr/>
          <p:nvPr userDrawn="1"/>
        </p:nvSpPr>
        <p:spPr>
          <a:xfrm>
            <a:off x="0" y="0"/>
            <a:ext cx="16237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3000">
                <a:srgbClr val="92D050"/>
              </a:gs>
              <a:gs pos="58000">
                <a:schemeClr val="tx2"/>
              </a:gs>
              <a:gs pos="99000">
                <a:srgbClr val="92D05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 descr="Ein Bild, das Screenshot, Grafiken, Logo, Symbol enthält.&#10;&#10;KI-generierte Inhalte können fehlerhaft sein.">
            <a:extLst>
              <a:ext uri="{FF2B5EF4-FFF2-40B4-BE49-F238E27FC236}">
                <a16:creationId xmlns:a16="http://schemas.microsoft.com/office/drawing/2014/main" id="{C8D6B978-6CFD-D7FB-22EB-20AA4E87C28A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9046734" y="6078797"/>
            <a:ext cx="918523" cy="918523"/>
          </a:xfrm>
          <a:prstGeom prst="rect">
            <a:avLst/>
          </a:prstGeom>
        </p:spPr>
      </p:pic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DE4BE83D-3216-56C5-0BB8-D332682CCF0C}"/>
              </a:ext>
            </a:extLst>
          </p:cNvPr>
          <p:cNvSpPr txBox="1">
            <a:spLocks/>
          </p:cNvSpPr>
          <p:nvPr userDrawn="1"/>
        </p:nvSpPr>
        <p:spPr>
          <a:xfrm>
            <a:off x="11324254" y="618661"/>
            <a:ext cx="867746" cy="442677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de-DE"/>
            </a:defPPr>
            <a:lvl1pPr algn="ctr">
              <a:defRPr sz="2400">
                <a:solidFill>
                  <a:schemeClr val="bg1"/>
                </a:solidFill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0A730E62-14B4-2E49-8890-2512D4A4782C}" type="slidenum">
              <a:rPr lang="de-DE" smtClean="0"/>
              <a:pPr lv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298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3600" b="0" kern="1200" baseline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2400"/>
        </a:lnSpc>
        <a:spcBef>
          <a:spcPts val="0"/>
        </a:spcBef>
        <a:spcAft>
          <a:spcPts val="1600"/>
        </a:spcAft>
        <a:buSzPct val="75000"/>
        <a:buFont typeface="Arial" panose="020B0604020202020204" pitchFamily="34" charset="0"/>
        <a:buNone/>
        <a:defRPr sz="2000" b="1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377" rtl="0" eaLnBrk="1" latinLnBrk="0" hangingPunct="1">
        <a:lnSpc>
          <a:spcPts val="2400"/>
        </a:lnSpc>
        <a:spcBef>
          <a:spcPts val="0"/>
        </a:spcBef>
        <a:spcAft>
          <a:spcPts val="800"/>
        </a:spcAft>
        <a:buSzPct val="75000"/>
        <a:buFont typeface="Arial" panose="020B0604020202020204" pitchFamily="34" charset="0"/>
        <a:buNone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11992" indent="-311992" algn="l" defTabSz="914377" rtl="0" eaLnBrk="1" latinLnBrk="0" hangingPunct="1">
        <a:lnSpc>
          <a:spcPts val="2400"/>
        </a:lnSpc>
        <a:spcBef>
          <a:spcPts val="0"/>
        </a:spcBef>
        <a:spcAft>
          <a:spcPts val="800"/>
        </a:spcAft>
        <a:buClr>
          <a:schemeClr val="bg2"/>
        </a:buClr>
        <a:buSzPct val="100000"/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623984" indent="-311992" algn="l" defTabSz="914377" rtl="0" eaLnBrk="1" latinLnBrk="0" hangingPunct="1">
        <a:lnSpc>
          <a:spcPts val="2400"/>
        </a:lnSpc>
        <a:spcBef>
          <a:spcPts val="0"/>
        </a:spcBef>
        <a:spcAft>
          <a:spcPts val="800"/>
        </a:spcAft>
        <a:buClr>
          <a:schemeClr val="tx2"/>
        </a:buClr>
        <a:buSzPct val="100000"/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935977" indent="-311992" algn="l" defTabSz="914377" rtl="0" eaLnBrk="1" latinLnBrk="0" hangingPunct="1">
        <a:lnSpc>
          <a:spcPts val="2400"/>
        </a:lnSpc>
        <a:spcBef>
          <a:spcPts val="0"/>
        </a:spcBef>
        <a:spcAft>
          <a:spcPts val="800"/>
        </a:spcAft>
        <a:buClr>
          <a:schemeClr val="tx2"/>
        </a:buClr>
        <a:buSzPct val="100000"/>
        <a:buFont typeface="Wingdings" panose="05000000000000000000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914377" rtl="0" eaLnBrk="1" latinLnBrk="0" hangingPunct="1">
        <a:lnSpc>
          <a:spcPts val="2400"/>
        </a:lnSpc>
        <a:spcBef>
          <a:spcPts val="0"/>
        </a:spcBef>
        <a:spcAft>
          <a:spcPts val="800"/>
        </a:spcAft>
        <a:buSzPct val="75000"/>
        <a:buFont typeface="Arial" panose="020B0604020202020204" pitchFamily="34" charset="0"/>
        <a:buNone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l" defTabSz="914377" rtl="0" eaLnBrk="1" latinLnBrk="0" hangingPunct="1">
        <a:lnSpc>
          <a:spcPts val="2400"/>
        </a:lnSpc>
        <a:spcBef>
          <a:spcPts val="0"/>
        </a:spcBef>
        <a:spcAft>
          <a:spcPts val="800"/>
        </a:spcAft>
        <a:buSzPct val="75000"/>
        <a:buFont typeface="Arial" panose="020B0604020202020204" pitchFamily="34" charset="0"/>
        <a:buNone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0" indent="0" algn="l" defTabSz="914377" rtl="0" eaLnBrk="1" latinLnBrk="0" hangingPunct="1">
        <a:lnSpc>
          <a:spcPts val="2400"/>
        </a:lnSpc>
        <a:spcBef>
          <a:spcPts val="0"/>
        </a:spcBef>
        <a:spcAft>
          <a:spcPts val="800"/>
        </a:spcAft>
        <a:buSzPct val="75000"/>
        <a:buFont typeface="Arial" panose="020B0604020202020204" pitchFamily="34" charset="0"/>
        <a:buNone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914377" rtl="0" eaLnBrk="1" latinLnBrk="0" hangingPunct="1">
        <a:lnSpc>
          <a:spcPts val="2400"/>
        </a:lnSpc>
        <a:spcBef>
          <a:spcPts val="0"/>
        </a:spcBef>
        <a:spcAft>
          <a:spcPts val="800"/>
        </a:spcAft>
        <a:buSzPct val="75000"/>
        <a:buFont typeface="Arial" panose="020B0604020202020204" pitchFamily="34" charset="0"/>
        <a:buNone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2">
          <p15:clr>
            <a:srgbClr val="5ACBF0"/>
          </p15:clr>
        </p15:guide>
        <p15:guide id="2" pos="5059">
          <p15:clr>
            <a:srgbClr val="5ACBF0"/>
          </p15:clr>
        </p15:guide>
        <p15:guide id="3" orient="horz" pos="245">
          <p15:clr>
            <a:srgbClr val="5ACBF0"/>
          </p15:clr>
        </p15:guide>
        <p15:guide id="4" orient="horz" pos="2700">
          <p15:clr>
            <a:srgbClr val="5ACBF0"/>
          </p15:clr>
        </p15:guide>
        <p15:guide id="5" pos="544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9.gif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3.png"/><Relationship Id="rId5" Type="http://schemas.openxmlformats.org/officeDocument/2006/relationships/image" Target="../media/image70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Relationship Id="rId14" Type="http://schemas.openxmlformats.org/officeDocument/2006/relationships/image" Target="../media/image1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3.png"/><Relationship Id="rId5" Type="http://schemas.openxmlformats.org/officeDocument/2006/relationships/image" Target="../media/image46.png"/><Relationship Id="rId4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jpeg"/><Relationship Id="rId7" Type="http://schemas.openxmlformats.org/officeDocument/2006/relationships/image" Target="../media/image58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9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3.jpe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jpeg"/><Relationship Id="rId11" Type="http://schemas.openxmlformats.org/officeDocument/2006/relationships/image" Target="../media/image42.jpeg"/><Relationship Id="rId5" Type="http://schemas.openxmlformats.org/officeDocument/2006/relationships/image" Target="../media/image55.jpeg"/><Relationship Id="rId10" Type="http://schemas.openxmlformats.org/officeDocument/2006/relationships/image" Target="../media/image64.png"/><Relationship Id="rId4" Type="http://schemas.openxmlformats.org/officeDocument/2006/relationships/image" Target="../media/image54.jpeg"/><Relationship Id="rId9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33.png"/><Relationship Id="rId12" Type="http://schemas.openxmlformats.org/officeDocument/2006/relationships/image" Target="../media/image10.png"/><Relationship Id="rId2" Type="http://schemas.openxmlformats.org/officeDocument/2006/relationships/image" Target="../media/image26.jp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11" Type="http://schemas.openxmlformats.org/officeDocument/2006/relationships/image" Target="../media/image9.gif"/><Relationship Id="rId5" Type="http://schemas.openxmlformats.org/officeDocument/2006/relationships/image" Target="../media/image20.png"/><Relationship Id="rId15" Type="http://schemas.openxmlformats.org/officeDocument/2006/relationships/image" Target="../media/image16.jpg"/><Relationship Id="rId10" Type="http://schemas.openxmlformats.org/officeDocument/2006/relationships/image" Target="../media/image64.png"/><Relationship Id="rId4" Type="http://schemas.openxmlformats.org/officeDocument/2006/relationships/image" Target="../media/image4.png"/><Relationship Id="rId9" Type="http://schemas.openxmlformats.org/officeDocument/2006/relationships/image" Target="../media/image42.jpe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8/0031-9155/58/15/R131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ptcog.site/index.php/patient-statistics" TargetMode="External"/><Relationship Id="rId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29.png"/><Relationship Id="rId4" Type="http://schemas.openxmlformats.org/officeDocument/2006/relationships/image" Target="../media/image3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 descr="Ein Bild, das Text, Screenshot, Schrift, Diagramm enthält.&#10;&#10;Automatisch generierte Beschreibung">
            <a:extLst>
              <a:ext uri="{FF2B5EF4-FFF2-40B4-BE49-F238E27FC236}">
                <a16:creationId xmlns:a16="http://schemas.microsoft.com/office/drawing/2014/main" id="{549C7BE3-E341-7706-9284-9E546E38D5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980" t="3933" r="39891" b="66206"/>
          <a:stretch/>
        </p:blipFill>
        <p:spPr>
          <a:xfrm>
            <a:off x="537440" y="11349"/>
            <a:ext cx="6196533" cy="4453968"/>
          </a:xfrm>
          <a:prstGeom prst="rect">
            <a:avLst/>
          </a:prstGeom>
          <a:ln w="57150">
            <a:noFill/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5FED522-8F8D-CCAB-431B-514B6C228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7933" y="1426851"/>
            <a:ext cx="4346627" cy="13284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Untertitel 1">
                <a:extLst>
                  <a:ext uri="{FF2B5EF4-FFF2-40B4-BE49-F238E27FC236}">
                    <a16:creationId xmlns:a16="http://schemas.microsoft.com/office/drawing/2014/main" id="{2D46D2FA-FED0-70FD-8261-6D7270D60560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24000" y="4916424"/>
                <a:ext cx="9423249" cy="1805765"/>
              </a:xfrm>
            </p:spPr>
            <p:txBody>
              <a:bodyPr/>
              <a:lstStyle/>
              <a:p>
                <a:pPr algn="ctr">
                  <a:spcBef>
                    <a:spcPts val="92"/>
                  </a:spcBef>
                  <a:spcAft>
                    <a:spcPts val="1657"/>
                  </a:spcAft>
                </a:pPr>
                <a:r>
                  <a:rPr lang="en-US" dirty="0">
                    <a:latin typeface="RubFlama" panose="02000000000000000000" pitchFamily="2" charset="0"/>
                  </a:rPr>
                  <a:t>N</a:t>
                </a:r>
                <a14:m>
                  <m:oMath xmlns:m="http://schemas.openxmlformats.org/officeDocument/2006/math">
                    <m:r>
                      <a:rPr lang="de-DE">
                        <a:latin typeface="Cambria Math" panose="02040503050406030204" pitchFamily="18" charset="0"/>
                      </a:rPr>
                      <m:t>. 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Brosda</m:t>
                    </m:r>
                    <m:r>
                      <a:rPr lang="de-DE" baseline="30000">
                        <a:latin typeface="Cambria Math" panose="02040503050406030204" pitchFamily="18" charset="0"/>
                      </a:rPr>
                      <m:t>1</m:t>
                    </m:r>
                    <m:r>
                      <a:rPr lang="de-DE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latin typeface="RubFlama" panose="02000000000000000000" pitchFamily="2" charset="0"/>
                  </a:rPr>
                  <a:t> S</a:t>
                </a:r>
                <a14:m>
                  <m:oMath xmlns:m="http://schemas.openxmlformats.org/officeDocument/2006/math">
                    <m:r>
                      <a:rPr lang="de-DE">
                        <a:latin typeface="Cambria Math" panose="02040503050406030204" pitchFamily="18" charset="0"/>
                      </a:rPr>
                      <m:t>. 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Higueret</m:t>
                    </m:r>
                    <m:r>
                      <a:rPr lang="de-DE" baseline="30000">
                        <a:latin typeface="Cambria Math" panose="02040503050406030204" pitchFamily="18" charset="0"/>
                      </a:rPr>
                      <m:t>2</m:t>
                    </m:r>
                    <m:r>
                      <a:rPr lang="de-DE" b="1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latin typeface="RubFlama" panose="02000000000000000000" pitchFamily="2" charset="0"/>
                  </a:rPr>
                  <a:t> T.D. Lê</a:t>
                </a:r>
                <a:r>
                  <a:rPr lang="en-US" baseline="30000" dirty="0">
                    <a:latin typeface="RubFlama" panose="02000000000000000000" pitchFamily="2" charset="0"/>
                  </a:rPr>
                  <a:t>2</a:t>
                </a:r>
                <a:r>
                  <a:rPr lang="en-US" dirty="0">
                    <a:latin typeface="RubFlama" panose="02000000000000000000" pitchFamily="2" charset="0"/>
                  </a:rPr>
                  <a:t>, N. Arbor</a:t>
                </a:r>
                <a:r>
                  <a:rPr lang="en-US" baseline="30000" dirty="0">
                    <a:latin typeface="RubFlama" panose="02000000000000000000" pitchFamily="2" charset="0"/>
                  </a:rPr>
                  <a:t>2</a:t>
                </a:r>
                <a:r>
                  <a:rPr lang="en-US" dirty="0">
                    <a:latin typeface="RubFlama" panose="02000000000000000000" pitchFamily="2" charset="0"/>
                  </a:rPr>
                  <a:t>, A. Wieck</a:t>
                </a:r>
                <a:r>
                  <a:rPr lang="en-US" baseline="30000" dirty="0">
                    <a:latin typeface="RubFlama" panose="02000000000000000000" pitchFamily="2" charset="0"/>
                  </a:rPr>
                  <a:t>1</a:t>
                </a:r>
                <a:r>
                  <a:rPr lang="en-US" dirty="0">
                    <a:latin typeface="RubFlama" panose="02000000000000000000" pitchFamily="2" charset="0"/>
                  </a:rPr>
                  <a:t>, M</a:t>
                </a:r>
                <a14:m>
                  <m:oMath xmlns:m="http://schemas.openxmlformats.org/officeDocument/2006/math">
                    <m:r>
                      <a:rPr lang="de-DE">
                        <a:latin typeface="Cambria Math" panose="02040503050406030204" pitchFamily="18" charset="0"/>
                      </a:rPr>
                      <m:t>. 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Hugues</m:t>
                    </m:r>
                    <m:r>
                      <a:rPr lang="de-DE" baseline="30000">
                        <a:latin typeface="Cambria Math" panose="02040503050406030204" pitchFamily="18" charset="0"/>
                      </a:rPr>
                      <m:t>3</m:t>
                    </m:r>
                    <m:r>
                      <a:rPr lang="de-DE" b="1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latin typeface="RubFlama" panose="02000000000000000000" pitchFamily="2" charset="0"/>
                  </a:rPr>
                  <a:t> M. Siviero</a:t>
                </a:r>
                <a:r>
                  <a:rPr lang="en-US" baseline="30000" dirty="0">
                    <a:latin typeface="RubFlama" panose="02000000000000000000" pitchFamily="2" charset="0"/>
                  </a:rPr>
                  <a:t>3</a:t>
                </a:r>
                <a:r>
                  <a:rPr lang="en-US" dirty="0">
                    <a:latin typeface="RubFlama" panose="02000000000000000000" pitchFamily="2" charset="0"/>
                  </a:rPr>
                  <a:t>, J.Y. Duboz</a:t>
                </a:r>
                <a:r>
                  <a:rPr lang="en-US" baseline="30000" dirty="0">
                    <a:latin typeface="RubFlama" panose="02000000000000000000" pitchFamily="2" charset="0"/>
                  </a:rPr>
                  <a:t>3</a:t>
                </a:r>
                <a:endParaRPr lang="de-DE" b="1" dirty="0">
                  <a:solidFill>
                    <a:srgbClr val="003560"/>
                  </a:solidFill>
                  <a:latin typeface="RubFlama" panose="02000000000000000000" pitchFamily="2" charset="0"/>
                </a:endParaRPr>
              </a:p>
              <a:p>
                <a:r>
                  <a:rPr lang="en-US" sz="1600" dirty="0">
                    <a:solidFill>
                      <a:srgbClr val="003560"/>
                    </a:solidFill>
                    <a:latin typeface="RubFlama" panose="02000000000000000000" pitchFamily="2" charset="0"/>
                  </a:rPr>
                  <a:t>1 </a:t>
                </a:r>
                <a:r>
                  <a:rPr lang="en-US" sz="1600" dirty="0" err="1">
                    <a:solidFill>
                      <a:srgbClr val="003560"/>
                    </a:solidFill>
                    <a:latin typeface="RubFlama" panose="02000000000000000000" pitchFamily="2" charset="0"/>
                  </a:rPr>
                  <a:t>Lehrstuhl</a:t>
                </a:r>
                <a:r>
                  <a:rPr lang="en-US" sz="1600" dirty="0">
                    <a:solidFill>
                      <a:srgbClr val="003560"/>
                    </a:solidFill>
                    <a:latin typeface="RubFlama" panose="02000000000000000000" pitchFamily="2" charset="0"/>
                  </a:rPr>
                  <a:t> für </a:t>
                </a:r>
                <a:r>
                  <a:rPr lang="en-US" sz="1600" dirty="0" err="1">
                    <a:solidFill>
                      <a:srgbClr val="003560"/>
                    </a:solidFill>
                    <a:latin typeface="RubFlama" panose="02000000000000000000" pitchFamily="2" charset="0"/>
                  </a:rPr>
                  <a:t>Angewandte</a:t>
                </a:r>
                <a:r>
                  <a:rPr lang="en-US" sz="1600" dirty="0">
                    <a:solidFill>
                      <a:srgbClr val="003560"/>
                    </a:solidFill>
                    <a:latin typeface="RubFlama" panose="02000000000000000000" pitchFamily="2" charset="0"/>
                  </a:rPr>
                  <a:t> Festkörperphysik, Ruhr-Universität Bochum, D-44780 Bochum, Germany</a:t>
                </a:r>
              </a:p>
              <a:p>
                <a:r>
                  <a:rPr lang="en-US" sz="1600" dirty="0">
                    <a:solidFill>
                      <a:srgbClr val="003560"/>
                    </a:solidFill>
                    <a:latin typeface="RubFlama" panose="02000000000000000000" pitchFamily="2" charset="0"/>
                  </a:rPr>
                  <a:t>2 </a:t>
                </a:r>
                <a:r>
                  <a:rPr lang="de-DE" sz="1600" dirty="0" err="1">
                    <a:solidFill>
                      <a:srgbClr val="003560"/>
                    </a:solidFill>
                    <a:latin typeface="RubFlama" panose="02000000000000000000" pitchFamily="2" charset="0"/>
                  </a:rPr>
                  <a:t>Université</a:t>
                </a:r>
                <a:r>
                  <a:rPr lang="de-DE" sz="1600" dirty="0">
                    <a:solidFill>
                      <a:srgbClr val="003560"/>
                    </a:solidFill>
                    <a:latin typeface="RubFlama" panose="02000000000000000000" pitchFamily="2" charset="0"/>
                  </a:rPr>
                  <a:t> de Strasbourg, CNRS, IPHC UMR 7178, F‐67000 Strasbourg, France</a:t>
                </a:r>
                <a:endParaRPr lang="en-US" sz="1600" dirty="0">
                  <a:solidFill>
                    <a:srgbClr val="003560"/>
                  </a:solidFill>
                  <a:latin typeface="RubFlama" panose="02000000000000000000" pitchFamily="2" charset="0"/>
                </a:endParaRPr>
              </a:p>
              <a:p>
                <a:r>
                  <a:rPr lang="en-US" sz="1600" dirty="0">
                    <a:solidFill>
                      <a:srgbClr val="003560"/>
                    </a:solidFill>
                    <a:latin typeface="RubFlama" panose="02000000000000000000" pitchFamily="2" charset="0"/>
                  </a:rPr>
                  <a:t>3 </a:t>
                </a:r>
                <a:r>
                  <a:rPr lang="de-DE" sz="1600" dirty="0" err="1">
                    <a:solidFill>
                      <a:srgbClr val="003560"/>
                    </a:solidFill>
                    <a:latin typeface="RubFlama" panose="02000000000000000000" pitchFamily="2" charset="0"/>
                  </a:rPr>
                  <a:t>Université</a:t>
                </a:r>
                <a:r>
                  <a:rPr lang="de-DE" sz="1600" dirty="0">
                    <a:solidFill>
                      <a:srgbClr val="003560"/>
                    </a:solidFill>
                    <a:latin typeface="RubFlama" panose="02000000000000000000" pitchFamily="2" charset="0"/>
                  </a:rPr>
                  <a:t> Côte d’Azur, CNRS, CRHEA, 06560, </a:t>
                </a:r>
                <a:r>
                  <a:rPr lang="de-DE" sz="1600" dirty="0" err="1">
                    <a:solidFill>
                      <a:srgbClr val="003560"/>
                    </a:solidFill>
                    <a:latin typeface="RubFlama" panose="02000000000000000000" pitchFamily="2" charset="0"/>
                  </a:rPr>
                  <a:t>Valbonne</a:t>
                </a:r>
                <a:r>
                  <a:rPr lang="de-DE" sz="1600" dirty="0">
                    <a:solidFill>
                      <a:srgbClr val="003560"/>
                    </a:solidFill>
                    <a:latin typeface="RubFlama" panose="02000000000000000000" pitchFamily="2" charset="0"/>
                  </a:rPr>
                  <a:t>, France</a:t>
                </a:r>
              </a:p>
            </p:txBody>
          </p:sp>
        </mc:Choice>
        <mc:Fallback xmlns="">
          <p:sp>
            <p:nvSpPr>
              <p:cNvPr id="2" name="Untertitel 1">
                <a:extLst>
                  <a:ext uri="{FF2B5EF4-FFF2-40B4-BE49-F238E27FC236}">
                    <a16:creationId xmlns:a16="http://schemas.microsoft.com/office/drawing/2014/main" id="{2D46D2FA-FED0-70FD-8261-6D7270D605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24000" y="4916424"/>
                <a:ext cx="9423249" cy="1805765"/>
              </a:xfrm>
              <a:blipFill>
                <a:blip r:embed="rId5"/>
                <a:stretch>
                  <a:fillRect l="-1210" t="-1399" r="-403" b="-6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el 3">
            <a:extLst>
              <a:ext uri="{FF2B5EF4-FFF2-40B4-BE49-F238E27FC236}">
                <a16:creationId xmlns:a16="http://schemas.microsoft.com/office/drawing/2014/main" id="{E7F3DC83-472E-824F-D494-E95DA3F22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00" y="4102653"/>
            <a:ext cx="9828100" cy="813771"/>
          </a:xfrm>
        </p:spPr>
        <p:txBody>
          <a:bodyPr/>
          <a:lstStyle/>
          <a:p>
            <a:r>
              <a:rPr lang="de-DE" dirty="0"/>
              <a:t>MATRIX: Simulation and Experimental Study </a:t>
            </a:r>
            <a:r>
              <a:rPr lang="de-DE" dirty="0" err="1"/>
              <a:t>of</a:t>
            </a:r>
            <a:r>
              <a:rPr lang="de-DE" dirty="0"/>
              <a:t> GaN Proton </a:t>
            </a:r>
            <a:r>
              <a:rPr lang="de-DE" dirty="0" err="1"/>
              <a:t>Detectors</a:t>
            </a:r>
            <a:endParaRPr lang="de-DE" dirty="0"/>
          </a:p>
        </p:txBody>
      </p:sp>
      <p:pic>
        <p:nvPicPr>
          <p:cNvPr id="8" name="Grafik 7" descr="Ein Bild, das Screenshot, Grafiken, Logo, Symbol enthält.&#10;&#10;KI-generierte Inhalte können fehlerhaft sein.">
            <a:extLst>
              <a:ext uri="{FF2B5EF4-FFF2-40B4-BE49-F238E27FC236}">
                <a16:creationId xmlns:a16="http://schemas.microsoft.com/office/drawing/2014/main" id="{F3830C06-83FE-CA83-2637-E211473C2E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1247" y="4329052"/>
            <a:ext cx="2828508" cy="2828508"/>
          </a:xfrm>
          <a:prstGeom prst="rect">
            <a:avLst/>
          </a:prstGeom>
        </p:spPr>
      </p:pic>
      <p:pic>
        <p:nvPicPr>
          <p:cNvPr id="12" name="Image 18">
            <a:extLst>
              <a:ext uri="{FF2B5EF4-FFF2-40B4-BE49-F238E27FC236}">
                <a16:creationId xmlns:a16="http://schemas.microsoft.com/office/drawing/2014/main" id="{C4305FE4-03DA-6A37-AF1F-6BCFD4098A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647" y="708226"/>
            <a:ext cx="1491198" cy="722713"/>
          </a:xfrm>
          <a:prstGeom prst="rect">
            <a:avLst/>
          </a:prstGeom>
        </p:spPr>
      </p:pic>
      <p:pic>
        <p:nvPicPr>
          <p:cNvPr id="15" name="Image 22">
            <a:extLst>
              <a:ext uri="{FF2B5EF4-FFF2-40B4-BE49-F238E27FC236}">
                <a16:creationId xmlns:a16="http://schemas.microsoft.com/office/drawing/2014/main" id="{F95A689D-624A-4426-39A2-46BB1B35B1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913" y="860251"/>
            <a:ext cx="1360757" cy="722713"/>
          </a:xfrm>
          <a:prstGeom prst="rect">
            <a:avLst/>
          </a:prstGeom>
        </p:spPr>
      </p:pic>
      <p:pic>
        <p:nvPicPr>
          <p:cNvPr id="16" name="Image 24">
            <a:extLst>
              <a:ext uri="{FF2B5EF4-FFF2-40B4-BE49-F238E27FC236}">
                <a16:creationId xmlns:a16="http://schemas.microsoft.com/office/drawing/2014/main" id="{BCFFB358-7A82-D5B5-FB60-FA55A070E6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9" y="191171"/>
            <a:ext cx="679190" cy="679190"/>
          </a:xfrm>
          <a:prstGeom prst="rect">
            <a:avLst/>
          </a:prstGeom>
        </p:spPr>
      </p:pic>
      <p:pic>
        <p:nvPicPr>
          <p:cNvPr id="17" name="Image 26">
            <a:extLst>
              <a:ext uri="{FF2B5EF4-FFF2-40B4-BE49-F238E27FC236}">
                <a16:creationId xmlns:a16="http://schemas.microsoft.com/office/drawing/2014/main" id="{CF4314CA-8CFB-85EC-80E2-4C9B3E964C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443" y="2722259"/>
            <a:ext cx="1293698" cy="679191"/>
          </a:xfrm>
          <a:prstGeom prst="rect">
            <a:avLst/>
          </a:prstGeom>
        </p:spPr>
      </p:pic>
      <p:pic>
        <p:nvPicPr>
          <p:cNvPr id="18" name="Image 27">
            <a:extLst>
              <a:ext uri="{FF2B5EF4-FFF2-40B4-BE49-F238E27FC236}">
                <a16:creationId xmlns:a16="http://schemas.microsoft.com/office/drawing/2014/main" id="{D5318247-5C4D-6B8A-2BB7-6F85B9864A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87269" y="834754"/>
            <a:ext cx="815535" cy="554564"/>
          </a:xfrm>
          <a:prstGeom prst="rect">
            <a:avLst/>
          </a:prstGeom>
        </p:spPr>
      </p:pic>
      <p:pic>
        <p:nvPicPr>
          <p:cNvPr id="19" name="Image 28">
            <a:extLst>
              <a:ext uri="{FF2B5EF4-FFF2-40B4-BE49-F238E27FC236}">
                <a16:creationId xmlns:a16="http://schemas.microsoft.com/office/drawing/2014/main" id="{59F8D15E-109E-0FE0-60F6-27FC74F870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51914" y="250792"/>
            <a:ext cx="644488" cy="644488"/>
          </a:xfrm>
          <a:prstGeom prst="rect">
            <a:avLst/>
          </a:prstGeom>
        </p:spPr>
      </p:pic>
      <p:pic>
        <p:nvPicPr>
          <p:cNvPr id="20" name="Image 29">
            <a:extLst>
              <a:ext uri="{FF2B5EF4-FFF2-40B4-BE49-F238E27FC236}">
                <a16:creationId xmlns:a16="http://schemas.microsoft.com/office/drawing/2014/main" id="{7CCB5EDD-1A41-6359-CE56-3BEF05B8BE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316242" y="2630875"/>
            <a:ext cx="1572817" cy="522962"/>
          </a:xfrm>
          <a:prstGeom prst="rect">
            <a:avLst/>
          </a:prstGeom>
        </p:spPr>
      </p:pic>
      <p:pic>
        <p:nvPicPr>
          <p:cNvPr id="21" name="Image 16">
            <a:extLst>
              <a:ext uri="{FF2B5EF4-FFF2-40B4-BE49-F238E27FC236}">
                <a16:creationId xmlns:a16="http://schemas.microsoft.com/office/drawing/2014/main" id="{86B0B13A-B81D-5D23-7D8B-ED21ED33C85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531" y="2678044"/>
            <a:ext cx="1316052" cy="44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324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8F9433-D339-CEE7-6DFC-9A25398D9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GATE10 Simulation</a:t>
            </a:r>
          </a:p>
        </p:txBody>
      </p:sp>
      <p:pic>
        <p:nvPicPr>
          <p:cNvPr id="7" name="Grafik 6" descr="Ein Bild, das Farbigkeit, Screenshot, Grafiken, Magenta enthält.&#10;&#10;KI-generierte Inhalte können fehlerhaft sein.">
            <a:extLst>
              <a:ext uri="{FF2B5EF4-FFF2-40B4-BE49-F238E27FC236}">
                <a16:creationId xmlns:a16="http://schemas.microsoft.com/office/drawing/2014/main" id="{CE78533F-D539-EA29-A943-0A26F32522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147" y="1403230"/>
            <a:ext cx="5367456" cy="4289007"/>
          </a:xfrm>
          <a:prstGeom prst="rect">
            <a:avLst/>
          </a:prstGeom>
        </p:spPr>
      </p:pic>
      <p:pic>
        <p:nvPicPr>
          <p:cNvPr id="8" name="Grafik 7" descr="Ein Bild, das Autoteile, Metall, Rotor, Im Haus enthält.&#10;&#10;Automatisch generierte Beschreibung">
            <a:extLst>
              <a:ext uri="{FF2B5EF4-FFF2-40B4-BE49-F238E27FC236}">
                <a16:creationId xmlns:a16="http://schemas.microsoft.com/office/drawing/2014/main" id="{71DA7310-4328-8E55-6641-BB39B7C8EA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194"/>
          <a:stretch/>
        </p:blipFill>
        <p:spPr>
          <a:xfrm>
            <a:off x="6913603" y="1403229"/>
            <a:ext cx="4356926" cy="428900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43B0366D-17E5-6CF8-B2EC-392C2BE5D174}"/>
              </a:ext>
            </a:extLst>
          </p:cNvPr>
          <p:cNvCxnSpPr>
            <a:cxnSpLocks/>
          </p:cNvCxnSpPr>
          <p:nvPr/>
        </p:nvCxnSpPr>
        <p:spPr>
          <a:xfrm flipH="1">
            <a:off x="3970116" y="4381110"/>
            <a:ext cx="280139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F47BAA43-1850-2B1F-978F-D01199A20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35" y="5692236"/>
            <a:ext cx="2243735" cy="136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83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3B8E5-4339-4CE9-17E4-B27752968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5691E3-1011-C112-A4E4-7558B916C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Modulation at </a:t>
            </a:r>
            <a:r>
              <a:rPr lang="en-US" dirty="0" err="1"/>
              <a:t>CYRCé</a:t>
            </a:r>
            <a:endParaRPr lang="en-US" dirty="0"/>
          </a:p>
        </p:txBody>
      </p:sp>
      <p:pic>
        <p:nvPicPr>
          <p:cNvPr id="8" name="Grafik 7" descr="Ein Bild, das Autoteile, Metall, Rotor, Im Haus enthält.&#10;&#10;Automatisch generierte Beschreibung">
            <a:extLst>
              <a:ext uri="{FF2B5EF4-FFF2-40B4-BE49-F238E27FC236}">
                <a16:creationId xmlns:a16="http://schemas.microsoft.com/office/drawing/2014/main" id="{697D92EC-97A0-2EDE-F5BB-F26A89C229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194"/>
          <a:stretch/>
        </p:blipFill>
        <p:spPr>
          <a:xfrm>
            <a:off x="6913603" y="1403229"/>
            <a:ext cx="4356926" cy="428900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3" name="Grafik 2" descr="Ein Bild, das Text, Reihe, Diagramm, Steigung enthält.&#10;&#10;Automatisch generierte Beschreibung">
            <a:extLst>
              <a:ext uri="{FF2B5EF4-FFF2-40B4-BE49-F238E27FC236}">
                <a16:creationId xmlns:a16="http://schemas.microsoft.com/office/drawing/2014/main" id="{D3A4A5EB-82DE-0C32-C559-9DD1BC1D2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805" y="1403229"/>
            <a:ext cx="6112466" cy="4732232"/>
          </a:xfrm>
          <a:prstGeom prst="rect">
            <a:avLst/>
          </a:prstGeom>
        </p:spPr>
      </p:pic>
      <p:pic>
        <p:nvPicPr>
          <p:cNvPr id="4" name="Grafik 3" descr="Ein Bild, das Text, Diagramm, Reihe, Screenshot enthält.&#10;&#10;KI-generierte Inhalte können fehlerhaft sein.">
            <a:extLst>
              <a:ext uri="{FF2B5EF4-FFF2-40B4-BE49-F238E27FC236}">
                <a16:creationId xmlns:a16="http://schemas.microsoft.com/office/drawing/2014/main" id="{AE6B2BC2-E590-0E98-715F-217D8F3276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805" y="1245240"/>
            <a:ext cx="6112466" cy="504069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3A32939-00A5-99D0-4F37-0B84A4481B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35" y="5692236"/>
            <a:ext cx="2243735" cy="136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697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527EED-8D50-BB20-FA74-BAC84EB9A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MATRIX response at different energies</a:t>
            </a:r>
          </a:p>
        </p:txBody>
      </p:sp>
      <p:pic>
        <p:nvPicPr>
          <p:cNvPr id="4" name="Aperture400um">
            <a:hlinkClick r:id="" action="ppaction://media"/>
            <a:extLst>
              <a:ext uri="{FF2B5EF4-FFF2-40B4-BE49-F238E27FC236}">
                <a16:creationId xmlns:a16="http://schemas.microsoft.com/office/drawing/2014/main" id="{AEC63B0B-6FD5-896C-2547-E0E50096FE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6760" y="1418219"/>
            <a:ext cx="5634045" cy="460183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5D19870-E4A1-ADCB-DD4E-FE3D4D3AAF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35" y="5692236"/>
            <a:ext cx="2243735" cy="1368979"/>
          </a:xfrm>
          <a:prstGeom prst="rect">
            <a:avLst/>
          </a:prstGeom>
        </p:spPr>
      </p:pic>
      <p:pic>
        <p:nvPicPr>
          <p:cNvPr id="15" name="Grafik 14" descr="Ein Bild, das Text, Reihe, Diagramm, Screenshot enthält.&#10;&#10;KI-generierte Inhalte können fehlerhaft sein.">
            <a:extLst>
              <a:ext uri="{FF2B5EF4-FFF2-40B4-BE49-F238E27FC236}">
                <a16:creationId xmlns:a16="http://schemas.microsoft.com/office/drawing/2014/main" id="{CE88CDB4-10C6-92CB-354A-5CA9D7B30E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0805" y="1418220"/>
            <a:ext cx="5694571" cy="4601829"/>
          </a:xfrm>
          <a:prstGeom prst="rect">
            <a:avLst/>
          </a:prstGeom>
        </p:spPr>
      </p:pic>
      <p:pic>
        <p:nvPicPr>
          <p:cNvPr id="17" name="Grafik 16" descr="Ein Bild, das Text, Reihe, Screenshot, Diagramm enthält.&#10;&#10;KI-generierte Inhalte können fehlerhaft sein.">
            <a:extLst>
              <a:ext uri="{FF2B5EF4-FFF2-40B4-BE49-F238E27FC236}">
                <a16:creationId xmlns:a16="http://schemas.microsoft.com/office/drawing/2014/main" id="{473CC56E-2958-2210-477E-16424003DD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10805" y="1418220"/>
            <a:ext cx="6125512" cy="4601829"/>
          </a:xfrm>
          <a:prstGeom prst="rect">
            <a:avLst/>
          </a:prstGeom>
        </p:spPr>
      </p:pic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AC228C7F-0EEB-2D0D-63D2-F74810DEEF2D}"/>
              </a:ext>
            </a:extLst>
          </p:cNvPr>
          <p:cNvGrpSpPr>
            <a:grpSpLocks noChangeAspect="1"/>
          </p:cNvGrpSpPr>
          <p:nvPr/>
        </p:nvGrpSpPr>
        <p:grpSpPr>
          <a:xfrm>
            <a:off x="5267840" y="5692236"/>
            <a:ext cx="1285929" cy="1241313"/>
            <a:chOff x="894344" y="1876804"/>
            <a:chExt cx="2227726" cy="2150427"/>
          </a:xfrm>
        </p:grpSpPr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97838C20-E1AB-9123-3CDC-F423E051DEC5}"/>
                </a:ext>
              </a:extLst>
            </p:cNvPr>
            <p:cNvSpPr/>
            <p:nvPr/>
          </p:nvSpPr>
          <p:spPr>
            <a:xfrm>
              <a:off x="1264782" y="2319243"/>
              <a:ext cx="1385401" cy="1179305"/>
            </a:xfrm>
            <a:prstGeom prst="rect">
              <a:avLst/>
            </a:prstGeom>
            <a:solidFill>
              <a:schemeClr val="bg1">
                <a:lumMod val="50000"/>
                <a:alpha val="70223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0DBE2B1E-48A6-0AB3-74A0-ED1C90B0A89C}"/>
                </a:ext>
              </a:extLst>
            </p:cNvPr>
            <p:cNvSpPr/>
            <p:nvPr/>
          </p:nvSpPr>
          <p:spPr>
            <a:xfrm>
              <a:off x="1461238" y="297423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F60B65E6-2E36-55D1-102B-557372D4CF9C}"/>
                </a:ext>
              </a:extLst>
            </p:cNvPr>
            <p:cNvSpPr/>
            <p:nvPr/>
          </p:nvSpPr>
          <p:spPr>
            <a:xfrm>
              <a:off x="2008207" y="2738752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488BE769-C950-4FDC-A61F-BB151640A79E}"/>
                </a:ext>
              </a:extLst>
            </p:cNvPr>
            <p:cNvSpPr/>
            <p:nvPr/>
          </p:nvSpPr>
          <p:spPr>
            <a:xfrm>
              <a:off x="2008207" y="3293244"/>
              <a:ext cx="470971" cy="17438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6158B31B-BF8F-4E8A-78CB-DF873F1D229B}"/>
                </a:ext>
              </a:extLst>
            </p:cNvPr>
            <p:cNvSpPr/>
            <p:nvPr/>
          </p:nvSpPr>
          <p:spPr>
            <a:xfrm>
              <a:off x="1461238" y="242081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07A5084E-E911-455C-CE29-9DE6B0946773}"/>
                </a:ext>
              </a:extLst>
            </p:cNvPr>
            <p:cNvSpPr txBox="1"/>
            <p:nvPr/>
          </p:nvSpPr>
          <p:spPr>
            <a:xfrm>
              <a:off x="894344" y="1876804"/>
              <a:ext cx="2227726" cy="533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0.5 x 0.5 mm</a:t>
              </a:r>
              <a:r>
                <a:rPr lang="en-US" sz="1400" baseline="30000" dirty="0">
                  <a:solidFill>
                    <a:srgbClr val="FF0000"/>
                  </a:solidFill>
                </a:rPr>
                <a:t>2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6D8BB0B2-074F-17AB-BEA8-9D21023A299B}"/>
                </a:ext>
              </a:extLst>
            </p:cNvPr>
            <p:cNvSpPr txBox="1"/>
            <p:nvPr/>
          </p:nvSpPr>
          <p:spPr>
            <a:xfrm>
              <a:off x="926279" y="3494044"/>
              <a:ext cx="2163855" cy="533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 x 64 diodes</a:t>
              </a:r>
            </a:p>
          </p:txBody>
        </p:sp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0D397931-32C2-B342-E739-41D5C573B57E}"/>
                </a:ext>
              </a:extLst>
            </p:cNvPr>
            <p:cNvSpPr/>
            <p:nvPr/>
          </p:nvSpPr>
          <p:spPr>
            <a:xfrm>
              <a:off x="1423672" y="2385401"/>
              <a:ext cx="540000" cy="540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372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032D52-5606-97E2-056D-6EB7D7A1D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vs deposited energy</a:t>
            </a:r>
          </a:p>
        </p:txBody>
      </p:sp>
      <p:pic>
        <p:nvPicPr>
          <p:cNvPr id="5" name="Grafik 4" descr="Ein Bild, das Text, Reihe, Diagramm, Screenshot enthält.&#10;&#10;KI-generierte Inhalte können fehlerhaft sein.">
            <a:extLst>
              <a:ext uri="{FF2B5EF4-FFF2-40B4-BE49-F238E27FC236}">
                <a16:creationId xmlns:a16="http://schemas.microsoft.com/office/drawing/2014/main" id="{563099DC-AFC9-1C78-84C7-D4AEFABE67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09" y="1275706"/>
            <a:ext cx="6103434" cy="4840655"/>
          </a:xfrm>
          <a:prstGeom prst="rect">
            <a:avLst/>
          </a:prstGeom>
        </p:spPr>
      </p:pic>
      <p:pic>
        <p:nvPicPr>
          <p:cNvPr id="7" name="Grafik 6" descr="Ein Bild, das Text, Screenshot, Reihe, Diagramm enthält.&#10;&#10;KI-generierte Inhalte können fehlerhaft sein.">
            <a:extLst>
              <a:ext uri="{FF2B5EF4-FFF2-40B4-BE49-F238E27FC236}">
                <a16:creationId xmlns:a16="http://schemas.microsoft.com/office/drawing/2014/main" id="{DE5C9ECD-D8FE-DE2F-B6C4-B5F53BC39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909" y="1275706"/>
            <a:ext cx="6103435" cy="484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63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2DA7F-B866-64B6-9019-608CCE5D3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DC2716-D192-D294-8D0D-AADB3D371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Extrapolation</a:t>
            </a:r>
          </a:p>
        </p:txBody>
      </p:sp>
      <p:pic>
        <p:nvPicPr>
          <p:cNvPr id="7" name="Grafik 6" descr="Ein Bild, das Text, Screenshot, Reihe, Diagramm enthält.&#10;&#10;KI-generierte Inhalte können fehlerhaft sein.">
            <a:extLst>
              <a:ext uri="{FF2B5EF4-FFF2-40B4-BE49-F238E27FC236}">
                <a16:creationId xmlns:a16="http://schemas.microsoft.com/office/drawing/2014/main" id="{06720501-437D-E7FE-C0D6-6E99AD98E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907" y="1275704"/>
            <a:ext cx="6103435" cy="4840655"/>
          </a:xfrm>
          <a:prstGeom prst="rect">
            <a:avLst/>
          </a:prstGeom>
        </p:spPr>
      </p:pic>
      <p:pic>
        <p:nvPicPr>
          <p:cNvPr id="9" name="Grafik 8" descr="Ein Bild, das Text, Diagramm, Reihe, parallel enthält.&#10;&#10;KI-generierte Inhalte können fehlerhaft sein.">
            <a:extLst>
              <a:ext uri="{FF2B5EF4-FFF2-40B4-BE49-F238E27FC236}">
                <a16:creationId xmlns:a16="http://schemas.microsoft.com/office/drawing/2014/main" id="{A0950393-9CBC-818B-B8E5-6677DEF5D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0343" y="1452140"/>
            <a:ext cx="5553446" cy="4487785"/>
          </a:xfrm>
          <a:prstGeom prst="rect">
            <a:avLst/>
          </a:prstGeom>
        </p:spPr>
      </p:pic>
      <p:pic>
        <p:nvPicPr>
          <p:cNvPr id="4" name="Grafik 3" descr="Ein Bild, das Text, Reihe, Screenshot, Diagramm enthält.&#10;&#10;KI-generierte Inhalte können fehlerhaft sein.">
            <a:extLst>
              <a:ext uri="{FF2B5EF4-FFF2-40B4-BE49-F238E27FC236}">
                <a16:creationId xmlns:a16="http://schemas.microsoft.com/office/drawing/2014/main" id="{8242CB05-6C48-B23E-B45C-E95CE8281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0342" y="1452140"/>
            <a:ext cx="5553448" cy="448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009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95AD2-BB46-C893-1529-5AF088BDE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Straggling?</a:t>
            </a:r>
          </a:p>
        </p:txBody>
      </p:sp>
      <p:pic>
        <p:nvPicPr>
          <p:cNvPr id="4" name="Grafik 3" descr="Ein Bild, das Maschine, Werkzeug, Bautechnik, Stahl enthält.&#10;&#10;KI-generierte Inhalte können fehlerhaft sein.">
            <a:extLst>
              <a:ext uri="{FF2B5EF4-FFF2-40B4-BE49-F238E27FC236}">
                <a16:creationId xmlns:a16="http://schemas.microsoft.com/office/drawing/2014/main" id="{48CB4B69-C128-0841-1B2A-21CD0D25BB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302" t="34921" r="46614" b="32190"/>
          <a:stretch/>
        </p:blipFill>
        <p:spPr>
          <a:xfrm>
            <a:off x="494510" y="2309915"/>
            <a:ext cx="1805344" cy="2467500"/>
          </a:xfrm>
          <a:prstGeom prst="rect">
            <a:avLst/>
          </a:prstGeom>
        </p:spPr>
      </p:pic>
      <p:pic>
        <p:nvPicPr>
          <p:cNvPr id="9" name="Grafik 8" descr="Ein Bild, das Maschine, Stahl, Im Haus, Bautechnik enthält.&#10;&#10;KI-generierte Inhalte können fehlerhaft sein.">
            <a:extLst>
              <a:ext uri="{FF2B5EF4-FFF2-40B4-BE49-F238E27FC236}">
                <a16:creationId xmlns:a16="http://schemas.microsoft.com/office/drawing/2014/main" id="{9C1D494D-7776-FF92-A0DE-36E46302DD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2" t="17257" r="34085" b="46228"/>
          <a:stretch>
            <a:fillRect/>
          </a:stretch>
        </p:blipFill>
        <p:spPr>
          <a:xfrm>
            <a:off x="556635" y="2352248"/>
            <a:ext cx="1709744" cy="2470514"/>
          </a:xfrm>
          <a:prstGeom prst="rect">
            <a:avLst/>
          </a:prstGeom>
        </p:spPr>
      </p:pic>
      <p:pic>
        <p:nvPicPr>
          <p:cNvPr id="10" name="Grafik 9" descr="Ein Bild, das Maschine, Werkzeug, Stahl, Werkzeugmaschine enthält.&#10;&#10;KI-generierte Inhalte können fehlerhaft sein.">
            <a:extLst>
              <a:ext uri="{FF2B5EF4-FFF2-40B4-BE49-F238E27FC236}">
                <a16:creationId xmlns:a16="http://schemas.microsoft.com/office/drawing/2014/main" id="{6CE2FAC3-64A3-924C-1AF8-8DE48186B4C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190" t="29333" r="29939" b="36508"/>
          <a:stretch/>
        </p:blipFill>
        <p:spPr>
          <a:xfrm>
            <a:off x="298526" y="2272296"/>
            <a:ext cx="2225962" cy="2542737"/>
          </a:xfrm>
          <a:prstGeom prst="rect">
            <a:avLst/>
          </a:prstGeom>
        </p:spPr>
      </p:pic>
      <p:pic>
        <p:nvPicPr>
          <p:cNvPr id="11" name="Grafik 10" descr="Ein Bild, das Maschine, Stahl, Bautechnik, Metall enthält.&#10;&#10;KI-generierte Inhalte können fehlerhaft sein.">
            <a:extLst>
              <a:ext uri="{FF2B5EF4-FFF2-40B4-BE49-F238E27FC236}">
                <a16:creationId xmlns:a16="http://schemas.microsoft.com/office/drawing/2014/main" id="{F9029A6F-364E-BA3B-155E-E25C2960429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0539" t="24652" r="26077" b="34476"/>
          <a:stretch/>
        </p:blipFill>
        <p:spPr>
          <a:xfrm>
            <a:off x="295565" y="2254408"/>
            <a:ext cx="2525939" cy="2578511"/>
          </a:xfrm>
          <a:prstGeom prst="rect">
            <a:avLst/>
          </a:prstGeom>
        </p:spPr>
      </p:pic>
      <p:pic>
        <p:nvPicPr>
          <p:cNvPr id="17" name="Grafik 16" descr="Ein Bild, das Text, Screenshot, Diagramm enthält.&#10;&#10;KI-generierte Inhalte können fehlerhaft sein.">
            <a:extLst>
              <a:ext uri="{FF2B5EF4-FFF2-40B4-BE49-F238E27FC236}">
                <a16:creationId xmlns:a16="http://schemas.microsoft.com/office/drawing/2014/main" id="{12B2A2B5-C1DE-C38A-3952-8B57CEF009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3629" y="1722910"/>
            <a:ext cx="9115798" cy="3729190"/>
          </a:xfrm>
          <a:prstGeom prst="rect">
            <a:avLst/>
          </a:prstGeom>
        </p:spPr>
      </p:pic>
      <p:pic>
        <p:nvPicPr>
          <p:cNvPr id="19" name="Grafik 18" descr="Ein Bild, das Text, Screenshot, Diagramm enthält.&#10;&#10;KI-generierte Inhalte können fehlerhaft sein.">
            <a:extLst>
              <a:ext uri="{FF2B5EF4-FFF2-40B4-BE49-F238E27FC236}">
                <a16:creationId xmlns:a16="http://schemas.microsoft.com/office/drawing/2014/main" id="{216DFC64-7B5C-5C40-D37D-53426E169B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3631" y="1722911"/>
            <a:ext cx="9115796" cy="3729189"/>
          </a:xfrm>
          <a:prstGeom prst="rect">
            <a:avLst/>
          </a:prstGeom>
        </p:spPr>
      </p:pic>
      <p:pic>
        <p:nvPicPr>
          <p:cNvPr id="21" name="Grafik 20" descr="Ein Bild, das Text, Screenshot, Diagramm enthält.&#10;&#10;KI-generierte Inhalte können fehlerhaft sein.">
            <a:extLst>
              <a:ext uri="{FF2B5EF4-FFF2-40B4-BE49-F238E27FC236}">
                <a16:creationId xmlns:a16="http://schemas.microsoft.com/office/drawing/2014/main" id="{CAB45666-DDB5-8B64-C6AF-533AB8F133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3634" y="1722912"/>
            <a:ext cx="9115793" cy="3729188"/>
          </a:xfrm>
          <a:prstGeom prst="rect">
            <a:avLst/>
          </a:prstGeom>
        </p:spPr>
      </p:pic>
      <p:pic>
        <p:nvPicPr>
          <p:cNvPr id="23" name="Grafik 22" descr="Ein Bild, das Screenshot, Text, Diagramm enthält.&#10;&#10;KI-generierte Inhalte können fehlerhaft sein.">
            <a:extLst>
              <a:ext uri="{FF2B5EF4-FFF2-40B4-BE49-F238E27FC236}">
                <a16:creationId xmlns:a16="http://schemas.microsoft.com/office/drawing/2014/main" id="{69B13102-2C00-739B-1B39-D88DF6DAF7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3629" y="1722910"/>
            <a:ext cx="9115798" cy="3729190"/>
          </a:xfrm>
          <a:prstGeom prst="rect">
            <a:avLst/>
          </a:prstGeom>
        </p:spPr>
      </p:pic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43AC1844-6197-E68A-C9AD-71ABC3E3910C}"/>
              </a:ext>
            </a:extLst>
          </p:cNvPr>
          <p:cNvGrpSpPr>
            <a:grpSpLocks noChangeAspect="1"/>
          </p:cNvGrpSpPr>
          <p:nvPr/>
        </p:nvGrpSpPr>
        <p:grpSpPr>
          <a:xfrm>
            <a:off x="295565" y="5523202"/>
            <a:ext cx="1285929" cy="1241313"/>
            <a:chOff x="894344" y="1876804"/>
            <a:chExt cx="2227726" cy="2150427"/>
          </a:xfrm>
        </p:grpSpPr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F934ED1B-D1B4-BE17-7893-FFDAB569A695}"/>
                </a:ext>
              </a:extLst>
            </p:cNvPr>
            <p:cNvSpPr/>
            <p:nvPr/>
          </p:nvSpPr>
          <p:spPr>
            <a:xfrm>
              <a:off x="1264782" y="2319243"/>
              <a:ext cx="1385401" cy="1179305"/>
            </a:xfrm>
            <a:prstGeom prst="rect">
              <a:avLst/>
            </a:prstGeom>
            <a:solidFill>
              <a:schemeClr val="bg1">
                <a:lumMod val="50000"/>
                <a:alpha val="70223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352EF128-E5BE-CEEA-7CD5-9F44EA55360C}"/>
                </a:ext>
              </a:extLst>
            </p:cNvPr>
            <p:cNvSpPr/>
            <p:nvPr/>
          </p:nvSpPr>
          <p:spPr>
            <a:xfrm>
              <a:off x="1461238" y="297423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6319DA4E-9343-7481-3D83-EE33FFBE1027}"/>
                </a:ext>
              </a:extLst>
            </p:cNvPr>
            <p:cNvSpPr/>
            <p:nvPr/>
          </p:nvSpPr>
          <p:spPr>
            <a:xfrm>
              <a:off x="2008207" y="2738752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A825A1A1-C4C7-6ECE-39AB-6F851376E6CA}"/>
                </a:ext>
              </a:extLst>
            </p:cNvPr>
            <p:cNvSpPr/>
            <p:nvPr/>
          </p:nvSpPr>
          <p:spPr>
            <a:xfrm>
              <a:off x="2008207" y="3293244"/>
              <a:ext cx="470971" cy="17438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9F4E463F-2885-E230-8773-FBA4E2AA476F}"/>
                </a:ext>
              </a:extLst>
            </p:cNvPr>
            <p:cNvSpPr/>
            <p:nvPr/>
          </p:nvSpPr>
          <p:spPr>
            <a:xfrm>
              <a:off x="1461238" y="242081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8A52E176-D8F9-3B03-19BD-7E521430E6C0}"/>
                </a:ext>
              </a:extLst>
            </p:cNvPr>
            <p:cNvSpPr txBox="1"/>
            <p:nvPr/>
          </p:nvSpPr>
          <p:spPr>
            <a:xfrm>
              <a:off x="894344" y="1876804"/>
              <a:ext cx="2227726" cy="533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0.5 x 0.5 mm</a:t>
              </a:r>
              <a:r>
                <a:rPr lang="en-US" sz="1400" baseline="30000" dirty="0">
                  <a:solidFill>
                    <a:srgbClr val="FF0000"/>
                  </a:solidFill>
                </a:rPr>
                <a:t>2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508C15AF-1AFF-ABAE-B347-B4C922930CAE}"/>
                </a:ext>
              </a:extLst>
            </p:cNvPr>
            <p:cNvSpPr txBox="1"/>
            <p:nvPr/>
          </p:nvSpPr>
          <p:spPr>
            <a:xfrm>
              <a:off x="926279" y="3494044"/>
              <a:ext cx="2163855" cy="533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 x 64 diodes</a:t>
              </a: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1AC8F0C7-6867-6E14-B981-3B70CE4E030B}"/>
                </a:ext>
              </a:extLst>
            </p:cNvPr>
            <p:cNvSpPr/>
            <p:nvPr/>
          </p:nvSpPr>
          <p:spPr>
            <a:xfrm>
              <a:off x="1423672" y="2385401"/>
              <a:ext cx="540000" cy="540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952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47FFE-58BE-73F8-08E3-587496B37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86FEA7-FDD4-DA4C-192A-BCD768389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Straggling?</a:t>
            </a:r>
          </a:p>
        </p:txBody>
      </p:sp>
      <p:pic>
        <p:nvPicPr>
          <p:cNvPr id="4" name="Grafik 3" descr="Ein Bild, das Maschine, Werkzeug, Bautechnik, Stahl enthält.&#10;&#10;KI-generierte Inhalte können fehlerhaft sein.">
            <a:extLst>
              <a:ext uri="{FF2B5EF4-FFF2-40B4-BE49-F238E27FC236}">
                <a16:creationId xmlns:a16="http://schemas.microsoft.com/office/drawing/2014/main" id="{5E27201A-6181-4977-8C6D-9E43FD5A5A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302" t="34921" r="46614" b="32190"/>
          <a:stretch/>
        </p:blipFill>
        <p:spPr>
          <a:xfrm>
            <a:off x="494510" y="2309915"/>
            <a:ext cx="1805344" cy="2467500"/>
          </a:xfrm>
          <a:prstGeom prst="rect">
            <a:avLst/>
          </a:prstGeom>
        </p:spPr>
      </p:pic>
      <p:pic>
        <p:nvPicPr>
          <p:cNvPr id="9" name="Grafik 8" descr="Ein Bild, das Maschine, Stahl, Im Haus, Bautechnik enthält.&#10;&#10;KI-generierte Inhalte können fehlerhaft sein.">
            <a:extLst>
              <a:ext uri="{FF2B5EF4-FFF2-40B4-BE49-F238E27FC236}">
                <a16:creationId xmlns:a16="http://schemas.microsoft.com/office/drawing/2014/main" id="{E67491D0-813F-EC11-4896-028153EB702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2222" t="17257" r="34085" b="46228"/>
          <a:stretch>
            <a:fillRect/>
          </a:stretch>
        </p:blipFill>
        <p:spPr>
          <a:xfrm>
            <a:off x="556635" y="2352248"/>
            <a:ext cx="1709744" cy="2470514"/>
          </a:xfrm>
          <a:prstGeom prst="rect">
            <a:avLst/>
          </a:prstGeom>
        </p:spPr>
      </p:pic>
      <p:pic>
        <p:nvPicPr>
          <p:cNvPr id="10" name="Grafik 9" descr="Ein Bild, das Maschine, Werkzeug, Stahl, Werkzeugmaschine enthält.&#10;&#10;KI-generierte Inhalte können fehlerhaft sein.">
            <a:extLst>
              <a:ext uri="{FF2B5EF4-FFF2-40B4-BE49-F238E27FC236}">
                <a16:creationId xmlns:a16="http://schemas.microsoft.com/office/drawing/2014/main" id="{2203827A-0E08-B37D-C971-F6C2ABF524D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0190" t="29333" r="29939" b="36508"/>
          <a:stretch/>
        </p:blipFill>
        <p:spPr>
          <a:xfrm>
            <a:off x="298526" y="2272296"/>
            <a:ext cx="2225962" cy="2542737"/>
          </a:xfrm>
          <a:prstGeom prst="rect">
            <a:avLst/>
          </a:prstGeom>
        </p:spPr>
      </p:pic>
      <p:pic>
        <p:nvPicPr>
          <p:cNvPr id="11" name="Grafik 10" descr="Ein Bild, das Maschine, Stahl, Bautechnik, Metall enthält.&#10;&#10;KI-generierte Inhalte können fehlerhaft sein.">
            <a:extLst>
              <a:ext uri="{FF2B5EF4-FFF2-40B4-BE49-F238E27FC236}">
                <a16:creationId xmlns:a16="http://schemas.microsoft.com/office/drawing/2014/main" id="{50D7D074-1A50-56A3-3BF5-B06F088850F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0539" t="24652" r="26077" b="34476"/>
          <a:stretch/>
        </p:blipFill>
        <p:spPr>
          <a:xfrm>
            <a:off x="295565" y="2254408"/>
            <a:ext cx="2525939" cy="2578511"/>
          </a:xfrm>
          <a:prstGeom prst="rect">
            <a:avLst/>
          </a:prstGeom>
        </p:spPr>
      </p:pic>
      <p:pic>
        <p:nvPicPr>
          <p:cNvPr id="20" name="Grafik 19" descr="Ein Bild, das Screenshot, Text, Diagramm enthält.&#10;&#10;KI-generierte Inhalte können fehlerhaft sein.">
            <a:extLst>
              <a:ext uri="{FF2B5EF4-FFF2-40B4-BE49-F238E27FC236}">
                <a16:creationId xmlns:a16="http://schemas.microsoft.com/office/drawing/2014/main" id="{335D1730-2F36-59EE-B1A8-A74B20A447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3629" y="1705591"/>
            <a:ext cx="9200469" cy="3763828"/>
          </a:xfrm>
          <a:prstGeom prst="rect">
            <a:avLst/>
          </a:prstGeom>
        </p:spPr>
      </p:pic>
      <p:pic>
        <p:nvPicPr>
          <p:cNvPr id="22" name="Grafik 21" descr="Ein Bild, das Screenshot, Text, Diagramm enthält.&#10;&#10;KI-generierte Inhalte können fehlerhaft sein.">
            <a:extLst>
              <a:ext uri="{FF2B5EF4-FFF2-40B4-BE49-F238E27FC236}">
                <a16:creationId xmlns:a16="http://schemas.microsoft.com/office/drawing/2014/main" id="{4D233F1E-EF34-2A1A-A48F-6F0AFD4D2C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3628" y="1705591"/>
            <a:ext cx="9200469" cy="3763828"/>
          </a:xfrm>
          <a:prstGeom prst="rect">
            <a:avLst/>
          </a:prstGeom>
        </p:spPr>
      </p:pic>
      <p:pic>
        <p:nvPicPr>
          <p:cNvPr id="24" name="Grafik 23" descr="Ein Bild, das Screenshot, Text, Diagramm enthält.&#10;&#10;KI-generierte Inhalte können fehlerhaft sein.">
            <a:extLst>
              <a:ext uri="{FF2B5EF4-FFF2-40B4-BE49-F238E27FC236}">
                <a16:creationId xmlns:a16="http://schemas.microsoft.com/office/drawing/2014/main" id="{D703179E-BD2A-6D77-C0F0-1FD586031B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3623" y="1705591"/>
            <a:ext cx="9200469" cy="3763828"/>
          </a:xfrm>
          <a:prstGeom prst="rect">
            <a:avLst/>
          </a:prstGeom>
        </p:spPr>
      </p:pic>
      <p:pic>
        <p:nvPicPr>
          <p:cNvPr id="26" name="Grafik 25" descr="Ein Bild, das Screenshot, Text, Farbigkeit enthält.&#10;&#10;KI-generierte Inhalte können fehlerhaft sein.">
            <a:extLst>
              <a:ext uri="{FF2B5EF4-FFF2-40B4-BE49-F238E27FC236}">
                <a16:creationId xmlns:a16="http://schemas.microsoft.com/office/drawing/2014/main" id="{6D0C9546-1D8F-94A3-5846-136B0F01DF5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83623" y="1705591"/>
            <a:ext cx="9200469" cy="3763828"/>
          </a:xfrm>
          <a:prstGeom prst="rect">
            <a:avLst/>
          </a:prstGeom>
        </p:spPr>
      </p:pic>
      <p:pic>
        <p:nvPicPr>
          <p:cNvPr id="27" name="Grafik 26" descr="Ein Bild, das Autoteile, Metall, Rotor, Im Haus enthält.&#10;&#10;Automatisch generierte Beschreibung">
            <a:extLst>
              <a:ext uri="{FF2B5EF4-FFF2-40B4-BE49-F238E27FC236}">
                <a16:creationId xmlns:a16="http://schemas.microsoft.com/office/drawing/2014/main" id="{7F1DCC49-CC40-F4F7-A52C-AC472967E99B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34194"/>
          <a:stretch/>
        </p:blipFill>
        <p:spPr>
          <a:xfrm>
            <a:off x="1681299" y="5428288"/>
            <a:ext cx="1273897" cy="125403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7EDB66FF-4B38-8398-5767-0E093AE04543}"/>
              </a:ext>
            </a:extLst>
          </p:cNvPr>
          <p:cNvGrpSpPr>
            <a:grpSpLocks noChangeAspect="1"/>
          </p:cNvGrpSpPr>
          <p:nvPr/>
        </p:nvGrpSpPr>
        <p:grpSpPr>
          <a:xfrm>
            <a:off x="295565" y="5523202"/>
            <a:ext cx="1285929" cy="1241313"/>
            <a:chOff x="894344" y="1876804"/>
            <a:chExt cx="2227726" cy="2150427"/>
          </a:xfrm>
        </p:grpSpPr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30E05D22-56D0-F281-D645-4E2EDEA68A95}"/>
                </a:ext>
              </a:extLst>
            </p:cNvPr>
            <p:cNvSpPr/>
            <p:nvPr/>
          </p:nvSpPr>
          <p:spPr>
            <a:xfrm>
              <a:off x="1264782" y="2319243"/>
              <a:ext cx="1385401" cy="1179305"/>
            </a:xfrm>
            <a:prstGeom prst="rect">
              <a:avLst/>
            </a:prstGeom>
            <a:solidFill>
              <a:schemeClr val="bg1">
                <a:lumMod val="50000"/>
                <a:alpha val="70223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C34520B6-FB4B-4B62-D4F1-B322AB69CFD3}"/>
                </a:ext>
              </a:extLst>
            </p:cNvPr>
            <p:cNvSpPr/>
            <p:nvPr/>
          </p:nvSpPr>
          <p:spPr>
            <a:xfrm>
              <a:off x="1461238" y="297423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9BB07441-87B1-D3A8-B271-C97A971F08F5}"/>
                </a:ext>
              </a:extLst>
            </p:cNvPr>
            <p:cNvSpPr/>
            <p:nvPr/>
          </p:nvSpPr>
          <p:spPr>
            <a:xfrm>
              <a:off x="2008207" y="2738752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A9ED75E3-7D9A-222F-E44F-8C18F700E4B9}"/>
                </a:ext>
              </a:extLst>
            </p:cNvPr>
            <p:cNvSpPr/>
            <p:nvPr/>
          </p:nvSpPr>
          <p:spPr>
            <a:xfrm>
              <a:off x="2008207" y="3293244"/>
              <a:ext cx="470971" cy="17438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8D655684-F640-69C9-A1AB-9DE9238DD6D5}"/>
                </a:ext>
              </a:extLst>
            </p:cNvPr>
            <p:cNvSpPr/>
            <p:nvPr/>
          </p:nvSpPr>
          <p:spPr>
            <a:xfrm>
              <a:off x="1461238" y="242081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7EBFDA82-F282-D221-6552-3522688C4BFC}"/>
                </a:ext>
              </a:extLst>
            </p:cNvPr>
            <p:cNvSpPr txBox="1"/>
            <p:nvPr/>
          </p:nvSpPr>
          <p:spPr>
            <a:xfrm>
              <a:off x="894344" y="1876804"/>
              <a:ext cx="2227726" cy="533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0.5 x 0.5 mm</a:t>
              </a:r>
              <a:r>
                <a:rPr lang="en-US" sz="1400" baseline="30000" dirty="0">
                  <a:solidFill>
                    <a:srgbClr val="FF0000"/>
                  </a:solidFill>
                </a:rPr>
                <a:t>2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617D2FC8-6745-AD08-DDF0-0DBB5F664535}"/>
                </a:ext>
              </a:extLst>
            </p:cNvPr>
            <p:cNvSpPr txBox="1"/>
            <p:nvPr/>
          </p:nvSpPr>
          <p:spPr>
            <a:xfrm>
              <a:off x="926279" y="3494044"/>
              <a:ext cx="2163855" cy="533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 x 64 diodes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320A9BBA-2E4B-97C7-9D4D-489C4E038D0E}"/>
                </a:ext>
              </a:extLst>
            </p:cNvPr>
            <p:cNvSpPr/>
            <p:nvPr/>
          </p:nvSpPr>
          <p:spPr>
            <a:xfrm>
              <a:off x="1423672" y="2385401"/>
              <a:ext cx="540000" cy="540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000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0EBEB2-B114-3E22-8128-6FB0D5C44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Undiffused Beam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226317A-2CB4-EA38-92FB-5A067205C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82" y="1490022"/>
            <a:ext cx="5373984" cy="4453578"/>
          </a:xfrm>
          <a:prstGeom prst="rect">
            <a:avLst/>
          </a:prstGeom>
        </p:spPr>
      </p:pic>
      <p:pic>
        <p:nvPicPr>
          <p:cNvPr id="8" name="Grafik 7" descr="Ein Bild, das Text, Screenshot, Diagramm, Farbigkeit enthält.&#10;&#10;KI-generierte Inhalte können fehlerhaft sein.">
            <a:extLst>
              <a:ext uri="{FF2B5EF4-FFF2-40B4-BE49-F238E27FC236}">
                <a16:creationId xmlns:a16="http://schemas.microsoft.com/office/drawing/2014/main" id="{76928A27-BE6C-494D-9A8B-E4B8C94D3E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82" y="1490022"/>
            <a:ext cx="5526011" cy="4453578"/>
          </a:xfrm>
          <a:prstGeom prst="rect">
            <a:avLst/>
          </a:prstGeom>
        </p:spPr>
      </p:pic>
      <p:pic>
        <p:nvPicPr>
          <p:cNvPr id="10" name="Grafik 9" descr="Ein Bild, das Text, Screenshot, Diagramm enthält.&#10;&#10;KI-generierte Inhalte können fehlerhaft sein.">
            <a:extLst>
              <a:ext uri="{FF2B5EF4-FFF2-40B4-BE49-F238E27FC236}">
                <a16:creationId xmlns:a16="http://schemas.microsoft.com/office/drawing/2014/main" id="{5ECCF4CF-389C-F9B6-34EE-AA8CAD4DA4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490022"/>
            <a:ext cx="5526011" cy="4453578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CCDBF7F2-2D15-8115-B89E-F8650EBAE521}"/>
              </a:ext>
            </a:extLst>
          </p:cNvPr>
          <p:cNvGrpSpPr/>
          <p:nvPr/>
        </p:nvGrpSpPr>
        <p:grpSpPr>
          <a:xfrm>
            <a:off x="1174245" y="3716811"/>
            <a:ext cx="1685077" cy="1631881"/>
            <a:chOff x="2836790" y="1996908"/>
            <a:chExt cx="1685077" cy="1631881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FCAD3207-7B62-63C0-374A-098DD50ACE4C}"/>
                </a:ext>
              </a:extLst>
            </p:cNvPr>
            <p:cNvSpPr/>
            <p:nvPr/>
          </p:nvSpPr>
          <p:spPr>
            <a:xfrm>
              <a:off x="3222604" y="2319243"/>
              <a:ext cx="852386" cy="970067"/>
            </a:xfrm>
            <a:prstGeom prst="rect">
              <a:avLst/>
            </a:prstGeom>
            <a:solidFill>
              <a:schemeClr val="bg1">
                <a:lumMod val="50000"/>
                <a:alpha val="70223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515EAC0-B9D2-4EE8-4185-2C1BE09ECC06}"/>
                </a:ext>
              </a:extLst>
            </p:cNvPr>
            <p:cNvSpPr/>
            <p:nvPr/>
          </p:nvSpPr>
          <p:spPr>
            <a:xfrm>
              <a:off x="3419059" y="2974237"/>
              <a:ext cx="470971" cy="315073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B1FDD71D-85D5-095E-3F11-5A725D392F0F}"/>
                </a:ext>
              </a:extLst>
            </p:cNvPr>
            <p:cNvSpPr/>
            <p:nvPr/>
          </p:nvSpPr>
          <p:spPr>
            <a:xfrm>
              <a:off x="3419059" y="242081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581F38EE-9D15-FD01-F14F-1F952791DA1F}"/>
                </a:ext>
              </a:extLst>
            </p:cNvPr>
            <p:cNvSpPr txBox="1"/>
            <p:nvPr/>
          </p:nvSpPr>
          <p:spPr>
            <a:xfrm>
              <a:off x="2847134" y="1996908"/>
              <a:ext cx="16033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</a:rPr>
                <a:t>0.5 x 0.5 mm</a:t>
              </a:r>
              <a:r>
                <a:rPr lang="en-US" sz="1800" baseline="30000" dirty="0">
                  <a:solidFill>
                    <a:srgbClr val="FF0000"/>
                  </a:solidFill>
                </a:rPr>
                <a:t>2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D7CCD501-2CDB-6F56-3F3E-3EDAEF6B9139}"/>
                </a:ext>
              </a:extLst>
            </p:cNvPr>
            <p:cNvSpPr txBox="1"/>
            <p:nvPr/>
          </p:nvSpPr>
          <p:spPr>
            <a:xfrm>
              <a:off x="2836790" y="3259457"/>
              <a:ext cx="1685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1 x 128 diodes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F33987C1-7CE7-4DB6-D725-D43E3EEDD7AD}"/>
                </a:ext>
              </a:extLst>
            </p:cNvPr>
            <p:cNvSpPr/>
            <p:nvPr/>
          </p:nvSpPr>
          <p:spPr>
            <a:xfrm>
              <a:off x="3384544" y="2385401"/>
              <a:ext cx="540000" cy="540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AE0E8827-CA36-4735-EEEA-23231FDE76F7}"/>
              </a:ext>
            </a:extLst>
          </p:cNvPr>
          <p:cNvGrpSpPr/>
          <p:nvPr/>
        </p:nvGrpSpPr>
        <p:grpSpPr>
          <a:xfrm>
            <a:off x="6934043" y="3716811"/>
            <a:ext cx="1772440" cy="1683340"/>
            <a:chOff x="4687790" y="1998013"/>
            <a:chExt cx="1772440" cy="1683340"/>
          </a:xfrm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C2E9A2DD-9740-9107-8077-A49D5DF78CC3}"/>
                </a:ext>
              </a:extLst>
            </p:cNvPr>
            <p:cNvSpPr/>
            <p:nvPr/>
          </p:nvSpPr>
          <p:spPr>
            <a:xfrm>
              <a:off x="5104136" y="2320348"/>
              <a:ext cx="852386" cy="939109"/>
            </a:xfrm>
            <a:prstGeom prst="rect">
              <a:avLst/>
            </a:prstGeom>
            <a:solidFill>
              <a:schemeClr val="bg1">
                <a:lumMod val="50000"/>
                <a:alpha val="70223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0DE36AB6-F9D7-9B5C-544F-AA55DDB021A5}"/>
                </a:ext>
              </a:extLst>
            </p:cNvPr>
            <p:cNvSpPr/>
            <p:nvPr/>
          </p:nvSpPr>
          <p:spPr>
            <a:xfrm>
              <a:off x="5392870" y="2974237"/>
              <a:ext cx="230055" cy="28522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E65AF0A0-0039-3E65-B985-D3FE51CCB103}"/>
                </a:ext>
              </a:extLst>
            </p:cNvPr>
            <p:cNvSpPr/>
            <p:nvPr/>
          </p:nvSpPr>
          <p:spPr>
            <a:xfrm>
              <a:off x="5392871" y="2420817"/>
              <a:ext cx="230054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D4098805-4BC9-EE0F-91EF-6ABADB116F66}"/>
                </a:ext>
              </a:extLst>
            </p:cNvPr>
            <p:cNvSpPr txBox="1"/>
            <p:nvPr/>
          </p:nvSpPr>
          <p:spPr>
            <a:xfrm>
              <a:off x="4728666" y="1998013"/>
              <a:ext cx="17315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</a:rPr>
                <a:t>0.25 x 0.5 mm</a:t>
              </a:r>
              <a:r>
                <a:rPr lang="en-US" sz="1800" baseline="30000" dirty="0">
                  <a:solidFill>
                    <a:srgbClr val="FF0000"/>
                  </a:solidFill>
                </a:rPr>
                <a:t>2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C60EB20A-B208-CF18-16C2-D700E510067C}"/>
                </a:ext>
              </a:extLst>
            </p:cNvPr>
            <p:cNvSpPr txBox="1"/>
            <p:nvPr/>
          </p:nvSpPr>
          <p:spPr>
            <a:xfrm>
              <a:off x="4687790" y="3312021"/>
              <a:ext cx="1685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1 x 128 diodes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6178B8AC-B477-1221-8F94-B47D96555C25}"/>
                </a:ext>
              </a:extLst>
            </p:cNvPr>
            <p:cNvSpPr/>
            <p:nvPr/>
          </p:nvSpPr>
          <p:spPr>
            <a:xfrm>
              <a:off x="5335521" y="2385401"/>
              <a:ext cx="348232" cy="540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feld 24">
            <a:extLst>
              <a:ext uri="{FF2B5EF4-FFF2-40B4-BE49-F238E27FC236}">
                <a16:creationId xmlns:a16="http://schemas.microsoft.com/office/drawing/2014/main" id="{63DC8DD6-2705-F299-A99C-7AF151F66E7A}"/>
              </a:ext>
            </a:extLst>
          </p:cNvPr>
          <p:cNvSpPr txBox="1"/>
          <p:nvPr/>
        </p:nvSpPr>
        <p:spPr>
          <a:xfrm>
            <a:off x="2859322" y="6021661"/>
            <a:ext cx="5008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</a:rPr>
              <a:t>Can we make a movie of how the beam changes (due to, e.g., collimation)? </a:t>
            </a:r>
            <a:r>
              <a:rPr lang="en-US" sz="1800" b="1" dirty="0">
                <a:solidFill>
                  <a:schemeClr val="tx2"/>
                </a:solidFill>
                <a:sym typeface="Wingdings" pitchFamily="2" charset="2"/>
              </a:rPr>
              <a:t></a:t>
            </a:r>
            <a:endParaRPr lang="en-US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92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F438821E-81B2-ECCD-86AA-AA869C810E56}"/>
              </a:ext>
            </a:extLst>
          </p:cNvPr>
          <p:cNvSpPr txBox="1"/>
          <p:nvPr/>
        </p:nvSpPr>
        <p:spPr>
          <a:xfrm>
            <a:off x="7225546" y="1431223"/>
            <a:ext cx="466738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u="sng" dirty="0">
                <a:solidFill>
                  <a:schemeClr val="tx2"/>
                </a:solidFill>
              </a:rPr>
              <a:t>Three phases: 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pPr marL="426292" lvl="1" indent="-457200">
              <a:buFont typeface="+mj-lt"/>
              <a:buAutoNum type="arabicPeriod"/>
            </a:pPr>
            <a:r>
              <a:rPr lang="en-US" sz="2400" dirty="0">
                <a:solidFill>
                  <a:schemeClr val="bg2"/>
                </a:solidFill>
              </a:rPr>
              <a:t>Beam stability (no changes)</a:t>
            </a:r>
          </a:p>
          <a:p>
            <a:pPr marL="426292" lvl="1" indent="-457200">
              <a:buFont typeface="+mj-lt"/>
              <a:buAutoNum type="arabicPeriod"/>
            </a:pPr>
            <a:endParaRPr lang="en-US" sz="2400" dirty="0">
              <a:solidFill>
                <a:schemeClr val="bg2"/>
              </a:solidFill>
            </a:endParaRPr>
          </a:p>
          <a:p>
            <a:pPr marL="426292" lvl="1" indent="-457200">
              <a:buFont typeface="+mj-lt"/>
              <a:buAutoNum type="arabicPeriod"/>
            </a:pPr>
            <a:r>
              <a:rPr lang="en-US" sz="2400" dirty="0">
                <a:solidFill>
                  <a:schemeClr val="bg2"/>
                </a:solidFill>
              </a:rPr>
              <a:t>Live changes of beam collimation</a:t>
            </a:r>
          </a:p>
          <a:p>
            <a:pPr marL="426292" lvl="1" indent="-457200">
              <a:buFont typeface="+mj-lt"/>
              <a:buAutoNum type="arabicPeriod"/>
            </a:pPr>
            <a:endParaRPr lang="en-US" sz="2400" dirty="0">
              <a:solidFill>
                <a:schemeClr val="bg2"/>
              </a:solidFill>
            </a:endParaRPr>
          </a:p>
          <a:p>
            <a:pPr marL="426292" lvl="1" indent="-457200">
              <a:buFont typeface="+mj-lt"/>
              <a:buAutoNum type="arabicPeriod"/>
            </a:pPr>
            <a:r>
              <a:rPr lang="en-US" sz="2400" dirty="0">
                <a:solidFill>
                  <a:schemeClr val="bg2"/>
                </a:solidFill>
              </a:rPr>
              <a:t>Wire profiling inside the beamline</a:t>
            </a:r>
          </a:p>
          <a:p>
            <a:pPr marL="426292" lvl="1" indent="-457200">
              <a:buFont typeface="+mj-lt"/>
              <a:buAutoNum type="arabicPeriod"/>
            </a:pPr>
            <a:endParaRPr lang="en-US" sz="2400" dirty="0">
              <a:solidFill>
                <a:schemeClr val="bg2"/>
              </a:solidFill>
            </a:endParaRP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4B5DF101-0DAB-3E91-30C2-35E221EF1758}"/>
              </a:ext>
            </a:extLst>
          </p:cNvPr>
          <p:cNvGrpSpPr>
            <a:grpSpLocks noChangeAspect="1"/>
          </p:cNvGrpSpPr>
          <p:nvPr/>
        </p:nvGrpSpPr>
        <p:grpSpPr>
          <a:xfrm>
            <a:off x="10870228" y="4508566"/>
            <a:ext cx="1321772" cy="1730773"/>
            <a:chOff x="10541162" y="4655988"/>
            <a:chExt cx="1720194" cy="2252472"/>
          </a:xfrm>
        </p:grpSpPr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020922FC-6BA2-C5F8-EAC9-1FAC788F9AB9}"/>
                </a:ext>
              </a:extLst>
            </p:cNvPr>
            <p:cNvSpPr/>
            <p:nvPr/>
          </p:nvSpPr>
          <p:spPr>
            <a:xfrm>
              <a:off x="10557698" y="4966269"/>
              <a:ext cx="1634302" cy="1532679"/>
            </a:xfrm>
            <a:prstGeom prst="rect">
              <a:avLst/>
            </a:prstGeom>
            <a:solidFill>
              <a:schemeClr val="bg1">
                <a:lumMod val="50000"/>
                <a:alpha val="70223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0D7ADF9A-CE2E-61FE-8847-9B46C704701E}"/>
                </a:ext>
              </a:extLst>
            </p:cNvPr>
            <p:cNvSpPr/>
            <p:nvPr/>
          </p:nvSpPr>
          <p:spPr>
            <a:xfrm>
              <a:off x="10754153" y="5621263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E60E6278-8ADF-5B15-13EB-159FD3D2E570}"/>
                </a:ext>
              </a:extLst>
            </p:cNvPr>
            <p:cNvSpPr/>
            <p:nvPr/>
          </p:nvSpPr>
          <p:spPr>
            <a:xfrm>
              <a:off x="11314581" y="5067843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569FBF2D-F0F7-65A6-07B7-013CF436ABAD}"/>
                </a:ext>
              </a:extLst>
            </p:cNvPr>
            <p:cNvSpPr/>
            <p:nvPr/>
          </p:nvSpPr>
          <p:spPr>
            <a:xfrm>
              <a:off x="10754153" y="5067843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144EA3F-0E6E-20B8-FC14-176209A73078}"/>
                </a:ext>
              </a:extLst>
            </p:cNvPr>
            <p:cNvSpPr txBox="1"/>
            <p:nvPr/>
          </p:nvSpPr>
          <p:spPr>
            <a:xfrm>
              <a:off x="10765547" y="4655988"/>
              <a:ext cx="1285515" cy="400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1 x 1 mm</a:t>
              </a:r>
              <a:r>
                <a:rPr lang="en-US" sz="1400" baseline="30000" dirty="0">
                  <a:solidFill>
                    <a:srgbClr val="FF0000"/>
                  </a:solidFill>
                </a:rPr>
                <a:t>2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C13A2236-BB7F-AC7F-9C5A-A1E369D097CE}"/>
                </a:ext>
              </a:extLst>
            </p:cNvPr>
            <p:cNvSpPr txBox="1"/>
            <p:nvPr/>
          </p:nvSpPr>
          <p:spPr>
            <a:xfrm>
              <a:off x="10541162" y="6507911"/>
              <a:ext cx="1720194" cy="400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11 x 11 diodes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950D5A9E-9151-AA0A-0D21-65640FAD7F00}"/>
                </a:ext>
              </a:extLst>
            </p:cNvPr>
            <p:cNvSpPr/>
            <p:nvPr/>
          </p:nvSpPr>
          <p:spPr>
            <a:xfrm>
              <a:off x="11314580" y="5629076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9612919A-6F4C-7B82-618A-F37D36D58A6A}"/>
                </a:ext>
              </a:extLst>
            </p:cNvPr>
            <p:cNvSpPr/>
            <p:nvPr/>
          </p:nvSpPr>
          <p:spPr>
            <a:xfrm>
              <a:off x="10748404" y="6179083"/>
              <a:ext cx="470971" cy="31986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1E6C045E-5319-A417-FDD6-F9B539B33E9F}"/>
                </a:ext>
              </a:extLst>
            </p:cNvPr>
            <p:cNvSpPr/>
            <p:nvPr/>
          </p:nvSpPr>
          <p:spPr>
            <a:xfrm>
              <a:off x="11314579" y="6179083"/>
              <a:ext cx="470971" cy="31986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223DB902-F385-9BDD-D98A-B537A5B8F8AB}"/>
                </a:ext>
              </a:extLst>
            </p:cNvPr>
            <p:cNvSpPr/>
            <p:nvPr/>
          </p:nvSpPr>
          <p:spPr>
            <a:xfrm rot="16200000">
              <a:off x="11796582" y="5143396"/>
              <a:ext cx="470971" cy="31986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5979CD12-2E48-1411-BB69-A532F1517994}"/>
                </a:ext>
              </a:extLst>
            </p:cNvPr>
            <p:cNvSpPr/>
            <p:nvPr/>
          </p:nvSpPr>
          <p:spPr>
            <a:xfrm rot="16200000">
              <a:off x="11800781" y="5715941"/>
              <a:ext cx="470971" cy="31986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2FBFEE10-BD0F-1781-93AB-01FA59AA9414}"/>
                </a:ext>
              </a:extLst>
            </p:cNvPr>
            <p:cNvSpPr/>
            <p:nvPr/>
          </p:nvSpPr>
          <p:spPr>
            <a:xfrm>
              <a:off x="11873429" y="6179083"/>
              <a:ext cx="318571" cy="31986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5E06C15E-78AE-1F1E-CD30-56DE2BB48C19}"/>
                </a:ext>
              </a:extLst>
            </p:cNvPr>
            <p:cNvSpPr/>
            <p:nvPr/>
          </p:nvSpPr>
          <p:spPr>
            <a:xfrm>
              <a:off x="10717485" y="5037293"/>
              <a:ext cx="540000" cy="540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el 1">
            <a:extLst>
              <a:ext uri="{FF2B5EF4-FFF2-40B4-BE49-F238E27FC236}">
                <a16:creationId xmlns:a16="http://schemas.microsoft.com/office/drawing/2014/main" id="{B9CBDFF4-3EE9-F7E5-0E36-3646E8342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00" y="319468"/>
            <a:ext cx="10080000" cy="624000"/>
          </a:xfrm>
        </p:spPr>
        <p:txBody>
          <a:bodyPr/>
          <a:lstStyle/>
          <a:p>
            <a:r>
              <a:rPr lang="en-US" dirty="0"/>
              <a:t>Time dependent imaging</a:t>
            </a:r>
          </a:p>
        </p:txBody>
      </p:sp>
      <p:pic>
        <p:nvPicPr>
          <p:cNvPr id="20" name="x50increased_pixel">
            <a:hlinkClick r:id="" action="ppaction://media"/>
            <a:extLst>
              <a:ext uri="{FF2B5EF4-FFF2-40B4-BE49-F238E27FC236}">
                <a16:creationId xmlns:a16="http://schemas.microsoft.com/office/drawing/2014/main" id="{CB0F8109-EE32-18BD-AFCA-BEFBE90A7C3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5601" y="1296639"/>
            <a:ext cx="6637326" cy="535148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96642F2F-CE93-1AAC-8D67-30AF9B8AB565}"/>
              </a:ext>
            </a:extLst>
          </p:cNvPr>
          <p:cNvSpPr txBox="1"/>
          <p:nvPr/>
        </p:nvSpPr>
        <p:spPr>
          <a:xfrm>
            <a:off x="7225546" y="5052858"/>
            <a:ext cx="34502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400" dirty="0">
                <a:solidFill>
                  <a:schemeClr val="bg2"/>
                </a:solidFill>
              </a:rPr>
              <a:t>(1 fps – currently limited by readout software)</a:t>
            </a:r>
          </a:p>
        </p:txBody>
      </p:sp>
    </p:spTree>
    <p:extLst>
      <p:ext uri="{BB962C8B-B14F-4D97-AF65-F5344CB8AC3E}">
        <p14:creationId xmlns:p14="http://schemas.microsoft.com/office/powerpoint/2010/main" val="114773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0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Schaltung, Elektronisches Bauteil, Elektronik, Elektrisches Bauelement enthält.&#10;&#10;Automatisch generierte Beschreibung">
            <a:extLst>
              <a:ext uri="{FF2B5EF4-FFF2-40B4-BE49-F238E27FC236}">
                <a16:creationId xmlns:a16="http://schemas.microsoft.com/office/drawing/2014/main" id="{57173ED3-E468-A2AF-050B-3CFEA3DA9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576" y="158815"/>
            <a:ext cx="2060689" cy="210905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EB2A11A-42B9-67B5-9DE4-6A6D560C2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8668" y="6011931"/>
            <a:ext cx="2828508" cy="864500"/>
          </a:xfrm>
          <a:prstGeom prst="rect">
            <a:avLst/>
          </a:prstGeom>
        </p:spPr>
      </p:pic>
      <p:pic>
        <p:nvPicPr>
          <p:cNvPr id="8" name="Grafik 7" descr="Ein Bild, das Screenshot, Grafiken, Logo, Symbol enthält.&#10;&#10;KI-generierte Inhalte können fehlerhaft sein.">
            <a:extLst>
              <a:ext uri="{FF2B5EF4-FFF2-40B4-BE49-F238E27FC236}">
                <a16:creationId xmlns:a16="http://schemas.microsoft.com/office/drawing/2014/main" id="{3DE1956F-44CA-6A04-A649-45E04FF84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1269" y="4952232"/>
            <a:ext cx="2119398" cy="211939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CFD8D77-B8A9-4608-6435-C056BE1FD54E}"/>
              </a:ext>
            </a:extLst>
          </p:cNvPr>
          <p:cNvSpPr txBox="1"/>
          <p:nvPr/>
        </p:nvSpPr>
        <p:spPr>
          <a:xfrm>
            <a:off x="0" y="5088285"/>
            <a:ext cx="4538870" cy="1769715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txBody>
          <a:bodyPr wrap="square" lIns="0" tIns="0" rIns="0" numCol="1" rtlCol="0">
            <a:spAutoFit/>
          </a:bodyPr>
          <a:lstStyle/>
          <a:p>
            <a:pPr algn="just"/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support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MATRIX (DFG/ANR-22-CE92-0047), NECTAR (ITMI/INSERM-2021), and DFH/UFA CDFA-05-06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Doctoral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School. </a:t>
            </a:r>
          </a:p>
          <a:p>
            <a:pPr algn="just"/>
            <a:endParaRPr lang="de-DE" sz="1600" dirty="0">
              <a:solidFill>
                <a:srgbClr val="0035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gratefully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ams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OSRAM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providing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AS5900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readout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acquisition</a:t>
            </a:r>
            <a:r>
              <a:rPr lang="de-DE" sz="16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solidFill>
                <a:srgbClr val="0035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Grafik 10" descr="Ein Bild, das Text, Screenshot, Schrift, Zahl enthält.&#10;&#10;KI-generierte Inhalte können fehlerhaft sein.">
            <a:extLst>
              <a:ext uri="{FF2B5EF4-FFF2-40B4-BE49-F238E27FC236}">
                <a16:creationId xmlns:a16="http://schemas.microsoft.com/office/drawing/2014/main" id="{90DE9A9C-34F8-BB97-7D23-BC885EE0FB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985" y="487325"/>
            <a:ext cx="1873392" cy="233388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EF15DE11-FBB5-DB5E-E9AC-515C134AF8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8953" y="0"/>
            <a:ext cx="3666918" cy="2997480"/>
          </a:xfrm>
          <a:prstGeom prst="rect">
            <a:avLst/>
          </a:prstGeom>
        </p:spPr>
      </p:pic>
      <p:pic>
        <p:nvPicPr>
          <p:cNvPr id="15" name="Grafik 14" descr="Ein Bild, das Design, Grafiken, Screenshot, Grafikdesign enthält.&#10;&#10;KI-generierte Inhalte können fehlerhaft sein.">
            <a:extLst>
              <a:ext uri="{FF2B5EF4-FFF2-40B4-BE49-F238E27FC236}">
                <a16:creationId xmlns:a16="http://schemas.microsoft.com/office/drawing/2014/main" id="{4F63D4F7-3C36-1F00-548D-8FE9A2DD9BD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946" t="4777" r="5337" b="5044"/>
          <a:stretch>
            <a:fillRect/>
          </a:stretch>
        </p:blipFill>
        <p:spPr>
          <a:xfrm rot="10800000">
            <a:off x="3367828" y="1419535"/>
            <a:ext cx="1369743" cy="1285949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  <p:pic>
        <p:nvPicPr>
          <p:cNvPr id="17" name="Grafik 16" descr="Ein Bild, das Text, Screenshot, Reihe, Diagramm enthält.&#10;&#10;KI-generierte Inhalte können fehlerhaft sein.">
            <a:extLst>
              <a:ext uri="{FF2B5EF4-FFF2-40B4-BE49-F238E27FC236}">
                <a16:creationId xmlns:a16="http://schemas.microsoft.com/office/drawing/2014/main" id="{D9DE05AA-E1C7-CB4E-2CD8-DE3F546445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9486" y="158815"/>
            <a:ext cx="3771145" cy="2990908"/>
          </a:xfrm>
          <a:prstGeom prst="rect">
            <a:avLst/>
          </a:prstGeom>
        </p:spPr>
      </p:pic>
      <p:pic>
        <p:nvPicPr>
          <p:cNvPr id="16" name="Grafik 15" descr="Ein Bild, das Autoteile, Metall, Rotor, Im Haus enthält.&#10;&#10;Automatisch generierte Beschreibung">
            <a:extLst>
              <a:ext uri="{FF2B5EF4-FFF2-40B4-BE49-F238E27FC236}">
                <a16:creationId xmlns:a16="http://schemas.microsoft.com/office/drawing/2014/main" id="{71D618CA-97F8-418C-9E09-96F6C679220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4194"/>
          <a:stretch/>
        </p:blipFill>
        <p:spPr>
          <a:xfrm>
            <a:off x="8516621" y="332838"/>
            <a:ext cx="1083359" cy="106647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8" name="Grafik 17" descr="Ein Bild, das Screenshot, Text, Farbigkeit enthält.&#10;&#10;KI-generierte Inhalte können fehlerhaft sein.">
            <a:extLst>
              <a:ext uri="{FF2B5EF4-FFF2-40B4-BE49-F238E27FC236}">
                <a16:creationId xmlns:a16="http://schemas.microsoft.com/office/drawing/2014/main" id="{E96DB7B7-75E1-2053-86AB-EF1BC09299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8653" y="2934487"/>
            <a:ext cx="4876587" cy="1994968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3169988B-9F16-AFEB-43CC-3200C00CF0EB}"/>
              </a:ext>
            </a:extLst>
          </p:cNvPr>
          <p:cNvSpPr txBox="1"/>
          <p:nvPr/>
        </p:nvSpPr>
        <p:spPr>
          <a:xfrm>
            <a:off x="4603563" y="6211669"/>
            <a:ext cx="2265364" cy="646331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Nico Brosda</a:t>
            </a:r>
          </a:p>
          <a:p>
            <a:r>
              <a:rPr lang="en-US" sz="1800" dirty="0" err="1">
                <a:solidFill>
                  <a:schemeClr val="tx2"/>
                </a:solidFill>
              </a:rPr>
              <a:t>nico.brosda@rub.de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225E2BE-CBA7-9159-0665-618695D92050}"/>
              </a:ext>
            </a:extLst>
          </p:cNvPr>
          <p:cNvSpPr txBox="1"/>
          <p:nvPr/>
        </p:nvSpPr>
        <p:spPr>
          <a:xfrm>
            <a:off x="8068195" y="3323746"/>
            <a:ext cx="3585277" cy="1702967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2"/>
                </a:solidFill>
              </a:rPr>
              <a:t>Next up: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Measuring at different facilities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Larger multiplexed arrays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Assessing the time resolution</a:t>
            </a:r>
          </a:p>
        </p:txBody>
      </p:sp>
      <p:pic>
        <p:nvPicPr>
          <p:cNvPr id="23" name="Image 18">
            <a:extLst>
              <a:ext uri="{FF2B5EF4-FFF2-40B4-BE49-F238E27FC236}">
                <a16:creationId xmlns:a16="http://schemas.microsoft.com/office/drawing/2014/main" id="{3EA19666-CDEA-04A8-FB64-E61FA76855D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170" y="5599210"/>
            <a:ext cx="1079044" cy="522962"/>
          </a:xfrm>
          <a:prstGeom prst="rect">
            <a:avLst/>
          </a:prstGeom>
        </p:spPr>
      </p:pic>
      <p:pic>
        <p:nvPicPr>
          <p:cNvPr id="24" name="Image 22">
            <a:extLst>
              <a:ext uri="{FF2B5EF4-FFF2-40B4-BE49-F238E27FC236}">
                <a16:creationId xmlns:a16="http://schemas.microsoft.com/office/drawing/2014/main" id="{F690FCA3-8E90-A60B-2B58-6F1C645AD2B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673" y="5344374"/>
            <a:ext cx="1522712" cy="808729"/>
          </a:xfrm>
          <a:prstGeom prst="rect">
            <a:avLst/>
          </a:prstGeom>
        </p:spPr>
      </p:pic>
      <p:pic>
        <p:nvPicPr>
          <p:cNvPr id="26" name="Image 26">
            <a:extLst>
              <a:ext uri="{FF2B5EF4-FFF2-40B4-BE49-F238E27FC236}">
                <a16:creationId xmlns:a16="http://schemas.microsoft.com/office/drawing/2014/main" id="{0601F7A8-79FB-0E52-F6DA-29BBF946853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702" y="5068429"/>
            <a:ext cx="1218731" cy="639833"/>
          </a:xfrm>
          <a:prstGeom prst="rect">
            <a:avLst/>
          </a:prstGeom>
        </p:spPr>
      </p:pic>
      <p:pic>
        <p:nvPicPr>
          <p:cNvPr id="27" name="Image 27">
            <a:extLst>
              <a:ext uri="{FF2B5EF4-FFF2-40B4-BE49-F238E27FC236}">
                <a16:creationId xmlns:a16="http://schemas.microsoft.com/office/drawing/2014/main" id="{34CB1CD0-8C86-0CFE-EF14-8CE6F3A6C2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99468" y="5059874"/>
            <a:ext cx="891747" cy="606388"/>
          </a:xfrm>
          <a:prstGeom prst="rect">
            <a:avLst/>
          </a:prstGeom>
        </p:spPr>
      </p:pic>
      <p:pic>
        <p:nvPicPr>
          <p:cNvPr id="30" name="Image 16">
            <a:extLst>
              <a:ext uri="{FF2B5EF4-FFF2-40B4-BE49-F238E27FC236}">
                <a16:creationId xmlns:a16="http://schemas.microsoft.com/office/drawing/2014/main" id="{4964366E-1C3E-FF84-CAE5-ED483023BFC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621" y="5159545"/>
            <a:ext cx="1605330" cy="548717"/>
          </a:xfrm>
          <a:prstGeom prst="rect">
            <a:avLst/>
          </a:prstGeom>
        </p:spPr>
      </p:pic>
      <p:pic>
        <p:nvPicPr>
          <p:cNvPr id="2" name="Inhaltsplatzhalter 12" descr="Ein Bild, das Reihe, Text, Diagramm, Steigung enthält.&#10;&#10;KI-generierte Inhalte können fehlerhaft sein.">
            <a:extLst>
              <a:ext uri="{FF2B5EF4-FFF2-40B4-BE49-F238E27FC236}">
                <a16:creationId xmlns:a16="http://schemas.microsoft.com/office/drawing/2014/main" id="{757D667B-3ABF-1112-452E-D143FB10A98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1659" y="2858847"/>
            <a:ext cx="2899947" cy="21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95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6B79CF-7B01-F82F-6A20-71F131EB3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Proton therapy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82037AC-D614-04EC-4160-1D484DEAC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01" y="1665970"/>
            <a:ext cx="5299746" cy="402862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1BB45F0-C6D8-9919-49A6-8F2D3AE2B8B4}"/>
              </a:ext>
            </a:extLst>
          </p:cNvPr>
          <p:cNvSpPr txBox="1"/>
          <p:nvPr/>
        </p:nvSpPr>
        <p:spPr>
          <a:xfrm>
            <a:off x="485501" y="5694597"/>
            <a:ext cx="58820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A.-C. Knopf and A. Lomax, “In vivo </a:t>
            </a:r>
            <a:r>
              <a:rPr lang="de-DE" sz="1100" dirty="0" err="1">
                <a:solidFill>
                  <a:schemeClr val="bg1">
                    <a:lumMod val="50000"/>
                  </a:schemeClr>
                </a:solidFill>
              </a:rPr>
              <a:t>proton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bg1">
                    <a:lumMod val="50000"/>
                  </a:schemeClr>
                </a:solidFill>
              </a:rPr>
              <a:t>range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bg1">
                    <a:lumMod val="50000"/>
                  </a:schemeClr>
                </a:solidFill>
              </a:rPr>
              <a:t>verification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: a review,” </a:t>
            </a:r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Phys. Med. </a:t>
            </a:r>
            <a:r>
              <a:rPr lang="de-DE" sz="1100" i="1" dirty="0" err="1">
                <a:solidFill>
                  <a:schemeClr val="bg1">
                    <a:lumMod val="50000"/>
                  </a:schemeClr>
                </a:solidFill>
              </a:rPr>
              <a:t>Biol</a:t>
            </a:r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.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, vol. 58, </a:t>
            </a:r>
            <a:r>
              <a:rPr lang="de-DE" sz="1100" dirty="0" err="1">
                <a:solidFill>
                  <a:schemeClr val="bg1">
                    <a:lumMod val="50000"/>
                  </a:schemeClr>
                </a:solidFill>
              </a:rPr>
              <a:t>no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. 15, p. R131, Jul. 2013, </a:t>
            </a:r>
            <a:r>
              <a:rPr lang="de-DE" sz="1100" dirty="0" err="1">
                <a:solidFill>
                  <a:schemeClr val="bg1">
                    <a:lumMod val="50000"/>
                  </a:schemeClr>
                </a:solidFill>
              </a:rPr>
              <a:t>doi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10.1088/0031-9155/58/15/R131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Grafik 2" descr="Ein Bild, das Screenshot, Text, Multimedia-Software, Software enthält.&#10;&#10;KI-generierte Inhalte können fehlerhaft sein.">
            <a:extLst>
              <a:ext uri="{FF2B5EF4-FFF2-40B4-BE49-F238E27FC236}">
                <a16:creationId xmlns:a16="http://schemas.microsoft.com/office/drawing/2014/main" id="{1B02FD1D-3369-3E06-78A6-9E70A8051E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6755" y="1859559"/>
            <a:ext cx="5576443" cy="364144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898C9E28-A37B-28C1-5127-C660E32807B1}"/>
              </a:ext>
            </a:extLst>
          </p:cNvPr>
          <p:cNvSpPr txBox="1"/>
          <p:nvPr/>
        </p:nvSpPr>
        <p:spPr>
          <a:xfrm>
            <a:off x="6406755" y="5694597"/>
            <a:ext cx="5576443" cy="638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“PTCOG - Patient </a:t>
            </a:r>
            <a:r>
              <a:rPr lang="de-DE" sz="1100" dirty="0" err="1">
                <a:solidFill>
                  <a:schemeClr val="bg1">
                    <a:lumMod val="50000"/>
                  </a:schemeClr>
                </a:solidFill>
              </a:rPr>
              <a:t>Statistics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.” </a:t>
            </a:r>
            <a:r>
              <a:rPr lang="de-DE" sz="1100" dirty="0" err="1">
                <a:solidFill>
                  <a:schemeClr val="bg1">
                    <a:lumMod val="50000"/>
                  </a:schemeClr>
                </a:solidFill>
              </a:rPr>
              <a:t>Accessed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: Jul. 04, 2025. [Online]. </a:t>
            </a:r>
            <a:r>
              <a:rPr lang="de-DE" sz="1100" dirty="0" err="1">
                <a:solidFill>
                  <a:schemeClr val="bg1">
                    <a:lumMod val="50000"/>
                  </a:schemeClr>
                </a:solidFill>
              </a:rPr>
              <a:t>Available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https://www.ptcog.site/index.php/patient-statistics</a:t>
            </a:r>
            <a:endParaRPr lang="de-DE" sz="11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2638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F1103-FC1F-1D32-66EC-0422CBF70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Facts: Readout Electronics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3A61C3-9573-ED2E-2139-7C2062FBA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000" y="1362456"/>
            <a:ext cx="10080000" cy="496550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0" dirty="0" err="1"/>
              <a:t>ams</a:t>
            </a:r>
            <a:r>
              <a:rPr lang="de-DE" sz="2400" b="0" dirty="0"/>
              <a:t> AS5900 26-Bit 128-Channel Low Noise </a:t>
            </a:r>
            <a:r>
              <a:rPr lang="de-DE" sz="2400" b="0" dirty="0" err="1"/>
              <a:t>Current</a:t>
            </a:r>
            <a:r>
              <a:rPr lang="de-DE" sz="2400" b="0" dirty="0"/>
              <a:t>-</a:t>
            </a:r>
            <a:r>
              <a:rPr lang="de-DE" sz="2400" b="0" dirty="0" err="1"/>
              <a:t>to</a:t>
            </a:r>
            <a:r>
              <a:rPr lang="de-DE" sz="2400" b="0" dirty="0"/>
              <a:t>-Digital Converter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0" dirty="0" err="1"/>
              <a:t>low</a:t>
            </a:r>
            <a:r>
              <a:rPr lang="de-DE" sz="2400" b="0" dirty="0"/>
              <a:t> </a:t>
            </a:r>
            <a:r>
              <a:rPr lang="de-DE" sz="2400" b="0" dirty="0" err="1"/>
              <a:t>noise</a:t>
            </a:r>
            <a:r>
              <a:rPr lang="de-DE" sz="2400" b="0" dirty="0"/>
              <a:t> (down </a:t>
            </a:r>
            <a:r>
              <a:rPr lang="de-DE" sz="2400" b="0" dirty="0" err="1"/>
              <a:t>to</a:t>
            </a:r>
            <a:r>
              <a:rPr lang="de-DE" sz="2400" b="0" dirty="0"/>
              <a:t> 3200 </a:t>
            </a:r>
            <a:r>
              <a:rPr lang="de-DE" sz="2400" b="0" dirty="0" err="1"/>
              <a:t>electrons</a:t>
            </a:r>
            <a:r>
              <a:rPr lang="de-DE" sz="2400" b="0" dirty="0"/>
              <a:t> </a:t>
            </a:r>
            <a:r>
              <a:rPr lang="de-DE" sz="2400" b="0" dirty="0" err="1"/>
              <a:t>for</a:t>
            </a:r>
            <a:r>
              <a:rPr lang="de-DE" sz="2400" b="0" dirty="0"/>
              <a:t> </a:t>
            </a:r>
            <a:r>
              <a:rPr lang="de-DE" sz="2400" b="0" dirty="0" err="1"/>
              <a:t>full</a:t>
            </a:r>
            <a:r>
              <a:rPr lang="de-DE" sz="2400" b="0" dirty="0"/>
              <a:t> </a:t>
            </a:r>
            <a:r>
              <a:rPr lang="de-DE" sz="2400" b="0" dirty="0" err="1"/>
              <a:t>range</a:t>
            </a:r>
            <a:r>
              <a:rPr lang="de-DE" sz="2400" b="0" dirty="0"/>
              <a:t> </a:t>
            </a:r>
            <a:r>
              <a:rPr lang="de-DE" sz="2400" b="0" dirty="0" err="1"/>
              <a:t>up</a:t>
            </a:r>
            <a:r>
              <a:rPr lang="de-DE" sz="2400" b="0" dirty="0"/>
              <a:t> </a:t>
            </a:r>
            <a:r>
              <a:rPr lang="de-DE" sz="2400" b="0" dirty="0" err="1"/>
              <a:t>to</a:t>
            </a:r>
            <a:r>
              <a:rPr lang="de-DE" sz="2400" b="0" dirty="0"/>
              <a:t> 1 µA)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0" dirty="0"/>
              <a:t>Low power </a:t>
            </a:r>
            <a:r>
              <a:rPr lang="de-DE" sz="2400" b="0" dirty="0" err="1"/>
              <a:t>dissipation</a:t>
            </a:r>
            <a:r>
              <a:rPr lang="de-DE" sz="2400" b="0" dirty="0"/>
              <a:t> down </a:t>
            </a:r>
            <a:r>
              <a:rPr lang="de-DE" sz="2400" b="0" dirty="0" err="1"/>
              <a:t>to</a:t>
            </a:r>
            <a:r>
              <a:rPr lang="de-DE" sz="2400" b="0" dirty="0"/>
              <a:t> 1 mW/</a:t>
            </a:r>
            <a:r>
              <a:rPr lang="de-DE" sz="2400" b="0" dirty="0" err="1"/>
              <a:t>channel</a:t>
            </a:r>
            <a:endParaRPr lang="de-DE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0" dirty="0" err="1"/>
              <a:t>data</a:t>
            </a:r>
            <a:r>
              <a:rPr lang="de-DE" sz="2400" b="0" dirty="0"/>
              <a:t> </a:t>
            </a:r>
            <a:r>
              <a:rPr lang="de-DE" sz="2400" b="0" dirty="0" err="1"/>
              <a:t>transfer</a:t>
            </a:r>
            <a:r>
              <a:rPr lang="de-DE" sz="2400" b="0" dirty="0"/>
              <a:t> </a:t>
            </a:r>
            <a:r>
              <a:rPr lang="de-DE" sz="2400" b="0" dirty="0" err="1"/>
              <a:t>through</a:t>
            </a:r>
            <a:r>
              <a:rPr lang="de-DE" sz="2400" b="0" dirty="0"/>
              <a:t> LVDS interface </a:t>
            </a:r>
            <a:r>
              <a:rPr lang="de-DE" sz="2400" b="0" dirty="0" err="1"/>
              <a:t>with</a:t>
            </a:r>
            <a:r>
              <a:rPr lang="de-DE" sz="2400" b="0" dirty="0"/>
              <a:t> </a:t>
            </a:r>
            <a:r>
              <a:rPr lang="de-DE" sz="2400" b="0" dirty="0" err="1"/>
              <a:t>up</a:t>
            </a:r>
            <a:r>
              <a:rPr lang="de-DE" sz="2400" b="0" dirty="0"/>
              <a:t> </a:t>
            </a:r>
            <a:r>
              <a:rPr lang="de-DE" sz="2400" b="0" dirty="0" err="1"/>
              <a:t>to</a:t>
            </a:r>
            <a:r>
              <a:rPr lang="de-DE" sz="2400" b="0" dirty="0"/>
              <a:t> 80 Mbps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0" dirty="0" err="1"/>
              <a:t>Used</a:t>
            </a:r>
            <a:r>
              <a:rPr lang="de-DE" sz="2400" b="0" dirty="0"/>
              <a:t> </a:t>
            </a:r>
            <a:r>
              <a:rPr lang="de-DE" sz="2400" b="0" dirty="0" err="1"/>
              <a:t>for</a:t>
            </a:r>
            <a:r>
              <a:rPr lang="de-DE" sz="2400" b="0" dirty="0"/>
              <a:t> X-</a:t>
            </a:r>
            <a:r>
              <a:rPr lang="de-DE" sz="2400" b="0" dirty="0" err="1"/>
              <a:t>ray</a:t>
            </a:r>
            <a:r>
              <a:rPr lang="de-DE" sz="2400" b="0" dirty="0"/>
              <a:t> </a:t>
            </a:r>
            <a:r>
              <a:rPr lang="de-DE" sz="2400" b="0" dirty="0" err="1"/>
              <a:t>detectors</a:t>
            </a:r>
            <a:r>
              <a:rPr lang="de-DE" sz="2400" b="0" dirty="0"/>
              <a:t> (CT </a:t>
            </a:r>
            <a:r>
              <a:rPr lang="de-DE" sz="2400" b="0" dirty="0" err="1"/>
              <a:t>imaging</a:t>
            </a:r>
            <a:r>
              <a:rPr lang="de-DE" sz="2400" b="0" dirty="0"/>
              <a:t>)</a:t>
            </a:r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0B30EC-EE41-4040-B116-2ED500006DA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24254" y="618661"/>
            <a:ext cx="867746" cy="442677"/>
          </a:xfrm>
          <a:prstGeom prst="rect">
            <a:avLst/>
          </a:prstGeom>
        </p:spPr>
        <p:txBody>
          <a:bodyPr/>
          <a:lstStyle/>
          <a:p>
            <a:fld id="{0A730E62-14B4-2E49-8890-2512D4A4782C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8281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EA3AD-4F26-2F1C-E5C8-6491046A2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Gallium Nitride?</a:t>
            </a:r>
          </a:p>
        </p:txBody>
      </p:sp>
      <p:pic>
        <p:nvPicPr>
          <p:cNvPr id="13" name="Inhaltsplatzhalter 12" descr="Ein Bild, das Reihe, Text, Diagramm, Steigung enthält.&#10;&#10;KI-generierte Inhalte können fehlerhaft sein.">
            <a:extLst>
              <a:ext uri="{FF2B5EF4-FFF2-40B4-BE49-F238E27FC236}">
                <a16:creationId xmlns:a16="http://schemas.microsoft.com/office/drawing/2014/main" id="{6FBAF066-8681-1739-5987-429AA27328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656582"/>
            <a:ext cx="6042762" cy="4472242"/>
          </a:xfrm>
        </p:spPr>
      </p:pic>
      <p:sp>
        <p:nvSpPr>
          <p:cNvPr id="14" name="ZoneTexte 35">
            <a:extLst>
              <a:ext uri="{FF2B5EF4-FFF2-40B4-BE49-F238E27FC236}">
                <a16:creationId xmlns:a16="http://schemas.microsoft.com/office/drawing/2014/main" id="{688E2DA3-207A-FF30-68D8-67F3DF496502}"/>
              </a:ext>
            </a:extLst>
          </p:cNvPr>
          <p:cNvSpPr txBox="1"/>
          <p:nvPr/>
        </p:nvSpPr>
        <p:spPr>
          <a:xfrm>
            <a:off x="8682489" y="4659276"/>
            <a:ext cx="2773658" cy="830997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dose: 300 </a:t>
            </a:r>
            <a:r>
              <a:rPr lang="fr-FR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fr-F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 </a:t>
            </a:r>
            <a:r>
              <a:rPr lang="fr-FR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Mgy</a:t>
            </a:r>
            <a:endParaRPr lang="fr-FR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MeV protons</a:t>
            </a:r>
          </a:p>
          <a:p>
            <a:r>
              <a:rPr lang="fr-F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fr-FR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fr-F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fr-F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endParaRPr lang="fr-FR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BF2CADF8-F3E9-4EB2-FD2C-58FDF8299760}"/>
              </a:ext>
            </a:extLst>
          </p:cNvPr>
          <p:cNvSpPr txBox="1">
            <a:spLocks/>
          </p:cNvSpPr>
          <p:nvPr/>
        </p:nvSpPr>
        <p:spPr>
          <a:xfrm>
            <a:off x="624000" y="1422120"/>
            <a:ext cx="5284431" cy="52952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377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600"/>
              </a:spcAft>
              <a:buSzPct val="75000"/>
              <a:buFont typeface="Arial" panose="020B0604020202020204" pitchFamily="34" charset="0"/>
              <a:buNone/>
              <a:defRPr sz="20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311992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800"/>
              </a:spcAft>
              <a:buSzPct val="75000"/>
              <a:buFont typeface="Arial" panose="020B0604020202020204" pitchFamily="34" charset="0"/>
              <a:buNone/>
              <a:tabLst>
                <a:tab pos="311992" algn="l"/>
              </a:tabLst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11992" indent="-311992" algn="l" defTabSz="311992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tabLst>
                <a:tab pos="311992" algn="l"/>
              </a:tabLst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23984" indent="-311992" algn="l" defTabSz="311992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100000"/>
              <a:buFont typeface="Wingdings" panose="05000000000000000000" pitchFamily="2" charset="2"/>
              <a:buChar char="§"/>
              <a:tabLst>
                <a:tab pos="311992" algn="l"/>
              </a:tabLst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35977" indent="-311992" algn="l" defTabSz="311992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100000"/>
              <a:buFont typeface="Wingdings" panose="05000000000000000000" pitchFamily="2" charset="2"/>
              <a:buChar char="§"/>
              <a:tabLst>
                <a:tab pos="311992" algn="l"/>
              </a:tabLst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0" indent="0" algn="l" defTabSz="311992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800"/>
              </a:spcAft>
              <a:buSzPct val="75000"/>
              <a:buFont typeface="+mj-lt"/>
              <a:buNone/>
              <a:tabLst>
                <a:tab pos="311992" algn="l"/>
              </a:tabLst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l" defTabSz="311992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800"/>
              </a:spcAft>
              <a:buSzPct val="75000"/>
              <a:buFont typeface="Arial" panose="020B0604020202020204" pitchFamily="34" charset="0"/>
              <a:buNone/>
              <a:tabLst>
                <a:tab pos="311992" algn="l"/>
              </a:tabLst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311992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800"/>
              </a:spcAft>
              <a:buSzPct val="75000"/>
              <a:buFont typeface="Arial" panose="020B0604020202020204" pitchFamily="34" charset="0"/>
              <a:buNone/>
              <a:tabLst>
                <a:tab pos="311992" algn="l"/>
              </a:tabLst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311992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800"/>
              </a:spcAft>
              <a:buSzPct val="75000"/>
              <a:buFont typeface="Arial" panose="020B0604020202020204" pitchFamily="34" charset="0"/>
              <a:buNone/>
              <a:tabLst>
                <a:tab pos="311992" algn="l"/>
              </a:tabLst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Large bandgap material (3.4 eV @ 300K)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/>
              <a:t>Also, large displacement energies of…</a:t>
            </a:r>
          </a:p>
          <a:p>
            <a:pPr algn="ctr"/>
            <a:r>
              <a:rPr lang="en-US" dirty="0"/>
              <a:t>Ga: </a:t>
            </a:r>
            <a:r>
              <a:rPr lang="de-DE" dirty="0"/>
              <a:t>45 eV | N: 109 eV 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de-DE" b="1" u="sng" dirty="0"/>
              <a:t>Large </a:t>
            </a:r>
            <a:r>
              <a:rPr lang="de-DE" b="1" u="sng" dirty="0" err="1"/>
              <a:t>radiation</a:t>
            </a:r>
            <a:r>
              <a:rPr lang="de-DE" b="1" u="sng" dirty="0"/>
              <a:t> </a:t>
            </a:r>
            <a:r>
              <a:rPr lang="de-DE" b="1" u="sng" dirty="0" err="1"/>
              <a:t>hardness</a:t>
            </a:r>
            <a:r>
              <a:rPr lang="de-DE" b="1" u="sng" dirty="0"/>
              <a:t>?!</a:t>
            </a:r>
          </a:p>
          <a:p>
            <a:pPr lvl="1"/>
            <a:r>
              <a:rPr lang="de-DE" b="1" dirty="0" err="1"/>
              <a:t>Matured</a:t>
            </a:r>
            <a:r>
              <a:rPr lang="de-DE" b="1" dirty="0"/>
              <a:t> </a:t>
            </a:r>
            <a:r>
              <a:rPr lang="de-DE" b="1" dirty="0" err="1"/>
              <a:t>fabrication</a:t>
            </a:r>
            <a:r>
              <a:rPr lang="de-DE" b="1" dirty="0"/>
              <a:t> </a:t>
            </a:r>
            <a:r>
              <a:rPr lang="de-DE" b="1" dirty="0" err="1"/>
              <a:t>methods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LED / high power </a:t>
            </a:r>
            <a:r>
              <a:rPr lang="de-DE" b="1" dirty="0" err="1"/>
              <a:t>electronics</a:t>
            </a:r>
            <a:r>
              <a:rPr lang="de-DE" b="1" dirty="0"/>
              <a:t> </a:t>
            </a:r>
            <a:r>
              <a:rPr lang="de-DE" b="1" dirty="0" err="1"/>
              <a:t>technology</a:t>
            </a:r>
            <a:endParaRPr lang="de-DE" b="1" dirty="0"/>
          </a:p>
          <a:p>
            <a:pPr lvl="1"/>
            <a:r>
              <a:rPr lang="de-DE" b="1" dirty="0"/>
              <a:t>Proof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concept</a:t>
            </a:r>
            <a:r>
              <a:rPr lang="de-DE" b="1" dirty="0"/>
              <a:t> + </a:t>
            </a:r>
            <a:r>
              <a:rPr lang="de-DE" b="1" dirty="0" err="1"/>
              <a:t>first</a:t>
            </a:r>
            <a:r>
              <a:rPr lang="de-DE" b="1" dirty="0"/>
              <a:t> </a:t>
            </a:r>
            <a:r>
              <a:rPr lang="de-DE" b="1" dirty="0" err="1"/>
              <a:t>steps</a:t>
            </a:r>
            <a:r>
              <a:rPr lang="de-DE" b="1" dirty="0"/>
              <a:t>: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J.-Y. </a:t>
            </a:r>
            <a:r>
              <a:rPr lang="en-US" sz="14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Duboz</a:t>
            </a:r>
            <a:r>
              <a:rPr lang="en-US" sz="14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“GaN Schottky diodes for proton beam monitoring,” Biomed. Phys. Eng. Express, vol. 5, no. 2, p. 025015, Jan. 2019</a:t>
            </a:r>
            <a:endParaRPr lang="de-DE" sz="1400" dirty="0">
              <a:solidFill>
                <a:srgbClr val="0035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J.-Y. </a:t>
            </a:r>
            <a:r>
              <a:rPr lang="en-US" sz="14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Duboz</a:t>
            </a:r>
            <a:r>
              <a:rPr lang="en-US" sz="14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“Proton Energy Loss in GaN,” Phys. Status Solidi B, vol. 258, no. 8, p. 2100167, 2021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4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Siviero</a:t>
            </a:r>
            <a:r>
              <a:rPr lang="en-US" sz="14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“GaN diodes comparative study for high energy protons detection,” J. </a:t>
            </a:r>
            <a:r>
              <a:rPr lang="en-US" sz="1400" dirty="0" err="1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Semicond</a:t>
            </a:r>
            <a:r>
              <a:rPr lang="en-US" sz="1400" dirty="0">
                <a:solidFill>
                  <a:srgbClr val="0035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vol. 46, no. 0, 2025</a:t>
            </a:r>
            <a:endParaRPr lang="de-DE" sz="1400" dirty="0">
              <a:solidFill>
                <a:srgbClr val="0035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7416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CDDC1F-E04D-77A0-BBD7-5A89B4BA5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Design</a:t>
            </a: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FA1F72CD-430D-784D-E3D8-0538A5155D7C}"/>
              </a:ext>
            </a:extLst>
          </p:cNvPr>
          <p:cNvGrpSpPr/>
          <p:nvPr/>
        </p:nvGrpSpPr>
        <p:grpSpPr>
          <a:xfrm>
            <a:off x="493481" y="2664312"/>
            <a:ext cx="3317580" cy="3874220"/>
            <a:chOff x="553543" y="1846384"/>
            <a:chExt cx="3317580" cy="3874220"/>
          </a:xfrm>
        </p:grpSpPr>
        <p:pic>
          <p:nvPicPr>
            <p:cNvPr id="7" name="Grafik 6" descr="Ein Bild, das Text, Screenshot, Schrift, Zahl enthält.&#10;&#10;KI-generierte Inhalte können fehlerhaft sein.">
              <a:extLst>
                <a:ext uri="{FF2B5EF4-FFF2-40B4-BE49-F238E27FC236}">
                  <a16:creationId xmlns:a16="http://schemas.microsoft.com/office/drawing/2014/main" id="{02A28038-6A9D-E6C2-D0EA-AEB31ACE7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543" y="1846384"/>
              <a:ext cx="3317580" cy="3874220"/>
            </a:xfrm>
            <a:prstGeom prst="rect">
              <a:avLst/>
            </a:prstGeom>
          </p:spPr>
        </p:pic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2A4BD206-34B7-5663-B612-CE16AE5F1BA5}"/>
                </a:ext>
              </a:extLst>
            </p:cNvPr>
            <p:cNvSpPr/>
            <p:nvPr/>
          </p:nvSpPr>
          <p:spPr>
            <a:xfrm>
              <a:off x="553543" y="3218593"/>
              <a:ext cx="1591661" cy="624000"/>
            </a:xfrm>
            <a:prstGeom prst="rect">
              <a:avLst/>
            </a:prstGeom>
            <a:noFill/>
            <a:ln w="635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B9917EAC-1FB4-B8D7-AFFA-9131F14C095D}"/>
              </a:ext>
            </a:extLst>
          </p:cNvPr>
          <p:cNvGrpSpPr/>
          <p:nvPr/>
        </p:nvGrpSpPr>
        <p:grpSpPr>
          <a:xfrm>
            <a:off x="4109840" y="1484876"/>
            <a:ext cx="4637228" cy="5067537"/>
            <a:chOff x="4109840" y="1484876"/>
            <a:chExt cx="4637228" cy="5067537"/>
          </a:xfrm>
        </p:grpSpPr>
        <p:pic>
          <p:nvPicPr>
            <p:cNvPr id="10" name="Image 8">
              <a:extLst>
                <a:ext uri="{FF2B5EF4-FFF2-40B4-BE49-F238E27FC236}">
                  <a16:creationId xmlns:a16="http://schemas.microsoft.com/office/drawing/2014/main" id="{05F4CE7A-D57F-BF70-83CC-2E8E806B0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648" t="15662" r="84040" b="24311"/>
            <a:stretch>
              <a:fillRect/>
            </a:stretch>
          </p:blipFill>
          <p:spPr>
            <a:xfrm>
              <a:off x="4254563" y="3724224"/>
              <a:ext cx="1395663" cy="1046676"/>
            </a:xfrm>
            <a:prstGeom prst="rect">
              <a:avLst/>
            </a:prstGeom>
          </p:spPr>
        </p:pic>
        <p:pic>
          <p:nvPicPr>
            <p:cNvPr id="13" name="Image 9">
              <a:extLst>
                <a:ext uri="{FF2B5EF4-FFF2-40B4-BE49-F238E27FC236}">
                  <a16:creationId xmlns:a16="http://schemas.microsoft.com/office/drawing/2014/main" id="{539DF56C-D796-FC55-263F-A00DE2065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35788" y="1484876"/>
              <a:ext cx="3796442" cy="1336722"/>
            </a:xfrm>
            <a:prstGeom prst="rect">
              <a:avLst/>
            </a:prstGeom>
          </p:spPr>
        </p:pic>
        <p:pic>
          <p:nvPicPr>
            <p:cNvPr id="14" name="Image 10">
              <a:extLst>
                <a:ext uri="{FF2B5EF4-FFF2-40B4-BE49-F238E27FC236}">
                  <a16:creationId xmlns:a16="http://schemas.microsoft.com/office/drawing/2014/main" id="{7B216D57-61F3-EE3C-6840-856AB6CB5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09840" y="2974275"/>
              <a:ext cx="4637228" cy="603427"/>
            </a:xfrm>
            <a:prstGeom prst="rect">
              <a:avLst/>
            </a:prstGeom>
          </p:spPr>
        </p:pic>
        <p:pic>
          <p:nvPicPr>
            <p:cNvPr id="17" name="Image 11">
              <a:extLst>
                <a:ext uri="{FF2B5EF4-FFF2-40B4-BE49-F238E27FC236}">
                  <a16:creationId xmlns:a16="http://schemas.microsoft.com/office/drawing/2014/main" id="{1F72A0CD-3909-39DF-F06C-753BEB0DF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31653" y="3842593"/>
              <a:ext cx="2800577" cy="2709820"/>
            </a:xfrm>
            <a:prstGeom prst="rect">
              <a:avLst/>
            </a:prstGeom>
          </p:spPr>
        </p:pic>
        <p:sp>
          <p:nvSpPr>
            <p:cNvPr id="20" name="ZoneTexte 16">
              <a:extLst>
                <a:ext uri="{FF2B5EF4-FFF2-40B4-BE49-F238E27FC236}">
                  <a16:creationId xmlns:a16="http://schemas.microsoft.com/office/drawing/2014/main" id="{368D8BF5-F0CD-5B17-5E56-563375B934AC}"/>
                </a:ext>
              </a:extLst>
            </p:cNvPr>
            <p:cNvSpPr txBox="1"/>
            <p:nvPr/>
          </p:nvSpPr>
          <p:spPr>
            <a:xfrm>
              <a:off x="6659036" y="6030701"/>
              <a:ext cx="1773194" cy="507831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latin typeface="Arial Nova" panose="020B0504020202020204" pitchFamily="34" charset="0"/>
                </a:rPr>
                <a:t>500µm and 1mm  pitch</a:t>
              </a:r>
              <a:endParaRPr lang="en-US" dirty="0">
                <a:latin typeface="Arial Nova" panose="020B0504020202020204" pitchFamily="34" charset="0"/>
              </a:endParaRPr>
            </a:p>
          </p:txBody>
        </p:sp>
        <p:sp>
          <p:nvSpPr>
            <p:cNvPr id="11" name="ZoneTexte 14">
              <a:extLst>
                <a:ext uri="{FF2B5EF4-FFF2-40B4-BE49-F238E27FC236}">
                  <a16:creationId xmlns:a16="http://schemas.microsoft.com/office/drawing/2014/main" id="{21774A31-AD73-5641-D5A3-FA1D2D3689DD}"/>
                </a:ext>
              </a:extLst>
            </p:cNvPr>
            <p:cNvSpPr txBox="1"/>
            <p:nvPr/>
          </p:nvSpPr>
          <p:spPr>
            <a:xfrm>
              <a:off x="7014158" y="2522186"/>
              <a:ext cx="1135567" cy="300082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>
                  <a:latin typeface="Arial Nova" panose="020B0504020202020204" pitchFamily="34" charset="0"/>
                </a:rPr>
                <a:t>500µm pitch</a:t>
              </a:r>
              <a:endParaRPr lang="en-US" dirty="0">
                <a:latin typeface="Arial Nova" panose="020B0504020202020204" pitchFamily="34" charset="0"/>
              </a:endParaRPr>
            </a:p>
          </p:txBody>
        </p:sp>
        <p:sp>
          <p:nvSpPr>
            <p:cNvPr id="24" name="ZoneTexte 14">
              <a:extLst>
                <a:ext uri="{FF2B5EF4-FFF2-40B4-BE49-F238E27FC236}">
                  <a16:creationId xmlns:a16="http://schemas.microsoft.com/office/drawing/2014/main" id="{98397F50-5C08-1665-64C3-8FDCCA1D3170}"/>
                </a:ext>
              </a:extLst>
            </p:cNvPr>
            <p:cNvSpPr txBox="1"/>
            <p:nvPr/>
          </p:nvSpPr>
          <p:spPr>
            <a:xfrm>
              <a:off x="6490352" y="3278959"/>
              <a:ext cx="1941878" cy="300082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>
                  <a:latin typeface="Arial Nova" panose="020B0504020202020204" pitchFamily="34" charset="0"/>
                </a:rPr>
                <a:t>250 µm x 500 µm pitch</a:t>
              </a:r>
              <a:endParaRPr lang="en-US" dirty="0">
                <a:latin typeface="Arial Nova" panose="020B0504020202020204" pitchFamily="34" charset="0"/>
              </a:endParaRP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249FD507-66CC-B9DD-63C7-58064C92E5C9}"/>
              </a:ext>
            </a:extLst>
          </p:cNvPr>
          <p:cNvGrpSpPr/>
          <p:nvPr/>
        </p:nvGrpSpPr>
        <p:grpSpPr>
          <a:xfrm>
            <a:off x="402775" y="1474327"/>
            <a:ext cx="4007138" cy="963692"/>
            <a:chOff x="402775" y="1474327"/>
            <a:chExt cx="4007138" cy="963692"/>
          </a:xfrm>
        </p:grpSpPr>
        <p:pic>
          <p:nvPicPr>
            <p:cNvPr id="27" name="Image 8">
              <a:extLst>
                <a:ext uri="{FF2B5EF4-FFF2-40B4-BE49-F238E27FC236}">
                  <a16:creationId xmlns:a16="http://schemas.microsoft.com/office/drawing/2014/main" id="{37C6B1CE-2F0F-5405-B93A-628CD198EA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6855"/>
            <a:stretch>
              <a:fillRect/>
            </a:stretch>
          </p:blipFill>
          <p:spPr>
            <a:xfrm>
              <a:off x="402775" y="1474327"/>
              <a:ext cx="4007138" cy="922007"/>
            </a:xfrm>
            <a:prstGeom prst="rect">
              <a:avLst/>
            </a:prstGeom>
          </p:spPr>
        </p:pic>
        <p:sp>
          <p:nvSpPr>
            <p:cNvPr id="28" name="ZoneTexte 14">
              <a:extLst>
                <a:ext uri="{FF2B5EF4-FFF2-40B4-BE49-F238E27FC236}">
                  <a16:creationId xmlns:a16="http://schemas.microsoft.com/office/drawing/2014/main" id="{2AE9B26F-E055-3EC4-2A89-3EDD71776B7F}"/>
                </a:ext>
              </a:extLst>
            </p:cNvPr>
            <p:cNvSpPr txBox="1"/>
            <p:nvPr/>
          </p:nvSpPr>
          <p:spPr>
            <a:xfrm>
              <a:off x="402775" y="2137937"/>
              <a:ext cx="1135567" cy="300082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>
                  <a:latin typeface="Arial Nova" panose="020B0504020202020204" pitchFamily="34" charset="0"/>
                </a:rPr>
                <a:t>500µm pitch</a:t>
              </a:r>
              <a:endParaRPr lang="en-US" dirty="0">
                <a:latin typeface="Arial Nova" panose="020B0504020202020204" pitchFamily="34" charset="0"/>
              </a:endParaRPr>
            </a:p>
          </p:txBody>
        </p:sp>
      </p:grpSp>
      <p:pic>
        <p:nvPicPr>
          <p:cNvPr id="30" name="Grafik 29" descr="Ein Bild, das Schaltung, Elektronik, Elektronisches Bauteil, Elektrisches Bauelement enthält.&#10;&#10;Automatisch generierte Beschreibung">
            <a:extLst>
              <a:ext uri="{FF2B5EF4-FFF2-40B4-BE49-F238E27FC236}">
                <a16:creationId xmlns:a16="http://schemas.microsoft.com/office/drawing/2014/main" id="{BA585628-FD6B-59EF-8DEA-F732AA8956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30189" y="3577702"/>
            <a:ext cx="2538713" cy="2558842"/>
          </a:xfrm>
          <a:prstGeom prst="rect">
            <a:avLst/>
          </a:prstGeom>
        </p:spPr>
      </p:pic>
      <p:pic>
        <p:nvPicPr>
          <p:cNvPr id="22" name="Grafik 21" descr="Ein Bild, das Schaltung, Elektronisches Bauteil, Elektronik, Elektrisches Bauelement enthält.&#10;&#10;Automatisch generierte Beschreibung">
            <a:extLst>
              <a:ext uri="{FF2B5EF4-FFF2-40B4-BE49-F238E27FC236}">
                <a16:creationId xmlns:a16="http://schemas.microsoft.com/office/drawing/2014/main" id="{3C036D9E-9F26-E687-FC34-BB7D946A9F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4643" y="1311903"/>
            <a:ext cx="2538713" cy="259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14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D2CDE2-3354-CADA-CC3F-C1BF0D9C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facility </a:t>
            </a:r>
            <a:r>
              <a:rPr lang="en-US" dirty="0" err="1"/>
              <a:t>CYRCé</a:t>
            </a:r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BD2EC89-405D-8EA1-28E3-AA5F923DE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86" y="1508459"/>
            <a:ext cx="5751141" cy="383596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1490FD5-C190-94F7-34ED-8C4AFFE5C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13575"/>
            <a:ext cx="5751892" cy="383085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A95EAC1-18AF-22F4-4F06-69544448121B}"/>
              </a:ext>
            </a:extLst>
          </p:cNvPr>
          <p:cNvSpPr>
            <a:spLocks noChangeAspect="1"/>
          </p:cNvSpPr>
          <p:nvPr/>
        </p:nvSpPr>
        <p:spPr>
          <a:xfrm>
            <a:off x="168727" y="5556766"/>
            <a:ext cx="4077794" cy="13012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9D1B0495-17A1-ADCC-5319-80CA1471C1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96286" y="5566684"/>
            <a:ext cx="4077793" cy="1255960"/>
          </a:xfr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F80151A-EED8-157B-6CF5-A9643FDD5D25}"/>
              </a:ext>
            </a:extLst>
          </p:cNvPr>
          <p:cNvSpPr txBox="1"/>
          <p:nvPr/>
        </p:nvSpPr>
        <p:spPr>
          <a:xfrm>
            <a:off x="196286" y="4636539"/>
            <a:ext cx="4186018" cy="707886"/>
          </a:xfrm>
          <a:prstGeom prst="rect">
            <a:avLst/>
          </a:prstGeom>
          <a:solidFill>
            <a:schemeClr val="tx2">
              <a:alpha val="69786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TR24 cyclotron from ACSI:</a:t>
            </a:r>
          </a:p>
          <a:p>
            <a:r>
              <a:rPr lang="en-US" sz="2000" dirty="0">
                <a:solidFill>
                  <a:schemeClr val="bg1"/>
                </a:solidFill>
              </a:rPr>
              <a:t>16 to 25 MeV and 300uA maximum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9D6ACD9-9A55-11E1-4D56-6349C1B341B1}"/>
              </a:ext>
            </a:extLst>
          </p:cNvPr>
          <p:cNvSpPr/>
          <p:nvPr/>
        </p:nvSpPr>
        <p:spPr>
          <a:xfrm rot="20992825">
            <a:off x="7486010" y="1549184"/>
            <a:ext cx="1252602" cy="3357370"/>
          </a:xfrm>
          <a:prstGeom prst="rect">
            <a:avLst/>
          </a:prstGeom>
          <a:noFill/>
          <a:ln w="444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CD7377F-E426-F092-ADC1-34D0DE9C225B}"/>
              </a:ext>
            </a:extLst>
          </p:cNvPr>
          <p:cNvSpPr txBox="1"/>
          <p:nvPr/>
        </p:nvSpPr>
        <p:spPr>
          <a:xfrm>
            <a:off x="6096000" y="4636539"/>
            <a:ext cx="4032623" cy="707886"/>
          </a:xfrm>
          <a:prstGeom prst="rect">
            <a:avLst/>
          </a:prstGeom>
          <a:solidFill>
            <a:schemeClr val="tx2">
              <a:alpha val="69786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Beamlines for isotope production or proton irradiation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99011EA-290E-005F-0B51-9AB231BE1014}"/>
              </a:ext>
            </a:extLst>
          </p:cNvPr>
          <p:cNvSpPr txBox="1"/>
          <p:nvPr/>
        </p:nvSpPr>
        <p:spPr>
          <a:xfrm>
            <a:off x="4301638" y="5883925"/>
            <a:ext cx="41860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RubFlama" panose="02000000000000000000" pitchFamily="2" charset="0"/>
              </a:rPr>
              <a:t>About </a:t>
            </a:r>
            <a:r>
              <a:rPr lang="en-US" sz="11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ubFlama" panose="02000000000000000000" pitchFamily="2" charset="0"/>
              </a:rPr>
              <a:t>CYRCé</a:t>
            </a:r>
            <a:r>
              <a:rPr lang="en-US" sz="11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RubFlama" panose="02000000000000000000" pitchFamily="2" charset="0"/>
              </a:rPr>
              <a:t>:</a:t>
            </a:r>
          </a:p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E.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Bouquerel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 et al., “Design and commissioning of the first two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CYRCé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 extension beamlines,”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Nucl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Instrum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. Methods Phys. Res. Sect. Accel. Spectrometers Detect. Assoc. Equip., vol. 1024, p. 166034, Feb. 2022,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doi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RubFlama" panose="02000000000000000000" pitchFamily="2" charset="0"/>
              </a:rPr>
              <a:t>: 10.1016/j.nima.2021.166034.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93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DFCCBB-BBE1-D5A7-333B-3A53FC79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Setup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stomShape 16">
                <a:extLst>
                  <a:ext uri="{FF2B5EF4-FFF2-40B4-BE49-F238E27FC236}">
                    <a16:creationId xmlns:a16="http://schemas.microsoft.com/office/drawing/2014/main" id="{080DFFA7-A39D-70B9-EE04-E2324F66574B}"/>
                  </a:ext>
                </a:extLst>
              </p:cNvPr>
              <p:cNvSpPr/>
              <p:nvPr/>
            </p:nvSpPr>
            <p:spPr>
              <a:xfrm>
                <a:off x="6561671" y="2119440"/>
                <a:ext cx="5087102" cy="3648528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/>
              <a:lstStyle/>
              <a:p>
                <a:r>
                  <a:rPr lang="en-GB" sz="2400" b="1" dirty="0">
                    <a:solidFill>
                      <a:srgbClr val="FF0000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1:</a:t>
                </a:r>
                <a:r>
                  <a:rPr lang="en-GB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Vacuum proton beam line</a:t>
                </a:r>
              </a:p>
              <a:p>
                <a:r>
                  <a:rPr lang="en-GB" sz="2400" b="1" dirty="0">
                    <a:solidFill>
                      <a:srgbClr val="FF0000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2:</a:t>
                </a:r>
                <a:r>
                  <a:rPr lang="en-GB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200 </a:t>
                </a:r>
                <a14:m>
                  <m:oMath xmlns:m="http://schemas.openxmlformats.org/officeDocument/2006/math">
                    <m:r>
                      <a:rPr lang="de-DE" sz="2400" b="1" i="1">
                        <a:solidFill>
                          <a:srgbClr val="003963"/>
                        </a:solidFill>
                        <a:latin typeface="Cambria Math" panose="02040503050406030204" pitchFamily="18" charset="0"/>
                        <a:ea typeface="Ebrima" panose="02000000000000000000" pitchFamily="2" charset="0"/>
                        <a:cs typeface="Ebrima" panose="02000000000000000000" pitchFamily="2" charset="0"/>
                      </a:rPr>
                      <m:t>𝛍</m:t>
                    </m:r>
                  </m:oMath>
                </a14:m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m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thick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diffuser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for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beam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homogenization</a:t>
                </a:r>
                <a:endParaRPr lang="de-DE" sz="2400" b="1" dirty="0">
                  <a:solidFill>
                    <a:srgbClr val="003963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  <a:p>
                <a:r>
                  <a:rPr lang="de-DE" sz="2400" b="1" dirty="0">
                    <a:solidFill>
                      <a:srgbClr val="FF0000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3: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Object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positioned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in beam</a:t>
                </a:r>
              </a:p>
              <a:p>
                <a:r>
                  <a:rPr lang="de-DE" sz="2400" b="1" dirty="0">
                    <a:solidFill>
                      <a:srgbClr val="FF0000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4: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24 MeV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proton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beam, 2nA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current</a:t>
                </a:r>
                <a:endParaRPr lang="de-DE" sz="2400" b="1" dirty="0">
                  <a:solidFill>
                    <a:srgbClr val="003963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  <a:p>
                <a:r>
                  <a:rPr lang="de-DE" sz="2400" b="1" dirty="0">
                    <a:solidFill>
                      <a:srgbClr val="FF0000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5: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Detector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array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on XY-translation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stage</a:t>
                </a:r>
                <a:endParaRPr lang="de-DE" sz="2400" b="1" dirty="0">
                  <a:solidFill>
                    <a:srgbClr val="003963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  <a:p>
                <a:r>
                  <a:rPr lang="de-DE" sz="2400" b="1" dirty="0">
                    <a:solidFill>
                      <a:srgbClr val="FF0000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6: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Readout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electronics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,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controller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(128-channel CT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imaging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</a:t>
                </a:r>
                <a:r>
                  <a:rPr lang="de-DE" sz="2400" b="1" dirty="0" err="1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circuit</a:t>
                </a:r>
                <a:r>
                  <a:rPr lang="de-DE" sz="2400" b="1" dirty="0">
                    <a:solidFill>
                      <a:srgbClr val="003963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)</a:t>
                </a:r>
                <a:endParaRPr lang="en-GB" sz="2400" b="1" dirty="0">
                  <a:solidFill>
                    <a:srgbClr val="003963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  <a:p>
                <a:pPr algn="just"/>
                <a:endParaRPr lang="en-GB" sz="2400" b="1" dirty="0">
                  <a:solidFill>
                    <a:srgbClr val="003963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5" name="CustomShape 16">
                <a:extLst>
                  <a:ext uri="{FF2B5EF4-FFF2-40B4-BE49-F238E27FC236}">
                    <a16:creationId xmlns:a16="http://schemas.microsoft.com/office/drawing/2014/main" id="{080DFFA7-A39D-70B9-EE04-E2324F6657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671" y="2119440"/>
                <a:ext cx="5087102" cy="3648528"/>
              </a:xfrm>
              <a:prstGeom prst="rect">
                <a:avLst/>
              </a:prstGeom>
              <a:blipFill>
                <a:blip r:embed="rId2"/>
                <a:stretch>
                  <a:fillRect l="-3483" t="-2778" r="-3483" b="-5208"/>
                </a:stretch>
              </a:blipFill>
              <a:ln w="936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2ED7374-FD22-A87B-54B8-69778AE426C3}"/>
              </a:ext>
            </a:extLst>
          </p:cNvPr>
          <p:cNvGrpSpPr>
            <a:grpSpLocks noChangeAspect="1"/>
          </p:cNvGrpSpPr>
          <p:nvPr/>
        </p:nvGrpSpPr>
        <p:grpSpPr>
          <a:xfrm>
            <a:off x="695094" y="1814452"/>
            <a:ext cx="5400906" cy="4481316"/>
            <a:chOff x="870418" y="15500625"/>
            <a:chExt cx="5766668" cy="5122824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0D87B6E8-9B43-BE5F-E5F4-9C82CF2D9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637052" y="17934683"/>
              <a:ext cx="578771" cy="578771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34E11B9F-D2A1-742D-3766-76D436052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353373" y="17696658"/>
              <a:ext cx="578771" cy="578771"/>
            </a:xfrm>
            <a:prstGeom prst="rect">
              <a:avLst/>
            </a:prstGeom>
          </p:spPr>
        </p:pic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FF527932-DA10-A778-4550-E03745F703E8}"/>
                </a:ext>
              </a:extLst>
            </p:cNvPr>
            <p:cNvGrpSpPr/>
            <p:nvPr/>
          </p:nvGrpSpPr>
          <p:grpSpPr>
            <a:xfrm>
              <a:off x="870418" y="15500625"/>
              <a:ext cx="3147374" cy="1064863"/>
              <a:chOff x="1941901" y="12007691"/>
              <a:chExt cx="3794050" cy="1301234"/>
            </a:xfrm>
          </p:grpSpPr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A70DFA84-A2B9-59AB-52AC-5E7700EEEAE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41901" y="12007691"/>
                <a:ext cx="3794048" cy="1301234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2" name="Inhaltsplatzhalter 3">
                <a:extLst>
                  <a:ext uri="{FF2B5EF4-FFF2-40B4-BE49-F238E27FC236}">
                    <a16:creationId xmlns:a16="http://schemas.microsoft.com/office/drawing/2014/main" id="{BE94A0F8-2BC4-EB75-BB19-2B3C1507A1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69461" y="12017609"/>
                <a:ext cx="3766490" cy="1255960"/>
              </a:xfrm>
              <a:prstGeom prst="rect">
                <a:avLst/>
              </a:prstGeom>
            </p:spPr>
          </p:pic>
        </p:grpSp>
        <p:sp>
          <p:nvSpPr>
            <p:cNvPr id="10" name="Zylinder 9">
              <a:extLst>
                <a:ext uri="{FF2B5EF4-FFF2-40B4-BE49-F238E27FC236}">
                  <a16:creationId xmlns:a16="http://schemas.microsoft.com/office/drawing/2014/main" id="{A637B15E-3F82-4CE9-902D-C7355906C782}"/>
                </a:ext>
              </a:extLst>
            </p:cNvPr>
            <p:cNvSpPr/>
            <p:nvPr/>
          </p:nvSpPr>
          <p:spPr>
            <a:xfrm rot="5400000">
              <a:off x="247551" y="16690088"/>
              <a:ext cx="2623483" cy="1377750"/>
            </a:xfrm>
            <a:prstGeom prst="can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C0952542-0214-D55F-D31C-576094EB75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00244" y="15702623"/>
              <a:ext cx="479181" cy="3528000"/>
              <a:chOff x="5738645" y="10041264"/>
              <a:chExt cx="414763" cy="3053757"/>
            </a:xfrm>
          </p:grpSpPr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8FB58036-9E55-C9FC-A927-065C15AA125F}"/>
                  </a:ext>
                </a:extLst>
              </p:cNvPr>
              <p:cNvSpPr/>
              <p:nvPr/>
            </p:nvSpPr>
            <p:spPr>
              <a:xfrm>
                <a:off x="5738645" y="10041264"/>
                <a:ext cx="414763" cy="3053757"/>
              </a:xfrm>
              <a:prstGeom prst="rect">
                <a:avLst/>
              </a:prstGeom>
              <a:solidFill>
                <a:schemeClr val="bg1">
                  <a:lumMod val="65000"/>
                  <a:alpha val="8406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F8117D22-52AD-DF2A-6E6E-F55A997FF93F}"/>
                  </a:ext>
                </a:extLst>
              </p:cNvPr>
              <p:cNvSpPr/>
              <p:nvPr/>
            </p:nvSpPr>
            <p:spPr>
              <a:xfrm>
                <a:off x="5870842" y="10143149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4F037225-A707-73BD-1BA7-9691C1165527}"/>
                  </a:ext>
                </a:extLst>
              </p:cNvPr>
              <p:cNvSpPr/>
              <p:nvPr/>
            </p:nvSpPr>
            <p:spPr>
              <a:xfrm>
                <a:off x="5870842" y="10340714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449A0A8C-9185-4BB2-E908-6DDEF759CD57}"/>
                  </a:ext>
                </a:extLst>
              </p:cNvPr>
              <p:cNvSpPr/>
              <p:nvPr/>
            </p:nvSpPr>
            <p:spPr>
              <a:xfrm>
                <a:off x="5871712" y="10539909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6E2002CF-3EC8-8F60-F30B-08278C08786D}"/>
                  </a:ext>
                </a:extLst>
              </p:cNvPr>
              <p:cNvSpPr/>
              <p:nvPr/>
            </p:nvSpPr>
            <p:spPr>
              <a:xfrm>
                <a:off x="5871712" y="10737474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Rechteck 30">
                <a:extLst>
                  <a:ext uri="{FF2B5EF4-FFF2-40B4-BE49-F238E27FC236}">
                    <a16:creationId xmlns:a16="http://schemas.microsoft.com/office/drawing/2014/main" id="{948543E5-7339-3248-62AE-566849ED2BE4}"/>
                  </a:ext>
                </a:extLst>
              </p:cNvPr>
              <p:cNvSpPr/>
              <p:nvPr/>
            </p:nvSpPr>
            <p:spPr>
              <a:xfrm>
                <a:off x="5869972" y="10931899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438ACCA4-706D-204C-BB04-79CAE80CA52E}"/>
                  </a:ext>
                </a:extLst>
              </p:cNvPr>
              <p:cNvSpPr/>
              <p:nvPr/>
            </p:nvSpPr>
            <p:spPr>
              <a:xfrm>
                <a:off x="5869972" y="11129464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0B324A6C-DE5F-7237-AC77-041E5653BC03}"/>
                  </a:ext>
                </a:extLst>
              </p:cNvPr>
              <p:cNvSpPr/>
              <p:nvPr/>
            </p:nvSpPr>
            <p:spPr>
              <a:xfrm>
                <a:off x="5870842" y="11328659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id="{CA53775E-E06D-03BE-BA8C-40F98C5EE9C3}"/>
                  </a:ext>
                </a:extLst>
              </p:cNvPr>
              <p:cNvSpPr/>
              <p:nvPr/>
            </p:nvSpPr>
            <p:spPr>
              <a:xfrm>
                <a:off x="5870842" y="11526224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B1494BC9-935C-33CE-1E83-D13ED2692CB5}"/>
                  </a:ext>
                </a:extLst>
              </p:cNvPr>
              <p:cNvSpPr/>
              <p:nvPr/>
            </p:nvSpPr>
            <p:spPr>
              <a:xfrm>
                <a:off x="5866310" y="11723449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8AC4AEBA-5FF8-E77E-C007-0615DB162EE3}"/>
                  </a:ext>
                </a:extLst>
              </p:cNvPr>
              <p:cNvSpPr/>
              <p:nvPr/>
            </p:nvSpPr>
            <p:spPr>
              <a:xfrm>
                <a:off x="5866310" y="11921014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Rechteck 36">
                <a:extLst>
                  <a:ext uri="{FF2B5EF4-FFF2-40B4-BE49-F238E27FC236}">
                    <a16:creationId xmlns:a16="http://schemas.microsoft.com/office/drawing/2014/main" id="{36670771-59EF-EB7D-D4AB-73C1ED0CD0A5}"/>
                  </a:ext>
                </a:extLst>
              </p:cNvPr>
              <p:cNvSpPr/>
              <p:nvPr/>
            </p:nvSpPr>
            <p:spPr>
              <a:xfrm>
                <a:off x="5867180" y="12120209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Rechteck 37">
                <a:extLst>
                  <a:ext uri="{FF2B5EF4-FFF2-40B4-BE49-F238E27FC236}">
                    <a16:creationId xmlns:a16="http://schemas.microsoft.com/office/drawing/2014/main" id="{044402E0-BF02-1CCA-F42C-3C8C8F23353F}"/>
                  </a:ext>
                </a:extLst>
              </p:cNvPr>
              <p:cNvSpPr/>
              <p:nvPr/>
            </p:nvSpPr>
            <p:spPr>
              <a:xfrm>
                <a:off x="5867180" y="12317774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18B43371-DD0A-6E93-5B9C-2DD49C026350}"/>
                  </a:ext>
                </a:extLst>
              </p:cNvPr>
              <p:cNvSpPr/>
              <p:nvPr/>
            </p:nvSpPr>
            <p:spPr>
              <a:xfrm>
                <a:off x="5868957" y="12519158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B2E1C6AB-7A78-4200-D3F0-A35FA4C4E58D}"/>
                  </a:ext>
                </a:extLst>
              </p:cNvPr>
              <p:cNvSpPr/>
              <p:nvPr/>
            </p:nvSpPr>
            <p:spPr>
              <a:xfrm>
                <a:off x="5868957" y="12716723"/>
                <a:ext cx="144000" cy="144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2" name="Zylinder 11">
              <a:extLst>
                <a:ext uri="{FF2B5EF4-FFF2-40B4-BE49-F238E27FC236}">
                  <a16:creationId xmlns:a16="http://schemas.microsoft.com/office/drawing/2014/main" id="{CBB4E0CA-B784-5DE3-8752-541AA81F8192}"/>
                </a:ext>
              </a:extLst>
            </p:cNvPr>
            <p:cNvSpPr/>
            <p:nvPr/>
          </p:nvSpPr>
          <p:spPr>
            <a:xfrm rot="5400000">
              <a:off x="3401691" y="15285483"/>
              <a:ext cx="989896" cy="4141049"/>
            </a:xfrm>
            <a:prstGeom prst="can">
              <a:avLst>
                <a:gd name="adj" fmla="val 16643"/>
              </a:avLst>
            </a:prstGeom>
            <a:solidFill>
              <a:srgbClr val="00B0F0">
                <a:alpha val="4042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Gewinkelte Verbindung 12">
              <a:extLst>
                <a:ext uri="{FF2B5EF4-FFF2-40B4-BE49-F238E27FC236}">
                  <a16:creationId xmlns:a16="http://schemas.microsoft.com/office/drawing/2014/main" id="{1DADC573-34C8-AED0-08D3-1956E20AA3CD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2287503" y="17250574"/>
              <a:ext cx="801419" cy="1042925"/>
            </a:xfrm>
            <a:prstGeom prst="bentConnector2">
              <a:avLst/>
            </a:prstGeom>
            <a:ln w="635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A95FA815-4DA5-FBBE-7317-E9FB6834478A}"/>
                </a:ext>
              </a:extLst>
            </p:cNvPr>
            <p:cNvSpPr/>
            <p:nvPr/>
          </p:nvSpPr>
          <p:spPr>
            <a:xfrm>
              <a:off x="3818475" y="19740803"/>
              <a:ext cx="2818611" cy="69823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Zylinder 14">
              <a:extLst>
                <a:ext uri="{FF2B5EF4-FFF2-40B4-BE49-F238E27FC236}">
                  <a16:creationId xmlns:a16="http://schemas.microsoft.com/office/drawing/2014/main" id="{8D5F0F22-AEDE-458C-A4E2-B3F1E1E3C50E}"/>
                </a:ext>
              </a:extLst>
            </p:cNvPr>
            <p:cNvSpPr/>
            <p:nvPr/>
          </p:nvSpPr>
          <p:spPr>
            <a:xfrm rot="5400000">
              <a:off x="455129" y="17209884"/>
              <a:ext cx="1603163" cy="296785"/>
            </a:xfrm>
            <a:prstGeom prst="can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59A2525-105B-4A27-3E50-558E7A52DB53}"/>
                </a:ext>
              </a:extLst>
            </p:cNvPr>
            <p:cNvSpPr txBox="1"/>
            <p:nvPr/>
          </p:nvSpPr>
          <p:spPr>
            <a:xfrm>
              <a:off x="1531120" y="16109877"/>
              <a:ext cx="488032" cy="949956"/>
            </a:xfrm>
            <a:prstGeom prst="rect">
              <a:avLst/>
            </a:prstGeom>
            <a:solidFill>
              <a:srgbClr val="003963">
                <a:alpha val="80341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A84757DA-0C98-642A-2514-13B60D13FB6A}"/>
                </a:ext>
              </a:extLst>
            </p:cNvPr>
            <p:cNvSpPr txBox="1"/>
            <p:nvPr/>
          </p:nvSpPr>
          <p:spPr>
            <a:xfrm>
              <a:off x="4414251" y="16578381"/>
              <a:ext cx="477875" cy="949956"/>
            </a:xfrm>
            <a:prstGeom prst="rect">
              <a:avLst/>
            </a:prstGeom>
            <a:solidFill>
              <a:srgbClr val="003963">
                <a:alpha val="80341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D0E9C530-7C7A-0C13-3740-B1368C9C026C}"/>
                </a:ext>
              </a:extLst>
            </p:cNvPr>
            <p:cNvSpPr txBox="1"/>
            <p:nvPr/>
          </p:nvSpPr>
          <p:spPr>
            <a:xfrm>
              <a:off x="6056628" y="15527763"/>
              <a:ext cx="479180" cy="949956"/>
            </a:xfrm>
            <a:prstGeom prst="rect">
              <a:avLst/>
            </a:prstGeom>
            <a:solidFill>
              <a:srgbClr val="003963">
                <a:alpha val="80341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204B13B8-AF8D-D7AE-3897-9344EF88D627}"/>
                </a:ext>
              </a:extLst>
            </p:cNvPr>
            <p:cNvSpPr txBox="1"/>
            <p:nvPr/>
          </p:nvSpPr>
          <p:spPr>
            <a:xfrm>
              <a:off x="5539975" y="19673493"/>
              <a:ext cx="516653" cy="949956"/>
            </a:xfrm>
            <a:prstGeom prst="rect">
              <a:avLst/>
            </a:prstGeom>
            <a:solidFill>
              <a:srgbClr val="003963">
                <a:alpha val="80341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FF0000"/>
                  </a:solidFill>
                </a:rPr>
                <a:t>6</a:t>
              </a:r>
            </a:p>
          </p:txBody>
        </p:sp>
        <p:cxnSp>
          <p:nvCxnSpPr>
            <p:cNvPr id="20" name="Gewinkelte Verbindung 19">
              <a:extLst>
                <a:ext uri="{FF2B5EF4-FFF2-40B4-BE49-F238E27FC236}">
                  <a16:creationId xmlns:a16="http://schemas.microsoft.com/office/drawing/2014/main" id="{20E6F263-2C7A-1C35-CE41-FD1C79F923DF}"/>
                </a:ext>
              </a:extLst>
            </p:cNvPr>
            <p:cNvCxnSpPr>
              <a:cxnSpLocks/>
              <a:stCxn id="24" idx="0"/>
              <a:endCxn id="15" idx="4"/>
            </p:cNvCxnSpPr>
            <p:nvPr/>
          </p:nvCxnSpPr>
          <p:spPr>
            <a:xfrm rot="16200000" flipV="1">
              <a:off x="829213" y="18587358"/>
              <a:ext cx="854999" cy="1"/>
            </a:xfrm>
            <a:prstGeom prst="bentConnector3">
              <a:avLst>
                <a:gd name="adj1" fmla="val 50000"/>
              </a:avLst>
            </a:prstGeom>
            <a:ln w="635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winkelte Verbindung 20">
              <a:extLst>
                <a:ext uri="{FF2B5EF4-FFF2-40B4-BE49-F238E27FC236}">
                  <a16:creationId xmlns:a16="http://schemas.microsoft.com/office/drawing/2014/main" id="{834CEAC9-68F4-CCD0-DD25-328448BE4360}"/>
                </a:ext>
              </a:extLst>
            </p:cNvPr>
            <p:cNvCxnSpPr>
              <a:cxnSpLocks/>
              <a:stCxn id="14" idx="0"/>
              <a:endCxn id="26" idx="3"/>
            </p:cNvCxnSpPr>
            <p:nvPr/>
          </p:nvCxnSpPr>
          <p:spPr>
            <a:xfrm rot="5400000" flipH="1" flipV="1">
              <a:off x="4566513" y="18127891"/>
              <a:ext cx="2274180" cy="951644"/>
            </a:xfrm>
            <a:prstGeom prst="bentConnector4">
              <a:avLst>
                <a:gd name="adj1" fmla="val 11217"/>
                <a:gd name="adj2" fmla="val 124022"/>
              </a:avLst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Pfeil in vier Richtungen 21">
              <a:extLst>
                <a:ext uri="{FF2B5EF4-FFF2-40B4-BE49-F238E27FC236}">
                  <a16:creationId xmlns:a16="http://schemas.microsoft.com/office/drawing/2014/main" id="{9253C384-2484-89A9-0F20-2F4E34D03231}"/>
                </a:ext>
              </a:extLst>
            </p:cNvPr>
            <p:cNvSpPr/>
            <p:nvPr/>
          </p:nvSpPr>
          <p:spPr>
            <a:xfrm>
              <a:off x="5187237" y="18341563"/>
              <a:ext cx="900000" cy="900000"/>
            </a:xfrm>
            <a:prstGeom prst="quadArrow">
              <a:avLst/>
            </a:prstGeom>
            <a:solidFill>
              <a:schemeClr val="tx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AE79856-3EA5-C737-5CAC-AF58E18CD722}"/>
                </a:ext>
              </a:extLst>
            </p:cNvPr>
            <p:cNvSpPr txBox="1"/>
            <p:nvPr/>
          </p:nvSpPr>
          <p:spPr>
            <a:xfrm>
              <a:off x="1764466" y="19494470"/>
              <a:ext cx="549481" cy="949956"/>
            </a:xfrm>
            <a:prstGeom prst="rect">
              <a:avLst/>
            </a:prstGeom>
            <a:solidFill>
              <a:srgbClr val="003963">
                <a:alpha val="80341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82129E0B-4C1D-4DBA-4E66-BB421E7F45A9}"/>
                </a:ext>
              </a:extLst>
            </p:cNvPr>
            <p:cNvSpPr txBox="1"/>
            <p:nvPr/>
          </p:nvSpPr>
          <p:spPr>
            <a:xfrm>
              <a:off x="981970" y="19014857"/>
              <a:ext cx="549481" cy="949954"/>
            </a:xfrm>
            <a:prstGeom prst="rect">
              <a:avLst/>
            </a:prstGeom>
            <a:solidFill>
              <a:srgbClr val="003963">
                <a:alpha val="80341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FF0000"/>
                  </a:solidFill>
                </a:rPr>
                <a:t>2</a:t>
              </a:r>
            </a:p>
          </p:txBody>
        </p:sp>
        <p:pic>
          <p:nvPicPr>
            <p:cNvPr id="25" name="Grafik 24" descr="Ein Bild, das Design, Grafiken, Screenshot, Grafikdesign enthält.&#10;&#10;KI-generierte Inhalte können fehlerhaft sein.">
              <a:extLst>
                <a:ext uri="{FF2B5EF4-FFF2-40B4-BE49-F238E27FC236}">
                  <a16:creationId xmlns:a16="http://schemas.microsoft.com/office/drawing/2014/main" id="{B4168211-8FDF-C99F-CBC2-14078C0496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4946" t="4777" r="5337" b="5044"/>
            <a:stretch>
              <a:fillRect/>
            </a:stretch>
          </p:blipFill>
          <p:spPr>
            <a:xfrm rot="10800000">
              <a:off x="2313948" y="18159858"/>
              <a:ext cx="1958966" cy="1969051"/>
            </a:xfrm>
            <a:prstGeom prst="rect">
              <a:avLst/>
            </a:prstGeom>
            <a:ln w="57150">
              <a:solidFill>
                <a:schemeClr val="tx2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034889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31002-517B-8643-0870-140075034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Maschine, Elektrische Leitungen, Im Haus, Kabel enthält.&#10;&#10;Automatisch generierte Beschreibung">
            <a:extLst>
              <a:ext uri="{FF2B5EF4-FFF2-40B4-BE49-F238E27FC236}">
                <a16:creationId xmlns:a16="http://schemas.microsoft.com/office/drawing/2014/main" id="{9B5C094E-515E-DE97-FE0C-6DF828652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109" y="1374768"/>
            <a:ext cx="6294976" cy="472123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B35D5A5-C692-0128-660D-2F8D7B8AA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setup</a:t>
            </a:r>
            <a:endParaRPr lang="de-DE" dirty="0"/>
          </a:p>
        </p:txBody>
      </p:sp>
      <p:pic>
        <p:nvPicPr>
          <p:cNvPr id="6" name="Inhaltsplatzhalter 4" descr="Ein Bild, das Kabel, Stecker und Steckdosen, Elektrische Leitungen, Im Haus enthält.&#10;&#10;Automatisch generierte Beschreibung">
            <a:extLst>
              <a:ext uri="{FF2B5EF4-FFF2-40B4-BE49-F238E27FC236}">
                <a16:creationId xmlns:a16="http://schemas.microsoft.com/office/drawing/2014/main" id="{E22A4D61-675B-22B3-AE08-A99C475CE3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l="34595" t="35137" r="32339" b="17144"/>
          <a:stretch/>
        </p:blipFill>
        <p:spPr>
          <a:xfrm rot="10800000">
            <a:off x="2686766" y="1374768"/>
            <a:ext cx="2201200" cy="2382475"/>
          </a:xfr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7F50A026-C962-23AA-6409-FCE0F96C176D}"/>
              </a:ext>
            </a:extLst>
          </p:cNvPr>
          <p:cNvSpPr txBox="1"/>
          <p:nvPr/>
        </p:nvSpPr>
        <p:spPr>
          <a:xfrm>
            <a:off x="2686766" y="1374768"/>
            <a:ext cx="2106667" cy="400110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Objects </a:t>
            </a:r>
            <a:r>
              <a:rPr lang="de-DE" sz="2000" dirty="0" err="1">
                <a:solidFill>
                  <a:schemeClr val="bg1"/>
                </a:solidFill>
              </a:rPr>
              <a:t>to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image</a:t>
            </a:r>
            <a:endParaRPr lang="de-DE" sz="2000" dirty="0">
              <a:solidFill>
                <a:schemeClr val="bg1"/>
              </a:solidFill>
            </a:endParaRPr>
          </a:p>
        </p:txBody>
      </p:sp>
      <p:pic>
        <p:nvPicPr>
          <p:cNvPr id="10" name="Grafik 9" descr="Ein Bild, das Maschine, Elektrische Leitungen, Kabel, Bautechnik enthält.&#10;&#10;Automatisch generierte Beschreibung">
            <a:extLst>
              <a:ext uri="{FF2B5EF4-FFF2-40B4-BE49-F238E27FC236}">
                <a16:creationId xmlns:a16="http://schemas.microsoft.com/office/drawing/2014/main" id="{EE663465-3D93-5C09-CF9F-6AC9DA8CC7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615" y="3869609"/>
            <a:ext cx="3781697" cy="2836273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C3A617B4-D130-D2C1-4E61-7ABF7514DCC4}"/>
              </a:ext>
            </a:extLst>
          </p:cNvPr>
          <p:cNvCxnSpPr>
            <a:cxnSpLocks/>
          </p:cNvCxnSpPr>
          <p:nvPr/>
        </p:nvCxnSpPr>
        <p:spPr>
          <a:xfrm flipH="1">
            <a:off x="2686766" y="2566006"/>
            <a:ext cx="951784" cy="267614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566E70D-BA0F-916E-FCDE-CADB8BE51768}"/>
              </a:ext>
            </a:extLst>
          </p:cNvPr>
          <p:cNvGrpSpPr/>
          <p:nvPr/>
        </p:nvGrpSpPr>
        <p:grpSpPr>
          <a:xfrm>
            <a:off x="5313109" y="1374766"/>
            <a:ext cx="6294976" cy="4721234"/>
            <a:chOff x="712548" y="1484233"/>
            <a:chExt cx="6770827" cy="4866763"/>
          </a:xfrm>
        </p:grpSpPr>
        <p:pic>
          <p:nvPicPr>
            <p:cNvPr id="15" name="Grafik 14" descr="Ein Bild, das Text, Screenshot, Schrift, Diagramm enthält.&#10;&#10;Automatisch generierte Beschreibung">
              <a:extLst>
                <a:ext uri="{FF2B5EF4-FFF2-40B4-BE49-F238E27FC236}">
                  <a16:creationId xmlns:a16="http://schemas.microsoft.com/office/drawing/2014/main" id="{17086F1C-56D7-44FD-6930-A0ED729F49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28980" t="3933" r="39891" b="66206"/>
            <a:stretch/>
          </p:blipFill>
          <p:spPr>
            <a:xfrm>
              <a:off x="712548" y="1484233"/>
              <a:ext cx="6770827" cy="4866762"/>
            </a:xfrm>
            <a:prstGeom prst="rect">
              <a:avLst/>
            </a:prstGeom>
            <a:ln w="57150">
              <a:solidFill>
                <a:schemeClr val="tx2"/>
              </a:solidFill>
            </a:ln>
          </p:spPr>
        </p:pic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C84E76FA-E521-6E76-3B31-91149B6A59DF}"/>
                </a:ext>
              </a:extLst>
            </p:cNvPr>
            <p:cNvSpPr txBox="1"/>
            <p:nvPr/>
          </p:nvSpPr>
          <p:spPr>
            <a:xfrm>
              <a:off x="941990" y="5938553"/>
              <a:ext cx="6541383" cy="41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 err="1">
                  <a:solidFill>
                    <a:schemeClr val="tx2"/>
                  </a:solidFill>
                </a:rPr>
                <a:t>Afterwards</a:t>
              </a:r>
              <a:r>
                <a:rPr lang="de-DE" sz="2000" dirty="0">
                  <a:solidFill>
                    <a:schemeClr val="tx2"/>
                  </a:solidFill>
                </a:rPr>
                <a:t>: Data </a:t>
              </a:r>
              <a:r>
                <a:rPr lang="de-DE" sz="2000" dirty="0" err="1">
                  <a:solidFill>
                    <a:schemeClr val="tx2"/>
                  </a:solidFill>
                </a:rPr>
                <a:t>processing</a:t>
              </a:r>
              <a:r>
                <a:rPr lang="de-DE" sz="2000" dirty="0">
                  <a:solidFill>
                    <a:schemeClr val="tx2"/>
                  </a:solidFill>
                </a:rPr>
                <a:t> and </a:t>
              </a:r>
              <a:r>
                <a:rPr lang="de-DE" sz="2000" dirty="0" err="1">
                  <a:solidFill>
                    <a:schemeClr val="tx2"/>
                  </a:solidFill>
                </a:rPr>
                <a:t>image</a:t>
              </a:r>
              <a:r>
                <a:rPr lang="de-DE" sz="2000" dirty="0">
                  <a:solidFill>
                    <a:schemeClr val="tx2"/>
                  </a:solidFill>
                </a:rPr>
                <a:t> </a:t>
              </a:r>
              <a:r>
                <a:rPr lang="de-DE" sz="2000" dirty="0" err="1">
                  <a:solidFill>
                    <a:schemeClr val="tx2"/>
                  </a:solidFill>
                </a:rPr>
                <a:t>generation</a:t>
              </a:r>
              <a:endParaRPr lang="de-DE" sz="20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441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8F6FAF-B3CA-6D7A-1E69-7237756E0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quality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CAC8017-3EAE-320B-5F66-019294734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108" y="1780968"/>
            <a:ext cx="3845524" cy="318689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6C024E5-CB68-507B-7EA8-126554C19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8631" y="1780968"/>
            <a:ext cx="3845526" cy="31869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66C0E8C-07D1-AFDB-C501-4F9E62FD3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4156" y="1780967"/>
            <a:ext cx="3845526" cy="3186900"/>
          </a:xfrm>
          <a:prstGeom prst="rect">
            <a:avLst/>
          </a:prstGeom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06787A77-A54E-27DB-8A9B-EE965F494F3A}"/>
              </a:ext>
            </a:extLst>
          </p:cNvPr>
          <p:cNvGrpSpPr/>
          <p:nvPr/>
        </p:nvGrpSpPr>
        <p:grpSpPr>
          <a:xfrm>
            <a:off x="423108" y="4987028"/>
            <a:ext cx="1630805" cy="1870972"/>
            <a:chOff x="1155820" y="1996908"/>
            <a:chExt cx="1630805" cy="1870972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90827A1F-D4BA-50FA-D11A-70A8669AC59B}"/>
                </a:ext>
              </a:extLst>
            </p:cNvPr>
            <p:cNvSpPr/>
            <p:nvPr/>
          </p:nvSpPr>
          <p:spPr>
            <a:xfrm>
              <a:off x="1264782" y="2319243"/>
              <a:ext cx="1385401" cy="1179305"/>
            </a:xfrm>
            <a:prstGeom prst="rect">
              <a:avLst/>
            </a:prstGeom>
            <a:solidFill>
              <a:schemeClr val="bg1">
                <a:lumMod val="50000"/>
                <a:alpha val="70223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6637B93F-7B8F-175F-2107-2EA349F56AC6}"/>
                </a:ext>
              </a:extLst>
            </p:cNvPr>
            <p:cNvSpPr/>
            <p:nvPr/>
          </p:nvSpPr>
          <p:spPr>
            <a:xfrm>
              <a:off x="1461238" y="297423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D6F0AFEB-5A9A-E7D1-F102-24CE341A768F}"/>
                </a:ext>
              </a:extLst>
            </p:cNvPr>
            <p:cNvSpPr/>
            <p:nvPr/>
          </p:nvSpPr>
          <p:spPr>
            <a:xfrm>
              <a:off x="2008207" y="2738752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F4AAE8E3-25F6-30E0-EB6C-790FD8E734F5}"/>
                </a:ext>
              </a:extLst>
            </p:cNvPr>
            <p:cNvSpPr/>
            <p:nvPr/>
          </p:nvSpPr>
          <p:spPr>
            <a:xfrm>
              <a:off x="2008207" y="3293244"/>
              <a:ext cx="470971" cy="17438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44C09913-1F82-CF68-FF5D-19D823F7BD99}"/>
                </a:ext>
              </a:extLst>
            </p:cNvPr>
            <p:cNvSpPr/>
            <p:nvPr/>
          </p:nvSpPr>
          <p:spPr>
            <a:xfrm>
              <a:off x="1461238" y="242081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FD508210-6121-64C8-7841-E848F56E4E3F}"/>
                </a:ext>
              </a:extLst>
            </p:cNvPr>
            <p:cNvSpPr txBox="1"/>
            <p:nvPr/>
          </p:nvSpPr>
          <p:spPr>
            <a:xfrm>
              <a:off x="1155820" y="1996908"/>
              <a:ext cx="16033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</a:rPr>
                <a:t>0.5 x 0.5 mm</a:t>
              </a:r>
              <a:r>
                <a:rPr lang="en-US" sz="1800" baseline="30000" dirty="0">
                  <a:solidFill>
                    <a:srgbClr val="FF0000"/>
                  </a:solidFill>
                </a:rPr>
                <a:t>2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5CC4F5A1-A4DA-C802-2079-56855326C511}"/>
                </a:ext>
              </a:extLst>
            </p:cNvPr>
            <p:cNvSpPr txBox="1"/>
            <p:nvPr/>
          </p:nvSpPr>
          <p:spPr>
            <a:xfrm>
              <a:off x="1229789" y="3498548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2 x 64 diodes</a:t>
              </a: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7029452C-0AF0-8563-F36A-E9A91080060B}"/>
                </a:ext>
              </a:extLst>
            </p:cNvPr>
            <p:cNvSpPr/>
            <p:nvPr/>
          </p:nvSpPr>
          <p:spPr>
            <a:xfrm>
              <a:off x="1423672" y="2385401"/>
              <a:ext cx="540000" cy="540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feld 30">
            <a:extLst>
              <a:ext uri="{FF2B5EF4-FFF2-40B4-BE49-F238E27FC236}">
                <a16:creationId xmlns:a16="http://schemas.microsoft.com/office/drawing/2014/main" id="{8DD7C4CE-24BC-4772-3C75-F4BFF4DBCFCC}"/>
              </a:ext>
            </a:extLst>
          </p:cNvPr>
          <p:cNvSpPr txBox="1"/>
          <p:nvPr/>
        </p:nvSpPr>
        <p:spPr>
          <a:xfrm>
            <a:off x="1474267" y="138777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sng" dirty="0">
                <a:solidFill>
                  <a:schemeClr val="tx2"/>
                </a:solidFill>
              </a:rPr>
              <a:t>Raw data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5CE4ED7A-6BD6-C79B-DF66-7501CD0FEA2E}"/>
              </a:ext>
            </a:extLst>
          </p:cNvPr>
          <p:cNvSpPr txBox="1"/>
          <p:nvPr/>
        </p:nvSpPr>
        <p:spPr>
          <a:xfrm>
            <a:off x="4772561" y="138777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sng" dirty="0">
                <a:solidFill>
                  <a:schemeClr val="tx2"/>
                </a:solidFill>
              </a:rPr>
              <a:t>Background Subtraction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4CF57F2-E7B5-D87B-931B-468122877C7F}"/>
              </a:ext>
            </a:extLst>
          </p:cNvPr>
          <p:cNvSpPr txBox="1"/>
          <p:nvPr/>
        </p:nvSpPr>
        <p:spPr>
          <a:xfrm>
            <a:off x="8225353" y="1249271"/>
            <a:ext cx="3342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u="sng" dirty="0">
                <a:solidFill>
                  <a:schemeClr val="tx2"/>
                </a:solidFill>
              </a:rPr>
              <a:t>Normalization of response inhomogeneities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7F164093-0830-6E06-365C-AD0EF96B2214}"/>
              </a:ext>
            </a:extLst>
          </p:cNvPr>
          <p:cNvSpPr/>
          <p:nvPr/>
        </p:nvSpPr>
        <p:spPr>
          <a:xfrm>
            <a:off x="2250369" y="5244357"/>
            <a:ext cx="1440000" cy="144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D3B05E6-EB02-A672-9AC8-F7F9441578EE}"/>
              </a:ext>
            </a:extLst>
          </p:cNvPr>
          <p:cNvSpPr/>
          <p:nvPr/>
        </p:nvSpPr>
        <p:spPr>
          <a:xfrm>
            <a:off x="2610369" y="5604357"/>
            <a:ext cx="720000" cy="72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A201A4-40EE-FD5A-17E3-B2EB6CF6FB29}"/>
              </a:ext>
            </a:extLst>
          </p:cNvPr>
          <p:cNvSpPr txBox="1"/>
          <p:nvPr/>
        </p:nvSpPr>
        <p:spPr>
          <a:xfrm>
            <a:off x="3721662" y="5794214"/>
            <a:ext cx="209744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Round apertures in the beamline ≈ 25 mm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4DAC44A-738F-6D63-3993-D8B9372E342C}"/>
              </a:ext>
            </a:extLst>
          </p:cNvPr>
          <p:cNvSpPr txBox="1"/>
          <p:nvPr/>
        </p:nvSpPr>
        <p:spPr>
          <a:xfrm>
            <a:off x="5819107" y="5097799"/>
            <a:ext cx="5923417" cy="923330"/>
          </a:xfrm>
          <a:prstGeom prst="rect">
            <a:avLst/>
          </a:prstGeom>
          <a:noFill/>
          <a:ln w="25400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en-US" sz="1800" b="1" dirty="0">
                <a:solidFill>
                  <a:schemeClr val="tx2"/>
                </a:solidFill>
                <a:cs typeface="Times New Roman" panose="02020603050405020304" pitchFamily="18" charset="0"/>
              </a:rPr>
              <a:t>All array diodes are working! - Diode yields 100 %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en-US" sz="1800" b="1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en-US" sz="1800" b="1" dirty="0">
                <a:solidFill>
                  <a:schemeClr val="tx2"/>
                </a:solidFill>
                <a:cs typeface="Times New Roman" panose="02020603050405020304" pitchFamily="18" charset="0"/>
              </a:rPr>
              <a:t>Response inhomogeneity &lt; 2 %</a:t>
            </a:r>
          </a:p>
        </p:txBody>
      </p:sp>
      <p:sp>
        <p:nvSpPr>
          <p:cNvPr id="39" name="Foliennummernplatzhalter 9">
            <a:extLst>
              <a:ext uri="{FF2B5EF4-FFF2-40B4-BE49-F238E27FC236}">
                <a16:creationId xmlns:a16="http://schemas.microsoft.com/office/drawing/2014/main" id="{D982CF68-1513-9421-291E-A5F67C395AE3}"/>
              </a:ext>
            </a:extLst>
          </p:cNvPr>
          <p:cNvSpPr txBox="1">
            <a:spLocks/>
          </p:cNvSpPr>
          <p:nvPr/>
        </p:nvSpPr>
        <p:spPr>
          <a:xfrm>
            <a:off x="11324254" y="618661"/>
            <a:ext cx="867746" cy="442677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defPPr>
              <a:defRPr lang="de-DE"/>
            </a:defPPr>
            <a:lvl1pPr marL="0" algn="ctr" defTabSz="685800" rtl="0" eaLnBrk="1" latinLnBrk="0" hangingPunct="1"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730E62-14B4-2E49-8890-2512D4A4782C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10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735E71-3C41-6CB9-A9B1-9D2DA6670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Imaging “Misc shape”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D1C4370-8A1B-E957-BA78-1CDAC0351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968" y="1385454"/>
            <a:ext cx="5683250" cy="4645708"/>
          </a:xfrm>
          <a:prstGeom prst="rect">
            <a:avLst/>
          </a:prstGeom>
        </p:spPr>
      </p:pic>
      <p:pic>
        <p:nvPicPr>
          <p:cNvPr id="8" name="Grafik 7" descr="Ein Bild, das Design, Grafiken, Screenshot, Grafikdesign enthält.&#10;&#10;KI-generierte Inhalte können fehlerhaft sein.">
            <a:extLst>
              <a:ext uri="{FF2B5EF4-FFF2-40B4-BE49-F238E27FC236}">
                <a16:creationId xmlns:a16="http://schemas.microsoft.com/office/drawing/2014/main" id="{E75315F3-C7F8-2B20-5D21-D5D1BEF994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46" t="4777" r="5337" b="5044"/>
          <a:stretch>
            <a:fillRect/>
          </a:stretch>
        </p:blipFill>
        <p:spPr>
          <a:xfrm rot="10800000">
            <a:off x="7200956" y="3919009"/>
            <a:ext cx="1834715" cy="1722476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F416330-E0A7-8E14-DEEA-E2BC2F0DCB69}"/>
              </a:ext>
            </a:extLst>
          </p:cNvPr>
          <p:cNvGrpSpPr/>
          <p:nvPr/>
        </p:nvGrpSpPr>
        <p:grpSpPr>
          <a:xfrm>
            <a:off x="7200956" y="1837336"/>
            <a:ext cx="1630805" cy="1870972"/>
            <a:chOff x="1155820" y="1996908"/>
            <a:chExt cx="1630805" cy="1870972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AEBF58B-5B73-8B5B-79DF-53AB97520897}"/>
                </a:ext>
              </a:extLst>
            </p:cNvPr>
            <p:cNvSpPr/>
            <p:nvPr/>
          </p:nvSpPr>
          <p:spPr>
            <a:xfrm>
              <a:off x="1264782" y="2319243"/>
              <a:ext cx="1385401" cy="1179305"/>
            </a:xfrm>
            <a:prstGeom prst="rect">
              <a:avLst/>
            </a:prstGeom>
            <a:solidFill>
              <a:schemeClr val="bg1">
                <a:lumMod val="50000"/>
                <a:alpha val="70223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D154B851-4A64-3374-3E7C-42933F8838B8}"/>
                </a:ext>
              </a:extLst>
            </p:cNvPr>
            <p:cNvSpPr/>
            <p:nvPr/>
          </p:nvSpPr>
          <p:spPr>
            <a:xfrm>
              <a:off x="1461238" y="297423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488B3505-4F6C-D411-B076-22DBD0A37CF9}"/>
                </a:ext>
              </a:extLst>
            </p:cNvPr>
            <p:cNvSpPr/>
            <p:nvPr/>
          </p:nvSpPr>
          <p:spPr>
            <a:xfrm>
              <a:off x="2008207" y="2738752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9AF8CB00-DF29-42CC-DD99-9776845EF7BF}"/>
                </a:ext>
              </a:extLst>
            </p:cNvPr>
            <p:cNvSpPr/>
            <p:nvPr/>
          </p:nvSpPr>
          <p:spPr>
            <a:xfrm>
              <a:off x="2008207" y="3293244"/>
              <a:ext cx="470971" cy="17438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3EC59959-4D40-B9B6-3CC9-76F64022571D}"/>
                </a:ext>
              </a:extLst>
            </p:cNvPr>
            <p:cNvSpPr/>
            <p:nvPr/>
          </p:nvSpPr>
          <p:spPr>
            <a:xfrm>
              <a:off x="1461238" y="2420817"/>
              <a:ext cx="470971" cy="47097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>
                <a:solidFill>
                  <a:srgbClr val="00B050"/>
                </a:solidFill>
                <a:highlight>
                  <a:srgbClr val="000000"/>
                </a:highlight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E6849EF-DCF0-DB14-5889-BC479B39C32F}"/>
                </a:ext>
              </a:extLst>
            </p:cNvPr>
            <p:cNvSpPr txBox="1"/>
            <p:nvPr/>
          </p:nvSpPr>
          <p:spPr>
            <a:xfrm>
              <a:off x="1155820" y="1996908"/>
              <a:ext cx="16033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</a:rPr>
                <a:t>0.5 x 0.5 mm</a:t>
              </a:r>
              <a:r>
                <a:rPr lang="en-US" sz="1800" baseline="30000" dirty="0">
                  <a:solidFill>
                    <a:srgbClr val="FF0000"/>
                  </a:solidFill>
                </a:rPr>
                <a:t>2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2C5CF431-667D-D134-D771-4001089911A6}"/>
                </a:ext>
              </a:extLst>
            </p:cNvPr>
            <p:cNvSpPr txBox="1"/>
            <p:nvPr/>
          </p:nvSpPr>
          <p:spPr>
            <a:xfrm>
              <a:off x="1229789" y="3498548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2 x 64 diodes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31477B10-6235-598B-886F-8EB35C924444}"/>
                </a:ext>
              </a:extLst>
            </p:cNvPr>
            <p:cNvSpPr/>
            <p:nvPr/>
          </p:nvSpPr>
          <p:spPr>
            <a:xfrm>
              <a:off x="1423672" y="2385401"/>
              <a:ext cx="540000" cy="540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94A81B0D-40CC-FFA0-2410-641D336460C2}"/>
              </a:ext>
            </a:extLst>
          </p:cNvPr>
          <p:cNvSpPr/>
          <p:nvPr/>
        </p:nvSpPr>
        <p:spPr>
          <a:xfrm>
            <a:off x="3422072" y="3523642"/>
            <a:ext cx="1191491" cy="1274618"/>
          </a:xfrm>
          <a:prstGeom prst="rect">
            <a:avLst/>
          </a:prstGeom>
          <a:noFill/>
          <a:ln w="3810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127FDE2-A1DF-3FB6-D64C-E71DABDF8A3D}"/>
              </a:ext>
            </a:extLst>
          </p:cNvPr>
          <p:cNvSpPr/>
          <p:nvPr/>
        </p:nvSpPr>
        <p:spPr>
          <a:xfrm>
            <a:off x="8208534" y="4751073"/>
            <a:ext cx="623227" cy="669576"/>
          </a:xfrm>
          <a:prstGeom prst="rect">
            <a:avLst/>
          </a:prstGeom>
          <a:noFill/>
          <a:ln w="3810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972A920-42D4-68D6-79B9-C326442C91D7}"/>
              </a:ext>
            </a:extLst>
          </p:cNvPr>
          <p:cNvSpPr txBox="1"/>
          <p:nvPr/>
        </p:nvSpPr>
        <p:spPr>
          <a:xfrm>
            <a:off x="3861145" y="6227984"/>
            <a:ext cx="4802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Different energy = different signal!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D77F60DC-4E8C-B4B7-6657-917A6A1BFEDC}"/>
              </a:ext>
            </a:extLst>
          </p:cNvPr>
          <p:cNvCxnSpPr>
            <a:stCxn id="18" idx="2"/>
          </p:cNvCxnSpPr>
          <p:nvPr/>
        </p:nvCxnSpPr>
        <p:spPr>
          <a:xfrm>
            <a:off x="4017818" y="4798260"/>
            <a:ext cx="1094509" cy="1429724"/>
          </a:xfrm>
          <a:prstGeom prst="straightConnector1">
            <a:avLst/>
          </a:prstGeom>
          <a:ln w="254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53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</p:bldLst>
  </p:timing>
</p:sld>
</file>

<file path=ppt/theme/theme1.xml><?xml version="1.0" encoding="utf-8"?>
<a:theme xmlns:a="http://schemas.openxmlformats.org/drawingml/2006/main" name="RUB">
  <a:themeElements>
    <a:clrScheme name="RUB">
      <a:dk1>
        <a:sysClr val="windowText" lastClr="000000"/>
      </a:dk1>
      <a:lt1>
        <a:sysClr val="window" lastClr="FFFFFF"/>
      </a:lt1>
      <a:dk2>
        <a:srgbClr val="003560"/>
      </a:dk2>
      <a:lt2>
        <a:srgbClr val="8DAE10"/>
      </a:lt2>
      <a:accent1>
        <a:srgbClr val="FFCC00"/>
      </a:accent1>
      <a:accent2>
        <a:srgbClr val="EE7203"/>
      </a:accent2>
      <a:accent3>
        <a:srgbClr val="E6332A"/>
      </a:accent3>
      <a:accent4>
        <a:srgbClr val="B71E3F"/>
      </a:accent4>
      <a:accent5>
        <a:srgbClr val="9C5516"/>
      </a:accent5>
      <a:accent6>
        <a:srgbClr val="59211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UB" id="{802889BC-32F1-244D-89F1-21B2891FCCCF}" vid="{A8BFFB5B-90C7-8448-AF18-3E9DD607CAD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RUB</Template>
  <TotalTime>0</TotalTime>
  <Words>826</Words>
  <Application>Microsoft Macintosh PowerPoint</Application>
  <PresentationFormat>Breitbild</PresentationFormat>
  <Paragraphs>117</Paragraphs>
  <Slides>20</Slides>
  <Notes>8</Notes>
  <HiddenSlides>1</HiddenSlides>
  <MMClips>2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9" baseType="lpstr">
      <vt:lpstr>Aptos</vt:lpstr>
      <vt:lpstr>Arial</vt:lpstr>
      <vt:lpstr>Arial Nova</vt:lpstr>
      <vt:lpstr>Cambria Math</vt:lpstr>
      <vt:lpstr>Ebrima</vt:lpstr>
      <vt:lpstr>RubFlama</vt:lpstr>
      <vt:lpstr>Times New Roman</vt:lpstr>
      <vt:lpstr>Wingdings</vt:lpstr>
      <vt:lpstr>RUB</vt:lpstr>
      <vt:lpstr>MATRIX: Simulation and Experimental Study of GaN Proton Detectors</vt:lpstr>
      <vt:lpstr>Motivation: Proton therapy</vt:lpstr>
      <vt:lpstr>Why Gallium Nitride?</vt:lpstr>
      <vt:lpstr>Detector Design</vt:lpstr>
      <vt:lpstr>Measurement facility CYRCé</vt:lpstr>
      <vt:lpstr>Measurement Setup</vt:lpstr>
      <vt:lpstr>Measurement setup</vt:lpstr>
      <vt:lpstr>Signal quality</vt:lpstr>
      <vt:lpstr>2D Imaging “Misc shape”</vt:lpstr>
      <vt:lpstr>GATE10 Simulation</vt:lpstr>
      <vt:lpstr>Energy Modulation at CYRCé</vt:lpstr>
      <vt:lpstr>MATRIX response at different energies</vt:lpstr>
      <vt:lpstr>Response vs deposited energy</vt:lpstr>
      <vt:lpstr>Extrapolation</vt:lpstr>
      <vt:lpstr>Straggling?</vt:lpstr>
      <vt:lpstr>Straggling?</vt:lpstr>
      <vt:lpstr>Undiffused Beam</vt:lpstr>
      <vt:lpstr>Time dependent imaging</vt:lpstr>
      <vt:lpstr>PowerPoint-Präsentation</vt:lpstr>
      <vt:lpstr>Key Facts: Readout Electronics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Updates: Material Studies And Measurements in Strasbourg</dc:title>
  <dc:creator>Nico Brosda</dc:creator>
  <cp:lastModifiedBy>Nico Brosda</cp:lastModifiedBy>
  <cp:revision>98</cp:revision>
  <dcterms:created xsi:type="dcterms:W3CDTF">2024-05-14T14:35:00Z</dcterms:created>
  <dcterms:modified xsi:type="dcterms:W3CDTF">2025-07-07T06:58:07Z</dcterms:modified>
</cp:coreProperties>
</file>