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28799790" cy="43199685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3" userDrawn="1">
          <p15:clr>
            <a:srgbClr val="A4A3A4"/>
          </p15:clr>
        </p15:guide>
        <p15:guide id="2" pos="916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86714599" name="李沁泽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13613"/>
        <p:guide pos="916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81.xml"/><Relationship Id="rId7" Type="http://schemas.openxmlformats.org/officeDocument/2006/relationships/commentAuthors" Target="commentAuthors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31852" y="5760083"/>
            <a:ext cx="23148056" cy="1619172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189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831852" y="22428040"/>
            <a:ext cx="23148056" cy="9275094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7560" spc="200"/>
            </a:lvl1pPr>
            <a:lvl2pPr marL="1440180" indent="0" algn="ctr">
              <a:buNone/>
              <a:defRPr sz="6300"/>
            </a:lvl2pPr>
            <a:lvl3pPr marL="2879725" indent="0" algn="ctr">
              <a:buNone/>
              <a:defRPr sz="5670"/>
            </a:lvl3pPr>
            <a:lvl4pPr marL="4319905" indent="0" algn="ctr">
              <a:buNone/>
              <a:defRPr sz="5040"/>
            </a:lvl4pPr>
            <a:lvl5pPr marL="5760085" indent="0" algn="ctr">
              <a:buNone/>
              <a:defRPr sz="5040"/>
            </a:lvl5pPr>
            <a:lvl6pPr marL="7200265" indent="0" algn="ctr">
              <a:buNone/>
              <a:defRPr sz="5040"/>
            </a:lvl6pPr>
            <a:lvl7pPr marL="8639810" indent="0" algn="ctr">
              <a:buNone/>
              <a:defRPr sz="5040"/>
            </a:lvl7pPr>
            <a:lvl8pPr marL="10079990" indent="0" algn="ctr">
              <a:buNone/>
              <a:defRPr sz="5040"/>
            </a:lvl8pPr>
            <a:lvl9pPr marL="11520170" indent="0" algn="ctr">
              <a:buNone/>
              <a:defRPr sz="504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437186" y="4875661"/>
            <a:ext cx="25920381" cy="3453782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831852" y="15647469"/>
            <a:ext cx="23148056" cy="641773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189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2831852" y="22428040"/>
            <a:ext cx="23148056" cy="2970751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756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7186" y="3832496"/>
            <a:ext cx="25911876" cy="4444788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437186" y="9388482"/>
            <a:ext cx="25911876" cy="29979645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702746" y="24242239"/>
            <a:ext cx="18351766" cy="4830306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1386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702746" y="29072545"/>
            <a:ext cx="18351766" cy="5465276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567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4401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2pPr>
            <a:lvl3pPr marL="287972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3pPr>
            <a:lvl4pPr marL="431990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08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65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3981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7999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17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7186" y="3832496"/>
            <a:ext cx="25911876" cy="4444788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437186" y="9456514"/>
            <a:ext cx="12228841" cy="29911612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5145734" y="9456514"/>
            <a:ext cx="12228841" cy="29911612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7186" y="3832496"/>
            <a:ext cx="25911876" cy="4444788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37186" y="9002964"/>
            <a:ext cx="12620028" cy="2403814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63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437186" y="11678908"/>
            <a:ext cx="12620028" cy="27689218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14730335" y="8955903"/>
            <a:ext cx="12620028" cy="240381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63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440180" indent="0">
              <a:buNone/>
              <a:defRPr sz="6300" b="1"/>
            </a:lvl2pPr>
            <a:lvl3pPr marL="2879725" indent="0">
              <a:buNone/>
              <a:defRPr sz="5670" b="1"/>
            </a:lvl3pPr>
            <a:lvl4pPr marL="4319905" indent="0">
              <a:buNone/>
              <a:defRPr sz="5040" b="1"/>
            </a:lvl4pPr>
            <a:lvl5pPr marL="5760085" indent="0">
              <a:buNone/>
              <a:defRPr sz="5040" b="1"/>
            </a:lvl5pPr>
            <a:lvl6pPr marL="7200265" indent="0">
              <a:buNone/>
              <a:defRPr sz="5040" b="1"/>
            </a:lvl6pPr>
            <a:lvl7pPr marL="8639810" indent="0">
              <a:buNone/>
              <a:defRPr sz="5040" b="1"/>
            </a:lvl7pPr>
            <a:lvl8pPr marL="10079990" indent="0">
              <a:buNone/>
              <a:defRPr sz="5040" b="1"/>
            </a:lvl8pPr>
            <a:lvl9pPr marL="11520170" indent="0">
              <a:buNone/>
              <a:defRPr sz="504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14730335" y="11678908"/>
            <a:ext cx="12620028" cy="27689218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7186" y="3832496"/>
            <a:ext cx="25911876" cy="4444788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437186" y="9796677"/>
            <a:ext cx="12361781" cy="2902719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504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5001165" y="9796677"/>
            <a:ext cx="12347898" cy="2902719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504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24177048" y="5760083"/>
            <a:ext cx="2466178" cy="31680456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882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2160032" y="5760083"/>
            <a:ext cx="21659845" cy="31680456"/>
          </a:xfrm>
        </p:spPr>
        <p:txBody>
          <a:bodyPr vert="eaVert" lIns="46800" tIns="46800" rIns="46800" bIns="46800"/>
          <a:lstStyle>
            <a:lvl1pPr marL="720090" indent="-720090">
              <a:spcAft>
                <a:spcPts val="1000"/>
              </a:spcAft>
              <a:defRPr spc="300"/>
            </a:lvl1pPr>
            <a:lvl2pPr marL="2160270" indent="-720090">
              <a:defRPr spc="300"/>
            </a:lvl2pPr>
            <a:lvl3pPr marL="3599815" indent="-720090">
              <a:defRPr spc="300"/>
            </a:lvl3pPr>
            <a:lvl4pPr marL="5039995" indent="-720090">
              <a:defRPr spc="300"/>
            </a:lvl4pPr>
            <a:lvl5pPr marL="6480175" indent="-72009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1437186" y="3832496"/>
            <a:ext cx="25911876" cy="4444788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1437186" y="9388482"/>
            <a:ext cx="25911876" cy="2997964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1445690" y="39776322"/>
            <a:ext cx="6378046" cy="199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1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9722977" y="39776322"/>
            <a:ext cx="9354468" cy="199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1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20971016" y="39776322"/>
            <a:ext cx="6378046" cy="199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31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879725" rtl="0" eaLnBrk="1" fontAlgn="auto" latinLnBrk="0" hangingPunct="1">
        <a:lnSpc>
          <a:spcPct val="100000"/>
        </a:lnSpc>
        <a:spcBef>
          <a:spcPct val="0"/>
        </a:spcBef>
        <a:buNone/>
        <a:defRPr sz="1134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720090" indent="-720090" algn="l" defTabSz="2879725" rtl="0" eaLnBrk="1" fontAlgn="auto" latinLnBrk="0" hangingPunct="1">
        <a:lnSpc>
          <a:spcPct val="130000"/>
        </a:lnSpc>
        <a:spcBef>
          <a:spcPts val="5"/>
        </a:spcBef>
        <a:spcAft>
          <a:spcPts val="1000"/>
        </a:spcAft>
        <a:buFont typeface="Arial" panose="020B0604020202020204" pitchFamily="34" charset="0"/>
        <a:buChar char="●"/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2160270" indent="-720090" algn="l" defTabSz="2879725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tabLst>
          <a:tab pos="5069840" algn="l"/>
          <a:tab pos="5069840" algn="l"/>
          <a:tab pos="5069840" algn="l"/>
          <a:tab pos="5069840" algn="l"/>
        </a:tabLst>
        <a:defRPr sz="504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3599815" indent="-720090" algn="l" defTabSz="2879725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defRPr sz="504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5039995" indent="-720090" algn="l" defTabSz="2879725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Wingdings" panose="05000000000000000000" charset="0"/>
        <a:buChar char=""/>
        <a:defRPr sz="441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6480175" indent="-720090" algn="l" defTabSz="2879725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Arial" panose="020B0604020202020204" pitchFamily="34" charset="0"/>
        <a:buChar char="•"/>
        <a:defRPr sz="441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791972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935990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80008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2240260" indent="-720090" algn="l" defTabSz="2879725" rtl="0" eaLnBrk="1" latinLnBrk="0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87972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3pPr>
      <a:lvl4pPr marL="431990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8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5pPr>
      <a:lvl6pPr marL="7200265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6pPr>
      <a:lvl7pPr marL="863981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7pPr>
      <a:lvl8pPr marL="1007999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8pPr>
      <a:lvl9pPr marL="11520170" algn="l" defTabSz="2879725" rtl="0" eaLnBrk="1" latinLnBrk="0" hangingPunct="1">
        <a:defRPr sz="56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image" Target="../media/image3.jpeg"/><Relationship Id="rId6" Type="http://schemas.openxmlformats.org/officeDocument/2006/relationships/tags" Target="../tags/tag66.xml"/><Relationship Id="rId5" Type="http://schemas.openxmlformats.org/officeDocument/2006/relationships/image" Target="../media/image2.jpeg"/><Relationship Id="rId48" Type="http://schemas.openxmlformats.org/officeDocument/2006/relationships/slideLayout" Target="../slideLayouts/slideLayout2.xml"/><Relationship Id="rId47" Type="http://schemas.openxmlformats.org/officeDocument/2006/relationships/tags" Target="../tags/tag80.xml"/><Relationship Id="rId46" Type="http://schemas.openxmlformats.org/officeDocument/2006/relationships/image" Target="../media/image29.jpeg"/><Relationship Id="rId45" Type="http://schemas.openxmlformats.org/officeDocument/2006/relationships/image" Target="../media/image28.jpeg"/><Relationship Id="rId44" Type="http://schemas.openxmlformats.org/officeDocument/2006/relationships/image" Target="../media/image27.png"/><Relationship Id="rId43" Type="http://schemas.openxmlformats.org/officeDocument/2006/relationships/image" Target="../media/image26.png"/><Relationship Id="rId42" Type="http://schemas.openxmlformats.org/officeDocument/2006/relationships/image" Target="../media/image25.png"/><Relationship Id="rId41" Type="http://schemas.openxmlformats.org/officeDocument/2006/relationships/image" Target="../media/image24.png"/><Relationship Id="rId40" Type="http://schemas.openxmlformats.org/officeDocument/2006/relationships/image" Target="../media/image23.emf"/><Relationship Id="rId4" Type="http://schemas.openxmlformats.org/officeDocument/2006/relationships/tags" Target="../tags/tag65.xml"/><Relationship Id="rId39" Type="http://schemas.openxmlformats.org/officeDocument/2006/relationships/image" Target="../media/image22.emf"/><Relationship Id="rId38" Type="http://schemas.openxmlformats.org/officeDocument/2006/relationships/image" Target="../media/image21.png"/><Relationship Id="rId37" Type="http://schemas.openxmlformats.org/officeDocument/2006/relationships/image" Target="../media/image20.png"/><Relationship Id="rId36" Type="http://schemas.openxmlformats.org/officeDocument/2006/relationships/image" Target="../media/image19.emf"/><Relationship Id="rId35" Type="http://schemas.openxmlformats.org/officeDocument/2006/relationships/image" Target="../media/image18.emf"/><Relationship Id="rId34" Type="http://schemas.openxmlformats.org/officeDocument/2006/relationships/image" Target="../media/image17.emf"/><Relationship Id="rId33" Type="http://schemas.openxmlformats.org/officeDocument/2006/relationships/image" Target="../media/image16.jpeg"/><Relationship Id="rId32" Type="http://schemas.openxmlformats.org/officeDocument/2006/relationships/image" Target="../media/image15.jpeg"/><Relationship Id="rId31" Type="http://schemas.openxmlformats.org/officeDocument/2006/relationships/image" Target="../media/image14.jpeg"/><Relationship Id="rId30" Type="http://schemas.openxmlformats.org/officeDocument/2006/relationships/image" Target="../media/image13.png"/><Relationship Id="rId3" Type="http://schemas.openxmlformats.org/officeDocument/2006/relationships/tags" Target="../tags/tag64.xml"/><Relationship Id="rId29" Type="http://schemas.openxmlformats.org/officeDocument/2006/relationships/image" Target="../media/image12.png"/><Relationship Id="rId28" Type="http://schemas.openxmlformats.org/officeDocument/2006/relationships/image" Target="../media/image11.jpeg"/><Relationship Id="rId27" Type="http://schemas.openxmlformats.org/officeDocument/2006/relationships/image" Target="../media/image10.png"/><Relationship Id="rId26" Type="http://schemas.openxmlformats.org/officeDocument/2006/relationships/image" Target="../media/image9.jpeg"/><Relationship Id="rId25" Type="http://schemas.openxmlformats.org/officeDocument/2006/relationships/tags" Target="../tags/tag79.xml"/><Relationship Id="rId24" Type="http://schemas.openxmlformats.org/officeDocument/2006/relationships/image" Target="../media/image8.jpeg"/><Relationship Id="rId23" Type="http://schemas.openxmlformats.org/officeDocument/2006/relationships/tags" Target="../tags/tag78.xml"/><Relationship Id="rId22" Type="http://schemas.openxmlformats.org/officeDocument/2006/relationships/image" Target="../media/image7.jpeg"/><Relationship Id="rId21" Type="http://schemas.openxmlformats.org/officeDocument/2006/relationships/tags" Target="../tags/tag77.xml"/><Relationship Id="rId20" Type="http://schemas.openxmlformats.org/officeDocument/2006/relationships/image" Target="../media/image6.jpeg"/><Relationship Id="rId2" Type="http://schemas.openxmlformats.org/officeDocument/2006/relationships/image" Target="../media/image1.png"/><Relationship Id="rId19" Type="http://schemas.openxmlformats.org/officeDocument/2006/relationships/tags" Target="../tags/tag76.xml"/><Relationship Id="rId18" Type="http://schemas.openxmlformats.org/officeDocument/2006/relationships/tags" Target="../tags/tag75.xml"/><Relationship Id="rId17" Type="http://schemas.openxmlformats.org/officeDocument/2006/relationships/tags" Target="../tags/tag74.xml"/><Relationship Id="rId16" Type="http://schemas.openxmlformats.org/officeDocument/2006/relationships/tags" Target="../tags/tag73.xml"/><Relationship Id="rId15" Type="http://schemas.openxmlformats.org/officeDocument/2006/relationships/tags" Target="../tags/tag72.xml"/><Relationship Id="rId14" Type="http://schemas.openxmlformats.org/officeDocument/2006/relationships/tags" Target="../tags/tag71.xml"/><Relationship Id="rId13" Type="http://schemas.openxmlformats.org/officeDocument/2006/relationships/image" Target="../media/image5.png"/><Relationship Id="rId12" Type="http://schemas.openxmlformats.org/officeDocument/2006/relationships/tags" Target="../tags/tag70.xml"/><Relationship Id="rId11" Type="http://schemas.openxmlformats.org/officeDocument/2006/relationships/tags" Target="../tags/tag69.xml"/><Relationship Id="rId10" Type="http://schemas.openxmlformats.org/officeDocument/2006/relationships/image" Target="../media/image4.jpeg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/>
          <a:srcRect t="9175"/>
          <a:stretch>
            <a:fillRect/>
          </a:stretch>
        </p:blipFill>
        <p:spPr>
          <a:xfrm>
            <a:off x="20107275" y="4060190"/>
            <a:ext cx="6936105" cy="414845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65150" y="8458200"/>
            <a:ext cx="4523740" cy="6492875"/>
            <a:chOff x="5783756" y="455258"/>
            <a:chExt cx="4590516" cy="6158800"/>
          </a:xfrm>
        </p:grpSpPr>
        <p:sp>
          <p:nvSpPr>
            <p:cNvPr id="9" name="Rectangle: Rounded Corners 8"/>
            <p:cNvSpPr/>
            <p:nvPr>
              <p:custDataLst>
                <p:tags r:id="rId3"/>
              </p:custDataLst>
            </p:nvPr>
          </p:nvSpPr>
          <p:spPr bwMode="auto">
            <a:xfrm>
              <a:off x="5783756" y="455258"/>
              <a:ext cx="4410771" cy="6158800"/>
            </a:xfrm>
            <a:prstGeom prst="roundRect">
              <a:avLst>
                <a:gd name="adj" fmla="val 3438"/>
              </a:avLst>
            </a:prstGeom>
            <a:solidFill>
              <a:srgbClr val="CCFF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157911" y="903274"/>
              <a:ext cx="4216361" cy="5649926"/>
              <a:chOff x="6157911" y="903274"/>
              <a:chExt cx="4216361" cy="564992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6255792" y="2474976"/>
                <a:ext cx="4118480" cy="4078224"/>
                <a:chOff x="6446520" y="1408176"/>
                <a:chExt cx="4118480" cy="4078224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>
                  <p:custDataLst>
                    <p:tags r:id="rId4"/>
                  </p:custDataLst>
                </p:nvPr>
              </p:nvPicPr>
              <p:blipFill rotWithShape="1">
                <a:blip r:embed="rId5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>
                <a:xfrm>
                  <a:off x="6547443" y="3065993"/>
                  <a:ext cx="3018044" cy="595090"/>
                </a:xfrm>
                <a:prstGeom prst="rect">
                  <a:avLst/>
                </a:prstGeom>
              </p:spPr>
            </p:pic>
            <p:grpSp>
              <p:nvGrpSpPr>
                <p:cNvPr id="6" name="Group 4"/>
                <p:cNvGrpSpPr/>
                <p:nvPr/>
              </p:nvGrpSpPr>
              <p:grpSpPr>
                <a:xfrm>
                  <a:off x="6446520" y="1408176"/>
                  <a:ext cx="3939616" cy="1645920"/>
                  <a:chOff x="6446520" y="1408176"/>
                  <a:chExt cx="3939616" cy="1645920"/>
                </a:xfrm>
              </p:grpSpPr>
              <p:pic>
                <p:nvPicPr>
                  <p:cNvPr id="10" name="Picture 9" descr="A close-up of a circuit board&#10;&#10;Description automatically generated with medium confidence"/>
                  <p:cNvPicPr>
                    <a:picLocks noChangeAspect="1"/>
                  </p:cNvPicPr>
                  <p:nvPr>
                    <p:custDataLst>
                      <p:tags r:id="rId6"/>
                    </p:custDataLst>
                  </p:nvPr>
                </p:nvPicPr>
                <p:blipFill rotWithShape="1">
                  <a:blip r:embed="rId7" cstate="screen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>
                  <a:xfrm>
                    <a:off x="6446520" y="1408176"/>
                    <a:ext cx="3200400" cy="1645920"/>
                  </a:xfrm>
                  <a:prstGeom prst="rect">
                    <a:avLst/>
                  </a:prstGeom>
                </p:spPr>
              </p:pic>
              <p:sp>
                <p:nvSpPr>
                  <p:cNvPr id="19" name="TextBox 18"/>
                  <p:cNvSpPr txBox="1"/>
                  <p:nvPr>
                    <p:custDataLst>
                      <p:tags r:id="rId8"/>
                    </p:custDataLst>
                  </p:nvPr>
                </p:nvSpPr>
                <p:spPr>
                  <a:xfrm>
                    <a:off x="9319561" y="2015961"/>
                    <a:ext cx="1066575" cy="5535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en-US" sz="1600" b="1" dirty="0"/>
                      <a:t>Top View</a:t>
                    </a:r>
                    <a:endParaRPr lang="en-US" sz="1600" b="1" dirty="0"/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6608201" y="3733800"/>
                  <a:ext cx="3956799" cy="1752600"/>
                  <a:chOff x="6608201" y="3733800"/>
                  <a:chExt cx="3956799" cy="1752600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>
                    <p:custDataLst>
                      <p:tags r:id="rId9"/>
                    </p:custDataLst>
                  </p:nvPr>
                </p:nvPicPr>
                <p:blipFill rotWithShape="1">
                  <a:blip r:embed="rId10" cstate="screen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>
                  <a:xfrm>
                    <a:off x="6608201" y="3733800"/>
                    <a:ext cx="2976131" cy="1752600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>
                    <p:custDataLst>
                      <p:tags r:id="rId11"/>
                    </p:custDataLst>
                  </p:nvPr>
                </p:nvSpPr>
                <p:spPr>
                  <a:xfrm>
                    <a:off x="9140123" y="3992566"/>
                    <a:ext cx="1424877" cy="5535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en-US" sz="1600" b="1" dirty="0"/>
                      <a:t>Bottom View</a:t>
                    </a:r>
                    <a:endParaRPr lang="en-US" sz="1600" b="1" dirty="0"/>
                  </a:p>
                </p:txBody>
              </p:sp>
            </p:grpSp>
          </p:grpSp>
          <p:grpSp>
            <p:nvGrpSpPr>
              <p:cNvPr id="25" name="群組 98"/>
              <p:cNvGrpSpPr/>
              <p:nvPr/>
            </p:nvGrpSpPr>
            <p:grpSpPr>
              <a:xfrm>
                <a:off x="6157911" y="1041360"/>
                <a:ext cx="2547819" cy="1168440"/>
                <a:chOff x="6085806" y="351715"/>
                <a:chExt cx="2319948" cy="1168440"/>
              </a:xfrm>
            </p:grpSpPr>
            <p:pic>
              <p:nvPicPr>
                <p:cNvPr id="26" name="圖片 106"/>
                <p:cNvPicPr>
                  <a:picLocks noChangeAspect="1"/>
                </p:cNvPicPr>
                <p:nvPr>
                  <p:custDataLst>
                    <p:tags r:id="rId12"/>
                  </p:custDataLst>
                </p:nvPr>
              </p:nvPicPr>
              <p:blipFill rotWithShape="1">
                <a:blip r:embed="rId1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>
                <a:xfrm>
                  <a:off x="6085806" y="422875"/>
                  <a:ext cx="2319948" cy="1097280"/>
                </a:xfrm>
                <a:prstGeom prst="rect">
                  <a:avLst/>
                </a:prstGeom>
              </p:spPr>
            </p:pic>
            <p:sp>
              <p:nvSpPr>
                <p:cNvPr id="28" name="矩形 108"/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6102655" y="466042"/>
                  <a:ext cx="291846" cy="305346"/>
                </a:xfrm>
                <a:prstGeom prst="rect">
                  <a:avLst/>
                </a:prstGeom>
                <a:solidFill>
                  <a:srgbClr val="CC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1" lang="zh-TW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PMingLiU" panose="02020500000000000000" pitchFamily="18" charset="-120"/>
                    <a:cs typeface="+mn-cs"/>
                  </a:endParaRPr>
                </a:p>
              </p:txBody>
            </p:sp>
            <p:sp>
              <p:nvSpPr>
                <p:cNvPr id="27" name="文字方塊 107"/>
                <p:cNvSpPr txBox="1"/>
                <p:nvPr>
                  <p:custDataLst>
                    <p:tags r:id="rId15"/>
                  </p:custDataLst>
                </p:nvPr>
              </p:nvSpPr>
              <p:spPr>
                <a:xfrm rot="20949092">
                  <a:off x="6463098" y="351715"/>
                  <a:ext cx="1423434" cy="5535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1" lang="en-US" altLang="zh-TW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PMingLiU" panose="02020500000000000000" pitchFamily="18" charset="-120"/>
                    </a:rPr>
                    <a:t>Detector Ladder</a:t>
                  </a:r>
                  <a:endParaRPr kumimoji="1" lang="zh-TW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PMingLiU" panose="02020500000000000000" pitchFamily="18" charset="-120"/>
                  </a:endParaRPr>
                </a:p>
              </p:txBody>
            </p:sp>
          </p:grpSp>
          <p:cxnSp>
            <p:nvCxnSpPr>
              <p:cNvPr id="32" name="直線箭頭接點 11"/>
              <p:cNvCxnSpPr/>
              <p:nvPr>
                <p:custDataLst>
                  <p:tags r:id="rId16"/>
                </p:custDataLst>
              </p:nvPr>
            </p:nvCxnSpPr>
            <p:spPr>
              <a:xfrm flipH="1" flipV="1">
                <a:off x="7033528" y="2091110"/>
                <a:ext cx="170042" cy="1097281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tailEnd type="stealth" w="lg" len="lg"/>
              </a:ln>
              <a:effectLst/>
            </p:spPr>
          </p:cxnSp>
          <p:sp>
            <p:nvSpPr>
              <p:cNvPr id="7" name="Parallelogram 3"/>
              <p:cNvSpPr/>
              <p:nvPr>
                <p:custDataLst>
                  <p:tags r:id="rId17"/>
                </p:custDataLst>
              </p:nvPr>
            </p:nvSpPr>
            <p:spPr bwMode="auto">
              <a:xfrm rot="20132656" flipV="1">
                <a:off x="6644944" y="3198626"/>
                <a:ext cx="1117250" cy="71772"/>
              </a:xfrm>
              <a:prstGeom prst="parallelogram">
                <a:avLst>
                  <a:gd name="adj" fmla="val 77817"/>
                </a:avLst>
              </a:prstGeom>
              <a:noFill/>
              <a:ln w="25400" cap="flat" cmpd="sng" algn="ctr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>
                <p:custDataLst>
                  <p:tags r:id="rId18"/>
                </p:custDataLst>
              </p:nvPr>
            </p:nvSpPr>
            <p:spPr>
              <a:xfrm>
                <a:off x="8487743" y="903274"/>
                <a:ext cx="1630909" cy="10938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p>
                <a:pPr algn="ctr"/>
                <a:r>
                  <a:rPr lang="en-US" altLang="zh-CN" sz="1600" b="1" u="sng" dirty="0"/>
                  <a:t>L0 tracker</a:t>
                </a:r>
                <a:endParaRPr lang="en-US" altLang="zh-CN" sz="1600" b="1" u="sng" dirty="0"/>
              </a:p>
              <a:p>
                <a:pPr marL="0" lvl="1" algn="ctr">
                  <a:spcBef>
                    <a:spcPts val="600"/>
                  </a:spcBef>
                </a:pPr>
                <a:r>
                  <a:rPr lang="en-US" altLang="zh-CN" sz="1600" dirty="0"/>
                  <a:t>2          planes</a:t>
                </a:r>
                <a:endParaRPr lang="en-US" altLang="zh-CN" sz="1600" dirty="0"/>
              </a:p>
              <a:p>
                <a:pPr marL="0" lvl="1" algn="ctr"/>
                <a:r>
                  <a:rPr lang="en-US" altLang="zh-CN" sz="1600" dirty="0"/>
                  <a:t>72       ladders</a:t>
                </a:r>
                <a:endParaRPr lang="en-US" altLang="zh-CN" sz="1600" dirty="0"/>
              </a:p>
              <a:p>
                <a:pPr marL="0" lvl="1" algn="ctr"/>
                <a:r>
                  <a:rPr lang="en-US" altLang="zh-CN" sz="1600" dirty="0"/>
                  <a:t>768  detectors</a:t>
                </a:r>
                <a:endParaRPr lang="en-US" altLang="zh-CN" sz="1600" dirty="0"/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 rot="0" flipH="1">
            <a:off x="23382950" y="11261526"/>
            <a:ext cx="2592038" cy="3600052"/>
            <a:chOff x="16538" y="45983"/>
            <a:chExt cx="4401" cy="5254"/>
          </a:xfrm>
        </p:grpSpPr>
        <p:pic>
          <p:nvPicPr>
            <p:cNvPr id="42" name="Picture 15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 rotWithShape="1">
            <a:blip r:embed="rId20" cstate="screen"/>
            <a:srcRect/>
            <a:stretch>
              <a:fillRect/>
            </a:stretch>
          </p:blipFill>
          <p:spPr>
            <a:xfrm rot="16200000">
              <a:off x="16703" y="46729"/>
              <a:ext cx="1550" cy="1881"/>
            </a:xfrm>
            <a:prstGeom prst="rect">
              <a:avLst/>
            </a:prstGeom>
          </p:spPr>
        </p:pic>
        <p:pic>
          <p:nvPicPr>
            <p:cNvPr id="43" name="Picture 21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 rotWithShape="1">
            <a:blip r:embed="rId22" cstate="screen"/>
            <a:srcRect t="-1"/>
            <a:stretch>
              <a:fillRect/>
            </a:stretch>
          </p:blipFill>
          <p:spPr>
            <a:xfrm>
              <a:off x="18641" y="49571"/>
              <a:ext cx="2296" cy="1666"/>
            </a:xfrm>
            <a:prstGeom prst="rect">
              <a:avLst/>
            </a:prstGeom>
          </p:spPr>
        </p:pic>
        <p:pic>
          <p:nvPicPr>
            <p:cNvPr id="44" name="Picture 25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 rotWithShape="1">
            <a:blip r:embed="rId24" cstate="screen"/>
            <a:srcRect/>
            <a:stretch>
              <a:fillRect/>
            </a:stretch>
          </p:blipFill>
          <p:spPr>
            <a:xfrm>
              <a:off x="18643" y="47602"/>
              <a:ext cx="2296" cy="1637"/>
            </a:xfrm>
            <a:prstGeom prst="rect">
              <a:avLst/>
            </a:prstGeom>
          </p:spPr>
        </p:pic>
        <p:pic>
          <p:nvPicPr>
            <p:cNvPr id="45" name="Picture 27"/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 rotWithShape="1">
            <a:blip r:embed="rId26" cstate="screen"/>
            <a:srcRect/>
            <a:stretch>
              <a:fillRect/>
            </a:stretch>
          </p:blipFill>
          <p:spPr>
            <a:xfrm>
              <a:off x="18643" y="45983"/>
              <a:ext cx="2296" cy="1292"/>
            </a:xfrm>
            <a:prstGeom prst="rect">
              <a:avLst/>
            </a:prstGeom>
          </p:spPr>
        </p:pic>
      </p:grpSp>
      <p:sp>
        <p:nvSpPr>
          <p:cNvPr id="88" name="圆角矩形 87"/>
          <p:cNvSpPr/>
          <p:nvPr/>
        </p:nvSpPr>
        <p:spPr>
          <a:xfrm>
            <a:off x="302895" y="209550"/>
            <a:ext cx="28051125" cy="3620135"/>
          </a:xfrm>
          <a:prstGeom prst="roundRect">
            <a:avLst/>
          </a:prstGeom>
          <a:gradFill>
            <a:gsLst>
              <a:gs pos="0">
                <a:schemeClr val="accent1">
                  <a:hueOff val="-2520000"/>
                </a:schemeClr>
              </a:gs>
              <a:gs pos="100000">
                <a:schemeClr val="accent1"/>
              </a:gs>
              <a:gs pos="49000">
                <a:srgbClr val="3474CB"/>
              </a:gs>
              <a:gs pos="0">
                <a:srgbClr val="03BEC1"/>
              </a:gs>
              <a:gs pos="100000">
                <a:srgbClr val="8E52DF"/>
              </a:gs>
            </a:gsLst>
            <a:lin ang="5400000" scaled="1"/>
          </a:gradFill>
        </p:spPr>
        <p:style>
          <a:lnRef idx="0">
            <a:srgbClr val="FFFFFF"/>
          </a:lnRef>
          <a:fillRef idx="3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6325964" y="2208562"/>
            <a:ext cx="1692680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endParaRPr lang="zh-CN" altLang="en-US" sz="4000" i="1">
              <a:sym typeface="+mn-ea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610985" y="407035"/>
            <a:ext cx="15994380" cy="3652520"/>
          </a:xfrm>
          <a:prstGeom prst="rect">
            <a:avLst/>
          </a:prstGeom>
        </p:spPr>
        <p:txBody>
          <a:bodyPr>
            <a:noAutofit/>
          </a:bodyPr>
          <a:p>
            <a:pPr marL="0" indent="0" algn="ctr"/>
            <a:r>
              <a:rPr lang="en-US" altLang="zh-CN" sz="6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The Layer 0 upgrade of the AMS-02 experiment on the ISS</a:t>
            </a:r>
            <a:endParaRPr lang="en-US" altLang="zh-CN" sz="6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000" i="1">
                <a:sym typeface="+mn-ea"/>
              </a:rPr>
              <a:t>Qinze Li on behalf of AMSL0 team</a:t>
            </a:r>
            <a:endParaRPr lang="zh-CN" altLang="en-US" sz="4000" i="1">
              <a:sym typeface="+mn-ea"/>
            </a:endParaRPr>
          </a:p>
          <a:p>
            <a:pPr algn="ctr"/>
            <a:r>
              <a:rPr lang="zh-CN" altLang="en-US" sz="4000" i="1">
                <a:sym typeface="+mn-ea"/>
              </a:rPr>
              <a:t>Institute of High Energy Physics, CAS</a:t>
            </a:r>
            <a:endParaRPr lang="zh-CN" altLang="en-US" sz="4000" i="1">
              <a:sym typeface="+mn-ea"/>
            </a:endParaRPr>
          </a:p>
          <a:p>
            <a:pPr marL="0" indent="0" algn="ctr"/>
            <a:endParaRPr lang="en-US" altLang="zh-CN" sz="4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65150" y="4766945"/>
            <a:ext cx="19542125" cy="43884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/>
            <a:r>
              <a:rPr lang="zh-CN" altLang="en-US" sz="3600"/>
              <a:t>AMS is a multipurpose particle physics detecor installed on the International Space Station. The objective of the experimental includes search of dark matter, the primordial anti-matter, and the origin and propagation of cosmic ray</a:t>
            </a:r>
            <a:r>
              <a:rPr lang="en-US" altLang="zh-CN" sz="3600"/>
              <a:t>s</a:t>
            </a:r>
            <a:r>
              <a:rPr lang="zh-CN" altLang="en-US" sz="3600"/>
              <a:t>. AMS-02 detector has a large acceptance and is designed to provide precise measurement of charged cosmic rays. </a:t>
            </a:r>
            <a:r>
              <a:rPr lang="en-US" sz="3600"/>
              <a:t>C</a:t>
            </a:r>
            <a:r>
              <a:rPr lang="en-US" altLang="zh-CN" sz="3600"/>
              <a:t>omponents</a:t>
            </a:r>
            <a:r>
              <a:rPr lang="zh-CN" altLang="en-US" sz="3600"/>
              <a:t> of </a:t>
            </a:r>
            <a:r>
              <a:rPr lang="en-US" altLang="zh-CN" sz="3600"/>
              <a:t>the </a:t>
            </a:r>
            <a:r>
              <a:rPr lang="zh-CN" altLang="en-US" sz="3600"/>
              <a:t>detector include: a silicon tracker, four planes of TOF scintillation counter, a transition radiation detector, a ring imaging Cherenkov detector, an electromagnetic calorimeter, and permanent magnet</a:t>
            </a:r>
            <a:r>
              <a:rPr lang="zh-CN" altLang="en-US" sz="3600"/>
              <a:t>.</a:t>
            </a:r>
            <a:endParaRPr lang="zh-CN" altLang="en-US" sz="3600"/>
          </a:p>
        </p:txBody>
      </p:sp>
      <p:sp>
        <p:nvSpPr>
          <p:cNvPr id="100" name="文本框 99"/>
          <p:cNvSpPr txBox="1"/>
          <p:nvPr/>
        </p:nvSpPr>
        <p:spPr>
          <a:xfrm>
            <a:off x="4944110" y="8328660"/>
            <a:ext cx="23304500" cy="3049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/>
            <a:r>
              <a:rPr lang="zh-CN" altLang="en-US" sz="3600"/>
              <a:t>AMSL0 increases the acceptance of cosmic rays </a:t>
            </a:r>
            <a:r>
              <a:rPr lang="en-US" altLang="zh-CN" sz="3600"/>
              <a:t>to</a:t>
            </a:r>
            <a:r>
              <a:rPr lang="zh-CN" altLang="en-US" sz="3600"/>
              <a:t> 300% and significantly improves the ability of identifying heavy ions. The L0 layer </a:t>
            </a:r>
            <a:r>
              <a:rPr lang="en-US" altLang="zh-CN" sz="3600"/>
              <a:t>has</a:t>
            </a:r>
            <a:r>
              <a:rPr lang="zh-CN" altLang="en-US" sz="3600"/>
              <a:t> two planes, each consists of</a:t>
            </a:r>
            <a:r>
              <a:rPr lang="en-US" altLang="zh-CN" sz="3600"/>
              <a:t> 4 QLs(Quarter Layer), </a:t>
            </a:r>
            <a:r>
              <a:rPr lang="zh-CN" altLang="en-US" sz="3600"/>
              <a:t> </a:t>
            </a:r>
            <a:r>
              <a:rPr lang="en-US" altLang="zh-CN" sz="3600"/>
              <a:t>one QL is composed of 2, 2, 5</a:t>
            </a:r>
            <a:r>
              <a:rPr lang="zh-CN" altLang="en-US" sz="3600"/>
              <a:t> ladders of three different </a:t>
            </a:r>
            <a:r>
              <a:rPr lang="en-US" altLang="zh-CN" sz="3600"/>
              <a:t>sizes</a:t>
            </a:r>
            <a:r>
              <a:rPr lang="zh-CN" altLang="en-US" sz="3600"/>
              <a:t>: 8, 10, 12</a:t>
            </a:r>
            <a:r>
              <a:rPr lang="en-US" altLang="zh-CN" sz="3600"/>
              <a:t>-</a:t>
            </a:r>
            <a:r>
              <a:rPr lang="zh-CN" altLang="en-US" sz="3600"/>
              <a:t>SSD(Si</a:t>
            </a:r>
            <a:r>
              <a:rPr lang="en-US" altLang="zh-CN" sz="3600"/>
              <a:t>licon</a:t>
            </a:r>
            <a:r>
              <a:rPr lang="zh-CN" altLang="en-US" sz="3600"/>
              <a:t> Strip Detector). The main responsibility of IHEP is to produce all 72</a:t>
            </a:r>
            <a:r>
              <a:rPr lang="en-US" altLang="zh-CN" sz="3600"/>
              <a:t>+4(spear) </a:t>
            </a:r>
            <a:r>
              <a:rPr lang="zh-CN" altLang="en-US" sz="3600"/>
              <a:t>high quality ladders.</a:t>
            </a:r>
            <a:r>
              <a:rPr lang="en-US" altLang="zh-CN" sz="3600"/>
              <a:t> The following stages, integration of QL and the full layer, is conducted in INFN-Perugia and CERN.</a:t>
            </a:r>
            <a:endParaRPr lang="en-US" altLang="zh-CN" sz="3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文本框 102"/>
              <p:cNvSpPr txBox="1"/>
              <p:nvPr/>
            </p:nvSpPr>
            <p:spPr>
              <a:xfrm>
                <a:off x="440690" y="15801340"/>
                <a:ext cx="15942945" cy="6241415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algn="ctr"/>
                <a:r>
                  <a:rPr lang="en-US" altLang="zh-CN" sz="4000" b="1"/>
                  <a:t>Ladder Assembly Procedure</a:t>
                </a:r>
                <a:endParaRPr lang="zh-CN" altLang="en-US" sz="4000" b="1"/>
              </a:p>
              <a:p>
                <a:pPr algn="just"/>
                <a:r>
                  <a:rPr lang="zh-CN" altLang="en-US" sz="3600"/>
                  <a:t>Chinese team (IHEP and SDIAT) use a </a:t>
                </a:r>
                <a:r>
                  <a:rPr lang="en-US" altLang="zh-CN" sz="3600"/>
                  <a:t>custom designed robotic</a:t>
                </a:r>
                <a:r>
                  <a:rPr lang="zh-CN" altLang="en-US" sz="3600"/>
                  <a:t> gantry to achieve high precision assembly, the sigma of positions</a:t>
                </a:r>
                <a:r>
                  <a:rPr lang="en-US" altLang="zh-CN" sz="3600"/>
                  <a:t> in</a:t>
                </a:r>
                <a:r>
                  <a:rPr lang="zh-CN" altLang="en-US" sz="3600"/>
                  <a:t> </a:t>
                </a:r>
                <a14:m>
                  <m:oMath xmlns:m="http://schemas.openxmlformats.org/officeDocument/2006/math"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𝑥</m:t>
                    </m:r>
                  </m:oMath>
                </a14:m>
                <a:r>
                  <a:rPr lang="zh-CN" altLang="en-US" sz="3600"/>
                  <a:t> axis is </a:t>
                </a:r>
                <a:r>
                  <a:rPr lang="en-US" altLang="zh-CN" sz="3600"/>
                  <a:t>better</a:t>
                </a:r>
                <a:r>
                  <a:rPr lang="zh-CN" altLang="en-US" sz="3600"/>
                  <a:t> than </a:t>
                </a:r>
                <a:r>
                  <a:rPr lang="zh-CN" altLang="en-US" sz="3600" b="1"/>
                  <a:t>5</a:t>
                </a:r>
                <a14:m>
                  <m:oMath xmlns:m="http://schemas.openxmlformats.org/officeDocument/2006/math">
                    <m:r>
                      <a:rPr lang="en-US" altLang="zh-CN" sz="3600" b="1">
                        <a:latin typeface="Cambria Math" panose="02040503050406030204" charset="0"/>
                        <a:cs typeface="Cambria Math" panose="02040503050406030204" charset="0"/>
                      </a:rPr>
                      <m:t>𝛍𝐦</m:t>
                    </m:r>
                  </m:oMath>
                </a14:m>
                <a:r>
                  <a:rPr lang="en-US" altLang="zh-CN" sz="3600"/>
                  <a:t>,</a:t>
                </a:r>
                <a:r>
                  <a:rPr lang="zh-CN" altLang="en-US" sz="3600"/>
                  <a:t> which</a:t>
                </a:r>
                <a:r>
                  <a:rPr lang="en-US" altLang="zh-CN" sz="3600"/>
                  <a:t> can significantly improve spatial resolution of the detector, it </a:t>
                </a:r>
                <a:r>
                  <a:rPr lang="zh-CN" altLang="en-US" sz="3600"/>
                  <a:t>is</a:t>
                </a:r>
                <a:r>
                  <a:rPr lang="en-US" altLang="zh-CN" sz="3600"/>
                  <a:t> also</a:t>
                </a:r>
                <a:r>
                  <a:rPr lang="zh-CN" altLang="en-US" sz="3600"/>
                  <a:t> the highlight of the work. The gantry can move in four dimensions: </a:t>
                </a:r>
                <a14:m>
                  <m:oMath xmlns:m="http://schemas.openxmlformats.org/officeDocument/2006/math"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𝑥</m:t>
                    </m:r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, </m:t>
                    </m:r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𝑦</m:t>
                    </m:r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, </m:t>
                    </m:r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𝑧</m:t>
                    </m:r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, </m:t>
                    </m:r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𝜃</m:t>
                    </m:r>
                  </m:oMath>
                </a14:m>
                <a:r>
                  <a:rPr lang="zh-CN" altLang="en-US" sz="3600"/>
                  <a:t> with 1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3600">
                        <a:latin typeface="Cambria Math" panose="02040503050406030204" charset="0"/>
                        <a:cs typeface="Cambria Math" panose="02040503050406030204" charset="0"/>
                      </a:rPr>
                      <m:t>μm</m:t>
                    </m:r>
                  </m:oMath>
                </a14:m>
                <a:r>
                  <a:rPr lang="en-US" altLang="zh-CN" sz="360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10</m:t>
                        </m:r>
                      </m:e>
                      <m:sup>
                        <m:r>
                          <a:rPr lang="en-US" altLang="zh-CN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</m:t>
                        </m:r>
                        <m:r>
                          <a:rPr lang="en-US" altLang="zh-CN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6</m:t>
                        </m:r>
                      </m:sup>
                    </m:sSup>
                    <m:r>
                      <a:rPr lang="en-US" altLang="zh-CN" sz="3600">
                        <a:latin typeface="Cambria Math" panose="02040503050406030204" charset="0"/>
                        <a:cs typeface="Cambria Math" panose="02040503050406030204" charset="0"/>
                      </a:rPr>
                      <m:t> </m:t>
                    </m:r>
                    <m:r>
                      <m:rPr>
                        <m:sty m:val="p"/>
                      </m:rPr>
                      <a:rPr lang="en-US" altLang="zh-CN" sz="3600">
                        <a:latin typeface="Cambria Math" panose="02040503050406030204" charset="0"/>
                        <a:cs typeface="Cambria Math" panose="02040503050406030204" charset="0"/>
                      </a:rPr>
                      <m:t>rad</m:t>
                    </m:r>
                  </m:oMath>
                </a14:m>
                <a:r>
                  <a:rPr lang="en-US" altLang="zh-CN" sz="3600"/>
                  <a:t> </a:t>
                </a:r>
                <a:r>
                  <a:rPr lang="zh-CN" altLang="en-US" sz="3600"/>
                  <a:t>precision. There are two high resolution cameras on the gantry head that can recognize two fiducial marks on one SSD</a:t>
                </a:r>
                <a:r>
                  <a:rPr lang="en-US" altLang="zh-CN" sz="3600"/>
                  <a:t> simultaneously</a:t>
                </a:r>
                <a:r>
                  <a:rPr lang="zh-CN" altLang="en-US" sz="3600"/>
                  <a:t> , they provide</a:t>
                </a:r>
                <a:r>
                  <a:rPr lang="en-US" altLang="zh-CN" sz="3600"/>
                  <a:t> </a:t>
                </a:r>
                <a:r>
                  <a:rPr lang="zh-CN" altLang="en-US" sz="3600"/>
                  <a:t>real-time coordinates information of SSD. </a:t>
                </a:r>
                <a:r>
                  <a:rPr lang="zh-CN" altLang="en-US" sz="3600">
                    <a:sym typeface="+mn-ea"/>
                  </a:rPr>
                  <a:t>Once the ladder is assembled,</a:t>
                </a:r>
                <a:r>
                  <a:rPr lang="en-US" altLang="zh-CN" sz="3600">
                    <a:sym typeface="+mn-ea"/>
                  </a:rPr>
                  <a:t> </a:t>
                </a:r>
                <a:r>
                  <a:rPr lang="zh-CN" altLang="en-US" sz="3600">
                    <a:sym typeface="+mn-ea"/>
                  </a:rPr>
                  <a:t>an optical metrology system</a:t>
                </a:r>
                <a:r>
                  <a:rPr lang="en-US" altLang="zh-CN" sz="3600">
                    <a:sym typeface="+mn-ea"/>
                  </a:rPr>
                  <a:t> is used</a:t>
                </a:r>
                <a:r>
                  <a:rPr lang="zh-CN" altLang="en-US" sz="3600">
                    <a:sym typeface="+mn-ea"/>
                  </a:rPr>
                  <a:t> to measure all the fiducial marks and fit the coordinates to give the sigma </a:t>
                </a:r>
                <a:r>
                  <a:rPr lang="en-US" altLang="zh-CN" sz="3600">
                    <a:sym typeface="+mn-ea"/>
                  </a:rPr>
                  <a:t>in</a:t>
                </a:r>
                <a:r>
                  <a:rPr lang="zh-CN" altLang="en-US" sz="3600">
                    <a:sym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𝑥</m:t>
                    </m:r>
                  </m:oMath>
                </a14:m>
                <a:r>
                  <a:rPr lang="zh-CN" altLang="en-US" sz="3600">
                    <a:sym typeface="+mn-ea"/>
                  </a:rPr>
                  <a:t> axis</a:t>
                </a:r>
                <a:r>
                  <a:rPr lang="en-US" altLang="zh-CN" sz="3600">
                    <a:sym typeface="+mn-ea"/>
                  </a:rPr>
                  <a:t>.</a:t>
                </a:r>
                <a:endParaRPr lang="en-US" altLang="zh-CN" sz="3600"/>
              </a:p>
              <a:p>
                <a:pPr algn="just"/>
                <a:endParaRPr lang="zh-CN" altLang="en-US" sz="3600"/>
              </a:p>
              <a:p>
                <a:pPr algn="just"/>
                <a:endParaRPr lang="zh-CN" altLang="en-US" sz="3600"/>
              </a:p>
            </p:txBody>
          </p:sp>
        </mc:Choice>
        <mc:Fallback>
          <p:sp>
            <p:nvSpPr>
              <p:cNvPr id="103" name="文本框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90" y="15801340"/>
                <a:ext cx="15942945" cy="6241415"/>
              </a:xfrm>
              <a:prstGeom prst="rect">
                <a:avLst/>
              </a:prstGeom>
              <a:blipFill rotWithShape="1">
                <a:blip r:embed="rId27"/>
                <a:stretch>
                  <a:fillRect b="-163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圆角矩形 104"/>
          <p:cNvSpPr/>
          <p:nvPr/>
        </p:nvSpPr>
        <p:spPr>
          <a:xfrm>
            <a:off x="197485" y="4060190"/>
            <a:ext cx="28156535" cy="11553825"/>
          </a:xfrm>
          <a:prstGeom prst="roundRect">
            <a:avLst>
              <a:gd name="adj" fmla="val 5156"/>
            </a:avLst>
          </a:prstGeom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198120" y="15801340"/>
            <a:ext cx="28156535" cy="6020435"/>
          </a:xfrm>
          <a:prstGeom prst="roundRect">
            <a:avLst>
              <a:gd name="adj" fmla="val 5156"/>
            </a:avLst>
          </a:prstGeom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>
            <a:off x="198120" y="21941790"/>
            <a:ext cx="14616430" cy="19895185"/>
          </a:xfrm>
          <a:prstGeom prst="roundRect">
            <a:avLst>
              <a:gd name="adj" fmla="val 5156"/>
            </a:avLst>
          </a:prstGeom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3" name="圆角矩形 132"/>
          <p:cNvSpPr/>
          <p:nvPr/>
        </p:nvSpPr>
        <p:spPr>
          <a:xfrm>
            <a:off x="15084425" y="21942425"/>
            <a:ext cx="13270865" cy="19754850"/>
          </a:xfrm>
          <a:prstGeom prst="roundRect">
            <a:avLst>
              <a:gd name="adj" fmla="val 5156"/>
            </a:avLst>
          </a:prstGeom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37" name="图片 136" descr="26f18ee4c689e79b241b5e7bc5267a5"/>
          <p:cNvPicPr>
            <a:picLocks noChangeAspect="1"/>
          </p:cNvPicPr>
          <p:nvPr/>
        </p:nvPicPr>
        <p:blipFill>
          <a:blip r:embed="rId28"/>
          <a:srcRect t="20896"/>
          <a:stretch>
            <a:fillRect/>
          </a:stretch>
        </p:blipFill>
        <p:spPr>
          <a:xfrm>
            <a:off x="440690" y="24437975"/>
            <a:ext cx="8390890" cy="4526280"/>
          </a:xfrm>
          <a:prstGeom prst="roundRect">
            <a:avLst>
              <a:gd name="adj" fmla="val 9489"/>
            </a:avLst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4904065" y="312420"/>
            <a:ext cx="2516505" cy="3414395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175900" y="41836945"/>
            <a:ext cx="28050896" cy="1306214"/>
          </a:xfrm>
          <a:prstGeom prst="roundRect">
            <a:avLst/>
          </a:prstGeom>
        </p:spPr>
        <p:style>
          <a:lnRef idx="0">
            <a:srgbClr val="FFFFFF"/>
          </a:lnRef>
          <a:fillRef idx="3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E-mail:  liqz@ihep.ac.cn</a:t>
            </a:r>
            <a:endParaRPr lang="zh-CN" altLang="en-US"/>
          </a:p>
          <a:p>
            <a:pPr algn="ctr"/>
            <a:r>
              <a:rPr lang="en-US" altLang="zh-CN"/>
              <a:t>26th International Workshop on Radiation Imaging Detectors</a:t>
            </a:r>
            <a:r>
              <a:rPr lang="zh-CN" altLang="en-US"/>
              <a:t> </a:t>
            </a:r>
            <a:endParaRPr lang="zh-CN" altLang="en-US"/>
          </a:p>
          <a:p>
            <a:pPr algn="ctr"/>
            <a:r>
              <a:rPr lang="en-US" altLang="zh-CN"/>
              <a:t>Nov</a:t>
            </a:r>
            <a:r>
              <a:rPr lang="zh-CN" altLang="en-US"/>
              <a:t> </a:t>
            </a:r>
            <a:r>
              <a:rPr lang="en-US" altLang="zh-CN"/>
              <a:t>6-10</a:t>
            </a:r>
            <a:r>
              <a:rPr lang="zh-CN" altLang="en-US"/>
              <a:t>, 202</a:t>
            </a:r>
            <a:r>
              <a:rPr lang="en-US" altLang="zh-CN"/>
              <a:t>5</a:t>
            </a:r>
            <a:r>
              <a:rPr lang="zh-CN" altLang="en-US"/>
              <a:t>, </a:t>
            </a:r>
            <a:r>
              <a:rPr lang="en-US" altLang="zh-CN"/>
              <a:t>Bratislava, Slovakia</a:t>
            </a:r>
            <a:endParaRPr lang="en-US" altLang="zh-CN"/>
          </a:p>
        </p:txBody>
      </p:sp>
      <p:sp>
        <p:nvSpPr>
          <p:cNvPr id="40" name="文本框 39"/>
          <p:cNvSpPr txBox="1"/>
          <p:nvPr/>
        </p:nvSpPr>
        <p:spPr>
          <a:xfrm>
            <a:off x="686491" y="312426"/>
            <a:ext cx="23273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Poster ID</a:t>
            </a:r>
            <a:r>
              <a:rPr lang="zh-CN" altLang="en-US" sz="2400"/>
              <a:t>：</a:t>
            </a:r>
            <a:r>
              <a:rPr lang="en-US" altLang="zh-CN" sz="2400"/>
              <a:t>107</a:t>
            </a:r>
            <a:endParaRPr lang="en-US" altLang="zh-CN" sz="2400"/>
          </a:p>
        </p:txBody>
      </p:sp>
      <p:grpSp>
        <p:nvGrpSpPr>
          <p:cNvPr id="65" name="组合 64"/>
          <p:cNvGrpSpPr/>
          <p:nvPr/>
        </p:nvGrpSpPr>
        <p:grpSpPr>
          <a:xfrm>
            <a:off x="16589667" y="15899976"/>
            <a:ext cx="1434081" cy="5820914"/>
            <a:chOff x="17510" y="28375"/>
            <a:chExt cx="2430" cy="11371"/>
          </a:xfrm>
        </p:grpSpPr>
        <p:grpSp>
          <p:nvGrpSpPr>
            <p:cNvPr id="120" name="组合 119"/>
            <p:cNvGrpSpPr/>
            <p:nvPr/>
          </p:nvGrpSpPr>
          <p:grpSpPr>
            <a:xfrm rot="16200000">
              <a:off x="13279" y="33085"/>
              <a:ext cx="10909" cy="2413"/>
              <a:chOff x="11208" y="60952"/>
              <a:chExt cx="15318" cy="4331"/>
            </a:xfrm>
          </p:grpSpPr>
          <p:sp>
            <p:nvSpPr>
              <p:cNvPr id="48" name="Rectangle 13"/>
              <p:cNvSpPr/>
              <p:nvPr/>
            </p:nvSpPr>
            <p:spPr bwMode="auto">
              <a:xfrm rot="21480000">
                <a:off x="11923" y="60952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9" name="Rectangle 16"/>
              <p:cNvSpPr/>
              <p:nvPr/>
            </p:nvSpPr>
            <p:spPr bwMode="auto">
              <a:xfrm>
                <a:off x="13533" y="61242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Rectangle 18"/>
              <p:cNvSpPr/>
              <p:nvPr/>
            </p:nvSpPr>
            <p:spPr bwMode="auto">
              <a:xfrm rot="21540000">
                <a:off x="15143" y="61073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1" name="Rectangle 19"/>
              <p:cNvSpPr/>
              <p:nvPr/>
            </p:nvSpPr>
            <p:spPr bwMode="auto">
              <a:xfrm rot="240000">
                <a:off x="16752" y="61316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2" name="Rectangle 24"/>
              <p:cNvSpPr/>
              <p:nvPr/>
            </p:nvSpPr>
            <p:spPr bwMode="auto">
              <a:xfrm rot="21480000">
                <a:off x="18397" y="61087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3" name="Rectangle 25"/>
              <p:cNvSpPr/>
              <p:nvPr/>
            </p:nvSpPr>
            <p:spPr bwMode="auto">
              <a:xfrm>
                <a:off x="20034" y="61212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4" name="Rectangle 26"/>
              <p:cNvSpPr/>
              <p:nvPr/>
            </p:nvSpPr>
            <p:spPr bwMode="auto">
              <a:xfrm rot="21480000">
                <a:off x="21643" y="61212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5" name="Rectangle 27"/>
              <p:cNvSpPr/>
              <p:nvPr/>
            </p:nvSpPr>
            <p:spPr bwMode="auto">
              <a:xfrm rot="180000">
                <a:off x="23253" y="61455"/>
                <a:ext cx="1431" cy="2720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 w="127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 anchorCtr="1"/>
              <a:p>
                <a:pPr algn="ctr"/>
                <a:r>
                  <a:rPr lang="en-US" sz="10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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6" name="Straight Connector 29"/>
              <p:cNvCxnSpPr/>
              <p:nvPr/>
            </p:nvCxnSpPr>
            <p:spPr bwMode="auto">
              <a:xfrm flipH="1">
                <a:off x="11208" y="62606"/>
                <a:ext cx="139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  <p:grpSp>
            <p:nvGrpSpPr>
              <p:cNvPr id="57" name="Group 38"/>
              <p:cNvGrpSpPr/>
              <p:nvPr/>
            </p:nvGrpSpPr>
            <p:grpSpPr>
              <a:xfrm rot="0">
                <a:off x="21178" y="62970"/>
                <a:ext cx="1838" cy="2312"/>
                <a:chOff x="5377739" y="1378923"/>
                <a:chExt cx="470138" cy="435136"/>
              </a:xfrm>
            </p:grpSpPr>
            <p:cxnSp>
              <p:nvCxnSpPr>
                <p:cNvPr id="58" name="Straight Arrow Connector 31"/>
                <p:cNvCxnSpPr/>
                <p:nvPr/>
              </p:nvCxnSpPr>
              <p:spPr bwMode="auto">
                <a:xfrm flipH="1">
                  <a:off x="5377739" y="1502146"/>
                  <a:ext cx="0" cy="27432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stealth" w="lg" len="lg"/>
                </a:ln>
                <a:effectLst/>
              </p:spPr>
            </p:cxnSp>
            <p:cxnSp>
              <p:nvCxnSpPr>
                <p:cNvPr id="59" name="Straight Arrow Connector 32"/>
                <p:cNvCxnSpPr/>
                <p:nvPr/>
              </p:nvCxnSpPr>
              <p:spPr bwMode="auto">
                <a:xfrm>
                  <a:off x="5377739" y="1502147"/>
                  <a:ext cx="274320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stealth" w="lg" len="lg"/>
                </a:ln>
                <a:effectLst/>
              </p:spPr>
            </p:cxnSp>
            <p:sp>
              <p:nvSpPr>
                <p:cNvPr id="60" name="TextBox 35"/>
                <p:cNvSpPr txBox="1"/>
                <p:nvPr/>
              </p:nvSpPr>
              <p:spPr>
                <a:xfrm>
                  <a:off x="5560619" y="1378923"/>
                  <a:ext cx="287258" cy="157685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1">
                  <a:spAutoFit/>
                </a:bodyPr>
                <a:p>
                  <a:r>
                    <a:rPr lang="en-US" sz="1200" dirty="0"/>
                    <a:t>Y</a:t>
                  </a:r>
                  <a:endParaRPr lang="en-US" sz="1200" dirty="0"/>
                </a:p>
              </p:txBody>
            </p:sp>
            <p:sp>
              <p:nvSpPr>
                <p:cNvPr id="61" name="TextBox 36"/>
                <p:cNvSpPr txBox="1"/>
                <p:nvPr/>
              </p:nvSpPr>
              <p:spPr>
                <a:xfrm>
                  <a:off x="5377739" y="1654309"/>
                  <a:ext cx="287258" cy="159750"/>
                </a:xfrm>
                <a:prstGeom prst="rect">
                  <a:avLst/>
                </a:prstGeom>
                <a:noFill/>
              </p:spPr>
              <p:txBody>
                <a:bodyPr wrap="square" rtlCol="0" anchor="ctr" anchorCtr="1">
                  <a:spAutoFit/>
                </a:bodyPr>
                <a:p>
                  <a:r>
                    <a:rPr lang="en-US" sz="1200" dirty="0"/>
                    <a:t>X</a:t>
                  </a:r>
                  <a:endParaRPr lang="en-US" sz="1200" dirty="0"/>
                </a:p>
              </p:txBody>
            </p:sp>
          </p:grpSp>
          <p:sp>
            <p:nvSpPr>
              <p:cNvPr id="63" name="Arc 40"/>
              <p:cNvSpPr/>
              <p:nvPr/>
            </p:nvSpPr>
            <p:spPr bwMode="auto">
              <a:xfrm>
                <a:off x="25453" y="61832"/>
                <a:ext cx="1073" cy="1458"/>
              </a:xfrm>
              <a:prstGeom prst="arc">
                <a:avLst>
                  <a:gd name="adj1" fmla="val 264544"/>
                  <a:gd name="adj2" fmla="val 20137041"/>
                </a:avLst>
              </a:prstGeom>
              <a:noFill/>
              <a:ln w="12700" cap="flat" cmpd="sng" algn="ctr">
                <a:solidFill>
                  <a:srgbClr val="0000FF"/>
                </a:solidFill>
                <a:prstDash val="solid"/>
                <a:round/>
                <a:headEnd type="triangl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7510" y="28375"/>
              <a:ext cx="1944" cy="44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/>
                <a:t>rotation </a:t>
              </a:r>
              <a:endParaRPr lang="en-US" altLang="zh-CN"/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7881728" y="4060257"/>
            <a:ext cx="14402008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4000" b="1">
                <a:sym typeface="+mn-ea"/>
              </a:rPr>
              <a:t>AMS-02 and L0 </a:t>
            </a:r>
            <a:r>
              <a:rPr lang="en-US" altLang="zh-CN" sz="4000" b="1">
                <a:sym typeface="+mn-ea"/>
              </a:rPr>
              <a:t>U</a:t>
            </a:r>
            <a:r>
              <a:rPr lang="zh-CN" altLang="en-US" sz="4000" b="1">
                <a:sym typeface="+mn-ea"/>
              </a:rPr>
              <a:t>pgrade</a:t>
            </a:r>
            <a:endParaRPr lang="zh-CN" altLang="en-US" sz="4000" b="1">
              <a:sym typeface="+mn-ea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435850" y="11235055"/>
            <a:ext cx="14234160" cy="1591310"/>
            <a:chOff x="11946" y="18707"/>
            <a:chExt cx="22416" cy="2506"/>
          </a:xfrm>
        </p:grpSpPr>
        <p:grpSp>
          <p:nvGrpSpPr>
            <p:cNvPr id="4" name="Group 9"/>
            <p:cNvGrpSpPr/>
            <p:nvPr/>
          </p:nvGrpSpPr>
          <p:grpSpPr>
            <a:xfrm flipH="1">
              <a:off x="11946" y="18707"/>
              <a:ext cx="22416" cy="2507"/>
              <a:chOff x="900909" y="1037816"/>
              <a:chExt cx="9706131" cy="1033272"/>
            </a:xfrm>
          </p:grpSpPr>
          <p:sp>
            <p:nvSpPr>
              <p:cNvPr id="13" name="Freeform: Shape 29"/>
              <p:cNvSpPr/>
              <p:nvPr/>
            </p:nvSpPr>
            <p:spPr bwMode="auto">
              <a:xfrm flipH="1">
                <a:off x="900909" y="1037816"/>
                <a:ext cx="914400" cy="1033272"/>
              </a:xfrm>
              <a:custGeom>
                <a:avLst/>
                <a:gdLst>
                  <a:gd name="connsiteX0" fmla="*/ 0 w 2286000"/>
                  <a:gd name="connsiteY0" fmla="*/ 0 h 2560320"/>
                  <a:gd name="connsiteX1" fmla="*/ 1981204 w 2286000"/>
                  <a:gd name="connsiteY1" fmla="*/ 0 h 2560320"/>
                  <a:gd name="connsiteX2" fmla="*/ 1981204 w 2286000"/>
                  <a:gd name="connsiteY2" fmla="*/ 175999 h 2560320"/>
                  <a:gd name="connsiteX3" fmla="*/ 2286000 w 2286000"/>
                  <a:gd name="connsiteY3" fmla="*/ 457198 h 2560320"/>
                  <a:gd name="connsiteX4" fmla="*/ 2286000 w 2286000"/>
                  <a:gd name="connsiteY4" fmla="*/ 2072048 h 2560320"/>
                  <a:gd name="connsiteX5" fmla="*/ 1988820 w 2286000"/>
                  <a:gd name="connsiteY5" fmla="*/ 2346221 h 2560320"/>
                  <a:gd name="connsiteX6" fmla="*/ 1988820 w 2286000"/>
                  <a:gd name="connsiteY6" fmla="*/ 2560320 h 2560320"/>
                  <a:gd name="connsiteX7" fmla="*/ 0 w 2286000"/>
                  <a:gd name="connsiteY7" fmla="*/ 2560320 h 256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6000" h="2560320">
                    <a:moveTo>
                      <a:pt x="0" y="0"/>
                    </a:moveTo>
                    <a:lnTo>
                      <a:pt x="1981204" y="0"/>
                    </a:lnTo>
                    <a:lnTo>
                      <a:pt x="1981204" y="175999"/>
                    </a:lnTo>
                    <a:lnTo>
                      <a:pt x="2286000" y="457198"/>
                    </a:lnTo>
                    <a:lnTo>
                      <a:pt x="2286000" y="2072048"/>
                    </a:lnTo>
                    <a:lnTo>
                      <a:pt x="1988820" y="2346221"/>
                    </a:lnTo>
                    <a:lnTo>
                      <a:pt x="1988820" y="2560320"/>
                    </a:lnTo>
                    <a:lnTo>
                      <a:pt x="0" y="2560320"/>
                    </a:lnTo>
                    <a:close/>
                  </a:path>
                </a:pathLst>
              </a:custGeom>
              <a:solidFill>
                <a:srgbClr val="00CC66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wrap="square" rtlCol="0" anchor="ctr">
                <a:noAutofit/>
              </a:bodyPr>
              <a:p>
                <a:pPr algn="ctr"/>
                <a:endParaRPr lang="en-US"/>
              </a:p>
            </p:txBody>
          </p:sp>
          <p:sp>
            <p:nvSpPr>
              <p:cNvPr id="15" name="Rectangle 30"/>
              <p:cNvSpPr/>
              <p:nvPr/>
            </p:nvSpPr>
            <p:spPr>
              <a:xfrm>
                <a:off x="914400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31"/>
              <p:cNvSpPr/>
              <p:nvPr/>
            </p:nvSpPr>
            <p:spPr>
              <a:xfrm>
                <a:off x="987552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Rectangle 32"/>
              <p:cNvSpPr/>
              <p:nvPr/>
            </p:nvSpPr>
            <p:spPr>
              <a:xfrm>
                <a:off x="768096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Rectangle 33"/>
              <p:cNvSpPr/>
              <p:nvPr/>
            </p:nvSpPr>
            <p:spPr>
              <a:xfrm>
                <a:off x="256032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34"/>
              <p:cNvSpPr/>
              <p:nvPr/>
            </p:nvSpPr>
            <p:spPr>
              <a:xfrm>
                <a:off x="841248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Rectangle 35"/>
              <p:cNvSpPr/>
              <p:nvPr/>
            </p:nvSpPr>
            <p:spPr>
              <a:xfrm>
                <a:off x="182880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Rectangle 36"/>
              <p:cNvSpPr/>
              <p:nvPr/>
            </p:nvSpPr>
            <p:spPr>
              <a:xfrm>
                <a:off x="475488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" name="Rectangle 37"/>
              <p:cNvSpPr/>
              <p:nvPr/>
            </p:nvSpPr>
            <p:spPr>
              <a:xfrm>
                <a:off x="329184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38"/>
              <p:cNvSpPr/>
              <p:nvPr/>
            </p:nvSpPr>
            <p:spPr>
              <a:xfrm>
                <a:off x="694944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39"/>
              <p:cNvSpPr/>
              <p:nvPr/>
            </p:nvSpPr>
            <p:spPr>
              <a:xfrm>
                <a:off x="621792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40"/>
              <p:cNvSpPr/>
              <p:nvPr/>
            </p:nvSpPr>
            <p:spPr>
              <a:xfrm>
                <a:off x="402336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41"/>
              <p:cNvSpPr/>
              <p:nvPr/>
            </p:nvSpPr>
            <p:spPr>
              <a:xfrm>
                <a:off x="5486400" y="1037816"/>
                <a:ext cx="731520" cy="1033272"/>
              </a:xfrm>
              <a:prstGeom prst="rect">
                <a:avLst/>
              </a:prstGeom>
              <a:pattFill prst="dkHorz">
                <a:fgClr>
                  <a:srgbClr val="00B0F0"/>
                </a:fgClr>
                <a:bgClr>
                  <a:schemeClr val="bg1"/>
                </a:bgClr>
              </a:pattFill>
              <a:ln w="25400">
                <a:solidFill>
                  <a:schemeClr val="tx2">
                    <a:lumMod val="25000"/>
                    <a:lumOff val="75000"/>
                  </a:schemeClr>
                </a:solidFill>
              </a:ln>
            </p:spPr>
            <p:txBody>
              <a:bodyPr vert="horz" wrap="none" lIns="45720" tIns="45720" rIns="45720" bIns="45720" numCol="1" rtlCol="0" anchor="t" anchorCtr="0" compatLnSpc="1">
                <a:noAutofit/>
              </a:bodyPr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" name="文字方塊 164"/>
              <p:cNvSpPr txBox="1"/>
              <p:nvPr/>
            </p:nvSpPr>
            <p:spPr>
              <a:xfrm>
                <a:off x="1131917" y="1383268"/>
                <a:ext cx="620683" cy="239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LEF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" name="文字方塊 164"/>
              <p:cNvSpPr txBox="1"/>
              <p:nvPr/>
            </p:nvSpPr>
            <p:spPr>
              <a:xfrm>
                <a:off x="5640160" y="1383268"/>
                <a:ext cx="1178528" cy="2390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12 × SSD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24418" y="19229"/>
              <a:ext cx="2347" cy="1646"/>
              <a:chOff x="34781" y="21028"/>
              <a:chExt cx="2347" cy="1646"/>
            </a:xfrm>
          </p:grpSpPr>
          <p:cxnSp>
            <p:nvCxnSpPr>
              <p:cNvPr id="77" name="直接箭头连接符 76"/>
              <p:cNvCxnSpPr/>
              <p:nvPr/>
            </p:nvCxnSpPr>
            <p:spPr>
              <a:xfrm>
                <a:off x="36188" y="21344"/>
                <a:ext cx="0" cy="75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78" name="直接箭头连接符 77"/>
              <p:cNvCxnSpPr/>
              <p:nvPr/>
            </p:nvCxnSpPr>
            <p:spPr>
              <a:xfrm flipH="1">
                <a:off x="35381" y="21344"/>
                <a:ext cx="80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84" name="文本框 83"/>
              <p:cNvSpPr txBox="1"/>
              <p:nvPr/>
            </p:nvSpPr>
            <p:spPr>
              <a:xfrm>
                <a:off x="36091" y="22094"/>
                <a:ext cx="1037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/>
                  <a:t>X</a:t>
                </a:r>
                <a:endParaRPr lang="en-US" altLang="zh-CN"/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34781" y="21028"/>
                <a:ext cx="669" cy="78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r>
                  <a:rPr lang="en-US" altLang="zh-CN"/>
                  <a:t>Y</a:t>
                </a:r>
                <a:endParaRPr lang="en-US" altLang="zh-CN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543675" y="12848590"/>
            <a:ext cx="14382115" cy="2755900"/>
            <a:chOff x="10747" y="21940"/>
            <a:chExt cx="22649" cy="4340"/>
          </a:xfrm>
        </p:grpSpPr>
        <p:grpSp>
          <p:nvGrpSpPr>
            <p:cNvPr id="93" name="Group 92"/>
            <p:cNvGrpSpPr/>
            <p:nvPr/>
          </p:nvGrpSpPr>
          <p:grpSpPr>
            <a:xfrm rot="0" flipH="1">
              <a:off x="10747" y="23098"/>
              <a:ext cx="2227" cy="3183"/>
              <a:chOff x="2048294" y="4569313"/>
              <a:chExt cx="1122972" cy="1340782"/>
            </a:xfrm>
          </p:grpSpPr>
          <p:sp>
            <p:nvSpPr>
              <p:cNvPr id="81" name="Flowchart: Punched Tape 80"/>
              <p:cNvSpPr/>
              <p:nvPr/>
            </p:nvSpPr>
            <p:spPr bwMode="auto">
              <a:xfrm rot="17292457">
                <a:off x="2059457" y="4892678"/>
                <a:ext cx="1095962" cy="652132"/>
              </a:xfrm>
              <a:prstGeom prst="flowChartPunchedTap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 bwMode="auto">
              <a:xfrm>
                <a:off x="2256866" y="4569313"/>
                <a:ext cx="914400" cy="27432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2048294" y="5635775"/>
                <a:ext cx="914400" cy="27432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 rot="0">
              <a:off x="12788" y="22350"/>
              <a:ext cx="19667" cy="3425"/>
              <a:chOff x="16579" y="29721"/>
              <a:chExt cx="19686" cy="3392"/>
            </a:xfrm>
          </p:grpSpPr>
          <p:sp>
            <p:nvSpPr>
              <p:cNvPr id="69" name="文字方塊 163"/>
              <p:cNvSpPr txBox="1"/>
              <p:nvPr/>
            </p:nvSpPr>
            <p:spPr>
              <a:xfrm flipH="1">
                <a:off x="29923" y="29842"/>
                <a:ext cx="6342" cy="1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Frontend</a:t>
                </a:r>
                <a:r>
                  <a:rPr kumimoji="1" lang="en-US" altLang="zh-TW" b="1" dirty="0"/>
                  <a:t> </a:t>
                </a: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Electronics Board</a:t>
                </a:r>
                <a:endParaRPr kumimoji="1" lang="en-US" altLang="zh-TW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LEF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文字方塊 163"/>
              <p:cNvSpPr txBox="1"/>
              <p:nvPr/>
            </p:nvSpPr>
            <p:spPr>
              <a:xfrm flipH="1">
                <a:off x="23197" y="29922"/>
                <a:ext cx="3413" cy="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 err="1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Wirebondings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82" name="Straight Arrow Connector 81"/>
              <p:cNvCxnSpPr/>
              <p:nvPr/>
            </p:nvCxnSpPr>
            <p:spPr bwMode="auto">
              <a:xfrm>
                <a:off x="26537" y="30321"/>
                <a:ext cx="739" cy="466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</p:cxnSp>
          <p:cxnSp>
            <p:nvCxnSpPr>
              <p:cNvPr id="85" name="Straight Arrow Connector 84"/>
              <p:cNvCxnSpPr/>
              <p:nvPr/>
            </p:nvCxnSpPr>
            <p:spPr bwMode="auto">
              <a:xfrm flipH="1">
                <a:off x="22484" y="30367"/>
                <a:ext cx="797" cy="586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68" name="文字方塊 163"/>
              <p:cNvSpPr txBox="1"/>
              <p:nvPr/>
            </p:nvSpPr>
            <p:spPr>
              <a:xfrm flipH="1">
                <a:off x="29922" y="32491"/>
                <a:ext cx="4816" cy="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LBB (L0 Bias Board)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文字方塊 163"/>
              <p:cNvSpPr txBox="1"/>
              <p:nvPr/>
            </p:nvSpPr>
            <p:spPr>
              <a:xfrm flipH="1">
                <a:off x="24328" y="30916"/>
                <a:ext cx="1307" cy="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SSD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71" name="Group 55"/>
              <p:cNvGrpSpPr/>
              <p:nvPr/>
            </p:nvGrpSpPr>
            <p:grpSpPr>
              <a:xfrm rot="0" flipH="1">
                <a:off x="22326" y="31421"/>
                <a:ext cx="5567" cy="367"/>
                <a:chOff x="5669280" y="3108960"/>
                <a:chExt cx="2834640" cy="182880"/>
              </a:xfrm>
            </p:grpSpPr>
            <p:sp>
              <p:nvSpPr>
                <p:cNvPr id="121" name="Rectangle 120"/>
                <p:cNvSpPr/>
                <p:nvPr/>
              </p:nvSpPr>
              <p:spPr bwMode="auto">
                <a:xfrm>
                  <a:off x="5669280" y="3108960"/>
                  <a:ext cx="2834640" cy="182880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2" name="Rectangle 121"/>
                <p:cNvSpPr/>
                <p:nvPr/>
              </p:nvSpPr>
              <p:spPr bwMode="auto">
                <a:xfrm>
                  <a:off x="5943600" y="3108960"/>
                  <a:ext cx="182880" cy="22860"/>
                </a:xfrm>
                <a:prstGeom prst="rect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 w="12700" cap="flat" cmpd="sng" algn="ctr">
                  <a:solidFill>
                    <a:schemeClr val="tx2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3" name="Rectangle 122"/>
                <p:cNvSpPr/>
                <p:nvPr/>
              </p:nvSpPr>
              <p:spPr bwMode="auto">
                <a:xfrm>
                  <a:off x="8229600" y="3108960"/>
                  <a:ext cx="182880" cy="22860"/>
                </a:xfrm>
                <a:prstGeom prst="rect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 w="12700" cap="flat" cmpd="sng" algn="ctr">
                  <a:solidFill>
                    <a:schemeClr val="tx2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73" name="Freeform: Shape 56"/>
              <p:cNvSpPr/>
              <p:nvPr/>
            </p:nvSpPr>
            <p:spPr bwMode="auto">
              <a:xfrm flipH="1">
                <a:off x="27223" y="29721"/>
                <a:ext cx="1208" cy="1700"/>
              </a:xfrm>
              <a:custGeom>
                <a:avLst/>
                <a:gdLst>
                  <a:gd name="connsiteX0" fmla="*/ 0 w 895350"/>
                  <a:gd name="connsiteY0" fmla="*/ 612142 h 1745617"/>
                  <a:gd name="connsiteX1" fmla="*/ 352425 w 895350"/>
                  <a:gd name="connsiteY1" fmla="*/ 12067 h 1745617"/>
                  <a:gd name="connsiteX2" fmla="*/ 733425 w 895350"/>
                  <a:gd name="connsiteY2" fmla="*/ 1097917 h 1745617"/>
                  <a:gd name="connsiteX3" fmla="*/ 895350 w 895350"/>
                  <a:gd name="connsiteY3" fmla="*/ 1745617 h 1745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5350" h="1745617">
                    <a:moveTo>
                      <a:pt x="0" y="612142"/>
                    </a:moveTo>
                    <a:cubicBezTo>
                      <a:pt x="115094" y="271623"/>
                      <a:pt x="230188" y="-68896"/>
                      <a:pt x="352425" y="12067"/>
                    </a:cubicBezTo>
                    <a:cubicBezTo>
                      <a:pt x="474663" y="93029"/>
                      <a:pt x="642937" y="808992"/>
                      <a:pt x="733425" y="1097917"/>
                    </a:cubicBezTo>
                    <a:cubicBezTo>
                      <a:pt x="823913" y="1386842"/>
                      <a:pt x="859631" y="1566229"/>
                      <a:pt x="895350" y="1745617"/>
                    </a:cubicBez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4" name="Freeform: Shape 57"/>
              <p:cNvSpPr/>
              <p:nvPr/>
            </p:nvSpPr>
            <p:spPr bwMode="auto">
              <a:xfrm flipH="1">
                <a:off x="21461" y="30953"/>
                <a:ext cx="1235" cy="468"/>
              </a:xfrm>
              <a:custGeom>
                <a:avLst/>
                <a:gdLst>
                  <a:gd name="connsiteX0" fmla="*/ 0 w 628650"/>
                  <a:gd name="connsiteY0" fmla="*/ 457208 h 466733"/>
                  <a:gd name="connsiteX1" fmla="*/ 285750 w 628650"/>
                  <a:gd name="connsiteY1" fmla="*/ 8 h 466733"/>
                  <a:gd name="connsiteX2" fmla="*/ 628650 w 628650"/>
                  <a:gd name="connsiteY2" fmla="*/ 466733 h 46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8650" h="466733">
                    <a:moveTo>
                      <a:pt x="0" y="457208"/>
                    </a:moveTo>
                    <a:cubicBezTo>
                      <a:pt x="90487" y="227814"/>
                      <a:pt x="180975" y="-1580"/>
                      <a:pt x="285750" y="8"/>
                    </a:cubicBezTo>
                    <a:cubicBezTo>
                      <a:pt x="390525" y="1595"/>
                      <a:pt x="509587" y="234164"/>
                      <a:pt x="628650" y="466733"/>
                    </a:cubicBez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 flipH="1">
                <a:off x="28252" y="30871"/>
                <a:ext cx="7183" cy="916"/>
              </a:xfrm>
              <a:prstGeom prst="rect">
                <a:avLst/>
              </a:prstGeom>
              <a:solidFill>
                <a:srgbClr val="00CC66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3" name="Rectangle 112"/>
              <p:cNvSpPr/>
              <p:nvPr/>
            </p:nvSpPr>
            <p:spPr bwMode="auto">
              <a:xfrm flipH="1">
                <a:off x="16579" y="31970"/>
                <a:ext cx="18856" cy="367"/>
              </a:xfrm>
              <a:prstGeom prst="rect">
                <a:avLst/>
              </a:prstGeom>
              <a:solidFill>
                <a:srgbClr val="FF99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6" name="Group 105"/>
              <p:cNvGrpSpPr/>
              <p:nvPr/>
            </p:nvGrpSpPr>
            <p:grpSpPr>
              <a:xfrm rot="0" flipH="1">
                <a:off x="28252" y="30321"/>
                <a:ext cx="1077" cy="367"/>
                <a:chOff x="4937760" y="2560320"/>
                <a:chExt cx="548640" cy="182880"/>
              </a:xfrm>
            </p:grpSpPr>
            <p:sp>
              <p:nvSpPr>
                <p:cNvPr id="109" name="Rectangle 108"/>
                <p:cNvSpPr/>
                <p:nvPr/>
              </p:nvSpPr>
              <p:spPr bwMode="auto">
                <a:xfrm>
                  <a:off x="4937760" y="2560320"/>
                  <a:ext cx="548640" cy="18288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" name="Rectangle 109"/>
                <p:cNvSpPr/>
                <p:nvPr/>
              </p:nvSpPr>
              <p:spPr bwMode="auto">
                <a:xfrm>
                  <a:off x="5349240" y="2560320"/>
                  <a:ext cx="91440" cy="22860"/>
                </a:xfrm>
                <a:prstGeom prst="rect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 w="12700" cap="flat" cmpd="sng" algn="ctr">
                  <a:solidFill>
                    <a:schemeClr val="tx2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72"/>
              <p:cNvGrpSpPr/>
              <p:nvPr/>
            </p:nvGrpSpPr>
            <p:grpSpPr>
              <a:xfrm rot="0" flipH="1">
                <a:off x="16579" y="31421"/>
                <a:ext cx="5567" cy="367"/>
                <a:chOff x="8138160" y="3839593"/>
                <a:chExt cx="2834640" cy="365760"/>
              </a:xfrm>
            </p:grpSpPr>
            <p:sp>
              <p:nvSpPr>
                <p:cNvPr id="98" name="Rectangle 97"/>
                <p:cNvSpPr/>
                <p:nvPr/>
              </p:nvSpPr>
              <p:spPr bwMode="auto">
                <a:xfrm>
                  <a:off x="8138160" y="3839593"/>
                  <a:ext cx="2834640" cy="365760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" name="Rectangle 98"/>
                <p:cNvSpPr/>
                <p:nvPr/>
              </p:nvSpPr>
              <p:spPr bwMode="auto">
                <a:xfrm>
                  <a:off x="8412480" y="3839593"/>
                  <a:ext cx="182880" cy="45720"/>
                </a:xfrm>
                <a:prstGeom prst="rect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 w="12700" cap="flat" cmpd="sng" algn="ctr">
                  <a:solidFill>
                    <a:schemeClr val="tx2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" name="Rectangle 100"/>
                <p:cNvSpPr/>
                <p:nvPr/>
              </p:nvSpPr>
              <p:spPr bwMode="auto">
                <a:xfrm>
                  <a:off x="10698480" y="3839593"/>
                  <a:ext cx="182880" cy="45720"/>
                </a:xfrm>
                <a:prstGeom prst="rect">
                  <a:avLst/>
                </a:prstGeom>
                <a:solidFill>
                  <a:schemeClr val="tx2">
                    <a:lumMod val="50000"/>
                    <a:lumOff val="50000"/>
                  </a:schemeClr>
                </a:solidFill>
                <a:ln w="12700" cap="flat" cmpd="sng" algn="ctr">
                  <a:solidFill>
                    <a:schemeClr val="tx2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86" name="TextBox 85"/>
              <p:cNvSpPr txBox="1"/>
              <p:nvPr/>
            </p:nvSpPr>
            <p:spPr>
              <a:xfrm flipH="1">
                <a:off x="24328" y="32491"/>
                <a:ext cx="3245" cy="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2000" b="1" dirty="0">
                    <a:solidFill>
                      <a:srgbClr val="FF0000"/>
                    </a:solidFill>
                  </a:rPr>
                  <a:t>Not to scale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3" name="文字方塊 163"/>
              <p:cNvSpPr txBox="1"/>
              <p:nvPr/>
            </p:nvSpPr>
            <p:spPr>
              <a:xfrm flipH="1">
                <a:off x="17153" y="29837"/>
                <a:ext cx="4257" cy="1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12 </a:t>
                </a: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× </a:t>
                </a: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SSD</a:t>
                </a:r>
                <a:endParaRPr kumimoji="1" lang="en-US" altLang="zh-TW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TW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(Silicon Strip Detector)</a:t>
                </a:r>
                <a:endParaRPr kumimoji="1" lang="zh-TW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4" name="文字方塊 163"/>
            <p:cNvSpPr txBox="1"/>
            <p:nvPr/>
          </p:nvSpPr>
          <p:spPr>
            <a:xfrm flipH="1">
              <a:off x="24304" y="21940"/>
              <a:ext cx="2121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TW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IDE1140</a:t>
              </a:r>
              <a:endParaRPr kumimoji="1" lang="en-US" altLang="zh-TW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TW" b="1" dirty="0"/>
                <a:t>ASIC</a:t>
              </a:r>
              <a:endParaRPr kumimoji="1" lang="zh-TW" alt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32546" y="23941"/>
              <a:ext cx="850" cy="680"/>
              <a:chOff x="34187" y="26065"/>
              <a:chExt cx="850" cy="680"/>
            </a:xfrm>
          </p:grpSpPr>
          <p:cxnSp>
            <p:nvCxnSpPr>
              <p:cNvPr id="97" name="直接箭头连接符 96"/>
              <p:cNvCxnSpPr/>
              <p:nvPr/>
            </p:nvCxnSpPr>
            <p:spPr>
              <a:xfrm flipH="1" flipV="1">
                <a:off x="34187" y="26065"/>
                <a:ext cx="85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111" name="直接箭头连接符 110"/>
              <p:cNvCxnSpPr/>
              <p:nvPr/>
            </p:nvCxnSpPr>
            <p:spPr>
              <a:xfrm flipH="1">
                <a:off x="34357" y="26065"/>
                <a:ext cx="680" cy="6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138" name="文本框 137"/>
            <p:cNvSpPr txBox="1"/>
            <p:nvPr/>
          </p:nvSpPr>
          <p:spPr>
            <a:xfrm>
              <a:off x="32068" y="24390"/>
              <a:ext cx="103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/>
                <a:t>X</a:t>
              </a:r>
              <a:endParaRPr lang="en-US" altLang="zh-CN"/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31877" y="23530"/>
              <a:ext cx="669" cy="7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/>
                <a:t>Y</a:t>
              </a:r>
              <a:endParaRPr lang="en-US" altLang="zh-CN"/>
            </a:p>
          </p:txBody>
        </p:sp>
      </p:grpSp>
      <p:pic>
        <p:nvPicPr>
          <p:cNvPr id="41" name="图片 40" descr="R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923925" y="1499235"/>
            <a:ext cx="7259320" cy="1040765"/>
          </a:xfrm>
          <a:prstGeom prst="rect">
            <a:avLst/>
          </a:prstGeom>
        </p:spPr>
      </p:pic>
      <p:pic>
        <p:nvPicPr>
          <p:cNvPr id="151" name="Picture 8"/>
          <p:cNvPicPr/>
          <p:nvPr/>
        </p:nvPicPr>
        <p:blipFill rotWithShape="1">
          <a:blip r:embed="rId31" cstate="print"/>
          <a:srcRect l="22671" r="4604"/>
          <a:stretch>
            <a:fillRect/>
          </a:stretch>
        </p:blipFill>
        <p:spPr>
          <a:xfrm>
            <a:off x="17919700" y="15979775"/>
            <a:ext cx="2041525" cy="5342255"/>
          </a:xfrm>
          <a:prstGeom prst="roundRect">
            <a:avLst>
              <a:gd name="adj" fmla="val 7345"/>
            </a:avLst>
          </a:prstGeom>
        </p:spPr>
      </p:pic>
      <p:pic>
        <p:nvPicPr>
          <p:cNvPr id="152" name="Picture 9"/>
          <p:cNvPicPr>
            <a:picLocks noChangeAspect="1"/>
          </p:cNvPicPr>
          <p:nvPr/>
        </p:nvPicPr>
        <p:blipFill rotWithShape="1">
          <a:blip r:embed="rId32" cstate="print"/>
          <a:srcRect l="11703" r="13147"/>
          <a:stretch>
            <a:fillRect/>
          </a:stretch>
        </p:blipFill>
        <p:spPr>
          <a:xfrm>
            <a:off x="20493990" y="15979775"/>
            <a:ext cx="2189480" cy="5342890"/>
          </a:xfrm>
          <a:prstGeom prst="roundRect">
            <a:avLst>
              <a:gd name="adj" fmla="val 9605"/>
            </a:avLst>
          </a:prstGeom>
        </p:spPr>
      </p:pic>
      <p:pic>
        <p:nvPicPr>
          <p:cNvPr id="153" name="Picture 7"/>
          <p:cNvPicPr>
            <a:picLocks noChangeAspect="1"/>
          </p:cNvPicPr>
          <p:nvPr/>
        </p:nvPicPr>
        <p:blipFill>
          <a:blip r:embed="rId33" cstate="print"/>
          <a:srcRect l="41826" t="36808"/>
          <a:stretch>
            <a:fillRect/>
          </a:stretch>
        </p:blipFill>
        <p:spPr>
          <a:xfrm>
            <a:off x="22923500" y="16725265"/>
            <a:ext cx="5041265" cy="4105275"/>
          </a:xfrm>
          <a:prstGeom prst="roundRect">
            <a:avLst/>
          </a:prstGeom>
        </p:spPr>
      </p:pic>
      <p:grpSp>
        <p:nvGrpSpPr>
          <p:cNvPr id="156" name="组合 155"/>
          <p:cNvGrpSpPr/>
          <p:nvPr/>
        </p:nvGrpSpPr>
        <p:grpSpPr>
          <a:xfrm>
            <a:off x="7470775" y="29287470"/>
            <a:ext cx="6976745" cy="3530600"/>
            <a:chOff x="1440" y="2304"/>
            <a:chExt cx="7776" cy="3744"/>
          </a:xfrm>
        </p:grpSpPr>
        <p:pic>
          <p:nvPicPr>
            <p:cNvPr id="157" name="Picture 5"/>
            <p:cNvPicPr>
              <a:picLocks noChangeAspect="1"/>
            </p:cNvPicPr>
            <p:nvPr/>
          </p:nvPicPr>
          <p:blipFill rotWithShape="1">
            <a:blip r:embed="rId34"/>
            <a:srcRect l="3448" r="3476"/>
            <a:stretch>
              <a:fillRect/>
            </a:stretch>
          </p:blipFill>
          <p:spPr>
            <a:xfrm>
              <a:off x="1440" y="2304"/>
              <a:ext cx="7776" cy="3744"/>
            </a:xfrm>
            <a:prstGeom prst="rect">
              <a:avLst/>
            </a:prstGeom>
          </p:spPr>
        </p:pic>
        <p:sp>
          <p:nvSpPr>
            <p:cNvPr id="158" name="TextBox 37"/>
            <p:cNvSpPr txBox="1"/>
            <p:nvPr/>
          </p:nvSpPr>
          <p:spPr>
            <a:xfrm>
              <a:off x="2720" y="2736"/>
              <a:ext cx="3838" cy="32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40+2 FM Ladders (12-SSD)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43230" y="29267150"/>
            <a:ext cx="6753860" cy="3550920"/>
            <a:chOff x="9932" y="2038"/>
            <a:chExt cx="7579" cy="3676"/>
          </a:xfrm>
        </p:grpSpPr>
        <p:pic>
          <p:nvPicPr>
            <p:cNvPr id="160" name="Picture 6"/>
            <p:cNvPicPr>
              <a:picLocks noChangeAspect="1"/>
            </p:cNvPicPr>
            <p:nvPr/>
          </p:nvPicPr>
          <p:blipFill rotWithShape="1">
            <a:blip r:embed="rId35"/>
            <a:srcRect l="5806" r="3476" b="1812"/>
            <a:stretch>
              <a:fillRect/>
            </a:stretch>
          </p:blipFill>
          <p:spPr>
            <a:xfrm>
              <a:off x="9932" y="2038"/>
              <a:ext cx="7579" cy="3676"/>
            </a:xfrm>
            <a:prstGeom prst="rect">
              <a:avLst/>
            </a:prstGeom>
          </p:spPr>
        </p:pic>
        <p:sp>
          <p:nvSpPr>
            <p:cNvPr id="161" name="TextBox 42"/>
            <p:cNvSpPr txBox="1"/>
            <p:nvPr/>
          </p:nvSpPr>
          <p:spPr>
            <a:xfrm>
              <a:off x="11116" y="2736"/>
              <a:ext cx="4072" cy="3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32+2 FM Ladders (8/10-SSD)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2" name="文本框 161"/>
          <p:cNvSpPr txBox="1"/>
          <p:nvPr/>
        </p:nvSpPr>
        <p:spPr>
          <a:xfrm>
            <a:off x="24904065" y="13041630"/>
            <a:ext cx="1792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fiducial mark</a:t>
            </a:r>
            <a:endParaRPr lang="en-US" altLang="zh-CN" b="1"/>
          </a:p>
        </p:txBody>
      </p:sp>
      <p:sp>
        <p:nvSpPr>
          <p:cNvPr id="163" name="文本框 162"/>
          <p:cNvSpPr txBox="1"/>
          <p:nvPr/>
        </p:nvSpPr>
        <p:spPr>
          <a:xfrm>
            <a:off x="23797260" y="20923250"/>
            <a:ext cx="40055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ym typeface="+mn-ea"/>
              </a:rPr>
              <a:t>optical metrology system</a:t>
            </a:r>
            <a:endParaRPr lang="zh-CN" altLang="en-US" sz="2000" b="1"/>
          </a:p>
        </p:txBody>
      </p:sp>
      <p:sp>
        <p:nvSpPr>
          <p:cNvPr id="164" name="文本框 163"/>
          <p:cNvSpPr txBox="1"/>
          <p:nvPr/>
        </p:nvSpPr>
        <p:spPr>
          <a:xfrm>
            <a:off x="394970" y="22042755"/>
            <a:ext cx="14230985" cy="25292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en-US" altLang="zh-CN" sz="4000" b="1"/>
              <a:t>High Quality Result</a:t>
            </a:r>
            <a:endParaRPr lang="en-US" altLang="zh-CN" sz="4000" b="1"/>
          </a:p>
          <a:p>
            <a:pPr algn="just"/>
            <a:r>
              <a:rPr lang="en-US" altLang="zh-CN" sz="3600">
                <a:solidFill>
                  <a:schemeClr val="tx1"/>
                </a:solidFill>
              </a:rPr>
              <a:t>Since July 2022, IHEP team have devoted more than two years on research and production, in September 2024 we f</a:t>
            </a:r>
            <a:r>
              <a:rPr lang="en-US" altLang="zh-CN" sz="3600">
                <a:solidFill>
                  <a:schemeClr val="tx1"/>
                </a:solidFill>
                <a:sym typeface="+mn-ea"/>
              </a:rPr>
              <a:t>inished production of all L0 detector </a:t>
            </a:r>
            <a:r>
              <a:rPr lang="en-US" altLang="zh-CN" sz="3600">
                <a:sym typeface="+mn-ea"/>
              </a:rPr>
              <a:t>72 </a:t>
            </a:r>
            <a:r>
              <a:rPr lang="en-US" altLang="zh-CN" sz="3600">
                <a:solidFill>
                  <a:schemeClr val="tx1"/>
                </a:solidFill>
                <a:sym typeface="+mn-ea"/>
              </a:rPr>
              <a:t>FM ladders and </a:t>
            </a:r>
            <a:r>
              <a:rPr lang="en-US" altLang="zh-CN" sz="3600">
                <a:sym typeface="+mn-ea"/>
              </a:rPr>
              <a:t>4 </a:t>
            </a:r>
            <a:r>
              <a:rPr lang="en-US" altLang="zh-CN" sz="3600">
                <a:solidFill>
                  <a:schemeClr val="tx1"/>
                </a:solidFill>
                <a:sym typeface="+mn-ea"/>
              </a:rPr>
              <a:t>spares.</a:t>
            </a:r>
            <a:endParaRPr lang="en-US" altLang="zh-CN" sz="3600">
              <a:solidFill>
                <a:schemeClr val="tx1"/>
              </a:solidFill>
            </a:endParaRPr>
          </a:p>
        </p:txBody>
      </p:sp>
      <p:pic>
        <p:nvPicPr>
          <p:cNvPr id="165" name="Picture 6"/>
          <p:cNvPicPr>
            <a:picLocks noChangeAspect="1"/>
          </p:cNvPicPr>
          <p:nvPr/>
        </p:nvPicPr>
        <p:blipFill rotWithShape="1">
          <a:blip r:embed="rId36"/>
          <a:srcRect l="3992" r="6179"/>
          <a:stretch>
            <a:fillRect/>
          </a:stretch>
        </p:blipFill>
        <p:spPr>
          <a:xfrm>
            <a:off x="8908415" y="24437975"/>
            <a:ext cx="5812790" cy="43922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6" name="文本框 165"/>
              <p:cNvSpPr txBox="1"/>
              <p:nvPr/>
            </p:nvSpPr>
            <p:spPr>
              <a:xfrm>
                <a:off x="394970" y="33057465"/>
                <a:ext cx="8616315" cy="844867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3600"/>
                  <a:t>The precision of a laddder is defined as its standard deviation of all SSD positions along </a:t>
                </a:r>
                <a14:m>
                  <m:oMath xmlns:m="http://schemas.openxmlformats.org/officeDocument/2006/math">
                    <m:r>
                      <a:rPr lang="en-US" altLang="zh-CN" sz="3600" i="1">
                        <a:latin typeface="Cambria Math" panose="02040503050406030204" charset="0"/>
                        <a:cs typeface="Cambria Math" panose="02040503050406030204" charset="0"/>
                      </a:rPr>
                      <m:t>𝑥</m:t>
                    </m:r>
                  </m:oMath>
                </a14:m>
                <a:r>
                  <a:rPr lang="en-US" altLang="zh-CN" sz="3600"/>
                  <a:t> axis,</a:t>
                </a:r>
                <a:r>
                  <a:rPr lang="en-US" altLang="zh-CN" sz="3600">
                    <a:sym typeface="+mn-ea"/>
                  </a:rPr>
                  <a:t>,if no correction is applied,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/>
                        </m:ctrlPr>
                      </m:sSubPr>
                      <m:e>
                        <m:r>
                          <a:rPr lang="en-US" altLang="zh-CN" sz="3600"/>
                          <m:t>𝝈</m:t>
                        </m:r>
                      </m:e>
                      <m:sub>
                        <m:r>
                          <a:rPr lang="en-US" altLang="zh-CN" sz="3600"/>
                          <m:t>𝒙</m:t>
                        </m:r>
                      </m:sub>
                    </m:sSub>
                    <m:r>
                      <a:rPr lang="en-US" altLang="zh-CN" sz="3600"/>
                      <m:t>=</m:t>
                    </m:r>
                    <m:r>
                      <a:rPr lang="en-US" altLang="zh-CN" sz="3600"/>
                      <m:t>𝟑</m:t>
                    </m:r>
                    <m:r>
                      <a:rPr lang="en-US" altLang="zh-CN" sz="3600"/>
                      <m:t>.</m:t>
                    </m:r>
                    <m:r>
                      <a:rPr lang="en-US" altLang="zh-CN" sz="3600"/>
                      <m:t>𝟒</m:t>
                    </m:r>
                    <m:r>
                      <a:rPr lang="en-US" altLang="zh-CN" sz="3600"/>
                      <m:t> </m:t>
                    </m:r>
                    <m:r>
                      <a:rPr lang="en-US" altLang="zh-CN" sz="3600"/>
                      <m:t>𝝁</m:t>
                    </m:r>
                    <m:r>
                      <a:rPr lang="en-US" altLang="zh-CN" sz="3600"/>
                      <m:t>𝒎</m:t>
                    </m:r>
                  </m:oMath>
                </a14:m>
                <a:r>
                  <a:rPr lang="en-US" altLang="zh-CN" sz="3600"/>
                  <a:t>, which is better than the expectation of </a:t>
                </a:r>
                <a:r>
                  <a:rPr lang="zh-CN" altLang="en-US" sz="3600">
                    <a:solidFill>
                      <a:schemeClr val="tx1"/>
                    </a:solidFill>
                    <a:sym typeface="+mn-ea"/>
                  </a:rPr>
                  <a:t>5</a:t>
                </a:r>
                <a14:m>
                  <m:oMath xmlns:m="http://schemas.openxmlformats.org/officeDocument/2006/math">
                    <m:r>
                      <a:rPr lang="en-US" altLang="zh-CN" sz="3600">
                        <a:latin typeface="Cambria Math" panose="02040503050406030204" charset="0"/>
                        <a:cs typeface="Cambria Math" panose="02040503050406030204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altLang="zh-CN" sz="3600">
                        <a:latin typeface="Cambria Math" panose="02040503050406030204" charset="0"/>
                        <a:cs typeface="Cambria Math" panose="02040503050406030204" charset="0"/>
                      </a:rPr>
                      <m:t>m</m:t>
                    </m:r>
                  </m:oMath>
                </a14:m>
                <a:r>
                  <a:rPr lang="en-US" altLang="zh-CN" sz="3600"/>
                  <a:t>. Besides high precision, good performance of electric test is also impressive: </a:t>
                </a:r>
                <a:r>
                  <a:rPr lang="en-US" altLang="zh-CN" sz="3600">
                    <a:sym typeface="+mn-ea"/>
                  </a:rPr>
                  <a:t>d</a:t>
                </a:r>
                <a:r>
                  <a:rPr lang="en-US" altLang="zh-CN" sz="3600">
                    <a:sym typeface="+mn-ea"/>
                  </a:rPr>
                  <a:t>ark current of all 72 FM ladders are &lt; 2 mA, measured at 50 V and 80 V bias voltages.The average common mode suppressed noise level is 9.3 ADC LSBs, in comparison, a MIP signal is about 60 ADC LSBs.The total number of bad channels is 173, about 0.23% of all channels, much better than the expectation of 5%</a:t>
                </a:r>
                <a:endParaRPr lang="en-US" altLang="zh-CN" sz="3600"/>
              </a:p>
              <a:p>
                <a:pPr algn="just">
                  <a:spcBef>
                    <a:spcPts val="0"/>
                  </a:spcBef>
                  <a:spcAft>
                    <a:spcPts val="0"/>
                  </a:spcAft>
                </a:pPr>
                <a:endParaRPr lang="en-US" altLang="zh-CN" sz="3600"/>
              </a:p>
            </p:txBody>
          </p:sp>
        </mc:Choice>
        <mc:Fallback>
          <p:sp>
            <p:nvSpPr>
              <p:cNvPr id="166" name="文本框 1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70" y="33057465"/>
                <a:ext cx="8616315" cy="8448675"/>
              </a:xfrm>
              <a:prstGeom prst="rect">
                <a:avLst/>
              </a:prstGeom>
              <a:blipFill rotWithShape="1">
                <a:blip r:embed="rId37"/>
                <a:stretch>
                  <a:fillRect b="-5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7" name="文本框 166"/>
              <p:cNvSpPr txBox="1"/>
              <p:nvPr/>
            </p:nvSpPr>
            <p:spPr>
              <a:xfrm>
                <a:off x="12210415" y="25356185"/>
                <a:ext cx="2202815" cy="504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just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>
                              <a:solidFill>
                                <a:srgbClr val="FF0000"/>
                              </a:solidFill>
                            </a:rPr>
                          </m:ctrlPr>
                        </m:sSubPr>
                        <m:e>
                          <m:r>
                            <a:rPr lang="en-US" altLang="zh-CN" sz="2400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400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</a:rPr>
                        <m:t>=</m:t>
                      </m:r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</a:rPr>
                        <m:t>𝟑</m:t>
                      </m:r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</a:rPr>
                        <m:t>.</m:t>
                      </m:r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</a:rPr>
                        <m:t>𝟒</m:t>
                      </m:r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</a:rPr>
                        <m:t> </m:t>
                      </m:r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</a:rPr>
                        <m:t>𝝁</m:t>
                      </m:r>
                      <m:r>
                        <a:rPr lang="en-US" altLang="zh-CN" sz="2400">
                          <a:solidFill>
                            <a:srgbClr val="FF0000"/>
                          </a:solidFill>
                          <a:latin typeface="Cambria Math" panose="02040503050406030204" charset="0"/>
                          <a:cs typeface="Cambria Math" panose="02040503050406030204" charset="0"/>
                        </a:rPr>
                        <m:t>𝒎</m:t>
                      </m:r>
                    </m:oMath>
                  </m:oMathPara>
                </a14:m>
                <a:endParaRPr lang="en-US" altLang="zh-CN" sz="2400">
                  <a:solidFill>
                    <a:srgbClr val="FF0000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67" name="文本框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0415" y="25356185"/>
                <a:ext cx="2202815" cy="504190"/>
              </a:xfrm>
              <a:prstGeom prst="rect">
                <a:avLst/>
              </a:prstGeom>
              <a:blipFill rotWithShape="1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8" name="Picture 10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9251950" y="37341175"/>
            <a:ext cx="5562600" cy="3977005"/>
          </a:xfrm>
          <a:prstGeom prst="roundRect">
            <a:avLst/>
          </a:prstGeom>
        </p:spPr>
      </p:pic>
      <p:pic>
        <p:nvPicPr>
          <p:cNvPr id="169" name="Picture 8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9199245" y="32913320"/>
            <a:ext cx="5615305" cy="4018280"/>
          </a:xfrm>
          <a:prstGeom prst="roundRect">
            <a:avLst/>
          </a:prstGeom>
        </p:spPr>
      </p:pic>
      <p:sp>
        <p:nvSpPr>
          <p:cNvPr id="172" name="文本框 171"/>
          <p:cNvSpPr txBox="1"/>
          <p:nvPr/>
        </p:nvSpPr>
        <p:spPr>
          <a:xfrm>
            <a:off x="15335885" y="22372955"/>
            <a:ext cx="1266253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/>
              <a:t>QL integration is operated in SERMS-INFN Perugia, all 8 QLs have been finished by IHEP, </a:t>
            </a:r>
            <a:r>
              <a:rPr lang="zh-CN" altLang="en-US" sz="3600">
                <a:sym typeface="+mn-ea"/>
              </a:rPr>
              <a:t>SDIAT</a:t>
            </a:r>
            <a:r>
              <a:rPr lang="en-US" altLang="zh-CN" sz="3600">
                <a:sym typeface="+mn-ea"/>
              </a:rPr>
              <a:t> and INFN team</a:t>
            </a:r>
            <a:r>
              <a:rPr lang="en-US" altLang="zh-CN" sz="3600"/>
              <a:t> before 24 April, 2025, they will go through </a:t>
            </a:r>
            <a:r>
              <a:rPr lang="en-US" sz="3600" dirty="0">
                <a:sym typeface="+mn-ea"/>
              </a:rPr>
              <a:t>thermal vacuum test and metrology before being integrated </a:t>
            </a:r>
            <a:r>
              <a:rPr lang="en-US" altLang="zh-CN" sz="3600"/>
              <a:t>as a full layer </a:t>
            </a:r>
            <a:r>
              <a:rPr lang="en-US" altLang="zh-CN" sz="3600"/>
              <a:t>in CERN. </a:t>
            </a:r>
            <a:endParaRPr lang="en-US" altLang="zh-CN" sz="3600"/>
          </a:p>
        </p:txBody>
      </p:sp>
      <p:pic>
        <p:nvPicPr>
          <p:cNvPr id="173" name="图片 172"/>
          <p:cNvPicPr>
            <a:picLocks noChangeAspect="1"/>
          </p:cNvPicPr>
          <p:nvPr/>
        </p:nvPicPr>
        <p:blipFill>
          <a:blip r:embed="rId41"/>
          <a:srcRect l="19155" t="11110" r="17118" b="3694"/>
          <a:stretch>
            <a:fillRect/>
          </a:stretch>
        </p:blipFill>
        <p:spPr>
          <a:xfrm>
            <a:off x="20899120" y="24824055"/>
            <a:ext cx="7257415" cy="3793490"/>
          </a:xfrm>
          <a:prstGeom prst="roundRect">
            <a:avLst/>
          </a:prstGeom>
        </p:spPr>
      </p:pic>
      <p:grpSp>
        <p:nvGrpSpPr>
          <p:cNvPr id="176" name="组合 175"/>
          <p:cNvGrpSpPr/>
          <p:nvPr/>
        </p:nvGrpSpPr>
        <p:grpSpPr>
          <a:xfrm>
            <a:off x="15415895" y="25154255"/>
            <a:ext cx="5101590" cy="3463290"/>
            <a:chOff x="24450" y="38696"/>
            <a:chExt cx="11498" cy="6908"/>
          </a:xfrm>
        </p:grpSpPr>
        <p:pic>
          <p:nvPicPr>
            <p:cNvPr id="171" name="图片 170"/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24450" y="38696"/>
              <a:ext cx="11498" cy="6908"/>
            </a:xfrm>
            <a:prstGeom prst="roundRect">
              <a:avLst/>
            </a:prstGeom>
          </p:spPr>
        </p:pic>
        <p:sp>
          <p:nvSpPr>
            <p:cNvPr id="175" name="文本框 174"/>
            <p:cNvSpPr txBox="1"/>
            <p:nvPr/>
          </p:nvSpPr>
          <p:spPr>
            <a:xfrm>
              <a:off x="32476" y="44121"/>
              <a:ext cx="2617" cy="1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>
                  <a:solidFill>
                    <a:srgbClr val="FF0000"/>
                  </a:solidFill>
                </a:rPr>
                <a:t>QL</a:t>
              </a:r>
              <a:endParaRPr lang="en-US" altLang="zh-CN" sz="3600">
                <a:solidFill>
                  <a:srgbClr val="FF0000"/>
                </a:solidFill>
              </a:endParaRPr>
            </a:p>
          </p:txBody>
        </p:sp>
      </p:grpSp>
      <p:sp>
        <p:nvSpPr>
          <p:cNvPr id="178" name="文本框 177"/>
          <p:cNvSpPr txBox="1"/>
          <p:nvPr/>
        </p:nvSpPr>
        <p:spPr>
          <a:xfrm>
            <a:off x="15152370" y="28617545"/>
            <a:ext cx="13096240" cy="25615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600"/>
              <a:t>The performance of a single SSD was investigate by beam test using beam on SPS in November 2024. As a result, the sensitive area of SSD gets an overall efficiency of 99.8 % and spatial resolution 7.6 </a:t>
            </a:r>
            <a:r>
              <a:rPr lang="en-US" altLang="en-US" sz="3600"/>
              <a:t>µ</a:t>
            </a:r>
            <a:r>
              <a:rPr lang="en-US" altLang="zh-CN" sz="3600"/>
              <a:t>m for MIPs.</a:t>
            </a:r>
            <a:endParaRPr lang="zh-CN" altLang="en-US" sz="3600"/>
          </a:p>
        </p:txBody>
      </p:sp>
      <p:pic>
        <p:nvPicPr>
          <p:cNvPr id="179" name="图片 178"/>
          <p:cNvPicPr>
            <a:picLocks noChangeAspect="1"/>
          </p:cNvPicPr>
          <p:nvPr/>
        </p:nvPicPr>
        <p:blipFill>
          <a:blip r:embed="rId43"/>
          <a:srcRect l="4229" t="2684" r="3477"/>
          <a:stretch>
            <a:fillRect/>
          </a:stretch>
        </p:blipFill>
        <p:spPr>
          <a:xfrm>
            <a:off x="15415895" y="31179135"/>
            <a:ext cx="5483225" cy="3548380"/>
          </a:xfrm>
          <a:prstGeom prst="rect">
            <a:avLst/>
          </a:prstGeom>
        </p:spPr>
      </p:pic>
      <p:pic>
        <p:nvPicPr>
          <p:cNvPr id="180" name="图片 179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21670010" y="30781625"/>
            <a:ext cx="5887720" cy="4043045"/>
          </a:xfrm>
          <a:prstGeom prst="roundRect">
            <a:avLst/>
          </a:prstGeom>
        </p:spPr>
      </p:pic>
      <p:sp>
        <p:nvSpPr>
          <p:cNvPr id="182" name="文本框 181"/>
          <p:cNvSpPr txBox="1"/>
          <p:nvPr/>
        </p:nvSpPr>
        <p:spPr>
          <a:xfrm>
            <a:off x="15106015" y="34824670"/>
            <a:ext cx="13142595" cy="33464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/>
            <a:r>
              <a:rPr lang="en-US" altLang="zh-CN" sz="3600"/>
              <a:t>Currently, QL</a:t>
            </a:r>
            <a:r>
              <a:rPr lang="en-US" altLang="zh-CN" sz="3600"/>
              <a:t>s are under metrology tests and CMT(Cosmic Muon Test). During the CMT, we set QLs as a cosmic muons counter with a scintillator system, to check the noise and the electronic performance. At the same time, hardware preparations related to the final assembly of full layers are also in process.</a:t>
            </a:r>
            <a:endParaRPr lang="en-US" altLang="zh-CN" sz="3600"/>
          </a:p>
        </p:txBody>
      </p:sp>
      <p:pic>
        <p:nvPicPr>
          <p:cNvPr id="184" name="图片 183" descr="1f963648f4c44bedc06f05dea9121b1"/>
          <p:cNvPicPr>
            <a:picLocks noChangeAspect="1"/>
          </p:cNvPicPr>
          <p:nvPr/>
        </p:nvPicPr>
        <p:blipFill>
          <a:blip r:embed="rId45"/>
          <a:srcRect t="19885" b="3417"/>
          <a:stretch>
            <a:fillRect/>
          </a:stretch>
        </p:blipFill>
        <p:spPr>
          <a:xfrm>
            <a:off x="22203410" y="37983160"/>
            <a:ext cx="5795010" cy="3335020"/>
          </a:xfrm>
          <a:prstGeom prst="roundRect">
            <a:avLst/>
          </a:prstGeom>
        </p:spPr>
      </p:pic>
      <p:sp>
        <p:nvSpPr>
          <p:cNvPr id="185" name="文本框 184"/>
          <p:cNvSpPr txBox="1"/>
          <p:nvPr/>
        </p:nvSpPr>
        <p:spPr>
          <a:xfrm>
            <a:off x="18182590" y="21322030"/>
            <a:ext cx="17786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/>
              <a:t>Assembling</a:t>
            </a:r>
            <a:endParaRPr lang="en-US" altLang="zh-CN" sz="2000" b="1"/>
          </a:p>
        </p:txBody>
      </p:sp>
      <p:sp>
        <p:nvSpPr>
          <p:cNvPr id="186" name="文本框 185"/>
          <p:cNvSpPr txBox="1"/>
          <p:nvPr/>
        </p:nvSpPr>
        <p:spPr>
          <a:xfrm>
            <a:off x="21047075" y="21322030"/>
            <a:ext cx="13455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/>
              <a:t>Ladder</a:t>
            </a:r>
            <a:endParaRPr lang="en-US" altLang="zh-CN" sz="2000" b="1"/>
          </a:p>
        </p:txBody>
      </p:sp>
      <p:sp>
        <p:nvSpPr>
          <p:cNvPr id="187" name="文本框 186"/>
          <p:cNvSpPr txBox="1"/>
          <p:nvPr/>
        </p:nvSpPr>
        <p:spPr>
          <a:xfrm>
            <a:off x="23797260" y="40772715"/>
            <a:ext cx="8553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rgbClr val="FF0000"/>
                </a:solidFill>
                <a:sym typeface="+mn-ea"/>
              </a:rPr>
              <a:t>CMT</a:t>
            </a:r>
            <a:endParaRPr lang="en-US" altLang="zh-CN" sz="2000" b="1">
              <a:solidFill>
                <a:srgbClr val="FF0000"/>
              </a:solidFill>
              <a:sym typeface="+mn-ea"/>
            </a:endParaRPr>
          </a:p>
        </p:txBody>
      </p:sp>
      <p:grpSp>
        <p:nvGrpSpPr>
          <p:cNvPr id="189" name="组合 188"/>
          <p:cNvGrpSpPr/>
          <p:nvPr/>
        </p:nvGrpSpPr>
        <p:grpSpPr>
          <a:xfrm>
            <a:off x="15245080" y="38275260"/>
            <a:ext cx="6667500" cy="2636520"/>
            <a:chOff x="24008" y="60662"/>
            <a:chExt cx="10500" cy="4152"/>
          </a:xfrm>
        </p:grpSpPr>
        <p:pic>
          <p:nvPicPr>
            <p:cNvPr id="183" name="图片 182" descr="ba8eb4cd8055976aebe9e0462d83001"/>
            <p:cNvPicPr>
              <a:picLocks noChangeAspect="1"/>
            </p:cNvPicPr>
            <p:nvPr/>
          </p:nvPicPr>
          <p:blipFill>
            <a:blip r:embed="rId46"/>
            <a:srcRect t="19500" b="27813"/>
            <a:stretch>
              <a:fillRect/>
            </a:stretch>
          </p:blipFill>
          <p:spPr>
            <a:xfrm>
              <a:off x="24008" y="60662"/>
              <a:ext cx="10501" cy="4152"/>
            </a:xfrm>
            <a:prstGeom prst="roundRect">
              <a:avLst/>
            </a:prstGeom>
          </p:spPr>
        </p:pic>
        <p:sp>
          <p:nvSpPr>
            <p:cNvPr id="188" name="文本框 187"/>
            <p:cNvSpPr txBox="1"/>
            <p:nvPr/>
          </p:nvSpPr>
          <p:spPr>
            <a:xfrm>
              <a:off x="26529" y="61509"/>
              <a:ext cx="479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000" b="1">
                  <a:solidFill>
                    <a:srgbClr val="FF0000"/>
                  </a:solidFill>
                </a:rPr>
                <a:t>supporting plane</a:t>
              </a:r>
              <a:endParaRPr lang="en-US" altLang="zh-CN" sz="2000" b="1">
                <a:solidFill>
                  <a:srgbClr val="FF0000"/>
                </a:solidFill>
              </a:endParaRPr>
            </a:p>
          </p:txBody>
        </p:sp>
      </p:grpSp>
    </p:spTree>
    <p:custDataLst>
      <p:tags r:id="rId4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resource_record_key" val="{&quot;13&quot;:[4364915],&quot;65&quot;:[20205081]}"/>
</p:tagLst>
</file>

<file path=ppt/tags/tag81.xml><?xml version="1.0" encoding="utf-8"?>
<p:tagLst xmlns:p="http://schemas.openxmlformats.org/presentationml/2006/main">
  <p:tag name="commondata" val="eyJoZGlkIjoiMDM1MzA0YmQ3NzkyOTJhMzUxZDRiMDJjYTU2NDM0MDEifQ=="/>
  <p:tag name="resource_record_key" val="{&quot;13&quot;:[4364915],&quot;65&quot;:[20205081]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3935</Words>
  <Application>WPS 演示</Application>
  <PresentationFormat>宽屏</PresentationFormat>
  <Paragraphs>116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Wingdings</vt:lpstr>
      <vt:lpstr>Calibri</vt:lpstr>
      <vt:lpstr>PMingLiU</vt:lpstr>
      <vt:lpstr>PMingLiU-ExtB</vt:lpstr>
      <vt:lpstr>Symbol</vt:lpstr>
      <vt:lpstr>Cambria Math</vt:lpstr>
      <vt:lpstr>微软雅黑</vt:lpstr>
      <vt:lpstr>Arial Unicode MS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李沁泽</cp:lastModifiedBy>
  <cp:revision>185</cp:revision>
  <dcterms:created xsi:type="dcterms:W3CDTF">2019-06-19T02:08:00Z</dcterms:created>
  <dcterms:modified xsi:type="dcterms:W3CDTF">2025-06-17T20:38:50Z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55784B3B563B478EB119FDAE197F757A_11</vt:lpwstr>
  </property>
</Properties>
</file>