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39"/>
  </p:notesMasterIdLst>
  <p:handoutMasterIdLst>
    <p:handoutMasterId r:id="rId40"/>
  </p:handoutMasterIdLst>
  <p:sldIdLst>
    <p:sldId id="477" r:id="rId5"/>
    <p:sldId id="933" r:id="rId6"/>
    <p:sldId id="932" r:id="rId7"/>
    <p:sldId id="381" r:id="rId8"/>
    <p:sldId id="811" r:id="rId9"/>
    <p:sldId id="450" r:id="rId10"/>
    <p:sldId id="438" r:id="rId11"/>
    <p:sldId id="471" r:id="rId12"/>
    <p:sldId id="440" r:id="rId13"/>
    <p:sldId id="476" r:id="rId14"/>
    <p:sldId id="463" r:id="rId15"/>
    <p:sldId id="934" r:id="rId16"/>
    <p:sldId id="464" r:id="rId17"/>
    <p:sldId id="465" r:id="rId18"/>
    <p:sldId id="401" r:id="rId19"/>
    <p:sldId id="406" r:id="rId20"/>
    <p:sldId id="402" r:id="rId21"/>
    <p:sldId id="405" r:id="rId22"/>
    <p:sldId id="456" r:id="rId23"/>
    <p:sldId id="472" r:id="rId24"/>
    <p:sldId id="462" r:id="rId25"/>
    <p:sldId id="473" r:id="rId26"/>
    <p:sldId id="434" r:id="rId27"/>
    <p:sldId id="258" r:id="rId28"/>
    <p:sldId id="276" r:id="rId29"/>
    <p:sldId id="474" r:id="rId30"/>
    <p:sldId id="418" r:id="rId31"/>
    <p:sldId id="429" r:id="rId32"/>
    <p:sldId id="459" r:id="rId33"/>
    <p:sldId id="430" r:id="rId34"/>
    <p:sldId id="431" r:id="rId35"/>
    <p:sldId id="421" r:id="rId36"/>
    <p:sldId id="422" r:id="rId37"/>
    <p:sldId id="423" r:id="rId3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CC99"/>
    <a:srgbClr val="009242"/>
    <a:srgbClr val="C0C1C5"/>
    <a:srgbClr val="B9B9B9"/>
    <a:srgbClr val="00642D"/>
    <a:srgbClr val="FFFFFF"/>
    <a:srgbClr val="F0F0F0"/>
    <a:srgbClr val="CBCCF5"/>
    <a:srgbClr val="E7E7FA"/>
    <a:srgbClr val="EBE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970" autoAdjust="0"/>
    <p:restoredTop sz="94693" autoAdjust="0"/>
  </p:normalViewPr>
  <p:slideViewPr>
    <p:cSldViewPr showGuides="1">
      <p:cViewPr varScale="1">
        <p:scale>
          <a:sx n="108" d="100"/>
          <a:sy n="108" d="100"/>
        </p:scale>
        <p:origin x="138" y="420"/>
      </p:cViewPr>
      <p:guideLst/>
    </p:cSldViewPr>
  </p:slideViewPr>
  <p:outlineViewPr>
    <p:cViewPr>
      <p:scale>
        <a:sx n="33" d="100"/>
        <a:sy n="33" d="100"/>
      </p:scale>
      <p:origin x="0" y="-49738"/>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6" d="100"/>
          <a:sy n="96" d="100"/>
        </p:scale>
        <p:origin x="3538" y="5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s>
</file>

<file path=ppt/charts/_rels/chart1.xml.rels><?xml version="1.0" encoding="UTF-8" standalone="yes"?>
<Relationships xmlns="http://schemas.openxmlformats.org/package/2006/relationships"><Relationship Id="rId3" Type="http://schemas.openxmlformats.org/officeDocument/2006/relationships/oleObject" Target="file:///C:\Users\bergamaschi\Documents\Presentations\countrate.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615048118985127"/>
          <c:y val="5.0925925925925923E-2"/>
          <c:w val="0.75750624838594094"/>
          <c:h val="0.74350320793234181"/>
        </c:manualLayout>
      </c:layout>
      <c:scatterChart>
        <c:scatterStyle val="smoothMarker"/>
        <c:varyColors val="0"/>
        <c:ser>
          <c:idx val="0"/>
          <c:order val="0"/>
          <c:tx>
            <c:v>Charge Integrating</c:v>
          </c:tx>
          <c:spPr>
            <a:ln w="19050" cap="rnd">
              <a:solidFill>
                <a:srgbClr val="C00000"/>
              </a:solidFill>
              <a:round/>
            </a:ln>
            <a:effectLst/>
          </c:spPr>
          <c:marker>
            <c:symbol val="circle"/>
            <c:size val="8"/>
            <c:spPr>
              <a:solidFill>
                <a:srgbClr val="C00000"/>
              </a:solidFill>
              <a:ln w="9525">
                <a:solidFill>
                  <a:srgbClr val="C00000"/>
                </a:solidFill>
              </a:ln>
              <a:effectLst/>
            </c:spPr>
          </c:marker>
          <c:dPt>
            <c:idx val="2"/>
            <c:marker>
              <c:symbol val="circle"/>
              <c:size val="8"/>
              <c:spPr>
                <a:solidFill>
                  <a:schemeClr val="accent4"/>
                </a:solidFill>
                <a:ln w="9525">
                  <a:solidFill>
                    <a:schemeClr val="accent4"/>
                  </a:solidFill>
                </a:ln>
                <a:effectLst/>
              </c:spPr>
            </c:marker>
            <c:bubble3D val="0"/>
            <c:extLst>
              <c:ext xmlns:c16="http://schemas.microsoft.com/office/drawing/2014/chart" uri="{C3380CC4-5D6E-409C-BE32-E72D297353CC}">
                <c16:uniqueId val="{00000006-FF25-4274-B598-94D46D5AC314}"/>
              </c:ext>
            </c:extLst>
          </c:dPt>
          <c:xVal>
            <c:numRef>
              <c:f>Sheet1!$A$9:$A$11</c:f>
              <c:numCache>
                <c:formatCode>General</c:formatCode>
                <c:ptCount val="3"/>
                <c:pt idx="0">
                  <c:v>2017</c:v>
                </c:pt>
                <c:pt idx="1">
                  <c:v>2021</c:v>
                </c:pt>
                <c:pt idx="2">
                  <c:v>2027</c:v>
                </c:pt>
              </c:numCache>
            </c:numRef>
          </c:xVal>
          <c:yVal>
            <c:numRef>
              <c:f>Sheet1!$B$9:$B$11</c:f>
              <c:numCache>
                <c:formatCode>General</c:formatCode>
                <c:ptCount val="3"/>
                <c:pt idx="0">
                  <c:v>1777</c:v>
                </c:pt>
                <c:pt idx="1">
                  <c:v>3555</c:v>
                </c:pt>
                <c:pt idx="2">
                  <c:v>17777</c:v>
                </c:pt>
              </c:numCache>
            </c:numRef>
          </c:yVal>
          <c:smooth val="1"/>
          <c:extLst>
            <c:ext xmlns:c16="http://schemas.microsoft.com/office/drawing/2014/chart" uri="{C3380CC4-5D6E-409C-BE32-E72D297353CC}">
              <c16:uniqueId val="{00000000-FF25-4274-B598-94D46D5AC314}"/>
            </c:ext>
          </c:extLst>
        </c:ser>
        <c:ser>
          <c:idx val="1"/>
          <c:order val="1"/>
          <c:tx>
            <c:v>Single Photon Counting</c:v>
          </c:tx>
          <c:spPr>
            <a:ln w="19050" cap="rnd">
              <a:solidFill>
                <a:schemeClr val="tx1"/>
              </a:solidFill>
              <a:round/>
            </a:ln>
            <a:effectLst/>
          </c:spPr>
          <c:marker>
            <c:symbol val="square"/>
            <c:size val="8"/>
            <c:spPr>
              <a:solidFill>
                <a:schemeClr val="tx1"/>
              </a:solidFill>
              <a:ln w="9525">
                <a:solidFill>
                  <a:schemeClr val="tx1"/>
                </a:solidFill>
              </a:ln>
              <a:effectLst/>
            </c:spPr>
          </c:marker>
          <c:dPt>
            <c:idx val="2"/>
            <c:marker>
              <c:symbol val="square"/>
              <c:size val="8"/>
              <c:spPr>
                <a:solidFill>
                  <a:srgbClr val="FFC000"/>
                </a:solidFill>
                <a:ln w="9525">
                  <a:solidFill>
                    <a:srgbClr val="FFC000"/>
                  </a:solidFill>
                </a:ln>
                <a:effectLst/>
              </c:spPr>
            </c:marker>
            <c:bubble3D val="0"/>
            <c:extLst>
              <c:ext xmlns:c16="http://schemas.microsoft.com/office/drawing/2014/chart" uri="{C3380CC4-5D6E-409C-BE32-E72D297353CC}">
                <c16:uniqueId val="{00000003-FF25-4274-B598-94D46D5AC314}"/>
              </c:ext>
            </c:extLst>
          </c:dPt>
          <c:dPt>
            <c:idx val="3"/>
            <c:marker>
              <c:symbol val="square"/>
              <c:size val="8"/>
              <c:spPr>
                <a:noFill/>
                <a:ln w="25400">
                  <a:solidFill>
                    <a:schemeClr val="tx1"/>
                  </a:solidFill>
                </a:ln>
                <a:effectLst/>
              </c:spPr>
            </c:marker>
            <c:bubble3D val="0"/>
            <c:spPr>
              <a:ln w="19050" cap="rnd">
                <a:noFill/>
                <a:round/>
              </a:ln>
              <a:effectLst/>
            </c:spPr>
            <c:extLst>
              <c:ext xmlns:c16="http://schemas.microsoft.com/office/drawing/2014/chart" uri="{C3380CC4-5D6E-409C-BE32-E72D297353CC}">
                <c16:uniqueId val="{00000005-66B3-43AD-B957-5BCC7E846B89}"/>
              </c:ext>
            </c:extLst>
          </c:dPt>
          <c:dPt>
            <c:idx val="4"/>
            <c:marker>
              <c:symbol val="square"/>
              <c:size val="8"/>
              <c:spPr>
                <a:noFill/>
                <a:ln w="25400">
                  <a:solidFill>
                    <a:srgbClr val="FFC000"/>
                  </a:solidFill>
                </a:ln>
                <a:effectLst/>
              </c:spPr>
            </c:marker>
            <c:bubble3D val="0"/>
            <c:spPr>
              <a:ln w="19050" cap="rnd">
                <a:noFill/>
                <a:round/>
              </a:ln>
              <a:effectLst/>
            </c:spPr>
            <c:extLst>
              <c:ext xmlns:c16="http://schemas.microsoft.com/office/drawing/2014/chart" uri="{C3380CC4-5D6E-409C-BE32-E72D297353CC}">
                <c16:uniqueId val="{00000004-FF25-4274-B598-94D46D5AC314}"/>
              </c:ext>
            </c:extLst>
          </c:dPt>
          <c:dPt>
            <c:idx val="5"/>
            <c:marker>
              <c:symbol val="square"/>
              <c:size val="8"/>
              <c:spPr>
                <a:solidFill>
                  <a:schemeClr val="accent2"/>
                </a:solidFill>
                <a:ln w="9525">
                  <a:solidFill>
                    <a:schemeClr val="accent2"/>
                  </a:solidFill>
                </a:ln>
                <a:effectLst/>
              </c:spPr>
            </c:marker>
            <c:bubble3D val="0"/>
            <c:spPr>
              <a:ln w="19050" cap="rnd">
                <a:noFill/>
                <a:round/>
              </a:ln>
              <a:effectLst/>
            </c:spPr>
            <c:extLst>
              <c:ext xmlns:c16="http://schemas.microsoft.com/office/drawing/2014/chart" uri="{C3380CC4-5D6E-409C-BE32-E72D297353CC}">
                <c16:uniqueId val="{00000005-FF25-4274-B598-94D46D5AC314}"/>
              </c:ext>
            </c:extLst>
          </c:dPt>
          <c:xVal>
            <c:numRef>
              <c:f>Sheet1!$A$2:$A$7</c:f>
              <c:numCache>
                <c:formatCode>General</c:formatCode>
                <c:ptCount val="6"/>
                <c:pt idx="0">
                  <c:v>2002</c:v>
                </c:pt>
                <c:pt idx="1">
                  <c:v>2004</c:v>
                </c:pt>
                <c:pt idx="2">
                  <c:v>2010</c:v>
                </c:pt>
                <c:pt idx="3">
                  <c:v>2012</c:v>
                </c:pt>
                <c:pt idx="4">
                  <c:v>2016</c:v>
                </c:pt>
                <c:pt idx="5">
                  <c:v>2026</c:v>
                </c:pt>
              </c:numCache>
            </c:numRef>
          </c:xVal>
          <c:yVal>
            <c:numRef>
              <c:f>Sheet1!$B$2:$B$7</c:f>
              <c:numCache>
                <c:formatCode>General</c:formatCode>
                <c:ptCount val="6"/>
                <c:pt idx="0">
                  <c:v>0.22</c:v>
                </c:pt>
                <c:pt idx="1">
                  <c:v>33</c:v>
                </c:pt>
                <c:pt idx="2">
                  <c:v>177</c:v>
                </c:pt>
                <c:pt idx="3">
                  <c:v>135</c:v>
                </c:pt>
                <c:pt idx="4">
                  <c:v>533</c:v>
                </c:pt>
                <c:pt idx="5">
                  <c:v>4444</c:v>
                </c:pt>
              </c:numCache>
            </c:numRef>
          </c:yVal>
          <c:smooth val="1"/>
          <c:extLst>
            <c:ext xmlns:c16="http://schemas.microsoft.com/office/drawing/2014/chart" uri="{C3380CC4-5D6E-409C-BE32-E72D297353CC}">
              <c16:uniqueId val="{00000001-FF25-4274-B598-94D46D5AC314}"/>
            </c:ext>
          </c:extLst>
        </c:ser>
        <c:dLbls>
          <c:showLegendKey val="0"/>
          <c:showVal val="0"/>
          <c:showCatName val="0"/>
          <c:showSerName val="0"/>
          <c:showPercent val="0"/>
          <c:showBubbleSize val="0"/>
        </c:dLbls>
        <c:axId val="508426944"/>
        <c:axId val="508425504"/>
      </c:scatterChart>
      <c:valAx>
        <c:axId val="50842694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r>
                  <a:rPr lang="de-CH" sz="1800" b="1">
                    <a:solidFill>
                      <a:schemeClr val="tx1"/>
                    </a:solidFill>
                  </a:rPr>
                  <a:t>Year</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de-DE"/>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de-DE"/>
          </a:p>
        </c:txPr>
        <c:crossAx val="508425504"/>
        <c:crossesAt val="0.1"/>
        <c:crossBetween val="midCat"/>
      </c:valAx>
      <c:valAx>
        <c:axId val="508425504"/>
        <c:scaling>
          <c:logBase val="10"/>
          <c:orientation val="minMax"/>
          <c:max val="1000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1" i="0" u="none" strike="noStrike" kern="1200" baseline="0">
                    <a:solidFill>
                      <a:schemeClr val="tx1"/>
                    </a:solidFill>
                    <a:latin typeface="+mn-lt"/>
                    <a:ea typeface="+mn-ea"/>
                    <a:cs typeface="+mn-cs"/>
                  </a:defRPr>
                </a:pPr>
                <a:r>
                  <a:rPr lang="de-CH" sz="1800" b="1" dirty="0">
                    <a:solidFill>
                      <a:schemeClr val="tx1"/>
                    </a:solidFill>
                  </a:rPr>
                  <a:t>Maximum </a:t>
                </a:r>
                <a:r>
                  <a:rPr lang="de-CH" sz="1800" b="1" dirty="0" err="1">
                    <a:solidFill>
                      <a:schemeClr val="tx1"/>
                    </a:solidFill>
                  </a:rPr>
                  <a:t>Flux</a:t>
                </a:r>
                <a:r>
                  <a:rPr lang="de-CH" sz="1800" b="1" dirty="0">
                    <a:solidFill>
                      <a:schemeClr val="tx1"/>
                    </a:solidFill>
                  </a:rPr>
                  <a:t> (Mph\s\mm</a:t>
                </a:r>
                <a:r>
                  <a:rPr lang="de-CH" sz="1800" b="1" baseline="30000" dirty="0">
                    <a:solidFill>
                      <a:schemeClr val="tx1"/>
                    </a:solidFill>
                  </a:rPr>
                  <a:t>2</a:t>
                </a:r>
                <a:r>
                  <a:rPr lang="de-CH" sz="1800" b="1" dirty="0">
                    <a:solidFill>
                      <a:schemeClr val="tx1"/>
                    </a:solidFill>
                  </a:rPr>
                  <a:t>)</a:t>
                </a:r>
              </a:p>
            </c:rich>
          </c:tx>
          <c:overlay val="0"/>
          <c:spPr>
            <a:noFill/>
            <a:ln>
              <a:noFill/>
            </a:ln>
            <a:effectLst/>
          </c:spPr>
          <c:txPr>
            <a:bodyPr rot="-540000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de-DE"/>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de-DE"/>
          </a:p>
        </c:txPr>
        <c:crossAx val="508426944"/>
        <c:crosses val="autoZero"/>
        <c:crossBetween val="midCat"/>
      </c:valAx>
      <c:spPr>
        <a:noFill/>
        <a:ln>
          <a:noFill/>
        </a:ln>
        <a:effectLst/>
      </c:spPr>
    </c:plotArea>
    <c:legend>
      <c:legendPos val="r"/>
      <c:layout>
        <c:manualLayout>
          <c:xMode val="edge"/>
          <c:yMode val="edge"/>
          <c:x val="0.61240390140609835"/>
          <c:y val="0.50669725320206782"/>
          <c:w val="0.28564173517144159"/>
          <c:h val="0.2103979724375836"/>
        </c:manualLayout>
      </c:layout>
      <c:overlay val="0"/>
      <c:spPr>
        <a:solidFill>
          <a:schemeClr val="bg1"/>
        </a:solid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06.07.2025</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a:t>
            </a:fld>
            <a:endParaRPr lang="de-CH" dirty="0"/>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06.07.2025</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diamond.ac.uk/Instruments/Techniques/Spectroscopy/XMCD.html"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The Swiss Light Source is nearing the completion of its upgrade to a fourth-generation synchrotron, significantly enhancing its brilliance. This leads to a higher photon flux, while improving the coherence of the beam across the entire energy spectrum, from extreme ultraviolet to 80 keV hard X-rays.</a:t>
            </a:r>
          </a:p>
          <a:p>
            <a:r>
              <a:rPr lang="en-US" dirty="0"/>
              <a:t>To support the increased photon rates, we are developing the MATTERHORN detector, a single-photon counting pixel detector with a 75 µm pitch. It features faster shaping and utilizes multiple comparators and counters to achieve a count rate of up to 20 MHz per pixel with 90% efficiency. The novel digital readout architecture allows for a frame rate of up to 10 kHz with a single counter per pixel in 16-bit mode.</a:t>
            </a:r>
            <a:br>
              <a:rPr lang="en-US" dirty="0"/>
            </a:br>
            <a:r>
              <a:rPr lang="en-US" dirty="0"/>
              <a:t>This fast readout technology can also be combined with on-chip digitization in our charge-integrating detectors, enabling the handling of extreme photon rates using dynamic gain switching. The planned upgrade of JUNGFRAU will allow to reach up to 100 million photons per pixel per second at a 10 kHz frame rate.</a:t>
            </a:r>
            <a:br>
              <a:rPr lang="en-US" dirty="0"/>
            </a:br>
            <a:r>
              <a:rPr lang="en-US" dirty="0"/>
              <a:t>Additionally, we are developing a 1 Megapixel MÖNCH detector with a 25 µm pitch, offering noise levels below 20 e- rms ENC and 2 kHz frame rate. This will improve performance in photon-starved applications like Resonant Inelastic X-ray Scattering (RIXS) and fluorescence emission imaging, where higher brilliance enables greater sensitivity.</a:t>
            </a:r>
          </a:p>
          <a:p>
            <a:r>
              <a:rPr lang="en-US" dirty="0"/>
              <a:t>To extend the energy range of our detectors, we are improving sensor technologies beyond standard silicon.</a:t>
            </a:r>
            <a:br>
              <a:rPr lang="en-US" dirty="0"/>
            </a:br>
            <a:r>
              <a:rPr lang="en-US" dirty="0"/>
              <a:t>For hard X-rays, we are testing and characterizing high-Z sensors, primarily GaAs and </a:t>
            </a:r>
            <a:r>
              <a:rPr lang="en-US" dirty="0" err="1"/>
              <a:t>CdZnTe</a:t>
            </a:r>
            <a:r>
              <a:rPr lang="en-US" dirty="0"/>
              <a:t>, to build large-area single-photon counting detectors for hard X-ray diffraction.</a:t>
            </a:r>
            <a:br>
              <a:rPr lang="en-US" dirty="0"/>
            </a:br>
            <a:r>
              <a:rPr lang="en-US" dirty="0"/>
              <a:t>For soft X-rays below 2 keV, we collaborate with FBK to develop LGAD sensors optimized for soft X-ray detection, enabling single-photon counting down to 500 eV for the first time. The possibility of interpolating using LGAD sensors allows a resolution of approximately 1um and opens the possibility to develop a new hybrid detector technology for RIXS.</a:t>
            </a:r>
            <a:br>
              <a:rPr lang="en-US" dirty="0"/>
            </a:br>
            <a:r>
              <a:rPr lang="en-US" dirty="0"/>
              <a:t>These advancements will significantly contribute to the experiments at SLS2.0, paving the way for exciting new scientific discoveries.</a:t>
            </a:r>
          </a:p>
          <a:p>
            <a:endParaRPr lang="de-CH"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1</a:t>
            </a:fld>
            <a:endParaRPr lang="de-CH" dirty="0"/>
          </a:p>
        </p:txBody>
      </p:sp>
    </p:spTree>
    <p:extLst>
      <p:ext uri="{BB962C8B-B14F-4D97-AF65-F5344CB8AC3E}">
        <p14:creationId xmlns:p14="http://schemas.microsoft.com/office/powerpoint/2010/main" val="39860480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GB" dirty="0"/>
              <a:t>Change QR code</a:t>
            </a:r>
          </a:p>
        </p:txBody>
      </p:sp>
      <p:sp>
        <p:nvSpPr>
          <p:cNvPr id="4" name="Slide Number Placeholder 3"/>
          <p:cNvSpPr>
            <a:spLocks noGrp="1"/>
          </p:cNvSpPr>
          <p:nvPr>
            <p:ph type="sldNum" sz="quarter" idx="5"/>
          </p:nvPr>
        </p:nvSpPr>
        <p:spPr/>
        <p:txBody>
          <a:bodyPr/>
          <a:lstStyle/>
          <a:p>
            <a:fld id="{83C81C81-E364-4366-A610-2DB15FF98538}" type="slidenum">
              <a:rPr lang="de-CH" smtClean="0"/>
              <a:pPr/>
              <a:t>24</a:t>
            </a:fld>
            <a:endParaRPr lang="de-CH" dirty="0"/>
          </a:p>
        </p:txBody>
      </p:sp>
    </p:spTree>
    <p:extLst>
      <p:ext uri="{BB962C8B-B14F-4D97-AF65-F5344CB8AC3E}">
        <p14:creationId xmlns:p14="http://schemas.microsoft.com/office/powerpoint/2010/main" val="17800989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288" y="768350"/>
            <a:ext cx="6816725" cy="3835400"/>
          </a:xfrm>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idx="10"/>
          </p:nvPr>
        </p:nvSpPr>
        <p:spPr/>
        <p:txBody>
          <a:bodyPr/>
          <a:lstStyle/>
          <a:p>
            <a:pPr>
              <a:defRPr/>
            </a:pPr>
            <a:fld id="{DB72E4F6-C7E0-4089-9EDB-8458DACABF6A}" type="slidenum">
              <a:rPr lang="de-DE" smtClean="0"/>
              <a:pPr>
                <a:defRPr/>
              </a:pPr>
              <a:t>4</a:t>
            </a:fld>
            <a:endParaRPr lang="de-DE"/>
          </a:p>
        </p:txBody>
      </p:sp>
    </p:spTree>
    <p:extLst>
      <p:ext uri="{BB962C8B-B14F-4D97-AF65-F5344CB8AC3E}">
        <p14:creationId xmlns:p14="http://schemas.microsoft.com/office/powerpoint/2010/main" val="26610352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288" y="768350"/>
            <a:ext cx="6816725" cy="3835400"/>
          </a:xfrm>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idx="10"/>
          </p:nvPr>
        </p:nvSpPr>
        <p:spPr/>
        <p:txBody>
          <a:bodyPr/>
          <a:lstStyle/>
          <a:p>
            <a:pPr>
              <a:defRPr/>
            </a:pPr>
            <a:fld id="{DB72E4F6-C7E0-4089-9EDB-8458DACABF6A}" type="slidenum">
              <a:rPr lang="de-DE" smtClean="0"/>
              <a:pPr>
                <a:defRPr/>
              </a:pPr>
              <a:t>7</a:t>
            </a:fld>
            <a:endParaRPr lang="de-DE"/>
          </a:p>
        </p:txBody>
      </p:sp>
    </p:spTree>
    <p:extLst>
      <p:ext uri="{BB962C8B-B14F-4D97-AF65-F5344CB8AC3E}">
        <p14:creationId xmlns:p14="http://schemas.microsoft.com/office/powerpoint/2010/main" val="101822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288" y="768350"/>
            <a:ext cx="6816725" cy="3835400"/>
          </a:xfrm>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idx="10"/>
          </p:nvPr>
        </p:nvSpPr>
        <p:spPr/>
        <p:txBody>
          <a:bodyPr/>
          <a:lstStyle/>
          <a:p>
            <a:pPr>
              <a:defRPr/>
            </a:pPr>
            <a:fld id="{DB72E4F6-C7E0-4089-9EDB-8458DACABF6A}" type="slidenum">
              <a:rPr lang="de-DE" smtClean="0"/>
              <a:pPr>
                <a:defRPr/>
              </a:pPr>
              <a:t>8</a:t>
            </a:fld>
            <a:endParaRPr lang="de-DE"/>
          </a:p>
        </p:txBody>
      </p:sp>
    </p:spTree>
    <p:extLst>
      <p:ext uri="{BB962C8B-B14F-4D97-AF65-F5344CB8AC3E}">
        <p14:creationId xmlns:p14="http://schemas.microsoft.com/office/powerpoint/2010/main" val="2669918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288" y="768350"/>
            <a:ext cx="6816725" cy="3835400"/>
          </a:xfrm>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idx="10"/>
          </p:nvPr>
        </p:nvSpPr>
        <p:spPr/>
        <p:txBody>
          <a:bodyPr/>
          <a:lstStyle/>
          <a:p>
            <a:pPr>
              <a:defRPr/>
            </a:pPr>
            <a:fld id="{DB72E4F6-C7E0-4089-9EDB-8458DACABF6A}" type="slidenum">
              <a:rPr lang="de-DE" smtClean="0"/>
              <a:pPr>
                <a:defRPr/>
              </a:pPr>
              <a:t>9</a:t>
            </a:fld>
            <a:endParaRPr lang="de-DE"/>
          </a:p>
        </p:txBody>
      </p:sp>
    </p:spTree>
    <p:extLst>
      <p:ext uri="{BB962C8B-B14F-4D97-AF65-F5344CB8AC3E}">
        <p14:creationId xmlns:p14="http://schemas.microsoft.com/office/powerpoint/2010/main" val="2266338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6125"/>
            <a:ext cx="6613525" cy="3721100"/>
          </a:xfrm>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idx="10"/>
          </p:nvPr>
        </p:nvSpPr>
        <p:spPr/>
        <p:txBody>
          <a:bodyPr/>
          <a:lstStyle/>
          <a:p>
            <a:pPr>
              <a:defRPr/>
            </a:pPr>
            <a:fld id="{DB72E4F6-C7E0-4089-9EDB-8458DACABF6A}" type="slidenum">
              <a:rPr lang="de-DE" smtClean="0"/>
              <a:pPr>
                <a:defRPr/>
              </a:pPr>
              <a:t>15</a:t>
            </a:fld>
            <a:endParaRPr lang="de-DE"/>
          </a:p>
        </p:txBody>
      </p:sp>
    </p:spTree>
    <p:extLst>
      <p:ext uri="{BB962C8B-B14F-4D97-AF65-F5344CB8AC3E}">
        <p14:creationId xmlns:p14="http://schemas.microsoft.com/office/powerpoint/2010/main" val="4039198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sz="1800" dirty="0">
                <a:solidFill>
                  <a:srgbClr val="1F497D"/>
                </a:solidFill>
                <a:effectLst/>
                <a:latin typeface="Calibri" panose="020F0502020204030204" pitchFamily="34" charset="0"/>
                <a:ea typeface="Calibri" panose="020F0502020204030204" pitchFamily="34" charset="0"/>
              </a:rPr>
              <a:t>Here is a reconstruction of the Siemens star with the new module. This is 6 x 6 um and the phase looks sharper. The Siemens star was 150 nm thick and made of permalloy. It looks much better than the previous module and this is the one we will use for the paper on the LGAD </a:t>
            </a:r>
            <a:r>
              <a:rPr lang="en-US" sz="1800" dirty="0" err="1">
                <a:solidFill>
                  <a:srgbClr val="1F497D"/>
                </a:solidFill>
                <a:effectLst/>
                <a:latin typeface="Calibri" panose="020F0502020204030204" pitchFamily="34" charset="0"/>
                <a:ea typeface="Calibri" panose="020F0502020204030204" pitchFamily="34" charset="0"/>
              </a:rPr>
              <a:t>Eiger</a:t>
            </a:r>
            <a:r>
              <a:rPr lang="en-US" sz="1800" dirty="0">
                <a:solidFill>
                  <a:srgbClr val="1F497D"/>
                </a:solidFill>
                <a:effectLst/>
                <a:latin typeface="Calibri" panose="020F0502020204030204" pitchFamily="34" charset="0"/>
                <a:ea typeface="Calibri" panose="020F0502020204030204" pitchFamily="34" charset="0"/>
              </a:rPr>
              <a:t>. Do you have a rough estimate of the timeline for that manuscript? I also attached an amplitude XMCD magnetic image from a Pt-Co multilayer (</a:t>
            </a:r>
            <a:r>
              <a:rPr lang="en-US" sz="1800" dirty="0" err="1">
                <a:solidFill>
                  <a:srgbClr val="1F497D"/>
                </a:solidFill>
                <a:effectLst/>
                <a:latin typeface="Calibri" panose="020F0502020204030204" pitchFamily="34" charset="0"/>
                <a:ea typeface="Calibri" panose="020F0502020204030204" pitchFamily="34" charset="0"/>
              </a:rPr>
              <a:t>magnetisation</a:t>
            </a:r>
            <a:r>
              <a:rPr lang="en-US" sz="1800" dirty="0">
                <a:solidFill>
                  <a:srgbClr val="1F497D"/>
                </a:solidFill>
                <a:effectLst/>
                <a:latin typeface="Calibri" panose="020F0502020204030204" pitchFamily="34" charset="0"/>
                <a:ea typeface="Calibri" panose="020F0502020204030204" pitchFamily="34" charset="0"/>
              </a:rPr>
              <a:t> out of plane) in which you can see the magnetic domains nicely. That structure is around 2 um and the image was taken with the previous module in February. Please let me know if you need something else.</a:t>
            </a:r>
          </a:p>
          <a:p>
            <a:endParaRPr lang="en-US" sz="1800" dirty="0">
              <a:solidFill>
                <a:srgbClr val="1F497D"/>
              </a:solidFill>
              <a:effectLst/>
              <a:latin typeface="Calibri" panose="020F0502020204030204" pitchFamily="34" charset="0"/>
              <a:ea typeface="Calibri" panose="020F0502020204030204" pitchFamily="34" charset="0"/>
            </a:endParaRPr>
          </a:p>
          <a:p>
            <a:pPr marL="90486" marR="0" lvl="0" indent="-90486"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lang="en-US" sz="4000" b="1" dirty="0">
                <a:hlinkClick r:id="rId3"/>
              </a:rPr>
              <a:t>XMCD: X-ray Magnetic Circular Dichroism</a:t>
            </a:r>
          </a:p>
          <a:p>
            <a:endParaRPr lang="de-CH" sz="1800" dirty="0">
              <a:effectLst/>
              <a:latin typeface="Times New Roman" panose="02020603050405020304" pitchFamily="18" charset="0"/>
              <a:ea typeface="Calibri" panose="020F0502020204030204" pitchFamily="34" charset="0"/>
            </a:endParaRPr>
          </a:p>
          <a:p>
            <a:r>
              <a:rPr lang="en-US" sz="1800" dirty="0">
                <a:solidFill>
                  <a:srgbClr val="1F497D"/>
                </a:solidFill>
                <a:effectLst/>
                <a:latin typeface="Calibri" panose="020F0502020204030204" pitchFamily="34" charset="0"/>
                <a:ea typeface="Calibri" panose="020F0502020204030204" pitchFamily="34" charset="0"/>
              </a:rPr>
              <a:t> </a:t>
            </a:r>
            <a:endParaRPr lang="de-CH" sz="1800" dirty="0">
              <a:effectLst/>
              <a:latin typeface="Times New Roman" panose="02020603050405020304" pitchFamily="18" charset="0"/>
              <a:ea typeface="Calibri" panose="020F0502020204030204" pitchFamily="34" charset="0"/>
            </a:endParaRPr>
          </a:p>
          <a:p>
            <a:r>
              <a:rPr lang="en-US" sz="1800" dirty="0">
                <a:solidFill>
                  <a:srgbClr val="1F497D"/>
                </a:solidFill>
                <a:effectLst/>
                <a:latin typeface="Calibri" panose="020F0502020204030204" pitchFamily="34" charset="0"/>
                <a:ea typeface="Calibri" panose="020F0502020204030204" pitchFamily="34" charset="0"/>
              </a:rPr>
              <a:t>With the new module W9 we obtained a resolution of approximately 6 nm. </a:t>
            </a:r>
            <a:endParaRPr lang="de-CH" dirty="0"/>
          </a:p>
        </p:txBody>
      </p:sp>
    </p:spTree>
    <p:extLst>
      <p:ext uri="{BB962C8B-B14F-4D97-AF65-F5344CB8AC3E}">
        <p14:creationId xmlns:p14="http://schemas.microsoft.com/office/powerpoint/2010/main" val="20022078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288" y="768350"/>
            <a:ext cx="6816725" cy="3835400"/>
          </a:xfrm>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idx="10"/>
          </p:nvPr>
        </p:nvSpPr>
        <p:spPr/>
        <p:txBody>
          <a:bodyPr/>
          <a:lstStyle/>
          <a:p>
            <a:pPr>
              <a:defRPr/>
            </a:pPr>
            <a:fld id="{DB72E4F6-C7E0-4089-9EDB-8458DACABF6A}" type="slidenum">
              <a:rPr lang="de-DE" smtClean="0"/>
              <a:pPr>
                <a:defRPr/>
              </a:pPr>
              <a:t>19</a:t>
            </a:fld>
            <a:endParaRPr lang="de-DE" dirty="0"/>
          </a:p>
        </p:txBody>
      </p:sp>
    </p:spTree>
    <p:extLst>
      <p:ext uri="{BB962C8B-B14F-4D97-AF65-F5344CB8AC3E}">
        <p14:creationId xmlns:p14="http://schemas.microsoft.com/office/powerpoint/2010/main" val="38155788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de-CH" dirty="0">
                <a:effectLst/>
                <a:latin typeface="Times New Roman" panose="02020603050405020304" pitchFamily="18" charset="0"/>
              </a:rPr>
              <a:t>Timepix4 160 </a:t>
            </a:r>
            <a:r>
              <a:rPr lang="de-CH" dirty="0" err="1">
                <a:effectLst/>
                <a:latin typeface="Times New Roman" panose="02020603050405020304" pitchFamily="18" charset="0"/>
              </a:rPr>
              <a:t>Gbps</a:t>
            </a:r>
            <a:r>
              <a:rPr lang="de-CH" dirty="0">
                <a:effectLst/>
                <a:latin typeface="Times New Roman" panose="02020603050405020304" pitchFamily="18" charset="0"/>
              </a:rPr>
              <a:t> 2x2cm2 250kpixels 55um</a:t>
            </a:r>
          </a:p>
          <a:p>
            <a:pPr marL="0" indent="0">
              <a:buNone/>
            </a:pPr>
            <a:r>
              <a:rPr lang="de-CH" dirty="0" err="1">
                <a:effectLst/>
                <a:latin typeface="Times New Roman" panose="02020603050405020304" pitchFamily="18" charset="0"/>
              </a:rPr>
              <a:t>event</a:t>
            </a:r>
            <a:r>
              <a:rPr lang="de-CH" dirty="0">
                <a:effectLst/>
                <a:latin typeface="Times New Roman" panose="02020603050405020304" pitchFamily="18" charset="0"/>
              </a:rPr>
              <a:t> </a:t>
            </a:r>
            <a:r>
              <a:rPr lang="de-CH" dirty="0" err="1">
                <a:effectLst/>
                <a:latin typeface="Times New Roman" panose="02020603050405020304" pitchFamily="18" charset="0"/>
              </a:rPr>
              <a:t>driven</a:t>
            </a:r>
            <a:r>
              <a:rPr lang="de-CH" dirty="0">
                <a:effectLst/>
                <a:latin typeface="Times New Roman" panose="02020603050405020304" pitchFamily="18" charset="0"/>
              </a:rPr>
              <a:t> </a:t>
            </a:r>
            <a:r>
              <a:rPr lang="de-CH" dirty="0" err="1">
                <a:effectLst/>
                <a:latin typeface="Times New Roman" panose="02020603050405020304" pitchFamily="18" charset="0"/>
              </a:rPr>
              <a:t>readout</a:t>
            </a:r>
            <a:endParaRPr lang="de-CH" dirty="0">
              <a:effectLst/>
              <a:latin typeface="Times New Roman" panose="02020603050405020304" pitchFamily="18" charset="0"/>
            </a:endParaRPr>
          </a:p>
          <a:p>
            <a:pPr marL="0" indent="0">
              <a:buNone/>
            </a:pPr>
            <a:r>
              <a:rPr lang="de-CH" dirty="0">
                <a:effectLst/>
                <a:latin typeface="Times New Roman" panose="02020603050405020304" pitchFamily="18" charset="0"/>
              </a:rPr>
              <a:t>Ca. 1.5MHz/</a:t>
            </a:r>
            <a:r>
              <a:rPr lang="de-CH" dirty="0" err="1">
                <a:effectLst/>
                <a:latin typeface="Times New Roman" panose="02020603050405020304" pitchFamily="18" charset="0"/>
              </a:rPr>
              <a:t>pixel</a:t>
            </a:r>
            <a:endParaRPr lang="de-CH" dirty="0">
              <a:effectLst/>
              <a:latin typeface="Times New Roman" panose="02020603050405020304" pitchFamily="18" charset="0"/>
            </a:endParaRPr>
          </a:p>
          <a:p>
            <a:pPr marL="0" indent="0">
              <a:buNone/>
            </a:pPr>
            <a:r>
              <a:rPr lang="de-CH" dirty="0"/>
              <a:t>Ca. 4MHz/mm2</a:t>
            </a:r>
          </a:p>
          <a:p>
            <a:pPr marL="90486" indent="-90486"/>
            <a:r>
              <a:rPr lang="de-CH" dirty="0" err="1"/>
              <a:t>Moench</a:t>
            </a:r>
            <a:r>
              <a:rPr lang="de-CH" dirty="0"/>
              <a:t> 20Gbps 1x1cm2 160kpixels 25um</a:t>
            </a:r>
          </a:p>
          <a:p>
            <a:pPr marL="0" indent="0">
              <a:buNone/>
            </a:pPr>
            <a:r>
              <a:rPr lang="de-CH" dirty="0"/>
              <a:t>6 kHz/</a:t>
            </a:r>
            <a:r>
              <a:rPr lang="de-CH" dirty="0" err="1"/>
              <a:t>pixel</a:t>
            </a:r>
            <a:endParaRPr lang="de-CH" dirty="0"/>
          </a:p>
          <a:p>
            <a:pPr marL="0" indent="0">
              <a:buNone/>
            </a:pPr>
            <a:r>
              <a:rPr lang="de-CH" dirty="0"/>
              <a:t>0.1 MHz/mm2</a:t>
            </a:r>
          </a:p>
          <a:p>
            <a:pPr marL="0" indent="0">
              <a:buNone/>
            </a:pPr>
            <a:endParaRPr lang="de-CH" dirty="0"/>
          </a:p>
        </p:txBody>
      </p:sp>
    </p:spTree>
    <p:extLst>
      <p:ext uri="{BB962C8B-B14F-4D97-AF65-F5344CB8AC3E}">
        <p14:creationId xmlns:p14="http://schemas.microsoft.com/office/powerpoint/2010/main" val="29416604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chemeClr val="accent1"/>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F0F17EE9-29C0-2141-A489-2A4BA5A347A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r="44563"/>
          <a:stretch/>
        </p:blipFill>
        <p:spPr>
          <a:xfrm>
            <a:off x="631137" y="358671"/>
            <a:ext cx="983351" cy="730070"/>
          </a:xfrm>
          <a:prstGeom prst="rect">
            <a:avLst/>
          </a:prstGeom>
        </p:spPr>
      </p:pic>
      <p:pic>
        <p:nvPicPr>
          <p:cNvPr id="5" name="Grafik 4">
            <a:extLst>
              <a:ext uri="{FF2B5EF4-FFF2-40B4-BE49-F238E27FC236}">
                <a16:creationId xmlns:a16="http://schemas.microsoft.com/office/drawing/2014/main" id="{A0D22868-1576-071B-E02E-9CD70D5B494D}"/>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43689"/>
          <a:stretch/>
        </p:blipFill>
        <p:spPr>
          <a:xfrm>
            <a:off x="2532062" y="536705"/>
            <a:ext cx="1110909" cy="379393"/>
          </a:xfrm>
          <a:prstGeom prst="rect">
            <a:avLst/>
          </a:prstGeom>
        </p:spPr>
      </p:pic>
      <p:pic>
        <p:nvPicPr>
          <p:cNvPr id="6" name="Grafik 5">
            <a:extLst>
              <a:ext uri="{FF2B5EF4-FFF2-40B4-BE49-F238E27FC236}">
                <a16:creationId xmlns:a16="http://schemas.microsoft.com/office/drawing/2014/main" id="{57BAB254-92A5-7C1F-983C-107CA02125FC}"/>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4099030382"/>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D5037746-BF37-40AC-8B77-B619BAD1863E}"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3975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D02734B-DFD3-455F-8A3E-5A3CB93F3A10}"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22531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AE79E96-FFC2-4A0C-AF60-FB50CB155CB3}"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479570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4DE0460-3422-481A-8E84-F3E4B2CA3C0E}"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65109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36E9ABE-E0E0-4CCB-8396-932D3DE870C1}"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8788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19E0637-B87A-49E3-AD5F-E613C67EE3D3}"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599391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8036461-0AED-472A-BD73-728DCA428EBA}"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813573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02FFE62A-5853-4C3D-82C7-AF58B0C54D8D}" type="datetime1">
              <a:rPr lang="de-CH" noProof="0" smtClean="0"/>
              <a:t>06.07.2025</a:t>
            </a:fld>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2451753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1EFA121-F1C6-4266-99BF-A1D91CBD9323}"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152932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171C2B3-4A89-48A7-9787-1F00220C8AA5}"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17370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8F70078A-CA75-6E51-EAF3-607D965A529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313A16A8-CDB6-176A-AF4C-BA6EAABE01B5}"/>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43689"/>
          <a:stretch/>
        </p:blipFill>
        <p:spPr>
          <a:xfrm>
            <a:off x="2532062" y="536705"/>
            <a:ext cx="1110909" cy="379393"/>
          </a:xfrm>
          <a:prstGeom prst="rect">
            <a:avLst/>
          </a:prstGeom>
        </p:spPr>
      </p:pic>
    </p:spTree>
    <p:extLst>
      <p:ext uri="{BB962C8B-B14F-4D97-AF65-F5344CB8AC3E}">
        <p14:creationId xmlns:p14="http://schemas.microsoft.com/office/powerpoint/2010/main" val="3242996547"/>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2848FE3-7217-40C9-849D-7AD527778AAB}"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7243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60C0827-3E06-493D-930C-1E45C8D0F45A}"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792042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755539F-740B-40CC-ADDB-0396BA218BD4}"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713834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B73531E-C764-4B51-9A6E-20FAD9DE85E8}"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000847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7BABFBA-A6AC-4DE6-B714-70B32052EFEA}"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3915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75D0772-9396-4BF2-8DB8-A2945763C939}"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21268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83DFB52-F702-4809-8F9B-2F72C617B315}"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225880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79B5D56-C3D3-4AC5-8C3E-A7E7B22ADE6B}"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0217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E676CB0-FECC-48CA-B9BA-8FAA3855801E}"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947254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49F5EED-6066-42D9-8A29-51ADB10AB9A7}"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331809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D61A34A1-2093-78E5-BDC0-6F5FCE18495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B1FEE30C-2586-654A-BF54-CCEAD6C813D2}"/>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43689"/>
          <a:stretch/>
        </p:blipFill>
        <p:spPr>
          <a:xfrm>
            <a:off x="2532062" y="536705"/>
            <a:ext cx="1110909" cy="379393"/>
          </a:xfrm>
          <a:prstGeom prst="rect">
            <a:avLst/>
          </a:prstGeom>
        </p:spPr>
      </p:pic>
    </p:spTree>
    <p:extLst>
      <p:ext uri="{BB962C8B-B14F-4D97-AF65-F5344CB8AC3E}">
        <p14:creationId xmlns:p14="http://schemas.microsoft.com/office/powerpoint/2010/main" val="3892997710"/>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5DAF998-1E8C-4D58-AFA0-82C5DF4AD287}"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0221216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F65860C-4767-4D45-9F8C-51FCF48D8AAA}"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1314079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73AEA20-1531-4CB2-A523-B37CFD4CEC22}"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6847926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14313D8B-4F9A-468E-AF60-68991D42DEDE}" type="datetime1">
              <a:rPr lang="de-CH" noProof="0" smtClean="0"/>
              <a:t>06.07.2025</a:t>
            </a:fld>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GB" noProof="0"/>
              <a:t>PSI Center for Photon Science</a:t>
            </a:r>
            <a:endParaRPr lang="en-GB" noProof="0" dirty="0"/>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8379844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5C0626C9-455A-48F0-9E5E-EAFC4E008CE3}" type="datetime1">
              <a:rPr lang="de-CH" noProof="0" smtClean="0"/>
              <a:t>06.07.2025</a:t>
            </a:fld>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GB" noProof="0"/>
              <a:t>PSI Center for Photon Science</a:t>
            </a:r>
            <a:endParaRPr lang="en-GB" noProof="0" dirty="0"/>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054461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Title Slid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cstate="print">
            <a:extLst>
              <a:ext uri="{28A0092B-C50C-407E-A947-70E740481C1C}">
                <a14:useLocalDpi xmlns:a14="http://schemas.microsoft.com/office/drawing/2010/main" val="0"/>
              </a:ext>
            </a:extLst>
          </a:blip>
          <a:srcRect l="-139" t="13866" r="1" b="14431"/>
          <a:stretch/>
        </p:blipFill>
        <p:spPr bwMode="auto">
          <a:xfrm>
            <a:off x="4347390" y="260651"/>
            <a:ext cx="6741180" cy="3168349"/>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3" y="260650"/>
            <a:ext cx="4203947" cy="3168351"/>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32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107017" y="548697"/>
            <a:ext cx="1627200" cy="57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1104016" y="6042000"/>
            <a:ext cx="816000" cy="816000"/>
          </a:xfrm>
          <a:prstGeom prst="rect">
            <a:avLst/>
          </a:prstGeom>
          <a:solidFill>
            <a:srgbClr val="B9B9B9"/>
          </a:solidFill>
          <a:ln>
            <a:noFill/>
          </a:ln>
        </p:spPr>
        <p:txBody>
          <a:bodyPr/>
          <a:lstStyle/>
          <a:p>
            <a:pPr>
              <a:spcBef>
                <a:spcPct val="0"/>
              </a:spcBef>
            </a:pPr>
            <a:endParaRPr lang="de-DE" sz="3200">
              <a:latin typeface="Times" charset="0"/>
            </a:endParaRPr>
          </a:p>
        </p:txBody>
      </p:sp>
      <p:sp>
        <p:nvSpPr>
          <p:cNvPr id="1027" name="Rectangle 8"/>
          <p:cNvSpPr>
            <a:spLocks noGrp="1" noChangeArrowheads="1"/>
          </p:cNvSpPr>
          <p:nvPr>
            <p:ph type="title" hasCustomPrompt="1"/>
          </p:nvPr>
        </p:nvSpPr>
        <p:spPr>
          <a:xfrm>
            <a:off x="1085866" y="4365104"/>
            <a:ext cx="10625665" cy="1080120"/>
          </a:xfrm>
        </p:spPr>
        <p:txBody>
          <a:bodyPr/>
          <a:lstStyle>
            <a:lvl1pPr>
              <a:lnSpc>
                <a:spcPct val="100000"/>
              </a:lnSpc>
              <a:defRPr sz="3333">
                <a:solidFill>
                  <a:srgbClr val="686868"/>
                </a:solidFill>
                <a:latin typeface="Georgia" charset="0"/>
                <a:ea typeface="ヒラギノ角ゴ Pro W3" charset="0"/>
              </a:defRPr>
            </a:lvl1pPr>
          </a:lstStyle>
          <a:p>
            <a:pPr lvl="0"/>
            <a:r>
              <a:rPr lang="en-GB" noProof="0" dirty="0"/>
              <a:t>Insert the title of your </a:t>
            </a:r>
            <a:br>
              <a:rPr lang="en-GB" noProof="0" dirty="0"/>
            </a:br>
            <a:r>
              <a:rPr lang="en-GB" noProof="0" dirty="0"/>
              <a:t>presentation here</a:t>
            </a:r>
          </a:p>
        </p:txBody>
      </p:sp>
      <p:sp>
        <p:nvSpPr>
          <p:cNvPr id="69649" name="Rectangle 17"/>
          <p:cNvSpPr>
            <a:spLocks noGrp="1" noChangeArrowheads="1"/>
          </p:cNvSpPr>
          <p:nvPr>
            <p:ph type="subTitle" sz="quarter" idx="1" hasCustomPrompt="1"/>
          </p:nvPr>
        </p:nvSpPr>
        <p:spPr bwMode="auto">
          <a:xfrm>
            <a:off x="1104017" y="3928576"/>
            <a:ext cx="10607516"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2000" b="1">
                <a:solidFill>
                  <a:srgbClr val="969696"/>
                </a:solidFill>
                <a:ea typeface="ヒラギノ角ゴ Pro W3" charset="0"/>
              </a:defRPr>
            </a:lvl1pPr>
          </a:lstStyle>
          <a:p>
            <a:r>
              <a:rPr lang="en-GB" noProof="0" dirty="0"/>
              <a:t>First name and name Author  ::  Function  ::  Paul Scherrer Institute</a:t>
            </a:r>
          </a:p>
        </p:txBody>
      </p:sp>
      <p:sp>
        <p:nvSpPr>
          <p:cNvPr id="10" name="Rechteck 1"/>
          <p:cNvSpPr>
            <a:spLocks noChangeArrowheads="1"/>
          </p:cNvSpPr>
          <p:nvPr userDrawn="1"/>
        </p:nvSpPr>
        <p:spPr bwMode="auto">
          <a:xfrm>
            <a:off x="7728182" y="3196597"/>
            <a:ext cx="3360373"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200" b="1" i="0" kern="0" spc="41" dirty="0">
                <a:solidFill>
                  <a:srgbClr val="505150"/>
                </a:solidFill>
                <a:latin typeface="+mn-lt"/>
                <a:cs typeface="Arial" charset="0"/>
              </a:rPr>
              <a:t>WIR SCHAFFEN WISSEN – HEUTE FÜR MORGEN</a:t>
            </a:r>
          </a:p>
        </p:txBody>
      </p:sp>
      <p:sp>
        <p:nvSpPr>
          <p:cNvPr id="9" name="Rechteck 8"/>
          <p:cNvSpPr/>
          <p:nvPr userDrawn="1"/>
        </p:nvSpPr>
        <p:spPr bwMode="auto">
          <a:xfrm>
            <a:off x="11232000" y="260650"/>
            <a:ext cx="960000" cy="3168351"/>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32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1104901" y="5534100"/>
            <a:ext cx="10606617" cy="391177"/>
          </a:xfrm>
        </p:spPr>
        <p:txBody>
          <a:bodyPr/>
          <a:lstStyle>
            <a:lvl1pPr marL="0" indent="0">
              <a:buNone/>
              <a:defRPr sz="2000" b="1">
                <a:solidFill>
                  <a:srgbClr val="969696"/>
                </a:solidFill>
              </a:defRPr>
            </a:lvl1pPr>
            <a:lvl2pPr marL="237047" indent="0">
              <a:buNone/>
              <a:defRPr sz="2000" b="1"/>
            </a:lvl2pPr>
            <a:lvl3pPr marL="474097" indent="0">
              <a:buNone/>
              <a:defRPr sz="2000" b="1"/>
            </a:lvl3pPr>
            <a:lvl4pPr marL="719613" indent="0">
              <a:buNone/>
              <a:defRPr sz="2000" b="1"/>
            </a:lvl4pPr>
            <a:lvl5pPr marL="956661" indent="0">
              <a:buNone/>
              <a:defRPr sz="2000" b="1"/>
            </a:lvl5pPr>
          </a:lstStyle>
          <a:p>
            <a:pPr lvl="0"/>
            <a:r>
              <a:rPr lang="en-GB" noProof="0" dirty="0"/>
              <a:t>Insert the occasion and date of your presentation here</a:t>
            </a:r>
          </a:p>
        </p:txBody>
      </p:sp>
    </p:spTree>
    <p:extLst>
      <p:ext uri="{BB962C8B-B14F-4D97-AF65-F5344CB8AC3E}">
        <p14:creationId xmlns:p14="http://schemas.microsoft.com/office/powerpoint/2010/main" val="2830853024"/>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769615" y="288001"/>
            <a:ext cx="8944033" cy="508500"/>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705957324"/>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fld id="{EBC07571-3134-BB4B-B83F-1A9FE18D34F3}" type="slidenum">
              <a:rPr lang="de-DE" smtClean="0">
                <a:solidFill>
                  <a:srgbClr val="000000"/>
                </a:solidFill>
              </a:rPr>
              <a:pPr algn="r">
                <a:defRPr/>
              </a:pPr>
              <a:t>‹#›</a:t>
            </a:fld>
            <a:endParaRPr lang="de-DE" dirty="0">
              <a:solidFill>
                <a:srgbClr val="000000"/>
              </a:solidFill>
            </a:endParaRPr>
          </a:p>
        </p:txBody>
      </p:sp>
    </p:spTree>
    <p:extLst>
      <p:ext uri="{BB962C8B-B14F-4D97-AF65-F5344CB8AC3E}">
        <p14:creationId xmlns:p14="http://schemas.microsoft.com/office/powerpoint/2010/main" val="1310365512"/>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and two contents">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390658" y="1341442"/>
            <a:ext cx="5041900" cy="4679951"/>
          </a:xfrm>
        </p:spPr>
        <p:txBody>
          <a:bodyPr/>
          <a:lstStyle>
            <a:lvl1pPr marL="237050" indent="-237050">
              <a:buClr>
                <a:schemeClr val="tx1"/>
              </a:buClr>
              <a:buFont typeface="Arial" panose="020B0604020202020204" pitchFamily="34" charset="0"/>
              <a:buChar char="•"/>
              <a:defRPr sz="2267"/>
            </a:lvl1pPr>
            <a:lvl2pPr marL="474097" indent="-237050">
              <a:buSzPct val="100000"/>
              <a:buFont typeface="Symbol" panose="05050102010706020507" pitchFamily="18" charset="2"/>
              <a:buChar char="-"/>
              <a:defRPr sz="2267"/>
            </a:lvl2pPr>
            <a:lvl3pPr marL="719614" indent="-245517">
              <a:buFont typeface="Symbol" panose="05050102010706020507" pitchFamily="18" charset="2"/>
              <a:buChar char="-"/>
              <a:defRPr sz="2267"/>
            </a:lvl3pPr>
            <a:lvl4pPr marL="956663" indent="-237050">
              <a:buFont typeface="Symbol" panose="05050102010706020507" pitchFamily="18" charset="2"/>
              <a:buChar char="-"/>
              <a:defRPr sz="2267"/>
            </a:lvl4pPr>
            <a:lvl5pPr marL="1193711" indent="-237050">
              <a:buFont typeface="Symbol" panose="05050102010706020507" pitchFamily="18" charset="2"/>
              <a:buChar char="-"/>
              <a:defRPr sz="2267"/>
            </a:lvl5pPr>
            <a:lvl6pPr marL="1432878" indent="-239167">
              <a:buFont typeface="Symbol" panose="05050102010706020507" pitchFamily="18" charset="2"/>
              <a:buChar char="-"/>
              <a:defRPr sz="2000"/>
            </a:lvl6pPr>
            <a:lvl7pPr marL="1676275" indent="-243399">
              <a:buFont typeface="Symbol" panose="05050102010706020507" pitchFamily="18" charset="2"/>
              <a:buChar char="-"/>
              <a:defRPr sz="2000"/>
            </a:lvl7pPr>
            <a:lvl8pPr marL="1915440" indent="-239167">
              <a:buFont typeface="Symbol" panose="05050102010706020507" pitchFamily="18" charset="2"/>
              <a:buChar char="-"/>
              <a:defRPr sz="2000"/>
            </a:lvl8pPr>
            <a:lvl9pPr marL="2152490" indent="-237050">
              <a:buFont typeface="Symbol" panose="05050102010706020507" pitchFamily="18" charset="2"/>
              <a:buChar char="-"/>
              <a:defRPr sz="20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hasCustomPrompt="1"/>
          </p:nvPr>
        </p:nvSpPr>
        <p:spPr>
          <a:xfrm>
            <a:off x="2769615" y="288001"/>
            <a:ext cx="8944033" cy="508500"/>
          </a:xfrm>
        </p:spPr>
        <p:txBody>
          <a:bodyPr/>
          <a:lstStyle/>
          <a:p>
            <a:r>
              <a:rPr lang="en-GB" noProof="0" dirty="0">
                <a:effectLst/>
              </a:rPr>
              <a:t>Enter slide title</a:t>
            </a:r>
            <a:endParaRPr lang="en-GB" dirty="0"/>
          </a:p>
        </p:txBody>
      </p:sp>
      <p:sp>
        <p:nvSpPr>
          <p:cNvPr id="8" name="Inhaltsplatzhalter 10"/>
          <p:cNvSpPr>
            <a:spLocks noGrp="1"/>
          </p:cNvSpPr>
          <p:nvPr>
            <p:ph sz="quarter" idx="18" hasCustomPrompt="1"/>
          </p:nvPr>
        </p:nvSpPr>
        <p:spPr>
          <a:xfrm>
            <a:off x="6671742" y="1337875"/>
            <a:ext cx="5041900" cy="4679951"/>
          </a:xfrm>
        </p:spPr>
        <p:txBody>
          <a:bodyPr/>
          <a:lstStyle>
            <a:lvl1pPr marL="237050" indent="-237050">
              <a:buClr>
                <a:schemeClr val="tx1"/>
              </a:buClr>
              <a:buFont typeface="Arial" panose="020B0604020202020204" pitchFamily="34" charset="0"/>
              <a:buChar char="•"/>
              <a:defRPr sz="2267"/>
            </a:lvl1pPr>
            <a:lvl2pPr marL="474097" indent="-237050">
              <a:buSzPct val="100000"/>
              <a:buFont typeface="Symbol" panose="05050102010706020507" pitchFamily="18" charset="2"/>
              <a:buChar char="-"/>
              <a:defRPr sz="2267"/>
            </a:lvl2pPr>
            <a:lvl3pPr marL="719614" indent="-245517">
              <a:buFont typeface="Symbol" panose="05050102010706020507" pitchFamily="18" charset="2"/>
              <a:buChar char="-"/>
              <a:defRPr sz="2267"/>
            </a:lvl3pPr>
            <a:lvl4pPr marL="956663" indent="-237050">
              <a:buFont typeface="Symbol" panose="05050102010706020507" pitchFamily="18" charset="2"/>
              <a:buChar char="-"/>
              <a:defRPr sz="2267"/>
            </a:lvl4pPr>
            <a:lvl5pPr marL="1193711" indent="-237050">
              <a:buFont typeface="Symbol" panose="05050102010706020507" pitchFamily="18" charset="2"/>
              <a:buChar char="-"/>
              <a:defRPr sz="2267"/>
            </a:lvl5pPr>
            <a:lvl6pPr marL="1432878" indent="-239167">
              <a:buFont typeface="Symbol" panose="05050102010706020507" pitchFamily="18" charset="2"/>
              <a:buChar char="-"/>
              <a:defRPr sz="2000"/>
            </a:lvl6pPr>
            <a:lvl7pPr marL="1676275" indent="-243399">
              <a:buFont typeface="Symbol" panose="05050102010706020507" pitchFamily="18" charset="2"/>
              <a:buChar char="-"/>
              <a:defRPr sz="2000"/>
            </a:lvl7pPr>
            <a:lvl8pPr marL="1915440" indent="-239167">
              <a:buFont typeface="Symbol" panose="05050102010706020507" pitchFamily="18" charset="2"/>
              <a:buChar char="-"/>
              <a:defRPr sz="2000"/>
            </a:lvl8pPr>
            <a:lvl9pPr marL="2152490" indent="-237050">
              <a:buFont typeface="Symbol" panose="05050102010706020507" pitchFamily="18" charset="2"/>
              <a:buChar char="-"/>
              <a:defRPr sz="20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257951498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pic>
        <p:nvPicPr>
          <p:cNvPr id="9" name="Grafik 8">
            <a:extLst>
              <a:ext uri="{FF2B5EF4-FFF2-40B4-BE49-F238E27FC236}">
                <a16:creationId xmlns:a16="http://schemas.microsoft.com/office/drawing/2014/main" id="{588630E5-6617-6EC8-B1AA-7FE318E4A78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3785"/>
          <a:stretch/>
        </p:blipFill>
        <p:spPr>
          <a:xfrm>
            <a:off x="2532061" y="532547"/>
            <a:ext cx="1113065" cy="386410"/>
          </a:xfrm>
          <a:prstGeom prst="rect">
            <a:avLst/>
          </a:prstGeom>
        </p:spPr>
      </p:pic>
      <p:sp>
        <p:nvSpPr>
          <p:cNvPr id="2" name="Titel 1"/>
          <p:cNvSpPr>
            <a:spLocks noGrp="1"/>
          </p:cNvSpPr>
          <p:nvPr>
            <p:ph type="ctrTitle" hasCustomPrompt="1"/>
          </p:nvPr>
        </p:nvSpPr>
        <p:spPr>
          <a:xfrm>
            <a:off x="695325" y="1447412"/>
            <a:ext cx="5292725" cy="2006436"/>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830975110"/>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229CEAA5-5F9D-F7C3-AF88-8662AFFE9769}"/>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43785"/>
          <a:stretch/>
        </p:blipFill>
        <p:spPr>
          <a:xfrm>
            <a:off x="2532061" y="532547"/>
            <a:ext cx="1113065" cy="386410"/>
          </a:xfrm>
          <a:prstGeom prst="rect">
            <a:avLst/>
          </a:prstGeom>
        </p:spPr>
      </p:pic>
    </p:spTree>
    <p:extLst>
      <p:ext uri="{BB962C8B-B14F-4D97-AF65-F5344CB8AC3E}">
        <p14:creationId xmlns:p14="http://schemas.microsoft.com/office/powerpoint/2010/main" val="307984932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C6998C08-46AF-EBED-4A96-23C91C0A4A2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43785"/>
          <a:stretch/>
        </p:blipFill>
        <p:spPr>
          <a:xfrm>
            <a:off x="2532061" y="532547"/>
            <a:ext cx="1113065" cy="386410"/>
          </a:xfrm>
          <a:prstGeom prst="rect">
            <a:avLst/>
          </a:prstGeom>
        </p:spPr>
      </p:pic>
    </p:spTree>
    <p:extLst>
      <p:ext uri="{BB962C8B-B14F-4D97-AF65-F5344CB8AC3E}">
        <p14:creationId xmlns:p14="http://schemas.microsoft.com/office/powerpoint/2010/main" val="29066755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F637C6E0-D112-01A6-5C12-D3A0AB6D6A1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43785"/>
          <a:stretch/>
        </p:blipFill>
        <p:spPr>
          <a:xfrm>
            <a:off x="2532061" y="532547"/>
            <a:ext cx="1113065" cy="386410"/>
          </a:xfrm>
          <a:prstGeom prst="rect">
            <a:avLst/>
          </a:prstGeom>
        </p:spPr>
      </p:pic>
    </p:spTree>
    <p:extLst>
      <p:ext uri="{BB962C8B-B14F-4D97-AF65-F5344CB8AC3E}">
        <p14:creationId xmlns:p14="http://schemas.microsoft.com/office/powerpoint/2010/main" val="256915115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2BB3026D-1F74-4A46-A0F7-6F2450BC8849}"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72775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01DC89DF-B58D-4DCA-BF14-448085CB752A}" type="datetime1">
              <a:rPr lang="de-CH" noProof="0" smtClean="0"/>
              <a:t>06.07.2025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9796425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7CCBC205-8E73-4BA4-AF4A-AA08EA2787AD}" type="datetime1">
              <a:rPr lang="de-CH" noProof="0" smtClean="0"/>
              <a:t>06.07.2025</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GB" noProof="0"/>
              <a:t>PSI Center for Photon Science</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40"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702" r:id="rId1"/>
    <p:sldLayoutId id="2147483710" r:id="rId2"/>
    <p:sldLayoutId id="2147483718" r:id="rId3"/>
    <p:sldLayoutId id="2147483726" r:id="rId4"/>
    <p:sldLayoutId id="2147483738" r:id="rId5"/>
    <p:sldLayoutId id="2147483739" r:id="rId6"/>
    <p:sldLayoutId id="2147483740" r:id="rId7"/>
    <p:sldLayoutId id="2147483694" r:id="rId8"/>
    <p:sldLayoutId id="2147483737" r:id="rId9"/>
    <p:sldLayoutId id="2147483692" r:id="rId10"/>
    <p:sldLayoutId id="2147483693" r:id="rId11"/>
    <p:sldLayoutId id="2147483659" r:id="rId12"/>
    <p:sldLayoutId id="2147483666" r:id="rId13"/>
    <p:sldLayoutId id="2147483667" r:id="rId14"/>
    <p:sldLayoutId id="2147483668" r:id="rId15"/>
    <p:sldLayoutId id="2147483669" r:id="rId16"/>
    <p:sldLayoutId id="2147483665" r:id="rId17"/>
    <p:sldLayoutId id="2147483670" r:id="rId18"/>
    <p:sldLayoutId id="2147483671" r:id="rId19"/>
    <p:sldLayoutId id="2147483672" r:id="rId20"/>
    <p:sldLayoutId id="2147483673" r:id="rId21"/>
    <p:sldLayoutId id="2147483674" r:id="rId22"/>
    <p:sldLayoutId id="2147483675" r:id="rId23"/>
    <p:sldLayoutId id="2147483676" r:id="rId24"/>
    <p:sldLayoutId id="2147483695" r:id="rId25"/>
    <p:sldLayoutId id="2147483677" r:id="rId26"/>
    <p:sldLayoutId id="2147483679" r:id="rId27"/>
    <p:sldLayoutId id="2147483678" r:id="rId28"/>
    <p:sldLayoutId id="2147483680" r:id="rId29"/>
    <p:sldLayoutId id="2147483681" r:id="rId30"/>
    <p:sldLayoutId id="2147483682" r:id="rId31"/>
    <p:sldLayoutId id="2147483683" r:id="rId32"/>
    <p:sldLayoutId id="2147483663" r:id="rId33"/>
    <p:sldLayoutId id="2147483664" r:id="rId34"/>
    <p:sldLayoutId id="2147483741" r:id="rId35"/>
    <p:sldLayoutId id="2147483742" r:id="rId36"/>
    <p:sldLayoutId id="2147483744" r:id="rId37"/>
    <p:sldLayoutId id="2147483745" r:id="rId38"/>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userDrawn="1">
          <p15:clr>
            <a:srgbClr val="A4A3A4"/>
          </p15:clr>
        </p15:guide>
        <p15:guide id="2" pos="7242" userDrawn="1">
          <p15:clr>
            <a:srgbClr val="A4A3A4"/>
          </p15:clr>
        </p15:guide>
        <p15:guide id="3" orient="horz" pos="4110" userDrawn="1">
          <p15:clr>
            <a:srgbClr val="A4A3A4"/>
          </p15:clr>
        </p15:guide>
        <p15:guide id="4" orient="horz" pos="913" userDrawn="1">
          <p15:clr>
            <a:srgbClr val="A4A3A4"/>
          </p15:clr>
        </p15:guide>
        <p15:guide id="5" pos="3772" userDrawn="1">
          <p15:clr>
            <a:srgbClr val="A4A3A4"/>
          </p15:clr>
        </p15:guide>
        <p15:guide id="6" pos="3908" userDrawn="1">
          <p15:clr>
            <a:srgbClr val="A4A3A4"/>
          </p15:clr>
        </p15:guide>
        <p15:guide id="7" pos="2751" userDrawn="1">
          <p15:clr>
            <a:srgbClr val="A4A3A4"/>
          </p15:clr>
        </p15:guide>
        <p15:guide id="8" pos="2615" userDrawn="1">
          <p15:clr>
            <a:srgbClr val="A4A3A4"/>
          </p15:clr>
        </p15:guide>
        <p15:guide id="9" pos="1595" userDrawn="1">
          <p15:clr>
            <a:srgbClr val="A4A3A4"/>
          </p15:clr>
        </p15:guide>
        <p15:guide id="10" pos="1459" userDrawn="1">
          <p15:clr>
            <a:srgbClr val="A4A3A4"/>
          </p15:clr>
        </p15:guide>
        <p15:guide id="11" pos="4929" userDrawn="1">
          <p15:clr>
            <a:srgbClr val="A4A3A4"/>
          </p15:clr>
        </p15:guide>
        <p15:guide id="12" pos="5065" userDrawn="1">
          <p15:clr>
            <a:srgbClr val="A4A3A4"/>
          </p15:clr>
        </p15:guide>
        <p15:guide id="13" pos="6085" userDrawn="1">
          <p15:clr>
            <a:srgbClr val="A4A3A4"/>
          </p15:clr>
        </p15:guide>
        <p15:guide id="14" pos="6221" userDrawn="1">
          <p15:clr>
            <a:srgbClr val="A4A3A4"/>
          </p15:clr>
        </p15:guide>
        <p15:guide id="15" pos="2172" userDrawn="1">
          <p15:clr>
            <a:srgbClr val="A4A3A4"/>
          </p15:clr>
        </p15:guide>
        <p15:guide id="16" pos="2036" userDrawn="1">
          <p15:clr>
            <a:srgbClr val="A4A3A4"/>
          </p15:clr>
        </p15:guide>
        <p15:guide id="17" pos="3194" userDrawn="1">
          <p15:clr>
            <a:srgbClr val="A4A3A4"/>
          </p15:clr>
        </p15:guide>
        <p15:guide id="18" pos="3330" userDrawn="1">
          <p15:clr>
            <a:srgbClr val="A4A3A4"/>
          </p15:clr>
        </p15:guide>
        <p15:guide id="19" pos="881" userDrawn="1">
          <p15:clr>
            <a:srgbClr val="A4A3A4"/>
          </p15:clr>
        </p15:guide>
        <p15:guide id="20" pos="1017" userDrawn="1">
          <p15:clr>
            <a:srgbClr val="A4A3A4"/>
          </p15:clr>
        </p15:guide>
        <p15:guide id="21" pos="4351" userDrawn="1">
          <p15:clr>
            <a:srgbClr val="A4A3A4"/>
          </p15:clr>
        </p15:guide>
        <p15:guide id="22" pos="4487" userDrawn="1">
          <p15:clr>
            <a:srgbClr val="A4A3A4"/>
          </p15:clr>
        </p15:guide>
        <p15:guide id="23" pos="5508" userDrawn="1">
          <p15:clr>
            <a:srgbClr val="A4A3A4"/>
          </p15:clr>
        </p15:guide>
        <p15:guide id="24" pos="5642" userDrawn="1">
          <p15:clr>
            <a:srgbClr val="A4A3A4"/>
          </p15:clr>
        </p15:guide>
        <p15:guide id="25" pos="6663" userDrawn="1">
          <p15:clr>
            <a:srgbClr val="A4A3A4"/>
          </p15:clr>
        </p15:guide>
        <p15:guide id="26" pos="6799" userDrawn="1">
          <p15:clr>
            <a:srgbClr val="A4A3A4"/>
          </p15:clr>
        </p15:guide>
        <p15:guide id="27" orient="horz" pos="229" userDrawn="1">
          <p15:clr>
            <a:srgbClr val="A4A3A4"/>
          </p15:clr>
        </p15:guide>
        <p15:guide id="28" orient="horz" pos="867" userDrawn="1">
          <p15:clr>
            <a:srgbClr val="A4A3A4"/>
          </p15:clr>
        </p15:guide>
        <p15:guide id="29" orient="horz" pos="3793"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4.png"/><Relationship Id="rId1" Type="http://schemas.openxmlformats.org/officeDocument/2006/relationships/slideLayout" Target="../slideLayouts/slideLayout12.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4.jp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3.xml"/><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xml"/><Relationship Id="rId1" Type="http://schemas.openxmlformats.org/officeDocument/2006/relationships/slideLayout" Target="../slideLayouts/slideLayout33.xml"/><Relationship Id="rId5" Type="http://schemas.openxmlformats.org/officeDocument/2006/relationships/image" Target="../media/image42.emf"/><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2.xml"/><Relationship Id="rId4" Type="http://schemas.openxmlformats.org/officeDocument/2006/relationships/image" Target="../media/image46.png"/></Relationships>
</file>

<file path=ppt/slides/_rels/slide18.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7.gif"/><Relationship Id="rId2" Type="http://schemas.openxmlformats.org/officeDocument/2006/relationships/notesSlide" Target="../notesSlides/notesSlide7.xml"/><Relationship Id="rId1" Type="http://schemas.openxmlformats.org/officeDocument/2006/relationships/slideLayout" Target="../slideLayouts/slideLayout33.xml"/><Relationship Id="rId4" Type="http://schemas.openxmlformats.org/officeDocument/2006/relationships/image" Target="../media/image48.jpe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33.xml"/><Relationship Id="rId4" Type="http://schemas.openxmlformats.org/officeDocument/2006/relationships/image" Target="../media/image49.pn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1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g"/></Relationships>
</file>

<file path=ppt/slides/_rels/slide20.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0.png"/><Relationship Id="rId7" Type="http://schemas.openxmlformats.org/officeDocument/2006/relationships/image" Target="../media/image55.png"/><Relationship Id="rId2" Type="http://schemas.openxmlformats.org/officeDocument/2006/relationships/notesSlide" Target="../notesSlides/notesSlide9.xml"/><Relationship Id="rId1" Type="http://schemas.openxmlformats.org/officeDocument/2006/relationships/slideLayout" Target="../slideLayouts/slideLayout33.xml"/><Relationship Id="rId6" Type="http://schemas.openxmlformats.org/officeDocument/2006/relationships/image" Target="../media/image54.png"/><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png"/></Relationships>
</file>

<file path=ppt/slides/_rels/slide2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2.xml"/><Relationship Id="rId5" Type="http://schemas.openxmlformats.org/officeDocument/2006/relationships/image" Target="../media/image62.png"/><Relationship Id="rId4" Type="http://schemas.openxmlformats.org/officeDocument/2006/relationships/image" Target="../media/image61.png"/></Relationships>
</file>

<file path=ppt/slides/_rels/slide22.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image" Target="../media/image63.jpeg"/><Relationship Id="rId1" Type="http://schemas.openxmlformats.org/officeDocument/2006/relationships/slideLayout" Target="../slideLayouts/slideLayout27.xml"/><Relationship Id="rId5" Type="http://schemas.openxmlformats.org/officeDocument/2006/relationships/image" Target="../media/image66.jpeg"/><Relationship Id="rId4" Type="http://schemas.openxmlformats.org/officeDocument/2006/relationships/image" Target="../media/image65.png"/></Relationships>
</file>

<file path=ppt/slides/_rels/slide2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8.png"/><Relationship Id="rId7" Type="http://schemas.openxmlformats.org/officeDocument/2006/relationships/hyperlink" Target="https://indico.psi.ch/e/XRaySensors2026" TargetMode="External"/><Relationship Id="rId2" Type="http://schemas.openxmlformats.org/officeDocument/2006/relationships/notesSlide" Target="../notesSlides/notesSlide10.xml"/><Relationship Id="rId1" Type="http://schemas.openxmlformats.org/officeDocument/2006/relationships/slideLayout" Target="../slideLayouts/slideLayout34.xml"/><Relationship Id="rId6" Type="http://schemas.openxmlformats.org/officeDocument/2006/relationships/hyperlink" Target="mailto:hizpad.community@gmail.com" TargetMode="External"/><Relationship Id="rId5" Type="http://schemas.openxmlformats.org/officeDocument/2006/relationships/image" Target="../media/image70.png"/><Relationship Id="rId4" Type="http://schemas.openxmlformats.org/officeDocument/2006/relationships/image" Target="../media/image69.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33.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72.jpe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36.xml"/></Relationships>
</file>

<file path=ppt/slides/_rels/slide28.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image" Target="../media/image74.png"/><Relationship Id="rId1" Type="http://schemas.openxmlformats.org/officeDocument/2006/relationships/slideLayout" Target="../slideLayouts/slideLayout37.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29.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80.png"/><Relationship Id="rId1" Type="http://schemas.openxmlformats.org/officeDocument/2006/relationships/slideLayout" Target="../slideLayouts/slideLayout33.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33.xml"/></Relationships>
</file>

<file path=ppt/slides/_rels/slide3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37.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3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91.png"/><Relationship Id="rId1" Type="http://schemas.openxmlformats.org/officeDocument/2006/relationships/slideLayout" Target="../slideLayouts/slideLayout37.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3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36.xml"/></Relationships>
</file>

<file path=ppt/slides/_rels/slide3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36.xml"/></Relationships>
</file>

<file path=ppt/slides/_rels/slide3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33.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1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jpe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xml"/><Relationship Id="rId1" Type="http://schemas.openxmlformats.org/officeDocument/2006/relationships/slideLayout" Target="../slideLayouts/slideLayout33.xml"/><Relationship Id="rId5" Type="http://schemas.openxmlformats.org/officeDocument/2006/relationships/image" Target="../media/image31.png"/><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33.xml"/><Relationship Id="rId5" Type="http://schemas.openxmlformats.org/officeDocument/2006/relationships/image" Target="../media/image33.pn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3E8645A-2D96-9AB9-9114-D518E0D51EC5}"/>
              </a:ext>
            </a:extLst>
          </p:cNvPr>
          <p:cNvSpPr>
            <a:spLocks noGrp="1"/>
          </p:cNvSpPr>
          <p:nvPr>
            <p:ph type="ctrTitle"/>
          </p:nvPr>
        </p:nvSpPr>
        <p:spPr/>
        <p:txBody>
          <a:bodyPr/>
          <a:lstStyle/>
          <a:p>
            <a:r>
              <a:rPr lang="en-US" dirty="0"/>
              <a:t>Detector Developments for the Swiss Light Source Upgrade</a:t>
            </a:r>
            <a:endParaRPr lang="de-CH" dirty="0"/>
          </a:p>
        </p:txBody>
      </p:sp>
      <p:sp>
        <p:nvSpPr>
          <p:cNvPr id="7" name="Subtitle 6">
            <a:extLst>
              <a:ext uri="{FF2B5EF4-FFF2-40B4-BE49-F238E27FC236}">
                <a16:creationId xmlns:a16="http://schemas.microsoft.com/office/drawing/2014/main" id="{58C9953B-550C-DBFA-25AE-027F97FC28F2}"/>
              </a:ext>
            </a:extLst>
          </p:cNvPr>
          <p:cNvSpPr>
            <a:spLocks noGrp="1"/>
          </p:cNvSpPr>
          <p:nvPr>
            <p:ph type="subTitle" idx="1"/>
          </p:nvPr>
        </p:nvSpPr>
        <p:spPr>
          <a:xfrm>
            <a:off x="695325" y="3501008"/>
            <a:ext cx="5184651" cy="1080120"/>
          </a:xfrm>
        </p:spPr>
        <p:txBody>
          <a:bodyPr/>
          <a:lstStyle/>
          <a:p>
            <a:pPr algn="just"/>
            <a:r>
              <a:rPr lang="en-US" sz="1600" b="0" dirty="0"/>
              <a:t>A. Bergamaschi, M. Brückner, M. Carulla, R. Dinapoli, S. Ebner, K. Ferjaoui, E. </a:t>
            </a:r>
            <a:r>
              <a:rPr lang="en-US" sz="1600" b="0" dirty="0" err="1"/>
              <a:t>Fröjdh</a:t>
            </a:r>
            <a:r>
              <a:rPr lang="en-US" sz="1600" b="0" dirty="0"/>
              <a:t>, V. Gautam, D. Greiffenberg, S. Hasanaj, A. Haugdal, J. Heymes, V. Hinger, V. Kedych, T. King, S. Li, C. Lopez-Cuenca, A. Mazzoleni, D. Mezza, K. Moustakas, A. Mozzanica, J. Mulvey, M. Müller, K.A. Paton, C. Posada Soto, C. Ruder, B. Schmitt, P. Sieberer, S. Silletta, D. Thattil, X. Xie, J. Zhang</a:t>
            </a:r>
          </a:p>
        </p:txBody>
      </p:sp>
      <p:sp>
        <p:nvSpPr>
          <p:cNvPr id="8" name="Text Placeholder 7">
            <a:extLst>
              <a:ext uri="{FF2B5EF4-FFF2-40B4-BE49-F238E27FC236}">
                <a16:creationId xmlns:a16="http://schemas.microsoft.com/office/drawing/2014/main" id="{F52550C0-66D0-6A50-A390-AF82FCE63047}"/>
              </a:ext>
            </a:extLst>
          </p:cNvPr>
          <p:cNvSpPr>
            <a:spLocks noGrp="1"/>
          </p:cNvSpPr>
          <p:nvPr>
            <p:ph type="body" sz="quarter" idx="13"/>
          </p:nvPr>
        </p:nvSpPr>
        <p:spPr/>
        <p:txBody>
          <a:bodyPr/>
          <a:lstStyle/>
          <a:p>
            <a:r>
              <a:rPr lang="en-US" dirty="0"/>
              <a:t>IWORID20205, Bratislava (SK)</a:t>
            </a:r>
            <a:endParaRPr lang="de-CH" dirty="0"/>
          </a:p>
        </p:txBody>
      </p:sp>
      <p:sp>
        <p:nvSpPr>
          <p:cNvPr id="9" name="Text Placeholder 8">
            <a:extLst>
              <a:ext uri="{FF2B5EF4-FFF2-40B4-BE49-F238E27FC236}">
                <a16:creationId xmlns:a16="http://schemas.microsoft.com/office/drawing/2014/main" id="{E2B6B8ED-E291-A9EF-1874-54F2A873AAD6}"/>
              </a:ext>
            </a:extLst>
          </p:cNvPr>
          <p:cNvSpPr>
            <a:spLocks noGrp="1"/>
          </p:cNvSpPr>
          <p:nvPr>
            <p:ph type="body" sz="quarter" idx="14"/>
          </p:nvPr>
        </p:nvSpPr>
        <p:spPr/>
        <p:txBody>
          <a:bodyPr/>
          <a:lstStyle/>
          <a:p>
            <a:r>
              <a:rPr lang="en-US" dirty="0"/>
              <a:t>Monday 7</a:t>
            </a:r>
            <a:r>
              <a:rPr lang="en-US" baseline="30000" dirty="0"/>
              <a:t>th</a:t>
            </a:r>
            <a:r>
              <a:rPr lang="en-US" dirty="0"/>
              <a:t> July 2025</a:t>
            </a:r>
            <a:endParaRPr lang="de-CH" dirty="0"/>
          </a:p>
        </p:txBody>
      </p:sp>
      <p:pic>
        <p:nvPicPr>
          <p:cNvPr id="11" name="Picture Placeholder 10" descr="A group of people posing for a photo">
            <a:extLst>
              <a:ext uri="{FF2B5EF4-FFF2-40B4-BE49-F238E27FC236}">
                <a16:creationId xmlns:a16="http://schemas.microsoft.com/office/drawing/2014/main" id="{8ECE4912-FD96-E796-E49F-0AF095C1BE0D}"/>
              </a:ext>
            </a:extLst>
          </p:cNvPr>
          <p:cNvPicPr>
            <a:picLocks noGrp="1" noChangeAspect="1"/>
          </p:cNvPicPr>
          <p:nvPr>
            <p:ph type="pic" sz="quarter" idx="15"/>
          </p:nvPr>
        </p:nvPicPr>
        <p:blipFill rotWithShape="1">
          <a:blip r:embed="rId5" cstate="print">
            <a:extLst>
              <a:ext uri="{28A0092B-C50C-407E-A947-70E740481C1C}">
                <a14:useLocalDpi xmlns:a14="http://schemas.microsoft.com/office/drawing/2010/main" val="0"/>
              </a:ext>
            </a:extLst>
          </a:blip>
          <a:srcRect l="4417" t="686" r="4581" b="7729"/>
          <a:stretch/>
        </p:blipFill>
        <p:spPr>
          <a:xfrm>
            <a:off x="6096000" y="1447412"/>
            <a:ext cx="5904656" cy="3963176"/>
          </a:xfrm>
          <a:prstGeom prst="rect">
            <a:avLst/>
          </a:prstGeom>
        </p:spPr>
      </p:pic>
      <p:pic>
        <p:nvPicPr>
          <p:cNvPr id="12" name="PSI_Logoanimation_Loop_G_Positive_500px_03">
            <a:hlinkClick r:id="" action="ppaction://media"/>
            <a:extLst>
              <a:ext uri="{FF2B5EF4-FFF2-40B4-BE49-F238E27FC236}">
                <a16:creationId xmlns:a16="http://schemas.microsoft.com/office/drawing/2014/main" id="{258622AA-B7A5-18B7-F753-21EC1933CDAB}"/>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623392" y="196125"/>
            <a:ext cx="971956" cy="971956"/>
          </a:xfrm>
          <a:prstGeom prst="rect">
            <a:avLst/>
          </a:prstGeom>
          <a:ln>
            <a:noFill/>
          </a:ln>
        </p:spPr>
      </p:pic>
      <p:sp>
        <p:nvSpPr>
          <p:cNvPr id="14" name="TextBox 13">
            <a:extLst>
              <a:ext uri="{FF2B5EF4-FFF2-40B4-BE49-F238E27FC236}">
                <a16:creationId xmlns:a16="http://schemas.microsoft.com/office/drawing/2014/main" id="{53E45AB2-328A-B98B-0F65-A55901883FDF}"/>
              </a:ext>
            </a:extLst>
          </p:cNvPr>
          <p:cNvSpPr txBox="1"/>
          <p:nvPr/>
        </p:nvSpPr>
        <p:spPr>
          <a:xfrm>
            <a:off x="600956" y="5517232"/>
            <a:ext cx="11399700" cy="369332"/>
          </a:xfrm>
          <a:prstGeom prst="rect">
            <a:avLst/>
          </a:prstGeom>
          <a:noFill/>
        </p:spPr>
        <p:txBody>
          <a:bodyPr wrap="square">
            <a:spAutoFit/>
          </a:bodyPr>
          <a:lstStyle/>
          <a:p>
            <a:pPr algn="just"/>
            <a:r>
              <a:rPr lang="en-US" sz="1800" b="1" dirty="0">
                <a:solidFill>
                  <a:schemeClr val="bg1"/>
                </a:solidFill>
              </a:rPr>
              <a:t>Center for Photon Science, Paul Scherrer Institute  (Switzerland)</a:t>
            </a:r>
          </a:p>
        </p:txBody>
      </p:sp>
    </p:spTree>
    <p:extLst>
      <p:ext uri="{BB962C8B-B14F-4D97-AF65-F5344CB8AC3E}">
        <p14:creationId xmlns:p14="http://schemas.microsoft.com/office/powerpoint/2010/main" val="147102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633"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2"/>
                </p:tgtEl>
              </p:cMediaNode>
            </p:video>
            <p:seq concurrent="1" nextAc="seek">
              <p:cTn id="8" restart="whenNotActive" fill="hold" evtFilter="cancelBubble" nodeType="interactiveSeq">
                <p:stCondLst>
                  <p:cond evt="onClick" delay="0">
                    <p:tgtEl>
                      <p:spTgt spid="1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2"/>
                                        </p:tgtEl>
                                      </p:cBhvr>
                                    </p:cmd>
                                  </p:childTnLst>
                                </p:cTn>
                              </p:par>
                            </p:childTnLst>
                          </p:cTn>
                        </p:par>
                      </p:childTnLst>
                    </p:cTn>
                  </p:par>
                </p:childTnLst>
              </p:cTn>
              <p:nextCondLst>
                <p:cond evt="onClick" delay="0">
                  <p:tgtEl>
                    <p:spTgt spid="12"/>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1199455" y="1419110"/>
          <a:ext cx="10081120" cy="5035058"/>
        </p:xfrm>
        <a:graphic>
          <a:graphicData uri="http://schemas.openxmlformats.org/drawingml/2006/table">
            <a:tbl>
              <a:tblPr firstRow="1" bandRow="1">
                <a:tableStyleId>{5C22544A-7EE6-4342-B048-85BDC9FD1C3A}</a:tableStyleId>
              </a:tblPr>
              <a:tblGrid>
                <a:gridCol w="2520280">
                  <a:extLst>
                    <a:ext uri="{9D8B030D-6E8A-4147-A177-3AD203B41FA5}">
                      <a16:colId xmlns:a16="http://schemas.microsoft.com/office/drawing/2014/main" val="1967957446"/>
                    </a:ext>
                  </a:extLst>
                </a:gridCol>
                <a:gridCol w="2520280">
                  <a:extLst>
                    <a:ext uri="{9D8B030D-6E8A-4147-A177-3AD203B41FA5}">
                      <a16:colId xmlns:a16="http://schemas.microsoft.com/office/drawing/2014/main" val="3774582054"/>
                    </a:ext>
                  </a:extLst>
                </a:gridCol>
                <a:gridCol w="2520280">
                  <a:extLst>
                    <a:ext uri="{9D8B030D-6E8A-4147-A177-3AD203B41FA5}">
                      <a16:colId xmlns:a16="http://schemas.microsoft.com/office/drawing/2014/main" val="3870934850"/>
                    </a:ext>
                  </a:extLst>
                </a:gridCol>
                <a:gridCol w="2520280">
                  <a:extLst>
                    <a:ext uri="{9D8B030D-6E8A-4147-A177-3AD203B41FA5}">
                      <a16:colId xmlns:a16="http://schemas.microsoft.com/office/drawing/2014/main" val="2826990243"/>
                    </a:ext>
                  </a:extLst>
                </a:gridCol>
              </a:tblGrid>
              <a:tr h="900510">
                <a:tc>
                  <a:txBody>
                    <a:bodyPr/>
                    <a:lstStyle/>
                    <a:p>
                      <a:pPr algn="ctr"/>
                      <a:endParaRPr lang="de-CH" dirty="0"/>
                    </a:p>
                  </a:txBody>
                  <a:tcPr anchor="ctr">
                    <a:noFill/>
                  </a:tcPr>
                </a:tc>
                <a:tc>
                  <a:txBody>
                    <a:bodyPr/>
                    <a:lstStyle/>
                    <a:p>
                      <a:pPr algn="ctr"/>
                      <a:r>
                        <a:rPr lang="en-US" sz="2400" dirty="0" err="1"/>
                        <a:t>Microstrip</a:t>
                      </a:r>
                      <a:endParaRPr lang="en-US" sz="2400" dirty="0"/>
                    </a:p>
                    <a:p>
                      <a:pPr algn="ctr"/>
                      <a:r>
                        <a:rPr lang="en-US" sz="2400" dirty="0"/>
                        <a:t>1D</a:t>
                      </a:r>
                      <a:endParaRPr lang="de-CH" sz="2400" dirty="0"/>
                    </a:p>
                  </a:txBody>
                  <a:tcPr anchor="ctr"/>
                </a:tc>
                <a:tc gridSpan="2">
                  <a:txBody>
                    <a:bodyPr/>
                    <a:lstStyle/>
                    <a:p>
                      <a:pPr algn="ctr"/>
                      <a:r>
                        <a:rPr lang="en-US" sz="2400" dirty="0"/>
                        <a:t>Pixel</a:t>
                      </a:r>
                    </a:p>
                    <a:p>
                      <a:pPr algn="ctr"/>
                      <a:r>
                        <a:rPr lang="en-US" sz="2400" dirty="0"/>
                        <a:t>2D</a:t>
                      </a:r>
                      <a:endParaRPr lang="de-CH" sz="2400" dirty="0"/>
                    </a:p>
                  </a:txBody>
                  <a:tcPr anchor="ctr"/>
                </a:tc>
                <a:tc hMerge="1">
                  <a:txBody>
                    <a:bodyPr/>
                    <a:lstStyle/>
                    <a:p>
                      <a:endParaRPr lang="de-CH" dirty="0"/>
                    </a:p>
                  </a:txBody>
                  <a:tcPr/>
                </a:tc>
                <a:extLst>
                  <a:ext uri="{0D108BD9-81ED-4DB2-BD59-A6C34878D82A}">
                    <a16:rowId xmlns:a16="http://schemas.microsoft.com/office/drawing/2014/main" val="3937582761"/>
                  </a:ext>
                </a:extLst>
              </a:tr>
              <a:tr h="360040">
                <a:tc>
                  <a:txBody>
                    <a:bodyPr/>
                    <a:lstStyle/>
                    <a:p>
                      <a:pPr algn="ctr"/>
                      <a:endParaRPr lang="de-CH" dirty="0"/>
                    </a:p>
                  </a:txBody>
                  <a:tcPr anchor="ctr">
                    <a:noFill/>
                  </a:tcPr>
                </a:tc>
                <a:tc>
                  <a:txBody>
                    <a:bodyPr/>
                    <a:lstStyle/>
                    <a:p>
                      <a:pPr algn="ctr"/>
                      <a:r>
                        <a:rPr lang="en-US" dirty="0"/>
                        <a:t>25/50 µm</a:t>
                      </a:r>
                      <a:r>
                        <a:rPr lang="en-US" baseline="0" dirty="0"/>
                        <a:t> pitch</a:t>
                      </a:r>
                      <a:endParaRPr lang="de-CH"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75</a:t>
                      </a:r>
                      <a:r>
                        <a:rPr lang="en-US" baseline="0" dirty="0"/>
                        <a:t> </a:t>
                      </a:r>
                      <a:r>
                        <a:rPr lang="en-US" dirty="0"/>
                        <a:t>µm</a:t>
                      </a:r>
                      <a:r>
                        <a:rPr lang="en-US" baseline="0" dirty="0"/>
                        <a:t> pitch</a:t>
                      </a:r>
                      <a:endParaRPr lang="de-CH"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25 µm</a:t>
                      </a:r>
                      <a:r>
                        <a:rPr lang="en-US" baseline="0" dirty="0"/>
                        <a:t> pitch</a:t>
                      </a:r>
                      <a:endParaRPr lang="de-CH" dirty="0"/>
                    </a:p>
                  </a:txBody>
                  <a:tcPr anchor="ctr">
                    <a:lnB w="12700" cmpd="sng">
                      <a:noFill/>
                    </a:lnB>
                  </a:tcPr>
                </a:tc>
                <a:extLst>
                  <a:ext uri="{0D108BD9-81ED-4DB2-BD59-A6C34878D82A}">
                    <a16:rowId xmlns:a16="http://schemas.microsoft.com/office/drawing/2014/main" val="2178031116"/>
                  </a:ext>
                </a:extLst>
              </a:tr>
              <a:tr h="1884394">
                <a:tc>
                  <a:txBody>
                    <a:bodyPr/>
                    <a:lstStyle/>
                    <a:p>
                      <a:pPr algn="ctr"/>
                      <a:r>
                        <a:rPr lang="en-US" sz="2400" b="1" dirty="0">
                          <a:solidFill>
                            <a:schemeClr val="bg1"/>
                          </a:solidFill>
                        </a:rPr>
                        <a:t>Single photon counting</a:t>
                      </a:r>
                      <a:endParaRPr lang="de-CH" sz="2400" b="1" dirty="0">
                        <a:solidFill>
                          <a:schemeClr val="bg1"/>
                        </a:solidFill>
                      </a:endParaRPr>
                    </a:p>
                  </a:txBody>
                  <a:tcPr anchor="ctr">
                    <a:solidFill>
                      <a:schemeClr val="accent3"/>
                    </a:solidFill>
                  </a:tcPr>
                </a:tc>
                <a:tc>
                  <a:txBody>
                    <a:bodyPr/>
                    <a:lstStyle/>
                    <a:p>
                      <a:pPr algn="ctr"/>
                      <a:endParaRPr lang="de-CH" dirty="0"/>
                    </a:p>
                  </a:txBody>
                  <a:tcPr anchor="ctr">
                    <a:lnR w="12700" cap="flat" cmpd="sng" algn="ctr">
                      <a:noFill/>
                      <a:prstDash val="solid"/>
                      <a:round/>
                      <a:headEnd type="none" w="med" len="med"/>
                      <a:tailEnd type="none" w="med" len="med"/>
                    </a:lnR>
                    <a:lnB w="12700" cap="flat" cmpd="sng" algn="ctr">
                      <a:noFill/>
                      <a:prstDash val="solid"/>
                      <a:round/>
                      <a:headEnd type="none" w="med" len="med"/>
                      <a:tailEnd type="none" w="med" len="med"/>
                    </a:lnB>
                    <a:noFill/>
                  </a:tcPr>
                </a:tc>
                <a:tc>
                  <a:txBody>
                    <a:bodyPr/>
                    <a:lstStyle/>
                    <a:p>
                      <a:pPr algn="ctr"/>
                      <a:endParaRPr lang="de-CH"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noFill/>
                  </a:tcPr>
                </a:tc>
                <a:tc>
                  <a:txBody>
                    <a:bodyPr/>
                    <a:lstStyle/>
                    <a:p>
                      <a:pPr algn="ctr"/>
                      <a:endParaRPr lang="de-CH" dirty="0"/>
                    </a:p>
                  </a:txBody>
                  <a:tcPr anchor="ct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5758751"/>
                  </a:ext>
                </a:extLst>
              </a:tr>
              <a:tr h="1884394">
                <a:tc>
                  <a:txBody>
                    <a:bodyPr/>
                    <a:lstStyle/>
                    <a:p>
                      <a:pPr algn="ctr"/>
                      <a:r>
                        <a:rPr lang="en-US" sz="2400" b="1" dirty="0">
                          <a:solidFill>
                            <a:schemeClr val="bg1"/>
                          </a:solidFill>
                        </a:rPr>
                        <a:t>Charge integrating</a:t>
                      </a:r>
                      <a:endParaRPr lang="de-CH" sz="2400" b="1" dirty="0">
                        <a:solidFill>
                          <a:schemeClr val="bg1"/>
                        </a:solidFill>
                      </a:endParaRPr>
                    </a:p>
                  </a:txBody>
                  <a:tcPr anchor="ctr">
                    <a:solidFill>
                      <a:schemeClr val="accent3"/>
                    </a:solidFill>
                  </a:tcPr>
                </a:tc>
                <a:tc>
                  <a:txBody>
                    <a:bodyPr/>
                    <a:lstStyle/>
                    <a:p>
                      <a:pPr algn="ctr"/>
                      <a:endParaRPr lang="de-CH"/>
                    </a:p>
                  </a:txBody>
                  <a:tcPr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noFill/>
                  </a:tcPr>
                </a:tc>
                <a:tc>
                  <a:txBody>
                    <a:bodyPr/>
                    <a:lstStyle/>
                    <a:p>
                      <a:pPr algn="ctr"/>
                      <a:endParaRPr lang="de-CH"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noFill/>
                  </a:tcPr>
                </a:tc>
                <a:tc>
                  <a:txBody>
                    <a:bodyPr/>
                    <a:lstStyle/>
                    <a:p>
                      <a:pPr algn="ctr"/>
                      <a:endParaRPr lang="de-CH" dirty="0"/>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extLst>
                  <a:ext uri="{0D108BD9-81ED-4DB2-BD59-A6C34878D82A}">
                    <a16:rowId xmlns:a16="http://schemas.microsoft.com/office/drawing/2014/main" val="1589916829"/>
                  </a:ext>
                </a:extLst>
              </a:tr>
            </a:tbl>
          </a:graphicData>
        </a:graphic>
      </p:graphicFrame>
      <p:grpSp>
        <p:nvGrpSpPr>
          <p:cNvPr id="17" name="Group 16"/>
          <p:cNvGrpSpPr>
            <a:grpSpLocks/>
          </p:cNvGrpSpPr>
          <p:nvPr/>
        </p:nvGrpSpPr>
        <p:grpSpPr>
          <a:xfrm>
            <a:off x="6229270" y="2692212"/>
            <a:ext cx="2519999" cy="1868283"/>
            <a:chOff x="6202174" y="2622141"/>
            <a:chExt cx="2533489" cy="1859764"/>
          </a:xfrm>
        </p:grpSpPr>
        <p:pic>
          <p:nvPicPr>
            <p:cNvPr id="18" name="Picture 17">
              <a:extLst>
                <a:ext uri="{FF2B5EF4-FFF2-40B4-BE49-F238E27FC236}">
                  <a16:creationId xmlns:a16="http://schemas.microsoft.com/office/drawing/2014/main" id="{756E47B0-0015-8A2F-97D2-32948113316B}"/>
                </a:ext>
              </a:extLst>
            </p:cNvPr>
            <p:cNvPicPr>
              <a:picLocks/>
            </p:cNvPicPr>
            <p:nvPr/>
          </p:nvPicPr>
          <p:blipFill rotWithShape="1">
            <a:blip r:embed="rId2"/>
            <a:srcRect l="40740" t="37171" r="40585" b="35316"/>
            <a:stretch/>
          </p:blipFill>
          <p:spPr>
            <a:xfrm>
              <a:off x="6240014" y="2622141"/>
              <a:ext cx="2495649" cy="1859764"/>
            </a:xfrm>
            <a:prstGeom prst="rect">
              <a:avLst/>
            </a:prstGeom>
          </p:spPr>
        </p:pic>
        <p:sp>
          <p:nvSpPr>
            <p:cNvPr id="19" name="Rectangle 18"/>
            <p:cNvSpPr/>
            <p:nvPr/>
          </p:nvSpPr>
          <p:spPr>
            <a:xfrm>
              <a:off x="6202174" y="4020240"/>
              <a:ext cx="2533489" cy="461665"/>
            </a:xfrm>
            <a:prstGeom prst="rect">
              <a:avLst/>
            </a:prstGeom>
            <a:gradFill flip="none" rotWithShape="1">
              <a:gsLst>
                <a:gs pos="0">
                  <a:schemeClr val="accent2"/>
                </a:gs>
                <a:gs pos="100000">
                  <a:schemeClr val="accent2">
                    <a:alpha val="0"/>
                  </a:schemeClr>
                </a:gs>
              </a:gsLst>
              <a:path path="rect">
                <a:fillToRect l="50000" t="50000" r="50000" b="50000"/>
              </a:path>
              <a:tileRect/>
            </a:gradFill>
          </p:spPr>
          <p:txBody>
            <a:bodyPr wrap="square" anchor="ctr">
              <a:spAutoFit/>
            </a:bodyPr>
            <a:lstStyle/>
            <a:p>
              <a:pPr algn="r"/>
              <a:r>
                <a:rPr lang="de-DE" sz="2400" b="1" dirty="0"/>
                <a:t>MATTERHORN</a:t>
              </a:r>
              <a:endParaRPr lang="en-US" sz="2400" b="1" dirty="0"/>
            </a:p>
          </p:txBody>
        </p:sp>
      </p:grpSp>
      <p:sp>
        <p:nvSpPr>
          <p:cNvPr id="5" name="Slide Number Placeholder 4"/>
          <p:cNvSpPr>
            <a:spLocks noGrp="1"/>
          </p:cNvSpPr>
          <p:nvPr>
            <p:ph type="sldNum" sz="quarter" idx="12"/>
          </p:nvPr>
        </p:nvSpPr>
        <p:spPr/>
        <p:txBody>
          <a:bodyPr/>
          <a:lstStyle/>
          <a:p>
            <a:fld id="{442AD375-037F-43D0-B059-5172DA06796A}" type="slidenum">
              <a:rPr lang="en-GB" noProof="0" smtClean="0"/>
              <a:pPr/>
              <a:t>10</a:t>
            </a:fld>
            <a:endParaRPr lang="en-GB" noProof="0" dirty="0"/>
          </a:p>
        </p:txBody>
      </p:sp>
      <p:sp>
        <p:nvSpPr>
          <p:cNvPr id="6" name="Title 5"/>
          <p:cNvSpPr>
            <a:spLocks noGrp="1"/>
          </p:cNvSpPr>
          <p:nvPr>
            <p:ph type="title"/>
          </p:nvPr>
        </p:nvSpPr>
        <p:spPr/>
        <p:txBody>
          <a:bodyPr/>
          <a:lstStyle/>
          <a:p>
            <a:r>
              <a:rPr lang="en-US" dirty="0"/>
              <a:t>PSI Detector portfolio</a:t>
            </a:r>
            <a:endParaRPr lang="de-CH" dirty="0"/>
          </a:p>
        </p:txBody>
      </p:sp>
      <p:sp>
        <p:nvSpPr>
          <p:cNvPr id="25" name="Line 30"/>
          <p:cNvSpPr>
            <a:spLocks noChangeShapeType="1"/>
          </p:cNvSpPr>
          <p:nvPr/>
        </p:nvSpPr>
        <p:spPr bwMode="auto">
          <a:xfrm>
            <a:off x="6277938" y="4101966"/>
            <a:ext cx="2293671" cy="491466"/>
          </a:xfrm>
          <a:prstGeom prst="line">
            <a:avLst/>
          </a:prstGeom>
          <a:no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128588">
              <a:spcBef>
                <a:spcPts val="254"/>
              </a:spcBef>
              <a:buClr>
                <a:srgbClr val="000000"/>
              </a:buClr>
              <a:buSzPct val="100000"/>
            </a:pPr>
            <a:endParaRPr lang="de-CH" sz="1181">
              <a:solidFill>
                <a:schemeClr val="accent5">
                  <a:lumMod val="60000"/>
                  <a:lumOff val="40000"/>
                </a:schemeClr>
              </a:solidFill>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75791773-F945-F31A-E674-12AAB937AA1F}"/>
              </a:ext>
            </a:extLst>
          </p:cNvPr>
          <p:cNvGrpSpPr/>
          <p:nvPr/>
        </p:nvGrpSpPr>
        <p:grpSpPr>
          <a:xfrm>
            <a:off x="3725241" y="2688495"/>
            <a:ext cx="2520000" cy="1872000"/>
            <a:chOff x="3725241" y="2688495"/>
            <a:chExt cx="2520000" cy="1872000"/>
          </a:xfrm>
        </p:grpSpPr>
        <p:pic>
          <p:nvPicPr>
            <p:cNvPr id="15" name="Picture 14"/>
            <p:cNvPicPr>
              <a:picLocks/>
            </p:cNvPicPr>
            <p:nvPr/>
          </p:nvPicPr>
          <p:blipFill rotWithShape="1">
            <a:blip r:embed="rId3" cstate="print">
              <a:extLst>
                <a:ext uri="{28A0092B-C50C-407E-A947-70E740481C1C}">
                  <a14:useLocalDpi xmlns:a14="http://schemas.microsoft.com/office/drawing/2010/main" val="0"/>
                </a:ext>
              </a:extLst>
            </a:blip>
            <a:srcRect l="22393" r="29006"/>
            <a:stretch/>
          </p:blipFill>
          <p:spPr>
            <a:xfrm>
              <a:off x="3725241" y="2688495"/>
              <a:ext cx="2520000" cy="1872000"/>
            </a:xfrm>
            <a:prstGeom prst="rect">
              <a:avLst/>
            </a:prstGeom>
          </p:spPr>
        </p:pic>
        <p:sp>
          <p:nvSpPr>
            <p:cNvPr id="35" name="Rectangle 34"/>
            <p:cNvSpPr/>
            <p:nvPr/>
          </p:nvSpPr>
          <p:spPr>
            <a:xfrm>
              <a:off x="4660392" y="4098830"/>
              <a:ext cx="1579624" cy="461665"/>
            </a:xfrm>
            <a:prstGeom prst="rect">
              <a:avLst/>
            </a:prstGeom>
            <a:gradFill flip="none" rotWithShape="1">
              <a:gsLst>
                <a:gs pos="70000">
                  <a:srgbClr val="B9B9B9"/>
                </a:gs>
                <a:gs pos="0">
                  <a:schemeClr val="bg2"/>
                </a:gs>
                <a:gs pos="94000">
                  <a:schemeClr val="bg2">
                    <a:alpha val="0"/>
                  </a:schemeClr>
                </a:gs>
              </a:gsLst>
              <a:path path="rect">
                <a:fillToRect l="50000" t="50000" r="50000" b="50000"/>
              </a:path>
              <a:tileRect/>
            </a:gradFill>
          </p:spPr>
          <p:txBody>
            <a:bodyPr wrap="square">
              <a:spAutoFit/>
            </a:bodyPr>
            <a:lstStyle/>
            <a:p>
              <a:pPr algn="r"/>
              <a:r>
                <a:rPr lang="de-DE" sz="2400" b="1" dirty="0"/>
                <a:t>MYTHEN</a:t>
              </a:r>
              <a:endParaRPr lang="en-US" sz="2400" b="1" dirty="0"/>
            </a:p>
          </p:txBody>
        </p:sp>
      </p:grpSp>
      <p:grpSp>
        <p:nvGrpSpPr>
          <p:cNvPr id="4" name="Group 3">
            <a:extLst>
              <a:ext uri="{FF2B5EF4-FFF2-40B4-BE49-F238E27FC236}">
                <a16:creationId xmlns:a16="http://schemas.microsoft.com/office/drawing/2014/main" id="{221CE114-D310-D6BC-843D-1FF4CB36C3E6}"/>
              </a:ext>
            </a:extLst>
          </p:cNvPr>
          <p:cNvGrpSpPr/>
          <p:nvPr/>
        </p:nvGrpSpPr>
        <p:grpSpPr>
          <a:xfrm>
            <a:off x="3720016" y="4582168"/>
            <a:ext cx="2520000" cy="1872000"/>
            <a:chOff x="3695103" y="4523009"/>
            <a:chExt cx="2520000" cy="1872000"/>
          </a:xfrm>
        </p:grpSpPr>
        <p:pic>
          <p:nvPicPr>
            <p:cNvPr id="31" name="Picture 30" descr="board_from_top4545_pyra">
              <a:extLst>
                <a:ext uri="{FF2B5EF4-FFF2-40B4-BE49-F238E27FC236}">
                  <a16:creationId xmlns:a16="http://schemas.microsoft.com/office/drawing/2014/main" id="{6478393F-76A5-E256-224D-E19318CF35F9}"/>
                </a:ext>
              </a:extLst>
            </p:cNvPr>
            <p:cNvPicPr>
              <a:picLocks noChangeArrowheads="1"/>
            </p:cNvPicPr>
            <p:nvPr/>
          </p:nvPicPr>
          <p:blipFill>
            <a:blip r:embed="rId4" cstate="print"/>
            <a:srcRect/>
            <a:stretch>
              <a:fillRect/>
            </a:stretch>
          </p:blipFill>
          <p:spPr bwMode="auto">
            <a:xfrm>
              <a:off x="3695103" y="4523009"/>
              <a:ext cx="2520000" cy="1872000"/>
            </a:xfrm>
            <a:prstGeom prst="rect">
              <a:avLst/>
            </a:prstGeom>
            <a:noFill/>
          </p:spPr>
        </p:pic>
        <p:sp>
          <p:nvSpPr>
            <p:cNvPr id="36" name="Rectangle 35"/>
            <p:cNvSpPr/>
            <p:nvPr/>
          </p:nvSpPr>
          <p:spPr>
            <a:xfrm>
              <a:off x="3785997" y="5933344"/>
              <a:ext cx="2429106" cy="461665"/>
            </a:xfrm>
            <a:prstGeom prst="rect">
              <a:avLst/>
            </a:prstGeom>
            <a:gradFill flip="none" rotWithShape="1">
              <a:gsLst>
                <a:gs pos="0">
                  <a:schemeClr val="tx1"/>
                </a:gs>
                <a:gs pos="94000">
                  <a:schemeClr val="tx1">
                    <a:alpha val="0"/>
                  </a:schemeClr>
                </a:gs>
              </a:gsLst>
              <a:lin ang="0" scaled="1"/>
              <a:tileRect/>
            </a:gradFill>
          </p:spPr>
          <p:txBody>
            <a:bodyPr wrap="square">
              <a:spAutoFit/>
            </a:bodyPr>
            <a:lstStyle/>
            <a:p>
              <a:pPr algn="r"/>
              <a:r>
                <a:rPr lang="de-DE" sz="2400" b="1" dirty="0">
                  <a:solidFill>
                    <a:schemeClr val="bg1"/>
                  </a:solidFill>
                </a:rPr>
                <a:t>GOTTHARD</a:t>
              </a:r>
              <a:endParaRPr lang="en-US" sz="2400" b="1" dirty="0">
                <a:solidFill>
                  <a:schemeClr val="bg1"/>
                </a:solidFill>
              </a:endParaRPr>
            </a:p>
          </p:txBody>
        </p:sp>
      </p:grpSp>
      <p:grpSp>
        <p:nvGrpSpPr>
          <p:cNvPr id="9" name="Group 8">
            <a:extLst>
              <a:ext uri="{FF2B5EF4-FFF2-40B4-BE49-F238E27FC236}">
                <a16:creationId xmlns:a16="http://schemas.microsoft.com/office/drawing/2014/main" id="{DC188E44-50ED-B244-4264-6626DC630ACA}"/>
              </a:ext>
            </a:extLst>
          </p:cNvPr>
          <p:cNvGrpSpPr/>
          <p:nvPr/>
        </p:nvGrpSpPr>
        <p:grpSpPr>
          <a:xfrm>
            <a:off x="8752010" y="4582168"/>
            <a:ext cx="2520000" cy="1872000"/>
            <a:chOff x="8782664" y="4582168"/>
            <a:chExt cx="2520000" cy="1872000"/>
          </a:xfrm>
        </p:grpSpPr>
        <p:pic>
          <p:nvPicPr>
            <p:cNvPr id="30" name="Grafik 17" descr="M03_T.jpg">
              <a:extLst>
                <a:ext uri="{FF2B5EF4-FFF2-40B4-BE49-F238E27FC236}">
                  <a16:creationId xmlns:a16="http://schemas.microsoft.com/office/drawing/2014/main" id="{CD76FA48-2FA9-4248-4A48-D3C827DD2E54}"/>
                </a:ext>
              </a:extLst>
            </p:cNvPr>
            <p:cNvPicPr>
              <a:picLocks/>
            </p:cNvPicPr>
            <p:nvPr/>
          </p:nvPicPr>
          <p:blipFill rotWithShape="1">
            <a:blip r:embed="rId5"/>
            <a:srcRect l="10513" r="5424" b="8670"/>
            <a:stretch/>
          </p:blipFill>
          <p:spPr>
            <a:xfrm>
              <a:off x="8782664" y="4582168"/>
              <a:ext cx="2520000" cy="1872000"/>
            </a:xfrm>
            <a:prstGeom prst="rect">
              <a:avLst/>
            </a:prstGeom>
          </p:spPr>
        </p:pic>
        <p:sp>
          <p:nvSpPr>
            <p:cNvPr id="37" name="Rectangle 36"/>
            <p:cNvSpPr/>
            <p:nvPr/>
          </p:nvSpPr>
          <p:spPr>
            <a:xfrm>
              <a:off x="9230267" y="5992503"/>
              <a:ext cx="2072397" cy="461665"/>
            </a:xfrm>
            <a:prstGeom prst="rect">
              <a:avLst/>
            </a:prstGeom>
            <a:gradFill>
              <a:gsLst>
                <a:gs pos="0">
                  <a:schemeClr val="accent2"/>
                </a:gs>
                <a:gs pos="99000">
                  <a:schemeClr val="accent2">
                    <a:alpha val="0"/>
                  </a:schemeClr>
                </a:gs>
              </a:gsLst>
              <a:path path="rect">
                <a:fillToRect l="50000" t="50000" r="50000" b="50000"/>
              </a:path>
            </a:gradFill>
          </p:spPr>
          <p:txBody>
            <a:bodyPr wrap="square">
              <a:spAutoFit/>
            </a:bodyPr>
            <a:lstStyle/>
            <a:p>
              <a:pPr algn="r"/>
              <a:r>
                <a:rPr lang="de-DE" sz="2400" b="1" dirty="0"/>
                <a:t>MÖNCH1.0</a:t>
              </a:r>
              <a:endParaRPr lang="en-US" sz="2400" b="1" dirty="0"/>
            </a:p>
          </p:txBody>
        </p:sp>
      </p:grpSp>
      <p:grpSp>
        <p:nvGrpSpPr>
          <p:cNvPr id="8" name="Group 7">
            <a:extLst>
              <a:ext uri="{FF2B5EF4-FFF2-40B4-BE49-F238E27FC236}">
                <a16:creationId xmlns:a16="http://schemas.microsoft.com/office/drawing/2014/main" id="{DEB334B9-1C18-6525-E732-35638D34A783}"/>
              </a:ext>
            </a:extLst>
          </p:cNvPr>
          <p:cNvGrpSpPr/>
          <p:nvPr/>
        </p:nvGrpSpPr>
        <p:grpSpPr>
          <a:xfrm>
            <a:off x="6229269" y="4582168"/>
            <a:ext cx="2520000" cy="1872000"/>
            <a:chOff x="6206317" y="4574402"/>
            <a:chExt cx="2520000" cy="1872000"/>
          </a:xfrm>
        </p:grpSpPr>
        <p:pic>
          <p:nvPicPr>
            <p:cNvPr id="16" name="Picture 15"/>
            <p:cNvPicPr>
              <a:picLocks/>
            </p:cNvPicPr>
            <p:nvPr/>
          </p:nvPicPr>
          <p:blipFill rotWithShape="1">
            <a:blip r:embed="rId6"/>
            <a:srcRect l="7023" t="3191" r="29754" b="17490"/>
            <a:stretch/>
          </p:blipFill>
          <p:spPr>
            <a:xfrm>
              <a:off x="6206317" y="4574402"/>
              <a:ext cx="2520000" cy="1872000"/>
            </a:xfrm>
            <a:prstGeom prst="rect">
              <a:avLst/>
            </a:prstGeom>
          </p:spPr>
        </p:pic>
        <p:sp>
          <p:nvSpPr>
            <p:cNvPr id="38" name="Rectangle 37"/>
            <p:cNvSpPr/>
            <p:nvPr/>
          </p:nvSpPr>
          <p:spPr>
            <a:xfrm>
              <a:off x="6667408" y="5984737"/>
              <a:ext cx="2058909" cy="461665"/>
            </a:xfrm>
            <a:prstGeom prst="rect">
              <a:avLst/>
            </a:prstGeom>
            <a:gradFill flip="none" rotWithShape="1">
              <a:gsLst>
                <a:gs pos="0">
                  <a:schemeClr val="accent2"/>
                </a:gs>
                <a:gs pos="99000">
                  <a:schemeClr val="accent2">
                    <a:alpha val="0"/>
                  </a:schemeClr>
                </a:gs>
              </a:gsLst>
              <a:path path="rect">
                <a:fillToRect l="50000" t="50000" r="50000" b="50000"/>
              </a:path>
              <a:tileRect/>
            </a:gradFill>
          </p:spPr>
          <p:txBody>
            <a:bodyPr wrap="square">
              <a:spAutoFit/>
            </a:bodyPr>
            <a:lstStyle/>
            <a:p>
              <a:pPr algn="r"/>
              <a:r>
                <a:rPr lang="de-DE" sz="2400" b="1" dirty="0"/>
                <a:t>JUNGFRAU2</a:t>
              </a:r>
              <a:endParaRPr lang="en-US" sz="2400" b="1" dirty="0"/>
            </a:p>
          </p:txBody>
        </p:sp>
      </p:grpSp>
    </p:spTree>
    <p:extLst>
      <p:ext uri="{BB962C8B-B14F-4D97-AF65-F5344CB8AC3E}">
        <p14:creationId xmlns:p14="http://schemas.microsoft.com/office/powerpoint/2010/main" val="37961595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590B2814-0469-2A5C-F6ED-F192B9C2EC51}"/>
              </a:ext>
            </a:extLst>
          </p:cNvPr>
          <p:cNvGrpSpPr/>
          <p:nvPr/>
        </p:nvGrpSpPr>
        <p:grpSpPr>
          <a:xfrm>
            <a:off x="7068108" y="5126834"/>
            <a:ext cx="1974207" cy="1320054"/>
            <a:chOff x="881434" y="5084519"/>
            <a:chExt cx="1835178" cy="1137905"/>
          </a:xfrm>
        </p:grpSpPr>
        <p:pic>
          <p:nvPicPr>
            <p:cNvPr id="6" name="Picture 5">
              <a:extLst>
                <a:ext uri="{FF2B5EF4-FFF2-40B4-BE49-F238E27FC236}">
                  <a16:creationId xmlns:a16="http://schemas.microsoft.com/office/drawing/2014/main" id="{5FCA146B-6E1B-6DD3-DD24-33C5686A550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65028" r="71654"/>
            <a:stretch/>
          </p:blipFill>
          <p:spPr>
            <a:xfrm>
              <a:off x="881434" y="5084519"/>
              <a:ext cx="1835178" cy="1137905"/>
            </a:xfrm>
            <a:prstGeom prst="rect">
              <a:avLst/>
            </a:prstGeom>
          </p:spPr>
        </p:pic>
        <p:sp>
          <p:nvSpPr>
            <p:cNvPr id="9" name="Rectangle 8">
              <a:extLst>
                <a:ext uri="{FF2B5EF4-FFF2-40B4-BE49-F238E27FC236}">
                  <a16:creationId xmlns:a16="http://schemas.microsoft.com/office/drawing/2014/main" id="{324D6C35-D498-D5BA-2057-906D1FA48FCF}"/>
                </a:ext>
              </a:extLst>
            </p:cNvPr>
            <p:cNvSpPr/>
            <p:nvPr/>
          </p:nvSpPr>
          <p:spPr>
            <a:xfrm>
              <a:off x="926913" y="5949280"/>
              <a:ext cx="272543" cy="240848"/>
            </a:xfrm>
            <a:prstGeom prst="rect">
              <a:avLst/>
            </a:prstGeom>
            <a:solidFill>
              <a:srgbClr val="C0C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grpSp>
      <p:sp>
        <p:nvSpPr>
          <p:cNvPr id="14" name="Title 13"/>
          <p:cNvSpPr>
            <a:spLocks noGrp="1"/>
          </p:cNvSpPr>
          <p:nvPr>
            <p:ph type="title"/>
          </p:nvPr>
        </p:nvSpPr>
        <p:spPr/>
        <p:txBody>
          <a:bodyPr/>
          <a:lstStyle/>
          <a:p>
            <a:r>
              <a:rPr lang="en-US" dirty="0"/>
              <a:t>MATTERHORN: the next peak for single photon counting</a:t>
            </a:r>
            <a:endParaRPr lang="de-CH" dirty="0"/>
          </a:p>
        </p:txBody>
      </p:sp>
      <p:sp>
        <p:nvSpPr>
          <p:cNvPr id="10" name="Content Placeholder 9">
            <a:extLst>
              <a:ext uri="{FF2B5EF4-FFF2-40B4-BE49-F238E27FC236}">
                <a16:creationId xmlns:a16="http://schemas.microsoft.com/office/drawing/2014/main" id="{EEBE553A-5BCE-4705-1586-4325B8B19500}"/>
              </a:ext>
            </a:extLst>
          </p:cNvPr>
          <p:cNvSpPr>
            <a:spLocks noGrp="1"/>
          </p:cNvSpPr>
          <p:nvPr>
            <p:ph idx="1"/>
          </p:nvPr>
        </p:nvSpPr>
        <p:spPr>
          <a:xfrm>
            <a:off x="6622861" y="1419535"/>
            <a:ext cx="4940030" cy="2998594"/>
          </a:xfrm>
        </p:spPr>
        <p:txBody>
          <a:bodyPr/>
          <a:lstStyle/>
          <a:p>
            <a:r>
              <a:rPr lang="en-US" dirty="0"/>
              <a:t>Full size ASIC submitted last week</a:t>
            </a:r>
          </a:p>
          <a:p>
            <a:pPr marL="342900" indent="-342900">
              <a:buFont typeface="Arial" panose="020B0604020202020204" pitchFamily="34" charset="0"/>
              <a:buChar char="•"/>
            </a:pPr>
            <a:r>
              <a:rPr lang="de-CH" dirty="0"/>
              <a:t>Dual </a:t>
            </a:r>
            <a:r>
              <a:rPr lang="de-CH" dirty="0" err="1"/>
              <a:t>polarity</a:t>
            </a:r>
            <a:r>
              <a:rPr lang="de-CH" dirty="0"/>
              <a:t> analog </a:t>
            </a:r>
            <a:r>
              <a:rPr lang="de-CH" dirty="0" err="1"/>
              <a:t>chain</a:t>
            </a:r>
            <a:endParaRPr lang="de-CH" dirty="0"/>
          </a:p>
          <a:p>
            <a:pPr marL="342900" indent="-342900">
              <a:buFont typeface="Arial" panose="020B0604020202020204" pitchFamily="34" charset="0"/>
              <a:buChar char="•"/>
            </a:pPr>
            <a:r>
              <a:rPr lang="en-US" dirty="0"/>
              <a:t>4 independent comparators and </a:t>
            </a:r>
            <a:r>
              <a:rPr lang="en-US" dirty="0" err="1"/>
              <a:t>gatable</a:t>
            </a:r>
            <a:r>
              <a:rPr lang="en-US" dirty="0"/>
              <a:t> counters</a:t>
            </a:r>
          </a:p>
          <a:p>
            <a:pPr marL="594900" lvl="1" indent="-342900">
              <a:buFont typeface="Arial" panose="020B0604020202020204" pitchFamily="34" charset="0"/>
              <a:buChar char="•"/>
            </a:pPr>
            <a:r>
              <a:rPr lang="en-US" dirty="0"/>
              <a:t>Pile-up tracking</a:t>
            </a:r>
          </a:p>
          <a:p>
            <a:pPr marL="594900" lvl="1" indent="-342900">
              <a:buFont typeface="Arial" panose="020B0604020202020204" pitchFamily="34" charset="0"/>
              <a:buChar char="•"/>
            </a:pPr>
            <a:r>
              <a:rPr lang="en-US" dirty="0"/>
              <a:t>Pump-multiprobe measurements </a:t>
            </a:r>
          </a:p>
          <a:p>
            <a:pPr marL="342900" indent="-342900">
              <a:buFont typeface="Arial" panose="020B0604020202020204" pitchFamily="34" charset="0"/>
              <a:buChar char="•"/>
            </a:pPr>
            <a:r>
              <a:rPr lang="de-CH" dirty="0" err="1"/>
              <a:t>Synthesized</a:t>
            </a:r>
            <a:r>
              <a:rPr lang="de-CH" dirty="0"/>
              <a:t> digital </a:t>
            </a:r>
            <a:r>
              <a:rPr lang="de-CH" dirty="0" err="1"/>
              <a:t>periphery</a:t>
            </a:r>
            <a:endParaRPr lang="de-CH" dirty="0"/>
          </a:p>
          <a:p>
            <a:pPr marL="342900" indent="-342900">
              <a:buFont typeface="Arial" panose="020B0604020202020204" pitchFamily="34" charset="0"/>
              <a:buChar char="•"/>
            </a:pPr>
            <a:r>
              <a:rPr lang="de-CH" dirty="0"/>
              <a:t>On-chip PLL</a:t>
            </a:r>
          </a:p>
          <a:p>
            <a:pPr marL="342900" indent="-342900">
              <a:buFont typeface="Arial" panose="020B0604020202020204" pitchFamily="34" charset="0"/>
              <a:buChar char="•"/>
            </a:pPr>
            <a:r>
              <a:rPr lang="de-CH" dirty="0"/>
              <a:t>4 x 3.125 GHz </a:t>
            </a:r>
            <a:r>
              <a:rPr lang="de-CH" dirty="0" err="1"/>
              <a:t>serializers</a:t>
            </a:r>
            <a:r>
              <a:rPr lang="de-CH" dirty="0"/>
              <a:t> / </a:t>
            </a:r>
            <a:r>
              <a:rPr lang="de-CH" dirty="0" err="1"/>
              <a:t>chip</a:t>
            </a:r>
            <a:endParaRPr lang="de-CH" dirty="0"/>
          </a:p>
          <a:p>
            <a:pPr marL="342900" indent="-342900">
              <a:buFont typeface="Arial" panose="020B0604020202020204" pitchFamily="34" charset="0"/>
              <a:buChar char="•"/>
            </a:pPr>
            <a:r>
              <a:rPr lang="de-CH" dirty="0"/>
              <a:t>100 </a:t>
            </a:r>
            <a:r>
              <a:rPr lang="de-CH" dirty="0" err="1"/>
              <a:t>Gb</a:t>
            </a:r>
            <a:r>
              <a:rPr lang="de-CH" dirty="0"/>
              <a:t>/s link / </a:t>
            </a:r>
            <a:r>
              <a:rPr lang="de-CH" dirty="0" err="1"/>
              <a:t>module</a:t>
            </a:r>
            <a:endParaRPr lang="de-CH" dirty="0"/>
          </a:p>
        </p:txBody>
      </p:sp>
      <p:sp>
        <p:nvSpPr>
          <p:cNvPr id="5" name="Slide Number Placeholder 4"/>
          <p:cNvSpPr>
            <a:spLocks noGrp="1"/>
          </p:cNvSpPr>
          <p:nvPr>
            <p:ph type="sldNum" sz="quarter" idx="12"/>
          </p:nvPr>
        </p:nvSpPr>
        <p:spPr/>
        <p:txBody>
          <a:bodyPr/>
          <a:lstStyle/>
          <a:p>
            <a:fld id="{442AD375-037F-43D0-B059-5172DA06796A}" type="slidenum">
              <a:rPr lang="en-GB" noProof="0" smtClean="0"/>
              <a:pPr/>
              <a:t>11</a:t>
            </a:fld>
            <a:endParaRPr lang="en-GB" noProof="0" dirty="0"/>
          </a:p>
        </p:txBody>
      </p:sp>
      <p:graphicFrame>
        <p:nvGraphicFramePr>
          <p:cNvPr id="13" name="Table 12"/>
          <p:cNvGraphicFramePr>
            <a:graphicFrameLocks noGrp="1"/>
          </p:cNvGraphicFramePr>
          <p:nvPr>
            <p:extLst>
              <p:ext uri="{D42A27DB-BD31-4B8C-83A1-F6EECF244321}">
                <p14:modId xmlns:p14="http://schemas.microsoft.com/office/powerpoint/2010/main" val="1407916566"/>
              </p:ext>
            </p:extLst>
          </p:nvPr>
        </p:nvGraphicFramePr>
        <p:xfrm>
          <a:off x="695399" y="1380976"/>
          <a:ext cx="5663806" cy="4424680"/>
        </p:xfrm>
        <a:graphic>
          <a:graphicData uri="http://schemas.openxmlformats.org/drawingml/2006/table">
            <a:tbl>
              <a:tblPr firstRow="1" bandRow="1">
                <a:tableStyleId>{5C22544A-7EE6-4342-B048-85BDC9FD1C3A}</a:tableStyleId>
              </a:tblPr>
              <a:tblGrid>
                <a:gridCol w="1814090">
                  <a:extLst>
                    <a:ext uri="{9D8B030D-6E8A-4147-A177-3AD203B41FA5}">
                      <a16:colId xmlns:a16="http://schemas.microsoft.com/office/drawing/2014/main" val="1992808842"/>
                    </a:ext>
                  </a:extLst>
                </a:gridCol>
                <a:gridCol w="1924858">
                  <a:extLst>
                    <a:ext uri="{9D8B030D-6E8A-4147-A177-3AD203B41FA5}">
                      <a16:colId xmlns:a16="http://schemas.microsoft.com/office/drawing/2014/main" val="4093879446"/>
                    </a:ext>
                  </a:extLst>
                </a:gridCol>
                <a:gridCol w="1924858">
                  <a:extLst>
                    <a:ext uri="{9D8B030D-6E8A-4147-A177-3AD203B41FA5}">
                      <a16:colId xmlns:a16="http://schemas.microsoft.com/office/drawing/2014/main" val="84404123"/>
                    </a:ext>
                  </a:extLst>
                </a:gridCol>
              </a:tblGrid>
              <a:tr h="370840">
                <a:tc>
                  <a:txBody>
                    <a:bodyPr/>
                    <a:lstStyle/>
                    <a:p>
                      <a:endParaRPr lang="de-CH" sz="1800" dirty="0"/>
                    </a:p>
                  </a:txBody>
                  <a:tcPr/>
                </a:tc>
                <a:tc>
                  <a:txBody>
                    <a:bodyPr/>
                    <a:lstStyle/>
                    <a:p>
                      <a:pPr algn="ctr"/>
                      <a:r>
                        <a:rPr lang="en-US" sz="1800" dirty="0"/>
                        <a:t>EIGER</a:t>
                      </a:r>
                      <a:endParaRPr lang="de-CH" sz="1800" dirty="0"/>
                    </a:p>
                  </a:txBody>
                  <a:tcPr anchor="ctr"/>
                </a:tc>
                <a:tc>
                  <a:txBody>
                    <a:bodyPr/>
                    <a:lstStyle/>
                    <a:p>
                      <a:pPr algn="ctr"/>
                      <a:r>
                        <a:rPr lang="en-US" sz="1800" dirty="0"/>
                        <a:t>MATTERHORN</a:t>
                      </a:r>
                      <a:endParaRPr lang="de-CH" sz="1800" dirty="0"/>
                    </a:p>
                  </a:txBody>
                  <a:tcPr anchor="ctr"/>
                </a:tc>
                <a:extLst>
                  <a:ext uri="{0D108BD9-81ED-4DB2-BD59-A6C34878D82A}">
                    <a16:rowId xmlns:a16="http://schemas.microsoft.com/office/drawing/2014/main" val="2877902398"/>
                  </a:ext>
                </a:extLst>
              </a:tr>
              <a:tr h="370840">
                <a:tc>
                  <a:txBody>
                    <a:bodyPr/>
                    <a:lstStyle/>
                    <a:p>
                      <a:r>
                        <a:rPr lang="en-US" sz="1800" b="1" dirty="0"/>
                        <a:t>Pixel size</a:t>
                      </a:r>
                      <a:endParaRPr lang="de-CH" sz="1800" b="1" dirty="0"/>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latin typeface="+mn-lt"/>
                        </a:rPr>
                        <a:t>75 x 75 µm</a:t>
                      </a:r>
                      <a:r>
                        <a:rPr lang="en-US" sz="1800" baseline="30000" dirty="0">
                          <a:latin typeface="+mn-lt"/>
                        </a:rPr>
                        <a:t>2</a:t>
                      </a:r>
                      <a:endParaRPr lang="de-CH" sz="1800" baseline="30000" dirty="0">
                        <a:latin typeface="+mn-lt"/>
                      </a:endParaRPr>
                    </a:p>
                  </a:txBody>
                  <a:tcPr anchor="ctr"/>
                </a:tc>
                <a:tc hMerge="1">
                  <a:txBody>
                    <a:bodyPr/>
                    <a:lstStyle/>
                    <a:p>
                      <a:endParaRPr dirty="0"/>
                    </a:p>
                  </a:txBody>
                  <a:tcPr anchor="ctr"/>
                </a:tc>
                <a:extLst>
                  <a:ext uri="{0D108BD9-81ED-4DB2-BD59-A6C34878D82A}">
                    <a16:rowId xmlns:a16="http://schemas.microsoft.com/office/drawing/2014/main" val="231248754"/>
                  </a:ext>
                </a:extLst>
              </a:tr>
              <a:tr h="370840">
                <a:tc>
                  <a:txBody>
                    <a:bodyPr/>
                    <a:lstStyle/>
                    <a:p>
                      <a:r>
                        <a:rPr lang="en-US" sz="1800" b="1" dirty="0"/>
                        <a:t>Module size</a:t>
                      </a:r>
                      <a:endParaRPr lang="de-CH" sz="1800" b="1" dirty="0"/>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latin typeface="+mn-lt"/>
                        </a:rPr>
                        <a:t>4 x 8 cm</a:t>
                      </a:r>
                      <a:r>
                        <a:rPr lang="en-US" sz="1800" kern="1200" baseline="30000" dirty="0">
                          <a:solidFill>
                            <a:schemeClr val="dk1"/>
                          </a:solidFill>
                          <a:latin typeface="+mn-lt"/>
                          <a:ea typeface="+mn-ea"/>
                          <a:cs typeface="+mn-cs"/>
                        </a:rPr>
                        <a:t>2</a:t>
                      </a:r>
                      <a:endParaRPr lang="de-CH" sz="1800" kern="1200" baseline="30000" dirty="0">
                        <a:solidFill>
                          <a:schemeClr val="dk1"/>
                        </a:solidFill>
                        <a:latin typeface="+mn-lt"/>
                        <a:ea typeface="+mn-ea"/>
                        <a:cs typeface="+mn-cs"/>
                      </a:endParaRPr>
                    </a:p>
                  </a:txBody>
                  <a:tcPr anchor="ctr"/>
                </a:tc>
                <a:tc hMerge="1">
                  <a:txBody>
                    <a:bodyPr/>
                    <a:lstStyle/>
                    <a:p>
                      <a:endParaRPr dirty="0"/>
                    </a:p>
                  </a:txBody>
                  <a:tcPr anchor="ctr"/>
                </a:tc>
                <a:extLst>
                  <a:ext uri="{0D108BD9-81ED-4DB2-BD59-A6C34878D82A}">
                    <a16:rowId xmlns:a16="http://schemas.microsoft.com/office/drawing/2014/main" val="913857998"/>
                  </a:ext>
                </a:extLst>
              </a:tr>
              <a:tr h="370840">
                <a:tc>
                  <a:txBody>
                    <a:bodyPr/>
                    <a:lstStyle/>
                    <a:p>
                      <a:r>
                        <a:rPr lang="en-US" sz="1800" b="1" dirty="0"/>
                        <a:t>Thresholds</a:t>
                      </a:r>
                      <a:endParaRPr lang="de-CH" sz="1800" b="1" dirty="0"/>
                    </a:p>
                  </a:txBody>
                  <a:tcPr anchor="ctr"/>
                </a:tc>
                <a:tc>
                  <a:txBody>
                    <a:bodyPr/>
                    <a:lstStyle/>
                    <a:p>
                      <a:pPr algn="ctr"/>
                      <a:r>
                        <a:rPr lang="en-US" sz="1800" dirty="0">
                          <a:solidFill>
                            <a:schemeClr val="bg2">
                              <a:lumMod val="50000"/>
                            </a:schemeClr>
                          </a:solidFill>
                          <a:latin typeface="+mn-lt"/>
                        </a:rPr>
                        <a:t>1</a:t>
                      </a:r>
                      <a:endParaRPr lang="de-CH" sz="1800" dirty="0">
                        <a:solidFill>
                          <a:schemeClr val="bg2">
                            <a:lumMod val="50000"/>
                          </a:schemeClr>
                        </a:solidFill>
                        <a:latin typeface="+mn-lt"/>
                      </a:endParaRPr>
                    </a:p>
                  </a:txBody>
                  <a:tcPr anchor="ctr"/>
                </a:tc>
                <a:tc>
                  <a:txBody>
                    <a:bodyPr/>
                    <a:lstStyle/>
                    <a:p>
                      <a:pPr algn="ctr"/>
                      <a:r>
                        <a:rPr lang="en-US" sz="1800" b="1" dirty="0">
                          <a:latin typeface="+mn-lt"/>
                        </a:rPr>
                        <a:t>4</a:t>
                      </a:r>
                      <a:endParaRPr lang="de-CH" sz="1800" b="1" dirty="0">
                        <a:latin typeface="+mn-lt"/>
                      </a:endParaRPr>
                    </a:p>
                  </a:txBody>
                  <a:tcPr anchor="ctr"/>
                </a:tc>
                <a:extLst>
                  <a:ext uri="{0D108BD9-81ED-4DB2-BD59-A6C34878D82A}">
                    <a16:rowId xmlns:a16="http://schemas.microsoft.com/office/drawing/2014/main" val="46894581"/>
                  </a:ext>
                </a:extLst>
              </a:tr>
              <a:tr h="370840">
                <a:tc>
                  <a:txBody>
                    <a:bodyPr/>
                    <a:lstStyle/>
                    <a:p>
                      <a:r>
                        <a:rPr lang="en-US" sz="1800" b="1" dirty="0"/>
                        <a:t>Min Threshold</a:t>
                      </a:r>
                      <a:endParaRPr lang="de-CH" sz="1800" b="1" dirty="0"/>
                    </a:p>
                  </a:txBody>
                  <a:tcPr anchor="ctr"/>
                </a:tc>
                <a:tc>
                  <a:txBody>
                    <a:bodyPr/>
                    <a:lstStyle/>
                    <a:p>
                      <a:pPr algn="ctr"/>
                      <a:r>
                        <a:rPr lang="de-CH" sz="1800" dirty="0">
                          <a:solidFill>
                            <a:schemeClr val="bg2">
                              <a:lumMod val="50000"/>
                            </a:schemeClr>
                          </a:solidFill>
                          <a:latin typeface="+mn-lt"/>
                          <a:cs typeface="Calibri" panose="020F0502020204030204" pitchFamily="34" charset="0"/>
                        </a:rPr>
                        <a:t>~ 3 </a:t>
                      </a:r>
                      <a:r>
                        <a:rPr lang="de-CH" sz="1800" dirty="0" err="1">
                          <a:solidFill>
                            <a:schemeClr val="bg2">
                              <a:lumMod val="50000"/>
                            </a:schemeClr>
                          </a:solidFill>
                          <a:latin typeface="+mn-lt"/>
                          <a:cs typeface="Calibri" panose="020F0502020204030204" pitchFamily="34" charset="0"/>
                        </a:rPr>
                        <a:t>keV</a:t>
                      </a:r>
                      <a:endParaRPr lang="de-CH" sz="1800" dirty="0">
                        <a:solidFill>
                          <a:schemeClr val="bg2">
                            <a:lumMod val="50000"/>
                          </a:schemeClr>
                        </a:solidFill>
                        <a:latin typeface="+mn-lt"/>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CH" sz="1800" dirty="0"/>
                        <a:t>~</a:t>
                      </a:r>
                      <a:r>
                        <a:rPr lang="de-CH" sz="1800" dirty="0">
                          <a:latin typeface="+mn-lt"/>
                          <a:cs typeface="Calibri" panose="020F0502020204030204" pitchFamily="34" charset="0"/>
                        </a:rPr>
                        <a:t> 1.5 </a:t>
                      </a:r>
                      <a:r>
                        <a:rPr lang="de-CH" sz="1800" dirty="0" err="1">
                          <a:latin typeface="+mn-lt"/>
                          <a:cs typeface="Calibri" panose="020F0502020204030204" pitchFamily="34" charset="0"/>
                        </a:rPr>
                        <a:t>keV</a:t>
                      </a:r>
                      <a:endParaRPr lang="de-CH" sz="1800" dirty="0">
                        <a:latin typeface="+mn-lt"/>
                      </a:endParaRPr>
                    </a:p>
                  </a:txBody>
                  <a:tcPr anchor="ctr"/>
                </a:tc>
                <a:extLst>
                  <a:ext uri="{0D108BD9-81ED-4DB2-BD59-A6C34878D82A}">
                    <a16:rowId xmlns:a16="http://schemas.microsoft.com/office/drawing/2014/main" val="75867940"/>
                  </a:ext>
                </a:extLst>
              </a:tr>
              <a:tr h="370840">
                <a:tc>
                  <a:txBody>
                    <a:bodyPr/>
                    <a:lstStyle/>
                    <a:p>
                      <a:r>
                        <a:rPr lang="en-US" sz="1800" b="1" dirty="0"/>
                        <a:t>Counter depth</a:t>
                      </a:r>
                      <a:endParaRPr lang="de-CH" sz="1800" b="1" dirty="0"/>
                    </a:p>
                  </a:txBody>
                  <a:tcPr anchor="ctr"/>
                </a:tc>
                <a:tc>
                  <a:txBody>
                    <a:bodyPr/>
                    <a:lstStyle/>
                    <a:p>
                      <a:pPr algn="ctr"/>
                      <a:r>
                        <a:rPr lang="en-US" sz="1800" dirty="0">
                          <a:solidFill>
                            <a:schemeClr val="bg2">
                              <a:lumMod val="50000"/>
                            </a:schemeClr>
                          </a:solidFill>
                          <a:latin typeface="+mn-lt"/>
                        </a:rPr>
                        <a:t>12 bit</a:t>
                      </a:r>
                      <a:endParaRPr lang="de-CH" sz="1800" dirty="0">
                        <a:solidFill>
                          <a:schemeClr val="bg2">
                            <a:lumMod val="50000"/>
                          </a:schemeClr>
                        </a:solidFill>
                        <a:latin typeface="+mn-lt"/>
                      </a:endParaRPr>
                    </a:p>
                  </a:txBody>
                  <a:tcPr anchor="ctr"/>
                </a:tc>
                <a:tc>
                  <a:txBody>
                    <a:bodyPr/>
                    <a:lstStyle/>
                    <a:p>
                      <a:pPr algn="ctr"/>
                      <a:r>
                        <a:rPr lang="en-US" sz="1800" dirty="0">
                          <a:latin typeface="+mn-lt"/>
                        </a:rPr>
                        <a:t>4 x 16 bit</a:t>
                      </a:r>
                      <a:endParaRPr lang="de-CH" sz="1800" dirty="0">
                        <a:latin typeface="+mn-lt"/>
                      </a:endParaRPr>
                    </a:p>
                  </a:txBody>
                  <a:tcPr anchor="ctr"/>
                </a:tc>
                <a:extLst>
                  <a:ext uri="{0D108BD9-81ED-4DB2-BD59-A6C34878D82A}">
                    <a16:rowId xmlns:a16="http://schemas.microsoft.com/office/drawing/2014/main" val="3340231914"/>
                  </a:ext>
                </a:extLst>
              </a:tr>
              <a:tr h="370840">
                <a:tc>
                  <a:txBody>
                    <a:bodyPr/>
                    <a:lstStyle/>
                    <a:p>
                      <a:r>
                        <a:rPr lang="en-US" sz="1800" b="1" dirty="0"/>
                        <a:t>Max.</a:t>
                      </a:r>
                      <a:r>
                        <a:rPr lang="en-US" sz="1800" b="1" baseline="0" dirty="0"/>
                        <a:t> Frame rate </a:t>
                      </a:r>
                    </a:p>
                    <a:p>
                      <a:r>
                        <a:rPr lang="en-US" sz="1800" b="1" baseline="0" dirty="0"/>
                        <a:t>(8 bit)</a:t>
                      </a:r>
                      <a:endParaRPr lang="de-CH" sz="1800" b="1" dirty="0"/>
                    </a:p>
                  </a:txBody>
                  <a:tcPr anchor="ctr"/>
                </a:tc>
                <a:tc>
                  <a:txBody>
                    <a:bodyPr/>
                    <a:lstStyle/>
                    <a:p>
                      <a:pPr algn="ctr"/>
                      <a:r>
                        <a:rPr lang="en-US" sz="1800" dirty="0">
                          <a:solidFill>
                            <a:schemeClr val="bg2">
                              <a:lumMod val="50000"/>
                            </a:schemeClr>
                          </a:solidFill>
                          <a:latin typeface="+mn-lt"/>
                        </a:rPr>
                        <a:t>10 kHz </a:t>
                      </a:r>
                    </a:p>
                    <a:p>
                      <a:pPr algn="ctr"/>
                      <a:r>
                        <a:rPr lang="en-US" sz="1800" dirty="0">
                          <a:solidFill>
                            <a:schemeClr val="bg2">
                              <a:lumMod val="50000"/>
                            </a:schemeClr>
                          </a:solidFill>
                          <a:latin typeface="+mn-lt"/>
                        </a:rPr>
                        <a:t>(burst)</a:t>
                      </a:r>
                      <a:endParaRPr lang="de-CH" sz="1800" dirty="0">
                        <a:solidFill>
                          <a:schemeClr val="bg2">
                            <a:lumMod val="50000"/>
                          </a:schemeClr>
                        </a:solidFill>
                        <a:latin typeface="+mn-lt"/>
                      </a:endParaRPr>
                    </a:p>
                  </a:txBody>
                  <a:tcPr anchor="ctr"/>
                </a:tc>
                <a:tc>
                  <a:txBody>
                    <a:bodyPr/>
                    <a:lstStyle/>
                    <a:p>
                      <a:pPr algn="ctr"/>
                      <a:r>
                        <a:rPr lang="en-US" sz="1800" b="1" dirty="0">
                          <a:latin typeface="+mn-lt"/>
                        </a:rPr>
                        <a:t>20 kHz (continuous)</a:t>
                      </a:r>
                      <a:endParaRPr lang="de-CH" sz="1800" b="1" dirty="0">
                        <a:latin typeface="+mn-lt"/>
                      </a:endParaRPr>
                    </a:p>
                  </a:txBody>
                  <a:tcPr anchor="ctr"/>
                </a:tc>
                <a:extLst>
                  <a:ext uri="{0D108BD9-81ED-4DB2-BD59-A6C34878D82A}">
                    <a16:rowId xmlns:a16="http://schemas.microsoft.com/office/drawing/2014/main" val="3306975509"/>
                  </a:ext>
                </a:extLst>
              </a:tr>
              <a:tr h="370840">
                <a:tc>
                  <a:txBody>
                    <a:bodyPr/>
                    <a:lstStyle/>
                    <a:p>
                      <a:r>
                        <a:rPr lang="en-US" sz="1800" b="1" dirty="0"/>
                        <a:t>Count rate </a:t>
                      </a:r>
                    </a:p>
                    <a:p>
                      <a:r>
                        <a:rPr lang="en-US" sz="1800" b="1" dirty="0"/>
                        <a:t>(90% efficiency)</a:t>
                      </a:r>
                      <a:endParaRPr lang="de-CH" sz="1800" b="1" dirty="0"/>
                    </a:p>
                  </a:txBody>
                  <a:tcPr anchor="ctr"/>
                </a:tc>
                <a:tc>
                  <a:txBody>
                    <a:bodyPr/>
                    <a:lstStyle/>
                    <a:p>
                      <a:pPr algn="ctr"/>
                      <a:r>
                        <a:rPr lang="en-US" sz="1800" dirty="0">
                          <a:solidFill>
                            <a:schemeClr val="bg2">
                              <a:lumMod val="50000"/>
                            </a:schemeClr>
                          </a:solidFill>
                          <a:latin typeface="+mn-lt"/>
                        </a:rPr>
                        <a:t>0.35</a:t>
                      </a:r>
                      <a:r>
                        <a:rPr lang="en-US" sz="1800" baseline="0" dirty="0">
                          <a:solidFill>
                            <a:schemeClr val="bg2">
                              <a:lumMod val="50000"/>
                            </a:schemeClr>
                          </a:solidFill>
                          <a:latin typeface="+mn-lt"/>
                        </a:rPr>
                        <a:t> </a:t>
                      </a:r>
                      <a:r>
                        <a:rPr lang="en-US" sz="1800" baseline="0" dirty="0" err="1">
                          <a:solidFill>
                            <a:schemeClr val="bg2">
                              <a:lumMod val="50000"/>
                            </a:schemeClr>
                          </a:solidFill>
                          <a:latin typeface="+mn-lt"/>
                        </a:rPr>
                        <a:t>Mcounts</a:t>
                      </a:r>
                      <a:r>
                        <a:rPr lang="en-US" sz="1800" baseline="0" dirty="0">
                          <a:solidFill>
                            <a:schemeClr val="bg2">
                              <a:lumMod val="50000"/>
                            </a:schemeClr>
                          </a:solidFill>
                          <a:latin typeface="+mn-lt"/>
                        </a:rPr>
                        <a:t>/pixel/s</a:t>
                      </a:r>
                      <a:endParaRPr lang="de-CH" sz="1800" dirty="0">
                        <a:solidFill>
                          <a:schemeClr val="bg2">
                            <a:lumMod val="50000"/>
                          </a:schemeClr>
                        </a:solidFill>
                        <a:latin typeface="+mn-lt"/>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latin typeface="+mn-lt"/>
                        </a:rPr>
                        <a:t>20</a:t>
                      </a:r>
                      <a:r>
                        <a:rPr lang="en-US" sz="1800" b="1" baseline="0" dirty="0">
                          <a:latin typeface="+mn-lt"/>
                        </a:rPr>
                        <a:t> </a:t>
                      </a:r>
                      <a:r>
                        <a:rPr lang="en-US" sz="1800" b="1" baseline="0" dirty="0" err="1">
                          <a:latin typeface="+mn-lt"/>
                        </a:rPr>
                        <a:t>Mcounts</a:t>
                      </a:r>
                      <a:r>
                        <a:rPr lang="en-US" sz="1800" b="1" baseline="0" dirty="0">
                          <a:latin typeface="+mn-lt"/>
                        </a:rPr>
                        <a:t>/pixel/s</a:t>
                      </a:r>
                      <a:endParaRPr lang="de-CH" sz="1800" b="1" dirty="0">
                        <a:latin typeface="+mn-lt"/>
                      </a:endParaRPr>
                    </a:p>
                  </a:txBody>
                  <a:tcPr anchor="ctr"/>
                </a:tc>
                <a:extLst>
                  <a:ext uri="{0D108BD9-81ED-4DB2-BD59-A6C34878D82A}">
                    <a16:rowId xmlns:a16="http://schemas.microsoft.com/office/drawing/2014/main" val="1220007763"/>
                  </a:ext>
                </a:extLst>
              </a:tr>
              <a:tr h="370840">
                <a:tc>
                  <a:txBody>
                    <a:bodyPr/>
                    <a:lstStyle/>
                    <a:p>
                      <a:r>
                        <a:rPr lang="en-US" sz="1800" b="1" dirty="0"/>
                        <a:t>Gating</a:t>
                      </a:r>
                      <a:endParaRPr lang="de-CH" sz="1800" b="1" dirty="0"/>
                    </a:p>
                  </a:txBody>
                  <a:tcPr anchor="ctr"/>
                </a:tc>
                <a:tc>
                  <a:txBody>
                    <a:bodyPr/>
                    <a:lstStyle/>
                    <a:p>
                      <a:pPr algn="ctr"/>
                      <a:r>
                        <a:rPr lang="de-CH" sz="1800" dirty="0">
                          <a:solidFill>
                            <a:schemeClr val="bg2">
                              <a:lumMod val="50000"/>
                            </a:schemeClr>
                          </a:solidFill>
                          <a:latin typeface="+mn-lt"/>
                          <a:cs typeface="Calibri" panose="020F0502020204030204" pitchFamily="34" charset="0"/>
                        </a:rPr>
                        <a:t>~ </a:t>
                      </a:r>
                      <a:r>
                        <a:rPr lang="en-US" sz="1800" dirty="0">
                          <a:solidFill>
                            <a:schemeClr val="bg2">
                              <a:lumMod val="50000"/>
                            </a:schemeClr>
                          </a:solidFill>
                          <a:latin typeface="+mn-lt"/>
                        </a:rPr>
                        <a:t>µs</a:t>
                      </a:r>
                      <a:endParaRPr lang="de-CH" sz="1800" dirty="0">
                        <a:solidFill>
                          <a:schemeClr val="bg2">
                            <a:lumMod val="50000"/>
                          </a:schemeClr>
                        </a:solidFill>
                        <a:latin typeface="+mn-lt"/>
                      </a:endParaRPr>
                    </a:p>
                  </a:txBody>
                  <a:tcPr anchor="ctr"/>
                </a:tc>
                <a:tc>
                  <a:txBody>
                    <a:bodyPr/>
                    <a:lstStyle/>
                    <a:p>
                      <a:pPr algn="ctr"/>
                      <a:r>
                        <a:rPr lang="de-CH" sz="1800" b="1" dirty="0">
                          <a:latin typeface="+mn-lt"/>
                          <a:cs typeface="Calibri" panose="020F0502020204030204" pitchFamily="34" charset="0"/>
                        </a:rPr>
                        <a:t>~ 20 </a:t>
                      </a:r>
                      <a:r>
                        <a:rPr lang="de-CH" sz="1800" b="1" dirty="0" err="1">
                          <a:latin typeface="+mn-lt"/>
                          <a:cs typeface="Calibri" panose="020F0502020204030204" pitchFamily="34" charset="0"/>
                        </a:rPr>
                        <a:t>ns</a:t>
                      </a:r>
                      <a:endParaRPr lang="de-CH" sz="1800" b="1" dirty="0">
                        <a:latin typeface="+mn-lt"/>
                      </a:endParaRPr>
                    </a:p>
                  </a:txBody>
                  <a:tcPr anchor="ctr"/>
                </a:tc>
                <a:extLst>
                  <a:ext uri="{0D108BD9-81ED-4DB2-BD59-A6C34878D82A}">
                    <a16:rowId xmlns:a16="http://schemas.microsoft.com/office/drawing/2014/main" val="2051301183"/>
                  </a:ext>
                </a:extLst>
              </a:tr>
            </a:tbl>
          </a:graphicData>
        </a:graphic>
      </p:graphicFrame>
      <p:sp>
        <p:nvSpPr>
          <p:cNvPr id="3" name="Rectangle 2">
            <a:extLst>
              <a:ext uri="{FF2B5EF4-FFF2-40B4-BE49-F238E27FC236}">
                <a16:creationId xmlns:a16="http://schemas.microsoft.com/office/drawing/2014/main" id="{AE3DB9CE-554F-8D8F-5976-3A5BBB32986F}"/>
              </a:ext>
            </a:extLst>
          </p:cNvPr>
          <p:cNvSpPr/>
          <p:nvPr/>
        </p:nvSpPr>
        <p:spPr>
          <a:xfrm>
            <a:off x="7032104" y="6210306"/>
            <a:ext cx="2190230" cy="246221"/>
          </a:xfrm>
          <a:prstGeom prst="rect">
            <a:avLst/>
          </a:prstGeom>
          <a:noFill/>
        </p:spPr>
        <p:txBody>
          <a:bodyPr wrap="square">
            <a:spAutoFit/>
          </a:bodyPr>
          <a:lstStyle/>
          <a:p>
            <a:r>
              <a:rPr lang="de-CH" sz="1000" i="1" dirty="0"/>
              <a:t>Hocine et al., Materials Today 2020</a:t>
            </a:r>
            <a:endParaRPr lang="de-CH" sz="1000" dirty="0"/>
          </a:p>
        </p:txBody>
      </p:sp>
      <p:pic>
        <p:nvPicPr>
          <p:cNvPr id="11" name="Picture 10">
            <a:extLst>
              <a:ext uri="{FF2B5EF4-FFF2-40B4-BE49-F238E27FC236}">
                <a16:creationId xmlns:a16="http://schemas.microsoft.com/office/drawing/2014/main" id="{5AB14631-BFBD-9920-4DD9-6396AF035D10}"/>
              </a:ext>
            </a:extLst>
          </p:cNvPr>
          <p:cNvPicPr>
            <a:picLocks noChangeAspect="1"/>
          </p:cNvPicPr>
          <p:nvPr/>
        </p:nvPicPr>
        <p:blipFill>
          <a:blip r:embed="rId3"/>
          <a:stretch>
            <a:fillRect/>
          </a:stretch>
        </p:blipFill>
        <p:spPr>
          <a:xfrm>
            <a:off x="9119303" y="5142606"/>
            <a:ext cx="1364948" cy="1115345"/>
          </a:xfrm>
          <a:prstGeom prst="rect">
            <a:avLst/>
          </a:prstGeom>
        </p:spPr>
      </p:pic>
      <p:sp>
        <p:nvSpPr>
          <p:cNvPr id="16" name="TextBox 15">
            <a:extLst>
              <a:ext uri="{FF2B5EF4-FFF2-40B4-BE49-F238E27FC236}">
                <a16:creationId xmlns:a16="http://schemas.microsoft.com/office/drawing/2014/main" id="{6A39AE65-E79A-1D46-1C61-1E2158255EC5}"/>
              </a:ext>
            </a:extLst>
          </p:cNvPr>
          <p:cNvSpPr txBox="1"/>
          <p:nvPr/>
        </p:nvSpPr>
        <p:spPr>
          <a:xfrm>
            <a:off x="9042314" y="6196778"/>
            <a:ext cx="2348138" cy="230832"/>
          </a:xfrm>
          <a:prstGeom prst="rect">
            <a:avLst/>
          </a:prstGeom>
          <a:noFill/>
        </p:spPr>
        <p:txBody>
          <a:bodyPr wrap="square">
            <a:spAutoFit/>
          </a:bodyPr>
          <a:lstStyle/>
          <a:p>
            <a:r>
              <a:rPr lang="de-CH" sz="900" dirty="0" err="1"/>
              <a:t>Aidukas</a:t>
            </a:r>
            <a:r>
              <a:rPr lang="de-CH" sz="900" dirty="0"/>
              <a:t> et at., Nature 632, 81–88 (2024). </a:t>
            </a:r>
          </a:p>
        </p:txBody>
      </p:sp>
    </p:spTree>
    <p:extLst>
      <p:ext uri="{BB962C8B-B14F-4D97-AF65-F5344CB8AC3E}">
        <p14:creationId xmlns:p14="http://schemas.microsoft.com/office/powerpoint/2010/main" val="1292056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49998-212E-3CBF-4660-FA4F2569A6EC}"/>
              </a:ext>
            </a:extLst>
          </p:cNvPr>
          <p:cNvSpPr>
            <a:spLocks noGrp="1"/>
          </p:cNvSpPr>
          <p:nvPr>
            <p:ph type="title"/>
          </p:nvPr>
        </p:nvSpPr>
        <p:spPr/>
        <p:txBody>
          <a:bodyPr/>
          <a:lstStyle/>
          <a:p>
            <a:r>
              <a:rPr lang="en-US" dirty="0"/>
              <a:t>MATTERHORN prototypes</a:t>
            </a:r>
            <a:endParaRPr lang="de-CH" dirty="0"/>
          </a:p>
        </p:txBody>
      </p:sp>
      <p:sp>
        <p:nvSpPr>
          <p:cNvPr id="3" name="Content Placeholder 2">
            <a:extLst>
              <a:ext uri="{FF2B5EF4-FFF2-40B4-BE49-F238E27FC236}">
                <a16:creationId xmlns:a16="http://schemas.microsoft.com/office/drawing/2014/main" id="{AFE6BAB6-33D1-9350-B20F-C8132721403C}"/>
              </a:ext>
            </a:extLst>
          </p:cNvPr>
          <p:cNvSpPr>
            <a:spLocks noGrp="1"/>
          </p:cNvSpPr>
          <p:nvPr>
            <p:ph idx="1"/>
          </p:nvPr>
        </p:nvSpPr>
        <p:spPr>
          <a:xfrm>
            <a:off x="6888088" y="980729"/>
            <a:ext cx="4323018" cy="1786160"/>
          </a:xfrm>
        </p:spPr>
        <p:txBody>
          <a:bodyPr/>
          <a:lstStyle/>
          <a:p>
            <a:r>
              <a:rPr lang="en-US" sz="1800" b="1" dirty="0"/>
              <a:t>Count rate capability with 	90% efficiency</a:t>
            </a:r>
            <a:endParaRPr lang="de-CH" sz="1800" b="1" dirty="0"/>
          </a:p>
          <a:p>
            <a:pPr marL="1098900" lvl="3" indent="-342900">
              <a:buFont typeface="Symbol" panose="05050102010706020507" pitchFamily="18" charset="2"/>
              <a:buChar char="-"/>
            </a:pPr>
            <a:r>
              <a:rPr lang="en-US" sz="1800" dirty="0"/>
              <a:t>2.5 MHz (1 counter)</a:t>
            </a:r>
          </a:p>
          <a:p>
            <a:pPr marL="1098900" lvl="3" indent="-342900">
              <a:buFont typeface="Symbol" panose="05050102010706020507" pitchFamily="18" charset="2"/>
              <a:buChar char="-"/>
            </a:pPr>
            <a:r>
              <a:rPr lang="en-US" sz="1800" dirty="0"/>
              <a:t>&gt;7.5 MHz (3 counters)</a:t>
            </a:r>
          </a:p>
          <a:p>
            <a:pPr lvl="4" indent="0">
              <a:buNone/>
            </a:pPr>
            <a:r>
              <a:rPr lang="en-US" sz="1800" dirty="0"/>
              <a:t>Below expectation, due to low comparator current used</a:t>
            </a:r>
            <a:endParaRPr lang="de-CH" sz="1800" dirty="0"/>
          </a:p>
        </p:txBody>
      </p:sp>
      <p:sp>
        <p:nvSpPr>
          <p:cNvPr id="4" name="Date Placeholder 3">
            <a:extLst>
              <a:ext uri="{FF2B5EF4-FFF2-40B4-BE49-F238E27FC236}">
                <a16:creationId xmlns:a16="http://schemas.microsoft.com/office/drawing/2014/main" id="{3083950B-2424-2964-075E-3D85DF5486AA}"/>
              </a:ext>
            </a:extLst>
          </p:cNvPr>
          <p:cNvSpPr>
            <a:spLocks noGrp="1"/>
          </p:cNvSpPr>
          <p:nvPr>
            <p:ph type="dt" sz="half" idx="10"/>
          </p:nvPr>
        </p:nvSpPr>
        <p:spPr/>
        <p:txBody>
          <a:bodyPr/>
          <a:lstStyle/>
          <a:p>
            <a:fld id="{F4DE0460-3422-481A-8E84-F3E4B2CA3C0E}" type="datetime1">
              <a:rPr lang="de-CH" noProof="0" smtClean="0"/>
              <a:t>06.07.2025</a:t>
            </a:fld>
            <a:endParaRPr lang="en-GB" noProof="0" dirty="0"/>
          </a:p>
        </p:txBody>
      </p:sp>
      <p:sp>
        <p:nvSpPr>
          <p:cNvPr id="5" name="Footer Placeholder 4">
            <a:extLst>
              <a:ext uri="{FF2B5EF4-FFF2-40B4-BE49-F238E27FC236}">
                <a16:creationId xmlns:a16="http://schemas.microsoft.com/office/drawing/2014/main" id="{B9968D04-899C-2E65-07C4-B15D383770E2}"/>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Slide Number Placeholder 5">
            <a:extLst>
              <a:ext uri="{FF2B5EF4-FFF2-40B4-BE49-F238E27FC236}">
                <a16:creationId xmlns:a16="http://schemas.microsoft.com/office/drawing/2014/main" id="{82AA80E5-C623-6D06-60DA-E0237F758067}"/>
              </a:ext>
            </a:extLst>
          </p:cNvPr>
          <p:cNvSpPr>
            <a:spLocks noGrp="1"/>
          </p:cNvSpPr>
          <p:nvPr>
            <p:ph type="sldNum" sz="quarter" idx="12"/>
          </p:nvPr>
        </p:nvSpPr>
        <p:spPr/>
        <p:txBody>
          <a:bodyPr/>
          <a:lstStyle/>
          <a:p>
            <a:fld id="{442AD375-037F-43D0-B059-5172DA06796A}" type="slidenum">
              <a:rPr lang="en-GB" noProof="0" smtClean="0"/>
              <a:pPr/>
              <a:t>12</a:t>
            </a:fld>
            <a:endParaRPr lang="en-GB" noProof="0" dirty="0"/>
          </a:p>
        </p:txBody>
      </p:sp>
      <p:pic>
        <p:nvPicPr>
          <p:cNvPr id="8" name="Picture 7" descr="A close up of a green circuit board&#10;&#10;Description automatically generated">
            <a:extLst>
              <a:ext uri="{FF2B5EF4-FFF2-40B4-BE49-F238E27FC236}">
                <a16:creationId xmlns:a16="http://schemas.microsoft.com/office/drawing/2014/main" id="{E4CCD638-A4F3-5F68-B35A-A39406EBA75F}"/>
              </a:ext>
            </a:extLst>
          </p:cNvPr>
          <p:cNvPicPr>
            <a:picLocks noGrp="1" noChangeAspect="1"/>
          </p:cNvPicPr>
          <p:nvPr/>
        </p:nvPicPr>
        <p:blipFill>
          <a:blip r:embed="rId2">
            <a:extLst>
              <a:ext uri="{28A0092B-C50C-407E-A947-70E740481C1C}">
                <a14:useLocalDpi xmlns:a14="http://schemas.microsoft.com/office/drawing/2010/main" val="0"/>
              </a:ext>
            </a:extLst>
          </a:blip>
          <a:srcRect t="6795" b="6795"/>
          <a:stretch>
            <a:fillRect/>
          </a:stretch>
        </p:blipFill>
        <p:spPr>
          <a:xfrm>
            <a:off x="695400" y="952127"/>
            <a:ext cx="2100152" cy="1814761"/>
          </a:xfrm>
          <a:prstGeom prst="rect">
            <a:avLst/>
          </a:prstGeom>
          <a:pattFill prst="lgCheck">
            <a:fgClr>
              <a:schemeClr val="bg1">
                <a:lumMod val="85000"/>
              </a:schemeClr>
            </a:fgClr>
            <a:bgClr>
              <a:schemeClr val="bg1"/>
            </a:bgClr>
          </a:pattFill>
        </p:spPr>
      </p:pic>
      <p:graphicFrame>
        <p:nvGraphicFramePr>
          <p:cNvPr id="7" name="Table 6"/>
          <p:cNvGraphicFramePr>
            <a:graphicFrameLocks noGrp="1"/>
          </p:cNvGraphicFramePr>
          <p:nvPr>
            <p:extLst>
              <p:ext uri="{D42A27DB-BD31-4B8C-83A1-F6EECF244321}">
                <p14:modId xmlns:p14="http://schemas.microsoft.com/office/powerpoint/2010/main" val="707874593"/>
              </p:ext>
            </p:extLst>
          </p:nvPr>
        </p:nvGraphicFramePr>
        <p:xfrm>
          <a:off x="2865139" y="960469"/>
          <a:ext cx="2706796" cy="1737360"/>
        </p:xfrm>
        <a:graphic>
          <a:graphicData uri="http://schemas.openxmlformats.org/drawingml/2006/table">
            <a:tbl>
              <a:tblPr firstRow="1" bandRow="1">
                <a:tableStyleId>{21E4AEA4-8DFA-4A89-87EB-49C32662AFE0}</a:tableStyleId>
              </a:tblPr>
              <a:tblGrid>
                <a:gridCol w="1353398">
                  <a:extLst>
                    <a:ext uri="{9D8B030D-6E8A-4147-A177-3AD203B41FA5}">
                      <a16:colId xmlns:a16="http://schemas.microsoft.com/office/drawing/2014/main" val="3458057593"/>
                    </a:ext>
                  </a:extLst>
                </a:gridCol>
                <a:gridCol w="1353398">
                  <a:extLst>
                    <a:ext uri="{9D8B030D-6E8A-4147-A177-3AD203B41FA5}">
                      <a16:colId xmlns:a16="http://schemas.microsoft.com/office/drawing/2014/main" val="2755777564"/>
                    </a:ext>
                  </a:extLst>
                </a:gridCol>
              </a:tblGrid>
              <a:tr h="236116">
                <a:tc gridSpan="2">
                  <a:txBody>
                    <a:bodyPr/>
                    <a:lstStyle/>
                    <a:p>
                      <a:pPr algn="ctr"/>
                      <a:r>
                        <a:rPr lang="en-US" sz="1200" b="1" dirty="0"/>
                        <a:t>Preliminary prototype results (MH01-MH02)</a:t>
                      </a:r>
                      <a:endParaRPr lang="de-CH" sz="1200" b="1" dirty="0"/>
                    </a:p>
                  </a:txBody>
                  <a:tcPr anchor="ctr"/>
                </a:tc>
                <a:tc hMerge="1">
                  <a:txBody>
                    <a:bodyPr/>
                    <a:lstStyle/>
                    <a:p>
                      <a:endParaRPr lang="de-CH" sz="1200" dirty="0"/>
                    </a:p>
                  </a:txBody>
                  <a:tcPr anchor="ctr"/>
                </a:tc>
                <a:extLst>
                  <a:ext uri="{0D108BD9-81ED-4DB2-BD59-A6C34878D82A}">
                    <a16:rowId xmlns:a16="http://schemas.microsoft.com/office/drawing/2014/main" val="4232351712"/>
                  </a:ext>
                </a:extLst>
              </a:tr>
              <a:tr h="236116">
                <a:tc>
                  <a:txBody>
                    <a:bodyPr/>
                    <a:lstStyle/>
                    <a:p>
                      <a:r>
                        <a:rPr lang="en-US" sz="1200" b="1" dirty="0"/>
                        <a:t>Pixels</a:t>
                      </a:r>
                      <a:endParaRPr lang="de-CH" sz="1200" b="1" dirty="0"/>
                    </a:p>
                  </a:txBody>
                  <a:tcPr anchor="ctr"/>
                </a:tc>
                <a:tc>
                  <a:txBody>
                    <a:bodyPr/>
                    <a:lstStyle/>
                    <a:p>
                      <a:r>
                        <a:rPr lang="en-US" sz="1200" dirty="0"/>
                        <a:t>48 x 48</a:t>
                      </a:r>
                      <a:endParaRPr lang="de-CH" sz="1200" dirty="0"/>
                    </a:p>
                  </a:txBody>
                  <a:tcPr anchor="ctr"/>
                </a:tc>
                <a:extLst>
                  <a:ext uri="{0D108BD9-81ED-4DB2-BD59-A6C34878D82A}">
                    <a16:rowId xmlns:a16="http://schemas.microsoft.com/office/drawing/2014/main" val="3077761743"/>
                  </a:ext>
                </a:extLst>
              </a:tr>
              <a:tr h="236116">
                <a:tc>
                  <a:txBody>
                    <a:bodyPr/>
                    <a:lstStyle/>
                    <a:p>
                      <a:r>
                        <a:rPr lang="en-US" sz="1200" b="1" dirty="0"/>
                        <a:t>Min threshold</a:t>
                      </a:r>
                      <a:endParaRPr lang="de-CH" sz="1200" b="1" dirty="0"/>
                    </a:p>
                  </a:txBody>
                  <a:tcPr anchor="ctr"/>
                </a:tc>
                <a:tc>
                  <a:txBody>
                    <a:bodyPr/>
                    <a:lstStyle/>
                    <a:p>
                      <a:r>
                        <a:rPr lang="en-US" sz="1200" dirty="0"/>
                        <a:t>&lt;</a:t>
                      </a:r>
                      <a:r>
                        <a:rPr lang="en-US" sz="1200" baseline="0" dirty="0"/>
                        <a:t> 2keV</a:t>
                      </a:r>
                      <a:endParaRPr lang="de-CH" sz="1200" dirty="0"/>
                    </a:p>
                  </a:txBody>
                  <a:tcPr anchor="ctr"/>
                </a:tc>
                <a:extLst>
                  <a:ext uri="{0D108BD9-81ED-4DB2-BD59-A6C34878D82A}">
                    <a16:rowId xmlns:a16="http://schemas.microsoft.com/office/drawing/2014/main" val="2359388109"/>
                  </a:ext>
                </a:extLst>
              </a:tr>
              <a:tr h="236116">
                <a:tc>
                  <a:txBody>
                    <a:bodyPr/>
                    <a:lstStyle/>
                    <a:p>
                      <a:r>
                        <a:rPr lang="en-US" sz="1200" b="1" dirty="0"/>
                        <a:t>Noise</a:t>
                      </a:r>
                      <a:endParaRPr lang="de-CH" sz="1200" b="1" dirty="0"/>
                    </a:p>
                  </a:txBody>
                  <a:tcPr anchor="ctr"/>
                </a:tc>
                <a:tc>
                  <a:txBody>
                    <a:bodyPr/>
                    <a:lstStyle/>
                    <a:p>
                      <a:r>
                        <a:rPr lang="en-US" sz="1200" dirty="0"/>
                        <a:t>80 e- ENC rms</a:t>
                      </a:r>
                      <a:endParaRPr lang="de-CH" sz="1200" dirty="0"/>
                    </a:p>
                  </a:txBody>
                  <a:tcPr anchor="ctr"/>
                </a:tc>
                <a:extLst>
                  <a:ext uri="{0D108BD9-81ED-4DB2-BD59-A6C34878D82A}">
                    <a16:rowId xmlns:a16="http://schemas.microsoft.com/office/drawing/2014/main" val="934114367"/>
                  </a:ext>
                </a:extLst>
              </a:tr>
              <a:tr h="236116">
                <a:tc>
                  <a:txBody>
                    <a:bodyPr/>
                    <a:lstStyle/>
                    <a:p>
                      <a:r>
                        <a:rPr lang="en-US" sz="1200" b="1" dirty="0"/>
                        <a:t>Threshold dispersion</a:t>
                      </a:r>
                      <a:endParaRPr lang="de-CH" sz="1200" b="1" dirty="0"/>
                    </a:p>
                  </a:txBody>
                  <a:tcPr anchor="ctr"/>
                </a:tc>
                <a:tc>
                  <a:txBody>
                    <a:bodyPr/>
                    <a:lstStyle/>
                    <a:p>
                      <a:r>
                        <a:rPr lang="en-US" sz="1200" dirty="0"/>
                        <a:t>33 eV rms</a:t>
                      </a:r>
                      <a:endParaRPr lang="de-CH" sz="1200" dirty="0"/>
                    </a:p>
                  </a:txBody>
                  <a:tcPr anchor="ctr"/>
                </a:tc>
                <a:extLst>
                  <a:ext uri="{0D108BD9-81ED-4DB2-BD59-A6C34878D82A}">
                    <a16:rowId xmlns:a16="http://schemas.microsoft.com/office/drawing/2014/main" val="552610143"/>
                  </a:ext>
                </a:extLst>
              </a:tr>
            </a:tbl>
          </a:graphicData>
        </a:graphic>
      </p:graphicFrame>
      <p:pic>
        <p:nvPicPr>
          <p:cNvPr id="10" name="Picture 2">
            <a:extLst>
              <a:ext uri="{FF2B5EF4-FFF2-40B4-BE49-F238E27FC236}">
                <a16:creationId xmlns:a16="http://schemas.microsoft.com/office/drawing/2014/main" id="{1B6A237E-5D27-49EC-7D93-5AF3E02DE94E}"/>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645404" y="2726009"/>
            <a:ext cx="5103117" cy="37944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7952035-2C11-1CF8-D6FC-22BEDFB86FB6}"/>
              </a:ext>
            </a:extLst>
          </p:cNvPr>
          <p:cNvSpPr txBox="1"/>
          <p:nvPr/>
        </p:nvSpPr>
        <p:spPr>
          <a:xfrm>
            <a:off x="2863035" y="3637707"/>
            <a:ext cx="2622513" cy="615553"/>
          </a:xfrm>
          <a:prstGeom prst="rect">
            <a:avLst/>
          </a:prstGeom>
          <a:solidFill>
            <a:schemeClr val="bg1"/>
          </a:solidFill>
        </p:spPr>
        <p:txBody>
          <a:bodyPr wrap="none" lIns="0" tIns="0" rIns="0" bIns="0" rtlCol="0">
            <a:spAutoFit/>
          </a:bodyPr>
          <a:lstStyle/>
          <a:p>
            <a:pPr algn="r"/>
            <a:r>
              <a:rPr lang="en-US" sz="2000" dirty="0"/>
              <a:t>Noise vs. rate capability</a:t>
            </a:r>
          </a:p>
          <a:p>
            <a:pPr algn="r"/>
            <a:r>
              <a:rPr lang="en-US" sz="2000" dirty="0"/>
              <a:t> (one counter) MH01</a:t>
            </a:r>
          </a:p>
        </p:txBody>
      </p:sp>
      <p:pic>
        <p:nvPicPr>
          <p:cNvPr id="13" name="Picture 4">
            <a:extLst>
              <a:ext uri="{FF2B5EF4-FFF2-40B4-BE49-F238E27FC236}">
                <a16:creationId xmlns:a16="http://schemas.microsoft.com/office/drawing/2014/main" id="{3A6F25E5-0923-96EE-4AD0-6B557390F5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9677" y="2717500"/>
            <a:ext cx="4922963" cy="3853536"/>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1C642F5B-93BA-1718-6369-0120CBEC96D3}"/>
              </a:ext>
            </a:extLst>
          </p:cNvPr>
          <p:cNvSpPr txBox="1"/>
          <p:nvPr/>
        </p:nvSpPr>
        <p:spPr>
          <a:xfrm>
            <a:off x="7332200" y="5548590"/>
            <a:ext cx="1103700" cy="184666"/>
          </a:xfrm>
          <a:prstGeom prst="rect">
            <a:avLst/>
          </a:prstGeom>
          <a:noFill/>
        </p:spPr>
        <p:txBody>
          <a:bodyPr wrap="none" lIns="0" tIns="0" rIns="0" bIns="0" rtlCol="0">
            <a:spAutoFit/>
          </a:bodyPr>
          <a:lstStyle/>
          <a:p>
            <a:pPr algn="l"/>
            <a:r>
              <a:rPr lang="en-US" sz="1200" dirty="0">
                <a:highlight>
                  <a:srgbClr val="FFFFFF"/>
                </a:highlight>
              </a:rPr>
              <a:t>Sum counter 0-3</a:t>
            </a:r>
          </a:p>
        </p:txBody>
      </p:sp>
      <p:sp>
        <p:nvSpPr>
          <p:cNvPr id="15" name="TextBox 14">
            <a:extLst>
              <a:ext uri="{FF2B5EF4-FFF2-40B4-BE49-F238E27FC236}">
                <a16:creationId xmlns:a16="http://schemas.microsoft.com/office/drawing/2014/main" id="{31FBED6D-AFB7-B5F6-D2AA-A53AE32C1EBA}"/>
              </a:ext>
            </a:extLst>
          </p:cNvPr>
          <p:cNvSpPr txBox="1"/>
          <p:nvPr/>
        </p:nvSpPr>
        <p:spPr>
          <a:xfrm>
            <a:off x="7332200" y="5180581"/>
            <a:ext cx="658065" cy="184666"/>
          </a:xfrm>
          <a:prstGeom prst="rect">
            <a:avLst/>
          </a:prstGeom>
          <a:noFill/>
        </p:spPr>
        <p:txBody>
          <a:bodyPr wrap="none" lIns="0" tIns="0" rIns="0" bIns="0" rtlCol="0">
            <a:spAutoFit/>
          </a:bodyPr>
          <a:lstStyle/>
          <a:p>
            <a:pPr algn="l"/>
            <a:r>
              <a:rPr lang="en-US" sz="1200" dirty="0">
                <a:highlight>
                  <a:srgbClr val="FFFFFF"/>
                </a:highlight>
              </a:rPr>
              <a:t>Counter 0</a:t>
            </a:r>
          </a:p>
        </p:txBody>
      </p:sp>
      <p:grpSp>
        <p:nvGrpSpPr>
          <p:cNvPr id="22" name="Group 21">
            <a:extLst>
              <a:ext uri="{FF2B5EF4-FFF2-40B4-BE49-F238E27FC236}">
                <a16:creationId xmlns:a16="http://schemas.microsoft.com/office/drawing/2014/main" id="{54FF1D98-7EBA-8C2D-A739-E7F014499C6F}"/>
              </a:ext>
            </a:extLst>
          </p:cNvPr>
          <p:cNvGrpSpPr/>
          <p:nvPr/>
        </p:nvGrpSpPr>
        <p:grpSpPr>
          <a:xfrm>
            <a:off x="10114493" y="3291827"/>
            <a:ext cx="389217" cy="166463"/>
            <a:chOff x="10114493" y="3291827"/>
            <a:chExt cx="389217" cy="166463"/>
          </a:xfrm>
          <a:solidFill>
            <a:schemeClr val="accent3"/>
          </a:solidFill>
        </p:grpSpPr>
        <p:sp>
          <p:nvSpPr>
            <p:cNvPr id="19" name="Arrow: Right 18">
              <a:extLst>
                <a:ext uri="{FF2B5EF4-FFF2-40B4-BE49-F238E27FC236}">
                  <a16:creationId xmlns:a16="http://schemas.microsoft.com/office/drawing/2014/main" id="{478B93E2-9D45-1B50-3F76-B0BAE3D0DBB2}"/>
                </a:ext>
              </a:extLst>
            </p:cNvPr>
            <p:cNvSpPr/>
            <p:nvPr/>
          </p:nvSpPr>
          <p:spPr>
            <a:xfrm>
              <a:off x="10114493" y="3314274"/>
              <a:ext cx="229978" cy="144016"/>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20" name="Star: 5 Points 19">
              <a:extLst>
                <a:ext uri="{FF2B5EF4-FFF2-40B4-BE49-F238E27FC236}">
                  <a16:creationId xmlns:a16="http://schemas.microsoft.com/office/drawing/2014/main" id="{39C9A716-E32A-AB60-1727-423B3D29FAF2}"/>
                </a:ext>
              </a:extLst>
            </p:cNvPr>
            <p:cNvSpPr/>
            <p:nvPr/>
          </p:nvSpPr>
          <p:spPr>
            <a:xfrm>
              <a:off x="10344471" y="3291827"/>
              <a:ext cx="159239" cy="155048"/>
            </a:xfrm>
            <a:prstGeom prst="star5">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de-CH" sz="2000" dirty="0" err="1"/>
            </a:p>
          </p:txBody>
        </p:sp>
      </p:grpSp>
      <p:sp>
        <p:nvSpPr>
          <p:cNvPr id="21" name="Rectangle: Folded Corner 20">
            <a:extLst>
              <a:ext uri="{FF2B5EF4-FFF2-40B4-BE49-F238E27FC236}">
                <a16:creationId xmlns:a16="http://schemas.microsoft.com/office/drawing/2014/main" id="{354512D8-2BAC-BDD3-ACE9-11D52FEE97F6}"/>
              </a:ext>
            </a:extLst>
          </p:cNvPr>
          <p:cNvSpPr/>
          <p:nvPr/>
        </p:nvSpPr>
        <p:spPr>
          <a:xfrm>
            <a:off x="9435002" y="4418386"/>
            <a:ext cx="1872208" cy="1416157"/>
          </a:xfrm>
          <a:prstGeom prst="foldedCorner">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 Dose rate dependence of TID Damage in front-end electronics for SLS 2.0 </a:t>
            </a:r>
            <a:r>
              <a:rPr lang="en-US" sz="1200" b="1" dirty="0">
                <a:solidFill>
                  <a:schemeClr val="tx1"/>
                </a:solidFill>
                <a:latin typeface="Bradley Hand ITC" panose="03070402050302030203" pitchFamily="66" charset="0"/>
              </a:rPr>
              <a:t>Viveka Gautam</a:t>
            </a:r>
          </a:p>
          <a:p>
            <a:pPr algn="ctr"/>
            <a:r>
              <a:rPr lang="en-US" sz="1200" b="1" dirty="0">
                <a:solidFill>
                  <a:schemeClr val="tx1"/>
                </a:solidFill>
                <a:latin typeface="Bradley Hand ITC" panose="03070402050302030203" pitchFamily="66" charset="0"/>
              </a:rPr>
              <a:t>Monday poster session</a:t>
            </a:r>
            <a:endParaRPr lang="de-CH" sz="1200" b="1" dirty="0" err="1">
              <a:solidFill>
                <a:schemeClr val="tx1"/>
              </a:solidFill>
              <a:latin typeface="Bradley Hand ITC" panose="03070402050302030203" pitchFamily="66" charset="0"/>
            </a:endParaRPr>
          </a:p>
        </p:txBody>
      </p:sp>
      <p:sp>
        <p:nvSpPr>
          <p:cNvPr id="24" name="Slide Number Placeholder 5">
            <a:extLst>
              <a:ext uri="{FF2B5EF4-FFF2-40B4-BE49-F238E27FC236}">
                <a16:creationId xmlns:a16="http://schemas.microsoft.com/office/drawing/2014/main" id="{0F9EE3F6-28A1-F502-ABEA-2BC6BF2D74CE}"/>
              </a:ext>
            </a:extLst>
          </p:cNvPr>
          <p:cNvSpPr txBox="1">
            <a:spLocks/>
          </p:cNvSpPr>
          <p:nvPr/>
        </p:nvSpPr>
        <p:spPr>
          <a:xfrm>
            <a:off x="847725" y="6556973"/>
            <a:ext cx="703263" cy="144016"/>
          </a:xfrm>
          <a:prstGeom prst="rect">
            <a:avLst/>
          </a:prstGeom>
        </p:spPr>
        <p:txBody>
          <a:bodyPr vert="horz" lIns="0" tIns="0" rIns="0" bIns="0" rtlCol="0" anchor="t" anchorCtr="0"/>
          <a:lstStyle>
            <a:defPPr>
              <a:defRPr lang="de-DE"/>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42AD375-037F-43D0-B059-5172DA06796A}" type="slidenum">
              <a:rPr lang="en-GB" smtClean="0"/>
              <a:pPr/>
              <a:t>12</a:t>
            </a:fld>
            <a:endParaRPr lang="en-GB" dirty="0"/>
          </a:p>
        </p:txBody>
      </p:sp>
      <p:sp>
        <p:nvSpPr>
          <p:cNvPr id="9" name="TextBox 8">
            <a:extLst>
              <a:ext uri="{FF2B5EF4-FFF2-40B4-BE49-F238E27FC236}">
                <a16:creationId xmlns:a16="http://schemas.microsoft.com/office/drawing/2014/main" id="{DBDCD95D-D929-6801-1B6C-0A224683D8F8}"/>
              </a:ext>
            </a:extLst>
          </p:cNvPr>
          <p:cNvSpPr txBox="1"/>
          <p:nvPr/>
        </p:nvSpPr>
        <p:spPr>
          <a:xfrm>
            <a:off x="10036476" y="2604670"/>
            <a:ext cx="1215397" cy="184666"/>
          </a:xfrm>
          <a:prstGeom prst="rect">
            <a:avLst/>
          </a:prstGeom>
          <a:noFill/>
        </p:spPr>
        <p:txBody>
          <a:bodyPr wrap="none" lIns="0" tIns="0" rIns="0" bIns="0" rtlCol="0">
            <a:spAutoFit/>
          </a:bodyPr>
          <a:lstStyle/>
          <a:p>
            <a:pPr algn="l"/>
            <a:r>
              <a:rPr lang="en-US" sz="1200" dirty="0"/>
              <a:t>Courtesy E. </a:t>
            </a:r>
            <a:r>
              <a:rPr lang="en-US" sz="1200" dirty="0" err="1"/>
              <a:t>Frojdh</a:t>
            </a:r>
            <a:endParaRPr lang="de-CH" sz="1200" dirty="0"/>
          </a:p>
        </p:txBody>
      </p:sp>
    </p:spTree>
    <p:extLst>
      <p:ext uri="{BB962C8B-B14F-4D97-AF65-F5344CB8AC3E}">
        <p14:creationId xmlns:p14="http://schemas.microsoft.com/office/powerpoint/2010/main" val="2357786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A5380DD-3813-AED8-58F1-66B75A7E3BE8}"/>
              </a:ext>
            </a:extLst>
          </p:cNvPr>
          <p:cNvPicPr>
            <a:picLocks noChangeAspect="1"/>
          </p:cNvPicPr>
          <p:nvPr/>
        </p:nvPicPr>
        <p:blipFill rotWithShape="1">
          <a:blip r:embed="rId2"/>
          <a:srcRect t="56181"/>
          <a:stretch/>
        </p:blipFill>
        <p:spPr>
          <a:xfrm>
            <a:off x="7505932" y="5250470"/>
            <a:ext cx="4092903" cy="1318460"/>
          </a:xfrm>
          <a:prstGeom prst="rect">
            <a:avLst/>
          </a:prstGeom>
        </p:spPr>
      </p:pic>
      <p:sp>
        <p:nvSpPr>
          <p:cNvPr id="2" name="Title 1"/>
          <p:cNvSpPr>
            <a:spLocks noGrp="1"/>
          </p:cNvSpPr>
          <p:nvPr>
            <p:ph type="title"/>
          </p:nvPr>
        </p:nvSpPr>
        <p:spPr>
          <a:xfrm>
            <a:off x="695325" y="278296"/>
            <a:ext cx="9001075" cy="810444"/>
          </a:xfrm>
        </p:spPr>
        <p:txBody>
          <a:bodyPr/>
          <a:lstStyle/>
          <a:p>
            <a:r>
              <a:rPr lang="en-US" dirty="0"/>
              <a:t>JUNGFRAU2: faster, even higher intensities</a:t>
            </a:r>
            <a:endParaRPr lang="de-CH" dirty="0"/>
          </a:p>
        </p:txBody>
      </p:sp>
      <p:sp>
        <p:nvSpPr>
          <p:cNvPr id="6" name="Slide Number Placeholder 5"/>
          <p:cNvSpPr>
            <a:spLocks noGrp="1"/>
          </p:cNvSpPr>
          <p:nvPr>
            <p:ph type="sldNum" sz="quarter" idx="12"/>
          </p:nvPr>
        </p:nvSpPr>
        <p:spPr/>
        <p:txBody>
          <a:bodyPr/>
          <a:lstStyle/>
          <a:p>
            <a:fld id="{442AD375-037F-43D0-B059-5172DA06796A}" type="slidenum">
              <a:rPr lang="en-GB" noProof="0" smtClean="0"/>
              <a:pPr/>
              <a:t>13</a:t>
            </a:fld>
            <a:endParaRPr lang="en-GB" noProof="0" dirty="0"/>
          </a:p>
        </p:txBody>
      </p:sp>
      <p:graphicFrame>
        <p:nvGraphicFramePr>
          <p:cNvPr id="8" name="Table 7"/>
          <p:cNvGraphicFramePr>
            <a:graphicFrameLocks noGrp="1"/>
          </p:cNvGraphicFramePr>
          <p:nvPr>
            <p:extLst>
              <p:ext uri="{D42A27DB-BD31-4B8C-83A1-F6EECF244321}">
                <p14:modId xmlns:p14="http://schemas.microsoft.com/office/powerpoint/2010/main" val="3577667388"/>
              </p:ext>
            </p:extLst>
          </p:nvPr>
        </p:nvGraphicFramePr>
        <p:xfrm>
          <a:off x="670594" y="1365826"/>
          <a:ext cx="6073479" cy="4389120"/>
        </p:xfrm>
        <a:graphic>
          <a:graphicData uri="http://schemas.openxmlformats.org/drawingml/2006/table">
            <a:tbl>
              <a:tblPr firstRow="1" bandRow="1">
                <a:tableStyleId>{5C22544A-7EE6-4342-B048-85BDC9FD1C3A}</a:tableStyleId>
              </a:tblPr>
              <a:tblGrid>
                <a:gridCol w="1915865">
                  <a:extLst>
                    <a:ext uri="{9D8B030D-6E8A-4147-A177-3AD203B41FA5}">
                      <a16:colId xmlns:a16="http://schemas.microsoft.com/office/drawing/2014/main" val="1992808842"/>
                    </a:ext>
                  </a:extLst>
                </a:gridCol>
                <a:gridCol w="2078807">
                  <a:extLst>
                    <a:ext uri="{9D8B030D-6E8A-4147-A177-3AD203B41FA5}">
                      <a16:colId xmlns:a16="http://schemas.microsoft.com/office/drawing/2014/main" val="4093879446"/>
                    </a:ext>
                  </a:extLst>
                </a:gridCol>
                <a:gridCol w="2078807">
                  <a:extLst>
                    <a:ext uri="{9D8B030D-6E8A-4147-A177-3AD203B41FA5}">
                      <a16:colId xmlns:a16="http://schemas.microsoft.com/office/drawing/2014/main" val="84404123"/>
                    </a:ext>
                  </a:extLst>
                </a:gridCol>
              </a:tblGrid>
              <a:tr h="370840">
                <a:tc>
                  <a:txBody>
                    <a:bodyPr/>
                    <a:lstStyle/>
                    <a:p>
                      <a:endParaRPr lang="de-CH" sz="2000" dirty="0"/>
                    </a:p>
                  </a:txBody>
                  <a:tcPr/>
                </a:tc>
                <a:tc>
                  <a:txBody>
                    <a:bodyPr/>
                    <a:lstStyle/>
                    <a:p>
                      <a:pPr algn="ctr"/>
                      <a:r>
                        <a:rPr lang="en-US" sz="2000" dirty="0"/>
                        <a:t>JUNGFRAU</a:t>
                      </a:r>
                      <a:endParaRPr lang="de-CH" sz="2000" dirty="0"/>
                    </a:p>
                  </a:txBody>
                  <a:tcPr anchor="ctr"/>
                </a:tc>
                <a:tc>
                  <a:txBody>
                    <a:bodyPr/>
                    <a:lstStyle/>
                    <a:p>
                      <a:pPr algn="ctr"/>
                      <a:r>
                        <a:rPr lang="en-US" sz="2000" dirty="0"/>
                        <a:t>JUNGFRAU2</a:t>
                      </a:r>
                      <a:endParaRPr lang="de-CH" sz="2000" dirty="0"/>
                    </a:p>
                  </a:txBody>
                  <a:tcPr anchor="ctr"/>
                </a:tc>
                <a:extLst>
                  <a:ext uri="{0D108BD9-81ED-4DB2-BD59-A6C34878D82A}">
                    <a16:rowId xmlns:a16="http://schemas.microsoft.com/office/drawing/2014/main" val="2877902398"/>
                  </a:ext>
                </a:extLst>
              </a:tr>
              <a:tr h="370840">
                <a:tc>
                  <a:txBody>
                    <a:bodyPr/>
                    <a:lstStyle/>
                    <a:p>
                      <a:r>
                        <a:rPr lang="en-US" sz="2000" b="1" dirty="0"/>
                        <a:t>Pixel size</a:t>
                      </a:r>
                      <a:endParaRPr lang="de-CH" sz="2000" b="1" dirty="0"/>
                    </a:p>
                  </a:txBody>
                  <a:tcPr anchor="ctr"/>
                </a:tc>
                <a:tc gridSpan="2">
                  <a:txBody>
                    <a:bodyPr/>
                    <a:lstStyle/>
                    <a:p>
                      <a:pPr algn="ctr"/>
                      <a:r>
                        <a:rPr lang="en-US" sz="2000" dirty="0">
                          <a:solidFill>
                            <a:schemeClr val="tx1"/>
                          </a:solidFill>
                          <a:latin typeface="+mn-lt"/>
                        </a:rPr>
                        <a:t>75x75 µm</a:t>
                      </a:r>
                      <a:r>
                        <a:rPr lang="en-US" sz="2000" baseline="30000" dirty="0">
                          <a:solidFill>
                            <a:schemeClr val="tx1"/>
                          </a:solidFill>
                          <a:latin typeface="+mn-lt"/>
                        </a:rPr>
                        <a:t>2</a:t>
                      </a:r>
                      <a:endParaRPr lang="de-CH" sz="2000" baseline="30000" dirty="0">
                        <a:solidFill>
                          <a:schemeClr val="tx1"/>
                        </a:solidFill>
                        <a:latin typeface="+mn-lt"/>
                      </a:endParaRPr>
                    </a:p>
                  </a:txBody>
                  <a:tcPr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CH" sz="2000" b="1" baseline="30000" dirty="0">
                        <a:latin typeface="+mn-lt"/>
                      </a:endParaRPr>
                    </a:p>
                  </a:txBody>
                  <a:tcPr anchor="ctr"/>
                </a:tc>
                <a:extLst>
                  <a:ext uri="{0D108BD9-81ED-4DB2-BD59-A6C34878D82A}">
                    <a16:rowId xmlns:a16="http://schemas.microsoft.com/office/drawing/2014/main" val="231248754"/>
                  </a:ext>
                </a:extLst>
              </a:tr>
              <a:tr h="370840">
                <a:tc>
                  <a:txBody>
                    <a:bodyPr/>
                    <a:lstStyle/>
                    <a:p>
                      <a:r>
                        <a:rPr lang="en-US" sz="2000" b="1" dirty="0"/>
                        <a:t>Module size</a:t>
                      </a:r>
                      <a:endParaRPr lang="de-CH" sz="2000" b="1" dirty="0"/>
                    </a:p>
                  </a:txBody>
                  <a:tcPr anchor="ctr"/>
                </a:tc>
                <a:tc gridSpan="2">
                  <a:txBody>
                    <a:bodyPr/>
                    <a:lstStyle/>
                    <a:p>
                      <a:pPr marL="0" algn="ctr" defTabSz="914400" rtl="0" eaLnBrk="1" latinLnBrk="0" hangingPunct="1"/>
                      <a:r>
                        <a:rPr lang="en-US" sz="2000" dirty="0">
                          <a:solidFill>
                            <a:schemeClr val="tx1"/>
                          </a:solidFill>
                          <a:latin typeface="+mn-lt"/>
                        </a:rPr>
                        <a:t>4x8 cm</a:t>
                      </a:r>
                      <a:r>
                        <a:rPr lang="en-US" sz="2000" kern="1200" baseline="30000" dirty="0">
                          <a:solidFill>
                            <a:schemeClr val="tx1"/>
                          </a:solidFill>
                          <a:latin typeface="+mn-lt"/>
                          <a:ea typeface="+mn-ea"/>
                          <a:cs typeface="+mn-cs"/>
                        </a:rPr>
                        <a:t>2</a:t>
                      </a:r>
                      <a:endParaRPr lang="de-CH" sz="2000" kern="1200" baseline="30000" dirty="0">
                        <a:solidFill>
                          <a:schemeClr val="tx1"/>
                        </a:solidFill>
                        <a:latin typeface="+mn-lt"/>
                        <a:ea typeface="+mn-ea"/>
                        <a:cs typeface="+mn-cs"/>
                      </a:endParaRPr>
                    </a:p>
                  </a:txBody>
                  <a:tcPr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CH" sz="2000" kern="1200" baseline="30000" dirty="0">
                        <a:solidFill>
                          <a:schemeClr val="dk1"/>
                        </a:solidFill>
                        <a:latin typeface="+mn-lt"/>
                        <a:ea typeface="+mn-ea"/>
                        <a:cs typeface="+mn-cs"/>
                      </a:endParaRPr>
                    </a:p>
                  </a:txBody>
                  <a:tcPr anchor="ctr"/>
                </a:tc>
                <a:extLst>
                  <a:ext uri="{0D108BD9-81ED-4DB2-BD59-A6C34878D82A}">
                    <a16:rowId xmlns:a16="http://schemas.microsoft.com/office/drawing/2014/main" val="913857998"/>
                  </a:ext>
                </a:extLst>
              </a:tr>
              <a:tr h="370840">
                <a:tc>
                  <a:txBody>
                    <a:bodyPr/>
                    <a:lstStyle/>
                    <a:p>
                      <a:r>
                        <a:rPr lang="en-US" sz="2000" b="1" dirty="0"/>
                        <a:t>Dynamic range</a:t>
                      </a:r>
                    </a:p>
                    <a:p>
                      <a:r>
                        <a:rPr lang="en-US" sz="2000" b="1" dirty="0"/>
                        <a:t>(12 </a:t>
                      </a:r>
                      <a:r>
                        <a:rPr lang="en-US" sz="2000" b="1" dirty="0" err="1"/>
                        <a:t>keV</a:t>
                      </a:r>
                      <a:r>
                        <a:rPr lang="en-US" sz="2000" b="1" dirty="0"/>
                        <a:t>)</a:t>
                      </a:r>
                      <a:endParaRPr lang="de-CH" sz="2000" b="1" dirty="0"/>
                    </a:p>
                  </a:txBody>
                  <a:tcPr anchor="ctr"/>
                </a:tc>
                <a:tc gridSpan="2">
                  <a:txBody>
                    <a:bodyPr/>
                    <a:lstStyle/>
                    <a:p>
                      <a:pPr algn="ctr"/>
                      <a:r>
                        <a:rPr lang="en-US" sz="2000" dirty="0">
                          <a:solidFill>
                            <a:schemeClr val="tx1"/>
                          </a:solidFill>
                          <a:latin typeface="+mn-lt"/>
                        </a:rPr>
                        <a:t>10</a:t>
                      </a:r>
                      <a:r>
                        <a:rPr lang="en-US" sz="2000" baseline="30000" dirty="0">
                          <a:solidFill>
                            <a:schemeClr val="tx1"/>
                          </a:solidFill>
                          <a:latin typeface="+mn-lt"/>
                        </a:rPr>
                        <a:t>4</a:t>
                      </a:r>
                      <a:endParaRPr lang="de-CH" sz="2000" baseline="30000" dirty="0">
                        <a:solidFill>
                          <a:schemeClr val="tx1"/>
                        </a:solidFill>
                        <a:latin typeface="+mn-lt"/>
                      </a:endParaRPr>
                    </a:p>
                  </a:txBody>
                  <a:tcPr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CH" sz="2000" kern="1200" baseline="30000" dirty="0">
                        <a:solidFill>
                          <a:schemeClr val="tx1"/>
                        </a:solidFill>
                        <a:latin typeface="+mn-lt"/>
                        <a:ea typeface="+mn-ea"/>
                        <a:cs typeface="+mn-cs"/>
                      </a:endParaRPr>
                    </a:p>
                  </a:txBody>
                  <a:tcPr anchor="ctr"/>
                </a:tc>
                <a:extLst>
                  <a:ext uri="{0D108BD9-81ED-4DB2-BD59-A6C34878D82A}">
                    <a16:rowId xmlns:a16="http://schemas.microsoft.com/office/drawing/2014/main" val="46894581"/>
                  </a:ext>
                </a:extLst>
              </a:tr>
              <a:tr h="370840">
                <a:tc>
                  <a:txBody>
                    <a:bodyPr/>
                    <a:lstStyle/>
                    <a:p>
                      <a:r>
                        <a:rPr lang="en-US" sz="2000" b="1" dirty="0"/>
                        <a:t>Min Energy*</a:t>
                      </a:r>
                    </a:p>
                  </a:txBody>
                  <a:tcPr anchor="ctr"/>
                </a:tc>
                <a:tc>
                  <a:txBody>
                    <a:bodyPr/>
                    <a:lstStyle/>
                    <a:p>
                      <a:pPr algn="ctr"/>
                      <a:r>
                        <a:rPr lang="de-CH" sz="2000" dirty="0">
                          <a:solidFill>
                            <a:schemeClr val="tx1"/>
                          </a:solidFill>
                          <a:latin typeface="+mn-lt"/>
                          <a:cs typeface="Calibri" panose="020F0502020204030204" pitchFamily="34" charset="0"/>
                        </a:rPr>
                        <a:t>~ 800 eV</a:t>
                      </a:r>
                      <a:endParaRPr lang="de-CH" sz="2000" dirty="0">
                        <a:solidFill>
                          <a:schemeClr val="tx1"/>
                        </a:solidFill>
                        <a:latin typeface="+mn-lt"/>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CH" sz="2000" dirty="0">
                          <a:solidFill>
                            <a:schemeClr val="tx1"/>
                          </a:solidFill>
                          <a:latin typeface="+mn-lt"/>
                          <a:cs typeface="Calibri" panose="020F0502020204030204" pitchFamily="34" charset="0"/>
                        </a:rPr>
                        <a:t>~ 600 eV</a:t>
                      </a:r>
                      <a:endParaRPr lang="de-CH" sz="2000" dirty="0">
                        <a:solidFill>
                          <a:schemeClr val="tx1"/>
                        </a:solidFill>
                        <a:latin typeface="+mn-lt"/>
                      </a:endParaRPr>
                    </a:p>
                  </a:txBody>
                  <a:tcPr anchor="ctr"/>
                </a:tc>
                <a:extLst>
                  <a:ext uri="{0D108BD9-81ED-4DB2-BD59-A6C34878D82A}">
                    <a16:rowId xmlns:a16="http://schemas.microsoft.com/office/drawing/2014/main" val="75867940"/>
                  </a:ext>
                </a:extLst>
              </a:tr>
              <a:tr h="370840">
                <a:tc>
                  <a:txBody>
                    <a:bodyPr/>
                    <a:lstStyle/>
                    <a:p>
                      <a:r>
                        <a:rPr lang="en-US" sz="2000" b="1" dirty="0"/>
                        <a:t>Max</a:t>
                      </a:r>
                      <a:r>
                        <a:rPr lang="en-US" sz="2000" b="1" baseline="0" dirty="0"/>
                        <a:t> Frame rate </a:t>
                      </a:r>
                    </a:p>
                  </a:txBody>
                  <a:tcPr anchor="ctr"/>
                </a:tc>
                <a:tc>
                  <a:txBody>
                    <a:bodyPr/>
                    <a:lstStyle/>
                    <a:p>
                      <a:pPr algn="ctr"/>
                      <a:r>
                        <a:rPr lang="en-US" sz="2000" dirty="0">
                          <a:solidFill>
                            <a:schemeClr val="tx1"/>
                          </a:solidFill>
                          <a:latin typeface="+mn-lt"/>
                        </a:rPr>
                        <a:t>2.2 kHz </a:t>
                      </a:r>
                    </a:p>
                  </a:txBody>
                  <a:tcPr anchor="ctr"/>
                </a:tc>
                <a:tc>
                  <a:txBody>
                    <a:bodyPr/>
                    <a:lstStyle/>
                    <a:p>
                      <a:pPr algn="ctr"/>
                      <a:r>
                        <a:rPr lang="en-US" sz="2000" b="1" dirty="0">
                          <a:solidFill>
                            <a:schemeClr val="tx1"/>
                          </a:solidFill>
                          <a:latin typeface="+mn-lt"/>
                        </a:rPr>
                        <a:t>10 kHz</a:t>
                      </a:r>
                      <a:endParaRPr lang="de-CH" sz="2000" b="1" dirty="0">
                        <a:solidFill>
                          <a:schemeClr val="tx1"/>
                        </a:solidFill>
                        <a:latin typeface="+mn-lt"/>
                      </a:endParaRPr>
                    </a:p>
                  </a:txBody>
                  <a:tcPr anchor="ctr"/>
                </a:tc>
                <a:extLst>
                  <a:ext uri="{0D108BD9-81ED-4DB2-BD59-A6C34878D82A}">
                    <a16:rowId xmlns:a16="http://schemas.microsoft.com/office/drawing/2014/main" val="3306975509"/>
                  </a:ext>
                </a:extLst>
              </a:tr>
              <a:tr h="370840">
                <a:tc>
                  <a:txBody>
                    <a:bodyPr/>
                    <a:lstStyle/>
                    <a:p>
                      <a:r>
                        <a:rPr lang="en-US" sz="2000" b="1" dirty="0"/>
                        <a:t>Max</a:t>
                      </a:r>
                      <a:r>
                        <a:rPr lang="en-US" sz="2000" b="1" baseline="0" dirty="0"/>
                        <a:t> count rate</a:t>
                      </a:r>
                    </a:p>
                    <a:p>
                      <a:r>
                        <a:rPr lang="en-US" sz="2000" b="1" baseline="0" dirty="0"/>
                        <a:t>(12 </a:t>
                      </a:r>
                      <a:r>
                        <a:rPr lang="en-US" sz="2000" b="1" baseline="0" dirty="0" err="1"/>
                        <a:t>keV</a:t>
                      </a:r>
                      <a:r>
                        <a:rPr lang="en-US" sz="2000" b="1" baseline="0" dirty="0"/>
                        <a:t>)</a:t>
                      </a:r>
                      <a:endParaRPr lang="de-CH" sz="2000" b="1" dirty="0"/>
                    </a:p>
                  </a:txBody>
                  <a:tcPr anchor="ctr"/>
                </a:tc>
                <a:tc>
                  <a:txBody>
                    <a:bodyPr/>
                    <a:lstStyle/>
                    <a:p>
                      <a:pPr algn="ctr"/>
                      <a:r>
                        <a:rPr lang="en-US" sz="2000" dirty="0">
                          <a:solidFill>
                            <a:schemeClr val="tx1"/>
                          </a:solidFill>
                          <a:latin typeface="+mn-lt"/>
                        </a:rPr>
                        <a:t>22</a:t>
                      </a:r>
                      <a:r>
                        <a:rPr lang="en-US" sz="2000" baseline="0" dirty="0">
                          <a:solidFill>
                            <a:schemeClr val="tx1"/>
                          </a:solidFill>
                          <a:latin typeface="+mn-lt"/>
                        </a:rPr>
                        <a:t> </a:t>
                      </a:r>
                      <a:r>
                        <a:rPr lang="en-US" sz="2000" baseline="0" dirty="0" err="1">
                          <a:solidFill>
                            <a:schemeClr val="tx1"/>
                          </a:solidFill>
                          <a:latin typeface="+mn-lt"/>
                        </a:rPr>
                        <a:t>Mcounts</a:t>
                      </a:r>
                      <a:r>
                        <a:rPr lang="en-US" sz="2000" baseline="0" dirty="0">
                          <a:solidFill>
                            <a:schemeClr val="tx1"/>
                          </a:solidFill>
                          <a:latin typeface="+mn-lt"/>
                        </a:rPr>
                        <a:t>/pixel/s</a:t>
                      </a:r>
                      <a:endParaRPr lang="de-CH" sz="2000" dirty="0">
                        <a:solidFill>
                          <a:schemeClr val="tx1"/>
                        </a:solidFill>
                        <a:latin typeface="+mn-lt"/>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mn-lt"/>
                        </a:rPr>
                        <a:t>100</a:t>
                      </a:r>
                      <a:r>
                        <a:rPr lang="en-US" sz="2000" b="1" baseline="0" dirty="0">
                          <a:solidFill>
                            <a:schemeClr val="tx1"/>
                          </a:solidFill>
                          <a:latin typeface="+mn-lt"/>
                        </a:rPr>
                        <a:t> </a:t>
                      </a:r>
                      <a:r>
                        <a:rPr lang="en-US" sz="2000" b="1" baseline="0" dirty="0" err="1">
                          <a:solidFill>
                            <a:schemeClr val="tx1"/>
                          </a:solidFill>
                          <a:latin typeface="+mn-lt"/>
                        </a:rPr>
                        <a:t>Mcounts</a:t>
                      </a:r>
                      <a:r>
                        <a:rPr lang="en-US" sz="2000" b="1" baseline="0" dirty="0">
                          <a:solidFill>
                            <a:schemeClr val="tx1"/>
                          </a:solidFill>
                          <a:latin typeface="+mn-lt"/>
                        </a:rPr>
                        <a:t>/pixel/s</a:t>
                      </a:r>
                      <a:endParaRPr lang="de-CH" sz="2000" b="1" dirty="0">
                        <a:solidFill>
                          <a:schemeClr val="tx1"/>
                        </a:solidFill>
                        <a:latin typeface="+mn-lt"/>
                      </a:endParaRPr>
                    </a:p>
                  </a:txBody>
                  <a:tcPr anchor="ctr"/>
                </a:tc>
                <a:extLst>
                  <a:ext uri="{0D108BD9-81ED-4DB2-BD59-A6C34878D82A}">
                    <a16:rowId xmlns:a16="http://schemas.microsoft.com/office/drawing/2014/main" val="1220007763"/>
                  </a:ext>
                </a:extLst>
              </a:tr>
              <a:tr h="370840">
                <a:tc>
                  <a:txBody>
                    <a:bodyPr/>
                    <a:lstStyle/>
                    <a:p>
                      <a:r>
                        <a:rPr lang="en-US" sz="2000" b="1" dirty="0"/>
                        <a:t>Storage cells</a:t>
                      </a:r>
                    </a:p>
                    <a:p>
                      <a:r>
                        <a:rPr lang="en-US" sz="2000" b="1" dirty="0"/>
                        <a:t>(burst mode)</a:t>
                      </a:r>
                      <a:endParaRPr lang="de-CH" sz="2000" b="1" dirty="0"/>
                    </a:p>
                  </a:txBody>
                  <a:tcPr anchor="ctr"/>
                </a:tc>
                <a:tc>
                  <a:txBody>
                    <a:bodyPr/>
                    <a:lstStyle/>
                    <a:p>
                      <a:pPr algn="ctr"/>
                      <a:r>
                        <a:rPr lang="en-US" sz="2000" dirty="0">
                          <a:solidFill>
                            <a:schemeClr val="tx1"/>
                          </a:solidFill>
                          <a:latin typeface="+mn-lt"/>
                          <a:cs typeface="Calibri" panose="020F0502020204030204" pitchFamily="34" charset="0"/>
                        </a:rPr>
                        <a:t>16</a:t>
                      </a:r>
                      <a:endParaRPr lang="de-CH" sz="2000" dirty="0">
                        <a:solidFill>
                          <a:schemeClr val="tx1"/>
                        </a:solidFill>
                        <a:latin typeface="+mn-lt"/>
                      </a:endParaRPr>
                    </a:p>
                  </a:txBody>
                  <a:tcPr anchor="ctr"/>
                </a:tc>
                <a:tc>
                  <a:txBody>
                    <a:bodyPr/>
                    <a:lstStyle/>
                    <a:p>
                      <a:pPr algn="ctr"/>
                      <a:r>
                        <a:rPr lang="de-CH" sz="2000" b="1" dirty="0">
                          <a:solidFill>
                            <a:schemeClr val="tx1"/>
                          </a:solidFill>
                          <a:latin typeface="+mn-lt"/>
                          <a:cs typeface="Calibri" panose="020F0502020204030204" pitchFamily="34" charset="0"/>
                        </a:rPr>
                        <a:t>16-64</a:t>
                      </a:r>
                    </a:p>
                    <a:p>
                      <a:pPr algn="ctr"/>
                      <a:r>
                        <a:rPr lang="en-US" sz="2000" b="1" dirty="0" err="1">
                          <a:solidFill>
                            <a:schemeClr val="tx1"/>
                          </a:solidFill>
                          <a:latin typeface="+mn-lt"/>
                          <a:cs typeface="Calibri" panose="020F0502020204030204" pitchFamily="34" charset="0"/>
                        </a:rPr>
                        <a:t>Rebin</a:t>
                      </a:r>
                      <a:r>
                        <a:rPr lang="en-US" sz="2000" b="1" dirty="0">
                          <a:solidFill>
                            <a:schemeClr val="tx1"/>
                          </a:solidFill>
                          <a:latin typeface="+mn-lt"/>
                          <a:cs typeface="Calibri" panose="020F0502020204030204" pitchFamily="34" charset="0"/>
                        </a:rPr>
                        <a:t>-able</a:t>
                      </a:r>
                      <a:endParaRPr lang="de-CH" sz="2000" b="1" dirty="0">
                        <a:solidFill>
                          <a:schemeClr val="tx1"/>
                        </a:solidFill>
                        <a:latin typeface="+mn-lt"/>
                      </a:endParaRPr>
                    </a:p>
                  </a:txBody>
                  <a:tcPr anchor="ctr"/>
                </a:tc>
                <a:extLst>
                  <a:ext uri="{0D108BD9-81ED-4DB2-BD59-A6C34878D82A}">
                    <a16:rowId xmlns:a16="http://schemas.microsoft.com/office/drawing/2014/main" val="2051301183"/>
                  </a:ext>
                </a:extLst>
              </a:tr>
            </a:tbl>
          </a:graphicData>
        </a:graphic>
      </p:graphicFrame>
      <p:sp>
        <p:nvSpPr>
          <p:cNvPr id="5" name="Rectangle 4"/>
          <p:cNvSpPr/>
          <p:nvPr/>
        </p:nvSpPr>
        <p:spPr>
          <a:xfrm>
            <a:off x="670594" y="5967500"/>
            <a:ext cx="3177473" cy="369332"/>
          </a:xfrm>
          <a:prstGeom prst="rect">
            <a:avLst/>
          </a:prstGeom>
        </p:spPr>
        <p:txBody>
          <a:bodyPr wrap="none">
            <a:spAutoFit/>
          </a:bodyPr>
          <a:lstStyle/>
          <a:p>
            <a:r>
              <a:rPr lang="en-US" b="1" dirty="0"/>
              <a:t>* </a:t>
            </a:r>
            <a:r>
              <a:rPr lang="en-US" sz="1050" dirty="0"/>
              <a:t>with single photon resolution, standard silicon</a:t>
            </a:r>
            <a:endParaRPr lang="de-CH" dirty="0"/>
          </a:p>
        </p:txBody>
      </p:sp>
      <p:sp>
        <p:nvSpPr>
          <p:cNvPr id="32" name="TextBox 31">
            <a:extLst>
              <a:ext uri="{FF2B5EF4-FFF2-40B4-BE49-F238E27FC236}">
                <a16:creationId xmlns:a16="http://schemas.microsoft.com/office/drawing/2014/main" id="{C68855F1-628D-2F6E-15BF-9AEB0C7A68D7}"/>
              </a:ext>
            </a:extLst>
          </p:cNvPr>
          <p:cNvSpPr txBox="1"/>
          <p:nvPr/>
        </p:nvSpPr>
        <p:spPr>
          <a:xfrm>
            <a:off x="7734043" y="6476581"/>
            <a:ext cx="2368369" cy="230832"/>
          </a:xfrm>
          <a:prstGeom prst="rect">
            <a:avLst/>
          </a:prstGeom>
          <a:noFill/>
        </p:spPr>
        <p:txBody>
          <a:bodyPr wrap="square">
            <a:spAutoFit/>
          </a:bodyPr>
          <a:lstStyle/>
          <a:p>
            <a:r>
              <a:rPr lang="en-US" sz="900" dirty="0" err="1"/>
              <a:t>Wranik</a:t>
            </a:r>
            <a:r>
              <a:rPr lang="en-US" sz="900" dirty="0"/>
              <a:t> et al.  </a:t>
            </a:r>
            <a:r>
              <a:rPr lang="en-US" sz="900" i="1" dirty="0"/>
              <a:t>Nat </a:t>
            </a:r>
            <a:r>
              <a:rPr lang="en-US" sz="900" i="1" dirty="0" err="1"/>
              <a:t>Commun</a:t>
            </a:r>
            <a:r>
              <a:rPr lang="en-US" sz="900" dirty="0"/>
              <a:t> </a:t>
            </a:r>
            <a:r>
              <a:rPr lang="en-US" sz="900" b="1" dirty="0"/>
              <a:t>14</a:t>
            </a:r>
            <a:r>
              <a:rPr lang="en-US" sz="900" dirty="0"/>
              <a:t>, 903 (2023). </a:t>
            </a:r>
            <a:endParaRPr lang="de-CH" sz="900" dirty="0"/>
          </a:p>
        </p:txBody>
      </p:sp>
      <p:pic>
        <p:nvPicPr>
          <p:cNvPr id="4" name="Picture 9">
            <a:extLst>
              <a:ext uri="{FF2B5EF4-FFF2-40B4-BE49-F238E27FC236}">
                <a16:creationId xmlns:a16="http://schemas.microsoft.com/office/drawing/2014/main" id="{1CDD6B83-F91F-AEE3-EDB9-066F3C9188B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8532" r="12373"/>
          <a:stretch/>
        </p:blipFill>
        <p:spPr bwMode="auto">
          <a:xfrm>
            <a:off x="7366899" y="1412776"/>
            <a:ext cx="3394090" cy="2366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Content Placeholder 7">
            <a:extLst>
              <a:ext uri="{FF2B5EF4-FFF2-40B4-BE49-F238E27FC236}">
                <a16:creationId xmlns:a16="http://schemas.microsoft.com/office/drawing/2014/main" id="{4CD0FF06-C062-0EE6-1C36-DD489FA20848}"/>
              </a:ext>
            </a:extLst>
          </p:cNvPr>
          <p:cNvSpPr txBox="1">
            <a:spLocks/>
          </p:cNvSpPr>
          <p:nvPr/>
        </p:nvSpPr>
        <p:spPr>
          <a:xfrm>
            <a:off x="7320136" y="3815834"/>
            <a:ext cx="5604793" cy="667447"/>
          </a:xfrm>
          <a:prstGeom prst="rect">
            <a:avLst/>
          </a:prstGeom>
        </p:spPr>
        <p:txBody>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t>At Synchrotrons full duty cycle 2 kHz  	    10 kHz</a:t>
            </a:r>
          </a:p>
          <a:p>
            <a:pPr marL="285750" indent="-285750">
              <a:buFont typeface="Arial" panose="020B0604020202020204" pitchFamily="34" charset="0"/>
              <a:buChar char="•"/>
            </a:pPr>
            <a:r>
              <a:rPr lang="en-US" sz="1600" dirty="0"/>
              <a:t>2 GB/s/module		 10 GB/s/module</a:t>
            </a:r>
          </a:p>
          <a:p>
            <a:pPr marL="285750" indent="-285750">
              <a:buFont typeface="Arial" panose="020B0604020202020204" pitchFamily="34" charset="0"/>
              <a:buChar char="•"/>
            </a:pPr>
            <a:r>
              <a:rPr lang="en-US" sz="1600" dirty="0"/>
              <a:t>190 TB/day/module	 1 PB/day/module</a:t>
            </a:r>
          </a:p>
          <a:p>
            <a:pPr marL="285750" indent="-285750">
              <a:buFont typeface="Arial" panose="020B0604020202020204" pitchFamily="34" charset="0"/>
              <a:buChar char="•"/>
            </a:pPr>
            <a:r>
              <a:rPr lang="en-US" sz="1600" dirty="0"/>
              <a:t>5.3 PB/day for a 16M detector            25 PB/day for a 				16M detector</a:t>
            </a:r>
          </a:p>
          <a:p>
            <a:endParaRPr lang="de-CH" sz="1600" dirty="0"/>
          </a:p>
        </p:txBody>
      </p:sp>
      <p:grpSp>
        <p:nvGrpSpPr>
          <p:cNvPr id="14" name="Group 13">
            <a:extLst>
              <a:ext uri="{FF2B5EF4-FFF2-40B4-BE49-F238E27FC236}">
                <a16:creationId xmlns:a16="http://schemas.microsoft.com/office/drawing/2014/main" id="{EDA7A62C-A18D-5B27-253C-E2BC2E1835CA}"/>
              </a:ext>
            </a:extLst>
          </p:cNvPr>
          <p:cNvGrpSpPr/>
          <p:nvPr/>
        </p:nvGrpSpPr>
        <p:grpSpPr>
          <a:xfrm>
            <a:off x="9515004" y="3927792"/>
            <a:ext cx="1549548" cy="1091522"/>
            <a:chOff x="9336360" y="3830304"/>
            <a:chExt cx="2472224" cy="1091522"/>
          </a:xfrm>
        </p:grpSpPr>
        <p:sp>
          <p:nvSpPr>
            <p:cNvPr id="10" name="Arrow: Right 9">
              <a:extLst>
                <a:ext uri="{FF2B5EF4-FFF2-40B4-BE49-F238E27FC236}">
                  <a16:creationId xmlns:a16="http://schemas.microsoft.com/office/drawing/2014/main" id="{AE84C62A-755A-3C86-1439-1ADD306B24DC}"/>
                </a:ext>
              </a:extLst>
            </p:cNvPr>
            <p:cNvSpPr/>
            <p:nvPr/>
          </p:nvSpPr>
          <p:spPr>
            <a:xfrm>
              <a:off x="11232520" y="3830304"/>
              <a:ext cx="576064" cy="144016"/>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1" name="Arrow: Right 10">
              <a:extLst>
                <a:ext uri="{FF2B5EF4-FFF2-40B4-BE49-F238E27FC236}">
                  <a16:creationId xmlns:a16="http://schemas.microsoft.com/office/drawing/2014/main" id="{572248FC-C011-1188-5BFF-5F9B6BBBCB73}"/>
                </a:ext>
              </a:extLst>
            </p:cNvPr>
            <p:cNvSpPr/>
            <p:nvPr/>
          </p:nvSpPr>
          <p:spPr>
            <a:xfrm>
              <a:off x="9336360" y="4149080"/>
              <a:ext cx="576064" cy="144016"/>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2" name="Arrow: Right 11">
              <a:extLst>
                <a:ext uri="{FF2B5EF4-FFF2-40B4-BE49-F238E27FC236}">
                  <a16:creationId xmlns:a16="http://schemas.microsoft.com/office/drawing/2014/main" id="{82547CD8-CF12-E3CC-2B42-E9BA1ECFF501}"/>
                </a:ext>
              </a:extLst>
            </p:cNvPr>
            <p:cNvSpPr/>
            <p:nvPr/>
          </p:nvSpPr>
          <p:spPr>
            <a:xfrm>
              <a:off x="9336360" y="4473153"/>
              <a:ext cx="576064" cy="144016"/>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3" name="Arrow: Right 12">
              <a:extLst>
                <a:ext uri="{FF2B5EF4-FFF2-40B4-BE49-F238E27FC236}">
                  <a16:creationId xmlns:a16="http://schemas.microsoft.com/office/drawing/2014/main" id="{B9C032E9-5D76-9553-86AA-BA0E703525A5}"/>
                </a:ext>
              </a:extLst>
            </p:cNvPr>
            <p:cNvSpPr/>
            <p:nvPr/>
          </p:nvSpPr>
          <p:spPr>
            <a:xfrm>
              <a:off x="10659733" y="4777810"/>
              <a:ext cx="576064" cy="144016"/>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grpSp>
      <p:sp>
        <p:nvSpPr>
          <p:cNvPr id="3" name="Rectangle: Folded Corner 2">
            <a:extLst>
              <a:ext uri="{FF2B5EF4-FFF2-40B4-BE49-F238E27FC236}">
                <a16:creationId xmlns:a16="http://schemas.microsoft.com/office/drawing/2014/main" id="{DA9CEF82-7A92-0D0C-2D6B-2597BE10E4FD}"/>
              </a:ext>
            </a:extLst>
          </p:cNvPr>
          <p:cNvSpPr/>
          <p:nvPr/>
        </p:nvSpPr>
        <p:spPr>
          <a:xfrm>
            <a:off x="10129014" y="2432095"/>
            <a:ext cx="1872208" cy="1416157"/>
          </a:xfrm>
          <a:prstGeom prst="foldedCorner">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Characterization of the JUNGFRAU 1.2 readout ASIC </a:t>
            </a:r>
          </a:p>
          <a:p>
            <a:pPr algn="ctr"/>
            <a:r>
              <a:rPr lang="en-US" sz="1200" b="1" dirty="0">
                <a:solidFill>
                  <a:schemeClr val="tx1"/>
                </a:solidFill>
                <a:latin typeface="Bradley Hand ITC" panose="03070402050302030203" pitchFamily="66" charset="0"/>
              </a:rPr>
              <a:t>Vadym Kedych</a:t>
            </a:r>
          </a:p>
          <a:p>
            <a:pPr algn="ctr"/>
            <a:r>
              <a:rPr lang="en-US" sz="1200" b="1" dirty="0">
                <a:solidFill>
                  <a:schemeClr val="tx1"/>
                </a:solidFill>
                <a:latin typeface="Bradley Hand ITC" panose="03070402050302030203" pitchFamily="66" charset="0"/>
              </a:rPr>
              <a:t>Thursday 11:00</a:t>
            </a:r>
            <a:endParaRPr lang="de-CH" sz="1200" b="1" dirty="0" err="1">
              <a:solidFill>
                <a:schemeClr val="tx1"/>
              </a:solidFill>
              <a:latin typeface="Bradley Hand ITC" panose="03070402050302030203" pitchFamily="66" charset="0"/>
            </a:endParaRPr>
          </a:p>
        </p:txBody>
      </p:sp>
      <p:sp>
        <p:nvSpPr>
          <p:cNvPr id="15" name="Rectangle: Folded Corner 14">
            <a:extLst>
              <a:ext uri="{FF2B5EF4-FFF2-40B4-BE49-F238E27FC236}">
                <a16:creationId xmlns:a16="http://schemas.microsoft.com/office/drawing/2014/main" id="{067B4619-8877-9AF9-50E9-3338572DB994}"/>
              </a:ext>
            </a:extLst>
          </p:cNvPr>
          <p:cNvSpPr/>
          <p:nvPr/>
        </p:nvSpPr>
        <p:spPr>
          <a:xfrm>
            <a:off x="10128448" y="889708"/>
            <a:ext cx="1872208" cy="1416157"/>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A 1M charge integrating hybrid pixel detector for electron diffraction </a:t>
            </a:r>
          </a:p>
          <a:p>
            <a:pPr algn="ctr"/>
            <a:r>
              <a:rPr lang="en-US" sz="1200" b="1" dirty="0">
                <a:solidFill>
                  <a:schemeClr val="tx1"/>
                </a:solidFill>
                <a:latin typeface="Bradley Hand ITC" panose="03070402050302030203" pitchFamily="66" charset="0"/>
              </a:rPr>
              <a:t>Khalil Ferjaoui</a:t>
            </a:r>
          </a:p>
          <a:p>
            <a:pPr algn="ctr"/>
            <a:r>
              <a:rPr lang="en-US" sz="1200" b="1" dirty="0">
                <a:solidFill>
                  <a:schemeClr val="tx1"/>
                </a:solidFill>
                <a:latin typeface="Bradley Hand ITC" panose="03070402050302030203" pitchFamily="66" charset="0"/>
              </a:rPr>
              <a:t>Monday 15:00 </a:t>
            </a:r>
            <a:endParaRPr lang="de-CH" sz="1200" b="1" dirty="0" err="1">
              <a:solidFill>
                <a:schemeClr val="tx1"/>
              </a:solidFill>
              <a:latin typeface="Bradley Hand ITC" panose="03070402050302030203" pitchFamily="66" charset="0"/>
            </a:endParaRPr>
          </a:p>
        </p:txBody>
      </p:sp>
    </p:spTree>
    <p:extLst>
      <p:ext uri="{BB962C8B-B14F-4D97-AF65-F5344CB8AC3E}">
        <p14:creationId xmlns:p14="http://schemas.microsoft.com/office/powerpoint/2010/main" val="741414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Connector 25">
            <a:extLst>
              <a:ext uri="{FF2B5EF4-FFF2-40B4-BE49-F238E27FC236}">
                <a16:creationId xmlns:a16="http://schemas.microsoft.com/office/drawing/2014/main" id="{A2669F40-E6B1-86D9-F57A-188EFD58E809}"/>
              </a:ext>
            </a:extLst>
          </p:cNvPr>
          <p:cNvCxnSpPr/>
          <p:nvPr/>
        </p:nvCxnSpPr>
        <p:spPr>
          <a:xfrm flipV="1">
            <a:off x="4751484" y="2977563"/>
            <a:ext cx="4300754" cy="692456"/>
          </a:xfrm>
          <a:prstGeom prst="line">
            <a:avLst/>
          </a:prstGeom>
          <a:ln w="19050"/>
        </p:spPr>
        <p:style>
          <a:lnRef idx="3">
            <a:schemeClr val="dk1"/>
          </a:lnRef>
          <a:fillRef idx="0">
            <a:schemeClr val="dk1"/>
          </a:fillRef>
          <a:effectRef idx="2">
            <a:schemeClr val="dk1"/>
          </a:effectRef>
          <a:fontRef idx="minor">
            <a:schemeClr val="tx1"/>
          </a:fontRef>
        </p:style>
      </p:cxnSp>
      <p:cxnSp>
        <p:nvCxnSpPr>
          <p:cNvPr id="17" name="Straight Connector 16">
            <a:extLst>
              <a:ext uri="{FF2B5EF4-FFF2-40B4-BE49-F238E27FC236}">
                <a16:creationId xmlns:a16="http://schemas.microsoft.com/office/drawing/2014/main" id="{A5D62B8E-67F3-39FE-98D5-49620A41D9CA}"/>
              </a:ext>
            </a:extLst>
          </p:cNvPr>
          <p:cNvCxnSpPr>
            <a:cxnSpLocks/>
          </p:cNvCxnSpPr>
          <p:nvPr/>
        </p:nvCxnSpPr>
        <p:spPr>
          <a:xfrm flipV="1">
            <a:off x="1961457" y="2476066"/>
            <a:ext cx="8233107" cy="2177071"/>
          </a:xfrm>
          <a:prstGeom prst="line">
            <a:avLst/>
          </a:prstGeom>
          <a:ln w="5715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15" name="Oval 14"/>
          <p:cNvSpPr/>
          <p:nvPr/>
        </p:nvSpPr>
        <p:spPr bwMode="auto">
          <a:xfrm rot="20528827">
            <a:off x="5051299" y="3317891"/>
            <a:ext cx="1577482" cy="530137"/>
          </a:xfrm>
          <a:prstGeom prst="ellipse">
            <a:avLst/>
          </a:prstGeom>
          <a:solidFill>
            <a:srgbClr val="897588">
              <a:alpha val="23137"/>
            </a:srgb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de-CH" sz="3200">
              <a:latin typeface="Times" charset="0"/>
            </a:endParaRPr>
          </a:p>
        </p:txBody>
      </p:sp>
      <p:graphicFrame>
        <p:nvGraphicFramePr>
          <p:cNvPr id="33" name="Chart 32">
            <a:extLst>
              <a:ext uri="{FF2B5EF4-FFF2-40B4-BE49-F238E27FC236}">
                <a16:creationId xmlns:a16="http://schemas.microsoft.com/office/drawing/2014/main" id="{E46D4EC5-62C5-E870-E9B6-2762AB4F41CE}"/>
              </a:ext>
            </a:extLst>
          </p:cNvPr>
          <p:cNvGraphicFramePr>
            <a:graphicFrameLocks/>
          </p:cNvGraphicFramePr>
          <p:nvPr>
            <p:extLst>
              <p:ext uri="{D42A27DB-BD31-4B8C-83A1-F6EECF244321}">
                <p14:modId xmlns:p14="http://schemas.microsoft.com/office/powerpoint/2010/main" val="2595883651"/>
              </p:ext>
            </p:extLst>
          </p:nvPr>
        </p:nvGraphicFramePr>
        <p:xfrm>
          <a:off x="47328" y="1556792"/>
          <a:ext cx="10873208" cy="4690953"/>
        </p:xfrm>
        <a:graphic>
          <a:graphicData uri="http://schemas.openxmlformats.org/drawingml/2006/chart">
            <c:chart xmlns:c="http://schemas.openxmlformats.org/drawingml/2006/chart" xmlns:r="http://schemas.openxmlformats.org/officeDocument/2006/relationships" r:id="rId2"/>
          </a:graphicData>
        </a:graphic>
      </p:graphicFrame>
      <p:sp>
        <p:nvSpPr>
          <p:cNvPr id="19" name="Title 18"/>
          <p:cNvSpPr>
            <a:spLocks noGrp="1"/>
          </p:cNvSpPr>
          <p:nvPr>
            <p:ph type="title"/>
          </p:nvPr>
        </p:nvSpPr>
        <p:spPr/>
        <p:txBody>
          <a:bodyPr/>
          <a:lstStyle/>
          <a:p>
            <a:r>
              <a:rPr lang="en-US" dirty="0"/>
              <a:t>Maximum detectable intensities</a:t>
            </a:r>
            <a:endParaRPr lang="de-CH" dirty="0"/>
          </a:p>
        </p:txBody>
      </p:sp>
      <p:cxnSp>
        <p:nvCxnSpPr>
          <p:cNvPr id="40" name="Straight Connector 39">
            <a:extLst>
              <a:ext uri="{FF2B5EF4-FFF2-40B4-BE49-F238E27FC236}">
                <a16:creationId xmlns:a16="http://schemas.microsoft.com/office/drawing/2014/main" id="{396007D3-B470-65CA-73DC-262194F1C735}"/>
              </a:ext>
            </a:extLst>
          </p:cNvPr>
          <p:cNvCxnSpPr>
            <a:cxnSpLocks/>
          </p:cNvCxnSpPr>
          <p:nvPr/>
        </p:nvCxnSpPr>
        <p:spPr>
          <a:xfrm flipV="1">
            <a:off x="9340079" y="2480953"/>
            <a:ext cx="860377" cy="184654"/>
          </a:xfrm>
          <a:prstGeom prst="line">
            <a:avLst/>
          </a:prstGeom>
          <a:ln w="1270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05C6159-ED90-16A1-A0EE-B78A69215C57}"/>
              </a:ext>
            </a:extLst>
          </p:cNvPr>
          <p:cNvCxnSpPr>
            <a:cxnSpLocks/>
          </p:cNvCxnSpPr>
          <p:nvPr/>
        </p:nvCxnSpPr>
        <p:spPr>
          <a:xfrm flipV="1">
            <a:off x="9052238" y="2792909"/>
            <a:ext cx="1145162" cy="184654"/>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763890" y="2480953"/>
            <a:ext cx="724313" cy="374794"/>
          </a:xfrm>
          <a:prstGeom prst="rect">
            <a:avLst/>
          </a:prstGeom>
          <a:noFill/>
          <a:ln>
            <a:noFill/>
          </a:ln>
        </p:spPr>
        <p:txBody>
          <a:bodyPr wrap="none" lIns="0" tIns="0" rIns="0" bIns="0" rtlCol="0">
            <a:noAutofit/>
          </a:bodyPr>
          <a:lstStyle/>
          <a:p>
            <a:pPr eaLnBrk="1" hangingPunct="1">
              <a:lnSpc>
                <a:spcPct val="110000"/>
              </a:lnSpc>
              <a:spcBef>
                <a:spcPct val="0"/>
              </a:spcBef>
              <a:buClr>
                <a:srgbClr val="000000"/>
              </a:buClr>
            </a:pPr>
            <a:r>
              <a:rPr lang="en-US" sz="2000" dirty="0">
                <a:solidFill>
                  <a:srgbClr val="FFC000"/>
                </a:solidFill>
                <a:latin typeface="Calibri"/>
              </a:rPr>
              <a:t>EIGER</a:t>
            </a:r>
          </a:p>
        </p:txBody>
      </p:sp>
      <p:sp>
        <p:nvSpPr>
          <p:cNvPr id="8" name="TextBox 7"/>
          <p:cNvSpPr txBox="1"/>
          <p:nvPr/>
        </p:nvSpPr>
        <p:spPr>
          <a:xfrm>
            <a:off x="8544272" y="3120124"/>
            <a:ext cx="1650292" cy="303884"/>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r>
              <a:rPr lang="en-US" sz="2000" dirty="0">
                <a:solidFill>
                  <a:schemeClr val="accent2"/>
                </a:solidFill>
                <a:latin typeface="Calibri"/>
              </a:rPr>
              <a:t>MATTERHORN</a:t>
            </a:r>
          </a:p>
        </p:txBody>
      </p:sp>
      <p:cxnSp>
        <p:nvCxnSpPr>
          <p:cNvPr id="10" name="Straight Arrow Connector 9"/>
          <p:cNvCxnSpPr>
            <a:cxnSpLocks/>
          </p:cNvCxnSpPr>
          <p:nvPr/>
        </p:nvCxnSpPr>
        <p:spPr bwMode="auto">
          <a:xfrm flipH="1">
            <a:off x="4751484" y="2806652"/>
            <a:ext cx="230645" cy="718652"/>
          </a:xfrm>
          <a:prstGeom prst="straightConnector1">
            <a:avLst/>
          </a:prstGeom>
          <a:solidFill>
            <a:schemeClr val="accent1"/>
          </a:solidFill>
          <a:ln w="28575" cap="flat" cmpd="sng" algn="ctr">
            <a:solidFill>
              <a:srgbClr val="FFC000"/>
            </a:solidFill>
            <a:prstDash val="solid"/>
            <a:round/>
            <a:headEnd type="none" w="med" len="med"/>
            <a:tailEnd type="triangle"/>
          </a:ln>
          <a:effectLst/>
        </p:spPr>
      </p:cxnSp>
      <p:cxnSp>
        <p:nvCxnSpPr>
          <p:cNvPr id="11" name="Straight Arrow Connector 10"/>
          <p:cNvCxnSpPr>
            <a:cxnSpLocks/>
          </p:cNvCxnSpPr>
          <p:nvPr/>
        </p:nvCxnSpPr>
        <p:spPr bwMode="auto">
          <a:xfrm>
            <a:off x="5205379" y="2806652"/>
            <a:ext cx="1012790" cy="540030"/>
          </a:xfrm>
          <a:prstGeom prst="straightConnector1">
            <a:avLst/>
          </a:prstGeom>
          <a:solidFill>
            <a:schemeClr val="accent1"/>
          </a:solidFill>
          <a:ln w="28575" cap="flat" cmpd="sng" algn="ctr">
            <a:solidFill>
              <a:srgbClr val="FFC000"/>
            </a:solidFill>
            <a:prstDash val="solid"/>
            <a:round/>
            <a:headEnd type="none" w="med" len="med"/>
            <a:tailEnd type="triangle"/>
          </a:ln>
          <a:effectLst/>
        </p:spPr>
      </p:cxnSp>
      <p:sp>
        <p:nvSpPr>
          <p:cNvPr id="16" name="TextBox 15"/>
          <p:cNvSpPr txBox="1"/>
          <p:nvPr/>
        </p:nvSpPr>
        <p:spPr>
          <a:xfrm>
            <a:off x="6392826" y="3525304"/>
            <a:ext cx="1161859" cy="28943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67" dirty="0">
                <a:solidFill>
                  <a:schemeClr val="bg1">
                    <a:lumMod val="65000"/>
                  </a:schemeClr>
                </a:solidFill>
                <a:latin typeface="Calibri"/>
              </a:rPr>
              <a:t>Retriggering</a:t>
            </a:r>
          </a:p>
          <a:p>
            <a:pPr eaLnBrk="1" hangingPunct="1">
              <a:lnSpc>
                <a:spcPct val="110000"/>
              </a:lnSpc>
              <a:spcBef>
                <a:spcPct val="0"/>
              </a:spcBef>
              <a:buClr>
                <a:srgbClr val="000000"/>
              </a:buClr>
            </a:pPr>
            <a:r>
              <a:rPr lang="en-US" sz="1867" dirty="0">
                <a:solidFill>
                  <a:schemeClr val="bg1">
                    <a:lumMod val="65000"/>
                  </a:schemeClr>
                </a:solidFill>
                <a:latin typeface="Calibri"/>
              </a:rPr>
              <a:t>by DECTRIS</a:t>
            </a:r>
          </a:p>
        </p:txBody>
      </p:sp>
      <p:grpSp>
        <p:nvGrpSpPr>
          <p:cNvPr id="24" name="Group 23">
            <a:extLst>
              <a:ext uri="{FF2B5EF4-FFF2-40B4-BE49-F238E27FC236}">
                <a16:creationId xmlns:a16="http://schemas.microsoft.com/office/drawing/2014/main" id="{EBD8AAB6-B22E-57F9-889F-2733C169E041}"/>
              </a:ext>
            </a:extLst>
          </p:cNvPr>
          <p:cNvGrpSpPr/>
          <p:nvPr/>
        </p:nvGrpSpPr>
        <p:grpSpPr>
          <a:xfrm>
            <a:off x="2646675" y="3814735"/>
            <a:ext cx="2587201" cy="1265534"/>
            <a:chOff x="1817356" y="4073181"/>
            <a:chExt cx="2771989" cy="1314047"/>
          </a:xfrm>
        </p:grpSpPr>
        <p:sp>
          <p:nvSpPr>
            <p:cNvPr id="2" name="TextBox 1"/>
            <p:cNvSpPr txBox="1"/>
            <p:nvPr/>
          </p:nvSpPr>
          <p:spPr>
            <a:xfrm>
              <a:off x="2857800" y="4966755"/>
              <a:ext cx="721348" cy="319575"/>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67" dirty="0">
                  <a:solidFill>
                    <a:srgbClr val="000000"/>
                  </a:solidFill>
                  <a:latin typeface="Calibri"/>
                </a:rPr>
                <a:t>PILATUS</a:t>
              </a:r>
            </a:p>
            <a:p>
              <a:pPr eaLnBrk="1" hangingPunct="1">
                <a:lnSpc>
                  <a:spcPct val="110000"/>
                </a:lnSpc>
                <a:spcBef>
                  <a:spcPct val="0"/>
                </a:spcBef>
                <a:buClr>
                  <a:srgbClr val="000000"/>
                </a:buClr>
              </a:pPr>
              <a:r>
                <a:rPr lang="en-US" sz="1867" dirty="0">
                  <a:solidFill>
                    <a:srgbClr val="000000"/>
                  </a:solidFill>
                  <a:latin typeface="Calibri"/>
                </a:rPr>
                <a:t>Large pixels</a:t>
              </a:r>
            </a:p>
          </p:txBody>
        </p:sp>
        <p:cxnSp>
          <p:nvCxnSpPr>
            <p:cNvPr id="3" name="Straight Arrow Connector 2"/>
            <p:cNvCxnSpPr>
              <a:cxnSpLocks/>
            </p:cNvCxnSpPr>
            <p:nvPr/>
          </p:nvCxnSpPr>
          <p:spPr bwMode="auto">
            <a:xfrm flipV="1">
              <a:off x="3843718" y="4073181"/>
              <a:ext cx="745627" cy="870541"/>
            </a:xfrm>
            <a:prstGeom prst="straightConnector1">
              <a:avLst/>
            </a:prstGeom>
            <a:solidFill>
              <a:schemeClr val="accent1"/>
            </a:solidFill>
            <a:ln w="28575" cap="flat" cmpd="sng" algn="ctr">
              <a:solidFill>
                <a:schemeClr val="tx1"/>
              </a:solidFill>
              <a:prstDash val="solid"/>
              <a:round/>
              <a:headEnd type="none" w="med" len="med"/>
              <a:tailEnd type="triangle"/>
            </a:ln>
            <a:effectLst/>
          </p:spPr>
        </p:cxnSp>
        <p:cxnSp>
          <p:nvCxnSpPr>
            <p:cNvPr id="18" name="Straight Arrow Connector 17"/>
            <p:cNvCxnSpPr>
              <a:cxnSpLocks/>
            </p:cNvCxnSpPr>
            <p:nvPr/>
          </p:nvCxnSpPr>
          <p:spPr bwMode="auto">
            <a:xfrm flipH="1" flipV="1">
              <a:off x="2349851" y="4426121"/>
              <a:ext cx="494142" cy="691432"/>
            </a:xfrm>
            <a:prstGeom prst="straightConnector1">
              <a:avLst/>
            </a:prstGeom>
            <a:solidFill>
              <a:schemeClr val="accent1"/>
            </a:solidFill>
            <a:ln w="28575" cap="flat" cmpd="sng" algn="ctr">
              <a:solidFill>
                <a:schemeClr val="tx1"/>
              </a:solidFill>
              <a:prstDash val="solid"/>
              <a:round/>
              <a:headEnd type="none" w="med" len="med"/>
              <a:tailEnd type="triangle"/>
            </a:ln>
            <a:effectLst/>
          </p:spPr>
        </p:cxnSp>
        <p:cxnSp>
          <p:nvCxnSpPr>
            <p:cNvPr id="23" name="Straight Arrow Connector 22"/>
            <p:cNvCxnSpPr>
              <a:cxnSpLocks/>
            </p:cNvCxnSpPr>
            <p:nvPr/>
          </p:nvCxnSpPr>
          <p:spPr bwMode="auto">
            <a:xfrm flipH="1">
              <a:off x="1817356" y="5246764"/>
              <a:ext cx="1026636" cy="140464"/>
            </a:xfrm>
            <a:prstGeom prst="straightConnector1">
              <a:avLst/>
            </a:prstGeom>
            <a:solidFill>
              <a:schemeClr val="accent1"/>
            </a:solidFill>
            <a:ln w="28575" cap="flat" cmpd="sng" algn="ctr">
              <a:solidFill>
                <a:schemeClr val="tx1"/>
              </a:solidFill>
              <a:prstDash val="solid"/>
              <a:round/>
              <a:headEnd type="none" w="med" len="med"/>
              <a:tailEnd type="triangle"/>
            </a:ln>
            <a:effectLst/>
          </p:spPr>
        </p:cxnSp>
      </p:grpSp>
      <p:sp>
        <p:nvSpPr>
          <p:cNvPr id="44" name="TextBox 43">
            <a:extLst>
              <a:ext uri="{FF2B5EF4-FFF2-40B4-BE49-F238E27FC236}">
                <a16:creationId xmlns:a16="http://schemas.microsoft.com/office/drawing/2014/main" id="{27A40BE2-B6BA-CAE9-F980-3222BF2665B8}"/>
              </a:ext>
            </a:extLst>
          </p:cNvPr>
          <p:cNvSpPr txBox="1"/>
          <p:nvPr/>
        </p:nvSpPr>
        <p:spPr>
          <a:xfrm>
            <a:off x="8382533" y="2324125"/>
            <a:ext cx="1443281" cy="303883"/>
          </a:xfrm>
          <a:prstGeom prst="rect">
            <a:avLst/>
          </a:prstGeom>
          <a:noFill/>
        </p:spPr>
        <p:txBody>
          <a:bodyPr wrap="none" lIns="0" tIns="0" rIns="0" bIns="0" rtlCol="0">
            <a:noAutofit/>
          </a:bodyPr>
          <a:lstStyle/>
          <a:p>
            <a:pPr algn="r" eaLnBrk="1" hangingPunct="1">
              <a:lnSpc>
                <a:spcPct val="110000"/>
              </a:lnSpc>
              <a:spcBef>
                <a:spcPct val="0"/>
              </a:spcBef>
              <a:buClr>
                <a:srgbClr val="000000"/>
              </a:buClr>
            </a:pPr>
            <a:r>
              <a:rPr lang="en-US" sz="2000" dirty="0">
                <a:solidFill>
                  <a:schemeClr val="accent4"/>
                </a:solidFill>
                <a:latin typeface="Calibri"/>
              </a:rPr>
              <a:t>JUNGFRAU2</a:t>
            </a:r>
          </a:p>
        </p:txBody>
      </p:sp>
      <p:sp>
        <p:nvSpPr>
          <p:cNvPr id="49" name="Slide Number Placeholder 5">
            <a:extLst>
              <a:ext uri="{FF2B5EF4-FFF2-40B4-BE49-F238E27FC236}">
                <a16:creationId xmlns:a16="http://schemas.microsoft.com/office/drawing/2014/main" id="{239A94FC-0739-62CC-5855-7418E2A93793}"/>
              </a:ext>
            </a:extLst>
          </p:cNvPr>
          <p:cNvSpPr>
            <a:spLocks noGrp="1"/>
          </p:cNvSpPr>
          <p:nvPr>
            <p:ph type="sldNum" sz="quarter" idx="12"/>
          </p:nvPr>
        </p:nvSpPr>
        <p:spPr>
          <a:xfrm>
            <a:off x="695325" y="6404573"/>
            <a:ext cx="703263" cy="144016"/>
          </a:xfrm>
        </p:spPr>
        <p:txBody>
          <a:bodyPr/>
          <a:lstStyle/>
          <a:p>
            <a:fld id="{442AD375-037F-43D0-B059-5172DA06796A}" type="slidenum">
              <a:rPr lang="en-GB" noProof="0" smtClean="0"/>
              <a:pPr/>
              <a:t>14</a:t>
            </a:fld>
            <a:endParaRPr lang="en-GB" noProof="0" dirty="0"/>
          </a:p>
        </p:txBody>
      </p:sp>
      <p:grpSp>
        <p:nvGrpSpPr>
          <p:cNvPr id="13" name="Group 12">
            <a:extLst>
              <a:ext uri="{FF2B5EF4-FFF2-40B4-BE49-F238E27FC236}">
                <a16:creationId xmlns:a16="http://schemas.microsoft.com/office/drawing/2014/main" id="{54EE00C9-0F46-73A4-6D5E-3A04C77799D3}"/>
              </a:ext>
            </a:extLst>
          </p:cNvPr>
          <p:cNvGrpSpPr/>
          <p:nvPr/>
        </p:nvGrpSpPr>
        <p:grpSpPr>
          <a:xfrm>
            <a:off x="6672064" y="2508417"/>
            <a:ext cx="5153800" cy="4175510"/>
            <a:chOff x="6672064" y="2508417"/>
            <a:chExt cx="5153800" cy="4175510"/>
          </a:xfrm>
        </p:grpSpPr>
        <p:grpSp>
          <p:nvGrpSpPr>
            <p:cNvPr id="6" name="Group 5">
              <a:extLst>
                <a:ext uri="{FF2B5EF4-FFF2-40B4-BE49-F238E27FC236}">
                  <a16:creationId xmlns:a16="http://schemas.microsoft.com/office/drawing/2014/main" id="{E8A91247-4202-DF9B-DE7B-41CE42FFC3F2}"/>
                </a:ext>
              </a:extLst>
            </p:cNvPr>
            <p:cNvGrpSpPr/>
            <p:nvPr/>
          </p:nvGrpSpPr>
          <p:grpSpPr>
            <a:xfrm>
              <a:off x="6672064" y="6437706"/>
              <a:ext cx="5153800" cy="246221"/>
              <a:chOff x="6672064" y="6437706"/>
              <a:chExt cx="5153800" cy="246221"/>
            </a:xfrm>
          </p:grpSpPr>
          <p:sp>
            <p:nvSpPr>
              <p:cNvPr id="4" name="Star: 5 Points 3">
                <a:extLst>
                  <a:ext uri="{FF2B5EF4-FFF2-40B4-BE49-F238E27FC236}">
                    <a16:creationId xmlns:a16="http://schemas.microsoft.com/office/drawing/2014/main" id="{9D29F938-59EF-ACE2-9496-618C537883AA}"/>
                  </a:ext>
                </a:extLst>
              </p:cNvPr>
              <p:cNvSpPr/>
              <p:nvPr/>
            </p:nvSpPr>
            <p:spPr>
              <a:xfrm>
                <a:off x="6672064" y="6463414"/>
                <a:ext cx="216024" cy="194805"/>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5" name="TextBox 4">
                <a:extLst>
                  <a:ext uri="{FF2B5EF4-FFF2-40B4-BE49-F238E27FC236}">
                    <a16:creationId xmlns:a16="http://schemas.microsoft.com/office/drawing/2014/main" id="{1FA9DB9A-0CA4-38DB-3D77-D50B821FF6C9}"/>
                  </a:ext>
                </a:extLst>
              </p:cNvPr>
              <p:cNvSpPr txBox="1"/>
              <p:nvPr/>
            </p:nvSpPr>
            <p:spPr>
              <a:xfrm>
                <a:off x="6925612" y="6437706"/>
                <a:ext cx="4900252" cy="246221"/>
              </a:xfrm>
              <a:prstGeom prst="rect">
                <a:avLst/>
              </a:prstGeom>
              <a:noFill/>
            </p:spPr>
            <p:txBody>
              <a:bodyPr wrap="none" lIns="0" tIns="0" rIns="0" bIns="0" rtlCol="0">
                <a:spAutoFit/>
              </a:bodyPr>
              <a:lstStyle/>
              <a:p>
                <a:pPr algn="l"/>
                <a:r>
                  <a:rPr lang="en-US" sz="1600" dirty="0" err="1">
                    <a:solidFill>
                      <a:schemeClr val="accent1"/>
                    </a:solidFill>
                  </a:rPr>
                  <a:t>Hatsui</a:t>
                </a:r>
                <a:r>
                  <a:rPr lang="en-US" sz="1600" dirty="0">
                    <a:solidFill>
                      <a:schemeClr val="accent1"/>
                    </a:solidFill>
                  </a:rPr>
                  <a:t>, PIXEL 2022, full duty cycle, burst mode 17.4 kHz</a:t>
                </a:r>
                <a:endParaRPr lang="de-CH" sz="1600" dirty="0">
                  <a:solidFill>
                    <a:schemeClr val="accent1"/>
                  </a:solidFill>
                </a:endParaRPr>
              </a:p>
            </p:txBody>
          </p:sp>
        </p:grpSp>
        <p:grpSp>
          <p:nvGrpSpPr>
            <p:cNvPr id="12" name="Group 11">
              <a:extLst>
                <a:ext uri="{FF2B5EF4-FFF2-40B4-BE49-F238E27FC236}">
                  <a16:creationId xmlns:a16="http://schemas.microsoft.com/office/drawing/2014/main" id="{C1F80DCD-6314-7B3D-9CB2-A63EBFF3170A}"/>
                </a:ext>
              </a:extLst>
            </p:cNvPr>
            <p:cNvGrpSpPr/>
            <p:nvPr/>
          </p:nvGrpSpPr>
          <p:grpSpPr>
            <a:xfrm>
              <a:off x="7203212" y="2508417"/>
              <a:ext cx="927297" cy="307777"/>
              <a:chOff x="7203212" y="2508417"/>
              <a:chExt cx="927297" cy="307777"/>
            </a:xfrm>
          </p:grpSpPr>
          <p:sp>
            <p:nvSpPr>
              <p:cNvPr id="43" name="Star: 5 Points 42">
                <a:extLst>
                  <a:ext uri="{FF2B5EF4-FFF2-40B4-BE49-F238E27FC236}">
                    <a16:creationId xmlns:a16="http://schemas.microsoft.com/office/drawing/2014/main" id="{F119E4BD-B207-357C-62AB-8436A3E540DE}"/>
                  </a:ext>
                </a:extLst>
              </p:cNvPr>
              <p:cNvSpPr/>
              <p:nvPr/>
            </p:nvSpPr>
            <p:spPr>
              <a:xfrm>
                <a:off x="7914485" y="2564903"/>
                <a:ext cx="216024" cy="194805"/>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solidFill>
                    <a:schemeClr val="accent1"/>
                  </a:solidFill>
                  <a:latin typeface="Calibri" panose="020F0502020204030204" pitchFamily="34" charset="0"/>
                  <a:ea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53E58BF4-0F6E-7A89-68BF-98C174E1C868}"/>
                  </a:ext>
                </a:extLst>
              </p:cNvPr>
              <p:cNvSpPr txBox="1"/>
              <p:nvPr/>
            </p:nvSpPr>
            <p:spPr>
              <a:xfrm>
                <a:off x="7203212" y="2508417"/>
                <a:ext cx="673261" cy="307777"/>
              </a:xfrm>
              <a:prstGeom prst="rect">
                <a:avLst/>
              </a:prstGeom>
              <a:noFill/>
            </p:spPr>
            <p:txBody>
              <a:bodyPr wrap="none" lIns="0" tIns="0" rIns="0" bIns="0" rtlCol="0">
                <a:spAutoFit/>
              </a:bodyPr>
              <a:lstStyle/>
              <a:p>
                <a:pPr algn="l"/>
                <a:r>
                  <a:rPr lang="en-US" sz="2000" dirty="0">
                    <a:solidFill>
                      <a:schemeClr val="accent1"/>
                    </a:solidFill>
                    <a:latin typeface="Calibri" panose="020F0502020204030204" pitchFamily="34" charset="0"/>
                    <a:ea typeface="Calibri" panose="020F0502020204030204" pitchFamily="34" charset="0"/>
                    <a:cs typeface="Calibri" panose="020F0502020204030204" pitchFamily="34" charset="0"/>
                  </a:rPr>
                  <a:t>CITIUS</a:t>
                </a:r>
                <a:endParaRPr lang="de-CH" sz="2000" dirty="0">
                  <a:solidFill>
                    <a:schemeClr val="accent1"/>
                  </a:solidFill>
                  <a:latin typeface="Calibri" panose="020F0502020204030204" pitchFamily="34" charset="0"/>
                  <a:ea typeface="Calibri" panose="020F0502020204030204" pitchFamily="34" charset="0"/>
                  <a:cs typeface="Calibri" panose="020F0502020204030204" pitchFamily="34" charset="0"/>
                </a:endParaRPr>
              </a:p>
            </p:txBody>
          </p:sp>
        </p:grpSp>
      </p:grpSp>
      <p:sp>
        <p:nvSpPr>
          <p:cNvPr id="22" name="TextBox 21">
            <a:extLst>
              <a:ext uri="{FF2B5EF4-FFF2-40B4-BE49-F238E27FC236}">
                <a16:creationId xmlns:a16="http://schemas.microsoft.com/office/drawing/2014/main" id="{0AA813D6-FC28-E77A-9BE1-510BEC6588A2}"/>
              </a:ext>
            </a:extLst>
          </p:cNvPr>
          <p:cNvSpPr txBox="1"/>
          <p:nvPr/>
        </p:nvSpPr>
        <p:spPr>
          <a:xfrm>
            <a:off x="3928876" y="1184520"/>
            <a:ext cx="4271554" cy="430887"/>
          </a:xfrm>
          <a:prstGeom prst="rect">
            <a:avLst/>
          </a:prstGeom>
          <a:noFill/>
        </p:spPr>
        <p:txBody>
          <a:bodyPr wrap="none" lIns="0" tIns="0" rIns="0" bIns="0" rtlCol="0">
            <a:spAutoFit/>
          </a:bodyPr>
          <a:lstStyle/>
          <a:p>
            <a:pPr algn="l"/>
            <a:r>
              <a:rPr lang="de-CH" sz="2800" b="1" dirty="0" err="1">
                <a:solidFill>
                  <a:schemeClr val="accent6"/>
                </a:solidFill>
              </a:rPr>
              <a:t>Faster</a:t>
            </a:r>
            <a:r>
              <a:rPr lang="de-CH" sz="2800" b="1" dirty="0">
                <a:solidFill>
                  <a:schemeClr val="accent6"/>
                </a:solidFill>
              </a:rPr>
              <a:t> </a:t>
            </a:r>
            <a:r>
              <a:rPr lang="de-CH" sz="2800" b="1" dirty="0" err="1">
                <a:solidFill>
                  <a:schemeClr val="accent6"/>
                </a:solidFill>
              </a:rPr>
              <a:t>than</a:t>
            </a:r>
            <a:r>
              <a:rPr lang="de-CH" sz="2800" b="1" dirty="0">
                <a:solidFill>
                  <a:schemeClr val="accent6"/>
                </a:solidFill>
              </a:rPr>
              <a:t> Moore! ≈2</a:t>
            </a:r>
            <a:r>
              <a:rPr lang="de-CH" sz="2800" b="1" baseline="30000" dirty="0">
                <a:solidFill>
                  <a:schemeClr val="accent6"/>
                </a:solidFill>
              </a:rPr>
              <a:t>t/1.55y</a:t>
            </a:r>
          </a:p>
        </p:txBody>
      </p:sp>
    </p:spTree>
    <p:extLst>
      <p:ext uri="{BB962C8B-B14F-4D97-AF65-F5344CB8AC3E}">
        <p14:creationId xmlns:p14="http://schemas.microsoft.com/office/powerpoint/2010/main" val="149049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B8D7A9A-C650-5D0B-17A0-E4FBDE5F8AFC}"/>
              </a:ext>
            </a:extLst>
          </p:cNvPr>
          <p:cNvPicPr>
            <a:picLocks noChangeAspect="1"/>
          </p:cNvPicPr>
          <p:nvPr/>
        </p:nvPicPr>
        <p:blipFill rotWithShape="1">
          <a:blip r:embed="rId3"/>
          <a:srcRect t="14061"/>
          <a:stretch/>
        </p:blipFill>
        <p:spPr>
          <a:xfrm>
            <a:off x="1278710" y="1412776"/>
            <a:ext cx="6449471" cy="4965512"/>
          </a:xfrm>
          <a:prstGeom prst="rect">
            <a:avLst/>
          </a:prstGeom>
        </p:spPr>
      </p:pic>
      <p:sp>
        <p:nvSpPr>
          <p:cNvPr id="18434" name="Rectangle 4"/>
          <p:cNvSpPr>
            <a:spLocks noGrp="1" noChangeArrowheads="1"/>
          </p:cNvSpPr>
          <p:nvPr>
            <p:ph type="title"/>
          </p:nvPr>
        </p:nvSpPr>
        <p:spPr/>
        <p:txBody>
          <a:bodyPr/>
          <a:lstStyle/>
          <a:p>
            <a:pPr eaLnBrk="1" hangingPunct="1"/>
            <a:r>
              <a:rPr lang="en-GB" altLang="de-DE" dirty="0"/>
              <a:t>Silicon quantum efficiency</a:t>
            </a:r>
          </a:p>
        </p:txBody>
      </p:sp>
      <p:grpSp>
        <p:nvGrpSpPr>
          <p:cNvPr id="2" name="Group 1"/>
          <p:cNvGrpSpPr/>
          <p:nvPr/>
        </p:nvGrpSpPr>
        <p:grpSpPr>
          <a:xfrm>
            <a:off x="7547192" y="1569249"/>
            <a:ext cx="3445352" cy="4557695"/>
            <a:chOff x="5363474" y="1176936"/>
            <a:chExt cx="2584014" cy="3418271"/>
          </a:xfrm>
        </p:grpSpPr>
        <p:sp>
          <p:nvSpPr>
            <p:cNvPr id="18439" name="Rectangle 41"/>
            <p:cNvSpPr>
              <a:spLocks noChangeArrowheads="1"/>
            </p:cNvSpPr>
            <p:nvPr/>
          </p:nvSpPr>
          <p:spPr bwMode="auto">
            <a:xfrm rot="5400000">
              <a:off x="5820129" y="2137679"/>
              <a:ext cx="2870395" cy="1196645"/>
            </a:xfrm>
            <a:prstGeom prst="rect">
              <a:avLst/>
            </a:prstGeom>
            <a:solidFill>
              <a:srgbClr val="97E1FF">
                <a:alpha val="50195"/>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endParaRPr lang="de-CH" altLang="de-DE" sz="1600"/>
            </a:p>
          </p:txBody>
        </p:sp>
        <p:sp>
          <p:nvSpPr>
            <p:cNvPr id="18440" name="Rectangle 42"/>
            <p:cNvSpPr>
              <a:spLocks noChangeArrowheads="1"/>
            </p:cNvSpPr>
            <p:nvPr/>
          </p:nvSpPr>
          <p:spPr bwMode="auto">
            <a:xfrm>
              <a:off x="6592635" y="1284129"/>
              <a:ext cx="70573" cy="2915654"/>
            </a:xfrm>
            <a:prstGeom prst="rect">
              <a:avLst/>
            </a:prstGeom>
            <a:solidFill>
              <a:srgbClr val="FF3300">
                <a:alpha val="50195"/>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CH" altLang="de-DE" sz="1600"/>
            </a:p>
          </p:txBody>
        </p:sp>
        <p:sp>
          <p:nvSpPr>
            <p:cNvPr id="18441" name="Rectangle 43"/>
            <p:cNvSpPr>
              <a:spLocks noChangeArrowheads="1"/>
            </p:cNvSpPr>
            <p:nvPr/>
          </p:nvSpPr>
          <p:spPr bwMode="auto">
            <a:xfrm rot="5400000">
              <a:off x="7532735" y="1683404"/>
              <a:ext cx="585989" cy="56614"/>
            </a:xfrm>
            <a:prstGeom prst="rect">
              <a:avLst/>
            </a:prstGeom>
            <a:solidFill>
              <a:srgbClr val="00B8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endParaRPr lang="de-CH" altLang="de-DE" sz="1600"/>
            </a:p>
          </p:txBody>
        </p:sp>
        <p:sp>
          <p:nvSpPr>
            <p:cNvPr id="18442" name="Rectangle 44"/>
            <p:cNvSpPr>
              <a:spLocks noChangeArrowheads="1"/>
            </p:cNvSpPr>
            <p:nvPr/>
          </p:nvSpPr>
          <p:spPr bwMode="auto">
            <a:xfrm rot="5400000">
              <a:off x="7532735" y="2386115"/>
              <a:ext cx="585989" cy="56614"/>
            </a:xfrm>
            <a:prstGeom prst="rect">
              <a:avLst/>
            </a:prstGeom>
            <a:solidFill>
              <a:srgbClr val="00B8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endParaRPr lang="de-CH" altLang="de-DE" sz="1600"/>
            </a:p>
          </p:txBody>
        </p:sp>
        <p:sp>
          <p:nvSpPr>
            <p:cNvPr id="18443" name="Rectangle 45"/>
            <p:cNvSpPr>
              <a:spLocks noChangeArrowheads="1"/>
            </p:cNvSpPr>
            <p:nvPr/>
          </p:nvSpPr>
          <p:spPr bwMode="auto">
            <a:xfrm rot="5400000">
              <a:off x="7532735" y="3088825"/>
              <a:ext cx="585989" cy="56614"/>
            </a:xfrm>
            <a:prstGeom prst="rect">
              <a:avLst/>
            </a:prstGeom>
            <a:solidFill>
              <a:srgbClr val="00B8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endParaRPr lang="de-CH" altLang="de-DE" sz="1600"/>
            </a:p>
          </p:txBody>
        </p:sp>
        <p:sp>
          <p:nvSpPr>
            <p:cNvPr id="18444" name="Rectangle 46"/>
            <p:cNvSpPr>
              <a:spLocks noChangeArrowheads="1"/>
            </p:cNvSpPr>
            <p:nvPr/>
          </p:nvSpPr>
          <p:spPr bwMode="auto">
            <a:xfrm rot="5400000">
              <a:off x="7533538" y="3791536"/>
              <a:ext cx="583607" cy="56614"/>
            </a:xfrm>
            <a:prstGeom prst="rect">
              <a:avLst/>
            </a:prstGeom>
            <a:solidFill>
              <a:srgbClr val="00B8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endParaRPr lang="de-CH" altLang="de-DE" sz="1600"/>
            </a:p>
          </p:txBody>
        </p:sp>
        <p:sp>
          <p:nvSpPr>
            <p:cNvPr id="18446" name="Line 48"/>
            <p:cNvSpPr>
              <a:spLocks noChangeShapeType="1"/>
            </p:cNvSpPr>
            <p:nvPr/>
          </p:nvSpPr>
          <p:spPr bwMode="auto">
            <a:xfrm rot="5400000" flipV="1">
              <a:off x="5952074" y="888477"/>
              <a:ext cx="0" cy="1177200"/>
            </a:xfrm>
            <a:prstGeom prst="line">
              <a:avLst/>
            </a:prstGeom>
            <a:noFill/>
            <a:ln w="76200">
              <a:solidFill>
                <a:srgbClr val="FFCC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sz="1600"/>
            </a:p>
          </p:txBody>
        </p:sp>
        <p:sp>
          <p:nvSpPr>
            <p:cNvPr id="18447" name="Line 50"/>
            <p:cNvSpPr>
              <a:spLocks noChangeShapeType="1"/>
            </p:cNvSpPr>
            <p:nvPr/>
          </p:nvSpPr>
          <p:spPr bwMode="auto">
            <a:xfrm rot="5400000" flipV="1">
              <a:off x="5952074" y="1298193"/>
              <a:ext cx="0" cy="1177200"/>
            </a:xfrm>
            <a:prstGeom prst="line">
              <a:avLst/>
            </a:prstGeom>
            <a:noFill/>
            <a:ln w="76200">
              <a:solidFill>
                <a:srgbClr val="FFCC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sz="1600"/>
            </a:p>
          </p:txBody>
        </p:sp>
        <p:sp>
          <p:nvSpPr>
            <p:cNvPr id="18448" name="Line 52"/>
            <p:cNvSpPr>
              <a:spLocks noChangeShapeType="1"/>
            </p:cNvSpPr>
            <p:nvPr/>
          </p:nvSpPr>
          <p:spPr bwMode="auto">
            <a:xfrm rot="5400000" flipV="1">
              <a:off x="5952074" y="1710291"/>
              <a:ext cx="0" cy="1177200"/>
            </a:xfrm>
            <a:prstGeom prst="line">
              <a:avLst/>
            </a:prstGeom>
            <a:noFill/>
            <a:ln w="76200">
              <a:solidFill>
                <a:srgbClr val="FFCC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sz="1600"/>
            </a:p>
          </p:txBody>
        </p:sp>
        <p:sp>
          <p:nvSpPr>
            <p:cNvPr id="18449" name="Line 54"/>
            <p:cNvSpPr>
              <a:spLocks noChangeShapeType="1"/>
            </p:cNvSpPr>
            <p:nvPr/>
          </p:nvSpPr>
          <p:spPr bwMode="auto">
            <a:xfrm rot="5400000" flipV="1">
              <a:off x="5952074" y="2117625"/>
              <a:ext cx="0" cy="1177200"/>
            </a:xfrm>
            <a:prstGeom prst="line">
              <a:avLst/>
            </a:prstGeom>
            <a:noFill/>
            <a:ln w="76200">
              <a:solidFill>
                <a:srgbClr val="FFCC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sz="1600"/>
            </a:p>
          </p:txBody>
        </p:sp>
        <p:sp>
          <p:nvSpPr>
            <p:cNvPr id="18450" name="Line 56"/>
            <p:cNvSpPr>
              <a:spLocks noChangeShapeType="1"/>
            </p:cNvSpPr>
            <p:nvPr/>
          </p:nvSpPr>
          <p:spPr bwMode="auto">
            <a:xfrm rot="5400000" flipV="1">
              <a:off x="5952074" y="2527341"/>
              <a:ext cx="0" cy="1177200"/>
            </a:xfrm>
            <a:prstGeom prst="line">
              <a:avLst/>
            </a:prstGeom>
            <a:noFill/>
            <a:ln w="76200">
              <a:solidFill>
                <a:srgbClr val="FFCC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sz="1600"/>
            </a:p>
          </p:txBody>
        </p:sp>
        <p:sp>
          <p:nvSpPr>
            <p:cNvPr id="18451" name="Line 58"/>
            <p:cNvSpPr>
              <a:spLocks noChangeShapeType="1"/>
            </p:cNvSpPr>
            <p:nvPr/>
          </p:nvSpPr>
          <p:spPr bwMode="auto">
            <a:xfrm rot="5400000" flipV="1">
              <a:off x="5952074" y="2939439"/>
              <a:ext cx="0" cy="1177200"/>
            </a:xfrm>
            <a:prstGeom prst="line">
              <a:avLst/>
            </a:prstGeom>
            <a:noFill/>
            <a:ln w="76200">
              <a:solidFill>
                <a:srgbClr val="FFCC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sz="1600"/>
            </a:p>
          </p:txBody>
        </p:sp>
        <p:sp>
          <p:nvSpPr>
            <p:cNvPr id="18452" name="Line 60"/>
            <p:cNvSpPr>
              <a:spLocks noChangeShapeType="1"/>
            </p:cNvSpPr>
            <p:nvPr/>
          </p:nvSpPr>
          <p:spPr bwMode="auto">
            <a:xfrm rot="5400000" flipV="1">
              <a:off x="5952074" y="3349155"/>
              <a:ext cx="0" cy="1177200"/>
            </a:xfrm>
            <a:prstGeom prst="line">
              <a:avLst/>
            </a:prstGeom>
            <a:noFill/>
            <a:ln w="76200">
              <a:solidFill>
                <a:srgbClr val="FFCC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sz="1600"/>
            </a:p>
          </p:txBody>
        </p:sp>
        <p:sp>
          <p:nvSpPr>
            <p:cNvPr id="18453" name="Rectangle 66"/>
            <p:cNvSpPr>
              <a:spLocks noChangeArrowheads="1"/>
            </p:cNvSpPr>
            <p:nvPr/>
          </p:nvSpPr>
          <p:spPr bwMode="auto">
            <a:xfrm>
              <a:off x="6417365" y="4183109"/>
              <a:ext cx="1530123" cy="41209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CH" altLang="de-DE" sz="1600"/>
            </a:p>
          </p:txBody>
        </p:sp>
        <p:graphicFrame>
          <p:nvGraphicFramePr>
            <p:cNvPr id="18454" name="Object 69"/>
            <p:cNvGraphicFramePr>
              <a:graphicFrameLocks/>
            </p:cNvGraphicFramePr>
            <p:nvPr/>
          </p:nvGraphicFramePr>
          <p:xfrm>
            <a:off x="6557736" y="1176936"/>
            <a:ext cx="1336240" cy="3132422"/>
          </p:xfrm>
          <a:graphic>
            <a:graphicData uri="http://schemas.openxmlformats.org/presentationml/2006/ole">
              <mc:AlternateContent xmlns:mc="http://schemas.openxmlformats.org/markup-compatibility/2006">
                <mc:Choice xmlns:v="urn:schemas-microsoft-com:vml" Requires="v">
                  <p:oleObj name="Chart" r:id="rId4" imgW="6096000" imgH="4067322" progId="MSGraph.Chart.8">
                    <p:embed followColorScheme="full"/>
                  </p:oleObj>
                </mc:Choice>
                <mc:Fallback>
                  <p:oleObj name="Chart" r:id="rId4" imgW="6096000" imgH="4067322" progId="MSGraph.Chart.8">
                    <p:embed followColorScheme="full"/>
                    <p:pic>
                      <p:nvPicPr>
                        <p:cNvPr id="18454" name="Object 69"/>
                        <p:cNvPicPr>
                          <a:picLocks noChangeArrowheads="1"/>
                        </p:cNvPicPr>
                        <p:nvPr/>
                      </p:nvPicPr>
                      <p:blipFill>
                        <a:blip r:embed="rId5"/>
                        <a:srcRect/>
                        <a:stretch>
                          <a:fillRect/>
                        </a:stretch>
                      </p:blipFill>
                      <p:spPr bwMode="auto">
                        <a:xfrm>
                          <a:off x="6557736" y="1176936"/>
                          <a:ext cx="1336240" cy="31324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4" name="Oval 3">
            <a:extLst>
              <a:ext uri="{FF2B5EF4-FFF2-40B4-BE49-F238E27FC236}">
                <a16:creationId xmlns:a16="http://schemas.microsoft.com/office/drawing/2014/main" id="{42C9A565-1E30-FA44-9F45-08B28B9DA125}"/>
              </a:ext>
            </a:extLst>
          </p:cNvPr>
          <p:cNvSpPr/>
          <p:nvPr/>
        </p:nvSpPr>
        <p:spPr bwMode="auto">
          <a:xfrm>
            <a:off x="2543606" y="1497112"/>
            <a:ext cx="4128341" cy="2123909"/>
          </a:xfrm>
          <a:prstGeom prst="ellipse">
            <a:avLst/>
          </a:prstGeom>
          <a:solidFill>
            <a:schemeClr val="accent2">
              <a:lumMod val="20000"/>
              <a:lumOff val="80000"/>
              <a:alpha val="3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de-CH" sz="3200">
              <a:latin typeface="Times" charset="0"/>
            </a:endParaRPr>
          </a:p>
        </p:txBody>
      </p:sp>
      <p:sp>
        <p:nvSpPr>
          <p:cNvPr id="6" name="TextBox 5">
            <a:extLst>
              <a:ext uri="{FF2B5EF4-FFF2-40B4-BE49-F238E27FC236}">
                <a16:creationId xmlns:a16="http://schemas.microsoft.com/office/drawing/2014/main" id="{48DA309E-ED3E-D9FA-E264-996B52301CC0}"/>
              </a:ext>
            </a:extLst>
          </p:cNvPr>
          <p:cNvSpPr txBox="1"/>
          <p:nvPr/>
        </p:nvSpPr>
        <p:spPr>
          <a:xfrm>
            <a:off x="5951984" y="1147167"/>
            <a:ext cx="771045" cy="307777"/>
          </a:xfrm>
          <a:prstGeom prst="rect">
            <a:avLst/>
          </a:prstGeom>
          <a:noFill/>
        </p:spPr>
        <p:txBody>
          <a:bodyPr wrap="none" lIns="0" tIns="0" rIns="0" bIns="0" rtlCol="0">
            <a:spAutoFit/>
          </a:bodyPr>
          <a:lstStyle/>
          <a:p>
            <a:pPr algn="l"/>
            <a:r>
              <a:rPr lang="en-US" sz="2000" dirty="0">
                <a:solidFill>
                  <a:schemeClr val="accent3"/>
                </a:solidFill>
              </a:rPr>
              <a:t>High-Z</a:t>
            </a:r>
            <a:endParaRPr lang="de-CH" sz="2000" dirty="0">
              <a:solidFill>
                <a:schemeClr val="accent3"/>
              </a:solidFill>
            </a:endParaRPr>
          </a:p>
        </p:txBody>
      </p:sp>
      <p:sp>
        <p:nvSpPr>
          <p:cNvPr id="7" name="TextBox 6">
            <a:extLst>
              <a:ext uri="{FF2B5EF4-FFF2-40B4-BE49-F238E27FC236}">
                <a16:creationId xmlns:a16="http://schemas.microsoft.com/office/drawing/2014/main" id="{66EB82C3-605D-1B91-79B2-D6F0E579D81B}"/>
              </a:ext>
            </a:extLst>
          </p:cNvPr>
          <p:cNvSpPr txBox="1"/>
          <p:nvPr/>
        </p:nvSpPr>
        <p:spPr>
          <a:xfrm>
            <a:off x="2639616" y="1200460"/>
            <a:ext cx="698909" cy="307777"/>
          </a:xfrm>
          <a:prstGeom prst="rect">
            <a:avLst/>
          </a:prstGeom>
          <a:noFill/>
        </p:spPr>
        <p:txBody>
          <a:bodyPr wrap="none" lIns="0" tIns="0" rIns="0" bIns="0" rtlCol="0">
            <a:spAutoFit/>
          </a:bodyPr>
          <a:lstStyle/>
          <a:p>
            <a:pPr algn="l"/>
            <a:r>
              <a:rPr lang="en-US" sz="2000" dirty="0">
                <a:solidFill>
                  <a:schemeClr val="accent1"/>
                </a:solidFill>
              </a:rPr>
              <a:t>LGAD</a:t>
            </a:r>
            <a:endParaRPr lang="de-CH" sz="2000" dirty="0">
              <a:solidFill>
                <a:schemeClr val="accent1"/>
              </a:solidFill>
            </a:endParaRPr>
          </a:p>
        </p:txBody>
      </p:sp>
      <p:sp>
        <p:nvSpPr>
          <p:cNvPr id="8" name="TextBox 7">
            <a:extLst>
              <a:ext uri="{FF2B5EF4-FFF2-40B4-BE49-F238E27FC236}">
                <a16:creationId xmlns:a16="http://schemas.microsoft.com/office/drawing/2014/main" id="{4B6FD749-CE18-9B49-935C-5F6CCEC3269A}"/>
              </a:ext>
            </a:extLst>
          </p:cNvPr>
          <p:cNvSpPr txBox="1"/>
          <p:nvPr/>
        </p:nvSpPr>
        <p:spPr>
          <a:xfrm>
            <a:off x="4074206" y="860475"/>
            <a:ext cx="1066253" cy="615553"/>
          </a:xfrm>
          <a:prstGeom prst="rect">
            <a:avLst/>
          </a:prstGeom>
          <a:noFill/>
        </p:spPr>
        <p:txBody>
          <a:bodyPr wrap="none" lIns="0" tIns="0" rIns="0" bIns="0" rtlCol="0">
            <a:spAutoFit/>
          </a:bodyPr>
          <a:lstStyle/>
          <a:p>
            <a:pPr algn="ctr"/>
            <a:r>
              <a:rPr lang="en-US" sz="2000" dirty="0">
                <a:solidFill>
                  <a:srgbClr val="00B050"/>
                </a:solidFill>
              </a:rPr>
              <a:t>Standard </a:t>
            </a:r>
          </a:p>
          <a:p>
            <a:pPr algn="ctr"/>
            <a:r>
              <a:rPr lang="en-US" sz="2000" dirty="0">
                <a:solidFill>
                  <a:srgbClr val="00B050"/>
                </a:solidFill>
              </a:rPr>
              <a:t>Silicon</a:t>
            </a:r>
            <a:endParaRPr lang="de-CH" sz="2000" dirty="0">
              <a:solidFill>
                <a:srgbClr val="00B050"/>
              </a:solidFill>
            </a:endParaRPr>
          </a:p>
        </p:txBody>
      </p:sp>
      <p:sp>
        <p:nvSpPr>
          <p:cNvPr id="9" name="Slide Number Placeholder 5">
            <a:extLst>
              <a:ext uri="{FF2B5EF4-FFF2-40B4-BE49-F238E27FC236}">
                <a16:creationId xmlns:a16="http://schemas.microsoft.com/office/drawing/2014/main" id="{6AF2D888-2FB6-166F-A291-637654251922}"/>
              </a:ext>
            </a:extLst>
          </p:cNvPr>
          <p:cNvSpPr>
            <a:spLocks noGrp="1"/>
          </p:cNvSpPr>
          <p:nvPr>
            <p:ph type="sldNum" sz="quarter" idx="12"/>
          </p:nvPr>
        </p:nvSpPr>
        <p:spPr>
          <a:xfrm>
            <a:off x="695325" y="6404573"/>
            <a:ext cx="703263" cy="144016"/>
          </a:xfrm>
        </p:spPr>
        <p:txBody>
          <a:bodyPr/>
          <a:lstStyle/>
          <a:p>
            <a:fld id="{442AD375-037F-43D0-B059-5172DA06796A}" type="slidenum">
              <a:rPr lang="en-GB" noProof="0" smtClean="0"/>
              <a:pPr/>
              <a:t>15</a:t>
            </a:fld>
            <a:endParaRPr lang="en-GB" noProof="0" dirty="0"/>
          </a:p>
        </p:txBody>
      </p:sp>
      <p:sp>
        <p:nvSpPr>
          <p:cNvPr id="5" name="Rectangle: Folded Corner 4">
            <a:extLst>
              <a:ext uri="{FF2B5EF4-FFF2-40B4-BE49-F238E27FC236}">
                <a16:creationId xmlns:a16="http://schemas.microsoft.com/office/drawing/2014/main" id="{FF3F9BAD-3240-AFDE-2EB3-283142972548}"/>
              </a:ext>
            </a:extLst>
          </p:cNvPr>
          <p:cNvSpPr/>
          <p:nvPr/>
        </p:nvSpPr>
        <p:spPr>
          <a:xfrm>
            <a:off x="9624392" y="4437112"/>
            <a:ext cx="1872208" cy="1416157"/>
          </a:xfrm>
          <a:prstGeom prst="foldedCorner">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3D Doping Concentration Imaging of Silicon Sensors Using Backside Pulsing</a:t>
            </a:r>
            <a:endParaRPr lang="en-US" sz="1200" b="1" dirty="0">
              <a:solidFill>
                <a:schemeClr val="tx1"/>
              </a:solidFill>
              <a:latin typeface="Bradley Hand ITC" panose="03070402050302030203" pitchFamily="66" charset="0"/>
            </a:endParaRPr>
          </a:p>
          <a:p>
            <a:pPr algn="ctr"/>
            <a:r>
              <a:rPr lang="en-US" sz="1200" b="1" dirty="0">
                <a:solidFill>
                  <a:schemeClr val="tx1"/>
                </a:solidFill>
                <a:latin typeface="Bradley Hand ITC" panose="03070402050302030203" pitchFamily="66" charset="0"/>
              </a:rPr>
              <a:t>Xiangyu Xie</a:t>
            </a:r>
          </a:p>
          <a:p>
            <a:pPr algn="ctr"/>
            <a:r>
              <a:rPr lang="en-US" sz="1200" b="1" dirty="0">
                <a:solidFill>
                  <a:schemeClr val="tx1"/>
                </a:solidFill>
                <a:latin typeface="Bradley Hand ITC" panose="03070402050302030203" pitchFamily="66" charset="0"/>
              </a:rPr>
              <a:t>Wednesday poster session</a:t>
            </a:r>
            <a:endParaRPr lang="de-CH" sz="1200" b="1" dirty="0" err="1">
              <a:solidFill>
                <a:schemeClr val="tx1"/>
              </a:solidFill>
              <a:latin typeface="Bradley Hand ITC" panose="03070402050302030203" pitchFamily="66" charset="0"/>
            </a:endParaRPr>
          </a:p>
        </p:txBody>
      </p:sp>
    </p:spTree>
    <p:extLst>
      <p:ext uri="{BB962C8B-B14F-4D97-AF65-F5344CB8AC3E}">
        <p14:creationId xmlns:p14="http://schemas.microsoft.com/office/powerpoint/2010/main" val="858783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2"/>
          <a:srcRect/>
          <a:stretch/>
        </p:blipFill>
        <p:spPr>
          <a:xfrm>
            <a:off x="551384" y="908720"/>
            <a:ext cx="8640960" cy="5376597"/>
          </a:xfrm>
          <a:prstGeom prst="rect">
            <a:avLst/>
          </a:prstGeom>
        </p:spPr>
      </p:pic>
      <p:sp>
        <p:nvSpPr>
          <p:cNvPr id="4" name="Title 3"/>
          <p:cNvSpPr>
            <a:spLocks noGrp="1"/>
          </p:cNvSpPr>
          <p:nvPr>
            <p:ph type="title"/>
          </p:nvPr>
        </p:nvSpPr>
        <p:spPr/>
        <p:txBody>
          <a:bodyPr/>
          <a:lstStyle/>
          <a:p>
            <a:r>
              <a:rPr lang="en-US" dirty="0"/>
              <a:t>High-Z sensors for hard X-rays</a:t>
            </a:r>
            <a:endParaRPr lang="de-CH" dirty="0"/>
          </a:p>
        </p:txBody>
      </p:sp>
      <p:sp>
        <p:nvSpPr>
          <p:cNvPr id="2" name="Rectangle: Folded Corner 1">
            <a:extLst>
              <a:ext uri="{FF2B5EF4-FFF2-40B4-BE49-F238E27FC236}">
                <a16:creationId xmlns:a16="http://schemas.microsoft.com/office/drawing/2014/main" id="{BC714324-A474-A4D3-FFC1-A3B294FBE730}"/>
              </a:ext>
            </a:extLst>
          </p:cNvPr>
          <p:cNvSpPr/>
          <p:nvPr/>
        </p:nvSpPr>
        <p:spPr>
          <a:xfrm>
            <a:off x="9552384" y="3597018"/>
            <a:ext cx="1872208" cy="1416157"/>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Enhancing the Performance of High-Z Sensors for Photon Science Applications </a:t>
            </a:r>
          </a:p>
          <a:p>
            <a:pPr algn="ctr"/>
            <a:r>
              <a:rPr lang="en-US" sz="1200" b="1" dirty="0">
                <a:solidFill>
                  <a:schemeClr val="tx1"/>
                </a:solidFill>
                <a:latin typeface="Bradley Hand ITC" panose="03070402050302030203" pitchFamily="66" charset="0"/>
              </a:rPr>
              <a:t>Kirsty Paton</a:t>
            </a:r>
          </a:p>
          <a:p>
            <a:pPr algn="ctr"/>
            <a:r>
              <a:rPr lang="en-US" sz="1200" b="1" dirty="0">
                <a:solidFill>
                  <a:schemeClr val="tx1"/>
                </a:solidFill>
                <a:latin typeface="Bradley Hand ITC" panose="03070402050302030203" pitchFamily="66" charset="0"/>
              </a:rPr>
              <a:t>Tuesday 10:10</a:t>
            </a:r>
            <a:endParaRPr lang="de-CH" sz="1200" b="1" dirty="0" err="1">
              <a:solidFill>
                <a:schemeClr val="tx1"/>
              </a:solidFill>
              <a:latin typeface="Bradley Hand ITC" panose="03070402050302030203" pitchFamily="66" charset="0"/>
            </a:endParaRPr>
          </a:p>
        </p:txBody>
      </p:sp>
      <p:sp>
        <p:nvSpPr>
          <p:cNvPr id="3" name="Rectangle: Folded Corner 2">
            <a:extLst>
              <a:ext uri="{FF2B5EF4-FFF2-40B4-BE49-F238E27FC236}">
                <a16:creationId xmlns:a16="http://schemas.microsoft.com/office/drawing/2014/main" id="{DB5085BF-D839-F015-945A-1C8F1B841BC6}"/>
              </a:ext>
            </a:extLst>
          </p:cNvPr>
          <p:cNvSpPr/>
          <p:nvPr/>
        </p:nvSpPr>
        <p:spPr>
          <a:xfrm>
            <a:off x="9552384" y="1412776"/>
            <a:ext cx="1872208" cy="1416157"/>
          </a:xfrm>
          <a:prstGeom prst="foldedCorner">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CZT as a Material for Detecting Hard X-rays at Synchrotrons and FELs </a:t>
            </a:r>
          </a:p>
          <a:p>
            <a:pPr algn="ctr"/>
            <a:r>
              <a:rPr lang="en-US" sz="1200" b="1" dirty="0">
                <a:solidFill>
                  <a:schemeClr val="tx1"/>
                </a:solidFill>
                <a:latin typeface="Bradley Hand ITC" panose="03070402050302030203" pitchFamily="66" charset="0"/>
              </a:rPr>
              <a:t>Jonathan Mulvey</a:t>
            </a:r>
          </a:p>
          <a:p>
            <a:pPr algn="ctr"/>
            <a:r>
              <a:rPr lang="en-US" sz="1200" b="1" dirty="0">
                <a:solidFill>
                  <a:schemeClr val="tx1"/>
                </a:solidFill>
                <a:latin typeface="Bradley Hand ITC" panose="03070402050302030203" pitchFamily="66" charset="0"/>
              </a:rPr>
              <a:t>Tuesday 9:50</a:t>
            </a:r>
            <a:endParaRPr lang="de-CH" sz="1200" b="1" dirty="0" err="1">
              <a:solidFill>
                <a:schemeClr val="tx1"/>
              </a:solidFill>
              <a:latin typeface="Bradley Hand ITC" panose="03070402050302030203" pitchFamily="66" charset="0"/>
            </a:endParaRPr>
          </a:p>
        </p:txBody>
      </p:sp>
      <p:sp>
        <p:nvSpPr>
          <p:cNvPr id="8" name="Slide Number Placeholder 5">
            <a:extLst>
              <a:ext uri="{FF2B5EF4-FFF2-40B4-BE49-F238E27FC236}">
                <a16:creationId xmlns:a16="http://schemas.microsoft.com/office/drawing/2014/main" id="{A17A8C50-C63C-C49F-4B02-CFED3EBABB64}"/>
              </a:ext>
            </a:extLst>
          </p:cNvPr>
          <p:cNvSpPr>
            <a:spLocks noGrp="1"/>
          </p:cNvSpPr>
          <p:nvPr>
            <p:ph type="sldNum" sz="quarter" idx="12"/>
          </p:nvPr>
        </p:nvSpPr>
        <p:spPr>
          <a:xfrm>
            <a:off x="695325" y="6404573"/>
            <a:ext cx="703263" cy="144016"/>
          </a:xfrm>
        </p:spPr>
        <p:txBody>
          <a:bodyPr/>
          <a:lstStyle/>
          <a:p>
            <a:fld id="{442AD375-037F-43D0-B059-5172DA06796A}" type="slidenum">
              <a:rPr lang="en-GB" noProof="0" smtClean="0"/>
              <a:pPr/>
              <a:t>16</a:t>
            </a:fld>
            <a:endParaRPr lang="en-GB" noProof="0" dirty="0"/>
          </a:p>
        </p:txBody>
      </p:sp>
    </p:spTree>
    <p:extLst>
      <p:ext uri="{BB962C8B-B14F-4D97-AF65-F5344CB8AC3E}">
        <p14:creationId xmlns:p14="http://schemas.microsoft.com/office/powerpoint/2010/main" val="29883487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a:extLst>
              <a:ext uri="{FF2B5EF4-FFF2-40B4-BE49-F238E27FC236}">
                <a16:creationId xmlns:a16="http://schemas.microsoft.com/office/drawing/2014/main" id="{795A885F-3048-BBC9-C3DD-26AEB63BFCBE}"/>
              </a:ext>
            </a:extLst>
          </p:cNvPr>
          <p:cNvGrpSpPr/>
          <p:nvPr/>
        </p:nvGrpSpPr>
        <p:grpSpPr>
          <a:xfrm>
            <a:off x="1055203" y="1026553"/>
            <a:ext cx="4642221" cy="2970077"/>
            <a:chOff x="1055203" y="1026553"/>
            <a:chExt cx="4642221" cy="2970077"/>
          </a:xfrm>
        </p:grpSpPr>
        <p:pic>
          <p:nvPicPr>
            <p:cNvPr id="10" name="Picture 68">
              <a:extLst>
                <a:ext uri="{FF2B5EF4-FFF2-40B4-BE49-F238E27FC236}">
                  <a16:creationId xmlns:a16="http://schemas.microsoft.com/office/drawing/2014/main" id="{C9DB54A7-7350-96B3-6B44-5CA951CF7E2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 t="24883" r="4082" b="46549"/>
            <a:stretch/>
          </p:blipFill>
          <p:spPr bwMode="auto">
            <a:xfrm>
              <a:off x="3834849" y="3588892"/>
              <a:ext cx="1085790" cy="3114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0" name="Group 39">
              <a:extLst>
                <a:ext uri="{FF2B5EF4-FFF2-40B4-BE49-F238E27FC236}">
                  <a16:creationId xmlns:a16="http://schemas.microsoft.com/office/drawing/2014/main" id="{9D02DCCC-DC06-BF64-7151-B1938EFFEA84}"/>
                </a:ext>
              </a:extLst>
            </p:cNvPr>
            <p:cNvGrpSpPr/>
            <p:nvPr/>
          </p:nvGrpSpPr>
          <p:grpSpPr>
            <a:xfrm>
              <a:off x="3875673" y="1026553"/>
              <a:ext cx="1821751" cy="2601873"/>
              <a:chOff x="3875673" y="1026553"/>
              <a:chExt cx="1821751" cy="2601873"/>
            </a:xfrm>
          </p:grpSpPr>
          <p:sp>
            <p:nvSpPr>
              <p:cNvPr id="51" name="Rectangle 50">
                <a:extLst>
                  <a:ext uri="{FF2B5EF4-FFF2-40B4-BE49-F238E27FC236}">
                    <a16:creationId xmlns:a16="http://schemas.microsoft.com/office/drawing/2014/main" id="{BA0986C1-BBAD-BC76-5D05-5022B39EB274}"/>
                  </a:ext>
                </a:extLst>
              </p:cNvPr>
              <p:cNvSpPr/>
              <p:nvPr/>
            </p:nvSpPr>
            <p:spPr bwMode="auto">
              <a:xfrm>
                <a:off x="4903065" y="3062687"/>
                <a:ext cx="520331" cy="213104"/>
              </a:xfrm>
              <a:prstGeom prst="rect">
                <a:avLst/>
              </a:prstGeom>
              <a:solidFill>
                <a:schemeClr val="accent2"/>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52" name="Rectangle 51">
                <a:extLst>
                  <a:ext uri="{FF2B5EF4-FFF2-40B4-BE49-F238E27FC236}">
                    <a16:creationId xmlns:a16="http://schemas.microsoft.com/office/drawing/2014/main" id="{55B0CB0E-BAF4-BD82-7928-7337A7A57A79}"/>
                  </a:ext>
                </a:extLst>
              </p:cNvPr>
              <p:cNvSpPr/>
              <p:nvPr/>
            </p:nvSpPr>
            <p:spPr bwMode="auto">
              <a:xfrm>
                <a:off x="4137520" y="3068295"/>
                <a:ext cx="520331" cy="213104"/>
              </a:xfrm>
              <a:prstGeom prst="rect">
                <a:avLst/>
              </a:prstGeom>
              <a:solidFill>
                <a:schemeClr val="accent2"/>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53" name="Rectangle 52">
                <a:extLst>
                  <a:ext uri="{FF2B5EF4-FFF2-40B4-BE49-F238E27FC236}">
                    <a16:creationId xmlns:a16="http://schemas.microsoft.com/office/drawing/2014/main" id="{5B85402C-98BF-6A74-1197-128C3D858E30}"/>
                  </a:ext>
                </a:extLst>
              </p:cNvPr>
              <p:cNvSpPr/>
              <p:nvPr/>
            </p:nvSpPr>
            <p:spPr bwMode="auto">
              <a:xfrm>
                <a:off x="3879553" y="1558685"/>
                <a:ext cx="1801174" cy="1515645"/>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54" name="Rounded Rectangle 36">
                <a:extLst>
                  <a:ext uri="{FF2B5EF4-FFF2-40B4-BE49-F238E27FC236}">
                    <a16:creationId xmlns:a16="http://schemas.microsoft.com/office/drawing/2014/main" id="{60840490-6F97-3C1A-8B0E-735A2F62812B}"/>
                  </a:ext>
                </a:extLst>
              </p:cNvPr>
              <p:cNvSpPr/>
              <p:nvPr/>
            </p:nvSpPr>
            <p:spPr bwMode="auto">
              <a:xfrm>
                <a:off x="4131000" y="2905598"/>
                <a:ext cx="543545" cy="169425"/>
              </a:xfrm>
              <a:prstGeom prst="roundRect">
                <a:avLst/>
              </a:prstGeom>
              <a:solidFill>
                <a:schemeClr val="accent3">
                  <a:lumMod val="40000"/>
                  <a:lumOff val="6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57" name="Rounded Rectangle 37">
                <a:extLst>
                  <a:ext uri="{FF2B5EF4-FFF2-40B4-BE49-F238E27FC236}">
                    <a16:creationId xmlns:a16="http://schemas.microsoft.com/office/drawing/2014/main" id="{C7752E35-43F2-6E2F-32CB-C72D8ABEF41C}"/>
                  </a:ext>
                </a:extLst>
              </p:cNvPr>
              <p:cNvSpPr/>
              <p:nvPr/>
            </p:nvSpPr>
            <p:spPr bwMode="auto">
              <a:xfrm>
                <a:off x="3879553" y="1519704"/>
                <a:ext cx="1801175" cy="274308"/>
              </a:xfrm>
              <a:prstGeom prst="roundRect">
                <a:avLst/>
              </a:prstGeom>
              <a:solidFill>
                <a:schemeClr val="accent5">
                  <a:lumMod val="20000"/>
                  <a:lumOff val="8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59" name="TextBox 58">
                <a:extLst>
                  <a:ext uri="{FF2B5EF4-FFF2-40B4-BE49-F238E27FC236}">
                    <a16:creationId xmlns:a16="http://schemas.microsoft.com/office/drawing/2014/main" id="{7E4CC1DA-088C-0D35-5B5A-7B02EDA9F7DA}"/>
                  </a:ext>
                </a:extLst>
              </p:cNvPr>
              <p:cNvSpPr txBox="1"/>
              <p:nvPr/>
            </p:nvSpPr>
            <p:spPr>
              <a:xfrm>
                <a:off x="4375618" y="1538241"/>
                <a:ext cx="1248139" cy="126489"/>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600" dirty="0">
                    <a:solidFill>
                      <a:srgbClr val="000000"/>
                    </a:solidFill>
                  </a:rPr>
                  <a:t>n+ </a:t>
                </a:r>
                <a:endParaRPr lang="de-CH" sz="1600" dirty="0" err="1">
                  <a:solidFill>
                    <a:srgbClr val="000000"/>
                  </a:solidFill>
                </a:endParaRPr>
              </a:p>
            </p:txBody>
          </p:sp>
          <p:sp>
            <p:nvSpPr>
              <p:cNvPr id="76" name="Rectangle 75">
                <a:extLst>
                  <a:ext uri="{FF2B5EF4-FFF2-40B4-BE49-F238E27FC236}">
                    <a16:creationId xmlns:a16="http://schemas.microsoft.com/office/drawing/2014/main" id="{D4C13687-DC35-FD56-A71E-E8A4424B01EF}"/>
                  </a:ext>
                </a:extLst>
              </p:cNvPr>
              <p:cNvSpPr/>
              <p:nvPr/>
            </p:nvSpPr>
            <p:spPr bwMode="auto">
              <a:xfrm>
                <a:off x="3879552" y="3074329"/>
                <a:ext cx="394256" cy="120020"/>
              </a:xfrm>
              <a:prstGeom prst="rect">
                <a:avLst/>
              </a:prstGeom>
              <a:solidFill>
                <a:schemeClr val="accent1"/>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77" name="TextBox 76">
                <a:extLst>
                  <a:ext uri="{FF2B5EF4-FFF2-40B4-BE49-F238E27FC236}">
                    <a16:creationId xmlns:a16="http://schemas.microsoft.com/office/drawing/2014/main" id="{9853168B-9CBD-7F08-1CC9-2D37E2850EFB}"/>
                  </a:ext>
                </a:extLst>
              </p:cNvPr>
              <p:cNvSpPr txBox="1"/>
              <p:nvPr/>
            </p:nvSpPr>
            <p:spPr>
              <a:xfrm>
                <a:off x="5066463" y="3028191"/>
                <a:ext cx="233787" cy="315284"/>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600" dirty="0">
                    <a:solidFill>
                      <a:srgbClr val="000000"/>
                    </a:solidFill>
                  </a:rPr>
                  <a:t>Al</a:t>
                </a:r>
                <a:endParaRPr lang="de-CH" sz="1600" dirty="0" err="1">
                  <a:solidFill>
                    <a:srgbClr val="000000"/>
                  </a:solidFill>
                </a:endParaRPr>
              </a:p>
            </p:txBody>
          </p:sp>
          <p:sp>
            <p:nvSpPr>
              <p:cNvPr id="78" name="Rounded Rectangle 42">
                <a:extLst>
                  <a:ext uri="{FF2B5EF4-FFF2-40B4-BE49-F238E27FC236}">
                    <a16:creationId xmlns:a16="http://schemas.microsoft.com/office/drawing/2014/main" id="{5FAD05BD-F256-643B-3E79-5854F7FBAAA3}"/>
                  </a:ext>
                </a:extLst>
              </p:cNvPr>
              <p:cNvSpPr/>
              <p:nvPr/>
            </p:nvSpPr>
            <p:spPr bwMode="auto">
              <a:xfrm>
                <a:off x="4897517" y="2906706"/>
                <a:ext cx="543545" cy="169425"/>
              </a:xfrm>
              <a:prstGeom prst="roundRect">
                <a:avLst/>
              </a:prstGeom>
              <a:solidFill>
                <a:schemeClr val="accent3">
                  <a:lumMod val="40000"/>
                  <a:lumOff val="6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79" name="Rectangle 78">
                <a:extLst>
                  <a:ext uri="{FF2B5EF4-FFF2-40B4-BE49-F238E27FC236}">
                    <a16:creationId xmlns:a16="http://schemas.microsoft.com/office/drawing/2014/main" id="{E244EB03-403A-5FAC-BE0B-9B015279682B}"/>
                  </a:ext>
                </a:extLst>
              </p:cNvPr>
              <p:cNvSpPr/>
              <p:nvPr/>
            </p:nvSpPr>
            <p:spPr bwMode="auto">
              <a:xfrm>
                <a:off x="4513474" y="3074329"/>
                <a:ext cx="526116" cy="120020"/>
              </a:xfrm>
              <a:prstGeom prst="rect">
                <a:avLst/>
              </a:prstGeom>
              <a:solidFill>
                <a:schemeClr val="accent1"/>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87" name="Rectangle 86">
                <a:extLst>
                  <a:ext uri="{FF2B5EF4-FFF2-40B4-BE49-F238E27FC236}">
                    <a16:creationId xmlns:a16="http://schemas.microsoft.com/office/drawing/2014/main" id="{5EA4B4AF-A033-31F3-F93E-6009D0777CEB}"/>
                  </a:ext>
                </a:extLst>
              </p:cNvPr>
              <p:cNvSpPr/>
              <p:nvPr/>
            </p:nvSpPr>
            <p:spPr bwMode="auto">
              <a:xfrm>
                <a:off x="5279257" y="3074330"/>
                <a:ext cx="401471" cy="120020"/>
              </a:xfrm>
              <a:prstGeom prst="rect">
                <a:avLst/>
              </a:prstGeom>
              <a:solidFill>
                <a:schemeClr val="accent1"/>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88" name="TextBox 87">
                <a:extLst>
                  <a:ext uri="{FF2B5EF4-FFF2-40B4-BE49-F238E27FC236}">
                    <a16:creationId xmlns:a16="http://schemas.microsoft.com/office/drawing/2014/main" id="{DF893385-90D6-CAE2-F9A9-101B841C23BD}"/>
                  </a:ext>
                </a:extLst>
              </p:cNvPr>
              <p:cNvSpPr txBox="1"/>
              <p:nvPr/>
            </p:nvSpPr>
            <p:spPr>
              <a:xfrm>
                <a:off x="4322606" y="2822818"/>
                <a:ext cx="1248139" cy="126489"/>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600" dirty="0">
                    <a:solidFill>
                      <a:srgbClr val="000000"/>
                    </a:solidFill>
                  </a:rPr>
                  <a:t>p+ </a:t>
                </a:r>
                <a:endParaRPr lang="de-CH" sz="1600" dirty="0" err="1">
                  <a:solidFill>
                    <a:srgbClr val="000000"/>
                  </a:solidFill>
                </a:endParaRPr>
              </a:p>
            </p:txBody>
          </p:sp>
          <p:sp>
            <p:nvSpPr>
              <p:cNvPr id="89" name="Rectangle 88">
                <a:extLst>
                  <a:ext uri="{FF2B5EF4-FFF2-40B4-BE49-F238E27FC236}">
                    <a16:creationId xmlns:a16="http://schemas.microsoft.com/office/drawing/2014/main" id="{DAAD23AE-172D-BFC7-4911-720843B00555}"/>
                  </a:ext>
                </a:extLst>
              </p:cNvPr>
              <p:cNvSpPr/>
              <p:nvPr/>
            </p:nvSpPr>
            <p:spPr bwMode="auto">
              <a:xfrm>
                <a:off x="3879553" y="1437576"/>
                <a:ext cx="1744207" cy="145587"/>
              </a:xfrm>
              <a:prstGeom prst="rect">
                <a:avLst/>
              </a:prstGeom>
              <a:solidFill>
                <a:srgbClr val="00B0F0"/>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90" name="Rectangle 89">
                <a:extLst>
                  <a:ext uri="{FF2B5EF4-FFF2-40B4-BE49-F238E27FC236}">
                    <a16:creationId xmlns:a16="http://schemas.microsoft.com/office/drawing/2014/main" id="{71571E5F-18BD-CD2D-E06E-69C839401786}"/>
                  </a:ext>
                </a:extLst>
              </p:cNvPr>
              <p:cNvSpPr/>
              <p:nvPr/>
            </p:nvSpPr>
            <p:spPr bwMode="auto">
              <a:xfrm>
                <a:off x="3879554" y="1366186"/>
                <a:ext cx="211759" cy="216975"/>
              </a:xfrm>
              <a:prstGeom prst="rect">
                <a:avLst/>
              </a:prstGeom>
              <a:solidFill>
                <a:schemeClr val="accent2"/>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91" name="TextBox 90">
                <a:extLst>
                  <a:ext uri="{FF2B5EF4-FFF2-40B4-BE49-F238E27FC236}">
                    <a16:creationId xmlns:a16="http://schemas.microsoft.com/office/drawing/2014/main" id="{52E62BF3-E98B-4220-D1B8-299AF721B082}"/>
                  </a:ext>
                </a:extLst>
              </p:cNvPr>
              <p:cNvSpPr txBox="1"/>
              <p:nvPr/>
            </p:nvSpPr>
            <p:spPr>
              <a:xfrm>
                <a:off x="3888356" y="1330533"/>
                <a:ext cx="199079" cy="278208"/>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600" dirty="0">
                    <a:solidFill>
                      <a:srgbClr val="000000"/>
                    </a:solidFill>
                  </a:rPr>
                  <a:t>Al</a:t>
                </a:r>
                <a:endParaRPr lang="de-CH" sz="1600" dirty="0" err="1">
                  <a:solidFill>
                    <a:srgbClr val="000000"/>
                  </a:solidFill>
                </a:endParaRPr>
              </a:p>
            </p:txBody>
          </p:sp>
          <p:sp>
            <p:nvSpPr>
              <p:cNvPr id="92" name="TextBox 91">
                <a:extLst>
                  <a:ext uri="{FF2B5EF4-FFF2-40B4-BE49-F238E27FC236}">
                    <a16:creationId xmlns:a16="http://schemas.microsoft.com/office/drawing/2014/main" id="{97E0BB19-60F8-C564-615B-A25DBBDABF2A}"/>
                  </a:ext>
                </a:extLst>
              </p:cNvPr>
              <p:cNvSpPr txBox="1"/>
              <p:nvPr/>
            </p:nvSpPr>
            <p:spPr>
              <a:xfrm>
                <a:off x="3875673" y="1469654"/>
                <a:ext cx="211760" cy="214751"/>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333" dirty="0">
                    <a:solidFill>
                      <a:srgbClr val="000000"/>
                    </a:solidFill>
                  </a:rPr>
                  <a:t>x  </a:t>
                </a:r>
                <a:endParaRPr lang="de-CH" sz="1333" dirty="0" err="1">
                  <a:solidFill>
                    <a:srgbClr val="000000"/>
                  </a:solidFill>
                </a:endParaRPr>
              </a:p>
            </p:txBody>
          </p:sp>
          <p:sp>
            <p:nvSpPr>
              <p:cNvPr id="93" name="Rectangle 92">
                <a:extLst>
                  <a:ext uri="{FF2B5EF4-FFF2-40B4-BE49-F238E27FC236}">
                    <a16:creationId xmlns:a16="http://schemas.microsoft.com/office/drawing/2014/main" id="{252A1613-0A28-BA0F-25A0-CD5B953D8AFF}"/>
                  </a:ext>
                </a:extLst>
              </p:cNvPr>
              <p:cNvSpPr/>
              <p:nvPr/>
            </p:nvSpPr>
            <p:spPr bwMode="auto">
              <a:xfrm>
                <a:off x="5473963" y="1366186"/>
                <a:ext cx="211759" cy="216975"/>
              </a:xfrm>
              <a:prstGeom prst="rect">
                <a:avLst/>
              </a:prstGeom>
              <a:solidFill>
                <a:schemeClr val="accent2"/>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94" name="TextBox 93">
                <a:extLst>
                  <a:ext uri="{FF2B5EF4-FFF2-40B4-BE49-F238E27FC236}">
                    <a16:creationId xmlns:a16="http://schemas.microsoft.com/office/drawing/2014/main" id="{0B5E44DA-902C-4281-F0C1-6E958F8B2AD9}"/>
                  </a:ext>
                </a:extLst>
              </p:cNvPr>
              <p:cNvSpPr txBox="1"/>
              <p:nvPr/>
            </p:nvSpPr>
            <p:spPr>
              <a:xfrm>
                <a:off x="4256760" y="1459053"/>
                <a:ext cx="688728" cy="156232"/>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333" dirty="0">
                    <a:solidFill>
                      <a:srgbClr val="000000"/>
                    </a:solidFill>
                  </a:rPr>
                  <a:t>x           </a:t>
                </a:r>
                <a:r>
                  <a:rPr lang="en-US" sz="1333" dirty="0" err="1">
                    <a:solidFill>
                      <a:srgbClr val="000000"/>
                    </a:solidFill>
                  </a:rPr>
                  <a:t>x</a:t>
                </a:r>
                <a:r>
                  <a:rPr lang="en-US" sz="1333" dirty="0">
                    <a:solidFill>
                      <a:srgbClr val="000000"/>
                    </a:solidFill>
                  </a:rPr>
                  <a:t>             </a:t>
                </a:r>
                <a:endParaRPr lang="de-CH" sz="1333" dirty="0" err="1">
                  <a:solidFill>
                    <a:srgbClr val="000000"/>
                  </a:solidFill>
                </a:endParaRPr>
              </a:p>
            </p:txBody>
          </p:sp>
          <p:sp>
            <p:nvSpPr>
              <p:cNvPr id="96" name="TextBox 95">
                <a:extLst>
                  <a:ext uri="{FF2B5EF4-FFF2-40B4-BE49-F238E27FC236}">
                    <a16:creationId xmlns:a16="http://schemas.microsoft.com/office/drawing/2014/main" id="{734F48ED-38D8-7FA9-B3F9-CEECEA96E01B}"/>
                  </a:ext>
                </a:extLst>
              </p:cNvPr>
              <p:cNvSpPr txBox="1"/>
              <p:nvPr/>
            </p:nvSpPr>
            <p:spPr>
              <a:xfrm>
                <a:off x="5485664" y="1450796"/>
                <a:ext cx="211760" cy="214751"/>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333" dirty="0">
                    <a:solidFill>
                      <a:srgbClr val="000000"/>
                    </a:solidFill>
                  </a:rPr>
                  <a:t>  </a:t>
                </a:r>
                <a:endParaRPr lang="de-CH" sz="1333" dirty="0" err="1">
                  <a:solidFill>
                    <a:srgbClr val="000000"/>
                  </a:solidFill>
                </a:endParaRPr>
              </a:p>
            </p:txBody>
          </p:sp>
          <p:sp>
            <p:nvSpPr>
              <p:cNvPr id="99" name="Oval 98">
                <a:extLst>
                  <a:ext uri="{FF2B5EF4-FFF2-40B4-BE49-F238E27FC236}">
                    <a16:creationId xmlns:a16="http://schemas.microsoft.com/office/drawing/2014/main" id="{5C667F6D-3B6F-3644-FCD4-197835E0048E}"/>
                  </a:ext>
                </a:extLst>
              </p:cNvPr>
              <p:cNvSpPr/>
              <p:nvPr/>
            </p:nvSpPr>
            <p:spPr bwMode="auto">
              <a:xfrm>
                <a:off x="5081427" y="3263570"/>
                <a:ext cx="246547" cy="204916"/>
              </a:xfrm>
              <a:prstGeom prst="ellipse">
                <a:avLst/>
              </a:prstGeom>
              <a:solidFill>
                <a:schemeClr val="tx1">
                  <a:lumMod val="50000"/>
                  <a:lumOff val="5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100" name="Oval 99">
                <a:extLst>
                  <a:ext uri="{FF2B5EF4-FFF2-40B4-BE49-F238E27FC236}">
                    <a16:creationId xmlns:a16="http://schemas.microsoft.com/office/drawing/2014/main" id="{B8D44408-EF04-8BB6-58E0-C0B6A421E06D}"/>
                  </a:ext>
                </a:extLst>
              </p:cNvPr>
              <p:cNvSpPr/>
              <p:nvPr/>
            </p:nvSpPr>
            <p:spPr bwMode="auto">
              <a:xfrm>
                <a:off x="4283989" y="3272882"/>
                <a:ext cx="246547" cy="194340"/>
              </a:xfrm>
              <a:prstGeom prst="ellipse">
                <a:avLst/>
              </a:prstGeom>
              <a:solidFill>
                <a:schemeClr val="tx1">
                  <a:lumMod val="50000"/>
                  <a:lumOff val="5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101" name="Rectangle 100">
                <a:extLst>
                  <a:ext uri="{FF2B5EF4-FFF2-40B4-BE49-F238E27FC236}">
                    <a16:creationId xmlns:a16="http://schemas.microsoft.com/office/drawing/2014/main" id="{AEE1CF65-10C7-6FC9-17B6-C35749C4FB7D}"/>
                  </a:ext>
                </a:extLst>
              </p:cNvPr>
              <p:cNvSpPr/>
              <p:nvPr/>
            </p:nvSpPr>
            <p:spPr bwMode="auto">
              <a:xfrm>
                <a:off x="3875673" y="3439647"/>
                <a:ext cx="1802531" cy="188779"/>
              </a:xfrm>
              <a:prstGeom prst="rect">
                <a:avLst/>
              </a:prstGeom>
              <a:solidFill>
                <a:schemeClr val="tx1"/>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102" name="TextBox 101">
                <a:extLst>
                  <a:ext uri="{FF2B5EF4-FFF2-40B4-BE49-F238E27FC236}">
                    <a16:creationId xmlns:a16="http://schemas.microsoft.com/office/drawing/2014/main" id="{98233301-7C79-37BF-BB06-6580ED83E0A9}"/>
                  </a:ext>
                </a:extLst>
              </p:cNvPr>
              <p:cNvSpPr txBox="1"/>
              <p:nvPr/>
            </p:nvSpPr>
            <p:spPr>
              <a:xfrm>
                <a:off x="4571201" y="3389831"/>
                <a:ext cx="703731" cy="227044"/>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600" dirty="0">
                    <a:solidFill>
                      <a:srgbClr val="FFFFFF"/>
                    </a:solidFill>
                  </a:rPr>
                  <a:t>ASICS</a:t>
                </a:r>
                <a:endParaRPr lang="de-CH" sz="1600" dirty="0" err="1">
                  <a:solidFill>
                    <a:srgbClr val="FFFFFF"/>
                  </a:solidFill>
                </a:endParaRPr>
              </a:p>
            </p:txBody>
          </p:sp>
          <p:sp>
            <p:nvSpPr>
              <p:cNvPr id="103" name="Rounded Rectangle 63">
                <a:extLst>
                  <a:ext uri="{FF2B5EF4-FFF2-40B4-BE49-F238E27FC236}">
                    <a16:creationId xmlns:a16="http://schemas.microsoft.com/office/drawing/2014/main" id="{703036E5-EA0B-5D5F-273A-EFC821AEFF5D}"/>
                  </a:ext>
                </a:extLst>
              </p:cNvPr>
              <p:cNvSpPr/>
              <p:nvPr/>
            </p:nvSpPr>
            <p:spPr bwMode="auto">
              <a:xfrm>
                <a:off x="3876753" y="1568286"/>
                <a:ext cx="200185" cy="428928"/>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dirty="0">
                  <a:solidFill>
                    <a:srgbClr val="000000"/>
                  </a:solidFill>
                  <a:latin typeface="Times" charset="0"/>
                </a:endParaRPr>
              </a:p>
            </p:txBody>
          </p:sp>
          <p:grpSp>
            <p:nvGrpSpPr>
              <p:cNvPr id="104" name="Group 103">
                <a:extLst>
                  <a:ext uri="{FF2B5EF4-FFF2-40B4-BE49-F238E27FC236}">
                    <a16:creationId xmlns:a16="http://schemas.microsoft.com/office/drawing/2014/main" id="{52655DFF-32EB-D9B3-5E01-68FAB569B539}"/>
                  </a:ext>
                </a:extLst>
              </p:cNvPr>
              <p:cNvGrpSpPr/>
              <p:nvPr/>
            </p:nvGrpSpPr>
            <p:grpSpPr>
              <a:xfrm>
                <a:off x="4545296" y="1026553"/>
                <a:ext cx="304800" cy="643709"/>
                <a:chOff x="2540187" y="4872231"/>
                <a:chExt cx="609600" cy="1604769"/>
              </a:xfrm>
            </p:grpSpPr>
            <p:sp>
              <p:nvSpPr>
                <p:cNvPr id="108" name="Freeform 134">
                  <a:extLst>
                    <a:ext uri="{FF2B5EF4-FFF2-40B4-BE49-F238E27FC236}">
                      <a16:creationId xmlns:a16="http://schemas.microsoft.com/office/drawing/2014/main" id="{2BD40502-ADE1-0C2F-F0F9-C08954C9B6CF}"/>
                    </a:ext>
                  </a:extLst>
                </p:cNvPr>
                <p:cNvSpPr>
                  <a:spLocks/>
                </p:cNvSpPr>
                <p:nvPr/>
              </p:nvSpPr>
              <p:spPr bwMode="auto">
                <a:xfrm>
                  <a:off x="2540187" y="4872231"/>
                  <a:ext cx="533400" cy="516839"/>
                </a:xfrm>
                <a:custGeom>
                  <a:avLst/>
                  <a:gdLst>
                    <a:gd name="T0" fmla="*/ 380 w 757"/>
                    <a:gd name="T1" fmla="*/ 0 h 3561"/>
                    <a:gd name="T2" fmla="*/ 380 w 757"/>
                    <a:gd name="T3" fmla="*/ 42 h 3561"/>
                    <a:gd name="T4" fmla="*/ 384 w 757"/>
                    <a:gd name="T5" fmla="*/ 84 h 3561"/>
                    <a:gd name="T6" fmla="*/ 394 w 757"/>
                    <a:gd name="T7" fmla="*/ 127 h 3561"/>
                    <a:gd name="T8" fmla="*/ 409 w 757"/>
                    <a:gd name="T9" fmla="*/ 168 h 3561"/>
                    <a:gd name="T10" fmla="*/ 447 w 757"/>
                    <a:gd name="T11" fmla="*/ 253 h 3561"/>
                    <a:gd name="T12" fmla="*/ 495 w 757"/>
                    <a:gd name="T13" fmla="*/ 339 h 3561"/>
                    <a:gd name="T14" fmla="*/ 605 w 757"/>
                    <a:gd name="T15" fmla="*/ 510 h 3561"/>
                    <a:gd name="T16" fmla="*/ 658 w 757"/>
                    <a:gd name="T17" fmla="*/ 594 h 3561"/>
                    <a:gd name="T18" fmla="*/ 704 w 757"/>
                    <a:gd name="T19" fmla="*/ 680 h 3561"/>
                    <a:gd name="T20" fmla="*/ 737 w 757"/>
                    <a:gd name="T21" fmla="*/ 765 h 3561"/>
                    <a:gd name="T22" fmla="*/ 749 w 757"/>
                    <a:gd name="T23" fmla="*/ 807 h 3561"/>
                    <a:gd name="T24" fmla="*/ 755 w 757"/>
                    <a:gd name="T25" fmla="*/ 850 h 3561"/>
                    <a:gd name="T26" fmla="*/ 757 w 757"/>
                    <a:gd name="T27" fmla="*/ 891 h 3561"/>
                    <a:gd name="T28" fmla="*/ 753 w 757"/>
                    <a:gd name="T29" fmla="*/ 933 h 3561"/>
                    <a:gd name="T30" fmla="*/ 743 w 757"/>
                    <a:gd name="T31" fmla="*/ 975 h 3561"/>
                    <a:gd name="T32" fmla="*/ 726 w 757"/>
                    <a:gd name="T33" fmla="*/ 1017 h 3561"/>
                    <a:gd name="T34" fmla="*/ 700 w 757"/>
                    <a:gd name="T35" fmla="*/ 1057 h 3561"/>
                    <a:gd name="T36" fmla="*/ 669 w 757"/>
                    <a:gd name="T37" fmla="*/ 1099 h 3561"/>
                    <a:gd name="T38" fmla="*/ 627 w 757"/>
                    <a:gd name="T39" fmla="*/ 1140 h 3561"/>
                    <a:gd name="T40" fmla="*/ 578 w 757"/>
                    <a:gd name="T41" fmla="*/ 1180 h 3561"/>
                    <a:gd name="T42" fmla="*/ 449 w 757"/>
                    <a:gd name="T43" fmla="*/ 1260 h 3561"/>
                    <a:gd name="T44" fmla="*/ 278 w 757"/>
                    <a:gd name="T45" fmla="*/ 1340 h 3561"/>
                    <a:gd name="T46" fmla="*/ 195 w 757"/>
                    <a:gd name="T47" fmla="*/ 1379 h 3561"/>
                    <a:gd name="T48" fmla="*/ 129 w 757"/>
                    <a:gd name="T49" fmla="*/ 1418 h 3561"/>
                    <a:gd name="T50" fmla="*/ 78 w 757"/>
                    <a:gd name="T51" fmla="*/ 1459 h 3561"/>
                    <a:gd name="T52" fmla="*/ 40 w 757"/>
                    <a:gd name="T53" fmla="*/ 1502 h 3561"/>
                    <a:gd name="T54" fmla="*/ 15 w 757"/>
                    <a:gd name="T55" fmla="*/ 1546 h 3561"/>
                    <a:gd name="T56" fmla="*/ 2 w 757"/>
                    <a:gd name="T57" fmla="*/ 1591 h 3561"/>
                    <a:gd name="T58" fmla="*/ 0 w 757"/>
                    <a:gd name="T59" fmla="*/ 1639 h 3561"/>
                    <a:gd name="T60" fmla="*/ 7 w 757"/>
                    <a:gd name="T61" fmla="*/ 1687 h 3561"/>
                    <a:gd name="T62" fmla="*/ 23 w 757"/>
                    <a:gd name="T63" fmla="*/ 1737 h 3561"/>
                    <a:gd name="T64" fmla="*/ 47 w 757"/>
                    <a:gd name="T65" fmla="*/ 1788 h 3561"/>
                    <a:gd name="T66" fmla="*/ 113 w 757"/>
                    <a:gd name="T67" fmla="*/ 1894 h 3561"/>
                    <a:gd name="T68" fmla="*/ 287 w 757"/>
                    <a:gd name="T69" fmla="*/ 2118 h 3561"/>
                    <a:gd name="T70" fmla="*/ 380 w 757"/>
                    <a:gd name="T71" fmla="*/ 2235 h 3561"/>
                    <a:gd name="T72" fmla="*/ 464 w 757"/>
                    <a:gd name="T73" fmla="*/ 2356 h 3561"/>
                    <a:gd name="T74" fmla="*/ 532 w 757"/>
                    <a:gd name="T75" fmla="*/ 2480 h 3561"/>
                    <a:gd name="T76" fmla="*/ 558 w 757"/>
                    <a:gd name="T77" fmla="*/ 2543 h 3561"/>
                    <a:gd name="T78" fmla="*/ 576 w 757"/>
                    <a:gd name="T79" fmla="*/ 2607 h 3561"/>
                    <a:gd name="T80" fmla="*/ 585 w 757"/>
                    <a:gd name="T81" fmla="*/ 2670 h 3561"/>
                    <a:gd name="T82" fmla="*/ 585 w 757"/>
                    <a:gd name="T83" fmla="*/ 2734 h 3561"/>
                    <a:gd name="T84" fmla="*/ 575 w 757"/>
                    <a:gd name="T85" fmla="*/ 2799 h 3561"/>
                    <a:gd name="T86" fmla="*/ 553 w 757"/>
                    <a:gd name="T87" fmla="*/ 2864 h 3561"/>
                    <a:gd name="T88" fmla="*/ 519 w 757"/>
                    <a:gd name="T89" fmla="*/ 2929 h 3561"/>
                    <a:gd name="T90" fmla="*/ 471 w 757"/>
                    <a:gd name="T91" fmla="*/ 2995 h 3561"/>
                    <a:gd name="T92" fmla="*/ 408 w 757"/>
                    <a:gd name="T93" fmla="*/ 3060 h 3561"/>
                    <a:gd name="T94" fmla="*/ 329 w 757"/>
                    <a:gd name="T95" fmla="*/ 3127 h 3561"/>
                    <a:gd name="T96" fmla="*/ 451 w 757"/>
                    <a:gd name="T97" fmla="*/ 3561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7" h="3561">
                      <a:moveTo>
                        <a:pt x="380" y="0"/>
                      </a:moveTo>
                      <a:lnTo>
                        <a:pt x="380" y="42"/>
                      </a:lnTo>
                      <a:lnTo>
                        <a:pt x="384" y="84"/>
                      </a:lnTo>
                      <a:lnTo>
                        <a:pt x="394" y="127"/>
                      </a:lnTo>
                      <a:lnTo>
                        <a:pt x="409" y="168"/>
                      </a:lnTo>
                      <a:lnTo>
                        <a:pt x="447" y="253"/>
                      </a:lnTo>
                      <a:lnTo>
                        <a:pt x="495" y="339"/>
                      </a:lnTo>
                      <a:lnTo>
                        <a:pt x="605" y="510"/>
                      </a:lnTo>
                      <a:lnTo>
                        <a:pt x="658" y="594"/>
                      </a:lnTo>
                      <a:lnTo>
                        <a:pt x="704" y="680"/>
                      </a:lnTo>
                      <a:lnTo>
                        <a:pt x="737" y="765"/>
                      </a:lnTo>
                      <a:lnTo>
                        <a:pt x="749" y="807"/>
                      </a:lnTo>
                      <a:lnTo>
                        <a:pt x="755" y="850"/>
                      </a:lnTo>
                      <a:lnTo>
                        <a:pt x="757" y="891"/>
                      </a:lnTo>
                      <a:lnTo>
                        <a:pt x="753" y="933"/>
                      </a:lnTo>
                      <a:lnTo>
                        <a:pt x="743" y="975"/>
                      </a:lnTo>
                      <a:lnTo>
                        <a:pt x="726" y="1017"/>
                      </a:lnTo>
                      <a:lnTo>
                        <a:pt x="700" y="1057"/>
                      </a:lnTo>
                      <a:lnTo>
                        <a:pt x="669" y="1099"/>
                      </a:lnTo>
                      <a:lnTo>
                        <a:pt x="627" y="1140"/>
                      </a:lnTo>
                      <a:lnTo>
                        <a:pt x="578" y="1180"/>
                      </a:lnTo>
                      <a:lnTo>
                        <a:pt x="449" y="1260"/>
                      </a:lnTo>
                      <a:lnTo>
                        <a:pt x="278" y="1340"/>
                      </a:lnTo>
                      <a:lnTo>
                        <a:pt x="195" y="1379"/>
                      </a:lnTo>
                      <a:lnTo>
                        <a:pt x="129" y="1418"/>
                      </a:lnTo>
                      <a:lnTo>
                        <a:pt x="78" y="1459"/>
                      </a:lnTo>
                      <a:lnTo>
                        <a:pt x="40" y="1502"/>
                      </a:lnTo>
                      <a:lnTo>
                        <a:pt x="15" y="1546"/>
                      </a:lnTo>
                      <a:lnTo>
                        <a:pt x="2" y="1591"/>
                      </a:lnTo>
                      <a:lnTo>
                        <a:pt x="0" y="1639"/>
                      </a:lnTo>
                      <a:lnTo>
                        <a:pt x="7" y="1687"/>
                      </a:lnTo>
                      <a:lnTo>
                        <a:pt x="23" y="1737"/>
                      </a:lnTo>
                      <a:lnTo>
                        <a:pt x="47" y="1788"/>
                      </a:lnTo>
                      <a:lnTo>
                        <a:pt x="113" y="1894"/>
                      </a:lnTo>
                      <a:lnTo>
                        <a:pt x="287" y="2118"/>
                      </a:lnTo>
                      <a:lnTo>
                        <a:pt x="380" y="2235"/>
                      </a:lnTo>
                      <a:lnTo>
                        <a:pt x="464" y="2356"/>
                      </a:lnTo>
                      <a:lnTo>
                        <a:pt x="532" y="2480"/>
                      </a:lnTo>
                      <a:lnTo>
                        <a:pt x="558" y="2543"/>
                      </a:lnTo>
                      <a:lnTo>
                        <a:pt x="576" y="2607"/>
                      </a:lnTo>
                      <a:lnTo>
                        <a:pt x="585" y="2670"/>
                      </a:lnTo>
                      <a:lnTo>
                        <a:pt x="585" y="2734"/>
                      </a:lnTo>
                      <a:lnTo>
                        <a:pt x="575" y="2799"/>
                      </a:lnTo>
                      <a:lnTo>
                        <a:pt x="553" y="2864"/>
                      </a:lnTo>
                      <a:lnTo>
                        <a:pt x="519" y="2929"/>
                      </a:lnTo>
                      <a:lnTo>
                        <a:pt x="471" y="2995"/>
                      </a:lnTo>
                      <a:lnTo>
                        <a:pt x="408" y="3060"/>
                      </a:lnTo>
                      <a:lnTo>
                        <a:pt x="329" y="3127"/>
                      </a:lnTo>
                      <a:lnTo>
                        <a:pt x="451" y="3561"/>
                      </a:lnTo>
                    </a:path>
                  </a:pathLst>
                </a:custGeom>
                <a:noFill/>
                <a:ln w="38100" cmpd="sng">
                  <a:solidFill>
                    <a:srgbClr val="FFC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de-CH" sz="1600"/>
                </a:p>
              </p:txBody>
            </p:sp>
            <p:sp>
              <p:nvSpPr>
                <p:cNvPr id="109" name="Freeform 135">
                  <a:extLst>
                    <a:ext uri="{FF2B5EF4-FFF2-40B4-BE49-F238E27FC236}">
                      <a16:creationId xmlns:a16="http://schemas.microsoft.com/office/drawing/2014/main" id="{EBA032B0-9B49-542A-4A18-DAC3D42C207C}"/>
                    </a:ext>
                  </a:extLst>
                </p:cNvPr>
                <p:cNvSpPr>
                  <a:spLocks/>
                </p:cNvSpPr>
                <p:nvPr/>
              </p:nvSpPr>
              <p:spPr bwMode="auto">
                <a:xfrm>
                  <a:off x="2616387" y="5337671"/>
                  <a:ext cx="457200" cy="508273"/>
                </a:xfrm>
                <a:custGeom>
                  <a:avLst/>
                  <a:gdLst>
                    <a:gd name="T0" fmla="*/ 380 w 757"/>
                    <a:gd name="T1" fmla="*/ 0 h 3561"/>
                    <a:gd name="T2" fmla="*/ 380 w 757"/>
                    <a:gd name="T3" fmla="*/ 42 h 3561"/>
                    <a:gd name="T4" fmla="*/ 384 w 757"/>
                    <a:gd name="T5" fmla="*/ 84 h 3561"/>
                    <a:gd name="T6" fmla="*/ 394 w 757"/>
                    <a:gd name="T7" fmla="*/ 127 h 3561"/>
                    <a:gd name="T8" fmla="*/ 409 w 757"/>
                    <a:gd name="T9" fmla="*/ 168 h 3561"/>
                    <a:gd name="T10" fmla="*/ 447 w 757"/>
                    <a:gd name="T11" fmla="*/ 253 h 3561"/>
                    <a:gd name="T12" fmla="*/ 495 w 757"/>
                    <a:gd name="T13" fmla="*/ 339 h 3561"/>
                    <a:gd name="T14" fmla="*/ 605 w 757"/>
                    <a:gd name="T15" fmla="*/ 510 h 3561"/>
                    <a:gd name="T16" fmla="*/ 658 w 757"/>
                    <a:gd name="T17" fmla="*/ 594 h 3561"/>
                    <a:gd name="T18" fmla="*/ 704 w 757"/>
                    <a:gd name="T19" fmla="*/ 680 h 3561"/>
                    <a:gd name="T20" fmla="*/ 737 w 757"/>
                    <a:gd name="T21" fmla="*/ 765 h 3561"/>
                    <a:gd name="T22" fmla="*/ 749 w 757"/>
                    <a:gd name="T23" fmla="*/ 807 h 3561"/>
                    <a:gd name="T24" fmla="*/ 755 w 757"/>
                    <a:gd name="T25" fmla="*/ 850 h 3561"/>
                    <a:gd name="T26" fmla="*/ 757 w 757"/>
                    <a:gd name="T27" fmla="*/ 891 h 3561"/>
                    <a:gd name="T28" fmla="*/ 753 w 757"/>
                    <a:gd name="T29" fmla="*/ 933 h 3561"/>
                    <a:gd name="T30" fmla="*/ 743 w 757"/>
                    <a:gd name="T31" fmla="*/ 975 h 3561"/>
                    <a:gd name="T32" fmla="*/ 726 w 757"/>
                    <a:gd name="T33" fmla="*/ 1017 h 3561"/>
                    <a:gd name="T34" fmla="*/ 700 w 757"/>
                    <a:gd name="T35" fmla="*/ 1057 h 3561"/>
                    <a:gd name="T36" fmla="*/ 669 w 757"/>
                    <a:gd name="T37" fmla="*/ 1099 h 3561"/>
                    <a:gd name="T38" fmla="*/ 627 w 757"/>
                    <a:gd name="T39" fmla="*/ 1140 h 3561"/>
                    <a:gd name="T40" fmla="*/ 578 w 757"/>
                    <a:gd name="T41" fmla="*/ 1180 h 3561"/>
                    <a:gd name="T42" fmla="*/ 449 w 757"/>
                    <a:gd name="T43" fmla="*/ 1260 h 3561"/>
                    <a:gd name="T44" fmla="*/ 278 w 757"/>
                    <a:gd name="T45" fmla="*/ 1340 h 3561"/>
                    <a:gd name="T46" fmla="*/ 195 w 757"/>
                    <a:gd name="T47" fmla="*/ 1379 h 3561"/>
                    <a:gd name="T48" fmla="*/ 129 w 757"/>
                    <a:gd name="T49" fmla="*/ 1418 h 3561"/>
                    <a:gd name="T50" fmla="*/ 78 w 757"/>
                    <a:gd name="T51" fmla="*/ 1459 h 3561"/>
                    <a:gd name="T52" fmla="*/ 40 w 757"/>
                    <a:gd name="T53" fmla="*/ 1502 h 3561"/>
                    <a:gd name="T54" fmla="*/ 15 w 757"/>
                    <a:gd name="T55" fmla="*/ 1546 h 3561"/>
                    <a:gd name="T56" fmla="*/ 2 w 757"/>
                    <a:gd name="T57" fmla="*/ 1591 h 3561"/>
                    <a:gd name="T58" fmla="*/ 0 w 757"/>
                    <a:gd name="T59" fmla="*/ 1639 h 3561"/>
                    <a:gd name="T60" fmla="*/ 7 w 757"/>
                    <a:gd name="T61" fmla="*/ 1687 h 3561"/>
                    <a:gd name="T62" fmla="*/ 23 w 757"/>
                    <a:gd name="T63" fmla="*/ 1737 h 3561"/>
                    <a:gd name="T64" fmla="*/ 47 w 757"/>
                    <a:gd name="T65" fmla="*/ 1788 h 3561"/>
                    <a:gd name="T66" fmla="*/ 113 w 757"/>
                    <a:gd name="T67" fmla="*/ 1894 h 3561"/>
                    <a:gd name="T68" fmla="*/ 287 w 757"/>
                    <a:gd name="T69" fmla="*/ 2118 h 3561"/>
                    <a:gd name="T70" fmla="*/ 380 w 757"/>
                    <a:gd name="T71" fmla="*/ 2235 h 3561"/>
                    <a:gd name="T72" fmla="*/ 464 w 757"/>
                    <a:gd name="T73" fmla="*/ 2356 h 3561"/>
                    <a:gd name="T74" fmla="*/ 532 w 757"/>
                    <a:gd name="T75" fmla="*/ 2480 h 3561"/>
                    <a:gd name="T76" fmla="*/ 558 w 757"/>
                    <a:gd name="T77" fmla="*/ 2543 h 3561"/>
                    <a:gd name="T78" fmla="*/ 576 w 757"/>
                    <a:gd name="T79" fmla="*/ 2607 h 3561"/>
                    <a:gd name="T80" fmla="*/ 585 w 757"/>
                    <a:gd name="T81" fmla="*/ 2670 h 3561"/>
                    <a:gd name="T82" fmla="*/ 585 w 757"/>
                    <a:gd name="T83" fmla="*/ 2734 h 3561"/>
                    <a:gd name="T84" fmla="*/ 575 w 757"/>
                    <a:gd name="T85" fmla="*/ 2799 h 3561"/>
                    <a:gd name="T86" fmla="*/ 553 w 757"/>
                    <a:gd name="T87" fmla="*/ 2864 h 3561"/>
                    <a:gd name="T88" fmla="*/ 519 w 757"/>
                    <a:gd name="T89" fmla="*/ 2929 h 3561"/>
                    <a:gd name="T90" fmla="*/ 471 w 757"/>
                    <a:gd name="T91" fmla="*/ 2995 h 3561"/>
                    <a:gd name="T92" fmla="*/ 408 w 757"/>
                    <a:gd name="T93" fmla="*/ 3060 h 3561"/>
                    <a:gd name="T94" fmla="*/ 329 w 757"/>
                    <a:gd name="T95" fmla="*/ 3127 h 3561"/>
                    <a:gd name="T96" fmla="*/ 451 w 757"/>
                    <a:gd name="T97" fmla="*/ 3561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7" h="3561">
                      <a:moveTo>
                        <a:pt x="380" y="0"/>
                      </a:moveTo>
                      <a:lnTo>
                        <a:pt x="380" y="42"/>
                      </a:lnTo>
                      <a:lnTo>
                        <a:pt x="384" y="84"/>
                      </a:lnTo>
                      <a:lnTo>
                        <a:pt x="394" y="127"/>
                      </a:lnTo>
                      <a:lnTo>
                        <a:pt x="409" y="168"/>
                      </a:lnTo>
                      <a:lnTo>
                        <a:pt x="447" y="253"/>
                      </a:lnTo>
                      <a:lnTo>
                        <a:pt x="495" y="339"/>
                      </a:lnTo>
                      <a:lnTo>
                        <a:pt x="605" y="510"/>
                      </a:lnTo>
                      <a:lnTo>
                        <a:pt x="658" y="594"/>
                      </a:lnTo>
                      <a:lnTo>
                        <a:pt x="704" y="680"/>
                      </a:lnTo>
                      <a:lnTo>
                        <a:pt x="737" y="765"/>
                      </a:lnTo>
                      <a:lnTo>
                        <a:pt x="749" y="807"/>
                      </a:lnTo>
                      <a:lnTo>
                        <a:pt x="755" y="850"/>
                      </a:lnTo>
                      <a:lnTo>
                        <a:pt x="757" y="891"/>
                      </a:lnTo>
                      <a:lnTo>
                        <a:pt x="753" y="933"/>
                      </a:lnTo>
                      <a:lnTo>
                        <a:pt x="743" y="975"/>
                      </a:lnTo>
                      <a:lnTo>
                        <a:pt x="726" y="1017"/>
                      </a:lnTo>
                      <a:lnTo>
                        <a:pt x="700" y="1057"/>
                      </a:lnTo>
                      <a:lnTo>
                        <a:pt x="669" y="1099"/>
                      </a:lnTo>
                      <a:lnTo>
                        <a:pt x="627" y="1140"/>
                      </a:lnTo>
                      <a:lnTo>
                        <a:pt x="578" y="1180"/>
                      </a:lnTo>
                      <a:lnTo>
                        <a:pt x="449" y="1260"/>
                      </a:lnTo>
                      <a:lnTo>
                        <a:pt x="278" y="1340"/>
                      </a:lnTo>
                      <a:lnTo>
                        <a:pt x="195" y="1379"/>
                      </a:lnTo>
                      <a:lnTo>
                        <a:pt x="129" y="1418"/>
                      </a:lnTo>
                      <a:lnTo>
                        <a:pt x="78" y="1459"/>
                      </a:lnTo>
                      <a:lnTo>
                        <a:pt x="40" y="1502"/>
                      </a:lnTo>
                      <a:lnTo>
                        <a:pt x="15" y="1546"/>
                      </a:lnTo>
                      <a:lnTo>
                        <a:pt x="2" y="1591"/>
                      </a:lnTo>
                      <a:lnTo>
                        <a:pt x="0" y="1639"/>
                      </a:lnTo>
                      <a:lnTo>
                        <a:pt x="7" y="1687"/>
                      </a:lnTo>
                      <a:lnTo>
                        <a:pt x="23" y="1737"/>
                      </a:lnTo>
                      <a:lnTo>
                        <a:pt x="47" y="1788"/>
                      </a:lnTo>
                      <a:lnTo>
                        <a:pt x="113" y="1894"/>
                      </a:lnTo>
                      <a:lnTo>
                        <a:pt x="287" y="2118"/>
                      </a:lnTo>
                      <a:lnTo>
                        <a:pt x="380" y="2235"/>
                      </a:lnTo>
                      <a:lnTo>
                        <a:pt x="464" y="2356"/>
                      </a:lnTo>
                      <a:lnTo>
                        <a:pt x="532" y="2480"/>
                      </a:lnTo>
                      <a:lnTo>
                        <a:pt x="558" y="2543"/>
                      </a:lnTo>
                      <a:lnTo>
                        <a:pt x="576" y="2607"/>
                      </a:lnTo>
                      <a:lnTo>
                        <a:pt x="585" y="2670"/>
                      </a:lnTo>
                      <a:lnTo>
                        <a:pt x="585" y="2734"/>
                      </a:lnTo>
                      <a:lnTo>
                        <a:pt x="575" y="2799"/>
                      </a:lnTo>
                      <a:lnTo>
                        <a:pt x="553" y="2864"/>
                      </a:lnTo>
                      <a:lnTo>
                        <a:pt x="519" y="2929"/>
                      </a:lnTo>
                      <a:lnTo>
                        <a:pt x="471" y="2995"/>
                      </a:lnTo>
                      <a:lnTo>
                        <a:pt x="408" y="3060"/>
                      </a:lnTo>
                      <a:lnTo>
                        <a:pt x="329" y="3127"/>
                      </a:lnTo>
                      <a:lnTo>
                        <a:pt x="451" y="3561"/>
                      </a:lnTo>
                    </a:path>
                  </a:pathLst>
                </a:custGeom>
                <a:noFill/>
                <a:ln w="38100" cmpd="sng">
                  <a:solidFill>
                    <a:srgbClr val="FFC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de-CH" sz="1600"/>
                </a:p>
              </p:txBody>
            </p:sp>
            <p:sp>
              <p:nvSpPr>
                <p:cNvPr id="110" name="Freeform 136">
                  <a:extLst>
                    <a:ext uri="{FF2B5EF4-FFF2-40B4-BE49-F238E27FC236}">
                      <a16:creationId xmlns:a16="http://schemas.microsoft.com/office/drawing/2014/main" id="{484D7B1D-12CF-078F-0816-FFE4035CDE17}"/>
                    </a:ext>
                  </a:extLst>
                </p:cNvPr>
                <p:cNvSpPr>
                  <a:spLocks/>
                </p:cNvSpPr>
                <p:nvPr/>
              </p:nvSpPr>
              <p:spPr bwMode="auto">
                <a:xfrm>
                  <a:off x="2616387" y="5831665"/>
                  <a:ext cx="533400" cy="645335"/>
                </a:xfrm>
                <a:custGeom>
                  <a:avLst/>
                  <a:gdLst>
                    <a:gd name="T0" fmla="*/ 380 w 757"/>
                    <a:gd name="T1" fmla="*/ 0 h 3561"/>
                    <a:gd name="T2" fmla="*/ 380 w 757"/>
                    <a:gd name="T3" fmla="*/ 42 h 3561"/>
                    <a:gd name="T4" fmla="*/ 384 w 757"/>
                    <a:gd name="T5" fmla="*/ 84 h 3561"/>
                    <a:gd name="T6" fmla="*/ 394 w 757"/>
                    <a:gd name="T7" fmla="*/ 127 h 3561"/>
                    <a:gd name="T8" fmla="*/ 409 w 757"/>
                    <a:gd name="T9" fmla="*/ 168 h 3561"/>
                    <a:gd name="T10" fmla="*/ 447 w 757"/>
                    <a:gd name="T11" fmla="*/ 253 h 3561"/>
                    <a:gd name="T12" fmla="*/ 495 w 757"/>
                    <a:gd name="T13" fmla="*/ 339 h 3561"/>
                    <a:gd name="T14" fmla="*/ 605 w 757"/>
                    <a:gd name="T15" fmla="*/ 510 h 3561"/>
                    <a:gd name="T16" fmla="*/ 658 w 757"/>
                    <a:gd name="T17" fmla="*/ 594 h 3561"/>
                    <a:gd name="T18" fmla="*/ 704 w 757"/>
                    <a:gd name="T19" fmla="*/ 680 h 3561"/>
                    <a:gd name="T20" fmla="*/ 737 w 757"/>
                    <a:gd name="T21" fmla="*/ 765 h 3561"/>
                    <a:gd name="T22" fmla="*/ 749 w 757"/>
                    <a:gd name="T23" fmla="*/ 807 h 3561"/>
                    <a:gd name="T24" fmla="*/ 755 w 757"/>
                    <a:gd name="T25" fmla="*/ 850 h 3561"/>
                    <a:gd name="T26" fmla="*/ 757 w 757"/>
                    <a:gd name="T27" fmla="*/ 891 h 3561"/>
                    <a:gd name="T28" fmla="*/ 753 w 757"/>
                    <a:gd name="T29" fmla="*/ 933 h 3561"/>
                    <a:gd name="T30" fmla="*/ 743 w 757"/>
                    <a:gd name="T31" fmla="*/ 975 h 3561"/>
                    <a:gd name="T32" fmla="*/ 726 w 757"/>
                    <a:gd name="T33" fmla="*/ 1017 h 3561"/>
                    <a:gd name="T34" fmla="*/ 700 w 757"/>
                    <a:gd name="T35" fmla="*/ 1057 h 3561"/>
                    <a:gd name="T36" fmla="*/ 669 w 757"/>
                    <a:gd name="T37" fmla="*/ 1099 h 3561"/>
                    <a:gd name="T38" fmla="*/ 627 w 757"/>
                    <a:gd name="T39" fmla="*/ 1140 h 3561"/>
                    <a:gd name="T40" fmla="*/ 578 w 757"/>
                    <a:gd name="T41" fmla="*/ 1180 h 3561"/>
                    <a:gd name="T42" fmla="*/ 449 w 757"/>
                    <a:gd name="T43" fmla="*/ 1260 h 3561"/>
                    <a:gd name="T44" fmla="*/ 278 w 757"/>
                    <a:gd name="T45" fmla="*/ 1340 h 3561"/>
                    <a:gd name="T46" fmla="*/ 195 w 757"/>
                    <a:gd name="T47" fmla="*/ 1379 h 3561"/>
                    <a:gd name="T48" fmla="*/ 129 w 757"/>
                    <a:gd name="T49" fmla="*/ 1418 h 3561"/>
                    <a:gd name="T50" fmla="*/ 78 w 757"/>
                    <a:gd name="T51" fmla="*/ 1459 h 3561"/>
                    <a:gd name="T52" fmla="*/ 40 w 757"/>
                    <a:gd name="T53" fmla="*/ 1502 h 3561"/>
                    <a:gd name="T54" fmla="*/ 15 w 757"/>
                    <a:gd name="T55" fmla="*/ 1546 h 3561"/>
                    <a:gd name="T56" fmla="*/ 2 w 757"/>
                    <a:gd name="T57" fmla="*/ 1591 h 3561"/>
                    <a:gd name="T58" fmla="*/ 0 w 757"/>
                    <a:gd name="T59" fmla="*/ 1639 h 3561"/>
                    <a:gd name="T60" fmla="*/ 7 w 757"/>
                    <a:gd name="T61" fmla="*/ 1687 h 3561"/>
                    <a:gd name="T62" fmla="*/ 23 w 757"/>
                    <a:gd name="T63" fmla="*/ 1737 h 3561"/>
                    <a:gd name="T64" fmla="*/ 47 w 757"/>
                    <a:gd name="T65" fmla="*/ 1788 h 3561"/>
                    <a:gd name="T66" fmla="*/ 113 w 757"/>
                    <a:gd name="T67" fmla="*/ 1894 h 3561"/>
                    <a:gd name="T68" fmla="*/ 287 w 757"/>
                    <a:gd name="T69" fmla="*/ 2118 h 3561"/>
                    <a:gd name="T70" fmla="*/ 380 w 757"/>
                    <a:gd name="T71" fmla="*/ 2235 h 3561"/>
                    <a:gd name="T72" fmla="*/ 464 w 757"/>
                    <a:gd name="T73" fmla="*/ 2356 h 3561"/>
                    <a:gd name="T74" fmla="*/ 532 w 757"/>
                    <a:gd name="T75" fmla="*/ 2480 h 3561"/>
                    <a:gd name="T76" fmla="*/ 558 w 757"/>
                    <a:gd name="T77" fmla="*/ 2543 h 3561"/>
                    <a:gd name="T78" fmla="*/ 576 w 757"/>
                    <a:gd name="T79" fmla="*/ 2607 h 3561"/>
                    <a:gd name="T80" fmla="*/ 585 w 757"/>
                    <a:gd name="T81" fmla="*/ 2670 h 3561"/>
                    <a:gd name="T82" fmla="*/ 585 w 757"/>
                    <a:gd name="T83" fmla="*/ 2734 h 3561"/>
                    <a:gd name="T84" fmla="*/ 575 w 757"/>
                    <a:gd name="T85" fmla="*/ 2799 h 3561"/>
                    <a:gd name="T86" fmla="*/ 553 w 757"/>
                    <a:gd name="T87" fmla="*/ 2864 h 3561"/>
                    <a:gd name="T88" fmla="*/ 519 w 757"/>
                    <a:gd name="T89" fmla="*/ 2929 h 3561"/>
                    <a:gd name="T90" fmla="*/ 471 w 757"/>
                    <a:gd name="T91" fmla="*/ 2995 h 3561"/>
                    <a:gd name="T92" fmla="*/ 408 w 757"/>
                    <a:gd name="T93" fmla="*/ 3060 h 3561"/>
                    <a:gd name="T94" fmla="*/ 329 w 757"/>
                    <a:gd name="T95" fmla="*/ 3127 h 3561"/>
                    <a:gd name="T96" fmla="*/ 451 w 757"/>
                    <a:gd name="T97" fmla="*/ 3561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7" h="3561">
                      <a:moveTo>
                        <a:pt x="380" y="0"/>
                      </a:moveTo>
                      <a:lnTo>
                        <a:pt x="380" y="42"/>
                      </a:lnTo>
                      <a:lnTo>
                        <a:pt x="384" y="84"/>
                      </a:lnTo>
                      <a:lnTo>
                        <a:pt x="394" y="127"/>
                      </a:lnTo>
                      <a:lnTo>
                        <a:pt x="409" y="168"/>
                      </a:lnTo>
                      <a:lnTo>
                        <a:pt x="447" y="253"/>
                      </a:lnTo>
                      <a:lnTo>
                        <a:pt x="495" y="339"/>
                      </a:lnTo>
                      <a:lnTo>
                        <a:pt x="605" y="510"/>
                      </a:lnTo>
                      <a:lnTo>
                        <a:pt x="658" y="594"/>
                      </a:lnTo>
                      <a:lnTo>
                        <a:pt x="704" y="680"/>
                      </a:lnTo>
                      <a:lnTo>
                        <a:pt x="737" y="765"/>
                      </a:lnTo>
                      <a:lnTo>
                        <a:pt x="749" y="807"/>
                      </a:lnTo>
                      <a:lnTo>
                        <a:pt x="755" y="850"/>
                      </a:lnTo>
                      <a:lnTo>
                        <a:pt x="757" y="891"/>
                      </a:lnTo>
                      <a:lnTo>
                        <a:pt x="753" y="933"/>
                      </a:lnTo>
                      <a:lnTo>
                        <a:pt x="743" y="975"/>
                      </a:lnTo>
                      <a:lnTo>
                        <a:pt x="726" y="1017"/>
                      </a:lnTo>
                      <a:lnTo>
                        <a:pt x="700" y="1057"/>
                      </a:lnTo>
                      <a:lnTo>
                        <a:pt x="669" y="1099"/>
                      </a:lnTo>
                      <a:lnTo>
                        <a:pt x="627" y="1140"/>
                      </a:lnTo>
                      <a:lnTo>
                        <a:pt x="578" y="1180"/>
                      </a:lnTo>
                      <a:lnTo>
                        <a:pt x="449" y="1260"/>
                      </a:lnTo>
                      <a:lnTo>
                        <a:pt x="278" y="1340"/>
                      </a:lnTo>
                      <a:lnTo>
                        <a:pt x="195" y="1379"/>
                      </a:lnTo>
                      <a:lnTo>
                        <a:pt x="129" y="1418"/>
                      </a:lnTo>
                      <a:lnTo>
                        <a:pt x="78" y="1459"/>
                      </a:lnTo>
                      <a:lnTo>
                        <a:pt x="40" y="1502"/>
                      </a:lnTo>
                      <a:lnTo>
                        <a:pt x="15" y="1546"/>
                      </a:lnTo>
                      <a:lnTo>
                        <a:pt x="2" y="1591"/>
                      </a:lnTo>
                      <a:lnTo>
                        <a:pt x="0" y="1639"/>
                      </a:lnTo>
                      <a:lnTo>
                        <a:pt x="7" y="1687"/>
                      </a:lnTo>
                      <a:lnTo>
                        <a:pt x="23" y="1737"/>
                      </a:lnTo>
                      <a:lnTo>
                        <a:pt x="47" y="1788"/>
                      </a:lnTo>
                      <a:lnTo>
                        <a:pt x="113" y="1894"/>
                      </a:lnTo>
                      <a:lnTo>
                        <a:pt x="287" y="2118"/>
                      </a:lnTo>
                      <a:lnTo>
                        <a:pt x="380" y="2235"/>
                      </a:lnTo>
                      <a:lnTo>
                        <a:pt x="464" y="2356"/>
                      </a:lnTo>
                      <a:lnTo>
                        <a:pt x="532" y="2480"/>
                      </a:lnTo>
                      <a:lnTo>
                        <a:pt x="558" y="2543"/>
                      </a:lnTo>
                      <a:lnTo>
                        <a:pt x="576" y="2607"/>
                      </a:lnTo>
                      <a:lnTo>
                        <a:pt x="585" y="2670"/>
                      </a:lnTo>
                      <a:lnTo>
                        <a:pt x="585" y="2734"/>
                      </a:lnTo>
                      <a:lnTo>
                        <a:pt x="575" y="2799"/>
                      </a:lnTo>
                      <a:lnTo>
                        <a:pt x="553" y="2864"/>
                      </a:lnTo>
                      <a:lnTo>
                        <a:pt x="519" y="2929"/>
                      </a:lnTo>
                      <a:lnTo>
                        <a:pt x="471" y="2995"/>
                      </a:lnTo>
                      <a:lnTo>
                        <a:pt x="408" y="3060"/>
                      </a:lnTo>
                      <a:lnTo>
                        <a:pt x="329" y="3127"/>
                      </a:lnTo>
                      <a:lnTo>
                        <a:pt x="451" y="3561"/>
                      </a:lnTo>
                    </a:path>
                  </a:pathLst>
                </a:custGeom>
                <a:noFill/>
                <a:ln w="38100" cmpd="sng">
                  <a:solidFill>
                    <a:srgbClr val="FFC000"/>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de-CH" sz="1600"/>
                </a:p>
              </p:txBody>
            </p:sp>
          </p:grpSp>
          <p:sp>
            <p:nvSpPr>
              <p:cNvPr id="105" name="Rounded Rectangle 64">
                <a:extLst>
                  <a:ext uri="{FF2B5EF4-FFF2-40B4-BE49-F238E27FC236}">
                    <a16:creationId xmlns:a16="http://schemas.microsoft.com/office/drawing/2014/main" id="{E86B1976-2C8A-25A6-D179-88DEC3CDB08B}"/>
                  </a:ext>
                </a:extLst>
              </p:cNvPr>
              <p:cNvSpPr/>
              <p:nvPr/>
            </p:nvSpPr>
            <p:spPr bwMode="auto">
              <a:xfrm>
                <a:off x="5517104" y="1583161"/>
                <a:ext cx="154761" cy="399360"/>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118" name="TextBox 117">
                <a:extLst>
                  <a:ext uri="{FF2B5EF4-FFF2-40B4-BE49-F238E27FC236}">
                    <a16:creationId xmlns:a16="http://schemas.microsoft.com/office/drawing/2014/main" id="{7D3E5B2F-DE7F-26C1-FADB-C42EA83187FB}"/>
                  </a:ext>
                </a:extLst>
              </p:cNvPr>
              <p:cNvSpPr txBox="1"/>
              <p:nvPr/>
            </p:nvSpPr>
            <p:spPr>
              <a:xfrm>
                <a:off x="4920639" y="1303251"/>
                <a:ext cx="537036" cy="278208"/>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600" dirty="0" err="1">
                    <a:solidFill>
                      <a:srgbClr val="000000"/>
                    </a:solidFill>
                  </a:rPr>
                  <a:t>SiO</a:t>
                </a:r>
                <a:r>
                  <a:rPr lang="en-US" sz="1600" dirty="0">
                    <a:solidFill>
                      <a:srgbClr val="000000"/>
                    </a:solidFill>
                  </a:rPr>
                  <a:t>/N</a:t>
                </a:r>
                <a:endParaRPr lang="de-CH" sz="1600" dirty="0" err="1">
                  <a:solidFill>
                    <a:srgbClr val="000000"/>
                  </a:solidFill>
                </a:endParaRPr>
              </a:p>
            </p:txBody>
          </p:sp>
        </p:grpSp>
        <p:sp>
          <p:nvSpPr>
            <p:cNvPr id="7" name="Right Arrow 6"/>
            <p:cNvSpPr/>
            <p:nvPr/>
          </p:nvSpPr>
          <p:spPr bwMode="auto">
            <a:xfrm>
              <a:off x="3191674" y="2015991"/>
              <a:ext cx="572911" cy="864096"/>
            </a:xfrm>
            <a:prstGeom prst="rightArrow">
              <a:avLst/>
            </a:prstGeom>
            <a:solidFill>
              <a:schemeClr val="accent3"/>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de-CH" sz="3200">
                <a:latin typeface="Times" charset="0"/>
              </a:endParaRPr>
            </a:p>
          </p:txBody>
        </p:sp>
        <p:sp>
          <p:nvSpPr>
            <p:cNvPr id="116" name="Rectangle 115">
              <a:extLst>
                <a:ext uri="{FF2B5EF4-FFF2-40B4-BE49-F238E27FC236}">
                  <a16:creationId xmlns:a16="http://schemas.microsoft.com/office/drawing/2014/main" id="{D1F6434A-9E0C-9268-25E1-4B7F633C90D2}"/>
                </a:ext>
              </a:extLst>
            </p:cNvPr>
            <p:cNvSpPr/>
            <p:nvPr/>
          </p:nvSpPr>
          <p:spPr>
            <a:xfrm>
              <a:off x="1055203" y="3750409"/>
              <a:ext cx="2447282" cy="246221"/>
            </a:xfrm>
            <a:prstGeom prst="rect">
              <a:avLst/>
            </a:prstGeom>
          </p:spPr>
          <p:txBody>
            <a:bodyPr wrap="square">
              <a:spAutoFit/>
            </a:bodyPr>
            <a:lstStyle/>
            <a:p>
              <a:r>
                <a:rPr lang="de-CH" sz="1000" dirty="0"/>
                <a:t>Zhang, </a:t>
              </a:r>
              <a:r>
                <a:rPr lang="de-CH" sz="1000" i="1" dirty="0"/>
                <a:t>et al. JINST</a:t>
              </a:r>
              <a:r>
                <a:rPr lang="de-CH" sz="1000" dirty="0"/>
                <a:t> 2022; 17(11): C11011. </a:t>
              </a:r>
            </a:p>
          </p:txBody>
        </p:sp>
      </p:grpSp>
      <p:grpSp>
        <p:nvGrpSpPr>
          <p:cNvPr id="120" name="Group 119">
            <a:extLst>
              <a:ext uri="{FF2B5EF4-FFF2-40B4-BE49-F238E27FC236}">
                <a16:creationId xmlns:a16="http://schemas.microsoft.com/office/drawing/2014/main" id="{66080B60-A5C0-F624-2E0D-A0D9CAADE0BC}"/>
              </a:ext>
            </a:extLst>
          </p:cNvPr>
          <p:cNvGrpSpPr/>
          <p:nvPr/>
        </p:nvGrpSpPr>
        <p:grpSpPr>
          <a:xfrm>
            <a:off x="6422121" y="3442266"/>
            <a:ext cx="4416388" cy="3401726"/>
            <a:chOff x="6288124" y="1138769"/>
            <a:chExt cx="5712532" cy="4997601"/>
          </a:xfrm>
        </p:grpSpPr>
        <p:grpSp>
          <p:nvGrpSpPr>
            <p:cNvPr id="121" name="Group 120">
              <a:extLst>
                <a:ext uri="{FF2B5EF4-FFF2-40B4-BE49-F238E27FC236}">
                  <a16:creationId xmlns:a16="http://schemas.microsoft.com/office/drawing/2014/main" id="{2D347D48-CB9D-242E-FB69-75C836AE8BDD}"/>
                </a:ext>
              </a:extLst>
            </p:cNvPr>
            <p:cNvGrpSpPr/>
            <p:nvPr/>
          </p:nvGrpSpPr>
          <p:grpSpPr>
            <a:xfrm>
              <a:off x="6288124" y="1138769"/>
              <a:ext cx="5712532" cy="4997601"/>
              <a:chOff x="5585840" y="3720902"/>
              <a:chExt cx="3638638" cy="2307824"/>
            </a:xfrm>
          </p:grpSpPr>
          <p:pic>
            <p:nvPicPr>
              <p:cNvPr id="126" name="Picture 125">
                <a:extLst>
                  <a:ext uri="{FF2B5EF4-FFF2-40B4-BE49-F238E27FC236}">
                    <a16:creationId xmlns:a16="http://schemas.microsoft.com/office/drawing/2014/main" id="{F74C156F-0F59-42A7-12BD-88CB9809D32A}"/>
                  </a:ext>
                </a:extLst>
              </p:cNvPr>
              <p:cNvPicPr>
                <a:picLocks noChangeAspect="1"/>
              </p:cNvPicPr>
              <p:nvPr/>
            </p:nvPicPr>
            <p:blipFill rotWithShape="1">
              <a:blip r:embed="rId3">
                <a:extLst>
                  <a:ext uri="{28A0092B-C50C-407E-A947-70E740481C1C}">
                    <a14:useLocalDpi xmlns:a14="http://schemas.microsoft.com/office/drawing/2010/main" val="0"/>
                  </a:ext>
                </a:extLst>
              </a:blip>
              <a:srcRect r="5258"/>
              <a:stretch/>
            </p:blipFill>
            <p:spPr>
              <a:xfrm>
                <a:off x="5585840" y="3720902"/>
                <a:ext cx="3638638" cy="2307824"/>
              </a:xfrm>
              <a:prstGeom prst="rect">
                <a:avLst/>
              </a:prstGeom>
            </p:spPr>
          </p:pic>
          <p:sp>
            <p:nvSpPr>
              <p:cNvPr id="127" name="TextBox 126">
                <a:extLst>
                  <a:ext uri="{FF2B5EF4-FFF2-40B4-BE49-F238E27FC236}">
                    <a16:creationId xmlns:a16="http://schemas.microsoft.com/office/drawing/2014/main" id="{5FFFC1BB-66C2-6761-87C7-12AEDD49450B}"/>
                  </a:ext>
                </a:extLst>
              </p:cNvPr>
              <p:cNvSpPr txBox="1"/>
              <p:nvPr/>
            </p:nvSpPr>
            <p:spPr>
              <a:xfrm>
                <a:off x="6563018" y="4787243"/>
                <a:ext cx="1234469" cy="145920"/>
              </a:xfrm>
              <a:prstGeom prst="rect">
                <a:avLst/>
              </a:prstGeom>
              <a:noFill/>
            </p:spPr>
            <p:txBody>
              <a:bodyPr wrap="square" lIns="0" tIns="0" rIns="0" bIns="0" rtlCol="0">
                <a:noAutofit/>
              </a:bodyPr>
              <a:lstStyle/>
              <a:p>
                <a:pPr algn="ctr">
                  <a:lnSpc>
                    <a:spcPct val="110000"/>
                  </a:lnSpc>
                </a:pPr>
                <a:r>
                  <a:rPr lang="en-US" sz="1200" kern="1000" spc="40" dirty="0">
                    <a:cs typeface="Franklin Gothic Book"/>
                  </a:rPr>
                  <a:t>GOTTHARD 8.0 keV</a:t>
                </a:r>
                <a:endParaRPr lang="de-CH" sz="1200" kern="1000" spc="40" dirty="0" err="1">
                  <a:cs typeface="Franklin Gothic Book"/>
                </a:endParaRPr>
              </a:p>
            </p:txBody>
          </p:sp>
        </p:grpSp>
        <p:sp>
          <p:nvSpPr>
            <p:cNvPr id="122" name="Rectangle 121">
              <a:extLst>
                <a:ext uri="{FF2B5EF4-FFF2-40B4-BE49-F238E27FC236}">
                  <a16:creationId xmlns:a16="http://schemas.microsoft.com/office/drawing/2014/main" id="{7BE6AEDE-3828-49FF-FCBA-C42097C33D63}"/>
                </a:ext>
              </a:extLst>
            </p:cNvPr>
            <p:cNvSpPr/>
            <p:nvPr/>
          </p:nvSpPr>
          <p:spPr>
            <a:xfrm>
              <a:off x="8031127" y="1796819"/>
              <a:ext cx="2289343" cy="587816"/>
            </a:xfrm>
            <a:prstGeom prst="rect">
              <a:avLst/>
            </a:prstGeom>
            <a:solidFill>
              <a:schemeClr val="bg1"/>
            </a:solidFill>
          </p:spPr>
          <p:txBody>
            <a:bodyPr wrap="square">
              <a:spAutoFit/>
            </a:bodyPr>
            <a:lstStyle/>
            <a:p>
              <a:r>
                <a:rPr lang="en-US" sz="1000" i="1" dirty="0"/>
                <a:t>Andrä, Zhang et al., </a:t>
              </a:r>
            </a:p>
            <a:p>
              <a:r>
                <a:rPr lang="en-US" sz="1000" i="1" dirty="0"/>
                <a:t>Jour. Synch. Rad.  2019.</a:t>
              </a:r>
              <a:endParaRPr lang="de-CH" sz="1000" dirty="0"/>
            </a:p>
          </p:txBody>
        </p:sp>
        <p:cxnSp>
          <p:nvCxnSpPr>
            <p:cNvPr id="123" name="Straight Connector 122">
              <a:extLst>
                <a:ext uri="{FF2B5EF4-FFF2-40B4-BE49-F238E27FC236}">
                  <a16:creationId xmlns:a16="http://schemas.microsoft.com/office/drawing/2014/main" id="{6C217661-B2ED-C3B0-0043-DD217AF661E9}"/>
                </a:ext>
              </a:extLst>
            </p:cNvPr>
            <p:cNvCxnSpPr/>
            <p:nvPr/>
          </p:nvCxnSpPr>
          <p:spPr bwMode="auto">
            <a:xfrm>
              <a:off x="7608168" y="3366480"/>
              <a:ext cx="0" cy="2223136"/>
            </a:xfrm>
            <a:prstGeom prst="line">
              <a:avLst/>
            </a:prstGeom>
            <a:solidFill>
              <a:schemeClr val="accent1"/>
            </a:solidFill>
            <a:ln w="38100" cap="flat" cmpd="sng" algn="ctr">
              <a:solidFill>
                <a:srgbClr val="00B0F0"/>
              </a:solidFill>
              <a:prstDash val="sysDash"/>
              <a:round/>
              <a:headEnd type="none" w="med" len="med"/>
              <a:tailEnd type="none" w="med" len="med"/>
            </a:ln>
            <a:effectLst/>
          </p:spPr>
        </p:cxnSp>
        <p:sp>
          <p:nvSpPr>
            <p:cNvPr id="124" name="Right Arrow 21">
              <a:extLst>
                <a:ext uri="{FF2B5EF4-FFF2-40B4-BE49-F238E27FC236}">
                  <a16:creationId xmlns:a16="http://schemas.microsoft.com/office/drawing/2014/main" id="{716894AA-439B-4DB5-9742-2355480D6270}"/>
                </a:ext>
              </a:extLst>
            </p:cNvPr>
            <p:cNvSpPr/>
            <p:nvPr/>
          </p:nvSpPr>
          <p:spPr bwMode="auto">
            <a:xfrm>
              <a:off x="7704179" y="2660915"/>
              <a:ext cx="2784309" cy="1094179"/>
            </a:xfrm>
            <a:prstGeom prst="rightArrow">
              <a:avLst/>
            </a:prstGeom>
            <a:solidFill>
              <a:srgbClr val="00B0F0"/>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eaLnBrk="0" fontAlgn="base" hangingPunct="0">
                <a:spcBef>
                  <a:spcPct val="0"/>
                </a:spcBef>
                <a:spcAft>
                  <a:spcPct val="0"/>
                </a:spcAft>
              </a:pPr>
              <a:r>
                <a:rPr lang="en-US" dirty="0">
                  <a:solidFill>
                    <a:schemeClr val="bg1"/>
                  </a:solidFill>
                </a:rPr>
                <a:t>Amplification</a:t>
              </a:r>
              <a:endParaRPr lang="de-CH" dirty="0">
                <a:solidFill>
                  <a:schemeClr val="bg1"/>
                </a:solidFill>
              </a:endParaRPr>
            </a:p>
          </p:txBody>
        </p:sp>
        <p:cxnSp>
          <p:nvCxnSpPr>
            <p:cNvPr id="125" name="Straight Connector 124">
              <a:extLst>
                <a:ext uri="{FF2B5EF4-FFF2-40B4-BE49-F238E27FC236}">
                  <a16:creationId xmlns:a16="http://schemas.microsoft.com/office/drawing/2014/main" id="{E40143FB-03ED-CEE9-3D89-0049EE2B527E}"/>
                </a:ext>
              </a:extLst>
            </p:cNvPr>
            <p:cNvCxnSpPr/>
            <p:nvPr/>
          </p:nvCxnSpPr>
          <p:spPr bwMode="auto">
            <a:xfrm>
              <a:off x="10430214" y="4049332"/>
              <a:ext cx="0" cy="1517213"/>
            </a:xfrm>
            <a:prstGeom prst="line">
              <a:avLst/>
            </a:prstGeom>
            <a:solidFill>
              <a:schemeClr val="accent1"/>
            </a:solidFill>
            <a:ln w="38100" cap="flat" cmpd="sng" algn="ctr">
              <a:solidFill>
                <a:srgbClr val="00B0F0"/>
              </a:solidFill>
              <a:prstDash val="sysDash"/>
              <a:round/>
              <a:headEnd type="none" w="med" len="med"/>
              <a:tailEnd type="none" w="med" len="med"/>
            </a:ln>
            <a:effectLst/>
          </p:spPr>
        </p:cxnSp>
      </p:grpSp>
      <p:sp>
        <p:nvSpPr>
          <p:cNvPr id="2" name="Inhaltsplatzhalter 1"/>
          <p:cNvSpPr>
            <a:spLocks noGrp="1"/>
          </p:cNvSpPr>
          <p:nvPr>
            <p:ph idx="1"/>
          </p:nvPr>
        </p:nvSpPr>
        <p:spPr>
          <a:xfrm>
            <a:off x="695326" y="4430761"/>
            <a:ext cx="4680594" cy="1590627"/>
          </a:xfrm>
        </p:spPr>
        <p:txBody>
          <a:bodyPr/>
          <a:lstStyle/>
          <a:p>
            <a:r>
              <a:rPr lang="en-GB" sz="1600" dirty="0">
                <a:solidFill>
                  <a:srgbClr val="010000"/>
                </a:solidFill>
              </a:rPr>
              <a:t>Shallow absorption of soft X-rays</a:t>
            </a:r>
          </a:p>
          <a:p>
            <a:pPr lvl="2"/>
            <a:r>
              <a:rPr lang="en-GB" sz="1200" dirty="0">
                <a:solidFill>
                  <a:srgbClr val="010000"/>
                </a:solidFill>
              </a:rPr>
              <a:t>Thin entrance window technology with improved doping profile and thin passivation</a:t>
            </a:r>
          </a:p>
          <a:p>
            <a:pPr marL="0" lvl="1" indent="0" defTabSz="984250">
              <a:buNone/>
            </a:pPr>
            <a:r>
              <a:rPr lang="en-GB" sz="1600" dirty="0">
                <a:solidFill>
                  <a:srgbClr val="010000"/>
                </a:solidFill>
              </a:rPr>
              <a:t>Charge per photon comparable to electronic noise</a:t>
            </a:r>
          </a:p>
          <a:p>
            <a:pPr lvl="2"/>
            <a:r>
              <a:rPr lang="en-GB" sz="1200" dirty="0">
                <a:solidFill>
                  <a:srgbClr val="010000"/>
                </a:solidFill>
              </a:rPr>
              <a:t>Exploit internal multiplication of LGADs to increase SNR</a:t>
            </a:r>
          </a:p>
          <a:p>
            <a:pPr lvl="1"/>
            <a:endParaRPr lang="en-GB" sz="1400" dirty="0">
              <a:solidFill>
                <a:srgbClr val="010000"/>
              </a:solidFill>
            </a:endParaRPr>
          </a:p>
          <a:p>
            <a:pPr marL="237050" lvl="1" indent="0">
              <a:buNone/>
            </a:pPr>
            <a:endParaRPr lang="en-GB" sz="1400" dirty="0">
              <a:solidFill>
                <a:srgbClr val="010000"/>
              </a:solidFill>
            </a:endParaRPr>
          </a:p>
          <a:p>
            <a:endParaRPr lang="en-GB" sz="1400" dirty="0">
              <a:solidFill>
                <a:srgbClr val="010000"/>
              </a:solidFill>
            </a:endParaRPr>
          </a:p>
          <a:p>
            <a:pPr marL="237050" lvl="1" indent="0">
              <a:buNone/>
            </a:pPr>
            <a:endParaRPr lang="en-GB" sz="1400" dirty="0">
              <a:solidFill>
                <a:srgbClr val="010000"/>
              </a:solidFill>
            </a:endParaRPr>
          </a:p>
        </p:txBody>
      </p:sp>
      <p:sp>
        <p:nvSpPr>
          <p:cNvPr id="3" name="Titel 2"/>
          <p:cNvSpPr>
            <a:spLocks noGrp="1"/>
          </p:cNvSpPr>
          <p:nvPr>
            <p:ph type="title"/>
          </p:nvPr>
        </p:nvSpPr>
        <p:spPr/>
        <p:txBody>
          <a:bodyPr/>
          <a:lstStyle/>
          <a:p>
            <a:r>
              <a:rPr lang="en-US" dirty="0"/>
              <a:t>Soft X-rays detection</a:t>
            </a:r>
          </a:p>
        </p:txBody>
      </p:sp>
      <p:grpSp>
        <p:nvGrpSpPr>
          <p:cNvPr id="5" name="Group 4"/>
          <p:cNvGrpSpPr/>
          <p:nvPr/>
        </p:nvGrpSpPr>
        <p:grpSpPr>
          <a:xfrm>
            <a:off x="822632" y="1001597"/>
            <a:ext cx="2393048" cy="2626829"/>
            <a:chOff x="663564" y="1265552"/>
            <a:chExt cx="1794786" cy="1970122"/>
          </a:xfrm>
        </p:grpSpPr>
        <p:sp>
          <p:nvSpPr>
            <p:cNvPr id="12" name="Rectangle 11"/>
            <p:cNvSpPr/>
            <p:nvPr/>
          </p:nvSpPr>
          <p:spPr bwMode="auto">
            <a:xfrm>
              <a:off x="1667226" y="2796320"/>
              <a:ext cx="390248" cy="159828"/>
            </a:xfrm>
            <a:prstGeom prst="rect">
              <a:avLst/>
            </a:prstGeom>
            <a:solidFill>
              <a:schemeClr val="accent2"/>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13" name="Rectangle 12"/>
            <p:cNvSpPr/>
            <p:nvPr/>
          </p:nvSpPr>
          <p:spPr bwMode="auto">
            <a:xfrm>
              <a:off x="1093067" y="2800526"/>
              <a:ext cx="390248" cy="159828"/>
            </a:xfrm>
            <a:prstGeom prst="rect">
              <a:avLst/>
            </a:prstGeom>
            <a:solidFill>
              <a:schemeClr val="accent2"/>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14" name="Rectangle 13"/>
            <p:cNvSpPr/>
            <p:nvPr/>
          </p:nvSpPr>
          <p:spPr bwMode="auto">
            <a:xfrm>
              <a:off x="899592" y="1669631"/>
              <a:ext cx="1342291" cy="1141808"/>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15" name="Rounded Rectangle 14"/>
            <p:cNvSpPr/>
            <p:nvPr/>
          </p:nvSpPr>
          <p:spPr bwMode="auto">
            <a:xfrm>
              <a:off x="1088177" y="2678503"/>
              <a:ext cx="407659" cy="127069"/>
            </a:xfrm>
            <a:prstGeom prst="roundRect">
              <a:avLst/>
            </a:prstGeom>
            <a:solidFill>
              <a:schemeClr val="accent3">
                <a:lumMod val="40000"/>
                <a:lumOff val="6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16" name="Rounded Rectangle 15"/>
            <p:cNvSpPr/>
            <p:nvPr/>
          </p:nvSpPr>
          <p:spPr bwMode="auto">
            <a:xfrm>
              <a:off x="899592" y="1639082"/>
              <a:ext cx="1342291" cy="370764"/>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17" name="TextBox 16"/>
            <p:cNvSpPr txBox="1"/>
            <p:nvPr/>
          </p:nvSpPr>
          <p:spPr>
            <a:xfrm>
              <a:off x="1522246" y="1684441"/>
              <a:ext cx="936104" cy="94867"/>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600" dirty="0">
                  <a:solidFill>
                    <a:srgbClr val="000000"/>
                  </a:solidFill>
                </a:rPr>
                <a:t>n+ </a:t>
              </a:r>
              <a:endParaRPr lang="de-CH" sz="1600" dirty="0" err="1">
                <a:solidFill>
                  <a:srgbClr val="000000"/>
                </a:solidFill>
              </a:endParaRPr>
            </a:p>
          </p:txBody>
        </p:sp>
        <p:sp>
          <p:nvSpPr>
            <p:cNvPr id="18" name="TextBox 17"/>
            <p:cNvSpPr txBox="1"/>
            <p:nvPr/>
          </p:nvSpPr>
          <p:spPr>
            <a:xfrm>
              <a:off x="1523210" y="2250507"/>
              <a:ext cx="144016" cy="174926"/>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600" dirty="0">
                  <a:solidFill>
                    <a:srgbClr val="000000"/>
                  </a:solidFill>
                </a:rPr>
                <a:t>n- </a:t>
              </a:r>
              <a:endParaRPr lang="de-CH" sz="1600" dirty="0" err="1">
                <a:solidFill>
                  <a:srgbClr val="000000"/>
                </a:solidFill>
              </a:endParaRPr>
            </a:p>
          </p:txBody>
        </p:sp>
        <p:sp>
          <p:nvSpPr>
            <p:cNvPr id="19" name="Rectangle 18"/>
            <p:cNvSpPr/>
            <p:nvPr/>
          </p:nvSpPr>
          <p:spPr bwMode="auto">
            <a:xfrm>
              <a:off x="899591" y="2805051"/>
              <a:ext cx="295692" cy="90015"/>
            </a:xfrm>
            <a:prstGeom prst="rect">
              <a:avLst/>
            </a:prstGeom>
            <a:solidFill>
              <a:schemeClr val="accent1"/>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20" name="TextBox 19"/>
            <p:cNvSpPr txBox="1"/>
            <p:nvPr/>
          </p:nvSpPr>
          <p:spPr>
            <a:xfrm>
              <a:off x="1809773" y="2772158"/>
              <a:ext cx="175340" cy="208656"/>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600" dirty="0">
                  <a:solidFill>
                    <a:srgbClr val="000000"/>
                  </a:solidFill>
                </a:rPr>
                <a:t>Al</a:t>
              </a:r>
              <a:endParaRPr lang="de-CH" sz="1600" dirty="0" err="1">
                <a:solidFill>
                  <a:srgbClr val="000000"/>
                </a:solidFill>
              </a:endParaRPr>
            </a:p>
          </p:txBody>
        </p:sp>
        <p:sp>
          <p:nvSpPr>
            <p:cNvPr id="21" name="Rounded Rectangle 20"/>
            <p:cNvSpPr/>
            <p:nvPr/>
          </p:nvSpPr>
          <p:spPr bwMode="auto">
            <a:xfrm>
              <a:off x="1663065" y="2679334"/>
              <a:ext cx="407659" cy="127069"/>
            </a:xfrm>
            <a:prstGeom prst="roundRect">
              <a:avLst/>
            </a:prstGeom>
            <a:solidFill>
              <a:schemeClr val="accent3">
                <a:lumMod val="40000"/>
                <a:lumOff val="6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24" name="Rectangle 23"/>
            <p:cNvSpPr/>
            <p:nvPr/>
          </p:nvSpPr>
          <p:spPr bwMode="auto">
            <a:xfrm>
              <a:off x="1375032" y="2805051"/>
              <a:ext cx="394587" cy="90015"/>
            </a:xfrm>
            <a:prstGeom prst="rect">
              <a:avLst/>
            </a:prstGeom>
            <a:solidFill>
              <a:schemeClr val="accent1"/>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25" name="Rectangle 24"/>
            <p:cNvSpPr/>
            <p:nvPr/>
          </p:nvSpPr>
          <p:spPr bwMode="auto">
            <a:xfrm>
              <a:off x="1949369" y="2805052"/>
              <a:ext cx="287854" cy="90015"/>
            </a:xfrm>
            <a:prstGeom prst="rect">
              <a:avLst/>
            </a:prstGeom>
            <a:solidFill>
              <a:schemeClr val="accent1"/>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28" name="TextBox 27"/>
            <p:cNvSpPr txBox="1"/>
            <p:nvPr/>
          </p:nvSpPr>
          <p:spPr>
            <a:xfrm>
              <a:off x="1231882" y="2616418"/>
              <a:ext cx="936104" cy="94867"/>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600" dirty="0">
                  <a:solidFill>
                    <a:srgbClr val="000000"/>
                  </a:solidFill>
                </a:rPr>
                <a:t>p+ </a:t>
              </a:r>
              <a:endParaRPr lang="de-CH" sz="1600" dirty="0" err="1">
                <a:solidFill>
                  <a:srgbClr val="000000"/>
                </a:solidFill>
              </a:endParaRPr>
            </a:p>
          </p:txBody>
        </p:sp>
        <p:sp>
          <p:nvSpPr>
            <p:cNvPr id="29" name="Rectangle 28"/>
            <p:cNvSpPr/>
            <p:nvPr/>
          </p:nvSpPr>
          <p:spPr bwMode="auto">
            <a:xfrm>
              <a:off x="899591" y="1541570"/>
              <a:ext cx="1344516" cy="141519"/>
            </a:xfrm>
            <a:prstGeom prst="rect">
              <a:avLst/>
            </a:prstGeom>
            <a:solidFill>
              <a:schemeClr val="accent2"/>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30" name="TextBox 29"/>
            <p:cNvSpPr txBox="1"/>
            <p:nvPr/>
          </p:nvSpPr>
          <p:spPr>
            <a:xfrm>
              <a:off x="1271641" y="1481593"/>
              <a:ext cx="175340" cy="208656"/>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600" dirty="0">
                  <a:solidFill>
                    <a:srgbClr val="000000"/>
                  </a:solidFill>
                </a:rPr>
                <a:t>Al</a:t>
              </a:r>
              <a:endParaRPr lang="de-CH" sz="1600" dirty="0" err="1">
                <a:solidFill>
                  <a:srgbClr val="000000"/>
                </a:solidFill>
              </a:endParaRPr>
            </a:p>
          </p:txBody>
        </p:sp>
        <p:sp>
          <p:nvSpPr>
            <p:cNvPr id="34" name="TextBox 33"/>
            <p:cNvSpPr txBox="1"/>
            <p:nvPr/>
          </p:nvSpPr>
          <p:spPr>
            <a:xfrm>
              <a:off x="898017" y="1578839"/>
              <a:ext cx="1339207" cy="161063"/>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333" dirty="0">
                  <a:solidFill>
                    <a:srgbClr val="000000"/>
                  </a:solidFill>
                </a:rPr>
                <a:t>x </a:t>
              </a:r>
              <a:r>
                <a:rPr lang="en-US" sz="1333" dirty="0" err="1">
                  <a:solidFill>
                    <a:srgbClr val="000000"/>
                  </a:solidFill>
                </a:rPr>
                <a:t>x</a:t>
              </a:r>
              <a:r>
                <a:rPr lang="en-US" sz="1333" dirty="0">
                  <a:solidFill>
                    <a:srgbClr val="000000"/>
                  </a:solidFill>
                </a:rPr>
                <a:t> </a:t>
              </a:r>
              <a:r>
                <a:rPr lang="en-US" sz="1333" dirty="0" err="1">
                  <a:solidFill>
                    <a:srgbClr val="000000"/>
                  </a:solidFill>
                </a:rPr>
                <a:t>x</a:t>
              </a:r>
              <a:r>
                <a:rPr lang="en-US" sz="1333" dirty="0">
                  <a:solidFill>
                    <a:srgbClr val="000000"/>
                  </a:solidFill>
                </a:rPr>
                <a:t> </a:t>
              </a:r>
              <a:r>
                <a:rPr lang="en-US" sz="1333" dirty="0" err="1">
                  <a:solidFill>
                    <a:srgbClr val="000000"/>
                  </a:solidFill>
                </a:rPr>
                <a:t>x</a:t>
              </a:r>
              <a:r>
                <a:rPr lang="en-US" sz="1333" dirty="0">
                  <a:solidFill>
                    <a:srgbClr val="000000"/>
                  </a:solidFill>
                </a:rPr>
                <a:t> </a:t>
              </a:r>
              <a:r>
                <a:rPr lang="en-US" sz="1333" dirty="0" err="1">
                  <a:solidFill>
                    <a:srgbClr val="000000"/>
                  </a:solidFill>
                </a:rPr>
                <a:t>x</a:t>
              </a:r>
              <a:r>
                <a:rPr lang="en-US" sz="1333" dirty="0">
                  <a:solidFill>
                    <a:srgbClr val="000000"/>
                  </a:solidFill>
                </a:rPr>
                <a:t> </a:t>
              </a:r>
              <a:r>
                <a:rPr lang="en-US" sz="1333" dirty="0" err="1">
                  <a:solidFill>
                    <a:srgbClr val="000000"/>
                  </a:solidFill>
                </a:rPr>
                <a:t>x</a:t>
              </a:r>
              <a:r>
                <a:rPr lang="en-US" sz="1333" dirty="0">
                  <a:solidFill>
                    <a:srgbClr val="000000"/>
                  </a:solidFill>
                </a:rPr>
                <a:t> </a:t>
              </a:r>
              <a:r>
                <a:rPr lang="en-US" sz="1333" dirty="0" err="1">
                  <a:solidFill>
                    <a:srgbClr val="000000"/>
                  </a:solidFill>
                </a:rPr>
                <a:t>x</a:t>
              </a:r>
              <a:r>
                <a:rPr lang="en-US" sz="1333" dirty="0">
                  <a:solidFill>
                    <a:srgbClr val="000000"/>
                  </a:solidFill>
                </a:rPr>
                <a:t> </a:t>
              </a:r>
              <a:r>
                <a:rPr lang="en-US" sz="1333" dirty="0" err="1">
                  <a:solidFill>
                    <a:srgbClr val="000000"/>
                  </a:solidFill>
                </a:rPr>
                <a:t>x</a:t>
              </a:r>
              <a:r>
                <a:rPr lang="en-US" sz="1333" dirty="0">
                  <a:solidFill>
                    <a:srgbClr val="000000"/>
                  </a:solidFill>
                </a:rPr>
                <a:t> </a:t>
              </a:r>
              <a:r>
                <a:rPr lang="en-US" sz="1333" dirty="0" err="1">
                  <a:solidFill>
                    <a:srgbClr val="000000"/>
                  </a:solidFill>
                </a:rPr>
                <a:t>x</a:t>
              </a:r>
              <a:r>
                <a:rPr lang="en-US" sz="1333" dirty="0">
                  <a:solidFill>
                    <a:srgbClr val="000000"/>
                  </a:solidFill>
                </a:rPr>
                <a:t> </a:t>
              </a:r>
              <a:r>
                <a:rPr lang="en-US" sz="1333" dirty="0" err="1">
                  <a:solidFill>
                    <a:srgbClr val="000000"/>
                  </a:solidFill>
                </a:rPr>
                <a:t>x</a:t>
              </a:r>
              <a:r>
                <a:rPr lang="en-US" sz="1333" dirty="0">
                  <a:solidFill>
                    <a:srgbClr val="000000"/>
                  </a:solidFill>
                </a:rPr>
                <a:t> </a:t>
              </a:r>
              <a:r>
                <a:rPr lang="en-US" sz="1333" dirty="0" err="1">
                  <a:solidFill>
                    <a:srgbClr val="000000"/>
                  </a:solidFill>
                </a:rPr>
                <a:t>x</a:t>
              </a:r>
              <a:r>
                <a:rPr lang="en-US" sz="1333" dirty="0">
                  <a:solidFill>
                    <a:srgbClr val="000000"/>
                  </a:solidFill>
                </a:rPr>
                <a:t> </a:t>
              </a:r>
              <a:r>
                <a:rPr lang="en-US" sz="1333" dirty="0" err="1">
                  <a:solidFill>
                    <a:srgbClr val="000000"/>
                  </a:solidFill>
                </a:rPr>
                <a:t>x</a:t>
              </a:r>
              <a:r>
                <a:rPr lang="en-US" sz="1333" dirty="0">
                  <a:solidFill>
                    <a:srgbClr val="000000"/>
                  </a:solidFill>
                </a:rPr>
                <a:t> </a:t>
              </a:r>
              <a:r>
                <a:rPr lang="en-US" sz="1333" dirty="0" err="1">
                  <a:solidFill>
                    <a:srgbClr val="000000"/>
                  </a:solidFill>
                </a:rPr>
                <a:t>x</a:t>
              </a:r>
              <a:r>
                <a:rPr lang="en-US" sz="1333" dirty="0">
                  <a:solidFill>
                    <a:srgbClr val="000000"/>
                  </a:solidFill>
                </a:rPr>
                <a:t> </a:t>
              </a:r>
              <a:endParaRPr lang="de-CH" sz="1333" dirty="0" err="1">
                <a:solidFill>
                  <a:srgbClr val="000000"/>
                </a:solidFill>
              </a:endParaRPr>
            </a:p>
          </p:txBody>
        </p:sp>
        <p:sp>
          <p:nvSpPr>
            <p:cNvPr id="69" name="Oval 68"/>
            <p:cNvSpPr/>
            <p:nvPr/>
          </p:nvSpPr>
          <p:spPr bwMode="auto">
            <a:xfrm>
              <a:off x="1796524" y="2953370"/>
              <a:ext cx="184910" cy="162350"/>
            </a:xfrm>
            <a:prstGeom prst="ellipse">
              <a:avLst/>
            </a:prstGeom>
            <a:solidFill>
              <a:schemeClr val="tx1">
                <a:lumMod val="50000"/>
                <a:lumOff val="5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82" name="Oval 81"/>
            <p:cNvSpPr/>
            <p:nvPr/>
          </p:nvSpPr>
          <p:spPr bwMode="auto">
            <a:xfrm>
              <a:off x="1198446" y="2952422"/>
              <a:ext cx="184910" cy="162350"/>
            </a:xfrm>
            <a:prstGeom prst="ellipse">
              <a:avLst/>
            </a:prstGeom>
            <a:solidFill>
              <a:schemeClr val="tx1">
                <a:lumMod val="50000"/>
                <a:lumOff val="5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72" name="Rectangle 71"/>
            <p:cNvSpPr/>
            <p:nvPr/>
          </p:nvSpPr>
          <p:spPr bwMode="auto">
            <a:xfrm>
              <a:off x="892209" y="3094090"/>
              <a:ext cx="1351898" cy="141584"/>
            </a:xfrm>
            <a:prstGeom prst="rect">
              <a:avLst/>
            </a:prstGeom>
            <a:solidFill>
              <a:schemeClr val="tx1"/>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73" name="TextBox 72"/>
            <p:cNvSpPr txBox="1"/>
            <p:nvPr/>
          </p:nvSpPr>
          <p:spPr>
            <a:xfrm>
              <a:off x="1413855" y="3056728"/>
              <a:ext cx="527798" cy="170283"/>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600" dirty="0">
                  <a:solidFill>
                    <a:srgbClr val="FFFFFF"/>
                  </a:solidFill>
                </a:rPr>
                <a:t>ASIC</a:t>
              </a:r>
              <a:endParaRPr lang="de-CH" sz="1600" dirty="0" err="1">
                <a:solidFill>
                  <a:srgbClr val="FFFFFF"/>
                </a:solidFill>
              </a:endParaRPr>
            </a:p>
          </p:txBody>
        </p:sp>
        <p:grpSp>
          <p:nvGrpSpPr>
            <p:cNvPr id="60" name="Group 59"/>
            <p:cNvGrpSpPr/>
            <p:nvPr/>
          </p:nvGrpSpPr>
          <p:grpSpPr>
            <a:xfrm>
              <a:off x="1595219" y="1265552"/>
              <a:ext cx="228600" cy="482782"/>
              <a:chOff x="2895600" y="4872231"/>
              <a:chExt cx="609600" cy="1604769"/>
            </a:xfrm>
          </p:grpSpPr>
          <p:sp>
            <p:nvSpPr>
              <p:cNvPr id="62" name="Freeform 134"/>
              <p:cNvSpPr>
                <a:spLocks/>
              </p:cNvSpPr>
              <p:nvPr/>
            </p:nvSpPr>
            <p:spPr bwMode="auto">
              <a:xfrm>
                <a:off x="2895600" y="4872231"/>
                <a:ext cx="533400" cy="516838"/>
              </a:xfrm>
              <a:custGeom>
                <a:avLst/>
                <a:gdLst>
                  <a:gd name="T0" fmla="*/ 380 w 757"/>
                  <a:gd name="T1" fmla="*/ 0 h 3561"/>
                  <a:gd name="T2" fmla="*/ 380 w 757"/>
                  <a:gd name="T3" fmla="*/ 42 h 3561"/>
                  <a:gd name="T4" fmla="*/ 384 w 757"/>
                  <a:gd name="T5" fmla="*/ 84 h 3561"/>
                  <a:gd name="T6" fmla="*/ 394 w 757"/>
                  <a:gd name="T7" fmla="*/ 127 h 3561"/>
                  <a:gd name="T8" fmla="*/ 409 w 757"/>
                  <a:gd name="T9" fmla="*/ 168 h 3561"/>
                  <a:gd name="T10" fmla="*/ 447 w 757"/>
                  <a:gd name="T11" fmla="*/ 253 h 3561"/>
                  <a:gd name="T12" fmla="*/ 495 w 757"/>
                  <a:gd name="T13" fmla="*/ 339 h 3561"/>
                  <a:gd name="T14" fmla="*/ 605 w 757"/>
                  <a:gd name="T15" fmla="*/ 510 h 3561"/>
                  <a:gd name="T16" fmla="*/ 658 w 757"/>
                  <a:gd name="T17" fmla="*/ 594 h 3561"/>
                  <a:gd name="T18" fmla="*/ 704 w 757"/>
                  <a:gd name="T19" fmla="*/ 680 h 3561"/>
                  <a:gd name="T20" fmla="*/ 737 w 757"/>
                  <a:gd name="T21" fmla="*/ 765 h 3561"/>
                  <a:gd name="T22" fmla="*/ 749 w 757"/>
                  <a:gd name="T23" fmla="*/ 807 h 3561"/>
                  <a:gd name="T24" fmla="*/ 755 w 757"/>
                  <a:gd name="T25" fmla="*/ 850 h 3561"/>
                  <a:gd name="T26" fmla="*/ 757 w 757"/>
                  <a:gd name="T27" fmla="*/ 891 h 3561"/>
                  <a:gd name="T28" fmla="*/ 753 w 757"/>
                  <a:gd name="T29" fmla="*/ 933 h 3561"/>
                  <a:gd name="T30" fmla="*/ 743 w 757"/>
                  <a:gd name="T31" fmla="*/ 975 h 3561"/>
                  <a:gd name="T32" fmla="*/ 726 w 757"/>
                  <a:gd name="T33" fmla="*/ 1017 h 3561"/>
                  <a:gd name="T34" fmla="*/ 700 w 757"/>
                  <a:gd name="T35" fmla="*/ 1057 h 3561"/>
                  <a:gd name="T36" fmla="*/ 669 w 757"/>
                  <a:gd name="T37" fmla="*/ 1099 h 3561"/>
                  <a:gd name="T38" fmla="*/ 627 w 757"/>
                  <a:gd name="T39" fmla="*/ 1140 h 3561"/>
                  <a:gd name="T40" fmla="*/ 578 w 757"/>
                  <a:gd name="T41" fmla="*/ 1180 h 3561"/>
                  <a:gd name="T42" fmla="*/ 449 w 757"/>
                  <a:gd name="T43" fmla="*/ 1260 h 3561"/>
                  <a:gd name="T44" fmla="*/ 278 w 757"/>
                  <a:gd name="T45" fmla="*/ 1340 h 3561"/>
                  <a:gd name="T46" fmla="*/ 195 w 757"/>
                  <a:gd name="T47" fmla="*/ 1379 h 3561"/>
                  <a:gd name="T48" fmla="*/ 129 w 757"/>
                  <a:gd name="T49" fmla="*/ 1418 h 3561"/>
                  <a:gd name="T50" fmla="*/ 78 w 757"/>
                  <a:gd name="T51" fmla="*/ 1459 h 3561"/>
                  <a:gd name="T52" fmla="*/ 40 w 757"/>
                  <a:gd name="T53" fmla="*/ 1502 h 3561"/>
                  <a:gd name="T54" fmla="*/ 15 w 757"/>
                  <a:gd name="T55" fmla="*/ 1546 h 3561"/>
                  <a:gd name="T56" fmla="*/ 2 w 757"/>
                  <a:gd name="T57" fmla="*/ 1591 h 3561"/>
                  <a:gd name="T58" fmla="*/ 0 w 757"/>
                  <a:gd name="T59" fmla="*/ 1639 h 3561"/>
                  <a:gd name="T60" fmla="*/ 7 w 757"/>
                  <a:gd name="T61" fmla="*/ 1687 h 3561"/>
                  <a:gd name="T62" fmla="*/ 23 w 757"/>
                  <a:gd name="T63" fmla="*/ 1737 h 3561"/>
                  <a:gd name="T64" fmla="*/ 47 w 757"/>
                  <a:gd name="T65" fmla="*/ 1788 h 3561"/>
                  <a:gd name="T66" fmla="*/ 113 w 757"/>
                  <a:gd name="T67" fmla="*/ 1894 h 3561"/>
                  <a:gd name="T68" fmla="*/ 287 w 757"/>
                  <a:gd name="T69" fmla="*/ 2118 h 3561"/>
                  <a:gd name="T70" fmla="*/ 380 w 757"/>
                  <a:gd name="T71" fmla="*/ 2235 h 3561"/>
                  <a:gd name="T72" fmla="*/ 464 w 757"/>
                  <a:gd name="T73" fmla="*/ 2356 h 3561"/>
                  <a:gd name="T74" fmla="*/ 532 w 757"/>
                  <a:gd name="T75" fmla="*/ 2480 h 3561"/>
                  <a:gd name="T76" fmla="*/ 558 w 757"/>
                  <a:gd name="T77" fmla="*/ 2543 h 3561"/>
                  <a:gd name="T78" fmla="*/ 576 w 757"/>
                  <a:gd name="T79" fmla="*/ 2607 h 3561"/>
                  <a:gd name="T80" fmla="*/ 585 w 757"/>
                  <a:gd name="T81" fmla="*/ 2670 h 3561"/>
                  <a:gd name="T82" fmla="*/ 585 w 757"/>
                  <a:gd name="T83" fmla="*/ 2734 h 3561"/>
                  <a:gd name="T84" fmla="*/ 575 w 757"/>
                  <a:gd name="T85" fmla="*/ 2799 h 3561"/>
                  <a:gd name="T86" fmla="*/ 553 w 757"/>
                  <a:gd name="T87" fmla="*/ 2864 h 3561"/>
                  <a:gd name="T88" fmla="*/ 519 w 757"/>
                  <a:gd name="T89" fmla="*/ 2929 h 3561"/>
                  <a:gd name="T90" fmla="*/ 471 w 757"/>
                  <a:gd name="T91" fmla="*/ 2995 h 3561"/>
                  <a:gd name="T92" fmla="*/ 408 w 757"/>
                  <a:gd name="T93" fmla="*/ 3060 h 3561"/>
                  <a:gd name="T94" fmla="*/ 329 w 757"/>
                  <a:gd name="T95" fmla="*/ 3127 h 3561"/>
                  <a:gd name="T96" fmla="*/ 451 w 757"/>
                  <a:gd name="T97" fmla="*/ 3561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7" h="3561">
                    <a:moveTo>
                      <a:pt x="380" y="0"/>
                    </a:moveTo>
                    <a:lnTo>
                      <a:pt x="380" y="42"/>
                    </a:lnTo>
                    <a:lnTo>
                      <a:pt x="384" y="84"/>
                    </a:lnTo>
                    <a:lnTo>
                      <a:pt x="394" y="127"/>
                    </a:lnTo>
                    <a:lnTo>
                      <a:pt x="409" y="168"/>
                    </a:lnTo>
                    <a:lnTo>
                      <a:pt x="447" y="253"/>
                    </a:lnTo>
                    <a:lnTo>
                      <a:pt x="495" y="339"/>
                    </a:lnTo>
                    <a:lnTo>
                      <a:pt x="605" y="510"/>
                    </a:lnTo>
                    <a:lnTo>
                      <a:pt x="658" y="594"/>
                    </a:lnTo>
                    <a:lnTo>
                      <a:pt x="704" y="680"/>
                    </a:lnTo>
                    <a:lnTo>
                      <a:pt x="737" y="765"/>
                    </a:lnTo>
                    <a:lnTo>
                      <a:pt x="749" y="807"/>
                    </a:lnTo>
                    <a:lnTo>
                      <a:pt x="755" y="850"/>
                    </a:lnTo>
                    <a:lnTo>
                      <a:pt x="757" y="891"/>
                    </a:lnTo>
                    <a:lnTo>
                      <a:pt x="753" y="933"/>
                    </a:lnTo>
                    <a:lnTo>
                      <a:pt x="743" y="975"/>
                    </a:lnTo>
                    <a:lnTo>
                      <a:pt x="726" y="1017"/>
                    </a:lnTo>
                    <a:lnTo>
                      <a:pt x="700" y="1057"/>
                    </a:lnTo>
                    <a:lnTo>
                      <a:pt x="669" y="1099"/>
                    </a:lnTo>
                    <a:lnTo>
                      <a:pt x="627" y="1140"/>
                    </a:lnTo>
                    <a:lnTo>
                      <a:pt x="578" y="1180"/>
                    </a:lnTo>
                    <a:lnTo>
                      <a:pt x="449" y="1260"/>
                    </a:lnTo>
                    <a:lnTo>
                      <a:pt x="278" y="1340"/>
                    </a:lnTo>
                    <a:lnTo>
                      <a:pt x="195" y="1379"/>
                    </a:lnTo>
                    <a:lnTo>
                      <a:pt x="129" y="1418"/>
                    </a:lnTo>
                    <a:lnTo>
                      <a:pt x="78" y="1459"/>
                    </a:lnTo>
                    <a:lnTo>
                      <a:pt x="40" y="1502"/>
                    </a:lnTo>
                    <a:lnTo>
                      <a:pt x="15" y="1546"/>
                    </a:lnTo>
                    <a:lnTo>
                      <a:pt x="2" y="1591"/>
                    </a:lnTo>
                    <a:lnTo>
                      <a:pt x="0" y="1639"/>
                    </a:lnTo>
                    <a:lnTo>
                      <a:pt x="7" y="1687"/>
                    </a:lnTo>
                    <a:lnTo>
                      <a:pt x="23" y="1737"/>
                    </a:lnTo>
                    <a:lnTo>
                      <a:pt x="47" y="1788"/>
                    </a:lnTo>
                    <a:lnTo>
                      <a:pt x="113" y="1894"/>
                    </a:lnTo>
                    <a:lnTo>
                      <a:pt x="287" y="2118"/>
                    </a:lnTo>
                    <a:lnTo>
                      <a:pt x="380" y="2235"/>
                    </a:lnTo>
                    <a:lnTo>
                      <a:pt x="464" y="2356"/>
                    </a:lnTo>
                    <a:lnTo>
                      <a:pt x="532" y="2480"/>
                    </a:lnTo>
                    <a:lnTo>
                      <a:pt x="558" y="2543"/>
                    </a:lnTo>
                    <a:lnTo>
                      <a:pt x="576" y="2607"/>
                    </a:lnTo>
                    <a:lnTo>
                      <a:pt x="585" y="2670"/>
                    </a:lnTo>
                    <a:lnTo>
                      <a:pt x="585" y="2734"/>
                    </a:lnTo>
                    <a:lnTo>
                      <a:pt x="575" y="2799"/>
                    </a:lnTo>
                    <a:lnTo>
                      <a:pt x="553" y="2864"/>
                    </a:lnTo>
                    <a:lnTo>
                      <a:pt x="519" y="2929"/>
                    </a:lnTo>
                    <a:lnTo>
                      <a:pt x="471" y="2995"/>
                    </a:lnTo>
                    <a:lnTo>
                      <a:pt x="408" y="3060"/>
                    </a:lnTo>
                    <a:lnTo>
                      <a:pt x="329" y="3127"/>
                    </a:lnTo>
                    <a:lnTo>
                      <a:pt x="451" y="3561"/>
                    </a:lnTo>
                  </a:path>
                </a:pathLst>
              </a:custGeom>
              <a:noFill/>
              <a:ln w="38100" cmpd="sng">
                <a:solidFill>
                  <a:srgbClr val="FFC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de-CH" sz="1600"/>
              </a:p>
            </p:txBody>
          </p:sp>
          <p:sp>
            <p:nvSpPr>
              <p:cNvPr id="63" name="Freeform 135"/>
              <p:cNvSpPr>
                <a:spLocks/>
              </p:cNvSpPr>
              <p:nvPr/>
            </p:nvSpPr>
            <p:spPr bwMode="auto">
              <a:xfrm>
                <a:off x="2971800" y="5337671"/>
                <a:ext cx="457200" cy="508272"/>
              </a:xfrm>
              <a:custGeom>
                <a:avLst/>
                <a:gdLst>
                  <a:gd name="T0" fmla="*/ 380 w 757"/>
                  <a:gd name="T1" fmla="*/ 0 h 3561"/>
                  <a:gd name="T2" fmla="*/ 380 w 757"/>
                  <a:gd name="T3" fmla="*/ 42 h 3561"/>
                  <a:gd name="T4" fmla="*/ 384 w 757"/>
                  <a:gd name="T5" fmla="*/ 84 h 3561"/>
                  <a:gd name="T6" fmla="*/ 394 w 757"/>
                  <a:gd name="T7" fmla="*/ 127 h 3561"/>
                  <a:gd name="T8" fmla="*/ 409 w 757"/>
                  <a:gd name="T9" fmla="*/ 168 h 3561"/>
                  <a:gd name="T10" fmla="*/ 447 w 757"/>
                  <a:gd name="T11" fmla="*/ 253 h 3561"/>
                  <a:gd name="T12" fmla="*/ 495 w 757"/>
                  <a:gd name="T13" fmla="*/ 339 h 3561"/>
                  <a:gd name="T14" fmla="*/ 605 w 757"/>
                  <a:gd name="T15" fmla="*/ 510 h 3561"/>
                  <a:gd name="T16" fmla="*/ 658 w 757"/>
                  <a:gd name="T17" fmla="*/ 594 h 3561"/>
                  <a:gd name="T18" fmla="*/ 704 w 757"/>
                  <a:gd name="T19" fmla="*/ 680 h 3561"/>
                  <a:gd name="T20" fmla="*/ 737 w 757"/>
                  <a:gd name="T21" fmla="*/ 765 h 3561"/>
                  <a:gd name="T22" fmla="*/ 749 w 757"/>
                  <a:gd name="T23" fmla="*/ 807 h 3561"/>
                  <a:gd name="T24" fmla="*/ 755 w 757"/>
                  <a:gd name="T25" fmla="*/ 850 h 3561"/>
                  <a:gd name="T26" fmla="*/ 757 w 757"/>
                  <a:gd name="T27" fmla="*/ 891 h 3561"/>
                  <a:gd name="T28" fmla="*/ 753 w 757"/>
                  <a:gd name="T29" fmla="*/ 933 h 3561"/>
                  <a:gd name="T30" fmla="*/ 743 w 757"/>
                  <a:gd name="T31" fmla="*/ 975 h 3561"/>
                  <a:gd name="T32" fmla="*/ 726 w 757"/>
                  <a:gd name="T33" fmla="*/ 1017 h 3561"/>
                  <a:gd name="T34" fmla="*/ 700 w 757"/>
                  <a:gd name="T35" fmla="*/ 1057 h 3561"/>
                  <a:gd name="T36" fmla="*/ 669 w 757"/>
                  <a:gd name="T37" fmla="*/ 1099 h 3561"/>
                  <a:gd name="T38" fmla="*/ 627 w 757"/>
                  <a:gd name="T39" fmla="*/ 1140 h 3561"/>
                  <a:gd name="T40" fmla="*/ 578 w 757"/>
                  <a:gd name="T41" fmla="*/ 1180 h 3561"/>
                  <a:gd name="T42" fmla="*/ 449 w 757"/>
                  <a:gd name="T43" fmla="*/ 1260 h 3561"/>
                  <a:gd name="T44" fmla="*/ 278 w 757"/>
                  <a:gd name="T45" fmla="*/ 1340 h 3561"/>
                  <a:gd name="T46" fmla="*/ 195 w 757"/>
                  <a:gd name="T47" fmla="*/ 1379 h 3561"/>
                  <a:gd name="T48" fmla="*/ 129 w 757"/>
                  <a:gd name="T49" fmla="*/ 1418 h 3561"/>
                  <a:gd name="T50" fmla="*/ 78 w 757"/>
                  <a:gd name="T51" fmla="*/ 1459 h 3561"/>
                  <a:gd name="T52" fmla="*/ 40 w 757"/>
                  <a:gd name="T53" fmla="*/ 1502 h 3561"/>
                  <a:gd name="T54" fmla="*/ 15 w 757"/>
                  <a:gd name="T55" fmla="*/ 1546 h 3561"/>
                  <a:gd name="T56" fmla="*/ 2 w 757"/>
                  <a:gd name="T57" fmla="*/ 1591 h 3561"/>
                  <a:gd name="T58" fmla="*/ 0 w 757"/>
                  <a:gd name="T59" fmla="*/ 1639 h 3561"/>
                  <a:gd name="T60" fmla="*/ 7 w 757"/>
                  <a:gd name="T61" fmla="*/ 1687 h 3561"/>
                  <a:gd name="T62" fmla="*/ 23 w 757"/>
                  <a:gd name="T63" fmla="*/ 1737 h 3561"/>
                  <a:gd name="T64" fmla="*/ 47 w 757"/>
                  <a:gd name="T65" fmla="*/ 1788 h 3561"/>
                  <a:gd name="T66" fmla="*/ 113 w 757"/>
                  <a:gd name="T67" fmla="*/ 1894 h 3561"/>
                  <a:gd name="T68" fmla="*/ 287 w 757"/>
                  <a:gd name="T69" fmla="*/ 2118 h 3561"/>
                  <a:gd name="T70" fmla="*/ 380 w 757"/>
                  <a:gd name="T71" fmla="*/ 2235 h 3561"/>
                  <a:gd name="T72" fmla="*/ 464 w 757"/>
                  <a:gd name="T73" fmla="*/ 2356 h 3561"/>
                  <a:gd name="T74" fmla="*/ 532 w 757"/>
                  <a:gd name="T75" fmla="*/ 2480 h 3561"/>
                  <a:gd name="T76" fmla="*/ 558 w 757"/>
                  <a:gd name="T77" fmla="*/ 2543 h 3561"/>
                  <a:gd name="T78" fmla="*/ 576 w 757"/>
                  <a:gd name="T79" fmla="*/ 2607 h 3561"/>
                  <a:gd name="T80" fmla="*/ 585 w 757"/>
                  <a:gd name="T81" fmla="*/ 2670 h 3561"/>
                  <a:gd name="T82" fmla="*/ 585 w 757"/>
                  <a:gd name="T83" fmla="*/ 2734 h 3561"/>
                  <a:gd name="T84" fmla="*/ 575 w 757"/>
                  <a:gd name="T85" fmla="*/ 2799 h 3561"/>
                  <a:gd name="T86" fmla="*/ 553 w 757"/>
                  <a:gd name="T87" fmla="*/ 2864 h 3561"/>
                  <a:gd name="T88" fmla="*/ 519 w 757"/>
                  <a:gd name="T89" fmla="*/ 2929 h 3561"/>
                  <a:gd name="T90" fmla="*/ 471 w 757"/>
                  <a:gd name="T91" fmla="*/ 2995 h 3561"/>
                  <a:gd name="T92" fmla="*/ 408 w 757"/>
                  <a:gd name="T93" fmla="*/ 3060 h 3561"/>
                  <a:gd name="T94" fmla="*/ 329 w 757"/>
                  <a:gd name="T95" fmla="*/ 3127 h 3561"/>
                  <a:gd name="T96" fmla="*/ 451 w 757"/>
                  <a:gd name="T97" fmla="*/ 3561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7" h="3561">
                    <a:moveTo>
                      <a:pt x="380" y="0"/>
                    </a:moveTo>
                    <a:lnTo>
                      <a:pt x="380" y="42"/>
                    </a:lnTo>
                    <a:lnTo>
                      <a:pt x="384" y="84"/>
                    </a:lnTo>
                    <a:lnTo>
                      <a:pt x="394" y="127"/>
                    </a:lnTo>
                    <a:lnTo>
                      <a:pt x="409" y="168"/>
                    </a:lnTo>
                    <a:lnTo>
                      <a:pt x="447" y="253"/>
                    </a:lnTo>
                    <a:lnTo>
                      <a:pt x="495" y="339"/>
                    </a:lnTo>
                    <a:lnTo>
                      <a:pt x="605" y="510"/>
                    </a:lnTo>
                    <a:lnTo>
                      <a:pt x="658" y="594"/>
                    </a:lnTo>
                    <a:lnTo>
                      <a:pt x="704" y="680"/>
                    </a:lnTo>
                    <a:lnTo>
                      <a:pt x="737" y="765"/>
                    </a:lnTo>
                    <a:lnTo>
                      <a:pt x="749" y="807"/>
                    </a:lnTo>
                    <a:lnTo>
                      <a:pt x="755" y="850"/>
                    </a:lnTo>
                    <a:lnTo>
                      <a:pt x="757" y="891"/>
                    </a:lnTo>
                    <a:lnTo>
                      <a:pt x="753" y="933"/>
                    </a:lnTo>
                    <a:lnTo>
                      <a:pt x="743" y="975"/>
                    </a:lnTo>
                    <a:lnTo>
                      <a:pt x="726" y="1017"/>
                    </a:lnTo>
                    <a:lnTo>
                      <a:pt x="700" y="1057"/>
                    </a:lnTo>
                    <a:lnTo>
                      <a:pt x="669" y="1099"/>
                    </a:lnTo>
                    <a:lnTo>
                      <a:pt x="627" y="1140"/>
                    </a:lnTo>
                    <a:lnTo>
                      <a:pt x="578" y="1180"/>
                    </a:lnTo>
                    <a:lnTo>
                      <a:pt x="449" y="1260"/>
                    </a:lnTo>
                    <a:lnTo>
                      <a:pt x="278" y="1340"/>
                    </a:lnTo>
                    <a:lnTo>
                      <a:pt x="195" y="1379"/>
                    </a:lnTo>
                    <a:lnTo>
                      <a:pt x="129" y="1418"/>
                    </a:lnTo>
                    <a:lnTo>
                      <a:pt x="78" y="1459"/>
                    </a:lnTo>
                    <a:lnTo>
                      <a:pt x="40" y="1502"/>
                    </a:lnTo>
                    <a:lnTo>
                      <a:pt x="15" y="1546"/>
                    </a:lnTo>
                    <a:lnTo>
                      <a:pt x="2" y="1591"/>
                    </a:lnTo>
                    <a:lnTo>
                      <a:pt x="0" y="1639"/>
                    </a:lnTo>
                    <a:lnTo>
                      <a:pt x="7" y="1687"/>
                    </a:lnTo>
                    <a:lnTo>
                      <a:pt x="23" y="1737"/>
                    </a:lnTo>
                    <a:lnTo>
                      <a:pt x="47" y="1788"/>
                    </a:lnTo>
                    <a:lnTo>
                      <a:pt x="113" y="1894"/>
                    </a:lnTo>
                    <a:lnTo>
                      <a:pt x="287" y="2118"/>
                    </a:lnTo>
                    <a:lnTo>
                      <a:pt x="380" y="2235"/>
                    </a:lnTo>
                    <a:lnTo>
                      <a:pt x="464" y="2356"/>
                    </a:lnTo>
                    <a:lnTo>
                      <a:pt x="532" y="2480"/>
                    </a:lnTo>
                    <a:lnTo>
                      <a:pt x="558" y="2543"/>
                    </a:lnTo>
                    <a:lnTo>
                      <a:pt x="576" y="2607"/>
                    </a:lnTo>
                    <a:lnTo>
                      <a:pt x="585" y="2670"/>
                    </a:lnTo>
                    <a:lnTo>
                      <a:pt x="585" y="2734"/>
                    </a:lnTo>
                    <a:lnTo>
                      <a:pt x="575" y="2799"/>
                    </a:lnTo>
                    <a:lnTo>
                      <a:pt x="553" y="2864"/>
                    </a:lnTo>
                    <a:lnTo>
                      <a:pt x="519" y="2929"/>
                    </a:lnTo>
                    <a:lnTo>
                      <a:pt x="471" y="2995"/>
                    </a:lnTo>
                    <a:lnTo>
                      <a:pt x="408" y="3060"/>
                    </a:lnTo>
                    <a:lnTo>
                      <a:pt x="329" y="3127"/>
                    </a:lnTo>
                    <a:lnTo>
                      <a:pt x="451" y="3561"/>
                    </a:lnTo>
                  </a:path>
                </a:pathLst>
              </a:custGeom>
              <a:noFill/>
              <a:ln w="38100" cmpd="sng">
                <a:solidFill>
                  <a:srgbClr val="FFC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de-CH" sz="1600"/>
              </a:p>
            </p:txBody>
          </p:sp>
          <p:sp>
            <p:nvSpPr>
              <p:cNvPr id="65" name="Freeform 136"/>
              <p:cNvSpPr>
                <a:spLocks/>
              </p:cNvSpPr>
              <p:nvPr/>
            </p:nvSpPr>
            <p:spPr bwMode="auto">
              <a:xfrm>
                <a:off x="2971800" y="5831666"/>
                <a:ext cx="533400" cy="645334"/>
              </a:xfrm>
              <a:custGeom>
                <a:avLst/>
                <a:gdLst>
                  <a:gd name="T0" fmla="*/ 380 w 757"/>
                  <a:gd name="T1" fmla="*/ 0 h 3561"/>
                  <a:gd name="T2" fmla="*/ 380 w 757"/>
                  <a:gd name="T3" fmla="*/ 42 h 3561"/>
                  <a:gd name="T4" fmla="*/ 384 w 757"/>
                  <a:gd name="T5" fmla="*/ 84 h 3561"/>
                  <a:gd name="T6" fmla="*/ 394 w 757"/>
                  <a:gd name="T7" fmla="*/ 127 h 3561"/>
                  <a:gd name="T8" fmla="*/ 409 w 757"/>
                  <a:gd name="T9" fmla="*/ 168 h 3561"/>
                  <a:gd name="T10" fmla="*/ 447 w 757"/>
                  <a:gd name="T11" fmla="*/ 253 h 3561"/>
                  <a:gd name="T12" fmla="*/ 495 w 757"/>
                  <a:gd name="T13" fmla="*/ 339 h 3561"/>
                  <a:gd name="T14" fmla="*/ 605 w 757"/>
                  <a:gd name="T15" fmla="*/ 510 h 3561"/>
                  <a:gd name="T16" fmla="*/ 658 w 757"/>
                  <a:gd name="T17" fmla="*/ 594 h 3561"/>
                  <a:gd name="T18" fmla="*/ 704 w 757"/>
                  <a:gd name="T19" fmla="*/ 680 h 3561"/>
                  <a:gd name="T20" fmla="*/ 737 w 757"/>
                  <a:gd name="T21" fmla="*/ 765 h 3561"/>
                  <a:gd name="T22" fmla="*/ 749 w 757"/>
                  <a:gd name="T23" fmla="*/ 807 h 3561"/>
                  <a:gd name="T24" fmla="*/ 755 w 757"/>
                  <a:gd name="T25" fmla="*/ 850 h 3561"/>
                  <a:gd name="T26" fmla="*/ 757 w 757"/>
                  <a:gd name="T27" fmla="*/ 891 h 3561"/>
                  <a:gd name="T28" fmla="*/ 753 w 757"/>
                  <a:gd name="T29" fmla="*/ 933 h 3561"/>
                  <a:gd name="T30" fmla="*/ 743 w 757"/>
                  <a:gd name="T31" fmla="*/ 975 h 3561"/>
                  <a:gd name="T32" fmla="*/ 726 w 757"/>
                  <a:gd name="T33" fmla="*/ 1017 h 3561"/>
                  <a:gd name="T34" fmla="*/ 700 w 757"/>
                  <a:gd name="T35" fmla="*/ 1057 h 3561"/>
                  <a:gd name="T36" fmla="*/ 669 w 757"/>
                  <a:gd name="T37" fmla="*/ 1099 h 3561"/>
                  <a:gd name="T38" fmla="*/ 627 w 757"/>
                  <a:gd name="T39" fmla="*/ 1140 h 3561"/>
                  <a:gd name="T40" fmla="*/ 578 w 757"/>
                  <a:gd name="T41" fmla="*/ 1180 h 3561"/>
                  <a:gd name="T42" fmla="*/ 449 w 757"/>
                  <a:gd name="T43" fmla="*/ 1260 h 3561"/>
                  <a:gd name="T44" fmla="*/ 278 w 757"/>
                  <a:gd name="T45" fmla="*/ 1340 h 3561"/>
                  <a:gd name="T46" fmla="*/ 195 w 757"/>
                  <a:gd name="T47" fmla="*/ 1379 h 3561"/>
                  <a:gd name="T48" fmla="*/ 129 w 757"/>
                  <a:gd name="T49" fmla="*/ 1418 h 3561"/>
                  <a:gd name="T50" fmla="*/ 78 w 757"/>
                  <a:gd name="T51" fmla="*/ 1459 h 3561"/>
                  <a:gd name="T52" fmla="*/ 40 w 757"/>
                  <a:gd name="T53" fmla="*/ 1502 h 3561"/>
                  <a:gd name="T54" fmla="*/ 15 w 757"/>
                  <a:gd name="T55" fmla="*/ 1546 h 3561"/>
                  <a:gd name="T56" fmla="*/ 2 w 757"/>
                  <a:gd name="T57" fmla="*/ 1591 h 3561"/>
                  <a:gd name="T58" fmla="*/ 0 w 757"/>
                  <a:gd name="T59" fmla="*/ 1639 h 3561"/>
                  <a:gd name="T60" fmla="*/ 7 w 757"/>
                  <a:gd name="T61" fmla="*/ 1687 h 3561"/>
                  <a:gd name="T62" fmla="*/ 23 w 757"/>
                  <a:gd name="T63" fmla="*/ 1737 h 3561"/>
                  <a:gd name="T64" fmla="*/ 47 w 757"/>
                  <a:gd name="T65" fmla="*/ 1788 h 3561"/>
                  <a:gd name="T66" fmla="*/ 113 w 757"/>
                  <a:gd name="T67" fmla="*/ 1894 h 3561"/>
                  <a:gd name="T68" fmla="*/ 287 w 757"/>
                  <a:gd name="T69" fmla="*/ 2118 h 3561"/>
                  <a:gd name="T70" fmla="*/ 380 w 757"/>
                  <a:gd name="T71" fmla="*/ 2235 h 3561"/>
                  <a:gd name="T72" fmla="*/ 464 w 757"/>
                  <a:gd name="T73" fmla="*/ 2356 h 3561"/>
                  <a:gd name="T74" fmla="*/ 532 w 757"/>
                  <a:gd name="T75" fmla="*/ 2480 h 3561"/>
                  <a:gd name="T76" fmla="*/ 558 w 757"/>
                  <a:gd name="T77" fmla="*/ 2543 h 3561"/>
                  <a:gd name="T78" fmla="*/ 576 w 757"/>
                  <a:gd name="T79" fmla="*/ 2607 h 3561"/>
                  <a:gd name="T80" fmla="*/ 585 w 757"/>
                  <a:gd name="T81" fmla="*/ 2670 h 3561"/>
                  <a:gd name="T82" fmla="*/ 585 w 757"/>
                  <a:gd name="T83" fmla="*/ 2734 h 3561"/>
                  <a:gd name="T84" fmla="*/ 575 w 757"/>
                  <a:gd name="T85" fmla="*/ 2799 h 3561"/>
                  <a:gd name="T86" fmla="*/ 553 w 757"/>
                  <a:gd name="T87" fmla="*/ 2864 h 3561"/>
                  <a:gd name="T88" fmla="*/ 519 w 757"/>
                  <a:gd name="T89" fmla="*/ 2929 h 3561"/>
                  <a:gd name="T90" fmla="*/ 471 w 757"/>
                  <a:gd name="T91" fmla="*/ 2995 h 3561"/>
                  <a:gd name="T92" fmla="*/ 408 w 757"/>
                  <a:gd name="T93" fmla="*/ 3060 h 3561"/>
                  <a:gd name="T94" fmla="*/ 329 w 757"/>
                  <a:gd name="T95" fmla="*/ 3127 h 3561"/>
                  <a:gd name="T96" fmla="*/ 451 w 757"/>
                  <a:gd name="T97" fmla="*/ 3561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7" h="3561">
                    <a:moveTo>
                      <a:pt x="380" y="0"/>
                    </a:moveTo>
                    <a:lnTo>
                      <a:pt x="380" y="42"/>
                    </a:lnTo>
                    <a:lnTo>
                      <a:pt x="384" y="84"/>
                    </a:lnTo>
                    <a:lnTo>
                      <a:pt x="394" y="127"/>
                    </a:lnTo>
                    <a:lnTo>
                      <a:pt x="409" y="168"/>
                    </a:lnTo>
                    <a:lnTo>
                      <a:pt x="447" y="253"/>
                    </a:lnTo>
                    <a:lnTo>
                      <a:pt x="495" y="339"/>
                    </a:lnTo>
                    <a:lnTo>
                      <a:pt x="605" y="510"/>
                    </a:lnTo>
                    <a:lnTo>
                      <a:pt x="658" y="594"/>
                    </a:lnTo>
                    <a:lnTo>
                      <a:pt x="704" y="680"/>
                    </a:lnTo>
                    <a:lnTo>
                      <a:pt x="737" y="765"/>
                    </a:lnTo>
                    <a:lnTo>
                      <a:pt x="749" y="807"/>
                    </a:lnTo>
                    <a:lnTo>
                      <a:pt x="755" y="850"/>
                    </a:lnTo>
                    <a:lnTo>
                      <a:pt x="757" y="891"/>
                    </a:lnTo>
                    <a:lnTo>
                      <a:pt x="753" y="933"/>
                    </a:lnTo>
                    <a:lnTo>
                      <a:pt x="743" y="975"/>
                    </a:lnTo>
                    <a:lnTo>
                      <a:pt x="726" y="1017"/>
                    </a:lnTo>
                    <a:lnTo>
                      <a:pt x="700" y="1057"/>
                    </a:lnTo>
                    <a:lnTo>
                      <a:pt x="669" y="1099"/>
                    </a:lnTo>
                    <a:lnTo>
                      <a:pt x="627" y="1140"/>
                    </a:lnTo>
                    <a:lnTo>
                      <a:pt x="578" y="1180"/>
                    </a:lnTo>
                    <a:lnTo>
                      <a:pt x="449" y="1260"/>
                    </a:lnTo>
                    <a:lnTo>
                      <a:pt x="278" y="1340"/>
                    </a:lnTo>
                    <a:lnTo>
                      <a:pt x="195" y="1379"/>
                    </a:lnTo>
                    <a:lnTo>
                      <a:pt x="129" y="1418"/>
                    </a:lnTo>
                    <a:lnTo>
                      <a:pt x="78" y="1459"/>
                    </a:lnTo>
                    <a:lnTo>
                      <a:pt x="40" y="1502"/>
                    </a:lnTo>
                    <a:lnTo>
                      <a:pt x="15" y="1546"/>
                    </a:lnTo>
                    <a:lnTo>
                      <a:pt x="2" y="1591"/>
                    </a:lnTo>
                    <a:lnTo>
                      <a:pt x="0" y="1639"/>
                    </a:lnTo>
                    <a:lnTo>
                      <a:pt x="7" y="1687"/>
                    </a:lnTo>
                    <a:lnTo>
                      <a:pt x="23" y="1737"/>
                    </a:lnTo>
                    <a:lnTo>
                      <a:pt x="47" y="1788"/>
                    </a:lnTo>
                    <a:lnTo>
                      <a:pt x="113" y="1894"/>
                    </a:lnTo>
                    <a:lnTo>
                      <a:pt x="287" y="2118"/>
                    </a:lnTo>
                    <a:lnTo>
                      <a:pt x="380" y="2235"/>
                    </a:lnTo>
                    <a:lnTo>
                      <a:pt x="464" y="2356"/>
                    </a:lnTo>
                    <a:lnTo>
                      <a:pt x="532" y="2480"/>
                    </a:lnTo>
                    <a:lnTo>
                      <a:pt x="558" y="2543"/>
                    </a:lnTo>
                    <a:lnTo>
                      <a:pt x="576" y="2607"/>
                    </a:lnTo>
                    <a:lnTo>
                      <a:pt x="585" y="2670"/>
                    </a:lnTo>
                    <a:lnTo>
                      <a:pt x="585" y="2734"/>
                    </a:lnTo>
                    <a:lnTo>
                      <a:pt x="575" y="2799"/>
                    </a:lnTo>
                    <a:lnTo>
                      <a:pt x="553" y="2864"/>
                    </a:lnTo>
                    <a:lnTo>
                      <a:pt x="519" y="2929"/>
                    </a:lnTo>
                    <a:lnTo>
                      <a:pt x="471" y="2995"/>
                    </a:lnTo>
                    <a:lnTo>
                      <a:pt x="408" y="3060"/>
                    </a:lnTo>
                    <a:lnTo>
                      <a:pt x="329" y="3127"/>
                    </a:lnTo>
                    <a:lnTo>
                      <a:pt x="451" y="3561"/>
                    </a:lnTo>
                  </a:path>
                </a:pathLst>
              </a:custGeom>
              <a:noFill/>
              <a:ln w="38100" cmpd="sng">
                <a:solidFill>
                  <a:srgbClr val="FFC000"/>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de-CH" sz="1600"/>
              </a:p>
            </p:txBody>
          </p:sp>
        </p:grpSp>
        <p:sp>
          <p:nvSpPr>
            <p:cNvPr id="74" name="TextBox 73"/>
            <p:cNvSpPr txBox="1"/>
            <p:nvPr/>
          </p:nvSpPr>
          <p:spPr>
            <a:xfrm rot="16200000">
              <a:off x="305655" y="2121829"/>
              <a:ext cx="951846" cy="236028"/>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2000" dirty="0">
                  <a:solidFill>
                    <a:srgbClr val="000000"/>
                  </a:solidFill>
                </a:rPr>
                <a:t>Standard</a:t>
              </a:r>
              <a:endParaRPr lang="de-CH" sz="2000" dirty="0" err="1">
                <a:solidFill>
                  <a:srgbClr val="000000"/>
                </a:solidFill>
              </a:endParaRPr>
            </a:p>
          </p:txBody>
        </p:sp>
      </p:grpSp>
      <p:sp>
        <p:nvSpPr>
          <p:cNvPr id="75" name="TextBox 74">
            <a:extLst>
              <a:ext uri="{FF2B5EF4-FFF2-40B4-BE49-F238E27FC236}">
                <a16:creationId xmlns:a16="http://schemas.microsoft.com/office/drawing/2014/main" id="{EA08091D-57AA-670F-4A77-5E1D0B8123D7}"/>
              </a:ext>
            </a:extLst>
          </p:cNvPr>
          <p:cNvSpPr txBox="1"/>
          <p:nvPr/>
        </p:nvSpPr>
        <p:spPr>
          <a:xfrm>
            <a:off x="4417384" y="2237834"/>
            <a:ext cx="192021" cy="233235"/>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600" dirty="0">
                <a:solidFill>
                  <a:srgbClr val="000000"/>
                </a:solidFill>
              </a:rPr>
              <a:t>n- </a:t>
            </a:r>
            <a:endParaRPr lang="de-CH" sz="1600" dirty="0" err="1">
              <a:solidFill>
                <a:srgbClr val="000000"/>
              </a:solidFill>
            </a:endParaRPr>
          </a:p>
        </p:txBody>
      </p:sp>
      <p:grpSp>
        <p:nvGrpSpPr>
          <p:cNvPr id="37" name="Group 36">
            <a:extLst>
              <a:ext uri="{FF2B5EF4-FFF2-40B4-BE49-F238E27FC236}">
                <a16:creationId xmlns:a16="http://schemas.microsoft.com/office/drawing/2014/main" id="{D74246FF-496B-9598-A0D9-1EFEB13553D9}"/>
              </a:ext>
            </a:extLst>
          </p:cNvPr>
          <p:cNvGrpSpPr/>
          <p:nvPr/>
        </p:nvGrpSpPr>
        <p:grpSpPr>
          <a:xfrm>
            <a:off x="4051192" y="1708213"/>
            <a:ext cx="1478335" cy="188636"/>
            <a:chOff x="4051192" y="1708213"/>
            <a:chExt cx="1478335" cy="188636"/>
          </a:xfrm>
        </p:grpSpPr>
        <p:sp>
          <p:nvSpPr>
            <p:cNvPr id="106" name="Rounded Rectangle 65">
              <a:extLst>
                <a:ext uri="{FF2B5EF4-FFF2-40B4-BE49-F238E27FC236}">
                  <a16:creationId xmlns:a16="http://schemas.microsoft.com/office/drawing/2014/main" id="{F61CB2AE-EC72-4A82-B972-49DA469858FA}"/>
                </a:ext>
              </a:extLst>
            </p:cNvPr>
            <p:cNvSpPr/>
            <p:nvPr/>
          </p:nvSpPr>
          <p:spPr bwMode="auto">
            <a:xfrm>
              <a:off x="4051192" y="1769973"/>
              <a:ext cx="1478335" cy="126876"/>
            </a:xfrm>
            <a:prstGeom prst="roundRect">
              <a:avLst/>
            </a:prstGeom>
            <a:solidFill>
              <a:schemeClr val="accent3">
                <a:lumMod val="40000"/>
                <a:lumOff val="6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84">
                <a:spcBef>
                  <a:spcPct val="0"/>
                </a:spcBef>
              </a:pPr>
              <a:endParaRPr lang="de-CH" sz="3200">
                <a:solidFill>
                  <a:srgbClr val="000000"/>
                </a:solidFill>
                <a:latin typeface="Times" charset="0"/>
              </a:endParaRPr>
            </a:p>
          </p:txBody>
        </p:sp>
        <p:sp>
          <p:nvSpPr>
            <p:cNvPr id="107" name="TextBox 106">
              <a:extLst>
                <a:ext uri="{FF2B5EF4-FFF2-40B4-BE49-F238E27FC236}">
                  <a16:creationId xmlns:a16="http://schemas.microsoft.com/office/drawing/2014/main" id="{9A343735-CCC9-3D98-D0A3-5EACC94A7695}"/>
                </a:ext>
              </a:extLst>
            </p:cNvPr>
            <p:cNvSpPr txBox="1"/>
            <p:nvPr/>
          </p:nvSpPr>
          <p:spPr>
            <a:xfrm>
              <a:off x="4076942" y="1708213"/>
              <a:ext cx="1248139" cy="126489"/>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600" dirty="0">
                  <a:solidFill>
                    <a:srgbClr val="000000"/>
                  </a:solidFill>
                </a:rPr>
                <a:t>p+ </a:t>
              </a:r>
              <a:endParaRPr lang="de-CH" sz="1600" dirty="0" err="1">
                <a:solidFill>
                  <a:srgbClr val="000000"/>
                </a:solidFill>
              </a:endParaRPr>
            </a:p>
          </p:txBody>
        </p:sp>
      </p:grpSp>
      <p:sp>
        <p:nvSpPr>
          <p:cNvPr id="6" name="Rectangle: Folded Corner 5">
            <a:extLst>
              <a:ext uri="{FF2B5EF4-FFF2-40B4-BE49-F238E27FC236}">
                <a16:creationId xmlns:a16="http://schemas.microsoft.com/office/drawing/2014/main" id="{EABDA197-326D-24EB-D238-72A44676A0E1}"/>
              </a:ext>
            </a:extLst>
          </p:cNvPr>
          <p:cNvSpPr/>
          <p:nvPr/>
        </p:nvSpPr>
        <p:spPr>
          <a:xfrm>
            <a:off x="4581000" y="3943166"/>
            <a:ext cx="1872208" cy="1416157"/>
          </a:xfrm>
          <a:prstGeom prst="foldedCorner">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Characterisation of inverse LGADs in the soft X-ray energy range </a:t>
            </a:r>
            <a:r>
              <a:rPr lang="en-US" sz="1200" b="1" dirty="0">
                <a:solidFill>
                  <a:schemeClr val="tx1"/>
                </a:solidFill>
                <a:latin typeface="Bradley Hand ITC" panose="03070402050302030203" pitchFamily="66" charset="0"/>
              </a:rPr>
              <a:t>Shuqi Li</a:t>
            </a:r>
          </a:p>
          <a:p>
            <a:pPr algn="ctr"/>
            <a:r>
              <a:rPr lang="en-US" sz="1200" b="1" dirty="0">
                <a:solidFill>
                  <a:schemeClr val="tx1"/>
                </a:solidFill>
                <a:latin typeface="Bradley Hand ITC" panose="03070402050302030203" pitchFamily="66" charset="0"/>
              </a:rPr>
              <a:t>Tuesday 11:00</a:t>
            </a:r>
            <a:endParaRPr lang="de-CH" sz="1200" b="1" dirty="0" err="1">
              <a:solidFill>
                <a:schemeClr val="tx1"/>
              </a:solidFill>
              <a:latin typeface="Bradley Hand ITC" panose="03070402050302030203" pitchFamily="66" charset="0"/>
            </a:endParaRPr>
          </a:p>
        </p:txBody>
      </p:sp>
      <p:grpSp>
        <p:nvGrpSpPr>
          <p:cNvPr id="42" name="Group 41">
            <a:extLst>
              <a:ext uri="{FF2B5EF4-FFF2-40B4-BE49-F238E27FC236}">
                <a16:creationId xmlns:a16="http://schemas.microsoft.com/office/drawing/2014/main" id="{9D37DA55-D587-807F-3768-CCC95F0DC5D1}"/>
              </a:ext>
            </a:extLst>
          </p:cNvPr>
          <p:cNvGrpSpPr/>
          <p:nvPr/>
        </p:nvGrpSpPr>
        <p:grpSpPr>
          <a:xfrm>
            <a:off x="6371283" y="548680"/>
            <a:ext cx="4350786" cy="3195914"/>
            <a:chOff x="6371283" y="548680"/>
            <a:chExt cx="4350786" cy="3195914"/>
          </a:xfrm>
        </p:grpSpPr>
        <p:pic>
          <p:nvPicPr>
            <p:cNvPr id="35" name="Picture 34" descr="A graph of a graph showing a number of electrons&#10;&#10;AI-generated content may be incorrect.">
              <a:extLst>
                <a:ext uri="{FF2B5EF4-FFF2-40B4-BE49-F238E27FC236}">
                  <a16:creationId xmlns:a16="http://schemas.microsoft.com/office/drawing/2014/main" id="{83D3C4EB-3833-5465-A637-4FCCCFE2DF6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1283" y="548680"/>
              <a:ext cx="4350786" cy="3195914"/>
            </a:xfrm>
            <a:prstGeom prst="rect">
              <a:avLst/>
            </a:prstGeom>
            <a:solidFill>
              <a:schemeClr val="bg1"/>
            </a:solidFill>
          </p:spPr>
        </p:pic>
        <p:sp>
          <p:nvSpPr>
            <p:cNvPr id="4" name="TextBox 3"/>
            <p:cNvSpPr txBox="1"/>
            <p:nvPr/>
          </p:nvSpPr>
          <p:spPr>
            <a:xfrm>
              <a:off x="8976320" y="2366726"/>
              <a:ext cx="1521244" cy="682647"/>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r>
                <a:rPr lang="en-US" sz="1333" dirty="0">
                  <a:solidFill>
                    <a:srgbClr val="0070C0"/>
                  </a:solidFill>
                  <a:latin typeface="Calibri"/>
                </a:rPr>
                <a:t>Hard X-ray sensors</a:t>
              </a:r>
            </a:p>
            <a:p>
              <a:pPr eaLnBrk="1" hangingPunct="1">
                <a:lnSpc>
                  <a:spcPct val="110000"/>
                </a:lnSpc>
                <a:spcBef>
                  <a:spcPct val="0"/>
                </a:spcBef>
                <a:buClr>
                  <a:srgbClr val="000000"/>
                </a:buClr>
              </a:pPr>
              <a:r>
                <a:rPr lang="de-CH" sz="1333" dirty="0" err="1">
                  <a:solidFill>
                    <a:srgbClr val="FFC000"/>
                  </a:solidFill>
                  <a:latin typeface="Calibri"/>
                </a:rPr>
                <a:t>Optimized</a:t>
              </a:r>
              <a:r>
                <a:rPr lang="de-CH" sz="1333" dirty="0">
                  <a:solidFill>
                    <a:srgbClr val="FFC000"/>
                  </a:solidFill>
                  <a:latin typeface="Calibri"/>
                </a:rPr>
                <a:t> </a:t>
              </a:r>
              <a:r>
                <a:rPr lang="de-CH" sz="1333" dirty="0" err="1">
                  <a:solidFill>
                    <a:srgbClr val="FFC000"/>
                  </a:solidFill>
                  <a:latin typeface="Calibri"/>
                </a:rPr>
                <a:t>implant</a:t>
              </a:r>
              <a:endParaRPr lang="de-CH" sz="1333" dirty="0">
                <a:solidFill>
                  <a:srgbClr val="FFC000"/>
                </a:solidFill>
                <a:latin typeface="Calibri"/>
              </a:endParaRPr>
            </a:p>
            <a:p>
              <a:pPr eaLnBrk="1" hangingPunct="1">
                <a:lnSpc>
                  <a:spcPct val="110000"/>
                </a:lnSpc>
                <a:spcBef>
                  <a:spcPct val="0"/>
                </a:spcBef>
                <a:buClr>
                  <a:srgbClr val="000000"/>
                </a:buClr>
              </a:pPr>
              <a:r>
                <a:rPr lang="de-CH" sz="1333" dirty="0" err="1">
                  <a:solidFill>
                    <a:srgbClr val="009242"/>
                  </a:solidFill>
                  <a:latin typeface="Calibri"/>
                </a:rPr>
                <a:t>Passivated</a:t>
              </a:r>
              <a:r>
                <a:rPr lang="de-CH" sz="1333" dirty="0">
                  <a:solidFill>
                    <a:srgbClr val="009242"/>
                  </a:solidFill>
                  <a:latin typeface="Calibri"/>
                </a:rPr>
                <a:t> </a:t>
              </a:r>
              <a:r>
                <a:rPr lang="de-CH" sz="1333" dirty="0" err="1">
                  <a:solidFill>
                    <a:srgbClr val="009242"/>
                  </a:solidFill>
                  <a:latin typeface="Calibri"/>
                </a:rPr>
                <a:t>surface</a:t>
              </a:r>
              <a:endParaRPr lang="de-CH" sz="1333" dirty="0">
                <a:solidFill>
                  <a:srgbClr val="009242"/>
                </a:solidFill>
                <a:latin typeface="Calibri"/>
              </a:endParaRPr>
            </a:p>
            <a:p>
              <a:pPr eaLnBrk="1" hangingPunct="1">
                <a:lnSpc>
                  <a:spcPct val="110000"/>
                </a:lnSpc>
                <a:spcBef>
                  <a:spcPct val="0"/>
                </a:spcBef>
                <a:buClr>
                  <a:srgbClr val="000000"/>
                </a:buClr>
              </a:pPr>
              <a:r>
                <a:rPr lang="de-CH" sz="1333" dirty="0" err="1">
                  <a:solidFill>
                    <a:srgbClr val="C00000"/>
                  </a:solidFill>
                  <a:latin typeface="Calibri"/>
                </a:rPr>
                <a:t>Thin</a:t>
              </a:r>
              <a:r>
                <a:rPr lang="de-CH" sz="1333" dirty="0">
                  <a:solidFill>
                    <a:srgbClr val="C00000"/>
                  </a:solidFill>
                  <a:latin typeface="Calibri"/>
                </a:rPr>
                <a:t> </a:t>
              </a:r>
              <a:r>
                <a:rPr lang="de-CH" sz="1333" dirty="0" err="1">
                  <a:solidFill>
                    <a:srgbClr val="C00000"/>
                  </a:solidFill>
                  <a:latin typeface="Calibri"/>
                </a:rPr>
                <a:t>passivation</a:t>
              </a:r>
              <a:r>
                <a:rPr lang="de-CH" sz="1333" dirty="0">
                  <a:solidFill>
                    <a:srgbClr val="C00000"/>
                  </a:solidFill>
                  <a:latin typeface="Calibri"/>
                </a:rPr>
                <a:t> (2025)</a:t>
              </a:r>
            </a:p>
          </p:txBody>
        </p:sp>
        <p:sp>
          <p:nvSpPr>
            <p:cNvPr id="26" name="Rectangle 1"/>
            <p:cNvSpPr>
              <a:spLocks noChangeArrowheads="1"/>
            </p:cNvSpPr>
            <p:nvPr/>
          </p:nvSpPr>
          <p:spPr bwMode="auto">
            <a:xfrm>
              <a:off x="8760296" y="1844824"/>
              <a:ext cx="19045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de-DE" altLang="de-DE" sz="1100" i="0" u="none" strike="noStrike" cap="none" normalizeH="0" baseline="0" dirty="0">
                  <a:ln>
                    <a:noFill/>
                  </a:ln>
                  <a:solidFill>
                    <a:schemeClr val="tx1"/>
                  </a:solidFill>
                  <a:effectLst/>
                </a:rPr>
                <a:t>Carulla, </a:t>
              </a:r>
              <a:r>
                <a:rPr kumimoji="0" lang="de-DE" altLang="de-DE" sz="1100" i="1" u="none" strike="noStrike" cap="none" normalizeH="0" baseline="0" dirty="0">
                  <a:ln>
                    <a:noFill/>
                  </a:ln>
                  <a:solidFill>
                    <a:schemeClr val="tx1"/>
                  </a:solidFill>
                  <a:effectLst/>
                </a:rPr>
                <a:t>et al. </a:t>
              </a:r>
            </a:p>
            <a:p>
              <a:pPr marL="0" marR="0" lvl="0" indent="0" algn="r" defTabSz="914400" rtl="0" eaLnBrk="0" fontAlgn="base" latinLnBrk="0" hangingPunct="0">
                <a:lnSpc>
                  <a:spcPct val="100000"/>
                </a:lnSpc>
                <a:spcBef>
                  <a:spcPct val="0"/>
                </a:spcBef>
                <a:spcAft>
                  <a:spcPct val="0"/>
                </a:spcAft>
                <a:buClrTx/>
                <a:buSzTx/>
                <a:buFontTx/>
                <a:buNone/>
                <a:tabLst/>
              </a:pPr>
              <a:r>
                <a:rPr kumimoji="0" lang="de-DE" altLang="de-DE" sz="1100" i="1" u="none" strike="noStrike" cap="none" normalizeH="0" baseline="0" dirty="0">
                  <a:ln>
                    <a:noFill/>
                  </a:ln>
                  <a:solidFill>
                    <a:schemeClr val="tx1"/>
                  </a:solidFill>
                  <a:effectLst/>
                </a:rPr>
                <a:t>Sensors</a:t>
              </a:r>
              <a:r>
                <a:rPr kumimoji="0" lang="de-DE" altLang="de-DE" sz="1100" i="0" u="none" strike="noStrike" cap="none" normalizeH="0" baseline="0" dirty="0">
                  <a:ln>
                    <a:noFill/>
                  </a:ln>
                  <a:solidFill>
                    <a:schemeClr val="tx1"/>
                  </a:solidFill>
                  <a:effectLst/>
                </a:rPr>
                <a:t>. 2024; 24(3): 942.</a:t>
              </a:r>
            </a:p>
            <a:p>
              <a:pPr marL="0" marR="0" lvl="0" indent="0" algn="r" defTabSz="914400" rtl="0" eaLnBrk="0" fontAlgn="base" latinLnBrk="0" hangingPunct="0">
                <a:lnSpc>
                  <a:spcPct val="100000"/>
                </a:lnSpc>
                <a:spcBef>
                  <a:spcPct val="0"/>
                </a:spcBef>
                <a:spcAft>
                  <a:spcPct val="0"/>
                </a:spcAft>
                <a:buClrTx/>
                <a:buSzTx/>
                <a:buFontTx/>
                <a:buNone/>
                <a:tabLst/>
              </a:pPr>
              <a:r>
                <a:rPr lang="de-DE" altLang="de-DE" sz="1100" dirty="0"/>
                <a:t>&amp; </a:t>
              </a:r>
              <a:r>
                <a:rPr lang="de-DE" altLang="de-DE" sz="1100" dirty="0" err="1"/>
                <a:t>unpublished</a:t>
              </a:r>
              <a:r>
                <a:rPr lang="de-DE" altLang="de-DE" sz="1100" dirty="0"/>
                <a:t> </a:t>
              </a:r>
              <a:r>
                <a:rPr lang="de-DE" altLang="de-DE" sz="1100" dirty="0" err="1"/>
                <a:t>results</a:t>
              </a:r>
              <a:r>
                <a:rPr kumimoji="0" lang="de-DE" altLang="de-DE" sz="1100" i="0" u="none" strike="noStrike" cap="none" normalizeH="0" baseline="0" dirty="0">
                  <a:ln>
                    <a:noFill/>
                  </a:ln>
                  <a:solidFill>
                    <a:schemeClr val="tx1"/>
                  </a:solidFill>
                  <a:effectLst/>
                </a:rPr>
                <a:t> </a:t>
              </a:r>
            </a:p>
          </p:txBody>
        </p:sp>
        <p:sp>
          <p:nvSpPr>
            <p:cNvPr id="36" name="TextBox 35">
              <a:extLst>
                <a:ext uri="{FF2B5EF4-FFF2-40B4-BE49-F238E27FC236}">
                  <a16:creationId xmlns:a16="http://schemas.microsoft.com/office/drawing/2014/main" id="{912C7451-2B41-DDA4-2EB5-6DFD74E115BE}"/>
                </a:ext>
              </a:extLst>
            </p:cNvPr>
            <p:cNvSpPr txBox="1"/>
            <p:nvPr/>
          </p:nvSpPr>
          <p:spPr>
            <a:xfrm>
              <a:off x="9751780" y="573591"/>
              <a:ext cx="878446" cy="138499"/>
            </a:xfrm>
            <a:prstGeom prst="rect">
              <a:avLst/>
            </a:prstGeom>
            <a:noFill/>
          </p:spPr>
          <p:txBody>
            <a:bodyPr wrap="none" lIns="0" tIns="0" rIns="0" bIns="0" rtlCol="0">
              <a:spAutoFit/>
            </a:bodyPr>
            <a:lstStyle/>
            <a:p>
              <a:pPr algn="l"/>
              <a:r>
                <a:rPr lang="en-US" sz="900" dirty="0"/>
                <a:t>Courtesy J. Zhang</a:t>
              </a:r>
              <a:endParaRPr lang="de-CH" sz="900" dirty="0"/>
            </a:p>
          </p:txBody>
        </p:sp>
      </p:grpSp>
      <p:sp>
        <p:nvSpPr>
          <p:cNvPr id="38" name="TextBox 37">
            <a:extLst>
              <a:ext uri="{FF2B5EF4-FFF2-40B4-BE49-F238E27FC236}">
                <a16:creationId xmlns:a16="http://schemas.microsoft.com/office/drawing/2014/main" id="{17280D89-A51A-F5EE-7F04-EC2053E767D0}"/>
              </a:ext>
            </a:extLst>
          </p:cNvPr>
          <p:cNvSpPr txBox="1"/>
          <p:nvPr/>
        </p:nvSpPr>
        <p:spPr>
          <a:xfrm>
            <a:off x="4407262" y="2232502"/>
            <a:ext cx="192021" cy="233235"/>
          </a:xfrm>
          <a:prstGeom prst="rect">
            <a:avLst/>
          </a:prstGeom>
          <a:noFill/>
        </p:spPr>
        <p:txBody>
          <a:bodyPr wrap="square" lIns="0" tIns="0" rIns="0" bIns="0" rtlCol="0">
            <a:noAutofit/>
          </a:bodyPr>
          <a:lstStyle/>
          <a:p>
            <a:pPr defTabSz="1219184">
              <a:lnSpc>
                <a:spcPct val="110000"/>
              </a:lnSpc>
              <a:spcBef>
                <a:spcPct val="0"/>
              </a:spcBef>
              <a:buClr>
                <a:srgbClr val="000000"/>
              </a:buClr>
            </a:pPr>
            <a:r>
              <a:rPr lang="en-US" sz="1600" dirty="0">
                <a:solidFill>
                  <a:srgbClr val="000000"/>
                </a:solidFill>
              </a:rPr>
              <a:t>p- </a:t>
            </a:r>
            <a:endParaRPr lang="de-CH" sz="1600" dirty="0" err="1">
              <a:solidFill>
                <a:srgbClr val="000000"/>
              </a:solidFill>
            </a:endParaRPr>
          </a:p>
        </p:txBody>
      </p:sp>
      <p:sp>
        <p:nvSpPr>
          <p:cNvPr id="43" name="Slide Number Placeholder 5">
            <a:extLst>
              <a:ext uri="{FF2B5EF4-FFF2-40B4-BE49-F238E27FC236}">
                <a16:creationId xmlns:a16="http://schemas.microsoft.com/office/drawing/2014/main" id="{2870795A-9598-671D-BAFE-B3B27ABE32D5}"/>
              </a:ext>
            </a:extLst>
          </p:cNvPr>
          <p:cNvSpPr>
            <a:spLocks noGrp="1"/>
          </p:cNvSpPr>
          <p:nvPr>
            <p:ph type="sldNum" sz="quarter" idx="12"/>
          </p:nvPr>
        </p:nvSpPr>
        <p:spPr>
          <a:xfrm>
            <a:off x="695325" y="6404573"/>
            <a:ext cx="703263" cy="144016"/>
          </a:xfrm>
        </p:spPr>
        <p:txBody>
          <a:bodyPr/>
          <a:lstStyle/>
          <a:p>
            <a:fld id="{442AD375-037F-43D0-B059-5172DA06796A}" type="slidenum">
              <a:rPr lang="en-GB" noProof="0" smtClean="0"/>
              <a:pPr/>
              <a:t>17</a:t>
            </a:fld>
            <a:endParaRPr lang="en-GB" noProof="0" dirty="0"/>
          </a:p>
        </p:txBody>
      </p:sp>
    </p:spTree>
    <p:extLst>
      <p:ext uri="{BB962C8B-B14F-4D97-AF65-F5344CB8AC3E}">
        <p14:creationId xmlns:p14="http://schemas.microsoft.com/office/powerpoint/2010/main" val="4147742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7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xit" presetSubtype="0" fill="hold" grpId="0" nodeType="withEffect">
                                  <p:stCondLst>
                                    <p:cond delay="0"/>
                                  </p:stCondLst>
                                  <p:childTnLst>
                                    <p:set>
                                      <p:cBhvr>
                                        <p:cTn id="24" dur="1" fill="hold">
                                          <p:stCondLst>
                                            <p:cond delay="0"/>
                                          </p:stCondLst>
                                        </p:cTn>
                                        <p:tgtEl>
                                          <p:spTgt spid="75"/>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5" grpId="1"/>
      <p:bldP spid="6" grpId="0" animBg="1"/>
      <p:bldP spid="3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it-IT" dirty="0"/>
              <a:t>Single </a:t>
            </a:r>
            <a:r>
              <a:rPr lang="it-IT" dirty="0" err="1"/>
              <a:t>photon</a:t>
            </a:r>
            <a:r>
              <a:rPr lang="it-IT" dirty="0"/>
              <a:t> </a:t>
            </a:r>
            <a:r>
              <a:rPr lang="it-IT" dirty="0" err="1"/>
              <a:t>counting</a:t>
            </a:r>
            <a:r>
              <a:rPr lang="it-IT" dirty="0"/>
              <a:t> </a:t>
            </a:r>
            <a:r>
              <a:rPr lang="it-IT" dirty="0" err="1"/>
              <a:t>below</a:t>
            </a:r>
            <a:r>
              <a:rPr lang="it-IT" dirty="0"/>
              <a:t> 1 </a:t>
            </a:r>
            <a:r>
              <a:rPr lang="it-IT" dirty="0" err="1"/>
              <a:t>keV</a:t>
            </a:r>
            <a:endParaRPr lang="de-CH" dirty="0"/>
          </a:p>
        </p:txBody>
      </p:sp>
      <p:sp>
        <p:nvSpPr>
          <p:cNvPr id="28" name="Content Placeholder 27">
            <a:extLst>
              <a:ext uri="{FF2B5EF4-FFF2-40B4-BE49-F238E27FC236}">
                <a16:creationId xmlns:a16="http://schemas.microsoft.com/office/drawing/2014/main" id="{591E3B47-E5C5-D7EB-F96E-D6D03EDC836A}"/>
              </a:ext>
            </a:extLst>
          </p:cNvPr>
          <p:cNvSpPr>
            <a:spLocks noGrp="1"/>
          </p:cNvSpPr>
          <p:nvPr>
            <p:ph sz="quarter" idx="4294967295"/>
          </p:nvPr>
        </p:nvSpPr>
        <p:spPr>
          <a:xfrm>
            <a:off x="6528048" y="2163690"/>
            <a:ext cx="5281612" cy="2273421"/>
          </a:xfrm>
        </p:spPr>
        <p:txBody>
          <a:bodyPr/>
          <a:lstStyle/>
          <a:p>
            <a:pPr marL="342900" indent="-342900">
              <a:buFont typeface="Arial" panose="020B0604020202020204" pitchFamily="34" charset="0"/>
              <a:buChar char="•"/>
            </a:pPr>
            <a:r>
              <a:rPr lang="en-US" dirty="0"/>
              <a:t>Largest LGAD ever!</a:t>
            </a:r>
          </a:p>
          <a:p>
            <a:pPr marL="342900" indent="-342900">
              <a:buFont typeface="Arial" panose="020B0604020202020204" pitchFamily="34" charset="0"/>
              <a:buChar char="•"/>
            </a:pPr>
            <a:r>
              <a:rPr lang="en-US" dirty="0"/>
              <a:t>Single photon resolution down to ~500 eV</a:t>
            </a:r>
          </a:p>
          <a:p>
            <a:pPr marL="342900" indent="-342900">
              <a:buFont typeface="Arial" panose="020B0604020202020204" pitchFamily="34" charset="0"/>
              <a:buChar char="•"/>
            </a:pPr>
            <a:r>
              <a:rPr lang="en-US" dirty="0"/>
              <a:t>Effective noise reduction</a:t>
            </a:r>
          </a:p>
          <a:p>
            <a:pPr marL="342900" indent="-342900">
              <a:buFont typeface="Arial" panose="020B0604020202020204" pitchFamily="34" charset="0"/>
              <a:buChar char="•"/>
            </a:pPr>
            <a:r>
              <a:rPr lang="en-US" dirty="0"/>
              <a:t>Cooling required </a:t>
            </a:r>
          </a:p>
          <a:p>
            <a:pPr marL="342900" indent="-342900">
              <a:buFont typeface="Arial" panose="020B0604020202020204" pitchFamily="34" charset="0"/>
              <a:buChar char="•"/>
            </a:pPr>
            <a:r>
              <a:rPr lang="en-US" dirty="0"/>
              <a:t>Scientific papers at the Fe L-edge (700eV) and O K-edge (530 eV)</a:t>
            </a:r>
          </a:p>
          <a:p>
            <a:pPr marL="342900" indent="-342900">
              <a:buFont typeface="Arial" panose="020B0604020202020204" pitchFamily="34" charset="0"/>
              <a:buChar char="•"/>
            </a:pPr>
            <a:endParaRPr lang="de-CH" dirty="0"/>
          </a:p>
        </p:txBody>
      </p:sp>
      <p:sp>
        <p:nvSpPr>
          <p:cNvPr id="31" name="TextBox 30">
            <a:extLst>
              <a:ext uri="{FF2B5EF4-FFF2-40B4-BE49-F238E27FC236}">
                <a16:creationId xmlns:a16="http://schemas.microsoft.com/office/drawing/2014/main" id="{6B175CA0-5692-C5AD-8C7C-1EE7B780DC3A}"/>
              </a:ext>
            </a:extLst>
          </p:cNvPr>
          <p:cNvSpPr txBox="1"/>
          <p:nvPr/>
        </p:nvSpPr>
        <p:spPr>
          <a:xfrm>
            <a:off x="1247685" y="5901406"/>
            <a:ext cx="4052016" cy="358444"/>
          </a:xfrm>
          <a:prstGeom prst="rect">
            <a:avLst/>
          </a:prstGeom>
          <a:noFill/>
        </p:spPr>
        <p:txBody>
          <a:bodyPr wrap="none" lIns="0" tIns="0" rIns="0" bIns="0" rtlCol="0" anchor="b">
            <a:noAutofit/>
          </a:bodyPr>
          <a:lstStyle/>
          <a:p>
            <a:pPr algn="ctr" eaLnBrk="1" hangingPunct="1">
              <a:lnSpc>
                <a:spcPct val="110000"/>
              </a:lnSpc>
              <a:spcBef>
                <a:spcPct val="0"/>
              </a:spcBef>
              <a:buClr>
                <a:srgbClr val="000000"/>
              </a:buClr>
            </a:pPr>
            <a:r>
              <a:rPr lang="en-US" sz="1600" dirty="0">
                <a:solidFill>
                  <a:srgbClr val="000000"/>
                </a:solidFill>
                <a:latin typeface="Calibri"/>
              </a:rPr>
              <a:t>Image of a FZP acquired using EIGER</a:t>
            </a:r>
          </a:p>
          <a:p>
            <a:pPr algn="ctr">
              <a:lnSpc>
                <a:spcPct val="110000"/>
              </a:lnSpc>
              <a:spcBef>
                <a:spcPct val="0"/>
              </a:spcBef>
              <a:buClr>
                <a:srgbClr val="000000"/>
              </a:buClr>
            </a:pPr>
            <a:r>
              <a:rPr lang="en-US" sz="1600" dirty="0">
                <a:solidFill>
                  <a:srgbClr val="000000"/>
                </a:solidFill>
                <a:latin typeface="Calibri"/>
              </a:rPr>
              <a:t>SIM beamline SLS </a:t>
            </a:r>
          </a:p>
          <a:p>
            <a:pPr algn="ctr">
              <a:lnSpc>
                <a:spcPct val="110000"/>
              </a:lnSpc>
              <a:spcBef>
                <a:spcPct val="0"/>
              </a:spcBef>
              <a:buClr>
                <a:srgbClr val="000000"/>
              </a:buClr>
            </a:pPr>
            <a:r>
              <a:rPr lang="de-CH" sz="1600" dirty="0"/>
              <a:t>F. Baruffaldi et al., </a:t>
            </a:r>
            <a:r>
              <a:rPr lang="de-CH" sz="1600" dirty="0" err="1"/>
              <a:t>under</a:t>
            </a:r>
            <a:r>
              <a:rPr lang="de-CH" sz="1600" dirty="0"/>
              <a:t> review. </a:t>
            </a:r>
          </a:p>
        </p:txBody>
      </p:sp>
      <p:grpSp>
        <p:nvGrpSpPr>
          <p:cNvPr id="33" name="Group 32">
            <a:extLst>
              <a:ext uri="{FF2B5EF4-FFF2-40B4-BE49-F238E27FC236}">
                <a16:creationId xmlns:a16="http://schemas.microsoft.com/office/drawing/2014/main" id="{636343CA-3664-E4B4-3F46-0FEBD2C3083B}"/>
              </a:ext>
            </a:extLst>
          </p:cNvPr>
          <p:cNvGrpSpPr/>
          <p:nvPr/>
        </p:nvGrpSpPr>
        <p:grpSpPr>
          <a:xfrm>
            <a:off x="2717910" y="1641029"/>
            <a:ext cx="2760307" cy="3120910"/>
            <a:chOff x="862391" y="893486"/>
            <a:chExt cx="3133545" cy="3370874"/>
          </a:xfrm>
        </p:grpSpPr>
        <p:pic>
          <p:nvPicPr>
            <p:cNvPr id="6" name="Grafik 5"/>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7037" t="1289" r="26303" b="11719"/>
            <a:stretch/>
          </p:blipFill>
          <p:spPr>
            <a:xfrm>
              <a:off x="947673" y="893486"/>
              <a:ext cx="2927363" cy="3370874"/>
            </a:xfrm>
            <a:prstGeom prst="rect">
              <a:avLst/>
            </a:prstGeom>
          </p:spPr>
        </p:pic>
        <p:sp>
          <p:nvSpPr>
            <p:cNvPr id="32" name="Rectangle 31">
              <a:extLst>
                <a:ext uri="{FF2B5EF4-FFF2-40B4-BE49-F238E27FC236}">
                  <a16:creationId xmlns:a16="http://schemas.microsoft.com/office/drawing/2014/main" id="{7DC70171-17F5-EDC9-17CF-A8A3285E6665}"/>
                </a:ext>
              </a:extLst>
            </p:cNvPr>
            <p:cNvSpPr/>
            <p:nvPr/>
          </p:nvSpPr>
          <p:spPr bwMode="auto">
            <a:xfrm>
              <a:off x="862391" y="1275606"/>
              <a:ext cx="3133545" cy="72009"/>
            </a:xfrm>
            <a:prstGeom prst="rect">
              <a:avLst/>
            </a:prstGeom>
            <a:solidFill>
              <a:schemeClr val="bg1"/>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de-CH" sz="3200">
                <a:latin typeface="Times" charset="0"/>
              </a:endParaRPr>
            </a:p>
          </p:txBody>
        </p:sp>
      </p:grpSp>
      <p:pic>
        <p:nvPicPr>
          <p:cNvPr id="23" name="Picture 22">
            <a:extLst>
              <a:ext uri="{FF2B5EF4-FFF2-40B4-BE49-F238E27FC236}">
                <a16:creationId xmlns:a16="http://schemas.microsoft.com/office/drawing/2014/main" id="{7816AB93-C118-25D9-ABA8-A81B039F34F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1931" y="2086332"/>
            <a:ext cx="1948417" cy="2595028"/>
          </a:xfrm>
          <a:prstGeom prst="rect">
            <a:avLst/>
          </a:prstGeom>
          <a:ln>
            <a:noFill/>
          </a:ln>
          <a:effectLst>
            <a:outerShdw blurRad="228600" algn="ctr" rotWithShape="0">
              <a:prstClr val="black">
                <a:alpha val="40000"/>
              </a:prstClr>
            </a:outerShdw>
          </a:effectLst>
        </p:spPr>
      </p:pic>
      <mc:AlternateContent xmlns:mc="http://schemas.openxmlformats.org/markup-compatibility/2006" xmlns:a14="http://schemas.microsoft.com/office/drawing/2010/main">
        <mc:Choice Requires="a14">
          <p:sp>
            <p:nvSpPr>
              <p:cNvPr id="24" name="Textfeld 7">
                <a:extLst>
                  <a:ext uri="{FF2B5EF4-FFF2-40B4-BE49-F238E27FC236}">
                    <a16:creationId xmlns:a16="http://schemas.microsoft.com/office/drawing/2014/main" id="{2D2EDB25-58E3-68FC-E09B-BC5DE25225BE}"/>
                  </a:ext>
                </a:extLst>
              </p:cNvPr>
              <p:cNvSpPr txBox="1"/>
              <p:nvPr/>
            </p:nvSpPr>
            <p:spPr>
              <a:xfrm>
                <a:off x="733888" y="4629075"/>
                <a:ext cx="1946460" cy="312093"/>
              </a:xfrm>
              <a:prstGeom prst="rect">
                <a:avLst/>
              </a:prstGeom>
              <a:noFill/>
              <a:ln>
                <a:noFill/>
              </a:ln>
            </p:spPr>
            <p:txBody>
              <a:bodyPr vert="horz" wrap="square" lIns="90000" tIns="45000" rIns="90000" bIns="45000" anchorCtr="0" compatLnSpc="0">
                <a:spAutoFit/>
              </a:bodyPr>
              <a:lstStyle>
                <a:defPPr>
                  <a:defRPr lang="de-CH"/>
                </a:defPPr>
                <a:lvl1pPr algn="l" rtl="0" eaLnBrk="0" fontAlgn="base" hangingPunct="0">
                  <a:spcBef>
                    <a:spcPct val="50000"/>
                  </a:spcBef>
                  <a:spcAft>
                    <a:spcPct val="0"/>
                  </a:spcAft>
                  <a:defRPr sz="2133" kern="1200">
                    <a:solidFill>
                      <a:schemeClr val="tx1"/>
                    </a:solidFill>
                    <a:latin typeface="Arial" charset="0"/>
                    <a:ea typeface="ヒラギノ角ゴ Pro W3" charset="0"/>
                    <a:cs typeface="ヒラギノ角ゴ Pro W3" charset="0"/>
                  </a:defRPr>
                </a:lvl1pPr>
                <a:lvl2pPr marL="609570" algn="l" rtl="0" eaLnBrk="0" fontAlgn="base" hangingPunct="0">
                  <a:spcBef>
                    <a:spcPct val="50000"/>
                  </a:spcBef>
                  <a:spcAft>
                    <a:spcPct val="0"/>
                  </a:spcAft>
                  <a:defRPr sz="2133" kern="1200">
                    <a:solidFill>
                      <a:schemeClr val="tx1"/>
                    </a:solidFill>
                    <a:latin typeface="Arial" charset="0"/>
                    <a:ea typeface="ヒラギノ角ゴ Pro W3" charset="0"/>
                    <a:cs typeface="ヒラギノ角ゴ Pro W3" charset="0"/>
                  </a:defRPr>
                </a:lvl2pPr>
                <a:lvl3pPr marL="1219139" algn="l" rtl="0" eaLnBrk="0" fontAlgn="base" hangingPunct="0">
                  <a:spcBef>
                    <a:spcPct val="50000"/>
                  </a:spcBef>
                  <a:spcAft>
                    <a:spcPct val="0"/>
                  </a:spcAft>
                  <a:defRPr sz="2133" kern="1200">
                    <a:solidFill>
                      <a:schemeClr val="tx1"/>
                    </a:solidFill>
                    <a:latin typeface="Arial" charset="0"/>
                    <a:ea typeface="ヒラギノ角ゴ Pro W3" charset="0"/>
                    <a:cs typeface="ヒラギノ角ゴ Pro W3" charset="0"/>
                  </a:defRPr>
                </a:lvl3pPr>
                <a:lvl4pPr marL="1828709" algn="l" rtl="0" eaLnBrk="0" fontAlgn="base" hangingPunct="0">
                  <a:spcBef>
                    <a:spcPct val="50000"/>
                  </a:spcBef>
                  <a:spcAft>
                    <a:spcPct val="0"/>
                  </a:spcAft>
                  <a:defRPr sz="2133" kern="1200">
                    <a:solidFill>
                      <a:schemeClr val="tx1"/>
                    </a:solidFill>
                    <a:latin typeface="Arial" charset="0"/>
                    <a:ea typeface="ヒラギノ角ゴ Pro W3" charset="0"/>
                    <a:cs typeface="ヒラギノ角ゴ Pro W3" charset="0"/>
                  </a:defRPr>
                </a:lvl4pPr>
                <a:lvl5pPr marL="2438278" algn="l" rtl="0" eaLnBrk="0" fontAlgn="base" hangingPunct="0">
                  <a:spcBef>
                    <a:spcPct val="50000"/>
                  </a:spcBef>
                  <a:spcAft>
                    <a:spcPct val="0"/>
                  </a:spcAft>
                  <a:defRPr sz="2133" kern="1200">
                    <a:solidFill>
                      <a:schemeClr val="tx1"/>
                    </a:solidFill>
                    <a:latin typeface="Arial" charset="0"/>
                    <a:ea typeface="ヒラギノ角ゴ Pro W3" charset="0"/>
                    <a:cs typeface="ヒラギノ角ゴ Pro W3" charset="0"/>
                  </a:defRPr>
                </a:lvl5pPr>
                <a:lvl6pPr marL="3047848" algn="l" defTabSz="609570" rtl="0" eaLnBrk="1" latinLnBrk="0" hangingPunct="1">
                  <a:defRPr sz="2133" kern="1200">
                    <a:solidFill>
                      <a:schemeClr val="tx1"/>
                    </a:solidFill>
                    <a:latin typeface="Arial" charset="0"/>
                    <a:ea typeface="ヒラギノ角ゴ Pro W3" charset="0"/>
                    <a:cs typeface="ヒラギノ角ゴ Pro W3" charset="0"/>
                  </a:defRPr>
                </a:lvl6pPr>
                <a:lvl7pPr marL="3657417" algn="l" defTabSz="609570" rtl="0" eaLnBrk="1" latinLnBrk="0" hangingPunct="1">
                  <a:defRPr sz="2133" kern="1200">
                    <a:solidFill>
                      <a:schemeClr val="tx1"/>
                    </a:solidFill>
                    <a:latin typeface="Arial" charset="0"/>
                    <a:ea typeface="ヒラギノ角ゴ Pro W3" charset="0"/>
                    <a:cs typeface="ヒラギノ角ゴ Pro W3" charset="0"/>
                  </a:defRPr>
                </a:lvl7pPr>
                <a:lvl8pPr marL="4266987" algn="l" defTabSz="609570" rtl="0" eaLnBrk="1" latinLnBrk="0" hangingPunct="1">
                  <a:defRPr sz="2133" kern="1200">
                    <a:solidFill>
                      <a:schemeClr val="tx1"/>
                    </a:solidFill>
                    <a:latin typeface="Arial" charset="0"/>
                    <a:ea typeface="ヒラギノ角ゴ Pro W3" charset="0"/>
                    <a:cs typeface="ヒラギノ角ゴ Pro W3" charset="0"/>
                  </a:defRPr>
                </a:lvl8pPr>
                <a:lvl9pPr marL="4876557" algn="l" defTabSz="609570" rtl="0" eaLnBrk="1" latinLnBrk="0" hangingPunct="1">
                  <a:defRPr sz="2133" kern="1200">
                    <a:solidFill>
                      <a:schemeClr val="tx1"/>
                    </a:solidFill>
                    <a:latin typeface="Arial" charset="0"/>
                    <a:ea typeface="ヒラギノ角ゴ Pro W3" charset="0"/>
                    <a:cs typeface="ヒラギノ角ゴ Pro W3" charset="0"/>
                  </a:defRPr>
                </a:lvl9pPr>
              </a:lstStyle>
              <a:p>
                <a:pPr marL="0" marR="0" lvl="0" indent="0" algn="ctr" rtl="0" hangingPunct="0">
                  <a:lnSpc>
                    <a:spcPct val="100000"/>
                  </a:lnSpc>
                  <a:spcBef>
                    <a:spcPts val="0"/>
                  </a:spcBef>
                  <a:spcAft>
                    <a:spcPts val="0"/>
                  </a:spcAft>
                  <a:buNone/>
                  <a:tabLst/>
                </a:pPr>
                <a:r>
                  <a:rPr lang="en-US" sz="1400" dirty="0">
                    <a:solidFill>
                      <a:schemeClr val="tx1"/>
                    </a:solidFill>
                    <a:latin typeface="+mn-lt"/>
                    <a:ea typeface="AR PL UMing HK" pitchFamily="2"/>
                    <a:cs typeface="Lohit Devanagari" pitchFamily="2"/>
                  </a:rPr>
                  <a:t>4 </a:t>
                </a:r>
                <a14:m>
                  <m:oMath xmlns:m="http://schemas.openxmlformats.org/officeDocument/2006/math">
                    <m:r>
                      <a:rPr lang="en-US" sz="1400" b="0" i="1" smtClean="0">
                        <a:solidFill>
                          <a:schemeClr val="tx1"/>
                        </a:solidFill>
                        <a:latin typeface="Cambria Math" panose="02040503050406030204" pitchFamily="18" charset="0"/>
                        <a:ea typeface="AR PL UMing HK" pitchFamily="2"/>
                        <a:cs typeface="Lohit Devanagari" pitchFamily="2"/>
                      </a:rPr>
                      <m:t>×</m:t>
                    </m:r>
                  </m:oMath>
                </a14:m>
                <a:r>
                  <a:rPr lang="en-US" sz="1400" u="none" strike="noStrike" kern="1200" cap="none" dirty="0">
                    <a:ln>
                      <a:noFill/>
                    </a:ln>
                    <a:solidFill>
                      <a:schemeClr val="tx1"/>
                    </a:solidFill>
                    <a:latin typeface="+mn-lt"/>
                    <a:ea typeface="AR PL UMing HK" pitchFamily="2"/>
                    <a:cs typeface="Lohit Devanagari" pitchFamily="2"/>
                  </a:rPr>
                  <a:t> 4 cm</a:t>
                </a:r>
                <a:r>
                  <a:rPr lang="en-US" sz="1400" u="none" strike="noStrike" kern="1200" cap="none" baseline="30000" dirty="0">
                    <a:ln>
                      <a:noFill/>
                    </a:ln>
                    <a:solidFill>
                      <a:schemeClr val="tx1"/>
                    </a:solidFill>
                    <a:latin typeface="+mn-lt"/>
                    <a:ea typeface="AR PL UMing HK" pitchFamily="2"/>
                    <a:cs typeface="Lohit Devanagari" pitchFamily="2"/>
                  </a:rPr>
                  <a:t>2  </a:t>
                </a:r>
                <a:r>
                  <a:rPr lang="en-US" sz="1400" u="none" strike="noStrike" kern="1200" cap="none" dirty="0" err="1">
                    <a:ln>
                      <a:noFill/>
                    </a:ln>
                    <a:solidFill>
                      <a:schemeClr val="tx1"/>
                    </a:solidFill>
                    <a:latin typeface="+mn-lt"/>
                    <a:ea typeface="AR PL UMing HK" pitchFamily="2"/>
                    <a:cs typeface="Lohit Devanagari" pitchFamily="2"/>
                  </a:rPr>
                  <a:t>iLGAD</a:t>
                </a:r>
                <a:endParaRPr lang="en-US" sz="1400" u="none" strike="noStrike" kern="1200" cap="none" baseline="30000" dirty="0">
                  <a:ln>
                    <a:noFill/>
                  </a:ln>
                  <a:solidFill>
                    <a:schemeClr val="tx1"/>
                  </a:solidFill>
                  <a:latin typeface="+mn-lt"/>
                  <a:ea typeface="AR PL UMing HK" pitchFamily="2"/>
                  <a:cs typeface="Lohit Devanagari" pitchFamily="2"/>
                </a:endParaRPr>
              </a:p>
            </p:txBody>
          </p:sp>
        </mc:Choice>
        <mc:Fallback xmlns="">
          <p:sp>
            <p:nvSpPr>
              <p:cNvPr id="24" name="Textfeld 7">
                <a:extLst>
                  <a:ext uri="{FF2B5EF4-FFF2-40B4-BE49-F238E27FC236}">
                    <a16:creationId xmlns:a16="http://schemas.microsoft.com/office/drawing/2014/main" id="{2D2EDB25-58E3-68FC-E09B-BC5DE25225BE}"/>
                  </a:ext>
                </a:extLst>
              </p:cNvPr>
              <p:cNvSpPr txBox="1">
                <a:spLocks noRot="1" noChangeAspect="1" noMove="1" noResize="1" noEditPoints="1" noAdjustHandles="1" noChangeArrowheads="1" noChangeShapeType="1" noTextEdit="1"/>
              </p:cNvSpPr>
              <p:nvPr/>
            </p:nvSpPr>
            <p:spPr>
              <a:xfrm>
                <a:off x="733888" y="4629075"/>
                <a:ext cx="1946460" cy="312093"/>
              </a:xfrm>
              <a:prstGeom prst="rect">
                <a:avLst/>
              </a:prstGeom>
              <a:blipFill>
                <a:blip r:embed="rId8"/>
                <a:stretch>
                  <a:fillRect t="-19231" b="-19231"/>
                </a:stretch>
              </a:blipFill>
              <a:ln>
                <a:noFill/>
              </a:ln>
            </p:spPr>
            <p:txBody>
              <a:bodyPr/>
              <a:lstStyle/>
              <a:p>
                <a:r>
                  <a:rPr lang="de-CH">
                    <a:noFill/>
                  </a:rPr>
                  <a:t> </a:t>
                </a:r>
              </a:p>
            </p:txBody>
          </p:sp>
        </mc:Fallback>
      </mc:AlternateContent>
      <p:sp>
        <p:nvSpPr>
          <p:cNvPr id="25" name="Slide Number Placeholder 5">
            <a:extLst>
              <a:ext uri="{FF2B5EF4-FFF2-40B4-BE49-F238E27FC236}">
                <a16:creationId xmlns:a16="http://schemas.microsoft.com/office/drawing/2014/main" id="{50D78460-BCFD-26C7-845A-FA9F0F59272D}"/>
              </a:ext>
            </a:extLst>
          </p:cNvPr>
          <p:cNvSpPr>
            <a:spLocks noGrp="1"/>
          </p:cNvSpPr>
          <p:nvPr>
            <p:ph type="sldNum" sz="quarter" idx="12"/>
          </p:nvPr>
        </p:nvSpPr>
        <p:spPr>
          <a:xfrm>
            <a:off x="695325" y="6404573"/>
            <a:ext cx="703263" cy="144016"/>
          </a:xfrm>
        </p:spPr>
        <p:txBody>
          <a:bodyPr/>
          <a:lstStyle/>
          <a:p>
            <a:fld id="{442AD375-037F-43D0-B059-5172DA06796A}" type="slidenum">
              <a:rPr lang="en-GB" noProof="0" smtClean="0"/>
              <a:pPr/>
              <a:t>18</a:t>
            </a:fld>
            <a:endParaRPr lang="en-GB" noProof="0" dirty="0"/>
          </a:p>
        </p:txBody>
      </p:sp>
    </p:spTree>
    <p:extLst>
      <p:ext uri="{BB962C8B-B14F-4D97-AF65-F5344CB8AC3E}">
        <p14:creationId xmlns:p14="http://schemas.microsoft.com/office/powerpoint/2010/main" val="1965126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p:cNvGrpSpPr>
            <a:grpSpLocks/>
          </p:cNvGrpSpPr>
          <p:nvPr/>
        </p:nvGrpSpPr>
        <p:grpSpPr>
          <a:xfrm>
            <a:off x="1631505" y="1224001"/>
            <a:ext cx="4042915" cy="1368519"/>
            <a:chOff x="1676400" y="1224000"/>
            <a:chExt cx="5775592" cy="2737036"/>
          </a:xfrm>
        </p:grpSpPr>
        <p:pic>
          <p:nvPicPr>
            <p:cNvPr id="33" name="Picture 32"/>
            <p:cNvPicPr>
              <a:picLocks/>
            </p:cNvPicPr>
            <p:nvPr/>
          </p:nvPicPr>
          <p:blipFill rotWithShape="1">
            <a:blip r:embed="rId3">
              <a:extLst>
                <a:ext uri="{28A0092B-C50C-407E-A947-70E740481C1C}">
                  <a14:useLocalDpi xmlns:a14="http://schemas.microsoft.com/office/drawing/2010/main" val="0"/>
                </a:ext>
              </a:extLst>
            </a:blip>
            <a:srcRect l="10060" r="9691" b="76688"/>
            <a:stretch/>
          </p:blipFill>
          <p:spPr>
            <a:xfrm>
              <a:off x="1676400" y="1224000"/>
              <a:ext cx="5775592" cy="2737036"/>
            </a:xfrm>
            <a:prstGeom prst="rect">
              <a:avLst/>
            </a:prstGeom>
          </p:spPr>
        </p:pic>
        <p:sp>
          <p:nvSpPr>
            <p:cNvPr id="34" name="TextBox 33"/>
            <p:cNvSpPr txBox="1"/>
            <p:nvPr/>
          </p:nvSpPr>
          <p:spPr>
            <a:xfrm>
              <a:off x="2477479" y="2592517"/>
              <a:ext cx="936104" cy="360040"/>
            </a:xfrm>
            <a:prstGeom prst="rect">
              <a:avLst/>
            </a:prstGeom>
            <a:noFill/>
          </p:spPr>
          <p:txBody>
            <a:bodyPr wrap="none" lIns="0" tIns="0" rIns="0" bIns="0" rtlCol="0">
              <a:noAutofit/>
            </a:bodyPr>
            <a:lstStyle/>
            <a:p>
              <a:pPr algn="ctr">
                <a:lnSpc>
                  <a:spcPct val="110000"/>
                </a:lnSpc>
              </a:pPr>
              <a:r>
                <a:rPr lang="en-US" sz="1200" kern="1000" spc="30" dirty="0">
                  <a:cs typeface="Franklin Gothic Book"/>
                </a:rPr>
                <a:t>fluorescence</a:t>
              </a:r>
              <a:endParaRPr lang="de-CH" sz="1200" kern="1000" spc="30" dirty="0" err="1">
                <a:cs typeface="Franklin Gothic Book"/>
              </a:endParaRPr>
            </a:p>
          </p:txBody>
        </p:sp>
        <p:sp>
          <p:nvSpPr>
            <p:cNvPr id="35" name="TextBox 34"/>
            <p:cNvSpPr txBox="1"/>
            <p:nvPr/>
          </p:nvSpPr>
          <p:spPr>
            <a:xfrm>
              <a:off x="5996880" y="1797982"/>
              <a:ext cx="288031" cy="360040"/>
            </a:xfrm>
            <a:prstGeom prst="rect">
              <a:avLst/>
            </a:prstGeom>
            <a:noFill/>
          </p:spPr>
          <p:txBody>
            <a:bodyPr wrap="none" lIns="0" tIns="0" rIns="0" bIns="0" rtlCol="0">
              <a:noAutofit/>
            </a:bodyPr>
            <a:lstStyle/>
            <a:p>
              <a:pPr algn="ctr">
                <a:lnSpc>
                  <a:spcPct val="110000"/>
                </a:lnSpc>
              </a:pPr>
              <a:r>
                <a:rPr lang="en-US" sz="1200" kern="1000" spc="30" dirty="0">
                  <a:cs typeface="Franklin Gothic Book"/>
                </a:rPr>
                <a:t>Total</a:t>
              </a:r>
            </a:p>
            <a:p>
              <a:pPr algn="ctr">
                <a:lnSpc>
                  <a:spcPct val="110000"/>
                </a:lnSpc>
              </a:pPr>
              <a:r>
                <a:rPr lang="en-US" sz="1200" kern="1000" spc="30" dirty="0">
                  <a:cs typeface="Franklin Gothic Book"/>
                </a:rPr>
                <a:t>5</a:t>
              </a:r>
              <a:endParaRPr lang="de-CH" sz="1200" kern="1000" spc="30" dirty="0" err="1">
                <a:cs typeface="Franklin Gothic Book"/>
              </a:endParaRPr>
            </a:p>
          </p:txBody>
        </p:sp>
      </p:grpSp>
      <p:grpSp>
        <p:nvGrpSpPr>
          <p:cNvPr id="2" name="Group 1"/>
          <p:cNvGrpSpPr/>
          <p:nvPr/>
        </p:nvGrpSpPr>
        <p:grpSpPr>
          <a:xfrm>
            <a:off x="1651340" y="2492983"/>
            <a:ext cx="4042915" cy="1384604"/>
            <a:chOff x="5004048" y="2691750"/>
            <a:chExt cx="4042915" cy="1384604"/>
          </a:xfrm>
        </p:grpSpPr>
        <p:pic>
          <p:nvPicPr>
            <p:cNvPr id="27" name="Picture 26"/>
            <p:cNvPicPr>
              <a:picLocks/>
            </p:cNvPicPr>
            <p:nvPr/>
          </p:nvPicPr>
          <p:blipFill rotWithShape="1">
            <a:blip r:embed="rId3">
              <a:extLst>
                <a:ext uri="{28A0092B-C50C-407E-A947-70E740481C1C}">
                  <a14:useLocalDpi xmlns:a14="http://schemas.microsoft.com/office/drawing/2010/main" val="0"/>
                </a:ext>
              </a:extLst>
            </a:blip>
            <a:srcRect l="10060" t="76414" r="9691"/>
            <a:stretch/>
          </p:blipFill>
          <p:spPr>
            <a:xfrm>
              <a:off x="5004048" y="2691750"/>
              <a:ext cx="4042915" cy="1384604"/>
            </a:xfrm>
            <a:prstGeom prst="rect">
              <a:avLst/>
            </a:prstGeom>
          </p:spPr>
        </p:pic>
        <p:cxnSp>
          <p:nvCxnSpPr>
            <p:cNvPr id="49" name="Straight Connector 48"/>
            <p:cNvCxnSpPr>
              <a:cxnSpLocks/>
            </p:cNvCxnSpPr>
            <p:nvPr/>
          </p:nvCxnSpPr>
          <p:spPr bwMode="auto">
            <a:xfrm flipV="1">
              <a:off x="5571008" y="3327167"/>
              <a:ext cx="0" cy="540000"/>
            </a:xfrm>
            <a:prstGeom prst="line">
              <a:avLst/>
            </a:prstGeom>
            <a:solidFill>
              <a:schemeClr val="accent1"/>
            </a:solidFill>
            <a:ln w="19050" cap="flat" cmpd="sng" algn="ctr">
              <a:solidFill>
                <a:schemeClr val="accent6">
                  <a:lumMod val="60000"/>
                  <a:lumOff val="40000"/>
                </a:schemeClr>
              </a:solidFill>
              <a:prstDash val="dash"/>
              <a:round/>
              <a:headEnd type="none" w="med" len="med"/>
              <a:tailEnd type="none" w="med" len="med"/>
            </a:ln>
            <a:effectLst/>
          </p:spPr>
        </p:cxnSp>
        <p:cxnSp>
          <p:nvCxnSpPr>
            <p:cNvPr id="50" name="Straight Connector 49"/>
            <p:cNvCxnSpPr>
              <a:cxnSpLocks/>
            </p:cNvCxnSpPr>
            <p:nvPr/>
          </p:nvCxnSpPr>
          <p:spPr bwMode="auto">
            <a:xfrm flipV="1">
              <a:off x="6112008" y="3327167"/>
              <a:ext cx="0" cy="540000"/>
            </a:xfrm>
            <a:prstGeom prst="line">
              <a:avLst/>
            </a:prstGeom>
            <a:solidFill>
              <a:schemeClr val="accent1"/>
            </a:solidFill>
            <a:ln w="19050" cap="flat" cmpd="sng" algn="ctr">
              <a:solidFill>
                <a:schemeClr val="accent6">
                  <a:lumMod val="60000"/>
                  <a:lumOff val="40000"/>
                </a:schemeClr>
              </a:solidFill>
              <a:prstDash val="dash"/>
              <a:round/>
              <a:headEnd type="none" w="med" len="med"/>
              <a:tailEnd type="none" w="med" len="med"/>
            </a:ln>
            <a:effectLst/>
          </p:spPr>
        </p:cxnSp>
        <p:cxnSp>
          <p:nvCxnSpPr>
            <p:cNvPr id="51" name="Straight Connector 50"/>
            <p:cNvCxnSpPr>
              <a:cxnSpLocks/>
            </p:cNvCxnSpPr>
            <p:nvPr/>
          </p:nvCxnSpPr>
          <p:spPr bwMode="auto">
            <a:xfrm flipV="1">
              <a:off x="6622915" y="3327167"/>
              <a:ext cx="0" cy="540000"/>
            </a:xfrm>
            <a:prstGeom prst="line">
              <a:avLst/>
            </a:prstGeom>
            <a:solidFill>
              <a:schemeClr val="accent1"/>
            </a:solidFill>
            <a:ln w="19050" cap="flat" cmpd="sng" algn="ctr">
              <a:solidFill>
                <a:schemeClr val="accent6">
                  <a:lumMod val="60000"/>
                  <a:lumOff val="40000"/>
                </a:schemeClr>
              </a:solidFill>
              <a:prstDash val="dash"/>
              <a:round/>
              <a:headEnd type="none" w="med" len="med"/>
              <a:tailEnd type="none" w="med" len="med"/>
            </a:ln>
            <a:effectLst/>
          </p:spPr>
        </p:cxnSp>
        <p:cxnSp>
          <p:nvCxnSpPr>
            <p:cNvPr id="52" name="Straight Connector 51"/>
            <p:cNvCxnSpPr>
              <a:cxnSpLocks/>
            </p:cNvCxnSpPr>
            <p:nvPr/>
          </p:nvCxnSpPr>
          <p:spPr bwMode="auto">
            <a:xfrm flipV="1">
              <a:off x="7155159" y="3327167"/>
              <a:ext cx="0" cy="540000"/>
            </a:xfrm>
            <a:prstGeom prst="line">
              <a:avLst/>
            </a:prstGeom>
            <a:solidFill>
              <a:schemeClr val="accent1"/>
            </a:solidFill>
            <a:ln w="19050" cap="flat" cmpd="sng" algn="ctr">
              <a:solidFill>
                <a:schemeClr val="accent6">
                  <a:lumMod val="60000"/>
                  <a:lumOff val="40000"/>
                </a:schemeClr>
              </a:solidFill>
              <a:prstDash val="dash"/>
              <a:round/>
              <a:headEnd type="none" w="med" len="med"/>
              <a:tailEnd type="none" w="med" len="med"/>
            </a:ln>
            <a:effectLst/>
          </p:spPr>
        </p:cxnSp>
        <p:cxnSp>
          <p:nvCxnSpPr>
            <p:cNvPr id="53" name="Straight Connector 52"/>
            <p:cNvCxnSpPr>
              <a:cxnSpLocks/>
            </p:cNvCxnSpPr>
            <p:nvPr/>
          </p:nvCxnSpPr>
          <p:spPr bwMode="auto">
            <a:xfrm flipV="1">
              <a:off x="7675591" y="3327167"/>
              <a:ext cx="0" cy="540000"/>
            </a:xfrm>
            <a:prstGeom prst="line">
              <a:avLst/>
            </a:prstGeom>
            <a:solidFill>
              <a:schemeClr val="accent1"/>
            </a:solidFill>
            <a:ln w="19050" cap="flat" cmpd="sng" algn="ctr">
              <a:solidFill>
                <a:schemeClr val="accent6">
                  <a:lumMod val="60000"/>
                  <a:lumOff val="40000"/>
                </a:schemeClr>
              </a:solidFill>
              <a:prstDash val="dash"/>
              <a:round/>
              <a:headEnd type="none" w="med" len="med"/>
              <a:tailEnd type="none" w="med" len="med"/>
            </a:ln>
            <a:effectLst/>
          </p:spPr>
        </p:cxnSp>
        <p:cxnSp>
          <p:nvCxnSpPr>
            <p:cNvPr id="54" name="Straight Connector 53"/>
            <p:cNvCxnSpPr>
              <a:cxnSpLocks/>
            </p:cNvCxnSpPr>
            <p:nvPr/>
          </p:nvCxnSpPr>
          <p:spPr bwMode="auto">
            <a:xfrm flipV="1">
              <a:off x="8206729" y="3327167"/>
              <a:ext cx="0" cy="540000"/>
            </a:xfrm>
            <a:prstGeom prst="line">
              <a:avLst/>
            </a:prstGeom>
            <a:solidFill>
              <a:schemeClr val="accent1"/>
            </a:solidFill>
            <a:ln w="19050" cap="flat" cmpd="sng" algn="ctr">
              <a:solidFill>
                <a:schemeClr val="accent6">
                  <a:lumMod val="60000"/>
                  <a:lumOff val="40000"/>
                </a:schemeClr>
              </a:solidFill>
              <a:prstDash val="dash"/>
              <a:round/>
              <a:headEnd type="none" w="med" len="med"/>
              <a:tailEnd type="none" w="med" len="med"/>
            </a:ln>
            <a:effectLst/>
          </p:spPr>
        </p:cxnSp>
        <p:cxnSp>
          <p:nvCxnSpPr>
            <p:cNvPr id="55" name="Straight Connector 54"/>
            <p:cNvCxnSpPr>
              <a:cxnSpLocks/>
            </p:cNvCxnSpPr>
            <p:nvPr/>
          </p:nvCxnSpPr>
          <p:spPr bwMode="auto">
            <a:xfrm flipV="1">
              <a:off x="8744693" y="3327167"/>
              <a:ext cx="0" cy="540000"/>
            </a:xfrm>
            <a:prstGeom prst="line">
              <a:avLst/>
            </a:prstGeom>
            <a:solidFill>
              <a:schemeClr val="accent1"/>
            </a:solidFill>
            <a:ln w="19050" cap="flat" cmpd="sng" algn="ctr">
              <a:solidFill>
                <a:schemeClr val="accent6">
                  <a:lumMod val="60000"/>
                  <a:lumOff val="40000"/>
                </a:schemeClr>
              </a:solidFill>
              <a:prstDash val="dash"/>
              <a:round/>
              <a:headEnd type="none" w="med" len="med"/>
              <a:tailEnd type="none" w="med" len="med"/>
            </a:ln>
            <a:effectLst/>
          </p:spPr>
        </p:cxnSp>
        <p:sp>
          <p:nvSpPr>
            <p:cNvPr id="56" name="TextBox 55"/>
            <p:cNvSpPr txBox="1"/>
            <p:nvPr/>
          </p:nvSpPr>
          <p:spPr>
            <a:xfrm>
              <a:off x="8403703" y="2835767"/>
              <a:ext cx="288032" cy="360040"/>
            </a:xfrm>
            <a:prstGeom prst="rect">
              <a:avLst/>
            </a:prstGeom>
            <a:noFill/>
          </p:spPr>
          <p:txBody>
            <a:bodyPr wrap="none" lIns="0" tIns="0" rIns="0" bIns="0" rtlCol="0">
              <a:noAutofit/>
            </a:bodyPr>
            <a:lstStyle/>
            <a:p>
              <a:pPr algn="ctr">
                <a:lnSpc>
                  <a:spcPct val="110000"/>
                </a:lnSpc>
              </a:pPr>
              <a:r>
                <a:rPr lang="en-US" sz="1200" kern="1000" spc="30" dirty="0">
                  <a:solidFill>
                    <a:srgbClr val="00B050"/>
                  </a:solidFill>
                  <a:cs typeface="Franklin Gothic Book"/>
                </a:rPr>
                <a:t>Total</a:t>
              </a:r>
            </a:p>
            <a:p>
              <a:pPr algn="ctr">
                <a:lnSpc>
                  <a:spcPct val="110000"/>
                </a:lnSpc>
              </a:pPr>
              <a:r>
                <a:rPr lang="en-US" sz="1200" kern="1000" spc="30" dirty="0">
                  <a:solidFill>
                    <a:srgbClr val="00B050"/>
                  </a:solidFill>
                  <a:cs typeface="Franklin Gothic Book"/>
                </a:rPr>
                <a:t>5</a:t>
              </a:r>
              <a:endParaRPr lang="de-CH" sz="1200" kern="1000" spc="30" dirty="0">
                <a:solidFill>
                  <a:srgbClr val="00B050"/>
                </a:solidFill>
                <a:cs typeface="Franklin Gothic Book"/>
              </a:endParaRPr>
            </a:p>
          </p:txBody>
        </p:sp>
        <p:sp>
          <p:nvSpPr>
            <p:cNvPr id="57" name="TextBox 56"/>
            <p:cNvSpPr txBox="1"/>
            <p:nvPr/>
          </p:nvSpPr>
          <p:spPr>
            <a:xfrm>
              <a:off x="5598120" y="3058680"/>
              <a:ext cx="1942117" cy="209047"/>
            </a:xfrm>
            <a:prstGeom prst="rect">
              <a:avLst/>
            </a:prstGeom>
            <a:noFill/>
          </p:spPr>
          <p:txBody>
            <a:bodyPr wrap="none" lIns="0" tIns="0" rIns="0" bIns="0" rtlCol="0">
              <a:noAutofit/>
            </a:bodyPr>
            <a:lstStyle/>
            <a:p>
              <a:pPr>
                <a:lnSpc>
                  <a:spcPct val="110000"/>
                </a:lnSpc>
              </a:pPr>
              <a:r>
                <a:rPr lang="en-US" sz="1200" kern="1000" spc="30" dirty="0">
                  <a:solidFill>
                    <a:schemeClr val="accent6">
                      <a:lumMod val="60000"/>
                      <a:lumOff val="40000"/>
                    </a:schemeClr>
                  </a:solidFill>
                  <a:cs typeface="Franklin Gothic Book"/>
                </a:rPr>
                <a:t>Readout and reset</a:t>
              </a:r>
              <a:endParaRPr lang="de-CH" sz="1200" kern="1000" spc="30" dirty="0">
                <a:solidFill>
                  <a:schemeClr val="accent6">
                    <a:lumMod val="60000"/>
                    <a:lumOff val="40000"/>
                  </a:schemeClr>
                </a:solidFill>
                <a:cs typeface="Franklin Gothic Book"/>
              </a:endParaRPr>
            </a:p>
          </p:txBody>
        </p:sp>
      </p:grpSp>
      <p:sp>
        <p:nvSpPr>
          <p:cNvPr id="3" name="Title 2"/>
          <p:cNvSpPr>
            <a:spLocks noGrp="1"/>
          </p:cNvSpPr>
          <p:nvPr>
            <p:ph type="title"/>
          </p:nvPr>
        </p:nvSpPr>
        <p:spPr/>
        <p:txBody>
          <a:bodyPr/>
          <a:lstStyle/>
          <a:p>
            <a:r>
              <a:rPr lang="en-US" dirty="0"/>
              <a:t>More </a:t>
            </a:r>
            <a:r>
              <a:rPr lang="en-US"/>
              <a:t>X-rays for photon-starved </a:t>
            </a:r>
            <a:r>
              <a:rPr lang="en-US" dirty="0"/>
              <a:t>applications</a:t>
            </a:r>
            <a:endParaRPr lang="de-CH" dirty="0"/>
          </a:p>
        </p:txBody>
      </p:sp>
      <p:sp>
        <p:nvSpPr>
          <p:cNvPr id="44" name="Slide Number Placeholder 2"/>
          <p:cNvSpPr>
            <a:spLocks noGrp="1"/>
          </p:cNvSpPr>
          <p:nvPr>
            <p:ph type="sldNum" sz="quarter" idx="12"/>
          </p:nvPr>
        </p:nvSpPr>
        <p:spPr>
          <a:prstGeom prst="rect">
            <a:avLst/>
          </a:prstGeom>
        </p:spPr>
        <p:txBody>
          <a:bodyPr/>
          <a:lstStyle/>
          <a:p>
            <a:pPr algn="r">
              <a:defRPr/>
            </a:pPr>
            <a:fld id="{EBC07571-3134-BB4B-B83F-1A9FE18D34F3}" type="slidenum">
              <a:rPr lang="de-DE" sz="900">
                <a:solidFill>
                  <a:srgbClr val="000000"/>
                </a:solidFill>
              </a:rPr>
              <a:pPr algn="r">
                <a:defRPr/>
              </a:pPr>
              <a:t>19</a:t>
            </a:fld>
            <a:endParaRPr lang="de-DE" sz="900" dirty="0">
              <a:solidFill>
                <a:srgbClr val="000000"/>
              </a:solidFill>
            </a:endParaRPr>
          </a:p>
        </p:txBody>
      </p:sp>
      <p:sp>
        <p:nvSpPr>
          <p:cNvPr id="59" name="Rectangle 17"/>
          <p:cNvSpPr>
            <a:spLocks noGrp="1" noChangeArrowheads="1"/>
          </p:cNvSpPr>
          <p:nvPr>
            <p:ph sz="quarter" idx="4294967295"/>
          </p:nvPr>
        </p:nvSpPr>
        <p:spPr>
          <a:xfrm>
            <a:off x="6426978" y="1438677"/>
            <a:ext cx="5573678" cy="1639888"/>
          </a:xfrm>
          <a:prstGeom prst="rect">
            <a:avLst/>
          </a:prstGeom>
        </p:spPr>
        <p:txBody>
          <a:bodyPr/>
          <a:lstStyle/>
          <a:p>
            <a:pPr marL="523875" indent="-342900">
              <a:buClr>
                <a:schemeClr val="tx1"/>
              </a:buClr>
              <a:buFont typeface="Arial" panose="020B0604020202020204" pitchFamily="34" charset="0"/>
              <a:buChar char="•"/>
            </a:pPr>
            <a:r>
              <a:rPr lang="en-US" sz="1800" dirty="0"/>
              <a:t>With fast frame rates and low fluxes</a:t>
            </a:r>
          </a:p>
          <a:p>
            <a:pPr marL="775875" lvl="1" indent="-342900">
              <a:buClr>
                <a:schemeClr val="tx1"/>
              </a:buClr>
              <a:buFont typeface="Arial" panose="020B0604020202020204" pitchFamily="34" charset="0"/>
              <a:buChar char="•"/>
            </a:pPr>
            <a:r>
              <a:rPr lang="en-US" sz="1800" dirty="0"/>
              <a:t>Energy resolution </a:t>
            </a:r>
            <a:r>
              <a:rPr lang="de-CH" sz="1800" dirty="0"/>
              <a:t>≲</a:t>
            </a:r>
            <a:r>
              <a:rPr lang="en-US" sz="1800" dirty="0"/>
              <a:t> </a:t>
            </a:r>
            <a:r>
              <a:rPr lang="en-US" sz="1800" dirty="0" err="1"/>
              <a:t>keV</a:t>
            </a:r>
            <a:endParaRPr lang="en-US" sz="1800" dirty="0"/>
          </a:p>
          <a:p>
            <a:pPr marL="775875" lvl="1" indent="-342900">
              <a:buClr>
                <a:schemeClr val="tx1"/>
              </a:buClr>
              <a:buFont typeface="Arial" panose="020B0604020202020204" pitchFamily="34" charset="0"/>
              <a:buChar char="•"/>
            </a:pPr>
            <a:r>
              <a:rPr lang="en-US" sz="1800" dirty="0"/>
              <a:t>Super-resolution ~µm</a:t>
            </a:r>
          </a:p>
          <a:p>
            <a:pPr marL="523875" indent="-342900">
              <a:buClr>
                <a:schemeClr val="tx1"/>
              </a:buClr>
              <a:buFont typeface="Arial" panose="020B0604020202020204" pitchFamily="34" charset="0"/>
              <a:buChar char="•"/>
            </a:pPr>
            <a:r>
              <a:rPr lang="en-US" sz="1800" dirty="0"/>
              <a:t>Developments to sustain higher fluxes</a:t>
            </a:r>
          </a:p>
          <a:p>
            <a:pPr marL="775875" lvl="1" indent="-342900">
              <a:buClr>
                <a:schemeClr val="tx1"/>
              </a:buClr>
              <a:buFont typeface="Arial" panose="020B0604020202020204" pitchFamily="34" charset="0"/>
              <a:buChar char="•"/>
            </a:pPr>
            <a:r>
              <a:rPr lang="en-US" sz="1800" dirty="0"/>
              <a:t>Faster frame rates</a:t>
            </a:r>
          </a:p>
          <a:p>
            <a:pPr marL="775875" lvl="1" indent="-342900">
              <a:buClr>
                <a:schemeClr val="tx1"/>
              </a:buClr>
              <a:buFont typeface="Arial" panose="020B0604020202020204" pitchFamily="34" charset="0"/>
              <a:buChar char="•"/>
            </a:pPr>
            <a:r>
              <a:rPr lang="en-US" sz="1800" dirty="0"/>
              <a:t>Machine learning to handle pile-up</a:t>
            </a:r>
          </a:p>
          <a:p>
            <a:pPr marL="523875" indent="-342900">
              <a:buClr>
                <a:srgbClr val="00B050"/>
              </a:buClr>
              <a:buFont typeface="Wingdings" panose="05000000000000000000" pitchFamily="2" charset="2"/>
              <a:buChar char="ü"/>
            </a:pPr>
            <a:endParaRPr lang="en-US" sz="1800" dirty="0"/>
          </a:p>
        </p:txBody>
      </p:sp>
      <p:grpSp>
        <p:nvGrpSpPr>
          <p:cNvPr id="20" name="Group 19">
            <a:extLst>
              <a:ext uri="{FF2B5EF4-FFF2-40B4-BE49-F238E27FC236}">
                <a16:creationId xmlns:a16="http://schemas.microsoft.com/office/drawing/2014/main" id="{436D78FC-A6BB-5FD8-4812-87F91A76CDBB}"/>
              </a:ext>
            </a:extLst>
          </p:cNvPr>
          <p:cNvGrpSpPr/>
          <p:nvPr/>
        </p:nvGrpSpPr>
        <p:grpSpPr>
          <a:xfrm>
            <a:off x="1668728" y="3715291"/>
            <a:ext cx="4013949" cy="2648579"/>
            <a:chOff x="0" y="883702"/>
            <a:chExt cx="5693134" cy="4260610"/>
          </a:xfrm>
        </p:grpSpPr>
        <p:pic>
          <p:nvPicPr>
            <p:cNvPr id="21" name="Grafik 82" descr="Ein Bild, das Screenshot, Rechteck, Design, Kunst enthält.&#10;&#10;Automatisch generierte Beschreibung">
              <a:extLst>
                <a:ext uri="{FF2B5EF4-FFF2-40B4-BE49-F238E27FC236}">
                  <a16:creationId xmlns:a16="http://schemas.microsoft.com/office/drawing/2014/main" id="{F65C1417-A1CE-022F-3ED9-E5AF5B67507D}"/>
                </a:ext>
              </a:extLst>
            </p:cNvPr>
            <p:cNvPicPr>
              <a:picLocks noChangeAspect="1"/>
            </p:cNvPicPr>
            <p:nvPr/>
          </p:nvPicPr>
          <p:blipFill>
            <a:blip r:embed="rId4"/>
            <a:stretch>
              <a:fillRect/>
            </a:stretch>
          </p:blipFill>
          <p:spPr>
            <a:xfrm>
              <a:off x="0" y="883702"/>
              <a:ext cx="5693134" cy="4260610"/>
            </a:xfrm>
            <a:prstGeom prst="rect">
              <a:avLst/>
            </a:prstGeom>
            <a:effectLst/>
          </p:spPr>
        </p:pic>
        <p:grpSp>
          <p:nvGrpSpPr>
            <p:cNvPr id="22" name="Gruppieren 102">
              <a:extLst>
                <a:ext uri="{FF2B5EF4-FFF2-40B4-BE49-F238E27FC236}">
                  <a16:creationId xmlns:a16="http://schemas.microsoft.com/office/drawing/2014/main" id="{BA31DA9B-9BA9-14A8-DB4C-3A251AAB14B5}"/>
                </a:ext>
              </a:extLst>
            </p:cNvPr>
            <p:cNvGrpSpPr/>
            <p:nvPr/>
          </p:nvGrpSpPr>
          <p:grpSpPr>
            <a:xfrm>
              <a:off x="1594267" y="1641486"/>
              <a:ext cx="705188" cy="1284338"/>
              <a:chOff x="1594267" y="1641486"/>
              <a:chExt cx="705188" cy="1284338"/>
            </a:xfrm>
          </p:grpSpPr>
          <p:sp>
            <p:nvSpPr>
              <p:cNvPr id="38" name="Freeform 5">
                <a:extLst>
                  <a:ext uri="{FF2B5EF4-FFF2-40B4-BE49-F238E27FC236}">
                    <a16:creationId xmlns:a16="http://schemas.microsoft.com/office/drawing/2014/main" id="{0C92AA95-BE20-8D22-5E63-F8E48AF3D330}"/>
                  </a:ext>
                </a:extLst>
              </p:cNvPr>
              <p:cNvSpPr>
                <a:spLocks/>
              </p:cNvSpPr>
              <p:nvPr/>
            </p:nvSpPr>
            <p:spPr bwMode="auto">
              <a:xfrm>
                <a:off x="1832439" y="1641486"/>
                <a:ext cx="169594" cy="834575"/>
              </a:xfrm>
              <a:custGeom>
                <a:avLst/>
                <a:gdLst>
                  <a:gd name="T0" fmla="*/ 0 w 757"/>
                  <a:gd name="T1" fmla="*/ 0 h 3561"/>
                  <a:gd name="T2" fmla="*/ 0 w 757"/>
                  <a:gd name="T3" fmla="*/ 0 h 3561"/>
                  <a:gd name="T4" fmla="*/ 0 w 757"/>
                  <a:gd name="T5" fmla="*/ 0 h 3561"/>
                  <a:gd name="T6" fmla="*/ 0 w 757"/>
                  <a:gd name="T7" fmla="*/ 0 h 3561"/>
                  <a:gd name="T8" fmla="*/ 0 w 757"/>
                  <a:gd name="T9" fmla="*/ 0 h 3561"/>
                  <a:gd name="T10" fmla="*/ 0 w 757"/>
                  <a:gd name="T11" fmla="*/ 0 h 3561"/>
                  <a:gd name="T12" fmla="*/ 0 w 757"/>
                  <a:gd name="T13" fmla="*/ 0 h 3561"/>
                  <a:gd name="T14" fmla="*/ 0 w 757"/>
                  <a:gd name="T15" fmla="*/ 0 h 3561"/>
                  <a:gd name="T16" fmla="*/ 0 w 757"/>
                  <a:gd name="T17" fmla="*/ 0 h 3561"/>
                  <a:gd name="T18" fmla="*/ 0 w 757"/>
                  <a:gd name="T19" fmla="*/ 0 h 3561"/>
                  <a:gd name="T20" fmla="*/ 0 w 757"/>
                  <a:gd name="T21" fmla="*/ 0 h 3561"/>
                  <a:gd name="T22" fmla="*/ 0 w 757"/>
                  <a:gd name="T23" fmla="*/ 0 h 3561"/>
                  <a:gd name="T24" fmla="*/ 0 w 757"/>
                  <a:gd name="T25" fmla="*/ 0 h 3561"/>
                  <a:gd name="T26" fmla="*/ 0 w 757"/>
                  <a:gd name="T27" fmla="*/ 0 h 3561"/>
                  <a:gd name="T28" fmla="*/ 0 w 757"/>
                  <a:gd name="T29" fmla="*/ 0 h 3561"/>
                  <a:gd name="T30" fmla="*/ 0 w 757"/>
                  <a:gd name="T31" fmla="*/ 0 h 3561"/>
                  <a:gd name="T32" fmla="*/ 0 w 757"/>
                  <a:gd name="T33" fmla="*/ 0 h 3561"/>
                  <a:gd name="T34" fmla="*/ 0 w 757"/>
                  <a:gd name="T35" fmla="*/ 0 h 3561"/>
                  <a:gd name="T36" fmla="*/ 0 w 757"/>
                  <a:gd name="T37" fmla="*/ 0 h 3561"/>
                  <a:gd name="T38" fmla="*/ 0 w 757"/>
                  <a:gd name="T39" fmla="*/ 0 h 3561"/>
                  <a:gd name="T40" fmla="*/ 0 w 757"/>
                  <a:gd name="T41" fmla="*/ 0 h 3561"/>
                  <a:gd name="T42" fmla="*/ 0 w 757"/>
                  <a:gd name="T43" fmla="*/ 0 h 3561"/>
                  <a:gd name="T44" fmla="*/ 0 w 757"/>
                  <a:gd name="T45" fmla="*/ 0 h 3561"/>
                  <a:gd name="T46" fmla="*/ 0 w 757"/>
                  <a:gd name="T47" fmla="*/ 0 h 3561"/>
                  <a:gd name="T48" fmla="*/ 0 w 757"/>
                  <a:gd name="T49" fmla="*/ 0 h 3561"/>
                  <a:gd name="T50" fmla="*/ 0 w 757"/>
                  <a:gd name="T51" fmla="*/ 0 h 3561"/>
                  <a:gd name="T52" fmla="*/ 0 w 757"/>
                  <a:gd name="T53" fmla="*/ 0 h 3561"/>
                  <a:gd name="T54" fmla="*/ 0 w 757"/>
                  <a:gd name="T55" fmla="*/ 0 h 3561"/>
                  <a:gd name="T56" fmla="*/ 0 w 757"/>
                  <a:gd name="T57" fmla="*/ 0 h 3561"/>
                  <a:gd name="T58" fmla="*/ 0 w 757"/>
                  <a:gd name="T59" fmla="*/ 0 h 3561"/>
                  <a:gd name="T60" fmla="*/ 0 w 757"/>
                  <a:gd name="T61" fmla="*/ 0 h 3561"/>
                  <a:gd name="T62" fmla="*/ 0 w 757"/>
                  <a:gd name="T63" fmla="*/ 0 h 3561"/>
                  <a:gd name="T64" fmla="*/ 0 w 757"/>
                  <a:gd name="T65" fmla="*/ 0 h 3561"/>
                  <a:gd name="T66" fmla="*/ 0 w 757"/>
                  <a:gd name="T67" fmla="*/ 0 h 3561"/>
                  <a:gd name="T68" fmla="*/ 0 w 757"/>
                  <a:gd name="T69" fmla="*/ 0 h 3561"/>
                  <a:gd name="T70" fmla="*/ 0 w 757"/>
                  <a:gd name="T71" fmla="*/ 0 h 3561"/>
                  <a:gd name="T72" fmla="*/ 0 w 757"/>
                  <a:gd name="T73" fmla="*/ 0 h 3561"/>
                  <a:gd name="T74" fmla="*/ 0 w 757"/>
                  <a:gd name="T75" fmla="*/ 0 h 3561"/>
                  <a:gd name="T76" fmla="*/ 0 w 757"/>
                  <a:gd name="T77" fmla="*/ 0 h 3561"/>
                  <a:gd name="T78" fmla="*/ 0 w 757"/>
                  <a:gd name="T79" fmla="*/ 0 h 3561"/>
                  <a:gd name="T80" fmla="*/ 0 w 757"/>
                  <a:gd name="T81" fmla="*/ 0 h 3561"/>
                  <a:gd name="T82" fmla="*/ 0 w 757"/>
                  <a:gd name="T83" fmla="*/ 0 h 3561"/>
                  <a:gd name="T84" fmla="*/ 0 w 757"/>
                  <a:gd name="T85" fmla="*/ 0 h 3561"/>
                  <a:gd name="T86" fmla="*/ 0 w 757"/>
                  <a:gd name="T87" fmla="*/ 0 h 3561"/>
                  <a:gd name="T88" fmla="*/ 0 w 757"/>
                  <a:gd name="T89" fmla="*/ 0 h 3561"/>
                  <a:gd name="T90" fmla="*/ 0 w 757"/>
                  <a:gd name="T91" fmla="*/ 0 h 3561"/>
                  <a:gd name="T92" fmla="*/ 0 w 757"/>
                  <a:gd name="T93" fmla="*/ 0 h 3561"/>
                  <a:gd name="T94" fmla="*/ 0 w 757"/>
                  <a:gd name="T95" fmla="*/ 0 h 3561"/>
                  <a:gd name="T96" fmla="*/ 0 w 757"/>
                  <a:gd name="T97" fmla="*/ 0 h 35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57"/>
                  <a:gd name="T148" fmla="*/ 0 h 3561"/>
                  <a:gd name="T149" fmla="*/ 757 w 757"/>
                  <a:gd name="T150" fmla="*/ 3561 h 35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57" h="3561">
                    <a:moveTo>
                      <a:pt x="380" y="0"/>
                    </a:moveTo>
                    <a:lnTo>
                      <a:pt x="380" y="42"/>
                    </a:lnTo>
                    <a:lnTo>
                      <a:pt x="384" y="84"/>
                    </a:lnTo>
                    <a:lnTo>
                      <a:pt x="394" y="127"/>
                    </a:lnTo>
                    <a:lnTo>
                      <a:pt x="409" y="168"/>
                    </a:lnTo>
                    <a:lnTo>
                      <a:pt x="447" y="253"/>
                    </a:lnTo>
                    <a:lnTo>
                      <a:pt x="495" y="339"/>
                    </a:lnTo>
                    <a:lnTo>
                      <a:pt x="605" y="510"/>
                    </a:lnTo>
                    <a:lnTo>
                      <a:pt x="658" y="594"/>
                    </a:lnTo>
                    <a:lnTo>
                      <a:pt x="704" y="680"/>
                    </a:lnTo>
                    <a:lnTo>
                      <a:pt x="737" y="765"/>
                    </a:lnTo>
                    <a:lnTo>
                      <a:pt x="749" y="807"/>
                    </a:lnTo>
                    <a:lnTo>
                      <a:pt x="755" y="850"/>
                    </a:lnTo>
                    <a:lnTo>
                      <a:pt x="757" y="891"/>
                    </a:lnTo>
                    <a:lnTo>
                      <a:pt x="753" y="933"/>
                    </a:lnTo>
                    <a:lnTo>
                      <a:pt x="743" y="975"/>
                    </a:lnTo>
                    <a:lnTo>
                      <a:pt x="726" y="1017"/>
                    </a:lnTo>
                    <a:lnTo>
                      <a:pt x="700" y="1057"/>
                    </a:lnTo>
                    <a:lnTo>
                      <a:pt x="669" y="1099"/>
                    </a:lnTo>
                    <a:lnTo>
                      <a:pt x="627" y="1140"/>
                    </a:lnTo>
                    <a:lnTo>
                      <a:pt x="578" y="1180"/>
                    </a:lnTo>
                    <a:lnTo>
                      <a:pt x="449" y="1260"/>
                    </a:lnTo>
                    <a:lnTo>
                      <a:pt x="278" y="1340"/>
                    </a:lnTo>
                    <a:lnTo>
                      <a:pt x="195" y="1379"/>
                    </a:lnTo>
                    <a:lnTo>
                      <a:pt x="129" y="1418"/>
                    </a:lnTo>
                    <a:lnTo>
                      <a:pt x="78" y="1459"/>
                    </a:lnTo>
                    <a:lnTo>
                      <a:pt x="40" y="1502"/>
                    </a:lnTo>
                    <a:lnTo>
                      <a:pt x="15" y="1546"/>
                    </a:lnTo>
                    <a:lnTo>
                      <a:pt x="2" y="1591"/>
                    </a:lnTo>
                    <a:lnTo>
                      <a:pt x="0" y="1639"/>
                    </a:lnTo>
                    <a:lnTo>
                      <a:pt x="7" y="1687"/>
                    </a:lnTo>
                    <a:lnTo>
                      <a:pt x="23" y="1737"/>
                    </a:lnTo>
                    <a:lnTo>
                      <a:pt x="47" y="1788"/>
                    </a:lnTo>
                    <a:lnTo>
                      <a:pt x="113" y="1894"/>
                    </a:lnTo>
                    <a:lnTo>
                      <a:pt x="287" y="2118"/>
                    </a:lnTo>
                    <a:lnTo>
                      <a:pt x="380" y="2235"/>
                    </a:lnTo>
                    <a:lnTo>
                      <a:pt x="464" y="2356"/>
                    </a:lnTo>
                    <a:lnTo>
                      <a:pt x="532" y="2480"/>
                    </a:lnTo>
                    <a:lnTo>
                      <a:pt x="558" y="2543"/>
                    </a:lnTo>
                    <a:lnTo>
                      <a:pt x="576" y="2607"/>
                    </a:lnTo>
                    <a:lnTo>
                      <a:pt x="585" y="2670"/>
                    </a:lnTo>
                    <a:lnTo>
                      <a:pt x="585" y="2734"/>
                    </a:lnTo>
                    <a:lnTo>
                      <a:pt x="575" y="2799"/>
                    </a:lnTo>
                    <a:lnTo>
                      <a:pt x="553" y="2864"/>
                    </a:lnTo>
                    <a:lnTo>
                      <a:pt x="519" y="2929"/>
                    </a:lnTo>
                    <a:lnTo>
                      <a:pt x="471" y="2995"/>
                    </a:lnTo>
                    <a:lnTo>
                      <a:pt x="408" y="3060"/>
                    </a:lnTo>
                    <a:lnTo>
                      <a:pt x="329" y="3127"/>
                    </a:lnTo>
                    <a:lnTo>
                      <a:pt x="451" y="3561"/>
                    </a:lnTo>
                  </a:path>
                </a:pathLst>
              </a:custGeom>
              <a:noFill/>
              <a:ln w="76320">
                <a:solidFill>
                  <a:srgbClr val="FF0000"/>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2400"/>
              </a:p>
            </p:txBody>
          </p:sp>
          <p:grpSp>
            <p:nvGrpSpPr>
              <p:cNvPr id="39" name="Gruppieren 101">
                <a:extLst>
                  <a:ext uri="{FF2B5EF4-FFF2-40B4-BE49-F238E27FC236}">
                    <a16:creationId xmlns:a16="http://schemas.microsoft.com/office/drawing/2014/main" id="{62A96F92-55E3-BC97-1E5D-CC8959B4CFE1}"/>
                  </a:ext>
                </a:extLst>
              </p:cNvPr>
              <p:cNvGrpSpPr/>
              <p:nvPr/>
            </p:nvGrpSpPr>
            <p:grpSpPr>
              <a:xfrm>
                <a:off x="1594267" y="2439042"/>
                <a:ext cx="705188" cy="486782"/>
                <a:chOff x="1594267" y="2439042"/>
                <a:chExt cx="705188" cy="486782"/>
              </a:xfrm>
            </p:grpSpPr>
            <p:sp>
              <p:nvSpPr>
                <p:cNvPr id="40" name="Ellipse 84">
                  <a:extLst>
                    <a:ext uri="{FF2B5EF4-FFF2-40B4-BE49-F238E27FC236}">
                      <a16:creationId xmlns:a16="http://schemas.microsoft.com/office/drawing/2014/main" id="{D0634C8B-9D8B-FC1E-76F6-C5B931B5C49A}"/>
                    </a:ext>
                  </a:extLst>
                </p:cNvPr>
                <p:cNvSpPr/>
                <p:nvPr/>
              </p:nvSpPr>
              <p:spPr bwMode="auto">
                <a:xfrm rot="20940759">
                  <a:off x="1594267" y="2537992"/>
                  <a:ext cx="705188" cy="387832"/>
                </a:xfrm>
                <a:prstGeom prst="ellipse">
                  <a:avLst/>
                </a:prstGeom>
                <a:solidFill>
                  <a:srgbClr val="FF0000">
                    <a:alpha val="50000"/>
                  </a:srgbClr>
                </a:solidFill>
                <a:ln w="9525" cap="flat" cmpd="sng" algn="ctr">
                  <a:noFill/>
                  <a:prstDash val="solid"/>
                  <a:round/>
                  <a:headEnd type="none" w="med" len="med"/>
                  <a:tailEnd type="none" w="med" len="med"/>
                </a:ln>
                <a:effectLst>
                  <a:softEdge rad="31750"/>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de-AT" sz="3200">
                    <a:latin typeface="Times" charset="0"/>
                  </a:endParaRPr>
                </a:p>
              </p:txBody>
            </p:sp>
            <p:sp>
              <p:nvSpPr>
                <p:cNvPr id="41" name="Gleichschenkliges Dreieck 85">
                  <a:extLst>
                    <a:ext uri="{FF2B5EF4-FFF2-40B4-BE49-F238E27FC236}">
                      <a16:creationId xmlns:a16="http://schemas.microsoft.com/office/drawing/2014/main" id="{5C4A25FD-0D72-51BA-C8E5-469F65D10B7D}"/>
                    </a:ext>
                  </a:extLst>
                </p:cNvPr>
                <p:cNvSpPr/>
                <p:nvPr/>
              </p:nvSpPr>
              <p:spPr bwMode="auto">
                <a:xfrm rot="21158617">
                  <a:off x="1609609" y="2439042"/>
                  <a:ext cx="674502" cy="317335"/>
                </a:xfrm>
                <a:prstGeom prst="triangle">
                  <a:avLst/>
                </a:prstGeom>
                <a:solidFill>
                  <a:srgbClr val="FF0000">
                    <a:alpha val="50000"/>
                  </a:srgbClr>
                </a:solidFill>
                <a:ln w="9525" cap="flat" cmpd="sng" algn="ctr">
                  <a:noFill/>
                  <a:prstDash val="solid"/>
                  <a:round/>
                  <a:headEnd type="none" w="med" len="med"/>
                  <a:tailEnd type="none" w="med" len="med"/>
                </a:ln>
                <a:effectLst>
                  <a:softEdge rad="31750"/>
                </a:effectLst>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a:spcBef>
                      <a:spcPct val="0"/>
                    </a:spcBef>
                  </a:pPr>
                  <a:endParaRPr lang="de-AT" sz="3200">
                    <a:latin typeface="Times" charset="0"/>
                  </a:endParaRPr>
                </a:p>
              </p:txBody>
            </p:sp>
          </p:grpSp>
        </p:grpSp>
        <p:grpSp>
          <p:nvGrpSpPr>
            <p:cNvPr id="23" name="Gruppieren 103">
              <a:extLst>
                <a:ext uri="{FF2B5EF4-FFF2-40B4-BE49-F238E27FC236}">
                  <a16:creationId xmlns:a16="http://schemas.microsoft.com/office/drawing/2014/main" id="{DE745DEF-CEC4-D364-83E5-B45387EDE50D}"/>
                </a:ext>
              </a:extLst>
            </p:cNvPr>
            <p:cNvGrpSpPr/>
            <p:nvPr/>
          </p:nvGrpSpPr>
          <p:grpSpPr>
            <a:xfrm>
              <a:off x="2242403" y="1046843"/>
              <a:ext cx="705188" cy="1284338"/>
              <a:chOff x="2528758" y="1381233"/>
              <a:chExt cx="705188" cy="1284338"/>
            </a:xfrm>
          </p:grpSpPr>
          <p:sp>
            <p:nvSpPr>
              <p:cNvPr id="30" name="Freeform 5">
                <a:extLst>
                  <a:ext uri="{FF2B5EF4-FFF2-40B4-BE49-F238E27FC236}">
                    <a16:creationId xmlns:a16="http://schemas.microsoft.com/office/drawing/2014/main" id="{6681FE28-445C-E7B7-FAAA-4E0A4E35F173}"/>
                  </a:ext>
                </a:extLst>
              </p:cNvPr>
              <p:cNvSpPr>
                <a:spLocks/>
              </p:cNvSpPr>
              <p:nvPr/>
            </p:nvSpPr>
            <p:spPr bwMode="auto">
              <a:xfrm>
                <a:off x="2766930" y="1381233"/>
                <a:ext cx="169594" cy="834575"/>
              </a:xfrm>
              <a:custGeom>
                <a:avLst/>
                <a:gdLst>
                  <a:gd name="T0" fmla="*/ 0 w 757"/>
                  <a:gd name="T1" fmla="*/ 0 h 3561"/>
                  <a:gd name="T2" fmla="*/ 0 w 757"/>
                  <a:gd name="T3" fmla="*/ 0 h 3561"/>
                  <a:gd name="T4" fmla="*/ 0 w 757"/>
                  <a:gd name="T5" fmla="*/ 0 h 3561"/>
                  <a:gd name="T6" fmla="*/ 0 w 757"/>
                  <a:gd name="T7" fmla="*/ 0 h 3561"/>
                  <a:gd name="T8" fmla="*/ 0 w 757"/>
                  <a:gd name="T9" fmla="*/ 0 h 3561"/>
                  <a:gd name="T10" fmla="*/ 0 w 757"/>
                  <a:gd name="T11" fmla="*/ 0 h 3561"/>
                  <a:gd name="T12" fmla="*/ 0 w 757"/>
                  <a:gd name="T13" fmla="*/ 0 h 3561"/>
                  <a:gd name="T14" fmla="*/ 0 w 757"/>
                  <a:gd name="T15" fmla="*/ 0 h 3561"/>
                  <a:gd name="T16" fmla="*/ 0 w 757"/>
                  <a:gd name="T17" fmla="*/ 0 h 3561"/>
                  <a:gd name="T18" fmla="*/ 0 w 757"/>
                  <a:gd name="T19" fmla="*/ 0 h 3561"/>
                  <a:gd name="T20" fmla="*/ 0 w 757"/>
                  <a:gd name="T21" fmla="*/ 0 h 3561"/>
                  <a:gd name="T22" fmla="*/ 0 w 757"/>
                  <a:gd name="T23" fmla="*/ 0 h 3561"/>
                  <a:gd name="T24" fmla="*/ 0 w 757"/>
                  <a:gd name="T25" fmla="*/ 0 h 3561"/>
                  <a:gd name="T26" fmla="*/ 0 w 757"/>
                  <a:gd name="T27" fmla="*/ 0 h 3561"/>
                  <a:gd name="T28" fmla="*/ 0 w 757"/>
                  <a:gd name="T29" fmla="*/ 0 h 3561"/>
                  <a:gd name="T30" fmla="*/ 0 w 757"/>
                  <a:gd name="T31" fmla="*/ 0 h 3561"/>
                  <a:gd name="T32" fmla="*/ 0 w 757"/>
                  <a:gd name="T33" fmla="*/ 0 h 3561"/>
                  <a:gd name="T34" fmla="*/ 0 w 757"/>
                  <a:gd name="T35" fmla="*/ 0 h 3561"/>
                  <a:gd name="T36" fmla="*/ 0 w 757"/>
                  <a:gd name="T37" fmla="*/ 0 h 3561"/>
                  <a:gd name="T38" fmla="*/ 0 w 757"/>
                  <a:gd name="T39" fmla="*/ 0 h 3561"/>
                  <a:gd name="T40" fmla="*/ 0 w 757"/>
                  <a:gd name="T41" fmla="*/ 0 h 3561"/>
                  <a:gd name="T42" fmla="*/ 0 w 757"/>
                  <a:gd name="T43" fmla="*/ 0 h 3561"/>
                  <a:gd name="T44" fmla="*/ 0 w 757"/>
                  <a:gd name="T45" fmla="*/ 0 h 3561"/>
                  <a:gd name="T46" fmla="*/ 0 w 757"/>
                  <a:gd name="T47" fmla="*/ 0 h 3561"/>
                  <a:gd name="T48" fmla="*/ 0 w 757"/>
                  <a:gd name="T49" fmla="*/ 0 h 3561"/>
                  <a:gd name="T50" fmla="*/ 0 w 757"/>
                  <a:gd name="T51" fmla="*/ 0 h 3561"/>
                  <a:gd name="T52" fmla="*/ 0 w 757"/>
                  <a:gd name="T53" fmla="*/ 0 h 3561"/>
                  <a:gd name="T54" fmla="*/ 0 w 757"/>
                  <a:gd name="T55" fmla="*/ 0 h 3561"/>
                  <a:gd name="T56" fmla="*/ 0 w 757"/>
                  <a:gd name="T57" fmla="*/ 0 h 3561"/>
                  <a:gd name="T58" fmla="*/ 0 w 757"/>
                  <a:gd name="T59" fmla="*/ 0 h 3561"/>
                  <a:gd name="T60" fmla="*/ 0 w 757"/>
                  <a:gd name="T61" fmla="*/ 0 h 3561"/>
                  <a:gd name="T62" fmla="*/ 0 w 757"/>
                  <a:gd name="T63" fmla="*/ 0 h 3561"/>
                  <a:gd name="T64" fmla="*/ 0 w 757"/>
                  <a:gd name="T65" fmla="*/ 0 h 3561"/>
                  <a:gd name="T66" fmla="*/ 0 w 757"/>
                  <a:gd name="T67" fmla="*/ 0 h 3561"/>
                  <a:gd name="T68" fmla="*/ 0 w 757"/>
                  <a:gd name="T69" fmla="*/ 0 h 3561"/>
                  <a:gd name="T70" fmla="*/ 0 w 757"/>
                  <a:gd name="T71" fmla="*/ 0 h 3561"/>
                  <a:gd name="T72" fmla="*/ 0 w 757"/>
                  <a:gd name="T73" fmla="*/ 0 h 3561"/>
                  <a:gd name="T74" fmla="*/ 0 w 757"/>
                  <a:gd name="T75" fmla="*/ 0 h 3561"/>
                  <a:gd name="T76" fmla="*/ 0 w 757"/>
                  <a:gd name="T77" fmla="*/ 0 h 3561"/>
                  <a:gd name="T78" fmla="*/ 0 w 757"/>
                  <a:gd name="T79" fmla="*/ 0 h 3561"/>
                  <a:gd name="T80" fmla="*/ 0 w 757"/>
                  <a:gd name="T81" fmla="*/ 0 h 3561"/>
                  <a:gd name="T82" fmla="*/ 0 w 757"/>
                  <a:gd name="T83" fmla="*/ 0 h 3561"/>
                  <a:gd name="T84" fmla="*/ 0 w 757"/>
                  <a:gd name="T85" fmla="*/ 0 h 3561"/>
                  <a:gd name="T86" fmla="*/ 0 w 757"/>
                  <a:gd name="T87" fmla="*/ 0 h 3561"/>
                  <a:gd name="T88" fmla="*/ 0 w 757"/>
                  <a:gd name="T89" fmla="*/ 0 h 3561"/>
                  <a:gd name="T90" fmla="*/ 0 w 757"/>
                  <a:gd name="T91" fmla="*/ 0 h 3561"/>
                  <a:gd name="T92" fmla="*/ 0 w 757"/>
                  <a:gd name="T93" fmla="*/ 0 h 3561"/>
                  <a:gd name="T94" fmla="*/ 0 w 757"/>
                  <a:gd name="T95" fmla="*/ 0 h 3561"/>
                  <a:gd name="T96" fmla="*/ 0 w 757"/>
                  <a:gd name="T97" fmla="*/ 0 h 35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57"/>
                  <a:gd name="T148" fmla="*/ 0 h 3561"/>
                  <a:gd name="T149" fmla="*/ 757 w 757"/>
                  <a:gd name="T150" fmla="*/ 3561 h 35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57" h="3561">
                    <a:moveTo>
                      <a:pt x="380" y="0"/>
                    </a:moveTo>
                    <a:lnTo>
                      <a:pt x="380" y="42"/>
                    </a:lnTo>
                    <a:lnTo>
                      <a:pt x="384" y="84"/>
                    </a:lnTo>
                    <a:lnTo>
                      <a:pt x="394" y="127"/>
                    </a:lnTo>
                    <a:lnTo>
                      <a:pt x="409" y="168"/>
                    </a:lnTo>
                    <a:lnTo>
                      <a:pt x="447" y="253"/>
                    </a:lnTo>
                    <a:lnTo>
                      <a:pt x="495" y="339"/>
                    </a:lnTo>
                    <a:lnTo>
                      <a:pt x="605" y="510"/>
                    </a:lnTo>
                    <a:lnTo>
                      <a:pt x="658" y="594"/>
                    </a:lnTo>
                    <a:lnTo>
                      <a:pt x="704" y="680"/>
                    </a:lnTo>
                    <a:lnTo>
                      <a:pt x="737" y="765"/>
                    </a:lnTo>
                    <a:lnTo>
                      <a:pt x="749" y="807"/>
                    </a:lnTo>
                    <a:lnTo>
                      <a:pt x="755" y="850"/>
                    </a:lnTo>
                    <a:lnTo>
                      <a:pt x="757" y="891"/>
                    </a:lnTo>
                    <a:lnTo>
                      <a:pt x="753" y="933"/>
                    </a:lnTo>
                    <a:lnTo>
                      <a:pt x="743" y="975"/>
                    </a:lnTo>
                    <a:lnTo>
                      <a:pt x="726" y="1017"/>
                    </a:lnTo>
                    <a:lnTo>
                      <a:pt x="700" y="1057"/>
                    </a:lnTo>
                    <a:lnTo>
                      <a:pt x="669" y="1099"/>
                    </a:lnTo>
                    <a:lnTo>
                      <a:pt x="627" y="1140"/>
                    </a:lnTo>
                    <a:lnTo>
                      <a:pt x="578" y="1180"/>
                    </a:lnTo>
                    <a:lnTo>
                      <a:pt x="449" y="1260"/>
                    </a:lnTo>
                    <a:lnTo>
                      <a:pt x="278" y="1340"/>
                    </a:lnTo>
                    <a:lnTo>
                      <a:pt x="195" y="1379"/>
                    </a:lnTo>
                    <a:lnTo>
                      <a:pt x="129" y="1418"/>
                    </a:lnTo>
                    <a:lnTo>
                      <a:pt x="78" y="1459"/>
                    </a:lnTo>
                    <a:lnTo>
                      <a:pt x="40" y="1502"/>
                    </a:lnTo>
                    <a:lnTo>
                      <a:pt x="15" y="1546"/>
                    </a:lnTo>
                    <a:lnTo>
                      <a:pt x="2" y="1591"/>
                    </a:lnTo>
                    <a:lnTo>
                      <a:pt x="0" y="1639"/>
                    </a:lnTo>
                    <a:lnTo>
                      <a:pt x="7" y="1687"/>
                    </a:lnTo>
                    <a:lnTo>
                      <a:pt x="23" y="1737"/>
                    </a:lnTo>
                    <a:lnTo>
                      <a:pt x="47" y="1788"/>
                    </a:lnTo>
                    <a:lnTo>
                      <a:pt x="113" y="1894"/>
                    </a:lnTo>
                    <a:lnTo>
                      <a:pt x="287" y="2118"/>
                    </a:lnTo>
                    <a:lnTo>
                      <a:pt x="380" y="2235"/>
                    </a:lnTo>
                    <a:lnTo>
                      <a:pt x="464" y="2356"/>
                    </a:lnTo>
                    <a:lnTo>
                      <a:pt x="532" y="2480"/>
                    </a:lnTo>
                    <a:lnTo>
                      <a:pt x="558" y="2543"/>
                    </a:lnTo>
                    <a:lnTo>
                      <a:pt x="576" y="2607"/>
                    </a:lnTo>
                    <a:lnTo>
                      <a:pt x="585" y="2670"/>
                    </a:lnTo>
                    <a:lnTo>
                      <a:pt x="585" y="2734"/>
                    </a:lnTo>
                    <a:lnTo>
                      <a:pt x="575" y="2799"/>
                    </a:lnTo>
                    <a:lnTo>
                      <a:pt x="553" y="2864"/>
                    </a:lnTo>
                    <a:lnTo>
                      <a:pt x="519" y="2929"/>
                    </a:lnTo>
                    <a:lnTo>
                      <a:pt x="471" y="2995"/>
                    </a:lnTo>
                    <a:lnTo>
                      <a:pt x="408" y="3060"/>
                    </a:lnTo>
                    <a:lnTo>
                      <a:pt x="329" y="3127"/>
                    </a:lnTo>
                    <a:lnTo>
                      <a:pt x="451" y="3561"/>
                    </a:lnTo>
                  </a:path>
                </a:pathLst>
              </a:custGeom>
              <a:noFill/>
              <a:ln w="76320">
                <a:solidFill>
                  <a:srgbClr val="170CF4"/>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2400"/>
              </a:p>
            </p:txBody>
          </p:sp>
          <p:grpSp>
            <p:nvGrpSpPr>
              <p:cNvPr id="31" name="Gruppieren 100">
                <a:extLst>
                  <a:ext uri="{FF2B5EF4-FFF2-40B4-BE49-F238E27FC236}">
                    <a16:creationId xmlns:a16="http://schemas.microsoft.com/office/drawing/2014/main" id="{CEAD426A-930E-5B10-6210-C9754BF5DD88}"/>
                  </a:ext>
                </a:extLst>
              </p:cNvPr>
              <p:cNvGrpSpPr/>
              <p:nvPr/>
            </p:nvGrpSpPr>
            <p:grpSpPr>
              <a:xfrm>
                <a:off x="2528758" y="2178789"/>
                <a:ext cx="705188" cy="486782"/>
                <a:chOff x="2528758" y="2178789"/>
                <a:chExt cx="705188" cy="486782"/>
              </a:xfrm>
            </p:grpSpPr>
            <p:sp>
              <p:nvSpPr>
                <p:cNvPr id="36" name="Ellipse 93">
                  <a:extLst>
                    <a:ext uri="{FF2B5EF4-FFF2-40B4-BE49-F238E27FC236}">
                      <a16:creationId xmlns:a16="http://schemas.microsoft.com/office/drawing/2014/main" id="{0A94BC8C-8D29-90C2-DFB8-787C80A111B7}"/>
                    </a:ext>
                  </a:extLst>
                </p:cNvPr>
                <p:cNvSpPr/>
                <p:nvPr/>
              </p:nvSpPr>
              <p:spPr bwMode="auto">
                <a:xfrm rot="20940759">
                  <a:off x="2528758" y="2277739"/>
                  <a:ext cx="705188" cy="387832"/>
                </a:xfrm>
                <a:prstGeom prst="ellipse">
                  <a:avLst/>
                </a:prstGeom>
                <a:solidFill>
                  <a:srgbClr val="170CF4">
                    <a:alpha val="50000"/>
                  </a:srgbClr>
                </a:solidFill>
                <a:ln w="9525" cap="flat" cmpd="sng" algn="ctr">
                  <a:noFill/>
                  <a:prstDash val="solid"/>
                  <a:round/>
                  <a:headEnd type="none" w="med" len="med"/>
                  <a:tailEnd type="none" w="med" len="med"/>
                </a:ln>
                <a:effectLst>
                  <a:softEdge rad="31750"/>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de-AT" sz="3200">
                    <a:latin typeface="Times" charset="0"/>
                  </a:endParaRPr>
                </a:p>
              </p:txBody>
            </p:sp>
            <p:sp>
              <p:nvSpPr>
                <p:cNvPr id="37" name="Gleichschenkliges Dreieck 94">
                  <a:extLst>
                    <a:ext uri="{FF2B5EF4-FFF2-40B4-BE49-F238E27FC236}">
                      <a16:creationId xmlns:a16="http://schemas.microsoft.com/office/drawing/2014/main" id="{673C24DB-9287-261B-0517-41C4BE215738}"/>
                    </a:ext>
                  </a:extLst>
                </p:cNvPr>
                <p:cNvSpPr/>
                <p:nvPr/>
              </p:nvSpPr>
              <p:spPr bwMode="auto">
                <a:xfrm rot="21158617">
                  <a:off x="2544100" y="2178789"/>
                  <a:ext cx="674502" cy="317335"/>
                </a:xfrm>
                <a:prstGeom prst="triangle">
                  <a:avLst/>
                </a:prstGeom>
                <a:solidFill>
                  <a:srgbClr val="170CF4">
                    <a:alpha val="50000"/>
                  </a:srgbClr>
                </a:solidFill>
                <a:ln w="9525" cap="flat" cmpd="sng" algn="ctr">
                  <a:noFill/>
                  <a:prstDash val="solid"/>
                  <a:round/>
                  <a:headEnd type="none" w="med" len="med"/>
                  <a:tailEnd type="none" w="med" len="med"/>
                </a:ln>
                <a:effectLst>
                  <a:softEdge rad="31750"/>
                </a:effectLst>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a:spcBef>
                      <a:spcPct val="0"/>
                    </a:spcBef>
                  </a:pPr>
                  <a:endParaRPr lang="de-AT" sz="3200">
                    <a:latin typeface="Times" charset="0"/>
                  </a:endParaRPr>
                </a:p>
              </p:txBody>
            </p:sp>
          </p:grpSp>
        </p:grpSp>
        <p:grpSp>
          <p:nvGrpSpPr>
            <p:cNvPr id="24" name="Gruppieren 104">
              <a:extLst>
                <a:ext uri="{FF2B5EF4-FFF2-40B4-BE49-F238E27FC236}">
                  <a16:creationId xmlns:a16="http://schemas.microsoft.com/office/drawing/2014/main" id="{5A29B2D5-340B-753B-4F1D-14433522A0BA}"/>
                </a:ext>
              </a:extLst>
            </p:cNvPr>
            <p:cNvGrpSpPr/>
            <p:nvPr/>
          </p:nvGrpSpPr>
          <p:grpSpPr>
            <a:xfrm>
              <a:off x="3628784" y="1595570"/>
              <a:ext cx="705188" cy="1284338"/>
              <a:chOff x="3568769" y="1499934"/>
              <a:chExt cx="705188" cy="1284338"/>
            </a:xfrm>
          </p:grpSpPr>
          <p:sp>
            <p:nvSpPr>
              <p:cNvPr id="25" name="Freeform 5">
                <a:extLst>
                  <a:ext uri="{FF2B5EF4-FFF2-40B4-BE49-F238E27FC236}">
                    <a16:creationId xmlns:a16="http://schemas.microsoft.com/office/drawing/2014/main" id="{C2BD180F-2263-0B09-8410-C82D6FE9FF34}"/>
                  </a:ext>
                </a:extLst>
              </p:cNvPr>
              <p:cNvSpPr>
                <a:spLocks/>
              </p:cNvSpPr>
              <p:nvPr/>
            </p:nvSpPr>
            <p:spPr bwMode="auto">
              <a:xfrm>
                <a:off x="3806941" y="1499934"/>
                <a:ext cx="169594" cy="834575"/>
              </a:xfrm>
              <a:custGeom>
                <a:avLst/>
                <a:gdLst>
                  <a:gd name="T0" fmla="*/ 0 w 757"/>
                  <a:gd name="T1" fmla="*/ 0 h 3561"/>
                  <a:gd name="T2" fmla="*/ 0 w 757"/>
                  <a:gd name="T3" fmla="*/ 0 h 3561"/>
                  <a:gd name="T4" fmla="*/ 0 w 757"/>
                  <a:gd name="T5" fmla="*/ 0 h 3561"/>
                  <a:gd name="T6" fmla="*/ 0 w 757"/>
                  <a:gd name="T7" fmla="*/ 0 h 3561"/>
                  <a:gd name="T8" fmla="*/ 0 w 757"/>
                  <a:gd name="T9" fmla="*/ 0 h 3561"/>
                  <a:gd name="T10" fmla="*/ 0 w 757"/>
                  <a:gd name="T11" fmla="*/ 0 h 3561"/>
                  <a:gd name="T12" fmla="*/ 0 w 757"/>
                  <a:gd name="T13" fmla="*/ 0 h 3561"/>
                  <a:gd name="T14" fmla="*/ 0 w 757"/>
                  <a:gd name="T15" fmla="*/ 0 h 3561"/>
                  <a:gd name="T16" fmla="*/ 0 w 757"/>
                  <a:gd name="T17" fmla="*/ 0 h 3561"/>
                  <a:gd name="T18" fmla="*/ 0 w 757"/>
                  <a:gd name="T19" fmla="*/ 0 h 3561"/>
                  <a:gd name="T20" fmla="*/ 0 w 757"/>
                  <a:gd name="T21" fmla="*/ 0 h 3561"/>
                  <a:gd name="T22" fmla="*/ 0 w 757"/>
                  <a:gd name="T23" fmla="*/ 0 h 3561"/>
                  <a:gd name="T24" fmla="*/ 0 w 757"/>
                  <a:gd name="T25" fmla="*/ 0 h 3561"/>
                  <a:gd name="T26" fmla="*/ 0 w 757"/>
                  <a:gd name="T27" fmla="*/ 0 h 3561"/>
                  <a:gd name="T28" fmla="*/ 0 w 757"/>
                  <a:gd name="T29" fmla="*/ 0 h 3561"/>
                  <a:gd name="T30" fmla="*/ 0 w 757"/>
                  <a:gd name="T31" fmla="*/ 0 h 3561"/>
                  <a:gd name="T32" fmla="*/ 0 w 757"/>
                  <a:gd name="T33" fmla="*/ 0 h 3561"/>
                  <a:gd name="T34" fmla="*/ 0 w 757"/>
                  <a:gd name="T35" fmla="*/ 0 h 3561"/>
                  <a:gd name="T36" fmla="*/ 0 w 757"/>
                  <a:gd name="T37" fmla="*/ 0 h 3561"/>
                  <a:gd name="T38" fmla="*/ 0 w 757"/>
                  <a:gd name="T39" fmla="*/ 0 h 3561"/>
                  <a:gd name="T40" fmla="*/ 0 w 757"/>
                  <a:gd name="T41" fmla="*/ 0 h 3561"/>
                  <a:gd name="T42" fmla="*/ 0 w 757"/>
                  <a:gd name="T43" fmla="*/ 0 h 3561"/>
                  <a:gd name="T44" fmla="*/ 0 w 757"/>
                  <a:gd name="T45" fmla="*/ 0 h 3561"/>
                  <a:gd name="T46" fmla="*/ 0 w 757"/>
                  <a:gd name="T47" fmla="*/ 0 h 3561"/>
                  <a:gd name="T48" fmla="*/ 0 w 757"/>
                  <a:gd name="T49" fmla="*/ 0 h 3561"/>
                  <a:gd name="T50" fmla="*/ 0 w 757"/>
                  <a:gd name="T51" fmla="*/ 0 h 3561"/>
                  <a:gd name="T52" fmla="*/ 0 w 757"/>
                  <a:gd name="T53" fmla="*/ 0 h 3561"/>
                  <a:gd name="T54" fmla="*/ 0 w 757"/>
                  <a:gd name="T55" fmla="*/ 0 h 3561"/>
                  <a:gd name="T56" fmla="*/ 0 w 757"/>
                  <a:gd name="T57" fmla="*/ 0 h 3561"/>
                  <a:gd name="T58" fmla="*/ 0 w 757"/>
                  <a:gd name="T59" fmla="*/ 0 h 3561"/>
                  <a:gd name="T60" fmla="*/ 0 w 757"/>
                  <a:gd name="T61" fmla="*/ 0 h 3561"/>
                  <a:gd name="T62" fmla="*/ 0 w 757"/>
                  <a:gd name="T63" fmla="*/ 0 h 3561"/>
                  <a:gd name="T64" fmla="*/ 0 w 757"/>
                  <a:gd name="T65" fmla="*/ 0 h 3561"/>
                  <a:gd name="T66" fmla="*/ 0 w 757"/>
                  <a:gd name="T67" fmla="*/ 0 h 3561"/>
                  <a:gd name="T68" fmla="*/ 0 w 757"/>
                  <a:gd name="T69" fmla="*/ 0 h 3561"/>
                  <a:gd name="T70" fmla="*/ 0 w 757"/>
                  <a:gd name="T71" fmla="*/ 0 h 3561"/>
                  <a:gd name="T72" fmla="*/ 0 w 757"/>
                  <a:gd name="T73" fmla="*/ 0 h 3561"/>
                  <a:gd name="T74" fmla="*/ 0 w 757"/>
                  <a:gd name="T75" fmla="*/ 0 h 3561"/>
                  <a:gd name="T76" fmla="*/ 0 w 757"/>
                  <a:gd name="T77" fmla="*/ 0 h 3561"/>
                  <a:gd name="T78" fmla="*/ 0 w 757"/>
                  <a:gd name="T79" fmla="*/ 0 h 3561"/>
                  <a:gd name="T80" fmla="*/ 0 w 757"/>
                  <a:gd name="T81" fmla="*/ 0 h 3561"/>
                  <a:gd name="T82" fmla="*/ 0 w 757"/>
                  <a:gd name="T83" fmla="*/ 0 h 3561"/>
                  <a:gd name="T84" fmla="*/ 0 w 757"/>
                  <a:gd name="T85" fmla="*/ 0 h 3561"/>
                  <a:gd name="T86" fmla="*/ 0 w 757"/>
                  <a:gd name="T87" fmla="*/ 0 h 3561"/>
                  <a:gd name="T88" fmla="*/ 0 w 757"/>
                  <a:gd name="T89" fmla="*/ 0 h 3561"/>
                  <a:gd name="T90" fmla="*/ 0 w 757"/>
                  <a:gd name="T91" fmla="*/ 0 h 3561"/>
                  <a:gd name="T92" fmla="*/ 0 w 757"/>
                  <a:gd name="T93" fmla="*/ 0 h 3561"/>
                  <a:gd name="T94" fmla="*/ 0 w 757"/>
                  <a:gd name="T95" fmla="*/ 0 h 3561"/>
                  <a:gd name="T96" fmla="*/ 0 w 757"/>
                  <a:gd name="T97" fmla="*/ 0 h 35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57"/>
                  <a:gd name="T148" fmla="*/ 0 h 3561"/>
                  <a:gd name="T149" fmla="*/ 757 w 757"/>
                  <a:gd name="T150" fmla="*/ 3561 h 35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57" h="3561">
                    <a:moveTo>
                      <a:pt x="380" y="0"/>
                    </a:moveTo>
                    <a:lnTo>
                      <a:pt x="380" y="42"/>
                    </a:lnTo>
                    <a:lnTo>
                      <a:pt x="384" y="84"/>
                    </a:lnTo>
                    <a:lnTo>
                      <a:pt x="394" y="127"/>
                    </a:lnTo>
                    <a:lnTo>
                      <a:pt x="409" y="168"/>
                    </a:lnTo>
                    <a:lnTo>
                      <a:pt x="447" y="253"/>
                    </a:lnTo>
                    <a:lnTo>
                      <a:pt x="495" y="339"/>
                    </a:lnTo>
                    <a:lnTo>
                      <a:pt x="605" y="510"/>
                    </a:lnTo>
                    <a:lnTo>
                      <a:pt x="658" y="594"/>
                    </a:lnTo>
                    <a:lnTo>
                      <a:pt x="704" y="680"/>
                    </a:lnTo>
                    <a:lnTo>
                      <a:pt x="737" y="765"/>
                    </a:lnTo>
                    <a:lnTo>
                      <a:pt x="749" y="807"/>
                    </a:lnTo>
                    <a:lnTo>
                      <a:pt x="755" y="850"/>
                    </a:lnTo>
                    <a:lnTo>
                      <a:pt x="757" y="891"/>
                    </a:lnTo>
                    <a:lnTo>
                      <a:pt x="753" y="933"/>
                    </a:lnTo>
                    <a:lnTo>
                      <a:pt x="743" y="975"/>
                    </a:lnTo>
                    <a:lnTo>
                      <a:pt x="726" y="1017"/>
                    </a:lnTo>
                    <a:lnTo>
                      <a:pt x="700" y="1057"/>
                    </a:lnTo>
                    <a:lnTo>
                      <a:pt x="669" y="1099"/>
                    </a:lnTo>
                    <a:lnTo>
                      <a:pt x="627" y="1140"/>
                    </a:lnTo>
                    <a:lnTo>
                      <a:pt x="578" y="1180"/>
                    </a:lnTo>
                    <a:lnTo>
                      <a:pt x="449" y="1260"/>
                    </a:lnTo>
                    <a:lnTo>
                      <a:pt x="278" y="1340"/>
                    </a:lnTo>
                    <a:lnTo>
                      <a:pt x="195" y="1379"/>
                    </a:lnTo>
                    <a:lnTo>
                      <a:pt x="129" y="1418"/>
                    </a:lnTo>
                    <a:lnTo>
                      <a:pt x="78" y="1459"/>
                    </a:lnTo>
                    <a:lnTo>
                      <a:pt x="40" y="1502"/>
                    </a:lnTo>
                    <a:lnTo>
                      <a:pt x="15" y="1546"/>
                    </a:lnTo>
                    <a:lnTo>
                      <a:pt x="2" y="1591"/>
                    </a:lnTo>
                    <a:lnTo>
                      <a:pt x="0" y="1639"/>
                    </a:lnTo>
                    <a:lnTo>
                      <a:pt x="7" y="1687"/>
                    </a:lnTo>
                    <a:lnTo>
                      <a:pt x="23" y="1737"/>
                    </a:lnTo>
                    <a:lnTo>
                      <a:pt x="47" y="1788"/>
                    </a:lnTo>
                    <a:lnTo>
                      <a:pt x="113" y="1894"/>
                    </a:lnTo>
                    <a:lnTo>
                      <a:pt x="287" y="2118"/>
                    </a:lnTo>
                    <a:lnTo>
                      <a:pt x="380" y="2235"/>
                    </a:lnTo>
                    <a:lnTo>
                      <a:pt x="464" y="2356"/>
                    </a:lnTo>
                    <a:lnTo>
                      <a:pt x="532" y="2480"/>
                    </a:lnTo>
                    <a:lnTo>
                      <a:pt x="558" y="2543"/>
                    </a:lnTo>
                    <a:lnTo>
                      <a:pt x="576" y="2607"/>
                    </a:lnTo>
                    <a:lnTo>
                      <a:pt x="585" y="2670"/>
                    </a:lnTo>
                    <a:lnTo>
                      <a:pt x="585" y="2734"/>
                    </a:lnTo>
                    <a:lnTo>
                      <a:pt x="575" y="2799"/>
                    </a:lnTo>
                    <a:lnTo>
                      <a:pt x="553" y="2864"/>
                    </a:lnTo>
                    <a:lnTo>
                      <a:pt x="519" y="2929"/>
                    </a:lnTo>
                    <a:lnTo>
                      <a:pt x="471" y="2995"/>
                    </a:lnTo>
                    <a:lnTo>
                      <a:pt x="408" y="3060"/>
                    </a:lnTo>
                    <a:lnTo>
                      <a:pt x="329" y="3127"/>
                    </a:lnTo>
                    <a:lnTo>
                      <a:pt x="451" y="3561"/>
                    </a:lnTo>
                  </a:path>
                </a:pathLst>
              </a:custGeom>
              <a:noFill/>
              <a:ln w="76320">
                <a:solidFill>
                  <a:srgbClr val="00B050"/>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2400"/>
              </a:p>
            </p:txBody>
          </p:sp>
          <p:grpSp>
            <p:nvGrpSpPr>
              <p:cNvPr id="26" name="Gruppieren 99">
                <a:extLst>
                  <a:ext uri="{FF2B5EF4-FFF2-40B4-BE49-F238E27FC236}">
                    <a16:creationId xmlns:a16="http://schemas.microsoft.com/office/drawing/2014/main" id="{51A15269-CC84-4071-3C68-BB8CFDF0CF83}"/>
                  </a:ext>
                </a:extLst>
              </p:cNvPr>
              <p:cNvGrpSpPr/>
              <p:nvPr/>
            </p:nvGrpSpPr>
            <p:grpSpPr>
              <a:xfrm>
                <a:off x="3568769" y="2297490"/>
                <a:ext cx="705188" cy="486782"/>
                <a:chOff x="3568769" y="2297490"/>
                <a:chExt cx="705188" cy="486782"/>
              </a:xfrm>
            </p:grpSpPr>
            <p:sp>
              <p:nvSpPr>
                <p:cNvPr id="28" name="Ellipse 97">
                  <a:extLst>
                    <a:ext uri="{FF2B5EF4-FFF2-40B4-BE49-F238E27FC236}">
                      <a16:creationId xmlns:a16="http://schemas.microsoft.com/office/drawing/2014/main" id="{3C594FA2-C4D3-0966-055A-D558D1CB8BE1}"/>
                    </a:ext>
                  </a:extLst>
                </p:cNvPr>
                <p:cNvSpPr/>
                <p:nvPr/>
              </p:nvSpPr>
              <p:spPr bwMode="auto">
                <a:xfrm rot="20940759">
                  <a:off x="3568769" y="2396440"/>
                  <a:ext cx="705188" cy="387832"/>
                </a:xfrm>
                <a:prstGeom prst="ellipse">
                  <a:avLst/>
                </a:prstGeom>
                <a:solidFill>
                  <a:srgbClr val="00B050">
                    <a:alpha val="50000"/>
                  </a:srgbClr>
                </a:solidFill>
                <a:ln w="9525" cap="flat" cmpd="sng" algn="ctr">
                  <a:noFill/>
                  <a:prstDash val="solid"/>
                  <a:round/>
                  <a:headEnd type="none" w="med" len="med"/>
                  <a:tailEnd type="none" w="med" len="med"/>
                </a:ln>
                <a:effectLst>
                  <a:softEdge rad="31750"/>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de-AT" sz="3200">
                    <a:latin typeface="Times" charset="0"/>
                  </a:endParaRPr>
                </a:p>
              </p:txBody>
            </p:sp>
            <p:sp>
              <p:nvSpPr>
                <p:cNvPr id="29" name="Gleichschenkliges Dreieck 98">
                  <a:extLst>
                    <a:ext uri="{FF2B5EF4-FFF2-40B4-BE49-F238E27FC236}">
                      <a16:creationId xmlns:a16="http://schemas.microsoft.com/office/drawing/2014/main" id="{0B90C106-7F87-6EB4-64C0-FC41826BAA58}"/>
                    </a:ext>
                  </a:extLst>
                </p:cNvPr>
                <p:cNvSpPr/>
                <p:nvPr/>
              </p:nvSpPr>
              <p:spPr bwMode="auto">
                <a:xfrm rot="21158617">
                  <a:off x="3584111" y="2297490"/>
                  <a:ext cx="674502" cy="317335"/>
                </a:xfrm>
                <a:prstGeom prst="triangle">
                  <a:avLst/>
                </a:prstGeom>
                <a:solidFill>
                  <a:srgbClr val="00B050">
                    <a:alpha val="50000"/>
                  </a:srgbClr>
                </a:solidFill>
                <a:ln w="9525" cap="flat" cmpd="sng" algn="ctr">
                  <a:noFill/>
                  <a:prstDash val="solid"/>
                  <a:round/>
                  <a:headEnd type="none" w="med" len="med"/>
                  <a:tailEnd type="none" w="med" len="med"/>
                </a:ln>
                <a:effectLst>
                  <a:softEdge rad="31750"/>
                </a:effectLst>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a:spcBef>
                      <a:spcPct val="0"/>
                    </a:spcBef>
                  </a:pPr>
                  <a:endParaRPr lang="de-AT" sz="3200">
                    <a:latin typeface="Times" charset="0"/>
                  </a:endParaRPr>
                </a:p>
              </p:txBody>
            </p:sp>
          </p:grpSp>
        </p:grpSp>
      </p:grpSp>
      <p:grpSp>
        <p:nvGrpSpPr>
          <p:cNvPr id="42" name="Group 41"/>
          <p:cNvGrpSpPr/>
          <p:nvPr/>
        </p:nvGrpSpPr>
        <p:grpSpPr>
          <a:xfrm>
            <a:off x="7003906" y="3715291"/>
            <a:ext cx="3431137" cy="2551240"/>
            <a:chOff x="5674082" y="1558624"/>
            <a:chExt cx="2573353" cy="2961449"/>
          </a:xfrm>
        </p:grpSpPr>
        <p:grpSp>
          <p:nvGrpSpPr>
            <p:cNvPr id="43" name="Group 141"/>
            <p:cNvGrpSpPr>
              <a:grpSpLocks/>
            </p:cNvGrpSpPr>
            <p:nvPr/>
          </p:nvGrpSpPr>
          <p:grpSpPr bwMode="auto">
            <a:xfrm>
              <a:off x="5674082" y="4083918"/>
              <a:ext cx="2573353" cy="436155"/>
              <a:chOff x="158" y="3576"/>
              <a:chExt cx="3406" cy="496"/>
            </a:xfrm>
          </p:grpSpPr>
          <p:grpSp>
            <p:nvGrpSpPr>
              <p:cNvPr id="196" name="Group 142"/>
              <p:cNvGrpSpPr>
                <a:grpSpLocks/>
              </p:cNvGrpSpPr>
              <p:nvPr/>
            </p:nvGrpSpPr>
            <p:grpSpPr bwMode="auto">
              <a:xfrm>
                <a:off x="158" y="3576"/>
                <a:ext cx="3397" cy="484"/>
                <a:chOff x="158" y="3576"/>
                <a:chExt cx="3397" cy="484"/>
              </a:xfrm>
            </p:grpSpPr>
            <p:sp>
              <p:nvSpPr>
                <p:cNvPr id="244" name="Rectangle 143"/>
                <p:cNvSpPr>
                  <a:spLocks noChangeArrowheads="1"/>
                </p:cNvSpPr>
                <p:nvPr/>
              </p:nvSpPr>
              <p:spPr bwMode="auto">
                <a:xfrm>
                  <a:off x="158" y="3576"/>
                  <a:ext cx="3397" cy="48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245" name="Rectangle 144"/>
                <p:cNvSpPr>
                  <a:spLocks noChangeArrowheads="1"/>
                </p:cNvSpPr>
                <p:nvPr/>
              </p:nvSpPr>
              <p:spPr bwMode="auto">
                <a:xfrm>
                  <a:off x="1523" y="3578"/>
                  <a:ext cx="73" cy="482"/>
                </a:xfrm>
                <a:prstGeom prst="rect">
                  <a:avLst/>
                </a:prstGeom>
                <a:solidFill>
                  <a:srgbClr val="170CF4"/>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246" name="Rectangle 145"/>
                <p:cNvSpPr>
                  <a:spLocks noChangeArrowheads="1"/>
                </p:cNvSpPr>
                <p:nvPr/>
              </p:nvSpPr>
              <p:spPr bwMode="auto">
                <a:xfrm>
                  <a:off x="2815" y="3578"/>
                  <a:ext cx="69" cy="482"/>
                </a:xfrm>
                <a:prstGeom prst="rect">
                  <a:avLst/>
                </a:prstGeom>
                <a:solidFill>
                  <a:srgbClr val="00B050"/>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247" name="Rectangle 146"/>
                <p:cNvSpPr>
                  <a:spLocks noChangeArrowheads="1"/>
                </p:cNvSpPr>
                <p:nvPr/>
              </p:nvSpPr>
              <p:spPr bwMode="auto">
                <a:xfrm>
                  <a:off x="693" y="3578"/>
                  <a:ext cx="73" cy="482"/>
                </a:xfrm>
                <a:prstGeom prst="rect">
                  <a:avLst/>
                </a:prstGeom>
                <a:solidFill>
                  <a:srgbClr val="FF5050"/>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grpSp>
          <p:grpSp>
            <p:nvGrpSpPr>
              <p:cNvPr id="197" name="Group 147"/>
              <p:cNvGrpSpPr>
                <a:grpSpLocks/>
              </p:cNvGrpSpPr>
              <p:nvPr/>
            </p:nvGrpSpPr>
            <p:grpSpPr bwMode="auto">
              <a:xfrm>
                <a:off x="163" y="3590"/>
                <a:ext cx="3401" cy="482"/>
                <a:chOff x="163" y="3590"/>
                <a:chExt cx="3401" cy="482"/>
              </a:xfrm>
            </p:grpSpPr>
            <p:sp>
              <p:nvSpPr>
                <p:cNvPr id="198" name="Line 148"/>
                <p:cNvSpPr>
                  <a:spLocks noChangeShapeType="1"/>
                </p:cNvSpPr>
                <p:nvPr/>
              </p:nvSpPr>
              <p:spPr bwMode="auto">
                <a:xfrm>
                  <a:off x="389"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199" name="Line 149"/>
                <p:cNvSpPr>
                  <a:spLocks noChangeShapeType="1"/>
                </p:cNvSpPr>
                <p:nvPr/>
              </p:nvSpPr>
              <p:spPr bwMode="auto">
                <a:xfrm>
                  <a:off x="237"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0" name="Line 150"/>
                <p:cNvSpPr>
                  <a:spLocks noChangeShapeType="1"/>
                </p:cNvSpPr>
                <p:nvPr/>
              </p:nvSpPr>
              <p:spPr bwMode="auto">
                <a:xfrm>
                  <a:off x="313"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1" name="Line 151"/>
                <p:cNvSpPr>
                  <a:spLocks noChangeShapeType="1"/>
                </p:cNvSpPr>
                <p:nvPr/>
              </p:nvSpPr>
              <p:spPr bwMode="auto">
                <a:xfrm>
                  <a:off x="465"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2" name="Line 152"/>
                <p:cNvSpPr>
                  <a:spLocks noChangeShapeType="1"/>
                </p:cNvSpPr>
                <p:nvPr/>
              </p:nvSpPr>
              <p:spPr bwMode="auto">
                <a:xfrm>
                  <a:off x="163"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3" name="Line 153"/>
                <p:cNvSpPr>
                  <a:spLocks noChangeShapeType="1"/>
                </p:cNvSpPr>
                <p:nvPr/>
              </p:nvSpPr>
              <p:spPr bwMode="auto">
                <a:xfrm>
                  <a:off x="540"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4" name="Line 154"/>
                <p:cNvSpPr>
                  <a:spLocks noChangeShapeType="1"/>
                </p:cNvSpPr>
                <p:nvPr/>
              </p:nvSpPr>
              <p:spPr bwMode="auto">
                <a:xfrm>
                  <a:off x="767"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5" name="Line 155"/>
                <p:cNvSpPr>
                  <a:spLocks noChangeShapeType="1"/>
                </p:cNvSpPr>
                <p:nvPr/>
              </p:nvSpPr>
              <p:spPr bwMode="auto">
                <a:xfrm>
                  <a:off x="616"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6" name="Line 156"/>
                <p:cNvSpPr>
                  <a:spLocks noChangeShapeType="1"/>
                </p:cNvSpPr>
                <p:nvPr/>
              </p:nvSpPr>
              <p:spPr bwMode="auto">
                <a:xfrm>
                  <a:off x="691"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7" name="Line 157"/>
                <p:cNvSpPr>
                  <a:spLocks noChangeShapeType="1"/>
                </p:cNvSpPr>
                <p:nvPr/>
              </p:nvSpPr>
              <p:spPr bwMode="auto">
                <a:xfrm>
                  <a:off x="843"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8" name="Line 158"/>
                <p:cNvSpPr>
                  <a:spLocks noChangeShapeType="1"/>
                </p:cNvSpPr>
                <p:nvPr/>
              </p:nvSpPr>
              <p:spPr bwMode="auto">
                <a:xfrm>
                  <a:off x="918"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09" name="Line 159"/>
                <p:cNvSpPr>
                  <a:spLocks noChangeShapeType="1"/>
                </p:cNvSpPr>
                <p:nvPr/>
              </p:nvSpPr>
              <p:spPr bwMode="auto">
                <a:xfrm>
                  <a:off x="1145"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0" name="Line 160"/>
                <p:cNvSpPr>
                  <a:spLocks noChangeShapeType="1"/>
                </p:cNvSpPr>
                <p:nvPr/>
              </p:nvSpPr>
              <p:spPr bwMode="auto">
                <a:xfrm>
                  <a:off x="994"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1" name="Line 161"/>
                <p:cNvSpPr>
                  <a:spLocks noChangeShapeType="1"/>
                </p:cNvSpPr>
                <p:nvPr/>
              </p:nvSpPr>
              <p:spPr bwMode="auto">
                <a:xfrm>
                  <a:off x="1069"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2" name="Line 162"/>
                <p:cNvSpPr>
                  <a:spLocks noChangeShapeType="1"/>
                </p:cNvSpPr>
                <p:nvPr/>
              </p:nvSpPr>
              <p:spPr bwMode="auto">
                <a:xfrm>
                  <a:off x="1220"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3" name="Line 163"/>
                <p:cNvSpPr>
                  <a:spLocks noChangeShapeType="1"/>
                </p:cNvSpPr>
                <p:nvPr/>
              </p:nvSpPr>
              <p:spPr bwMode="auto">
                <a:xfrm>
                  <a:off x="1296"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4" name="Line 164"/>
                <p:cNvSpPr>
                  <a:spLocks noChangeShapeType="1"/>
                </p:cNvSpPr>
                <p:nvPr/>
              </p:nvSpPr>
              <p:spPr bwMode="auto">
                <a:xfrm>
                  <a:off x="1523"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5" name="Line 165"/>
                <p:cNvSpPr>
                  <a:spLocks noChangeShapeType="1"/>
                </p:cNvSpPr>
                <p:nvPr/>
              </p:nvSpPr>
              <p:spPr bwMode="auto">
                <a:xfrm>
                  <a:off x="1372"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6" name="Line 166"/>
                <p:cNvSpPr>
                  <a:spLocks noChangeShapeType="1"/>
                </p:cNvSpPr>
                <p:nvPr/>
              </p:nvSpPr>
              <p:spPr bwMode="auto">
                <a:xfrm>
                  <a:off x="1447"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7" name="Line 167"/>
                <p:cNvSpPr>
                  <a:spLocks noChangeShapeType="1"/>
                </p:cNvSpPr>
                <p:nvPr/>
              </p:nvSpPr>
              <p:spPr bwMode="auto">
                <a:xfrm>
                  <a:off x="1599"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8" name="Line 168"/>
                <p:cNvSpPr>
                  <a:spLocks noChangeShapeType="1"/>
                </p:cNvSpPr>
                <p:nvPr/>
              </p:nvSpPr>
              <p:spPr bwMode="auto">
                <a:xfrm>
                  <a:off x="1674"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19" name="Line 169"/>
                <p:cNvSpPr>
                  <a:spLocks noChangeShapeType="1"/>
                </p:cNvSpPr>
                <p:nvPr/>
              </p:nvSpPr>
              <p:spPr bwMode="auto">
                <a:xfrm>
                  <a:off x="1901"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0" name="Line 170"/>
                <p:cNvSpPr>
                  <a:spLocks noChangeShapeType="1"/>
                </p:cNvSpPr>
                <p:nvPr/>
              </p:nvSpPr>
              <p:spPr bwMode="auto">
                <a:xfrm>
                  <a:off x="1750"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1" name="Line 171"/>
                <p:cNvSpPr>
                  <a:spLocks noChangeShapeType="1"/>
                </p:cNvSpPr>
                <p:nvPr/>
              </p:nvSpPr>
              <p:spPr bwMode="auto">
                <a:xfrm>
                  <a:off x="1826"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2" name="Line 172"/>
                <p:cNvSpPr>
                  <a:spLocks noChangeShapeType="1"/>
                </p:cNvSpPr>
                <p:nvPr/>
              </p:nvSpPr>
              <p:spPr bwMode="auto">
                <a:xfrm>
                  <a:off x="1977"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3" name="Line 173"/>
                <p:cNvSpPr>
                  <a:spLocks noChangeShapeType="1"/>
                </p:cNvSpPr>
                <p:nvPr/>
              </p:nvSpPr>
              <p:spPr bwMode="auto">
                <a:xfrm>
                  <a:off x="2052"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4" name="Line 174"/>
                <p:cNvSpPr>
                  <a:spLocks noChangeShapeType="1"/>
                </p:cNvSpPr>
                <p:nvPr/>
              </p:nvSpPr>
              <p:spPr bwMode="auto">
                <a:xfrm>
                  <a:off x="2279"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5" name="Line 175"/>
                <p:cNvSpPr>
                  <a:spLocks noChangeShapeType="1"/>
                </p:cNvSpPr>
                <p:nvPr/>
              </p:nvSpPr>
              <p:spPr bwMode="auto">
                <a:xfrm>
                  <a:off x="2128"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6" name="Line 176"/>
                <p:cNvSpPr>
                  <a:spLocks noChangeShapeType="1"/>
                </p:cNvSpPr>
                <p:nvPr/>
              </p:nvSpPr>
              <p:spPr bwMode="auto">
                <a:xfrm>
                  <a:off x="2204"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7" name="Line 177"/>
                <p:cNvSpPr>
                  <a:spLocks noChangeShapeType="1"/>
                </p:cNvSpPr>
                <p:nvPr/>
              </p:nvSpPr>
              <p:spPr bwMode="auto">
                <a:xfrm>
                  <a:off x="2355"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8" name="Line 178"/>
                <p:cNvSpPr>
                  <a:spLocks noChangeShapeType="1"/>
                </p:cNvSpPr>
                <p:nvPr/>
              </p:nvSpPr>
              <p:spPr bwMode="auto">
                <a:xfrm>
                  <a:off x="2430"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29" name="Line 179"/>
                <p:cNvSpPr>
                  <a:spLocks noChangeShapeType="1"/>
                </p:cNvSpPr>
                <p:nvPr/>
              </p:nvSpPr>
              <p:spPr bwMode="auto">
                <a:xfrm>
                  <a:off x="2657"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30" name="Line 180"/>
                <p:cNvSpPr>
                  <a:spLocks noChangeShapeType="1"/>
                </p:cNvSpPr>
                <p:nvPr/>
              </p:nvSpPr>
              <p:spPr bwMode="auto">
                <a:xfrm>
                  <a:off x="2506"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31" name="Line 181"/>
                <p:cNvSpPr>
                  <a:spLocks noChangeShapeType="1"/>
                </p:cNvSpPr>
                <p:nvPr/>
              </p:nvSpPr>
              <p:spPr bwMode="auto">
                <a:xfrm>
                  <a:off x="2581"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32" name="Line 182"/>
                <p:cNvSpPr>
                  <a:spLocks noChangeShapeType="1"/>
                </p:cNvSpPr>
                <p:nvPr/>
              </p:nvSpPr>
              <p:spPr bwMode="auto">
                <a:xfrm>
                  <a:off x="2733"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33" name="Line 183"/>
                <p:cNvSpPr>
                  <a:spLocks noChangeShapeType="1"/>
                </p:cNvSpPr>
                <p:nvPr/>
              </p:nvSpPr>
              <p:spPr bwMode="auto">
                <a:xfrm>
                  <a:off x="2808"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34" name="Line 184"/>
                <p:cNvSpPr>
                  <a:spLocks noChangeShapeType="1"/>
                </p:cNvSpPr>
                <p:nvPr/>
              </p:nvSpPr>
              <p:spPr bwMode="auto">
                <a:xfrm>
                  <a:off x="3036"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35" name="Line 185"/>
                <p:cNvSpPr>
                  <a:spLocks noChangeShapeType="1"/>
                </p:cNvSpPr>
                <p:nvPr/>
              </p:nvSpPr>
              <p:spPr bwMode="auto">
                <a:xfrm>
                  <a:off x="2884"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36" name="Line 186"/>
                <p:cNvSpPr>
                  <a:spLocks noChangeShapeType="1"/>
                </p:cNvSpPr>
                <p:nvPr/>
              </p:nvSpPr>
              <p:spPr bwMode="auto">
                <a:xfrm>
                  <a:off x="2960"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37" name="Line 187"/>
                <p:cNvSpPr>
                  <a:spLocks noChangeShapeType="1"/>
                </p:cNvSpPr>
                <p:nvPr/>
              </p:nvSpPr>
              <p:spPr bwMode="auto">
                <a:xfrm>
                  <a:off x="3111"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38" name="Line 188"/>
                <p:cNvSpPr>
                  <a:spLocks noChangeShapeType="1"/>
                </p:cNvSpPr>
                <p:nvPr/>
              </p:nvSpPr>
              <p:spPr bwMode="auto">
                <a:xfrm>
                  <a:off x="3187"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39" name="Line 189"/>
                <p:cNvSpPr>
                  <a:spLocks noChangeShapeType="1"/>
                </p:cNvSpPr>
                <p:nvPr/>
              </p:nvSpPr>
              <p:spPr bwMode="auto">
                <a:xfrm>
                  <a:off x="3413"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40" name="Line 190"/>
                <p:cNvSpPr>
                  <a:spLocks noChangeShapeType="1"/>
                </p:cNvSpPr>
                <p:nvPr/>
              </p:nvSpPr>
              <p:spPr bwMode="auto">
                <a:xfrm>
                  <a:off x="3262"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41" name="Line 191"/>
                <p:cNvSpPr>
                  <a:spLocks noChangeShapeType="1"/>
                </p:cNvSpPr>
                <p:nvPr/>
              </p:nvSpPr>
              <p:spPr bwMode="auto">
                <a:xfrm>
                  <a:off x="3338"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42" name="Line 192"/>
                <p:cNvSpPr>
                  <a:spLocks noChangeShapeType="1"/>
                </p:cNvSpPr>
                <p:nvPr/>
              </p:nvSpPr>
              <p:spPr bwMode="auto">
                <a:xfrm>
                  <a:off x="3489" y="3590"/>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sp>
              <p:nvSpPr>
                <p:cNvPr id="243" name="Line 193"/>
                <p:cNvSpPr>
                  <a:spLocks noChangeShapeType="1"/>
                </p:cNvSpPr>
                <p:nvPr/>
              </p:nvSpPr>
              <p:spPr bwMode="auto">
                <a:xfrm>
                  <a:off x="3565" y="3591"/>
                  <a:ext cx="0" cy="482"/>
                </a:xfrm>
                <a:prstGeom prst="line">
                  <a:avLst/>
                </a:prstGeom>
                <a:noFill/>
                <a:ln w="28440" cap="rnd">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CH" sz="1200"/>
                </a:p>
              </p:txBody>
            </p:sp>
          </p:grpSp>
        </p:grpSp>
        <p:grpSp>
          <p:nvGrpSpPr>
            <p:cNvPr id="45" name="Group 197"/>
            <p:cNvGrpSpPr>
              <a:grpSpLocks/>
            </p:cNvGrpSpPr>
            <p:nvPr/>
          </p:nvGrpSpPr>
          <p:grpSpPr bwMode="auto">
            <a:xfrm>
              <a:off x="5677860" y="3007901"/>
              <a:ext cx="2565797" cy="423844"/>
              <a:chOff x="163" y="2769"/>
              <a:chExt cx="3396" cy="482"/>
            </a:xfrm>
          </p:grpSpPr>
          <p:sp>
            <p:nvSpPr>
              <p:cNvPr id="187" name="Rectangle 198"/>
              <p:cNvSpPr>
                <a:spLocks noChangeArrowheads="1"/>
              </p:cNvSpPr>
              <p:nvPr/>
            </p:nvSpPr>
            <p:spPr bwMode="auto">
              <a:xfrm>
                <a:off x="2808" y="2769"/>
                <a:ext cx="374" cy="482"/>
              </a:xfrm>
              <a:prstGeom prst="rect">
                <a:avLst/>
              </a:prstGeom>
              <a:solidFill>
                <a:srgbClr val="14EC2E"/>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88" name="Rectangle 199"/>
              <p:cNvSpPr>
                <a:spLocks noChangeArrowheads="1"/>
              </p:cNvSpPr>
              <p:nvPr/>
            </p:nvSpPr>
            <p:spPr bwMode="auto">
              <a:xfrm>
                <a:off x="541" y="2769"/>
                <a:ext cx="374" cy="482"/>
              </a:xfrm>
              <a:prstGeom prst="rect">
                <a:avLst/>
              </a:prstGeom>
              <a:solidFill>
                <a:srgbClr val="FF5050"/>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solidFill>
                    <a:srgbClr val="FF0000"/>
                  </a:solidFill>
                </a:endParaRPr>
              </a:p>
            </p:txBody>
          </p:sp>
          <p:sp>
            <p:nvSpPr>
              <p:cNvPr id="189" name="Rectangle 200"/>
              <p:cNvSpPr>
                <a:spLocks noChangeArrowheads="1"/>
              </p:cNvSpPr>
              <p:nvPr/>
            </p:nvSpPr>
            <p:spPr bwMode="auto">
              <a:xfrm>
                <a:off x="1296" y="2769"/>
                <a:ext cx="374" cy="482"/>
              </a:xfrm>
              <a:prstGeom prst="rect">
                <a:avLst/>
              </a:prstGeom>
              <a:solidFill>
                <a:srgbClr val="00B8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90" name="Rectangle 201"/>
              <p:cNvSpPr>
                <a:spLocks noChangeArrowheads="1"/>
              </p:cNvSpPr>
              <p:nvPr/>
            </p:nvSpPr>
            <p:spPr bwMode="auto">
              <a:xfrm>
                <a:off x="1674" y="2769"/>
                <a:ext cx="374" cy="482"/>
              </a:xfrm>
              <a:prstGeom prst="rect">
                <a:avLst/>
              </a:prstGeom>
              <a:solidFill>
                <a:srgbClr val="9FE4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91" name="Rectangle 202"/>
              <p:cNvSpPr>
                <a:spLocks noChangeArrowheads="1"/>
              </p:cNvSpPr>
              <p:nvPr/>
            </p:nvSpPr>
            <p:spPr bwMode="auto">
              <a:xfrm>
                <a:off x="2429" y="2769"/>
                <a:ext cx="374" cy="482"/>
              </a:xfrm>
              <a:prstGeom prst="rect">
                <a:avLst/>
              </a:prstGeom>
              <a:solidFill>
                <a:srgbClr val="14EC2E"/>
              </a:solidFill>
              <a:ln w="9360">
                <a:solidFill>
                  <a:srgbClr val="777777"/>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92" name="Rectangle 203"/>
              <p:cNvSpPr>
                <a:spLocks noChangeArrowheads="1"/>
              </p:cNvSpPr>
              <p:nvPr/>
            </p:nvSpPr>
            <p:spPr bwMode="auto">
              <a:xfrm>
                <a:off x="163" y="2769"/>
                <a:ext cx="374" cy="48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93" name="Rectangle 204"/>
              <p:cNvSpPr>
                <a:spLocks noChangeArrowheads="1"/>
              </p:cNvSpPr>
              <p:nvPr/>
            </p:nvSpPr>
            <p:spPr bwMode="auto">
              <a:xfrm>
                <a:off x="918" y="2769"/>
                <a:ext cx="374" cy="48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94" name="Rectangle 205"/>
              <p:cNvSpPr>
                <a:spLocks noChangeArrowheads="1"/>
              </p:cNvSpPr>
              <p:nvPr/>
            </p:nvSpPr>
            <p:spPr bwMode="auto">
              <a:xfrm>
                <a:off x="2052" y="2769"/>
                <a:ext cx="374" cy="48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95" name="Rectangle 206"/>
              <p:cNvSpPr>
                <a:spLocks noChangeArrowheads="1"/>
              </p:cNvSpPr>
              <p:nvPr/>
            </p:nvSpPr>
            <p:spPr bwMode="auto">
              <a:xfrm>
                <a:off x="3185" y="2769"/>
                <a:ext cx="374" cy="48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grpSp>
        <p:grpSp>
          <p:nvGrpSpPr>
            <p:cNvPr id="46" name="Group 45"/>
            <p:cNvGrpSpPr/>
            <p:nvPr/>
          </p:nvGrpSpPr>
          <p:grpSpPr>
            <a:xfrm>
              <a:off x="5675215" y="1558624"/>
              <a:ext cx="2571086" cy="797102"/>
              <a:chOff x="5674082" y="771549"/>
              <a:chExt cx="2571086" cy="797102"/>
            </a:xfrm>
          </p:grpSpPr>
          <p:grpSp>
            <p:nvGrpSpPr>
              <p:cNvPr id="58" name="Group 57"/>
              <p:cNvGrpSpPr/>
              <p:nvPr/>
            </p:nvGrpSpPr>
            <p:grpSpPr>
              <a:xfrm>
                <a:off x="5674082" y="1137698"/>
                <a:ext cx="2571086" cy="422965"/>
                <a:chOff x="5674082" y="1137698"/>
                <a:chExt cx="2571086" cy="422965"/>
              </a:xfrm>
            </p:grpSpPr>
            <p:grpSp>
              <p:nvGrpSpPr>
                <p:cNvPr id="70" name="Group 11"/>
                <p:cNvGrpSpPr>
                  <a:grpSpLocks/>
                </p:cNvGrpSpPr>
                <p:nvPr/>
              </p:nvGrpSpPr>
              <p:grpSpPr bwMode="auto">
                <a:xfrm>
                  <a:off x="5674082" y="1137698"/>
                  <a:ext cx="286348" cy="422965"/>
                  <a:chOff x="158" y="1212"/>
                  <a:chExt cx="379" cy="481"/>
                </a:xfrm>
              </p:grpSpPr>
              <p:grpSp>
                <p:nvGrpSpPr>
                  <p:cNvPr id="175" name="Group 12"/>
                  <p:cNvGrpSpPr>
                    <a:grpSpLocks/>
                  </p:cNvGrpSpPr>
                  <p:nvPr/>
                </p:nvGrpSpPr>
                <p:grpSpPr bwMode="auto">
                  <a:xfrm>
                    <a:off x="158" y="1212"/>
                    <a:ext cx="379" cy="481"/>
                    <a:chOff x="158" y="1212"/>
                    <a:chExt cx="379" cy="481"/>
                  </a:xfrm>
                </p:grpSpPr>
                <p:sp>
                  <p:nvSpPr>
                    <p:cNvPr id="185" name="Rectangle 13"/>
                    <p:cNvSpPr>
                      <a:spLocks noChangeArrowheads="1"/>
                    </p:cNvSpPr>
                    <p:nvPr/>
                  </p:nvSpPr>
                  <p:spPr bwMode="auto">
                    <a:xfrm>
                      <a:off x="158" y="1212"/>
                      <a:ext cx="379" cy="481"/>
                    </a:xfrm>
                    <a:prstGeom prst="rect">
                      <a:avLst/>
                    </a:prstGeom>
                    <a:solidFill>
                      <a:srgbClr val="99CCFF">
                        <a:alpha val="29803"/>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86" name="Freeform 14"/>
                    <p:cNvSpPr>
                      <a:spLocks noChangeArrowheads="1"/>
                    </p:cNvSpPr>
                    <p:nvPr/>
                  </p:nvSpPr>
                  <p:spPr bwMode="auto">
                    <a:xfrm>
                      <a:off x="158"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176" name="Group 15"/>
                  <p:cNvGrpSpPr>
                    <a:grpSpLocks/>
                  </p:cNvGrpSpPr>
                  <p:nvPr/>
                </p:nvGrpSpPr>
                <p:grpSpPr bwMode="auto">
                  <a:xfrm>
                    <a:off x="159" y="1212"/>
                    <a:ext cx="378" cy="481"/>
                    <a:chOff x="159" y="1212"/>
                    <a:chExt cx="378" cy="481"/>
                  </a:xfrm>
                </p:grpSpPr>
                <p:sp>
                  <p:nvSpPr>
                    <p:cNvPr id="177" name="Rectangle 16"/>
                    <p:cNvSpPr>
                      <a:spLocks noChangeArrowheads="1"/>
                    </p:cNvSpPr>
                    <p:nvPr/>
                  </p:nvSpPr>
                  <p:spPr bwMode="auto">
                    <a:xfrm>
                      <a:off x="300"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78" name="Freeform 17"/>
                    <p:cNvSpPr>
                      <a:spLocks noChangeArrowheads="1"/>
                    </p:cNvSpPr>
                    <p:nvPr/>
                  </p:nvSpPr>
                  <p:spPr bwMode="auto">
                    <a:xfrm>
                      <a:off x="300"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79" name="Freeform 18"/>
                    <p:cNvSpPr>
                      <a:spLocks noChangeArrowheads="1"/>
                    </p:cNvSpPr>
                    <p:nvPr/>
                  </p:nvSpPr>
                  <p:spPr bwMode="auto">
                    <a:xfrm>
                      <a:off x="227"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80" name="Freeform 19"/>
                    <p:cNvSpPr>
                      <a:spLocks noChangeArrowheads="1"/>
                    </p:cNvSpPr>
                    <p:nvPr/>
                  </p:nvSpPr>
                  <p:spPr bwMode="auto">
                    <a:xfrm>
                      <a:off x="392"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81" name="Freeform 20"/>
                    <p:cNvSpPr>
                      <a:spLocks noChangeArrowheads="1"/>
                    </p:cNvSpPr>
                    <p:nvPr/>
                  </p:nvSpPr>
                  <p:spPr bwMode="auto">
                    <a:xfrm>
                      <a:off x="392"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82" name="Freeform 21"/>
                    <p:cNvSpPr>
                      <a:spLocks noChangeArrowheads="1"/>
                    </p:cNvSpPr>
                    <p:nvPr/>
                  </p:nvSpPr>
                  <p:spPr bwMode="auto">
                    <a:xfrm>
                      <a:off x="373"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83" name="Freeform 22"/>
                    <p:cNvSpPr>
                      <a:spLocks noChangeArrowheads="1"/>
                    </p:cNvSpPr>
                    <p:nvPr/>
                  </p:nvSpPr>
                  <p:spPr bwMode="auto">
                    <a:xfrm>
                      <a:off x="295"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84" name="Freeform 23"/>
                    <p:cNvSpPr>
                      <a:spLocks noChangeArrowheads="1"/>
                    </p:cNvSpPr>
                    <p:nvPr/>
                  </p:nvSpPr>
                  <p:spPr bwMode="auto">
                    <a:xfrm>
                      <a:off x="159"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nvGrpSpPr>
                <p:cNvPr id="71" name="Group 24"/>
                <p:cNvGrpSpPr>
                  <a:grpSpLocks/>
                </p:cNvGrpSpPr>
                <p:nvPr/>
              </p:nvGrpSpPr>
              <p:grpSpPr bwMode="auto">
                <a:xfrm>
                  <a:off x="5960430" y="1137698"/>
                  <a:ext cx="286348" cy="422965"/>
                  <a:chOff x="537" y="1212"/>
                  <a:chExt cx="379" cy="481"/>
                </a:xfrm>
              </p:grpSpPr>
              <p:grpSp>
                <p:nvGrpSpPr>
                  <p:cNvPr id="163" name="Group 25"/>
                  <p:cNvGrpSpPr>
                    <a:grpSpLocks/>
                  </p:cNvGrpSpPr>
                  <p:nvPr/>
                </p:nvGrpSpPr>
                <p:grpSpPr bwMode="auto">
                  <a:xfrm>
                    <a:off x="537" y="1212"/>
                    <a:ext cx="379" cy="481"/>
                    <a:chOff x="537" y="1212"/>
                    <a:chExt cx="379" cy="481"/>
                  </a:xfrm>
                </p:grpSpPr>
                <p:sp>
                  <p:nvSpPr>
                    <p:cNvPr id="173" name="Rectangle 26"/>
                    <p:cNvSpPr>
                      <a:spLocks noChangeArrowheads="1"/>
                    </p:cNvSpPr>
                    <p:nvPr/>
                  </p:nvSpPr>
                  <p:spPr bwMode="auto">
                    <a:xfrm>
                      <a:off x="537" y="1212"/>
                      <a:ext cx="379" cy="481"/>
                    </a:xfrm>
                    <a:prstGeom prst="rect">
                      <a:avLst/>
                    </a:prstGeom>
                    <a:solidFill>
                      <a:srgbClr val="99CCFF">
                        <a:alpha val="29803"/>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74" name="Freeform 27"/>
                    <p:cNvSpPr>
                      <a:spLocks noChangeArrowheads="1"/>
                    </p:cNvSpPr>
                    <p:nvPr/>
                  </p:nvSpPr>
                  <p:spPr bwMode="auto">
                    <a:xfrm>
                      <a:off x="537"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164" name="Group 28"/>
                  <p:cNvGrpSpPr>
                    <a:grpSpLocks/>
                  </p:cNvGrpSpPr>
                  <p:nvPr/>
                </p:nvGrpSpPr>
                <p:grpSpPr bwMode="auto">
                  <a:xfrm>
                    <a:off x="537" y="1212"/>
                    <a:ext cx="378" cy="481"/>
                    <a:chOff x="537" y="1212"/>
                    <a:chExt cx="378" cy="481"/>
                  </a:xfrm>
                </p:grpSpPr>
                <p:sp>
                  <p:nvSpPr>
                    <p:cNvPr id="165" name="Rectangle 29"/>
                    <p:cNvSpPr>
                      <a:spLocks noChangeArrowheads="1"/>
                    </p:cNvSpPr>
                    <p:nvPr/>
                  </p:nvSpPr>
                  <p:spPr bwMode="auto">
                    <a:xfrm>
                      <a:off x="679"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66" name="Freeform 30"/>
                    <p:cNvSpPr>
                      <a:spLocks noChangeArrowheads="1"/>
                    </p:cNvSpPr>
                    <p:nvPr/>
                  </p:nvSpPr>
                  <p:spPr bwMode="auto">
                    <a:xfrm>
                      <a:off x="679"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67" name="Freeform 31"/>
                    <p:cNvSpPr>
                      <a:spLocks noChangeArrowheads="1"/>
                    </p:cNvSpPr>
                    <p:nvPr/>
                  </p:nvSpPr>
                  <p:spPr bwMode="auto">
                    <a:xfrm>
                      <a:off x="605"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68" name="Freeform 32"/>
                    <p:cNvSpPr>
                      <a:spLocks noChangeArrowheads="1"/>
                    </p:cNvSpPr>
                    <p:nvPr/>
                  </p:nvSpPr>
                  <p:spPr bwMode="auto">
                    <a:xfrm>
                      <a:off x="770"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69" name="Freeform 33"/>
                    <p:cNvSpPr>
                      <a:spLocks noChangeArrowheads="1"/>
                    </p:cNvSpPr>
                    <p:nvPr/>
                  </p:nvSpPr>
                  <p:spPr bwMode="auto">
                    <a:xfrm>
                      <a:off x="770"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70" name="Freeform 34"/>
                    <p:cNvSpPr>
                      <a:spLocks noChangeArrowheads="1"/>
                    </p:cNvSpPr>
                    <p:nvPr/>
                  </p:nvSpPr>
                  <p:spPr bwMode="auto">
                    <a:xfrm>
                      <a:off x="751"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71" name="Freeform 35"/>
                    <p:cNvSpPr>
                      <a:spLocks noChangeArrowheads="1"/>
                    </p:cNvSpPr>
                    <p:nvPr/>
                  </p:nvSpPr>
                  <p:spPr bwMode="auto">
                    <a:xfrm>
                      <a:off x="673"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72" name="Freeform 36"/>
                    <p:cNvSpPr>
                      <a:spLocks noChangeArrowheads="1"/>
                    </p:cNvSpPr>
                    <p:nvPr/>
                  </p:nvSpPr>
                  <p:spPr bwMode="auto">
                    <a:xfrm>
                      <a:off x="537"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nvGrpSpPr>
                <p:cNvPr id="72" name="Group 37"/>
                <p:cNvGrpSpPr>
                  <a:grpSpLocks/>
                </p:cNvGrpSpPr>
                <p:nvPr/>
              </p:nvGrpSpPr>
              <p:grpSpPr bwMode="auto">
                <a:xfrm>
                  <a:off x="7102043" y="1137698"/>
                  <a:ext cx="286348" cy="422965"/>
                  <a:chOff x="2048" y="1212"/>
                  <a:chExt cx="379" cy="481"/>
                </a:xfrm>
              </p:grpSpPr>
              <p:grpSp>
                <p:nvGrpSpPr>
                  <p:cNvPr id="151" name="Group 38"/>
                  <p:cNvGrpSpPr>
                    <a:grpSpLocks/>
                  </p:cNvGrpSpPr>
                  <p:nvPr/>
                </p:nvGrpSpPr>
                <p:grpSpPr bwMode="auto">
                  <a:xfrm>
                    <a:off x="2048" y="1212"/>
                    <a:ext cx="379" cy="481"/>
                    <a:chOff x="2048" y="1212"/>
                    <a:chExt cx="379" cy="481"/>
                  </a:xfrm>
                </p:grpSpPr>
                <p:sp>
                  <p:nvSpPr>
                    <p:cNvPr id="161" name="Rectangle 39"/>
                    <p:cNvSpPr>
                      <a:spLocks noChangeArrowheads="1"/>
                    </p:cNvSpPr>
                    <p:nvPr/>
                  </p:nvSpPr>
                  <p:spPr bwMode="auto">
                    <a:xfrm>
                      <a:off x="2048" y="1212"/>
                      <a:ext cx="379" cy="481"/>
                    </a:xfrm>
                    <a:prstGeom prst="rect">
                      <a:avLst/>
                    </a:prstGeom>
                    <a:solidFill>
                      <a:srgbClr val="99CCFF">
                        <a:alpha val="25098"/>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62" name="Freeform 40"/>
                    <p:cNvSpPr>
                      <a:spLocks noChangeArrowheads="1"/>
                    </p:cNvSpPr>
                    <p:nvPr/>
                  </p:nvSpPr>
                  <p:spPr bwMode="auto">
                    <a:xfrm>
                      <a:off x="2048"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152" name="Group 41"/>
                  <p:cNvGrpSpPr>
                    <a:grpSpLocks/>
                  </p:cNvGrpSpPr>
                  <p:nvPr/>
                </p:nvGrpSpPr>
                <p:grpSpPr bwMode="auto">
                  <a:xfrm>
                    <a:off x="2049" y="1212"/>
                    <a:ext cx="378" cy="481"/>
                    <a:chOff x="2049" y="1212"/>
                    <a:chExt cx="378" cy="481"/>
                  </a:xfrm>
                </p:grpSpPr>
                <p:sp>
                  <p:nvSpPr>
                    <p:cNvPr id="153" name="Rectangle 42"/>
                    <p:cNvSpPr>
                      <a:spLocks noChangeArrowheads="1"/>
                    </p:cNvSpPr>
                    <p:nvPr/>
                  </p:nvSpPr>
                  <p:spPr bwMode="auto">
                    <a:xfrm>
                      <a:off x="2191"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54" name="Freeform 43"/>
                    <p:cNvSpPr>
                      <a:spLocks noChangeArrowheads="1"/>
                    </p:cNvSpPr>
                    <p:nvPr/>
                  </p:nvSpPr>
                  <p:spPr bwMode="auto">
                    <a:xfrm>
                      <a:off x="2191"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55" name="Freeform 44"/>
                    <p:cNvSpPr>
                      <a:spLocks noChangeArrowheads="1"/>
                    </p:cNvSpPr>
                    <p:nvPr/>
                  </p:nvSpPr>
                  <p:spPr bwMode="auto">
                    <a:xfrm>
                      <a:off x="2117"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56" name="Freeform 45"/>
                    <p:cNvSpPr>
                      <a:spLocks noChangeArrowheads="1"/>
                    </p:cNvSpPr>
                    <p:nvPr/>
                  </p:nvSpPr>
                  <p:spPr bwMode="auto">
                    <a:xfrm>
                      <a:off x="2282"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57" name="Freeform 46"/>
                    <p:cNvSpPr>
                      <a:spLocks noChangeArrowheads="1"/>
                    </p:cNvSpPr>
                    <p:nvPr/>
                  </p:nvSpPr>
                  <p:spPr bwMode="auto">
                    <a:xfrm>
                      <a:off x="2282"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58" name="Freeform 47"/>
                    <p:cNvSpPr>
                      <a:spLocks noChangeArrowheads="1"/>
                    </p:cNvSpPr>
                    <p:nvPr/>
                  </p:nvSpPr>
                  <p:spPr bwMode="auto">
                    <a:xfrm>
                      <a:off x="2263"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59" name="Freeform 48"/>
                    <p:cNvSpPr>
                      <a:spLocks noChangeArrowheads="1"/>
                    </p:cNvSpPr>
                    <p:nvPr/>
                  </p:nvSpPr>
                  <p:spPr bwMode="auto">
                    <a:xfrm>
                      <a:off x="2185"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60" name="Freeform 49"/>
                    <p:cNvSpPr>
                      <a:spLocks noChangeArrowheads="1"/>
                    </p:cNvSpPr>
                    <p:nvPr/>
                  </p:nvSpPr>
                  <p:spPr bwMode="auto">
                    <a:xfrm>
                      <a:off x="2049"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nvGrpSpPr>
                <p:cNvPr id="73" name="Group 50"/>
                <p:cNvGrpSpPr>
                  <a:grpSpLocks/>
                </p:cNvGrpSpPr>
                <p:nvPr/>
              </p:nvGrpSpPr>
              <p:grpSpPr bwMode="auto">
                <a:xfrm>
                  <a:off x="6816451" y="1137698"/>
                  <a:ext cx="286348" cy="422965"/>
                  <a:chOff x="1670" y="1212"/>
                  <a:chExt cx="379" cy="481"/>
                </a:xfrm>
              </p:grpSpPr>
              <p:grpSp>
                <p:nvGrpSpPr>
                  <p:cNvPr id="139" name="Group 51"/>
                  <p:cNvGrpSpPr>
                    <a:grpSpLocks/>
                  </p:cNvGrpSpPr>
                  <p:nvPr/>
                </p:nvGrpSpPr>
                <p:grpSpPr bwMode="auto">
                  <a:xfrm>
                    <a:off x="1670" y="1212"/>
                    <a:ext cx="379" cy="481"/>
                    <a:chOff x="1670" y="1212"/>
                    <a:chExt cx="379" cy="481"/>
                  </a:xfrm>
                </p:grpSpPr>
                <p:sp>
                  <p:nvSpPr>
                    <p:cNvPr id="149" name="Rectangle 52"/>
                    <p:cNvSpPr>
                      <a:spLocks noChangeArrowheads="1"/>
                    </p:cNvSpPr>
                    <p:nvPr/>
                  </p:nvSpPr>
                  <p:spPr bwMode="auto">
                    <a:xfrm>
                      <a:off x="1670" y="1212"/>
                      <a:ext cx="379" cy="481"/>
                    </a:xfrm>
                    <a:prstGeom prst="rect">
                      <a:avLst/>
                    </a:prstGeom>
                    <a:solidFill>
                      <a:srgbClr val="99CCFF">
                        <a:alpha val="25098"/>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50" name="Freeform 53"/>
                    <p:cNvSpPr>
                      <a:spLocks noChangeArrowheads="1"/>
                    </p:cNvSpPr>
                    <p:nvPr/>
                  </p:nvSpPr>
                  <p:spPr bwMode="auto">
                    <a:xfrm>
                      <a:off x="1670"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140" name="Group 54"/>
                  <p:cNvGrpSpPr>
                    <a:grpSpLocks/>
                  </p:cNvGrpSpPr>
                  <p:nvPr/>
                </p:nvGrpSpPr>
                <p:grpSpPr bwMode="auto">
                  <a:xfrm>
                    <a:off x="1671" y="1212"/>
                    <a:ext cx="378" cy="481"/>
                    <a:chOff x="1671" y="1212"/>
                    <a:chExt cx="378" cy="481"/>
                  </a:xfrm>
                </p:grpSpPr>
                <p:sp>
                  <p:nvSpPr>
                    <p:cNvPr id="141" name="Rectangle 55"/>
                    <p:cNvSpPr>
                      <a:spLocks noChangeArrowheads="1"/>
                    </p:cNvSpPr>
                    <p:nvPr/>
                  </p:nvSpPr>
                  <p:spPr bwMode="auto">
                    <a:xfrm>
                      <a:off x="1812"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42" name="Freeform 56"/>
                    <p:cNvSpPr>
                      <a:spLocks noChangeArrowheads="1"/>
                    </p:cNvSpPr>
                    <p:nvPr/>
                  </p:nvSpPr>
                  <p:spPr bwMode="auto">
                    <a:xfrm>
                      <a:off x="1812"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43" name="Freeform 57"/>
                    <p:cNvSpPr>
                      <a:spLocks noChangeArrowheads="1"/>
                    </p:cNvSpPr>
                    <p:nvPr/>
                  </p:nvSpPr>
                  <p:spPr bwMode="auto">
                    <a:xfrm>
                      <a:off x="1739"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44" name="Freeform 58"/>
                    <p:cNvSpPr>
                      <a:spLocks noChangeArrowheads="1"/>
                    </p:cNvSpPr>
                    <p:nvPr/>
                  </p:nvSpPr>
                  <p:spPr bwMode="auto">
                    <a:xfrm>
                      <a:off x="1904"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45" name="Freeform 59"/>
                    <p:cNvSpPr>
                      <a:spLocks noChangeArrowheads="1"/>
                    </p:cNvSpPr>
                    <p:nvPr/>
                  </p:nvSpPr>
                  <p:spPr bwMode="auto">
                    <a:xfrm>
                      <a:off x="1904"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46" name="Freeform 60"/>
                    <p:cNvSpPr>
                      <a:spLocks noChangeArrowheads="1"/>
                    </p:cNvSpPr>
                    <p:nvPr/>
                  </p:nvSpPr>
                  <p:spPr bwMode="auto">
                    <a:xfrm>
                      <a:off x="1885"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47" name="Freeform 61"/>
                    <p:cNvSpPr>
                      <a:spLocks noChangeArrowheads="1"/>
                    </p:cNvSpPr>
                    <p:nvPr/>
                  </p:nvSpPr>
                  <p:spPr bwMode="auto">
                    <a:xfrm>
                      <a:off x="1807"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48" name="Freeform 62"/>
                    <p:cNvSpPr>
                      <a:spLocks noChangeArrowheads="1"/>
                    </p:cNvSpPr>
                    <p:nvPr/>
                  </p:nvSpPr>
                  <p:spPr bwMode="auto">
                    <a:xfrm>
                      <a:off x="1671"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nvGrpSpPr>
                <p:cNvPr id="74" name="Group 63"/>
                <p:cNvGrpSpPr>
                  <a:grpSpLocks/>
                </p:cNvGrpSpPr>
                <p:nvPr/>
              </p:nvGrpSpPr>
              <p:grpSpPr bwMode="auto">
                <a:xfrm>
                  <a:off x="6530859" y="1137698"/>
                  <a:ext cx="286348" cy="422965"/>
                  <a:chOff x="1292" y="1212"/>
                  <a:chExt cx="379" cy="481"/>
                </a:xfrm>
              </p:grpSpPr>
              <p:grpSp>
                <p:nvGrpSpPr>
                  <p:cNvPr id="127" name="Group 64"/>
                  <p:cNvGrpSpPr>
                    <a:grpSpLocks/>
                  </p:cNvGrpSpPr>
                  <p:nvPr/>
                </p:nvGrpSpPr>
                <p:grpSpPr bwMode="auto">
                  <a:xfrm>
                    <a:off x="1292" y="1212"/>
                    <a:ext cx="379" cy="481"/>
                    <a:chOff x="1292" y="1212"/>
                    <a:chExt cx="379" cy="481"/>
                  </a:xfrm>
                </p:grpSpPr>
                <p:sp>
                  <p:nvSpPr>
                    <p:cNvPr id="137" name="Rectangle 65"/>
                    <p:cNvSpPr>
                      <a:spLocks noChangeArrowheads="1"/>
                    </p:cNvSpPr>
                    <p:nvPr/>
                  </p:nvSpPr>
                  <p:spPr bwMode="auto">
                    <a:xfrm>
                      <a:off x="1292" y="1212"/>
                      <a:ext cx="379" cy="481"/>
                    </a:xfrm>
                    <a:prstGeom prst="rect">
                      <a:avLst/>
                    </a:prstGeom>
                    <a:solidFill>
                      <a:srgbClr val="99CCFF">
                        <a:alpha val="25098"/>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38" name="Freeform 66"/>
                    <p:cNvSpPr>
                      <a:spLocks noChangeArrowheads="1"/>
                    </p:cNvSpPr>
                    <p:nvPr/>
                  </p:nvSpPr>
                  <p:spPr bwMode="auto">
                    <a:xfrm>
                      <a:off x="1292"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128" name="Group 67"/>
                  <p:cNvGrpSpPr>
                    <a:grpSpLocks/>
                  </p:cNvGrpSpPr>
                  <p:nvPr/>
                </p:nvGrpSpPr>
                <p:grpSpPr bwMode="auto">
                  <a:xfrm>
                    <a:off x="1293" y="1212"/>
                    <a:ext cx="378" cy="481"/>
                    <a:chOff x="1293" y="1212"/>
                    <a:chExt cx="378" cy="481"/>
                  </a:xfrm>
                </p:grpSpPr>
                <p:sp>
                  <p:nvSpPr>
                    <p:cNvPr id="129" name="Rectangle 68"/>
                    <p:cNvSpPr>
                      <a:spLocks noChangeArrowheads="1"/>
                    </p:cNvSpPr>
                    <p:nvPr/>
                  </p:nvSpPr>
                  <p:spPr bwMode="auto">
                    <a:xfrm>
                      <a:off x="1434"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30" name="Freeform 69"/>
                    <p:cNvSpPr>
                      <a:spLocks noChangeArrowheads="1"/>
                    </p:cNvSpPr>
                    <p:nvPr/>
                  </p:nvSpPr>
                  <p:spPr bwMode="auto">
                    <a:xfrm>
                      <a:off x="1434"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31" name="Freeform 70"/>
                    <p:cNvSpPr>
                      <a:spLocks noChangeArrowheads="1"/>
                    </p:cNvSpPr>
                    <p:nvPr/>
                  </p:nvSpPr>
                  <p:spPr bwMode="auto">
                    <a:xfrm>
                      <a:off x="1361"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32" name="Freeform 71"/>
                    <p:cNvSpPr>
                      <a:spLocks noChangeArrowheads="1"/>
                    </p:cNvSpPr>
                    <p:nvPr/>
                  </p:nvSpPr>
                  <p:spPr bwMode="auto">
                    <a:xfrm>
                      <a:off x="1526"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33" name="Freeform 72"/>
                    <p:cNvSpPr>
                      <a:spLocks noChangeArrowheads="1"/>
                    </p:cNvSpPr>
                    <p:nvPr/>
                  </p:nvSpPr>
                  <p:spPr bwMode="auto">
                    <a:xfrm>
                      <a:off x="1526"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34" name="Freeform 73"/>
                    <p:cNvSpPr>
                      <a:spLocks noChangeArrowheads="1"/>
                    </p:cNvSpPr>
                    <p:nvPr/>
                  </p:nvSpPr>
                  <p:spPr bwMode="auto">
                    <a:xfrm>
                      <a:off x="1506"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35" name="Freeform 74"/>
                    <p:cNvSpPr>
                      <a:spLocks noChangeArrowheads="1"/>
                    </p:cNvSpPr>
                    <p:nvPr/>
                  </p:nvSpPr>
                  <p:spPr bwMode="auto">
                    <a:xfrm>
                      <a:off x="1429"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36" name="Freeform 75"/>
                    <p:cNvSpPr>
                      <a:spLocks noChangeArrowheads="1"/>
                    </p:cNvSpPr>
                    <p:nvPr/>
                  </p:nvSpPr>
                  <p:spPr bwMode="auto">
                    <a:xfrm>
                      <a:off x="1293"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nvGrpSpPr>
                <p:cNvPr id="75" name="Group 76"/>
                <p:cNvGrpSpPr>
                  <a:grpSpLocks/>
                </p:cNvGrpSpPr>
                <p:nvPr/>
              </p:nvGrpSpPr>
              <p:grpSpPr bwMode="auto">
                <a:xfrm>
                  <a:off x="6246022" y="1137698"/>
                  <a:ext cx="286348" cy="422965"/>
                  <a:chOff x="915" y="1212"/>
                  <a:chExt cx="379" cy="481"/>
                </a:xfrm>
              </p:grpSpPr>
              <p:grpSp>
                <p:nvGrpSpPr>
                  <p:cNvPr id="115" name="Group 77"/>
                  <p:cNvGrpSpPr>
                    <a:grpSpLocks/>
                  </p:cNvGrpSpPr>
                  <p:nvPr/>
                </p:nvGrpSpPr>
                <p:grpSpPr bwMode="auto">
                  <a:xfrm>
                    <a:off x="915" y="1212"/>
                    <a:ext cx="379" cy="481"/>
                    <a:chOff x="915" y="1212"/>
                    <a:chExt cx="379" cy="481"/>
                  </a:xfrm>
                </p:grpSpPr>
                <p:sp>
                  <p:nvSpPr>
                    <p:cNvPr id="125" name="Rectangle 78"/>
                    <p:cNvSpPr>
                      <a:spLocks noChangeArrowheads="1"/>
                    </p:cNvSpPr>
                    <p:nvPr/>
                  </p:nvSpPr>
                  <p:spPr bwMode="auto">
                    <a:xfrm>
                      <a:off x="915" y="1212"/>
                      <a:ext cx="379" cy="481"/>
                    </a:xfrm>
                    <a:prstGeom prst="rect">
                      <a:avLst/>
                    </a:prstGeom>
                    <a:solidFill>
                      <a:srgbClr val="99CCFF">
                        <a:alpha val="25098"/>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26" name="Freeform 79"/>
                    <p:cNvSpPr>
                      <a:spLocks noChangeArrowheads="1"/>
                    </p:cNvSpPr>
                    <p:nvPr/>
                  </p:nvSpPr>
                  <p:spPr bwMode="auto">
                    <a:xfrm>
                      <a:off x="915"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116" name="Group 80"/>
                  <p:cNvGrpSpPr>
                    <a:grpSpLocks/>
                  </p:cNvGrpSpPr>
                  <p:nvPr/>
                </p:nvGrpSpPr>
                <p:grpSpPr bwMode="auto">
                  <a:xfrm>
                    <a:off x="915" y="1212"/>
                    <a:ext cx="378" cy="481"/>
                    <a:chOff x="915" y="1212"/>
                    <a:chExt cx="378" cy="481"/>
                  </a:xfrm>
                </p:grpSpPr>
                <p:sp>
                  <p:nvSpPr>
                    <p:cNvPr id="117" name="Rectangle 81"/>
                    <p:cNvSpPr>
                      <a:spLocks noChangeArrowheads="1"/>
                    </p:cNvSpPr>
                    <p:nvPr/>
                  </p:nvSpPr>
                  <p:spPr bwMode="auto">
                    <a:xfrm>
                      <a:off x="1057"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18" name="Freeform 82"/>
                    <p:cNvSpPr>
                      <a:spLocks noChangeArrowheads="1"/>
                    </p:cNvSpPr>
                    <p:nvPr/>
                  </p:nvSpPr>
                  <p:spPr bwMode="auto">
                    <a:xfrm>
                      <a:off x="1057"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19" name="Freeform 83"/>
                    <p:cNvSpPr>
                      <a:spLocks noChangeArrowheads="1"/>
                    </p:cNvSpPr>
                    <p:nvPr/>
                  </p:nvSpPr>
                  <p:spPr bwMode="auto">
                    <a:xfrm>
                      <a:off x="984"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20" name="Freeform 84"/>
                    <p:cNvSpPr>
                      <a:spLocks noChangeArrowheads="1"/>
                    </p:cNvSpPr>
                    <p:nvPr/>
                  </p:nvSpPr>
                  <p:spPr bwMode="auto">
                    <a:xfrm>
                      <a:off x="1149"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21" name="Freeform 85"/>
                    <p:cNvSpPr>
                      <a:spLocks noChangeArrowheads="1"/>
                    </p:cNvSpPr>
                    <p:nvPr/>
                  </p:nvSpPr>
                  <p:spPr bwMode="auto">
                    <a:xfrm>
                      <a:off x="1149"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22" name="Freeform 86"/>
                    <p:cNvSpPr>
                      <a:spLocks noChangeArrowheads="1"/>
                    </p:cNvSpPr>
                    <p:nvPr/>
                  </p:nvSpPr>
                  <p:spPr bwMode="auto">
                    <a:xfrm>
                      <a:off x="1129"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23" name="Freeform 87"/>
                    <p:cNvSpPr>
                      <a:spLocks noChangeArrowheads="1"/>
                    </p:cNvSpPr>
                    <p:nvPr/>
                  </p:nvSpPr>
                  <p:spPr bwMode="auto">
                    <a:xfrm>
                      <a:off x="1051"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24" name="Freeform 88"/>
                    <p:cNvSpPr>
                      <a:spLocks noChangeArrowheads="1"/>
                    </p:cNvSpPr>
                    <p:nvPr/>
                  </p:nvSpPr>
                  <p:spPr bwMode="auto">
                    <a:xfrm>
                      <a:off x="915"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nvGrpSpPr>
                <p:cNvPr id="76" name="Group 89"/>
                <p:cNvGrpSpPr>
                  <a:grpSpLocks/>
                </p:cNvGrpSpPr>
                <p:nvPr/>
              </p:nvGrpSpPr>
              <p:grpSpPr bwMode="auto">
                <a:xfrm>
                  <a:off x="7673228" y="1137698"/>
                  <a:ext cx="286348" cy="422965"/>
                  <a:chOff x="2804" y="1212"/>
                  <a:chExt cx="379" cy="481"/>
                </a:xfrm>
              </p:grpSpPr>
              <p:grpSp>
                <p:nvGrpSpPr>
                  <p:cNvPr id="103" name="Group 90"/>
                  <p:cNvGrpSpPr>
                    <a:grpSpLocks/>
                  </p:cNvGrpSpPr>
                  <p:nvPr/>
                </p:nvGrpSpPr>
                <p:grpSpPr bwMode="auto">
                  <a:xfrm>
                    <a:off x="2804" y="1212"/>
                    <a:ext cx="379" cy="481"/>
                    <a:chOff x="2804" y="1212"/>
                    <a:chExt cx="379" cy="481"/>
                  </a:xfrm>
                </p:grpSpPr>
                <p:sp>
                  <p:nvSpPr>
                    <p:cNvPr id="113" name="Rectangle 91"/>
                    <p:cNvSpPr>
                      <a:spLocks noChangeArrowheads="1"/>
                    </p:cNvSpPr>
                    <p:nvPr/>
                  </p:nvSpPr>
                  <p:spPr bwMode="auto">
                    <a:xfrm>
                      <a:off x="2804" y="1212"/>
                      <a:ext cx="379" cy="481"/>
                    </a:xfrm>
                    <a:prstGeom prst="rect">
                      <a:avLst/>
                    </a:prstGeom>
                    <a:solidFill>
                      <a:srgbClr val="99CCFF">
                        <a:alpha val="25098"/>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14" name="Freeform 92"/>
                    <p:cNvSpPr>
                      <a:spLocks noChangeArrowheads="1"/>
                    </p:cNvSpPr>
                    <p:nvPr/>
                  </p:nvSpPr>
                  <p:spPr bwMode="auto">
                    <a:xfrm>
                      <a:off x="2804"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104" name="Group 93"/>
                  <p:cNvGrpSpPr>
                    <a:grpSpLocks/>
                  </p:cNvGrpSpPr>
                  <p:nvPr/>
                </p:nvGrpSpPr>
                <p:grpSpPr bwMode="auto">
                  <a:xfrm>
                    <a:off x="2805" y="1212"/>
                    <a:ext cx="378" cy="481"/>
                    <a:chOff x="2805" y="1212"/>
                    <a:chExt cx="378" cy="481"/>
                  </a:xfrm>
                </p:grpSpPr>
                <p:sp>
                  <p:nvSpPr>
                    <p:cNvPr id="105" name="Rectangle 94"/>
                    <p:cNvSpPr>
                      <a:spLocks noChangeArrowheads="1"/>
                    </p:cNvSpPr>
                    <p:nvPr/>
                  </p:nvSpPr>
                  <p:spPr bwMode="auto">
                    <a:xfrm>
                      <a:off x="2946"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06" name="Freeform 95"/>
                    <p:cNvSpPr>
                      <a:spLocks noChangeArrowheads="1"/>
                    </p:cNvSpPr>
                    <p:nvPr/>
                  </p:nvSpPr>
                  <p:spPr bwMode="auto">
                    <a:xfrm>
                      <a:off x="2946"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07" name="Freeform 96"/>
                    <p:cNvSpPr>
                      <a:spLocks noChangeArrowheads="1"/>
                    </p:cNvSpPr>
                    <p:nvPr/>
                  </p:nvSpPr>
                  <p:spPr bwMode="auto">
                    <a:xfrm>
                      <a:off x="2873"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08" name="Freeform 97"/>
                    <p:cNvSpPr>
                      <a:spLocks noChangeArrowheads="1"/>
                    </p:cNvSpPr>
                    <p:nvPr/>
                  </p:nvSpPr>
                  <p:spPr bwMode="auto">
                    <a:xfrm>
                      <a:off x="3038"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09" name="Freeform 98"/>
                    <p:cNvSpPr>
                      <a:spLocks noChangeArrowheads="1"/>
                    </p:cNvSpPr>
                    <p:nvPr/>
                  </p:nvSpPr>
                  <p:spPr bwMode="auto">
                    <a:xfrm>
                      <a:off x="3038"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10" name="Freeform 99"/>
                    <p:cNvSpPr>
                      <a:spLocks noChangeArrowheads="1"/>
                    </p:cNvSpPr>
                    <p:nvPr/>
                  </p:nvSpPr>
                  <p:spPr bwMode="auto">
                    <a:xfrm>
                      <a:off x="3019"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11" name="Freeform 100"/>
                    <p:cNvSpPr>
                      <a:spLocks noChangeArrowheads="1"/>
                    </p:cNvSpPr>
                    <p:nvPr/>
                  </p:nvSpPr>
                  <p:spPr bwMode="auto">
                    <a:xfrm>
                      <a:off x="2941"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12" name="Freeform 101"/>
                    <p:cNvSpPr>
                      <a:spLocks noChangeArrowheads="1"/>
                    </p:cNvSpPr>
                    <p:nvPr/>
                  </p:nvSpPr>
                  <p:spPr bwMode="auto">
                    <a:xfrm>
                      <a:off x="2805"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nvGrpSpPr>
                <p:cNvPr id="77" name="Group 102"/>
                <p:cNvGrpSpPr>
                  <a:grpSpLocks/>
                </p:cNvGrpSpPr>
                <p:nvPr/>
              </p:nvGrpSpPr>
              <p:grpSpPr bwMode="auto">
                <a:xfrm>
                  <a:off x="7387635" y="1137698"/>
                  <a:ext cx="286348" cy="422965"/>
                  <a:chOff x="2426" y="1212"/>
                  <a:chExt cx="379" cy="481"/>
                </a:xfrm>
              </p:grpSpPr>
              <p:grpSp>
                <p:nvGrpSpPr>
                  <p:cNvPr id="91" name="Group 103"/>
                  <p:cNvGrpSpPr>
                    <a:grpSpLocks/>
                  </p:cNvGrpSpPr>
                  <p:nvPr/>
                </p:nvGrpSpPr>
                <p:grpSpPr bwMode="auto">
                  <a:xfrm>
                    <a:off x="2426" y="1212"/>
                    <a:ext cx="379" cy="481"/>
                    <a:chOff x="2426" y="1212"/>
                    <a:chExt cx="379" cy="481"/>
                  </a:xfrm>
                </p:grpSpPr>
                <p:sp>
                  <p:nvSpPr>
                    <p:cNvPr id="101" name="Rectangle 104"/>
                    <p:cNvSpPr>
                      <a:spLocks noChangeArrowheads="1"/>
                    </p:cNvSpPr>
                    <p:nvPr/>
                  </p:nvSpPr>
                  <p:spPr bwMode="auto">
                    <a:xfrm>
                      <a:off x="2426" y="1212"/>
                      <a:ext cx="379" cy="481"/>
                    </a:xfrm>
                    <a:prstGeom prst="rect">
                      <a:avLst/>
                    </a:prstGeom>
                    <a:solidFill>
                      <a:srgbClr val="99CCFF">
                        <a:alpha val="25098"/>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102" name="Freeform 105"/>
                    <p:cNvSpPr>
                      <a:spLocks noChangeArrowheads="1"/>
                    </p:cNvSpPr>
                    <p:nvPr/>
                  </p:nvSpPr>
                  <p:spPr bwMode="auto">
                    <a:xfrm>
                      <a:off x="2426"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92" name="Group 106"/>
                  <p:cNvGrpSpPr>
                    <a:grpSpLocks/>
                  </p:cNvGrpSpPr>
                  <p:nvPr/>
                </p:nvGrpSpPr>
                <p:grpSpPr bwMode="auto">
                  <a:xfrm>
                    <a:off x="2427" y="1212"/>
                    <a:ext cx="378" cy="481"/>
                    <a:chOff x="2427" y="1212"/>
                    <a:chExt cx="378" cy="481"/>
                  </a:xfrm>
                </p:grpSpPr>
                <p:sp>
                  <p:nvSpPr>
                    <p:cNvPr id="93" name="Rectangle 107"/>
                    <p:cNvSpPr>
                      <a:spLocks noChangeArrowheads="1"/>
                    </p:cNvSpPr>
                    <p:nvPr/>
                  </p:nvSpPr>
                  <p:spPr bwMode="auto">
                    <a:xfrm>
                      <a:off x="2568"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94" name="Freeform 108"/>
                    <p:cNvSpPr>
                      <a:spLocks noChangeArrowheads="1"/>
                    </p:cNvSpPr>
                    <p:nvPr/>
                  </p:nvSpPr>
                  <p:spPr bwMode="auto">
                    <a:xfrm>
                      <a:off x="2568"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95" name="Freeform 109"/>
                    <p:cNvSpPr>
                      <a:spLocks noChangeArrowheads="1"/>
                    </p:cNvSpPr>
                    <p:nvPr/>
                  </p:nvSpPr>
                  <p:spPr bwMode="auto">
                    <a:xfrm>
                      <a:off x="2495"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96" name="Freeform 110"/>
                    <p:cNvSpPr>
                      <a:spLocks noChangeArrowheads="1"/>
                    </p:cNvSpPr>
                    <p:nvPr/>
                  </p:nvSpPr>
                  <p:spPr bwMode="auto">
                    <a:xfrm>
                      <a:off x="2660"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97" name="Freeform 111"/>
                    <p:cNvSpPr>
                      <a:spLocks noChangeArrowheads="1"/>
                    </p:cNvSpPr>
                    <p:nvPr/>
                  </p:nvSpPr>
                  <p:spPr bwMode="auto">
                    <a:xfrm>
                      <a:off x="2660"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98" name="Freeform 112"/>
                    <p:cNvSpPr>
                      <a:spLocks noChangeArrowheads="1"/>
                    </p:cNvSpPr>
                    <p:nvPr/>
                  </p:nvSpPr>
                  <p:spPr bwMode="auto">
                    <a:xfrm>
                      <a:off x="2640"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99" name="Freeform 113"/>
                    <p:cNvSpPr>
                      <a:spLocks noChangeArrowheads="1"/>
                    </p:cNvSpPr>
                    <p:nvPr/>
                  </p:nvSpPr>
                  <p:spPr bwMode="auto">
                    <a:xfrm>
                      <a:off x="2563"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100" name="Freeform 114"/>
                    <p:cNvSpPr>
                      <a:spLocks noChangeArrowheads="1"/>
                    </p:cNvSpPr>
                    <p:nvPr/>
                  </p:nvSpPr>
                  <p:spPr bwMode="auto">
                    <a:xfrm>
                      <a:off x="2427"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nvGrpSpPr>
                <p:cNvPr id="78" name="Group 115"/>
                <p:cNvGrpSpPr>
                  <a:grpSpLocks/>
                </p:cNvGrpSpPr>
                <p:nvPr/>
              </p:nvGrpSpPr>
              <p:grpSpPr bwMode="auto">
                <a:xfrm>
                  <a:off x="7958820" y="1137698"/>
                  <a:ext cx="286348" cy="422965"/>
                  <a:chOff x="3182" y="1212"/>
                  <a:chExt cx="379" cy="481"/>
                </a:xfrm>
              </p:grpSpPr>
              <p:grpSp>
                <p:nvGrpSpPr>
                  <p:cNvPr id="79" name="Group 116"/>
                  <p:cNvGrpSpPr>
                    <a:grpSpLocks/>
                  </p:cNvGrpSpPr>
                  <p:nvPr/>
                </p:nvGrpSpPr>
                <p:grpSpPr bwMode="auto">
                  <a:xfrm>
                    <a:off x="3182" y="1212"/>
                    <a:ext cx="379" cy="481"/>
                    <a:chOff x="3182" y="1212"/>
                    <a:chExt cx="379" cy="481"/>
                  </a:xfrm>
                </p:grpSpPr>
                <p:sp>
                  <p:nvSpPr>
                    <p:cNvPr id="89" name="Rectangle 117"/>
                    <p:cNvSpPr>
                      <a:spLocks noChangeArrowheads="1"/>
                    </p:cNvSpPr>
                    <p:nvPr/>
                  </p:nvSpPr>
                  <p:spPr bwMode="auto">
                    <a:xfrm>
                      <a:off x="3182" y="1212"/>
                      <a:ext cx="379" cy="481"/>
                    </a:xfrm>
                    <a:prstGeom prst="rect">
                      <a:avLst/>
                    </a:prstGeom>
                    <a:solidFill>
                      <a:srgbClr val="99CCFF">
                        <a:alpha val="25098"/>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90" name="Freeform 118"/>
                    <p:cNvSpPr>
                      <a:spLocks noChangeArrowheads="1"/>
                    </p:cNvSpPr>
                    <p:nvPr/>
                  </p:nvSpPr>
                  <p:spPr bwMode="auto">
                    <a:xfrm>
                      <a:off x="3182" y="1212"/>
                      <a:ext cx="379" cy="481"/>
                    </a:xfrm>
                    <a:custGeom>
                      <a:avLst/>
                      <a:gdLst>
                        <a:gd name="T0" fmla="*/ 0 w 17441"/>
                        <a:gd name="T1" fmla="*/ 0 h 6963"/>
                        <a:gd name="T2" fmla="*/ 0 w 17441"/>
                        <a:gd name="T3" fmla="*/ 0 h 6963"/>
                        <a:gd name="T4" fmla="*/ 0 w 17441"/>
                        <a:gd name="T5" fmla="*/ 0 h 6963"/>
                        <a:gd name="T6" fmla="*/ 0 w 17441"/>
                        <a:gd name="T7" fmla="*/ 0 h 6963"/>
                        <a:gd name="T8" fmla="*/ 0 w 17441"/>
                        <a:gd name="T9" fmla="*/ 0 h 6963"/>
                        <a:gd name="T10" fmla="*/ 0 w 17441"/>
                        <a:gd name="T11" fmla="*/ 0 h 69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441" h="6963">
                          <a:moveTo>
                            <a:pt x="8721" y="6963"/>
                          </a:moveTo>
                          <a:lnTo>
                            <a:pt x="0" y="6963"/>
                          </a:lnTo>
                          <a:lnTo>
                            <a:pt x="0" y="0"/>
                          </a:lnTo>
                          <a:lnTo>
                            <a:pt x="17441" y="0"/>
                          </a:lnTo>
                          <a:lnTo>
                            <a:pt x="17441" y="6963"/>
                          </a:lnTo>
                          <a:lnTo>
                            <a:pt x="872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nvGrpSpPr>
                  <p:cNvPr id="80" name="Group 119"/>
                  <p:cNvGrpSpPr>
                    <a:grpSpLocks/>
                  </p:cNvGrpSpPr>
                  <p:nvPr/>
                </p:nvGrpSpPr>
                <p:grpSpPr bwMode="auto">
                  <a:xfrm>
                    <a:off x="3182" y="1212"/>
                    <a:ext cx="378" cy="481"/>
                    <a:chOff x="3182" y="1212"/>
                    <a:chExt cx="378" cy="481"/>
                  </a:xfrm>
                </p:grpSpPr>
                <p:sp>
                  <p:nvSpPr>
                    <p:cNvPr id="81" name="Rectangle 120"/>
                    <p:cNvSpPr>
                      <a:spLocks noChangeArrowheads="1"/>
                    </p:cNvSpPr>
                    <p:nvPr/>
                  </p:nvSpPr>
                  <p:spPr bwMode="auto">
                    <a:xfrm>
                      <a:off x="3324" y="1653"/>
                      <a:ext cx="95" cy="40"/>
                    </a:xfrm>
                    <a:prstGeom prst="rect">
                      <a:avLst/>
                    </a:prstGeom>
                    <a:solidFill>
                      <a:srgbClr val="355E00"/>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sp>
                  <p:nvSpPr>
                    <p:cNvPr id="82" name="Freeform 121"/>
                    <p:cNvSpPr>
                      <a:spLocks noChangeArrowheads="1"/>
                    </p:cNvSpPr>
                    <p:nvPr/>
                  </p:nvSpPr>
                  <p:spPr bwMode="auto">
                    <a:xfrm>
                      <a:off x="3324" y="1653"/>
                      <a:ext cx="95" cy="40"/>
                    </a:xfrm>
                    <a:custGeom>
                      <a:avLst/>
                      <a:gdLst>
                        <a:gd name="T0" fmla="*/ 0 w 2114"/>
                        <a:gd name="T1" fmla="*/ 0 h 581"/>
                        <a:gd name="T2" fmla="*/ 0 w 2114"/>
                        <a:gd name="T3" fmla="*/ 0 h 581"/>
                        <a:gd name="T4" fmla="*/ 0 w 2114"/>
                        <a:gd name="T5" fmla="*/ 0 h 581"/>
                        <a:gd name="T6" fmla="*/ 0 w 2114"/>
                        <a:gd name="T7" fmla="*/ 0 h 581"/>
                        <a:gd name="T8" fmla="*/ 0 w 2114"/>
                        <a:gd name="T9" fmla="*/ 0 h 581"/>
                        <a:gd name="T10" fmla="*/ 0 w 2114"/>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4" h="581">
                          <a:moveTo>
                            <a:pt x="1057" y="581"/>
                          </a:moveTo>
                          <a:lnTo>
                            <a:pt x="0" y="581"/>
                          </a:lnTo>
                          <a:lnTo>
                            <a:pt x="0" y="0"/>
                          </a:lnTo>
                          <a:lnTo>
                            <a:pt x="2114" y="0"/>
                          </a:lnTo>
                          <a:lnTo>
                            <a:pt x="2114" y="581"/>
                          </a:lnTo>
                          <a:lnTo>
                            <a:pt x="1057" y="581"/>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83" name="Freeform 122"/>
                    <p:cNvSpPr>
                      <a:spLocks noChangeArrowheads="1"/>
                    </p:cNvSpPr>
                    <p:nvPr/>
                  </p:nvSpPr>
                  <p:spPr bwMode="auto">
                    <a:xfrm>
                      <a:off x="3251" y="1212"/>
                      <a:ext cx="72" cy="441"/>
                    </a:xfrm>
                    <a:custGeom>
                      <a:avLst/>
                      <a:gdLst>
                        <a:gd name="T0" fmla="*/ 0 w 1585"/>
                        <a:gd name="T1" fmla="*/ 0 h 6382"/>
                        <a:gd name="T2" fmla="*/ 0 w 1585"/>
                        <a:gd name="T3" fmla="*/ 0 h 6382"/>
                        <a:gd name="T4" fmla="*/ 0 w 1585"/>
                        <a:gd name="T5" fmla="*/ 0 h 6382"/>
                        <a:gd name="T6" fmla="*/ 0 w 1585"/>
                        <a:gd name="T7" fmla="*/ 0 h 6382"/>
                        <a:gd name="T8" fmla="*/ 0 w 1585"/>
                        <a:gd name="T9" fmla="*/ 0 h 6382"/>
                        <a:gd name="T10" fmla="*/ 0 w 1585"/>
                        <a:gd name="T11" fmla="*/ 0 h 6382"/>
                        <a:gd name="T12" fmla="*/ 0 w 1585"/>
                        <a:gd name="T13" fmla="*/ 0 h 6382"/>
                        <a:gd name="T14" fmla="*/ 0 w 1585"/>
                        <a:gd name="T15" fmla="*/ 0 h 6382"/>
                        <a:gd name="T16" fmla="*/ 0 w 1585"/>
                        <a:gd name="T17" fmla="*/ 0 h 6382"/>
                        <a:gd name="T18" fmla="*/ 0 w 1585"/>
                        <a:gd name="T19" fmla="*/ 0 h 6382"/>
                        <a:gd name="T20" fmla="*/ 0 w 1585"/>
                        <a:gd name="T21" fmla="*/ 0 h 6382"/>
                        <a:gd name="T22" fmla="*/ 0 w 1585"/>
                        <a:gd name="T23" fmla="*/ 0 h 6382"/>
                        <a:gd name="T24" fmla="*/ 0 w 1585"/>
                        <a:gd name="T25" fmla="*/ 0 h 6382"/>
                        <a:gd name="T26" fmla="*/ 0 w 1585"/>
                        <a:gd name="T27" fmla="*/ 0 h 6382"/>
                        <a:gd name="T28" fmla="*/ 0 w 1585"/>
                        <a:gd name="T29" fmla="*/ 0 h 6382"/>
                        <a:gd name="T30" fmla="*/ 0 w 1585"/>
                        <a:gd name="T31" fmla="*/ 0 h 6382"/>
                        <a:gd name="T32" fmla="*/ 0 w 1585"/>
                        <a:gd name="T33" fmla="*/ 0 h 6382"/>
                        <a:gd name="T34" fmla="*/ 0 w 1585"/>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5" h="6382">
                          <a:moveTo>
                            <a:pt x="0" y="0"/>
                          </a:moveTo>
                          <a:lnTo>
                            <a:pt x="67" y="1940"/>
                          </a:lnTo>
                          <a:lnTo>
                            <a:pt x="145" y="2743"/>
                          </a:lnTo>
                          <a:lnTo>
                            <a:pt x="247" y="3445"/>
                          </a:lnTo>
                          <a:lnTo>
                            <a:pt x="367" y="4051"/>
                          </a:lnTo>
                          <a:lnTo>
                            <a:pt x="502" y="4570"/>
                          </a:lnTo>
                          <a:lnTo>
                            <a:pt x="644" y="5005"/>
                          </a:lnTo>
                          <a:lnTo>
                            <a:pt x="792" y="5367"/>
                          </a:lnTo>
                          <a:lnTo>
                            <a:pt x="940" y="5661"/>
                          </a:lnTo>
                          <a:lnTo>
                            <a:pt x="1083" y="5893"/>
                          </a:lnTo>
                          <a:lnTo>
                            <a:pt x="1217" y="6070"/>
                          </a:lnTo>
                          <a:lnTo>
                            <a:pt x="1338" y="6201"/>
                          </a:lnTo>
                          <a:lnTo>
                            <a:pt x="1439" y="6291"/>
                          </a:lnTo>
                          <a:lnTo>
                            <a:pt x="1517" y="6346"/>
                          </a:lnTo>
                          <a:lnTo>
                            <a:pt x="1567" y="6374"/>
                          </a:lnTo>
                          <a:lnTo>
                            <a:pt x="1581" y="6380"/>
                          </a:lnTo>
                          <a:lnTo>
                            <a:pt x="1584" y="6382"/>
                          </a:lnTo>
                          <a:lnTo>
                            <a:pt x="1585"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84" name="Freeform 123"/>
                    <p:cNvSpPr>
                      <a:spLocks noChangeArrowheads="1"/>
                    </p:cNvSpPr>
                    <p:nvPr/>
                  </p:nvSpPr>
                  <p:spPr bwMode="auto">
                    <a:xfrm>
                      <a:off x="3416" y="1212"/>
                      <a:ext cx="72" cy="441"/>
                    </a:xfrm>
                    <a:custGeom>
                      <a:avLst/>
                      <a:gdLst>
                        <a:gd name="T0" fmla="*/ 0 w 1586"/>
                        <a:gd name="T1" fmla="*/ 0 h 6382"/>
                        <a:gd name="T2" fmla="*/ 0 w 1586"/>
                        <a:gd name="T3" fmla="*/ 0 h 6382"/>
                        <a:gd name="T4" fmla="*/ 0 w 1586"/>
                        <a:gd name="T5" fmla="*/ 0 h 6382"/>
                        <a:gd name="T6" fmla="*/ 0 w 1586"/>
                        <a:gd name="T7" fmla="*/ 0 h 6382"/>
                        <a:gd name="T8" fmla="*/ 0 w 1586"/>
                        <a:gd name="T9" fmla="*/ 0 h 6382"/>
                        <a:gd name="T10" fmla="*/ 0 w 1586"/>
                        <a:gd name="T11" fmla="*/ 0 h 6382"/>
                        <a:gd name="T12" fmla="*/ 0 w 1586"/>
                        <a:gd name="T13" fmla="*/ 0 h 6382"/>
                        <a:gd name="T14" fmla="*/ 0 w 1586"/>
                        <a:gd name="T15" fmla="*/ 0 h 6382"/>
                        <a:gd name="T16" fmla="*/ 0 w 1586"/>
                        <a:gd name="T17" fmla="*/ 0 h 6382"/>
                        <a:gd name="T18" fmla="*/ 0 w 1586"/>
                        <a:gd name="T19" fmla="*/ 0 h 6382"/>
                        <a:gd name="T20" fmla="*/ 0 w 1586"/>
                        <a:gd name="T21" fmla="*/ 0 h 6382"/>
                        <a:gd name="T22" fmla="*/ 0 w 1586"/>
                        <a:gd name="T23" fmla="*/ 0 h 6382"/>
                        <a:gd name="T24" fmla="*/ 0 w 1586"/>
                        <a:gd name="T25" fmla="*/ 0 h 6382"/>
                        <a:gd name="T26" fmla="*/ 0 w 1586"/>
                        <a:gd name="T27" fmla="*/ 0 h 6382"/>
                        <a:gd name="T28" fmla="*/ 0 w 1586"/>
                        <a:gd name="T29" fmla="*/ 0 h 6382"/>
                        <a:gd name="T30" fmla="*/ 0 w 1586"/>
                        <a:gd name="T31" fmla="*/ 0 h 6382"/>
                        <a:gd name="T32" fmla="*/ 0 w 1586"/>
                        <a:gd name="T33" fmla="*/ 0 h 6382"/>
                        <a:gd name="T34" fmla="*/ 0 w 1586"/>
                        <a:gd name="T35" fmla="*/ 0 h 6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86" h="6382">
                          <a:moveTo>
                            <a:pt x="1586" y="0"/>
                          </a:moveTo>
                          <a:lnTo>
                            <a:pt x="1518" y="1940"/>
                          </a:lnTo>
                          <a:lnTo>
                            <a:pt x="1440" y="2743"/>
                          </a:lnTo>
                          <a:lnTo>
                            <a:pt x="1339" y="3445"/>
                          </a:lnTo>
                          <a:lnTo>
                            <a:pt x="1218" y="4051"/>
                          </a:lnTo>
                          <a:lnTo>
                            <a:pt x="1084" y="4570"/>
                          </a:lnTo>
                          <a:lnTo>
                            <a:pt x="941" y="5005"/>
                          </a:lnTo>
                          <a:lnTo>
                            <a:pt x="793" y="5367"/>
                          </a:lnTo>
                          <a:lnTo>
                            <a:pt x="645" y="5661"/>
                          </a:lnTo>
                          <a:lnTo>
                            <a:pt x="503" y="5893"/>
                          </a:lnTo>
                          <a:lnTo>
                            <a:pt x="368" y="6070"/>
                          </a:lnTo>
                          <a:lnTo>
                            <a:pt x="248" y="6201"/>
                          </a:lnTo>
                          <a:lnTo>
                            <a:pt x="146" y="6291"/>
                          </a:lnTo>
                          <a:lnTo>
                            <a:pt x="68" y="6346"/>
                          </a:lnTo>
                          <a:lnTo>
                            <a:pt x="18" y="6374"/>
                          </a:lnTo>
                          <a:lnTo>
                            <a:pt x="5" y="6380"/>
                          </a:lnTo>
                          <a:lnTo>
                            <a:pt x="2"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85" name="Freeform 124"/>
                    <p:cNvSpPr>
                      <a:spLocks noChangeArrowheads="1"/>
                    </p:cNvSpPr>
                    <p:nvPr/>
                  </p:nvSpPr>
                  <p:spPr bwMode="auto">
                    <a:xfrm>
                      <a:off x="3416" y="1212"/>
                      <a:ext cx="145" cy="481"/>
                    </a:xfrm>
                    <a:custGeom>
                      <a:avLst/>
                      <a:gdLst>
                        <a:gd name="T0" fmla="*/ 0 w 3172"/>
                        <a:gd name="T1" fmla="*/ 0 h 6963"/>
                        <a:gd name="T2" fmla="*/ 0 w 3172"/>
                        <a:gd name="T3" fmla="*/ 0 h 6963"/>
                        <a:gd name="T4" fmla="*/ 0 w 3172"/>
                        <a:gd name="T5" fmla="*/ 0 h 6963"/>
                        <a:gd name="T6" fmla="*/ 0 w 3172"/>
                        <a:gd name="T7" fmla="*/ 0 h 6963"/>
                        <a:gd name="T8" fmla="*/ 0 w 3172"/>
                        <a:gd name="T9" fmla="*/ 0 h 6963"/>
                        <a:gd name="T10" fmla="*/ 0 w 3172"/>
                        <a:gd name="T11" fmla="*/ 0 h 6963"/>
                        <a:gd name="T12" fmla="*/ 0 w 3172"/>
                        <a:gd name="T13" fmla="*/ 0 h 6963"/>
                        <a:gd name="T14" fmla="*/ 0 w 3172"/>
                        <a:gd name="T15" fmla="*/ 0 h 6963"/>
                        <a:gd name="T16" fmla="*/ 0 w 3172"/>
                        <a:gd name="T17" fmla="*/ 0 h 6963"/>
                        <a:gd name="T18" fmla="*/ 0 w 3172"/>
                        <a:gd name="T19" fmla="*/ 0 h 6963"/>
                        <a:gd name="T20" fmla="*/ 0 w 3172"/>
                        <a:gd name="T21" fmla="*/ 0 h 6963"/>
                        <a:gd name="T22" fmla="*/ 0 w 3172"/>
                        <a:gd name="T23" fmla="*/ 0 h 6963"/>
                        <a:gd name="T24" fmla="*/ 0 w 3172"/>
                        <a:gd name="T25" fmla="*/ 0 h 6963"/>
                        <a:gd name="T26" fmla="*/ 0 w 3172"/>
                        <a:gd name="T27" fmla="*/ 0 h 6963"/>
                        <a:gd name="T28" fmla="*/ 0 w 3172"/>
                        <a:gd name="T29" fmla="*/ 0 h 6963"/>
                        <a:gd name="T30" fmla="*/ 0 w 3172"/>
                        <a:gd name="T31" fmla="*/ 0 h 6963"/>
                        <a:gd name="T32" fmla="*/ 0 w 3172"/>
                        <a:gd name="T33" fmla="*/ 0 h 6963"/>
                        <a:gd name="T34" fmla="*/ 0 w 3172"/>
                        <a:gd name="T35" fmla="*/ 0 h 6963"/>
                        <a:gd name="T36" fmla="*/ 0 w 3172"/>
                        <a:gd name="T37" fmla="*/ 0 h 6963"/>
                        <a:gd name="T38" fmla="*/ 0 w 3172"/>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2" h="6963">
                          <a:moveTo>
                            <a:pt x="3172" y="0"/>
                          </a:moveTo>
                          <a:lnTo>
                            <a:pt x="3136" y="1225"/>
                          </a:lnTo>
                          <a:lnTo>
                            <a:pt x="3035" y="2297"/>
                          </a:lnTo>
                          <a:lnTo>
                            <a:pt x="2879" y="3228"/>
                          </a:lnTo>
                          <a:lnTo>
                            <a:pt x="2676" y="4025"/>
                          </a:lnTo>
                          <a:lnTo>
                            <a:pt x="2436" y="4700"/>
                          </a:lnTo>
                          <a:lnTo>
                            <a:pt x="2168" y="5263"/>
                          </a:lnTo>
                          <a:lnTo>
                            <a:pt x="1882" y="5723"/>
                          </a:lnTo>
                          <a:lnTo>
                            <a:pt x="1586" y="6092"/>
                          </a:lnTo>
                          <a:lnTo>
                            <a:pt x="1290" y="6380"/>
                          </a:lnTo>
                          <a:lnTo>
                            <a:pt x="1004" y="6596"/>
                          </a:lnTo>
                          <a:lnTo>
                            <a:pt x="736" y="6750"/>
                          </a:lnTo>
                          <a:lnTo>
                            <a:pt x="496" y="6854"/>
                          </a:lnTo>
                          <a:lnTo>
                            <a:pt x="293" y="6916"/>
                          </a:lnTo>
                          <a:lnTo>
                            <a:pt x="137" y="6949"/>
                          </a:lnTo>
                          <a:lnTo>
                            <a:pt x="36" y="6962"/>
                          </a:lnTo>
                          <a:lnTo>
                            <a:pt x="10" y="6963"/>
                          </a:lnTo>
                          <a:lnTo>
                            <a:pt x="3" y="6963"/>
                          </a:lnTo>
                          <a:lnTo>
                            <a:pt x="2" y="6963"/>
                          </a:lnTo>
                          <a:lnTo>
                            <a:pt x="0"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86" name="Freeform 125"/>
                    <p:cNvSpPr>
                      <a:spLocks noChangeArrowheads="1"/>
                    </p:cNvSpPr>
                    <p:nvPr/>
                  </p:nvSpPr>
                  <p:spPr bwMode="auto">
                    <a:xfrm>
                      <a:off x="3396" y="1212"/>
                      <a:ext cx="23" cy="441"/>
                    </a:xfrm>
                    <a:custGeom>
                      <a:avLst/>
                      <a:gdLst>
                        <a:gd name="T0" fmla="*/ 0 w 528"/>
                        <a:gd name="T1" fmla="*/ 0 h 6382"/>
                        <a:gd name="T2" fmla="*/ 0 w 528"/>
                        <a:gd name="T3" fmla="*/ 0 h 6382"/>
                        <a:gd name="T4" fmla="*/ 0 w 528"/>
                        <a:gd name="T5" fmla="*/ 0 h 6382"/>
                        <a:gd name="T6" fmla="*/ 0 w 528"/>
                        <a:gd name="T7" fmla="*/ 0 h 6382"/>
                        <a:gd name="T8" fmla="*/ 0 w 528"/>
                        <a:gd name="T9" fmla="*/ 0 h 6382"/>
                        <a:gd name="T10" fmla="*/ 0 w 528"/>
                        <a:gd name="T11" fmla="*/ 0 h 6382"/>
                        <a:gd name="T12" fmla="*/ 0 w 528"/>
                        <a:gd name="T13" fmla="*/ 0 h 6382"/>
                        <a:gd name="T14" fmla="*/ 0 w 528"/>
                        <a:gd name="T15" fmla="*/ 0 h 6382"/>
                        <a:gd name="T16" fmla="*/ 0 w 528"/>
                        <a:gd name="T17" fmla="*/ 0 h 6382"/>
                        <a:gd name="T18" fmla="*/ 0 w 528"/>
                        <a:gd name="T19" fmla="*/ 0 h 6382"/>
                        <a:gd name="T20" fmla="*/ 0 w 528"/>
                        <a:gd name="T21" fmla="*/ 0 h 6382"/>
                        <a:gd name="T22" fmla="*/ 0 w 528"/>
                        <a:gd name="T23" fmla="*/ 0 h 6382"/>
                        <a:gd name="T24" fmla="*/ 0 w 528"/>
                        <a:gd name="T25" fmla="*/ 0 h 6382"/>
                        <a:gd name="T26" fmla="*/ 0 w 528"/>
                        <a:gd name="T27" fmla="*/ 0 h 6382"/>
                        <a:gd name="T28" fmla="*/ 0 w 528"/>
                        <a:gd name="T29" fmla="*/ 0 h 6382"/>
                        <a:gd name="T30" fmla="*/ 0 w 528"/>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8" h="6382">
                          <a:moveTo>
                            <a:pt x="528" y="0"/>
                          </a:moveTo>
                          <a:lnTo>
                            <a:pt x="446" y="3690"/>
                          </a:lnTo>
                          <a:lnTo>
                            <a:pt x="361" y="4824"/>
                          </a:lnTo>
                          <a:lnTo>
                            <a:pt x="264" y="5585"/>
                          </a:lnTo>
                          <a:lnTo>
                            <a:pt x="214" y="5847"/>
                          </a:lnTo>
                          <a:lnTo>
                            <a:pt x="167" y="6046"/>
                          </a:lnTo>
                          <a:lnTo>
                            <a:pt x="122" y="6187"/>
                          </a:lnTo>
                          <a:lnTo>
                            <a:pt x="82" y="6283"/>
                          </a:lnTo>
                          <a:lnTo>
                            <a:pt x="64" y="6315"/>
                          </a:lnTo>
                          <a:lnTo>
                            <a:pt x="48" y="6341"/>
                          </a:lnTo>
                          <a:lnTo>
                            <a:pt x="35" y="6358"/>
                          </a:lnTo>
                          <a:lnTo>
                            <a:pt x="22" y="6370"/>
                          </a:lnTo>
                          <a:lnTo>
                            <a:pt x="12" y="6377"/>
                          </a:lnTo>
                          <a:lnTo>
                            <a:pt x="6" y="6381"/>
                          </a:lnTo>
                          <a:lnTo>
                            <a:pt x="1" y="6382"/>
                          </a:lnTo>
                          <a:lnTo>
                            <a:pt x="0"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87" name="Freeform 126"/>
                    <p:cNvSpPr>
                      <a:spLocks noChangeArrowheads="1"/>
                    </p:cNvSpPr>
                    <p:nvPr/>
                  </p:nvSpPr>
                  <p:spPr bwMode="auto">
                    <a:xfrm>
                      <a:off x="3318" y="1212"/>
                      <a:ext cx="23" cy="441"/>
                    </a:xfrm>
                    <a:custGeom>
                      <a:avLst/>
                      <a:gdLst>
                        <a:gd name="T0" fmla="*/ 0 w 529"/>
                        <a:gd name="T1" fmla="*/ 0 h 6382"/>
                        <a:gd name="T2" fmla="*/ 0 w 529"/>
                        <a:gd name="T3" fmla="*/ 0 h 6382"/>
                        <a:gd name="T4" fmla="*/ 0 w 529"/>
                        <a:gd name="T5" fmla="*/ 0 h 6382"/>
                        <a:gd name="T6" fmla="*/ 0 w 529"/>
                        <a:gd name="T7" fmla="*/ 0 h 6382"/>
                        <a:gd name="T8" fmla="*/ 0 w 529"/>
                        <a:gd name="T9" fmla="*/ 0 h 6382"/>
                        <a:gd name="T10" fmla="*/ 0 w 529"/>
                        <a:gd name="T11" fmla="*/ 0 h 6382"/>
                        <a:gd name="T12" fmla="*/ 0 w 529"/>
                        <a:gd name="T13" fmla="*/ 0 h 6382"/>
                        <a:gd name="T14" fmla="*/ 0 w 529"/>
                        <a:gd name="T15" fmla="*/ 0 h 6382"/>
                        <a:gd name="T16" fmla="*/ 0 w 529"/>
                        <a:gd name="T17" fmla="*/ 0 h 6382"/>
                        <a:gd name="T18" fmla="*/ 0 w 529"/>
                        <a:gd name="T19" fmla="*/ 0 h 6382"/>
                        <a:gd name="T20" fmla="*/ 0 w 529"/>
                        <a:gd name="T21" fmla="*/ 0 h 6382"/>
                        <a:gd name="T22" fmla="*/ 0 w 529"/>
                        <a:gd name="T23" fmla="*/ 0 h 6382"/>
                        <a:gd name="T24" fmla="*/ 0 w 529"/>
                        <a:gd name="T25" fmla="*/ 0 h 6382"/>
                        <a:gd name="T26" fmla="*/ 0 w 529"/>
                        <a:gd name="T27" fmla="*/ 0 h 6382"/>
                        <a:gd name="T28" fmla="*/ 0 w 529"/>
                        <a:gd name="T29" fmla="*/ 0 h 6382"/>
                        <a:gd name="T30" fmla="*/ 0 w 529"/>
                        <a:gd name="T31" fmla="*/ 0 h 6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9" h="6382">
                          <a:moveTo>
                            <a:pt x="0" y="0"/>
                          </a:moveTo>
                          <a:lnTo>
                            <a:pt x="83" y="3690"/>
                          </a:lnTo>
                          <a:lnTo>
                            <a:pt x="167" y="4824"/>
                          </a:lnTo>
                          <a:lnTo>
                            <a:pt x="265" y="5585"/>
                          </a:lnTo>
                          <a:lnTo>
                            <a:pt x="314" y="5847"/>
                          </a:lnTo>
                          <a:lnTo>
                            <a:pt x="362" y="6046"/>
                          </a:lnTo>
                          <a:lnTo>
                            <a:pt x="406" y="6187"/>
                          </a:lnTo>
                          <a:lnTo>
                            <a:pt x="446" y="6283"/>
                          </a:lnTo>
                          <a:lnTo>
                            <a:pt x="464" y="6315"/>
                          </a:lnTo>
                          <a:lnTo>
                            <a:pt x="480" y="6341"/>
                          </a:lnTo>
                          <a:lnTo>
                            <a:pt x="494" y="6358"/>
                          </a:lnTo>
                          <a:lnTo>
                            <a:pt x="507" y="6370"/>
                          </a:lnTo>
                          <a:lnTo>
                            <a:pt x="516" y="6377"/>
                          </a:lnTo>
                          <a:lnTo>
                            <a:pt x="523" y="6381"/>
                          </a:lnTo>
                          <a:lnTo>
                            <a:pt x="528" y="6382"/>
                          </a:lnTo>
                          <a:lnTo>
                            <a:pt x="529" y="6382"/>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88" name="Freeform 127"/>
                    <p:cNvSpPr>
                      <a:spLocks noChangeArrowheads="1"/>
                    </p:cNvSpPr>
                    <p:nvPr/>
                  </p:nvSpPr>
                  <p:spPr bwMode="auto">
                    <a:xfrm>
                      <a:off x="3182" y="1212"/>
                      <a:ext cx="145" cy="481"/>
                    </a:xfrm>
                    <a:custGeom>
                      <a:avLst/>
                      <a:gdLst>
                        <a:gd name="T0" fmla="*/ 0 w 3171"/>
                        <a:gd name="T1" fmla="*/ 0 h 6963"/>
                        <a:gd name="T2" fmla="*/ 0 w 3171"/>
                        <a:gd name="T3" fmla="*/ 0 h 6963"/>
                        <a:gd name="T4" fmla="*/ 0 w 3171"/>
                        <a:gd name="T5" fmla="*/ 0 h 6963"/>
                        <a:gd name="T6" fmla="*/ 0 w 3171"/>
                        <a:gd name="T7" fmla="*/ 0 h 6963"/>
                        <a:gd name="T8" fmla="*/ 0 w 3171"/>
                        <a:gd name="T9" fmla="*/ 0 h 6963"/>
                        <a:gd name="T10" fmla="*/ 0 w 3171"/>
                        <a:gd name="T11" fmla="*/ 0 h 6963"/>
                        <a:gd name="T12" fmla="*/ 0 w 3171"/>
                        <a:gd name="T13" fmla="*/ 0 h 6963"/>
                        <a:gd name="T14" fmla="*/ 0 w 3171"/>
                        <a:gd name="T15" fmla="*/ 0 h 6963"/>
                        <a:gd name="T16" fmla="*/ 0 w 3171"/>
                        <a:gd name="T17" fmla="*/ 0 h 6963"/>
                        <a:gd name="T18" fmla="*/ 0 w 3171"/>
                        <a:gd name="T19" fmla="*/ 0 h 6963"/>
                        <a:gd name="T20" fmla="*/ 0 w 3171"/>
                        <a:gd name="T21" fmla="*/ 0 h 6963"/>
                        <a:gd name="T22" fmla="*/ 0 w 3171"/>
                        <a:gd name="T23" fmla="*/ 0 h 6963"/>
                        <a:gd name="T24" fmla="*/ 0 w 3171"/>
                        <a:gd name="T25" fmla="*/ 0 h 6963"/>
                        <a:gd name="T26" fmla="*/ 0 w 3171"/>
                        <a:gd name="T27" fmla="*/ 0 h 6963"/>
                        <a:gd name="T28" fmla="*/ 0 w 3171"/>
                        <a:gd name="T29" fmla="*/ 0 h 6963"/>
                        <a:gd name="T30" fmla="*/ 0 w 3171"/>
                        <a:gd name="T31" fmla="*/ 0 h 6963"/>
                        <a:gd name="T32" fmla="*/ 0 w 3171"/>
                        <a:gd name="T33" fmla="*/ 0 h 6963"/>
                        <a:gd name="T34" fmla="*/ 0 w 3171"/>
                        <a:gd name="T35" fmla="*/ 0 h 6963"/>
                        <a:gd name="T36" fmla="*/ 0 w 3171"/>
                        <a:gd name="T37" fmla="*/ 0 h 6963"/>
                        <a:gd name="T38" fmla="*/ 0 w 3171"/>
                        <a:gd name="T39" fmla="*/ 0 h 696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71" h="6963">
                          <a:moveTo>
                            <a:pt x="0" y="0"/>
                          </a:moveTo>
                          <a:lnTo>
                            <a:pt x="36" y="1225"/>
                          </a:lnTo>
                          <a:lnTo>
                            <a:pt x="136" y="2297"/>
                          </a:lnTo>
                          <a:lnTo>
                            <a:pt x="293" y="3228"/>
                          </a:lnTo>
                          <a:lnTo>
                            <a:pt x="495" y="4025"/>
                          </a:lnTo>
                          <a:lnTo>
                            <a:pt x="735" y="4700"/>
                          </a:lnTo>
                          <a:lnTo>
                            <a:pt x="1003" y="5263"/>
                          </a:lnTo>
                          <a:lnTo>
                            <a:pt x="1289" y="5723"/>
                          </a:lnTo>
                          <a:lnTo>
                            <a:pt x="1585" y="6092"/>
                          </a:lnTo>
                          <a:lnTo>
                            <a:pt x="1881" y="6380"/>
                          </a:lnTo>
                          <a:lnTo>
                            <a:pt x="2168" y="6596"/>
                          </a:lnTo>
                          <a:lnTo>
                            <a:pt x="2435" y="6750"/>
                          </a:lnTo>
                          <a:lnTo>
                            <a:pt x="2675" y="6854"/>
                          </a:lnTo>
                          <a:lnTo>
                            <a:pt x="2878" y="6916"/>
                          </a:lnTo>
                          <a:lnTo>
                            <a:pt x="3034" y="6949"/>
                          </a:lnTo>
                          <a:lnTo>
                            <a:pt x="3135" y="6962"/>
                          </a:lnTo>
                          <a:lnTo>
                            <a:pt x="3161" y="6963"/>
                          </a:lnTo>
                          <a:lnTo>
                            <a:pt x="3169" y="6963"/>
                          </a:lnTo>
                          <a:lnTo>
                            <a:pt x="3170" y="6963"/>
                          </a:lnTo>
                          <a:lnTo>
                            <a:pt x="3171" y="6963"/>
                          </a:lnTo>
                        </a:path>
                      </a:pathLst>
                    </a:cu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grpSp>
            </p:grpSp>
          </p:grpSp>
          <p:grpSp>
            <p:nvGrpSpPr>
              <p:cNvPr id="60" name="Group 59"/>
              <p:cNvGrpSpPr/>
              <p:nvPr/>
            </p:nvGrpSpPr>
            <p:grpSpPr>
              <a:xfrm>
                <a:off x="5968427" y="771549"/>
                <a:ext cx="1849137" cy="797102"/>
                <a:chOff x="5968427" y="771549"/>
                <a:chExt cx="1849137" cy="797102"/>
              </a:xfrm>
            </p:grpSpPr>
            <p:grpSp>
              <p:nvGrpSpPr>
                <p:cNvPr id="61" name="Group 60"/>
                <p:cNvGrpSpPr/>
                <p:nvPr/>
              </p:nvGrpSpPr>
              <p:grpSpPr>
                <a:xfrm>
                  <a:off x="5968427" y="771549"/>
                  <a:ext cx="286348" cy="797101"/>
                  <a:chOff x="5968427" y="771549"/>
                  <a:chExt cx="286348" cy="797101"/>
                </a:xfrm>
              </p:grpSpPr>
              <p:sp>
                <p:nvSpPr>
                  <p:cNvPr id="68" name="Freeform 5"/>
                  <p:cNvSpPr>
                    <a:spLocks/>
                  </p:cNvSpPr>
                  <p:nvPr/>
                </p:nvSpPr>
                <p:spPr bwMode="auto">
                  <a:xfrm>
                    <a:off x="5986216" y="771549"/>
                    <a:ext cx="204750" cy="551721"/>
                  </a:xfrm>
                  <a:custGeom>
                    <a:avLst/>
                    <a:gdLst>
                      <a:gd name="T0" fmla="*/ 0 w 757"/>
                      <a:gd name="T1" fmla="*/ 0 h 3561"/>
                      <a:gd name="T2" fmla="*/ 0 w 757"/>
                      <a:gd name="T3" fmla="*/ 0 h 3561"/>
                      <a:gd name="T4" fmla="*/ 0 w 757"/>
                      <a:gd name="T5" fmla="*/ 0 h 3561"/>
                      <a:gd name="T6" fmla="*/ 0 w 757"/>
                      <a:gd name="T7" fmla="*/ 0 h 3561"/>
                      <a:gd name="T8" fmla="*/ 0 w 757"/>
                      <a:gd name="T9" fmla="*/ 0 h 3561"/>
                      <a:gd name="T10" fmla="*/ 0 w 757"/>
                      <a:gd name="T11" fmla="*/ 0 h 3561"/>
                      <a:gd name="T12" fmla="*/ 0 w 757"/>
                      <a:gd name="T13" fmla="*/ 0 h 3561"/>
                      <a:gd name="T14" fmla="*/ 0 w 757"/>
                      <a:gd name="T15" fmla="*/ 0 h 3561"/>
                      <a:gd name="T16" fmla="*/ 0 w 757"/>
                      <a:gd name="T17" fmla="*/ 0 h 3561"/>
                      <a:gd name="T18" fmla="*/ 0 w 757"/>
                      <a:gd name="T19" fmla="*/ 0 h 3561"/>
                      <a:gd name="T20" fmla="*/ 0 w 757"/>
                      <a:gd name="T21" fmla="*/ 0 h 3561"/>
                      <a:gd name="T22" fmla="*/ 0 w 757"/>
                      <a:gd name="T23" fmla="*/ 0 h 3561"/>
                      <a:gd name="T24" fmla="*/ 0 w 757"/>
                      <a:gd name="T25" fmla="*/ 0 h 3561"/>
                      <a:gd name="T26" fmla="*/ 0 w 757"/>
                      <a:gd name="T27" fmla="*/ 0 h 3561"/>
                      <a:gd name="T28" fmla="*/ 0 w 757"/>
                      <a:gd name="T29" fmla="*/ 0 h 3561"/>
                      <a:gd name="T30" fmla="*/ 0 w 757"/>
                      <a:gd name="T31" fmla="*/ 0 h 3561"/>
                      <a:gd name="T32" fmla="*/ 0 w 757"/>
                      <a:gd name="T33" fmla="*/ 0 h 3561"/>
                      <a:gd name="T34" fmla="*/ 0 w 757"/>
                      <a:gd name="T35" fmla="*/ 0 h 3561"/>
                      <a:gd name="T36" fmla="*/ 0 w 757"/>
                      <a:gd name="T37" fmla="*/ 0 h 3561"/>
                      <a:gd name="T38" fmla="*/ 0 w 757"/>
                      <a:gd name="T39" fmla="*/ 0 h 3561"/>
                      <a:gd name="T40" fmla="*/ 0 w 757"/>
                      <a:gd name="T41" fmla="*/ 0 h 3561"/>
                      <a:gd name="T42" fmla="*/ 0 w 757"/>
                      <a:gd name="T43" fmla="*/ 0 h 3561"/>
                      <a:gd name="T44" fmla="*/ 0 w 757"/>
                      <a:gd name="T45" fmla="*/ 0 h 3561"/>
                      <a:gd name="T46" fmla="*/ 0 w 757"/>
                      <a:gd name="T47" fmla="*/ 0 h 3561"/>
                      <a:gd name="T48" fmla="*/ 0 w 757"/>
                      <a:gd name="T49" fmla="*/ 0 h 3561"/>
                      <a:gd name="T50" fmla="*/ 0 w 757"/>
                      <a:gd name="T51" fmla="*/ 0 h 3561"/>
                      <a:gd name="T52" fmla="*/ 0 w 757"/>
                      <a:gd name="T53" fmla="*/ 0 h 3561"/>
                      <a:gd name="T54" fmla="*/ 0 w 757"/>
                      <a:gd name="T55" fmla="*/ 0 h 3561"/>
                      <a:gd name="T56" fmla="*/ 0 w 757"/>
                      <a:gd name="T57" fmla="*/ 0 h 3561"/>
                      <a:gd name="T58" fmla="*/ 0 w 757"/>
                      <a:gd name="T59" fmla="*/ 0 h 3561"/>
                      <a:gd name="T60" fmla="*/ 0 w 757"/>
                      <a:gd name="T61" fmla="*/ 0 h 3561"/>
                      <a:gd name="T62" fmla="*/ 0 w 757"/>
                      <a:gd name="T63" fmla="*/ 0 h 3561"/>
                      <a:gd name="T64" fmla="*/ 0 w 757"/>
                      <a:gd name="T65" fmla="*/ 0 h 3561"/>
                      <a:gd name="T66" fmla="*/ 0 w 757"/>
                      <a:gd name="T67" fmla="*/ 0 h 3561"/>
                      <a:gd name="T68" fmla="*/ 0 w 757"/>
                      <a:gd name="T69" fmla="*/ 0 h 3561"/>
                      <a:gd name="T70" fmla="*/ 0 w 757"/>
                      <a:gd name="T71" fmla="*/ 0 h 3561"/>
                      <a:gd name="T72" fmla="*/ 0 w 757"/>
                      <a:gd name="T73" fmla="*/ 0 h 3561"/>
                      <a:gd name="T74" fmla="*/ 0 w 757"/>
                      <a:gd name="T75" fmla="*/ 0 h 3561"/>
                      <a:gd name="T76" fmla="*/ 0 w 757"/>
                      <a:gd name="T77" fmla="*/ 0 h 3561"/>
                      <a:gd name="T78" fmla="*/ 0 w 757"/>
                      <a:gd name="T79" fmla="*/ 0 h 3561"/>
                      <a:gd name="T80" fmla="*/ 0 w 757"/>
                      <a:gd name="T81" fmla="*/ 0 h 3561"/>
                      <a:gd name="T82" fmla="*/ 0 w 757"/>
                      <a:gd name="T83" fmla="*/ 0 h 3561"/>
                      <a:gd name="T84" fmla="*/ 0 w 757"/>
                      <a:gd name="T85" fmla="*/ 0 h 3561"/>
                      <a:gd name="T86" fmla="*/ 0 w 757"/>
                      <a:gd name="T87" fmla="*/ 0 h 3561"/>
                      <a:gd name="T88" fmla="*/ 0 w 757"/>
                      <a:gd name="T89" fmla="*/ 0 h 3561"/>
                      <a:gd name="T90" fmla="*/ 0 w 757"/>
                      <a:gd name="T91" fmla="*/ 0 h 3561"/>
                      <a:gd name="T92" fmla="*/ 0 w 757"/>
                      <a:gd name="T93" fmla="*/ 0 h 3561"/>
                      <a:gd name="T94" fmla="*/ 0 w 757"/>
                      <a:gd name="T95" fmla="*/ 0 h 3561"/>
                      <a:gd name="T96" fmla="*/ 0 w 757"/>
                      <a:gd name="T97" fmla="*/ 0 h 35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57"/>
                      <a:gd name="T148" fmla="*/ 0 h 3561"/>
                      <a:gd name="T149" fmla="*/ 757 w 757"/>
                      <a:gd name="T150" fmla="*/ 3561 h 35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57" h="3561">
                        <a:moveTo>
                          <a:pt x="380" y="0"/>
                        </a:moveTo>
                        <a:lnTo>
                          <a:pt x="380" y="42"/>
                        </a:lnTo>
                        <a:lnTo>
                          <a:pt x="384" y="84"/>
                        </a:lnTo>
                        <a:lnTo>
                          <a:pt x="394" y="127"/>
                        </a:lnTo>
                        <a:lnTo>
                          <a:pt x="409" y="168"/>
                        </a:lnTo>
                        <a:lnTo>
                          <a:pt x="447" y="253"/>
                        </a:lnTo>
                        <a:lnTo>
                          <a:pt x="495" y="339"/>
                        </a:lnTo>
                        <a:lnTo>
                          <a:pt x="605" y="510"/>
                        </a:lnTo>
                        <a:lnTo>
                          <a:pt x="658" y="594"/>
                        </a:lnTo>
                        <a:lnTo>
                          <a:pt x="704" y="680"/>
                        </a:lnTo>
                        <a:lnTo>
                          <a:pt x="737" y="765"/>
                        </a:lnTo>
                        <a:lnTo>
                          <a:pt x="749" y="807"/>
                        </a:lnTo>
                        <a:lnTo>
                          <a:pt x="755" y="850"/>
                        </a:lnTo>
                        <a:lnTo>
                          <a:pt x="757" y="891"/>
                        </a:lnTo>
                        <a:lnTo>
                          <a:pt x="753" y="933"/>
                        </a:lnTo>
                        <a:lnTo>
                          <a:pt x="743" y="975"/>
                        </a:lnTo>
                        <a:lnTo>
                          <a:pt x="726" y="1017"/>
                        </a:lnTo>
                        <a:lnTo>
                          <a:pt x="700" y="1057"/>
                        </a:lnTo>
                        <a:lnTo>
                          <a:pt x="669" y="1099"/>
                        </a:lnTo>
                        <a:lnTo>
                          <a:pt x="627" y="1140"/>
                        </a:lnTo>
                        <a:lnTo>
                          <a:pt x="578" y="1180"/>
                        </a:lnTo>
                        <a:lnTo>
                          <a:pt x="449" y="1260"/>
                        </a:lnTo>
                        <a:lnTo>
                          <a:pt x="278" y="1340"/>
                        </a:lnTo>
                        <a:lnTo>
                          <a:pt x="195" y="1379"/>
                        </a:lnTo>
                        <a:lnTo>
                          <a:pt x="129" y="1418"/>
                        </a:lnTo>
                        <a:lnTo>
                          <a:pt x="78" y="1459"/>
                        </a:lnTo>
                        <a:lnTo>
                          <a:pt x="40" y="1502"/>
                        </a:lnTo>
                        <a:lnTo>
                          <a:pt x="15" y="1546"/>
                        </a:lnTo>
                        <a:lnTo>
                          <a:pt x="2" y="1591"/>
                        </a:lnTo>
                        <a:lnTo>
                          <a:pt x="0" y="1639"/>
                        </a:lnTo>
                        <a:lnTo>
                          <a:pt x="7" y="1687"/>
                        </a:lnTo>
                        <a:lnTo>
                          <a:pt x="23" y="1737"/>
                        </a:lnTo>
                        <a:lnTo>
                          <a:pt x="47" y="1788"/>
                        </a:lnTo>
                        <a:lnTo>
                          <a:pt x="113" y="1894"/>
                        </a:lnTo>
                        <a:lnTo>
                          <a:pt x="287" y="2118"/>
                        </a:lnTo>
                        <a:lnTo>
                          <a:pt x="380" y="2235"/>
                        </a:lnTo>
                        <a:lnTo>
                          <a:pt x="464" y="2356"/>
                        </a:lnTo>
                        <a:lnTo>
                          <a:pt x="532" y="2480"/>
                        </a:lnTo>
                        <a:lnTo>
                          <a:pt x="558" y="2543"/>
                        </a:lnTo>
                        <a:lnTo>
                          <a:pt x="576" y="2607"/>
                        </a:lnTo>
                        <a:lnTo>
                          <a:pt x="585" y="2670"/>
                        </a:lnTo>
                        <a:lnTo>
                          <a:pt x="585" y="2734"/>
                        </a:lnTo>
                        <a:lnTo>
                          <a:pt x="575" y="2799"/>
                        </a:lnTo>
                        <a:lnTo>
                          <a:pt x="553" y="2864"/>
                        </a:lnTo>
                        <a:lnTo>
                          <a:pt x="519" y="2929"/>
                        </a:lnTo>
                        <a:lnTo>
                          <a:pt x="471" y="2995"/>
                        </a:lnTo>
                        <a:lnTo>
                          <a:pt x="408" y="3060"/>
                        </a:lnTo>
                        <a:lnTo>
                          <a:pt x="329" y="3127"/>
                        </a:lnTo>
                        <a:lnTo>
                          <a:pt x="451" y="3561"/>
                        </a:lnTo>
                      </a:path>
                    </a:pathLst>
                  </a:custGeom>
                  <a:noFill/>
                  <a:ln w="28575">
                    <a:solidFill>
                      <a:srgbClr val="FF0000"/>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69" name="AutoShape 7"/>
                  <p:cNvSpPr>
                    <a:spLocks noChangeArrowheads="1"/>
                  </p:cNvSpPr>
                  <p:nvPr/>
                </p:nvSpPr>
                <p:spPr bwMode="auto">
                  <a:xfrm>
                    <a:off x="5968427" y="1295174"/>
                    <a:ext cx="286348" cy="273476"/>
                  </a:xfrm>
                  <a:prstGeom prst="triangle">
                    <a:avLst>
                      <a:gd name="adj" fmla="val 50000"/>
                    </a:avLst>
                  </a:prstGeom>
                  <a:gradFill flip="none" rotWithShape="1">
                    <a:gsLst>
                      <a:gs pos="50000">
                        <a:srgbClr val="FF0000"/>
                      </a:gs>
                      <a:gs pos="0">
                        <a:schemeClr val="accent3">
                          <a:alpha val="0"/>
                        </a:schemeClr>
                      </a:gs>
                      <a:gs pos="100000">
                        <a:srgbClr val="FFFFFF">
                          <a:alpha val="0"/>
                        </a:srgbClr>
                      </a:gs>
                    </a:gsLst>
                    <a:lin ang="10800000" scaled="1"/>
                    <a:tileRect/>
                  </a:gra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altLang="de-DE" sz="1200"/>
                  </a:p>
                </p:txBody>
              </p:sp>
            </p:grpSp>
            <p:grpSp>
              <p:nvGrpSpPr>
                <p:cNvPr id="62" name="Group 61"/>
                <p:cNvGrpSpPr/>
                <p:nvPr/>
              </p:nvGrpSpPr>
              <p:grpSpPr>
                <a:xfrm>
                  <a:off x="6583684" y="771549"/>
                  <a:ext cx="359697" cy="797102"/>
                  <a:chOff x="6583684" y="771549"/>
                  <a:chExt cx="359697" cy="797102"/>
                </a:xfrm>
              </p:grpSpPr>
              <p:sp>
                <p:nvSpPr>
                  <p:cNvPr id="66" name="Freeform 3"/>
                  <p:cNvSpPr>
                    <a:spLocks/>
                  </p:cNvSpPr>
                  <p:nvPr/>
                </p:nvSpPr>
                <p:spPr bwMode="auto">
                  <a:xfrm>
                    <a:off x="6641815" y="771549"/>
                    <a:ext cx="201728" cy="402482"/>
                  </a:xfrm>
                  <a:custGeom>
                    <a:avLst/>
                    <a:gdLst>
                      <a:gd name="T0" fmla="*/ 0 w 757"/>
                      <a:gd name="T1" fmla="*/ 0 h 3561"/>
                      <a:gd name="T2" fmla="*/ 0 w 757"/>
                      <a:gd name="T3" fmla="*/ 0 h 3561"/>
                      <a:gd name="T4" fmla="*/ 0 w 757"/>
                      <a:gd name="T5" fmla="*/ 0 h 3561"/>
                      <a:gd name="T6" fmla="*/ 0 w 757"/>
                      <a:gd name="T7" fmla="*/ 0 h 3561"/>
                      <a:gd name="T8" fmla="*/ 0 w 757"/>
                      <a:gd name="T9" fmla="*/ 0 h 3561"/>
                      <a:gd name="T10" fmla="*/ 0 w 757"/>
                      <a:gd name="T11" fmla="*/ 0 h 3561"/>
                      <a:gd name="T12" fmla="*/ 0 w 757"/>
                      <a:gd name="T13" fmla="*/ 0 h 3561"/>
                      <a:gd name="T14" fmla="*/ 0 w 757"/>
                      <a:gd name="T15" fmla="*/ 0 h 3561"/>
                      <a:gd name="T16" fmla="*/ 0 w 757"/>
                      <a:gd name="T17" fmla="*/ 0 h 3561"/>
                      <a:gd name="T18" fmla="*/ 0 w 757"/>
                      <a:gd name="T19" fmla="*/ 0 h 3561"/>
                      <a:gd name="T20" fmla="*/ 0 w 757"/>
                      <a:gd name="T21" fmla="*/ 0 h 3561"/>
                      <a:gd name="T22" fmla="*/ 0 w 757"/>
                      <a:gd name="T23" fmla="*/ 0 h 3561"/>
                      <a:gd name="T24" fmla="*/ 0 w 757"/>
                      <a:gd name="T25" fmla="*/ 0 h 3561"/>
                      <a:gd name="T26" fmla="*/ 0 w 757"/>
                      <a:gd name="T27" fmla="*/ 0 h 3561"/>
                      <a:gd name="T28" fmla="*/ 0 w 757"/>
                      <a:gd name="T29" fmla="*/ 0 h 3561"/>
                      <a:gd name="T30" fmla="*/ 0 w 757"/>
                      <a:gd name="T31" fmla="*/ 0 h 3561"/>
                      <a:gd name="T32" fmla="*/ 0 w 757"/>
                      <a:gd name="T33" fmla="*/ 0 h 3561"/>
                      <a:gd name="T34" fmla="*/ 0 w 757"/>
                      <a:gd name="T35" fmla="*/ 0 h 3561"/>
                      <a:gd name="T36" fmla="*/ 0 w 757"/>
                      <a:gd name="T37" fmla="*/ 0 h 3561"/>
                      <a:gd name="T38" fmla="*/ 0 w 757"/>
                      <a:gd name="T39" fmla="*/ 0 h 3561"/>
                      <a:gd name="T40" fmla="*/ 0 w 757"/>
                      <a:gd name="T41" fmla="*/ 0 h 3561"/>
                      <a:gd name="T42" fmla="*/ 0 w 757"/>
                      <a:gd name="T43" fmla="*/ 0 h 3561"/>
                      <a:gd name="T44" fmla="*/ 0 w 757"/>
                      <a:gd name="T45" fmla="*/ 0 h 3561"/>
                      <a:gd name="T46" fmla="*/ 0 w 757"/>
                      <a:gd name="T47" fmla="*/ 0 h 3561"/>
                      <a:gd name="T48" fmla="*/ 0 w 757"/>
                      <a:gd name="T49" fmla="*/ 0 h 3561"/>
                      <a:gd name="T50" fmla="*/ 0 w 757"/>
                      <a:gd name="T51" fmla="*/ 0 h 3561"/>
                      <a:gd name="T52" fmla="*/ 0 w 757"/>
                      <a:gd name="T53" fmla="*/ 0 h 3561"/>
                      <a:gd name="T54" fmla="*/ 0 w 757"/>
                      <a:gd name="T55" fmla="*/ 0 h 3561"/>
                      <a:gd name="T56" fmla="*/ 0 w 757"/>
                      <a:gd name="T57" fmla="*/ 0 h 3561"/>
                      <a:gd name="T58" fmla="*/ 0 w 757"/>
                      <a:gd name="T59" fmla="*/ 0 h 3561"/>
                      <a:gd name="T60" fmla="*/ 0 w 757"/>
                      <a:gd name="T61" fmla="*/ 0 h 3561"/>
                      <a:gd name="T62" fmla="*/ 0 w 757"/>
                      <a:gd name="T63" fmla="*/ 0 h 3561"/>
                      <a:gd name="T64" fmla="*/ 0 w 757"/>
                      <a:gd name="T65" fmla="*/ 0 h 3561"/>
                      <a:gd name="T66" fmla="*/ 0 w 757"/>
                      <a:gd name="T67" fmla="*/ 0 h 3561"/>
                      <a:gd name="T68" fmla="*/ 0 w 757"/>
                      <a:gd name="T69" fmla="*/ 0 h 3561"/>
                      <a:gd name="T70" fmla="*/ 0 w 757"/>
                      <a:gd name="T71" fmla="*/ 0 h 3561"/>
                      <a:gd name="T72" fmla="*/ 0 w 757"/>
                      <a:gd name="T73" fmla="*/ 0 h 3561"/>
                      <a:gd name="T74" fmla="*/ 0 w 757"/>
                      <a:gd name="T75" fmla="*/ 0 h 3561"/>
                      <a:gd name="T76" fmla="*/ 0 w 757"/>
                      <a:gd name="T77" fmla="*/ 0 h 3561"/>
                      <a:gd name="T78" fmla="*/ 0 w 757"/>
                      <a:gd name="T79" fmla="*/ 0 h 3561"/>
                      <a:gd name="T80" fmla="*/ 0 w 757"/>
                      <a:gd name="T81" fmla="*/ 0 h 3561"/>
                      <a:gd name="T82" fmla="*/ 0 w 757"/>
                      <a:gd name="T83" fmla="*/ 0 h 3561"/>
                      <a:gd name="T84" fmla="*/ 0 w 757"/>
                      <a:gd name="T85" fmla="*/ 0 h 3561"/>
                      <a:gd name="T86" fmla="*/ 0 w 757"/>
                      <a:gd name="T87" fmla="*/ 0 h 3561"/>
                      <a:gd name="T88" fmla="*/ 0 w 757"/>
                      <a:gd name="T89" fmla="*/ 0 h 3561"/>
                      <a:gd name="T90" fmla="*/ 0 w 757"/>
                      <a:gd name="T91" fmla="*/ 0 h 3561"/>
                      <a:gd name="T92" fmla="*/ 0 w 757"/>
                      <a:gd name="T93" fmla="*/ 0 h 3561"/>
                      <a:gd name="T94" fmla="*/ 0 w 757"/>
                      <a:gd name="T95" fmla="*/ 0 h 3561"/>
                      <a:gd name="T96" fmla="*/ 0 w 757"/>
                      <a:gd name="T97" fmla="*/ 0 h 35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57"/>
                      <a:gd name="T148" fmla="*/ 0 h 3561"/>
                      <a:gd name="T149" fmla="*/ 757 w 757"/>
                      <a:gd name="T150" fmla="*/ 3561 h 35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57" h="3561">
                        <a:moveTo>
                          <a:pt x="380" y="0"/>
                        </a:moveTo>
                        <a:lnTo>
                          <a:pt x="380" y="42"/>
                        </a:lnTo>
                        <a:lnTo>
                          <a:pt x="384" y="84"/>
                        </a:lnTo>
                        <a:lnTo>
                          <a:pt x="394" y="127"/>
                        </a:lnTo>
                        <a:lnTo>
                          <a:pt x="409" y="168"/>
                        </a:lnTo>
                        <a:lnTo>
                          <a:pt x="447" y="253"/>
                        </a:lnTo>
                        <a:lnTo>
                          <a:pt x="495" y="339"/>
                        </a:lnTo>
                        <a:lnTo>
                          <a:pt x="605" y="510"/>
                        </a:lnTo>
                        <a:lnTo>
                          <a:pt x="658" y="594"/>
                        </a:lnTo>
                        <a:lnTo>
                          <a:pt x="704" y="680"/>
                        </a:lnTo>
                        <a:lnTo>
                          <a:pt x="737" y="765"/>
                        </a:lnTo>
                        <a:lnTo>
                          <a:pt x="749" y="807"/>
                        </a:lnTo>
                        <a:lnTo>
                          <a:pt x="755" y="850"/>
                        </a:lnTo>
                        <a:lnTo>
                          <a:pt x="757" y="891"/>
                        </a:lnTo>
                        <a:lnTo>
                          <a:pt x="753" y="933"/>
                        </a:lnTo>
                        <a:lnTo>
                          <a:pt x="743" y="975"/>
                        </a:lnTo>
                        <a:lnTo>
                          <a:pt x="726" y="1017"/>
                        </a:lnTo>
                        <a:lnTo>
                          <a:pt x="700" y="1057"/>
                        </a:lnTo>
                        <a:lnTo>
                          <a:pt x="669" y="1099"/>
                        </a:lnTo>
                        <a:lnTo>
                          <a:pt x="627" y="1140"/>
                        </a:lnTo>
                        <a:lnTo>
                          <a:pt x="578" y="1180"/>
                        </a:lnTo>
                        <a:lnTo>
                          <a:pt x="449" y="1260"/>
                        </a:lnTo>
                        <a:lnTo>
                          <a:pt x="278" y="1340"/>
                        </a:lnTo>
                        <a:lnTo>
                          <a:pt x="195" y="1379"/>
                        </a:lnTo>
                        <a:lnTo>
                          <a:pt x="129" y="1418"/>
                        </a:lnTo>
                        <a:lnTo>
                          <a:pt x="78" y="1459"/>
                        </a:lnTo>
                        <a:lnTo>
                          <a:pt x="40" y="1502"/>
                        </a:lnTo>
                        <a:lnTo>
                          <a:pt x="15" y="1546"/>
                        </a:lnTo>
                        <a:lnTo>
                          <a:pt x="2" y="1591"/>
                        </a:lnTo>
                        <a:lnTo>
                          <a:pt x="0" y="1639"/>
                        </a:lnTo>
                        <a:lnTo>
                          <a:pt x="7" y="1687"/>
                        </a:lnTo>
                        <a:lnTo>
                          <a:pt x="23" y="1737"/>
                        </a:lnTo>
                        <a:lnTo>
                          <a:pt x="47" y="1788"/>
                        </a:lnTo>
                        <a:lnTo>
                          <a:pt x="113" y="1894"/>
                        </a:lnTo>
                        <a:lnTo>
                          <a:pt x="287" y="2118"/>
                        </a:lnTo>
                        <a:lnTo>
                          <a:pt x="380" y="2235"/>
                        </a:lnTo>
                        <a:lnTo>
                          <a:pt x="464" y="2356"/>
                        </a:lnTo>
                        <a:lnTo>
                          <a:pt x="532" y="2480"/>
                        </a:lnTo>
                        <a:lnTo>
                          <a:pt x="558" y="2543"/>
                        </a:lnTo>
                        <a:lnTo>
                          <a:pt x="576" y="2607"/>
                        </a:lnTo>
                        <a:lnTo>
                          <a:pt x="585" y="2670"/>
                        </a:lnTo>
                        <a:lnTo>
                          <a:pt x="585" y="2734"/>
                        </a:lnTo>
                        <a:lnTo>
                          <a:pt x="575" y="2799"/>
                        </a:lnTo>
                        <a:lnTo>
                          <a:pt x="553" y="2864"/>
                        </a:lnTo>
                        <a:lnTo>
                          <a:pt x="519" y="2929"/>
                        </a:lnTo>
                        <a:lnTo>
                          <a:pt x="471" y="2995"/>
                        </a:lnTo>
                        <a:lnTo>
                          <a:pt x="408" y="3060"/>
                        </a:lnTo>
                        <a:lnTo>
                          <a:pt x="329" y="3127"/>
                        </a:lnTo>
                        <a:lnTo>
                          <a:pt x="451" y="3561"/>
                        </a:lnTo>
                      </a:path>
                    </a:pathLst>
                  </a:custGeom>
                  <a:noFill/>
                  <a:ln w="28575">
                    <a:solidFill>
                      <a:srgbClr val="170CF4"/>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67" name="AutoShape 7"/>
                  <p:cNvSpPr>
                    <a:spLocks noChangeArrowheads="1"/>
                  </p:cNvSpPr>
                  <p:nvPr/>
                </p:nvSpPr>
                <p:spPr bwMode="auto">
                  <a:xfrm>
                    <a:off x="6583684" y="1163127"/>
                    <a:ext cx="359697" cy="405524"/>
                  </a:xfrm>
                  <a:prstGeom prst="triangle">
                    <a:avLst>
                      <a:gd name="adj" fmla="val 48930"/>
                    </a:avLst>
                  </a:prstGeom>
                  <a:gradFill flip="none" rotWithShape="1">
                    <a:gsLst>
                      <a:gs pos="52000">
                        <a:srgbClr val="0000CC"/>
                      </a:gs>
                      <a:gs pos="0">
                        <a:srgbClr val="00B0F0">
                          <a:alpha val="0"/>
                        </a:srgbClr>
                      </a:gs>
                      <a:gs pos="100000">
                        <a:srgbClr val="00B0F0">
                          <a:alpha val="0"/>
                        </a:srgbClr>
                      </a:gs>
                    </a:gsLst>
                    <a:lin ang="0" scaled="1"/>
                    <a:tileRect/>
                  </a:gradFill>
                  <a:ln>
                    <a:noFill/>
                  </a:ln>
                  <a:effectLst/>
                </p:spPr>
                <p:txBody>
                  <a:bodyPr wrap="none" anchor="ctr"/>
                  <a:lstStyle/>
                  <a:p>
                    <a:endParaRPr lang="de-CH" altLang="de-DE" sz="1200"/>
                  </a:p>
                </p:txBody>
              </p:sp>
            </p:grpSp>
            <p:grpSp>
              <p:nvGrpSpPr>
                <p:cNvPr id="63" name="Group 62"/>
                <p:cNvGrpSpPr/>
                <p:nvPr/>
              </p:nvGrpSpPr>
              <p:grpSpPr>
                <a:xfrm>
                  <a:off x="7531216" y="771549"/>
                  <a:ext cx="286348" cy="797102"/>
                  <a:chOff x="7531216" y="771549"/>
                  <a:chExt cx="286348" cy="797102"/>
                </a:xfrm>
              </p:grpSpPr>
              <p:sp>
                <p:nvSpPr>
                  <p:cNvPr id="64" name="Freeform 4"/>
                  <p:cNvSpPr>
                    <a:spLocks/>
                  </p:cNvSpPr>
                  <p:nvPr/>
                </p:nvSpPr>
                <p:spPr bwMode="auto">
                  <a:xfrm>
                    <a:off x="7553804" y="771549"/>
                    <a:ext cx="201728" cy="657009"/>
                  </a:xfrm>
                  <a:custGeom>
                    <a:avLst/>
                    <a:gdLst>
                      <a:gd name="T0" fmla="*/ 0 w 757"/>
                      <a:gd name="T1" fmla="*/ 0 h 3561"/>
                      <a:gd name="T2" fmla="*/ 0 w 757"/>
                      <a:gd name="T3" fmla="*/ 0 h 3561"/>
                      <a:gd name="T4" fmla="*/ 0 w 757"/>
                      <a:gd name="T5" fmla="*/ 0 h 3561"/>
                      <a:gd name="T6" fmla="*/ 0 w 757"/>
                      <a:gd name="T7" fmla="*/ 0 h 3561"/>
                      <a:gd name="T8" fmla="*/ 0 w 757"/>
                      <a:gd name="T9" fmla="*/ 0 h 3561"/>
                      <a:gd name="T10" fmla="*/ 0 w 757"/>
                      <a:gd name="T11" fmla="*/ 0 h 3561"/>
                      <a:gd name="T12" fmla="*/ 0 w 757"/>
                      <a:gd name="T13" fmla="*/ 0 h 3561"/>
                      <a:gd name="T14" fmla="*/ 0 w 757"/>
                      <a:gd name="T15" fmla="*/ 0 h 3561"/>
                      <a:gd name="T16" fmla="*/ 0 w 757"/>
                      <a:gd name="T17" fmla="*/ 0 h 3561"/>
                      <a:gd name="T18" fmla="*/ 0 w 757"/>
                      <a:gd name="T19" fmla="*/ 0 h 3561"/>
                      <a:gd name="T20" fmla="*/ 0 w 757"/>
                      <a:gd name="T21" fmla="*/ 0 h 3561"/>
                      <a:gd name="T22" fmla="*/ 0 w 757"/>
                      <a:gd name="T23" fmla="*/ 0 h 3561"/>
                      <a:gd name="T24" fmla="*/ 0 w 757"/>
                      <a:gd name="T25" fmla="*/ 0 h 3561"/>
                      <a:gd name="T26" fmla="*/ 0 w 757"/>
                      <a:gd name="T27" fmla="*/ 0 h 3561"/>
                      <a:gd name="T28" fmla="*/ 0 w 757"/>
                      <a:gd name="T29" fmla="*/ 0 h 3561"/>
                      <a:gd name="T30" fmla="*/ 0 w 757"/>
                      <a:gd name="T31" fmla="*/ 0 h 3561"/>
                      <a:gd name="T32" fmla="*/ 0 w 757"/>
                      <a:gd name="T33" fmla="*/ 0 h 3561"/>
                      <a:gd name="T34" fmla="*/ 0 w 757"/>
                      <a:gd name="T35" fmla="*/ 0 h 3561"/>
                      <a:gd name="T36" fmla="*/ 0 w 757"/>
                      <a:gd name="T37" fmla="*/ 0 h 3561"/>
                      <a:gd name="T38" fmla="*/ 0 w 757"/>
                      <a:gd name="T39" fmla="*/ 0 h 3561"/>
                      <a:gd name="T40" fmla="*/ 0 w 757"/>
                      <a:gd name="T41" fmla="*/ 0 h 3561"/>
                      <a:gd name="T42" fmla="*/ 0 w 757"/>
                      <a:gd name="T43" fmla="*/ 0 h 3561"/>
                      <a:gd name="T44" fmla="*/ 0 w 757"/>
                      <a:gd name="T45" fmla="*/ 0 h 3561"/>
                      <a:gd name="T46" fmla="*/ 0 w 757"/>
                      <a:gd name="T47" fmla="*/ 0 h 3561"/>
                      <a:gd name="T48" fmla="*/ 0 w 757"/>
                      <a:gd name="T49" fmla="*/ 0 h 3561"/>
                      <a:gd name="T50" fmla="*/ 0 w 757"/>
                      <a:gd name="T51" fmla="*/ 0 h 3561"/>
                      <a:gd name="T52" fmla="*/ 0 w 757"/>
                      <a:gd name="T53" fmla="*/ 0 h 3561"/>
                      <a:gd name="T54" fmla="*/ 0 w 757"/>
                      <a:gd name="T55" fmla="*/ 0 h 3561"/>
                      <a:gd name="T56" fmla="*/ 0 w 757"/>
                      <a:gd name="T57" fmla="*/ 0 h 3561"/>
                      <a:gd name="T58" fmla="*/ 0 w 757"/>
                      <a:gd name="T59" fmla="*/ 0 h 3561"/>
                      <a:gd name="T60" fmla="*/ 0 w 757"/>
                      <a:gd name="T61" fmla="*/ 0 h 3561"/>
                      <a:gd name="T62" fmla="*/ 0 w 757"/>
                      <a:gd name="T63" fmla="*/ 0 h 3561"/>
                      <a:gd name="T64" fmla="*/ 0 w 757"/>
                      <a:gd name="T65" fmla="*/ 0 h 3561"/>
                      <a:gd name="T66" fmla="*/ 0 w 757"/>
                      <a:gd name="T67" fmla="*/ 0 h 3561"/>
                      <a:gd name="T68" fmla="*/ 0 w 757"/>
                      <a:gd name="T69" fmla="*/ 0 h 3561"/>
                      <a:gd name="T70" fmla="*/ 0 w 757"/>
                      <a:gd name="T71" fmla="*/ 0 h 3561"/>
                      <a:gd name="T72" fmla="*/ 0 w 757"/>
                      <a:gd name="T73" fmla="*/ 0 h 3561"/>
                      <a:gd name="T74" fmla="*/ 0 w 757"/>
                      <a:gd name="T75" fmla="*/ 0 h 3561"/>
                      <a:gd name="T76" fmla="*/ 0 w 757"/>
                      <a:gd name="T77" fmla="*/ 0 h 3561"/>
                      <a:gd name="T78" fmla="*/ 0 w 757"/>
                      <a:gd name="T79" fmla="*/ 0 h 3561"/>
                      <a:gd name="T80" fmla="*/ 0 w 757"/>
                      <a:gd name="T81" fmla="*/ 0 h 3561"/>
                      <a:gd name="T82" fmla="*/ 0 w 757"/>
                      <a:gd name="T83" fmla="*/ 0 h 3561"/>
                      <a:gd name="T84" fmla="*/ 0 w 757"/>
                      <a:gd name="T85" fmla="*/ 0 h 3561"/>
                      <a:gd name="T86" fmla="*/ 0 w 757"/>
                      <a:gd name="T87" fmla="*/ 0 h 3561"/>
                      <a:gd name="T88" fmla="*/ 0 w 757"/>
                      <a:gd name="T89" fmla="*/ 0 h 3561"/>
                      <a:gd name="T90" fmla="*/ 0 w 757"/>
                      <a:gd name="T91" fmla="*/ 0 h 3561"/>
                      <a:gd name="T92" fmla="*/ 0 w 757"/>
                      <a:gd name="T93" fmla="*/ 0 h 3561"/>
                      <a:gd name="T94" fmla="*/ 0 w 757"/>
                      <a:gd name="T95" fmla="*/ 0 h 3561"/>
                      <a:gd name="T96" fmla="*/ 0 w 757"/>
                      <a:gd name="T97" fmla="*/ 0 h 35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57"/>
                      <a:gd name="T148" fmla="*/ 0 h 3561"/>
                      <a:gd name="T149" fmla="*/ 757 w 757"/>
                      <a:gd name="T150" fmla="*/ 3561 h 35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57" h="3561">
                        <a:moveTo>
                          <a:pt x="380" y="0"/>
                        </a:moveTo>
                        <a:lnTo>
                          <a:pt x="380" y="42"/>
                        </a:lnTo>
                        <a:lnTo>
                          <a:pt x="384" y="84"/>
                        </a:lnTo>
                        <a:lnTo>
                          <a:pt x="394" y="127"/>
                        </a:lnTo>
                        <a:lnTo>
                          <a:pt x="409" y="168"/>
                        </a:lnTo>
                        <a:lnTo>
                          <a:pt x="447" y="253"/>
                        </a:lnTo>
                        <a:lnTo>
                          <a:pt x="495" y="339"/>
                        </a:lnTo>
                        <a:lnTo>
                          <a:pt x="605" y="510"/>
                        </a:lnTo>
                        <a:lnTo>
                          <a:pt x="658" y="594"/>
                        </a:lnTo>
                        <a:lnTo>
                          <a:pt x="704" y="680"/>
                        </a:lnTo>
                        <a:lnTo>
                          <a:pt x="737" y="765"/>
                        </a:lnTo>
                        <a:lnTo>
                          <a:pt x="749" y="807"/>
                        </a:lnTo>
                        <a:lnTo>
                          <a:pt x="755" y="850"/>
                        </a:lnTo>
                        <a:lnTo>
                          <a:pt x="757" y="891"/>
                        </a:lnTo>
                        <a:lnTo>
                          <a:pt x="753" y="933"/>
                        </a:lnTo>
                        <a:lnTo>
                          <a:pt x="743" y="975"/>
                        </a:lnTo>
                        <a:lnTo>
                          <a:pt x="726" y="1017"/>
                        </a:lnTo>
                        <a:lnTo>
                          <a:pt x="700" y="1057"/>
                        </a:lnTo>
                        <a:lnTo>
                          <a:pt x="669" y="1099"/>
                        </a:lnTo>
                        <a:lnTo>
                          <a:pt x="627" y="1140"/>
                        </a:lnTo>
                        <a:lnTo>
                          <a:pt x="578" y="1180"/>
                        </a:lnTo>
                        <a:lnTo>
                          <a:pt x="449" y="1260"/>
                        </a:lnTo>
                        <a:lnTo>
                          <a:pt x="278" y="1340"/>
                        </a:lnTo>
                        <a:lnTo>
                          <a:pt x="195" y="1379"/>
                        </a:lnTo>
                        <a:lnTo>
                          <a:pt x="129" y="1418"/>
                        </a:lnTo>
                        <a:lnTo>
                          <a:pt x="78" y="1459"/>
                        </a:lnTo>
                        <a:lnTo>
                          <a:pt x="40" y="1502"/>
                        </a:lnTo>
                        <a:lnTo>
                          <a:pt x="15" y="1546"/>
                        </a:lnTo>
                        <a:lnTo>
                          <a:pt x="2" y="1591"/>
                        </a:lnTo>
                        <a:lnTo>
                          <a:pt x="0" y="1639"/>
                        </a:lnTo>
                        <a:lnTo>
                          <a:pt x="7" y="1687"/>
                        </a:lnTo>
                        <a:lnTo>
                          <a:pt x="23" y="1737"/>
                        </a:lnTo>
                        <a:lnTo>
                          <a:pt x="47" y="1788"/>
                        </a:lnTo>
                        <a:lnTo>
                          <a:pt x="113" y="1894"/>
                        </a:lnTo>
                        <a:lnTo>
                          <a:pt x="287" y="2118"/>
                        </a:lnTo>
                        <a:lnTo>
                          <a:pt x="380" y="2235"/>
                        </a:lnTo>
                        <a:lnTo>
                          <a:pt x="464" y="2356"/>
                        </a:lnTo>
                        <a:lnTo>
                          <a:pt x="532" y="2480"/>
                        </a:lnTo>
                        <a:lnTo>
                          <a:pt x="558" y="2543"/>
                        </a:lnTo>
                        <a:lnTo>
                          <a:pt x="576" y="2607"/>
                        </a:lnTo>
                        <a:lnTo>
                          <a:pt x="585" y="2670"/>
                        </a:lnTo>
                        <a:lnTo>
                          <a:pt x="585" y="2734"/>
                        </a:lnTo>
                        <a:lnTo>
                          <a:pt x="575" y="2799"/>
                        </a:lnTo>
                        <a:lnTo>
                          <a:pt x="553" y="2864"/>
                        </a:lnTo>
                        <a:lnTo>
                          <a:pt x="519" y="2929"/>
                        </a:lnTo>
                        <a:lnTo>
                          <a:pt x="471" y="2995"/>
                        </a:lnTo>
                        <a:lnTo>
                          <a:pt x="408" y="3060"/>
                        </a:lnTo>
                        <a:lnTo>
                          <a:pt x="329" y="3127"/>
                        </a:lnTo>
                        <a:lnTo>
                          <a:pt x="451" y="3561"/>
                        </a:lnTo>
                      </a:path>
                    </a:pathLst>
                  </a:custGeom>
                  <a:noFill/>
                  <a:ln w="28575">
                    <a:solidFill>
                      <a:srgbClr val="00B050"/>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CH" sz="1200"/>
                  </a:p>
                </p:txBody>
              </p:sp>
              <p:sp>
                <p:nvSpPr>
                  <p:cNvPr id="65" name="AutoShape 7"/>
                  <p:cNvSpPr>
                    <a:spLocks noChangeArrowheads="1"/>
                  </p:cNvSpPr>
                  <p:nvPr/>
                </p:nvSpPr>
                <p:spPr bwMode="auto">
                  <a:xfrm>
                    <a:off x="7531216" y="1418924"/>
                    <a:ext cx="286348" cy="149727"/>
                  </a:xfrm>
                  <a:prstGeom prst="triangle">
                    <a:avLst>
                      <a:gd name="adj" fmla="val 50000"/>
                    </a:avLst>
                  </a:prstGeom>
                  <a:gradFill flip="none" rotWithShape="1">
                    <a:gsLst>
                      <a:gs pos="50000">
                        <a:srgbClr val="00B050"/>
                      </a:gs>
                      <a:gs pos="0">
                        <a:schemeClr val="accent3">
                          <a:alpha val="0"/>
                        </a:schemeClr>
                      </a:gs>
                      <a:gs pos="100000">
                        <a:srgbClr val="FFFFFF">
                          <a:alpha val="0"/>
                        </a:srgbClr>
                      </a:gs>
                    </a:gsLst>
                    <a:lin ang="10800000" scaled="1"/>
                    <a:tileRect/>
                  </a:gradFill>
                  <a:ln>
                    <a:noFill/>
                  </a:ln>
                  <a:effectLst/>
                </p:spPr>
                <p:txBody>
                  <a:bodyPr wrap="none" anchor="ctr"/>
                  <a:lstStyle/>
                  <a:p>
                    <a:endParaRPr lang="de-CH" altLang="de-DE" sz="1200"/>
                  </a:p>
                </p:txBody>
              </p:sp>
            </p:grpSp>
          </p:grpSp>
        </p:grpSp>
        <p:sp>
          <p:nvSpPr>
            <p:cNvPr id="47" name="Down Arrow 46"/>
            <p:cNvSpPr/>
            <p:nvPr/>
          </p:nvSpPr>
          <p:spPr bwMode="auto">
            <a:xfrm>
              <a:off x="6694637" y="2479016"/>
              <a:ext cx="532243" cy="405595"/>
            </a:xfrm>
            <a:prstGeom prst="downArrow">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spcBef>
                  <a:spcPct val="0"/>
                </a:spcBef>
              </a:pPr>
              <a:endParaRPr lang="en-US" sz="2400">
                <a:latin typeface="Times" charset="0"/>
              </a:endParaRPr>
            </a:p>
          </p:txBody>
        </p:sp>
        <p:sp>
          <p:nvSpPr>
            <p:cNvPr id="48" name="Down Arrow 47"/>
            <p:cNvSpPr/>
            <p:nvPr/>
          </p:nvSpPr>
          <p:spPr bwMode="auto">
            <a:xfrm>
              <a:off x="6694637" y="3555035"/>
              <a:ext cx="532243" cy="405595"/>
            </a:xfrm>
            <a:prstGeom prst="downArrow">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spcBef>
                  <a:spcPct val="0"/>
                </a:spcBef>
              </a:pPr>
              <a:endParaRPr lang="en-US" sz="2400">
                <a:latin typeface="Times" charset="0"/>
              </a:endParaRPr>
            </a:p>
          </p:txBody>
        </p:sp>
      </p:grpSp>
      <p:sp>
        <p:nvSpPr>
          <p:cNvPr id="6" name="Rectangle: Folded Corner 5">
            <a:extLst>
              <a:ext uri="{FF2B5EF4-FFF2-40B4-BE49-F238E27FC236}">
                <a16:creationId xmlns:a16="http://schemas.microsoft.com/office/drawing/2014/main" id="{AF3488A4-916F-5998-C67E-2D278DB2CEE0}"/>
              </a:ext>
            </a:extLst>
          </p:cNvPr>
          <p:cNvSpPr/>
          <p:nvPr/>
        </p:nvSpPr>
        <p:spPr>
          <a:xfrm>
            <a:off x="4738316" y="4413549"/>
            <a:ext cx="1872208" cy="1416157"/>
          </a:xfrm>
          <a:prstGeom prst="foldedCorner">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 </a:t>
            </a:r>
            <a:r>
              <a:rPr lang="en-US" sz="1200" dirty="0" err="1">
                <a:solidFill>
                  <a:schemeClr val="tx1"/>
                </a:solidFill>
                <a:latin typeface="Bradley Hand ITC" panose="03070402050302030203" pitchFamily="66" charset="0"/>
              </a:rPr>
              <a:t>aare</a:t>
            </a:r>
            <a:r>
              <a:rPr lang="en-US" sz="1200" dirty="0">
                <a:solidFill>
                  <a:schemeClr val="tx1"/>
                </a:solidFill>
                <a:latin typeface="Bradley Hand ITC" panose="03070402050302030203" pitchFamily="66" charset="0"/>
              </a:rPr>
              <a:t> – A Flexible Data Analysis Library for Hybrid Pixel Detectors </a:t>
            </a:r>
            <a:r>
              <a:rPr lang="en-US" sz="1200" b="1" dirty="0">
                <a:solidFill>
                  <a:schemeClr val="tx1"/>
                </a:solidFill>
                <a:latin typeface="Bradley Hand ITC" panose="03070402050302030203" pitchFamily="66" charset="0"/>
              </a:rPr>
              <a:t>Erik </a:t>
            </a:r>
            <a:r>
              <a:rPr lang="en-US" sz="1200" b="1" dirty="0" err="1">
                <a:solidFill>
                  <a:schemeClr val="tx1"/>
                </a:solidFill>
                <a:latin typeface="Bradley Hand ITC" panose="03070402050302030203" pitchFamily="66" charset="0"/>
              </a:rPr>
              <a:t>Fröjdh</a:t>
            </a:r>
            <a:endParaRPr lang="en-US" sz="1200" b="1" dirty="0">
              <a:solidFill>
                <a:schemeClr val="tx1"/>
              </a:solidFill>
              <a:latin typeface="Bradley Hand ITC" panose="03070402050302030203" pitchFamily="66" charset="0"/>
            </a:endParaRPr>
          </a:p>
          <a:p>
            <a:pPr algn="ctr"/>
            <a:r>
              <a:rPr lang="de-CH" sz="1200" b="1" dirty="0">
                <a:solidFill>
                  <a:schemeClr val="tx1"/>
                </a:solidFill>
                <a:latin typeface="Bradley Hand ITC" panose="03070402050302030203" pitchFamily="66" charset="0"/>
              </a:rPr>
              <a:t>Wednesday </a:t>
            </a:r>
            <a:r>
              <a:rPr lang="de-CH" sz="1200" b="1" dirty="0" err="1">
                <a:solidFill>
                  <a:schemeClr val="tx1"/>
                </a:solidFill>
                <a:latin typeface="Bradley Hand ITC" panose="03070402050302030203" pitchFamily="66" charset="0"/>
              </a:rPr>
              <a:t>poster</a:t>
            </a:r>
            <a:r>
              <a:rPr lang="de-CH" sz="1200" b="1" dirty="0">
                <a:solidFill>
                  <a:schemeClr val="tx1"/>
                </a:solidFill>
                <a:latin typeface="Bradley Hand ITC" panose="03070402050302030203" pitchFamily="66" charset="0"/>
              </a:rPr>
              <a:t> </a:t>
            </a:r>
            <a:r>
              <a:rPr lang="de-CH" sz="1200" b="1" dirty="0" err="1">
                <a:solidFill>
                  <a:schemeClr val="tx1"/>
                </a:solidFill>
                <a:latin typeface="Bradley Hand ITC" panose="03070402050302030203" pitchFamily="66" charset="0"/>
              </a:rPr>
              <a:t>session</a:t>
            </a:r>
            <a:endParaRPr lang="de-CH" sz="1200" b="1" dirty="0">
              <a:solidFill>
                <a:schemeClr val="tx1"/>
              </a:solidFill>
              <a:latin typeface="Bradley Hand ITC" panose="03070402050302030203" pitchFamily="66" charset="0"/>
            </a:endParaRPr>
          </a:p>
        </p:txBody>
      </p:sp>
    </p:spTree>
    <p:extLst>
      <p:ext uri="{BB962C8B-B14F-4D97-AF65-F5344CB8AC3E}">
        <p14:creationId xmlns:p14="http://schemas.microsoft.com/office/powerpoint/2010/main" val="2288270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CA6E6DCA-13F7-1C19-73CA-8B62BACB554D}"/>
              </a:ext>
            </a:extLst>
          </p:cNvPr>
          <p:cNvSpPr>
            <a:spLocks noGrp="1"/>
          </p:cNvSpPr>
          <p:nvPr>
            <p:ph idx="1"/>
          </p:nvPr>
        </p:nvSpPr>
        <p:spPr/>
        <p:txBody>
          <a:bodyPr/>
          <a:lstStyle/>
          <a:p>
            <a:pPr marL="342900" indent="-342900">
              <a:buFont typeface="Arial" panose="020B0604020202020204" pitchFamily="34" charset="0"/>
              <a:buChar char="•"/>
            </a:pPr>
            <a:r>
              <a:rPr lang="en-US" dirty="0"/>
              <a:t>Synchrotrons are electron accelerators used to generate X-rays</a:t>
            </a:r>
          </a:p>
          <a:p>
            <a:pPr marL="342900" indent="-342900">
              <a:buFont typeface="Arial" panose="020B0604020202020204" pitchFamily="34" charset="0"/>
              <a:buChar char="•"/>
            </a:pPr>
            <a:r>
              <a:rPr lang="en-US" dirty="0"/>
              <a:t>High X-ray flux</a:t>
            </a:r>
          </a:p>
          <a:p>
            <a:pPr marL="594900" lvl="1" indent="-342900">
              <a:buFont typeface="Arial" panose="020B0604020202020204" pitchFamily="34" charset="0"/>
              <a:buChar char="•"/>
            </a:pPr>
            <a:r>
              <a:rPr lang="de-CH" dirty="0"/>
              <a:t>Energy </a:t>
            </a:r>
            <a:r>
              <a:rPr lang="de-CH" dirty="0" err="1"/>
              <a:t>selection</a:t>
            </a:r>
            <a:r>
              <a:rPr lang="de-CH" dirty="0"/>
              <a:t> </a:t>
            </a:r>
            <a:r>
              <a:rPr lang="de-CH" dirty="0" err="1"/>
              <a:t>through</a:t>
            </a:r>
            <a:r>
              <a:rPr lang="de-CH" dirty="0"/>
              <a:t> </a:t>
            </a:r>
            <a:r>
              <a:rPr lang="de-CH" dirty="0" err="1"/>
              <a:t>monochromator</a:t>
            </a:r>
            <a:endParaRPr lang="de-CH" dirty="0"/>
          </a:p>
          <a:p>
            <a:pPr marL="846900" lvl="2" indent="-342900">
              <a:buFont typeface="Arial" panose="020B0604020202020204" pitchFamily="34" charset="0"/>
              <a:buChar char="•"/>
            </a:pPr>
            <a:r>
              <a:rPr lang="de-CH" dirty="0"/>
              <a:t>EUV (&lt;100 eV) </a:t>
            </a:r>
            <a:r>
              <a:rPr lang="de-CH" dirty="0" err="1"/>
              <a:t>to</a:t>
            </a:r>
            <a:r>
              <a:rPr lang="de-CH" dirty="0"/>
              <a:t> </a:t>
            </a:r>
            <a:r>
              <a:rPr lang="de-CH" dirty="0" err="1"/>
              <a:t>hard</a:t>
            </a:r>
            <a:r>
              <a:rPr lang="de-CH" dirty="0"/>
              <a:t> X-</a:t>
            </a:r>
            <a:r>
              <a:rPr lang="de-CH" dirty="0" err="1"/>
              <a:t>rays</a:t>
            </a:r>
            <a:r>
              <a:rPr lang="de-CH" dirty="0"/>
              <a:t> (&gt;100keV)</a:t>
            </a:r>
          </a:p>
          <a:p>
            <a:pPr marL="594900" lvl="1" indent="-342900">
              <a:buFont typeface="Arial" panose="020B0604020202020204" pitchFamily="34" charset="0"/>
              <a:buChar char="•"/>
            </a:pPr>
            <a:r>
              <a:rPr lang="en-US" dirty="0"/>
              <a:t>High intensity on the detector</a:t>
            </a:r>
          </a:p>
          <a:p>
            <a:pPr marL="594900" lvl="1" indent="-342900">
              <a:buFont typeface="Arial" panose="020B0604020202020204" pitchFamily="34" charset="0"/>
              <a:buChar char="•"/>
            </a:pPr>
            <a:r>
              <a:rPr lang="de-CH" dirty="0"/>
              <a:t>Photon-</a:t>
            </a:r>
            <a:r>
              <a:rPr lang="de-CH" dirty="0" err="1"/>
              <a:t>starved</a:t>
            </a:r>
            <a:r>
              <a:rPr lang="de-CH" dirty="0"/>
              <a:t> </a:t>
            </a:r>
            <a:r>
              <a:rPr lang="de-CH" dirty="0" err="1"/>
              <a:t>applications</a:t>
            </a:r>
            <a:r>
              <a:rPr lang="de-CH" dirty="0"/>
              <a:t> possible</a:t>
            </a:r>
          </a:p>
          <a:p>
            <a:pPr marL="594900" lvl="1" indent="-342900">
              <a:buFont typeface="Arial" panose="020B0604020202020204" pitchFamily="34" charset="0"/>
              <a:buChar char="•"/>
            </a:pPr>
            <a:r>
              <a:rPr lang="de-CH" dirty="0"/>
              <a:t>High </a:t>
            </a:r>
            <a:r>
              <a:rPr lang="de-CH" dirty="0" err="1"/>
              <a:t>speed</a:t>
            </a:r>
            <a:endParaRPr lang="de-CH" dirty="0"/>
          </a:p>
          <a:p>
            <a:pPr marL="342900" indent="-342900">
              <a:buFont typeface="Arial" panose="020B0604020202020204" pitchFamily="34" charset="0"/>
              <a:buChar char="•"/>
            </a:pPr>
            <a:r>
              <a:rPr lang="de-CH" dirty="0" err="1"/>
              <a:t>Coherence</a:t>
            </a:r>
            <a:endParaRPr lang="de-CH" dirty="0"/>
          </a:p>
          <a:p>
            <a:pPr marL="342900" indent="-342900">
              <a:buFont typeface="Arial" panose="020B0604020202020204" pitchFamily="34" charset="0"/>
              <a:buChar char="•"/>
            </a:pPr>
            <a:r>
              <a:rPr lang="de-CH" dirty="0" err="1"/>
              <a:t>Polarization</a:t>
            </a:r>
            <a:r>
              <a:rPr lang="de-CH" dirty="0"/>
              <a:t> </a:t>
            </a:r>
          </a:p>
          <a:p>
            <a:pPr marL="342900" indent="-342900">
              <a:buFont typeface="Arial" panose="020B0604020202020204" pitchFamily="34" charset="0"/>
              <a:buChar char="•"/>
            </a:pPr>
            <a:r>
              <a:rPr lang="de-CH" dirty="0" err="1"/>
              <a:t>Pulsed</a:t>
            </a:r>
            <a:r>
              <a:rPr lang="de-CH" dirty="0"/>
              <a:t> time </a:t>
            </a:r>
            <a:r>
              <a:rPr lang="de-CH" dirty="0" err="1"/>
              <a:t>structure</a:t>
            </a:r>
            <a:endParaRPr lang="de-CH" dirty="0"/>
          </a:p>
          <a:p>
            <a:pPr marL="342900" indent="-342900">
              <a:buFont typeface="Arial" panose="020B0604020202020204" pitchFamily="34" charset="0"/>
              <a:buChar char="•"/>
            </a:pPr>
            <a:endParaRPr lang="de-CH" dirty="0"/>
          </a:p>
        </p:txBody>
      </p:sp>
      <p:sp>
        <p:nvSpPr>
          <p:cNvPr id="7" name="Title 6">
            <a:extLst>
              <a:ext uri="{FF2B5EF4-FFF2-40B4-BE49-F238E27FC236}">
                <a16:creationId xmlns:a16="http://schemas.microsoft.com/office/drawing/2014/main" id="{C2D08524-EEC7-D066-58DA-54E488298C22}"/>
              </a:ext>
            </a:extLst>
          </p:cNvPr>
          <p:cNvSpPr>
            <a:spLocks noGrp="1"/>
          </p:cNvSpPr>
          <p:nvPr>
            <p:ph type="title"/>
          </p:nvPr>
        </p:nvSpPr>
        <p:spPr/>
        <p:txBody>
          <a:bodyPr/>
          <a:lstStyle/>
          <a:p>
            <a:r>
              <a:rPr lang="en-US" dirty="0"/>
              <a:t>Synchrotron applications</a:t>
            </a:r>
            <a:endParaRPr lang="de-CH" dirty="0"/>
          </a:p>
        </p:txBody>
      </p:sp>
      <p:pic>
        <p:nvPicPr>
          <p:cNvPr id="10" name="Picture 9">
            <a:extLst>
              <a:ext uri="{FF2B5EF4-FFF2-40B4-BE49-F238E27FC236}">
                <a16:creationId xmlns:a16="http://schemas.microsoft.com/office/drawing/2014/main" id="{5FFDD229-5302-E3FE-2E49-A2D73A6CA32E}"/>
              </a:ext>
            </a:extLst>
          </p:cNvPr>
          <p:cNvPicPr>
            <a:picLocks noChangeAspect="1"/>
          </p:cNvPicPr>
          <p:nvPr/>
        </p:nvPicPr>
        <p:blipFill>
          <a:blip r:embed="rId2"/>
          <a:stretch>
            <a:fillRect/>
          </a:stretch>
        </p:blipFill>
        <p:spPr>
          <a:xfrm>
            <a:off x="8760296" y="764704"/>
            <a:ext cx="3343275" cy="2700338"/>
          </a:xfrm>
          <a:prstGeom prst="rect">
            <a:avLst/>
          </a:prstGeom>
        </p:spPr>
      </p:pic>
      <p:grpSp>
        <p:nvGrpSpPr>
          <p:cNvPr id="11" name="Group 10">
            <a:extLst>
              <a:ext uri="{FF2B5EF4-FFF2-40B4-BE49-F238E27FC236}">
                <a16:creationId xmlns:a16="http://schemas.microsoft.com/office/drawing/2014/main" id="{EF7534B5-A327-AD23-7AE6-B1069F4EA808}"/>
              </a:ext>
            </a:extLst>
          </p:cNvPr>
          <p:cNvGrpSpPr/>
          <p:nvPr/>
        </p:nvGrpSpPr>
        <p:grpSpPr>
          <a:xfrm>
            <a:off x="6026743" y="1844824"/>
            <a:ext cx="2292837" cy="2378127"/>
            <a:chOff x="5101697" y="2774241"/>
            <a:chExt cx="1977023" cy="2093869"/>
          </a:xfrm>
        </p:grpSpPr>
        <p:pic>
          <p:nvPicPr>
            <p:cNvPr id="12" name="Picture 11">
              <a:extLst>
                <a:ext uri="{FF2B5EF4-FFF2-40B4-BE49-F238E27FC236}">
                  <a16:creationId xmlns:a16="http://schemas.microsoft.com/office/drawing/2014/main" id="{1E342EAD-4F22-E0F2-B35C-5FD8833D7F94}"/>
                </a:ext>
              </a:extLst>
            </p:cNvPr>
            <p:cNvPicPr>
              <a:picLocks noChangeAspect="1"/>
            </p:cNvPicPr>
            <p:nvPr/>
          </p:nvPicPr>
          <p:blipFill rotWithShape="1">
            <a:blip r:embed="rId3"/>
            <a:srcRect l="17927" r="14498" b="42118"/>
            <a:stretch/>
          </p:blipFill>
          <p:spPr>
            <a:xfrm>
              <a:off x="5101697" y="2800883"/>
              <a:ext cx="1953811" cy="2067227"/>
            </a:xfrm>
            <a:prstGeom prst="rect">
              <a:avLst/>
            </a:prstGeom>
          </p:spPr>
        </p:pic>
        <p:sp>
          <p:nvSpPr>
            <p:cNvPr id="13" name="Rectangle 12">
              <a:extLst>
                <a:ext uri="{FF2B5EF4-FFF2-40B4-BE49-F238E27FC236}">
                  <a16:creationId xmlns:a16="http://schemas.microsoft.com/office/drawing/2014/main" id="{C1067398-A305-5B05-F38E-41F00367E3C8}"/>
                </a:ext>
              </a:extLst>
            </p:cNvPr>
            <p:cNvSpPr/>
            <p:nvPr/>
          </p:nvSpPr>
          <p:spPr>
            <a:xfrm>
              <a:off x="5836929" y="2774241"/>
              <a:ext cx="1241791" cy="623103"/>
            </a:xfrm>
            <a:prstGeom prst="rect">
              <a:avLst/>
            </a:prstGeom>
          </p:spPr>
          <p:txBody>
            <a:bodyPr wrap="square">
              <a:spAutoFit/>
            </a:bodyPr>
            <a:lstStyle/>
            <a:p>
              <a:pPr algn="r"/>
              <a:r>
                <a:rPr lang="de-CH" sz="1333" dirty="0" err="1">
                  <a:solidFill>
                    <a:schemeClr val="bg1"/>
                  </a:solidFill>
                </a:rPr>
                <a:t>Macromolecular</a:t>
              </a:r>
              <a:r>
                <a:rPr lang="de-CH" sz="1333" dirty="0">
                  <a:solidFill>
                    <a:schemeClr val="bg1"/>
                  </a:solidFill>
                </a:rPr>
                <a:t> </a:t>
              </a:r>
              <a:r>
                <a:rPr lang="de-CH" sz="1333" dirty="0" err="1">
                  <a:solidFill>
                    <a:schemeClr val="bg1"/>
                  </a:solidFill>
                </a:rPr>
                <a:t>Crystallography</a:t>
              </a:r>
              <a:r>
                <a:rPr lang="de-CH" sz="1333" dirty="0">
                  <a:solidFill>
                    <a:schemeClr val="bg1"/>
                  </a:solidFill>
                </a:rPr>
                <a:t> </a:t>
              </a:r>
              <a:r>
                <a:rPr lang="de-CH" sz="1333" dirty="0" err="1">
                  <a:solidFill>
                    <a:schemeClr val="bg1"/>
                  </a:solidFill>
                </a:rPr>
                <a:t>Leonarski</a:t>
              </a:r>
              <a:r>
                <a:rPr lang="de-CH" sz="1333" dirty="0">
                  <a:solidFill>
                    <a:schemeClr val="bg1"/>
                  </a:solidFill>
                </a:rPr>
                <a:t> et al.</a:t>
              </a:r>
            </a:p>
          </p:txBody>
        </p:sp>
      </p:grpSp>
      <p:grpSp>
        <p:nvGrpSpPr>
          <p:cNvPr id="14" name="Group 13">
            <a:extLst>
              <a:ext uri="{FF2B5EF4-FFF2-40B4-BE49-F238E27FC236}">
                <a16:creationId xmlns:a16="http://schemas.microsoft.com/office/drawing/2014/main" id="{794D6D68-7A62-6892-67C6-8BEB613FE952}"/>
              </a:ext>
            </a:extLst>
          </p:cNvPr>
          <p:cNvGrpSpPr/>
          <p:nvPr/>
        </p:nvGrpSpPr>
        <p:grpSpPr>
          <a:xfrm>
            <a:off x="9408648" y="3761367"/>
            <a:ext cx="2446904" cy="1517207"/>
            <a:chOff x="5549989" y="864413"/>
            <a:chExt cx="1835178" cy="1137905"/>
          </a:xfrm>
        </p:grpSpPr>
        <p:pic>
          <p:nvPicPr>
            <p:cNvPr id="15" name="Picture 14">
              <a:extLst>
                <a:ext uri="{FF2B5EF4-FFF2-40B4-BE49-F238E27FC236}">
                  <a16:creationId xmlns:a16="http://schemas.microsoft.com/office/drawing/2014/main" id="{103EF482-BF49-FE4A-9DBC-BCBA6C1AAA6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65028" r="71654"/>
            <a:stretch/>
          </p:blipFill>
          <p:spPr>
            <a:xfrm>
              <a:off x="5549989" y="864413"/>
              <a:ext cx="1835178" cy="1137905"/>
            </a:xfrm>
            <a:prstGeom prst="rect">
              <a:avLst/>
            </a:prstGeom>
          </p:spPr>
        </p:pic>
        <p:sp>
          <p:nvSpPr>
            <p:cNvPr id="16" name="Rectangle 15">
              <a:extLst>
                <a:ext uri="{FF2B5EF4-FFF2-40B4-BE49-F238E27FC236}">
                  <a16:creationId xmlns:a16="http://schemas.microsoft.com/office/drawing/2014/main" id="{48CF7D67-4AF3-2F20-5398-EBBC86F0AFFD}"/>
                </a:ext>
              </a:extLst>
            </p:cNvPr>
            <p:cNvSpPr/>
            <p:nvPr/>
          </p:nvSpPr>
          <p:spPr bwMode="auto">
            <a:xfrm>
              <a:off x="5616884" y="1752105"/>
              <a:ext cx="313015" cy="211643"/>
            </a:xfrm>
            <a:prstGeom prst="rect">
              <a:avLst/>
            </a:prstGeom>
            <a:solidFill>
              <a:srgbClr val="C3C3C3"/>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de-CH" sz="3200">
                <a:latin typeface="Times" charset="0"/>
              </a:endParaRPr>
            </a:p>
          </p:txBody>
        </p:sp>
        <p:sp>
          <p:nvSpPr>
            <p:cNvPr id="17" name="Rectangle 16">
              <a:extLst>
                <a:ext uri="{FF2B5EF4-FFF2-40B4-BE49-F238E27FC236}">
                  <a16:creationId xmlns:a16="http://schemas.microsoft.com/office/drawing/2014/main" id="{D4056B83-A90D-3439-5A70-AC21B77E9016}"/>
                </a:ext>
              </a:extLst>
            </p:cNvPr>
            <p:cNvSpPr/>
            <p:nvPr/>
          </p:nvSpPr>
          <p:spPr>
            <a:xfrm>
              <a:off x="5580112" y="1563638"/>
              <a:ext cx="1326267" cy="376930"/>
            </a:xfrm>
            <a:prstGeom prst="rect">
              <a:avLst/>
            </a:prstGeom>
            <a:solidFill>
              <a:srgbClr val="C3C3C3">
                <a:alpha val="30196"/>
              </a:srgbClr>
            </a:solidFill>
          </p:spPr>
          <p:txBody>
            <a:bodyPr wrap="square">
              <a:spAutoFit/>
            </a:bodyPr>
            <a:lstStyle/>
            <a:p>
              <a:r>
                <a:rPr lang="de-CH" sz="1333" dirty="0" err="1"/>
                <a:t>Operando</a:t>
              </a:r>
              <a:r>
                <a:rPr lang="de-CH" sz="1333" dirty="0"/>
                <a:t> </a:t>
              </a:r>
              <a:r>
                <a:rPr lang="de-CH" sz="1333" dirty="0" err="1"/>
                <a:t>diffraction</a:t>
              </a:r>
              <a:r>
                <a:rPr lang="de-CH" sz="1333" dirty="0"/>
                <a:t> Hocine et al.</a:t>
              </a:r>
            </a:p>
          </p:txBody>
        </p:sp>
      </p:grpSp>
      <p:grpSp>
        <p:nvGrpSpPr>
          <p:cNvPr id="18" name="Group 17">
            <a:extLst>
              <a:ext uri="{FF2B5EF4-FFF2-40B4-BE49-F238E27FC236}">
                <a16:creationId xmlns:a16="http://schemas.microsoft.com/office/drawing/2014/main" id="{2749E0FF-A3DE-8626-602B-FF55BB5FDBC8}"/>
              </a:ext>
            </a:extLst>
          </p:cNvPr>
          <p:cNvGrpSpPr/>
          <p:nvPr/>
        </p:nvGrpSpPr>
        <p:grpSpPr>
          <a:xfrm>
            <a:off x="7553625" y="3250783"/>
            <a:ext cx="1815785" cy="2003800"/>
            <a:chOff x="2862591" y="845708"/>
            <a:chExt cx="1815785" cy="2003800"/>
          </a:xfrm>
        </p:grpSpPr>
        <p:pic>
          <p:nvPicPr>
            <p:cNvPr id="19" name="Picture 2" descr="1b35ef08-4396-4e8d-956a-a6501a32431b">
              <a:extLst>
                <a:ext uri="{FF2B5EF4-FFF2-40B4-BE49-F238E27FC236}">
                  <a16:creationId xmlns:a16="http://schemas.microsoft.com/office/drawing/2014/main" id="{F5979165-ECF9-0F2D-D241-629E0E44BF9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62591" y="845708"/>
              <a:ext cx="1815785" cy="200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a:extLst>
                <a:ext uri="{FF2B5EF4-FFF2-40B4-BE49-F238E27FC236}">
                  <a16:creationId xmlns:a16="http://schemas.microsoft.com/office/drawing/2014/main" id="{C913BE15-E6BA-8B3A-516E-793B112BAA5C}"/>
                </a:ext>
              </a:extLst>
            </p:cNvPr>
            <p:cNvSpPr txBox="1"/>
            <p:nvPr/>
          </p:nvSpPr>
          <p:spPr>
            <a:xfrm>
              <a:off x="2975022" y="2062019"/>
              <a:ext cx="1001351" cy="644268"/>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333" dirty="0">
                  <a:solidFill>
                    <a:schemeClr val="bg1"/>
                  </a:solidFill>
                </a:rPr>
                <a:t>Full field fluorescence </a:t>
              </a:r>
            </a:p>
            <a:p>
              <a:pPr eaLnBrk="1" hangingPunct="1">
                <a:lnSpc>
                  <a:spcPct val="110000"/>
                </a:lnSpc>
                <a:spcBef>
                  <a:spcPct val="0"/>
                </a:spcBef>
                <a:buClr>
                  <a:srgbClr val="000000"/>
                </a:buClr>
              </a:pPr>
              <a:r>
                <a:rPr lang="en-US" sz="1333" dirty="0">
                  <a:solidFill>
                    <a:schemeClr val="bg1"/>
                  </a:solidFill>
                </a:rPr>
                <a:t>imaging </a:t>
              </a:r>
            </a:p>
            <a:p>
              <a:pPr eaLnBrk="1" hangingPunct="1">
                <a:lnSpc>
                  <a:spcPct val="110000"/>
                </a:lnSpc>
                <a:spcBef>
                  <a:spcPct val="0"/>
                </a:spcBef>
                <a:buClr>
                  <a:srgbClr val="000000"/>
                </a:buClr>
              </a:pPr>
              <a:r>
                <a:rPr lang="en-US" sz="1333" dirty="0" err="1">
                  <a:solidFill>
                    <a:schemeClr val="bg1"/>
                  </a:solidFill>
                </a:rPr>
                <a:t>Marone</a:t>
              </a:r>
              <a:r>
                <a:rPr lang="en-US" sz="1333" dirty="0">
                  <a:solidFill>
                    <a:schemeClr val="bg1"/>
                  </a:solidFill>
                </a:rPr>
                <a:t> et al.</a:t>
              </a:r>
              <a:endParaRPr lang="de-CH" sz="1333" dirty="0" err="1">
                <a:solidFill>
                  <a:schemeClr val="bg1"/>
                </a:solidFill>
              </a:endParaRPr>
            </a:p>
          </p:txBody>
        </p:sp>
      </p:grpSp>
      <p:grpSp>
        <p:nvGrpSpPr>
          <p:cNvPr id="22" name="Group 21">
            <a:extLst>
              <a:ext uri="{FF2B5EF4-FFF2-40B4-BE49-F238E27FC236}">
                <a16:creationId xmlns:a16="http://schemas.microsoft.com/office/drawing/2014/main" id="{1A94EF29-A703-7AB0-3306-D9741338FD5D}"/>
              </a:ext>
            </a:extLst>
          </p:cNvPr>
          <p:cNvGrpSpPr/>
          <p:nvPr/>
        </p:nvGrpSpPr>
        <p:grpSpPr>
          <a:xfrm>
            <a:off x="4344867" y="4328329"/>
            <a:ext cx="2116290" cy="1472584"/>
            <a:chOff x="7459935" y="3058183"/>
            <a:chExt cx="1587217" cy="1104438"/>
          </a:xfrm>
        </p:grpSpPr>
        <p:pic>
          <p:nvPicPr>
            <p:cNvPr id="23" name="Picture 22">
              <a:extLst>
                <a:ext uri="{FF2B5EF4-FFF2-40B4-BE49-F238E27FC236}">
                  <a16:creationId xmlns:a16="http://schemas.microsoft.com/office/drawing/2014/main" id="{374E7F80-5A2E-8D62-5040-BA1E4A62E081}"/>
                </a:ext>
              </a:extLst>
            </p:cNvPr>
            <p:cNvPicPr>
              <a:picLocks noChangeAspect="1"/>
            </p:cNvPicPr>
            <p:nvPr/>
          </p:nvPicPr>
          <p:blipFill>
            <a:blip r:embed="rId6"/>
            <a:stretch>
              <a:fillRect/>
            </a:stretch>
          </p:blipFill>
          <p:spPr>
            <a:xfrm>
              <a:off x="7459935" y="3058183"/>
              <a:ext cx="1587217" cy="1104438"/>
            </a:xfrm>
            <a:prstGeom prst="rect">
              <a:avLst/>
            </a:prstGeom>
          </p:spPr>
        </p:pic>
        <p:sp>
          <p:nvSpPr>
            <p:cNvPr id="24" name="Rectangle 23">
              <a:extLst>
                <a:ext uri="{FF2B5EF4-FFF2-40B4-BE49-F238E27FC236}">
                  <a16:creationId xmlns:a16="http://schemas.microsoft.com/office/drawing/2014/main" id="{9648FF5E-0037-CDEA-C446-41E9F49F0637}"/>
                </a:ext>
              </a:extLst>
            </p:cNvPr>
            <p:cNvSpPr/>
            <p:nvPr/>
          </p:nvSpPr>
          <p:spPr>
            <a:xfrm>
              <a:off x="8144006" y="3097729"/>
              <a:ext cx="901586" cy="399292"/>
            </a:xfrm>
            <a:prstGeom prst="rect">
              <a:avLst/>
            </a:prstGeom>
            <a:solidFill>
              <a:srgbClr val="FFFFFF">
                <a:alpha val="50196"/>
              </a:srgbClr>
            </a:solidFill>
          </p:spPr>
          <p:txBody>
            <a:bodyPr wrap="square" anchor="ctr">
              <a:spAutoFit/>
            </a:bodyPr>
            <a:lstStyle/>
            <a:p>
              <a:pPr algn="r" eaLnBrk="1" hangingPunct="1">
                <a:lnSpc>
                  <a:spcPct val="110000"/>
                </a:lnSpc>
                <a:spcBef>
                  <a:spcPct val="0"/>
                </a:spcBef>
                <a:buClr>
                  <a:srgbClr val="000000"/>
                </a:buClr>
              </a:pPr>
              <a:r>
                <a:rPr lang="en-US" sz="1333" dirty="0">
                  <a:latin typeface="Calibri"/>
                </a:rPr>
                <a:t>Ptychography</a:t>
              </a:r>
            </a:p>
            <a:p>
              <a:pPr algn="r" eaLnBrk="1" hangingPunct="1">
                <a:lnSpc>
                  <a:spcPct val="110000"/>
                </a:lnSpc>
                <a:spcBef>
                  <a:spcPct val="0"/>
                </a:spcBef>
                <a:buClr>
                  <a:srgbClr val="000000"/>
                </a:buClr>
              </a:pPr>
              <a:r>
                <a:rPr lang="de-CH" sz="1333" dirty="0">
                  <a:latin typeface="Calibri"/>
                </a:rPr>
                <a:t>Holler et al.</a:t>
              </a:r>
            </a:p>
          </p:txBody>
        </p:sp>
      </p:grpSp>
      <p:grpSp>
        <p:nvGrpSpPr>
          <p:cNvPr id="25" name="Group 24">
            <a:extLst>
              <a:ext uri="{FF2B5EF4-FFF2-40B4-BE49-F238E27FC236}">
                <a16:creationId xmlns:a16="http://schemas.microsoft.com/office/drawing/2014/main" id="{10546179-B45C-A2B8-127F-13E7D319E8C5}"/>
              </a:ext>
            </a:extLst>
          </p:cNvPr>
          <p:cNvGrpSpPr/>
          <p:nvPr/>
        </p:nvGrpSpPr>
        <p:grpSpPr>
          <a:xfrm>
            <a:off x="6744072" y="5337630"/>
            <a:ext cx="2207800" cy="1358645"/>
            <a:chOff x="7440595" y="5349214"/>
            <a:chExt cx="2207800" cy="1358645"/>
          </a:xfrm>
        </p:grpSpPr>
        <p:pic>
          <p:nvPicPr>
            <p:cNvPr id="26" name="Picture 25">
              <a:extLst>
                <a:ext uri="{FF2B5EF4-FFF2-40B4-BE49-F238E27FC236}">
                  <a16:creationId xmlns:a16="http://schemas.microsoft.com/office/drawing/2014/main" id="{C62C39CB-CB4C-2B8F-FC66-587F698D9898}"/>
                </a:ext>
              </a:extLst>
            </p:cNvPr>
            <p:cNvPicPr>
              <a:picLocks noChangeAspect="1"/>
            </p:cNvPicPr>
            <p:nvPr/>
          </p:nvPicPr>
          <p:blipFill rotWithShape="1">
            <a:blip r:embed="rId7"/>
            <a:srcRect l="7108" t="27665" r="12005" b="22559"/>
            <a:stretch/>
          </p:blipFill>
          <p:spPr>
            <a:xfrm>
              <a:off x="7440595" y="5349214"/>
              <a:ext cx="2207800" cy="1358645"/>
            </a:xfrm>
            <a:prstGeom prst="rect">
              <a:avLst/>
            </a:prstGeom>
          </p:spPr>
        </p:pic>
        <p:sp>
          <p:nvSpPr>
            <p:cNvPr id="27" name="TextBox 26">
              <a:extLst>
                <a:ext uri="{FF2B5EF4-FFF2-40B4-BE49-F238E27FC236}">
                  <a16:creationId xmlns:a16="http://schemas.microsoft.com/office/drawing/2014/main" id="{F5B8C209-12E9-BABB-6C69-A844AE419F2D}"/>
                </a:ext>
              </a:extLst>
            </p:cNvPr>
            <p:cNvSpPr txBox="1"/>
            <p:nvPr/>
          </p:nvSpPr>
          <p:spPr>
            <a:xfrm>
              <a:off x="7440595" y="6180979"/>
              <a:ext cx="2207800" cy="526463"/>
            </a:xfrm>
            <a:prstGeom prst="rect">
              <a:avLst/>
            </a:prstGeom>
            <a:solidFill>
              <a:srgbClr val="FFFFFF">
                <a:alpha val="69804"/>
              </a:srgbClr>
            </a:solidFill>
          </p:spPr>
          <p:txBody>
            <a:bodyPr wrap="square" lIns="0" tIns="0" rIns="0" bIns="0" rtlCol="0">
              <a:noAutofit/>
            </a:bodyPr>
            <a:lstStyle/>
            <a:p>
              <a:pPr algn="ctr" eaLnBrk="1" hangingPunct="1">
                <a:lnSpc>
                  <a:spcPct val="110000"/>
                </a:lnSpc>
                <a:spcBef>
                  <a:spcPct val="0"/>
                </a:spcBef>
                <a:buClr>
                  <a:srgbClr val="000000"/>
                </a:buClr>
              </a:pPr>
              <a:r>
                <a:rPr lang="en-US" sz="1333" dirty="0">
                  <a:latin typeface="Calibri"/>
                </a:rPr>
                <a:t>Magnetic contrast ptychography – Butcher et al.</a:t>
              </a:r>
            </a:p>
          </p:txBody>
        </p:sp>
      </p:grpSp>
      <p:sp>
        <p:nvSpPr>
          <p:cNvPr id="29" name="TextBox 28">
            <a:extLst>
              <a:ext uri="{FF2B5EF4-FFF2-40B4-BE49-F238E27FC236}">
                <a16:creationId xmlns:a16="http://schemas.microsoft.com/office/drawing/2014/main" id="{B712FA00-7BE2-9B3B-2485-09B4E33354D2}"/>
              </a:ext>
            </a:extLst>
          </p:cNvPr>
          <p:cNvSpPr txBox="1"/>
          <p:nvPr/>
        </p:nvSpPr>
        <p:spPr>
          <a:xfrm>
            <a:off x="10848603" y="1088740"/>
            <a:ext cx="1296144" cy="553998"/>
          </a:xfrm>
          <a:prstGeom prst="rect">
            <a:avLst/>
          </a:prstGeom>
          <a:noFill/>
        </p:spPr>
        <p:txBody>
          <a:bodyPr wrap="square">
            <a:spAutoFit/>
          </a:bodyPr>
          <a:lstStyle/>
          <a:p>
            <a:pPr algn="r"/>
            <a:r>
              <a:rPr lang="en-US" sz="1000" dirty="0"/>
              <a:t>Mitchell et al, 1999. Structure 7 (5), R111–R121</a:t>
            </a:r>
            <a:endParaRPr lang="de-CH" sz="1000" dirty="0"/>
          </a:p>
        </p:txBody>
      </p:sp>
      <p:sp>
        <p:nvSpPr>
          <p:cNvPr id="30" name="Slide Number Placeholder 4">
            <a:extLst>
              <a:ext uri="{FF2B5EF4-FFF2-40B4-BE49-F238E27FC236}">
                <a16:creationId xmlns:a16="http://schemas.microsoft.com/office/drawing/2014/main" id="{B05A0653-98CB-19B3-C6DE-5BE5FC579B43}"/>
              </a:ext>
            </a:extLst>
          </p:cNvPr>
          <p:cNvSpPr>
            <a:spLocks noGrp="1"/>
          </p:cNvSpPr>
          <p:nvPr>
            <p:ph type="sldNum" sz="quarter" idx="12"/>
          </p:nvPr>
        </p:nvSpPr>
        <p:spPr>
          <a:xfrm>
            <a:off x="695325" y="6404573"/>
            <a:ext cx="703263" cy="144016"/>
          </a:xfrm>
        </p:spPr>
        <p:txBody>
          <a:bodyPr/>
          <a:lstStyle/>
          <a:p>
            <a:fld id="{442AD375-037F-43D0-B059-5172DA06796A}" type="slidenum">
              <a:rPr lang="en-GB" noProof="0" smtClean="0"/>
              <a:pPr/>
              <a:t>2</a:t>
            </a:fld>
            <a:endParaRPr lang="en-GB" noProof="0" dirty="0"/>
          </a:p>
        </p:txBody>
      </p:sp>
    </p:spTree>
    <p:extLst>
      <p:ext uri="{BB962C8B-B14F-4D97-AF65-F5344CB8AC3E}">
        <p14:creationId xmlns:p14="http://schemas.microsoft.com/office/powerpoint/2010/main" val="1222366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9" end="9"/>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2423D6-B111-F5BA-605B-3DFAAF8F6A1C}"/>
              </a:ext>
            </a:extLst>
          </p:cNvPr>
          <p:cNvSpPr>
            <a:spLocks noGrp="1"/>
          </p:cNvSpPr>
          <p:nvPr>
            <p:ph type="title"/>
          </p:nvPr>
        </p:nvSpPr>
        <p:spPr/>
        <p:txBody>
          <a:bodyPr/>
          <a:lstStyle/>
          <a:p>
            <a:r>
              <a:rPr lang="en-US" dirty="0"/>
              <a:t>Super-resolution</a:t>
            </a:r>
            <a:endParaRPr lang="de-CH" dirty="0"/>
          </a:p>
        </p:txBody>
      </p:sp>
      <p:grpSp>
        <p:nvGrpSpPr>
          <p:cNvPr id="228" name="Group 227">
            <a:extLst>
              <a:ext uri="{FF2B5EF4-FFF2-40B4-BE49-F238E27FC236}">
                <a16:creationId xmlns:a16="http://schemas.microsoft.com/office/drawing/2014/main" id="{4B423449-EAF9-A801-647F-876AEA5007D8}"/>
              </a:ext>
            </a:extLst>
          </p:cNvPr>
          <p:cNvGrpSpPr/>
          <p:nvPr/>
        </p:nvGrpSpPr>
        <p:grpSpPr>
          <a:xfrm>
            <a:off x="2751272" y="1305215"/>
            <a:ext cx="5576972" cy="2267801"/>
            <a:chOff x="561256" y="1117436"/>
            <a:chExt cx="5152120" cy="2318410"/>
          </a:xfrm>
        </p:grpSpPr>
        <p:pic>
          <p:nvPicPr>
            <p:cNvPr id="229" name="Picture 56" descr="A picture containing schematic&#10;&#10;Description automatically generated">
              <a:extLst>
                <a:ext uri="{FF2B5EF4-FFF2-40B4-BE49-F238E27FC236}">
                  <a16:creationId xmlns:a16="http://schemas.microsoft.com/office/drawing/2014/main" id="{1A5DA49F-BE82-0950-17D2-D89DA0B0F438}"/>
                </a:ext>
              </a:extLst>
            </p:cNvPr>
            <p:cNvPicPr>
              <a:picLocks noChangeAspect="1"/>
            </p:cNvPicPr>
            <p:nvPr/>
          </p:nvPicPr>
          <p:blipFill rotWithShape="1">
            <a:blip r:embed="rId3"/>
            <a:srcRect l="17235" t="51301" r="15282" b="32181"/>
            <a:stretch/>
          </p:blipFill>
          <p:spPr>
            <a:xfrm>
              <a:off x="827585" y="1117436"/>
              <a:ext cx="4885791" cy="1107519"/>
            </a:xfrm>
            <a:prstGeom prst="rect">
              <a:avLst/>
            </a:prstGeom>
          </p:spPr>
        </p:pic>
        <p:pic>
          <p:nvPicPr>
            <p:cNvPr id="230" name="Picture 55" descr="Diagram&#10;&#10;Description automatically generated">
              <a:extLst>
                <a:ext uri="{FF2B5EF4-FFF2-40B4-BE49-F238E27FC236}">
                  <a16:creationId xmlns:a16="http://schemas.microsoft.com/office/drawing/2014/main" id="{1C731971-8DC1-C198-96E2-1C57D8CA2C96}"/>
                </a:ext>
              </a:extLst>
            </p:cNvPr>
            <p:cNvPicPr>
              <a:picLocks noChangeAspect="1"/>
            </p:cNvPicPr>
            <p:nvPr/>
          </p:nvPicPr>
          <p:blipFill rotWithShape="1">
            <a:blip r:embed="rId4"/>
            <a:srcRect l="17089" t="51244" r="15396" b="32020"/>
            <a:stretch/>
          </p:blipFill>
          <p:spPr>
            <a:xfrm>
              <a:off x="827584" y="2312084"/>
              <a:ext cx="4885791" cy="1123762"/>
            </a:xfrm>
            <a:prstGeom prst="rect">
              <a:avLst/>
            </a:prstGeom>
          </p:spPr>
        </p:pic>
        <p:cxnSp>
          <p:nvCxnSpPr>
            <p:cNvPr id="231" name="Straight Connector 230">
              <a:extLst>
                <a:ext uri="{FF2B5EF4-FFF2-40B4-BE49-F238E27FC236}">
                  <a16:creationId xmlns:a16="http://schemas.microsoft.com/office/drawing/2014/main" id="{17498F83-B574-AA4C-BD36-FBF33142CCDE}"/>
                </a:ext>
              </a:extLst>
            </p:cNvPr>
            <p:cNvCxnSpPr>
              <a:cxnSpLocks/>
            </p:cNvCxnSpPr>
            <p:nvPr/>
          </p:nvCxnSpPr>
          <p:spPr bwMode="auto">
            <a:xfrm>
              <a:off x="913636" y="1335688"/>
              <a:ext cx="395113" cy="0"/>
            </a:xfrm>
            <a:prstGeom prst="line">
              <a:avLst/>
            </a:prstGeom>
            <a:solidFill>
              <a:schemeClr val="accent1"/>
            </a:solidFill>
            <a:ln w="22225" cap="flat" cmpd="sng" algn="ctr">
              <a:solidFill>
                <a:schemeClr val="accent3"/>
              </a:solidFill>
              <a:prstDash val="solid"/>
              <a:round/>
              <a:headEnd type="diamond" w="med" len="med"/>
              <a:tailEnd type="diamond" w="med" len="med"/>
            </a:ln>
            <a:effectLst/>
          </p:spPr>
        </p:cxnSp>
        <p:sp>
          <p:nvSpPr>
            <p:cNvPr id="232" name="TextBox 231">
              <a:extLst>
                <a:ext uri="{FF2B5EF4-FFF2-40B4-BE49-F238E27FC236}">
                  <a16:creationId xmlns:a16="http://schemas.microsoft.com/office/drawing/2014/main" id="{E8B3DBC2-16AB-AE4C-7204-5E702662F91A}"/>
                </a:ext>
              </a:extLst>
            </p:cNvPr>
            <p:cNvSpPr txBox="1"/>
            <p:nvPr/>
          </p:nvSpPr>
          <p:spPr>
            <a:xfrm>
              <a:off x="891510" y="1119664"/>
              <a:ext cx="439365" cy="216024"/>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050" dirty="0">
                  <a:solidFill>
                    <a:srgbClr val="FF0000"/>
                  </a:solidFill>
                  <a:latin typeface="Calibri"/>
                </a:rPr>
                <a:t>100 </a:t>
              </a:r>
              <a:r>
                <a:rPr lang="el-GR" sz="1050" dirty="0">
                  <a:solidFill>
                    <a:srgbClr val="FF0000"/>
                  </a:solidFill>
                  <a:latin typeface="Calibri"/>
                </a:rPr>
                <a:t>μ</a:t>
              </a:r>
              <a:r>
                <a:rPr lang="en-US" sz="1050" dirty="0">
                  <a:solidFill>
                    <a:srgbClr val="FF0000"/>
                  </a:solidFill>
                  <a:latin typeface="Calibri"/>
                </a:rPr>
                <a:t>m</a:t>
              </a:r>
              <a:endParaRPr lang="de-CH" sz="1050" dirty="0" err="1">
                <a:solidFill>
                  <a:srgbClr val="FF0000"/>
                </a:solidFill>
                <a:latin typeface="Calibri"/>
              </a:endParaRPr>
            </a:p>
          </p:txBody>
        </p:sp>
        <p:sp>
          <p:nvSpPr>
            <p:cNvPr id="233" name="TextBox 232">
              <a:extLst>
                <a:ext uri="{FF2B5EF4-FFF2-40B4-BE49-F238E27FC236}">
                  <a16:creationId xmlns:a16="http://schemas.microsoft.com/office/drawing/2014/main" id="{5418A965-808C-84CE-1E6D-2AA2B74DEBD1}"/>
                </a:ext>
              </a:extLst>
            </p:cNvPr>
            <p:cNvSpPr txBox="1"/>
            <p:nvPr/>
          </p:nvSpPr>
          <p:spPr>
            <a:xfrm rot="16200000">
              <a:off x="240361" y="1530773"/>
              <a:ext cx="914400" cy="26004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latin typeface="Calibri"/>
                </a:rPr>
                <a:t>25 µm pixels</a:t>
              </a:r>
              <a:endParaRPr lang="de-CH" sz="1400" dirty="0" err="1">
                <a:solidFill>
                  <a:srgbClr val="000000"/>
                </a:solidFill>
                <a:latin typeface="Calibri"/>
              </a:endParaRPr>
            </a:p>
          </p:txBody>
        </p:sp>
        <p:sp>
          <p:nvSpPr>
            <p:cNvPr id="234" name="TextBox 233">
              <a:extLst>
                <a:ext uri="{FF2B5EF4-FFF2-40B4-BE49-F238E27FC236}">
                  <a16:creationId xmlns:a16="http://schemas.microsoft.com/office/drawing/2014/main" id="{682995D3-8099-D9BB-9E8F-4FF62FE00044}"/>
                </a:ext>
              </a:extLst>
            </p:cNvPr>
            <p:cNvSpPr txBox="1"/>
            <p:nvPr/>
          </p:nvSpPr>
          <p:spPr>
            <a:xfrm rot="16200000">
              <a:off x="234081" y="2704605"/>
              <a:ext cx="914400" cy="260050"/>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400" dirty="0">
                  <a:solidFill>
                    <a:srgbClr val="000000"/>
                  </a:solidFill>
                  <a:latin typeface="Calibri"/>
                </a:rPr>
                <a:t>1 µm bins</a:t>
              </a:r>
              <a:endParaRPr lang="de-CH" sz="1400" dirty="0" err="1">
                <a:solidFill>
                  <a:srgbClr val="000000"/>
                </a:solidFill>
                <a:latin typeface="Calibri"/>
              </a:endParaRPr>
            </a:p>
          </p:txBody>
        </p:sp>
      </p:grpSp>
      <p:sp>
        <p:nvSpPr>
          <p:cNvPr id="235" name="TextBox 234">
            <a:extLst>
              <a:ext uri="{FF2B5EF4-FFF2-40B4-BE49-F238E27FC236}">
                <a16:creationId xmlns:a16="http://schemas.microsoft.com/office/drawing/2014/main" id="{1A299712-DDB5-0595-E1E9-5987A1D9A34A}"/>
              </a:ext>
            </a:extLst>
          </p:cNvPr>
          <p:cNvSpPr txBox="1"/>
          <p:nvPr/>
        </p:nvSpPr>
        <p:spPr>
          <a:xfrm>
            <a:off x="4151784" y="950664"/>
            <a:ext cx="2787053" cy="276152"/>
          </a:xfrm>
          <a:prstGeom prst="rect">
            <a:avLst/>
          </a:prstGeom>
          <a:noFill/>
        </p:spPr>
        <p:txBody>
          <a:bodyPr wrap="square" lIns="0" tIns="0" rIns="0" bIns="0" rtlCol="0">
            <a:noAutofit/>
          </a:bodyPr>
          <a:lstStyle/>
          <a:p>
            <a:pPr algn="ctr">
              <a:lnSpc>
                <a:spcPct val="110000"/>
              </a:lnSpc>
            </a:pPr>
            <a:r>
              <a:rPr lang="en-US" sz="1600" kern="1000" spc="40" dirty="0">
                <a:cs typeface="Franklin Gothic Book"/>
              </a:rPr>
              <a:t>Silicon sensor @ 10keV</a:t>
            </a:r>
            <a:endParaRPr lang="de-CH" sz="1600" kern="1000" spc="40" dirty="0">
              <a:cs typeface="Franklin Gothic Book"/>
            </a:endParaRPr>
          </a:p>
        </p:txBody>
      </p:sp>
      <p:grpSp>
        <p:nvGrpSpPr>
          <p:cNvPr id="8" name="Group 7"/>
          <p:cNvGrpSpPr/>
          <p:nvPr/>
        </p:nvGrpSpPr>
        <p:grpSpPr>
          <a:xfrm>
            <a:off x="2759472" y="953253"/>
            <a:ext cx="8953152" cy="5356068"/>
            <a:chOff x="2759472" y="953253"/>
            <a:chExt cx="8953152" cy="5356068"/>
          </a:xfrm>
        </p:grpSpPr>
        <p:grpSp>
          <p:nvGrpSpPr>
            <p:cNvPr id="236" name="Group 235">
              <a:extLst>
                <a:ext uri="{FF2B5EF4-FFF2-40B4-BE49-F238E27FC236}">
                  <a16:creationId xmlns:a16="http://schemas.microsoft.com/office/drawing/2014/main" id="{AFD453C1-CF65-8916-B477-4A04FEF1B176}"/>
                </a:ext>
              </a:extLst>
            </p:cNvPr>
            <p:cNvGrpSpPr/>
            <p:nvPr/>
          </p:nvGrpSpPr>
          <p:grpSpPr>
            <a:xfrm>
              <a:off x="8338580" y="1304130"/>
              <a:ext cx="3374044" cy="2418748"/>
              <a:chOff x="4856352" y="2595581"/>
              <a:chExt cx="2184935" cy="1497959"/>
            </a:xfrm>
          </p:grpSpPr>
          <p:grpSp>
            <p:nvGrpSpPr>
              <p:cNvPr id="239" name="Group 238"/>
              <p:cNvGrpSpPr/>
              <p:nvPr/>
            </p:nvGrpSpPr>
            <p:grpSpPr>
              <a:xfrm>
                <a:off x="4856352" y="2595581"/>
                <a:ext cx="2184935" cy="1408516"/>
                <a:chOff x="3954160" y="1266744"/>
                <a:chExt cx="2184935" cy="1408516"/>
              </a:xfrm>
            </p:grpSpPr>
            <p:grpSp>
              <p:nvGrpSpPr>
                <p:cNvPr id="242" name="Group 241"/>
                <p:cNvGrpSpPr/>
                <p:nvPr/>
              </p:nvGrpSpPr>
              <p:grpSpPr>
                <a:xfrm>
                  <a:off x="4123049" y="1266744"/>
                  <a:ext cx="2016046" cy="1398733"/>
                  <a:chOff x="4315037" y="832658"/>
                  <a:chExt cx="2016046" cy="1398733"/>
                </a:xfrm>
              </p:grpSpPr>
              <p:pic>
                <p:nvPicPr>
                  <p:cNvPr id="245" name="Picture 244"/>
                  <p:cNvPicPr>
                    <a:picLocks noChangeAspect="1"/>
                  </p:cNvPicPr>
                  <p:nvPr/>
                </p:nvPicPr>
                <p:blipFill rotWithShape="1">
                  <a:blip r:embed="rId5">
                    <a:extLst>
                      <a:ext uri="{28A0092B-C50C-407E-A947-70E740481C1C}">
                        <a14:useLocalDpi xmlns:a14="http://schemas.microsoft.com/office/drawing/2010/main" val="0"/>
                      </a:ext>
                    </a:extLst>
                  </a:blip>
                  <a:srcRect l="16829" t="40206" r="16862" b="37006"/>
                  <a:stretch/>
                </p:blipFill>
                <p:spPr>
                  <a:xfrm>
                    <a:off x="4315037" y="1559387"/>
                    <a:ext cx="2016046" cy="672004"/>
                  </a:xfrm>
                  <a:prstGeom prst="rect">
                    <a:avLst/>
                  </a:prstGeom>
                </p:spPr>
              </p:pic>
              <p:pic>
                <p:nvPicPr>
                  <p:cNvPr id="246" name="Picture 245"/>
                  <p:cNvPicPr>
                    <a:picLocks noChangeAspect="1"/>
                  </p:cNvPicPr>
                  <p:nvPr/>
                </p:nvPicPr>
                <p:blipFill rotWithShape="1">
                  <a:blip r:embed="rId6">
                    <a:extLst>
                      <a:ext uri="{28A0092B-C50C-407E-A947-70E740481C1C}">
                        <a14:useLocalDpi xmlns:a14="http://schemas.microsoft.com/office/drawing/2010/main" val="0"/>
                      </a:ext>
                    </a:extLst>
                  </a:blip>
                  <a:srcRect l="17272" t="38176" r="16420" b="39036"/>
                  <a:stretch/>
                </p:blipFill>
                <p:spPr>
                  <a:xfrm>
                    <a:off x="4315068" y="832658"/>
                    <a:ext cx="2016015" cy="672004"/>
                  </a:xfrm>
                  <a:prstGeom prst="rect">
                    <a:avLst/>
                  </a:prstGeom>
                </p:spPr>
              </p:pic>
              <p:grpSp>
                <p:nvGrpSpPr>
                  <p:cNvPr id="249" name="Group 248"/>
                  <p:cNvGrpSpPr/>
                  <p:nvPr/>
                </p:nvGrpSpPr>
                <p:grpSpPr>
                  <a:xfrm>
                    <a:off x="4338442" y="1231517"/>
                    <a:ext cx="531560" cy="207946"/>
                    <a:chOff x="7145907" y="2897042"/>
                    <a:chExt cx="531560" cy="207946"/>
                  </a:xfrm>
                </p:grpSpPr>
                <p:cxnSp>
                  <p:nvCxnSpPr>
                    <p:cNvPr id="250" name="Straight Connector 249"/>
                    <p:cNvCxnSpPr>
                      <a:cxnSpLocks/>
                    </p:cNvCxnSpPr>
                    <p:nvPr/>
                  </p:nvCxnSpPr>
                  <p:spPr bwMode="auto">
                    <a:xfrm>
                      <a:off x="7236296" y="3103192"/>
                      <a:ext cx="270190" cy="1796"/>
                    </a:xfrm>
                    <a:prstGeom prst="line">
                      <a:avLst/>
                    </a:prstGeom>
                    <a:solidFill>
                      <a:schemeClr val="accent1"/>
                    </a:solidFill>
                    <a:ln w="19050" cap="flat" cmpd="sng" algn="ctr">
                      <a:solidFill>
                        <a:schemeClr val="accent3"/>
                      </a:solidFill>
                      <a:prstDash val="solid"/>
                      <a:round/>
                      <a:headEnd type="diamond" w="med" len="med"/>
                      <a:tailEnd type="diamond" w="med" len="med"/>
                    </a:ln>
                    <a:effectLst/>
                  </p:spPr>
                </p:cxnSp>
                <p:sp>
                  <p:nvSpPr>
                    <p:cNvPr id="251" name="TextBox 250"/>
                    <p:cNvSpPr txBox="1"/>
                    <p:nvPr/>
                  </p:nvSpPr>
                  <p:spPr>
                    <a:xfrm>
                      <a:off x="7145907" y="2897042"/>
                      <a:ext cx="531560" cy="146647"/>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600" dirty="0">
                          <a:solidFill>
                            <a:schemeClr val="accent3"/>
                          </a:solidFill>
                          <a:latin typeface="Calibri"/>
                        </a:rPr>
                        <a:t>100 µm</a:t>
                      </a:r>
                      <a:endParaRPr lang="de-CH" sz="1600" dirty="0" err="1">
                        <a:solidFill>
                          <a:schemeClr val="accent3"/>
                        </a:solidFill>
                        <a:latin typeface="Calibri"/>
                      </a:endParaRPr>
                    </a:p>
                  </p:txBody>
                </p:sp>
              </p:grpSp>
            </p:grpSp>
            <p:sp>
              <p:nvSpPr>
                <p:cNvPr id="243" name="TextBox 242"/>
                <p:cNvSpPr txBox="1"/>
                <p:nvPr/>
              </p:nvSpPr>
              <p:spPr>
                <a:xfrm rot="16200000">
                  <a:off x="3755749" y="1476315"/>
                  <a:ext cx="664816" cy="260049"/>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400" dirty="0">
                      <a:solidFill>
                        <a:srgbClr val="000000"/>
                      </a:solidFill>
                      <a:latin typeface="Calibri"/>
                    </a:rPr>
                    <a:t>25 µm pixels</a:t>
                  </a:r>
                  <a:endParaRPr lang="de-CH" sz="1400" dirty="0" err="1">
                    <a:solidFill>
                      <a:srgbClr val="000000"/>
                    </a:solidFill>
                    <a:latin typeface="Calibri"/>
                  </a:endParaRPr>
                </a:p>
              </p:txBody>
            </p:sp>
            <p:sp>
              <p:nvSpPr>
                <p:cNvPr id="244" name="TextBox 243"/>
                <p:cNvSpPr txBox="1"/>
                <p:nvPr/>
              </p:nvSpPr>
              <p:spPr>
                <a:xfrm rot="16200000">
                  <a:off x="4070465" y="1877165"/>
                  <a:ext cx="681790" cy="914400"/>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400" dirty="0">
                      <a:solidFill>
                        <a:srgbClr val="000000"/>
                      </a:solidFill>
                      <a:latin typeface="Calibri"/>
                    </a:rPr>
                    <a:t>5 µm bins</a:t>
                  </a:r>
                  <a:endParaRPr lang="de-CH" sz="1400" dirty="0" err="1">
                    <a:solidFill>
                      <a:srgbClr val="000000"/>
                    </a:solidFill>
                    <a:latin typeface="Calibri"/>
                  </a:endParaRPr>
                </a:p>
              </p:txBody>
            </p:sp>
          </p:grpSp>
          <p:sp>
            <p:nvSpPr>
              <p:cNvPr id="238" name="TextBox 237"/>
              <p:cNvSpPr txBox="1"/>
              <p:nvPr/>
            </p:nvSpPr>
            <p:spPr>
              <a:xfrm>
                <a:off x="5118864" y="3836003"/>
                <a:ext cx="914400" cy="257537"/>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467" i="1" dirty="0">
                    <a:solidFill>
                      <a:schemeClr val="accent3"/>
                    </a:solidFill>
                  </a:rPr>
                  <a:t>Chiriotti et al., JINST (2022)</a:t>
                </a:r>
                <a:endParaRPr lang="de-CH" sz="1467" dirty="0">
                  <a:solidFill>
                    <a:schemeClr val="accent3"/>
                  </a:solidFill>
                  <a:latin typeface="Calibri"/>
                </a:endParaRPr>
              </a:p>
            </p:txBody>
          </p:sp>
        </p:grpSp>
        <p:sp>
          <p:nvSpPr>
            <p:cNvPr id="42" name="TextBox 41">
              <a:extLst>
                <a:ext uri="{FF2B5EF4-FFF2-40B4-BE49-F238E27FC236}">
                  <a16:creationId xmlns:a16="http://schemas.microsoft.com/office/drawing/2014/main" id="{1A299712-DDB5-0595-E1E9-5987A1D9A34A}"/>
                </a:ext>
              </a:extLst>
            </p:cNvPr>
            <p:cNvSpPr txBox="1"/>
            <p:nvPr/>
          </p:nvSpPr>
          <p:spPr>
            <a:xfrm>
              <a:off x="8882117" y="953253"/>
              <a:ext cx="2787053" cy="276152"/>
            </a:xfrm>
            <a:prstGeom prst="rect">
              <a:avLst/>
            </a:prstGeom>
            <a:noFill/>
          </p:spPr>
          <p:txBody>
            <a:bodyPr wrap="square" lIns="0" tIns="0" rIns="0" bIns="0" rtlCol="0">
              <a:noAutofit/>
            </a:bodyPr>
            <a:lstStyle/>
            <a:p>
              <a:pPr algn="ctr">
                <a:lnSpc>
                  <a:spcPct val="110000"/>
                </a:lnSpc>
              </a:pPr>
              <a:r>
                <a:rPr lang="en-US" sz="1600" kern="1000" spc="40" dirty="0">
                  <a:cs typeface="Franklin Gothic Book"/>
                </a:rPr>
                <a:t>GaAs sensor @ 10keV</a:t>
              </a:r>
              <a:endParaRPr lang="de-CH" sz="1600" kern="1000" spc="40" dirty="0">
                <a:cs typeface="Franklin Gothic Book"/>
              </a:endParaRPr>
            </a:p>
          </p:txBody>
        </p:sp>
        <p:grpSp>
          <p:nvGrpSpPr>
            <p:cNvPr id="43" name="Group 42">
              <a:extLst>
                <a:ext uri="{FF2B5EF4-FFF2-40B4-BE49-F238E27FC236}">
                  <a16:creationId xmlns:a16="http://schemas.microsoft.com/office/drawing/2014/main" id="{E905F3E6-7973-4035-40B6-05D35C02D711}"/>
                </a:ext>
              </a:extLst>
            </p:cNvPr>
            <p:cNvGrpSpPr/>
            <p:nvPr/>
          </p:nvGrpSpPr>
          <p:grpSpPr>
            <a:xfrm>
              <a:off x="3043175" y="3619045"/>
              <a:ext cx="8669449" cy="2690276"/>
              <a:chOff x="415034" y="2509562"/>
              <a:chExt cx="4231282" cy="1546899"/>
            </a:xfrm>
          </p:grpSpPr>
          <p:cxnSp>
            <p:nvCxnSpPr>
              <p:cNvPr id="44" name="Straight Connector 43"/>
              <p:cNvCxnSpPr/>
              <p:nvPr/>
            </p:nvCxnSpPr>
            <p:spPr bwMode="auto">
              <a:xfrm>
                <a:off x="874357" y="3391171"/>
                <a:ext cx="17512" cy="524"/>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45" name="Group 44"/>
              <p:cNvGrpSpPr>
                <a:grpSpLocks noChangeAspect="1"/>
              </p:cNvGrpSpPr>
              <p:nvPr/>
            </p:nvGrpSpPr>
            <p:grpSpPr>
              <a:xfrm>
                <a:off x="415034" y="2509562"/>
                <a:ext cx="4231282" cy="1546899"/>
                <a:chOff x="2915816" y="838083"/>
                <a:chExt cx="5256584" cy="1921732"/>
              </a:xfrm>
            </p:grpSpPr>
            <p:pic>
              <p:nvPicPr>
                <p:cNvPr id="50" name="Grafik 16" descr="CZT_m401_Interpolation_Details_75um.png"/>
                <p:cNvPicPr>
                  <a:picLocks noChangeAspect="1"/>
                </p:cNvPicPr>
                <p:nvPr/>
              </p:nvPicPr>
              <p:blipFill rotWithShape="1">
                <a:blip r:embed="rId7"/>
                <a:srcRect l="40957" r="6480" b="13065"/>
                <a:stretch/>
              </p:blipFill>
              <p:spPr>
                <a:xfrm>
                  <a:off x="2915816" y="891739"/>
                  <a:ext cx="5256584" cy="949846"/>
                </a:xfrm>
                <a:prstGeom prst="rect">
                  <a:avLst/>
                </a:prstGeom>
              </p:spPr>
            </p:pic>
            <p:pic>
              <p:nvPicPr>
                <p:cNvPr id="52" name="Grafik 13" descr="CZT_m401_Interpolation_Details_5um.png"/>
                <p:cNvPicPr>
                  <a:picLocks noChangeAspect="1"/>
                </p:cNvPicPr>
                <p:nvPr/>
              </p:nvPicPr>
              <p:blipFill rotWithShape="1">
                <a:blip r:embed="rId8"/>
                <a:srcRect l="40957" r="6480" b="15800"/>
                <a:stretch/>
              </p:blipFill>
              <p:spPr>
                <a:xfrm>
                  <a:off x="2915816" y="1823711"/>
                  <a:ext cx="5256584" cy="936104"/>
                </a:xfrm>
                <a:prstGeom prst="rect">
                  <a:avLst/>
                </a:prstGeom>
              </p:spPr>
            </p:pic>
            <p:sp>
              <p:nvSpPr>
                <p:cNvPr id="54" name="Textfeld 7">
                  <a:extLst>
                    <a:ext uri="{FF2B5EF4-FFF2-40B4-BE49-F238E27FC236}">
                      <a16:creationId xmlns:a16="http://schemas.microsoft.com/office/drawing/2014/main" id="{69CE274A-7CBA-48D1-AFB8-BD6484621622}"/>
                    </a:ext>
                  </a:extLst>
                </p:cNvPr>
                <p:cNvSpPr txBox="1"/>
                <p:nvPr/>
              </p:nvSpPr>
              <p:spPr>
                <a:xfrm>
                  <a:off x="4574185" y="838083"/>
                  <a:ext cx="3598215" cy="411480"/>
                </a:xfrm>
                <a:prstGeom prst="rect">
                  <a:avLst/>
                </a:prstGeom>
                <a:noFill/>
              </p:spPr>
              <p:txBody>
                <a:bodyPr wrap="square" lIns="0" tIns="0" rIns="0" bIns="0" rtlCol="0" anchor="ctr">
                  <a:noAutofit/>
                </a:bodyPr>
                <a:lstStyle/>
                <a:p>
                  <a:pPr algn="ctr">
                    <a:lnSpc>
                      <a:spcPct val="110000"/>
                    </a:lnSpc>
                  </a:pPr>
                  <a:r>
                    <a:rPr lang="de-DE" sz="1600" kern="1000" spc="31" dirty="0" err="1">
                      <a:cs typeface="Franklin Gothic Book"/>
                    </a:rPr>
                    <a:t>CdZnTe</a:t>
                  </a:r>
                  <a:r>
                    <a:rPr lang="de-DE" sz="1600" kern="1000" spc="31" dirty="0">
                      <a:cs typeface="Franklin Gothic Book"/>
                    </a:rPr>
                    <a:t> </a:t>
                  </a:r>
                  <a:r>
                    <a:rPr lang="de-DE" sz="1600" kern="1000" spc="31" dirty="0" err="1">
                      <a:cs typeface="Franklin Gothic Book"/>
                    </a:rPr>
                    <a:t>sensor</a:t>
                  </a:r>
                  <a:r>
                    <a:rPr lang="de-DE" sz="1600" kern="1000" spc="31" dirty="0">
                      <a:cs typeface="Franklin Gothic Book"/>
                    </a:rPr>
                    <a:t> @ 40 </a:t>
                  </a:r>
                  <a:r>
                    <a:rPr lang="de-DE" sz="1600" kern="1000" spc="31" dirty="0" err="1">
                      <a:cs typeface="Franklin Gothic Book"/>
                    </a:rPr>
                    <a:t>kVp</a:t>
                  </a:r>
                  <a:endParaRPr lang="de-DE" sz="1600" kern="1000" spc="31" dirty="0">
                    <a:cs typeface="Franklin Gothic Book"/>
                  </a:endParaRPr>
                </a:p>
              </p:txBody>
            </p:sp>
            <p:grpSp>
              <p:nvGrpSpPr>
                <p:cNvPr id="55" name="Group 54"/>
                <p:cNvGrpSpPr/>
                <p:nvPr/>
              </p:nvGrpSpPr>
              <p:grpSpPr>
                <a:xfrm>
                  <a:off x="7480743" y="1517933"/>
                  <a:ext cx="544224" cy="161702"/>
                  <a:chOff x="5700778" y="1492595"/>
                  <a:chExt cx="544224" cy="161702"/>
                </a:xfrm>
              </p:grpSpPr>
              <p:cxnSp>
                <p:nvCxnSpPr>
                  <p:cNvPr id="56" name="Straight Connector 55"/>
                  <p:cNvCxnSpPr>
                    <a:cxnSpLocks/>
                  </p:cNvCxnSpPr>
                  <p:nvPr/>
                </p:nvCxnSpPr>
                <p:spPr bwMode="auto">
                  <a:xfrm flipH="1">
                    <a:off x="5782740" y="1654297"/>
                    <a:ext cx="173086" cy="0"/>
                  </a:xfrm>
                  <a:prstGeom prst="line">
                    <a:avLst/>
                  </a:prstGeom>
                  <a:solidFill>
                    <a:schemeClr val="accent1"/>
                  </a:solidFill>
                  <a:ln w="19050" cap="flat" cmpd="sng" algn="ctr">
                    <a:solidFill>
                      <a:schemeClr val="tx1"/>
                    </a:solidFill>
                    <a:prstDash val="solid"/>
                    <a:round/>
                    <a:headEnd type="diamond" w="med" len="med"/>
                    <a:tailEnd type="diamond" w="med" len="med"/>
                  </a:ln>
                  <a:effectLst/>
                </p:spPr>
              </p:cxnSp>
              <p:sp>
                <p:nvSpPr>
                  <p:cNvPr id="57" name="TextBox 56"/>
                  <p:cNvSpPr txBox="1"/>
                  <p:nvPr/>
                </p:nvSpPr>
                <p:spPr>
                  <a:xfrm>
                    <a:off x="5700778" y="1492595"/>
                    <a:ext cx="544224" cy="144015"/>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333" dirty="0">
                        <a:solidFill>
                          <a:srgbClr val="000000"/>
                        </a:solidFill>
                        <a:latin typeface="Calibri"/>
                      </a:rPr>
                      <a:t>300 µm</a:t>
                    </a:r>
                    <a:endParaRPr lang="de-CH" sz="1333" dirty="0" err="1">
                      <a:solidFill>
                        <a:srgbClr val="000000"/>
                      </a:solidFill>
                      <a:latin typeface="Calibri"/>
                    </a:endParaRPr>
                  </a:p>
                </p:txBody>
              </p:sp>
            </p:grpSp>
          </p:grpSp>
          <p:cxnSp>
            <p:nvCxnSpPr>
              <p:cNvPr id="46" name="Straight Arrow Connector 45"/>
              <p:cNvCxnSpPr>
                <a:cxnSpLocks/>
              </p:cNvCxnSpPr>
              <p:nvPr/>
            </p:nvCxnSpPr>
            <p:spPr bwMode="auto">
              <a:xfrm flipH="1" flipV="1">
                <a:off x="677556" y="3429856"/>
                <a:ext cx="1257606" cy="7799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7" name="Straight Arrow Connector 46"/>
              <p:cNvCxnSpPr>
                <a:cxnSpLocks/>
              </p:cNvCxnSpPr>
              <p:nvPr/>
            </p:nvCxnSpPr>
            <p:spPr bwMode="auto">
              <a:xfrm flipH="1" flipV="1">
                <a:off x="755576" y="2715766"/>
                <a:ext cx="1179586" cy="71409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48" name="TextBox 47"/>
              <p:cNvSpPr txBox="1"/>
              <p:nvPr/>
            </p:nvSpPr>
            <p:spPr>
              <a:xfrm>
                <a:off x="1872480" y="3395591"/>
                <a:ext cx="914400" cy="228812"/>
              </a:xfrm>
              <a:prstGeom prst="rect">
                <a:avLst/>
              </a:prstGeom>
              <a:gradFill flip="none" rotWithShape="1">
                <a:gsLst>
                  <a:gs pos="0">
                    <a:srgbClr val="00B0F0"/>
                  </a:gs>
                  <a:gs pos="79000">
                    <a:srgbClr val="00B0F0">
                      <a:alpha val="50000"/>
                    </a:srgbClr>
                  </a:gs>
                  <a:gs pos="100000">
                    <a:schemeClr val="bg2">
                      <a:shade val="100000"/>
                      <a:satMod val="115000"/>
                      <a:alpha val="0"/>
                    </a:schemeClr>
                  </a:gs>
                </a:gsLst>
                <a:path path="rect">
                  <a:fillToRect l="50000" t="50000" r="50000" b="50000"/>
                </a:path>
                <a:tileRect/>
              </a:gradFill>
            </p:spPr>
            <p:txBody>
              <a:bodyPr wrap="none" lIns="0" tIns="0" rIns="0" bIns="0" rtlCol="0">
                <a:noAutofit/>
              </a:bodyPr>
              <a:lstStyle/>
              <a:p>
                <a:pPr algn="ctr" eaLnBrk="1" hangingPunct="1">
                  <a:lnSpc>
                    <a:spcPct val="110000"/>
                  </a:lnSpc>
                  <a:spcBef>
                    <a:spcPct val="0"/>
                  </a:spcBef>
                  <a:buClr>
                    <a:srgbClr val="000000"/>
                  </a:buClr>
                </a:pPr>
                <a:r>
                  <a:rPr lang="en-US" sz="1867" dirty="0">
                    <a:solidFill>
                      <a:srgbClr val="000000"/>
                    </a:solidFill>
                    <a:latin typeface="Calibri"/>
                  </a:rPr>
                  <a:t>Crystal defect</a:t>
                </a:r>
                <a:endParaRPr lang="de-CH" sz="1867" dirty="0" err="1">
                  <a:solidFill>
                    <a:srgbClr val="000000"/>
                  </a:solidFill>
                  <a:latin typeface="Calibri"/>
                </a:endParaRPr>
              </a:p>
            </p:txBody>
          </p:sp>
          <p:sp>
            <p:nvSpPr>
              <p:cNvPr id="49" name="TextBox 48"/>
              <p:cNvSpPr txBox="1"/>
              <p:nvPr/>
            </p:nvSpPr>
            <p:spPr>
              <a:xfrm>
                <a:off x="3232352" y="3912568"/>
                <a:ext cx="1413964" cy="111614"/>
              </a:xfrm>
              <a:prstGeom prst="rect">
                <a:avLst/>
              </a:prstGeom>
              <a:solidFill>
                <a:srgbClr val="00B0F0"/>
              </a:solidFill>
            </p:spPr>
            <p:txBody>
              <a:bodyPr wrap="none" lIns="0" tIns="0" rIns="0" bIns="0" rtlCol="0" anchor="ctr">
                <a:noAutofit/>
              </a:bodyPr>
              <a:lstStyle/>
              <a:p>
                <a:pPr>
                  <a:lnSpc>
                    <a:spcPct val="110000"/>
                  </a:lnSpc>
                  <a:spcBef>
                    <a:spcPct val="0"/>
                  </a:spcBef>
                  <a:buClr>
                    <a:srgbClr val="000000"/>
                  </a:buClr>
                </a:pPr>
                <a:r>
                  <a:rPr lang="de-CH" sz="1467" i="1" dirty="0">
                    <a:solidFill>
                      <a:schemeClr val="accent3"/>
                    </a:solidFill>
                  </a:rPr>
                  <a:t>D. Greiffenberg et al., </a:t>
                </a:r>
                <a:r>
                  <a:rPr lang="de-CH" sz="1467" i="1" dirty="0" err="1">
                    <a:solidFill>
                      <a:schemeClr val="accent3"/>
                    </a:solidFill>
                  </a:rPr>
                  <a:t>unpublished</a:t>
                </a:r>
                <a:endParaRPr lang="de-CH" sz="1467" i="1" dirty="0">
                  <a:solidFill>
                    <a:schemeClr val="accent3"/>
                  </a:solidFill>
                </a:endParaRPr>
              </a:p>
            </p:txBody>
          </p:sp>
        </p:grpSp>
        <p:sp>
          <p:nvSpPr>
            <p:cNvPr id="58" name="TextBox 57"/>
            <p:cNvSpPr txBox="1"/>
            <p:nvPr/>
          </p:nvSpPr>
          <p:spPr>
            <a:xfrm rot="16200000">
              <a:off x="2445367" y="4063298"/>
              <a:ext cx="1073476" cy="445265"/>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400" dirty="0">
                  <a:solidFill>
                    <a:srgbClr val="000000"/>
                  </a:solidFill>
                  <a:latin typeface="Calibri"/>
                </a:rPr>
                <a:t>75 µm pixels</a:t>
              </a:r>
              <a:endParaRPr lang="de-CH" sz="1400" dirty="0" err="1">
                <a:solidFill>
                  <a:srgbClr val="000000"/>
                </a:solidFill>
                <a:latin typeface="Calibri"/>
              </a:endParaRPr>
            </a:p>
          </p:txBody>
        </p:sp>
        <p:sp>
          <p:nvSpPr>
            <p:cNvPr id="59" name="TextBox 58"/>
            <p:cNvSpPr txBox="1"/>
            <p:nvPr/>
          </p:nvSpPr>
          <p:spPr>
            <a:xfrm rot="16200000">
              <a:off x="2995676" y="4791477"/>
              <a:ext cx="1100884" cy="1565667"/>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400" dirty="0">
                  <a:solidFill>
                    <a:srgbClr val="000000"/>
                  </a:solidFill>
                  <a:latin typeface="Calibri"/>
                </a:rPr>
                <a:t>5 µm bins</a:t>
              </a:r>
              <a:endParaRPr lang="de-CH" sz="1400" dirty="0" err="1">
                <a:solidFill>
                  <a:srgbClr val="000000"/>
                </a:solidFill>
                <a:latin typeface="Calibri"/>
              </a:endParaRPr>
            </a:p>
          </p:txBody>
        </p:sp>
      </p:grpSp>
      <p:grpSp>
        <p:nvGrpSpPr>
          <p:cNvPr id="5" name="Group 4">
            <a:extLst>
              <a:ext uri="{FF2B5EF4-FFF2-40B4-BE49-F238E27FC236}">
                <a16:creationId xmlns:a16="http://schemas.microsoft.com/office/drawing/2014/main" id="{0F606DEE-E7C3-E863-6895-0D5F98818B50}"/>
              </a:ext>
            </a:extLst>
          </p:cNvPr>
          <p:cNvGrpSpPr/>
          <p:nvPr/>
        </p:nvGrpSpPr>
        <p:grpSpPr>
          <a:xfrm>
            <a:off x="88899" y="961340"/>
            <a:ext cx="2851980" cy="5038747"/>
            <a:chOff x="88899" y="961340"/>
            <a:chExt cx="2851980" cy="5038747"/>
          </a:xfrm>
        </p:grpSpPr>
        <p:grpSp>
          <p:nvGrpSpPr>
            <p:cNvPr id="6" name="Group 5"/>
            <p:cNvGrpSpPr/>
            <p:nvPr/>
          </p:nvGrpSpPr>
          <p:grpSpPr>
            <a:xfrm>
              <a:off x="88899" y="961340"/>
              <a:ext cx="2851980" cy="4843924"/>
              <a:chOff x="88899" y="961340"/>
              <a:chExt cx="2851980" cy="4843924"/>
            </a:xfrm>
          </p:grpSpPr>
          <p:grpSp>
            <p:nvGrpSpPr>
              <p:cNvPr id="252" name="Group 251"/>
              <p:cNvGrpSpPr/>
              <p:nvPr/>
            </p:nvGrpSpPr>
            <p:grpSpPr>
              <a:xfrm>
                <a:off x="407361" y="1310680"/>
                <a:ext cx="2304257" cy="4494584"/>
                <a:chOff x="7552367" y="3178357"/>
                <a:chExt cx="1399778" cy="3006306"/>
              </a:xfrm>
            </p:grpSpPr>
            <p:grpSp>
              <p:nvGrpSpPr>
                <p:cNvPr id="253" name="Group 252"/>
                <p:cNvGrpSpPr/>
                <p:nvPr/>
              </p:nvGrpSpPr>
              <p:grpSpPr>
                <a:xfrm>
                  <a:off x="7552367" y="3178357"/>
                  <a:ext cx="1399778" cy="3006306"/>
                  <a:chOff x="7034752" y="3241426"/>
                  <a:chExt cx="936661" cy="1958873"/>
                </a:xfrm>
              </p:grpSpPr>
              <p:pic>
                <p:nvPicPr>
                  <p:cNvPr id="261" name="Picture 260">
                    <a:extLst>
                      <a:ext uri="{FF2B5EF4-FFF2-40B4-BE49-F238E27FC236}">
                        <a16:creationId xmlns:a16="http://schemas.microsoft.com/office/drawing/2014/main" id="{AFCC9446-FE4A-0BC8-8B7A-4A5FE3A47519}"/>
                      </a:ext>
                    </a:extLst>
                  </p:cNvPr>
                  <p:cNvPicPr>
                    <a:picLocks noChangeAspect="1"/>
                  </p:cNvPicPr>
                  <p:nvPr/>
                </p:nvPicPr>
                <p:blipFill rotWithShape="1">
                  <a:blip r:embed="rId9"/>
                  <a:srcRect l="9844" t="21951" r="7060" b="40428"/>
                  <a:stretch/>
                </p:blipFill>
                <p:spPr>
                  <a:xfrm>
                    <a:off x="7034752" y="4250671"/>
                    <a:ext cx="905010" cy="949628"/>
                  </a:xfrm>
                  <a:prstGeom prst="rect">
                    <a:avLst/>
                  </a:prstGeom>
                </p:spPr>
              </p:pic>
              <p:pic>
                <p:nvPicPr>
                  <p:cNvPr id="262" name="Picture 261">
                    <a:extLst>
                      <a:ext uri="{FF2B5EF4-FFF2-40B4-BE49-F238E27FC236}">
                        <a16:creationId xmlns:a16="http://schemas.microsoft.com/office/drawing/2014/main" id="{3DFEFC94-C691-3AD6-EC90-FC3EBBF9A01F}"/>
                      </a:ext>
                    </a:extLst>
                  </p:cNvPr>
                  <p:cNvPicPr>
                    <a:picLocks noChangeAspect="1"/>
                  </p:cNvPicPr>
                  <p:nvPr/>
                </p:nvPicPr>
                <p:blipFill rotWithShape="1">
                  <a:blip r:embed="rId10"/>
                  <a:srcRect l="10286" t="21731" r="4377" b="40585"/>
                  <a:stretch/>
                </p:blipFill>
                <p:spPr>
                  <a:xfrm>
                    <a:off x="7043539" y="3241426"/>
                    <a:ext cx="927874" cy="949628"/>
                  </a:xfrm>
                  <a:prstGeom prst="rect">
                    <a:avLst/>
                  </a:prstGeom>
                </p:spPr>
              </p:pic>
            </p:grpSp>
            <p:cxnSp>
              <p:nvCxnSpPr>
                <p:cNvPr id="259" name="Straight Connector 258"/>
                <p:cNvCxnSpPr/>
                <p:nvPr/>
              </p:nvCxnSpPr>
              <p:spPr bwMode="auto">
                <a:xfrm>
                  <a:off x="7707527" y="4595244"/>
                  <a:ext cx="162000" cy="0"/>
                </a:xfrm>
                <a:prstGeom prst="line">
                  <a:avLst/>
                </a:prstGeom>
                <a:solidFill>
                  <a:schemeClr val="accent1"/>
                </a:solidFill>
                <a:ln w="19050" cap="flat" cmpd="sng" algn="ctr">
                  <a:solidFill>
                    <a:schemeClr val="accent3"/>
                  </a:solidFill>
                  <a:prstDash val="solid"/>
                  <a:round/>
                  <a:headEnd type="diamond" w="med" len="med"/>
                  <a:tailEnd type="diamond" w="med" len="med"/>
                </a:ln>
                <a:effectLst/>
              </p:spPr>
            </p:cxnSp>
            <p:sp>
              <p:nvSpPr>
                <p:cNvPr id="260" name="TextBox 259"/>
                <p:cNvSpPr txBox="1"/>
                <p:nvPr/>
              </p:nvSpPr>
              <p:spPr>
                <a:xfrm>
                  <a:off x="7587008" y="4388252"/>
                  <a:ext cx="708747" cy="19553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600" dirty="0">
                      <a:solidFill>
                        <a:schemeClr val="accent3"/>
                      </a:solidFill>
                      <a:latin typeface="Calibri"/>
                    </a:rPr>
                    <a:t>100 µm</a:t>
                  </a:r>
                  <a:endParaRPr lang="de-CH" sz="1600" dirty="0" err="1">
                    <a:solidFill>
                      <a:schemeClr val="accent3"/>
                    </a:solidFill>
                    <a:latin typeface="Calibri"/>
                  </a:endParaRPr>
                </a:p>
              </p:txBody>
            </p:sp>
          </p:grpSp>
          <p:sp>
            <p:nvSpPr>
              <p:cNvPr id="39" name="TextBox 38">
                <a:extLst>
                  <a:ext uri="{FF2B5EF4-FFF2-40B4-BE49-F238E27FC236}">
                    <a16:creationId xmlns:a16="http://schemas.microsoft.com/office/drawing/2014/main" id="{1A299712-DDB5-0595-E1E9-5987A1D9A34A}"/>
                  </a:ext>
                </a:extLst>
              </p:cNvPr>
              <p:cNvSpPr txBox="1"/>
              <p:nvPr/>
            </p:nvSpPr>
            <p:spPr>
              <a:xfrm>
                <a:off x="153826" y="961340"/>
                <a:ext cx="2787053" cy="276152"/>
              </a:xfrm>
              <a:prstGeom prst="rect">
                <a:avLst/>
              </a:prstGeom>
              <a:noFill/>
            </p:spPr>
            <p:txBody>
              <a:bodyPr wrap="square" lIns="0" tIns="0" rIns="0" bIns="0" rtlCol="0">
                <a:noAutofit/>
              </a:bodyPr>
              <a:lstStyle/>
              <a:p>
                <a:pPr algn="ctr">
                  <a:lnSpc>
                    <a:spcPct val="110000"/>
                  </a:lnSpc>
                </a:pPr>
                <a:r>
                  <a:rPr lang="en-US" sz="1600" kern="1000" spc="40" dirty="0">
                    <a:cs typeface="Franklin Gothic Book"/>
                  </a:rPr>
                  <a:t>LGAD sensor @ 500eV</a:t>
                </a:r>
                <a:endParaRPr lang="de-CH" sz="1600" kern="1000" spc="40" dirty="0">
                  <a:cs typeface="Franklin Gothic Book"/>
                </a:endParaRPr>
              </a:p>
            </p:txBody>
          </p:sp>
          <p:sp>
            <p:nvSpPr>
              <p:cNvPr id="40" name="TextBox 39">
                <a:extLst>
                  <a:ext uri="{FF2B5EF4-FFF2-40B4-BE49-F238E27FC236}">
                    <a16:creationId xmlns:a16="http://schemas.microsoft.com/office/drawing/2014/main" id="{5418A965-808C-84CE-1E6D-2AA2B74DEBD1}"/>
                  </a:ext>
                </a:extLst>
              </p:cNvPr>
              <p:cNvSpPr txBox="1"/>
              <p:nvPr/>
            </p:nvSpPr>
            <p:spPr>
              <a:xfrm rot="16200000">
                <a:off x="-217574" y="2140044"/>
                <a:ext cx="894439" cy="281493"/>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latin typeface="Calibri"/>
                  </a:rPr>
                  <a:t>25 µm pixels</a:t>
                </a:r>
                <a:endParaRPr lang="de-CH" sz="1400" dirty="0" err="1">
                  <a:solidFill>
                    <a:srgbClr val="000000"/>
                  </a:solidFill>
                  <a:latin typeface="Calibri"/>
                </a:endParaRPr>
              </a:p>
            </p:txBody>
          </p:sp>
          <p:sp>
            <p:nvSpPr>
              <p:cNvPr id="41" name="TextBox 40">
                <a:extLst>
                  <a:ext uri="{FF2B5EF4-FFF2-40B4-BE49-F238E27FC236}">
                    <a16:creationId xmlns:a16="http://schemas.microsoft.com/office/drawing/2014/main" id="{682995D3-8099-D9BB-9E8F-4FF62FE00044}"/>
                  </a:ext>
                </a:extLst>
              </p:cNvPr>
              <p:cNvSpPr txBox="1"/>
              <p:nvPr/>
            </p:nvSpPr>
            <p:spPr>
              <a:xfrm rot="16200000">
                <a:off x="-217574" y="4481998"/>
                <a:ext cx="894439" cy="281494"/>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400" dirty="0">
                    <a:solidFill>
                      <a:srgbClr val="000000"/>
                    </a:solidFill>
                    <a:latin typeface="Calibri"/>
                  </a:rPr>
                  <a:t>2.5 µm bins</a:t>
                </a:r>
                <a:endParaRPr lang="de-CH" sz="1400" dirty="0" err="1">
                  <a:solidFill>
                    <a:srgbClr val="000000"/>
                  </a:solidFill>
                  <a:latin typeface="Calibri"/>
                </a:endParaRPr>
              </a:p>
            </p:txBody>
          </p:sp>
        </p:grpSp>
        <p:sp>
          <p:nvSpPr>
            <p:cNvPr id="4" name="TextBox 3">
              <a:extLst>
                <a:ext uri="{FF2B5EF4-FFF2-40B4-BE49-F238E27FC236}">
                  <a16:creationId xmlns:a16="http://schemas.microsoft.com/office/drawing/2014/main" id="{75C60A36-7C43-7E0E-39DF-D952B9010551}"/>
                </a:ext>
              </a:extLst>
            </p:cNvPr>
            <p:cNvSpPr txBox="1"/>
            <p:nvPr/>
          </p:nvSpPr>
          <p:spPr>
            <a:xfrm>
              <a:off x="436930" y="5805974"/>
              <a:ext cx="2191599" cy="194113"/>
            </a:xfrm>
            <a:prstGeom prst="rect">
              <a:avLst/>
            </a:prstGeom>
            <a:solidFill>
              <a:srgbClr val="00B0F0"/>
            </a:solidFill>
          </p:spPr>
          <p:txBody>
            <a:bodyPr wrap="none" lIns="0" tIns="0" rIns="0" bIns="0" rtlCol="0" anchor="ctr">
              <a:noAutofit/>
            </a:bodyPr>
            <a:lstStyle/>
            <a:p>
              <a:pPr>
                <a:lnSpc>
                  <a:spcPct val="110000"/>
                </a:lnSpc>
                <a:spcBef>
                  <a:spcPct val="0"/>
                </a:spcBef>
                <a:buClr>
                  <a:srgbClr val="000000"/>
                </a:buClr>
              </a:pPr>
              <a:r>
                <a:rPr lang="de-CH" sz="1467" i="1" dirty="0">
                  <a:solidFill>
                    <a:schemeClr val="accent3"/>
                  </a:solidFill>
                </a:rPr>
                <a:t>J. Zhang et al., </a:t>
              </a:r>
              <a:r>
                <a:rPr lang="de-CH" sz="1467" i="1" dirty="0" err="1">
                  <a:solidFill>
                    <a:schemeClr val="accent3"/>
                  </a:solidFill>
                </a:rPr>
                <a:t>unpublished</a:t>
              </a:r>
              <a:endParaRPr lang="de-CH" sz="1467" i="1" dirty="0">
                <a:solidFill>
                  <a:schemeClr val="accent3"/>
                </a:solidFill>
              </a:endParaRPr>
            </a:p>
          </p:txBody>
        </p:sp>
      </p:grpSp>
      <p:sp>
        <p:nvSpPr>
          <p:cNvPr id="7" name="Slide Number Placeholder 5">
            <a:extLst>
              <a:ext uri="{FF2B5EF4-FFF2-40B4-BE49-F238E27FC236}">
                <a16:creationId xmlns:a16="http://schemas.microsoft.com/office/drawing/2014/main" id="{5D2E6E35-291B-92D1-7AA5-9A441CFFA007}"/>
              </a:ext>
            </a:extLst>
          </p:cNvPr>
          <p:cNvSpPr>
            <a:spLocks noGrp="1"/>
          </p:cNvSpPr>
          <p:nvPr>
            <p:ph type="sldNum" sz="quarter" idx="12"/>
          </p:nvPr>
        </p:nvSpPr>
        <p:spPr>
          <a:xfrm>
            <a:off x="695325" y="6404573"/>
            <a:ext cx="703263" cy="144016"/>
          </a:xfrm>
        </p:spPr>
        <p:txBody>
          <a:bodyPr/>
          <a:lstStyle/>
          <a:p>
            <a:fld id="{442AD375-037F-43D0-B059-5172DA06796A}" type="slidenum">
              <a:rPr lang="en-GB" noProof="0" smtClean="0"/>
              <a:pPr/>
              <a:t>20</a:t>
            </a:fld>
            <a:endParaRPr lang="en-GB" noProof="0" dirty="0"/>
          </a:p>
        </p:txBody>
      </p:sp>
      <p:sp>
        <p:nvSpPr>
          <p:cNvPr id="9" name="Rectangle: Folded Corner 8">
            <a:extLst>
              <a:ext uri="{FF2B5EF4-FFF2-40B4-BE49-F238E27FC236}">
                <a16:creationId xmlns:a16="http://schemas.microsoft.com/office/drawing/2014/main" id="{CC083B6C-549F-F9B5-0DA1-6977AB0A4BFA}"/>
              </a:ext>
            </a:extLst>
          </p:cNvPr>
          <p:cNvSpPr/>
          <p:nvPr/>
        </p:nvSpPr>
        <p:spPr>
          <a:xfrm>
            <a:off x="631428" y="2778928"/>
            <a:ext cx="1872208" cy="1416157"/>
          </a:xfrm>
          <a:prstGeom prst="foldedCorner">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High frame rate RIXS spectroscopy using a JUNGFRAU detector with an </a:t>
            </a:r>
            <a:r>
              <a:rPr lang="en-US" sz="1200" dirty="0" err="1">
                <a:solidFill>
                  <a:schemeClr val="tx1"/>
                </a:solidFill>
                <a:latin typeface="Bradley Hand ITC" panose="03070402050302030203" pitchFamily="66" charset="0"/>
              </a:rPr>
              <a:t>iLGAD</a:t>
            </a:r>
            <a:r>
              <a:rPr lang="en-US" sz="1200" dirty="0">
                <a:solidFill>
                  <a:schemeClr val="tx1"/>
                </a:solidFill>
                <a:latin typeface="Bradley Hand ITC" panose="03070402050302030203" pitchFamily="66" charset="0"/>
              </a:rPr>
              <a:t> sensor </a:t>
            </a:r>
          </a:p>
          <a:p>
            <a:pPr algn="ctr"/>
            <a:r>
              <a:rPr lang="en-US" sz="1200" b="1" dirty="0">
                <a:solidFill>
                  <a:schemeClr val="tx1"/>
                </a:solidFill>
                <a:latin typeface="Bradley Hand ITC" panose="03070402050302030203" pitchFamily="66" charset="0"/>
              </a:rPr>
              <a:t>Viktoria Hinger</a:t>
            </a:r>
          </a:p>
          <a:p>
            <a:pPr algn="ctr"/>
            <a:r>
              <a:rPr lang="en-US" sz="1200" b="1" dirty="0">
                <a:solidFill>
                  <a:schemeClr val="tx1"/>
                </a:solidFill>
                <a:latin typeface="Bradley Hand ITC" panose="03070402050302030203" pitchFamily="66" charset="0"/>
              </a:rPr>
              <a:t>Wednesday poster session</a:t>
            </a:r>
            <a:endParaRPr lang="de-CH" sz="1200" b="1" dirty="0" err="1">
              <a:solidFill>
                <a:schemeClr val="tx1"/>
              </a:solidFill>
              <a:latin typeface="Bradley Hand ITC" panose="03070402050302030203" pitchFamily="66" charset="0"/>
            </a:endParaRPr>
          </a:p>
        </p:txBody>
      </p:sp>
    </p:spTree>
    <p:extLst>
      <p:ext uri="{BB962C8B-B14F-4D97-AF65-F5344CB8AC3E}">
        <p14:creationId xmlns:p14="http://schemas.microsoft.com/office/powerpoint/2010/main" val="3308755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342900" indent="-342900">
              <a:buFont typeface="Arial" panose="020B0604020202020204" pitchFamily="34" charset="0"/>
              <a:buChar char="•"/>
            </a:pPr>
            <a:r>
              <a:rPr lang="en-US" dirty="0"/>
              <a:t>Targeting low noise </a:t>
            </a:r>
          </a:p>
          <a:p>
            <a:pPr marL="594900" lvl="1" indent="-342900">
              <a:buFont typeface="Arial" panose="020B0604020202020204" pitchFamily="34" charset="0"/>
              <a:buChar char="•"/>
            </a:pPr>
            <a:r>
              <a:rPr lang="en-US" dirty="0"/>
              <a:t>Hyperspectral imaging with super-resolution</a:t>
            </a:r>
          </a:p>
          <a:p>
            <a:pPr marL="594900" lvl="1" indent="-342900">
              <a:buFont typeface="Arial" panose="020B0604020202020204" pitchFamily="34" charset="0"/>
              <a:buChar char="•"/>
            </a:pPr>
            <a:r>
              <a:rPr lang="en-US" dirty="0"/>
              <a:t>RIXS combined with LGADs</a:t>
            </a:r>
          </a:p>
          <a:p>
            <a:pPr marL="342900" indent="-342900">
              <a:buFont typeface="Arial" panose="020B0604020202020204" pitchFamily="34" charset="0"/>
              <a:buChar char="•"/>
            </a:pPr>
            <a:r>
              <a:rPr lang="en-US" dirty="0"/>
              <a:t>Scalability is challenging</a:t>
            </a:r>
          </a:p>
          <a:p>
            <a:pPr marL="594900" lvl="1" indent="-342900">
              <a:buFont typeface="Arial" panose="020B0604020202020204" pitchFamily="34" charset="0"/>
              <a:buChar char="•"/>
            </a:pPr>
            <a:r>
              <a:rPr lang="en-US" dirty="0"/>
              <a:t>800 </a:t>
            </a:r>
            <a:r>
              <a:rPr lang="en-US" dirty="0" err="1"/>
              <a:t>kpixel</a:t>
            </a:r>
            <a:r>
              <a:rPr lang="en-US" dirty="0"/>
              <a:t> on a single chip</a:t>
            </a:r>
          </a:p>
          <a:p>
            <a:pPr marL="594900" lvl="1" indent="-342900">
              <a:buFont typeface="Arial" panose="020B0604020202020204" pitchFamily="34" charset="0"/>
              <a:buChar char="•"/>
            </a:pPr>
            <a:r>
              <a:rPr lang="en-US" dirty="0"/>
              <a:t>1.6 </a:t>
            </a:r>
            <a:r>
              <a:rPr lang="en-US" dirty="0" err="1"/>
              <a:t>Mpixel</a:t>
            </a:r>
            <a:r>
              <a:rPr lang="en-US" dirty="0"/>
              <a:t> module, non negligible gap</a:t>
            </a:r>
          </a:p>
          <a:p>
            <a:pPr marL="342900" indent="-342900">
              <a:buFont typeface="Arial" panose="020B0604020202020204" pitchFamily="34" charset="0"/>
              <a:buChar char="•"/>
            </a:pPr>
            <a:r>
              <a:rPr lang="en-US" dirty="0"/>
              <a:t>Huge data throughput</a:t>
            </a:r>
          </a:p>
          <a:p>
            <a:pPr marL="594900" lvl="1" indent="-342900">
              <a:buFont typeface="Arial" panose="020B0604020202020204" pitchFamily="34" charset="0"/>
              <a:buChar char="•"/>
            </a:pPr>
            <a:r>
              <a:rPr lang="en-US" dirty="0"/>
              <a:t>~ kHz frame rate, compromise with ROI</a:t>
            </a:r>
          </a:p>
          <a:p>
            <a:pPr marL="594900" lvl="1" indent="-342900">
              <a:buFont typeface="Arial" panose="020B0604020202020204" pitchFamily="34" charset="0"/>
              <a:buChar char="•"/>
            </a:pPr>
            <a:r>
              <a:rPr lang="en-US" dirty="0"/>
              <a:t>On-the-fly data reduction is mandatory!</a:t>
            </a:r>
            <a:endParaRPr lang="de-CH" dirty="0"/>
          </a:p>
        </p:txBody>
      </p:sp>
      <p:sp>
        <p:nvSpPr>
          <p:cNvPr id="6" name="Slide Number Placeholder 5"/>
          <p:cNvSpPr>
            <a:spLocks noGrp="1"/>
          </p:cNvSpPr>
          <p:nvPr>
            <p:ph type="sldNum" sz="quarter" idx="12"/>
          </p:nvPr>
        </p:nvSpPr>
        <p:spPr/>
        <p:txBody>
          <a:bodyPr/>
          <a:lstStyle/>
          <a:p>
            <a:fld id="{442AD375-037F-43D0-B059-5172DA06796A}" type="slidenum">
              <a:rPr lang="en-GB" noProof="0" smtClean="0"/>
              <a:pPr/>
              <a:t>21</a:t>
            </a:fld>
            <a:endParaRPr lang="en-GB" noProof="0" dirty="0"/>
          </a:p>
        </p:txBody>
      </p:sp>
      <p:sp>
        <p:nvSpPr>
          <p:cNvPr id="2" name="Title 1"/>
          <p:cNvSpPr>
            <a:spLocks noGrp="1"/>
          </p:cNvSpPr>
          <p:nvPr>
            <p:ph type="title"/>
          </p:nvPr>
        </p:nvSpPr>
        <p:spPr/>
        <p:txBody>
          <a:bodyPr/>
          <a:lstStyle/>
          <a:p>
            <a:r>
              <a:rPr lang="en-US" sz="2800" dirty="0"/>
              <a:t>MÖNCH: high spatial and energy resolution</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0256" y="692696"/>
            <a:ext cx="1906287" cy="5944694"/>
          </a:xfrm>
          <a:prstGeom prst="rect">
            <a:avLst/>
          </a:prstGeom>
        </p:spPr>
      </p:pic>
      <p:sp>
        <p:nvSpPr>
          <p:cNvPr id="9" name="TextBox 8">
            <a:extLst>
              <a:ext uri="{FF2B5EF4-FFF2-40B4-BE49-F238E27FC236}">
                <a16:creationId xmlns:a16="http://schemas.microsoft.com/office/drawing/2014/main" id="{EB091834-62AA-DD6F-E201-293704368808}"/>
              </a:ext>
            </a:extLst>
          </p:cNvPr>
          <p:cNvSpPr txBox="1"/>
          <p:nvPr/>
        </p:nvSpPr>
        <p:spPr>
          <a:xfrm>
            <a:off x="7032105" y="5146340"/>
            <a:ext cx="1415342" cy="730932"/>
          </a:xfrm>
          <a:prstGeom prst="rect">
            <a:avLst/>
          </a:prstGeom>
          <a:noFill/>
          <a:ln>
            <a:noFill/>
          </a:ln>
          <a:effectLst>
            <a:outerShdw blurRad="50800" dist="38100" dir="2700000" algn="tl" rotWithShape="0">
              <a:prstClr val="black">
                <a:alpha val="40000"/>
              </a:prstClr>
            </a:outerShdw>
          </a:effectLst>
        </p:spPr>
        <p:txBody>
          <a:bodyPr wrap="square" lIns="0" tIns="0" rIns="0" bIns="0" rtlCol="0" anchor="ctr">
            <a:noAutofit/>
          </a:bodyPr>
          <a:lstStyle/>
          <a:p>
            <a:pPr algn="ctr">
              <a:lnSpc>
                <a:spcPct val="110000"/>
              </a:lnSpc>
              <a:spcBef>
                <a:spcPct val="0"/>
              </a:spcBef>
              <a:buClr>
                <a:srgbClr val="000000"/>
              </a:buClr>
            </a:pPr>
            <a:r>
              <a:rPr lang="en-US" sz="1400" dirty="0">
                <a:solidFill>
                  <a:srgbClr val="000000"/>
                </a:solidFill>
                <a:effectLst/>
              </a:rPr>
              <a:t>MÖNCH prototype</a:t>
            </a:r>
          </a:p>
          <a:p>
            <a:pPr algn="ctr" eaLnBrk="1" hangingPunct="1">
              <a:lnSpc>
                <a:spcPct val="110000"/>
              </a:lnSpc>
              <a:spcBef>
                <a:spcPct val="0"/>
              </a:spcBef>
              <a:buClr>
                <a:srgbClr val="000000"/>
              </a:buClr>
            </a:pPr>
            <a:r>
              <a:rPr lang="en-US" sz="1400" dirty="0">
                <a:solidFill>
                  <a:srgbClr val="000000"/>
                </a:solidFill>
                <a:effectLst/>
                <a:latin typeface="+mn-lt"/>
              </a:rPr>
              <a:t>0.4 x 0.4 </a:t>
            </a:r>
            <a:r>
              <a:rPr lang="en-US" sz="1400" dirty="0">
                <a:solidFill>
                  <a:srgbClr val="000000"/>
                </a:solidFill>
                <a:effectLst/>
              </a:rPr>
              <a:t>c</a:t>
            </a:r>
            <a:r>
              <a:rPr lang="en-US" sz="1400" dirty="0">
                <a:solidFill>
                  <a:srgbClr val="000000"/>
                </a:solidFill>
                <a:effectLst/>
                <a:latin typeface="+mn-lt"/>
              </a:rPr>
              <a:t>m</a:t>
            </a:r>
            <a:r>
              <a:rPr lang="en-US" sz="1400" baseline="30000" dirty="0">
                <a:solidFill>
                  <a:srgbClr val="000000"/>
                </a:solidFill>
                <a:effectLst/>
                <a:latin typeface="+mn-lt"/>
              </a:rPr>
              <a:t>2</a:t>
            </a:r>
          </a:p>
        </p:txBody>
      </p:sp>
      <p:sp>
        <p:nvSpPr>
          <p:cNvPr id="10" name="TextBox 9">
            <a:extLst>
              <a:ext uri="{FF2B5EF4-FFF2-40B4-BE49-F238E27FC236}">
                <a16:creationId xmlns:a16="http://schemas.microsoft.com/office/drawing/2014/main" id="{EB091834-62AA-DD6F-E201-293704368808}"/>
              </a:ext>
            </a:extLst>
          </p:cNvPr>
          <p:cNvSpPr txBox="1"/>
          <p:nvPr/>
        </p:nvSpPr>
        <p:spPr>
          <a:xfrm>
            <a:off x="7032104" y="4316051"/>
            <a:ext cx="1418951" cy="764638"/>
          </a:xfrm>
          <a:prstGeom prst="rect">
            <a:avLst/>
          </a:prstGeom>
          <a:noFill/>
          <a:ln>
            <a:noFill/>
          </a:ln>
          <a:effectLst>
            <a:outerShdw blurRad="50800" dist="38100" dir="2700000" algn="tl" rotWithShape="0">
              <a:prstClr val="black">
                <a:alpha val="40000"/>
              </a:prstClr>
            </a:outerShdw>
          </a:effectLst>
        </p:spPr>
        <p:txBody>
          <a:bodyPr wrap="square" lIns="0" tIns="0" rIns="0" bIns="0" rtlCol="0" anchor="ctr">
            <a:noAutofit/>
          </a:bodyPr>
          <a:lstStyle/>
          <a:p>
            <a:pPr algn="ctr">
              <a:lnSpc>
                <a:spcPct val="110000"/>
              </a:lnSpc>
              <a:spcBef>
                <a:spcPct val="0"/>
              </a:spcBef>
              <a:buClr>
                <a:srgbClr val="000000"/>
              </a:buClr>
            </a:pPr>
            <a:r>
              <a:rPr lang="en-US" sz="1400" dirty="0">
                <a:solidFill>
                  <a:srgbClr val="000000"/>
                </a:solidFill>
                <a:effectLst/>
              </a:rPr>
              <a:t>MÖNCH big prototype</a:t>
            </a:r>
          </a:p>
          <a:p>
            <a:pPr algn="ctr" eaLnBrk="1" hangingPunct="1">
              <a:lnSpc>
                <a:spcPct val="110000"/>
              </a:lnSpc>
              <a:spcBef>
                <a:spcPct val="0"/>
              </a:spcBef>
              <a:buClr>
                <a:srgbClr val="000000"/>
              </a:buClr>
            </a:pPr>
            <a:r>
              <a:rPr lang="en-US" sz="1400" dirty="0">
                <a:solidFill>
                  <a:srgbClr val="000000"/>
                </a:solidFill>
                <a:effectLst/>
                <a:latin typeface="+mn-lt"/>
              </a:rPr>
              <a:t>1 x 1 cm</a:t>
            </a:r>
            <a:r>
              <a:rPr lang="en-US" sz="1400" baseline="30000" dirty="0">
                <a:solidFill>
                  <a:srgbClr val="000000"/>
                </a:solidFill>
                <a:effectLst/>
                <a:latin typeface="+mn-lt"/>
              </a:rPr>
              <a:t>2</a:t>
            </a:r>
          </a:p>
        </p:txBody>
      </p:sp>
      <p:sp>
        <p:nvSpPr>
          <p:cNvPr id="11" name="TextBox 10">
            <a:extLst>
              <a:ext uri="{FF2B5EF4-FFF2-40B4-BE49-F238E27FC236}">
                <a16:creationId xmlns:a16="http://schemas.microsoft.com/office/drawing/2014/main" id="{EB091834-62AA-DD6F-E201-293704368808}"/>
              </a:ext>
            </a:extLst>
          </p:cNvPr>
          <p:cNvSpPr txBox="1"/>
          <p:nvPr/>
        </p:nvSpPr>
        <p:spPr>
          <a:xfrm>
            <a:off x="7032105" y="3428435"/>
            <a:ext cx="1393552" cy="473216"/>
          </a:xfrm>
          <a:prstGeom prst="rect">
            <a:avLst/>
          </a:prstGeom>
          <a:noFill/>
          <a:ln>
            <a:noFill/>
          </a:ln>
          <a:effectLst>
            <a:outerShdw blurRad="50800" dist="38100" dir="2700000" algn="tl" rotWithShape="0">
              <a:prstClr val="black">
                <a:alpha val="40000"/>
              </a:prstClr>
            </a:outerShdw>
          </a:effectLst>
        </p:spPr>
        <p:txBody>
          <a:bodyPr wrap="square" lIns="0" tIns="0" rIns="0" bIns="0" rtlCol="0" anchor="ctr">
            <a:noAutofit/>
          </a:bodyPr>
          <a:lstStyle/>
          <a:p>
            <a:pPr algn="ctr" eaLnBrk="1" hangingPunct="1">
              <a:lnSpc>
                <a:spcPct val="110000"/>
              </a:lnSpc>
              <a:spcBef>
                <a:spcPct val="0"/>
              </a:spcBef>
              <a:buClr>
                <a:srgbClr val="000000"/>
              </a:buClr>
            </a:pPr>
            <a:r>
              <a:rPr lang="en-US" sz="1400" dirty="0">
                <a:solidFill>
                  <a:srgbClr val="000000"/>
                </a:solidFill>
                <a:effectLst/>
                <a:latin typeface="+mn-lt"/>
              </a:rPr>
              <a:t>MÖNCH1.0</a:t>
            </a:r>
          </a:p>
          <a:p>
            <a:pPr algn="ctr" eaLnBrk="1" hangingPunct="1">
              <a:lnSpc>
                <a:spcPct val="110000"/>
              </a:lnSpc>
              <a:spcBef>
                <a:spcPct val="0"/>
              </a:spcBef>
              <a:buClr>
                <a:srgbClr val="000000"/>
              </a:buClr>
            </a:pPr>
            <a:r>
              <a:rPr lang="en-US" sz="1400" dirty="0">
                <a:solidFill>
                  <a:srgbClr val="000000"/>
                </a:solidFill>
                <a:effectLst/>
                <a:latin typeface="+mn-lt"/>
              </a:rPr>
              <a:t>2.56 x 1.92 cm</a:t>
            </a:r>
            <a:r>
              <a:rPr lang="en-US" sz="1400" baseline="30000" dirty="0">
                <a:solidFill>
                  <a:srgbClr val="000000"/>
                </a:solidFill>
                <a:effectLst/>
                <a:latin typeface="+mn-lt"/>
              </a:rPr>
              <a:t>2</a:t>
            </a:r>
          </a:p>
        </p:txBody>
      </p:sp>
      <p:sp>
        <p:nvSpPr>
          <p:cNvPr id="12" name="TextBox 11">
            <a:extLst>
              <a:ext uri="{FF2B5EF4-FFF2-40B4-BE49-F238E27FC236}">
                <a16:creationId xmlns:a16="http://schemas.microsoft.com/office/drawing/2014/main" id="{EB091834-62AA-DD6F-E201-293704368808}"/>
              </a:ext>
            </a:extLst>
          </p:cNvPr>
          <p:cNvSpPr txBox="1"/>
          <p:nvPr/>
        </p:nvSpPr>
        <p:spPr>
          <a:xfrm>
            <a:off x="7032104" y="1445026"/>
            <a:ext cx="1393551" cy="747409"/>
          </a:xfrm>
          <a:prstGeom prst="rect">
            <a:avLst/>
          </a:prstGeom>
          <a:noFill/>
          <a:ln>
            <a:noFill/>
          </a:ln>
          <a:effectLst>
            <a:outerShdw blurRad="50800" dist="38100" dir="2700000" algn="tl" rotWithShape="0">
              <a:prstClr val="black">
                <a:alpha val="40000"/>
              </a:prstClr>
            </a:outerShdw>
          </a:effectLst>
        </p:spPr>
        <p:txBody>
          <a:bodyPr wrap="square" lIns="0" tIns="0" rIns="0" bIns="0" rtlCol="0" anchor="ctr">
            <a:noAutofit/>
          </a:bodyPr>
          <a:lstStyle/>
          <a:p>
            <a:pPr algn="ctr" eaLnBrk="1" hangingPunct="1">
              <a:lnSpc>
                <a:spcPct val="110000"/>
              </a:lnSpc>
              <a:spcBef>
                <a:spcPct val="0"/>
              </a:spcBef>
              <a:buClr>
                <a:srgbClr val="000000"/>
              </a:buClr>
            </a:pPr>
            <a:r>
              <a:rPr lang="en-US" sz="1400" dirty="0">
                <a:solidFill>
                  <a:srgbClr val="000000"/>
                </a:solidFill>
                <a:effectLst/>
                <a:latin typeface="+mn-lt"/>
              </a:rPr>
              <a:t>MÖNCH1.0</a:t>
            </a:r>
          </a:p>
          <a:p>
            <a:pPr algn="ctr" eaLnBrk="1" hangingPunct="1">
              <a:lnSpc>
                <a:spcPct val="110000"/>
              </a:lnSpc>
              <a:spcBef>
                <a:spcPct val="0"/>
              </a:spcBef>
              <a:buClr>
                <a:srgbClr val="000000"/>
              </a:buClr>
            </a:pPr>
            <a:r>
              <a:rPr lang="en-US" sz="1400" dirty="0">
                <a:solidFill>
                  <a:srgbClr val="000000"/>
                </a:solidFill>
                <a:effectLst/>
                <a:latin typeface="+mn-lt"/>
              </a:rPr>
              <a:t>modules</a:t>
            </a:r>
          </a:p>
          <a:p>
            <a:pPr algn="ctr" eaLnBrk="1" hangingPunct="1">
              <a:lnSpc>
                <a:spcPct val="110000"/>
              </a:lnSpc>
              <a:spcBef>
                <a:spcPct val="0"/>
              </a:spcBef>
              <a:buClr>
                <a:srgbClr val="000000"/>
              </a:buClr>
            </a:pPr>
            <a:r>
              <a:rPr lang="en-US" sz="1400" dirty="0">
                <a:solidFill>
                  <a:srgbClr val="000000"/>
                </a:solidFill>
                <a:effectLst/>
                <a:latin typeface="+mn-lt"/>
              </a:rPr>
              <a:t>2.56 x 3.84 cm</a:t>
            </a:r>
            <a:r>
              <a:rPr lang="en-US" sz="1400" baseline="30000" dirty="0">
                <a:solidFill>
                  <a:srgbClr val="000000"/>
                </a:solidFill>
                <a:effectLst/>
                <a:latin typeface="+mn-lt"/>
              </a:rPr>
              <a:t>2</a:t>
            </a:r>
            <a:endParaRPr lang="en-US" sz="1400" dirty="0">
              <a:solidFill>
                <a:srgbClr val="000000"/>
              </a:solidFill>
              <a:effectLst/>
              <a:latin typeface="+mn-lt"/>
            </a:endParaRPr>
          </a:p>
        </p:txBody>
      </p:sp>
      <p:sp>
        <p:nvSpPr>
          <p:cNvPr id="5" name="Down Arrow 4"/>
          <p:cNvSpPr/>
          <p:nvPr/>
        </p:nvSpPr>
        <p:spPr>
          <a:xfrm flipV="1">
            <a:off x="10344472" y="1088740"/>
            <a:ext cx="576064" cy="4824536"/>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7" name="TextBox 6"/>
          <p:cNvSpPr txBox="1"/>
          <p:nvPr/>
        </p:nvSpPr>
        <p:spPr>
          <a:xfrm>
            <a:off x="10863260" y="5204182"/>
            <a:ext cx="570669" cy="307777"/>
          </a:xfrm>
          <a:prstGeom prst="rect">
            <a:avLst/>
          </a:prstGeom>
          <a:noFill/>
        </p:spPr>
        <p:txBody>
          <a:bodyPr wrap="none" lIns="0" tIns="0" rIns="0" bIns="0" rtlCol="0">
            <a:spAutoFit/>
          </a:bodyPr>
          <a:lstStyle/>
          <a:p>
            <a:pPr algn="l"/>
            <a:r>
              <a:rPr lang="en-US" sz="2000" dirty="0"/>
              <a:t>2013</a:t>
            </a:r>
            <a:endParaRPr lang="de-CH" sz="2000" dirty="0"/>
          </a:p>
        </p:txBody>
      </p:sp>
      <p:sp>
        <p:nvSpPr>
          <p:cNvPr id="13" name="TextBox 12"/>
          <p:cNvSpPr txBox="1"/>
          <p:nvPr/>
        </p:nvSpPr>
        <p:spPr>
          <a:xfrm>
            <a:off x="10863260" y="4544481"/>
            <a:ext cx="570669" cy="307777"/>
          </a:xfrm>
          <a:prstGeom prst="rect">
            <a:avLst/>
          </a:prstGeom>
          <a:noFill/>
        </p:spPr>
        <p:txBody>
          <a:bodyPr wrap="none" lIns="0" tIns="0" rIns="0" bIns="0" rtlCol="0">
            <a:spAutoFit/>
          </a:bodyPr>
          <a:lstStyle/>
          <a:p>
            <a:pPr algn="l"/>
            <a:r>
              <a:rPr lang="en-US" sz="2000" dirty="0"/>
              <a:t>2015</a:t>
            </a:r>
            <a:endParaRPr lang="de-CH" sz="2000" dirty="0"/>
          </a:p>
        </p:txBody>
      </p:sp>
      <p:sp>
        <p:nvSpPr>
          <p:cNvPr id="14" name="TextBox 13"/>
          <p:cNvSpPr txBox="1"/>
          <p:nvPr/>
        </p:nvSpPr>
        <p:spPr>
          <a:xfrm>
            <a:off x="10863260" y="3483463"/>
            <a:ext cx="570669" cy="307777"/>
          </a:xfrm>
          <a:prstGeom prst="rect">
            <a:avLst/>
          </a:prstGeom>
          <a:noFill/>
        </p:spPr>
        <p:txBody>
          <a:bodyPr wrap="none" lIns="0" tIns="0" rIns="0" bIns="0" rtlCol="0">
            <a:spAutoFit/>
          </a:bodyPr>
          <a:lstStyle/>
          <a:p>
            <a:pPr algn="l"/>
            <a:r>
              <a:rPr lang="en-US" sz="2000" dirty="0"/>
              <a:t>2026</a:t>
            </a:r>
            <a:endParaRPr lang="de-CH" sz="2000" dirty="0"/>
          </a:p>
        </p:txBody>
      </p:sp>
      <p:sp>
        <p:nvSpPr>
          <p:cNvPr id="15" name="TextBox 14"/>
          <p:cNvSpPr txBox="1"/>
          <p:nvPr/>
        </p:nvSpPr>
        <p:spPr>
          <a:xfrm>
            <a:off x="10863260" y="1664841"/>
            <a:ext cx="570669" cy="307777"/>
          </a:xfrm>
          <a:prstGeom prst="rect">
            <a:avLst/>
          </a:prstGeom>
          <a:noFill/>
        </p:spPr>
        <p:txBody>
          <a:bodyPr wrap="none" lIns="0" tIns="0" rIns="0" bIns="0" rtlCol="0">
            <a:spAutoFit/>
          </a:bodyPr>
          <a:lstStyle/>
          <a:p>
            <a:pPr algn="l"/>
            <a:r>
              <a:rPr lang="en-US" sz="2000" dirty="0"/>
              <a:t>2028</a:t>
            </a:r>
            <a:endParaRPr lang="de-CH" sz="2000" dirty="0"/>
          </a:p>
        </p:txBody>
      </p:sp>
      <p:grpSp>
        <p:nvGrpSpPr>
          <p:cNvPr id="19" name="Group 18">
            <a:extLst>
              <a:ext uri="{FF2B5EF4-FFF2-40B4-BE49-F238E27FC236}">
                <a16:creationId xmlns:a16="http://schemas.microsoft.com/office/drawing/2014/main" id="{32C2DD6C-5BC2-9044-A7AB-86D015AA1128}"/>
              </a:ext>
            </a:extLst>
          </p:cNvPr>
          <p:cNvGrpSpPr/>
          <p:nvPr/>
        </p:nvGrpSpPr>
        <p:grpSpPr>
          <a:xfrm>
            <a:off x="967550" y="4833793"/>
            <a:ext cx="3212802" cy="1527887"/>
            <a:chOff x="794966" y="4876686"/>
            <a:chExt cx="2736304" cy="1420934"/>
          </a:xfrm>
        </p:grpSpPr>
        <p:pic>
          <p:nvPicPr>
            <p:cNvPr id="4" name="Picture 3">
              <a:extLst>
                <a:ext uri="{FF2B5EF4-FFF2-40B4-BE49-F238E27FC236}">
                  <a16:creationId xmlns:a16="http://schemas.microsoft.com/office/drawing/2014/main" id="{A87D9779-3451-EE42-F841-C756B77D1316}"/>
                </a:ext>
              </a:extLst>
            </p:cNvPr>
            <p:cNvPicPr>
              <a:picLocks noChangeAspect="1"/>
            </p:cNvPicPr>
            <p:nvPr/>
          </p:nvPicPr>
          <p:blipFill>
            <a:blip r:embed="rId3"/>
            <a:stretch>
              <a:fillRect/>
            </a:stretch>
          </p:blipFill>
          <p:spPr>
            <a:xfrm>
              <a:off x="983433" y="4876686"/>
              <a:ext cx="1800200" cy="1326908"/>
            </a:xfrm>
            <a:prstGeom prst="rect">
              <a:avLst/>
            </a:prstGeom>
          </p:spPr>
        </p:pic>
        <p:sp>
          <p:nvSpPr>
            <p:cNvPr id="18" name="TextBox 17">
              <a:extLst>
                <a:ext uri="{FF2B5EF4-FFF2-40B4-BE49-F238E27FC236}">
                  <a16:creationId xmlns:a16="http://schemas.microsoft.com/office/drawing/2014/main" id="{A19FF88E-7606-A288-4EEE-1E027598AA21}"/>
                </a:ext>
              </a:extLst>
            </p:cNvPr>
            <p:cNvSpPr txBox="1"/>
            <p:nvPr/>
          </p:nvSpPr>
          <p:spPr>
            <a:xfrm>
              <a:off x="794966" y="6082176"/>
              <a:ext cx="2736304" cy="215444"/>
            </a:xfrm>
            <a:prstGeom prst="rect">
              <a:avLst/>
            </a:prstGeom>
            <a:noFill/>
          </p:spPr>
          <p:txBody>
            <a:bodyPr wrap="square">
              <a:spAutoFit/>
            </a:bodyPr>
            <a:lstStyle/>
            <a:p>
              <a:r>
                <a:rPr lang="en-US" sz="900" dirty="0"/>
                <a:t>C. Dullin et al., J. Synchrotron Rad. (2018) </a:t>
              </a:r>
            </a:p>
          </p:txBody>
        </p:sp>
      </p:grpSp>
      <p:grpSp>
        <p:nvGrpSpPr>
          <p:cNvPr id="26" name="Group 25">
            <a:extLst>
              <a:ext uri="{FF2B5EF4-FFF2-40B4-BE49-F238E27FC236}">
                <a16:creationId xmlns:a16="http://schemas.microsoft.com/office/drawing/2014/main" id="{7C32F506-0822-6EC8-4F19-88C700352FA2}"/>
              </a:ext>
            </a:extLst>
          </p:cNvPr>
          <p:cNvGrpSpPr/>
          <p:nvPr/>
        </p:nvGrpSpPr>
        <p:grpSpPr>
          <a:xfrm>
            <a:off x="5375918" y="4958162"/>
            <a:ext cx="1261647" cy="1279150"/>
            <a:chOff x="41773" y="2774050"/>
            <a:chExt cx="1839611" cy="1748473"/>
          </a:xfrm>
        </p:grpSpPr>
        <p:pic>
          <p:nvPicPr>
            <p:cNvPr id="21" name="Picture 20">
              <a:extLst>
                <a:ext uri="{FF2B5EF4-FFF2-40B4-BE49-F238E27FC236}">
                  <a16:creationId xmlns:a16="http://schemas.microsoft.com/office/drawing/2014/main" id="{8F3DE2FD-65A4-79E6-B76E-120A9485BB70}"/>
                </a:ext>
              </a:extLst>
            </p:cNvPr>
            <p:cNvPicPr>
              <a:picLocks noChangeAspect="1"/>
            </p:cNvPicPr>
            <p:nvPr/>
          </p:nvPicPr>
          <p:blipFill>
            <a:blip r:embed="rId4"/>
            <a:stretch>
              <a:fillRect/>
            </a:stretch>
          </p:blipFill>
          <p:spPr>
            <a:xfrm>
              <a:off x="41773" y="2774050"/>
              <a:ext cx="1748473" cy="1748473"/>
            </a:xfrm>
            <a:prstGeom prst="rect">
              <a:avLst/>
            </a:prstGeom>
          </p:spPr>
        </p:pic>
        <p:sp>
          <p:nvSpPr>
            <p:cNvPr id="22" name="TextBox 21">
              <a:extLst>
                <a:ext uri="{FF2B5EF4-FFF2-40B4-BE49-F238E27FC236}">
                  <a16:creationId xmlns:a16="http://schemas.microsoft.com/office/drawing/2014/main" id="{647E4AFA-F150-27BB-7D5D-5E4443735266}"/>
                </a:ext>
              </a:extLst>
            </p:cNvPr>
            <p:cNvSpPr txBox="1"/>
            <p:nvPr/>
          </p:nvSpPr>
          <p:spPr>
            <a:xfrm>
              <a:off x="99276" y="4106126"/>
              <a:ext cx="1782108" cy="22590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900" dirty="0">
                  <a:solidFill>
                    <a:schemeClr val="bg1"/>
                  </a:solidFill>
                  <a:latin typeface="Calibri"/>
                </a:rPr>
                <a:t>Fourier </a:t>
              </a:r>
              <a:r>
                <a:rPr lang="en-US" sz="900" dirty="0" err="1">
                  <a:solidFill>
                    <a:schemeClr val="bg1"/>
                  </a:solidFill>
                  <a:latin typeface="Calibri"/>
                </a:rPr>
                <a:t>ptychography</a:t>
              </a:r>
              <a:endParaRPr lang="en-US" sz="900" dirty="0">
                <a:solidFill>
                  <a:schemeClr val="bg1"/>
                </a:solidFill>
                <a:latin typeface="Calibri"/>
              </a:endParaRPr>
            </a:p>
            <a:p>
              <a:pPr eaLnBrk="1" hangingPunct="1">
                <a:lnSpc>
                  <a:spcPct val="110000"/>
                </a:lnSpc>
                <a:spcBef>
                  <a:spcPct val="0"/>
                </a:spcBef>
                <a:buClr>
                  <a:srgbClr val="000000"/>
                </a:buClr>
              </a:pPr>
              <a:r>
                <a:rPr lang="en-US" sz="900" dirty="0" err="1">
                  <a:solidFill>
                    <a:schemeClr val="bg1"/>
                  </a:solidFill>
                  <a:latin typeface="Calibri"/>
                </a:rPr>
                <a:t>Wakonig</a:t>
              </a:r>
              <a:r>
                <a:rPr lang="en-US" sz="900" dirty="0">
                  <a:solidFill>
                    <a:schemeClr val="bg1"/>
                  </a:solidFill>
                  <a:latin typeface="Calibri"/>
                </a:rPr>
                <a:t> et al.</a:t>
              </a:r>
              <a:endParaRPr lang="de-CH" sz="900" dirty="0" err="1">
                <a:solidFill>
                  <a:schemeClr val="bg1"/>
                </a:solidFill>
                <a:latin typeface="Calibri"/>
              </a:endParaRPr>
            </a:p>
          </p:txBody>
        </p:sp>
      </p:grpSp>
      <p:grpSp>
        <p:nvGrpSpPr>
          <p:cNvPr id="23" name="Group 22">
            <a:extLst>
              <a:ext uri="{FF2B5EF4-FFF2-40B4-BE49-F238E27FC236}">
                <a16:creationId xmlns:a16="http://schemas.microsoft.com/office/drawing/2014/main" id="{08F857E7-E8B9-30BA-9AD0-14F89EC257B8}"/>
              </a:ext>
            </a:extLst>
          </p:cNvPr>
          <p:cNvGrpSpPr/>
          <p:nvPr/>
        </p:nvGrpSpPr>
        <p:grpSpPr>
          <a:xfrm>
            <a:off x="3680684" y="4958162"/>
            <a:ext cx="1221516" cy="1279150"/>
            <a:chOff x="2862591" y="845708"/>
            <a:chExt cx="1815785" cy="2003800"/>
          </a:xfrm>
        </p:grpSpPr>
        <p:pic>
          <p:nvPicPr>
            <p:cNvPr id="24" name="Picture 2" descr="1b35ef08-4396-4e8d-956a-a6501a32431b">
              <a:extLst>
                <a:ext uri="{FF2B5EF4-FFF2-40B4-BE49-F238E27FC236}">
                  <a16:creationId xmlns:a16="http://schemas.microsoft.com/office/drawing/2014/main" id="{0E651571-E7F3-90A9-AA73-57F6BB4184C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62591" y="845708"/>
              <a:ext cx="1815785" cy="200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a:extLst>
                <a:ext uri="{FF2B5EF4-FFF2-40B4-BE49-F238E27FC236}">
                  <a16:creationId xmlns:a16="http://schemas.microsoft.com/office/drawing/2014/main" id="{2C92834F-A765-7946-D8EE-9CE18397D467}"/>
                </a:ext>
              </a:extLst>
            </p:cNvPr>
            <p:cNvSpPr txBox="1"/>
            <p:nvPr/>
          </p:nvSpPr>
          <p:spPr>
            <a:xfrm>
              <a:off x="2975022" y="2062019"/>
              <a:ext cx="1001351" cy="644268"/>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900" dirty="0">
                  <a:solidFill>
                    <a:schemeClr val="bg1"/>
                  </a:solidFill>
                </a:rPr>
                <a:t>Full field fluorescence </a:t>
              </a:r>
            </a:p>
            <a:p>
              <a:pPr eaLnBrk="1" hangingPunct="1">
                <a:lnSpc>
                  <a:spcPct val="110000"/>
                </a:lnSpc>
                <a:spcBef>
                  <a:spcPct val="0"/>
                </a:spcBef>
                <a:buClr>
                  <a:srgbClr val="000000"/>
                </a:buClr>
              </a:pPr>
              <a:r>
                <a:rPr lang="en-US" sz="900" dirty="0">
                  <a:solidFill>
                    <a:schemeClr val="bg1"/>
                  </a:solidFill>
                </a:rPr>
                <a:t>imaging </a:t>
              </a:r>
            </a:p>
            <a:p>
              <a:pPr eaLnBrk="1" hangingPunct="1">
                <a:lnSpc>
                  <a:spcPct val="110000"/>
                </a:lnSpc>
                <a:spcBef>
                  <a:spcPct val="0"/>
                </a:spcBef>
                <a:buClr>
                  <a:srgbClr val="000000"/>
                </a:buClr>
              </a:pPr>
              <a:r>
                <a:rPr lang="en-US" sz="900" dirty="0" err="1">
                  <a:solidFill>
                    <a:schemeClr val="bg1"/>
                  </a:solidFill>
                </a:rPr>
                <a:t>Marone</a:t>
              </a:r>
              <a:r>
                <a:rPr lang="en-US" sz="900" dirty="0">
                  <a:solidFill>
                    <a:schemeClr val="bg1"/>
                  </a:solidFill>
                </a:rPr>
                <a:t> et al.</a:t>
              </a:r>
              <a:endParaRPr lang="de-CH" sz="900" dirty="0" err="1">
                <a:solidFill>
                  <a:schemeClr val="bg1"/>
                </a:solidFill>
              </a:endParaRPr>
            </a:p>
          </p:txBody>
        </p:sp>
      </p:grpSp>
    </p:spTree>
    <p:extLst>
      <p:ext uri="{BB962C8B-B14F-4D97-AF65-F5344CB8AC3E}">
        <p14:creationId xmlns:p14="http://schemas.microsoft.com/office/powerpoint/2010/main" val="27043708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Summary</a:t>
            </a:r>
            <a:endParaRPr lang="de-CH" dirty="0"/>
          </a:p>
        </p:txBody>
      </p:sp>
      <p:sp>
        <p:nvSpPr>
          <p:cNvPr id="6" name="Slide Number Placeholder 5"/>
          <p:cNvSpPr>
            <a:spLocks noGrp="1"/>
          </p:cNvSpPr>
          <p:nvPr>
            <p:ph type="sldNum" sz="quarter" idx="12"/>
          </p:nvPr>
        </p:nvSpPr>
        <p:spPr/>
        <p:txBody>
          <a:bodyPr/>
          <a:lstStyle/>
          <a:p>
            <a:fld id="{442AD375-037F-43D0-B059-5172DA06796A}" type="slidenum">
              <a:rPr lang="en-GB" noProof="0" smtClean="0"/>
              <a:pPr/>
              <a:t>22</a:t>
            </a:fld>
            <a:endParaRPr lang="en-GB" noProof="0" dirty="0"/>
          </a:p>
        </p:txBody>
      </p:sp>
      <p:pic>
        <p:nvPicPr>
          <p:cNvPr id="22" name="Picture Placeholder 21" descr="File:4028 - Zermatt - Matterhorn from Kirchebrücke.JPG - Wikimedia Commons"/>
          <p:cNvPicPr>
            <a:picLocks noGrp="1"/>
          </p:cNvPicPr>
          <p:nvPr>
            <p:ph type="pic" sz="quarter" idx="18"/>
          </p:nvPr>
        </p:nvPicPr>
        <p:blipFill>
          <a:blip r:embed="rId2" cstate="print">
            <a:extLst>
              <a:ext uri="{28A0092B-C50C-407E-A947-70E740481C1C}">
                <a14:useLocalDpi xmlns:a14="http://schemas.microsoft.com/office/drawing/2010/main" val="0"/>
              </a:ext>
            </a:extLst>
          </a:blip>
          <a:srcRect l="18139" r="18139"/>
          <a:stretch>
            <a:fillRect/>
          </a:stretch>
        </p:blipFill>
        <p:spPr>
          <a:xfrm>
            <a:off x="695327" y="1467086"/>
            <a:ext cx="2538000" cy="2988000"/>
          </a:xfrm>
        </p:spPr>
      </p:pic>
      <p:pic>
        <p:nvPicPr>
          <p:cNvPr id="23" name="Picture Placeholder 22" descr="Eiger Mönch Jungfrau · Kostenloses Foto auf Pixabay"/>
          <p:cNvPicPr>
            <a:picLocks noGrp="1"/>
          </p:cNvPicPr>
          <p:nvPr>
            <p:ph type="pic" sz="quarter" idx="19"/>
          </p:nvPr>
        </p:nvPicPr>
        <p:blipFill rotWithShape="1">
          <a:blip r:embed="rId3">
            <a:extLst>
              <a:ext uri="{28A0092B-C50C-407E-A947-70E740481C1C}">
                <a14:useLocalDpi xmlns:a14="http://schemas.microsoft.com/office/drawing/2010/main" val="0"/>
              </a:ext>
            </a:extLst>
          </a:blip>
          <a:srcRect l="34811" t="-1" r="2373" b="1185"/>
          <a:stretch/>
        </p:blipFill>
        <p:spPr>
          <a:xfrm>
            <a:off x="3449776" y="1467086"/>
            <a:ext cx="2538000" cy="2988000"/>
          </a:xfrm>
        </p:spPr>
      </p:pic>
      <p:sp>
        <p:nvSpPr>
          <p:cNvPr id="18" name="Text Placeholder 17"/>
          <p:cNvSpPr>
            <a:spLocks noGrp="1"/>
          </p:cNvSpPr>
          <p:nvPr>
            <p:ph type="body" sz="quarter" idx="22"/>
          </p:nvPr>
        </p:nvSpPr>
        <p:spPr/>
        <p:txBody>
          <a:bodyPr/>
          <a:lstStyle/>
          <a:p>
            <a:r>
              <a:rPr lang="en-US" sz="1800" dirty="0"/>
              <a:t>MATTERHORN single photon counting</a:t>
            </a:r>
          </a:p>
          <a:p>
            <a:pPr marL="415512" indent="-342900">
              <a:buFont typeface="Arial" panose="020B0604020202020204" pitchFamily="34" charset="0"/>
              <a:buChar char="•"/>
            </a:pPr>
            <a:r>
              <a:rPr lang="en-US" dirty="0"/>
              <a:t>Faster shaping</a:t>
            </a:r>
          </a:p>
          <a:p>
            <a:pPr marL="415512" indent="-342900">
              <a:buFont typeface="Arial" panose="020B0604020202020204" pitchFamily="34" charset="0"/>
              <a:buChar char="•"/>
            </a:pPr>
            <a:r>
              <a:rPr lang="en-US" dirty="0"/>
              <a:t>Pile-up tracking</a:t>
            </a:r>
          </a:p>
          <a:p>
            <a:pPr marL="415512" indent="-342900">
              <a:buFont typeface="Arial" panose="020B0604020202020204" pitchFamily="34" charset="0"/>
              <a:buChar char="•"/>
            </a:pPr>
            <a:r>
              <a:rPr lang="en-US" dirty="0"/>
              <a:t>Higher frame rate</a:t>
            </a:r>
          </a:p>
        </p:txBody>
      </p:sp>
      <p:sp>
        <p:nvSpPr>
          <p:cNvPr id="19" name="Text Placeholder 18"/>
          <p:cNvSpPr>
            <a:spLocks noGrp="1"/>
          </p:cNvSpPr>
          <p:nvPr>
            <p:ph type="body" sz="quarter" idx="23"/>
          </p:nvPr>
        </p:nvSpPr>
        <p:spPr/>
        <p:txBody>
          <a:bodyPr/>
          <a:lstStyle/>
          <a:p>
            <a:r>
              <a:rPr lang="en-US" sz="1800" dirty="0"/>
              <a:t>JUNGFRAU2 and Megapixel MÖNCH</a:t>
            </a:r>
          </a:p>
          <a:p>
            <a:pPr marL="415512" indent="-342900">
              <a:buFont typeface="Arial" panose="020B0604020202020204" pitchFamily="34" charset="0"/>
              <a:buChar char="•"/>
            </a:pPr>
            <a:r>
              <a:rPr lang="en-US" dirty="0"/>
              <a:t>High frame rate</a:t>
            </a:r>
          </a:p>
          <a:p>
            <a:pPr marL="415512" indent="-342900">
              <a:buFont typeface="Arial" panose="020B0604020202020204" pitchFamily="34" charset="0"/>
              <a:buChar char="•"/>
            </a:pPr>
            <a:r>
              <a:rPr lang="en-US" dirty="0"/>
              <a:t>High performance data conversion and compression platform</a:t>
            </a:r>
          </a:p>
          <a:p>
            <a:endParaRPr lang="de-CH" sz="1800" dirty="0"/>
          </a:p>
        </p:txBody>
      </p:sp>
      <p:sp>
        <p:nvSpPr>
          <p:cNvPr id="20" name="Text Placeholder 19"/>
          <p:cNvSpPr>
            <a:spLocks noGrp="1"/>
          </p:cNvSpPr>
          <p:nvPr>
            <p:ph type="body" sz="quarter" idx="24"/>
          </p:nvPr>
        </p:nvSpPr>
        <p:spPr/>
        <p:txBody>
          <a:bodyPr/>
          <a:lstStyle/>
          <a:p>
            <a:r>
              <a:rPr lang="en-US" sz="1800" dirty="0"/>
              <a:t>LGADs for soft X-rays</a:t>
            </a:r>
          </a:p>
          <a:p>
            <a:pPr marL="285750" indent="-285750">
              <a:buFont typeface="Arial" panose="020B0604020202020204" pitchFamily="34" charset="0"/>
              <a:buChar char="•"/>
            </a:pPr>
            <a:r>
              <a:rPr lang="en-US" dirty="0"/>
              <a:t>Soft X-ray single photon counting</a:t>
            </a:r>
          </a:p>
          <a:p>
            <a:pPr marL="285750" indent="-285750">
              <a:buFont typeface="Arial" panose="020B0604020202020204" pitchFamily="34" charset="0"/>
              <a:buChar char="•"/>
            </a:pPr>
            <a:r>
              <a:rPr lang="en-US" dirty="0"/>
              <a:t>RIXS detector with interpolation</a:t>
            </a:r>
          </a:p>
          <a:p>
            <a:endParaRPr lang="de-CH" sz="1800" dirty="0"/>
          </a:p>
        </p:txBody>
      </p:sp>
      <p:sp>
        <p:nvSpPr>
          <p:cNvPr id="21" name="Text Placeholder 20"/>
          <p:cNvSpPr>
            <a:spLocks noGrp="1"/>
          </p:cNvSpPr>
          <p:nvPr>
            <p:ph type="body" sz="quarter" idx="25"/>
          </p:nvPr>
        </p:nvSpPr>
        <p:spPr/>
        <p:txBody>
          <a:bodyPr/>
          <a:lstStyle/>
          <a:p>
            <a:pPr marL="72612"/>
            <a:r>
              <a:rPr lang="en-US" sz="1800" dirty="0"/>
              <a:t>High-Z sensors for hard X-rays</a:t>
            </a:r>
          </a:p>
          <a:p>
            <a:pPr marL="358362" indent="-285750">
              <a:buFont typeface="Arial" panose="020B0604020202020204" pitchFamily="34" charset="0"/>
              <a:buChar char="•"/>
            </a:pPr>
            <a:r>
              <a:rPr lang="en-US" dirty="0"/>
              <a:t>Large area single photon counting </a:t>
            </a:r>
          </a:p>
          <a:p>
            <a:pPr marL="358362" indent="-285750">
              <a:buFont typeface="Arial" panose="020B0604020202020204" pitchFamily="34" charset="0"/>
              <a:buChar char="•"/>
            </a:pPr>
            <a:r>
              <a:rPr lang="en-US" dirty="0"/>
              <a:t>High resolution energy dispersive imaging</a:t>
            </a:r>
          </a:p>
          <a:p>
            <a:endParaRPr lang="de-CH" sz="1800" dirty="0"/>
          </a:p>
        </p:txBody>
      </p:sp>
      <p:pic>
        <p:nvPicPr>
          <p:cNvPr id="3" name="Picture Placeholder 2"/>
          <p:cNvPicPr>
            <a:picLocks noGrp="1"/>
          </p:cNvPicPr>
          <p:nvPr>
            <p:ph type="pic" sz="quarter" idx="14"/>
          </p:nvPr>
        </p:nvPicPr>
        <p:blipFill rotWithShape="1">
          <a:blip r:embed="rId4"/>
          <a:srcRect l="17177" r="26531"/>
          <a:stretch/>
        </p:blipFill>
        <p:spPr>
          <a:xfrm>
            <a:off x="8958673" y="1467086"/>
            <a:ext cx="2538000" cy="2988000"/>
          </a:xfrm>
          <a:prstGeom prst="rect">
            <a:avLst/>
          </a:prstGeom>
        </p:spPr>
      </p:pic>
      <p:pic>
        <p:nvPicPr>
          <p:cNvPr id="2" name="Picture 1" descr="A close-up of a machine&#10;&#10;Description automatically generated">
            <a:extLst>
              <a:ext uri="{FF2B5EF4-FFF2-40B4-BE49-F238E27FC236}">
                <a16:creationId xmlns:a16="http://schemas.microsoft.com/office/drawing/2014/main" id="{CF535AEF-0B20-3B7A-3F2B-FBF21E8224D7}"/>
              </a:ext>
            </a:extLst>
          </p:cNvPr>
          <p:cNvPicPr>
            <a:picLocks/>
          </p:cNvPicPr>
          <p:nvPr/>
        </p:nvPicPr>
        <p:blipFill rotWithShape="1">
          <a:blip r:embed="rId5" cstate="print">
            <a:extLst>
              <a:ext uri="{28A0092B-C50C-407E-A947-70E740481C1C}">
                <a14:useLocalDpi xmlns:a14="http://schemas.microsoft.com/office/drawing/2010/main" val="0"/>
              </a:ext>
            </a:extLst>
          </a:blip>
          <a:srcRect l="12495" t="1" r="18955" b="-1"/>
          <a:stretch/>
        </p:blipFill>
        <p:spPr>
          <a:xfrm>
            <a:off x="6204225" y="1467086"/>
            <a:ext cx="2538000" cy="2988000"/>
          </a:xfrm>
          <a:prstGeom prst="rect">
            <a:avLst/>
          </a:prstGeom>
        </p:spPr>
      </p:pic>
    </p:spTree>
    <p:extLst>
      <p:ext uri="{BB962C8B-B14F-4D97-AF65-F5344CB8AC3E}">
        <p14:creationId xmlns:p14="http://schemas.microsoft.com/office/powerpoint/2010/main" val="25622065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a:t>Detector plans for SLS2.0</a:t>
            </a:r>
            <a:endParaRPr lang="de-CH" dirty="0"/>
          </a:p>
        </p:txBody>
      </p:sp>
      <p:sp>
        <p:nvSpPr>
          <p:cNvPr id="6" name="Slide Number Placeholder 5"/>
          <p:cNvSpPr>
            <a:spLocks noGrp="1"/>
          </p:cNvSpPr>
          <p:nvPr>
            <p:ph type="sldNum" sz="quarter" idx="12"/>
          </p:nvPr>
        </p:nvSpPr>
        <p:spPr/>
        <p:txBody>
          <a:bodyPr/>
          <a:lstStyle/>
          <a:p>
            <a:fld id="{442AD375-037F-43D0-B059-5172DA06796A}" type="slidenum">
              <a:rPr lang="en-GB" noProof="0" smtClean="0"/>
              <a:pPr/>
              <a:t>23</a:t>
            </a:fld>
            <a:endParaRPr lang="en-GB" noProof="0" dirty="0"/>
          </a:p>
        </p:txBody>
      </p:sp>
      <p:pic>
        <p:nvPicPr>
          <p:cNvPr id="10" name="Picture Placeholder 9"/>
          <p:cNvPicPr>
            <a:picLocks noGrp="1" noChangeAspect="1"/>
          </p:cNvPicPr>
          <p:nvPr>
            <p:ph type="pic" sz="quarter" idx="4294967295"/>
          </p:nvPr>
        </p:nvPicPr>
        <p:blipFill rotWithShape="1">
          <a:blip r:embed="rId2"/>
          <a:srcRect l="-310" t="381" r="310" b="836"/>
          <a:stretch/>
        </p:blipFill>
        <p:spPr>
          <a:xfrm>
            <a:off x="3719736" y="1760042"/>
            <a:ext cx="4600153" cy="4394716"/>
          </a:xfrm>
          <a:prstGeom prst="rect">
            <a:avLst/>
          </a:prstGeom>
        </p:spPr>
      </p:pic>
      <p:sp>
        <p:nvSpPr>
          <p:cNvPr id="12" name="TextBox 11"/>
          <p:cNvSpPr txBox="1"/>
          <p:nvPr/>
        </p:nvSpPr>
        <p:spPr>
          <a:xfrm>
            <a:off x="423180" y="1262983"/>
            <a:ext cx="4232659" cy="923330"/>
          </a:xfrm>
          <a:prstGeom prst="rect">
            <a:avLst/>
          </a:prstGeom>
          <a:noFill/>
        </p:spPr>
        <p:txBody>
          <a:bodyPr wrap="square" lIns="0" tIns="0" rIns="0" bIns="0" rtlCol="0">
            <a:spAutoFit/>
          </a:bodyPr>
          <a:lstStyle/>
          <a:p>
            <a:pPr algn="r"/>
            <a:r>
              <a:rPr lang="en-US" sz="2000" dirty="0"/>
              <a:t>16M MATTERHORN</a:t>
            </a:r>
          </a:p>
          <a:p>
            <a:pPr algn="r"/>
            <a:r>
              <a:rPr lang="en-US" sz="2000" dirty="0"/>
              <a:t>1.5M MATTERHORN (OMNY)</a:t>
            </a:r>
          </a:p>
          <a:p>
            <a:pPr algn="r"/>
            <a:r>
              <a:rPr lang="en-US" sz="2000" dirty="0"/>
              <a:t>1.5M JUNGFRAU (Serial </a:t>
            </a:r>
            <a:r>
              <a:rPr lang="en-US" sz="2000" dirty="0" err="1"/>
              <a:t>laminography</a:t>
            </a:r>
            <a:r>
              <a:rPr lang="en-US" sz="2000" dirty="0"/>
              <a:t>)</a:t>
            </a:r>
            <a:endParaRPr lang="de-CH" sz="2000" dirty="0"/>
          </a:p>
        </p:txBody>
      </p:sp>
      <p:sp>
        <p:nvSpPr>
          <p:cNvPr id="13" name="TextBox 12"/>
          <p:cNvSpPr txBox="1"/>
          <p:nvPr/>
        </p:nvSpPr>
        <p:spPr>
          <a:xfrm>
            <a:off x="0" y="2670544"/>
            <a:ext cx="3504220" cy="615553"/>
          </a:xfrm>
          <a:prstGeom prst="rect">
            <a:avLst/>
          </a:prstGeom>
          <a:noFill/>
        </p:spPr>
        <p:txBody>
          <a:bodyPr wrap="square" lIns="0" tIns="0" rIns="0" bIns="0" rtlCol="0">
            <a:spAutoFit/>
          </a:bodyPr>
          <a:lstStyle/>
          <a:p>
            <a:pPr algn="r"/>
            <a:r>
              <a:rPr lang="en-US" sz="2000" dirty="0"/>
              <a:t>500k MATTERHORN LGAD</a:t>
            </a:r>
          </a:p>
          <a:p>
            <a:pPr algn="r"/>
            <a:r>
              <a:rPr lang="en-US" sz="2000" dirty="0"/>
              <a:t>500k MATTERHORN (PEEM)</a:t>
            </a:r>
            <a:endParaRPr lang="de-CH" sz="2000" dirty="0"/>
          </a:p>
        </p:txBody>
      </p:sp>
      <p:sp>
        <p:nvSpPr>
          <p:cNvPr id="16" name="TextBox 15"/>
          <p:cNvSpPr txBox="1"/>
          <p:nvPr/>
        </p:nvSpPr>
        <p:spPr>
          <a:xfrm>
            <a:off x="7536160" y="1945270"/>
            <a:ext cx="3504220" cy="307777"/>
          </a:xfrm>
          <a:prstGeom prst="rect">
            <a:avLst/>
          </a:prstGeom>
          <a:noFill/>
        </p:spPr>
        <p:txBody>
          <a:bodyPr wrap="square" lIns="0" tIns="0" rIns="0" bIns="0" rtlCol="0">
            <a:spAutoFit/>
          </a:bodyPr>
          <a:lstStyle/>
          <a:p>
            <a:r>
              <a:rPr lang="en-US" sz="2000" dirty="0"/>
              <a:t>500k JUNGFRAU CZT (FFFT)</a:t>
            </a:r>
          </a:p>
        </p:txBody>
      </p:sp>
      <p:sp>
        <p:nvSpPr>
          <p:cNvPr id="17" name="TextBox 16"/>
          <p:cNvSpPr txBox="1"/>
          <p:nvPr/>
        </p:nvSpPr>
        <p:spPr>
          <a:xfrm>
            <a:off x="6567779" y="1357624"/>
            <a:ext cx="3504220" cy="307777"/>
          </a:xfrm>
          <a:prstGeom prst="rect">
            <a:avLst/>
          </a:prstGeom>
          <a:noFill/>
        </p:spPr>
        <p:txBody>
          <a:bodyPr wrap="square" lIns="0" tIns="0" rIns="0" bIns="0" rtlCol="0">
            <a:spAutoFit/>
          </a:bodyPr>
          <a:lstStyle/>
          <a:p>
            <a:r>
              <a:rPr lang="en-US" sz="2000" dirty="0"/>
              <a:t>4M MATTERHORN High-Z</a:t>
            </a:r>
          </a:p>
        </p:txBody>
      </p:sp>
      <p:sp>
        <p:nvSpPr>
          <p:cNvPr id="18" name="TextBox 17"/>
          <p:cNvSpPr txBox="1"/>
          <p:nvPr/>
        </p:nvSpPr>
        <p:spPr>
          <a:xfrm>
            <a:off x="8112224" y="2670543"/>
            <a:ext cx="3504220" cy="307777"/>
          </a:xfrm>
          <a:prstGeom prst="rect">
            <a:avLst/>
          </a:prstGeom>
          <a:noFill/>
        </p:spPr>
        <p:txBody>
          <a:bodyPr wrap="square" lIns="0" tIns="0" rIns="0" bIns="0" rtlCol="0">
            <a:spAutoFit/>
          </a:bodyPr>
          <a:lstStyle/>
          <a:p>
            <a:r>
              <a:rPr lang="en-US" sz="2000" dirty="0"/>
              <a:t>1M MÖNCH LGAD</a:t>
            </a:r>
          </a:p>
        </p:txBody>
      </p:sp>
      <p:sp>
        <p:nvSpPr>
          <p:cNvPr id="19" name="TextBox 18"/>
          <p:cNvSpPr txBox="1"/>
          <p:nvPr/>
        </p:nvSpPr>
        <p:spPr>
          <a:xfrm>
            <a:off x="8319889" y="3371623"/>
            <a:ext cx="3504220" cy="923330"/>
          </a:xfrm>
          <a:prstGeom prst="rect">
            <a:avLst/>
          </a:prstGeom>
          <a:noFill/>
        </p:spPr>
        <p:txBody>
          <a:bodyPr wrap="square" lIns="0" tIns="0" rIns="0" bIns="0" rtlCol="0">
            <a:spAutoFit/>
          </a:bodyPr>
          <a:lstStyle/>
          <a:p>
            <a:r>
              <a:rPr lang="en-US" sz="2000" dirty="0"/>
              <a:t>60k MYTHEN3</a:t>
            </a:r>
          </a:p>
          <a:p>
            <a:r>
              <a:rPr lang="en-US" sz="2000" dirty="0"/>
              <a:t>4M MATTERHORN</a:t>
            </a:r>
          </a:p>
          <a:p>
            <a:r>
              <a:rPr lang="en-US" sz="2000" dirty="0"/>
              <a:t>4M MATTERHORN High-Z</a:t>
            </a:r>
          </a:p>
        </p:txBody>
      </p:sp>
      <p:sp>
        <p:nvSpPr>
          <p:cNvPr id="20" name="TextBox 19"/>
          <p:cNvSpPr txBox="1"/>
          <p:nvPr/>
        </p:nvSpPr>
        <p:spPr>
          <a:xfrm>
            <a:off x="4608004" y="6322692"/>
            <a:ext cx="3504220" cy="307777"/>
          </a:xfrm>
          <a:prstGeom prst="rect">
            <a:avLst/>
          </a:prstGeom>
          <a:noFill/>
        </p:spPr>
        <p:txBody>
          <a:bodyPr wrap="square" lIns="0" tIns="0" rIns="0" bIns="0" rtlCol="0">
            <a:spAutoFit/>
          </a:bodyPr>
          <a:lstStyle/>
          <a:p>
            <a:r>
              <a:rPr lang="en-US" sz="2000" dirty="0"/>
              <a:t>4M MATTERHORN LGAD</a:t>
            </a:r>
          </a:p>
        </p:txBody>
      </p:sp>
      <p:sp>
        <p:nvSpPr>
          <p:cNvPr id="21" name="TextBox 20"/>
          <p:cNvSpPr txBox="1"/>
          <p:nvPr/>
        </p:nvSpPr>
        <p:spPr>
          <a:xfrm>
            <a:off x="7952054" y="4638123"/>
            <a:ext cx="3504220" cy="307777"/>
          </a:xfrm>
          <a:prstGeom prst="rect">
            <a:avLst/>
          </a:prstGeom>
          <a:noFill/>
        </p:spPr>
        <p:txBody>
          <a:bodyPr wrap="square" lIns="0" tIns="0" rIns="0" bIns="0" rtlCol="0">
            <a:spAutoFit/>
          </a:bodyPr>
          <a:lstStyle/>
          <a:p>
            <a:r>
              <a:rPr lang="en-US" sz="2000" dirty="0"/>
              <a:t>4M JUNGFRAU LGAD</a:t>
            </a:r>
          </a:p>
        </p:txBody>
      </p:sp>
      <p:sp>
        <p:nvSpPr>
          <p:cNvPr id="22" name="TextBox 21"/>
          <p:cNvSpPr txBox="1"/>
          <p:nvPr/>
        </p:nvSpPr>
        <p:spPr>
          <a:xfrm>
            <a:off x="1859868" y="5661248"/>
            <a:ext cx="3504220" cy="307777"/>
          </a:xfrm>
          <a:prstGeom prst="rect">
            <a:avLst/>
          </a:prstGeom>
          <a:noFill/>
        </p:spPr>
        <p:txBody>
          <a:bodyPr wrap="square" lIns="0" tIns="0" rIns="0" bIns="0" rtlCol="0">
            <a:spAutoFit/>
          </a:bodyPr>
          <a:lstStyle/>
          <a:p>
            <a:r>
              <a:rPr lang="en-US" sz="2000" dirty="0"/>
              <a:t>4M MATTERHORN High-Z</a:t>
            </a:r>
          </a:p>
        </p:txBody>
      </p:sp>
      <p:sp>
        <p:nvSpPr>
          <p:cNvPr id="23" name="TextBox 22"/>
          <p:cNvSpPr txBox="1"/>
          <p:nvPr/>
        </p:nvSpPr>
        <p:spPr>
          <a:xfrm>
            <a:off x="7320136" y="5623172"/>
            <a:ext cx="3504220" cy="615553"/>
          </a:xfrm>
          <a:prstGeom prst="rect">
            <a:avLst/>
          </a:prstGeom>
          <a:noFill/>
        </p:spPr>
        <p:txBody>
          <a:bodyPr wrap="square" lIns="0" tIns="0" rIns="0" bIns="0" rtlCol="0">
            <a:spAutoFit/>
          </a:bodyPr>
          <a:lstStyle/>
          <a:p>
            <a:r>
              <a:rPr lang="en-US" sz="2000" dirty="0"/>
              <a:t>16M MATTERHORN</a:t>
            </a:r>
          </a:p>
          <a:p>
            <a:r>
              <a:rPr lang="en-US" sz="2000" dirty="0"/>
              <a:t>16M JUNGFRAU</a:t>
            </a:r>
          </a:p>
        </p:txBody>
      </p:sp>
    </p:spTree>
    <p:extLst>
      <p:ext uri="{BB962C8B-B14F-4D97-AF65-F5344CB8AC3E}">
        <p14:creationId xmlns:p14="http://schemas.microsoft.com/office/powerpoint/2010/main" val="12387105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F13B52A-BF78-71F3-A014-3E0E0CE8374A}"/>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err="1"/>
          </a:p>
        </p:txBody>
      </p:sp>
      <p:grpSp>
        <p:nvGrpSpPr>
          <p:cNvPr id="35" name="Group 34">
            <a:extLst>
              <a:ext uri="{FF2B5EF4-FFF2-40B4-BE49-F238E27FC236}">
                <a16:creationId xmlns:a16="http://schemas.microsoft.com/office/drawing/2014/main" id="{05033862-4817-351B-34BD-ABADF5F014B3}"/>
              </a:ext>
            </a:extLst>
          </p:cNvPr>
          <p:cNvGrpSpPr/>
          <p:nvPr/>
        </p:nvGrpSpPr>
        <p:grpSpPr>
          <a:xfrm>
            <a:off x="2994538" y="247929"/>
            <a:ext cx="6202924" cy="1762455"/>
            <a:chOff x="7362013" y="74340"/>
            <a:chExt cx="6202924" cy="1762455"/>
          </a:xfrm>
        </p:grpSpPr>
        <p:pic>
          <p:nvPicPr>
            <p:cNvPr id="33" name="Picture 32">
              <a:extLst>
                <a:ext uri="{FF2B5EF4-FFF2-40B4-BE49-F238E27FC236}">
                  <a16:creationId xmlns:a16="http://schemas.microsoft.com/office/drawing/2014/main" id="{BEAFD181-F3CF-294F-1A98-47D7A74E452E}"/>
                </a:ext>
              </a:extLst>
            </p:cNvPr>
            <p:cNvPicPr>
              <a:picLocks noChangeAspect="1"/>
            </p:cNvPicPr>
            <p:nvPr/>
          </p:nvPicPr>
          <p:blipFill>
            <a:blip r:embed="rId3"/>
            <a:stretch>
              <a:fillRect/>
            </a:stretch>
          </p:blipFill>
          <p:spPr>
            <a:xfrm>
              <a:off x="7362013" y="74340"/>
              <a:ext cx="2338236" cy="1762455"/>
            </a:xfrm>
            <a:prstGeom prst="rect">
              <a:avLst/>
            </a:prstGeom>
          </p:spPr>
        </p:pic>
        <p:sp>
          <p:nvSpPr>
            <p:cNvPr id="34" name="Text Box 1">
              <a:extLst>
                <a:ext uri="{FF2B5EF4-FFF2-40B4-BE49-F238E27FC236}">
                  <a16:creationId xmlns:a16="http://schemas.microsoft.com/office/drawing/2014/main" id="{CA564F42-9EE2-13ED-37E4-CB6F717E4EC1}"/>
                </a:ext>
              </a:extLst>
            </p:cNvPr>
            <p:cNvSpPr txBox="1">
              <a:spLocks noChangeArrowheads="1"/>
            </p:cNvSpPr>
            <p:nvPr/>
          </p:nvSpPr>
          <p:spPr bwMode="auto">
            <a:xfrm>
              <a:off x="9300073" y="74340"/>
              <a:ext cx="4264864" cy="1546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altLang="de-DE" sz="2400" b="1"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1</a:t>
              </a:r>
              <a:r>
                <a:rPr kumimoji="0" lang="en-US" altLang="de-DE" sz="2400" b="1" i="0" u="none" strike="noStrike" cap="none" normalizeH="0" baseline="3000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st</a:t>
              </a:r>
              <a:r>
                <a:rPr kumimoji="0" lang="en-US" altLang="de-DE" sz="2400" b="1"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  Joint X-ray Sensor Workshop</a:t>
              </a:r>
              <a:br>
                <a:rPr kumimoji="0" lang="en-US" altLang="de-DE" sz="2400" b="1"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br>
              <a:r>
                <a:rPr kumimoji="0" lang="en-US" altLang="de-DE" sz="2400" b="1"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From Soft to Hard X-rays</a:t>
              </a:r>
            </a:p>
            <a:p>
              <a:pPr marL="0" marR="0" lvl="0" indent="0" algn="r" defTabSz="914400" rtl="0" eaLnBrk="0" fontAlgn="base" latinLnBrk="0" hangingPunct="0">
                <a:lnSpc>
                  <a:spcPct val="100000"/>
                </a:lnSpc>
                <a:spcBef>
                  <a:spcPct val="0"/>
                </a:spcBef>
                <a:spcAft>
                  <a:spcPct val="0"/>
                </a:spcAft>
                <a:buClrTx/>
                <a:buSzTx/>
                <a:buFontTx/>
                <a:buNone/>
                <a:tabLst/>
              </a:pPr>
              <a:r>
                <a:rPr lang="en-US" altLang="de-DE" sz="2400" dirty="0">
                  <a:latin typeface="Calibri" panose="020F0502020204030204" pitchFamily="34" charset="0"/>
                  <a:ea typeface="Calibri" panose="020F0502020204030204" pitchFamily="34" charset="0"/>
                  <a:cs typeface="Calibri" panose="020F0502020204030204" pitchFamily="34" charset="0"/>
                </a:rPr>
                <a:t>ETH Zurich (Switzerland)</a:t>
              </a:r>
              <a:br>
                <a:rPr lang="en-US" altLang="de-DE" sz="2400" dirty="0">
                  <a:latin typeface="Calibri" panose="020F0502020204030204" pitchFamily="34" charset="0"/>
                  <a:ea typeface="Calibri" panose="020F0502020204030204" pitchFamily="34" charset="0"/>
                  <a:cs typeface="Calibri" panose="020F0502020204030204" pitchFamily="34" charset="0"/>
                </a:rPr>
              </a:br>
              <a:r>
                <a:rPr lang="en-US" altLang="de-DE" sz="2400" dirty="0">
                  <a:latin typeface="Calibri" panose="020F0502020204030204" pitchFamily="34" charset="0"/>
                  <a:ea typeface="Calibri" panose="020F0502020204030204" pitchFamily="34" charset="0"/>
                  <a:cs typeface="Calibri" panose="020F0502020204030204" pitchFamily="34" charset="0"/>
                </a:rPr>
                <a:t>12.-16. January 2026</a:t>
              </a:r>
              <a:endParaRPr kumimoji="0" lang="en-US" altLang="de-DE" sz="240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grpSp>
      <p:grpSp>
        <p:nvGrpSpPr>
          <p:cNvPr id="9" name="Group 8">
            <a:extLst>
              <a:ext uri="{FF2B5EF4-FFF2-40B4-BE49-F238E27FC236}">
                <a16:creationId xmlns:a16="http://schemas.microsoft.com/office/drawing/2014/main" id="{E9CB61B6-1F0B-5F5B-A0E3-D0347958D6DF}"/>
              </a:ext>
            </a:extLst>
          </p:cNvPr>
          <p:cNvGrpSpPr/>
          <p:nvPr/>
        </p:nvGrpSpPr>
        <p:grpSpPr>
          <a:xfrm>
            <a:off x="263352" y="2132857"/>
            <a:ext cx="5281200" cy="2754861"/>
            <a:chOff x="263352" y="2132857"/>
            <a:chExt cx="5281200" cy="2754861"/>
          </a:xfrm>
        </p:grpSpPr>
        <p:pic>
          <p:nvPicPr>
            <p:cNvPr id="28" name="Picture 1">
              <a:extLst>
                <a:ext uri="{FF2B5EF4-FFF2-40B4-BE49-F238E27FC236}">
                  <a16:creationId xmlns:a16="http://schemas.microsoft.com/office/drawing/2014/main" id="{B5CE8953-CD06-9CFD-86D2-458DB8AC74E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40550" r="11092"/>
            <a:stretch>
              <a:fillRect/>
            </a:stretch>
          </p:blipFill>
          <p:spPr bwMode="auto">
            <a:xfrm>
              <a:off x="1224205" y="2132857"/>
              <a:ext cx="3359495" cy="1080120"/>
            </a:xfrm>
            <a:prstGeom prst="rect">
              <a:avLst/>
            </a:prstGeom>
            <a:noFill/>
          </p:spPr>
        </p:pic>
        <p:sp>
          <p:nvSpPr>
            <p:cNvPr id="29" name="Text Box 2">
              <a:extLst>
                <a:ext uri="{FF2B5EF4-FFF2-40B4-BE49-F238E27FC236}">
                  <a16:creationId xmlns:a16="http://schemas.microsoft.com/office/drawing/2014/main" id="{39FA5C6A-C984-468E-7B70-43ABFAE1EA7F}"/>
                </a:ext>
              </a:extLst>
            </p:cNvPr>
            <p:cNvSpPr txBox="1">
              <a:spLocks noChangeArrowheads="1"/>
            </p:cNvSpPr>
            <p:nvPr/>
          </p:nvSpPr>
          <p:spPr bwMode="auto">
            <a:xfrm>
              <a:off x="263352" y="3157094"/>
              <a:ext cx="5281200" cy="1730624"/>
            </a:xfrm>
            <a:prstGeom prst="rect">
              <a:avLst/>
            </a:prstGeom>
            <a:no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0" rIns="91440" bIns="0" numCol="1" anchor="t" anchorCtr="0" compatLnSpc="1">
              <a:prstTxWarp prst="textNoShape">
                <a:avLst/>
              </a:prstTxWarp>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R="0" lvl="0" algn="ctr" defTabSz="914400" rtl="0" eaLnBrk="0" fontAlgn="base" latinLnBrk="0" hangingPunct="0">
                <a:lnSpc>
                  <a:spcPct val="100000"/>
                </a:lnSpc>
                <a:spcBef>
                  <a:spcPct val="0"/>
                </a:spcBef>
                <a:spcAft>
                  <a:spcPts val="600"/>
                </a:spcAft>
                <a:buClrTx/>
                <a:buSzTx/>
                <a:buFontTx/>
                <a:buNone/>
                <a:tabLst>
                  <a:tab pos="457200" algn="l"/>
                </a:tabLst>
              </a:pPr>
              <a:r>
                <a:rPr kumimoji="0" lang="en-US" altLang="de-DE" sz="2400" b="1" i="0" u="none" strike="noStrike" cap="none" normalizeH="0" baseline="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Bridging Science and Detection Technology for Soft X-ray </a:t>
              </a:r>
              <a:r>
                <a:rPr kumimoji="0" lang="en-US" altLang="de-DE" sz="2400" b="1" i="0" u="none" strike="noStrike" kern="200" cap="none" normalizeH="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Applications</a:t>
              </a:r>
            </a:p>
            <a:p>
              <a:pPr marR="0" lvl="0" algn="ctr" defTabSz="914400" rtl="0" eaLnBrk="0" fontAlgn="base" latinLnBrk="0" hangingPunct="0">
                <a:lnSpc>
                  <a:spcPct val="100000"/>
                </a:lnSpc>
                <a:spcBef>
                  <a:spcPct val="0"/>
                </a:spcBef>
                <a:spcAft>
                  <a:spcPts val="600"/>
                </a:spcAft>
                <a:buClrTx/>
                <a:buSzTx/>
                <a:buFontTx/>
                <a:buNone/>
                <a:tabLst>
                  <a:tab pos="457200" algn="l"/>
                </a:tabLst>
              </a:pPr>
              <a:endParaRPr kumimoji="0" lang="en-US" altLang="de-DE" sz="2400" b="1" i="0" u="none" strike="noStrike" kern="200" cap="none" normalizeH="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p>
              <a:pPr marR="0" lvl="0" algn="ctr" defTabSz="914400" rtl="0" eaLnBrk="0" fontAlgn="base" latinLnBrk="0" hangingPunct="0">
                <a:lnSpc>
                  <a:spcPct val="100000"/>
                </a:lnSpc>
                <a:spcBef>
                  <a:spcPct val="0"/>
                </a:spcBef>
                <a:spcAft>
                  <a:spcPts val="600"/>
                </a:spcAft>
                <a:buClrTx/>
                <a:buSzTx/>
                <a:buFontTx/>
                <a:buNone/>
                <a:tabLst>
                  <a:tab pos="457200" algn="l"/>
                </a:tabLst>
              </a:pPr>
              <a:r>
                <a:rPr lang="en-US" altLang="de-DE" sz="2400" b="1" kern="200" dirty="0">
                  <a:solidFill>
                    <a:srgbClr val="FF0000"/>
                  </a:solidFill>
                  <a:latin typeface="Calibri" panose="020F0502020204030204" pitchFamily="34" charset="0"/>
                  <a:ea typeface="Calibri" panose="020F0502020204030204" pitchFamily="34" charset="0"/>
                  <a:cs typeface="Calibri" panose="020F0502020204030204" pitchFamily="34" charset="0"/>
                </a:rPr>
                <a:t>Call for abstract is open!</a:t>
              </a:r>
              <a:endParaRPr kumimoji="0" lang="de-CH" altLang="de-DE" sz="2400" i="0" u="none" strike="noStrike" kern="200" cap="none" normalizeH="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grpSp>
      <p:grpSp>
        <p:nvGrpSpPr>
          <p:cNvPr id="10" name="Group 9">
            <a:extLst>
              <a:ext uri="{FF2B5EF4-FFF2-40B4-BE49-F238E27FC236}">
                <a16:creationId xmlns:a16="http://schemas.microsoft.com/office/drawing/2014/main" id="{3ADD8FEC-D932-6C31-FA3B-7CF60B58392A}"/>
              </a:ext>
            </a:extLst>
          </p:cNvPr>
          <p:cNvGrpSpPr/>
          <p:nvPr/>
        </p:nvGrpSpPr>
        <p:grpSpPr>
          <a:xfrm>
            <a:off x="6650826" y="2132857"/>
            <a:ext cx="5281264" cy="2754861"/>
            <a:chOff x="6650826" y="2132857"/>
            <a:chExt cx="5281264" cy="2754861"/>
          </a:xfrm>
        </p:grpSpPr>
        <p:pic>
          <p:nvPicPr>
            <p:cNvPr id="31" name="Picture 30">
              <a:extLst>
                <a:ext uri="{FF2B5EF4-FFF2-40B4-BE49-F238E27FC236}">
                  <a16:creationId xmlns:a16="http://schemas.microsoft.com/office/drawing/2014/main" id="{5BB3C200-646A-5139-569A-83D74E07E04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46038"/>
            <a:stretch>
              <a:fillRect/>
            </a:stretch>
          </p:blipFill>
          <p:spPr bwMode="auto">
            <a:xfrm>
              <a:off x="7975680" y="2132857"/>
              <a:ext cx="2631556" cy="1080120"/>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2">
              <a:extLst>
                <a:ext uri="{FF2B5EF4-FFF2-40B4-BE49-F238E27FC236}">
                  <a16:creationId xmlns:a16="http://schemas.microsoft.com/office/drawing/2014/main" id="{0602D566-4D49-76CB-B47A-66C4382E0D57}"/>
                </a:ext>
              </a:extLst>
            </p:cNvPr>
            <p:cNvSpPr txBox="1">
              <a:spLocks noChangeArrowheads="1"/>
            </p:cNvSpPr>
            <p:nvPr/>
          </p:nvSpPr>
          <p:spPr bwMode="auto">
            <a:xfrm>
              <a:off x="6650826" y="3157094"/>
              <a:ext cx="5281264" cy="1730624"/>
            </a:xfrm>
            <a:prstGeom prst="rect">
              <a:avLst/>
            </a:prstGeom>
            <a:no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0" rIns="91440" bIns="0" numCol="1" anchor="t" anchorCtr="0" compatLnSpc="1">
              <a:prstTxWarp prst="textNoShape">
                <a:avLst/>
              </a:prstTxWarp>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R="0" lvl="0" algn="ctr" defTabSz="914400" rtl="0" eaLnBrk="0" fontAlgn="base" latinLnBrk="0" hangingPunct="0">
                <a:lnSpc>
                  <a:spcPct val="100000"/>
                </a:lnSpc>
                <a:spcBef>
                  <a:spcPct val="0"/>
                </a:spcBef>
                <a:spcAft>
                  <a:spcPts val="600"/>
                </a:spcAft>
                <a:buClrTx/>
                <a:buSzTx/>
                <a:buFontTx/>
                <a:buNone/>
                <a:tabLst>
                  <a:tab pos="457200" algn="l"/>
                </a:tabLst>
              </a:pPr>
              <a:r>
                <a:rPr kumimoji="0" lang="en-US" altLang="de-DE" sz="2400" b="1" i="0" u="none" strike="noStrike" cap="none" normalizeH="0" baseline="0" dirty="0">
                  <a:ln>
                    <a:noFill/>
                  </a:ln>
                  <a:solidFill>
                    <a:srgbClr val="0000FF"/>
                  </a:solidFill>
                  <a:effectLst/>
                  <a:latin typeface="Calibri" panose="020F0502020204030204" pitchFamily="34" charset="0"/>
                  <a:ea typeface="Calibri" panose="020F0502020204030204" pitchFamily="34" charset="0"/>
                  <a:cs typeface="Calibri" panose="020F0502020204030204" pitchFamily="34" charset="0"/>
                </a:rPr>
                <a:t>High-Z Pixel Array Detectors for Photon Science</a:t>
              </a:r>
            </a:p>
            <a:p>
              <a:pPr marR="0" lvl="0" algn="ctr" defTabSz="914400" rtl="0" eaLnBrk="0" fontAlgn="base" latinLnBrk="0" hangingPunct="0">
                <a:lnSpc>
                  <a:spcPct val="100000"/>
                </a:lnSpc>
                <a:spcBef>
                  <a:spcPct val="0"/>
                </a:spcBef>
                <a:spcAft>
                  <a:spcPts val="600"/>
                </a:spcAft>
                <a:buClrTx/>
                <a:buSzTx/>
                <a:buFontTx/>
                <a:buNone/>
                <a:tabLst>
                  <a:tab pos="457200" algn="l"/>
                </a:tabLst>
              </a:pPr>
              <a:endParaRPr kumimoji="0" lang="en-US" altLang="de-DE" sz="2400" b="1" i="0" u="none" strike="noStrike" cap="none" normalizeH="0" baseline="0" dirty="0">
                <a:ln>
                  <a:noFill/>
                </a:ln>
                <a:solidFill>
                  <a:srgbClr val="0000FF"/>
                </a:solidFill>
                <a:effectLst/>
                <a:latin typeface="Calibri" panose="020F0502020204030204" pitchFamily="34" charset="0"/>
                <a:ea typeface="Calibri" panose="020F0502020204030204" pitchFamily="34" charset="0"/>
                <a:cs typeface="Calibri" panose="020F0502020204030204" pitchFamily="34" charset="0"/>
              </a:endParaRPr>
            </a:p>
            <a:p>
              <a:pPr marR="0" lvl="0" algn="ctr" defTabSz="914400" rtl="0" eaLnBrk="0" fontAlgn="base" latinLnBrk="0" hangingPunct="0">
                <a:lnSpc>
                  <a:spcPct val="100000"/>
                </a:lnSpc>
                <a:spcBef>
                  <a:spcPct val="0"/>
                </a:spcBef>
                <a:spcAft>
                  <a:spcPts val="600"/>
                </a:spcAft>
                <a:buClrTx/>
                <a:buSzTx/>
                <a:buFontTx/>
                <a:buNone/>
                <a:tabLst>
                  <a:tab pos="457200" algn="l"/>
                </a:tabLst>
              </a:pPr>
              <a:r>
                <a:rPr lang="en-US" altLang="de-DE" sz="2400" b="1" kern="200" dirty="0">
                  <a:solidFill>
                    <a:srgbClr val="0000FF"/>
                  </a:solidFill>
                  <a:latin typeface="Calibri" panose="020F0502020204030204" pitchFamily="34" charset="0"/>
                  <a:ea typeface="Calibri" panose="020F0502020204030204" pitchFamily="34" charset="0"/>
                  <a:cs typeface="Calibri" panose="020F0502020204030204" pitchFamily="34" charset="0"/>
                </a:rPr>
                <a:t>Abstract: </a:t>
              </a:r>
              <a:r>
                <a:rPr kumimoji="0" lang="en-US" altLang="de-DE" sz="2400" i="0" u="none" strike="noStrike" kern="200" cap="none" normalizeH="0" dirty="0">
                  <a:ln>
                    <a:noFill/>
                  </a:ln>
                  <a:solidFill>
                    <a:schemeClr val="accent1"/>
                  </a:solidFill>
                  <a:effectLst/>
                  <a:latin typeface="Calibri" panose="020F0502020204030204" pitchFamily="34" charset="0"/>
                  <a:ea typeface="Calibri" panose="020F050202020403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hizpad.community@gmail.com</a:t>
              </a:r>
              <a:endParaRPr kumimoji="0" lang="en-US" altLang="de-DE" sz="2400" i="0" u="none" strike="noStrike" kern="200" cap="none" normalizeH="0" dirty="0">
                <a:ln>
                  <a:noFill/>
                </a:ln>
                <a:solidFill>
                  <a:schemeClr val="accent1"/>
                </a:solidFill>
                <a:effectLst/>
                <a:latin typeface="Calibri" panose="020F0502020204030204" pitchFamily="34" charset="0"/>
                <a:ea typeface="Calibri" panose="020F0502020204030204" pitchFamily="34" charset="0"/>
                <a:cs typeface="Calibri" panose="020F0502020204030204" pitchFamily="34" charset="0"/>
              </a:endParaRPr>
            </a:p>
            <a:p>
              <a:pPr marR="0" lvl="0" algn="ctr" defTabSz="914400" rtl="0" eaLnBrk="0" fontAlgn="base" latinLnBrk="0" hangingPunct="0">
                <a:lnSpc>
                  <a:spcPct val="100000"/>
                </a:lnSpc>
                <a:spcBef>
                  <a:spcPct val="0"/>
                </a:spcBef>
                <a:spcAft>
                  <a:spcPts val="600"/>
                </a:spcAft>
                <a:buClrTx/>
                <a:buSzTx/>
                <a:buFontTx/>
                <a:buNone/>
                <a:tabLst>
                  <a:tab pos="457200" algn="l"/>
                </a:tabLst>
              </a:pPr>
              <a:endParaRPr kumimoji="0" lang="de-CH" altLang="de-DE" sz="2400" i="0" u="none" strike="noStrike" kern="200" cap="none" normalizeH="0" dirty="0">
                <a:ln>
                  <a:noFill/>
                </a:ln>
                <a:solidFill>
                  <a:srgbClr val="0000FF"/>
                </a:solidFill>
                <a:effectLst/>
                <a:latin typeface="Calibri" panose="020F0502020204030204" pitchFamily="34" charset="0"/>
                <a:ea typeface="Calibri" panose="020F0502020204030204" pitchFamily="34" charset="0"/>
                <a:cs typeface="Calibri" panose="020F0502020204030204" pitchFamily="34" charset="0"/>
              </a:endParaRPr>
            </a:p>
          </p:txBody>
        </p:sp>
      </p:grpSp>
      <p:grpSp>
        <p:nvGrpSpPr>
          <p:cNvPr id="8" name="Group 7">
            <a:extLst>
              <a:ext uri="{FF2B5EF4-FFF2-40B4-BE49-F238E27FC236}">
                <a16:creationId xmlns:a16="http://schemas.microsoft.com/office/drawing/2014/main" id="{0DEEF291-7195-A39D-1FA6-18434A3BDB63}"/>
              </a:ext>
            </a:extLst>
          </p:cNvPr>
          <p:cNvGrpSpPr/>
          <p:nvPr/>
        </p:nvGrpSpPr>
        <p:grpSpPr>
          <a:xfrm>
            <a:off x="2620022" y="5261736"/>
            <a:ext cx="6955334" cy="1337920"/>
            <a:chOff x="2385548" y="5261736"/>
            <a:chExt cx="6955334" cy="1337920"/>
          </a:xfrm>
        </p:grpSpPr>
        <p:sp>
          <p:nvSpPr>
            <p:cNvPr id="38" name="TextBox 37">
              <a:extLst>
                <a:ext uri="{FF2B5EF4-FFF2-40B4-BE49-F238E27FC236}">
                  <a16:creationId xmlns:a16="http://schemas.microsoft.com/office/drawing/2014/main" id="{4F405C6F-BCAE-DC9C-222E-053F196AFB10}"/>
                </a:ext>
              </a:extLst>
            </p:cNvPr>
            <p:cNvSpPr txBox="1"/>
            <p:nvPr/>
          </p:nvSpPr>
          <p:spPr>
            <a:xfrm>
              <a:off x="2385548" y="5361310"/>
              <a:ext cx="5760640" cy="113877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r>
                <a:rPr kumimoji="0" lang="en-US" altLang="de-DE" sz="20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Webpage and registration:  </a:t>
              </a:r>
              <a:br>
                <a:rPr kumimoji="0" lang="en-US" altLang="de-DE" sz="20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r>
                <a:rPr kumimoji="0" lang="en-US" altLang="de-DE"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https://indico.psi.ch/e/XRaySensors2026</a:t>
              </a:r>
              <a:endParaRPr kumimoji="0" lang="en-US" altLang="de-DE"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ctr" defTabSz="457200" rtl="0" eaLnBrk="1" fontAlgn="auto" latinLnBrk="0" hangingPunct="1">
                <a:lnSpc>
                  <a:spcPct val="100000"/>
                </a:lnSpc>
                <a:spcBef>
                  <a:spcPts val="600"/>
                </a:spcBef>
                <a:spcAft>
                  <a:spcPts val="0"/>
                </a:spcAft>
                <a:buClrTx/>
                <a:buSzTx/>
                <a:buFontTx/>
                <a:buNone/>
                <a:tabLst/>
                <a:defRPr/>
              </a:pPr>
              <a:r>
                <a:rPr kumimoji="0" lang="en-US" altLang="de-DE" sz="1400" b="0" i="0" u="none" strike="noStrike" kern="1200" cap="none" spc="0" normalizeH="0" baseline="0" noProof="0" dirty="0">
                  <a:ln>
                    <a:noFill/>
                  </a:ln>
                  <a:solidFill>
                    <a:prstClr val="black"/>
                  </a:solidFill>
                  <a:effectLst/>
                  <a:uLnTx/>
                  <a:uFillTx/>
                  <a:latin typeface="Aptos" panose="02110004020202020204"/>
                  <a:ea typeface="+mn-ea"/>
                  <a:cs typeface="+mn-cs"/>
                </a:rPr>
                <a:t>Registration for the two workshops is separate.</a:t>
              </a:r>
            </a:p>
          </p:txBody>
        </p:sp>
        <p:pic>
          <p:nvPicPr>
            <p:cNvPr id="7" name="Picture 2">
              <a:extLst>
                <a:ext uri="{FF2B5EF4-FFF2-40B4-BE49-F238E27FC236}">
                  <a16:creationId xmlns:a16="http://schemas.microsoft.com/office/drawing/2014/main" id="{7528CE45-4158-B96F-DBA5-71A3C322358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002962" y="5261736"/>
              <a:ext cx="1337920" cy="1337920"/>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Slide Number Placeholder 5">
            <a:extLst>
              <a:ext uri="{FF2B5EF4-FFF2-40B4-BE49-F238E27FC236}">
                <a16:creationId xmlns:a16="http://schemas.microsoft.com/office/drawing/2014/main" id="{BB927E16-FD2C-0863-D736-D4377F9E581E}"/>
              </a:ext>
            </a:extLst>
          </p:cNvPr>
          <p:cNvSpPr>
            <a:spLocks noGrp="1"/>
          </p:cNvSpPr>
          <p:nvPr>
            <p:ph type="sldNum" sz="quarter" idx="12"/>
          </p:nvPr>
        </p:nvSpPr>
        <p:spPr>
          <a:xfrm>
            <a:off x="695325" y="6404573"/>
            <a:ext cx="703263" cy="144016"/>
          </a:xfrm>
        </p:spPr>
        <p:txBody>
          <a:bodyPr/>
          <a:lstStyle/>
          <a:p>
            <a:fld id="{442AD375-037F-43D0-B059-5172DA06796A}" type="slidenum">
              <a:rPr lang="en-GB" noProof="0" smtClean="0"/>
              <a:pPr/>
              <a:t>24</a:t>
            </a:fld>
            <a:endParaRPr lang="en-GB" noProof="0" dirty="0"/>
          </a:p>
        </p:txBody>
      </p:sp>
    </p:spTree>
    <p:extLst>
      <p:ext uri="{BB962C8B-B14F-4D97-AF65-F5344CB8AC3E}">
        <p14:creationId xmlns:p14="http://schemas.microsoft.com/office/powerpoint/2010/main" val="29196532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SI_Logoanimation_Loop_G_Positive_500px_03">
            <a:hlinkClick r:id="" action="ppaction://media"/>
            <a:extLst>
              <a:ext uri="{FF2B5EF4-FFF2-40B4-BE49-F238E27FC236}">
                <a16:creationId xmlns:a16="http://schemas.microsoft.com/office/drawing/2014/main" id="{617A4D45-C8F3-9E88-BF20-F3C5546D9FEB}"/>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0128448" y="36280"/>
            <a:ext cx="971956" cy="971956"/>
          </a:xfrm>
          <a:prstGeom prst="rect">
            <a:avLst/>
          </a:prstGeom>
          <a:ln>
            <a:noFill/>
          </a:ln>
        </p:spPr>
      </p:pic>
      <p:sp>
        <p:nvSpPr>
          <p:cNvPr id="5" name="TextBox 4">
            <a:extLst>
              <a:ext uri="{FF2B5EF4-FFF2-40B4-BE49-F238E27FC236}">
                <a16:creationId xmlns:a16="http://schemas.microsoft.com/office/drawing/2014/main" id="{4EE873F2-1AE8-116E-83A4-CEA1359525ED}"/>
              </a:ext>
            </a:extLst>
          </p:cNvPr>
          <p:cNvSpPr txBox="1"/>
          <p:nvPr/>
        </p:nvSpPr>
        <p:spPr>
          <a:xfrm>
            <a:off x="1720251" y="5877272"/>
            <a:ext cx="8751499" cy="861774"/>
          </a:xfrm>
          <a:prstGeom prst="rect">
            <a:avLst/>
          </a:prstGeom>
          <a:noFill/>
        </p:spPr>
        <p:txBody>
          <a:bodyPr wrap="none" lIns="0" tIns="0" rIns="0" bIns="0" rtlCol="0">
            <a:spAutoFit/>
          </a:bodyPr>
          <a:lstStyle/>
          <a:p>
            <a:pPr algn="ctr"/>
            <a:r>
              <a:rPr lang="en-GB" sz="1400" dirty="0"/>
              <a:t>Back: V. </a:t>
            </a:r>
            <a:r>
              <a:rPr lang="en-GB" sz="1400" dirty="0" err="1"/>
              <a:t>Kedych</a:t>
            </a:r>
            <a:r>
              <a:rPr lang="en-GB" sz="1400" dirty="0"/>
              <a:t>, M. Müller, P. </a:t>
            </a:r>
            <a:r>
              <a:rPr lang="en-GB" sz="1400" dirty="0" err="1"/>
              <a:t>Sieberer</a:t>
            </a:r>
            <a:r>
              <a:rPr lang="en-GB" sz="1400" dirty="0"/>
              <a:t>, K. </a:t>
            </a:r>
            <a:r>
              <a:rPr lang="en-GB" sz="1400" dirty="0" err="1"/>
              <a:t>Ferjaoui</a:t>
            </a:r>
            <a:r>
              <a:rPr lang="en-GB" sz="1400" dirty="0"/>
              <a:t>, M. </a:t>
            </a:r>
            <a:r>
              <a:rPr lang="en-GB" sz="1400" dirty="0" err="1"/>
              <a:t>Brückner</a:t>
            </a:r>
            <a:r>
              <a:rPr lang="en-GB" sz="1400" dirty="0"/>
              <a:t>, E. </a:t>
            </a:r>
            <a:r>
              <a:rPr lang="en-GB" sz="1400" dirty="0" err="1"/>
              <a:t>Fröjdh</a:t>
            </a:r>
            <a:r>
              <a:rPr lang="en-GB" sz="1400" dirty="0"/>
              <a:t>, J. Heymes, C. Lopez-Cuenca.</a:t>
            </a:r>
          </a:p>
          <a:p>
            <a:pPr algn="ctr"/>
            <a:r>
              <a:rPr lang="en-GB" sz="1400" dirty="0"/>
              <a:t>Middle: K. Moustakas, C. Ruder, J. Mulvey, S. </a:t>
            </a:r>
            <a:r>
              <a:rPr lang="en-GB" sz="1400" dirty="0" err="1"/>
              <a:t>Silletta</a:t>
            </a:r>
            <a:r>
              <a:rPr lang="en-GB" sz="1400" dirty="0"/>
              <a:t>, V. Hinger, A. </a:t>
            </a:r>
            <a:r>
              <a:rPr lang="en-GB" sz="1400" dirty="0" err="1"/>
              <a:t>Mozzanica</a:t>
            </a:r>
            <a:r>
              <a:rPr lang="en-GB" sz="1400" dirty="0"/>
              <a:t>, M. </a:t>
            </a:r>
            <a:r>
              <a:rPr lang="en-GB" sz="1400" dirty="0" err="1"/>
              <a:t>Carulla</a:t>
            </a:r>
            <a:r>
              <a:rPr lang="en-GB" sz="1400" dirty="0"/>
              <a:t>, X. Xie,.</a:t>
            </a:r>
          </a:p>
          <a:p>
            <a:pPr algn="ctr"/>
            <a:r>
              <a:rPr lang="en-GB" sz="1400" dirty="0"/>
              <a:t>Front: R. </a:t>
            </a:r>
            <a:r>
              <a:rPr lang="en-GB" sz="1400" dirty="0" err="1"/>
              <a:t>Dinapoli</a:t>
            </a:r>
            <a:r>
              <a:rPr lang="en-GB" sz="1400" dirty="0"/>
              <a:t>, A. Bergamaschi, S. Li, D. </a:t>
            </a:r>
            <a:r>
              <a:rPr lang="en-GB" sz="1400" dirty="0" err="1"/>
              <a:t>Thattil</a:t>
            </a:r>
            <a:r>
              <a:rPr lang="en-GB" sz="1400" dirty="0"/>
              <a:t>, J. Zhang, A. </a:t>
            </a:r>
            <a:r>
              <a:rPr lang="en-GB" sz="1400" dirty="0" err="1"/>
              <a:t>Mazzoleni</a:t>
            </a:r>
            <a:r>
              <a:rPr lang="en-GB" sz="1400" dirty="0"/>
              <a:t>, V. Gautam, D. Mezza, T. King, B. Schmitt.</a:t>
            </a:r>
          </a:p>
          <a:p>
            <a:pPr algn="ctr"/>
            <a:r>
              <a:rPr lang="en-GB" sz="1400" dirty="0"/>
              <a:t>Missing: S. Ebner, D. </a:t>
            </a:r>
            <a:r>
              <a:rPr lang="en-GB" sz="1400" dirty="0" err="1"/>
              <a:t>Greiffenberg</a:t>
            </a:r>
            <a:r>
              <a:rPr lang="en-GB" sz="1400" dirty="0"/>
              <a:t>, S. Hasanaj, K.A. Paton, C. Posada, </a:t>
            </a:r>
            <a:r>
              <a:rPr lang="en-US" sz="1400" b="0" dirty="0"/>
              <a:t>A. Haugdal</a:t>
            </a:r>
            <a:r>
              <a:rPr lang="en-GB" sz="1400" dirty="0"/>
              <a:t>.</a:t>
            </a:r>
          </a:p>
        </p:txBody>
      </p:sp>
      <p:sp>
        <p:nvSpPr>
          <p:cNvPr id="4" name="Title 3">
            <a:extLst>
              <a:ext uri="{FF2B5EF4-FFF2-40B4-BE49-F238E27FC236}">
                <a16:creationId xmlns:a16="http://schemas.microsoft.com/office/drawing/2014/main" id="{93450A14-1173-9A5B-6D8E-665F1DFB8975}"/>
              </a:ext>
            </a:extLst>
          </p:cNvPr>
          <p:cNvSpPr>
            <a:spLocks noGrp="1"/>
          </p:cNvSpPr>
          <p:nvPr>
            <p:ph type="title"/>
          </p:nvPr>
        </p:nvSpPr>
        <p:spPr/>
        <p:txBody>
          <a:bodyPr/>
          <a:lstStyle/>
          <a:p>
            <a:r>
              <a:rPr lang="en-US" dirty="0"/>
              <a:t>Thank you!</a:t>
            </a:r>
            <a:endParaRPr lang="de-CH" dirty="0"/>
          </a:p>
        </p:txBody>
      </p:sp>
      <p:sp>
        <p:nvSpPr>
          <p:cNvPr id="3" name="Slide Number Placeholder 2">
            <a:extLst>
              <a:ext uri="{FF2B5EF4-FFF2-40B4-BE49-F238E27FC236}">
                <a16:creationId xmlns:a16="http://schemas.microsoft.com/office/drawing/2014/main" id="{6F9DD25E-CA07-4195-A705-5B09F2DE751E}"/>
              </a:ext>
            </a:extLst>
          </p:cNvPr>
          <p:cNvSpPr>
            <a:spLocks noGrp="1"/>
          </p:cNvSpPr>
          <p:nvPr>
            <p:ph type="sldNum" sz="quarter" idx="12"/>
          </p:nvPr>
        </p:nvSpPr>
        <p:spPr/>
        <p:txBody>
          <a:bodyPr/>
          <a:lstStyle/>
          <a:p>
            <a:fld id="{442AD375-037F-43D0-B059-5172DA06796A}" type="slidenum">
              <a:rPr lang="en-GB" noProof="0" smtClean="0"/>
              <a:pPr/>
              <a:t>25</a:t>
            </a:fld>
            <a:endParaRPr lang="en-GB" noProof="0" dirty="0"/>
          </a:p>
        </p:txBody>
      </p:sp>
      <p:pic>
        <p:nvPicPr>
          <p:cNvPr id="19" name="Picture 18" descr="A group of people posing for a photo&#10;&#10;AI-generated content may be incorrect.">
            <a:extLst>
              <a:ext uri="{FF2B5EF4-FFF2-40B4-BE49-F238E27FC236}">
                <a16:creationId xmlns:a16="http://schemas.microsoft.com/office/drawing/2014/main" id="{78E03348-6D57-5767-1DEF-C2CE1B87DDD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8052" b="17074"/>
          <a:stretch/>
        </p:blipFill>
        <p:spPr>
          <a:xfrm>
            <a:off x="514996" y="939687"/>
            <a:ext cx="11404176" cy="4932269"/>
          </a:xfrm>
          <a:prstGeom prst="rect">
            <a:avLst/>
          </a:prstGeom>
        </p:spPr>
      </p:pic>
      <p:grpSp>
        <p:nvGrpSpPr>
          <p:cNvPr id="20" name="Group 19">
            <a:extLst>
              <a:ext uri="{FF2B5EF4-FFF2-40B4-BE49-F238E27FC236}">
                <a16:creationId xmlns:a16="http://schemas.microsoft.com/office/drawing/2014/main" id="{4994BA12-6F6F-7C9E-46E1-3F9093AA507F}"/>
              </a:ext>
            </a:extLst>
          </p:cNvPr>
          <p:cNvGrpSpPr/>
          <p:nvPr/>
        </p:nvGrpSpPr>
        <p:grpSpPr>
          <a:xfrm>
            <a:off x="707540" y="788707"/>
            <a:ext cx="8935712" cy="1416157"/>
            <a:chOff x="2340622" y="4303610"/>
            <a:chExt cx="8935712" cy="1416157"/>
          </a:xfrm>
        </p:grpSpPr>
        <p:sp>
          <p:nvSpPr>
            <p:cNvPr id="7" name="Rectangle: Folded Corner 6">
              <a:extLst>
                <a:ext uri="{FF2B5EF4-FFF2-40B4-BE49-F238E27FC236}">
                  <a16:creationId xmlns:a16="http://schemas.microsoft.com/office/drawing/2014/main" id="{3C82FE51-C6FF-6C33-E76C-A7A904F23954}"/>
                </a:ext>
              </a:extLst>
            </p:cNvPr>
            <p:cNvSpPr/>
            <p:nvPr/>
          </p:nvSpPr>
          <p:spPr>
            <a:xfrm>
              <a:off x="2340622" y="4303610"/>
              <a:ext cx="1872208" cy="1416157"/>
            </a:xfrm>
            <a:prstGeom prst="foldedCorner">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 Dose rate dependence of TID Damage in front-end electronics for SLS 2.0 </a:t>
              </a:r>
              <a:r>
                <a:rPr lang="en-US" sz="1200" b="1" dirty="0">
                  <a:solidFill>
                    <a:schemeClr val="tx1"/>
                  </a:solidFill>
                  <a:latin typeface="Bradley Hand ITC" panose="03070402050302030203" pitchFamily="66" charset="0"/>
                </a:rPr>
                <a:t>Viveka Gautam</a:t>
              </a:r>
            </a:p>
            <a:p>
              <a:pPr algn="ctr"/>
              <a:r>
                <a:rPr lang="en-US" sz="1200" b="1" dirty="0">
                  <a:solidFill>
                    <a:schemeClr val="tx1"/>
                  </a:solidFill>
                  <a:latin typeface="Bradley Hand ITC" panose="03070402050302030203" pitchFamily="66" charset="0"/>
                </a:rPr>
                <a:t>Monday poster session</a:t>
              </a:r>
              <a:endParaRPr lang="de-CH" sz="1200" b="1" dirty="0" err="1">
                <a:solidFill>
                  <a:schemeClr val="tx1"/>
                </a:solidFill>
                <a:latin typeface="Bradley Hand ITC" panose="03070402050302030203" pitchFamily="66" charset="0"/>
              </a:endParaRPr>
            </a:p>
          </p:txBody>
        </p:sp>
        <p:sp>
          <p:nvSpPr>
            <p:cNvPr id="11" name="Rectangle: Folded Corner 10">
              <a:extLst>
                <a:ext uri="{FF2B5EF4-FFF2-40B4-BE49-F238E27FC236}">
                  <a16:creationId xmlns:a16="http://schemas.microsoft.com/office/drawing/2014/main" id="{7060853B-EF1D-BA63-B608-87B33300E625}"/>
                </a:ext>
              </a:extLst>
            </p:cNvPr>
            <p:cNvSpPr/>
            <p:nvPr/>
          </p:nvSpPr>
          <p:spPr>
            <a:xfrm>
              <a:off x="9404126" y="4303610"/>
              <a:ext cx="1872208" cy="1416157"/>
            </a:xfrm>
            <a:prstGeom prst="foldedCorner">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3D Doping Concentration Imaging of Silicon Sensors Using Backside Pulsing</a:t>
              </a:r>
              <a:endParaRPr lang="en-US" sz="1200" b="1" dirty="0">
                <a:solidFill>
                  <a:schemeClr val="tx1"/>
                </a:solidFill>
                <a:latin typeface="Bradley Hand ITC" panose="03070402050302030203" pitchFamily="66" charset="0"/>
              </a:endParaRPr>
            </a:p>
            <a:p>
              <a:pPr algn="ctr"/>
              <a:r>
                <a:rPr lang="en-US" sz="1200" b="1" dirty="0">
                  <a:solidFill>
                    <a:schemeClr val="tx1"/>
                  </a:solidFill>
                  <a:latin typeface="Bradley Hand ITC" panose="03070402050302030203" pitchFamily="66" charset="0"/>
                </a:rPr>
                <a:t>Xiangyu Xie</a:t>
              </a:r>
            </a:p>
            <a:p>
              <a:pPr algn="ctr"/>
              <a:r>
                <a:rPr lang="en-US" sz="1200" b="1" dirty="0">
                  <a:solidFill>
                    <a:schemeClr val="tx1"/>
                  </a:solidFill>
                  <a:latin typeface="Bradley Hand ITC" panose="03070402050302030203" pitchFamily="66" charset="0"/>
                </a:rPr>
                <a:t>Wednesday poster session</a:t>
              </a:r>
              <a:endParaRPr lang="de-CH" sz="1200" b="1" dirty="0" err="1">
                <a:solidFill>
                  <a:schemeClr val="tx1"/>
                </a:solidFill>
                <a:latin typeface="Bradley Hand ITC" panose="03070402050302030203" pitchFamily="66" charset="0"/>
              </a:endParaRPr>
            </a:p>
          </p:txBody>
        </p:sp>
        <p:sp>
          <p:nvSpPr>
            <p:cNvPr id="15" name="Rectangle: Folded Corner 14">
              <a:extLst>
                <a:ext uri="{FF2B5EF4-FFF2-40B4-BE49-F238E27FC236}">
                  <a16:creationId xmlns:a16="http://schemas.microsoft.com/office/drawing/2014/main" id="{F0745A9E-C258-EA6F-C846-315D9542B6C0}"/>
                </a:ext>
              </a:extLst>
            </p:cNvPr>
            <p:cNvSpPr/>
            <p:nvPr/>
          </p:nvSpPr>
          <p:spPr>
            <a:xfrm>
              <a:off x="7049624" y="4303610"/>
              <a:ext cx="1872208" cy="1416157"/>
            </a:xfrm>
            <a:prstGeom prst="foldedCorner">
              <a:avLst/>
            </a:prstGeom>
            <a:solidFill>
              <a:srgbClr val="FF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 </a:t>
              </a:r>
              <a:r>
                <a:rPr lang="en-US" sz="1200" dirty="0" err="1">
                  <a:solidFill>
                    <a:schemeClr val="tx1"/>
                  </a:solidFill>
                  <a:latin typeface="Bradley Hand ITC" panose="03070402050302030203" pitchFamily="66" charset="0"/>
                </a:rPr>
                <a:t>aare</a:t>
              </a:r>
              <a:r>
                <a:rPr lang="en-US" sz="1200" dirty="0">
                  <a:solidFill>
                    <a:schemeClr val="tx1"/>
                  </a:solidFill>
                  <a:latin typeface="Bradley Hand ITC" panose="03070402050302030203" pitchFamily="66" charset="0"/>
                </a:rPr>
                <a:t> – A Flexible Data Analysis Library for Hybrid Pixel Detectors </a:t>
              </a:r>
              <a:r>
                <a:rPr lang="en-US" sz="1200" b="1" dirty="0">
                  <a:solidFill>
                    <a:schemeClr val="tx1"/>
                  </a:solidFill>
                  <a:latin typeface="Bradley Hand ITC" panose="03070402050302030203" pitchFamily="66" charset="0"/>
                </a:rPr>
                <a:t>Erik </a:t>
              </a:r>
              <a:r>
                <a:rPr lang="en-US" sz="1200" b="1" dirty="0" err="1">
                  <a:solidFill>
                    <a:schemeClr val="tx1"/>
                  </a:solidFill>
                  <a:latin typeface="Bradley Hand ITC" panose="03070402050302030203" pitchFamily="66" charset="0"/>
                </a:rPr>
                <a:t>Fröjdh</a:t>
              </a:r>
              <a:endParaRPr lang="en-US" sz="1200" b="1" dirty="0">
                <a:solidFill>
                  <a:schemeClr val="tx1"/>
                </a:solidFill>
                <a:latin typeface="Bradley Hand ITC" panose="03070402050302030203" pitchFamily="66" charset="0"/>
              </a:endParaRPr>
            </a:p>
            <a:p>
              <a:pPr algn="ctr"/>
              <a:r>
                <a:rPr lang="de-CH" sz="1200" b="1" dirty="0">
                  <a:solidFill>
                    <a:schemeClr val="tx1"/>
                  </a:solidFill>
                  <a:latin typeface="Bradley Hand ITC" panose="03070402050302030203" pitchFamily="66" charset="0"/>
                </a:rPr>
                <a:t>Wednesday </a:t>
              </a:r>
              <a:r>
                <a:rPr lang="de-CH" sz="1200" b="1" dirty="0" err="1">
                  <a:solidFill>
                    <a:schemeClr val="tx1"/>
                  </a:solidFill>
                  <a:latin typeface="Bradley Hand ITC" panose="03070402050302030203" pitchFamily="66" charset="0"/>
                </a:rPr>
                <a:t>poster</a:t>
              </a:r>
              <a:r>
                <a:rPr lang="de-CH" sz="1200" b="1" dirty="0">
                  <a:solidFill>
                    <a:schemeClr val="tx1"/>
                  </a:solidFill>
                  <a:latin typeface="Bradley Hand ITC" panose="03070402050302030203" pitchFamily="66" charset="0"/>
                </a:rPr>
                <a:t> </a:t>
              </a:r>
              <a:r>
                <a:rPr lang="de-CH" sz="1200" b="1" dirty="0" err="1">
                  <a:solidFill>
                    <a:schemeClr val="tx1"/>
                  </a:solidFill>
                  <a:latin typeface="Bradley Hand ITC" panose="03070402050302030203" pitchFamily="66" charset="0"/>
                </a:rPr>
                <a:t>session</a:t>
              </a:r>
              <a:endParaRPr lang="de-CH" sz="1200" b="1" dirty="0">
                <a:solidFill>
                  <a:schemeClr val="tx1"/>
                </a:solidFill>
                <a:latin typeface="Bradley Hand ITC" panose="03070402050302030203" pitchFamily="66" charset="0"/>
              </a:endParaRPr>
            </a:p>
          </p:txBody>
        </p:sp>
        <p:sp>
          <p:nvSpPr>
            <p:cNvPr id="16" name="Rectangle: Folded Corner 15">
              <a:extLst>
                <a:ext uri="{FF2B5EF4-FFF2-40B4-BE49-F238E27FC236}">
                  <a16:creationId xmlns:a16="http://schemas.microsoft.com/office/drawing/2014/main" id="{CA306731-6464-BDAB-65F0-703543A419F3}"/>
                </a:ext>
              </a:extLst>
            </p:cNvPr>
            <p:cNvSpPr/>
            <p:nvPr/>
          </p:nvSpPr>
          <p:spPr>
            <a:xfrm>
              <a:off x="4695123" y="4303610"/>
              <a:ext cx="1872208" cy="1416157"/>
            </a:xfrm>
            <a:prstGeom prst="foldedCorner">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High frame rate RIXS spectroscopy using a JUNGFRAU detector with an </a:t>
              </a:r>
              <a:r>
                <a:rPr lang="en-US" sz="1200" dirty="0" err="1">
                  <a:solidFill>
                    <a:schemeClr val="tx1"/>
                  </a:solidFill>
                  <a:latin typeface="Bradley Hand ITC" panose="03070402050302030203" pitchFamily="66" charset="0"/>
                </a:rPr>
                <a:t>iLGAD</a:t>
              </a:r>
              <a:r>
                <a:rPr lang="en-US" sz="1200" dirty="0">
                  <a:solidFill>
                    <a:schemeClr val="tx1"/>
                  </a:solidFill>
                  <a:latin typeface="Bradley Hand ITC" panose="03070402050302030203" pitchFamily="66" charset="0"/>
                </a:rPr>
                <a:t> sensor </a:t>
              </a:r>
            </a:p>
            <a:p>
              <a:pPr algn="ctr"/>
              <a:r>
                <a:rPr lang="en-US" sz="1200" b="1" dirty="0">
                  <a:solidFill>
                    <a:schemeClr val="tx1"/>
                  </a:solidFill>
                  <a:latin typeface="Bradley Hand ITC" panose="03070402050302030203" pitchFamily="66" charset="0"/>
                </a:rPr>
                <a:t>Viktoria Hinger</a:t>
              </a:r>
            </a:p>
            <a:p>
              <a:pPr algn="ctr"/>
              <a:r>
                <a:rPr lang="en-US" sz="1200" b="1" dirty="0">
                  <a:solidFill>
                    <a:schemeClr val="tx1"/>
                  </a:solidFill>
                  <a:latin typeface="Bradley Hand ITC" panose="03070402050302030203" pitchFamily="66" charset="0"/>
                </a:rPr>
                <a:t>Wednesday poster session</a:t>
              </a:r>
              <a:endParaRPr lang="de-CH" sz="1200" b="1" dirty="0" err="1">
                <a:solidFill>
                  <a:schemeClr val="tx1"/>
                </a:solidFill>
                <a:latin typeface="Bradley Hand ITC" panose="03070402050302030203" pitchFamily="66" charset="0"/>
              </a:endParaRPr>
            </a:p>
          </p:txBody>
        </p:sp>
      </p:grpSp>
      <p:grpSp>
        <p:nvGrpSpPr>
          <p:cNvPr id="2" name="Group 1">
            <a:extLst>
              <a:ext uri="{FF2B5EF4-FFF2-40B4-BE49-F238E27FC236}">
                <a16:creationId xmlns:a16="http://schemas.microsoft.com/office/drawing/2014/main" id="{F3CFC845-5685-1936-AED1-EC2D0C353C60}"/>
              </a:ext>
            </a:extLst>
          </p:cNvPr>
          <p:cNvGrpSpPr/>
          <p:nvPr/>
        </p:nvGrpSpPr>
        <p:grpSpPr>
          <a:xfrm>
            <a:off x="707540" y="4317099"/>
            <a:ext cx="11019088" cy="1416157"/>
            <a:chOff x="749118" y="788707"/>
            <a:chExt cx="11019088" cy="1416157"/>
          </a:xfrm>
        </p:grpSpPr>
        <p:sp>
          <p:nvSpPr>
            <p:cNvPr id="9" name="Rectangle: Folded Corner 8">
              <a:extLst>
                <a:ext uri="{FF2B5EF4-FFF2-40B4-BE49-F238E27FC236}">
                  <a16:creationId xmlns:a16="http://schemas.microsoft.com/office/drawing/2014/main" id="{9339904D-994C-699D-E50E-2A19367F0115}"/>
                </a:ext>
              </a:extLst>
            </p:cNvPr>
            <p:cNvSpPr/>
            <p:nvPr/>
          </p:nvSpPr>
          <p:spPr>
            <a:xfrm>
              <a:off x="9895998" y="788707"/>
              <a:ext cx="1872208" cy="1416157"/>
            </a:xfrm>
            <a:prstGeom prst="foldedCorner">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Characterization of the JUNGFRAU 1.2 readout ASIC </a:t>
              </a:r>
            </a:p>
            <a:p>
              <a:pPr algn="ctr"/>
              <a:r>
                <a:rPr lang="en-US" sz="1200" b="1" dirty="0">
                  <a:solidFill>
                    <a:schemeClr val="tx1"/>
                  </a:solidFill>
                  <a:latin typeface="Bradley Hand ITC" panose="03070402050302030203" pitchFamily="66" charset="0"/>
                </a:rPr>
                <a:t>Vadym Kedych</a:t>
              </a:r>
            </a:p>
            <a:p>
              <a:pPr algn="ctr"/>
              <a:r>
                <a:rPr lang="en-US" sz="1200" b="1" dirty="0">
                  <a:solidFill>
                    <a:schemeClr val="tx1"/>
                  </a:solidFill>
                  <a:latin typeface="Bradley Hand ITC" panose="03070402050302030203" pitchFamily="66" charset="0"/>
                </a:rPr>
                <a:t>Thursday 11:00</a:t>
              </a:r>
              <a:endParaRPr lang="de-CH" sz="1200" b="1" dirty="0" err="1">
                <a:solidFill>
                  <a:schemeClr val="tx1"/>
                </a:solidFill>
                <a:latin typeface="Bradley Hand ITC" panose="03070402050302030203" pitchFamily="66" charset="0"/>
              </a:endParaRPr>
            </a:p>
          </p:txBody>
        </p:sp>
        <p:sp>
          <p:nvSpPr>
            <p:cNvPr id="10" name="Rectangle: Folded Corner 9">
              <a:extLst>
                <a:ext uri="{FF2B5EF4-FFF2-40B4-BE49-F238E27FC236}">
                  <a16:creationId xmlns:a16="http://schemas.microsoft.com/office/drawing/2014/main" id="{9995F618-74A2-68C3-D29A-888F2A25B4D6}"/>
                </a:ext>
              </a:extLst>
            </p:cNvPr>
            <p:cNvSpPr/>
            <p:nvPr/>
          </p:nvSpPr>
          <p:spPr>
            <a:xfrm>
              <a:off x="749118" y="788707"/>
              <a:ext cx="1872208" cy="1416157"/>
            </a:xfrm>
            <a:prstGeom prst="foldedCorner">
              <a:avLst/>
            </a:prstGeom>
            <a:solidFill>
              <a:srgbClr val="FF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A 1M charge integrating hybrid pixel detector for electron diffraction </a:t>
              </a:r>
            </a:p>
            <a:p>
              <a:pPr algn="ctr"/>
              <a:r>
                <a:rPr lang="en-US" sz="1200" b="1" dirty="0">
                  <a:solidFill>
                    <a:schemeClr val="tx1"/>
                  </a:solidFill>
                  <a:latin typeface="Bradley Hand ITC" panose="03070402050302030203" pitchFamily="66" charset="0"/>
                </a:rPr>
                <a:t>Khalil Ferjaoui</a:t>
              </a:r>
            </a:p>
            <a:p>
              <a:pPr algn="ctr"/>
              <a:r>
                <a:rPr lang="en-US" sz="1200" b="1" dirty="0">
                  <a:solidFill>
                    <a:schemeClr val="tx1"/>
                  </a:solidFill>
                  <a:latin typeface="Bradley Hand ITC" panose="03070402050302030203" pitchFamily="66" charset="0"/>
                </a:rPr>
                <a:t>Monday 15:00 </a:t>
              </a:r>
              <a:endParaRPr lang="de-CH" sz="1200" b="1" dirty="0" err="1">
                <a:solidFill>
                  <a:schemeClr val="tx1"/>
                </a:solidFill>
                <a:latin typeface="Bradley Hand ITC" panose="03070402050302030203" pitchFamily="66" charset="0"/>
              </a:endParaRPr>
            </a:p>
          </p:txBody>
        </p:sp>
        <p:sp>
          <p:nvSpPr>
            <p:cNvPr id="12" name="Rectangle: Folded Corner 11">
              <a:extLst>
                <a:ext uri="{FF2B5EF4-FFF2-40B4-BE49-F238E27FC236}">
                  <a16:creationId xmlns:a16="http://schemas.microsoft.com/office/drawing/2014/main" id="{B57C49EB-88B4-B8F3-DA18-A9B73289FFC3}"/>
                </a:ext>
              </a:extLst>
            </p:cNvPr>
            <p:cNvSpPr/>
            <p:nvPr/>
          </p:nvSpPr>
          <p:spPr>
            <a:xfrm>
              <a:off x="3035838" y="788707"/>
              <a:ext cx="1872208" cy="1416157"/>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Enhancing the Performance of High-Z Sensors for Photon Science Applications </a:t>
              </a:r>
            </a:p>
            <a:p>
              <a:pPr algn="ctr"/>
              <a:r>
                <a:rPr lang="en-US" sz="1200" b="1" dirty="0">
                  <a:solidFill>
                    <a:schemeClr val="tx1"/>
                  </a:solidFill>
                  <a:latin typeface="Bradley Hand ITC" panose="03070402050302030203" pitchFamily="66" charset="0"/>
                </a:rPr>
                <a:t>Kirsty Paton</a:t>
              </a:r>
            </a:p>
            <a:p>
              <a:pPr algn="ctr"/>
              <a:r>
                <a:rPr lang="en-US" sz="1200" b="1" dirty="0">
                  <a:solidFill>
                    <a:schemeClr val="tx1"/>
                  </a:solidFill>
                  <a:latin typeface="Bradley Hand ITC" panose="03070402050302030203" pitchFamily="66" charset="0"/>
                </a:rPr>
                <a:t>Tuesday 10:10</a:t>
              </a:r>
              <a:endParaRPr lang="de-CH" sz="1200" b="1" dirty="0" err="1">
                <a:solidFill>
                  <a:schemeClr val="tx1"/>
                </a:solidFill>
                <a:latin typeface="Bradley Hand ITC" panose="03070402050302030203" pitchFamily="66" charset="0"/>
              </a:endParaRPr>
            </a:p>
          </p:txBody>
        </p:sp>
        <p:sp>
          <p:nvSpPr>
            <p:cNvPr id="14" name="Rectangle: Folded Corner 13">
              <a:extLst>
                <a:ext uri="{FF2B5EF4-FFF2-40B4-BE49-F238E27FC236}">
                  <a16:creationId xmlns:a16="http://schemas.microsoft.com/office/drawing/2014/main" id="{A4C2630E-7DAB-767E-88CA-BB49BDF0AAF3}"/>
                </a:ext>
              </a:extLst>
            </p:cNvPr>
            <p:cNvSpPr/>
            <p:nvPr/>
          </p:nvSpPr>
          <p:spPr>
            <a:xfrm>
              <a:off x="7609278" y="788707"/>
              <a:ext cx="1872208" cy="1416157"/>
            </a:xfrm>
            <a:prstGeom prst="foldedCorner">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CZT as a Material for Detecting Hard X-rays at Synchrotrons and FELs </a:t>
              </a:r>
            </a:p>
            <a:p>
              <a:pPr algn="ctr"/>
              <a:r>
                <a:rPr lang="en-US" sz="1200" b="1" dirty="0">
                  <a:solidFill>
                    <a:schemeClr val="tx1"/>
                  </a:solidFill>
                  <a:latin typeface="Bradley Hand ITC" panose="03070402050302030203" pitchFamily="66" charset="0"/>
                </a:rPr>
                <a:t>Jonathan Mulvey</a:t>
              </a:r>
            </a:p>
            <a:p>
              <a:pPr algn="ctr"/>
              <a:r>
                <a:rPr lang="en-US" sz="1200" b="1" dirty="0">
                  <a:solidFill>
                    <a:schemeClr val="tx1"/>
                  </a:solidFill>
                  <a:latin typeface="Bradley Hand ITC" panose="03070402050302030203" pitchFamily="66" charset="0"/>
                </a:rPr>
                <a:t>Tuesday 9:50</a:t>
              </a:r>
              <a:endParaRPr lang="de-CH" sz="1200" b="1" dirty="0" err="1">
                <a:solidFill>
                  <a:schemeClr val="tx1"/>
                </a:solidFill>
                <a:latin typeface="Bradley Hand ITC" panose="03070402050302030203" pitchFamily="66" charset="0"/>
              </a:endParaRPr>
            </a:p>
          </p:txBody>
        </p:sp>
        <p:sp>
          <p:nvSpPr>
            <p:cNvPr id="17" name="Rectangle: Folded Corner 16">
              <a:extLst>
                <a:ext uri="{FF2B5EF4-FFF2-40B4-BE49-F238E27FC236}">
                  <a16:creationId xmlns:a16="http://schemas.microsoft.com/office/drawing/2014/main" id="{9CF34735-122F-6257-C0AF-AD81FA93D5F4}"/>
                </a:ext>
              </a:extLst>
            </p:cNvPr>
            <p:cNvSpPr/>
            <p:nvPr/>
          </p:nvSpPr>
          <p:spPr>
            <a:xfrm>
              <a:off x="5322558" y="788707"/>
              <a:ext cx="1872208" cy="1416157"/>
            </a:xfrm>
            <a:prstGeom prst="foldedCorner">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Bradley Hand ITC" panose="03070402050302030203" pitchFamily="66" charset="0"/>
                </a:rPr>
                <a:t>Characterisation of inverse LGADs in the soft X-ray energy range </a:t>
              </a:r>
              <a:r>
                <a:rPr lang="en-US" sz="1200" b="1" dirty="0">
                  <a:solidFill>
                    <a:schemeClr val="tx1"/>
                  </a:solidFill>
                  <a:latin typeface="Bradley Hand ITC" panose="03070402050302030203" pitchFamily="66" charset="0"/>
                </a:rPr>
                <a:t>Shuqi Li</a:t>
              </a:r>
            </a:p>
            <a:p>
              <a:pPr algn="ctr"/>
              <a:r>
                <a:rPr lang="en-US" sz="1200" b="1" dirty="0">
                  <a:solidFill>
                    <a:schemeClr val="tx1"/>
                  </a:solidFill>
                  <a:latin typeface="Bradley Hand ITC" panose="03070402050302030203" pitchFamily="66" charset="0"/>
                </a:rPr>
                <a:t>Tuesday 11:00</a:t>
              </a:r>
              <a:endParaRPr lang="de-CH" sz="1200" b="1" dirty="0" err="1">
                <a:solidFill>
                  <a:schemeClr val="tx1"/>
                </a:solidFill>
                <a:latin typeface="Bradley Hand ITC" panose="03070402050302030203" pitchFamily="66" charset="0"/>
              </a:endParaRPr>
            </a:p>
          </p:txBody>
        </p:sp>
      </p:grpSp>
    </p:spTree>
    <p:extLst>
      <p:ext uri="{BB962C8B-B14F-4D97-AF65-F5344CB8AC3E}">
        <p14:creationId xmlns:p14="http://schemas.microsoft.com/office/powerpoint/2010/main" val="1621254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633" fill="hold"/>
                                        <p:tgtEl>
                                          <p:spTgt spid="13"/>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3" repeatCount="indefinite" fill="hold" display="0">
                  <p:stCondLst>
                    <p:cond delay="indefinite"/>
                  </p:stCondLst>
                </p:cTn>
                <p:tgtEl>
                  <p:spTgt spid="13"/>
                </p:tgtEl>
              </p:cMediaNode>
            </p:video>
            <p:seq concurrent="1" nextAc="seek">
              <p:cTn id="14" restart="whenNotActive" fill="hold" evtFilter="cancelBubble" nodeType="interactiveSeq">
                <p:stCondLst>
                  <p:cond evt="onClick" delay="0">
                    <p:tgtEl>
                      <p:spTgt spid="13"/>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13"/>
                                        </p:tgtEl>
                                      </p:cBhvr>
                                    </p:cmd>
                                  </p:childTnLst>
                                </p:cTn>
                              </p:par>
                            </p:childTnLst>
                          </p:cTn>
                        </p:par>
                      </p:childTnLst>
                    </p:cTn>
                  </p:par>
                </p:childTnLst>
              </p:cTn>
              <p:nextCondLst>
                <p:cond evt="onClick" delay="0">
                  <p:tgtEl>
                    <p:spTgt spid="13"/>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037746-BF37-40AC-8B77-B619BAD1863E}" type="datetime1">
              <a:rPr lang="de-CH" noProof="0" smtClean="0"/>
              <a:t>06.07.2025</a:t>
            </a:fld>
            <a:endParaRPr lang="en-GB" noProof="0" dirty="0"/>
          </a:p>
        </p:txBody>
      </p:sp>
      <p:sp>
        <p:nvSpPr>
          <p:cNvPr id="3" name="Footer Placeholder 2"/>
          <p:cNvSpPr>
            <a:spLocks noGrp="1"/>
          </p:cNvSpPr>
          <p:nvPr>
            <p:ph type="ftr" sz="quarter" idx="11"/>
          </p:nvPr>
        </p:nvSpPr>
        <p:spPr/>
        <p:txBody>
          <a:bodyPr/>
          <a:lstStyle/>
          <a:p>
            <a:r>
              <a:rPr lang="en-GB" noProof="0"/>
              <a:t>PSI Center for Photon Science</a:t>
            </a:r>
            <a:endParaRPr lang="en-GB" noProof="0" dirty="0"/>
          </a:p>
        </p:txBody>
      </p:sp>
      <p:sp>
        <p:nvSpPr>
          <p:cNvPr id="4" name="Slide Number Placeholder 3"/>
          <p:cNvSpPr>
            <a:spLocks noGrp="1"/>
          </p:cNvSpPr>
          <p:nvPr>
            <p:ph type="sldNum" sz="quarter" idx="12"/>
          </p:nvPr>
        </p:nvSpPr>
        <p:spPr/>
        <p:txBody>
          <a:bodyPr/>
          <a:lstStyle/>
          <a:p>
            <a:fld id="{442AD375-037F-43D0-B059-5172DA06796A}" type="slidenum">
              <a:rPr lang="en-GB" noProof="0" smtClean="0"/>
              <a:pPr/>
              <a:t>26</a:t>
            </a:fld>
            <a:endParaRPr lang="en-GB" noProof="0" dirty="0"/>
          </a:p>
        </p:txBody>
      </p:sp>
      <p:sp>
        <p:nvSpPr>
          <p:cNvPr id="5" name="Text Placeholder 4"/>
          <p:cNvSpPr>
            <a:spLocks noGrp="1"/>
          </p:cNvSpPr>
          <p:nvPr>
            <p:ph type="body" sz="quarter" idx="13"/>
          </p:nvPr>
        </p:nvSpPr>
        <p:spPr/>
        <p:txBody>
          <a:bodyPr/>
          <a:lstStyle/>
          <a:p>
            <a:endParaRPr lang="de-CH"/>
          </a:p>
        </p:txBody>
      </p:sp>
    </p:spTree>
    <p:extLst>
      <p:ext uri="{BB962C8B-B14F-4D97-AF65-F5344CB8AC3E}">
        <p14:creationId xmlns:p14="http://schemas.microsoft.com/office/powerpoint/2010/main" val="38492207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Large detectors</a:t>
            </a:r>
          </a:p>
        </p:txBody>
      </p:sp>
      <p:pic>
        <p:nvPicPr>
          <p:cNvPr id="13" name="Picture 3" descr="U:\Cofund\Jungfrau02.bmp"/>
          <p:cNvPicPr>
            <a:picLocks noChangeAspect="1" noChangeArrowheads="1"/>
          </p:cNvPicPr>
          <p:nvPr/>
        </p:nvPicPr>
        <p:blipFill rotWithShape="1">
          <a:blip r:embed="rId2">
            <a:extLst>
              <a:ext uri="{28A0092B-C50C-407E-A947-70E740481C1C}">
                <a14:useLocalDpi xmlns:a14="http://schemas.microsoft.com/office/drawing/2010/main" val="0"/>
              </a:ext>
            </a:extLst>
          </a:blip>
          <a:srcRect l="28533" t="4265" r="20734" b="14489"/>
          <a:stretch/>
        </p:blipFill>
        <p:spPr bwMode="auto">
          <a:xfrm>
            <a:off x="994176" y="1488794"/>
            <a:ext cx="5005813" cy="3956431"/>
          </a:xfrm>
          <a:prstGeom prst="rect">
            <a:avLst/>
          </a:prstGeom>
          <a:noFill/>
          <a:extLst>
            <a:ext uri="{909E8E84-426E-40DD-AFC4-6F175D3DCCD1}">
              <a14:hiddenFill xmlns:a14="http://schemas.microsoft.com/office/drawing/2010/main">
                <a:solidFill>
                  <a:srgbClr val="FFFFFF"/>
                </a:solidFill>
              </a14:hiddenFill>
            </a:ext>
          </a:extLst>
        </p:spPr>
      </p:pic>
      <p:grpSp>
        <p:nvGrpSpPr>
          <p:cNvPr id="194" name="Group 193"/>
          <p:cNvGrpSpPr/>
          <p:nvPr/>
        </p:nvGrpSpPr>
        <p:grpSpPr>
          <a:xfrm>
            <a:off x="6861663" y="2495723"/>
            <a:ext cx="4469718" cy="3415075"/>
            <a:chOff x="407661" y="3919384"/>
            <a:chExt cx="3732911" cy="2749976"/>
          </a:xfrm>
        </p:grpSpPr>
        <p:grpSp>
          <p:nvGrpSpPr>
            <p:cNvPr id="17" name="Group 348"/>
            <p:cNvGrpSpPr>
              <a:grpSpLocks/>
            </p:cNvGrpSpPr>
            <p:nvPr/>
          </p:nvGrpSpPr>
          <p:grpSpPr bwMode="auto">
            <a:xfrm>
              <a:off x="3104820" y="4169134"/>
              <a:ext cx="793501" cy="239581"/>
              <a:chOff x="3466" y="828"/>
              <a:chExt cx="1058" cy="212"/>
            </a:xfrm>
          </p:grpSpPr>
          <p:sp>
            <p:nvSpPr>
              <p:cNvPr id="141" name="Line 349"/>
              <p:cNvSpPr>
                <a:spLocks noChangeShapeType="1"/>
              </p:cNvSpPr>
              <p:nvPr/>
            </p:nvSpPr>
            <p:spPr bwMode="auto">
              <a:xfrm>
                <a:off x="3539" y="1039"/>
                <a:ext cx="833"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de-CH" sz="1333"/>
              </a:p>
            </p:txBody>
          </p:sp>
          <p:sp>
            <p:nvSpPr>
              <p:cNvPr id="142" name="Text Box 350"/>
              <p:cNvSpPr txBox="1">
                <a:spLocks noChangeArrowheads="1"/>
              </p:cNvSpPr>
              <p:nvPr/>
            </p:nvSpPr>
            <p:spPr bwMode="auto">
              <a:xfrm>
                <a:off x="3466" y="828"/>
                <a:ext cx="105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r>
                  <a:rPr lang="en-US" altLang="de-DE" sz="1333" dirty="0">
                    <a:latin typeface="+mn-lt"/>
                    <a:ea typeface="ヒラギノ角ゴ Pro W3"/>
                    <a:cs typeface="ヒラギノ角ゴ Pro W3"/>
                  </a:rPr>
                  <a:t>&gt;2.5 mm</a:t>
                </a:r>
              </a:p>
            </p:txBody>
          </p:sp>
        </p:grpSp>
        <p:grpSp>
          <p:nvGrpSpPr>
            <p:cNvPr id="19" name="Group 356"/>
            <p:cNvGrpSpPr>
              <a:grpSpLocks/>
            </p:cNvGrpSpPr>
            <p:nvPr/>
          </p:nvGrpSpPr>
          <p:grpSpPr bwMode="auto">
            <a:xfrm>
              <a:off x="2945071" y="4443749"/>
              <a:ext cx="1052251" cy="559398"/>
              <a:chOff x="3247" y="1063"/>
              <a:chExt cx="1403" cy="495"/>
            </a:xfrm>
          </p:grpSpPr>
          <p:grpSp>
            <p:nvGrpSpPr>
              <p:cNvPr id="121" name="Group 357"/>
              <p:cNvGrpSpPr>
                <a:grpSpLocks/>
              </p:cNvGrpSpPr>
              <p:nvPr/>
            </p:nvGrpSpPr>
            <p:grpSpPr bwMode="auto">
              <a:xfrm>
                <a:off x="3977" y="1063"/>
                <a:ext cx="673" cy="495"/>
                <a:chOff x="4460" y="1110"/>
                <a:chExt cx="673" cy="495"/>
              </a:xfrm>
            </p:grpSpPr>
            <p:sp>
              <p:nvSpPr>
                <p:cNvPr id="130" name="Rectangle 6"/>
                <p:cNvSpPr>
                  <a:spLocks noChangeArrowheads="1"/>
                </p:cNvSpPr>
                <p:nvPr/>
              </p:nvSpPr>
              <p:spPr bwMode="auto">
                <a:xfrm>
                  <a:off x="4579" y="1358"/>
                  <a:ext cx="554" cy="16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31" name="Oval 7"/>
                <p:cNvSpPr>
                  <a:spLocks noChangeArrowheads="1"/>
                </p:cNvSpPr>
                <p:nvPr/>
              </p:nvSpPr>
              <p:spPr bwMode="auto">
                <a:xfrm>
                  <a:off x="4851" y="1270"/>
                  <a:ext cx="46" cy="78"/>
                </a:xfrm>
                <a:prstGeom prst="ellipse">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32" name="Oval 57"/>
                <p:cNvSpPr>
                  <a:spLocks noChangeArrowheads="1"/>
                </p:cNvSpPr>
                <p:nvPr/>
              </p:nvSpPr>
              <p:spPr bwMode="auto">
                <a:xfrm>
                  <a:off x="4942" y="1270"/>
                  <a:ext cx="45" cy="78"/>
                </a:xfrm>
                <a:prstGeom prst="ellipse">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33" name="Oval 59"/>
                <p:cNvSpPr>
                  <a:spLocks noChangeArrowheads="1"/>
                </p:cNvSpPr>
                <p:nvPr/>
              </p:nvSpPr>
              <p:spPr bwMode="auto">
                <a:xfrm>
                  <a:off x="5043" y="1270"/>
                  <a:ext cx="46" cy="78"/>
                </a:xfrm>
                <a:prstGeom prst="ellipse">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34" name="Rectangle 63"/>
                <p:cNvSpPr>
                  <a:spLocks noChangeArrowheads="1"/>
                </p:cNvSpPr>
                <p:nvPr/>
              </p:nvSpPr>
              <p:spPr bwMode="auto">
                <a:xfrm>
                  <a:off x="4761" y="1110"/>
                  <a:ext cx="372" cy="160"/>
                </a:xfrm>
                <a:prstGeom prst="rect">
                  <a:avLst/>
                </a:prstGeom>
                <a:solidFill>
                  <a:srgbClr val="E1C0BD"/>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35" name="Freeform 8"/>
                <p:cNvSpPr>
                  <a:spLocks/>
                </p:cNvSpPr>
                <p:nvPr/>
              </p:nvSpPr>
              <p:spPr bwMode="auto">
                <a:xfrm>
                  <a:off x="4460" y="1157"/>
                  <a:ext cx="190" cy="361"/>
                </a:xfrm>
                <a:custGeom>
                  <a:avLst/>
                  <a:gdLst>
                    <a:gd name="T0" fmla="*/ 447675 w 190"/>
                    <a:gd name="T1" fmla="*/ 229695 h 361"/>
                    <a:gd name="T2" fmla="*/ 342900 w 190"/>
                    <a:gd name="T3" fmla="*/ 67770 h 361"/>
                    <a:gd name="T4" fmla="*/ 152400 w 190"/>
                    <a:gd name="T5" fmla="*/ 1095 h 361"/>
                    <a:gd name="T6" fmla="*/ 57150 w 190"/>
                    <a:gd name="T7" fmla="*/ 115395 h 361"/>
                    <a:gd name="T8" fmla="*/ 19050 w 190"/>
                    <a:gd name="T9" fmla="*/ 391620 h 361"/>
                    <a:gd name="T10" fmla="*/ 0 w 190"/>
                    <a:gd name="T11" fmla="*/ 505920 h 361"/>
                    <a:gd name="T12" fmla="*/ 0 60000 65536"/>
                    <a:gd name="T13" fmla="*/ 0 60000 65536"/>
                    <a:gd name="T14" fmla="*/ 0 60000 65536"/>
                    <a:gd name="T15" fmla="*/ 0 60000 65536"/>
                    <a:gd name="T16" fmla="*/ 0 60000 65536"/>
                    <a:gd name="T17" fmla="*/ 0 60000 65536"/>
                    <a:gd name="T18" fmla="*/ 0 w 190"/>
                    <a:gd name="T19" fmla="*/ 0 h 361"/>
                    <a:gd name="T20" fmla="*/ 190 w 190"/>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90" h="361">
                      <a:moveTo>
                        <a:pt x="190" y="193"/>
                      </a:moveTo>
                      <a:cubicBezTo>
                        <a:pt x="186" y="169"/>
                        <a:pt x="188" y="80"/>
                        <a:pt x="166" y="49"/>
                      </a:cubicBezTo>
                      <a:cubicBezTo>
                        <a:pt x="144" y="18"/>
                        <a:pt x="84" y="0"/>
                        <a:pt x="58" y="7"/>
                      </a:cubicBezTo>
                      <a:cubicBezTo>
                        <a:pt x="32" y="14"/>
                        <a:pt x="14" y="55"/>
                        <a:pt x="7" y="91"/>
                      </a:cubicBezTo>
                      <a:cubicBezTo>
                        <a:pt x="0" y="127"/>
                        <a:pt x="5" y="181"/>
                        <a:pt x="13" y="226"/>
                      </a:cubicBezTo>
                      <a:cubicBezTo>
                        <a:pt x="21" y="271"/>
                        <a:pt x="49" y="333"/>
                        <a:pt x="58" y="361"/>
                      </a:cubicBezTo>
                    </a:path>
                  </a:pathLst>
                </a:custGeom>
                <a:noFill/>
                <a:ln w="25400"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de-CH" sz="1333"/>
                </a:p>
              </p:txBody>
            </p:sp>
            <p:sp>
              <p:nvSpPr>
                <p:cNvPr id="136" name="Rectangle 364"/>
                <p:cNvSpPr>
                  <a:spLocks noChangeArrowheads="1"/>
                </p:cNvSpPr>
                <p:nvPr/>
              </p:nvSpPr>
              <p:spPr bwMode="auto">
                <a:xfrm>
                  <a:off x="4467" y="1518"/>
                  <a:ext cx="666" cy="87"/>
                </a:xfrm>
                <a:prstGeom prst="rect">
                  <a:avLst/>
                </a:prstGeom>
                <a:solidFill>
                  <a:schemeClr val="folHlink"/>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grpSp>
            <p:nvGrpSpPr>
              <p:cNvPr id="122" name="Group 365"/>
              <p:cNvGrpSpPr>
                <a:grpSpLocks/>
              </p:cNvGrpSpPr>
              <p:nvPr/>
            </p:nvGrpSpPr>
            <p:grpSpPr bwMode="auto">
              <a:xfrm flipH="1">
                <a:off x="3247" y="1063"/>
                <a:ext cx="673" cy="495"/>
                <a:chOff x="4460" y="1110"/>
                <a:chExt cx="673" cy="495"/>
              </a:xfrm>
            </p:grpSpPr>
            <p:sp>
              <p:nvSpPr>
                <p:cNvPr id="123" name="Rectangle 6"/>
                <p:cNvSpPr>
                  <a:spLocks noChangeArrowheads="1"/>
                </p:cNvSpPr>
                <p:nvPr/>
              </p:nvSpPr>
              <p:spPr bwMode="auto">
                <a:xfrm>
                  <a:off x="4579" y="1358"/>
                  <a:ext cx="554" cy="160"/>
                </a:xfrm>
                <a:prstGeom prst="rect">
                  <a:avLst/>
                </a:prstGeom>
                <a:solidFill>
                  <a:schemeClr val="accent1"/>
                </a:solidFill>
                <a:ln w="9525" algn="ctr">
                  <a:solidFill>
                    <a:schemeClr val="tx1"/>
                  </a:solidFill>
                  <a:round/>
                  <a:headEnd/>
                  <a:tailEnd/>
                </a:ln>
              </p:spPr>
              <p:txBody>
                <a:bodyPr lIns="36000" rIns="36000"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r>
                    <a:rPr lang="en-US" altLang="de-DE" sz="1333">
                      <a:latin typeface="+mn-lt"/>
                      <a:ea typeface="ヒラギノ角ゴ Pro W3"/>
                      <a:cs typeface="ヒラギノ角ゴ Pro W3"/>
                    </a:rPr>
                    <a:t>Chip</a:t>
                  </a:r>
                </a:p>
              </p:txBody>
            </p:sp>
            <p:sp>
              <p:nvSpPr>
                <p:cNvPr id="124" name="Oval 7"/>
                <p:cNvSpPr>
                  <a:spLocks noChangeArrowheads="1"/>
                </p:cNvSpPr>
                <p:nvPr/>
              </p:nvSpPr>
              <p:spPr bwMode="auto">
                <a:xfrm>
                  <a:off x="4851" y="1270"/>
                  <a:ext cx="46" cy="78"/>
                </a:xfrm>
                <a:prstGeom prst="ellipse">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25" name="Oval 57"/>
                <p:cNvSpPr>
                  <a:spLocks noChangeArrowheads="1"/>
                </p:cNvSpPr>
                <p:nvPr/>
              </p:nvSpPr>
              <p:spPr bwMode="auto">
                <a:xfrm>
                  <a:off x="4942" y="1270"/>
                  <a:ext cx="45" cy="78"/>
                </a:xfrm>
                <a:prstGeom prst="ellipse">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26" name="Oval 59"/>
                <p:cNvSpPr>
                  <a:spLocks noChangeArrowheads="1"/>
                </p:cNvSpPr>
                <p:nvPr/>
              </p:nvSpPr>
              <p:spPr bwMode="auto">
                <a:xfrm>
                  <a:off x="5043" y="1270"/>
                  <a:ext cx="46" cy="78"/>
                </a:xfrm>
                <a:prstGeom prst="ellipse">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27" name="Rectangle 63"/>
                <p:cNvSpPr>
                  <a:spLocks noChangeArrowheads="1"/>
                </p:cNvSpPr>
                <p:nvPr/>
              </p:nvSpPr>
              <p:spPr bwMode="auto">
                <a:xfrm>
                  <a:off x="4761" y="1110"/>
                  <a:ext cx="372" cy="160"/>
                </a:xfrm>
                <a:prstGeom prst="rect">
                  <a:avLst/>
                </a:prstGeom>
                <a:solidFill>
                  <a:srgbClr val="E1C0BD"/>
                </a:solidFill>
                <a:ln w="9525" algn="ctr">
                  <a:solidFill>
                    <a:schemeClr val="tx1"/>
                  </a:solidFill>
                  <a:round/>
                  <a:headEnd/>
                  <a:tailEnd/>
                </a:ln>
              </p:spPr>
              <p:txBody>
                <a:bodyPr lIns="0" tIns="10800" rIns="0" bIns="10800" anchor="ctr" anchorCtr="1"/>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en-US" altLang="de-DE" sz="1333" dirty="0">
                    <a:latin typeface="+mn-lt"/>
                    <a:ea typeface="ヒラギノ角ゴ Pro W3"/>
                    <a:cs typeface="ヒラギノ角ゴ Pro W3"/>
                  </a:endParaRPr>
                </a:p>
              </p:txBody>
            </p:sp>
            <p:sp>
              <p:nvSpPr>
                <p:cNvPr id="128" name="Freeform 8"/>
                <p:cNvSpPr>
                  <a:spLocks/>
                </p:cNvSpPr>
                <p:nvPr/>
              </p:nvSpPr>
              <p:spPr bwMode="auto">
                <a:xfrm>
                  <a:off x="4460" y="1157"/>
                  <a:ext cx="190" cy="361"/>
                </a:xfrm>
                <a:custGeom>
                  <a:avLst/>
                  <a:gdLst>
                    <a:gd name="T0" fmla="*/ 447675 w 190"/>
                    <a:gd name="T1" fmla="*/ 229695 h 361"/>
                    <a:gd name="T2" fmla="*/ 342900 w 190"/>
                    <a:gd name="T3" fmla="*/ 67770 h 361"/>
                    <a:gd name="T4" fmla="*/ 152400 w 190"/>
                    <a:gd name="T5" fmla="*/ 1095 h 361"/>
                    <a:gd name="T6" fmla="*/ 57150 w 190"/>
                    <a:gd name="T7" fmla="*/ 115395 h 361"/>
                    <a:gd name="T8" fmla="*/ 19050 w 190"/>
                    <a:gd name="T9" fmla="*/ 391620 h 361"/>
                    <a:gd name="T10" fmla="*/ 0 w 190"/>
                    <a:gd name="T11" fmla="*/ 505920 h 361"/>
                    <a:gd name="T12" fmla="*/ 0 60000 65536"/>
                    <a:gd name="T13" fmla="*/ 0 60000 65536"/>
                    <a:gd name="T14" fmla="*/ 0 60000 65536"/>
                    <a:gd name="T15" fmla="*/ 0 60000 65536"/>
                    <a:gd name="T16" fmla="*/ 0 60000 65536"/>
                    <a:gd name="T17" fmla="*/ 0 60000 65536"/>
                    <a:gd name="T18" fmla="*/ 0 w 190"/>
                    <a:gd name="T19" fmla="*/ 0 h 361"/>
                    <a:gd name="T20" fmla="*/ 190 w 190"/>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90" h="361">
                      <a:moveTo>
                        <a:pt x="190" y="193"/>
                      </a:moveTo>
                      <a:cubicBezTo>
                        <a:pt x="186" y="169"/>
                        <a:pt x="188" y="80"/>
                        <a:pt x="166" y="49"/>
                      </a:cubicBezTo>
                      <a:cubicBezTo>
                        <a:pt x="144" y="18"/>
                        <a:pt x="84" y="0"/>
                        <a:pt x="58" y="7"/>
                      </a:cubicBezTo>
                      <a:cubicBezTo>
                        <a:pt x="32" y="14"/>
                        <a:pt x="14" y="55"/>
                        <a:pt x="7" y="91"/>
                      </a:cubicBezTo>
                      <a:cubicBezTo>
                        <a:pt x="0" y="127"/>
                        <a:pt x="5" y="181"/>
                        <a:pt x="13" y="226"/>
                      </a:cubicBezTo>
                      <a:cubicBezTo>
                        <a:pt x="21" y="271"/>
                        <a:pt x="49" y="333"/>
                        <a:pt x="58" y="361"/>
                      </a:cubicBezTo>
                    </a:path>
                  </a:pathLst>
                </a:custGeom>
                <a:noFill/>
                <a:ln w="25400"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de-CH" sz="1333"/>
                </a:p>
              </p:txBody>
            </p:sp>
            <p:sp>
              <p:nvSpPr>
                <p:cNvPr id="129" name="Rectangle 372"/>
                <p:cNvSpPr>
                  <a:spLocks noChangeArrowheads="1"/>
                </p:cNvSpPr>
                <p:nvPr/>
              </p:nvSpPr>
              <p:spPr bwMode="auto">
                <a:xfrm>
                  <a:off x="4467" y="1518"/>
                  <a:ext cx="666" cy="87"/>
                </a:xfrm>
                <a:prstGeom prst="rect">
                  <a:avLst/>
                </a:prstGeom>
                <a:solidFill>
                  <a:schemeClr val="folHlink"/>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grpSp>
        <p:grpSp>
          <p:nvGrpSpPr>
            <p:cNvPr id="2" name="Group 1"/>
            <p:cNvGrpSpPr/>
            <p:nvPr/>
          </p:nvGrpSpPr>
          <p:grpSpPr>
            <a:xfrm>
              <a:off x="407661" y="3919384"/>
              <a:ext cx="2097908" cy="1359506"/>
              <a:chOff x="948569" y="3919384"/>
              <a:chExt cx="1557001" cy="1359506"/>
            </a:xfrm>
          </p:grpSpPr>
          <p:grpSp>
            <p:nvGrpSpPr>
              <p:cNvPr id="15" name="Group 302"/>
              <p:cNvGrpSpPr>
                <a:grpSpLocks/>
              </p:cNvGrpSpPr>
              <p:nvPr/>
            </p:nvGrpSpPr>
            <p:grpSpPr bwMode="auto">
              <a:xfrm>
                <a:off x="1136069" y="4136363"/>
                <a:ext cx="1369501" cy="563918"/>
                <a:chOff x="839" y="799"/>
                <a:chExt cx="1826" cy="499"/>
              </a:xfrm>
            </p:grpSpPr>
            <p:grpSp>
              <p:nvGrpSpPr>
                <p:cNvPr id="165" name="Group 303"/>
                <p:cNvGrpSpPr>
                  <a:grpSpLocks/>
                </p:cNvGrpSpPr>
                <p:nvPr/>
              </p:nvGrpSpPr>
              <p:grpSpPr bwMode="auto">
                <a:xfrm>
                  <a:off x="839" y="799"/>
                  <a:ext cx="907" cy="499"/>
                  <a:chOff x="839" y="799"/>
                  <a:chExt cx="907" cy="499"/>
                </a:xfrm>
              </p:grpSpPr>
              <p:grpSp>
                <p:nvGrpSpPr>
                  <p:cNvPr id="177" name="Group 3"/>
                  <p:cNvGrpSpPr>
                    <a:grpSpLocks/>
                  </p:cNvGrpSpPr>
                  <p:nvPr/>
                </p:nvGrpSpPr>
                <p:grpSpPr bwMode="auto">
                  <a:xfrm>
                    <a:off x="839" y="799"/>
                    <a:ext cx="907" cy="499"/>
                    <a:chOff x="395536" y="1124744"/>
                    <a:chExt cx="1440120" cy="792088"/>
                  </a:xfrm>
                </p:grpSpPr>
                <p:sp>
                  <p:nvSpPr>
                    <p:cNvPr id="179" name="Rectangle 2"/>
                    <p:cNvSpPr>
                      <a:spLocks noChangeArrowheads="1"/>
                    </p:cNvSpPr>
                    <p:nvPr/>
                  </p:nvSpPr>
                  <p:spPr bwMode="auto">
                    <a:xfrm>
                      <a:off x="395536" y="1124744"/>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80" name="Rectangle 11"/>
                    <p:cNvSpPr>
                      <a:spLocks noChangeArrowheads="1"/>
                    </p:cNvSpPr>
                    <p:nvPr/>
                  </p:nvSpPr>
                  <p:spPr bwMode="auto">
                    <a:xfrm>
                      <a:off x="755576" y="1124744"/>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81" name="Rectangle 12"/>
                    <p:cNvSpPr>
                      <a:spLocks noChangeArrowheads="1"/>
                    </p:cNvSpPr>
                    <p:nvPr/>
                  </p:nvSpPr>
                  <p:spPr bwMode="auto">
                    <a:xfrm>
                      <a:off x="1115616" y="1124744"/>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82" name="Rectangle 13"/>
                    <p:cNvSpPr>
                      <a:spLocks noChangeArrowheads="1"/>
                    </p:cNvSpPr>
                    <p:nvPr/>
                  </p:nvSpPr>
                  <p:spPr bwMode="auto">
                    <a:xfrm>
                      <a:off x="1475656" y="1124744"/>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83" name="Rectangle 14"/>
                    <p:cNvSpPr>
                      <a:spLocks noChangeArrowheads="1"/>
                    </p:cNvSpPr>
                    <p:nvPr/>
                  </p:nvSpPr>
                  <p:spPr bwMode="auto">
                    <a:xfrm>
                      <a:off x="395536" y="1520832"/>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84" name="Rectangle 15"/>
                    <p:cNvSpPr>
                      <a:spLocks noChangeArrowheads="1"/>
                    </p:cNvSpPr>
                    <p:nvPr/>
                  </p:nvSpPr>
                  <p:spPr bwMode="auto">
                    <a:xfrm>
                      <a:off x="755576" y="1520832"/>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85" name="Rectangle 16"/>
                    <p:cNvSpPr>
                      <a:spLocks noChangeArrowheads="1"/>
                    </p:cNvSpPr>
                    <p:nvPr/>
                  </p:nvSpPr>
                  <p:spPr bwMode="auto">
                    <a:xfrm>
                      <a:off x="1115616" y="1520832"/>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86" name="Rectangle 17"/>
                    <p:cNvSpPr>
                      <a:spLocks noChangeArrowheads="1"/>
                    </p:cNvSpPr>
                    <p:nvPr/>
                  </p:nvSpPr>
                  <p:spPr bwMode="auto">
                    <a:xfrm>
                      <a:off x="1475656" y="1520832"/>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sp>
                <p:nvSpPr>
                  <p:cNvPr id="178" name="Rectangle 1"/>
                  <p:cNvSpPr>
                    <a:spLocks noChangeArrowheads="1"/>
                  </p:cNvSpPr>
                  <p:nvPr/>
                </p:nvSpPr>
                <p:spPr bwMode="auto">
                  <a:xfrm>
                    <a:off x="839" y="822"/>
                    <a:ext cx="907" cy="453"/>
                  </a:xfrm>
                  <a:prstGeom prst="rect">
                    <a:avLst/>
                  </a:prstGeom>
                  <a:solidFill>
                    <a:srgbClr val="E1C0BD">
                      <a:alpha val="65881"/>
                    </a:srgbClr>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grpSp>
              <p:nvGrpSpPr>
                <p:cNvPr id="166" name="Group 314"/>
                <p:cNvGrpSpPr>
                  <a:grpSpLocks/>
                </p:cNvGrpSpPr>
                <p:nvPr/>
              </p:nvGrpSpPr>
              <p:grpSpPr bwMode="auto">
                <a:xfrm>
                  <a:off x="1758" y="799"/>
                  <a:ext cx="907" cy="499"/>
                  <a:chOff x="1758" y="799"/>
                  <a:chExt cx="907" cy="499"/>
                </a:xfrm>
              </p:grpSpPr>
              <p:grpSp>
                <p:nvGrpSpPr>
                  <p:cNvPr id="167" name="Group 21"/>
                  <p:cNvGrpSpPr>
                    <a:grpSpLocks/>
                  </p:cNvGrpSpPr>
                  <p:nvPr/>
                </p:nvGrpSpPr>
                <p:grpSpPr bwMode="auto">
                  <a:xfrm>
                    <a:off x="1758" y="799"/>
                    <a:ext cx="907" cy="499"/>
                    <a:chOff x="395536" y="1124744"/>
                    <a:chExt cx="1440120" cy="792088"/>
                  </a:xfrm>
                </p:grpSpPr>
                <p:sp>
                  <p:nvSpPr>
                    <p:cNvPr id="169" name="Rectangle 23"/>
                    <p:cNvSpPr>
                      <a:spLocks noChangeArrowheads="1"/>
                    </p:cNvSpPr>
                    <p:nvPr/>
                  </p:nvSpPr>
                  <p:spPr bwMode="auto">
                    <a:xfrm>
                      <a:off x="395536" y="1124744"/>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70" name="Rectangle 24"/>
                    <p:cNvSpPr>
                      <a:spLocks noChangeArrowheads="1"/>
                    </p:cNvSpPr>
                    <p:nvPr/>
                  </p:nvSpPr>
                  <p:spPr bwMode="auto">
                    <a:xfrm>
                      <a:off x="755576" y="1124744"/>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71" name="Rectangle 25"/>
                    <p:cNvSpPr>
                      <a:spLocks noChangeArrowheads="1"/>
                    </p:cNvSpPr>
                    <p:nvPr/>
                  </p:nvSpPr>
                  <p:spPr bwMode="auto">
                    <a:xfrm>
                      <a:off x="1115616" y="1124744"/>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72" name="Rectangle 26"/>
                    <p:cNvSpPr>
                      <a:spLocks noChangeArrowheads="1"/>
                    </p:cNvSpPr>
                    <p:nvPr/>
                  </p:nvSpPr>
                  <p:spPr bwMode="auto">
                    <a:xfrm>
                      <a:off x="1475656" y="1124744"/>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73" name="Rectangle 27"/>
                    <p:cNvSpPr>
                      <a:spLocks noChangeArrowheads="1"/>
                    </p:cNvSpPr>
                    <p:nvPr/>
                  </p:nvSpPr>
                  <p:spPr bwMode="auto">
                    <a:xfrm>
                      <a:off x="395536" y="1520832"/>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74" name="Rectangle 28"/>
                    <p:cNvSpPr>
                      <a:spLocks noChangeArrowheads="1"/>
                    </p:cNvSpPr>
                    <p:nvPr/>
                  </p:nvSpPr>
                  <p:spPr bwMode="auto">
                    <a:xfrm>
                      <a:off x="755576" y="1520832"/>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75" name="Rectangle 29"/>
                    <p:cNvSpPr>
                      <a:spLocks noChangeArrowheads="1"/>
                    </p:cNvSpPr>
                    <p:nvPr/>
                  </p:nvSpPr>
                  <p:spPr bwMode="auto">
                    <a:xfrm>
                      <a:off x="1115616" y="1520832"/>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76" name="Rectangle 30"/>
                    <p:cNvSpPr>
                      <a:spLocks noChangeArrowheads="1"/>
                    </p:cNvSpPr>
                    <p:nvPr/>
                  </p:nvSpPr>
                  <p:spPr bwMode="auto">
                    <a:xfrm>
                      <a:off x="1475656" y="1520832"/>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sp>
                <p:nvSpPr>
                  <p:cNvPr id="168" name="Rectangle 22"/>
                  <p:cNvSpPr>
                    <a:spLocks noChangeArrowheads="1"/>
                  </p:cNvSpPr>
                  <p:nvPr/>
                </p:nvSpPr>
                <p:spPr bwMode="auto">
                  <a:xfrm>
                    <a:off x="1758" y="822"/>
                    <a:ext cx="907" cy="453"/>
                  </a:xfrm>
                  <a:prstGeom prst="rect">
                    <a:avLst/>
                  </a:prstGeom>
                  <a:solidFill>
                    <a:srgbClr val="E1C0BD">
                      <a:alpha val="65881"/>
                    </a:srgbClr>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grpSp>
          <p:grpSp>
            <p:nvGrpSpPr>
              <p:cNvPr id="16" name="Group 325"/>
              <p:cNvGrpSpPr>
                <a:grpSpLocks/>
              </p:cNvGrpSpPr>
              <p:nvPr/>
            </p:nvGrpSpPr>
            <p:grpSpPr bwMode="auto">
              <a:xfrm>
                <a:off x="1136069" y="4714972"/>
                <a:ext cx="1369501" cy="563918"/>
                <a:chOff x="839" y="1311"/>
                <a:chExt cx="1826" cy="499"/>
              </a:xfrm>
            </p:grpSpPr>
            <p:grpSp>
              <p:nvGrpSpPr>
                <p:cNvPr id="143" name="Group 326"/>
                <p:cNvGrpSpPr>
                  <a:grpSpLocks/>
                </p:cNvGrpSpPr>
                <p:nvPr/>
              </p:nvGrpSpPr>
              <p:grpSpPr bwMode="auto">
                <a:xfrm>
                  <a:off x="839" y="1311"/>
                  <a:ext cx="907" cy="499"/>
                  <a:chOff x="839" y="1311"/>
                  <a:chExt cx="907" cy="499"/>
                </a:xfrm>
              </p:grpSpPr>
              <p:grpSp>
                <p:nvGrpSpPr>
                  <p:cNvPr id="155" name="Group 45"/>
                  <p:cNvGrpSpPr>
                    <a:grpSpLocks/>
                  </p:cNvGrpSpPr>
                  <p:nvPr/>
                </p:nvGrpSpPr>
                <p:grpSpPr bwMode="auto">
                  <a:xfrm>
                    <a:off x="839" y="1311"/>
                    <a:ext cx="907" cy="499"/>
                    <a:chOff x="395536" y="1124744"/>
                    <a:chExt cx="1440120" cy="792088"/>
                  </a:xfrm>
                </p:grpSpPr>
                <p:sp>
                  <p:nvSpPr>
                    <p:cNvPr id="157" name="Rectangle 47"/>
                    <p:cNvSpPr>
                      <a:spLocks noChangeArrowheads="1"/>
                    </p:cNvSpPr>
                    <p:nvPr/>
                  </p:nvSpPr>
                  <p:spPr bwMode="auto">
                    <a:xfrm>
                      <a:off x="395536" y="1124744"/>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58" name="Rectangle 48"/>
                    <p:cNvSpPr>
                      <a:spLocks noChangeArrowheads="1"/>
                    </p:cNvSpPr>
                    <p:nvPr/>
                  </p:nvSpPr>
                  <p:spPr bwMode="auto">
                    <a:xfrm>
                      <a:off x="755576" y="1124744"/>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59" name="Rectangle 49"/>
                    <p:cNvSpPr>
                      <a:spLocks noChangeArrowheads="1"/>
                    </p:cNvSpPr>
                    <p:nvPr/>
                  </p:nvSpPr>
                  <p:spPr bwMode="auto">
                    <a:xfrm>
                      <a:off x="1115616" y="1124744"/>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60" name="Rectangle 50"/>
                    <p:cNvSpPr>
                      <a:spLocks noChangeArrowheads="1"/>
                    </p:cNvSpPr>
                    <p:nvPr/>
                  </p:nvSpPr>
                  <p:spPr bwMode="auto">
                    <a:xfrm>
                      <a:off x="1475656" y="1124744"/>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61" name="Rectangle 51"/>
                    <p:cNvSpPr>
                      <a:spLocks noChangeArrowheads="1"/>
                    </p:cNvSpPr>
                    <p:nvPr/>
                  </p:nvSpPr>
                  <p:spPr bwMode="auto">
                    <a:xfrm>
                      <a:off x="395536" y="1520832"/>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62" name="Rectangle 52"/>
                    <p:cNvSpPr>
                      <a:spLocks noChangeArrowheads="1"/>
                    </p:cNvSpPr>
                    <p:nvPr/>
                  </p:nvSpPr>
                  <p:spPr bwMode="auto">
                    <a:xfrm>
                      <a:off x="755576" y="1520832"/>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63" name="Rectangle 53"/>
                    <p:cNvSpPr>
                      <a:spLocks noChangeArrowheads="1"/>
                    </p:cNvSpPr>
                    <p:nvPr/>
                  </p:nvSpPr>
                  <p:spPr bwMode="auto">
                    <a:xfrm>
                      <a:off x="1115616" y="1520832"/>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64" name="Rectangle 54"/>
                    <p:cNvSpPr>
                      <a:spLocks noChangeArrowheads="1"/>
                    </p:cNvSpPr>
                    <p:nvPr/>
                  </p:nvSpPr>
                  <p:spPr bwMode="auto">
                    <a:xfrm>
                      <a:off x="1475656" y="1520832"/>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sp>
                <p:nvSpPr>
                  <p:cNvPr id="156" name="Rectangle 46"/>
                  <p:cNvSpPr>
                    <a:spLocks noChangeArrowheads="1"/>
                  </p:cNvSpPr>
                  <p:nvPr/>
                </p:nvSpPr>
                <p:spPr bwMode="auto">
                  <a:xfrm>
                    <a:off x="839" y="1334"/>
                    <a:ext cx="907" cy="453"/>
                  </a:xfrm>
                  <a:prstGeom prst="rect">
                    <a:avLst/>
                  </a:prstGeom>
                  <a:solidFill>
                    <a:srgbClr val="E1C0BD">
                      <a:alpha val="65881"/>
                    </a:srgbClr>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grpSp>
              <p:nvGrpSpPr>
                <p:cNvPr id="144" name="Group 337"/>
                <p:cNvGrpSpPr>
                  <a:grpSpLocks/>
                </p:cNvGrpSpPr>
                <p:nvPr/>
              </p:nvGrpSpPr>
              <p:grpSpPr bwMode="auto">
                <a:xfrm>
                  <a:off x="1758" y="1311"/>
                  <a:ext cx="907" cy="499"/>
                  <a:chOff x="1758" y="1311"/>
                  <a:chExt cx="907" cy="499"/>
                </a:xfrm>
              </p:grpSpPr>
              <p:grpSp>
                <p:nvGrpSpPr>
                  <p:cNvPr id="145" name="Group 35"/>
                  <p:cNvGrpSpPr>
                    <a:grpSpLocks/>
                  </p:cNvGrpSpPr>
                  <p:nvPr/>
                </p:nvGrpSpPr>
                <p:grpSpPr bwMode="auto">
                  <a:xfrm>
                    <a:off x="1758" y="1311"/>
                    <a:ext cx="907" cy="499"/>
                    <a:chOff x="395536" y="1124744"/>
                    <a:chExt cx="1440120" cy="792088"/>
                  </a:xfrm>
                </p:grpSpPr>
                <p:sp>
                  <p:nvSpPr>
                    <p:cNvPr id="147" name="Rectangle 37"/>
                    <p:cNvSpPr>
                      <a:spLocks noChangeArrowheads="1"/>
                    </p:cNvSpPr>
                    <p:nvPr/>
                  </p:nvSpPr>
                  <p:spPr bwMode="auto">
                    <a:xfrm>
                      <a:off x="395536" y="1124744"/>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48" name="Rectangle 38"/>
                    <p:cNvSpPr>
                      <a:spLocks noChangeArrowheads="1"/>
                    </p:cNvSpPr>
                    <p:nvPr/>
                  </p:nvSpPr>
                  <p:spPr bwMode="auto">
                    <a:xfrm>
                      <a:off x="755576" y="1124744"/>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49" name="Rectangle 39"/>
                    <p:cNvSpPr>
                      <a:spLocks noChangeArrowheads="1"/>
                    </p:cNvSpPr>
                    <p:nvPr/>
                  </p:nvSpPr>
                  <p:spPr bwMode="auto">
                    <a:xfrm>
                      <a:off x="1115616" y="1124744"/>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50" name="Rectangle 40"/>
                    <p:cNvSpPr>
                      <a:spLocks noChangeArrowheads="1"/>
                    </p:cNvSpPr>
                    <p:nvPr/>
                  </p:nvSpPr>
                  <p:spPr bwMode="auto">
                    <a:xfrm>
                      <a:off x="1475656" y="1124744"/>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51" name="Rectangle 41"/>
                    <p:cNvSpPr>
                      <a:spLocks noChangeArrowheads="1"/>
                    </p:cNvSpPr>
                    <p:nvPr/>
                  </p:nvSpPr>
                  <p:spPr bwMode="auto">
                    <a:xfrm>
                      <a:off x="395536" y="1520832"/>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52" name="Rectangle 42"/>
                    <p:cNvSpPr>
                      <a:spLocks noChangeArrowheads="1"/>
                    </p:cNvSpPr>
                    <p:nvPr/>
                  </p:nvSpPr>
                  <p:spPr bwMode="auto">
                    <a:xfrm>
                      <a:off x="755576" y="1520832"/>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53" name="Rectangle 43"/>
                    <p:cNvSpPr>
                      <a:spLocks noChangeArrowheads="1"/>
                    </p:cNvSpPr>
                    <p:nvPr/>
                  </p:nvSpPr>
                  <p:spPr bwMode="auto">
                    <a:xfrm>
                      <a:off x="1115616" y="1520832"/>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54" name="Rectangle 44"/>
                    <p:cNvSpPr>
                      <a:spLocks noChangeArrowheads="1"/>
                    </p:cNvSpPr>
                    <p:nvPr/>
                  </p:nvSpPr>
                  <p:spPr bwMode="auto">
                    <a:xfrm>
                      <a:off x="1475656" y="1520832"/>
                      <a:ext cx="360000" cy="396000"/>
                    </a:xfrm>
                    <a:prstGeom prst="rect">
                      <a:avLst/>
                    </a:prstGeom>
                    <a:solidFill>
                      <a:schemeClr val="accent1"/>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sp>
                <p:nvSpPr>
                  <p:cNvPr id="146" name="Rectangle 36"/>
                  <p:cNvSpPr>
                    <a:spLocks noChangeArrowheads="1"/>
                  </p:cNvSpPr>
                  <p:nvPr/>
                </p:nvSpPr>
                <p:spPr bwMode="auto">
                  <a:xfrm>
                    <a:off x="1758" y="1334"/>
                    <a:ext cx="907" cy="453"/>
                  </a:xfrm>
                  <a:prstGeom prst="rect">
                    <a:avLst/>
                  </a:prstGeom>
                  <a:solidFill>
                    <a:srgbClr val="E1C0BD">
                      <a:alpha val="65881"/>
                    </a:srgbClr>
                  </a:solidFill>
                  <a:ln w="9525" algn="ctr">
                    <a:solidFill>
                      <a:schemeClr val="tx1"/>
                    </a:solidFill>
                    <a:round/>
                    <a:headEnd/>
                    <a:tailEnd/>
                  </a:ln>
                </p:spPr>
                <p:txBody>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grpSp>
          <p:grpSp>
            <p:nvGrpSpPr>
              <p:cNvPr id="20" name="Group 373"/>
              <p:cNvGrpSpPr>
                <a:grpSpLocks/>
              </p:cNvGrpSpPr>
              <p:nvPr/>
            </p:nvGrpSpPr>
            <p:grpSpPr bwMode="auto">
              <a:xfrm>
                <a:off x="948569" y="3919384"/>
                <a:ext cx="867751" cy="782028"/>
                <a:chOff x="589" y="607"/>
                <a:chExt cx="1157" cy="692"/>
              </a:xfrm>
            </p:grpSpPr>
            <p:sp>
              <p:nvSpPr>
                <p:cNvPr id="117" name="Line 374"/>
                <p:cNvSpPr>
                  <a:spLocks noChangeShapeType="1"/>
                </p:cNvSpPr>
                <p:nvPr/>
              </p:nvSpPr>
              <p:spPr bwMode="auto">
                <a:xfrm>
                  <a:off x="800" y="820"/>
                  <a:ext cx="0" cy="45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de-CH" sz="1333"/>
                </a:p>
              </p:txBody>
            </p:sp>
            <p:sp>
              <p:nvSpPr>
                <p:cNvPr id="118" name="Line 375"/>
                <p:cNvSpPr>
                  <a:spLocks noChangeShapeType="1"/>
                </p:cNvSpPr>
                <p:nvPr/>
              </p:nvSpPr>
              <p:spPr bwMode="auto">
                <a:xfrm>
                  <a:off x="839" y="760"/>
                  <a:ext cx="907"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de-CH" sz="1333"/>
                </a:p>
              </p:txBody>
            </p:sp>
            <p:sp>
              <p:nvSpPr>
                <p:cNvPr id="119" name="Rectangle 376"/>
                <p:cNvSpPr>
                  <a:spLocks noChangeArrowheads="1"/>
                </p:cNvSpPr>
                <p:nvPr/>
              </p:nvSpPr>
              <p:spPr bwMode="auto">
                <a:xfrm>
                  <a:off x="1123" y="607"/>
                  <a:ext cx="45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r>
                    <a:rPr lang="en-US" altLang="de-DE" sz="1333">
                      <a:latin typeface="+mn-lt"/>
                      <a:ea typeface="ヒラギノ角ゴ Pro W3"/>
                      <a:cs typeface="ヒラギノ角ゴ Pro W3"/>
                    </a:rPr>
                    <a:t>8 cm</a:t>
                  </a:r>
                </a:p>
              </p:txBody>
            </p:sp>
            <p:sp>
              <p:nvSpPr>
                <p:cNvPr id="120" name="Rectangle 377"/>
                <p:cNvSpPr>
                  <a:spLocks noChangeArrowheads="1"/>
                </p:cNvSpPr>
                <p:nvPr/>
              </p:nvSpPr>
              <p:spPr bwMode="auto">
                <a:xfrm rot="16200000">
                  <a:off x="514" y="979"/>
                  <a:ext cx="395"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r>
                    <a:rPr lang="en-US" altLang="de-DE" sz="1333">
                      <a:latin typeface="+mn-lt"/>
                      <a:ea typeface="ヒラギノ角ゴ Pro W3"/>
                      <a:cs typeface="ヒラギノ角ゴ Pro W3"/>
                    </a:rPr>
                    <a:t>4 cm</a:t>
                  </a:r>
                </a:p>
              </p:txBody>
            </p:sp>
          </p:grpSp>
          <p:sp>
            <p:nvSpPr>
              <p:cNvPr id="24" name="Oval 381"/>
              <p:cNvSpPr>
                <a:spLocks noChangeArrowheads="1"/>
              </p:cNvSpPr>
              <p:nvPr/>
            </p:nvSpPr>
            <p:spPr bwMode="auto">
              <a:xfrm>
                <a:off x="1769070" y="4939862"/>
                <a:ext cx="102000" cy="153693"/>
              </a:xfrm>
              <a:prstGeom prst="ellipse">
                <a:avLst/>
              </a:prstGeom>
              <a:noFill/>
              <a:ln w="38100">
                <a:solidFill>
                  <a:srgbClr val="CC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grpSp>
          <p:nvGrpSpPr>
            <p:cNvPr id="18" name="Group 351"/>
            <p:cNvGrpSpPr>
              <a:grpSpLocks/>
            </p:cNvGrpSpPr>
            <p:nvPr/>
          </p:nvGrpSpPr>
          <p:grpSpPr bwMode="auto">
            <a:xfrm>
              <a:off x="2444070" y="4160095"/>
              <a:ext cx="1696502" cy="1127837"/>
              <a:chOff x="2583" y="820"/>
              <a:chExt cx="2262" cy="998"/>
            </a:xfrm>
          </p:grpSpPr>
          <p:sp>
            <p:nvSpPr>
              <p:cNvPr id="137" name="Oval 352"/>
              <p:cNvSpPr>
                <a:spLocks noChangeArrowheads="1"/>
              </p:cNvSpPr>
              <p:nvPr/>
            </p:nvSpPr>
            <p:spPr bwMode="auto">
              <a:xfrm>
                <a:off x="3061" y="820"/>
                <a:ext cx="1784" cy="998"/>
              </a:xfrm>
              <a:prstGeom prst="ellipse">
                <a:avLst/>
              </a:prstGeom>
              <a:noFill/>
              <a:ln w="38100">
                <a:solidFill>
                  <a:srgbClr val="CC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cxnSp>
            <p:nvCxnSpPr>
              <p:cNvPr id="138" name="AutoShape 353"/>
              <p:cNvCxnSpPr>
                <a:cxnSpLocks noChangeShapeType="1"/>
                <a:stCxn id="137" idx="1"/>
                <a:endCxn id="140" idx="1"/>
              </p:cNvCxnSpPr>
              <p:nvPr/>
            </p:nvCxnSpPr>
            <p:spPr bwMode="auto">
              <a:xfrm flipH="1">
                <a:off x="2603" y="954"/>
                <a:ext cx="719" cy="283"/>
              </a:xfrm>
              <a:prstGeom prst="straightConnector1">
                <a:avLst/>
              </a:prstGeom>
              <a:noFill/>
              <a:ln w="12700">
                <a:solidFill>
                  <a:srgbClr val="CC3300"/>
                </a:solidFill>
                <a:round/>
                <a:headEnd/>
                <a:tailEnd/>
              </a:ln>
              <a:extLst>
                <a:ext uri="{909E8E84-426E-40DD-AFC4-6F175D3DCCD1}">
                  <a14:hiddenFill xmlns:a14="http://schemas.microsoft.com/office/drawing/2010/main">
                    <a:noFill/>
                  </a14:hiddenFill>
                </a:ext>
              </a:extLst>
            </p:spPr>
          </p:cxnSp>
          <p:cxnSp>
            <p:nvCxnSpPr>
              <p:cNvPr id="139" name="AutoShape 354"/>
              <p:cNvCxnSpPr>
                <a:cxnSpLocks noChangeShapeType="1"/>
                <a:stCxn id="137" idx="3"/>
                <a:endCxn id="140" idx="3"/>
              </p:cNvCxnSpPr>
              <p:nvPr/>
            </p:nvCxnSpPr>
            <p:spPr bwMode="auto">
              <a:xfrm flipH="1" flipV="1">
                <a:off x="2603" y="1357"/>
                <a:ext cx="719" cy="327"/>
              </a:xfrm>
              <a:prstGeom prst="straightConnector1">
                <a:avLst/>
              </a:prstGeom>
              <a:noFill/>
              <a:ln w="12700">
                <a:solidFill>
                  <a:srgbClr val="CC3300"/>
                </a:solidFill>
                <a:round/>
                <a:headEnd/>
                <a:tailEnd/>
              </a:ln>
              <a:extLst>
                <a:ext uri="{909E8E84-426E-40DD-AFC4-6F175D3DCCD1}">
                  <a14:hiddenFill xmlns:a14="http://schemas.microsoft.com/office/drawing/2010/main">
                    <a:noFill/>
                  </a14:hiddenFill>
                </a:ext>
              </a:extLst>
            </p:spPr>
          </p:cxnSp>
          <p:sp>
            <p:nvSpPr>
              <p:cNvPr id="140" name="Oval 355"/>
              <p:cNvSpPr>
                <a:spLocks noChangeArrowheads="1"/>
              </p:cNvSpPr>
              <p:nvPr/>
            </p:nvSpPr>
            <p:spPr bwMode="auto">
              <a:xfrm>
                <a:off x="2583" y="1229"/>
                <a:ext cx="136" cy="136"/>
              </a:xfrm>
              <a:prstGeom prst="ellipse">
                <a:avLst/>
              </a:prstGeom>
              <a:noFill/>
              <a:ln w="38100">
                <a:solidFill>
                  <a:srgbClr val="CC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cxnSp>
          <p:nvCxnSpPr>
            <p:cNvPr id="22" name="AutoShape 379"/>
            <p:cNvCxnSpPr>
              <a:cxnSpLocks noChangeShapeType="1"/>
              <a:stCxn id="21" idx="7"/>
              <a:endCxn id="24" idx="6"/>
            </p:cNvCxnSpPr>
            <p:nvPr/>
          </p:nvCxnSpPr>
          <p:spPr bwMode="auto">
            <a:xfrm flipH="1" flipV="1">
              <a:off x="1650643" y="5016709"/>
              <a:ext cx="307454" cy="689982"/>
            </a:xfrm>
            <a:prstGeom prst="straightConnector1">
              <a:avLst/>
            </a:prstGeom>
            <a:noFill/>
            <a:ln w="12700">
              <a:solidFill>
                <a:srgbClr val="CC3300"/>
              </a:solidFill>
              <a:round/>
              <a:headEnd/>
              <a:tailEnd/>
            </a:ln>
            <a:extLst>
              <a:ext uri="{909E8E84-426E-40DD-AFC4-6F175D3DCCD1}">
                <a14:hiddenFill xmlns:a14="http://schemas.microsoft.com/office/drawing/2010/main">
                  <a:noFill/>
                </a14:hiddenFill>
              </a:ext>
            </a:extLst>
          </p:spPr>
        </p:cxnSp>
        <p:cxnSp>
          <p:nvCxnSpPr>
            <p:cNvPr id="23" name="AutoShape 380"/>
            <p:cNvCxnSpPr>
              <a:cxnSpLocks noChangeShapeType="1"/>
              <a:stCxn id="21" idx="1"/>
              <a:endCxn id="24" idx="2"/>
            </p:cNvCxnSpPr>
            <p:nvPr/>
          </p:nvCxnSpPr>
          <p:spPr bwMode="auto">
            <a:xfrm flipV="1">
              <a:off x="1158358" y="5016709"/>
              <a:ext cx="354850" cy="689982"/>
            </a:xfrm>
            <a:prstGeom prst="straightConnector1">
              <a:avLst/>
            </a:prstGeom>
            <a:noFill/>
            <a:ln w="12700">
              <a:solidFill>
                <a:srgbClr val="CC3300"/>
              </a:solidFill>
              <a:round/>
              <a:headEnd/>
              <a:tailEnd/>
            </a:ln>
            <a:extLst>
              <a:ext uri="{909E8E84-426E-40DD-AFC4-6F175D3DCCD1}">
                <a14:hiddenFill xmlns:a14="http://schemas.microsoft.com/office/drawing/2010/main">
                  <a:noFill/>
                </a14:hiddenFill>
              </a:ext>
            </a:extLst>
          </p:spPr>
        </p:cxnSp>
        <p:grpSp>
          <p:nvGrpSpPr>
            <p:cNvPr id="189" name="Group 188"/>
            <p:cNvGrpSpPr/>
            <p:nvPr/>
          </p:nvGrpSpPr>
          <p:grpSpPr>
            <a:xfrm>
              <a:off x="992727" y="5541523"/>
              <a:ext cx="1131001" cy="1127837"/>
              <a:chOff x="1208751" y="5541523"/>
              <a:chExt cx="1131001" cy="1127837"/>
            </a:xfrm>
          </p:grpSpPr>
          <p:sp>
            <p:nvSpPr>
              <p:cNvPr id="21" name="Oval 378"/>
              <p:cNvSpPr>
                <a:spLocks noChangeArrowheads="1"/>
              </p:cNvSpPr>
              <p:nvPr/>
            </p:nvSpPr>
            <p:spPr bwMode="auto">
              <a:xfrm>
                <a:off x="1208751" y="5541523"/>
                <a:ext cx="1131001" cy="1127837"/>
              </a:xfrm>
              <a:prstGeom prst="ellipse">
                <a:avLst/>
              </a:prstGeom>
              <a:noFill/>
              <a:ln w="38100">
                <a:solidFill>
                  <a:srgbClr val="CC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nvGrpSpPr>
              <p:cNvPr id="190" name="Group 189"/>
              <p:cNvGrpSpPr/>
              <p:nvPr/>
            </p:nvGrpSpPr>
            <p:grpSpPr>
              <a:xfrm>
                <a:off x="1396140" y="5734889"/>
                <a:ext cx="743250" cy="921143"/>
                <a:chOff x="1057246" y="4518739"/>
                <a:chExt cx="743250" cy="921143"/>
              </a:xfrm>
            </p:grpSpPr>
            <p:sp>
              <p:nvSpPr>
                <p:cNvPr id="25" name="Line 382"/>
                <p:cNvSpPr>
                  <a:spLocks noChangeShapeType="1"/>
                </p:cNvSpPr>
                <p:nvPr/>
              </p:nvSpPr>
              <p:spPr bwMode="auto">
                <a:xfrm>
                  <a:off x="1325746" y="5245392"/>
                  <a:ext cx="206250"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de-CH" sz="1333"/>
                </a:p>
              </p:txBody>
            </p:sp>
            <p:sp>
              <p:nvSpPr>
                <p:cNvPr id="26" name="Rectangle 383"/>
                <p:cNvSpPr>
                  <a:spLocks noChangeArrowheads="1"/>
                </p:cNvSpPr>
                <p:nvPr/>
              </p:nvSpPr>
              <p:spPr bwMode="auto">
                <a:xfrm>
                  <a:off x="1072211" y="5200358"/>
                  <a:ext cx="713825" cy="23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r>
                    <a:rPr lang="en-US" altLang="de-DE" sz="1333" dirty="0">
                      <a:latin typeface="+mn-lt"/>
                      <a:ea typeface="ヒラギノ角ゴ Pro W3"/>
                      <a:cs typeface="ヒラギノ角ゴ Pro W3"/>
                    </a:rPr>
                    <a:t>&gt;0.5 mm</a:t>
                  </a:r>
                </a:p>
              </p:txBody>
            </p:sp>
            <p:grpSp>
              <p:nvGrpSpPr>
                <p:cNvPr id="27" name="Group 384"/>
                <p:cNvGrpSpPr>
                  <a:grpSpLocks/>
                </p:cNvGrpSpPr>
                <p:nvPr/>
              </p:nvGrpSpPr>
              <p:grpSpPr bwMode="auto">
                <a:xfrm>
                  <a:off x="1057246" y="4522130"/>
                  <a:ext cx="365250" cy="690489"/>
                  <a:chOff x="245" y="941"/>
                  <a:chExt cx="487" cy="611"/>
                </a:xfrm>
              </p:grpSpPr>
              <p:sp>
                <p:nvSpPr>
                  <p:cNvPr id="73" name="Rectangle 385"/>
                  <p:cNvSpPr>
                    <a:spLocks noChangeArrowheads="1"/>
                  </p:cNvSpPr>
                  <p:nvPr/>
                </p:nvSpPr>
                <p:spPr bwMode="auto">
                  <a:xfrm>
                    <a:off x="245" y="941"/>
                    <a:ext cx="487" cy="610"/>
                  </a:xfrm>
                  <a:prstGeom prst="rect">
                    <a:avLst/>
                  </a:prstGeom>
                  <a:solidFill>
                    <a:srgbClr val="E1C0BD"/>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74" name="Rectangle 386"/>
                  <p:cNvSpPr>
                    <a:spLocks noChangeArrowheads="1"/>
                  </p:cNvSpPr>
                  <p:nvPr/>
                </p:nvSpPr>
                <p:spPr bwMode="auto">
                  <a:xfrm>
                    <a:off x="532" y="1476"/>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75" name="Rectangle 387"/>
                  <p:cNvSpPr>
                    <a:spLocks noChangeArrowheads="1"/>
                  </p:cNvSpPr>
                  <p:nvPr/>
                </p:nvSpPr>
                <p:spPr bwMode="auto">
                  <a:xfrm>
                    <a:off x="460" y="1476"/>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76" name="Rectangle 388"/>
                  <p:cNvSpPr>
                    <a:spLocks noChangeArrowheads="1"/>
                  </p:cNvSpPr>
                  <p:nvPr/>
                </p:nvSpPr>
                <p:spPr bwMode="auto">
                  <a:xfrm>
                    <a:off x="388" y="1476"/>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77" name="Rectangle 389"/>
                  <p:cNvSpPr>
                    <a:spLocks noChangeArrowheads="1"/>
                  </p:cNvSpPr>
                  <p:nvPr/>
                </p:nvSpPr>
                <p:spPr bwMode="auto">
                  <a:xfrm>
                    <a:off x="317" y="1476"/>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78" name="Rectangle 390"/>
                  <p:cNvSpPr>
                    <a:spLocks noChangeArrowheads="1"/>
                  </p:cNvSpPr>
                  <p:nvPr/>
                </p:nvSpPr>
                <p:spPr bwMode="auto">
                  <a:xfrm>
                    <a:off x="245" y="1476"/>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79" name="Rectangle 391"/>
                  <p:cNvSpPr>
                    <a:spLocks noChangeArrowheads="1"/>
                  </p:cNvSpPr>
                  <p:nvPr/>
                </p:nvSpPr>
                <p:spPr bwMode="auto">
                  <a:xfrm>
                    <a:off x="532" y="1399"/>
                    <a:ext cx="71"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80" name="Rectangle 392"/>
                  <p:cNvSpPr>
                    <a:spLocks noChangeArrowheads="1"/>
                  </p:cNvSpPr>
                  <p:nvPr/>
                </p:nvSpPr>
                <p:spPr bwMode="auto">
                  <a:xfrm>
                    <a:off x="460" y="1399"/>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81" name="Rectangle 393"/>
                  <p:cNvSpPr>
                    <a:spLocks noChangeArrowheads="1"/>
                  </p:cNvSpPr>
                  <p:nvPr/>
                </p:nvSpPr>
                <p:spPr bwMode="auto">
                  <a:xfrm>
                    <a:off x="388" y="1399"/>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82" name="Rectangle 394"/>
                  <p:cNvSpPr>
                    <a:spLocks noChangeArrowheads="1"/>
                  </p:cNvSpPr>
                  <p:nvPr/>
                </p:nvSpPr>
                <p:spPr bwMode="auto">
                  <a:xfrm>
                    <a:off x="317" y="1399"/>
                    <a:ext cx="71"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83" name="Rectangle 395"/>
                  <p:cNvSpPr>
                    <a:spLocks noChangeArrowheads="1"/>
                  </p:cNvSpPr>
                  <p:nvPr/>
                </p:nvSpPr>
                <p:spPr bwMode="auto">
                  <a:xfrm>
                    <a:off x="245" y="1399"/>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84" name="Rectangle 396"/>
                  <p:cNvSpPr>
                    <a:spLocks noChangeArrowheads="1"/>
                  </p:cNvSpPr>
                  <p:nvPr/>
                </p:nvSpPr>
                <p:spPr bwMode="auto">
                  <a:xfrm>
                    <a:off x="532" y="1323"/>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85" name="Rectangle 397"/>
                  <p:cNvSpPr>
                    <a:spLocks noChangeArrowheads="1"/>
                  </p:cNvSpPr>
                  <p:nvPr/>
                </p:nvSpPr>
                <p:spPr bwMode="auto">
                  <a:xfrm>
                    <a:off x="460" y="1323"/>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86" name="Rectangle 398"/>
                  <p:cNvSpPr>
                    <a:spLocks noChangeArrowheads="1"/>
                  </p:cNvSpPr>
                  <p:nvPr/>
                </p:nvSpPr>
                <p:spPr bwMode="auto">
                  <a:xfrm>
                    <a:off x="388" y="1323"/>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87" name="Rectangle 399"/>
                  <p:cNvSpPr>
                    <a:spLocks noChangeArrowheads="1"/>
                  </p:cNvSpPr>
                  <p:nvPr/>
                </p:nvSpPr>
                <p:spPr bwMode="auto">
                  <a:xfrm>
                    <a:off x="317" y="1323"/>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88" name="Rectangle 400"/>
                  <p:cNvSpPr>
                    <a:spLocks noChangeArrowheads="1"/>
                  </p:cNvSpPr>
                  <p:nvPr/>
                </p:nvSpPr>
                <p:spPr bwMode="auto">
                  <a:xfrm>
                    <a:off x="245" y="1323"/>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89" name="Rectangle 401"/>
                  <p:cNvSpPr>
                    <a:spLocks noChangeArrowheads="1"/>
                  </p:cNvSpPr>
                  <p:nvPr/>
                </p:nvSpPr>
                <p:spPr bwMode="auto">
                  <a:xfrm>
                    <a:off x="532" y="1247"/>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90" name="Rectangle 402"/>
                  <p:cNvSpPr>
                    <a:spLocks noChangeArrowheads="1"/>
                  </p:cNvSpPr>
                  <p:nvPr/>
                </p:nvSpPr>
                <p:spPr bwMode="auto">
                  <a:xfrm>
                    <a:off x="460" y="1247"/>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91" name="Rectangle 403"/>
                  <p:cNvSpPr>
                    <a:spLocks noChangeArrowheads="1"/>
                  </p:cNvSpPr>
                  <p:nvPr/>
                </p:nvSpPr>
                <p:spPr bwMode="auto">
                  <a:xfrm>
                    <a:off x="388" y="1247"/>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92" name="Rectangle 404"/>
                  <p:cNvSpPr>
                    <a:spLocks noChangeArrowheads="1"/>
                  </p:cNvSpPr>
                  <p:nvPr/>
                </p:nvSpPr>
                <p:spPr bwMode="auto">
                  <a:xfrm>
                    <a:off x="317" y="1247"/>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93" name="Rectangle 405"/>
                  <p:cNvSpPr>
                    <a:spLocks noChangeArrowheads="1"/>
                  </p:cNvSpPr>
                  <p:nvPr/>
                </p:nvSpPr>
                <p:spPr bwMode="auto">
                  <a:xfrm>
                    <a:off x="245" y="1247"/>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94" name="Rectangle 406"/>
                  <p:cNvSpPr>
                    <a:spLocks noChangeArrowheads="1"/>
                  </p:cNvSpPr>
                  <p:nvPr/>
                </p:nvSpPr>
                <p:spPr bwMode="auto">
                  <a:xfrm>
                    <a:off x="532" y="1170"/>
                    <a:ext cx="71"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95" name="Rectangle 407"/>
                  <p:cNvSpPr>
                    <a:spLocks noChangeArrowheads="1"/>
                  </p:cNvSpPr>
                  <p:nvPr/>
                </p:nvSpPr>
                <p:spPr bwMode="auto">
                  <a:xfrm>
                    <a:off x="460" y="1170"/>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96" name="Rectangle 408"/>
                  <p:cNvSpPr>
                    <a:spLocks noChangeArrowheads="1"/>
                  </p:cNvSpPr>
                  <p:nvPr/>
                </p:nvSpPr>
                <p:spPr bwMode="auto">
                  <a:xfrm>
                    <a:off x="388" y="1170"/>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97" name="Rectangle 409"/>
                  <p:cNvSpPr>
                    <a:spLocks noChangeArrowheads="1"/>
                  </p:cNvSpPr>
                  <p:nvPr/>
                </p:nvSpPr>
                <p:spPr bwMode="auto">
                  <a:xfrm>
                    <a:off x="317" y="1170"/>
                    <a:ext cx="71"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98" name="Rectangle 410"/>
                  <p:cNvSpPr>
                    <a:spLocks noChangeArrowheads="1"/>
                  </p:cNvSpPr>
                  <p:nvPr/>
                </p:nvSpPr>
                <p:spPr bwMode="auto">
                  <a:xfrm>
                    <a:off x="245" y="1170"/>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99" name="Rectangle 411"/>
                  <p:cNvSpPr>
                    <a:spLocks noChangeArrowheads="1"/>
                  </p:cNvSpPr>
                  <p:nvPr/>
                </p:nvSpPr>
                <p:spPr bwMode="auto">
                  <a:xfrm>
                    <a:off x="532" y="1094"/>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00" name="Rectangle 412"/>
                  <p:cNvSpPr>
                    <a:spLocks noChangeArrowheads="1"/>
                  </p:cNvSpPr>
                  <p:nvPr/>
                </p:nvSpPr>
                <p:spPr bwMode="auto">
                  <a:xfrm>
                    <a:off x="460" y="1094"/>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01" name="Rectangle 413"/>
                  <p:cNvSpPr>
                    <a:spLocks noChangeArrowheads="1"/>
                  </p:cNvSpPr>
                  <p:nvPr/>
                </p:nvSpPr>
                <p:spPr bwMode="auto">
                  <a:xfrm>
                    <a:off x="388" y="1094"/>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02" name="Rectangle 414"/>
                  <p:cNvSpPr>
                    <a:spLocks noChangeArrowheads="1"/>
                  </p:cNvSpPr>
                  <p:nvPr/>
                </p:nvSpPr>
                <p:spPr bwMode="auto">
                  <a:xfrm>
                    <a:off x="317" y="1094"/>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03" name="Rectangle 415"/>
                  <p:cNvSpPr>
                    <a:spLocks noChangeArrowheads="1"/>
                  </p:cNvSpPr>
                  <p:nvPr/>
                </p:nvSpPr>
                <p:spPr bwMode="auto">
                  <a:xfrm>
                    <a:off x="245" y="1094"/>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nvGrpSpPr>
                  <p:cNvPr id="104" name="Group 416"/>
                  <p:cNvGrpSpPr>
                    <a:grpSpLocks/>
                  </p:cNvGrpSpPr>
                  <p:nvPr/>
                </p:nvGrpSpPr>
                <p:grpSpPr bwMode="auto">
                  <a:xfrm>
                    <a:off x="245" y="1017"/>
                    <a:ext cx="358" cy="77"/>
                    <a:chOff x="245" y="1017"/>
                    <a:chExt cx="358" cy="77"/>
                  </a:xfrm>
                </p:grpSpPr>
                <p:sp>
                  <p:nvSpPr>
                    <p:cNvPr id="112" name="Rectangle 417"/>
                    <p:cNvSpPr>
                      <a:spLocks noChangeArrowheads="1"/>
                    </p:cNvSpPr>
                    <p:nvPr/>
                  </p:nvSpPr>
                  <p:spPr bwMode="auto">
                    <a:xfrm>
                      <a:off x="532" y="1017"/>
                      <a:ext cx="71"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13" name="Rectangle 418"/>
                    <p:cNvSpPr>
                      <a:spLocks noChangeArrowheads="1"/>
                    </p:cNvSpPr>
                    <p:nvPr/>
                  </p:nvSpPr>
                  <p:spPr bwMode="auto">
                    <a:xfrm>
                      <a:off x="460" y="1017"/>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14" name="Rectangle 419"/>
                    <p:cNvSpPr>
                      <a:spLocks noChangeArrowheads="1"/>
                    </p:cNvSpPr>
                    <p:nvPr/>
                  </p:nvSpPr>
                  <p:spPr bwMode="auto">
                    <a:xfrm>
                      <a:off x="388" y="1017"/>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15" name="Rectangle 420"/>
                    <p:cNvSpPr>
                      <a:spLocks noChangeArrowheads="1"/>
                    </p:cNvSpPr>
                    <p:nvPr/>
                  </p:nvSpPr>
                  <p:spPr bwMode="auto">
                    <a:xfrm>
                      <a:off x="317" y="1017"/>
                      <a:ext cx="71"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16" name="Rectangle 421"/>
                    <p:cNvSpPr>
                      <a:spLocks noChangeArrowheads="1"/>
                    </p:cNvSpPr>
                    <p:nvPr/>
                  </p:nvSpPr>
                  <p:spPr bwMode="auto">
                    <a:xfrm>
                      <a:off x="245" y="1017"/>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grpSp>
                <p:nvGrpSpPr>
                  <p:cNvPr id="105" name="Group 422"/>
                  <p:cNvGrpSpPr>
                    <a:grpSpLocks/>
                  </p:cNvGrpSpPr>
                  <p:nvPr/>
                </p:nvGrpSpPr>
                <p:grpSpPr bwMode="auto">
                  <a:xfrm>
                    <a:off x="245" y="941"/>
                    <a:ext cx="358" cy="76"/>
                    <a:chOff x="245" y="941"/>
                    <a:chExt cx="358" cy="76"/>
                  </a:xfrm>
                </p:grpSpPr>
                <p:sp>
                  <p:nvSpPr>
                    <p:cNvPr id="107" name="Rectangle 423"/>
                    <p:cNvSpPr>
                      <a:spLocks noChangeArrowheads="1"/>
                    </p:cNvSpPr>
                    <p:nvPr/>
                  </p:nvSpPr>
                  <p:spPr bwMode="auto">
                    <a:xfrm>
                      <a:off x="532" y="941"/>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08" name="Rectangle 424"/>
                    <p:cNvSpPr>
                      <a:spLocks noChangeArrowheads="1"/>
                    </p:cNvSpPr>
                    <p:nvPr/>
                  </p:nvSpPr>
                  <p:spPr bwMode="auto">
                    <a:xfrm>
                      <a:off x="460" y="941"/>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09" name="Rectangle 425"/>
                    <p:cNvSpPr>
                      <a:spLocks noChangeArrowheads="1"/>
                    </p:cNvSpPr>
                    <p:nvPr/>
                  </p:nvSpPr>
                  <p:spPr bwMode="auto">
                    <a:xfrm>
                      <a:off x="388" y="941"/>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10" name="Rectangle 426"/>
                    <p:cNvSpPr>
                      <a:spLocks noChangeArrowheads="1"/>
                    </p:cNvSpPr>
                    <p:nvPr/>
                  </p:nvSpPr>
                  <p:spPr bwMode="auto">
                    <a:xfrm>
                      <a:off x="317" y="941"/>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111" name="Rectangle 427"/>
                    <p:cNvSpPr>
                      <a:spLocks noChangeArrowheads="1"/>
                    </p:cNvSpPr>
                    <p:nvPr/>
                  </p:nvSpPr>
                  <p:spPr bwMode="auto">
                    <a:xfrm>
                      <a:off x="245" y="941"/>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sp>
                <p:nvSpPr>
                  <p:cNvPr id="106" name="Rectangle 428"/>
                  <p:cNvSpPr>
                    <a:spLocks noChangeArrowheads="1"/>
                  </p:cNvSpPr>
                  <p:nvPr/>
                </p:nvSpPr>
                <p:spPr bwMode="auto">
                  <a:xfrm rot="-5400000">
                    <a:off x="365" y="1232"/>
                    <a:ext cx="610" cy="28"/>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grpSp>
              <p:nvGrpSpPr>
                <p:cNvPr id="28" name="Group 429"/>
                <p:cNvGrpSpPr>
                  <a:grpSpLocks/>
                </p:cNvGrpSpPr>
                <p:nvPr/>
              </p:nvGrpSpPr>
              <p:grpSpPr bwMode="auto">
                <a:xfrm flipH="1">
                  <a:off x="1435246" y="4518739"/>
                  <a:ext cx="365250" cy="690489"/>
                  <a:chOff x="245" y="941"/>
                  <a:chExt cx="487" cy="611"/>
                </a:xfrm>
              </p:grpSpPr>
              <p:sp>
                <p:nvSpPr>
                  <p:cNvPr id="29" name="Rectangle 430"/>
                  <p:cNvSpPr>
                    <a:spLocks noChangeArrowheads="1"/>
                  </p:cNvSpPr>
                  <p:nvPr/>
                </p:nvSpPr>
                <p:spPr bwMode="auto">
                  <a:xfrm>
                    <a:off x="245" y="941"/>
                    <a:ext cx="487" cy="610"/>
                  </a:xfrm>
                  <a:prstGeom prst="rect">
                    <a:avLst/>
                  </a:prstGeom>
                  <a:solidFill>
                    <a:srgbClr val="E1C0BD"/>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30" name="Rectangle 431"/>
                  <p:cNvSpPr>
                    <a:spLocks noChangeArrowheads="1"/>
                  </p:cNvSpPr>
                  <p:nvPr/>
                </p:nvSpPr>
                <p:spPr bwMode="auto">
                  <a:xfrm>
                    <a:off x="532" y="1476"/>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31" name="Rectangle 432"/>
                  <p:cNvSpPr>
                    <a:spLocks noChangeArrowheads="1"/>
                  </p:cNvSpPr>
                  <p:nvPr/>
                </p:nvSpPr>
                <p:spPr bwMode="auto">
                  <a:xfrm>
                    <a:off x="460" y="1476"/>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32" name="Rectangle 433"/>
                  <p:cNvSpPr>
                    <a:spLocks noChangeArrowheads="1"/>
                  </p:cNvSpPr>
                  <p:nvPr/>
                </p:nvSpPr>
                <p:spPr bwMode="auto">
                  <a:xfrm>
                    <a:off x="388" y="1476"/>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33" name="Rectangle 434"/>
                  <p:cNvSpPr>
                    <a:spLocks noChangeArrowheads="1"/>
                  </p:cNvSpPr>
                  <p:nvPr/>
                </p:nvSpPr>
                <p:spPr bwMode="auto">
                  <a:xfrm>
                    <a:off x="317" y="1476"/>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34" name="Rectangle 435"/>
                  <p:cNvSpPr>
                    <a:spLocks noChangeArrowheads="1"/>
                  </p:cNvSpPr>
                  <p:nvPr/>
                </p:nvSpPr>
                <p:spPr bwMode="auto">
                  <a:xfrm>
                    <a:off x="245" y="1476"/>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35" name="Rectangle 436"/>
                  <p:cNvSpPr>
                    <a:spLocks noChangeArrowheads="1"/>
                  </p:cNvSpPr>
                  <p:nvPr/>
                </p:nvSpPr>
                <p:spPr bwMode="auto">
                  <a:xfrm>
                    <a:off x="532" y="1399"/>
                    <a:ext cx="71"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36" name="Rectangle 437"/>
                  <p:cNvSpPr>
                    <a:spLocks noChangeArrowheads="1"/>
                  </p:cNvSpPr>
                  <p:nvPr/>
                </p:nvSpPr>
                <p:spPr bwMode="auto">
                  <a:xfrm>
                    <a:off x="460" y="1399"/>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37" name="Rectangle 438"/>
                  <p:cNvSpPr>
                    <a:spLocks noChangeArrowheads="1"/>
                  </p:cNvSpPr>
                  <p:nvPr/>
                </p:nvSpPr>
                <p:spPr bwMode="auto">
                  <a:xfrm>
                    <a:off x="388" y="1399"/>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38" name="Rectangle 439"/>
                  <p:cNvSpPr>
                    <a:spLocks noChangeArrowheads="1"/>
                  </p:cNvSpPr>
                  <p:nvPr/>
                </p:nvSpPr>
                <p:spPr bwMode="auto">
                  <a:xfrm>
                    <a:off x="317" y="1399"/>
                    <a:ext cx="71"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39" name="Rectangle 440"/>
                  <p:cNvSpPr>
                    <a:spLocks noChangeArrowheads="1"/>
                  </p:cNvSpPr>
                  <p:nvPr/>
                </p:nvSpPr>
                <p:spPr bwMode="auto">
                  <a:xfrm>
                    <a:off x="245" y="1399"/>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40" name="Rectangle 441"/>
                  <p:cNvSpPr>
                    <a:spLocks noChangeArrowheads="1"/>
                  </p:cNvSpPr>
                  <p:nvPr/>
                </p:nvSpPr>
                <p:spPr bwMode="auto">
                  <a:xfrm>
                    <a:off x="532" y="1323"/>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41" name="Rectangle 442"/>
                  <p:cNvSpPr>
                    <a:spLocks noChangeArrowheads="1"/>
                  </p:cNvSpPr>
                  <p:nvPr/>
                </p:nvSpPr>
                <p:spPr bwMode="auto">
                  <a:xfrm>
                    <a:off x="460" y="1323"/>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42" name="Rectangle 443"/>
                  <p:cNvSpPr>
                    <a:spLocks noChangeArrowheads="1"/>
                  </p:cNvSpPr>
                  <p:nvPr/>
                </p:nvSpPr>
                <p:spPr bwMode="auto">
                  <a:xfrm>
                    <a:off x="388" y="1323"/>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43" name="Rectangle 444"/>
                  <p:cNvSpPr>
                    <a:spLocks noChangeArrowheads="1"/>
                  </p:cNvSpPr>
                  <p:nvPr/>
                </p:nvSpPr>
                <p:spPr bwMode="auto">
                  <a:xfrm>
                    <a:off x="317" y="1323"/>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44" name="Rectangle 445"/>
                  <p:cNvSpPr>
                    <a:spLocks noChangeArrowheads="1"/>
                  </p:cNvSpPr>
                  <p:nvPr/>
                </p:nvSpPr>
                <p:spPr bwMode="auto">
                  <a:xfrm>
                    <a:off x="245" y="1323"/>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45" name="Rectangle 446"/>
                  <p:cNvSpPr>
                    <a:spLocks noChangeArrowheads="1"/>
                  </p:cNvSpPr>
                  <p:nvPr/>
                </p:nvSpPr>
                <p:spPr bwMode="auto">
                  <a:xfrm>
                    <a:off x="532" y="1247"/>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46" name="Rectangle 447"/>
                  <p:cNvSpPr>
                    <a:spLocks noChangeArrowheads="1"/>
                  </p:cNvSpPr>
                  <p:nvPr/>
                </p:nvSpPr>
                <p:spPr bwMode="auto">
                  <a:xfrm>
                    <a:off x="460" y="1247"/>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47" name="Rectangle 448"/>
                  <p:cNvSpPr>
                    <a:spLocks noChangeArrowheads="1"/>
                  </p:cNvSpPr>
                  <p:nvPr/>
                </p:nvSpPr>
                <p:spPr bwMode="auto">
                  <a:xfrm>
                    <a:off x="388" y="1247"/>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48" name="Rectangle 449"/>
                  <p:cNvSpPr>
                    <a:spLocks noChangeArrowheads="1"/>
                  </p:cNvSpPr>
                  <p:nvPr/>
                </p:nvSpPr>
                <p:spPr bwMode="auto">
                  <a:xfrm>
                    <a:off x="317" y="1247"/>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49" name="Rectangle 450"/>
                  <p:cNvSpPr>
                    <a:spLocks noChangeArrowheads="1"/>
                  </p:cNvSpPr>
                  <p:nvPr/>
                </p:nvSpPr>
                <p:spPr bwMode="auto">
                  <a:xfrm>
                    <a:off x="245" y="1247"/>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50" name="Rectangle 451"/>
                  <p:cNvSpPr>
                    <a:spLocks noChangeArrowheads="1"/>
                  </p:cNvSpPr>
                  <p:nvPr/>
                </p:nvSpPr>
                <p:spPr bwMode="auto">
                  <a:xfrm>
                    <a:off x="532" y="1170"/>
                    <a:ext cx="71"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51" name="Rectangle 452"/>
                  <p:cNvSpPr>
                    <a:spLocks noChangeArrowheads="1"/>
                  </p:cNvSpPr>
                  <p:nvPr/>
                </p:nvSpPr>
                <p:spPr bwMode="auto">
                  <a:xfrm>
                    <a:off x="460" y="1170"/>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52" name="Rectangle 453"/>
                  <p:cNvSpPr>
                    <a:spLocks noChangeArrowheads="1"/>
                  </p:cNvSpPr>
                  <p:nvPr/>
                </p:nvSpPr>
                <p:spPr bwMode="auto">
                  <a:xfrm>
                    <a:off x="388" y="1170"/>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53" name="Rectangle 454"/>
                  <p:cNvSpPr>
                    <a:spLocks noChangeArrowheads="1"/>
                  </p:cNvSpPr>
                  <p:nvPr/>
                </p:nvSpPr>
                <p:spPr bwMode="auto">
                  <a:xfrm>
                    <a:off x="317" y="1170"/>
                    <a:ext cx="71"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54" name="Rectangle 455"/>
                  <p:cNvSpPr>
                    <a:spLocks noChangeArrowheads="1"/>
                  </p:cNvSpPr>
                  <p:nvPr/>
                </p:nvSpPr>
                <p:spPr bwMode="auto">
                  <a:xfrm>
                    <a:off x="245" y="1170"/>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55" name="Rectangle 456"/>
                  <p:cNvSpPr>
                    <a:spLocks noChangeArrowheads="1"/>
                  </p:cNvSpPr>
                  <p:nvPr/>
                </p:nvSpPr>
                <p:spPr bwMode="auto">
                  <a:xfrm>
                    <a:off x="532" y="1094"/>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56" name="Rectangle 457"/>
                  <p:cNvSpPr>
                    <a:spLocks noChangeArrowheads="1"/>
                  </p:cNvSpPr>
                  <p:nvPr/>
                </p:nvSpPr>
                <p:spPr bwMode="auto">
                  <a:xfrm>
                    <a:off x="460" y="1094"/>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57" name="Rectangle 458"/>
                  <p:cNvSpPr>
                    <a:spLocks noChangeArrowheads="1"/>
                  </p:cNvSpPr>
                  <p:nvPr/>
                </p:nvSpPr>
                <p:spPr bwMode="auto">
                  <a:xfrm>
                    <a:off x="388" y="1094"/>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58" name="Rectangle 459"/>
                  <p:cNvSpPr>
                    <a:spLocks noChangeArrowheads="1"/>
                  </p:cNvSpPr>
                  <p:nvPr/>
                </p:nvSpPr>
                <p:spPr bwMode="auto">
                  <a:xfrm>
                    <a:off x="317" y="1094"/>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59" name="Rectangle 460"/>
                  <p:cNvSpPr>
                    <a:spLocks noChangeArrowheads="1"/>
                  </p:cNvSpPr>
                  <p:nvPr/>
                </p:nvSpPr>
                <p:spPr bwMode="auto">
                  <a:xfrm>
                    <a:off x="245" y="1094"/>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nvGrpSpPr>
                  <p:cNvPr id="60" name="Group 461"/>
                  <p:cNvGrpSpPr>
                    <a:grpSpLocks/>
                  </p:cNvGrpSpPr>
                  <p:nvPr/>
                </p:nvGrpSpPr>
                <p:grpSpPr bwMode="auto">
                  <a:xfrm>
                    <a:off x="245" y="1017"/>
                    <a:ext cx="358" cy="77"/>
                    <a:chOff x="245" y="1017"/>
                    <a:chExt cx="358" cy="77"/>
                  </a:xfrm>
                </p:grpSpPr>
                <p:sp>
                  <p:nvSpPr>
                    <p:cNvPr id="68" name="Rectangle 462"/>
                    <p:cNvSpPr>
                      <a:spLocks noChangeArrowheads="1"/>
                    </p:cNvSpPr>
                    <p:nvPr/>
                  </p:nvSpPr>
                  <p:spPr bwMode="auto">
                    <a:xfrm>
                      <a:off x="532" y="1017"/>
                      <a:ext cx="71"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69" name="Rectangle 463"/>
                    <p:cNvSpPr>
                      <a:spLocks noChangeArrowheads="1"/>
                    </p:cNvSpPr>
                    <p:nvPr/>
                  </p:nvSpPr>
                  <p:spPr bwMode="auto">
                    <a:xfrm>
                      <a:off x="460" y="1017"/>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70" name="Rectangle 464"/>
                    <p:cNvSpPr>
                      <a:spLocks noChangeArrowheads="1"/>
                    </p:cNvSpPr>
                    <p:nvPr/>
                  </p:nvSpPr>
                  <p:spPr bwMode="auto">
                    <a:xfrm>
                      <a:off x="388" y="1017"/>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71" name="Rectangle 465"/>
                    <p:cNvSpPr>
                      <a:spLocks noChangeArrowheads="1"/>
                    </p:cNvSpPr>
                    <p:nvPr/>
                  </p:nvSpPr>
                  <p:spPr bwMode="auto">
                    <a:xfrm>
                      <a:off x="317" y="1017"/>
                      <a:ext cx="71"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72" name="Rectangle 466"/>
                    <p:cNvSpPr>
                      <a:spLocks noChangeArrowheads="1"/>
                    </p:cNvSpPr>
                    <p:nvPr/>
                  </p:nvSpPr>
                  <p:spPr bwMode="auto">
                    <a:xfrm>
                      <a:off x="245" y="1017"/>
                      <a:ext cx="72" cy="77"/>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grpSp>
                <p:nvGrpSpPr>
                  <p:cNvPr id="61" name="Group 467"/>
                  <p:cNvGrpSpPr>
                    <a:grpSpLocks/>
                  </p:cNvGrpSpPr>
                  <p:nvPr/>
                </p:nvGrpSpPr>
                <p:grpSpPr bwMode="auto">
                  <a:xfrm>
                    <a:off x="245" y="941"/>
                    <a:ext cx="358" cy="76"/>
                    <a:chOff x="245" y="941"/>
                    <a:chExt cx="358" cy="76"/>
                  </a:xfrm>
                </p:grpSpPr>
                <p:sp>
                  <p:nvSpPr>
                    <p:cNvPr id="63" name="Rectangle 468"/>
                    <p:cNvSpPr>
                      <a:spLocks noChangeArrowheads="1"/>
                    </p:cNvSpPr>
                    <p:nvPr/>
                  </p:nvSpPr>
                  <p:spPr bwMode="auto">
                    <a:xfrm>
                      <a:off x="532" y="941"/>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64" name="Rectangle 469"/>
                    <p:cNvSpPr>
                      <a:spLocks noChangeArrowheads="1"/>
                    </p:cNvSpPr>
                    <p:nvPr/>
                  </p:nvSpPr>
                  <p:spPr bwMode="auto">
                    <a:xfrm>
                      <a:off x="460" y="941"/>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65" name="Rectangle 470"/>
                    <p:cNvSpPr>
                      <a:spLocks noChangeArrowheads="1"/>
                    </p:cNvSpPr>
                    <p:nvPr/>
                  </p:nvSpPr>
                  <p:spPr bwMode="auto">
                    <a:xfrm>
                      <a:off x="388" y="941"/>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66" name="Rectangle 471"/>
                    <p:cNvSpPr>
                      <a:spLocks noChangeArrowheads="1"/>
                    </p:cNvSpPr>
                    <p:nvPr/>
                  </p:nvSpPr>
                  <p:spPr bwMode="auto">
                    <a:xfrm>
                      <a:off x="317" y="941"/>
                      <a:ext cx="71"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sp>
                  <p:nvSpPr>
                    <p:cNvPr id="67" name="Rectangle 472"/>
                    <p:cNvSpPr>
                      <a:spLocks noChangeArrowheads="1"/>
                    </p:cNvSpPr>
                    <p:nvPr/>
                  </p:nvSpPr>
                  <p:spPr bwMode="auto">
                    <a:xfrm>
                      <a:off x="245" y="941"/>
                      <a:ext cx="72" cy="76"/>
                    </a:xfrm>
                    <a:prstGeom prst="rect">
                      <a:avLst/>
                    </a:prstGeom>
                    <a:solidFill>
                      <a:srgbClr val="CC3300"/>
                    </a:solidFill>
                    <a:ln w="9525">
                      <a:solidFill>
                        <a:schemeClr val="tx1"/>
                      </a:solidFill>
                      <a:miter lim="800000"/>
                      <a:headEnd/>
                      <a:tailEnd/>
                    </a:ln>
                  </p:spPr>
                  <p:txBody>
                    <a:bodyPr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sp>
                <p:nvSpPr>
                  <p:cNvPr id="62" name="Rectangle 473"/>
                  <p:cNvSpPr>
                    <a:spLocks noChangeArrowheads="1"/>
                  </p:cNvSpPr>
                  <p:nvPr/>
                </p:nvSpPr>
                <p:spPr bwMode="auto">
                  <a:xfrm rot="-5400000">
                    <a:off x="365" y="1232"/>
                    <a:ext cx="610" cy="28"/>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lvl1pPr>
                      <a:defRPr sz="8200">
                        <a:solidFill>
                          <a:schemeClr val="tx1"/>
                        </a:solidFill>
                        <a:latin typeface="Calibri" pitchFamily="34" charset="0"/>
                        <a:ea typeface="ＭＳ Ｐゴシック" pitchFamily="34" charset="-128"/>
                      </a:defRPr>
                    </a:lvl1pPr>
                    <a:lvl2pPr marL="742950" indent="-285750">
                      <a:defRPr sz="8200">
                        <a:solidFill>
                          <a:schemeClr val="tx1"/>
                        </a:solidFill>
                        <a:latin typeface="Calibri" pitchFamily="34" charset="0"/>
                        <a:ea typeface="ＭＳ Ｐゴシック" pitchFamily="34" charset="-128"/>
                      </a:defRPr>
                    </a:lvl2pPr>
                    <a:lvl3pPr marL="1143000" indent="-228600">
                      <a:defRPr sz="8200">
                        <a:solidFill>
                          <a:schemeClr val="tx1"/>
                        </a:solidFill>
                        <a:latin typeface="Calibri" pitchFamily="34" charset="0"/>
                        <a:ea typeface="ＭＳ Ｐゴシック" pitchFamily="34" charset="-128"/>
                      </a:defRPr>
                    </a:lvl3pPr>
                    <a:lvl4pPr marL="1600200" indent="-228600">
                      <a:defRPr sz="8200">
                        <a:solidFill>
                          <a:schemeClr val="tx1"/>
                        </a:solidFill>
                        <a:latin typeface="Calibri" pitchFamily="34" charset="0"/>
                        <a:ea typeface="ＭＳ Ｐゴシック" pitchFamily="34" charset="-128"/>
                      </a:defRPr>
                    </a:lvl4pPr>
                    <a:lvl5pPr marL="2057400" indent="-228600">
                      <a:defRPr sz="8200">
                        <a:solidFill>
                          <a:schemeClr val="tx1"/>
                        </a:solidFill>
                        <a:latin typeface="Calibri" pitchFamily="34" charset="0"/>
                        <a:ea typeface="ＭＳ Ｐゴシック" pitchFamily="34" charset="-128"/>
                      </a:defRPr>
                    </a:lvl5pPr>
                    <a:lvl6pPr marL="2514600" indent="-228600" fontAlgn="base">
                      <a:spcBef>
                        <a:spcPct val="0"/>
                      </a:spcBef>
                      <a:spcAft>
                        <a:spcPct val="0"/>
                      </a:spcAft>
                      <a:defRPr sz="8200">
                        <a:solidFill>
                          <a:schemeClr val="tx1"/>
                        </a:solidFill>
                        <a:latin typeface="Calibri" pitchFamily="34" charset="0"/>
                        <a:ea typeface="ＭＳ Ｐゴシック" pitchFamily="34" charset="-128"/>
                      </a:defRPr>
                    </a:lvl6pPr>
                    <a:lvl7pPr marL="2971800" indent="-228600" fontAlgn="base">
                      <a:spcBef>
                        <a:spcPct val="0"/>
                      </a:spcBef>
                      <a:spcAft>
                        <a:spcPct val="0"/>
                      </a:spcAft>
                      <a:defRPr sz="8200">
                        <a:solidFill>
                          <a:schemeClr val="tx1"/>
                        </a:solidFill>
                        <a:latin typeface="Calibri" pitchFamily="34" charset="0"/>
                        <a:ea typeface="ＭＳ Ｐゴシック" pitchFamily="34" charset="-128"/>
                      </a:defRPr>
                    </a:lvl7pPr>
                    <a:lvl8pPr marL="3429000" indent="-228600" fontAlgn="base">
                      <a:spcBef>
                        <a:spcPct val="0"/>
                      </a:spcBef>
                      <a:spcAft>
                        <a:spcPct val="0"/>
                      </a:spcAft>
                      <a:defRPr sz="8200">
                        <a:solidFill>
                          <a:schemeClr val="tx1"/>
                        </a:solidFill>
                        <a:latin typeface="Calibri" pitchFamily="34" charset="0"/>
                        <a:ea typeface="ＭＳ Ｐゴシック" pitchFamily="34" charset="-128"/>
                      </a:defRPr>
                    </a:lvl8pPr>
                    <a:lvl9pPr marL="3886200" indent="-228600" fontAlgn="base">
                      <a:spcBef>
                        <a:spcPct val="0"/>
                      </a:spcBef>
                      <a:spcAft>
                        <a:spcPct val="0"/>
                      </a:spcAft>
                      <a:defRPr sz="8200">
                        <a:solidFill>
                          <a:schemeClr val="tx1"/>
                        </a:solidFill>
                        <a:latin typeface="Calibri" pitchFamily="34" charset="0"/>
                        <a:ea typeface="ＭＳ Ｐゴシック" pitchFamily="34" charset="-128"/>
                      </a:defRPr>
                    </a:lvl9pPr>
                  </a:lstStyle>
                  <a:p>
                    <a:pPr defTabSz="914377"/>
                    <a:endParaRPr lang="de-DE" altLang="de-DE" sz="1333">
                      <a:latin typeface="+mn-lt"/>
                      <a:ea typeface="ヒラギノ角ゴ Pro W3"/>
                      <a:cs typeface="ヒラギノ角ゴ Pro W3"/>
                    </a:endParaRPr>
                  </a:p>
                </p:txBody>
              </p:sp>
            </p:grpSp>
          </p:grpSp>
        </p:grpSp>
      </p:grpSp>
      <p:sp>
        <p:nvSpPr>
          <p:cNvPr id="8" name="Slide Number Placeholder 5">
            <a:extLst>
              <a:ext uri="{FF2B5EF4-FFF2-40B4-BE49-F238E27FC236}">
                <a16:creationId xmlns:a16="http://schemas.microsoft.com/office/drawing/2014/main" id="{751BE602-66EF-FFCE-2C2D-E831669DC5F7}"/>
              </a:ext>
            </a:extLst>
          </p:cNvPr>
          <p:cNvSpPr>
            <a:spLocks noGrp="1"/>
          </p:cNvSpPr>
          <p:nvPr>
            <p:ph type="sldNum" sz="quarter" idx="12"/>
          </p:nvPr>
        </p:nvSpPr>
        <p:spPr>
          <a:xfrm>
            <a:off x="11281005" y="6624000"/>
            <a:ext cx="767656" cy="196851"/>
          </a:xfrm>
        </p:spPr>
        <p:txBody>
          <a:bodyPr/>
          <a:lstStyle/>
          <a:p>
            <a:pPr algn="r">
              <a:defRPr/>
            </a:pPr>
            <a:fld id="{EBC07571-3134-BB4B-B83F-1A9FE18D34F3}" type="slidenum">
              <a:rPr lang="de-DE" smtClean="0"/>
              <a:pPr algn="r">
                <a:defRPr/>
              </a:pPr>
              <a:t>27</a:t>
            </a:fld>
            <a:endParaRPr lang="de-DE" dirty="0"/>
          </a:p>
        </p:txBody>
      </p:sp>
    </p:spTree>
    <p:extLst>
      <p:ext uri="{BB962C8B-B14F-4D97-AF65-F5344CB8AC3E}">
        <p14:creationId xmlns:p14="http://schemas.microsoft.com/office/powerpoint/2010/main" val="2130220533"/>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BED0C-6BD2-3224-B4E2-4BDBB664B449}"/>
              </a:ext>
            </a:extLst>
          </p:cNvPr>
          <p:cNvSpPr>
            <a:spLocks noGrp="1"/>
          </p:cNvSpPr>
          <p:nvPr>
            <p:ph type="title"/>
          </p:nvPr>
        </p:nvSpPr>
        <p:spPr/>
        <p:txBody>
          <a:bodyPr/>
          <a:lstStyle/>
          <a:p>
            <a:r>
              <a:rPr lang="en-US" dirty="0"/>
              <a:t>New counting modes</a:t>
            </a:r>
            <a:endParaRPr lang="de-CH" dirty="0"/>
          </a:p>
        </p:txBody>
      </p:sp>
      <p:pic>
        <p:nvPicPr>
          <p:cNvPr id="6" name="Picture 5">
            <a:extLst>
              <a:ext uri="{FF2B5EF4-FFF2-40B4-BE49-F238E27FC236}">
                <a16:creationId xmlns:a16="http://schemas.microsoft.com/office/drawing/2014/main" id="{3329646A-BE5A-B97F-373C-AF4CDB464092}"/>
              </a:ext>
            </a:extLst>
          </p:cNvPr>
          <p:cNvPicPr>
            <a:picLocks noChangeAspect="1"/>
          </p:cNvPicPr>
          <p:nvPr/>
        </p:nvPicPr>
        <p:blipFill>
          <a:blip r:embed="rId2"/>
          <a:stretch>
            <a:fillRect/>
          </a:stretch>
        </p:blipFill>
        <p:spPr>
          <a:xfrm>
            <a:off x="6831787" y="2378109"/>
            <a:ext cx="3993176" cy="3883089"/>
          </a:xfrm>
          <a:prstGeom prst="rect">
            <a:avLst/>
          </a:prstGeom>
        </p:spPr>
      </p:pic>
      <p:sp>
        <p:nvSpPr>
          <p:cNvPr id="8" name="TextBox 7">
            <a:extLst>
              <a:ext uri="{FF2B5EF4-FFF2-40B4-BE49-F238E27FC236}">
                <a16:creationId xmlns:a16="http://schemas.microsoft.com/office/drawing/2014/main" id="{BC4A636A-4CA5-3222-507E-DAFAF0EC1B8C}"/>
              </a:ext>
            </a:extLst>
          </p:cNvPr>
          <p:cNvSpPr txBox="1"/>
          <p:nvPr/>
        </p:nvSpPr>
        <p:spPr>
          <a:xfrm>
            <a:off x="6831787" y="1156601"/>
            <a:ext cx="4840567" cy="1219200"/>
          </a:xfrm>
          <a:prstGeom prst="rect">
            <a:avLst/>
          </a:prstGeom>
          <a:noFill/>
        </p:spPr>
        <p:txBody>
          <a:bodyPr wrap="square" lIns="0" tIns="0" rIns="0" bIns="0" rtlCol="0">
            <a:noAutofit/>
          </a:bodyPr>
          <a:lstStyle/>
          <a:p>
            <a:pPr marL="380990" indent="-380990">
              <a:lnSpc>
                <a:spcPct val="110000"/>
              </a:lnSpc>
              <a:spcBef>
                <a:spcPct val="0"/>
              </a:spcBef>
              <a:buClr>
                <a:srgbClr val="000000"/>
              </a:buClr>
              <a:buFont typeface="Arial" panose="020B0604020202020204" pitchFamily="34" charset="0"/>
              <a:buChar char="•"/>
            </a:pPr>
            <a:r>
              <a:rPr lang="en-US" sz="2400" dirty="0">
                <a:solidFill>
                  <a:srgbClr val="000000"/>
                </a:solidFill>
                <a:latin typeface="Calibri"/>
              </a:rPr>
              <a:t>Reduce shaping time</a:t>
            </a:r>
          </a:p>
          <a:p>
            <a:pPr marL="380990" indent="-380990">
              <a:lnSpc>
                <a:spcPct val="110000"/>
              </a:lnSpc>
              <a:spcBef>
                <a:spcPct val="0"/>
              </a:spcBef>
              <a:buClr>
                <a:srgbClr val="000000"/>
              </a:buClr>
              <a:buFont typeface="Arial" panose="020B0604020202020204" pitchFamily="34" charset="0"/>
              <a:buChar char="•"/>
            </a:pPr>
            <a:r>
              <a:rPr lang="en-US" sz="2400" dirty="0">
                <a:solidFill>
                  <a:srgbClr val="000000"/>
                </a:solidFill>
                <a:latin typeface="Calibri"/>
              </a:rPr>
              <a:t>Depend on fill pattern</a:t>
            </a:r>
          </a:p>
          <a:p>
            <a:pPr marL="380990" indent="-380990">
              <a:lnSpc>
                <a:spcPct val="110000"/>
              </a:lnSpc>
              <a:spcBef>
                <a:spcPct val="0"/>
              </a:spcBef>
              <a:buClr>
                <a:srgbClr val="000000"/>
              </a:buClr>
              <a:buFont typeface="Arial" panose="020B0604020202020204" pitchFamily="34" charset="0"/>
              <a:buChar char="•"/>
            </a:pPr>
            <a:r>
              <a:rPr lang="en-US" sz="2400" dirty="0">
                <a:solidFill>
                  <a:srgbClr val="000000"/>
                </a:solidFill>
                <a:latin typeface="Calibri"/>
              </a:rPr>
              <a:t>Challenging calibration</a:t>
            </a:r>
          </a:p>
          <a:p>
            <a:pPr marL="380990" indent="-380990">
              <a:lnSpc>
                <a:spcPct val="110000"/>
              </a:lnSpc>
              <a:spcBef>
                <a:spcPct val="0"/>
              </a:spcBef>
              <a:buClr>
                <a:srgbClr val="000000"/>
              </a:buClr>
              <a:buFont typeface="Arial" panose="020B0604020202020204" pitchFamily="34" charset="0"/>
              <a:buChar char="•"/>
            </a:pPr>
            <a:endParaRPr lang="de-CH" sz="2400" dirty="0" err="1">
              <a:solidFill>
                <a:srgbClr val="000000"/>
              </a:solidFill>
              <a:latin typeface="Calibri"/>
            </a:endParaRPr>
          </a:p>
        </p:txBody>
      </p:sp>
      <p:grpSp>
        <p:nvGrpSpPr>
          <p:cNvPr id="19" name="Group 18">
            <a:extLst>
              <a:ext uri="{FF2B5EF4-FFF2-40B4-BE49-F238E27FC236}">
                <a16:creationId xmlns:a16="http://schemas.microsoft.com/office/drawing/2014/main" id="{38A13D5D-4874-A8DD-5481-21DC1B43D907}"/>
              </a:ext>
            </a:extLst>
          </p:cNvPr>
          <p:cNvGrpSpPr/>
          <p:nvPr/>
        </p:nvGrpSpPr>
        <p:grpSpPr>
          <a:xfrm>
            <a:off x="1007436" y="1028734"/>
            <a:ext cx="5259321" cy="5528205"/>
            <a:chOff x="755576" y="873869"/>
            <a:chExt cx="3944491" cy="4146154"/>
          </a:xfrm>
        </p:grpSpPr>
        <p:pic>
          <p:nvPicPr>
            <p:cNvPr id="5" name="Picture 4">
              <a:extLst>
                <a:ext uri="{FF2B5EF4-FFF2-40B4-BE49-F238E27FC236}">
                  <a16:creationId xmlns:a16="http://schemas.microsoft.com/office/drawing/2014/main" id="{84DBC387-8664-1659-0A1F-71B854755BF1}"/>
                </a:ext>
              </a:extLst>
            </p:cNvPr>
            <p:cNvPicPr>
              <a:picLocks noChangeAspect="1"/>
            </p:cNvPicPr>
            <p:nvPr/>
          </p:nvPicPr>
          <p:blipFill>
            <a:blip r:embed="rId3"/>
            <a:stretch>
              <a:fillRect/>
            </a:stretch>
          </p:blipFill>
          <p:spPr>
            <a:xfrm>
              <a:off x="899592" y="883729"/>
              <a:ext cx="3800475" cy="838200"/>
            </a:xfrm>
            <a:prstGeom prst="rect">
              <a:avLst/>
            </a:prstGeom>
          </p:spPr>
        </p:pic>
        <p:pic>
          <p:nvPicPr>
            <p:cNvPr id="7" name="Picture 6">
              <a:extLst>
                <a:ext uri="{FF2B5EF4-FFF2-40B4-BE49-F238E27FC236}">
                  <a16:creationId xmlns:a16="http://schemas.microsoft.com/office/drawing/2014/main" id="{0F386A7B-D70E-65C8-94BD-34A61A4F8F7F}"/>
                </a:ext>
              </a:extLst>
            </p:cNvPr>
            <p:cNvPicPr>
              <a:picLocks noChangeAspect="1"/>
            </p:cNvPicPr>
            <p:nvPr/>
          </p:nvPicPr>
          <p:blipFill>
            <a:blip r:embed="rId4"/>
            <a:stretch>
              <a:fillRect/>
            </a:stretch>
          </p:blipFill>
          <p:spPr>
            <a:xfrm>
              <a:off x="899592" y="1708252"/>
              <a:ext cx="3800475" cy="838200"/>
            </a:xfrm>
            <a:prstGeom prst="rect">
              <a:avLst/>
            </a:prstGeom>
          </p:spPr>
        </p:pic>
        <p:pic>
          <p:nvPicPr>
            <p:cNvPr id="9" name="Picture 8">
              <a:extLst>
                <a:ext uri="{FF2B5EF4-FFF2-40B4-BE49-F238E27FC236}">
                  <a16:creationId xmlns:a16="http://schemas.microsoft.com/office/drawing/2014/main" id="{5EC843CC-B891-88C6-C3EF-3AECDC976EA3}"/>
                </a:ext>
              </a:extLst>
            </p:cNvPr>
            <p:cNvPicPr>
              <a:picLocks noChangeAspect="1"/>
            </p:cNvPicPr>
            <p:nvPr/>
          </p:nvPicPr>
          <p:blipFill>
            <a:blip r:embed="rId5"/>
            <a:stretch>
              <a:fillRect/>
            </a:stretch>
          </p:blipFill>
          <p:spPr>
            <a:xfrm>
              <a:off x="899592" y="4181822"/>
              <a:ext cx="3800475" cy="838200"/>
            </a:xfrm>
            <a:prstGeom prst="rect">
              <a:avLst/>
            </a:prstGeom>
          </p:spPr>
        </p:pic>
        <p:pic>
          <p:nvPicPr>
            <p:cNvPr id="11" name="Picture 10">
              <a:extLst>
                <a:ext uri="{FF2B5EF4-FFF2-40B4-BE49-F238E27FC236}">
                  <a16:creationId xmlns:a16="http://schemas.microsoft.com/office/drawing/2014/main" id="{44CDABAC-3FC9-67DC-C3EF-610CBA523C3F}"/>
                </a:ext>
              </a:extLst>
            </p:cNvPr>
            <p:cNvPicPr>
              <a:picLocks noChangeAspect="1"/>
            </p:cNvPicPr>
            <p:nvPr/>
          </p:nvPicPr>
          <p:blipFill>
            <a:blip r:embed="rId6"/>
            <a:stretch>
              <a:fillRect/>
            </a:stretch>
          </p:blipFill>
          <p:spPr>
            <a:xfrm>
              <a:off x="899592" y="3357298"/>
              <a:ext cx="3800475" cy="838200"/>
            </a:xfrm>
            <a:prstGeom prst="rect">
              <a:avLst/>
            </a:prstGeom>
          </p:spPr>
        </p:pic>
        <p:pic>
          <p:nvPicPr>
            <p:cNvPr id="13" name="Picture 12">
              <a:extLst>
                <a:ext uri="{FF2B5EF4-FFF2-40B4-BE49-F238E27FC236}">
                  <a16:creationId xmlns:a16="http://schemas.microsoft.com/office/drawing/2014/main" id="{D0904CF0-C74A-A1A1-F8F0-3D454950F6A5}"/>
                </a:ext>
              </a:extLst>
            </p:cNvPr>
            <p:cNvPicPr>
              <a:picLocks noChangeAspect="1"/>
            </p:cNvPicPr>
            <p:nvPr/>
          </p:nvPicPr>
          <p:blipFill>
            <a:blip r:embed="rId7"/>
            <a:stretch>
              <a:fillRect/>
            </a:stretch>
          </p:blipFill>
          <p:spPr>
            <a:xfrm>
              <a:off x="899592" y="2532775"/>
              <a:ext cx="3800475" cy="838200"/>
            </a:xfrm>
            <a:prstGeom prst="rect">
              <a:avLst/>
            </a:prstGeom>
          </p:spPr>
        </p:pic>
        <p:sp>
          <p:nvSpPr>
            <p:cNvPr id="4" name="TextBox 3">
              <a:extLst>
                <a:ext uri="{FF2B5EF4-FFF2-40B4-BE49-F238E27FC236}">
                  <a16:creationId xmlns:a16="http://schemas.microsoft.com/office/drawing/2014/main" id="{AC05BAB3-2648-3174-4F16-F3A3B8850965}"/>
                </a:ext>
              </a:extLst>
            </p:cNvPr>
            <p:cNvSpPr txBox="1"/>
            <p:nvPr/>
          </p:nvSpPr>
          <p:spPr>
            <a:xfrm rot="16200000">
              <a:off x="450241" y="1184958"/>
              <a:ext cx="838201" cy="216024"/>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467" dirty="0">
                  <a:solidFill>
                    <a:srgbClr val="000000"/>
                  </a:solidFill>
                  <a:latin typeface="Calibri"/>
                </a:rPr>
                <a:t>Photons</a:t>
              </a:r>
              <a:endParaRPr lang="de-CH" sz="1467" dirty="0" err="1">
                <a:solidFill>
                  <a:srgbClr val="000000"/>
                </a:solidFill>
                <a:latin typeface="Calibri"/>
              </a:endParaRPr>
            </a:p>
          </p:txBody>
        </p:sp>
        <p:sp>
          <p:nvSpPr>
            <p:cNvPr id="10" name="TextBox 9">
              <a:extLst>
                <a:ext uri="{FF2B5EF4-FFF2-40B4-BE49-F238E27FC236}">
                  <a16:creationId xmlns:a16="http://schemas.microsoft.com/office/drawing/2014/main" id="{F747857A-9F5E-CB75-AF23-98A041AAB0C1}"/>
                </a:ext>
              </a:extLst>
            </p:cNvPr>
            <p:cNvSpPr txBox="1"/>
            <p:nvPr/>
          </p:nvSpPr>
          <p:spPr>
            <a:xfrm rot="16200000">
              <a:off x="-788484" y="3259940"/>
              <a:ext cx="3304143" cy="216024"/>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467" dirty="0">
                  <a:solidFill>
                    <a:schemeClr val="bg2">
                      <a:lumMod val="60000"/>
                      <a:lumOff val="40000"/>
                    </a:schemeClr>
                  </a:solidFill>
                  <a:latin typeface="Calibri"/>
                </a:rPr>
                <a:t>Analog and discriminator signal</a:t>
              </a:r>
              <a:endParaRPr lang="de-CH" sz="1467" dirty="0" err="1">
                <a:solidFill>
                  <a:schemeClr val="bg2">
                    <a:lumMod val="60000"/>
                    <a:lumOff val="40000"/>
                  </a:schemeClr>
                </a:solidFill>
                <a:latin typeface="Calibri"/>
              </a:endParaRPr>
            </a:p>
          </p:txBody>
        </p:sp>
        <p:sp>
          <p:nvSpPr>
            <p:cNvPr id="12" name="TextBox 11">
              <a:extLst>
                <a:ext uri="{FF2B5EF4-FFF2-40B4-BE49-F238E27FC236}">
                  <a16:creationId xmlns:a16="http://schemas.microsoft.com/office/drawing/2014/main" id="{86E3F75F-1525-962E-D682-393E17E6D7CB}"/>
                </a:ext>
              </a:extLst>
            </p:cNvPr>
            <p:cNvSpPr txBox="1"/>
            <p:nvPr/>
          </p:nvSpPr>
          <p:spPr>
            <a:xfrm>
              <a:off x="1164568" y="1708250"/>
              <a:ext cx="838201" cy="216024"/>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467" dirty="0" err="1">
                  <a:latin typeface="Calibri"/>
                </a:rPr>
                <a:t>Paralyzable</a:t>
              </a:r>
              <a:endParaRPr lang="de-CH" sz="1467" dirty="0" err="1">
                <a:latin typeface="Calibri"/>
              </a:endParaRPr>
            </a:p>
          </p:txBody>
        </p:sp>
        <p:sp>
          <p:nvSpPr>
            <p:cNvPr id="14" name="TextBox 13">
              <a:extLst>
                <a:ext uri="{FF2B5EF4-FFF2-40B4-BE49-F238E27FC236}">
                  <a16:creationId xmlns:a16="http://schemas.microsoft.com/office/drawing/2014/main" id="{E1FFF9DC-72B9-A81F-2559-4457513FE669}"/>
                </a:ext>
              </a:extLst>
            </p:cNvPr>
            <p:cNvSpPr txBox="1"/>
            <p:nvPr/>
          </p:nvSpPr>
          <p:spPr>
            <a:xfrm>
              <a:off x="1164568" y="2545248"/>
              <a:ext cx="838201" cy="216024"/>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467" dirty="0">
                  <a:solidFill>
                    <a:srgbClr val="00B050"/>
                  </a:solidFill>
                  <a:latin typeface="Calibri"/>
                </a:rPr>
                <a:t>Time over Threshold</a:t>
              </a:r>
            </a:p>
            <a:p>
              <a:pPr algn="ctr" eaLnBrk="1" hangingPunct="1">
                <a:lnSpc>
                  <a:spcPct val="110000"/>
                </a:lnSpc>
                <a:spcBef>
                  <a:spcPct val="0"/>
                </a:spcBef>
                <a:buClr>
                  <a:srgbClr val="000000"/>
                </a:buClr>
              </a:pPr>
              <a:r>
                <a:rPr lang="en-US" sz="1333" i="1" dirty="0">
                  <a:solidFill>
                    <a:srgbClr val="00B050"/>
                  </a:solidFill>
                  <a:latin typeface="Calibri"/>
                </a:rPr>
                <a:t>Bergamaschi, JSR (2011)</a:t>
              </a:r>
              <a:endParaRPr lang="de-CH" sz="1333" i="1" dirty="0" err="1">
                <a:solidFill>
                  <a:srgbClr val="00B050"/>
                </a:solidFill>
                <a:latin typeface="Calibri"/>
              </a:endParaRPr>
            </a:p>
          </p:txBody>
        </p:sp>
        <p:sp>
          <p:nvSpPr>
            <p:cNvPr id="15" name="TextBox 14">
              <a:extLst>
                <a:ext uri="{FF2B5EF4-FFF2-40B4-BE49-F238E27FC236}">
                  <a16:creationId xmlns:a16="http://schemas.microsoft.com/office/drawing/2014/main" id="{04C10AD4-B970-F705-C3CD-A39F58273DCE}"/>
                </a:ext>
              </a:extLst>
            </p:cNvPr>
            <p:cNvSpPr txBox="1"/>
            <p:nvPr/>
          </p:nvSpPr>
          <p:spPr>
            <a:xfrm>
              <a:off x="1164568" y="3363838"/>
              <a:ext cx="838201" cy="216024"/>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467" dirty="0">
                  <a:solidFill>
                    <a:srgbClr val="0070C0"/>
                  </a:solidFill>
                  <a:latin typeface="Calibri"/>
                </a:rPr>
                <a:t>Retriggering</a:t>
              </a:r>
            </a:p>
            <a:p>
              <a:pPr algn="ctr" eaLnBrk="1" hangingPunct="1">
                <a:lnSpc>
                  <a:spcPct val="110000"/>
                </a:lnSpc>
                <a:spcBef>
                  <a:spcPct val="0"/>
                </a:spcBef>
                <a:buClr>
                  <a:srgbClr val="000000"/>
                </a:buClr>
              </a:pPr>
              <a:r>
                <a:rPr lang="en-US" sz="1333" i="1" dirty="0">
                  <a:solidFill>
                    <a:srgbClr val="0070C0"/>
                  </a:solidFill>
                  <a:latin typeface="Calibri"/>
                </a:rPr>
                <a:t>Zambon, NIM A (2021)</a:t>
              </a:r>
              <a:endParaRPr lang="de-CH" sz="1333" i="1" dirty="0" err="1">
                <a:solidFill>
                  <a:srgbClr val="0070C0"/>
                </a:solidFill>
                <a:latin typeface="Calibri"/>
              </a:endParaRPr>
            </a:p>
          </p:txBody>
        </p:sp>
        <p:sp>
          <p:nvSpPr>
            <p:cNvPr id="16" name="TextBox 15">
              <a:extLst>
                <a:ext uri="{FF2B5EF4-FFF2-40B4-BE49-F238E27FC236}">
                  <a16:creationId xmlns:a16="http://schemas.microsoft.com/office/drawing/2014/main" id="{11CECA7A-65B7-0BCA-1A60-A0E05C7F6DD5}"/>
                </a:ext>
              </a:extLst>
            </p:cNvPr>
            <p:cNvSpPr txBox="1"/>
            <p:nvPr/>
          </p:nvSpPr>
          <p:spPr>
            <a:xfrm>
              <a:off x="971600" y="4204512"/>
              <a:ext cx="1224136" cy="383461"/>
            </a:xfrm>
            <a:prstGeom prst="rect">
              <a:avLst/>
            </a:prstGeom>
            <a:solidFill>
              <a:schemeClr val="bg1"/>
            </a:solidFill>
          </p:spPr>
          <p:txBody>
            <a:bodyPr wrap="none" lIns="0" tIns="0" rIns="0" bIns="0" rtlCol="0">
              <a:noAutofit/>
            </a:bodyPr>
            <a:lstStyle/>
            <a:p>
              <a:pPr algn="ctr" eaLnBrk="1" hangingPunct="1">
                <a:lnSpc>
                  <a:spcPct val="110000"/>
                </a:lnSpc>
                <a:spcBef>
                  <a:spcPct val="0"/>
                </a:spcBef>
                <a:buClr>
                  <a:srgbClr val="000000"/>
                </a:buClr>
              </a:pPr>
              <a:r>
                <a:rPr lang="en-US" sz="1467" dirty="0">
                  <a:solidFill>
                    <a:schemeClr val="accent3"/>
                  </a:solidFill>
                  <a:latin typeface="Calibri"/>
                </a:rPr>
                <a:t>Pile-up tracking</a:t>
              </a:r>
            </a:p>
            <a:p>
              <a:pPr algn="ctr" eaLnBrk="1" hangingPunct="1">
                <a:lnSpc>
                  <a:spcPct val="110000"/>
                </a:lnSpc>
                <a:spcBef>
                  <a:spcPct val="0"/>
                </a:spcBef>
                <a:buClr>
                  <a:srgbClr val="000000"/>
                </a:buClr>
              </a:pPr>
              <a:r>
                <a:rPr lang="en-US" sz="1333" i="1" dirty="0" err="1">
                  <a:solidFill>
                    <a:schemeClr val="accent3"/>
                  </a:solidFill>
                  <a:latin typeface="Calibri"/>
                </a:rPr>
                <a:t>Andrä</a:t>
              </a:r>
              <a:r>
                <a:rPr lang="en-US" sz="1333" i="1" dirty="0">
                  <a:solidFill>
                    <a:schemeClr val="accent3"/>
                  </a:solidFill>
                  <a:latin typeface="Calibri"/>
                </a:rPr>
                <a:t>, JINST (2019)</a:t>
              </a:r>
            </a:p>
            <a:p>
              <a:pPr algn="ctr" eaLnBrk="1" hangingPunct="1">
                <a:lnSpc>
                  <a:spcPct val="110000"/>
                </a:lnSpc>
                <a:spcBef>
                  <a:spcPct val="0"/>
                </a:spcBef>
                <a:buClr>
                  <a:srgbClr val="000000"/>
                </a:buClr>
              </a:pPr>
              <a:endParaRPr lang="de-CH" sz="1467" dirty="0" err="1">
                <a:solidFill>
                  <a:schemeClr val="accent3"/>
                </a:solidFill>
                <a:latin typeface="Calibri"/>
              </a:endParaRPr>
            </a:p>
          </p:txBody>
        </p:sp>
      </p:grpSp>
      <p:sp>
        <p:nvSpPr>
          <p:cNvPr id="17" name="Slide Number Placeholder 5">
            <a:extLst>
              <a:ext uri="{FF2B5EF4-FFF2-40B4-BE49-F238E27FC236}">
                <a16:creationId xmlns:a16="http://schemas.microsoft.com/office/drawing/2014/main" id="{F0BE67FE-830F-6DBA-3944-15611FE4EE3A}"/>
              </a:ext>
            </a:extLst>
          </p:cNvPr>
          <p:cNvSpPr>
            <a:spLocks noGrp="1"/>
          </p:cNvSpPr>
          <p:nvPr>
            <p:ph type="sldNum" sz="quarter" idx="12"/>
          </p:nvPr>
        </p:nvSpPr>
        <p:spPr>
          <a:xfrm>
            <a:off x="11281005" y="6624000"/>
            <a:ext cx="767656" cy="196851"/>
          </a:xfrm>
        </p:spPr>
        <p:txBody>
          <a:bodyPr/>
          <a:lstStyle/>
          <a:p>
            <a:pPr algn="r">
              <a:defRPr/>
            </a:pPr>
            <a:fld id="{EBC07571-3134-BB4B-B83F-1A9FE18D34F3}" type="slidenum">
              <a:rPr lang="de-DE" smtClean="0"/>
              <a:pPr algn="r">
                <a:defRPr/>
              </a:pPr>
              <a:t>28</a:t>
            </a:fld>
            <a:endParaRPr lang="de-DE" dirty="0"/>
          </a:p>
        </p:txBody>
      </p:sp>
    </p:spTree>
    <p:extLst>
      <p:ext uri="{BB962C8B-B14F-4D97-AF65-F5344CB8AC3E}">
        <p14:creationId xmlns:p14="http://schemas.microsoft.com/office/powerpoint/2010/main" val="59158353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Calibration into number of photons</a:t>
            </a:r>
            <a:br>
              <a:rPr lang="en-US" dirty="0"/>
            </a:br>
            <a:endParaRPr lang="de-CH" dirty="0"/>
          </a:p>
        </p:txBody>
      </p:sp>
      <p:pic>
        <p:nvPicPr>
          <p:cNvPr id="431" name="Picture 430"/>
          <p:cNvPicPr/>
          <p:nvPr/>
        </p:nvPicPr>
        <p:blipFill>
          <a:blip r:embed="rId2"/>
          <a:stretch>
            <a:fillRect/>
          </a:stretch>
        </p:blipFill>
        <p:spPr>
          <a:xfrm>
            <a:off x="4295800" y="4942800"/>
            <a:ext cx="4353480" cy="1914840"/>
          </a:xfrm>
          <a:prstGeom prst="rect">
            <a:avLst/>
          </a:prstGeom>
        </p:spPr>
      </p:pic>
      <p:sp>
        <p:nvSpPr>
          <p:cNvPr id="434" name="CustomShape 3"/>
          <p:cNvSpPr/>
          <p:nvPr/>
        </p:nvSpPr>
        <p:spPr>
          <a:xfrm>
            <a:off x="7945504" y="794814"/>
            <a:ext cx="2609816" cy="1269288"/>
          </a:xfrm>
          <a:prstGeom prst="rect">
            <a:avLst/>
          </a:prstGeom>
        </p:spPr>
        <p:txBody>
          <a:bodyPr lIns="0" tIns="0" rIns="0" bIns="0"/>
          <a:lstStyle/>
          <a:p>
            <a:pPr>
              <a:lnSpc>
                <a:spcPct val="110000"/>
              </a:lnSpc>
              <a:buFont typeface="Arial"/>
              <a:buChar char="•"/>
            </a:pPr>
            <a:r>
              <a:rPr lang="en-US" sz="2000" dirty="0">
                <a:solidFill>
                  <a:srgbClr val="000000"/>
                </a:solidFill>
                <a:ea typeface="ヒラギノ角ゴ Pro W3"/>
              </a:rPr>
              <a:t>Fresnel zone plate at XIL beamline, SLS, 92eV</a:t>
            </a:r>
            <a:endParaRPr sz="2000" dirty="0">
              <a:solidFill>
                <a:srgbClr val="000000"/>
              </a:solidFill>
            </a:endParaRPr>
          </a:p>
          <a:p>
            <a:pPr>
              <a:lnSpc>
                <a:spcPct val="110000"/>
              </a:lnSpc>
              <a:buFont typeface="Arial"/>
              <a:buChar char="•"/>
            </a:pPr>
            <a:r>
              <a:rPr lang="en-US" sz="2000" dirty="0">
                <a:solidFill>
                  <a:srgbClr val="000000"/>
                </a:solidFill>
                <a:ea typeface="DejaVu Sans"/>
              </a:rPr>
              <a:t>Etched sensor (no Al), module mounted to flange in high vacuum </a:t>
            </a:r>
            <a:endParaRPr sz="2000" dirty="0">
              <a:solidFill>
                <a:srgbClr val="000000"/>
              </a:solidFill>
            </a:endParaRPr>
          </a:p>
        </p:txBody>
      </p:sp>
      <p:pic>
        <p:nvPicPr>
          <p:cNvPr id="435" name="Picture 434"/>
          <p:cNvPicPr/>
          <p:nvPr/>
        </p:nvPicPr>
        <p:blipFill>
          <a:blip r:embed="rId3"/>
          <a:stretch>
            <a:fillRect/>
          </a:stretch>
        </p:blipFill>
        <p:spPr>
          <a:xfrm>
            <a:off x="2732160" y="1894320"/>
            <a:ext cx="2645280" cy="2941200"/>
          </a:xfrm>
          <a:prstGeom prst="rect">
            <a:avLst/>
          </a:prstGeom>
        </p:spPr>
      </p:pic>
      <p:pic>
        <p:nvPicPr>
          <p:cNvPr id="436" name="Picture 435"/>
          <p:cNvPicPr/>
          <p:nvPr/>
        </p:nvPicPr>
        <p:blipFill>
          <a:blip r:embed="rId4"/>
          <a:stretch>
            <a:fillRect/>
          </a:stretch>
        </p:blipFill>
        <p:spPr>
          <a:xfrm>
            <a:off x="5175480" y="1900800"/>
            <a:ext cx="2701800" cy="3035880"/>
          </a:xfrm>
          <a:prstGeom prst="rect">
            <a:avLst/>
          </a:prstGeom>
        </p:spPr>
      </p:pic>
      <p:pic>
        <p:nvPicPr>
          <p:cNvPr id="437" name="Picture 436"/>
          <p:cNvPicPr/>
          <p:nvPr/>
        </p:nvPicPr>
        <p:blipFill>
          <a:blip r:embed="rId5"/>
          <a:stretch>
            <a:fillRect/>
          </a:stretch>
        </p:blipFill>
        <p:spPr>
          <a:xfrm>
            <a:off x="7956120" y="3326040"/>
            <a:ext cx="2599200" cy="1301400"/>
          </a:xfrm>
          <a:prstGeom prst="rect">
            <a:avLst/>
          </a:prstGeom>
        </p:spPr>
      </p:pic>
      <p:pic>
        <p:nvPicPr>
          <p:cNvPr id="439" name="Picture 438"/>
          <p:cNvPicPr/>
          <p:nvPr/>
        </p:nvPicPr>
        <p:blipFill>
          <a:blip r:embed="rId6"/>
          <a:stretch>
            <a:fillRect/>
          </a:stretch>
        </p:blipFill>
        <p:spPr>
          <a:xfrm>
            <a:off x="4091160" y="716400"/>
            <a:ext cx="2347200" cy="1206720"/>
          </a:xfrm>
          <a:prstGeom prst="rect">
            <a:avLst/>
          </a:prstGeom>
        </p:spPr>
      </p:pic>
      <p:pic>
        <p:nvPicPr>
          <p:cNvPr id="440" name="Picture 439"/>
          <p:cNvPicPr/>
          <p:nvPr/>
        </p:nvPicPr>
        <p:blipFill>
          <a:blip r:embed="rId7"/>
          <a:stretch>
            <a:fillRect/>
          </a:stretch>
        </p:blipFill>
        <p:spPr>
          <a:xfrm>
            <a:off x="7445640" y="4741560"/>
            <a:ext cx="1058760" cy="222120"/>
          </a:xfrm>
          <a:prstGeom prst="rect">
            <a:avLst/>
          </a:prstGeom>
        </p:spPr>
      </p:pic>
      <p:sp>
        <p:nvSpPr>
          <p:cNvPr id="16" name="Slide Number Placeholder 2"/>
          <p:cNvSpPr>
            <a:spLocks noGrp="1"/>
          </p:cNvSpPr>
          <p:nvPr>
            <p:ph type="sldNum" sz="quarter" idx="12"/>
          </p:nvPr>
        </p:nvSpPr>
        <p:spPr/>
        <p:txBody>
          <a:bodyPr/>
          <a:lstStyle/>
          <a:p>
            <a:pPr algn="r">
              <a:defRPr/>
            </a:pPr>
            <a:fld id="{EBC07571-3134-BB4B-B83F-1A9FE18D34F3}" type="slidenum">
              <a:rPr lang="de-DE" smtClean="0">
                <a:solidFill>
                  <a:srgbClr val="000000"/>
                </a:solidFill>
              </a:rPr>
              <a:pPr algn="r">
                <a:defRPr/>
              </a:pPr>
              <a:t>29</a:t>
            </a:fld>
            <a:endParaRPr lang="de-DE" dirty="0">
              <a:solidFill>
                <a:srgbClr val="000000"/>
              </a:solidFill>
            </a:endParaRPr>
          </a:p>
        </p:txBody>
      </p:sp>
      <p:sp>
        <p:nvSpPr>
          <p:cNvPr id="2" name="Rectangle 1"/>
          <p:cNvSpPr/>
          <p:nvPr/>
        </p:nvSpPr>
        <p:spPr>
          <a:xfrm>
            <a:off x="1587930" y="4508034"/>
            <a:ext cx="1843774" cy="498598"/>
          </a:xfrm>
          <a:prstGeom prst="rect">
            <a:avLst/>
          </a:prstGeom>
        </p:spPr>
        <p:txBody>
          <a:bodyPr wrap="none">
            <a:spAutoFit/>
          </a:bodyPr>
          <a:lstStyle/>
          <a:p>
            <a:pPr>
              <a:lnSpc>
                <a:spcPct val="110000"/>
              </a:lnSpc>
            </a:pPr>
            <a:r>
              <a:rPr lang="en-US" sz="2400" dirty="0">
                <a:solidFill>
                  <a:srgbClr val="FF0000"/>
                </a:solidFill>
                <a:ea typeface="ヒラギノ角ゴ Pro W3"/>
              </a:rPr>
              <a:t>Gain factors</a:t>
            </a:r>
            <a:endParaRPr lang="en-US" sz="2400" dirty="0">
              <a:solidFill>
                <a:srgbClr val="FF0000"/>
              </a:solidFill>
            </a:endParaRPr>
          </a:p>
        </p:txBody>
      </p:sp>
      <p:sp>
        <p:nvSpPr>
          <p:cNvPr id="18" name="Rectangle 17"/>
          <p:cNvSpPr/>
          <p:nvPr/>
        </p:nvSpPr>
        <p:spPr>
          <a:xfrm>
            <a:off x="1587930" y="2996952"/>
            <a:ext cx="1537600" cy="498598"/>
          </a:xfrm>
          <a:prstGeom prst="rect">
            <a:avLst/>
          </a:prstGeom>
        </p:spPr>
        <p:txBody>
          <a:bodyPr wrap="none">
            <a:spAutoFit/>
          </a:bodyPr>
          <a:lstStyle/>
          <a:p>
            <a:pPr>
              <a:lnSpc>
                <a:spcPct val="110000"/>
              </a:lnSpc>
            </a:pPr>
            <a:r>
              <a:rPr lang="en-US" sz="2400" dirty="0">
                <a:solidFill>
                  <a:srgbClr val="FF0000"/>
                </a:solidFill>
              </a:rPr>
              <a:t>Pedestals</a:t>
            </a:r>
          </a:p>
        </p:txBody>
      </p:sp>
      <p:sp>
        <p:nvSpPr>
          <p:cNvPr id="19" name="Rectangle 18"/>
          <p:cNvSpPr/>
          <p:nvPr/>
        </p:nvSpPr>
        <p:spPr>
          <a:xfrm>
            <a:off x="1587930" y="1464338"/>
            <a:ext cx="1776448" cy="498598"/>
          </a:xfrm>
          <a:prstGeom prst="rect">
            <a:avLst/>
          </a:prstGeom>
        </p:spPr>
        <p:txBody>
          <a:bodyPr wrap="none">
            <a:spAutoFit/>
          </a:bodyPr>
          <a:lstStyle/>
          <a:p>
            <a:pPr>
              <a:lnSpc>
                <a:spcPct val="110000"/>
              </a:lnSpc>
            </a:pPr>
            <a:r>
              <a:rPr lang="en-US" sz="2400" dirty="0">
                <a:solidFill>
                  <a:srgbClr val="FF0000"/>
                </a:solidFill>
              </a:rPr>
              <a:t>Bit masking</a:t>
            </a:r>
          </a:p>
        </p:txBody>
      </p:sp>
      <p:sp>
        <p:nvSpPr>
          <p:cNvPr id="3" name="Rectangle 2"/>
          <p:cNvSpPr/>
          <p:nvPr/>
        </p:nvSpPr>
        <p:spPr>
          <a:xfrm>
            <a:off x="1703512" y="5304111"/>
            <a:ext cx="2520280" cy="1200329"/>
          </a:xfrm>
          <a:prstGeom prst="rect">
            <a:avLst/>
          </a:prstGeom>
        </p:spPr>
        <p:txBody>
          <a:bodyPr wrap="square">
            <a:spAutoFit/>
          </a:bodyPr>
          <a:lstStyle/>
          <a:p>
            <a:r>
              <a:rPr lang="en-US" dirty="0"/>
              <a:t>S. Redford et al., JOURNAL OF INSTRUMENTATION 11, C11013 (2016). </a:t>
            </a:r>
            <a:endParaRPr lang="de-CH" dirty="0"/>
          </a:p>
        </p:txBody>
      </p:sp>
    </p:spTree>
    <p:extLst>
      <p:ext uri="{BB962C8B-B14F-4D97-AF65-F5344CB8AC3E}">
        <p14:creationId xmlns:p14="http://schemas.microsoft.com/office/powerpoint/2010/main" val="3792418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DEFEFD5-5D6D-188A-145D-EF2D581E7F23}"/>
              </a:ext>
            </a:extLst>
          </p:cNvPr>
          <p:cNvSpPr>
            <a:spLocks noGrp="1"/>
          </p:cNvSpPr>
          <p:nvPr>
            <p:ph type="title"/>
          </p:nvPr>
        </p:nvSpPr>
        <p:spPr/>
        <p:txBody>
          <a:bodyPr/>
          <a:lstStyle/>
          <a:p>
            <a:r>
              <a:rPr lang="en-US" dirty="0"/>
              <a:t>SLS 2.0 – a 4</a:t>
            </a:r>
            <a:r>
              <a:rPr lang="en-US" baseline="30000" dirty="0"/>
              <a:t>th</a:t>
            </a:r>
            <a:r>
              <a:rPr lang="en-US" dirty="0"/>
              <a:t> generation synchrotron</a:t>
            </a:r>
          </a:p>
        </p:txBody>
      </p:sp>
      <p:pic>
        <p:nvPicPr>
          <p:cNvPr id="13" name="Picture 12">
            <a:extLst>
              <a:ext uri="{FF2B5EF4-FFF2-40B4-BE49-F238E27FC236}">
                <a16:creationId xmlns:a16="http://schemas.microsoft.com/office/drawing/2014/main" id="{28F09E19-E9B0-0219-BFB4-79F8F3E3ED3B}"/>
              </a:ext>
            </a:extLst>
          </p:cNvPr>
          <p:cNvPicPr>
            <a:picLocks noChangeAspect="1"/>
          </p:cNvPicPr>
          <p:nvPr/>
        </p:nvPicPr>
        <p:blipFill>
          <a:blip r:embed="rId2"/>
          <a:stretch>
            <a:fillRect/>
          </a:stretch>
        </p:blipFill>
        <p:spPr>
          <a:xfrm>
            <a:off x="6172660" y="1268760"/>
            <a:ext cx="5726490" cy="4752529"/>
          </a:xfrm>
          <a:prstGeom prst="rect">
            <a:avLst/>
          </a:prstGeom>
        </p:spPr>
      </p:pic>
      <p:sp>
        <p:nvSpPr>
          <p:cNvPr id="18" name="TextBox 17">
            <a:extLst>
              <a:ext uri="{FF2B5EF4-FFF2-40B4-BE49-F238E27FC236}">
                <a16:creationId xmlns:a16="http://schemas.microsoft.com/office/drawing/2014/main" id="{7A792589-AF58-6106-48B4-E031858D4CF6}"/>
              </a:ext>
            </a:extLst>
          </p:cNvPr>
          <p:cNvSpPr txBox="1"/>
          <p:nvPr/>
        </p:nvSpPr>
        <p:spPr>
          <a:xfrm>
            <a:off x="695400" y="4293096"/>
            <a:ext cx="5544616" cy="1846659"/>
          </a:xfrm>
          <a:prstGeom prst="rect">
            <a:avLst/>
          </a:prstGeom>
          <a:noFill/>
        </p:spPr>
        <p:txBody>
          <a:bodyPr wrap="square" lIns="0" tIns="0" rIns="0" bIns="0" rtlCol="0">
            <a:spAutoFit/>
          </a:bodyPr>
          <a:lstStyle/>
          <a:p>
            <a:pPr marL="342900" indent="-342900" algn="l">
              <a:buFont typeface="Arial" panose="020B0604020202020204" pitchFamily="34" charset="0"/>
              <a:buChar char="•"/>
            </a:pPr>
            <a:r>
              <a:rPr lang="en-US" sz="2000" dirty="0"/>
              <a:t>Improved emittance, increased brightness</a:t>
            </a:r>
          </a:p>
          <a:p>
            <a:pPr marL="800100" lvl="1" indent="-342900">
              <a:buFont typeface="Arial" panose="020B0604020202020204" pitchFamily="34" charset="0"/>
              <a:buChar char="•"/>
            </a:pPr>
            <a:r>
              <a:rPr lang="en-US" sz="2000" dirty="0"/>
              <a:t>Higher coherence</a:t>
            </a:r>
          </a:p>
          <a:p>
            <a:pPr marL="800100" lvl="1" indent="-342900">
              <a:buFont typeface="Arial" panose="020B0604020202020204" pitchFamily="34" charset="0"/>
              <a:buChar char="•"/>
            </a:pPr>
            <a:r>
              <a:rPr lang="en-US" sz="2000" dirty="0"/>
              <a:t>More photons hitting the sample</a:t>
            </a:r>
          </a:p>
          <a:p>
            <a:pPr marL="342900" indent="-342900" algn="l">
              <a:buFont typeface="Arial" panose="020B0604020202020204" pitchFamily="34" charset="0"/>
              <a:buChar char="•"/>
            </a:pPr>
            <a:r>
              <a:rPr lang="en-US" sz="2000" dirty="0"/>
              <a:t>First photons to the beamlines now</a:t>
            </a:r>
          </a:p>
          <a:p>
            <a:pPr marL="342900" indent="-342900" algn="l">
              <a:buFont typeface="Arial" panose="020B0604020202020204" pitchFamily="34" charset="0"/>
              <a:buChar char="•"/>
            </a:pPr>
            <a:r>
              <a:rPr lang="en-US" sz="2000" dirty="0"/>
              <a:t>Pilot users at some beamlines Q3/2025</a:t>
            </a:r>
          </a:p>
          <a:p>
            <a:pPr marL="342900" indent="-342900" algn="l">
              <a:buFont typeface="Arial" panose="020B0604020202020204" pitchFamily="34" charset="0"/>
              <a:buChar char="•"/>
            </a:pPr>
            <a:r>
              <a:rPr lang="en-US" sz="2000" dirty="0"/>
              <a:t>User operation Q3/2026</a:t>
            </a:r>
            <a:endParaRPr lang="de-CH" sz="2000" dirty="0"/>
          </a:p>
        </p:txBody>
      </p:sp>
      <p:pic>
        <p:nvPicPr>
          <p:cNvPr id="4" name="Picture 3" descr="A large round building with a circular roof&#10;&#10;Description automatically generated">
            <a:extLst>
              <a:ext uri="{FF2B5EF4-FFF2-40B4-BE49-F238E27FC236}">
                <a16:creationId xmlns:a16="http://schemas.microsoft.com/office/drawing/2014/main" id="{FA4C0815-81EB-E1C1-C669-8FC80115DE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8858" y="1545624"/>
            <a:ext cx="5300483" cy="2651579"/>
          </a:xfrm>
          <a:prstGeom prst="rect">
            <a:avLst/>
          </a:prstGeom>
        </p:spPr>
      </p:pic>
      <p:sp>
        <p:nvSpPr>
          <p:cNvPr id="5" name="Slide Number Placeholder 4">
            <a:extLst>
              <a:ext uri="{FF2B5EF4-FFF2-40B4-BE49-F238E27FC236}">
                <a16:creationId xmlns:a16="http://schemas.microsoft.com/office/drawing/2014/main" id="{8D502F09-3419-E93D-CE18-88C99B64C5CC}"/>
              </a:ext>
            </a:extLst>
          </p:cNvPr>
          <p:cNvSpPr>
            <a:spLocks noGrp="1"/>
          </p:cNvSpPr>
          <p:nvPr>
            <p:ph type="sldNum" sz="quarter" idx="12"/>
          </p:nvPr>
        </p:nvSpPr>
        <p:spPr>
          <a:xfrm>
            <a:off x="695325" y="6404573"/>
            <a:ext cx="703263" cy="144016"/>
          </a:xfrm>
        </p:spPr>
        <p:txBody>
          <a:bodyPr/>
          <a:lstStyle/>
          <a:p>
            <a:fld id="{442AD375-037F-43D0-B059-5172DA06796A}" type="slidenum">
              <a:rPr lang="en-GB" noProof="0" smtClean="0"/>
              <a:pPr/>
              <a:t>3</a:t>
            </a:fld>
            <a:endParaRPr lang="en-GB" noProof="0" dirty="0"/>
          </a:p>
        </p:txBody>
      </p:sp>
    </p:spTree>
    <p:extLst>
      <p:ext uri="{BB962C8B-B14F-4D97-AF65-F5344CB8AC3E}">
        <p14:creationId xmlns:p14="http://schemas.microsoft.com/office/powerpoint/2010/main" val="38513136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53F04BED-5B36-B4FE-4787-B623114B6512}"/>
              </a:ext>
            </a:extLst>
          </p:cNvPr>
          <p:cNvSpPr txBox="1"/>
          <p:nvPr/>
        </p:nvSpPr>
        <p:spPr>
          <a:xfrm>
            <a:off x="6831787" y="1412776"/>
            <a:ext cx="5312885" cy="1219200"/>
          </a:xfrm>
          <a:prstGeom prst="rect">
            <a:avLst/>
          </a:prstGeom>
          <a:noFill/>
        </p:spPr>
        <p:txBody>
          <a:bodyPr wrap="square" lIns="0" tIns="0" rIns="0" bIns="0" rtlCol="0">
            <a:noAutofit/>
          </a:bodyPr>
          <a:lstStyle/>
          <a:p>
            <a:pPr marL="380990" indent="-380990">
              <a:lnSpc>
                <a:spcPct val="110000"/>
              </a:lnSpc>
              <a:spcBef>
                <a:spcPct val="0"/>
              </a:spcBef>
              <a:buClr>
                <a:srgbClr val="000000"/>
              </a:buClr>
              <a:buFont typeface="Arial" panose="020B0604020202020204" pitchFamily="34" charset="0"/>
              <a:buChar char="•"/>
            </a:pPr>
            <a:r>
              <a:rPr lang="en-US" sz="2400" dirty="0">
                <a:solidFill>
                  <a:srgbClr val="000000"/>
                </a:solidFill>
                <a:latin typeface="Calibri"/>
              </a:rPr>
              <a:t>Noise increases with exposure time</a:t>
            </a:r>
          </a:p>
          <a:p>
            <a:pPr marL="380990" indent="-380990">
              <a:lnSpc>
                <a:spcPct val="110000"/>
              </a:lnSpc>
              <a:spcBef>
                <a:spcPct val="0"/>
              </a:spcBef>
              <a:buClr>
                <a:srgbClr val="000000"/>
              </a:buClr>
              <a:buFont typeface="Arial" panose="020B0604020202020204" pitchFamily="34" charset="0"/>
              <a:buChar char="•"/>
            </a:pPr>
            <a:r>
              <a:rPr lang="en-US" sz="2400" dirty="0">
                <a:solidFill>
                  <a:srgbClr val="000000"/>
                </a:solidFill>
                <a:latin typeface="Calibri"/>
              </a:rPr>
              <a:t>Fast frame rate extends dynamic range </a:t>
            </a:r>
          </a:p>
          <a:p>
            <a:pPr marL="380990" indent="-380990">
              <a:lnSpc>
                <a:spcPct val="110000"/>
              </a:lnSpc>
              <a:spcBef>
                <a:spcPct val="0"/>
              </a:spcBef>
              <a:buClr>
                <a:srgbClr val="000000"/>
              </a:buClr>
              <a:buFont typeface="Arial" panose="020B0604020202020204" pitchFamily="34" charset="0"/>
              <a:buChar char="•"/>
            </a:pPr>
            <a:r>
              <a:rPr lang="en-US" sz="2400" dirty="0">
                <a:solidFill>
                  <a:srgbClr val="000000"/>
                </a:solidFill>
                <a:latin typeface="Calibri"/>
              </a:rPr>
              <a:t>Challenging calibration</a:t>
            </a:r>
            <a:endParaRPr lang="de-CH" sz="2400" dirty="0" err="1">
              <a:solidFill>
                <a:srgbClr val="000000"/>
              </a:solidFill>
              <a:latin typeface="Calibri"/>
            </a:endParaRPr>
          </a:p>
        </p:txBody>
      </p:sp>
      <p:sp>
        <p:nvSpPr>
          <p:cNvPr id="2" name="Title 1">
            <a:extLst>
              <a:ext uri="{FF2B5EF4-FFF2-40B4-BE49-F238E27FC236}">
                <a16:creationId xmlns:a16="http://schemas.microsoft.com/office/drawing/2014/main" id="{C7D5EC4C-C631-40E3-ABE2-617EC5CC1666}"/>
              </a:ext>
            </a:extLst>
          </p:cNvPr>
          <p:cNvSpPr>
            <a:spLocks noGrp="1"/>
          </p:cNvSpPr>
          <p:nvPr>
            <p:ph type="title"/>
          </p:nvPr>
        </p:nvSpPr>
        <p:spPr/>
        <p:txBody>
          <a:bodyPr/>
          <a:lstStyle/>
          <a:p>
            <a:r>
              <a:rPr lang="en-US" dirty="0"/>
              <a:t>Adaptive gain methods</a:t>
            </a:r>
            <a:endParaRPr lang="de-CH" dirty="0"/>
          </a:p>
        </p:txBody>
      </p:sp>
      <p:pic>
        <p:nvPicPr>
          <p:cNvPr id="7" name="Picture 6">
            <a:extLst>
              <a:ext uri="{FF2B5EF4-FFF2-40B4-BE49-F238E27FC236}">
                <a16:creationId xmlns:a16="http://schemas.microsoft.com/office/drawing/2014/main" id="{5DC7DB45-2E1D-7C57-ACB5-F09437A88979}"/>
              </a:ext>
            </a:extLst>
          </p:cNvPr>
          <p:cNvPicPr>
            <a:picLocks noChangeAspect="1"/>
          </p:cNvPicPr>
          <p:nvPr/>
        </p:nvPicPr>
        <p:blipFill>
          <a:blip r:embed="rId2"/>
          <a:stretch>
            <a:fillRect/>
          </a:stretch>
        </p:blipFill>
        <p:spPr>
          <a:xfrm>
            <a:off x="6830400" y="2632175"/>
            <a:ext cx="3993291" cy="3883200"/>
          </a:xfrm>
          <a:prstGeom prst="rect">
            <a:avLst/>
          </a:prstGeom>
        </p:spPr>
      </p:pic>
      <p:sp>
        <p:nvSpPr>
          <p:cNvPr id="4" name="TextBox 3">
            <a:extLst>
              <a:ext uri="{FF2B5EF4-FFF2-40B4-BE49-F238E27FC236}">
                <a16:creationId xmlns:a16="http://schemas.microsoft.com/office/drawing/2014/main" id="{8E2E94EE-975C-7BC6-F924-858010A3BEDC}"/>
              </a:ext>
            </a:extLst>
          </p:cNvPr>
          <p:cNvSpPr txBox="1"/>
          <p:nvPr/>
        </p:nvSpPr>
        <p:spPr>
          <a:xfrm>
            <a:off x="8804144" y="4417053"/>
            <a:ext cx="1219200" cy="1219200"/>
          </a:xfrm>
          <a:prstGeom prst="rect">
            <a:avLst/>
          </a:prstGeom>
          <a:noFill/>
        </p:spPr>
        <p:txBody>
          <a:bodyPr wrap="square" lIns="0" tIns="0" rIns="0" bIns="0" rtlCol="0">
            <a:noAutofit/>
          </a:bodyPr>
          <a:lstStyle/>
          <a:p>
            <a:pPr algn="ctr" eaLnBrk="1" hangingPunct="1">
              <a:lnSpc>
                <a:spcPct val="110000"/>
              </a:lnSpc>
              <a:spcBef>
                <a:spcPct val="0"/>
              </a:spcBef>
              <a:buClr>
                <a:srgbClr val="000000"/>
              </a:buClr>
            </a:pPr>
            <a:r>
              <a:rPr lang="en-US" sz="1600" dirty="0">
                <a:solidFill>
                  <a:srgbClr val="000000"/>
                </a:solidFill>
                <a:latin typeface="Calibri"/>
              </a:rPr>
              <a:t>Only qualitative trends!</a:t>
            </a:r>
            <a:endParaRPr lang="de-CH" sz="1600" dirty="0" err="1">
              <a:solidFill>
                <a:srgbClr val="000000"/>
              </a:solidFill>
              <a:latin typeface="Calibri"/>
            </a:endParaRPr>
          </a:p>
        </p:txBody>
      </p:sp>
      <p:grpSp>
        <p:nvGrpSpPr>
          <p:cNvPr id="5" name="Group 4">
            <a:extLst>
              <a:ext uri="{FF2B5EF4-FFF2-40B4-BE49-F238E27FC236}">
                <a16:creationId xmlns:a16="http://schemas.microsoft.com/office/drawing/2014/main" id="{7C97F6C8-E6B0-0E90-D42F-839639034B21}"/>
              </a:ext>
            </a:extLst>
          </p:cNvPr>
          <p:cNvGrpSpPr/>
          <p:nvPr/>
        </p:nvGrpSpPr>
        <p:grpSpPr>
          <a:xfrm>
            <a:off x="1007436" y="1428013"/>
            <a:ext cx="5259865" cy="5169339"/>
            <a:chOff x="755576" y="1071010"/>
            <a:chExt cx="3944899" cy="3877004"/>
          </a:xfrm>
        </p:grpSpPr>
        <p:pic>
          <p:nvPicPr>
            <p:cNvPr id="30" name="Picture 29">
              <a:extLst>
                <a:ext uri="{FF2B5EF4-FFF2-40B4-BE49-F238E27FC236}">
                  <a16:creationId xmlns:a16="http://schemas.microsoft.com/office/drawing/2014/main" id="{ED16B055-FE44-1601-7233-ABDD6026D8AB}"/>
                </a:ext>
              </a:extLst>
            </p:cNvPr>
            <p:cNvPicPr>
              <a:picLocks noChangeAspect="1"/>
            </p:cNvPicPr>
            <p:nvPr/>
          </p:nvPicPr>
          <p:blipFill>
            <a:blip r:embed="rId3"/>
            <a:stretch>
              <a:fillRect/>
            </a:stretch>
          </p:blipFill>
          <p:spPr>
            <a:xfrm>
              <a:off x="900000" y="1071011"/>
              <a:ext cx="3800475" cy="838200"/>
            </a:xfrm>
            <a:prstGeom prst="rect">
              <a:avLst/>
            </a:prstGeom>
          </p:spPr>
        </p:pic>
        <p:sp>
          <p:nvSpPr>
            <p:cNvPr id="31" name="TextBox 30">
              <a:extLst>
                <a:ext uri="{FF2B5EF4-FFF2-40B4-BE49-F238E27FC236}">
                  <a16:creationId xmlns:a16="http://schemas.microsoft.com/office/drawing/2014/main" id="{FFEBB932-D06A-E620-AF52-0EFC46A085FB}"/>
                </a:ext>
              </a:extLst>
            </p:cNvPr>
            <p:cNvSpPr txBox="1"/>
            <p:nvPr/>
          </p:nvSpPr>
          <p:spPr>
            <a:xfrm>
              <a:off x="3357938" y="1511123"/>
              <a:ext cx="1224136" cy="196531"/>
            </a:xfrm>
            <a:prstGeom prst="rect">
              <a:avLst/>
            </a:prstGeom>
            <a:solidFill>
              <a:schemeClr val="bg1"/>
            </a:solidFill>
          </p:spPr>
          <p:txBody>
            <a:bodyPr wrap="none" lIns="0" tIns="0" rIns="0" bIns="0" rtlCol="0">
              <a:noAutofit/>
            </a:bodyPr>
            <a:lstStyle/>
            <a:p>
              <a:pPr algn="ctr" eaLnBrk="1" hangingPunct="1">
                <a:lnSpc>
                  <a:spcPct val="110000"/>
                </a:lnSpc>
                <a:spcBef>
                  <a:spcPct val="0"/>
                </a:spcBef>
                <a:buClr>
                  <a:srgbClr val="000000"/>
                </a:buClr>
              </a:pPr>
              <a:r>
                <a:rPr lang="en-US" sz="1467" dirty="0">
                  <a:latin typeface="Calibri"/>
                </a:rPr>
                <a:t>Linear</a:t>
              </a:r>
            </a:p>
            <a:p>
              <a:pPr algn="ctr" eaLnBrk="1" hangingPunct="1">
                <a:lnSpc>
                  <a:spcPct val="110000"/>
                </a:lnSpc>
                <a:spcBef>
                  <a:spcPct val="0"/>
                </a:spcBef>
                <a:buClr>
                  <a:srgbClr val="000000"/>
                </a:buClr>
              </a:pPr>
              <a:r>
                <a:rPr lang="en-US" sz="1200" i="1" dirty="0">
                  <a:latin typeface="Calibri"/>
                </a:rPr>
                <a:t>Ideal performance</a:t>
              </a:r>
            </a:p>
            <a:p>
              <a:pPr algn="ctr" eaLnBrk="1" hangingPunct="1">
                <a:lnSpc>
                  <a:spcPct val="110000"/>
                </a:lnSpc>
                <a:spcBef>
                  <a:spcPct val="0"/>
                </a:spcBef>
                <a:buClr>
                  <a:srgbClr val="000000"/>
                </a:buClr>
              </a:pPr>
              <a:endParaRPr lang="de-CH" sz="1467" dirty="0" err="1">
                <a:latin typeface="Calibri"/>
              </a:endParaRPr>
            </a:p>
          </p:txBody>
        </p:sp>
        <p:pic>
          <p:nvPicPr>
            <p:cNvPr id="28" name="Picture 27">
              <a:extLst>
                <a:ext uri="{FF2B5EF4-FFF2-40B4-BE49-F238E27FC236}">
                  <a16:creationId xmlns:a16="http://schemas.microsoft.com/office/drawing/2014/main" id="{CB44090D-7C0A-F09E-5F62-D4D7EB50DB6A}"/>
                </a:ext>
              </a:extLst>
            </p:cNvPr>
            <p:cNvPicPr>
              <a:picLocks noChangeAspect="1"/>
            </p:cNvPicPr>
            <p:nvPr/>
          </p:nvPicPr>
          <p:blipFill>
            <a:blip r:embed="rId4"/>
            <a:stretch>
              <a:fillRect/>
            </a:stretch>
          </p:blipFill>
          <p:spPr>
            <a:xfrm>
              <a:off x="900000" y="1995686"/>
              <a:ext cx="3800475" cy="838200"/>
            </a:xfrm>
            <a:prstGeom prst="rect">
              <a:avLst/>
            </a:prstGeom>
          </p:spPr>
        </p:pic>
        <p:sp>
          <p:nvSpPr>
            <p:cNvPr id="29" name="TextBox 28">
              <a:extLst>
                <a:ext uri="{FF2B5EF4-FFF2-40B4-BE49-F238E27FC236}">
                  <a16:creationId xmlns:a16="http://schemas.microsoft.com/office/drawing/2014/main" id="{236398A6-06F6-F402-F312-08E7A19B9C46}"/>
                </a:ext>
              </a:extLst>
            </p:cNvPr>
            <p:cNvSpPr txBox="1"/>
            <p:nvPr/>
          </p:nvSpPr>
          <p:spPr>
            <a:xfrm>
              <a:off x="3481806" y="2447227"/>
              <a:ext cx="1162202" cy="196531"/>
            </a:xfrm>
            <a:prstGeom prst="rect">
              <a:avLst/>
            </a:prstGeom>
            <a:solidFill>
              <a:schemeClr val="bg1"/>
            </a:solidFill>
          </p:spPr>
          <p:txBody>
            <a:bodyPr wrap="none" lIns="0" tIns="0" rIns="0" bIns="0" rtlCol="0">
              <a:noAutofit/>
            </a:bodyPr>
            <a:lstStyle/>
            <a:p>
              <a:pPr algn="ctr" eaLnBrk="1" hangingPunct="1">
                <a:lnSpc>
                  <a:spcPct val="110000"/>
                </a:lnSpc>
                <a:spcBef>
                  <a:spcPct val="0"/>
                </a:spcBef>
                <a:buClr>
                  <a:srgbClr val="000000"/>
                </a:buClr>
              </a:pPr>
              <a:r>
                <a:rPr lang="en-US" sz="1467" dirty="0">
                  <a:solidFill>
                    <a:srgbClr val="0070C0"/>
                  </a:solidFill>
                  <a:latin typeface="Calibri"/>
                </a:rPr>
                <a:t>Gain switching</a:t>
              </a:r>
            </a:p>
            <a:p>
              <a:pPr algn="ctr" eaLnBrk="1" hangingPunct="1">
                <a:lnSpc>
                  <a:spcPct val="110000"/>
                </a:lnSpc>
                <a:spcBef>
                  <a:spcPct val="0"/>
                </a:spcBef>
                <a:buClr>
                  <a:srgbClr val="000000"/>
                </a:buClr>
              </a:pPr>
              <a:r>
                <a:rPr lang="en-US" sz="1200" i="1" dirty="0">
                  <a:solidFill>
                    <a:srgbClr val="0070C0"/>
                  </a:solidFill>
                  <a:latin typeface="Calibri"/>
                </a:rPr>
                <a:t>JUNGFRAU, AGIPD, </a:t>
              </a:r>
              <a:r>
                <a:rPr lang="en-US" sz="1200" i="1" dirty="0" err="1">
                  <a:solidFill>
                    <a:srgbClr val="0070C0"/>
                  </a:solidFill>
                  <a:latin typeface="Calibri"/>
                </a:rPr>
                <a:t>ePix</a:t>
              </a:r>
              <a:endParaRPr lang="en-US" sz="1200" i="1" dirty="0">
                <a:solidFill>
                  <a:srgbClr val="0070C0"/>
                </a:solidFill>
                <a:latin typeface="Calibri"/>
              </a:endParaRPr>
            </a:p>
            <a:p>
              <a:pPr algn="ctr" eaLnBrk="1" hangingPunct="1">
                <a:lnSpc>
                  <a:spcPct val="110000"/>
                </a:lnSpc>
                <a:spcBef>
                  <a:spcPct val="0"/>
                </a:spcBef>
                <a:buClr>
                  <a:srgbClr val="000000"/>
                </a:buClr>
              </a:pPr>
              <a:endParaRPr lang="de-CH" sz="1467" dirty="0" err="1">
                <a:solidFill>
                  <a:srgbClr val="0070C0"/>
                </a:solidFill>
                <a:latin typeface="Calibri"/>
              </a:endParaRPr>
            </a:p>
          </p:txBody>
        </p:sp>
        <p:pic>
          <p:nvPicPr>
            <p:cNvPr id="26" name="Picture 25">
              <a:extLst>
                <a:ext uri="{FF2B5EF4-FFF2-40B4-BE49-F238E27FC236}">
                  <a16:creationId xmlns:a16="http://schemas.microsoft.com/office/drawing/2014/main" id="{61099B57-E4A1-0EF6-2CF7-B48E2BED91E2}"/>
                </a:ext>
              </a:extLst>
            </p:cNvPr>
            <p:cNvPicPr>
              <a:picLocks noChangeAspect="1"/>
            </p:cNvPicPr>
            <p:nvPr/>
          </p:nvPicPr>
          <p:blipFill>
            <a:blip r:embed="rId5"/>
            <a:stretch>
              <a:fillRect/>
            </a:stretch>
          </p:blipFill>
          <p:spPr>
            <a:xfrm>
              <a:off x="900000" y="2931790"/>
              <a:ext cx="3800475" cy="838200"/>
            </a:xfrm>
            <a:prstGeom prst="rect">
              <a:avLst/>
            </a:prstGeom>
          </p:spPr>
        </p:pic>
        <p:sp>
          <p:nvSpPr>
            <p:cNvPr id="27" name="TextBox 26">
              <a:extLst>
                <a:ext uri="{FF2B5EF4-FFF2-40B4-BE49-F238E27FC236}">
                  <a16:creationId xmlns:a16="http://schemas.microsoft.com/office/drawing/2014/main" id="{C01D121C-E879-BCCB-8EBC-24CFC713B43E}"/>
                </a:ext>
              </a:extLst>
            </p:cNvPr>
            <p:cNvSpPr txBox="1"/>
            <p:nvPr/>
          </p:nvSpPr>
          <p:spPr>
            <a:xfrm>
              <a:off x="3357938" y="3363838"/>
              <a:ext cx="1224136" cy="196531"/>
            </a:xfrm>
            <a:prstGeom prst="rect">
              <a:avLst/>
            </a:prstGeom>
            <a:solidFill>
              <a:schemeClr val="bg1"/>
            </a:solidFill>
          </p:spPr>
          <p:txBody>
            <a:bodyPr wrap="none" lIns="0" tIns="0" rIns="0" bIns="0" rtlCol="0">
              <a:noAutofit/>
            </a:bodyPr>
            <a:lstStyle/>
            <a:p>
              <a:pPr algn="ctr" eaLnBrk="1" hangingPunct="1">
                <a:lnSpc>
                  <a:spcPct val="110000"/>
                </a:lnSpc>
                <a:spcBef>
                  <a:spcPct val="0"/>
                </a:spcBef>
                <a:buClr>
                  <a:srgbClr val="000000"/>
                </a:buClr>
              </a:pPr>
              <a:r>
                <a:rPr lang="en-US" sz="1467" dirty="0">
                  <a:solidFill>
                    <a:srgbClr val="C00000"/>
                  </a:solidFill>
                  <a:latin typeface="Calibri"/>
                </a:rPr>
                <a:t>Non linear</a:t>
              </a:r>
            </a:p>
            <a:p>
              <a:pPr algn="ctr" eaLnBrk="1" hangingPunct="1">
                <a:lnSpc>
                  <a:spcPct val="110000"/>
                </a:lnSpc>
                <a:spcBef>
                  <a:spcPct val="0"/>
                </a:spcBef>
                <a:buClr>
                  <a:srgbClr val="000000"/>
                </a:buClr>
              </a:pPr>
              <a:r>
                <a:rPr lang="en-US" sz="1200" i="1" dirty="0">
                  <a:solidFill>
                    <a:srgbClr val="C00000"/>
                  </a:solidFill>
                  <a:latin typeface="Calibri"/>
                </a:rPr>
                <a:t>DSSC</a:t>
              </a:r>
            </a:p>
            <a:p>
              <a:pPr algn="ctr" eaLnBrk="1" hangingPunct="1">
                <a:lnSpc>
                  <a:spcPct val="110000"/>
                </a:lnSpc>
                <a:spcBef>
                  <a:spcPct val="0"/>
                </a:spcBef>
                <a:buClr>
                  <a:srgbClr val="000000"/>
                </a:buClr>
              </a:pPr>
              <a:endParaRPr lang="de-CH" sz="1467" dirty="0" err="1">
                <a:solidFill>
                  <a:srgbClr val="C00000"/>
                </a:solidFill>
                <a:latin typeface="Calibri"/>
              </a:endParaRPr>
            </a:p>
          </p:txBody>
        </p:sp>
        <p:pic>
          <p:nvPicPr>
            <p:cNvPr id="24" name="Picture 23">
              <a:extLst>
                <a:ext uri="{FF2B5EF4-FFF2-40B4-BE49-F238E27FC236}">
                  <a16:creationId xmlns:a16="http://schemas.microsoft.com/office/drawing/2014/main" id="{D321AEBE-B516-B07B-FBB5-B117229DFF4E}"/>
                </a:ext>
              </a:extLst>
            </p:cNvPr>
            <p:cNvPicPr>
              <a:picLocks noChangeAspect="1"/>
            </p:cNvPicPr>
            <p:nvPr/>
          </p:nvPicPr>
          <p:blipFill>
            <a:blip r:embed="rId6"/>
            <a:stretch>
              <a:fillRect/>
            </a:stretch>
          </p:blipFill>
          <p:spPr>
            <a:xfrm>
              <a:off x="900000" y="3867894"/>
              <a:ext cx="3800475" cy="838200"/>
            </a:xfrm>
            <a:prstGeom prst="rect">
              <a:avLst/>
            </a:prstGeom>
          </p:spPr>
        </p:pic>
        <p:sp>
          <p:nvSpPr>
            <p:cNvPr id="25" name="TextBox 24">
              <a:extLst>
                <a:ext uri="{FF2B5EF4-FFF2-40B4-BE49-F238E27FC236}">
                  <a16:creationId xmlns:a16="http://schemas.microsoft.com/office/drawing/2014/main" id="{AF2B4058-0CDB-D86B-7ED7-DADA0040E0C0}"/>
                </a:ext>
              </a:extLst>
            </p:cNvPr>
            <p:cNvSpPr txBox="1"/>
            <p:nvPr/>
          </p:nvSpPr>
          <p:spPr>
            <a:xfrm>
              <a:off x="3219390" y="4299942"/>
              <a:ext cx="1424618" cy="360040"/>
            </a:xfrm>
            <a:prstGeom prst="rect">
              <a:avLst/>
            </a:prstGeom>
            <a:solidFill>
              <a:schemeClr val="bg1">
                <a:alpha val="80000"/>
              </a:schemeClr>
            </a:solidFill>
          </p:spPr>
          <p:txBody>
            <a:bodyPr wrap="none" lIns="0" tIns="0" rIns="0" bIns="0" rtlCol="0">
              <a:noAutofit/>
            </a:bodyPr>
            <a:lstStyle/>
            <a:p>
              <a:pPr algn="ctr" eaLnBrk="1" hangingPunct="1">
                <a:lnSpc>
                  <a:spcPct val="110000"/>
                </a:lnSpc>
                <a:spcBef>
                  <a:spcPct val="0"/>
                </a:spcBef>
                <a:buClr>
                  <a:srgbClr val="000000"/>
                </a:buClr>
              </a:pPr>
              <a:r>
                <a:rPr lang="en-US" sz="1467" dirty="0">
                  <a:solidFill>
                    <a:srgbClr val="00B050"/>
                  </a:solidFill>
                  <a:latin typeface="Calibri"/>
                </a:rPr>
                <a:t>Charge removal</a:t>
              </a:r>
            </a:p>
            <a:p>
              <a:pPr algn="ctr" eaLnBrk="1" hangingPunct="1">
                <a:lnSpc>
                  <a:spcPct val="110000"/>
                </a:lnSpc>
                <a:spcBef>
                  <a:spcPct val="0"/>
                </a:spcBef>
                <a:buClr>
                  <a:srgbClr val="000000"/>
                </a:buClr>
              </a:pPr>
              <a:r>
                <a:rPr lang="en-US" sz="1200" i="1" dirty="0">
                  <a:solidFill>
                    <a:srgbClr val="00B050"/>
                  </a:solidFill>
                  <a:latin typeface="Calibri"/>
                </a:rPr>
                <a:t>MM-PAD, </a:t>
              </a:r>
              <a:r>
                <a:rPr lang="en-US" sz="1200" i="1" dirty="0" err="1">
                  <a:solidFill>
                    <a:srgbClr val="00B050"/>
                  </a:solidFill>
                  <a:latin typeface="Calibri"/>
                </a:rPr>
                <a:t>Xider</a:t>
              </a:r>
              <a:r>
                <a:rPr lang="en-US" sz="1200" i="1" dirty="0">
                  <a:solidFill>
                    <a:srgbClr val="00B050"/>
                  </a:solidFill>
                  <a:latin typeface="Calibri"/>
                </a:rPr>
                <a:t>, Dynamix</a:t>
              </a:r>
            </a:p>
            <a:p>
              <a:pPr algn="ctr" eaLnBrk="1" hangingPunct="1">
                <a:lnSpc>
                  <a:spcPct val="110000"/>
                </a:lnSpc>
                <a:spcBef>
                  <a:spcPct val="0"/>
                </a:spcBef>
                <a:buClr>
                  <a:srgbClr val="000000"/>
                </a:buClr>
              </a:pPr>
              <a:endParaRPr lang="de-CH" sz="1467" dirty="0" err="1">
                <a:solidFill>
                  <a:srgbClr val="00B050"/>
                </a:solidFill>
                <a:latin typeface="Calibri"/>
              </a:endParaRPr>
            </a:p>
          </p:txBody>
        </p:sp>
        <p:sp>
          <p:nvSpPr>
            <p:cNvPr id="18" name="TextBox 17">
              <a:extLst>
                <a:ext uri="{FF2B5EF4-FFF2-40B4-BE49-F238E27FC236}">
                  <a16:creationId xmlns:a16="http://schemas.microsoft.com/office/drawing/2014/main" id="{BC3DDA11-6D62-42DE-C400-6D209694E3D5}"/>
                </a:ext>
              </a:extLst>
            </p:cNvPr>
            <p:cNvSpPr txBox="1"/>
            <p:nvPr/>
          </p:nvSpPr>
          <p:spPr>
            <a:xfrm rot="16200000">
              <a:off x="-953955" y="2780541"/>
              <a:ext cx="3635085" cy="216024"/>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467" dirty="0">
                  <a:solidFill>
                    <a:schemeClr val="bg2">
                      <a:lumMod val="60000"/>
                      <a:lumOff val="40000"/>
                    </a:schemeClr>
                  </a:solidFill>
                  <a:latin typeface="Calibri"/>
                </a:rPr>
                <a:t>Detector output</a:t>
              </a:r>
              <a:endParaRPr lang="de-CH" sz="1467" dirty="0" err="1">
                <a:solidFill>
                  <a:schemeClr val="bg2">
                    <a:lumMod val="60000"/>
                    <a:lumOff val="40000"/>
                  </a:schemeClr>
                </a:solidFill>
                <a:latin typeface="Calibri"/>
              </a:endParaRPr>
            </a:p>
          </p:txBody>
        </p:sp>
        <p:sp>
          <p:nvSpPr>
            <p:cNvPr id="19" name="TextBox 18">
              <a:extLst>
                <a:ext uri="{FF2B5EF4-FFF2-40B4-BE49-F238E27FC236}">
                  <a16:creationId xmlns:a16="http://schemas.microsoft.com/office/drawing/2014/main" id="{80F693CE-E3AB-3AEE-5F95-6D80249B9666}"/>
                </a:ext>
              </a:extLst>
            </p:cNvPr>
            <p:cNvSpPr txBox="1"/>
            <p:nvPr/>
          </p:nvSpPr>
          <p:spPr>
            <a:xfrm>
              <a:off x="1043608" y="4731990"/>
              <a:ext cx="3528392" cy="216024"/>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467" dirty="0">
                  <a:solidFill>
                    <a:schemeClr val="bg2">
                      <a:lumMod val="60000"/>
                      <a:lumOff val="40000"/>
                    </a:schemeClr>
                  </a:solidFill>
                  <a:latin typeface="Calibri"/>
                </a:rPr>
                <a:t>Input signal</a:t>
              </a:r>
              <a:endParaRPr lang="de-CH" sz="1467" dirty="0" err="1">
                <a:solidFill>
                  <a:schemeClr val="bg2">
                    <a:lumMod val="60000"/>
                    <a:lumOff val="40000"/>
                  </a:schemeClr>
                </a:solidFill>
                <a:latin typeface="Calibri"/>
              </a:endParaRPr>
            </a:p>
          </p:txBody>
        </p:sp>
      </p:grpSp>
      <p:sp>
        <p:nvSpPr>
          <p:cNvPr id="9" name="Slide Number Placeholder 5">
            <a:extLst>
              <a:ext uri="{FF2B5EF4-FFF2-40B4-BE49-F238E27FC236}">
                <a16:creationId xmlns:a16="http://schemas.microsoft.com/office/drawing/2014/main" id="{CA610AA6-E916-9F1D-B4AB-1F914A8B13DB}"/>
              </a:ext>
            </a:extLst>
          </p:cNvPr>
          <p:cNvSpPr>
            <a:spLocks noGrp="1"/>
          </p:cNvSpPr>
          <p:nvPr>
            <p:ph type="sldNum" sz="quarter" idx="12"/>
          </p:nvPr>
        </p:nvSpPr>
        <p:spPr>
          <a:xfrm>
            <a:off x="11281005" y="6624000"/>
            <a:ext cx="767656" cy="196851"/>
          </a:xfrm>
        </p:spPr>
        <p:txBody>
          <a:bodyPr/>
          <a:lstStyle/>
          <a:p>
            <a:pPr algn="r">
              <a:defRPr/>
            </a:pPr>
            <a:fld id="{EBC07571-3134-BB4B-B83F-1A9FE18D34F3}" type="slidenum">
              <a:rPr lang="de-DE" smtClean="0"/>
              <a:pPr algn="r">
                <a:defRPr/>
              </a:pPr>
              <a:t>30</a:t>
            </a:fld>
            <a:endParaRPr lang="de-DE" dirty="0"/>
          </a:p>
        </p:txBody>
      </p:sp>
    </p:spTree>
    <p:extLst>
      <p:ext uri="{BB962C8B-B14F-4D97-AF65-F5344CB8AC3E}">
        <p14:creationId xmlns:p14="http://schemas.microsoft.com/office/powerpoint/2010/main" val="2140723664"/>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5EC4C-C631-40E3-ABE2-617EC5CC1666}"/>
              </a:ext>
            </a:extLst>
          </p:cNvPr>
          <p:cNvSpPr>
            <a:spLocks noGrp="1"/>
          </p:cNvSpPr>
          <p:nvPr>
            <p:ph type="title"/>
          </p:nvPr>
        </p:nvSpPr>
        <p:spPr/>
        <p:txBody>
          <a:bodyPr/>
          <a:lstStyle/>
          <a:p>
            <a:r>
              <a:rPr lang="en-US" dirty="0"/>
              <a:t>Adaptive gain methods</a:t>
            </a:r>
            <a:endParaRPr lang="de-CH" dirty="0"/>
          </a:p>
        </p:txBody>
      </p:sp>
      <p:pic>
        <p:nvPicPr>
          <p:cNvPr id="9" name="Picture 8">
            <a:extLst>
              <a:ext uri="{FF2B5EF4-FFF2-40B4-BE49-F238E27FC236}">
                <a16:creationId xmlns:a16="http://schemas.microsoft.com/office/drawing/2014/main" id="{5E4E65A4-62E9-AE1E-5459-A47495830258}"/>
              </a:ext>
            </a:extLst>
          </p:cNvPr>
          <p:cNvPicPr>
            <a:picLocks noChangeAspect="1"/>
          </p:cNvPicPr>
          <p:nvPr/>
        </p:nvPicPr>
        <p:blipFill>
          <a:blip r:embed="rId2"/>
          <a:stretch>
            <a:fillRect/>
          </a:stretch>
        </p:blipFill>
        <p:spPr>
          <a:xfrm>
            <a:off x="6830400" y="2632175"/>
            <a:ext cx="3993291" cy="3883200"/>
          </a:xfrm>
          <a:prstGeom prst="rect">
            <a:avLst/>
          </a:prstGeom>
        </p:spPr>
      </p:pic>
      <p:sp>
        <p:nvSpPr>
          <p:cNvPr id="7" name="TextBox 6">
            <a:extLst>
              <a:ext uri="{FF2B5EF4-FFF2-40B4-BE49-F238E27FC236}">
                <a16:creationId xmlns:a16="http://schemas.microsoft.com/office/drawing/2014/main" id="{9E19E5A5-75CA-48BB-B12F-E8FF8630DB94}"/>
              </a:ext>
            </a:extLst>
          </p:cNvPr>
          <p:cNvSpPr txBox="1"/>
          <p:nvPr/>
        </p:nvSpPr>
        <p:spPr>
          <a:xfrm>
            <a:off x="9072331" y="5045879"/>
            <a:ext cx="1219200" cy="817423"/>
          </a:xfrm>
          <a:prstGeom prst="rect">
            <a:avLst/>
          </a:prstGeom>
          <a:noFill/>
        </p:spPr>
        <p:txBody>
          <a:bodyPr wrap="square" lIns="0" tIns="0" rIns="0" bIns="0" rtlCol="0">
            <a:noAutofit/>
          </a:bodyPr>
          <a:lstStyle/>
          <a:p>
            <a:pPr algn="ctr" eaLnBrk="1" hangingPunct="1">
              <a:lnSpc>
                <a:spcPct val="110000"/>
              </a:lnSpc>
              <a:spcBef>
                <a:spcPct val="0"/>
              </a:spcBef>
              <a:buClr>
                <a:srgbClr val="000000"/>
              </a:buClr>
            </a:pPr>
            <a:r>
              <a:rPr lang="en-US" sz="1600" dirty="0">
                <a:solidFill>
                  <a:srgbClr val="000000"/>
                </a:solidFill>
                <a:latin typeface="Calibri"/>
              </a:rPr>
              <a:t>Only qualitative trends!</a:t>
            </a:r>
            <a:endParaRPr lang="de-CH" sz="1600" dirty="0" err="1">
              <a:solidFill>
                <a:srgbClr val="000000"/>
              </a:solidFill>
              <a:latin typeface="Calibri"/>
            </a:endParaRPr>
          </a:p>
        </p:txBody>
      </p:sp>
      <p:sp>
        <p:nvSpPr>
          <p:cNvPr id="8" name="TextBox 7">
            <a:extLst>
              <a:ext uri="{FF2B5EF4-FFF2-40B4-BE49-F238E27FC236}">
                <a16:creationId xmlns:a16="http://schemas.microsoft.com/office/drawing/2014/main" id="{32011165-106E-E2C9-0D38-B3D5C767583B}"/>
              </a:ext>
            </a:extLst>
          </p:cNvPr>
          <p:cNvSpPr txBox="1"/>
          <p:nvPr/>
        </p:nvSpPr>
        <p:spPr>
          <a:xfrm>
            <a:off x="6831787" y="1412776"/>
            <a:ext cx="5312885" cy="1219200"/>
          </a:xfrm>
          <a:prstGeom prst="rect">
            <a:avLst/>
          </a:prstGeom>
          <a:noFill/>
        </p:spPr>
        <p:txBody>
          <a:bodyPr wrap="square" lIns="0" tIns="0" rIns="0" bIns="0" rtlCol="0">
            <a:noAutofit/>
          </a:bodyPr>
          <a:lstStyle/>
          <a:p>
            <a:pPr marL="380990" indent="-380990">
              <a:lnSpc>
                <a:spcPct val="110000"/>
              </a:lnSpc>
              <a:spcBef>
                <a:spcPct val="0"/>
              </a:spcBef>
              <a:buClr>
                <a:srgbClr val="000000"/>
              </a:buClr>
              <a:buFont typeface="Arial" panose="020B0604020202020204" pitchFamily="34" charset="0"/>
              <a:buChar char="•"/>
            </a:pPr>
            <a:r>
              <a:rPr lang="en-US" sz="2400" dirty="0">
                <a:solidFill>
                  <a:srgbClr val="000000"/>
                </a:solidFill>
                <a:latin typeface="Calibri"/>
              </a:rPr>
              <a:t>Noise increases with exposure time</a:t>
            </a:r>
          </a:p>
          <a:p>
            <a:pPr marL="380990" indent="-380990">
              <a:lnSpc>
                <a:spcPct val="110000"/>
              </a:lnSpc>
              <a:spcBef>
                <a:spcPct val="0"/>
              </a:spcBef>
              <a:buClr>
                <a:srgbClr val="000000"/>
              </a:buClr>
              <a:buFont typeface="Arial" panose="020B0604020202020204" pitchFamily="34" charset="0"/>
              <a:buChar char="•"/>
            </a:pPr>
            <a:r>
              <a:rPr lang="en-US" sz="2400" dirty="0">
                <a:solidFill>
                  <a:srgbClr val="000000"/>
                </a:solidFill>
                <a:latin typeface="Calibri"/>
              </a:rPr>
              <a:t>Fast frame rate extends dynamic range </a:t>
            </a:r>
          </a:p>
          <a:p>
            <a:pPr marL="380990" indent="-380990">
              <a:lnSpc>
                <a:spcPct val="110000"/>
              </a:lnSpc>
              <a:spcBef>
                <a:spcPct val="0"/>
              </a:spcBef>
              <a:buClr>
                <a:srgbClr val="000000"/>
              </a:buClr>
              <a:buFont typeface="Arial" panose="020B0604020202020204" pitchFamily="34" charset="0"/>
              <a:buChar char="•"/>
            </a:pPr>
            <a:r>
              <a:rPr lang="en-US" sz="2400" dirty="0">
                <a:solidFill>
                  <a:srgbClr val="000000"/>
                </a:solidFill>
                <a:latin typeface="Calibri"/>
              </a:rPr>
              <a:t>Challenging calibration</a:t>
            </a:r>
            <a:endParaRPr lang="de-CH" sz="2400" dirty="0" err="1">
              <a:solidFill>
                <a:srgbClr val="000000"/>
              </a:solidFill>
              <a:latin typeface="Calibri"/>
            </a:endParaRPr>
          </a:p>
        </p:txBody>
      </p:sp>
      <p:grpSp>
        <p:nvGrpSpPr>
          <p:cNvPr id="28" name="Group 27">
            <a:extLst>
              <a:ext uri="{FF2B5EF4-FFF2-40B4-BE49-F238E27FC236}">
                <a16:creationId xmlns:a16="http://schemas.microsoft.com/office/drawing/2014/main" id="{D30946FD-63FB-3404-A5F8-422C8EDC4EB6}"/>
              </a:ext>
            </a:extLst>
          </p:cNvPr>
          <p:cNvGrpSpPr/>
          <p:nvPr/>
        </p:nvGrpSpPr>
        <p:grpSpPr>
          <a:xfrm>
            <a:off x="1007436" y="1428013"/>
            <a:ext cx="5259865" cy="5169339"/>
            <a:chOff x="755576" y="1071010"/>
            <a:chExt cx="3944899" cy="3877004"/>
          </a:xfrm>
        </p:grpSpPr>
        <p:grpSp>
          <p:nvGrpSpPr>
            <p:cNvPr id="22" name="Group 21">
              <a:extLst>
                <a:ext uri="{FF2B5EF4-FFF2-40B4-BE49-F238E27FC236}">
                  <a16:creationId xmlns:a16="http://schemas.microsoft.com/office/drawing/2014/main" id="{771B2BBB-A595-32EB-AF61-23141D5668AD}"/>
                </a:ext>
              </a:extLst>
            </p:cNvPr>
            <p:cNvGrpSpPr/>
            <p:nvPr/>
          </p:nvGrpSpPr>
          <p:grpSpPr>
            <a:xfrm>
              <a:off x="755576" y="1071010"/>
              <a:ext cx="3944899" cy="3877004"/>
              <a:chOff x="755576" y="1071010"/>
              <a:chExt cx="3944899" cy="3877004"/>
            </a:xfrm>
          </p:grpSpPr>
          <p:grpSp>
            <p:nvGrpSpPr>
              <p:cNvPr id="19" name="Group 18">
                <a:extLst>
                  <a:ext uri="{FF2B5EF4-FFF2-40B4-BE49-F238E27FC236}">
                    <a16:creationId xmlns:a16="http://schemas.microsoft.com/office/drawing/2014/main" id="{61C122D6-038A-004F-574A-CE25792006A5}"/>
                  </a:ext>
                </a:extLst>
              </p:cNvPr>
              <p:cNvGrpSpPr/>
              <p:nvPr/>
            </p:nvGrpSpPr>
            <p:grpSpPr>
              <a:xfrm>
                <a:off x="900000" y="1071011"/>
                <a:ext cx="3800475" cy="3635083"/>
                <a:chOff x="900000" y="1071011"/>
                <a:chExt cx="3800475" cy="3635083"/>
              </a:xfrm>
            </p:grpSpPr>
            <p:pic>
              <p:nvPicPr>
                <p:cNvPr id="13" name="Picture 12">
                  <a:extLst>
                    <a:ext uri="{FF2B5EF4-FFF2-40B4-BE49-F238E27FC236}">
                      <a16:creationId xmlns:a16="http://schemas.microsoft.com/office/drawing/2014/main" id="{B34FB342-46D2-1DE5-7AA8-CD37428151AF}"/>
                    </a:ext>
                  </a:extLst>
                </p:cNvPr>
                <p:cNvPicPr>
                  <a:picLocks noChangeAspect="1"/>
                </p:cNvPicPr>
                <p:nvPr/>
              </p:nvPicPr>
              <p:blipFill>
                <a:blip r:embed="rId3"/>
                <a:stretch>
                  <a:fillRect/>
                </a:stretch>
              </p:blipFill>
              <p:spPr>
                <a:xfrm>
                  <a:off x="900000" y="1071011"/>
                  <a:ext cx="3800475" cy="838200"/>
                </a:xfrm>
                <a:prstGeom prst="rect">
                  <a:avLst/>
                </a:prstGeom>
              </p:spPr>
            </p:pic>
            <p:pic>
              <p:nvPicPr>
                <p:cNvPr id="11" name="Picture 10">
                  <a:extLst>
                    <a:ext uri="{FF2B5EF4-FFF2-40B4-BE49-F238E27FC236}">
                      <a16:creationId xmlns:a16="http://schemas.microsoft.com/office/drawing/2014/main" id="{2111F58E-A5D2-54AD-4E1A-0BB01567A955}"/>
                    </a:ext>
                  </a:extLst>
                </p:cNvPr>
                <p:cNvPicPr>
                  <a:picLocks noChangeAspect="1"/>
                </p:cNvPicPr>
                <p:nvPr/>
              </p:nvPicPr>
              <p:blipFill>
                <a:blip r:embed="rId4"/>
                <a:stretch>
                  <a:fillRect/>
                </a:stretch>
              </p:blipFill>
              <p:spPr>
                <a:xfrm>
                  <a:off x="900000" y="1995686"/>
                  <a:ext cx="3800475" cy="838200"/>
                </a:xfrm>
                <a:prstGeom prst="rect">
                  <a:avLst/>
                </a:prstGeom>
              </p:spPr>
            </p:pic>
            <p:pic>
              <p:nvPicPr>
                <p:cNvPr id="15" name="Picture 14">
                  <a:extLst>
                    <a:ext uri="{FF2B5EF4-FFF2-40B4-BE49-F238E27FC236}">
                      <a16:creationId xmlns:a16="http://schemas.microsoft.com/office/drawing/2014/main" id="{A5050400-AEC7-BD4A-18CA-F4B383EE6A6A}"/>
                    </a:ext>
                  </a:extLst>
                </p:cNvPr>
                <p:cNvPicPr>
                  <a:picLocks noChangeAspect="1"/>
                </p:cNvPicPr>
                <p:nvPr/>
              </p:nvPicPr>
              <p:blipFill>
                <a:blip r:embed="rId5"/>
                <a:stretch>
                  <a:fillRect/>
                </a:stretch>
              </p:blipFill>
              <p:spPr>
                <a:xfrm>
                  <a:off x="900000" y="2931790"/>
                  <a:ext cx="3800475" cy="838200"/>
                </a:xfrm>
                <a:prstGeom prst="rect">
                  <a:avLst/>
                </a:prstGeom>
              </p:spPr>
            </p:pic>
            <p:pic>
              <p:nvPicPr>
                <p:cNvPr id="5" name="Picture 4">
                  <a:extLst>
                    <a:ext uri="{FF2B5EF4-FFF2-40B4-BE49-F238E27FC236}">
                      <a16:creationId xmlns:a16="http://schemas.microsoft.com/office/drawing/2014/main" id="{98BEAF3A-4176-B176-BA12-A09A69A313B1}"/>
                    </a:ext>
                  </a:extLst>
                </p:cNvPr>
                <p:cNvPicPr>
                  <a:picLocks noChangeAspect="1"/>
                </p:cNvPicPr>
                <p:nvPr/>
              </p:nvPicPr>
              <p:blipFill>
                <a:blip r:embed="rId6"/>
                <a:stretch>
                  <a:fillRect/>
                </a:stretch>
              </p:blipFill>
              <p:spPr>
                <a:xfrm>
                  <a:off x="900000" y="3867894"/>
                  <a:ext cx="3800475" cy="838200"/>
                </a:xfrm>
                <a:prstGeom prst="rect">
                  <a:avLst/>
                </a:prstGeom>
              </p:spPr>
            </p:pic>
          </p:grpSp>
          <p:sp>
            <p:nvSpPr>
              <p:cNvPr id="20" name="TextBox 19">
                <a:extLst>
                  <a:ext uri="{FF2B5EF4-FFF2-40B4-BE49-F238E27FC236}">
                    <a16:creationId xmlns:a16="http://schemas.microsoft.com/office/drawing/2014/main" id="{C7BD7551-A9DF-82BF-3366-EF98075C745D}"/>
                  </a:ext>
                </a:extLst>
              </p:cNvPr>
              <p:cNvSpPr txBox="1"/>
              <p:nvPr/>
            </p:nvSpPr>
            <p:spPr>
              <a:xfrm rot="16200000">
                <a:off x="-953955" y="2780541"/>
                <a:ext cx="3635085" cy="216024"/>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467" dirty="0">
                    <a:solidFill>
                      <a:schemeClr val="bg2">
                        <a:lumMod val="60000"/>
                        <a:lumOff val="40000"/>
                      </a:schemeClr>
                    </a:solidFill>
                    <a:latin typeface="Calibri"/>
                  </a:rPr>
                  <a:t>Detector output</a:t>
                </a:r>
                <a:endParaRPr lang="de-CH" sz="1467" dirty="0" err="1">
                  <a:solidFill>
                    <a:schemeClr val="bg2">
                      <a:lumMod val="60000"/>
                      <a:lumOff val="40000"/>
                    </a:schemeClr>
                  </a:solidFill>
                  <a:latin typeface="Calibri"/>
                </a:endParaRPr>
              </a:p>
            </p:txBody>
          </p:sp>
          <p:sp>
            <p:nvSpPr>
              <p:cNvPr id="21" name="TextBox 20">
                <a:extLst>
                  <a:ext uri="{FF2B5EF4-FFF2-40B4-BE49-F238E27FC236}">
                    <a16:creationId xmlns:a16="http://schemas.microsoft.com/office/drawing/2014/main" id="{10290366-83E5-D019-BCC1-66DCE81779A9}"/>
                  </a:ext>
                </a:extLst>
              </p:cNvPr>
              <p:cNvSpPr txBox="1"/>
              <p:nvPr/>
            </p:nvSpPr>
            <p:spPr>
              <a:xfrm>
                <a:off x="1043608" y="4731990"/>
                <a:ext cx="3528392" cy="216024"/>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467" dirty="0">
                    <a:solidFill>
                      <a:schemeClr val="bg2">
                        <a:lumMod val="60000"/>
                        <a:lumOff val="40000"/>
                      </a:schemeClr>
                    </a:solidFill>
                    <a:latin typeface="Calibri"/>
                  </a:rPr>
                  <a:t>Input signal</a:t>
                </a:r>
                <a:endParaRPr lang="de-CH" sz="1467" dirty="0" err="1">
                  <a:solidFill>
                    <a:schemeClr val="bg2">
                      <a:lumMod val="60000"/>
                      <a:lumOff val="40000"/>
                    </a:schemeClr>
                  </a:solidFill>
                  <a:latin typeface="Calibri"/>
                </a:endParaRPr>
              </a:p>
            </p:txBody>
          </p:sp>
        </p:grpSp>
        <p:sp>
          <p:nvSpPr>
            <p:cNvPr id="24" name="TextBox 23">
              <a:extLst>
                <a:ext uri="{FF2B5EF4-FFF2-40B4-BE49-F238E27FC236}">
                  <a16:creationId xmlns:a16="http://schemas.microsoft.com/office/drawing/2014/main" id="{F4674121-C849-2EFE-954C-40FD052E1AC8}"/>
                </a:ext>
              </a:extLst>
            </p:cNvPr>
            <p:cNvSpPr txBox="1"/>
            <p:nvPr/>
          </p:nvSpPr>
          <p:spPr>
            <a:xfrm>
              <a:off x="3357938" y="1511123"/>
              <a:ext cx="1224136" cy="196531"/>
            </a:xfrm>
            <a:prstGeom prst="rect">
              <a:avLst/>
            </a:prstGeom>
            <a:solidFill>
              <a:schemeClr val="bg1"/>
            </a:solidFill>
          </p:spPr>
          <p:txBody>
            <a:bodyPr wrap="none" lIns="0" tIns="0" rIns="0" bIns="0" rtlCol="0">
              <a:noAutofit/>
            </a:bodyPr>
            <a:lstStyle/>
            <a:p>
              <a:pPr algn="ctr" eaLnBrk="1" hangingPunct="1">
                <a:lnSpc>
                  <a:spcPct val="110000"/>
                </a:lnSpc>
                <a:spcBef>
                  <a:spcPct val="0"/>
                </a:spcBef>
                <a:buClr>
                  <a:srgbClr val="000000"/>
                </a:buClr>
              </a:pPr>
              <a:r>
                <a:rPr lang="en-US" sz="1467" dirty="0">
                  <a:latin typeface="Calibri"/>
                </a:rPr>
                <a:t>Linear</a:t>
              </a:r>
            </a:p>
            <a:p>
              <a:pPr algn="ctr" eaLnBrk="1" hangingPunct="1">
                <a:lnSpc>
                  <a:spcPct val="110000"/>
                </a:lnSpc>
                <a:spcBef>
                  <a:spcPct val="0"/>
                </a:spcBef>
                <a:buClr>
                  <a:srgbClr val="000000"/>
                </a:buClr>
              </a:pPr>
              <a:r>
                <a:rPr lang="en-US" sz="1200" i="1" dirty="0">
                  <a:latin typeface="Calibri"/>
                </a:rPr>
                <a:t>Ideal performance</a:t>
              </a:r>
            </a:p>
            <a:p>
              <a:pPr algn="ctr" eaLnBrk="1" hangingPunct="1">
                <a:lnSpc>
                  <a:spcPct val="110000"/>
                </a:lnSpc>
                <a:spcBef>
                  <a:spcPct val="0"/>
                </a:spcBef>
                <a:buClr>
                  <a:srgbClr val="000000"/>
                </a:buClr>
              </a:pPr>
              <a:endParaRPr lang="de-CH" sz="1467" dirty="0" err="1">
                <a:latin typeface="Calibri"/>
              </a:endParaRPr>
            </a:p>
          </p:txBody>
        </p:sp>
        <p:sp>
          <p:nvSpPr>
            <p:cNvPr id="25" name="TextBox 24">
              <a:extLst>
                <a:ext uri="{FF2B5EF4-FFF2-40B4-BE49-F238E27FC236}">
                  <a16:creationId xmlns:a16="http://schemas.microsoft.com/office/drawing/2014/main" id="{28902205-D86A-5B35-4DCD-543EC01F04DE}"/>
                </a:ext>
              </a:extLst>
            </p:cNvPr>
            <p:cNvSpPr txBox="1"/>
            <p:nvPr/>
          </p:nvSpPr>
          <p:spPr>
            <a:xfrm>
              <a:off x="3481806" y="2447227"/>
              <a:ext cx="1162202" cy="196531"/>
            </a:xfrm>
            <a:prstGeom prst="rect">
              <a:avLst/>
            </a:prstGeom>
            <a:solidFill>
              <a:schemeClr val="bg1"/>
            </a:solidFill>
          </p:spPr>
          <p:txBody>
            <a:bodyPr wrap="none" lIns="0" tIns="0" rIns="0" bIns="0" rtlCol="0">
              <a:noAutofit/>
            </a:bodyPr>
            <a:lstStyle/>
            <a:p>
              <a:pPr algn="ctr" eaLnBrk="1" hangingPunct="1">
                <a:lnSpc>
                  <a:spcPct val="110000"/>
                </a:lnSpc>
                <a:spcBef>
                  <a:spcPct val="0"/>
                </a:spcBef>
                <a:buClr>
                  <a:srgbClr val="000000"/>
                </a:buClr>
              </a:pPr>
              <a:r>
                <a:rPr lang="en-US" sz="1467" dirty="0">
                  <a:solidFill>
                    <a:srgbClr val="0070C0"/>
                  </a:solidFill>
                  <a:latin typeface="Calibri"/>
                </a:rPr>
                <a:t>Gain switching</a:t>
              </a:r>
            </a:p>
            <a:p>
              <a:pPr algn="ctr" eaLnBrk="1" hangingPunct="1">
                <a:lnSpc>
                  <a:spcPct val="110000"/>
                </a:lnSpc>
                <a:spcBef>
                  <a:spcPct val="0"/>
                </a:spcBef>
                <a:buClr>
                  <a:srgbClr val="000000"/>
                </a:buClr>
              </a:pPr>
              <a:r>
                <a:rPr lang="en-US" sz="1200" i="1" dirty="0">
                  <a:solidFill>
                    <a:srgbClr val="0070C0"/>
                  </a:solidFill>
                  <a:latin typeface="Calibri"/>
                </a:rPr>
                <a:t>JUNGFRAU, AGIPD, </a:t>
              </a:r>
              <a:r>
                <a:rPr lang="en-US" sz="1200" i="1" dirty="0" err="1">
                  <a:solidFill>
                    <a:srgbClr val="0070C0"/>
                  </a:solidFill>
                  <a:latin typeface="Calibri"/>
                </a:rPr>
                <a:t>ePix</a:t>
              </a:r>
              <a:endParaRPr lang="en-US" sz="1200" i="1" dirty="0">
                <a:solidFill>
                  <a:srgbClr val="0070C0"/>
                </a:solidFill>
                <a:latin typeface="Calibri"/>
              </a:endParaRPr>
            </a:p>
            <a:p>
              <a:pPr algn="ctr" eaLnBrk="1" hangingPunct="1">
                <a:lnSpc>
                  <a:spcPct val="110000"/>
                </a:lnSpc>
                <a:spcBef>
                  <a:spcPct val="0"/>
                </a:spcBef>
                <a:buClr>
                  <a:srgbClr val="000000"/>
                </a:buClr>
              </a:pPr>
              <a:endParaRPr lang="de-CH" sz="1467" dirty="0" err="1">
                <a:solidFill>
                  <a:srgbClr val="0070C0"/>
                </a:solidFill>
                <a:latin typeface="Calibri"/>
              </a:endParaRPr>
            </a:p>
          </p:txBody>
        </p:sp>
        <p:sp>
          <p:nvSpPr>
            <p:cNvPr id="26" name="TextBox 25">
              <a:extLst>
                <a:ext uri="{FF2B5EF4-FFF2-40B4-BE49-F238E27FC236}">
                  <a16:creationId xmlns:a16="http://schemas.microsoft.com/office/drawing/2014/main" id="{66358275-570D-7E10-2365-5446D71B8A83}"/>
                </a:ext>
              </a:extLst>
            </p:cNvPr>
            <p:cNvSpPr txBox="1"/>
            <p:nvPr/>
          </p:nvSpPr>
          <p:spPr>
            <a:xfrm>
              <a:off x="3357938" y="3363838"/>
              <a:ext cx="1224136" cy="196531"/>
            </a:xfrm>
            <a:prstGeom prst="rect">
              <a:avLst/>
            </a:prstGeom>
            <a:solidFill>
              <a:schemeClr val="bg1"/>
            </a:solidFill>
          </p:spPr>
          <p:txBody>
            <a:bodyPr wrap="none" lIns="0" tIns="0" rIns="0" bIns="0" rtlCol="0">
              <a:noAutofit/>
            </a:bodyPr>
            <a:lstStyle/>
            <a:p>
              <a:pPr algn="ctr" eaLnBrk="1" hangingPunct="1">
                <a:lnSpc>
                  <a:spcPct val="110000"/>
                </a:lnSpc>
                <a:spcBef>
                  <a:spcPct val="0"/>
                </a:spcBef>
                <a:buClr>
                  <a:srgbClr val="000000"/>
                </a:buClr>
              </a:pPr>
              <a:r>
                <a:rPr lang="en-US" sz="1467" dirty="0">
                  <a:solidFill>
                    <a:srgbClr val="C00000"/>
                  </a:solidFill>
                  <a:latin typeface="Calibri"/>
                </a:rPr>
                <a:t>Non linear</a:t>
              </a:r>
            </a:p>
            <a:p>
              <a:pPr algn="ctr" eaLnBrk="1" hangingPunct="1">
                <a:lnSpc>
                  <a:spcPct val="110000"/>
                </a:lnSpc>
                <a:spcBef>
                  <a:spcPct val="0"/>
                </a:spcBef>
                <a:buClr>
                  <a:srgbClr val="000000"/>
                </a:buClr>
              </a:pPr>
              <a:r>
                <a:rPr lang="en-US" sz="1200" i="1" dirty="0">
                  <a:solidFill>
                    <a:srgbClr val="C00000"/>
                  </a:solidFill>
                  <a:latin typeface="Calibri"/>
                </a:rPr>
                <a:t>DSSC</a:t>
              </a:r>
            </a:p>
            <a:p>
              <a:pPr algn="ctr" eaLnBrk="1" hangingPunct="1">
                <a:lnSpc>
                  <a:spcPct val="110000"/>
                </a:lnSpc>
                <a:spcBef>
                  <a:spcPct val="0"/>
                </a:spcBef>
                <a:buClr>
                  <a:srgbClr val="000000"/>
                </a:buClr>
              </a:pPr>
              <a:endParaRPr lang="de-CH" sz="1467" dirty="0" err="1">
                <a:solidFill>
                  <a:srgbClr val="C00000"/>
                </a:solidFill>
                <a:latin typeface="Calibri"/>
              </a:endParaRPr>
            </a:p>
          </p:txBody>
        </p:sp>
        <p:sp>
          <p:nvSpPr>
            <p:cNvPr id="27" name="TextBox 26">
              <a:extLst>
                <a:ext uri="{FF2B5EF4-FFF2-40B4-BE49-F238E27FC236}">
                  <a16:creationId xmlns:a16="http://schemas.microsoft.com/office/drawing/2014/main" id="{F29B6586-2EC6-A9FB-7E1B-5E481AEEBA0F}"/>
                </a:ext>
              </a:extLst>
            </p:cNvPr>
            <p:cNvSpPr txBox="1"/>
            <p:nvPr/>
          </p:nvSpPr>
          <p:spPr>
            <a:xfrm>
              <a:off x="3219390" y="4299942"/>
              <a:ext cx="1424618" cy="360040"/>
            </a:xfrm>
            <a:prstGeom prst="rect">
              <a:avLst/>
            </a:prstGeom>
            <a:solidFill>
              <a:schemeClr val="bg1">
                <a:alpha val="80000"/>
              </a:schemeClr>
            </a:solidFill>
          </p:spPr>
          <p:txBody>
            <a:bodyPr wrap="none" lIns="0" tIns="0" rIns="0" bIns="0" rtlCol="0">
              <a:noAutofit/>
            </a:bodyPr>
            <a:lstStyle/>
            <a:p>
              <a:pPr algn="ctr" eaLnBrk="1" hangingPunct="1">
                <a:lnSpc>
                  <a:spcPct val="110000"/>
                </a:lnSpc>
                <a:spcBef>
                  <a:spcPct val="0"/>
                </a:spcBef>
                <a:buClr>
                  <a:srgbClr val="000000"/>
                </a:buClr>
              </a:pPr>
              <a:r>
                <a:rPr lang="en-US" sz="1467" dirty="0">
                  <a:solidFill>
                    <a:srgbClr val="00B050"/>
                  </a:solidFill>
                  <a:latin typeface="Calibri"/>
                </a:rPr>
                <a:t>Charge removal</a:t>
              </a:r>
            </a:p>
            <a:p>
              <a:pPr algn="ctr" eaLnBrk="1" hangingPunct="1">
                <a:lnSpc>
                  <a:spcPct val="110000"/>
                </a:lnSpc>
                <a:spcBef>
                  <a:spcPct val="0"/>
                </a:spcBef>
                <a:buClr>
                  <a:srgbClr val="000000"/>
                </a:buClr>
              </a:pPr>
              <a:r>
                <a:rPr lang="en-US" sz="1200" i="1" dirty="0">
                  <a:solidFill>
                    <a:srgbClr val="00B050"/>
                  </a:solidFill>
                  <a:latin typeface="Calibri"/>
                </a:rPr>
                <a:t>MM-PAD, </a:t>
              </a:r>
              <a:r>
                <a:rPr lang="en-US" sz="1200" i="1" dirty="0" err="1">
                  <a:solidFill>
                    <a:srgbClr val="00B050"/>
                  </a:solidFill>
                  <a:latin typeface="Calibri"/>
                </a:rPr>
                <a:t>Xider</a:t>
              </a:r>
              <a:r>
                <a:rPr lang="en-US" sz="1200" i="1" dirty="0">
                  <a:solidFill>
                    <a:srgbClr val="00B050"/>
                  </a:solidFill>
                  <a:latin typeface="Calibri"/>
                </a:rPr>
                <a:t>, Dynamix</a:t>
              </a:r>
            </a:p>
            <a:p>
              <a:pPr algn="ctr" eaLnBrk="1" hangingPunct="1">
                <a:lnSpc>
                  <a:spcPct val="110000"/>
                </a:lnSpc>
                <a:spcBef>
                  <a:spcPct val="0"/>
                </a:spcBef>
                <a:buClr>
                  <a:srgbClr val="000000"/>
                </a:buClr>
              </a:pPr>
              <a:endParaRPr lang="de-CH" sz="1467" dirty="0" err="1">
                <a:solidFill>
                  <a:srgbClr val="00B050"/>
                </a:solidFill>
                <a:latin typeface="Calibri"/>
              </a:endParaRPr>
            </a:p>
          </p:txBody>
        </p:sp>
      </p:grpSp>
      <p:sp>
        <p:nvSpPr>
          <p:cNvPr id="4" name="Slide Number Placeholder 5">
            <a:extLst>
              <a:ext uri="{FF2B5EF4-FFF2-40B4-BE49-F238E27FC236}">
                <a16:creationId xmlns:a16="http://schemas.microsoft.com/office/drawing/2014/main" id="{16C6989F-7891-052D-9655-C9A394A93FAB}"/>
              </a:ext>
            </a:extLst>
          </p:cNvPr>
          <p:cNvSpPr>
            <a:spLocks noGrp="1"/>
          </p:cNvSpPr>
          <p:nvPr>
            <p:ph type="sldNum" sz="quarter" idx="12"/>
          </p:nvPr>
        </p:nvSpPr>
        <p:spPr>
          <a:xfrm>
            <a:off x="11281005" y="6624000"/>
            <a:ext cx="767656" cy="196851"/>
          </a:xfrm>
        </p:spPr>
        <p:txBody>
          <a:bodyPr/>
          <a:lstStyle/>
          <a:p>
            <a:pPr algn="r">
              <a:defRPr/>
            </a:pPr>
            <a:fld id="{EBC07571-3134-BB4B-B83F-1A9FE18D34F3}" type="slidenum">
              <a:rPr lang="de-DE" smtClean="0"/>
              <a:pPr algn="r">
                <a:defRPr/>
              </a:pPr>
              <a:t>31</a:t>
            </a:fld>
            <a:endParaRPr lang="de-DE" dirty="0"/>
          </a:p>
        </p:txBody>
      </p:sp>
    </p:spTree>
    <p:extLst>
      <p:ext uri="{BB962C8B-B14F-4D97-AF65-F5344CB8AC3E}">
        <p14:creationId xmlns:p14="http://schemas.microsoft.com/office/powerpoint/2010/main" val="3663087241"/>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3458" t="12191" r="11681" b="3991"/>
          <a:stretch/>
        </p:blipFill>
        <p:spPr>
          <a:xfrm>
            <a:off x="2271096" y="2031372"/>
            <a:ext cx="3918179" cy="3753595"/>
          </a:xfrm>
          <a:prstGeom prst="rect">
            <a:avLst/>
          </a:prstGeom>
        </p:spPr>
      </p:pic>
      <p:sp>
        <p:nvSpPr>
          <p:cNvPr id="3" name="Title 2"/>
          <p:cNvSpPr>
            <a:spLocks noGrp="1"/>
          </p:cNvSpPr>
          <p:nvPr>
            <p:ph type="title"/>
          </p:nvPr>
        </p:nvSpPr>
        <p:spPr/>
        <p:txBody>
          <a:bodyPr/>
          <a:lstStyle/>
          <a:p>
            <a:r>
              <a:rPr lang="en-US" dirty="0"/>
              <a:t>Energy resolved imaging at X-ray tubes</a:t>
            </a:r>
          </a:p>
        </p:txBody>
      </p:sp>
      <p:sp>
        <p:nvSpPr>
          <p:cNvPr id="2" name="TextBox 1"/>
          <p:cNvSpPr txBox="1"/>
          <p:nvPr/>
        </p:nvSpPr>
        <p:spPr>
          <a:xfrm>
            <a:off x="2567608" y="5970984"/>
            <a:ext cx="7488832" cy="626368"/>
          </a:xfrm>
          <a:prstGeom prst="rect">
            <a:avLst/>
          </a:prstGeom>
          <a:noFill/>
        </p:spPr>
        <p:txBody>
          <a:bodyPr wrap="none" lIns="0" tIns="0" rIns="0" bIns="0" rtlCol="0">
            <a:noAutofit/>
          </a:bodyPr>
          <a:lstStyle/>
          <a:p>
            <a:pPr algn="ctr">
              <a:lnSpc>
                <a:spcPct val="110000"/>
              </a:lnSpc>
            </a:pPr>
            <a:r>
              <a:rPr lang="en-US" kern="1000" spc="31" dirty="0">
                <a:cs typeface="Franklin Gothic Book"/>
              </a:rPr>
              <a:t>Siemens Star with spokes 60-0.5 µm gold on silicon with silicon microspheres</a:t>
            </a:r>
          </a:p>
          <a:p>
            <a:pPr algn="ctr">
              <a:lnSpc>
                <a:spcPct val="110000"/>
              </a:lnSpc>
            </a:pPr>
            <a:r>
              <a:rPr lang="en-US" kern="1000" spc="31" dirty="0">
                <a:cs typeface="Franklin Gothic Book"/>
              </a:rPr>
              <a:t>W-anode X-ray tube 40 kV 200 µA </a:t>
            </a:r>
            <a:endParaRPr lang="de-CH" kern="1000" spc="31" dirty="0" err="1">
              <a:cs typeface="Franklin Gothic Book"/>
            </a:endParaRPr>
          </a:p>
        </p:txBody>
      </p:sp>
      <p:sp>
        <p:nvSpPr>
          <p:cNvPr id="9" name="TextBox 8"/>
          <p:cNvSpPr txBox="1"/>
          <p:nvPr/>
        </p:nvSpPr>
        <p:spPr>
          <a:xfrm>
            <a:off x="2567608" y="1268760"/>
            <a:ext cx="7488832" cy="626368"/>
          </a:xfrm>
          <a:prstGeom prst="rect">
            <a:avLst/>
          </a:prstGeom>
          <a:noFill/>
        </p:spPr>
        <p:txBody>
          <a:bodyPr wrap="square" lIns="0" tIns="0" rIns="0" bIns="0" rtlCol="0">
            <a:noAutofit/>
          </a:bodyPr>
          <a:lstStyle/>
          <a:p>
            <a:pPr algn="ctr">
              <a:lnSpc>
                <a:spcPct val="110000"/>
              </a:lnSpc>
            </a:pPr>
            <a:r>
              <a:rPr lang="en-US" sz="2400" kern="1000" spc="31" dirty="0">
                <a:cs typeface="Franklin Gothic Book"/>
              </a:rPr>
              <a:t>A full spectrum with an energy resolution of about 750 eV FWHM is acquired for each pixel</a:t>
            </a:r>
            <a:endParaRPr lang="de-CH" sz="2400" kern="1000" spc="31" dirty="0" err="1">
              <a:cs typeface="Franklin Gothic Book"/>
            </a:endParaRPr>
          </a:p>
        </p:txBody>
      </p:sp>
      <p:sp>
        <p:nvSpPr>
          <p:cNvPr id="11" name="Rectangle 10"/>
          <p:cNvSpPr/>
          <p:nvPr/>
        </p:nvSpPr>
        <p:spPr bwMode="auto">
          <a:xfrm>
            <a:off x="3289747" y="2183763"/>
            <a:ext cx="576064" cy="3096344"/>
          </a:xfrm>
          <a:prstGeom prst="rect">
            <a:avLst/>
          </a:prstGeom>
          <a:solidFill>
            <a:schemeClr val="accent3">
              <a:lumMod val="60000"/>
              <a:lumOff val="40000"/>
              <a:alpha val="50196"/>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spcBef>
                <a:spcPct val="0"/>
              </a:spcBef>
            </a:pPr>
            <a:endParaRPr lang="de-CH" sz="2400">
              <a:latin typeface="Times" charset="0"/>
            </a:endParaRP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5114" y="2162268"/>
            <a:ext cx="3489319" cy="3384376"/>
          </a:xfrm>
          <a:prstGeom prst="rect">
            <a:avLst/>
          </a:prstGeom>
        </p:spPr>
      </p:pic>
      <p:sp>
        <p:nvSpPr>
          <p:cNvPr id="7" name="Slide Number Placeholder 5">
            <a:extLst>
              <a:ext uri="{FF2B5EF4-FFF2-40B4-BE49-F238E27FC236}">
                <a16:creationId xmlns:a16="http://schemas.microsoft.com/office/drawing/2014/main" id="{E7972CA0-560B-4414-C6EC-5DD7D8CF3F9F}"/>
              </a:ext>
            </a:extLst>
          </p:cNvPr>
          <p:cNvSpPr>
            <a:spLocks noGrp="1"/>
          </p:cNvSpPr>
          <p:nvPr>
            <p:ph type="sldNum" sz="quarter" idx="12"/>
          </p:nvPr>
        </p:nvSpPr>
        <p:spPr>
          <a:xfrm>
            <a:off x="11281005" y="6624000"/>
            <a:ext cx="767656" cy="196851"/>
          </a:xfrm>
        </p:spPr>
        <p:txBody>
          <a:bodyPr/>
          <a:lstStyle/>
          <a:p>
            <a:pPr algn="r">
              <a:defRPr/>
            </a:pPr>
            <a:fld id="{EBC07571-3134-BB4B-B83F-1A9FE18D34F3}" type="slidenum">
              <a:rPr lang="de-DE" smtClean="0"/>
              <a:pPr algn="r">
                <a:defRPr/>
              </a:pPr>
              <a:t>32</a:t>
            </a:fld>
            <a:endParaRPr lang="de-DE" dirty="0"/>
          </a:p>
        </p:txBody>
      </p:sp>
    </p:spTree>
    <p:extLst>
      <p:ext uri="{BB962C8B-B14F-4D97-AF65-F5344CB8AC3E}">
        <p14:creationId xmlns:p14="http://schemas.microsoft.com/office/powerpoint/2010/main" val="51849585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Edge subtraction imaging</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5114" y="2162268"/>
            <a:ext cx="3489319" cy="3384376"/>
          </a:xfrm>
          <a:prstGeom prst="rect">
            <a:avLst/>
          </a:prstGeom>
        </p:spPr>
      </p:pic>
      <p:sp>
        <p:nvSpPr>
          <p:cNvPr id="2" name="TextBox 1"/>
          <p:cNvSpPr txBox="1"/>
          <p:nvPr/>
        </p:nvSpPr>
        <p:spPr>
          <a:xfrm>
            <a:off x="2567608" y="5970984"/>
            <a:ext cx="7488832" cy="626368"/>
          </a:xfrm>
          <a:prstGeom prst="rect">
            <a:avLst/>
          </a:prstGeom>
          <a:noFill/>
        </p:spPr>
        <p:txBody>
          <a:bodyPr wrap="none" lIns="0" tIns="0" rIns="0" bIns="0" rtlCol="0">
            <a:noAutofit/>
          </a:bodyPr>
          <a:lstStyle/>
          <a:p>
            <a:pPr algn="ctr">
              <a:lnSpc>
                <a:spcPct val="110000"/>
              </a:lnSpc>
            </a:pPr>
            <a:r>
              <a:rPr lang="en-US" kern="1000" spc="31" dirty="0">
                <a:cs typeface="Franklin Gothic Book"/>
              </a:rPr>
              <a:t>Siemens Star with spokes 60-0.5 µm gold on silicon with silicon microspheres</a:t>
            </a:r>
          </a:p>
          <a:p>
            <a:pPr algn="ctr">
              <a:lnSpc>
                <a:spcPct val="110000"/>
              </a:lnSpc>
            </a:pPr>
            <a:r>
              <a:rPr lang="en-US" kern="1000" spc="31" dirty="0">
                <a:cs typeface="Franklin Gothic Book"/>
              </a:rPr>
              <a:t>W-anode X-ray tube 40 kV 200 µA </a:t>
            </a:r>
            <a:endParaRPr lang="de-CH" kern="1000" spc="31" dirty="0" err="1">
              <a:cs typeface="Franklin Gothic Book"/>
            </a:endParaRPr>
          </a:p>
        </p:txBody>
      </p:sp>
      <p:sp>
        <p:nvSpPr>
          <p:cNvPr id="9" name="TextBox 8"/>
          <p:cNvSpPr txBox="1"/>
          <p:nvPr/>
        </p:nvSpPr>
        <p:spPr>
          <a:xfrm>
            <a:off x="2567608" y="1268760"/>
            <a:ext cx="7488832" cy="626368"/>
          </a:xfrm>
          <a:prstGeom prst="rect">
            <a:avLst/>
          </a:prstGeom>
          <a:noFill/>
        </p:spPr>
        <p:txBody>
          <a:bodyPr wrap="square" lIns="0" tIns="0" rIns="0" bIns="0" rtlCol="0">
            <a:noAutofit/>
          </a:bodyPr>
          <a:lstStyle/>
          <a:p>
            <a:pPr algn="ctr">
              <a:lnSpc>
                <a:spcPct val="110000"/>
              </a:lnSpc>
            </a:pPr>
            <a:r>
              <a:rPr lang="en-US" sz="2400" kern="1000" spc="31" dirty="0">
                <a:cs typeface="Franklin Gothic Book"/>
              </a:rPr>
              <a:t>Images can be binned in energy</a:t>
            </a:r>
          </a:p>
          <a:p>
            <a:pPr algn="ctr">
              <a:lnSpc>
                <a:spcPct val="110000"/>
              </a:lnSpc>
            </a:pPr>
            <a:r>
              <a:rPr lang="en-US" sz="2400" kern="1000" spc="31" dirty="0">
                <a:cs typeface="Franklin Gothic Book"/>
              </a:rPr>
              <a:t>Below the L-edge gold becomes “transparent” to X-rays</a:t>
            </a:r>
            <a:endParaRPr lang="de-CH" sz="2400" kern="1000" spc="31" dirty="0" err="1">
              <a:cs typeface="Franklin Gothic Book"/>
            </a:endParaRPr>
          </a:p>
        </p:txBody>
      </p:sp>
      <p:grpSp>
        <p:nvGrpSpPr>
          <p:cNvPr id="15" name="Group 14"/>
          <p:cNvGrpSpPr/>
          <p:nvPr/>
        </p:nvGrpSpPr>
        <p:grpSpPr>
          <a:xfrm>
            <a:off x="2567608" y="2162269"/>
            <a:ext cx="3494635" cy="3715004"/>
            <a:chOff x="1043608" y="2162268"/>
            <a:chExt cx="3494634" cy="3715004"/>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6870" y="2162268"/>
              <a:ext cx="3481372" cy="3376668"/>
            </a:xfrm>
            <a:prstGeom prst="rect">
              <a:avLst/>
            </a:prstGeom>
          </p:spPr>
        </p:pic>
        <p:sp>
          <p:nvSpPr>
            <p:cNvPr id="17" name="TextBox 16"/>
            <p:cNvSpPr txBox="1"/>
            <p:nvPr/>
          </p:nvSpPr>
          <p:spPr>
            <a:xfrm>
              <a:off x="1043608" y="5482902"/>
              <a:ext cx="3494634" cy="394370"/>
            </a:xfrm>
            <a:prstGeom prst="rect">
              <a:avLst/>
            </a:prstGeom>
            <a:noFill/>
          </p:spPr>
          <p:txBody>
            <a:bodyPr wrap="none" lIns="0" tIns="0" rIns="0" bIns="0" rtlCol="0">
              <a:noAutofit/>
            </a:bodyPr>
            <a:lstStyle/>
            <a:p>
              <a:pPr algn="r">
                <a:lnSpc>
                  <a:spcPct val="110000"/>
                </a:lnSpc>
              </a:pPr>
              <a:r>
                <a:rPr lang="en-US" sz="2400" kern="1000" spc="31" dirty="0">
                  <a:solidFill>
                    <a:schemeClr val="accent3"/>
                  </a:solidFill>
                  <a:cs typeface="Franklin Gothic Book"/>
                </a:rPr>
                <a:t>Below Au L-edge</a:t>
              </a:r>
              <a:endParaRPr lang="de-CH" sz="2400" kern="1000" spc="31" dirty="0" err="1">
                <a:solidFill>
                  <a:schemeClr val="accent3"/>
                </a:solidFill>
                <a:cs typeface="Franklin Gothic Book"/>
              </a:endParaRPr>
            </a:p>
          </p:txBody>
        </p:sp>
      </p:grpSp>
      <p:sp>
        <p:nvSpPr>
          <p:cNvPr id="8" name="Slide Number Placeholder 5">
            <a:extLst>
              <a:ext uri="{FF2B5EF4-FFF2-40B4-BE49-F238E27FC236}">
                <a16:creationId xmlns:a16="http://schemas.microsoft.com/office/drawing/2014/main" id="{EE4519E3-6D3C-8016-6DE8-E4B9BE915F0E}"/>
              </a:ext>
            </a:extLst>
          </p:cNvPr>
          <p:cNvSpPr>
            <a:spLocks noGrp="1"/>
          </p:cNvSpPr>
          <p:nvPr>
            <p:ph type="sldNum" sz="quarter" idx="12"/>
          </p:nvPr>
        </p:nvSpPr>
        <p:spPr>
          <a:xfrm>
            <a:off x="11281005" y="6624000"/>
            <a:ext cx="767656" cy="196851"/>
          </a:xfrm>
        </p:spPr>
        <p:txBody>
          <a:bodyPr/>
          <a:lstStyle/>
          <a:p>
            <a:pPr algn="r">
              <a:defRPr/>
            </a:pPr>
            <a:fld id="{EBC07571-3134-BB4B-B83F-1A9FE18D34F3}" type="slidenum">
              <a:rPr lang="de-DE" smtClean="0"/>
              <a:pPr algn="r">
                <a:defRPr/>
              </a:pPr>
              <a:t>33</a:t>
            </a:fld>
            <a:endParaRPr lang="de-DE" dirty="0"/>
          </a:p>
        </p:txBody>
      </p:sp>
    </p:spTree>
    <p:extLst>
      <p:ext uri="{BB962C8B-B14F-4D97-AF65-F5344CB8AC3E}">
        <p14:creationId xmlns:p14="http://schemas.microsoft.com/office/powerpoint/2010/main" val="1180626059"/>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High resolution energy resolved imaging</a:t>
            </a:r>
          </a:p>
        </p:txBody>
      </p:sp>
      <p:sp>
        <p:nvSpPr>
          <p:cNvPr id="2" name="TextBox 1"/>
          <p:cNvSpPr txBox="1"/>
          <p:nvPr/>
        </p:nvSpPr>
        <p:spPr>
          <a:xfrm>
            <a:off x="2567608" y="5970984"/>
            <a:ext cx="7488832" cy="626368"/>
          </a:xfrm>
          <a:prstGeom prst="rect">
            <a:avLst/>
          </a:prstGeom>
          <a:noFill/>
        </p:spPr>
        <p:txBody>
          <a:bodyPr wrap="none" lIns="0" tIns="0" rIns="0" bIns="0" rtlCol="0">
            <a:noAutofit/>
          </a:bodyPr>
          <a:lstStyle/>
          <a:p>
            <a:pPr algn="ctr">
              <a:lnSpc>
                <a:spcPct val="110000"/>
              </a:lnSpc>
            </a:pPr>
            <a:r>
              <a:rPr lang="en-US" kern="1000" spc="31" dirty="0">
                <a:cs typeface="Franklin Gothic Book"/>
              </a:rPr>
              <a:t>Siemens Star with spokes 60-0.5 µm gold on silicon with silicon microspheres</a:t>
            </a:r>
          </a:p>
          <a:p>
            <a:pPr algn="ctr">
              <a:lnSpc>
                <a:spcPct val="110000"/>
              </a:lnSpc>
            </a:pPr>
            <a:r>
              <a:rPr lang="en-US" kern="1000" spc="31" dirty="0">
                <a:cs typeface="Franklin Gothic Book"/>
              </a:rPr>
              <a:t>W-anode X-ray tube 40 kV 200 µA </a:t>
            </a:r>
            <a:endParaRPr lang="de-CH" kern="1000" spc="31" dirty="0" err="1">
              <a:cs typeface="Franklin Gothic Book"/>
            </a:endParaRPr>
          </a:p>
        </p:txBody>
      </p:sp>
      <p:sp>
        <p:nvSpPr>
          <p:cNvPr id="9" name="TextBox 8"/>
          <p:cNvSpPr txBox="1"/>
          <p:nvPr/>
        </p:nvSpPr>
        <p:spPr>
          <a:xfrm>
            <a:off x="2567608" y="1268760"/>
            <a:ext cx="7704856" cy="626368"/>
          </a:xfrm>
          <a:prstGeom prst="rect">
            <a:avLst/>
          </a:prstGeom>
          <a:noFill/>
        </p:spPr>
        <p:txBody>
          <a:bodyPr wrap="square" lIns="0" tIns="0" rIns="0" bIns="0" rtlCol="0">
            <a:noAutofit/>
          </a:bodyPr>
          <a:lstStyle/>
          <a:p>
            <a:pPr algn="ctr">
              <a:lnSpc>
                <a:spcPct val="110000"/>
              </a:lnSpc>
            </a:pPr>
            <a:r>
              <a:rPr lang="en-US" sz="2400" kern="1000" spc="31" dirty="0">
                <a:cs typeface="Franklin Gothic Book"/>
              </a:rPr>
              <a:t>Color imaging works also in combination with interpolation.</a:t>
            </a:r>
            <a:endParaRPr lang="de-CH" sz="2400" kern="1000" spc="31" dirty="0" err="1">
              <a:cs typeface="Franklin Gothic Book"/>
            </a:endParaRPr>
          </a:p>
        </p:txBody>
      </p:sp>
      <p:grpSp>
        <p:nvGrpSpPr>
          <p:cNvPr id="7" name="Group 6"/>
          <p:cNvGrpSpPr/>
          <p:nvPr/>
        </p:nvGrpSpPr>
        <p:grpSpPr>
          <a:xfrm>
            <a:off x="2567608" y="2162269"/>
            <a:ext cx="3494635" cy="3715004"/>
            <a:chOff x="1043608" y="2162268"/>
            <a:chExt cx="3494634" cy="3715004"/>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6870" y="2162268"/>
              <a:ext cx="3481372" cy="3376668"/>
            </a:xfrm>
            <a:prstGeom prst="rect">
              <a:avLst/>
            </a:prstGeom>
          </p:spPr>
        </p:pic>
        <p:sp>
          <p:nvSpPr>
            <p:cNvPr id="6" name="TextBox 5"/>
            <p:cNvSpPr txBox="1"/>
            <p:nvPr/>
          </p:nvSpPr>
          <p:spPr>
            <a:xfrm>
              <a:off x="1043608" y="5482902"/>
              <a:ext cx="3494634" cy="394370"/>
            </a:xfrm>
            <a:prstGeom prst="rect">
              <a:avLst/>
            </a:prstGeom>
            <a:noFill/>
          </p:spPr>
          <p:txBody>
            <a:bodyPr wrap="none" lIns="0" tIns="0" rIns="0" bIns="0" rtlCol="0">
              <a:noAutofit/>
            </a:bodyPr>
            <a:lstStyle/>
            <a:p>
              <a:pPr algn="r">
                <a:lnSpc>
                  <a:spcPct val="110000"/>
                </a:lnSpc>
              </a:pPr>
              <a:r>
                <a:rPr lang="en-US" sz="2400" kern="1000" spc="31" dirty="0">
                  <a:solidFill>
                    <a:schemeClr val="accent3"/>
                  </a:solidFill>
                  <a:cs typeface="Franklin Gothic Book"/>
                </a:rPr>
                <a:t>Below Au L-edge</a:t>
              </a:r>
              <a:endParaRPr lang="de-CH" sz="2400" kern="1000" spc="31" dirty="0" err="1">
                <a:solidFill>
                  <a:schemeClr val="accent3"/>
                </a:solidFill>
                <a:cs typeface="Franklin Gothic Book"/>
              </a:endParaRPr>
            </a:p>
          </p:txBody>
        </p:sp>
      </p:gr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6393" y="2171791"/>
            <a:ext cx="3466033" cy="3361792"/>
          </a:xfrm>
          <a:prstGeom prst="rect">
            <a:avLst/>
          </a:prstGeom>
          <a:ln w="38100">
            <a:solidFill>
              <a:srgbClr val="C00000"/>
            </a:solidFill>
          </a:ln>
        </p:spPr>
      </p:pic>
      <p:sp>
        <p:nvSpPr>
          <p:cNvPr id="12" name="TextBox 11"/>
          <p:cNvSpPr txBox="1"/>
          <p:nvPr/>
        </p:nvSpPr>
        <p:spPr>
          <a:xfrm>
            <a:off x="6417789" y="5482901"/>
            <a:ext cx="3494635" cy="394371"/>
          </a:xfrm>
          <a:prstGeom prst="rect">
            <a:avLst/>
          </a:prstGeom>
          <a:noFill/>
        </p:spPr>
        <p:txBody>
          <a:bodyPr wrap="none" lIns="0" tIns="0" rIns="0" bIns="0" rtlCol="0">
            <a:noAutofit/>
          </a:bodyPr>
          <a:lstStyle/>
          <a:p>
            <a:pPr algn="r">
              <a:lnSpc>
                <a:spcPct val="110000"/>
              </a:lnSpc>
            </a:pPr>
            <a:r>
              <a:rPr lang="en-US" sz="2400" kern="1000" spc="31" dirty="0">
                <a:solidFill>
                  <a:schemeClr val="accent3"/>
                </a:solidFill>
                <a:cs typeface="Franklin Gothic Book"/>
              </a:rPr>
              <a:t>Interpolated to 1 µm bins</a:t>
            </a:r>
            <a:endParaRPr lang="de-CH" sz="2400" kern="1000" spc="31" dirty="0" err="1">
              <a:solidFill>
                <a:schemeClr val="accent3"/>
              </a:solidFill>
              <a:cs typeface="Franklin Gothic Book"/>
            </a:endParaRPr>
          </a:p>
        </p:txBody>
      </p:sp>
      <p:sp>
        <p:nvSpPr>
          <p:cNvPr id="5" name="Rectangle 4"/>
          <p:cNvSpPr/>
          <p:nvPr/>
        </p:nvSpPr>
        <p:spPr bwMode="auto">
          <a:xfrm>
            <a:off x="4297703" y="2171792"/>
            <a:ext cx="1740687" cy="1678811"/>
          </a:xfrm>
          <a:prstGeom prst="rect">
            <a:avLst/>
          </a:prstGeom>
          <a:noFill/>
          <a:ln w="38100"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spcBef>
                <a:spcPct val="0"/>
              </a:spcBef>
            </a:pPr>
            <a:endParaRPr lang="de-CH" sz="2400">
              <a:latin typeface="Times" charset="0"/>
            </a:endParaRPr>
          </a:p>
        </p:txBody>
      </p:sp>
      <p:cxnSp>
        <p:nvCxnSpPr>
          <p:cNvPr id="13" name="Straight Connector 12"/>
          <p:cNvCxnSpPr/>
          <p:nvPr/>
        </p:nvCxnSpPr>
        <p:spPr bwMode="auto">
          <a:xfrm flipV="1">
            <a:off x="6038390" y="2162269"/>
            <a:ext cx="379401" cy="9524"/>
          </a:xfrm>
          <a:prstGeom prst="line">
            <a:avLst/>
          </a:prstGeom>
          <a:solidFill>
            <a:schemeClr val="accent1"/>
          </a:solidFill>
          <a:ln w="38100" cap="flat" cmpd="sng" algn="ctr">
            <a:solidFill>
              <a:schemeClr val="accent3"/>
            </a:solidFill>
            <a:prstDash val="solid"/>
            <a:round/>
            <a:headEnd type="none" w="med" len="med"/>
            <a:tailEnd type="none" w="med" len="med"/>
          </a:ln>
          <a:effectLst/>
        </p:spPr>
      </p:cxnSp>
      <p:cxnSp>
        <p:nvCxnSpPr>
          <p:cNvPr id="14" name="Straight Connector 13"/>
          <p:cNvCxnSpPr/>
          <p:nvPr/>
        </p:nvCxnSpPr>
        <p:spPr bwMode="auto">
          <a:xfrm>
            <a:off x="6038390" y="3850602"/>
            <a:ext cx="379401" cy="1688335"/>
          </a:xfrm>
          <a:prstGeom prst="line">
            <a:avLst/>
          </a:prstGeom>
          <a:solidFill>
            <a:schemeClr val="accent1"/>
          </a:solidFill>
          <a:ln w="38100" cap="flat" cmpd="sng" algn="ctr">
            <a:solidFill>
              <a:schemeClr val="accent3"/>
            </a:solidFill>
            <a:prstDash val="solid"/>
            <a:round/>
            <a:headEnd type="none" w="med" len="med"/>
            <a:tailEnd type="none" w="med" len="med"/>
          </a:ln>
          <a:effectLst/>
        </p:spPr>
      </p:cxnSp>
      <p:sp>
        <p:nvSpPr>
          <p:cNvPr id="8" name="Slide Number Placeholder 5">
            <a:extLst>
              <a:ext uri="{FF2B5EF4-FFF2-40B4-BE49-F238E27FC236}">
                <a16:creationId xmlns:a16="http://schemas.microsoft.com/office/drawing/2014/main" id="{CD0576A8-D43D-8ACC-0A56-4AD665C2C8B1}"/>
              </a:ext>
            </a:extLst>
          </p:cNvPr>
          <p:cNvSpPr>
            <a:spLocks noGrp="1"/>
          </p:cNvSpPr>
          <p:nvPr>
            <p:ph type="sldNum" sz="quarter" idx="12"/>
          </p:nvPr>
        </p:nvSpPr>
        <p:spPr>
          <a:xfrm>
            <a:off x="11281005" y="6624000"/>
            <a:ext cx="767656" cy="196851"/>
          </a:xfrm>
        </p:spPr>
        <p:txBody>
          <a:bodyPr/>
          <a:lstStyle/>
          <a:p>
            <a:pPr algn="r">
              <a:defRPr/>
            </a:pPr>
            <a:fld id="{EBC07571-3134-BB4B-B83F-1A9FE18D34F3}" type="slidenum">
              <a:rPr lang="de-DE" smtClean="0"/>
              <a:pPr algn="r">
                <a:defRPr/>
              </a:pPr>
              <a:t>34</a:t>
            </a:fld>
            <a:endParaRPr lang="de-DE" dirty="0"/>
          </a:p>
        </p:txBody>
      </p:sp>
    </p:spTree>
    <p:extLst>
      <p:ext uri="{BB962C8B-B14F-4D97-AF65-F5344CB8AC3E}">
        <p14:creationId xmlns:p14="http://schemas.microsoft.com/office/powerpoint/2010/main" val="85331168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itle 1"/>
          <p:cNvSpPr>
            <a:spLocks noGrp="1"/>
          </p:cNvSpPr>
          <p:nvPr>
            <p:ph type="title"/>
          </p:nvPr>
        </p:nvSpPr>
        <p:spPr/>
        <p:txBody>
          <a:bodyPr/>
          <a:lstStyle/>
          <a:p>
            <a:r>
              <a:rPr lang="en-US" altLang="de-DE" dirty="0"/>
              <a:t>Hybrid detectors</a:t>
            </a:r>
            <a:endParaRPr lang="de-CH" altLang="de-DE" dirty="0"/>
          </a:p>
        </p:txBody>
      </p:sp>
      <p:sp>
        <p:nvSpPr>
          <p:cNvPr id="2" name="Slide Number Placeholder 5">
            <a:extLst>
              <a:ext uri="{FF2B5EF4-FFF2-40B4-BE49-F238E27FC236}">
                <a16:creationId xmlns:a16="http://schemas.microsoft.com/office/drawing/2014/main" id="{AD8AEA92-C6E5-6EE5-F3CB-1567A01D2A02}"/>
              </a:ext>
            </a:extLst>
          </p:cNvPr>
          <p:cNvSpPr>
            <a:spLocks noGrp="1"/>
          </p:cNvSpPr>
          <p:nvPr>
            <p:ph type="sldNum" sz="quarter" idx="12"/>
          </p:nvPr>
        </p:nvSpPr>
        <p:spPr/>
        <p:txBody>
          <a:bodyPr/>
          <a:lstStyle/>
          <a:p>
            <a:pPr algn="r">
              <a:defRPr/>
            </a:pPr>
            <a:fld id="{EBC07571-3134-BB4B-B83F-1A9FE18D34F3}" type="slidenum">
              <a:rPr lang="de-DE" smtClean="0"/>
              <a:pPr algn="r">
                <a:defRPr/>
              </a:pPr>
              <a:t>4</a:t>
            </a:fld>
            <a:endParaRPr lang="de-DE" dirty="0"/>
          </a:p>
        </p:txBody>
      </p:sp>
      <p:sp>
        <p:nvSpPr>
          <p:cNvPr id="12" name="Rectangle 11"/>
          <p:cNvSpPr/>
          <p:nvPr/>
        </p:nvSpPr>
        <p:spPr>
          <a:xfrm>
            <a:off x="6816080" y="1412776"/>
            <a:ext cx="4896544" cy="3477875"/>
          </a:xfrm>
          <a:prstGeom prst="rect">
            <a:avLst/>
          </a:prstGeom>
        </p:spPr>
        <p:txBody>
          <a:bodyPr wrap="square">
            <a:spAutoFit/>
          </a:bodyPr>
          <a:lstStyle/>
          <a:p>
            <a:pPr marL="380990" indent="-380990">
              <a:buSzPct val="100000"/>
              <a:buFont typeface="Arial" panose="020B0604020202020204" pitchFamily="34" charset="0"/>
              <a:buChar char="•"/>
            </a:pPr>
            <a:r>
              <a:rPr lang="en-US" sz="2400" dirty="0"/>
              <a:t>Semiconductor sensor</a:t>
            </a:r>
          </a:p>
          <a:p>
            <a:pPr marL="990561" lvl="1" indent="-380990">
              <a:buSzPct val="100000"/>
              <a:buFont typeface="Arial" panose="020B0604020202020204" pitchFamily="34" charset="0"/>
              <a:buChar char="•"/>
            </a:pPr>
            <a:r>
              <a:rPr lang="en-US" sz="2000" dirty="0"/>
              <a:t>Direct conversion</a:t>
            </a:r>
          </a:p>
          <a:p>
            <a:pPr marL="380990" indent="-380990">
              <a:buSzPct val="100000"/>
              <a:buFont typeface="Arial" panose="020B0604020202020204" pitchFamily="34" charset="0"/>
              <a:buChar char="•"/>
            </a:pPr>
            <a:r>
              <a:rPr lang="en-US" sz="2400" dirty="0"/>
              <a:t>Versatile CMOS readout chip </a:t>
            </a:r>
          </a:p>
          <a:p>
            <a:pPr marL="990561" lvl="1" indent="-380990">
              <a:buSzPct val="100000"/>
              <a:buFont typeface="Arial" panose="020B0604020202020204" pitchFamily="34" charset="0"/>
              <a:buChar char="•"/>
            </a:pPr>
            <a:r>
              <a:rPr lang="en-US" sz="2000" dirty="0"/>
              <a:t>Fast readout</a:t>
            </a:r>
          </a:p>
          <a:p>
            <a:pPr marL="990561" lvl="1" indent="-380990">
              <a:buSzPct val="100000"/>
              <a:buFont typeface="Arial" panose="020B0604020202020204" pitchFamily="34" charset="0"/>
              <a:buChar char="•"/>
            </a:pPr>
            <a:r>
              <a:rPr lang="en-US" sz="2000" dirty="0"/>
              <a:t>Radiation hardness</a:t>
            </a:r>
          </a:p>
          <a:p>
            <a:pPr marL="380990" indent="-380990">
              <a:buSzPct val="100000"/>
              <a:buFont typeface="Arial" panose="020B0604020202020204" pitchFamily="34" charset="0"/>
              <a:buChar char="•"/>
            </a:pPr>
            <a:r>
              <a:rPr lang="en-US" sz="2400" dirty="0"/>
              <a:t>Bump bonding </a:t>
            </a:r>
          </a:p>
          <a:p>
            <a:pPr marL="990561" lvl="1" indent="-380990">
              <a:buSzPct val="100000"/>
              <a:buFont typeface="Arial" panose="020B0604020202020204" pitchFamily="34" charset="0"/>
              <a:buChar char="•"/>
            </a:pPr>
            <a:r>
              <a:rPr lang="en-US" sz="2000" dirty="0"/>
              <a:t>Minimum pixel pitch </a:t>
            </a:r>
            <a:r>
              <a:rPr lang="de-CH" sz="2000" dirty="0"/>
              <a:t>~</a:t>
            </a:r>
            <a:r>
              <a:rPr lang="en-US" sz="2000" dirty="0"/>
              <a:t> 20 </a:t>
            </a:r>
            <a:r>
              <a:rPr lang="el-GR" sz="2000" dirty="0"/>
              <a:t>μ</a:t>
            </a:r>
            <a:r>
              <a:rPr lang="en-US" sz="2000" dirty="0"/>
              <a:t>m</a:t>
            </a:r>
          </a:p>
          <a:p>
            <a:pPr marL="990561" lvl="1" indent="-380990">
              <a:buSzPct val="100000"/>
              <a:buFont typeface="Arial" panose="020B0604020202020204" pitchFamily="34" charset="0"/>
              <a:buChar char="•"/>
            </a:pPr>
            <a:r>
              <a:rPr lang="en-US" sz="2000" dirty="0"/>
              <a:t>Noise due to input capacitance</a:t>
            </a:r>
          </a:p>
          <a:p>
            <a:pPr marL="380990" indent="-380990">
              <a:buSzPct val="100000"/>
              <a:buFont typeface="Arial" panose="020B0604020202020204" pitchFamily="34" charset="0"/>
              <a:buChar char="•"/>
            </a:pPr>
            <a:r>
              <a:rPr lang="en-US" sz="2400" dirty="0"/>
              <a:t>Large area by tiling</a:t>
            </a:r>
          </a:p>
          <a:p>
            <a:pPr marL="990561" lvl="1" indent="-380990">
              <a:buSzPct val="100000"/>
              <a:buFont typeface="Arial" panose="020B0604020202020204" pitchFamily="34" charset="0"/>
              <a:buChar char="•"/>
            </a:pPr>
            <a:endParaRPr lang="en-US" sz="2400" dirty="0"/>
          </a:p>
        </p:txBody>
      </p:sp>
      <p:pic>
        <p:nvPicPr>
          <p:cNvPr id="3" name="Picture 3" descr="U:\Cofund\Jungfrau02.bmp">
            <a:extLst>
              <a:ext uri="{FF2B5EF4-FFF2-40B4-BE49-F238E27FC236}">
                <a16:creationId xmlns:a16="http://schemas.microsoft.com/office/drawing/2014/main" id="{E1C029E8-AD34-8438-210C-6D0BE3067D6B}"/>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533" t="4265" r="20734" b="14489"/>
          <a:stretch/>
        </p:blipFill>
        <p:spPr bwMode="auto">
          <a:xfrm>
            <a:off x="8112224" y="4581128"/>
            <a:ext cx="1920213" cy="151767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diagram of a chip&#10;&#10;Description automatically generated">
            <a:extLst>
              <a:ext uri="{FF2B5EF4-FFF2-40B4-BE49-F238E27FC236}">
                <a16:creationId xmlns:a16="http://schemas.microsoft.com/office/drawing/2014/main" id="{7FF2E110-7A75-FFA7-EA6A-A4155CA1E16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9456" y="1556792"/>
            <a:ext cx="4680520" cy="4239155"/>
          </a:xfrm>
          <a:prstGeom prst="rect">
            <a:avLst/>
          </a:prstGeom>
        </p:spPr>
      </p:pic>
    </p:spTree>
    <p:extLst>
      <p:ext uri="{BB962C8B-B14F-4D97-AF65-F5344CB8AC3E}">
        <p14:creationId xmlns:p14="http://schemas.microsoft.com/office/powerpoint/2010/main" val="31409890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Everything in-house</a:t>
            </a:r>
            <a:endParaRPr lang="de-CH" dirty="0"/>
          </a:p>
        </p:txBody>
      </p:sp>
      <p:sp>
        <p:nvSpPr>
          <p:cNvPr id="8" name="Arrow: U-Turn 7">
            <a:extLst>
              <a:ext uri="{FF2B5EF4-FFF2-40B4-BE49-F238E27FC236}">
                <a16:creationId xmlns:a16="http://schemas.microsoft.com/office/drawing/2014/main" id="{B90839A5-3548-F750-B9E4-BCDEB06FDD9E}"/>
              </a:ext>
            </a:extLst>
          </p:cNvPr>
          <p:cNvSpPr/>
          <p:nvPr/>
        </p:nvSpPr>
        <p:spPr bwMode="auto">
          <a:xfrm rot="5400000" flipH="1">
            <a:off x="8109435" y="2996952"/>
            <a:ext cx="4128459" cy="1536171"/>
          </a:xfrm>
          <a:prstGeom prst="uturnArrow">
            <a:avLst>
              <a:gd name="adj1" fmla="val 22277"/>
              <a:gd name="adj2" fmla="val 25000"/>
              <a:gd name="adj3" fmla="val 25000"/>
              <a:gd name="adj4" fmla="val 43750"/>
              <a:gd name="adj5" fmla="val 100000"/>
            </a:avLst>
          </a:prstGeom>
          <a:solidFill>
            <a:srgbClr val="00B0F0"/>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de-CH" sz="3200">
              <a:latin typeface="Times" charset="0"/>
            </a:endParaRPr>
          </a:p>
        </p:txBody>
      </p:sp>
      <p:grpSp>
        <p:nvGrpSpPr>
          <p:cNvPr id="7" name="Group 6">
            <a:extLst>
              <a:ext uri="{FF2B5EF4-FFF2-40B4-BE49-F238E27FC236}">
                <a16:creationId xmlns:a16="http://schemas.microsoft.com/office/drawing/2014/main" id="{FC24D53A-EA96-A2A9-8C82-70F43CD7B61E}"/>
              </a:ext>
            </a:extLst>
          </p:cNvPr>
          <p:cNvGrpSpPr/>
          <p:nvPr/>
        </p:nvGrpSpPr>
        <p:grpSpPr>
          <a:xfrm>
            <a:off x="1775520" y="1316766"/>
            <a:ext cx="7482061" cy="4802805"/>
            <a:chOff x="1775520" y="1316766"/>
            <a:chExt cx="7482061" cy="4802805"/>
          </a:xfrm>
        </p:grpSpPr>
        <p:pic>
          <p:nvPicPr>
            <p:cNvPr id="19" name="Picture 18"/>
            <p:cNvPicPr>
              <a:picLocks noChangeAspect="1"/>
            </p:cNvPicPr>
            <p:nvPr/>
          </p:nvPicPr>
          <p:blipFill>
            <a:blip r:embed="rId2"/>
            <a:stretch>
              <a:fillRect/>
            </a:stretch>
          </p:blipFill>
          <p:spPr>
            <a:xfrm>
              <a:off x="1775520" y="1316766"/>
              <a:ext cx="7482061" cy="4800533"/>
            </a:xfrm>
            <a:prstGeom prst="rect">
              <a:avLst/>
            </a:prstGeom>
          </p:spPr>
        </p:pic>
        <p:pic>
          <p:nvPicPr>
            <p:cNvPr id="6" name="Picture 5" descr="A close-up of a machine&#10;&#10;Description automatically generated">
              <a:extLst>
                <a:ext uri="{FF2B5EF4-FFF2-40B4-BE49-F238E27FC236}">
                  <a16:creationId xmlns:a16="http://schemas.microsoft.com/office/drawing/2014/main" id="{89DB7BB3-8E25-5B8C-5860-A888B35BDDB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61744" y="3164439"/>
              <a:ext cx="1966304" cy="2955132"/>
            </a:xfrm>
            <a:prstGeom prst="rect">
              <a:avLst/>
            </a:prstGeom>
          </p:spPr>
        </p:pic>
      </p:grpSp>
      <p:sp>
        <p:nvSpPr>
          <p:cNvPr id="4" name="Slide Number Placeholder 4">
            <a:extLst>
              <a:ext uri="{FF2B5EF4-FFF2-40B4-BE49-F238E27FC236}">
                <a16:creationId xmlns:a16="http://schemas.microsoft.com/office/drawing/2014/main" id="{455C9459-B09A-85AB-2B27-014DF7EFB098}"/>
              </a:ext>
            </a:extLst>
          </p:cNvPr>
          <p:cNvSpPr>
            <a:spLocks noGrp="1"/>
          </p:cNvSpPr>
          <p:nvPr>
            <p:ph type="sldNum" sz="quarter" idx="12"/>
          </p:nvPr>
        </p:nvSpPr>
        <p:spPr>
          <a:xfrm>
            <a:off x="695325" y="6404573"/>
            <a:ext cx="703263" cy="144016"/>
          </a:xfrm>
        </p:spPr>
        <p:txBody>
          <a:bodyPr/>
          <a:lstStyle/>
          <a:p>
            <a:fld id="{442AD375-037F-43D0-B059-5172DA06796A}" type="slidenum">
              <a:rPr lang="en-GB" noProof="0" smtClean="0"/>
              <a:pPr/>
              <a:t>5</a:t>
            </a:fld>
            <a:endParaRPr lang="en-GB" noProof="0" dirty="0"/>
          </a:p>
        </p:txBody>
      </p:sp>
    </p:spTree>
    <p:extLst>
      <p:ext uri="{BB962C8B-B14F-4D97-AF65-F5344CB8AC3E}">
        <p14:creationId xmlns:p14="http://schemas.microsoft.com/office/powerpoint/2010/main" val="938860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4079964221"/>
              </p:ext>
            </p:extLst>
          </p:nvPr>
        </p:nvGraphicFramePr>
        <p:xfrm>
          <a:off x="1199455" y="1419110"/>
          <a:ext cx="10081120" cy="5035058"/>
        </p:xfrm>
        <a:graphic>
          <a:graphicData uri="http://schemas.openxmlformats.org/drawingml/2006/table">
            <a:tbl>
              <a:tblPr firstRow="1" bandRow="1">
                <a:tableStyleId>{5C22544A-7EE6-4342-B048-85BDC9FD1C3A}</a:tableStyleId>
              </a:tblPr>
              <a:tblGrid>
                <a:gridCol w="2520280">
                  <a:extLst>
                    <a:ext uri="{9D8B030D-6E8A-4147-A177-3AD203B41FA5}">
                      <a16:colId xmlns:a16="http://schemas.microsoft.com/office/drawing/2014/main" val="1967957446"/>
                    </a:ext>
                  </a:extLst>
                </a:gridCol>
                <a:gridCol w="2520280">
                  <a:extLst>
                    <a:ext uri="{9D8B030D-6E8A-4147-A177-3AD203B41FA5}">
                      <a16:colId xmlns:a16="http://schemas.microsoft.com/office/drawing/2014/main" val="3774582054"/>
                    </a:ext>
                  </a:extLst>
                </a:gridCol>
                <a:gridCol w="2520280">
                  <a:extLst>
                    <a:ext uri="{9D8B030D-6E8A-4147-A177-3AD203B41FA5}">
                      <a16:colId xmlns:a16="http://schemas.microsoft.com/office/drawing/2014/main" val="3870934850"/>
                    </a:ext>
                  </a:extLst>
                </a:gridCol>
                <a:gridCol w="2520280">
                  <a:extLst>
                    <a:ext uri="{9D8B030D-6E8A-4147-A177-3AD203B41FA5}">
                      <a16:colId xmlns:a16="http://schemas.microsoft.com/office/drawing/2014/main" val="2826990243"/>
                    </a:ext>
                  </a:extLst>
                </a:gridCol>
              </a:tblGrid>
              <a:tr h="900510">
                <a:tc>
                  <a:txBody>
                    <a:bodyPr/>
                    <a:lstStyle/>
                    <a:p>
                      <a:pPr algn="ctr"/>
                      <a:endParaRPr lang="de-CH" dirty="0"/>
                    </a:p>
                  </a:txBody>
                  <a:tcPr anchor="ctr">
                    <a:noFill/>
                  </a:tcPr>
                </a:tc>
                <a:tc>
                  <a:txBody>
                    <a:bodyPr/>
                    <a:lstStyle/>
                    <a:p>
                      <a:pPr algn="ctr"/>
                      <a:r>
                        <a:rPr lang="en-US" sz="2400" dirty="0" err="1"/>
                        <a:t>Microstrip</a:t>
                      </a:r>
                      <a:endParaRPr lang="en-US" sz="2400" dirty="0"/>
                    </a:p>
                    <a:p>
                      <a:pPr algn="ctr"/>
                      <a:r>
                        <a:rPr lang="en-US" sz="2400" dirty="0"/>
                        <a:t>1D</a:t>
                      </a:r>
                      <a:endParaRPr lang="de-CH" sz="2400" dirty="0"/>
                    </a:p>
                  </a:txBody>
                  <a:tcPr anchor="ctr"/>
                </a:tc>
                <a:tc gridSpan="2">
                  <a:txBody>
                    <a:bodyPr/>
                    <a:lstStyle/>
                    <a:p>
                      <a:pPr algn="ctr"/>
                      <a:r>
                        <a:rPr lang="en-US" sz="2400" dirty="0"/>
                        <a:t>Pixel</a:t>
                      </a:r>
                    </a:p>
                    <a:p>
                      <a:pPr algn="ctr"/>
                      <a:r>
                        <a:rPr lang="en-US" sz="2400" dirty="0"/>
                        <a:t>2D</a:t>
                      </a:r>
                      <a:endParaRPr lang="de-CH" sz="2400" dirty="0"/>
                    </a:p>
                  </a:txBody>
                  <a:tcPr anchor="ctr"/>
                </a:tc>
                <a:tc hMerge="1">
                  <a:txBody>
                    <a:bodyPr/>
                    <a:lstStyle/>
                    <a:p>
                      <a:endParaRPr lang="de-CH" dirty="0"/>
                    </a:p>
                  </a:txBody>
                  <a:tcPr/>
                </a:tc>
                <a:extLst>
                  <a:ext uri="{0D108BD9-81ED-4DB2-BD59-A6C34878D82A}">
                    <a16:rowId xmlns:a16="http://schemas.microsoft.com/office/drawing/2014/main" val="3937582761"/>
                  </a:ext>
                </a:extLst>
              </a:tr>
              <a:tr h="360040">
                <a:tc>
                  <a:txBody>
                    <a:bodyPr/>
                    <a:lstStyle/>
                    <a:p>
                      <a:pPr algn="ctr"/>
                      <a:endParaRPr lang="de-CH" dirty="0"/>
                    </a:p>
                  </a:txBody>
                  <a:tcPr anchor="ctr">
                    <a:noFill/>
                  </a:tcPr>
                </a:tc>
                <a:tc>
                  <a:txBody>
                    <a:bodyPr/>
                    <a:lstStyle/>
                    <a:p>
                      <a:pPr algn="ctr"/>
                      <a:r>
                        <a:rPr lang="en-US" dirty="0"/>
                        <a:t>25/50 µm</a:t>
                      </a:r>
                      <a:r>
                        <a:rPr lang="en-US" baseline="0" dirty="0"/>
                        <a:t> pitch</a:t>
                      </a:r>
                      <a:endParaRPr lang="de-CH"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75</a:t>
                      </a:r>
                      <a:r>
                        <a:rPr lang="en-US" baseline="0" dirty="0"/>
                        <a:t> </a:t>
                      </a:r>
                      <a:r>
                        <a:rPr lang="en-US" dirty="0"/>
                        <a:t>µm</a:t>
                      </a:r>
                      <a:r>
                        <a:rPr lang="en-US" baseline="0" dirty="0"/>
                        <a:t> pitch</a:t>
                      </a:r>
                      <a:endParaRPr lang="de-CH"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25 µm</a:t>
                      </a:r>
                      <a:r>
                        <a:rPr lang="en-US" baseline="0" dirty="0"/>
                        <a:t> pitch</a:t>
                      </a:r>
                      <a:endParaRPr lang="de-CH" dirty="0"/>
                    </a:p>
                  </a:txBody>
                  <a:tcPr anchor="ctr">
                    <a:lnB w="12700" cmpd="sng">
                      <a:noFill/>
                    </a:lnB>
                  </a:tcPr>
                </a:tc>
                <a:extLst>
                  <a:ext uri="{0D108BD9-81ED-4DB2-BD59-A6C34878D82A}">
                    <a16:rowId xmlns:a16="http://schemas.microsoft.com/office/drawing/2014/main" val="2178031116"/>
                  </a:ext>
                </a:extLst>
              </a:tr>
              <a:tr h="1884394">
                <a:tc>
                  <a:txBody>
                    <a:bodyPr/>
                    <a:lstStyle/>
                    <a:p>
                      <a:pPr algn="ctr"/>
                      <a:r>
                        <a:rPr lang="en-US" sz="2400" b="1" dirty="0">
                          <a:solidFill>
                            <a:schemeClr val="bg1"/>
                          </a:solidFill>
                        </a:rPr>
                        <a:t>Single photon counting</a:t>
                      </a:r>
                      <a:endParaRPr lang="de-CH" sz="2400" b="1" dirty="0">
                        <a:solidFill>
                          <a:schemeClr val="bg1"/>
                        </a:solidFill>
                      </a:endParaRPr>
                    </a:p>
                  </a:txBody>
                  <a:tcPr anchor="ctr">
                    <a:solidFill>
                      <a:schemeClr val="accent3"/>
                    </a:solidFill>
                  </a:tcPr>
                </a:tc>
                <a:tc>
                  <a:txBody>
                    <a:bodyPr/>
                    <a:lstStyle/>
                    <a:p>
                      <a:pPr algn="ctr"/>
                      <a:endParaRPr lang="de-CH" dirty="0"/>
                    </a:p>
                  </a:txBody>
                  <a:tcPr anchor="ctr">
                    <a:lnR w="12700" cap="flat" cmpd="sng" algn="ctr">
                      <a:noFill/>
                      <a:prstDash val="solid"/>
                      <a:round/>
                      <a:headEnd type="none" w="med" len="med"/>
                      <a:tailEnd type="none" w="med" len="med"/>
                    </a:lnR>
                    <a:lnB w="12700" cap="flat" cmpd="sng" algn="ctr">
                      <a:noFill/>
                      <a:prstDash val="solid"/>
                      <a:round/>
                      <a:headEnd type="none" w="med" len="med"/>
                      <a:tailEnd type="none" w="med" len="med"/>
                    </a:lnB>
                    <a:noFill/>
                  </a:tcPr>
                </a:tc>
                <a:tc>
                  <a:txBody>
                    <a:bodyPr/>
                    <a:lstStyle/>
                    <a:p>
                      <a:pPr algn="ctr"/>
                      <a:endParaRPr lang="de-CH"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noFill/>
                  </a:tcPr>
                </a:tc>
                <a:tc>
                  <a:txBody>
                    <a:bodyPr/>
                    <a:lstStyle/>
                    <a:p>
                      <a:pPr algn="ctr"/>
                      <a:endParaRPr lang="de-CH" dirty="0"/>
                    </a:p>
                  </a:txBody>
                  <a:tcPr anchor="ct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5758751"/>
                  </a:ext>
                </a:extLst>
              </a:tr>
              <a:tr h="1884394">
                <a:tc>
                  <a:txBody>
                    <a:bodyPr/>
                    <a:lstStyle/>
                    <a:p>
                      <a:pPr algn="ctr"/>
                      <a:r>
                        <a:rPr lang="en-US" sz="2400" b="1" dirty="0">
                          <a:solidFill>
                            <a:schemeClr val="bg1"/>
                          </a:solidFill>
                        </a:rPr>
                        <a:t>Charge integrating</a:t>
                      </a:r>
                      <a:endParaRPr lang="de-CH" sz="2400" b="1" dirty="0">
                        <a:solidFill>
                          <a:schemeClr val="bg1"/>
                        </a:solidFill>
                      </a:endParaRPr>
                    </a:p>
                  </a:txBody>
                  <a:tcPr anchor="ctr">
                    <a:solidFill>
                      <a:schemeClr val="accent3"/>
                    </a:solidFill>
                  </a:tcPr>
                </a:tc>
                <a:tc>
                  <a:txBody>
                    <a:bodyPr/>
                    <a:lstStyle/>
                    <a:p>
                      <a:pPr algn="ctr"/>
                      <a:endParaRPr lang="de-CH"/>
                    </a:p>
                  </a:txBody>
                  <a:tcPr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noFill/>
                  </a:tcPr>
                </a:tc>
                <a:tc>
                  <a:txBody>
                    <a:bodyPr/>
                    <a:lstStyle/>
                    <a:p>
                      <a:pPr algn="ctr"/>
                      <a:endParaRPr lang="de-CH"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noFill/>
                  </a:tcPr>
                </a:tc>
                <a:tc>
                  <a:txBody>
                    <a:bodyPr/>
                    <a:lstStyle/>
                    <a:p>
                      <a:pPr algn="ctr"/>
                      <a:endParaRPr lang="de-CH" dirty="0"/>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extLst>
                  <a:ext uri="{0D108BD9-81ED-4DB2-BD59-A6C34878D82A}">
                    <a16:rowId xmlns:a16="http://schemas.microsoft.com/office/drawing/2014/main" val="1589916829"/>
                  </a:ext>
                </a:extLst>
              </a:tr>
            </a:tbl>
          </a:graphicData>
        </a:graphic>
      </p:graphicFrame>
      <p:sp>
        <p:nvSpPr>
          <p:cNvPr id="5" name="Slide Number Placeholder 4"/>
          <p:cNvSpPr>
            <a:spLocks noGrp="1"/>
          </p:cNvSpPr>
          <p:nvPr>
            <p:ph type="sldNum" sz="quarter" idx="12"/>
          </p:nvPr>
        </p:nvSpPr>
        <p:spPr/>
        <p:txBody>
          <a:bodyPr/>
          <a:lstStyle/>
          <a:p>
            <a:fld id="{442AD375-037F-43D0-B059-5172DA06796A}" type="slidenum">
              <a:rPr lang="en-GB" noProof="0" smtClean="0"/>
              <a:pPr/>
              <a:t>6</a:t>
            </a:fld>
            <a:endParaRPr lang="en-GB" noProof="0" dirty="0"/>
          </a:p>
        </p:txBody>
      </p:sp>
      <p:sp>
        <p:nvSpPr>
          <p:cNvPr id="6" name="Title 5"/>
          <p:cNvSpPr>
            <a:spLocks noGrp="1"/>
          </p:cNvSpPr>
          <p:nvPr>
            <p:ph type="title"/>
          </p:nvPr>
        </p:nvSpPr>
        <p:spPr/>
        <p:txBody>
          <a:bodyPr/>
          <a:lstStyle/>
          <a:p>
            <a:r>
              <a:rPr lang="en-US" dirty="0"/>
              <a:t>PSI Detector portfolio</a:t>
            </a:r>
            <a:endParaRPr lang="de-CH" dirty="0"/>
          </a:p>
        </p:txBody>
      </p:sp>
      <p:sp>
        <p:nvSpPr>
          <p:cNvPr id="25" name="Line 30"/>
          <p:cNvSpPr>
            <a:spLocks noChangeShapeType="1"/>
          </p:cNvSpPr>
          <p:nvPr/>
        </p:nvSpPr>
        <p:spPr bwMode="auto">
          <a:xfrm>
            <a:off x="6277938" y="4101966"/>
            <a:ext cx="2293671" cy="491466"/>
          </a:xfrm>
          <a:prstGeom prst="line">
            <a:avLst/>
          </a:prstGeom>
          <a:no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128588">
              <a:spcBef>
                <a:spcPts val="254"/>
              </a:spcBef>
              <a:buClr>
                <a:srgbClr val="000000"/>
              </a:buClr>
              <a:buSzPct val="100000"/>
            </a:pPr>
            <a:endParaRPr lang="de-CH" sz="1181">
              <a:solidFill>
                <a:schemeClr val="accent5">
                  <a:lumMod val="60000"/>
                  <a:lumOff val="40000"/>
                </a:schemeClr>
              </a:solidFill>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75791773-F945-F31A-E674-12AAB937AA1F}"/>
              </a:ext>
            </a:extLst>
          </p:cNvPr>
          <p:cNvGrpSpPr/>
          <p:nvPr/>
        </p:nvGrpSpPr>
        <p:grpSpPr>
          <a:xfrm>
            <a:off x="3725241" y="2688495"/>
            <a:ext cx="2520000" cy="1872000"/>
            <a:chOff x="3725241" y="2688495"/>
            <a:chExt cx="2520000" cy="1872000"/>
          </a:xfrm>
        </p:grpSpPr>
        <p:pic>
          <p:nvPicPr>
            <p:cNvPr id="15" name="Picture 14"/>
            <p:cNvPicPr>
              <a:picLocks/>
            </p:cNvPicPr>
            <p:nvPr/>
          </p:nvPicPr>
          <p:blipFill rotWithShape="1">
            <a:blip r:embed="rId2" cstate="print">
              <a:extLst>
                <a:ext uri="{28A0092B-C50C-407E-A947-70E740481C1C}">
                  <a14:useLocalDpi xmlns:a14="http://schemas.microsoft.com/office/drawing/2010/main" val="0"/>
                </a:ext>
              </a:extLst>
            </a:blip>
            <a:srcRect l="22393" r="29006"/>
            <a:stretch/>
          </p:blipFill>
          <p:spPr>
            <a:xfrm>
              <a:off x="3725241" y="2688495"/>
              <a:ext cx="2520000" cy="1872000"/>
            </a:xfrm>
            <a:prstGeom prst="rect">
              <a:avLst/>
            </a:prstGeom>
          </p:spPr>
        </p:pic>
        <p:sp>
          <p:nvSpPr>
            <p:cNvPr id="35" name="Rectangle 34"/>
            <p:cNvSpPr/>
            <p:nvPr/>
          </p:nvSpPr>
          <p:spPr>
            <a:xfrm>
              <a:off x="4660392" y="4098830"/>
              <a:ext cx="1579624" cy="461665"/>
            </a:xfrm>
            <a:prstGeom prst="rect">
              <a:avLst/>
            </a:prstGeom>
            <a:gradFill flip="none" rotWithShape="1">
              <a:gsLst>
                <a:gs pos="70000">
                  <a:srgbClr val="B9B9B9"/>
                </a:gs>
                <a:gs pos="0">
                  <a:schemeClr val="bg2"/>
                </a:gs>
                <a:gs pos="94000">
                  <a:schemeClr val="bg2">
                    <a:alpha val="0"/>
                  </a:schemeClr>
                </a:gs>
              </a:gsLst>
              <a:path path="rect">
                <a:fillToRect l="50000" t="50000" r="50000" b="50000"/>
              </a:path>
              <a:tileRect/>
            </a:gradFill>
          </p:spPr>
          <p:txBody>
            <a:bodyPr wrap="square">
              <a:spAutoFit/>
            </a:bodyPr>
            <a:lstStyle/>
            <a:p>
              <a:pPr algn="r"/>
              <a:r>
                <a:rPr lang="de-DE" sz="2400" b="1" dirty="0"/>
                <a:t>MYTHEN</a:t>
              </a:r>
              <a:endParaRPr lang="en-US" sz="2400" b="1" dirty="0"/>
            </a:p>
          </p:txBody>
        </p:sp>
      </p:grpSp>
      <p:grpSp>
        <p:nvGrpSpPr>
          <p:cNvPr id="4" name="Group 3">
            <a:extLst>
              <a:ext uri="{FF2B5EF4-FFF2-40B4-BE49-F238E27FC236}">
                <a16:creationId xmlns:a16="http://schemas.microsoft.com/office/drawing/2014/main" id="{221CE114-D310-D6BC-843D-1FF4CB36C3E6}"/>
              </a:ext>
            </a:extLst>
          </p:cNvPr>
          <p:cNvGrpSpPr/>
          <p:nvPr/>
        </p:nvGrpSpPr>
        <p:grpSpPr>
          <a:xfrm>
            <a:off x="3720016" y="4582168"/>
            <a:ext cx="2520000" cy="1872000"/>
            <a:chOff x="3695103" y="4523009"/>
            <a:chExt cx="2520000" cy="1872000"/>
          </a:xfrm>
        </p:grpSpPr>
        <p:pic>
          <p:nvPicPr>
            <p:cNvPr id="31" name="Picture 30" descr="board_from_top4545_pyra">
              <a:extLst>
                <a:ext uri="{FF2B5EF4-FFF2-40B4-BE49-F238E27FC236}">
                  <a16:creationId xmlns:a16="http://schemas.microsoft.com/office/drawing/2014/main" id="{6478393F-76A5-E256-224D-E19318CF35F9}"/>
                </a:ext>
              </a:extLst>
            </p:cNvPr>
            <p:cNvPicPr>
              <a:picLocks noChangeArrowheads="1"/>
            </p:cNvPicPr>
            <p:nvPr/>
          </p:nvPicPr>
          <p:blipFill>
            <a:blip r:embed="rId3" cstate="print"/>
            <a:srcRect/>
            <a:stretch>
              <a:fillRect/>
            </a:stretch>
          </p:blipFill>
          <p:spPr bwMode="auto">
            <a:xfrm>
              <a:off x="3695103" y="4523009"/>
              <a:ext cx="2520000" cy="1872000"/>
            </a:xfrm>
            <a:prstGeom prst="rect">
              <a:avLst/>
            </a:prstGeom>
            <a:noFill/>
          </p:spPr>
        </p:pic>
        <p:sp>
          <p:nvSpPr>
            <p:cNvPr id="36" name="Rectangle 35"/>
            <p:cNvSpPr/>
            <p:nvPr/>
          </p:nvSpPr>
          <p:spPr>
            <a:xfrm>
              <a:off x="3785997" y="5933344"/>
              <a:ext cx="2429106" cy="461665"/>
            </a:xfrm>
            <a:prstGeom prst="rect">
              <a:avLst/>
            </a:prstGeom>
            <a:gradFill flip="none" rotWithShape="1">
              <a:gsLst>
                <a:gs pos="0">
                  <a:schemeClr val="tx1"/>
                </a:gs>
                <a:gs pos="94000">
                  <a:schemeClr val="tx1">
                    <a:alpha val="0"/>
                  </a:schemeClr>
                </a:gs>
              </a:gsLst>
              <a:lin ang="0" scaled="1"/>
              <a:tileRect/>
            </a:gradFill>
          </p:spPr>
          <p:txBody>
            <a:bodyPr wrap="square">
              <a:spAutoFit/>
            </a:bodyPr>
            <a:lstStyle/>
            <a:p>
              <a:pPr algn="r"/>
              <a:r>
                <a:rPr lang="de-DE" sz="2400" b="1" dirty="0">
                  <a:solidFill>
                    <a:schemeClr val="bg1"/>
                  </a:solidFill>
                </a:rPr>
                <a:t>GOTTHARD</a:t>
              </a:r>
              <a:endParaRPr lang="en-US" sz="2400" b="1" dirty="0">
                <a:solidFill>
                  <a:schemeClr val="bg1"/>
                </a:solidFill>
              </a:endParaRPr>
            </a:p>
          </p:txBody>
        </p:sp>
      </p:grpSp>
      <p:grpSp>
        <p:nvGrpSpPr>
          <p:cNvPr id="9" name="Group 8">
            <a:extLst>
              <a:ext uri="{FF2B5EF4-FFF2-40B4-BE49-F238E27FC236}">
                <a16:creationId xmlns:a16="http://schemas.microsoft.com/office/drawing/2014/main" id="{DC188E44-50ED-B244-4264-6626DC630ACA}"/>
              </a:ext>
            </a:extLst>
          </p:cNvPr>
          <p:cNvGrpSpPr/>
          <p:nvPr/>
        </p:nvGrpSpPr>
        <p:grpSpPr>
          <a:xfrm>
            <a:off x="8738521" y="4582168"/>
            <a:ext cx="2533489" cy="1872000"/>
            <a:chOff x="8769175" y="4582168"/>
            <a:chExt cx="2533489" cy="1872000"/>
          </a:xfrm>
        </p:grpSpPr>
        <p:pic>
          <p:nvPicPr>
            <p:cNvPr id="30" name="Grafik 17" descr="M03_T.jpg">
              <a:extLst>
                <a:ext uri="{FF2B5EF4-FFF2-40B4-BE49-F238E27FC236}">
                  <a16:creationId xmlns:a16="http://schemas.microsoft.com/office/drawing/2014/main" id="{CD76FA48-2FA9-4248-4A48-D3C827DD2E54}"/>
                </a:ext>
              </a:extLst>
            </p:cNvPr>
            <p:cNvPicPr>
              <a:picLocks/>
            </p:cNvPicPr>
            <p:nvPr/>
          </p:nvPicPr>
          <p:blipFill rotWithShape="1">
            <a:blip r:embed="rId4"/>
            <a:srcRect l="10513" r="5424" b="8670"/>
            <a:stretch/>
          </p:blipFill>
          <p:spPr>
            <a:xfrm>
              <a:off x="8782664" y="4582168"/>
              <a:ext cx="2520000" cy="1872000"/>
            </a:xfrm>
            <a:prstGeom prst="rect">
              <a:avLst/>
            </a:prstGeom>
          </p:spPr>
        </p:pic>
        <p:sp>
          <p:nvSpPr>
            <p:cNvPr id="37" name="Rectangle 36"/>
            <p:cNvSpPr/>
            <p:nvPr/>
          </p:nvSpPr>
          <p:spPr>
            <a:xfrm>
              <a:off x="8769175" y="5992503"/>
              <a:ext cx="2533489" cy="461665"/>
            </a:xfrm>
            <a:prstGeom prst="rect">
              <a:avLst/>
            </a:prstGeom>
            <a:noFill/>
          </p:spPr>
          <p:txBody>
            <a:bodyPr wrap="square">
              <a:spAutoFit/>
            </a:bodyPr>
            <a:lstStyle/>
            <a:p>
              <a:pPr algn="r"/>
              <a:r>
                <a:rPr lang="de-DE" sz="2400" b="1" dirty="0"/>
                <a:t>MÖNCH 0.3</a:t>
              </a:r>
              <a:endParaRPr lang="en-US" sz="2400" b="1" dirty="0"/>
            </a:p>
          </p:txBody>
        </p:sp>
      </p:grpSp>
      <p:grpSp>
        <p:nvGrpSpPr>
          <p:cNvPr id="8" name="Group 7">
            <a:extLst>
              <a:ext uri="{FF2B5EF4-FFF2-40B4-BE49-F238E27FC236}">
                <a16:creationId xmlns:a16="http://schemas.microsoft.com/office/drawing/2014/main" id="{DEB334B9-1C18-6525-E732-35638D34A783}"/>
              </a:ext>
            </a:extLst>
          </p:cNvPr>
          <p:cNvGrpSpPr/>
          <p:nvPr/>
        </p:nvGrpSpPr>
        <p:grpSpPr>
          <a:xfrm>
            <a:off x="6229269" y="4582168"/>
            <a:ext cx="2520000" cy="1872000"/>
            <a:chOff x="6206317" y="4574402"/>
            <a:chExt cx="2520000" cy="1872000"/>
          </a:xfrm>
        </p:grpSpPr>
        <p:pic>
          <p:nvPicPr>
            <p:cNvPr id="16" name="Picture 15"/>
            <p:cNvPicPr>
              <a:picLocks/>
            </p:cNvPicPr>
            <p:nvPr/>
          </p:nvPicPr>
          <p:blipFill rotWithShape="1">
            <a:blip r:embed="rId5"/>
            <a:srcRect l="7023" t="3191" r="29754" b="17490"/>
            <a:stretch/>
          </p:blipFill>
          <p:spPr>
            <a:xfrm>
              <a:off x="6206317" y="4574402"/>
              <a:ext cx="2520000" cy="1872000"/>
            </a:xfrm>
            <a:prstGeom prst="rect">
              <a:avLst/>
            </a:prstGeom>
          </p:spPr>
        </p:pic>
        <p:sp>
          <p:nvSpPr>
            <p:cNvPr id="38" name="Rectangle 37"/>
            <p:cNvSpPr/>
            <p:nvPr/>
          </p:nvSpPr>
          <p:spPr>
            <a:xfrm>
              <a:off x="6667408" y="5984737"/>
              <a:ext cx="2058909" cy="461665"/>
            </a:xfrm>
            <a:prstGeom prst="rect">
              <a:avLst/>
            </a:prstGeom>
            <a:gradFill flip="none" rotWithShape="1">
              <a:gsLst>
                <a:gs pos="70000">
                  <a:srgbClr val="B9B9B9"/>
                </a:gs>
                <a:gs pos="0">
                  <a:schemeClr val="bg2"/>
                </a:gs>
                <a:gs pos="94000">
                  <a:schemeClr val="bg2">
                    <a:alpha val="0"/>
                  </a:schemeClr>
                </a:gs>
              </a:gsLst>
              <a:path path="rect">
                <a:fillToRect l="50000" t="50000" r="50000" b="50000"/>
              </a:path>
              <a:tileRect/>
            </a:gradFill>
          </p:spPr>
          <p:txBody>
            <a:bodyPr wrap="square">
              <a:spAutoFit/>
            </a:bodyPr>
            <a:lstStyle/>
            <a:p>
              <a:pPr algn="r"/>
              <a:r>
                <a:rPr lang="de-DE" sz="2400" b="1" dirty="0"/>
                <a:t>JUNGFRAU</a:t>
              </a:r>
              <a:endParaRPr lang="en-US" sz="2400" b="1" dirty="0"/>
            </a:p>
          </p:txBody>
        </p:sp>
      </p:grpSp>
      <p:grpSp>
        <p:nvGrpSpPr>
          <p:cNvPr id="3" name="Group 2">
            <a:extLst>
              <a:ext uri="{FF2B5EF4-FFF2-40B4-BE49-F238E27FC236}">
                <a16:creationId xmlns:a16="http://schemas.microsoft.com/office/drawing/2014/main" id="{C6288EA9-A664-4C12-ED0D-ED082167C8BB}"/>
              </a:ext>
            </a:extLst>
          </p:cNvPr>
          <p:cNvGrpSpPr/>
          <p:nvPr/>
        </p:nvGrpSpPr>
        <p:grpSpPr>
          <a:xfrm>
            <a:off x="6229269" y="2688495"/>
            <a:ext cx="2520000" cy="1872000"/>
            <a:chOff x="6275783" y="2641409"/>
            <a:chExt cx="2520000" cy="1872000"/>
          </a:xfrm>
        </p:grpSpPr>
        <p:pic>
          <p:nvPicPr>
            <p:cNvPr id="34" name="Picture 2"/>
            <p:cNvPicPr>
              <a:picLocks noChangeArrowheads="1"/>
            </p:cNvPicPr>
            <p:nvPr/>
          </p:nvPicPr>
          <p:blipFill rotWithShape="1">
            <a:blip r:embed="rId6" cstate="print">
              <a:extLst>
                <a:ext uri="{28A0092B-C50C-407E-A947-70E740481C1C}">
                  <a14:useLocalDpi xmlns:a14="http://schemas.microsoft.com/office/drawing/2010/main" val="0"/>
                </a:ext>
              </a:extLst>
            </a:blip>
            <a:srcRect l="-526" t="28701" r="526" b="11652"/>
            <a:stretch/>
          </p:blipFill>
          <p:spPr bwMode="auto">
            <a:xfrm>
              <a:off x="6275783" y="2641409"/>
              <a:ext cx="2520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 name="Rectangle 38"/>
            <p:cNvSpPr/>
            <p:nvPr/>
          </p:nvSpPr>
          <p:spPr>
            <a:xfrm>
              <a:off x="6450667" y="4051744"/>
              <a:ext cx="2345116" cy="461665"/>
            </a:xfrm>
            <a:prstGeom prst="rect">
              <a:avLst/>
            </a:prstGeom>
            <a:gradFill flip="none" rotWithShape="1">
              <a:gsLst>
                <a:gs pos="70000">
                  <a:srgbClr val="B9B9B9"/>
                </a:gs>
                <a:gs pos="0">
                  <a:schemeClr val="bg2"/>
                </a:gs>
                <a:gs pos="94000">
                  <a:schemeClr val="bg2">
                    <a:alpha val="0"/>
                  </a:schemeClr>
                </a:gs>
              </a:gsLst>
              <a:path path="rect">
                <a:fillToRect l="50000" t="50000" r="50000" b="50000"/>
              </a:path>
              <a:tileRect/>
            </a:gradFill>
          </p:spPr>
          <p:txBody>
            <a:bodyPr wrap="square">
              <a:spAutoFit/>
            </a:bodyPr>
            <a:lstStyle/>
            <a:p>
              <a:pPr algn="ctr"/>
              <a:r>
                <a:rPr lang="de-DE" sz="2400" b="1" dirty="0"/>
                <a:t>EIGER</a:t>
              </a:r>
              <a:endParaRPr lang="en-US" sz="2400" b="1" dirty="0"/>
            </a:p>
          </p:txBody>
        </p:sp>
      </p:grpSp>
    </p:spTree>
    <p:extLst>
      <p:ext uri="{BB962C8B-B14F-4D97-AF65-F5344CB8AC3E}">
        <p14:creationId xmlns:p14="http://schemas.microsoft.com/office/powerpoint/2010/main" val="3993869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dirty="0"/>
              <a:t>Readout modes</a:t>
            </a:r>
            <a:endParaRPr lang="en-GB" altLang="de-DE" dirty="0"/>
          </a:p>
        </p:txBody>
      </p:sp>
      <p:sp>
        <p:nvSpPr>
          <p:cNvPr id="48" name="Rectangle 17"/>
          <p:cNvSpPr>
            <a:spLocks noGrp="1" noChangeArrowheads="1"/>
          </p:cNvSpPr>
          <p:nvPr>
            <p:ph sz="quarter" idx="4294967295"/>
          </p:nvPr>
        </p:nvSpPr>
        <p:spPr>
          <a:xfrm>
            <a:off x="1487488" y="4005263"/>
            <a:ext cx="4104456" cy="2376487"/>
          </a:xfrm>
          <a:prstGeom prst="rect">
            <a:avLst/>
          </a:prstGeom>
        </p:spPr>
        <p:txBody>
          <a:bodyPr/>
          <a:lstStyle/>
          <a:p>
            <a:pPr marL="523875" indent="-342900">
              <a:buClr>
                <a:srgbClr val="00B050"/>
              </a:buClr>
              <a:buFont typeface="Wingdings" panose="05000000000000000000" pitchFamily="2" charset="2"/>
              <a:buChar char="ü"/>
            </a:pPr>
            <a:r>
              <a:rPr lang="en-US" sz="1600" dirty="0">
                <a:solidFill>
                  <a:srgbClr val="00B050"/>
                </a:solidFill>
              </a:rPr>
              <a:t>Noiseless, very large dynamic range</a:t>
            </a:r>
          </a:p>
          <a:p>
            <a:pPr marL="523875" indent="-342900">
              <a:buClr>
                <a:srgbClr val="00B050"/>
              </a:buClr>
              <a:buFont typeface="Wingdings" panose="05000000000000000000" pitchFamily="2" charset="2"/>
              <a:buChar char="ü"/>
            </a:pPr>
            <a:r>
              <a:rPr lang="en-US" sz="1600" dirty="0">
                <a:solidFill>
                  <a:srgbClr val="00B050"/>
                </a:solidFill>
              </a:rPr>
              <a:t>Stable operation, well established calibration</a:t>
            </a:r>
          </a:p>
          <a:p>
            <a:pPr marL="523875" indent="-342900">
              <a:buClr>
                <a:srgbClr val="00B050"/>
              </a:buClr>
              <a:buFont typeface="Wingdings" panose="05000000000000000000" pitchFamily="2" charset="2"/>
              <a:buChar char="ü"/>
            </a:pPr>
            <a:r>
              <a:rPr lang="en-US" sz="1600" dirty="0">
                <a:solidFill>
                  <a:srgbClr val="00B050"/>
                </a:solidFill>
              </a:rPr>
              <a:t>Fluorescence suppression</a:t>
            </a:r>
          </a:p>
          <a:p>
            <a:pPr marL="523875" indent="-342900">
              <a:buClr>
                <a:srgbClr val="00B050"/>
              </a:buClr>
              <a:buFont typeface="Wingdings" panose="05000000000000000000" pitchFamily="2" charset="2"/>
              <a:buChar char="ü"/>
            </a:pPr>
            <a:r>
              <a:rPr lang="en-US" sz="1600" dirty="0">
                <a:solidFill>
                  <a:srgbClr val="00B050"/>
                </a:solidFill>
              </a:rPr>
              <a:t>Frame rate scales with counter depth</a:t>
            </a:r>
          </a:p>
          <a:p>
            <a:pPr marL="523875" indent="-342900">
              <a:buClr>
                <a:srgbClr val="C00000"/>
              </a:buClr>
              <a:buFont typeface="Wingdings" panose="05000000000000000000" pitchFamily="2" charset="2"/>
              <a:buChar char="û"/>
            </a:pPr>
            <a:r>
              <a:rPr lang="en-US" sz="1600" dirty="0">
                <a:solidFill>
                  <a:srgbClr val="C00000"/>
                </a:solidFill>
              </a:rPr>
              <a:t>Pile-up ≳1MHz/pixel</a:t>
            </a:r>
          </a:p>
          <a:p>
            <a:pPr marL="523875" indent="-342900">
              <a:buClr>
                <a:srgbClr val="C00000"/>
              </a:buClr>
              <a:buFont typeface="Wingdings" panose="05000000000000000000" pitchFamily="2" charset="2"/>
              <a:buChar char="û"/>
            </a:pPr>
            <a:r>
              <a:rPr lang="en-US" sz="1600" dirty="0">
                <a:solidFill>
                  <a:srgbClr val="C00000"/>
                </a:solidFill>
              </a:rPr>
              <a:t>Soft X-ray detection prevented by noise</a:t>
            </a:r>
          </a:p>
          <a:p>
            <a:pPr marL="466725" indent="-285750"/>
            <a:endParaRPr lang="en-US" sz="1600" dirty="0"/>
          </a:p>
          <a:p>
            <a:pPr marL="466725" indent="-285750"/>
            <a:endParaRPr lang="en-US" sz="1600" dirty="0"/>
          </a:p>
        </p:txBody>
      </p:sp>
      <p:sp>
        <p:nvSpPr>
          <p:cNvPr id="47" name="Rectangle 17"/>
          <p:cNvSpPr>
            <a:spLocks noGrp="1" noChangeArrowheads="1"/>
          </p:cNvSpPr>
          <p:nvPr>
            <p:ph sz="quarter" idx="4294967295"/>
          </p:nvPr>
        </p:nvSpPr>
        <p:spPr>
          <a:xfrm>
            <a:off x="6544674" y="4043022"/>
            <a:ext cx="4951926" cy="2655887"/>
          </a:xfrm>
          <a:prstGeom prst="rect">
            <a:avLst/>
          </a:prstGeom>
        </p:spPr>
        <p:txBody>
          <a:bodyPr/>
          <a:lstStyle/>
          <a:p>
            <a:pPr marL="523875" indent="-342900">
              <a:buClr>
                <a:srgbClr val="00B050"/>
              </a:buClr>
              <a:buFont typeface="Wingdings" panose="05000000000000000000" pitchFamily="2" charset="2"/>
              <a:buChar char="ü"/>
            </a:pPr>
            <a:r>
              <a:rPr lang="en-US" sz="1600" dirty="0">
                <a:solidFill>
                  <a:srgbClr val="00B050"/>
                </a:solidFill>
              </a:rPr>
              <a:t>Compromise between noise and dynamic range</a:t>
            </a:r>
          </a:p>
          <a:p>
            <a:pPr marL="523875" indent="-342900">
              <a:buClr>
                <a:srgbClr val="00B050"/>
              </a:buClr>
              <a:buFont typeface="Wingdings" panose="05000000000000000000" pitchFamily="2" charset="2"/>
              <a:buChar char="ü"/>
            </a:pPr>
            <a:r>
              <a:rPr lang="en-US" sz="1600" dirty="0">
                <a:solidFill>
                  <a:srgbClr val="00B050"/>
                </a:solidFill>
              </a:rPr>
              <a:t>Works also at pulsed sources</a:t>
            </a:r>
          </a:p>
          <a:p>
            <a:pPr marL="523875" indent="-342900">
              <a:buClr>
                <a:srgbClr val="00B050"/>
              </a:buClr>
              <a:buFont typeface="Wingdings" panose="05000000000000000000" pitchFamily="2" charset="2"/>
              <a:buChar char="ü"/>
            </a:pPr>
            <a:r>
              <a:rPr lang="en-US" sz="1600" dirty="0">
                <a:solidFill>
                  <a:srgbClr val="00B050"/>
                </a:solidFill>
              </a:rPr>
              <a:t>Detection of multiple soft X-rays</a:t>
            </a:r>
          </a:p>
          <a:p>
            <a:pPr marL="523875" indent="-342900">
              <a:buClr>
                <a:srgbClr val="C00000"/>
              </a:buClr>
              <a:buFont typeface="Wingdings" panose="05000000000000000000" pitchFamily="2" charset="2"/>
              <a:buChar char="û"/>
            </a:pPr>
            <a:r>
              <a:rPr lang="en-US" sz="1600" dirty="0">
                <a:solidFill>
                  <a:srgbClr val="C00000"/>
                </a:solidFill>
              </a:rPr>
              <a:t>Saturation for long integration times</a:t>
            </a:r>
          </a:p>
        </p:txBody>
      </p:sp>
      <p:grpSp>
        <p:nvGrpSpPr>
          <p:cNvPr id="28" name="Group 27"/>
          <p:cNvGrpSpPr>
            <a:grpSpLocks/>
          </p:cNvGrpSpPr>
          <p:nvPr/>
        </p:nvGrpSpPr>
        <p:grpSpPr>
          <a:xfrm>
            <a:off x="1559496" y="1224001"/>
            <a:ext cx="4042915" cy="1368519"/>
            <a:chOff x="1676400" y="1224000"/>
            <a:chExt cx="5775592" cy="2737036"/>
          </a:xfrm>
        </p:grpSpPr>
        <p:pic>
          <p:nvPicPr>
            <p:cNvPr id="29" name="Picture 28"/>
            <p:cNvPicPr>
              <a:picLocks/>
            </p:cNvPicPr>
            <p:nvPr/>
          </p:nvPicPr>
          <p:blipFill rotWithShape="1">
            <a:blip r:embed="rId3">
              <a:extLst>
                <a:ext uri="{28A0092B-C50C-407E-A947-70E740481C1C}">
                  <a14:useLocalDpi xmlns:a14="http://schemas.microsoft.com/office/drawing/2010/main" val="0"/>
                </a:ext>
              </a:extLst>
            </a:blip>
            <a:srcRect l="10060" r="9691" b="76688"/>
            <a:stretch/>
          </p:blipFill>
          <p:spPr>
            <a:xfrm>
              <a:off x="1676400" y="1224000"/>
              <a:ext cx="5775592" cy="2737036"/>
            </a:xfrm>
            <a:prstGeom prst="rect">
              <a:avLst/>
            </a:prstGeom>
          </p:spPr>
        </p:pic>
        <p:sp>
          <p:nvSpPr>
            <p:cNvPr id="30" name="TextBox 29"/>
            <p:cNvSpPr txBox="1"/>
            <p:nvPr/>
          </p:nvSpPr>
          <p:spPr>
            <a:xfrm>
              <a:off x="2477479" y="2592517"/>
              <a:ext cx="936104" cy="360040"/>
            </a:xfrm>
            <a:prstGeom prst="rect">
              <a:avLst/>
            </a:prstGeom>
            <a:noFill/>
          </p:spPr>
          <p:txBody>
            <a:bodyPr wrap="none" lIns="0" tIns="0" rIns="0" bIns="0" rtlCol="0">
              <a:noAutofit/>
            </a:bodyPr>
            <a:lstStyle/>
            <a:p>
              <a:pPr algn="ctr">
                <a:lnSpc>
                  <a:spcPct val="110000"/>
                </a:lnSpc>
              </a:pPr>
              <a:r>
                <a:rPr lang="en-US" sz="1200" kern="1000" spc="30" dirty="0">
                  <a:cs typeface="Franklin Gothic Book"/>
                </a:rPr>
                <a:t>fluorescence</a:t>
              </a:r>
              <a:endParaRPr lang="de-CH" sz="1200" kern="1000" spc="30" dirty="0" err="1">
                <a:cs typeface="Franklin Gothic Book"/>
              </a:endParaRPr>
            </a:p>
          </p:txBody>
        </p:sp>
        <p:sp>
          <p:nvSpPr>
            <p:cNvPr id="31" name="TextBox 30"/>
            <p:cNvSpPr txBox="1"/>
            <p:nvPr/>
          </p:nvSpPr>
          <p:spPr>
            <a:xfrm>
              <a:off x="5996880" y="1797982"/>
              <a:ext cx="288031" cy="360040"/>
            </a:xfrm>
            <a:prstGeom prst="rect">
              <a:avLst/>
            </a:prstGeom>
            <a:noFill/>
          </p:spPr>
          <p:txBody>
            <a:bodyPr wrap="none" lIns="0" tIns="0" rIns="0" bIns="0" rtlCol="0">
              <a:noAutofit/>
            </a:bodyPr>
            <a:lstStyle/>
            <a:p>
              <a:pPr algn="ctr">
                <a:lnSpc>
                  <a:spcPct val="110000"/>
                </a:lnSpc>
              </a:pPr>
              <a:r>
                <a:rPr lang="en-US" sz="1200" kern="1000" spc="30" dirty="0">
                  <a:cs typeface="Franklin Gothic Book"/>
                </a:rPr>
                <a:t>Total</a:t>
              </a:r>
            </a:p>
            <a:p>
              <a:pPr algn="ctr">
                <a:lnSpc>
                  <a:spcPct val="110000"/>
                </a:lnSpc>
              </a:pPr>
              <a:r>
                <a:rPr lang="en-US" sz="1200" kern="1000" spc="30" dirty="0">
                  <a:cs typeface="Franklin Gothic Book"/>
                </a:rPr>
                <a:t>5</a:t>
              </a:r>
              <a:endParaRPr lang="de-CH" sz="1200" kern="1000" spc="30" dirty="0" err="1">
                <a:cs typeface="Franklin Gothic Book"/>
              </a:endParaRPr>
            </a:p>
          </p:txBody>
        </p:sp>
      </p:grpSp>
      <p:grpSp>
        <p:nvGrpSpPr>
          <p:cNvPr id="32" name="Group 31"/>
          <p:cNvGrpSpPr>
            <a:grpSpLocks/>
          </p:cNvGrpSpPr>
          <p:nvPr/>
        </p:nvGrpSpPr>
        <p:grpSpPr>
          <a:xfrm>
            <a:off x="6528049" y="1224001"/>
            <a:ext cx="4042915" cy="1368519"/>
            <a:chOff x="1676400" y="1224000"/>
            <a:chExt cx="5775592" cy="2737036"/>
          </a:xfrm>
        </p:grpSpPr>
        <p:pic>
          <p:nvPicPr>
            <p:cNvPr id="33" name="Picture 32"/>
            <p:cNvPicPr>
              <a:picLocks/>
            </p:cNvPicPr>
            <p:nvPr/>
          </p:nvPicPr>
          <p:blipFill rotWithShape="1">
            <a:blip r:embed="rId3">
              <a:extLst>
                <a:ext uri="{28A0092B-C50C-407E-A947-70E740481C1C}">
                  <a14:useLocalDpi xmlns:a14="http://schemas.microsoft.com/office/drawing/2010/main" val="0"/>
                </a:ext>
              </a:extLst>
            </a:blip>
            <a:srcRect l="10060" r="9691" b="76688"/>
            <a:stretch/>
          </p:blipFill>
          <p:spPr>
            <a:xfrm>
              <a:off x="1676400" y="1224000"/>
              <a:ext cx="5775592" cy="2737036"/>
            </a:xfrm>
            <a:prstGeom prst="rect">
              <a:avLst/>
            </a:prstGeom>
          </p:spPr>
        </p:pic>
        <p:sp>
          <p:nvSpPr>
            <p:cNvPr id="34" name="TextBox 33"/>
            <p:cNvSpPr txBox="1"/>
            <p:nvPr/>
          </p:nvSpPr>
          <p:spPr>
            <a:xfrm>
              <a:off x="2477479" y="2592517"/>
              <a:ext cx="936104" cy="360040"/>
            </a:xfrm>
            <a:prstGeom prst="rect">
              <a:avLst/>
            </a:prstGeom>
            <a:noFill/>
          </p:spPr>
          <p:txBody>
            <a:bodyPr wrap="none" lIns="0" tIns="0" rIns="0" bIns="0" rtlCol="0">
              <a:noAutofit/>
            </a:bodyPr>
            <a:lstStyle/>
            <a:p>
              <a:pPr algn="ctr">
                <a:lnSpc>
                  <a:spcPct val="110000"/>
                </a:lnSpc>
              </a:pPr>
              <a:r>
                <a:rPr lang="en-US" sz="1200" kern="1000" spc="30" dirty="0">
                  <a:cs typeface="Franklin Gothic Book"/>
                </a:rPr>
                <a:t>fluorescence</a:t>
              </a:r>
              <a:endParaRPr lang="de-CH" sz="1200" kern="1000" spc="30" dirty="0" err="1">
                <a:cs typeface="Franklin Gothic Book"/>
              </a:endParaRPr>
            </a:p>
          </p:txBody>
        </p:sp>
        <p:sp>
          <p:nvSpPr>
            <p:cNvPr id="35" name="TextBox 34"/>
            <p:cNvSpPr txBox="1"/>
            <p:nvPr/>
          </p:nvSpPr>
          <p:spPr>
            <a:xfrm>
              <a:off x="5996880" y="1797982"/>
              <a:ext cx="288031" cy="360040"/>
            </a:xfrm>
            <a:prstGeom prst="rect">
              <a:avLst/>
            </a:prstGeom>
            <a:noFill/>
          </p:spPr>
          <p:txBody>
            <a:bodyPr wrap="none" lIns="0" tIns="0" rIns="0" bIns="0" rtlCol="0">
              <a:noAutofit/>
            </a:bodyPr>
            <a:lstStyle/>
            <a:p>
              <a:pPr algn="ctr">
                <a:lnSpc>
                  <a:spcPct val="110000"/>
                </a:lnSpc>
              </a:pPr>
              <a:r>
                <a:rPr lang="en-US" sz="1200" kern="1000" spc="30" dirty="0">
                  <a:cs typeface="Franklin Gothic Book"/>
                </a:rPr>
                <a:t>Total</a:t>
              </a:r>
            </a:p>
            <a:p>
              <a:pPr algn="ctr">
                <a:lnSpc>
                  <a:spcPct val="110000"/>
                </a:lnSpc>
              </a:pPr>
              <a:r>
                <a:rPr lang="en-US" sz="1200" kern="1000" spc="30" dirty="0">
                  <a:cs typeface="Franklin Gothic Book"/>
                </a:rPr>
                <a:t>5</a:t>
              </a:r>
              <a:endParaRPr lang="de-CH" sz="1200" kern="1000" spc="30" dirty="0" err="1">
                <a:cs typeface="Franklin Gothic Book"/>
              </a:endParaRPr>
            </a:p>
          </p:txBody>
        </p:sp>
      </p:grpSp>
      <p:grpSp>
        <p:nvGrpSpPr>
          <p:cNvPr id="36" name="Group 35"/>
          <p:cNvGrpSpPr/>
          <p:nvPr/>
        </p:nvGrpSpPr>
        <p:grpSpPr>
          <a:xfrm>
            <a:off x="1559496" y="2647949"/>
            <a:ext cx="4042915" cy="1332944"/>
            <a:chOff x="1676401" y="2647949"/>
            <a:chExt cx="4042915" cy="1332944"/>
          </a:xfrm>
        </p:grpSpPr>
        <p:pic>
          <p:nvPicPr>
            <p:cNvPr id="37" name="Picture 36"/>
            <p:cNvPicPr>
              <a:picLocks/>
            </p:cNvPicPr>
            <p:nvPr/>
          </p:nvPicPr>
          <p:blipFill rotWithShape="1">
            <a:blip r:embed="rId3">
              <a:extLst>
                <a:ext uri="{28A0092B-C50C-407E-A947-70E740481C1C}">
                  <a14:useLocalDpi xmlns:a14="http://schemas.microsoft.com/office/drawing/2010/main" val="0"/>
                </a:ext>
              </a:extLst>
            </a:blip>
            <a:srcRect l="10060" t="25911" r="9691" b="51383"/>
            <a:stretch/>
          </p:blipFill>
          <p:spPr>
            <a:xfrm>
              <a:off x="1676401" y="2647949"/>
              <a:ext cx="4042915" cy="1332944"/>
            </a:xfrm>
            <a:prstGeom prst="rect">
              <a:avLst/>
            </a:prstGeom>
          </p:spPr>
        </p:pic>
        <p:cxnSp>
          <p:nvCxnSpPr>
            <p:cNvPr id="38" name="Straight Connector 37"/>
            <p:cNvCxnSpPr/>
            <p:nvPr/>
          </p:nvCxnSpPr>
          <p:spPr bwMode="auto">
            <a:xfrm>
              <a:off x="1751232" y="3407080"/>
              <a:ext cx="3968084" cy="0"/>
            </a:xfrm>
            <a:prstGeom prst="line">
              <a:avLst/>
            </a:prstGeom>
            <a:solidFill>
              <a:schemeClr val="accent1"/>
            </a:solidFill>
            <a:ln w="38100" cap="flat" cmpd="sng" algn="ctr">
              <a:solidFill>
                <a:schemeClr val="tx2"/>
              </a:solidFill>
              <a:prstDash val="dash"/>
              <a:round/>
              <a:headEnd type="none" w="med" len="med"/>
              <a:tailEnd type="none" w="med" len="med"/>
            </a:ln>
            <a:effectLst/>
          </p:spPr>
        </p:cxnSp>
        <p:sp>
          <p:nvSpPr>
            <p:cNvPr id="39" name="TextBox 38"/>
            <p:cNvSpPr txBox="1"/>
            <p:nvPr/>
          </p:nvSpPr>
          <p:spPr>
            <a:xfrm>
              <a:off x="2123728" y="3132584"/>
              <a:ext cx="288032" cy="360040"/>
            </a:xfrm>
            <a:prstGeom prst="rect">
              <a:avLst/>
            </a:prstGeom>
            <a:noFill/>
          </p:spPr>
          <p:txBody>
            <a:bodyPr wrap="none" lIns="0" tIns="0" rIns="0" bIns="0" rtlCol="0">
              <a:noAutofit/>
            </a:bodyPr>
            <a:lstStyle/>
            <a:p>
              <a:pPr>
                <a:lnSpc>
                  <a:spcPct val="110000"/>
                </a:lnSpc>
              </a:pPr>
              <a:r>
                <a:rPr lang="en-US" sz="1200" kern="1000" spc="30" dirty="0">
                  <a:solidFill>
                    <a:srgbClr val="FF0000"/>
                  </a:solidFill>
                  <a:cs typeface="Franklin Gothic Book"/>
                </a:rPr>
                <a:t>+1</a:t>
              </a:r>
              <a:endParaRPr lang="de-CH" sz="1200" kern="1000" spc="30" dirty="0" err="1">
                <a:solidFill>
                  <a:srgbClr val="FF0000"/>
                </a:solidFill>
                <a:cs typeface="Franklin Gothic Book"/>
              </a:endParaRPr>
            </a:p>
          </p:txBody>
        </p:sp>
        <p:sp>
          <p:nvSpPr>
            <p:cNvPr id="40" name="TextBox 39"/>
            <p:cNvSpPr txBox="1"/>
            <p:nvPr/>
          </p:nvSpPr>
          <p:spPr>
            <a:xfrm>
              <a:off x="4427984" y="3132584"/>
              <a:ext cx="288032" cy="360040"/>
            </a:xfrm>
            <a:prstGeom prst="rect">
              <a:avLst/>
            </a:prstGeom>
            <a:noFill/>
          </p:spPr>
          <p:txBody>
            <a:bodyPr wrap="none" lIns="0" tIns="0" rIns="0" bIns="0" rtlCol="0">
              <a:noAutofit/>
            </a:bodyPr>
            <a:lstStyle/>
            <a:p>
              <a:pPr>
                <a:lnSpc>
                  <a:spcPct val="110000"/>
                </a:lnSpc>
              </a:pPr>
              <a:r>
                <a:rPr lang="en-US" sz="1200" kern="1000" spc="30" dirty="0">
                  <a:solidFill>
                    <a:srgbClr val="FF0000"/>
                  </a:solidFill>
                  <a:cs typeface="Franklin Gothic Book"/>
                </a:rPr>
                <a:t>+1</a:t>
              </a:r>
              <a:endParaRPr lang="de-CH" sz="1200" kern="1000" spc="30" dirty="0" err="1">
                <a:solidFill>
                  <a:srgbClr val="FF0000"/>
                </a:solidFill>
                <a:cs typeface="Franklin Gothic Book"/>
              </a:endParaRPr>
            </a:p>
          </p:txBody>
        </p:sp>
        <p:sp>
          <p:nvSpPr>
            <p:cNvPr id="41" name="TextBox 40"/>
            <p:cNvSpPr txBox="1"/>
            <p:nvPr/>
          </p:nvSpPr>
          <p:spPr>
            <a:xfrm>
              <a:off x="3851920" y="3132584"/>
              <a:ext cx="288032" cy="360040"/>
            </a:xfrm>
            <a:prstGeom prst="rect">
              <a:avLst/>
            </a:prstGeom>
            <a:noFill/>
          </p:spPr>
          <p:txBody>
            <a:bodyPr wrap="none" lIns="0" tIns="0" rIns="0" bIns="0" rtlCol="0">
              <a:noAutofit/>
            </a:bodyPr>
            <a:lstStyle/>
            <a:p>
              <a:pPr>
                <a:lnSpc>
                  <a:spcPct val="110000"/>
                </a:lnSpc>
              </a:pPr>
              <a:r>
                <a:rPr lang="en-US" sz="1200" kern="1000" spc="30" dirty="0">
                  <a:solidFill>
                    <a:srgbClr val="FF0000"/>
                  </a:solidFill>
                  <a:cs typeface="Franklin Gothic Book"/>
                </a:rPr>
                <a:t>+1</a:t>
              </a:r>
              <a:endParaRPr lang="de-CH" sz="1200" kern="1000" spc="30" dirty="0" err="1">
                <a:solidFill>
                  <a:srgbClr val="FF0000"/>
                </a:solidFill>
                <a:cs typeface="Franklin Gothic Book"/>
              </a:endParaRPr>
            </a:p>
          </p:txBody>
        </p:sp>
        <p:sp>
          <p:nvSpPr>
            <p:cNvPr id="42" name="TextBox 41"/>
            <p:cNvSpPr txBox="1"/>
            <p:nvPr/>
          </p:nvSpPr>
          <p:spPr>
            <a:xfrm>
              <a:off x="5148064" y="3132584"/>
              <a:ext cx="288032" cy="360040"/>
            </a:xfrm>
            <a:prstGeom prst="rect">
              <a:avLst/>
            </a:prstGeom>
            <a:noFill/>
          </p:spPr>
          <p:txBody>
            <a:bodyPr wrap="none" lIns="0" tIns="0" rIns="0" bIns="0" rtlCol="0">
              <a:noAutofit/>
            </a:bodyPr>
            <a:lstStyle/>
            <a:p>
              <a:pPr>
                <a:lnSpc>
                  <a:spcPct val="110000"/>
                </a:lnSpc>
              </a:pPr>
              <a:r>
                <a:rPr lang="en-US" sz="1200" kern="1000" spc="30" dirty="0">
                  <a:solidFill>
                    <a:srgbClr val="FF0000"/>
                  </a:solidFill>
                  <a:cs typeface="Franklin Gothic Book"/>
                </a:rPr>
                <a:t>+1</a:t>
              </a:r>
              <a:endParaRPr lang="de-CH" sz="1200" kern="1000" spc="30" dirty="0" err="1">
                <a:solidFill>
                  <a:srgbClr val="FF0000"/>
                </a:solidFill>
                <a:cs typeface="Franklin Gothic Book"/>
              </a:endParaRPr>
            </a:p>
          </p:txBody>
        </p:sp>
        <p:sp>
          <p:nvSpPr>
            <p:cNvPr id="43" name="TextBox 42"/>
            <p:cNvSpPr txBox="1"/>
            <p:nvPr/>
          </p:nvSpPr>
          <p:spPr>
            <a:xfrm>
              <a:off x="5364088" y="2772544"/>
              <a:ext cx="288032" cy="360040"/>
            </a:xfrm>
            <a:prstGeom prst="rect">
              <a:avLst/>
            </a:prstGeom>
            <a:noFill/>
          </p:spPr>
          <p:txBody>
            <a:bodyPr wrap="none" lIns="0" tIns="0" rIns="0" bIns="0" rtlCol="0">
              <a:noAutofit/>
            </a:bodyPr>
            <a:lstStyle/>
            <a:p>
              <a:pPr algn="ctr">
                <a:lnSpc>
                  <a:spcPct val="110000"/>
                </a:lnSpc>
              </a:pPr>
              <a:r>
                <a:rPr lang="en-US" sz="1200" kern="1000" spc="30" dirty="0">
                  <a:solidFill>
                    <a:srgbClr val="FF0000"/>
                  </a:solidFill>
                  <a:cs typeface="Franklin Gothic Book"/>
                </a:rPr>
                <a:t>Total</a:t>
              </a:r>
            </a:p>
            <a:p>
              <a:pPr algn="ctr">
                <a:lnSpc>
                  <a:spcPct val="110000"/>
                </a:lnSpc>
              </a:pPr>
              <a:r>
                <a:rPr lang="en-US" sz="1200" kern="1000" spc="30" dirty="0">
                  <a:solidFill>
                    <a:srgbClr val="FF0000"/>
                  </a:solidFill>
                  <a:cs typeface="Franklin Gothic Book"/>
                </a:rPr>
                <a:t>4</a:t>
              </a:r>
              <a:endParaRPr lang="de-CH" sz="1200" kern="1000" spc="30" dirty="0" err="1">
                <a:solidFill>
                  <a:srgbClr val="FF0000"/>
                </a:solidFill>
                <a:cs typeface="Franklin Gothic Book"/>
              </a:endParaRPr>
            </a:p>
          </p:txBody>
        </p:sp>
      </p:grpSp>
      <p:grpSp>
        <p:nvGrpSpPr>
          <p:cNvPr id="44" name="Group 43"/>
          <p:cNvGrpSpPr/>
          <p:nvPr/>
        </p:nvGrpSpPr>
        <p:grpSpPr>
          <a:xfrm>
            <a:off x="6528049" y="2693768"/>
            <a:ext cx="4042915" cy="1241306"/>
            <a:chOff x="1676401" y="4057650"/>
            <a:chExt cx="4042915" cy="1241306"/>
          </a:xfrm>
        </p:grpSpPr>
        <p:pic>
          <p:nvPicPr>
            <p:cNvPr id="45" name="Picture 44"/>
            <p:cNvPicPr>
              <a:picLocks/>
            </p:cNvPicPr>
            <p:nvPr/>
          </p:nvPicPr>
          <p:blipFill rotWithShape="1">
            <a:blip r:embed="rId3">
              <a:extLst>
                <a:ext uri="{28A0092B-C50C-407E-A947-70E740481C1C}">
                  <a14:useLocalDpi xmlns:a14="http://schemas.microsoft.com/office/drawing/2010/main" val="0"/>
                </a:ext>
              </a:extLst>
            </a:blip>
            <a:srcRect l="10060" t="51564" r="9691" b="27291"/>
            <a:stretch/>
          </p:blipFill>
          <p:spPr>
            <a:xfrm>
              <a:off x="1676401" y="4057650"/>
              <a:ext cx="4042915" cy="1241306"/>
            </a:xfrm>
            <a:prstGeom prst="rect">
              <a:avLst/>
            </a:prstGeom>
          </p:spPr>
        </p:pic>
        <p:sp>
          <p:nvSpPr>
            <p:cNvPr id="46" name="TextBox 45"/>
            <p:cNvSpPr txBox="1"/>
            <p:nvPr/>
          </p:nvSpPr>
          <p:spPr>
            <a:xfrm>
              <a:off x="5292080" y="4224516"/>
              <a:ext cx="288032" cy="360040"/>
            </a:xfrm>
            <a:prstGeom prst="rect">
              <a:avLst/>
            </a:prstGeom>
            <a:noFill/>
          </p:spPr>
          <p:txBody>
            <a:bodyPr wrap="none" lIns="0" tIns="0" rIns="0" bIns="0" rtlCol="0">
              <a:noAutofit/>
            </a:bodyPr>
            <a:lstStyle/>
            <a:p>
              <a:pPr algn="ctr">
                <a:lnSpc>
                  <a:spcPct val="110000"/>
                </a:lnSpc>
              </a:pPr>
              <a:r>
                <a:rPr lang="en-US" sz="1200" kern="1000" spc="30" dirty="0">
                  <a:solidFill>
                    <a:srgbClr val="0000CC"/>
                  </a:solidFill>
                  <a:cs typeface="Franklin Gothic Book"/>
                </a:rPr>
                <a:t>Total</a:t>
              </a:r>
            </a:p>
            <a:p>
              <a:pPr algn="ctr">
                <a:lnSpc>
                  <a:spcPct val="110000"/>
                </a:lnSpc>
              </a:pPr>
              <a:r>
                <a:rPr lang="en-US" sz="1200" kern="1000" spc="30" dirty="0">
                  <a:solidFill>
                    <a:srgbClr val="0000CC"/>
                  </a:solidFill>
                  <a:cs typeface="Franklin Gothic Book"/>
                </a:rPr>
                <a:t>5.5</a:t>
              </a:r>
              <a:endParaRPr lang="de-CH" sz="1200" kern="1000" spc="30" dirty="0" err="1">
                <a:solidFill>
                  <a:srgbClr val="0000CC"/>
                </a:solidFill>
                <a:cs typeface="Franklin Gothic Book"/>
              </a:endParaRPr>
            </a:p>
          </p:txBody>
        </p:sp>
      </p:grpSp>
      <p:sp>
        <p:nvSpPr>
          <p:cNvPr id="2" name="Rectangle 1"/>
          <p:cNvSpPr/>
          <p:nvPr/>
        </p:nvSpPr>
        <p:spPr>
          <a:xfrm>
            <a:off x="2655058" y="985495"/>
            <a:ext cx="1851789" cy="369332"/>
          </a:xfrm>
          <a:prstGeom prst="rect">
            <a:avLst/>
          </a:prstGeom>
        </p:spPr>
        <p:txBody>
          <a:bodyPr wrap="none">
            <a:spAutoFit/>
          </a:bodyPr>
          <a:lstStyle/>
          <a:p>
            <a:r>
              <a:rPr lang="en-US" dirty="0"/>
              <a:t>Photon counting</a:t>
            </a:r>
            <a:endParaRPr lang="de-CH" dirty="0"/>
          </a:p>
        </p:txBody>
      </p:sp>
      <p:sp>
        <p:nvSpPr>
          <p:cNvPr id="3" name="Rectangle 2"/>
          <p:cNvSpPr/>
          <p:nvPr/>
        </p:nvSpPr>
        <p:spPr>
          <a:xfrm>
            <a:off x="7562144" y="1004241"/>
            <a:ext cx="2082621" cy="369332"/>
          </a:xfrm>
          <a:prstGeom prst="rect">
            <a:avLst/>
          </a:prstGeom>
        </p:spPr>
        <p:txBody>
          <a:bodyPr wrap="none">
            <a:spAutoFit/>
          </a:bodyPr>
          <a:lstStyle/>
          <a:p>
            <a:r>
              <a:rPr lang="en-US" dirty="0"/>
              <a:t>Charge integrating</a:t>
            </a:r>
            <a:endParaRPr lang="de-CH" dirty="0"/>
          </a:p>
        </p:txBody>
      </p:sp>
      <p:sp>
        <p:nvSpPr>
          <p:cNvPr id="4" name="Slide Number Placeholder 5">
            <a:extLst>
              <a:ext uri="{FF2B5EF4-FFF2-40B4-BE49-F238E27FC236}">
                <a16:creationId xmlns:a16="http://schemas.microsoft.com/office/drawing/2014/main" id="{F664BBE8-B7C9-D4FD-4B63-17EBA4EBF41D}"/>
              </a:ext>
            </a:extLst>
          </p:cNvPr>
          <p:cNvSpPr>
            <a:spLocks noGrp="1"/>
          </p:cNvSpPr>
          <p:nvPr>
            <p:ph type="sldNum" sz="quarter" idx="12"/>
          </p:nvPr>
        </p:nvSpPr>
        <p:spPr>
          <a:xfrm>
            <a:off x="695325" y="6404573"/>
            <a:ext cx="703263" cy="144016"/>
          </a:xfrm>
        </p:spPr>
        <p:txBody>
          <a:bodyPr/>
          <a:lstStyle/>
          <a:p>
            <a:fld id="{442AD375-037F-43D0-B059-5172DA06796A}" type="slidenum">
              <a:rPr lang="en-GB" noProof="0" smtClean="0"/>
              <a:pPr/>
              <a:t>7</a:t>
            </a:fld>
            <a:endParaRPr lang="en-GB" noProof="0" dirty="0"/>
          </a:p>
        </p:txBody>
      </p:sp>
    </p:spTree>
    <p:extLst>
      <p:ext uri="{BB962C8B-B14F-4D97-AF65-F5344CB8AC3E}">
        <p14:creationId xmlns:p14="http://schemas.microsoft.com/office/powerpoint/2010/main" val="654847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a:extLst>
              <a:ext uri="{FF2B5EF4-FFF2-40B4-BE49-F238E27FC236}">
                <a16:creationId xmlns:a16="http://schemas.microsoft.com/office/drawing/2014/main" id="{9E284B53-AFB2-BAFF-5836-FA70DFE3A396}"/>
              </a:ext>
            </a:extLst>
          </p:cNvPr>
          <p:cNvPicPr>
            <a:picLocks noChangeAspect="1"/>
          </p:cNvPicPr>
          <p:nvPr/>
        </p:nvPicPr>
        <p:blipFill>
          <a:blip r:embed="rId3"/>
          <a:stretch>
            <a:fillRect/>
          </a:stretch>
        </p:blipFill>
        <p:spPr>
          <a:xfrm>
            <a:off x="6528049" y="2772539"/>
            <a:ext cx="4012357" cy="1117600"/>
          </a:xfrm>
          <a:prstGeom prst="rect">
            <a:avLst/>
          </a:prstGeom>
        </p:spPr>
      </p:pic>
      <p:sp>
        <p:nvSpPr>
          <p:cNvPr id="92162" name="Rectangle 2"/>
          <p:cNvSpPr>
            <a:spLocks noGrp="1" noChangeArrowheads="1"/>
          </p:cNvSpPr>
          <p:nvPr>
            <p:ph type="title"/>
          </p:nvPr>
        </p:nvSpPr>
        <p:spPr/>
        <p:txBody>
          <a:bodyPr/>
          <a:lstStyle/>
          <a:p>
            <a:r>
              <a:rPr lang="en-US" altLang="de-DE" dirty="0"/>
              <a:t>State of the art</a:t>
            </a:r>
            <a:endParaRPr lang="en-GB" altLang="de-DE" dirty="0"/>
          </a:p>
        </p:txBody>
      </p:sp>
      <p:sp>
        <p:nvSpPr>
          <p:cNvPr id="48" name="Rectangle 17"/>
          <p:cNvSpPr>
            <a:spLocks noGrp="1" noChangeArrowheads="1"/>
          </p:cNvSpPr>
          <p:nvPr>
            <p:ph sz="quarter" idx="4294967295"/>
          </p:nvPr>
        </p:nvSpPr>
        <p:spPr>
          <a:xfrm>
            <a:off x="1487488" y="4005263"/>
            <a:ext cx="4104456" cy="2376487"/>
          </a:xfrm>
          <a:prstGeom prst="rect">
            <a:avLst/>
          </a:prstGeom>
        </p:spPr>
        <p:txBody>
          <a:bodyPr/>
          <a:lstStyle/>
          <a:p>
            <a:pPr marL="523875" indent="-342900">
              <a:buClr>
                <a:srgbClr val="00B050"/>
              </a:buClr>
              <a:buFont typeface="Wingdings" panose="05000000000000000000" pitchFamily="2" charset="2"/>
              <a:buChar char="ü"/>
            </a:pPr>
            <a:r>
              <a:rPr lang="en-US" sz="1600" dirty="0">
                <a:solidFill>
                  <a:srgbClr val="00B050"/>
                </a:solidFill>
              </a:rPr>
              <a:t>Noiseless, very large dynamic range</a:t>
            </a:r>
          </a:p>
          <a:p>
            <a:pPr marL="523875" indent="-342900">
              <a:buClr>
                <a:srgbClr val="00B050"/>
              </a:buClr>
              <a:buFont typeface="Wingdings" panose="05000000000000000000" pitchFamily="2" charset="2"/>
              <a:buChar char="ü"/>
            </a:pPr>
            <a:r>
              <a:rPr lang="en-US" sz="1600" dirty="0">
                <a:solidFill>
                  <a:srgbClr val="00B050"/>
                </a:solidFill>
              </a:rPr>
              <a:t>Stable operation, well established calibration</a:t>
            </a:r>
          </a:p>
          <a:p>
            <a:pPr marL="523875" indent="-342900">
              <a:buClr>
                <a:srgbClr val="00B050"/>
              </a:buClr>
              <a:buFont typeface="Wingdings" panose="05000000000000000000" pitchFamily="2" charset="2"/>
              <a:buChar char="ü"/>
            </a:pPr>
            <a:r>
              <a:rPr lang="en-US" sz="1600" dirty="0">
                <a:solidFill>
                  <a:srgbClr val="00B050"/>
                </a:solidFill>
              </a:rPr>
              <a:t>Fluorescence suppression</a:t>
            </a:r>
          </a:p>
          <a:p>
            <a:pPr marL="523875" indent="-342900">
              <a:buClr>
                <a:srgbClr val="00B050"/>
              </a:buClr>
              <a:buFont typeface="Wingdings" panose="05000000000000000000" pitchFamily="2" charset="2"/>
              <a:buChar char="ü"/>
            </a:pPr>
            <a:r>
              <a:rPr lang="en-US" sz="1600" dirty="0">
                <a:solidFill>
                  <a:srgbClr val="00B050"/>
                </a:solidFill>
              </a:rPr>
              <a:t>Frame rate scales with counter depth</a:t>
            </a:r>
          </a:p>
          <a:p>
            <a:pPr marL="523875" indent="-342900">
              <a:buClr>
                <a:srgbClr val="C00000"/>
              </a:buClr>
              <a:buFont typeface="Wingdings" panose="05000000000000000000" pitchFamily="2" charset="2"/>
              <a:buChar char="û"/>
            </a:pPr>
            <a:r>
              <a:rPr lang="en-US" sz="1600" dirty="0">
                <a:solidFill>
                  <a:srgbClr val="C00000"/>
                </a:solidFill>
              </a:rPr>
              <a:t>Pile-up ≳1MHz/pixel</a:t>
            </a:r>
          </a:p>
          <a:p>
            <a:pPr marL="523875" indent="-342900">
              <a:buClr>
                <a:srgbClr val="C00000"/>
              </a:buClr>
              <a:buFont typeface="Wingdings" panose="05000000000000000000" pitchFamily="2" charset="2"/>
              <a:buChar char="û"/>
            </a:pPr>
            <a:r>
              <a:rPr lang="en-US" sz="1600" dirty="0">
                <a:solidFill>
                  <a:srgbClr val="C00000"/>
                </a:solidFill>
              </a:rPr>
              <a:t>Soft X-ray detection prevented by noise</a:t>
            </a:r>
          </a:p>
          <a:p>
            <a:pPr marL="466725" indent="-285750"/>
            <a:endParaRPr lang="en-US" sz="1600" dirty="0"/>
          </a:p>
          <a:p>
            <a:pPr marL="466725" indent="-285750"/>
            <a:endParaRPr lang="en-US" sz="1600" dirty="0"/>
          </a:p>
        </p:txBody>
      </p:sp>
      <p:sp>
        <p:nvSpPr>
          <p:cNvPr id="47" name="Rectangle 17"/>
          <p:cNvSpPr>
            <a:spLocks noGrp="1" noChangeArrowheads="1"/>
          </p:cNvSpPr>
          <p:nvPr>
            <p:ph sz="quarter" idx="4294967295"/>
          </p:nvPr>
        </p:nvSpPr>
        <p:spPr>
          <a:xfrm>
            <a:off x="6544674" y="4043022"/>
            <a:ext cx="4951926" cy="2655887"/>
          </a:xfrm>
          <a:prstGeom prst="rect">
            <a:avLst/>
          </a:prstGeom>
        </p:spPr>
        <p:txBody>
          <a:bodyPr/>
          <a:lstStyle/>
          <a:p>
            <a:pPr marL="523875" indent="-342900">
              <a:buClr>
                <a:srgbClr val="00B050"/>
              </a:buClr>
              <a:buFont typeface="Wingdings" panose="05000000000000000000" pitchFamily="2" charset="2"/>
              <a:buChar char="ü"/>
            </a:pPr>
            <a:r>
              <a:rPr lang="en-US" sz="1600" b="1" dirty="0">
                <a:solidFill>
                  <a:srgbClr val="00B050"/>
                </a:solidFill>
              </a:rPr>
              <a:t>Single photon resolution for hard/tender X-rays</a:t>
            </a:r>
          </a:p>
          <a:p>
            <a:pPr marL="775875" lvl="1" indent="-342900">
              <a:buClr>
                <a:srgbClr val="00B050"/>
              </a:buClr>
              <a:buFont typeface="Wingdings" panose="05000000000000000000" pitchFamily="2" charset="2"/>
              <a:buChar char="ü"/>
            </a:pPr>
            <a:r>
              <a:rPr lang="en-US" sz="1600" dirty="0">
                <a:solidFill>
                  <a:srgbClr val="00B050"/>
                </a:solidFill>
              </a:rPr>
              <a:t>Detection of multiple soft X-rays</a:t>
            </a:r>
            <a:endParaRPr lang="en-US" sz="1600" b="1" dirty="0">
              <a:solidFill>
                <a:srgbClr val="00B050"/>
              </a:solidFill>
            </a:endParaRPr>
          </a:p>
          <a:p>
            <a:pPr marL="523875" indent="-342900">
              <a:buClr>
                <a:srgbClr val="00B050"/>
              </a:buClr>
              <a:buFont typeface="Wingdings" panose="05000000000000000000" pitchFamily="2" charset="2"/>
              <a:buChar char="ü"/>
            </a:pPr>
            <a:r>
              <a:rPr lang="en-US" sz="1600" b="1" dirty="0">
                <a:solidFill>
                  <a:srgbClr val="00B050"/>
                </a:solidFill>
              </a:rPr>
              <a:t>Dynamic range up to 10</a:t>
            </a:r>
            <a:r>
              <a:rPr lang="en-US" sz="1600" b="1" baseline="30000" dirty="0">
                <a:solidFill>
                  <a:srgbClr val="00B050"/>
                </a:solidFill>
              </a:rPr>
              <a:t>4</a:t>
            </a:r>
            <a:r>
              <a:rPr lang="en-US" sz="1600" b="1" dirty="0">
                <a:solidFill>
                  <a:srgbClr val="00B050"/>
                </a:solidFill>
              </a:rPr>
              <a:t> photons/pixel/s</a:t>
            </a:r>
          </a:p>
          <a:p>
            <a:pPr marL="523875" indent="-342900">
              <a:buClr>
                <a:srgbClr val="C00000"/>
              </a:buClr>
              <a:buFont typeface="Wingdings" panose="05000000000000000000" pitchFamily="2" charset="2"/>
              <a:buChar char="û"/>
            </a:pPr>
            <a:r>
              <a:rPr lang="en-US" sz="1600" dirty="0">
                <a:solidFill>
                  <a:srgbClr val="C00000"/>
                </a:solidFill>
              </a:rPr>
              <a:t>Saturations for long integration times</a:t>
            </a:r>
          </a:p>
          <a:p>
            <a:pPr marL="523875" indent="-342900">
              <a:buClr>
                <a:srgbClr val="C00000"/>
              </a:buClr>
              <a:buFont typeface="Wingdings" panose="05000000000000000000" pitchFamily="2" charset="2"/>
              <a:buChar char="û"/>
            </a:pPr>
            <a:r>
              <a:rPr lang="en-US" sz="1600" b="1" dirty="0">
                <a:solidFill>
                  <a:srgbClr val="C00000"/>
                </a:solidFill>
              </a:rPr>
              <a:t>Challenging calibration and cumbersome data processing</a:t>
            </a:r>
          </a:p>
        </p:txBody>
      </p:sp>
      <p:grpSp>
        <p:nvGrpSpPr>
          <p:cNvPr id="28" name="Group 27"/>
          <p:cNvGrpSpPr>
            <a:grpSpLocks/>
          </p:cNvGrpSpPr>
          <p:nvPr/>
        </p:nvGrpSpPr>
        <p:grpSpPr>
          <a:xfrm>
            <a:off x="1559496" y="1224001"/>
            <a:ext cx="4042915" cy="1368519"/>
            <a:chOff x="1676400" y="1224000"/>
            <a:chExt cx="5775592" cy="2737036"/>
          </a:xfrm>
        </p:grpSpPr>
        <p:pic>
          <p:nvPicPr>
            <p:cNvPr id="29" name="Picture 28"/>
            <p:cNvPicPr>
              <a:picLocks/>
            </p:cNvPicPr>
            <p:nvPr/>
          </p:nvPicPr>
          <p:blipFill rotWithShape="1">
            <a:blip r:embed="rId4">
              <a:extLst>
                <a:ext uri="{28A0092B-C50C-407E-A947-70E740481C1C}">
                  <a14:useLocalDpi xmlns:a14="http://schemas.microsoft.com/office/drawing/2010/main" val="0"/>
                </a:ext>
              </a:extLst>
            </a:blip>
            <a:srcRect l="10060" r="9691" b="76688"/>
            <a:stretch/>
          </p:blipFill>
          <p:spPr>
            <a:xfrm>
              <a:off x="1676400" y="1224000"/>
              <a:ext cx="5775592" cy="2737036"/>
            </a:xfrm>
            <a:prstGeom prst="rect">
              <a:avLst/>
            </a:prstGeom>
          </p:spPr>
        </p:pic>
        <p:sp>
          <p:nvSpPr>
            <p:cNvPr id="30" name="TextBox 29"/>
            <p:cNvSpPr txBox="1"/>
            <p:nvPr/>
          </p:nvSpPr>
          <p:spPr>
            <a:xfrm>
              <a:off x="2477479" y="2592517"/>
              <a:ext cx="936104" cy="360040"/>
            </a:xfrm>
            <a:prstGeom prst="rect">
              <a:avLst/>
            </a:prstGeom>
            <a:noFill/>
          </p:spPr>
          <p:txBody>
            <a:bodyPr wrap="none" lIns="0" tIns="0" rIns="0" bIns="0" rtlCol="0">
              <a:noAutofit/>
            </a:bodyPr>
            <a:lstStyle/>
            <a:p>
              <a:pPr algn="ctr">
                <a:lnSpc>
                  <a:spcPct val="110000"/>
                </a:lnSpc>
              </a:pPr>
              <a:r>
                <a:rPr lang="en-US" sz="1200" kern="1000" spc="30" dirty="0">
                  <a:cs typeface="Franklin Gothic Book"/>
                </a:rPr>
                <a:t>fluorescence</a:t>
              </a:r>
              <a:endParaRPr lang="de-CH" sz="1200" kern="1000" spc="30" dirty="0" err="1">
                <a:cs typeface="Franklin Gothic Book"/>
              </a:endParaRPr>
            </a:p>
          </p:txBody>
        </p:sp>
        <p:sp>
          <p:nvSpPr>
            <p:cNvPr id="31" name="TextBox 30"/>
            <p:cNvSpPr txBox="1"/>
            <p:nvPr/>
          </p:nvSpPr>
          <p:spPr>
            <a:xfrm>
              <a:off x="5996880" y="1797982"/>
              <a:ext cx="288031" cy="360040"/>
            </a:xfrm>
            <a:prstGeom prst="rect">
              <a:avLst/>
            </a:prstGeom>
            <a:noFill/>
          </p:spPr>
          <p:txBody>
            <a:bodyPr wrap="none" lIns="0" tIns="0" rIns="0" bIns="0" rtlCol="0">
              <a:noAutofit/>
            </a:bodyPr>
            <a:lstStyle/>
            <a:p>
              <a:pPr algn="ctr">
                <a:lnSpc>
                  <a:spcPct val="110000"/>
                </a:lnSpc>
              </a:pPr>
              <a:r>
                <a:rPr lang="en-US" sz="1200" kern="1000" spc="30" dirty="0">
                  <a:cs typeface="Franklin Gothic Book"/>
                </a:rPr>
                <a:t>Total</a:t>
              </a:r>
            </a:p>
            <a:p>
              <a:pPr algn="ctr">
                <a:lnSpc>
                  <a:spcPct val="110000"/>
                </a:lnSpc>
              </a:pPr>
              <a:r>
                <a:rPr lang="en-US" sz="1200" kern="1000" spc="30" dirty="0">
                  <a:cs typeface="Franklin Gothic Book"/>
                </a:rPr>
                <a:t>5</a:t>
              </a:r>
              <a:endParaRPr lang="de-CH" sz="1200" kern="1000" spc="30" dirty="0" err="1">
                <a:cs typeface="Franklin Gothic Book"/>
              </a:endParaRPr>
            </a:p>
          </p:txBody>
        </p:sp>
      </p:grpSp>
      <p:grpSp>
        <p:nvGrpSpPr>
          <p:cNvPr id="32" name="Group 31"/>
          <p:cNvGrpSpPr>
            <a:grpSpLocks/>
          </p:cNvGrpSpPr>
          <p:nvPr/>
        </p:nvGrpSpPr>
        <p:grpSpPr>
          <a:xfrm>
            <a:off x="6528049" y="1224001"/>
            <a:ext cx="4042915" cy="1368519"/>
            <a:chOff x="1676400" y="1224000"/>
            <a:chExt cx="5775592" cy="2737036"/>
          </a:xfrm>
        </p:grpSpPr>
        <p:pic>
          <p:nvPicPr>
            <p:cNvPr id="33" name="Picture 32"/>
            <p:cNvPicPr>
              <a:picLocks/>
            </p:cNvPicPr>
            <p:nvPr/>
          </p:nvPicPr>
          <p:blipFill rotWithShape="1">
            <a:blip r:embed="rId4">
              <a:extLst>
                <a:ext uri="{28A0092B-C50C-407E-A947-70E740481C1C}">
                  <a14:useLocalDpi xmlns:a14="http://schemas.microsoft.com/office/drawing/2010/main" val="0"/>
                </a:ext>
              </a:extLst>
            </a:blip>
            <a:srcRect l="10060" r="9691" b="76688"/>
            <a:stretch/>
          </p:blipFill>
          <p:spPr>
            <a:xfrm>
              <a:off x="1676400" y="1224000"/>
              <a:ext cx="5775592" cy="2737036"/>
            </a:xfrm>
            <a:prstGeom prst="rect">
              <a:avLst/>
            </a:prstGeom>
          </p:spPr>
        </p:pic>
        <p:sp>
          <p:nvSpPr>
            <p:cNvPr id="34" name="TextBox 33"/>
            <p:cNvSpPr txBox="1"/>
            <p:nvPr/>
          </p:nvSpPr>
          <p:spPr>
            <a:xfrm>
              <a:off x="2477479" y="2592517"/>
              <a:ext cx="936104" cy="360040"/>
            </a:xfrm>
            <a:prstGeom prst="rect">
              <a:avLst/>
            </a:prstGeom>
            <a:noFill/>
          </p:spPr>
          <p:txBody>
            <a:bodyPr wrap="none" lIns="0" tIns="0" rIns="0" bIns="0" rtlCol="0">
              <a:noAutofit/>
            </a:bodyPr>
            <a:lstStyle/>
            <a:p>
              <a:pPr algn="ctr">
                <a:lnSpc>
                  <a:spcPct val="110000"/>
                </a:lnSpc>
              </a:pPr>
              <a:r>
                <a:rPr lang="en-US" sz="1200" kern="1000" spc="30" dirty="0">
                  <a:cs typeface="Franklin Gothic Book"/>
                </a:rPr>
                <a:t>fluorescence</a:t>
              </a:r>
              <a:endParaRPr lang="de-CH" sz="1200" kern="1000" spc="30" dirty="0" err="1">
                <a:cs typeface="Franklin Gothic Book"/>
              </a:endParaRPr>
            </a:p>
          </p:txBody>
        </p:sp>
        <p:sp>
          <p:nvSpPr>
            <p:cNvPr id="35" name="TextBox 34"/>
            <p:cNvSpPr txBox="1"/>
            <p:nvPr/>
          </p:nvSpPr>
          <p:spPr>
            <a:xfrm>
              <a:off x="5996880" y="1797982"/>
              <a:ext cx="288031" cy="360040"/>
            </a:xfrm>
            <a:prstGeom prst="rect">
              <a:avLst/>
            </a:prstGeom>
            <a:noFill/>
          </p:spPr>
          <p:txBody>
            <a:bodyPr wrap="none" lIns="0" tIns="0" rIns="0" bIns="0" rtlCol="0">
              <a:noAutofit/>
            </a:bodyPr>
            <a:lstStyle/>
            <a:p>
              <a:pPr algn="ctr">
                <a:lnSpc>
                  <a:spcPct val="110000"/>
                </a:lnSpc>
              </a:pPr>
              <a:r>
                <a:rPr lang="en-US" sz="1200" kern="1000" spc="30" dirty="0">
                  <a:cs typeface="Franklin Gothic Book"/>
                </a:rPr>
                <a:t>Total</a:t>
              </a:r>
            </a:p>
            <a:p>
              <a:pPr algn="ctr">
                <a:lnSpc>
                  <a:spcPct val="110000"/>
                </a:lnSpc>
              </a:pPr>
              <a:r>
                <a:rPr lang="en-US" sz="1200" kern="1000" spc="30" dirty="0">
                  <a:cs typeface="Franklin Gothic Book"/>
                </a:rPr>
                <a:t>5</a:t>
              </a:r>
              <a:endParaRPr lang="de-CH" sz="1200" kern="1000" spc="30" dirty="0" err="1">
                <a:cs typeface="Franklin Gothic Book"/>
              </a:endParaRPr>
            </a:p>
          </p:txBody>
        </p:sp>
      </p:grpSp>
      <p:grpSp>
        <p:nvGrpSpPr>
          <p:cNvPr id="36" name="Group 35"/>
          <p:cNvGrpSpPr/>
          <p:nvPr/>
        </p:nvGrpSpPr>
        <p:grpSpPr>
          <a:xfrm>
            <a:off x="1559496" y="2647949"/>
            <a:ext cx="4042915" cy="1332944"/>
            <a:chOff x="1676401" y="2647949"/>
            <a:chExt cx="4042915" cy="1332944"/>
          </a:xfrm>
        </p:grpSpPr>
        <p:pic>
          <p:nvPicPr>
            <p:cNvPr id="37" name="Picture 36"/>
            <p:cNvPicPr>
              <a:picLocks/>
            </p:cNvPicPr>
            <p:nvPr/>
          </p:nvPicPr>
          <p:blipFill rotWithShape="1">
            <a:blip r:embed="rId4">
              <a:extLst>
                <a:ext uri="{28A0092B-C50C-407E-A947-70E740481C1C}">
                  <a14:useLocalDpi xmlns:a14="http://schemas.microsoft.com/office/drawing/2010/main" val="0"/>
                </a:ext>
              </a:extLst>
            </a:blip>
            <a:srcRect l="10060" t="25911" r="9691" b="51383"/>
            <a:stretch/>
          </p:blipFill>
          <p:spPr>
            <a:xfrm>
              <a:off x="1676401" y="2647949"/>
              <a:ext cx="4042915" cy="1332944"/>
            </a:xfrm>
            <a:prstGeom prst="rect">
              <a:avLst/>
            </a:prstGeom>
          </p:spPr>
        </p:pic>
        <p:cxnSp>
          <p:nvCxnSpPr>
            <p:cNvPr id="38" name="Straight Connector 37"/>
            <p:cNvCxnSpPr/>
            <p:nvPr/>
          </p:nvCxnSpPr>
          <p:spPr bwMode="auto">
            <a:xfrm>
              <a:off x="1751232" y="3407080"/>
              <a:ext cx="3968084" cy="0"/>
            </a:xfrm>
            <a:prstGeom prst="line">
              <a:avLst/>
            </a:prstGeom>
            <a:solidFill>
              <a:schemeClr val="accent1"/>
            </a:solidFill>
            <a:ln w="38100" cap="flat" cmpd="sng" algn="ctr">
              <a:solidFill>
                <a:schemeClr val="tx2"/>
              </a:solidFill>
              <a:prstDash val="dash"/>
              <a:round/>
              <a:headEnd type="none" w="med" len="med"/>
              <a:tailEnd type="none" w="med" len="med"/>
            </a:ln>
            <a:effectLst/>
          </p:spPr>
        </p:cxnSp>
        <p:sp>
          <p:nvSpPr>
            <p:cNvPr id="39" name="TextBox 38"/>
            <p:cNvSpPr txBox="1"/>
            <p:nvPr/>
          </p:nvSpPr>
          <p:spPr>
            <a:xfrm>
              <a:off x="2123728" y="3132584"/>
              <a:ext cx="288032" cy="360040"/>
            </a:xfrm>
            <a:prstGeom prst="rect">
              <a:avLst/>
            </a:prstGeom>
            <a:noFill/>
          </p:spPr>
          <p:txBody>
            <a:bodyPr wrap="none" lIns="0" tIns="0" rIns="0" bIns="0" rtlCol="0">
              <a:noAutofit/>
            </a:bodyPr>
            <a:lstStyle/>
            <a:p>
              <a:pPr>
                <a:lnSpc>
                  <a:spcPct val="110000"/>
                </a:lnSpc>
              </a:pPr>
              <a:r>
                <a:rPr lang="en-US" sz="1200" kern="1000" spc="30" dirty="0">
                  <a:solidFill>
                    <a:srgbClr val="FF0000"/>
                  </a:solidFill>
                  <a:cs typeface="Franklin Gothic Book"/>
                </a:rPr>
                <a:t>+1</a:t>
              </a:r>
              <a:endParaRPr lang="de-CH" sz="1200" kern="1000" spc="30" dirty="0" err="1">
                <a:solidFill>
                  <a:srgbClr val="FF0000"/>
                </a:solidFill>
                <a:cs typeface="Franklin Gothic Book"/>
              </a:endParaRPr>
            </a:p>
          </p:txBody>
        </p:sp>
        <p:sp>
          <p:nvSpPr>
            <p:cNvPr id="40" name="TextBox 39"/>
            <p:cNvSpPr txBox="1"/>
            <p:nvPr/>
          </p:nvSpPr>
          <p:spPr>
            <a:xfrm>
              <a:off x="4427984" y="3132584"/>
              <a:ext cx="288032" cy="360040"/>
            </a:xfrm>
            <a:prstGeom prst="rect">
              <a:avLst/>
            </a:prstGeom>
            <a:noFill/>
          </p:spPr>
          <p:txBody>
            <a:bodyPr wrap="none" lIns="0" tIns="0" rIns="0" bIns="0" rtlCol="0">
              <a:noAutofit/>
            </a:bodyPr>
            <a:lstStyle/>
            <a:p>
              <a:pPr>
                <a:lnSpc>
                  <a:spcPct val="110000"/>
                </a:lnSpc>
              </a:pPr>
              <a:r>
                <a:rPr lang="en-US" sz="1200" kern="1000" spc="30" dirty="0">
                  <a:solidFill>
                    <a:srgbClr val="FF0000"/>
                  </a:solidFill>
                  <a:cs typeface="Franklin Gothic Book"/>
                </a:rPr>
                <a:t>+1</a:t>
              </a:r>
              <a:endParaRPr lang="de-CH" sz="1200" kern="1000" spc="30" dirty="0" err="1">
                <a:solidFill>
                  <a:srgbClr val="FF0000"/>
                </a:solidFill>
                <a:cs typeface="Franklin Gothic Book"/>
              </a:endParaRPr>
            </a:p>
          </p:txBody>
        </p:sp>
        <p:sp>
          <p:nvSpPr>
            <p:cNvPr id="41" name="TextBox 40"/>
            <p:cNvSpPr txBox="1"/>
            <p:nvPr/>
          </p:nvSpPr>
          <p:spPr>
            <a:xfrm>
              <a:off x="3851920" y="3132584"/>
              <a:ext cx="288032" cy="360040"/>
            </a:xfrm>
            <a:prstGeom prst="rect">
              <a:avLst/>
            </a:prstGeom>
            <a:noFill/>
          </p:spPr>
          <p:txBody>
            <a:bodyPr wrap="none" lIns="0" tIns="0" rIns="0" bIns="0" rtlCol="0">
              <a:noAutofit/>
            </a:bodyPr>
            <a:lstStyle/>
            <a:p>
              <a:pPr>
                <a:lnSpc>
                  <a:spcPct val="110000"/>
                </a:lnSpc>
              </a:pPr>
              <a:r>
                <a:rPr lang="en-US" sz="1200" kern="1000" spc="30" dirty="0">
                  <a:solidFill>
                    <a:srgbClr val="FF0000"/>
                  </a:solidFill>
                  <a:cs typeface="Franklin Gothic Book"/>
                </a:rPr>
                <a:t>+1</a:t>
              </a:r>
              <a:endParaRPr lang="de-CH" sz="1200" kern="1000" spc="30" dirty="0" err="1">
                <a:solidFill>
                  <a:srgbClr val="FF0000"/>
                </a:solidFill>
                <a:cs typeface="Franklin Gothic Book"/>
              </a:endParaRPr>
            </a:p>
          </p:txBody>
        </p:sp>
        <p:sp>
          <p:nvSpPr>
            <p:cNvPr id="42" name="TextBox 41"/>
            <p:cNvSpPr txBox="1"/>
            <p:nvPr/>
          </p:nvSpPr>
          <p:spPr>
            <a:xfrm>
              <a:off x="5148064" y="3132584"/>
              <a:ext cx="288032" cy="360040"/>
            </a:xfrm>
            <a:prstGeom prst="rect">
              <a:avLst/>
            </a:prstGeom>
            <a:noFill/>
          </p:spPr>
          <p:txBody>
            <a:bodyPr wrap="none" lIns="0" tIns="0" rIns="0" bIns="0" rtlCol="0">
              <a:noAutofit/>
            </a:bodyPr>
            <a:lstStyle/>
            <a:p>
              <a:pPr>
                <a:lnSpc>
                  <a:spcPct val="110000"/>
                </a:lnSpc>
              </a:pPr>
              <a:r>
                <a:rPr lang="en-US" sz="1200" kern="1000" spc="30" dirty="0">
                  <a:solidFill>
                    <a:srgbClr val="FF0000"/>
                  </a:solidFill>
                  <a:cs typeface="Franklin Gothic Book"/>
                </a:rPr>
                <a:t>+1</a:t>
              </a:r>
              <a:endParaRPr lang="de-CH" sz="1200" kern="1000" spc="30" dirty="0" err="1">
                <a:solidFill>
                  <a:srgbClr val="FF0000"/>
                </a:solidFill>
                <a:cs typeface="Franklin Gothic Book"/>
              </a:endParaRPr>
            </a:p>
          </p:txBody>
        </p:sp>
        <p:sp>
          <p:nvSpPr>
            <p:cNvPr id="43" name="TextBox 42"/>
            <p:cNvSpPr txBox="1"/>
            <p:nvPr/>
          </p:nvSpPr>
          <p:spPr>
            <a:xfrm>
              <a:off x="5364088" y="2772544"/>
              <a:ext cx="288032" cy="360040"/>
            </a:xfrm>
            <a:prstGeom prst="rect">
              <a:avLst/>
            </a:prstGeom>
            <a:noFill/>
          </p:spPr>
          <p:txBody>
            <a:bodyPr wrap="none" lIns="0" tIns="0" rIns="0" bIns="0" rtlCol="0">
              <a:noAutofit/>
            </a:bodyPr>
            <a:lstStyle/>
            <a:p>
              <a:pPr algn="ctr">
                <a:lnSpc>
                  <a:spcPct val="110000"/>
                </a:lnSpc>
              </a:pPr>
              <a:r>
                <a:rPr lang="en-US" sz="1200" kern="1000" spc="30" dirty="0">
                  <a:solidFill>
                    <a:srgbClr val="FF0000"/>
                  </a:solidFill>
                  <a:cs typeface="Franklin Gothic Book"/>
                </a:rPr>
                <a:t>Total</a:t>
              </a:r>
            </a:p>
            <a:p>
              <a:pPr algn="ctr">
                <a:lnSpc>
                  <a:spcPct val="110000"/>
                </a:lnSpc>
              </a:pPr>
              <a:r>
                <a:rPr lang="en-US" sz="1200" kern="1000" spc="30" dirty="0">
                  <a:solidFill>
                    <a:srgbClr val="FF0000"/>
                  </a:solidFill>
                  <a:cs typeface="Franklin Gothic Book"/>
                </a:rPr>
                <a:t>4</a:t>
              </a:r>
              <a:endParaRPr lang="de-CH" sz="1200" kern="1000" spc="30" dirty="0" err="1">
                <a:solidFill>
                  <a:srgbClr val="FF0000"/>
                </a:solidFill>
                <a:cs typeface="Franklin Gothic Book"/>
              </a:endParaRPr>
            </a:p>
          </p:txBody>
        </p:sp>
      </p:grpSp>
      <p:sp>
        <p:nvSpPr>
          <p:cNvPr id="2" name="Rectangle 1"/>
          <p:cNvSpPr/>
          <p:nvPr/>
        </p:nvSpPr>
        <p:spPr>
          <a:xfrm>
            <a:off x="2655058" y="985495"/>
            <a:ext cx="1851789" cy="369332"/>
          </a:xfrm>
          <a:prstGeom prst="rect">
            <a:avLst/>
          </a:prstGeom>
        </p:spPr>
        <p:txBody>
          <a:bodyPr wrap="none">
            <a:spAutoFit/>
          </a:bodyPr>
          <a:lstStyle/>
          <a:p>
            <a:r>
              <a:rPr lang="en-US" dirty="0"/>
              <a:t>Photon counting</a:t>
            </a:r>
            <a:endParaRPr lang="de-CH" dirty="0"/>
          </a:p>
        </p:txBody>
      </p:sp>
      <p:sp>
        <p:nvSpPr>
          <p:cNvPr id="3" name="Rectangle 2"/>
          <p:cNvSpPr/>
          <p:nvPr/>
        </p:nvSpPr>
        <p:spPr>
          <a:xfrm>
            <a:off x="6518751" y="1004241"/>
            <a:ext cx="4185761" cy="369332"/>
          </a:xfrm>
          <a:prstGeom prst="rect">
            <a:avLst/>
          </a:prstGeom>
        </p:spPr>
        <p:txBody>
          <a:bodyPr wrap="none">
            <a:spAutoFit/>
          </a:bodyPr>
          <a:lstStyle/>
          <a:p>
            <a:r>
              <a:rPr lang="en-US" dirty="0"/>
              <a:t>Charge integrating with adaptive gain   </a:t>
            </a:r>
            <a:endParaRPr lang="de-CH" dirty="0"/>
          </a:p>
        </p:txBody>
      </p:sp>
      <p:pic>
        <p:nvPicPr>
          <p:cNvPr id="4" name="Picture 3">
            <a:extLst>
              <a:ext uri="{FF2B5EF4-FFF2-40B4-BE49-F238E27FC236}">
                <a16:creationId xmlns:a16="http://schemas.microsoft.com/office/drawing/2014/main" id="{A2E815E0-2A9E-C35D-2754-2BEEC7179F02}"/>
              </a:ext>
            </a:extLst>
          </p:cNvPr>
          <p:cNvPicPr>
            <a:picLocks/>
          </p:cNvPicPr>
          <p:nvPr/>
        </p:nvPicPr>
        <p:blipFill>
          <a:blip r:embed="rId5"/>
          <a:stretch>
            <a:fillRect/>
          </a:stretch>
        </p:blipFill>
        <p:spPr>
          <a:xfrm>
            <a:off x="6502021" y="1412776"/>
            <a:ext cx="4042800" cy="1080000"/>
          </a:xfrm>
          <a:prstGeom prst="rect">
            <a:avLst/>
          </a:prstGeom>
        </p:spPr>
      </p:pic>
      <p:sp>
        <p:nvSpPr>
          <p:cNvPr id="5" name="Slide Number Placeholder 5">
            <a:extLst>
              <a:ext uri="{FF2B5EF4-FFF2-40B4-BE49-F238E27FC236}">
                <a16:creationId xmlns:a16="http://schemas.microsoft.com/office/drawing/2014/main" id="{A2EAAC54-6190-295B-9025-0C0C6D921420}"/>
              </a:ext>
            </a:extLst>
          </p:cNvPr>
          <p:cNvSpPr>
            <a:spLocks noGrp="1"/>
          </p:cNvSpPr>
          <p:nvPr>
            <p:ph type="sldNum" sz="quarter" idx="12"/>
          </p:nvPr>
        </p:nvSpPr>
        <p:spPr>
          <a:xfrm>
            <a:off x="695325" y="6404573"/>
            <a:ext cx="703263" cy="144016"/>
          </a:xfrm>
        </p:spPr>
        <p:txBody>
          <a:bodyPr/>
          <a:lstStyle/>
          <a:p>
            <a:fld id="{442AD375-037F-43D0-B059-5172DA06796A}" type="slidenum">
              <a:rPr lang="en-GB" noProof="0" smtClean="0"/>
              <a:pPr/>
              <a:t>8</a:t>
            </a:fld>
            <a:endParaRPr lang="en-GB" noProof="0" dirty="0"/>
          </a:p>
        </p:txBody>
      </p:sp>
    </p:spTree>
    <p:extLst>
      <p:ext uri="{BB962C8B-B14F-4D97-AF65-F5344CB8AC3E}">
        <p14:creationId xmlns:p14="http://schemas.microsoft.com/office/powerpoint/2010/main" val="846629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6F5F2F3-BD60-4D12-1A7F-C0EBEBB4FBEB}"/>
              </a:ext>
            </a:extLst>
          </p:cNvPr>
          <p:cNvPicPr>
            <a:picLocks/>
          </p:cNvPicPr>
          <p:nvPr/>
        </p:nvPicPr>
        <p:blipFill>
          <a:blip r:embed="rId3"/>
          <a:stretch>
            <a:fillRect/>
          </a:stretch>
        </p:blipFill>
        <p:spPr>
          <a:xfrm>
            <a:off x="1549144" y="1417091"/>
            <a:ext cx="4042800" cy="1080000"/>
          </a:xfrm>
          <a:prstGeom prst="rect">
            <a:avLst/>
          </a:prstGeom>
        </p:spPr>
      </p:pic>
      <p:pic>
        <p:nvPicPr>
          <p:cNvPr id="64" name="Picture 6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8048" y="2668672"/>
            <a:ext cx="3970001" cy="1138900"/>
          </a:xfrm>
          <a:prstGeom prst="rect">
            <a:avLst/>
          </a:prstGeom>
        </p:spPr>
      </p:pic>
      <p:pic>
        <p:nvPicPr>
          <p:cNvPr id="59" name="Picture 58">
            <a:extLst>
              <a:ext uri="{FF2B5EF4-FFF2-40B4-BE49-F238E27FC236}">
                <a16:creationId xmlns:a16="http://schemas.microsoft.com/office/drawing/2014/main" id="{BD424468-1F6B-A31C-6F48-EE1E544242C7}"/>
              </a:ext>
            </a:extLst>
          </p:cNvPr>
          <p:cNvPicPr>
            <a:picLocks noChangeAspect="1"/>
          </p:cNvPicPr>
          <p:nvPr/>
        </p:nvPicPr>
        <p:blipFill>
          <a:blip r:embed="rId5"/>
          <a:stretch>
            <a:fillRect/>
          </a:stretch>
        </p:blipFill>
        <p:spPr>
          <a:xfrm>
            <a:off x="1559204" y="2636912"/>
            <a:ext cx="4043207" cy="1137964"/>
          </a:xfrm>
          <a:prstGeom prst="rect">
            <a:avLst/>
          </a:prstGeom>
        </p:spPr>
      </p:pic>
      <p:sp>
        <p:nvSpPr>
          <p:cNvPr id="2" name="Title 1"/>
          <p:cNvSpPr>
            <a:spLocks noGrp="1"/>
          </p:cNvSpPr>
          <p:nvPr>
            <p:ph type="title"/>
          </p:nvPr>
        </p:nvSpPr>
        <p:spPr/>
        <p:txBody>
          <a:bodyPr/>
          <a:lstStyle/>
          <a:p>
            <a:r>
              <a:rPr lang="en-US" dirty="0"/>
              <a:t>Upgraded light sources: many more photons!</a:t>
            </a:r>
            <a:endParaRPr lang="de-CH" dirty="0"/>
          </a:p>
        </p:txBody>
      </p:sp>
      <p:cxnSp>
        <p:nvCxnSpPr>
          <p:cNvPr id="4" name="Straight Connector 3"/>
          <p:cNvCxnSpPr/>
          <p:nvPr/>
        </p:nvCxnSpPr>
        <p:spPr>
          <a:xfrm>
            <a:off x="1577741" y="3475494"/>
            <a:ext cx="3991855" cy="0"/>
          </a:xfrm>
          <a:prstGeom prst="line">
            <a:avLst/>
          </a:prstGeom>
          <a:ln w="1270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577741" y="3403486"/>
            <a:ext cx="3991855" cy="0"/>
          </a:xfrm>
          <a:prstGeom prst="line">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577741" y="3645024"/>
            <a:ext cx="3991855" cy="0"/>
          </a:xfrm>
          <a:prstGeom prst="line">
            <a:avLst/>
          </a:prstGeom>
          <a:ln w="1270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2655058" y="985495"/>
            <a:ext cx="1851789" cy="369332"/>
          </a:xfrm>
          <a:prstGeom prst="rect">
            <a:avLst/>
          </a:prstGeom>
        </p:spPr>
        <p:txBody>
          <a:bodyPr wrap="none">
            <a:spAutoFit/>
          </a:bodyPr>
          <a:lstStyle/>
          <a:p>
            <a:r>
              <a:rPr lang="en-US" dirty="0"/>
              <a:t>Photon counting</a:t>
            </a:r>
            <a:endParaRPr lang="de-CH" dirty="0"/>
          </a:p>
        </p:txBody>
      </p:sp>
      <p:sp>
        <p:nvSpPr>
          <p:cNvPr id="34" name="Rectangle 33"/>
          <p:cNvSpPr/>
          <p:nvPr/>
        </p:nvSpPr>
        <p:spPr>
          <a:xfrm>
            <a:off x="6518751" y="1004241"/>
            <a:ext cx="4185761" cy="369332"/>
          </a:xfrm>
          <a:prstGeom prst="rect">
            <a:avLst/>
          </a:prstGeom>
        </p:spPr>
        <p:txBody>
          <a:bodyPr wrap="none">
            <a:spAutoFit/>
          </a:bodyPr>
          <a:lstStyle/>
          <a:p>
            <a:r>
              <a:rPr lang="en-US" dirty="0"/>
              <a:t>Charge integrating with adaptive gain   </a:t>
            </a:r>
            <a:endParaRPr lang="de-CH" dirty="0"/>
          </a:p>
        </p:txBody>
      </p:sp>
      <p:sp>
        <p:nvSpPr>
          <p:cNvPr id="35" name="Rectangle 17"/>
          <p:cNvSpPr txBox="1">
            <a:spLocks noChangeArrowheads="1"/>
          </p:cNvSpPr>
          <p:nvPr/>
        </p:nvSpPr>
        <p:spPr>
          <a:xfrm>
            <a:off x="1487488" y="4005263"/>
            <a:ext cx="4104456" cy="2376487"/>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23875" indent="-342900">
              <a:buClr>
                <a:srgbClr val="00B050"/>
              </a:buClr>
              <a:buFont typeface="Wingdings" panose="05000000000000000000" pitchFamily="2" charset="2"/>
              <a:buChar char="ü"/>
            </a:pPr>
            <a:r>
              <a:rPr lang="en-US" sz="1600" dirty="0">
                <a:solidFill>
                  <a:srgbClr val="00B050"/>
                </a:solidFill>
              </a:rPr>
              <a:t>Noiseless, very large dynamic range</a:t>
            </a:r>
          </a:p>
          <a:p>
            <a:pPr marL="523875" indent="-342900">
              <a:buClr>
                <a:srgbClr val="00B050"/>
              </a:buClr>
              <a:buFont typeface="Wingdings" panose="05000000000000000000" pitchFamily="2" charset="2"/>
              <a:buChar char="ü"/>
            </a:pPr>
            <a:r>
              <a:rPr lang="en-US" sz="1600" dirty="0">
                <a:solidFill>
                  <a:srgbClr val="00B050"/>
                </a:solidFill>
              </a:rPr>
              <a:t>Stable operation, well established calibration</a:t>
            </a:r>
          </a:p>
          <a:p>
            <a:pPr marL="523875" indent="-342900">
              <a:buClr>
                <a:srgbClr val="00B050"/>
              </a:buClr>
              <a:buFont typeface="Wingdings" panose="05000000000000000000" pitchFamily="2" charset="2"/>
              <a:buChar char="ü"/>
            </a:pPr>
            <a:r>
              <a:rPr lang="en-US" sz="1600" dirty="0">
                <a:solidFill>
                  <a:srgbClr val="00B050"/>
                </a:solidFill>
              </a:rPr>
              <a:t>Fluorescence suppression</a:t>
            </a:r>
          </a:p>
          <a:p>
            <a:pPr marL="523875" indent="-342900">
              <a:buClr>
                <a:srgbClr val="00B050"/>
              </a:buClr>
              <a:buFont typeface="Wingdings" panose="05000000000000000000" pitchFamily="2" charset="2"/>
              <a:buChar char="ü"/>
            </a:pPr>
            <a:r>
              <a:rPr lang="en-US" sz="1600" dirty="0">
                <a:solidFill>
                  <a:srgbClr val="00B050"/>
                </a:solidFill>
              </a:rPr>
              <a:t>Frame rate scales with counter depth</a:t>
            </a:r>
          </a:p>
          <a:p>
            <a:pPr marL="523875" indent="-342900">
              <a:buClr>
                <a:srgbClr val="00B050"/>
              </a:buClr>
              <a:buFont typeface="Wingdings" panose="05000000000000000000" pitchFamily="2" charset="2"/>
              <a:buChar char="ü"/>
            </a:pPr>
            <a:r>
              <a:rPr lang="en-US" sz="1600" b="1" dirty="0">
                <a:solidFill>
                  <a:srgbClr val="00B050"/>
                </a:solidFill>
              </a:rPr>
              <a:t>Faster shaping, pile-up tracking</a:t>
            </a:r>
          </a:p>
          <a:p>
            <a:pPr marL="523875" indent="-342900">
              <a:buClr>
                <a:srgbClr val="C00000"/>
              </a:buClr>
              <a:buFont typeface="Wingdings" panose="05000000000000000000" pitchFamily="2" charset="2"/>
              <a:buChar char="û"/>
            </a:pPr>
            <a:r>
              <a:rPr lang="en-US" sz="1600" dirty="0">
                <a:solidFill>
                  <a:srgbClr val="C00000"/>
                </a:solidFill>
              </a:rPr>
              <a:t>Pile-up ≳1MHz/pixel</a:t>
            </a:r>
          </a:p>
          <a:p>
            <a:pPr marL="523875" indent="-342900">
              <a:buClr>
                <a:srgbClr val="C00000"/>
              </a:buClr>
              <a:buFont typeface="Wingdings" panose="05000000000000000000" pitchFamily="2" charset="2"/>
              <a:buChar char="û"/>
            </a:pPr>
            <a:r>
              <a:rPr lang="en-US" sz="1600" dirty="0">
                <a:solidFill>
                  <a:srgbClr val="C00000"/>
                </a:solidFill>
              </a:rPr>
              <a:t>Soft X-ray detection prevented by noise</a:t>
            </a:r>
          </a:p>
          <a:p>
            <a:pPr marL="466725" indent="-285750"/>
            <a:endParaRPr lang="en-US" sz="1600" dirty="0"/>
          </a:p>
          <a:p>
            <a:pPr marL="466725" indent="-285750"/>
            <a:endParaRPr lang="en-US" sz="1600" dirty="0"/>
          </a:p>
        </p:txBody>
      </p:sp>
      <p:sp>
        <p:nvSpPr>
          <p:cNvPr id="36" name="Rectangle 17"/>
          <p:cNvSpPr txBox="1">
            <a:spLocks noChangeArrowheads="1"/>
          </p:cNvSpPr>
          <p:nvPr/>
        </p:nvSpPr>
        <p:spPr>
          <a:xfrm>
            <a:off x="6544674" y="4043022"/>
            <a:ext cx="4951926" cy="2655887"/>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23875" indent="-342900">
              <a:buClr>
                <a:srgbClr val="00B050"/>
              </a:buClr>
              <a:buFont typeface="Wingdings" panose="05000000000000000000" pitchFamily="2" charset="2"/>
              <a:buChar char="ü"/>
            </a:pPr>
            <a:r>
              <a:rPr lang="en-US" sz="1600" dirty="0">
                <a:solidFill>
                  <a:srgbClr val="00B050"/>
                </a:solidFill>
              </a:rPr>
              <a:t>Single photon resolution for hard/tender X-rays</a:t>
            </a:r>
          </a:p>
          <a:p>
            <a:pPr marL="775875" lvl="1" indent="-342900">
              <a:buClr>
                <a:srgbClr val="00B050"/>
              </a:buClr>
              <a:buFont typeface="Wingdings" panose="05000000000000000000" pitchFamily="2" charset="2"/>
              <a:buChar char="ü"/>
            </a:pPr>
            <a:r>
              <a:rPr lang="en-US" sz="1600" dirty="0">
                <a:solidFill>
                  <a:srgbClr val="00B050"/>
                </a:solidFill>
              </a:rPr>
              <a:t>Detection of multiple soft X-ray</a:t>
            </a:r>
          </a:p>
          <a:p>
            <a:pPr marL="523875" indent="-342900">
              <a:buClr>
                <a:srgbClr val="00B050"/>
              </a:buClr>
              <a:buFont typeface="Wingdings" panose="05000000000000000000" pitchFamily="2" charset="2"/>
              <a:buChar char="ü"/>
            </a:pPr>
            <a:r>
              <a:rPr lang="en-US" sz="1600" dirty="0">
                <a:solidFill>
                  <a:srgbClr val="00B050"/>
                </a:solidFill>
              </a:rPr>
              <a:t>Works also at pulsed sources</a:t>
            </a:r>
          </a:p>
          <a:p>
            <a:pPr marL="523875" indent="-342900">
              <a:buClr>
                <a:srgbClr val="00B050"/>
              </a:buClr>
              <a:buFont typeface="Wingdings" panose="05000000000000000000" pitchFamily="2" charset="2"/>
              <a:buChar char="ü"/>
            </a:pPr>
            <a:r>
              <a:rPr lang="en-US" sz="1600" dirty="0">
                <a:solidFill>
                  <a:srgbClr val="00B050"/>
                </a:solidFill>
              </a:rPr>
              <a:t>Dynamic range up to </a:t>
            </a:r>
            <a:r>
              <a:rPr lang="de-CH" sz="1600" dirty="0">
                <a:solidFill>
                  <a:srgbClr val="00B050"/>
                </a:solidFill>
              </a:rPr>
              <a:t>~</a:t>
            </a:r>
            <a:r>
              <a:rPr lang="en-US" sz="1600" dirty="0">
                <a:solidFill>
                  <a:srgbClr val="00B050"/>
                </a:solidFill>
              </a:rPr>
              <a:t>10</a:t>
            </a:r>
            <a:r>
              <a:rPr lang="en-US" sz="1600" baseline="30000" dirty="0">
                <a:solidFill>
                  <a:srgbClr val="00B050"/>
                </a:solidFill>
              </a:rPr>
              <a:t>4</a:t>
            </a:r>
            <a:r>
              <a:rPr lang="en-US" sz="1600" dirty="0">
                <a:solidFill>
                  <a:srgbClr val="00B050"/>
                </a:solidFill>
              </a:rPr>
              <a:t> photons/pixel/s</a:t>
            </a:r>
          </a:p>
          <a:p>
            <a:pPr marL="523875" indent="-342900">
              <a:buClr>
                <a:srgbClr val="00B050"/>
              </a:buClr>
              <a:buFont typeface="Wingdings" panose="05000000000000000000" pitchFamily="2" charset="2"/>
              <a:buChar char="ü"/>
            </a:pPr>
            <a:r>
              <a:rPr lang="en-US" sz="1600" b="1" dirty="0">
                <a:solidFill>
                  <a:srgbClr val="00B050"/>
                </a:solidFill>
              </a:rPr>
              <a:t>Supported flux scales with frame rate</a:t>
            </a:r>
            <a:endParaRPr lang="en-US" sz="1600" dirty="0">
              <a:solidFill>
                <a:srgbClr val="00B050"/>
              </a:solidFill>
            </a:endParaRPr>
          </a:p>
          <a:p>
            <a:pPr marL="523875" indent="-342900">
              <a:buClr>
                <a:srgbClr val="C00000"/>
              </a:buClr>
              <a:buFont typeface="Wingdings" panose="05000000000000000000" pitchFamily="2" charset="2"/>
              <a:buChar char="û"/>
            </a:pPr>
            <a:r>
              <a:rPr lang="en-US" sz="1600" dirty="0">
                <a:solidFill>
                  <a:srgbClr val="C00000"/>
                </a:solidFill>
              </a:rPr>
              <a:t>Saturations for long integration times </a:t>
            </a:r>
          </a:p>
          <a:p>
            <a:pPr marL="523875" indent="-342900">
              <a:buClr>
                <a:srgbClr val="C00000"/>
              </a:buClr>
              <a:buFont typeface="Wingdings" panose="05000000000000000000" pitchFamily="2" charset="2"/>
              <a:buChar char="û"/>
            </a:pPr>
            <a:r>
              <a:rPr lang="en-US" sz="1600" b="1" dirty="0">
                <a:solidFill>
                  <a:srgbClr val="C00000"/>
                </a:solidFill>
              </a:rPr>
              <a:t>Challenging calibration and cumbersome data processing needs high throughput!</a:t>
            </a:r>
          </a:p>
        </p:txBody>
      </p:sp>
      <p:pic>
        <p:nvPicPr>
          <p:cNvPr id="8" name="Picture 7">
            <a:extLst>
              <a:ext uri="{FF2B5EF4-FFF2-40B4-BE49-F238E27FC236}">
                <a16:creationId xmlns:a16="http://schemas.microsoft.com/office/drawing/2014/main" id="{5E18A485-5475-B7CF-BEBA-BE0A3D82FF6B}"/>
              </a:ext>
            </a:extLst>
          </p:cNvPr>
          <p:cNvPicPr>
            <a:picLocks/>
          </p:cNvPicPr>
          <p:nvPr/>
        </p:nvPicPr>
        <p:blipFill>
          <a:blip r:embed="rId3"/>
          <a:stretch>
            <a:fillRect/>
          </a:stretch>
        </p:blipFill>
        <p:spPr>
          <a:xfrm>
            <a:off x="6517696" y="1412776"/>
            <a:ext cx="4042800" cy="1080000"/>
          </a:xfrm>
          <a:prstGeom prst="rect">
            <a:avLst/>
          </a:prstGeom>
        </p:spPr>
      </p:pic>
      <p:sp>
        <p:nvSpPr>
          <p:cNvPr id="3" name="Slide Number Placeholder 5">
            <a:extLst>
              <a:ext uri="{FF2B5EF4-FFF2-40B4-BE49-F238E27FC236}">
                <a16:creationId xmlns:a16="http://schemas.microsoft.com/office/drawing/2014/main" id="{C80BAC10-05AC-0E38-F863-E9DF07430CEA}"/>
              </a:ext>
            </a:extLst>
          </p:cNvPr>
          <p:cNvSpPr>
            <a:spLocks noGrp="1"/>
          </p:cNvSpPr>
          <p:nvPr>
            <p:ph type="sldNum" sz="quarter" idx="12"/>
          </p:nvPr>
        </p:nvSpPr>
        <p:spPr>
          <a:xfrm>
            <a:off x="695325" y="6404573"/>
            <a:ext cx="703263" cy="144016"/>
          </a:xfrm>
        </p:spPr>
        <p:txBody>
          <a:bodyPr/>
          <a:lstStyle/>
          <a:p>
            <a:fld id="{442AD375-037F-43D0-B059-5172DA06796A}" type="slidenum">
              <a:rPr lang="en-GB" noProof="0" smtClean="0"/>
              <a:pPr/>
              <a:t>9</a:t>
            </a:fld>
            <a:endParaRPr lang="en-GB" noProof="0" dirty="0"/>
          </a:p>
        </p:txBody>
      </p:sp>
    </p:spTree>
    <p:extLst>
      <p:ext uri="{BB962C8B-B14F-4D97-AF65-F5344CB8AC3E}">
        <p14:creationId xmlns:p14="http://schemas.microsoft.com/office/powerpoint/2010/main" val="1966404626"/>
      </p:ext>
    </p:extLst>
  </p:cSld>
  <p:clrMapOvr>
    <a:masterClrMapping/>
  </p:clrMapOvr>
</p:sld>
</file>

<file path=ppt/theme/theme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CPS V8" id="{60DDCA37-A5CA-4154-8A04-26FD2C76E200}" vid="{8247A4F9-EBED-457E-B191-EE93C80CA4F5}"/>
    </a:ext>
  </a:extLst>
</a:theme>
</file>

<file path=ppt/theme/theme2.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8" ma:contentTypeDescription="Ein neues Dokument erstellen." ma:contentTypeScope="" ma:versionID="9c227ad3ab8d826471e210bb857ebfda">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2a0acd45fe6cc66a06723547185abeb0"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B9C8326-17BB-45BD-9C1C-A05512924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B6B7BE2-63AD-4C37-AC44-F0E4FC348E24}">
  <ds:schemaRefs>
    <ds:schemaRef ds:uri="http://schemas.microsoft.com/sharepoint/v3/contenttype/forms"/>
  </ds:schemaRefs>
</ds:datastoreItem>
</file>

<file path=customXml/itemProps3.xml><?xml version="1.0" encoding="utf-8"?>
<ds:datastoreItem xmlns:ds="http://schemas.openxmlformats.org/officeDocument/2006/customXml" ds:itemID="{5626B806-0237-4942-A1FD-5C97285908C2}">
  <ds:schemaRefs>
    <ds:schemaRef ds:uri="http://purl.org/dc/elements/1.1/"/>
    <ds:schemaRef ds:uri="http://schemas.openxmlformats.org/package/2006/metadata/core-properties"/>
    <ds:schemaRef ds:uri="c9077d15-72ed-4fec-bcfe-3472729e9195"/>
    <ds:schemaRef ds:uri="http://schemas.microsoft.com/office/2006/documentManagement/types"/>
    <ds:schemaRef ds:uri="http://purl.org/dc/terms/"/>
    <ds:schemaRef ds:uri="http://schemas.microsoft.com/office/2006/metadata/properties"/>
    <ds:schemaRef ds:uri="http://purl.org/dc/dcmitype/"/>
    <ds:schemaRef ds:uri="http://schemas.microsoft.com/office/infopath/2007/PartnerControls"/>
    <ds:schemaRef ds:uri="bc24777f-78b6-4f3c-a73a-d5fa08e4d537"/>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VO-9722-843_0_CPS Presentation Content Slides</Template>
  <TotalTime>0</TotalTime>
  <Words>3012</Words>
  <Application>Microsoft Office PowerPoint</Application>
  <PresentationFormat>Widescreen</PresentationFormat>
  <Paragraphs>593</Paragraphs>
  <Slides>34</Slides>
  <Notes>10</Notes>
  <HiddenSlides>0</HiddenSlides>
  <MMClips>2</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9" baseType="lpstr">
      <vt:lpstr>Aptos</vt:lpstr>
      <vt:lpstr>Arial</vt:lpstr>
      <vt:lpstr>Bradley Hand ITC</vt:lpstr>
      <vt:lpstr>Calibri</vt:lpstr>
      <vt:lpstr>Cambria Math</vt:lpstr>
      <vt:lpstr>DejaVu Sans</vt:lpstr>
      <vt:lpstr>Franklin Gothic Book</vt:lpstr>
      <vt:lpstr>Georgia</vt:lpstr>
      <vt:lpstr>Symbol</vt:lpstr>
      <vt:lpstr>Times</vt:lpstr>
      <vt:lpstr>Times New Roman</vt:lpstr>
      <vt:lpstr>Wingdings</vt:lpstr>
      <vt:lpstr>ヒラギノ角ゴ Pro W3</vt:lpstr>
      <vt:lpstr>Benutzerdefiniertes Design</vt:lpstr>
      <vt:lpstr>Chart</vt:lpstr>
      <vt:lpstr>Detector Developments for the Swiss Light Source Upgrade</vt:lpstr>
      <vt:lpstr>Synchrotron applications</vt:lpstr>
      <vt:lpstr>SLS 2.0 – a 4th generation synchrotron</vt:lpstr>
      <vt:lpstr>Hybrid detectors</vt:lpstr>
      <vt:lpstr>Everything in-house</vt:lpstr>
      <vt:lpstr>PSI Detector portfolio</vt:lpstr>
      <vt:lpstr>Readout modes</vt:lpstr>
      <vt:lpstr>State of the art</vt:lpstr>
      <vt:lpstr>Upgraded light sources: many more photons!</vt:lpstr>
      <vt:lpstr>PSI Detector portfolio</vt:lpstr>
      <vt:lpstr>MATTERHORN: the next peak for single photon counting</vt:lpstr>
      <vt:lpstr>MATTERHORN prototypes</vt:lpstr>
      <vt:lpstr>JUNGFRAU2: faster, even higher intensities</vt:lpstr>
      <vt:lpstr>Maximum detectable intensities</vt:lpstr>
      <vt:lpstr>Silicon quantum efficiency</vt:lpstr>
      <vt:lpstr>High-Z sensors for hard X-rays</vt:lpstr>
      <vt:lpstr>Soft X-rays detection</vt:lpstr>
      <vt:lpstr>Single photon counting below 1 keV</vt:lpstr>
      <vt:lpstr>More X-rays for photon-starved applications</vt:lpstr>
      <vt:lpstr>Super-resolution</vt:lpstr>
      <vt:lpstr>MÖNCH: high spatial and energy resolution</vt:lpstr>
      <vt:lpstr>Summary</vt:lpstr>
      <vt:lpstr>Detector plans for SLS2.0</vt:lpstr>
      <vt:lpstr>PowerPoint Presentation</vt:lpstr>
      <vt:lpstr>Thank you!</vt:lpstr>
      <vt:lpstr>PowerPoint Presentation</vt:lpstr>
      <vt:lpstr>Large detectors</vt:lpstr>
      <vt:lpstr>New counting modes</vt:lpstr>
      <vt:lpstr>Calibration into number of photons </vt:lpstr>
      <vt:lpstr>Adaptive gain methods</vt:lpstr>
      <vt:lpstr>Adaptive gain methods</vt:lpstr>
      <vt:lpstr>Energy resolved imaging at X-ray tubes</vt:lpstr>
      <vt:lpstr>Edge subtraction imaging</vt:lpstr>
      <vt:lpstr>High resolution energy resolved imaging</vt:lpstr>
    </vt:vector>
  </TitlesOfParts>
  <Company>PSI - Paul Scherrer 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Hybrid Detectors for Next Generation X-Ray Sources</dc:title>
  <dc:creator>Bergamaschi Anna</dc:creator>
  <dc:description>erstellt durch Vorlagenbauer.ch</dc:description>
  <cp:lastModifiedBy>Bergamaschi Anna</cp:lastModifiedBy>
  <cp:revision>159</cp:revision>
  <dcterms:created xsi:type="dcterms:W3CDTF">2024-07-16T09:40:06Z</dcterms:created>
  <dcterms:modified xsi:type="dcterms:W3CDTF">2025-07-06T21:31:45Z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ies>
</file>