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74af8e9211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74af8e9211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3" name="Shape 63"/>
        <p:cNvGrpSpPr/>
        <p:nvPr/>
      </p:nvGrpSpPr>
      <p:grpSpPr>
        <a:xfrm>
          <a:off x="0" y="0"/>
          <a:ext cx="0" cy="0"/>
          <a:chOff x="0" y="0"/>
          <a:chExt cx="0" cy="0"/>
        </a:xfrm>
      </p:grpSpPr>
      <p:sp>
        <p:nvSpPr>
          <p:cNvPr id="64" name="Google Shape;64;g274af8e9211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5" name="Google Shape;65;g274af8e9211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274af8e9211_0_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274af8e9211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g274af8e9211_0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9" name="Google Shape;79;g274af8e9211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g274af8e9211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6" name="Google Shape;86;g274af8e9211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274af8e9211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274af8e9211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274af8e9211_0_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274af8e9211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fontScale="90000"/>
          </a:bodyPr>
          <a:lstStyle/>
          <a:p>
            <a:pPr indent="0" lvl="0" marL="0" rtl="0" algn="ctr">
              <a:spcBef>
                <a:spcPts val="0"/>
              </a:spcBef>
              <a:spcAft>
                <a:spcPts val="0"/>
              </a:spcAft>
              <a:buNone/>
            </a:pPr>
            <a:r>
              <a:rPr lang="en"/>
              <a:t>Charged-Particles Reconstruction at Muon Collider</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Sara Shinde</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BEYOND THE STANDARD MODEL</a:t>
            </a:r>
            <a:endParaRPr/>
          </a:p>
        </p:txBody>
      </p:sp>
      <p:sp>
        <p:nvSpPr>
          <p:cNvPr id="61" name="Google Shape;61;p14"/>
          <p:cNvSpPr txBox="1"/>
          <p:nvPr>
            <p:ph idx="1" type="body"/>
          </p:nvPr>
        </p:nvSpPr>
        <p:spPr>
          <a:xfrm>
            <a:off x="311700" y="1152475"/>
            <a:ext cx="5199300" cy="3416400"/>
          </a:xfrm>
          <a:prstGeom prst="rect">
            <a:avLst/>
          </a:prstGeom>
        </p:spPr>
        <p:txBody>
          <a:bodyPr anchorCtr="0" anchor="t" bIns="91425" lIns="91425" spcFirstLastPara="1" rIns="91425" wrap="square" tIns="91425">
            <a:normAutofit fontScale="92500" lnSpcReduction="10000"/>
          </a:bodyPr>
          <a:lstStyle/>
          <a:p>
            <a:pPr indent="0" lvl="0" marL="0" rtl="0" algn="l">
              <a:spcBef>
                <a:spcPts val="0"/>
              </a:spcBef>
              <a:spcAft>
                <a:spcPts val="0"/>
              </a:spcAft>
              <a:buNone/>
            </a:pPr>
            <a:r>
              <a:rPr lang="en"/>
              <a:t>The Standard Model (SM) in particle physics has been quite successful in explaining some of the observed physical phenomena.</a:t>
            </a:r>
            <a:endParaRPr/>
          </a:p>
          <a:p>
            <a:pPr indent="0" lvl="0" marL="0" rtl="0" algn="l">
              <a:spcBef>
                <a:spcPts val="1200"/>
              </a:spcBef>
              <a:spcAft>
                <a:spcPts val="0"/>
              </a:spcAft>
              <a:buNone/>
            </a:pPr>
            <a:r>
              <a:rPr lang="en"/>
              <a:t>However, several phenomena such as the existence of dark matter, matter-antimatter asymmetry in the universe, origin of neutrino masses, etc. cannot be explained by the Standard Model.</a:t>
            </a:r>
            <a:endParaRPr/>
          </a:p>
          <a:p>
            <a:pPr indent="0" lvl="0" marL="0" rtl="0" algn="l">
              <a:spcBef>
                <a:spcPts val="1200"/>
              </a:spcBef>
              <a:spcAft>
                <a:spcPts val="0"/>
              </a:spcAft>
              <a:buNone/>
            </a:pPr>
            <a:r>
              <a:rPr lang="en"/>
              <a:t>There is a need to look beyond the Standard Model (BSM).</a:t>
            </a:r>
            <a:endParaRPr/>
          </a:p>
          <a:p>
            <a:pPr indent="0" lvl="0" marL="0" rtl="0" algn="l">
              <a:spcBef>
                <a:spcPts val="1200"/>
              </a:spcBef>
              <a:spcAft>
                <a:spcPts val="1200"/>
              </a:spcAft>
              <a:buNone/>
            </a:pPr>
            <a:r>
              <a:t/>
            </a:r>
            <a:endParaRPr/>
          </a:p>
        </p:txBody>
      </p:sp>
      <p:pic>
        <p:nvPicPr>
          <p:cNvPr id="62" name="Google Shape;62;p14"/>
          <p:cNvPicPr preferRelativeResize="0"/>
          <p:nvPr/>
        </p:nvPicPr>
        <p:blipFill>
          <a:blip r:embed="rId3">
            <a:alphaModFix/>
          </a:blip>
          <a:stretch>
            <a:fillRect/>
          </a:stretch>
        </p:blipFill>
        <p:spPr>
          <a:xfrm>
            <a:off x="5808175" y="1227000"/>
            <a:ext cx="2915901" cy="2915901"/>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6" name="Shape 66"/>
        <p:cNvGrpSpPr/>
        <p:nvPr/>
      </p:nvGrpSpPr>
      <p:grpSpPr>
        <a:xfrm>
          <a:off x="0" y="0"/>
          <a:ext cx="0" cy="0"/>
          <a:chOff x="0" y="0"/>
          <a:chExt cx="0" cy="0"/>
        </a:xfrm>
      </p:grpSpPr>
      <p:sp>
        <p:nvSpPr>
          <p:cNvPr id="67" name="Google Shape;67;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PROPOSED MUON COLLIDER</a:t>
            </a:r>
            <a:endParaRPr/>
          </a:p>
        </p:txBody>
      </p:sp>
      <p:sp>
        <p:nvSpPr>
          <p:cNvPr id="68" name="Google Shape;68;p15"/>
          <p:cNvSpPr txBox="1"/>
          <p:nvPr>
            <p:ph idx="1" type="body"/>
          </p:nvPr>
        </p:nvSpPr>
        <p:spPr>
          <a:xfrm>
            <a:off x="311700" y="1152475"/>
            <a:ext cx="4260300" cy="3416400"/>
          </a:xfrm>
          <a:prstGeom prst="rect">
            <a:avLst/>
          </a:prstGeom>
        </p:spPr>
        <p:txBody>
          <a:bodyPr anchorCtr="0" anchor="t" bIns="91425" lIns="91425" spcFirstLastPara="1" rIns="91425" wrap="square" tIns="91425">
            <a:normAutofit fontScale="85000"/>
          </a:bodyPr>
          <a:lstStyle/>
          <a:p>
            <a:pPr indent="0" lvl="0" marL="0" rtl="0" algn="l">
              <a:spcBef>
                <a:spcPts val="0"/>
              </a:spcBef>
              <a:spcAft>
                <a:spcPts val="0"/>
              </a:spcAft>
              <a:buNone/>
            </a:pPr>
            <a:r>
              <a:rPr lang="en"/>
              <a:t>Collision energy can be expected to increase by at least an order of magnitude due to the recent technological developments that have taken place.</a:t>
            </a:r>
            <a:endParaRPr/>
          </a:p>
          <a:p>
            <a:pPr indent="0" lvl="0" marL="0" rtl="0" algn="l">
              <a:spcBef>
                <a:spcPts val="1200"/>
              </a:spcBef>
              <a:spcAft>
                <a:spcPts val="0"/>
              </a:spcAft>
              <a:buNone/>
            </a:pPr>
            <a:r>
              <a:rPr lang="en"/>
              <a:t> There is a need for future particle colliders in the multi-TeV scales that can increase the energy range for direct and indirect searches. </a:t>
            </a:r>
            <a:endParaRPr/>
          </a:p>
          <a:p>
            <a:pPr indent="0" lvl="0" marL="0" rtl="0" algn="l">
              <a:spcBef>
                <a:spcPts val="1200"/>
              </a:spcBef>
              <a:spcAft>
                <a:spcPts val="1200"/>
              </a:spcAft>
              <a:buNone/>
            </a:pPr>
            <a:r>
              <a:rPr lang="en"/>
              <a:t>One of the ways in which this can be achieved is by building the proposed 100-km-long Future Circular Collider (FCC-hh), which will collide protons at 100 TeV centre-of-mass energy.</a:t>
            </a:r>
            <a:endParaRPr/>
          </a:p>
        </p:txBody>
      </p:sp>
      <p:pic>
        <p:nvPicPr>
          <p:cNvPr id="69" name="Google Shape;69;p15"/>
          <p:cNvPicPr preferRelativeResize="0"/>
          <p:nvPr/>
        </p:nvPicPr>
        <p:blipFill>
          <a:blip r:embed="rId3">
            <a:alphaModFix/>
          </a:blip>
          <a:stretch>
            <a:fillRect/>
          </a:stretch>
        </p:blipFill>
        <p:spPr>
          <a:xfrm>
            <a:off x="4803475" y="1607025"/>
            <a:ext cx="4340525" cy="225150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CHALLENGES</a:t>
            </a:r>
            <a:endParaRPr/>
          </a:p>
        </p:txBody>
      </p:sp>
      <p:sp>
        <p:nvSpPr>
          <p:cNvPr id="75" name="Google Shape;75;p16"/>
          <p:cNvSpPr txBox="1"/>
          <p:nvPr>
            <p:ph idx="1" type="body"/>
          </p:nvPr>
        </p:nvSpPr>
        <p:spPr>
          <a:xfrm>
            <a:off x="311700" y="1152475"/>
            <a:ext cx="46188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Despite the several advantages of muon colliders, building one poses significant technological challenges.</a:t>
            </a:r>
            <a:endParaRPr/>
          </a:p>
          <a:p>
            <a:pPr indent="0" lvl="0" marL="0" rtl="0" algn="l">
              <a:spcBef>
                <a:spcPts val="1200"/>
              </a:spcBef>
              <a:spcAft>
                <a:spcPts val="0"/>
              </a:spcAft>
              <a:buNone/>
            </a:pPr>
            <a:r>
              <a:rPr lang="en"/>
              <a:t>Muons are unstable and decay into an electron or positron accompanied by a neutrino and an antineutrino.</a:t>
            </a:r>
            <a:endParaRPr/>
          </a:p>
          <a:p>
            <a:pPr indent="0" lvl="0" marL="0" rtl="0" algn="l">
              <a:spcBef>
                <a:spcPts val="1200"/>
              </a:spcBef>
              <a:spcAft>
                <a:spcPts val="0"/>
              </a:spcAft>
              <a:buNone/>
            </a:pPr>
            <a:r>
              <a:rPr lang="en"/>
              <a:t>Another related problem caused by muon decay is that it causes dissipation of the muon beam.</a:t>
            </a:r>
            <a:endParaRPr/>
          </a:p>
          <a:p>
            <a:pPr indent="0" lvl="0" marL="0" rtl="0" algn="l">
              <a:spcBef>
                <a:spcPts val="1200"/>
              </a:spcBef>
              <a:spcAft>
                <a:spcPts val="1200"/>
              </a:spcAft>
              <a:buNone/>
            </a:pPr>
            <a:r>
              <a:t/>
            </a:r>
            <a:endParaRPr/>
          </a:p>
        </p:txBody>
      </p:sp>
      <p:pic>
        <p:nvPicPr>
          <p:cNvPr id="76" name="Google Shape;76;p16"/>
          <p:cNvPicPr preferRelativeResize="0"/>
          <p:nvPr/>
        </p:nvPicPr>
        <p:blipFill>
          <a:blip r:embed="rId3">
            <a:alphaModFix/>
          </a:blip>
          <a:stretch>
            <a:fillRect/>
          </a:stretch>
        </p:blipFill>
        <p:spPr>
          <a:xfrm>
            <a:off x="4736225" y="731875"/>
            <a:ext cx="4454577" cy="34164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CHALLENGES</a:t>
            </a:r>
            <a:endParaRPr/>
          </a:p>
        </p:txBody>
      </p:sp>
      <p:sp>
        <p:nvSpPr>
          <p:cNvPr id="82" name="Google Shape;82;p17"/>
          <p:cNvSpPr txBox="1"/>
          <p:nvPr>
            <p:ph idx="1" type="body"/>
          </p:nvPr>
        </p:nvSpPr>
        <p:spPr>
          <a:xfrm>
            <a:off x="311700" y="1152475"/>
            <a:ext cx="5142600" cy="3416400"/>
          </a:xfrm>
          <a:prstGeom prst="rect">
            <a:avLst/>
          </a:prstGeom>
        </p:spPr>
        <p:txBody>
          <a:bodyPr anchorCtr="0" anchor="t" bIns="91425" lIns="91425" spcFirstLastPara="1" rIns="91425" wrap="square" tIns="91425">
            <a:normAutofit lnSpcReduction="10000"/>
          </a:bodyPr>
          <a:lstStyle/>
          <a:p>
            <a:pPr indent="0" lvl="0" marL="0" rtl="0" algn="l">
              <a:spcBef>
                <a:spcPts val="0"/>
              </a:spcBef>
              <a:spcAft>
                <a:spcPts val="0"/>
              </a:spcAft>
              <a:buNone/>
            </a:pPr>
            <a:r>
              <a:rPr lang="en"/>
              <a:t>After muons decay, they tend to scatter in all directions. Some enter the detector and cause noise. </a:t>
            </a:r>
            <a:endParaRPr/>
          </a:p>
          <a:p>
            <a:pPr indent="0" lvl="0" marL="0" rtl="0" algn="l">
              <a:spcBef>
                <a:spcPts val="1200"/>
              </a:spcBef>
              <a:spcAft>
                <a:spcPts val="0"/>
              </a:spcAft>
              <a:buNone/>
            </a:pPr>
            <a:r>
              <a:rPr lang="en"/>
              <a:t>Every square centimetre of the active area of the tracker detector is hit hundreds of times.</a:t>
            </a:r>
            <a:endParaRPr/>
          </a:p>
          <a:p>
            <a:pPr indent="0" lvl="0" marL="0" rtl="0" algn="l">
              <a:spcBef>
                <a:spcPts val="1200"/>
              </a:spcBef>
              <a:spcAft>
                <a:spcPts val="1200"/>
              </a:spcAft>
              <a:buClr>
                <a:schemeClr val="dk1"/>
              </a:buClr>
              <a:buSzPts val="1100"/>
              <a:buFont typeface="Arial"/>
              <a:buNone/>
            </a:pPr>
            <a:r>
              <a:rPr lang="en"/>
              <a:t>A muon collider detector (MCD) faces the challenge of separating the products of muon collisions from an intense beam-induced background (BIB) from secondary and tertiary interactions of muon decay products.</a:t>
            </a:r>
            <a:endParaRPr/>
          </a:p>
        </p:txBody>
      </p:sp>
      <p:pic>
        <p:nvPicPr>
          <p:cNvPr id="83" name="Google Shape;83;p17"/>
          <p:cNvPicPr preferRelativeResize="0"/>
          <p:nvPr/>
        </p:nvPicPr>
        <p:blipFill>
          <a:blip r:embed="rId3">
            <a:alphaModFix/>
          </a:blip>
          <a:stretch>
            <a:fillRect/>
          </a:stretch>
        </p:blipFill>
        <p:spPr>
          <a:xfrm>
            <a:off x="5454300" y="1357425"/>
            <a:ext cx="3662350" cy="28026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7" name="Shape 87"/>
        <p:cNvGrpSpPr/>
        <p:nvPr/>
      </p:nvGrpSpPr>
      <p:grpSpPr>
        <a:xfrm>
          <a:off x="0" y="0"/>
          <a:ext cx="0" cy="0"/>
          <a:chOff x="0" y="0"/>
          <a:chExt cx="0" cy="0"/>
        </a:xfrm>
      </p:grpSpPr>
      <p:sp>
        <p:nvSpPr>
          <p:cNvPr id="88" name="Google Shape;88;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TRACK RECONSTRUCTION</a:t>
            </a:r>
            <a:endParaRPr/>
          </a:p>
        </p:txBody>
      </p:sp>
      <p:sp>
        <p:nvSpPr>
          <p:cNvPr id="89" name="Google Shape;89;p18"/>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lang="en"/>
              <a:t>A track is an object reconstructed from hits positions of charged particle trajectories.</a:t>
            </a:r>
            <a:endParaRPr/>
          </a:p>
          <a:p>
            <a:pPr indent="0" lvl="0" marL="0" rtl="0" algn="l">
              <a:spcBef>
                <a:spcPts val="1200"/>
              </a:spcBef>
              <a:spcAft>
                <a:spcPts val="0"/>
              </a:spcAft>
              <a:buNone/>
            </a:pPr>
            <a:r>
              <a:rPr lang="en"/>
              <a:t>By measuring the momentum of the particles, we can reconstruct the particle tracks.</a:t>
            </a:r>
            <a:endParaRPr/>
          </a:p>
          <a:p>
            <a:pPr indent="0" lvl="0" marL="0" rtl="0" algn="l">
              <a:spcBef>
                <a:spcPts val="1200"/>
              </a:spcBef>
              <a:spcAft>
                <a:spcPts val="0"/>
              </a:spcAft>
              <a:buNone/>
            </a:pPr>
            <a:r>
              <a:rPr lang="en"/>
              <a:t>Track reconstruction is complicated by the large number of hits due to the beam-induced background (BIB-hits). </a:t>
            </a:r>
            <a:endParaRPr/>
          </a:p>
          <a:p>
            <a:pPr indent="0" lvl="0" marL="0" rtl="0" algn="l">
              <a:spcBef>
                <a:spcPts val="1200"/>
              </a:spcBef>
              <a:spcAft>
                <a:spcPts val="1200"/>
              </a:spcAft>
              <a:buNone/>
            </a:pPr>
            <a:r>
              <a:rPr lang="en"/>
              <a:t>The spatial distribution of BIB-hits is different from the hits created by the particles generated from muon-muon collisions.</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TRACK </a:t>
            </a:r>
            <a:r>
              <a:rPr lang="en"/>
              <a:t>RECONSTRUCTION ALGORITHM</a:t>
            </a:r>
            <a:endParaRPr/>
          </a:p>
        </p:txBody>
      </p:sp>
      <p:sp>
        <p:nvSpPr>
          <p:cNvPr id="95" name="Google Shape;95;p19"/>
          <p:cNvSpPr txBox="1"/>
          <p:nvPr>
            <p:ph idx="1" type="body"/>
          </p:nvPr>
        </p:nvSpPr>
        <p:spPr>
          <a:xfrm>
            <a:off x="311700" y="1152475"/>
            <a:ext cx="8520600" cy="3416400"/>
          </a:xfrm>
          <a:prstGeom prst="rect">
            <a:avLst/>
          </a:prstGeom>
        </p:spPr>
        <p:txBody>
          <a:bodyPr anchorCtr="0" anchor="t" bIns="91425" lIns="91425" spcFirstLastPara="1" rIns="91425" wrap="square" tIns="91425">
            <a:normAutofit lnSpcReduction="20000"/>
          </a:bodyPr>
          <a:lstStyle/>
          <a:p>
            <a:pPr indent="0" lvl="0" marL="0" rtl="0" algn="l">
              <a:spcBef>
                <a:spcPts val="0"/>
              </a:spcBef>
              <a:spcAft>
                <a:spcPts val="0"/>
              </a:spcAft>
              <a:buNone/>
            </a:pPr>
            <a:r>
              <a:rPr lang="en"/>
              <a:t>The tracking algorithm helps differentiate the BIB-hits from the tracks of charged particles generated by primary collisions. </a:t>
            </a:r>
            <a:endParaRPr/>
          </a:p>
          <a:p>
            <a:pPr indent="0" lvl="0" marL="0" rtl="0" algn="l">
              <a:spcBef>
                <a:spcPts val="1200"/>
              </a:spcBef>
              <a:spcAft>
                <a:spcPts val="0"/>
              </a:spcAft>
              <a:buNone/>
            </a:pPr>
            <a:r>
              <a:rPr lang="en"/>
              <a:t>We plan to carry out cluster shape analysis, which would help distinguish between signal and BIB events</a:t>
            </a:r>
            <a:endParaRPr/>
          </a:p>
          <a:p>
            <a:pPr indent="0" lvl="0" marL="0" rtl="0" algn="l">
              <a:spcBef>
                <a:spcPts val="1200"/>
              </a:spcBef>
              <a:spcAft>
                <a:spcPts val="0"/>
              </a:spcAft>
              <a:buNone/>
            </a:pPr>
            <a:r>
              <a:rPr lang="en"/>
              <a:t>The current tracking algorithm is relatively slow and takes several seconds to process one single event. My project will focus on making it faster and more efficient. </a:t>
            </a:r>
            <a:endParaRPr/>
          </a:p>
          <a:p>
            <a:pPr indent="0" lvl="0" marL="0" rtl="0" algn="l">
              <a:spcBef>
                <a:spcPts val="1200"/>
              </a:spcBef>
              <a:spcAft>
                <a:spcPts val="1200"/>
              </a:spcAft>
              <a:buNone/>
            </a:pPr>
            <a:r>
              <a:rPr lang="en"/>
              <a:t>I plan to investigate how timing and reconstruction performance of the tracking algorithms can be improved by utilising directional information from specially-arranged silicon-detector layers in the particle detector.</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TRACK RECONSTRUCTION ALGORITHM</a:t>
            </a:r>
            <a:endParaRPr/>
          </a:p>
        </p:txBody>
      </p:sp>
      <p:sp>
        <p:nvSpPr>
          <p:cNvPr id="101" name="Google Shape;101;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a:t>I also plan to work on validating the improved algorithms to ensure that they can be used by all members of the collaboration, as well as explore other ways the algorithms can be improved/optimised.</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