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8" r:id="rId2"/>
  </p:sldMasterIdLst>
  <p:notesMasterIdLst>
    <p:notesMasterId r:id="rId10"/>
  </p:notesMasterIdLst>
  <p:sldIdLst>
    <p:sldId id="269" r:id="rId3"/>
    <p:sldId id="270" r:id="rId4"/>
    <p:sldId id="280" r:id="rId5"/>
    <p:sldId id="277" r:id="rId6"/>
    <p:sldId id="274" r:id="rId7"/>
    <p:sldId id="276" r:id="rId8"/>
    <p:sldId id="272" r:id="rId9"/>
  </p:sldIdLst>
  <p:sldSz cx="12192000" cy="685800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5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84" y="1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7D2F1A0-D74F-0346-A6D6-508C28449A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0AB6A3-3DF0-FF4E-9614-23DA6A7649A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21875A-A53F-3042-B0C3-8346A3C6B586}" type="datetimeFigureOut">
              <a:rPr lang="en-GB"/>
              <a:pPr>
                <a:defRPr/>
              </a:pPr>
              <a:t>10/06/2024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22D3926-DB09-4546-AE07-CE0F9AF8287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36280B0-699C-834D-99C8-F287AF2DD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21D6E-4E92-7C49-A46F-7C6D8793A34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000E6-30A3-C643-AFF3-EC8A2B239F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A4B4B48-B91B-EC40-83B1-8E918996DC87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CB42E-8BDC-E948-9211-C79DFC71B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E4404-DCDD-4543-893A-7B60ECD0A6C3}" type="datetime1">
              <a:rPr lang="en-GB" smtClean="0"/>
              <a:t>10/06/2024</a:t>
            </a:fld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8C24093-DC57-4144-AF17-633CCF6E67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03D0F-E469-1045-9227-8939029CC9BC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32C280E-040D-8747-9FFB-E3694C05099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21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CCA21BCA-D959-C741-97C2-D9660171E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75"/>
            <a:ext cx="12258675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5255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3EFF96E-5728-8647-82B4-6826FFFDAD41}"/>
              </a:ext>
            </a:extLst>
          </p:cNvPr>
          <p:cNvGrpSpPr>
            <a:grpSpLocks/>
          </p:cNvGrpSpPr>
          <p:nvPr/>
        </p:nvGrpSpPr>
        <p:grpSpPr bwMode="auto">
          <a:xfrm>
            <a:off x="5248275" y="2582863"/>
            <a:ext cx="1695450" cy="1692275"/>
            <a:chOff x="5002612" y="2336416"/>
            <a:chExt cx="2186777" cy="218516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B21B3C1-98E9-D249-9D9C-1C8DC44FF4D5}"/>
                </a:ext>
              </a:extLst>
            </p:cNvPr>
            <p:cNvSpPr/>
            <p:nvPr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FE73919-8DCB-014D-9ECF-87A1BB5CDA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1580" y="2603638"/>
              <a:ext cx="1668840" cy="165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AC61E023-2BE3-164E-965A-36DD146AC6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388" y="4300538"/>
            <a:ext cx="1673225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2240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7377D436-80B3-D643-9463-218F8650356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83EF2F7-3D60-C44C-BCFE-2E1846FA4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8CD902B5-BDC4-3443-BC31-D9AE0A23A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31D99EB4-3047-BB4F-B230-1874C1CE0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0EBC59C4-9C3C-5F43-AA96-0A989BFA1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99961F07-C0F6-1D48-B38D-84E6F3C8C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453B5BD6-9E2D-3E4C-A5F7-AE985513C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C3E4AE3D-A562-D948-96E2-E722D0D20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02D3E672-EB12-A342-9BCF-E8C176B3F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133614C-3E67-794E-BA3B-BCDA89923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294B4803-4C70-9A4F-A3C4-87817FE7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2E3576B-27AA-8F4A-8F46-4E38974AB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4767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487454-EB0A-2145-AAAE-F513949D3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F43BB-9DE3-42C6-9A75-842EA1B65BF8}" type="datetime1">
              <a:rPr lang="en-GB" smtClean="0"/>
              <a:t>10/06/2024</a:t>
            </a:fld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8699A0C-2560-4D41-AD78-AE3113AC8F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D332F-212A-1041-889D-6917F773CED9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E63CE80-AC2D-F94B-B03B-09869EBADD9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017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42EA20D-6EF3-C941-A7FA-801A50182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F786D-619C-4412-90CD-0B1AFE3295CC}" type="datetime1">
              <a:rPr lang="en-GB" smtClean="0"/>
              <a:t>10/06/2024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DBD91-64FF-E04F-B666-BD7E455B1A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6B396-48DF-A044-841D-D125AFA81A5F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3C70D97-769D-1542-AA2D-C8B6BE4794D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832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24ECDAF-961A-6A41-BE32-644218B8843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50832-1418-49AB-A27F-F1EFF913F2D9}" type="datetime1">
              <a:rPr lang="en-GB" smtClean="0"/>
              <a:t>10/06/2024</a:t>
            </a:fld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D215203-7EC8-7040-9BF0-96FFC093DE2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8F232-E132-6D46-99A6-91A036A92563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6C03CCD-64DB-204B-978A-307B0A96505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246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F13F8B8-43CB-B049-B03C-3A4E35BAB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D4D34-35E9-4044-B016-4ABC8393885B}" type="datetime1">
              <a:rPr lang="en-GB" smtClean="0"/>
              <a:t>10/06/2024</a:t>
            </a:fld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5BB185E-546D-984A-B100-E5FB7646AA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B7F47-1727-8A4F-A841-20954375A18F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B448A13-66A0-2647-8602-4EB3FC72684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6759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43F8070-D8F1-7946-92E9-799D63B6E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CEBF7-FF39-40A1-89BC-7D8637E8E287}" type="datetime1">
              <a:rPr lang="en-GB" smtClean="0"/>
              <a:t>10/06/2024</a:t>
            </a:fld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AAB90B0-9A7E-EE45-B3F5-44B071DFCF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9EB24-97AE-F246-8D54-AF77D7B7937F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0EEB3E-B3DF-2641-A35A-C352055D62A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0859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388F622-6955-4C41-84E5-2D854BBB8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6DDFC-F9FD-4191-A1DA-E4555F2B1520}" type="datetime1">
              <a:rPr lang="en-GB" smtClean="0"/>
              <a:t>10/06/2024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B69BC88-76B4-074C-B6E8-5E5772B9AE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83F9C-7B3B-364B-8227-ECE9A0592CD5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D16EC4F-01CE-6243-B248-B98502DE7C7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7950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382A9F3-BD8E-6D48-BA2F-628A594BC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01A51-D37D-4345-AB2D-C1FA608E8467}" type="datetime1">
              <a:rPr lang="en-GB" smtClean="0"/>
              <a:t>10/06/2024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37F012-7B9D-DC48-BB85-D2BC5B1529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17285-816A-6547-B9E6-D7CC89F5657B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5B65B86-A067-6544-B967-295535A759B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4813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216D274-6AC3-274B-BE41-7DA31340B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C1A8E-CB7A-4637-87D2-7B72CF96FAC5}" type="datetime1">
              <a:rPr lang="en-GB" smtClean="0"/>
              <a:t>10/06/2024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57D3A-6FB8-0649-AEFD-DE4C48CC03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D8511-5D7B-DF42-83FA-1D0CA9FA226B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F72A8F2-0845-F549-9C3F-0BABE052837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304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6">
            <a:extLst>
              <a:ext uri="{FF2B5EF4-FFF2-40B4-BE49-F238E27FC236}">
                <a16:creationId xmlns:a16="http://schemas.microsoft.com/office/drawing/2014/main" id="{A3BB5323-C472-3E44-A812-385AC1F63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3475"/>
            <a:ext cx="121920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ADACBF85-34CA-8C4A-B271-081DF47B97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146AB298-55D2-2F4A-99DB-CC45708894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C25944-1B6B-C245-AB7E-413CF77C2B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18763" y="6427788"/>
            <a:ext cx="90805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1E7D4E98-4B9F-475B-98E0-15B658E15449}" type="datetime1">
              <a:rPr lang="en-GB" smtClean="0"/>
              <a:t>10/06/2024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65E5E-4974-3447-B9D9-B77B2649E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5725" y="6435725"/>
            <a:ext cx="482600" cy="331788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25EB4BA-AE51-F64F-90F6-45A514C8FD1A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51EDF-DE6A-A34B-AE4D-DAC78E2252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41738" y="6418263"/>
            <a:ext cx="34528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  <p:sp>
        <p:nvSpPr>
          <p:cNvPr id="1033" name="TextBox 16">
            <a:extLst>
              <a:ext uri="{FF2B5EF4-FFF2-40B4-BE49-F238E27FC236}">
                <a16:creationId xmlns:a16="http://schemas.microsoft.com/office/drawing/2014/main" id="{96546E11-A4F0-E941-9836-40CFF2B19D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93838" y="6691313"/>
            <a:ext cx="24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GB" altLang="en-US"/>
              <a:t> </a:t>
            </a:r>
          </a:p>
        </p:txBody>
      </p:sp>
      <p:pic>
        <p:nvPicPr>
          <p:cNvPr id="2" name="Picture 24">
            <a:extLst>
              <a:ext uri="{FF2B5EF4-FFF2-40B4-BE49-F238E27FC236}">
                <a16:creationId xmlns:a16="http://schemas.microsoft.com/office/drawing/2014/main" id="{CC86F546-7C5E-264D-B5AB-BAF9D2C436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6319838"/>
            <a:ext cx="2779712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</p:sldLayoutIdLst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hse.cern/services-support/occupational-health-service" TargetMode="External"/><Relationship Id="rId2" Type="http://schemas.openxmlformats.org/officeDocument/2006/relationships/hyperlink" Target="https://maps.web.cern.ch/?xmin=2492467.38&amp;ymin=1120943.17&amp;xmax=2493347.92&amp;ymax=1121433.71&amp;basemap=plan&amp;mode=2D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0.jpg"/><Relationship Id="rId7" Type="http://schemas.openxmlformats.org/officeDocument/2006/relationships/hyperlink" Target="https://hse.cern/content/resources-find-medical-care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hyperlink" Target="https://hse.cern/content/mental-health-support" TargetMode="External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29.jpg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12" Type="http://schemas.openxmlformats.org/officeDocument/2006/relationships/image" Target="../media/image24.jfif"/><Relationship Id="rId17" Type="http://schemas.openxmlformats.org/officeDocument/2006/relationships/image" Target="../media/image28.png"/><Relationship Id="rId2" Type="http://schemas.openxmlformats.org/officeDocument/2006/relationships/image" Target="../media/image15.jpg"/><Relationship Id="rId16" Type="http://schemas.openxmlformats.org/officeDocument/2006/relationships/hyperlink" Target="https://hse.web.cern.ch/blooddonation" TargetMode="External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eg"/><Relationship Id="rId11" Type="http://schemas.openxmlformats.org/officeDocument/2006/relationships/image" Target="../media/image23.jfif"/><Relationship Id="rId5" Type="http://schemas.openxmlformats.org/officeDocument/2006/relationships/hyperlink" Target="https://en.wikipedia.org/wiki/Bicycle_helmet" TargetMode="External"/><Relationship Id="rId15" Type="http://schemas.openxmlformats.org/officeDocument/2006/relationships/image" Target="../media/image27.jpg"/><Relationship Id="rId10" Type="http://schemas.openxmlformats.org/officeDocument/2006/relationships/image" Target="../media/image22.jpeg"/><Relationship Id="rId19" Type="http://schemas.openxmlformats.org/officeDocument/2006/relationships/image" Target="../media/image30.png"/><Relationship Id="rId4" Type="http://schemas.openxmlformats.org/officeDocument/2006/relationships/image" Target="../media/image17.jpg"/><Relationship Id="rId9" Type="http://schemas.openxmlformats.org/officeDocument/2006/relationships/image" Target="../media/image21.jpg"/><Relationship Id="rId14" Type="http://schemas.openxmlformats.org/officeDocument/2006/relationships/image" Target="../media/image2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2885/" TargetMode="External"/><Relationship Id="rId2" Type="http://schemas.openxmlformats.org/officeDocument/2006/relationships/hyperlink" Target="https://indico.cern.ch/event/1422883/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A1A875B3-78FE-A244-8CC4-A6199357BED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422275" y="2197768"/>
            <a:ext cx="11347450" cy="158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GB" altLang="en-US" dirty="0"/>
              <a:t>A safe summer at CERN: </a:t>
            </a:r>
            <a:br>
              <a:rPr lang="en-GB" altLang="en-US" dirty="0"/>
            </a:br>
            <a:r>
              <a:rPr lang="en-GB" altLang="en-US" dirty="0"/>
              <a:t>looking after your health</a:t>
            </a:r>
          </a:p>
        </p:txBody>
      </p:sp>
      <p:sp>
        <p:nvSpPr>
          <p:cNvPr id="16386" name="Subtitle 2">
            <a:extLst>
              <a:ext uri="{FF2B5EF4-FFF2-40B4-BE49-F238E27FC236}">
                <a16:creationId xmlns:a16="http://schemas.microsoft.com/office/drawing/2014/main" id="{769B09FA-CCA4-744F-90B8-DCF99C1B6C6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22275" y="5921375"/>
            <a:ext cx="5821363" cy="99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/>
              <a:t>Medical service</a:t>
            </a:r>
          </a:p>
          <a:p>
            <a:pPr eaLnBrk="1" hangingPunct="1"/>
            <a:r>
              <a:rPr lang="en-GB" altLang="en-US" dirty="0"/>
              <a:t>Summer 2024</a:t>
            </a:r>
          </a:p>
        </p:txBody>
      </p:sp>
      <p:sp>
        <p:nvSpPr>
          <p:cNvPr id="16387" name="Text Placeholder 3">
            <a:extLst>
              <a:ext uri="{FF2B5EF4-FFF2-40B4-BE49-F238E27FC236}">
                <a16:creationId xmlns:a16="http://schemas.microsoft.com/office/drawing/2014/main" id="{B16F6C72-B00C-DF47-ABB4-174B00117C26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7664450" y="6359525"/>
            <a:ext cx="4214813" cy="498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/>
              <a:t>EDMS reference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1B7F8CB6-D3C6-5C4F-9D11-BC8A021FB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4695" y="-3372"/>
            <a:ext cx="12224084" cy="1325563"/>
          </a:xfrm>
        </p:spPr>
        <p:txBody>
          <a:bodyPr wrap="square" anchor="ctr">
            <a:normAutofit fontScale="90000"/>
          </a:bodyPr>
          <a:lstStyle/>
          <a:p>
            <a:pPr algn="ctr"/>
            <a:r>
              <a:rPr lang="en-GB" altLang="en-US" sz="4800" dirty="0"/>
              <a:t>If you need primary care, advice or support</a:t>
            </a:r>
            <a:br>
              <a:rPr lang="en-GB" altLang="en-US" dirty="0"/>
            </a:br>
            <a:r>
              <a:rPr lang="fr-CH" sz="4800" i="1" dirty="0" err="1"/>
              <a:t>We</a:t>
            </a:r>
            <a:r>
              <a:rPr lang="fr-CH" sz="4800" i="1" dirty="0"/>
              <a:t> are </a:t>
            </a:r>
            <a:r>
              <a:rPr lang="fr-CH" sz="4800" i="1" dirty="0" err="1"/>
              <a:t>here</a:t>
            </a:r>
            <a:r>
              <a:rPr lang="fr-CH" sz="4800" i="1" dirty="0"/>
              <a:t> for </a:t>
            </a:r>
            <a:r>
              <a:rPr lang="fr-CH" sz="4800" i="1" dirty="0" err="1"/>
              <a:t>you</a:t>
            </a:r>
            <a:r>
              <a:rPr lang="fr-CH" sz="4800" i="1" dirty="0"/>
              <a:t>!</a:t>
            </a:r>
            <a:endParaRPr lang="en-GB" altLang="en-US" dirty="0"/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A243A762-17BA-7745-8664-E7B4622303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0418763" y="6427788"/>
            <a:ext cx="90805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fld id="{2E0F1DF6-1C88-429C-A0B7-A4F3C6A8E00E}" type="datetime1">
              <a:rPr lang="en-GB" altLang="en-US" sz="800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10/06/2024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5549C385-EAED-EE4C-A414-5B2B7A05FA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fld id="{4543CD3E-7EA7-EF4F-88C4-D61921E9B36B}" type="slidenum">
              <a:rPr lang="en-GB" altLang="en-US" sz="800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2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2" name="Footer Placeholder 4">
            <a:extLst>
              <a:ext uri="{FF2B5EF4-FFF2-40B4-BE49-F238E27FC236}">
                <a16:creationId xmlns:a16="http://schemas.microsoft.com/office/drawing/2014/main" id="{BBFC4723-33B1-834D-89CF-70174F94A4C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Medical Service | Summer student welcome</a:t>
            </a:r>
            <a:endParaRPr lang="en-GB" altLang="en-US" sz="1000">
              <a:solidFill>
                <a:schemeClr val="bg1"/>
              </a:solidFill>
            </a:endParaRPr>
          </a:p>
        </p:txBody>
      </p:sp>
      <p:sp>
        <p:nvSpPr>
          <p:cNvPr id="6" name="TextBox 25">
            <a:extLst>
              <a:ext uri="{FF2B5EF4-FFF2-40B4-BE49-F238E27FC236}">
                <a16:creationId xmlns:a16="http://schemas.microsoft.com/office/drawing/2014/main" id="{97CDD69A-A437-3F4F-4259-12ED39E6AB6E}"/>
              </a:ext>
            </a:extLst>
          </p:cNvPr>
          <p:cNvSpPr txBox="1"/>
          <p:nvPr/>
        </p:nvSpPr>
        <p:spPr>
          <a:xfrm>
            <a:off x="368969" y="1633426"/>
            <a:ext cx="968251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GB" sz="2400" b="1" dirty="0">
                <a:hlinkClick r:id="rId2"/>
              </a:rPr>
              <a:t>Building 57</a:t>
            </a:r>
            <a:endParaRPr lang="en-GB" sz="2400" b="1" dirty="0"/>
          </a:p>
          <a:p>
            <a:pPr lvl="1" algn="ctr"/>
            <a:endParaRPr lang="en-GB" sz="2400" b="1" dirty="0"/>
          </a:p>
          <a:p>
            <a:pPr lvl="1" algn="ctr"/>
            <a:r>
              <a:rPr lang="en-GB" sz="2400" dirty="0"/>
              <a:t>Monday – Friday</a:t>
            </a:r>
            <a:br>
              <a:rPr lang="en-GB" sz="2400" dirty="0"/>
            </a:br>
            <a:r>
              <a:rPr lang="en-GB" sz="2400" dirty="0"/>
              <a:t>8.00 - 12.30 | 13.30 - 17.00 </a:t>
            </a:r>
          </a:p>
          <a:p>
            <a:pPr lvl="1" algn="just"/>
            <a:endParaRPr lang="fr-CH" sz="2400" dirty="0"/>
          </a:p>
          <a:p>
            <a:pPr marL="0" indent="0">
              <a:buNone/>
            </a:pPr>
            <a:r>
              <a:rPr lang="fr-CH" sz="2400" b="1" dirty="0"/>
              <a:t>Ground </a:t>
            </a:r>
            <a:r>
              <a:rPr lang="fr-CH" sz="2400" b="1" dirty="0" err="1"/>
              <a:t>floor</a:t>
            </a:r>
            <a:r>
              <a:rPr lang="fr-CH" sz="2400" b="1" dirty="0"/>
              <a:t> </a:t>
            </a:r>
          </a:p>
          <a:p>
            <a:pPr marL="0" indent="0">
              <a:buNone/>
            </a:pPr>
            <a:r>
              <a:rPr lang="fr-CH" sz="2400" b="1" dirty="0"/>
              <a:t>- </a:t>
            </a:r>
            <a:r>
              <a:rPr lang="fr-CH" sz="2400" dirty="0"/>
              <a:t>Infirmary: for </a:t>
            </a:r>
            <a:r>
              <a:rPr lang="fr-CH" sz="2400" dirty="0" err="1"/>
              <a:t>anyone</a:t>
            </a:r>
            <a:r>
              <a:rPr lang="fr-CH" sz="2400" dirty="0"/>
              <a:t> on the CERN site</a:t>
            </a:r>
          </a:p>
          <a:p>
            <a:pPr marL="0" indent="0">
              <a:buNone/>
            </a:pPr>
            <a:r>
              <a:rPr lang="fr-CH" sz="2400" b="1" dirty="0"/>
              <a:t>1st </a:t>
            </a:r>
            <a:r>
              <a:rPr lang="fr-CH" sz="2400" b="1" dirty="0" err="1"/>
              <a:t>floor</a:t>
            </a:r>
            <a:r>
              <a:rPr lang="fr-CH" sz="2400" dirty="0"/>
              <a:t> </a:t>
            </a:r>
          </a:p>
          <a:p>
            <a:pPr marL="0" indent="0">
              <a:buNone/>
            </a:pPr>
            <a:r>
              <a:rPr lang="fr-CH" sz="2400" dirty="0"/>
              <a:t>- </a:t>
            </a:r>
            <a:r>
              <a:rPr lang="fr-CH" sz="2400" dirty="0" err="1"/>
              <a:t>Psychologists</a:t>
            </a:r>
            <a:r>
              <a:rPr lang="fr-CH" sz="2400" dirty="0"/>
              <a:t>: for MPE &amp; MPA</a:t>
            </a:r>
          </a:p>
          <a:p>
            <a:pPr>
              <a:buFontTx/>
              <a:buChar char="-"/>
            </a:pPr>
            <a:r>
              <a:rPr lang="fr-CH" sz="2400" dirty="0" err="1"/>
              <a:t>Occupational</a:t>
            </a:r>
            <a:r>
              <a:rPr lang="fr-CH" sz="2400" dirty="0"/>
              <a:t> </a:t>
            </a:r>
            <a:r>
              <a:rPr lang="fr-CH" sz="2400" dirty="0" err="1"/>
              <a:t>Health</a:t>
            </a:r>
            <a:r>
              <a:rPr lang="fr-CH" sz="2400" dirty="0"/>
              <a:t> </a:t>
            </a:r>
            <a:r>
              <a:rPr lang="fr-CH" sz="2400" dirty="0" err="1"/>
              <a:t>Medicine</a:t>
            </a:r>
            <a:r>
              <a:rPr lang="fr-CH" sz="2400" dirty="0"/>
              <a:t>: for MPE &amp; </a:t>
            </a:r>
            <a:r>
              <a:rPr lang="fr-CH" sz="2400" dirty="0" err="1"/>
              <a:t>students</a:t>
            </a:r>
            <a:endParaRPr lang="fr-CH" sz="2400" dirty="0"/>
          </a:p>
          <a:p>
            <a:pPr marL="0" indent="0" algn="just">
              <a:buNone/>
            </a:pPr>
            <a:r>
              <a:rPr lang="fr-CH" sz="2400" u="sng" dirty="0">
                <a:solidFill>
                  <a:schemeClr val="accent6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fr-CH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Picture 10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926EFD5C-67B1-FF5B-B847-B1AAD9C5FD3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4" t="15279" r="17574" b="30243"/>
          <a:stretch/>
        </p:blipFill>
        <p:spPr>
          <a:xfrm>
            <a:off x="7816937" y="3485851"/>
            <a:ext cx="4375063" cy="2617486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8A0CDDB-313D-17C6-BFC4-1A334EA99EB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4090" t="23737" r="31534" b="42323"/>
          <a:stretch/>
        </p:blipFill>
        <p:spPr>
          <a:xfrm>
            <a:off x="9202669" y="1893059"/>
            <a:ext cx="2313056" cy="1535941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44000" decel="5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E99F924-E664-FAC3-BC57-68194E7C2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96DDFC-F9FD-4191-A1DA-E4555F2B1520}" type="datetime1">
              <a:rPr lang="en-GB" smtClean="0"/>
              <a:t>10/06/2024</a:t>
            </a:fld>
            <a:endParaRPr lang="en-GB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532E539-BD65-068C-3292-2E74EC96E2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EE83F9C-7B3B-364B-8227-ECE9A0592CD5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1329E9B-5834-562E-4831-A1F5B2DC541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5D1F0A2-A499-E565-6BE6-3F08DD1005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278" t="25654" r="7096" b="22197"/>
          <a:stretch/>
        </p:blipFill>
        <p:spPr>
          <a:xfrm>
            <a:off x="329374" y="264695"/>
            <a:ext cx="11668951" cy="5411537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0B31847-5258-6C99-1E4C-923293A233A1}"/>
              </a:ext>
            </a:extLst>
          </p:cNvPr>
          <p:cNvSpPr txBox="1"/>
          <p:nvPr/>
        </p:nvSpPr>
        <p:spPr>
          <a:xfrm>
            <a:off x="8635624" y="2359109"/>
            <a:ext cx="1577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/>
              <a:t>The Globe</a:t>
            </a:r>
          </a:p>
        </p:txBody>
      </p:sp>
      <p:sp>
        <p:nvSpPr>
          <p:cNvPr id="9" name="Flèche : bas 8">
            <a:extLst>
              <a:ext uri="{FF2B5EF4-FFF2-40B4-BE49-F238E27FC236}">
                <a16:creationId xmlns:a16="http://schemas.microsoft.com/office/drawing/2014/main" id="{057EE806-8001-3D12-E5E9-73EDA74B3000}"/>
              </a:ext>
            </a:extLst>
          </p:cNvPr>
          <p:cNvSpPr/>
          <p:nvPr/>
        </p:nvSpPr>
        <p:spPr>
          <a:xfrm rot="1376770">
            <a:off x="5289370" y="2111908"/>
            <a:ext cx="238259" cy="1547369"/>
          </a:xfrm>
          <a:prstGeom prst="downArrow">
            <a:avLst>
              <a:gd name="adj1" fmla="val 53759"/>
              <a:gd name="adj2" fmla="val 50000"/>
            </a:avLst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Flèche : bas 9">
            <a:extLst>
              <a:ext uri="{FF2B5EF4-FFF2-40B4-BE49-F238E27FC236}">
                <a16:creationId xmlns:a16="http://schemas.microsoft.com/office/drawing/2014/main" id="{37062732-C97F-A354-7C27-402046164C6E}"/>
              </a:ext>
            </a:extLst>
          </p:cNvPr>
          <p:cNvSpPr/>
          <p:nvPr/>
        </p:nvSpPr>
        <p:spPr>
          <a:xfrm rot="6749749">
            <a:off x="3383298" y="1626406"/>
            <a:ext cx="238259" cy="2979364"/>
          </a:xfrm>
          <a:prstGeom prst="downArrow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1D806CB-D76B-F2F6-7F0D-552E2D5221C4}"/>
              </a:ext>
            </a:extLst>
          </p:cNvPr>
          <p:cNvSpPr txBox="1"/>
          <p:nvPr/>
        </p:nvSpPr>
        <p:spPr>
          <a:xfrm>
            <a:off x="9424455" y="3910694"/>
            <a:ext cx="1577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/>
              <a:t>Science Gateway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523391C-ACDF-938B-3488-E96EE3A22638}"/>
              </a:ext>
            </a:extLst>
          </p:cNvPr>
          <p:cNvSpPr txBox="1"/>
          <p:nvPr/>
        </p:nvSpPr>
        <p:spPr>
          <a:xfrm>
            <a:off x="4742927" y="1314764"/>
            <a:ext cx="1577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/>
              <a:t>B Entrance / Building 55</a:t>
            </a:r>
          </a:p>
        </p:txBody>
      </p:sp>
    </p:spTree>
    <p:extLst>
      <p:ext uri="{BB962C8B-B14F-4D97-AF65-F5344CB8AC3E}">
        <p14:creationId xmlns:p14="http://schemas.microsoft.com/office/powerpoint/2010/main" val="894595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0" grpId="0" animBg="1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1B7F8CB6-D3C6-5C4F-9D11-BC8A021FB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86269" y="-3372"/>
            <a:ext cx="4217573" cy="1325563"/>
          </a:xfrm>
        </p:spPr>
        <p:txBody>
          <a:bodyPr wrap="square" anchor="ctr">
            <a:normAutofit/>
          </a:bodyPr>
          <a:lstStyle/>
          <a:p>
            <a:r>
              <a:rPr lang="en-GB" altLang="en-US" dirty="0"/>
              <a:t>Health Support</a:t>
            </a:r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A243A762-17BA-7745-8664-E7B4622303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0418763" y="6427788"/>
            <a:ext cx="90805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fld id="{2E0F1DF6-1C88-429C-A0B7-A4F3C6A8E00E}" type="datetime1">
              <a:rPr lang="en-GB" altLang="en-US" sz="800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10/06/2024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5549C385-EAED-EE4C-A414-5B2B7A05FA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fld id="{4543CD3E-7EA7-EF4F-88C4-D61921E9B36B}" type="slidenum">
              <a:rPr lang="en-GB" altLang="en-US" sz="800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4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2" name="Footer Placeholder 4">
            <a:extLst>
              <a:ext uri="{FF2B5EF4-FFF2-40B4-BE49-F238E27FC236}">
                <a16:creationId xmlns:a16="http://schemas.microsoft.com/office/drawing/2014/main" id="{BBFC4723-33B1-834D-89CF-70174F94A4C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Medical Service | Summer student welcome</a:t>
            </a:r>
            <a:endParaRPr lang="en-GB" altLang="en-US" sz="1000">
              <a:solidFill>
                <a:schemeClr val="bg1"/>
              </a:solidFill>
            </a:endParaRPr>
          </a:p>
        </p:txBody>
      </p:sp>
      <p:pic>
        <p:nvPicPr>
          <p:cNvPr id="5" name="Image 4" descr="Une image contenant symbole, logo, Emblème, texte&#10;&#10;Description générée automatiquement">
            <a:extLst>
              <a:ext uri="{FF2B5EF4-FFF2-40B4-BE49-F238E27FC236}">
                <a16:creationId xmlns:a16="http://schemas.microsoft.com/office/drawing/2014/main" id="{552CF1F9-4666-BCBE-D0D4-E724815D67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94" y="1633426"/>
            <a:ext cx="1700144" cy="1713278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6" name="TextBox 25">
            <a:extLst>
              <a:ext uri="{FF2B5EF4-FFF2-40B4-BE49-F238E27FC236}">
                <a16:creationId xmlns:a16="http://schemas.microsoft.com/office/drawing/2014/main" id="{97CDD69A-A437-3F4F-4259-12ED39E6AB6E}"/>
              </a:ext>
            </a:extLst>
          </p:cNvPr>
          <p:cNvSpPr txBox="1"/>
          <p:nvPr/>
        </p:nvSpPr>
        <p:spPr>
          <a:xfrm>
            <a:off x="2355790" y="1604077"/>
            <a:ext cx="4567805" cy="872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b="1" dirty="0">
                <a:solidFill>
                  <a:srgbClr val="FF0000"/>
                </a:solidFill>
              </a:rPr>
              <a:t>In case of emergency</a:t>
            </a:r>
          </a:p>
          <a:p>
            <a:pPr algn="ctr">
              <a:lnSpc>
                <a:spcPct val="150000"/>
              </a:lnSpc>
            </a:pPr>
            <a:r>
              <a:rPr lang="fr-CH" dirty="0">
                <a:solidFill>
                  <a:srgbClr val="FF0000"/>
                </a:solidFill>
              </a:rPr>
              <a:t>If </a:t>
            </a:r>
            <a:r>
              <a:rPr lang="fr-CH" dirty="0" err="1">
                <a:solidFill>
                  <a:srgbClr val="FF0000"/>
                </a:solidFill>
              </a:rPr>
              <a:t>you</a:t>
            </a:r>
            <a:r>
              <a:rPr lang="fr-CH" dirty="0">
                <a:solidFill>
                  <a:srgbClr val="FF0000"/>
                </a:solidFill>
              </a:rPr>
              <a:t> are at CERN : +41 22 76 </a:t>
            </a:r>
            <a:r>
              <a:rPr lang="fr-CH" b="1" dirty="0">
                <a:solidFill>
                  <a:srgbClr val="FF0000"/>
                </a:solidFill>
              </a:rPr>
              <a:t>74444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28C3E11B-0D8C-2D11-55BC-158357531F3F}"/>
              </a:ext>
            </a:extLst>
          </p:cNvPr>
          <p:cNvSpPr txBox="1"/>
          <p:nvPr/>
        </p:nvSpPr>
        <p:spPr>
          <a:xfrm>
            <a:off x="2630420" y="2511859"/>
            <a:ext cx="4018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rgbClr val="FF0000"/>
                </a:solidFill>
              </a:rPr>
              <a:t>If </a:t>
            </a:r>
            <a:r>
              <a:rPr lang="fr-CH" dirty="0" err="1">
                <a:solidFill>
                  <a:srgbClr val="FF0000"/>
                </a:solidFill>
              </a:rPr>
              <a:t>you</a:t>
            </a:r>
            <a:r>
              <a:rPr lang="fr-CH" dirty="0">
                <a:solidFill>
                  <a:srgbClr val="FF0000"/>
                </a:solidFill>
              </a:rPr>
              <a:t> are </a:t>
            </a:r>
            <a:r>
              <a:rPr lang="fr-CH" dirty="0" err="1">
                <a:solidFill>
                  <a:srgbClr val="FF0000"/>
                </a:solidFill>
              </a:rPr>
              <a:t>outside</a:t>
            </a:r>
            <a:r>
              <a:rPr lang="fr-CH" dirty="0">
                <a:solidFill>
                  <a:srgbClr val="FF0000"/>
                </a:solidFill>
              </a:rPr>
              <a:t> CERN call 112 or </a:t>
            </a:r>
          </a:p>
          <a:p>
            <a:pPr algn="ctr"/>
            <a:r>
              <a:rPr lang="fr-CH" dirty="0"/>
              <a:t>In FR call 15 - </a:t>
            </a:r>
            <a:r>
              <a:rPr lang="fr-CH" dirty="0">
                <a:solidFill>
                  <a:srgbClr val="000000"/>
                </a:solidFill>
              </a:rPr>
              <a:t>In CH call 144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120445B-050B-05CE-5315-0142085827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26"/>
          <a:stretch/>
        </p:blipFill>
        <p:spPr>
          <a:xfrm>
            <a:off x="670432" y="4044227"/>
            <a:ext cx="3014539" cy="172782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Image 7">
            <a:hlinkClick r:id="rId4"/>
            <a:extLst>
              <a:ext uri="{FF2B5EF4-FFF2-40B4-BE49-F238E27FC236}">
                <a16:creationId xmlns:a16="http://schemas.microsoft.com/office/drawing/2014/main" id="{E69F8A0C-F92E-4085-B2B5-11840723033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9975" t="23353" r="25757" b="53601"/>
          <a:stretch/>
        </p:blipFill>
        <p:spPr>
          <a:xfrm>
            <a:off x="7499671" y="3819633"/>
            <a:ext cx="3907686" cy="1972392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4" name="Image 3" descr="Une image contenant Police, logo, Graphique, texte&#10;&#10;Description générée automatiquement">
            <a:extLst>
              <a:ext uri="{FF2B5EF4-FFF2-40B4-BE49-F238E27FC236}">
                <a16:creationId xmlns:a16="http://schemas.microsoft.com/office/drawing/2014/main" id="{365D4FA3-F73F-B311-E4D6-B6F4E082308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60" b="13711"/>
          <a:stretch/>
        </p:blipFill>
        <p:spPr>
          <a:xfrm>
            <a:off x="4419540" y="4069571"/>
            <a:ext cx="2345562" cy="168587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6B17F24-BA27-7D53-85C5-1076CC095F2B}"/>
              </a:ext>
            </a:extLst>
          </p:cNvPr>
          <p:cNvSpPr txBox="1"/>
          <p:nvPr/>
        </p:nvSpPr>
        <p:spPr>
          <a:xfrm>
            <a:off x="1381124" y="5753805"/>
            <a:ext cx="1589264" cy="383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latin typeface="Arial"/>
                <a:cs typeface="Arial"/>
                <a:hlinkClick r:id="rId7"/>
              </a:rPr>
              <a:t>Find a doctor</a:t>
            </a:r>
            <a:endParaRPr lang="en-GB" dirty="0">
              <a:latin typeface="Arial"/>
            </a:endParaRPr>
          </a:p>
        </p:txBody>
      </p:sp>
      <p:pic>
        <p:nvPicPr>
          <p:cNvPr id="9" name="Picture 8" descr="A building with a sign on the front&#10;&#10;Description automatically generated">
            <a:extLst>
              <a:ext uri="{FF2B5EF4-FFF2-40B4-BE49-F238E27FC236}">
                <a16:creationId xmlns:a16="http://schemas.microsoft.com/office/drawing/2014/main" id="{0DF699A1-96AD-313B-14B0-3B0B84295D3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1" t="18664" b="28425"/>
          <a:stretch/>
        </p:blipFill>
        <p:spPr>
          <a:xfrm>
            <a:off x="7647421" y="1250104"/>
            <a:ext cx="4113134" cy="2177207"/>
          </a:xfrm>
          <a:prstGeom prst="rect">
            <a:avLst/>
          </a:prstGeom>
        </p:spPr>
      </p:pic>
      <p:pic>
        <p:nvPicPr>
          <p:cNvPr id="10" name="Picture 9" descr="A glass doors with a red box and a telephone on the wall&#10;&#10;Description automatically generated">
            <a:extLst>
              <a:ext uri="{FF2B5EF4-FFF2-40B4-BE49-F238E27FC236}">
                <a16:creationId xmlns:a16="http://schemas.microsoft.com/office/drawing/2014/main" id="{AB9AFD45-7ABC-5B3E-FE86-48958791EDD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-36" t="3425" r="70" b="12158"/>
          <a:stretch/>
        </p:blipFill>
        <p:spPr>
          <a:xfrm>
            <a:off x="7647421" y="346004"/>
            <a:ext cx="4113393" cy="347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5942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44000" decel="5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6" grpId="0"/>
      <p:bldP spid="7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invertébré&#10;&#10;Description générée automatiquement">
            <a:extLst>
              <a:ext uri="{FF2B5EF4-FFF2-40B4-BE49-F238E27FC236}">
                <a16:creationId xmlns:a16="http://schemas.microsoft.com/office/drawing/2014/main" id="{639FB846-DF40-B0BC-61C5-DC6F23A05C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711" b="18899"/>
          <a:stretch/>
        </p:blipFill>
        <p:spPr>
          <a:xfrm>
            <a:off x="8396177" y="3333394"/>
            <a:ext cx="2934137" cy="510245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17409" name="Title 1">
            <a:extLst>
              <a:ext uri="{FF2B5EF4-FFF2-40B4-BE49-F238E27FC236}">
                <a16:creationId xmlns:a16="http://schemas.microsoft.com/office/drawing/2014/main" id="{1B7F8CB6-D3C6-5C4F-9D11-BC8A021FB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7784" y="121402"/>
            <a:ext cx="5348393" cy="1325563"/>
          </a:xfrm>
        </p:spPr>
        <p:txBody>
          <a:bodyPr wrap="square" anchor="ctr">
            <a:normAutofit/>
          </a:bodyPr>
          <a:lstStyle/>
          <a:p>
            <a:r>
              <a:rPr lang="en-GB" altLang="en-US" dirty="0"/>
              <a:t>Useful information?</a:t>
            </a:r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A243A762-17BA-7745-8664-E7B4622303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0418763" y="6427788"/>
            <a:ext cx="90805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fld id="{2E0F1DF6-1C88-429C-A0B7-A4F3C6A8E00E}" type="datetime1">
              <a:rPr lang="en-GB" altLang="en-US" sz="800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10/06/2024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5549C385-EAED-EE4C-A414-5B2B7A05FA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fld id="{4543CD3E-7EA7-EF4F-88C4-D61921E9B36B}" type="slidenum">
              <a:rPr lang="en-GB" altLang="en-US" sz="800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5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2" name="Footer Placeholder 4">
            <a:extLst>
              <a:ext uri="{FF2B5EF4-FFF2-40B4-BE49-F238E27FC236}">
                <a16:creationId xmlns:a16="http://schemas.microsoft.com/office/drawing/2014/main" id="{BBFC4723-33B1-834D-89CF-70174F94A4C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Medical Service | Summer student welcome</a:t>
            </a:r>
            <a:endParaRPr lang="en-GB" altLang="en-US" sz="1000">
              <a:solidFill>
                <a:schemeClr val="bg1"/>
              </a:solidFill>
            </a:endParaRPr>
          </a:p>
        </p:txBody>
      </p:sp>
      <p:pic>
        <p:nvPicPr>
          <p:cNvPr id="1027" name="B7B91D31-7894-493A-93AE-8CE6DBDA3BA8">
            <a:extLst>
              <a:ext uri="{FF2B5EF4-FFF2-40B4-BE49-F238E27FC236}">
                <a16:creationId xmlns:a16="http://schemas.microsoft.com/office/drawing/2014/main" id="{D436DFE7-DF72-479E-DDCE-1CF07EF99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616" y="3553090"/>
            <a:ext cx="2003258" cy="2671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EE2CC109-29D5-93CE-A1C2-0FF7C031AC01}"/>
              </a:ext>
            </a:extLst>
          </p:cNvPr>
          <p:cNvGrpSpPr/>
          <p:nvPr/>
        </p:nvGrpSpPr>
        <p:grpSpPr>
          <a:xfrm>
            <a:off x="403803" y="987007"/>
            <a:ext cx="2850866" cy="1974243"/>
            <a:chOff x="7436835" y="523438"/>
            <a:chExt cx="2850866" cy="1974243"/>
          </a:xfrm>
        </p:grpSpPr>
        <p:pic>
          <p:nvPicPr>
            <p:cNvPr id="18" name="Picture 17" descr="A close-up of a helmet&#10;&#10;Description automatically generated with medium confidence">
              <a:extLst>
                <a:ext uri="{FF2B5EF4-FFF2-40B4-BE49-F238E27FC236}">
                  <a16:creationId xmlns:a16="http://schemas.microsoft.com/office/drawing/2014/main" id="{84D067D9-2381-C12F-3B48-6F8E3CA42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tretch>
              <a:fillRect/>
            </a:stretch>
          </p:blipFill>
          <p:spPr>
            <a:xfrm>
              <a:off x="9042871" y="1333628"/>
              <a:ext cx="1244830" cy="989640"/>
            </a:xfrm>
            <a:prstGeom prst="rect">
              <a:avLst/>
            </a:prstGeom>
          </p:spPr>
        </p:pic>
        <p:pic>
          <p:nvPicPr>
            <p:cNvPr id="16" name="Picture 15" descr="A row of bicycles in different colors parked in a row on a cobblestone street">
              <a:extLst>
                <a:ext uri="{FF2B5EF4-FFF2-40B4-BE49-F238E27FC236}">
                  <a16:creationId xmlns:a16="http://schemas.microsoft.com/office/drawing/2014/main" id="{C12A90CC-DDB2-0922-1B59-D83E1C6C17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6835" y="1331411"/>
              <a:ext cx="1749405" cy="116627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1" name="Graphic 20" descr="Warning with solid fill">
              <a:extLst>
                <a:ext uri="{FF2B5EF4-FFF2-40B4-BE49-F238E27FC236}">
                  <a16:creationId xmlns:a16="http://schemas.microsoft.com/office/drawing/2014/main" id="{D5DD3D21-EF27-3A2E-35B1-299980EF80F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583979" y="523438"/>
              <a:ext cx="914400" cy="914400"/>
            </a:xfrm>
            <a:prstGeom prst="rect">
              <a:avLst/>
            </a:prstGeom>
          </p:spPr>
        </p:pic>
      </p:grpSp>
      <p:pic>
        <p:nvPicPr>
          <p:cNvPr id="33" name="Image 32" descr="Une image contenant plein air, ciel, habits, chaussure&#10;&#10;Description générée automatiquement">
            <a:extLst>
              <a:ext uri="{FF2B5EF4-FFF2-40B4-BE49-F238E27FC236}">
                <a16:creationId xmlns:a16="http://schemas.microsoft.com/office/drawing/2014/main" id="{7CE252E5-9BD4-CEDD-688D-1BD12440F66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2" t="24304" r="12130" b="20040"/>
          <a:stretch/>
        </p:blipFill>
        <p:spPr>
          <a:xfrm>
            <a:off x="9900260" y="1691654"/>
            <a:ext cx="1360301" cy="66195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0" name="Image 19" descr="Une image contenant ciel, doigt, personne, tenue&#10;&#10;Description générée automatiquement">
            <a:extLst>
              <a:ext uri="{FF2B5EF4-FFF2-40B4-BE49-F238E27FC236}">
                <a16:creationId xmlns:a16="http://schemas.microsoft.com/office/drawing/2014/main" id="{34826238-7ECB-222A-80B4-0526C8B2E7E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8" t="10994" r="18839" b="949"/>
          <a:stretch/>
        </p:blipFill>
        <p:spPr>
          <a:xfrm>
            <a:off x="10480353" y="2359295"/>
            <a:ext cx="843509" cy="94303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Image 6" descr="Une image contenant ciel, fluide, liquide, boisson gazeuse&#10;&#10;Description générée automatiquement">
            <a:extLst>
              <a:ext uri="{FF2B5EF4-FFF2-40B4-BE49-F238E27FC236}">
                <a16:creationId xmlns:a16="http://schemas.microsoft.com/office/drawing/2014/main" id="{9C3839F2-FAE3-0A71-0366-177402BFF2B6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05" r="5467"/>
          <a:stretch/>
        </p:blipFill>
        <p:spPr>
          <a:xfrm>
            <a:off x="9382452" y="1446965"/>
            <a:ext cx="468905" cy="87250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Picture 2" descr="A picture containing outdoor, wilderness, sky, nature&#10;&#10;Description automatically generated">
            <a:extLst>
              <a:ext uri="{FF2B5EF4-FFF2-40B4-BE49-F238E27FC236}">
                <a16:creationId xmlns:a16="http://schemas.microsoft.com/office/drawing/2014/main" id="{A6E42017-AEBF-C2DF-FF7B-1C6800374E9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212" y="1838590"/>
            <a:ext cx="2419350" cy="17145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9" name="Image 8" descr="Une image contenant clipart, dessin humoristique, art&#10;&#10;Description générée automatiquement">
            <a:extLst>
              <a:ext uri="{FF2B5EF4-FFF2-40B4-BE49-F238E27FC236}">
                <a16:creationId xmlns:a16="http://schemas.microsoft.com/office/drawing/2014/main" id="{C5F47AA8-2549-89DC-3709-15515A935CE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7958" y="1296089"/>
            <a:ext cx="1598024" cy="1473129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E2EF5850-5BA5-5F7C-394D-1015DE5B8BAA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38" t="3219" r="3171"/>
          <a:stretch/>
        </p:blipFill>
        <p:spPr>
          <a:xfrm>
            <a:off x="7997444" y="4634469"/>
            <a:ext cx="1275476" cy="126759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4BDC8945-C750-3823-68E9-DE0836B19D2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548" y="4369308"/>
            <a:ext cx="2206752" cy="1472184"/>
          </a:xfrm>
          <a:prstGeom prst="rect">
            <a:avLst/>
          </a:prstGeom>
        </p:spPr>
      </p:pic>
      <p:pic>
        <p:nvPicPr>
          <p:cNvPr id="25" name="Image 24">
            <a:hlinkClick r:id="rId16"/>
            <a:extLst>
              <a:ext uri="{FF2B5EF4-FFF2-40B4-BE49-F238E27FC236}">
                <a16:creationId xmlns:a16="http://schemas.microsoft.com/office/drawing/2014/main" id="{6586A348-CB4D-FB5E-EAE3-908BB463AEF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468" y="2168138"/>
            <a:ext cx="1804420" cy="1801372"/>
          </a:xfrm>
          <a:prstGeom prst="rect">
            <a:avLst/>
          </a:prstGeom>
        </p:spPr>
      </p:pic>
      <p:pic>
        <p:nvPicPr>
          <p:cNvPr id="5" name="Image 4" descr="Une image contenant personne, ongle, doigt, dents&#10;&#10;Description générée automatiquement">
            <a:extLst>
              <a:ext uri="{FF2B5EF4-FFF2-40B4-BE49-F238E27FC236}">
                <a16:creationId xmlns:a16="http://schemas.microsoft.com/office/drawing/2014/main" id="{A26C218B-D693-D506-B673-045D50855BD8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79"/>
          <a:stretch/>
        </p:blipFill>
        <p:spPr>
          <a:xfrm>
            <a:off x="421894" y="3633013"/>
            <a:ext cx="1626003" cy="2002912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8D18A1A-5452-9CB7-CCBC-31655592FF47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l="67697" t="15989" r="27501" b="56056"/>
          <a:stretch/>
        </p:blipFill>
        <p:spPr>
          <a:xfrm>
            <a:off x="2205183" y="3257961"/>
            <a:ext cx="1577315" cy="270985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1937935-0B4B-252E-F039-4A85E82CC0B1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564120" y="4597833"/>
            <a:ext cx="818528" cy="895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1178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1DEC27-E553-1BC4-1675-1C799BF62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923503" cy="1325563"/>
          </a:xfrm>
        </p:spPr>
        <p:txBody>
          <a:bodyPr/>
          <a:lstStyle/>
          <a:p>
            <a:r>
              <a:rPr lang="fr-CH" dirty="0" err="1"/>
              <a:t>Comming</a:t>
            </a:r>
            <a:r>
              <a:rPr lang="fr-CH" dirty="0"/>
              <a:t> </a:t>
            </a:r>
            <a:r>
              <a:rPr lang="fr-CH" dirty="0" err="1"/>
              <a:t>soon</a:t>
            </a:r>
            <a:r>
              <a:rPr lang="fr-CH" dirty="0"/>
              <a:t>…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F6C31C-7291-0C06-FE12-92CEB35225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84261" y="1821404"/>
            <a:ext cx="8546206" cy="795655"/>
          </a:xfrm>
        </p:spPr>
        <p:txBody>
          <a:bodyPr/>
          <a:lstStyle/>
          <a:p>
            <a:pPr marL="0" indent="0">
              <a:buNone/>
            </a:pPr>
            <a:r>
              <a:rPr lang="fr-CH" sz="2400" dirty="0"/>
              <a:t>A meeting </a:t>
            </a:r>
            <a:r>
              <a:rPr lang="fr-CH" sz="2400" dirty="0" err="1"/>
              <a:t>with</a:t>
            </a:r>
            <a:r>
              <a:rPr lang="fr-CH" sz="2400" dirty="0"/>
              <a:t> the </a:t>
            </a:r>
            <a:r>
              <a:rPr lang="fr-CH" sz="2400" dirty="0" err="1"/>
              <a:t>psychologists</a:t>
            </a:r>
            <a:r>
              <a:rPr lang="fr-CH" sz="2400" dirty="0"/>
              <a:t> :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DA91E88-BBD3-3FD4-E2ED-04860D15F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1F786D-619C-4412-90CD-0B1AFE3295CC}" type="datetime1">
              <a:rPr lang="en-GB" smtClean="0"/>
              <a:t>10/06/2024</a:t>
            </a:fld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838DA7-512D-1973-8551-F0BF5E1375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FD6B396-48DF-A044-841D-D125AFA81A5F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33141322-22B1-EBA0-ADC1-71954211B0A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DBE82B2-C962-7D79-8CC3-D19A7306F5C8}"/>
              </a:ext>
            </a:extLst>
          </p:cNvPr>
          <p:cNvSpPr txBox="1"/>
          <p:nvPr/>
        </p:nvSpPr>
        <p:spPr>
          <a:xfrm>
            <a:off x="1249250" y="2511878"/>
            <a:ext cx="88187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H" sz="2400" dirty="0"/>
              <a:t>Tuesday </a:t>
            </a:r>
            <a:r>
              <a:rPr lang="fr-CH" sz="2400" b="1" dirty="0">
                <a:solidFill>
                  <a:srgbClr val="00B050"/>
                </a:solidFill>
              </a:rPr>
              <a:t>June 18th at 9 </a:t>
            </a:r>
            <a:r>
              <a:rPr lang="fr-CH" sz="2400" b="1" dirty="0" err="1">
                <a:solidFill>
                  <a:srgbClr val="00B050"/>
                </a:solidFill>
              </a:rPr>
              <a:t>am</a:t>
            </a:r>
            <a:r>
              <a:rPr lang="fr-CH" sz="2400" b="1" dirty="0">
                <a:solidFill>
                  <a:srgbClr val="00B050"/>
                </a:solidFill>
              </a:rPr>
              <a:t> </a:t>
            </a:r>
            <a:r>
              <a:rPr lang="fr-CH" sz="2400" dirty="0"/>
              <a:t>– </a:t>
            </a:r>
            <a:r>
              <a:rPr lang="fr-CH" sz="2400" b="1" dirty="0">
                <a:solidFill>
                  <a:srgbClr val="00B050"/>
                </a:solidFill>
              </a:rPr>
              <a:t>building </a:t>
            </a:r>
            <a:r>
              <a:rPr lang="en-US" sz="2400" b="1" dirty="0">
                <a:solidFill>
                  <a:srgbClr val="00B050"/>
                </a:solidFill>
              </a:rPr>
              <a:t>13/2-005</a:t>
            </a:r>
          </a:p>
          <a:p>
            <a:pPr lvl="1"/>
            <a:r>
              <a:rPr lang="en-US" sz="24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Mental health discussion (June 18, 2024) · Indico (cern.ch)</a:t>
            </a:r>
            <a:r>
              <a:rPr lang="en-US" sz="2400" b="1" dirty="0"/>
              <a:t> </a:t>
            </a:r>
            <a:endParaRPr lang="fr-CH" sz="2400" b="1" dirty="0"/>
          </a:p>
          <a:p>
            <a:endParaRPr lang="fr-CH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F4005F9-D590-434F-C4DA-C2F135800474}"/>
              </a:ext>
            </a:extLst>
          </p:cNvPr>
          <p:cNvSpPr txBox="1"/>
          <p:nvPr/>
        </p:nvSpPr>
        <p:spPr>
          <a:xfrm>
            <a:off x="1655869" y="3686944"/>
            <a:ext cx="80161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400" dirty="0"/>
              <a:t>Tuesday </a:t>
            </a:r>
            <a:r>
              <a:rPr lang="fr-CH" sz="2400" b="1" dirty="0">
                <a:solidFill>
                  <a:srgbClr val="FFC000"/>
                </a:solidFill>
              </a:rPr>
              <a:t>July 16th at 2 pm </a:t>
            </a:r>
            <a:r>
              <a:rPr lang="fr-CH" sz="2400" dirty="0"/>
              <a:t>– </a:t>
            </a:r>
            <a:r>
              <a:rPr lang="fr-CH" sz="2400" b="1" dirty="0">
                <a:solidFill>
                  <a:srgbClr val="FFC000"/>
                </a:solidFill>
              </a:rPr>
              <a:t>building </a:t>
            </a:r>
            <a:r>
              <a:rPr lang="en-US" sz="2400" b="1" dirty="0">
                <a:solidFill>
                  <a:srgbClr val="FFC000"/>
                </a:solidFill>
              </a:rPr>
              <a:t>2/R-030</a:t>
            </a:r>
          </a:p>
          <a:p>
            <a:r>
              <a:rPr lang="en-US" sz="24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Mental health discussion (July 16, 2024) · Indico (cern.ch)</a:t>
            </a:r>
            <a:endParaRPr lang="fr-CH" sz="2400" b="1" u="sng" dirty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09806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48000" decel="4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C8A62-A22A-F346-4DD0-E812321B3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184" y="1018674"/>
            <a:ext cx="8983579" cy="4002505"/>
          </a:xfrm>
        </p:spPr>
        <p:txBody>
          <a:bodyPr/>
          <a:lstStyle/>
          <a:p>
            <a:pPr algn="ctr"/>
            <a:r>
              <a:rPr lang="fr-CH" sz="6600" i="1" dirty="0">
                <a:solidFill>
                  <a:srgbClr val="00B050"/>
                </a:solidFill>
              </a:rPr>
              <a:t>Have a </a:t>
            </a:r>
            <a:r>
              <a:rPr lang="fr-CH" sz="6600" i="1" dirty="0" err="1">
                <a:solidFill>
                  <a:srgbClr val="00B050"/>
                </a:solidFill>
              </a:rPr>
              <a:t>great</a:t>
            </a:r>
            <a:r>
              <a:rPr lang="fr-CH" sz="6600" i="1" dirty="0">
                <a:solidFill>
                  <a:srgbClr val="00B050"/>
                </a:solidFill>
              </a:rPr>
              <a:t>, </a:t>
            </a:r>
            <a:br>
              <a:rPr lang="fr-CH" sz="6600" i="1" dirty="0">
                <a:solidFill>
                  <a:srgbClr val="00B050"/>
                </a:solidFill>
              </a:rPr>
            </a:br>
            <a:r>
              <a:rPr lang="fr-CH" sz="6600" i="1" dirty="0" err="1">
                <a:solidFill>
                  <a:srgbClr val="00B050"/>
                </a:solidFill>
              </a:rPr>
              <a:t>safe</a:t>
            </a:r>
            <a:r>
              <a:rPr lang="fr-CH" sz="6600" i="1" dirty="0">
                <a:solidFill>
                  <a:srgbClr val="00B050"/>
                </a:solidFill>
              </a:rPr>
              <a:t> time </a:t>
            </a:r>
            <a:br>
              <a:rPr lang="fr-CH" sz="6600" i="1" dirty="0">
                <a:solidFill>
                  <a:srgbClr val="00B050"/>
                </a:solidFill>
              </a:rPr>
            </a:br>
            <a:r>
              <a:rPr lang="fr-CH" sz="6600" i="1" dirty="0">
                <a:solidFill>
                  <a:srgbClr val="00B050"/>
                </a:solidFill>
              </a:rPr>
              <a:t>at CERN!</a:t>
            </a:r>
            <a:br>
              <a:rPr lang="fr-CH" sz="4800" i="1" dirty="0">
                <a:solidFill>
                  <a:srgbClr val="00B050"/>
                </a:solidFill>
              </a:rPr>
            </a:b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924806-B315-37BA-5BF7-1AAB58A94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1F786D-619C-4412-90CD-0B1AFE3295CC}" type="datetime1">
              <a:rPr lang="en-GB" smtClean="0"/>
              <a:t>10/06/2024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F2189-7C25-35C2-627D-A9C50F60D3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FD6B396-48DF-A044-841D-D125AFA81A5F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7A4EB7E-0216-A5B9-2455-848F12AA67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57042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OHS_PPTTemplate" id="{293897EA-AA6C-4E60-97C2-B2E91BA64B2F}" vid="{15631C0D-E892-404C-B7D2-D32A7B4C8475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OHS_PPTTemplate" id="{293897EA-AA6C-4E60-97C2-B2E91BA64B2F}" vid="{FE5E144D-1B57-4D11-BC5E-D7242783263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HSE_OHS_PPTTemplate</Template>
  <TotalTime>935</TotalTime>
  <Words>240</Words>
  <Application>Microsoft Office PowerPoint</Application>
  <PresentationFormat>Grand écran</PresentationFormat>
  <Paragraphs>50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CERNCorporate16-9</vt:lpstr>
      <vt:lpstr>End Slides</vt:lpstr>
      <vt:lpstr>A safe summer at CERN:  looking after your health</vt:lpstr>
      <vt:lpstr>If you need primary care, advice or support We are here for you!</vt:lpstr>
      <vt:lpstr>Présentation PowerPoint</vt:lpstr>
      <vt:lpstr>Health Support</vt:lpstr>
      <vt:lpstr>Useful information?</vt:lpstr>
      <vt:lpstr>Comming soon… </vt:lpstr>
      <vt:lpstr>Have a great,  safe time  at CERN!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safe summer at CERN: looking after your health</dc:title>
  <dc:creator>Anna Cook</dc:creator>
  <cp:lastModifiedBy>Maria Jose Tapiador Carretero</cp:lastModifiedBy>
  <cp:revision>63</cp:revision>
  <dcterms:created xsi:type="dcterms:W3CDTF">2023-04-06T14:26:04Z</dcterms:created>
  <dcterms:modified xsi:type="dcterms:W3CDTF">2024-06-10T06:16:47Z</dcterms:modified>
</cp:coreProperties>
</file>