
<file path=[Content_Types].xml><?xml version="1.0" encoding="utf-8"?>
<Types xmlns="http://schemas.openxmlformats.org/package/2006/content-types">
  <Default Extension="avi" ContentType="video/x-msvideo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89" r:id="rId2"/>
    <p:sldId id="263" r:id="rId3"/>
    <p:sldId id="294" r:id="rId4"/>
    <p:sldId id="291" r:id="rId5"/>
    <p:sldId id="293" r:id="rId6"/>
    <p:sldId id="283" r:id="rId7"/>
    <p:sldId id="341" r:id="rId8"/>
    <p:sldId id="342" r:id="rId9"/>
    <p:sldId id="343" r:id="rId10"/>
    <p:sldId id="344" r:id="rId11"/>
    <p:sldId id="345" r:id="rId12"/>
    <p:sldId id="346" r:id="rId13"/>
    <p:sldId id="347" r:id="rId14"/>
    <p:sldId id="348" r:id="rId15"/>
    <p:sldId id="349" r:id="rId16"/>
    <p:sldId id="350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217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3" autoAdjust="0"/>
    <p:restoredTop sz="94660"/>
  </p:normalViewPr>
  <p:slideViewPr>
    <p:cSldViewPr snapToGrid="0">
      <p:cViewPr varScale="1">
        <p:scale>
          <a:sx n="159" d="100"/>
          <a:sy n="159" d="100"/>
        </p:scale>
        <p:origin x="228" y="13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168DC1-906D-4092-92CC-0ACE510EB15E}" type="datetimeFigureOut">
              <a:rPr lang="en-US" smtClean="0"/>
              <a:t>3/26/2024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2468C5-A4D8-4C42-A250-4C9B76AA2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22412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F1EA08-762C-4008-AFBA-7FB29375EDE3}" type="datetimeFigureOut">
              <a:rPr lang="en-US" smtClean="0"/>
              <a:t>3/26/2024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9F4C69-1705-49D6-8AE6-9CF198A804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42173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3652A303-E3F5-47B6-8C5B-996213CD5392}" type="slidenum">
              <a:rPr lang="fr-FR" altLang="en-US"/>
              <a:pPr eaLnBrk="1" hangingPunct="1"/>
              <a:t>2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30540304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3652A303-E3F5-47B6-8C5B-996213CD5392}" type="slidenum">
              <a:rPr lang="fr-FR" altLang="en-US"/>
              <a:pPr eaLnBrk="1" hangingPunct="1"/>
              <a:t>3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10508128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3652A303-E3F5-47B6-8C5B-996213CD5392}" type="slidenum">
              <a:rPr lang="fr-FR" altLang="en-US"/>
              <a:pPr eaLnBrk="1" hangingPunct="1"/>
              <a:t>4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22018268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3652A303-E3F5-47B6-8C5B-996213CD5392}" type="slidenum">
              <a:rPr lang="fr-FR" altLang="en-US"/>
              <a:pPr eaLnBrk="1" hangingPunct="1"/>
              <a:t>5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21119488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59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92" indent="0" algn="ctr">
              <a:buNone/>
              <a:defRPr sz="2000"/>
            </a:lvl2pPr>
            <a:lvl3pPr marL="914384" indent="0" algn="ctr">
              <a:buNone/>
              <a:defRPr sz="1801"/>
            </a:lvl3pPr>
            <a:lvl4pPr marL="1371578" indent="0" algn="ctr">
              <a:buNone/>
              <a:defRPr sz="1600"/>
            </a:lvl4pPr>
            <a:lvl5pPr marL="1828769" indent="0" algn="ctr">
              <a:buNone/>
              <a:defRPr sz="1600"/>
            </a:lvl5pPr>
            <a:lvl6pPr marL="2285961" indent="0" algn="ctr">
              <a:buNone/>
              <a:defRPr sz="1600"/>
            </a:lvl6pPr>
            <a:lvl7pPr marL="2743153" indent="0" algn="ctr">
              <a:buNone/>
              <a:defRPr sz="1600"/>
            </a:lvl7pPr>
            <a:lvl8pPr marL="3200347" indent="0" algn="ctr">
              <a:buNone/>
              <a:defRPr sz="1600"/>
            </a:lvl8pPr>
            <a:lvl9pPr marL="365753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C6DAB-DDC7-4DF2-8549-E72E83EDEA7E}" type="datetime1">
              <a:rPr lang="en-US" smtClean="0"/>
              <a:t>3/26/2024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380E8-9D69-4354-84AD-8A8FDB3F91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8393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DB3BA-51E9-4F7B-90BF-C24AF3C3AC42}" type="datetime1">
              <a:rPr lang="en-US" smtClean="0"/>
              <a:t>3/26/2024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380E8-9D69-4354-84AD-8A8FDB3F91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325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899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84EA8-ACB0-4EFF-9821-14205B941FAB}" type="datetime1">
              <a:rPr lang="en-US" smtClean="0"/>
              <a:t>3/26/2024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380E8-9D69-4354-84AD-8A8FDB3F91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2379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7B088-2F6C-46B9-B7DD-6C110405C584}" type="datetime1">
              <a:rPr lang="en-US" smtClean="0"/>
              <a:t>3/26/2024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380E8-9D69-4354-84AD-8A8FDB3F91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279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3" y="1709738"/>
            <a:ext cx="10515600" cy="2852737"/>
          </a:xfrm>
        </p:spPr>
        <p:txBody>
          <a:bodyPr anchor="b"/>
          <a:lstStyle>
            <a:lvl1pPr>
              <a:defRPr sz="59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3" y="4589466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9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84" indent="0">
              <a:buNone/>
              <a:defRPr sz="1801">
                <a:solidFill>
                  <a:schemeClr val="tx1">
                    <a:tint val="75000"/>
                  </a:schemeClr>
                </a:solidFill>
              </a:defRPr>
            </a:lvl3pPr>
            <a:lvl4pPr marL="137157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6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6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5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4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3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D9654-2028-42E0-87D1-E0CFF93E5660}" type="datetime1">
              <a:rPr lang="en-US" smtClean="0"/>
              <a:t>3/26/2024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380E8-9D69-4354-84AD-8A8FDB3F91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873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92A86-7795-48DA-80C3-D1B7CF8A69AE}" type="datetime1">
              <a:rPr lang="en-US" smtClean="0"/>
              <a:t>3/26/2024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380E8-9D69-4354-84AD-8A8FDB3F91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0577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365127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93" y="1681164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92" indent="0">
              <a:buNone/>
              <a:defRPr sz="2000" b="1"/>
            </a:lvl2pPr>
            <a:lvl3pPr marL="914384" indent="0">
              <a:buNone/>
              <a:defRPr sz="1801" b="1"/>
            </a:lvl3pPr>
            <a:lvl4pPr marL="1371578" indent="0">
              <a:buNone/>
              <a:defRPr sz="1600" b="1"/>
            </a:lvl4pPr>
            <a:lvl5pPr marL="1828769" indent="0">
              <a:buNone/>
              <a:defRPr sz="1600" b="1"/>
            </a:lvl5pPr>
            <a:lvl6pPr marL="2285961" indent="0">
              <a:buNone/>
              <a:defRPr sz="1600" b="1"/>
            </a:lvl6pPr>
            <a:lvl7pPr marL="2743153" indent="0">
              <a:buNone/>
              <a:defRPr sz="1600" b="1"/>
            </a:lvl7pPr>
            <a:lvl8pPr marL="3200347" indent="0">
              <a:buNone/>
              <a:defRPr sz="1600" b="1"/>
            </a:lvl8pPr>
            <a:lvl9pPr marL="365753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93" y="2505076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3" y="1681164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92" indent="0">
              <a:buNone/>
              <a:defRPr sz="2000" b="1"/>
            </a:lvl2pPr>
            <a:lvl3pPr marL="914384" indent="0">
              <a:buNone/>
              <a:defRPr sz="1801" b="1"/>
            </a:lvl3pPr>
            <a:lvl4pPr marL="1371578" indent="0">
              <a:buNone/>
              <a:defRPr sz="1600" b="1"/>
            </a:lvl4pPr>
            <a:lvl5pPr marL="1828769" indent="0">
              <a:buNone/>
              <a:defRPr sz="1600" b="1"/>
            </a:lvl5pPr>
            <a:lvl6pPr marL="2285961" indent="0">
              <a:buNone/>
              <a:defRPr sz="1600" b="1"/>
            </a:lvl6pPr>
            <a:lvl7pPr marL="2743153" indent="0">
              <a:buNone/>
              <a:defRPr sz="1600" b="1"/>
            </a:lvl7pPr>
            <a:lvl8pPr marL="3200347" indent="0">
              <a:buNone/>
              <a:defRPr sz="1600" b="1"/>
            </a:lvl8pPr>
            <a:lvl9pPr marL="365753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3" y="2505076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0E8E0-5187-41DF-BEEE-9EE439BBEBC7}" type="datetime1">
              <a:rPr lang="en-US" smtClean="0"/>
              <a:t>3/26/2024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380E8-9D69-4354-84AD-8A8FDB3F91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782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07645-7368-4727-89C5-51E72A37D00E}" type="datetime1">
              <a:rPr lang="en-US" smtClean="0"/>
              <a:t>3/26/2024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380E8-9D69-4354-84AD-8A8FDB3F91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3940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91649-C95B-48D8-B6F8-CF4EF8275B7C}" type="datetime1">
              <a:rPr lang="en-US" smtClean="0"/>
              <a:t>3/26/2024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380E8-9D69-4354-84AD-8A8FDB3F91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3032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1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92" y="987427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1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92" indent="0">
              <a:buNone/>
              <a:defRPr sz="1401"/>
            </a:lvl2pPr>
            <a:lvl3pPr marL="914384" indent="0">
              <a:buNone/>
              <a:defRPr sz="1200"/>
            </a:lvl3pPr>
            <a:lvl4pPr marL="1371578" indent="0">
              <a:buNone/>
              <a:defRPr sz="1001"/>
            </a:lvl4pPr>
            <a:lvl5pPr marL="1828769" indent="0">
              <a:buNone/>
              <a:defRPr sz="1001"/>
            </a:lvl5pPr>
            <a:lvl6pPr marL="2285961" indent="0">
              <a:buNone/>
              <a:defRPr sz="1001"/>
            </a:lvl6pPr>
            <a:lvl7pPr marL="2743153" indent="0">
              <a:buNone/>
              <a:defRPr sz="1001"/>
            </a:lvl7pPr>
            <a:lvl8pPr marL="3200347" indent="0">
              <a:buNone/>
              <a:defRPr sz="1001"/>
            </a:lvl8pPr>
            <a:lvl9pPr marL="3657539" indent="0">
              <a:buNone/>
              <a:defRPr sz="100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D6AB3-56E9-404E-9B64-98A6D38202AE}" type="datetime1">
              <a:rPr lang="en-US" smtClean="0"/>
              <a:t>3/26/2024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380E8-9D69-4354-84AD-8A8FDB3F91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0570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1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92" y="987427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92" indent="0">
              <a:buNone/>
              <a:defRPr sz="2800"/>
            </a:lvl2pPr>
            <a:lvl3pPr marL="914384" indent="0">
              <a:buNone/>
              <a:defRPr sz="2400"/>
            </a:lvl3pPr>
            <a:lvl4pPr marL="1371578" indent="0">
              <a:buNone/>
              <a:defRPr sz="2000"/>
            </a:lvl4pPr>
            <a:lvl5pPr marL="1828769" indent="0">
              <a:buNone/>
              <a:defRPr sz="2000"/>
            </a:lvl5pPr>
            <a:lvl6pPr marL="2285961" indent="0">
              <a:buNone/>
              <a:defRPr sz="2000"/>
            </a:lvl6pPr>
            <a:lvl7pPr marL="2743153" indent="0">
              <a:buNone/>
              <a:defRPr sz="2000"/>
            </a:lvl7pPr>
            <a:lvl8pPr marL="3200347" indent="0">
              <a:buNone/>
              <a:defRPr sz="2000"/>
            </a:lvl8pPr>
            <a:lvl9pPr marL="3657539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1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92" indent="0">
              <a:buNone/>
              <a:defRPr sz="1401"/>
            </a:lvl2pPr>
            <a:lvl3pPr marL="914384" indent="0">
              <a:buNone/>
              <a:defRPr sz="1200"/>
            </a:lvl3pPr>
            <a:lvl4pPr marL="1371578" indent="0">
              <a:buNone/>
              <a:defRPr sz="1001"/>
            </a:lvl4pPr>
            <a:lvl5pPr marL="1828769" indent="0">
              <a:buNone/>
              <a:defRPr sz="1001"/>
            </a:lvl5pPr>
            <a:lvl6pPr marL="2285961" indent="0">
              <a:buNone/>
              <a:defRPr sz="1001"/>
            </a:lvl6pPr>
            <a:lvl7pPr marL="2743153" indent="0">
              <a:buNone/>
              <a:defRPr sz="1001"/>
            </a:lvl7pPr>
            <a:lvl8pPr marL="3200347" indent="0">
              <a:buNone/>
              <a:defRPr sz="1001"/>
            </a:lvl8pPr>
            <a:lvl9pPr marL="3657539" indent="0">
              <a:buNone/>
              <a:defRPr sz="100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771F1-FE9C-4A86-B860-2619B1D614C2}" type="datetime1">
              <a:rPr lang="en-US" smtClean="0"/>
              <a:t>3/26/2024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380E8-9D69-4354-84AD-8A8FDB3F91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209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5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5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1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8C6DAB-DDC7-4DF2-8549-E72E83EDEA7E}" type="datetime1">
              <a:rPr lang="en-US" smtClean="0"/>
              <a:t>3/26/2024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5" y="635635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2380E8-9D69-4354-84AD-8A8FDB3F91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868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384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7" indent="-228597" algn="l" defTabSz="914384" rtl="0" eaLnBrk="1" latinLnBrk="0" hangingPunct="1">
        <a:lnSpc>
          <a:spcPct val="90000"/>
        </a:lnSpc>
        <a:spcBef>
          <a:spcPts val="1001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90" indent="-228597" algn="l" defTabSz="91438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81" indent="-228597" algn="l" defTabSz="91438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73" indent="-228597" algn="l" defTabSz="91438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2057367" indent="-228597" algn="l" defTabSz="91438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514559" indent="-228597" algn="l" defTabSz="91438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750" indent="-228597" algn="l" defTabSz="91438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8943" indent="-228597" algn="l" defTabSz="91438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134" indent="-228597" algn="l" defTabSz="91438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84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192" algn="l" defTabSz="914384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384" algn="l" defTabSz="914384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578" algn="l" defTabSz="914384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769" algn="l" defTabSz="914384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5961" algn="l" defTabSz="914384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153" algn="l" defTabSz="914384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347" algn="l" defTabSz="914384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539" algn="l" defTabSz="914384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avi"/><Relationship Id="rId1" Type="http://schemas.microsoft.com/office/2007/relationships/media" Target="../media/media2.avi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3.avi"/><Relationship Id="rId1" Type="http://schemas.microsoft.com/office/2007/relationships/media" Target="../media/media3.avi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media" Target="../media/media5.avi"/><Relationship Id="rId7" Type="http://schemas.openxmlformats.org/officeDocument/2006/relationships/image" Target="../media/image17.png"/><Relationship Id="rId2" Type="http://schemas.openxmlformats.org/officeDocument/2006/relationships/video" Target="../media/media4.avi"/><Relationship Id="rId1" Type="http://schemas.microsoft.com/office/2007/relationships/media" Target="../media/media4.avi"/><Relationship Id="rId6" Type="http://schemas.openxmlformats.org/officeDocument/2006/relationships/image" Target="../media/image16.png"/><Relationship Id="rId5" Type="http://schemas.openxmlformats.org/officeDocument/2006/relationships/slideLayout" Target="../slideLayouts/slideLayout2.xml"/><Relationship Id="rId4" Type="http://schemas.openxmlformats.org/officeDocument/2006/relationships/video" Target="../media/media5.avi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file:///\\cern.ch\dfs\Projects\ZeissMetrotomCT\2024\TE\MSC\HFM\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emf"/><Relationship Id="rId5" Type="http://schemas.openxmlformats.org/officeDocument/2006/relationships/image" Target="../media/image4.jpeg"/><Relationship Id="rId4" Type="http://schemas.openxmlformats.org/officeDocument/2006/relationships/hyperlink" Target="file:///\\cern.ch\dfs\Projects\ZeissMetrotomCT\Public\VGViewer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0784534"/>
              </p:ext>
            </p:extLst>
          </p:nvPr>
        </p:nvGraphicFramePr>
        <p:xfrm>
          <a:off x="499701" y="2280276"/>
          <a:ext cx="10716939" cy="4504907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3572313">
                  <a:extLst>
                    <a:ext uri="{9D8B030D-6E8A-4147-A177-3AD203B41FA5}">
                      <a16:colId xmlns:a16="http://schemas.microsoft.com/office/drawing/2014/main" val="1907278932"/>
                    </a:ext>
                  </a:extLst>
                </a:gridCol>
                <a:gridCol w="3572313">
                  <a:extLst>
                    <a:ext uri="{9D8B030D-6E8A-4147-A177-3AD203B41FA5}">
                      <a16:colId xmlns:a16="http://schemas.microsoft.com/office/drawing/2014/main" val="469044336"/>
                    </a:ext>
                  </a:extLst>
                </a:gridCol>
                <a:gridCol w="3572313">
                  <a:extLst>
                    <a:ext uri="{9D8B030D-6E8A-4147-A177-3AD203B41FA5}">
                      <a16:colId xmlns:a16="http://schemas.microsoft.com/office/drawing/2014/main" val="910423027"/>
                    </a:ext>
                  </a:extLst>
                </a:gridCol>
              </a:tblGrid>
              <a:tr h="361655">
                <a:tc gridSpan="3">
                  <a:txBody>
                    <a:bodyPr/>
                    <a:lstStyle/>
                    <a:p>
                      <a:pPr marL="540385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NDT Report</a:t>
                      </a:r>
                      <a:endParaRPr lang="en-US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8348425"/>
                  </a:ext>
                </a:extLst>
              </a:tr>
              <a:tr h="1104090">
                <a:tc gridSpan="3">
                  <a:txBody>
                    <a:bodyPr/>
                    <a:lstStyle/>
                    <a:p>
                      <a:pPr marL="540385" algn="ctr">
                        <a:lnSpc>
                          <a:spcPct val="110000"/>
                        </a:lnSpc>
                        <a:spcBef>
                          <a:spcPts val="1200"/>
                        </a:spcBef>
                        <a:spcAft>
                          <a:spcPts val="300"/>
                        </a:spcAft>
                      </a:pPr>
                      <a:r>
                        <a:rPr lang="en-GB" sz="1300" b="1" kern="1400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ahoma" panose="020B0604030504040204" pitchFamily="34" charset="0"/>
                        </a:rPr>
                        <a:t>X-ray Computed Tomography</a:t>
                      </a:r>
                      <a:endParaRPr lang="en-US" sz="1300" b="1" kern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5070993"/>
                  </a:ext>
                </a:extLst>
              </a:tr>
              <a:tr h="1425797">
                <a:tc gridSpan="3">
                  <a:txBody>
                    <a:bodyPr/>
                    <a:lstStyle/>
                    <a:p>
                      <a:pPr marL="540385" algn="ctr">
                        <a:lnSpc>
                          <a:spcPct val="110000"/>
                        </a:lnSpc>
                        <a:spcBef>
                          <a:spcPts val="1200"/>
                        </a:spcBef>
                        <a:spcAft>
                          <a:spcPts val="300"/>
                        </a:spcAft>
                      </a:pPr>
                      <a:r>
                        <a:rPr lang="en-US" sz="1000" b="1" kern="1400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ahoma" panose="020B0604030504040204" pitchFamily="34" charset="0"/>
                        </a:rPr>
                        <a:t>HFM</a:t>
                      </a:r>
                    </a:p>
                    <a:p>
                      <a:pPr marL="540385" algn="ctr">
                        <a:lnSpc>
                          <a:spcPct val="110000"/>
                        </a:lnSpc>
                        <a:spcBef>
                          <a:spcPts val="1200"/>
                        </a:spcBef>
                        <a:spcAft>
                          <a:spcPts val="300"/>
                        </a:spcAft>
                      </a:pPr>
                      <a:r>
                        <a:rPr lang="en-GB" sz="1000" b="1" kern="1400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ahoma" panose="020B0604030504040204" pitchFamily="34" charset="0"/>
                        </a:rPr>
                        <a:t>Inspection of </a:t>
                      </a:r>
                      <a:r>
                        <a:rPr lang="en-US" sz="1000" b="1" kern="1400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ahoma" panose="020B0604030504040204" pitchFamily="34" charset="0"/>
                        </a:rPr>
                        <a:t>SMC 11T 2G 103b coil</a:t>
                      </a:r>
                    </a:p>
                    <a:p>
                      <a:pPr marL="540385" algn="ctr">
                        <a:lnSpc>
                          <a:spcPct val="110000"/>
                        </a:lnSpc>
                        <a:spcBef>
                          <a:spcPts val="1200"/>
                        </a:spcBef>
                        <a:spcAft>
                          <a:spcPts val="300"/>
                        </a:spcAft>
                      </a:pPr>
                      <a:r>
                        <a:rPr lang="en-GB" sz="1000" b="1" kern="1400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ahoma" panose="020B0604030504040204" pitchFamily="34" charset="0"/>
                        </a:rPr>
                        <a:t>	</a:t>
                      </a:r>
                      <a:endParaRPr lang="en-US" sz="1000" b="1" kern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  <a:p>
                      <a:pPr marL="540385" algn="ctr">
                        <a:lnSpc>
                          <a:spcPct val="11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1000" b="1" kern="1400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1000" b="1" kern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9869827"/>
                  </a:ext>
                </a:extLst>
              </a:tr>
              <a:tr h="184865">
                <a:tc>
                  <a:txBody>
                    <a:bodyPr/>
                    <a:lstStyle/>
                    <a:p>
                      <a:pPr marL="540385"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GB" sz="500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TESTS PERFORMED BY:</a:t>
                      </a:r>
                      <a:endParaRPr lang="en-US" sz="5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GB" sz="500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DOCUMENT PREPARED BY:</a:t>
                      </a:r>
                      <a:endParaRPr lang="en-US" sz="5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GB" sz="500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DOCUMENT APPROVED BY:</a:t>
                      </a:r>
                      <a:endParaRPr lang="en-US" sz="5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66836182"/>
                  </a:ext>
                </a:extLst>
              </a:tr>
              <a:tr h="254986">
                <a:tc>
                  <a:txBody>
                    <a:bodyPr/>
                    <a:lstStyle/>
                    <a:p>
                      <a:pPr marL="540385"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s-ES" sz="700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M. </a:t>
                      </a:r>
                      <a:r>
                        <a:rPr lang="es-ES" sz="700" dirty="0" err="1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Celuch</a:t>
                      </a:r>
                      <a:r>
                        <a:rPr lang="es-ES_tradnl" sz="700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EN/MME/MM</a:t>
                      </a:r>
                      <a:endParaRPr lang="en-US" sz="7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M. </a:t>
                      </a:r>
                      <a:r>
                        <a:rPr lang="en-US" sz="700" dirty="0" err="1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Celuch</a:t>
                      </a:r>
                      <a:r>
                        <a:rPr lang="en-US" sz="700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s-ES_tradnl" sz="700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EN/MME/MM</a:t>
                      </a:r>
                      <a:endParaRPr lang="en-US" sz="7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s-ES_tradnl" sz="70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G. Arnau Izquierdo EN/MME/MM</a:t>
                      </a:r>
                      <a:endParaRPr lang="en-US" sz="7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6528629"/>
                  </a:ext>
                </a:extLst>
              </a:tr>
              <a:tr h="254986">
                <a:tc>
                  <a:txBody>
                    <a:bodyPr/>
                    <a:lstStyle/>
                    <a:p>
                      <a:pPr marL="540385"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fr-CH" sz="700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fr-CH" sz="50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5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EN ISO 9712 level 2</a:t>
                      </a:r>
                      <a:endParaRPr lang="en-US" sz="7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540385"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Card n° BO2-020101</a:t>
                      </a:r>
                      <a:endParaRPr lang="en-US" sz="7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7303871"/>
                  </a:ext>
                </a:extLst>
              </a:tr>
              <a:tr h="764958">
                <a:tc>
                  <a:txBody>
                    <a:bodyPr/>
                    <a:lstStyle/>
                    <a:p>
                      <a:pPr marL="540385"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540385"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List of notification:</a:t>
                      </a:r>
                    </a:p>
                    <a:p>
                      <a:pPr marL="540385"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Jose Ferradas Troitino (TE/MSC)</a:t>
                      </a:r>
                    </a:p>
                    <a:p>
                      <a:pPr marL="540385"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Juan Carlos Perez (TE/MSC) </a:t>
                      </a:r>
                      <a:endParaRPr lang="en-US" sz="7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540385"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Aleksandra Bartkowska (EN/MME)</a:t>
                      </a:r>
                    </a:p>
                    <a:p>
                      <a:pPr marL="540385"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Mickael Crouvizier (EN/MME)</a:t>
                      </a:r>
                      <a:endParaRPr lang="en-US" sz="7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540385"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8703367"/>
                  </a:ext>
                </a:extLst>
              </a:tr>
            </a:tbl>
          </a:graphicData>
        </a:graphic>
      </p:graphicFrame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347365" y="417743"/>
            <a:ext cx="1957703" cy="856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wpc="http://schemas.microsoft.com/office/word/2010/wordprocessingCanvas" xmlns:cx="http://schemas.microsoft.com/office/drawing/2014/chartex" xmlns:cx1="http://schemas.microsoft.com/office/drawing/2015/9/8/chartex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>
                <a:solidFill>
                  <a:srgbClr val="FFFFFF"/>
                </a:solidFill>
              </a14:hiddenFill>
            </a:ext>
            <a:ext uri="{91240B29-F687-4f45-9708-019B960494DF}">
              <a14:hiddenLine xmlns:wpc="http://schemas.microsoft.com/office/word/2010/wordprocessingCanvas" xmlns:cx="http://schemas.microsoft.com/office/drawing/2014/chartex" xmlns:cx1="http://schemas.microsoft.com/office/drawing/2015/9/8/chartex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91440" rIns="91440" bIns="91440" anchor="t" anchorCtr="0" upright="1">
            <a:noAutofit/>
          </a:bodyPr>
          <a:lstStyle/>
          <a:p>
            <a:pPr marL="540385">
              <a:lnSpc>
                <a:spcPct val="95000"/>
              </a:lnSpc>
              <a:spcAft>
                <a:spcPts val="0"/>
              </a:spcAft>
            </a:pPr>
            <a:r>
              <a:rPr lang="en-GB" sz="1400" b="1" dirty="0"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CERN</a:t>
            </a:r>
            <a:endParaRPr lang="en-US" sz="800" dirty="0">
              <a:effectLst/>
              <a:latin typeface="Tahom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40385">
              <a:lnSpc>
                <a:spcPct val="95000"/>
              </a:lnSpc>
              <a:spcAft>
                <a:spcPts val="0"/>
              </a:spcAft>
            </a:pPr>
            <a:r>
              <a:rPr lang="en-GB" sz="1100" dirty="0"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CH1211 Geneva 23</a:t>
            </a:r>
            <a:r>
              <a:rPr lang="en-GB" sz="1250" dirty="0"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100" dirty="0"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Switzerland</a:t>
            </a:r>
            <a:endParaRPr lang="en-US" sz="900" dirty="0">
              <a:effectLst/>
              <a:latin typeface="Tahom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8668" y="1317583"/>
            <a:ext cx="2314532" cy="321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MME-MM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1011" y="1134882"/>
            <a:ext cx="809509" cy="689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569" y="1083122"/>
            <a:ext cx="753294" cy="75052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497105" y="675695"/>
            <a:ext cx="11937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000" dirty="0"/>
              <a:t>EDMS NO.</a:t>
            </a:r>
            <a:br>
              <a:rPr lang="fr-CH" dirty="0"/>
            </a:br>
            <a:r>
              <a:rPr lang="en-US" sz="1400" dirty="0"/>
              <a:t>3063899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530854" y="668000"/>
            <a:ext cx="63760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000" dirty="0"/>
              <a:t>REV</a:t>
            </a:r>
            <a:r>
              <a:rPr lang="fr-CH" sz="1100" dirty="0"/>
              <a:t>.</a:t>
            </a:r>
            <a:br>
              <a:rPr lang="fr-CH" dirty="0"/>
            </a:br>
            <a:r>
              <a:rPr lang="fr-CH" sz="1400" dirty="0"/>
              <a:t>1.0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10008405" y="683389"/>
            <a:ext cx="1208235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000" dirty="0"/>
              <a:t>VALIDITY</a:t>
            </a:r>
            <a:br>
              <a:rPr lang="fr-CH" dirty="0"/>
            </a:br>
            <a:r>
              <a:rPr lang="fr-CH" sz="1400" dirty="0"/>
              <a:t>APPROVED</a:t>
            </a: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8575253" y="1239984"/>
            <a:ext cx="25632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000" dirty="0"/>
              <a:t>REFERENCE</a:t>
            </a:r>
            <a:br>
              <a:rPr lang="fr-CH" dirty="0"/>
            </a:br>
            <a:r>
              <a:rPr lang="fr-CH" sz="1400" dirty="0"/>
              <a:t>J. Ferradas Troitino TE/MSC</a:t>
            </a:r>
            <a:endParaRPr lang="en-US" sz="1400" dirty="0"/>
          </a:p>
        </p:txBody>
      </p:sp>
      <p:sp>
        <p:nvSpPr>
          <p:cNvPr id="13" name="Rounded Rectangle 12"/>
          <p:cNvSpPr/>
          <p:nvPr/>
        </p:nvSpPr>
        <p:spPr>
          <a:xfrm>
            <a:off x="8497105" y="668001"/>
            <a:ext cx="2719535" cy="455910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>
            <a:off x="8497105" y="1245083"/>
            <a:ext cx="2719535" cy="471956"/>
          </a:xfrm>
          <a:prstGeom prst="round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9094004" y="1836255"/>
            <a:ext cx="14859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/>
              <a:t>Date: 20/03/2024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1477718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  <a:alpha val="84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06B64D7-87D6-0918-1287-DA02410169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9">
            <a:extLst>
              <a:ext uri="{FF2B5EF4-FFF2-40B4-BE49-F238E27FC236}">
                <a16:creationId xmlns:a16="http://schemas.microsoft.com/office/drawing/2014/main" id="{696147D1-3E19-ACBA-7D41-7341F8FB159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6476" y="79587"/>
            <a:ext cx="11899048" cy="6459328"/>
          </a:xfr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DFFA0A7-4186-C981-30B4-E7837C5B48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380E8-9D69-4354-84AD-8A8FDB3F9103}" type="slidenum">
              <a:rPr lang="en-US" smtClean="0"/>
              <a:t>10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6DA39C6-16E5-D21C-55BC-488386EF2397}"/>
              </a:ext>
            </a:extLst>
          </p:cNvPr>
          <p:cNvSpPr txBox="1"/>
          <p:nvPr/>
        </p:nvSpPr>
        <p:spPr>
          <a:xfrm>
            <a:off x="0" y="6488668"/>
            <a:ext cx="64660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Fig. 5 – SMC 103b – quad view – affected cable on connection side.</a:t>
            </a:r>
          </a:p>
        </p:txBody>
      </p:sp>
    </p:spTree>
    <p:extLst>
      <p:ext uri="{BB962C8B-B14F-4D97-AF65-F5344CB8AC3E}">
        <p14:creationId xmlns:p14="http://schemas.microsoft.com/office/powerpoint/2010/main" val="26370520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  <a:alpha val="84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98BBA70-4A0B-8880-A21D-54DCAB418D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0007A68-4B88-F7AD-518E-9A9E74319F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380E8-9D69-4354-84AD-8A8FDB3F9103}" type="slidenum">
              <a:rPr lang="en-US" smtClean="0"/>
              <a:t>11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55C5390-484A-4AFC-CB0E-83FA592ADB28}"/>
              </a:ext>
            </a:extLst>
          </p:cNvPr>
          <p:cNvSpPr txBox="1"/>
          <p:nvPr/>
        </p:nvSpPr>
        <p:spPr>
          <a:xfrm>
            <a:off x="0" y="6488668"/>
            <a:ext cx="3084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Vid. 2 – SMC 103b – right view.</a:t>
            </a:r>
          </a:p>
        </p:txBody>
      </p:sp>
      <p:pic>
        <p:nvPicPr>
          <p:cNvPr id="7" name="RIGHT">
            <a:hlinkClick r:id="" action="ppaction://media"/>
            <a:extLst>
              <a:ext uri="{FF2B5EF4-FFF2-40B4-BE49-F238E27FC236}">
                <a16:creationId xmlns:a16="http://schemas.microsoft.com/office/drawing/2014/main" id="{5EEEDA14-9A92-9304-1715-4BAB121D8190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85068" y="136522"/>
            <a:ext cx="11647989" cy="6341040"/>
          </a:xfrm>
        </p:spPr>
      </p:pic>
    </p:spTree>
    <p:extLst>
      <p:ext uri="{BB962C8B-B14F-4D97-AF65-F5344CB8AC3E}">
        <p14:creationId xmlns:p14="http://schemas.microsoft.com/office/powerpoint/2010/main" val="704667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60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  <a:alpha val="84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7C2A60F-6098-64C5-0D44-66EF085951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3C12EC-E71B-963B-DCBD-88351BE5C5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380E8-9D69-4354-84AD-8A8FDB3F9103}" type="slidenum">
              <a:rPr lang="en-US" smtClean="0"/>
              <a:t>12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FED6524-55B3-9674-36E6-EFFECF8B26B5}"/>
              </a:ext>
            </a:extLst>
          </p:cNvPr>
          <p:cNvSpPr txBox="1"/>
          <p:nvPr/>
        </p:nvSpPr>
        <p:spPr>
          <a:xfrm>
            <a:off x="0" y="6488668"/>
            <a:ext cx="4311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Vid. 3 – SMC 103b – right view – layer jump.</a:t>
            </a:r>
          </a:p>
        </p:txBody>
      </p:sp>
      <p:pic>
        <p:nvPicPr>
          <p:cNvPr id="4" name="layer jump">
            <a:hlinkClick r:id="" action="ppaction://media"/>
            <a:extLst>
              <a:ext uri="{FF2B5EF4-FFF2-40B4-BE49-F238E27FC236}">
                <a16:creationId xmlns:a16="http://schemas.microsoft.com/office/drawing/2014/main" id="{BEE22B4A-1F7E-F563-384C-6D37E335BC02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18155" y="44950"/>
            <a:ext cx="11755689" cy="6399671"/>
          </a:xfrm>
        </p:spPr>
      </p:pic>
    </p:spTree>
    <p:extLst>
      <p:ext uri="{BB962C8B-B14F-4D97-AF65-F5344CB8AC3E}">
        <p14:creationId xmlns:p14="http://schemas.microsoft.com/office/powerpoint/2010/main" val="582858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04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  <a:alpha val="84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24182C8-AC11-BD2E-7845-CAC2FA15A8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9">
            <a:extLst>
              <a:ext uri="{FF2B5EF4-FFF2-40B4-BE49-F238E27FC236}">
                <a16:creationId xmlns:a16="http://schemas.microsoft.com/office/drawing/2014/main" id="{1B37532F-F7BB-F6E5-CB2F-782F618BF0F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6476" y="79587"/>
            <a:ext cx="11899048" cy="6459328"/>
          </a:xfr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E6F996-EF92-D751-3054-7C84A9A48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380E8-9D69-4354-84AD-8A8FDB3F9103}" type="slidenum">
              <a:rPr lang="en-US" smtClean="0"/>
              <a:t>13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8E9D856-5F95-9D8A-ED72-D9BE0E8F212F}"/>
              </a:ext>
            </a:extLst>
          </p:cNvPr>
          <p:cNvSpPr txBox="1"/>
          <p:nvPr/>
        </p:nvSpPr>
        <p:spPr>
          <a:xfrm>
            <a:off x="0" y="6488668"/>
            <a:ext cx="42731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Fig. 6 – SMC 103b – right view – layer jump.</a:t>
            </a:r>
          </a:p>
        </p:txBody>
      </p:sp>
    </p:spTree>
    <p:extLst>
      <p:ext uri="{BB962C8B-B14F-4D97-AF65-F5344CB8AC3E}">
        <p14:creationId xmlns:p14="http://schemas.microsoft.com/office/powerpoint/2010/main" val="18280903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  <a:alpha val="84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C161705-E2F2-B19B-E0C4-8CE6C0C89C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9">
            <a:extLst>
              <a:ext uri="{FF2B5EF4-FFF2-40B4-BE49-F238E27FC236}">
                <a16:creationId xmlns:a16="http://schemas.microsoft.com/office/drawing/2014/main" id="{06AEAB7F-DE2F-F455-EBB9-9C2F1AD7BB0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6476" y="79587"/>
            <a:ext cx="11899048" cy="6459328"/>
          </a:xfr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39301A-10E1-E9BD-0535-38CF7B4586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380E8-9D69-4354-84AD-8A8FDB3F9103}" type="slidenum">
              <a:rPr lang="en-US" smtClean="0"/>
              <a:t>14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9D55C61-D2D6-3BD5-19B3-95C089A54A38}"/>
              </a:ext>
            </a:extLst>
          </p:cNvPr>
          <p:cNvSpPr txBox="1"/>
          <p:nvPr/>
        </p:nvSpPr>
        <p:spPr>
          <a:xfrm>
            <a:off x="0" y="6488668"/>
            <a:ext cx="42731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Fig. 7 – SMC 103b – right view – layer jump.</a:t>
            </a:r>
          </a:p>
        </p:txBody>
      </p:sp>
    </p:spTree>
    <p:extLst>
      <p:ext uri="{BB962C8B-B14F-4D97-AF65-F5344CB8AC3E}">
        <p14:creationId xmlns:p14="http://schemas.microsoft.com/office/powerpoint/2010/main" val="28781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  <a:alpha val="84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8AF16B2-C1A7-B8A3-1F94-734C67E110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9">
            <a:extLst>
              <a:ext uri="{FF2B5EF4-FFF2-40B4-BE49-F238E27FC236}">
                <a16:creationId xmlns:a16="http://schemas.microsoft.com/office/drawing/2014/main" id="{EE6EAA54-9C35-4374-AE9A-F2C9A9508D7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6476" y="79587"/>
            <a:ext cx="11899048" cy="6459328"/>
          </a:xfr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D55293-21E5-F33B-CA39-F926F47BAE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380E8-9D69-4354-84AD-8A8FDB3F9103}" type="slidenum">
              <a:rPr lang="en-US" smtClean="0"/>
              <a:t>15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19BDE76-E9CD-0366-5827-ECBD59D3F2F3}"/>
              </a:ext>
            </a:extLst>
          </p:cNvPr>
          <p:cNvSpPr txBox="1"/>
          <p:nvPr/>
        </p:nvSpPr>
        <p:spPr>
          <a:xfrm>
            <a:off x="0" y="6488668"/>
            <a:ext cx="42731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Fig. 8 – SMC 103b – right view – layer jump.</a:t>
            </a:r>
          </a:p>
        </p:txBody>
      </p:sp>
    </p:spTree>
    <p:extLst>
      <p:ext uri="{BB962C8B-B14F-4D97-AF65-F5344CB8AC3E}">
        <p14:creationId xmlns:p14="http://schemas.microsoft.com/office/powerpoint/2010/main" val="39608551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  <a:alpha val="84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054C869-279B-65AB-8905-0AFD2C5EC0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6157C4-A12A-9127-A2F6-FDFD56C09D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380E8-9D69-4354-84AD-8A8FDB3F9103}" type="slidenum">
              <a:rPr lang="en-US" smtClean="0"/>
              <a:t>16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5E5CAEB-97EE-D0ED-D1A9-6FC662DA28F8}"/>
              </a:ext>
            </a:extLst>
          </p:cNvPr>
          <p:cNvSpPr txBox="1"/>
          <p:nvPr/>
        </p:nvSpPr>
        <p:spPr>
          <a:xfrm>
            <a:off x="0" y="6488668"/>
            <a:ext cx="3023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Vid. 4 – SMC 103b – rot views.</a:t>
            </a:r>
          </a:p>
        </p:txBody>
      </p:sp>
      <p:pic>
        <p:nvPicPr>
          <p:cNvPr id="7" name="ROT1">
            <a:hlinkClick r:id="" action="ppaction://media"/>
            <a:extLst>
              <a:ext uri="{FF2B5EF4-FFF2-40B4-BE49-F238E27FC236}">
                <a16:creationId xmlns:a16="http://schemas.microsoft.com/office/drawing/2014/main" id="{FDDF112B-1053-EB65-B972-4232CE92282C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38201" y="336969"/>
            <a:ext cx="10515600" cy="2682875"/>
          </a:xfrm>
        </p:spPr>
      </p:pic>
      <p:pic>
        <p:nvPicPr>
          <p:cNvPr id="8" name="ROT2">
            <a:hlinkClick r:id="" action="ppaction://media"/>
            <a:extLst>
              <a:ext uri="{FF2B5EF4-FFF2-40B4-BE49-F238E27FC236}">
                <a16:creationId xmlns:a16="http://schemas.microsoft.com/office/drawing/2014/main" id="{79C2E057-17F9-F43E-873B-445C5E91ECCC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793752" y="3338759"/>
            <a:ext cx="10560049" cy="2698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3091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84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884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1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>
                <p:cTn id="22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0" indent="0">
              <a:buNone/>
              <a:defRPr/>
            </a:pPr>
            <a:r>
              <a:rPr lang="fr-CH" b="1" dirty="0" err="1"/>
              <a:t>Aim</a:t>
            </a:r>
            <a:endParaRPr lang="fr-CH" b="1" dirty="0"/>
          </a:p>
          <a:p>
            <a:pPr marL="0" indent="0">
              <a:buNone/>
              <a:defRPr/>
            </a:pPr>
            <a:endParaRPr lang="fr-CH" b="1" dirty="0"/>
          </a:p>
          <a:p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main region of interest is the so-called layer jump (transition from the inner to outer conductor layer). We would like to investigate the conductor placement and any potential defect appearing in the volume.</a:t>
            </a:r>
            <a:endParaRPr lang="en-US" sz="1800" dirty="0"/>
          </a:p>
          <a:p>
            <a:pPr marL="0" indent="0">
              <a:buNone/>
              <a:defRPr/>
            </a:pPr>
            <a:endParaRPr lang="en-US" sz="2000" b="1" dirty="0"/>
          </a:p>
          <a:p>
            <a:pPr marL="457192" lvl="1" indent="0">
              <a:buNone/>
              <a:tabLst>
                <a:tab pos="2962226" algn="l"/>
              </a:tabLst>
              <a:defRPr/>
            </a:pP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380E8-9D69-4354-84AD-8A8FDB3F9103}" type="slidenum">
              <a:rPr lang="en-US" smtClean="0"/>
              <a:t>2</a:t>
            </a:fld>
            <a:endParaRPr lang="en-US" dirty="0"/>
          </a:p>
        </p:txBody>
      </p:sp>
      <p:pic>
        <p:nvPicPr>
          <p:cNvPr id="7" name="Picture 6" descr="MME-MM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5" y="619414"/>
            <a:ext cx="732402" cy="592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65425" y="792163"/>
            <a:ext cx="1885495" cy="246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700346" y="619414"/>
            <a:ext cx="23267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1">
                    <a:lumMod val="65000"/>
                  </a:schemeClr>
                </a:solidFill>
              </a:rPr>
              <a:t>REFERENCE</a:t>
            </a:r>
            <a:br>
              <a:rPr lang="en-US" dirty="0"/>
            </a:br>
            <a:r>
              <a:rPr lang="fr-CH" sz="1400" dirty="0"/>
              <a:t>D J. Ferradas Troitino TE/MSC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8922909" y="619414"/>
            <a:ext cx="8242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1">
                    <a:lumMod val="65000"/>
                  </a:schemeClr>
                </a:solidFill>
              </a:rPr>
              <a:t>EDMS NO.</a:t>
            </a:r>
            <a:br>
              <a:rPr lang="en-US" sz="1000" dirty="0"/>
            </a:br>
            <a:r>
              <a:rPr lang="en-US" sz="1400" dirty="0"/>
              <a:t>3063899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841992" y="619414"/>
            <a:ext cx="4283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1">
                    <a:lumMod val="65000"/>
                  </a:schemeClr>
                </a:solidFill>
              </a:rPr>
              <a:t>REV.</a:t>
            </a:r>
            <a:br>
              <a:rPr lang="en-US" sz="1000" dirty="0"/>
            </a:br>
            <a:r>
              <a:rPr lang="en-US" sz="1400" dirty="0"/>
              <a:t>1.0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0365132" y="619415"/>
            <a:ext cx="9886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1">
                    <a:lumMod val="65000"/>
                  </a:schemeClr>
                </a:solidFill>
              </a:rPr>
              <a:t>VALIDITY</a:t>
            </a:r>
            <a:br>
              <a:rPr lang="en-US" sz="1000" dirty="0"/>
            </a:br>
            <a:r>
              <a:rPr lang="en-US" sz="1400" dirty="0"/>
              <a:t>APPROVED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92340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380E8-9D69-4354-84AD-8A8FDB3F9103}" type="slidenum">
              <a:rPr lang="en-US" smtClean="0"/>
              <a:t>3</a:t>
            </a:fld>
            <a:endParaRPr lang="en-US" dirty="0"/>
          </a:p>
        </p:txBody>
      </p:sp>
      <p:pic>
        <p:nvPicPr>
          <p:cNvPr id="7" name="Picture 6" descr="MME-MM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5" y="619414"/>
            <a:ext cx="732402" cy="592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65425" y="792163"/>
            <a:ext cx="1885495" cy="246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775686" y="619414"/>
            <a:ext cx="21761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1">
                    <a:lumMod val="65000"/>
                  </a:schemeClr>
                </a:solidFill>
              </a:rPr>
              <a:t>REFERENCE</a:t>
            </a:r>
            <a:br>
              <a:rPr lang="en-US" dirty="0"/>
            </a:br>
            <a:r>
              <a:rPr lang="fr-CH" sz="1400" dirty="0"/>
              <a:t>J. Ferradas Troitino TE/MSC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8922909" y="619414"/>
            <a:ext cx="8242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1">
                    <a:lumMod val="65000"/>
                  </a:schemeClr>
                </a:solidFill>
              </a:rPr>
              <a:t>EDMS NO.</a:t>
            </a:r>
            <a:br>
              <a:rPr lang="en-US" sz="1000" dirty="0"/>
            </a:br>
            <a:r>
              <a:rPr lang="en-US" sz="1400" dirty="0"/>
              <a:t>3063899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841992" y="619414"/>
            <a:ext cx="4283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1">
                    <a:lumMod val="65000"/>
                  </a:schemeClr>
                </a:solidFill>
              </a:rPr>
              <a:t>REV.</a:t>
            </a:r>
            <a:br>
              <a:rPr lang="en-US" sz="1000" dirty="0"/>
            </a:br>
            <a:r>
              <a:rPr lang="en-US" sz="1400" dirty="0"/>
              <a:t>1.0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0365132" y="619415"/>
            <a:ext cx="9886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1">
                    <a:lumMod val="65000"/>
                  </a:schemeClr>
                </a:solidFill>
              </a:rPr>
              <a:t>VALIDITY</a:t>
            </a:r>
            <a:br>
              <a:rPr lang="en-US" sz="1000" dirty="0"/>
            </a:br>
            <a:r>
              <a:rPr lang="en-US" sz="1400" dirty="0"/>
              <a:t>APPROVED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676733" y="5230998"/>
            <a:ext cx="27487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Figure 1. Inspected sample.</a:t>
            </a:r>
            <a:endParaRPr lang="en-US" dirty="0"/>
          </a:p>
        </p:txBody>
      </p:sp>
      <p:pic>
        <p:nvPicPr>
          <p:cNvPr id="5" name="Picture 4" descr="A close-up of a circuit board&#10;&#10;Description automatically generated">
            <a:extLst>
              <a:ext uri="{FF2B5EF4-FFF2-40B4-BE49-F238E27FC236}">
                <a16:creationId xmlns:a16="http://schemas.microsoft.com/office/drawing/2014/main" id="{966A7FC4-CC38-DE13-9158-20CD2F2C9D5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03" b="17369"/>
          <a:stretch/>
        </p:blipFill>
        <p:spPr>
          <a:xfrm rot="10800000">
            <a:off x="2667000" y="2223792"/>
            <a:ext cx="6858000" cy="2989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49819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1" y="1550741"/>
            <a:ext cx="3268979" cy="598099"/>
          </a:xfrm>
        </p:spPr>
        <p:txBody>
          <a:bodyPr rtlCol="0">
            <a:normAutofit/>
          </a:bodyPr>
          <a:lstStyle/>
          <a:p>
            <a:pPr marL="0" indent="0">
              <a:buNone/>
            </a:pPr>
            <a:r>
              <a:rPr lang="en-GB" b="1" dirty="0"/>
              <a:t>Testing conditions</a:t>
            </a:r>
            <a:endParaRPr lang="en-US" b="1" dirty="0"/>
          </a:p>
          <a:p>
            <a:pPr marL="0" indent="0">
              <a:buNone/>
              <a:defRPr/>
            </a:pPr>
            <a:endParaRPr lang="fr-CH" b="1" dirty="0"/>
          </a:p>
          <a:p>
            <a:pPr marL="0" indent="0">
              <a:buNone/>
              <a:defRPr/>
            </a:pPr>
            <a:endParaRPr lang="en-US" sz="2000" b="1" dirty="0"/>
          </a:p>
          <a:p>
            <a:pPr marL="457192" lvl="1" indent="0">
              <a:buNone/>
              <a:tabLst>
                <a:tab pos="2962226" algn="l"/>
              </a:tabLst>
              <a:defRPr/>
            </a:pP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380E8-9D69-4354-84AD-8A8FDB3F9103}" type="slidenum">
              <a:rPr lang="en-US" smtClean="0"/>
              <a:t>4</a:t>
            </a:fld>
            <a:endParaRPr lang="en-US" dirty="0"/>
          </a:p>
        </p:txBody>
      </p:sp>
      <p:pic>
        <p:nvPicPr>
          <p:cNvPr id="7" name="Picture 6" descr="MME-MM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5" y="619414"/>
            <a:ext cx="732402" cy="592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65425" y="792163"/>
            <a:ext cx="1885495" cy="246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775686" y="619414"/>
            <a:ext cx="21761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1">
                    <a:lumMod val="65000"/>
                  </a:schemeClr>
                </a:solidFill>
              </a:rPr>
              <a:t>REFERENCE</a:t>
            </a:r>
            <a:br>
              <a:rPr lang="en-US" dirty="0"/>
            </a:br>
            <a:r>
              <a:rPr lang="fr-CH" sz="1400" dirty="0"/>
              <a:t>J. Ferradas Troitino TE/MSC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8922909" y="619414"/>
            <a:ext cx="8242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1">
                    <a:lumMod val="65000"/>
                  </a:schemeClr>
                </a:solidFill>
              </a:rPr>
              <a:t>EDMS NO.</a:t>
            </a:r>
            <a:br>
              <a:rPr lang="en-US" sz="1000" dirty="0"/>
            </a:br>
            <a:r>
              <a:rPr lang="en-US" sz="1400" dirty="0"/>
              <a:t>3063899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841992" y="619414"/>
            <a:ext cx="4283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1">
                    <a:lumMod val="65000"/>
                  </a:schemeClr>
                </a:solidFill>
              </a:rPr>
              <a:t>REV.</a:t>
            </a:r>
            <a:br>
              <a:rPr lang="en-US" sz="1000" dirty="0"/>
            </a:br>
            <a:r>
              <a:rPr lang="en-US" sz="1400" dirty="0"/>
              <a:t>1.0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0365132" y="619415"/>
            <a:ext cx="9886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1">
                    <a:lumMod val="65000"/>
                  </a:schemeClr>
                </a:solidFill>
              </a:rPr>
              <a:t>VALIDITY</a:t>
            </a:r>
            <a:br>
              <a:rPr lang="en-US" sz="1000" dirty="0"/>
            </a:br>
            <a:r>
              <a:rPr lang="en-US" sz="1400" dirty="0"/>
              <a:t>APPROVED</a:t>
            </a:r>
            <a:endParaRPr lang="en-US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2730321"/>
              </p:ext>
            </p:extLst>
          </p:nvPr>
        </p:nvGraphicFramePr>
        <p:xfrm>
          <a:off x="929641" y="3013286"/>
          <a:ext cx="8283450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80575">
                  <a:extLst>
                    <a:ext uri="{9D8B030D-6E8A-4147-A177-3AD203B41FA5}">
                      <a16:colId xmlns:a16="http://schemas.microsoft.com/office/drawing/2014/main" val="2698681323"/>
                    </a:ext>
                  </a:extLst>
                </a:gridCol>
                <a:gridCol w="1380575">
                  <a:extLst>
                    <a:ext uri="{9D8B030D-6E8A-4147-A177-3AD203B41FA5}">
                      <a16:colId xmlns:a16="http://schemas.microsoft.com/office/drawing/2014/main" val="1799068645"/>
                    </a:ext>
                  </a:extLst>
                </a:gridCol>
                <a:gridCol w="1380575">
                  <a:extLst>
                    <a:ext uri="{9D8B030D-6E8A-4147-A177-3AD203B41FA5}">
                      <a16:colId xmlns:a16="http://schemas.microsoft.com/office/drawing/2014/main" val="3940456348"/>
                    </a:ext>
                  </a:extLst>
                </a:gridCol>
                <a:gridCol w="1574374">
                  <a:extLst>
                    <a:ext uri="{9D8B030D-6E8A-4147-A177-3AD203B41FA5}">
                      <a16:colId xmlns:a16="http://schemas.microsoft.com/office/drawing/2014/main" val="3576349376"/>
                    </a:ext>
                  </a:extLst>
                </a:gridCol>
                <a:gridCol w="1186776">
                  <a:extLst>
                    <a:ext uri="{9D8B030D-6E8A-4147-A177-3AD203B41FA5}">
                      <a16:colId xmlns:a16="http://schemas.microsoft.com/office/drawing/2014/main" val="2797684628"/>
                    </a:ext>
                  </a:extLst>
                </a:gridCol>
                <a:gridCol w="1380575">
                  <a:extLst>
                    <a:ext uri="{9D8B030D-6E8A-4147-A177-3AD203B41FA5}">
                      <a16:colId xmlns:a16="http://schemas.microsoft.com/office/drawing/2014/main" val="423473335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CH" sz="1200" b="1" dirty="0" err="1"/>
                        <a:t>Device</a:t>
                      </a:r>
                      <a:endParaRPr lang="en-US" sz="1200" b="1" dirty="0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r>
                        <a:rPr lang="en-US" sz="1200" kern="1200" dirty="0">
                          <a:effectLst/>
                        </a:rPr>
                        <a:t>D</a:t>
                      </a:r>
                      <a:r>
                        <a:rPr lang="en-GB" sz="1200" kern="1200" dirty="0">
                          <a:effectLst/>
                        </a:rPr>
                        <a:t>7 LINAC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0432051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US" sz="1200" b="1" kern="1200" dirty="0">
                          <a:effectLst/>
                        </a:rPr>
                        <a:t>X-ray s</a:t>
                      </a:r>
                      <a:r>
                        <a:rPr lang="de-CH" sz="1200" b="1" kern="1200" dirty="0">
                          <a:effectLst/>
                        </a:rPr>
                        <a:t>ource: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200" b="1" kern="1200" dirty="0">
                          <a:effectLst/>
                        </a:rPr>
                        <a:t>Type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200" b="1" kern="1200" dirty="0" err="1">
                          <a:effectLst/>
                        </a:rPr>
                        <a:t>Voltage</a:t>
                      </a:r>
                      <a:r>
                        <a:rPr lang="de-CH" sz="1200" b="1" kern="1200" dirty="0">
                          <a:effectLst/>
                        </a:rPr>
                        <a:t> [MeV]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200" b="1" kern="1200" dirty="0" err="1">
                          <a:effectLst/>
                        </a:rPr>
                        <a:t>Frequency</a:t>
                      </a:r>
                      <a:r>
                        <a:rPr lang="de-CH" sz="1200" b="1" kern="1200" dirty="0">
                          <a:effectLst/>
                        </a:rPr>
                        <a:t> [Hz]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kern="1200" dirty="0">
                          <a:effectLst/>
                        </a:rPr>
                        <a:t>Voxel Size [mm]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200" b="1" kern="1200" dirty="0">
                          <a:effectLst/>
                        </a:rPr>
                        <a:t>FOD / FID [mm]</a:t>
                      </a:r>
                      <a:endParaRPr lang="en-US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30586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Siemens SILAC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5.9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599.88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0.115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2700 / 3248.821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5035002"/>
                  </a:ext>
                </a:extLst>
              </a:tr>
            </a:tbl>
          </a:graphicData>
        </a:graphic>
      </p:graphicFrame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FBCF6DC9-BC2C-BC88-CF33-929694F3D025}"/>
              </a:ext>
            </a:extLst>
          </p:cNvPr>
          <p:cNvSpPr txBox="1">
            <a:spLocks/>
          </p:cNvSpPr>
          <p:nvPr/>
        </p:nvSpPr>
        <p:spPr>
          <a:xfrm>
            <a:off x="929641" y="4283242"/>
            <a:ext cx="10424160" cy="1112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597" indent="-228597" algn="l" defTabSz="914384" rtl="0" eaLnBrk="1" latinLnBrk="0" hangingPunct="1">
              <a:lnSpc>
                <a:spcPct val="90000"/>
              </a:lnSpc>
              <a:spcBef>
                <a:spcPts val="1001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790" indent="-228597" algn="l" defTabSz="91438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81" indent="-228597" algn="l" defTabSz="91438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73" indent="-228597" algn="l" defTabSz="91438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67" indent="-228597" algn="l" defTabSz="91438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59" indent="-228597" algn="l" defTabSz="91438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50" indent="-228597" algn="l" defTabSz="91438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43" indent="-228597" algn="l" defTabSz="91438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34" indent="-228597" algn="l" defTabSz="91438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600" dirty="0"/>
              <a:t>FOD – focus object distance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600" dirty="0"/>
              <a:t>FID – focus imaging (flat panel) distance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/>
          </a:p>
          <a:p>
            <a:pPr marL="457192" lvl="1" indent="0">
              <a:buFont typeface="Arial" panose="020B0604020202020204" pitchFamily="34" charset="0"/>
              <a:buNone/>
              <a:tabLst>
                <a:tab pos="2962226" algn="l"/>
              </a:tabLst>
              <a:defRPr/>
            </a:pP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5429121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1" y="1460129"/>
            <a:ext cx="10515600" cy="5314744"/>
          </a:xfrm>
        </p:spPr>
        <p:txBody>
          <a:bodyPr rtlCol="0">
            <a:normAutofit/>
          </a:bodyPr>
          <a:lstStyle/>
          <a:p>
            <a:pPr marL="0" indent="0">
              <a:buNone/>
            </a:pPr>
            <a:r>
              <a:rPr lang="en-US" sz="1800" b="1" dirty="0"/>
              <a:t>Results</a:t>
            </a:r>
            <a:endParaRPr lang="en-US" sz="2000" b="1" dirty="0"/>
          </a:p>
          <a:p>
            <a:pPr marL="0" indent="0">
              <a:buNone/>
            </a:pPr>
            <a:r>
              <a:rPr lang="en-US" sz="1600" dirty="0"/>
              <a:t>As one popped in/out strand can induce a wave of events the numbers below show only the amount of conductors affected by the pop in/out effect. So even if there are more than one event in the same cable it is counted as one.</a:t>
            </a:r>
          </a:p>
          <a:p>
            <a:pPr marL="0" indent="0">
              <a:buNone/>
            </a:pPr>
            <a:r>
              <a:rPr lang="nl-NL" sz="1600" b="1" dirty="0"/>
              <a:t>2 </a:t>
            </a:r>
            <a:r>
              <a:rPr lang="nl-NL" sz="1600" b="1" dirty="0" err="1"/>
              <a:t>cables</a:t>
            </a:r>
            <a:r>
              <a:rPr lang="nl-NL" sz="1600" b="1" dirty="0"/>
              <a:t> </a:t>
            </a:r>
            <a:r>
              <a:rPr lang="nl-NL" sz="1600" b="1" dirty="0" err="1"/>
              <a:t>affected</a:t>
            </a:r>
            <a:r>
              <a:rPr lang="nl-NL" sz="1600" b="1" dirty="0"/>
              <a:t> (1 in </a:t>
            </a:r>
            <a:r>
              <a:rPr lang="nl-NL" sz="1600" b="1" dirty="0" err="1"/>
              <a:t>connection</a:t>
            </a:r>
            <a:r>
              <a:rPr lang="nl-NL" sz="1600" b="1" dirty="0"/>
              <a:t> </a:t>
            </a:r>
            <a:r>
              <a:rPr lang="nl-NL" sz="1600" b="1" dirty="0" err="1"/>
              <a:t>and</a:t>
            </a:r>
            <a:r>
              <a:rPr lang="nl-NL" sz="1600" b="1" dirty="0"/>
              <a:t> 1 in non-</a:t>
            </a:r>
            <a:r>
              <a:rPr lang="nl-NL" sz="1600" b="1" dirty="0" err="1"/>
              <a:t>connection</a:t>
            </a:r>
            <a:r>
              <a:rPr lang="nl-NL" sz="1600" b="1" dirty="0"/>
              <a:t> side)</a:t>
            </a:r>
            <a:endParaRPr lang="en-US" sz="1600" b="1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GB" sz="1600" dirty="0"/>
              <a:t>All results obtained are available using the link:</a:t>
            </a:r>
            <a:endParaRPr lang="en-US" sz="1600" dirty="0"/>
          </a:p>
          <a:p>
            <a:pPr marL="0" indent="0">
              <a:buNone/>
            </a:pPr>
            <a:r>
              <a:rPr lang="en-US" sz="1600" u="sng" dirty="0">
                <a:hlinkClick r:id="rId3" action="ppaction://hlinkfile"/>
              </a:rPr>
              <a:t>\\cern.ch\dfs\Projects\ZeissMetrotomCT\2024\TE\MSC\HFM\</a:t>
            </a:r>
            <a:endParaRPr lang="en-US" sz="1600" dirty="0"/>
          </a:p>
          <a:p>
            <a:pPr marL="0" indent="0">
              <a:buNone/>
            </a:pPr>
            <a:r>
              <a:rPr lang="en-GB" sz="1600" dirty="0"/>
              <a:t>CT data (</a:t>
            </a:r>
            <a:r>
              <a:rPr lang="en-GB" sz="1600" dirty="0" err="1"/>
              <a:t>vgl</a:t>
            </a:r>
            <a:r>
              <a:rPr lang="en-GB" sz="1600" dirty="0"/>
              <a:t> file) can be viewed using Volume Graphics software:</a:t>
            </a:r>
            <a:endParaRPr lang="en-US" sz="1600" dirty="0"/>
          </a:p>
          <a:p>
            <a:pPr marL="0" indent="0">
              <a:buNone/>
            </a:pPr>
            <a:r>
              <a:rPr lang="en-GB" sz="1600" u="sng" dirty="0">
                <a:hlinkClick r:id="rId4" action="ppaction://hlinkfile"/>
              </a:rPr>
              <a:t>\\cern.ch\dfs\Projects\ZeissMetrotomCT\Public\VGViewer</a:t>
            </a:r>
            <a:endParaRPr lang="en-US" sz="2000" b="1" u="sng" dirty="0"/>
          </a:p>
          <a:p>
            <a:pPr marL="0" indent="0">
              <a:buNone/>
            </a:pPr>
            <a:endParaRPr lang="en-US" sz="2000" b="1" u="sng" dirty="0"/>
          </a:p>
          <a:p>
            <a:pPr marL="0" indent="0">
              <a:buNone/>
            </a:pPr>
            <a:r>
              <a:rPr lang="en-US" sz="1600" dirty="0"/>
              <a:t>Images and videos available starting from the next page.</a:t>
            </a:r>
            <a:endParaRPr lang="en-US" sz="1600" b="1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457192" lvl="1" indent="0">
              <a:buNone/>
              <a:tabLst>
                <a:tab pos="2962226" algn="l"/>
              </a:tabLst>
              <a:defRPr/>
            </a:pP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380E8-9D69-4354-84AD-8A8FDB3F9103}" type="slidenum">
              <a:rPr lang="en-US" smtClean="0"/>
              <a:t>5</a:t>
            </a:fld>
            <a:endParaRPr lang="en-US" dirty="0"/>
          </a:p>
        </p:txBody>
      </p:sp>
      <p:pic>
        <p:nvPicPr>
          <p:cNvPr id="7" name="Picture 6" descr="MME-MM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5" y="619414"/>
            <a:ext cx="732402" cy="592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665425" y="792163"/>
            <a:ext cx="1885495" cy="246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775687" y="619414"/>
            <a:ext cx="21761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1">
                    <a:lumMod val="65000"/>
                  </a:schemeClr>
                </a:solidFill>
              </a:rPr>
              <a:t>REFERENCE</a:t>
            </a:r>
            <a:br>
              <a:rPr lang="en-US" dirty="0"/>
            </a:br>
            <a:r>
              <a:rPr lang="fr-CH" sz="1400" dirty="0"/>
              <a:t>J. Ferradas Troitino TE/MSC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8922909" y="619414"/>
            <a:ext cx="8242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1">
                    <a:lumMod val="65000"/>
                  </a:schemeClr>
                </a:solidFill>
              </a:rPr>
              <a:t>EDMS NO.</a:t>
            </a:r>
            <a:br>
              <a:rPr lang="en-US" sz="1000" dirty="0"/>
            </a:br>
            <a:r>
              <a:rPr lang="en-US" sz="1400" dirty="0"/>
              <a:t>3063899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841992" y="619414"/>
            <a:ext cx="4283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1">
                    <a:lumMod val="65000"/>
                  </a:schemeClr>
                </a:solidFill>
              </a:rPr>
              <a:t>REV.</a:t>
            </a:r>
            <a:br>
              <a:rPr lang="en-US" sz="1000" dirty="0"/>
            </a:br>
            <a:r>
              <a:rPr lang="en-US" sz="1400" dirty="0"/>
              <a:t>1.0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0365132" y="619415"/>
            <a:ext cx="9886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1">
                    <a:lumMod val="65000"/>
                  </a:schemeClr>
                </a:solidFill>
              </a:rPr>
              <a:t>VALIDITY</a:t>
            </a:r>
            <a:br>
              <a:rPr lang="en-US" sz="1000" dirty="0"/>
            </a:br>
            <a:r>
              <a:rPr lang="en-US" sz="1400" dirty="0"/>
              <a:t>APPROVED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92810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  <a:alpha val="8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380E8-9D69-4354-84AD-8A8FDB3F9103}" type="slidenum">
              <a:rPr lang="en-US" smtClean="0"/>
              <a:t>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0" y="6488668"/>
            <a:ext cx="2963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Vid. 1 – SMC 103b – top view.</a:t>
            </a:r>
          </a:p>
        </p:txBody>
      </p:sp>
      <p:pic>
        <p:nvPicPr>
          <p:cNvPr id="2" name="TOP">
            <a:hlinkClick r:id="" action="ppaction://media"/>
            <a:extLst>
              <a:ext uri="{FF2B5EF4-FFF2-40B4-BE49-F238E27FC236}">
                <a16:creationId xmlns:a16="http://schemas.microsoft.com/office/drawing/2014/main" id="{6F4841D7-9E16-3103-0F78-A4A763B705FB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01191" y="373805"/>
            <a:ext cx="10989617" cy="5982548"/>
          </a:xfrm>
        </p:spPr>
      </p:pic>
    </p:spTree>
    <p:extLst>
      <p:ext uri="{BB962C8B-B14F-4D97-AF65-F5344CB8AC3E}">
        <p14:creationId xmlns:p14="http://schemas.microsoft.com/office/powerpoint/2010/main" val="2766474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0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  <a:alpha val="8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9">
            <a:extLst>
              <a:ext uri="{FF2B5EF4-FFF2-40B4-BE49-F238E27FC236}">
                <a16:creationId xmlns:a16="http://schemas.microsoft.com/office/drawing/2014/main" id="{801F38F8-8AFA-CEFE-FDD2-3856928164B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6476" y="79587"/>
            <a:ext cx="11899048" cy="6459328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380E8-9D69-4354-84AD-8A8FDB3F9103}" type="slidenum">
              <a:rPr lang="en-US" smtClean="0"/>
              <a:t>7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0" y="6488668"/>
            <a:ext cx="30830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Fig. 2 – SMC 103b – quad view.</a:t>
            </a:r>
          </a:p>
        </p:txBody>
      </p:sp>
    </p:spTree>
    <p:extLst>
      <p:ext uri="{BB962C8B-B14F-4D97-AF65-F5344CB8AC3E}">
        <p14:creationId xmlns:p14="http://schemas.microsoft.com/office/powerpoint/2010/main" val="14049432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  <a:alpha val="84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90722EE-1376-E283-A1A1-5D90A5A5C2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9">
            <a:extLst>
              <a:ext uri="{FF2B5EF4-FFF2-40B4-BE49-F238E27FC236}">
                <a16:creationId xmlns:a16="http://schemas.microsoft.com/office/drawing/2014/main" id="{BF59BD40-2C0F-6071-5E27-FB7F09E913E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6476" y="79587"/>
            <a:ext cx="11899048" cy="6459328"/>
          </a:xfr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A6F018F-33FC-A774-171E-D3BC9D2D8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380E8-9D69-4354-84AD-8A8FDB3F9103}" type="slidenum">
              <a:rPr lang="en-US" smtClean="0"/>
              <a:t>8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31B22EE-A4FB-807F-9347-6F6978154287}"/>
              </a:ext>
            </a:extLst>
          </p:cNvPr>
          <p:cNvSpPr txBox="1"/>
          <p:nvPr/>
        </p:nvSpPr>
        <p:spPr>
          <a:xfrm>
            <a:off x="0" y="6488668"/>
            <a:ext cx="30830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Fig. 3 – SMC 103b – quad view.</a:t>
            </a:r>
          </a:p>
        </p:txBody>
      </p:sp>
    </p:spTree>
    <p:extLst>
      <p:ext uri="{BB962C8B-B14F-4D97-AF65-F5344CB8AC3E}">
        <p14:creationId xmlns:p14="http://schemas.microsoft.com/office/powerpoint/2010/main" val="35788761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  <a:alpha val="84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577E8D0-5E7D-B8C0-0B25-5AA5BCBA98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9">
            <a:extLst>
              <a:ext uri="{FF2B5EF4-FFF2-40B4-BE49-F238E27FC236}">
                <a16:creationId xmlns:a16="http://schemas.microsoft.com/office/drawing/2014/main" id="{694CD34D-1ACB-1776-8ABD-12B25407B06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6476" y="79587"/>
            <a:ext cx="11899048" cy="6459328"/>
          </a:xfr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92F8457-2670-B347-F5AB-829E7933B6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380E8-9D69-4354-84AD-8A8FDB3F9103}" type="slidenum">
              <a:rPr lang="en-US" smtClean="0"/>
              <a:t>9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740E328-4654-97F3-A8E8-55801D403903}"/>
              </a:ext>
            </a:extLst>
          </p:cNvPr>
          <p:cNvSpPr txBox="1"/>
          <p:nvPr/>
        </p:nvSpPr>
        <p:spPr>
          <a:xfrm>
            <a:off x="0" y="6488668"/>
            <a:ext cx="69020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Fig. 4 – SMC 103b – quad view – affected cable on non-connection side.</a:t>
            </a:r>
          </a:p>
        </p:txBody>
      </p:sp>
    </p:spTree>
    <p:extLst>
      <p:ext uri="{BB962C8B-B14F-4D97-AF65-F5344CB8AC3E}">
        <p14:creationId xmlns:p14="http://schemas.microsoft.com/office/powerpoint/2010/main" val="11831201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3907</TotalTime>
  <Words>595</Words>
  <Application>Microsoft Office PowerPoint</Application>
  <PresentationFormat>Widescreen</PresentationFormat>
  <Paragraphs>113</Paragraphs>
  <Slides>16</Slides>
  <Notes>4</Notes>
  <HiddenSlides>0</HiddenSlides>
  <MMClips>5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Calibri</vt:lpstr>
      <vt:lpstr>Calibri Light</vt:lpstr>
      <vt:lpstr>Tahoma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Bartosz Bulat</dc:creator>
  <cp:lastModifiedBy>Michal Dalemir Celuch</cp:lastModifiedBy>
  <cp:revision>203</cp:revision>
  <dcterms:created xsi:type="dcterms:W3CDTF">2018-10-11T09:34:12Z</dcterms:created>
  <dcterms:modified xsi:type="dcterms:W3CDTF">2024-03-26T15:02:55Z</dcterms:modified>
</cp:coreProperties>
</file>