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306" r:id="rId5"/>
    <p:sldId id="668" r:id="rId6"/>
    <p:sldId id="667" r:id="rId7"/>
    <p:sldId id="346" r:id="rId8"/>
  </p:sldIdLst>
  <p:sldSz cx="12192000" cy="68580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D4ECBA"/>
    <a:srgbClr val="FFFFFF"/>
    <a:srgbClr val="64BCD9"/>
    <a:srgbClr val="2D90BA"/>
    <a:srgbClr val="006600"/>
    <a:srgbClr val="AEBD0D"/>
    <a:srgbClr val="FFCC30"/>
    <a:srgbClr val="E2F0D9"/>
    <a:srgbClr val="F4FF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35" autoAdjust="0"/>
    <p:restoredTop sz="93372" autoAdjust="0"/>
  </p:normalViewPr>
  <p:slideViewPr>
    <p:cSldViewPr snapToObjects="1" showGuides="1">
      <p:cViewPr varScale="1">
        <p:scale>
          <a:sx n="106" d="100"/>
          <a:sy n="106" d="100"/>
        </p:scale>
        <p:origin x="94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28/06/2024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551384" y="2348880"/>
            <a:ext cx="11305255" cy="1440160"/>
          </a:xfrm>
        </p:spPr>
        <p:txBody>
          <a:bodyPr/>
          <a:lstStyle/>
          <a:p>
            <a:pPr algn="ctr"/>
            <a:r>
              <a:rPr lang="en-US" sz="5000" dirty="0">
                <a:latin typeface="Arial" panose="020B0604020202020204" pitchFamily="34" charset="0"/>
                <a:cs typeface="Arial" panose="020B0604020202020204" pitchFamily="34" charset="0"/>
              </a:rPr>
              <a:t>Internal monitoring</a:t>
            </a:r>
            <a:br>
              <a:rPr lang="en-US" sz="5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000" dirty="0">
                <a:latin typeface="Arial" panose="020B0604020202020204" pitchFamily="34" charset="0"/>
                <a:cs typeface="Arial" panose="020B0604020202020204" pitchFamily="34" charset="0"/>
              </a:rPr>
              <a:t>for Crab-cavities</a:t>
            </a:r>
            <a:endParaRPr lang="en-GB" sz="30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297723" y="5872626"/>
            <a:ext cx="2232248" cy="79208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GB" sz="2400" dirty="0"/>
              <a:t>Vivien RUDE / Mateusz Sosin</a:t>
            </a:r>
          </a:p>
          <a:p>
            <a:pPr algn="ctr"/>
            <a:r>
              <a:rPr lang="en-GB" sz="1800" i="1" dirty="0"/>
              <a:t>2024-07-03</a:t>
            </a:r>
          </a:p>
        </p:txBody>
      </p:sp>
      <p:sp>
        <p:nvSpPr>
          <p:cNvPr id="2" name="Rectangle 1"/>
          <p:cNvSpPr/>
          <p:nvPr/>
        </p:nvSpPr>
        <p:spPr>
          <a:xfrm>
            <a:off x="6960096" y="6268670"/>
            <a:ext cx="3873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HL-LHC Collaboration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Triumf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-CERN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5143" r="23060" b="5480"/>
          <a:stretch/>
        </p:blipFill>
        <p:spPr>
          <a:xfrm>
            <a:off x="3575720" y="3689152"/>
            <a:ext cx="4032447" cy="29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4472E9-1652-CBA3-C55B-13439D32B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C3F71D-B6B8-F4AA-388B-C127EA279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C2702431-54C9-0601-A394-846A7F9C0C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085" y="1215154"/>
            <a:ext cx="11641830" cy="484867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D86873-EC9A-D813-86D7-6FB52B18DF2D}"/>
              </a:ext>
            </a:extLst>
          </p:cNvPr>
          <p:cNvSpPr txBox="1"/>
          <p:nvPr/>
        </p:nvSpPr>
        <p:spPr>
          <a:xfrm>
            <a:off x="1703512" y="620688"/>
            <a:ext cx="216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Teddy Capelli</a:t>
            </a:r>
          </a:p>
        </p:txBody>
      </p:sp>
    </p:spTree>
    <p:extLst>
      <p:ext uri="{BB962C8B-B14F-4D97-AF65-F5344CB8AC3E}">
        <p14:creationId xmlns:p14="http://schemas.microsoft.com/office/powerpoint/2010/main" val="1697320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878BD-52C2-26F6-7CBF-C5F28F2BE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79C2A1-3DF7-4414-904D-4A5F230CC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CEF2BE2-C29A-741E-8B17-0EF68530E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73530"/>
              </p:ext>
            </p:extLst>
          </p:nvPr>
        </p:nvGraphicFramePr>
        <p:xfrm>
          <a:off x="1631504" y="548680"/>
          <a:ext cx="6484304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493">
                  <a:extLst>
                    <a:ext uri="{9D8B030D-6E8A-4147-A177-3AD203B41FA5}">
                      <a16:colId xmlns:a16="http://schemas.microsoft.com/office/drawing/2014/main" val="651825521"/>
                    </a:ext>
                  </a:extLst>
                </a:gridCol>
                <a:gridCol w="444818">
                  <a:extLst>
                    <a:ext uri="{9D8B030D-6E8A-4147-A177-3AD203B41FA5}">
                      <a16:colId xmlns:a16="http://schemas.microsoft.com/office/drawing/2014/main" val="874058048"/>
                    </a:ext>
                  </a:extLst>
                </a:gridCol>
                <a:gridCol w="3241993">
                  <a:extLst>
                    <a:ext uri="{9D8B030D-6E8A-4147-A177-3AD203B41FA5}">
                      <a16:colId xmlns:a16="http://schemas.microsoft.com/office/drawing/2014/main" val="961591830"/>
                    </a:ext>
                  </a:extLst>
                </a:gridCol>
              </a:tblGrid>
              <a:tr h="17246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8470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0 : CMM data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Validation of trolley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920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Position of the capacitive plates </a:t>
                      </a:r>
                      <a:r>
                        <a:rPr lang="en-US" sz="800" i="1" dirty="0" err="1"/>
                        <a:t>w.r.t.</a:t>
                      </a:r>
                      <a:r>
                        <a:rPr lang="en-US" sz="800" i="1" dirty="0"/>
                        <a:t> external references </a:t>
                      </a:r>
                      <a:r>
                        <a:rPr lang="en-US" sz="800" i="1" dirty="0">
                          <a:sym typeface="Wingdings" panose="05000000000000000000" pitchFamily="2" charset="2"/>
                        </a:rPr>
                        <a:t> CERN</a:t>
                      </a:r>
                      <a:endParaRPr lang="en-US" sz="800" i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41975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Valve plate measurement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206540"/>
                  </a:ext>
                </a:extLst>
              </a:tr>
              <a:tr h="172467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1 : in clean room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1-2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in ISO5 (before connection in ISO4)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990113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in ISO5 (after connection in ISO4)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832059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2 : before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/>
                        <a:t>4-5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of different equipment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10472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84792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FSI supports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942982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FSI targets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808589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3 : </a:t>
                      </a:r>
                      <a:r>
                        <a:rPr lang="en-US" sz="1200" b="0" u="none" dirty="0" err="1"/>
                        <a:t>cryostating</a:t>
                      </a:r>
                      <a:r>
                        <a:rPr lang="en-US" sz="1200" b="0" u="none" dirty="0"/>
                        <a:t> (top plate)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0" u="none" dirty="0"/>
                        <a:t>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of the cavities before </a:t>
                      </a:r>
                      <a:r>
                        <a:rPr lang="en-US" sz="800" i="1" dirty="0" err="1"/>
                        <a:t>cryostating</a:t>
                      </a:r>
                      <a:endParaRPr lang="en-US" sz="800" i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279194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the top plate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332547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trolley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195989"/>
                  </a:ext>
                </a:extLst>
              </a:tr>
              <a:tr h="172467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4 : </a:t>
                      </a:r>
                      <a:r>
                        <a:rPr lang="en-US" sz="1200" b="0" u="none" dirty="0" err="1"/>
                        <a:t>cryostating</a:t>
                      </a:r>
                      <a:r>
                        <a:rPr lang="en-US" sz="1200" b="0" u="none" dirty="0"/>
                        <a:t> (OVC cryomodule)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0" u="none" dirty="0"/>
                        <a:t>10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the OVC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627576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top plate and OVC cryomodule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34452"/>
                  </a:ext>
                </a:extLst>
              </a:tr>
              <a:tr h="172467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5 : after </a:t>
                      </a:r>
                      <a:r>
                        <a:rPr lang="en-US" sz="1200" b="0" u="none" dirty="0" err="1"/>
                        <a:t>cryostating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200" b="0" u="none" dirty="0"/>
                        <a:t>10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Installation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0317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of FSI heads on OVC and top plate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840919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FSI validation (comparison with a laser tracker)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017070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Alignment with adjustment system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26350"/>
                  </a:ext>
                </a:extLst>
              </a:tr>
              <a:tr h="211475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6 : cold test at </a:t>
                      </a:r>
                      <a:r>
                        <a:rPr lang="en-US" sz="1200" b="0" u="none" dirty="0" err="1"/>
                        <a:t>Triumf</a:t>
                      </a:r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0" u="none" dirty="0"/>
                        <a:t>12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ambient pressure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894078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under vacuum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842253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at cold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139591"/>
                  </a:ext>
                </a:extLst>
              </a:tr>
              <a:tr h="17246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/>
                        <a:t>Part 7 : cold test at CERN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en-US" sz="1200" b="0" u="none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ambient pressure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04246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under vacuum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442515"/>
                  </a:ext>
                </a:extLst>
              </a:tr>
              <a:tr h="172467"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/>
                        <a:t>Measurement at cold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329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532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063552" y="2060848"/>
            <a:ext cx="876393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</a:rPr>
              <a:t>Thank you </a:t>
            </a:r>
          </a:p>
          <a:p>
            <a:pPr algn="ctr"/>
            <a:r>
              <a:rPr lang="en-US" sz="8000" b="1" dirty="0">
                <a:solidFill>
                  <a:schemeClr val="tx2"/>
                </a:solidFill>
              </a:rPr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0944978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31962</TotalTime>
  <Words>220</Words>
  <Application>Microsoft Office PowerPoint</Application>
  <PresentationFormat>Widescreen</PresentationFormat>
  <Paragraphs>53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Internal monitoring for Crab-cavities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Vivien Rude</cp:lastModifiedBy>
  <cp:revision>852</cp:revision>
  <cp:lastPrinted>2019-08-22T16:19:59Z</cp:lastPrinted>
  <dcterms:created xsi:type="dcterms:W3CDTF">2016-01-11T14:38:10Z</dcterms:created>
  <dcterms:modified xsi:type="dcterms:W3CDTF">2024-06-28T13:17:43Z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