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3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4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9" r:id="rId2"/>
    <p:sldId id="321" r:id="rId3"/>
    <p:sldId id="303" r:id="rId4"/>
    <p:sldId id="310" r:id="rId5"/>
    <p:sldId id="305" r:id="rId6"/>
    <p:sldId id="317" r:id="rId7"/>
    <p:sldId id="306" r:id="rId8"/>
    <p:sldId id="316" r:id="rId9"/>
    <p:sldId id="318" r:id="rId10"/>
    <p:sldId id="309" r:id="rId11"/>
    <p:sldId id="315" r:id="rId12"/>
    <p:sldId id="313" r:id="rId13"/>
    <p:sldId id="311" r:id="rId14"/>
    <p:sldId id="319" r:id="rId15"/>
    <p:sldId id="323" r:id="rId16"/>
    <p:sldId id="324" r:id="rId17"/>
    <p:sldId id="312" r:id="rId18"/>
    <p:sldId id="32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CD5A8B-82AC-C244-9DD4-BFF07B675445}" v="6" dt="2024-09-04T11:27:29.057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39"/>
    <p:restoredTop sz="94686"/>
  </p:normalViewPr>
  <p:slideViewPr>
    <p:cSldViewPr snapToObjects="1">
      <p:cViewPr varScale="1">
        <p:scale>
          <a:sx n="122" d="100"/>
          <a:sy n="122" d="100"/>
        </p:scale>
        <p:origin x="616" y="184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2B201E-EA5D-604F-8885-4ACD0C9AB099}" type="doc">
      <dgm:prSet loTypeId="urn:microsoft.com/office/officeart/2005/8/layout/lProcess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495DB49-5B99-FC42-803F-BF138C00A55C}">
      <dgm:prSet phldrT="[Testo]" custT="1"/>
      <dgm:spPr/>
      <dgm:t>
        <a:bodyPr/>
        <a:lstStyle/>
        <a:p>
          <a:r>
            <a:rPr lang="it-IT" sz="2400" dirty="0"/>
            <a:t>DB schema</a:t>
          </a:r>
        </a:p>
      </dgm:t>
    </dgm:pt>
    <dgm:pt modelId="{01573F11-AED2-FB42-A439-AE6C4E6D5140}" type="parTrans" cxnId="{8D8CDD52-3EC3-7843-94C2-377572D0F023}">
      <dgm:prSet/>
      <dgm:spPr/>
      <dgm:t>
        <a:bodyPr/>
        <a:lstStyle/>
        <a:p>
          <a:endParaRPr lang="it-IT"/>
        </a:p>
      </dgm:t>
    </dgm:pt>
    <dgm:pt modelId="{2E0042FD-1A30-3B4A-AC7E-99CFAA310A02}" type="sibTrans" cxnId="{8D8CDD52-3EC3-7843-94C2-377572D0F023}">
      <dgm:prSet/>
      <dgm:spPr/>
      <dgm:t>
        <a:bodyPr/>
        <a:lstStyle/>
        <a:p>
          <a:endParaRPr lang="it-IT"/>
        </a:p>
      </dgm:t>
    </dgm:pt>
    <dgm:pt modelId="{A57E4D8D-A9D7-1B48-AB80-CD79CC999D96}">
      <dgm:prSet phldrT="[Testo]" custT="1"/>
      <dgm:spPr/>
      <dgm:t>
        <a:bodyPr/>
        <a:lstStyle/>
        <a:p>
          <a:r>
            <a:rPr lang="it-IT" sz="1400" dirty="0"/>
            <a:t>Semantic </a:t>
          </a:r>
          <a:r>
            <a:rPr lang="it-IT" sz="1400" dirty="0" err="1"/>
            <a:t>augmentation</a:t>
          </a:r>
          <a:endParaRPr lang="it-IT" sz="1400" dirty="0"/>
        </a:p>
      </dgm:t>
    </dgm:pt>
    <dgm:pt modelId="{5CE3B352-3F4F-AE49-A3CF-4E9665FB5127}" type="parTrans" cxnId="{088A91C3-C5E2-0943-9070-998D8952BACB}">
      <dgm:prSet/>
      <dgm:spPr/>
      <dgm:t>
        <a:bodyPr/>
        <a:lstStyle/>
        <a:p>
          <a:endParaRPr lang="it-IT"/>
        </a:p>
      </dgm:t>
    </dgm:pt>
    <dgm:pt modelId="{734CB33C-CC6B-F541-A6AF-B152A0739FCC}" type="sibTrans" cxnId="{088A91C3-C5E2-0943-9070-998D8952BACB}">
      <dgm:prSet/>
      <dgm:spPr/>
      <dgm:t>
        <a:bodyPr/>
        <a:lstStyle/>
        <a:p>
          <a:endParaRPr lang="it-IT"/>
        </a:p>
      </dgm:t>
    </dgm:pt>
    <dgm:pt modelId="{AA368801-EE1B-2541-B9F6-0B2528166CEC}">
      <dgm:prSet phldrT="[Testo]" custT="1"/>
      <dgm:spPr/>
      <dgm:t>
        <a:bodyPr/>
        <a:lstStyle/>
        <a:p>
          <a:pPr algn="ctr"/>
          <a:r>
            <a:rPr lang="it-IT" sz="1600" dirty="0"/>
            <a:t>«CREATE» SQL </a:t>
          </a:r>
          <a:r>
            <a:rPr lang="it-IT" sz="1600" dirty="0" err="1"/>
            <a:t>statements</a:t>
          </a:r>
          <a:endParaRPr lang="it-IT" sz="1600" dirty="0"/>
        </a:p>
        <a:p>
          <a:pPr algn="ctr"/>
          <a:r>
            <a:rPr lang="it-IT" sz="1600" dirty="0"/>
            <a:t>+</a:t>
          </a:r>
        </a:p>
        <a:p>
          <a:pPr algn="ctr"/>
          <a:r>
            <a:rPr lang="it-IT" sz="1600" dirty="0"/>
            <a:t>COMMENTS ON TABLES AND COLUMNS</a:t>
          </a:r>
        </a:p>
      </dgm:t>
    </dgm:pt>
    <dgm:pt modelId="{91FF8D81-76B1-EE48-A030-BB23E1E32262}" type="parTrans" cxnId="{0DA0754B-8885-8F4B-A93F-5D013CF7AA8C}">
      <dgm:prSet/>
      <dgm:spPr/>
      <dgm:t>
        <a:bodyPr/>
        <a:lstStyle/>
        <a:p>
          <a:endParaRPr lang="it-IT"/>
        </a:p>
      </dgm:t>
    </dgm:pt>
    <dgm:pt modelId="{370ED3DC-E34F-3B4F-A137-D78C4FD0E02D}" type="sibTrans" cxnId="{0DA0754B-8885-8F4B-A93F-5D013CF7AA8C}">
      <dgm:prSet/>
      <dgm:spPr/>
      <dgm:t>
        <a:bodyPr/>
        <a:lstStyle/>
        <a:p>
          <a:endParaRPr lang="it-IT"/>
        </a:p>
      </dgm:t>
    </dgm:pt>
    <dgm:pt modelId="{3D3F106A-9970-B244-B32C-C15683C77A02}">
      <dgm:prSet phldrT="[Testo]" custT="1"/>
      <dgm:spPr/>
      <dgm:t>
        <a:bodyPr/>
        <a:lstStyle/>
        <a:p>
          <a:r>
            <a:rPr lang="it-IT" sz="2400" dirty="0"/>
            <a:t>K-shot </a:t>
          </a:r>
          <a:r>
            <a:rPr lang="it-IT" sz="2400" dirty="0" err="1"/>
            <a:t>examples</a:t>
          </a:r>
          <a:endParaRPr lang="it-IT" sz="2400" dirty="0"/>
        </a:p>
      </dgm:t>
    </dgm:pt>
    <dgm:pt modelId="{5E11513D-4E9C-E94F-9863-7AE78872B840}" type="parTrans" cxnId="{5CFEFC28-F103-2B42-9164-DA4A47175D24}">
      <dgm:prSet/>
      <dgm:spPr/>
      <dgm:t>
        <a:bodyPr/>
        <a:lstStyle/>
        <a:p>
          <a:endParaRPr lang="it-IT"/>
        </a:p>
      </dgm:t>
    </dgm:pt>
    <dgm:pt modelId="{5593996B-83D9-EE4B-A59B-DB27140C62B3}" type="sibTrans" cxnId="{5CFEFC28-F103-2B42-9164-DA4A47175D24}">
      <dgm:prSet/>
      <dgm:spPr/>
      <dgm:t>
        <a:bodyPr/>
        <a:lstStyle/>
        <a:p>
          <a:endParaRPr lang="it-IT"/>
        </a:p>
      </dgm:t>
    </dgm:pt>
    <dgm:pt modelId="{CB3FB8F3-FB6A-2C45-BAA2-A3D94E0A622B}">
      <dgm:prSet phldrT="[Testo]" custT="1"/>
      <dgm:spPr/>
      <dgm:t>
        <a:bodyPr/>
        <a:lstStyle/>
        <a:p>
          <a:r>
            <a:rPr lang="it-IT" sz="1200" dirty="0" err="1"/>
            <a:t>Different</a:t>
          </a:r>
          <a:r>
            <a:rPr lang="it-IT" sz="1200" dirty="0"/>
            <a:t> strategies (DAIL</a:t>
          </a:r>
          <a:r>
            <a:rPr lang="it-IT" sz="1200" baseline="30000" dirty="0"/>
            <a:t>1</a:t>
          </a:r>
          <a:r>
            <a:rPr lang="it-IT" sz="1200" dirty="0"/>
            <a:t>, Chain of </a:t>
          </a:r>
          <a:r>
            <a:rPr lang="it-IT" sz="1200" dirty="0" err="1"/>
            <a:t>thought</a:t>
          </a:r>
          <a:r>
            <a:rPr lang="it-IT" sz="1200" dirty="0"/>
            <a:t>):</a:t>
          </a:r>
        </a:p>
        <a:p>
          <a:endParaRPr lang="it-IT" sz="1200" dirty="0"/>
        </a:p>
        <a:p>
          <a:r>
            <a:rPr lang="it-IT" sz="1200" dirty="0"/>
            <a:t>"input": "</a:t>
          </a:r>
          <a:r>
            <a:rPr lang="it-IT" sz="1200" dirty="0" err="1"/>
            <a:t>Provide</a:t>
          </a:r>
          <a:r>
            <a:rPr lang="it-IT" sz="1200" dirty="0"/>
            <a:t> a query to </a:t>
          </a:r>
          <a:r>
            <a:rPr lang="it-IT" sz="1200" dirty="0" err="1"/>
            <a:t>retrieve</a:t>
          </a:r>
          <a:r>
            <a:rPr lang="it-IT" sz="1200" dirty="0"/>
            <a:t> </a:t>
          </a:r>
          <a:r>
            <a:rPr lang="it-IT" sz="1200" dirty="0" err="1"/>
            <a:t>all</a:t>
          </a:r>
          <a:r>
            <a:rPr lang="it-IT" sz="1200" dirty="0"/>
            <a:t> the </a:t>
          </a:r>
          <a:r>
            <a:rPr lang="it-IT" sz="1200" dirty="0" err="1"/>
            <a:t>natural</a:t>
          </a:r>
          <a:r>
            <a:rPr lang="it-IT" sz="1200" dirty="0"/>
            <a:t> </a:t>
          </a:r>
          <a:r>
            <a:rPr lang="it-IT" sz="1200" dirty="0" err="1"/>
            <a:t>quenches</a:t>
          </a:r>
          <a:r>
            <a:rPr lang="it-IT" sz="1200" dirty="0"/>
            <a:t> </a:t>
          </a:r>
          <a:r>
            <a:rPr lang="it-IT" sz="1200" dirty="0" err="1"/>
            <a:t>at</a:t>
          </a:r>
          <a:r>
            <a:rPr lang="it-IT" sz="1200" dirty="0"/>
            <a:t> 1.9 K […] "</a:t>
          </a:r>
        </a:p>
        <a:p>
          <a:r>
            <a:rPr lang="it-IT" sz="1200" dirty="0"/>
            <a:t> "query": """SELECT </a:t>
          </a:r>
          <a:r>
            <a:rPr lang="it-IT" sz="1200" dirty="0" err="1"/>
            <a:t>a.CIRCUIT_ID</a:t>
          </a:r>
          <a:r>
            <a:rPr lang="it-IT" sz="1200" dirty="0"/>
            <a:t>, </a:t>
          </a:r>
          <a:r>
            <a:rPr lang="it-IT" sz="1200" dirty="0" err="1"/>
            <a:t>a.TESTPLAN_ACTIVITY_RES_ID</a:t>
          </a:r>
          <a:r>
            <a:rPr lang="it-IT" sz="1200" dirty="0"/>
            <a:t>, […] """</a:t>
          </a:r>
        </a:p>
      </dgm:t>
    </dgm:pt>
    <dgm:pt modelId="{B7C37E00-D481-1946-9178-5F3322E39516}" type="parTrans" cxnId="{D02DC99B-3241-1A4B-A6EF-EE812715743D}">
      <dgm:prSet/>
      <dgm:spPr/>
      <dgm:t>
        <a:bodyPr/>
        <a:lstStyle/>
        <a:p>
          <a:endParaRPr lang="it-IT"/>
        </a:p>
      </dgm:t>
    </dgm:pt>
    <dgm:pt modelId="{5D5060DC-2894-8B4F-AC2E-02F01942689D}" type="sibTrans" cxnId="{D02DC99B-3241-1A4B-A6EF-EE812715743D}">
      <dgm:prSet/>
      <dgm:spPr/>
      <dgm:t>
        <a:bodyPr/>
        <a:lstStyle/>
        <a:p>
          <a:endParaRPr lang="it-IT"/>
        </a:p>
      </dgm:t>
    </dgm:pt>
    <mc:AlternateContent xmlns:mc="http://schemas.openxmlformats.org/markup-compatibility/2006" xmlns:a14="http://schemas.microsoft.com/office/drawing/2010/main">
      <mc:Choice Requires="a14">
        <dgm:pt modelId="{00818786-D089-AD42-BDD7-500E950672E4}">
          <dgm:prSet phldrT="[Testo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it-IT" sz="1000" b="0" i="1" smtClean="0">
                        <a:latin typeface="Cambria Math" panose="02040503050406030204" pitchFamily="18" charset="0"/>
                      </a:rPr>
                      <m:t>𝑐𝑜𝑠</m:t>
                    </m:r>
                    <m:r>
                      <a:rPr lang="it-IT" sz="1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1000" b="0" i="1" smtClean="0">
                        <a:latin typeface="Cambria Math" panose="02040503050406030204" pitchFamily="18" charset="0"/>
                      </a:rPr>
                      <m:t>𝑆𝑖𝑚</m:t>
                    </m:r>
                    <m:d>
                      <m:dPr>
                        <m:ctrlPr>
                          <a:rPr lang="it-IT" sz="1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1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it-IT" sz="1000" b="0" i="1" smtClean="0">
                                <a:latin typeface="Cambria Math" panose="02040503050406030204" pitchFamily="18" charset="0"/>
                              </a:rPr>
                              <m:t>𝑛𝑒𝑤</m:t>
                            </m:r>
                          </m:sub>
                        </m:sSub>
                        <m:r>
                          <a:rPr lang="it-IT" sz="1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it-IT" sz="1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it-IT" sz="1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it-IT" sz="1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1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it-IT" sz="1000" b="0" i="0" smtClean="0"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  <m:sub>
                            <m:r>
                              <a:rPr lang="it-IT" sz="1000" b="0" i="1" smtClean="0">
                                <a:latin typeface="Cambria Math" panose="02040503050406030204" pitchFamily="18" charset="0"/>
                              </a:rPr>
                              <m:t>𝑛𝑒𝑤</m:t>
                            </m:r>
                            <m:r>
                              <a:rPr lang="it-IT" sz="10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r>
                          <a:rPr lang="it-IT" sz="1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it-IT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it-IT" sz="1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</m:t>
                            </m:r>
                          </m:e>
                          <m:sub>
                            <m:r>
                              <a:rPr lang="it-IT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it-IT" sz="1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sSub>
                          <m:sSubPr>
                            <m:ctrlPr>
                              <a:rPr lang="it-IT" sz="1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∥</m:t>
                            </m:r>
                            <m:r>
                              <m:rPr>
                                <m:nor/>
                              </m:rPr>
                              <a:rPr lang="it-IT" sz="1000" b="0" i="0" smtClean="0"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  <m:sub>
                            <m:r>
                              <a:rPr lang="it-IT" sz="1000" b="0" i="1" smtClean="0">
                                <a:latin typeface="Cambria Math" panose="02040503050406030204" pitchFamily="18" charset="0"/>
                              </a:rPr>
                              <m:t>𝑛𝑒𝑤</m:t>
                            </m:r>
                          </m:sub>
                        </m:sSub>
                        <m:r>
                          <a:rPr lang="it-IT" sz="1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 ∥</m:t>
                        </m:r>
                        <m:sSub>
                          <m:sSubPr>
                            <m:ctrlPr>
                              <a:rPr lang="it-IT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it-IT" sz="1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</m:t>
                            </m:r>
                          </m:e>
                          <m:sub>
                            <m:r>
                              <a:rPr lang="it-IT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it-IT" sz="1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</m:den>
                    </m:f>
                    <m:r>
                      <a:rPr lang="it-IT" sz="1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m:oMathPara>
              </a14:m>
              <a:endParaRPr lang="it-IT" sz="1000" dirty="0"/>
            </a:p>
          </dgm:t>
        </dgm:pt>
      </mc:Choice>
      <mc:Fallback xmlns="">
        <dgm:pt modelId="{00818786-D089-AD42-BDD7-500E950672E4}">
          <dgm:prSet phldrT="[Testo]" custT="1"/>
          <dgm:spPr/>
          <dgm:t>
            <a:bodyPr/>
            <a:lstStyle/>
            <a:p>
              <a14:m xmlns:a14="http://schemas.microsoft.com/office/drawing/2010/main"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it-IT" sz="1000" b="0" i="1" smtClean="0">
                        <a:latin typeface="Cambria Math" panose="02040503050406030204" pitchFamily="18" charset="0"/>
                      </a:rPr>
                      <m:t>𝑐𝑜𝑠</m:t>
                    </m:r>
                    <m:r>
                      <a:rPr lang="it-IT" sz="1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1000" b="0" i="1" smtClean="0">
                        <a:latin typeface="Cambria Math" panose="02040503050406030204" pitchFamily="18" charset="0"/>
                      </a:rPr>
                      <m:t>𝑆𝑖𝑚</m:t>
                    </m:r>
                    <m:d>
                      <m:dPr>
                        <m:ctrlPr>
                          <a:rPr lang="it-IT" sz="1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1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it-IT" sz="1000" b="0" i="1" smtClean="0">
                                <a:latin typeface="Cambria Math" panose="02040503050406030204" pitchFamily="18" charset="0"/>
                              </a:rPr>
                              <m:t>𝑛𝑒𝑤</m:t>
                            </m:r>
                          </m:sub>
                        </m:sSub>
                        <m:r>
                          <a:rPr lang="it-IT" sz="1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it-IT" sz="1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it-IT" sz="1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it-IT" sz="1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1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it-IT" sz="1000" b="0" i="0" smtClean="0"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  <m:sub>
                            <m:r>
                              <a:rPr lang="it-IT" sz="1000" b="0" i="1" smtClean="0">
                                <a:latin typeface="Cambria Math" panose="02040503050406030204" pitchFamily="18" charset="0"/>
                              </a:rPr>
                              <m:t>𝑛𝑒𝑤</m:t>
                            </m:r>
                            <m:r>
                              <a:rPr lang="it-IT" sz="10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r>
                          <a:rPr lang="it-IT" sz="1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it-IT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it-IT" sz="1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</m:t>
                            </m:r>
                          </m:e>
                          <m:sub>
                            <m:r>
                              <a:rPr lang="it-IT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it-IT" sz="1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sSub>
                          <m:sSubPr>
                            <m:ctrlPr>
                              <a:rPr lang="it-IT" sz="1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∥</m:t>
                            </m:r>
                            <m:r>
                              <m:rPr>
                                <m:nor/>
                              </m:rPr>
                              <a:rPr lang="it-IT" sz="1000" b="0" i="0" smtClean="0"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  <m:sub>
                            <m:r>
                              <a:rPr lang="it-IT" sz="1000" b="0" i="1" smtClean="0">
                                <a:latin typeface="Cambria Math" panose="02040503050406030204" pitchFamily="18" charset="0"/>
                              </a:rPr>
                              <m:t>𝑛𝑒𝑤</m:t>
                            </m:r>
                          </m:sub>
                        </m:sSub>
                        <m:r>
                          <a:rPr lang="it-IT" sz="1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 ∥</m:t>
                        </m:r>
                        <m:sSub>
                          <m:sSubPr>
                            <m:ctrlPr>
                              <a:rPr lang="it-IT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it-IT" sz="1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</m:t>
                            </m:r>
                          </m:e>
                          <m:sub>
                            <m:r>
                              <a:rPr lang="it-IT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it-IT" sz="1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</m:den>
                    </m:f>
                    <m:r>
                      <a:rPr lang="it-IT" sz="1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m:oMathPara>
              </a14:m>
              <a:endParaRPr lang="it-IT" sz="1000" dirty="0"/>
            </a:p>
          </dgm:t>
        </dgm:pt>
      </mc:Fallback>
    </mc:AlternateContent>
    <dgm:pt modelId="{5A15D81F-D221-2240-B53F-7CCF6171A5E7}" type="parTrans" cxnId="{30B3E2AD-D568-C848-AD38-2AB724D7104D}">
      <dgm:prSet/>
      <dgm:spPr/>
      <dgm:t>
        <a:bodyPr/>
        <a:lstStyle/>
        <a:p>
          <a:endParaRPr lang="it-IT"/>
        </a:p>
      </dgm:t>
    </dgm:pt>
    <dgm:pt modelId="{5AF1FF60-4AA8-C947-BD70-158E08D4F98B}" type="sibTrans" cxnId="{30B3E2AD-D568-C848-AD38-2AB724D7104D}">
      <dgm:prSet/>
      <dgm:spPr/>
      <dgm:t>
        <a:bodyPr/>
        <a:lstStyle/>
        <a:p>
          <a:endParaRPr lang="it-IT"/>
        </a:p>
      </dgm:t>
    </dgm:pt>
    <dgm:pt modelId="{26DF2C16-6B62-FE43-855F-9A39D28F9C57}">
      <dgm:prSet phldrT="[Testo]" custT="1"/>
      <dgm:spPr/>
      <dgm:t>
        <a:bodyPr/>
        <a:lstStyle/>
        <a:p>
          <a:r>
            <a:rPr lang="it-IT" sz="2000" dirty="0" err="1"/>
            <a:t>Agentic</a:t>
          </a:r>
          <a:r>
            <a:rPr lang="it-IT" sz="2000" dirty="0"/>
            <a:t> prompt + tools</a:t>
          </a:r>
        </a:p>
      </dgm:t>
    </dgm:pt>
    <dgm:pt modelId="{BDED57B1-5104-124F-8F12-5F27732E237F}" type="parTrans" cxnId="{136B23E3-90F8-2B4B-BE74-7A68A51C7D49}">
      <dgm:prSet/>
      <dgm:spPr/>
      <dgm:t>
        <a:bodyPr/>
        <a:lstStyle/>
        <a:p>
          <a:endParaRPr lang="it-IT"/>
        </a:p>
      </dgm:t>
    </dgm:pt>
    <dgm:pt modelId="{B37F8373-1697-7848-8E9B-201411F62EFE}" type="sibTrans" cxnId="{136B23E3-90F8-2B4B-BE74-7A68A51C7D49}">
      <dgm:prSet/>
      <dgm:spPr/>
      <dgm:t>
        <a:bodyPr/>
        <a:lstStyle/>
        <a:p>
          <a:endParaRPr lang="it-IT"/>
        </a:p>
      </dgm:t>
    </dgm:pt>
    <dgm:pt modelId="{C6399276-3515-3442-89FC-AAA6671DE300}">
      <dgm:prSet phldrT="[Testo]" custT="1"/>
      <dgm:spPr/>
      <dgm:t>
        <a:bodyPr/>
        <a:lstStyle/>
        <a:p>
          <a:pPr algn="ctr"/>
          <a:r>
            <a:rPr lang="it-IT" sz="1600" dirty="0"/>
            <a:t>«</a:t>
          </a:r>
          <a:r>
            <a:rPr lang="it-IT" sz="1600" dirty="0" err="1"/>
            <a:t>You</a:t>
          </a:r>
          <a:r>
            <a:rPr lang="it-IT" sz="1600" dirty="0"/>
            <a:t> are an </a:t>
          </a:r>
          <a:r>
            <a:rPr lang="it-IT" sz="1600" dirty="0" err="1"/>
            <a:t>expert</a:t>
          </a:r>
          <a:r>
            <a:rPr lang="it-IT" sz="1600" dirty="0"/>
            <a:t> SQL agent </a:t>
          </a:r>
          <a:r>
            <a:rPr lang="it-IT" sz="1600" dirty="0" err="1"/>
            <a:t>designed</a:t>
          </a:r>
          <a:r>
            <a:rPr lang="it-IT" sz="1600" dirty="0"/>
            <a:t> to </a:t>
          </a:r>
          <a:r>
            <a:rPr lang="it-IT" sz="1600" dirty="0" err="1"/>
            <a:t>interact</a:t>
          </a:r>
          <a:r>
            <a:rPr lang="it-IT" sz="1600" dirty="0"/>
            <a:t> with the Carvings Database […]. </a:t>
          </a:r>
          <a:r>
            <a:rPr lang="it-IT" sz="1600" dirty="0" err="1"/>
            <a:t>You</a:t>
          </a:r>
          <a:r>
            <a:rPr lang="it-IT" sz="1600" dirty="0"/>
            <a:t> </a:t>
          </a:r>
          <a:r>
            <a:rPr lang="it-IT" sz="1600" dirty="0" err="1"/>
            <a:t>have</a:t>
          </a:r>
          <a:r>
            <a:rPr lang="it-IT" sz="1600" dirty="0"/>
            <a:t> access to the following </a:t>
          </a:r>
          <a:r>
            <a:rPr lang="it-IT" sz="1600" dirty="0" err="1"/>
            <a:t>context</a:t>
          </a:r>
          <a:r>
            <a:rPr lang="it-IT" sz="1600" dirty="0"/>
            <a:t>, </a:t>
          </a:r>
          <a:r>
            <a:rPr lang="it-IT" sz="1600" dirty="0" err="1"/>
            <a:t>examples</a:t>
          </a:r>
          <a:r>
            <a:rPr lang="it-IT" sz="1600" dirty="0"/>
            <a:t> and tools: […]»</a:t>
          </a:r>
        </a:p>
      </dgm:t>
    </dgm:pt>
    <dgm:pt modelId="{25524A26-4BB8-E643-82E9-E13345468A13}" type="parTrans" cxnId="{C4FEBDF4-948B-A242-9C74-4E657256ED20}">
      <dgm:prSet/>
      <dgm:spPr/>
      <dgm:t>
        <a:bodyPr/>
        <a:lstStyle/>
        <a:p>
          <a:endParaRPr lang="it-IT"/>
        </a:p>
      </dgm:t>
    </dgm:pt>
    <dgm:pt modelId="{9B7958BD-55CD-614C-B6E2-B56AF8AC0E06}" type="sibTrans" cxnId="{C4FEBDF4-948B-A242-9C74-4E657256ED20}">
      <dgm:prSet/>
      <dgm:spPr/>
      <dgm:t>
        <a:bodyPr/>
        <a:lstStyle/>
        <a:p>
          <a:endParaRPr lang="it-IT"/>
        </a:p>
      </dgm:t>
    </dgm:pt>
    <dgm:pt modelId="{F9555EB4-A202-B743-86F4-7736ED793B0D}">
      <dgm:prSet phldrT="[Testo]" custT="1"/>
      <dgm:spPr/>
      <dgm:t>
        <a:bodyPr/>
        <a:lstStyle/>
        <a:p>
          <a:pPr>
            <a:buNone/>
          </a:pPr>
          <a:r>
            <a:rPr lang="it-IT" sz="1600" dirty="0"/>
            <a:t>Toolkit (set of </a:t>
          </a:r>
          <a:r>
            <a:rPr lang="it-IT" sz="1600" dirty="0" err="1"/>
            <a:t>functions</a:t>
          </a:r>
          <a:r>
            <a:rPr lang="it-IT" sz="1600" dirty="0"/>
            <a:t> to </a:t>
          </a:r>
          <a:r>
            <a:rPr lang="it-IT" sz="1600" dirty="0" err="1"/>
            <a:t>interact</a:t>
          </a:r>
          <a:r>
            <a:rPr lang="it-IT" sz="1600" dirty="0"/>
            <a:t> with the DB)</a:t>
          </a:r>
        </a:p>
      </dgm:t>
    </dgm:pt>
    <dgm:pt modelId="{583BA4F9-43A2-4C4D-BB0A-61FF66E6C97B}" type="parTrans" cxnId="{1785A61C-AB2B-CC48-A07F-83827ED9D6C1}">
      <dgm:prSet/>
      <dgm:spPr/>
      <dgm:t>
        <a:bodyPr/>
        <a:lstStyle/>
        <a:p>
          <a:endParaRPr lang="it-IT"/>
        </a:p>
      </dgm:t>
    </dgm:pt>
    <dgm:pt modelId="{CE5047E2-4619-F741-99E1-EEC8A453D9C2}" type="sibTrans" cxnId="{1785A61C-AB2B-CC48-A07F-83827ED9D6C1}">
      <dgm:prSet/>
      <dgm:spPr/>
      <dgm:t>
        <a:bodyPr/>
        <a:lstStyle/>
        <a:p>
          <a:endParaRPr lang="it-IT"/>
        </a:p>
      </dgm:t>
    </dgm:pt>
    <dgm:pt modelId="{D1BCAAC2-E7C8-DB41-810D-5ED66D3DCD51}" type="pres">
      <dgm:prSet presAssocID="{4A2B201E-EA5D-604F-8885-4ACD0C9AB099}" presName="theList" presStyleCnt="0">
        <dgm:presLayoutVars>
          <dgm:dir/>
          <dgm:animLvl val="lvl"/>
          <dgm:resizeHandles val="exact"/>
        </dgm:presLayoutVars>
      </dgm:prSet>
      <dgm:spPr/>
    </dgm:pt>
    <dgm:pt modelId="{C07EA39A-D1A1-4C49-8307-75BB64AA34C5}" type="pres">
      <dgm:prSet presAssocID="{8495DB49-5B99-FC42-803F-BF138C00A55C}" presName="compNode" presStyleCnt="0"/>
      <dgm:spPr/>
    </dgm:pt>
    <dgm:pt modelId="{49A8B141-8E54-A443-9C4A-9CC5CAAE1EA8}" type="pres">
      <dgm:prSet presAssocID="{8495DB49-5B99-FC42-803F-BF138C00A55C}" presName="aNode" presStyleLbl="bgShp" presStyleIdx="0" presStyleCnt="3" custScaleY="92577"/>
      <dgm:spPr/>
    </dgm:pt>
    <dgm:pt modelId="{D879E6DA-187B-664F-8B70-1B801152E547}" type="pres">
      <dgm:prSet presAssocID="{8495DB49-5B99-FC42-803F-BF138C00A55C}" presName="textNode" presStyleLbl="bgShp" presStyleIdx="0" presStyleCnt="3"/>
      <dgm:spPr/>
    </dgm:pt>
    <dgm:pt modelId="{C5B0D6F8-697A-5D45-BBFD-9F15571C825D}" type="pres">
      <dgm:prSet presAssocID="{8495DB49-5B99-FC42-803F-BF138C00A55C}" presName="compChildNode" presStyleCnt="0"/>
      <dgm:spPr/>
    </dgm:pt>
    <dgm:pt modelId="{C8ED001C-6CBB-D147-A14B-BA6E7BAA89E4}" type="pres">
      <dgm:prSet presAssocID="{8495DB49-5B99-FC42-803F-BF138C00A55C}" presName="theInnerList" presStyleCnt="0"/>
      <dgm:spPr/>
    </dgm:pt>
    <dgm:pt modelId="{FF79C6C5-4611-8A4F-8C24-A10C22A4A1A7}" type="pres">
      <dgm:prSet presAssocID="{A57E4D8D-A9D7-1B48-AB80-CD79CC999D96}" presName="childNode" presStyleLbl="node1" presStyleIdx="0" presStyleCnt="6" custScaleY="296598" custLinFactY="-99494" custLinFactNeighborX="27" custLinFactNeighborY="-100000">
        <dgm:presLayoutVars>
          <dgm:bulletEnabled val="1"/>
        </dgm:presLayoutVars>
      </dgm:prSet>
      <dgm:spPr/>
    </dgm:pt>
    <dgm:pt modelId="{5801732C-9ABC-654F-AC7B-E7E983116DFC}" type="pres">
      <dgm:prSet presAssocID="{A57E4D8D-A9D7-1B48-AB80-CD79CC999D96}" presName="aSpace2" presStyleCnt="0"/>
      <dgm:spPr/>
    </dgm:pt>
    <dgm:pt modelId="{88CB46B1-EF6F-9347-BD93-DF699B4AB7B2}" type="pres">
      <dgm:prSet presAssocID="{AA368801-EE1B-2541-B9F6-0B2528166CEC}" presName="childNode" presStyleLbl="node1" presStyleIdx="1" presStyleCnt="6" custScaleX="115226" custScaleY="1050807" custLinFactY="-54240" custLinFactNeighborX="10" custLinFactNeighborY="-100000">
        <dgm:presLayoutVars>
          <dgm:bulletEnabled val="1"/>
        </dgm:presLayoutVars>
      </dgm:prSet>
      <dgm:spPr/>
    </dgm:pt>
    <dgm:pt modelId="{4DE1229D-22C9-3A42-B9FE-1F2A818BD075}" type="pres">
      <dgm:prSet presAssocID="{8495DB49-5B99-FC42-803F-BF138C00A55C}" presName="aSpace" presStyleCnt="0"/>
      <dgm:spPr/>
    </dgm:pt>
    <dgm:pt modelId="{A4670D78-9F6C-F440-9912-683764B2A681}" type="pres">
      <dgm:prSet presAssocID="{3D3F106A-9970-B244-B32C-C15683C77A02}" presName="compNode" presStyleCnt="0"/>
      <dgm:spPr/>
    </dgm:pt>
    <dgm:pt modelId="{A744992E-C3B0-4049-AB9E-D9425F8CCF1C}" type="pres">
      <dgm:prSet presAssocID="{3D3F106A-9970-B244-B32C-C15683C77A02}" presName="aNode" presStyleLbl="bgShp" presStyleIdx="1" presStyleCnt="3" custScaleX="96157" custScaleY="93107"/>
      <dgm:spPr/>
    </dgm:pt>
    <dgm:pt modelId="{EC03423B-26AD-5A4D-BAB0-C5D6048DF833}" type="pres">
      <dgm:prSet presAssocID="{3D3F106A-9970-B244-B32C-C15683C77A02}" presName="textNode" presStyleLbl="bgShp" presStyleIdx="1" presStyleCnt="3"/>
      <dgm:spPr/>
    </dgm:pt>
    <dgm:pt modelId="{78EBB56F-260C-854C-9D35-4D0714099D9A}" type="pres">
      <dgm:prSet presAssocID="{3D3F106A-9970-B244-B32C-C15683C77A02}" presName="compChildNode" presStyleCnt="0"/>
      <dgm:spPr/>
    </dgm:pt>
    <dgm:pt modelId="{455ED786-6515-B04C-BD09-E1978EE0F850}" type="pres">
      <dgm:prSet presAssocID="{3D3F106A-9970-B244-B32C-C15683C77A02}" presName="theInnerList" presStyleCnt="0"/>
      <dgm:spPr/>
    </dgm:pt>
    <dgm:pt modelId="{4067F8CC-33B9-904A-8567-AB6A84CED62E}" type="pres">
      <dgm:prSet presAssocID="{CB3FB8F3-FB6A-2C45-BAA2-A3D94E0A622B}" presName="childNode" presStyleLbl="node1" presStyleIdx="2" presStyleCnt="6" custScaleY="362474" custLinFactY="-18216" custLinFactNeighborX="1580" custLinFactNeighborY="-100000">
        <dgm:presLayoutVars>
          <dgm:bulletEnabled val="1"/>
        </dgm:presLayoutVars>
      </dgm:prSet>
      <dgm:spPr/>
    </dgm:pt>
    <dgm:pt modelId="{D1BD52EB-D91E-6D44-8F96-CD5552858DA6}" type="pres">
      <dgm:prSet presAssocID="{CB3FB8F3-FB6A-2C45-BAA2-A3D94E0A622B}" presName="aSpace2" presStyleCnt="0"/>
      <dgm:spPr/>
    </dgm:pt>
    <dgm:pt modelId="{2B197D08-3CC9-D74C-8443-AAC77EE0FD69}" type="pres">
      <dgm:prSet presAssocID="{00818786-D089-AD42-BDD7-500E950672E4}" presName="childNode" presStyleLbl="node1" presStyleIdx="3" presStyleCnt="6" custLinFactY="-7954" custLinFactNeighborX="1580" custLinFactNeighborY="-100000">
        <dgm:presLayoutVars>
          <dgm:bulletEnabled val="1"/>
        </dgm:presLayoutVars>
      </dgm:prSet>
      <dgm:spPr/>
    </dgm:pt>
    <dgm:pt modelId="{6EED33E3-0F63-6646-8767-40F5C23AFCA0}" type="pres">
      <dgm:prSet presAssocID="{3D3F106A-9970-B244-B32C-C15683C77A02}" presName="aSpace" presStyleCnt="0"/>
      <dgm:spPr/>
    </dgm:pt>
    <dgm:pt modelId="{9FD71398-F6B5-0B46-9503-CB8BE607CE29}" type="pres">
      <dgm:prSet presAssocID="{26DF2C16-6B62-FE43-855F-9A39D28F9C57}" presName="compNode" presStyleCnt="0"/>
      <dgm:spPr/>
    </dgm:pt>
    <dgm:pt modelId="{5F6732D6-AA30-944C-9CA3-F102CE76A48D}" type="pres">
      <dgm:prSet presAssocID="{26DF2C16-6B62-FE43-855F-9A39D28F9C57}" presName="aNode" presStyleLbl="bgShp" presStyleIdx="2" presStyleCnt="3" custScaleX="93755" custScaleY="93084"/>
      <dgm:spPr/>
    </dgm:pt>
    <dgm:pt modelId="{8CD2C7A1-704A-B646-848F-7A3E0CBE6945}" type="pres">
      <dgm:prSet presAssocID="{26DF2C16-6B62-FE43-855F-9A39D28F9C57}" presName="textNode" presStyleLbl="bgShp" presStyleIdx="2" presStyleCnt="3"/>
      <dgm:spPr/>
    </dgm:pt>
    <dgm:pt modelId="{E1E42CD9-E880-374F-9684-07C2A236D7CF}" type="pres">
      <dgm:prSet presAssocID="{26DF2C16-6B62-FE43-855F-9A39D28F9C57}" presName="compChildNode" presStyleCnt="0"/>
      <dgm:spPr/>
    </dgm:pt>
    <dgm:pt modelId="{15456FB4-702E-EE46-B1D6-D5D5B5802209}" type="pres">
      <dgm:prSet presAssocID="{26DF2C16-6B62-FE43-855F-9A39D28F9C57}" presName="theInnerList" presStyleCnt="0"/>
      <dgm:spPr/>
    </dgm:pt>
    <dgm:pt modelId="{6012D13E-CCD4-264F-954D-5512AABDBF12}" type="pres">
      <dgm:prSet presAssocID="{C6399276-3515-3442-89FC-AAA6671DE300}" presName="childNode" presStyleLbl="node1" presStyleIdx="4" presStyleCnt="6" custScaleY="453161" custLinFactY="-4711" custLinFactNeighborX="-1238" custLinFactNeighborY="-100000">
        <dgm:presLayoutVars>
          <dgm:bulletEnabled val="1"/>
        </dgm:presLayoutVars>
      </dgm:prSet>
      <dgm:spPr/>
    </dgm:pt>
    <dgm:pt modelId="{B102D08F-17DA-3940-9955-FD41A24DEC87}" type="pres">
      <dgm:prSet presAssocID="{C6399276-3515-3442-89FC-AAA6671DE300}" presName="aSpace2" presStyleCnt="0"/>
      <dgm:spPr/>
    </dgm:pt>
    <dgm:pt modelId="{FEEBE940-70D8-904E-8992-5995A25479F6}" type="pres">
      <dgm:prSet presAssocID="{F9555EB4-A202-B743-86F4-7736ED793B0D}" presName="childNode" presStyleLbl="node1" presStyleIdx="5" presStyleCnt="6" custScaleY="151906" custLinFactY="-10132" custLinFactNeighborX="-1238" custLinFactNeighborY="-100000">
        <dgm:presLayoutVars>
          <dgm:bulletEnabled val="1"/>
        </dgm:presLayoutVars>
      </dgm:prSet>
      <dgm:spPr/>
    </dgm:pt>
  </dgm:ptLst>
  <dgm:cxnLst>
    <dgm:cxn modelId="{90A5BA09-728D-824A-AA4A-5E40751566FB}" type="presOf" srcId="{A57E4D8D-A9D7-1B48-AB80-CD79CC999D96}" destId="{FF79C6C5-4611-8A4F-8C24-A10C22A4A1A7}" srcOrd="0" destOrd="0" presId="urn:microsoft.com/office/officeart/2005/8/layout/lProcess2"/>
    <dgm:cxn modelId="{3A17A119-C12F-6647-9F00-1960367FEC8A}" type="presOf" srcId="{3D3F106A-9970-B244-B32C-C15683C77A02}" destId="{A744992E-C3B0-4049-AB9E-D9425F8CCF1C}" srcOrd="0" destOrd="0" presId="urn:microsoft.com/office/officeart/2005/8/layout/lProcess2"/>
    <dgm:cxn modelId="{1785A61C-AB2B-CC48-A07F-83827ED9D6C1}" srcId="{26DF2C16-6B62-FE43-855F-9A39D28F9C57}" destId="{F9555EB4-A202-B743-86F4-7736ED793B0D}" srcOrd="1" destOrd="0" parTransId="{583BA4F9-43A2-4C4D-BB0A-61FF66E6C97B}" sibTransId="{CE5047E2-4619-F741-99E1-EEC8A453D9C2}"/>
    <dgm:cxn modelId="{5CFEFC28-F103-2B42-9164-DA4A47175D24}" srcId="{4A2B201E-EA5D-604F-8885-4ACD0C9AB099}" destId="{3D3F106A-9970-B244-B32C-C15683C77A02}" srcOrd="1" destOrd="0" parTransId="{5E11513D-4E9C-E94F-9863-7AE78872B840}" sibTransId="{5593996B-83D9-EE4B-A59B-DB27140C62B3}"/>
    <dgm:cxn modelId="{BA933829-6424-C642-A66B-DD7630CF9769}" type="presOf" srcId="{26DF2C16-6B62-FE43-855F-9A39D28F9C57}" destId="{5F6732D6-AA30-944C-9CA3-F102CE76A48D}" srcOrd="0" destOrd="0" presId="urn:microsoft.com/office/officeart/2005/8/layout/lProcess2"/>
    <dgm:cxn modelId="{AAAD8432-7D15-B04B-827C-6468A2238AE3}" type="presOf" srcId="{00818786-D089-AD42-BDD7-500E950672E4}" destId="{2B197D08-3CC9-D74C-8443-AAC77EE0FD69}" srcOrd="0" destOrd="0" presId="urn:microsoft.com/office/officeart/2005/8/layout/lProcess2"/>
    <dgm:cxn modelId="{6F037945-B521-E441-943A-F97C1ABD9973}" type="presOf" srcId="{26DF2C16-6B62-FE43-855F-9A39D28F9C57}" destId="{8CD2C7A1-704A-B646-848F-7A3E0CBE6945}" srcOrd="1" destOrd="0" presId="urn:microsoft.com/office/officeart/2005/8/layout/lProcess2"/>
    <dgm:cxn modelId="{0DA0754B-8885-8F4B-A93F-5D013CF7AA8C}" srcId="{8495DB49-5B99-FC42-803F-BF138C00A55C}" destId="{AA368801-EE1B-2541-B9F6-0B2528166CEC}" srcOrd="1" destOrd="0" parTransId="{91FF8D81-76B1-EE48-A030-BB23E1E32262}" sibTransId="{370ED3DC-E34F-3B4F-A137-D78C4FD0E02D}"/>
    <dgm:cxn modelId="{050D754D-F7B4-694B-998F-0EFC00C3B160}" type="presOf" srcId="{F9555EB4-A202-B743-86F4-7736ED793B0D}" destId="{FEEBE940-70D8-904E-8992-5995A25479F6}" srcOrd="0" destOrd="0" presId="urn:microsoft.com/office/officeart/2005/8/layout/lProcess2"/>
    <dgm:cxn modelId="{8D8CDD52-3EC3-7843-94C2-377572D0F023}" srcId="{4A2B201E-EA5D-604F-8885-4ACD0C9AB099}" destId="{8495DB49-5B99-FC42-803F-BF138C00A55C}" srcOrd="0" destOrd="0" parTransId="{01573F11-AED2-FB42-A439-AE6C4E6D5140}" sibTransId="{2E0042FD-1A30-3B4A-AC7E-99CFAA310A02}"/>
    <dgm:cxn modelId="{81DD8756-760D-3143-9617-41A039EF992C}" type="presOf" srcId="{8495DB49-5B99-FC42-803F-BF138C00A55C}" destId="{D879E6DA-187B-664F-8B70-1B801152E547}" srcOrd="1" destOrd="0" presId="urn:microsoft.com/office/officeart/2005/8/layout/lProcess2"/>
    <dgm:cxn modelId="{59D40E57-4BBA-FF43-8AA3-33FB52514AE7}" type="presOf" srcId="{CB3FB8F3-FB6A-2C45-BAA2-A3D94E0A622B}" destId="{4067F8CC-33B9-904A-8567-AB6A84CED62E}" srcOrd="0" destOrd="0" presId="urn:microsoft.com/office/officeart/2005/8/layout/lProcess2"/>
    <dgm:cxn modelId="{CB590C5D-4956-A84F-91AD-EFF77E1C4AD3}" type="presOf" srcId="{C6399276-3515-3442-89FC-AAA6671DE300}" destId="{6012D13E-CCD4-264F-954D-5512AABDBF12}" srcOrd="0" destOrd="0" presId="urn:microsoft.com/office/officeart/2005/8/layout/lProcess2"/>
    <dgm:cxn modelId="{63033E87-C350-A34F-93C4-413504A5B07C}" type="presOf" srcId="{3D3F106A-9970-B244-B32C-C15683C77A02}" destId="{EC03423B-26AD-5A4D-BAB0-C5D6048DF833}" srcOrd="1" destOrd="0" presId="urn:microsoft.com/office/officeart/2005/8/layout/lProcess2"/>
    <dgm:cxn modelId="{20105D96-CB20-DA42-95C0-D3AA1DFA2C04}" type="presOf" srcId="{4A2B201E-EA5D-604F-8885-4ACD0C9AB099}" destId="{D1BCAAC2-E7C8-DB41-810D-5ED66D3DCD51}" srcOrd="0" destOrd="0" presId="urn:microsoft.com/office/officeart/2005/8/layout/lProcess2"/>
    <dgm:cxn modelId="{D02DC99B-3241-1A4B-A6EF-EE812715743D}" srcId="{3D3F106A-9970-B244-B32C-C15683C77A02}" destId="{CB3FB8F3-FB6A-2C45-BAA2-A3D94E0A622B}" srcOrd="0" destOrd="0" parTransId="{B7C37E00-D481-1946-9178-5F3322E39516}" sibTransId="{5D5060DC-2894-8B4F-AC2E-02F01942689D}"/>
    <dgm:cxn modelId="{30B3E2AD-D568-C848-AD38-2AB724D7104D}" srcId="{3D3F106A-9970-B244-B32C-C15683C77A02}" destId="{00818786-D089-AD42-BDD7-500E950672E4}" srcOrd="1" destOrd="0" parTransId="{5A15D81F-D221-2240-B53F-7CCF6171A5E7}" sibTransId="{5AF1FF60-4AA8-C947-BD70-158E08D4F98B}"/>
    <dgm:cxn modelId="{6BAFFBB4-E258-A640-825B-3D250D7588B0}" type="presOf" srcId="{8495DB49-5B99-FC42-803F-BF138C00A55C}" destId="{49A8B141-8E54-A443-9C4A-9CC5CAAE1EA8}" srcOrd="0" destOrd="0" presId="urn:microsoft.com/office/officeart/2005/8/layout/lProcess2"/>
    <dgm:cxn modelId="{088A91C3-C5E2-0943-9070-998D8952BACB}" srcId="{8495DB49-5B99-FC42-803F-BF138C00A55C}" destId="{A57E4D8D-A9D7-1B48-AB80-CD79CC999D96}" srcOrd="0" destOrd="0" parTransId="{5CE3B352-3F4F-AE49-A3CF-4E9665FB5127}" sibTransId="{734CB33C-CC6B-F541-A6AF-B152A0739FCC}"/>
    <dgm:cxn modelId="{6792E6D1-D3E2-4B4D-B3CA-460409A44673}" type="presOf" srcId="{AA368801-EE1B-2541-B9F6-0B2528166CEC}" destId="{88CB46B1-EF6F-9347-BD93-DF699B4AB7B2}" srcOrd="0" destOrd="0" presId="urn:microsoft.com/office/officeart/2005/8/layout/lProcess2"/>
    <dgm:cxn modelId="{136B23E3-90F8-2B4B-BE74-7A68A51C7D49}" srcId="{4A2B201E-EA5D-604F-8885-4ACD0C9AB099}" destId="{26DF2C16-6B62-FE43-855F-9A39D28F9C57}" srcOrd="2" destOrd="0" parTransId="{BDED57B1-5104-124F-8F12-5F27732E237F}" sibTransId="{B37F8373-1697-7848-8E9B-201411F62EFE}"/>
    <dgm:cxn modelId="{C4FEBDF4-948B-A242-9C74-4E657256ED20}" srcId="{26DF2C16-6B62-FE43-855F-9A39D28F9C57}" destId="{C6399276-3515-3442-89FC-AAA6671DE300}" srcOrd="0" destOrd="0" parTransId="{25524A26-4BB8-E643-82E9-E13345468A13}" sibTransId="{9B7958BD-55CD-614C-B6E2-B56AF8AC0E06}"/>
    <dgm:cxn modelId="{8152DF0D-F6B0-074D-A37F-2EF87A8E754C}" type="presParOf" srcId="{D1BCAAC2-E7C8-DB41-810D-5ED66D3DCD51}" destId="{C07EA39A-D1A1-4C49-8307-75BB64AA34C5}" srcOrd="0" destOrd="0" presId="urn:microsoft.com/office/officeart/2005/8/layout/lProcess2"/>
    <dgm:cxn modelId="{F448BDC1-5EDF-EB4A-B1BB-33342D5A6739}" type="presParOf" srcId="{C07EA39A-D1A1-4C49-8307-75BB64AA34C5}" destId="{49A8B141-8E54-A443-9C4A-9CC5CAAE1EA8}" srcOrd="0" destOrd="0" presId="urn:microsoft.com/office/officeart/2005/8/layout/lProcess2"/>
    <dgm:cxn modelId="{297381C3-AE2D-5B4F-8CE2-38DA3F29C99D}" type="presParOf" srcId="{C07EA39A-D1A1-4C49-8307-75BB64AA34C5}" destId="{D879E6DA-187B-664F-8B70-1B801152E547}" srcOrd="1" destOrd="0" presId="urn:microsoft.com/office/officeart/2005/8/layout/lProcess2"/>
    <dgm:cxn modelId="{D84B867E-F2CF-B642-B33F-387FF5E629BF}" type="presParOf" srcId="{C07EA39A-D1A1-4C49-8307-75BB64AA34C5}" destId="{C5B0D6F8-697A-5D45-BBFD-9F15571C825D}" srcOrd="2" destOrd="0" presId="urn:microsoft.com/office/officeart/2005/8/layout/lProcess2"/>
    <dgm:cxn modelId="{D4213287-2F02-0547-A8E2-D1D6FB1F6C8F}" type="presParOf" srcId="{C5B0D6F8-697A-5D45-BBFD-9F15571C825D}" destId="{C8ED001C-6CBB-D147-A14B-BA6E7BAA89E4}" srcOrd="0" destOrd="0" presId="urn:microsoft.com/office/officeart/2005/8/layout/lProcess2"/>
    <dgm:cxn modelId="{A9E15752-431A-0643-9975-B3043619FF25}" type="presParOf" srcId="{C8ED001C-6CBB-D147-A14B-BA6E7BAA89E4}" destId="{FF79C6C5-4611-8A4F-8C24-A10C22A4A1A7}" srcOrd="0" destOrd="0" presId="urn:microsoft.com/office/officeart/2005/8/layout/lProcess2"/>
    <dgm:cxn modelId="{D0464A23-98B3-744B-91EC-EDC750379ADA}" type="presParOf" srcId="{C8ED001C-6CBB-D147-A14B-BA6E7BAA89E4}" destId="{5801732C-9ABC-654F-AC7B-E7E983116DFC}" srcOrd="1" destOrd="0" presId="urn:microsoft.com/office/officeart/2005/8/layout/lProcess2"/>
    <dgm:cxn modelId="{0F74B241-F489-B845-83B8-A1450FFE2670}" type="presParOf" srcId="{C8ED001C-6CBB-D147-A14B-BA6E7BAA89E4}" destId="{88CB46B1-EF6F-9347-BD93-DF699B4AB7B2}" srcOrd="2" destOrd="0" presId="urn:microsoft.com/office/officeart/2005/8/layout/lProcess2"/>
    <dgm:cxn modelId="{62192BC2-1D50-9447-9EC5-3171AC3CB81C}" type="presParOf" srcId="{D1BCAAC2-E7C8-DB41-810D-5ED66D3DCD51}" destId="{4DE1229D-22C9-3A42-B9FE-1F2A818BD075}" srcOrd="1" destOrd="0" presId="urn:microsoft.com/office/officeart/2005/8/layout/lProcess2"/>
    <dgm:cxn modelId="{D0F8E9C7-EE40-F04E-A369-50AAF8743A6D}" type="presParOf" srcId="{D1BCAAC2-E7C8-DB41-810D-5ED66D3DCD51}" destId="{A4670D78-9F6C-F440-9912-683764B2A681}" srcOrd="2" destOrd="0" presId="urn:microsoft.com/office/officeart/2005/8/layout/lProcess2"/>
    <dgm:cxn modelId="{DBE5B8ED-0C97-F348-8A41-ECB7722D3B0C}" type="presParOf" srcId="{A4670D78-9F6C-F440-9912-683764B2A681}" destId="{A744992E-C3B0-4049-AB9E-D9425F8CCF1C}" srcOrd="0" destOrd="0" presId="urn:microsoft.com/office/officeart/2005/8/layout/lProcess2"/>
    <dgm:cxn modelId="{88CAB1C6-7415-3247-95C0-1B094CA267B4}" type="presParOf" srcId="{A4670D78-9F6C-F440-9912-683764B2A681}" destId="{EC03423B-26AD-5A4D-BAB0-C5D6048DF833}" srcOrd="1" destOrd="0" presId="urn:microsoft.com/office/officeart/2005/8/layout/lProcess2"/>
    <dgm:cxn modelId="{D46A479C-892B-0E4B-8B3F-DB50C10835DF}" type="presParOf" srcId="{A4670D78-9F6C-F440-9912-683764B2A681}" destId="{78EBB56F-260C-854C-9D35-4D0714099D9A}" srcOrd="2" destOrd="0" presId="urn:microsoft.com/office/officeart/2005/8/layout/lProcess2"/>
    <dgm:cxn modelId="{4C3EEC3F-3679-7D49-9315-9251365D2D19}" type="presParOf" srcId="{78EBB56F-260C-854C-9D35-4D0714099D9A}" destId="{455ED786-6515-B04C-BD09-E1978EE0F850}" srcOrd="0" destOrd="0" presId="urn:microsoft.com/office/officeart/2005/8/layout/lProcess2"/>
    <dgm:cxn modelId="{3C63F969-13FB-4E4E-8952-CED7AB09FC4B}" type="presParOf" srcId="{455ED786-6515-B04C-BD09-E1978EE0F850}" destId="{4067F8CC-33B9-904A-8567-AB6A84CED62E}" srcOrd="0" destOrd="0" presId="urn:microsoft.com/office/officeart/2005/8/layout/lProcess2"/>
    <dgm:cxn modelId="{101D21F5-1362-FC4C-9C0E-B481DD582775}" type="presParOf" srcId="{455ED786-6515-B04C-BD09-E1978EE0F850}" destId="{D1BD52EB-D91E-6D44-8F96-CD5552858DA6}" srcOrd="1" destOrd="0" presId="urn:microsoft.com/office/officeart/2005/8/layout/lProcess2"/>
    <dgm:cxn modelId="{2C73C386-A73B-AF43-90E2-46A651216F47}" type="presParOf" srcId="{455ED786-6515-B04C-BD09-E1978EE0F850}" destId="{2B197D08-3CC9-D74C-8443-AAC77EE0FD69}" srcOrd="2" destOrd="0" presId="urn:microsoft.com/office/officeart/2005/8/layout/lProcess2"/>
    <dgm:cxn modelId="{718B4719-72A6-D944-A80E-9BA9B081ECF7}" type="presParOf" srcId="{D1BCAAC2-E7C8-DB41-810D-5ED66D3DCD51}" destId="{6EED33E3-0F63-6646-8767-40F5C23AFCA0}" srcOrd="3" destOrd="0" presId="urn:microsoft.com/office/officeart/2005/8/layout/lProcess2"/>
    <dgm:cxn modelId="{A0ABA837-B445-4F4D-8CF3-687D7A0A8D14}" type="presParOf" srcId="{D1BCAAC2-E7C8-DB41-810D-5ED66D3DCD51}" destId="{9FD71398-F6B5-0B46-9503-CB8BE607CE29}" srcOrd="4" destOrd="0" presId="urn:microsoft.com/office/officeart/2005/8/layout/lProcess2"/>
    <dgm:cxn modelId="{E9760868-6FBF-1341-83C6-33FB104B5F80}" type="presParOf" srcId="{9FD71398-F6B5-0B46-9503-CB8BE607CE29}" destId="{5F6732D6-AA30-944C-9CA3-F102CE76A48D}" srcOrd="0" destOrd="0" presId="urn:microsoft.com/office/officeart/2005/8/layout/lProcess2"/>
    <dgm:cxn modelId="{D2F205FA-0531-AD4A-B19D-217FE31F961A}" type="presParOf" srcId="{9FD71398-F6B5-0B46-9503-CB8BE607CE29}" destId="{8CD2C7A1-704A-B646-848F-7A3E0CBE6945}" srcOrd="1" destOrd="0" presId="urn:microsoft.com/office/officeart/2005/8/layout/lProcess2"/>
    <dgm:cxn modelId="{01E4AE5E-72D3-984E-9031-C3E1A671507B}" type="presParOf" srcId="{9FD71398-F6B5-0B46-9503-CB8BE607CE29}" destId="{E1E42CD9-E880-374F-9684-07C2A236D7CF}" srcOrd="2" destOrd="0" presId="urn:microsoft.com/office/officeart/2005/8/layout/lProcess2"/>
    <dgm:cxn modelId="{4F659822-11AA-1642-AA65-FA82229F3FDC}" type="presParOf" srcId="{E1E42CD9-E880-374F-9684-07C2A236D7CF}" destId="{15456FB4-702E-EE46-B1D6-D5D5B5802209}" srcOrd="0" destOrd="0" presId="urn:microsoft.com/office/officeart/2005/8/layout/lProcess2"/>
    <dgm:cxn modelId="{4C94FB29-E69D-1143-80D1-BE47BAF4196A}" type="presParOf" srcId="{15456FB4-702E-EE46-B1D6-D5D5B5802209}" destId="{6012D13E-CCD4-264F-954D-5512AABDBF12}" srcOrd="0" destOrd="0" presId="urn:microsoft.com/office/officeart/2005/8/layout/lProcess2"/>
    <dgm:cxn modelId="{9CCE759B-4CE1-BD4F-9D58-47657980BFAC}" type="presParOf" srcId="{15456FB4-702E-EE46-B1D6-D5D5B5802209}" destId="{B102D08F-17DA-3940-9955-FD41A24DEC87}" srcOrd="1" destOrd="0" presId="urn:microsoft.com/office/officeart/2005/8/layout/lProcess2"/>
    <dgm:cxn modelId="{7E5A0C6E-30DC-4D47-8508-CE5E7C2F9C97}" type="presParOf" srcId="{15456FB4-702E-EE46-B1D6-D5D5B5802209}" destId="{FEEBE940-70D8-904E-8992-5995A25479F6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2B201E-EA5D-604F-8885-4ACD0C9AB099}" type="doc">
      <dgm:prSet loTypeId="urn:microsoft.com/office/officeart/2005/8/layout/lProcess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495DB49-5B99-FC42-803F-BF138C00A55C}">
      <dgm:prSet phldrT="[Testo]" custT="1"/>
      <dgm:spPr/>
      <dgm:t>
        <a:bodyPr/>
        <a:lstStyle/>
        <a:p>
          <a:r>
            <a:rPr lang="it-IT" sz="2400" dirty="0"/>
            <a:t>DB schema</a:t>
          </a:r>
        </a:p>
      </dgm:t>
    </dgm:pt>
    <dgm:pt modelId="{01573F11-AED2-FB42-A439-AE6C4E6D5140}" type="parTrans" cxnId="{8D8CDD52-3EC3-7843-94C2-377572D0F023}">
      <dgm:prSet/>
      <dgm:spPr/>
      <dgm:t>
        <a:bodyPr/>
        <a:lstStyle/>
        <a:p>
          <a:endParaRPr lang="it-IT"/>
        </a:p>
      </dgm:t>
    </dgm:pt>
    <dgm:pt modelId="{2E0042FD-1A30-3B4A-AC7E-99CFAA310A02}" type="sibTrans" cxnId="{8D8CDD52-3EC3-7843-94C2-377572D0F023}">
      <dgm:prSet/>
      <dgm:spPr/>
      <dgm:t>
        <a:bodyPr/>
        <a:lstStyle/>
        <a:p>
          <a:endParaRPr lang="it-IT"/>
        </a:p>
      </dgm:t>
    </dgm:pt>
    <dgm:pt modelId="{A57E4D8D-A9D7-1B48-AB80-CD79CC999D96}">
      <dgm:prSet phldrT="[Testo]" custT="1"/>
      <dgm:spPr/>
      <dgm:t>
        <a:bodyPr/>
        <a:lstStyle/>
        <a:p>
          <a:r>
            <a:rPr lang="it-IT" sz="1400" dirty="0"/>
            <a:t>Semantic </a:t>
          </a:r>
          <a:r>
            <a:rPr lang="it-IT" sz="1400" dirty="0" err="1"/>
            <a:t>augmentation</a:t>
          </a:r>
          <a:endParaRPr lang="it-IT" sz="1400" dirty="0"/>
        </a:p>
      </dgm:t>
    </dgm:pt>
    <dgm:pt modelId="{5CE3B352-3F4F-AE49-A3CF-4E9665FB5127}" type="parTrans" cxnId="{088A91C3-C5E2-0943-9070-998D8952BACB}">
      <dgm:prSet/>
      <dgm:spPr/>
      <dgm:t>
        <a:bodyPr/>
        <a:lstStyle/>
        <a:p>
          <a:endParaRPr lang="it-IT"/>
        </a:p>
      </dgm:t>
    </dgm:pt>
    <dgm:pt modelId="{734CB33C-CC6B-F541-A6AF-B152A0739FCC}" type="sibTrans" cxnId="{088A91C3-C5E2-0943-9070-998D8952BACB}">
      <dgm:prSet/>
      <dgm:spPr/>
      <dgm:t>
        <a:bodyPr/>
        <a:lstStyle/>
        <a:p>
          <a:endParaRPr lang="it-IT"/>
        </a:p>
      </dgm:t>
    </dgm:pt>
    <dgm:pt modelId="{AA368801-EE1B-2541-B9F6-0B2528166CEC}">
      <dgm:prSet phldrT="[Testo]" custT="1"/>
      <dgm:spPr/>
      <dgm:t>
        <a:bodyPr/>
        <a:lstStyle/>
        <a:p>
          <a:pPr algn="ctr"/>
          <a:r>
            <a:rPr lang="it-IT" sz="1600" dirty="0"/>
            <a:t>«CREATE» SQL </a:t>
          </a:r>
          <a:r>
            <a:rPr lang="it-IT" sz="1600" dirty="0" err="1"/>
            <a:t>statements</a:t>
          </a:r>
          <a:endParaRPr lang="it-IT" sz="1600" dirty="0"/>
        </a:p>
        <a:p>
          <a:pPr algn="ctr"/>
          <a:r>
            <a:rPr lang="it-IT" sz="1600" dirty="0"/>
            <a:t>+</a:t>
          </a:r>
        </a:p>
        <a:p>
          <a:pPr algn="ctr"/>
          <a:r>
            <a:rPr lang="it-IT" sz="1600" dirty="0"/>
            <a:t>COMMENTS ON TABLES AND COLUMNS</a:t>
          </a:r>
        </a:p>
      </dgm:t>
    </dgm:pt>
    <dgm:pt modelId="{91FF8D81-76B1-EE48-A030-BB23E1E32262}" type="parTrans" cxnId="{0DA0754B-8885-8F4B-A93F-5D013CF7AA8C}">
      <dgm:prSet/>
      <dgm:spPr/>
      <dgm:t>
        <a:bodyPr/>
        <a:lstStyle/>
        <a:p>
          <a:endParaRPr lang="it-IT"/>
        </a:p>
      </dgm:t>
    </dgm:pt>
    <dgm:pt modelId="{370ED3DC-E34F-3B4F-A137-D78C4FD0E02D}" type="sibTrans" cxnId="{0DA0754B-8885-8F4B-A93F-5D013CF7AA8C}">
      <dgm:prSet/>
      <dgm:spPr/>
      <dgm:t>
        <a:bodyPr/>
        <a:lstStyle/>
        <a:p>
          <a:endParaRPr lang="it-IT"/>
        </a:p>
      </dgm:t>
    </dgm:pt>
    <dgm:pt modelId="{3D3F106A-9970-B244-B32C-C15683C77A02}">
      <dgm:prSet phldrT="[Testo]" custT="1"/>
      <dgm:spPr/>
      <dgm:t>
        <a:bodyPr/>
        <a:lstStyle/>
        <a:p>
          <a:r>
            <a:rPr lang="it-IT" sz="2400" dirty="0"/>
            <a:t>K-shot </a:t>
          </a:r>
          <a:r>
            <a:rPr lang="it-IT" sz="2400" dirty="0" err="1"/>
            <a:t>examples</a:t>
          </a:r>
          <a:endParaRPr lang="it-IT" sz="2400" dirty="0"/>
        </a:p>
      </dgm:t>
    </dgm:pt>
    <dgm:pt modelId="{5E11513D-4E9C-E94F-9863-7AE78872B840}" type="parTrans" cxnId="{5CFEFC28-F103-2B42-9164-DA4A47175D24}">
      <dgm:prSet/>
      <dgm:spPr/>
      <dgm:t>
        <a:bodyPr/>
        <a:lstStyle/>
        <a:p>
          <a:endParaRPr lang="it-IT"/>
        </a:p>
      </dgm:t>
    </dgm:pt>
    <dgm:pt modelId="{5593996B-83D9-EE4B-A59B-DB27140C62B3}" type="sibTrans" cxnId="{5CFEFC28-F103-2B42-9164-DA4A47175D24}">
      <dgm:prSet/>
      <dgm:spPr/>
      <dgm:t>
        <a:bodyPr/>
        <a:lstStyle/>
        <a:p>
          <a:endParaRPr lang="it-IT"/>
        </a:p>
      </dgm:t>
    </dgm:pt>
    <dgm:pt modelId="{CB3FB8F3-FB6A-2C45-BAA2-A3D94E0A622B}">
      <dgm:prSet phldrT="[Testo]" custT="1"/>
      <dgm:spPr/>
      <dgm:t>
        <a:bodyPr/>
        <a:lstStyle/>
        <a:p>
          <a:r>
            <a:rPr lang="it-IT" sz="1200" dirty="0" err="1"/>
            <a:t>Different</a:t>
          </a:r>
          <a:r>
            <a:rPr lang="it-IT" sz="1200" dirty="0"/>
            <a:t> strategies (DAIL</a:t>
          </a:r>
          <a:r>
            <a:rPr lang="it-IT" sz="1200" baseline="30000" dirty="0"/>
            <a:t>1</a:t>
          </a:r>
          <a:r>
            <a:rPr lang="it-IT" sz="1200" dirty="0"/>
            <a:t>, Chain of </a:t>
          </a:r>
          <a:r>
            <a:rPr lang="it-IT" sz="1200" dirty="0" err="1"/>
            <a:t>thought</a:t>
          </a:r>
          <a:r>
            <a:rPr lang="it-IT" sz="1200" dirty="0"/>
            <a:t>):</a:t>
          </a:r>
        </a:p>
        <a:p>
          <a:endParaRPr lang="it-IT" sz="1200" dirty="0"/>
        </a:p>
        <a:p>
          <a:r>
            <a:rPr lang="it-IT" sz="1200" dirty="0"/>
            <a:t>"input": "</a:t>
          </a:r>
          <a:r>
            <a:rPr lang="it-IT" sz="1200" dirty="0" err="1"/>
            <a:t>Provide</a:t>
          </a:r>
          <a:r>
            <a:rPr lang="it-IT" sz="1200" dirty="0"/>
            <a:t> a query to </a:t>
          </a:r>
          <a:r>
            <a:rPr lang="it-IT" sz="1200" dirty="0" err="1"/>
            <a:t>retrieve</a:t>
          </a:r>
          <a:r>
            <a:rPr lang="it-IT" sz="1200" dirty="0"/>
            <a:t> </a:t>
          </a:r>
          <a:r>
            <a:rPr lang="it-IT" sz="1200" dirty="0" err="1"/>
            <a:t>all</a:t>
          </a:r>
          <a:r>
            <a:rPr lang="it-IT" sz="1200" dirty="0"/>
            <a:t> the </a:t>
          </a:r>
          <a:r>
            <a:rPr lang="it-IT" sz="1200" dirty="0" err="1"/>
            <a:t>natural</a:t>
          </a:r>
          <a:r>
            <a:rPr lang="it-IT" sz="1200" dirty="0"/>
            <a:t> </a:t>
          </a:r>
          <a:r>
            <a:rPr lang="it-IT" sz="1200" dirty="0" err="1"/>
            <a:t>quenches</a:t>
          </a:r>
          <a:r>
            <a:rPr lang="it-IT" sz="1200" dirty="0"/>
            <a:t> </a:t>
          </a:r>
          <a:r>
            <a:rPr lang="it-IT" sz="1200" dirty="0" err="1"/>
            <a:t>at</a:t>
          </a:r>
          <a:r>
            <a:rPr lang="it-IT" sz="1200" dirty="0"/>
            <a:t> 1.9 K […] "</a:t>
          </a:r>
        </a:p>
        <a:p>
          <a:r>
            <a:rPr lang="it-IT" sz="1200" dirty="0"/>
            <a:t> "query": """SELECT </a:t>
          </a:r>
          <a:r>
            <a:rPr lang="it-IT" sz="1200" dirty="0" err="1"/>
            <a:t>a.CIRCUIT_ID</a:t>
          </a:r>
          <a:r>
            <a:rPr lang="it-IT" sz="1200" dirty="0"/>
            <a:t>, </a:t>
          </a:r>
          <a:r>
            <a:rPr lang="it-IT" sz="1200" dirty="0" err="1"/>
            <a:t>a.TESTPLAN_ACTIVITY_RES_ID</a:t>
          </a:r>
          <a:r>
            <a:rPr lang="it-IT" sz="1200" dirty="0"/>
            <a:t>, […] """</a:t>
          </a:r>
        </a:p>
      </dgm:t>
    </dgm:pt>
    <dgm:pt modelId="{B7C37E00-D481-1946-9178-5F3322E39516}" type="parTrans" cxnId="{D02DC99B-3241-1A4B-A6EF-EE812715743D}">
      <dgm:prSet/>
      <dgm:spPr/>
      <dgm:t>
        <a:bodyPr/>
        <a:lstStyle/>
        <a:p>
          <a:endParaRPr lang="it-IT"/>
        </a:p>
      </dgm:t>
    </dgm:pt>
    <dgm:pt modelId="{5D5060DC-2894-8B4F-AC2E-02F01942689D}" type="sibTrans" cxnId="{D02DC99B-3241-1A4B-A6EF-EE812715743D}">
      <dgm:prSet/>
      <dgm:spPr/>
      <dgm:t>
        <a:bodyPr/>
        <a:lstStyle/>
        <a:p>
          <a:endParaRPr lang="it-IT"/>
        </a:p>
      </dgm:t>
    </dgm:pt>
    <dgm:pt modelId="{00818786-D089-AD42-BDD7-500E950672E4}">
      <dgm:prSet phldrT="[Testo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it-IT">
              <a:noFill/>
            </a:rPr>
            <a:t> </a:t>
          </a:r>
        </a:p>
      </dgm:t>
    </dgm:pt>
    <dgm:pt modelId="{5A15D81F-D221-2240-B53F-7CCF6171A5E7}" type="parTrans" cxnId="{30B3E2AD-D568-C848-AD38-2AB724D7104D}">
      <dgm:prSet/>
      <dgm:spPr/>
      <dgm:t>
        <a:bodyPr/>
        <a:lstStyle/>
        <a:p>
          <a:endParaRPr lang="it-IT"/>
        </a:p>
      </dgm:t>
    </dgm:pt>
    <dgm:pt modelId="{5AF1FF60-4AA8-C947-BD70-158E08D4F98B}" type="sibTrans" cxnId="{30B3E2AD-D568-C848-AD38-2AB724D7104D}">
      <dgm:prSet/>
      <dgm:spPr/>
      <dgm:t>
        <a:bodyPr/>
        <a:lstStyle/>
        <a:p>
          <a:endParaRPr lang="it-IT"/>
        </a:p>
      </dgm:t>
    </dgm:pt>
    <dgm:pt modelId="{26DF2C16-6B62-FE43-855F-9A39D28F9C57}">
      <dgm:prSet phldrT="[Testo]" custT="1"/>
      <dgm:spPr/>
      <dgm:t>
        <a:bodyPr/>
        <a:lstStyle/>
        <a:p>
          <a:r>
            <a:rPr lang="it-IT" sz="2000" dirty="0" err="1"/>
            <a:t>Agentic</a:t>
          </a:r>
          <a:r>
            <a:rPr lang="it-IT" sz="2000" dirty="0"/>
            <a:t> prompt + tools</a:t>
          </a:r>
        </a:p>
      </dgm:t>
    </dgm:pt>
    <dgm:pt modelId="{BDED57B1-5104-124F-8F12-5F27732E237F}" type="parTrans" cxnId="{136B23E3-90F8-2B4B-BE74-7A68A51C7D49}">
      <dgm:prSet/>
      <dgm:spPr/>
      <dgm:t>
        <a:bodyPr/>
        <a:lstStyle/>
        <a:p>
          <a:endParaRPr lang="it-IT"/>
        </a:p>
      </dgm:t>
    </dgm:pt>
    <dgm:pt modelId="{B37F8373-1697-7848-8E9B-201411F62EFE}" type="sibTrans" cxnId="{136B23E3-90F8-2B4B-BE74-7A68A51C7D49}">
      <dgm:prSet/>
      <dgm:spPr/>
      <dgm:t>
        <a:bodyPr/>
        <a:lstStyle/>
        <a:p>
          <a:endParaRPr lang="it-IT"/>
        </a:p>
      </dgm:t>
    </dgm:pt>
    <dgm:pt modelId="{C6399276-3515-3442-89FC-AAA6671DE300}">
      <dgm:prSet phldrT="[Testo]" custT="1"/>
      <dgm:spPr/>
      <dgm:t>
        <a:bodyPr/>
        <a:lstStyle/>
        <a:p>
          <a:pPr algn="ctr"/>
          <a:r>
            <a:rPr lang="it-IT" sz="1600" dirty="0"/>
            <a:t>«</a:t>
          </a:r>
          <a:r>
            <a:rPr lang="it-IT" sz="1600" dirty="0" err="1"/>
            <a:t>You</a:t>
          </a:r>
          <a:r>
            <a:rPr lang="it-IT" sz="1600" dirty="0"/>
            <a:t> are an </a:t>
          </a:r>
          <a:r>
            <a:rPr lang="it-IT" sz="1600" dirty="0" err="1"/>
            <a:t>expert</a:t>
          </a:r>
          <a:r>
            <a:rPr lang="it-IT" sz="1600" dirty="0"/>
            <a:t> SQL agent </a:t>
          </a:r>
          <a:r>
            <a:rPr lang="it-IT" sz="1600" dirty="0" err="1"/>
            <a:t>designed</a:t>
          </a:r>
          <a:r>
            <a:rPr lang="it-IT" sz="1600" dirty="0"/>
            <a:t> to </a:t>
          </a:r>
          <a:r>
            <a:rPr lang="it-IT" sz="1600" dirty="0" err="1"/>
            <a:t>interact</a:t>
          </a:r>
          <a:r>
            <a:rPr lang="it-IT" sz="1600" dirty="0"/>
            <a:t> with the Carvings Database […]. </a:t>
          </a:r>
          <a:r>
            <a:rPr lang="it-IT" sz="1600" dirty="0" err="1"/>
            <a:t>You</a:t>
          </a:r>
          <a:r>
            <a:rPr lang="it-IT" sz="1600" dirty="0"/>
            <a:t> </a:t>
          </a:r>
          <a:r>
            <a:rPr lang="it-IT" sz="1600" dirty="0" err="1"/>
            <a:t>have</a:t>
          </a:r>
          <a:r>
            <a:rPr lang="it-IT" sz="1600" dirty="0"/>
            <a:t> access to the following </a:t>
          </a:r>
          <a:r>
            <a:rPr lang="it-IT" sz="1600" dirty="0" err="1"/>
            <a:t>context</a:t>
          </a:r>
          <a:r>
            <a:rPr lang="it-IT" sz="1600" dirty="0"/>
            <a:t>, </a:t>
          </a:r>
          <a:r>
            <a:rPr lang="it-IT" sz="1600" dirty="0" err="1"/>
            <a:t>examples</a:t>
          </a:r>
          <a:r>
            <a:rPr lang="it-IT" sz="1600" dirty="0"/>
            <a:t> and tools: […]»</a:t>
          </a:r>
        </a:p>
      </dgm:t>
    </dgm:pt>
    <dgm:pt modelId="{25524A26-4BB8-E643-82E9-E13345468A13}" type="parTrans" cxnId="{C4FEBDF4-948B-A242-9C74-4E657256ED20}">
      <dgm:prSet/>
      <dgm:spPr/>
      <dgm:t>
        <a:bodyPr/>
        <a:lstStyle/>
        <a:p>
          <a:endParaRPr lang="it-IT"/>
        </a:p>
      </dgm:t>
    </dgm:pt>
    <dgm:pt modelId="{9B7958BD-55CD-614C-B6E2-B56AF8AC0E06}" type="sibTrans" cxnId="{C4FEBDF4-948B-A242-9C74-4E657256ED20}">
      <dgm:prSet/>
      <dgm:spPr/>
      <dgm:t>
        <a:bodyPr/>
        <a:lstStyle/>
        <a:p>
          <a:endParaRPr lang="it-IT"/>
        </a:p>
      </dgm:t>
    </dgm:pt>
    <dgm:pt modelId="{F9555EB4-A202-B743-86F4-7736ED793B0D}">
      <dgm:prSet phldrT="[Testo]" custT="1"/>
      <dgm:spPr/>
      <dgm:t>
        <a:bodyPr/>
        <a:lstStyle/>
        <a:p>
          <a:pPr>
            <a:buNone/>
          </a:pPr>
          <a:r>
            <a:rPr lang="it-IT" sz="1600" dirty="0"/>
            <a:t>Toolkit (set of </a:t>
          </a:r>
          <a:r>
            <a:rPr lang="it-IT" sz="1600" dirty="0" err="1"/>
            <a:t>functions</a:t>
          </a:r>
          <a:r>
            <a:rPr lang="it-IT" sz="1600" dirty="0"/>
            <a:t> to </a:t>
          </a:r>
          <a:r>
            <a:rPr lang="it-IT" sz="1600" dirty="0" err="1"/>
            <a:t>interact</a:t>
          </a:r>
          <a:r>
            <a:rPr lang="it-IT" sz="1600" dirty="0"/>
            <a:t> with the DB)</a:t>
          </a:r>
        </a:p>
      </dgm:t>
    </dgm:pt>
    <dgm:pt modelId="{583BA4F9-43A2-4C4D-BB0A-61FF66E6C97B}" type="parTrans" cxnId="{1785A61C-AB2B-CC48-A07F-83827ED9D6C1}">
      <dgm:prSet/>
      <dgm:spPr/>
      <dgm:t>
        <a:bodyPr/>
        <a:lstStyle/>
        <a:p>
          <a:endParaRPr lang="it-IT"/>
        </a:p>
      </dgm:t>
    </dgm:pt>
    <dgm:pt modelId="{CE5047E2-4619-F741-99E1-EEC8A453D9C2}" type="sibTrans" cxnId="{1785A61C-AB2B-CC48-A07F-83827ED9D6C1}">
      <dgm:prSet/>
      <dgm:spPr/>
      <dgm:t>
        <a:bodyPr/>
        <a:lstStyle/>
        <a:p>
          <a:endParaRPr lang="it-IT"/>
        </a:p>
      </dgm:t>
    </dgm:pt>
    <dgm:pt modelId="{D1BCAAC2-E7C8-DB41-810D-5ED66D3DCD51}" type="pres">
      <dgm:prSet presAssocID="{4A2B201E-EA5D-604F-8885-4ACD0C9AB099}" presName="theList" presStyleCnt="0">
        <dgm:presLayoutVars>
          <dgm:dir/>
          <dgm:animLvl val="lvl"/>
          <dgm:resizeHandles val="exact"/>
        </dgm:presLayoutVars>
      </dgm:prSet>
      <dgm:spPr/>
    </dgm:pt>
    <dgm:pt modelId="{C07EA39A-D1A1-4C49-8307-75BB64AA34C5}" type="pres">
      <dgm:prSet presAssocID="{8495DB49-5B99-FC42-803F-BF138C00A55C}" presName="compNode" presStyleCnt="0"/>
      <dgm:spPr/>
    </dgm:pt>
    <dgm:pt modelId="{49A8B141-8E54-A443-9C4A-9CC5CAAE1EA8}" type="pres">
      <dgm:prSet presAssocID="{8495DB49-5B99-FC42-803F-BF138C00A55C}" presName="aNode" presStyleLbl="bgShp" presStyleIdx="0" presStyleCnt="3" custScaleY="92577"/>
      <dgm:spPr/>
    </dgm:pt>
    <dgm:pt modelId="{D879E6DA-187B-664F-8B70-1B801152E547}" type="pres">
      <dgm:prSet presAssocID="{8495DB49-5B99-FC42-803F-BF138C00A55C}" presName="textNode" presStyleLbl="bgShp" presStyleIdx="0" presStyleCnt="3"/>
      <dgm:spPr/>
    </dgm:pt>
    <dgm:pt modelId="{C5B0D6F8-697A-5D45-BBFD-9F15571C825D}" type="pres">
      <dgm:prSet presAssocID="{8495DB49-5B99-FC42-803F-BF138C00A55C}" presName="compChildNode" presStyleCnt="0"/>
      <dgm:spPr/>
    </dgm:pt>
    <dgm:pt modelId="{C8ED001C-6CBB-D147-A14B-BA6E7BAA89E4}" type="pres">
      <dgm:prSet presAssocID="{8495DB49-5B99-FC42-803F-BF138C00A55C}" presName="theInnerList" presStyleCnt="0"/>
      <dgm:spPr/>
    </dgm:pt>
    <dgm:pt modelId="{FF79C6C5-4611-8A4F-8C24-A10C22A4A1A7}" type="pres">
      <dgm:prSet presAssocID="{A57E4D8D-A9D7-1B48-AB80-CD79CC999D96}" presName="childNode" presStyleLbl="node1" presStyleIdx="0" presStyleCnt="6" custScaleY="296598" custLinFactY="-99494" custLinFactNeighborX="27" custLinFactNeighborY="-100000">
        <dgm:presLayoutVars>
          <dgm:bulletEnabled val="1"/>
        </dgm:presLayoutVars>
      </dgm:prSet>
      <dgm:spPr/>
    </dgm:pt>
    <dgm:pt modelId="{5801732C-9ABC-654F-AC7B-E7E983116DFC}" type="pres">
      <dgm:prSet presAssocID="{A57E4D8D-A9D7-1B48-AB80-CD79CC999D96}" presName="aSpace2" presStyleCnt="0"/>
      <dgm:spPr/>
    </dgm:pt>
    <dgm:pt modelId="{88CB46B1-EF6F-9347-BD93-DF699B4AB7B2}" type="pres">
      <dgm:prSet presAssocID="{AA368801-EE1B-2541-B9F6-0B2528166CEC}" presName="childNode" presStyleLbl="node1" presStyleIdx="1" presStyleCnt="6" custScaleX="115226" custScaleY="1050807" custLinFactY="-54240" custLinFactNeighborX="10" custLinFactNeighborY="-100000">
        <dgm:presLayoutVars>
          <dgm:bulletEnabled val="1"/>
        </dgm:presLayoutVars>
      </dgm:prSet>
      <dgm:spPr/>
    </dgm:pt>
    <dgm:pt modelId="{4DE1229D-22C9-3A42-B9FE-1F2A818BD075}" type="pres">
      <dgm:prSet presAssocID="{8495DB49-5B99-FC42-803F-BF138C00A55C}" presName="aSpace" presStyleCnt="0"/>
      <dgm:spPr/>
    </dgm:pt>
    <dgm:pt modelId="{A4670D78-9F6C-F440-9912-683764B2A681}" type="pres">
      <dgm:prSet presAssocID="{3D3F106A-9970-B244-B32C-C15683C77A02}" presName="compNode" presStyleCnt="0"/>
      <dgm:spPr/>
    </dgm:pt>
    <dgm:pt modelId="{A744992E-C3B0-4049-AB9E-D9425F8CCF1C}" type="pres">
      <dgm:prSet presAssocID="{3D3F106A-9970-B244-B32C-C15683C77A02}" presName="aNode" presStyleLbl="bgShp" presStyleIdx="1" presStyleCnt="3" custScaleX="96157" custScaleY="93107"/>
      <dgm:spPr/>
    </dgm:pt>
    <dgm:pt modelId="{EC03423B-26AD-5A4D-BAB0-C5D6048DF833}" type="pres">
      <dgm:prSet presAssocID="{3D3F106A-9970-B244-B32C-C15683C77A02}" presName="textNode" presStyleLbl="bgShp" presStyleIdx="1" presStyleCnt="3"/>
      <dgm:spPr/>
    </dgm:pt>
    <dgm:pt modelId="{78EBB56F-260C-854C-9D35-4D0714099D9A}" type="pres">
      <dgm:prSet presAssocID="{3D3F106A-9970-B244-B32C-C15683C77A02}" presName="compChildNode" presStyleCnt="0"/>
      <dgm:spPr/>
    </dgm:pt>
    <dgm:pt modelId="{455ED786-6515-B04C-BD09-E1978EE0F850}" type="pres">
      <dgm:prSet presAssocID="{3D3F106A-9970-B244-B32C-C15683C77A02}" presName="theInnerList" presStyleCnt="0"/>
      <dgm:spPr/>
    </dgm:pt>
    <dgm:pt modelId="{4067F8CC-33B9-904A-8567-AB6A84CED62E}" type="pres">
      <dgm:prSet presAssocID="{CB3FB8F3-FB6A-2C45-BAA2-A3D94E0A622B}" presName="childNode" presStyleLbl="node1" presStyleIdx="2" presStyleCnt="6" custScaleY="362474" custLinFactY="-18216" custLinFactNeighborX="1580" custLinFactNeighborY="-100000">
        <dgm:presLayoutVars>
          <dgm:bulletEnabled val="1"/>
        </dgm:presLayoutVars>
      </dgm:prSet>
      <dgm:spPr/>
    </dgm:pt>
    <dgm:pt modelId="{D1BD52EB-D91E-6D44-8F96-CD5552858DA6}" type="pres">
      <dgm:prSet presAssocID="{CB3FB8F3-FB6A-2C45-BAA2-A3D94E0A622B}" presName="aSpace2" presStyleCnt="0"/>
      <dgm:spPr/>
    </dgm:pt>
    <dgm:pt modelId="{2B197D08-3CC9-D74C-8443-AAC77EE0FD69}" type="pres">
      <dgm:prSet presAssocID="{00818786-D089-AD42-BDD7-500E950672E4}" presName="childNode" presStyleLbl="node1" presStyleIdx="3" presStyleCnt="6" custLinFactY="-7954" custLinFactNeighborX="1580" custLinFactNeighborY="-100000">
        <dgm:presLayoutVars>
          <dgm:bulletEnabled val="1"/>
        </dgm:presLayoutVars>
      </dgm:prSet>
      <dgm:spPr/>
    </dgm:pt>
    <dgm:pt modelId="{6EED33E3-0F63-6646-8767-40F5C23AFCA0}" type="pres">
      <dgm:prSet presAssocID="{3D3F106A-9970-B244-B32C-C15683C77A02}" presName="aSpace" presStyleCnt="0"/>
      <dgm:spPr/>
    </dgm:pt>
    <dgm:pt modelId="{9FD71398-F6B5-0B46-9503-CB8BE607CE29}" type="pres">
      <dgm:prSet presAssocID="{26DF2C16-6B62-FE43-855F-9A39D28F9C57}" presName="compNode" presStyleCnt="0"/>
      <dgm:spPr/>
    </dgm:pt>
    <dgm:pt modelId="{5F6732D6-AA30-944C-9CA3-F102CE76A48D}" type="pres">
      <dgm:prSet presAssocID="{26DF2C16-6B62-FE43-855F-9A39D28F9C57}" presName="aNode" presStyleLbl="bgShp" presStyleIdx="2" presStyleCnt="3" custScaleX="93755" custScaleY="93084"/>
      <dgm:spPr/>
    </dgm:pt>
    <dgm:pt modelId="{8CD2C7A1-704A-B646-848F-7A3E0CBE6945}" type="pres">
      <dgm:prSet presAssocID="{26DF2C16-6B62-FE43-855F-9A39D28F9C57}" presName="textNode" presStyleLbl="bgShp" presStyleIdx="2" presStyleCnt="3"/>
      <dgm:spPr/>
    </dgm:pt>
    <dgm:pt modelId="{E1E42CD9-E880-374F-9684-07C2A236D7CF}" type="pres">
      <dgm:prSet presAssocID="{26DF2C16-6B62-FE43-855F-9A39D28F9C57}" presName="compChildNode" presStyleCnt="0"/>
      <dgm:spPr/>
    </dgm:pt>
    <dgm:pt modelId="{15456FB4-702E-EE46-B1D6-D5D5B5802209}" type="pres">
      <dgm:prSet presAssocID="{26DF2C16-6B62-FE43-855F-9A39D28F9C57}" presName="theInnerList" presStyleCnt="0"/>
      <dgm:spPr/>
    </dgm:pt>
    <dgm:pt modelId="{6012D13E-CCD4-264F-954D-5512AABDBF12}" type="pres">
      <dgm:prSet presAssocID="{C6399276-3515-3442-89FC-AAA6671DE300}" presName="childNode" presStyleLbl="node1" presStyleIdx="4" presStyleCnt="6" custScaleY="453161" custLinFactY="-4711" custLinFactNeighborX="-1238" custLinFactNeighborY="-100000">
        <dgm:presLayoutVars>
          <dgm:bulletEnabled val="1"/>
        </dgm:presLayoutVars>
      </dgm:prSet>
      <dgm:spPr/>
    </dgm:pt>
    <dgm:pt modelId="{B102D08F-17DA-3940-9955-FD41A24DEC87}" type="pres">
      <dgm:prSet presAssocID="{C6399276-3515-3442-89FC-AAA6671DE300}" presName="aSpace2" presStyleCnt="0"/>
      <dgm:spPr/>
    </dgm:pt>
    <dgm:pt modelId="{FEEBE940-70D8-904E-8992-5995A25479F6}" type="pres">
      <dgm:prSet presAssocID="{F9555EB4-A202-B743-86F4-7736ED793B0D}" presName="childNode" presStyleLbl="node1" presStyleIdx="5" presStyleCnt="6" custScaleY="151906" custLinFactY="-10132" custLinFactNeighborX="-1238" custLinFactNeighborY="-100000">
        <dgm:presLayoutVars>
          <dgm:bulletEnabled val="1"/>
        </dgm:presLayoutVars>
      </dgm:prSet>
      <dgm:spPr/>
    </dgm:pt>
  </dgm:ptLst>
  <dgm:cxnLst>
    <dgm:cxn modelId="{90A5BA09-728D-824A-AA4A-5E40751566FB}" type="presOf" srcId="{A57E4D8D-A9D7-1B48-AB80-CD79CC999D96}" destId="{FF79C6C5-4611-8A4F-8C24-A10C22A4A1A7}" srcOrd="0" destOrd="0" presId="urn:microsoft.com/office/officeart/2005/8/layout/lProcess2"/>
    <dgm:cxn modelId="{3A17A119-C12F-6647-9F00-1960367FEC8A}" type="presOf" srcId="{3D3F106A-9970-B244-B32C-C15683C77A02}" destId="{A744992E-C3B0-4049-AB9E-D9425F8CCF1C}" srcOrd="0" destOrd="0" presId="urn:microsoft.com/office/officeart/2005/8/layout/lProcess2"/>
    <dgm:cxn modelId="{1785A61C-AB2B-CC48-A07F-83827ED9D6C1}" srcId="{26DF2C16-6B62-FE43-855F-9A39D28F9C57}" destId="{F9555EB4-A202-B743-86F4-7736ED793B0D}" srcOrd="1" destOrd="0" parTransId="{583BA4F9-43A2-4C4D-BB0A-61FF66E6C97B}" sibTransId="{CE5047E2-4619-F741-99E1-EEC8A453D9C2}"/>
    <dgm:cxn modelId="{5CFEFC28-F103-2B42-9164-DA4A47175D24}" srcId="{4A2B201E-EA5D-604F-8885-4ACD0C9AB099}" destId="{3D3F106A-9970-B244-B32C-C15683C77A02}" srcOrd="1" destOrd="0" parTransId="{5E11513D-4E9C-E94F-9863-7AE78872B840}" sibTransId="{5593996B-83D9-EE4B-A59B-DB27140C62B3}"/>
    <dgm:cxn modelId="{BA933829-6424-C642-A66B-DD7630CF9769}" type="presOf" srcId="{26DF2C16-6B62-FE43-855F-9A39D28F9C57}" destId="{5F6732D6-AA30-944C-9CA3-F102CE76A48D}" srcOrd="0" destOrd="0" presId="urn:microsoft.com/office/officeart/2005/8/layout/lProcess2"/>
    <dgm:cxn modelId="{AAAD8432-7D15-B04B-827C-6468A2238AE3}" type="presOf" srcId="{00818786-D089-AD42-BDD7-500E950672E4}" destId="{2B197D08-3CC9-D74C-8443-AAC77EE0FD69}" srcOrd="0" destOrd="0" presId="urn:microsoft.com/office/officeart/2005/8/layout/lProcess2"/>
    <dgm:cxn modelId="{6F037945-B521-E441-943A-F97C1ABD9973}" type="presOf" srcId="{26DF2C16-6B62-FE43-855F-9A39D28F9C57}" destId="{8CD2C7A1-704A-B646-848F-7A3E0CBE6945}" srcOrd="1" destOrd="0" presId="urn:microsoft.com/office/officeart/2005/8/layout/lProcess2"/>
    <dgm:cxn modelId="{0DA0754B-8885-8F4B-A93F-5D013CF7AA8C}" srcId="{8495DB49-5B99-FC42-803F-BF138C00A55C}" destId="{AA368801-EE1B-2541-B9F6-0B2528166CEC}" srcOrd="1" destOrd="0" parTransId="{91FF8D81-76B1-EE48-A030-BB23E1E32262}" sibTransId="{370ED3DC-E34F-3B4F-A137-D78C4FD0E02D}"/>
    <dgm:cxn modelId="{050D754D-F7B4-694B-998F-0EFC00C3B160}" type="presOf" srcId="{F9555EB4-A202-B743-86F4-7736ED793B0D}" destId="{FEEBE940-70D8-904E-8992-5995A25479F6}" srcOrd="0" destOrd="0" presId="urn:microsoft.com/office/officeart/2005/8/layout/lProcess2"/>
    <dgm:cxn modelId="{8D8CDD52-3EC3-7843-94C2-377572D0F023}" srcId="{4A2B201E-EA5D-604F-8885-4ACD0C9AB099}" destId="{8495DB49-5B99-FC42-803F-BF138C00A55C}" srcOrd="0" destOrd="0" parTransId="{01573F11-AED2-FB42-A439-AE6C4E6D5140}" sibTransId="{2E0042FD-1A30-3B4A-AC7E-99CFAA310A02}"/>
    <dgm:cxn modelId="{81DD8756-760D-3143-9617-41A039EF992C}" type="presOf" srcId="{8495DB49-5B99-FC42-803F-BF138C00A55C}" destId="{D879E6DA-187B-664F-8B70-1B801152E547}" srcOrd="1" destOrd="0" presId="urn:microsoft.com/office/officeart/2005/8/layout/lProcess2"/>
    <dgm:cxn modelId="{59D40E57-4BBA-FF43-8AA3-33FB52514AE7}" type="presOf" srcId="{CB3FB8F3-FB6A-2C45-BAA2-A3D94E0A622B}" destId="{4067F8CC-33B9-904A-8567-AB6A84CED62E}" srcOrd="0" destOrd="0" presId="urn:microsoft.com/office/officeart/2005/8/layout/lProcess2"/>
    <dgm:cxn modelId="{CB590C5D-4956-A84F-91AD-EFF77E1C4AD3}" type="presOf" srcId="{C6399276-3515-3442-89FC-AAA6671DE300}" destId="{6012D13E-CCD4-264F-954D-5512AABDBF12}" srcOrd="0" destOrd="0" presId="urn:microsoft.com/office/officeart/2005/8/layout/lProcess2"/>
    <dgm:cxn modelId="{63033E87-C350-A34F-93C4-413504A5B07C}" type="presOf" srcId="{3D3F106A-9970-B244-B32C-C15683C77A02}" destId="{EC03423B-26AD-5A4D-BAB0-C5D6048DF833}" srcOrd="1" destOrd="0" presId="urn:microsoft.com/office/officeart/2005/8/layout/lProcess2"/>
    <dgm:cxn modelId="{20105D96-CB20-DA42-95C0-D3AA1DFA2C04}" type="presOf" srcId="{4A2B201E-EA5D-604F-8885-4ACD0C9AB099}" destId="{D1BCAAC2-E7C8-DB41-810D-5ED66D3DCD51}" srcOrd="0" destOrd="0" presId="urn:microsoft.com/office/officeart/2005/8/layout/lProcess2"/>
    <dgm:cxn modelId="{D02DC99B-3241-1A4B-A6EF-EE812715743D}" srcId="{3D3F106A-9970-B244-B32C-C15683C77A02}" destId="{CB3FB8F3-FB6A-2C45-BAA2-A3D94E0A622B}" srcOrd="0" destOrd="0" parTransId="{B7C37E00-D481-1946-9178-5F3322E39516}" sibTransId="{5D5060DC-2894-8B4F-AC2E-02F01942689D}"/>
    <dgm:cxn modelId="{30B3E2AD-D568-C848-AD38-2AB724D7104D}" srcId="{3D3F106A-9970-B244-B32C-C15683C77A02}" destId="{00818786-D089-AD42-BDD7-500E950672E4}" srcOrd="1" destOrd="0" parTransId="{5A15D81F-D221-2240-B53F-7CCF6171A5E7}" sibTransId="{5AF1FF60-4AA8-C947-BD70-158E08D4F98B}"/>
    <dgm:cxn modelId="{6BAFFBB4-E258-A640-825B-3D250D7588B0}" type="presOf" srcId="{8495DB49-5B99-FC42-803F-BF138C00A55C}" destId="{49A8B141-8E54-A443-9C4A-9CC5CAAE1EA8}" srcOrd="0" destOrd="0" presId="urn:microsoft.com/office/officeart/2005/8/layout/lProcess2"/>
    <dgm:cxn modelId="{088A91C3-C5E2-0943-9070-998D8952BACB}" srcId="{8495DB49-5B99-FC42-803F-BF138C00A55C}" destId="{A57E4D8D-A9D7-1B48-AB80-CD79CC999D96}" srcOrd="0" destOrd="0" parTransId="{5CE3B352-3F4F-AE49-A3CF-4E9665FB5127}" sibTransId="{734CB33C-CC6B-F541-A6AF-B152A0739FCC}"/>
    <dgm:cxn modelId="{6792E6D1-D3E2-4B4D-B3CA-460409A44673}" type="presOf" srcId="{AA368801-EE1B-2541-B9F6-0B2528166CEC}" destId="{88CB46B1-EF6F-9347-BD93-DF699B4AB7B2}" srcOrd="0" destOrd="0" presId="urn:microsoft.com/office/officeart/2005/8/layout/lProcess2"/>
    <dgm:cxn modelId="{136B23E3-90F8-2B4B-BE74-7A68A51C7D49}" srcId="{4A2B201E-EA5D-604F-8885-4ACD0C9AB099}" destId="{26DF2C16-6B62-FE43-855F-9A39D28F9C57}" srcOrd="2" destOrd="0" parTransId="{BDED57B1-5104-124F-8F12-5F27732E237F}" sibTransId="{B37F8373-1697-7848-8E9B-201411F62EFE}"/>
    <dgm:cxn modelId="{C4FEBDF4-948B-A242-9C74-4E657256ED20}" srcId="{26DF2C16-6B62-FE43-855F-9A39D28F9C57}" destId="{C6399276-3515-3442-89FC-AAA6671DE300}" srcOrd="0" destOrd="0" parTransId="{25524A26-4BB8-E643-82E9-E13345468A13}" sibTransId="{9B7958BD-55CD-614C-B6E2-B56AF8AC0E06}"/>
    <dgm:cxn modelId="{8152DF0D-F6B0-074D-A37F-2EF87A8E754C}" type="presParOf" srcId="{D1BCAAC2-E7C8-DB41-810D-5ED66D3DCD51}" destId="{C07EA39A-D1A1-4C49-8307-75BB64AA34C5}" srcOrd="0" destOrd="0" presId="urn:microsoft.com/office/officeart/2005/8/layout/lProcess2"/>
    <dgm:cxn modelId="{F448BDC1-5EDF-EB4A-B1BB-33342D5A6739}" type="presParOf" srcId="{C07EA39A-D1A1-4C49-8307-75BB64AA34C5}" destId="{49A8B141-8E54-A443-9C4A-9CC5CAAE1EA8}" srcOrd="0" destOrd="0" presId="urn:microsoft.com/office/officeart/2005/8/layout/lProcess2"/>
    <dgm:cxn modelId="{297381C3-AE2D-5B4F-8CE2-38DA3F29C99D}" type="presParOf" srcId="{C07EA39A-D1A1-4C49-8307-75BB64AA34C5}" destId="{D879E6DA-187B-664F-8B70-1B801152E547}" srcOrd="1" destOrd="0" presId="urn:microsoft.com/office/officeart/2005/8/layout/lProcess2"/>
    <dgm:cxn modelId="{D84B867E-F2CF-B642-B33F-387FF5E629BF}" type="presParOf" srcId="{C07EA39A-D1A1-4C49-8307-75BB64AA34C5}" destId="{C5B0D6F8-697A-5D45-BBFD-9F15571C825D}" srcOrd="2" destOrd="0" presId="urn:microsoft.com/office/officeart/2005/8/layout/lProcess2"/>
    <dgm:cxn modelId="{D4213287-2F02-0547-A8E2-D1D6FB1F6C8F}" type="presParOf" srcId="{C5B0D6F8-697A-5D45-BBFD-9F15571C825D}" destId="{C8ED001C-6CBB-D147-A14B-BA6E7BAA89E4}" srcOrd="0" destOrd="0" presId="urn:microsoft.com/office/officeart/2005/8/layout/lProcess2"/>
    <dgm:cxn modelId="{A9E15752-431A-0643-9975-B3043619FF25}" type="presParOf" srcId="{C8ED001C-6CBB-D147-A14B-BA6E7BAA89E4}" destId="{FF79C6C5-4611-8A4F-8C24-A10C22A4A1A7}" srcOrd="0" destOrd="0" presId="urn:microsoft.com/office/officeart/2005/8/layout/lProcess2"/>
    <dgm:cxn modelId="{D0464A23-98B3-744B-91EC-EDC750379ADA}" type="presParOf" srcId="{C8ED001C-6CBB-D147-A14B-BA6E7BAA89E4}" destId="{5801732C-9ABC-654F-AC7B-E7E983116DFC}" srcOrd="1" destOrd="0" presId="urn:microsoft.com/office/officeart/2005/8/layout/lProcess2"/>
    <dgm:cxn modelId="{0F74B241-F489-B845-83B8-A1450FFE2670}" type="presParOf" srcId="{C8ED001C-6CBB-D147-A14B-BA6E7BAA89E4}" destId="{88CB46B1-EF6F-9347-BD93-DF699B4AB7B2}" srcOrd="2" destOrd="0" presId="urn:microsoft.com/office/officeart/2005/8/layout/lProcess2"/>
    <dgm:cxn modelId="{62192BC2-1D50-9447-9EC5-3171AC3CB81C}" type="presParOf" srcId="{D1BCAAC2-E7C8-DB41-810D-5ED66D3DCD51}" destId="{4DE1229D-22C9-3A42-B9FE-1F2A818BD075}" srcOrd="1" destOrd="0" presId="urn:microsoft.com/office/officeart/2005/8/layout/lProcess2"/>
    <dgm:cxn modelId="{D0F8E9C7-EE40-F04E-A369-50AAF8743A6D}" type="presParOf" srcId="{D1BCAAC2-E7C8-DB41-810D-5ED66D3DCD51}" destId="{A4670D78-9F6C-F440-9912-683764B2A681}" srcOrd="2" destOrd="0" presId="urn:microsoft.com/office/officeart/2005/8/layout/lProcess2"/>
    <dgm:cxn modelId="{DBE5B8ED-0C97-F348-8A41-ECB7722D3B0C}" type="presParOf" srcId="{A4670D78-9F6C-F440-9912-683764B2A681}" destId="{A744992E-C3B0-4049-AB9E-D9425F8CCF1C}" srcOrd="0" destOrd="0" presId="urn:microsoft.com/office/officeart/2005/8/layout/lProcess2"/>
    <dgm:cxn modelId="{88CAB1C6-7415-3247-95C0-1B094CA267B4}" type="presParOf" srcId="{A4670D78-9F6C-F440-9912-683764B2A681}" destId="{EC03423B-26AD-5A4D-BAB0-C5D6048DF833}" srcOrd="1" destOrd="0" presId="urn:microsoft.com/office/officeart/2005/8/layout/lProcess2"/>
    <dgm:cxn modelId="{D46A479C-892B-0E4B-8B3F-DB50C10835DF}" type="presParOf" srcId="{A4670D78-9F6C-F440-9912-683764B2A681}" destId="{78EBB56F-260C-854C-9D35-4D0714099D9A}" srcOrd="2" destOrd="0" presId="urn:microsoft.com/office/officeart/2005/8/layout/lProcess2"/>
    <dgm:cxn modelId="{4C3EEC3F-3679-7D49-9315-9251365D2D19}" type="presParOf" srcId="{78EBB56F-260C-854C-9D35-4D0714099D9A}" destId="{455ED786-6515-B04C-BD09-E1978EE0F850}" srcOrd="0" destOrd="0" presId="urn:microsoft.com/office/officeart/2005/8/layout/lProcess2"/>
    <dgm:cxn modelId="{3C63F969-13FB-4E4E-8952-CED7AB09FC4B}" type="presParOf" srcId="{455ED786-6515-B04C-BD09-E1978EE0F850}" destId="{4067F8CC-33B9-904A-8567-AB6A84CED62E}" srcOrd="0" destOrd="0" presId="urn:microsoft.com/office/officeart/2005/8/layout/lProcess2"/>
    <dgm:cxn modelId="{101D21F5-1362-FC4C-9C0E-B481DD582775}" type="presParOf" srcId="{455ED786-6515-B04C-BD09-E1978EE0F850}" destId="{D1BD52EB-D91E-6D44-8F96-CD5552858DA6}" srcOrd="1" destOrd="0" presId="urn:microsoft.com/office/officeart/2005/8/layout/lProcess2"/>
    <dgm:cxn modelId="{2C73C386-A73B-AF43-90E2-46A651216F47}" type="presParOf" srcId="{455ED786-6515-B04C-BD09-E1978EE0F850}" destId="{2B197D08-3CC9-D74C-8443-AAC77EE0FD69}" srcOrd="2" destOrd="0" presId="urn:microsoft.com/office/officeart/2005/8/layout/lProcess2"/>
    <dgm:cxn modelId="{718B4719-72A6-D944-A80E-9BA9B081ECF7}" type="presParOf" srcId="{D1BCAAC2-E7C8-DB41-810D-5ED66D3DCD51}" destId="{6EED33E3-0F63-6646-8767-40F5C23AFCA0}" srcOrd="3" destOrd="0" presId="urn:microsoft.com/office/officeart/2005/8/layout/lProcess2"/>
    <dgm:cxn modelId="{A0ABA837-B445-4F4D-8CF3-687D7A0A8D14}" type="presParOf" srcId="{D1BCAAC2-E7C8-DB41-810D-5ED66D3DCD51}" destId="{9FD71398-F6B5-0B46-9503-CB8BE607CE29}" srcOrd="4" destOrd="0" presId="urn:microsoft.com/office/officeart/2005/8/layout/lProcess2"/>
    <dgm:cxn modelId="{E9760868-6FBF-1341-83C6-33FB104B5F80}" type="presParOf" srcId="{9FD71398-F6B5-0B46-9503-CB8BE607CE29}" destId="{5F6732D6-AA30-944C-9CA3-F102CE76A48D}" srcOrd="0" destOrd="0" presId="urn:microsoft.com/office/officeart/2005/8/layout/lProcess2"/>
    <dgm:cxn modelId="{D2F205FA-0531-AD4A-B19D-217FE31F961A}" type="presParOf" srcId="{9FD71398-F6B5-0B46-9503-CB8BE607CE29}" destId="{8CD2C7A1-704A-B646-848F-7A3E0CBE6945}" srcOrd="1" destOrd="0" presId="urn:microsoft.com/office/officeart/2005/8/layout/lProcess2"/>
    <dgm:cxn modelId="{01E4AE5E-72D3-984E-9031-C3E1A671507B}" type="presParOf" srcId="{9FD71398-F6B5-0B46-9503-CB8BE607CE29}" destId="{E1E42CD9-E880-374F-9684-07C2A236D7CF}" srcOrd="2" destOrd="0" presId="urn:microsoft.com/office/officeart/2005/8/layout/lProcess2"/>
    <dgm:cxn modelId="{4F659822-11AA-1642-AA65-FA82229F3FDC}" type="presParOf" srcId="{E1E42CD9-E880-374F-9684-07C2A236D7CF}" destId="{15456FB4-702E-EE46-B1D6-D5D5B5802209}" srcOrd="0" destOrd="0" presId="urn:microsoft.com/office/officeart/2005/8/layout/lProcess2"/>
    <dgm:cxn modelId="{4C94FB29-E69D-1143-80D1-BE47BAF4196A}" type="presParOf" srcId="{15456FB4-702E-EE46-B1D6-D5D5B5802209}" destId="{6012D13E-CCD4-264F-954D-5512AABDBF12}" srcOrd="0" destOrd="0" presId="urn:microsoft.com/office/officeart/2005/8/layout/lProcess2"/>
    <dgm:cxn modelId="{9CCE759B-4CE1-BD4F-9D58-47657980BFAC}" type="presParOf" srcId="{15456FB4-702E-EE46-B1D6-D5D5B5802209}" destId="{B102D08F-17DA-3940-9955-FD41A24DEC87}" srcOrd="1" destOrd="0" presId="urn:microsoft.com/office/officeart/2005/8/layout/lProcess2"/>
    <dgm:cxn modelId="{7E5A0C6E-30DC-4D47-8508-CE5E7C2F9C97}" type="presParOf" srcId="{15456FB4-702E-EE46-B1D6-D5D5B5802209}" destId="{FEEBE940-70D8-904E-8992-5995A25479F6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2E8DCC-DCE6-2C44-9F77-062F04D83180}" type="doc">
      <dgm:prSet loTypeId="urn:microsoft.com/office/officeart/2005/8/layout/cycle7" loCatId="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it-IT"/>
        </a:p>
      </dgm:t>
    </dgm:pt>
    <dgm:pt modelId="{87A1C060-CE4F-9A49-9A47-49DAEFB63C1D}">
      <dgm:prSet phldrT="[Testo]"/>
      <dgm:spPr/>
      <dgm:t>
        <a:bodyPr/>
        <a:lstStyle/>
        <a:p>
          <a:r>
            <a:rPr lang="it-IT" dirty="0"/>
            <a:t>SQL </a:t>
          </a:r>
          <a:r>
            <a:rPr lang="it-IT" dirty="0" err="1"/>
            <a:t>assistance</a:t>
          </a:r>
          <a:endParaRPr lang="it-IT" dirty="0"/>
        </a:p>
      </dgm:t>
    </dgm:pt>
    <dgm:pt modelId="{89DAE885-37FF-CF48-9F82-37F91078B84D}" type="parTrans" cxnId="{5C0392CB-4D47-9E4B-BE2B-2C9E2CDE8579}">
      <dgm:prSet/>
      <dgm:spPr/>
      <dgm:t>
        <a:bodyPr/>
        <a:lstStyle/>
        <a:p>
          <a:endParaRPr lang="it-IT"/>
        </a:p>
      </dgm:t>
    </dgm:pt>
    <dgm:pt modelId="{EE0D6AF1-A762-4942-AD70-F24CD531CF70}" type="sibTrans" cxnId="{5C0392CB-4D47-9E4B-BE2B-2C9E2CDE8579}">
      <dgm:prSet/>
      <dgm:spPr/>
      <dgm:t>
        <a:bodyPr/>
        <a:lstStyle/>
        <a:p>
          <a:endParaRPr lang="it-IT"/>
        </a:p>
      </dgm:t>
    </dgm:pt>
    <dgm:pt modelId="{7FFE948F-35B0-7844-85C6-EBE0A528EFD5}">
      <dgm:prSet phldrT="[Testo]"/>
      <dgm:spPr/>
      <dgm:t>
        <a:bodyPr/>
        <a:lstStyle/>
        <a:p>
          <a:r>
            <a:rPr lang="it-IT" dirty="0" err="1"/>
            <a:t>Troubleshooting</a:t>
          </a:r>
          <a:r>
            <a:rPr lang="it-IT" dirty="0"/>
            <a:t> and </a:t>
          </a:r>
          <a:r>
            <a:rPr lang="it-IT" dirty="0" err="1"/>
            <a:t>errors</a:t>
          </a:r>
          <a:r>
            <a:rPr lang="it-IT" dirty="0"/>
            <a:t> </a:t>
          </a:r>
          <a:r>
            <a:rPr lang="it-IT" dirty="0" err="1"/>
            <a:t>handling</a:t>
          </a:r>
          <a:endParaRPr lang="it-IT" dirty="0"/>
        </a:p>
      </dgm:t>
    </dgm:pt>
    <dgm:pt modelId="{EF5C7775-ABB5-9946-9B06-2F14A3ACD712}" type="parTrans" cxnId="{AA13E298-3C24-C742-98C8-DE7F251598F7}">
      <dgm:prSet/>
      <dgm:spPr/>
      <dgm:t>
        <a:bodyPr/>
        <a:lstStyle/>
        <a:p>
          <a:endParaRPr lang="it-IT"/>
        </a:p>
      </dgm:t>
    </dgm:pt>
    <dgm:pt modelId="{24160340-434B-B442-A67E-3BEA936EE944}" type="sibTrans" cxnId="{AA13E298-3C24-C742-98C8-DE7F251598F7}">
      <dgm:prSet/>
      <dgm:spPr/>
      <dgm:t>
        <a:bodyPr/>
        <a:lstStyle/>
        <a:p>
          <a:endParaRPr lang="it-IT"/>
        </a:p>
      </dgm:t>
    </dgm:pt>
    <dgm:pt modelId="{F84A6C5D-4E23-6740-A9E3-E6F07A566FC5}">
      <dgm:prSet phldrT="[Testo]"/>
      <dgm:spPr/>
      <dgm:t>
        <a:bodyPr/>
        <a:lstStyle/>
        <a:p>
          <a:r>
            <a:rPr lang="it-IT" dirty="0"/>
            <a:t>TRAP and scripting Q&amp;A</a:t>
          </a:r>
        </a:p>
      </dgm:t>
    </dgm:pt>
    <dgm:pt modelId="{34763CF7-7226-7C4B-9925-6BE9B203D4AC}" type="parTrans" cxnId="{A786D49E-9229-1E4B-AD08-89AD843219B1}">
      <dgm:prSet/>
      <dgm:spPr/>
      <dgm:t>
        <a:bodyPr/>
        <a:lstStyle/>
        <a:p>
          <a:endParaRPr lang="it-IT"/>
        </a:p>
      </dgm:t>
    </dgm:pt>
    <dgm:pt modelId="{3BB5988B-1D6F-ED4E-BD69-6979E0273C43}" type="sibTrans" cxnId="{A786D49E-9229-1E4B-AD08-89AD843219B1}">
      <dgm:prSet/>
      <dgm:spPr/>
      <dgm:t>
        <a:bodyPr/>
        <a:lstStyle/>
        <a:p>
          <a:endParaRPr lang="it-IT"/>
        </a:p>
      </dgm:t>
    </dgm:pt>
    <dgm:pt modelId="{EC3AE141-F3D2-9D43-90DE-F1F8C6167161}" type="pres">
      <dgm:prSet presAssocID="{DC2E8DCC-DCE6-2C44-9F77-062F04D83180}" presName="Name0" presStyleCnt="0">
        <dgm:presLayoutVars>
          <dgm:dir/>
          <dgm:resizeHandles val="exact"/>
        </dgm:presLayoutVars>
      </dgm:prSet>
      <dgm:spPr/>
    </dgm:pt>
    <dgm:pt modelId="{29E99961-493D-5341-82D9-195C7A482FF1}" type="pres">
      <dgm:prSet presAssocID="{87A1C060-CE4F-9A49-9A47-49DAEFB63C1D}" presName="node" presStyleLbl="node1" presStyleIdx="0" presStyleCnt="3">
        <dgm:presLayoutVars>
          <dgm:bulletEnabled val="1"/>
        </dgm:presLayoutVars>
      </dgm:prSet>
      <dgm:spPr/>
    </dgm:pt>
    <dgm:pt modelId="{6DEA9D15-0584-C849-B987-BB60F05F6117}" type="pres">
      <dgm:prSet presAssocID="{EE0D6AF1-A762-4942-AD70-F24CD531CF70}" presName="sibTrans" presStyleLbl="sibTrans2D1" presStyleIdx="0" presStyleCnt="3"/>
      <dgm:spPr/>
    </dgm:pt>
    <dgm:pt modelId="{CCAC0672-91D8-7A4F-8B3B-B5DC8A2D3D44}" type="pres">
      <dgm:prSet presAssocID="{EE0D6AF1-A762-4942-AD70-F24CD531CF70}" presName="connectorText" presStyleLbl="sibTrans2D1" presStyleIdx="0" presStyleCnt="3"/>
      <dgm:spPr/>
    </dgm:pt>
    <dgm:pt modelId="{4A057230-A737-8545-B187-73CBF95C76BE}" type="pres">
      <dgm:prSet presAssocID="{7FFE948F-35B0-7844-85C6-EBE0A528EFD5}" presName="node" presStyleLbl="node1" presStyleIdx="1" presStyleCnt="3">
        <dgm:presLayoutVars>
          <dgm:bulletEnabled val="1"/>
        </dgm:presLayoutVars>
      </dgm:prSet>
      <dgm:spPr/>
    </dgm:pt>
    <dgm:pt modelId="{0A7E6420-E3F4-D349-9D99-D9C4BB15813F}" type="pres">
      <dgm:prSet presAssocID="{24160340-434B-B442-A67E-3BEA936EE944}" presName="sibTrans" presStyleLbl="sibTrans2D1" presStyleIdx="1" presStyleCnt="3"/>
      <dgm:spPr/>
    </dgm:pt>
    <dgm:pt modelId="{DA54B50D-42DD-054F-93C2-BF985E58C27A}" type="pres">
      <dgm:prSet presAssocID="{24160340-434B-B442-A67E-3BEA936EE944}" presName="connectorText" presStyleLbl="sibTrans2D1" presStyleIdx="1" presStyleCnt="3"/>
      <dgm:spPr/>
    </dgm:pt>
    <dgm:pt modelId="{2ECE7036-3C1F-0643-BB90-FB735E2B2B50}" type="pres">
      <dgm:prSet presAssocID="{F84A6C5D-4E23-6740-A9E3-E6F07A566FC5}" presName="node" presStyleLbl="node1" presStyleIdx="2" presStyleCnt="3">
        <dgm:presLayoutVars>
          <dgm:bulletEnabled val="1"/>
        </dgm:presLayoutVars>
      </dgm:prSet>
      <dgm:spPr/>
    </dgm:pt>
    <dgm:pt modelId="{BCB56284-BAF8-D543-A2E9-FE0907918E43}" type="pres">
      <dgm:prSet presAssocID="{3BB5988B-1D6F-ED4E-BD69-6979E0273C43}" presName="sibTrans" presStyleLbl="sibTrans2D1" presStyleIdx="2" presStyleCnt="3"/>
      <dgm:spPr/>
    </dgm:pt>
    <dgm:pt modelId="{E3281FC8-2A86-014B-8EBF-BF5A6CBF5564}" type="pres">
      <dgm:prSet presAssocID="{3BB5988B-1D6F-ED4E-BD69-6979E0273C43}" presName="connectorText" presStyleLbl="sibTrans2D1" presStyleIdx="2" presStyleCnt="3"/>
      <dgm:spPr/>
    </dgm:pt>
  </dgm:ptLst>
  <dgm:cxnLst>
    <dgm:cxn modelId="{9AC30B1B-5E1C-104E-A895-BDD447CBF005}" type="presOf" srcId="{24160340-434B-B442-A67E-3BEA936EE944}" destId="{0A7E6420-E3F4-D349-9D99-D9C4BB15813F}" srcOrd="0" destOrd="0" presId="urn:microsoft.com/office/officeart/2005/8/layout/cycle7"/>
    <dgm:cxn modelId="{1B887A1E-C487-EC44-AB16-05A99179C4CE}" type="presOf" srcId="{87A1C060-CE4F-9A49-9A47-49DAEFB63C1D}" destId="{29E99961-493D-5341-82D9-195C7A482FF1}" srcOrd="0" destOrd="0" presId="urn:microsoft.com/office/officeart/2005/8/layout/cycle7"/>
    <dgm:cxn modelId="{09984364-FFC1-A443-A731-96DC80E2AE89}" type="presOf" srcId="{EE0D6AF1-A762-4942-AD70-F24CD531CF70}" destId="{6DEA9D15-0584-C849-B987-BB60F05F6117}" srcOrd="0" destOrd="0" presId="urn:microsoft.com/office/officeart/2005/8/layout/cycle7"/>
    <dgm:cxn modelId="{2A277372-BF6E-0F40-92FD-FC9636A5E850}" type="presOf" srcId="{DC2E8DCC-DCE6-2C44-9F77-062F04D83180}" destId="{EC3AE141-F3D2-9D43-90DE-F1F8C6167161}" srcOrd="0" destOrd="0" presId="urn:microsoft.com/office/officeart/2005/8/layout/cycle7"/>
    <dgm:cxn modelId="{AA13E298-3C24-C742-98C8-DE7F251598F7}" srcId="{DC2E8DCC-DCE6-2C44-9F77-062F04D83180}" destId="{7FFE948F-35B0-7844-85C6-EBE0A528EFD5}" srcOrd="1" destOrd="0" parTransId="{EF5C7775-ABB5-9946-9B06-2F14A3ACD712}" sibTransId="{24160340-434B-B442-A67E-3BEA936EE944}"/>
    <dgm:cxn modelId="{A786D49E-9229-1E4B-AD08-89AD843219B1}" srcId="{DC2E8DCC-DCE6-2C44-9F77-062F04D83180}" destId="{F84A6C5D-4E23-6740-A9E3-E6F07A566FC5}" srcOrd="2" destOrd="0" parTransId="{34763CF7-7226-7C4B-9925-6BE9B203D4AC}" sibTransId="{3BB5988B-1D6F-ED4E-BD69-6979E0273C43}"/>
    <dgm:cxn modelId="{C692C4A6-C84B-1243-BC5E-B3474A011D56}" type="presOf" srcId="{3BB5988B-1D6F-ED4E-BD69-6979E0273C43}" destId="{BCB56284-BAF8-D543-A2E9-FE0907918E43}" srcOrd="0" destOrd="0" presId="urn:microsoft.com/office/officeart/2005/8/layout/cycle7"/>
    <dgm:cxn modelId="{E5AA83A9-4CE8-834C-B7D0-E5AB3F82C20D}" type="presOf" srcId="{3BB5988B-1D6F-ED4E-BD69-6979E0273C43}" destId="{E3281FC8-2A86-014B-8EBF-BF5A6CBF5564}" srcOrd="1" destOrd="0" presId="urn:microsoft.com/office/officeart/2005/8/layout/cycle7"/>
    <dgm:cxn modelId="{5C0392CB-4D47-9E4B-BE2B-2C9E2CDE8579}" srcId="{DC2E8DCC-DCE6-2C44-9F77-062F04D83180}" destId="{87A1C060-CE4F-9A49-9A47-49DAEFB63C1D}" srcOrd="0" destOrd="0" parTransId="{89DAE885-37FF-CF48-9F82-37F91078B84D}" sibTransId="{EE0D6AF1-A762-4942-AD70-F24CD531CF70}"/>
    <dgm:cxn modelId="{9FF388D0-B96B-B94C-A65C-48684C055A90}" type="presOf" srcId="{F84A6C5D-4E23-6740-A9E3-E6F07A566FC5}" destId="{2ECE7036-3C1F-0643-BB90-FB735E2B2B50}" srcOrd="0" destOrd="0" presId="urn:microsoft.com/office/officeart/2005/8/layout/cycle7"/>
    <dgm:cxn modelId="{5E12D9D9-5A47-074E-8FBC-CC6716DBF2FC}" type="presOf" srcId="{24160340-434B-B442-A67E-3BEA936EE944}" destId="{DA54B50D-42DD-054F-93C2-BF985E58C27A}" srcOrd="1" destOrd="0" presId="urn:microsoft.com/office/officeart/2005/8/layout/cycle7"/>
    <dgm:cxn modelId="{C60BE8F3-D3BB-C941-9360-8609965D1ADB}" type="presOf" srcId="{7FFE948F-35B0-7844-85C6-EBE0A528EFD5}" destId="{4A057230-A737-8545-B187-73CBF95C76BE}" srcOrd="0" destOrd="0" presId="urn:microsoft.com/office/officeart/2005/8/layout/cycle7"/>
    <dgm:cxn modelId="{3FA502F8-0D4C-B943-9A6E-EF7DAA7C63F3}" type="presOf" srcId="{EE0D6AF1-A762-4942-AD70-F24CD531CF70}" destId="{CCAC0672-91D8-7A4F-8B3B-B5DC8A2D3D44}" srcOrd="1" destOrd="0" presId="urn:microsoft.com/office/officeart/2005/8/layout/cycle7"/>
    <dgm:cxn modelId="{66A59E3A-3E92-BC46-8D8A-469DE8CC446B}" type="presParOf" srcId="{EC3AE141-F3D2-9D43-90DE-F1F8C6167161}" destId="{29E99961-493D-5341-82D9-195C7A482FF1}" srcOrd="0" destOrd="0" presId="urn:microsoft.com/office/officeart/2005/8/layout/cycle7"/>
    <dgm:cxn modelId="{F60672EC-9F01-3F4F-B404-A5EA8E098870}" type="presParOf" srcId="{EC3AE141-F3D2-9D43-90DE-F1F8C6167161}" destId="{6DEA9D15-0584-C849-B987-BB60F05F6117}" srcOrd="1" destOrd="0" presId="urn:microsoft.com/office/officeart/2005/8/layout/cycle7"/>
    <dgm:cxn modelId="{07071EFA-690B-D04F-AAB5-44EAC3C9FF82}" type="presParOf" srcId="{6DEA9D15-0584-C849-B987-BB60F05F6117}" destId="{CCAC0672-91D8-7A4F-8B3B-B5DC8A2D3D44}" srcOrd="0" destOrd="0" presId="urn:microsoft.com/office/officeart/2005/8/layout/cycle7"/>
    <dgm:cxn modelId="{3F3554AC-9BB7-3E42-9C47-E7A94485B99A}" type="presParOf" srcId="{EC3AE141-F3D2-9D43-90DE-F1F8C6167161}" destId="{4A057230-A737-8545-B187-73CBF95C76BE}" srcOrd="2" destOrd="0" presId="urn:microsoft.com/office/officeart/2005/8/layout/cycle7"/>
    <dgm:cxn modelId="{A0AFCBC4-9FF1-DE41-AC52-1D43F569901E}" type="presParOf" srcId="{EC3AE141-F3D2-9D43-90DE-F1F8C6167161}" destId="{0A7E6420-E3F4-D349-9D99-D9C4BB15813F}" srcOrd="3" destOrd="0" presId="urn:microsoft.com/office/officeart/2005/8/layout/cycle7"/>
    <dgm:cxn modelId="{443FDC3E-0C21-6049-8A8C-B59A8FC46EDD}" type="presParOf" srcId="{0A7E6420-E3F4-D349-9D99-D9C4BB15813F}" destId="{DA54B50D-42DD-054F-93C2-BF985E58C27A}" srcOrd="0" destOrd="0" presId="urn:microsoft.com/office/officeart/2005/8/layout/cycle7"/>
    <dgm:cxn modelId="{289052A7-6B86-A24A-9B0C-77F97A4F78BC}" type="presParOf" srcId="{EC3AE141-F3D2-9D43-90DE-F1F8C6167161}" destId="{2ECE7036-3C1F-0643-BB90-FB735E2B2B50}" srcOrd="4" destOrd="0" presId="urn:microsoft.com/office/officeart/2005/8/layout/cycle7"/>
    <dgm:cxn modelId="{FD8EDA92-58CD-9B40-94A3-DBC5CBD8AA31}" type="presParOf" srcId="{EC3AE141-F3D2-9D43-90DE-F1F8C6167161}" destId="{BCB56284-BAF8-D543-A2E9-FE0907918E43}" srcOrd="5" destOrd="0" presId="urn:microsoft.com/office/officeart/2005/8/layout/cycle7"/>
    <dgm:cxn modelId="{63E6D6FF-BCE3-C243-9FDF-0E4B0CA9267F}" type="presParOf" srcId="{BCB56284-BAF8-D543-A2E9-FE0907918E43}" destId="{E3281FC8-2A86-014B-8EBF-BF5A6CBF556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0EC63C-DA89-DE43-B08C-C595732FDC3F}" type="doc">
      <dgm:prSet loTypeId="urn:microsoft.com/office/officeart/2005/8/layout/gear1" loCatId="" qsTypeId="urn:microsoft.com/office/officeart/2005/8/quickstyle/simple1" qsCatId="simple" csTypeId="urn:microsoft.com/office/officeart/2005/8/colors/accent0_1" csCatId="mainScheme" phldr="1"/>
      <dgm:spPr/>
    </dgm:pt>
    <dgm:pt modelId="{C0A5356A-9290-A34A-AEF3-46CD2124F858}">
      <dgm:prSet phldrT="[Testo]"/>
      <dgm:spPr/>
      <dgm:t>
        <a:bodyPr/>
        <a:lstStyle/>
        <a:p>
          <a:r>
            <a:rPr lang="it-IT" dirty="0"/>
            <a:t>d</a:t>
          </a:r>
        </a:p>
      </dgm:t>
    </dgm:pt>
    <dgm:pt modelId="{E0904646-970C-004F-B496-00BCB4918528}" type="parTrans" cxnId="{FFAE1224-E171-8E45-B45C-83AEF47B1733}">
      <dgm:prSet/>
      <dgm:spPr/>
      <dgm:t>
        <a:bodyPr/>
        <a:lstStyle/>
        <a:p>
          <a:endParaRPr lang="it-IT"/>
        </a:p>
      </dgm:t>
    </dgm:pt>
    <dgm:pt modelId="{924B6FF2-03EB-3F41-9F2C-CF037D94801D}" type="sibTrans" cxnId="{FFAE1224-E171-8E45-B45C-83AEF47B1733}">
      <dgm:prSet/>
      <dgm:spPr/>
      <dgm:t>
        <a:bodyPr/>
        <a:lstStyle/>
        <a:p>
          <a:endParaRPr lang="it-IT"/>
        </a:p>
      </dgm:t>
    </dgm:pt>
    <dgm:pt modelId="{EA809C44-8DF2-6E4E-B447-8AA92031DE7E}">
      <dgm:prSet phldrT="[Testo]" phldr="1"/>
      <dgm:spPr/>
      <dgm:t>
        <a:bodyPr/>
        <a:lstStyle/>
        <a:p>
          <a:endParaRPr lang="it-IT" dirty="0"/>
        </a:p>
      </dgm:t>
    </dgm:pt>
    <dgm:pt modelId="{F0F9254B-B6A8-4F46-887F-674EDCFE927E}" type="parTrans" cxnId="{D058EF29-5F84-994C-8A62-C4FED74D7832}">
      <dgm:prSet/>
      <dgm:spPr/>
      <dgm:t>
        <a:bodyPr/>
        <a:lstStyle/>
        <a:p>
          <a:endParaRPr lang="it-IT"/>
        </a:p>
      </dgm:t>
    </dgm:pt>
    <dgm:pt modelId="{82A2F8C3-E99B-B347-B380-9F4F2AEFDBC3}" type="sibTrans" cxnId="{D058EF29-5F84-994C-8A62-C4FED74D7832}">
      <dgm:prSet/>
      <dgm:spPr/>
      <dgm:t>
        <a:bodyPr/>
        <a:lstStyle/>
        <a:p>
          <a:endParaRPr lang="it-IT"/>
        </a:p>
      </dgm:t>
    </dgm:pt>
    <dgm:pt modelId="{FC66BAF3-0759-0442-BCCB-A119DAE21397}">
      <dgm:prSet phldrT="[Testo]" phldr="1"/>
      <dgm:spPr/>
      <dgm:t>
        <a:bodyPr/>
        <a:lstStyle/>
        <a:p>
          <a:endParaRPr lang="it-IT" dirty="0"/>
        </a:p>
      </dgm:t>
    </dgm:pt>
    <dgm:pt modelId="{75B181E2-6AF0-9346-8A46-3353FB3D232D}" type="parTrans" cxnId="{C9A1BB7B-5339-354A-B03A-3051D028608F}">
      <dgm:prSet/>
      <dgm:spPr/>
      <dgm:t>
        <a:bodyPr/>
        <a:lstStyle/>
        <a:p>
          <a:endParaRPr lang="it-IT"/>
        </a:p>
      </dgm:t>
    </dgm:pt>
    <dgm:pt modelId="{06D14347-AB77-D640-B8DF-E1FB14E76AF5}" type="sibTrans" cxnId="{C9A1BB7B-5339-354A-B03A-3051D028608F}">
      <dgm:prSet/>
      <dgm:spPr/>
      <dgm:t>
        <a:bodyPr/>
        <a:lstStyle/>
        <a:p>
          <a:endParaRPr lang="it-IT"/>
        </a:p>
      </dgm:t>
    </dgm:pt>
    <dgm:pt modelId="{4373DE1A-111C-8B46-8027-438D7C95BA37}" type="pres">
      <dgm:prSet presAssocID="{820EC63C-DA89-DE43-B08C-C595732FDC3F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64A9BA36-C5CE-8F4F-82A6-8827023E1839}" type="pres">
      <dgm:prSet presAssocID="{C0A5356A-9290-A34A-AEF3-46CD2124F858}" presName="gear1" presStyleLbl="node1" presStyleIdx="0" presStyleCnt="3">
        <dgm:presLayoutVars>
          <dgm:chMax val="1"/>
          <dgm:bulletEnabled val="1"/>
        </dgm:presLayoutVars>
      </dgm:prSet>
      <dgm:spPr/>
    </dgm:pt>
    <dgm:pt modelId="{08ABC725-0E61-9B4A-8D06-56FED1015C44}" type="pres">
      <dgm:prSet presAssocID="{C0A5356A-9290-A34A-AEF3-46CD2124F858}" presName="gear1srcNode" presStyleLbl="node1" presStyleIdx="0" presStyleCnt="3"/>
      <dgm:spPr/>
    </dgm:pt>
    <dgm:pt modelId="{E2550218-2DBF-D943-88A2-F8676A0DE7CA}" type="pres">
      <dgm:prSet presAssocID="{C0A5356A-9290-A34A-AEF3-46CD2124F858}" presName="gear1dstNode" presStyleLbl="node1" presStyleIdx="0" presStyleCnt="3"/>
      <dgm:spPr/>
    </dgm:pt>
    <dgm:pt modelId="{316CE742-4D47-DD42-8093-076B392E8F3E}" type="pres">
      <dgm:prSet presAssocID="{EA809C44-8DF2-6E4E-B447-8AA92031DE7E}" presName="gear2" presStyleLbl="node1" presStyleIdx="1" presStyleCnt="3">
        <dgm:presLayoutVars>
          <dgm:chMax val="1"/>
          <dgm:bulletEnabled val="1"/>
        </dgm:presLayoutVars>
      </dgm:prSet>
      <dgm:spPr/>
    </dgm:pt>
    <dgm:pt modelId="{79DAF4A4-1BC4-9E41-9FEF-3C4C334D9520}" type="pres">
      <dgm:prSet presAssocID="{EA809C44-8DF2-6E4E-B447-8AA92031DE7E}" presName="gear2srcNode" presStyleLbl="node1" presStyleIdx="1" presStyleCnt="3"/>
      <dgm:spPr/>
    </dgm:pt>
    <dgm:pt modelId="{80D1791B-910F-6B46-9FEB-C3941268C3F8}" type="pres">
      <dgm:prSet presAssocID="{EA809C44-8DF2-6E4E-B447-8AA92031DE7E}" presName="gear2dstNode" presStyleLbl="node1" presStyleIdx="1" presStyleCnt="3"/>
      <dgm:spPr/>
    </dgm:pt>
    <dgm:pt modelId="{A355D37F-752A-DF45-9ADF-322E06AAD3C9}" type="pres">
      <dgm:prSet presAssocID="{FC66BAF3-0759-0442-BCCB-A119DAE21397}" presName="gear3" presStyleLbl="node1" presStyleIdx="2" presStyleCnt="3"/>
      <dgm:spPr/>
    </dgm:pt>
    <dgm:pt modelId="{950C7CF2-4449-C849-A45A-99AFD7FADBD9}" type="pres">
      <dgm:prSet presAssocID="{FC66BAF3-0759-0442-BCCB-A119DAE21397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3D334882-BF62-DE4B-945B-A9A42EC23572}" type="pres">
      <dgm:prSet presAssocID="{FC66BAF3-0759-0442-BCCB-A119DAE21397}" presName="gear3srcNode" presStyleLbl="node1" presStyleIdx="2" presStyleCnt="3"/>
      <dgm:spPr/>
    </dgm:pt>
    <dgm:pt modelId="{7B051EF5-5994-FA4C-8BD5-C54C931BBE61}" type="pres">
      <dgm:prSet presAssocID="{FC66BAF3-0759-0442-BCCB-A119DAE21397}" presName="gear3dstNode" presStyleLbl="node1" presStyleIdx="2" presStyleCnt="3"/>
      <dgm:spPr/>
    </dgm:pt>
    <dgm:pt modelId="{5ACE097D-F30B-3649-8809-C5660BBDB018}" type="pres">
      <dgm:prSet presAssocID="{924B6FF2-03EB-3F41-9F2C-CF037D94801D}" presName="connector1" presStyleLbl="sibTrans2D1" presStyleIdx="0" presStyleCnt="3"/>
      <dgm:spPr/>
    </dgm:pt>
    <dgm:pt modelId="{BD9550B8-E3B7-8848-B15B-8B873F6A1493}" type="pres">
      <dgm:prSet presAssocID="{82A2F8C3-E99B-B347-B380-9F4F2AEFDBC3}" presName="connector2" presStyleLbl="sibTrans2D1" presStyleIdx="1" presStyleCnt="3"/>
      <dgm:spPr/>
    </dgm:pt>
    <dgm:pt modelId="{30543326-FFAD-9047-92AE-01A16120B82B}" type="pres">
      <dgm:prSet presAssocID="{06D14347-AB77-D640-B8DF-E1FB14E76AF5}" presName="connector3" presStyleLbl="sibTrans2D1" presStyleIdx="2" presStyleCnt="3"/>
      <dgm:spPr/>
    </dgm:pt>
  </dgm:ptLst>
  <dgm:cxnLst>
    <dgm:cxn modelId="{7D415309-BA20-DE49-9BA5-4BA2F5E4AD7A}" type="presOf" srcId="{FC66BAF3-0759-0442-BCCB-A119DAE21397}" destId="{A355D37F-752A-DF45-9ADF-322E06AAD3C9}" srcOrd="0" destOrd="0" presId="urn:microsoft.com/office/officeart/2005/8/layout/gear1"/>
    <dgm:cxn modelId="{FFAE1224-E171-8E45-B45C-83AEF47B1733}" srcId="{820EC63C-DA89-DE43-B08C-C595732FDC3F}" destId="{C0A5356A-9290-A34A-AEF3-46CD2124F858}" srcOrd="0" destOrd="0" parTransId="{E0904646-970C-004F-B496-00BCB4918528}" sibTransId="{924B6FF2-03EB-3F41-9F2C-CF037D94801D}"/>
    <dgm:cxn modelId="{CFE21325-6D85-A74E-B548-D67B5586EE32}" type="presOf" srcId="{C0A5356A-9290-A34A-AEF3-46CD2124F858}" destId="{08ABC725-0E61-9B4A-8D06-56FED1015C44}" srcOrd="1" destOrd="0" presId="urn:microsoft.com/office/officeart/2005/8/layout/gear1"/>
    <dgm:cxn modelId="{E7E99E25-FFDC-5A41-A390-986623309F2C}" type="presOf" srcId="{EA809C44-8DF2-6E4E-B447-8AA92031DE7E}" destId="{79DAF4A4-1BC4-9E41-9FEF-3C4C334D9520}" srcOrd="1" destOrd="0" presId="urn:microsoft.com/office/officeart/2005/8/layout/gear1"/>
    <dgm:cxn modelId="{D058EF29-5F84-994C-8A62-C4FED74D7832}" srcId="{820EC63C-DA89-DE43-B08C-C595732FDC3F}" destId="{EA809C44-8DF2-6E4E-B447-8AA92031DE7E}" srcOrd="1" destOrd="0" parTransId="{F0F9254B-B6A8-4F46-887F-674EDCFE927E}" sibTransId="{82A2F8C3-E99B-B347-B380-9F4F2AEFDBC3}"/>
    <dgm:cxn modelId="{EEC6752C-7025-354F-9A3A-7B3A16AA9E22}" type="presOf" srcId="{EA809C44-8DF2-6E4E-B447-8AA92031DE7E}" destId="{316CE742-4D47-DD42-8093-076B392E8F3E}" srcOrd="0" destOrd="0" presId="urn:microsoft.com/office/officeart/2005/8/layout/gear1"/>
    <dgm:cxn modelId="{BE71C72C-547C-E44B-BA29-559A5F975F33}" type="presOf" srcId="{C0A5356A-9290-A34A-AEF3-46CD2124F858}" destId="{64A9BA36-C5CE-8F4F-82A6-8827023E1839}" srcOrd="0" destOrd="0" presId="urn:microsoft.com/office/officeart/2005/8/layout/gear1"/>
    <dgm:cxn modelId="{873A5737-B7F8-614E-A032-5F46AF764DC7}" type="presOf" srcId="{C0A5356A-9290-A34A-AEF3-46CD2124F858}" destId="{E2550218-2DBF-D943-88A2-F8676A0DE7CA}" srcOrd="2" destOrd="0" presId="urn:microsoft.com/office/officeart/2005/8/layout/gear1"/>
    <dgm:cxn modelId="{7D30C453-5F77-FC42-9A85-8DB95653B8BF}" type="presOf" srcId="{820EC63C-DA89-DE43-B08C-C595732FDC3F}" destId="{4373DE1A-111C-8B46-8027-438D7C95BA37}" srcOrd="0" destOrd="0" presId="urn:microsoft.com/office/officeart/2005/8/layout/gear1"/>
    <dgm:cxn modelId="{A63D135F-C57A-034E-B988-99FEE0206B0B}" type="presOf" srcId="{EA809C44-8DF2-6E4E-B447-8AA92031DE7E}" destId="{80D1791B-910F-6B46-9FEB-C3941268C3F8}" srcOrd="2" destOrd="0" presId="urn:microsoft.com/office/officeart/2005/8/layout/gear1"/>
    <dgm:cxn modelId="{EBA70361-D4FD-B24C-8340-8C802BBC84CD}" type="presOf" srcId="{06D14347-AB77-D640-B8DF-E1FB14E76AF5}" destId="{30543326-FFAD-9047-92AE-01A16120B82B}" srcOrd="0" destOrd="0" presId="urn:microsoft.com/office/officeart/2005/8/layout/gear1"/>
    <dgm:cxn modelId="{9B55EB77-43A0-6446-BE06-2A27A33475DE}" type="presOf" srcId="{FC66BAF3-0759-0442-BCCB-A119DAE21397}" destId="{3D334882-BF62-DE4B-945B-A9A42EC23572}" srcOrd="2" destOrd="0" presId="urn:microsoft.com/office/officeart/2005/8/layout/gear1"/>
    <dgm:cxn modelId="{C9A1BB7B-5339-354A-B03A-3051D028608F}" srcId="{820EC63C-DA89-DE43-B08C-C595732FDC3F}" destId="{FC66BAF3-0759-0442-BCCB-A119DAE21397}" srcOrd="2" destOrd="0" parTransId="{75B181E2-6AF0-9346-8A46-3353FB3D232D}" sibTransId="{06D14347-AB77-D640-B8DF-E1FB14E76AF5}"/>
    <dgm:cxn modelId="{38E113A8-EF12-F147-B1AC-A66FAFB5B216}" type="presOf" srcId="{FC66BAF3-0759-0442-BCCB-A119DAE21397}" destId="{950C7CF2-4449-C849-A45A-99AFD7FADBD9}" srcOrd="1" destOrd="0" presId="urn:microsoft.com/office/officeart/2005/8/layout/gear1"/>
    <dgm:cxn modelId="{75ACFABE-2BA2-AB47-82EE-6BE8A16CA649}" type="presOf" srcId="{924B6FF2-03EB-3F41-9F2C-CF037D94801D}" destId="{5ACE097D-F30B-3649-8809-C5660BBDB018}" srcOrd="0" destOrd="0" presId="urn:microsoft.com/office/officeart/2005/8/layout/gear1"/>
    <dgm:cxn modelId="{F1C3FECB-79BD-FF41-908A-BAC456EA908E}" type="presOf" srcId="{82A2F8C3-E99B-B347-B380-9F4F2AEFDBC3}" destId="{BD9550B8-E3B7-8848-B15B-8B873F6A1493}" srcOrd="0" destOrd="0" presId="urn:microsoft.com/office/officeart/2005/8/layout/gear1"/>
    <dgm:cxn modelId="{4A28D1E4-330A-834E-9661-9ABA703B40E4}" type="presOf" srcId="{FC66BAF3-0759-0442-BCCB-A119DAE21397}" destId="{7B051EF5-5994-FA4C-8BD5-C54C931BBE61}" srcOrd="3" destOrd="0" presId="urn:microsoft.com/office/officeart/2005/8/layout/gear1"/>
    <dgm:cxn modelId="{598F8193-70E9-EB41-A5A7-A762CC2DC2A9}" type="presParOf" srcId="{4373DE1A-111C-8B46-8027-438D7C95BA37}" destId="{64A9BA36-C5CE-8F4F-82A6-8827023E1839}" srcOrd="0" destOrd="0" presId="urn:microsoft.com/office/officeart/2005/8/layout/gear1"/>
    <dgm:cxn modelId="{E1EBF5ED-FC76-1C48-8564-C71F8EC04CC7}" type="presParOf" srcId="{4373DE1A-111C-8B46-8027-438D7C95BA37}" destId="{08ABC725-0E61-9B4A-8D06-56FED1015C44}" srcOrd="1" destOrd="0" presId="urn:microsoft.com/office/officeart/2005/8/layout/gear1"/>
    <dgm:cxn modelId="{B2313075-ACBB-9046-93FF-40EFDC668BFA}" type="presParOf" srcId="{4373DE1A-111C-8B46-8027-438D7C95BA37}" destId="{E2550218-2DBF-D943-88A2-F8676A0DE7CA}" srcOrd="2" destOrd="0" presId="urn:microsoft.com/office/officeart/2005/8/layout/gear1"/>
    <dgm:cxn modelId="{35AD0474-F1D4-F940-8A26-D719E125504A}" type="presParOf" srcId="{4373DE1A-111C-8B46-8027-438D7C95BA37}" destId="{316CE742-4D47-DD42-8093-076B392E8F3E}" srcOrd="3" destOrd="0" presId="urn:microsoft.com/office/officeart/2005/8/layout/gear1"/>
    <dgm:cxn modelId="{8BF2E076-E69E-FF41-874D-688A1D844283}" type="presParOf" srcId="{4373DE1A-111C-8B46-8027-438D7C95BA37}" destId="{79DAF4A4-1BC4-9E41-9FEF-3C4C334D9520}" srcOrd="4" destOrd="0" presId="urn:microsoft.com/office/officeart/2005/8/layout/gear1"/>
    <dgm:cxn modelId="{CEA49A74-6D20-FF47-B174-A101FD321786}" type="presParOf" srcId="{4373DE1A-111C-8B46-8027-438D7C95BA37}" destId="{80D1791B-910F-6B46-9FEB-C3941268C3F8}" srcOrd="5" destOrd="0" presId="urn:microsoft.com/office/officeart/2005/8/layout/gear1"/>
    <dgm:cxn modelId="{AF74CE72-43DA-184B-AC10-C4141239441D}" type="presParOf" srcId="{4373DE1A-111C-8B46-8027-438D7C95BA37}" destId="{A355D37F-752A-DF45-9ADF-322E06AAD3C9}" srcOrd="6" destOrd="0" presId="urn:microsoft.com/office/officeart/2005/8/layout/gear1"/>
    <dgm:cxn modelId="{991F9BC6-45A7-B841-A27B-867BB98F9ABE}" type="presParOf" srcId="{4373DE1A-111C-8B46-8027-438D7C95BA37}" destId="{950C7CF2-4449-C849-A45A-99AFD7FADBD9}" srcOrd="7" destOrd="0" presId="urn:microsoft.com/office/officeart/2005/8/layout/gear1"/>
    <dgm:cxn modelId="{0806D357-1FD7-BD4B-9E16-BCB2A35CA037}" type="presParOf" srcId="{4373DE1A-111C-8B46-8027-438D7C95BA37}" destId="{3D334882-BF62-DE4B-945B-A9A42EC23572}" srcOrd="8" destOrd="0" presId="urn:microsoft.com/office/officeart/2005/8/layout/gear1"/>
    <dgm:cxn modelId="{66FC2E1E-23D6-C243-803F-9FE099A7947F}" type="presParOf" srcId="{4373DE1A-111C-8B46-8027-438D7C95BA37}" destId="{7B051EF5-5994-FA4C-8BD5-C54C931BBE61}" srcOrd="9" destOrd="0" presId="urn:microsoft.com/office/officeart/2005/8/layout/gear1"/>
    <dgm:cxn modelId="{A0CA0DDA-E3DA-494D-8AA7-257ADCFB5EF5}" type="presParOf" srcId="{4373DE1A-111C-8B46-8027-438D7C95BA37}" destId="{5ACE097D-F30B-3649-8809-C5660BBDB018}" srcOrd="10" destOrd="0" presId="urn:microsoft.com/office/officeart/2005/8/layout/gear1"/>
    <dgm:cxn modelId="{85A0C38F-85F6-DC4E-BF11-66CF43314B01}" type="presParOf" srcId="{4373DE1A-111C-8B46-8027-438D7C95BA37}" destId="{BD9550B8-E3B7-8848-B15B-8B873F6A1493}" srcOrd="11" destOrd="0" presId="urn:microsoft.com/office/officeart/2005/8/layout/gear1"/>
    <dgm:cxn modelId="{D34341E1-482C-524B-B222-AE6A2FB47188}" type="presParOf" srcId="{4373DE1A-111C-8B46-8027-438D7C95BA37}" destId="{30543326-FFAD-9047-92AE-01A16120B82B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A8B141-8E54-A443-9C4A-9CC5CAAE1EA8}">
      <dsp:nvSpPr>
        <dsp:cNvPr id="0" name=""/>
        <dsp:cNvSpPr/>
      </dsp:nvSpPr>
      <dsp:spPr>
        <a:xfrm>
          <a:off x="5380" y="141646"/>
          <a:ext cx="3538869" cy="353312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/>
            <a:t>DB schema</a:t>
          </a:r>
        </a:p>
      </dsp:txBody>
      <dsp:txXfrm>
        <a:off x="5380" y="141646"/>
        <a:ext cx="3538869" cy="1059938"/>
      </dsp:txXfrm>
    </dsp:sp>
    <dsp:sp modelId="{FF79C6C5-4611-8A4F-8C24-A10C22A4A1A7}">
      <dsp:nvSpPr>
        <dsp:cNvPr id="0" name=""/>
        <dsp:cNvSpPr/>
      </dsp:nvSpPr>
      <dsp:spPr>
        <a:xfrm>
          <a:off x="360032" y="936103"/>
          <a:ext cx="2831095" cy="5397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Semantic </a:t>
          </a:r>
          <a:r>
            <a:rPr lang="it-IT" sz="1400" kern="1200" dirty="0" err="1"/>
            <a:t>augmentation</a:t>
          </a:r>
          <a:endParaRPr lang="it-IT" sz="1400" kern="1200" dirty="0"/>
        </a:p>
      </dsp:txBody>
      <dsp:txXfrm>
        <a:off x="375842" y="951913"/>
        <a:ext cx="2799475" cy="508167"/>
      </dsp:txXfrm>
    </dsp:sp>
    <dsp:sp modelId="{88CB46B1-EF6F-9347-BD93-DF699B4AB7B2}">
      <dsp:nvSpPr>
        <dsp:cNvPr id="0" name=""/>
        <dsp:cNvSpPr/>
      </dsp:nvSpPr>
      <dsp:spPr>
        <a:xfrm>
          <a:off x="144019" y="1586248"/>
          <a:ext cx="3262158" cy="19123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/>
            <a:t>«CREATE» SQL </a:t>
          </a:r>
          <a:r>
            <a:rPr lang="it-IT" sz="1600" kern="1200" dirty="0" err="1"/>
            <a:t>statements</a:t>
          </a:r>
          <a:endParaRPr lang="it-IT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/>
            <a:t>+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/>
            <a:t>COMMENTS ON TABLES AND COLUMNS</a:t>
          </a:r>
        </a:p>
      </dsp:txBody>
      <dsp:txXfrm>
        <a:off x="200031" y="1642260"/>
        <a:ext cx="3150134" cy="1800369"/>
      </dsp:txXfrm>
    </dsp:sp>
    <dsp:sp modelId="{A744992E-C3B0-4049-AB9E-D9425F8CCF1C}">
      <dsp:nvSpPr>
        <dsp:cNvPr id="0" name=""/>
        <dsp:cNvSpPr/>
      </dsp:nvSpPr>
      <dsp:spPr>
        <a:xfrm>
          <a:off x="3809665" y="131533"/>
          <a:ext cx="3402870" cy="355335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/>
            <a:t>K-shot </a:t>
          </a:r>
          <a:r>
            <a:rPr lang="it-IT" sz="2400" kern="1200" dirty="0" err="1"/>
            <a:t>examples</a:t>
          </a:r>
          <a:endParaRPr lang="it-IT" sz="2400" kern="1200" dirty="0"/>
        </a:p>
      </dsp:txBody>
      <dsp:txXfrm>
        <a:off x="3809665" y="131533"/>
        <a:ext cx="3402870" cy="1066007"/>
      </dsp:txXfrm>
    </dsp:sp>
    <dsp:sp modelId="{4067F8CC-33B9-904A-8567-AB6A84CED62E}">
      <dsp:nvSpPr>
        <dsp:cNvPr id="0" name=""/>
        <dsp:cNvSpPr/>
      </dsp:nvSpPr>
      <dsp:spPr>
        <a:xfrm>
          <a:off x="4140284" y="970757"/>
          <a:ext cx="2831095" cy="1881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 err="1"/>
            <a:t>Different</a:t>
          </a:r>
          <a:r>
            <a:rPr lang="it-IT" sz="1200" kern="1200" dirty="0"/>
            <a:t> strategies (DAIL</a:t>
          </a:r>
          <a:r>
            <a:rPr lang="it-IT" sz="1200" kern="1200" baseline="30000" dirty="0"/>
            <a:t>1</a:t>
          </a:r>
          <a:r>
            <a:rPr lang="it-IT" sz="1200" kern="1200" dirty="0"/>
            <a:t>, Chain of </a:t>
          </a:r>
          <a:r>
            <a:rPr lang="it-IT" sz="1200" kern="1200" dirty="0" err="1"/>
            <a:t>thought</a:t>
          </a:r>
          <a:r>
            <a:rPr lang="it-IT" sz="1200" kern="1200" dirty="0"/>
            <a:t>):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200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"input": "</a:t>
          </a:r>
          <a:r>
            <a:rPr lang="it-IT" sz="1200" kern="1200" dirty="0" err="1"/>
            <a:t>Provide</a:t>
          </a:r>
          <a:r>
            <a:rPr lang="it-IT" sz="1200" kern="1200" dirty="0"/>
            <a:t> a query to </a:t>
          </a:r>
          <a:r>
            <a:rPr lang="it-IT" sz="1200" kern="1200" dirty="0" err="1"/>
            <a:t>retrieve</a:t>
          </a:r>
          <a:r>
            <a:rPr lang="it-IT" sz="1200" kern="1200" dirty="0"/>
            <a:t> </a:t>
          </a:r>
          <a:r>
            <a:rPr lang="it-IT" sz="1200" kern="1200" dirty="0" err="1"/>
            <a:t>all</a:t>
          </a:r>
          <a:r>
            <a:rPr lang="it-IT" sz="1200" kern="1200" dirty="0"/>
            <a:t> the </a:t>
          </a:r>
          <a:r>
            <a:rPr lang="it-IT" sz="1200" kern="1200" dirty="0" err="1"/>
            <a:t>natural</a:t>
          </a:r>
          <a:r>
            <a:rPr lang="it-IT" sz="1200" kern="1200" dirty="0"/>
            <a:t> </a:t>
          </a:r>
          <a:r>
            <a:rPr lang="it-IT" sz="1200" kern="1200" dirty="0" err="1"/>
            <a:t>quenches</a:t>
          </a:r>
          <a:r>
            <a:rPr lang="it-IT" sz="1200" kern="1200" dirty="0"/>
            <a:t> </a:t>
          </a:r>
          <a:r>
            <a:rPr lang="it-IT" sz="1200" kern="1200" dirty="0" err="1"/>
            <a:t>at</a:t>
          </a:r>
          <a:r>
            <a:rPr lang="it-IT" sz="1200" kern="1200" dirty="0"/>
            <a:t> 1.9 K […] "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/>
            <a:t> "query": """SELECT </a:t>
          </a:r>
          <a:r>
            <a:rPr lang="it-IT" sz="1200" kern="1200" dirty="0" err="1"/>
            <a:t>a.CIRCUIT_ID</a:t>
          </a:r>
          <a:r>
            <a:rPr lang="it-IT" sz="1200" kern="1200" dirty="0"/>
            <a:t>, </a:t>
          </a:r>
          <a:r>
            <a:rPr lang="it-IT" sz="1200" kern="1200" dirty="0" err="1"/>
            <a:t>a.TESTPLAN_ACTIVITY_RES_ID</a:t>
          </a:r>
          <a:r>
            <a:rPr lang="it-IT" sz="1200" kern="1200" dirty="0"/>
            <a:t>, […] """</a:t>
          </a:r>
        </a:p>
      </dsp:txBody>
      <dsp:txXfrm>
        <a:off x="4195387" y="1025860"/>
        <a:ext cx="2720889" cy="1771135"/>
      </dsp:txXfrm>
    </dsp:sp>
    <dsp:sp modelId="{2B197D08-3CC9-D74C-8443-AAC77EE0FD69}">
      <dsp:nvSpPr>
        <dsp:cNvPr id="0" name=""/>
        <dsp:cNvSpPr/>
      </dsp:nvSpPr>
      <dsp:spPr>
        <a:xfrm>
          <a:off x="4140284" y="2985212"/>
          <a:ext cx="2831095" cy="5190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it-IT" sz="1000" b="0" i="1" kern="1200" smtClean="0">
                    <a:latin typeface="Cambria Math" panose="02040503050406030204" pitchFamily="18" charset="0"/>
                  </a:rPr>
                  <m:t>𝑐𝑜𝑠</m:t>
                </m:r>
                <m:r>
                  <a:rPr lang="it-IT" sz="1000" b="0" i="1" kern="1200" smtClean="0">
                    <a:latin typeface="Cambria Math" panose="02040503050406030204" pitchFamily="18" charset="0"/>
                  </a:rPr>
                  <m:t> </m:t>
                </m:r>
                <m:r>
                  <a:rPr lang="it-IT" sz="1000" b="0" i="1" kern="1200" smtClean="0">
                    <a:latin typeface="Cambria Math" panose="02040503050406030204" pitchFamily="18" charset="0"/>
                  </a:rPr>
                  <m:t>𝑆𝑖𝑚</m:t>
                </m:r>
                <m:d>
                  <m:dPr>
                    <m:ctrlPr>
                      <a:rPr lang="it-IT" sz="1000" b="0" i="1" kern="1200" smtClean="0">
                        <a:latin typeface="Cambria Math" panose="02040503050406030204" pitchFamily="18" charset="0"/>
                      </a:rPr>
                    </m:ctrlPr>
                  </m:dPr>
                  <m:e>
                    <m:sSub>
                      <m:sSubPr>
                        <m:ctrlPr>
                          <a:rPr lang="it-IT" sz="1000" b="0" i="1" kern="120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000" b="0" i="1" kern="120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sz="1000" b="0" i="1" kern="1200" smtClean="0">
                            <a:latin typeface="Cambria Math" panose="02040503050406030204" pitchFamily="18" charset="0"/>
                          </a:rPr>
                          <m:t>𝑛𝑒𝑤</m:t>
                        </m:r>
                      </m:sub>
                    </m:sSub>
                    <m:r>
                      <a:rPr lang="it-IT" sz="1000" b="0" i="1" kern="120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sz="1000" b="0" i="1" kern="120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000" b="0" i="1" kern="120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sz="1000" b="0" i="1" kern="120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e>
                </m:d>
                <m:r>
                  <a:rPr lang="it-IT" sz="1000" b="0" i="1" kern="1200" smtClean="0">
                    <a:latin typeface="Cambria Math" panose="02040503050406030204" pitchFamily="18" charset="0"/>
                  </a:rPr>
                  <m:t>=</m:t>
                </m:r>
                <m:f>
                  <m:fPr>
                    <m:ctrlPr>
                      <a:rPr lang="it-IT" sz="1000" b="0" i="1" kern="1200" smtClean="0">
                        <a:latin typeface="Cambria Math" panose="02040503050406030204" pitchFamily="18" charset="0"/>
                      </a:rPr>
                    </m:ctrlPr>
                  </m:fPr>
                  <m:num>
                    <m:sSub>
                      <m:sSubPr>
                        <m:ctrlPr>
                          <a:rPr lang="it-IT" sz="1000" b="0" i="1" kern="120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it-IT" sz="1000" b="0" i="0" kern="120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it-IT" sz="1000" b="0" i="1" kern="1200" smtClean="0">
                            <a:latin typeface="Cambria Math" panose="02040503050406030204" pitchFamily="18" charset="0"/>
                          </a:rPr>
                          <m:t>𝑛𝑒𝑤</m:t>
                        </m:r>
                        <m:r>
                          <a:rPr lang="it-IT" sz="1000" b="0" i="1" kern="1200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it-IT" sz="10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it-IT" sz="1000" b="0" i="1" kern="1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it-IT" sz="1000" b="0" i="0" kern="1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it-IT" sz="1000" b="0" i="1" kern="1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it-IT" sz="10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num>
                  <m:den>
                    <m:sSub>
                      <m:sSubPr>
                        <m:ctrlPr>
                          <a:rPr lang="it-IT" sz="1000" b="0" i="1" kern="120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000" b="0" i="1" kern="1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  <m:r>
                          <m:rPr>
                            <m:nor/>
                          </m:rPr>
                          <a:rPr lang="it-IT" sz="1000" b="0" i="0" kern="120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it-IT" sz="1000" b="0" i="1" kern="1200" smtClean="0">
                            <a:latin typeface="Cambria Math" panose="02040503050406030204" pitchFamily="18" charset="0"/>
                          </a:rPr>
                          <m:t>𝑛𝑒𝑤</m:t>
                        </m:r>
                      </m:sub>
                    </m:sSub>
                    <m:r>
                      <a:rPr lang="it-IT" sz="10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∥ ∥</m:t>
                    </m:r>
                    <m:sSub>
                      <m:sSubPr>
                        <m:ctrlPr>
                          <a:rPr lang="it-IT" sz="1000" b="0" i="1" kern="1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it-IT" sz="1000" b="0" i="0" kern="1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it-IT" sz="1000" b="0" i="1" kern="12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it-IT" sz="10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∥</m:t>
                    </m:r>
                  </m:den>
                </m:f>
                <m:r>
                  <a:rPr lang="it-IT" sz="1000" b="0" i="1" kern="1200" smtClean="0">
                    <a:latin typeface="Cambria Math" panose="02040503050406030204" pitchFamily="18" charset="0"/>
                  </a:rPr>
                  <m:t> </m:t>
                </m:r>
              </m:oMath>
            </m:oMathPara>
          </a14:m>
          <a:endParaRPr lang="it-IT" sz="1000" kern="1200" dirty="0"/>
        </a:p>
      </dsp:txBody>
      <dsp:txXfrm>
        <a:off x="4155486" y="3000414"/>
        <a:ext cx="2800691" cy="488623"/>
      </dsp:txXfrm>
    </dsp:sp>
    <dsp:sp modelId="{5F6732D6-AA30-944C-9CA3-F102CE76A48D}">
      <dsp:nvSpPr>
        <dsp:cNvPr id="0" name=""/>
        <dsp:cNvSpPr/>
      </dsp:nvSpPr>
      <dsp:spPr>
        <a:xfrm>
          <a:off x="7477951" y="131971"/>
          <a:ext cx="3317867" cy="355247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 err="1"/>
            <a:t>Agentic</a:t>
          </a:r>
          <a:r>
            <a:rPr lang="it-IT" sz="2000" kern="1200" dirty="0"/>
            <a:t> prompt + tools</a:t>
          </a:r>
        </a:p>
      </dsp:txBody>
      <dsp:txXfrm>
        <a:off x="7477951" y="131971"/>
        <a:ext cx="3317867" cy="1065743"/>
      </dsp:txXfrm>
    </dsp:sp>
    <dsp:sp modelId="{6012D13E-CCD4-264F-954D-5512AABDBF12}">
      <dsp:nvSpPr>
        <dsp:cNvPr id="0" name=""/>
        <dsp:cNvSpPr/>
      </dsp:nvSpPr>
      <dsp:spPr>
        <a:xfrm>
          <a:off x="7686288" y="1064909"/>
          <a:ext cx="2831095" cy="18113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/>
            <a:t>«</a:t>
          </a:r>
          <a:r>
            <a:rPr lang="it-IT" sz="1600" kern="1200" dirty="0" err="1"/>
            <a:t>You</a:t>
          </a:r>
          <a:r>
            <a:rPr lang="it-IT" sz="1600" kern="1200" dirty="0"/>
            <a:t> are an </a:t>
          </a:r>
          <a:r>
            <a:rPr lang="it-IT" sz="1600" kern="1200" dirty="0" err="1"/>
            <a:t>expert</a:t>
          </a:r>
          <a:r>
            <a:rPr lang="it-IT" sz="1600" kern="1200" dirty="0"/>
            <a:t> SQL agent </a:t>
          </a:r>
          <a:r>
            <a:rPr lang="it-IT" sz="1600" kern="1200" dirty="0" err="1"/>
            <a:t>designed</a:t>
          </a:r>
          <a:r>
            <a:rPr lang="it-IT" sz="1600" kern="1200" dirty="0"/>
            <a:t> to </a:t>
          </a:r>
          <a:r>
            <a:rPr lang="it-IT" sz="1600" kern="1200" dirty="0" err="1"/>
            <a:t>interact</a:t>
          </a:r>
          <a:r>
            <a:rPr lang="it-IT" sz="1600" kern="1200" dirty="0"/>
            <a:t> with the Carvings Database […]. </a:t>
          </a:r>
          <a:r>
            <a:rPr lang="it-IT" sz="1600" kern="1200" dirty="0" err="1"/>
            <a:t>You</a:t>
          </a:r>
          <a:r>
            <a:rPr lang="it-IT" sz="1600" kern="1200" dirty="0"/>
            <a:t> </a:t>
          </a:r>
          <a:r>
            <a:rPr lang="it-IT" sz="1600" kern="1200" dirty="0" err="1"/>
            <a:t>have</a:t>
          </a:r>
          <a:r>
            <a:rPr lang="it-IT" sz="1600" kern="1200" dirty="0"/>
            <a:t> access to the following </a:t>
          </a:r>
          <a:r>
            <a:rPr lang="it-IT" sz="1600" kern="1200" dirty="0" err="1"/>
            <a:t>context</a:t>
          </a:r>
          <a:r>
            <a:rPr lang="it-IT" sz="1600" kern="1200" dirty="0"/>
            <a:t>, </a:t>
          </a:r>
          <a:r>
            <a:rPr lang="it-IT" sz="1600" kern="1200" dirty="0" err="1"/>
            <a:t>examples</a:t>
          </a:r>
          <a:r>
            <a:rPr lang="it-IT" sz="1600" kern="1200" dirty="0"/>
            <a:t> and tools: […]»</a:t>
          </a:r>
        </a:p>
      </dsp:txBody>
      <dsp:txXfrm>
        <a:off x="7739341" y="1117962"/>
        <a:ext cx="2724989" cy="1705260"/>
      </dsp:txXfrm>
    </dsp:sp>
    <dsp:sp modelId="{FEEBE940-70D8-904E-8992-5995A25479F6}">
      <dsp:nvSpPr>
        <dsp:cNvPr id="0" name=""/>
        <dsp:cNvSpPr/>
      </dsp:nvSpPr>
      <dsp:spPr>
        <a:xfrm>
          <a:off x="7686288" y="2916102"/>
          <a:ext cx="2831095" cy="6071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/>
            <a:t>Toolkit (set of </a:t>
          </a:r>
          <a:r>
            <a:rPr lang="it-IT" sz="1600" kern="1200" dirty="0" err="1"/>
            <a:t>functions</a:t>
          </a:r>
          <a:r>
            <a:rPr lang="it-IT" sz="1600" kern="1200" dirty="0"/>
            <a:t> to </a:t>
          </a:r>
          <a:r>
            <a:rPr lang="it-IT" sz="1600" kern="1200" dirty="0" err="1"/>
            <a:t>interact</a:t>
          </a:r>
          <a:r>
            <a:rPr lang="it-IT" sz="1600" kern="1200" dirty="0"/>
            <a:t> with the DB)</a:t>
          </a:r>
        </a:p>
      </dsp:txBody>
      <dsp:txXfrm>
        <a:off x="7704072" y="2933886"/>
        <a:ext cx="2795527" cy="5716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E99961-493D-5341-82D9-195C7A482FF1}">
      <dsp:nvSpPr>
        <dsp:cNvPr id="0" name=""/>
        <dsp:cNvSpPr/>
      </dsp:nvSpPr>
      <dsp:spPr>
        <a:xfrm>
          <a:off x="2032661" y="1338"/>
          <a:ext cx="2199373" cy="109968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/>
            <a:t>SQL </a:t>
          </a:r>
          <a:r>
            <a:rPr lang="it-IT" sz="2100" kern="1200" dirty="0" err="1"/>
            <a:t>assistance</a:t>
          </a:r>
          <a:endParaRPr lang="it-IT" sz="2100" kern="1200" dirty="0"/>
        </a:p>
      </dsp:txBody>
      <dsp:txXfrm>
        <a:off x="2064870" y="33547"/>
        <a:ext cx="2134955" cy="1035268"/>
      </dsp:txXfrm>
    </dsp:sp>
    <dsp:sp modelId="{6DEA9D15-0584-C849-B987-BB60F05F6117}">
      <dsp:nvSpPr>
        <dsp:cNvPr id="0" name=""/>
        <dsp:cNvSpPr/>
      </dsp:nvSpPr>
      <dsp:spPr>
        <a:xfrm rot="3600000">
          <a:off x="3467175" y="1931790"/>
          <a:ext cx="1146751" cy="38489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700" kern="1200"/>
        </a:p>
      </dsp:txBody>
      <dsp:txXfrm>
        <a:off x="3582642" y="2008768"/>
        <a:ext cx="915817" cy="230934"/>
      </dsp:txXfrm>
    </dsp:sp>
    <dsp:sp modelId="{4A057230-A737-8545-B187-73CBF95C76BE}">
      <dsp:nvSpPr>
        <dsp:cNvPr id="0" name=""/>
        <dsp:cNvSpPr/>
      </dsp:nvSpPr>
      <dsp:spPr>
        <a:xfrm>
          <a:off x="3849068" y="3147446"/>
          <a:ext cx="2199373" cy="109968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363230"/>
            <a:satOff val="-36097"/>
            <a:lumOff val="1954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 err="1"/>
            <a:t>Troubleshooting</a:t>
          </a:r>
          <a:r>
            <a:rPr lang="it-IT" sz="2100" kern="1200" dirty="0"/>
            <a:t> and </a:t>
          </a:r>
          <a:r>
            <a:rPr lang="it-IT" sz="2100" kern="1200" dirty="0" err="1"/>
            <a:t>errors</a:t>
          </a:r>
          <a:r>
            <a:rPr lang="it-IT" sz="2100" kern="1200" dirty="0"/>
            <a:t> </a:t>
          </a:r>
          <a:r>
            <a:rPr lang="it-IT" sz="2100" kern="1200" dirty="0" err="1"/>
            <a:t>handling</a:t>
          </a:r>
          <a:endParaRPr lang="it-IT" sz="2100" kern="1200" dirty="0"/>
        </a:p>
      </dsp:txBody>
      <dsp:txXfrm>
        <a:off x="3881277" y="3179655"/>
        <a:ext cx="2134955" cy="1035268"/>
      </dsp:txXfrm>
    </dsp:sp>
    <dsp:sp modelId="{0A7E6420-E3F4-D349-9D99-D9C4BB15813F}">
      <dsp:nvSpPr>
        <dsp:cNvPr id="0" name=""/>
        <dsp:cNvSpPr/>
      </dsp:nvSpPr>
      <dsp:spPr>
        <a:xfrm rot="10800000">
          <a:off x="2558972" y="3504844"/>
          <a:ext cx="1146751" cy="38489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368945"/>
            <a:satOff val="-36097"/>
            <a:lumOff val="187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700" kern="1200"/>
        </a:p>
      </dsp:txBody>
      <dsp:txXfrm rot="10800000">
        <a:off x="2674439" y="3581822"/>
        <a:ext cx="915817" cy="230934"/>
      </dsp:txXfrm>
    </dsp:sp>
    <dsp:sp modelId="{2ECE7036-3C1F-0643-BB90-FB735E2B2B50}">
      <dsp:nvSpPr>
        <dsp:cNvPr id="0" name=""/>
        <dsp:cNvSpPr/>
      </dsp:nvSpPr>
      <dsp:spPr>
        <a:xfrm>
          <a:off x="216255" y="3147446"/>
          <a:ext cx="2199373" cy="109968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726461"/>
            <a:satOff val="-72193"/>
            <a:lumOff val="390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/>
            <a:t>TRAP and scripting Q&amp;A</a:t>
          </a:r>
        </a:p>
      </dsp:txBody>
      <dsp:txXfrm>
        <a:off x="248464" y="3179655"/>
        <a:ext cx="2134955" cy="1035268"/>
      </dsp:txXfrm>
    </dsp:sp>
    <dsp:sp modelId="{BCB56284-BAF8-D543-A2E9-FE0907918E43}">
      <dsp:nvSpPr>
        <dsp:cNvPr id="0" name=""/>
        <dsp:cNvSpPr/>
      </dsp:nvSpPr>
      <dsp:spPr>
        <a:xfrm rot="18000000">
          <a:off x="1650769" y="1931790"/>
          <a:ext cx="1146751" cy="38489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737890"/>
            <a:satOff val="-72193"/>
            <a:lumOff val="3753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700" kern="1200"/>
        </a:p>
      </dsp:txBody>
      <dsp:txXfrm>
        <a:off x="1766236" y="2008768"/>
        <a:ext cx="915817" cy="2309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A9BA36-C5CE-8F4F-82A6-8827023E1839}">
      <dsp:nvSpPr>
        <dsp:cNvPr id="0" name=""/>
        <dsp:cNvSpPr/>
      </dsp:nvSpPr>
      <dsp:spPr>
        <a:xfrm>
          <a:off x="2575480" y="2073830"/>
          <a:ext cx="2534681" cy="2534681"/>
        </a:xfrm>
        <a:prstGeom prst="gear9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6500" kern="1200" dirty="0"/>
            <a:t>d</a:t>
          </a:r>
        </a:p>
      </dsp:txBody>
      <dsp:txXfrm>
        <a:off x="3085064" y="2667567"/>
        <a:ext cx="1515513" cy="1302878"/>
      </dsp:txXfrm>
    </dsp:sp>
    <dsp:sp modelId="{316CE742-4D47-DD42-8093-076B392E8F3E}">
      <dsp:nvSpPr>
        <dsp:cNvPr id="0" name=""/>
        <dsp:cNvSpPr/>
      </dsp:nvSpPr>
      <dsp:spPr>
        <a:xfrm>
          <a:off x="1100757" y="1474723"/>
          <a:ext cx="1843404" cy="1843404"/>
        </a:xfrm>
        <a:prstGeom prst="gear6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200" kern="1200" dirty="0"/>
        </a:p>
      </dsp:txBody>
      <dsp:txXfrm>
        <a:off x="1564840" y="1941610"/>
        <a:ext cx="915238" cy="909630"/>
      </dsp:txXfrm>
    </dsp:sp>
    <dsp:sp modelId="{A355D37F-752A-DF45-9ADF-322E06AAD3C9}">
      <dsp:nvSpPr>
        <dsp:cNvPr id="0" name=""/>
        <dsp:cNvSpPr/>
      </dsp:nvSpPr>
      <dsp:spPr>
        <a:xfrm rot="20700000">
          <a:off x="2133251" y="202962"/>
          <a:ext cx="1806160" cy="1806160"/>
        </a:xfrm>
        <a:prstGeom prst="gear6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500" kern="1200" dirty="0"/>
        </a:p>
      </dsp:txBody>
      <dsp:txXfrm rot="-20700000">
        <a:off x="2529395" y="599106"/>
        <a:ext cx="1013872" cy="1013872"/>
      </dsp:txXfrm>
    </dsp:sp>
    <dsp:sp modelId="{5ACE097D-F30B-3649-8809-C5660BBDB018}">
      <dsp:nvSpPr>
        <dsp:cNvPr id="0" name=""/>
        <dsp:cNvSpPr/>
      </dsp:nvSpPr>
      <dsp:spPr>
        <a:xfrm>
          <a:off x="2385150" y="1688747"/>
          <a:ext cx="3244392" cy="3244392"/>
        </a:xfrm>
        <a:prstGeom prst="circularArrow">
          <a:avLst>
            <a:gd name="adj1" fmla="val 4688"/>
            <a:gd name="adj2" fmla="val 299029"/>
            <a:gd name="adj3" fmla="val 2525252"/>
            <a:gd name="adj4" fmla="val 15841841"/>
            <a:gd name="adj5" fmla="val 5469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9550B8-E3B7-8848-B15B-8B873F6A1493}">
      <dsp:nvSpPr>
        <dsp:cNvPr id="0" name=""/>
        <dsp:cNvSpPr/>
      </dsp:nvSpPr>
      <dsp:spPr>
        <a:xfrm>
          <a:off x="774293" y="1065070"/>
          <a:ext cx="2357253" cy="235725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543326-FFAD-9047-92AE-01A16120B82B}">
      <dsp:nvSpPr>
        <dsp:cNvPr id="0" name=""/>
        <dsp:cNvSpPr/>
      </dsp:nvSpPr>
      <dsp:spPr>
        <a:xfrm>
          <a:off x="1715468" y="-194432"/>
          <a:ext cx="2541594" cy="254159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Stefano Sorrentino | TRAPecista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Stefano Sorrentino | TRAPecista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Stefano Sorrentino | TRAPecista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Stefano Sorrentino | TRAPecista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Stefano Sorrentino | TRAPecista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Stefano Sorrentino | TRAPecista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Stefano Sorrentino | TRAPecista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Stefano Sorrentino | TRAPecista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Stefano Sorrentino | TRAPecista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Stefano Sorrentino | TRAPecista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Stefano Sorrentino | TRAPecista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Stefano Sorrentino | TRAPecista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Stefano Sorrentino | TRAPecista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Stefano Sorrentino | TRAPecista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Stefano Sorrentino | TRAPecista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Stefano Sorrentino | TRAPecista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Stefano Sorrentino | TRAPecista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Stefano Sorrentino | TRAPecista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Stefano Sorrentino | TRAPecista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r>
              <a:rPr lang="it-IT"/>
              <a:t>09.09.24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Stefano Sorrentino | TRAPecista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3.xml"/><Relationship Id="rId11" Type="http://schemas.openxmlformats.org/officeDocument/2006/relationships/image" Target="../media/image21.png"/><Relationship Id="rId5" Type="http://schemas.openxmlformats.org/officeDocument/2006/relationships/diagramColors" Target="../diagrams/colors3.xml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9.jpeg"/><Relationship Id="rId1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3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TRAPecista</a:t>
            </a:r>
            <a:br>
              <a:rPr lang="en-US" dirty="0"/>
            </a:br>
            <a:r>
              <a:rPr lang="en-US" sz="4000" b="0" dirty="0"/>
              <a:t>TRAP Expert Chatbot for Integrated SQL and Technical Assistance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49549"/>
            <a:ext cx="11376026" cy="803787"/>
          </a:xfrm>
        </p:spPr>
        <p:txBody>
          <a:bodyPr/>
          <a:lstStyle/>
          <a:p>
            <a:pPr algn="l"/>
            <a:r>
              <a:rPr lang="en-US" dirty="0"/>
              <a:t>Stefano Sorrentino | TE-MSC-TM | </a:t>
            </a:r>
            <a:r>
              <a:rPr lang="en-US" dirty="0" err="1"/>
              <a:t>Università</a:t>
            </a:r>
            <a:r>
              <a:rPr lang="en-US" dirty="0"/>
              <a:t> di Bologna</a:t>
            </a:r>
          </a:p>
          <a:p>
            <a:pPr algn="l"/>
            <a:r>
              <a:rPr lang="en-US" dirty="0"/>
              <a:t>Supervisor: Franco Julio </a:t>
            </a:r>
            <a:r>
              <a:rPr lang="en-US" dirty="0" err="1"/>
              <a:t>Mangiarotti</a:t>
            </a:r>
            <a:endParaRPr lang="en-US" dirty="0"/>
          </a:p>
          <a:p>
            <a:pPr algn="l"/>
            <a:r>
              <a:rPr lang="en-US" b="0" dirty="0"/>
              <a:t>09/09/2024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9035B1-167E-9019-76C1-969D7F3C9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Architecture and </a:t>
            </a:r>
            <a:r>
              <a:rPr lang="it-IT" dirty="0" err="1"/>
              <a:t>graph</a:t>
            </a:r>
            <a:r>
              <a:rPr lang="it-IT" dirty="0"/>
              <a:t> flow</a:t>
            </a:r>
          </a:p>
        </p:txBody>
      </p:sp>
      <p:sp>
        <p:nvSpPr>
          <p:cNvPr id="17" name="Segnaposto contenuto 2">
            <a:extLst>
              <a:ext uri="{FF2B5EF4-FFF2-40B4-BE49-F238E27FC236}">
                <a16:creationId xmlns:a16="http://schemas.microsoft.com/office/drawing/2014/main" id="{FAD6E4C4-DE43-732A-24A7-A8835EDD3A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0881" y="1124744"/>
            <a:ext cx="6807898" cy="5040560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START: </a:t>
            </a:r>
            <a:r>
              <a:rPr lang="it-IT" sz="1800" b="0" dirty="0"/>
              <a:t>handles </a:t>
            </a:r>
            <a:r>
              <a:rPr lang="it-IT" sz="1800" b="0" dirty="0" err="1"/>
              <a:t>conversion</a:t>
            </a:r>
            <a:r>
              <a:rPr lang="it-IT" sz="1800" b="0" dirty="0"/>
              <a:t> of </a:t>
            </a:r>
            <a:r>
              <a:rPr lang="it-IT" sz="1800" b="0" dirty="0" err="1"/>
              <a:t>plain</a:t>
            </a:r>
            <a:r>
              <a:rPr lang="it-IT" sz="1800" b="0" dirty="0"/>
              <a:t> input text </a:t>
            </a:r>
            <a:r>
              <a:rPr lang="it-IT" sz="1800" b="0" dirty="0" err="1"/>
              <a:t>into</a:t>
            </a:r>
            <a:r>
              <a:rPr lang="it-IT" sz="1800" b="0" dirty="0"/>
              <a:t> LLM </a:t>
            </a:r>
            <a:r>
              <a:rPr lang="it-IT" sz="1800" b="0" dirty="0" err="1"/>
              <a:t>processable</a:t>
            </a:r>
            <a:r>
              <a:rPr lang="it-IT" sz="1800" b="0" dirty="0"/>
              <a:t> </a:t>
            </a:r>
            <a:r>
              <a:rPr lang="it-IT" sz="1800" b="0" dirty="0" err="1"/>
              <a:t>message</a:t>
            </a:r>
            <a:r>
              <a:rPr lang="it-IT" sz="1800" b="0" dirty="0"/>
              <a:t> + user session + </a:t>
            </a:r>
            <a:r>
              <a:rPr lang="it-IT" sz="1800" b="0" dirty="0" err="1"/>
              <a:t>previous</a:t>
            </a:r>
            <a:r>
              <a:rPr lang="it-IT" sz="1800" b="0" dirty="0"/>
              <a:t> interaction history + </a:t>
            </a:r>
            <a:r>
              <a:rPr lang="it-IT" sz="1800" b="0" dirty="0" err="1"/>
              <a:t>graph</a:t>
            </a:r>
            <a:r>
              <a:rPr lang="it-IT" sz="1800" b="0" dirty="0"/>
              <a:t> state class </a:t>
            </a:r>
            <a:r>
              <a:rPr lang="it-IT" sz="1800" b="0" dirty="0" err="1"/>
              <a:t>initiation</a:t>
            </a:r>
            <a:r>
              <a:rPr lang="it-IT" sz="1800" b="0" dirty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Router</a:t>
            </a:r>
            <a:r>
              <a:rPr lang="it-IT" sz="1800" b="0" dirty="0"/>
              <a:t>: </a:t>
            </a:r>
            <a:r>
              <a:rPr lang="it-IT" sz="1800" b="0" dirty="0" err="1"/>
              <a:t>conditional</a:t>
            </a:r>
            <a:r>
              <a:rPr lang="it-IT" sz="1800" b="0" dirty="0"/>
              <a:t> </a:t>
            </a:r>
            <a:r>
              <a:rPr lang="it-IT" sz="1800" b="0" dirty="0" err="1"/>
              <a:t>edge</a:t>
            </a:r>
            <a:r>
              <a:rPr lang="it-IT" sz="1800" b="0" dirty="0"/>
              <a:t> </a:t>
            </a:r>
            <a:r>
              <a:rPr lang="it-IT" sz="1800" b="0" dirty="0" err="1"/>
              <a:t>function</a:t>
            </a:r>
            <a:r>
              <a:rPr lang="it-IT" sz="1800" b="0" dirty="0"/>
              <a:t> ( prompt | LLM | </a:t>
            </a:r>
            <a:r>
              <a:rPr lang="it-IT" sz="1800" b="0" dirty="0" err="1"/>
              <a:t>JSONparser</a:t>
            </a:r>
            <a:r>
              <a:rPr lang="it-IT" sz="1800" b="0" dirty="0"/>
              <a:t>() chain 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SQL</a:t>
            </a:r>
            <a:r>
              <a:rPr lang="it-IT" sz="1800" b="0" dirty="0"/>
              <a:t>: re-act agent to handle SQL-</a:t>
            </a:r>
            <a:r>
              <a:rPr lang="it-IT" sz="1800" b="0" dirty="0" err="1"/>
              <a:t>related</a:t>
            </a:r>
            <a:r>
              <a:rPr lang="it-IT" sz="1800" b="0" dirty="0"/>
              <a:t> tasks;</a:t>
            </a:r>
          </a:p>
          <a:p>
            <a:pPr lvl="3">
              <a:buFont typeface="Wingdings" pitchFamily="2" charset="2"/>
              <a:buChar char="q"/>
            </a:pPr>
            <a:r>
              <a:rPr lang="it-IT" sz="1100" dirty="0" err="1"/>
              <a:t>sql_db_query</a:t>
            </a:r>
            <a:endParaRPr lang="it-IT" sz="1100" dirty="0"/>
          </a:p>
          <a:p>
            <a:pPr lvl="3">
              <a:buFont typeface="Wingdings" pitchFamily="2" charset="2"/>
              <a:buChar char="q"/>
            </a:pPr>
            <a:r>
              <a:rPr lang="it-IT" sz="1100" dirty="0" err="1"/>
              <a:t>sql_db_schema</a:t>
            </a:r>
            <a:endParaRPr lang="it-IT" sz="1100" dirty="0"/>
          </a:p>
          <a:p>
            <a:pPr lvl="3">
              <a:buFont typeface="Wingdings" pitchFamily="2" charset="2"/>
              <a:buChar char="q"/>
            </a:pPr>
            <a:r>
              <a:rPr lang="it-IT" sz="1100" dirty="0" err="1"/>
              <a:t>sql_db_list_tables</a:t>
            </a:r>
            <a:endParaRPr lang="it-IT" sz="1100" dirty="0"/>
          </a:p>
          <a:p>
            <a:pPr lvl="3">
              <a:buFont typeface="Wingdings" pitchFamily="2" charset="2"/>
              <a:buChar char="q"/>
            </a:pPr>
            <a:r>
              <a:rPr lang="it-IT" sz="1100" dirty="0" err="1"/>
              <a:t>sql_db_query_checker</a:t>
            </a:r>
            <a:endParaRPr lang="it-IT" sz="1100" dirty="0"/>
          </a:p>
          <a:p>
            <a:pPr lvl="3">
              <a:buFont typeface="Wingdings" pitchFamily="2" charset="2"/>
              <a:buChar char="q"/>
            </a:pPr>
            <a:r>
              <a:rPr lang="it-IT" sz="1100" dirty="0" err="1"/>
              <a:t>search_proper_names</a:t>
            </a:r>
            <a:endParaRPr lang="it-IT" sz="11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TRAP: </a:t>
            </a:r>
            <a:r>
              <a:rPr lang="it-IT" sz="1800" b="0" dirty="0"/>
              <a:t>re-act agent to handle TRAP-related tasks;</a:t>
            </a:r>
          </a:p>
          <a:p>
            <a:pPr marL="990900" lvl="2" indent="-342900">
              <a:buFont typeface="Wingdings" pitchFamily="2" charset="2"/>
              <a:buChar char="q"/>
            </a:pPr>
            <a:r>
              <a:rPr lang="it-IT" sz="1100" dirty="0" err="1"/>
              <a:t>retrieve_trap_documentation</a:t>
            </a:r>
            <a:endParaRPr lang="it-IT" sz="11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Checker: </a:t>
            </a:r>
            <a:r>
              <a:rPr lang="it-IT" sz="1800" b="0" dirty="0" err="1"/>
              <a:t>conditional</a:t>
            </a:r>
            <a:r>
              <a:rPr lang="it-IT" sz="1800" b="0" dirty="0"/>
              <a:t> </a:t>
            </a:r>
            <a:r>
              <a:rPr lang="it-IT" sz="1800" b="0" dirty="0" err="1"/>
              <a:t>edge</a:t>
            </a:r>
            <a:r>
              <a:rPr lang="it-IT" sz="1800" b="0" dirty="0"/>
              <a:t> </a:t>
            </a:r>
            <a:r>
              <a:rPr lang="it-IT" sz="1800" b="0" dirty="0" err="1"/>
              <a:t>function</a:t>
            </a:r>
            <a:r>
              <a:rPr lang="it-IT" sz="1800" b="0" dirty="0"/>
              <a:t> ( prompt | LLM | </a:t>
            </a:r>
            <a:r>
              <a:rPr lang="it-IT" sz="1800" b="0" dirty="0" err="1"/>
              <a:t>JSONparser</a:t>
            </a:r>
            <a:r>
              <a:rPr lang="it-IT" sz="1800" b="0" dirty="0"/>
              <a:t>() chain ), </a:t>
            </a:r>
            <a:r>
              <a:rPr lang="it-IT" sz="1800" b="0" dirty="0" err="1"/>
              <a:t>determines</a:t>
            </a:r>
            <a:r>
              <a:rPr lang="it-IT" sz="1800" b="0" dirty="0"/>
              <a:t> </a:t>
            </a:r>
            <a:r>
              <a:rPr lang="it-IT" sz="1800" b="0" dirty="0" err="1"/>
              <a:t>if</a:t>
            </a:r>
            <a:r>
              <a:rPr lang="it-IT" sz="1800" b="0" dirty="0"/>
              <a:t> the </a:t>
            </a:r>
            <a:r>
              <a:rPr lang="it-IT" sz="1800" b="0" dirty="0" err="1"/>
              <a:t>answer</a:t>
            </a:r>
            <a:r>
              <a:rPr lang="it-IT" sz="1800" b="0" dirty="0"/>
              <a:t> </a:t>
            </a:r>
            <a:r>
              <a:rPr lang="it-IT" sz="1800" b="0" dirty="0" err="1"/>
              <a:t>requires</a:t>
            </a:r>
            <a:r>
              <a:rPr lang="it-IT" sz="1800" b="0" dirty="0"/>
              <a:t> input from the </a:t>
            </a:r>
            <a:r>
              <a:rPr lang="it-IT" sz="1800" b="0" dirty="0" err="1"/>
              <a:t>other</a:t>
            </a:r>
            <a:r>
              <a:rPr lang="it-IT" sz="1800" b="0" dirty="0"/>
              <a:t> agent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800" dirty="0"/>
              <a:t>Merger: </a:t>
            </a:r>
            <a:r>
              <a:rPr lang="it-IT" sz="1800" b="0" dirty="0"/>
              <a:t>prompt | LLM chain, </a:t>
            </a:r>
            <a:r>
              <a:rPr lang="it-IT" sz="1800" b="0" dirty="0" err="1"/>
              <a:t>merges</a:t>
            </a:r>
            <a:r>
              <a:rPr lang="it-IT" sz="1800" b="0" dirty="0"/>
              <a:t> the SQL and RAG </a:t>
            </a:r>
            <a:r>
              <a:rPr lang="it-IT" sz="1800" b="0" dirty="0" err="1"/>
              <a:t>answers</a:t>
            </a:r>
            <a:r>
              <a:rPr lang="it-IT" sz="1800" b="0" dirty="0"/>
              <a:t> </a:t>
            </a:r>
            <a:r>
              <a:rPr lang="it-IT" sz="1800" b="0" dirty="0" err="1"/>
              <a:t>into</a:t>
            </a:r>
            <a:r>
              <a:rPr lang="it-IT" sz="1800" b="0" dirty="0"/>
              <a:t> a </a:t>
            </a:r>
            <a:r>
              <a:rPr lang="it-IT" sz="1800" b="0" dirty="0" err="1"/>
              <a:t>final</a:t>
            </a:r>
            <a:r>
              <a:rPr lang="it-IT" sz="1800" b="0" dirty="0"/>
              <a:t> one to be </a:t>
            </a:r>
            <a:r>
              <a:rPr lang="it-IT" sz="1800" b="0" dirty="0" err="1"/>
              <a:t>provided</a:t>
            </a:r>
            <a:r>
              <a:rPr lang="it-IT" sz="1800" b="0" dirty="0"/>
              <a:t> to the user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800" dirty="0" err="1"/>
              <a:t>Summarize</a:t>
            </a:r>
            <a:r>
              <a:rPr lang="it-IT" sz="1800" dirty="0"/>
              <a:t> history:</a:t>
            </a:r>
            <a:r>
              <a:rPr lang="it-IT" sz="1800" b="0" dirty="0"/>
              <a:t> </a:t>
            </a:r>
            <a:r>
              <a:rPr lang="it-IT" sz="1800" b="0" dirty="0" err="1"/>
              <a:t>summarizes</a:t>
            </a:r>
            <a:r>
              <a:rPr lang="it-IT" sz="1800" b="0" dirty="0"/>
              <a:t> </a:t>
            </a:r>
            <a:r>
              <a:rPr lang="it-IT" sz="1800" b="0" dirty="0" err="1"/>
              <a:t>message</a:t>
            </a:r>
            <a:r>
              <a:rPr lang="it-IT" sz="1800" b="0" dirty="0"/>
              <a:t> history </a:t>
            </a:r>
            <a:r>
              <a:rPr lang="it-IT" sz="1800" b="0" dirty="0" err="1"/>
              <a:t>into</a:t>
            </a:r>
            <a:r>
              <a:rPr lang="it-IT" sz="1800" b="0" dirty="0"/>
              <a:t> one </a:t>
            </a:r>
            <a:r>
              <a:rPr lang="it-IT" sz="1800" b="0" dirty="0" err="1"/>
              <a:t>message</a:t>
            </a:r>
            <a:r>
              <a:rPr lang="it-IT" sz="1800" b="0" dirty="0"/>
              <a:t> </a:t>
            </a:r>
            <a:r>
              <a:rPr lang="it-IT" sz="1800" b="0" dirty="0" err="1"/>
              <a:t>if</a:t>
            </a:r>
            <a:r>
              <a:rPr lang="it-IT" sz="1800" b="0" dirty="0"/>
              <a:t> </a:t>
            </a:r>
            <a:r>
              <a:rPr lang="it-IT" sz="1800" b="0" dirty="0" err="1"/>
              <a:t>messages</a:t>
            </a:r>
            <a:r>
              <a:rPr lang="it-IT" sz="1800" b="0" dirty="0"/>
              <a:t> list </a:t>
            </a:r>
            <a:r>
              <a:rPr lang="it-IT" sz="1800" b="0" dirty="0" err="1"/>
              <a:t>is</a:t>
            </a:r>
            <a:r>
              <a:rPr lang="it-IT" sz="1800" b="0" dirty="0"/>
              <a:t> </a:t>
            </a:r>
            <a:r>
              <a:rPr lang="it-IT" sz="1800" b="0" dirty="0" err="1"/>
              <a:t>too</a:t>
            </a:r>
            <a:r>
              <a:rPr lang="it-IT" sz="1800" b="0" dirty="0"/>
              <a:t> long.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800" dirty="0"/>
              <a:t>END: </a:t>
            </a:r>
            <a:r>
              <a:rPr lang="it-IT" sz="1800" b="0" dirty="0"/>
              <a:t>updates history, </a:t>
            </a:r>
            <a:r>
              <a:rPr lang="it-IT" sz="1800" b="0" dirty="0" err="1"/>
              <a:t>parses</a:t>
            </a:r>
            <a:r>
              <a:rPr lang="it-IT" sz="1800" b="0" dirty="0"/>
              <a:t> LLM outputs to be user </a:t>
            </a:r>
            <a:r>
              <a:rPr lang="it-IT" sz="1800" b="0" dirty="0" err="1"/>
              <a:t>readable</a:t>
            </a:r>
            <a:endParaRPr lang="it-IT" sz="1800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it-IT" sz="1500" dirty="0"/>
          </a:p>
          <a:p>
            <a:endParaRPr lang="it-IT" dirty="0"/>
          </a:p>
        </p:txBody>
      </p:sp>
      <p:pic>
        <p:nvPicPr>
          <p:cNvPr id="4" name="Immagine 3" descr="Immagine che contiene testo, diagramma, schermata, design&#10;&#10;Descrizione generata automaticamente">
            <a:extLst>
              <a:ext uri="{FF2B5EF4-FFF2-40B4-BE49-F238E27FC236}">
                <a16:creationId xmlns:a16="http://schemas.microsoft.com/office/drawing/2014/main" id="{40E58C81-9101-A4EA-ECDE-9247ADEA6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4112" y="655429"/>
            <a:ext cx="3820536" cy="5233611"/>
          </a:xfrm>
          <a:prstGeom prst="rect">
            <a:avLst/>
          </a:prstGeom>
        </p:spPr>
      </p:pic>
      <p:pic>
        <p:nvPicPr>
          <p:cNvPr id="16" name="Elemento grafico 15" descr="Ripeti con riempimento a tinta unita">
            <a:extLst>
              <a:ext uri="{FF2B5EF4-FFF2-40B4-BE49-F238E27FC236}">
                <a16:creationId xmlns:a16="http://schemas.microsoft.com/office/drawing/2014/main" id="{7220775B-24D3-F284-BBD7-8640850475C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92144" y="2492896"/>
            <a:ext cx="366422" cy="366422"/>
          </a:xfrm>
          <a:prstGeom prst="rect">
            <a:avLst/>
          </a:prstGeom>
        </p:spPr>
      </p:pic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F80ABF9-9E7C-2C14-72C5-2454CCC45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D015387-BD4C-8BCA-630B-6F586B772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16061" y="6378349"/>
            <a:ext cx="4285010" cy="365125"/>
          </a:xfrm>
        </p:spPr>
        <p:txBody>
          <a:bodyPr/>
          <a:lstStyle/>
          <a:p>
            <a:r>
              <a:rPr lang="en-US" dirty="0"/>
              <a:t>Stefano Sorrentino | </a:t>
            </a:r>
            <a:r>
              <a:rPr lang="en-US" dirty="0" err="1"/>
              <a:t>TRAPecista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2872790-9225-9147-95D3-CA3765199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Elemento grafico 8" descr="Ripeti con riempimento a tinta unita">
            <a:extLst>
              <a:ext uri="{FF2B5EF4-FFF2-40B4-BE49-F238E27FC236}">
                <a16:creationId xmlns:a16="http://schemas.microsoft.com/office/drawing/2014/main" id="{48ABC89C-F8F5-7495-F0FA-4AD06744CBC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741124" y="2492896"/>
            <a:ext cx="366422" cy="366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447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1D800E-3C7D-B414-CAE4-B101F7D99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Main</a:t>
            </a:r>
            <a:r>
              <a:rPr lang="it-IT" dirty="0"/>
              <a:t> </a:t>
            </a:r>
            <a:r>
              <a:rPr lang="it-IT" dirty="0" err="1"/>
              <a:t>components</a:t>
            </a:r>
            <a:r>
              <a:rPr lang="it-IT" dirty="0"/>
              <a:t> under the </a:t>
            </a:r>
            <a:r>
              <a:rPr lang="it-IT" dirty="0" err="1"/>
              <a:t>hood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D2D4651-44DB-A2E9-DC45-7E2C82B955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232857"/>
            <a:ext cx="6134651" cy="4608512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t-IT" dirty="0" err="1"/>
              <a:t>Langchain</a:t>
            </a:r>
            <a:r>
              <a:rPr lang="it-IT" dirty="0"/>
              <a:t>: </a:t>
            </a:r>
            <a:r>
              <a:rPr lang="it-IT" sz="1800" b="0" dirty="0" err="1"/>
              <a:t>most</a:t>
            </a:r>
            <a:r>
              <a:rPr lang="it-IT" sz="1800" b="0" dirty="0"/>
              <a:t> </a:t>
            </a:r>
            <a:r>
              <a:rPr lang="it-IT" sz="1800" b="0" dirty="0" err="1"/>
              <a:t>used</a:t>
            </a:r>
            <a:r>
              <a:rPr lang="it-IT" sz="1800" b="0" dirty="0"/>
              <a:t> Open Source Python framework to build LLM-</a:t>
            </a:r>
            <a:r>
              <a:rPr lang="it-IT" sz="1800" b="0" dirty="0" err="1"/>
              <a:t>based</a:t>
            </a:r>
            <a:r>
              <a:rPr lang="it-IT" sz="1800" b="0" dirty="0"/>
              <a:t> </a:t>
            </a:r>
            <a:r>
              <a:rPr lang="it-IT" sz="1800" b="0" dirty="0" err="1"/>
              <a:t>applications</a:t>
            </a:r>
            <a:r>
              <a:rPr lang="it-IT" sz="1800" b="0" dirty="0"/>
              <a:t>. Supports chains, agents, </a:t>
            </a:r>
            <a:r>
              <a:rPr lang="it-IT" sz="1800" b="0" dirty="0" err="1"/>
              <a:t>graphs</a:t>
            </a:r>
            <a:r>
              <a:rPr lang="it-IT" sz="1800" b="0" dirty="0"/>
              <a:t>, performance monitoring and FASTAPI </a:t>
            </a:r>
            <a:r>
              <a:rPr lang="it-IT" sz="1800" b="0" dirty="0" err="1"/>
              <a:t>serving</a:t>
            </a:r>
            <a:r>
              <a:rPr lang="it-IT" sz="1800" b="0" dirty="0"/>
              <a:t> </a:t>
            </a:r>
            <a:r>
              <a:rPr lang="it-IT" sz="1800" b="0" dirty="0" err="1"/>
              <a:t>across</a:t>
            </a:r>
            <a:r>
              <a:rPr lang="it-IT" sz="1800" b="0" dirty="0"/>
              <a:t> a </a:t>
            </a:r>
            <a:r>
              <a:rPr lang="it-IT" sz="1800" b="0" dirty="0" err="1"/>
              <a:t>variety</a:t>
            </a:r>
            <a:r>
              <a:rPr lang="it-IT" sz="1800" b="0" dirty="0"/>
              <a:t> of models and output formats. </a:t>
            </a:r>
            <a:endParaRPr lang="it-IT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Models: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it-IT" dirty="0"/>
              <a:t>Llama-3.1-8B-Instruct: 128k tokens </a:t>
            </a:r>
            <a:r>
              <a:rPr lang="it-IT" dirty="0" err="1"/>
              <a:t>c.w</a:t>
            </a:r>
            <a:r>
              <a:rPr lang="it-IT" dirty="0"/>
              <a:t>. (CERN </a:t>
            </a:r>
            <a:r>
              <a:rPr lang="it-IT" dirty="0" err="1"/>
              <a:t>hosted</a:t>
            </a:r>
            <a:r>
              <a:rPr lang="it-IT" dirty="0"/>
              <a:t>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it-IT" dirty="0"/>
              <a:t>GPT-4o-mini: 128k tokens </a:t>
            </a:r>
            <a:r>
              <a:rPr lang="it-IT" dirty="0" err="1"/>
              <a:t>c.w</a:t>
            </a:r>
            <a:r>
              <a:rPr lang="it-IT" dirty="0"/>
              <a:t>. (Open AI API 0.150 $ / 1M input tokens. </a:t>
            </a:r>
            <a:r>
              <a:rPr lang="it-IT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750 words = ~ 1000 tokens</a:t>
            </a:r>
            <a:r>
              <a:rPr lang="it-IT" dirty="0"/>
              <a:t>)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t-IT" dirty="0" err="1"/>
              <a:t>Embedding</a:t>
            </a:r>
            <a:r>
              <a:rPr lang="it-IT" dirty="0"/>
              <a:t> model: </a:t>
            </a:r>
            <a:r>
              <a:rPr lang="it-IT" sz="1800" b="0" dirty="0" err="1"/>
              <a:t>Hugging</a:t>
            </a:r>
            <a:r>
              <a:rPr lang="it-IT" sz="1800" b="0" dirty="0"/>
              <a:t> Face all-MiniLM-L6-v2 («</a:t>
            </a:r>
            <a:r>
              <a:rPr lang="it-IT" sz="1800" b="0" dirty="0" err="1"/>
              <a:t>maps</a:t>
            </a:r>
            <a:r>
              <a:rPr lang="it-IT" sz="1800" b="0" dirty="0"/>
              <a:t> </a:t>
            </a:r>
            <a:r>
              <a:rPr lang="it-IT" sz="1800" b="0" dirty="0" err="1"/>
              <a:t>sentences</a:t>
            </a:r>
            <a:r>
              <a:rPr lang="it-IT" sz="1800" b="0" dirty="0"/>
              <a:t> &amp; </a:t>
            </a:r>
            <a:r>
              <a:rPr lang="it-IT" sz="1800" b="0" dirty="0" err="1"/>
              <a:t>paragraphs</a:t>
            </a:r>
            <a:r>
              <a:rPr lang="it-IT" sz="1800" b="0" dirty="0"/>
              <a:t> to a 384 </a:t>
            </a:r>
            <a:r>
              <a:rPr lang="it-IT" sz="1800" b="0" dirty="0" err="1"/>
              <a:t>dimensional</a:t>
            </a:r>
            <a:r>
              <a:rPr lang="it-IT" sz="1800" b="0" dirty="0"/>
              <a:t> dense </a:t>
            </a:r>
            <a:r>
              <a:rPr lang="it-IT" sz="1800" b="0" dirty="0" err="1"/>
              <a:t>vector</a:t>
            </a:r>
            <a:r>
              <a:rPr lang="it-IT" sz="1800" b="0" dirty="0"/>
              <a:t> </a:t>
            </a:r>
            <a:r>
              <a:rPr lang="it-IT" sz="1800" b="0" dirty="0" err="1"/>
              <a:t>space</a:t>
            </a:r>
            <a:r>
              <a:rPr lang="it-IT" sz="1800" b="0" dirty="0"/>
              <a:t> and can be </a:t>
            </a:r>
            <a:r>
              <a:rPr lang="it-IT" sz="1800" b="0" dirty="0" err="1"/>
              <a:t>used</a:t>
            </a:r>
            <a:r>
              <a:rPr lang="it-IT" sz="1800" b="0" dirty="0"/>
              <a:t> for tasks like clustering or semantic </a:t>
            </a:r>
            <a:r>
              <a:rPr lang="it-IT" sz="1800" b="0" dirty="0" err="1"/>
              <a:t>search</a:t>
            </a:r>
            <a:r>
              <a:rPr lang="it-IT" sz="1800" b="0" dirty="0"/>
              <a:t>.»)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err="1"/>
              <a:t>Vector</a:t>
            </a:r>
            <a:r>
              <a:rPr lang="it-IT" dirty="0"/>
              <a:t> databases: </a:t>
            </a:r>
            <a:r>
              <a:rPr lang="it-IT" sz="1800" b="0" dirty="0"/>
              <a:t>Chroma (stores </a:t>
            </a:r>
            <a:r>
              <a:rPr lang="it-IT" sz="1800" b="0" dirty="0" err="1"/>
              <a:t>vector</a:t>
            </a:r>
            <a:r>
              <a:rPr lang="it-IT" sz="1800" b="0" dirty="0"/>
              <a:t> </a:t>
            </a:r>
            <a:r>
              <a:rPr lang="it-IT" sz="1800" b="0" dirty="0" err="1"/>
              <a:t>embeddings</a:t>
            </a:r>
            <a:r>
              <a:rPr lang="it-IT" sz="1800" b="0" dirty="0"/>
              <a:t> of </a:t>
            </a:r>
            <a:r>
              <a:rPr lang="it-IT" sz="1800" b="0" dirty="0" err="1"/>
              <a:t>documents</a:t>
            </a:r>
            <a:r>
              <a:rPr lang="it-IT" sz="1800" b="0" dirty="0"/>
              <a:t> and </a:t>
            </a:r>
            <a:r>
              <a:rPr lang="it-IT" sz="1800" b="0" dirty="0" err="1"/>
              <a:t>examples</a:t>
            </a:r>
            <a:r>
              <a:rPr lang="it-IT" sz="1800" b="0" dirty="0"/>
              <a:t>)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t-IT" dirty="0" err="1"/>
              <a:t>NoSQL</a:t>
            </a:r>
            <a:r>
              <a:rPr lang="it-IT" dirty="0"/>
              <a:t> databases: </a:t>
            </a:r>
            <a:r>
              <a:rPr lang="it-IT" sz="1800" b="0" dirty="0" err="1"/>
              <a:t>redisDB</a:t>
            </a:r>
            <a:r>
              <a:rPr lang="it-IT" sz="1800" b="0" dirty="0"/>
              <a:t> (for history and session management)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SQL </a:t>
            </a:r>
            <a:r>
              <a:rPr lang="it-IT" dirty="0" err="1"/>
              <a:t>Alchemy</a:t>
            </a:r>
            <a:r>
              <a:rPr lang="it-IT" dirty="0"/>
              <a:t>: </a:t>
            </a:r>
            <a:r>
              <a:rPr lang="it-IT" sz="1800" b="0" dirty="0"/>
              <a:t>DB interaction Python library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Carvings Oracle DB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</p:txBody>
      </p:sp>
      <p:graphicFrame>
        <p:nvGraphicFramePr>
          <p:cNvPr id="8" name="Segnaposto contenuto 7">
            <a:extLst>
              <a:ext uri="{FF2B5EF4-FFF2-40B4-BE49-F238E27FC236}">
                <a16:creationId xmlns:a16="http://schemas.microsoft.com/office/drawing/2014/main" id="{24C904F6-CBBC-3F7E-C234-3EE91EE9DB51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47466716"/>
              </p:ext>
            </p:extLst>
          </p:nvPr>
        </p:nvGraphicFramePr>
        <p:xfrm>
          <a:off x="6172200" y="1592263"/>
          <a:ext cx="5611813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BE55D2C-AF7D-193E-B01E-9A5F9F39C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B31B0A0-E26B-9040-3BF8-FE22FD200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96462" y="6350009"/>
            <a:ext cx="4285010" cy="365125"/>
          </a:xfrm>
        </p:spPr>
        <p:txBody>
          <a:bodyPr/>
          <a:lstStyle/>
          <a:p>
            <a:r>
              <a:rPr lang="en-US" dirty="0"/>
              <a:t>Stefano Sorrentino | </a:t>
            </a:r>
            <a:r>
              <a:rPr lang="en-US" dirty="0" err="1"/>
              <a:t>TRAPecista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4FF4625-2D60-ABCD-0D6C-10AF25C52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054" name="Picture 6" descr="LangChain: Introduzione e Installazione - NetAi">
            <a:extLst>
              <a:ext uri="{FF2B5EF4-FFF2-40B4-BE49-F238E27FC236}">
                <a16:creationId xmlns:a16="http://schemas.microsoft.com/office/drawing/2014/main" id="{918F0AF3-6F78-204F-01D8-AD5F11519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00964" y="4221088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openai, chatgpt logo icône 22227364 PNG">
            <a:extLst>
              <a:ext uri="{FF2B5EF4-FFF2-40B4-BE49-F238E27FC236}">
                <a16:creationId xmlns:a16="http://schemas.microsoft.com/office/drawing/2014/main" id="{01E04F84-4476-7FED-2846-541F277AC8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1671" y="3470894"/>
            <a:ext cx="1019591" cy="1019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ugging Face, l'intelligence artificielle made in France qui défie ChatGPT  – CCFI">
            <a:extLst>
              <a:ext uri="{FF2B5EF4-FFF2-40B4-BE49-F238E27FC236}">
                <a16:creationId xmlns:a16="http://schemas.microsoft.com/office/drawing/2014/main" id="{0077D666-0E0C-576D-BEEE-B61501BEE3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22712" y="2348880"/>
            <a:ext cx="958760" cy="675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hromaDB: An Overview. ChromaDB is a powerful vector database… | by VIKRANT  SINGH | Medium">
            <a:extLst>
              <a:ext uri="{FF2B5EF4-FFF2-40B4-BE49-F238E27FC236}">
                <a16:creationId xmlns:a16="http://schemas.microsoft.com/office/drawing/2014/main" id="{44C61883-D4C3-7729-2FE3-590130FC44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9419" y="2220287"/>
            <a:ext cx="1043717" cy="985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Unleashing the Power of Redis for Vector Database Applications | by  Lalithkumar Prakashchand | Medium">
            <a:extLst>
              <a:ext uri="{FF2B5EF4-FFF2-40B4-BE49-F238E27FC236}">
                <a16:creationId xmlns:a16="http://schemas.microsoft.com/office/drawing/2014/main" id="{A6BB746C-C79D-1445-89C4-5941FDDFBD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81475" y="5242055"/>
            <a:ext cx="783052" cy="83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>
            <a:extLst>
              <a:ext uri="{FF2B5EF4-FFF2-40B4-BE49-F238E27FC236}">
                <a16:creationId xmlns:a16="http://schemas.microsoft.com/office/drawing/2014/main" id="{B10543DF-5082-BEBD-89A9-2F52FFA97A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5691" y="4749031"/>
            <a:ext cx="1666240" cy="83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Oracle Software Training at best price in Chennai | ID: 8728084755">
            <a:extLst>
              <a:ext uri="{FF2B5EF4-FFF2-40B4-BE49-F238E27FC236}">
                <a16:creationId xmlns:a16="http://schemas.microsoft.com/office/drawing/2014/main" id="{391FBFC0-46B2-DE69-A4A0-A80415E65C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189" y="5414881"/>
            <a:ext cx="833120" cy="83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Why PyTorch Is the Deep Learning Framework of the Future">
            <a:extLst>
              <a:ext uri="{FF2B5EF4-FFF2-40B4-BE49-F238E27FC236}">
                <a16:creationId xmlns:a16="http://schemas.microsoft.com/office/drawing/2014/main" id="{105CFD1F-F92C-59B5-B6A2-617E69F245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9847204" y="1443029"/>
            <a:ext cx="466836" cy="52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The Absolute Guide to TensorFlow | Paperspace Blog">
            <a:extLst>
              <a:ext uri="{FF2B5EF4-FFF2-40B4-BE49-F238E27FC236}">
                <a16:creationId xmlns:a16="http://schemas.microsoft.com/office/drawing/2014/main" id="{59D77BE6-7919-FC99-C2DB-37E0E3583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25560" y="1515836"/>
            <a:ext cx="817576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289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C12C74-A4C6-9278-AC18-2C5BFCE2A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Safety</a:t>
            </a:r>
            <a:r>
              <a:rPr lang="it-IT" dirty="0"/>
              <a:t> and privacy notes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1C6C1B2-C174-69E8-0C23-22ECAE9E28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368982"/>
            <a:ext cx="561657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err="1"/>
              <a:t>TRAPecista</a:t>
            </a:r>
            <a:r>
              <a:rPr lang="it-IT" dirty="0"/>
              <a:t> </a:t>
            </a:r>
            <a:r>
              <a:rPr lang="it-IT" dirty="0" err="1"/>
              <a:t>cannot</a:t>
            </a:r>
            <a:r>
              <a:rPr lang="it-IT" dirty="0"/>
              <a:t> make or </a:t>
            </a:r>
            <a:r>
              <a:rPr lang="it-IT" dirty="0" err="1"/>
              <a:t>commit</a:t>
            </a:r>
            <a:r>
              <a:rPr lang="it-IT" dirty="0"/>
              <a:t> </a:t>
            </a:r>
            <a:r>
              <a:rPr lang="it-IT" dirty="0" err="1"/>
              <a:t>any</a:t>
            </a:r>
            <a:r>
              <a:rPr lang="it-IT" dirty="0"/>
              <a:t> </a:t>
            </a:r>
            <a:r>
              <a:rPr lang="it-IT" dirty="0" err="1"/>
              <a:t>change</a:t>
            </a:r>
            <a:r>
              <a:rPr lang="it-IT" dirty="0"/>
              <a:t> to the Carvings production database;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err="1"/>
              <a:t>TRAPecista</a:t>
            </a:r>
            <a:r>
              <a:rPr lang="it-IT" dirty="0"/>
              <a:t> </a:t>
            </a:r>
            <a:r>
              <a:rPr lang="it-IT" dirty="0" err="1"/>
              <a:t>runs</a:t>
            </a:r>
            <a:r>
              <a:rPr lang="it-IT" dirty="0"/>
              <a:t> on the </a:t>
            </a:r>
            <a:r>
              <a:rPr lang="it-IT" dirty="0" err="1"/>
              <a:t>same</a:t>
            </a:r>
            <a:r>
              <a:rPr lang="it-IT" dirty="0"/>
              <a:t> </a:t>
            </a:r>
            <a:r>
              <a:rPr lang="it-IT" dirty="0" err="1"/>
              <a:t>isolated</a:t>
            </a:r>
            <a:r>
              <a:rPr lang="it-IT" dirty="0"/>
              <a:t> and </a:t>
            </a:r>
            <a:r>
              <a:rPr lang="it-IT" dirty="0" err="1"/>
              <a:t>containerized</a:t>
            </a:r>
            <a:r>
              <a:rPr lang="it-IT" dirty="0"/>
              <a:t> </a:t>
            </a:r>
            <a:r>
              <a:rPr lang="it-IT" dirty="0" err="1"/>
              <a:t>environment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TRAP, </a:t>
            </a:r>
            <a:r>
              <a:rPr lang="it-IT" dirty="0" err="1"/>
              <a:t>using</a:t>
            </a:r>
            <a:r>
              <a:rPr lang="it-IT" dirty="0"/>
              <a:t> </a:t>
            </a:r>
            <a:r>
              <a:rPr lang="it-IT" dirty="0" err="1"/>
              <a:t>CERN’s</a:t>
            </a:r>
            <a:r>
              <a:rPr lang="it-IT" dirty="0"/>
              <a:t> PaaS / </a:t>
            </a:r>
            <a:r>
              <a:rPr lang="it-IT" dirty="0" err="1"/>
              <a:t>OpenShift</a:t>
            </a:r>
            <a:r>
              <a:rPr lang="it-IT" dirty="0"/>
              <a:t>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err="1"/>
              <a:t>TRAPecista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served</a:t>
            </a:r>
            <a:r>
              <a:rPr lang="it-IT" dirty="0"/>
              <a:t> by CERN SSO authentication;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conversational</a:t>
            </a:r>
            <a:r>
              <a:rPr lang="it-IT" dirty="0"/>
              <a:t> history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associated</a:t>
            </a:r>
            <a:r>
              <a:rPr lang="it-IT" dirty="0"/>
              <a:t> to a </a:t>
            </a:r>
            <a:r>
              <a:rPr lang="it-IT" dirty="0" err="1"/>
              <a:t>user’s</a:t>
            </a:r>
            <a:r>
              <a:rPr lang="it-IT" dirty="0"/>
              <a:t> https session ID, </a:t>
            </a:r>
            <a:r>
              <a:rPr lang="it-IT" dirty="0" err="1"/>
              <a:t>which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stored</a:t>
            </a:r>
            <a:r>
              <a:rPr lang="it-IT" dirty="0"/>
              <a:t> </a:t>
            </a:r>
            <a:r>
              <a:rPr lang="it-IT" dirty="0" err="1"/>
              <a:t>ephemerally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a key in the </a:t>
            </a:r>
            <a:r>
              <a:rPr lang="it-IT" dirty="0" err="1"/>
              <a:t>RedisDB</a:t>
            </a:r>
            <a:r>
              <a:rPr lang="it-IT" dirty="0"/>
              <a:t> running in the </a:t>
            </a:r>
            <a:r>
              <a:rPr lang="it-IT" dirty="0" err="1"/>
              <a:t>same</a:t>
            </a:r>
            <a:r>
              <a:rPr lang="it-IT" dirty="0"/>
              <a:t> </a:t>
            </a:r>
            <a:r>
              <a:rPr lang="it-IT" dirty="0" err="1"/>
              <a:t>environment</a:t>
            </a:r>
            <a:r>
              <a:rPr lang="it-IT" dirty="0"/>
              <a:t>. 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4C5AD06-9706-157A-E74D-A171DBC458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7440" y="1375573"/>
            <a:ext cx="5611813" cy="46085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OPEN AI API (</a:t>
            </a:r>
            <a:r>
              <a:rPr lang="it-IT" dirty="0" err="1">
                <a:solidFill>
                  <a:schemeClr val="tx1"/>
                </a:solidFill>
              </a:rPr>
              <a:t>used</a:t>
            </a:r>
            <a:r>
              <a:rPr lang="it-IT" dirty="0">
                <a:solidFill>
                  <a:schemeClr val="tx1"/>
                </a:solidFill>
              </a:rPr>
              <a:t> for </a:t>
            </a:r>
            <a:r>
              <a:rPr lang="it-IT" dirty="0" err="1">
                <a:solidFill>
                  <a:schemeClr val="tx1"/>
                </a:solidFill>
              </a:rPr>
              <a:t>prototyping</a:t>
            </a:r>
            <a:r>
              <a:rPr lang="it-IT" dirty="0">
                <a:solidFill>
                  <a:schemeClr val="tx1"/>
                </a:solidFill>
              </a:rPr>
              <a:t>) </a:t>
            </a:r>
            <a:r>
              <a:rPr lang="it-IT" dirty="0" err="1">
                <a:solidFill>
                  <a:schemeClr val="tx1"/>
                </a:solidFill>
              </a:rPr>
              <a:t>terms</a:t>
            </a:r>
            <a:r>
              <a:rPr lang="it-IT" dirty="0">
                <a:solidFill>
                  <a:schemeClr val="tx1"/>
                </a:solidFill>
              </a:rPr>
              <a:t> of use are </a:t>
            </a:r>
            <a:r>
              <a:rPr lang="it-IT" dirty="0" err="1">
                <a:solidFill>
                  <a:schemeClr val="tx1"/>
                </a:solidFill>
              </a:rPr>
              <a:t>compliant</a:t>
            </a:r>
            <a:r>
              <a:rPr lang="it-IT" dirty="0">
                <a:solidFill>
                  <a:schemeClr val="tx1"/>
                </a:solidFill>
              </a:rPr>
              <a:t> with the </a:t>
            </a:r>
            <a:r>
              <a:rPr lang="it-IT" dirty="0" err="1">
                <a:solidFill>
                  <a:schemeClr val="tx1"/>
                </a:solidFill>
              </a:rPr>
              <a:t>european</a:t>
            </a:r>
            <a:r>
              <a:rPr lang="it-IT" dirty="0">
                <a:solidFill>
                  <a:schemeClr val="tx1"/>
                </a:solidFill>
              </a:rPr>
              <a:t> GDPR - General Data </a:t>
            </a:r>
            <a:r>
              <a:rPr lang="it-IT" dirty="0" err="1">
                <a:solidFill>
                  <a:schemeClr val="tx1"/>
                </a:solidFill>
              </a:rPr>
              <a:t>Protection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Regulation</a:t>
            </a:r>
            <a:r>
              <a:rPr lang="it-IT" dirty="0">
                <a:solidFill>
                  <a:schemeClr val="tx1"/>
                </a:solidFill>
              </a:rPr>
              <a:t> (</a:t>
            </a:r>
            <a:r>
              <a:rPr lang="it-IT" i="1" dirty="0" err="1">
                <a:solidFill>
                  <a:schemeClr val="tx1"/>
                </a:solidFill>
              </a:rPr>
              <a:t>apply</a:t>
            </a:r>
            <a:r>
              <a:rPr lang="it-IT" i="1" dirty="0">
                <a:solidFill>
                  <a:schemeClr val="tx1"/>
                </a:solidFill>
              </a:rPr>
              <a:t> in the </a:t>
            </a:r>
            <a:r>
              <a:rPr lang="it-IT" i="1" dirty="0" err="1">
                <a:solidFill>
                  <a:schemeClr val="tx1"/>
                </a:solidFill>
              </a:rPr>
              <a:t>European</a:t>
            </a:r>
            <a:r>
              <a:rPr lang="it-IT" i="1" dirty="0">
                <a:solidFill>
                  <a:schemeClr val="tx1"/>
                </a:solidFill>
              </a:rPr>
              <a:t> </a:t>
            </a:r>
            <a:r>
              <a:rPr lang="it-IT" i="1" dirty="0" err="1">
                <a:solidFill>
                  <a:schemeClr val="tx1"/>
                </a:solidFill>
              </a:rPr>
              <a:t>Economic</a:t>
            </a:r>
            <a:r>
              <a:rPr lang="it-IT" i="1" dirty="0">
                <a:solidFill>
                  <a:schemeClr val="tx1"/>
                </a:solidFill>
              </a:rPr>
              <a:t> Area (EEA), </a:t>
            </a:r>
            <a:r>
              <a:rPr lang="it-IT" i="1" dirty="0" err="1">
                <a:solidFill>
                  <a:schemeClr val="tx1"/>
                </a:solidFill>
              </a:rPr>
              <a:t>Switzerland</a:t>
            </a:r>
            <a:r>
              <a:rPr lang="it-IT" i="1" dirty="0">
                <a:solidFill>
                  <a:schemeClr val="tx1"/>
                </a:solidFill>
              </a:rPr>
              <a:t>, or UK</a:t>
            </a:r>
            <a:r>
              <a:rPr lang="it-IT" baseline="30000" dirty="0">
                <a:solidFill>
                  <a:schemeClr val="tx1"/>
                </a:solidFill>
              </a:rPr>
              <a:t>)1;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tx1"/>
                </a:solidFill>
              </a:rPr>
              <a:t>OpenAI</a:t>
            </a:r>
            <a:r>
              <a:rPr lang="it-IT" dirty="0">
                <a:solidFill>
                  <a:schemeClr val="tx1"/>
                </a:solidFill>
              </a:rPr>
              <a:t> </a:t>
            </a:r>
            <a:r>
              <a:rPr lang="it-IT" dirty="0" err="1">
                <a:solidFill>
                  <a:schemeClr val="tx1"/>
                </a:solidFill>
              </a:rPr>
              <a:t>encrypts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all</a:t>
            </a:r>
            <a:r>
              <a:rPr lang="it-IT" dirty="0">
                <a:solidFill>
                  <a:schemeClr val="tx1"/>
                </a:solidFill>
              </a:rPr>
              <a:t> data </a:t>
            </a:r>
            <a:r>
              <a:rPr lang="it-IT" dirty="0" err="1">
                <a:solidFill>
                  <a:schemeClr val="tx1"/>
                </a:solidFill>
              </a:rPr>
              <a:t>at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rest</a:t>
            </a:r>
            <a:r>
              <a:rPr lang="it-IT" dirty="0">
                <a:solidFill>
                  <a:schemeClr val="tx1"/>
                </a:solidFill>
              </a:rPr>
              <a:t> (AES-256) and in </a:t>
            </a:r>
            <a:r>
              <a:rPr lang="it-IT" dirty="0" err="1">
                <a:solidFill>
                  <a:schemeClr val="tx1"/>
                </a:solidFill>
              </a:rPr>
              <a:t>transit</a:t>
            </a:r>
            <a:r>
              <a:rPr lang="it-IT" dirty="0">
                <a:solidFill>
                  <a:schemeClr val="tx1"/>
                </a:solidFill>
              </a:rPr>
              <a:t> (TLS 1.2</a:t>
            </a:r>
            <a:r>
              <a:rPr lang="it-IT" baseline="30000" dirty="0">
                <a:solidFill>
                  <a:schemeClr val="tx1"/>
                </a:solidFill>
              </a:rPr>
              <a:t>+)2;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tx1"/>
                </a:solidFill>
              </a:rPr>
              <a:t>OpenAI</a:t>
            </a:r>
            <a:r>
              <a:rPr lang="it-IT" dirty="0">
                <a:solidFill>
                  <a:schemeClr val="tx1"/>
                </a:solidFill>
              </a:rPr>
              <a:t> API </a:t>
            </a:r>
            <a:r>
              <a:rPr lang="it-IT" dirty="0" err="1">
                <a:solidFill>
                  <a:schemeClr val="tx1"/>
                </a:solidFill>
              </a:rPr>
              <a:t>doesn’t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retain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any</a:t>
            </a:r>
            <a:r>
              <a:rPr lang="it-IT" dirty="0">
                <a:solidFill>
                  <a:schemeClr val="tx1"/>
                </a:solidFill>
              </a:rPr>
              <a:t> data for training of future model. Data </a:t>
            </a:r>
            <a:r>
              <a:rPr lang="it-IT" dirty="0" err="1">
                <a:solidFill>
                  <a:schemeClr val="tx1"/>
                </a:solidFill>
              </a:rPr>
              <a:t>is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permanently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err="1">
                <a:solidFill>
                  <a:schemeClr val="tx1"/>
                </a:solidFill>
              </a:rPr>
              <a:t>delated</a:t>
            </a:r>
            <a:r>
              <a:rPr lang="it-IT" dirty="0">
                <a:solidFill>
                  <a:schemeClr val="tx1"/>
                </a:solidFill>
              </a:rPr>
              <a:t> after 30 days</a:t>
            </a:r>
            <a:r>
              <a:rPr lang="it-IT" baseline="30000" dirty="0">
                <a:solidFill>
                  <a:schemeClr val="tx1"/>
                </a:solidFill>
              </a:rPr>
              <a:t>1</a:t>
            </a:r>
            <a:r>
              <a:rPr lang="it-IT" dirty="0">
                <a:solidFill>
                  <a:schemeClr val="tx1"/>
                </a:solidFill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38AADBF-C96C-B1EF-5E52-46C70CE9F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B5EF58A-CAD3-251B-9DAE-65A5CA0A0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45720" y="6378349"/>
            <a:ext cx="4285010" cy="365125"/>
          </a:xfrm>
        </p:spPr>
        <p:txBody>
          <a:bodyPr/>
          <a:lstStyle/>
          <a:p>
            <a:r>
              <a:rPr lang="en-US" dirty="0"/>
              <a:t>Stefano Sorrentino | </a:t>
            </a:r>
            <a:r>
              <a:rPr lang="en-US" dirty="0" err="1"/>
              <a:t>TRAPecista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4BAF462-0667-6121-795A-78A9F31B9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D7A0520-EC2A-0ECF-CE8C-F7CCE8EAE005}"/>
              </a:ext>
            </a:extLst>
          </p:cNvPr>
          <p:cNvSpPr txBox="1"/>
          <p:nvPr/>
        </p:nvSpPr>
        <p:spPr>
          <a:xfrm>
            <a:off x="623986" y="5907140"/>
            <a:ext cx="51845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000" baseline="30000" dirty="0"/>
              <a:t>1</a:t>
            </a:r>
            <a:r>
              <a:rPr lang="it-IT" sz="1000" dirty="0"/>
              <a:t> https://</a:t>
            </a:r>
            <a:r>
              <a:rPr lang="it-IT" sz="1000" dirty="0" err="1"/>
              <a:t>openai.com</a:t>
            </a:r>
            <a:r>
              <a:rPr lang="it-IT" sz="1000" dirty="0"/>
              <a:t>/policies/</a:t>
            </a:r>
            <a:r>
              <a:rPr lang="it-IT" sz="1000" dirty="0" err="1"/>
              <a:t>eu</a:t>
            </a:r>
            <a:r>
              <a:rPr lang="it-IT" sz="1000" dirty="0"/>
              <a:t>-privacy-policy/</a:t>
            </a:r>
            <a:endParaRPr lang="it-IT" sz="1000" baseline="300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A37AAC1-DCC8-F4B2-6794-9ADC9899C884}"/>
              </a:ext>
            </a:extLst>
          </p:cNvPr>
          <p:cNvSpPr txBox="1"/>
          <p:nvPr/>
        </p:nvSpPr>
        <p:spPr>
          <a:xfrm>
            <a:off x="6401768" y="5907140"/>
            <a:ext cx="51845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000" baseline="30000" dirty="0"/>
              <a:t>2</a:t>
            </a:r>
            <a:r>
              <a:rPr lang="it-IT" sz="1000" dirty="0"/>
              <a:t> https://</a:t>
            </a:r>
            <a:r>
              <a:rPr lang="it-IT" sz="1000" dirty="0" err="1"/>
              <a:t>openai.com</a:t>
            </a:r>
            <a:r>
              <a:rPr lang="it-IT" sz="1000" dirty="0"/>
              <a:t>/</a:t>
            </a:r>
            <a:r>
              <a:rPr lang="it-IT" sz="1000" dirty="0" err="1"/>
              <a:t>enterprise</a:t>
            </a:r>
            <a:r>
              <a:rPr lang="it-IT" sz="1000" dirty="0"/>
              <a:t>-privacy/</a:t>
            </a:r>
            <a:endParaRPr lang="it-IT" sz="1000" baseline="30000" dirty="0"/>
          </a:p>
        </p:txBody>
      </p:sp>
    </p:spTree>
    <p:extLst>
      <p:ext uri="{BB962C8B-B14F-4D97-AF65-F5344CB8AC3E}">
        <p14:creationId xmlns:p14="http://schemas.microsoft.com/office/powerpoint/2010/main" val="1311218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63EF1F-6E6B-840A-6307-AEAB598DE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0648"/>
            <a:ext cx="11376025" cy="1065742"/>
          </a:xfrm>
        </p:spPr>
        <p:txBody>
          <a:bodyPr/>
          <a:lstStyle/>
          <a:p>
            <a:r>
              <a:rPr lang="it-IT" dirty="0" err="1"/>
              <a:t>TRAPecista</a:t>
            </a:r>
            <a:r>
              <a:rPr lang="it-IT" dirty="0"/>
              <a:t> – Demo </a:t>
            </a:r>
            <a:r>
              <a:rPr lang="it-IT" sz="1800" dirty="0"/>
              <a:t>(«</a:t>
            </a:r>
            <a:r>
              <a:rPr lang="it-IT" sz="1800" dirty="0" err="1"/>
              <a:t>write</a:t>
            </a:r>
            <a:r>
              <a:rPr lang="it-IT" sz="1800" dirty="0"/>
              <a:t> a query to </a:t>
            </a:r>
            <a:r>
              <a:rPr lang="it-IT" sz="1800" dirty="0" err="1"/>
              <a:t>retrieve</a:t>
            </a:r>
            <a:r>
              <a:rPr lang="it-IT" sz="1800" dirty="0"/>
              <a:t> </a:t>
            </a:r>
            <a:r>
              <a:rPr lang="it-IT" sz="1800" dirty="0" err="1"/>
              <a:t>every</a:t>
            </a:r>
            <a:r>
              <a:rPr lang="it-IT" sz="1800" dirty="0"/>
              <a:t> </a:t>
            </a:r>
            <a:r>
              <a:rPr lang="it-IT" sz="1800" dirty="0" err="1"/>
              <a:t>hv</a:t>
            </a:r>
            <a:r>
              <a:rPr lang="it-IT" sz="1800" dirty="0"/>
              <a:t> test </a:t>
            </a:r>
            <a:r>
              <a:rPr lang="it-IT" sz="1800" dirty="0" err="1"/>
              <a:t>performed</a:t>
            </a:r>
            <a:r>
              <a:rPr lang="it-IT" sz="1800" dirty="0"/>
              <a:t> on </a:t>
            </a:r>
            <a:r>
              <a:rPr lang="it-IT" sz="1800" dirty="0" err="1"/>
              <a:t>magnets</a:t>
            </a:r>
            <a:r>
              <a:rPr lang="it-IT" sz="1800" dirty="0"/>
              <a:t> </a:t>
            </a:r>
            <a:r>
              <a:rPr lang="it-IT" sz="1800" dirty="0" err="1"/>
              <a:t>that</a:t>
            </a:r>
            <a:r>
              <a:rPr lang="it-IT" sz="1800" dirty="0"/>
              <a:t> start with </a:t>
            </a:r>
            <a:r>
              <a:rPr lang="it-IT" sz="1800" dirty="0" err="1"/>
              <a:t>mcb</a:t>
            </a:r>
            <a:r>
              <a:rPr lang="it-IT" sz="1800" dirty="0"/>
              <a:t>» + «</a:t>
            </a:r>
            <a:r>
              <a:rPr lang="it-IT" sz="1800" dirty="0" err="1"/>
              <a:t>add</a:t>
            </a:r>
            <a:r>
              <a:rPr lang="it-IT" sz="1800" dirty="0"/>
              <a:t> ambient </a:t>
            </a:r>
            <a:r>
              <a:rPr lang="it-IT" sz="1800" dirty="0" err="1"/>
              <a:t>humidity</a:t>
            </a:r>
            <a:r>
              <a:rPr lang="it-IT" sz="1800" dirty="0"/>
              <a:t> and the test date» + TRAP script to plot the </a:t>
            </a:r>
            <a:r>
              <a:rPr lang="it-IT" sz="1800" dirty="0" err="1"/>
              <a:t>results</a:t>
            </a:r>
            <a:r>
              <a:rPr lang="it-IT" sz="1800" dirty="0"/>
              <a:t>)</a:t>
            </a:r>
          </a:p>
        </p:txBody>
      </p:sp>
      <p:pic>
        <p:nvPicPr>
          <p:cNvPr id="8" name="demo.mp4">
            <a:hlinkClick r:id="" action="ppaction://media"/>
            <a:extLst>
              <a:ext uri="{FF2B5EF4-FFF2-40B4-BE49-F238E27FC236}">
                <a16:creationId xmlns:a16="http://schemas.microsoft.com/office/drawing/2014/main" id="{9F19EC9B-2616-05B7-660E-A71E3802D1F6}"/>
              </a:ext>
            </a:extLst>
          </p:cNvPr>
          <p:cNvPicPr>
            <a:picLocks noGrp="1" noChangeAspect="1"/>
          </p:cNvPicPr>
          <p:nvPr>
            <p:ph sz="half"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87488" y="1124744"/>
            <a:ext cx="9036694" cy="5082821"/>
          </a:xfrm>
        </p:spPr>
      </p:pic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03DDA6E-9BF1-BFC7-1911-983EF15AC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ABCC035-927B-6C4A-1143-A43FE4087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75920" y="6378349"/>
            <a:ext cx="4285010" cy="365125"/>
          </a:xfrm>
        </p:spPr>
        <p:txBody>
          <a:bodyPr/>
          <a:lstStyle/>
          <a:p>
            <a:r>
              <a:rPr lang="en-US"/>
              <a:t>Stefano Sorrentino | TRAPecista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D40CBB6-064C-3DF6-7068-0CA05FD24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8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87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A2440A-AEA9-9B2C-2BD2-76D2BDBAE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TRAPecista</a:t>
            </a:r>
            <a:r>
              <a:rPr lang="it-IT" dirty="0"/>
              <a:t> – Demo (</a:t>
            </a:r>
            <a:r>
              <a:rPr lang="it-IT" dirty="0" err="1"/>
              <a:t>results</a:t>
            </a:r>
            <a:r>
              <a:rPr lang="it-IT" dirty="0"/>
              <a:t>)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025E15A-C8A5-4439-C638-E56513E54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B4ECC2F-828E-557F-5D7D-BD691278D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08616" y="6378348"/>
            <a:ext cx="4285010" cy="365125"/>
          </a:xfrm>
        </p:spPr>
        <p:txBody>
          <a:bodyPr/>
          <a:lstStyle/>
          <a:p>
            <a:r>
              <a:rPr lang="en-US" dirty="0"/>
              <a:t>Stefano Sorrentino | </a:t>
            </a:r>
            <a:r>
              <a:rPr lang="en-US" dirty="0" err="1"/>
              <a:t>TRAPecista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B2BC7E2-FAD2-7906-6568-EA63FC021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5" name="Immagine 14" descr="Immagine che contiene testo, schermata, numero, software&#10;&#10;Descrizione generata automaticamente">
            <a:extLst>
              <a:ext uri="{FF2B5EF4-FFF2-40B4-BE49-F238E27FC236}">
                <a16:creationId xmlns:a16="http://schemas.microsoft.com/office/drawing/2014/main" id="{6D672E2B-F230-CA7B-56E5-69972EDE932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097" y="1556792"/>
            <a:ext cx="3024336" cy="41372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0B8FF20F-0179-71BA-2F18-77FCCB0C45E2}"/>
              </a:ext>
            </a:extLst>
          </p:cNvPr>
          <p:cNvSpPr txBox="1"/>
          <p:nvPr/>
        </p:nvSpPr>
        <p:spPr>
          <a:xfrm>
            <a:off x="3939744" y="5524756"/>
            <a:ext cx="6003351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1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← </a:t>
            </a:r>
            <a:r>
              <a:rPr lang="it-IT" sz="1100" i="1" dirty="0"/>
              <a:t>Direct SQL Query </a:t>
            </a:r>
            <a:r>
              <a:rPr lang="it-IT" sz="1100" i="1" dirty="0" err="1"/>
              <a:t>execution</a:t>
            </a:r>
            <a:r>
              <a:rPr lang="it-IT" sz="1100" i="1" dirty="0"/>
              <a:t> over </a:t>
            </a:r>
            <a:r>
              <a:rPr lang="it-IT" sz="1100" i="1" dirty="0" err="1"/>
              <a:t>Caervings</a:t>
            </a:r>
            <a:r>
              <a:rPr lang="it-IT" sz="1100" i="1" dirty="0"/>
              <a:t> DB </a:t>
            </a:r>
            <a:r>
              <a:rPr lang="it-IT" sz="1100" i="1" dirty="0" err="1"/>
              <a:t>using</a:t>
            </a:r>
            <a:r>
              <a:rPr lang="it-IT" sz="1100" i="1" dirty="0"/>
              <a:t> ORACLE SQL Developer </a:t>
            </a:r>
            <a:r>
              <a:rPr lang="it-IT" sz="1100" i="1" dirty="0" err="1"/>
              <a:t>environment</a:t>
            </a:r>
            <a:r>
              <a:rPr lang="it-IT" sz="1100" i="1" dirty="0"/>
              <a:t> 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2EB6223C-FF16-3B08-0CCF-53F88C3B5C81}"/>
              </a:ext>
            </a:extLst>
          </p:cNvPr>
          <p:cNvSpPr txBox="1"/>
          <p:nvPr/>
        </p:nvSpPr>
        <p:spPr>
          <a:xfrm>
            <a:off x="4087246" y="4928683"/>
            <a:ext cx="532797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1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↑ </a:t>
            </a:r>
            <a:r>
              <a:rPr lang="it-IT" sz="1100" i="1" dirty="0"/>
              <a:t>TRAP </a:t>
            </a:r>
            <a:r>
              <a:rPr lang="it-IT" sz="1100" i="1" dirty="0" err="1"/>
              <a:t>generated</a:t>
            </a:r>
            <a:r>
              <a:rPr lang="it-IT" sz="1100" i="1" dirty="0"/>
              <a:t> plot </a:t>
            </a:r>
            <a:r>
              <a:rPr lang="it-IT" sz="1100" i="1" dirty="0" err="1"/>
              <a:t>using</a:t>
            </a:r>
            <a:r>
              <a:rPr lang="it-IT" sz="1100" i="1" dirty="0"/>
              <a:t> the script </a:t>
            </a:r>
            <a:r>
              <a:rPr lang="it-IT" sz="1100" i="1" dirty="0" err="1"/>
              <a:t>provided</a:t>
            </a:r>
            <a:r>
              <a:rPr lang="it-IT" sz="1100" i="1" dirty="0"/>
              <a:t> by </a:t>
            </a:r>
            <a:r>
              <a:rPr lang="it-IT" sz="1100" i="1" dirty="0" err="1"/>
              <a:t>TRAPecista</a:t>
            </a:r>
            <a:endParaRPr lang="it-IT" sz="1100" i="1" dirty="0"/>
          </a:p>
        </p:txBody>
      </p:sp>
      <p:pic>
        <p:nvPicPr>
          <p:cNvPr id="33" name="Immagine 32" descr="Immagine che contiene testo, schermata, linea, Rettangolo&#10;&#10;Descrizione generata automaticamente">
            <a:extLst>
              <a:ext uri="{FF2B5EF4-FFF2-40B4-BE49-F238E27FC236}">
                <a16:creationId xmlns:a16="http://schemas.microsoft.com/office/drawing/2014/main" id="{D7870E2E-AF1C-D160-34D2-0BE488B988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7245" y="1556792"/>
            <a:ext cx="7127753" cy="31584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4288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A2440A-AEA9-9B2C-2BD2-76D2BDBAE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TRAPecista</a:t>
            </a:r>
            <a:r>
              <a:rPr lang="it-IT" dirty="0"/>
              <a:t> – Demo (Q&amp;A)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025E15A-C8A5-4439-C638-E56513E54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B4ECC2F-828E-557F-5D7D-BD691278D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47928" y="6378349"/>
            <a:ext cx="4285010" cy="365125"/>
          </a:xfrm>
        </p:spPr>
        <p:txBody>
          <a:bodyPr/>
          <a:lstStyle/>
          <a:p>
            <a:r>
              <a:rPr lang="en-US" dirty="0"/>
              <a:t>Stefano Sorrentino | </a:t>
            </a:r>
            <a:r>
              <a:rPr lang="en-US" dirty="0" err="1"/>
              <a:t>TRAPecista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B2BC7E2-FAD2-7906-6568-EA63FC021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7" name="Immagine 16" descr="Immagine che contiene testo, schermata, Carattere, algebra&#10;&#10;Descrizione generata automaticamente">
            <a:extLst>
              <a:ext uri="{FF2B5EF4-FFF2-40B4-BE49-F238E27FC236}">
                <a16:creationId xmlns:a16="http://schemas.microsoft.com/office/drawing/2014/main" id="{4B4A010C-4FC5-05B4-EEBF-043B3EB852B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3496" y="1326036"/>
            <a:ext cx="3818508" cy="15900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Immagine 18" descr="Immagine che contiene testo, schermata, software&#10;&#10;Descrizione generata automaticamente">
            <a:extLst>
              <a:ext uri="{FF2B5EF4-FFF2-40B4-BE49-F238E27FC236}">
                <a16:creationId xmlns:a16="http://schemas.microsoft.com/office/drawing/2014/main" id="{84625527-D6AA-632E-46A5-6A447EE644C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066" y="3043691"/>
            <a:ext cx="3819703" cy="26982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" name="Immagine 20" descr="Immagine che contiene testo, schermata, Carattere, lettera&#10;&#10;Descrizione generata automaticamente">
            <a:extLst>
              <a:ext uri="{FF2B5EF4-FFF2-40B4-BE49-F238E27FC236}">
                <a16:creationId xmlns:a16="http://schemas.microsoft.com/office/drawing/2014/main" id="{9637F803-9EF7-7D3C-DC8E-23CFDFD3D91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2068" y="1326036"/>
            <a:ext cx="5575310" cy="44159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ABF06E3-AD17-FCE2-446A-8B848316E53F}"/>
              </a:ext>
            </a:extLst>
          </p:cNvPr>
          <p:cNvSpPr txBox="1"/>
          <p:nvPr/>
        </p:nvSpPr>
        <p:spPr>
          <a:xfrm>
            <a:off x="1173496" y="5851784"/>
            <a:ext cx="441844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1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it-IT" sz="11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↑ </a:t>
            </a:r>
            <a:r>
              <a:rPr lang="it-IT" sz="1100" i="1" dirty="0" err="1"/>
              <a:t>Asking</a:t>
            </a:r>
            <a:r>
              <a:rPr lang="it-IT" sz="1100" i="1" dirty="0"/>
              <a:t> </a:t>
            </a:r>
            <a:r>
              <a:rPr lang="it-IT" sz="1100" i="1" dirty="0" err="1"/>
              <a:t>TRAPecista</a:t>
            </a:r>
            <a:r>
              <a:rPr lang="it-IT" sz="1100" i="1" dirty="0"/>
              <a:t> to </a:t>
            </a:r>
            <a:r>
              <a:rPr lang="it-IT" sz="1100" i="1" dirty="0" err="1"/>
              <a:t>write</a:t>
            </a:r>
            <a:r>
              <a:rPr lang="it-IT" sz="1100" i="1" dirty="0"/>
              <a:t> a TRAP script </a:t>
            </a:r>
            <a:r>
              <a:rPr lang="it-IT" sz="1100" i="1" dirty="0" err="1"/>
              <a:t>using</a:t>
            </a:r>
            <a:r>
              <a:rPr lang="it-IT" sz="1100" i="1" dirty="0"/>
              <a:t> </a:t>
            </a:r>
            <a:r>
              <a:rPr lang="it-IT" sz="1100" i="1" dirty="0" err="1"/>
              <a:t>built</a:t>
            </a:r>
            <a:r>
              <a:rPr lang="it-IT" sz="1100" i="1" dirty="0"/>
              <a:t>-in </a:t>
            </a:r>
            <a:r>
              <a:rPr lang="it-IT" sz="1100" i="1" dirty="0" err="1"/>
              <a:t>functions</a:t>
            </a:r>
            <a:endParaRPr lang="it-IT" sz="1100" i="1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C452A41-9691-68CB-A978-5A35E552DDEE}"/>
              </a:ext>
            </a:extLst>
          </p:cNvPr>
          <p:cNvSpPr txBox="1"/>
          <p:nvPr/>
        </p:nvSpPr>
        <p:spPr>
          <a:xfrm>
            <a:off x="6721653" y="5845290"/>
            <a:ext cx="40133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t-IT" sz="1100" b="0" i="1" u="none" strike="noStrike" dirty="0" err="1">
                <a:effectLst/>
                <a:latin typeface="Arial" panose="020B0604020202020204" pitchFamily="34" charset="0"/>
              </a:rPr>
              <a:t>QnA</a:t>
            </a:r>
            <a:r>
              <a:rPr lang="it-IT" sz="1100" b="0" i="1" u="none" strike="noStrike" dirty="0">
                <a:effectLst/>
                <a:latin typeface="Arial" panose="020B0604020202020204" pitchFamily="34" charset="0"/>
              </a:rPr>
              <a:t> over TRAP </a:t>
            </a:r>
            <a:r>
              <a:rPr lang="it-IT" sz="1100" b="0" i="1" u="none" strike="noStrike" dirty="0" err="1">
                <a:effectLst/>
                <a:latin typeface="Arial" panose="020B0604020202020204" pitchFamily="34" charset="0"/>
              </a:rPr>
              <a:t>functionalities</a:t>
            </a:r>
            <a:r>
              <a:rPr lang="it-IT" sz="1100" b="0" i="1" u="none" strike="noStrike" dirty="0">
                <a:effectLst/>
                <a:latin typeface="Arial" panose="020B0604020202020204" pitchFamily="34" charset="0"/>
              </a:rPr>
              <a:t> </a:t>
            </a:r>
            <a:r>
              <a:rPr lang="it-IT" sz="11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↑ </a:t>
            </a:r>
            <a:endParaRPr lang="it-IT" sz="1100" i="1" dirty="0"/>
          </a:p>
        </p:txBody>
      </p:sp>
    </p:spTree>
    <p:extLst>
      <p:ext uri="{BB962C8B-B14F-4D97-AF65-F5344CB8AC3E}">
        <p14:creationId xmlns:p14="http://schemas.microsoft.com/office/powerpoint/2010/main" val="41663219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03623-638A-41D7-C439-43CA92857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TRAPecista</a:t>
            </a:r>
            <a:r>
              <a:rPr lang="en-US" dirty="0"/>
              <a:t> – Demo (fails)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1AB8D1-7246-F714-FA30-C62304F1C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07E433-F333-9640-DA10-E5FCBC410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Stefano Sorrentino | TRAPecista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30A48D-B609-825B-57B0-43B579C2C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D48A7FFB-9F28-D5E1-B567-BE96BF0DA8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9456" y="1126230"/>
            <a:ext cx="4129760" cy="18131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Picture 12" descr="A screenshot of a computer error&#10;&#10;Description automatically generated">
            <a:extLst>
              <a:ext uri="{FF2B5EF4-FFF2-40B4-BE49-F238E27FC236}">
                <a16:creationId xmlns:a16="http://schemas.microsoft.com/office/drawing/2014/main" id="{63A3469C-AA2B-84FD-CA36-87AB1254300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6765" y="1126230"/>
            <a:ext cx="4535704" cy="3469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Picture 14" descr="A screenshot of a computer&#10;&#10;Description automatically generated">
            <a:extLst>
              <a:ext uri="{FF2B5EF4-FFF2-40B4-BE49-F238E27FC236}">
                <a16:creationId xmlns:a16="http://schemas.microsoft.com/office/drawing/2014/main" id="{E7656130-FE4A-C01C-14C0-FFEDC29152B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69"/>
          <a:stretch/>
        </p:blipFill>
        <p:spPr>
          <a:xfrm>
            <a:off x="1173496" y="3541927"/>
            <a:ext cx="4444408" cy="21741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Picture 16" descr="A red text on a white background&#10;&#10;Description automatically generated">
            <a:extLst>
              <a:ext uri="{FF2B5EF4-FFF2-40B4-BE49-F238E27FC236}">
                <a16:creationId xmlns:a16="http://schemas.microsoft.com/office/drawing/2014/main" id="{E2DA53D9-F320-3679-A5C2-6EB82A839BF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0618" y="5013177"/>
            <a:ext cx="4507310" cy="7132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CasellaDiTesto 2">
            <a:extLst>
              <a:ext uri="{FF2B5EF4-FFF2-40B4-BE49-F238E27FC236}">
                <a16:creationId xmlns:a16="http://schemas.microsoft.com/office/drawing/2014/main" id="{BA7639FE-F200-4E2B-6CED-0FAA9DE75B5D}"/>
              </a:ext>
            </a:extLst>
          </p:cNvPr>
          <p:cNvSpPr txBox="1"/>
          <p:nvPr/>
        </p:nvSpPr>
        <p:spPr>
          <a:xfrm>
            <a:off x="1173496" y="3014914"/>
            <a:ext cx="441844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1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it-IT" sz="11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↑ </a:t>
            </a:r>
            <a:r>
              <a:rPr lang="it-IT" sz="1100" i="1" dirty="0"/>
              <a:t>RAG hallucination example: wrong information about displaying results in TRAP is provided</a:t>
            </a:r>
          </a:p>
        </p:txBody>
      </p:sp>
      <p:sp>
        <p:nvSpPr>
          <p:cNvPr id="19" name="CasellaDiTesto 2">
            <a:extLst>
              <a:ext uri="{FF2B5EF4-FFF2-40B4-BE49-F238E27FC236}">
                <a16:creationId xmlns:a16="http://schemas.microsoft.com/office/drawing/2014/main" id="{2511F468-CB99-8AA9-E50A-67963022FFC0}"/>
              </a:ext>
            </a:extLst>
          </p:cNvPr>
          <p:cNvSpPr txBox="1"/>
          <p:nvPr/>
        </p:nvSpPr>
        <p:spPr>
          <a:xfrm>
            <a:off x="1187153" y="5739070"/>
            <a:ext cx="441844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1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it-IT" sz="11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↑ </a:t>
            </a:r>
            <a:r>
              <a:rPr lang="it-IT" sz="1100" i="1" dirty="0"/>
              <a:t>Graph flow problem: the RAG agent is invoked instead of the SQL one to handle a query optimization task</a:t>
            </a:r>
          </a:p>
        </p:txBody>
      </p:sp>
      <p:sp>
        <p:nvSpPr>
          <p:cNvPr id="20" name="CasellaDiTesto 2">
            <a:extLst>
              <a:ext uri="{FF2B5EF4-FFF2-40B4-BE49-F238E27FC236}">
                <a16:creationId xmlns:a16="http://schemas.microsoft.com/office/drawing/2014/main" id="{3C65B0FC-B798-0395-3FA0-EE3603BC6387}"/>
              </a:ext>
            </a:extLst>
          </p:cNvPr>
          <p:cNvSpPr txBox="1"/>
          <p:nvPr/>
        </p:nvSpPr>
        <p:spPr>
          <a:xfrm>
            <a:off x="6444021" y="4626391"/>
            <a:ext cx="441844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1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it-IT" sz="11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↑ </a:t>
            </a:r>
            <a:r>
              <a:rPr lang="it-IT" sz="1100" i="1" dirty="0"/>
              <a:t>SQL hallucination example: a wrong query is provided, resulting in an Oracle Error</a:t>
            </a:r>
          </a:p>
        </p:txBody>
      </p:sp>
      <p:sp>
        <p:nvSpPr>
          <p:cNvPr id="21" name="CasellaDiTesto 2">
            <a:extLst>
              <a:ext uri="{FF2B5EF4-FFF2-40B4-BE49-F238E27FC236}">
                <a16:creationId xmlns:a16="http://schemas.microsoft.com/office/drawing/2014/main" id="{60231C9A-9195-8AB1-3693-2E023C3F59BB}"/>
              </a:ext>
            </a:extLst>
          </p:cNvPr>
          <p:cNvSpPr txBox="1"/>
          <p:nvPr/>
        </p:nvSpPr>
        <p:spPr>
          <a:xfrm>
            <a:off x="6379480" y="5745024"/>
            <a:ext cx="441844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100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it-IT" sz="11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↑ </a:t>
            </a:r>
            <a:r>
              <a:rPr lang="it-IT" sz="1100" i="1" dirty="0"/>
              <a:t>Agent recursion error: the SQL agent fell in a tool-execution loop when checking the accuracy of a query</a:t>
            </a:r>
          </a:p>
        </p:txBody>
      </p:sp>
    </p:spTree>
    <p:extLst>
      <p:ext uri="{BB962C8B-B14F-4D97-AF65-F5344CB8AC3E}">
        <p14:creationId xmlns:p14="http://schemas.microsoft.com/office/powerpoint/2010/main" val="16375329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2D0291-124D-B106-91F9-E397F9CCB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Challenges and future deployments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5606354-D5A8-6BF3-F507-36F81E4EAF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3200" y="1971664"/>
            <a:ext cx="5616575" cy="4608512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b="0" dirty="0" err="1"/>
              <a:t>Avoiding</a:t>
            </a:r>
            <a:r>
              <a:rPr lang="it-IT" b="0" dirty="0"/>
              <a:t> </a:t>
            </a:r>
            <a:r>
              <a:rPr lang="it-IT" dirty="0" err="1"/>
              <a:t>hallucinations</a:t>
            </a:r>
            <a:r>
              <a:rPr lang="it-IT" dirty="0"/>
              <a:t> / </a:t>
            </a:r>
            <a:r>
              <a:rPr lang="it-IT" b="0" dirty="0" err="1"/>
              <a:t>maintaining</a:t>
            </a:r>
            <a:r>
              <a:rPr lang="it-IT" dirty="0"/>
              <a:t> interaction </a:t>
            </a:r>
            <a:r>
              <a:rPr lang="it-IT" dirty="0" err="1"/>
              <a:t>among</a:t>
            </a:r>
            <a:r>
              <a:rPr lang="it-IT" dirty="0"/>
              <a:t> agents and </a:t>
            </a:r>
            <a:r>
              <a:rPr lang="it-IT" dirty="0" err="1"/>
              <a:t>nodes</a:t>
            </a:r>
            <a:r>
              <a:rPr lang="it-IT" b="0" dirty="0"/>
              <a:t>;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b="0" dirty="0" err="1"/>
              <a:t>Finding</a:t>
            </a:r>
            <a:r>
              <a:rPr lang="it-IT" b="0" dirty="0"/>
              <a:t> the best </a:t>
            </a:r>
            <a:r>
              <a:rPr lang="it-IT" dirty="0" err="1"/>
              <a:t>hyper-parameters</a:t>
            </a:r>
            <a:r>
              <a:rPr lang="it-IT" b="0" dirty="0"/>
              <a:t> (temperature, </a:t>
            </a:r>
            <a:r>
              <a:rPr lang="it-IT" b="0" dirty="0" err="1"/>
              <a:t>chunks</a:t>
            </a:r>
            <a:r>
              <a:rPr lang="it-IT" b="0" dirty="0"/>
              <a:t> sizes, k-</a:t>
            </a:r>
            <a:r>
              <a:rPr lang="it-IT" b="0" dirty="0" err="1"/>
              <a:t>examples</a:t>
            </a:r>
            <a:r>
              <a:rPr lang="it-IT" b="0" dirty="0"/>
              <a:t>, history size) for </a:t>
            </a:r>
            <a:r>
              <a:rPr lang="it-IT" b="0" dirty="0" err="1"/>
              <a:t>optimal</a:t>
            </a:r>
            <a:r>
              <a:rPr lang="it-IT" b="0" dirty="0"/>
              <a:t> </a:t>
            </a:r>
            <a:r>
              <a:rPr lang="it-IT" b="0" dirty="0" err="1"/>
              <a:t>performace</a:t>
            </a:r>
            <a:r>
              <a:rPr lang="it-IT" b="0" dirty="0"/>
              <a:t>;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b="0" dirty="0"/>
              <a:t>Handling </a:t>
            </a:r>
            <a:r>
              <a:rPr lang="it-IT" dirty="0"/>
              <a:t>database updates;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4A947AB-C3BA-ACBC-E528-BCD8D3C933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27" y="1971665"/>
            <a:ext cx="5611813" cy="46085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 err="1">
                <a:solidFill>
                  <a:schemeClr val="tx1"/>
                </a:solidFill>
              </a:rPr>
              <a:t>Explore</a:t>
            </a:r>
            <a:r>
              <a:rPr lang="it-IT" b="0" dirty="0">
                <a:solidFill>
                  <a:schemeClr val="tx1"/>
                </a:solidFill>
              </a:rPr>
              <a:t> and </a:t>
            </a:r>
            <a:r>
              <a:rPr lang="it-IT" b="0" dirty="0" err="1">
                <a:solidFill>
                  <a:schemeClr val="tx1"/>
                </a:solidFill>
              </a:rPr>
              <a:t>evaluate</a:t>
            </a:r>
            <a:r>
              <a:rPr lang="it-IT" b="0" dirty="0">
                <a:solidFill>
                  <a:schemeClr val="tx1"/>
                </a:solidFill>
              </a:rPr>
              <a:t> performance of </a:t>
            </a:r>
            <a:r>
              <a:rPr lang="it-IT" b="0" dirty="0" err="1">
                <a:solidFill>
                  <a:schemeClr val="tx1"/>
                </a:solidFill>
              </a:rPr>
              <a:t>other</a:t>
            </a:r>
            <a:r>
              <a:rPr lang="it-IT" b="0" dirty="0">
                <a:solidFill>
                  <a:schemeClr val="tx1"/>
                </a:solidFill>
              </a:rPr>
              <a:t> </a:t>
            </a:r>
            <a:r>
              <a:rPr lang="it-IT" b="0" dirty="0" err="1">
                <a:solidFill>
                  <a:schemeClr val="tx1"/>
                </a:solidFill>
              </a:rPr>
              <a:t>approaches</a:t>
            </a:r>
            <a:r>
              <a:rPr lang="it-IT" b="0" dirty="0">
                <a:solidFill>
                  <a:schemeClr val="tx1"/>
                </a:solidFill>
              </a:rPr>
              <a:t> (</a:t>
            </a:r>
            <a:r>
              <a:rPr lang="it-IT" dirty="0">
                <a:solidFill>
                  <a:schemeClr val="tx1"/>
                </a:solidFill>
              </a:rPr>
              <a:t>fine-tuning, «plan &amp; </a:t>
            </a:r>
            <a:r>
              <a:rPr lang="it-IT" dirty="0" err="1">
                <a:solidFill>
                  <a:schemeClr val="tx1"/>
                </a:solidFill>
              </a:rPr>
              <a:t>execute</a:t>
            </a:r>
            <a:r>
              <a:rPr lang="it-IT" dirty="0">
                <a:solidFill>
                  <a:schemeClr val="tx1"/>
                </a:solidFill>
              </a:rPr>
              <a:t>» </a:t>
            </a:r>
            <a:r>
              <a:rPr lang="it-IT" b="0" dirty="0" err="1">
                <a:solidFill>
                  <a:schemeClr val="tx1"/>
                </a:solidFill>
              </a:rPr>
              <a:t>examples</a:t>
            </a:r>
            <a:r>
              <a:rPr lang="it-IT" b="0" dirty="0">
                <a:solidFill>
                  <a:schemeClr val="tx1"/>
                </a:solidFill>
              </a:rPr>
              <a:t>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>
                <a:solidFill>
                  <a:schemeClr val="tx1"/>
                </a:solidFill>
              </a:rPr>
              <a:t>Design a </a:t>
            </a:r>
            <a:r>
              <a:rPr lang="it-IT" b="0" dirty="0" err="1">
                <a:solidFill>
                  <a:schemeClr val="tx1"/>
                </a:solidFill>
              </a:rPr>
              <a:t>better</a:t>
            </a:r>
            <a:r>
              <a:rPr lang="it-IT" b="0" dirty="0">
                <a:solidFill>
                  <a:schemeClr val="tx1"/>
                </a:solidFill>
              </a:rPr>
              <a:t> </a:t>
            </a:r>
            <a:r>
              <a:rPr lang="it-IT" dirty="0">
                <a:solidFill>
                  <a:schemeClr val="tx1"/>
                </a:solidFill>
              </a:rPr>
              <a:t>UI</a:t>
            </a:r>
            <a:r>
              <a:rPr lang="it-IT" b="0" dirty="0">
                <a:solidFill>
                  <a:schemeClr val="tx1"/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>
                <a:solidFill>
                  <a:schemeClr val="tx1"/>
                </a:solidFill>
              </a:rPr>
              <a:t>Definitive </a:t>
            </a:r>
            <a:r>
              <a:rPr lang="it-IT" b="0" dirty="0" err="1">
                <a:solidFill>
                  <a:schemeClr val="tx1"/>
                </a:solidFill>
              </a:rPr>
              <a:t>migration</a:t>
            </a:r>
            <a:r>
              <a:rPr lang="it-IT" b="0" dirty="0">
                <a:solidFill>
                  <a:schemeClr val="tx1"/>
                </a:solidFill>
              </a:rPr>
              <a:t> to CERN </a:t>
            </a:r>
            <a:r>
              <a:rPr lang="it-IT" b="0" dirty="0" err="1">
                <a:solidFill>
                  <a:schemeClr val="tx1"/>
                </a:solidFill>
              </a:rPr>
              <a:t>hosted</a:t>
            </a:r>
            <a:r>
              <a:rPr lang="it-IT" b="0" dirty="0">
                <a:solidFill>
                  <a:schemeClr val="tx1"/>
                </a:solidFill>
              </a:rPr>
              <a:t> model.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B5BDEDD-180E-61B1-E013-7DEA7E79D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E1B15AF-23ED-7488-90E5-7A36C91F7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19936" y="6425116"/>
            <a:ext cx="4285010" cy="365125"/>
          </a:xfrm>
        </p:spPr>
        <p:txBody>
          <a:bodyPr/>
          <a:lstStyle/>
          <a:p>
            <a:r>
              <a:rPr lang="en-US" dirty="0"/>
              <a:t>Stefano Sorrentino | </a:t>
            </a:r>
            <a:r>
              <a:rPr lang="en-US" dirty="0" err="1"/>
              <a:t>TRAPecista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3A5E9A8-A5AB-F2C1-A05F-3D912DE63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8376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:a16="http://schemas.microsoft.com/office/drawing/2014/main" id="{361FC1A5-03C6-D5CC-DA64-492C8268DD0F}"/>
              </a:ext>
            </a:extLst>
          </p:cNvPr>
          <p:cNvSpPr txBox="1">
            <a:spLocks/>
          </p:cNvSpPr>
          <p:nvPr/>
        </p:nvSpPr>
        <p:spPr>
          <a:xfrm>
            <a:off x="3684042" y="2363258"/>
            <a:ext cx="4823916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dirty="0"/>
              <a:t>Thank </a:t>
            </a:r>
            <a:r>
              <a:rPr lang="it-IT" dirty="0" err="1"/>
              <a:t>you</a:t>
            </a:r>
            <a:r>
              <a:rPr lang="it-IT" dirty="0"/>
              <a:t> for </a:t>
            </a:r>
            <a:r>
              <a:rPr lang="it-IT" dirty="0" err="1"/>
              <a:t>your</a:t>
            </a:r>
            <a:r>
              <a:rPr lang="it-IT" dirty="0"/>
              <a:t> </a:t>
            </a:r>
            <a:r>
              <a:rPr lang="it-IT" dirty="0" err="1"/>
              <a:t>attention</a:t>
            </a:r>
            <a:r>
              <a:rPr lang="it-IT" dirty="0"/>
              <a:t>!</a:t>
            </a:r>
          </a:p>
          <a:p>
            <a:pPr algn="ctr"/>
            <a:endParaRPr lang="it-IT" dirty="0"/>
          </a:p>
          <a:p>
            <a:pPr algn="ctr"/>
            <a:r>
              <a:rPr lang="it-IT" sz="1000" dirty="0"/>
              <a:t>Stefano Sorrentino | TE-MSC-TM | Università di Bologna</a:t>
            </a:r>
          </a:p>
          <a:p>
            <a:pPr algn="ctr"/>
            <a:r>
              <a:rPr lang="it-IT" sz="1000" dirty="0"/>
              <a:t>Supervisor: Franco Julio Mangiarotti</a:t>
            </a:r>
          </a:p>
          <a:p>
            <a:pPr algn="ctr"/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val="3507679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FC0AB8A-2A39-75EF-0BC9-ED05759DF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SM18 test facility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77BFE7C-8721-E7B9-8F24-6B99638A90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5400" y="1604586"/>
            <a:ext cx="5616575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 err="1"/>
              <a:t>Tests</a:t>
            </a:r>
            <a:r>
              <a:rPr lang="it-IT" b="0" dirty="0"/>
              <a:t> on the LHC </a:t>
            </a:r>
            <a:r>
              <a:rPr lang="it-IT" b="0" dirty="0" err="1"/>
              <a:t>magnets</a:t>
            </a:r>
            <a:r>
              <a:rPr lang="it-IT" b="0" dirty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 err="1"/>
              <a:t>Need</a:t>
            </a:r>
            <a:r>
              <a:rPr lang="it-IT" b="0" dirty="0"/>
              <a:t> to </a:t>
            </a:r>
            <a:r>
              <a:rPr lang="it-IT" dirty="0" err="1"/>
              <a:t>keep</a:t>
            </a:r>
            <a:r>
              <a:rPr lang="it-IT" dirty="0"/>
              <a:t> track </a:t>
            </a:r>
            <a:r>
              <a:rPr lang="it-IT" b="0" dirty="0"/>
              <a:t>of test </a:t>
            </a:r>
            <a:r>
              <a:rPr lang="it-IT" b="0" dirty="0" err="1"/>
              <a:t>procedures</a:t>
            </a:r>
            <a:r>
              <a:rPr lang="it-IT" b="0" dirty="0"/>
              <a:t>, activities, </a:t>
            </a:r>
            <a:r>
              <a:rPr lang="it-IT" b="0" dirty="0" err="1"/>
              <a:t>results</a:t>
            </a:r>
            <a:r>
              <a:rPr lang="it-IT" b="0" dirty="0"/>
              <a:t>, reports, steps, items, </a:t>
            </a:r>
            <a:r>
              <a:rPr lang="it-IT" b="0" dirty="0" err="1"/>
              <a:t>responsibilities</a:t>
            </a:r>
            <a:r>
              <a:rPr lang="it-IT" b="0" dirty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 err="1"/>
              <a:t>Expanding</a:t>
            </a:r>
            <a:r>
              <a:rPr lang="it-IT" b="0" dirty="0"/>
              <a:t> and </a:t>
            </a:r>
            <a:r>
              <a:rPr lang="it-IT" b="0" dirty="0" err="1"/>
              <a:t>dynamic</a:t>
            </a:r>
            <a:r>
              <a:rPr lang="it-IT" b="0" dirty="0"/>
              <a:t> </a:t>
            </a:r>
            <a:r>
              <a:rPr lang="it-IT" b="0" dirty="0" err="1"/>
              <a:t>environment</a:t>
            </a:r>
            <a:r>
              <a:rPr lang="it-IT" b="0" dirty="0"/>
              <a:t>: data </a:t>
            </a:r>
            <a:r>
              <a:rPr lang="it-IT" b="0" dirty="0" err="1"/>
              <a:t>structures</a:t>
            </a:r>
            <a:r>
              <a:rPr lang="it-IT" b="0" dirty="0"/>
              <a:t> </a:t>
            </a:r>
            <a:r>
              <a:rPr lang="it-IT" b="0" dirty="0" err="1"/>
              <a:t>have</a:t>
            </a:r>
            <a:r>
              <a:rPr lang="it-IT" b="0" dirty="0"/>
              <a:t> to be </a:t>
            </a:r>
            <a:r>
              <a:rPr lang="it-IT" dirty="0" err="1"/>
              <a:t>flexible</a:t>
            </a:r>
            <a:r>
              <a:rPr lang="it-IT" b="0" dirty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 err="1"/>
              <a:t>Allowing</a:t>
            </a:r>
            <a:r>
              <a:rPr lang="it-IT" b="0" dirty="0"/>
              <a:t> a precise and </a:t>
            </a:r>
            <a:r>
              <a:rPr lang="it-IT" b="0" dirty="0" err="1"/>
              <a:t>efficient</a:t>
            </a:r>
            <a:r>
              <a:rPr lang="it-IT" b="0" dirty="0"/>
              <a:t> </a:t>
            </a:r>
            <a:r>
              <a:rPr lang="it-IT" dirty="0"/>
              <a:t>data storage and </a:t>
            </a:r>
            <a:r>
              <a:rPr lang="it-IT" dirty="0" err="1"/>
              <a:t>retrieval</a:t>
            </a:r>
            <a:r>
              <a:rPr lang="it-IT" b="0" dirty="0"/>
              <a:t> </a:t>
            </a:r>
            <a:r>
              <a:rPr lang="it-IT" b="0" dirty="0" err="1"/>
              <a:t>is</a:t>
            </a:r>
            <a:r>
              <a:rPr lang="it-IT" b="0" dirty="0"/>
              <a:t> </a:t>
            </a:r>
            <a:r>
              <a:rPr lang="it-IT" b="0" dirty="0" err="1"/>
              <a:t>crucial</a:t>
            </a:r>
            <a:r>
              <a:rPr lang="it-IT" b="0" dirty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 err="1"/>
              <a:t>Need</a:t>
            </a:r>
            <a:r>
              <a:rPr lang="it-IT" b="0" dirty="0"/>
              <a:t> to </a:t>
            </a:r>
            <a:r>
              <a:rPr lang="it-IT" dirty="0" err="1"/>
              <a:t>visualise</a:t>
            </a:r>
            <a:r>
              <a:rPr lang="it-IT" b="0" dirty="0"/>
              <a:t> </a:t>
            </a:r>
            <a:r>
              <a:rPr lang="it-IT" b="0" dirty="0" err="1"/>
              <a:t>specific</a:t>
            </a:r>
            <a:r>
              <a:rPr lang="it-IT" b="0" dirty="0"/>
              <a:t> information from a large knowledge base.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A62B2ED-CD96-A16C-BB8D-27420B461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09.09.24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FE2BAD0-A5BD-761F-69CC-5E327F14A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75920" y="6351213"/>
            <a:ext cx="4285010" cy="365125"/>
          </a:xfrm>
        </p:spPr>
        <p:txBody>
          <a:bodyPr/>
          <a:lstStyle/>
          <a:p>
            <a:r>
              <a:rPr lang="en-US" dirty="0"/>
              <a:t>Stefano Sorrentino | </a:t>
            </a:r>
            <a:r>
              <a:rPr lang="en-US" dirty="0" err="1"/>
              <a:t>TRAPecista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1F85C28-3415-C053-9A23-9EEC9DECE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DB045656-0197-E3CF-0AAC-0E28B913765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9"/>
          <a:stretch/>
        </p:blipFill>
        <p:spPr>
          <a:xfrm>
            <a:off x="7270983" y="873460"/>
            <a:ext cx="3836563" cy="511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859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1FCC99-095A-E82E-7F07-5EBA57725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it-IT" dirty="0"/>
              <a:t>The SM18 data </a:t>
            </a:r>
            <a:r>
              <a:rPr lang="it-IT" dirty="0" err="1"/>
              <a:t>ecosystem</a:t>
            </a:r>
            <a:endParaRPr lang="it-IT" dirty="0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ECF5BAC1-5780-6AB6-E7B2-F6997818FB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124744"/>
            <a:ext cx="5616575" cy="4923102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800" dirty="0"/>
              <a:t>Carvings DB (SM18 Test Database):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it-IT" sz="1500" b="0" dirty="0" err="1"/>
              <a:t>Evolving</a:t>
            </a:r>
            <a:r>
              <a:rPr lang="it-IT" sz="1500" b="0" dirty="0"/>
              <a:t> </a:t>
            </a:r>
            <a:r>
              <a:rPr lang="it-IT" sz="1500" b="0" dirty="0" err="1"/>
              <a:t>through</a:t>
            </a:r>
            <a:r>
              <a:rPr lang="it-IT" sz="1500" b="0" dirty="0"/>
              <a:t> the </a:t>
            </a:r>
            <a:r>
              <a:rPr lang="it-IT" sz="1500" b="0" dirty="0" err="1"/>
              <a:t>years</a:t>
            </a:r>
            <a:r>
              <a:rPr lang="it-IT" sz="1500" b="0" dirty="0"/>
              <a:t>, </a:t>
            </a:r>
            <a:r>
              <a:rPr lang="it-IT" sz="1500" b="0" dirty="0" err="1"/>
              <a:t>now</a:t>
            </a:r>
            <a:r>
              <a:rPr lang="it-IT" sz="1500" b="0" dirty="0"/>
              <a:t> </a:t>
            </a:r>
            <a:r>
              <a:rPr lang="it-IT" sz="1500" b="0" i="0" u="none" strike="noStrike" dirty="0">
                <a:effectLst/>
              </a:rPr>
              <a:t>~</a:t>
            </a:r>
            <a:r>
              <a:rPr lang="it-IT" sz="1500" b="1" dirty="0"/>
              <a:t>60</a:t>
            </a:r>
            <a:r>
              <a:rPr lang="it-IT" sz="1500" b="0" dirty="0"/>
              <a:t> </a:t>
            </a:r>
            <a:r>
              <a:rPr lang="it-IT" sz="1500" b="0" dirty="0" err="1"/>
              <a:t>tables</a:t>
            </a:r>
            <a:r>
              <a:rPr lang="it-IT" sz="1500" b="0" dirty="0"/>
              <a:t>. </a:t>
            </a:r>
            <a:r>
              <a:rPr lang="it-IT" sz="1500" b="0" dirty="0" err="1"/>
              <a:t>Manages</a:t>
            </a:r>
            <a:r>
              <a:rPr lang="it-IT" sz="1500" b="0" dirty="0"/>
              <a:t> </a:t>
            </a:r>
            <a:r>
              <a:rPr lang="it-IT" sz="1500" b="0" dirty="0" err="1"/>
              <a:t>detailed</a:t>
            </a:r>
            <a:r>
              <a:rPr lang="it-IT" sz="1500" b="0" dirty="0"/>
              <a:t> test plans, activities, </a:t>
            </a:r>
            <a:r>
              <a:rPr lang="it-IT" sz="1500" b="0" dirty="0" err="1"/>
              <a:t>results</a:t>
            </a:r>
            <a:r>
              <a:rPr lang="it-IT" sz="1500" b="0" dirty="0"/>
              <a:t>, and </a:t>
            </a:r>
            <a:r>
              <a:rPr lang="it-IT" sz="1500" b="0" dirty="0" err="1"/>
              <a:t>configurations</a:t>
            </a:r>
            <a:r>
              <a:rPr lang="it-IT" sz="1500" b="0" dirty="0"/>
              <a:t> for </a:t>
            </a:r>
            <a:r>
              <a:rPr lang="it-IT" sz="1500" b="0" dirty="0" err="1"/>
              <a:t>magnets</a:t>
            </a:r>
            <a:r>
              <a:rPr lang="it-IT" sz="1500" b="0" dirty="0"/>
              <a:t> and </a:t>
            </a:r>
            <a:r>
              <a:rPr lang="it-IT" sz="1500" b="0" dirty="0" err="1"/>
              <a:t>related</a:t>
            </a:r>
            <a:r>
              <a:rPr lang="it-IT" sz="1500" b="0" dirty="0"/>
              <a:t> </a:t>
            </a:r>
            <a:r>
              <a:rPr lang="it-IT" sz="1500" b="0" dirty="0" err="1"/>
              <a:t>equipment</a:t>
            </a:r>
            <a:r>
              <a:rPr lang="it-IT" sz="1500" b="0" dirty="0"/>
              <a:t> </a:t>
            </a:r>
            <a:r>
              <a:rPr lang="it-IT" sz="1500" b="0" dirty="0" err="1"/>
              <a:t>at</a:t>
            </a:r>
            <a:r>
              <a:rPr lang="it-IT" sz="1500" b="0" dirty="0"/>
              <a:t> SM18;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it-IT" sz="1500" dirty="0" err="1"/>
              <a:t>Extensive</a:t>
            </a:r>
            <a:r>
              <a:rPr lang="it-IT" sz="1500" dirty="0"/>
              <a:t> </a:t>
            </a:r>
            <a:r>
              <a:rPr lang="it-IT" sz="1500" dirty="0" err="1"/>
              <a:t>records</a:t>
            </a:r>
            <a:r>
              <a:rPr lang="it-IT" sz="1500" dirty="0"/>
              <a:t>, </a:t>
            </a:r>
            <a:r>
              <a:rPr lang="it-IT" sz="1500" dirty="0" err="1"/>
              <a:t>such</a:t>
            </a:r>
            <a:r>
              <a:rPr lang="it-IT" sz="1500" dirty="0"/>
              <a:t> </a:t>
            </a:r>
            <a:r>
              <a:rPr lang="it-IT" sz="1500" dirty="0" err="1"/>
              <a:t>as</a:t>
            </a:r>
            <a:r>
              <a:rPr lang="it-IT" sz="1500" dirty="0"/>
              <a:t>: </a:t>
            </a:r>
          </a:p>
          <a:p>
            <a:pPr lvl="1" indent="0">
              <a:buNone/>
            </a:pPr>
            <a:r>
              <a:rPr lang="it-IT" sz="1500" dirty="0"/>
              <a:t>	</a:t>
            </a:r>
            <a:r>
              <a:rPr lang="it-IT" sz="1500" dirty="0" err="1"/>
              <a:t>cvg_testplan_activity_res_out</a:t>
            </a:r>
            <a:r>
              <a:rPr lang="it-IT" sz="1500" dirty="0"/>
              <a:t>: </a:t>
            </a:r>
            <a:r>
              <a:rPr lang="it-IT" sz="1500" b="1" dirty="0"/>
              <a:t>843,345</a:t>
            </a:r>
            <a:r>
              <a:rPr lang="it-IT" sz="1500" dirty="0"/>
              <a:t> </a:t>
            </a:r>
            <a:r>
              <a:rPr lang="it-IT" sz="1500" dirty="0" err="1"/>
              <a:t>rows</a:t>
            </a:r>
            <a:r>
              <a:rPr lang="it-IT" sz="1500" dirty="0"/>
              <a:t> (single-	</a:t>
            </a:r>
            <a:r>
              <a:rPr lang="it-IT" sz="1500" dirty="0" err="1"/>
              <a:t>valued</a:t>
            </a:r>
            <a:r>
              <a:rPr lang="it-IT" sz="1500" dirty="0"/>
              <a:t> test data entries) 	</a:t>
            </a:r>
          </a:p>
          <a:p>
            <a:pPr lvl="1" indent="0">
              <a:buNone/>
            </a:pPr>
            <a:r>
              <a:rPr lang="it-IT" sz="1500" dirty="0"/>
              <a:t>	</a:t>
            </a:r>
            <a:r>
              <a:rPr lang="it-IT" sz="1500" dirty="0" err="1"/>
              <a:t>cvg_testplan_activity_res</a:t>
            </a:r>
            <a:r>
              <a:rPr lang="it-IT" sz="1500" dirty="0"/>
              <a:t>: </a:t>
            </a:r>
            <a:r>
              <a:rPr lang="it-IT" sz="1500" b="1" dirty="0"/>
              <a:t>18,638</a:t>
            </a:r>
            <a:r>
              <a:rPr lang="it-IT" sz="1500" dirty="0"/>
              <a:t> </a:t>
            </a:r>
            <a:r>
              <a:rPr lang="it-IT" sz="1500" dirty="0" err="1"/>
              <a:t>rows</a:t>
            </a:r>
            <a:r>
              <a:rPr lang="it-IT" sz="1500" dirty="0"/>
              <a:t> (activities 	reports);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it-IT" sz="1500" dirty="0"/>
              <a:t>Modular and complex schema. </a:t>
            </a:r>
            <a:endParaRPr lang="it-IT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800" dirty="0"/>
              <a:t>Carpenter (DB web </a:t>
            </a:r>
            <a:r>
              <a:rPr lang="it-IT" sz="1800" dirty="0" err="1"/>
              <a:t>interface</a:t>
            </a:r>
            <a:r>
              <a:rPr lang="it-IT" sz="1800" dirty="0"/>
              <a:t>):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it-IT" sz="1500" dirty="0"/>
              <a:t>User interaction with the database;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it-IT" sz="1500" dirty="0"/>
              <a:t>Data </a:t>
            </a:r>
            <a:r>
              <a:rPr lang="it-IT" sz="1500" dirty="0" err="1"/>
              <a:t>visualisation</a:t>
            </a:r>
            <a:r>
              <a:rPr lang="it-IT" sz="1500" dirty="0"/>
              <a:t>.</a:t>
            </a:r>
            <a:endParaRPr lang="it-IT" sz="18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800" dirty="0"/>
              <a:t>TRAP (Test </a:t>
            </a:r>
            <a:r>
              <a:rPr lang="it-IT" sz="1800" dirty="0" err="1"/>
              <a:t>Results</a:t>
            </a:r>
            <a:r>
              <a:rPr lang="it-IT" sz="1800" dirty="0"/>
              <a:t> Analysis Platform): </a:t>
            </a:r>
          </a:p>
          <a:p>
            <a:pPr marL="666750" lvl="1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it-IT" sz="1500" dirty="0"/>
              <a:t>Web </a:t>
            </a:r>
            <a:r>
              <a:rPr lang="it-IT" sz="1500" dirty="0" err="1"/>
              <a:t>application</a:t>
            </a:r>
            <a:r>
              <a:rPr lang="it-IT" sz="1500" dirty="0"/>
              <a:t> to </a:t>
            </a:r>
            <a:r>
              <a:rPr lang="it-IT" sz="1500" dirty="0" err="1"/>
              <a:t>run</a:t>
            </a:r>
            <a:r>
              <a:rPr lang="it-IT" sz="1500" dirty="0"/>
              <a:t> scripts </a:t>
            </a:r>
            <a:r>
              <a:rPr lang="it-IT" sz="1500" dirty="0" err="1"/>
              <a:t>interacting</a:t>
            </a:r>
            <a:r>
              <a:rPr lang="it-IT" sz="1500" dirty="0"/>
              <a:t> with Carvings;</a:t>
            </a:r>
          </a:p>
          <a:p>
            <a:pPr marL="666750" lvl="1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it-IT" sz="1500" dirty="0"/>
              <a:t>Upload, </a:t>
            </a:r>
            <a:r>
              <a:rPr lang="it-IT" sz="1500" dirty="0" err="1"/>
              <a:t>run</a:t>
            </a:r>
            <a:r>
              <a:rPr lang="it-IT" sz="1500" dirty="0"/>
              <a:t> and </a:t>
            </a:r>
            <a:r>
              <a:rPr lang="it-IT" sz="1500" dirty="0" err="1"/>
              <a:t>publish</a:t>
            </a:r>
            <a:r>
              <a:rPr lang="it-IT" sz="1500" dirty="0"/>
              <a:t> scripts on an </a:t>
            </a:r>
            <a:r>
              <a:rPr lang="it-IT" sz="1500" dirty="0" err="1"/>
              <a:t>isolated</a:t>
            </a:r>
            <a:r>
              <a:rPr lang="it-IT" sz="1500" dirty="0"/>
              <a:t> and </a:t>
            </a:r>
            <a:r>
              <a:rPr lang="it-IT" sz="1500" dirty="0" err="1"/>
              <a:t>containerized</a:t>
            </a:r>
            <a:r>
              <a:rPr lang="it-IT" sz="1500" dirty="0"/>
              <a:t> </a:t>
            </a:r>
            <a:r>
              <a:rPr lang="it-IT" sz="1500" dirty="0" err="1"/>
              <a:t>environment</a:t>
            </a:r>
            <a:r>
              <a:rPr lang="it-IT" sz="1500" dirty="0"/>
              <a:t>.</a:t>
            </a:r>
          </a:p>
        </p:txBody>
      </p:sp>
      <p:pic>
        <p:nvPicPr>
          <p:cNvPr id="8" name="Immagine 7" descr="Immagine che contiene testo, diagramma, Piano&#10;&#10;Descrizione generata automaticamente">
            <a:extLst>
              <a:ext uri="{FF2B5EF4-FFF2-40B4-BE49-F238E27FC236}">
                <a16:creationId xmlns:a16="http://schemas.microsoft.com/office/drawing/2014/main" id="{5E2B020D-27C5-F337-70E6-57907B033E0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7939" y="1439335"/>
            <a:ext cx="5586074" cy="4608511"/>
          </a:xfrm>
          <a:prstGeom prst="rect">
            <a:avLst/>
          </a:prstGeom>
          <a:noFill/>
        </p:spPr>
      </p:pic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D2CEB2A-827A-1F51-2522-128A86D872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it-IT"/>
              <a:t>09.09.24</a:t>
            </a:r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F26F33B-D1B0-DBBA-5114-C1E17DFD5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 anchor="ctr">
            <a:normAutofit/>
          </a:bodyPr>
          <a:lstStyle/>
          <a:p>
            <a:pPr algn="ctr">
              <a:spcAft>
                <a:spcPts val="600"/>
              </a:spcAft>
            </a:pPr>
            <a:r>
              <a:rPr lang="en-US" dirty="0"/>
              <a:t>Stefano Sorrentino | </a:t>
            </a:r>
            <a:r>
              <a:rPr lang="en-US" dirty="0" err="1"/>
              <a:t>TRAPecista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B75E6FD-9F70-9A8D-0DD4-1CE326861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493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A1CE00-5A56-B528-6C1A-0126F9CED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Retrieving nested information</a:t>
            </a:r>
            <a:br>
              <a:rPr lang="it-IT" dirty="0"/>
            </a:br>
            <a:r>
              <a:rPr lang="it-IT" sz="2400" b="0" dirty="0"/>
              <a:t>e.g. «write a query to retrieve for every hv test performed on magnets that start with mcb the ambient humidity and the test date» + TRAP script to plot the results</a:t>
            </a:r>
            <a:endParaRPr lang="it-IT" b="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1AFAE9A-0608-3E73-4CDF-34C976D2ED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681050"/>
            <a:ext cx="5616575" cy="4608512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1800" dirty="0" err="1"/>
              <a:t>Identify</a:t>
            </a:r>
            <a:r>
              <a:rPr lang="it-IT" sz="1800" dirty="0"/>
              <a:t> </a:t>
            </a:r>
            <a:r>
              <a:rPr lang="it-IT" sz="1800" dirty="0" err="1"/>
              <a:t>Relevant</a:t>
            </a:r>
            <a:r>
              <a:rPr lang="it-IT" sz="1800" dirty="0"/>
              <a:t> </a:t>
            </a:r>
            <a:r>
              <a:rPr lang="it-IT" sz="1800" dirty="0" err="1"/>
              <a:t>Tables</a:t>
            </a:r>
            <a:r>
              <a:rPr lang="it-IT" sz="1800" dirty="0"/>
              <a:t> and Fields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it-IT" sz="1200" dirty="0" err="1"/>
              <a:t>cvg_archetype</a:t>
            </a:r>
            <a:r>
              <a:rPr lang="it-IT" sz="1200" dirty="0"/>
              <a:t>: </a:t>
            </a:r>
            <a:r>
              <a:rPr lang="it-IT" sz="1200" dirty="0" err="1"/>
              <a:t>Contains</a:t>
            </a:r>
            <a:r>
              <a:rPr lang="it-IT" sz="1200" dirty="0"/>
              <a:t> </a:t>
            </a:r>
            <a:r>
              <a:rPr lang="it-IT" sz="1200" dirty="0" err="1"/>
              <a:t>archetypes</a:t>
            </a:r>
            <a:r>
              <a:rPr lang="it-IT" sz="1200" dirty="0"/>
              <a:t> (e.g., "HV test")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it-IT" sz="1200" dirty="0" err="1"/>
              <a:t>cvg_archetype_output</a:t>
            </a:r>
            <a:r>
              <a:rPr lang="it-IT" sz="1200" dirty="0"/>
              <a:t>: Maps outputs to </a:t>
            </a:r>
            <a:r>
              <a:rPr lang="it-IT" sz="1200" dirty="0" err="1"/>
              <a:t>archetypes</a:t>
            </a:r>
            <a:r>
              <a:rPr lang="it-IT" sz="1200" dirty="0"/>
              <a:t> (e.g., ambient </a:t>
            </a:r>
            <a:r>
              <a:rPr lang="it-IT" sz="1200" dirty="0" err="1"/>
              <a:t>humidity</a:t>
            </a:r>
            <a:r>
              <a:rPr lang="it-IT" sz="1200" dirty="0"/>
              <a:t>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it-IT" sz="1200" dirty="0" err="1"/>
              <a:t>cvg_testplan_activity_res</a:t>
            </a:r>
            <a:r>
              <a:rPr lang="it-IT" sz="1200" dirty="0"/>
              <a:t>: Stores test </a:t>
            </a:r>
            <a:r>
              <a:rPr lang="it-IT" sz="1200" dirty="0" err="1"/>
              <a:t>results</a:t>
            </a:r>
            <a:r>
              <a:rPr lang="it-IT" sz="1200" dirty="0"/>
              <a:t>, </a:t>
            </a:r>
            <a:r>
              <a:rPr lang="it-IT" sz="1200" dirty="0" err="1"/>
              <a:t>including</a:t>
            </a:r>
            <a:r>
              <a:rPr lang="it-IT" sz="1200" dirty="0"/>
              <a:t> </a:t>
            </a:r>
            <a:r>
              <a:rPr lang="it-IT" sz="1200" dirty="0" err="1"/>
              <a:t>dates</a:t>
            </a:r>
            <a:endParaRPr lang="it-IT" sz="120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it-IT" sz="1200" dirty="0" err="1"/>
              <a:t>cvg_testplan_activity_res_out</a:t>
            </a:r>
            <a:r>
              <a:rPr lang="it-IT" sz="1200" dirty="0"/>
              <a:t>: Stores output </a:t>
            </a:r>
            <a:r>
              <a:rPr lang="it-IT" sz="1200" dirty="0" err="1"/>
              <a:t>values</a:t>
            </a:r>
            <a:r>
              <a:rPr lang="it-IT" sz="1200" dirty="0"/>
              <a:t> from test </a:t>
            </a:r>
            <a:r>
              <a:rPr lang="it-IT" sz="1200" dirty="0" err="1"/>
              <a:t>results</a:t>
            </a:r>
            <a:endParaRPr lang="it-IT" sz="120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it-IT" sz="1200" dirty="0" err="1"/>
              <a:t>cvg_circuit</a:t>
            </a:r>
            <a:r>
              <a:rPr lang="it-IT" sz="1200" dirty="0"/>
              <a:t>: Stores </a:t>
            </a:r>
            <a:r>
              <a:rPr lang="it-IT" sz="1200" dirty="0" err="1"/>
              <a:t>circuit</a:t>
            </a:r>
            <a:r>
              <a:rPr lang="it-IT" sz="1200" dirty="0"/>
              <a:t> </a:t>
            </a:r>
            <a:r>
              <a:rPr lang="it-IT" sz="1200" dirty="0" err="1"/>
              <a:t>details</a:t>
            </a:r>
            <a:r>
              <a:rPr lang="it-IT" sz="1200" dirty="0"/>
              <a:t> (e.g., names of </a:t>
            </a:r>
            <a:r>
              <a:rPr lang="it-IT" sz="1200" dirty="0" err="1"/>
              <a:t>magnets</a:t>
            </a:r>
            <a:r>
              <a:rPr lang="it-IT" sz="12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800" dirty="0" err="1"/>
              <a:t>Explore</a:t>
            </a:r>
            <a:r>
              <a:rPr lang="it-IT" sz="1800" dirty="0"/>
              <a:t> </a:t>
            </a:r>
            <a:r>
              <a:rPr lang="it-IT" sz="1800" dirty="0" err="1"/>
              <a:t>relationships</a:t>
            </a:r>
            <a:r>
              <a:rPr lang="it-IT" sz="1800" dirty="0"/>
              <a:t> and </a:t>
            </a:r>
            <a:r>
              <a:rPr lang="it-IT" sz="1800" dirty="0" err="1"/>
              <a:t>cardinalities</a:t>
            </a:r>
            <a:r>
              <a:rPr lang="it-IT" sz="1800" dirty="0"/>
              <a:t> </a:t>
            </a:r>
            <a:r>
              <a:rPr lang="it-IT" sz="1800" dirty="0" err="1"/>
              <a:t>between</a:t>
            </a:r>
            <a:r>
              <a:rPr lang="it-IT" sz="1800" dirty="0"/>
              <a:t> </a:t>
            </a:r>
            <a:r>
              <a:rPr lang="it-IT" sz="1800" dirty="0" err="1"/>
              <a:t>tables</a:t>
            </a:r>
            <a:endParaRPr lang="it-IT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800" dirty="0" err="1"/>
              <a:t>Understand</a:t>
            </a:r>
            <a:r>
              <a:rPr lang="it-IT" sz="1800" dirty="0"/>
              <a:t> </a:t>
            </a:r>
            <a:r>
              <a:rPr lang="it-IT" sz="1800" dirty="0" err="1"/>
              <a:t>constraints</a:t>
            </a:r>
            <a:r>
              <a:rPr lang="it-IT" sz="1800" dirty="0"/>
              <a:t> and </a:t>
            </a:r>
            <a:r>
              <a:rPr lang="it-IT" sz="1800" dirty="0" err="1"/>
              <a:t>requirements</a:t>
            </a:r>
            <a:r>
              <a:rPr lang="it-IT" sz="1800" dirty="0"/>
              <a:t>, data </a:t>
            </a:r>
            <a:r>
              <a:rPr lang="it-IT" sz="1800" dirty="0" err="1"/>
              <a:t>types</a:t>
            </a:r>
            <a:r>
              <a:rPr lang="it-IT" sz="1800" dirty="0"/>
              <a:t>, </a:t>
            </a:r>
            <a:r>
              <a:rPr lang="it-IT" sz="1800" dirty="0" err="1"/>
              <a:t>characters</a:t>
            </a:r>
            <a:r>
              <a:rPr lang="it-IT" sz="1800" dirty="0"/>
              <a:t>, </a:t>
            </a:r>
            <a:r>
              <a:rPr lang="it-IT" sz="1800" dirty="0" err="1"/>
              <a:t>univoque</a:t>
            </a:r>
            <a:r>
              <a:rPr lang="it-IT" sz="1800" dirty="0"/>
              <a:t> names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800" dirty="0" err="1"/>
              <a:t>Construct</a:t>
            </a:r>
            <a:r>
              <a:rPr lang="it-IT" sz="1800" dirty="0"/>
              <a:t> and </a:t>
            </a:r>
            <a:r>
              <a:rPr lang="it-IT" sz="1800" dirty="0" err="1"/>
              <a:t>optimize</a:t>
            </a:r>
            <a:r>
              <a:rPr lang="it-IT" sz="1800" dirty="0"/>
              <a:t> the query (</a:t>
            </a:r>
            <a:r>
              <a:rPr lang="it-IT" sz="1800" dirty="0" err="1"/>
              <a:t>subquery</a:t>
            </a:r>
            <a:r>
              <a:rPr lang="it-IT" sz="1800" dirty="0"/>
              <a:t>, joins, filters)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800" dirty="0" err="1"/>
              <a:t>Understand</a:t>
            </a:r>
            <a:r>
              <a:rPr lang="it-IT" sz="1800" dirty="0"/>
              <a:t> TRAP </a:t>
            </a:r>
            <a:r>
              <a:rPr lang="it-IT" sz="1800" dirty="0" err="1"/>
              <a:t>application</a:t>
            </a:r>
            <a:r>
              <a:rPr lang="it-IT" sz="1800" dirty="0"/>
              <a:t> + </a:t>
            </a:r>
            <a:r>
              <a:rPr lang="it-IT" sz="1800" dirty="0" err="1"/>
              <a:t>python</a:t>
            </a:r>
            <a:r>
              <a:rPr lang="it-IT" sz="1800" dirty="0"/>
              <a:t> </a:t>
            </a:r>
            <a:r>
              <a:rPr lang="it-IT" sz="1800" dirty="0" err="1"/>
              <a:t>requirements</a:t>
            </a:r>
            <a:endParaRPr lang="it-IT" sz="1800" dirty="0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898EA58-FB87-2C0A-3E63-B3B8F82C3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4A72F4F-F373-35D1-9629-75C274647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47928" y="6378349"/>
            <a:ext cx="4285010" cy="365125"/>
          </a:xfrm>
        </p:spPr>
        <p:txBody>
          <a:bodyPr/>
          <a:lstStyle/>
          <a:p>
            <a:r>
              <a:rPr lang="en-US" dirty="0"/>
              <a:t>Stefano Sorrentino | </a:t>
            </a:r>
            <a:r>
              <a:rPr lang="en-US" dirty="0" err="1"/>
              <a:t>TRAPecista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194D23E-AA1C-82E1-63EB-578FC4526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5" name="Immagine 14" descr="Immagine che contiene testo, diagramma, Piano, schematico&#10;&#10;Descrizione generata automaticamente">
            <a:extLst>
              <a:ext uri="{FF2B5EF4-FFF2-40B4-BE49-F238E27FC236}">
                <a16:creationId xmlns:a16="http://schemas.microsoft.com/office/drawing/2014/main" id="{6759E54E-32DA-519C-1538-76C6A0E3FF2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7439" y="1681050"/>
            <a:ext cx="5043824" cy="4341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15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0C56EE-183C-3BE2-4B88-45E205AC9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Large Language Models (</a:t>
            </a:r>
            <a:r>
              <a:rPr lang="it-IT" dirty="0" err="1"/>
              <a:t>LLMs</a:t>
            </a:r>
            <a:r>
              <a:rPr lang="it-IT" dirty="0"/>
              <a:t>): new tools for information management </a:t>
            </a:r>
            <a:r>
              <a:rPr lang="it-IT" dirty="0" err="1"/>
              <a:t>at</a:t>
            </a:r>
            <a:r>
              <a:rPr lang="it-IT" dirty="0"/>
              <a:t> CERN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BF852A9-6EB4-B580-4EB3-9F0128211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50EDF3C-75BC-5E44-B79F-FB481BCCE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/>
              <a:t>Stefano Sorrentino | TRAPecista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DA9B834-117B-F1DC-6381-B8C8CD8D6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96C7B32D-1255-A8BA-7EB0-96D93CFDD0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235" y="1487681"/>
            <a:ext cx="5472742" cy="4183004"/>
          </a:xfrm>
        </p:spPr>
        <p:txBody>
          <a:bodyPr>
            <a:normAutofit fontScale="70000" lnSpcReduction="20000"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/>
              <a:t>Transformer </a:t>
            </a:r>
            <a:r>
              <a:rPr lang="it-IT" b="0" dirty="0"/>
              <a:t>DL</a:t>
            </a:r>
            <a:r>
              <a:rPr lang="it-IT" dirty="0"/>
              <a:t> </a:t>
            </a:r>
            <a:r>
              <a:rPr lang="it-IT" b="0" dirty="0" err="1"/>
              <a:t>architecture</a:t>
            </a:r>
            <a:r>
              <a:rPr lang="it-IT" b="0" dirty="0"/>
              <a:t>,</a:t>
            </a:r>
            <a:r>
              <a:rPr lang="it-IT" dirty="0"/>
              <a:t> «</a:t>
            </a:r>
            <a:r>
              <a:rPr lang="it-IT" dirty="0" err="1"/>
              <a:t>attention</a:t>
            </a:r>
            <a:r>
              <a:rPr lang="it-IT" dirty="0"/>
              <a:t>» </a:t>
            </a:r>
            <a:r>
              <a:rPr lang="it-IT" b="0" dirty="0"/>
              <a:t>mechanism</a:t>
            </a:r>
            <a:r>
              <a:rPr lang="it-IT" b="0" baseline="30000" dirty="0"/>
              <a:t>1</a:t>
            </a:r>
            <a:r>
              <a:rPr lang="it-IT" b="0" dirty="0"/>
              <a:t>: </a:t>
            </a:r>
            <a:r>
              <a:rPr lang="it-IT" dirty="0" err="1"/>
              <a:t>context</a:t>
            </a:r>
            <a:r>
              <a:rPr lang="it-IT" b="0" dirty="0"/>
              <a:t> </a:t>
            </a:r>
            <a:r>
              <a:rPr lang="it-IT" b="0" dirty="0" err="1"/>
              <a:t>is</a:t>
            </a:r>
            <a:r>
              <a:rPr lang="it-IT" b="0" dirty="0"/>
              <a:t> key to </a:t>
            </a:r>
            <a:r>
              <a:rPr lang="it-IT" b="0" dirty="0" err="1"/>
              <a:t>shape</a:t>
            </a:r>
            <a:r>
              <a:rPr lang="it-IT" b="0" dirty="0"/>
              <a:t> </a:t>
            </a:r>
            <a:r>
              <a:rPr lang="it-IT" b="0" dirty="0" err="1"/>
              <a:t>semantics</a:t>
            </a:r>
            <a:r>
              <a:rPr lang="it-IT" b="0" dirty="0"/>
              <a:t> of word </a:t>
            </a:r>
            <a:r>
              <a:rPr lang="it-IT" b="0" dirty="0" err="1"/>
              <a:t>embeddings</a:t>
            </a:r>
            <a:r>
              <a:rPr lang="it-IT" b="0" dirty="0"/>
              <a:t>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b="0" dirty="0" err="1"/>
              <a:t>Scaled</a:t>
            </a:r>
            <a:r>
              <a:rPr lang="it-IT" b="0" dirty="0"/>
              <a:t> up </a:t>
            </a:r>
            <a:r>
              <a:rPr lang="it-IT" dirty="0" err="1"/>
              <a:t>pre-trained</a:t>
            </a:r>
            <a:r>
              <a:rPr lang="it-IT" b="0" dirty="0"/>
              <a:t> </a:t>
            </a:r>
            <a:r>
              <a:rPr lang="it-IT" b="0" dirty="0" err="1"/>
              <a:t>LLMs</a:t>
            </a:r>
            <a:r>
              <a:rPr lang="it-IT" b="0" dirty="0"/>
              <a:t> </a:t>
            </a:r>
            <a:r>
              <a:rPr lang="it-IT" b="0" dirty="0" err="1"/>
              <a:t>perform</a:t>
            </a:r>
            <a:r>
              <a:rPr lang="it-IT" b="0" dirty="0"/>
              <a:t> </a:t>
            </a:r>
            <a:r>
              <a:rPr lang="it-IT" b="0" dirty="0" err="1"/>
              <a:t>well</a:t>
            </a:r>
            <a:r>
              <a:rPr lang="it-IT" b="0" dirty="0"/>
              <a:t> </a:t>
            </a:r>
            <a:r>
              <a:rPr lang="it-IT" b="0" dirty="0" err="1"/>
              <a:t>when</a:t>
            </a:r>
            <a:r>
              <a:rPr lang="it-IT" b="0" dirty="0"/>
              <a:t> </a:t>
            </a:r>
            <a:r>
              <a:rPr lang="it-IT" b="0" dirty="0" err="1"/>
              <a:t>it</a:t>
            </a:r>
            <a:r>
              <a:rPr lang="it-IT" b="0" dirty="0"/>
              <a:t> </a:t>
            </a:r>
            <a:r>
              <a:rPr lang="it-IT" b="0" dirty="0" err="1"/>
              <a:t>comes</a:t>
            </a:r>
            <a:r>
              <a:rPr lang="it-IT" b="0" dirty="0"/>
              <a:t> to task-</a:t>
            </a:r>
            <a:r>
              <a:rPr lang="it-IT" b="0" dirty="0" err="1"/>
              <a:t>oriented</a:t>
            </a:r>
            <a:r>
              <a:rPr lang="it-IT" b="0" dirty="0"/>
              <a:t> </a:t>
            </a:r>
            <a:r>
              <a:rPr lang="it-IT" dirty="0" err="1"/>
              <a:t>retrieval</a:t>
            </a:r>
            <a:r>
              <a:rPr lang="it-IT" b="0" dirty="0"/>
              <a:t> and </a:t>
            </a:r>
            <a:r>
              <a:rPr lang="it-IT" b="0" dirty="0" err="1"/>
              <a:t>application</a:t>
            </a:r>
            <a:r>
              <a:rPr lang="it-IT" b="0" dirty="0"/>
              <a:t> of </a:t>
            </a:r>
            <a:r>
              <a:rPr lang="it-IT" b="0" dirty="0" err="1"/>
              <a:t>vast</a:t>
            </a:r>
            <a:r>
              <a:rPr lang="it-IT" b="0" dirty="0"/>
              <a:t> </a:t>
            </a:r>
            <a:r>
              <a:rPr lang="it-IT" b="0" dirty="0" err="1"/>
              <a:t>amounts</a:t>
            </a:r>
            <a:r>
              <a:rPr lang="it-IT" b="0" dirty="0"/>
              <a:t> of </a:t>
            </a:r>
            <a:r>
              <a:rPr lang="it-IT" dirty="0"/>
              <a:t>knowledge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provided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context</a:t>
            </a:r>
            <a:r>
              <a:rPr lang="it-IT" b="0" baseline="30000" dirty="0"/>
              <a:t>2;</a:t>
            </a:r>
            <a:endParaRPr lang="it-IT" b="0" i="0" u="none" strike="noStrike" dirty="0">
              <a:solidFill>
                <a:srgbClr val="4D5156"/>
              </a:solidFill>
              <a:effectLst/>
              <a:latin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~</a:t>
            </a:r>
            <a:r>
              <a:rPr lang="it-IT" b="0" dirty="0"/>
              <a:t> </a:t>
            </a:r>
            <a:r>
              <a:rPr lang="it-IT" dirty="0"/>
              <a:t>20 </a:t>
            </a:r>
            <a:r>
              <a:rPr lang="it-IT" dirty="0" err="1"/>
              <a:t>LLMs</a:t>
            </a:r>
            <a:r>
              <a:rPr lang="it-IT" dirty="0"/>
              <a:t> use </a:t>
            </a:r>
            <a:r>
              <a:rPr lang="it-IT" dirty="0" err="1"/>
              <a:t>cases</a:t>
            </a:r>
            <a:r>
              <a:rPr lang="it-IT" b="0" dirty="0"/>
              <a:t> </a:t>
            </a:r>
            <a:r>
              <a:rPr lang="it-IT" b="0" dirty="0" err="1"/>
              <a:t>at</a:t>
            </a:r>
            <a:r>
              <a:rPr lang="it-IT" b="0" dirty="0"/>
              <a:t> the moment. </a:t>
            </a:r>
            <a:r>
              <a:rPr lang="it-IT" b="0" dirty="0" err="1"/>
              <a:t>E.g</a:t>
            </a:r>
            <a:r>
              <a:rPr lang="it-IT" b="0" dirty="0"/>
              <a:t>:</a:t>
            </a:r>
          </a:p>
          <a:p>
            <a:pPr marL="6667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b="0" dirty="0" err="1"/>
              <a:t>chATLAS</a:t>
            </a:r>
            <a:r>
              <a:rPr lang="it-IT" b="0" dirty="0"/>
              <a:t>: </a:t>
            </a:r>
            <a:r>
              <a:rPr lang="it-IT" b="0" dirty="0" err="1"/>
              <a:t>Qn</a:t>
            </a:r>
            <a:r>
              <a:rPr lang="it-IT" dirty="0" err="1"/>
              <a:t>A</a:t>
            </a:r>
            <a:r>
              <a:rPr lang="it-IT" dirty="0"/>
              <a:t> over ATLAS </a:t>
            </a:r>
            <a:r>
              <a:rPr lang="it-IT" dirty="0" err="1"/>
              <a:t>collaboration</a:t>
            </a:r>
            <a:r>
              <a:rPr lang="it-IT" dirty="0"/>
              <a:t> knowledge base;</a:t>
            </a:r>
          </a:p>
          <a:p>
            <a:pPr marL="6667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b="0" dirty="0"/>
              <a:t>IT-GPT: </a:t>
            </a:r>
            <a:r>
              <a:rPr lang="it-IT" b="0" dirty="0" err="1"/>
              <a:t>QnA</a:t>
            </a:r>
            <a:r>
              <a:rPr lang="it-IT" b="0" dirty="0"/>
              <a:t> over IT </a:t>
            </a:r>
            <a:r>
              <a:rPr lang="it-IT" b="0" dirty="0" err="1"/>
              <a:t>Dept</a:t>
            </a:r>
            <a:r>
              <a:rPr lang="it-IT" b="0" dirty="0"/>
              <a:t> </a:t>
            </a:r>
            <a:r>
              <a:rPr lang="it-IT" b="0" dirty="0" err="1"/>
              <a:t>documentation</a:t>
            </a:r>
            <a:r>
              <a:rPr lang="it-IT" dirty="0"/>
              <a:t>.</a:t>
            </a:r>
            <a:endParaRPr lang="it-IT" b="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dirty="0"/>
              <a:t>IT-GPT</a:t>
            </a:r>
            <a:r>
              <a:rPr lang="it-IT" b="0" dirty="0"/>
              <a:t> Collaboration:</a:t>
            </a:r>
          </a:p>
          <a:p>
            <a:pPr marL="6667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~</a:t>
            </a:r>
            <a:r>
              <a:rPr lang="it-IT" dirty="0"/>
              <a:t> 40 </a:t>
            </a:r>
            <a:r>
              <a:rPr lang="it-IT" dirty="0" err="1"/>
              <a:t>collaborators</a:t>
            </a:r>
            <a:r>
              <a:rPr lang="it-IT" dirty="0"/>
              <a:t>;</a:t>
            </a:r>
          </a:p>
          <a:p>
            <a:pPr marL="6667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b="0" dirty="0"/>
              <a:t>Weekly meetings;</a:t>
            </a:r>
          </a:p>
          <a:p>
            <a:pPr marL="6667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b="0" dirty="0"/>
              <a:t>LLM </a:t>
            </a:r>
            <a:r>
              <a:rPr lang="it-IT" b="0" dirty="0" err="1"/>
              <a:t>hosted</a:t>
            </a:r>
            <a:r>
              <a:rPr lang="it-IT" b="0" dirty="0"/>
              <a:t> </a:t>
            </a:r>
            <a:r>
              <a:rPr lang="it-IT" b="0" dirty="0" err="1"/>
              <a:t>through</a:t>
            </a:r>
            <a:r>
              <a:rPr lang="it-IT" b="0" dirty="0"/>
              <a:t> </a:t>
            </a:r>
            <a:r>
              <a:rPr lang="it-IT" b="0" dirty="0" err="1"/>
              <a:t>vLLM</a:t>
            </a:r>
            <a:r>
              <a:rPr lang="it-IT" b="0" dirty="0"/>
              <a:t> service (Meta-Llama-3.1-8B-Instruct).</a:t>
            </a:r>
          </a:p>
        </p:txBody>
      </p:sp>
      <p:pic>
        <p:nvPicPr>
          <p:cNvPr id="13" name="Immagine 12" descr="Immagine che contiene testo, schermata, diagramma, Carattere&#10;&#10;Descrizione generata automaticamente">
            <a:extLst>
              <a:ext uri="{FF2B5EF4-FFF2-40B4-BE49-F238E27FC236}">
                <a16:creationId xmlns:a16="http://schemas.microsoft.com/office/drawing/2014/main" id="{5AE32FBA-28FB-F5EB-16C1-9B3B7A2CF31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9976" y="1305248"/>
            <a:ext cx="5976846" cy="4247504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90AA127-DBAE-A860-BE70-F2C91F185F32}"/>
              </a:ext>
            </a:extLst>
          </p:cNvPr>
          <p:cNvSpPr txBox="1"/>
          <p:nvPr/>
        </p:nvSpPr>
        <p:spPr>
          <a:xfrm>
            <a:off x="6271457" y="5757761"/>
            <a:ext cx="532797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000" dirty="0" err="1"/>
              <a:t>Cho</a:t>
            </a:r>
            <a:r>
              <a:rPr lang="it-IT" sz="1000" dirty="0"/>
              <a:t> et al. «TRANSFORMER EXPLAINER: Interactive Learning of Text-Generative Models ». 2024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EE41C0A-EB4D-9525-5FDF-970FBC17F11B}"/>
              </a:ext>
            </a:extLst>
          </p:cNvPr>
          <p:cNvSpPr txBox="1"/>
          <p:nvPr/>
        </p:nvSpPr>
        <p:spPr>
          <a:xfrm>
            <a:off x="623986" y="5752727"/>
            <a:ext cx="51845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000" baseline="30000" dirty="0"/>
              <a:t>1</a:t>
            </a:r>
            <a:r>
              <a:rPr lang="it-IT" sz="1000" dirty="0"/>
              <a:t> </a:t>
            </a:r>
            <a:r>
              <a:rPr lang="it-IT" sz="1000" dirty="0" err="1"/>
              <a:t>Vaswani</a:t>
            </a:r>
            <a:r>
              <a:rPr lang="it-IT" sz="1000" dirty="0"/>
              <a:t> et al. «</a:t>
            </a:r>
            <a:r>
              <a:rPr lang="it-IT" sz="1000" b="0" dirty="0" err="1">
                <a:effectLst/>
                <a:latin typeface="NimbusRomNo9L"/>
              </a:rPr>
              <a:t>Attention</a:t>
            </a:r>
            <a:r>
              <a:rPr lang="it-IT" sz="1000" b="0" dirty="0">
                <a:effectLst/>
                <a:latin typeface="NimbusRomNo9L"/>
              </a:rPr>
              <a:t> </a:t>
            </a:r>
            <a:r>
              <a:rPr lang="it-IT" sz="1000" b="0" dirty="0" err="1">
                <a:effectLst/>
                <a:latin typeface="NimbusRomNo9L"/>
              </a:rPr>
              <a:t>is</a:t>
            </a:r>
            <a:r>
              <a:rPr lang="it-IT" sz="1000" b="0" dirty="0">
                <a:effectLst/>
                <a:latin typeface="NimbusRomNo9L"/>
              </a:rPr>
              <a:t> </a:t>
            </a:r>
            <a:r>
              <a:rPr lang="it-IT" sz="1000" b="0" dirty="0" err="1">
                <a:effectLst/>
                <a:latin typeface="NimbusRomNo9L"/>
              </a:rPr>
              <a:t>all</a:t>
            </a:r>
            <a:r>
              <a:rPr lang="it-IT" sz="1000" b="0" dirty="0">
                <a:effectLst/>
                <a:latin typeface="NimbusRomNo9L"/>
              </a:rPr>
              <a:t> </a:t>
            </a:r>
            <a:r>
              <a:rPr lang="it-IT" sz="1000" b="0" dirty="0" err="1">
                <a:effectLst/>
                <a:latin typeface="NimbusRomNo9L"/>
              </a:rPr>
              <a:t>you</a:t>
            </a:r>
            <a:r>
              <a:rPr lang="it-IT" sz="1000" b="0" dirty="0">
                <a:effectLst/>
                <a:latin typeface="NimbusRomNo9L"/>
              </a:rPr>
              <a:t> </a:t>
            </a:r>
            <a:r>
              <a:rPr lang="it-IT" sz="1000" b="0" dirty="0" err="1">
                <a:effectLst/>
                <a:latin typeface="NimbusRomNo9L"/>
              </a:rPr>
              <a:t>need</a:t>
            </a:r>
            <a:r>
              <a:rPr lang="it-IT" sz="1000" dirty="0"/>
              <a:t>». Google 2017</a:t>
            </a:r>
            <a:endParaRPr lang="it-IT" sz="1000" baseline="30000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2B0B9282-BC38-8742-8FCB-94CDA58EFD11}"/>
              </a:ext>
            </a:extLst>
          </p:cNvPr>
          <p:cNvSpPr txBox="1"/>
          <p:nvPr/>
        </p:nvSpPr>
        <p:spPr>
          <a:xfrm>
            <a:off x="623986" y="5988594"/>
            <a:ext cx="51845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000" baseline="30000" dirty="0"/>
              <a:t>2</a:t>
            </a:r>
            <a:r>
              <a:rPr lang="it-IT" sz="1000" dirty="0"/>
              <a:t> Brown et al. «</a:t>
            </a:r>
            <a:r>
              <a:rPr lang="it-IT" sz="1000" b="0" dirty="0">
                <a:effectLst/>
                <a:latin typeface="NimbusRomNo9L"/>
              </a:rPr>
              <a:t>Language Models are </a:t>
            </a:r>
            <a:r>
              <a:rPr lang="it-IT" sz="1000" b="0" dirty="0" err="1">
                <a:effectLst/>
                <a:latin typeface="NimbusRomNo9L"/>
              </a:rPr>
              <a:t>Few</a:t>
            </a:r>
            <a:r>
              <a:rPr lang="it-IT" sz="1000" b="0" dirty="0">
                <a:effectLst/>
                <a:latin typeface="NimbusRomNo9L"/>
              </a:rPr>
              <a:t>-Shot </a:t>
            </a:r>
            <a:r>
              <a:rPr lang="it-IT" sz="1000" b="0" dirty="0" err="1">
                <a:effectLst/>
                <a:latin typeface="NimbusRomNo9L"/>
              </a:rPr>
              <a:t>Learners</a:t>
            </a:r>
            <a:r>
              <a:rPr lang="it-IT" sz="1000" b="0" dirty="0">
                <a:effectLst/>
                <a:latin typeface="NimbusRomNo9L"/>
              </a:rPr>
              <a:t> </a:t>
            </a:r>
            <a:r>
              <a:rPr lang="it-IT" sz="1000" dirty="0"/>
              <a:t>». </a:t>
            </a:r>
            <a:r>
              <a:rPr lang="it-IT" sz="1000" dirty="0" err="1"/>
              <a:t>OpenAI</a:t>
            </a:r>
            <a:r>
              <a:rPr lang="it-IT" sz="1000" dirty="0"/>
              <a:t> 2020</a:t>
            </a:r>
            <a:endParaRPr lang="it-IT" sz="1000" baseline="30000" dirty="0"/>
          </a:p>
        </p:txBody>
      </p:sp>
    </p:spTree>
    <p:extLst>
      <p:ext uri="{BB962C8B-B14F-4D97-AF65-F5344CB8AC3E}">
        <p14:creationId xmlns:p14="http://schemas.microsoft.com/office/powerpoint/2010/main" val="2808496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0A5132-CA91-10FB-D929-302172D0B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RAG: </a:t>
            </a:r>
            <a:r>
              <a:rPr lang="it-IT" dirty="0" err="1"/>
              <a:t>Retrieval</a:t>
            </a:r>
            <a:r>
              <a:rPr lang="it-IT" dirty="0"/>
              <a:t> </a:t>
            </a:r>
            <a:r>
              <a:rPr lang="it-IT" dirty="0" err="1"/>
              <a:t>Augmented</a:t>
            </a:r>
            <a:r>
              <a:rPr lang="it-IT" dirty="0"/>
              <a:t> Generation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3DE5F12-8CC1-6570-52E8-660FE16BC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DA47882-6B28-4FA3-8AC7-1DEFCE976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/>
              <a:t>Stefano Sorrentino | </a:t>
            </a:r>
            <a:r>
              <a:rPr lang="en-US" dirty="0" err="1"/>
              <a:t>TRAPecista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776938B-267F-9BD2-5BC6-864C58C89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5" name="Picture 1" descr="page2image1250460272">
            <a:extLst>
              <a:ext uri="{FF2B5EF4-FFF2-40B4-BE49-F238E27FC236}">
                <a16:creationId xmlns:a16="http://schemas.microsoft.com/office/drawing/2014/main" id="{769BFB1D-85C1-65C5-5756-AF7A2542B8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8638" y="1538224"/>
            <a:ext cx="9958908" cy="4034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0009F59-FEEE-3AA1-0B42-14BEC761FD68}"/>
              </a:ext>
            </a:extLst>
          </p:cNvPr>
          <p:cNvSpPr txBox="1"/>
          <p:nvPr/>
        </p:nvSpPr>
        <p:spPr>
          <a:xfrm>
            <a:off x="3535804" y="5790060"/>
            <a:ext cx="518457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000" dirty="0" err="1"/>
              <a:t>Abdelazim</a:t>
            </a:r>
            <a:r>
              <a:rPr lang="it-IT" sz="1000" dirty="0"/>
              <a:t> et al. «Semantic </a:t>
            </a:r>
            <a:r>
              <a:rPr lang="it-IT" sz="1000" dirty="0" err="1"/>
              <a:t>embeddings</a:t>
            </a:r>
            <a:r>
              <a:rPr lang="it-IT" sz="1000" dirty="0"/>
              <a:t> for </a:t>
            </a:r>
            <a:r>
              <a:rPr lang="it-IT" sz="1000" dirty="0" err="1"/>
              <a:t>arabic</a:t>
            </a:r>
            <a:r>
              <a:rPr lang="it-IT" sz="1000" dirty="0"/>
              <a:t> </a:t>
            </a:r>
            <a:r>
              <a:rPr lang="it-IT" sz="1000" dirty="0" err="1"/>
              <a:t>Retrieval</a:t>
            </a:r>
            <a:r>
              <a:rPr lang="it-IT" sz="1000" dirty="0"/>
              <a:t> </a:t>
            </a:r>
            <a:r>
              <a:rPr lang="it-IT" sz="1000" dirty="0" err="1"/>
              <a:t>Augemented</a:t>
            </a:r>
            <a:r>
              <a:rPr lang="it-IT" sz="1000" dirty="0"/>
              <a:t> Generation». 2023</a:t>
            </a:r>
          </a:p>
        </p:txBody>
      </p:sp>
    </p:spTree>
    <p:extLst>
      <p:ext uri="{BB962C8B-B14F-4D97-AF65-F5344CB8AC3E}">
        <p14:creationId xmlns:p14="http://schemas.microsoft.com/office/powerpoint/2010/main" val="651608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14A5AD5-E846-F903-FCAD-72EA1D662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value</a:t>
            </a:r>
            <a:r>
              <a:rPr lang="it-IT" dirty="0"/>
              <a:t> for SM18: from text </a:t>
            </a:r>
            <a:r>
              <a:rPr lang="it-IT" dirty="0" err="1"/>
              <a:t>documents</a:t>
            </a:r>
            <a:r>
              <a:rPr lang="it-IT" dirty="0"/>
              <a:t> to tabular data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context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8B66C28-59E3-1D78-E78D-7A3B65D2D0E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/>
              <a:t>A </a:t>
            </a:r>
            <a:r>
              <a:rPr lang="it-IT" dirty="0"/>
              <a:t>Text-To-SQL</a:t>
            </a:r>
            <a:r>
              <a:rPr lang="it-IT" b="0" dirty="0"/>
              <a:t> </a:t>
            </a:r>
            <a:r>
              <a:rPr lang="it-IT" b="0" dirty="0" err="1"/>
              <a:t>assistant</a:t>
            </a:r>
            <a:r>
              <a:rPr lang="it-IT" b="0" dirty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 err="1"/>
              <a:t>Leveraging</a:t>
            </a:r>
            <a:r>
              <a:rPr lang="it-IT" b="0" dirty="0"/>
              <a:t> the power of </a:t>
            </a:r>
            <a:r>
              <a:rPr lang="it-IT" b="0" dirty="0" err="1"/>
              <a:t>pre-trained</a:t>
            </a:r>
            <a:r>
              <a:rPr lang="it-IT" b="0" dirty="0"/>
              <a:t> </a:t>
            </a:r>
            <a:r>
              <a:rPr lang="it-IT" b="0" dirty="0" err="1"/>
              <a:t>LLMs</a:t>
            </a:r>
            <a:r>
              <a:rPr lang="it-IT" b="0" dirty="0"/>
              <a:t> </a:t>
            </a:r>
            <a:r>
              <a:rPr lang="it-IT" b="0" dirty="0" err="1"/>
              <a:t>as</a:t>
            </a:r>
            <a:r>
              <a:rPr lang="it-IT" b="0" dirty="0"/>
              <a:t> «SQL </a:t>
            </a:r>
            <a:r>
              <a:rPr lang="it-IT" b="0" dirty="0" err="1"/>
              <a:t>experts</a:t>
            </a:r>
            <a:r>
              <a:rPr lang="it-IT" b="0" dirty="0"/>
              <a:t>» </a:t>
            </a:r>
            <a:r>
              <a:rPr lang="it-IT" b="0" dirty="0" err="1"/>
              <a:t>through</a:t>
            </a:r>
            <a:r>
              <a:rPr lang="it-IT" b="0" dirty="0"/>
              <a:t> prompt-design</a:t>
            </a:r>
            <a:r>
              <a:rPr lang="it-IT" b="0" baseline="30000" dirty="0"/>
              <a:t>1</a:t>
            </a:r>
            <a:r>
              <a:rPr lang="it-IT" b="0" dirty="0"/>
              <a:t>. </a:t>
            </a:r>
            <a:r>
              <a:rPr lang="it-IT" dirty="0"/>
              <a:t>Scalable</a:t>
            </a:r>
            <a:r>
              <a:rPr lang="it-IT" b="0" dirty="0"/>
              <a:t> </a:t>
            </a:r>
            <a:r>
              <a:rPr lang="it-IT" b="0" dirty="0" err="1"/>
              <a:t>efficiency</a:t>
            </a:r>
            <a:r>
              <a:rPr lang="it-IT" b="0" dirty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 err="1"/>
              <a:t>Providing</a:t>
            </a:r>
            <a:r>
              <a:rPr lang="it-IT" b="0" dirty="0"/>
              <a:t> the Carvings </a:t>
            </a:r>
            <a:r>
              <a:rPr lang="it-IT" dirty="0"/>
              <a:t>Database schema and </a:t>
            </a:r>
            <a:r>
              <a:rPr lang="it-IT" dirty="0" err="1"/>
              <a:t>few</a:t>
            </a:r>
            <a:r>
              <a:rPr lang="it-IT" dirty="0"/>
              <a:t>-shot </a:t>
            </a:r>
            <a:r>
              <a:rPr lang="it-IT" dirty="0" err="1"/>
              <a:t>example</a:t>
            </a:r>
            <a:r>
              <a:rPr lang="it-IT" dirty="0"/>
              <a:t> queries </a:t>
            </a:r>
            <a:r>
              <a:rPr lang="it-IT" b="0" dirty="0" err="1"/>
              <a:t>as</a:t>
            </a:r>
            <a:r>
              <a:rPr lang="it-IT" b="0" dirty="0"/>
              <a:t> </a:t>
            </a:r>
            <a:r>
              <a:rPr lang="it-IT" b="0" dirty="0" err="1"/>
              <a:t>context</a:t>
            </a:r>
            <a:r>
              <a:rPr lang="it-IT" b="0" dirty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Help TRAP application users </a:t>
            </a:r>
            <a:r>
              <a:rPr lang="it-IT" b="0" dirty="0"/>
              <a:t>in writing complex queries, retrieve data and interact with the database;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 err="1"/>
              <a:t>Without</a:t>
            </a:r>
            <a:r>
              <a:rPr lang="it-IT" b="0" dirty="0"/>
              <a:t> </a:t>
            </a:r>
            <a:r>
              <a:rPr lang="it-IT" b="0" dirty="0" err="1"/>
              <a:t>any</a:t>
            </a:r>
            <a:r>
              <a:rPr lang="it-IT" b="0" dirty="0"/>
              <a:t> fine tuning (for </a:t>
            </a:r>
            <a:r>
              <a:rPr lang="it-IT" b="0" dirty="0" err="1"/>
              <a:t>now</a:t>
            </a:r>
            <a:r>
              <a:rPr lang="it-IT" b="0" dirty="0"/>
              <a:t>):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it-IT" b="0" dirty="0"/>
              <a:t>Resource </a:t>
            </a:r>
            <a:r>
              <a:rPr lang="it-IT" b="0" dirty="0" err="1"/>
              <a:t>efficient</a:t>
            </a:r>
            <a:r>
              <a:rPr lang="it-IT" b="0" dirty="0"/>
              <a:t>;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it-IT" dirty="0" err="1"/>
              <a:t>Flexible</a:t>
            </a:r>
            <a:r>
              <a:rPr lang="it-IT" dirty="0"/>
              <a:t>;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it-IT" dirty="0"/>
              <a:t>R</a:t>
            </a:r>
            <a:r>
              <a:rPr lang="it-IT" b="0" dirty="0"/>
              <a:t>apid </a:t>
            </a:r>
            <a:r>
              <a:rPr lang="it-IT" b="0" dirty="0" err="1"/>
              <a:t>prototyping</a:t>
            </a:r>
            <a:r>
              <a:rPr lang="it-IT" b="0" dirty="0"/>
              <a:t>;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it-IT" dirty="0"/>
              <a:t>Comparable </a:t>
            </a:r>
            <a:r>
              <a:rPr lang="it-IT" dirty="0" err="1"/>
              <a:t>efficiency</a:t>
            </a:r>
            <a:r>
              <a:rPr lang="it-IT" dirty="0"/>
              <a:t> scores </a:t>
            </a:r>
            <a:r>
              <a:rPr lang="it-IT" dirty="0" err="1"/>
              <a:t>relying</a:t>
            </a:r>
            <a:r>
              <a:rPr lang="it-IT" dirty="0"/>
              <a:t> on </a:t>
            </a:r>
            <a:r>
              <a:rPr lang="it-IT" dirty="0" err="1"/>
              <a:t>built</a:t>
            </a:r>
            <a:r>
              <a:rPr lang="it-IT" dirty="0"/>
              <a:t>-in SQL knowledge.</a:t>
            </a:r>
            <a:endParaRPr lang="it-IT" b="0" dirty="0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5CBCBDE-EFA6-E7D0-08E1-57719EDCD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C31ADEF-DC08-7D02-4F80-D2E4DDBC6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/>
              <a:t>Stefano Sorrentino | TRAPecista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3019C3E-ABB2-3502-2933-59891D6B8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99416D5-A4F6-409A-5951-F716E1523CFE}"/>
              </a:ext>
            </a:extLst>
          </p:cNvPr>
          <p:cNvSpPr txBox="1"/>
          <p:nvPr/>
        </p:nvSpPr>
        <p:spPr>
          <a:xfrm>
            <a:off x="7040342" y="5246074"/>
            <a:ext cx="439186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000" dirty="0"/>
              <a:t>Lester et </a:t>
            </a:r>
            <a:r>
              <a:rPr lang="it-IT" sz="1000" dirty="0" err="1"/>
              <a:t>at</a:t>
            </a:r>
            <a:r>
              <a:rPr lang="it-IT" sz="1000" dirty="0"/>
              <a:t>. «The Power of Scale for </a:t>
            </a:r>
            <a:r>
              <a:rPr lang="it-IT" sz="1000" dirty="0" err="1"/>
              <a:t>Parameter-Efficient</a:t>
            </a:r>
            <a:r>
              <a:rPr lang="it-IT" sz="1000" dirty="0"/>
              <a:t> Prompt Tuning». Google </a:t>
            </a:r>
            <a:r>
              <a:rPr lang="it-IT" sz="1000" dirty="0" err="1"/>
              <a:t>Research</a:t>
            </a:r>
            <a:r>
              <a:rPr lang="it-IT" sz="1000" dirty="0"/>
              <a:t>, 2021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1C541A5-C1D4-F742-2137-16495EBDE7AB}"/>
              </a:ext>
            </a:extLst>
          </p:cNvPr>
          <p:cNvSpPr txBox="1"/>
          <p:nvPr/>
        </p:nvSpPr>
        <p:spPr>
          <a:xfrm>
            <a:off x="7040342" y="5751785"/>
            <a:ext cx="439186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900" baseline="30000" dirty="0"/>
              <a:t>1</a:t>
            </a:r>
            <a:r>
              <a:rPr lang="it-IT" sz="900" dirty="0"/>
              <a:t>Anonymous </a:t>
            </a:r>
            <a:r>
              <a:rPr lang="it-IT" sz="900" dirty="0" err="1"/>
              <a:t>submission</a:t>
            </a:r>
            <a:r>
              <a:rPr lang="it-IT" sz="900" dirty="0"/>
              <a:t>. «</a:t>
            </a:r>
            <a:r>
              <a:rPr lang="it-IT" sz="900" dirty="0" err="1"/>
              <a:t>Exploring</a:t>
            </a:r>
            <a:r>
              <a:rPr lang="it-IT" sz="900" dirty="0"/>
              <a:t> </a:t>
            </a:r>
            <a:r>
              <a:rPr lang="it-IT" sz="900" dirty="0" err="1"/>
              <a:t>Example</a:t>
            </a:r>
            <a:r>
              <a:rPr lang="it-IT" sz="900" dirty="0"/>
              <a:t> </a:t>
            </a:r>
            <a:r>
              <a:rPr lang="it-IT" sz="900" dirty="0" err="1"/>
              <a:t>Selection</a:t>
            </a:r>
            <a:r>
              <a:rPr lang="it-IT" sz="900" dirty="0"/>
              <a:t> for </a:t>
            </a:r>
            <a:r>
              <a:rPr lang="it-IT" sz="900" dirty="0" err="1"/>
              <a:t>Few</a:t>
            </a:r>
            <a:r>
              <a:rPr lang="it-IT" sz="900" dirty="0"/>
              <a:t>-shot Text-to-SQL Semantic </a:t>
            </a:r>
            <a:r>
              <a:rPr lang="it-IT" sz="900" dirty="0" err="1"/>
              <a:t>Parsing</a:t>
            </a:r>
            <a:r>
              <a:rPr lang="it-IT" sz="900" dirty="0"/>
              <a:t> ». Association for </a:t>
            </a:r>
            <a:r>
              <a:rPr lang="it-IT" sz="900" dirty="0" err="1"/>
              <a:t>Computational</a:t>
            </a:r>
            <a:r>
              <a:rPr lang="it-IT" sz="900" dirty="0"/>
              <a:t> </a:t>
            </a:r>
            <a:r>
              <a:rPr lang="it-IT" sz="900" dirty="0" err="1"/>
              <a:t>Linguistics</a:t>
            </a:r>
            <a:r>
              <a:rPr lang="it-IT" sz="900" dirty="0"/>
              <a:t> 2022</a:t>
            </a:r>
          </a:p>
        </p:txBody>
      </p:sp>
      <p:pic>
        <p:nvPicPr>
          <p:cNvPr id="16" name="Immagine 15" descr="Immagine che contiene testo, linea, schermata, diagramma&#10;&#10;Descrizione generata automaticamente">
            <a:extLst>
              <a:ext uri="{FF2B5EF4-FFF2-40B4-BE49-F238E27FC236}">
                <a16:creationId xmlns:a16="http://schemas.microsoft.com/office/drawing/2014/main" id="{5AA2EE86-64D9-33AA-7134-5FA4750AD00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76"/>
          <a:stretch/>
        </p:blipFill>
        <p:spPr>
          <a:xfrm>
            <a:off x="7172527" y="1157689"/>
            <a:ext cx="4127500" cy="3639463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9947725-6C8E-FE84-CBBE-CA4D9A9899FF}"/>
              </a:ext>
            </a:extLst>
          </p:cNvPr>
          <p:cNvSpPr txBox="1"/>
          <p:nvPr/>
        </p:nvSpPr>
        <p:spPr>
          <a:xfrm>
            <a:off x="8207813" y="4824876"/>
            <a:ext cx="324036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it-IT" sz="1000" dirty="0" err="1">
                <a:solidFill>
                  <a:srgbClr val="2F2F2F"/>
                </a:solidFill>
              </a:rPr>
              <a:t>Billions</a:t>
            </a:r>
            <a:r>
              <a:rPr lang="it-IT" sz="1000" dirty="0">
                <a:solidFill>
                  <a:srgbClr val="2F2F2F"/>
                </a:solidFill>
              </a:rPr>
              <a:t> of </a:t>
            </a:r>
            <a:r>
              <a:rPr lang="it-IT" sz="1000" dirty="0" err="1">
                <a:solidFill>
                  <a:srgbClr val="2F2F2F"/>
                </a:solidFill>
              </a:rPr>
              <a:t>parameters</a:t>
            </a:r>
            <a:r>
              <a:rPr lang="it-IT" sz="1000" dirty="0">
                <a:solidFill>
                  <a:srgbClr val="2F2F2F"/>
                </a:solidFill>
              </a:rPr>
              <a:t> in Language Model</a:t>
            </a:r>
          </a:p>
        </p:txBody>
      </p:sp>
    </p:spTree>
    <p:extLst>
      <p:ext uri="{BB962C8B-B14F-4D97-AF65-F5344CB8AC3E}">
        <p14:creationId xmlns:p14="http://schemas.microsoft.com/office/powerpoint/2010/main" val="2257480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D51C56-0574-0525-66DD-D91C886F6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Building an </a:t>
            </a:r>
            <a:r>
              <a:rPr lang="it-IT" dirty="0" err="1"/>
              <a:t>efficient</a:t>
            </a:r>
            <a:r>
              <a:rPr lang="it-IT" dirty="0"/>
              <a:t> prompt (and agent)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565E855-386C-5A3D-F6EF-18E0CD89A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7D8B25B-41EC-2C06-FE4C-46E102ACF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/>
              <a:t>Stefano Sorrentino | </a:t>
            </a:r>
            <a:r>
              <a:rPr lang="en-US" dirty="0" err="1"/>
              <a:t>TRAPecista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38FDA3E-B1A6-4B24-D797-20964475D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Diagramma 15">
                <a:extLst>
                  <a:ext uri="{FF2B5EF4-FFF2-40B4-BE49-F238E27FC236}">
                    <a16:creationId xmlns:a16="http://schemas.microsoft.com/office/drawing/2014/main" id="{D941245A-9FC8-37FC-3D8C-A225D3CBEFA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084411939"/>
                  </p:ext>
                </p:extLst>
              </p:nvPr>
            </p:nvGraphicFramePr>
            <p:xfrm>
              <a:off x="695400" y="1124744"/>
              <a:ext cx="10801200" cy="381642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16" name="Diagramma 15">
                <a:extLst>
                  <a:ext uri="{FF2B5EF4-FFF2-40B4-BE49-F238E27FC236}">
                    <a16:creationId xmlns:a16="http://schemas.microsoft.com/office/drawing/2014/main" id="{D941245A-9FC8-37FC-3D8C-A225D3CBEFA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084411939"/>
                  </p:ext>
                </p:extLst>
              </p:nvPr>
            </p:nvGraphicFramePr>
            <p:xfrm>
              <a:off x="695400" y="1124744"/>
              <a:ext cx="10801200" cy="381642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18" name="Parentesi graffa chiusa 17">
            <a:extLst>
              <a:ext uri="{FF2B5EF4-FFF2-40B4-BE49-F238E27FC236}">
                <a16:creationId xmlns:a16="http://schemas.microsoft.com/office/drawing/2014/main" id="{08BD7D34-E3F1-D5C2-B532-47C41FDEFEF0}"/>
              </a:ext>
            </a:extLst>
          </p:cNvPr>
          <p:cNvSpPr/>
          <p:nvPr/>
        </p:nvSpPr>
        <p:spPr>
          <a:xfrm rot="5400000">
            <a:off x="5987988" y="2748599"/>
            <a:ext cx="504056" cy="48965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310C8AB-0484-95FB-97AD-971090519EBB}"/>
              </a:ext>
            </a:extLst>
          </p:cNvPr>
          <p:cNvSpPr txBox="1"/>
          <p:nvPr/>
        </p:nvSpPr>
        <p:spPr>
          <a:xfrm>
            <a:off x="6025716" y="5521258"/>
            <a:ext cx="188994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it-IT" dirty="0"/>
              <a:t>LLM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9ED016DE-F647-27B2-0ADC-8E3D26852458}"/>
              </a:ext>
            </a:extLst>
          </p:cNvPr>
          <p:cNvSpPr txBox="1"/>
          <p:nvPr/>
        </p:nvSpPr>
        <p:spPr>
          <a:xfrm>
            <a:off x="426964" y="5871427"/>
            <a:ext cx="525599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000" baseline="30000" dirty="0"/>
              <a:t>1</a:t>
            </a:r>
            <a:r>
              <a:rPr lang="it-IT" sz="1000" dirty="0"/>
              <a:t> Gao et al. «</a:t>
            </a:r>
            <a:r>
              <a:rPr lang="it-IT" sz="1000" b="0" dirty="0">
                <a:effectLst/>
                <a:latin typeface="NimbusRomNo9L"/>
              </a:rPr>
              <a:t>Text-to-SQL </a:t>
            </a:r>
            <a:r>
              <a:rPr lang="it-IT" sz="1000" b="0" dirty="0" err="1">
                <a:effectLst/>
                <a:latin typeface="NimbusRomNo9L"/>
              </a:rPr>
              <a:t>Empowered</a:t>
            </a:r>
            <a:r>
              <a:rPr lang="it-IT" sz="1000" b="0" dirty="0">
                <a:effectLst/>
                <a:latin typeface="NimbusRomNo9L"/>
              </a:rPr>
              <a:t> by Large Language Models: A Benchmark Evaluation</a:t>
            </a:r>
            <a:r>
              <a:rPr lang="it-IT" sz="1000" dirty="0"/>
              <a:t>». </a:t>
            </a:r>
            <a:r>
              <a:rPr lang="it-IT" sz="1000" dirty="0" err="1"/>
              <a:t>AlibabaGroup</a:t>
            </a:r>
            <a:r>
              <a:rPr lang="it-IT" sz="1000" dirty="0"/>
              <a:t> 2020</a:t>
            </a:r>
            <a:endParaRPr lang="it-IT" sz="1000" baseline="30000" dirty="0"/>
          </a:p>
        </p:txBody>
      </p:sp>
      <p:cxnSp>
        <p:nvCxnSpPr>
          <p:cNvPr id="22" name="Connettore 1 21">
            <a:extLst>
              <a:ext uri="{FF2B5EF4-FFF2-40B4-BE49-F238E27FC236}">
                <a16:creationId xmlns:a16="http://schemas.microsoft.com/office/drawing/2014/main" id="{400BC750-084C-BF83-5889-FF670FC2330E}"/>
              </a:ext>
            </a:extLst>
          </p:cNvPr>
          <p:cNvCxnSpPr/>
          <p:nvPr/>
        </p:nvCxnSpPr>
        <p:spPr>
          <a:xfrm>
            <a:off x="8040216" y="1124744"/>
            <a:ext cx="0" cy="38164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913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60F356A-9C9F-368E-CD67-079C4D8BA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TRAPecista</a:t>
            </a:r>
            <a:r>
              <a:rPr lang="it-IT" dirty="0"/>
              <a:t>: a multi-agent </a:t>
            </a:r>
            <a:r>
              <a:rPr lang="it-IT" dirty="0" err="1"/>
              <a:t>approach</a:t>
            </a:r>
            <a:endParaRPr lang="it-IT" dirty="0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9330239-A520-E1DE-6F3E-DAF223000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09.09.24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37E3C13-E069-CEE5-1B64-17EE2CA90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/>
              <a:t>Stefano Sorrentino | </a:t>
            </a:r>
            <a:r>
              <a:rPr lang="en-US" dirty="0" err="1"/>
              <a:t>TRAPecista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92B4084-C2EC-CB2A-8713-47CABB432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9" name="Diagramma 8">
            <a:extLst>
              <a:ext uri="{FF2B5EF4-FFF2-40B4-BE49-F238E27FC236}">
                <a16:creationId xmlns:a16="http://schemas.microsoft.com/office/drawing/2014/main" id="{BAE9062A-3BA4-2632-16EF-1CC089BF309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1224214"/>
              </p:ext>
            </p:extLst>
          </p:nvPr>
        </p:nvGraphicFramePr>
        <p:xfrm>
          <a:off x="4846807" y="1303242"/>
          <a:ext cx="6264697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Immagine 10" descr="Immagine che contiene schizzo, disegno, Line art, illustrazione&#10;&#10;Descrizione generata automaticamente">
            <a:extLst>
              <a:ext uri="{FF2B5EF4-FFF2-40B4-BE49-F238E27FC236}">
                <a16:creationId xmlns:a16="http://schemas.microsoft.com/office/drawing/2014/main" id="{D8BE2468-F90D-DF31-44BA-64876D59972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991" y="1371537"/>
            <a:ext cx="2796507" cy="4205274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F02848C-6CFE-1F22-5B15-79E0B0F5926A}"/>
              </a:ext>
            </a:extLst>
          </p:cNvPr>
          <p:cNvSpPr txBox="1"/>
          <p:nvPr/>
        </p:nvSpPr>
        <p:spPr>
          <a:xfrm>
            <a:off x="983432" y="5733256"/>
            <a:ext cx="31487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000" dirty="0"/>
              <a:t>«Le </a:t>
            </a:r>
            <a:r>
              <a:rPr lang="it-IT" sz="1000" dirty="0" err="1"/>
              <a:t>trapèze</a:t>
            </a:r>
            <a:r>
              <a:rPr lang="it-IT" sz="1000" dirty="0"/>
              <a:t> volant», Henri de Toulouse-Lautrec. 1899</a:t>
            </a:r>
          </a:p>
        </p:txBody>
      </p:sp>
    </p:spTree>
    <p:extLst>
      <p:ext uri="{BB962C8B-B14F-4D97-AF65-F5344CB8AC3E}">
        <p14:creationId xmlns:p14="http://schemas.microsoft.com/office/powerpoint/2010/main" val="13595265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di Office</Template>
  <TotalTime>11117</TotalTime>
  <Words>1687</Words>
  <Application>Microsoft Macintosh PowerPoint</Application>
  <PresentationFormat>Widescreen</PresentationFormat>
  <Paragraphs>192</Paragraphs>
  <Slides>18</Slides>
  <Notes>0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4" baseType="lpstr">
      <vt:lpstr>Arial</vt:lpstr>
      <vt:lpstr>Calibri</vt:lpstr>
      <vt:lpstr>Cambria Math</vt:lpstr>
      <vt:lpstr>NimbusRomNo9L</vt:lpstr>
      <vt:lpstr>Wingdings</vt:lpstr>
      <vt:lpstr>Tema di Office</vt:lpstr>
      <vt:lpstr>TRAPecista TRAP Expert Chatbot for Integrated SQL and Technical Assistance</vt:lpstr>
      <vt:lpstr>The SM18 test facility</vt:lpstr>
      <vt:lpstr>The SM18 data ecosystem</vt:lpstr>
      <vt:lpstr>Retrieving nested information e.g. «write a query to retrieve for every hv test performed on magnets that start with mcb the ambient humidity and the test date» + TRAP script to plot the results</vt:lpstr>
      <vt:lpstr>Large Language Models (LLMs): new tools for information management at CERN</vt:lpstr>
      <vt:lpstr>RAG: Retrieval Augmented Generation</vt:lpstr>
      <vt:lpstr>The value for SM18: from text documents to tabular data as context</vt:lpstr>
      <vt:lpstr>Building an efficient prompt (and agent)</vt:lpstr>
      <vt:lpstr>TRAPecista: a multi-agent approach</vt:lpstr>
      <vt:lpstr>Architecture and graph flow</vt:lpstr>
      <vt:lpstr>Main components under the hood</vt:lpstr>
      <vt:lpstr>Safety and privacy notes</vt:lpstr>
      <vt:lpstr>TRAPecista – Demo («write a query to retrieve every hv test performed on magnets that start with mcb» + «add ambient humidity and the test date» + TRAP script to plot the results)</vt:lpstr>
      <vt:lpstr>TRAPecista – Demo (results)</vt:lpstr>
      <vt:lpstr>TRAPecista – Demo (Q&amp;A)</vt:lpstr>
      <vt:lpstr>TRAPecista – Demo (fails)</vt:lpstr>
      <vt:lpstr>Challenges and future deployments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TRAPecista TRAP Expert Chatbot for Integrated SQL and Technical Assistance</dc:title>
  <dc:creator>Stefano Sorrentino - stefano.sorrentino4@studio.unibo.it</dc:creator>
  <cp:lastModifiedBy>Stefano Sorrentino - stefano.sorrentino4@studio.unibo.it</cp:lastModifiedBy>
  <cp:revision>32</cp:revision>
  <cp:lastPrinted>2020-01-30T13:49:18Z</cp:lastPrinted>
  <dcterms:created xsi:type="dcterms:W3CDTF">2024-08-24T12:55:31Z</dcterms:created>
  <dcterms:modified xsi:type="dcterms:W3CDTF">2024-09-08T14:40:17Z</dcterms:modified>
</cp:coreProperties>
</file>