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1396" r:id="rId2"/>
    <p:sldId id="1397" r:id="rId3"/>
    <p:sldId id="1398" r:id="rId4"/>
    <p:sldId id="1399" r:id="rId5"/>
    <p:sldId id="1400" r:id="rId6"/>
    <p:sldId id="1391" r:id="rId7"/>
    <p:sldId id="1390" r:id="rId8"/>
    <p:sldId id="1392" r:id="rId9"/>
    <p:sldId id="1395" r:id="rId10"/>
    <p:sldId id="476" r:id="rId11"/>
  </p:sldIdLst>
  <p:sldSz cx="10160000" cy="7620000"/>
  <p:notesSz cx="6670675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99" autoAdjust="0"/>
    <p:restoredTop sz="61990" autoAdjust="0"/>
  </p:normalViewPr>
  <p:slideViewPr>
    <p:cSldViewPr>
      <p:cViewPr varScale="1">
        <p:scale>
          <a:sx n="62" d="100"/>
          <a:sy n="62" d="100"/>
        </p:scale>
        <p:origin x="5184" y="60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33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F01DB6-DAB0-4777-A2CB-CD48B303BF7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9BBFD0A-E3B7-466C-984F-3F392F1B4B69}">
      <dgm:prSet phldrT="[Text]"/>
      <dgm:spPr/>
      <dgm:t>
        <a:bodyPr/>
        <a:lstStyle/>
        <a:p>
          <a:r>
            <a:rPr lang="en-US" dirty="0"/>
            <a:t>Huge healthy images dataset</a:t>
          </a:r>
          <a:endParaRPr lang="es-ES" dirty="0"/>
        </a:p>
      </dgm:t>
    </dgm:pt>
    <dgm:pt modelId="{532FF88F-F4C4-49BF-8E9F-C42D245DB45A}" type="parTrans" cxnId="{BB99D8EF-B005-47B9-B04C-1A7DA76AF08F}">
      <dgm:prSet/>
      <dgm:spPr/>
      <dgm:t>
        <a:bodyPr/>
        <a:lstStyle/>
        <a:p>
          <a:endParaRPr lang="es-ES"/>
        </a:p>
      </dgm:t>
    </dgm:pt>
    <dgm:pt modelId="{96674719-F795-4C54-AF37-28F3F071010F}" type="sibTrans" cxnId="{BB99D8EF-B005-47B9-B04C-1A7DA76AF08F}">
      <dgm:prSet/>
      <dgm:spPr/>
      <dgm:t>
        <a:bodyPr/>
        <a:lstStyle/>
        <a:p>
          <a:endParaRPr lang="es-ES"/>
        </a:p>
      </dgm:t>
    </dgm:pt>
    <dgm:pt modelId="{E7EB40E4-B172-4EB3-B3C3-502A864CC7BF}">
      <dgm:prSet phldrT="[Text]"/>
      <dgm:spPr/>
      <dgm:t>
        <a:bodyPr/>
        <a:lstStyle/>
        <a:p>
          <a:r>
            <a:rPr lang="en-US" dirty="0"/>
            <a:t>Reduced unhealthy images dataset</a:t>
          </a:r>
          <a:endParaRPr lang="es-ES" dirty="0"/>
        </a:p>
      </dgm:t>
    </dgm:pt>
    <dgm:pt modelId="{443A5334-3FD9-48EB-9BC0-AE99E187F8B8}" type="parTrans" cxnId="{0F26000D-77F4-4146-93C7-DDFEB1D24E18}">
      <dgm:prSet/>
      <dgm:spPr/>
      <dgm:t>
        <a:bodyPr/>
        <a:lstStyle/>
        <a:p>
          <a:endParaRPr lang="es-ES"/>
        </a:p>
      </dgm:t>
    </dgm:pt>
    <dgm:pt modelId="{E726AE66-8894-4F57-8201-8E8559C05427}" type="sibTrans" cxnId="{0F26000D-77F4-4146-93C7-DDFEB1D24E18}">
      <dgm:prSet/>
      <dgm:spPr/>
      <dgm:t>
        <a:bodyPr/>
        <a:lstStyle/>
        <a:p>
          <a:endParaRPr lang="es-ES"/>
        </a:p>
      </dgm:t>
    </dgm:pt>
    <dgm:pt modelId="{EB112791-AA57-4076-9E69-460BF7860302}">
      <dgm:prSet phldrT="[Text]"/>
      <dgm:spPr/>
      <dgm:t>
        <a:bodyPr/>
        <a:lstStyle/>
        <a:p>
          <a:r>
            <a:rPr lang="en-US" dirty="0"/>
            <a:t>Repetitive pattern/features over timer</a:t>
          </a:r>
          <a:endParaRPr lang="es-ES" dirty="0"/>
        </a:p>
      </dgm:t>
    </dgm:pt>
    <dgm:pt modelId="{354D6E5F-8805-483B-BFCC-45F78A355A4B}" type="parTrans" cxnId="{2D6FC725-F35C-4959-A84B-00CA0F20B414}">
      <dgm:prSet/>
      <dgm:spPr/>
      <dgm:t>
        <a:bodyPr/>
        <a:lstStyle/>
        <a:p>
          <a:endParaRPr lang="es-ES"/>
        </a:p>
      </dgm:t>
    </dgm:pt>
    <dgm:pt modelId="{43E343B3-D34D-4581-B121-AFF5572DD93F}" type="sibTrans" cxnId="{2D6FC725-F35C-4959-A84B-00CA0F20B414}">
      <dgm:prSet/>
      <dgm:spPr/>
      <dgm:t>
        <a:bodyPr/>
        <a:lstStyle/>
        <a:p>
          <a:endParaRPr lang="es-ES"/>
        </a:p>
      </dgm:t>
    </dgm:pt>
    <dgm:pt modelId="{2980E273-CB59-45AA-911D-C865A8313418}" type="pres">
      <dgm:prSet presAssocID="{12F01DB6-DAB0-4777-A2CB-CD48B303BF77}" presName="linear" presStyleCnt="0">
        <dgm:presLayoutVars>
          <dgm:animLvl val="lvl"/>
          <dgm:resizeHandles val="exact"/>
        </dgm:presLayoutVars>
      </dgm:prSet>
      <dgm:spPr/>
    </dgm:pt>
    <dgm:pt modelId="{46094EB9-91AD-4270-B630-3011FC49D8D3}" type="pres">
      <dgm:prSet presAssocID="{E7EB40E4-B172-4EB3-B3C3-502A864CC7BF}" presName="parentText" presStyleLbl="node1" presStyleIdx="0" presStyleCnt="3" custLinFactNeighborX="-3242">
        <dgm:presLayoutVars>
          <dgm:chMax val="0"/>
          <dgm:bulletEnabled val="1"/>
        </dgm:presLayoutVars>
      </dgm:prSet>
      <dgm:spPr/>
    </dgm:pt>
    <dgm:pt modelId="{015EF078-AE90-4C57-9163-CEE00ED91878}" type="pres">
      <dgm:prSet presAssocID="{E726AE66-8894-4F57-8201-8E8559C05427}" presName="spacer" presStyleCnt="0"/>
      <dgm:spPr/>
    </dgm:pt>
    <dgm:pt modelId="{24DD4983-BF25-474D-AD40-7D0AA6924AD9}" type="pres">
      <dgm:prSet presAssocID="{29BBFD0A-E3B7-466C-984F-3F392F1B4B69}" presName="parentText" presStyleLbl="node1" presStyleIdx="1" presStyleCnt="3" custLinFactNeighborX="-3242">
        <dgm:presLayoutVars>
          <dgm:chMax val="0"/>
          <dgm:bulletEnabled val="1"/>
        </dgm:presLayoutVars>
      </dgm:prSet>
      <dgm:spPr/>
    </dgm:pt>
    <dgm:pt modelId="{39D97817-CFFD-4075-9BD9-8CF03F79D0BD}" type="pres">
      <dgm:prSet presAssocID="{96674719-F795-4C54-AF37-28F3F071010F}" presName="spacer" presStyleCnt="0"/>
      <dgm:spPr/>
    </dgm:pt>
    <dgm:pt modelId="{60BAF717-7925-4820-829E-021EBAAE7DF1}" type="pres">
      <dgm:prSet presAssocID="{EB112791-AA57-4076-9E69-460BF7860302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F26000D-77F4-4146-93C7-DDFEB1D24E18}" srcId="{12F01DB6-DAB0-4777-A2CB-CD48B303BF77}" destId="{E7EB40E4-B172-4EB3-B3C3-502A864CC7BF}" srcOrd="0" destOrd="0" parTransId="{443A5334-3FD9-48EB-9BC0-AE99E187F8B8}" sibTransId="{E726AE66-8894-4F57-8201-8E8559C05427}"/>
    <dgm:cxn modelId="{2FF7BA0E-7C10-406A-ADC4-9A9B5A83A661}" type="presOf" srcId="{E7EB40E4-B172-4EB3-B3C3-502A864CC7BF}" destId="{46094EB9-91AD-4270-B630-3011FC49D8D3}" srcOrd="0" destOrd="0" presId="urn:microsoft.com/office/officeart/2005/8/layout/vList2"/>
    <dgm:cxn modelId="{14995C15-A80C-45D0-B2B5-C67B98D69F2B}" type="presOf" srcId="{EB112791-AA57-4076-9E69-460BF7860302}" destId="{60BAF717-7925-4820-829E-021EBAAE7DF1}" srcOrd="0" destOrd="0" presId="urn:microsoft.com/office/officeart/2005/8/layout/vList2"/>
    <dgm:cxn modelId="{2D6FC725-F35C-4959-A84B-00CA0F20B414}" srcId="{12F01DB6-DAB0-4777-A2CB-CD48B303BF77}" destId="{EB112791-AA57-4076-9E69-460BF7860302}" srcOrd="2" destOrd="0" parTransId="{354D6E5F-8805-483B-BFCC-45F78A355A4B}" sibTransId="{43E343B3-D34D-4581-B121-AFF5572DD93F}"/>
    <dgm:cxn modelId="{717E1F8F-62C5-4433-AB02-B1E8EDB88F2D}" type="presOf" srcId="{29BBFD0A-E3B7-466C-984F-3F392F1B4B69}" destId="{24DD4983-BF25-474D-AD40-7D0AA6924AD9}" srcOrd="0" destOrd="0" presId="urn:microsoft.com/office/officeart/2005/8/layout/vList2"/>
    <dgm:cxn modelId="{FB4641A1-2F79-4893-9F42-FAD4D1655C4A}" type="presOf" srcId="{12F01DB6-DAB0-4777-A2CB-CD48B303BF77}" destId="{2980E273-CB59-45AA-911D-C865A8313418}" srcOrd="0" destOrd="0" presId="urn:microsoft.com/office/officeart/2005/8/layout/vList2"/>
    <dgm:cxn modelId="{BB99D8EF-B005-47B9-B04C-1A7DA76AF08F}" srcId="{12F01DB6-DAB0-4777-A2CB-CD48B303BF77}" destId="{29BBFD0A-E3B7-466C-984F-3F392F1B4B69}" srcOrd="1" destOrd="0" parTransId="{532FF88F-F4C4-49BF-8E9F-C42D245DB45A}" sibTransId="{96674719-F795-4C54-AF37-28F3F071010F}"/>
    <dgm:cxn modelId="{8E713E43-FB59-4A26-8E35-68039A5BC826}" type="presParOf" srcId="{2980E273-CB59-45AA-911D-C865A8313418}" destId="{46094EB9-91AD-4270-B630-3011FC49D8D3}" srcOrd="0" destOrd="0" presId="urn:microsoft.com/office/officeart/2005/8/layout/vList2"/>
    <dgm:cxn modelId="{26FE5EFE-EF37-4381-90DE-EA9809E8222A}" type="presParOf" srcId="{2980E273-CB59-45AA-911D-C865A8313418}" destId="{015EF078-AE90-4C57-9163-CEE00ED91878}" srcOrd="1" destOrd="0" presId="urn:microsoft.com/office/officeart/2005/8/layout/vList2"/>
    <dgm:cxn modelId="{3E38B151-6B4D-4467-A4A9-15D7D2ECC765}" type="presParOf" srcId="{2980E273-CB59-45AA-911D-C865A8313418}" destId="{24DD4983-BF25-474D-AD40-7D0AA6924AD9}" srcOrd="2" destOrd="0" presId="urn:microsoft.com/office/officeart/2005/8/layout/vList2"/>
    <dgm:cxn modelId="{3E65501F-FA96-41AB-A286-91A79AF7E2D9}" type="presParOf" srcId="{2980E273-CB59-45AA-911D-C865A8313418}" destId="{39D97817-CFFD-4075-9BD9-8CF03F79D0BD}" srcOrd="3" destOrd="0" presId="urn:microsoft.com/office/officeart/2005/8/layout/vList2"/>
    <dgm:cxn modelId="{B1973522-E462-4131-A31B-BE642FB14269}" type="presParOf" srcId="{2980E273-CB59-45AA-911D-C865A8313418}" destId="{60BAF717-7925-4820-829E-021EBAAE7DF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094EB9-91AD-4270-B630-3011FC49D8D3}">
      <dsp:nvSpPr>
        <dsp:cNvPr id="0" name=""/>
        <dsp:cNvSpPr/>
      </dsp:nvSpPr>
      <dsp:spPr>
        <a:xfrm>
          <a:off x="0" y="198641"/>
          <a:ext cx="65532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Reduced unhealthy images dataset</a:t>
          </a:r>
          <a:endParaRPr lang="es-ES" sz="3100" kern="1200" dirty="0"/>
        </a:p>
      </dsp:txBody>
      <dsp:txXfrm>
        <a:off x="36296" y="234937"/>
        <a:ext cx="6480608" cy="670943"/>
      </dsp:txXfrm>
    </dsp:sp>
    <dsp:sp modelId="{24DD4983-BF25-474D-AD40-7D0AA6924AD9}">
      <dsp:nvSpPr>
        <dsp:cNvPr id="0" name=""/>
        <dsp:cNvSpPr/>
      </dsp:nvSpPr>
      <dsp:spPr>
        <a:xfrm>
          <a:off x="0" y="1031456"/>
          <a:ext cx="65532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Huge healthy images dataset</a:t>
          </a:r>
          <a:endParaRPr lang="es-ES" sz="3100" kern="1200" dirty="0"/>
        </a:p>
      </dsp:txBody>
      <dsp:txXfrm>
        <a:off x="36296" y="1067752"/>
        <a:ext cx="6480608" cy="670943"/>
      </dsp:txXfrm>
    </dsp:sp>
    <dsp:sp modelId="{60BAF717-7925-4820-829E-021EBAAE7DF1}">
      <dsp:nvSpPr>
        <dsp:cNvPr id="0" name=""/>
        <dsp:cNvSpPr/>
      </dsp:nvSpPr>
      <dsp:spPr>
        <a:xfrm>
          <a:off x="0" y="1864271"/>
          <a:ext cx="65532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Repetitive pattern/features over timer</a:t>
          </a:r>
          <a:endParaRPr lang="es-ES" sz="3100" kern="1200" dirty="0"/>
        </a:p>
      </dsp:txBody>
      <dsp:txXfrm>
        <a:off x="36296" y="1900567"/>
        <a:ext cx="6480608" cy="67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3CEFAD6-6407-D313-73DB-50A27B9515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E16755-8CE4-DD62-101C-24BB5F56852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E6E992D-F442-4A53-A796-3E8980115198}" type="datetimeFigureOut">
              <a:rPr lang="en-US" altLang="en-US"/>
              <a:pPr>
                <a:defRPr/>
              </a:pPr>
              <a:t>9/6/2024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414BDD-47E1-C623-C8D1-B8B53E6541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Josef &amp; Javier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99F2B7-678E-D53A-D914-0B8702AE68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6D5A850-9E73-4789-A25E-14B85AFB26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D8F390-54D0-AC87-275D-1E4A75851C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0C54C4-5DE1-53DF-0FF7-8C9F409EDDB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FCD1F82-3B2C-4AD2-8676-D907F69D3AA6}" type="datetimeFigureOut">
              <a:rPr lang="en-US" altLang="en-US"/>
              <a:pPr>
                <a:defRPr/>
              </a:pPr>
              <a:t>9/6/2024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74CE772-72BA-9687-902C-E7E06A60D2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210B5AA-6AAF-56D9-46C7-A976619358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7175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10D5F-5FA9-C392-B13E-8012083CCC7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Josef &amp; Javier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38644E-7333-0987-B609-4E1C4CD92B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F6877B0-8A12-4C33-98A3-3D04B096BC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The principal problem is that we have to identify the defects on a cable created by a machine who does not normally produces these defects.</a:t>
            </a:r>
          </a:p>
          <a:p>
            <a:pPr marL="0" indent="0">
              <a:buFontTx/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r>
              <a:rPr lang="en-US" dirty="0"/>
              <a:t>- Small collection of defect cables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Huge collection of healthy cables</a:t>
            </a:r>
          </a:p>
          <a:p>
            <a:pPr marL="171450" indent="-171450">
              <a:buFontTx/>
              <a:buChar char="-"/>
              <a:defRPr/>
            </a:pPr>
            <a:endParaRPr lang="en-US" dirty="0"/>
          </a:p>
          <a:p>
            <a:pPr marL="171450" indent="-171450">
              <a:buFontTx/>
              <a:buChar char="-"/>
              <a:defRPr/>
            </a:pPr>
            <a:r>
              <a:rPr lang="en-US" dirty="0"/>
              <a:t>On our side we can take into account that the features in one image (angle, length, area) is always the same for all the strands in the cable.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6877B0-8A12-4C33-98A3-3D04B096BCA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793F6-E229-6322-0F80-1C9125FE150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Josef &amp; Javier</a:t>
            </a:r>
          </a:p>
        </p:txBody>
      </p:sp>
    </p:spTree>
    <p:extLst>
      <p:ext uri="{BB962C8B-B14F-4D97-AF65-F5344CB8AC3E}">
        <p14:creationId xmlns:p14="http://schemas.microsoft.com/office/powerpoint/2010/main" val="266841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First approach was to preprocessing the image and pass from </a:t>
            </a:r>
            <a:r>
              <a:rPr lang="en-US" dirty="0" err="1"/>
              <a:t>colooured</a:t>
            </a:r>
            <a:r>
              <a:rPr lang="en-US" dirty="0"/>
              <a:t> image to white and black image.</a:t>
            </a:r>
          </a:p>
          <a:p>
            <a:pPr marL="0" indent="0">
              <a:buFontTx/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r>
              <a:rPr lang="en-US" dirty="0"/>
              <a:t>Then, isolating individual wires in order to be able to </a:t>
            </a:r>
            <a:r>
              <a:rPr lang="en-US" dirty="0" err="1"/>
              <a:t>extrac</a:t>
            </a:r>
            <a:r>
              <a:rPr lang="en-US" dirty="0"/>
              <a:t> features</a:t>
            </a:r>
          </a:p>
          <a:p>
            <a:pPr marL="0" indent="0">
              <a:buFontTx/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r>
              <a:rPr lang="en-US" dirty="0"/>
              <a:t>We can compare here the difference between a healthy cable and a defect cable based on some features.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6877B0-8A12-4C33-98A3-3D04B096BCA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A1E51-4C90-02D0-2833-1FB5753624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Josef &amp; Javier</a:t>
            </a:r>
          </a:p>
        </p:txBody>
      </p:sp>
    </p:spTree>
    <p:extLst>
      <p:ext uri="{BB962C8B-B14F-4D97-AF65-F5344CB8AC3E}">
        <p14:creationId xmlns:p14="http://schemas.microsoft.com/office/powerpoint/2010/main" val="1786350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On the other hand, for my master thesis I tried to find a machine learning alternative approach</a:t>
            </a:r>
          </a:p>
          <a:p>
            <a:pPr marL="0" indent="0">
              <a:buFontTx/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r>
              <a:rPr lang="en-US" dirty="0"/>
              <a:t>After some research and thanks to Olivia, Lukas and Christoph I decided to try using autoencoders.</a:t>
            </a:r>
          </a:p>
          <a:p>
            <a:pPr marL="0" indent="0">
              <a:buFontTx/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r>
              <a:rPr lang="en-US" dirty="0"/>
              <a:t>In this approach, the autoencoder is used to memorize the features of a bunch of healthy cables. Due to the training based only on good cables, when it finds a defect on the image, it does not know how to reconstruct it and therefore the </a:t>
            </a:r>
            <a:r>
              <a:rPr lang="en-US" dirty="0" err="1"/>
              <a:t>recontruction</a:t>
            </a:r>
            <a:r>
              <a:rPr lang="en-US" dirty="0"/>
              <a:t> heatmap have higher values on it.</a:t>
            </a:r>
          </a:p>
          <a:p>
            <a:pPr marL="0" indent="0">
              <a:buFontTx/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r>
              <a:rPr lang="en-US" dirty="0"/>
              <a:t>Comparing the reconstruction error within the dataset used for training and the results from the small dataset with defects, we can set a threshold for defining what is a defect cable and what is not.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6877B0-8A12-4C33-98A3-3D04B096BCA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6A780-6D09-D838-C8D2-E9C7062B15C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Josef &amp; Javier</a:t>
            </a:r>
          </a:p>
        </p:txBody>
      </p:sp>
    </p:spTree>
    <p:extLst>
      <p:ext uri="{BB962C8B-B14F-4D97-AF65-F5344CB8AC3E}">
        <p14:creationId xmlns:p14="http://schemas.microsoft.com/office/powerpoint/2010/main" val="1915496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  <a:defRPr/>
            </a:pPr>
            <a:r>
              <a:rPr lang="en-US" dirty="0"/>
              <a:t>Pros for feature analysis: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+ Allows real world calibration data (comparing to real size and cable manufacturing </a:t>
            </a:r>
            <a:r>
              <a:rPr lang="en-US" dirty="0" err="1"/>
              <a:t>caracteristics</a:t>
            </a:r>
            <a:r>
              <a:rPr lang="en-US" dirty="0"/>
              <a:t>)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+ Allows parametrization (more strands, different angles, different </a:t>
            </a:r>
            <a:r>
              <a:rPr lang="en-US" dirty="0" err="1"/>
              <a:t>densitity</a:t>
            </a:r>
            <a:r>
              <a:rPr lang="en-US" dirty="0"/>
              <a:t>)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+ Easy to control and modify the algorithm</a:t>
            </a:r>
          </a:p>
          <a:p>
            <a:pPr marL="0" indent="0">
              <a:buFontTx/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r>
              <a:rPr lang="en-US" dirty="0"/>
              <a:t>Cons for the feature analysis: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Expensive in time for computing some feature extraction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Software complexity for parallelization of the feature extraction in order to accomplish time constrain (200ms)</a:t>
            </a:r>
          </a:p>
          <a:p>
            <a:pPr marL="171450" indent="-171450">
              <a:buFontTx/>
              <a:buChar char="-"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r>
              <a:rPr lang="en-US" dirty="0"/>
              <a:t>Pros for Autoencoders: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+ Its very fast (16ms for a bunch of images)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+ Easy to integrate since it is a </a:t>
            </a:r>
            <a:r>
              <a:rPr lang="en-US" dirty="0" err="1"/>
              <a:t>blackbox</a:t>
            </a:r>
            <a:r>
              <a:rPr lang="en-US" dirty="0"/>
              <a:t> you only need to setup the libraries and feed with the specific input of the </a:t>
            </a:r>
            <a:r>
              <a:rPr lang="en-US" dirty="0" err="1"/>
              <a:t>balckbox</a:t>
            </a:r>
            <a:endParaRPr lang="en-US" dirty="0"/>
          </a:p>
          <a:p>
            <a:pPr marL="0" indent="0">
              <a:buFontTx/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r>
              <a:rPr lang="en-US" dirty="0"/>
              <a:t>Cons for the Autoencoder: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Its sensitive to setup changes since it learns patterns and camera position, inclination </a:t>
            </a:r>
            <a:r>
              <a:rPr lang="en-US" dirty="0" err="1"/>
              <a:t>etc</a:t>
            </a:r>
            <a:r>
              <a:rPr lang="en-US" dirty="0"/>
              <a:t>… could affect to the pattern reconstruction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It’s a </a:t>
            </a:r>
            <a:r>
              <a:rPr lang="en-US" dirty="0" err="1"/>
              <a:t>blackbox</a:t>
            </a:r>
            <a:r>
              <a:rPr lang="en-US" dirty="0"/>
              <a:t> so it is not easy to understand what is learning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Takes a while to train, so testing different architectures without knowing the results is going to produce can be heavy.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6877B0-8A12-4C33-98A3-3D04B096BCA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68CA1-35A5-B823-CDE5-4A1D3F5D47B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Josef &amp; Javier</a:t>
            </a:r>
          </a:p>
        </p:txBody>
      </p:sp>
    </p:spTree>
    <p:extLst>
      <p:ext uri="{BB962C8B-B14F-4D97-AF65-F5344CB8AC3E}">
        <p14:creationId xmlns:p14="http://schemas.microsoft.com/office/powerpoint/2010/main" val="3546857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  <a:defRPr/>
            </a:pPr>
            <a:r>
              <a:rPr lang="en-US" dirty="0"/>
              <a:t>Basically: wanted to extract the geometry ((x/y) coordinates) using a SEM image of a MQXF wire cross-section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Modelling electronic and magnetic behavior of real superconducting strand geometries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Predict for example AC-losses/quenches 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We also would like to use the geometries for mechanical modelling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6877B0-8A12-4C33-98A3-3D04B096BCA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444DF-EFAC-55D6-26B6-0398E0EE67E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Josef &amp; Javier</a:t>
            </a:r>
          </a:p>
        </p:txBody>
      </p:sp>
    </p:spTree>
    <p:extLst>
      <p:ext uri="{BB962C8B-B14F-4D97-AF65-F5344CB8AC3E}">
        <p14:creationId xmlns:p14="http://schemas.microsoft.com/office/powerpoint/2010/main" val="258307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  <a:defRPr/>
            </a:pPr>
            <a:r>
              <a:rPr lang="en-US" dirty="0"/>
              <a:t>Based on Harris Corner Detector: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1. Detects changes in image: Looks for places where the intensity of pixels changes a lot in different directions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2. Calculates a “corner score” -&gt; tells how much pixel values change around the pixel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3. Points with high scores are likely to be corners</a:t>
            </a:r>
          </a:p>
          <a:p>
            <a:pPr marL="171450" indent="-171450">
              <a:buFontTx/>
              <a:buChar char="-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6877B0-8A12-4C33-98A3-3D04B096BCA1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CCE1F-04BE-18B4-EF7E-CAF954AC844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Josef &amp; Javier</a:t>
            </a:r>
          </a:p>
        </p:txBody>
      </p:sp>
    </p:spTree>
    <p:extLst>
      <p:ext uri="{BB962C8B-B14F-4D97-AF65-F5344CB8AC3E}">
        <p14:creationId xmlns:p14="http://schemas.microsoft.com/office/powerpoint/2010/main" val="536282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  <a:defRPr/>
            </a:pPr>
            <a:r>
              <a:rPr lang="en-US" dirty="0"/>
              <a:t>AI (plugin ImageJ: Trainable Weka Segmentation): When training the AI, you basically just cycle the features you want to have a look at and the AI will find these features in similar images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Very simple to use tool 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-  find basically the areas where the corners are in the center 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-&gt; you see the areas where the “</a:t>
            </a:r>
            <a:r>
              <a:rPr lang="en-US" dirty="0" err="1"/>
              <a:t>cornerism</a:t>
            </a:r>
            <a:r>
              <a:rPr lang="en-US" dirty="0"/>
              <a:t>” is high the areas are quite big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=&gt; ADVANTAGE: I can decide how precise I want the filaments to be described by simply selecting the area range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6877B0-8A12-4C33-98A3-3D04B096BCA1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3C831-2F0A-4212-EF7C-1E2D11CE75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Josef &amp; Javier</a:t>
            </a:r>
          </a:p>
        </p:txBody>
      </p:sp>
    </p:spTree>
    <p:extLst>
      <p:ext uri="{BB962C8B-B14F-4D97-AF65-F5344CB8AC3E}">
        <p14:creationId xmlns:p14="http://schemas.microsoft.com/office/powerpoint/2010/main" val="2624087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DB440998-8BEC-0ECB-3EA5-059D09CD2E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4075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06ECDC0B-3AB4-782F-FEFD-9E44EC1D24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Summary: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- Harris: Simple, mathematical and efficient solution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/>
              <a:t>AI: flexibility and high robustness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349C102-5C2D-E061-5A55-1FF7224A142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Josef &amp; Javier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EA09E9-7DA0-BD81-9A3E-3E4B5141B3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6877B0-8A12-4C33-98A3-3D04B096BCA1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6D05C85-A64B-3AC5-1279-DE0891CC666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8000" y="19050"/>
            <a:ext cx="6553200" cy="647700"/>
          </a:xfrm>
          <a:prstGeom prst="rect">
            <a:avLst/>
          </a:prstGeom>
          <a:noFill/>
          <a:ln>
            <a:noFill/>
          </a:ln>
        </p:spPr>
        <p:txBody>
          <a:bodyPr lIns="50800" tIns="50800" rIns="90311" bIns="50800" anchor="ctr"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200" b="1" dirty="0">
                <a:solidFill>
                  <a:srgbClr val="FFFFFF"/>
                </a:solidFill>
                <a:latin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248056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6553200" cy="64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822069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A1FE7062-912C-8257-ACB5-17844FC37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175"/>
            <a:ext cx="10160000" cy="762000"/>
          </a:xfrm>
          <a:prstGeom prst="rect">
            <a:avLst/>
          </a:prstGeom>
          <a:solidFill>
            <a:srgbClr val="0B3C9E"/>
          </a:solidFill>
          <a:ln>
            <a:noFill/>
          </a:ln>
        </p:spPr>
        <p:txBody>
          <a:bodyPr lIns="0" tIns="0" rIns="0" bIns="0"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258086B9-55D2-98EF-E54D-09317E32F2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1270000"/>
            <a:ext cx="91440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>
                <a:sym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altLang="en-US" dirty="0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en-US" altLang="en-US" dirty="0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en-US" altLang="en-US" dirty="0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en-US" altLang="en-US" dirty="0">
                <a:sym typeface="Arial" panose="020B0604020202020204" pitchFamily="34" charset="0"/>
              </a:rPr>
              <a:t>Fifth level</a:t>
            </a:r>
          </a:p>
        </p:txBody>
      </p:sp>
      <p:grpSp>
        <p:nvGrpSpPr>
          <p:cNvPr id="1028" name="Rectangle 3">
            <a:extLst>
              <a:ext uri="{FF2B5EF4-FFF2-40B4-BE49-F238E27FC236}">
                <a16:creationId xmlns:a16="http://schemas.microsoft.com/office/drawing/2014/main" id="{652571A7-4A53-4C60-ADE8-2A3B79F3B037}"/>
              </a:ext>
            </a:extLst>
          </p:cNvPr>
          <p:cNvGrpSpPr>
            <a:grpSpLocks/>
          </p:cNvGrpSpPr>
          <p:nvPr/>
        </p:nvGrpSpPr>
        <p:grpSpPr bwMode="auto">
          <a:xfrm>
            <a:off x="0" y="7010400"/>
            <a:ext cx="10160000" cy="609600"/>
            <a:chOff x="0" y="4416"/>
            <a:chExt cx="6400" cy="384"/>
          </a:xfrm>
        </p:grpSpPr>
        <p:pic>
          <p:nvPicPr>
            <p:cNvPr id="1032" name="Rectangle 3">
              <a:extLst>
                <a:ext uri="{FF2B5EF4-FFF2-40B4-BE49-F238E27FC236}">
                  <a16:creationId xmlns:a16="http://schemas.microsoft.com/office/drawing/2014/main" id="{1E80C43F-2982-6889-2B9A-9610CD4659B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16"/>
              <a:ext cx="640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9" name="Text Box 5">
              <a:extLst>
                <a:ext uri="{FF2B5EF4-FFF2-40B4-BE49-F238E27FC236}">
                  <a16:creationId xmlns:a16="http://schemas.microsoft.com/office/drawing/2014/main" id="{7CBAE90A-B474-11A5-0E7B-6D1DC7FBB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3008" y="1408"/>
              <a:ext cx="384" cy="6400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/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1034" name="Rectangle 5">
            <a:extLst>
              <a:ext uri="{FF2B5EF4-FFF2-40B4-BE49-F238E27FC236}">
                <a16:creationId xmlns:a16="http://schemas.microsoft.com/office/drawing/2014/main" id="{DCED0D6D-00AD-D4B1-0463-224538A7DAF8}"/>
              </a:ext>
            </a:extLst>
          </p:cNvPr>
          <p:cNvSpPr>
            <a:spLocks/>
          </p:cNvSpPr>
          <p:nvPr/>
        </p:nvSpPr>
        <p:spPr bwMode="auto">
          <a:xfrm>
            <a:off x="4178300" y="7223125"/>
            <a:ext cx="5562600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45150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GB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Javier </a:t>
            </a:r>
            <a:r>
              <a:rPr lang="en-GB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Presmanes Cardama, Josef </a:t>
            </a:r>
            <a:r>
              <a:rPr lang="en-GB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Baumann</a:t>
            </a:r>
            <a:endParaRPr lang="en-US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030" name="Image 2" descr="logooutline.eps">
            <a:extLst>
              <a:ext uri="{FF2B5EF4-FFF2-40B4-BE49-F238E27FC236}">
                <a16:creationId xmlns:a16="http://schemas.microsoft.com/office/drawing/2014/main" id="{46E3628F-70CF-9E3D-AA3B-DD65EABBD44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100" y="76200"/>
            <a:ext cx="60960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4">
            <a:extLst>
              <a:ext uri="{FF2B5EF4-FFF2-40B4-BE49-F238E27FC236}">
                <a16:creationId xmlns:a16="http://schemas.microsoft.com/office/drawing/2014/main" id="{EC5A530A-EA23-8C43-955F-6314F10C04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76200"/>
            <a:ext cx="6553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4" r:id="rId1"/>
    <p:sldLayoutId id="2147485123" r:id="rId2"/>
  </p:sldLayoutIdLst>
  <p:transition/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+mj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9pPr>
    </p:titleStyle>
    <p:bodyStyle>
      <a:lvl1pPr marL="425450" indent="-381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94000"/>
        <a:buFont typeface="Wingdings" panose="05000000000000000000" pitchFamily="2" charset="2"/>
        <a:buChar char="è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marL="819150" indent="-3175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2pPr>
      <a:lvl3pPr marL="1263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3pPr>
      <a:lvl4pPr marL="1771650" indent="-2540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4pPr>
      <a:lvl5pPr marL="2279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5pPr>
      <a:lvl6pPr marL="27368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6pPr>
      <a:lvl7pPr marL="31940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7pPr>
      <a:lvl8pPr marL="36512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8pPr>
      <a:lvl9pPr marL="41084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8.tif"/><Relationship Id="rId7" Type="http://schemas.openxmlformats.org/officeDocument/2006/relationships/image" Target="../media/image15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tif"/><Relationship Id="rId5" Type="http://schemas.openxmlformats.org/officeDocument/2006/relationships/image" Target="../media/image13.tif"/><Relationship Id="rId4" Type="http://schemas.openxmlformats.org/officeDocument/2006/relationships/image" Target="../media/image1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DB41A577-074D-6C2F-410C-1EE8636B8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200" y="2057400"/>
            <a:ext cx="8551863" cy="2624138"/>
          </a:xfrm>
          <a:prstGeom prst="rect">
            <a:avLst/>
          </a:prstGeom>
          <a:noFill/>
          <a:ln>
            <a:noFill/>
          </a:ln>
        </p:spPr>
        <p:txBody>
          <a:bodyPr lIns="50800" tIns="50800" rIns="90311" bIns="5080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pPr algn="ctr">
              <a:defRPr/>
            </a:pPr>
            <a:r>
              <a:rPr lang="en-US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</a:t>
            </a:r>
            <a:br>
              <a:rPr lang="en-US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endParaRPr lang="en-US" altLang="en-US" sz="3200" kern="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 algn="ctr">
              <a:defRPr/>
            </a:pPr>
            <a:r>
              <a:rPr lang="en-US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AI based inspection system for cabling anomaly detection</a:t>
            </a:r>
            <a:br>
              <a:rPr lang="en-US" altLang="en-US" sz="2800" kern="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US" altLang="en-US" sz="2000" kern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endParaRPr lang="en-US" altLang="en-US" sz="2000" kern="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6B360F9-CD98-57E2-ADAF-803441ABF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5257800"/>
            <a:ext cx="7112000" cy="304800"/>
          </a:xfrm>
          <a:prstGeom prst="rect">
            <a:avLst/>
          </a:prstGeom>
          <a:noFill/>
          <a:ln>
            <a:noFill/>
          </a:ln>
        </p:spPr>
        <p:txBody>
          <a:bodyPr lIns="50800" tIns="50800" rIns="152400" bIns="50800"/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 algn="ctr">
              <a:lnSpc>
                <a:spcPts val="1775"/>
              </a:lnSpc>
              <a:buFont typeface="Wingdings" pitchFamily="2" charset="2"/>
              <a:buNone/>
              <a:defRPr/>
            </a:pPr>
            <a:r>
              <a:rPr lang="en-US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Javier Presmanes Cardama, TE-MSC-LSC</a:t>
            </a:r>
          </a:p>
          <a:p>
            <a:pPr>
              <a:lnSpc>
                <a:spcPts val="1775"/>
              </a:lnSpc>
              <a:defRPr/>
            </a:pPr>
            <a:endParaRPr lang="en-US" altLang="en-US" sz="2200" kern="0" dirty="0">
              <a:solidFill>
                <a:srgbClr val="0B3C9E"/>
              </a:solidFill>
              <a:ea typeface="ＭＳ Ｐゴシック" panose="020B0600070205080204" pitchFamily="34" charset="-128"/>
            </a:endParaRPr>
          </a:p>
          <a:p>
            <a:pPr>
              <a:defRPr/>
            </a:pPr>
            <a:endParaRPr lang="en-US" altLang="en-US" sz="2200" kern="0" dirty="0">
              <a:ea typeface="ＭＳ Ｐゴシック" panose="020B0600070205080204" pitchFamily="34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5F712A-64CF-0654-3392-C3F7BAD6D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0"/>
            <a:ext cx="8686800" cy="647700"/>
          </a:xfrm>
        </p:spPr>
        <p:txBody>
          <a:bodyPr/>
          <a:lstStyle/>
          <a:p>
            <a:r>
              <a:rPr lang="en-US" altLang="en-US" sz="2400" kern="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AI based inspection system for cabling anomaly detection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2242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007DE8EA-EEB8-4F57-3ECA-0E614D4EC6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0400" y="23813"/>
            <a:ext cx="7112000" cy="64611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Comparison </a:t>
            </a:r>
            <a:r>
              <a:rPr lang="en-US" altLang="en-US" dirty="0">
                <a:ea typeface="ＭＳ Ｐゴシック" panose="020B0600070205080204" pitchFamily="34" charset="-128"/>
              </a:rPr>
              <a:t>Harris corner detector and Weka Segmentation</a:t>
            </a:r>
            <a:endParaRPr lang="en-US" dirty="0">
              <a:cs typeface="+mj-cs"/>
              <a:sym typeface="Arial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67C06FF-41FA-1963-49CB-9607AFCD2F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965150"/>
              </p:ext>
            </p:extLst>
          </p:nvPr>
        </p:nvGraphicFramePr>
        <p:xfrm>
          <a:off x="1693333" y="1295400"/>
          <a:ext cx="6773334" cy="339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6667">
                  <a:extLst>
                    <a:ext uri="{9D8B030D-6E8A-4147-A177-3AD203B41FA5}">
                      <a16:colId xmlns:a16="http://schemas.microsoft.com/office/drawing/2014/main" val="403228220"/>
                    </a:ext>
                  </a:extLst>
                </a:gridCol>
                <a:gridCol w="3386667">
                  <a:extLst>
                    <a:ext uri="{9D8B030D-6E8A-4147-A177-3AD203B41FA5}">
                      <a16:colId xmlns:a16="http://schemas.microsoft.com/office/drawing/2014/main" val="4253326565"/>
                    </a:ext>
                  </a:extLst>
                </a:gridCol>
              </a:tblGrid>
              <a:tr h="170462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Harris (mathematical)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Weka (AI)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1271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chemeClr val="tx1"/>
                          </a:solidFill>
                        </a:rPr>
                        <a:t>+ well known algorithm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 “black box”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4447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+ low computational requirements (faster)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 high computational requirement (slower)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5406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+ no training needed</a:t>
                      </a:r>
                    </a:p>
                    <a:p>
                      <a:pPr algn="l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 needs to be trained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9958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 sensitive to scale and rotation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+ adaptable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0940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chemeClr val="tx1"/>
                          </a:solidFill>
                        </a:rPr>
                        <a:t>- careful parameter tuning needed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 overfitting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9235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solidFill>
                            <a:schemeClr val="tx1"/>
                          </a:solidFill>
                        </a:rPr>
                        <a:t>- Not robust to noise and low contrast areas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+ more flexible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14793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9000" y="11113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The problem</a:t>
            </a:r>
          </a:p>
        </p:txBody>
      </p:sp>
      <p:pic>
        <p:nvPicPr>
          <p:cNvPr id="5" name="Picture 4" descr="A close up of a copper strip&#10;&#10;Description automatically generated">
            <a:extLst>
              <a:ext uri="{FF2B5EF4-FFF2-40B4-BE49-F238E27FC236}">
                <a16:creationId xmlns:a16="http://schemas.microsoft.com/office/drawing/2014/main" id="{78262D6B-093A-A1B7-90CA-1237F3258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965855"/>
            <a:ext cx="5892800" cy="3255480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A798969-18D2-9C16-FC65-B04811E523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4541014"/>
              </p:ext>
            </p:extLst>
          </p:nvPr>
        </p:nvGraphicFramePr>
        <p:xfrm>
          <a:off x="1803400" y="4221335"/>
          <a:ext cx="6553200" cy="2806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012394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9000" y="11113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First Approach : Statistical analysis based on features</a:t>
            </a:r>
          </a:p>
        </p:txBody>
      </p:sp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9F6C0BA2-1936-CEA5-3C04-050D9C403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626" y="1449720"/>
            <a:ext cx="3348626" cy="4720559"/>
          </a:xfrm>
          <a:prstGeom prst="rect">
            <a:avLst/>
          </a:prstGeom>
        </p:spPr>
      </p:pic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59C33920-F5A0-D8AF-FFF2-756BC81908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49720"/>
            <a:ext cx="3418608" cy="4720559"/>
          </a:xfrm>
          <a:prstGeom prst="rect">
            <a:avLst/>
          </a:prstGeom>
        </p:spPr>
      </p:pic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D51769EB-08F7-4154-9187-39F95A4F2C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3043" y="1449720"/>
            <a:ext cx="3348626" cy="315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65220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9000" y="11113"/>
            <a:ext cx="8077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Second approach : Using Autoencoders and reconstruction error</a:t>
            </a:r>
          </a:p>
        </p:txBody>
      </p:sp>
      <p:pic>
        <p:nvPicPr>
          <p:cNvPr id="3" name="Picture 2" descr="A collage of images of a person's face&#10;&#10;Description automatically generated">
            <a:extLst>
              <a:ext uri="{FF2B5EF4-FFF2-40B4-BE49-F238E27FC236}">
                <a16:creationId xmlns:a16="http://schemas.microsoft.com/office/drawing/2014/main" id="{BB754AD4-AB09-98FB-80A2-AEE4295CC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327" y="1862324"/>
            <a:ext cx="8339345" cy="389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32107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9000" y="11113"/>
            <a:ext cx="8077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Comparison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F5241D7-E5D3-2DA2-B8AD-AD0B256F2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51941"/>
              </p:ext>
            </p:extLst>
          </p:nvPr>
        </p:nvGraphicFramePr>
        <p:xfrm>
          <a:off x="1693333" y="1295400"/>
          <a:ext cx="6773334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6667">
                  <a:extLst>
                    <a:ext uri="{9D8B030D-6E8A-4147-A177-3AD203B41FA5}">
                      <a16:colId xmlns:a16="http://schemas.microsoft.com/office/drawing/2014/main" val="403228220"/>
                    </a:ext>
                  </a:extLst>
                </a:gridCol>
                <a:gridCol w="3386667">
                  <a:extLst>
                    <a:ext uri="{9D8B030D-6E8A-4147-A177-3AD203B41FA5}">
                      <a16:colId xmlns:a16="http://schemas.microsoft.com/office/drawing/2014/main" val="4253326565"/>
                    </a:ext>
                  </a:extLst>
                </a:gridCol>
              </a:tblGrid>
              <a:tr h="170462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Feature statistical analysis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Autoencoders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1271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+ Real-world data calibration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 Sensitive to setup changes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4447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+ Allows parametrization and algorithm control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- “Blackbox”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5406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+ Easy to modify the algorithm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- Training time can be a handicap for development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9958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 Can be slow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+ Very fast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0940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 Software complexity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+ Easy to integrate in existing software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9235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1479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42389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DB41A577-074D-6C2F-410C-1EE8636B8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200" y="2057400"/>
            <a:ext cx="8551863" cy="2624138"/>
          </a:xfrm>
          <a:prstGeom prst="rect">
            <a:avLst/>
          </a:prstGeom>
          <a:noFill/>
          <a:ln>
            <a:noFill/>
          </a:ln>
        </p:spPr>
        <p:txBody>
          <a:bodyPr lIns="50800" tIns="50800" rIns="90311" bIns="5080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pPr algn="ctr">
              <a:defRPr/>
            </a:pPr>
            <a:r>
              <a:rPr lang="en-US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</a:t>
            </a:r>
            <a:br>
              <a:rPr lang="en-US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endParaRPr lang="en-US" altLang="en-US" sz="3200" kern="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 algn="ctr">
              <a:defRPr/>
            </a:pPr>
            <a:r>
              <a:rPr lang="en-GB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Extracting the geometry of Nb</a:t>
            </a:r>
            <a:r>
              <a:rPr lang="en-GB" altLang="en-US" sz="3200" kern="0" baseline="-25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3</a:t>
            </a:r>
            <a:r>
              <a:rPr lang="en-GB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Sn wires for Quench simulations using AI </a:t>
            </a:r>
            <a:br>
              <a:rPr lang="en-US" altLang="en-US" sz="2800" kern="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US" altLang="en-US" sz="2800" kern="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US" altLang="en-US" sz="2000" kern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endParaRPr lang="en-US" altLang="en-US" sz="2000" kern="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6B360F9-CD98-57E2-ADAF-803441ABF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5257800"/>
            <a:ext cx="7112000" cy="304800"/>
          </a:xfrm>
          <a:prstGeom prst="rect">
            <a:avLst/>
          </a:prstGeom>
          <a:noFill/>
          <a:ln>
            <a:noFill/>
          </a:ln>
        </p:spPr>
        <p:txBody>
          <a:bodyPr lIns="50800" tIns="50800" rIns="152400" bIns="50800"/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 algn="ctr">
              <a:lnSpc>
                <a:spcPts val="1775"/>
              </a:lnSpc>
              <a:buFont typeface="Wingdings" pitchFamily="2" charset="2"/>
              <a:buNone/>
              <a:defRPr/>
            </a:pPr>
            <a:r>
              <a:rPr lang="en-US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Josef Baumann, TE-MSC-LSC</a:t>
            </a:r>
          </a:p>
          <a:p>
            <a:pPr>
              <a:lnSpc>
                <a:spcPts val="1775"/>
              </a:lnSpc>
              <a:defRPr/>
            </a:pPr>
            <a:endParaRPr lang="en-US" altLang="en-US" sz="2200" kern="0" dirty="0">
              <a:solidFill>
                <a:srgbClr val="0B3C9E"/>
              </a:solidFill>
              <a:ea typeface="ＭＳ Ｐゴシック" panose="020B0600070205080204" pitchFamily="34" charset="-128"/>
            </a:endParaRPr>
          </a:p>
          <a:p>
            <a:pPr>
              <a:defRPr/>
            </a:pPr>
            <a:endParaRPr lang="en-US" altLang="en-US" sz="2200" kern="0" dirty="0">
              <a:ea typeface="ＭＳ Ｐゴシック" panose="020B0600070205080204" pitchFamily="34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5F712A-64CF-0654-3392-C3F7BAD6D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0"/>
            <a:ext cx="8686800" cy="647700"/>
          </a:xfrm>
        </p:spPr>
        <p:txBody>
          <a:bodyPr/>
          <a:lstStyle/>
          <a:p>
            <a:r>
              <a:rPr lang="en-GB" dirty="0"/>
              <a:t>Extracting the geometry of Nb</a:t>
            </a:r>
            <a:r>
              <a:rPr lang="en-GB" baseline="-25000" dirty="0"/>
              <a:t>3</a:t>
            </a:r>
            <a:r>
              <a:rPr lang="en-GB" dirty="0"/>
              <a:t>Sn wires for Quench simulations using AI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9000" y="11113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The problem</a:t>
            </a:r>
          </a:p>
        </p:txBody>
      </p:sp>
      <p:pic>
        <p:nvPicPr>
          <p:cNvPr id="4" name="Picture 3" descr="A white hexagon shape on a black background&#10;&#10;Description automatically generated">
            <a:extLst>
              <a:ext uri="{FF2B5EF4-FFF2-40B4-BE49-F238E27FC236}">
                <a16:creationId xmlns:a16="http://schemas.microsoft.com/office/drawing/2014/main" id="{C8E59E18-7EE9-FFBD-8CAB-B8E49A912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900" y="1019175"/>
            <a:ext cx="7442200" cy="55816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9000" y="11113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First approach: Harris corner detector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EC7EBE-7B8E-4B6B-DF88-2B3C7447ECA6}"/>
              </a:ext>
            </a:extLst>
          </p:cNvPr>
          <p:cNvPicPr/>
          <p:nvPr/>
        </p:nvPicPr>
        <p:blipFill>
          <a:blip r:embed="rId3"/>
          <a:srcRect b="13642"/>
          <a:stretch/>
        </p:blipFill>
        <p:spPr>
          <a:xfrm>
            <a:off x="2352340" y="1905000"/>
            <a:ext cx="2222760" cy="4171985"/>
          </a:xfrm>
          <a:prstGeom prst="rect">
            <a:avLst/>
          </a:prstGeom>
          <a:ln w="0"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737109-945B-66CD-1414-94B09922DCB0}"/>
              </a:ext>
            </a:extLst>
          </p:cNvPr>
          <p:cNvSpPr/>
          <p:nvPr/>
        </p:nvSpPr>
        <p:spPr>
          <a:xfrm>
            <a:off x="491440" y="7166820"/>
            <a:ext cx="7669800" cy="37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Jianbo Shi and Carlo Tomasi. Good features to track. In Computer Vision and Pattern Recognition, 1994. Proceedings CVPR'94., 1994 IEEE Computer Society Conference on, pages 593–600. IEEE, 1994.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65020A-9BA1-43EA-1B62-E08D20DDD3E9}"/>
              </a:ext>
            </a:extLst>
          </p:cNvPr>
          <p:cNvSpPr/>
          <p:nvPr/>
        </p:nvSpPr>
        <p:spPr>
          <a:xfrm>
            <a:off x="6791080" y="6709620"/>
            <a:ext cx="1598760" cy="45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633F3F-8E09-E539-09E7-771ADC88E3E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4647108" y="1905000"/>
            <a:ext cx="1798311" cy="4171985"/>
          </a:xfrm>
          <a:prstGeom prst="rect">
            <a:avLst/>
          </a:prstGeom>
          <a:ln w="0"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F87DF9-A259-459C-F8CD-759FFCD9D36A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517426" y="1909267"/>
            <a:ext cx="1680593" cy="4167718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11265226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9000" y="11113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Second approach: Machine learning</a:t>
            </a:r>
          </a:p>
        </p:txBody>
      </p:sp>
      <p:pic>
        <p:nvPicPr>
          <p:cNvPr id="3" name="Picture 2" descr="A white hexagon shape on a black background&#10;&#10;Description automatically generated">
            <a:extLst>
              <a:ext uri="{FF2B5EF4-FFF2-40B4-BE49-F238E27FC236}">
                <a16:creationId xmlns:a16="http://schemas.microsoft.com/office/drawing/2014/main" id="{FAA94FC4-356B-664F-A5F0-2CB7DC0877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174" t="5557" r="45204" b="66236"/>
          <a:stretch/>
        </p:blipFill>
        <p:spPr>
          <a:xfrm>
            <a:off x="2525710" y="1219200"/>
            <a:ext cx="1716074" cy="5481818"/>
          </a:xfrm>
          <a:prstGeom prst="rect">
            <a:avLst/>
          </a:prstGeom>
        </p:spPr>
      </p:pic>
      <p:pic>
        <p:nvPicPr>
          <p:cNvPr id="6" name="Picture 5" descr="A white circle on a black background&#10;&#10;Description automatically generated">
            <a:extLst>
              <a:ext uri="{FF2B5EF4-FFF2-40B4-BE49-F238E27FC236}">
                <a16:creationId xmlns:a16="http://schemas.microsoft.com/office/drawing/2014/main" id="{1120EAA3-8F47-6E65-38A5-DBD15AB5C9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70" t="22000" r="22053" b="38000"/>
          <a:stretch/>
        </p:blipFill>
        <p:spPr>
          <a:xfrm>
            <a:off x="4318000" y="1219200"/>
            <a:ext cx="1523984" cy="990600"/>
          </a:xfrm>
          <a:prstGeom prst="rect">
            <a:avLst/>
          </a:prstGeom>
        </p:spPr>
      </p:pic>
      <p:pic>
        <p:nvPicPr>
          <p:cNvPr id="8" name="Picture 7" descr="A white circle with black background&#10;&#10;Description automatically generated">
            <a:extLst>
              <a:ext uri="{FF2B5EF4-FFF2-40B4-BE49-F238E27FC236}">
                <a16:creationId xmlns:a16="http://schemas.microsoft.com/office/drawing/2014/main" id="{C7FF0120-11DC-FED7-2B0A-0940CED1EC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955" t="22000" r="33773" b="31000"/>
          <a:stretch/>
        </p:blipFill>
        <p:spPr>
          <a:xfrm>
            <a:off x="4318001" y="2229853"/>
            <a:ext cx="1523983" cy="1492233"/>
          </a:xfrm>
          <a:prstGeom prst="rect">
            <a:avLst/>
          </a:prstGeom>
        </p:spPr>
      </p:pic>
      <p:pic>
        <p:nvPicPr>
          <p:cNvPr id="11" name="Picture 10" descr="A white circle on a black background&#10;&#10;Description automatically generated">
            <a:extLst>
              <a:ext uri="{FF2B5EF4-FFF2-40B4-BE49-F238E27FC236}">
                <a16:creationId xmlns:a16="http://schemas.microsoft.com/office/drawing/2014/main" id="{A87C0F81-1E40-41F9-2FFB-B28A44DEC8A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470" t="22000" r="34674" b="31000"/>
          <a:stretch/>
        </p:blipFill>
        <p:spPr>
          <a:xfrm>
            <a:off x="4318000" y="3742140"/>
            <a:ext cx="1523984" cy="1506743"/>
          </a:xfrm>
          <a:prstGeom prst="rect">
            <a:avLst/>
          </a:prstGeom>
        </p:spPr>
      </p:pic>
      <p:pic>
        <p:nvPicPr>
          <p:cNvPr id="15" name="Picture 14" descr="A white circle with dots&#10;&#10;Description automatically generated">
            <a:extLst>
              <a:ext uri="{FF2B5EF4-FFF2-40B4-BE49-F238E27FC236}">
                <a16:creationId xmlns:a16="http://schemas.microsoft.com/office/drawing/2014/main" id="{D937CA0F-620E-5973-DFD3-9B518170EC5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470" t="22000" r="33773" b="32000"/>
          <a:stretch/>
        </p:blipFill>
        <p:spPr>
          <a:xfrm>
            <a:off x="4318000" y="5272919"/>
            <a:ext cx="1530654" cy="14506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ED841A-F094-2999-5AA8-81C1A7E3343C}"/>
              </a:ext>
            </a:extLst>
          </p:cNvPr>
          <p:cNvSpPr txBox="1"/>
          <p:nvPr/>
        </p:nvSpPr>
        <p:spPr>
          <a:xfrm>
            <a:off x="303633" y="7086600"/>
            <a:ext cx="7266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Arganda-Carreras, I., </a:t>
            </a:r>
            <a:r>
              <a:rPr lang="en-GB" sz="1000" dirty="0" err="1"/>
              <a:t>Kaynig</a:t>
            </a:r>
            <a:r>
              <a:rPr lang="en-GB" sz="1000" dirty="0"/>
              <a:t>, V., </a:t>
            </a:r>
            <a:r>
              <a:rPr lang="en-GB" sz="1000" dirty="0" err="1"/>
              <a:t>Rueden</a:t>
            </a:r>
            <a:r>
              <a:rPr lang="en-GB" sz="1000" dirty="0"/>
              <a:t>, C., </a:t>
            </a:r>
            <a:r>
              <a:rPr lang="en-GB" sz="1000" dirty="0" err="1"/>
              <a:t>Eliceiri</a:t>
            </a:r>
            <a:r>
              <a:rPr lang="en-GB" sz="1000" dirty="0"/>
              <a:t>, K. W., </a:t>
            </a:r>
            <a:r>
              <a:rPr lang="en-GB" sz="1000" dirty="0" err="1"/>
              <a:t>Schindelin</a:t>
            </a:r>
            <a:r>
              <a:rPr lang="en-GB" sz="1000" dirty="0"/>
              <a:t>, J., Cardona, A., &amp; Sebastian Seung, H. (2017). </a:t>
            </a:r>
          </a:p>
          <a:p>
            <a:r>
              <a:rPr lang="en-GB" sz="1000" dirty="0"/>
              <a:t>Trainable Weka Segmentation: a machine learning tool for microscopy pixel classification. </a:t>
            </a:r>
            <a:r>
              <a:rPr lang="en-GB" sz="1000" i="1" dirty="0"/>
              <a:t>Bioinformatics</a:t>
            </a:r>
            <a:r>
              <a:rPr lang="en-GB" sz="1000" dirty="0"/>
              <a:t>, </a:t>
            </a:r>
            <a:r>
              <a:rPr lang="en-GB" sz="1000" i="1" dirty="0"/>
              <a:t>33</a:t>
            </a:r>
            <a:r>
              <a:rPr lang="en-GB" sz="1000" dirty="0"/>
              <a:t>(15), 2424–2426.</a:t>
            </a:r>
          </a:p>
        </p:txBody>
      </p:sp>
      <p:pic>
        <p:nvPicPr>
          <p:cNvPr id="5" name="Picture 4" descr="A close-up of a black and white object&#10;&#10;Description automatically generated">
            <a:extLst>
              <a:ext uri="{FF2B5EF4-FFF2-40B4-BE49-F238E27FC236}">
                <a16:creationId xmlns:a16="http://schemas.microsoft.com/office/drawing/2014/main" id="{4E109E2C-744B-648A-C6DE-00183B196C6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6502" t="14898" r="44750" b="12949"/>
          <a:stretch/>
        </p:blipFill>
        <p:spPr>
          <a:xfrm>
            <a:off x="5918200" y="1219200"/>
            <a:ext cx="1735315" cy="550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43973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AT-MEL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16704</TotalTime>
  <Pages>0</Pages>
  <Words>997</Words>
  <Characters>0</Characters>
  <Application>Microsoft Office PowerPoint</Application>
  <PresentationFormat>Custom</PresentationFormat>
  <Lines>0</Lines>
  <Paragraphs>115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Arial</vt:lpstr>
      <vt:lpstr>Calibri</vt:lpstr>
      <vt:lpstr>Wingdings</vt:lpstr>
      <vt:lpstr>AT-MEL_template</vt:lpstr>
      <vt:lpstr>AI based inspection system for cabling anomaly detection</vt:lpstr>
      <vt:lpstr>The problem</vt:lpstr>
      <vt:lpstr>First Approach : Statistical analysis based on features</vt:lpstr>
      <vt:lpstr>Second approach : Using Autoencoders and reconstruction error</vt:lpstr>
      <vt:lpstr>Comparison</vt:lpstr>
      <vt:lpstr>Extracting the geometry of Nb3Sn wires for Quench simulations using AI </vt:lpstr>
      <vt:lpstr>The problem</vt:lpstr>
      <vt:lpstr>First approach: Harris corner detector</vt:lpstr>
      <vt:lpstr>Second approach: Machine learning</vt:lpstr>
      <vt:lpstr>Comparison Harris corner detector and Weka Segmentation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Sonja Sandell</dc:creator>
  <cp:keywords/>
  <dc:description/>
  <cp:lastModifiedBy>Josef Baumann</cp:lastModifiedBy>
  <cp:revision>550</cp:revision>
  <dcterms:modified xsi:type="dcterms:W3CDTF">2024-09-06T09:29:05Z</dcterms:modified>
  <cp:category/>
</cp:coreProperties>
</file>