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3"/>
  </p:notesMasterIdLst>
  <p:sldIdLst>
    <p:sldId id="257" r:id="rId2"/>
    <p:sldId id="267" r:id="rId3"/>
    <p:sldId id="268" r:id="rId4"/>
    <p:sldId id="265" r:id="rId5"/>
    <p:sldId id="264" r:id="rId6"/>
    <p:sldId id="266" r:id="rId7"/>
    <p:sldId id="269" r:id="rId8"/>
    <p:sldId id="260" r:id="rId9"/>
    <p:sldId id="261" r:id="rId10"/>
    <p:sldId id="259" r:id="rId11"/>
    <p:sldId id="270" r:id="rId1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B387C"/>
    <a:srgbClr val="0055A0"/>
    <a:srgbClr val="104282"/>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7" autoAdjust="0"/>
    <p:restoredTop sz="94694"/>
  </p:normalViewPr>
  <p:slideViewPr>
    <p:cSldViewPr snapToGrid="0" snapToObjects="1">
      <p:cViewPr varScale="1">
        <p:scale>
          <a:sx n="161" d="100"/>
          <a:sy n="161" d="100"/>
        </p:scale>
        <p:origin x="568" y="200"/>
      </p:cViewPr>
      <p:guideLst>
        <p:guide orient="horz" pos="1620"/>
        <p:guide pos="2896"/>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38DDC3-045C-5341-9275-D95475EC9B5C}" type="datetimeFigureOut">
              <a:rPr lang="en-US" smtClean="0"/>
              <a:t>9/9/24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17639E-2CB9-CC4D-9D33-CB80EA26608F}" type="slidenum">
              <a:rPr lang="en-US" smtClean="0"/>
              <a:t>‹#›</a:t>
            </a:fld>
            <a:endParaRPr lang="en-US"/>
          </a:p>
        </p:txBody>
      </p:sp>
    </p:spTree>
    <p:extLst>
      <p:ext uri="{BB962C8B-B14F-4D97-AF65-F5344CB8AC3E}">
        <p14:creationId xmlns:p14="http://schemas.microsoft.com/office/powerpoint/2010/main" val="2337275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FNN Feed-forward neural networks </a:t>
            </a:r>
          </a:p>
        </p:txBody>
      </p:sp>
      <p:sp>
        <p:nvSpPr>
          <p:cNvPr id="4" name="Slide Number Placeholder 3"/>
          <p:cNvSpPr>
            <a:spLocks noGrp="1"/>
          </p:cNvSpPr>
          <p:nvPr>
            <p:ph type="sldNum" sz="quarter" idx="5"/>
          </p:nvPr>
        </p:nvSpPr>
        <p:spPr/>
        <p:txBody>
          <a:bodyPr/>
          <a:lstStyle/>
          <a:p>
            <a:fld id="{0F17639E-2CB9-CC4D-9D33-CB80EA26608F}" type="slidenum">
              <a:rPr lang="en-US" smtClean="0"/>
              <a:t>2</a:t>
            </a:fld>
            <a:endParaRPr lang="en-US"/>
          </a:p>
        </p:txBody>
      </p:sp>
    </p:spTree>
    <p:extLst>
      <p:ext uri="{BB962C8B-B14F-4D97-AF65-F5344CB8AC3E}">
        <p14:creationId xmlns:p14="http://schemas.microsoft.com/office/powerpoint/2010/main" val="3731019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Generative pre-trained transformers = large language model released by OpenAI &lt;- Deep learning architecture developed by researchers at GOOGLE in 2017 </a:t>
            </a:r>
          </a:p>
          <a:p>
            <a:r>
              <a:rPr lang="en-GB" b="0" i="0" u="none" strike="noStrike" dirty="0">
                <a:solidFill>
                  <a:srgbClr val="202122"/>
                </a:solidFill>
                <a:effectLst/>
                <a:latin typeface="Arial" panose="020B0604020202020204" pitchFamily="34" charset="0"/>
              </a:rPr>
              <a:t>Bidirectional Encoder Representations from Transformers</a:t>
            </a:r>
            <a:endParaRPr lang="en-US" dirty="0"/>
          </a:p>
        </p:txBody>
      </p:sp>
      <p:sp>
        <p:nvSpPr>
          <p:cNvPr id="4" name="Slide Number Placeholder 3"/>
          <p:cNvSpPr>
            <a:spLocks noGrp="1"/>
          </p:cNvSpPr>
          <p:nvPr>
            <p:ph type="sldNum" sz="quarter" idx="5"/>
          </p:nvPr>
        </p:nvSpPr>
        <p:spPr/>
        <p:txBody>
          <a:bodyPr/>
          <a:lstStyle/>
          <a:p>
            <a:fld id="{0F17639E-2CB9-CC4D-9D33-CB80EA26608F}" type="slidenum">
              <a:rPr lang="en-US" smtClean="0"/>
              <a:t>3</a:t>
            </a:fld>
            <a:endParaRPr lang="en-US"/>
          </a:p>
        </p:txBody>
      </p:sp>
    </p:spTree>
    <p:extLst>
      <p:ext uri="{BB962C8B-B14F-4D97-AF65-F5344CB8AC3E}">
        <p14:creationId xmlns:p14="http://schemas.microsoft.com/office/powerpoint/2010/main" val="1109687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Manufacturing and Inspection Plan</a:t>
            </a:r>
          </a:p>
        </p:txBody>
      </p:sp>
      <p:sp>
        <p:nvSpPr>
          <p:cNvPr id="4" name="Slide Number Placeholder 3"/>
          <p:cNvSpPr>
            <a:spLocks noGrp="1"/>
          </p:cNvSpPr>
          <p:nvPr>
            <p:ph type="sldNum" sz="quarter" idx="5"/>
          </p:nvPr>
        </p:nvSpPr>
        <p:spPr/>
        <p:txBody>
          <a:bodyPr/>
          <a:lstStyle/>
          <a:p>
            <a:fld id="{0F17639E-2CB9-CC4D-9D33-CB80EA26608F}" type="slidenum">
              <a:rPr lang="en-US" smtClean="0"/>
              <a:t>10</a:t>
            </a:fld>
            <a:endParaRPr lang="en-US"/>
          </a:p>
        </p:txBody>
      </p:sp>
    </p:spTree>
    <p:extLst>
      <p:ext uri="{BB962C8B-B14F-4D97-AF65-F5344CB8AC3E}">
        <p14:creationId xmlns:p14="http://schemas.microsoft.com/office/powerpoint/2010/main" val="2158418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Number Placeholder 6">
            <a:extLst>
              <a:ext uri="{FF2B5EF4-FFF2-40B4-BE49-F238E27FC236}">
                <a16:creationId xmlns:a16="http://schemas.microsoft.com/office/drawing/2014/main" id="{CCF82024-6835-8241-841C-9C390F612B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20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C2583AE-01B7-3545-9F01-A50519F0FDE2}"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sym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sym typeface="Arial" panose="020B0604020202020204" pitchFamily="34" charset="0"/>
            </a:endParaRPr>
          </a:p>
        </p:txBody>
      </p:sp>
      <p:sp>
        <p:nvSpPr>
          <p:cNvPr id="88066" name="Slide Image Placeholder 1">
            <a:extLst>
              <a:ext uri="{FF2B5EF4-FFF2-40B4-BE49-F238E27FC236}">
                <a16:creationId xmlns:a16="http://schemas.microsoft.com/office/drawing/2014/main" id="{C89ACCE7-40A4-EB4A-9E72-18D81C10D4A5}"/>
              </a:ext>
            </a:extLst>
          </p:cNvPr>
          <p:cNvSpPr>
            <a:spLocks noGrp="1" noRot="1" noChangeAspect="1" noTextEdit="1"/>
          </p:cNvSpPr>
          <p:nvPr>
            <p:ph type="sldImg"/>
          </p:nvPr>
        </p:nvSpPr>
        <p:spPr bwMode="auto">
          <a:solidFill>
            <a:srgbClr val="729FCF"/>
          </a:solidFill>
          <a:ln w="25400">
            <a:solidFill>
              <a:srgbClr val="3465A4"/>
            </a:solidFill>
            <a:miter lim="800000"/>
            <a:headEnd/>
            <a:tailEnd/>
          </a:ln>
        </p:spPr>
      </p:sp>
      <p:sp>
        <p:nvSpPr>
          <p:cNvPr id="88067" name="Notes Placeholder 2">
            <a:extLst>
              <a:ext uri="{FF2B5EF4-FFF2-40B4-BE49-F238E27FC236}">
                <a16:creationId xmlns:a16="http://schemas.microsoft.com/office/drawing/2014/main" id="{377FC47A-8CD2-8E45-BAF3-1D749102F103}"/>
              </a:ext>
            </a:extLst>
          </p:cNvPr>
          <p:cNvSpPr>
            <a:spLocks noGrp="1" noChangeArrowheads="1"/>
          </p:cNvSpPr>
          <p:nvPr>
            <p:ph type="body"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endParaRPr lang="en-GB" altLang="en-US">
              <a:ea typeface="ＭＳ Ｐゴシック" panose="020B0600070205080204" pitchFamily="34" charset="-128"/>
            </a:endParaRPr>
          </a:p>
        </p:txBody>
      </p:sp>
    </p:spTree>
    <p:extLst>
      <p:ext uri="{BB962C8B-B14F-4D97-AF65-F5344CB8AC3E}">
        <p14:creationId xmlns:p14="http://schemas.microsoft.com/office/powerpoint/2010/main" val="22296280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9/9/24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68E23-7CE4-6A8E-6DB3-A787836D24DE}"/>
              </a:ext>
            </a:extLst>
          </p:cNvPr>
          <p:cNvSpPr>
            <a:spLocks noGrp="1"/>
          </p:cNvSpPr>
          <p:nvPr>
            <p:ph type="title"/>
          </p:nvPr>
        </p:nvSpPr>
        <p:spPr/>
        <p:txBody>
          <a:bodyPr>
            <a:normAutofit fontScale="90000"/>
          </a:bodyPr>
          <a:lstStyle/>
          <a:p>
            <a:r>
              <a:rPr lang="en-GB" dirty="0"/>
              <a:t>AI Opportunities in TE-MSC</a:t>
            </a:r>
          </a:p>
        </p:txBody>
      </p:sp>
      <p:sp>
        <p:nvSpPr>
          <p:cNvPr id="3" name="Text Placeholder 2">
            <a:extLst>
              <a:ext uri="{FF2B5EF4-FFF2-40B4-BE49-F238E27FC236}">
                <a16:creationId xmlns:a16="http://schemas.microsoft.com/office/drawing/2014/main" id="{36FC611A-84C7-4509-2484-33885CF91D9B}"/>
              </a:ext>
            </a:extLst>
          </p:cNvPr>
          <p:cNvSpPr>
            <a:spLocks noGrp="1"/>
          </p:cNvSpPr>
          <p:nvPr>
            <p:ph type="body" idx="10"/>
          </p:nvPr>
        </p:nvSpPr>
        <p:spPr>
          <a:xfrm>
            <a:off x="457200" y="2538942"/>
            <a:ext cx="6778488" cy="641580"/>
          </a:xfrm>
        </p:spPr>
        <p:txBody>
          <a:bodyPr>
            <a:normAutofit/>
          </a:bodyPr>
          <a:lstStyle/>
          <a:p>
            <a:r>
              <a:rPr lang="en-GB" dirty="0"/>
              <a:t>Stephan </a:t>
            </a:r>
            <a:r>
              <a:rPr lang="en-GB" dirty="0" err="1"/>
              <a:t>Russenschuck</a:t>
            </a:r>
            <a:r>
              <a:rPr lang="en-GB" dirty="0"/>
              <a:t> with contributions from M. </a:t>
            </a:r>
            <a:r>
              <a:rPr lang="en-GB" dirty="0" err="1"/>
              <a:t>Bonora</a:t>
            </a:r>
            <a:r>
              <a:rPr lang="en-GB" dirty="0"/>
              <a:t>, M. </a:t>
            </a:r>
            <a:r>
              <a:rPr lang="en-GB" dirty="0" err="1"/>
              <a:t>Buzio</a:t>
            </a:r>
            <a:r>
              <a:rPr lang="en-GB" dirty="0"/>
              <a:t>, A. Lu,</a:t>
            </a:r>
          </a:p>
          <a:p>
            <a:r>
              <a:rPr lang="en-GB" dirty="0"/>
              <a:t>M. </a:t>
            </a:r>
            <a:r>
              <a:rPr lang="en-GB" dirty="0" err="1"/>
              <a:t>Liebsch</a:t>
            </a:r>
            <a:r>
              <a:rPr lang="en-GB" dirty="0"/>
              <a:t>, S. </a:t>
            </a:r>
            <a:r>
              <a:rPr lang="en-GB" dirty="0" err="1"/>
              <a:t>Sorentino</a:t>
            </a:r>
            <a:r>
              <a:rPr lang="en-GB" dirty="0"/>
              <a:t>, V. </a:t>
            </a:r>
            <a:r>
              <a:rPr lang="en-GB" dirty="0" err="1"/>
              <a:t>DiCapua</a:t>
            </a:r>
            <a:r>
              <a:rPr lang="en-GB" dirty="0"/>
              <a:t>,  M. </a:t>
            </a:r>
            <a:r>
              <a:rPr lang="en-GB" dirty="0" err="1"/>
              <a:t>Pentella</a:t>
            </a:r>
            <a:r>
              <a:rPr lang="en-GB" dirty="0"/>
              <a:t>, </a:t>
            </a:r>
          </a:p>
        </p:txBody>
      </p:sp>
    </p:spTree>
    <p:extLst>
      <p:ext uri="{BB962C8B-B14F-4D97-AF65-F5344CB8AC3E}">
        <p14:creationId xmlns:p14="http://schemas.microsoft.com/office/powerpoint/2010/main" val="30256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1E15A-BDD3-D222-A590-5F4DDCC510F8}"/>
              </a:ext>
            </a:extLst>
          </p:cNvPr>
          <p:cNvSpPr>
            <a:spLocks noGrp="1"/>
          </p:cNvSpPr>
          <p:nvPr>
            <p:ph type="title"/>
          </p:nvPr>
        </p:nvSpPr>
        <p:spPr>
          <a:xfrm>
            <a:off x="458573" y="97693"/>
            <a:ext cx="8226854" cy="705332"/>
          </a:xfrm>
        </p:spPr>
        <p:txBody>
          <a:bodyPr>
            <a:normAutofit/>
          </a:bodyPr>
          <a:lstStyle/>
          <a:p>
            <a:r>
              <a:rPr lang="en-GB" sz="2800" dirty="0"/>
              <a:t>Enabling Functionality</a:t>
            </a:r>
          </a:p>
        </p:txBody>
      </p:sp>
      <p:sp>
        <p:nvSpPr>
          <p:cNvPr id="3" name="Content Placeholder 2">
            <a:extLst>
              <a:ext uri="{FF2B5EF4-FFF2-40B4-BE49-F238E27FC236}">
                <a16:creationId xmlns:a16="http://schemas.microsoft.com/office/drawing/2014/main" id="{94D1A18C-9091-324A-4BD2-14FCF1727339}"/>
              </a:ext>
            </a:extLst>
          </p:cNvPr>
          <p:cNvSpPr>
            <a:spLocks noGrp="1"/>
          </p:cNvSpPr>
          <p:nvPr>
            <p:ph idx="1"/>
          </p:nvPr>
        </p:nvSpPr>
        <p:spPr>
          <a:xfrm>
            <a:off x="392216" y="803025"/>
            <a:ext cx="8521195" cy="3203145"/>
          </a:xfrm>
        </p:spPr>
        <p:txBody>
          <a:bodyPr>
            <a:normAutofit fontScale="92500"/>
          </a:bodyPr>
          <a:lstStyle/>
          <a:p>
            <a:r>
              <a:rPr lang="en-GB" sz="1900" dirty="0"/>
              <a:t>AI lives from training data. Ensure that our data are structured and accessible</a:t>
            </a:r>
          </a:p>
          <a:p>
            <a:pPr lvl="1"/>
            <a:r>
              <a:rPr lang="en-GB" sz="1400" dirty="0"/>
              <a:t>Databases and structured storage of measurements (magnetic, material), processes (production, control) </a:t>
            </a:r>
            <a:r>
              <a:rPr lang="en-GB" sz="1400" dirty="0">
                <a:sym typeface="Wingdings" panose="05000000000000000000" pitchFamily="2" charset="2"/>
              </a:rPr>
              <a:t> 3ML, eMIP, Test and Measurement databases</a:t>
            </a:r>
          </a:p>
          <a:p>
            <a:pPr lvl="1"/>
            <a:r>
              <a:rPr lang="en-GB" sz="1400" dirty="0">
                <a:sym typeface="Wingdings" panose="05000000000000000000" pitchFamily="2" charset="2"/>
              </a:rPr>
              <a:t>Programmatic access to data (Python, web services), well-defined data structures</a:t>
            </a:r>
          </a:p>
          <a:p>
            <a:pPr marL="448056" lvl="1" indent="0">
              <a:buNone/>
            </a:pPr>
            <a:endParaRPr lang="en-GB" sz="1400" dirty="0">
              <a:sym typeface="Wingdings" panose="05000000000000000000" pitchFamily="2" charset="2"/>
            </a:endParaRPr>
          </a:p>
          <a:p>
            <a:pPr marL="448056" lvl="1" indent="0">
              <a:buNone/>
            </a:pPr>
            <a:endParaRPr lang="en-GB" sz="1400" dirty="0">
              <a:sym typeface="Wingdings" panose="05000000000000000000" pitchFamily="2" charset="2"/>
            </a:endParaRPr>
          </a:p>
          <a:p>
            <a:r>
              <a:rPr lang="en-GB" sz="1800" dirty="0"/>
              <a:t>Physical resources such as GPUs and servers</a:t>
            </a:r>
          </a:p>
          <a:p>
            <a:r>
              <a:rPr lang="en-GB" sz="1800" dirty="0"/>
              <a:t>Frameworks, guidelines, and training to develop machine-learning solutions</a:t>
            </a:r>
          </a:p>
          <a:p>
            <a:pPr lvl="1"/>
            <a:r>
              <a:rPr lang="en-GB" sz="1400" dirty="0"/>
              <a:t>Hyper-Parameters: Training sets, feature dimensionality, learning algorithms (supervised/unsupervised), validation sets.</a:t>
            </a:r>
            <a:endParaRPr lang="en-GB" sz="1400" dirty="0">
              <a:solidFill>
                <a:schemeClr val="accent6">
                  <a:lumMod val="50000"/>
                </a:schemeClr>
              </a:solidFill>
            </a:endParaRPr>
          </a:p>
          <a:p>
            <a:r>
              <a:rPr lang="en-GB" sz="1800" dirty="0"/>
              <a:t>Benchmarking of AI libraries, LLM model builders, models (horses for courses), vector database architectures</a:t>
            </a:r>
          </a:p>
        </p:txBody>
      </p:sp>
      <p:sp>
        <p:nvSpPr>
          <p:cNvPr id="7" name="TextBox 6">
            <a:extLst>
              <a:ext uri="{FF2B5EF4-FFF2-40B4-BE49-F238E27FC236}">
                <a16:creationId xmlns:a16="http://schemas.microsoft.com/office/drawing/2014/main" id="{C36C7BB6-96A4-97FD-3259-7A43513DEFB8}"/>
              </a:ext>
            </a:extLst>
          </p:cNvPr>
          <p:cNvSpPr txBox="1"/>
          <p:nvPr/>
        </p:nvSpPr>
        <p:spPr>
          <a:xfrm>
            <a:off x="345880" y="3996931"/>
            <a:ext cx="8613865" cy="307777"/>
          </a:xfrm>
          <a:prstGeom prst="rect">
            <a:avLst/>
          </a:prstGeom>
          <a:noFill/>
        </p:spPr>
        <p:txBody>
          <a:bodyPr wrap="square" rtlCol="0">
            <a:spAutoFit/>
          </a:bodyPr>
          <a:lstStyle/>
          <a:p>
            <a:r>
              <a:rPr lang="en-US" sz="1400" dirty="0">
                <a:solidFill>
                  <a:srgbClr val="FF0000"/>
                </a:solidFill>
              </a:rPr>
              <a:t>Resources: Working groups (ATS) and competency pool (groups) backed up by central support (CERN IT?)</a:t>
            </a:r>
          </a:p>
        </p:txBody>
      </p:sp>
      <p:sp>
        <p:nvSpPr>
          <p:cNvPr id="4" name="TextBox 3">
            <a:extLst>
              <a:ext uri="{FF2B5EF4-FFF2-40B4-BE49-F238E27FC236}">
                <a16:creationId xmlns:a16="http://schemas.microsoft.com/office/drawing/2014/main" id="{08B6BF66-679B-E7CB-810F-8F2194797CF3}"/>
              </a:ext>
            </a:extLst>
          </p:cNvPr>
          <p:cNvSpPr txBox="1"/>
          <p:nvPr/>
        </p:nvSpPr>
        <p:spPr>
          <a:xfrm>
            <a:off x="326003" y="1938312"/>
            <a:ext cx="8359424" cy="307777"/>
          </a:xfrm>
          <a:prstGeom prst="rect">
            <a:avLst/>
          </a:prstGeom>
          <a:noFill/>
        </p:spPr>
        <p:txBody>
          <a:bodyPr wrap="square" rtlCol="0">
            <a:spAutoFit/>
          </a:bodyPr>
          <a:lstStyle/>
          <a:p>
            <a:r>
              <a:rPr lang="en-US" sz="1400" dirty="0">
                <a:solidFill>
                  <a:srgbClr val="FF0000"/>
                </a:solidFill>
              </a:rPr>
              <a:t>Resources: 1.5 Staff FTE + 2 TECH/ADMIN students + 3 FSU independent of any AI application </a:t>
            </a:r>
          </a:p>
        </p:txBody>
      </p:sp>
    </p:spTree>
    <p:extLst>
      <p:ext uri="{BB962C8B-B14F-4D97-AF65-F5344CB8AC3E}">
        <p14:creationId xmlns:p14="http://schemas.microsoft.com/office/powerpoint/2010/main" val="2612740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_8">
            <a:extLst>
              <a:ext uri="{FF2B5EF4-FFF2-40B4-BE49-F238E27FC236}">
                <a16:creationId xmlns:a16="http://schemas.microsoft.com/office/drawing/2014/main" id="{DEF189B6-47AF-6548-81C4-ACE8D32CE5CC}"/>
              </a:ext>
            </a:extLst>
          </p:cNvPr>
          <p:cNvSpPr txBox="1">
            <a:spLocks noGrp="1"/>
          </p:cNvSpPr>
          <p:nvPr>
            <p:ph type="title" sz="quarter" idx="4294967295"/>
          </p:nvPr>
        </p:nvSpPr>
        <p:spPr>
          <a:xfrm>
            <a:off x="447232" y="206824"/>
            <a:ext cx="8415212" cy="408254"/>
          </a:xfrm>
          <a:prstGeom prst="rect">
            <a:avLst/>
          </a:prstGeom>
        </p:spPr>
        <p:txBody>
          <a:bodyPr vert="horz" wrap="square" lIns="19273" tIns="19273" rIns="34310" bIns="19273" numCol="1" anchor="ctr" anchorCtr="0" compatLnSpc="1">
            <a:prstTxWarp prst="textNoShape">
              <a:avLst/>
            </a:prstTxWarp>
            <a:spAutoFit/>
          </a:bodyPr>
          <a:lstStyle/>
          <a:p>
            <a:pPr>
              <a:spcBef>
                <a:spcPts val="0"/>
              </a:spcBef>
              <a:defRPr/>
            </a:pPr>
            <a:r>
              <a:rPr lang="en-GB" sz="2400" dirty="0"/>
              <a:t>Roles in software development/application for acc. magnets</a:t>
            </a:r>
          </a:p>
        </p:txBody>
      </p:sp>
      <p:grpSp>
        <p:nvGrpSpPr>
          <p:cNvPr id="3" name="Group 2">
            <a:extLst>
              <a:ext uri="{FF2B5EF4-FFF2-40B4-BE49-F238E27FC236}">
                <a16:creationId xmlns:a16="http://schemas.microsoft.com/office/drawing/2014/main" id="{6FBE5460-317D-58E9-8DA8-349DCA46DC7C}"/>
              </a:ext>
            </a:extLst>
          </p:cNvPr>
          <p:cNvGrpSpPr/>
          <p:nvPr/>
        </p:nvGrpSpPr>
        <p:grpSpPr>
          <a:xfrm>
            <a:off x="447232" y="792416"/>
            <a:ext cx="7369279" cy="3444738"/>
            <a:chOff x="2760518" y="1296214"/>
            <a:chExt cx="6476620" cy="3592126"/>
          </a:xfrm>
        </p:grpSpPr>
        <p:sp>
          <p:nvSpPr>
            <p:cNvPr id="6" name="TextBox 5">
              <a:extLst>
                <a:ext uri="{FF2B5EF4-FFF2-40B4-BE49-F238E27FC236}">
                  <a16:creationId xmlns:a16="http://schemas.microsoft.com/office/drawing/2014/main" id="{993F7981-4F97-79CD-7131-A875B283B943}"/>
                </a:ext>
              </a:extLst>
            </p:cNvPr>
            <p:cNvSpPr txBox="1"/>
            <p:nvPr/>
          </p:nvSpPr>
          <p:spPr>
            <a:xfrm>
              <a:off x="4706577" y="2292737"/>
              <a:ext cx="1375298" cy="2262664"/>
            </a:xfrm>
            <a:prstGeom prst="rect">
              <a:avLst/>
            </a:prstGeom>
            <a:solidFill>
              <a:srgbClr val="B9DEFF"/>
            </a:solidFill>
            <a:ln>
              <a:solidFill>
                <a:schemeClr val="accent6"/>
              </a:solidFill>
            </a:ln>
          </p:spPr>
          <p:txBody>
            <a:bodyPr wrap="none" rtlCol="0">
              <a:spAutoFit/>
            </a:bodyPr>
            <a:lstStyle/>
            <a:p>
              <a:r>
                <a:rPr lang="en-US" sz="1500" dirty="0"/>
                <a:t>Simulation</a:t>
              </a:r>
            </a:p>
            <a:p>
              <a:endParaRPr lang="en-US" sz="1500" dirty="0"/>
            </a:p>
            <a:p>
              <a:r>
                <a:rPr lang="en-US" sz="1500" dirty="0"/>
                <a:t>DAQ</a:t>
              </a:r>
            </a:p>
            <a:p>
              <a:endParaRPr lang="en-US" sz="1500" dirty="0"/>
            </a:p>
            <a:p>
              <a:r>
                <a:rPr lang="en-US" sz="1500" dirty="0"/>
                <a:t>Controls</a:t>
              </a:r>
            </a:p>
            <a:p>
              <a:endParaRPr lang="en-US" sz="1500" dirty="0"/>
            </a:p>
            <a:p>
              <a:r>
                <a:rPr lang="en-US" sz="1500" b="1" dirty="0"/>
                <a:t>AI Frameworks</a:t>
              </a:r>
            </a:p>
            <a:p>
              <a:r>
                <a:rPr lang="en-US" sz="1500" b="1" dirty="0"/>
                <a:t>(LLMs)</a:t>
              </a:r>
            </a:p>
            <a:p>
              <a:endParaRPr lang="en-US" sz="1500" b="1" dirty="0"/>
            </a:p>
          </p:txBody>
        </p:sp>
        <p:sp>
          <p:nvSpPr>
            <p:cNvPr id="18" name="TextBox 17">
              <a:extLst>
                <a:ext uri="{FF2B5EF4-FFF2-40B4-BE49-F238E27FC236}">
                  <a16:creationId xmlns:a16="http://schemas.microsoft.com/office/drawing/2014/main" id="{49D14BA5-97AA-8413-A210-E05609E12C86}"/>
                </a:ext>
              </a:extLst>
            </p:cNvPr>
            <p:cNvSpPr txBox="1"/>
            <p:nvPr/>
          </p:nvSpPr>
          <p:spPr>
            <a:xfrm>
              <a:off x="6640783" y="2282486"/>
              <a:ext cx="2037446" cy="2288051"/>
            </a:xfrm>
            <a:prstGeom prst="rect">
              <a:avLst/>
            </a:prstGeom>
            <a:solidFill>
              <a:srgbClr val="FFC000"/>
            </a:solidFill>
            <a:ln>
              <a:solidFill>
                <a:schemeClr val="accent6"/>
              </a:solidFill>
            </a:ln>
          </p:spPr>
          <p:txBody>
            <a:bodyPr wrap="none" rtlCol="0">
              <a:spAutoFit/>
            </a:bodyPr>
            <a:lstStyle/>
            <a:p>
              <a:r>
                <a:rPr lang="en-US" sz="1500" dirty="0"/>
                <a:t>Design/Modeling</a:t>
              </a:r>
            </a:p>
            <a:p>
              <a:endParaRPr lang="en-US" sz="1500" dirty="0"/>
            </a:p>
            <a:p>
              <a:r>
                <a:rPr lang="en-US" sz="1500" dirty="0"/>
                <a:t>Test/Measurement</a:t>
              </a:r>
            </a:p>
            <a:p>
              <a:endParaRPr lang="en-US" sz="1500" dirty="0"/>
            </a:p>
            <a:p>
              <a:r>
                <a:rPr lang="en-US" sz="1500" dirty="0"/>
                <a:t>Operation</a:t>
              </a:r>
            </a:p>
            <a:p>
              <a:endParaRPr lang="en-US" sz="1500" dirty="0"/>
            </a:p>
            <a:p>
              <a:r>
                <a:rPr lang="en-US" sz="1500" dirty="0"/>
                <a:t>Maintenance</a:t>
              </a:r>
            </a:p>
            <a:p>
              <a:endParaRPr lang="en-US" sz="1500" dirty="0"/>
            </a:p>
            <a:p>
              <a:r>
                <a:rPr lang="en-US" sz="1500" dirty="0"/>
                <a:t>Knowledge management</a:t>
              </a:r>
            </a:p>
          </p:txBody>
        </p:sp>
        <p:sp>
          <p:nvSpPr>
            <p:cNvPr id="44" name="Rectangle 43">
              <a:extLst>
                <a:ext uri="{FF2B5EF4-FFF2-40B4-BE49-F238E27FC236}">
                  <a16:creationId xmlns:a16="http://schemas.microsoft.com/office/drawing/2014/main" id="{9B74EC8E-7CA2-932D-89E7-77E3925F70CE}"/>
                </a:ext>
              </a:extLst>
            </p:cNvPr>
            <p:cNvSpPr/>
            <p:nvPr/>
          </p:nvSpPr>
          <p:spPr>
            <a:xfrm>
              <a:off x="2760518" y="2189197"/>
              <a:ext cx="6099714" cy="2575698"/>
            </a:xfrm>
            <a:prstGeom prst="rect">
              <a:avLst/>
            </a:prstGeom>
            <a:noFill/>
            <a:ln w="19050">
              <a:solidFill>
                <a:schemeClr val="tx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p>
          </p:txBody>
        </p:sp>
        <p:sp>
          <p:nvSpPr>
            <p:cNvPr id="45" name="TextBox 44">
              <a:extLst>
                <a:ext uri="{FF2B5EF4-FFF2-40B4-BE49-F238E27FC236}">
                  <a16:creationId xmlns:a16="http://schemas.microsoft.com/office/drawing/2014/main" id="{BF441CD5-57EC-704E-4AB7-D54B41D3F239}"/>
                </a:ext>
              </a:extLst>
            </p:cNvPr>
            <p:cNvSpPr txBox="1"/>
            <p:nvPr/>
          </p:nvSpPr>
          <p:spPr>
            <a:xfrm>
              <a:off x="2783989" y="2422587"/>
              <a:ext cx="1111847" cy="584183"/>
            </a:xfrm>
            <a:prstGeom prst="rect">
              <a:avLst/>
            </a:prstGeom>
            <a:noFill/>
          </p:spPr>
          <p:txBody>
            <a:bodyPr wrap="none" rtlCol="0">
              <a:spAutoFit/>
            </a:bodyPr>
            <a:lstStyle/>
            <a:p>
              <a:r>
                <a:rPr lang="en-US" sz="1500" dirty="0"/>
                <a:t>Expert users</a:t>
              </a:r>
            </a:p>
            <a:p>
              <a:r>
                <a:rPr lang="en-US" sz="1500" dirty="0">
                  <a:solidFill>
                    <a:srgbClr val="FF0000"/>
                  </a:solidFill>
                </a:rPr>
                <a:t>Group</a:t>
              </a:r>
            </a:p>
          </p:txBody>
        </p:sp>
        <p:sp>
          <p:nvSpPr>
            <p:cNvPr id="46" name="Rectangle 45">
              <a:extLst>
                <a:ext uri="{FF2B5EF4-FFF2-40B4-BE49-F238E27FC236}">
                  <a16:creationId xmlns:a16="http://schemas.microsoft.com/office/drawing/2014/main" id="{415C620E-5623-3525-0E2A-B59B836BAF86}"/>
                </a:ext>
              </a:extLst>
            </p:cNvPr>
            <p:cNvSpPr/>
            <p:nvPr/>
          </p:nvSpPr>
          <p:spPr>
            <a:xfrm>
              <a:off x="4535306" y="1296215"/>
              <a:ext cx="1641764" cy="3592125"/>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a:p>
          </p:txBody>
        </p:sp>
        <p:sp>
          <p:nvSpPr>
            <p:cNvPr id="47" name="TextBox 46">
              <a:extLst>
                <a:ext uri="{FF2B5EF4-FFF2-40B4-BE49-F238E27FC236}">
                  <a16:creationId xmlns:a16="http://schemas.microsoft.com/office/drawing/2014/main" id="{7A5FF1AC-082B-B7B4-26D1-D8224565355A}"/>
                </a:ext>
              </a:extLst>
            </p:cNvPr>
            <p:cNvSpPr txBox="1"/>
            <p:nvPr/>
          </p:nvSpPr>
          <p:spPr>
            <a:xfrm>
              <a:off x="4667934" y="1346622"/>
              <a:ext cx="1509136" cy="818410"/>
            </a:xfrm>
            <a:prstGeom prst="rect">
              <a:avLst/>
            </a:prstGeom>
            <a:noFill/>
          </p:spPr>
          <p:txBody>
            <a:bodyPr wrap="none" rtlCol="0">
              <a:spAutoFit/>
            </a:bodyPr>
            <a:lstStyle/>
            <a:p>
              <a:r>
                <a:rPr lang="en-US" sz="1500" dirty="0"/>
                <a:t>Developer</a:t>
              </a:r>
            </a:p>
            <a:p>
              <a:r>
                <a:rPr lang="en-US" sz="1500" dirty="0"/>
                <a:t>Expert knowledge</a:t>
              </a:r>
            </a:p>
            <a:p>
              <a:r>
                <a:rPr lang="en-US" sz="1500" dirty="0">
                  <a:solidFill>
                    <a:srgbClr val="FF0000"/>
                  </a:solidFill>
                </a:rPr>
                <a:t>Group or central</a:t>
              </a:r>
            </a:p>
          </p:txBody>
        </p:sp>
        <p:sp>
          <p:nvSpPr>
            <p:cNvPr id="48" name="Rectangle 47">
              <a:extLst>
                <a:ext uri="{FF2B5EF4-FFF2-40B4-BE49-F238E27FC236}">
                  <a16:creationId xmlns:a16="http://schemas.microsoft.com/office/drawing/2014/main" id="{A9147C7F-6B11-F53E-5EBD-8F7639026932}"/>
                </a:ext>
              </a:extLst>
            </p:cNvPr>
            <p:cNvSpPr/>
            <p:nvPr/>
          </p:nvSpPr>
          <p:spPr>
            <a:xfrm>
              <a:off x="6475156" y="1296214"/>
              <a:ext cx="2512616" cy="3592125"/>
            </a:xfrm>
            <a:prstGeom prst="rect">
              <a:avLst/>
            </a:prstGeom>
            <a:noFill/>
            <a:ln w="19050">
              <a:solidFill>
                <a:schemeClr val="bg2">
                  <a:lumMod val="1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a:p>
          </p:txBody>
        </p:sp>
        <p:sp>
          <p:nvSpPr>
            <p:cNvPr id="49" name="TextBox 48">
              <a:extLst>
                <a:ext uri="{FF2B5EF4-FFF2-40B4-BE49-F238E27FC236}">
                  <a16:creationId xmlns:a16="http://schemas.microsoft.com/office/drawing/2014/main" id="{01AC33AA-057F-B834-68D9-BF0576F88DB5}"/>
                </a:ext>
              </a:extLst>
            </p:cNvPr>
            <p:cNvSpPr txBox="1"/>
            <p:nvPr/>
          </p:nvSpPr>
          <p:spPr>
            <a:xfrm>
              <a:off x="6640783" y="1348546"/>
              <a:ext cx="1604936" cy="818410"/>
            </a:xfrm>
            <a:prstGeom prst="rect">
              <a:avLst/>
            </a:prstGeom>
            <a:noFill/>
          </p:spPr>
          <p:txBody>
            <a:bodyPr wrap="none" rtlCol="0">
              <a:spAutoFit/>
            </a:bodyPr>
            <a:lstStyle/>
            <a:p>
              <a:r>
                <a:rPr lang="en-US" sz="1500" dirty="0"/>
                <a:t>Designer/Operator</a:t>
              </a:r>
            </a:p>
            <a:p>
              <a:r>
                <a:rPr lang="en-US" sz="1500" dirty="0"/>
                <a:t>Domain knowledge</a:t>
              </a:r>
            </a:p>
            <a:p>
              <a:r>
                <a:rPr lang="en-US" sz="1500" dirty="0">
                  <a:solidFill>
                    <a:srgbClr val="FF0000"/>
                  </a:solidFill>
                </a:rPr>
                <a:t>Sections</a:t>
              </a:r>
            </a:p>
          </p:txBody>
        </p:sp>
        <p:cxnSp>
          <p:nvCxnSpPr>
            <p:cNvPr id="53" name="Straight Arrow Connector 52">
              <a:extLst>
                <a:ext uri="{FF2B5EF4-FFF2-40B4-BE49-F238E27FC236}">
                  <a16:creationId xmlns:a16="http://schemas.microsoft.com/office/drawing/2014/main" id="{8CB7C5DF-98B9-9FFF-1EB8-DC998FEA8AC6}"/>
                </a:ext>
              </a:extLst>
            </p:cNvPr>
            <p:cNvCxnSpPr>
              <a:cxnSpLocks/>
              <a:stCxn id="6" idx="3"/>
              <a:endCxn id="18" idx="1"/>
            </p:cNvCxnSpPr>
            <p:nvPr/>
          </p:nvCxnSpPr>
          <p:spPr>
            <a:xfrm>
              <a:off x="6081875" y="3424070"/>
              <a:ext cx="558909" cy="2441"/>
            </a:xfrm>
            <a:prstGeom prst="straightConnector1">
              <a:avLst/>
            </a:prstGeom>
            <a:ln>
              <a:solidFill>
                <a:schemeClr val="accent6">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0E3C6262-25D1-C204-0A62-1307836CC3A2}"/>
                </a:ext>
              </a:extLst>
            </p:cNvPr>
            <p:cNvCxnSpPr>
              <a:cxnSpLocks/>
            </p:cNvCxnSpPr>
            <p:nvPr/>
          </p:nvCxnSpPr>
          <p:spPr>
            <a:xfrm>
              <a:off x="8671360" y="3484397"/>
              <a:ext cx="558909" cy="2441"/>
            </a:xfrm>
            <a:prstGeom prst="straightConnector1">
              <a:avLst/>
            </a:prstGeom>
            <a:ln>
              <a:solidFill>
                <a:schemeClr val="accent6">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666411D3-2565-557D-43A6-4A2802109994}"/>
                </a:ext>
              </a:extLst>
            </p:cNvPr>
            <p:cNvCxnSpPr>
              <a:cxnSpLocks/>
            </p:cNvCxnSpPr>
            <p:nvPr/>
          </p:nvCxnSpPr>
          <p:spPr>
            <a:xfrm>
              <a:off x="8678229" y="3186192"/>
              <a:ext cx="558909" cy="2441"/>
            </a:xfrm>
            <a:prstGeom prst="straightConnector1">
              <a:avLst/>
            </a:prstGeom>
            <a:ln>
              <a:solidFill>
                <a:schemeClr val="accent6">
                  <a:lumMod val="50000"/>
                </a:schemeClr>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cxnSp>
      </p:grpSp>
      <p:pic>
        <p:nvPicPr>
          <p:cNvPr id="5" name="Picture 4" descr="Earth from the moon and the earth&#10;&#10;Description automatically generated">
            <a:extLst>
              <a:ext uri="{FF2B5EF4-FFF2-40B4-BE49-F238E27FC236}">
                <a16:creationId xmlns:a16="http://schemas.microsoft.com/office/drawing/2014/main" id="{84E2C929-DEBE-A02A-2345-6C5668F7A131}"/>
              </a:ext>
            </a:extLst>
          </p:cNvPr>
          <p:cNvPicPr>
            <a:picLocks noChangeAspect="1"/>
          </p:cNvPicPr>
          <p:nvPr/>
        </p:nvPicPr>
        <p:blipFill rotWithShape="1">
          <a:blip r:embed="rId3">
            <a:extLst>
              <a:ext uri="{28A0092B-C50C-407E-A947-70E740481C1C}">
                <a14:useLocalDpi xmlns:a14="http://schemas.microsoft.com/office/drawing/2010/main" val="0"/>
              </a:ext>
            </a:extLst>
          </a:blip>
          <a:srcRect l="23836" t="26629" r="10251" b="6964"/>
          <a:stretch/>
        </p:blipFill>
        <p:spPr>
          <a:xfrm>
            <a:off x="7808695" y="2146852"/>
            <a:ext cx="1231278" cy="1232452"/>
          </a:xfrm>
          <a:prstGeom prst="rect">
            <a:avLst/>
          </a:prstGeom>
        </p:spPr>
      </p:pic>
      <p:sp>
        <p:nvSpPr>
          <p:cNvPr id="9" name="TextBox 8">
            <a:extLst>
              <a:ext uri="{FF2B5EF4-FFF2-40B4-BE49-F238E27FC236}">
                <a16:creationId xmlns:a16="http://schemas.microsoft.com/office/drawing/2014/main" id="{946A8F2A-1B37-11C3-FB91-894757927536}"/>
              </a:ext>
            </a:extLst>
          </p:cNvPr>
          <p:cNvSpPr txBox="1"/>
          <p:nvPr/>
        </p:nvSpPr>
        <p:spPr>
          <a:xfrm>
            <a:off x="7808695" y="1545980"/>
            <a:ext cx="1180131" cy="523220"/>
          </a:xfrm>
          <a:prstGeom prst="rect">
            <a:avLst/>
          </a:prstGeom>
          <a:noFill/>
        </p:spPr>
        <p:txBody>
          <a:bodyPr wrap="none" rtlCol="0">
            <a:spAutoFit/>
          </a:bodyPr>
          <a:lstStyle/>
          <a:p>
            <a:r>
              <a:rPr lang="en-US" sz="1400" dirty="0"/>
              <a:t>User base?</a:t>
            </a:r>
          </a:p>
          <a:p>
            <a:r>
              <a:rPr lang="en-US" sz="1400" dirty="0"/>
              <a:t>Data privacy</a:t>
            </a:r>
          </a:p>
        </p:txBody>
      </p:sp>
    </p:spTree>
    <p:extLst>
      <p:ext uri="{BB962C8B-B14F-4D97-AF65-F5344CB8AC3E}">
        <p14:creationId xmlns:p14="http://schemas.microsoft.com/office/powerpoint/2010/main" val="230761547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6B410-EAC2-9860-F3DD-9C21C2BB4EB9}"/>
              </a:ext>
            </a:extLst>
          </p:cNvPr>
          <p:cNvSpPr>
            <a:spLocks noGrp="1"/>
          </p:cNvSpPr>
          <p:nvPr>
            <p:ph type="title"/>
          </p:nvPr>
        </p:nvSpPr>
        <p:spPr>
          <a:xfrm>
            <a:off x="401541" y="97873"/>
            <a:ext cx="8226854" cy="705332"/>
          </a:xfrm>
        </p:spPr>
        <p:txBody>
          <a:bodyPr>
            <a:normAutofit/>
          </a:bodyPr>
          <a:lstStyle/>
          <a:p>
            <a:r>
              <a:rPr lang="en-US" sz="2800" dirty="0"/>
              <a:t>Is the AI-Boom a Science Hype?</a:t>
            </a:r>
          </a:p>
        </p:txBody>
      </p:sp>
      <p:sp>
        <p:nvSpPr>
          <p:cNvPr id="7" name="TextBox 6">
            <a:extLst>
              <a:ext uri="{FF2B5EF4-FFF2-40B4-BE49-F238E27FC236}">
                <a16:creationId xmlns:a16="http://schemas.microsoft.com/office/drawing/2014/main" id="{212556CC-377C-3A7C-5997-99207C141E04}"/>
              </a:ext>
            </a:extLst>
          </p:cNvPr>
          <p:cNvSpPr txBox="1"/>
          <p:nvPr/>
        </p:nvSpPr>
        <p:spPr>
          <a:xfrm>
            <a:off x="340412" y="4026680"/>
            <a:ext cx="2882348" cy="230832"/>
          </a:xfrm>
          <a:prstGeom prst="rect">
            <a:avLst/>
          </a:prstGeom>
          <a:noFill/>
        </p:spPr>
        <p:txBody>
          <a:bodyPr wrap="square" rtlCol="0">
            <a:spAutoFit/>
          </a:bodyPr>
          <a:lstStyle/>
          <a:p>
            <a:r>
              <a:rPr lang="en-US" sz="900" dirty="0"/>
              <a:t>John Horgan, Scientific American Blog</a:t>
            </a:r>
          </a:p>
        </p:txBody>
      </p:sp>
      <p:pic>
        <p:nvPicPr>
          <p:cNvPr id="11" name="Picture 10" descr="A graph with a line and a blue line&#10;&#10;Description automatically generated with medium confidence">
            <a:extLst>
              <a:ext uri="{FF2B5EF4-FFF2-40B4-BE49-F238E27FC236}">
                <a16:creationId xmlns:a16="http://schemas.microsoft.com/office/drawing/2014/main" id="{4554523E-1E53-1914-068D-B9240D5BCC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1541" y="884193"/>
            <a:ext cx="4008451" cy="2078456"/>
          </a:xfrm>
          <a:prstGeom prst="rect">
            <a:avLst/>
          </a:prstGeom>
        </p:spPr>
      </p:pic>
      <p:pic>
        <p:nvPicPr>
          <p:cNvPr id="13" name="Picture 12" descr="A screenshot of a phone&#10;&#10;Description automatically generated">
            <a:extLst>
              <a:ext uri="{FF2B5EF4-FFF2-40B4-BE49-F238E27FC236}">
                <a16:creationId xmlns:a16="http://schemas.microsoft.com/office/drawing/2014/main" id="{7B726EC5-855C-863F-7AB1-6EADFA69CB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878" y="2741913"/>
            <a:ext cx="3527750" cy="557877"/>
          </a:xfrm>
          <a:prstGeom prst="rect">
            <a:avLst/>
          </a:prstGeom>
        </p:spPr>
      </p:pic>
      <p:sp>
        <p:nvSpPr>
          <p:cNvPr id="14" name="TextBox 13">
            <a:extLst>
              <a:ext uri="{FF2B5EF4-FFF2-40B4-BE49-F238E27FC236}">
                <a16:creationId xmlns:a16="http://schemas.microsoft.com/office/drawing/2014/main" id="{D9B56EDE-0F7A-0156-318A-9130CBE4D703}"/>
              </a:ext>
            </a:extLst>
          </p:cNvPr>
          <p:cNvSpPr txBox="1"/>
          <p:nvPr/>
        </p:nvSpPr>
        <p:spPr>
          <a:xfrm>
            <a:off x="321030" y="3340069"/>
            <a:ext cx="3837502" cy="584775"/>
          </a:xfrm>
          <a:prstGeom prst="rect">
            <a:avLst/>
          </a:prstGeom>
          <a:noFill/>
        </p:spPr>
        <p:txBody>
          <a:bodyPr wrap="square" rtlCol="0">
            <a:spAutoFit/>
          </a:bodyPr>
          <a:lstStyle/>
          <a:p>
            <a:r>
              <a:rPr lang="en-US" sz="1600" dirty="0"/>
              <a:t>Use of robust, novel, innovative, </a:t>
            </a:r>
          </a:p>
          <a:p>
            <a:r>
              <a:rPr lang="en-US" sz="1600" dirty="0"/>
              <a:t>unprecedented in science writing</a:t>
            </a:r>
          </a:p>
        </p:txBody>
      </p:sp>
      <p:sp>
        <p:nvSpPr>
          <p:cNvPr id="15" name="TextBox 14">
            <a:extLst>
              <a:ext uri="{FF2B5EF4-FFF2-40B4-BE49-F238E27FC236}">
                <a16:creationId xmlns:a16="http://schemas.microsoft.com/office/drawing/2014/main" id="{73DFA7F8-2E0F-6CF6-9BC5-8395DD8F31EF}"/>
              </a:ext>
            </a:extLst>
          </p:cNvPr>
          <p:cNvSpPr txBox="1"/>
          <p:nvPr/>
        </p:nvSpPr>
        <p:spPr>
          <a:xfrm>
            <a:off x="5118208" y="1061705"/>
            <a:ext cx="2653290" cy="2031325"/>
          </a:xfrm>
          <a:prstGeom prst="rect">
            <a:avLst/>
          </a:prstGeom>
          <a:noFill/>
        </p:spPr>
        <p:txBody>
          <a:bodyPr wrap="none" rtlCol="0">
            <a:spAutoFit/>
          </a:bodyPr>
          <a:lstStyle/>
          <a:p>
            <a:r>
              <a:rPr lang="en-US" sz="1400" dirty="0"/>
              <a:t>Pareto-front</a:t>
            </a:r>
          </a:p>
          <a:p>
            <a:r>
              <a:rPr lang="en-US" sz="1400" dirty="0"/>
              <a:t>Genetic algorithms</a:t>
            </a:r>
          </a:p>
          <a:p>
            <a:r>
              <a:rPr lang="en-US" sz="1400" dirty="0"/>
              <a:t>Simulated annealing</a:t>
            </a:r>
          </a:p>
          <a:p>
            <a:r>
              <a:rPr lang="en-US" sz="1400" dirty="0"/>
              <a:t>Fuzzy set optimization</a:t>
            </a:r>
          </a:p>
          <a:p>
            <a:r>
              <a:rPr lang="en-US" sz="1400" dirty="0"/>
              <a:t>Particle swarms</a:t>
            </a:r>
          </a:p>
          <a:p>
            <a:r>
              <a:rPr lang="en-US" sz="1400" dirty="0"/>
              <a:t>ANN-based optimization (FNN)</a:t>
            </a:r>
          </a:p>
          <a:p>
            <a:r>
              <a:rPr lang="en-US" sz="1400" dirty="0"/>
              <a:t>Digital twins</a:t>
            </a:r>
          </a:p>
          <a:p>
            <a:endParaRPr lang="en-US" sz="1400" dirty="0"/>
          </a:p>
          <a:p>
            <a:endParaRPr lang="en-US" sz="1400" dirty="0"/>
          </a:p>
        </p:txBody>
      </p:sp>
      <p:sp>
        <p:nvSpPr>
          <p:cNvPr id="16" name="TextBox 15">
            <a:extLst>
              <a:ext uri="{FF2B5EF4-FFF2-40B4-BE49-F238E27FC236}">
                <a16:creationId xmlns:a16="http://schemas.microsoft.com/office/drawing/2014/main" id="{B95DEA11-EBA0-B41B-8B2D-9647BB23D630}"/>
              </a:ext>
            </a:extLst>
          </p:cNvPr>
          <p:cNvSpPr txBox="1"/>
          <p:nvPr/>
        </p:nvSpPr>
        <p:spPr>
          <a:xfrm>
            <a:off x="4514968" y="3681954"/>
            <a:ext cx="4412977" cy="646331"/>
          </a:xfrm>
          <a:prstGeom prst="rect">
            <a:avLst/>
          </a:prstGeom>
          <a:noFill/>
        </p:spPr>
        <p:txBody>
          <a:bodyPr wrap="square" rtlCol="0">
            <a:spAutoFit/>
          </a:bodyPr>
          <a:lstStyle/>
          <a:p>
            <a:r>
              <a:rPr lang="en-US" dirty="0"/>
              <a:t>Survivorship bias? Mistaking a successful subset as the entire set</a:t>
            </a:r>
          </a:p>
        </p:txBody>
      </p:sp>
    </p:spTree>
    <p:extLst>
      <p:ext uri="{BB962C8B-B14F-4D97-AF65-F5344CB8AC3E}">
        <p14:creationId xmlns:p14="http://schemas.microsoft.com/office/powerpoint/2010/main" val="2417818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13A19-08B5-CDF5-302D-D26E6C598C8F}"/>
              </a:ext>
            </a:extLst>
          </p:cNvPr>
          <p:cNvSpPr>
            <a:spLocks noGrp="1"/>
          </p:cNvSpPr>
          <p:nvPr>
            <p:ph type="title"/>
          </p:nvPr>
        </p:nvSpPr>
        <p:spPr>
          <a:xfrm>
            <a:off x="361784" y="-34456"/>
            <a:ext cx="8226854" cy="705332"/>
          </a:xfrm>
        </p:spPr>
        <p:txBody>
          <a:bodyPr>
            <a:normAutofit/>
          </a:bodyPr>
          <a:lstStyle/>
          <a:p>
            <a:r>
              <a:rPr lang="en-US" sz="2800" dirty="0"/>
              <a:t>GPT and BERT</a:t>
            </a:r>
          </a:p>
        </p:txBody>
      </p:sp>
      <p:sp>
        <p:nvSpPr>
          <p:cNvPr id="6" name="Text Placeholder 5">
            <a:extLst>
              <a:ext uri="{FF2B5EF4-FFF2-40B4-BE49-F238E27FC236}">
                <a16:creationId xmlns:a16="http://schemas.microsoft.com/office/drawing/2014/main" id="{0020808C-1C22-2416-5181-141A0144D11D}"/>
              </a:ext>
            </a:extLst>
          </p:cNvPr>
          <p:cNvSpPr>
            <a:spLocks noGrp="1"/>
          </p:cNvSpPr>
          <p:nvPr>
            <p:ph type="body" idx="10"/>
          </p:nvPr>
        </p:nvSpPr>
        <p:spPr>
          <a:xfrm>
            <a:off x="361784" y="1221046"/>
            <a:ext cx="4210216" cy="4163013"/>
          </a:xfrm>
        </p:spPr>
        <p:txBody>
          <a:bodyPr>
            <a:normAutofit/>
          </a:bodyPr>
          <a:lstStyle/>
          <a:p>
            <a:r>
              <a:rPr lang="en-US" dirty="0"/>
              <a:t>Large Language Models LLM (translation, speech recognition, spell-checking, search engines,</a:t>
            </a:r>
          </a:p>
          <a:p>
            <a:r>
              <a:rPr lang="en-US" dirty="0"/>
              <a:t>chatbots)</a:t>
            </a:r>
          </a:p>
          <a:p>
            <a:r>
              <a:rPr lang="en-US" dirty="0"/>
              <a:t>Computer vision (face-detection autofocus, noise reduction, generated bokeh)</a:t>
            </a:r>
          </a:p>
          <a:p>
            <a:r>
              <a:rPr lang="en-US" dirty="0"/>
              <a:t>Image generators</a:t>
            </a:r>
          </a:p>
          <a:p>
            <a:endParaRPr lang="en-US" dirty="0"/>
          </a:p>
          <a:p>
            <a:r>
              <a:rPr lang="en-US" dirty="0"/>
              <a:t>Robotics</a:t>
            </a:r>
          </a:p>
          <a:p>
            <a:r>
              <a:rPr lang="en-US" dirty="0"/>
              <a:t>Finance</a:t>
            </a:r>
          </a:p>
          <a:p>
            <a:r>
              <a:rPr lang="en-US" dirty="0"/>
              <a:t>Workflow automation</a:t>
            </a:r>
          </a:p>
          <a:p>
            <a:r>
              <a:rPr lang="en-US" dirty="0"/>
              <a:t>Fraud detection</a:t>
            </a:r>
          </a:p>
          <a:p>
            <a:r>
              <a:rPr lang="en-US" dirty="0"/>
              <a:t>Medical diagnostics</a:t>
            </a:r>
          </a:p>
          <a:p>
            <a:r>
              <a:rPr lang="en-US" dirty="0"/>
              <a:t>Coding assistance</a:t>
            </a:r>
          </a:p>
          <a:p>
            <a:endParaRPr lang="en-US" dirty="0"/>
          </a:p>
          <a:p>
            <a:r>
              <a:rPr lang="en-US" dirty="0"/>
              <a:t>Driving assistants (autonomous systems)</a:t>
            </a:r>
          </a:p>
          <a:p>
            <a:endParaRPr lang="en-US" dirty="0"/>
          </a:p>
          <a:p>
            <a:endParaRPr lang="en-US" dirty="0"/>
          </a:p>
          <a:p>
            <a:endParaRPr lang="en-US" dirty="0"/>
          </a:p>
          <a:p>
            <a:endParaRPr lang="en-US" dirty="0"/>
          </a:p>
        </p:txBody>
      </p:sp>
      <p:pic>
        <p:nvPicPr>
          <p:cNvPr id="4" name="Picture 3" descr="A group of cats wearing party hats sitting on chairs&#10;&#10;Description automatically generated">
            <a:extLst>
              <a:ext uri="{FF2B5EF4-FFF2-40B4-BE49-F238E27FC236}">
                <a16:creationId xmlns:a16="http://schemas.microsoft.com/office/drawing/2014/main" id="{89929DBA-3C03-1196-D7EE-563478C14E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3921" y="502876"/>
            <a:ext cx="3132757" cy="3061249"/>
          </a:xfrm>
          <a:prstGeom prst="rect">
            <a:avLst/>
          </a:prstGeom>
        </p:spPr>
      </p:pic>
      <p:sp>
        <p:nvSpPr>
          <p:cNvPr id="8" name="TextBox 7">
            <a:extLst>
              <a:ext uri="{FF2B5EF4-FFF2-40B4-BE49-F238E27FC236}">
                <a16:creationId xmlns:a16="http://schemas.microsoft.com/office/drawing/2014/main" id="{D1188F95-ED8C-ECAE-A08F-5CA84AD9DCF2}"/>
              </a:ext>
            </a:extLst>
          </p:cNvPr>
          <p:cNvSpPr txBox="1"/>
          <p:nvPr/>
        </p:nvSpPr>
        <p:spPr>
          <a:xfrm>
            <a:off x="4525421" y="3629235"/>
            <a:ext cx="4572000" cy="584775"/>
          </a:xfrm>
          <a:prstGeom prst="rect">
            <a:avLst/>
          </a:prstGeom>
          <a:noFill/>
        </p:spPr>
        <p:txBody>
          <a:bodyPr wrap="square">
            <a:spAutoFit/>
          </a:bodyPr>
          <a:lstStyle/>
          <a:p>
            <a:r>
              <a:rPr lang="en-US" sz="1600" dirty="0"/>
              <a:t>Three cats sitting on chairs, yawning and wearing party hats. Created with </a:t>
            </a:r>
          </a:p>
        </p:txBody>
      </p:sp>
      <p:pic>
        <p:nvPicPr>
          <p:cNvPr id="10" name="Picture 9" descr="A logo with a colorful wheel&#10;&#10;Description automatically generated">
            <a:extLst>
              <a:ext uri="{FF2B5EF4-FFF2-40B4-BE49-F238E27FC236}">
                <a16:creationId xmlns:a16="http://schemas.microsoft.com/office/drawing/2014/main" id="{F0CD0D49-D7E4-7230-A440-40ECC17495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58134" y="3992677"/>
            <a:ext cx="843040" cy="363156"/>
          </a:xfrm>
          <a:prstGeom prst="rect">
            <a:avLst/>
          </a:prstGeom>
        </p:spPr>
      </p:pic>
      <p:sp>
        <p:nvSpPr>
          <p:cNvPr id="3" name="TextBox 2">
            <a:extLst>
              <a:ext uri="{FF2B5EF4-FFF2-40B4-BE49-F238E27FC236}">
                <a16:creationId xmlns:a16="http://schemas.microsoft.com/office/drawing/2014/main" id="{BD70D667-FC97-EC02-5868-C0549F23DCE8}"/>
              </a:ext>
            </a:extLst>
          </p:cNvPr>
          <p:cNvSpPr txBox="1"/>
          <p:nvPr/>
        </p:nvSpPr>
        <p:spPr>
          <a:xfrm>
            <a:off x="3008110" y="133544"/>
            <a:ext cx="3493264" cy="369332"/>
          </a:xfrm>
          <a:prstGeom prst="rect">
            <a:avLst/>
          </a:prstGeom>
          <a:noFill/>
        </p:spPr>
        <p:txBody>
          <a:bodyPr wrap="none" rtlCol="0">
            <a:spAutoFit/>
          </a:bodyPr>
          <a:lstStyle/>
          <a:p>
            <a:r>
              <a:rPr lang="en-US" sz="900" dirty="0"/>
              <a:t>Generative pre-trained transformers (2017)</a:t>
            </a:r>
          </a:p>
          <a:p>
            <a:r>
              <a:rPr lang="en-US" sz="900" dirty="0"/>
              <a:t>Bidirectional Encoder Representations from Transformers (2018)</a:t>
            </a:r>
          </a:p>
        </p:txBody>
      </p:sp>
      <p:sp>
        <p:nvSpPr>
          <p:cNvPr id="5" name="TextBox 4">
            <a:extLst>
              <a:ext uri="{FF2B5EF4-FFF2-40B4-BE49-F238E27FC236}">
                <a16:creationId xmlns:a16="http://schemas.microsoft.com/office/drawing/2014/main" id="{F1A76D2A-4139-50FE-3822-4766E1F50CE9}"/>
              </a:ext>
            </a:extLst>
          </p:cNvPr>
          <p:cNvSpPr txBox="1"/>
          <p:nvPr/>
        </p:nvSpPr>
        <p:spPr>
          <a:xfrm>
            <a:off x="6811421" y="164322"/>
            <a:ext cx="2085827" cy="307777"/>
          </a:xfrm>
          <a:prstGeom prst="rect">
            <a:avLst/>
          </a:prstGeom>
          <a:noFill/>
        </p:spPr>
        <p:txBody>
          <a:bodyPr wrap="none" rtlCol="0">
            <a:spAutoFit/>
          </a:bodyPr>
          <a:lstStyle/>
          <a:p>
            <a:r>
              <a:rPr lang="en-US" sz="1400" dirty="0"/>
              <a:t>Attention is all you need</a:t>
            </a:r>
          </a:p>
        </p:txBody>
      </p:sp>
    </p:spTree>
    <p:extLst>
      <p:ext uri="{BB962C8B-B14F-4D97-AF65-F5344CB8AC3E}">
        <p14:creationId xmlns:p14="http://schemas.microsoft.com/office/powerpoint/2010/main" val="3920429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1D83-B52C-4EDC-C954-A70820C740A4}"/>
              </a:ext>
            </a:extLst>
          </p:cNvPr>
          <p:cNvSpPr>
            <a:spLocks noGrp="1"/>
          </p:cNvSpPr>
          <p:nvPr>
            <p:ph type="title"/>
          </p:nvPr>
        </p:nvSpPr>
        <p:spPr>
          <a:xfrm>
            <a:off x="439591" y="0"/>
            <a:ext cx="8226854" cy="705332"/>
          </a:xfrm>
        </p:spPr>
        <p:txBody>
          <a:bodyPr>
            <a:normAutofit/>
          </a:bodyPr>
          <a:lstStyle/>
          <a:p>
            <a:r>
              <a:rPr lang="en-US" sz="2800" dirty="0"/>
              <a:t>Ask </a:t>
            </a:r>
            <a:r>
              <a:rPr lang="en-US" sz="2800" dirty="0" err="1"/>
              <a:t>ChatGPT</a:t>
            </a:r>
            <a:endParaRPr lang="en-US" sz="2800" dirty="0"/>
          </a:p>
        </p:txBody>
      </p:sp>
      <p:sp>
        <p:nvSpPr>
          <p:cNvPr id="7" name="TextBox 6">
            <a:extLst>
              <a:ext uri="{FF2B5EF4-FFF2-40B4-BE49-F238E27FC236}">
                <a16:creationId xmlns:a16="http://schemas.microsoft.com/office/drawing/2014/main" id="{2A76AAC1-2EA1-C26B-E31F-19EFA7A2069D}"/>
              </a:ext>
            </a:extLst>
          </p:cNvPr>
          <p:cNvSpPr txBox="1"/>
          <p:nvPr/>
        </p:nvSpPr>
        <p:spPr>
          <a:xfrm>
            <a:off x="373711" y="551443"/>
            <a:ext cx="7662788" cy="307777"/>
          </a:xfrm>
          <a:prstGeom prst="rect">
            <a:avLst/>
          </a:prstGeom>
          <a:noFill/>
        </p:spPr>
        <p:txBody>
          <a:bodyPr wrap="square" rtlCol="0">
            <a:spAutoFit/>
          </a:bodyPr>
          <a:lstStyle/>
          <a:p>
            <a:r>
              <a:rPr lang="en-US" sz="1400" dirty="0"/>
              <a:t>How can I measure the integrated magnetic field in accelerator magnets?</a:t>
            </a:r>
          </a:p>
        </p:txBody>
      </p:sp>
      <p:sp>
        <p:nvSpPr>
          <p:cNvPr id="8" name="TextBox 7">
            <a:extLst>
              <a:ext uri="{FF2B5EF4-FFF2-40B4-BE49-F238E27FC236}">
                <a16:creationId xmlns:a16="http://schemas.microsoft.com/office/drawing/2014/main" id="{0AB04A2C-1EC5-F08E-D0FC-5C603A67B4FD}"/>
              </a:ext>
            </a:extLst>
          </p:cNvPr>
          <p:cNvSpPr txBox="1"/>
          <p:nvPr/>
        </p:nvSpPr>
        <p:spPr>
          <a:xfrm>
            <a:off x="373711" y="948681"/>
            <a:ext cx="8523798" cy="3816429"/>
          </a:xfrm>
          <a:prstGeom prst="rect">
            <a:avLst/>
          </a:prstGeom>
          <a:noFill/>
        </p:spPr>
        <p:txBody>
          <a:bodyPr wrap="square" rtlCol="0">
            <a:spAutoFit/>
          </a:bodyPr>
          <a:lstStyle/>
          <a:p>
            <a:pPr algn="l"/>
            <a:r>
              <a:rPr lang="en-GB" sz="800" b="0" i="0" u="none" strike="noStrike" dirty="0">
                <a:solidFill>
                  <a:srgbClr val="212121"/>
                </a:solidFill>
                <a:effectLst/>
                <a:latin typeface="Aptos" panose="020B0004020202020204" pitchFamily="34" charset="0"/>
              </a:rPr>
              <a:t>In particle accelerators, precise measurement of the integrated magnetic field generated by various electromagnets (such as bending dipoles, quadrupoles, </a:t>
            </a:r>
            <a:r>
              <a:rPr lang="en-GB" sz="800" b="0" i="0" u="none" strike="noStrike" dirty="0" err="1">
                <a:solidFill>
                  <a:srgbClr val="212121"/>
                </a:solidFill>
                <a:effectLst/>
                <a:latin typeface="Aptos" panose="020B0004020202020204" pitchFamily="34" charset="0"/>
              </a:rPr>
              <a:t>sextupoles</a:t>
            </a:r>
            <a:r>
              <a:rPr lang="en-GB" sz="800" b="0" i="0" u="none" strike="noStrike" dirty="0">
                <a:solidFill>
                  <a:srgbClr val="212121"/>
                </a:solidFill>
                <a:effectLst/>
                <a:latin typeface="Aptos" panose="020B0004020202020204" pitchFamily="34" charset="0"/>
              </a:rPr>
              <a:t>, and other higher-order lenses) is essential to ensure accurate beam steering, focusing, and stability. There are several methods and techniques for measuring the integrated magnetic fields in these electromagnets:</a:t>
            </a:r>
          </a:p>
          <a:p>
            <a:pPr algn="l"/>
            <a:r>
              <a:rPr lang="en-GB" sz="800" b="0" i="0" u="none" strike="noStrike" dirty="0">
                <a:solidFill>
                  <a:srgbClr val="212121"/>
                </a:solidFill>
                <a:effectLst/>
                <a:latin typeface="Aptos" panose="020B0004020202020204" pitchFamily="34" charset="0"/>
              </a:rPr>
              <a:t> </a:t>
            </a:r>
          </a:p>
          <a:p>
            <a:pPr marL="228600" indent="-228600" algn="l">
              <a:buAutoNum type="arabicPeriod"/>
            </a:pPr>
            <a:r>
              <a:rPr lang="en-GB" sz="800" b="1" i="0" u="none" strike="noStrike" dirty="0">
                <a:solidFill>
                  <a:schemeClr val="bg2">
                    <a:lumMod val="10000"/>
                  </a:schemeClr>
                </a:solidFill>
                <a:effectLst/>
                <a:latin typeface="Aptos" panose="020B0004020202020204" pitchFamily="34" charset="0"/>
              </a:rPr>
              <a:t>Rotating Coil Magnetometers (Rotating Coils)</a:t>
            </a:r>
            <a:endParaRPr lang="en-GB" sz="800" b="0" i="0" u="none" strike="noStrike" dirty="0">
              <a:solidFill>
                <a:schemeClr val="bg2">
                  <a:lumMod val="10000"/>
                </a:schemeClr>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coil is rotated within the magnetic field, and the voltage induced by the changing magnetic flux through the coil is measured. The integrated field is proportional to the time integral of the voltage signal.</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This is one of the </a:t>
            </a:r>
            <a:r>
              <a:rPr lang="en-GB" sz="800" b="0" i="0" u="none" strike="noStrike" dirty="0">
                <a:effectLst/>
                <a:latin typeface="Aptos" panose="020B0004020202020204" pitchFamily="34" charset="0"/>
              </a:rPr>
              <a:t>most common methods </a:t>
            </a:r>
            <a:r>
              <a:rPr lang="en-GB" sz="800" b="0" i="0" u="none" strike="noStrike" dirty="0">
                <a:solidFill>
                  <a:srgbClr val="212121"/>
                </a:solidFill>
                <a:effectLst/>
                <a:latin typeface="Aptos" panose="020B0004020202020204" pitchFamily="34" charset="0"/>
              </a:rPr>
              <a:t>used for field measurements in both dipole and higher-order magnets (quadrupoles, </a:t>
            </a:r>
            <a:r>
              <a:rPr lang="en-GB" sz="800" b="0" i="0" u="none" strike="noStrike" dirty="0" err="1">
                <a:solidFill>
                  <a:srgbClr val="212121"/>
                </a:solidFill>
                <a:effectLst/>
                <a:latin typeface="Aptos" panose="020B0004020202020204" pitchFamily="34" charset="0"/>
              </a:rPr>
              <a:t>sextupoles</a:t>
            </a:r>
            <a:r>
              <a:rPr lang="en-GB" sz="800" b="0" i="0" u="none" strike="noStrike" dirty="0">
                <a:solidFill>
                  <a:srgbClr val="212121"/>
                </a:solidFill>
                <a:effectLst/>
                <a:latin typeface="Aptos" panose="020B0004020202020204" pitchFamily="34" charset="0"/>
              </a:rPr>
              <a:t>, etc.).</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a:t>
            </a:r>
          </a:p>
          <a:p>
            <a:pPr marL="742950" lvl="1" indent="-285750" algn="l">
              <a:buFont typeface="Courier New" panose="02070309020205020404" pitchFamily="49" charset="0"/>
              <a:buChar char="o"/>
            </a:pPr>
            <a:r>
              <a:rPr lang="en-GB" sz="800" b="0" i="0" u="none" strike="noStrike" dirty="0">
                <a:solidFill>
                  <a:srgbClr val="212121"/>
                </a:solidFill>
                <a:effectLst/>
                <a:latin typeface="Aptos" panose="020B0004020202020204" pitchFamily="34" charset="0"/>
              </a:rPr>
              <a:t>Provides precise field measurements and allows </a:t>
            </a:r>
            <a:r>
              <a:rPr lang="en-GB" sz="800" b="0" i="0" u="none" strike="noStrike" dirty="0">
                <a:effectLst/>
                <a:latin typeface="Aptos" panose="020B0004020202020204" pitchFamily="34" charset="0"/>
              </a:rPr>
              <a:t>detection of higher-order field components</a:t>
            </a:r>
            <a:r>
              <a:rPr lang="en-GB" sz="800" b="0" i="0" u="none" strike="noStrike" dirty="0">
                <a:solidFill>
                  <a:srgbClr val="212121"/>
                </a:solidFill>
                <a:effectLst/>
                <a:latin typeface="Aptos" panose="020B0004020202020204" pitchFamily="34" charset="0"/>
              </a:rPr>
              <a:t>.</a:t>
            </a:r>
          </a:p>
          <a:p>
            <a:pPr marL="742950" lvl="1" indent="-285750" algn="l">
              <a:buFont typeface="Courier New" panose="02070309020205020404" pitchFamily="49" charset="0"/>
              <a:buChar char="o"/>
            </a:pPr>
            <a:r>
              <a:rPr lang="en-GB" sz="800" b="0" i="0" u="none" strike="noStrike" dirty="0">
                <a:solidFill>
                  <a:srgbClr val="212121"/>
                </a:solidFill>
                <a:effectLst/>
                <a:latin typeface="Aptos" panose="020B0004020202020204" pitchFamily="34" charset="0"/>
              </a:rPr>
              <a:t>Measures the integral of the field directly along the length of the magnet.</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Requires careful alignment and </a:t>
            </a:r>
            <a:r>
              <a:rPr lang="en-GB" sz="800" b="0" i="0" u="none" strike="noStrike" dirty="0">
                <a:effectLst/>
                <a:latin typeface="Aptos" panose="020B0004020202020204" pitchFamily="34" charset="0"/>
              </a:rPr>
              <a:t>calibration</a:t>
            </a:r>
            <a:r>
              <a:rPr lang="en-GB" sz="800" b="0" i="0" u="none" strike="noStrike" dirty="0">
                <a:solidFill>
                  <a:srgbClr val="212121"/>
                </a:solidFill>
                <a:effectLst/>
                <a:latin typeface="Aptos" panose="020B0004020202020204" pitchFamily="34" charset="0"/>
              </a:rPr>
              <a:t>. The precision of the coil manufacturing and the rotation mechanism is critical.</a:t>
            </a:r>
          </a:p>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2. Hall Probes</a:t>
            </a:r>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Hall sensor, which is sensitive to magnetic fields, is moved through the magnetic field along the length of the magnet. The Hall voltage produced is proportional to the local magnetic field.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Used for measuring the magnetic field at discrete points along the length of the magnet. It can be used to create a field map.</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a:t>
            </a:r>
          </a:p>
          <a:p>
            <a:pPr marL="742950" lvl="1" indent="-285750" algn="l">
              <a:buFont typeface="Courier New" panose="02070309020205020404" pitchFamily="49" charset="0"/>
              <a:buChar char="o"/>
            </a:pPr>
            <a:r>
              <a:rPr lang="en-GB" sz="800" b="0" i="0" u="none" strike="noStrike" dirty="0">
                <a:solidFill>
                  <a:srgbClr val="212121"/>
                </a:solidFill>
                <a:effectLst/>
                <a:latin typeface="Aptos" panose="020B0004020202020204" pitchFamily="34" charset="0"/>
              </a:rPr>
              <a:t>Good for direct, </a:t>
            </a:r>
            <a:r>
              <a:rPr lang="en-GB" sz="800" b="0" i="0" u="none" strike="noStrike" dirty="0">
                <a:effectLst/>
                <a:latin typeface="Aptos" panose="020B0004020202020204" pitchFamily="34" charset="0"/>
              </a:rPr>
              <a:t>localized measurements </a:t>
            </a:r>
            <a:r>
              <a:rPr lang="en-GB" sz="800" b="0" i="0" u="none" strike="noStrike" dirty="0">
                <a:solidFill>
                  <a:srgbClr val="212121"/>
                </a:solidFill>
                <a:effectLst/>
                <a:latin typeface="Aptos" panose="020B0004020202020204" pitchFamily="34" charset="0"/>
              </a:rPr>
              <a:t>of the magnetic field strength.</a:t>
            </a:r>
          </a:p>
          <a:p>
            <a:pPr marL="742950" lvl="1" indent="-285750" algn="l">
              <a:buFont typeface="Courier New" panose="02070309020205020404" pitchFamily="49" charset="0"/>
              <a:buChar char="o"/>
            </a:pPr>
            <a:r>
              <a:rPr lang="en-GB" sz="800" b="0" i="0" u="none" strike="noStrike" dirty="0">
                <a:solidFill>
                  <a:srgbClr val="212121"/>
                </a:solidFill>
                <a:effectLst/>
                <a:latin typeface="Aptos" panose="020B0004020202020204" pitchFamily="34" charset="0"/>
              </a:rPr>
              <a:t>Provides information on field uniformity and variations.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The Hall probe must be accurately positioned. It measures the local field, so integrating over the length of the magnet requires scanning or moving the probe. </a:t>
            </a:r>
            <a:r>
              <a:rPr lang="en-GB" sz="800" b="1" i="0" u="none" strike="noStrike" dirty="0">
                <a:solidFill>
                  <a:srgbClr val="FF0000"/>
                </a:solidFill>
                <a:effectLst/>
                <a:latin typeface="Aptos" panose="020B0004020202020204" pitchFamily="34" charset="0"/>
              </a:rPr>
              <a:t> </a:t>
            </a:r>
            <a:endParaRPr lang="en-GB" sz="800" b="0" i="0" u="none" strike="noStrike" dirty="0">
              <a:solidFill>
                <a:srgbClr val="FF0000"/>
              </a:solidFill>
              <a:effectLst/>
              <a:latin typeface="Aptos" panose="020B0004020202020204" pitchFamily="34" charset="0"/>
            </a:endParaRPr>
          </a:p>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3. NMR Probes (Nuclear Magnetic Resonance)</a:t>
            </a:r>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NMR probes measure the resonance frequency of a sample material (typically a proton in a hydrogen nucleus) placed in a magnetic field, which is proportional to the strength of the magnetic field.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Commonly used for extremely precise measurements of very uniform magnetic fields, particularly in dipoles and regions where high field accuracy is required.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Highly accurate, with a precision on the order of parts per million (ppm).</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a:t>
            </a:r>
            <a:r>
              <a:rPr lang="en-GB" sz="800" b="0" i="0" u="none" strike="noStrike" dirty="0">
                <a:solidFill>
                  <a:srgbClr val="0B387C"/>
                </a:solidFill>
                <a:effectLst/>
                <a:latin typeface="Aptos" panose="020B0004020202020204" pitchFamily="34" charset="0"/>
              </a:rPr>
              <a:t>Limited to measuring very homogeneous magnetic fields and is typically not used for higher-order multipoles like quadrupoles or </a:t>
            </a:r>
            <a:r>
              <a:rPr lang="en-GB" sz="800" b="0" i="0" u="none" strike="noStrike" dirty="0" err="1">
                <a:solidFill>
                  <a:srgbClr val="0B387C"/>
                </a:solidFill>
                <a:effectLst/>
                <a:latin typeface="Aptos" panose="020B0004020202020204" pitchFamily="34" charset="0"/>
              </a:rPr>
              <a:t>sextupoles</a:t>
            </a:r>
            <a:r>
              <a:rPr lang="en-GB" sz="800" b="0" i="0" u="none" strike="noStrike" dirty="0">
                <a:solidFill>
                  <a:srgbClr val="212121"/>
                </a:solidFill>
                <a:effectLst/>
                <a:latin typeface="Aptos" panose="020B0004020202020204" pitchFamily="34" charset="0"/>
              </a:rPr>
              <a:t>.</a:t>
            </a:r>
          </a:p>
          <a:p>
            <a:endParaRPr lang="en-US" dirty="0"/>
          </a:p>
        </p:txBody>
      </p:sp>
      <p:sp>
        <p:nvSpPr>
          <p:cNvPr id="6" name="TextBox 5">
            <a:extLst>
              <a:ext uri="{FF2B5EF4-FFF2-40B4-BE49-F238E27FC236}">
                <a16:creationId xmlns:a16="http://schemas.microsoft.com/office/drawing/2014/main" id="{271E5C92-386A-B795-8BE3-CE993396FFDC}"/>
              </a:ext>
            </a:extLst>
          </p:cNvPr>
          <p:cNvSpPr txBox="1"/>
          <p:nvPr/>
        </p:nvSpPr>
        <p:spPr>
          <a:xfrm>
            <a:off x="7576113" y="2976166"/>
            <a:ext cx="1261884" cy="369332"/>
          </a:xfrm>
          <a:prstGeom prst="rect">
            <a:avLst/>
          </a:prstGeom>
          <a:noFill/>
        </p:spPr>
        <p:txBody>
          <a:bodyPr wrap="none" rtlCol="0">
            <a:spAutoFit/>
          </a:bodyPr>
          <a:lstStyle/>
          <a:p>
            <a:r>
              <a:rPr lang="en-US" dirty="0">
                <a:solidFill>
                  <a:srgbClr val="C00000"/>
                </a:solidFill>
              </a:rPr>
              <a:t>Omissions</a:t>
            </a:r>
          </a:p>
        </p:txBody>
      </p:sp>
    </p:spTree>
    <p:extLst>
      <p:ext uri="{BB962C8B-B14F-4D97-AF65-F5344CB8AC3E}">
        <p14:creationId xmlns:p14="http://schemas.microsoft.com/office/powerpoint/2010/main" val="4066303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1D83-B52C-4EDC-C954-A70820C740A4}"/>
              </a:ext>
            </a:extLst>
          </p:cNvPr>
          <p:cNvSpPr>
            <a:spLocks noGrp="1"/>
          </p:cNvSpPr>
          <p:nvPr>
            <p:ph type="title"/>
          </p:nvPr>
        </p:nvSpPr>
        <p:spPr>
          <a:xfrm>
            <a:off x="458573" y="-124903"/>
            <a:ext cx="8226854" cy="705332"/>
          </a:xfrm>
        </p:spPr>
        <p:txBody>
          <a:bodyPr>
            <a:normAutofit/>
          </a:bodyPr>
          <a:lstStyle/>
          <a:p>
            <a:r>
              <a:rPr lang="en-US" sz="2800" dirty="0"/>
              <a:t>Ask </a:t>
            </a:r>
            <a:r>
              <a:rPr lang="en-US" sz="2800" dirty="0" err="1"/>
              <a:t>ChatGPT</a:t>
            </a:r>
            <a:endParaRPr lang="en-US" sz="2800" dirty="0"/>
          </a:p>
        </p:txBody>
      </p:sp>
      <p:sp>
        <p:nvSpPr>
          <p:cNvPr id="7" name="TextBox 6">
            <a:extLst>
              <a:ext uri="{FF2B5EF4-FFF2-40B4-BE49-F238E27FC236}">
                <a16:creationId xmlns:a16="http://schemas.microsoft.com/office/drawing/2014/main" id="{2A76AAC1-2EA1-C26B-E31F-19EFA7A2069D}"/>
              </a:ext>
            </a:extLst>
          </p:cNvPr>
          <p:cNvSpPr txBox="1"/>
          <p:nvPr/>
        </p:nvSpPr>
        <p:spPr>
          <a:xfrm>
            <a:off x="375981" y="426541"/>
            <a:ext cx="6019137" cy="307777"/>
          </a:xfrm>
          <a:prstGeom prst="rect">
            <a:avLst/>
          </a:prstGeom>
          <a:noFill/>
        </p:spPr>
        <p:txBody>
          <a:bodyPr wrap="square" rtlCol="0">
            <a:spAutoFit/>
          </a:bodyPr>
          <a:lstStyle/>
          <a:p>
            <a:r>
              <a:rPr lang="en-US" sz="1400" dirty="0"/>
              <a:t>How can I measure the integrated magnetic field in accelerator magnets?</a:t>
            </a:r>
          </a:p>
        </p:txBody>
      </p:sp>
      <p:sp>
        <p:nvSpPr>
          <p:cNvPr id="8" name="TextBox 7">
            <a:extLst>
              <a:ext uri="{FF2B5EF4-FFF2-40B4-BE49-F238E27FC236}">
                <a16:creationId xmlns:a16="http://schemas.microsoft.com/office/drawing/2014/main" id="{0AB04A2C-1EC5-F08E-D0FC-5C603A67B4FD}"/>
              </a:ext>
            </a:extLst>
          </p:cNvPr>
          <p:cNvSpPr txBox="1"/>
          <p:nvPr/>
        </p:nvSpPr>
        <p:spPr>
          <a:xfrm>
            <a:off x="310101" y="806405"/>
            <a:ext cx="8523798" cy="3939540"/>
          </a:xfrm>
          <a:prstGeom prst="rect">
            <a:avLst/>
          </a:prstGeom>
          <a:noFill/>
        </p:spPr>
        <p:txBody>
          <a:bodyPr wrap="square" rtlCol="0">
            <a:spAutoFit/>
          </a:bodyPr>
          <a:lstStyle/>
          <a:p>
            <a:pPr algn="l"/>
            <a:r>
              <a:rPr lang="en-GB" sz="800" b="1" i="0" u="none" strike="noStrike" dirty="0">
                <a:solidFill>
                  <a:srgbClr val="212121"/>
                </a:solidFill>
                <a:effectLst/>
                <a:latin typeface="Aptos" panose="020B0004020202020204" pitchFamily="34" charset="0"/>
              </a:rPr>
              <a:t>4. Fluxmeters</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Fluxmeters are used to measure the magnetic flux through a coil, which is related to the integrated magnetic field strength across the area enclosed by the coil.</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Used in conjunction with stationary or moving coils to measure the total magnetic flux, particularly in dipole magnets.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Directly measures the integrated magnetic field (also known as the magnetic flux).</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Accuracy depends on the coil's size, geometry, and alignment. It is less practical for higher-order fields due to their complex spatial distributions</a:t>
            </a:r>
          </a:p>
          <a:p>
            <a:pPr algn="l">
              <a:buFont typeface="Arial" panose="020B0604020202020204" pitchFamily="34" charset="0"/>
              <a:buChar char="•"/>
            </a:pPr>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5. Vibrating Wire Technique</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current-carrying wire is placed inside the magnet, and when </a:t>
            </a:r>
            <a:r>
              <a:rPr lang="en-GB" sz="800" b="0" i="0" u="none" strike="noStrike" dirty="0">
                <a:solidFill>
                  <a:srgbClr val="104282"/>
                </a:solidFill>
                <a:effectLst/>
                <a:latin typeface="Aptos" panose="020B0004020202020204" pitchFamily="34" charset="0"/>
              </a:rPr>
              <a:t>it vibrates in response </a:t>
            </a:r>
            <a:r>
              <a:rPr lang="en-GB" sz="800" b="0" i="0" u="none" strike="noStrike" dirty="0">
                <a:solidFill>
                  <a:srgbClr val="212121"/>
                </a:solidFill>
                <a:effectLst/>
                <a:latin typeface="Aptos" panose="020B0004020202020204" pitchFamily="34" charset="0"/>
              </a:rPr>
              <a:t>to the Lorentz force, the </a:t>
            </a:r>
            <a:r>
              <a:rPr lang="en-GB" sz="800" b="0" i="0" u="none" strike="noStrike" dirty="0">
                <a:solidFill>
                  <a:srgbClr val="C00000"/>
                </a:solidFill>
                <a:effectLst/>
                <a:latin typeface="Aptos" panose="020B0004020202020204" pitchFamily="34" charset="0"/>
              </a:rPr>
              <a:t>frequency of vibration depends on the magnetic field strength</a:t>
            </a:r>
            <a:r>
              <a:rPr lang="en-GB" sz="800" b="0" i="0" u="none" strike="noStrike" dirty="0">
                <a:solidFill>
                  <a:srgbClr val="212121"/>
                </a:solidFill>
                <a:effectLst/>
                <a:latin typeface="Aptos" panose="020B0004020202020204" pitchFamily="34" charset="0"/>
              </a:rPr>
              <a:t>. By measuring the wire's vibrations, the field strength can be inferred.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Can be used for precise field mapping and </a:t>
            </a:r>
            <a:r>
              <a:rPr lang="en-GB" sz="800" b="0" i="0" u="none" strike="noStrike" dirty="0">
                <a:solidFill>
                  <a:srgbClr val="104282"/>
                </a:solidFill>
                <a:effectLst/>
                <a:latin typeface="Aptos" panose="020B0004020202020204" pitchFamily="34" charset="0"/>
              </a:rPr>
              <a:t>measuring higher-order magnetic fields.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Provides detailed field measurements and can resolve complex field distributions.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The setup can be complex and sensitive to vibrations and mechanical alignment.</a:t>
            </a:r>
          </a:p>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6. Search Coils</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search coil is moved through the magnetic field, and the induced voltage is measured. The voltage is integrated to obtain the total flux.</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Used to measure the integrated magnetic field strength over the length of the magnet.</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Simple and effective for measuring the integrated magnetic field in dipoles and quadrupoles.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For higher-order lenses, more complex coil geometries and careful positioning are required to capture the specific field components.</a:t>
            </a:r>
          </a:p>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7. Harmonic Coil Systems (Multiple Coil Configurations)</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system of coils arranged in a specific pattern is used to measure </a:t>
            </a:r>
            <a:r>
              <a:rPr lang="en-GB" sz="800" b="0" i="0" u="none" strike="noStrike" dirty="0">
                <a:solidFill>
                  <a:srgbClr val="104282"/>
                </a:solidFill>
                <a:effectLst/>
                <a:latin typeface="Aptos" panose="020B0004020202020204" pitchFamily="34" charset="0"/>
              </a:rPr>
              <a:t>different multipole components of the magnetic field</a:t>
            </a:r>
            <a:r>
              <a:rPr lang="en-GB" sz="800" b="0" i="0" u="none" strike="noStrike" dirty="0">
                <a:solidFill>
                  <a:srgbClr val="212121"/>
                </a:solidFill>
                <a:effectLst/>
                <a:latin typeface="Aptos" panose="020B0004020202020204" pitchFamily="34" charset="0"/>
              </a:rPr>
              <a:t>. As the coil array rotates or moves through the field, the induced voltages are </a:t>
            </a:r>
            <a:r>
              <a:rPr lang="en-GB" sz="800" b="0" i="0" u="none" strike="noStrike" dirty="0" err="1">
                <a:solidFill>
                  <a:srgbClr val="212121"/>
                </a:solidFill>
                <a:effectLst/>
                <a:latin typeface="Aptos" panose="020B0004020202020204" pitchFamily="34" charset="0"/>
              </a:rPr>
              <a:t>analyzed</a:t>
            </a:r>
            <a:r>
              <a:rPr lang="en-GB" sz="800" b="0" i="0" u="none" strike="noStrike" dirty="0">
                <a:solidFill>
                  <a:srgbClr val="212121"/>
                </a:solidFill>
                <a:effectLst/>
                <a:latin typeface="Aptos" panose="020B0004020202020204" pitchFamily="34" charset="0"/>
              </a:rPr>
              <a:t> to separate out the different harmonics (dipole, quadrupole, </a:t>
            </a:r>
            <a:r>
              <a:rPr lang="en-GB" sz="800" b="0" i="0" u="none" strike="noStrike" dirty="0" err="1">
                <a:solidFill>
                  <a:srgbClr val="212121"/>
                </a:solidFill>
                <a:effectLst/>
                <a:latin typeface="Aptos" panose="020B0004020202020204" pitchFamily="34" charset="0"/>
              </a:rPr>
              <a:t>sextupole</a:t>
            </a:r>
            <a:r>
              <a:rPr lang="en-GB" sz="800" b="0" i="0" u="none" strike="noStrike" dirty="0">
                <a:solidFill>
                  <a:srgbClr val="212121"/>
                </a:solidFill>
                <a:effectLst/>
                <a:latin typeface="Aptos" panose="020B0004020202020204" pitchFamily="34" charset="0"/>
              </a:rPr>
              <a:t>, etc.).</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Especially useful for characterizing higher-order magnetic lenses such as quadrupoles, </a:t>
            </a:r>
            <a:r>
              <a:rPr lang="en-GB" sz="800" b="0" i="0" u="none" strike="noStrike" dirty="0" err="1">
                <a:solidFill>
                  <a:srgbClr val="212121"/>
                </a:solidFill>
                <a:effectLst/>
                <a:latin typeface="Aptos" panose="020B0004020202020204" pitchFamily="34" charset="0"/>
              </a:rPr>
              <a:t>sextupoles</a:t>
            </a:r>
            <a:r>
              <a:rPr lang="en-GB" sz="800" b="0" i="0" u="none" strike="noStrike" dirty="0">
                <a:solidFill>
                  <a:srgbClr val="212121"/>
                </a:solidFill>
                <a:effectLst/>
                <a:latin typeface="Aptos" panose="020B0004020202020204" pitchFamily="34" charset="0"/>
              </a:rPr>
              <a:t>, and beyond.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Capable of measuring the entire field distribution and resolving individual multipole components.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Complex setup and analysis. Requires accurate coil geometries and sophisticated data processing techniques.</a:t>
            </a:r>
          </a:p>
          <a:p>
            <a:endParaRPr lang="en-US" dirty="0"/>
          </a:p>
        </p:txBody>
      </p:sp>
      <p:sp>
        <p:nvSpPr>
          <p:cNvPr id="9" name="TextBox 8">
            <a:extLst>
              <a:ext uri="{FF2B5EF4-FFF2-40B4-BE49-F238E27FC236}">
                <a16:creationId xmlns:a16="http://schemas.microsoft.com/office/drawing/2014/main" id="{55F0C1FE-EC42-4D64-A771-8CC61F58333C}"/>
              </a:ext>
            </a:extLst>
          </p:cNvPr>
          <p:cNvSpPr txBox="1"/>
          <p:nvPr/>
        </p:nvSpPr>
        <p:spPr>
          <a:xfrm>
            <a:off x="6186201" y="2075290"/>
            <a:ext cx="1505540" cy="369332"/>
          </a:xfrm>
          <a:prstGeom prst="rect">
            <a:avLst/>
          </a:prstGeom>
          <a:noFill/>
        </p:spPr>
        <p:txBody>
          <a:bodyPr wrap="none" rtlCol="0">
            <a:spAutoFit/>
          </a:bodyPr>
          <a:lstStyle/>
          <a:p>
            <a:r>
              <a:rPr lang="en-US" dirty="0">
                <a:solidFill>
                  <a:srgbClr val="C00000"/>
                </a:solidFill>
              </a:rPr>
              <a:t>Hallucination</a:t>
            </a:r>
          </a:p>
        </p:txBody>
      </p:sp>
      <p:sp>
        <p:nvSpPr>
          <p:cNvPr id="10" name="TextBox 9">
            <a:extLst>
              <a:ext uri="{FF2B5EF4-FFF2-40B4-BE49-F238E27FC236}">
                <a16:creationId xmlns:a16="http://schemas.microsoft.com/office/drawing/2014/main" id="{7EC0A72F-13EA-59F4-6875-C3092CFF5AAF}"/>
              </a:ext>
            </a:extLst>
          </p:cNvPr>
          <p:cNvSpPr txBox="1"/>
          <p:nvPr/>
        </p:nvSpPr>
        <p:spPr>
          <a:xfrm>
            <a:off x="7022327" y="3155537"/>
            <a:ext cx="1338828" cy="369332"/>
          </a:xfrm>
          <a:prstGeom prst="rect">
            <a:avLst/>
          </a:prstGeom>
          <a:noFill/>
        </p:spPr>
        <p:txBody>
          <a:bodyPr wrap="none" rtlCol="0">
            <a:spAutoFit/>
          </a:bodyPr>
          <a:lstStyle/>
          <a:p>
            <a:r>
              <a:rPr lang="en-US" dirty="0">
                <a:solidFill>
                  <a:srgbClr val="C00000"/>
                </a:solidFill>
              </a:rPr>
              <a:t>Repetitions</a:t>
            </a:r>
          </a:p>
        </p:txBody>
      </p:sp>
    </p:spTree>
    <p:extLst>
      <p:ext uri="{BB962C8B-B14F-4D97-AF65-F5344CB8AC3E}">
        <p14:creationId xmlns:p14="http://schemas.microsoft.com/office/powerpoint/2010/main" val="3971946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1D83-B52C-4EDC-C954-A70820C740A4}"/>
              </a:ext>
            </a:extLst>
          </p:cNvPr>
          <p:cNvSpPr>
            <a:spLocks noGrp="1"/>
          </p:cNvSpPr>
          <p:nvPr>
            <p:ph type="title"/>
          </p:nvPr>
        </p:nvSpPr>
        <p:spPr>
          <a:xfrm>
            <a:off x="458573" y="0"/>
            <a:ext cx="8226854" cy="705332"/>
          </a:xfrm>
        </p:spPr>
        <p:txBody>
          <a:bodyPr>
            <a:normAutofit/>
          </a:bodyPr>
          <a:lstStyle/>
          <a:p>
            <a:r>
              <a:rPr lang="en-US" sz="2800" dirty="0"/>
              <a:t>Ask </a:t>
            </a:r>
            <a:r>
              <a:rPr lang="en-US" sz="2800" dirty="0" err="1"/>
              <a:t>ChatGPT</a:t>
            </a:r>
            <a:endParaRPr lang="en-US" sz="2800" dirty="0"/>
          </a:p>
        </p:txBody>
      </p:sp>
      <p:sp>
        <p:nvSpPr>
          <p:cNvPr id="7" name="TextBox 6">
            <a:extLst>
              <a:ext uri="{FF2B5EF4-FFF2-40B4-BE49-F238E27FC236}">
                <a16:creationId xmlns:a16="http://schemas.microsoft.com/office/drawing/2014/main" id="{2A76AAC1-2EA1-C26B-E31F-19EFA7A2069D}"/>
              </a:ext>
            </a:extLst>
          </p:cNvPr>
          <p:cNvSpPr txBox="1"/>
          <p:nvPr/>
        </p:nvSpPr>
        <p:spPr>
          <a:xfrm>
            <a:off x="458573" y="509222"/>
            <a:ext cx="6122503" cy="307777"/>
          </a:xfrm>
          <a:prstGeom prst="rect">
            <a:avLst/>
          </a:prstGeom>
          <a:noFill/>
        </p:spPr>
        <p:txBody>
          <a:bodyPr wrap="square" rtlCol="0">
            <a:spAutoFit/>
          </a:bodyPr>
          <a:lstStyle/>
          <a:p>
            <a:r>
              <a:rPr lang="en-US" sz="1400" dirty="0"/>
              <a:t>How can I measure the integrated magnetic field in accelerator magnets?</a:t>
            </a:r>
          </a:p>
        </p:txBody>
      </p:sp>
      <p:sp>
        <p:nvSpPr>
          <p:cNvPr id="8" name="TextBox 7">
            <a:extLst>
              <a:ext uri="{FF2B5EF4-FFF2-40B4-BE49-F238E27FC236}">
                <a16:creationId xmlns:a16="http://schemas.microsoft.com/office/drawing/2014/main" id="{0AB04A2C-1EC5-F08E-D0FC-5C603A67B4FD}"/>
              </a:ext>
            </a:extLst>
          </p:cNvPr>
          <p:cNvSpPr txBox="1"/>
          <p:nvPr/>
        </p:nvSpPr>
        <p:spPr>
          <a:xfrm>
            <a:off x="329083" y="710882"/>
            <a:ext cx="8523798" cy="3200876"/>
          </a:xfrm>
          <a:prstGeom prst="rect">
            <a:avLst/>
          </a:prstGeom>
          <a:noFill/>
        </p:spPr>
        <p:txBody>
          <a:bodyPr wrap="square" rtlCol="0">
            <a:spAutoFit/>
          </a:bodyPr>
          <a:lstStyle/>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8. Stretched Wire Method</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 wire is stretched across the length of the magnet, and a current is passed through it. The wire experiences </a:t>
            </a:r>
            <a:r>
              <a:rPr lang="en-GB" sz="800" b="0" i="0" u="none" strike="noStrike" dirty="0">
                <a:solidFill>
                  <a:srgbClr val="FF0000"/>
                </a:solidFill>
                <a:effectLst/>
                <a:latin typeface="Aptos" panose="020B0004020202020204" pitchFamily="34" charset="0"/>
              </a:rPr>
              <a:t>a force due to the magnetic field (Lorentz force). </a:t>
            </a:r>
            <a:r>
              <a:rPr lang="en-GB" sz="800" b="0" i="0" u="none" strike="noStrike" dirty="0">
                <a:solidFill>
                  <a:srgbClr val="212121"/>
                </a:solidFill>
                <a:effectLst/>
                <a:latin typeface="Aptos" panose="020B0004020202020204" pitchFamily="34" charset="0"/>
              </a:rPr>
              <a:t>By moving the wire and measuring the force at different positions, the magnetic field can be reconstructed.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a:t>
            </a:r>
            <a:r>
              <a:rPr lang="en-GB" sz="800" b="0" i="0" u="none" strike="noStrike" dirty="0">
                <a:solidFill>
                  <a:srgbClr val="0055A0"/>
                </a:solidFill>
                <a:effectLst/>
                <a:latin typeface="Aptos" panose="020B0004020202020204" pitchFamily="34" charset="0"/>
              </a:rPr>
              <a:t>Often used for measuring the integrated field gradient in quadrupoles and higher-order lenses.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Simple to implement for integrated field measurements and sensitive to field gradients.</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Sensitive to alignment errors and mechanical precision of the setup.</a:t>
            </a:r>
          </a:p>
          <a:p>
            <a:pPr algn="l"/>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9. Laser-based Interferometric Techniques</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Principle</a:t>
            </a:r>
            <a:r>
              <a:rPr lang="en-GB" sz="800" b="0" i="0" u="none" strike="noStrike" dirty="0">
                <a:solidFill>
                  <a:srgbClr val="212121"/>
                </a:solidFill>
                <a:effectLst/>
                <a:latin typeface="Aptos" panose="020B0004020202020204" pitchFamily="34" charset="0"/>
              </a:rPr>
              <a:t>: </a:t>
            </a:r>
            <a:r>
              <a:rPr lang="en-GB" sz="800" b="0" i="0" u="none" strike="noStrike" dirty="0">
                <a:solidFill>
                  <a:srgbClr val="104282"/>
                </a:solidFill>
                <a:effectLst/>
                <a:latin typeface="Aptos" panose="020B0004020202020204" pitchFamily="34" charset="0"/>
              </a:rPr>
              <a:t>Laser interferometry can be used to measure small displacements or oscillations caused by the magnetic forces acting on current-carrying wires or magnets</a:t>
            </a:r>
            <a:r>
              <a:rPr lang="en-GB" sz="800" b="0" i="0" u="none" strike="noStrike" dirty="0">
                <a:solidFill>
                  <a:srgbClr val="212121"/>
                </a:solidFill>
                <a:effectLst/>
                <a:latin typeface="Aptos" panose="020B0004020202020204" pitchFamily="34" charset="0"/>
              </a:rPr>
              <a:t>. These displacements can be correlated with the magnetic field strength.</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Usage</a:t>
            </a:r>
            <a:r>
              <a:rPr lang="en-GB" sz="800" b="0" i="0" u="none" strike="noStrike" dirty="0">
                <a:solidFill>
                  <a:srgbClr val="212121"/>
                </a:solidFill>
                <a:effectLst/>
                <a:latin typeface="Aptos" panose="020B0004020202020204" pitchFamily="34" charset="0"/>
              </a:rPr>
              <a:t>: Used in high-precision applications, especially for mapping fields in higher-order magnets where extreme precision is needed.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Advantages</a:t>
            </a:r>
            <a:r>
              <a:rPr lang="en-GB" sz="800" b="0" i="0" u="none" strike="noStrike" dirty="0">
                <a:solidFill>
                  <a:srgbClr val="212121"/>
                </a:solidFill>
                <a:effectLst/>
                <a:latin typeface="Aptos" panose="020B0004020202020204" pitchFamily="34" charset="0"/>
              </a:rPr>
              <a:t>: Very high precision and non-invasive.</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Challenges</a:t>
            </a:r>
            <a:r>
              <a:rPr lang="en-GB" sz="800" b="0" i="0" u="none" strike="noStrike" dirty="0">
                <a:solidFill>
                  <a:srgbClr val="212121"/>
                </a:solidFill>
                <a:effectLst/>
                <a:latin typeface="Aptos" panose="020B0004020202020204" pitchFamily="34" charset="0"/>
              </a:rPr>
              <a:t>: Requires sophisticated optical setups and is sensitive to environmental vibrations.</a:t>
            </a:r>
          </a:p>
          <a:p>
            <a:pPr algn="l"/>
            <a:r>
              <a:rPr lang="en-GB" sz="800" b="1" i="0" u="none" strike="noStrike" dirty="0">
                <a:solidFill>
                  <a:srgbClr val="212121"/>
                </a:solidFill>
                <a:effectLst/>
                <a:latin typeface="Aptos" panose="020B0004020202020204" pitchFamily="34" charset="0"/>
              </a:rPr>
              <a:t> </a:t>
            </a:r>
            <a:endParaRPr lang="en-GB" sz="800" b="0" i="0" u="none" strike="noStrike" dirty="0">
              <a:solidFill>
                <a:srgbClr val="212121"/>
              </a:solidFill>
              <a:effectLst/>
              <a:latin typeface="Aptos" panose="020B0004020202020204" pitchFamily="34" charset="0"/>
            </a:endParaRPr>
          </a:p>
          <a:p>
            <a:pPr algn="l"/>
            <a:r>
              <a:rPr lang="en-GB" sz="800" b="1" i="0" u="none" strike="noStrike" dirty="0">
                <a:solidFill>
                  <a:srgbClr val="212121"/>
                </a:solidFill>
                <a:effectLst/>
                <a:latin typeface="Aptos" panose="020B0004020202020204" pitchFamily="34" charset="0"/>
              </a:rPr>
              <a:t>Summary of Methods:</a:t>
            </a:r>
          </a:p>
          <a:p>
            <a:pPr algn="l"/>
            <a:endParaRPr lang="en-GB" sz="800" b="0" i="0" u="none" strike="noStrike" dirty="0">
              <a:solidFill>
                <a:srgbClr val="212121"/>
              </a:solidFill>
              <a:effectLst/>
              <a:latin typeface="Aptos" panose="020B0004020202020204" pitchFamily="34" charset="0"/>
            </a:endParaRP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For Dipole Magnets</a:t>
            </a:r>
            <a:r>
              <a:rPr lang="en-GB" sz="800" b="0" i="0" u="none" strike="noStrike" dirty="0">
                <a:solidFill>
                  <a:srgbClr val="212121"/>
                </a:solidFill>
                <a:effectLst/>
                <a:latin typeface="Aptos" panose="020B0004020202020204" pitchFamily="34" charset="0"/>
              </a:rPr>
              <a:t>: Rotating coil magnetometers, fluxmeters, NMR probes, and Hall probes are commonly used to measure the integrated magnetic field.</a:t>
            </a:r>
          </a:p>
          <a:p>
            <a:pPr algn="l">
              <a:buFont typeface="Arial" panose="020B0604020202020204" pitchFamily="34" charset="0"/>
              <a:buChar char="•"/>
            </a:pPr>
            <a:r>
              <a:rPr lang="en-GB" sz="800" b="1" i="0" u="none" strike="noStrike" dirty="0">
                <a:solidFill>
                  <a:srgbClr val="212121"/>
                </a:solidFill>
                <a:effectLst/>
                <a:latin typeface="Aptos" panose="020B0004020202020204" pitchFamily="34" charset="0"/>
              </a:rPr>
              <a:t>For Quadrupoles and Higher-Order Lenses</a:t>
            </a:r>
            <a:r>
              <a:rPr lang="en-GB" sz="800" b="0" i="0" u="none" strike="noStrike" dirty="0">
                <a:solidFill>
                  <a:srgbClr val="212121"/>
                </a:solidFill>
                <a:effectLst/>
                <a:latin typeface="Aptos" panose="020B0004020202020204" pitchFamily="34" charset="0"/>
              </a:rPr>
              <a:t>: Harmonic coil systems, rotating coils, vibrating wire techniques, and stretched wire methods are often used for characterizing field gradients and higher-order field components.</a:t>
            </a:r>
          </a:p>
          <a:p>
            <a:pPr algn="l"/>
            <a:r>
              <a:rPr lang="en-GB" sz="800" b="0" i="0" u="none" strike="noStrike" dirty="0">
                <a:solidFill>
                  <a:srgbClr val="212121"/>
                </a:solidFill>
                <a:effectLst/>
                <a:latin typeface="Aptos" panose="020B0004020202020204" pitchFamily="34" charset="0"/>
              </a:rPr>
              <a:t> </a:t>
            </a:r>
          </a:p>
          <a:p>
            <a:endParaRPr lang="en-US" dirty="0"/>
          </a:p>
        </p:txBody>
      </p:sp>
      <p:sp>
        <p:nvSpPr>
          <p:cNvPr id="6" name="TextBox 5">
            <a:extLst>
              <a:ext uri="{FF2B5EF4-FFF2-40B4-BE49-F238E27FC236}">
                <a16:creationId xmlns:a16="http://schemas.microsoft.com/office/drawing/2014/main" id="{132C42AD-A0B3-4603-67F8-9A12D07F0728}"/>
              </a:ext>
            </a:extLst>
          </p:cNvPr>
          <p:cNvSpPr txBox="1"/>
          <p:nvPr/>
        </p:nvSpPr>
        <p:spPr>
          <a:xfrm>
            <a:off x="6106603" y="1416214"/>
            <a:ext cx="1505540" cy="369332"/>
          </a:xfrm>
          <a:prstGeom prst="rect">
            <a:avLst/>
          </a:prstGeom>
          <a:noFill/>
        </p:spPr>
        <p:txBody>
          <a:bodyPr wrap="none" rtlCol="0">
            <a:spAutoFit/>
          </a:bodyPr>
          <a:lstStyle/>
          <a:p>
            <a:r>
              <a:rPr lang="en-US" dirty="0">
                <a:solidFill>
                  <a:srgbClr val="C00000"/>
                </a:solidFill>
              </a:rPr>
              <a:t>Hallucination</a:t>
            </a:r>
          </a:p>
        </p:txBody>
      </p:sp>
      <p:sp>
        <p:nvSpPr>
          <p:cNvPr id="9" name="TextBox 8">
            <a:extLst>
              <a:ext uri="{FF2B5EF4-FFF2-40B4-BE49-F238E27FC236}">
                <a16:creationId xmlns:a16="http://schemas.microsoft.com/office/drawing/2014/main" id="{B27407ED-3A46-BE54-5F66-65362E9E6C6B}"/>
              </a:ext>
            </a:extLst>
          </p:cNvPr>
          <p:cNvSpPr txBox="1"/>
          <p:nvPr/>
        </p:nvSpPr>
        <p:spPr>
          <a:xfrm>
            <a:off x="4794156" y="2723141"/>
            <a:ext cx="3621504" cy="369332"/>
          </a:xfrm>
          <a:prstGeom prst="rect">
            <a:avLst/>
          </a:prstGeom>
          <a:noFill/>
        </p:spPr>
        <p:txBody>
          <a:bodyPr wrap="none" rtlCol="0">
            <a:spAutoFit/>
          </a:bodyPr>
          <a:lstStyle/>
          <a:p>
            <a:r>
              <a:rPr lang="en-US" dirty="0">
                <a:solidFill>
                  <a:srgbClr val="C00000"/>
                </a:solidFill>
              </a:rPr>
              <a:t>Reference? Could be worth trying</a:t>
            </a:r>
          </a:p>
        </p:txBody>
      </p:sp>
      <p:sp>
        <p:nvSpPr>
          <p:cNvPr id="10" name="TextBox 9">
            <a:extLst>
              <a:ext uri="{FF2B5EF4-FFF2-40B4-BE49-F238E27FC236}">
                <a16:creationId xmlns:a16="http://schemas.microsoft.com/office/drawing/2014/main" id="{7C7AE802-2950-25F9-ED11-587E060D2A36}"/>
              </a:ext>
            </a:extLst>
          </p:cNvPr>
          <p:cNvSpPr txBox="1"/>
          <p:nvPr/>
        </p:nvSpPr>
        <p:spPr>
          <a:xfrm>
            <a:off x="329083" y="3654251"/>
            <a:ext cx="7090403" cy="369332"/>
          </a:xfrm>
          <a:prstGeom prst="rect">
            <a:avLst/>
          </a:prstGeom>
          <a:noFill/>
        </p:spPr>
        <p:txBody>
          <a:bodyPr wrap="none" rtlCol="0">
            <a:spAutoFit/>
          </a:bodyPr>
          <a:lstStyle/>
          <a:p>
            <a:r>
              <a:rPr lang="en-US" dirty="0"/>
              <a:t>Main concern: Intellectual property -&gt; CERN copyright committee </a:t>
            </a:r>
          </a:p>
        </p:txBody>
      </p:sp>
      <p:pic>
        <p:nvPicPr>
          <p:cNvPr id="12" name="Picture 11" descr="A black screen with white text and a circle with a circular logo&#10;&#10;Description automatically generated">
            <a:extLst>
              <a:ext uri="{FF2B5EF4-FFF2-40B4-BE49-F238E27FC236}">
                <a16:creationId xmlns:a16="http://schemas.microsoft.com/office/drawing/2014/main" id="{E8E5B287-10CC-5DDF-923A-C6FBDBF378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35680" y="3707512"/>
            <a:ext cx="778650" cy="483907"/>
          </a:xfrm>
          <a:prstGeom prst="rect">
            <a:avLst/>
          </a:prstGeom>
        </p:spPr>
      </p:pic>
      <p:pic>
        <p:nvPicPr>
          <p:cNvPr id="14" name="Picture 13" descr="A colorful gauge with white and blue text&#10;&#10;Description automatically generated">
            <a:extLst>
              <a:ext uri="{FF2B5EF4-FFF2-40B4-BE49-F238E27FC236}">
                <a16:creationId xmlns:a16="http://schemas.microsoft.com/office/drawing/2014/main" id="{24A329B4-9A02-7E10-C326-93475779D1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4459" y="3466251"/>
            <a:ext cx="825195" cy="707310"/>
          </a:xfrm>
          <a:prstGeom prst="rect">
            <a:avLst/>
          </a:prstGeom>
        </p:spPr>
      </p:pic>
      <p:sp>
        <p:nvSpPr>
          <p:cNvPr id="3" name="TextBox 2">
            <a:extLst>
              <a:ext uri="{FF2B5EF4-FFF2-40B4-BE49-F238E27FC236}">
                <a16:creationId xmlns:a16="http://schemas.microsoft.com/office/drawing/2014/main" id="{BAD9FEB9-41DE-686C-3566-D6B76C23A896}"/>
              </a:ext>
            </a:extLst>
          </p:cNvPr>
          <p:cNvSpPr txBox="1"/>
          <p:nvPr/>
        </p:nvSpPr>
        <p:spPr>
          <a:xfrm>
            <a:off x="1823927" y="3959921"/>
            <a:ext cx="5262979" cy="369332"/>
          </a:xfrm>
          <a:prstGeom prst="rect">
            <a:avLst/>
          </a:prstGeom>
          <a:noFill/>
        </p:spPr>
        <p:txBody>
          <a:bodyPr wrap="none" rtlCol="0">
            <a:spAutoFit/>
          </a:bodyPr>
          <a:lstStyle/>
          <a:p>
            <a:r>
              <a:rPr lang="en-US" dirty="0"/>
              <a:t>How best to integrate domain-specific knowledge </a:t>
            </a:r>
          </a:p>
        </p:txBody>
      </p:sp>
    </p:spTree>
    <p:extLst>
      <p:ext uri="{BB962C8B-B14F-4D97-AF65-F5344CB8AC3E}">
        <p14:creationId xmlns:p14="http://schemas.microsoft.com/office/powerpoint/2010/main" val="2404659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61D83-B52C-4EDC-C954-A70820C740A4}"/>
              </a:ext>
            </a:extLst>
          </p:cNvPr>
          <p:cNvSpPr>
            <a:spLocks noGrp="1"/>
          </p:cNvSpPr>
          <p:nvPr>
            <p:ph type="title"/>
          </p:nvPr>
        </p:nvSpPr>
        <p:spPr>
          <a:xfrm>
            <a:off x="399834" y="64899"/>
            <a:ext cx="8226854" cy="705332"/>
          </a:xfrm>
        </p:spPr>
        <p:txBody>
          <a:bodyPr>
            <a:normAutofit/>
          </a:bodyPr>
          <a:lstStyle/>
          <a:p>
            <a:r>
              <a:rPr lang="en-US" sz="2800" dirty="0"/>
              <a:t>Ask ChatGPT (Coding Assistance)</a:t>
            </a:r>
          </a:p>
        </p:txBody>
      </p:sp>
      <p:sp>
        <p:nvSpPr>
          <p:cNvPr id="7" name="TextBox 6">
            <a:extLst>
              <a:ext uri="{FF2B5EF4-FFF2-40B4-BE49-F238E27FC236}">
                <a16:creationId xmlns:a16="http://schemas.microsoft.com/office/drawing/2014/main" id="{2A76AAC1-2EA1-C26B-E31F-19EFA7A2069D}"/>
              </a:ext>
            </a:extLst>
          </p:cNvPr>
          <p:cNvSpPr txBox="1"/>
          <p:nvPr/>
        </p:nvSpPr>
        <p:spPr>
          <a:xfrm>
            <a:off x="495997" y="3184982"/>
            <a:ext cx="6303946" cy="738664"/>
          </a:xfrm>
          <a:prstGeom prst="rect">
            <a:avLst/>
          </a:prstGeom>
          <a:noFill/>
        </p:spPr>
        <p:txBody>
          <a:bodyPr wrap="square" rtlCol="0">
            <a:spAutoFit/>
          </a:bodyPr>
          <a:lstStyle/>
          <a:p>
            <a:r>
              <a:rPr lang="en-US" sz="1400" dirty="0"/>
              <a:t>Given the three components of the magnetic flux density on a grid, can you create Python code for computing the scalar and vector potentials on the same grid using the Helmholtz decomposition?</a:t>
            </a:r>
          </a:p>
        </p:txBody>
      </p:sp>
      <p:pic>
        <p:nvPicPr>
          <p:cNvPr id="13" name="Picture 12">
            <a:extLst>
              <a:ext uri="{FF2B5EF4-FFF2-40B4-BE49-F238E27FC236}">
                <a16:creationId xmlns:a16="http://schemas.microsoft.com/office/drawing/2014/main" id="{631FDB31-3AEB-80A9-C60C-763E30BFA049}"/>
              </a:ext>
            </a:extLst>
          </p:cNvPr>
          <p:cNvPicPr>
            <a:picLocks noChangeAspect="1"/>
          </p:cNvPicPr>
          <p:nvPr/>
        </p:nvPicPr>
        <p:blipFill>
          <a:blip r:embed="rId2"/>
          <a:stretch>
            <a:fillRect/>
          </a:stretch>
        </p:blipFill>
        <p:spPr>
          <a:xfrm>
            <a:off x="633263" y="813289"/>
            <a:ext cx="3742796" cy="2234776"/>
          </a:xfrm>
          <a:prstGeom prst="rect">
            <a:avLst/>
          </a:prstGeom>
        </p:spPr>
      </p:pic>
      <p:pic>
        <p:nvPicPr>
          <p:cNvPr id="18" name="Picture 17" descr="A screenshot of a computer program&#10;&#10;Description automatically generated">
            <a:extLst>
              <a:ext uri="{FF2B5EF4-FFF2-40B4-BE49-F238E27FC236}">
                <a16:creationId xmlns:a16="http://schemas.microsoft.com/office/drawing/2014/main" id="{24CF58A1-8487-2D48-5F2E-6E0D52BD3F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6494" y="92902"/>
            <a:ext cx="2049795" cy="4175324"/>
          </a:xfrm>
          <a:prstGeom prst="rect">
            <a:avLst/>
          </a:prstGeom>
        </p:spPr>
      </p:pic>
      <p:sp>
        <p:nvSpPr>
          <p:cNvPr id="3" name="TextBox 2">
            <a:extLst>
              <a:ext uri="{FF2B5EF4-FFF2-40B4-BE49-F238E27FC236}">
                <a16:creationId xmlns:a16="http://schemas.microsoft.com/office/drawing/2014/main" id="{91DF92A0-4F26-94F3-D333-353B88F9F201}"/>
              </a:ext>
            </a:extLst>
          </p:cNvPr>
          <p:cNvSpPr txBox="1"/>
          <p:nvPr/>
        </p:nvSpPr>
        <p:spPr>
          <a:xfrm>
            <a:off x="495997" y="3960879"/>
            <a:ext cx="6203365" cy="369332"/>
          </a:xfrm>
          <a:prstGeom prst="rect">
            <a:avLst/>
          </a:prstGeom>
          <a:noFill/>
        </p:spPr>
        <p:txBody>
          <a:bodyPr wrap="none" rtlCol="0">
            <a:spAutoFit/>
          </a:bodyPr>
          <a:lstStyle/>
          <a:p>
            <a:r>
              <a:rPr lang="en-US" dirty="0"/>
              <a:t>Main concern: Intellectual property, data privacy, licensing  </a:t>
            </a:r>
          </a:p>
        </p:txBody>
      </p:sp>
      <p:sp>
        <p:nvSpPr>
          <p:cNvPr id="4" name="TextBox 3">
            <a:extLst>
              <a:ext uri="{FF2B5EF4-FFF2-40B4-BE49-F238E27FC236}">
                <a16:creationId xmlns:a16="http://schemas.microsoft.com/office/drawing/2014/main" id="{EC84D6A4-A8B0-9D73-3779-BFB135B80839}"/>
              </a:ext>
            </a:extLst>
          </p:cNvPr>
          <p:cNvSpPr txBox="1"/>
          <p:nvPr/>
        </p:nvSpPr>
        <p:spPr>
          <a:xfrm>
            <a:off x="4767943" y="1416654"/>
            <a:ext cx="2128551" cy="1169551"/>
          </a:xfrm>
          <a:prstGeom prst="rect">
            <a:avLst/>
          </a:prstGeom>
          <a:noFill/>
        </p:spPr>
        <p:txBody>
          <a:bodyPr wrap="square" rtlCol="0">
            <a:spAutoFit/>
          </a:bodyPr>
          <a:lstStyle/>
          <a:p>
            <a:r>
              <a:rPr lang="en-US" sz="1400" dirty="0">
                <a:solidFill>
                  <a:schemeClr val="accent6">
                    <a:lumMod val="50000"/>
                  </a:schemeClr>
                </a:solidFill>
              </a:rPr>
              <a:t>Lack of experience in the group:</a:t>
            </a:r>
          </a:p>
          <a:p>
            <a:r>
              <a:rPr lang="en-US" sz="1400" dirty="0">
                <a:solidFill>
                  <a:schemeClr val="accent6">
                    <a:lumMod val="50000"/>
                  </a:schemeClr>
                </a:solidFill>
              </a:rPr>
              <a:t>Perhaps much better results using tools such as GitHub Copilot</a:t>
            </a:r>
          </a:p>
        </p:txBody>
      </p:sp>
    </p:spTree>
    <p:extLst>
      <p:ext uri="{BB962C8B-B14F-4D97-AF65-F5344CB8AC3E}">
        <p14:creationId xmlns:p14="http://schemas.microsoft.com/office/powerpoint/2010/main" val="1553628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6E7A5-AC15-B5D4-6377-0BF823216C50}"/>
              </a:ext>
            </a:extLst>
          </p:cNvPr>
          <p:cNvSpPr>
            <a:spLocks noGrp="1"/>
          </p:cNvSpPr>
          <p:nvPr>
            <p:ph type="title"/>
          </p:nvPr>
        </p:nvSpPr>
        <p:spPr>
          <a:xfrm>
            <a:off x="725838" y="40393"/>
            <a:ext cx="8226854" cy="705332"/>
          </a:xfrm>
        </p:spPr>
        <p:txBody>
          <a:bodyPr>
            <a:normAutofit/>
          </a:bodyPr>
          <a:lstStyle/>
          <a:p>
            <a:r>
              <a:rPr lang="en-GB" sz="2800" dirty="0"/>
              <a:t>AI as a support tool: Pilots</a:t>
            </a:r>
          </a:p>
        </p:txBody>
      </p:sp>
      <p:sp>
        <p:nvSpPr>
          <p:cNvPr id="3" name="Content Placeholder 2">
            <a:extLst>
              <a:ext uri="{FF2B5EF4-FFF2-40B4-BE49-F238E27FC236}">
                <a16:creationId xmlns:a16="http://schemas.microsoft.com/office/drawing/2014/main" id="{70DC773F-C5BA-BB1E-102E-E5CE07912143}"/>
              </a:ext>
            </a:extLst>
          </p:cNvPr>
          <p:cNvSpPr>
            <a:spLocks noGrp="1"/>
          </p:cNvSpPr>
          <p:nvPr>
            <p:ph idx="1"/>
          </p:nvPr>
        </p:nvSpPr>
        <p:spPr>
          <a:xfrm>
            <a:off x="191308" y="704271"/>
            <a:ext cx="5109959" cy="3203145"/>
          </a:xfrm>
        </p:spPr>
        <p:txBody>
          <a:bodyPr>
            <a:normAutofit/>
          </a:bodyPr>
          <a:lstStyle/>
          <a:p>
            <a:r>
              <a:rPr lang="en-GB" sz="1800" dirty="0"/>
              <a:t>Knowledge management using AI tools</a:t>
            </a:r>
          </a:p>
          <a:p>
            <a:pPr lvl="1"/>
            <a:r>
              <a:rPr lang="en-GB" sz="1400" dirty="0"/>
              <a:t>Domain-specific assistants</a:t>
            </a:r>
          </a:p>
          <a:p>
            <a:pPr lvl="2"/>
            <a:r>
              <a:rPr lang="en-GB" sz="1400" dirty="0">
                <a:sym typeface="Wingdings" panose="05000000000000000000" pitchFamily="2" charset="2"/>
              </a:rPr>
              <a:t> example: </a:t>
            </a:r>
            <a:r>
              <a:rPr lang="en-GB" sz="1400" dirty="0" err="1">
                <a:sym typeface="Wingdings" panose="05000000000000000000" pitchFamily="2" charset="2"/>
              </a:rPr>
              <a:t>TRAPecista</a:t>
            </a:r>
            <a:endParaRPr lang="en-GB" sz="1400" dirty="0">
              <a:sym typeface="Wingdings" panose="05000000000000000000" pitchFamily="2" charset="2"/>
            </a:endParaRPr>
          </a:p>
          <a:p>
            <a:pPr lvl="2"/>
            <a:r>
              <a:rPr lang="en-GB" sz="1400" dirty="0">
                <a:sym typeface="Wingdings" panose="05000000000000000000" pitchFamily="2" charset="2"/>
              </a:rPr>
              <a:t>26+ registered projects at CERN (</a:t>
            </a:r>
            <a:r>
              <a:rPr lang="en-GB" sz="1400" dirty="0" err="1">
                <a:sym typeface="Wingdings" panose="05000000000000000000" pitchFamily="2" charset="2"/>
              </a:rPr>
              <a:t>AccGPT</a:t>
            </a:r>
            <a:r>
              <a:rPr lang="en-GB" sz="1400" dirty="0">
                <a:sym typeface="Wingdings" panose="05000000000000000000" pitchFamily="2" charset="2"/>
              </a:rPr>
              <a:t>)</a:t>
            </a:r>
          </a:p>
          <a:p>
            <a:r>
              <a:rPr lang="en-GB" sz="1800" dirty="0">
                <a:sym typeface="Wingdings" panose="05000000000000000000" pitchFamily="2" charset="2"/>
              </a:rPr>
              <a:t>Support of design/production/test processes</a:t>
            </a:r>
          </a:p>
          <a:p>
            <a:pPr lvl="1"/>
            <a:r>
              <a:rPr lang="en-GB" sz="1400" dirty="0">
                <a:sym typeface="Wingdings" panose="05000000000000000000" pitchFamily="2" charset="2"/>
              </a:rPr>
              <a:t>Magnet design</a:t>
            </a:r>
          </a:p>
          <a:p>
            <a:pPr lvl="1"/>
            <a:r>
              <a:rPr lang="en-GB" sz="1400" dirty="0">
                <a:sym typeface="Wingdings" panose="05000000000000000000" pitchFamily="2" charset="2"/>
              </a:rPr>
              <a:t>Production follow up and QA</a:t>
            </a:r>
          </a:p>
          <a:p>
            <a:pPr lvl="1"/>
            <a:r>
              <a:rPr lang="en-GB" sz="1400" dirty="0">
                <a:sym typeface="Wingdings" panose="05000000000000000000" pitchFamily="2" charset="2"/>
              </a:rPr>
              <a:t>Measurement analysis</a:t>
            </a:r>
          </a:p>
          <a:p>
            <a:pPr lvl="1"/>
            <a:r>
              <a:rPr lang="en-GB" sz="1400" dirty="0">
                <a:sym typeface="Wingdings" panose="05000000000000000000" pitchFamily="2" charset="2"/>
              </a:rPr>
              <a:t>Reporting</a:t>
            </a:r>
            <a:endParaRPr lang="en-GB" sz="1400" dirty="0"/>
          </a:p>
        </p:txBody>
      </p:sp>
      <p:pic>
        <p:nvPicPr>
          <p:cNvPr id="8" name="Picture 7">
            <a:extLst>
              <a:ext uri="{FF2B5EF4-FFF2-40B4-BE49-F238E27FC236}">
                <a16:creationId xmlns:a16="http://schemas.microsoft.com/office/drawing/2014/main" id="{7DD92BEF-BC1C-F4C4-7F73-E3BB75FAD80D}"/>
              </a:ext>
            </a:extLst>
          </p:cNvPr>
          <p:cNvPicPr>
            <a:picLocks noChangeAspect="1"/>
          </p:cNvPicPr>
          <p:nvPr/>
        </p:nvPicPr>
        <p:blipFill>
          <a:blip r:embed="rId2"/>
          <a:stretch>
            <a:fillRect/>
          </a:stretch>
        </p:blipFill>
        <p:spPr>
          <a:xfrm>
            <a:off x="5441542" y="168918"/>
            <a:ext cx="3511150" cy="3561190"/>
          </a:xfrm>
          <a:prstGeom prst="rect">
            <a:avLst/>
          </a:prstGeom>
        </p:spPr>
      </p:pic>
      <p:sp>
        <p:nvSpPr>
          <p:cNvPr id="9" name="TextBox 8">
            <a:extLst>
              <a:ext uri="{FF2B5EF4-FFF2-40B4-BE49-F238E27FC236}">
                <a16:creationId xmlns:a16="http://schemas.microsoft.com/office/drawing/2014/main" id="{9F521CA9-2AE9-583A-35B1-9E8F2F7D735C}"/>
              </a:ext>
            </a:extLst>
          </p:cNvPr>
          <p:cNvSpPr txBox="1"/>
          <p:nvPr/>
        </p:nvSpPr>
        <p:spPr>
          <a:xfrm>
            <a:off x="5950736" y="3730108"/>
            <a:ext cx="2861681" cy="646331"/>
          </a:xfrm>
          <a:prstGeom prst="rect">
            <a:avLst/>
          </a:prstGeom>
          <a:noFill/>
        </p:spPr>
        <p:txBody>
          <a:bodyPr wrap="none" rtlCol="0">
            <a:spAutoFit/>
          </a:bodyPr>
          <a:lstStyle/>
          <a:p>
            <a:r>
              <a:rPr lang="en-US" sz="1200" dirty="0">
                <a:solidFill>
                  <a:schemeClr val="bg2">
                    <a:lumMod val="10000"/>
                  </a:schemeClr>
                </a:solidFill>
              </a:rPr>
              <a:t>Product generation engineering –</a:t>
            </a:r>
          </a:p>
          <a:p>
            <a:r>
              <a:rPr lang="en-US" sz="1200" dirty="0">
                <a:solidFill>
                  <a:schemeClr val="bg2">
                    <a:lumMod val="10000"/>
                  </a:schemeClr>
                </a:solidFill>
              </a:rPr>
              <a:t>models and pipelines </a:t>
            </a:r>
          </a:p>
          <a:p>
            <a:r>
              <a:rPr lang="en-US" sz="1200" dirty="0">
                <a:solidFill>
                  <a:schemeClr val="bg2">
                    <a:lumMod val="10000"/>
                  </a:schemeClr>
                </a:solidFill>
              </a:rPr>
              <a:t>Magnet Model Management Layer 3ML</a:t>
            </a:r>
          </a:p>
        </p:txBody>
      </p:sp>
      <p:sp>
        <p:nvSpPr>
          <p:cNvPr id="10" name="TextBox 9">
            <a:extLst>
              <a:ext uri="{FF2B5EF4-FFF2-40B4-BE49-F238E27FC236}">
                <a16:creationId xmlns:a16="http://schemas.microsoft.com/office/drawing/2014/main" id="{698254AF-2AAB-2F1B-589E-1E81B1787BB8}"/>
              </a:ext>
            </a:extLst>
          </p:cNvPr>
          <p:cNvSpPr txBox="1"/>
          <p:nvPr/>
        </p:nvSpPr>
        <p:spPr>
          <a:xfrm>
            <a:off x="331583" y="3798857"/>
            <a:ext cx="5478878" cy="523220"/>
          </a:xfrm>
          <a:prstGeom prst="rect">
            <a:avLst/>
          </a:prstGeom>
          <a:noFill/>
        </p:spPr>
        <p:txBody>
          <a:bodyPr wrap="square" rtlCol="0">
            <a:spAutoFit/>
          </a:bodyPr>
          <a:lstStyle/>
          <a:p>
            <a:r>
              <a:rPr lang="en-US" sz="1400" dirty="0">
                <a:solidFill>
                  <a:srgbClr val="FF0000"/>
                </a:solidFill>
              </a:rPr>
              <a:t>Resources: 2 TECH/DOCT Backed up by their supervisors, IT expert (3 years), and centralized support</a:t>
            </a:r>
          </a:p>
        </p:txBody>
      </p:sp>
    </p:spTree>
    <p:extLst>
      <p:ext uri="{BB962C8B-B14F-4D97-AF65-F5344CB8AC3E}">
        <p14:creationId xmlns:p14="http://schemas.microsoft.com/office/powerpoint/2010/main" val="33913127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184B3-3682-22E3-85C9-26F79BBA4449}"/>
              </a:ext>
            </a:extLst>
          </p:cNvPr>
          <p:cNvSpPr>
            <a:spLocks noGrp="1"/>
          </p:cNvSpPr>
          <p:nvPr>
            <p:ph type="title"/>
          </p:nvPr>
        </p:nvSpPr>
        <p:spPr>
          <a:xfrm>
            <a:off x="792527" y="7711"/>
            <a:ext cx="8226854" cy="705332"/>
          </a:xfrm>
        </p:spPr>
        <p:txBody>
          <a:bodyPr>
            <a:normAutofit/>
          </a:bodyPr>
          <a:lstStyle/>
          <a:p>
            <a:r>
              <a:rPr lang="en-GB" sz="2800" dirty="0"/>
              <a:t>AI for specific tasks: Pilots</a:t>
            </a:r>
          </a:p>
        </p:txBody>
      </p:sp>
      <p:sp>
        <p:nvSpPr>
          <p:cNvPr id="3" name="Content Placeholder 2">
            <a:extLst>
              <a:ext uri="{FF2B5EF4-FFF2-40B4-BE49-F238E27FC236}">
                <a16:creationId xmlns:a16="http://schemas.microsoft.com/office/drawing/2014/main" id="{EFFB2BA2-C745-8602-6B31-C2DF61235B1A}"/>
              </a:ext>
            </a:extLst>
          </p:cNvPr>
          <p:cNvSpPr>
            <a:spLocks noGrp="1"/>
          </p:cNvSpPr>
          <p:nvPr>
            <p:ph idx="1"/>
          </p:nvPr>
        </p:nvSpPr>
        <p:spPr>
          <a:xfrm>
            <a:off x="204139" y="713043"/>
            <a:ext cx="4981492" cy="3203145"/>
          </a:xfrm>
        </p:spPr>
        <p:txBody>
          <a:bodyPr/>
          <a:lstStyle/>
          <a:p>
            <a:r>
              <a:rPr lang="en-GB" sz="1800" dirty="0"/>
              <a:t>MBSE (Digital Twins, Hybrid Modelling)</a:t>
            </a:r>
          </a:p>
          <a:p>
            <a:r>
              <a:rPr lang="en-GB" sz="1800" dirty="0"/>
              <a:t>Time-series prediction</a:t>
            </a:r>
          </a:p>
          <a:p>
            <a:pPr lvl="1"/>
            <a:r>
              <a:rPr lang="en-GB" sz="1400" dirty="0">
                <a:effectLst/>
                <a:latin typeface="Aptos" panose="020B0004020202020204" pitchFamily="34" charset="0"/>
                <a:ea typeface="Aptos" panose="020B0004020202020204" pitchFamily="34" charset="0"/>
                <a:cs typeface="Aptos" panose="020B0004020202020204" pitchFamily="34" charset="0"/>
              </a:rPr>
              <a:t>-&gt; Example: Real-time prediction of magnetic fields in accelerator magnets for machine control</a:t>
            </a:r>
          </a:p>
          <a:p>
            <a:pPr lvl="1"/>
            <a:r>
              <a:rPr lang="en-GB" sz="1400" dirty="0">
                <a:latin typeface="Aptos" panose="020B0004020202020204" pitchFamily="34" charset="0"/>
              </a:rPr>
              <a:t>Hysteresis and eddy-current </a:t>
            </a:r>
            <a:r>
              <a:rPr lang="en-GB" sz="1400" dirty="0" err="1">
                <a:latin typeface="Aptos" panose="020B0004020202020204" pitchFamily="34" charset="0"/>
              </a:rPr>
              <a:t>modeling</a:t>
            </a:r>
            <a:endParaRPr lang="en-GB" sz="1400" dirty="0">
              <a:latin typeface="Aptos" panose="020B0004020202020204" pitchFamily="34" charset="0"/>
            </a:endParaRPr>
          </a:p>
          <a:p>
            <a:pPr lvl="1"/>
            <a:r>
              <a:rPr lang="en-GB" sz="1400" dirty="0">
                <a:latin typeface="Aptos" panose="020B0004020202020204" pitchFamily="34" charset="0"/>
              </a:rPr>
              <a:t>Quench-signal analysis</a:t>
            </a:r>
          </a:p>
          <a:p>
            <a:r>
              <a:rPr lang="en-GB" sz="1800" dirty="0">
                <a:latin typeface="Aptos" panose="020B0004020202020204" pitchFamily="34" charset="0"/>
              </a:rPr>
              <a:t>Ignorance (unrecognized systematic effects) mitigation</a:t>
            </a:r>
            <a:endParaRPr lang="en-GB" sz="1400" dirty="0">
              <a:latin typeface="Aptos" panose="020B0004020202020204" pitchFamily="34" charset="0"/>
            </a:endParaRPr>
          </a:p>
          <a:p>
            <a:endParaRPr lang="en-GB" sz="2200" dirty="0"/>
          </a:p>
        </p:txBody>
      </p:sp>
      <p:pic>
        <p:nvPicPr>
          <p:cNvPr id="8" name="Picture 7">
            <a:extLst>
              <a:ext uri="{FF2B5EF4-FFF2-40B4-BE49-F238E27FC236}">
                <a16:creationId xmlns:a16="http://schemas.microsoft.com/office/drawing/2014/main" id="{657FDB6B-20D9-5204-C918-F28D841D87C4}"/>
              </a:ext>
            </a:extLst>
          </p:cNvPr>
          <p:cNvPicPr>
            <a:picLocks noChangeAspect="1"/>
          </p:cNvPicPr>
          <p:nvPr/>
        </p:nvPicPr>
        <p:blipFill>
          <a:blip r:embed="rId2"/>
          <a:stretch>
            <a:fillRect/>
          </a:stretch>
        </p:blipFill>
        <p:spPr>
          <a:xfrm>
            <a:off x="5145184" y="190290"/>
            <a:ext cx="3697350" cy="2538593"/>
          </a:xfrm>
          <a:prstGeom prst="rect">
            <a:avLst/>
          </a:prstGeom>
        </p:spPr>
      </p:pic>
      <p:sp>
        <p:nvSpPr>
          <p:cNvPr id="9" name="TextBox 8">
            <a:extLst>
              <a:ext uri="{FF2B5EF4-FFF2-40B4-BE49-F238E27FC236}">
                <a16:creationId xmlns:a16="http://schemas.microsoft.com/office/drawing/2014/main" id="{1C81ECEC-6D6A-6A7B-16AF-E11A6BE0C138}"/>
              </a:ext>
            </a:extLst>
          </p:cNvPr>
          <p:cNvSpPr txBox="1"/>
          <p:nvPr/>
        </p:nvSpPr>
        <p:spPr>
          <a:xfrm>
            <a:off x="458573" y="3052379"/>
            <a:ext cx="8144738" cy="923330"/>
          </a:xfrm>
          <a:prstGeom prst="rect">
            <a:avLst/>
          </a:prstGeom>
          <a:noFill/>
        </p:spPr>
        <p:txBody>
          <a:bodyPr wrap="square" rtlCol="0">
            <a:spAutoFit/>
          </a:bodyPr>
          <a:lstStyle/>
          <a:p>
            <a:r>
              <a:rPr lang="en-US" dirty="0">
                <a:latin typeface="Aptos" panose="020B0004020202020204" pitchFamily="34" charset="0"/>
              </a:rPr>
              <a:t>Physics-informed neural networks (PINNs) versus deep learning (transformers)</a:t>
            </a:r>
          </a:p>
          <a:p>
            <a:r>
              <a:rPr lang="en-GB" dirty="0">
                <a:latin typeface="Aptos" panose="020B0004020202020204" pitchFamily="34" charset="0"/>
              </a:rPr>
              <a:t>What must/can be measured, what must/can be simulated, what can we predict</a:t>
            </a:r>
          </a:p>
          <a:p>
            <a:endParaRPr lang="en-US" dirty="0">
              <a:latin typeface="Aptos" panose="020B0004020202020204" pitchFamily="34" charset="0"/>
            </a:endParaRPr>
          </a:p>
        </p:txBody>
      </p:sp>
      <p:sp>
        <p:nvSpPr>
          <p:cNvPr id="10" name="TextBox 9">
            <a:extLst>
              <a:ext uri="{FF2B5EF4-FFF2-40B4-BE49-F238E27FC236}">
                <a16:creationId xmlns:a16="http://schemas.microsoft.com/office/drawing/2014/main" id="{9F290208-C6DF-0EFA-D867-8953AC428FA4}"/>
              </a:ext>
            </a:extLst>
          </p:cNvPr>
          <p:cNvSpPr txBox="1"/>
          <p:nvPr/>
        </p:nvSpPr>
        <p:spPr>
          <a:xfrm>
            <a:off x="458573" y="3776306"/>
            <a:ext cx="8383961" cy="523220"/>
          </a:xfrm>
          <a:prstGeom prst="rect">
            <a:avLst/>
          </a:prstGeom>
          <a:noFill/>
        </p:spPr>
        <p:txBody>
          <a:bodyPr wrap="square" rtlCol="0">
            <a:spAutoFit/>
          </a:bodyPr>
          <a:lstStyle/>
          <a:p>
            <a:r>
              <a:rPr lang="en-US" sz="1400" dirty="0">
                <a:solidFill>
                  <a:srgbClr val="FF0000"/>
                </a:solidFill>
              </a:rPr>
              <a:t>Resources: 2-3 TECH/DOCT (engineering, applied physics, </a:t>
            </a:r>
            <a:r>
              <a:rPr lang="en-US" sz="1400" b="1" dirty="0">
                <a:solidFill>
                  <a:srgbClr val="FF0000"/>
                </a:solidFill>
              </a:rPr>
              <a:t>not</a:t>
            </a:r>
            <a:r>
              <a:rPr lang="en-US" sz="1400" dirty="0">
                <a:solidFill>
                  <a:srgbClr val="FF0000"/>
                </a:solidFill>
              </a:rPr>
              <a:t> IT) on project budgets. Backed up by their supervisors, a group IT expert, and central support.</a:t>
            </a:r>
          </a:p>
        </p:txBody>
      </p:sp>
    </p:spTree>
    <p:extLst>
      <p:ext uri="{BB962C8B-B14F-4D97-AF65-F5344CB8AC3E}">
        <p14:creationId xmlns:p14="http://schemas.microsoft.com/office/powerpoint/2010/main" val="2609938631"/>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CERNCorporate16-9</Template>
  <TotalTime>2891</TotalTime>
  <Words>1791</Words>
  <Application>Microsoft Macintosh PowerPoint</Application>
  <PresentationFormat>On-screen Show (16:9)</PresentationFormat>
  <Paragraphs>195</Paragraphs>
  <Slides>11</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ＭＳ Ｐゴシック</vt:lpstr>
      <vt:lpstr>Aptos</vt:lpstr>
      <vt:lpstr>Arial</vt:lpstr>
      <vt:lpstr>Courier New</vt:lpstr>
      <vt:lpstr>Wingdings</vt:lpstr>
      <vt:lpstr>CERNCorporate16-9</vt:lpstr>
      <vt:lpstr>AI Opportunities in TE-MSC</vt:lpstr>
      <vt:lpstr>Is the AI-Boom a Science Hype?</vt:lpstr>
      <vt:lpstr>GPT and BERT</vt:lpstr>
      <vt:lpstr>Ask ChatGPT</vt:lpstr>
      <vt:lpstr>Ask ChatGPT</vt:lpstr>
      <vt:lpstr>Ask ChatGPT</vt:lpstr>
      <vt:lpstr>Ask ChatGPT (Coding Assistance)</vt:lpstr>
      <vt:lpstr>AI as a support tool: Pilots</vt:lpstr>
      <vt:lpstr>AI for specific tasks: Pilots</vt:lpstr>
      <vt:lpstr>Enabling Functionality</vt:lpstr>
      <vt:lpstr>Roles in software development/application for acc. magnets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 Opportunities in TE-MSC</dc:title>
  <dc:creator>Matthias Bonora</dc:creator>
  <cp:lastModifiedBy>Stephan Russenschuck</cp:lastModifiedBy>
  <cp:revision>33</cp:revision>
  <dcterms:created xsi:type="dcterms:W3CDTF">2024-09-02T07:26:51Z</dcterms:created>
  <dcterms:modified xsi:type="dcterms:W3CDTF">2024-09-09T08:12:10Z</dcterms:modified>
</cp:coreProperties>
</file>