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59" r:id="rId2"/>
    <p:sldId id="337" r:id="rId3"/>
    <p:sldId id="343" r:id="rId4"/>
    <p:sldId id="342" r:id="rId5"/>
    <p:sldId id="341" r:id="rId6"/>
    <p:sldId id="340" r:id="rId7"/>
    <p:sldId id="344" r:id="rId8"/>
    <p:sldId id="334" r:id="rId9"/>
    <p:sldId id="296" r:id="rId10"/>
    <p:sldId id="317" r:id="rId11"/>
    <p:sldId id="29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642B"/>
    <a:srgbClr val="0C5124"/>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86"/>
    <p:restoredTop sz="94686"/>
  </p:normalViewPr>
  <p:slideViewPr>
    <p:cSldViewPr snapToGrid="0" snapToObjects="1">
      <p:cViewPr varScale="1">
        <p:scale>
          <a:sx n="86" d="100"/>
          <a:sy n="86" d="100"/>
        </p:scale>
        <p:origin x="173" y="6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9/8/2024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‹N°›</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9/8/2024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‹N°›</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lvl1pPr>
              <a:defRPr/>
            </a:lvl1pPr>
          </a:lstStyle>
          <a:p>
            <a:r>
              <a:rPr lang="de-CH" dirty="0"/>
              <a:t>1.6.2023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lvl1pPr>
              <a:defRPr/>
            </a:lvl1pPr>
          </a:lstStyle>
          <a:p>
            <a:r>
              <a:rPr lang="en-US" dirty="0"/>
              <a:t>TE Department ML/AI</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lvl1pPr>
              <a:defRPr/>
            </a:lvl1pPr>
          </a:lstStyle>
          <a:p>
            <a:r>
              <a:rPr lang="de-CH" dirty="0"/>
              <a:t>1.6.2023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lvl1pPr>
              <a:defRPr/>
            </a:lvl1pPr>
          </a:lstStyle>
          <a:p>
            <a:r>
              <a:rPr lang="en-US" dirty="0"/>
              <a:t>TE Department ML/AI</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lvl1pPr>
              <a:defRPr/>
            </a:lvl1pPr>
          </a:lstStyle>
          <a:p>
            <a:r>
              <a:rPr lang="de-CH" dirty="0"/>
              <a:t>1.6.2023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TE Department ML/AI</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lvl1pPr>
              <a:defRPr/>
            </a:lvl1pPr>
          </a:lstStyle>
          <a:p>
            <a:r>
              <a:rPr lang="de-CH" dirty="0"/>
              <a:t>1.6.2023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dirty="0"/>
              <a:t>TE Department ML/AI</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‹N°›</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lvl1pPr>
              <a:defRPr/>
            </a:lvl1pPr>
          </a:lstStyle>
          <a:p>
            <a:r>
              <a:rPr lang="de-CH" dirty="0"/>
              <a:t>1.6.2023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TE Department ML/AI</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lvl1pPr>
              <a:defRPr/>
            </a:lvl1pPr>
          </a:lstStyle>
          <a:p>
            <a:r>
              <a:rPr lang="de-CH" dirty="0"/>
              <a:t>1.6.2023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lvl1pPr>
              <a:defRPr/>
            </a:lvl1pPr>
          </a:lstStyle>
          <a:p>
            <a:r>
              <a:rPr lang="en-US" dirty="0"/>
              <a:t>TE Department ML/AI</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lvl1pPr>
              <a:defRPr/>
            </a:lvl1pPr>
          </a:lstStyle>
          <a:p>
            <a:r>
              <a:rPr lang="de-CH" dirty="0"/>
              <a:t>1.6.2023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TE Department ML/AI</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lvl1pPr>
              <a:defRPr/>
            </a:lvl1pPr>
          </a:lstStyle>
          <a:p>
            <a:r>
              <a:rPr lang="de-CH" dirty="0"/>
              <a:t>1.6.2023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TE Department ML/AI</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lvl1pPr>
              <a:defRPr/>
            </a:lvl1pPr>
          </a:lstStyle>
          <a:p>
            <a:r>
              <a:rPr lang="de-CH" dirty="0"/>
              <a:t>1.6.2023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dirty="0"/>
              <a:t>TE Department ML/AI</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lvl1pPr>
              <a:defRPr/>
            </a:lvl1pPr>
          </a:lstStyle>
          <a:p>
            <a:r>
              <a:rPr lang="de-CH" dirty="0"/>
              <a:t>1.6.2023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dirty="0"/>
              <a:t>TE Department ML/AI</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lvl1pPr>
              <a:defRPr/>
            </a:lvl1pPr>
          </a:lstStyle>
          <a:p>
            <a:r>
              <a:rPr lang="de-CH" dirty="0"/>
              <a:t>1.6.2023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lvl1pPr>
              <a:defRPr/>
            </a:lvl1pPr>
          </a:lstStyle>
          <a:p>
            <a:r>
              <a:rPr lang="en-US" dirty="0"/>
              <a:t>TE Department ML/AI</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lvl1pPr>
              <a:defRPr/>
            </a:lvl1pPr>
          </a:lstStyle>
          <a:p>
            <a:r>
              <a:rPr lang="de-CH" dirty="0"/>
              <a:t>1.6.2023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dirty="0"/>
              <a:t>TE Department ML/AI</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r>
              <a:rPr lang="de-CH" dirty="0"/>
              <a:t>1.6.2023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US" dirty="0"/>
              <a:t>TE Department ML/AI</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r>
              <a:rPr lang="de-CH" dirty="0"/>
              <a:t>1.6.2023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US" dirty="0"/>
              <a:t>TE Department ML/AI</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r>
              <a:rPr lang="de-CH" dirty="0"/>
              <a:t>1.6.2023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US" dirty="0"/>
              <a:t>TE Department ML/AI</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r>
              <a:rPr lang="de-CH" dirty="0"/>
              <a:t>1.6.2023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lvl1pPr>
          </a:lstStyle>
          <a:p>
            <a:r>
              <a:rPr lang="en-US" dirty="0"/>
              <a:t>TE Department ML/AI</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lvl1pPr>
              <a:defRPr/>
            </a:lvl1pPr>
          </a:lstStyle>
          <a:p>
            <a:r>
              <a:rPr lang="de-CH" dirty="0"/>
              <a:t>1.6.2023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lvl1pPr>
              <a:defRPr/>
            </a:lvl1pPr>
          </a:lstStyle>
          <a:p>
            <a:r>
              <a:rPr lang="en-US" dirty="0"/>
              <a:t>TE Department ML/AI</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lvl1pPr>
              <a:defRPr/>
            </a:lvl1pPr>
          </a:lstStyle>
          <a:p>
            <a:r>
              <a:rPr lang="de-CH" dirty="0"/>
              <a:t>1.6.2023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lvl1pPr>
              <a:defRPr/>
            </a:lvl1pPr>
          </a:lstStyle>
          <a:p>
            <a:r>
              <a:rPr lang="en-US" dirty="0"/>
              <a:t>TE Department ML/AI</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de-CH" dirty="0"/>
              <a:t>1.6.2023</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‹N°›</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TE department – ML/AI</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3.png"/><Relationship Id="rId2" Type="http://schemas.openxmlformats.org/officeDocument/2006/relationships/hyperlink" Target="https://arxiv.org/abs/2310.08087" TargetMode="External"/><Relationship Id="rId1" Type="http://schemas.openxmlformats.org/officeDocument/2006/relationships/slideLayout" Target="../slideLayouts/slideLayout19.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7.png"/><Relationship Id="rId10" Type="http://schemas.openxmlformats.org/officeDocument/2006/relationships/image" Target="../media/image21.png"/><Relationship Id="rId4" Type="http://schemas.openxmlformats.org/officeDocument/2006/relationships/image" Target="../media/image16.png"/><Relationship Id="rId9"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CRG opportunities for AI/ML apps</a:t>
            </a:r>
            <a:br>
              <a:rPr lang="en-US" dirty="0"/>
            </a:br>
            <a:r>
              <a:rPr lang="en-GB" sz="3200" b="0" i="0" u="none" strike="noStrike" dirty="0">
                <a:effectLst/>
                <a:latin typeface="Aptos" panose="020B0004020202020204" pitchFamily="34" charset="0"/>
              </a:rPr>
              <a:t>Potential applications and intentions, foreseeable investment</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5061226"/>
            <a:ext cx="11784014" cy="803787"/>
          </a:xfrm>
        </p:spPr>
        <p:txBody>
          <a:bodyPr/>
          <a:lstStyle/>
          <a:p>
            <a:r>
              <a:rPr lang="en-US" dirty="0"/>
              <a:t>Presented by L. Serio on behalf of the CRG group for brainstorming at TE-TM</a:t>
            </a:r>
          </a:p>
          <a:p>
            <a:endParaRPr lang="en-US" dirty="0"/>
          </a:p>
          <a:p>
            <a:r>
              <a:rPr lang="en-US" dirty="0"/>
              <a:t>Monday 9</a:t>
            </a:r>
            <a:r>
              <a:rPr lang="en-US" baseline="30000" dirty="0"/>
              <a:t>th</a:t>
            </a:r>
            <a:r>
              <a:rPr lang="en-US" dirty="0"/>
              <a:t> of September 2024</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DCBBF5-F633-B3B6-B08E-62294D715DD8}"/>
              </a:ext>
            </a:extLst>
          </p:cNvPr>
          <p:cNvSpPr>
            <a:spLocks noGrp="1"/>
          </p:cNvSpPr>
          <p:nvPr>
            <p:ph idx="1"/>
          </p:nvPr>
        </p:nvSpPr>
        <p:spPr>
          <a:xfrm>
            <a:off x="407987" y="1370013"/>
            <a:ext cx="11376024" cy="4608512"/>
          </a:xfrm>
        </p:spPr>
        <p:txBody>
          <a:bodyPr/>
          <a:lstStyle/>
          <a:p>
            <a:endParaRPr lang="en-GB" sz="100" dirty="0"/>
          </a:p>
          <a:p>
            <a:pPr marL="342900" lvl="0" indent="-342900">
              <a:buFont typeface="Arial" panose="020B0604020202020204" pitchFamily="34" charset="0"/>
              <a:buChar char="•"/>
            </a:pPr>
            <a:r>
              <a:rPr lang="en-US" b="0" dirty="0"/>
              <a:t>AI/ML competences shall be fostered in future to have educated (constant training) scientists in the matter</a:t>
            </a:r>
            <a:endParaRPr lang="en-GB" b="0" dirty="0"/>
          </a:p>
          <a:p>
            <a:pPr marL="342900" lvl="0" indent="-342900">
              <a:buFont typeface="Arial" panose="020B0604020202020204" pitchFamily="34" charset="0"/>
              <a:buChar char="•"/>
            </a:pPr>
            <a:r>
              <a:rPr lang="en-US" b="0" dirty="0"/>
              <a:t>No need to internalize or centralize most of the activities, the interest, competencies and know how is in the applications development and this is best managed within the equipment groups</a:t>
            </a:r>
          </a:p>
          <a:p>
            <a:pPr marL="342900" lvl="0" indent="-342900">
              <a:buFont typeface="Arial" panose="020B0604020202020204" pitchFamily="34" charset="0"/>
              <a:buChar char="•"/>
            </a:pPr>
            <a:r>
              <a:rPr lang="en-US" b="0" dirty="0"/>
              <a:t>Keep existing collaborations and promote new in the interest of the activities/applications (and in particular seek external funding where CERN competences and infrastructure can be used to develop, test and deploy AI for society, indirectly will help create the resources for us)</a:t>
            </a:r>
          </a:p>
          <a:p>
            <a:pPr marL="342900" lvl="0" indent="-342900">
              <a:buFont typeface="Arial" panose="020B0604020202020204" pitchFamily="34" charset="0"/>
              <a:buChar char="•"/>
            </a:pPr>
            <a:r>
              <a:rPr lang="en-US" b="0" dirty="0"/>
              <a:t>Maintain a minimum set of internal resources knowledgeable and constantly trained – this as a requirements to invest in training and allow / promote personnel to devote PT to AI</a:t>
            </a:r>
          </a:p>
          <a:p>
            <a:pPr marL="342900" lvl="0" indent="-342900">
              <a:buFont typeface="Arial" panose="020B0604020202020204" pitchFamily="34" charset="0"/>
              <a:buChar char="•"/>
            </a:pPr>
            <a:r>
              <a:rPr lang="en-US" b="0" dirty="0"/>
              <a:t>Identify minimum required centralized (efficiency) support for tools, hardware and training</a:t>
            </a:r>
            <a:endParaRPr lang="en-GB" b="0" dirty="0"/>
          </a:p>
        </p:txBody>
      </p:sp>
      <p:sp>
        <p:nvSpPr>
          <p:cNvPr id="3" name="Title 2">
            <a:extLst>
              <a:ext uri="{FF2B5EF4-FFF2-40B4-BE49-F238E27FC236}">
                <a16:creationId xmlns:a16="http://schemas.microsoft.com/office/drawing/2014/main" id="{2DF2AA43-8F0D-BE7C-3B4B-C489D10C972E}"/>
              </a:ext>
            </a:extLst>
          </p:cNvPr>
          <p:cNvSpPr>
            <a:spLocks noGrp="1"/>
          </p:cNvSpPr>
          <p:nvPr>
            <p:ph type="title"/>
          </p:nvPr>
        </p:nvSpPr>
        <p:spPr/>
        <p:txBody>
          <a:bodyPr/>
          <a:lstStyle/>
          <a:p>
            <a:r>
              <a:rPr lang="en-GB" dirty="0"/>
              <a:t>AI/ML strategy inputs</a:t>
            </a:r>
          </a:p>
        </p:txBody>
      </p:sp>
      <p:sp>
        <p:nvSpPr>
          <p:cNvPr id="4" name="TextBox 3">
            <a:extLst>
              <a:ext uri="{FF2B5EF4-FFF2-40B4-BE49-F238E27FC236}">
                <a16:creationId xmlns:a16="http://schemas.microsoft.com/office/drawing/2014/main" id="{318DC0FD-EFDE-7A82-6DEB-8B7608A4D418}"/>
              </a:ext>
            </a:extLst>
          </p:cNvPr>
          <p:cNvSpPr txBox="1"/>
          <p:nvPr/>
        </p:nvSpPr>
        <p:spPr>
          <a:xfrm>
            <a:off x="6716889" y="654756"/>
            <a:ext cx="65" cy="276999"/>
          </a:xfrm>
          <a:prstGeom prst="rect">
            <a:avLst/>
          </a:prstGeom>
          <a:noFill/>
        </p:spPr>
        <p:txBody>
          <a:bodyPr wrap="none" lIns="0" tIns="0" rIns="0" bIns="0" rtlCol="0">
            <a:spAutoFit/>
          </a:bodyPr>
          <a:lstStyle/>
          <a:p>
            <a:pPr algn="l"/>
            <a:endParaRPr lang="en-CH" dirty="0"/>
          </a:p>
        </p:txBody>
      </p:sp>
      <p:sp>
        <p:nvSpPr>
          <p:cNvPr id="7" name="Date Placeholder 3">
            <a:extLst>
              <a:ext uri="{FF2B5EF4-FFF2-40B4-BE49-F238E27FC236}">
                <a16:creationId xmlns:a16="http://schemas.microsoft.com/office/drawing/2014/main" id="{FBC6DFCB-6205-A675-30C2-848E3C03E560}"/>
              </a:ext>
            </a:extLst>
          </p:cNvPr>
          <p:cNvSpPr>
            <a:spLocks noGrp="1"/>
          </p:cNvSpPr>
          <p:nvPr>
            <p:ph type="dt" sz="half" idx="10"/>
          </p:nvPr>
        </p:nvSpPr>
        <p:spPr>
          <a:xfrm>
            <a:off x="8101916" y="6424995"/>
            <a:ext cx="1773923" cy="365125"/>
          </a:xfrm>
        </p:spPr>
        <p:txBody>
          <a:bodyPr/>
          <a:lstStyle/>
          <a:p>
            <a:r>
              <a:rPr lang="en-US"/>
              <a:t>September 2024</a:t>
            </a:r>
            <a:endParaRPr lang="en-GB" dirty="0"/>
          </a:p>
        </p:txBody>
      </p:sp>
      <p:sp>
        <p:nvSpPr>
          <p:cNvPr id="8" name="Footer Placeholder 6">
            <a:extLst>
              <a:ext uri="{FF2B5EF4-FFF2-40B4-BE49-F238E27FC236}">
                <a16:creationId xmlns:a16="http://schemas.microsoft.com/office/drawing/2014/main" id="{EC6750E1-FC99-D5BD-16CE-9538387B3BD7}"/>
              </a:ext>
            </a:extLst>
          </p:cNvPr>
          <p:cNvSpPr>
            <a:spLocks noGrp="1"/>
          </p:cNvSpPr>
          <p:nvPr>
            <p:ph type="ftr" sz="quarter" idx="11"/>
          </p:nvPr>
        </p:nvSpPr>
        <p:spPr>
          <a:xfrm>
            <a:off x="1145352" y="6424995"/>
            <a:ext cx="6787387" cy="365125"/>
          </a:xfrm>
        </p:spPr>
        <p:txBody>
          <a:bodyPr/>
          <a:lstStyle/>
          <a:p>
            <a:r>
              <a:rPr lang="it-IT"/>
              <a:t>L. Serio | Technology Department</a:t>
            </a:r>
            <a:endParaRPr lang="it-IT" dirty="0"/>
          </a:p>
        </p:txBody>
      </p:sp>
    </p:spTree>
    <p:extLst>
      <p:ext uri="{BB962C8B-B14F-4D97-AF65-F5344CB8AC3E}">
        <p14:creationId xmlns:p14="http://schemas.microsoft.com/office/powerpoint/2010/main" val="2233663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DCBBF5-F633-B3B6-B08E-62294D715DD8}"/>
              </a:ext>
            </a:extLst>
          </p:cNvPr>
          <p:cNvSpPr>
            <a:spLocks noGrp="1"/>
          </p:cNvSpPr>
          <p:nvPr>
            <p:ph idx="1"/>
          </p:nvPr>
        </p:nvSpPr>
        <p:spPr>
          <a:xfrm>
            <a:off x="407988" y="1779460"/>
            <a:ext cx="11784013" cy="3638746"/>
          </a:xfrm>
        </p:spPr>
        <p:txBody>
          <a:bodyPr/>
          <a:lstStyle/>
          <a:p>
            <a:r>
              <a:rPr lang="en-GB" dirty="0" err="1"/>
              <a:t>TRUSTroke</a:t>
            </a:r>
            <a:r>
              <a:rPr lang="en-GB" dirty="0"/>
              <a:t> Project (H2020 funding) – 2023 – 2027</a:t>
            </a:r>
          </a:p>
          <a:p>
            <a:r>
              <a:rPr lang="en-GB" dirty="0"/>
              <a:t>UMBRELLA Project (H2020 funding) – 2024 – 2029</a:t>
            </a:r>
          </a:p>
          <a:p>
            <a:r>
              <a:rPr lang="en-GB" dirty="0"/>
              <a:t>STELLA Project (ICEC and DoE) – 2024 - 2025</a:t>
            </a:r>
          </a:p>
          <a:p>
            <a:r>
              <a:rPr lang="en-GB" dirty="0"/>
              <a:t>WHO/IARC cancer screening platform (KT funding) – 2023 – 2026</a:t>
            </a:r>
          </a:p>
          <a:p>
            <a:r>
              <a:rPr lang="en-GB" dirty="0"/>
              <a:t>WHO- MIP supply chain management for pandemics (WHO / EU) – 2024 - 2025</a:t>
            </a:r>
          </a:p>
          <a:p>
            <a:r>
              <a:rPr lang="en-GB" dirty="0"/>
              <a:t>External labs: </a:t>
            </a:r>
            <a:r>
              <a:rPr lang="en-GB" sz="2400" b="0" i="0" dirty="0">
                <a:solidFill>
                  <a:srgbClr val="172B4D"/>
                </a:solidFill>
                <a:effectLst/>
                <a:latin typeface="-apple-system"/>
              </a:rPr>
              <a:t>Centro Nazionale </a:t>
            </a:r>
            <a:r>
              <a:rPr lang="en-GB" sz="2400" b="0" i="0" dirty="0" err="1">
                <a:solidFill>
                  <a:srgbClr val="172B4D"/>
                </a:solidFill>
                <a:effectLst/>
                <a:latin typeface="-apple-system"/>
              </a:rPr>
              <a:t>delle</a:t>
            </a:r>
            <a:r>
              <a:rPr lang="en-GB" sz="2400" b="0" i="0" dirty="0">
                <a:solidFill>
                  <a:srgbClr val="172B4D"/>
                </a:solidFill>
                <a:effectLst/>
                <a:latin typeface="-apple-system"/>
              </a:rPr>
              <a:t> </a:t>
            </a:r>
            <a:r>
              <a:rPr lang="en-GB" sz="2400" b="0" i="0" dirty="0" err="1">
                <a:solidFill>
                  <a:srgbClr val="172B4D"/>
                </a:solidFill>
                <a:effectLst/>
                <a:latin typeface="-apple-system"/>
              </a:rPr>
              <a:t>Ricerche</a:t>
            </a:r>
            <a:r>
              <a:rPr lang="en-GB" sz="2400" b="0" i="0" dirty="0">
                <a:solidFill>
                  <a:srgbClr val="172B4D"/>
                </a:solidFill>
                <a:effectLst/>
                <a:latin typeface="-apple-system"/>
              </a:rPr>
              <a:t> (CNR), IARC, WHO, </a:t>
            </a:r>
            <a:r>
              <a:rPr lang="en-GB" sz="2400" b="0" i="0" dirty="0" err="1">
                <a:solidFill>
                  <a:srgbClr val="172B4D"/>
                </a:solidFill>
                <a:effectLst/>
                <a:latin typeface="-apple-system"/>
              </a:rPr>
              <a:t>Vall</a:t>
            </a:r>
            <a:r>
              <a:rPr lang="en-GB" sz="2400" b="0" i="0" dirty="0">
                <a:solidFill>
                  <a:srgbClr val="172B4D"/>
                </a:solidFill>
                <a:effectLst/>
                <a:latin typeface="-apple-system"/>
              </a:rPr>
              <a:t> </a:t>
            </a:r>
            <a:r>
              <a:rPr lang="en-GB" sz="2400" b="0" i="0" dirty="0" err="1">
                <a:solidFill>
                  <a:srgbClr val="172B4D"/>
                </a:solidFill>
                <a:effectLst/>
                <a:latin typeface="-apple-system"/>
              </a:rPr>
              <a:t>d'Hebron</a:t>
            </a:r>
            <a:r>
              <a:rPr lang="en-GB" sz="2400" b="0" i="0" dirty="0">
                <a:solidFill>
                  <a:srgbClr val="172B4D"/>
                </a:solidFill>
                <a:effectLst/>
                <a:latin typeface="-apple-system"/>
              </a:rPr>
              <a:t> Hospital, </a:t>
            </a:r>
            <a:r>
              <a:rPr lang="en-GB" sz="2400" b="0" i="0" dirty="0" err="1">
                <a:solidFill>
                  <a:srgbClr val="172B4D"/>
                </a:solidFill>
                <a:effectLst/>
                <a:latin typeface="-apple-system"/>
              </a:rPr>
              <a:t>Policlinico</a:t>
            </a:r>
            <a:r>
              <a:rPr lang="en-GB" sz="2400" b="0" i="0" dirty="0">
                <a:solidFill>
                  <a:srgbClr val="172B4D"/>
                </a:solidFill>
                <a:effectLst/>
                <a:latin typeface="-apple-system"/>
              </a:rPr>
              <a:t> Gemelli,  UKC </a:t>
            </a:r>
            <a:r>
              <a:rPr lang="en-GB" sz="2400" b="0" i="0" dirty="0" err="1">
                <a:solidFill>
                  <a:srgbClr val="172B4D"/>
                </a:solidFill>
                <a:effectLst/>
                <a:latin typeface="-apple-system"/>
              </a:rPr>
              <a:t>Ljubjiana</a:t>
            </a:r>
            <a:r>
              <a:rPr lang="en-GB" sz="2400" b="0" i="0" dirty="0">
                <a:solidFill>
                  <a:srgbClr val="172B4D"/>
                </a:solidFill>
                <a:effectLst/>
                <a:latin typeface="-apple-system"/>
              </a:rPr>
              <a:t>, Josef Stefan Institute, Stroke Alliance for Europe, </a:t>
            </a:r>
            <a:r>
              <a:rPr lang="en-GB" sz="2400" b="0" i="0" dirty="0">
                <a:solidFill>
                  <a:srgbClr val="FF0000"/>
                </a:solidFill>
                <a:effectLst/>
                <a:latin typeface="-apple-system"/>
              </a:rPr>
              <a:t>+ 30</a:t>
            </a:r>
            <a:r>
              <a:rPr lang="en-GB" sz="2400" b="0" i="0" dirty="0">
                <a:solidFill>
                  <a:srgbClr val="172B4D"/>
                </a:solidFill>
                <a:effectLst/>
                <a:latin typeface="-apple-system"/>
              </a:rPr>
              <a:t>)</a:t>
            </a:r>
          </a:p>
          <a:p>
            <a:r>
              <a:rPr lang="en-GB" dirty="0"/>
              <a:t>Universities: </a:t>
            </a:r>
            <a:r>
              <a:rPr lang="en-GB" sz="2400" b="0" i="0" dirty="0">
                <a:solidFill>
                  <a:srgbClr val="172B4D"/>
                </a:solidFill>
                <a:effectLst/>
                <a:latin typeface="-apple-system"/>
              </a:rPr>
              <a:t>National and </a:t>
            </a:r>
            <a:r>
              <a:rPr lang="en-GB" sz="2400" b="0" i="0" dirty="0" err="1">
                <a:solidFill>
                  <a:srgbClr val="172B4D"/>
                </a:solidFill>
                <a:effectLst/>
                <a:latin typeface="-apple-system"/>
              </a:rPr>
              <a:t>Kapodistrian</a:t>
            </a:r>
            <a:r>
              <a:rPr lang="en-GB" sz="2400" b="0" i="0" dirty="0">
                <a:solidFill>
                  <a:srgbClr val="172B4D"/>
                </a:solidFill>
                <a:effectLst/>
                <a:latin typeface="-apple-system"/>
              </a:rPr>
              <a:t> University of Athens, </a:t>
            </a:r>
            <a:r>
              <a:rPr lang="en-GB" sz="2400" b="0" i="0" dirty="0" err="1">
                <a:solidFill>
                  <a:srgbClr val="172B4D"/>
                </a:solidFill>
                <a:effectLst/>
                <a:latin typeface="-apple-system"/>
              </a:rPr>
              <a:t>Politecnico</a:t>
            </a:r>
            <a:r>
              <a:rPr lang="en-GB" sz="2400" b="0" i="0" dirty="0">
                <a:solidFill>
                  <a:srgbClr val="172B4D"/>
                </a:solidFill>
                <a:effectLst/>
                <a:latin typeface="-apple-system"/>
              </a:rPr>
              <a:t> di Milano, BRNO University, La Sapienza Rome, UZ Leuven</a:t>
            </a:r>
          </a:p>
          <a:p>
            <a:r>
              <a:rPr lang="en-GB" dirty="0"/>
              <a:t>Companies: </a:t>
            </a:r>
            <a:r>
              <a:rPr lang="en-GB" sz="2400" b="0" i="0" dirty="0">
                <a:solidFill>
                  <a:srgbClr val="172B4D"/>
                </a:solidFill>
                <a:effectLst/>
                <a:latin typeface="-apple-system"/>
              </a:rPr>
              <a:t>Abzu, DATRIX, EATRIS, EURECAT, Nora Health, NACAR, SIEMENS </a:t>
            </a:r>
            <a:r>
              <a:rPr lang="en-GB" sz="2400" b="0" i="0" dirty="0" err="1">
                <a:solidFill>
                  <a:srgbClr val="172B4D"/>
                </a:solidFill>
                <a:effectLst/>
                <a:latin typeface="-apple-system"/>
              </a:rPr>
              <a:t>Healthineers</a:t>
            </a:r>
            <a:endParaRPr lang="en-GB" dirty="0"/>
          </a:p>
        </p:txBody>
      </p:sp>
      <p:sp>
        <p:nvSpPr>
          <p:cNvPr id="3" name="Title 2">
            <a:extLst>
              <a:ext uri="{FF2B5EF4-FFF2-40B4-BE49-F238E27FC236}">
                <a16:creationId xmlns:a16="http://schemas.microsoft.com/office/drawing/2014/main" id="{2DF2AA43-8F0D-BE7C-3B4B-C489D10C972E}"/>
              </a:ext>
            </a:extLst>
          </p:cNvPr>
          <p:cNvSpPr>
            <a:spLocks noGrp="1"/>
          </p:cNvSpPr>
          <p:nvPr>
            <p:ph type="title"/>
          </p:nvPr>
        </p:nvSpPr>
        <p:spPr/>
        <p:txBody>
          <a:bodyPr/>
          <a:lstStyle/>
          <a:p>
            <a:r>
              <a:rPr lang="en-GB" dirty="0"/>
              <a:t>TE-CRG</a:t>
            </a:r>
            <a:br>
              <a:rPr lang="en-GB" dirty="0"/>
            </a:br>
            <a:r>
              <a:rPr lang="en-GB" dirty="0"/>
              <a:t>AI/ML collaborations </a:t>
            </a:r>
            <a:r>
              <a:rPr lang="en-GB" sz="1600" dirty="0"/>
              <a:t>- </a:t>
            </a:r>
            <a:r>
              <a:rPr lang="en-US" sz="1600" dirty="0">
                <a:latin typeface="Aptos" panose="020B0004020202020204" pitchFamily="34" charset="0"/>
              </a:rPr>
              <a:t>all covered by KT agreements approved by the </a:t>
            </a:r>
            <a:r>
              <a:rPr lang="en-US" sz="1600" dirty="0">
                <a:effectLst/>
                <a:latin typeface="Aptos" panose="020B0004020202020204" pitchFamily="34" charset="0"/>
                <a:ea typeface="Aptos" panose="020B0004020202020204" pitchFamily="34" charset="0"/>
                <a:cs typeface="Aptos" panose="020B0004020202020204" pitchFamily="34" charset="0"/>
              </a:rPr>
              <a:t>ATS sector and TE dept.</a:t>
            </a:r>
            <a:br>
              <a:rPr lang="en-GB" dirty="0"/>
            </a:br>
            <a:r>
              <a:rPr lang="en-GB" sz="1800" dirty="0">
                <a:solidFill>
                  <a:schemeClr val="tx2"/>
                </a:solidFill>
              </a:rPr>
              <a:t>Internal and external existing or potential collaborations of interest</a:t>
            </a:r>
            <a:br>
              <a:rPr lang="en-GB" dirty="0"/>
            </a:br>
            <a:endParaRPr lang="en-GB" dirty="0"/>
          </a:p>
        </p:txBody>
      </p:sp>
      <p:sp>
        <p:nvSpPr>
          <p:cNvPr id="7" name="Date Placeholder 3">
            <a:extLst>
              <a:ext uri="{FF2B5EF4-FFF2-40B4-BE49-F238E27FC236}">
                <a16:creationId xmlns:a16="http://schemas.microsoft.com/office/drawing/2014/main" id="{07BCA3ED-90C7-4C49-27DB-114F1252CB23}"/>
              </a:ext>
            </a:extLst>
          </p:cNvPr>
          <p:cNvSpPr>
            <a:spLocks noGrp="1"/>
          </p:cNvSpPr>
          <p:nvPr>
            <p:ph type="dt" sz="half" idx="10"/>
          </p:nvPr>
        </p:nvSpPr>
        <p:spPr>
          <a:xfrm>
            <a:off x="8101916" y="6424995"/>
            <a:ext cx="1773923" cy="365125"/>
          </a:xfrm>
        </p:spPr>
        <p:txBody>
          <a:bodyPr/>
          <a:lstStyle/>
          <a:p>
            <a:r>
              <a:rPr lang="en-US"/>
              <a:t>September 2024</a:t>
            </a:r>
            <a:endParaRPr lang="en-GB" dirty="0"/>
          </a:p>
        </p:txBody>
      </p:sp>
      <p:sp>
        <p:nvSpPr>
          <p:cNvPr id="8" name="Footer Placeholder 6">
            <a:extLst>
              <a:ext uri="{FF2B5EF4-FFF2-40B4-BE49-F238E27FC236}">
                <a16:creationId xmlns:a16="http://schemas.microsoft.com/office/drawing/2014/main" id="{AACC495E-D834-140E-8163-5774C03F99AC}"/>
              </a:ext>
            </a:extLst>
          </p:cNvPr>
          <p:cNvSpPr>
            <a:spLocks noGrp="1"/>
          </p:cNvSpPr>
          <p:nvPr>
            <p:ph type="ftr" sz="quarter" idx="11"/>
          </p:nvPr>
        </p:nvSpPr>
        <p:spPr>
          <a:xfrm>
            <a:off x="1145352" y="6424995"/>
            <a:ext cx="6787387" cy="365125"/>
          </a:xfrm>
        </p:spPr>
        <p:txBody>
          <a:bodyPr/>
          <a:lstStyle/>
          <a:p>
            <a:r>
              <a:rPr lang="it-IT"/>
              <a:t>L. Serio | Technology Department</a:t>
            </a:r>
            <a:endParaRPr lang="it-IT" dirty="0"/>
          </a:p>
        </p:txBody>
      </p:sp>
    </p:spTree>
    <p:extLst>
      <p:ext uri="{BB962C8B-B14F-4D97-AF65-F5344CB8AC3E}">
        <p14:creationId xmlns:p14="http://schemas.microsoft.com/office/powerpoint/2010/main" val="2525869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CFE72B59-6FE9-4B46-3DD1-20E0F0302F69}"/>
              </a:ext>
            </a:extLst>
          </p:cNvPr>
          <p:cNvSpPr txBox="1"/>
          <p:nvPr/>
        </p:nvSpPr>
        <p:spPr>
          <a:xfrm>
            <a:off x="197812" y="906464"/>
            <a:ext cx="11586200" cy="4893647"/>
          </a:xfrm>
          <a:prstGeom prst="rect">
            <a:avLst/>
          </a:prstGeom>
          <a:noFill/>
        </p:spPr>
        <p:txBody>
          <a:bodyPr wrap="square">
            <a:spAutoFit/>
          </a:bodyPr>
          <a:lstStyle/>
          <a:p>
            <a:pPr algn="l"/>
            <a:endParaRPr lang="en-GB" sz="2400" b="1" i="0" u="none" strike="noStrike" dirty="0">
              <a:solidFill>
                <a:srgbClr val="000000"/>
              </a:solidFill>
              <a:effectLst/>
              <a:latin typeface="Calibri" panose="020F0502020204030204" pitchFamily="34" charset="0"/>
            </a:endParaRPr>
          </a:p>
          <a:p>
            <a:pPr algn="l"/>
            <a:endParaRPr lang="en-GB" sz="800" b="1" i="0" u="none" strike="noStrike" dirty="0">
              <a:solidFill>
                <a:srgbClr val="000000"/>
              </a:solidFill>
              <a:effectLst/>
              <a:latin typeface="Calibri" panose="020F0502020204030204" pitchFamily="34" charset="0"/>
            </a:endParaRPr>
          </a:p>
          <a:p>
            <a:pPr marL="800100" lvl="1" indent="-342900">
              <a:buFont typeface="Arial" panose="020B0604020202020204" pitchFamily="34" charset="0"/>
              <a:buChar char="•"/>
            </a:pPr>
            <a:r>
              <a:rPr lang="en-GB" sz="2000" b="0" i="0" u="none" strike="noStrike" dirty="0">
                <a:solidFill>
                  <a:srgbClr val="000000"/>
                </a:solidFill>
                <a:effectLst/>
                <a:latin typeface="Calibri" panose="020F0502020204030204" pitchFamily="34" charset="0"/>
              </a:rPr>
              <a:t>CAFEIN-FL - Federated Learning Platform </a:t>
            </a:r>
            <a:r>
              <a:rPr lang="en-US" sz="2000" b="0" i="1" dirty="0">
                <a:solidFill>
                  <a:srgbClr val="00B050"/>
                </a:solidFill>
              </a:rPr>
              <a:t>✓</a:t>
            </a:r>
            <a:endParaRPr lang="en-GB" sz="2000" b="0" i="0" u="none" strike="noStrike" dirty="0">
              <a:solidFill>
                <a:srgbClr val="000000"/>
              </a:solidFill>
              <a:effectLst/>
              <a:latin typeface="Calibri" panose="020F0502020204030204" pitchFamily="34" charset="0"/>
            </a:endParaRPr>
          </a:p>
          <a:p>
            <a:pPr marL="800100" lvl="1" indent="-342900">
              <a:buFont typeface="Arial" panose="020B0604020202020204" pitchFamily="34" charset="0"/>
              <a:buChar char="•"/>
            </a:pPr>
            <a:endParaRPr lang="en-GB" sz="2000" b="0" i="0" u="none" strike="noStrike" dirty="0">
              <a:solidFill>
                <a:srgbClr val="000000"/>
              </a:solidFill>
              <a:effectLst/>
              <a:latin typeface="Calibri" panose="020F0502020204030204" pitchFamily="34" charset="0"/>
            </a:endParaRPr>
          </a:p>
          <a:p>
            <a:pPr marL="800100" lvl="1" indent="-342900">
              <a:buFont typeface="Arial" panose="020B0604020202020204" pitchFamily="34" charset="0"/>
              <a:buChar char="•"/>
            </a:pPr>
            <a:r>
              <a:rPr lang="en-GB" sz="2000" dirty="0">
                <a:solidFill>
                  <a:srgbClr val="000000"/>
                </a:solidFill>
                <a:latin typeface="Calibri" panose="020F0502020204030204" pitchFamily="34" charset="0"/>
              </a:rPr>
              <a:t>CAFEIN - Anomaly detection and prediction </a:t>
            </a:r>
            <a:r>
              <a:rPr lang="en-US" sz="2000" b="0" i="1" dirty="0">
                <a:solidFill>
                  <a:srgbClr val="00B050"/>
                </a:solidFill>
              </a:rPr>
              <a:t>✓</a:t>
            </a:r>
            <a:endParaRPr lang="en-GB" sz="2000" b="0" i="0" u="none" strike="noStrike" dirty="0">
              <a:solidFill>
                <a:srgbClr val="000000"/>
              </a:solidFill>
              <a:effectLst/>
              <a:latin typeface="Calibri" panose="020F0502020204030204" pitchFamily="34" charset="0"/>
            </a:endParaRPr>
          </a:p>
          <a:p>
            <a:pPr marL="1257300" lvl="2" indent="-342900">
              <a:buFont typeface="Arial" panose="020B0604020202020204" pitchFamily="34" charset="0"/>
              <a:buChar char="•"/>
            </a:pPr>
            <a:r>
              <a:rPr lang="en-GB" sz="2000" dirty="0">
                <a:solidFill>
                  <a:srgbClr val="000000"/>
                </a:solidFill>
                <a:latin typeface="Calibri" panose="020F0502020204030204" pitchFamily="34" charset="0"/>
              </a:rPr>
              <a:t>B</a:t>
            </a:r>
            <a:r>
              <a:rPr lang="en-GB" sz="2000" b="0" i="0" u="none" strike="noStrike" dirty="0">
                <a:solidFill>
                  <a:srgbClr val="000000"/>
                </a:solidFill>
                <a:effectLst/>
                <a:latin typeface="Calibri" panose="020F0502020204030204" pitchFamily="34" charset="0"/>
              </a:rPr>
              <a:t>rain pathologies screening</a:t>
            </a:r>
          </a:p>
          <a:p>
            <a:pPr marL="1257300" lvl="2" indent="-342900">
              <a:buFont typeface="Arial" panose="020B0604020202020204" pitchFamily="34" charset="0"/>
              <a:buChar char="•"/>
            </a:pPr>
            <a:r>
              <a:rPr lang="en-GB" sz="2000" b="0" i="0" u="none" strike="noStrike" dirty="0">
                <a:solidFill>
                  <a:srgbClr val="000000"/>
                </a:solidFill>
                <a:effectLst/>
                <a:latin typeface="Calibri" panose="020F0502020204030204" pitchFamily="34" charset="0"/>
              </a:rPr>
              <a:t>Breast cancer screening </a:t>
            </a:r>
          </a:p>
          <a:p>
            <a:pPr marL="1257300" lvl="2" indent="-342900">
              <a:buFont typeface="Arial" panose="020B0604020202020204" pitchFamily="34" charset="0"/>
              <a:buChar char="•"/>
            </a:pPr>
            <a:r>
              <a:rPr lang="en-GB" sz="2000" b="0" i="0" u="none" strike="noStrike" dirty="0">
                <a:solidFill>
                  <a:srgbClr val="000000"/>
                </a:solidFill>
                <a:effectLst/>
                <a:latin typeface="Calibri" panose="020F0502020204030204" pitchFamily="34" charset="0"/>
              </a:rPr>
              <a:t>IoT medical (EEG signals analysis) and industrial devices (CRG compressors vibration analysis)</a:t>
            </a:r>
          </a:p>
          <a:p>
            <a:pPr marL="1257300" lvl="2" indent="-342900">
              <a:buFont typeface="Arial" panose="020B0604020202020204" pitchFamily="34" charset="0"/>
              <a:buChar char="•"/>
            </a:pPr>
            <a:endParaRPr lang="en-GB" sz="2000" b="1" i="0" u="none" strike="noStrike" dirty="0">
              <a:solidFill>
                <a:srgbClr val="000000"/>
              </a:solidFill>
              <a:effectLst/>
              <a:latin typeface="Calibri" panose="020F0502020204030204" pitchFamily="34" charset="0"/>
            </a:endParaRPr>
          </a:p>
          <a:p>
            <a:pPr marL="800100" lvl="1" indent="-342900">
              <a:buFont typeface="Arial" panose="020B0604020202020204" pitchFamily="34" charset="0"/>
              <a:buChar char="•"/>
            </a:pPr>
            <a:r>
              <a:rPr lang="en-GB" sz="2000" b="0" i="0" u="none" strike="noStrike" dirty="0">
                <a:solidFill>
                  <a:srgbClr val="000000"/>
                </a:solidFill>
                <a:effectLst/>
                <a:latin typeface="Calibri" panose="020F0502020204030204" pitchFamily="34" charset="0"/>
              </a:rPr>
              <a:t>TRUSTROKE -Trustworthy stroke management platform</a:t>
            </a:r>
          </a:p>
          <a:p>
            <a:pPr marL="800100" lvl="1" indent="-342900">
              <a:buFont typeface="Arial" panose="020B0604020202020204" pitchFamily="34" charset="0"/>
              <a:buChar char="•"/>
            </a:pPr>
            <a:endParaRPr lang="en-GB" sz="2000" b="0" i="0" u="none" strike="noStrike" dirty="0">
              <a:solidFill>
                <a:srgbClr val="000000"/>
              </a:solidFill>
              <a:effectLst/>
              <a:latin typeface="Calibri" panose="020F0502020204030204" pitchFamily="34" charset="0"/>
            </a:endParaRPr>
          </a:p>
          <a:p>
            <a:pPr marL="800100" lvl="1" indent="-342900">
              <a:buFont typeface="Arial" panose="020B0604020202020204" pitchFamily="34" charset="0"/>
              <a:buChar char="•"/>
            </a:pPr>
            <a:r>
              <a:rPr lang="en-GB" sz="2000" dirty="0">
                <a:solidFill>
                  <a:srgbClr val="000000"/>
                </a:solidFill>
                <a:latin typeface="Calibri" panose="020F0502020204030204" pitchFamily="34" charset="0"/>
              </a:rPr>
              <a:t>UMBRELLA - </a:t>
            </a:r>
            <a:r>
              <a:rPr lang="en-US" sz="2000" dirty="0">
                <a:solidFill>
                  <a:srgbClr val="000000"/>
                </a:solidFill>
                <a:latin typeface="Calibri" panose="020F0502020204030204" pitchFamily="34" charset="0"/>
              </a:rPr>
              <a:t>Improved prediction, detection and treatment for comprehensive stroke management</a:t>
            </a:r>
          </a:p>
          <a:p>
            <a:pPr lvl="1"/>
            <a:endParaRPr lang="en-GB" sz="2000" b="0" i="0" u="none" strike="noStrike" dirty="0">
              <a:solidFill>
                <a:srgbClr val="000000"/>
              </a:solidFill>
              <a:effectLst/>
              <a:latin typeface="Calibri" panose="020F0502020204030204" pitchFamily="34" charset="0"/>
            </a:endParaRPr>
          </a:p>
          <a:p>
            <a:pPr marL="800100" lvl="1" indent="-342900">
              <a:buFont typeface="Arial" panose="020B0604020202020204" pitchFamily="34" charset="0"/>
              <a:buChar char="•"/>
            </a:pPr>
            <a:r>
              <a:rPr lang="en-GB" sz="2000" dirty="0">
                <a:solidFill>
                  <a:srgbClr val="000000"/>
                </a:solidFill>
                <a:latin typeface="Calibri" panose="020F0502020204030204" pitchFamily="34" charset="0"/>
              </a:rPr>
              <a:t>STELLA Smart Technology to Extend Lives with Linear Accelerators </a:t>
            </a:r>
            <a:r>
              <a:rPr lang="en-US" sz="2000" b="0" i="1" dirty="0">
                <a:solidFill>
                  <a:srgbClr val="00B050"/>
                </a:solidFill>
              </a:rPr>
              <a:t>✓</a:t>
            </a:r>
            <a:endParaRPr lang="en-GB" sz="2000" dirty="0">
              <a:solidFill>
                <a:srgbClr val="000000"/>
              </a:solidFill>
              <a:latin typeface="Calibri" panose="020F0502020204030204" pitchFamily="34" charset="0"/>
            </a:endParaRPr>
          </a:p>
          <a:p>
            <a:pPr marL="800100" lvl="1" indent="-342900">
              <a:buFont typeface="Arial" panose="020B0604020202020204" pitchFamily="34" charset="0"/>
              <a:buChar char="•"/>
            </a:pPr>
            <a:endParaRPr lang="en-GB" sz="2000" dirty="0">
              <a:solidFill>
                <a:srgbClr val="000000"/>
              </a:solidFill>
              <a:latin typeface="Calibri" panose="020F0502020204030204" pitchFamily="34" charset="0"/>
            </a:endParaRPr>
          </a:p>
          <a:p>
            <a:pPr marL="800100" lvl="1" indent="-342900">
              <a:buFont typeface="Arial" panose="020B0604020202020204" pitchFamily="34" charset="0"/>
              <a:buChar char="•"/>
            </a:pPr>
            <a:r>
              <a:rPr lang="en-GB" sz="2000" dirty="0">
                <a:solidFill>
                  <a:srgbClr val="000000"/>
                </a:solidFill>
                <a:latin typeface="Calibri" panose="020F0502020204030204" pitchFamily="34" charset="0"/>
              </a:rPr>
              <a:t>Market Intelligence Platform with WHO to model, predict and improve resilience of supply chains </a:t>
            </a:r>
            <a:r>
              <a:rPr lang="en-US" sz="2000" b="0" i="1" dirty="0">
                <a:solidFill>
                  <a:srgbClr val="00B050"/>
                </a:solidFill>
              </a:rPr>
              <a:t>✓</a:t>
            </a:r>
            <a:endParaRPr lang="en-GB" sz="2000" dirty="0">
              <a:solidFill>
                <a:srgbClr val="000000"/>
              </a:solidFill>
              <a:latin typeface="Calibri" panose="020F0502020204030204" pitchFamily="34" charset="0"/>
            </a:endParaRPr>
          </a:p>
        </p:txBody>
      </p:sp>
      <p:sp>
        <p:nvSpPr>
          <p:cNvPr id="10" name="Title 9">
            <a:extLst>
              <a:ext uri="{FF2B5EF4-FFF2-40B4-BE49-F238E27FC236}">
                <a16:creationId xmlns:a16="http://schemas.microsoft.com/office/drawing/2014/main" id="{F5326A66-EDF0-EE17-7511-B9CB569CC48F}"/>
              </a:ext>
            </a:extLst>
          </p:cNvPr>
          <p:cNvSpPr>
            <a:spLocks noGrp="1"/>
          </p:cNvSpPr>
          <p:nvPr>
            <p:ph type="title"/>
          </p:nvPr>
        </p:nvSpPr>
        <p:spPr/>
        <p:txBody>
          <a:bodyPr/>
          <a:lstStyle/>
          <a:p>
            <a:r>
              <a:rPr lang="en-US" dirty="0"/>
              <a:t>TE-CRG Projects portfolio (ext. funded)</a:t>
            </a:r>
            <a:br>
              <a:rPr lang="en-US" dirty="0"/>
            </a:br>
            <a:r>
              <a:rPr lang="en-US" sz="1800" dirty="0">
                <a:latin typeface="Aptos" panose="020B0004020202020204" pitchFamily="34" charset="0"/>
              </a:rPr>
              <a:t>all covered by KT agreements approved by the </a:t>
            </a:r>
            <a:r>
              <a:rPr lang="en-US" sz="1800" dirty="0">
                <a:effectLst/>
                <a:latin typeface="Aptos" panose="020B0004020202020204" pitchFamily="34" charset="0"/>
                <a:ea typeface="Aptos" panose="020B0004020202020204" pitchFamily="34" charset="0"/>
                <a:cs typeface="Aptos" panose="020B0004020202020204" pitchFamily="34" charset="0"/>
              </a:rPr>
              <a:t>ATS sector and TE department</a:t>
            </a:r>
            <a:r>
              <a:rPr lang="en-US" sz="1600" b="0" i="1" dirty="0">
                <a:solidFill>
                  <a:srgbClr val="00B050"/>
                </a:solidFill>
              </a:rPr>
              <a:t>✓ with CRG technologies synergies</a:t>
            </a:r>
            <a:endParaRPr lang="en-CH" b="0" i="1" dirty="0">
              <a:solidFill>
                <a:srgbClr val="00B050"/>
              </a:solidFill>
            </a:endParaRPr>
          </a:p>
        </p:txBody>
      </p:sp>
      <p:sp>
        <p:nvSpPr>
          <p:cNvPr id="11" name="Title 9">
            <a:extLst>
              <a:ext uri="{FF2B5EF4-FFF2-40B4-BE49-F238E27FC236}">
                <a16:creationId xmlns:a16="http://schemas.microsoft.com/office/drawing/2014/main" id="{8C5C5573-45C8-F5A0-19D3-659BD37F8AA4}"/>
              </a:ext>
            </a:extLst>
          </p:cNvPr>
          <p:cNvSpPr txBox="1">
            <a:spLocks/>
          </p:cNvSpPr>
          <p:nvPr/>
        </p:nvSpPr>
        <p:spPr>
          <a:xfrm>
            <a:off x="407988" y="373593"/>
            <a:ext cx="11481112"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br>
              <a:rPr lang="en-US" dirty="0"/>
            </a:br>
            <a:endParaRPr lang="en-US" dirty="0"/>
          </a:p>
        </p:txBody>
      </p:sp>
      <p:pic>
        <p:nvPicPr>
          <p:cNvPr id="13" name="Picture 12">
            <a:extLst>
              <a:ext uri="{FF2B5EF4-FFF2-40B4-BE49-F238E27FC236}">
                <a16:creationId xmlns:a16="http://schemas.microsoft.com/office/drawing/2014/main" id="{BD7547B6-903F-0A1D-55C7-4C38A577662C}"/>
              </a:ext>
            </a:extLst>
          </p:cNvPr>
          <p:cNvPicPr>
            <a:picLocks noChangeAspect="1"/>
          </p:cNvPicPr>
          <p:nvPr/>
        </p:nvPicPr>
        <p:blipFill>
          <a:blip r:embed="rId2"/>
          <a:stretch>
            <a:fillRect/>
          </a:stretch>
        </p:blipFill>
        <p:spPr>
          <a:xfrm>
            <a:off x="8977704" y="1878082"/>
            <a:ext cx="651257" cy="695039"/>
          </a:xfrm>
          <a:prstGeom prst="rect">
            <a:avLst/>
          </a:prstGeom>
        </p:spPr>
      </p:pic>
      <p:pic>
        <p:nvPicPr>
          <p:cNvPr id="14" name="Picture 13">
            <a:extLst>
              <a:ext uri="{FF2B5EF4-FFF2-40B4-BE49-F238E27FC236}">
                <a16:creationId xmlns:a16="http://schemas.microsoft.com/office/drawing/2014/main" id="{96B2B4B8-012D-D4D2-054B-35C6FB14ECC1}"/>
              </a:ext>
            </a:extLst>
          </p:cNvPr>
          <p:cNvPicPr>
            <a:picLocks noChangeAspect="1"/>
          </p:cNvPicPr>
          <p:nvPr/>
        </p:nvPicPr>
        <p:blipFill>
          <a:blip r:embed="rId2"/>
          <a:stretch>
            <a:fillRect/>
          </a:stretch>
        </p:blipFill>
        <p:spPr>
          <a:xfrm>
            <a:off x="9667291" y="1878082"/>
            <a:ext cx="651257" cy="695039"/>
          </a:xfrm>
          <a:prstGeom prst="rect">
            <a:avLst/>
          </a:prstGeom>
        </p:spPr>
      </p:pic>
      <p:pic>
        <p:nvPicPr>
          <p:cNvPr id="15" name="Picture 14">
            <a:extLst>
              <a:ext uri="{FF2B5EF4-FFF2-40B4-BE49-F238E27FC236}">
                <a16:creationId xmlns:a16="http://schemas.microsoft.com/office/drawing/2014/main" id="{6B7FBF35-A6C6-E6E9-73D9-9BD1907DF370}"/>
              </a:ext>
            </a:extLst>
          </p:cNvPr>
          <p:cNvPicPr>
            <a:picLocks noChangeAspect="1"/>
          </p:cNvPicPr>
          <p:nvPr/>
        </p:nvPicPr>
        <p:blipFill>
          <a:blip r:embed="rId2"/>
          <a:stretch>
            <a:fillRect/>
          </a:stretch>
        </p:blipFill>
        <p:spPr>
          <a:xfrm>
            <a:off x="10361870" y="1855298"/>
            <a:ext cx="651257" cy="695039"/>
          </a:xfrm>
          <a:prstGeom prst="rect">
            <a:avLst/>
          </a:prstGeom>
        </p:spPr>
      </p:pic>
      <p:pic>
        <p:nvPicPr>
          <p:cNvPr id="16" name="Picture 15">
            <a:extLst>
              <a:ext uri="{FF2B5EF4-FFF2-40B4-BE49-F238E27FC236}">
                <a16:creationId xmlns:a16="http://schemas.microsoft.com/office/drawing/2014/main" id="{39FE78CE-6794-6A04-49DF-58033000DA6F}"/>
              </a:ext>
            </a:extLst>
          </p:cNvPr>
          <p:cNvPicPr>
            <a:picLocks noChangeAspect="1"/>
          </p:cNvPicPr>
          <p:nvPr/>
        </p:nvPicPr>
        <p:blipFill>
          <a:blip r:embed="rId2"/>
          <a:stretch>
            <a:fillRect/>
          </a:stretch>
        </p:blipFill>
        <p:spPr>
          <a:xfrm>
            <a:off x="11056449" y="1855298"/>
            <a:ext cx="651257" cy="695039"/>
          </a:xfrm>
          <a:prstGeom prst="rect">
            <a:avLst/>
          </a:prstGeom>
        </p:spPr>
      </p:pic>
      <p:pic>
        <p:nvPicPr>
          <p:cNvPr id="17" name="Picture 16">
            <a:extLst>
              <a:ext uri="{FF2B5EF4-FFF2-40B4-BE49-F238E27FC236}">
                <a16:creationId xmlns:a16="http://schemas.microsoft.com/office/drawing/2014/main" id="{9C35EC4C-E78D-9CBE-943A-A43BCB7C0315}"/>
              </a:ext>
            </a:extLst>
          </p:cNvPr>
          <p:cNvPicPr>
            <a:picLocks noChangeAspect="1"/>
          </p:cNvPicPr>
          <p:nvPr/>
        </p:nvPicPr>
        <p:blipFill>
          <a:blip r:embed="rId3"/>
          <a:stretch>
            <a:fillRect/>
          </a:stretch>
        </p:blipFill>
        <p:spPr>
          <a:xfrm>
            <a:off x="7236287" y="1486434"/>
            <a:ext cx="1731257" cy="1086687"/>
          </a:xfrm>
          <a:prstGeom prst="rect">
            <a:avLst/>
          </a:prstGeom>
        </p:spPr>
      </p:pic>
      <p:sp>
        <p:nvSpPr>
          <p:cNvPr id="18" name="Date Placeholder 3">
            <a:extLst>
              <a:ext uri="{FF2B5EF4-FFF2-40B4-BE49-F238E27FC236}">
                <a16:creationId xmlns:a16="http://schemas.microsoft.com/office/drawing/2014/main" id="{1EA4705F-745D-4C39-D205-9A50C2A28F3A}"/>
              </a:ext>
            </a:extLst>
          </p:cNvPr>
          <p:cNvSpPr>
            <a:spLocks noGrp="1"/>
          </p:cNvSpPr>
          <p:nvPr>
            <p:ph type="dt" sz="half" idx="10"/>
          </p:nvPr>
        </p:nvSpPr>
        <p:spPr>
          <a:xfrm>
            <a:off x="8101916" y="6424995"/>
            <a:ext cx="1773923" cy="365125"/>
          </a:xfrm>
        </p:spPr>
        <p:txBody>
          <a:bodyPr/>
          <a:lstStyle/>
          <a:p>
            <a:r>
              <a:rPr lang="en-US"/>
              <a:t>September 2024</a:t>
            </a:r>
            <a:endParaRPr lang="en-GB" dirty="0"/>
          </a:p>
        </p:txBody>
      </p:sp>
      <p:sp>
        <p:nvSpPr>
          <p:cNvPr id="19" name="Footer Placeholder 6">
            <a:extLst>
              <a:ext uri="{FF2B5EF4-FFF2-40B4-BE49-F238E27FC236}">
                <a16:creationId xmlns:a16="http://schemas.microsoft.com/office/drawing/2014/main" id="{D4EE2C49-24B1-00EA-EE6B-6A23799B8E80}"/>
              </a:ext>
            </a:extLst>
          </p:cNvPr>
          <p:cNvSpPr>
            <a:spLocks noGrp="1"/>
          </p:cNvSpPr>
          <p:nvPr>
            <p:ph type="ftr" sz="quarter" idx="11"/>
          </p:nvPr>
        </p:nvSpPr>
        <p:spPr>
          <a:xfrm>
            <a:off x="1145352" y="6424995"/>
            <a:ext cx="6787387" cy="365125"/>
          </a:xfrm>
        </p:spPr>
        <p:txBody>
          <a:bodyPr/>
          <a:lstStyle/>
          <a:p>
            <a:r>
              <a:rPr lang="it-IT"/>
              <a:t>L. Serio | Technology Department</a:t>
            </a:r>
            <a:endParaRPr lang="it-IT" dirty="0"/>
          </a:p>
        </p:txBody>
      </p:sp>
    </p:spTree>
    <p:extLst>
      <p:ext uri="{BB962C8B-B14F-4D97-AF65-F5344CB8AC3E}">
        <p14:creationId xmlns:p14="http://schemas.microsoft.com/office/powerpoint/2010/main" val="3020640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05E53-A90B-7A56-34CB-3433E933C808}"/>
            </a:ext>
          </a:extLst>
        </p:cNvPr>
        <p:cNvGrpSpPr/>
        <p:nvPr/>
      </p:nvGrpSpPr>
      <p:grpSpPr>
        <a:xfrm>
          <a:off x="0" y="0"/>
          <a:ext cx="0" cy="0"/>
          <a:chOff x="0" y="0"/>
          <a:chExt cx="0" cy="0"/>
        </a:xfrm>
      </p:grpSpPr>
      <p:sp>
        <p:nvSpPr>
          <p:cNvPr id="12" name="TextBox 11">
            <a:extLst>
              <a:ext uri="{FF2B5EF4-FFF2-40B4-BE49-F238E27FC236}">
                <a16:creationId xmlns:a16="http://schemas.microsoft.com/office/drawing/2014/main" id="{2149B230-0E69-35BD-774E-10DF71ADA61F}"/>
              </a:ext>
            </a:extLst>
          </p:cNvPr>
          <p:cNvSpPr txBox="1"/>
          <p:nvPr/>
        </p:nvSpPr>
        <p:spPr>
          <a:xfrm>
            <a:off x="197812" y="1300003"/>
            <a:ext cx="11586200" cy="4647426"/>
          </a:xfrm>
          <a:prstGeom prst="rect">
            <a:avLst/>
          </a:prstGeom>
          <a:noFill/>
        </p:spPr>
        <p:txBody>
          <a:bodyPr wrap="square">
            <a:spAutoFit/>
          </a:bodyPr>
          <a:lstStyle/>
          <a:p>
            <a:pPr algn="l"/>
            <a:r>
              <a:rPr lang="en-GB" sz="2400" b="1" i="0" u="none" strike="noStrike" dirty="0">
                <a:solidFill>
                  <a:srgbClr val="000000"/>
                </a:solidFill>
                <a:effectLst/>
                <a:latin typeface="Calibri" panose="020F0502020204030204" pitchFamily="34" charset="0"/>
              </a:rPr>
              <a:t>Based/benchmarked on novelties and number of published results, assessment of funded projects, impact and implementation on real world applications </a:t>
            </a:r>
          </a:p>
          <a:p>
            <a:pPr algn="l"/>
            <a:endParaRPr lang="en-GB" sz="800" b="1" i="0" u="none" strike="noStrike" dirty="0">
              <a:solidFill>
                <a:srgbClr val="000000"/>
              </a:solidFill>
              <a:effectLst/>
              <a:latin typeface="Calibri" panose="020F0502020204030204" pitchFamily="34" charset="0"/>
            </a:endParaRPr>
          </a:p>
          <a:p>
            <a:pPr marL="800100" lvl="1" indent="-342900">
              <a:buFont typeface="Arial" panose="020B0604020202020204" pitchFamily="34" charset="0"/>
              <a:buChar char="•"/>
            </a:pPr>
            <a:endParaRPr lang="en-US" sz="2000" dirty="0">
              <a:solidFill>
                <a:srgbClr val="000000"/>
              </a:solidFill>
              <a:latin typeface="Calibri" panose="020F0502020204030204" pitchFamily="34" charset="0"/>
            </a:endParaRPr>
          </a:p>
          <a:p>
            <a:pPr marL="800100" lvl="1" indent="-342900">
              <a:buFont typeface="Arial" panose="020B0604020202020204" pitchFamily="34" charset="0"/>
              <a:buChar char="•"/>
            </a:pPr>
            <a:r>
              <a:rPr lang="en-US" sz="2000" dirty="0">
                <a:solidFill>
                  <a:srgbClr val="000000"/>
                </a:solidFill>
                <a:latin typeface="Calibri" panose="020F0502020204030204" pitchFamily="34" charset="0"/>
              </a:rPr>
              <a:t>FEDERATED LEARNING – TE-CRG</a:t>
            </a:r>
          </a:p>
          <a:p>
            <a:pPr marL="800100" lvl="1" indent="-342900">
              <a:buFont typeface="Arial" panose="020B0604020202020204" pitchFamily="34" charset="0"/>
              <a:buChar char="•"/>
            </a:pPr>
            <a:endParaRPr lang="en-US" sz="2000" dirty="0">
              <a:solidFill>
                <a:srgbClr val="000000"/>
              </a:solidFill>
              <a:latin typeface="Calibri" panose="020F0502020204030204" pitchFamily="34" charset="0"/>
            </a:endParaRPr>
          </a:p>
          <a:p>
            <a:pPr marL="800100" lvl="1" indent="-342900">
              <a:buFont typeface="Arial" panose="020B0604020202020204" pitchFamily="34" charset="0"/>
              <a:buChar char="•"/>
            </a:pPr>
            <a:r>
              <a:rPr lang="en-US" sz="2000" dirty="0">
                <a:solidFill>
                  <a:srgbClr val="000000"/>
                </a:solidFill>
                <a:latin typeface="Calibri" panose="020F0502020204030204" pitchFamily="34" charset="0"/>
              </a:rPr>
              <a:t>FEDERATED LEARNING AGGREGATION ALGORITHMS – TE-CRG</a:t>
            </a:r>
          </a:p>
          <a:p>
            <a:pPr marL="800100" lvl="1" indent="-342900">
              <a:buFont typeface="Arial" panose="020B0604020202020204" pitchFamily="34" charset="0"/>
              <a:buChar char="•"/>
            </a:pPr>
            <a:endParaRPr lang="en-US" sz="2000" b="0" i="0" u="none" strike="noStrike" dirty="0">
              <a:solidFill>
                <a:srgbClr val="000000"/>
              </a:solidFill>
              <a:effectLst/>
              <a:latin typeface="Calibri" panose="020F0502020204030204" pitchFamily="34" charset="0"/>
            </a:endParaRPr>
          </a:p>
          <a:p>
            <a:pPr marL="800100" lvl="1" indent="-342900">
              <a:buFont typeface="Arial" panose="020B0604020202020204" pitchFamily="34" charset="0"/>
              <a:buChar char="•"/>
            </a:pPr>
            <a:r>
              <a:rPr lang="en-US" sz="2000" dirty="0">
                <a:solidFill>
                  <a:srgbClr val="000000"/>
                </a:solidFill>
                <a:latin typeface="Calibri" panose="020F0502020204030204" pitchFamily="34" charset="0"/>
              </a:rPr>
              <a:t>FEDERATED LEARNING OPERATING PLATFORM – TE-CRG</a:t>
            </a:r>
          </a:p>
          <a:p>
            <a:pPr marL="800100" lvl="1" indent="-342900">
              <a:buFont typeface="Arial" panose="020B0604020202020204" pitchFamily="34" charset="0"/>
              <a:buChar char="•"/>
            </a:pPr>
            <a:endParaRPr lang="en-US" sz="2000" b="0" i="0" u="none" strike="noStrike" dirty="0">
              <a:solidFill>
                <a:srgbClr val="000000"/>
              </a:solidFill>
              <a:effectLst/>
              <a:latin typeface="Calibri" panose="020F0502020204030204" pitchFamily="34" charset="0"/>
            </a:endParaRPr>
          </a:p>
          <a:p>
            <a:pPr marL="800100" lvl="1" indent="-342900">
              <a:buFont typeface="Arial" panose="020B0604020202020204" pitchFamily="34" charset="0"/>
              <a:buChar char="•"/>
            </a:pPr>
            <a:r>
              <a:rPr lang="en-US" sz="2000" b="0" i="0" u="none" strike="noStrike" dirty="0">
                <a:solidFill>
                  <a:srgbClr val="000000"/>
                </a:solidFill>
                <a:effectLst/>
                <a:latin typeface="Calibri" panose="020F0502020204030204" pitchFamily="34" charset="0"/>
              </a:rPr>
              <a:t>NETWORK and COMMUNICATION SECURITY – IT</a:t>
            </a:r>
          </a:p>
          <a:p>
            <a:pPr marL="800100" lvl="1" indent="-342900">
              <a:buFont typeface="Arial" panose="020B0604020202020204" pitchFamily="34" charset="0"/>
              <a:buChar char="•"/>
            </a:pPr>
            <a:endParaRPr lang="en-US" sz="2000" dirty="0">
              <a:solidFill>
                <a:srgbClr val="000000"/>
              </a:solidFill>
              <a:latin typeface="Calibri" panose="020F0502020204030204" pitchFamily="34" charset="0"/>
            </a:endParaRPr>
          </a:p>
          <a:p>
            <a:pPr marL="800100" lvl="1" indent="-342900">
              <a:buFont typeface="Arial" panose="020B0604020202020204" pitchFamily="34" charset="0"/>
              <a:buChar char="•"/>
            </a:pPr>
            <a:r>
              <a:rPr lang="en-US" sz="2000" b="0" i="0" u="none" strike="noStrike" dirty="0">
                <a:solidFill>
                  <a:srgbClr val="000000"/>
                </a:solidFill>
                <a:effectLst/>
                <a:latin typeface="Calibri" panose="020F0502020204030204" pitchFamily="34" charset="0"/>
              </a:rPr>
              <a:t>OPERATION OF COMPLEX and SECURE IT INFRASTRUCTURE - IT</a:t>
            </a:r>
            <a:endParaRPr lang="en-GB" sz="2000" b="0" i="0" u="none" strike="noStrike" dirty="0">
              <a:solidFill>
                <a:srgbClr val="000000"/>
              </a:solidFill>
              <a:effectLst/>
              <a:latin typeface="Calibri" panose="020F0502020204030204" pitchFamily="34" charset="0"/>
            </a:endParaRPr>
          </a:p>
          <a:p>
            <a:pPr marL="800100" lvl="1" indent="-342900">
              <a:buFont typeface="Arial" panose="020B0604020202020204" pitchFamily="34" charset="0"/>
              <a:buChar char="•"/>
            </a:pPr>
            <a:endParaRPr lang="en-GB" sz="2000" b="0" i="0" u="none" strike="noStrike" dirty="0">
              <a:solidFill>
                <a:srgbClr val="000000"/>
              </a:solidFill>
              <a:effectLst/>
              <a:latin typeface="Calibri" panose="020F0502020204030204" pitchFamily="34" charset="0"/>
            </a:endParaRPr>
          </a:p>
          <a:p>
            <a:pPr marL="800100" lvl="1" indent="-342900">
              <a:buFont typeface="Arial" panose="020B0604020202020204" pitchFamily="34" charset="0"/>
              <a:buChar char="•"/>
            </a:pPr>
            <a:r>
              <a:rPr lang="en-US" sz="2000" dirty="0">
                <a:solidFill>
                  <a:srgbClr val="000000"/>
                </a:solidFill>
                <a:latin typeface="Calibri" panose="020F0502020204030204" pitchFamily="34" charset="0"/>
              </a:rPr>
              <a:t>GRAPH NEURAL NETWORKS for complex problem solving and modelling – TE-CRG</a:t>
            </a:r>
            <a:endParaRPr lang="en-GB" sz="2000" b="0" i="0" u="none" strike="noStrike" dirty="0">
              <a:solidFill>
                <a:srgbClr val="000000"/>
              </a:solidFill>
              <a:effectLst/>
              <a:latin typeface="Calibri" panose="020F0502020204030204" pitchFamily="34" charset="0"/>
            </a:endParaRPr>
          </a:p>
        </p:txBody>
      </p:sp>
      <p:sp>
        <p:nvSpPr>
          <p:cNvPr id="10" name="Title 9">
            <a:extLst>
              <a:ext uri="{FF2B5EF4-FFF2-40B4-BE49-F238E27FC236}">
                <a16:creationId xmlns:a16="http://schemas.microsoft.com/office/drawing/2014/main" id="{4E11418B-E3AB-CF9D-009A-AF857ABBC8AA}"/>
              </a:ext>
            </a:extLst>
          </p:cNvPr>
          <p:cNvSpPr>
            <a:spLocks noGrp="1"/>
          </p:cNvSpPr>
          <p:nvPr>
            <p:ph type="title"/>
          </p:nvPr>
        </p:nvSpPr>
        <p:spPr>
          <a:xfrm>
            <a:off x="407988" y="373593"/>
            <a:ext cx="11481112" cy="1065742"/>
          </a:xfrm>
        </p:spPr>
        <p:txBody>
          <a:bodyPr/>
          <a:lstStyle/>
          <a:p>
            <a:r>
              <a:rPr lang="en-US" dirty="0"/>
              <a:t>Recognized technologies expertise &amp; infrastructures				</a:t>
            </a:r>
            <a:endParaRPr lang="en-CH" b="0" i="1" dirty="0">
              <a:solidFill>
                <a:srgbClr val="00B050"/>
              </a:solidFill>
            </a:endParaRPr>
          </a:p>
        </p:txBody>
      </p:sp>
      <p:sp>
        <p:nvSpPr>
          <p:cNvPr id="11" name="Title 9">
            <a:extLst>
              <a:ext uri="{FF2B5EF4-FFF2-40B4-BE49-F238E27FC236}">
                <a16:creationId xmlns:a16="http://schemas.microsoft.com/office/drawing/2014/main" id="{877F3BDB-3449-DFDE-8339-EBDC90DD6487}"/>
              </a:ext>
            </a:extLst>
          </p:cNvPr>
          <p:cNvSpPr txBox="1">
            <a:spLocks/>
          </p:cNvSpPr>
          <p:nvPr/>
        </p:nvSpPr>
        <p:spPr>
          <a:xfrm>
            <a:off x="407988" y="373593"/>
            <a:ext cx="11481112"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br>
              <a:rPr lang="en-US" dirty="0"/>
            </a:br>
            <a:endParaRPr lang="en-US" dirty="0"/>
          </a:p>
        </p:txBody>
      </p:sp>
      <p:sp>
        <p:nvSpPr>
          <p:cNvPr id="18" name="Date Placeholder 3">
            <a:extLst>
              <a:ext uri="{FF2B5EF4-FFF2-40B4-BE49-F238E27FC236}">
                <a16:creationId xmlns:a16="http://schemas.microsoft.com/office/drawing/2014/main" id="{47EFDC84-B706-3F2D-0459-6037BD1CF550}"/>
              </a:ext>
            </a:extLst>
          </p:cNvPr>
          <p:cNvSpPr>
            <a:spLocks noGrp="1"/>
          </p:cNvSpPr>
          <p:nvPr>
            <p:ph type="dt" sz="half" idx="10"/>
          </p:nvPr>
        </p:nvSpPr>
        <p:spPr>
          <a:xfrm>
            <a:off x="8101916" y="6424995"/>
            <a:ext cx="1773923" cy="365125"/>
          </a:xfrm>
        </p:spPr>
        <p:txBody>
          <a:bodyPr/>
          <a:lstStyle/>
          <a:p>
            <a:r>
              <a:rPr lang="en-US"/>
              <a:t>September 2024</a:t>
            </a:r>
            <a:endParaRPr lang="en-GB" dirty="0"/>
          </a:p>
        </p:txBody>
      </p:sp>
      <p:sp>
        <p:nvSpPr>
          <p:cNvPr id="19" name="Footer Placeholder 6">
            <a:extLst>
              <a:ext uri="{FF2B5EF4-FFF2-40B4-BE49-F238E27FC236}">
                <a16:creationId xmlns:a16="http://schemas.microsoft.com/office/drawing/2014/main" id="{D84B8253-1F3F-E5F2-4820-CC3CD33DD552}"/>
              </a:ext>
            </a:extLst>
          </p:cNvPr>
          <p:cNvSpPr>
            <a:spLocks noGrp="1"/>
          </p:cNvSpPr>
          <p:nvPr>
            <p:ph type="ftr" sz="quarter" idx="11"/>
          </p:nvPr>
        </p:nvSpPr>
        <p:spPr>
          <a:xfrm>
            <a:off x="1145352" y="6424995"/>
            <a:ext cx="6787387" cy="365125"/>
          </a:xfrm>
        </p:spPr>
        <p:txBody>
          <a:bodyPr/>
          <a:lstStyle/>
          <a:p>
            <a:r>
              <a:rPr lang="it-IT"/>
              <a:t>L. Serio | Technology Department</a:t>
            </a:r>
            <a:endParaRPr lang="it-IT" dirty="0"/>
          </a:p>
        </p:txBody>
      </p:sp>
    </p:spTree>
    <p:extLst>
      <p:ext uri="{BB962C8B-B14F-4D97-AF65-F5344CB8AC3E}">
        <p14:creationId xmlns:p14="http://schemas.microsoft.com/office/powerpoint/2010/main" val="175521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DF2AA43-8F0D-BE7C-3B4B-C489D10C972E}"/>
              </a:ext>
            </a:extLst>
          </p:cNvPr>
          <p:cNvSpPr>
            <a:spLocks noGrp="1"/>
          </p:cNvSpPr>
          <p:nvPr>
            <p:ph type="title"/>
          </p:nvPr>
        </p:nvSpPr>
        <p:spPr>
          <a:xfrm>
            <a:off x="407988" y="373593"/>
            <a:ext cx="11376025" cy="1065742"/>
          </a:xfrm>
        </p:spPr>
        <p:txBody>
          <a:bodyPr anchor="t">
            <a:normAutofit/>
          </a:bodyPr>
          <a:lstStyle/>
          <a:p>
            <a:r>
              <a:rPr lang="en-GB" sz="3300" dirty="0"/>
              <a:t>TE-CRG</a:t>
            </a:r>
            <a:br>
              <a:rPr lang="en-GB" sz="3300" dirty="0"/>
            </a:br>
            <a:r>
              <a:rPr lang="en-GB" sz="3300" dirty="0"/>
              <a:t>Potential applications &amp; intentions with funding proposal</a:t>
            </a:r>
          </a:p>
        </p:txBody>
      </p:sp>
      <p:sp>
        <p:nvSpPr>
          <p:cNvPr id="2" name="Content Placeholder 1">
            <a:extLst>
              <a:ext uri="{FF2B5EF4-FFF2-40B4-BE49-F238E27FC236}">
                <a16:creationId xmlns:a16="http://schemas.microsoft.com/office/drawing/2014/main" id="{E3DCBBF5-F633-B3B6-B08E-62294D715DD8}"/>
              </a:ext>
            </a:extLst>
          </p:cNvPr>
          <p:cNvSpPr>
            <a:spLocks noGrp="1"/>
          </p:cNvSpPr>
          <p:nvPr>
            <p:ph sz="half" idx="1"/>
          </p:nvPr>
        </p:nvSpPr>
        <p:spPr>
          <a:xfrm>
            <a:off x="407987" y="1592264"/>
            <a:ext cx="5616575" cy="4608512"/>
          </a:xfrm>
        </p:spPr>
        <p:txBody>
          <a:bodyPr>
            <a:normAutofit/>
          </a:bodyPr>
          <a:lstStyle/>
          <a:p>
            <a:pPr rtl="0"/>
            <a:r>
              <a:rPr lang="en-GB" dirty="0">
                <a:effectLst/>
              </a:rPr>
              <a:t>CAFEIN Platform for AI/ML developments and training (technology and platform):</a:t>
            </a:r>
          </a:p>
          <a:p>
            <a:pPr rtl="0"/>
            <a:endParaRPr lang="en-GB" dirty="0">
              <a:effectLst/>
            </a:endParaRPr>
          </a:p>
          <a:p>
            <a:pPr lvl="1"/>
            <a:r>
              <a:rPr lang="en-GB" sz="2100" dirty="0"/>
              <a:t>Federated Learning Platform sustainability analysis and long-term decision on CERN role (developer, operator, open-source, KT) – TBA with KT and ongoing projects</a:t>
            </a:r>
          </a:p>
          <a:p>
            <a:pPr lvl="1"/>
            <a:endParaRPr lang="en-GB" sz="2100" dirty="0"/>
          </a:p>
          <a:p>
            <a:pPr lvl="1"/>
            <a:r>
              <a:rPr lang="en-GB" sz="2100" dirty="0"/>
              <a:t>Carbon tracker and optimise – waiting KT funding/other call -  </a:t>
            </a:r>
            <a:r>
              <a:rPr lang="en-GB" sz="2100" dirty="0">
                <a:solidFill>
                  <a:srgbClr val="FF0000"/>
                </a:solidFill>
              </a:rPr>
              <a:t>1 PhD and 1 ORIGIN</a:t>
            </a:r>
          </a:p>
          <a:p>
            <a:endParaRPr lang="en-GB" dirty="0"/>
          </a:p>
          <a:p>
            <a:endParaRPr lang="en-GB" dirty="0"/>
          </a:p>
        </p:txBody>
      </p:sp>
      <p:pic>
        <p:nvPicPr>
          <p:cNvPr id="9" name="Picture 8">
            <a:extLst>
              <a:ext uri="{FF2B5EF4-FFF2-40B4-BE49-F238E27FC236}">
                <a16:creationId xmlns:a16="http://schemas.microsoft.com/office/drawing/2014/main" id="{329D7223-20FD-A07B-EF8E-95218C1147BC}"/>
              </a:ext>
            </a:extLst>
          </p:cNvPr>
          <p:cNvPicPr>
            <a:picLocks noChangeAspect="1"/>
          </p:cNvPicPr>
          <p:nvPr/>
        </p:nvPicPr>
        <p:blipFill>
          <a:blip r:embed="rId2"/>
          <a:stretch>
            <a:fillRect/>
          </a:stretch>
        </p:blipFill>
        <p:spPr>
          <a:xfrm>
            <a:off x="6400799" y="3429000"/>
            <a:ext cx="4908751" cy="2699813"/>
          </a:xfrm>
          <a:prstGeom prst="rect">
            <a:avLst/>
          </a:prstGeom>
          <a:noFill/>
        </p:spPr>
      </p:pic>
      <p:sp>
        <p:nvSpPr>
          <p:cNvPr id="7" name="Date Placeholder 3">
            <a:extLst>
              <a:ext uri="{FF2B5EF4-FFF2-40B4-BE49-F238E27FC236}">
                <a16:creationId xmlns:a16="http://schemas.microsoft.com/office/drawing/2014/main" id="{3DDEB1D4-89C6-6428-5AF6-859A4572C3E1}"/>
              </a:ext>
            </a:extLst>
          </p:cNvPr>
          <p:cNvSpPr>
            <a:spLocks noGrp="1"/>
          </p:cNvSpPr>
          <p:nvPr>
            <p:ph type="dt" sz="half" idx="10"/>
          </p:nvPr>
        </p:nvSpPr>
        <p:spPr>
          <a:xfrm>
            <a:off x="3485228" y="6350851"/>
            <a:ext cx="631160" cy="365125"/>
          </a:xfrm>
        </p:spPr>
        <p:txBody>
          <a:bodyPr anchor="ctr">
            <a:normAutofit/>
          </a:bodyPr>
          <a:lstStyle/>
          <a:p>
            <a:pPr>
              <a:spcAft>
                <a:spcPts val="600"/>
              </a:spcAft>
            </a:pPr>
            <a:r>
              <a:rPr lang="en-US"/>
              <a:t>September 2024</a:t>
            </a:r>
            <a:endParaRPr lang="en-GB"/>
          </a:p>
        </p:txBody>
      </p:sp>
      <p:sp>
        <p:nvSpPr>
          <p:cNvPr id="8" name="Footer Placeholder 6">
            <a:extLst>
              <a:ext uri="{FF2B5EF4-FFF2-40B4-BE49-F238E27FC236}">
                <a16:creationId xmlns:a16="http://schemas.microsoft.com/office/drawing/2014/main" id="{5699AA5A-3317-BC5F-0AFC-A2EC3B166AC6}"/>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it-IT"/>
              <a:t>L. Serio | Technology Department</a:t>
            </a:r>
          </a:p>
        </p:txBody>
      </p:sp>
      <p:sp>
        <p:nvSpPr>
          <p:cNvPr id="14" name="Slide Number Placeholder 6">
            <a:extLst>
              <a:ext uri="{FF2B5EF4-FFF2-40B4-BE49-F238E27FC236}">
                <a16:creationId xmlns:a16="http://schemas.microsoft.com/office/drawing/2014/main" id="{86362A91-C48C-5B45-853C-05B37488551C}"/>
              </a:ext>
            </a:extLst>
          </p:cNvPr>
          <p:cNvSpPr>
            <a:spLocks noGrp="1"/>
          </p:cNvSpPr>
          <p:nvPr>
            <p:ph type="sldNum" sz="quarter" idx="12"/>
          </p:nvPr>
        </p:nvSpPr>
        <p:spPr>
          <a:xfrm>
            <a:off x="11107546" y="6356350"/>
            <a:ext cx="681254" cy="365125"/>
          </a:xfrm>
        </p:spPr>
        <p:txBody>
          <a:bodyPr/>
          <a:lstStyle/>
          <a:p>
            <a:pPr>
              <a:spcAft>
                <a:spcPts val="600"/>
              </a:spcAft>
            </a:pPr>
            <a:fld id="{36B5EA5A-BC32-A742-B11B-8E7414D5B535}" type="slidenum">
              <a:rPr lang="en-US" smtClean="0"/>
              <a:pPr>
                <a:spcAft>
                  <a:spcPts val="600"/>
                </a:spcAft>
              </a:pPr>
              <a:t>4</a:t>
            </a:fld>
            <a:endParaRPr lang="en-US"/>
          </a:p>
        </p:txBody>
      </p:sp>
      <p:pic>
        <p:nvPicPr>
          <p:cNvPr id="1026" name="Picture 2">
            <a:extLst>
              <a:ext uri="{FF2B5EF4-FFF2-40B4-BE49-F238E27FC236}">
                <a16:creationId xmlns:a16="http://schemas.microsoft.com/office/drawing/2014/main" id="{514C49D4-2606-72AE-0D63-7CC9539F62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9006" y="1526677"/>
            <a:ext cx="2189685" cy="1814980"/>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a:extLst>
              <a:ext uri="{FF2B5EF4-FFF2-40B4-BE49-F238E27FC236}">
                <a16:creationId xmlns:a16="http://schemas.microsoft.com/office/drawing/2014/main" id="{3C65DCD7-13A9-2A50-3B88-8352A1BCC5A7}"/>
              </a:ext>
            </a:extLst>
          </p:cNvPr>
          <p:cNvSpPr txBox="1"/>
          <p:nvPr/>
        </p:nvSpPr>
        <p:spPr>
          <a:xfrm>
            <a:off x="8948691" y="1518531"/>
            <a:ext cx="3253698" cy="1677382"/>
          </a:xfrm>
          <a:prstGeom prst="rect">
            <a:avLst/>
          </a:prstGeom>
          <a:noFill/>
        </p:spPr>
        <p:txBody>
          <a:bodyPr wrap="square">
            <a:spAutoFit/>
          </a:bodyPr>
          <a:lstStyle/>
          <a:p>
            <a:pPr algn="l" rtl="0" fontAlgn="base"/>
            <a:r>
              <a:rPr lang="en-US" sz="1400" b="1" i="0" u="none" strike="noStrike" dirty="0">
                <a:solidFill>
                  <a:srgbClr val="003399"/>
                </a:solidFill>
                <a:effectLst/>
                <a:latin typeface="Calibri" panose="020F0502020204030204" pitchFamily="34" charset="0"/>
              </a:rPr>
              <a:t>Large </a:t>
            </a:r>
            <a:r>
              <a:rPr lang="en-US" sz="1400" b="1" i="0" u="none" strike="noStrike" dirty="0">
                <a:solidFill>
                  <a:srgbClr val="FF0000"/>
                </a:solidFill>
                <a:effectLst/>
                <a:latin typeface="Calibri" panose="020F0502020204030204" pitchFamily="34" charset="0"/>
              </a:rPr>
              <a:t>centralized data centers </a:t>
            </a:r>
            <a:r>
              <a:rPr lang="en-US" sz="1400" b="1" i="0" u="none" strike="noStrike" dirty="0">
                <a:solidFill>
                  <a:srgbClr val="003399"/>
                </a:solidFill>
                <a:effectLst/>
                <a:latin typeface="Calibri" panose="020F0502020204030204" pitchFamily="34" charset="0"/>
              </a:rPr>
              <a:t>for AI and big-data analytics</a:t>
            </a:r>
            <a:r>
              <a:rPr lang="en-US" sz="1400" b="0" i="0" dirty="0">
                <a:solidFill>
                  <a:srgbClr val="000000"/>
                </a:solidFill>
                <a:effectLst/>
                <a:latin typeface="Calibri" panose="020F0502020204030204" pitchFamily="34" charset="0"/>
              </a:rPr>
              <a:t>​</a:t>
            </a:r>
            <a:endParaRPr lang="en-US" sz="14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500" b="0" i="0" dirty="0">
                <a:solidFill>
                  <a:srgbClr val="000000"/>
                </a:solidFill>
                <a:effectLst/>
                <a:latin typeface="Calibri" panose="020F0502020204030204" pitchFamily="34" charset="0"/>
              </a:rPr>
              <a:t>​</a:t>
            </a:r>
            <a:endParaRPr lang="en-US" sz="14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sz="1400" b="0" i="0" u="none" strike="noStrike" dirty="0">
                <a:solidFill>
                  <a:srgbClr val="003399"/>
                </a:solidFill>
                <a:effectLst/>
                <a:latin typeface="Calibri" panose="020F0502020204030204" pitchFamily="34" charset="0"/>
              </a:rPr>
              <a:t> 15% of the global Green House Gas (GHG) emissions of Information and Communication Technology ecosystem</a:t>
            </a:r>
            <a:r>
              <a:rPr lang="en-US" sz="1400" b="0" i="0" dirty="0">
                <a:solidFill>
                  <a:srgbClr val="000000"/>
                </a:solidFill>
                <a:effectLst/>
                <a:latin typeface="Calibri" panose="020F0502020204030204" pitchFamily="34" charset="0"/>
              </a:rPr>
              <a:t>​</a:t>
            </a:r>
            <a:endParaRPr lang="en-US" sz="14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en-US" sz="1400" b="0" i="0" u="none" strike="noStrike" dirty="0">
                <a:solidFill>
                  <a:srgbClr val="003399"/>
                </a:solidFill>
                <a:effectLst/>
                <a:latin typeface="Calibri" panose="020F0502020204030204" pitchFamily="34" charset="0"/>
              </a:rPr>
              <a:t> Contribute to about 0.3 % of global CO2 emissions</a:t>
            </a:r>
            <a:endParaRPr lang="en-US" sz="14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4277216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DCBBF5-F633-B3B6-B08E-62294D715DD8}"/>
              </a:ext>
            </a:extLst>
          </p:cNvPr>
          <p:cNvSpPr>
            <a:spLocks noGrp="1"/>
          </p:cNvSpPr>
          <p:nvPr>
            <p:ph idx="1"/>
          </p:nvPr>
        </p:nvSpPr>
        <p:spPr>
          <a:xfrm>
            <a:off x="407989" y="1767840"/>
            <a:ext cx="11611186" cy="2422196"/>
          </a:xfrm>
        </p:spPr>
        <p:txBody>
          <a:bodyPr/>
          <a:lstStyle/>
          <a:p>
            <a:pPr rtl="0"/>
            <a:r>
              <a:rPr lang="en-GB" sz="2400" dirty="0">
                <a:effectLst/>
                <a:latin typeface="Aptos" panose="020B0004020202020204" pitchFamily="34" charset="0"/>
              </a:rPr>
              <a:t>Medical technologies:</a:t>
            </a:r>
          </a:p>
          <a:p>
            <a:pPr rtl="0"/>
            <a:endParaRPr lang="en-GB" sz="800" dirty="0">
              <a:effectLst/>
              <a:latin typeface="Aptos" panose="020B0004020202020204" pitchFamily="34" charset="0"/>
            </a:endParaRPr>
          </a:p>
          <a:p>
            <a:pPr lvl="1"/>
            <a:r>
              <a:rPr lang="en-GB" sz="2100" dirty="0">
                <a:latin typeface="Aptos" panose="020B0004020202020204" pitchFamily="34" charset="0"/>
              </a:rPr>
              <a:t>GNNs for brain functionalities modelling (management of pathologies, diagnosis, prediction and prevention) – </a:t>
            </a:r>
            <a:r>
              <a:rPr lang="en-GB" sz="2100" dirty="0">
                <a:solidFill>
                  <a:srgbClr val="FF0000"/>
                </a:solidFill>
                <a:latin typeface="Aptos" panose="020B0004020202020204" pitchFamily="34" charset="0"/>
              </a:rPr>
              <a:t>KT funding for MA, new call 1 PhD</a:t>
            </a:r>
          </a:p>
          <a:p>
            <a:pPr lvl="1"/>
            <a:endParaRPr lang="en-GB" sz="800" dirty="0">
              <a:latin typeface="Aptos" panose="020B0004020202020204" pitchFamily="34" charset="0"/>
            </a:endParaRPr>
          </a:p>
          <a:p>
            <a:endParaRPr lang="en-GB" dirty="0"/>
          </a:p>
          <a:p>
            <a:endParaRPr lang="en-GB" dirty="0"/>
          </a:p>
        </p:txBody>
      </p:sp>
      <p:sp>
        <p:nvSpPr>
          <p:cNvPr id="3" name="Title 2">
            <a:extLst>
              <a:ext uri="{FF2B5EF4-FFF2-40B4-BE49-F238E27FC236}">
                <a16:creationId xmlns:a16="http://schemas.microsoft.com/office/drawing/2014/main" id="{2DF2AA43-8F0D-BE7C-3B4B-C489D10C972E}"/>
              </a:ext>
            </a:extLst>
          </p:cNvPr>
          <p:cNvSpPr>
            <a:spLocks noGrp="1"/>
          </p:cNvSpPr>
          <p:nvPr>
            <p:ph type="title"/>
          </p:nvPr>
        </p:nvSpPr>
        <p:spPr/>
        <p:txBody>
          <a:bodyPr/>
          <a:lstStyle/>
          <a:p>
            <a:r>
              <a:rPr lang="en-GB" dirty="0"/>
              <a:t>TE-CRG</a:t>
            </a:r>
            <a:br>
              <a:rPr lang="en-GB" dirty="0"/>
            </a:br>
            <a:r>
              <a:rPr lang="en-GB" sz="3200" dirty="0"/>
              <a:t>Potential applications &amp; intentions with funding proposal</a:t>
            </a:r>
            <a:endParaRPr lang="en-GB" dirty="0"/>
          </a:p>
        </p:txBody>
      </p:sp>
      <p:sp>
        <p:nvSpPr>
          <p:cNvPr id="7" name="Date Placeholder 3">
            <a:extLst>
              <a:ext uri="{FF2B5EF4-FFF2-40B4-BE49-F238E27FC236}">
                <a16:creationId xmlns:a16="http://schemas.microsoft.com/office/drawing/2014/main" id="{604C6242-BC3A-6BF4-6812-CF33C0FFE366}"/>
              </a:ext>
            </a:extLst>
          </p:cNvPr>
          <p:cNvSpPr>
            <a:spLocks noGrp="1"/>
          </p:cNvSpPr>
          <p:nvPr>
            <p:ph type="dt" sz="half" idx="10"/>
          </p:nvPr>
        </p:nvSpPr>
        <p:spPr>
          <a:xfrm>
            <a:off x="8101916" y="6424995"/>
            <a:ext cx="1773923" cy="365125"/>
          </a:xfrm>
        </p:spPr>
        <p:txBody>
          <a:bodyPr/>
          <a:lstStyle/>
          <a:p>
            <a:r>
              <a:rPr lang="en-US"/>
              <a:t>September 2024</a:t>
            </a:r>
            <a:endParaRPr lang="en-GB" dirty="0"/>
          </a:p>
        </p:txBody>
      </p:sp>
      <p:sp>
        <p:nvSpPr>
          <p:cNvPr id="8" name="Footer Placeholder 6">
            <a:extLst>
              <a:ext uri="{FF2B5EF4-FFF2-40B4-BE49-F238E27FC236}">
                <a16:creationId xmlns:a16="http://schemas.microsoft.com/office/drawing/2014/main" id="{F0640645-232B-8C14-9873-4F941651BCAB}"/>
              </a:ext>
            </a:extLst>
          </p:cNvPr>
          <p:cNvSpPr>
            <a:spLocks noGrp="1"/>
          </p:cNvSpPr>
          <p:nvPr>
            <p:ph type="ftr" sz="quarter" idx="11"/>
          </p:nvPr>
        </p:nvSpPr>
        <p:spPr>
          <a:xfrm>
            <a:off x="1145352" y="6424995"/>
            <a:ext cx="6787387" cy="365125"/>
          </a:xfrm>
        </p:spPr>
        <p:txBody>
          <a:bodyPr/>
          <a:lstStyle/>
          <a:p>
            <a:r>
              <a:rPr lang="it-IT"/>
              <a:t>L. Serio | Technology Department</a:t>
            </a:r>
            <a:endParaRPr lang="it-IT" dirty="0"/>
          </a:p>
        </p:txBody>
      </p:sp>
      <p:grpSp>
        <p:nvGrpSpPr>
          <p:cNvPr id="9" name="Group 8">
            <a:extLst>
              <a:ext uri="{FF2B5EF4-FFF2-40B4-BE49-F238E27FC236}">
                <a16:creationId xmlns:a16="http://schemas.microsoft.com/office/drawing/2014/main" id="{23E63CD8-C940-E16E-D568-FD148892A4F1}"/>
              </a:ext>
            </a:extLst>
          </p:cNvPr>
          <p:cNvGrpSpPr/>
          <p:nvPr/>
        </p:nvGrpSpPr>
        <p:grpSpPr>
          <a:xfrm>
            <a:off x="5342206" y="3895421"/>
            <a:ext cx="2590533" cy="2104409"/>
            <a:chOff x="1801337" y="3027202"/>
            <a:chExt cx="1475223" cy="1303956"/>
          </a:xfrm>
        </p:grpSpPr>
        <p:pic>
          <p:nvPicPr>
            <p:cNvPr id="10" name="Content Placeholder 10" descr="A graph with lines and dots&#10;&#10;Description automatically generated">
              <a:extLst>
                <a:ext uri="{FF2B5EF4-FFF2-40B4-BE49-F238E27FC236}">
                  <a16:creationId xmlns:a16="http://schemas.microsoft.com/office/drawing/2014/main" id="{62DAB46B-4E08-EAD4-3F4D-389E85E347AE}"/>
                </a:ext>
              </a:extLst>
            </p:cNvPr>
            <p:cNvPicPr>
              <a:picLocks noChangeAspect="1"/>
            </p:cNvPicPr>
            <p:nvPr/>
          </p:nvPicPr>
          <p:blipFill rotWithShape="1">
            <a:blip r:embed="rId2">
              <a:alphaModFix/>
            </a:blip>
            <a:srcRect l="24651" t="28545" r="14439" b="17687"/>
            <a:stretch/>
          </p:blipFill>
          <p:spPr>
            <a:xfrm>
              <a:off x="1801337" y="3027202"/>
              <a:ext cx="1143000" cy="849326"/>
            </a:xfrm>
            <a:prstGeom prst="rect">
              <a:avLst/>
            </a:prstGeom>
          </p:spPr>
        </p:pic>
        <p:pic>
          <p:nvPicPr>
            <p:cNvPr id="11" name="Content Placeholder 10">
              <a:extLst>
                <a:ext uri="{FF2B5EF4-FFF2-40B4-BE49-F238E27FC236}">
                  <a16:creationId xmlns:a16="http://schemas.microsoft.com/office/drawing/2014/main" id="{70C58F45-CA6F-C15A-047E-9B1A59E722F1}"/>
                </a:ext>
              </a:extLst>
            </p:cNvPr>
            <p:cNvPicPr>
              <a:picLocks noChangeAspect="1"/>
            </p:cNvPicPr>
            <p:nvPr/>
          </p:nvPicPr>
          <p:blipFill rotWithShape="1">
            <a:blip r:embed="rId3">
              <a:alphaModFix amt="85000"/>
            </a:blip>
            <a:srcRect l="25382" t="27683" r="13578" b="18549"/>
            <a:stretch/>
          </p:blipFill>
          <p:spPr>
            <a:xfrm>
              <a:off x="1898025" y="3138500"/>
              <a:ext cx="1143000" cy="849327"/>
            </a:xfrm>
            <a:prstGeom prst="rect">
              <a:avLst/>
            </a:prstGeom>
          </p:spPr>
        </p:pic>
        <p:pic>
          <p:nvPicPr>
            <p:cNvPr id="12" name="Content Placeholder 10">
              <a:extLst>
                <a:ext uri="{FF2B5EF4-FFF2-40B4-BE49-F238E27FC236}">
                  <a16:creationId xmlns:a16="http://schemas.microsoft.com/office/drawing/2014/main" id="{45CF9041-50E4-70B0-6AB1-4217541480D3}"/>
                </a:ext>
              </a:extLst>
            </p:cNvPr>
            <p:cNvPicPr>
              <a:picLocks noChangeAspect="1"/>
            </p:cNvPicPr>
            <p:nvPr/>
          </p:nvPicPr>
          <p:blipFill rotWithShape="1">
            <a:blip r:embed="rId4">
              <a:alphaModFix amt="70000"/>
            </a:blip>
            <a:srcRect l="23532" t="28956" r="17534" b="18644"/>
            <a:stretch/>
          </p:blipFill>
          <p:spPr>
            <a:xfrm>
              <a:off x="1963785" y="3258073"/>
              <a:ext cx="1105924" cy="791723"/>
            </a:xfrm>
            <a:prstGeom prst="rect">
              <a:avLst/>
            </a:prstGeom>
          </p:spPr>
        </p:pic>
        <p:pic>
          <p:nvPicPr>
            <p:cNvPr id="13" name="Content Placeholder 10">
              <a:extLst>
                <a:ext uri="{FF2B5EF4-FFF2-40B4-BE49-F238E27FC236}">
                  <a16:creationId xmlns:a16="http://schemas.microsoft.com/office/drawing/2014/main" id="{DEDBF9DF-5AB1-A4BF-AE25-6911E789B2D0}"/>
                </a:ext>
              </a:extLst>
            </p:cNvPr>
            <p:cNvPicPr>
              <a:picLocks noChangeAspect="1"/>
            </p:cNvPicPr>
            <p:nvPr/>
          </p:nvPicPr>
          <p:blipFill rotWithShape="1">
            <a:blip r:embed="rId5">
              <a:alphaModFix amt="50000"/>
            </a:blip>
            <a:srcRect l="24523" t="29927" r="16543" b="18017"/>
            <a:stretch/>
          </p:blipFill>
          <p:spPr>
            <a:xfrm>
              <a:off x="2050811" y="3365937"/>
              <a:ext cx="1105924" cy="791723"/>
            </a:xfrm>
            <a:prstGeom prst="rect">
              <a:avLst/>
            </a:prstGeom>
          </p:spPr>
        </p:pic>
        <p:pic>
          <p:nvPicPr>
            <p:cNvPr id="14" name="Content Placeholder 10">
              <a:extLst>
                <a:ext uri="{FF2B5EF4-FFF2-40B4-BE49-F238E27FC236}">
                  <a16:creationId xmlns:a16="http://schemas.microsoft.com/office/drawing/2014/main" id="{C4B1BC37-0168-F712-A484-3AED0B2437A0}"/>
                </a:ext>
              </a:extLst>
            </p:cNvPr>
            <p:cNvPicPr>
              <a:picLocks noChangeAspect="1"/>
            </p:cNvPicPr>
            <p:nvPr/>
          </p:nvPicPr>
          <p:blipFill rotWithShape="1">
            <a:blip r:embed="rId6">
              <a:alphaModFix amt="35000"/>
            </a:blip>
            <a:srcRect l="25080" t="27784" r="14274" b="17378"/>
            <a:stretch/>
          </p:blipFill>
          <p:spPr>
            <a:xfrm>
              <a:off x="2170636" y="3497140"/>
              <a:ext cx="1105924" cy="834018"/>
            </a:xfrm>
            <a:prstGeom prst="rect">
              <a:avLst/>
            </a:prstGeom>
          </p:spPr>
        </p:pic>
      </p:grpSp>
      <p:pic>
        <p:nvPicPr>
          <p:cNvPr id="15" name="Picture 14">
            <a:extLst>
              <a:ext uri="{FF2B5EF4-FFF2-40B4-BE49-F238E27FC236}">
                <a16:creationId xmlns:a16="http://schemas.microsoft.com/office/drawing/2014/main" id="{1D68416D-8A2E-DE01-5C87-336744188C45}"/>
              </a:ext>
            </a:extLst>
          </p:cNvPr>
          <p:cNvPicPr>
            <a:picLocks noChangeAspect="1"/>
          </p:cNvPicPr>
          <p:nvPr/>
        </p:nvPicPr>
        <p:blipFill>
          <a:blip r:embed="rId7"/>
          <a:stretch>
            <a:fillRect/>
          </a:stretch>
        </p:blipFill>
        <p:spPr>
          <a:xfrm>
            <a:off x="1011951" y="3838685"/>
            <a:ext cx="3634422" cy="2113036"/>
          </a:xfrm>
          <a:prstGeom prst="rect">
            <a:avLst/>
          </a:prstGeom>
        </p:spPr>
      </p:pic>
      <p:pic>
        <p:nvPicPr>
          <p:cNvPr id="16" name="Picture 15" descr="A diagram of a network&#10;&#10;Description automatically generated">
            <a:extLst>
              <a:ext uri="{FF2B5EF4-FFF2-40B4-BE49-F238E27FC236}">
                <a16:creationId xmlns:a16="http://schemas.microsoft.com/office/drawing/2014/main" id="{CBBA2708-242D-814E-2BC3-30619181E800}"/>
              </a:ext>
            </a:extLst>
          </p:cNvPr>
          <p:cNvPicPr>
            <a:picLocks noChangeAspect="1"/>
          </p:cNvPicPr>
          <p:nvPr/>
        </p:nvPicPr>
        <p:blipFill>
          <a:blip r:embed="rId8"/>
          <a:stretch>
            <a:fillRect/>
          </a:stretch>
        </p:blipFill>
        <p:spPr>
          <a:xfrm>
            <a:off x="8653049" y="3486359"/>
            <a:ext cx="2825750" cy="2513471"/>
          </a:xfrm>
          <a:prstGeom prst="rect">
            <a:avLst/>
          </a:prstGeom>
        </p:spPr>
      </p:pic>
    </p:spTree>
    <p:extLst>
      <p:ext uri="{BB962C8B-B14F-4D97-AF65-F5344CB8AC3E}">
        <p14:creationId xmlns:p14="http://schemas.microsoft.com/office/powerpoint/2010/main" val="3558804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DCBBF5-F633-B3B6-B08E-62294D715DD8}"/>
              </a:ext>
            </a:extLst>
          </p:cNvPr>
          <p:cNvSpPr>
            <a:spLocks noGrp="1"/>
          </p:cNvSpPr>
          <p:nvPr>
            <p:ph idx="1"/>
          </p:nvPr>
        </p:nvSpPr>
        <p:spPr>
          <a:xfrm>
            <a:off x="407988" y="1686816"/>
            <a:ext cx="11611186" cy="4657156"/>
          </a:xfrm>
        </p:spPr>
        <p:txBody>
          <a:bodyPr/>
          <a:lstStyle/>
          <a:p>
            <a:pPr rtl="0"/>
            <a:r>
              <a:rPr lang="en-GB" sz="2400" dirty="0">
                <a:effectLst/>
                <a:latin typeface="Aptos" panose="020B0004020202020204" pitchFamily="34" charset="0"/>
              </a:rPr>
              <a:t>Accelerator technologies applications implementation based on developments</a:t>
            </a:r>
          </a:p>
          <a:p>
            <a:pPr lvl="2">
              <a:buFont typeface="Wingdings" pitchFamily="2" charset="2"/>
              <a:buChar char="Ø"/>
            </a:pPr>
            <a:r>
              <a:rPr lang="en-GB" sz="2000" dirty="0">
                <a:solidFill>
                  <a:srgbClr val="00B050"/>
                </a:solidFill>
                <a:latin typeface="Aptos" panose="020B0004020202020204" pitchFamily="34" charset="0"/>
              </a:rPr>
              <a:t>ML/AI expertise support </a:t>
            </a:r>
            <a:r>
              <a:rPr lang="en-GB" sz="2000" dirty="0">
                <a:solidFill>
                  <a:srgbClr val="00B050"/>
                </a:solidFill>
                <a:effectLst/>
                <a:latin typeface="Aptos" panose="020B0004020202020204" pitchFamily="34" charset="0"/>
              </a:rPr>
              <a:t>funded from ext. funding</a:t>
            </a:r>
          </a:p>
          <a:p>
            <a:pPr lvl="2">
              <a:buFont typeface="Wingdings" pitchFamily="2" charset="2"/>
              <a:buChar char="Ø"/>
            </a:pPr>
            <a:r>
              <a:rPr lang="en-GB" sz="2000" dirty="0">
                <a:solidFill>
                  <a:srgbClr val="FF0000"/>
                </a:solidFill>
                <a:effectLst/>
                <a:latin typeface="Aptos" panose="020B0004020202020204" pitchFamily="34" charset="0"/>
              </a:rPr>
              <a:t>Internal funding for implementation in TE-CRG - 1 FTE GRAD for 2 years (also PT share)</a:t>
            </a:r>
          </a:p>
          <a:p>
            <a:pPr lvl="3"/>
            <a:r>
              <a:rPr lang="en-GB" sz="1900" dirty="0">
                <a:latin typeface="Aptos" panose="020B0004020202020204" pitchFamily="34" charset="0"/>
              </a:rPr>
              <a:t>Complex systems simulations via data driven modelling (GNNs, autoencoder, NN, etc. for diagnostics, training, advanced controls)</a:t>
            </a:r>
          </a:p>
          <a:p>
            <a:pPr lvl="3"/>
            <a:r>
              <a:rPr lang="en-GB" sz="1900" dirty="0">
                <a:latin typeface="Aptos" panose="020B0004020202020204" pitchFamily="34" charset="0"/>
              </a:rPr>
              <a:t>Fault analysis, RUL and dependencies mining (GNN, autoencoder, APRIORI and genetic algorithm, etc. for prescriptive maintenance, diagnostics, resilient design)</a:t>
            </a:r>
          </a:p>
          <a:p>
            <a:pPr lvl="3"/>
            <a:r>
              <a:rPr lang="en-GB" sz="1900" dirty="0">
                <a:latin typeface="Aptos" panose="020B0004020202020204" pitchFamily="34" charset="0"/>
              </a:rPr>
              <a:t>LLMs to support maintenance and operation tasks (chatbot, reporting) to complete the development and implementation of the GNN models for use for diagnostic (digital twin), advanced controls and risk analysis (med &amp; </a:t>
            </a:r>
            <a:r>
              <a:rPr lang="en-GB" sz="1900" dirty="0" err="1">
                <a:latin typeface="Aptos" panose="020B0004020202020204" pitchFamily="34" charset="0"/>
              </a:rPr>
              <a:t>ind</a:t>
            </a:r>
            <a:r>
              <a:rPr lang="en-GB" sz="1900" dirty="0">
                <a:latin typeface="Aptos" panose="020B0004020202020204" pitchFamily="34" charset="0"/>
              </a:rPr>
              <a:t>)</a:t>
            </a:r>
          </a:p>
          <a:p>
            <a:pPr lvl="3"/>
            <a:r>
              <a:rPr lang="en-GB" sz="1900" dirty="0">
                <a:latin typeface="Aptos" panose="020B0004020202020204" pitchFamily="34" charset="0"/>
              </a:rPr>
              <a:t>Applications implementation for prescriptive maintenance based on the developed/tested algorithms: e.g. anomaly detection and RUL for rotating machinery</a:t>
            </a:r>
          </a:p>
          <a:p>
            <a:endParaRPr lang="en-GB" sz="1800" dirty="0"/>
          </a:p>
          <a:p>
            <a:endParaRPr lang="en-GB" dirty="0"/>
          </a:p>
          <a:p>
            <a:endParaRPr lang="en-GB" dirty="0"/>
          </a:p>
        </p:txBody>
      </p:sp>
      <p:sp>
        <p:nvSpPr>
          <p:cNvPr id="3" name="Title 2">
            <a:extLst>
              <a:ext uri="{FF2B5EF4-FFF2-40B4-BE49-F238E27FC236}">
                <a16:creationId xmlns:a16="http://schemas.microsoft.com/office/drawing/2014/main" id="{2DF2AA43-8F0D-BE7C-3B4B-C489D10C972E}"/>
              </a:ext>
            </a:extLst>
          </p:cNvPr>
          <p:cNvSpPr>
            <a:spLocks noGrp="1"/>
          </p:cNvSpPr>
          <p:nvPr>
            <p:ph type="title"/>
          </p:nvPr>
        </p:nvSpPr>
        <p:spPr/>
        <p:txBody>
          <a:bodyPr/>
          <a:lstStyle/>
          <a:p>
            <a:r>
              <a:rPr lang="en-GB" dirty="0"/>
              <a:t>TE-CRG</a:t>
            </a:r>
            <a:br>
              <a:rPr lang="en-GB" dirty="0"/>
            </a:br>
            <a:r>
              <a:rPr lang="en-GB" sz="3200" dirty="0"/>
              <a:t>Potential applications &amp; intentions with funding proposal</a:t>
            </a:r>
            <a:endParaRPr lang="en-GB" dirty="0"/>
          </a:p>
        </p:txBody>
      </p:sp>
      <p:sp>
        <p:nvSpPr>
          <p:cNvPr id="7" name="Date Placeholder 3">
            <a:extLst>
              <a:ext uri="{FF2B5EF4-FFF2-40B4-BE49-F238E27FC236}">
                <a16:creationId xmlns:a16="http://schemas.microsoft.com/office/drawing/2014/main" id="{F276E2A6-2513-CF50-D96F-2E9C9F73A87C}"/>
              </a:ext>
            </a:extLst>
          </p:cNvPr>
          <p:cNvSpPr>
            <a:spLocks noGrp="1"/>
          </p:cNvSpPr>
          <p:nvPr>
            <p:ph type="dt" sz="half" idx="10"/>
          </p:nvPr>
        </p:nvSpPr>
        <p:spPr>
          <a:xfrm>
            <a:off x="8101916" y="6424995"/>
            <a:ext cx="1773923" cy="365125"/>
          </a:xfrm>
        </p:spPr>
        <p:txBody>
          <a:bodyPr/>
          <a:lstStyle/>
          <a:p>
            <a:r>
              <a:rPr lang="en-US"/>
              <a:t>September 2024</a:t>
            </a:r>
            <a:endParaRPr lang="en-GB" dirty="0"/>
          </a:p>
        </p:txBody>
      </p:sp>
      <p:sp>
        <p:nvSpPr>
          <p:cNvPr id="8" name="Footer Placeholder 6">
            <a:extLst>
              <a:ext uri="{FF2B5EF4-FFF2-40B4-BE49-F238E27FC236}">
                <a16:creationId xmlns:a16="http://schemas.microsoft.com/office/drawing/2014/main" id="{40573E77-06D8-5883-AE79-856555CD707D}"/>
              </a:ext>
            </a:extLst>
          </p:cNvPr>
          <p:cNvSpPr>
            <a:spLocks noGrp="1"/>
          </p:cNvSpPr>
          <p:nvPr>
            <p:ph type="ftr" sz="quarter" idx="11"/>
          </p:nvPr>
        </p:nvSpPr>
        <p:spPr>
          <a:xfrm>
            <a:off x="1145352" y="6424995"/>
            <a:ext cx="6787387" cy="365125"/>
          </a:xfrm>
        </p:spPr>
        <p:txBody>
          <a:bodyPr/>
          <a:lstStyle/>
          <a:p>
            <a:r>
              <a:rPr lang="it-IT"/>
              <a:t>L. Serio | Technology Department</a:t>
            </a:r>
            <a:endParaRPr lang="it-IT" dirty="0"/>
          </a:p>
        </p:txBody>
      </p:sp>
    </p:spTree>
    <p:extLst>
      <p:ext uri="{BB962C8B-B14F-4D97-AF65-F5344CB8AC3E}">
        <p14:creationId xmlns:p14="http://schemas.microsoft.com/office/powerpoint/2010/main" val="527360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62C46-FD1C-62A6-8DFA-13CBB111C00A}"/>
              </a:ext>
            </a:extLst>
          </p:cNvPr>
          <p:cNvSpPr>
            <a:spLocks noGrp="1"/>
          </p:cNvSpPr>
          <p:nvPr>
            <p:ph type="title"/>
          </p:nvPr>
        </p:nvSpPr>
        <p:spPr/>
        <p:txBody>
          <a:bodyPr/>
          <a:lstStyle/>
          <a:p>
            <a:r>
              <a:rPr lang="en-CH" dirty="0"/>
              <a:t>Prescriptive maintenance on IoT Federated devices</a:t>
            </a:r>
          </a:p>
        </p:txBody>
      </p:sp>
      <p:sp>
        <p:nvSpPr>
          <p:cNvPr id="6" name="TextBox 5">
            <a:extLst>
              <a:ext uri="{FF2B5EF4-FFF2-40B4-BE49-F238E27FC236}">
                <a16:creationId xmlns:a16="http://schemas.microsoft.com/office/drawing/2014/main" id="{EBBF8B2E-4B9B-C800-C4D2-67DF90647A68}"/>
              </a:ext>
            </a:extLst>
          </p:cNvPr>
          <p:cNvSpPr txBox="1"/>
          <p:nvPr/>
        </p:nvSpPr>
        <p:spPr>
          <a:xfrm>
            <a:off x="407989" y="5925305"/>
            <a:ext cx="11372942" cy="400110"/>
          </a:xfrm>
          <a:prstGeom prst="rect">
            <a:avLst/>
          </a:prstGeom>
          <a:noFill/>
          <a:ln>
            <a:solidFill>
              <a:schemeClr val="bg1">
                <a:lumMod val="50000"/>
              </a:schemeClr>
            </a:solidFill>
          </a:ln>
        </p:spPr>
        <p:txBody>
          <a:bodyPr wrap="square">
            <a:spAutoFit/>
          </a:bodyPr>
          <a:lstStyle/>
          <a:p>
            <a:pPr>
              <a:buSzPts val="1000"/>
            </a:pPr>
            <a:r>
              <a:rPr lang="en-GB" sz="1000" i="1" dirty="0">
                <a:solidFill>
                  <a:srgbClr val="000000"/>
                </a:solidFill>
                <a:latin typeface="Calibri" panose="020F0502020204030204" pitchFamily="34" charset="0"/>
                <a:cs typeface="Calibri" panose="020F0502020204030204" pitchFamily="34" charset="0"/>
              </a:rPr>
              <a:t>Ref.: A Carbon Tracking Model for Federated Learning: Impact of Quantization and </a:t>
            </a:r>
            <a:r>
              <a:rPr lang="en-GB" sz="1000" i="1" dirty="0" err="1">
                <a:solidFill>
                  <a:srgbClr val="000000"/>
                </a:solidFill>
                <a:latin typeface="Calibri" panose="020F0502020204030204" pitchFamily="34" charset="0"/>
                <a:cs typeface="Calibri" panose="020F0502020204030204" pitchFamily="34" charset="0"/>
              </a:rPr>
              <a:t>Sparsification</a:t>
            </a:r>
            <a:r>
              <a:rPr lang="en-GB" sz="1000" i="1" dirty="0">
                <a:solidFill>
                  <a:srgbClr val="000000"/>
                </a:solidFill>
                <a:latin typeface="Calibri" panose="020F0502020204030204" pitchFamily="34" charset="0"/>
                <a:cs typeface="Calibri" panose="020F0502020204030204" pitchFamily="34" charset="0"/>
              </a:rPr>
              <a:t> - L. Barbieri, S. Kianoush, M. </a:t>
            </a:r>
            <a:r>
              <a:rPr lang="en-GB" sz="1000" i="1" dirty="0" err="1">
                <a:solidFill>
                  <a:srgbClr val="000000"/>
                </a:solidFill>
                <a:latin typeface="Calibri" panose="020F0502020204030204" pitchFamily="34" charset="0"/>
                <a:cs typeface="Calibri" panose="020F0502020204030204" pitchFamily="34" charset="0"/>
              </a:rPr>
              <a:t>Nicoli</a:t>
            </a:r>
            <a:r>
              <a:rPr lang="en-GB" sz="1000" i="1" dirty="0">
                <a:solidFill>
                  <a:srgbClr val="000000"/>
                </a:solidFill>
                <a:latin typeface="Calibri" panose="020F0502020204030204" pitchFamily="34" charset="0"/>
                <a:cs typeface="Calibri" panose="020F0502020204030204" pitchFamily="34" charset="0"/>
              </a:rPr>
              <a:t>, S. Savazzi, L. Serio - </a:t>
            </a:r>
            <a:r>
              <a:rPr lang="en-GB" sz="1000" i="1" dirty="0">
                <a:solidFill>
                  <a:srgbClr val="000000"/>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arXiv:2310.08087</a:t>
            </a:r>
            <a:r>
              <a:rPr lang="en-GB" sz="1000" i="1" dirty="0">
                <a:solidFill>
                  <a:srgbClr val="000000"/>
                </a:solidFill>
                <a:latin typeface="Calibri" panose="020F0502020204030204" pitchFamily="34" charset="0"/>
                <a:cs typeface="Calibri" panose="020F0502020204030204" pitchFamily="34" charset="0"/>
              </a:rPr>
              <a:t> - 2023 IEEE 28th CAMAD, October 2023</a:t>
            </a:r>
          </a:p>
          <a:p>
            <a:pPr>
              <a:buSzPts val="1000"/>
            </a:pPr>
            <a:r>
              <a:rPr lang="en-GB" sz="1000" i="1" dirty="0">
                <a:solidFill>
                  <a:schemeClr val="bg2">
                    <a:lumMod val="10000"/>
                  </a:schemeClr>
                </a:solidFill>
                <a:latin typeface="NimbusRomNo9L"/>
              </a:rPr>
              <a:t>Ref. :Machine Learning Framework for Anomaly Detection and Maintenance Optimization in Large-Scale Cryogenic Systems –  P. </a:t>
            </a:r>
            <a:r>
              <a:rPr lang="en-GB" sz="1000" i="1" dirty="0" err="1">
                <a:solidFill>
                  <a:schemeClr val="bg2">
                    <a:lumMod val="10000"/>
                  </a:schemeClr>
                </a:solidFill>
                <a:latin typeface="NimbusRomNo9L"/>
              </a:rPr>
              <a:t>Cacace</a:t>
            </a:r>
            <a:r>
              <a:rPr lang="en-GB" sz="1000" i="1" dirty="0">
                <a:solidFill>
                  <a:schemeClr val="bg2">
                    <a:lumMod val="10000"/>
                  </a:schemeClr>
                </a:solidFill>
                <a:latin typeface="NimbusRomNo9L"/>
              </a:rPr>
              <a:t> et al. - ICEC 2024 Geneva</a:t>
            </a:r>
          </a:p>
        </p:txBody>
      </p:sp>
      <p:cxnSp>
        <p:nvCxnSpPr>
          <p:cNvPr id="7" name="Straight Connector 6">
            <a:extLst>
              <a:ext uri="{FF2B5EF4-FFF2-40B4-BE49-F238E27FC236}">
                <a16:creationId xmlns:a16="http://schemas.microsoft.com/office/drawing/2014/main" id="{9FFD5970-42E3-6280-8802-A56B715AFAD6}"/>
              </a:ext>
            </a:extLst>
          </p:cNvPr>
          <p:cNvCxnSpPr>
            <a:cxnSpLocks/>
          </p:cNvCxnSpPr>
          <p:nvPr/>
        </p:nvCxnSpPr>
        <p:spPr>
          <a:xfrm flipH="1">
            <a:off x="6222736" y="1008183"/>
            <a:ext cx="4" cy="18900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1187A5D-E023-8753-884E-B6EE3895466B}"/>
              </a:ext>
            </a:extLst>
          </p:cNvPr>
          <p:cNvCxnSpPr>
            <a:cxnSpLocks/>
          </p:cNvCxnSpPr>
          <p:nvPr/>
        </p:nvCxnSpPr>
        <p:spPr>
          <a:xfrm>
            <a:off x="6222737" y="3744545"/>
            <a:ext cx="2" cy="217515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Arrow: Left-Right 32">
            <a:extLst>
              <a:ext uri="{FF2B5EF4-FFF2-40B4-BE49-F238E27FC236}">
                <a16:creationId xmlns:a16="http://schemas.microsoft.com/office/drawing/2014/main" id="{881479F2-34BD-2DC9-8440-D3CAF2AA53FC}"/>
              </a:ext>
            </a:extLst>
          </p:cNvPr>
          <p:cNvSpPr/>
          <p:nvPr/>
        </p:nvSpPr>
        <p:spPr>
          <a:xfrm>
            <a:off x="5774383" y="2903711"/>
            <a:ext cx="896711" cy="237193"/>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33">
            <a:extLst>
              <a:ext uri="{FF2B5EF4-FFF2-40B4-BE49-F238E27FC236}">
                <a16:creationId xmlns:a16="http://schemas.microsoft.com/office/drawing/2014/main" id="{E195C8F7-1A43-7271-8662-8BF1846EFF41}"/>
              </a:ext>
            </a:extLst>
          </p:cNvPr>
          <p:cNvSpPr/>
          <p:nvPr/>
        </p:nvSpPr>
        <p:spPr>
          <a:xfrm>
            <a:off x="5411526" y="3181183"/>
            <a:ext cx="1622424" cy="563362"/>
          </a:xfrm>
          <a:prstGeom prst="roundRect">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dirty="0"/>
              <a:t> </a:t>
            </a:r>
            <a:r>
              <a:rPr lang="en-US" dirty="0">
                <a:latin typeface="Aptos Black" panose="020F0502020204030204" pitchFamily="34" charset="0"/>
              </a:rPr>
              <a:t>Technology Transfer</a:t>
            </a:r>
            <a:endParaRPr lang="en-GB" dirty="0">
              <a:latin typeface="Aptos Black" panose="020F0502020204030204" pitchFamily="34" charset="0"/>
            </a:endParaRPr>
          </a:p>
        </p:txBody>
      </p:sp>
      <p:sp>
        <p:nvSpPr>
          <p:cNvPr id="11" name="TextBox 10">
            <a:extLst>
              <a:ext uri="{FF2B5EF4-FFF2-40B4-BE49-F238E27FC236}">
                <a16:creationId xmlns:a16="http://schemas.microsoft.com/office/drawing/2014/main" id="{77625B5A-A728-B5A3-4999-4C243BD7E884}"/>
              </a:ext>
            </a:extLst>
          </p:cNvPr>
          <p:cNvSpPr txBox="1"/>
          <p:nvPr/>
        </p:nvSpPr>
        <p:spPr>
          <a:xfrm>
            <a:off x="348221" y="1110311"/>
            <a:ext cx="4403617" cy="33855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0" lvl="1"/>
            <a:r>
              <a:rPr lang="en-US" sz="1600" b="1" i="1" dirty="0">
                <a:latin typeface="+mj-lt"/>
              </a:rPr>
              <a:t>Investigation for cryogenics application(s): </a:t>
            </a:r>
          </a:p>
        </p:txBody>
      </p:sp>
      <p:sp>
        <p:nvSpPr>
          <p:cNvPr id="12" name="TextBox 11">
            <a:extLst>
              <a:ext uri="{FF2B5EF4-FFF2-40B4-BE49-F238E27FC236}">
                <a16:creationId xmlns:a16="http://schemas.microsoft.com/office/drawing/2014/main" id="{7138F20B-6D72-98BC-1307-522BA72D21EF}"/>
              </a:ext>
            </a:extLst>
          </p:cNvPr>
          <p:cNvSpPr txBox="1"/>
          <p:nvPr/>
        </p:nvSpPr>
        <p:spPr>
          <a:xfrm>
            <a:off x="6358686" y="1110959"/>
            <a:ext cx="4403617" cy="338554"/>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0" lvl="1"/>
            <a:r>
              <a:rPr lang="en-US" sz="1600" b="1" i="1" dirty="0">
                <a:latin typeface="+mj-lt"/>
              </a:rPr>
              <a:t>Investigation medical application(s): </a:t>
            </a:r>
          </a:p>
        </p:txBody>
      </p:sp>
      <p:sp>
        <p:nvSpPr>
          <p:cNvPr id="13" name="TextBox 12">
            <a:extLst>
              <a:ext uri="{FF2B5EF4-FFF2-40B4-BE49-F238E27FC236}">
                <a16:creationId xmlns:a16="http://schemas.microsoft.com/office/drawing/2014/main" id="{02920BC7-0BF8-8C93-12D8-5F0062FA6520}"/>
              </a:ext>
            </a:extLst>
          </p:cNvPr>
          <p:cNvSpPr txBox="1"/>
          <p:nvPr/>
        </p:nvSpPr>
        <p:spPr>
          <a:xfrm>
            <a:off x="340325" y="1481047"/>
            <a:ext cx="5738072" cy="892552"/>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285750" lvl="1" indent="-285750">
              <a:buFont typeface="Arial" panose="020B0604020202020204" pitchFamily="34" charset="0"/>
              <a:buChar char="•"/>
            </a:pPr>
            <a:r>
              <a:rPr lang="en-US" sz="1200" b="1" i="1" dirty="0">
                <a:solidFill>
                  <a:schemeClr val="tx2"/>
                </a:solidFill>
                <a:latin typeface="+mj-lt"/>
              </a:rPr>
              <a:t>AI powered - IOT Federated Learning infrastructure for prescriptive maintenance on cryogenics helium compressors.</a:t>
            </a:r>
          </a:p>
          <a:p>
            <a:pPr marL="285750" lvl="1" indent="-285750">
              <a:buFont typeface="Arial" panose="020B0604020202020204" pitchFamily="34" charset="0"/>
              <a:buChar char="•"/>
            </a:pPr>
            <a:r>
              <a:rPr lang="en-US" sz="1200" b="1" i="1" dirty="0">
                <a:solidFill>
                  <a:schemeClr val="tx2"/>
                </a:solidFill>
                <a:latin typeface="+mj-lt"/>
              </a:rPr>
              <a:t>Carbon cost optimized architecture</a:t>
            </a:r>
          </a:p>
          <a:p>
            <a:pPr marL="285750" lvl="1" indent="-285750">
              <a:buFont typeface="Arial" panose="020B0604020202020204" pitchFamily="34" charset="0"/>
              <a:buChar char="•"/>
            </a:pPr>
            <a:endParaRPr lang="en-US" sz="1600" b="1" i="1" dirty="0">
              <a:solidFill>
                <a:schemeClr val="tx2"/>
              </a:solidFill>
              <a:latin typeface="Amasis MT Pro Black" panose="020F0502020204030204" pitchFamily="18" charset="0"/>
            </a:endParaRPr>
          </a:p>
        </p:txBody>
      </p:sp>
      <p:sp>
        <p:nvSpPr>
          <p:cNvPr id="14" name="TextBox 13">
            <a:extLst>
              <a:ext uri="{FF2B5EF4-FFF2-40B4-BE49-F238E27FC236}">
                <a16:creationId xmlns:a16="http://schemas.microsoft.com/office/drawing/2014/main" id="{487EFC68-D05A-3199-EA5B-1CE83DD38C58}"/>
              </a:ext>
            </a:extLst>
          </p:cNvPr>
          <p:cNvSpPr txBox="1"/>
          <p:nvPr/>
        </p:nvSpPr>
        <p:spPr>
          <a:xfrm>
            <a:off x="6453928" y="1481047"/>
            <a:ext cx="5738072" cy="830997"/>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a:spAutoFit/>
          </a:bodyPr>
          <a:lstStyle/>
          <a:p>
            <a:pPr marL="285750" lvl="1" indent="-285750">
              <a:buFont typeface="Arial" panose="020B0604020202020204" pitchFamily="34" charset="0"/>
              <a:buChar char="•"/>
            </a:pPr>
            <a:r>
              <a:rPr lang="en-GB" sz="1200" b="1" i="1" dirty="0">
                <a:solidFill>
                  <a:schemeClr val="tx2"/>
                </a:solidFill>
                <a:latin typeface="+mj-lt"/>
              </a:rPr>
              <a:t>Adaptation of the system developed for industrial applications to integrate it in the CAFEIN federated learning infrastructure.</a:t>
            </a:r>
          </a:p>
          <a:p>
            <a:pPr marL="285750" lvl="1" indent="-285750">
              <a:buFont typeface="Arial" panose="020B0604020202020204" pitchFamily="34" charset="0"/>
              <a:buChar char="•"/>
            </a:pPr>
            <a:r>
              <a:rPr lang="en-GB" sz="1200" b="1" i="1" dirty="0">
                <a:solidFill>
                  <a:schemeClr val="tx2"/>
                </a:solidFill>
                <a:latin typeface="+mj-lt"/>
              </a:rPr>
              <a:t>Optimization of software and development of  dedicated hardware to optimize the system for medical use.</a:t>
            </a:r>
            <a:endParaRPr lang="en-US" sz="1600" b="1" i="1" dirty="0">
              <a:solidFill>
                <a:schemeClr val="tx2"/>
              </a:solidFill>
              <a:latin typeface="+mj-lt"/>
            </a:endParaRPr>
          </a:p>
        </p:txBody>
      </p:sp>
      <p:pic>
        <p:nvPicPr>
          <p:cNvPr id="15" name="Picture 14">
            <a:extLst>
              <a:ext uri="{FF2B5EF4-FFF2-40B4-BE49-F238E27FC236}">
                <a16:creationId xmlns:a16="http://schemas.microsoft.com/office/drawing/2014/main" id="{26704C25-8BAB-7E68-D7A0-47588E8609F4}"/>
              </a:ext>
            </a:extLst>
          </p:cNvPr>
          <p:cNvPicPr>
            <a:picLocks noChangeAspect="1"/>
          </p:cNvPicPr>
          <p:nvPr/>
        </p:nvPicPr>
        <p:blipFill>
          <a:blip r:embed="rId3"/>
          <a:stretch>
            <a:fillRect/>
          </a:stretch>
        </p:blipFill>
        <p:spPr>
          <a:xfrm>
            <a:off x="6993631" y="2326668"/>
            <a:ext cx="2329333" cy="1363511"/>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a:extLst>
              <a:ext uri="{FF2B5EF4-FFF2-40B4-BE49-F238E27FC236}">
                <a16:creationId xmlns:a16="http://schemas.microsoft.com/office/drawing/2014/main" id="{DF28EDE3-0ABC-7674-EE5F-3CDC72F3D56E}"/>
              </a:ext>
            </a:extLst>
          </p:cNvPr>
          <p:cNvPicPr>
            <a:picLocks noChangeAspect="1"/>
          </p:cNvPicPr>
          <p:nvPr/>
        </p:nvPicPr>
        <p:blipFill rotWithShape="1">
          <a:blip r:embed="rId4"/>
          <a:srcRect t="10700" r="33076" b="48399"/>
          <a:stretch/>
        </p:blipFill>
        <p:spPr>
          <a:xfrm>
            <a:off x="401184" y="2214741"/>
            <a:ext cx="3740355" cy="1570083"/>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17" name="Picture 16">
            <a:extLst>
              <a:ext uri="{FF2B5EF4-FFF2-40B4-BE49-F238E27FC236}">
                <a16:creationId xmlns:a16="http://schemas.microsoft.com/office/drawing/2014/main" id="{DE896793-07A8-2905-8791-DB42D8316106}"/>
              </a:ext>
            </a:extLst>
          </p:cNvPr>
          <p:cNvPicPr>
            <a:picLocks noChangeAspect="1"/>
          </p:cNvPicPr>
          <p:nvPr/>
        </p:nvPicPr>
        <p:blipFill rotWithShape="1">
          <a:blip r:embed="rId5"/>
          <a:srcRect r="50454"/>
          <a:stretch/>
        </p:blipFill>
        <p:spPr>
          <a:xfrm>
            <a:off x="4287126" y="2212806"/>
            <a:ext cx="1166874" cy="1570083"/>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grpSp>
        <p:nvGrpSpPr>
          <p:cNvPr id="18" name="Group 17">
            <a:extLst>
              <a:ext uri="{FF2B5EF4-FFF2-40B4-BE49-F238E27FC236}">
                <a16:creationId xmlns:a16="http://schemas.microsoft.com/office/drawing/2014/main" id="{F093118A-870D-9CB1-388D-B4D1CA130E11}"/>
              </a:ext>
            </a:extLst>
          </p:cNvPr>
          <p:cNvGrpSpPr>
            <a:grpSpLocks noChangeAspect="1"/>
          </p:cNvGrpSpPr>
          <p:nvPr/>
        </p:nvGrpSpPr>
        <p:grpSpPr>
          <a:xfrm>
            <a:off x="9527134" y="2318464"/>
            <a:ext cx="2088371" cy="1354113"/>
            <a:chOff x="2551176" y="448056"/>
            <a:chExt cx="9180576" cy="5952744"/>
          </a:xfrm>
        </p:grpSpPr>
        <p:pic>
          <p:nvPicPr>
            <p:cNvPr id="19" name="Picture 18">
              <a:extLst>
                <a:ext uri="{FF2B5EF4-FFF2-40B4-BE49-F238E27FC236}">
                  <a16:creationId xmlns:a16="http://schemas.microsoft.com/office/drawing/2014/main" id="{7C05B306-AF68-7D6E-4599-C7EB566FCAF3}"/>
                </a:ext>
              </a:extLst>
            </p:cNvPr>
            <p:cNvPicPr>
              <a:picLocks noChangeAspect="1"/>
            </p:cNvPicPr>
            <p:nvPr/>
          </p:nvPicPr>
          <p:blipFill rotWithShape="1">
            <a:blip r:embed="rId6"/>
            <a:srcRect t="22924" b="28446"/>
            <a:stretch/>
          </p:blipFill>
          <p:spPr>
            <a:xfrm>
              <a:off x="2551176" y="448056"/>
              <a:ext cx="9180576" cy="5952744"/>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20" name="Picture 19">
              <a:extLst>
                <a:ext uri="{FF2B5EF4-FFF2-40B4-BE49-F238E27FC236}">
                  <a16:creationId xmlns:a16="http://schemas.microsoft.com/office/drawing/2014/main" id="{CC6998D1-8796-5CC6-E7C8-A4BE83C2C118}"/>
                </a:ext>
              </a:extLst>
            </p:cNvPr>
            <p:cNvPicPr>
              <a:picLocks noChangeAspect="1"/>
            </p:cNvPicPr>
            <p:nvPr/>
          </p:nvPicPr>
          <p:blipFill rotWithShape="1">
            <a:blip r:embed="rId7" cstate="hqprint">
              <a:extLst>
                <a:ext uri="{BEBA8EAE-BF5A-486C-A8C5-ECC9F3942E4B}">
                  <a14:imgProps xmlns:a14="http://schemas.microsoft.com/office/drawing/2010/main">
                    <a14:imgLayer r:embed="rId8">
                      <a14:imgEffect>
                        <a14:sharpenSoften amount="-37000"/>
                      </a14:imgEffect>
                      <a14:imgEffect>
                        <a14:brightnessContrast bright="30000" contrast="-48000"/>
                      </a14:imgEffect>
                    </a14:imgLayer>
                  </a14:imgProps>
                </a:ext>
                <a:ext uri="{28A0092B-C50C-407E-A947-70E740481C1C}">
                  <a14:useLocalDpi xmlns:a14="http://schemas.microsoft.com/office/drawing/2010/main"/>
                </a:ext>
              </a:extLst>
            </a:blip>
            <a:srcRect t="6837" b="-5801"/>
            <a:stretch/>
          </p:blipFill>
          <p:spPr>
            <a:xfrm rot="165019">
              <a:off x="2858846" y="3011545"/>
              <a:ext cx="1731316" cy="1152582"/>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grpSp>
      <p:pic>
        <p:nvPicPr>
          <p:cNvPr id="21" name="Picture 20">
            <a:extLst>
              <a:ext uri="{FF2B5EF4-FFF2-40B4-BE49-F238E27FC236}">
                <a16:creationId xmlns:a16="http://schemas.microsoft.com/office/drawing/2014/main" id="{C4E04D3C-77E5-AE08-F19A-C667CC4D8B19}"/>
              </a:ext>
            </a:extLst>
          </p:cNvPr>
          <p:cNvPicPr>
            <a:picLocks noChangeAspect="1"/>
          </p:cNvPicPr>
          <p:nvPr/>
        </p:nvPicPr>
        <p:blipFill>
          <a:blip r:embed="rId9"/>
          <a:stretch>
            <a:fillRect/>
          </a:stretch>
        </p:blipFill>
        <p:spPr>
          <a:xfrm>
            <a:off x="6575935" y="3858608"/>
            <a:ext cx="2819781" cy="1861055"/>
          </a:xfrm>
          <a:prstGeom prst="rect">
            <a:avLst/>
          </a:prstGeom>
        </p:spPr>
      </p:pic>
      <p:pic>
        <p:nvPicPr>
          <p:cNvPr id="22" name="Picture 21">
            <a:extLst>
              <a:ext uri="{FF2B5EF4-FFF2-40B4-BE49-F238E27FC236}">
                <a16:creationId xmlns:a16="http://schemas.microsoft.com/office/drawing/2014/main" id="{BEEC92AE-50EA-0222-D764-D2A3FAC55E9A}"/>
              </a:ext>
            </a:extLst>
          </p:cNvPr>
          <p:cNvPicPr>
            <a:picLocks noChangeAspect="1"/>
          </p:cNvPicPr>
          <p:nvPr/>
        </p:nvPicPr>
        <p:blipFill>
          <a:blip r:embed="rId10"/>
          <a:stretch>
            <a:fillRect/>
          </a:stretch>
        </p:blipFill>
        <p:spPr>
          <a:xfrm>
            <a:off x="9527133" y="3780312"/>
            <a:ext cx="2261667" cy="1798149"/>
          </a:xfrm>
          <a:prstGeom prst="rect">
            <a:avLst/>
          </a:prstGeom>
        </p:spPr>
      </p:pic>
      <p:pic>
        <p:nvPicPr>
          <p:cNvPr id="23" name="Picture 22">
            <a:extLst>
              <a:ext uri="{FF2B5EF4-FFF2-40B4-BE49-F238E27FC236}">
                <a16:creationId xmlns:a16="http://schemas.microsoft.com/office/drawing/2014/main" id="{7D7E8CC9-57C7-53A8-2281-7481F401BB27}"/>
              </a:ext>
            </a:extLst>
          </p:cNvPr>
          <p:cNvPicPr>
            <a:picLocks noChangeAspect="1"/>
          </p:cNvPicPr>
          <p:nvPr/>
        </p:nvPicPr>
        <p:blipFill>
          <a:blip r:embed="rId11"/>
          <a:stretch>
            <a:fillRect/>
          </a:stretch>
        </p:blipFill>
        <p:spPr>
          <a:xfrm>
            <a:off x="1257050" y="3940366"/>
            <a:ext cx="4928064" cy="1932901"/>
          </a:xfrm>
          <a:prstGeom prst="rect">
            <a:avLst/>
          </a:prstGeom>
        </p:spPr>
      </p:pic>
      <p:pic>
        <p:nvPicPr>
          <p:cNvPr id="24" name="Picture 23">
            <a:extLst>
              <a:ext uri="{FF2B5EF4-FFF2-40B4-BE49-F238E27FC236}">
                <a16:creationId xmlns:a16="http://schemas.microsoft.com/office/drawing/2014/main" id="{62296CA8-5A45-8F25-B768-B30261090B32}"/>
              </a:ext>
            </a:extLst>
          </p:cNvPr>
          <p:cNvPicPr>
            <a:picLocks noChangeAspect="1"/>
          </p:cNvPicPr>
          <p:nvPr/>
        </p:nvPicPr>
        <p:blipFill>
          <a:blip r:embed="rId12"/>
          <a:stretch>
            <a:fillRect/>
          </a:stretch>
        </p:blipFill>
        <p:spPr>
          <a:xfrm>
            <a:off x="410" y="4554359"/>
            <a:ext cx="1328270" cy="971765"/>
          </a:xfrm>
          <a:prstGeom prst="rect">
            <a:avLst/>
          </a:prstGeom>
        </p:spPr>
      </p:pic>
      <p:sp>
        <p:nvSpPr>
          <p:cNvPr id="25" name="Date Placeholder 3">
            <a:extLst>
              <a:ext uri="{FF2B5EF4-FFF2-40B4-BE49-F238E27FC236}">
                <a16:creationId xmlns:a16="http://schemas.microsoft.com/office/drawing/2014/main" id="{283B0423-954B-5F42-7AC8-70FA8F0D47DB}"/>
              </a:ext>
            </a:extLst>
          </p:cNvPr>
          <p:cNvSpPr>
            <a:spLocks noGrp="1"/>
          </p:cNvSpPr>
          <p:nvPr>
            <p:ph type="dt" sz="half" idx="10"/>
          </p:nvPr>
        </p:nvSpPr>
        <p:spPr>
          <a:xfrm>
            <a:off x="8101916" y="6424995"/>
            <a:ext cx="1773923" cy="365125"/>
          </a:xfrm>
        </p:spPr>
        <p:txBody>
          <a:bodyPr/>
          <a:lstStyle/>
          <a:p>
            <a:r>
              <a:rPr lang="en-US"/>
              <a:t>September 2024</a:t>
            </a:r>
            <a:endParaRPr lang="en-GB" dirty="0"/>
          </a:p>
        </p:txBody>
      </p:sp>
      <p:sp>
        <p:nvSpPr>
          <p:cNvPr id="26" name="Footer Placeholder 6">
            <a:extLst>
              <a:ext uri="{FF2B5EF4-FFF2-40B4-BE49-F238E27FC236}">
                <a16:creationId xmlns:a16="http://schemas.microsoft.com/office/drawing/2014/main" id="{A63B2872-7DCC-9029-264C-DADB70964A5E}"/>
              </a:ext>
            </a:extLst>
          </p:cNvPr>
          <p:cNvSpPr>
            <a:spLocks noGrp="1"/>
          </p:cNvSpPr>
          <p:nvPr>
            <p:ph type="ftr" sz="quarter" idx="11"/>
          </p:nvPr>
        </p:nvSpPr>
        <p:spPr>
          <a:xfrm>
            <a:off x="1145352" y="6424995"/>
            <a:ext cx="6787387" cy="365125"/>
          </a:xfrm>
        </p:spPr>
        <p:txBody>
          <a:bodyPr/>
          <a:lstStyle/>
          <a:p>
            <a:r>
              <a:rPr lang="it-IT"/>
              <a:t>L. Serio | Technology Department</a:t>
            </a:r>
            <a:endParaRPr lang="it-IT" dirty="0"/>
          </a:p>
        </p:txBody>
      </p:sp>
    </p:spTree>
    <p:extLst>
      <p:ext uri="{BB962C8B-B14F-4D97-AF65-F5344CB8AC3E}">
        <p14:creationId xmlns:p14="http://schemas.microsoft.com/office/powerpoint/2010/main" val="3753477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DCBBF5-F633-B3B6-B08E-62294D715DD8}"/>
              </a:ext>
            </a:extLst>
          </p:cNvPr>
          <p:cNvSpPr>
            <a:spLocks noGrp="1"/>
          </p:cNvSpPr>
          <p:nvPr>
            <p:ph idx="1"/>
          </p:nvPr>
        </p:nvSpPr>
        <p:spPr>
          <a:xfrm>
            <a:off x="407988" y="1439335"/>
            <a:ext cx="11502361" cy="4376913"/>
          </a:xfrm>
        </p:spPr>
        <p:txBody>
          <a:bodyPr/>
          <a:lstStyle/>
          <a:p>
            <a:r>
              <a:rPr lang="en-GB" sz="2400" dirty="0">
                <a:latin typeface="Aptos" panose="020B0004020202020204" pitchFamily="34" charset="0"/>
              </a:rPr>
              <a:t>Similar resource requirements with synergies with other apps – </a:t>
            </a:r>
            <a:r>
              <a:rPr lang="en-GB" sz="2400" dirty="0">
                <a:solidFill>
                  <a:srgbClr val="FF0000"/>
                </a:solidFill>
                <a:latin typeface="Aptos" panose="020B0004020202020204" pitchFamily="34" charset="0"/>
              </a:rPr>
              <a:t>~ 2 FTE GRAD</a:t>
            </a:r>
          </a:p>
          <a:p>
            <a:pPr lvl="3"/>
            <a:endParaRPr lang="en-GB" sz="800" dirty="0">
              <a:latin typeface="Aptos" panose="020B0004020202020204" pitchFamily="34" charset="0"/>
            </a:endParaRPr>
          </a:p>
          <a:p>
            <a:pPr lvl="2"/>
            <a:r>
              <a:rPr lang="en-GB" sz="2000" dirty="0">
                <a:latin typeface="Aptos" panose="020B0004020202020204" pitchFamily="34" charset="0"/>
              </a:rPr>
              <a:t>Use of AI/ML techniques in some of the existing tools in the CRG group</a:t>
            </a:r>
          </a:p>
          <a:p>
            <a:pPr lvl="2"/>
            <a:endParaRPr lang="en-GB" sz="800" dirty="0">
              <a:latin typeface="Aptos" panose="020B0004020202020204" pitchFamily="34" charset="0"/>
            </a:endParaRPr>
          </a:p>
          <a:p>
            <a:pPr lvl="2"/>
            <a:r>
              <a:rPr lang="en-GB" sz="2000" dirty="0">
                <a:latin typeface="Aptos" panose="020B0004020202020204" pitchFamily="34" charset="0"/>
              </a:rPr>
              <a:t>Support to operators for daily anomaly detection</a:t>
            </a:r>
          </a:p>
          <a:p>
            <a:pPr lvl="2"/>
            <a:endParaRPr lang="en-GB" sz="800" dirty="0">
              <a:latin typeface="Aptos" panose="020B0004020202020204" pitchFamily="34" charset="0"/>
            </a:endParaRPr>
          </a:p>
          <a:p>
            <a:pPr lvl="2"/>
            <a:r>
              <a:rPr lang="en-GB" sz="2000" dirty="0">
                <a:latin typeface="Aptos" panose="020B0004020202020204" pitchFamily="34" charset="0"/>
              </a:rPr>
              <a:t>Support to maintenance activities and analysis of Infor EAM and NXCALS data and text (NLP)</a:t>
            </a:r>
          </a:p>
          <a:p>
            <a:pPr lvl="2"/>
            <a:endParaRPr lang="en-GB" sz="800" dirty="0">
              <a:latin typeface="Aptos" panose="020B0004020202020204" pitchFamily="34" charset="0"/>
            </a:endParaRPr>
          </a:p>
          <a:p>
            <a:pPr lvl="2"/>
            <a:r>
              <a:rPr lang="en-GB" sz="2000" dirty="0">
                <a:latin typeface="Aptos" panose="020B0004020202020204" pitchFamily="34" charset="0"/>
              </a:rPr>
              <a:t>Support for functional and risk analysis study and validation</a:t>
            </a:r>
          </a:p>
          <a:p>
            <a:pPr lvl="2"/>
            <a:endParaRPr lang="en-GB" sz="800" dirty="0">
              <a:latin typeface="Aptos" panose="020B0004020202020204" pitchFamily="34" charset="0"/>
            </a:endParaRPr>
          </a:p>
          <a:p>
            <a:pPr lvl="2"/>
            <a:r>
              <a:rPr lang="en-GB" sz="2000" dirty="0">
                <a:latin typeface="Aptos" panose="020B0004020202020204" pitchFamily="34" charset="0"/>
              </a:rPr>
              <a:t>Support for the design optimization for future cryo system (FCC, etc)</a:t>
            </a:r>
          </a:p>
          <a:p>
            <a:pPr lvl="2"/>
            <a:endParaRPr lang="en-GB" sz="800" dirty="0">
              <a:latin typeface="Aptos" panose="020B0004020202020204" pitchFamily="34" charset="0"/>
            </a:endParaRPr>
          </a:p>
          <a:p>
            <a:pPr lvl="2"/>
            <a:r>
              <a:rPr lang="en-GB" sz="2000" dirty="0">
                <a:latin typeface="Aptos" panose="020B0004020202020204" pitchFamily="34" charset="0"/>
              </a:rPr>
              <a:t>Data reduction in NXCALS data to accelerate data retrieval and offline analysis (filtering)</a:t>
            </a:r>
          </a:p>
          <a:p>
            <a:pPr lvl="2"/>
            <a:endParaRPr lang="en-GB" sz="800" dirty="0">
              <a:latin typeface="Aptos" panose="020B0004020202020204" pitchFamily="34" charset="0"/>
            </a:endParaRPr>
          </a:p>
          <a:p>
            <a:pPr lvl="2"/>
            <a:r>
              <a:rPr lang="en-GB" sz="2000" dirty="0">
                <a:latin typeface="Aptos" panose="020B0004020202020204" pitchFamily="34" charset="0"/>
              </a:rPr>
              <a:t>Use neural networks as equation solver for CFD or process simulations</a:t>
            </a:r>
          </a:p>
          <a:p>
            <a:pPr marL="285750" indent="-285750">
              <a:buFont typeface="Wingdings" panose="05000000000000000000" pitchFamily="2" charset="2"/>
              <a:buChar char="Ø"/>
            </a:pPr>
            <a:endParaRPr lang="en-GB" sz="1800" dirty="0"/>
          </a:p>
          <a:p>
            <a:endParaRPr lang="en-GB" dirty="0"/>
          </a:p>
          <a:p>
            <a:endParaRPr lang="en-GB" dirty="0"/>
          </a:p>
        </p:txBody>
      </p:sp>
      <p:sp>
        <p:nvSpPr>
          <p:cNvPr id="3" name="Title 2">
            <a:extLst>
              <a:ext uri="{FF2B5EF4-FFF2-40B4-BE49-F238E27FC236}">
                <a16:creationId xmlns:a16="http://schemas.microsoft.com/office/drawing/2014/main" id="{2DF2AA43-8F0D-BE7C-3B4B-C489D10C972E}"/>
              </a:ext>
            </a:extLst>
          </p:cNvPr>
          <p:cNvSpPr>
            <a:spLocks noGrp="1"/>
          </p:cNvSpPr>
          <p:nvPr>
            <p:ph type="title"/>
          </p:nvPr>
        </p:nvSpPr>
        <p:spPr>
          <a:xfrm>
            <a:off x="407988" y="373593"/>
            <a:ext cx="11502361" cy="1065742"/>
          </a:xfrm>
        </p:spPr>
        <p:txBody>
          <a:bodyPr/>
          <a:lstStyle/>
          <a:p>
            <a:r>
              <a:rPr lang="en-GB" dirty="0"/>
              <a:t>TE-CRG</a:t>
            </a:r>
            <a:br>
              <a:rPr lang="en-GB" dirty="0"/>
            </a:br>
            <a:r>
              <a:rPr lang="en-GB" dirty="0"/>
              <a:t>AI/ML “potential” future activities with developments</a:t>
            </a:r>
          </a:p>
        </p:txBody>
      </p:sp>
      <p:sp>
        <p:nvSpPr>
          <p:cNvPr id="7" name="Date Placeholder 3">
            <a:extLst>
              <a:ext uri="{FF2B5EF4-FFF2-40B4-BE49-F238E27FC236}">
                <a16:creationId xmlns:a16="http://schemas.microsoft.com/office/drawing/2014/main" id="{1EB06A2B-5883-56AF-1AD8-DCA993F5004A}"/>
              </a:ext>
            </a:extLst>
          </p:cNvPr>
          <p:cNvSpPr>
            <a:spLocks noGrp="1"/>
          </p:cNvSpPr>
          <p:nvPr>
            <p:ph type="dt" sz="half" idx="10"/>
          </p:nvPr>
        </p:nvSpPr>
        <p:spPr>
          <a:xfrm>
            <a:off x="8101916" y="6424995"/>
            <a:ext cx="1773923" cy="365125"/>
          </a:xfrm>
        </p:spPr>
        <p:txBody>
          <a:bodyPr/>
          <a:lstStyle/>
          <a:p>
            <a:r>
              <a:rPr lang="en-US"/>
              <a:t>September 2024</a:t>
            </a:r>
            <a:endParaRPr lang="en-GB" dirty="0"/>
          </a:p>
        </p:txBody>
      </p:sp>
      <p:sp>
        <p:nvSpPr>
          <p:cNvPr id="8" name="Footer Placeholder 6">
            <a:extLst>
              <a:ext uri="{FF2B5EF4-FFF2-40B4-BE49-F238E27FC236}">
                <a16:creationId xmlns:a16="http://schemas.microsoft.com/office/drawing/2014/main" id="{A3D00070-7546-8822-F177-4D40E77B9337}"/>
              </a:ext>
            </a:extLst>
          </p:cNvPr>
          <p:cNvSpPr>
            <a:spLocks noGrp="1"/>
          </p:cNvSpPr>
          <p:nvPr>
            <p:ph type="ftr" sz="quarter" idx="11"/>
          </p:nvPr>
        </p:nvSpPr>
        <p:spPr>
          <a:xfrm>
            <a:off x="1145352" y="6424995"/>
            <a:ext cx="6787387" cy="365125"/>
          </a:xfrm>
        </p:spPr>
        <p:txBody>
          <a:bodyPr/>
          <a:lstStyle/>
          <a:p>
            <a:r>
              <a:rPr lang="it-IT"/>
              <a:t>L. Serio | Technology Department</a:t>
            </a:r>
            <a:endParaRPr lang="it-IT" dirty="0"/>
          </a:p>
        </p:txBody>
      </p:sp>
    </p:spTree>
    <p:extLst>
      <p:ext uri="{BB962C8B-B14F-4D97-AF65-F5344CB8AC3E}">
        <p14:creationId xmlns:p14="http://schemas.microsoft.com/office/powerpoint/2010/main" val="552035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DCBBF5-F633-B3B6-B08E-62294D715DD8}"/>
              </a:ext>
            </a:extLst>
          </p:cNvPr>
          <p:cNvSpPr>
            <a:spLocks noGrp="1"/>
          </p:cNvSpPr>
          <p:nvPr>
            <p:ph idx="1"/>
          </p:nvPr>
        </p:nvSpPr>
        <p:spPr>
          <a:xfrm>
            <a:off x="392926" y="1592263"/>
            <a:ext cx="11376024" cy="4608512"/>
          </a:xfrm>
        </p:spPr>
        <p:txBody>
          <a:bodyPr/>
          <a:lstStyle/>
          <a:p>
            <a:r>
              <a:rPr lang="en-GB" dirty="0"/>
              <a:t>Required support and tools</a:t>
            </a:r>
          </a:p>
          <a:p>
            <a:endParaRPr lang="en-GB" dirty="0"/>
          </a:p>
          <a:p>
            <a:pPr lvl="2"/>
            <a:r>
              <a:rPr lang="en-GB" sz="2400" dirty="0" err="1">
                <a:latin typeface="Aptos" panose="020B0004020202020204" pitchFamily="34" charset="0"/>
              </a:rPr>
              <a:t>HTCondor</a:t>
            </a:r>
            <a:r>
              <a:rPr lang="en-GB" sz="2400" dirty="0">
                <a:latin typeface="Aptos" panose="020B0004020202020204" pitchFamily="34" charset="0"/>
              </a:rPr>
              <a:t> and Swan</a:t>
            </a:r>
          </a:p>
          <a:p>
            <a:pPr lvl="2"/>
            <a:r>
              <a:rPr lang="en-GB" sz="2400" dirty="0">
                <a:latin typeface="Aptos" panose="020B0004020202020204" pitchFamily="34" charset="0"/>
              </a:rPr>
              <a:t>AFT and NXCALS (future add Infor EAM)</a:t>
            </a:r>
          </a:p>
          <a:p>
            <a:pPr lvl="2"/>
            <a:r>
              <a:rPr lang="en-GB" sz="2400" dirty="0">
                <a:latin typeface="Aptos" panose="020B0004020202020204" pitchFamily="34" charset="0"/>
              </a:rPr>
              <a:t>3 GPUs workstations for medical applications</a:t>
            </a:r>
          </a:p>
          <a:p>
            <a:pPr lvl="2"/>
            <a:endParaRPr lang="en-GB" sz="2400" dirty="0">
              <a:latin typeface="Aptos" panose="020B0004020202020204" pitchFamily="34" charset="0"/>
            </a:endParaRPr>
          </a:p>
          <a:p>
            <a:pPr lvl="2"/>
            <a:r>
              <a:rPr lang="en-GB" sz="2400" dirty="0">
                <a:latin typeface="Aptos" panose="020B0004020202020204" pitchFamily="34" charset="0"/>
              </a:rPr>
              <a:t>H2020 funding covers investment for hardware – infrastructure (medical apps)</a:t>
            </a:r>
          </a:p>
          <a:p>
            <a:pPr lvl="2"/>
            <a:r>
              <a:rPr lang="en-GB" sz="2400" dirty="0">
                <a:latin typeface="Aptos" panose="020B0004020202020204" pitchFamily="34" charset="0"/>
              </a:rPr>
              <a:t>H2020 and WHO funding to cover new MPE resources for the medical projects</a:t>
            </a:r>
          </a:p>
        </p:txBody>
      </p:sp>
      <p:sp>
        <p:nvSpPr>
          <p:cNvPr id="3" name="Title 2">
            <a:extLst>
              <a:ext uri="{FF2B5EF4-FFF2-40B4-BE49-F238E27FC236}">
                <a16:creationId xmlns:a16="http://schemas.microsoft.com/office/drawing/2014/main" id="{2DF2AA43-8F0D-BE7C-3B4B-C489D10C972E}"/>
              </a:ext>
            </a:extLst>
          </p:cNvPr>
          <p:cNvSpPr>
            <a:spLocks noGrp="1"/>
          </p:cNvSpPr>
          <p:nvPr>
            <p:ph type="title"/>
          </p:nvPr>
        </p:nvSpPr>
        <p:spPr/>
        <p:txBody>
          <a:bodyPr/>
          <a:lstStyle/>
          <a:p>
            <a:r>
              <a:rPr lang="en-GB" dirty="0"/>
              <a:t>TE-CRG</a:t>
            </a:r>
            <a:br>
              <a:rPr lang="en-GB" dirty="0"/>
            </a:br>
            <a:r>
              <a:rPr lang="en-GB" dirty="0"/>
              <a:t>AI/ML tools and support</a:t>
            </a:r>
          </a:p>
        </p:txBody>
      </p:sp>
      <p:sp>
        <p:nvSpPr>
          <p:cNvPr id="7" name="Date Placeholder 3">
            <a:extLst>
              <a:ext uri="{FF2B5EF4-FFF2-40B4-BE49-F238E27FC236}">
                <a16:creationId xmlns:a16="http://schemas.microsoft.com/office/drawing/2014/main" id="{B281A4A7-5B6C-A9F7-E630-1E802F4255B8}"/>
              </a:ext>
            </a:extLst>
          </p:cNvPr>
          <p:cNvSpPr>
            <a:spLocks noGrp="1"/>
          </p:cNvSpPr>
          <p:nvPr>
            <p:ph type="dt" sz="half" idx="10"/>
          </p:nvPr>
        </p:nvSpPr>
        <p:spPr>
          <a:xfrm>
            <a:off x="8101916" y="6424995"/>
            <a:ext cx="1773923" cy="365125"/>
          </a:xfrm>
        </p:spPr>
        <p:txBody>
          <a:bodyPr/>
          <a:lstStyle/>
          <a:p>
            <a:r>
              <a:rPr lang="en-US"/>
              <a:t>September 2024</a:t>
            </a:r>
            <a:endParaRPr lang="en-GB" dirty="0"/>
          </a:p>
        </p:txBody>
      </p:sp>
      <p:sp>
        <p:nvSpPr>
          <p:cNvPr id="8" name="Footer Placeholder 6">
            <a:extLst>
              <a:ext uri="{FF2B5EF4-FFF2-40B4-BE49-F238E27FC236}">
                <a16:creationId xmlns:a16="http://schemas.microsoft.com/office/drawing/2014/main" id="{E86B3AF2-694E-B6A0-C0B2-BCD4BD5BA7E9}"/>
              </a:ext>
            </a:extLst>
          </p:cNvPr>
          <p:cNvSpPr>
            <a:spLocks noGrp="1"/>
          </p:cNvSpPr>
          <p:nvPr>
            <p:ph type="ftr" sz="quarter" idx="11"/>
          </p:nvPr>
        </p:nvSpPr>
        <p:spPr>
          <a:xfrm>
            <a:off x="1145352" y="6424995"/>
            <a:ext cx="6787387" cy="365125"/>
          </a:xfrm>
        </p:spPr>
        <p:txBody>
          <a:bodyPr/>
          <a:lstStyle/>
          <a:p>
            <a:r>
              <a:rPr lang="it-IT"/>
              <a:t>L. Serio | Technology Department</a:t>
            </a:r>
            <a:endParaRPr lang="it-IT" dirty="0"/>
          </a:p>
        </p:txBody>
      </p:sp>
    </p:spTree>
    <p:extLst>
      <p:ext uri="{BB962C8B-B14F-4D97-AF65-F5344CB8AC3E}">
        <p14:creationId xmlns:p14="http://schemas.microsoft.com/office/powerpoint/2010/main" val="1853947486"/>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themeOverride>
</file>

<file path=docProps/app.xml><?xml version="1.0" encoding="utf-8"?>
<Properties xmlns="http://schemas.openxmlformats.org/officeDocument/2006/extended-properties" xmlns:vt="http://schemas.openxmlformats.org/officeDocument/2006/docPropsVTypes">
  <Template/>
  <TotalTime>3059</TotalTime>
  <Words>1239</Words>
  <Application>Microsoft Office PowerPoint</Application>
  <PresentationFormat>Grand écran</PresentationFormat>
  <Paragraphs>135</Paragraphs>
  <Slides>11</Slides>
  <Notes>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11</vt:i4>
      </vt:variant>
    </vt:vector>
  </HeadingPairs>
  <TitlesOfParts>
    <vt:vector size="21" baseType="lpstr">
      <vt:lpstr>Amasis MT Pro Black</vt:lpstr>
      <vt:lpstr>-apple-system</vt:lpstr>
      <vt:lpstr>Aptos</vt:lpstr>
      <vt:lpstr>Aptos Black</vt:lpstr>
      <vt:lpstr>Arial</vt:lpstr>
      <vt:lpstr>Calibri</vt:lpstr>
      <vt:lpstr>NimbusRomNo9L</vt:lpstr>
      <vt:lpstr>Segoe UI</vt:lpstr>
      <vt:lpstr>Wingdings</vt:lpstr>
      <vt:lpstr>Office Theme</vt:lpstr>
      <vt:lpstr>CRG opportunities for AI/ML apps Potential applications and intentions, foreseeable investment</vt:lpstr>
      <vt:lpstr>TE-CRG Projects portfolio (ext. funded) all covered by KT agreements approved by the ATS sector and TE department✓ with CRG technologies synergies</vt:lpstr>
      <vt:lpstr>Recognized technologies expertise &amp; infrastructures    </vt:lpstr>
      <vt:lpstr>TE-CRG Potential applications &amp; intentions with funding proposal</vt:lpstr>
      <vt:lpstr>TE-CRG Potential applications &amp; intentions with funding proposal</vt:lpstr>
      <vt:lpstr>TE-CRG Potential applications &amp; intentions with funding proposal</vt:lpstr>
      <vt:lpstr>Prescriptive maintenance on IoT Federated devices</vt:lpstr>
      <vt:lpstr>TE-CRG AI/ML “potential” future activities with developments</vt:lpstr>
      <vt:lpstr>TE-CRG AI/ML tools and support</vt:lpstr>
      <vt:lpstr>AI/ML strategy inputs</vt:lpstr>
      <vt:lpstr>TE-CRG AI/ML collaborations - all covered by KT agreements approved by the ATS sector and TE dept. Internal and external existing or potential collaborations of interest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Cryogenics annual plenary</dc:title>
  <dc:creator>Luigi.Serio@cern.ch</dc:creator>
  <cp:lastModifiedBy>Marica Serio</cp:lastModifiedBy>
  <cp:revision>187</cp:revision>
  <dcterms:created xsi:type="dcterms:W3CDTF">2022-11-16T14:05:59Z</dcterms:created>
  <dcterms:modified xsi:type="dcterms:W3CDTF">2024-09-08T20:05:12Z</dcterms:modified>
</cp:coreProperties>
</file>