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4"/>
  </p:notesMasterIdLst>
  <p:sldIdLst>
    <p:sldId id="256" r:id="rId2"/>
    <p:sldId id="331" r:id="rId3"/>
    <p:sldId id="390" r:id="rId4"/>
    <p:sldId id="375" r:id="rId5"/>
    <p:sldId id="389" r:id="rId6"/>
    <p:sldId id="378" r:id="rId7"/>
    <p:sldId id="379" r:id="rId8"/>
    <p:sldId id="381" r:id="rId9"/>
    <p:sldId id="384" r:id="rId10"/>
    <p:sldId id="385" r:id="rId11"/>
    <p:sldId id="386" r:id="rId12"/>
    <p:sldId id="395" r:id="rId13"/>
    <p:sldId id="394" r:id="rId14"/>
    <p:sldId id="380" r:id="rId15"/>
    <p:sldId id="374" r:id="rId16"/>
    <p:sldId id="387" r:id="rId17"/>
    <p:sldId id="382" r:id="rId18"/>
    <p:sldId id="383" r:id="rId19"/>
    <p:sldId id="391" r:id="rId20"/>
    <p:sldId id="392" r:id="rId21"/>
    <p:sldId id="388" r:id="rId22"/>
    <p:sldId id="377" r:id="rId2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A0FF"/>
    <a:srgbClr val="FFC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756"/>
    <p:restoredTop sz="90553"/>
  </p:normalViewPr>
  <p:slideViewPr>
    <p:cSldViewPr snapToGrid="0">
      <p:cViewPr varScale="1">
        <p:scale>
          <a:sx n="104" d="100"/>
          <a:sy n="104" d="100"/>
        </p:scale>
        <p:origin x="22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9614, 9618, 9667, 9670</a:t>
            </a:r>
          </a:p>
        </p:txBody>
      </p:sp>
    </p:spTree>
    <p:extLst>
      <p:ext uri="{BB962C8B-B14F-4D97-AF65-F5344CB8AC3E}">
        <p14:creationId xmlns:p14="http://schemas.microsoft.com/office/powerpoint/2010/main" val="903347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36519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420698/contributions/5977293/attachments/2870466/5025374/BCMS_vs_standard_comparison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7881/contributions/5861153/attachments/2826792/4938358/Lumi_LHCbupgrade.pdf" TargetMode="External"/><Relationship Id="rId2" Type="http://schemas.openxmlformats.org/officeDocument/2006/relationships/hyperlink" Target="https://cern.sharepoint.com/:x:/r/sites/HL-LHC/WP2/_layouts/15/Doc.aspx?sourcedoc=%7B888B6427-D591-43A3-9367-D445D440CF4A%7D&amp;file=25ns_2760b_2748_2492_2574_288bpi_13inj_800ns_bs200ns.csv&amp;action=default&amp;mobileredirect=true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indico.cern.ch/event/1343931/contributions/5673119/attachments/2790922/4867754/Commissioning%20Run%204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indico.cern.ch/event/1343931/contributions/5673119/attachments/2790922/4867754/Commissioning%20Run%204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pc.web.cern.ch/schemeEditor.html?user=lpc&amp;scheme=Studies/25ns_2452b_2440_1952_2240_248bpi_12inj_mixed.json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harepoint.com/:x:/r/sites/HL-LHC/WP2/_layouts/15/Doc.aspx?sourcedoc=%7B6F3795C5-6000-48A5-90C9-5B413E832ECB%7D&amp;file=25ns_2744b_2736_2246_2370_240bpi_13inj_800ns_bs200ns_BCMS_5x48b.csv&amp;action=default&amp;mobileredirect=true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2609195"/>
            <a:ext cx="11376026" cy="215326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Performance estimates for the new </a:t>
            </a:r>
            <a:br>
              <a:rPr lang="en-GB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</a:br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HL-LHC baseline </a:t>
            </a:r>
            <a:r>
              <a:rPr lang="en-GB" dirty="0">
                <a:solidFill>
                  <a:schemeClr val="bg1"/>
                </a:solidFill>
                <a:latin typeface="Roboto" panose="02000000000000000000" pitchFamily="2" charset="0"/>
              </a:rPr>
              <a:t>&amp;</a:t>
            </a:r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variants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8C3B98-755D-2070-D60B-714BDDC08163}"/>
              </a:ext>
            </a:extLst>
          </p:cNvPr>
          <p:cNvSpPr txBox="1"/>
          <p:nvPr/>
        </p:nvSpPr>
        <p:spPr>
          <a:xfrm>
            <a:off x="230747" y="4522865"/>
            <a:ext cx="12108397" cy="677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200" dirty="0">
                <a:solidFill>
                  <a:schemeClr val="bg1"/>
                </a:solidFill>
              </a:rPr>
              <a:t>R. De Maria, S. Kostoglou, R. Tomas</a:t>
            </a: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2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H. Bartosik, I. Efthymiopoulos, </a:t>
            </a:r>
            <a:r>
              <a:rPr lang="en-CH" sz="2200" dirty="0">
                <a:solidFill>
                  <a:schemeClr val="bg1"/>
                </a:solidFill>
              </a:rPr>
              <a:t>L. Mether, N. Mounet, G. Sterbini</a:t>
            </a: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AA655B-2256-00FE-6DB0-323C91834CA9}"/>
              </a:ext>
            </a:extLst>
          </p:cNvPr>
          <p:cNvSpPr txBox="1"/>
          <p:nvPr/>
        </p:nvSpPr>
        <p:spPr>
          <a:xfrm>
            <a:off x="5425735" y="6277708"/>
            <a:ext cx="1718419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WP2 02/07/2024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35" y="126308"/>
            <a:ext cx="11376026" cy="1065744"/>
          </a:xfrm>
        </p:spPr>
        <p:txBody>
          <a:bodyPr/>
          <a:lstStyle/>
          <a:p>
            <a:r>
              <a:rPr lang="en-CH" dirty="0"/>
              <a:t>BCMS performance in 2024: Leveling time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62390A-4D0F-6718-892F-0A6A2F62C9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19" y="1350419"/>
            <a:ext cx="5884781" cy="39048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C13A59-E9AB-5F2F-A2A0-F2F94B7DF2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053" y="864580"/>
            <a:ext cx="3797747" cy="25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03799B-FA5B-2B7D-7C01-651493D25E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053" y="3750750"/>
            <a:ext cx="3797747" cy="2520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9BEBC53-610D-B098-87B7-21131D5DAA75}"/>
              </a:ext>
            </a:extLst>
          </p:cNvPr>
          <p:cNvSpPr/>
          <p:nvPr/>
        </p:nvSpPr>
        <p:spPr>
          <a:xfrm>
            <a:off x="4120587" y="3151780"/>
            <a:ext cx="325352" cy="899360"/>
          </a:xfrm>
          <a:prstGeom prst="rect">
            <a:avLst/>
          </a:prstGeom>
          <a:solidFill>
            <a:schemeClr val="tx1">
              <a:lumMod val="40000"/>
              <a:lumOff val="60000"/>
              <a:alpha val="2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C9C8D9-4235-2741-9E03-BE967528378C}"/>
              </a:ext>
            </a:extLst>
          </p:cNvPr>
          <p:cNvSpPr/>
          <p:nvPr/>
        </p:nvSpPr>
        <p:spPr>
          <a:xfrm>
            <a:off x="9099630" y="1439335"/>
            <a:ext cx="229566" cy="1201139"/>
          </a:xfrm>
          <a:prstGeom prst="rect">
            <a:avLst/>
          </a:prstGeom>
          <a:solidFill>
            <a:schemeClr val="tx1">
              <a:lumMod val="40000"/>
              <a:lumOff val="60000"/>
              <a:alpha val="2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7EADCD-3632-E166-1866-AF12A485154D}"/>
              </a:ext>
            </a:extLst>
          </p:cNvPr>
          <p:cNvSpPr/>
          <p:nvPr/>
        </p:nvSpPr>
        <p:spPr>
          <a:xfrm>
            <a:off x="9156540" y="4217525"/>
            <a:ext cx="172656" cy="1237528"/>
          </a:xfrm>
          <a:prstGeom prst="rect">
            <a:avLst/>
          </a:prstGeom>
          <a:solidFill>
            <a:schemeClr val="tx1">
              <a:lumMod val="40000"/>
              <a:lumOff val="60000"/>
              <a:alpha val="2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ECF537-F4CB-E85A-F7BB-38D4CEA5BDA0}"/>
              </a:ext>
            </a:extLst>
          </p:cNvPr>
          <p:cNvSpPr/>
          <p:nvPr/>
        </p:nvSpPr>
        <p:spPr>
          <a:xfrm>
            <a:off x="4445939" y="2529640"/>
            <a:ext cx="1085510" cy="899360"/>
          </a:xfrm>
          <a:prstGeom prst="rect">
            <a:avLst/>
          </a:prstGeom>
          <a:solidFill>
            <a:srgbClr val="FFC000">
              <a:alpha val="20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C4CB35-7112-180A-40BB-DA49D55B7916}"/>
              </a:ext>
            </a:extLst>
          </p:cNvPr>
          <p:cNvSpPr/>
          <p:nvPr/>
        </p:nvSpPr>
        <p:spPr>
          <a:xfrm>
            <a:off x="9329196" y="1439892"/>
            <a:ext cx="740779" cy="1200581"/>
          </a:xfrm>
          <a:prstGeom prst="rect">
            <a:avLst/>
          </a:prstGeom>
          <a:solidFill>
            <a:srgbClr val="FFC000">
              <a:alpha val="20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AF402E-45E9-4C94-D742-8410733734ED}"/>
              </a:ext>
            </a:extLst>
          </p:cNvPr>
          <p:cNvSpPr/>
          <p:nvPr/>
        </p:nvSpPr>
        <p:spPr>
          <a:xfrm>
            <a:off x="9329196" y="3635708"/>
            <a:ext cx="740779" cy="581817"/>
          </a:xfrm>
          <a:prstGeom prst="rect">
            <a:avLst/>
          </a:prstGeom>
          <a:solidFill>
            <a:srgbClr val="FFC000">
              <a:alpha val="20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C436CF-0E74-06D4-5430-816F72D19353}"/>
              </a:ext>
            </a:extLst>
          </p:cNvPr>
          <p:cNvSpPr txBox="1"/>
          <p:nvPr/>
        </p:nvSpPr>
        <p:spPr>
          <a:xfrm>
            <a:off x="1979272" y="1073420"/>
            <a:ext cx="1863523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Leveling 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57EC35-635C-CE28-F017-1104B291B413}"/>
              </a:ext>
            </a:extLst>
          </p:cNvPr>
          <p:cNvSpPr txBox="1"/>
          <p:nvPr/>
        </p:nvSpPr>
        <p:spPr>
          <a:xfrm>
            <a:off x="7571773" y="601026"/>
            <a:ext cx="1863523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Emittance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357768-40FB-C88A-3EDC-CAFDF79D0249}"/>
              </a:ext>
            </a:extLst>
          </p:cNvPr>
          <p:cNvSpPr txBox="1"/>
          <p:nvPr/>
        </p:nvSpPr>
        <p:spPr>
          <a:xfrm>
            <a:off x="7571773" y="3457795"/>
            <a:ext cx="1863523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Bunch intensity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06E49-08C7-3646-4213-7D17FFE5C02B}"/>
              </a:ext>
            </a:extLst>
          </p:cNvPr>
          <p:cNvSpPr txBox="1"/>
          <p:nvPr/>
        </p:nvSpPr>
        <p:spPr>
          <a:xfrm>
            <a:off x="789010" y="2354470"/>
            <a:ext cx="981917" cy="1846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PU target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2B3C8A-20A8-1B74-37AA-891FD20B9716}"/>
              </a:ext>
            </a:extLst>
          </p:cNvPr>
          <p:cNvSpPr txBox="1"/>
          <p:nvPr/>
        </p:nvSpPr>
        <p:spPr>
          <a:xfrm>
            <a:off x="587873" y="5384469"/>
            <a:ext cx="4366092" cy="738664"/>
          </a:xfrm>
          <a:prstGeom prst="rect">
            <a:avLst/>
          </a:prstGeom>
          <a:solidFill>
            <a:schemeClr val="bg1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Step in leveling time results from the combination of smaller emittances at start of SB </a:t>
            </a: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increased bunch intensity.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8C17B5-8FBA-B202-D53B-A97C8294A45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020987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0E390B-B5B3-4485-C7E1-92AF61DB3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BCMS performance in 2024: Performance gain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3989CF-716A-E676-38A1-D326E465C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570" y="1400514"/>
            <a:ext cx="5725128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841763-BE72-8C8A-96DD-940858E31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2638" y="1397114"/>
            <a:ext cx="5711609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6770E8-CDAD-2351-4D02-0FE5DCDA9065}"/>
              </a:ext>
            </a:extLst>
          </p:cNvPr>
          <p:cNvSpPr txBox="1"/>
          <p:nvPr/>
        </p:nvSpPr>
        <p:spPr>
          <a:xfrm>
            <a:off x="2406948" y="1056933"/>
            <a:ext cx="1860371" cy="246221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9614, Standard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7FB847-D941-1EB7-E58B-679F1FDCEE1F}"/>
              </a:ext>
            </a:extLst>
          </p:cNvPr>
          <p:cNvSpPr txBox="1"/>
          <p:nvPr/>
        </p:nvSpPr>
        <p:spPr>
          <a:xfrm>
            <a:off x="8566472" y="1056934"/>
            <a:ext cx="1565003" cy="246221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9667, BCMS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3ED2CE-A494-275C-E2D5-9E0D7441AFF1}"/>
              </a:ext>
            </a:extLst>
          </p:cNvPr>
          <p:cNvSpPr txBox="1"/>
          <p:nvPr/>
        </p:nvSpPr>
        <p:spPr>
          <a:xfrm>
            <a:off x="576297" y="5457486"/>
            <a:ext cx="9030689" cy="984885"/>
          </a:xfrm>
          <a:prstGeom prst="rect">
            <a:avLst/>
          </a:prstGeom>
          <a:solidFill>
            <a:schemeClr val="bg1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Considering a turn-around time of </a:t>
            </a: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2.5h</a:t>
            </a: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GB" sz="1600" dirty="0"/>
              <a:t>F</a:t>
            </a:r>
            <a:r>
              <a:rPr lang="en-CH" sz="1600" dirty="0"/>
              <a:t>rom 1.22 fb</a:t>
            </a:r>
            <a:r>
              <a:rPr lang="en-CH" sz="1600" baseline="30000" dirty="0"/>
              <a:t>-1</a:t>
            </a:r>
            <a:r>
              <a:rPr lang="en-CH" sz="1600" dirty="0"/>
              <a:t>/day with standard to 1.32 fb</a:t>
            </a:r>
            <a:r>
              <a:rPr lang="en-CH" sz="1600" baseline="30000" dirty="0"/>
              <a:t>-1</a:t>
            </a:r>
            <a:r>
              <a:rPr lang="en-CH" sz="1600" dirty="0"/>
              <a:t>/day with BCMS: </a:t>
            </a:r>
            <a:r>
              <a:rPr lang="en-CH" sz="1600" b="1" dirty="0">
                <a:solidFill>
                  <a:srgbClr val="00B050"/>
                </a:solidFill>
              </a:rPr>
              <a:t>+8.2% </a:t>
            </a:r>
            <a:r>
              <a:rPr lang="en-CH" sz="1600" dirty="0"/>
              <a:t>integrated luminosity for fills that make it to the optimal fill length (&gt;8h)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D490B5-BB60-EB1C-2AF3-084701B4623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25174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0E390B-B5B3-4485-C7E1-92AF61DB3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BCMS performance in 2024: Performance gain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3989CF-716A-E676-38A1-D326E465C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570" y="1400514"/>
            <a:ext cx="5725128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841763-BE72-8C8A-96DD-940858E31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2638" y="1397114"/>
            <a:ext cx="5711609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6770E8-CDAD-2351-4D02-0FE5DCDA9065}"/>
              </a:ext>
            </a:extLst>
          </p:cNvPr>
          <p:cNvSpPr txBox="1"/>
          <p:nvPr/>
        </p:nvSpPr>
        <p:spPr>
          <a:xfrm>
            <a:off x="2406948" y="1056933"/>
            <a:ext cx="1860371" cy="246221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9614, Standard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7FB847-D941-1EB7-E58B-679F1FDCEE1F}"/>
              </a:ext>
            </a:extLst>
          </p:cNvPr>
          <p:cNvSpPr txBox="1"/>
          <p:nvPr/>
        </p:nvSpPr>
        <p:spPr>
          <a:xfrm>
            <a:off x="8566472" y="1056934"/>
            <a:ext cx="1565003" cy="246221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9667, BCMS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3ED2CE-A494-275C-E2D5-9E0D7441AFF1}"/>
              </a:ext>
            </a:extLst>
          </p:cNvPr>
          <p:cNvSpPr txBox="1"/>
          <p:nvPr/>
        </p:nvSpPr>
        <p:spPr>
          <a:xfrm>
            <a:off x="576297" y="5457486"/>
            <a:ext cx="9030689" cy="984885"/>
          </a:xfrm>
          <a:prstGeom prst="rect">
            <a:avLst/>
          </a:prstGeom>
          <a:solidFill>
            <a:schemeClr val="bg1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Considering a turn-around time of </a:t>
            </a: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2.5h</a:t>
            </a: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GB" sz="1600" dirty="0"/>
              <a:t>F</a:t>
            </a:r>
            <a:r>
              <a:rPr lang="en-CH" sz="1600" dirty="0"/>
              <a:t>rom 1.22 fb</a:t>
            </a:r>
            <a:r>
              <a:rPr lang="en-CH" sz="1600" baseline="30000" dirty="0"/>
              <a:t>-1</a:t>
            </a:r>
            <a:r>
              <a:rPr lang="en-CH" sz="1600" dirty="0"/>
              <a:t>/day with standard to 1.32 fb</a:t>
            </a:r>
            <a:r>
              <a:rPr lang="en-CH" sz="1600" baseline="30000" dirty="0"/>
              <a:t>-1</a:t>
            </a:r>
            <a:r>
              <a:rPr lang="en-CH" sz="1600" dirty="0"/>
              <a:t>/day with BCMS: </a:t>
            </a:r>
            <a:r>
              <a:rPr lang="en-CH" sz="1600" b="1" dirty="0">
                <a:solidFill>
                  <a:srgbClr val="00B050"/>
                </a:solidFill>
              </a:rPr>
              <a:t>+8.2% </a:t>
            </a:r>
            <a:r>
              <a:rPr lang="en-CH" sz="1600" dirty="0"/>
              <a:t>integrated luminosity for fills that make it to the optimal fill length (&gt;8h)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D490B5-BB60-EB1C-2AF3-084701B4623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12</a:t>
            </a:fld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A3033D-82E7-E4A5-33FC-5DCEC2E4CF3A}"/>
              </a:ext>
            </a:extLst>
          </p:cNvPr>
          <p:cNvSpPr txBox="1"/>
          <p:nvPr/>
        </p:nvSpPr>
        <p:spPr>
          <a:xfrm>
            <a:off x="1706459" y="2326676"/>
            <a:ext cx="8779082" cy="1540988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en-CH" sz="2500" dirty="0">
                <a:solidFill>
                  <a:schemeClr val="tx1"/>
                </a:solidFill>
              </a:rPr>
              <a:t>Based on </a:t>
            </a:r>
            <a:r>
              <a:rPr lang="en-CH" sz="2500" dirty="0">
                <a:solidFill>
                  <a:schemeClr val="tx1"/>
                </a:solidFill>
                <a:hlinkClick r:id="rId4"/>
              </a:rPr>
              <a:t>BCMS experience of 2024</a:t>
            </a:r>
            <a:r>
              <a:rPr lang="en-CH" sz="2500" dirty="0">
                <a:solidFill>
                  <a:schemeClr val="tx1"/>
                </a:solidFill>
              </a:rPr>
              <a:t>, 10% smaller emittance at start of SB + 2% larger bunch intensity </a:t>
            </a:r>
          </a:p>
          <a:p>
            <a:r>
              <a:rPr lang="en-CH" sz="25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CH" sz="2500" dirty="0">
                <a:solidFill>
                  <a:schemeClr val="tx1"/>
                </a:solidFill>
              </a:rPr>
              <a:t>8% gain in integrated luminosity for LHC. Explore feasibility of BCMS scenario as baseline for HL-LHC?</a:t>
            </a:r>
            <a:endParaRPr kumimoji="0" lang="en-CH" sz="2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204772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0E390B-B5B3-4485-C7E1-92AF61DB3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BCMS performance in 2024: Performance gain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3989CF-716A-E676-38A1-D326E465C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570" y="1400514"/>
            <a:ext cx="5725128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841763-BE72-8C8A-96DD-940858E31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2638" y="1397114"/>
            <a:ext cx="5711609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6770E8-CDAD-2351-4D02-0FE5DCDA9065}"/>
              </a:ext>
            </a:extLst>
          </p:cNvPr>
          <p:cNvSpPr txBox="1"/>
          <p:nvPr/>
        </p:nvSpPr>
        <p:spPr>
          <a:xfrm>
            <a:off x="2406948" y="1056933"/>
            <a:ext cx="1860371" cy="246221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9614, Standard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7FB847-D941-1EB7-E58B-679F1FDCEE1F}"/>
              </a:ext>
            </a:extLst>
          </p:cNvPr>
          <p:cNvSpPr txBox="1"/>
          <p:nvPr/>
        </p:nvSpPr>
        <p:spPr>
          <a:xfrm>
            <a:off x="8566472" y="1056934"/>
            <a:ext cx="1565003" cy="246221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9667, BCMS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3ED2CE-A494-275C-E2D5-9E0D7441AFF1}"/>
              </a:ext>
            </a:extLst>
          </p:cNvPr>
          <p:cNvSpPr txBox="1"/>
          <p:nvPr/>
        </p:nvSpPr>
        <p:spPr>
          <a:xfrm>
            <a:off x="576297" y="5457486"/>
            <a:ext cx="9030689" cy="984885"/>
          </a:xfrm>
          <a:prstGeom prst="rect">
            <a:avLst/>
          </a:prstGeom>
          <a:solidFill>
            <a:schemeClr val="bg1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Considering a turn-around time of </a:t>
            </a: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2.5h</a:t>
            </a: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GB" sz="1600" dirty="0"/>
              <a:t>F</a:t>
            </a:r>
            <a:r>
              <a:rPr lang="en-CH" sz="1600" dirty="0"/>
              <a:t>rom 1.22 fb</a:t>
            </a:r>
            <a:r>
              <a:rPr lang="en-CH" sz="1600" baseline="30000" dirty="0"/>
              <a:t>-1</a:t>
            </a:r>
            <a:r>
              <a:rPr lang="en-CH" sz="1600" dirty="0"/>
              <a:t>/day with standard to 1.32 fb</a:t>
            </a:r>
            <a:r>
              <a:rPr lang="en-CH" sz="1600" baseline="30000" dirty="0"/>
              <a:t>-1</a:t>
            </a:r>
            <a:r>
              <a:rPr lang="en-CH" sz="1600" dirty="0"/>
              <a:t>/day with BCMS: </a:t>
            </a:r>
            <a:r>
              <a:rPr lang="en-CH" sz="1600" b="1" dirty="0">
                <a:solidFill>
                  <a:srgbClr val="00B050"/>
                </a:solidFill>
              </a:rPr>
              <a:t>+8.2% </a:t>
            </a:r>
            <a:r>
              <a:rPr lang="en-CH" sz="1600" dirty="0"/>
              <a:t>integrated luminosity for fills that make it to the optimal fill length (&gt;8h)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D490B5-BB60-EB1C-2AF3-084701B4623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13</a:t>
            </a:fld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A3033D-82E7-E4A5-33FC-5DCEC2E4CF3A}"/>
              </a:ext>
            </a:extLst>
          </p:cNvPr>
          <p:cNvSpPr txBox="1"/>
          <p:nvPr/>
        </p:nvSpPr>
        <p:spPr>
          <a:xfrm>
            <a:off x="1331470" y="1180043"/>
            <a:ext cx="10012033" cy="5001369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500" dirty="0">
                <a:solidFill>
                  <a:schemeClr val="tx1"/>
                </a:solidFill>
              </a:rPr>
              <a:t>Impact of tails in the LHC to be considered and studied (“BCMS with reduced tails” from the injectors F. Asvesta, M. Bozatzis).</a:t>
            </a:r>
          </a:p>
          <a:p>
            <a:endParaRPr kumimoji="0" lang="en-CH" sz="25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endParaRPr lang="en-CH" sz="2500" dirty="0">
              <a:solidFill>
                <a:schemeClr val="tx1"/>
              </a:solidFill>
            </a:endParaRPr>
          </a:p>
          <a:p>
            <a:endParaRPr kumimoji="0" lang="en-CH" sz="25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endParaRPr lang="en-CH" sz="2500" dirty="0">
              <a:solidFill>
                <a:schemeClr val="tx1"/>
              </a:solidFill>
            </a:endParaRPr>
          </a:p>
          <a:p>
            <a:endParaRPr kumimoji="0" lang="en-CH" sz="25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endParaRPr lang="en-CH" sz="2500" dirty="0">
              <a:solidFill>
                <a:schemeClr val="tx1"/>
              </a:solidFill>
            </a:endParaRPr>
          </a:p>
          <a:p>
            <a:endParaRPr kumimoji="0" lang="en-CH" sz="25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endParaRPr lang="en-CH" sz="2500" dirty="0">
              <a:solidFill>
                <a:schemeClr val="tx1"/>
              </a:solidFill>
            </a:endParaRPr>
          </a:p>
          <a:p>
            <a:endParaRPr kumimoji="0" lang="en-CH" sz="25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endParaRPr kumimoji="0" lang="en-CH" sz="25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endParaRPr kumimoji="0" lang="en-CH" sz="2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12467B-A77E-9B60-6337-CA85F1CC3CE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677809" y="2162353"/>
            <a:ext cx="3756835" cy="3756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E71479-4E06-897F-995E-B5BB9ADAE196}"/>
              </a:ext>
            </a:extLst>
          </p:cNvPr>
          <p:cNvSpPr txBox="1"/>
          <p:nvPr/>
        </p:nvSpPr>
        <p:spPr>
          <a:xfrm>
            <a:off x="1626322" y="2594919"/>
            <a:ext cx="3051487" cy="8340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MD on non-factorization of VdM beams E. Lamb, G. Sterbini 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28956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14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88985"/>
              </p:ext>
            </p:extLst>
          </p:nvPr>
        </p:nvGraphicFramePr>
        <p:xfrm>
          <a:off x="136576" y="1254863"/>
          <a:ext cx="11918848" cy="38111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744928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Bunch intensity (1e11 ppb)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x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y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CC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PU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max</a:t>
                      </a:r>
                      <a:endParaRPr lang="en-GB" sz="1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Intensity ramp-up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Proton physics [1]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IP1/5 bunches [2]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IP8 bunches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Emit start of SB (</a:t>
                      </a:r>
                      <a:r>
                        <a:rPr lang="el-GR" sz="1000" b="1" u="none" strike="noStrike" dirty="0">
                          <a:effectLst/>
                        </a:rPr>
                        <a:t>μ</a:t>
                      </a:r>
                      <a:r>
                        <a:rPr lang="en-US" sz="1000" b="1" u="none" strike="noStrike" dirty="0">
                          <a:effectLst/>
                        </a:rPr>
                        <a:t>m</a:t>
                      </a:r>
                      <a:r>
                        <a:rPr lang="en-GB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crossing plane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</a:t>
                      </a:r>
                      <a:r>
                        <a:rPr lang="el-GR" sz="1000" b="1" u="none" strike="noStrike" dirty="0">
                          <a:effectLst/>
                        </a:rPr>
                        <a:t>φ/2 (μ</a:t>
                      </a:r>
                      <a:r>
                        <a:rPr lang="en-US" sz="1000" b="1" u="none" strike="noStrike" dirty="0">
                          <a:effectLst/>
                        </a:rPr>
                        <a:t>rad</a:t>
                      </a:r>
                      <a:r>
                        <a:rPr lang="el-GR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LHCb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r>
                        <a:rPr lang="en-GB" sz="1000" b="1" u="none" strike="noStrike" dirty="0" err="1">
                          <a:effectLst/>
                        </a:rPr>
                        <a:t>L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peak</a:t>
                      </a:r>
                      <a:r>
                        <a:rPr lang="en-GB" sz="1000" b="1" u="none" strike="noStrike" baseline="-25000" dirty="0">
                          <a:effectLst/>
                        </a:rPr>
                        <a:t> </a:t>
                      </a:r>
                      <a:r>
                        <a:rPr lang="en-GB" sz="1000" b="1" u="none" strike="noStrike" baseline="0" dirty="0">
                          <a:effectLst/>
                        </a:rPr>
                        <a:t>(1e33 Hz/cm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000" b="1" u="none" strike="noStrike" baseline="0" dirty="0">
                          <a:effectLst/>
                        </a:rPr>
                        <a:t>) [3]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152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sym typeface="Wingdings" pitchFamily="2" charset="2"/>
                        </a:rPr>
                        <a:t>130</a:t>
                      </a:r>
                      <a:endParaRPr lang="en-CH" sz="12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195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sym typeface="Wingdings" pitchFamily="2" charset="2"/>
                        </a:rPr>
                        <a:t>172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198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sym typeface="Wingdings" pitchFamily="2" charset="2"/>
                        </a:rPr>
                        <a:t>175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198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sym typeface="Wingdings" pitchFamily="2" charset="2"/>
                        </a:rPr>
                        <a:t>175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165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sym typeface="Wingdings" pitchFamily="2" charset="2"/>
                        </a:rPr>
                        <a:t>141</a:t>
                      </a:r>
                      <a:endParaRPr lang="en-CH" sz="12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203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sym typeface="Wingdings" pitchFamily="2" charset="2"/>
                        </a:rPr>
                        <a:t>179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6129A97-325E-559D-0CEC-723FC58EB0FC}"/>
              </a:ext>
            </a:extLst>
          </p:cNvPr>
          <p:cNvSpPr txBox="1"/>
          <p:nvPr/>
        </p:nvSpPr>
        <p:spPr>
          <a:xfrm>
            <a:off x="4360986" y="5704137"/>
            <a:ext cx="3847207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“N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ominal ions”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Wingdings" pitchFamily="2" charset="2"/>
              </a:rPr>
              <a:t>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Wingdings" pitchFamily="2" charset="2"/>
              </a:rPr>
              <a:t>“Extended ions”</a:t>
            </a:r>
            <a:endParaRPr kumimoji="0" lang="en-CH" sz="1800" b="1" i="0" u="none" strike="noStrike" cap="none" spc="0" normalizeH="0" baseline="0" dirty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C23CC52-36D1-2F1A-B6E9-77A23CBF8E9C}"/>
              </a:ext>
            </a:extLst>
          </p:cNvPr>
          <p:cNvCxnSpPr>
            <a:cxnSpLocks/>
          </p:cNvCxnSpPr>
          <p:nvPr/>
        </p:nvCxnSpPr>
        <p:spPr>
          <a:xfrm flipH="1">
            <a:off x="6569612" y="5065985"/>
            <a:ext cx="407963" cy="638152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44386021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Scenarios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15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92D19F7-4973-BD3A-0A8C-4218D8C2AE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438551"/>
              </p:ext>
            </p:extLst>
          </p:nvPr>
        </p:nvGraphicFramePr>
        <p:xfrm>
          <a:off x="969996" y="1026242"/>
          <a:ext cx="9848916" cy="4089023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3567798">
                  <a:extLst>
                    <a:ext uri="{9D8B030D-6E8A-4147-A177-3AD203B41FA5}">
                      <a16:colId xmlns:a16="http://schemas.microsoft.com/office/drawing/2014/main" val="1588228874"/>
                    </a:ext>
                  </a:extLst>
                </a:gridCol>
                <a:gridCol w="2172496">
                  <a:extLst>
                    <a:ext uri="{9D8B030D-6E8A-4147-A177-3AD203B41FA5}">
                      <a16:colId xmlns:a16="http://schemas.microsoft.com/office/drawing/2014/main" val="2457004706"/>
                    </a:ext>
                  </a:extLst>
                </a:gridCol>
                <a:gridCol w="1646393">
                  <a:extLst>
                    <a:ext uri="{9D8B030D-6E8A-4147-A177-3AD203B41FA5}">
                      <a16:colId xmlns:a16="http://schemas.microsoft.com/office/drawing/2014/main" val="3100274100"/>
                    </a:ext>
                  </a:extLst>
                </a:gridCol>
                <a:gridCol w="2462229">
                  <a:extLst>
                    <a:ext uri="{9D8B030D-6E8A-4147-A177-3AD203B41FA5}">
                      <a16:colId xmlns:a16="http://schemas.microsoft.com/office/drawing/2014/main" val="262373850"/>
                    </a:ext>
                  </a:extLst>
                </a:gridCol>
              </a:tblGrid>
              <a:tr h="378102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Scenario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Optics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Duration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Filling scheme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593991"/>
                  </a:ext>
                </a:extLst>
              </a:tr>
              <a:tr h="476117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Round Run4 20cm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Nominal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Standard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8433021"/>
                  </a:ext>
                </a:extLst>
              </a:tr>
              <a:tr h="476117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Round hybrid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Round Run4 20cm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Nominal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Hybrid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2161869"/>
                  </a:ext>
                </a:extLst>
              </a:tr>
              <a:tr h="4761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Round BCMS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Round Run4 20cm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Nominal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BCMS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217016"/>
                  </a:ext>
                </a:extLst>
              </a:tr>
              <a:tr h="476117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Flat 8/18 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Flat 8/18 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Nominal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Standard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879343"/>
                  </a:ext>
                </a:extLst>
              </a:tr>
              <a:tr h="476117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V</a:t>
                      </a:r>
                      <a:r>
                        <a:rPr lang="en-GB" sz="1500" b="1" dirty="0"/>
                        <a:t>b</a:t>
                      </a:r>
                      <a:r>
                        <a:rPr lang="en-CH" sz="1500" b="1" dirty="0"/>
                        <a:t>aseline 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Round Run4 20cm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Standard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0704920"/>
                  </a:ext>
                </a:extLst>
              </a:tr>
              <a:tr h="476117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Round hybrid 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Round Run4 20cm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Hybrid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7449784"/>
                  </a:ext>
                </a:extLst>
              </a:tr>
              <a:tr h="4761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Round BCMS 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Round Run4 20cm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BCMS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6897101"/>
                  </a:ext>
                </a:extLst>
              </a:tr>
              <a:tr h="378102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Flat 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Flat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Standard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5688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96321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33DA0F-5A38-2C33-CA69-FB4077F2F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239"/>
            <a:ext cx="11376026" cy="787382"/>
          </a:xfrm>
        </p:spPr>
        <p:txBody>
          <a:bodyPr/>
          <a:lstStyle/>
          <a:p>
            <a:r>
              <a:rPr lang="en-CH" dirty="0"/>
              <a:t>Leveling time &amp; optimal fill length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906000-E702-489E-49DD-F03618C1B20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16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8ACEE9A-1D74-3C7D-3EDC-FE555626CB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638072"/>
              </p:ext>
            </p:extLst>
          </p:nvPr>
        </p:nvGraphicFramePr>
        <p:xfrm>
          <a:off x="782471" y="4872026"/>
          <a:ext cx="10301538" cy="9000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2300634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1819980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2060308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2060308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2060308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</a:tblGrid>
              <a:tr h="2945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Run 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  <a:latin typeface="+mn-lt"/>
                        </a:rPr>
                        <a:t>Baseline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  <a:latin typeface="+mn-lt"/>
                        </a:rPr>
                        <a:t>Round hybrid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  <a:latin typeface="+mn-lt"/>
                        </a:rPr>
                        <a:t>Round BCMS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  <a:latin typeface="+mn-lt"/>
                        </a:rPr>
                        <a:t>Flat 8/18 cm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201820"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Run 6 leveling time (h)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cap="none" spc="0" baseline="0" dirty="0">
                          <a:solidFill>
                            <a:schemeClr val="accent1"/>
                          </a:solidFill>
                          <a:effectLst/>
                          <a:uFillTx/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6.7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6.5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6.8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7.5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  <a:tr h="201820"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Run 6 optimal fill length (h)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8.1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8.2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8.8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03757"/>
                  </a:ext>
                </a:extLst>
              </a:tr>
              <a:tr h="201820"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Yearly integrated lumi (fb-1)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269.1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240.9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270.9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277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720249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86DB67D4-2A6C-F173-2008-B082AC1A6F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7250"/>
            <a:ext cx="3150000" cy="36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C369996-CA72-A5CC-2B0F-C0D37FB58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59590" y="1247250"/>
            <a:ext cx="3150000" cy="360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B68AAEB-33A7-0962-4291-B82D159352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9180" y="1247250"/>
            <a:ext cx="3150000" cy="360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EC07F4B-9AA8-1A95-2FE1-E383DD0CD2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78769" y="1247250"/>
            <a:ext cx="3150000" cy="360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BB20689-F65D-2F8C-BB53-671307BF7F7D}"/>
              </a:ext>
            </a:extLst>
          </p:cNvPr>
          <p:cNvSpPr txBox="1"/>
          <p:nvPr/>
        </p:nvSpPr>
        <p:spPr>
          <a:xfrm>
            <a:off x="1142998" y="861649"/>
            <a:ext cx="1178169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Baseline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6353B8-60BD-F1B9-419A-795471D37D4A}"/>
              </a:ext>
            </a:extLst>
          </p:cNvPr>
          <p:cNvSpPr txBox="1"/>
          <p:nvPr/>
        </p:nvSpPr>
        <p:spPr>
          <a:xfrm>
            <a:off x="3933091" y="864216"/>
            <a:ext cx="1570894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Round hybrid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C58F0F-57C7-ACE2-E422-ED85D5638275}"/>
              </a:ext>
            </a:extLst>
          </p:cNvPr>
          <p:cNvSpPr txBox="1"/>
          <p:nvPr/>
        </p:nvSpPr>
        <p:spPr>
          <a:xfrm>
            <a:off x="6869111" y="861649"/>
            <a:ext cx="1570894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Round BCMS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6D8648-D17F-1881-0267-CA1B4619D082}"/>
              </a:ext>
            </a:extLst>
          </p:cNvPr>
          <p:cNvSpPr txBox="1"/>
          <p:nvPr/>
        </p:nvSpPr>
        <p:spPr>
          <a:xfrm>
            <a:off x="10130662" y="861648"/>
            <a:ext cx="1570894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Flat 8/18 cm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D2D773-F1B7-1222-7AFC-7A37BEB6806E}"/>
              </a:ext>
            </a:extLst>
          </p:cNvPr>
          <p:cNvSpPr txBox="1"/>
          <p:nvPr/>
        </p:nvSpPr>
        <p:spPr>
          <a:xfrm>
            <a:off x="180349" y="5809118"/>
            <a:ext cx="1183130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800" dirty="0"/>
              <a:t>For Run 4, reaching 15 cm instead of 20 cm results in 3.44% increase of integrated </a:t>
            </a:r>
            <a:r>
              <a:rPr lang="en-US" sz="1800" dirty="0" err="1"/>
              <a:t>lumi</a:t>
            </a:r>
            <a:r>
              <a:rPr lang="en-US" sz="1800" dirty="0"/>
              <a:t> per year</a:t>
            </a:r>
            <a:endParaRPr lang="en-CH" sz="1800" dirty="0"/>
          </a:p>
        </p:txBody>
      </p:sp>
    </p:spTree>
    <p:extLst>
      <p:ext uri="{BB962C8B-B14F-4D97-AF65-F5344CB8AC3E}">
        <p14:creationId xmlns:p14="http://schemas.microsoft.com/office/powerpoint/2010/main" val="63872719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Yearly &amp; total 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17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0B4AED-D56F-635F-8323-869FF7C47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37314"/>
              </p:ext>
            </p:extLst>
          </p:nvPr>
        </p:nvGraphicFramePr>
        <p:xfrm>
          <a:off x="628650" y="968753"/>
          <a:ext cx="9112250" cy="415399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911225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</a:tblGrid>
              <a:tr h="8288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 dirty="0"/>
                        <a:t>Baseline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/>
                        <a:t>Round hybrid</a:t>
                      </a:r>
                      <a:endParaRPr lang="en-CH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/>
                        <a:t>Round BCMS</a:t>
                      </a:r>
                      <a:endParaRPr lang="en-CH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/>
                        <a:t>Flat 8/18 cm</a:t>
                      </a:r>
                      <a:endParaRPr lang="en-CH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/>
                        <a:t>Vbaseline extended ions</a:t>
                      </a:r>
                      <a:endParaRPr lang="en-CH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/>
                        <a:t>Round hybrid extended ions</a:t>
                      </a:r>
                      <a:endParaRPr lang="en-CH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/>
                        <a:t>Round BCMS extended ions</a:t>
                      </a:r>
                      <a:endParaRPr lang="en-CH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/>
                        <a:t>Flat 8/18 cm extended ions</a:t>
                      </a:r>
                      <a:endParaRPr lang="en-CH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02288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2029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186.1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210.7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186.1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210.7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238.8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213.4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54.1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238.8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213.4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54.1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235.7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210.7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237.9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50.8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235.7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210.7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237.9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50.8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02288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248.5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222.6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250.2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213.8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191.6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215.3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220.3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311.7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278.6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313.7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320.5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275.4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246.2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277.2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83.2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316.4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282.9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318.4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325.3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280.1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250.5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281.9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88.1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316.4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282.9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318.4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325.3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280.1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250.5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281.9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288.1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0228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269.1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240.9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270.9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213.2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207.1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232.8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324.3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289.9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326.4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33.4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286.5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256.1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288.3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l-G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94.6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  <a:tr h="3022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Total (fb</a:t>
                      </a:r>
                      <a:r>
                        <a:rPr lang="en-US" sz="12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cap="none" spc="0" baseline="0" dirty="0">
                          <a:solidFill>
                            <a:schemeClr val="accent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2478.5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2217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2497.7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2560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cap="none" spc="0" baseline="0" dirty="0">
                          <a:solidFill>
                            <a:schemeClr val="accent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2259.2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2021.2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2277.1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2334.9</a:t>
                      </a:r>
                      <a:endParaRPr lang="el-GR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896110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Realtive yearly &amp; total 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18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0B4AED-D56F-635F-8323-869FF7C47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142138"/>
              </p:ext>
            </p:extLst>
          </p:nvPr>
        </p:nvGraphicFramePr>
        <p:xfrm>
          <a:off x="628650" y="1005822"/>
          <a:ext cx="9024815" cy="415399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911225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823790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</a:tblGrid>
              <a:tr h="8288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Baseline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(fb-</a:t>
                      </a:r>
                      <a:r>
                        <a:rPr lang="en-GB" sz="1200" baseline="30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GB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 hybrid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 BCMS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8/18 cm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Vbaseline extended 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 hybrid extended 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 BCMS extended 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8/18 cm extended 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02288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-5.21%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4.17%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-5.21%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4.17%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-10.53%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-10.53%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238.8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-10.64%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6.41%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-10.64%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6.41%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235.7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-10.61%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6.41%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-10.61%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6.41%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02288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248.5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-10.42%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3.02%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-13.96%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-22.90%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-13.36%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-11.34%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311.7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-10.62%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2.82%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-11.65%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-21.02%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-11.07%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-9.14%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316.4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-10.58%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2.81%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-11.48%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-20.83%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-10.90%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-8.94%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2038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316.4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-10.58%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2.81%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-11.48%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-20.83%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-10.90%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-8.94%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0228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269.1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-10.48%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2.94%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-20.78%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-23.04%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-13.49%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-11.52%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02288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2041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324.3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-10.60%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2.81%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-11.66%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-21.03%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-11.10%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-9.15%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  <a:tr h="302288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2478.5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-10.55%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3.28%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-8.85%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-18.45%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-8.13%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-5.79%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FAE5881-ED90-6ADD-B303-E9826FB6EFD2}"/>
              </a:ext>
            </a:extLst>
          </p:cNvPr>
          <p:cNvSpPr txBox="1"/>
          <p:nvPr/>
        </p:nvSpPr>
        <p:spPr>
          <a:xfrm>
            <a:off x="1444195" y="5246250"/>
            <a:ext cx="7519687" cy="129266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accent6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/>
              <a:t>Reaching 15 cm in Run 4 results in 3.44% increase of integrated </a:t>
            </a:r>
            <a:r>
              <a:rPr lang="en-US" sz="1400" dirty="0" err="1"/>
              <a:t>lumi</a:t>
            </a:r>
            <a:r>
              <a:rPr lang="en-US" sz="1400" dirty="0"/>
              <a:t> per year</a:t>
            </a:r>
            <a:endParaRPr lang="en-CH" sz="1400" dirty="0"/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400" dirty="0"/>
              <a:t>Slight increase </a:t>
            </a:r>
            <a:r>
              <a:rPr kumimoji="0" lang="en-CH" sz="14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with BCMS (+1%) for HL-LHC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400" dirty="0"/>
              <a:t>+3% gain with flat optics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4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-9% if ion runs beyond Run 4</a:t>
            </a:r>
            <a:endParaRPr lang="en-CH" sz="1400" dirty="0"/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400" dirty="0"/>
              <a:t>-10% with hybrid, -19% if hybrid + ion runs beyond Run 4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1400" dirty="0"/>
              <a:t>Loss of performance due to </a:t>
            </a:r>
            <a:r>
              <a:rPr lang="en-CH" sz="1400" dirty="0"/>
              <a:t>ion runs beyond Run 4 can be partially mitigated with flat optics</a:t>
            </a:r>
          </a:p>
        </p:txBody>
      </p:sp>
    </p:spTree>
    <p:extLst>
      <p:ext uri="{BB962C8B-B14F-4D97-AF65-F5344CB8AC3E}">
        <p14:creationId xmlns:p14="http://schemas.microsoft.com/office/powerpoint/2010/main" val="203650974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A5074A-5620-C5A8-CA62-59D7385A7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848D5-8B43-F7DA-193C-FB5F31AD855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19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40A565-1C48-83A0-6B1C-F06656368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0617" y="1230923"/>
            <a:ext cx="6710765" cy="439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0643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Baseline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344483"/>
              </p:ext>
            </p:extLst>
          </p:nvPr>
        </p:nvGraphicFramePr>
        <p:xfrm>
          <a:off x="136576" y="1254863"/>
          <a:ext cx="11918848" cy="38111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744928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Bunch intensity (1e11 ppb)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x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y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CC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PU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max</a:t>
                      </a:r>
                      <a:endParaRPr lang="en-GB" sz="1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Intensity ramp-up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Proton physics [1]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IP1/5 bunches [2]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IP8 bunches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Emit start of SB (</a:t>
                      </a:r>
                      <a:r>
                        <a:rPr lang="el-GR" sz="1000" b="1" u="none" strike="noStrike" dirty="0">
                          <a:effectLst/>
                        </a:rPr>
                        <a:t>μ</a:t>
                      </a:r>
                      <a:r>
                        <a:rPr lang="en-US" sz="1000" b="1" u="none" strike="noStrike" dirty="0">
                          <a:effectLst/>
                        </a:rPr>
                        <a:t>m</a:t>
                      </a:r>
                      <a:r>
                        <a:rPr lang="en-GB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crossing plane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</a:t>
                      </a:r>
                      <a:r>
                        <a:rPr lang="el-GR" sz="1000" b="1" u="none" strike="noStrike" dirty="0">
                          <a:effectLst/>
                        </a:rPr>
                        <a:t>φ/2 (μ</a:t>
                      </a:r>
                      <a:r>
                        <a:rPr lang="en-US" sz="1000" b="1" u="none" strike="noStrike" dirty="0">
                          <a:effectLst/>
                        </a:rPr>
                        <a:t>rad</a:t>
                      </a:r>
                      <a:r>
                        <a:rPr lang="el-GR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LHCb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r>
                        <a:rPr lang="en-GB" sz="1000" b="1" u="none" strike="noStrike" dirty="0" err="1">
                          <a:effectLst/>
                        </a:rPr>
                        <a:t>L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peak</a:t>
                      </a:r>
                      <a:r>
                        <a:rPr lang="en-GB" sz="1000" b="1" u="none" strike="noStrike" baseline="-25000" dirty="0">
                          <a:effectLst/>
                        </a:rPr>
                        <a:t> </a:t>
                      </a:r>
                      <a:r>
                        <a:rPr lang="en-GB" sz="1000" b="1" u="none" strike="noStrike" baseline="0" dirty="0">
                          <a:effectLst/>
                        </a:rPr>
                        <a:t>(1e33 Hz/cm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000" b="1" u="none" strike="noStrike" baseline="0" dirty="0">
                          <a:effectLst/>
                        </a:rPr>
                        <a:t>) [3]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C055812-2203-E18B-6951-7679ACCF5A22}"/>
              </a:ext>
            </a:extLst>
          </p:cNvPr>
          <p:cNvSpPr txBox="1"/>
          <p:nvPr/>
        </p:nvSpPr>
        <p:spPr>
          <a:xfrm>
            <a:off x="136576" y="5221691"/>
            <a:ext cx="10110951" cy="984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en-GB" sz="1600" dirty="0"/>
              <a:t>[1]: No ion operation beyond Run 4</a:t>
            </a:r>
            <a:endParaRPr lang="en-CH" sz="1600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600" dirty="0"/>
              <a:t>[2]: </a:t>
            </a:r>
            <a:r>
              <a:rPr lang="en-GB" sz="1600" dirty="0">
                <a:hlinkClick r:id="rId2"/>
              </a:rPr>
              <a:t>25ns_2760b_2748_2492_2574_288bpi_13inj_800ns_bs200ns</a:t>
            </a:r>
            <a:endParaRPr lang="en-GB" sz="1600" dirty="0"/>
          </a:p>
          <a:p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[3]: Not considering LHCb upgrade after LS4, up to </a:t>
            </a: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  <a:hlinkClick r:id="rId3"/>
              </a:rPr>
              <a:t>3% loss</a:t>
            </a: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of integrated lumi for ATLAS/CMS.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934974-D068-C5B1-7A68-D458DFD62990}"/>
              </a:ext>
            </a:extLst>
          </p:cNvPr>
          <p:cNvSpPr txBox="1"/>
          <p:nvPr/>
        </p:nvSpPr>
        <p:spPr>
          <a:xfrm>
            <a:off x="4403481" y="590679"/>
            <a:ext cx="338503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Input from new proposed DMR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92799658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A5074A-5620-C5A8-CA62-59D7385A7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848D5-8B43-F7DA-193C-FB5F31AD855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20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40A565-1C48-83A0-6B1C-F06656368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0617" y="1230923"/>
            <a:ext cx="6710765" cy="439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29538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C43909-B6D2-0322-F438-65D3E63D4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149638"/>
            <a:ext cx="11376026" cy="1065744"/>
          </a:xfrm>
        </p:spPr>
        <p:txBody>
          <a:bodyPr/>
          <a:lstStyle/>
          <a:p>
            <a:r>
              <a:rPr lang="en-CH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37EE1-ADA4-DB6F-2D05-DE3E5450505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450689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22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/>
        </p:nvGraphicFramePr>
        <p:xfrm>
          <a:off x="136576" y="1254863"/>
          <a:ext cx="11918848" cy="38111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744928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Bunch intensity (1e11 ppb)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x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y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CC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PU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max</a:t>
                      </a:r>
                      <a:endParaRPr lang="en-GB" sz="1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Intensity ramp-up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Proton physics [1]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IP1/5 bunches [2]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IP8 bunches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Emit start of SB (</a:t>
                      </a:r>
                      <a:r>
                        <a:rPr lang="el-GR" sz="1000" b="1" u="none" strike="noStrike" dirty="0">
                          <a:effectLst/>
                        </a:rPr>
                        <a:t>μ</a:t>
                      </a:r>
                      <a:r>
                        <a:rPr lang="en-US" sz="1000" b="1" u="none" strike="noStrike" dirty="0">
                          <a:effectLst/>
                        </a:rPr>
                        <a:t>m</a:t>
                      </a:r>
                      <a:r>
                        <a:rPr lang="en-GB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crossing plane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</a:t>
                      </a:r>
                      <a:r>
                        <a:rPr lang="el-GR" sz="1000" b="1" u="none" strike="noStrike" dirty="0">
                          <a:effectLst/>
                        </a:rPr>
                        <a:t>φ/2 (μ</a:t>
                      </a:r>
                      <a:r>
                        <a:rPr lang="en-US" sz="1000" b="1" u="none" strike="noStrike" dirty="0">
                          <a:effectLst/>
                        </a:rPr>
                        <a:t>rad</a:t>
                      </a:r>
                      <a:r>
                        <a:rPr lang="el-GR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LHCb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r>
                        <a:rPr lang="en-GB" sz="1000" b="1" u="none" strike="noStrike" dirty="0" err="1">
                          <a:effectLst/>
                        </a:rPr>
                        <a:t>L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peak</a:t>
                      </a:r>
                      <a:r>
                        <a:rPr lang="en-GB" sz="1000" b="1" u="none" strike="noStrike" baseline="-25000" dirty="0">
                          <a:effectLst/>
                        </a:rPr>
                        <a:t> </a:t>
                      </a:r>
                      <a:r>
                        <a:rPr lang="en-GB" sz="1000" b="1" u="none" strike="noStrike" baseline="0" dirty="0">
                          <a:effectLst/>
                        </a:rPr>
                        <a:t>(1e33 Hz/cm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000" b="1" u="none" strike="noStrike" baseline="0" dirty="0">
                          <a:effectLst/>
                        </a:rPr>
                        <a:t>) [3]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 15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CH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15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2D051D0-F7CD-51AB-0304-31C989E4E3F2}"/>
              </a:ext>
            </a:extLst>
          </p:cNvPr>
          <p:cNvSpPr txBox="1"/>
          <p:nvPr/>
        </p:nvSpPr>
        <p:spPr>
          <a:xfrm>
            <a:off x="1046283" y="5418471"/>
            <a:ext cx="5644663" cy="3774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</a:rPr>
              <a:t>”Round Run4 20 cm”</a:t>
            </a:r>
            <a:r>
              <a:rPr lang="en-CH" b="1" dirty="0">
                <a:solidFill>
                  <a:srgbClr val="00B050"/>
                </a:solidFill>
                <a:sym typeface="Wingdings" pitchFamily="2" charset="2"/>
              </a:rPr>
              <a:t> </a:t>
            </a:r>
            <a:r>
              <a:rPr lang="en-CH" b="1" dirty="0">
                <a:solidFill>
                  <a:srgbClr val="00B050"/>
                </a:solidFill>
              </a:rPr>
              <a:t>“Round Run4 15cm”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DF1D33-7726-8DCD-75F9-C8127C63A02F}"/>
              </a:ext>
            </a:extLst>
          </p:cNvPr>
          <p:cNvCxnSpPr>
            <a:cxnSpLocks/>
          </p:cNvCxnSpPr>
          <p:nvPr/>
        </p:nvCxnSpPr>
        <p:spPr>
          <a:xfrm flipH="1">
            <a:off x="3727939" y="3160424"/>
            <a:ext cx="140676" cy="2258047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25095142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847B12-8E86-8BE3-532E-35CB3E43A00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614DBC-D6F3-D701-FDE9-BC10FCE3F4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74" y="263769"/>
            <a:ext cx="10827665" cy="600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53236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124A63-26B3-1EB0-4D21-D224D9679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Intensity ramp 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F89D1D-F83A-2BAD-F7EE-255F4083812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518D0F-9141-A669-4B61-3F6DAD2E6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73" y="1156276"/>
            <a:ext cx="3842194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0FC145-8123-50FA-3345-0638AC508B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417" y="1156276"/>
            <a:ext cx="3842194" cy="25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D094F3-354E-B863-E87E-CA0A2D52F6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49806" y="1156276"/>
            <a:ext cx="3842193" cy="25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515CF6-8305-BA46-B513-9DCBB8F998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68" y="3764201"/>
            <a:ext cx="3842194" cy="25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30CB0A-1DA0-FDEE-64C9-9C5269E405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6662" y="3764201"/>
            <a:ext cx="3842193" cy="252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286A70-02BE-1F20-DC0F-C3A7C6134612}"/>
              </a:ext>
            </a:extLst>
          </p:cNvPr>
          <p:cNvSpPr txBox="1"/>
          <p:nvPr/>
        </p:nvSpPr>
        <p:spPr>
          <a:xfrm>
            <a:off x="258273" y="932033"/>
            <a:ext cx="990235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Run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95BA36-03AC-B228-4945-963B39717FA2}"/>
              </a:ext>
            </a:extLst>
          </p:cNvPr>
          <p:cNvSpPr txBox="1"/>
          <p:nvPr/>
        </p:nvSpPr>
        <p:spPr>
          <a:xfrm>
            <a:off x="762182" y="3998494"/>
            <a:ext cx="972651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Run 5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022BCA0-3D7F-EB47-02A7-5ED347B45BD5}"/>
              </a:ext>
            </a:extLst>
          </p:cNvPr>
          <p:cNvSpPr/>
          <p:nvPr/>
        </p:nvSpPr>
        <p:spPr>
          <a:xfrm>
            <a:off x="153965" y="1156276"/>
            <a:ext cx="12038036" cy="2520000"/>
          </a:xfrm>
          <a:prstGeom prst="roundRect">
            <a:avLst/>
          </a:prstGeom>
          <a:noFill/>
          <a:ln w="1270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93B34B-6562-F69D-62A2-8F74767E9D9A}"/>
              </a:ext>
            </a:extLst>
          </p:cNvPr>
          <p:cNvSpPr/>
          <p:nvPr/>
        </p:nvSpPr>
        <p:spPr>
          <a:xfrm>
            <a:off x="1828800" y="3764201"/>
            <a:ext cx="8458200" cy="2519999"/>
          </a:xfrm>
          <a:prstGeom prst="roundRect">
            <a:avLst/>
          </a:prstGeom>
          <a:noFill/>
          <a:ln w="1270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CF8A0E-EB69-169A-FCA2-97CBC6600BCA}"/>
              </a:ext>
            </a:extLst>
          </p:cNvPr>
          <p:cNvSpPr txBox="1"/>
          <p:nvPr/>
        </p:nvSpPr>
        <p:spPr>
          <a:xfrm>
            <a:off x="5380892" y="373592"/>
            <a:ext cx="421910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Based on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  <a:hlinkClick r:id="rId7"/>
              </a:rPr>
              <a:t>Riccardo’s Chamonix 2024 talk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45584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124A63-26B3-1EB0-4D21-D224D9679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Intensity ramp 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F89D1D-F83A-2BAD-F7EE-255F4083812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518D0F-9141-A669-4B61-3F6DAD2E6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273" y="1157785"/>
            <a:ext cx="3842194" cy="25169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0FC145-8123-50FA-3345-0638AC508B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7417" y="1157785"/>
            <a:ext cx="3842194" cy="25169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D094F3-354E-B863-E87E-CA0A2D52F6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49806" y="1157785"/>
            <a:ext cx="3842193" cy="25169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515CF6-8305-BA46-B513-9DCBB8F998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4468" y="3765710"/>
            <a:ext cx="3842194" cy="25169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30CB0A-1DA0-FDEE-64C9-9C5269E405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6662" y="3765710"/>
            <a:ext cx="3842193" cy="25169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286A70-02BE-1F20-DC0F-C3A7C6134612}"/>
              </a:ext>
            </a:extLst>
          </p:cNvPr>
          <p:cNvSpPr txBox="1"/>
          <p:nvPr/>
        </p:nvSpPr>
        <p:spPr>
          <a:xfrm>
            <a:off x="258273" y="932033"/>
            <a:ext cx="990235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Run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95BA36-03AC-B228-4945-963B39717FA2}"/>
              </a:ext>
            </a:extLst>
          </p:cNvPr>
          <p:cNvSpPr txBox="1"/>
          <p:nvPr/>
        </p:nvSpPr>
        <p:spPr>
          <a:xfrm>
            <a:off x="762182" y="3998494"/>
            <a:ext cx="972651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Run 5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022BCA0-3D7F-EB47-02A7-5ED347B45BD5}"/>
              </a:ext>
            </a:extLst>
          </p:cNvPr>
          <p:cNvSpPr/>
          <p:nvPr/>
        </p:nvSpPr>
        <p:spPr>
          <a:xfrm>
            <a:off x="153965" y="1156276"/>
            <a:ext cx="12038036" cy="2520000"/>
          </a:xfrm>
          <a:prstGeom prst="roundRect">
            <a:avLst/>
          </a:prstGeom>
          <a:noFill/>
          <a:ln w="1270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93B34B-6562-F69D-62A2-8F74767E9D9A}"/>
              </a:ext>
            </a:extLst>
          </p:cNvPr>
          <p:cNvSpPr/>
          <p:nvPr/>
        </p:nvSpPr>
        <p:spPr>
          <a:xfrm>
            <a:off x="1828800" y="3764201"/>
            <a:ext cx="8458200" cy="2519999"/>
          </a:xfrm>
          <a:prstGeom prst="roundRect">
            <a:avLst/>
          </a:prstGeom>
          <a:noFill/>
          <a:ln w="1270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3DF111-4BC0-ECEE-20B1-136F99E14FA5}"/>
              </a:ext>
            </a:extLst>
          </p:cNvPr>
          <p:cNvSpPr txBox="1"/>
          <p:nvPr/>
        </p:nvSpPr>
        <p:spPr>
          <a:xfrm>
            <a:off x="5380892" y="373592"/>
            <a:ext cx="421910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Based on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  <a:hlinkClick r:id="rId7"/>
              </a:rPr>
              <a:t>Riccardo’s Chamonix 2024 talk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251810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22328"/>
              </p:ext>
            </p:extLst>
          </p:nvPr>
        </p:nvGraphicFramePr>
        <p:xfrm>
          <a:off x="136576" y="1254863"/>
          <a:ext cx="11918848" cy="38111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744928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Bunch intensity (1e11 ppb)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x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y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CC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PU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max</a:t>
                      </a:r>
                      <a:endParaRPr lang="en-GB" sz="1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Intensity ramp-up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Proton physics [1]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IP1/5 bunches [2]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IP8 bunches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Emit start of SB (</a:t>
                      </a:r>
                      <a:r>
                        <a:rPr lang="el-GR" sz="1000" b="1" u="none" strike="noStrike" dirty="0">
                          <a:effectLst/>
                        </a:rPr>
                        <a:t>μ</a:t>
                      </a:r>
                      <a:r>
                        <a:rPr lang="en-US" sz="1000" b="1" u="none" strike="noStrike" dirty="0">
                          <a:effectLst/>
                        </a:rPr>
                        <a:t>m</a:t>
                      </a:r>
                      <a:r>
                        <a:rPr lang="en-GB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crossing plane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</a:t>
                      </a:r>
                      <a:r>
                        <a:rPr lang="el-GR" sz="1000" b="1" u="none" strike="noStrike" dirty="0">
                          <a:effectLst/>
                        </a:rPr>
                        <a:t>φ/2 (μ</a:t>
                      </a:r>
                      <a:r>
                        <a:rPr lang="en-US" sz="1000" b="1" u="none" strike="noStrike" dirty="0">
                          <a:effectLst/>
                        </a:rPr>
                        <a:t>rad</a:t>
                      </a:r>
                      <a:r>
                        <a:rPr lang="el-GR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LHCb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r>
                        <a:rPr lang="en-GB" sz="1000" b="1" u="none" strike="noStrike" dirty="0" err="1">
                          <a:effectLst/>
                        </a:rPr>
                        <a:t>L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peak</a:t>
                      </a:r>
                      <a:r>
                        <a:rPr lang="en-GB" sz="1000" b="1" u="none" strike="noStrike" baseline="-25000" dirty="0">
                          <a:effectLst/>
                        </a:rPr>
                        <a:t> </a:t>
                      </a:r>
                      <a:r>
                        <a:rPr lang="en-GB" sz="1000" b="1" u="none" strike="noStrike" baseline="0" dirty="0">
                          <a:effectLst/>
                        </a:rPr>
                        <a:t>(1e33 Hz/cm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000" b="1" u="none" strike="noStrike" baseline="0" dirty="0">
                          <a:effectLst/>
                        </a:rPr>
                        <a:t>) [3]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9802DD0-46BA-68D6-B13B-7D0723350F1E}"/>
              </a:ext>
            </a:extLst>
          </p:cNvPr>
          <p:cNvSpPr txBox="1"/>
          <p:nvPr/>
        </p:nvSpPr>
        <p:spPr>
          <a:xfrm>
            <a:off x="136576" y="5414426"/>
            <a:ext cx="5644663" cy="3774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chemeClr val="accent1">
                    <a:lumMod val="75000"/>
                  </a:schemeClr>
                </a:solidFill>
              </a:rPr>
              <a:t>”Flat 8/18 cm”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392F27B-9ECA-7161-B168-5BF3EB722B3D}"/>
              </a:ext>
            </a:extLst>
          </p:cNvPr>
          <p:cNvCxnSpPr>
            <a:cxnSpLocks/>
          </p:cNvCxnSpPr>
          <p:nvPr/>
        </p:nvCxnSpPr>
        <p:spPr>
          <a:xfrm flipH="1">
            <a:off x="3516923" y="4942890"/>
            <a:ext cx="337625" cy="537151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162132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017518"/>
              </p:ext>
            </p:extLst>
          </p:nvPr>
        </p:nvGraphicFramePr>
        <p:xfrm>
          <a:off x="136576" y="1254863"/>
          <a:ext cx="11918848" cy="38111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744928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911030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928468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395286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Bunch intensity (1e11 ppb)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x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y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CC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PU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max</a:t>
                      </a:r>
                      <a:endParaRPr lang="en-GB" sz="1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Intensity ramp-up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Proton physics [1]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IP1/5 bunches [2]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IP8 bunches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Emit start of SB (</a:t>
                      </a:r>
                      <a:r>
                        <a:rPr lang="el-GR" sz="1000" b="1" u="none" strike="noStrike" dirty="0">
                          <a:effectLst/>
                        </a:rPr>
                        <a:t>μ</a:t>
                      </a:r>
                      <a:r>
                        <a:rPr lang="en-US" sz="1000" b="1" u="none" strike="noStrike" dirty="0">
                          <a:effectLst/>
                        </a:rPr>
                        <a:t>m</a:t>
                      </a:r>
                      <a:r>
                        <a:rPr lang="en-GB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crossing plane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</a:t>
                      </a:r>
                      <a:r>
                        <a:rPr lang="el-GR" sz="1000" b="1" u="none" strike="noStrike" dirty="0">
                          <a:effectLst/>
                        </a:rPr>
                        <a:t>φ/2 (μ</a:t>
                      </a:r>
                      <a:r>
                        <a:rPr lang="en-US" sz="1000" b="1" u="none" strike="noStrike" dirty="0">
                          <a:effectLst/>
                        </a:rPr>
                        <a:t>rad</a:t>
                      </a:r>
                      <a:r>
                        <a:rPr lang="el-GR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LHCb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r>
                        <a:rPr lang="en-GB" sz="1000" b="1" u="none" strike="noStrike" dirty="0" err="1">
                          <a:effectLst/>
                        </a:rPr>
                        <a:t>L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peak</a:t>
                      </a:r>
                      <a:r>
                        <a:rPr lang="en-GB" sz="1000" b="1" u="none" strike="noStrike" baseline="-25000" dirty="0">
                          <a:effectLst/>
                        </a:rPr>
                        <a:t> </a:t>
                      </a:r>
                      <a:r>
                        <a:rPr lang="en-GB" sz="1000" b="1" u="none" strike="noStrike" baseline="0" dirty="0">
                          <a:effectLst/>
                        </a:rPr>
                        <a:t>(1e33 Hz/cm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000" b="1" u="none" strike="noStrike" baseline="0" dirty="0">
                          <a:effectLst/>
                        </a:rPr>
                        <a:t>) [3]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2440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FF0000"/>
                          </a:solidFill>
                          <a:effectLst/>
                          <a:sym typeface="Wingdings" pitchFamily="2" charset="2"/>
                        </a:rPr>
                        <a:t>2240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5AF0428-1F78-343F-CE9E-2B664F8AD34A}"/>
              </a:ext>
            </a:extLst>
          </p:cNvPr>
          <p:cNvSpPr txBox="1"/>
          <p:nvPr/>
        </p:nvSpPr>
        <p:spPr>
          <a:xfrm>
            <a:off x="407987" y="5414427"/>
            <a:ext cx="6921281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”Round hybrid”: </a:t>
            </a:r>
            <a:r>
              <a:rPr lang="en-GB" b="1" dirty="0">
                <a:solidFill>
                  <a:srgbClr val="FF0000"/>
                </a:solidFill>
                <a:hlinkClick r:id="rId2"/>
              </a:rPr>
              <a:t>25ns_2452b_2440_1952_2240_248bpi_12inj_mixed</a:t>
            </a:r>
            <a:r>
              <a:rPr lang="en-CH" b="1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6B22DAE-76C9-1891-5A61-B1B75C5C9B1B}"/>
              </a:ext>
            </a:extLst>
          </p:cNvPr>
          <p:cNvCxnSpPr>
            <a:cxnSpLocks/>
            <a:endCxn id="2" idx="3"/>
          </p:cNvCxnSpPr>
          <p:nvPr/>
        </p:nvCxnSpPr>
        <p:spPr>
          <a:xfrm flipH="1">
            <a:off x="7329268" y="4971631"/>
            <a:ext cx="464234" cy="765962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35648633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723950"/>
              </p:ext>
            </p:extLst>
          </p:nvPr>
        </p:nvGraphicFramePr>
        <p:xfrm>
          <a:off x="136576" y="1254863"/>
          <a:ext cx="11918848" cy="38111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744928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911030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928468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47114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493100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744928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Bunch intensity (1e11 ppb)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x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u="none" strike="noStrike" dirty="0">
                          <a:effectLst/>
                        </a:rPr>
                        <a:t>β</a:t>
                      </a:r>
                      <a:r>
                        <a:rPr lang="en-US" sz="1000" b="1" u="none" strike="noStrike" baseline="-25000" dirty="0">
                          <a:effectLst/>
                        </a:rPr>
                        <a:t>y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*</a:t>
                      </a:r>
                      <a:r>
                        <a:rPr lang="en-GB" sz="1000" b="1" u="none" strike="noStrike" dirty="0">
                          <a:effectLst/>
                        </a:rPr>
                        <a:t> (cm)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CC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PU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max</a:t>
                      </a:r>
                      <a:endParaRPr lang="en-GB" sz="1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Intensity ramp-up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Days Proton physics [1]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IP1/5 bunches [2]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# colliding IP8 bunches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Emit start of SB (</a:t>
                      </a:r>
                      <a:r>
                        <a:rPr lang="el-GR" sz="1000" b="1" u="none" strike="noStrike" dirty="0">
                          <a:effectLst/>
                        </a:rPr>
                        <a:t>μ</a:t>
                      </a:r>
                      <a:r>
                        <a:rPr lang="en-US" sz="1000" b="1" u="none" strike="noStrike" dirty="0">
                          <a:effectLst/>
                        </a:rPr>
                        <a:t>m</a:t>
                      </a:r>
                      <a:r>
                        <a:rPr lang="en-GB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crossing plane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IP1/5 </a:t>
                      </a:r>
                      <a:r>
                        <a:rPr lang="el-GR" sz="1000" b="1" u="none" strike="noStrike" dirty="0">
                          <a:effectLst/>
                        </a:rPr>
                        <a:t>φ/2 (μ</a:t>
                      </a:r>
                      <a:r>
                        <a:rPr lang="en-US" sz="1000" b="1" u="none" strike="noStrike" dirty="0">
                          <a:effectLst/>
                        </a:rPr>
                        <a:t>rad</a:t>
                      </a:r>
                      <a:r>
                        <a:rPr lang="el-GR" sz="1000" b="1" u="none" strike="noStrike" dirty="0">
                          <a:effectLst/>
                        </a:rPr>
                        <a:t>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err="1">
                          <a:effectLst/>
                        </a:rPr>
                        <a:t>LHCb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r>
                        <a:rPr lang="en-GB" sz="1000" b="1" u="none" strike="noStrike" dirty="0" err="1">
                          <a:effectLst/>
                        </a:rPr>
                        <a:t>L</a:t>
                      </a:r>
                      <a:r>
                        <a:rPr lang="en-GB" sz="1000" b="1" u="none" strike="noStrike" baseline="-25000" dirty="0" err="1">
                          <a:effectLst/>
                        </a:rPr>
                        <a:t>peak</a:t>
                      </a:r>
                      <a:r>
                        <a:rPr lang="en-GB" sz="1000" b="1" u="none" strike="noStrike" baseline="-25000" dirty="0">
                          <a:effectLst/>
                        </a:rPr>
                        <a:t> </a:t>
                      </a:r>
                      <a:r>
                        <a:rPr lang="en-GB" sz="1000" b="1" u="none" strike="noStrike" baseline="0" dirty="0">
                          <a:effectLst/>
                        </a:rPr>
                        <a:t>(1e33 Hz/cm</a:t>
                      </a:r>
                      <a:r>
                        <a:rPr lang="en-GB" sz="1000" b="1" u="none" strike="noStrike" baseline="30000" dirty="0">
                          <a:effectLst/>
                        </a:rPr>
                        <a:t>2</a:t>
                      </a:r>
                      <a:r>
                        <a:rPr lang="en-GB" sz="1000" b="1" u="none" strike="noStrike" baseline="0" dirty="0">
                          <a:effectLst/>
                        </a:rPr>
                        <a:t>) [3]</a:t>
                      </a:r>
                      <a:r>
                        <a:rPr lang="en-GB" sz="1000" b="1" u="none" strike="noStrike" dirty="0">
                          <a:effectLst/>
                        </a:rPr>
                        <a:t>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2736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2370</a:t>
                      </a:r>
                      <a:endParaRPr lang="en-CH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</a:t>
                      </a:r>
                      <a:r>
                        <a:rPr lang="en-CH" sz="1200" b="1" u="none" strike="noStrike" dirty="0">
                          <a:solidFill>
                            <a:srgbClr val="00B050"/>
                          </a:solidFill>
                          <a:effectLst/>
                          <a:sym typeface="Wingdings" pitchFamily="2" charset="2"/>
                        </a:rPr>
                        <a:t>2.2</a:t>
                      </a:r>
                      <a:endParaRPr lang="en-CH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5AF0428-1F78-343F-CE9E-2B664F8AD34A}"/>
              </a:ext>
            </a:extLst>
          </p:cNvPr>
          <p:cNvSpPr txBox="1"/>
          <p:nvPr/>
        </p:nvSpPr>
        <p:spPr>
          <a:xfrm>
            <a:off x="136575" y="5425273"/>
            <a:ext cx="11281067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00B050"/>
                </a:solidFill>
              </a:rPr>
              <a:t>”Round BCMS”: </a:t>
            </a:r>
            <a:r>
              <a:rPr lang="en-GB" b="1" dirty="0">
                <a:solidFill>
                  <a:srgbClr val="00B050"/>
                </a:solidFill>
                <a:hlinkClick r:id="rId2"/>
              </a:rPr>
              <a:t>25ns_2744b_2736_2246_2370_240bpi_13inj_800ns_bs200ns_BCMS_5x48b</a:t>
            </a:r>
            <a:endParaRPr lang="en-GB" b="1" dirty="0">
              <a:solidFill>
                <a:srgbClr val="00B050"/>
              </a:solidFill>
            </a:endParaRPr>
          </a:p>
          <a:p>
            <a:endParaRPr lang="en-CH" b="1" dirty="0">
              <a:solidFill>
                <a:srgbClr val="00B05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DA8B1CE-2D7E-B51F-1E82-E85595BFE6AE}"/>
              </a:ext>
            </a:extLst>
          </p:cNvPr>
          <p:cNvCxnSpPr>
            <a:cxnSpLocks/>
          </p:cNvCxnSpPr>
          <p:nvPr/>
        </p:nvCxnSpPr>
        <p:spPr>
          <a:xfrm flipH="1">
            <a:off x="7005711" y="5065985"/>
            <a:ext cx="745587" cy="348442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6652267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6967AF-F739-0E68-5F80-42F3AE8F0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BCMS performance in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9E39AE-7E02-E1C3-40B9-CE446612354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C1D1F2C-EEA4-0402-89C3-92E52672EC93}"/>
              </a:ext>
            </a:extLst>
          </p:cNvPr>
          <p:cNvGraphicFramePr>
            <a:graphicFrameLocks noGrp="1"/>
          </p:cNvGraphicFramePr>
          <p:nvPr/>
        </p:nvGraphicFramePr>
        <p:xfrm>
          <a:off x="241855" y="1062223"/>
          <a:ext cx="6078360" cy="473355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215672">
                  <a:extLst>
                    <a:ext uri="{9D8B030D-6E8A-4147-A177-3AD203B41FA5}">
                      <a16:colId xmlns:a16="http://schemas.microsoft.com/office/drawing/2014/main" val="1934157626"/>
                    </a:ext>
                  </a:extLst>
                </a:gridCol>
                <a:gridCol w="1215672">
                  <a:extLst>
                    <a:ext uri="{9D8B030D-6E8A-4147-A177-3AD203B41FA5}">
                      <a16:colId xmlns:a16="http://schemas.microsoft.com/office/drawing/2014/main" val="3732669985"/>
                    </a:ext>
                  </a:extLst>
                </a:gridCol>
                <a:gridCol w="1215672">
                  <a:extLst>
                    <a:ext uri="{9D8B030D-6E8A-4147-A177-3AD203B41FA5}">
                      <a16:colId xmlns:a16="http://schemas.microsoft.com/office/drawing/2014/main" val="251940054"/>
                    </a:ext>
                  </a:extLst>
                </a:gridCol>
                <a:gridCol w="1215672">
                  <a:extLst>
                    <a:ext uri="{9D8B030D-6E8A-4147-A177-3AD203B41FA5}">
                      <a16:colId xmlns:a16="http://schemas.microsoft.com/office/drawing/2014/main" val="1697041364"/>
                    </a:ext>
                  </a:extLst>
                </a:gridCol>
                <a:gridCol w="1215672">
                  <a:extLst>
                    <a:ext uri="{9D8B030D-6E8A-4147-A177-3AD203B41FA5}">
                      <a16:colId xmlns:a16="http://schemas.microsoft.com/office/drawing/2014/main" val="2675834439"/>
                    </a:ext>
                  </a:extLst>
                </a:gridCol>
              </a:tblGrid>
              <a:tr h="21852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start of injection (</a:t>
                      </a:r>
                      <a:r>
                        <a:rPr lang="el-GR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μ</a:t>
                      </a: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</a:t>
                      </a: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620992"/>
                  </a:ext>
                </a:extLst>
              </a:tr>
              <a:tr h="355097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Fills 9575-9663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87079"/>
                  </a:ext>
                </a:extLst>
              </a:tr>
              <a:tr h="355097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Fills 9664-9694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074235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-24.2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-20.1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-24.7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-22.7</a:t>
                      </a:r>
                    </a:p>
                    <a:p>
                      <a:pPr algn="ctr"/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604411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end of injection (</a:t>
                      </a:r>
                      <a:r>
                        <a:rPr lang="el-GR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μ</a:t>
                      </a: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</a:t>
                      </a: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  <a:p>
                      <a:pPr algn="ctr"/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375041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Fills 9575-9663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604955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Fills 9664-9700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942629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-15.7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-18.7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-18.8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606499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start of SB (</a:t>
                      </a:r>
                      <a:r>
                        <a:rPr lang="el-GR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μ</a:t>
                      </a: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</a:t>
                      </a: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930640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Fills 9575-9663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936783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Fills 9664-9694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75156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-14.67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-7.83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-11.56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-11.3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60463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0BCACCD-A451-DD21-1D86-6C944AED0E4C}"/>
              </a:ext>
            </a:extLst>
          </p:cNvPr>
          <p:cNvGraphicFramePr>
            <a:graphicFrameLocks noGrp="1"/>
          </p:cNvGraphicFramePr>
          <p:nvPr/>
        </p:nvGraphicFramePr>
        <p:xfrm>
          <a:off x="6448210" y="2805259"/>
          <a:ext cx="5743790" cy="162459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148758">
                  <a:extLst>
                    <a:ext uri="{9D8B030D-6E8A-4147-A177-3AD203B41FA5}">
                      <a16:colId xmlns:a16="http://schemas.microsoft.com/office/drawing/2014/main" val="1934157626"/>
                    </a:ext>
                  </a:extLst>
                </a:gridCol>
                <a:gridCol w="1148758">
                  <a:extLst>
                    <a:ext uri="{9D8B030D-6E8A-4147-A177-3AD203B41FA5}">
                      <a16:colId xmlns:a16="http://schemas.microsoft.com/office/drawing/2014/main" val="3732669985"/>
                    </a:ext>
                  </a:extLst>
                </a:gridCol>
                <a:gridCol w="1148758">
                  <a:extLst>
                    <a:ext uri="{9D8B030D-6E8A-4147-A177-3AD203B41FA5}">
                      <a16:colId xmlns:a16="http://schemas.microsoft.com/office/drawing/2014/main" val="251940054"/>
                    </a:ext>
                  </a:extLst>
                </a:gridCol>
                <a:gridCol w="1148758">
                  <a:extLst>
                    <a:ext uri="{9D8B030D-6E8A-4147-A177-3AD203B41FA5}">
                      <a16:colId xmlns:a16="http://schemas.microsoft.com/office/drawing/2014/main" val="1697041364"/>
                    </a:ext>
                  </a:extLst>
                </a:gridCol>
                <a:gridCol w="1148758">
                  <a:extLst>
                    <a:ext uri="{9D8B030D-6E8A-4147-A177-3AD203B41FA5}">
                      <a16:colId xmlns:a16="http://schemas.microsoft.com/office/drawing/2014/main" val="2675834439"/>
                    </a:ext>
                  </a:extLst>
                </a:gridCol>
              </a:tblGrid>
              <a:tr h="2185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intensity (1e11 ppb)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 INJPHYS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 INJPHYS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 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 STABLE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620992"/>
                  </a:ext>
                </a:extLst>
              </a:tr>
              <a:tr h="355097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Fills 9573-9663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87079"/>
                  </a:ext>
                </a:extLst>
              </a:tr>
              <a:tr h="355097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Fills 9664-9694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074235"/>
                  </a:ext>
                </a:extLst>
              </a:tr>
              <a:tr h="21852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+1.89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+1.89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+1.92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+1.29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604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39194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14316</TotalTime>
  <Words>2928</Words>
  <Application>Microsoft Macintosh PowerPoint</Application>
  <PresentationFormat>Widescreen</PresentationFormat>
  <Paragraphs>1468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Aptos</vt:lpstr>
      <vt:lpstr>Arial</vt:lpstr>
      <vt:lpstr>Calibri</vt:lpstr>
      <vt:lpstr>Roboto</vt:lpstr>
      <vt:lpstr>Wingdings</vt:lpstr>
      <vt:lpstr>Office Theme</vt:lpstr>
      <vt:lpstr>Performance estimates for the new  HL-LHC baseline &amp; variants</vt:lpstr>
      <vt:lpstr>Baseline</vt:lpstr>
      <vt:lpstr>PowerPoint Presentation</vt:lpstr>
      <vt:lpstr>Intensity ramp up</vt:lpstr>
      <vt:lpstr>Intensity ramp up</vt:lpstr>
      <vt:lpstr>Variations</vt:lpstr>
      <vt:lpstr>Variations</vt:lpstr>
      <vt:lpstr>Variations</vt:lpstr>
      <vt:lpstr>BCMS performance in 2024</vt:lpstr>
      <vt:lpstr>BCMS performance in 2024: Leveling time</vt:lpstr>
      <vt:lpstr>BCMS performance in 2024: Performance gain</vt:lpstr>
      <vt:lpstr>BCMS performance in 2024: Performance gain</vt:lpstr>
      <vt:lpstr>BCMS performance in 2024: Performance gain</vt:lpstr>
      <vt:lpstr>Variations</vt:lpstr>
      <vt:lpstr>Scenarios</vt:lpstr>
      <vt:lpstr>Leveling time &amp; optimal fill length</vt:lpstr>
      <vt:lpstr>Yearly &amp; total integrated luminosity</vt:lpstr>
      <vt:lpstr>Realtive yearly &amp; total integrated luminosity</vt:lpstr>
      <vt:lpstr>Summary</vt:lpstr>
      <vt:lpstr>Summary</vt:lpstr>
      <vt:lpstr>Backup slides</vt:lpstr>
      <vt:lpstr>Variations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146</cp:revision>
  <dcterms:modified xsi:type="dcterms:W3CDTF">2024-07-02T07:27:10Z</dcterms:modified>
</cp:coreProperties>
</file>