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4474" r:id="rId6"/>
    <p:sldId id="4475" r:id="rId7"/>
    <p:sldId id="303" r:id="rId8"/>
    <p:sldId id="4478" r:id="rId9"/>
    <p:sldId id="4479" r:id="rId10"/>
    <p:sldId id="4476" r:id="rId11"/>
    <p:sldId id="4477" r:id="rId12"/>
    <p:sldId id="4486" r:id="rId13"/>
    <p:sldId id="4473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1356" y="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136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453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439863"/>
            <a:ext cx="8532019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682410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0" r:id="rId8"/>
    <p:sldLayoutId id="2147483661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99592" y="2810483"/>
            <a:ext cx="7200000" cy="714983"/>
          </a:xfrm>
        </p:spPr>
        <p:txBody>
          <a:bodyPr/>
          <a:lstStyle/>
          <a:p>
            <a:r>
              <a:rPr lang="en-GB" sz="2800" dirty="0"/>
              <a:t>ARC cryogenic capacity in the HL-LHC era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80768" y="4131337"/>
            <a:ext cx="6480000" cy="990600"/>
          </a:xfrm>
        </p:spPr>
        <p:txBody>
          <a:bodyPr/>
          <a:lstStyle/>
          <a:p>
            <a:r>
              <a:rPr lang="en-US" dirty="0"/>
              <a:t>Benjamin Bradu </a:t>
            </a:r>
          </a:p>
          <a:p>
            <a:r>
              <a:rPr lang="en-US" sz="1600" dirty="0"/>
              <a:t>(TE-CRG)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395536" y="5741715"/>
            <a:ext cx="6480000" cy="349250"/>
          </a:xfrm>
        </p:spPr>
        <p:txBody>
          <a:bodyPr/>
          <a:lstStyle/>
          <a:p>
            <a:r>
              <a:rPr lang="en-GB" dirty="0"/>
              <a:t>228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HiLumi</a:t>
            </a:r>
            <a:r>
              <a:rPr lang="en-GB" dirty="0"/>
              <a:t> WP2 Meeting – 02/07/2024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00AD54-20B2-9332-E307-4AC7E48AD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3203" y="25176"/>
            <a:ext cx="1841697" cy="81153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7FC-455F-92A3-9DD4-81F0E8E339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8282"/>
            <a:ext cx="7920000" cy="512696"/>
          </a:xfrm>
        </p:spPr>
        <p:txBody>
          <a:bodyPr/>
          <a:lstStyle/>
          <a:p>
            <a:r>
              <a:rPr lang="en-US" sz="2700" dirty="0"/>
              <a:t>Conclusion</a:t>
            </a:r>
            <a:endParaRPr lang="en-GB" sz="27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1C1F64-C398-BE5C-032D-0FEEF633E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566" y="1046292"/>
            <a:ext cx="8848946" cy="4752528"/>
          </a:xfrm>
        </p:spPr>
        <p:txBody>
          <a:bodyPr>
            <a:norm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LHC cryogenics infrastructures will remain the same for the ARC cooling in the HL-LHC era</a:t>
            </a:r>
          </a:p>
          <a:p>
            <a:pPr marL="771525" lvl="1">
              <a:buFont typeface="Wingdings" panose="05000000000000000000" pitchFamily="2" charset="2"/>
              <a:buChar char="Ø"/>
            </a:pPr>
            <a:r>
              <a:rPr lang="en-US" sz="1600" dirty="0"/>
              <a:t>The cryogenic BS capacities for the ARC will slightly increase after LS3 in the HL sectors</a:t>
            </a:r>
          </a:p>
          <a:p>
            <a:pPr marL="485775" lvl="1" indent="0">
              <a:buNone/>
            </a:pPr>
            <a:r>
              <a:rPr lang="en-US" sz="1600" dirty="0"/>
              <a:t> (~ +10%) due to the removal of the IT+D1 around P1 &amp; P5 from the existing </a:t>
            </a:r>
            <a:r>
              <a:rPr lang="en-US" sz="1600" dirty="0" err="1"/>
              <a:t>cryoplants</a:t>
            </a: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Nevertheless, the HL-LHC beams will induce up to +150% of heat loads on beam screens due to the e-clouds </a:t>
            </a:r>
            <a:r>
              <a:rPr lang="en-US" sz="1600" dirty="0">
                <a:sym typeface="Wingdings" panose="05000000000000000000" pitchFamily="2" charset="2"/>
              </a:rPr>
              <a:t> n</a:t>
            </a:r>
            <a:r>
              <a:rPr lang="en-US" sz="1600" dirty="0"/>
              <a:t>ot manageable by </a:t>
            </a:r>
            <a:r>
              <a:rPr lang="en-US" sz="1600" dirty="0" err="1"/>
              <a:t>cryo</a:t>
            </a:r>
            <a:r>
              <a:rPr lang="en-US" sz="1600" dirty="0"/>
              <a:t>, 5/8 sectors will be above the ultimate limits !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Solutions consists in “treating” 2x5 km of beam screens during LS3 to reduce the e-clouds (carbon coating)</a:t>
            </a:r>
          </a:p>
          <a:p>
            <a:pPr marL="771525" lvl="1">
              <a:buFont typeface="Wingdings" panose="05000000000000000000" pitchFamily="2" charset="2"/>
              <a:buChar char="Ø"/>
            </a:pPr>
            <a:r>
              <a:rPr lang="en-GB" sz="1600" dirty="0"/>
              <a:t>BST project under study/preparation by TE-VSC, already included in LS3 planning</a:t>
            </a:r>
          </a:p>
          <a:p>
            <a:pPr marL="771525" lvl="1">
              <a:buFont typeface="Wingdings" panose="05000000000000000000" pitchFamily="2" charset="2"/>
              <a:buChar char="Ø"/>
            </a:pPr>
            <a:r>
              <a:rPr lang="en-GB" sz="1600" dirty="0"/>
              <a:t>This solution would allow to restore enough </a:t>
            </a:r>
            <a:r>
              <a:rPr lang="en-GB" sz="1600" dirty="0" err="1"/>
              <a:t>cryo</a:t>
            </a:r>
            <a:r>
              <a:rPr lang="en-GB" sz="1600" dirty="0"/>
              <a:t> margin in all ARC for HL-LHC beams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B050"/>
                </a:solidFill>
              </a:rPr>
              <a:t>Reducing the e-cloud heat loads handled by the existing LHC cryogenic infrastructures is essential to operate the HL-LHC properly, this is not an option.</a:t>
            </a: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FF4828D2-600C-9D0E-11F7-0358986A6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7864" y="6542770"/>
            <a:ext cx="5090540" cy="273844"/>
          </a:xfrm>
        </p:spPr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5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25B8B8-7599-D905-E80D-02D144E8F7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510" y="1844824"/>
            <a:ext cx="6408712" cy="3456384"/>
          </a:xfrm>
        </p:spPr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 err="1"/>
              <a:t>Cryo</a:t>
            </a:r>
            <a:r>
              <a:rPr lang="en-US" sz="1800" dirty="0"/>
              <a:t> infrastructures evolutions for HL-LHC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Consequences for the ARC beam screen </a:t>
            </a:r>
            <a:r>
              <a:rPr lang="en-US" sz="1800" dirty="0" err="1"/>
              <a:t>cryo</a:t>
            </a:r>
            <a:r>
              <a:rPr lang="en-US" sz="1800" dirty="0"/>
              <a:t> capacities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What will happen after LS3 for LHC cryogenics ?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dirty="0"/>
              <a:t>BST project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800" dirty="0"/>
              <a:t>Conclusion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40280FA-0013-FFB3-1B40-45C15FAD0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325848"/>
            <a:ext cx="8532019" cy="463834"/>
          </a:xfrm>
        </p:spPr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EF8C92-72C7-6EDA-751B-8511528F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45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3" y="150281"/>
            <a:ext cx="8604448" cy="377845"/>
          </a:xfrm>
        </p:spPr>
        <p:txBody>
          <a:bodyPr/>
          <a:lstStyle/>
          <a:p>
            <a:r>
              <a:rPr lang="en-US" sz="2400" dirty="0" err="1"/>
              <a:t>Cryo</a:t>
            </a:r>
            <a:r>
              <a:rPr lang="en-US" sz="2400" dirty="0"/>
              <a:t> infrastructures evolutions for HL-LHC </a:t>
            </a:r>
            <a:r>
              <a:rPr lang="en-US" sz="1800" dirty="0"/>
              <a:t>(reminder)</a:t>
            </a:r>
            <a:endParaRPr lang="en-US" sz="24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38A4FDC-1C8D-028A-D956-D4B86541DE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1393650"/>
            <a:ext cx="3542889" cy="344280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13A3584-60C3-AF85-8617-F003E0D37ADA}"/>
              </a:ext>
            </a:extLst>
          </p:cNvPr>
          <p:cNvSpPr txBox="1"/>
          <p:nvPr/>
        </p:nvSpPr>
        <p:spPr>
          <a:xfrm>
            <a:off x="6474928" y="2466032"/>
            <a:ext cx="160718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dirty="0">
                <a:solidFill>
                  <a:srgbClr val="2F2F2F"/>
                </a:solidFill>
              </a:rPr>
              <a:t>LHC cryogenics today</a:t>
            </a:r>
            <a:endParaRPr lang="en-GB" sz="2400" b="1" dirty="0">
              <a:solidFill>
                <a:srgbClr val="2F2F2F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DFF7DBF-0A83-8104-5D24-3C0D6A480704}"/>
              </a:ext>
            </a:extLst>
          </p:cNvPr>
          <p:cNvSpPr txBox="1"/>
          <p:nvPr/>
        </p:nvSpPr>
        <p:spPr>
          <a:xfrm>
            <a:off x="507312" y="852793"/>
            <a:ext cx="5667328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b="1" dirty="0"/>
              <a:t>Non </a:t>
            </a:r>
            <a:r>
              <a:rPr lang="en-US" sz="1200" b="1" dirty="0" err="1"/>
              <a:t>Hilumi</a:t>
            </a:r>
            <a:r>
              <a:rPr lang="en-US" sz="1200" b="1" dirty="0"/>
              <a:t> sectors (LL) : </a:t>
            </a:r>
            <a:r>
              <a:rPr lang="en-US" sz="1200" dirty="0"/>
              <a:t>S23, S34, S67, S78</a:t>
            </a:r>
          </a:p>
          <a:p>
            <a:pPr marL="557213" lvl="1" indent="-214313">
              <a:buFont typeface="Wingdings" panose="05000000000000000000" pitchFamily="2" charset="2"/>
              <a:buChar char="Ø"/>
            </a:pPr>
            <a:r>
              <a:rPr lang="en-US" sz="1200" dirty="0"/>
              <a:t>No changes in cryogenics infrastructures (</a:t>
            </a:r>
            <a:r>
              <a:rPr lang="en-US" sz="1200" dirty="0" err="1"/>
              <a:t>cryoplants</a:t>
            </a:r>
            <a:r>
              <a:rPr lang="en-US" sz="1200" dirty="0"/>
              <a:t> “A” )</a:t>
            </a:r>
          </a:p>
          <a:p>
            <a:pPr marL="557213" lvl="1" indent="-214313">
              <a:buFont typeface="Wingdings" panose="05000000000000000000" pitchFamily="2" charset="2"/>
              <a:buChar char="Ø"/>
            </a:pPr>
            <a:r>
              <a:rPr lang="en-US" sz="1200" dirty="0"/>
              <a:t>PS: the </a:t>
            </a:r>
            <a:r>
              <a:rPr lang="en-US" sz="1200" dirty="0" err="1"/>
              <a:t>cryoplant</a:t>
            </a:r>
            <a:r>
              <a:rPr lang="en-US" sz="1200" dirty="0"/>
              <a:t> “A” for S34 was already upgraded during LS2 for </a:t>
            </a:r>
            <a:r>
              <a:rPr lang="en-US" sz="1200" dirty="0" err="1"/>
              <a:t>HiLumi</a:t>
            </a:r>
            <a:endParaRPr lang="en-US" sz="1200" dirty="0"/>
          </a:p>
          <a:p>
            <a:pPr marL="214313" indent="-214313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b="1" dirty="0" err="1"/>
              <a:t>Hilumi</a:t>
            </a:r>
            <a:r>
              <a:rPr lang="en-US" sz="1200" b="1" dirty="0"/>
              <a:t> sectors (HL) : </a:t>
            </a:r>
            <a:r>
              <a:rPr lang="en-US" sz="1200" dirty="0"/>
              <a:t>S12, S45, S56, S81</a:t>
            </a:r>
          </a:p>
          <a:p>
            <a:pPr marL="557213" lvl="1" indent="-214313">
              <a:buFont typeface="Wingdings" panose="05000000000000000000" pitchFamily="2" charset="2"/>
              <a:buChar char="Ø"/>
            </a:pPr>
            <a:r>
              <a:rPr lang="en-US" sz="1200" dirty="0"/>
              <a:t>Existing </a:t>
            </a:r>
            <a:r>
              <a:rPr lang="en-US" sz="1200" dirty="0" err="1"/>
              <a:t>cryo</a:t>
            </a:r>
            <a:r>
              <a:rPr lang="en-US" sz="1200" dirty="0"/>
              <a:t> infrastructures (</a:t>
            </a:r>
            <a:r>
              <a:rPr lang="en-US" sz="1200" dirty="0" err="1"/>
              <a:t>cryoplants</a:t>
            </a:r>
            <a:r>
              <a:rPr lang="en-US" sz="1200" dirty="0"/>
              <a:t> “B”) remains but…</a:t>
            </a:r>
          </a:p>
          <a:p>
            <a:pPr marL="557213" lvl="1" indent="-214313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557213" lvl="1" indent="-214313">
              <a:buFont typeface="Wingdings" panose="05000000000000000000" pitchFamily="2" charset="2"/>
              <a:buChar char="Ø"/>
            </a:pPr>
            <a:r>
              <a:rPr lang="en-US" sz="1200" dirty="0"/>
              <a:t>The IT + DFBX + D2 + associated QRL removed until Q4</a:t>
            </a:r>
          </a:p>
          <a:p>
            <a:pPr lvl="1"/>
            <a:r>
              <a:rPr lang="en-US" sz="1200" dirty="0">
                <a:sym typeface="Wingdings" panose="05000000000000000000" pitchFamily="2" charset="2"/>
              </a:rPr>
              <a:t>	</a:t>
            </a:r>
            <a:r>
              <a:rPr lang="en-US" sz="1200" dirty="0">
                <a:solidFill>
                  <a:srgbClr val="00B050"/>
                </a:solidFill>
                <a:sym typeface="Wingdings" panose="05000000000000000000" pitchFamily="2" charset="2"/>
              </a:rPr>
              <a:t> capacity recovery in the existing </a:t>
            </a:r>
            <a:r>
              <a:rPr lang="en-US" sz="1200" dirty="0" err="1">
                <a:solidFill>
                  <a:srgbClr val="00B050"/>
                </a:solidFill>
                <a:sym typeface="Wingdings" panose="05000000000000000000" pitchFamily="2" charset="2"/>
              </a:rPr>
              <a:t>cryoplants</a:t>
            </a:r>
            <a:r>
              <a:rPr lang="en-US" sz="1200" dirty="0">
                <a:solidFill>
                  <a:srgbClr val="00B050"/>
                </a:solidFill>
                <a:sym typeface="Wingdings" panose="05000000000000000000" pitchFamily="2" charset="2"/>
              </a:rPr>
              <a:t> “B” !</a:t>
            </a:r>
            <a:endParaRPr lang="en-US" sz="1200" dirty="0">
              <a:solidFill>
                <a:srgbClr val="00B050"/>
              </a:solidFill>
            </a:endParaRPr>
          </a:p>
          <a:p>
            <a:pPr marL="557213" lvl="1" indent="-214313">
              <a:buFont typeface="Wingdings" panose="05000000000000000000" pitchFamily="2" charset="2"/>
              <a:buChar char="Ø"/>
            </a:pPr>
            <a:endParaRPr lang="en-US" sz="1200" dirty="0"/>
          </a:p>
          <a:p>
            <a:pPr marL="557213" lvl="1" indent="-214313">
              <a:buFont typeface="Wingdings" panose="05000000000000000000" pitchFamily="2" charset="2"/>
              <a:buChar char="Ø"/>
            </a:pPr>
            <a:r>
              <a:rPr lang="en-US" sz="1200" dirty="0"/>
              <a:t>2 new </a:t>
            </a:r>
            <a:r>
              <a:rPr lang="en-US" sz="1200" dirty="0" err="1"/>
              <a:t>cryoplants</a:t>
            </a:r>
            <a:r>
              <a:rPr lang="en-US" sz="1200" dirty="0"/>
              <a:t> at P1/P5 will be installed</a:t>
            </a:r>
          </a:p>
          <a:p>
            <a:pPr marL="900113" lvl="2" indent="-214313">
              <a:buFont typeface="Wingdings" panose="05000000000000000000" pitchFamily="2" charset="2"/>
              <a:buChar char="Ø"/>
            </a:pPr>
            <a:r>
              <a:rPr lang="en-US" sz="1200" dirty="0"/>
              <a:t>Will manage the future IT+CP+D1+DFX+DFM+D2+CC </a:t>
            </a:r>
          </a:p>
          <a:p>
            <a:pPr lvl="2"/>
            <a:r>
              <a:rPr lang="en-US" sz="1200" dirty="0"/>
              <a:t>     </a:t>
            </a:r>
            <a:r>
              <a:rPr lang="en-US" sz="1050" i="1" dirty="0"/>
              <a:t>(not discussed in this presentation)</a:t>
            </a:r>
          </a:p>
          <a:p>
            <a:pPr marL="900113" lvl="2" indent="-214313">
              <a:buFont typeface="Wingdings" panose="05000000000000000000" pitchFamily="2" charset="2"/>
              <a:buChar char="Ø"/>
            </a:pP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7311D06-AA9F-A960-2090-550E8B274BE6}"/>
              </a:ext>
            </a:extLst>
          </p:cNvPr>
          <p:cNvSpPr txBox="1"/>
          <p:nvPr/>
        </p:nvSpPr>
        <p:spPr>
          <a:xfrm>
            <a:off x="7420727" y="1121164"/>
            <a:ext cx="1096454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i="1" dirty="0">
                <a:solidFill>
                  <a:srgbClr val="2F2F2F"/>
                </a:solidFill>
                <a:highlight>
                  <a:srgbClr val="FFFF00"/>
                </a:highlight>
              </a:rPr>
              <a:t>New </a:t>
            </a:r>
            <a:r>
              <a:rPr lang="en-US" sz="1350" i="1" dirty="0" err="1">
                <a:solidFill>
                  <a:srgbClr val="2F2F2F"/>
                </a:solidFill>
                <a:highlight>
                  <a:srgbClr val="FFFF00"/>
                </a:highlight>
              </a:rPr>
              <a:t>cryoplant</a:t>
            </a:r>
            <a:endParaRPr lang="en-GB" sz="1350" i="1" dirty="0">
              <a:solidFill>
                <a:srgbClr val="2F2F2F"/>
              </a:solidFill>
              <a:highlight>
                <a:srgbClr val="FFFF00"/>
              </a:highlight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1988B22-6F6E-54D5-F36B-BD55124F9249}"/>
              </a:ext>
            </a:extLst>
          </p:cNvPr>
          <p:cNvGrpSpPr/>
          <p:nvPr/>
        </p:nvGrpSpPr>
        <p:grpSpPr>
          <a:xfrm>
            <a:off x="6858783" y="1119338"/>
            <a:ext cx="594410" cy="644182"/>
            <a:chOff x="8193416" y="894743"/>
            <a:chExt cx="792546" cy="858909"/>
          </a:xfrm>
        </p:grpSpPr>
        <p:sp>
          <p:nvSpPr>
            <p:cNvPr id="26" name="Star: 5 Points 25">
              <a:extLst>
                <a:ext uri="{FF2B5EF4-FFF2-40B4-BE49-F238E27FC236}">
                  <a16:creationId xmlns:a16="http://schemas.microsoft.com/office/drawing/2014/main" id="{A70839C7-3FAE-0228-6446-1D7E416834E7}"/>
                </a:ext>
              </a:extLst>
            </p:cNvPr>
            <p:cNvSpPr/>
            <p:nvPr/>
          </p:nvSpPr>
          <p:spPr>
            <a:xfrm>
              <a:off x="8348351" y="894743"/>
              <a:ext cx="474453" cy="41654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F68AD3A-25F4-84C3-58BA-2F4FD929E673}"/>
                </a:ext>
              </a:extLst>
            </p:cNvPr>
            <p:cNvCxnSpPr>
              <a:cxnSpLocks/>
            </p:cNvCxnSpPr>
            <p:nvPr/>
          </p:nvCxnSpPr>
          <p:spPr>
            <a:xfrm>
              <a:off x="8585578" y="1252699"/>
              <a:ext cx="13637" cy="263507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91322C00-C5D7-E966-07EF-6ADEE15F5079}"/>
                </a:ext>
              </a:extLst>
            </p:cNvPr>
            <p:cNvSpPr/>
            <p:nvPr/>
          </p:nvSpPr>
          <p:spPr>
            <a:xfrm>
              <a:off x="8260149" y="1502702"/>
              <a:ext cx="716236" cy="246350"/>
            </a:xfrm>
            <a:prstGeom prst="arc">
              <a:avLst>
                <a:gd name="adj1" fmla="val 16200000"/>
                <a:gd name="adj2" fmla="val 20205138"/>
              </a:avLst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A9AA7A18-867F-659F-297F-1FE7308CCAE8}"/>
                </a:ext>
              </a:extLst>
            </p:cNvPr>
            <p:cNvSpPr/>
            <p:nvPr/>
          </p:nvSpPr>
          <p:spPr>
            <a:xfrm flipH="1">
              <a:off x="8193416" y="1507302"/>
              <a:ext cx="792546" cy="246350"/>
            </a:xfrm>
            <a:prstGeom prst="arc">
              <a:avLst>
                <a:gd name="adj1" fmla="val 16200000"/>
                <a:gd name="adj2" fmla="val 20205138"/>
              </a:avLst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B09E0BA-7E18-1596-8CF0-627815810BCF}"/>
              </a:ext>
            </a:extLst>
          </p:cNvPr>
          <p:cNvGrpSpPr/>
          <p:nvPr/>
        </p:nvGrpSpPr>
        <p:grpSpPr>
          <a:xfrm rot="10800000">
            <a:off x="6923122" y="4242724"/>
            <a:ext cx="594410" cy="644182"/>
            <a:chOff x="8193416" y="894743"/>
            <a:chExt cx="792546" cy="858909"/>
          </a:xfrm>
        </p:grpSpPr>
        <p:sp>
          <p:nvSpPr>
            <p:cNvPr id="36" name="Star: 5 Points 35">
              <a:extLst>
                <a:ext uri="{FF2B5EF4-FFF2-40B4-BE49-F238E27FC236}">
                  <a16:creationId xmlns:a16="http://schemas.microsoft.com/office/drawing/2014/main" id="{EFEE3E81-E612-91ED-AC55-13AE76411698}"/>
                </a:ext>
              </a:extLst>
            </p:cNvPr>
            <p:cNvSpPr/>
            <p:nvPr/>
          </p:nvSpPr>
          <p:spPr>
            <a:xfrm>
              <a:off x="8348351" y="894743"/>
              <a:ext cx="474453" cy="416542"/>
            </a:xfrm>
            <a:prstGeom prst="star5">
              <a:avLst/>
            </a:prstGeom>
            <a:solidFill>
              <a:srgbClr val="FFFF00"/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E978820-2229-DCC9-6674-126292B09DC7}"/>
                </a:ext>
              </a:extLst>
            </p:cNvPr>
            <p:cNvCxnSpPr>
              <a:cxnSpLocks/>
            </p:cNvCxnSpPr>
            <p:nvPr/>
          </p:nvCxnSpPr>
          <p:spPr>
            <a:xfrm>
              <a:off x="8585578" y="1252699"/>
              <a:ext cx="13637" cy="263507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151C7B5B-DEDA-6AAC-9729-6B9C19553370}"/>
                </a:ext>
              </a:extLst>
            </p:cNvPr>
            <p:cNvSpPr/>
            <p:nvPr/>
          </p:nvSpPr>
          <p:spPr>
            <a:xfrm>
              <a:off x="8260149" y="1502702"/>
              <a:ext cx="716236" cy="246350"/>
            </a:xfrm>
            <a:prstGeom prst="arc">
              <a:avLst>
                <a:gd name="adj1" fmla="val 16200000"/>
                <a:gd name="adj2" fmla="val 20205138"/>
              </a:avLst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40159818-76CF-3C5D-07D8-5CEFF5048C35}"/>
                </a:ext>
              </a:extLst>
            </p:cNvPr>
            <p:cNvSpPr/>
            <p:nvPr/>
          </p:nvSpPr>
          <p:spPr>
            <a:xfrm flipH="1">
              <a:off x="8193416" y="1507302"/>
              <a:ext cx="792546" cy="246350"/>
            </a:xfrm>
            <a:prstGeom prst="arc">
              <a:avLst>
                <a:gd name="adj1" fmla="val 16200000"/>
                <a:gd name="adj2" fmla="val 20205138"/>
              </a:avLst>
            </a:prstGeom>
            <a:noFill/>
            <a:ln w="381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9226A429-C1CD-530C-62AC-5BB1CC367FB0}"/>
              </a:ext>
            </a:extLst>
          </p:cNvPr>
          <p:cNvSpPr txBox="1"/>
          <p:nvPr/>
        </p:nvSpPr>
        <p:spPr>
          <a:xfrm>
            <a:off x="7467481" y="4783031"/>
            <a:ext cx="1096454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i="1" dirty="0">
                <a:solidFill>
                  <a:srgbClr val="2F2F2F"/>
                </a:solidFill>
                <a:highlight>
                  <a:srgbClr val="FFFF00"/>
                </a:highlight>
              </a:rPr>
              <a:t>New </a:t>
            </a:r>
            <a:r>
              <a:rPr lang="en-US" sz="1350" i="1" dirty="0" err="1">
                <a:solidFill>
                  <a:srgbClr val="2F2F2F"/>
                </a:solidFill>
                <a:highlight>
                  <a:srgbClr val="FFFF00"/>
                </a:highlight>
              </a:rPr>
              <a:t>cryoplant</a:t>
            </a:r>
            <a:endParaRPr lang="en-GB" sz="1350" i="1" dirty="0">
              <a:solidFill>
                <a:srgbClr val="2F2F2F"/>
              </a:solidFill>
              <a:highlight>
                <a:srgbClr val="FFFF00"/>
              </a:highlight>
            </a:endParaRPr>
          </a:p>
        </p:txBody>
      </p:sp>
      <p:pic>
        <p:nvPicPr>
          <p:cNvPr id="4" name="Picture 20">
            <a:extLst>
              <a:ext uri="{FF2B5EF4-FFF2-40B4-BE49-F238E27FC236}">
                <a16:creationId xmlns:a16="http://schemas.microsoft.com/office/drawing/2014/main" id="{C244668E-3D80-8FC5-2C9E-8378201DF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" y="4751972"/>
            <a:ext cx="6202701" cy="1388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0D30D58-6328-1050-D1F8-539530E1B0EF}"/>
              </a:ext>
            </a:extLst>
          </p:cNvPr>
          <p:cNvSpPr/>
          <p:nvPr/>
        </p:nvSpPr>
        <p:spPr>
          <a:xfrm>
            <a:off x="374039" y="4699635"/>
            <a:ext cx="1715634" cy="1388849"/>
          </a:xfrm>
          <a:prstGeom prst="rect">
            <a:avLst/>
          </a:prstGeom>
          <a:solidFill>
            <a:srgbClr val="92D050">
              <a:alpha val="2705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ECC487-B06A-3C95-D122-DB0E8B07257B}"/>
              </a:ext>
            </a:extLst>
          </p:cNvPr>
          <p:cNvSpPr/>
          <p:nvPr/>
        </p:nvSpPr>
        <p:spPr>
          <a:xfrm>
            <a:off x="2089673" y="4699635"/>
            <a:ext cx="4184860" cy="1388849"/>
          </a:xfrm>
          <a:prstGeom prst="rect">
            <a:avLst/>
          </a:prstGeom>
          <a:solidFill>
            <a:srgbClr val="FFFF00">
              <a:alpha val="27059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999367-2F45-F287-7DC5-81CAB1223F36}"/>
              </a:ext>
            </a:extLst>
          </p:cNvPr>
          <p:cNvSpPr txBox="1"/>
          <p:nvPr/>
        </p:nvSpPr>
        <p:spPr>
          <a:xfrm>
            <a:off x="3651441" y="4324133"/>
            <a:ext cx="900888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50" i="1" dirty="0">
                <a:solidFill>
                  <a:srgbClr val="2F2F2F"/>
                </a:solidFill>
              </a:rPr>
              <a:t>Handled by </a:t>
            </a:r>
          </a:p>
          <a:p>
            <a:pPr algn="ctr"/>
            <a:r>
              <a:rPr lang="en-US" sz="1050" i="1" dirty="0">
                <a:solidFill>
                  <a:srgbClr val="2F2F2F"/>
                </a:solidFill>
              </a:rPr>
              <a:t>new </a:t>
            </a:r>
            <a:r>
              <a:rPr lang="en-US" sz="1050" i="1" dirty="0" err="1">
                <a:solidFill>
                  <a:srgbClr val="2F2F2F"/>
                </a:solidFill>
              </a:rPr>
              <a:t>cryoplants</a:t>
            </a:r>
            <a:endParaRPr lang="en-GB" sz="1050" i="1" dirty="0">
              <a:solidFill>
                <a:srgbClr val="2F2F2F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9A23E2-F61C-F568-499A-13A85F1F923A}"/>
              </a:ext>
            </a:extLst>
          </p:cNvPr>
          <p:cNvSpPr txBox="1"/>
          <p:nvPr/>
        </p:nvSpPr>
        <p:spPr>
          <a:xfrm>
            <a:off x="523312" y="4296834"/>
            <a:ext cx="1476366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50" i="1" dirty="0">
                <a:solidFill>
                  <a:srgbClr val="2F2F2F"/>
                </a:solidFill>
              </a:rPr>
              <a:t>Remain attached </a:t>
            </a:r>
          </a:p>
          <a:p>
            <a:pPr algn="ctr"/>
            <a:r>
              <a:rPr lang="en-US" sz="1050" i="1" dirty="0">
                <a:solidFill>
                  <a:srgbClr val="2F2F2F"/>
                </a:solidFill>
              </a:rPr>
              <a:t>to existing </a:t>
            </a:r>
            <a:r>
              <a:rPr lang="en-US" sz="1050" i="1" dirty="0" err="1">
                <a:solidFill>
                  <a:srgbClr val="2F2F2F"/>
                </a:solidFill>
              </a:rPr>
              <a:t>cryoplants</a:t>
            </a:r>
            <a:r>
              <a:rPr lang="en-US" sz="1050" i="1" dirty="0">
                <a:solidFill>
                  <a:srgbClr val="2F2F2F"/>
                </a:solidFill>
              </a:rPr>
              <a:t> “B”</a:t>
            </a:r>
            <a:endParaRPr lang="en-GB" sz="1050" i="1" dirty="0">
              <a:solidFill>
                <a:srgbClr val="2F2F2F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BCD35EC-7DE6-9521-79CB-D6992511CD41}"/>
              </a:ext>
            </a:extLst>
          </p:cNvPr>
          <p:cNvCxnSpPr>
            <a:cxnSpLocks/>
            <a:stCxn id="38" idx="0"/>
          </p:cNvCxnSpPr>
          <p:nvPr/>
        </p:nvCxnSpPr>
        <p:spPr>
          <a:xfrm flipH="1">
            <a:off x="6274533" y="4430937"/>
            <a:ext cx="924361" cy="654247"/>
          </a:xfrm>
          <a:prstGeom prst="straightConnector1">
            <a:avLst/>
          </a:prstGeom>
          <a:ln w="1905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70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0" grpId="0"/>
      <p:bldP spid="7" grpId="0" animBg="1"/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798" y="57409"/>
            <a:ext cx="8457462" cy="455612"/>
          </a:xfrm>
        </p:spPr>
        <p:txBody>
          <a:bodyPr/>
          <a:lstStyle/>
          <a:p>
            <a:r>
              <a:rPr lang="en-US" dirty="0"/>
              <a:t>Consequences for the ARC </a:t>
            </a:r>
            <a:r>
              <a:rPr lang="en-US" dirty="0" err="1"/>
              <a:t>cryo</a:t>
            </a:r>
            <a:r>
              <a:rPr lang="en-US" dirty="0"/>
              <a:t> capacities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B934435-2DE9-80DB-E361-E86EDEAC6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778" y="763850"/>
            <a:ext cx="8911309" cy="5592500"/>
          </a:xfrm>
        </p:spPr>
        <p:txBody>
          <a:bodyPr>
            <a:noAutofit/>
          </a:bodyPr>
          <a:lstStyle/>
          <a:p>
            <a:pPr marL="257175" indent="-257175"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LHC cryoplants are supplying many devices in parallel at different temperatures</a:t>
            </a:r>
          </a:p>
          <a:p>
            <a:pPr marL="500175" lvl="1" indent="-257175"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sz="1200" dirty="0"/>
              <a:t>Thermal shields between 50 K and 75 K</a:t>
            </a:r>
          </a:p>
          <a:p>
            <a:pPr marL="500175" lvl="1" indent="-257175"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sz="1200" dirty="0"/>
              <a:t>Main superconducting magnets at 1.9 K (ARC dipoles/quadrupoles)</a:t>
            </a:r>
          </a:p>
          <a:p>
            <a:pPr marL="500175" lvl="1" indent="-257175"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sz="1200" dirty="0"/>
              <a:t>Stand Alone superconducting magnets at 4.5 K (D3, Q4, Q5, Q6)</a:t>
            </a:r>
          </a:p>
          <a:p>
            <a:pPr marL="500175" lvl="1" indent="-257175"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sz="1200" dirty="0"/>
              <a:t>RF cavities at 4.5 K (at P4 only)</a:t>
            </a:r>
          </a:p>
          <a:p>
            <a:pPr marL="500175" lvl="1" indent="-257175">
              <a:buClr>
                <a:schemeClr val="bg2"/>
              </a:buClr>
              <a:buFont typeface="Wingdings" panose="05000000000000000000" pitchFamily="2" charset="2"/>
              <a:buChar char="Ø"/>
            </a:pPr>
            <a:r>
              <a:rPr lang="en-US" sz="1200" dirty="0"/>
              <a:t>DFB at 4.5 K with their current leads and superconducting links</a:t>
            </a:r>
          </a:p>
          <a:p>
            <a:pPr marL="500175" lvl="1" indent="-25717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FF0000"/>
                </a:solidFill>
              </a:rPr>
              <a:t>Inner Triplet (IT) at 1.9 K around experiments (dynamic heat loads, depending on luminosity)</a:t>
            </a:r>
          </a:p>
          <a:p>
            <a:pPr marL="500175" lvl="1" indent="-257175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1200" dirty="0">
                <a:solidFill>
                  <a:srgbClr val="FF0000"/>
                </a:solidFill>
              </a:rPr>
              <a:t>Beam Screens (BS) between 4.5 K and 20 K (dynamic heat loads, depending on beams – sync rad + impedance + </a:t>
            </a:r>
            <a:r>
              <a:rPr lang="en-US" sz="1200" dirty="0" err="1">
                <a:solidFill>
                  <a:srgbClr val="FF0000"/>
                </a:solidFill>
              </a:rPr>
              <a:t>ecloud</a:t>
            </a:r>
            <a:r>
              <a:rPr lang="en-US" sz="1200" dirty="0">
                <a:solidFill>
                  <a:srgbClr val="FF0000"/>
                </a:solidFill>
              </a:rPr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57175" indent="-2571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303030"/>
                </a:solidFill>
              </a:rPr>
              <a:t>Changes for HL-LHC: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303030"/>
              </a:solidFill>
            </a:endParaRP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303030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The available ARC beam screen cryogenic capacities will slightly increase in HL sectors 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29FCC05-EB47-69A7-1818-431B519C0F83}"/>
              </a:ext>
            </a:extLst>
          </p:cNvPr>
          <p:cNvGrpSpPr/>
          <p:nvPr/>
        </p:nvGrpSpPr>
        <p:grpSpPr>
          <a:xfrm>
            <a:off x="2771801" y="2932473"/>
            <a:ext cx="1351604" cy="1298510"/>
            <a:chOff x="7589139" y="760854"/>
            <a:chExt cx="1802139" cy="1731347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7F0E3D9F-5367-45F3-CF96-6DA5BA1F040F}"/>
                </a:ext>
              </a:extLst>
            </p:cNvPr>
            <p:cNvCxnSpPr/>
            <p:nvPr/>
          </p:nvCxnSpPr>
          <p:spPr>
            <a:xfrm>
              <a:off x="9391278" y="760854"/>
              <a:ext cx="0" cy="1731347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0D8F011-A465-F9C9-A5C0-39F4DE75EDF3}"/>
                </a:ext>
              </a:extLst>
            </p:cNvPr>
            <p:cNvSpPr txBox="1"/>
            <p:nvPr/>
          </p:nvSpPr>
          <p:spPr>
            <a:xfrm flipH="1">
              <a:off x="7589139" y="1362875"/>
              <a:ext cx="1610683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dirty="0"/>
                <a:t>1 Cryoplant capacity</a:t>
              </a:r>
            </a:p>
            <a:p>
              <a:pPr algn="ctr"/>
              <a:r>
                <a:rPr lang="en-US" sz="1000" dirty="0"/>
                <a:t>~18 kW @ 4.5 K</a:t>
              </a:r>
              <a:endParaRPr lang="en-GB" sz="100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1258D51-709F-BEF8-00B4-9011DFA141A0}"/>
              </a:ext>
            </a:extLst>
          </p:cNvPr>
          <p:cNvGrpSpPr/>
          <p:nvPr/>
        </p:nvGrpSpPr>
        <p:grpSpPr>
          <a:xfrm>
            <a:off x="4283968" y="3235872"/>
            <a:ext cx="1629231" cy="126958"/>
            <a:chOff x="9538088" y="1175422"/>
            <a:chExt cx="2172308" cy="16927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143BFE4-48F2-5441-4461-649F271003DC}"/>
                </a:ext>
              </a:extLst>
            </p:cNvPr>
            <p:cNvSpPr txBox="1"/>
            <p:nvPr/>
          </p:nvSpPr>
          <p:spPr>
            <a:xfrm>
              <a:off x="10968739" y="1175422"/>
              <a:ext cx="741657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825" dirty="0"/>
                <a:t>~1 kW (5%)</a:t>
              </a:r>
              <a:endParaRPr lang="en-GB" sz="825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7F5CA0F-932F-C880-50BB-31FEAB0C29A5}"/>
                </a:ext>
              </a:extLst>
            </p:cNvPr>
            <p:cNvSpPr/>
            <p:nvPr/>
          </p:nvSpPr>
          <p:spPr>
            <a:xfrm>
              <a:off x="9538088" y="1175423"/>
              <a:ext cx="1149292" cy="134072"/>
            </a:xfrm>
            <a:prstGeom prst="rect">
              <a:avLst/>
            </a:prstGeom>
            <a:solidFill>
              <a:schemeClr val="accent4"/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525" dirty="0">
                  <a:solidFill>
                    <a:srgbClr val="303030"/>
                  </a:solidFill>
                </a:rPr>
                <a:t>IT heat loads </a:t>
              </a:r>
              <a:endParaRPr lang="en-GB" sz="525" dirty="0">
                <a:solidFill>
                  <a:srgbClr val="303030"/>
                </a:solidFill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6EA81F-9F6C-EB54-73F7-9402A89F3B02}"/>
              </a:ext>
            </a:extLst>
          </p:cNvPr>
          <p:cNvGrpSpPr/>
          <p:nvPr/>
        </p:nvGrpSpPr>
        <p:grpSpPr>
          <a:xfrm>
            <a:off x="4283971" y="3336424"/>
            <a:ext cx="1475414" cy="891540"/>
            <a:chOff x="9538086" y="1309494"/>
            <a:chExt cx="1967217" cy="1188720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205A6412-3A5C-1DE5-28C5-57C2983B670B}"/>
                </a:ext>
              </a:extLst>
            </p:cNvPr>
            <p:cNvSpPr/>
            <p:nvPr/>
          </p:nvSpPr>
          <p:spPr>
            <a:xfrm>
              <a:off x="9538086" y="1309494"/>
              <a:ext cx="1149292" cy="118872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303030"/>
                  </a:solidFill>
                </a:rPr>
                <a:t>Basic </a:t>
              </a:r>
            </a:p>
            <a:p>
              <a:pPr algn="ctr"/>
              <a:r>
                <a:rPr lang="en-US" sz="1400" dirty="0">
                  <a:solidFill>
                    <a:srgbClr val="303030"/>
                  </a:solidFill>
                </a:rPr>
                <a:t>Heat loads </a:t>
              </a:r>
              <a:endParaRPr lang="en-GB" sz="1400" dirty="0">
                <a:solidFill>
                  <a:srgbClr val="30303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48EA189-C553-B929-62A2-725693507174}"/>
                </a:ext>
              </a:extLst>
            </p:cNvPr>
            <p:cNvSpPr txBox="1"/>
            <p:nvPr/>
          </p:nvSpPr>
          <p:spPr>
            <a:xfrm>
              <a:off x="10979518" y="1734577"/>
              <a:ext cx="525785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303030"/>
                  </a:solidFill>
                </a:rPr>
                <a:t>~12 kW</a:t>
              </a:r>
            </a:p>
            <a:p>
              <a:pPr algn="ctr"/>
              <a:r>
                <a:rPr lang="en-US" sz="900" dirty="0">
                  <a:solidFill>
                    <a:srgbClr val="303030"/>
                  </a:solidFill>
                </a:rPr>
                <a:t>(70%)</a:t>
              </a:r>
              <a:endParaRPr lang="en-GB" sz="900" dirty="0">
                <a:solidFill>
                  <a:srgbClr val="30303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91542B7-3DB1-BC5B-3B5B-1B6F953596D9}"/>
              </a:ext>
            </a:extLst>
          </p:cNvPr>
          <p:cNvGrpSpPr/>
          <p:nvPr/>
        </p:nvGrpSpPr>
        <p:grpSpPr>
          <a:xfrm>
            <a:off x="4283970" y="2924944"/>
            <a:ext cx="1639310" cy="310926"/>
            <a:chOff x="9538087" y="760854"/>
            <a:chExt cx="2185746" cy="41456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D4E22AA-2B88-B890-45C0-7A69C2F347BF}"/>
                </a:ext>
              </a:extLst>
            </p:cNvPr>
            <p:cNvSpPr/>
            <p:nvPr/>
          </p:nvSpPr>
          <p:spPr>
            <a:xfrm>
              <a:off x="9538087" y="760854"/>
              <a:ext cx="1149292" cy="414568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/>
                <a:t>Beam Screen heat loads</a:t>
              </a:r>
              <a:endParaRPr lang="en-GB" sz="8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87E96F9-85BF-B058-18D9-582C3C7C4900}"/>
                </a:ext>
              </a:extLst>
            </p:cNvPr>
            <p:cNvSpPr txBox="1"/>
            <p:nvPr/>
          </p:nvSpPr>
          <p:spPr>
            <a:xfrm>
              <a:off x="10962941" y="770893"/>
              <a:ext cx="760892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900" dirty="0"/>
                <a:t>Up to 5 kW</a:t>
              </a:r>
            </a:p>
            <a:p>
              <a:pPr algn="ctr"/>
              <a:r>
                <a:rPr lang="en-US" sz="900" dirty="0"/>
                <a:t>(25%)</a:t>
              </a:r>
              <a:endParaRPr lang="en-GB" sz="900" dirty="0"/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36BAFD2-6626-82EE-2AAA-22ED0AD7F9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235766"/>
              </p:ext>
            </p:extLst>
          </p:nvPr>
        </p:nvGraphicFramePr>
        <p:xfrm>
          <a:off x="236292" y="4600584"/>
          <a:ext cx="8316316" cy="8446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642793">
                  <a:extLst>
                    <a:ext uri="{9D8B030D-6E8A-4147-A177-3AD203B41FA5}">
                      <a16:colId xmlns:a16="http://schemas.microsoft.com/office/drawing/2014/main" val="1922424224"/>
                    </a:ext>
                  </a:extLst>
                </a:gridCol>
                <a:gridCol w="918712">
                  <a:extLst>
                    <a:ext uri="{9D8B030D-6E8A-4147-A177-3AD203B41FA5}">
                      <a16:colId xmlns:a16="http://schemas.microsoft.com/office/drawing/2014/main" val="184977300"/>
                    </a:ext>
                  </a:extLst>
                </a:gridCol>
                <a:gridCol w="985040">
                  <a:extLst>
                    <a:ext uri="{9D8B030D-6E8A-4147-A177-3AD203B41FA5}">
                      <a16:colId xmlns:a16="http://schemas.microsoft.com/office/drawing/2014/main" val="3082249116"/>
                    </a:ext>
                  </a:extLst>
                </a:gridCol>
                <a:gridCol w="1518082">
                  <a:extLst>
                    <a:ext uri="{9D8B030D-6E8A-4147-A177-3AD203B41FA5}">
                      <a16:colId xmlns:a16="http://schemas.microsoft.com/office/drawing/2014/main" val="1173496737"/>
                    </a:ext>
                  </a:extLst>
                </a:gridCol>
                <a:gridCol w="1731146">
                  <a:extLst>
                    <a:ext uri="{9D8B030D-6E8A-4147-A177-3AD203B41FA5}">
                      <a16:colId xmlns:a16="http://schemas.microsoft.com/office/drawing/2014/main" val="514626625"/>
                    </a:ext>
                  </a:extLst>
                </a:gridCol>
                <a:gridCol w="1520543">
                  <a:extLst>
                    <a:ext uri="{9D8B030D-6E8A-4147-A177-3AD203B41FA5}">
                      <a16:colId xmlns:a16="http://schemas.microsoft.com/office/drawing/2014/main" val="1728366186"/>
                    </a:ext>
                  </a:extLst>
                </a:gridCol>
              </a:tblGrid>
              <a:tr h="38862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Expected changes </a:t>
                      </a:r>
                    </a:p>
                    <a:p>
                      <a:pPr algn="ctr"/>
                      <a:r>
                        <a:rPr lang="en-US" sz="1100" dirty="0"/>
                        <a:t>in HL-LHC</a:t>
                      </a:r>
                      <a:endParaRPr lang="en-GB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Helium massflow</a:t>
                      </a:r>
                      <a:endParaRPr lang="en-GB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Q @ 1.9 K</a:t>
                      </a:r>
                    </a:p>
                    <a:p>
                      <a:pPr algn="ctr"/>
                      <a:r>
                        <a:rPr lang="en-US" sz="1100" dirty="0"/>
                        <a:t>[per sector]</a:t>
                      </a:r>
                      <a:endParaRPr lang="en-GB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BS </a:t>
                      </a:r>
                      <a:r>
                        <a:rPr lang="en-US" sz="1100" dirty="0" err="1"/>
                        <a:t>Capa</a:t>
                      </a:r>
                      <a:r>
                        <a:rPr lang="en-US" sz="1100" dirty="0"/>
                        <a:t> 4.5 K - 20 K</a:t>
                      </a:r>
                    </a:p>
                    <a:p>
                      <a:pPr algn="ctr"/>
                      <a:r>
                        <a:rPr lang="en-US" sz="1100" dirty="0"/>
                        <a:t>[per ARC]</a:t>
                      </a:r>
                      <a:endParaRPr lang="en-GB" sz="11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BS </a:t>
                      </a:r>
                      <a:r>
                        <a:rPr lang="en-US" sz="1100" dirty="0" err="1"/>
                        <a:t>Capa</a:t>
                      </a:r>
                      <a:r>
                        <a:rPr lang="en-US" sz="1100" dirty="0"/>
                        <a:t> 4.5 K - 20 K</a:t>
                      </a:r>
                    </a:p>
                    <a:p>
                      <a:pPr algn="ctr"/>
                      <a:r>
                        <a:rPr lang="en-US" sz="1100" dirty="0"/>
                        <a:t>[per half-cell of 53m]</a:t>
                      </a:r>
                      <a:endParaRPr lang="en-GB" sz="1100" b="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Concerned sectors</a:t>
                      </a:r>
                      <a:endParaRPr lang="en-GB" sz="11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6732464"/>
                  </a:ext>
                </a:extLst>
              </a:tr>
              <a:tr h="44078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Removal of IT/D1 at </a:t>
                      </a:r>
                    </a:p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P1 &amp; P5 in LS3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-12 g/s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-280 W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+1.3 kW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+25 W/</a:t>
                      </a:r>
                      <a:r>
                        <a:rPr lang="en-US" sz="1100" dirty="0" err="1">
                          <a:solidFill>
                            <a:srgbClr val="00B050"/>
                          </a:solidFill>
                        </a:rPr>
                        <a:t>hc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00B050"/>
                          </a:solidFill>
                        </a:rPr>
                        <a:t>S12, S81, S45, S56</a:t>
                      </a:r>
                      <a:endParaRPr lang="en-GB" sz="1100" dirty="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052973"/>
                  </a:ext>
                </a:extLst>
              </a:tr>
            </a:tbl>
          </a:graphicData>
        </a:graphic>
      </p:graphicFrame>
      <p:sp>
        <p:nvSpPr>
          <p:cNvPr id="19" name="Right Brace 18">
            <a:extLst>
              <a:ext uri="{FF2B5EF4-FFF2-40B4-BE49-F238E27FC236}">
                <a16:creationId xmlns:a16="http://schemas.microsoft.com/office/drawing/2014/main" id="{D89A65FE-116D-C0B3-9724-2F045B5A0F15}"/>
              </a:ext>
            </a:extLst>
          </p:cNvPr>
          <p:cNvSpPr/>
          <p:nvPr/>
        </p:nvSpPr>
        <p:spPr>
          <a:xfrm>
            <a:off x="5633877" y="1114519"/>
            <a:ext cx="375248" cy="1028003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00CF1D-BA92-F118-0A7D-BC274C449E79}"/>
              </a:ext>
            </a:extLst>
          </p:cNvPr>
          <p:cNvSpPr txBox="1"/>
          <p:nvPr/>
        </p:nvSpPr>
        <p:spPr>
          <a:xfrm>
            <a:off x="6214840" y="1406886"/>
            <a:ext cx="1813544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0B050"/>
                </a:solidFill>
              </a:rPr>
              <a:t>No changes expected</a:t>
            </a:r>
          </a:p>
          <a:p>
            <a:pPr algn="ctr"/>
            <a:r>
              <a:rPr lang="en-US" sz="1100" b="1" dirty="0">
                <a:solidFill>
                  <a:srgbClr val="00B050"/>
                </a:solidFill>
              </a:rPr>
              <a:t>for HL-LHC</a:t>
            </a:r>
            <a:endParaRPr lang="en-GB" sz="1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406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673F9E-DF76-6190-0BD1-DC25A1C7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67" y="3919"/>
            <a:ext cx="8532019" cy="433047"/>
          </a:xfrm>
        </p:spPr>
        <p:txBody>
          <a:bodyPr/>
          <a:lstStyle/>
          <a:p>
            <a:r>
              <a:rPr lang="en-US" dirty="0"/>
              <a:t>Where are we today (2024) ?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E18BC2-C8DC-630F-66D0-F7F7732B0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2515" y="6540555"/>
            <a:ext cx="5090540" cy="273844"/>
          </a:xfrm>
        </p:spPr>
        <p:txBody>
          <a:bodyPr/>
          <a:lstStyle/>
          <a:p>
            <a:r>
              <a:rPr lang="en-GB" dirty="0"/>
              <a:t>B Bradu - 228th </a:t>
            </a:r>
            <a:r>
              <a:rPr lang="en-GB" dirty="0" err="1"/>
              <a:t>HiLumi</a:t>
            </a:r>
            <a:r>
              <a:rPr lang="en-GB" dirty="0"/>
              <a:t> WP2 Meeting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CF8DA4-E709-07DA-2478-5529E7B302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14" y="1628800"/>
            <a:ext cx="7846666" cy="423442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1AC3D8D-FDDB-B17B-8FEC-002439A7594D}"/>
              </a:ext>
            </a:extLst>
          </p:cNvPr>
          <p:cNvSpPr txBox="1"/>
          <p:nvPr/>
        </p:nvSpPr>
        <p:spPr>
          <a:xfrm>
            <a:off x="8027915" y="4118502"/>
            <a:ext cx="806171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i="1" dirty="0">
                <a:solidFill>
                  <a:srgbClr val="FF0000"/>
                </a:solidFill>
              </a:rPr>
              <a:t>LHC Design Report</a:t>
            </a:r>
          </a:p>
          <a:p>
            <a:pPr algn="l"/>
            <a:r>
              <a:rPr lang="en-US" sz="1050" i="1" dirty="0">
                <a:solidFill>
                  <a:srgbClr val="FF0000"/>
                </a:solidFill>
              </a:rPr>
              <a:t>=85 W/</a:t>
            </a:r>
            <a:r>
              <a:rPr lang="en-US" sz="1050" i="1" dirty="0" err="1">
                <a:solidFill>
                  <a:srgbClr val="FF0000"/>
                </a:solidFill>
              </a:rPr>
              <a:t>hc</a:t>
            </a:r>
            <a:endParaRPr lang="en-GB" sz="1050" i="1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3DF023-500B-16A1-232C-131B3DC429B3}"/>
              </a:ext>
            </a:extLst>
          </p:cNvPr>
          <p:cNvSpPr txBox="1"/>
          <p:nvPr/>
        </p:nvSpPr>
        <p:spPr>
          <a:xfrm>
            <a:off x="5724698" y="1902781"/>
            <a:ext cx="1417056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50" i="1" dirty="0" err="1">
                <a:solidFill>
                  <a:srgbClr val="FF0000"/>
                </a:solidFill>
              </a:rPr>
              <a:t>Cryo</a:t>
            </a:r>
            <a:r>
              <a:rPr lang="en-US" sz="1050" i="1" dirty="0">
                <a:solidFill>
                  <a:srgbClr val="FF0000"/>
                </a:solidFill>
              </a:rPr>
              <a:t> Beam Screen </a:t>
            </a:r>
          </a:p>
          <a:p>
            <a:pPr algn="ctr"/>
            <a:r>
              <a:rPr lang="en-US" sz="1050" i="1" dirty="0">
                <a:solidFill>
                  <a:srgbClr val="FF0000"/>
                </a:solidFill>
              </a:rPr>
              <a:t>capacities for the Run 3</a:t>
            </a:r>
            <a:endParaRPr lang="en-GB" sz="1050" i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380BA79-D5BF-FEE9-1037-31690E07CA90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6433226" y="2225946"/>
            <a:ext cx="145708" cy="39770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ED3D367-3C99-12D7-CF76-821444102C30}"/>
              </a:ext>
            </a:extLst>
          </p:cNvPr>
          <p:cNvCxnSpPr>
            <a:cxnSpLocks/>
          </p:cNvCxnSpPr>
          <p:nvPr/>
        </p:nvCxnSpPr>
        <p:spPr>
          <a:xfrm flipH="1">
            <a:off x="5858784" y="2272780"/>
            <a:ext cx="274530" cy="2020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725DA7B5-AABA-F3BB-A044-1287ED481651}"/>
              </a:ext>
            </a:extLst>
          </p:cNvPr>
          <p:cNvSpPr txBox="1"/>
          <p:nvPr/>
        </p:nvSpPr>
        <p:spPr>
          <a:xfrm>
            <a:off x="539552" y="643505"/>
            <a:ext cx="6896183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2F2F2F"/>
                </a:solidFill>
              </a:rPr>
              <a:t>Beam Screen cryogenic heat load averages in each ARC measured during fill #9694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i="1" dirty="0">
                <a:solidFill>
                  <a:srgbClr val="2F2F2F"/>
                </a:solidFill>
              </a:rPr>
              <a:t>31</a:t>
            </a:r>
            <a:r>
              <a:rPr lang="en-US" sz="1400" i="1" baseline="30000" dirty="0">
                <a:solidFill>
                  <a:srgbClr val="2F2F2F"/>
                </a:solidFill>
              </a:rPr>
              <a:t>st</a:t>
            </a:r>
            <a:r>
              <a:rPr lang="en-US" sz="1400" i="1" dirty="0">
                <a:solidFill>
                  <a:srgbClr val="2F2F2F"/>
                </a:solidFill>
              </a:rPr>
              <a:t> May 2024 with 2352 bunches @ 1.62e11 ppb (3x36b scheme)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i="1" dirty="0">
                <a:solidFill>
                  <a:srgbClr val="2F2F2F"/>
                </a:solidFill>
              </a:rPr>
              <a:t>Cryogenics is running at its ultimate limit in S78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400" i="1" dirty="0">
                <a:solidFill>
                  <a:srgbClr val="2F2F2F"/>
                </a:solidFill>
                <a:sym typeface="Wingdings" panose="05000000000000000000" pitchFamily="2" charset="2"/>
              </a:rPr>
              <a:t>BS h</a:t>
            </a:r>
            <a:r>
              <a:rPr lang="en-US" sz="1400" i="1" dirty="0">
                <a:solidFill>
                  <a:srgbClr val="2F2F2F"/>
                </a:solidFill>
              </a:rPr>
              <a:t>eat loads are in average </a:t>
            </a:r>
            <a:r>
              <a:rPr lang="en-US" sz="1400" i="1" u="sng" dirty="0">
                <a:solidFill>
                  <a:srgbClr val="2F2F2F"/>
                </a:solidFill>
              </a:rPr>
              <a:t>more than twice higher than expected</a:t>
            </a:r>
            <a:endParaRPr lang="en-GB" sz="1400" i="1" u="sng" dirty="0">
              <a:solidFill>
                <a:srgbClr val="2F2F2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4BB9E2-635C-C304-D61A-6813DBAD24F9}"/>
              </a:ext>
            </a:extLst>
          </p:cNvPr>
          <p:cNvSpPr txBox="1"/>
          <p:nvPr/>
        </p:nvSpPr>
        <p:spPr>
          <a:xfrm>
            <a:off x="49034" y="5975702"/>
            <a:ext cx="75473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PS: All LHC </a:t>
            </a:r>
            <a:r>
              <a:rPr lang="en-US" sz="1100" i="1" dirty="0" err="1"/>
              <a:t>cryoplants</a:t>
            </a:r>
            <a:r>
              <a:rPr lang="en-US" sz="1100" i="1" dirty="0"/>
              <a:t> are slightly different and have different capacities &amp; loads (RF, SAM, DFB, triplets, etc.)</a:t>
            </a:r>
          </a:p>
        </p:txBody>
      </p:sp>
    </p:spTree>
    <p:extLst>
      <p:ext uri="{BB962C8B-B14F-4D97-AF65-F5344CB8AC3E}">
        <p14:creationId xmlns:p14="http://schemas.microsoft.com/office/powerpoint/2010/main" val="461765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53EEA205-4BE1-9379-BF91-BB1F40E40E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09" y="1802221"/>
            <a:ext cx="8341030" cy="440172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36F7B3-7BAE-C841-E1A3-6C9EE8861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4603"/>
            <a:ext cx="8532019" cy="434180"/>
          </a:xfrm>
        </p:spPr>
        <p:txBody>
          <a:bodyPr anchor="t">
            <a:normAutofit/>
          </a:bodyPr>
          <a:lstStyle/>
          <a:p>
            <a:r>
              <a:rPr lang="en-US" dirty="0"/>
              <a:t>What will happen after LS3 ?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9134F7-BB83-20F4-B950-785F70DAF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4831" y="6561655"/>
            <a:ext cx="5090540" cy="273844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r>
              <a:rPr lang="en-GB" dirty="0"/>
              <a:t>B Bradu - 228th </a:t>
            </a:r>
            <a:r>
              <a:rPr lang="en-GB" dirty="0" err="1"/>
              <a:t>HiLumi</a:t>
            </a:r>
            <a:r>
              <a:rPr lang="en-GB" dirty="0"/>
              <a:t> WP2 Meeting</a:t>
            </a:r>
            <a:endParaRPr lang="en-US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6471B91-F01F-D5ED-6DC2-1FF47C2FB1D8}"/>
              </a:ext>
            </a:extLst>
          </p:cNvPr>
          <p:cNvCxnSpPr>
            <a:cxnSpLocks/>
          </p:cNvCxnSpPr>
          <p:nvPr/>
        </p:nvCxnSpPr>
        <p:spPr>
          <a:xfrm flipV="1">
            <a:off x="1336374" y="2306484"/>
            <a:ext cx="0" cy="288036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EFD842D-89AC-7DEC-397A-64059424E0A4}"/>
              </a:ext>
            </a:extLst>
          </p:cNvPr>
          <p:cNvSpPr txBox="1"/>
          <p:nvPr/>
        </p:nvSpPr>
        <p:spPr>
          <a:xfrm>
            <a:off x="1410670" y="2237235"/>
            <a:ext cx="4905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2F2F2F"/>
                </a:solidFill>
              </a:rPr>
              <a:t>+ 25W/</a:t>
            </a:r>
            <a:r>
              <a:rPr lang="en-US" sz="900" dirty="0" err="1">
                <a:solidFill>
                  <a:srgbClr val="2F2F2F"/>
                </a:solidFill>
              </a:rPr>
              <a:t>hc</a:t>
            </a:r>
            <a:endParaRPr lang="en-GB" sz="900" dirty="0">
              <a:solidFill>
                <a:srgbClr val="2F2F2F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BBD6557-CF99-3335-5807-485773F3ABBF}"/>
              </a:ext>
            </a:extLst>
          </p:cNvPr>
          <p:cNvCxnSpPr/>
          <p:nvPr/>
        </p:nvCxnSpPr>
        <p:spPr>
          <a:xfrm flipV="1">
            <a:off x="7859102" y="1793544"/>
            <a:ext cx="0" cy="288036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3FD904DF-621E-E5EA-AB26-226F66335958}"/>
              </a:ext>
            </a:extLst>
          </p:cNvPr>
          <p:cNvSpPr txBox="1"/>
          <p:nvPr/>
        </p:nvSpPr>
        <p:spPr>
          <a:xfrm>
            <a:off x="7916252" y="1728633"/>
            <a:ext cx="4905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2F2F2F"/>
                </a:solidFill>
              </a:rPr>
              <a:t>+ 25W/</a:t>
            </a:r>
            <a:r>
              <a:rPr lang="en-US" sz="900" dirty="0" err="1">
                <a:solidFill>
                  <a:srgbClr val="2F2F2F"/>
                </a:solidFill>
              </a:rPr>
              <a:t>hc</a:t>
            </a:r>
            <a:endParaRPr lang="en-GB" sz="900" dirty="0">
              <a:solidFill>
                <a:srgbClr val="2F2F2F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299471E-874E-E1CA-DF13-7647F8D97698}"/>
              </a:ext>
            </a:extLst>
          </p:cNvPr>
          <p:cNvCxnSpPr/>
          <p:nvPr/>
        </p:nvCxnSpPr>
        <p:spPr>
          <a:xfrm flipV="1">
            <a:off x="4130893" y="2230569"/>
            <a:ext cx="0" cy="288036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F957E5A-417F-B38E-0094-37E566EAFD72}"/>
              </a:ext>
            </a:extLst>
          </p:cNvPr>
          <p:cNvSpPr txBox="1"/>
          <p:nvPr/>
        </p:nvSpPr>
        <p:spPr>
          <a:xfrm>
            <a:off x="4205187" y="2237235"/>
            <a:ext cx="4905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2F2F2F"/>
                </a:solidFill>
              </a:rPr>
              <a:t>+ 25W/</a:t>
            </a:r>
            <a:r>
              <a:rPr lang="en-US" sz="900" dirty="0" err="1">
                <a:solidFill>
                  <a:srgbClr val="2F2F2F"/>
                </a:solidFill>
              </a:rPr>
              <a:t>hc</a:t>
            </a:r>
            <a:endParaRPr lang="en-GB" sz="900" dirty="0">
              <a:solidFill>
                <a:srgbClr val="2F2F2F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B7FDB0-F9F9-FE23-BDAD-7CADAAE7D953}"/>
              </a:ext>
            </a:extLst>
          </p:cNvPr>
          <p:cNvCxnSpPr/>
          <p:nvPr/>
        </p:nvCxnSpPr>
        <p:spPr>
          <a:xfrm flipV="1">
            <a:off x="5052876" y="1802625"/>
            <a:ext cx="0" cy="288036"/>
          </a:xfrm>
          <a:prstGeom prst="straightConnector1">
            <a:avLst/>
          </a:prstGeom>
          <a:ln>
            <a:solidFill>
              <a:srgbClr val="2F2F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87A1CA0-5744-9C11-A8EB-93173BFD40AA}"/>
              </a:ext>
            </a:extLst>
          </p:cNvPr>
          <p:cNvSpPr txBox="1"/>
          <p:nvPr/>
        </p:nvSpPr>
        <p:spPr>
          <a:xfrm>
            <a:off x="5110026" y="1796277"/>
            <a:ext cx="49051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2F2F2F"/>
                </a:solidFill>
              </a:rPr>
              <a:t>+ 25W/</a:t>
            </a:r>
            <a:r>
              <a:rPr lang="en-US" sz="900" dirty="0" err="1">
                <a:solidFill>
                  <a:srgbClr val="2F2F2F"/>
                </a:solidFill>
              </a:rPr>
              <a:t>hc</a:t>
            </a:r>
            <a:endParaRPr lang="en-GB" sz="900" dirty="0">
              <a:solidFill>
                <a:srgbClr val="2F2F2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8AB3F02-626E-C0FE-D202-DC440EE8F823}"/>
              </a:ext>
            </a:extLst>
          </p:cNvPr>
          <p:cNvSpPr txBox="1"/>
          <p:nvPr/>
        </p:nvSpPr>
        <p:spPr>
          <a:xfrm>
            <a:off x="631009" y="595577"/>
            <a:ext cx="7949677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rgbClr val="2F2F2F"/>
                </a:solidFill>
                <a:sym typeface="Wingdings" panose="05000000000000000000" pitchFamily="2" charset="2"/>
              </a:rPr>
              <a:t>ARC Beam screen capacities will increase in HL sectors by +25 W/</a:t>
            </a:r>
            <a:r>
              <a:rPr lang="en-US" sz="1600" dirty="0" err="1">
                <a:solidFill>
                  <a:srgbClr val="2F2F2F"/>
                </a:solidFill>
                <a:sym typeface="Wingdings" panose="05000000000000000000" pitchFamily="2" charset="2"/>
              </a:rPr>
              <a:t>hc</a:t>
            </a:r>
            <a:r>
              <a:rPr lang="en-US" sz="1600" dirty="0">
                <a:solidFill>
                  <a:srgbClr val="2F2F2F"/>
                </a:solidFill>
                <a:sym typeface="Wingdings" panose="05000000000000000000" pitchFamily="2" charset="2"/>
              </a:rPr>
              <a:t> (IT/D1 removal)</a:t>
            </a:r>
          </a:p>
          <a:p>
            <a:pPr marL="214313" indent="-214313">
              <a:buFont typeface="Wingdings" panose="05000000000000000000" pitchFamily="2" charset="2"/>
              <a:buChar char="è"/>
            </a:pPr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ARC beam screen heat loads will increase due to the HL-LHC beams </a:t>
            </a:r>
          </a:p>
          <a:p>
            <a:r>
              <a:rPr lang="en-US" sz="1600" dirty="0">
                <a:solidFill>
                  <a:srgbClr val="0070C0"/>
                </a:solidFill>
                <a:sym typeface="Wingdings" panose="05000000000000000000" pitchFamily="2" charset="2"/>
              </a:rPr>
              <a:t>    (depending on filling schemes and intensities)</a:t>
            </a:r>
            <a:endParaRPr lang="en-GB" sz="1600" dirty="0">
              <a:solidFill>
                <a:srgbClr val="0070C0"/>
              </a:solidFill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6BE3373-4DE2-83DE-A32D-146764945D3B}"/>
              </a:ext>
            </a:extLst>
          </p:cNvPr>
          <p:cNvCxnSpPr>
            <a:cxnSpLocks/>
          </p:cNvCxnSpPr>
          <p:nvPr/>
        </p:nvCxnSpPr>
        <p:spPr>
          <a:xfrm flipV="1">
            <a:off x="2156930" y="2991874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3AE6627-4EF5-DBD9-A631-F238BCB88332}"/>
              </a:ext>
            </a:extLst>
          </p:cNvPr>
          <p:cNvSpPr txBox="1"/>
          <p:nvPr/>
        </p:nvSpPr>
        <p:spPr>
          <a:xfrm>
            <a:off x="2243326" y="3067688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BBD09F4-A103-7B98-A8AA-0CE2276EA182}"/>
              </a:ext>
            </a:extLst>
          </p:cNvPr>
          <p:cNvCxnSpPr>
            <a:cxnSpLocks/>
          </p:cNvCxnSpPr>
          <p:nvPr/>
        </p:nvCxnSpPr>
        <p:spPr>
          <a:xfrm flipV="1">
            <a:off x="1208525" y="3061124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38878D61-A3A8-2044-DA6F-A7EEAC983C76}"/>
              </a:ext>
            </a:extLst>
          </p:cNvPr>
          <p:cNvSpPr txBox="1"/>
          <p:nvPr/>
        </p:nvSpPr>
        <p:spPr>
          <a:xfrm>
            <a:off x="1294921" y="3136938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CA278C1-9CA7-12AB-EF5E-5C784481C511}"/>
              </a:ext>
            </a:extLst>
          </p:cNvPr>
          <p:cNvCxnSpPr>
            <a:cxnSpLocks/>
          </p:cNvCxnSpPr>
          <p:nvPr/>
        </p:nvCxnSpPr>
        <p:spPr>
          <a:xfrm flipV="1">
            <a:off x="3122561" y="3926875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CBA650DE-C243-0AFC-BA15-B05D6A06B13F}"/>
              </a:ext>
            </a:extLst>
          </p:cNvPr>
          <p:cNvSpPr txBox="1"/>
          <p:nvPr/>
        </p:nvSpPr>
        <p:spPr>
          <a:xfrm>
            <a:off x="3208957" y="4002688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0563464-8D73-6D58-9B88-B5157C97DB22}"/>
              </a:ext>
            </a:extLst>
          </p:cNvPr>
          <p:cNvCxnSpPr>
            <a:cxnSpLocks/>
          </p:cNvCxnSpPr>
          <p:nvPr/>
        </p:nvCxnSpPr>
        <p:spPr>
          <a:xfrm flipV="1">
            <a:off x="4106032" y="3901988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2D00612-6065-BD8F-D797-A59FA16FCD3D}"/>
              </a:ext>
            </a:extLst>
          </p:cNvPr>
          <p:cNvSpPr txBox="1"/>
          <p:nvPr/>
        </p:nvSpPr>
        <p:spPr>
          <a:xfrm>
            <a:off x="4192428" y="3977801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E76EA26-A059-0ACE-95C0-8A42381C4517}"/>
              </a:ext>
            </a:extLst>
          </p:cNvPr>
          <p:cNvCxnSpPr>
            <a:cxnSpLocks/>
          </p:cNvCxnSpPr>
          <p:nvPr/>
        </p:nvCxnSpPr>
        <p:spPr>
          <a:xfrm flipV="1">
            <a:off x="5016782" y="3353186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CF5E7028-3F73-924D-CBA7-8A08C8EA9A1C}"/>
              </a:ext>
            </a:extLst>
          </p:cNvPr>
          <p:cNvSpPr txBox="1"/>
          <p:nvPr/>
        </p:nvSpPr>
        <p:spPr>
          <a:xfrm>
            <a:off x="5103178" y="3429000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F15D345-0CA6-035A-7E79-E32ED0CDA190}"/>
              </a:ext>
            </a:extLst>
          </p:cNvPr>
          <p:cNvCxnSpPr>
            <a:cxnSpLocks/>
          </p:cNvCxnSpPr>
          <p:nvPr/>
        </p:nvCxnSpPr>
        <p:spPr>
          <a:xfrm flipV="1">
            <a:off x="6013223" y="3384188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109E4C5-E337-97B2-9831-16F778BD1ABE}"/>
              </a:ext>
            </a:extLst>
          </p:cNvPr>
          <p:cNvSpPr txBox="1"/>
          <p:nvPr/>
        </p:nvSpPr>
        <p:spPr>
          <a:xfrm>
            <a:off x="6079710" y="3464957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7C432C3-8DB4-479C-802A-EA9F1EB721EE}"/>
              </a:ext>
            </a:extLst>
          </p:cNvPr>
          <p:cNvCxnSpPr>
            <a:cxnSpLocks/>
          </p:cNvCxnSpPr>
          <p:nvPr/>
        </p:nvCxnSpPr>
        <p:spPr>
          <a:xfrm flipV="1">
            <a:off x="7113719" y="2651359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1F782F6-9941-463E-5F04-AAC6624F72DA}"/>
              </a:ext>
            </a:extLst>
          </p:cNvPr>
          <p:cNvSpPr txBox="1"/>
          <p:nvPr/>
        </p:nvSpPr>
        <p:spPr>
          <a:xfrm>
            <a:off x="7200115" y="2727173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42611B7-E7C1-FD1F-D11F-02B8E2B57168}"/>
              </a:ext>
            </a:extLst>
          </p:cNvPr>
          <p:cNvCxnSpPr>
            <a:cxnSpLocks/>
          </p:cNvCxnSpPr>
          <p:nvPr/>
        </p:nvCxnSpPr>
        <p:spPr>
          <a:xfrm flipV="1">
            <a:off x="7916252" y="2904802"/>
            <a:ext cx="0" cy="428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5C3B0D3E-95ED-3AC6-BE32-28152920809C}"/>
              </a:ext>
            </a:extLst>
          </p:cNvPr>
          <p:cNvSpPr txBox="1"/>
          <p:nvPr/>
        </p:nvSpPr>
        <p:spPr>
          <a:xfrm>
            <a:off x="8002648" y="2980615"/>
            <a:ext cx="291747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0070C0"/>
                </a:solidFill>
              </a:rPr>
              <a:t>+ ???</a:t>
            </a:r>
            <a:endParaRPr lang="en-GB" sz="900" dirty="0">
              <a:solidFill>
                <a:srgbClr val="0070C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82A8A61-FFD2-1FA0-125C-3AEEF4C369D0}"/>
              </a:ext>
            </a:extLst>
          </p:cNvPr>
          <p:cNvSpPr txBox="1"/>
          <p:nvPr/>
        </p:nvSpPr>
        <p:spPr>
          <a:xfrm>
            <a:off x="8452378" y="4277442"/>
            <a:ext cx="572273" cy="3231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50" i="1" dirty="0">
                <a:solidFill>
                  <a:srgbClr val="FF0000"/>
                </a:solidFill>
              </a:rPr>
              <a:t>LHC DR</a:t>
            </a:r>
          </a:p>
          <a:p>
            <a:pPr algn="l"/>
            <a:r>
              <a:rPr lang="en-US" sz="1050" i="1" dirty="0">
                <a:solidFill>
                  <a:srgbClr val="FF0000"/>
                </a:solidFill>
              </a:rPr>
              <a:t>=85 W/</a:t>
            </a:r>
            <a:r>
              <a:rPr lang="en-US" sz="1050" i="1" dirty="0" err="1">
                <a:solidFill>
                  <a:srgbClr val="FF0000"/>
                </a:solidFill>
              </a:rPr>
              <a:t>hc</a:t>
            </a:r>
            <a:endParaRPr lang="en-GB" sz="105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80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4" grpId="0"/>
      <p:bldP spid="16" grpId="0"/>
      <p:bldP spid="27" grpId="0"/>
      <p:bldP spid="29" grpId="0"/>
      <p:bldP spid="31" grpId="0"/>
      <p:bldP spid="33" grpId="0"/>
      <p:bldP spid="36" grpId="0"/>
      <p:bldP spid="38" grpId="0"/>
      <p:bldP spid="40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6E64C4A8-2127-D9B7-031F-EBDFE76FBF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6" y="2335393"/>
            <a:ext cx="6447053" cy="369728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EB75D-852E-A6D4-F8AC-158BFCA6F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 Bradu - 228th HiLumi WP2 Meeting</a:t>
            </a:r>
            <a:endParaRPr lang="en-US" dirty="0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9ED6C37D-D1EC-D365-4A76-826DA26C5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17" y="621373"/>
            <a:ext cx="8322655" cy="771884"/>
          </a:xfrm>
        </p:spPr>
        <p:txBody>
          <a:bodyPr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600" dirty="0"/>
              <a:t>E-cloud simulations done by BE-ABP and presented in Chamonix 2023 by Lotta </a:t>
            </a:r>
            <a:r>
              <a:rPr lang="en-US" sz="1600" dirty="0" err="1"/>
              <a:t>Mether</a:t>
            </a:r>
            <a:r>
              <a:rPr lang="en-US" sz="1600" dirty="0"/>
              <a:t> </a:t>
            </a:r>
          </a:p>
          <a:p>
            <a:pPr marL="500175" lvl="1" indent="-257175">
              <a:buFont typeface="Wingdings" panose="05000000000000000000" pitchFamily="2" charset="2"/>
              <a:buChar char="Ø"/>
            </a:pPr>
            <a:r>
              <a:rPr lang="en-US" sz="1400" dirty="0">
                <a:sym typeface="Wingdings" panose="05000000000000000000" pitchFamily="2" charset="2"/>
              </a:rPr>
              <a:t>Assuming no BS treatment and no more beam screen surface degradation during LS3</a:t>
            </a:r>
          </a:p>
          <a:p>
            <a:pPr lvl="1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    (optimistic scenario)</a:t>
            </a:r>
          </a:p>
          <a:p>
            <a:pPr lvl="1"/>
            <a:endParaRPr lang="en-GB" sz="1600" dirty="0"/>
          </a:p>
        </p:txBody>
      </p:sp>
      <p:sp>
        <p:nvSpPr>
          <p:cNvPr id="10" name="Star: 5 Points 9">
            <a:extLst>
              <a:ext uri="{FF2B5EF4-FFF2-40B4-BE49-F238E27FC236}">
                <a16:creationId xmlns:a16="http://schemas.microsoft.com/office/drawing/2014/main" id="{862C614A-554C-5031-DFCE-4E6261BA963D}"/>
              </a:ext>
            </a:extLst>
          </p:cNvPr>
          <p:cNvSpPr/>
          <p:nvPr/>
        </p:nvSpPr>
        <p:spPr>
          <a:xfrm>
            <a:off x="3143707" y="3907062"/>
            <a:ext cx="206380" cy="175487"/>
          </a:xfrm>
          <a:prstGeom prst="star5">
            <a:avLst/>
          </a:prstGeom>
          <a:solidFill>
            <a:srgbClr val="92D050"/>
          </a:solidFill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661C297-9D1D-8A5C-03B0-F6010ECCDF47}"/>
              </a:ext>
            </a:extLst>
          </p:cNvPr>
          <p:cNvSpPr txBox="1"/>
          <p:nvPr/>
        </p:nvSpPr>
        <p:spPr>
          <a:xfrm>
            <a:off x="2446571" y="4072512"/>
            <a:ext cx="168668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solidFill>
                  <a:srgbClr val="00B050"/>
                </a:solidFill>
              </a:rPr>
              <a:t>Fill #9694</a:t>
            </a:r>
          </a:p>
          <a:p>
            <a:pPr algn="ctr"/>
            <a:r>
              <a:rPr lang="en-US" sz="1050" i="1" dirty="0">
                <a:solidFill>
                  <a:srgbClr val="00B050"/>
                </a:solidFill>
              </a:rPr>
              <a:t>(2024 measure in 36bx3)</a:t>
            </a:r>
            <a:endParaRPr lang="en-GB" sz="1050" i="1" dirty="0">
              <a:solidFill>
                <a:srgbClr val="00B05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F8CBCF4-6617-C9AF-675E-66F6C145A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0039" y="1366286"/>
            <a:ext cx="735869" cy="364086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3CADCDB-711C-F698-7C61-C711F3A62FF1}"/>
              </a:ext>
            </a:extLst>
          </p:cNvPr>
          <p:cNvSpPr txBox="1"/>
          <p:nvPr/>
        </p:nvSpPr>
        <p:spPr>
          <a:xfrm>
            <a:off x="4735183" y="2808804"/>
            <a:ext cx="209561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dirty="0">
                <a:solidFill>
                  <a:srgbClr val="00B0F0"/>
                </a:solidFill>
              </a:rPr>
              <a:t>HL-LHC forecast (48bx5) </a:t>
            </a:r>
          </a:p>
          <a:p>
            <a:pPr algn="l"/>
            <a:r>
              <a:rPr lang="en-US" sz="1200" dirty="0">
                <a:solidFill>
                  <a:srgbClr val="00B0F0"/>
                </a:solidFill>
                <a:sym typeface="Wingdings" panose="05000000000000000000" pitchFamily="2" charset="2"/>
              </a:rPr>
              <a:t> 240 W/</a:t>
            </a:r>
            <a:r>
              <a:rPr lang="en-US" sz="1200" dirty="0" err="1">
                <a:solidFill>
                  <a:srgbClr val="00B0F0"/>
                </a:solidFill>
                <a:sym typeface="Wingdings" panose="05000000000000000000" pitchFamily="2" charset="2"/>
              </a:rPr>
              <a:t>hc</a:t>
            </a:r>
            <a:endParaRPr lang="en-GB" sz="1200" dirty="0">
              <a:solidFill>
                <a:srgbClr val="00B0F0"/>
              </a:solidFill>
            </a:endParaRPr>
          </a:p>
        </p:txBody>
      </p:sp>
      <p:sp>
        <p:nvSpPr>
          <p:cNvPr id="28" name="Star: 5 Points 27">
            <a:extLst>
              <a:ext uri="{FF2B5EF4-FFF2-40B4-BE49-F238E27FC236}">
                <a16:creationId xmlns:a16="http://schemas.microsoft.com/office/drawing/2014/main" id="{72F97745-0FD0-5F55-E189-2E7D1CFAC026}"/>
              </a:ext>
            </a:extLst>
          </p:cNvPr>
          <p:cNvSpPr/>
          <p:nvPr/>
        </p:nvSpPr>
        <p:spPr>
          <a:xfrm>
            <a:off x="4385671" y="3071898"/>
            <a:ext cx="206380" cy="175487"/>
          </a:xfrm>
          <a:prstGeom prst="star5">
            <a:avLst/>
          </a:prstGeom>
          <a:solidFill>
            <a:srgbClr val="00B0F0"/>
          </a:solidFill>
          <a:ln w="19050">
            <a:solidFill>
              <a:srgbClr val="2F2F2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D598DE-B649-428A-75D1-219E45EB50E7}"/>
              </a:ext>
            </a:extLst>
          </p:cNvPr>
          <p:cNvSpPr/>
          <p:nvPr/>
        </p:nvSpPr>
        <p:spPr>
          <a:xfrm>
            <a:off x="7505949" y="1527869"/>
            <a:ext cx="382466" cy="587349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00937EA-CFC9-15F6-47A4-2EEFC5BD33A8}"/>
              </a:ext>
            </a:extLst>
          </p:cNvPr>
          <p:cNvSpPr txBox="1"/>
          <p:nvPr/>
        </p:nvSpPr>
        <p:spPr>
          <a:xfrm>
            <a:off x="6158889" y="1707784"/>
            <a:ext cx="1220762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dirty="0">
                <a:solidFill>
                  <a:srgbClr val="FF0000"/>
                </a:solidFill>
              </a:rPr>
              <a:t>Additional ARC beam screen heat load expected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</a:rPr>
              <a:t>with HL-LHC beams</a:t>
            </a:r>
          </a:p>
          <a:p>
            <a:pPr algn="ctr"/>
            <a:r>
              <a:rPr lang="en-US" sz="1050" dirty="0">
                <a:solidFill>
                  <a:srgbClr val="FF0000"/>
                </a:solidFill>
                <a:sym typeface="Wingdings" panose="05000000000000000000" pitchFamily="2" charset="2"/>
              </a:rPr>
              <a:t> Does not work !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7D7F3A0-122E-A567-9DBC-D9E74BA0771D}"/>
              </a:ext>
            </a:extLst>
          </p:cNvPr>
          <p:cNvSpPr txBox="1"/>
          <p:nvPr/>
        </p:nvSpPr>
        <p:spPr>
          <a:xfrm>
            <a:off x="8136573" y="3485125"/>
            <a:ext cx="450444" cy="25391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25" i="1" dirty="0">
                <a:solidFill>
                  <a:srgbClr val="FF0000"/>
                </a:solidFill>
              </a:rPr>
              <a:t>LHC DR</a:t>
            </a:r>
          </a:p>
          <a:p>
            <a:pPr algn="l"/>
            <a:r>
              <a:rPr lang="en-US" sz="825" i="1" dirty="0">
                <a:solidFill>
                  <a:srgbClr val="FF0000"/>
                </a:solidFill>
              </a:rPr>
              <a:t>=85 W/</a:t>
            </a:r>
            <a:r>
              <a:rPr lang="en-US" sz="825" i="1" dirty="0" err="1">
                <a:solidFill>
                  <a:srgbClr val="FF0000"/>
                </a:solidFill>
              </a:rPr>
              <a:t>hc</a:t>
            </a:r>
            <a:endParaRPr lang="en-GB" sz="825" i="1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035D7E6-70E7-80A8-DB8E-33C82ECB48B5}"/>
              </a:ext>
            </a:extLst>
          </p:cNvPr>
          <p:cNvCxnSpPr>
            <a:cxnSpLocks/>
          </p:cNvCxnSpPr>
          <p:nvPr/>
        </p:nvCxnSpPr>
        <p:spPr>
          <a:xfrm>
            <a:off x="4488861" y="3196722"/>
            <a:ext cx="0" cy="2316757"/>
          </a:xfrm>
          <a:prstGeom prst="line">
            <a:avLst/>
          </a:prstGeom>
          <a:ln>
            <a:solidFill>
              <a:srgbClr val="00B0F0"/>
            </a:solidFill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BB8C2FF-7C8F-0FC3-7F5A-2837399C50DA}"/>
              </a:ext>
            </a:extLst>
          </p:cNvPr>
          <p:cNvSpPr txBox="1"/>
          <p:nvPr/>
        </p:nvSpPr>
        <p:spPr>
          <a:xfrm>
            <a:off x="4368636" y="5499578"/>
            <a:ext cx="21320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i="1" dirty="0">
                <a:solidFill>
                  <a:srgbClr val="00B0F0"/>
                </a:solidFill>
              </a:rPr>
              <a:t>2.3</a:t>
            </a:r>
            <a:endParaRPr lang="en-GB" sz="1200" i="1" dirty="0">
              <a:solidFill>
                <a:srgbClr val="00B0F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CB2AD00-869B-338C-34DC-EB394C588DB9}"/>
              </a:ext>
            </a:extLst>
          </p:cNvPr>
          <p:cNvSpPr txBox="1"/>
          <p:nvPr/>
        </p:nvSpPr>
        <p:spPr>
          <a:xfrm>
            <a:off x="7979080" y="1992216"/>
            <a:ext cx="607539" cy="3808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25" i="1" dirty="0">
                <a:solidFill>
                  <a:srgbClr val="FF0000"/>
                </a:solidFill>
              </a:rPr>
              <a:t>S23 capacity</a:t>
            </a:r>
          </a:p>
          <a:p>
            <a:pPr algn="l"/>
            <a:r>
              <a:rPr lang="en-US" sz="825" i="1" dirty="0">
                <a:solidFill>
                  <a:srgbClr val="FF0000"/>
                </a:solidFill>
              </a:rPr>
              <a:t>=180 W/</a:t>
            </a:r>
            <a:r>
              <a:rPr lang="en-US" sz="825" i="1" dirty="0" err="1">
                <a:solidFill>
                  <a:srgbClr val="FF0000"/>
                </a:solidFill>
              </a:rPr>
              <a:t>hc</a:t>
            </a:r>
            <a:endParaRPr lang="en-US" sz="825" i="1" dirty="0">
              <a:solidFill>
                <a:srgbClr val="FF0000"/>
              </a:solidFill>
            </a:endParaRPr>
          </a:p>
          <a:p>
            <a:pPr algn="l"/>
            <a:r>
              <a:rPr lang="en-GB" sz="825" i="1" dirty="0">
                <a:solidFill>
                  <a:srgbClr val="FF0000"/>
                </a:solidFill>
              </a:rPr>
              <a:t>(no change)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C013B10-C275-2D03-2BA3-471DE6FDFA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504" y="-11150"/>
            <a:ext cx="8532019" cy="434180"/>
          </a:xfrm>
        </p:spPr>
        <p:txBody>
          <a:bodyPr anchor="t">
            <a:normAutofit/>
          </a:bodyPr>
          <a:lstStyle/>
          <a:p>
            <a:r>
              <a:rPr lang="en-US" sz="2800" dirty="0"/>
              <a:t>HL-LHC beam screen heat load forecast</a:t>
            </a:r>
            <a:endParaRPr lang="en-GB" sz="2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E37B4E-37EB-2FAD-B0EC-34BC6738AF84}"/>
              </a:ext>
            </a:extLst>
          </p:cNvPr>
          <p:cNvSpPr/>
          <p:nvPr/>
        </p:nvSpPr>
        <p:spPr>
          <a:xfrm>
            <a:off x="7505949" y="2115218"/>
            <a:ext cx="382466" cy="521694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6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7" grpId="0"/>
      <p:bldP spid="28" grpId="0" animBg="1"/>
      <p:bldP spid="31" grpId="0" animBg="1"/>
      <p:bldP spid="32" grpId="0"/>
      <p:bldP spid="36" grpId="0"/>
      <p:bldP spid="42" grpId="0"/>
      <p:bldP spid="43" grpId="0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632032-212E-6C14-4EB7-FF70498EE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98" y="119681"/>
            <a:ext cx="8532019" cy="509123"/>
          </a:xfrm>
        </p:spPr>
        <p:txBody>
          <a:bodyPr/>
          <a:lstStyle/>
          <a:p>
            <a:r>
              <a:rPr lang="en-GB" sz="2700" dirty="0"/>
              <a:t>The same exercise was achieved for each sector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883BA8-7192-F65A-FE4C-880B8A9DE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 Bradu - 228th </a:t>
            </a:r>
            <a:r>
              <a:rPr lang="en-GB" dirty="0" err="1"/>
              <a:t>HiLumi</a:t>
            </a:r>
            <a:r>
              <a:rPr lang="en-GB" dirty="0"/>
              <a:t> WP2 Meeting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1C7445-2BE1-5A9B-DC6C-DB381C293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660" y="1772817"/>
            <a:ext cx="8499505" cy="45252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6FC57F-F816-02D5-F688-564FEB99CCC3}"/>
              </a:ext>
            </a:extLst>
          </p:cNvPr>
          <p:cNvSpPr txBox="1"/>
          <p:nvPr/>
        </p:nvSpPr>
        <p:spPr>
          <a:xfrm>
            <a:off x="1475656" y="2524810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6D429D-2432-2A32-813D-B9B2619AD610}"/>
              </a:ext>
            </a:extLst>
          </p:cNvPr>
          <p:cNvSpPr txBox="1"/>
          <p:nvPr/>
        </p:nvSpPr>
        <p:spPr>
          <a:xfrm>
            <a:off x="2309950" y="2459623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3A7E2D-8F26-6A72-A5A6-E90EED255B4C}"/>
              </a:ext>
            </a:extLst>
          </p:cNvPr>
          <p:cNvSpPr txBox="1"/>
          <p:nvPr/>
        </p:nvSpPr>
        <p:spPr>
          <a:xfrm>
            <a:off x="6051153" y="2696602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9661BC-6096-CC8B-EA82-933612901895}"/>
              </a:ext>
            </a:extLst>
          </p:cNvPr>
          <p:cNvSpPr txBox="1"/>
          <p:nvPr/>
        </p:nvSpPr>
        <p:spPr>
          <a:xfrm>
            <a:off x="7021593" y="1916832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95EEC9F-B66E-E776-1BCB-4B236CFD9844}"/>
              </a:ext>
            </a:extLst>
          </p:cNvPr>
          <p:cNvSpPr txBox="1"/>
          <p:nvPr/>
        </p:nvSpPr>
        <p:spPr>
          <a:xfrm>
            <a:off x="7908351" y="2287512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E5F7A5-492E-BB05-479E-2F07FAE8CE17}"/>
              </a:ext>
            </a:extLst>
          </p:cNvPr>
          <p:cNvSpPr txBox="1"/>
          <p:nvPr/>
        </p:nvSpPr>
        <p:spPr>
          <a:xfrm>
            <a:off x="7232333" y="1916832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3510C6-2BA6-1AA4-CBCB-D64B6ED108B4}"/>
              </a:ext>
            </a:extLst>
          </p:cNvPr>
          <p:cNvSpPr txBox="1"/>
          <p:nvPr/>
        </p:nvSpPr>
        <p:spPr>
          <a:xfrm>
            <a:off x="6817996" y="1916832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AACDB3-0056-465D-59B2-B44DEAB3B815}"/>
              </a:ext>
            </a:extLst>
          </p:cNvPr>
          <p:cNvSpPr txBox="1"/>
          <p:nvPr/>
        </p:nvSpPr>
        <p:spPr>
          <a:xfrm>
            <a:off x="2520690" y="2468464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en-GB" sz="2100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794D823-09D4-04B6-87C7-B148FAEF830E}"/>
              </a:ext>
            </a:extLst>
          </p:cNvPr>
          <p:cNvSpPr txBox="1"/>
          <p:nvPr/>
        </p:nvSpPr>
        <p:spPr>
          <a:xfrm>
            <a:off x="5155104" y="2341787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100" b="1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C9BFA0D-6A5D-A589-ACAC-84A7E13C89F2}"/>
              </a:ext>
            </a:extLst>
          </p:cNvPr>
          <p:cNvSpPr txBox="1"/>
          <p:nvPr/>
        </p:nvSpPr>
        <p:spPr>
          <a:xfrm>
            <a:off x="4243391" y="2695480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100" b="1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0DE942-7F2C-8A25-3AE3-87AB0C1EE9FC}"/>
              </a:ext>
            </a:extLst>
          </p:cNvPr>
          <p:cNvSpPr txBox="1"/>
          <p:nvPr/>
        </p:nvSpPr>
        <p:spPr>
          <a:xfrm>
            <a:off x="3358228" y="2621205"/>
            <a:ext cx="28575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endParaRPr lang="en-GB" sz="2100" b="1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ACD6B56-9C24-512E-61EA-A8479AED1E1F}"/>
              </a:ext>
            </a:extLst>
          </p:cNvPr>
          <p:cNvSpPr txBox="1"/>
          <p:nvPr/>
        </p:nvSpPr>
        <p:spPr>
          <a:xfrm>
            <a:off x="535742" y="955995"/>
            <a:ext cx="858087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350" dirty="0">
                <a:solidFill>
                  <a:srgbClr val="FF0000"/>
                </a:solidFill>
                <a:sym typeface="Wingdings" panose="05000000000000000000" pitchFamily="2" charset="2"/>
              </a:rPr>
              <a:t> Impossible to operate HL-LHC with the forecast beams due to the extra heat loads generated by the e-clouds</a:t>
            </a:r>
            <a:endParaRPr lang="en-GB" sz="1350" dirty="0">
              <a:solidFill>
                <a:srgbClr val="FF0000"/>
              </a:solidFill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DB4E1DE-1F54-B85A-4EDB-7138E2DF5CB6}"/>
              </a:ext>
            </a:extLst>
          </p:cNvPr>
          <p:cNvCxnSpPr>
            <a:cxnSpLocks/>
          </p:cNvCxnSpPr>
          <p:nvPr/>
        </p:nvCxnSpPr>
        <p:spPr>
          <a:xfrm>
            <a:off x="1300163" y="4329113"/>
            <a:ext cx="7231837" cy="0"/>
          </a:xfrm>
          <a:prstGeom prst="line">
            <a:avLst/>
          </a:prstGeom>
          <a:ln>
            <a:solidFill>
              <a:srgbClr val="2F2F2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F0FAA96-BF7A-3F2F-77DB-D20DC6A3613C}"/>
              </a:ext>
            </a:extLst>
          </p:cNvPr>
          <p:cNvSpPr txBox="1"/>
          <p:nvPr/>
        </p:nvSpPr>
        <p:spPr>
          <a:xfrm>
            <a:off x="8614249" y="4088415"/>
            <a:ext cx="4905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i="1" dirty="0">
                <a:solidFill>
                  <a:srgbClr val="2F2F2F"/>
                </a:solidFill>
              </a:rPr>
              <a:t>LHC DR</a:t>
            </a:r>
          </a:p>
          <a:p>
            <a:pPr algn="l"/>
            <a:r>
              <a:rPr lang="en-US" sz="900" i="1" dirty="0">
                <a:solidFill>
                  <a:srgbClr val="2F2F2F"/>
                </a:solidFill>
              </a:rPr>
              <a:t>=85 W/</a:t>
            </a:r>
            <a:r>
              <a:rPr lang="en-US" sz="900" i="1" dirty="0" err="1">
                <a:solidFill>
                  <a:srgbClr val="2F2F2F"/>
                </a:solidFill>
              </a:rPr>
              <a:t>hc</a:t>
            </a:r>
            <a:endParaRPr lang="en-GB" sz="900" i="1" dirty="0">
              <a:solidFill>
                <a:srgbClr val="2F2F2F"/>
              </a:solidFill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E0F82DEE-A78D-483D-0925-D7AD4FF54A23}"/>
              </a:ext>
            </a:extLst>
          </p:cNvPr>
          <p:cNvCxnSpPr>
            <a:cxnSpLocks/>
          </p:cNvCxnSpPr>
          <p:nvPr/>
        </p:nvCxnSpPr>
        <p:spPr>
          <a:xfrm flipV="1">
            <a:off x="1657350" y="2822638"/>
            <a:ext cx="0" cy="208598"/>
          </a:xfrm>
          <a:prstGeom prst="straightConnector1">
            <a:avLst/>
          </a:prstGeom>
          <a:ln w="28575">
            <a:solidFill>
              <a:srgbClr val="2F2F2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B7344DCB-BF0B-D40F-2E93-EB9DFCC2367C}"/>
              </a:ext>
            </a:extLst>
          </p:cNvPr>
          <p:cNvSpPr/>
          <p:nvPr/>
        </p:nvSpPr>
        <p:spPr>
          <a:xfrm>
            <a:off x="1403648" y="2822638"/>
            <a:ext cx="444332" cy="208598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EE6A30-8AA9-B44F-558C-DF0D7A0CE1C2}"/>
              </a:ext>
            </a:extLst>
          </p:cNvPr>
          <p:cNvSpPr/>
          <p:nvPr/>
        </p:nvSpPr>
        <p:spPr>
          <a:xfrm>
            <a:off x="2309950" y="2782788"/>
            <a:ext cx="444332" cy="663692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BC63DE-82A1-5C1A-C001-12923313F481}"/>
              </a:ext>
            </a:extLst>
          </p:cNvPr>
          <p:cNvSpPr/>
          <p:nvPr/>
        </p:nvSpPr>
        <p:spPr>
          <a:xfrm>
            <a:off x="5971902" y="2996952"/>
            <a:ext cx="444332" cy="360039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D08A018-84DF-985A-2837-E5740568273C}"/>
              </a:ext>
            </a:extLst>
          </p:cNvPr>
          <p:cNvSpPr/>
          <p:nvPr/>
        </p:nvSpPr>
        <p:spPr>
          <a:xfrm>
            <a:off x="7800076" y="2566899"/>
            <a:ext cx="444332" cy="102022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B4DB97F-9ECA-FB30-BB1E-1940E32547F9}"/>
              </a:ext>
            </a:extLst>
          </p:cNvPr>
          <p:cNvSpPr/>
          <p:nvPr/>
        </p:nvSpPr>
        <p:spPr>
          <a:xfrm>
            <a:off x="6873279" y="2189148"/>
            <a:ext cx="444332" cy="1376557"/>
          </a:xfrm>
          <a:prstGeom prst="rect">
            <a:avLst/>
          </a:prstGeom>
          <a:pattFill prst="wdDnDiag">
            <a:fgClr>
              <a:srgbClr val="FF0000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8853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953CE1A-A4C8-2AE1-5B69-CA0C3B13B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0"/>
            <a:ext cx="8997807" cy="415499"/>
          </a:xfrm>
        </p:spPr>
        <p:txBody>
          <a:bodyPr/>
          <a:lstStyle/>
          <a:p>
            <a:r>
              <a:rPr lang="en-US" sz="2400" dirty="0"/>
              <a:t>Proposed solution: Beam Screen Treatment (BST)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C2B313-A02A-02E5-2176-50B16A191356}"/>
              </a:ext>
            </a:extLst>
          </p:cNvPr>
          <p:cNvSpPr txBox="1"/>
          <p:nvPr/>
        </p:nvSpPr>
        <p:spPr>
          <a:xfrm>
            <a:off x="12626" y="2788493"/>
            <a:ext cx="394335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Deposit a thin Amorphous Carbon over the BS surface to reduce the e-clouds heat loads (in situ)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Project managed by TE-VSC (G. </a:t>
            </a:r>
            <a:r>
              <a:rPr lang="en-GB" sz="1200" dirty="0" err="1"/>
              <a:t>Rosaz</a:t>
            </a:r>
            <a:r>
              <a:rPr lang="en-GB" sz="1200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Objective is to treat 100 half-cells (2 x 5.3 km) of beam screens during the LS3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Sector margins after treatment if no more degradation: [34,34,52,37,33,35,32,40] W/</a:t>
            </a:r>
            <a:r>
              <a:rPr lang="en-GB" sz="1200" dirty="0" err="1"/>
              <a:t>hc</a:t>
            </a:r>
            <a:endParaRPr lang="en-GB" sz="1200" dirty="0"/>
          </a:p>
          <a:p>
            <a:endParaRPr lang="en-GB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/>
              <a:t>~15% margin in all sectors is mandatory due to the uncertainly on the treatment efficiency and on potential further BS surface degradations during LS3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A987E3D-452C-90B4-B7E2-267A676B92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0720" y="2768684"/>
            <a:ext cx="5042750" cy="26974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0D96FB7-2183-1BB2-B315-D2D516AEFD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670574"/>
            <a:ext cx="8676456" cy="1639254"/>
          </a:xfrm>
          <a:prstGeom prst="rect">
            <a:avLst/>
          </a:prstGeom>
        </p:spPr>
      </p:pic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AA2F3FB4-39D6-31EC-CAAE-C11F62D79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dirty="0"/>
              <a:t>B Bradu - 228th </a:t>
            </a:r>
            <a:r>
              <a:rPr lang="en-GB" dirty="0" err="1"/>
              <a:t>HiLumi</a:t>
            </a:r>
            <a:r>
              <a:rPr lang="en-GB" dirty="0"/>
              <a:t>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5970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  <Note xmlns="8946e33d-fd2f-4ae4-8ee9-d90c129cdf9e">https://edms.cern.ch/document/1501701/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3.xml><?xml version="1.0" encoding="utf-8"?>
<ds:datastoreItem xmlns:ds="http://schemas.openxmlformats.org/officeDocument/2006/customXml" ds:itemID="{F4A084DA-9E04-4F41-8E4F-60AEAC39D8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2485</TotalTime>
  <Words>1097</Words>
  <Application>Microsoft Office PowerPoint</Application>
  <PresentationFormat>On-screen Show (4:3)</PresentationFormat>
  <Paragraphs>177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ARC cryogenic capacity in the HL-LHC era</vt:lpstr>
      <vt:lpstr>Content</vt:lpstr>
      <vt:lpstr>Cryo infrastructures evolutions for HL-LHC (reminder)</vt:lpstr>
      <vt:lpstr>Consequences for the ARC cryo capacities</vt:lpstr>
      <vt:lpstr>Where are we today (2024) ?</vt:lpstr>
      <vt:lpstr>What will happen after LS3 ? </vt:lpstr>
      <vt:lpstr>HL-LHC beam screen heat load forecast</vt:lpstr>
      <vt:lpstr>The same exercise was achieved for each sector</vt:lpstr>
      <vt:lpstr>Proposed solution: Beam Screen Treatment (BST)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Benjamin Bradu</cp:lastModifiedBy>
  <cp:revision>55</cp:revision>
  <dcterms:created xsi:type="dcterms:W3CDTF">2016-01-11T14:38:10Z</dcterms:created>
  <dcterms:modified xsi:type="dcterms:W3CDTF">2024-07-01T13:44:18Z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