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4"/>
  </p:notesMasterIdLst>
  <p:sldIdLst>
    <p:sldId id="263" r:id="rId4"/>
    <p:sldId id="309" r:id="rId5"/>
    <p:sldId id="300" r:id="rId6"/>
    <p:sldId id="310" r:id="rId7"/>
    <p:sldId id="311" r:id="rId8"/>
    <p:sldId id="312" r:id="rId9"/>
    <p:sldId id="313" r:id="rId10"/>
    <p:sldId id="314" r:id="rId11"/>
    <p:sldId id="315" r:id="rId12"/>
    <p:sldId id="274" r:id="rId13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300"/>
            <p14:sldId id="310"/>
            <p14:sldId id="311"/>
            <p14:sldId id="312"/>
            <p14:sldId id="313"/>
            <p14:sldId id="314"/>
            <p14:sldId id="315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8B388"/>
    <a:srgbClr val="F0F0F0"/>
    <a:srgbClr val="C96500"/>
    <a:srgbClr val="860B00"/>
    <a:srgbClr val="9DC8E7"/>
    <a:srgbClr val="949494"/>
    <a:srgbClr val="7F7FE4"/>
    <a:srgbClr val="A6A6C9"/>
    <a:srgbClr val="70A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6" autoAdjust="0"/>
    <p:restoredTop sz="95861" autoAdjust="0"/>
  </p:normalViewPr>
  <p:slideViewPr>
    <p:cSldViewPr>
      <p:cViewPr>
        <p:scale>
          <a:sx n="150" d="100"/>
          <a:sy n="150" d="100"/>
        </p:scale>
        <p:origin x="570" y="23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19.07.2024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6035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1702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2522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244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1050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3257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3463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em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24.07.2024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D2AC8A88-EDF3-3CA8-9C86-4F32153FDC17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3311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FCC-ee Big Alcove and Small Alcove 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Underground strucutre point L (</a:t>
            </a:r>
            <a:r>
              <a:rPr lang="en-GB" sz="1400" dirty="0">
                <a:effectLst/>
                <a:ea typeface="Aptos" panose="020B0004020202020204" pitchFamily="34" charset="0"/>
              </a:rPr>
              <a:t>ST1859242_01</a:t>
            </a:r>
            <a:r>
              <a:rPr lang="de-DE" sz="1400" dirty="0"/>
              <a:t>)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450850" lvl="1">
              <a:spcBef>
                <a:spcPts val="500"/>
              </a:spcBef>
              <a:defRPr/>
            </a:pPr>
            <a:endParaRPr lang="de-DE" sz="1400" dirty="0"/>
          </a:p>
          <a:p>
            <a:pPr marL="450850" lvl="1">
              <a:spcBef>
                <a:spcPts val="500"/>
              </a:spcBef>
              <a:defRPr/>
            </a:pPr>
            <a:endParaRPr lang="en-US" sz="1400" dirty="0"/>
          </a:p>
          <a:p>
            <a:pPr lvl="1"/>
            <a:endParaRPr lang="de-DE" sz="1400" b="1" i="1" dirty="0">
              <a:solidFill>
                <a:srgbClr val="0070C0"/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/>
            <a:endParaRPr lang="en-US" i="1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</a:t>
            </a:r>
            <a:endParaRPr lang="en-US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0B873361-76F1-C998-27B1-4A4EBF7DA415}"/>
              </a:ext>
            </a:extLst>
          </p:cNvPr>
          <p:cNvSpPr txBox="1">
            <a:spLocks/>
          </p:cNvSpPr>
          <p:nvPr/>
        </p:nvSpPr>
        <p:spPr>
          <a:xfrm>
            <a:off x="107504" y="771550"/>
            <a:ext cx="6048672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600" u="sng" dirty="0">
                <a:solidFill>
                  <a:srgbClr val="FF0000"/>
                </a:solidFill>
              </a:rPr>
              <a:t>Electrical requirements for Big Alcoves (FCC WEEK 2024):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6" name="imageSelected0">
            <a:extLst>
              <a:ext uri="{FF2B5EF4-FFF2-40B4-BE49-F238E27FC236}">
                <a16:creationId xmlns:a16="http://schemas.microsoft.com/office/drawing/2014/main" id="{57AAF9A3-E2A2-057C-90BC-C6249075A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41" y="1072413"/>
            <a:ext cx="2918603" cy="202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BB7C32-22C9-0465-E2C9-8047757B97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40" t="26771" r="75124" b="43272"/>
          <a:stretch/>
        </p:blipFill>
        <p:spPr>
          <a:xfrm>
            <a:off x="124157" y="3144499"/>
            <a:ext cx="1802485" cy="1663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4377CB-4AC8-F84D-1055-42481EC124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40" t="55934" r="75124" b="9271"/>
          <a:stretch/>
        </p:blipFill>
        <p:spPr>
          <a:xfrm>
            <a:off x="1943296" y="3093235"/>
            <a:ext cx="1802485" cy="19319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1083C56-BCF7-C7E8-498B-1AA8B17BF2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7650" y="1072413"/>
            <a:ext cx="5194290" cy="1379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76D7384-F91C-2052-EFA5-5D0939971B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2541" y="3176791"/>
            <a:ext cx="5312680" cy="160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5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</a:t>
            </a:r>
            <a:endParaRPr lang="en-US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0B873361-76F1-C998-27B1-4A4EBF7DA415}"/>
              </a:ext>
            </a:extLst>
          </p:cNvPr>
          <p:cNvSpPr txBox="1">
            <a:spLocks/>
          </p:cNvSpPr>
          <p:nvPr/>
        </p:nvSpPr>
        <p:spPr>
          <a:xfrm>
            <a:off x="4840845" y="771550"/>
            <a:ext cx="3314811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600" u="sng" dirty="0">
                <a:solidFill>
                  <a:srgbClr val="FF0000"/>
                </a:solidFill>
              </a:rPr>
              <a:t>Electrical requirements July 2024: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BB7C32-22C9-0465-E2C9-8047757B97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40" t="26771" r="75124" b="43272"/>
          <a:stretch/>
        </p:blipFill>
        <p:spPr>
          <a:xfrm>
            <a:off x="304589" y="1542894"/>
            <a:ext cx="1802485" cy="1663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4377CB-4AC8-F84D-1055-42481EC124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40" t="55934" r="75124" b="9271"/>
          <a:stretch/>
        </p:blipFill>
        <p:spPr>
          <a:xfrm>
            <a:off x="2123728" y="1491630"/>
            <a:ext cx="1802485" cy="1931982"/>
          </a:xfrm>
          <a:prstGeom prst="rect">
            <a:avLst/>
          </a:prstGeom>
        </p:spPr>
      </p:pic>
      <p:pic>
        <p:nvPicPr>
          <p:cNvPr id="1026" name="Picture 9">
            <a:extLst>
              <a:ext uri="{FF2B5EF4-FFF2-40B4-BE49-F238E27FC236}">
                <a16:creationId xmlns:a16="http://schemas.microsoft.com/office/drawing/2014/main" id="{03404471-1A8D-8058-6E68-4FD696DF2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703" y="1398136"/>
            <a:ext cx="4653097" cy="2857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38D096A-AAD8-1767-3231-14376A812A0B}"/>
              </a:ext>
            </a:extLst>
          </p:cNvPr>
          <p:cNvSpPr/>
          <p:nvPr/>
        </p:nvSpPr>
        <p:spPr>
          <a:xfrm>
            <a:off x="2123728" y="2787774"/>
            <a:ext cx="1728192" cy="576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F1C3410-D22A-7B6E-AA7C-A33C5C17021A}"/>
              </a:ext>
            </a:extLst>
          </p:cNvPr>
          <p:cNvCxnSpPr/>
          <p:nvPr/>
        </p:nvCxnSpPr>
        <p:spPr>
          <a:xfrm>
            <a:off x="3851920" y="3075806"/>
            <a:ext cx="31978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ED2924D8-D3BB-031B-6E53-A2A4756DD282}"/>
              </a:ext>
            </a:extLst>
          </p:cNvPr>
          <p:cNvSpPr txBox="1">
            <a:spLocks/>
          </p:cNvSpPr>
          <p:nvPr/>
        </p:nvSpPr>
        <p:spPr>
          <a:xfrm>
            <a:off x="554501" y="800228"/>
            <a:ext cx="3096344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600" u="sng" dirty="0">
                <a:solidFill>
                  <a:srgbClr val="FF0000"/>
                </a:solidFill>
              </a:rPr>
              <a:t>Electrical requirements 2023: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drawing of a transparent object&#10;&#10;Description automatically generated with medium confidence">
            <a:extLst>
              <a:ext uri="{FF2B5EF4-FFF2-40B4-BE49-F238E27FC236}">
                <a16:creationId xmlns:a16="http://schemas.microsoft.com/office/drawing/2014/main" id="{F2358E72-4183-76BA-8031-869FB8011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3" t="10801" r="21601" b="27600"/>
          <a:stretch/>
        </p:blipFill>
        <p:spPr>
          <a:xfrm>
            <a:off x="72864" y="953426"/>
            <a:ext cx="7279039" cy="349053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 fontScale="85000" lnSpcReduction="10000"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 </a:t>
            </a:r>
            <a:r>
              <a:rPr lang="en-US" sz="2000" u="sng" dirty="0">
                <a:solidFill>
                  <a:srgbClr val="FF0000"/>
                </a:solidFill>
              </a:rPr>
              <a:t>July 2024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A drawing of a machine&#10;&#10;Description automatically generated with medium confidence">
            <a:extLst>
              <a:ext uri="{FF2B5EF4-FFF2-40B4-BE49-F238E27FC236}">
                <a16:creationId xmlns:a16="http://schemas.microsoft.com/office/drawing/2014/main" id="{1AB7A622-2438-6E55-AFAF-EEAAF2C822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8" t="13601" r="30701" b="13601"/>
          <a:stretch/>
        </p:blipFill>
        <p:spPr>
          <a:xfrm>
            <a:off x="6530237" y="618515"/>
            <a:ext cx="2430710" cy="2161985"/>
          </a:xfrm>
          <a:prstGeom prst="rect">
            <a:avLst/>
          </a:prstGeom>
        </p:spPr>
      </p:pic>
      <p:pic>
        <p:nvPicPr>
          <p:cNvPr id="8" name="Picture 7" descr="A computer keyboard with colorful keys&#10;&#10;Description automatically generated">
            <a:extLst>
              <a:ext uri="{FF2B5EF4-FFF2-40B4-BE49-F238E27FC236}">
                <a16:creationId xmlns:a16="http://schemas.microsoft.com/office/drawing/2014/main" id="{C61BD3EA-1C50-2E13-0DAF-E944410EA7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5" t="44400" r="24755" b="16401"/>
          <a:stretch/>
        </p:blipFill>
        <p:spPr>
          <a:xfrm>
            <a:off x="6640426" y="3654126"/>
            <a:ext cx="2430710" cy="1512442"/>
          </a:xfrm>
          <a:prstGeom prst="rect">
            <a:avLst/>
          </a:prstGeom>
        </p:spPr>
      </p:pic>
      <p:pic>
        <p:nvPicPr>
          <p:cNvPr id="11" name="Picture 10" descr="A computer generated image of a rectangular object&#10;&#10;Description automatically generated">
            <a:extLst>
              <a:ext uri="{FF2B5EF4-FFF2-40B4-BE49-F238E27FC236}">
                <a16:creationId xmlns:a16="http://schemas.microsoft.com/office/drawing/2014/main" id="{73F7DB10-9017-11C2-0791-7A4358974B5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37" t="12201" r="33434" b="17000"/>
          <a:stretch/>
        </p:blipFill>
        <p:spPr>
          <a:xfrm rot="16200000">
            <a:off x="1497979" y="478418"/>
            <a:ext cx="1622482" cy="2430710"/>
          </a:xfrm>
          <a:prstGeom prst="rect">
            <a:avLst/>
          </a:prstGeom>
        </p:spPr>
      </p:pic>
      <p:pic>
        <p:nvPicPr>
          <p:cNvPr id="15" name="Picture 14" descr="A rectangular object with different colored lines&#10;&#10;Description automatically generated">
            <a:extLst>
              <a:ext uri="{FF2B5EF4-FFF2-40B4-BE49-F238E27FC236}">
                <a16:creationId xmlns:a16="http://schemas.microsoft.com/office/drawing/2014/main" id="{76AA3A12-E561-66E6-EFCB-5E0F6D1D77F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6" t="34600" r="40570" b="8000"/>
          <a:stretch/>
        </p:blipFill>
        <p:spPr>
          <a:xfrm rot="16200000">
            <a:off x="1443544" y="3012209"/>
            <a:ext cx="1731355" cy="25312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08E154-1998-DD59-C016-C3C4AD1A8367}"/>
              </a:ext>
            </a:extLst>
          </p:cNvPr>
          <p:cNvSpPr txBox="1"/>
          <p:nvPr/>
        </p:nvSpPr>
        <p:spPr>
          <a:xfrm>
            <a:off x="114960" y="1366404"/>
            <a:ext cx="1002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u="sng" dirty="0"/>
              <a:t>Second level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51ED12-7482-F1CC-5B7E-6854C932CA5B}"/>
              </a:ext>
            </a:extLst>
          </p:cNvPr>
          <p:cNvSpPr txBox="1"/>
          <p:nvPr/>
        </p:nvSpPr>
        <p:spPr>
          <a:xfrm>
            <a:off x="209410" y="4250205"/>
            <a:ext cx="1002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u="sng" dirty="0"/>
              <a:t>First level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3498122-40DE-EB81-8969-E64D2F9D5AC1}"/>
              </a:ext>
            </a:extLst>
          </p:cNvPr>
          <p:cNvCxnSpPr/>
          <p:nvPr/>
        </p:nvCxnSpPr>
        <p:spPr>
          <a:xfrm flipH="1">
            <a:off x="3491880" y="3412144"/>
            <a:ext cx="288032" cy="957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D744DC-969F-B333-78A7-AE5A276B16C5}"/>
              </a:ext>
            </a:extLst>
          </p:cNvPr>
          <p:cNvCxnSpPr>
            <a:cxnSpLocks/>
          </p:cNvCxnSpPr>
          <p:nvPr/>
        </p:nvCxnSpPr>
        <p:spPr>
          <a:xfrm flipH="1">
            <a:off x="5017798" y="4094364"/>
            <a:ext cx="551369" cy="2055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1974B3-5D85-AE2F-43EA-ABEE5B05F3DE}"/>
              </a:ext>
            </a:extLst>
          </p:cNvPr>
          <p:cNvCxnSpPr/>
          <p:nvPr/>
        </p:nvCxnSpPr>
        <p:spPr>
          <a:xfrm>
            <a:off x="3524575" y="3560906"/>
            <a:ext cx="1573229" cy="68929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A0D72F9-7859-9D20-EB4F-9BCDCAE54F42}"/>
              </a:ext>
            </a:extLst>
          </p:cNvPr>
          <p:cNvSpPr txBox="1"/>
          <p:nvPr/>
        </p:nvSpPr>
        <p:spPr>
          <a:xfrm rot="1427672">
            <a:off x="4186369" y="367886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29m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75266D-F861-1878-95A9-F374B9E1CD77}"/>
              </a:ext>
            </a:extLst>
          </p:cNvPr>
          <p:cNvCxnSpPr>
            <a:cxnSpLocks/>
          </p:cNvCxnSpPr>
          <p:nvPr/>
        </p:nvCxnSpPr>
        <p:spPr>
          <a:xfrm>
            <a:off x="5549185" y="4145296"/>
            <a:ext cx="386303" cy="2198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6A7B795-E4B0-0CBD-5073-24CC94D750A7}"/>
              </a:ext>
            </a:extLst>
          </p:cNvPr>
          <p:cNvCxnSpPr>
            <a:cxnSpLocks/>
          </p:cNvCxnSpPr>
          <p:nvPr/>
        </p:nvCxnSpPr>
        <p:spPr>
          <a:xfrm>
            <a:off x="6831911" y="3567697"/>
            <a:ext cx="369222" cy="1695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701D82C-D5AE-798B-0A3E-62D3A0B48A1E}"/>
              </a:ext>
            </a:extLst>
          </p:cNvPr>
          <p:cNvCxnSpPr>
            <a:cxnSpLocks/>
          </p:cNvCxnSpPr>
          <p:nvPr/>
        </p:nvCxnSpPr>
        <p:spPr>
          <a:xfrm flipV="1">
            <a:off x="5751500" y="3689157"/>
            <a:ext cx="1341895" cy="5627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F989BF6-FFF6-223A-0427-DF96B2DCE22D}"/>
              </a:ext>
            </a:extLst>
          </p:cNvPr>
          <p:cNvSpPr txBox="1"/>
          <p:nvPr/>
        </p:nvSpPr>
        <p:spPr>
          <a:xfrm rot="20463552">
            <a:off x="6102997" y="3715174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18m</a:t>
            </a:r>
          </a:p>
        </p:txBody>
      </p:sp>
    </p:spTree>
    <p:extLst>
      <p:ext uri="{BB962C8B-B14F-4D97-AF65-F5344CB8AC3E}">
        <p14:creationId xmlns:p14="http://schemas.microsoft.com/office/powerpoint/2010/main" val="1344923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Small Alcove</a:t>
            </a:r>
            <a:endParaRPr lang="en-US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0B873361-76F1-C998-27B1-4A4EBF7DA415}"/>
              </a:ext>
            </a:extLst>
          </p:cNvPr>
          <p:cNvSpPr txBox="1">
            <a:spLocks/>
          </p:cNvSpPr>
          <p:nvPr/>
        </p:nvSpPr>
        <p:spPr>
          <a:xfrm>
            <a:off x="107504" y="771550"/>
            <a:ext cx="6048672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600" u="sng" dirty="0">
                <a:solidFill>
                  <a:srgbClr val="FF0000"/>
                </a:solidFill>
              </a:rPr>
              <a:t>Electrical requirements for Small Alcoves (FCC WEEK 2024):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12EB26-71B0-BEA7-D83D-98D808350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376" y="1222395"/>
            <a:ext cx="4707863" cy="9554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B87A41-3B7A-DEF6-7DD3-9927E4032D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44" r="8519" b="7747"/>
          <a:stretch/>
        </p:blipFill>
        <p:spPr>
          <a:xfrm>
            <a:off x="235376" y="3147814"/>
            <a:ext cx="2472878" cy="8024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964066-BC13-F798-D291-A400264C34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975" r="20157" b="3584"/>
          <a:stretch/>
        </p:blipFill>
        <p:spPr>
          <a:xfrm>
            <a:off x="2848083" y="2655627"/>
            <a:ext cx="1589217" cy="193198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D8095D-269B-A7EA-50E5-1210A0CA66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4273" y="1358029"/>
            <a:ext cx="3701027" cy="11392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EE1F4E-0352-2DFC-E635-81CB98DC8FE5}"/>
              </a:ext>
            </a:extLst>
          </p:cNvPr>
          <p:cNvCxnSpPr>
            <a:cxnSpLocks/>
          </p:cNvCxnSpPr>
          <p:nvPr/>
        </p:nvCxnSpPr>
        <p:spPr>
          <a:xfrm>
            <a:off x="6014955" y="1087137"/>
            <a:ext cx="0" cy="4423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4B338A-0F42-AEE6-7BC5-A7A188CECF19}"/>
              </a:ext>
            </a:extLst>
          </p:cNvPr>
          <p:cNvCxnSpPr>
            <a:cxnSpLocks/>
          </p:cNvCxnSpPr>
          <p:nvPr/>
        </p:nvCxnSpPr>
        <p:spPr>
          <a:xfrm>
            <a:off x="8503311" y="1522097"/>
            <a:ext cx="4043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651145-3488-6344-CAF6-22FD636A6025}"/>
              </a:ext>
            </a:extLst>
          </p:cNvPr>
          <p:cNvCxnSpPr>
            <a:cxnSpLocks/>
          </p:cNvCxnSpPr>
          <p:nvPr/>
        </p:nvCxnSpPr>
        <p:spPr>
          <a:xfrm>
            <a:off x="6014955" y="1199428"/>
            <a:ext cx="25202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D97B2A5-BAF6-285C-76A5-F6F0B3D72476}"/>
              </a:ext>
            </a:extLst>
          </p:cNvPr>
          <p:cNvSpPr txBox="1"/>
          <p:nvPr/>
        </p:nvSpPr>
        <p:spPr>
          <a:xfrm>
            <a:off x="7035352" y="91786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35m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39F0904-0CAB-0E04-581D-52AC6BD5B04B}"/>
              </a:ext>
            </a:extLst>
          </p:cNvPr>
          <p:cNvCxnSpPr>
            <a:cxnSpLocks/>
          </p:cNvCxnSpPr>
          <p:nvPr/>
        </p:nvCxnSpPr>
        <p:spPr>
          <a:xfrm>
            <a:off x="5582907" y="1087137"/>
            <a:ext cx="0" cy="4423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BB07C30-BBA9-2F97-06E9-DB9FB3704172}"/>
              </a:ext>
            </a:extLst>
          </p:cNvPr>
          <p:cNvCxnSpPr>
            <a:cxnSpLocks/>
          </p:cNvCxnSpPr>
          <p:nvPr/>
        </p:nvCxnSpPr>
        <p:spPr>
          <a:xfrm>
            <a:off x="8535235" y="1087137"/>
            <a:ext cx="0" cy="4423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88FE12B-EE89-5F83-B611-9EFD1AC24246}"/>
              </a:ext>
            </a:extLst>
          </p:cNvPr>
          <p:cNvCxnSpPr>
            <a:cxnSpLocks/>
          </p:cNvCxnSpPr>
          <p:nvPr/>
        </p:nvCxnSpPr>
        <p:spPr>
          <a:xfrm flipV="1">
            <a:off x="5582907" y="1199428"/>
            <a:ext cx="432048" cy="304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E3D8D95-FF4C-B153-562F-3B5B1EBC1E8B}"/>
              </a:ext>
            </a:extLst>
          </p:cNvPr>
          <p:cNvSpPr txBox="1"/>
          <p:nvPr/>
        </p:nvSpPr>
        <p:spPr>
          <a:xfrm>
            <a:off x="5531557" y="911752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5.1m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2D949E9-E17F-9C98-C137-8135E5643DCD}"/>
              </a:ext>
            </a:extLst>
          </p:cNvPr>
          <p:cNvCxnSpPr>
            <a:cxnSpLocks/>
          </p:cNvCxnSpPr>
          <p:nvPr/>
        </p:nvCxnSpPr>
        <p:spPr>
          <a:xfrm>
            <a:off x="8543107" y="2211710"/>
            <a:ext cx="4043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C685F35-2B0F-F34F-C0E5-22BDC261C914}"/>
              </a:ext>
            </a:extLst>
          </p:cNvPr>
          <p:cNvCxnSpPr>
            <a:cxnSpLocks/>
          </p:cNvCxnSpPr>
          <p:nvPr/>
        </p:nvCxnSpPr>
        <p:spPr>
          <a:xfrm>
            <a:off x="8907696" y="1522097"/>
            <a:ext cx="0" cy="68226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AE56E57-F788-E06F-1223-FA6A9F3B6927}"/>
              </a:ext>
            </a:extLst>
          </p:cNvPr>
          <p:cNvSpPr txBox="1"/>
          <p:nvPr/>
        </p:nvSpPr>
        <p:spPr>
          <a:xfrm rot="16200000">
            <a:off x="8520166" y="1668107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10.6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186F03-88EE-838E-39A5-E5690CD09C5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9955"/>
          <a:stretch/>
        </p:blipFill>
        <p:spPr>
          <a:xfrm>
            <a:off x="4878910" y="2817693"/>
            <a:ext cx="4051110" cy="213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61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Small Alcove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F1C3410-D22A-7B6E-AA7C-A33C5C17021A}"/>
              </a:ext>
            </a:extLst>
          </p:cNvPr>
          <p:cNvCxnSpPr>
            <a:cxnSpLocks/>
          </p:cNvCxnSpPr>
          <p:nvPr/>
        </p:nvCxnSpPr>
        <p:spPr>
          <a:xfrm>
            <a:off x="2589331" y="3826680"/>
            <a:ext cx="61451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6B1E254-7C76-ABD3-4D39-0B2CD531AE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44" r="8519" b="7747"/>
          <a:stretch/>
        </p:blipFill>
        <p:spPr>
          <a:xfrm>
            <a:off x="363121" y="1233937"/>
            <a:ext cx="2472878" cy="8024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0096D8-9483-610C-E81E-B53A6EA1F7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975" r="20157" b="3584"/>
          <a:stretch/>
        </p:blipFill>
        <p:spPr>
          <a:xfrm>
            <a:off x="827584" y="2237325"/>
            <a:ext cx="1589217" cy="1931982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38D096A-AAD8-1767-3231-14376A812A0B}"/>
              </a:ext>
            </a:extLst>
          </p:cNvPr>
          <p:cNvSpPr/>
          <p:nvPr/>
        </p:nvSpPr>
        <p:spPr>
          <a:xfrm flipV="1">
            <a:off x="775688" y="3461456"/>
            <a:ext cx="1708080" cy="73044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8">
            <a:extLst>
              <a:ext uri="{FF2B5EF4-FFF2-40B4-BE49-F238E27FC236}">
                <a16:creationId xmlns:a16="http://schemas.microsoft.com/office/drawing/2014/main" id="{94196842-AA52-229B-594D-3C4E7A5A0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094" y="1347614"/>
            <a:ext cx="5141354" cy="315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04995F85-7779-EEA5-60B6-CF7B2DA6387A}"/>
              </a:ext>
            </a:extLst>
          </p:cNvPr>
          <p:cNvSpPr txBox="1">
            <a:spLocks/>
          </p:cNvSpPr>
          <p:nvPr/>
        </p:nvSpPr>
        <p:spPr>
          <a:xfrm>
            <a:off x="4840845" y="771550"/>
            <a:ext cx="3314811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600" u="sng" dirty="0">
                <a:solidFill>
                  <a:srgbClr val="FF0000"/>
                </a:solidFill>
              </a:rPr>
              <a:t>Electrical requirements July 2024: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0F2512F4-3EAD-9FD7-6C69-21943C5DA4F7}"/>
              </a:ext>
            </a:extLst>
          </p:cNvPr>
          <p:cNvSpPr txBox="1">
            <a:spLocks/>
          </p:cNvSpPr>
          <p:nvPr/>
        </p:nvSpPr>
        <p:spPr>
          <a:xfrm>
            <a:off x="554501" y="800228"/>
            <a:ext cx="3096344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600" u="sng" dirty="0">
                <a:solidFill>
                  <a:srgbClr val="FF0000"/>
                </a:solidFill>
              </a:rPr>
              <a:t>Electrical requirements 2023: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52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transparent object with colorful objects inside&#10;&#10;Description automatically generated with medium confidence">
            <a:extLst>
              <a:ext uri="{FF2B5EF4-FFF2-40B4-BE49-F238E27FC236}">
                <a16:creationId xmlns:a16="http://schemas.microsoft.com/office/drawing/2014/main" id="{42A0E392-3059-5975-637A-1324B53BB3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2" t="17335" r="30278" b="17800"/>
          <a:stretch/>
        </p:blipFill>
        <p:spPr>
          <a:xfrm>
            <a:off x="3901257" y="1231541"/>
            <a:ext cx="3033660" cy="249285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 fontScale="77500" lnSpcReduction="20000"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Small Alcove </a:t>
            </a:r>
            <a:r>
              <a:rPr lang="en-US" sz="2000" u="sng" dirty="0">
                <a:solidFill>
                  <a:srgbClr val="FF0000"/>
                </a:solidFill>
              </a:rPr>
              <a:t>July 2024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08E154-1998-DD59-C016-C3C4AD1A8367}"/>
              </a:ext>
            </a:extLst>
          </p:cNvPr>
          <p:cNvSpPr txBox="1"/>
          <p:nvPr/>
        </p:nvSpPr>
        <p:spPr>
          <a:xfrm>
            <a:off x="114960" y="1366404"/>
            <a:ext cx="1002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u="sng" dirty="0"/>
              <a:t>Second level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51ED12-7482-F1CC-5B7E-6854C932CA5B}"/>
              </a:ext>
            </a:extLst>
          </p:cNvPr>
          <p:cNvSpPr txBox="1"/>
          <p:nvPr/>
        </p:nvSpPr>
        <p:spPr>
          <a:xfrm>
            <a:off x="209410" y="4250205"/>
            <a:ext cx="1002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u="sng" dirty="0"/>
              <a:t>First level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3498122-40DE-EB81-8969-E64D2F9D5AC1}"/>
              </a:ext>
            </a:extLst>
          </p:cNvPr>
          <p:cNvCxnSpPr>
            <a:cxnSpLocks/>
          </p:cNvCxnSpPr>
          <p:nvPr/>
        </p:nvCxnSpPr>
        <p:spPr>
          <a:xfrm flipH="1">
            <a:off x="3524785" y="2109617"/>
            <a:ext cx="527806" cy="215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D744DC-969F-B333-78A7-AE5A276B16C5}"/>
              </a:ext>
            </a:extLst>
          </p:cNvPr>
          <p:cNvCxnSpPr>
            <a:cxnSpLocks/>
          </p:cNvCxnSpPr>
          <p:nvPr/>
        </p:nvCxnSpPr>
        <p:spPr>
          <a:xfrm flipH="1">
            <a:off x="4874585" y="2979830"/>
            <a:ext cx="551369" cy="2055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11974B3-5D85-AE2F-43EA-ABEE5B05F3DE}"/>
              </a:ext>
            </a:extLst>
          </p:cNvPr>
          <p:cNvCxnSpPr>
            <a:cxnSpLocks/>
          </p:cNvCxnSpPr>
          <p:nvPr/>
        </p:nvCxnSpPr>
        <p:spPr>
          <a:xfrm>
            <a:off x="3578190" y="2324714"/>
            <a:ext cx="1332993" cy="86069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A0D72F9-7859-9D20-EB4F-9BCDCAE54F42}"/>
              </a:ext>
            </a:extLst>
          </p:cNvPr>
          <p:cNvSpPr txBox="1"/>
          <p:nvPr/>
        </p:nvSpPr>
        <p:spPr>
          <a:xfrm rot="2128262">
            <a:off x="4187180" y="260117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29m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75266D-F861-1878-95A9-F374B9E1CD77}"/>
              </a:ext>
            </a:extLst>
          </p:cNvPr>
          <p:cNvCxnSpPr>
            <a:cxnSpLocks/>
          </p:cNvCxnSpPr>
          <p:nvPr/>
        </p:nvCxnSpPr>
        <p:spPr>
          <a:xfrm>
            <a:off x="3615568" y="1811381"/>
            <a:ext cx="539049" cy="3395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6A7B795-E4B0-0CBD-5073-24CC94D750A7}"/>
              </a:ext>
            </a:extLst>
          </p:cNvPr>
          <p:cNvCxnSpPr>
            <a:cxnSpLocks/>
          </p:cNvCxnSpPr>
          <p:nvPr/>
        </p:nvCxnSpPr>
        <p:spPr>
          <a:xfrm>
            <a:off x="4699176" y="1072965"/>
            <a:ext cx="686913" cy="4716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701D82C-D5AE-798B-0A3E-62D3A0B48A1E}"/>
              </a:ext>
            </a:extLst>
          </p:cNvPr>
          <p:cNvCxnSpPr>
            <a:cxnSpLocks/>
          </p:cNvCxnSpPr>
          <p:nvPr/>
        </p:nvCxnSpPr>
        <p:spPr>
          <a:xfrm flipV="1">
            <a:off x="3656877" y="1111500"/>
            <a:ext cx="1099059" cy="71297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F989BF6-FFF6-223A-0427-DF96B2DCE22D}"/>
              </a:ext>
            </a:extLst>
          </p:cNvPr>
          <p:cNvSpPr txBox="1"/>
          <p:nvPr/>
        </p:nvSpPr>
        <p:spPr>
          <a:xfrm rot="19591973">
            <a:off x="3839761" y="119223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18m</a:t>
            </a:r>
          </a:p>
        </p:txBody>
      </p:sp>
      <p:pic>
        <p:nvPicPr>
          <p:cNvPr id="5" name="Picture 4" descr="A computer keyboard with different colored keys&#10;&#10;Description automatically generated">
            <a:extLst>
              <a:ext uri="{FF2B5EF4-FFF2-40B4-BE49-F238E27FC236}">
                <a16:creationId xmlns:a16="http://schemas.microsoft.com/office/drawing/2014/main" id="{D9D39D28-FE1C-F8A9-C4F9-29476B8D40E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9" t="43000" r="29489" b="9401"/>
          <a:stretch/>
        </p:blipFill>
        <p:spPr>
          <a:xfrm>
            <a:off x="6300192" y="3258467"/>
            <a:ext cx="2843808" cy="1859413"/>
          </a:xfrm>
          <a:prstGeom prst="rect">
            <a:avLst/>
          </a:prstGeom>
        </p:spPr>
      </p:pic>
      <p:pic>
        <p:nvPicPr>
          <p:cNvPr id="7" name="Picture 6" descr="A colorful rectangular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CCE9B292-E93A-28A6-68FE-76AF1DF3B4F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9" t="43000" r="25839" b="13601"/>
          <a:stretch/>
        </p:blipFill>
        <p:spPr>
          <a:xfrm>
            <a:off x="6094597" y="771550"/>
            <a:ext cx="2963737" cy="1622482"/>
          </a:xfrm>
          <a:prstGeom prst="rect">
            <a:avLst/>
          </a:prstGeom>
        </p:spPr>
      </p:pic>
      <p:pic>
        <p:nvPicPr>
          <p:cNvPr id="12" name="Picture 11" descr="A close-up of a computer&#10;&#10;Description automatically generated">
            <a:extLst>
              <a:ext uri="{FF2B5EF4-FFF2-40B4-BE49-F238E27FC236}">
                <a16:creationId xmlns:a16="http://schemas.microsoft.com/office/drawing/2014/main" id="{D82927AC-E4F4-84D0-802B-C39F20383E3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3" t="29000" r="40838" b="15133"/>
          <a:stretch/>
        </p:blipFill>
        <p:spPr>
          <a:xfrm rot="16200000">
            <a:off x="1419500" y="405584"/>
            <a:ext cx="1778425" cy="2366340"/>
          </a:xfrm>
          <a:prstGeom prst="rect">
            <a:avLst/>
          </a:prstGeom>
        </p:spPr>
      </p:pic>
      <p:pic>
        <p:nvPicPr>
          <p:cNvPr id="14" name="Picture 13" descr="A colorful bar chart on a white background&#10;&#10;Description automatically generated">
            <a:extLst>
              <a:ext uri="{FF2B5EF4-FFF2-40B4-BE49-F238E27FC236}">
                <a16:creationId xmlns:a16="http://schemas.microsoft.com/office/drawing/2014/main" id="{D4443F74-9BDD-01F8-2AEC-16909AD3F6E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0" t="26566" r="43307" b="5572"/>
          <a:stretch/>
        </p:blipFill>
        <p:spPr>
          <a:xfrm rot="16200000">
            <a:off x="1370468" y="3222754"/>
            <a:ext cx="1468475" cy="228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500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F8E670-5BD2-2F0F-D3DA-CD07DA327E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34" y="1635646"/>
            <a:ext cx="4512225" cy="317382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A53E185-DEF2-2D81-300C-FA93BD532209}"/>
              </a:ext>
            </a:extLst>
          </p:cNvPr>
          <p:cNvSpPr/>
          <p:nvPr/>
        </p:nvSpPr>
        <p:spPr>
          <a:xfrm>
            <a:off x="1763688" y="2391731"/>
            <a:ext cx="1368152" cy="140415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4353848" cy="338554"/>
          </a:xfrm>
        </p:spPr>
        <p:txBody>
          <a:bodyPr rtlCol="0">
            <a:normAutofit fontScale="77500" lnSpcReduction="20000"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Underground structure point 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9F8F0E-0F79-363F-546B-BACBD9F2C4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0" t="25278" r="61812" b="22532"/>
          <a:stretch/>
        </p:blipFill>
        <p:spPr>
          <a:xfrm>
            <a:off x="4628363" y="838085"/>
            <a:ext cx="4389771" cy="223772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E47C2F-E0D4-7387-5312-C0FDEE0C1811}"/>
              </a:ext>
            </a:extLst>
          </p:cNvPr>
          <p:cNvCxnSpPr>
            <a:cxnSpLocks/>
          </p:cNvCxnSpPr>
          <p:nvPr/>
        </p:nvCxnSpPr>
        <p:spPr>
          <a:xfrm flipH="1">
            <a:off x="4860032" y="2355726"/>
            <a:ext cx="1512168" cy="13681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7482231-7042-49E9-C929-55B5490E3EBA}"/>
              </a:ext>
            </a:extLst>
          </p:cNvPr>
          <p:cNvSpPr txBox="1"/>
          <p:nvPr/>
        </p:nvSpPr>
        <p:spPr>
          <a:xfrm rot="20298299">
            <a:off x="5705280" y="1715297"/>
            <a:ext cx="16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Connection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A353DA-5459-D4B8-9A08-BCE28FD890C6}"/>
              </a:ext>
            </a:extLst>
          </p:cNvPr>
          <p:cNvCxnSpPr>
            <a:cxnSpLocks/>
          </p:cNvCxnSpPr>
          <p:nvPr/>
        </p:nvCxnSpPr>
        <p:spPr>
          <a:xfrm flipH="1" flipV="1">
            <a:off x="2863146" y="3684886"/>
            <a:ext cx="2284918" cy="75907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9478DF6-830A-1A5E-9614-99734C419CC6}"/>
              </a:ext>
            </a:extLst>
          </p:cNvPr>
          <p:cNvSpPr txBox="1"/>
          <p:nvPr/>
        </p:nvSpPr>
        <p:spPr>
          <a:xfrm>
            <a:off x="5292080" y="4023153"/>
            <a:ext cx="2385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/>
              <a:t>Transport space occupation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AB00C-1728-0624-481B-4AA1A209396E}"/>
              </a:ext>
            </a:extLst>
          </p:cNvPr>
          <p:cNvSpPr txBox="1"/>
          <p:nvPr/>
        </p:nvSpPr>
        <p:spPr>
          <a:xfrm>
            <a:off x="5292080" y="4305415"/>
            <a:ext cx="3250069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LCB (lower cold box)</a:t>
            </a:r>
          </a:p>
          <a:p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dimensions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13x6x6 m (</a:t>
            </a:r>
            <a:r>
              <a:rPr lang="en-GB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LxWxH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</a:p>
          <a:p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weight: 42 tonnes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5256601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114076</TotalTime>
  <Words>175</Words>
  <Application>Microsoft Office PowerPoint</Application>
  <PresentationFormat>On-screen Show (16:9)</PresentationFormat>
  <Paragraphs>62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Times New Roman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509</cp:revision>
  <cp:lastPrinted>2022-05-20T06:54:27Z</cp:lastPrinted>
  <dcterms:created xsi:type="dcterms:W3CDTF">2020-10-27T09:23:42Z</dcterms:created>
  <dcterms:modified xsi:type="dcterms:W3CDTF">2024-07-23T13:35:40Z</dcterms:modified>
</cp:coreProperties>
</file>