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17"/>
  </p:notesMasterIdLst>
  <p:sldIdLst>
    <p:sldId id="263" r:id="rId4"/>
    <p:sldId id="301" r:id="rId5"/>
    <p:sldId id="322" r:id="rId6"/>
    <p:sldId id="323" r:id="rId7"/>
    <p:sldId id="325" r:id="rId8"/>
    <p:sldId id="326" r:id="rId9"/>
    <p:sldId id="327" r:id="rId10"/>
    <p:sldId id="328" r:id="rId11"/>
    <p:sldId id="329" r:id="rId12"/>
    <p:sldId id="330" r:id="rId13"/>
    <p:sldId id="274" r:id="rId14"/>
    <p:sldId id="300" r:id="rId15"/>
    <p:sldId id="302" r:id="rId16"/>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3"/>
            <p14:sldId id="301"/>
            <p14:sldId id="322"/>
            <p14:sldId id="323"/>
            <p14:sldId id="325"/>
            <p14:sldId id="326"/>
            <p14:sldId id="327"/>
            <p14:sldId id="328"/>
            <p14:sldId id="329"/>
            <p14:sldId id="330"/>
            <p14:sldId id="274"/>
            <p14:sldId id="300"/>
            <p14:sldId id="302"/>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76C00"/>
    <a:srgbClr val="FFB100"/>
    <a:srgbClr val="0F124A"/>
    <a:srgbClr val="DFDFDF"/>
    <a:srgbClr val="F6FDA3"/>
    <a:srgbClr val="D4BEF7"/>
    <a:srgbClr val="B8BAFA"/>
    <a:srgbClr val="DBDBE4"/>
    <a:srgbClr val="FFE4DF"/>
    <a:srgbClr val="DAEE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95" autoAdjust="0"/>
    <p:restoredTop sz="94712" autoAdjust="0"/>
  </p:normalViewPr>
  <p:slideViewPr>
    <p:cSldViewPr>
      <p:cViewPr varScale="1">
        <p:scale>
          <a:sx n="142" d="100"/>
          <a:sy n="142" d="100"/>
        </p:scale>
        <p:origin x="168" y="800"/>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23.07.24</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p:txBody>
          <a:bodyPr/>
          <a:lstStyle/>
          <a:p>
            <a:r>
              <a:rPr lang="en-US" dirty="0"/>
              <a:t>FCC Polarimeter</a:t>
            </a:r>
            <a:br>
              <a:rPr lang="en-US" dirty="0"/>
            </a:br>
            <a:r>
              <a:rPr lang="en-US" dirty="0"/>
              <a:t>Integration </a:t>
            </a:r>
            <a:br>
              <a:rPr lang="en-US" dirty="0"/>
            </a:br>
            <a:r>
              <a:rPr lang="en-US" dirty="0"/>
              <a:t>LASER HUTCH Specifications</a:t>
            </a:r>
          </a:p>
        </p:txBody>
      </p:sp>
      <p:sp>
        <p:nvSpPr>
          <p:cNvPr id="4" name="Untertitel 3">
            <a:extLst>
              <a:ext uri="{FF2B5EF4-FFF2-40B4-BE49-F238E27FC236}">
                <a16:creationId xmlns:a16="http://schemas.microsoft.com/office/drawing/2014/main" id="{0C44E76C-472D-4CD1-B3E8-9FBF11960DFD}"/>
              </a:ext>
            </a:extLst>
          </p:cNvPr>
          <p:cNvSpPr>
            <a:spLocks noGrp="1"/>
          </p:cNvSpPr>
          <p:nvPr>
            <p:ph type="subTitle" idx="1"/>
          </p:nvPr>
        </p:nvSpPr>
        <p:spPr/>
        <p:txBody>
          <a:bodyPr/>
          <a:lstStyle/>
          <a:p>
            <a:r>
              <a:rPr lang="en-US" dirty="0"/>
              <a:t>Robert Kieffer, on behalf of the EPOL working group and of the CERN BI group.</a:t>
            </a:r>
          </a:p>
        </p:txBody>
      </p:sp>
      <p:sp>
        <p:nvSpPr>
          <p:cNvPr id="5" name="Foliennummernplatzhalter 4">
            <a:extLst>
              <a:ext uri="{FF2B5EF4-FFF2-40B4-BE49-F238E27FC236}">
                <a16:creationId xmlns:a16="http://schemas.microsoft.com/office/drawing/2014/main" id="{924569F9-1F0A-4F66-BD0C-24F0B7D23D09}"/>
              </a:ext>
            </a:extLst>
          </p:cNvPr>
          <p:cNvSpPr>
            <a:spLocks noGrp="1"/>
          </p:cNvSpPr>
          <p:nvPr>
            <p:ph type="sldNum" sz="quarter" idx="12"/>
          </p:nvPr>
        </p:nvSpPr>
        <p:spPr>
          <a:xfrm>
            <a:off x="8745300" y="97423"/>
            <a:ext cx="289479" cy="170071"/>
          </a:xfrm>
        </p:spPr>
        <p:txBody>
          <a:bodyPr/>
          <a:lstStyle/>
          <a:p>
            <a:fld id="{88A1DFE4-5FC5-43BD-BB7E-75EAD82B965F}" type="slidenum">
              <a:rPr lang="en-US" noProof="0" smtClean="0"/>
              <a:pPr/>
              <a:t>1</a:t>
            </a:fld>
            <a:endParaRPr lang="en-US" noProof="0" dirty="0"/>
          </a:p>
        </p:txBody>
      </p:sp>
      <p:sp>
        <p:nvSpPr>
          <p:cNvPr id="2" name="Textfeld 1">
            <a:extLst>
              <a:ext uri="{FF2B5EF4-FFF2-40B4-BE49-F238E27FC236}">
                <a16:creationId xmlns:a16="http://schemas.microsoft.com/office/drawing/2014/main" id="{02431DF6-41CB-4397-A2A3-BFCE07E6B182}"/>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24 July / </a:t>
            </a:r>
            <a:r>
              <a:rPr lang="en-US" sz="900" dirty="0" err="1">
                <a:solidFill>
                  <a:schemeClr val="bg1"/>
                </a:solidFill>
              </a:rPr>
              <a:t>FCC_Integration</a:t>
            </a:r>
            <a:r>
              <a:rPr lang="en-US" sz="900" dirty="0">
                <a:solidFill>
                  <a:schemeClr val="bg1"/>
                </a:solidFill>
              </a:rPr>
              <a:t> meeting</a:t>
            </a:r>
          </a:p>
        </p:txBody>
      </p:sp>
    </p:spTree>
    <p:extLst>
      <p:ext uri="{BB962C8B-B14F-4D97-AF65-F5344CB8AC3E}">
        <p14:creationId xmlns:p14="http://schemas.microsoft.com/office/powerpoint/2010/main" val="40611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10</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557095" y="435998"/>
            <a:ext cx="8029809" cy="461665"/>
          </a:xfrm>
          <a:prstGeom prst="rect">
            <a:avLst/>
          </a:prstGeom>
          <a:noFill/>
        </p:spPr>
        <p:txBody>
          <a:bodyPr wrap="square" rtlCol="0">
            <a:spAutoFit/>
          </a:bodyPr>
          <a:lstStyle/>
          <a:p>
            <a:r>
              <a:rPr lang="en-US" sz="2400" dirty="0"/>
              <a:t>Characteristics needed for the Laser Hutch 6/6. </a:t>
            </a:r>
            <a:endParaRPr lang="en-CH" sz="2400" dirty="0"/>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24 July / </a:t>
            </a:r>
            <a:r>
              <a:rPr lang="en-US" sz="900" dirty="0" err="1">
                <a:solidFill>
                  <a:schemeClr val="bg1"/>
                </a:solidFill>
              </a:rPr>
              <a:t>FCC_Integration</a:t>
            </a:r>
            <a:r>
              <a:rPr lang="en-US" sz="900" dirty="0">
                <a:solidFill>
                  <a:schemeClr val="bg1"/>
                </a:solidFill>
              </a:rPr>
              <a:t> meeting</a:t>
            </a:r>
          </a:p>
        </p:txBody>
      </p:sp>
      <p:sp>
        <p:nvSpPr>
          <p:cNvPr id="92" name="TextBox 91">
            <a:extLst>
              <a:ext uri="{FF2B5EF4-FFF2-40B4-BE49-F238E27FC236}">
                <a16:creationId xmlns:a16="http://schemas.microsoft.com/office/drawing/2014/main" id="{08EA15A9-0313-65F1-3642-BE6E7F7AB93B}"/>
              </a:ext>
            </a:extLst>
          </p:cNvPr>
          <p:cNvSpPr txBox="1"/>
          <p:nvPr/>
        </p:nvSpPr>
        <p:spPr>
          <a:xfrm>
            <a:off x="683568" y="987574"/>
            <a:ext cx="7528243" cy="3347070"/>
          </a:xfrm>
          <a:prstGeom prst="rect">
            <a:avLst/>
          </a:prstGeom>
          <a:noFill/>
        </p:spPr>
        <p:txBody>
          <a:bodyPr wrap="square" rtlCol="0">
            <a:spAutoFit/>
          </a:bodyPr>
          <a:lstStyle/>
          <a:p>
            <a:pPr algn="l"/>
            <a:r>
              <a:rPr lang="en-GB" sz="1800" b="1" i="0" u="none" strike="noStrike" dirty="0">
                <a:solidFill>
                  <a:srgbClr val="000000"/>
                </a:solidFill>
                <a:effectLst/>
                <a:latin typeface="Aptos" panose="020B0004020202020204" pitchFamily="34" charset="0"/>
              </a:rPr>
              <a:t>Water supply:</a:t>
            </a:r>
            <a:endParaRPr lang="en-GB" sz="1800" b="0" i="0" u="none" strike="noStrike" dirty="0">
              <a:solidFill>
                <a:srgbClr val="000000"/>
              </a:solidFill>
              <a:effectLst/>
              <a:latin typeface="Aptos" panose="020B0004020202020204" pitchFamily="34" charset="0"/>
            </a:endParaRPr>
          </a:p>
          <a:p>
            <a:pPr algn="l">
              <a:buFont typeface="Arial" panose="020B0604020202020204" pitchFamily="34" charset="0"/>
              <a:buChar char="•"/>
            </a:pPr>
            <a:r>
              <a:rPr lang="en-GB" sz="1800" b="0" i="0" u="none" strike="noStrike" dirty="0">
                <a:solidFill>
                  <a:srgbClr val="000000"/>
                </a:solidFill>
                <a:effectLst/>
                <a:latin typeface="Aptos" panose="020B0004020202020204" pitchFamily="34" charset="0"/>
              </a:rPr>
              <a:t> Temperature: 5-25 C</a:t>
            </a:r>
          </a:p>
          <a:p>
            <a:pPr algn="l">
              <a:buFont typeface="Arial" panose="020B0604020202020204" pitchFamily="34" charset="0"/>
              <a:buChar char="•"/>
            </a:pPr>
            <a:r>
              <a:rPr lang="en-GB" sz="1800" b="0" i="0" u="none" strike="noStrike" dirty="0">
                <a:solidFill>
                  <a:srgbClr val="000000"/>
                </a:solidFill>
                <a:effectLst/>
                <a:latin typeface="Aptos" panose="020B0004020202020204" pitchFamily="34" charset="0"/>
              </a:rPr>
              <a:t> Flow: 5-10 l/m</a:t>
            </a:r>
          </a:p>
          <a:p>
            <a:pPr algn="l">
              <a:buFont typeface="Arial" panose="020B0604020202020204" pitchFamily="34" charset="0"/>
              <a:buChar char="•"/>
            </a:pPr>
            <a:r>
              <a:rPr lang="en-GB" sz="1800" b="0" i="0" u="none" strike="noStrike" dirty="0">
                <a:solidFill>
                  <a:srgbClr val="000000"/>
                </a:solidFill>
                <a:effectLst/>
                <a:latin typeface="Aptos" panose="020B0004020202020204" pitchFamily="34" charset="0"/>
              </a:rPr>
              <a:t> Quality: Filtered &lt; 50uM, &lt;200mg Chlorine/l</a:t>
            </a:r>
          </a:p>
          <a:p>
            <a:pPr algn="l">
              <a:buFont typeface="Arial" panose="020B0604020202020204" pitchFamily="34" charset="0"/>
              <a:buChar char="•"/>
            </a:pPr>
            <a:r>
              <a:rPr lang="en-GB" sz="1800" b="0" i="0" u="none" strike="noStrike" dirty="0">
                <a:solidFill>
                  <a:srgbClr val="000000"/>
                </a:solidFill>
                <a:effectLst/>
                <a:latin typeface="Aptos" panose="020B0004020202020204" pitchFamily="34" charset="0"/>
              </a:rPr>
              <a:t> Maximum pressure: 8 bar (desirable &lt;5 bar)</a:t>
            </a:r>
          </a:p>
          <a:p>
            <a:pPr algn="l">
              <a:buFont typeface="Arial" panose="020B0604020202020204" pitchFamily="34" charset="0"/>
              <a:buChar char="•"/>
            </a:pPr>
            <a:r>
              <a:rPr lang="en-GB" sz="1800" b="0" i="0" u="none" strike="noStrike" dirty="0">
                <a:solidFill>
                  <a:srgbClr val="000000"/>
                </a:solidFill>
                <a:effectLst/>
                <a:latin typeface="Aptos" panose="020B0004020202020204" pitchFamily="34" charset="0"/>
              </a:rPr>
              <a:t> Flow is regulated by the chiller system. </a:t>
            </a:r>
          </a:p>
          <a:p>
            <a:pPr algn="l">
              <a:buFont typeface="Arial" panose="020B0604020202020204" pitchFamily="34" charset="0"/>
              <a:buChar char="•"/>
            </a:pPr>
            <a:r>
              <a:rPr lang="en-GB" sz="1800" b="0" i="0" u="none" strike="noStrike" dirty="0">
                <a:solidFill>
                  <a:srgbClr val="000000"/>
                </a:solidFill>
                <a:effectLst/>
                <a:latin typeface="Aptos" panose="020B0004020202020204" pitchFamily="34" charset="0"/>
              </a:rPr>
              <a:t> Manual valves for quick shut-off of water circuit.</a:t>
            </a:r>
          </a:p>
          <a:p>
            <a:pPr algn="l"/>
            <a:endParaRPr lang="en-GB" sz="1800" b="1" i="0" u="none" strike="noStrike" dirty="0">
              <a:solidFill>
                <a:srgbClr val="000000"/>
              </a:solidFill>
              <a:effectLst/>
              <a:latin typeface="Aptos" panose="020B0004020202020204" pitchFamily="34" charset="0"/>
            </a:endParaRPr>
          </a:p>
          <a:p>
            <a:pPr algn="l"/>
            <a:r>
              <a:rPr lang="en-GB" sz="1800" b="1" i="0" u="none" strike="noStrike" dirty="0">
                <a:solidFill>
                  <a:srgbClr val="000000"/>
                </a:solidFill>
                <a:effectLst/>
                <a:latin typeface="Aptos" panose="020B0004020202020204" pitchFamily="34" charset="0"/>
              </a:rPr>
              <a:t>Gas supply:</a:t>
            </a:r>
            <a:endParaRPr lang="en-GB" sz="1800" b="0" i="0" u="none" strike="noStrike" dirty="0">
              <a:solidFill>
                <a:srgbClr val="000000"/>
              </a:solidFill>
              <a:effectLst/>
              <a:latin typeface="Aptos" panose="020B0004020202020204" pitchFamily="34" charset="0"/>
            </a:endParaRP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Supply of pure nitrogen for laser beam transport. Minimum pressure 1 bar. No specs for purity, desirable &gt;99%</a:t>
            </a:r>
          </a:p>
          <a:p>
            <a:endParaRPr lang="en-US" dirty="0"/>
          </a:p>
        </p:txBody>
      </p:sp>
    </p:spTree>
    <p:extLst>
      <p:ext uri="{BB962C8B-B14F-4D97-AF65-F5344CB8AC3E}">
        <p14:creationId xmlns:p14="http://schemas.microsoft.com/office/powerpoint/2010/main" val="23512778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11</a:t>
            </a:fld>
            <a:endParaRPr lang="en-US" dirty="0"/>
          </a:p>
        </p:txBody>
      </p:sp>
      <p:sp>
        <p:nvSpPr>
          <p:cNvPr id="3" name="Textfeld 3">
            <a:extLst>
              <a:ext uri="{FF2B5EF4-FFF2-40B4-BE49-F238E27FC236}">
                <a16:creationId xmlns:a16="http://schemas.microsoft.com/office/drawing/2014/main" id="{F12F47E0-2333-DE5F-2BFD-0C979E079740}"/>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4" name="Textfeld 4">
            <a:extLst>
              <a:ext uri="{FF2B5EF4-FFF2-40B4-BE49-F238E27FC236}">
                <a16:creationId xmlns:a16="http://schemas.microsoft.com/office/drawing/2014/main" id="{0D1B46F4-374E-8867-BA84-D385C41723A3}"/>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24 July / </a:t>
            </a:r>
            <a:r>
              <a:rPr lang="en-US" sz="900" dirty="0" err="1">
                <a:solidFill>
                  <a:schemeClr val="bg1"/>
                </a:solidFill>
              </a:rPr>
              <a:t>FCC_Integration</a:t>
            </a:r>
            <a:r>
              <a:rPr lang="en-US" sz="900" dirty="0">
                <a:solidFill>
                  <a:schemeClr val="bg1"/>
                </a:solidFill>
              </a:rPr>
              <a:t> meeting</a:t>
            </a:r>
          </a:p>
        </p:txBody>
      </p:sp>
    </p:spTree>
    <p:extLst>
      <p:ext uri="{BB962C8B-B14F-4D97-AF65-F5344CB8AC3E}">
        <p14:creationId xmlns:p14="http://schemas.microsoft.com/office/powerpoint/2010/main" val="1294950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iagram of a graph&#10;&#10;Description automatically generated">
            <a:extLst>
              <a:ext uri="{FF2B5EF4-FFF2-40B4-BE49-F238E27FC236}">
                <a16:creationId xmlns:a16="http://schemas.microsoft.com/office/drawing/2014/main" id="{F5B01401-9C8B-5FAF-D77B-4CB971CC2A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07268" y="1293933"/>
            <a:ext cx="6001236" cy="3076776"/>
          </a:xfrm>
          <a:prstGeom prst="rect">
            <a:avLst/>
          </a:prstGeom>
        </p:spPr>
      </p:pic>
      <p:pic>
        <p:nvPicPr>
          <p:cNvPr id="31" name="Picture 30" descr="A graph with a line and a line&#10;&#10;Description automatically generated with medium confidence">
            <a:extLst>
              <a:ext uri="{FF2B5EF4-FFF2-40B4-BE49-F238E27FC236}">
                <a16:creationId xmlns:a16="http://schemas.microsoft.com/office/drawing/2014/main" id="{31676DDC-1187-840A-A7D5-DA2C348DAE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96" y="1489500"/>
            <a:ext cx="3024336" cy="2377153"/>
          </a:xfrm>
          <a:prstGeom prst="rect">
            <a:avLst/>
          </a:prstGeom>
        </p:spPr>
      </p:pic>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185405" y="603534"/>
            <a:ext cx="8682241" cy="409774"/>
          </a:xfrm>
        </p:spPr>
        <p:txBody>
          <a:bodyPr/>
          <a:lstStyle/>
          <a:p>
            <a:r>
              <a:rPr lang="en-US" dirty="0" err="1"/>
              <a:t>FCCee</a:t>
            </a:r>
            <a:r>
              <a:rPr lang="en-US" dirty="0"/>
              <a:t> Polarimeters baseline in Experimental IP A</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12</a:t>
            </a:fld>
            <a:endParaRPr lang="en-US" noProof="0" dirty="0"/>
          </a:p>
        </p:txBody>
      </p:sp>
      <p:sp>
        <p:nvSpPr>
          <p:cNvPr id="25" name="Rectangle 24">
            <a:extLst>
              <a:ext uri="{FF2B5EF4-FFF2-40B4-BE49-F238E27FC236}">
                <a16:creationId xmlns:a16="http://schemas.microsoft.com/office/drawing/2014/main" id="{91A7D01C-E142-1723-57D0-852B3ADBC6E9}"/>
              </a:ext>
            </a:extLst>
          </p:cNvPr>
          <p:cNvSpPr/>
          <p:nvPr/>
        </p:nvSpPr>
        <p:spPr>
          <a:xfrm rot="20050214">
            <a:off x="7387175" y="2434816"/>
            <a:ext cx="312868" cy="14397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6" name="TextBox 25">
            <a:extLst>
              <a:ext uri="{FF2B5EF4-FFF2-40B4-BE49-F238E27FC236}">
                <a16:creationId xmlns:a16="http://schemas.microsoft.com/office/drawing/2014/main" id="{A76ADC12-E194-E978-5FFD-90F0E8FC6151}"/>
              </a:ext>
            </a:extLst>
          </p:cNvPr>
          <p:cNvSpPr txBox="1"/>
          <p:nvPr/>
        </p:nvSpPr>
        <p:spPr>
          <a:xfrm>
            <a:off x="7378082" y="1870132"/>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28" name="Straight Arrow Connector 27">
            <a:extLst>
              <a:ext uri="{FF2B5EF4-FFF2-40B4-BE49-F238E27FC236}">
                <a16:creationId xmlns:a16="http://schemas.microsoft.com/office/drawing/2014/main" id="{BDD9699A-AEAC-A66A-E7C3-E574F724D0F4}"/>
              </a:ext>
            </a:extLst>
          </p:cNvPr>
          <p:cNvCxnSpPr>
            <a:cxnSpLocks/>
          </p:cNvCxnSpPr>
          <p:nvPr/>
        </p:nvCxnSpPr>
        <p:spPr>
          <a:xfrm>
            <a:off x="7715780" y="2157841"/>
            <a:ext cx="0" cy="23620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E12EED0F-6B8C-BA21-6EC0-7B66789F5052}"/>
              </a:ext>
            </a:extLst>
          </p:cNvPr>
          <p:cNvSpPr txBox="1"/>
          <p:nvPr/>
        </p:nvSpPr>
        <p:spPr>
          <a:xfrm>
            <a:off x="622792" y="1897389"/>
            <a:ext cx="708848" cy="261610"/>
          </a:xfrm>
          <a:prstGeom prst="rect">
            <a:avLst/>
          </a:prstGeom>
          <a:noFill/>
        </p:spPr>
        <p:txBody>
          <a:bodyPr wrap="none" rtlCol="0">
            <a:spAutoFit/>
          </a:bodyPr>
          <a:lstStyle/>
          <a:p>
            <a:r>
              <a:rPr lang="en-CH" sz="1100" dirty="0">
                <a:solidFill>
                  <a:srgbClr val="C00000"/>
                </a:solidFill>
              </a:rPr>
              <a:t>Laser IP</a:t>
            </a:r>
          </a:p>
        </p:txBody>
      </p:sp>
      <p:sp>
        <p:nvSpPr>
          <p:cNvPr id="34" name="Rectangle 33">
            <a:extLst>
              <a:ext uri="{FF2B5EF4-FFF2-40B4-BE49-F238E27FC236}">
                <a16:creationId xmlns:a16="http://schemas.microsoft.com/office/drawing/2014/main" id="{C71C8F5B-98D9-31E1-B3A8-6AF39CBFCCB7}"/>
              </a:ext>
            </a:extLst>
          </p:cNvPr>
          <p:cNvSpPr/>
          <p:nvPr/>
        </p:nvSpPr>
        <p:spPr>
          <a:xfrm>
            <a:off x="820782" y="1438919"/>
            <a:ext cx="1879010" cy="31677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cxnSp>
        <p:nvCxnSpPr>
          <p:cNvPr id="33" name="Straight Arrow Connector 32">
            <a:extLst>
              <a:ext uri="{FF2B5EF4-FFF2-40B4-BE49-F238E27FC236}">
                <a16:creationId xmlns:a16="http://schemas.microsoft.com/office/drawing/2014/main" id="{D98DC91F-8F6B-FEFD-A8F7-4E452953BD66}"/>
              </a:ext>
            </a:extLst>
          </p:cNvPr>
          <p:cNvCxnSpPr>
            <a:cxnSpLocks/>
          </p:cNvCxnSpPr>
          <p:nvPr/>
        </p:nvCxnSpPr>
        <p:spPr>
          <a:xfrm flipV="1">
            <a:off x="910824" y="1712008"/>
            <a:ext cx="0" cy="25738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85FA4150-F818-BC6B-EA77-70868B39D199}"/>
              </a:ext>
            </a:extLst>
          </p:cNvPr>
          <p:cNvSpPr txBox="1"/>
          <p:nvPr/>
        </p:nvSpPr>
        <p:spPr>
          <a:xfrm>
            <a:off x="1607300" y="1465341"/>
            <a:ext cx="906017" cy="261610"/>
          </a:xfrm>
          <a:prstGeom prst="rect">
            <a:avLst/>
          </a:prstGeom>
          <a:noFill/>
        </p:spPr>
        <p:txBody>
          <a:bodyPr wrap="none" rtlCol="0">
            <a:spAutoFit/>
          </a:bodyPr>
          <a:lstStyle/>
          <a:p>
            <a:r>
              <a:rPr lang="en-CH" sz="1100" dirty="0">
                <a:solidFill>
                  <a:schemeClr val="tx2"/>
                </a:solidFill>
              </a:rPr>
              <a:t>Polarimeter</a:t>
            </a:r>
          </a:p>
        </p:txBody>
      </p:sp>
      <p:sp>
        <p:nvSpPr>
          <p:cNvPr id="9" name="Rectangle 8">
            <a:extLst>
              <a:ext uri="{FF2B5EF4-FFF2-40B4-BE49-F238E27FC236}">
                <a16:creationId xmlns:a16="http://schemas.microsoft.com/office/drawing/2014/main" id="{FD2855C3-46F8-9DDD-398B-0FAD4E3308D0}"/>
              </a:ext>
            </a:extLst>
          </p:cNvPr>
          <p:cNvSpPr/>
          <p:nvPr/>
        </p:nvSpPr>
        <p:spPr>
          <a:xfrm rot="1544664">
            <a:off x="4491161" y="2434980"/>
            <a:ext cx="312868" cy="14397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cxnSp>
        <p:nvCxnSpPr>
          <p:cNvPr id="10" name="Straight Arrow Connector 9">
            <a:extLst>
              <a:ext uri="{FF2B5EF4-FFF2-40B4-BE49-F238E27FC236}">
                <a16:creationId xmlns:a16="http://schemas.microsoft.com/office/drawing/2014/main" id="{98467CC6-A582-9CD8-C32B-76FD692A3EF0}"/>
              </a:ext>
            </a:extLst>
          </p:cNvPr>
          <p:cNvCxnSpPr>
            <a:cxnSpLocks/>
          </p:cNvCxnSpPr>
          <p:nvPr/>
        </p:nvCxnSpPr>
        <p:spPr>
          <a:xfrm>
            <a:off x="4475419" y="2209653"/>
            <a:ext cx="0" cy="23620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F91F1F2-A87A-FA8C-F86A-CBDAE34751FD}"/>
              </a:ext>
            </a:extLst>
          </p:cNvPr>
          <p:cNvSpPr txBox="1"/>
          <p:nvPr/>
        </p:nvSpPr>
        <p:spPr>
          <a:xfrm>
            <a:off x="4225307" y="1982118"/>
            <a:ext cx="708848" cy="261610"/>
          </a:xfrm>
          <a:prstGeom prst="rect">
            <a:avLst/>
          </a:prstGeom>
          <a:noFill/>
        </p:spPr>
        <p:txBody>
          <a:bodyPr wrap="none" rtlCol="0">
            <a:spAutoFit/>
          </a:bodyPr>
          <a:lstStyle/>
          <a:p>
            <a:r>
              <a:rPr lang="en-CH" sz="1100" dirty="0">
                <a:solidFill>
                  <a:srgbClr val="C00000"/>
                </a:solidFill>
              </a:rPr>
              <a:t>Laser IP</a:t>
            </a:r>
          </a:p>
        </p:txBody>
      </p:sp>
      <p:sp>
        <p:nvSpPr>
          <p:cNvPr id="13" name="TextBox 12">
            <a:extLst>
              <a:ext uri="{FF2B5EF4-FFF2-40B4-BE49-F238E27FC236}">
                <a16:creationId xmlns:a16="http://schemas.microsoft.com/office/drawing/2014/main" id="{04112AB2-0F80-6A88-3E84-A4FAC3D9B35D}"/>
              </a:ext>
            </a:extLst>
          </p:cNvPr>
          <p:cNvSpPr txBox="1"/>
          <p:nvPr/>
        </p:nvSpPr>
        <p:spPr>
          <a:xfrm>
            <a:off x="4893212" y="1569358"/>
            <a:ext cx="2215671" cy="276999"/>
          </a:xfrm>
          <a:prstGeom prst="rect">
            <a:avLst/>
          </a:prstGeom>
          <a:noFill/>
        </p:spPr>
        <p:txBody>
          <a:bodyPr wrap="none" rtlCol="0">
            <a:spAutoFit/>
          </a:bodyPr>
          <a:lstStyle/>
          <a:p>
            <a:r>
              <a:rPr lang="en-CH" sz="1200" dirty="0">
                <a:solidFill>
                  <a:srgbClr val="0F124A"/>
                </a:solidFill>
              </a:rPr>
              <a:t>Survey plot from Daniele Butti</a:t>
            </a:r>
          </a:p>
        </p:txBody>
      </p:sp>
      <p:sp>
        <p:nvSpPr>
          <p:cNvPr id="3" name="TextBox 2">
            <a:extLst>
              <a:ext uri="{FF2B5EF4-FFF2-40B4-BE49-F238E27FC236}">
                <a16:creationId xmlns:a16="http://schemas.microsoft.com/office/drawing/2014/main" id="{7311F8D3-A5CE-DCA5-B1B1-964F8C5AECDB}"/>
              </a:ext>
            </a:extLst>
          </p:cNvPr>
          <p:cNvSpPr txBox="1"/>
          <p:nvPr/>
        </p:nvSpPr>
        <p:spPr>
          <a:xfrm>
            <a:off x="3438958" y="4270325"/>
            <a:ext cx="5104244" cy="461665"/>
          </a:xfrm>
          <a:prstGeom prst="rect">
            <a:avLst/>
          </a:prstGeom>
          <a:noFill/>
        </p:spPr>
        <p:txBody>
          <a:bodyPr wrap="square" rtlCol="0">
            <a:spAutoFit/>
          </a:bodyPr>
          <a:lstStyle/>
          <a:p>
            <a:r>
              <a:rPr lang="en-CH" sz="1200" dirty="0">
                <a:solidFill>
                  <a:srgbClr val="0F124A"/>
                </a:solidFill>
              </a:rPr>
              <a:t>Synchrotron Radiation fan shows a potentially strong contamination from SR in the compton gammas extraction line.</a:t>
            </a:r>
          </a:p>
        </p:txBody>
      </p:sp>
      <p:sp>
        <p:nvSpPr>
          <p:cNvPr id="16" name="TextBox 15">
            <a:extLst>
              <a:ext uri="{FF2B5EF4-FFF2-40B4-BE49-F238E27FC236}">
                <a16:creationId xmlns:a16="http://schemas.microsoft.com/office/drawing/2014/main" id="{A0888F7A-D7D1-5DD0-CE2B-D29D001CE51E}"/>
              </a:ext>
            </a:extLst>
          </p:cNvPr>
          <p:cNvSpPr txBox="1"/>
          <p:nvPr/>
        </p:nvSpPr>
        <p:spPr>
          <a:xfrm>
            <a:off x="898975" y="1515978"/>
            <a:ext cx="658467" cy="246221"/>
          </a:xfrm>
          <a:prstGeom prst="rect">
            <a:avLst/>
          </a:prstGeom>
          <a:noFill/>
        </p:spPr>
        <p:txBody>
          <a:bodyPr wrap="square">
            <a:spAutoFit/>
          </a:bodyPr>
          <a:lstStyle/>
          <a:p>
            <a:r>
              <a:rPr lang="en-CH" sz="1000" dirty="0"/>
              <a:t>BL1.4</a:t>
            </a:r>
          </a:p>
        </p:txBody>
      </p:sp>
      <p:sp>
        <p:nvSpPr>
          <p:cNvPr id="5" name="Textfeld 3">
            <a:extLst>
              <a:ext uri="{FF2B5EF4-FFF2-40B4-BE49-F238E27FC236}">
                <a16:creationId xmlns:a16="http://schemas.microsoft.com/office/drawing/2014/main" id="{53D1F1E9-DD4F-EFA9-9FA5-03EEDD22748F}"/>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6" name="Textfeld 4">
            <a:extLst>
              <a:ext uri="{FF2B5EF4-FFF2-40B4-BE49-F238E27FC236}">
                <a16:creationId xmlns:a16="http://schemas.microsoft.com/office/drawing/2014/main" id="{F5BF2B5C-4D82-FD2E-E5FC-A689FD76A708}"/>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24 July / </a:t>
            </a:r>
            <a:r>
              <a:rPr lang="en-US" sz="900" dirty="0" err="1">
                <a:solidFill>
                  <a:schemeClr val="bg1"/>
                </a:solidFill>
              </a:rPr>
              <a:t>FCC_Integration</a:t>
            </a:r>
            <a:r>
              <a:rPr lang="en-US" sz="900" dirty="0">
                <a:solidFill>
                  <a:schemeClr val="bg1"/>
                </a:solidFill>
              </a:rPr>
              <a:t> meeting</a:t>
            </a:r>
          </a:p>
        </p:txBody>
      </p:sp>
      <p:sp>
        <p:nvSpPr>
          <p:cNvPr id="7" name="TextBox 6">
            <a:extLst>
              <a:ext uri="{FF2B5EF4-FFF2-40B4-BE49-F238E27FC236}">
                <a16:creationId xmlns:a16="http://schemas.microsoft.com/office/drawing/2014/main" id="{B25BCFFB-6399-9AE8-2542-51D6A94F972A}"/>
              </a:ext>
            </a:extLst>
          </p:cNvPr>
          <p:cNvSpPr txBox="1"/>
          <p:nvPr/>
        </p:nvSpPr>
        <p:spPr>
          <a:xfrm>
            <a:off x="168529" y="4234678"/>
            <a:ext cx="3104584" cy="461665"/>
          </a:xfrm>
          <a:prstGeom prst="rect">
            <a:avLst/>
          </a:prstGeom>
          <a:noFill/>
        </p:spPr>
        <p:txBody>
          <a:bodyPr wrap="square" rtlCol="0">
            <a:spAutoFit/>
          </a:bodyPr>
          <a:lstStyle/>
          <a:p>
            <a:r>
              <a:rPr lang="en-CH" sz="1200" dirty="0">
                <a:solidFill>
                  <a:srgbClr val="0F124A"/>
                </a:solidFill>
              </a:rPr>
              <a:t>GHC optics is used. The polarimeter is not yet tested in the LCC optics.</a:t>
            </a:r>
          </a:p>
        </p:txBody>
      </p:sp>
    </p:spTree>
    <p:extLst>
      <p:ext uri="{BB962C8B-B14F-4D97-AF65-F5344CB8AC3E}">
        <p14:creationId xmlns:p14="http://schemas.microsoft.com/office/powerpoint/2010/main" val="4280882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aph of a line&#10;&#10;Description automatically generated with medium confidence">
            <a:extLst>
              <a:ext uri="{FF2B5EF4-FFF2-40B4-BE49-F238E27FC236}">
                <a16:creationId xmlns:a16="http://schemas.microsoft.com/office/drawing/2014/main" id="{48B31AA2-F35A-29B2-DC85-8EB683D16E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96" y="1055414"/>
            <a:ext cx="9144000" cy="4036616"/>
          </a:xfrm>
          <a:prstGeom prst="rect">
            <a:avLst/>
          </a:prstGeom>
        </p:spPr>
      </p:pic>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289749" y="555866"/>
            <a:ext cx="9034779" cy="409774"/>
          </a:xfrm>
        </p:spPr>
        <p:txBody>
          <a:bodyPr/>
          <a:lstStyle/>
          <a:p>
            <a:r>
              <a:rPr lang="en-US" dirty="0" err="1"/>
              <a:t>FCCee</a:t>
            </a:r>
            <a:r>
              <a:rPr lang="en-US" dirty="0"/>
              <a:t> Polarimeters baseline in Experimental IP A</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13</a:t>
            </a:fld>
            <a:endParaRPr lang="en-US" noProof="0" dirty="0"/>
          </a:p>
        </p:txBody>
      </p:sp>
      <p:sp>
        <p:nvSpPr>
          <p:cNvPr id="15" name="Textfeld 3">
            <a:extLst>
              <a:ext uri="{FF2B5EF4-FFF2-40B4-BE49-F238E27FC236}">
                <a16:creationId xmlns:a16="http://schemas.microsoft.com/office/drawing/2014/main" id="{137F4B86-3D3F-1444-8873-318468F013FC}"/>
              </a:ext>
            </a:extLst>
          </p:cNvPr>
          <p:cNvSpPr txBox="1">
            <a:spLocks/>
          </p:cNvSpPr>
          <p:nvPr/>
        </p:nvSpPr>
        <p:spPr>
          <a:xfrm>
            <a:off x="4537720" y="1047078"/>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sp>
        <p:nvSpPr>
          <p:cNvPr id="26" name="Rectangle 25">
            <a:extLst>
              <a:ext uri="{FF2B5EF4-FFF2-40B4-BE49-F238E27FC236}">
                <a16:creationId xmlns:a16="http://schemas.microsoft.com/office/drawing/2014/main" id="{A9E3467C-3E94-28A1-5155-448D6AEAE507}"/>
              </a:ext>
            </a:extLst>
          </p:cNvPr>
          <p:cNvSpPr>
            <a:spLocks/>
          </p:cNvSpPr>
          <p:nvPr/>
        </p:nvSpPr>
        <p:spPr>
          <a:xfrm rot="21332936">
            <a:off x="4676391" y="1631885"/>
            <a:ext cx="45719" cy="1753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 name="Rectangle 27">
            <a:extLst>
              <a:ext uri="{FF2B5EF4-FFF2-40B4-BE49-F238E27FC236}">
                <a16:creationId xmlns:a16="http://schemas.microsoft.com/office/drawing/2014/main" id="{94C28430-7C39-0AB3-D9B5-DE64032C7A80}"/>
              </a:ext>
            </a:extLst>
          </p:cNvPr>
          <p:cNvSpPr>
            <a:spLocks/>
          </p:cNvSpPr>
          <p:nvPr/>
        </p:nvSpPr>
        <p:spPr>
          <a:xfrm rot="21306670">
            <a:off x="4699227" y="1855073"/>
            <a:ext cx="45719" cy="146702"/>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8" name="Straight Arrow Connector 17">
            <a:extLst>
              <a:ext uri="{FF2B5EF4-FFF2-40B4-BE49-F238E27FC236}">
                <a16:creationId xmlns:a16="http://schemas.microsoft.com/office/drawing/2014/main" id="{49C9BC9A-B733-960B-0BCA-AB929B40692D}"/>
              </a:ext>
            </a:extLst>
          </p:cNvPr>
          <p:cNvCxnSpPr>
            <a:cxnSpLocks/>
          </p:cNvCxnSpPr>
          <p:nvPr/>
        </p:nvCxnSpPr>
        <p:spPr>
          <a:xfrm flipH="1">
            <a:off x="4728844" y="1473301"/>
            <a:ext cx="3227532" cy="1607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A23534D-3F27-9455-A7AF-94AA31948280}"/>
              </a:ext>
            </a:extLst>
          </p:cNvPr>
          <p:cNvCxnSpPr>
            <a:cxnSpLocks/>
          </p:cNvCxnSpPr>
          <p:nvPr/>
        </p:nvCxnSpPr>
        <p:spPr>
          <a:xfrm flipH="1">
            <a:off x="4739556" y="1474207"/>
            <a:ext cx="3216820" cy="3026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C17B636-5C13-6B15-C92F-E81B345905E5}"/>
              </a:ext>
            </a:extLst>
          </p:cNvPr>
          <p:cNvSpPr txBox="1">
            <a:spLocks/>
          </p:cNvSpPr>
          <p:nvPr/>
        </p:nvSpPr>
        <p:spPr>
          <a:xfrm>
            <a:off x="4352048" y="1972609"/>
            <a:ext cx="819455" cy="300082"/>
          </a:xfrm>
          <a:prstGeom prst="rect">
            <a:avLst/>
          </a:prstGeom>
          <a:noFill/>
        </p:spPr>
        <p:txBody>
          <a:bodyPr wrap="none" rtlCol="0">
            <a:spAutoFit/>
          </a:bodyPr>
          <a:lstStyle/>
          <a:p>
            <a:r>
              <a:rPr lang="en-CH" dirty="0">
                <a:solidFill>
                  <a:schemeClr val="accent2">
                    <a:lumMod val="50000"/>
                  </a:schemeClr>
                </a:solidFill>
              </a:rPr>
              <a:t>Photons</a:t>
            </a:r>
          </a:p>
        </p:txBody>
      </p:sp>
      <p:sp>
        <p:nvSpPr>
          <p:cNvPr id="25" name="TextBox 24">
            <a:extLst>
              <a:ext uri="{FF2B5EF4-FFF2-40B4-BE49-F238E27FC236}">
                <a16:creationId xmlns:a16="http://schemas.microsoft.com/office/drawing/2014/main" id="{69431EDB-4211-03A1-3830-CE928B17B44C}"/>
              </a:ext>
            </a:extLst>
          </p:cNvPr>
          <p:cNvSpPr txBox="1">
            <a:spLocks/>
          </p:cNvSpPr>
          <p:nvPr/>
        </p:nvSpPr>
        <p:spPr>
          <a:xfrm>
            <a:off x="4308768" y="1304136"/>
            <a:ext cx="906017" cy="300082"/>
          </a:xfrm>
          <a:prstGeom prst="rect">
            <a:avLst/>
          </a:prstGeom>
          <a:noFill/>
        </p:spPr>
        <p:txBody>
          <a:bodyPr wrap="none" rtlCol="0">
            <a:spAutoFit/>
          </a:bodyPr>
          <a:lstStyle/>
          <a:p>
            <a:r>
              <a:rPr lang="en-CH" dirty="0">
                <a:solidFill>
                  <a:schemeClr val="tx2"/>
                </a:solidFill>
              </a:rPr>
              <a:t>Electrons</a:t>
            </a:r>
          </a:p>
        </p:txBody>
      </p:sp>
      <p:cxnSp>
        <p:nvCxnSpPr>
          <p:cNvPr id="46" name="Straight Arrow Connector 45">
            <a:extLst>
              <a:ext uri="{FF2B5EF4-FFF2-40B4-BE49-F238E27FC236}">
                <a16:creationId xmlns:a16="http://schemas.microsoft.com/office/drawing/2014/main" id="{BC3D65F2-8567-6673-2F7A-8137562DE977}"/>
              </a:ext>
            </a:extLst>
          </p:cNvPr>
          <p:cNvCxnSpPr>
            <a:cxnSpLocks/>
          </p:cNvCxnSpPr>
          <p:nvPr/>
        </p:nvCxnSpPr>
        <p:spPr>
          <a:xfrm>
            <a:off x="5171503" y="1808703"/>
            <a:ext cx="265646" cy="2072425"/>
          </a:xfrm>
          <a:prstGeom prst="straightConnector1">
            <a:avLst/>
          </a:prstGeom>
          <a:ln>
            <a:solidFill>
              <a:srgbClr val="0F124A"/>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47F99F-12CD-1E0E-4A57-8C8F483416AA}"/>
              </a:ext>
            </a:extLst>
          </p:cNvPr>
          <p:cNvSpPr txBox="1">
            <a:spLocks/>
          </p:cNvSpPr>
          <p:nvPr/>
        </p:nvSpPr>
        <p:spPr>
          <a:xfrm rot="5015778">
            <a:off x="4850587" y="2975009"/>
            <a:ext cx="1332416" cy="246221"/>
          </a:xfrm>
          <a:prstGeom prst="rect">
            <a:avLst/>
          </a:prstGeom>
          <a:noFill/>
        </p:spPr>
        <p:txBody>
          <a:bodyPr wrap="none" rtlCol="0">
            <a:spAutoFit/>
          </a:bodyPr>
          <a:lstStyle/>
          <a:p>
            <a:r>
              <a:rPr lang="en-CH" sz="1000" dirty="0"/>
              <a:t>7m between beams</a:t>
            </a:r>
          </a:p>
        </p:txBody>
      </p:sp>
      <p:cxnSp>
        <p:nvCxnSpPr>
          <p:cNvPr id="8" name="Straight Arrow Connector 7">
            <a:extLst>
              <a:ext uri="{FF2B5EF4-FFF2-40B4-BE49-F238E27FC236}">
                <a16:creationId xmlns:a16="http://schemas.microsoft.com/office/drawing/2014/main" id="{480128BC-A762-E066-31BC-51545378E19A}"/>
              </a:ext>
            </a:extLst>
          </p:cNvPr>
          <p:cNvCxnSpPr>
            <a:cxnSpLocks/>
          </p:cNvCxnSpPr>
          <p:nvPr/>
        </p:nvCxnSpPr>
        <p:spPr>
          <a:xfrm flipH="1">
            <a:off x="4761776" y="1481381"/>
            <a:ext cx="3194600" cy="447043"/>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DE9C367-2CDF-F8DF-42F1-CB01158FB952}"/>
              </a:ext>
            </a:extLst>
          </p:cNvPr>
          <p:cNvSpPr txBox="1">
            <a:spLocks/>
          </p:cNvSpPr>
          <p:nvPr/>
        </p:nvSpPr>
        <p:spPr>
          <a:xfrm>
            <a:off x="7131388" y="1641222"/>
            <a:ext cx="864096" cy="300082"/>
          </a:xfrm>
          <a:prstGeom prst="rect">
            <a:avLst/>
          </a:prstGeom>
          <a:noFill/>
        </p:spPr>
        <p:txBody>
          <a:bodyPr wrap="square" rtlCol="0">
            <a:spAutoFit/>
          </a:bodyPr>
          <a:lstStyle/>
          <a:p>
            <a:r>
              <a:rPr lang="en-CH" dirty="0"/>
              <a:t>BL1.4</a:t>
            </a:r>
          </a:p>
        </p:txBody>
      </p:sp>
      <p:cxnSp>
        <p:nvCxnSpPr>
          <p:cNvPr id="21" name="Straight Arrow Connector 20">
            <a:extLst>
              <a:ext uri="{FF2B5EF4-FFF2-40B4-BE49-F238E27FC236}">
                <a16:creationId xmlns:a16="http://schemas.microsoft.com/office/drawing/2014/main" id="{EBF24A7C-BCC5-D754-AFEB-C8BC09F208DC}"/>
              </a:ext>
            </a:extLst>
          </p:cNvPr>
          <p:cNvCxnSpPr>
            <a:cxnSpLocks/>
          </p:cNvCxnSpPr>
          <p:nvPr/>
        </p:nvCxnSpPr>
        <p:spPr>
          <a:xfrm flipV="1">
            <a:off x="4716016" y="1911174"/>
            <a:ext cx="3263318" cy="355327"/>
          </a:xfrm>
          <a:prstGeom prst="straightConnector1">
            <a:avLst/>
          </a:prstGeom>
          <a:ln>
            <a:solidFill>
              <a:srgbClr val="0F124A"/>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511D65A2-31F4-DD2F-2ECD-DCBE80065542}"/>
              </a:ext>
            </a:extLst>
          </p:cNvPr>
          <p:cNvSpPr txBox="1">
            <a:spLocks/>
          </p:cNvSpPr>
          <p:nvPr/>
        </p:nvSpPr>
        <p:spPr>
          <a:xfrm rot="21192788">
            <a:off x="5661414" y="2073242"/>
            <a:ext cx="1755609" cy="246221"/>
          </a:xfrm>
          <a:prstGeom prst="rect">
            <a:avLst/>
          </a:prstGeom>
          <a:noFill/>
        </p:spPr>
        <p:txBody>
          <a:bodyPr wrap="none" rtlCol="0">
            <a:spAutoFit/>
          </a:bodyPr>
          <a:lstStyle/>
          <a:p>
            <a:r>
              <a:rPr lang="en-CH" sz="1000" dirty="0"/>
              <a:t>100 m propagation distance</a:t>
            </a:r>
          </a:p>
        </p:txBody>
      </p:sp>
      <p:sp>
        <p:nvSpPr>
          <p:cNvPr id="30" name="TextBox 29">
            <a:extLst>
              <a:ext uri="{FF2B5EF4-FFF2-40B4-BE49-F238E27FC236}">
                <a16:creationId xmlns:a16="http://schemas.microsoft.com/office/drawing/2014/main" id="{5632AD22-9AAB-C04B-3C7D-6864C4922DDF}"/>
              </a:ext>
            </a:extLst>
          </p:cNvPr>
          <p:cNvSpPr txBox="1">
            <a:spLocks/>
          </p:cNvSpPr>
          <p:nvPr/>
        </p:nvSpPr>
        <p:spPr>
          <a:xfrm>
            <a:off x="7681930" y="1998357"/>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31" name="Straight Arrow Connector 30">
            <a:extLst>
              <a:ext uri="{FF2B5EF4-FFF2-40B4-BE49-F238E27FC236}">
                <a16:creationId xmlns:a16="http://schemas.microsoft.com/office/drawing/2014/main" id="{F81D67D8-4F7E-FA3F-EEC7-90E603417DA8}"/>
              </a:ext>
            </a:extLst>
          </p:cNvPr>
          <p:cNvCxnSpPr>
            <a:cxnSpLocks/>
          </p:cNvCxnSpPr>
          <p:nvPr/>
        </p:nvCxnSpPr>
        <p:spPr>
          <a:xfrm flipH="1" flipV="1">
            <a:off x="7954003" y="1551314"/>
            <a:ext cx="41481" cy="45214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feld 3">
            <a:extLst>
              <a:ext uri="{FF2B5EF4-FFF2-40B4-BE49-F238E27FC236}">
                <a16:creationId xmlns:a16="http://schemas.microsoft.com/office/drawing/2014/main" id="{60E8F0B1-1ABD-DD50-A4CD-2A696D17EF1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4" name="Textfeld 4">
            <a:extLst>
              <a:ext uri="{FF2B5EF4-FFF2-40B4-BE49-F238E27FC236}">
                <a16:creationId xmlns:a16="http://schemas.microsoft.com/office/drawing/2014/main" id="{1A678A83-3A59-27E3-6BBE-E741CAF91E58}"/>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24 </a:t>
            </a:r>
            <a:r>
              <a:rPr lang="en-US" sz="900" dirty="0" err="1">
                <a:solidFill>
                  <a:schemeClr val="bg1"/>
                </a:solidFill>
              </a:rPr>
              <a:t>jully</a:t>
            </a:r>
            <a:r>
              <a:rPr lang="en-US" sz="900" dirty="0">
                <a:solidFill>
                  <a:schemeClr val="bg1"/>
                </a:solidFill>
              </a:rPr>
              <a:t> / </a:t>
            </a:r>
            <a:r>
              <a:rPr lang="en-US" sz="900" dirty="0" err="1">
                <a:solidFill>
                  <a:schemeClr val="bg1"/>
                </a:solidFill>
              </a:rPr>
              <a:t>FCC_Integration</a:t>
            </a:r>
            <a:r>
              <a:rPr lang="en-US" sz="900" dirty="0">
                <a:solidFill>
                  <a:schemeClr val="bg1"/>
                </a:solidFill>
              </a:rPr>
              <a:t> meeting</a:t>
            </a:r>
          </a:p>
        </p:txBody>
      </p:sp>
    </p:spTree>
    <p:extLst>
      <p:ext uri="{BB962C8B-B14F-4D97-AF65-F5344CB8AC3E}">
        <p14:creationId xmlns:p14="http://schemas.microsoft.com/office/powerpoint/2010/main" val="2812630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81DC7294-C3C6-B640-086D-827FA1A9E9B1}"/>
              </a:ext>
            </a:extLst>
          </p:cNvPr>
          <p:cNvSpPr/>
          <p:nvPr/>
        </p:nvSpPr>
        <p:spPr>
          <a:xfrm>
            <a:off x="720042" y="4227934"/>
            <a:ext cx="7789000" cy="792088"/>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161242" y="478633"/>
            <a:ext cx="8703675" cy="409774"/>
          </a:xfrm>
        </p:spPr>
        <p:txBody>
          <a:bodyPr/>
          <a:lstStyle/>
          <a:p>
            <a:r>
              <a:rPr lang="en-US" dirty="0" err="1"/>
              <a:t>FCCee</a:t>
            </a:r>
            <a:r>
              <a:rPr lang="en-US" dirty="0"/>
              <a:t> Polarimeters baseline in Experimental IP A</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a:t>
            </a:fld>
            <a:endParaRPr lang="en-US" noProof="0" dirty="0"/>
          </a:p>
        </p:txBody>
      </p:sp>
      <p:pic>
        <p:nvPicPr>
          <p:cNvPr id="7" name="Picture 6">
            <a:extLst>
              <a:ext uri="{FF2B5EF4-FFF2-40B4-BE49-F238E27FC236}">
                <a16:creationId xmlns:a16="http://schemas.microsoft.com/office/drawing/2014/main" id="{98D4A255-714B-37A4-E024-9C7082ABEE17}"/>
              </a:ext>
            </a:extLst>
          </p:cNvPr>
          <p:cNvPicPr>
            <a:picLocks noChangeAspect="1"/>
          </p:cNvPicPr>
          <p:nvPr/>
        </p:nvPicPr>
        <p:blipFill rotWithShape="1">
          <a:blip r:embed="rId2">
            <a:extLst>
              <a:ext uri="{28A0092B-C50C-407E-A947-70E740481C1C}">
                <a14:useLocalDpi xmlns:a14="http://schemas.microsoft.com/office/drawing/2010/main" val="0"/>
              </a:ext>
            </a:extLst>
          </a:blip>
          <a:srcRect b="72427"/>
          <a:stretch/>
        </p:blipFill>
        <p:spPr>
          <a:xfrm>
            <a:off x="36513" y="987574"/>
            <a:ext cx="9107487" cy="1657880"/>
          </a:xfrm>
          <a:prstGeom prst="rect">
            <a:avLst/>
          </a:prstGeom>
        </p:spPr>
      </p:pic>
      <p:cxnSp>
        <p:nvCxnSpPr>
          <p:cNvPr id="22" name="Straight Arrow Connector 21">
            <a:extLst>
              <a:ext uri="{FF2B5EF4-FFF2-40B4-BE49-F238E27FC236}">
                <a16:creationId xmlns:a16="http://schemas.microsoft.com/office/drawing/2014/main" id="{6D8AF30E-2B4F-C470-7F24-F3F6C00A9D95}"/>
              </a:ext>
            </a:extLst>
          </p:cNvPr>
          <p:cNvCxnSpPr>
            <a:cxnSpLocks/>
          </p:cNvCxnSpPr>
          <p:nvPr/>
        </p:nvCxnSpPr>
        <p:spPr>
          <a:xfrm>
            <a:off x="1537337" y="1431023"/>
            <a:ext cx="3024336" cy="279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88F7500-BEBE-F9B4-1253-6FF3D972E1E4}"/>
              </a:ext>
            </a:extLst>
          </p:cNvPr>
          <p:cNvSpPr txBox="1">
            <a:spLocks/>
          </p:cNvSpPr>
          <p:nvPr/>
        </p:nvSpPr>
        <p:spPr>
          <a:xfrm>
            <a:off x="2514147" y="1143028"/>
            <a:ext cx="1027845" cy="261610"/>
          </a:xfrm>
          <a:prstGeom prst="rect">
            <a:avLst/>
          </a:prstGeom>
          <a:noFill/>
        </p:spPr>
        <p:txBody>
          <a:bodyPr wrap="none" rtlCol="0">
            <a:spAutoFit/>
          </a:bodyPr>
          <a:lstStyle/>
          <a:p>
            <a:r>
              <a:rPr lang="en-CH" sz="1100" dirty="0">
                <a:solidFill>
                  <a:schemeClr val="tx2"/>
                </a:solidFill>
              </a:rPr>
              <a:t>830m from IP</a:t>
            </a:r>
          </a:p>
        </p:txBody>
      </p:sp>
      <p:sp>
        <p:nvSpPr>
          <p:cNvPr id="26" name="TextBox 25">
            <a:extLst>
              <a:ext uri="{FF2B5EF4-FFF2-40B4-BE49-F238E27FC236}">
                <a16:creationId xmlns:a16="http://schemas.microsoft.com/office/drawing/2014/main" id="{A76ADC12-E194-E978-5FFD-90F0E8FC6151}"/>
              </a:ext>
            </a:extLst>
          </p:cNvPr>
          <p:cNvSpPr txBox="1">
            <a:spLocks/>
          </p:cNvSpPr>
          <p:nvPr/>
        </p:nvSpPr>
        <p:spPr>
          <a:xfrm>
            <a:off x="1235193" y="1047774"/>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28" name="Straight Arrow Connector 27">
            <a:extLst>
              <a:ext uri="{FF2B5EF4-FFF2-40B4-BE49-F238E27FC236}">
                <a16:creationId xmlns:a16="http://schemas.microsoft.com/office/drawing/2014/main" id="{BDD9699A-AEAC-A66A-E7C3-E574F724D0F4}"/>
              </a:ext>
            </a:extLst>
          </p:cNvPr>
          <p:cNvCxnSpPr>
            <a:cxnSpLocks/>
          </p:cNvCxnSpPr>
          <p:nvPr/>
        </p:nvCxnSpPr>
        <p:spPr>
          <a:xfrm>
            <a:off x="1537337" y="1344301"/>
            <a:ext cx="0" cy="25738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A87E3422-6B48-BB49-EAF1-8DA758605F5A}"/>
              </a:ext>
            </a:extLst>
          </p:cNvPr>
          <p:cNvSpPr txBox="1">
            <a:spLocks/>
          </p:cNvSpPr>
          <p:nvPr/>
        </p:nvSpPr>
        <p:spPr>
          <a:xfrm>
            <a:off x="7206060" y="1118926"/>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38" name="Straight Arrow Connector 37">
            <a:extLst>
              <a:ext uri="{FF2B5EF4-FFF2-40B4-BE49-F238E27FC236}">
                <a16:creationId xmlns:a16="http://schemas.microsoft.com/office/drawing/2014/main" id="{DFDCE438-4038-694F-B6C2-0D66317ECC11}"/>
              </a:ext>
            </a:extLst>
          </p:cNvPr>
          <p:cNvCxnSpPr>
            <a:cxnSpLocks/>
          </p:cNvCxnSpPr>
          <p:nvPr/>
        </p:nvCxnSpPr>
        <p:spPr>
          <a:xfrm>
            <a:off x="7559355" y="1362278"/>
            <a:ext cx="0" cy="22143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F22A5D3-608F-5239-D7C8-230816F41558}"/>
              </a:ext>
            </a:extLst>
          </p:cNvPr>
          <p:cNvCxnSpPr>
            <a:cxnSpLocks/>
          </p:cNvCxnSpPr>
          <p:nvPr/>
        </p:nvCxnSpPr>
        <p:spPr>
          <a:xfrm flipH="1">
            <a:off x="2685110" y="1934493"/>
            <a:ext cx="1636951" cy="0"/>
          </a:xfrm>
          <a:prstGeom prst="line">
            <a:avLst/>
          </a:prstGeom>
          <a:ln w="28575"/>
        </p:spPr>
        <p:style>
          <a:lnRef idx="1">
            <a:schemeClr val="dk1"/>
          </a:lnRef>
          <a:fillRef idx="0">
            <a:schemeClr val="dk1"/>
          </a:fillRef>
          <a:effectRef idx="0">
            <a:schemeClr val="dk1"/>
          </a:effectRef>
          <a:fontRef idx="minor">
            <a:schemeClr val="tx1"/>
          </a:fontRef>
        </p:style>
      </p:cxnSp>
      <p:sp>
        <p:nvSpPr>
          <p:cNvPr id="20" name="Rectangle 19">
            <a:extLst>
              <a:ext uri="{FF2B5EF4-FFF2-40B4-BE49-F238E27FC236}">
                <a16:creationId xmlns:a16="http://schemas.microsoft.com/office/drawing/2014/main" id="{74727F07-600F-5687-5616-736CCBF6B31B}"/>
              </a:ext>
            </a:extLst>
          </p:cNvPr>
          <p:cNvSpPr>
            <a:spLocks/>
          </p:cNvSpPr>
          <p:nvPr/>
        </p:nvSpPr>
        <p:spPr>
          <a:xfrm>
            <a:off x="1506274" y="1696684"/>
            <a:ext cx="62126" cy="12302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3" name="Curved Connector 22">
            <a:extLst>
              <a:ext uri="{FF2B5EF4-FFF2-40B4-BE49-F238E27FC236}">
                <a16:creationId xmlns:a16="http://schemas.microsoft.com/office/drawing/2014/main" id="{5D9EB9E7-DF39-F113-FCF7-B1D9318A83AB}"/>
              </a:ext>
            </a:extLst>
          </p:cNvPr>
          <p:cNvCxnSpPr>
            <a:cxnSpLocks/>
          </p:cNvCxnSpPr>
          <p:nvPr/>
        </p:nvCxnSpPr>
        <p:spPr>
          <a:xfrm rot="10800000">
            <a:off x="2299132" y="1626396"/>
            <a:ext cx="385978" cy="308732"/>
          </a:xfrm>
          <a:prstGeom prst="curvedConnector3">
            <a:avLst/>
          </a:prstGeom>
          <a:ln w="31750"/>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39EB250D-4A0E-9D4E-4CAF-1D317696ED39}"/>
              </a:ext>
            </a:extLst>
          </p:cNvPr>
          <p:cNvCxnSpPr>
            <a:cxnSpLocks/>
          </p:cNvCxnSpPr>
          <p:nvPr/>
        </p:nvCxnSpPr>
        <p:spPr>
          <a:xfrm>
            <a:off x="1537337" y="1627708"/>
            <a:ext cx="0" cy="68976"/>
          </a:xfrm>
          <a:prstGeom prst="line">
            <a:avLst/>
          </a:prstGeom>
          <a:ln w="28575"/>
        </p:spPr>
        <p:style>
          <a:lnRef idx="1">
            <a:schemeClr val="dk1"/>
          </a:lnRef>
          <a:fillRef idx="0">
            <a:schemeClr val="dk1"/>
          </a:fillRef>
          <a:effectRef idx="0">
            <a:schemeClr val="dk1"/>
          </a:effectRef>
          <a:fontRef idx="minor">
            <a:schemeClr val="tx1"/>
          </a:fontRef>
        </p:style>
      </p:cxnSp>
      <p:sp>
        <p:nvSpPr>
          <p:cNvPr id="41" name="TextBox 40">
            <a:extLst>
              <a:ext uri="{FF2B5EF4-FFF2-40B4-BE49-F238E27FC236}">
                <a16:creationId xmlns:a16="http://schemas.microsoft.com/office/drawing/2014/main" id="{E4539DE1-AE21-3ED8-395A-78DF49E53243}"/>
              </a:ext>
            </a:extLst>
          </p:cNvPr>
          <p:cNvSpPr txBox="1">
            <a:spLocks/>
          </p:cNvSpPr>
          <p:nvPr/>
        </p:nvSpPr>
        <p:spPr>
          <a:xfrm>
            <a:off x="227289" y="1792216"/>
            <a:ext cx="1330814" cy="430887"/>
          </a:xfrm>
          <a:prstGeom prst="rect">
            <a:avLst/>
          </a:prstGeom>
          <a:noFill/>
        </p:spPr>
        <p:txBody>
          <a:bodyPr wrap="none" rtlCol="0">
            <a:spAutoFit/>
          </a:bodyPr>
          <a:lstStyle/>
          <a:p>
            <a:r>
              <a:rPr lang="en-CH" sz="1100" dirty="0">
                <a:solidFill>
                  <a:srgbClr val="C00000"/>
                </a:solidFill>
              </a:rPr>
              <a:t>Laser hutch </a:t>
            </a:r>
          </a:p>
          <a:p>
            <a:r>
              <a:rPr lang="en-CH" sz="1100" dirty="0">
                <a:solidFill>
                  <a:srgbClr val="C00000"/>
                </a:solidFill>
              </a:rPr>
              <a:t>Accessible 24h/7d</a:t>
            </a:r>
          </a:p>
        </p:txBody>
      </p:sp>
      <p:cxnSp>
        <p:nvCxnSpPr>
          <p:cNvPr id="46" name="Straight Connector 45">
            <a:extLst>
              <a:ext uri="{FF2B5EF4-FFF2-40B4-BE49-F238E27FC236}">
                <a16:creationId xmlns:a16="http://schemas.microsoft.com/office/drawing/2014/main" id="{53D0F5FB-65A6-3518-68C7-29B58C842543}"/>
              </a:ext>
            </a:extLst>
          </p:cNvPr>
          <p:cNvCxnSpPr>
            <a:cxnSpLocks/>
          </p:cNvCxnSpPr>
          <p:nvPr/>
        </p:nvCxnSpPr>
        <p:spPr>
          <a:xfrm flipH="1">
            <a:off x="4804491" y="1932684"/>
            <a:ext cx="1639717" cy="571"/>
          </a:xfrm>
          <a:prstGeom prst="line">
            <a:avLst/>
          </a:prstGeom>
          <a:ln w="28575"/>
        </p:spPr>
        <p:style>
          <a:lnRef idx="1">
            <a:schemeClr val="dk1"/>
          </a:lnRef>
          <a:fillRef idx="0">
            <a:schemeClr val="dk1"/>
          </a:fillRef>
          <a:effectRef idx="0">
            <a:schemeClr val="dk1"/>
          </a:effectRef>
          <a:fontRef idx="minor">
            <a:schemeClr val="tx1"/>
          </a:fontRef>
        </p:style>
      </p:cxnSp>
      <p:sp>
        <p:nvSpPr>
          <p:cNvPr id="49" name="Rectangle 48">
            <a:extLst>
              <a:ext uri="{FF2B5EF4-FFF2-40B4-BE49-F238E27FC236}">
                <a16:creationId xmlns:a16="http://schemas.microsoft.com/office/drawing/2014/main" id="{E009E279-2F03-9E35-F268-57C79DF2D1E3}"/>
              </a:ext>
            </a:extLst>
          </p:cNvPr>
          <p:cNvSpPr>
            <a:spLocks/>
          </p:cNvSpPr>
          <p:nvPr/>
        </p:nvSpPr>
        <p:spPr>
          <a:xfrm>
            <a:off x="7528292" y="1696684"/>
            <a:ext cx="62126" cy="12302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50" name="Straight Connector 49">
            <a:extLst>
              <a:ext uri="{FF2B5EF4-FFF2-40B4-BE49-F238E27FC236}">
                <a16:creationId xmlns:a16="http://schemas.microsoft.com/office/drawing/2014/main" id="{81AD0BD3-19A6-286D-EC56-D41A0F91781F}"/>
              </a:ext>
            </a:extLst>
          </p:cNvPr>
          <p:cNvCxnSpPr>
            <a:cxnSpLocks/>
          </p:cNvCxnSpPr>
          <p:nvPr/>
        </p:nvCxnSpPr>
        <p:spPr>
          <a:xfrm>
            <a:off x="7559355" y="1627708"/>
            <a:ext cx="0" cy="68976"/>
          </a:xfrm>
          <a:prstGeom prst="line">
            <a:avLst/>
          </a:prstGeom>
          <a:ln w="28575"/>
        </p:spPr>
        <p:style>
          <a:lnRef idx="1">
            <a:schemeClr val="dk1"/>
          </a:lnRef>
          <a:fillRef idx="0">
            <a:schemeClr val="dk1"/>
          </a:fillRef>
          <a:effectRef idx="0">
            <a:schemeClr val="dk1"/>
          </a:effectRef>
          <a:fontRef idx="minor">
            <a:schemeClr val="tx1"/>
          </a:fontRef>
        </p:style>
      </p:cxnSp>
      <p:cxnSp>
        <p:nvCxnSpPr>
          <p:cNvPr id="53" name="Straight Arrow Connector 52">
            <a:extLst>
              <a:ext uri="{FF2B5EF4-FFF2-40B4-BE49-F238E27FC236}">
                <a16:creationId xmlns:a16="http://schemas.microsoft.com/office/drawing/2014/main" id="{47591E25-7946-CC51-4DEA-6D7EE5862089}"/>
              </a:ext>
            </a:extLst>
          </p:cNvPr>
          <p:cNvCxnSpPr>
            <a:cxnSpLocks/>
          </p:cNvCxnSpPr>
          <p:nvPr/>
        </p:nvCxnSpPr>
        <p:spPr>
          <a:xfrm>
            <a:off x="4575734" y="1431023"/>
            <a:ext cx="298362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B6AB0A15-523F-B4D9-56C4-F58EDE67D756}"/>
              </a:ext>
            </a:extLst>
          </p:cNvPr>
          <p:cNvSpPr txBox="1">
            <a:spLocks/>
          </p:cNvSpPr>
          <p:nvPr/>
        </p:nvSpPr>
        <p:spPr>
          <a:xfrm>
            <a:off x="5503932" y="1171057"/>
            <a:ext cx="1027845" cy="261610"/>
          </a:xfrm>
          <a:prstGeom prst="rect">
            <a:avLst/>
          </a:prstGeom>
          <a:noFill/>
        </p:spPr>
        <p:txBody>
          <a:bodyPr wrap="none" rtlCol="0">
            <a:spAutoFit/>
          </a:bodyPr>
          <a:lstStyle/>
          <a:p>
            <a:r>
              <a:rPr lang="en-CH" sz="1100" dirty="0">
                <a:solidFill>
                  <a:schemeClr val="tx2"/>
                </a:solidFill>
              </a:rPr>
              <a:t>830m from IP</a:t>
            </a:r>
          </a:p>
        </p:txBody>
      </p:sp>
      <p:sp>
        <p:nvSpPr>
          <p:cNvPr id="57" name="TextBox 56">
            <a:extLst>
              <a:ext uri="{FF2B5EF4-FFF2-40B4-BE49-F238E27FC236}">
                <a16:creationId xmlns:a16="http://schemas.microsoft.com/office/drawing/2014/main" id="{D582F624-F232-451F-0D46-33F4EEC182BC}"/>
              </a:ext>
            </a:extLst>
          </p:cNvPr>
          <p:cNvSpPr txBox="1">
            <a:spLocks/>
          </p:cNvSpPr>
          <p:nvPr/>
        </p:nvSpPr>
        <p:spPr>
          <a:xfrm>
            <a:off x="7774731" y="1715591"/>
            <a:ext cx="1330814" cy="430887"/>
          </a:xfrm>
          <a:prstGeom prst="rect">
            <a:avLst/>
          </a:prstGeom>
          <a:noFill/>
        </p:spPr>
        <p:txBody>
          <a:bodyPr wrap="none" rtlCol="0">
            <a:spAutoFit/>
          </a:bodyPr>
          <a:lstStyle/>
          <a:p>
            <a:r>
              <a:rPr lang="en-CH" sz="1100" dirty="0">
                <a:solidFill>
                  <a:srgbClr val="C00000"/>
                </a:solidFill>
              </a:rPr>
              <a:t>Laser hutch </a:t>
            </a:r>
          </a:p>
          <a:p>
            <a:r>
              <a:rPr lang="en-CH" sz="1100" dirty="0">
                <a:solidFill>
                  <a:srgbClr val="C00000"/>
                </a:solidFill>
              </a:rPr>
              <a:t>Accessible 24h/7d</a:t>
            </a:r>
          </a:p>
        </p:txBody>
      </p:sp>
      <p:cxnSp>
        <p:nvCxnSpPr>
          <p:cNvPr id="58" name="Straight Arrow Connector 57">
            <a:extLst>
              <a:ext uri="{FF2B5EF4-FFF2-40B4-BE49-F238E27FC236}">
                <a16:creationId xmlns:a16="http://schemas.microsoft.com/office/drawing/2014/main" id="{EF8D89FF-7452-3221-62FE-20228D5D70F8}"/>
              </a:ext>
            </a:extLst>
          </p:cNvPr>
          <p:cNvCxnSpPr>
            <a:cxnSpLocks/>
          </p:cNvCxnSpPr>
          <p:nvPr/>
        </p:nvCxnSpPr>
        <p:spPr>
          <a:xfrm flipV="1">
            <a:off x="1235193" y="1819711"/>
            <a:ext cx="271081" cy="18741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CAD22311-C2C4-13A0-BDA7-BD1AB635470F}"/>
              </a:ext>
            </a:extLst>
          </p:cNvPr>
          <p:cNvCxnSpPr>
            <a:cxnSpLocks/>
          </p:cNvCxnSpPr>
          <p:nvPr/>
        </p:nvCxnSpPr>
        <p:spPr>
          <a:xfrm flipH="1" flipV="1">
            <a:off x="7603577" y="1816492"/>
            <a:ext cx="224871" cy="16202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356B52BD-94D4-54F7-78C0-AA4553CBD945}"/>
              </a:ext>
            </a:extLst>
          </p:cNvPr>
          <p:cNvSpPr txBox="1">
            <a:spLocks/>
          </p:cNvSpPr>
          <p:nvPr/>
        </p:nvSpPr>
        <p:spPr>
          <a:xfrm>
            <a:off x="720042" y="2819501"/>
            <a:ext cx="8172438" cy="2377574"/>
          </a:xfrm>
          <a:prstGeom prst="rect">
            <a:avLst/>
          </a:prstGeom>
          <a:noFill/>
        </p:spPr>
        <p:txBody>
          <a:bodyPr wrap="square" rtlCol="0">
            <a:spAutoFit/>
          </a:bodyPr>
          <a:lstStyle/>
          <a:p>
            <a:r>
              <a:rPr lang="en-CH" dirty="0"/>
              <a:t>The base line is to use the magnet BL1.4 as spectrometer on each beam, followed by 75m of free beam propagation to separate the compton photons and compton electrons from the main beam.</a:t>
            </a:r>
          </a:p>
          <a:p>
            <a:endParaRPr lang="en-CH" dirty="0"/>
          </a:p>
          <a:p>
            <a:r>
              <a:rPr lang="en-CH" dirty="0"/>
              <a:t>In order to insure full time availlabilty of the RDP energy calibration the </a:t>
            </a:r>
            <a:r>
              <a:rPr lang="en-CH" b="1" dirty="0"/>
              <a:t>Laser hutch need to be accessible 24h/7days while close to the Laser IP (50m max)</a:t>
            </a:r>
            <a:r>
              <a:rPr lang="en-CH" dirty="0"/>
              <a:t>.  As few mirror folds and view ports as possible to maintain a good </a:t>
            </a:r>
            <a:r>
              <a:rPr lang="en-CH" b="1" dirty="0"/>
              <a:t>laser circular polarisation</a:t>
            </a:r>
            <a:r>
              <a:rPr lang="en-CH" dirty="0"/>
              <a:t>.</a:t>
            </a:r>
          </a:p>
          <a:p>
            <a:endParaRPr lang="en-CH" dirty="0"/>
          </a:p>
          <a:p>
            <a:r>
              <a:rPr lang="en-CH" b="1" dirty="0">
                <a:solidFill>
                  <a:srgbClr val="7030A0"/>
                </a:solidFill>
              </a:rPr>
              <a:t>UPDATE  from L. Bromiley and T. Watson (after the FCC week)</a:t>
            </a:r>
          </a:p>
          <a:p>
            <a:pPr marL="285750" indent="-285750">
              <a:buFont typeface="Arial" panose="020B0604020202020204" pitchFamily="34" charset="0"/>
              <a:buChar char="•"/>
            </a:pPr>
            <a:r>
              <a:rPr lang="en-CH" b="1" dirty="0">
                <a:solidFill>
                  <a:srgbClr val="7030A0"/>
                </a:solidFill>
              </a:rPr>
              <a:t>Cost estimate for the two full lengh</a:t>
            </a:r>
            <a:r>
              <a:rPr lang="en-GB" b="1" dirty="0">
                <a:solidFill>
                  <a:srgbClr val="7030A0"/>
                </a:solidFill>
              </a:rPr>
              <a:t>t</a:t>
            </a:r>
            <a:r>
              <a:rPr lang="en-CH" b="1" dirty="0">
                <a:solidFill>
                  <a:srgbClr val="7030A0"/>
                </a:solidFill>
              </a:rPr>
              <a:t> 830m tunnels  33MCHF </a:t>
            </a:r>
          </a:p>
          <a:p>
            <a:pPr marL="285750" indent="-285750">
              <a:buFont typeface="Arial" panose="020B0604020202020204" pitchFamily="34" charset="0"/>
              <a:buChar char="•"/>
            </a:pPr>
            <a:r>
              <a:rPr lang="en-CH" b="1" dirty="0">
                <a:solidFill>
                  <a:srgbClr val="7030A0"/>
                </a:solidFill>
              </a:rPr>
              <a:t>Cost estimate for the two 300m extra tunnels con</a:t>
            </a:r>
            <a:r>
              <a:rPr lang="en-GB" b="1" dirty="0">
                <a:solidFill>
                  <a:srgbClr val="7030A0"/>
                </a:solidFill>
              </a:rPr>
              <a:t>n</a:t>
            </a:r>
            <a:r>
              <a:rPr lang="en-CH" b="1" dirty="0">
                <a:solidFill>
                  <a:srgbClr val="7030A0"/>
                </a:solidFill>
              </a:rPr>
              <a:t>ected to the extended bypass  12MCHF </a:t>
            </a:r>
          </a:p>
          <a:p>
            <a:endParaRPr lang="en-CH" dirty="0"/>
          </a:p>
        </p:txBody>
      </p:sp>
      <p:sp>
        <p:nvSpPr>
          <p:cNvPr id="63" name="TextBox 62">
            <a:extLst>
              <a:ext uri="{FF2B5EF4-FFF2-40B4-BE49-F238E27FC236}">
                <a16:creationId xmlns:a16="http://schemas.microsoft.com/office/drawing/2014/main" id="{D653CE26-D33E-981D-765F-533F75CB17F4}"/>
              </a:ext>
            </a:extLst>
          </p:cNvPr>
          <p:cNvSpPr txBox="1">
            <a:spLocks/>
          </p:cNvSpPr>
          <p:nvPr/>
        </p:nvSpPr>
        <p:spPr>
          <a:xfrm>
            <a:off x="925888" y="2444044"/>
            <a:ext cx="3793026" cy="261610"/>
          </a:xfrm>
          <a:prstGeom prst="rect">
            <a:avLst/>
          </a:prstGeom>
          <a:noFill/>
        </p:spPr>
        <p:txBody>
          <a:bodyPr wrap="none" rtlCol="0">
            <a:spAutoFit/>
          </a:bodyPr>
          <a:lstStyle/>
          <a:p>
            <a:r>
              <a:rPr lang="en-CH" sz="1100" dirty="0">
                <a:solidFill>
                  <a:schemeClr val="accent4">
                    <a:lumMod val="50000"/>
                  </a:schemeClr>
                </a:solidFill>
              </a:rPr>
              <a:t>New bypass tunnel elongated to reach after the BS dump </a:t>
            </a:r>
          </a:p>
        </p:txBody>
      </p:sp>
      <p:cxnSp>
        <p:nvCxnSpPr>
          <p:cNvPr id="64" name="Straight Arrow Connector 63">
            <a:extLst>
              <a:ext uri="{FF2B5EF4-FFF2-40B4-BE49-F238E27FC236}">
                <a16:creationId xmlns:a16="http://schemas.microsoft.com/office/drawing/2014/main" id="{CE8C4108-4B2B-FE59-25AF-07E2A2F6A13F}"/>
              </a:ext>
            </a:extLst>
          </p:cNvPr>
          <p:cNvCxnSpPr>
            <a:cxnSpLocks/>
          </p:cNvCxnSpPr>
          <p:nvPr/>
        </p:nvCxnSpPr>
        <p:spPr>
          <a:xfrm flipH="1" flipV="1">
            <a:off x="2910239" y="1969242"/>
            <a:ext cx="5577" cy="490946"/>
          </a:xfrm>
          <a:prstGeom prst="straightConnector1">
            <a:avLst/>
          </a:prstGeom>
          <a:ln>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E51934D0-D5DA-94F5-DA42-B4761916D326}"/>
              </a:ext>
            </a:extLst>
          </p:cNvPr>
          <p:cNvCxnSpPr>
            <a:cxnSpLocks/>
          </p:cNvCxnSpPr>
          <p:nvPr/>
        </p:nvCxnSpPr>
        <p:spPr>
          <a:xfrm flipV="1">
            <a:off x="5857817" y="1994338"/>
            <a:ext cx="0" cy="465850"/>
          </a:xfrm>
          <a:prstGeom prst="straightConnector1">
            <a:avLst/>
          </a:prstGeom>
          <a:ln>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9D2D8772-F3BE-7CD2-F424-A93FE906D3BF}"/>
              </a:ext>
            </a:extLst>
          </p:cNvPr>
          <p:cNvSpPr txBox="1">
            <a:spLocks/>
          </p:cNvSpPr>
          <p:nvPr/>
        </p:nvSpPr>
        <p:spPr>
          <a:xfrm>
            <a:off x="4716016" y="2460188"/>
            <a:ext cx="3793026" cy="261610"/>
          </a:xfrm>
          <a:prstGeom prst="rect">
            <a:avLst/>
          </a:prstGeom>
          <a:noFill/>
        </p:spPr>
        <p:txBody>
          <a:bodyPr wrap="none" rtlCol="0">
            <a:spAutoFit/>
          </a:bodyPr>
          <a:lstStyle/>
          <a:p>
            <a:r>
              <a:rPr lang="en-CH" sz="1100" dirty="0">
                <a:solidFill>
                  <a:schemeClr val="accent4">
                    <a:lumMod val="50000"/>
                  </a:schemeClr>
                </a:solidFill>
              </a:rPr>
              <a:t>New bypass tunnel elongated to reach after the BS dump </a:t>
            </a:r>
          </a:p>
        </p:txBody>
      </p:sp>
      <p:cxnSp>
        <p:nvCxnSpPr>
          <p:cNvPr id="72" name="Straight Arrow Connector 71">
            <a:extLst>
              <a:ext uri="{FF2B5EF4-FFF2-40B4-BE49-F238E27FC236}">
                <a16:creationId xmlns:a16="http://schemas.microsoft.com/office/drawing/2014/main" id="{710A6169-AEB5-6A8A-E75B-7507D506568B}"/>
              </a:ext>
            </a:extLst>
          </p:cNvPr>
          <p:cNvCxnSpPr>
            <a:cxnSpLocks/>
          </p:cNvCxnSpPr>
          <p:nvPr/>
        </p:nvCxnSpPr>
        <p:spPr>
          <a:xfrm flipH="1" flipV="1">
            <a:off x="5312783" y="1813909"/>
            <a:ext cx="117806" cy="709108"/>
          </a:xfrm>
          <a:prstGeom prst="straightConnector1">
            <a:avLst/>
          </a:prstGeom>
          <a:ln>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8D84C141-4554-3AE7-35BA-85ED638827FE}"/>
              </a:ext>
            </a:extLst>
          </p:cNvPr>
          <p:cNvCxnSpPr>
            <a:cxnSpLocks/>
          </p:cNvCxnSpPr>
          <p:nvPr/>
        </p:nvCxnSpPr>
        <p:spPr>
          <a:xfrm flipV="1">
            <a:off x="3447661" y="1813909"/>
            <a:ext cx="298635" cy="621401"/>
          </a:xfrm>
          <a:prstGeom prst="straightConnector1">
            <a:avLst/>
          </a:prstGeom>
          <a:ln>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 name="Textfeld 3">
            <a:extLst>
              <a:ext uri="{FF2B5EF4-FFF2-40B4-BE49-F238E27FC236}">
                <a16:creationId xmlns:a16="http://schemas.microsoft.com/office/drawing/2014/main" id="{C469154C-CC19-BCC8-303F-2C03FD742A58}"/>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4" name="Textfeld 4">
            <a:extLst>
              <a:ext uri="{FF2B5EF4-FFF2-40B4-BE49-F238E27FC236}">
                <a16:creationId xmlns:a16="http://schemas.microsoft.com/office/drawing/2014/main" id="{36AAE69B-8687-AB12-BD1B-71CF3E2850BE}"/>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24 July / </a:t>
            </a:r>
            <a:r>
              <a:rPr lang="en-US" sz="900" dirty="0" err="1">
                <a:solidFill>
                  <a:schemeClr val="bg1"/>
                </a:solidFill>
              </a:rPr>
              <a:t>FCC_Integration</a:t>
            </a:r>
            <a:r>
              <a:rPr lang="en-US" sz="900" dirty="0">
                <a:solidFill>
                  <a:schemeClr val="bg1"/>
                </a:solidFill>
              </a:rPr>
              <a:t> meeting</a:t>
            </a:r>
          </a:p>
        </p:txBody>
      </p:sp>
      <p:cxnSp>
        <p:nvCxnSpPr>
          <p:cNvPr id="6" name="Curved Connector 5">
            <a:extLst>
              <a:ext uri="{FF2B5EF4-FFF2-40B4-BE49-F238E27FC236}">
                <a16:creationId xmlns:a16="http://schemas.microsoft.com/office/drawing/2014/main" id="{269D660B-C8C6-8776-15F7-36A6D28D2AF0}"/>
              </a:ext>
            </a:extLst>
          </p:cNvPr>
          <p:cNvCxnSpPr>
            <a:cxnSpLocks/>
          </p:cNvCxnSpPr>
          <p:nvPr/>
        </p:nvCxnSpPr>
        <p:spPr>
          <a:xfrm flipV="1">
            <a:off x="6432644" y="1626396"/>
            <a:ext cx="458522" cy="304639"/>
          </a:xfrm>
          <a:prstGeom prst="curvedConnector3">
            <a:avLst>
              <a:gd name="adj1" fmla="val 50000"/>
            </a:avLst>
          </a:prstGeom>
          <a:ln w="31750"/>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7037B932-05A7-B109-5190-303BF712503B}"/>
              </a:ext>
            </a:extLst>
          </p:cNvPr>
          <p:cNvCxnSpPr>
            <a:cxnSpLocks/>
          </p:cNvCxnSpPr>
          <p:nvPr/>
        </p:nvCxnSpPr>
        <p:spPr>
          <a:xfrm flipH="1">
            <a:off x="6661905" y="1813909"/>
            <a:ext cx="866387" cy="0"/>
          </a:xfrm>
          <a:prstGeom prst="line">
            <a:avLst/>
          </a:prstGeom>
          <a:ln w="28575">
            <a:solidFill>
              <a:srgbClr val="7030A0"/>
            </a:solidFill>
          </a:ln>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906A4A1E-B12D-ACD6-1FBD-23CB155C0952}"/>
              </a:ext>
            </a:extLst>
          </p:cNvPr>
          <p:cNvSpPr txBox="1">
            <a:spLocks/>
          </p:cNvSpPr>
          <p:nvPr/>
        </p:nvSpPr>
        <p:spPr>
          <a:xfrm>
            <a:off x="6498716" y="2161418"/>
            <a:ext cx="1890261" cy="261610"/>
          </a:xfrm>
          <a:prstGeom prst="rect">
            <a:avLst/>
          </a:prstGeom>
          <a:noFill/>
        </p:spPr>
        <p:txBody>
          <a:bodyPr wrap="none" rtlCol="0">
            <a:spAutoFit/>
          </a:bodyPr>
          <a:lstStyle/>
          <a:p>
            <a:r>
              <a:rPr lang="en-CH" sz="1100" dirty="0">
                <a:solidFill>
                  <a:srgbClr val="7030A0"/>
                </a:solidFill>
              </a:rPr>
              <a:t>Extra tunnel to Laser Hutch</a:t>
            </a:r>
          </a:p>
        </p:txBody>
      </p:sp>
      <p:sp>
        <p:nvSpPr>
          <p:cNvPr id="31" name="TextBox 30">
            <a:extLst>
              <a:ext uri="{FF2B5EF4-FFF2-40B4-BE49-F238E27FC236}">
                <a16:creationId xmlns:a16="http://schemas.microsoft.com/office/drawing/2014/main" id="{A07698F8-A46C-DB3A-5F05-66604A2187A7}"/>
              </a:ext>
            </a:extLst>
          </p:cNvPr>
          <p:cNvSpPr txBox="1">
            <a:spLocks/>
          </p:cNvSpPr>
          <p:nvPr/>
        </p:nvSpPr>
        <p:spPr>
          <a:xfrm>
            <a:off x="6876334" y="1591438"/>
            <a:ext cx="537327" cy="261610"/>
          </a:xfrm>
          <a:prstGeom prst="rect">
            <a:avLst/>
          </a:prstGeom>
          <a:noFill/>
        </p:spPr>
        <p:txBody>
          <a:bodyPr wrap="none" rtlCol="0">
            <a:spAutoFit/>
          </a:bodyPr>
          <a:lstStyle/>
          <a:p>
            <a:r>
              <a:rPr lang="en-CH" sz="1100" dirty="0">
                <a:solidFill>
                  <a:schemeClr val="tx2"/>
                </a:solidFill>
              </a:rPr>
              <a:t>300m</a:t>
            </a:r>
          </a:p>
        </p:txBody>
      </p:sp>
      <p:cxnSp>
        <p:nvCxnSpPr>
          <p:cNvPr id="32" name="Straight Arrow Connector 31">
            <a:extLst>
              <a:ext uri="{FF2B5EF4-FFF2-40B4-BE49-F238E27FC236}">
                <a16:creationId xmlns:a16="http://schemas.microsoft.com/office/drawing/2014/main" id="{A98293E1-ACEF-1CD4-1C59-7057884C82A6}"/>
              </a:ext>
            </a:extLst>
          </p:cNvPr>
          <p:cNvCxnSpPr>
            <a:cxnSpLocks/>
          </p:cNvCxnSpPr>
          <p:nvPr/>
        </p:nvCxnSpPr>
        <p:spPr>
          <a:xfrm flipV="1">
            <a:off x="7095098" y="1896655"/>
            <a:ext cx="0" cy="315055"/>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8109003-1295-3110-5444-D47AD18D29E9}"/>
              </a:ext>
            </a:extLst>
          </p:cNvPr>
          <p:cNvCxnSpPr>
            <a:cxnSpLocks/>
          </p:cNvCxnSpPr>
          <p:nvPr/>
        </p:nvCxnSpPr>
        <p:spPr>
          <a:xfrm flipH="1">
            <a:off x="1566837" y="1818615"/>
            <a:ext cx="925283" cy="0"/>
          </a:xfrm>
          <a:prstGeom prst="line">
            <a:avLst/>
          </a:prstGeom>
          <a:ln w="28575">
            <a:solidFill>
              <a:srgbClr val="7030A0"/>
            </a:solidFill>
          </a:ln>
        </p:spPr>
        <p:style>
          <a:lnRef idx="1">
            <a:schemeClr val="dk1"/>
          </a:lnRef>
          <a:fillRef idx="0">
            <a:schemeClr val="dk1"/>
          </a:fillRef>
          <a:effectRef idx="0">
            <a:schemeClr val="dk1"/>
          </a:effectRef>
          <a:fontRef idx="minor">
            <a:schemeClr val="tx1"/>
          </a:fontRef>
        </p:style>
      </p:cxnSp>
      <p:sp>
        <p:nvSpPr>
          <p:cNvPr id="42" name="TextBox 41">
            <a:extLst>
              <a:ext uri="{FF2B5EF4-FFF2-40B4-BE49-F238E27FC236}">
                <a16:creationId xmlns:a16="http://schemas.microsoft.com/office/drawing/2014/main" id="{7C49AF91-E744-829F-4E42-DA7361338EBE}"/>
              </a:ext>
            </a:extLst>
          </p:cNvPr>
          <p:cNvSpPr txBox="1">
            <a:spLocks/>
          </p:cNvSpPr>
          <p:nvPr/>
        </p:nvSpPr>
        <p:spPr>
          <a:xfrm>
            <a:off x="764282" y="2173700"/>
            <a:ext cx="1890261" cy="261610"/>
          </a:xfrm>
          <a:prstGeom prst="rect">
            <a:avLst/>
          </a:prstGeom>
          <a:noFill/>
        </p:spPr>
        <p:txBody>
          <a:bodyPr wrap="none" rtlCol="0">
            <a:spAutoFit/>
          </a:bodyPr>
          <a:lstStyle/>
          <a:p>
            <a:r>
              <a:rPr lang="en-CH" sz="1100" dirty="0">
                <a:solidFill>
                  <a:srgbClr val="7030A0"/>
                </a:solidFill>
              </a:rPr>
              <a:t>Extra tunnel to Laser Hutch</a:t>
            </a:r>
          </a:p>
        </p:txBody>
      </p:sp>
      <p:sp>
        <p:nvSpPr>
          <p:cNvPr id="43" name="TextBox 42">
            <a:extLst>
              <a:ext uri="{FF2B5EF4-FFF2-40B4-BE49-F238E27FC236}">
                <a16:creationId xmlns:a16="http://schemas.microsoft.com/office/drawing/2014/main" id="{4CDD8480-D249-A11E-ADAF-017B7AD2A624}"/>
              </a:ext>
            </a:extLst>
          </p:cNvPr>
          <p:cNvSpPr txBox="1">
            <a:spLocks/>
          </p:cNvSpPr>
          <p:nvPr/>
        </p:nvSpPr>
        <p:spPr>
          <a:xfrm>
            <a:off x="1781266" y="1596144"/>
            <a:ext cx="537327" cy="261610"/>
          </a:xfrm>
          <a:prstGeom prst="rect">
            <a:avLst/>
          </a:prstGeom>
          <a:noFill/>
        </p:spPr>
        <p:txBody>
          <a:bodyPr wrap="none" rtlCol="0">
            <a:spAutoFit/>
          </a:bodyPr>
          <a:lstStyle/>
          <a:p>
            <a:r>
              <a:rPr lang="en-CH" sz="1100" dirty="0">
                <a:solidFill>
                  <a:schemeClr val="tx2"/>
                </a:solidFill>
              </a:rPr>
              <a:t>300m</a:t>
            </a:r>
          </a:p>
        </p:txBody>
      </p:sp>
      <p:cxnSp>
        <p:nvCxnSpPr>
          <p:cNvPr id="44" name="Straight Arrow Connector 43">
            <a:extLst>
              <a:ext uri="{FF2B5EF4-FFF2-40B4-BE49-F238E27FC236}">
                <a16:creationId xmlns:a16="http://schemas.microsoft.com/office/drawing/2014/main" id="{2ED65E8E-0804-697C-FF74-6A4134C30331}"/>
              </a:ext>
            </a:extLst>
          </p:cNvPr>
          <p:cNvCxnSpPr>
            <a:cxnSpLocks/>
          </p:cNvCxnSpPr>
          <p:nvPr/>
        </p:nvCxnSpPr>
        <p:spPr>
          <a:xfrm flipV="1">
            <a:off x="2000030" y="1901361"/>
            <a:ext cx="0" cy="315055"/>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5204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715491" y="622100"/>
            <a:ext cx="8029809" cy="461665"/>
          </a:xfrm>
          <a:prstGeom prst="rect">
            <a:avLst/>
          </a:prstGeom>
          <a:noFill/>
        </p:spPr>
        <p:txBody>
          <a:bodyPr wrap="square" rtlCol="0">
            <a:spAutoFit/>
          </a:bodyPr>
          <a:lstStyle/>
          <a:p>
            <a:r>
              <a:rPr lang="en-US" sz="2400" dirty="0"/>
              <a:t>Civil Engineering Polarimeter Point A Side view sketch</a:t>
            </a:r>
            <a:endParaRPr lang="en-CH" sz="2400" dirty="0"/>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24 July / </a:t>
            </a:r>
            <a:r>
              <a:rPr lang="en-US" sz="900" dirty="0" err="1">
                <a:solidFill>
                  <a:schemeClr val="bg1"/>
                </a:solidFill>
              </a:rPr>
              <a:t>FCC_Integration</a:t>
            </a:r>
            <a:r>
              <a:rPr lang="en-US" sz="900" dirty="0">
                <a:solidFill>
                  <a:schemeClr val="bg1"/>
                </a:solidFill>
              </a:rPr>
              <a:t> meeting</a:t>
            </a:r>
          </a:p>
        </p:txBody>
      </p:sp>
      <p:sp>
        <p:nvSpPr>
          <p:cNvPr id="2" name="Oval 1">
            <a:extLst>
              <a:ext uri="{FF2B5EF4-FFF2-40B4-BE49-F238E27FC236}">
                <a16:creationId xmlns:a16="http://schemas.microsoft.com/office/drawing/2014/main" id="{D5E32EB8-C24C-84E4-4A4C-7ABB6BA758BB}"/>
              </a:ext>
            </a:extLst>
          </p:cNvPr>
          <p:cNvSpPr/>
          <p:nvPr/>
        </p:nvSpPr>
        <p:spPr>
          <a:xfrm>
            <a:off x="4512364" y="2266194"/>
            <a:ext cx="2853765" cy="1944216"/>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5" name="Straight Connector 4">
            <a:extLst>
              <a:ext uri="{FF2B5EF4-FFF2-40B4-BE49-F238E27FC236}">
                <a16:creationId xmlns:a16="http://schemas.microsoft.com/office/drawing/2014/main" id="{CA709F7F-B4FF-7FB2-BD18-C2AA90F5F444}"/>
              </a:ext>
            </a:extLst>
          </p:cNvPr>
          <p:cNvCxnSpPr>
            <a:cxnSpLocks/>
          </p:cNvCxnSpPr>
          <p:nvPr/>
        </p:nvCxnSpPr>
        <p:spPr>
          <a:xfrm>
            <a:off x="4656381" y="3706354"/>
            <a:ext cx="251189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4BC9C02-0AFD-164B-98C0-360A5C9D2125}"/>
              </a:ext>
            </a:extLst>
          </p:cNvPr>
          <p:cNvCxnSpPr>
            <a:cxnSpLocks/>
            <a:stCxn id="2" idx="1"/>
            <a:endCxn id="2" idx="7"/>
          </p:cNvCxnSpPr>
          <p:nvPr/>
        </p:nvCxnSpPr>
        <p:spPr>
          <a:xfrm>
            <a:off x="4930288" y="2550918"/>
            <a:ext cx="201791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42A697A-5C78-7393-EFF7-6F00C630FB2B}"/>
              </a:ext>
            </a:extLst>
          </p:cNvPr>
          <p:cNvCxnSpPr>
            <a:cxnSpLocks/>
          </p:cNvCxnSpPr>
          <p:nvPr/>
        </p:nvCxnSpPr>
        <p:spPr>
          <a:xfrm>
            <a:off x="2856181" y="2626234"/>
            <a:ext cx="19966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EAB3549-63E1-094C-DAE6-5770027E6E2B}"/>
              </a:ext>
            </a:extLst>
          </p:cNvPr>
          <p:cNvCxnSpPr>
            <a:cxnSpLocks/>
          </p:cNvCxnSpPr>
          <p:nvPr/>
        </p:nvCxnSpPr>
        <p:spPr>
          <a:xfrm>
            <a:off x="2856181" y="2770250"/>
            <a:ext cx="1800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4B1C7FB-8850-D3A8-2C58-7DB52664F4F4}"/>
              </a:ext>
            </a:extLst>
          </p:cNvPr>
          <p:cNvCxnSpPr>
            <a:cxnSpLocks/>
          </p:cNvCxnSpPr>
          <p:nvPr/>
        </p:nvCxnSpPr>
        <p:spPr>
          <a:xfrm>
            <a:off x="2612168" y="2698242"/>
            <a:ext cx="2548269"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694BD3A-8C68-4385-B567-4A732109530E}"/>
              </a:ext>
            </a:extLst>
          </p:cNvPr>
          <p:cNvCxnSpPr>
            <a:cxnSpLocks/>
          </p:cNvCxnSpPr>
          <p:nvPr/>
        </p:nvCxnSpPr>
        <p:spPr>
          <a:xfrm>
            <a:off x="5088429" y="2626234"/>
            <a:ext cx="144016" cy="14401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06638081-C88E-46A3-BB75-B62FC0248192}"/>
              </a:ext>
            </a:extLst>
          </p:cNvPr>
          <p:cNvCxnSpPr>
            <a:cxnSpLocks/>
          </p:cNvCxnSpPr>
          <p:nvPr/>
        </p:nvCxnSpPr>
        <p:spPr>
          <a:xfrm>
            <a:off x="5160437" y="2698242"/>
            <a:ext cx="0" cy="64807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F35AA70E-EC44-C7C8-1A74-C0BC9E2FA756}"/>
              </a:ext>
            </a:extLst>
          </p:cNvPr>
          <p:cNvSpPr/>
          <p:nvPr/>
        </p:nvSpPr>
        <p:spPr>
          <a:xfrm>
            <a:off x="5160437" y="3346314"/>
            <a:ext cx="80392" cy="80392"/>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2" name="Straight Connector 31">
            <a:extLst>
              <a:ext uri="{FF2B5EF4-FFF2-40B4-BE49-F238E27FC236}">
                <a16:creationId xmlns:a16="http://schemas.microsoft.com/office/drawing/2014/main" id="{A86B2E7B-19C1-96C4-C5CE-BC843C807150}"/>
              </a:ext>
            </a:extLst>
          </p:cNvPr>
          <p:cNvCxnSpPr>
            <a:cxnSpLocks/>
          </p:cNvCxnSpPr>
          <p:nvPr/>
        </p:nvCxnSpPr>
        <p:spPr>
          <a:xfrm>
            <a:off x="2856181" y="2770250"/>
            <a:ext cx="0" cy="95620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F16425D-B650-A9F5-7CED-AAFC7CC1EA76}"/>
              </a:ext>
            </a:extLst>
          </p:cNvPr>
          <p:cNvCxnSpPr>
            <a:cxnSpLocks/>
          </p:cNvCxnSpPr>
          <p:nvPr/>
        </p:nvCxnSpPr>
        <p:spPr>
          <a:xfrm flipH="1">
            <a:off x="1560037" y="3726459"/>
            <a:ext cx="129614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CCE0BFB-45F0-27CD-A2F0-FD50F6E94317}"/>
              </a:ext>
            </a:extLst>
          </p:cNvPr>
          <p:cNvCxnSpPr>
            <a:cxnSpLocks/>
          </p:cNvCxnSpPr>
          <p:nvPr/>
        </p:nvCxnSpPr>
        <p:spPr>
          <a:xfrm flipH="1">
            <a:off x="1560037" y="2574331"/>
            <a:ext cx="129614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03FDBE28-8703-B592-0238-3B8AA46DE942}"/>
              </a:ext>
            </a:extLst>
          </p:cNvPr>
          <p:cNvCxnSpPr>
            <a:cxnSpLocks/>
          </p:cNvCxnSpPr>
          <p:nvPr/>
        </p:nvCxnSpPr>
        <p:spPr>
          <a:xfrm>
            <a:off x="2856181" y="2574331"/>
            <a:ext cx="0" cy="5190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57E82800-6661-80DC-6E8F-6453F2B9BDAE}"/>
              </a:ext>
            </a:extLst>
          </p:cNvPr>
          <p:cNvCxnSpPr>
            <a:cxnSpLocks/>
          </p:cNvCxnSpPr>
          <p:nvPr/>
        </p:nvCxnSpPr>
        <p:spPr>
          <a:xfrm>
            <a:off x="1560037" y="2574331"/>
            <a:ext cx="0" cy="115212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1AE93951-F810-F46E-F660-FF379FC239DE}"/>
              </a:ext>
            </a:extLst>
          </p:cNvPr>
          <p:cNvSpPr/>
          <p:nvPr/>
        </p:nvSpPr>
        <p:spPr>
          <a:xfrm>
            <a:off x="2424133" y="3355656"/>
            <a:ext cx="360040" cy="72008"/>
          </a:xfrm>
          <a:prstGeom prst="rect">
            <a:avLst/>
          </a:prstGeom>
          <a:solidFill>
            <a:schemeClr val="bg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5" name="Rectangle 44">
            <a:extLst>
              <a:ext uri="{FF2B5EF4-FFF2-40B4-BE49-F238E27FC236}">
                <a16:creationId xmlns:a16="http://schemas.microsoft.com/office/drawing/2014/main" id="{B29F70C6-92AE-164A-8D86-EC2D3FAF074D}"/>
              </a:ext>
            </a:extLst>
          </p:cNvPr>
          <p:cNvSpPr/>
          <p:nvPr/>
        </p:nvSpPr>
        <p:spPr>
          <a:xfrm rot="16200000">
            <a:off x="2365269" y="3559582"/>
            <a:ext cx="283272" cy="50481"/>
          </a:xfrm>
          <a:prstGeom prst="rect">
            <a:avLst/>
          </a:prstGeom>
          <a:solidFill>
            <a:schemeClr val="bg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6" name="Rectangle 45">
            <a:extLst>
              <a:ext uri="{FF2B5EF4-FFF2-40B4-BE49-F238E27FC236}">
                <a16:creationId xmlns:a16="http://schemas.microsoft.com/office/drawing/2014/main" id="{727E39E8-2F89-0A68-596D-8B2D03763829}"/>
              </a:ext>
            </a:extLst>
          </p:cNvPr>
          <p:cNvSpPr/>
          <p:nvPr/>
        </p:nvSpPr>
        <p:spPr>
          <a:xfrm rot="16200000">
            <a:off x="2583228" y="3559582"/>
            <a:ext cx="283272" cy="50481"/>
          </a:xfrm>
          <a:prstGeom prst="rect">
            <a:avLst/>
          </a:prstGeom>
          <a:solidFill>
            <a:schemeClr val="bg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8" name="Rectangle 47">
            <a:extLst>
              <a:ext uri="{FF2B5EF4-FFF2-40B4-BE49-F238E27FC236}">
                <a16:creationId xmlns:a16="http://schemas.microsoft.com/office/drawing/2014/main" id="{F598B43F-39A7-EEF4-6F68-DA707E5F4B31}"/>
              </a:ext>
            </a:extLst>
          </p:cNvPr>
          <p:cNvSpPr/>
          <p:nvPr/>
        </p:nvSpPr>
        <p:spPr>
          <a:xfrm>
            <a:off x="2532146" y="3283905"/>
            <a:ext cx="160044" cy="4571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52" name="Straight Arrow Connector 51">
            <a:extLst>
              <a:ext uri="{FF2B5EF4-FFF2-40B4-BE49-F238E27FC236}">
                <a16:creationId xmlns:a16="http://schemas.microsoft.com/office/drawing/2014/main" id="{86AD4BC5-5BFA-2699-7348-141497CB2B4A}"/>
              </a:ext>
            </a:extLst>
          </p:cNvPr>
          <p:cNvCxnSpPr/>
          <p:nvPr/>
        </p:nvCxnSpPr>
        <p:spPr>
          <a:xfrm>
            <a:off x="2928189" y="3058282"/>
            <a:ext cx="151216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7BB8B0E6-B0D7-D5E6-B39F-71B3705CB2C3}"/>
              </a:ext>
            </a:extLst>
          </p:cNvPr>
          <p:cNvSpPr txBox="1"/>
          <p:nvPr/>
        </p:nvSpPr>
        <p:spPr>
          <a:xfrm>
            <a:off x="2967134" y="3058282"/>
            <a:ext cx="1885682" cy="715581"/>
          </a:xfrm>
          <a:prstGeom prst="rect">
            <a:avLst/>
          </a:prstGeom>
          <a:noFill/>
        </p:spPr>
        <p:txBody>
          <a:bodyPr wrap="square" rtlCol="0">
            <a:spAutoFit/>
          </a:bodyPr>
          <a:lstStyle/>
          <a:p>
            <a:r>
              <a:rPr lang="en-US" dirty="0"/>
              <a:t>Distance fixed by </a:t>
            </a:r>
          </a:p>
          <a:p>
            <a:r>
              <a:rPr lang="en-US" dirty="0"/>
              <a:t>Radiation Levels</a:t>
            </a:r>
            <a:endParaRPr lang="en-US" sz="1400" dirty="0"/>
          </a:p>
          <a:p>
            <a:r>
              <a:rPr lang="en-US" dirty="0"/>
              <a:t> </a:t>
            </a:r>
          </a:p>
        </p:txBody>
      </p:sp>
      <p:sp>
        <p:nvSpPr>
          <p:cNvPr id="54" name="TextBox 53">
            <a:extLst>
              <a:ext uri="{FF2B5EF4-FFF2-40B4-BE49-F238E27FC236}">
                <a16:creationId xmlns:a16="http://schemas.microsoft.com/office/drawing/2014/main" id="{1801B4B9-52EC-0762-954A-AE49C677B3E9}"/>
              </a:ext>
            </a:extLst>
          </p:cNvPr>
          <p:cNvSpPr txBox="1"/>
          <p:nvPr/>
        </p:nvSpPr>
        <p:spPr>
          <a:xfrm>
            <a:off x="1502573" y="2553002"/>
            <a:ext cx="1158865" cy="300082"/>
          </a:xfrm>
          <a:prstGeom prst="rect">
            <a:avLst/>
          </a:prstGeom>
          <a:noFill/>
        </p:spPr>
        <p:txBody>
          <a:bodyPr wrap="square" rtlCol="0">
            <a:spAutoFit/>
          </a:bodyPr>
          <a:lstStyle/>
          <a:p>
            <a:r>
              <a:rPr lang="en-US" dirty="0"/>
              <a:t>Laser hutch </a:t>
            </a:r>
          </a:p>
        </p:txBody>
      </p:sp>
      <p:sp>
        <p:nvSpPr>
          <p:cNvPr id="55" name="TextBox 54">
            <a:extLst>
              <a:ext uri="{FF2B5EF4-FFF2-40B4-BE49-F238E27FC236}">
                <a16:creationId xmlns:a16="http://schemas.microsoft.com/office/drawing/2014/main" id="{BA63A7B0-64AB-C67E-09D1-DC41A89F9F28}"/>
              </a:ext>
            </a:extLst>
          </p:cNvPr>
          <p:cNvSpPr txBox="1"/>
          <p:nvPr/>
        </p:nvSpPr>
        <p:spPr>
          <a:xfrm>
            <a:off x="5417342" y="2593921"/>
            <a:ext cx="1158865" cy="300082"/>
          </a:xfrm>
          <a:prstGeom prst="rect">
            <a:avLst/>
          </a:prstGeom>
          <a:noFill/>
        </p:spPr>
        <p:txBody>
          <a:bodyPr wrap="square" rtlCol="0">
            <a:spAutoFit/>
          </a:bodyPr>
          <a:lstStyle/>
          <a:p>
            <a:r>
              <a:rPr lang="en-US" dirty="0"/>
              <a:t>LSS Tunnel</a:t>
            </a:r>
          </a:p>
        </p:txBody>
      </p:sp>
      <p:sp>
        <p:nvSpPr>
          <p:cNvPr id="56" name="Oval 55">
            <a:extLst>
              <a:ext uri="{FF2B5EF4-FFF2-40B4-BE49-F238E27FC236}">
                <a16:creationId xmlns:a16="http://schemas.microsoft.com/office/drawing/2014/main" id="{5A1A91A4-57A1-FF0A-B5DE-643A5AA25635}"/>
              </a:ext>
            </a:extLst>
          </p:cNvPr>
          <p:cNvSpPr/>
          <p:nvPr/>
        </p:nvSpPr>
        <p:spPr>
          <a:xfrm>
            <a:off x="6511822" y="3346314"/>
            <a:ext cx="80392" cy="80392"/>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6" name="Straight Connector 5">
            <a:extLst>
              <a:ext uri="{FF2B5EF4-FFF2-40B4-BE49-F238E27FC236}">
                <a16:creationId xmlns:a16="http://schemas.microsoft.com/office/drawing/2014/main" id="{21F330E9-17D7-B4C5-2711-5EFC421A2DD1}"/>
              </a:ext>
            </a:extLst>
          </p:cNvPr>
          <p:cNvCxnSpPr>
            <a:cxnSpLocks/>
          </p:cNvCxnSpPr>
          <p:nvPr/>
        </p:nvCxnSpPr>
        <p:spPr>
          <a:xfrm flipV="1">
            <a:off x="2534494" y="2624363"/>
            <a:ext cx="139317" cy="15736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3678768B-79D4-740E-2867-10AB58E18FE8}"/>
              </a:ext>
            </a:extLst>
          </p:cNvPr>
          <p:cNvCxnSpPr>
            <a:cxnSpLocks/>
          </p:cNvCxnSpPr>
          <p:nvPr/>
        </p:nvCxnSpPr>
        <p:spPr>
          <a:xfrm flipV="1">
            <a:off x="2616844" y="2707842"/>
            <a:ext cx="0" cy="55294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0436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5F2BA873-339C-024D-6E36-4606B8639791}"/>
              </a:ext>
            </a:extLst>
          </p:cNvPr>
          <p:cNvSpPr/>
          <p:nvPr/>
        </p:nvSpPr>
        <p:spPr>
          <a:xfrm>
            <a:off x="5100214" y="2233878"/>
            <a:ext cx="1833000" cy="2780661"/>
          </a:xfrm>
          <a:prstGeom prst="rect">
            <a:avLst/>
          </a:prstGeom>
          <a:pattFill prst="divot">
            <a:fgClr>
              <a:srgbClr val="876C00"/>
            </a:fgClr>
            <a:bgClr>
              <a:schemeClr val="bg1"/>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bg1">
                  <a:lumMod val="65000"/>
                </a:schemeClr>
              </a:solidFill>
            </a:endParaRP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557095" y="435998"/>
            <a:ext cx="8029809" cy="461665"/>
          </a:xfrm>
          <a:prstGeom prst="rect">
            <a:avLst/>
          </a:prstGeom>
          <a:noFill/>
        </p:spPr>
        <p:txBody>
          <a:bodyPr wrap="square" rtlCol="0">
            <a:spAutoFit/>
          </a:bodyPr>
          <a:lstStyle/>
          <a:p>
            <a:r>
              <a:rPr lang="en-US" sz="2400" dirty="0"/>
              <a:t>Civil Engineering Polarimeter Point A Top view sketch</a:t>
            </a:r>
            <a:endParaRPr lang="en-CH" sz="2400" dirty="0"/>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24 July / </a:t>
            </a:r>
            <a:r>
              <a:rPr lang="en-US" sz="900" dirty="0" err="1">
                <a:solidFill>
                  <a:schemeClr val="bg1"/>
                </a:solidFill>
              </a:rPr>
              <a:t>FCC_Integration</a:t>
            </a:r>
            <a:r>
              <a:rPr lang="en-US" sz="900" dirty="0">
                <a:solidFill>
                  <a:schemeClr val="bg1"/>
                </a:solidFill>
              </a:rPr>
              <a:t> meeting</a:t>
            </a:r>
          </a:p>
        </p:txBody>
      </p:sp>
      <p:cxnSp>
        <p:nvCxnSpPr>
          <p:cNvPr id="14" name="Straight Connector 13">
            <a:extLst>
              <a:ext uri="{FF2B5EF4-FFF2-40B4-BE49-F238E27FC236}">
                <a16:creationId xmlns:a16="http://schemas.microsoft.com/office/drawing/2014/main" id="{9EAB3549-63E1-094C-DAE6-5770027E6E2B}"/>
              </a:ext>
            </a:extLst>
          </p:cNvPr>
          <p:cNvCxnSpPr>
            <a:cxnSpLocks/>
          </p:cNvCxnSpPr>
          <p:nvPr/>
        </p:nvCxnSpPr>
        <p:spPr>
          <a:xfrm flipV="1">
            <a:off x="4945475" y="2137780"/>
            <a:ext cx="2074107" cy="160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4B1C7FB-8850-D3A8-2C58-7DB52664F4F4}"/>
              </a:ext>
            </a:extLst>
          </p:cNvPr>
          <p:cNvCxnSpPr>
            <a:cxnSpLocks/>
          </p:cNvCxnSpPr>
          <p:nvPr/>
        </p:nvCxnSpPr>
        <p:spPr>
          <a:xfrm>
            <a:off x="4701462" y="1905834"/>
            <a:ext cx="2705786" cy="480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B29F70C6-92AE-164A-8D86-EC2D3FAF074D}"/>
              </a:ext>
            </a:extLst>
          </p:cNvPr>
          <p:cNvSpPr/>
          <p:nvPr/>
        </p:nvSpPr>
        <p:spPr>
          <a:xfrm rot="16200000">
            <a:off x="4394830" y="2025524"/>
            <a:ext cx="283272" cy="808298"/>
          </a:xfrm>
          <a:prstGeom prst="rect">
            <a:avLst/>
          </a:prstGeom>
          <a:solidFill>
            <a:schemeClr val="bg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52" name="Straight Arrow Connector 51">
            <a:extLst>
              <a:ext uri="{FF2B5EF4-FFF2-40B4-BE49-F238E27FC236}">
                <a16:creationId xmlns:a16="http://schemas.microsoft.com/office/drawing/2014/main" id="{86AD4BC5-5BFA-2699-7348-141497CB2B4A}"/>
              </a:ext>
            </a:extLst>
          </p:cNvPr>
          <p:cNvCxnSpPr/>
          <p:nvPr/>
        </p:nvCxnSpPr>
        <p:spPr>
          <a:xfrm>
            <a:off x="5260671" y="3358355"/>
            <a:ext cx="151216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7BB8B0E6-B0D7-D5E6-B39F-71B3705CB2C3}"/>
              </a:ext>
            </a:extLst>
          </p:cNvPr>
          <p:cNvSpPr txBox="1"/>
          <p:nvPr/>
        </p:nvSpPr>
        <p:spPr>
          <a:xfrm>
            <a:off x="5260671" y="3520819"/>
            <a:ext cx="1885682" cy="1131079"/>
          </a:xfrm>
          <a:prstGeom prst="rect">
            <a:avLst/>
          </a:prstGeom>
          <a:noFill/>
        </p:spPr>
        <p:txBody>
          <a:bodyPr wrap="square" rtlCol="0">
            <a:spAutoFit/>
          </a:bodyPr>
          <a:lstStyle/>
          <a:p>
            <a:r>
              <a:rPr lang="en-US" dirty="0"/>
              <a:t>Distance fixed by </a:t>
            </a:r>
          </a:p>
          <a:p>
            <a:r>
              <a:rPr lang="en-US" dirty="0"/>
              <a:t>Radiation Levels</a:t>
            </a:r>
            <a:endParaRPr lang="en-US" sz="1400" dirty="0"/>
          </a:p>
          <a:p>
            <a:r>
              <a:rPr lang="en-US" dirty="0"/>
              <a:t> </a:t>
            </a:r>
          </a:p>
          <a:p>
            <a:endParaRPr lang="en-US" dirty="0"/>
          </a:p>
          <a:p>
            <a:r>
              <a:rPr lang="en-US" dirty="0"/>
              <a:t>Molasse Material</a:t>
            </a:r>
          </a:p>
        </p:txBody>
      </p:sp>
      <p:sp>
        <p:nvSpPr>
          <p:cNvPr id="54" name="TextBox 53">
            <a:extLst>
              <a:ext uri="{FF2B5EF4-FFF2-40B4-BE49-F238E27FC236}">
                <a16:creationId xmlns:a16="http://schemas.microsoft.com/office/drawing/2014/main" id="{1801B4B9-52EC-0762-954A-AE49C677B3E9}"/>
              </a:ext>
            </a:extLst>
          </p:cNvPr>
          <p:cNvSpPr txBox="1"/>
          <p:nvPr/>
        </p:nvSpPr>
        <p:spPr>
          <a:xfrm>
            <a:off x="4104221" y="2543991"/>
            <a:ext cx="1158865" cy="830997"/>
          </a:xfrm>
          <a:prstGeom prst="rect">
            <a:avLst/>
          </a:prstGeom>
          <a:noFill/>
        </p:spPr>
        <p:txBody>
          <a:bodyPr wrap="square" rtlCol="0">
            <a:spAutoFit/>
          </a:bodyPr>
          <a:lstStyle/>
          <a:p>
            <a:r>
              <a:rPr lang="en-US" sz="1200" dirty="0"/>
              <a:t>Laser hutch</a:t>
            </a:r>
          </a:p>
          <a:p>
            <a:r>
              <a:rPr lang="en-US" sz="1200" dirty="0"/>
              <a:t>24h/7j</a:t>
            </a:r>
          </a:p>
          <a:p>
            <a:r>
              <a:rPr lang="en-US" sz="1200" dirty="0"/>
              <a:t>5x6m</a:t>
            </a:r>
          </a:p>
          <a:p>
            <a:r>
              <a:rPr lang="en-GB" sz="1200" b="0" i="0" u="none" strike="noStrike" dirty="0">
                <a:solidFill>
                  <a:srgbClr val="000000"/>
                </a:solidFill>
                <a:effectLst/>
                <a:highlight>
                  <a:srgbClr val="FFFFFF"/>
                </a:highlight>
                <a:latin typeface="Aptos" panose="020B0004020202020204" pitchFamily="34" charset="0"/>
              </a:rPr>
              <a:t>ISO7</a:t>
            </a:r>
            <a:r>
              <a:rPr lang="en-US" sz="1200" dirty="0"/>
              <a:t> air </a:t>
            </a:r>
          </a:p>
        </p:txBody>
      </p:sp>
      <p:sp>
        <p:nvSpPr>
          <p:cNvPr id="55" name="TextBox 54">
            <a:extLst>
              <a:ext uri="{FF2B5EF4-FFF2-40B4-BE49-F238E27FC236}">
                <a16:creationId xmlns:a16="http://schemas.microsoft.com/office/drawing/2014/main" id="{BA63A7B0-64AB-C67E-09D1-DC41A89F9F28}"/>
              </a:ext>
            </a:extLst>
          </p:cNvPr>
          <p:cNvSpPr txBox="1"/>
          <p:nvPr/>
        </p:nvSpPr>
        <p:spPr>
          <a:xfrm rot="16200000">
            <a:off x="7196899" y="3068103"/>
            <a:ext cx="1158865" cy="300082"/>
          </a:xfrm>
          <a:prstGeom prst="rect">
            <a:avLst/>
          </a:prstGeom>
          <a:noFill/>
        </p:spPr>
        <p:txBody>
          <a:bodyPr wrap="square" rtlCol="0">
            <a:spAutoFit/>
          </a:bodyPr>
          <a:lstStyle/>
          <a:p>
            <a:r>
              <a:rPr lang="en-US" dirty="0"/>
              <a:t>LSS Tunnel</a:t>
            </a:r>
          </a:p>
        </p:txBody>
      </p:sp>
      <p:cxnSp>
        <p:nvCxnSpPr>
          <p:cNvPr id="6" name="Straight Connector 5">
            <a:extLst>
              <a:ext uri="{FF2B5EF4-FFF2-40B4-BE49-F238E27FC236}">
                <a16:creationId xmlns:a16="http://schemas.microsoft.com/office/drawing/2014/main" id="{21F330E9-17D7-B4C5-2711-5EFC421A2DD1}"/>
              </a:ext>
            </a:extLst>
          </p:cNvPr>
          <p:cNvCxnSpPr>
            <a:cxnSpLocks/>
          </p:cNvCxnSpPr>
          <p:nvPr/>
        </p:nvCxnSpPr>
        <p:spPr>
          <a:xfrm flipV="1">
            <a:off x="4623788" y="1831955"/>
            <a:ext cx="139317" cy="15736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3678768B-79D4-740E-2867-10AB58E18FE8}"/>
              </a:ext>
            </a:extLst>
          </p:cNvPr>
          <p:cNvCxnSpPr>
            <a:cxnSpLocks/>
          </p:cNvCxnSpPr>
          <p:nvPr/>
        </p:nvCxnSpPr>
        <p:spPr>
          <a:xfrm flipV="1">
            <a:off x="4706138" y="1915434"/>
            <a:ext cx="0" cy="55294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4902906E-276F-274D-93AB-D0711E4B0CF4}"/>
              </a:ext>
            </a:extLst>
          </p:cNvPr>
          <p:cNvSpPr/>
          <p:nvPr/>
        </p:nvSpPr>
        <p:spPr>
          <a:xfrm rot="16200000">
            <a:off x="4660914" y="-138167"/>
            <a:ext cx="82523" cy="4634798"/>
          </a:xfrm>
          <a:prstGeom prst="rect">
            <a:avLst/>
          </a:prstGeom>
          <a:solidFill>
            <a:schemeClr val="bg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bg1">
                  <a:lumMod val="65000"/>
                </a:schemeClr>
              </a:solidFill>
            </a:endParaRPr>
          </a:p>
        </p:txBody>
      </p:sp>
      <p:sp>
        <p:nvSpPr>
          <p:cNvPr id="22" name="Rectangle 21">
            <a:extLst>
              <a:ext uri="{FF2B5EF4-FFF2-40B4-BE49-F238E27FC236}">
                <a16:creationId xmlns:a16="http://schemas.microsoft.com/office/drawing/2014/main" id="{C2DA3818-76A9-C1D7-FF5E-6545E136770E}"/>
              </a:ext>
            </a:extLst>
          </p:cNvPr>
          <p:cNvSpPr/>
          <p:nvPr/>
        </p:nvSpPr>
        <p:spPr>
          <a:xfrm>
            <a:off x="3828632" y="2221261"/>
            <a:ext cx="95296" cy="1569142"/>
          </a:xfrm>
          <a:prstGeom prst="rect">
            <a:avLst/>
          </a:prstGeom>
          <a:solidFill>
            <a:schemeClr val="bg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bg1">
                  <a:lumMod val="65000"/>
                </a:schemeClr>
              </a:solidFill>
            </a:endParaRPr>
          </a:p>
        </p:txBody>
      </p:sp>
      <p:sp>
        <p:nvSpPr>
          <p:cNvPr id="25" name="Rectangle 24">
            <a:extLst>
              <a:ext uri="{FF2B5EF4-FFF2-40B4-BE49-F238E27FC236}">
                <a16:creationId xmlns:a16="http://schemas.microsoft.com/office/drawing/2014/main" id="{9EE40449-1C82-0F59-5A39-7C139AD1E580}"/>
              </a:ext>
            </a:extLst>
          </p:cNvPr>
          <p:cNvSpPr/>
          <p:nvPr/>
        </p:nvSpPr>
        <p:spPr>
          <a:xfrm>
            <a:off x="1679110" y="1778056"/>
            <a:ext cx="95314" cy="2368510"/>
          </a:xfrm>
          <a:prstGeom prst="rect">
            <a:avLst/>
          </a:prstGeom>
          <a:solidFill>
            <a:schemeClr val="bg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bg1">
                  <a:lumMod val="65000"/>
                </a:schemeClr>
              </a:solidFill>
            </a:endParaRPr>
          </a:p>
        </p:txBody>
      </p:sp>
      <p:sp>
        <p:nvSpPr>
          <p:cNvPr id="26" name="Rectangle 25">
            <a:extLst>
              <a:ext uri="{FF2B5EF4-FFF2-40B4-BE49-F238E27FC236}">
                <a16:creationId xmlns:a16="http://schemas.microsoft.com/office/drawing/2014/main" id="{81F525AA-50A3-B0D5-1F9A-8FD9F3C00D4C}"/>
              </a:ext>
            </a:extLst>
          </p:cNvPr>
          <p:cNvSpPr/>
          <p:nvPr/>
        </p:nvSpPr>
        <p:spPr>
          <a:xfrm rot="16200000">
            <a:off x="2953412" y="2871974"/>
            <a:ext cx="77167" cy="2637822"/>
          </a:xfrm>
          <a:prstGeom prst="rect">
            <a:avLst/>
          </a:prstGeom>
          <a:solidFill>
            <a:schemeClr val="bg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bg1">
                  <a:lumMod val="65000"/>
                </a:schemeClr>
              </a:solidFill>
            </a:endParaRPr>
          </a:p>
        </p:txBody>
      </p:sp>
      <p:sp>
        <p:nvSpPr>
          <p:cNvPr id="27" name="Rectangle 26">
            <a:extLst>
              <a:ext uri="{FF2B5EF4-FFF2-40B4-BE49-F238E27FC236}">
                <a16:creationId xmlns:a16="http://schemas.microsoft.com/office/drawing/2014/main" id="{69DDB441-FF86-1740-14FE-04173FADA219}"/>
              </a:ext>
            </a:extLst>
          </p:cNvPr>
          <p:cNvSpPr/>
          <p:nvPr/>
        </p:nvSpPr>
        <p:spPr>
          <a:xfrm rot="16200000">
            <a:off x="3808698" y="2881255"/>
            <a:ext cx="66898" cy="1718612"/>
          </a:xfrm>
          <a:prstGeom prst="rect">
            <a:avLst/>
          </a:prstGeom>
          <a:solidFill>
            <a:schemeClr val="bg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bg1">
                  <a:lumMod val="65000"/>
                </a:schemeClr>
              </a:solidFill>
            </a:endParaRPr>
          </a:p>
        </p:txBody>
      </p:sp>
      <p:sp>
        <p:nvSpPr>
          <p:cNvPr id="29" name="Rectangle 28">
            <a:extLst>
              <a:ext uri="{FF2B5EF4-FFF2-40B4-BE49-F238E27FC236}">
                <a16:creationId xmlns:a16="http://schemas.microsoft.com/office/drawing/2014/main" id="{75FE3098-2E72-ED4E-9346-0E95B3E12345}"/>
              </a:ext>
            </a:extLst>
          </p:cNvPr>
          <p:cNvSpPr/>
          <p:nvPr/>
        </p:nvSpPr>
        <p:spPr>
          <a:xfrm rot="16200000">
            <a:off x="4307301" y="-935414"/>
            <a:ext cx="84082" cy="5340465"/>
          </a:xfrm>
          <a:prstGeom prst="rect">
            <a:avLst/>
          </a:prstGeom>
          <a:solidFill>
            <a:schemeClr val="bg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bg1">
                  <a:lumMod val="65000"/>
                </a:schemeClr>
              </a:solidFill>
            </a:endParaRPr>
          </a:p>
        </p:txBody>
      </p:sp>
      <p:sp>
        <p:nvSpPr>
          <p:cNvPr id="33" name="Rectangle 32">
            <a:extLst>
              <a:ext uri="{FF2B5EF4-FFF2-40B4-BE49-F238E27FC236}">
                <a16:creationId xmlns:a16="http://schemas.microsoft.com/office/drawing/2014/main" id="{B1D9948F-6715-DD81-7237-9C64B86E5081}"/>
              </a:ext>
            </a:extLst>
          </p:cNvPr>
          <p:cNvSpPr/>
          <p:nvPr/>
        </p:nvSpPr>
        <p:spPr>
          <a:xfrm>
            <a:off x="4321907" y="4150433"/>
            <a:ext cx="95314" cy="864106"/>
          </a:xfrm>
          <a:prstGeom prst="rect">
            <a:avLst/>
          </a:prstGeom>
          <a:solidFill>
            <a:schemeClr val="bg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bg1">
                  <a:lumMod val="65000"/>
                </a:schemeClr>
              </a:solidFill>
            </a:endParaRPr>
          </a:p>
        </p:txBody>
      </p:sp>
      <p:sp>
        <p:nvSpPr>
          <p:cNvPr id="34" name="Rectangle 33">
            <a:extLst>
              <a:ext uri="{FF2B5EF4-FFF2-40B4-BE49-F238E27FC236}">
                <a16:creationId xmlns:a16="http://schemas.microsoft.com/office/drawing/2014/main" id="{897406A8-19A5-89EC-8590-246214FB09CD}"/>
              </a:ext>
            </a:extLst>
          </p:cNvPr>
          <p:cNvSpPr/>
          <p:nvPr/>
        </p:nvSpPr>
        <p:spPr>
          <a:xfrm>
            <a:off x="5027831" y="2221260"/>
            <a:ext cx="80334" cy="2793279"/>
          </a:xfrm>
          <a:prstGeom prst="rect">
            <a:avLst/>
          </a:prstGeom>
          <a:solidFill>
            <a:schemeClr val="bg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bg1">
                  <a:lumMod val="65000"/>
                </a:schemeClr>
              </a:solidFill>
            </a:endParaRPr>
          </a:p>
        </p:txBody>
      </p:sp>
      <p:sp>
        <p:nvSpPr>
          <p:cNvPr id="36" name="TextBox 35">
            <a:extLst>
              <a:ext uri="{FF2B5EF4-FFF2-40B4-BE49-F238E27FC236}">
                <a16:creationId xmlns:a16="http://schemas.microsoft.com/office/drawing/2014/main" id="{6304EA05-B510-50D0-28E8-5845F30D1589}"/>
              </a:ext>
            </a:extLst>
          </p:cNvPr>
          <p:cNvSpPr txBox="1"/>
          <p:nvPr/>
        </p:nvSpPr>
        <p:spPr>
          <a:xfrm>
            <a:off x="5225232" y="1857972"/>
            <a:ext cx="1885658" cy="300082"/>
          </a:xfrm>
          <a:prstGeom prst="rect">
            <a:avLst/>
          </a:prstGeom>
          <a:noFill/>
        </p:spPr>
        <p:txBody>
          <a:bodyPr wrap="square" rtlCol="0">
            <a:spAutoFit/>
          </a:bodyPr>
          <a:lstStyle/>
          <a:p>
            <a:r>
              <a:rPr lang="en-US" dirty="0"/>
              <a:t>Emergency passage</a:t>
            </a:r>
          </a:p>
        </p:txBody>
      </p:sp>
      <p:sp>
        <p:nvSpPr>
          <p:cNvPr id="40" name="TextBox 39">
            <a:extLst>
              <a:ext uri="{FF2B5EF4-FFF2-40B4-BE49-F238E27FC236}">
                <a16:creationId xmlns:a16="http://schemas.microsoft.com/office/drawing/2014/main" id="{DE67745F-85E4-DD61-9980-6659AD7A8F3C}"/>
              </a:ext>
            </a:extLst>
          </p:cNvPr>
          <p:cNvSpPr txBox="1"/>
          <p:nvPr/>
        </p:nvSpPr>
        <p:spPr>
          <a:xfrm>
            <a:off x="3924587" y="1040233"/>
            <a:ext cx="2685483" cy="300082"/>
          </a:xfrm>
          <a:prstGeom prst="rect">
            <a:avLst/>
          </a:prstGeom>
          <a:noFill/>
        </p:spPr>
        <p:txBody>
          <a:bodyPr wrap="square" rtlCol="0">
            <a:spAutoFit/>
          </a:bodyPr>
          <a:lstStyle/>
          <a:p>
            <a:r>
              <a:rPr lang="en-US" dirty="0"/>
              <a:t>Laser passing on the roof top</a:t>
            </a:r>
          </a:p>
        </p:txBody>
      </p:sp>
      <p:cxnSp>
        <p:nvCxnSpPr>
          <p:cNvPr id="41" name="Straight Connector 40">
            <a:extLst>
              <a:ext uri="{FF2B5EF4-FFF2-40B4-BE49-F238E27FC236}">
                <a16:creationId xmlns:a16="http://schemas.microsoft.com/office/drawing/2014/main" id="{C7A3D3CC-4CC0-585C-BDEE-C5E74D8FD829}"/>
              </a:ext>
            </a:extLst>
          </p:cNvPr>
          <p:cNvCxnSpPr>
            <a:cxnSpLocks/>
          </p:cNvCxnSpPr>
          <p:nvPr/>
        </p:nvCxnSpPr>
        <p:spPr>
          <a:xfrm flipV="1">
            <a:off x="4711182" y="3574379"/>
            <a:ext cx="273037" cy="18631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106D265A-BDAD-798E-C73C-5EB09B587FD5}"/>
              </a:ext>
            </a:extLst>
          </p:cNvPr>
          <p:cNvCxnSpPr>
            <a:cxnSpLocks/>
            <a:stCxn id="9" idx="0"/>
          </p:cNvCxnSpPr>
          <p:nvPr/>
        </p:nvCxnSpPr>
        <p:spPr>
          <a:xfrm flipH="1" flipV="1">
            <a:off x="1882010" y="2132115"/>
            <a:ext cx="550415" cy="825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Rectangle 56">
            <a:extLst>
              <a:ext uri="{FF2B5EF4-FFF2-40B4-BE49-F238E27FC236}">
                <a16:creationId xmlns:a16="http://schemas.microsoft.com/office/drawing/2014/main" id="{AFC6BD8C-E211-44DB-2B38-C03EA39E5DD5}"/>
              </a:ext>
            </a:extLst>
          </p:cNvPr>
          <p:cNvSpPr/>
          <p:nvPr/>
        </p:nvSpPr>
        <p:spPr>
          <a:xfrm>
            <a:off x="6939239" y="2225971"/>
            <a:ext cx="90063" cy="2780661"/>
          </a:xfrm>
          <a:prstGeom prst="rect">
            <a:avLst/>
          </a:prstGeom>
          <a:solidFill>
            <a:schemeClr val="bg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bg1">
                  <a:lumMod val="65000"/>
                </a:schemeClr>
              </a:solidFill>
            </a:endParaRPr>
          </a:p>
        </p:txBody>
      </p:sp>
      <p:sp>
        <p:nvSpPr>
          <p:cNvPr id="58" name="TextBox 57">
            <a:extLst>
              <a:ext uri="{FF2B5EF4-FFF2-40B4-BE49-F238E27FC236}">
                <a16:creationId xmlns:a16="http://schemas.microsoft.com/office/drawing/2014/main" id="{30F78043-26B1-44FF-DF60-02858C0D0B13}"/>
              </a:ext>
            </a:extLst>
          </p:cNvPr>
          <p:cNvSpPr txBox="1"/>
          <p:nvPr/>
        </p:nvSpPr>
        <p:spPr>
          <a:xfrm rot="16200000">
            <a:off x="4304452" y="4450248"/>
            <a:ext cx="812685" cy="300082"/>
          </a:xfrm>
          <a:prstGeom prst="rect">
            <a:avLst/>
          </a:prstGeom>
          <a:noFill/>
        </p:spPr>
        <p:txBody>
          <a:bodyPr wrap="square" rtlCol="0">
            <a:spAutoFit/>
          </a:bodyPr>
          <a:lstStyle/>
          <a:p>
            <a:r>
              <a:rPr lang="en-US" dirty="0"/>
              <a:t>Tunnel</a:t>
            </a:r>
          </a:p>
        </p:txBody>
      </p:sp>
      <p:sp>
        <p:nvSpPr>
          <p:cNvPr id="59" name="Rectangle 58">
            <a:extLst>
              <a:ext uri="{FF2B5EF4-FFF2-40B4-BE49-F238E27FC236}">
                <a16:creationId xmlns:a16="http://schemas.microsoft.com/office/drawing/2014/main" id="{6594BD9E-A328-5190-B4D8-6A2F0F588B70}"/>
              </a:ext>
            </a:extLst>
          </p:cNvPr>
          <p:cNvSpPr/>
          <p:nvPr/>
        </p:nvSpPr>
        <p:spPr>
          <a:xfrm>
            <a:off x="8673314" y="1043610"/>
            <a:ext cx="80334" cy="3911200"/>
          </a:xfrm>
          <a:prstGeom prst="rect">
            <a:avLst/>
          </a:prstGeom>
          <a:solidFill>
            <a:schemeClr val="bg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bg1">
                  <a:lumMod val="65000"/>
                </a:schemeClr>
              </a:solidFill>
            </a:endParaRPr>
          </a:p>
        </p:txBody>
      </p:sp>
      <p:sp>
        <p:nvSpPr>
          <p:cNvPr id="60" name="Rectangle 59">
            <a:extLst>
              <a:ext uri="{FF2B5EF4-FFF2-40B4-BE49-F238E27FC236}">
                <a16:creationId xmlns:a16="http://schemas.microsoft.com/office/drawing/2014/main" id="{D6AA2CC3-71DE-B58B-A6AF-2D1646583483}"/>
              </a:ext>
            </a:extLst>
          </p:cNvPr>
          <p:cNvSpPr/>
          <p:nvPr/>
        </p:nvSpPr>
        <p:spPr>
          <a:xfrm>
            <a:off x="6924259" y="1043609"/>
            <a:ext cx="95314" cy="639569"/>
          </a:xfrm>
          <a:prstGeom prst="rect">
            <a:avLst/>
          </a:prstGeom>
          <a:solidFill>
            <a:schemeClr val="bg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bg1">
                  <a:lumMod val="65000"/>
                </a:schemeClr>
              </a:solidFill>
            </a:endParaRPr>
          </a:p>
        </p:txBody>
      </p:sp>
      <p:sp>
        <p:nvSpPr>
          <p:cNvPr id="61" name="Down Arrow 60">
            <a:extLst>
              <a:ext uri="{FF2B5EF4-FFF2-40B4-BE49-F238E27FC236}">
                <a16:creationId xmlns:a16="http://schemas.microsoft.com/office/drawing/2014/main" id="{450EADCF-2AF6-1A6A-28CA-1619F3921C20}"/>
              </a:ext>
            </a:extLst>
          </p:cNvPr>
          <p:cNvSpPr/>
          <p:nvPr/>
        </p:nvSpPr>
        <p:spPr>
          <a:xfrm>
            <a:off x="7335240" y="1126107"/>
            <a:ext cx="144016" cy="3672408"/>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2" name="Down Arrow 61">
            <a:extLst>
              <a:ext uri="{FF2B5EF4-FFF2-40B4-BE49-F238E27FC236}">
                <a16:creationId xmlns:a16="http://schemas.microsoft.com/office/drawing/2014/main" id="{71D426A5-88D5-E9B4-140B-E5F965EA2417}"/>
              </a:ext>
            </a:extLst>
          </p:cNvPr>
          <p:cNvSpPr/>
          <p:nvPr/>
        </p:nvSpPr>
        <p:spPr>
          <a:xfrm rot="10800000">
            <a:off x="8141623" y="1129974"/>
            <a:ext cx="144016" cy="3672408"/>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6" name="TextBox 65">
            <a:extLst>
              <a:ext uri="{FF2B5EF4-FFF2-40B4-BE49-F238E27FC236}">
                <a16:creationId xmlns:a16="http://schemas.microsoft.com/office/drawing/2014/main" id="{5EAF9848-4D50-B5DE-CC80-1050FB99151E}"/>
              </a:ext>
            </a:extLst>
          </p:cNvPr>
          <p:cNvSpPr txBox="1"/>
          <p:nvPr/>
        </p:nvSpPr>
        <p:spPr>
          <a:xfrm>
            <a:off x="7062306" y="4786465"/>
            <a:ext cx="816305" cy="300082"/>
          </a:xfrm>
          <a:prstGeom prst="rect">
            <a:avLst/>
          </a:prstGeom>
          <a:noFill/>
        </p:spPr>
        <p:txBody>
          <a:bodyPr wrap="square" rtlCol="0">
            <a:spAutoFit/>
          </a:bodyPr>
          <a:lstStyle/>
          <a:p>
            <a:r>
              <a:rPr lang="en-US" dirty="0"/>
              <a:t>Beam 1</a:t>
            </a:r>
          </a:p>
        </p:txBody>
      </p:sp>
      <p:sp>
        <p:nvSpPr>
          <p:cNvPr id="67" name="TextBox 66">
            <a:extLst>
              <a:ext uri="{FF2B5EF4-FFF2-40B4-BE49-F238E27FC236}">
                <a16:creationId xmlns:a16="http://schemas.microsoft.com/office/drawing/2014/main" id="{6F144692-A891-BE90-F43C-47A30981BD52}"/>
              </a:ext>
            </a:extLst>
          </p:cNvPr>
          <p:cNvSpPr txBox="1"/>
          <p:nvPr/>
        </p:nvSpPr>
        <p:spPr>
          <a:xfrm>
            <a:off x="7831135" y="4786465"/>
            <a:ext cx="816305" cy="300082"/>
          </a:xfrm>
          <a:prstGeom prst="rect">
            <a:avLst/>
          </a:prstGeom>
          <a:noFill/>
        </p:spPr>
        <p:txBody>
          <a:bodyPr wrap="square" rtlCol="0">
            <a:spAutoFit/>
          </a:bodyPr>
          <a:lstStyle/>
          <a:p>
            <a:r>
              <a:rPr lang="en-US" dirty="0"/>
              <a:t>Beam 2</a:t>
            </a:r>
          </a:p>
        </p:txBody>
      </p:sp>
      <p:sp>
        <p:nvSpPr>
          <p:cNvPr id="68" name="TextBox 67">
            <a:extLst>
              <a:ext uri="{FF2B5EF4-FFF2-40B4-BE49-F238E27FC236}">
                <a16:creationId xmlns:a16="http://schemas.microsoft.com/office/drawing/2014/main" id="{A68D0C75-7165-3A97-F8FC-FC81B97379DA}"/>
              </a:ext>
            </a:extLst>
          </p:cNvPr>
          <p:cNvSpPr txBox="1"/>
          <p:nvPr/>
        </p:nvSpPr>
        <p:spPr>
          <a:xfrm>
            <a:off x="3416261" y="4414024"/>
            <a:ext cx="812685" cy="507831"/>
          </a:xfrm>
          <a:prstGeom prst="rect">
            <a:avLst/>
          </a:prstGeom>
          <a:noFill/>
        </p:spPr>
        <p:txBody>
          <a:bodyPr wrap="square" rtlCol="0">
            <a:spAutoFit/>
          </a:bodyPr>
          <a:lstStyle/>
          <a:p>
            <a:r>
              <a:rPr lang="en-US" dirty="0"/>
              <a:t>Hutch Doors</a:t>
            </a:r>
          </a:p>
        </p:txBody>
      </p:sp>
      <p:cxnSp>
        <p:nvCxnSpPr>
          <p:cNvPr id="70" name="Straight Arrow Connector 69">
            <a:extLst>
              <a:ext uri="{FF2B5EF4-FFF2-40B4-BE49-F238E27FC236}">
                <a16:creationId xmlns:a16="http://schemas.microsoft.com/office/drawing/2014/main" id="{1CD22697-F3F3-0D22-A315-F4036EE16C0F}"/>
              </a:ext>
            </a:extLst>
          </p:cNvPr>
          <p:cNvCxnSpPr>
            <a:cxnSpLocks/>
            <a:stCxn id="68" idx="0"/>
          </p:cNvCxnSpPr>
          <p:nvPr/>
        </p:nvCxnSpPr>
        <p:spPr>
          <a:xfrm flipV="1">
            <a:off x="3822604" y="3510835"/>
            <a:ext cx="434223" cy="9031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B7072FA1-C4E3-4150-600F-DB5405D601D1}"/>
              </a:ext>
            </a:extLst>
          </p:cNvPr>
          <p:cNvCxnSpPr>
            <a:cxnSpLocks/>
          </p:cNvCxnSpPr>
          <p:nvPr/>
        </p:nvCxnSpPr>
        <p:spPr>
          <a:xfrm flipV="1">
            <a:off x="4128534" y="3797577"/>
            <a:ext cx="738327" cy="7296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1AE25F2A-BDC4-5B30-66CB-006694B784D4}"/>
              </a:ext>
            </a:extLst>
          </p:cNvPr>
          <p:cNvSpPr txBox="1"/>
          <p:nvPr/>
        </p:nvSpPr>
        <p:spPr>
          <a:xfrm>
            <a:off x="7494941" y="1703659"/>
            <a:ext cx="1131975" cy="715581"/>
          </a:xfrm>
          <a:prstGeom prst="rect">
            <a:avLst/>
          </a:prstGeom>
          <a:noFill/>
        </p:spPr>
        <p:txBody>
          <a:bodyPr wrap="square" rtlCol="0">
            <a:spAutoFit/>
          </a:bodyPr>
          <a:lstStyle/>
          <a:p>
            <a:r>
              <a:rPr lang="en-US" dirty="0"/>
              <a:t>Distance 836m from IP A</a:t>
            </a:r>
          </a:p>
        </p:txBody>
      </p:sp>
      <p:cxnSp>
        <p:nvCxnSpPr>
          <p:cNvPr id="79" name="Straight Arrow Connector 78">
            <a:extLst>
              <a:ext uri="{FF2B5EF4-FFF2-40B4-BE49-F238E27FC236}">
                <a16:creationId xmlns:a16="http://schemas.microsoft.com/office/drawing/2014/main" id="{D29DFDFB-3D3D-043B-C56F-FEC8548691BB}"/>
              </a:ext>
            </a:extLst>
          </p:cNvPr>
          <p:cNvCxnSpPr>
            <a:cxnSpLocks/>
          </p:cNvCxnSpPr>
          <p:nvPr/>
        </p:nvCxnSpPr>
        <p:spPr>
          <a:xfrm>
            <a:off x="4853919" y="1315602"/>
            <a:ext cx="254246" cy="5552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1" name="Rectangle 80">
            <a:extLst>
              <a:ext uri="{FF2B5EF4-FFF2-40B4-BE49-F238E27FC236}">
                <a16:creationId xmlns:a16="http://schemas.microsoft.com/office/drawing/2014/main" id="{4D30ADF8-4E5A-5D17-C07A-B05D903CAC1B}"/>
              </a:ext>
            </a:extLst>
          </p:cNvPr>
          <p:cNvSpPr/>
          <p:nvPr/>
        </p:nvSpPr>
        <p:spPr>
          <a:xfrm rot="16200000">
            <a:off x="3502651" y="2265576"/>
            <a:ext cx="341476" cy="278079"/>
          </a:xfrm>
          <a:prstGeom prst="rect">
            <a:avLst/>
          </a:prstGeom>
          <a:solidFill>
            <a:schemeClr val="bg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2" name="Rectangle 81">
            <a:extLst>
              <a:ext uri="{FF2B5EF4-FFF2-40B4-BE49-F238E27FC236}">
                <a16:creationId xmlns:a16="http://schemas.microsoft.com/office/drawing/2014/main" id="{B5FD638B-B0DE-75A3-84DE-646E0EC3A9E2}"/>
              </a:ext>
            </a:extLst>
          </p:cNvPr>
          <p:cNvSpPr/>
          <p:nvPr/>
        </p:nvSpPr>
        <p:spPr>
          <a:xfrm rot="16200000">
            <a:off x="3502652" y="2643932"/>
            <a:ext cx="341476" cy="278079"/>
          </a:xfrm>
          <a:prstGeom prst="rect">
            <a:avLst/>
          </a:prstGeom>
          <a:solidFill>
            <a:schemeClr val="bg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3" name="Rectangle 82">
            <a:extLst>
              <a:ext uri="{FF2B5EF4-FFF2-40B4-BE49-F238E27FC236}">
                <a16:creationId xmlns:a16="http://schemas.microsoft.com/office/drawing/2014/main" id="{800E30AC-373E-B1B4-8DD7-7CADE8F5F400}"/>
              </a:ext>
            </a:extLst>
          </p:cNvPr>
          <p:cNvSpPr/>
          <p:nvPr/>
        </p:nvSpPr>
        <p:spPr>
          <a:xfrm rot="16200000">
            <a:off x="3502652" y="3010546"/>
            <a:ext cx="341476" cy="278079"/>
          </a:xfrm>
          <a:prstGeom prst="rect">
            <a:avLst/>
          </a:prstGeom>
          <a:solidFill>
            <a:schemeClr val="bg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4" name="Rectangle 83">
            <a:extLst>
              <a:ext uri="{FF2B5EF4-FFF2-40B4-BE49-F238E27FC236}">
                <a16:creationId xmlns:a16="http://schemas.microsoft.com/office/drawing/2014/main" id="{ADA23FD8-8312-CE8F-C9A1-4D87F32DC39B}"/>
              </a:ext>
            </a:extLst>
          </p:cNvPr>
          <p:cNvSpPr/>
          <p:nvPr/>
        </p:nvSpPr>
        <p:spPr>
          <a:xfrm rot="16200000">
            <a:off x="4650044" y="3062608"/>
            <a:ext cx="79787" cy="649912"/>
          </a:xfrm>
          <a:prstGeom prst="rect">
            <a:avLst/>
          </a:prstGeom>
          <a:solidFill>
            <a:schemeClr val="bg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bg1">
                  <a:lumMod val="65000"/>
                </a:schemeClr>
              </a:solidFill>
            </a:endParaRPr>
          </a:p>
        </p:txBody>
      </p:sp>
      <p:cxnSp>
        <p:nvCxnSpPr>
          <p:cNvPr id="85" name="Straight Connector 84">
            <a:extLst>
              <a:ext uri="{FF2B5EF4-FFF2-40B4-BE49-F238E27FC236}">
                <a16:creationId xmlns:a16="http://schemas.microsoft.com/office/drawing/2014/main" id="{7B6C3DD1-DFE6-FAE0-4A69-2467D1BB84BA}"/>
              </a:ext>
            </a:extLst>
          </p:cNvPr>
          <p:cNvCxnSpPr>
            <a:cxnSpLocks/>
          </p:cNvCxnSpPr>
          <p:nvPr/>
        </p:nvCxnSpPr>
        <p:spPr>
          <a:xfrm flipV="1">
            <a:off x="4092428" y="3371179"/>
            <a:ext cx="273037" cy="18631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Rectangle 90">
            <a:extLst>
              <a:ext uri="{FF2B5EF4-FFF2-40B4-BE49-F238E27FC236}">
                <a16:creationId xmlns:a16="http://schemas.microsoft.com/office/drawing/2014/main" id="{DACBF247-2B9D-410A-FD63-D3BC405277A1}"/>
              </a:ext>
            </a:extLst>
          </p:cNvPr>
          <p:cNvSpPr/>
          <p:nvPr/>
        </p:nvSpPr>
        <p:spPr>
          <a:xfrm rot="16200000">
            <a:off x="3504293" y="3371796"/>
            <a:ext cx="341476" cy="278079"/>
          </a:xfrm>
          <a:prstGeom prst="rect">
            <a:avLst/>
          </a:prstGeom>
          <a:solidFill>
            <a:schemeClr val="bg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2" name="TextBox 91">
            <a:extLst>
              <a:ext uri="{FF2B5EF4-FFF2-40B4-BE49-F238E27FC236}">
                <a16:creationId xmlns:a16="http://schemas.microsoft.com/office/drawing/2014/main" id="{08EA15A9-0313-65F1-3642-BE6E7F7AB93B}"/>
              </a:ext>
            </a:extLst>
          </p:cNvPr>
          <p:cNvSpPr txBox="1"/>
          <p:nvPr/>
        </p:nvSpPr>
        <p:spPr>
          <a:xfrm>
            <a:off x="194536" y="1593235"/>
            <a:ext cx="1077770" cy="3416320"/>
          </a:xfrm>
          <a:prstGeom prst="rect">
            <a:avLst/>
          </a:prstGeom>
          <a:noFill/>
        </p:spPr>
        <p:txBody>
          <a:bodyPr wrap="square" rtlCol="0">
            <a:spAutoFit/>
          </a:bodyPr>
          <a:lstStyle/>
          <a:p>
            <a:r>
              <a:rPr lang="en-US" dirty="0"/>
              <a:t>Laminar flow turbines</a:t>
            </a:r>
          </a:p>
          <a:p>
            <a:endParaRPr lang="en-US" dirty="0"/>
          </a:p>
          <a:p>
            <a:r>
              <a:rPr lang="en-US" dirty="0"/>
              <a:t>Racks</a:t>
            </a:r>
          </a:p>
          <a:p>
            <a:r>
              <a:rPr lang="en-US" dirty="0"/>
              <a:t>Climatic control 0.5deg</a:t>
            </a:r>
          </a:p>
          <a:p>
            <a:endParaRPr lang="en-US" dirty="0"/>
          </a:p>
          <a:p>
            <a:r>
              <a:rPr lang="en-US" dirty="0"/>
              <a:t>RF synchro</a:t>
            </a:r>
          </a:p>
          <a:p>
            <a:endParaRPr lang="en-US" dirty="0"/>
          </a:p>
          <a:p>
            <a:r>
              <a:rPr lang="en-US" dirty="0"/>
              <a:t>Racks for</a:t>
            </a:r>
          </a:p>
          <a:p>
            <a:r>
              <a:rPr lang="en-US" dirty="0"/>
              <a:t>Polarimeter sensors</a:t>
            </a:r>
          </a:p>
          <a:p>
            <a:r>
              <a:rPr lang="en-US" dirty="0"/>
              <a:t> </a:t>
            </a:r>
          </a:p>
          <a:p>
            <a:endParaRPr lang="en-US" dirty="0"/>
          </a:p>
        </p:txBody>
      </p:sp>
      <p:sp>
        <p:nvSpPr>
          <p:cNvPr id="96" name="TextBox 95">
            <a:extLst>
              <a:ext uri="{FF2B5EF4-FFF2-40B4-BE49-F238E27FC236}">
                <a16:creationId xmlns:a16="http://schemas.microsoft.com/office/drawing/2014/main" id="{E1194638-E83E-37A6-5988-58EAA2E21C10}"/>
              </a:ext>
            </a:extLst>
          </p:cNvPr>
          <p:cNvSpPr txBox="1"/>
          <p:nvPr/>
        </p:nvSpPr>
        <p:spPr>
          <a:xfrm>
            <a:off x="4329210" y="3411502"/>
            <a:ext cx="716210" cy="300082"/>
          </a:xfrm>
          <a:prstGeom prst="rect">
            <a:avLst/>
          </a:prstGeom>
          <a:noFill/>
        </p:spPr>
        <p:txBody>
          <a:bodyPr wrap="square" rtlCol="0">
            <a:spAutoFit/>
          </a:bodyPr>
          <a:lstStyle/>
          <a:p>
            <a:r>
              <a:rPr lang="en-US" dirty="0"/>
              <a:t>Sas</a:t>
            </a:r>
          </a:p>
        </p:txBody>
      </p:sp>
      <p:cxnSp>
        <p:nvCxnSpPr>
          <p:cNvPr id="102" name="Straight Arrow Connector 101">
            <a:extLst>
              <a:ext uri="{FF2B5EF4-FFF2-40B4-BE49-F238E27FC236}">
                <a16:creationId xmlns:a16="http://schemas.microsoft.com/office/drawing/2014/main" id="{1F4774D0-B6B6-BFE8-6BE3-820ACF42EE12}"/>
              </a:ext>
            </a:extLst>
          </p:cNvPr>
          <p:cNvCxnSpPr>
            <a:cxnSpLocks/>
          </p:cNvCxnSpPr>
          <p:nvPr/>
        </p:nvCxnSpPr>
        <p:spPr>
          <a:xfrm>
            <a:off x="1114758" y="2098570"/>
            <a:ext cx="2644843" cy="3525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a:extLst>
              <a:ext uri="{FF2B5EF4-FFF2-40B4-BE49-F238E27FC236}">
                <a16:creationId xmlns:a16="http://schemas.microsoft.com/office/drawing/2014/main" id="{53DDE58B-A14A-C5B2-57FF-AC8793E52A57}"/>
              </a:ext>
            </a:extLst>
          </p:cNvPr>
          <p:cNvCxnSpPr>
            <a:cxnSpLocks/>
          </p:cNvCxnSpPr>
          <p:nvPr/>
        </p:nvCxnSpPr>
        <p:spPr>
          <a:xfrm flipV="1">
            <a:off x="1200145" y="3624208"/>
            <a:ext cx="2468593" cy="6052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CD729DC5-8A88-AF41-7DFF-252AF4923E28}"/>
              </a:ext>
            </a:extLst>
          </p:cNvPr>
          <p:cNvSpPr txBox="1"/>
          <p:nvPr/>
        </p:nvSpPr>
        <p:spPr>
          <a:xfrm>
            <a:off x="2000380" y="982450"/>
            <a:ext cx="4572000" cy="300082"/>
          </a:xfrm>
          <a:prstGeom prst="rect">
            <a:avLst/>
          </a:prstGeom>
          <a:noFill/>
        </p:spPr>
        <p:txBody>
          <a:bodyPr wrap="square">
            <a:spAutoFit/>
          </a:bodyPr>
          <a:lstStyle/>
          <a:p>
            <a:r>
              <a:rPr lang="en-US" dirty="0"/>
              <a:t>Emergency Door</a:t>
            </a:r>
            <a:endParaRPr lang="en-CH" dirty="0"/>
          </a:p>
        </p:txBody>
      </p:sp>
      <p:cxnSp>
        <p:nvCxnSpPr>
          <p:cNvPr id="108" name="Straight Arrow Connector 107">
            <a:extLst>
              <a:ext uri="{FF2B5EF4-FFF2-40B4-BE49-F238E27FC236}">
                <a16:creationId xmlns:a16="http://schemas.microsoft.com/office/drawing/2014/main" id="{505229DF-29C1-1885-FE90-9A7C0614720E}"/>
              </a:ext>
            </a:extLst>
          </p:cNvPr>
          <p:cNvCxnSpPr>
            <a:cxnSpLocks/>
          </p:cNvCxnSpPr>
          <p:nvPr/>
        </p:nvCxnSpPr>
        <p:spPr>
          <a:xfrm>
            <a:off x="2726728" y="1272128"/>
            <a:ext cx="717897" cy="7587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1" name="Straight Arrow Connector 110">
            <a:extLst>
              <a:ext uri="{FF2B5EF4-FFF2-40B4-BE49-F238E27FC236}">
                <a16:creationId xmlns:a16="http://schemas.microsoft.com/office/drawing/2014/main" id="{3D74D5AE-C429-E2F5-5B26-231696B3F6A1}"/>
              </a:ext>
            </a:extLst>
          </p:cNvPr>
          <p:cNvCxnSpPr>
            <a:cxnSpLocks/>
          </p:cNvCxnSpPr>
          <p:nvPr/>
        </p:nvCxnSpPr>
        <p:spPr>
          <a:xfrm flipV="1">
            <a:off x="973268" y="2826951"/>
            <a:ext cx="2639995" cy="605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748295DB-60C7-CED4-6847-F89EDBDDA77F}"/>
              </a:ext>
            </a:extLst>
          </p:cNvPr>
          <p:cNvCxnSpPr>
            <a:cxnSpLocks/>
          </p:cNvCxnSpPr>
          <p:nvPr/>
        </p:nvCxnSpPr>
        <p:spPr>
          <a:xfrm flipV="1">
            <a:off x="1344689" y="3212421"/>
            <a:ext cx="2305287" cy="3681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4BE795C4-AF5A-1976-F565-1D103A48F216}"/>
              </a:ext>
            </a:extLst>
          </p:cNvPr>
          <p:cNvSpPr/>
          <p:nvPr/>
        </p:nvSpPr>
        <p:spPr>
          <a:xfrm>
            <a:off x="2384777" y="2214639"/>
            <a:ext cx="95296" cy="1569142"/>
          </a:xfrm>
          <a:prstGeom prst="rect">
            <a:avLst/>
          </a:prstGeom>
          <a:solidFill>
            <a:schemeClr val="bg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bg1">
                  <a:lumMod val="65000"/>
                </a:schemeClr>
              </a:solidFill>
            </a:endParaRPr>
          </a:p>
        </p:txBody>
      </p:sp>
      <p:cxnSp>
        <p:nvCxnSpPr>
          <p:cNvPr id="13" name="Straight Connector 12">
            <a:extLst>
              <a:ext uri="{FF2B5EF4-FFF2-40B4-BE49-F238E27FC236}">
                <a16:creationId xmlns:a16="http://schemas.microsoft.com/office/drawing/2014/main" id="{951474CB-AFF2-C935-4645-9E7BF9AAAEBE}"/>
              </a:ext>
            </a:extLst>
          </p:cNvPr>
          <p:cNvCxnSpPr>
            <a:cxnSpLocks/>
          </p:cNvCxnSpPr>
          <p:nvPr/>
        </p:nvCxnSpPr>
        <p:spPr>
          <a:xfrm flipV="1">
            <a:off x="2494555" y="3624208"/>
            <a:ext cx="446028" cy="1269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02CB5B6-1947-4937-B073-AC6C79579BC2}"/>
              </a:ext>
            </a:extLst>
          </p:cNvPr>
          <p:cNvSpPr txBox="1"/>
          <p:nvPr/>
        </p:nvSpPr>
        <p:spPr>
          <a:xfrm>
            <a:off x="2506578" y="2285883"/>
            <a:ext cx="1158865" cy="1200329"/>
          </a:xfrm>
          <a:prstGeom prst="rect">
            <a:avLst/>
          </a:prstGeom>
          <a:noFill/>
        </p:spPr>
        <p:txBody>
          <a:bodyPr wrap="square" rtlCol="0">
            <a:spAutoFit/>
          </a:bodyPr>
          <a:lstStyle/>
          <a:p>
            <a:r>
              <a:rPr lang="en-US" sz="1200" dirty="0"/>
              <a:t>SR Light </a:t>
            </a:r>
          </a:p>
          <a:p>
            <a:r>
              <a:rPr lang="en-US" sz="1200" dirty="0"/>
              <a:t>Lab</a:t>
            </a:r>
          </a:p>
          <a:p>
            <a:endParaRPr lang="en-US" sz="1200" dirty="0"/>
          </a:p>
          <a:p>
            <a:r>
              <a:rPr lang="en-US" sz="1200" dirty="0"/>
              <a:t>5x6m</a:t>
            </a:r>
          </a:p>
          <a:p>
            <a:endParaRPr lang="en-US" sz="1200" dirty="0"/>
          </a:p>
          <a:p>
            <a:endParaRPr lang="en-US" sz="1200" dirty="0"/>
          </a:p>
        </p:txBody>
      </p:sp>
    </p:spTree>
    <p:extLst>
      <p:ext uri="{BB962C8B-B14F-4D97-AF65-F5344CB8AC3E}">
        <p14:creationId xmlns:p14="http://schemas.microsoft.com/office/powerpoint/2010/main" val="1931362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5</a:t>
            </a:fld>
            <a:endParaRPr lang="en-US" noProof="0" dirty="0"/>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24 July / </a:t>
            </a:r>
            <a:r>
              <a:rPr lang="en-US" sz="900" dirty="0" err="1">
                <a:solidFill>
                  <a:schemeClr val="bg1"/>
                </a:solidFill>
              </a:rPr>
              <a:t>FCC_Integration</a:t>
            </a:r>
            <a:r>
              <a:rPr lang="en-US" sz="900" dirty="0">
                <a:solidFill>
                  <a:schemeClr val="bg1"/>
                </a:solidFill>
              </a:rPr>
              <a:t> meeting</a:t>
            </a:r>
          </a:p>
        </p:txBody>
      </p:sp>
      <p:sp>
        <p:nvSpPr>
          <p:cNvPr id="92" name="TextBox 91">
            <a:extLst>
              <a:ext uri="{FF2B5EF4-FFF2-40B4-BE49-F238E27FC236}">
                <a16:creationId xmlns:a16="http://schemas.microsoft.com/office/drawing/2014/main" id="{08EA15A9-0313-65F1-3642-BE6E7F7AB93B}"/>
              </a:ext>
            </a:extLst>
          </p:cNvPr>
          <p:cNvSpPr txBox="1"/>
          <p:nvPr/>
        </p:nvSpPr>
        <p:spPr>
          <a:xfrm>
            <a:off x="557095" y="1347614"/>
            <a:ext cx="7528243" cy="3139321"/>
          </a:xfrm>
          <a:prstGeom prst="rect">
            <a:avLst/>
          </a:prstGeom>
          <a:noFill/>
        </p:spPr>
        <p:txBody>
          <a:bodyPr wrap="square" rtlCol="0">
            <a:spAutoFit/>
          </a:bodyPr>
          <a:lstStyle/>
          <a:p>
            <a:pPr algn="l"/>
            <a:r>
              <a:rPr lang="en-GB" sz="1800" b="1" i="0" u="none" strike="noStrike" dirty="0">
                <a:solidFill>
                  <a:srgbClr val="000000"/>
                </a:solidFill>
                <a:effectLst/>
                <a:latin typeface="Aptos" panose="020B0004020202020204" pitchFamily="34" charset="0"/>
              </a:rPr>
              <a:t>Environmental:</a:t>
            </a:r>
            <a:endParaRPr lang="en-GB" sz="1800" b="0" i="0" u="none" strike="noStrike" dirty="0">
              <a:solidFill>
                <a:srgbClr val="000000"/>
              </a:solidFill>
              <a:effectLst/>
              <a:latin typeface="Aptos" panose="020B0004020202020204" pitchFamily="34" charset="0"/>
            </a:endParaRP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Temperature stability +/- 1C. (the spec +/- 0.5C is nice, but sometimes very expensive from the ventilation group).</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Relative humidity &lt; 50% (desirable) or non-condensing environment.</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HEPA filtering (laminar flow ISO5) .</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Positive pressure compared to SAS and outside the lab. There is a pressure gradient decreasing from inside the lab to lower pressure in the tunnel.</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No windows allowed.</a:t>
            </a:r>
          </a:p>
          <a:p>
            <a:pPr>
              <a:buFont typeface="Arial" panose="020B0604020202020204" pitchFamily="34" charset="0"/>
              <a:buChar char="•"/>
            </a:pPr>
            <a:r>
              <a:rPr lang="en-GB" sz="1800" b="0" i="0" u="none" strike="noStrike" dirty="0">
                <a:solidFill>
                  <a:srgbClr val="000000"/>
                </a:solidFill>
                <a:effectLst/>
                <a:latin typeface="Aptos" panose="020B0004020202020204" pitchFamily="34" charset="0"/>
              </a:rPr>
              <a:t> Heat sources (electronic racks) outside the hutch to limit the heat to dissipated inside.</a:t>
            </a:r>
          </a:p>
        </p:txBody>
      </p:sp>
      <p:sp>
        <p:nvSpPr>
          <p:cNvPr id="2" name="TextBox 1">
            <a:extLst>
              <a:ext uri="{FF2B5EF4-FFF2-40B4-BE49-F238E27FC236}">
                <a16:creationId xmlns:a16="http://schemas.microsoft.com/office/drawing/2014/main" id="{3B4453A6-50E3-B8DB-A39F-A9491891790D}"/>
              </a:ext>
            </a:extLst>
          </p:cNvPr>
          <p:cNvSpPr txBox="1"/>
          <p:nvPr/>
        </p:nvSpPr>
        <p:spPr>
          <a:xfrm>
            <a:off x="557095" y="435998"/>
            <a:ext cx="8029809" cy="461665"/>
          </a:xfrm>
          <a:prstGeom prst="rect">
            <a:avLst/>
          </a:prstGeom>
          <a:noFill/>
        </p:spPr>
        <p:txBody>
          <a:bodyPr wrap="square" rtlCol="0">
            <a:spAutoFit/>
          </a:bodyPr>
          <a:lstStyle/>
          <a:p>
            <a:r>
              <a:rPr lang="en-US" sz="2400" dirty="0"/>
              <a:t>Characteristics needed for the Laser Hutch 1/6. </a:t>
            </a:r>
            <a:endParaRPr lang="en-CH" sz="2400" dirty="0"/>
          </a:p>
        </p:txBody>
      </p:sp>
    </p:spTree>
    <p:extLst>
      <p:ext uri="{BB962C8B-B14F-4D97-AF65-F5344CB8AC3E}">
        <p14:creationId xmlns:p14="http://schemas.microsoft.com/office/powerpoint/2010/main" val="1175546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6</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557095" y="435998"/>
            <a:ext cx="8029809" cy="461665"/>
          </a:xfrm>
          <a:prstGeom prst="rect">
            <a:avLst/>
          </a:prstGeom>
          <a:noFill/>
        </p:spPr>
        <p:txBody>
          <a:bodyPr wrap="square" rtlCol="0">
            <a:spAutoFit/>
          </a:bodyPr>
          <a:lstStyle/>
          <a:p>
            <a:r>
              <a:rPr lang="en-US" sz="2400" dirty="0"/>
              <a:t>Characteristics needed for the Laser Hutch 2/6. </a:t>
            </a:r>
            <a:endParaRPr lang="en-CH" sz="2400" dirty="0"/>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24 July / </a:t>
            </a:r>
            <a:r>
              <a:rPr lang="en-US" sz="900" dirty="0" err="1">
                <a:solidFill>
                  <a:schemeClr val="bg1"/>
                </a:solidFill>
              </a:rPr>
              <a:t>FCC_Integration</a:t>
            </a:r>
            <a:r>
              <a:rPr lang="en-US" sz="900" dirty="0">
                <a:solidFill>
                  <a:schemeClr val="bg1"/>
                </a:solidFill>
              </a:rPr>
              <a:t> meeting</a:t>
            </a:r>
          </a:p>
        </p:txBody>
      </p:sp>
      <p:sp>
        <p:nvSpPr>
          <p:cNvPr id="92" name="TextBox 91">
            <a:extLst>
              <a:ext uri="{FF2B5EF4-FFF2-40B4-BE49-F238E27FC236}">
                <a16:creationId xmlns:a16="http://schemas.microsoft.com/office/drawing/2014/main" id="{08EA15A9-0313-65F1-3642-BE6E7F7AB93B}"/>
              </a:ext>
            </a:extLst>
          </p:cNvPr>
          <p:cNvSpPr txBox="1"/>
          <p:nvPr/>
        </p:nvSpPr>
        <p:spPr>
          <a:xfrm>
            <a:off x="611560" y="1275606"/>
            <a:ext cx="7528243" cy="3070071"/>
          </a:xfrm>
          <a:prstGeom prst="rect">
            <a:avLst/>
          </a:prstGeom>
          <a:noFill/>
        </p:spPr>
        <p:txBody>
          <a:bodyPr wrap="square" rtlCol="0">
            <a:spAutoFit/>
          </a:bodyPr>
          <a:lstStyle/>
          <a:p>
            <a:pPr algn="l"/>
            <a:r>
              <a:rPr lang="en-GB" sz="1800" b="1" i="0" u="none" strike="noStrike" dirty="0">
                <a:solidFill>
                  <a:srgbClr val="000000"/>
                </a:solidFill>
                <a:effectLst/>
                <a:latin typeface="Aptos" panose="020B0004020202020204" pitchFamily="34" charset="0"/>
              </a:rPr>
              <a:t>Laser safety:</a:t>
            </a:r>
            <a:endParaRPr lang="en-GB" sz="1800" b="0" i="0" u="none" strike="noStrike" dirty="0">
              <a:solidFill>
                <a:srgbClr val="000000"/>
              </a:solidFill>
              <a:effectLst/>
              <a:latin typeface="Aptos" panose="020B0004020202020204" pitchFamily="34" charset="0"/>
            </a:endParaRPr>
          </a:p>
          <a:p>
            <a:pPr algn="l">
              <a:buFont typeface="Arial" panose="020B0604020202020204" pitchFamily="34" charset="0"/>
              <a:buChar char="•"/>
            </a:pPr>
            <a:r>
              <a:rPr lang="en-GB" sz="1800" b="0" i="0" u="none" strike="noStrike" dirty="0">
                <a:solidFill>
                  <a:srgbClr val="000000"/>
                </a:solidFill>
                <a:effectLst/>
                <a:latin typeface="Aptos" panose="020B0004020202020204" pitchFamily="34" charset="0"/>
              </a:rPr>
              <a:t> SAS available for laser safety and PPE/laser goggles.</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Illuminated Laser ON warning sign.</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Interlock on entry doors. Laser safety system</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Emergency beam off buttons.</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Emergency power off buttons.</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Access controls RFID for authorized personnel or dedicated key. Patrol mode for laser alignment.</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Fire extinguisher.</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Doors should have emergency exit capability (push to open from inside).</a:t>
            </a:r>
          </a:p>
          <a:p>
            <a:endParaRPr lang="en-US" dirty="0"/>
          </a:p>
        </p:txBody>
      </p:sp>
    </p:spTree>
    <p:extLst>
      <p:ext uri="{BB962C8B-B14F-4D97-AF65-F5344CB8AC3E}">
        <p14:creationId xmlns:p14="http://schemas.microsoft.com/office/powerpoint/2010/main" val="998113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7</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557095" y="435998"/>
            <a:ext cx="8029809" cy="461665"/>
          </a:xfrm>
          <a:prstGeom prst="rect">
            <a:avLst/>
          </a:prstGeom>
          <a:noFill/>
        </p:spPr>
        <p:txBody>
          <a:bodyPr wrap="square" rtlCol="0">
            <a:spAutoFit/>
          </a:bodyPr>
          <a:lstStyle/>
          <a:p>
            <a:r>
              <a:rPr lang="en-US" sz="2400" dirty="0"/>
              <a:t>Characteristics needed for the Laser Hutch 3/6. </a:t>
            </a:r>
            <a:endParaRPr lang="en-CH" sz="2400" dirty="0"/>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24 July / </a:t>
            </a:r>
            <a:r>
              <a:rPr lang="en-US" sz="900" dirty="0" err="1">
                <a:solidFill>
                  <a:schemeClr val="bg1"/>
                </a:solidFill>
              </a:rPr>
              <a:t>FCC_Integration</a:t>
            </a:r>
            <a:r>
              <a:rPr lang="en-US" sz="900" dirty="0">
                <a:solidFill>
                  <a:schemeClr val="bg1"/>
                </a:solidFill>
              </a:rPr>
              <a:t> meeting</a:t>
            </a:r>
          </a:p>
        </p:txBody>
      </p:sp>
      <p:sp>
        <p:nvSpPr>
          <p:cNvPr id="92" name="TextBox 91">
            <a:extLst>
              <a:ext uri="{FF2B5EF4-FFF2-40B4-BE49-F238E27FC236}">
                <a16:creationId xmlns:a16="http://schemas.microsoft.com/office/drawing/2014/main" id="{08EA15A9-0313-65F1-3642-BE6E7F7AB93B}"/>
              </a:ext>
            </a:extLst>
          </p:cNvPr>
          <p:cNvSpPr txBox="1"/>
          <p:nvPr/>
        </p:nvSpPr>
        <p:spPr>
          <a:xfrm>
            <a:off x="567886" y="1075405"/>
            <a:ext cx="7528243" cy="3347070"/>
          </a:xfrm>
          <a:prstGeom prst="rect">
            <a:avLst/>
          </a:prstGeom>
          <a:noFill/>
        </p:spPr>
        <p:txBody>
          <a:bodyPr wrap="square" rtlCol="0">
            <a:spAutoFit/>
          </a:bodyPr>
          <a:lstStyle/>
          <a:p>
            <a:pPr algn="l"/>
            <a:r>
              <a:rPr lang="en-GB" sz="1800" b="1" i="0" u="none" strike="noStrike" dirty="0">
                <a:solidFill>
                  <a:srgbClr val="000000"/>
                </a:solidFill>
                <a:effectLst/>
                <a:latin typeface="Aptos" panose="020B0004020202020204" pitchFamily="34" charset="0"/>
              </a:rPr>
              <a:t>SAS:</a:t>
            </a:r>
            <a:endParaRPr lang="en-GB" sz="1800" b="0" i="0" u="none" strike="noStrike" dirty="0">
              <a:solidFill>
                <a:srgbClr val="000000"/>
              </a:solidFill>
              <a:effectLst/>
              <a:latin typeface="Aptos" panose="020B0004020202020204" pitchFamily="34" charset="0"/>
            </a:endParaRPr>
          </a:p>
          <a:p>
            <a:pPr algn="l">
              <a:buFont typeface="Arial" panose="020B0604020202020204" pitchFamily="34" charset="0"/>
              <a:buChar char="•"/>
            </a:pPr>
            <a:r>
              <a:rPr lang="en-GB" sz="1800" b="0" i="0" u="none" strike="noStrike" dirty="0">
                <a:solidFill>
                  <a:srgbClr val="000000"/>
                </a:solidFill>
                <a:effectLst/>
                <a:latin typeface="Aptos" panose="020B0004020202020204" pitchFamily="34" charset="0"/>
              </a:rPr>
              <a:t> The SAS should have dimensions of at least 2 m x 3 m and adjacent to the laser room (as a buffer zone).</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Storage unit for tools, basic laser replacements, clean room booties, surgical masks and robes. Appropriate size is around 1.5 m (height), 1 m (wide), 80 cm (depth) or similar. Better to have 2 of these storage units.</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Compact cabinet with PPE (goggles) to be placed near entrance door at chest/eye level.</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Sticky mats in floor.</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Both doors should be double doors (&gt;1.2 m wide opening in total) to allow for easy installation of large equipment.</a:t>
            </a:r>
          </a:p>
          <a:p>
            <a:endParaRPr lang="en-US" dirty="0"/>
          </a:p>
        </p:txBody>
      </p:sp>
    </p:spTree>
    <p:extLst>
      <p:ext uri="{BB962C8B-B14F-4D97-AF65-F5344CB8AC3E}">
        <p14:creationId xmlns:p14="http://schemas.microsoft.com/office/powerpoint/2010/main" val="2207402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8</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557095" y="435998"/>
            <a:ext cx="8029809" cy="461665"/>
          </a:xfrm>
          <a:prstGeom prst="rect">
            <a:avLst/>
          </a:prstGeom>
          <a:noFill/>
        </p:spPr>
        <p:txBody>
          <a:bodyPr wrap="square" rtlCol="0">
            <a:spAutoFit/>
          </a:bodyPr>
          <a:lstStyle/>
          <a:p>
            <a:r>
              <a:rPr lang="en-US" sz="2400" dirty="0"/>
              <a:t>Characteristics needed for the Laser Hutch 4/6. </a:t>
            </a:r>
            <a:endParaRPr lang="en-CH" sz="2400" dirty="0"/>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24 July / </a:t>
            </a:r>
            <a:r>
              <a:rPr lang="en-US" sz="900" dirty="0" err="1">
                <a:solidFill>
                  <a:schemeClr val="bg1"/>
                </a:solidFill>
              </a:rPr>
              <a:t>FCC_Integration</a:t>
            </a:r>
            <a:r>
              <a:rPr lang="en-US" sz="900" dirty="0">
                <a:solidFill>
                  <a:schemeClr val="bg1"/>
                </a:solidFill>
              </a:rPr>
              <a:t> meeting</a:t>
            </a:r>
          </a:p>
        </p:txBody>
      </p:sp>
      <p:sp>
        <p:nvSpPr>
          <p:cNvPr id="92" name="TextBox 91">
            <a:extLst>
              <a:ext uri="{FF2B5EF4-FFF2-40B4-BE49-F238E27FC236}">
                <a16:creationId xmlns:a16="http://schemas.microsoft.com/office/drawing/2014/main" id="{08EA15A9-0313-65F1-3642-BE6E7F7AB93B}"/>
              </a:ext>
            </a:extLst>
          </p:cNvPr>
          <p:cNvSpPr txBox="1"/>
          <p:nvPr/>
        </p:nvSpPr>
        <p:spPr>
          <a:xfrm>
            <a:off x="611560" y="1112120"/>
            <a:ext cx="7528243" cy="2862322"/>
          </a:xfrm>
          <a:prstGeom prst="rect">
            <a:avLst/>
          </a:prstGeom>
          <a:noFill/>
        </p:spPr>
        <p:txBody>
          <a:bodyPr wrap="square" rtlCol="0">
            <a:spAutoFit/>
          </a:bodyPr>
          <a:lstStyle/>
          <a:p>
            <a:pPr algn="l"/>
            <a:r>
              <a:rPr lang="en-GB" sz="1800" b="1" i="0" u="none" strike="noStrike" dirty="0">
                <a:solidFill>
                  <a:srgbClr val="000000"/>
                </a:solidFill>
                <a:effectLst/>
                <a:latin typeface="Aptos" panose="020B0004020202020204" pitchFamily="34" charset="0"/>
              </a:rPr>
              <a:t>Laser room size:</a:t>
            </a:r>
            <a:endParaRPr lang="en-GB" sz="1800" b="0" i="0" u="none" strike="noStrike" dirty="0">
              <a:solidFill>
                <a:srgbClr val="000000"/>
              </a:solidFill>
              <a:effectLst/>
              <a:latin typeface="Aptos" panose="020B0004020202020204" pitchFamily="34" charset="0"/>
            </a:endParaRPr>
          </a:p>
          <a:p>
            <a:pPr>
              <a:buFont typeface="Arial" panose="020B0604020202020204" pitchFamily="34" charset="0"/>
              <a:buChar char="•"/>
            </a:pPr>
            <a:r>
              <a:rPr lang="en-GB" sz="1800" dirty="0">
                <a:solidFill>
                  <a:srgbClr val="000000"/>
                </a:solidFill>
                <a:latin typeface="Aptos" panose="020B0004020202020204" pitchFamily="34" charset="0"/>
              </a:rPr>
              <a:t> Two o</a:t>
            </a:r>
            <a:r>
              <a:rPr lang="en-GB" sz="1800" b="0" i="0" u="none" strike="noStrike" dirty="0">
                <a:solidFill>
                  <a:srgbClr val="000000"/>
                </a:solidFill>
                <a:effectLst/>
                <a:latin typeface="Aptos" panose="020B0004020202020204" pitchFamily="34" charset="0"/>
              </a:rPr>
              <a:t>ptical table </a:t>
            </a:r>
            <a:r>
              <a:rPr lang="en-GB" sz="1800" dirty="0">
                <a:solidFill>
                  <a:srgbClr val="000000"/>
                </a:solidFill>
                <a:latin typeface="Aptos" panose="020B0004020202020204" pitchFamily="34" charset="0"/>
              </a:rPr>
              <a:t>of </a:t>
            </a:r>
            <a:r>
              <a:rPr lang="en-GB" sz="1800" b="0" i="0" u="none" strike="noStrike" dirty="0">
                <a:solidFill>
                  <a:srgbClr val="000000"/>
                </a:solidFill>
                <a:effectLst/>
                <a:latin typeface="Aptos" panose="020B0004020202020204" pitchFamily="34" charset="0"/>
              </a:rPr>
              <a:t>size 2 x 1.2 m (weight ~ 200+ Kg)</a:t>
            </a:r>
          </a:p>
          <a:p>
            <a:pPr algn="l">
              <a:buFont typeface="Arial" panose="020B0604020202020204" pitchFamily="34" charset="0"/>
              <a:buChar char="•"/>
            </a:pPr>
            <a:r>
              <a:rPr lang="en-GB" sz="1800" b="0" i="0" u="none" strike="noStrike" dirty="0">
                <a:solidFill>
                  <a:srgbClr val="000000"/>
                </a:solidFill>
                <a:effectLst/>
                <a:latin typeface="Aptos" panose="020B0004020202020204" pitchFamily="34" charset="0"/>
              </a:rPr>
              <a:t> Minimum gap between tables and surrounding walls or equipment must be at least 1 m.</a:t>
            </a:r>
          </a:p>
          <a:p>
            <a:pPr algn="l">
              <a:buFont typeface="Arial" panose="020B0604020202020204" pitchFamily="34" charset="0"/>
              <a:buChar char="•"/>
            </a:pPr>
            <a:r>
              <a:rPr lang="en-GB" sz="1800" b="0" i="0" u="none" strike="noStrike" dirty="0">
                <a:solidFill>
                  <a:srgbClr val="000000"/>
                </a:solidFill>
                <a:effectLst/>
                <a:latin typeface="Aptos" panose="020B0004020202020204" pitchFamily="34" charset="0"/>
              </a:rPr>
              <a:t> Minimum laser room size is then 4 x 6 m.</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Minimum laser room height should be around 2.5 m in order to accommodate for the laser enclosure + HEPA filtering.</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Laser control unit and chillers usually fit in standard racks (9U - 12U) under optical table, however if these can be better placed </a:t>
            </a:r>
            <a:r>
              <a:rPr lang="en-GB" sz="1800" dirty="0">
                <a:solidFill>
                  <a:srgbClr val="000000"/>
                </a:solidFill>
                <a:latin typeface="Aptos" panose="020B0004020202020204" pitchFamily="34" charset="0"/>
              </a:rPr>
              <a:t>in racks </a:t>
            </a:r>
            <a:r>
              <a:rPr lang="en-GB" sz="1800" b="0" i="0" u="none" strike="noStrike" dirty="0">
                <a:solidFill>
                  <a:srgbClr val="000000"/>
                </a:solidFill>
                <a:effectLst/>
                <a:latin typeface="Aptos" panose="020B0004020202020204" pitchFamily="34" charset="0"/>
              </a:rPr>
              <a:t>outside the hutch.</a:t>
            </a:r>
          </a:p>
        </p:txBody>
      </p:sp>
    </p:spTree>
    <p:extLst>
      <p:ext uri="{BB962C8B-B14F-4D97-AF65-F5344CB8AC3E}">
        <p14:creationId xmlns:p14="http://schemas.microsoft.com/office/powerpoint/2010/main" val="1835975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9</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557095" y="435998"/>
            <a:ext cx="8029809" cy="461665"/>
          </a:xfrm>
          <a:prstGeom prst="rect">
            <a:avLst/>
          </a:prstGeom>
          <a:noFill/>
        </p:spPr>
        <p:txBody>
          <a:bodyPr wrap="square" rtlCol="0">
            <a:spAutoFit/>
          </a:bodyPr>
          <a:lstStyle/>
          <a:p>
            <a:r>
              <a:rPr lang="en-US" sz="2400" dirty="0"/>
              <a:t>Characteristics needed for the Laser Hutch 5/6. </a:t>
            </a:r>
            <a:endParaRPr lang="en-CH" sz="2400" dirty="0"/>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24 July / </a:t>
            </a:r>
            <a:r>
              <a:rPr lang="en-US" sz="900" dirty="0" err="1">
                <a:solidFill>
                  <a:schemeClr val="bg1"/>
                </a:solidFill>
              </a:rPr>
              <a:t>FCC_Integration</a:t>
            </a:r>
            <a:r>
              <a:rPr lang="en-US" sz="900" dirty="0">
                <a:solidFill>
                  <a:schemeClr val="bg1"/>
                </a:solidFill>
              </a:rPr>
              <a:t> meeting</a:t>
            </a:r>
          </a:p>
        </p:txBody>
      </p:sp>
      <p:sp>
        <p:nvSpPr>
          <p:cNvPr id="92" name="TextBox 91">
            <a:extLst>
              <a:ext uri="{FF2B5EF4-FFF2-40B4-BE49-F238E27FC236}">
                <a16:creationId xmlns:a16="http://schemas.microsoft.com/office/drawing/2014/main" id="{08EA15A9-0313-65F1-3642-BE6E7F7AB93B}"/>
              </a:ext>
            </a:extLst>
          </p:cNvPr>
          <p:cNvSpPr txBox="1"/>
          <p:nvPr/>
        </p:nvSpPr>
        <p:spPr>
          <a:xfrm>
            <a:off x="557095" y="1059582"/>
            <a:ext cx="7528243" cy="2862322"/>
          </a:xfrm>
          <a:prstGeom prst="rect">
            <a:avLst/>
          </a:prstGeom>
          <a:noFill/>
        </p:spPr>
        <p:txBody>
          <a:bodyPr wrap="square" rtlCol="0">
            <a:spAutoFit/>
          </a:bodyPr>
          <a:lstStyle/>
          <a:p>
            <a:pPr algn="l"/>
            <a:r>
              <a:rPr lang="en-GB" sz="1800" b="1" i="0" u="none" strike="noStrike" dirty="0">
                <a:solidFill>
                  <a:srgbClr val="000000"/>
                </a:solidFill>
                <a:effectLst/>
                <a:latin typeface="Aptos" panose="020B0004020202020204" pitchFamily="34" charset="0"/>
              </a:rPr>
              <a:t>Electrical characteristics:</a:t>
            </a:r>
            <a:endParaRPr lang="en-GB" sz="1800" b="0" i="0" u="none" strike="noStrike" dirty="0">
              <a:solidFill>
                <a:srgbClr val="000000"/>
              </a:solidFill>
              <a:effectLst/>
              <a:latin typeface="Aptos" panose="020B0004020202020204" pitchFamily="34" charset="0"/>
            </a:endParaRP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 Voltage: 95-240 VAC</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Frequency: 50/60 Hz</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 Max current: TBD</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 Total power consumption: 5 - 10 kW</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 Electric protection class: I</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 IP classification: IP30</a:t>
            </a:r>
          </a:p>
          <a:p>
            <a:pPr algn="l">
              <a:buFont typeface="Arial" panose="020B0604020202020204" pitchFamily="34" charset="0"/>
              <a:buChar char="•"/>
            </a:pPr>
            <a:r>
              <a:rPr lang="en-GB" sz="1800" dirty="0">
                <a:solidFill>
                  <a:srgbClr val="000000"/>
                </a:solidFill>
                <a:latin typeface="Aptos" panose="020B0004020202020204" pitchFamily="34" charset="0"/>
              </a:rPr>
              <a:t> </a:t>
            </a:r>
            <a:r>
              <a:rPr lang="en-GB" sz="1800" b="0" i="0" u="none" strike="noStrike" dirty="0">
                <a:solidFill>
                  <a:srgbClr val="000000"/>
                </a:solidFill>
                <a:effectLst/>
                <a:latin typeface="Aptos" panose="020B0004020202020204" pitchFamily="34" charset="0"/>
              </a:rPr>
              <a:t> Dedicated circuit breaker panel with at least 3 circuits: Laser cooling, laser unit power and diagnostic equipment.</a:t>
            </a:r>
          </a:p>
          <a:p>
            <a:pPr algn="l">
              <a:buFont typeface="Arial" panose="020B0604020202020204" pitchFamily="34" charset="0"/>
              <a:buChar char="•"/>
            </a:pPr>
            <a:r>
              <a:rPr lang="en-GB" sz="1800" dirty="0">
                <a:solidFill>
                  <a:srgbClr val="000000"/>
                </a:solidFill>
                <a:latin typeface="Aptos" panose="020B0004020202020204" pitchFamily="34" charset="0"/>
              </a:rPr>
              <a:t>  Racks outside the Hutch </a:t>
            </a:r>
            <a:endParaRPr lang="en-GB" sz="1800" b="0" i="0" u="none" strike="noStrike" dirty="0">
              <a:solidFill>
                <a:srgbClr val="000000"/>
              </a:solidFill>
              <a:effectLst/>
              <a:latin typeface="Aptos" panose="020B0004020202020204" pitchFamily="34" charset="0"/>
            </a:endParaRPr>
          </a:p>
        </p:txBody>
      </p:sp>
    </p:spTree>
    <p:extLst>
      <p:ext uri="{BB962C8B-B14F-4D97-AF65-F5344CB8AC3E}">
        <p14:creationId xmlns:p14="http://schemas.microsoft.com/office/powerpoint/2010/main" val="1755285446"/>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47638</TotalTime>
  <Words>1112</Words>
  <Application>Microsoft Macintosh PowerPoint</Application>
  <PresentationFormat>On-screen Show (16:9)</PresentationFormat>
  <Paragraphs>173</Paragraphs>
  <Slides>13</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13</vt:i4>
      </vt:variant>
    </vt:vector>
  </HeadingPairs>
  <TitlesOfParts>
    <vt:vector size="19" baseType="lpstr">
      <vt:lpstr>Aptos</vt:lpstr>
      <vt:lpstr>Arial</vt:lpstr>
      <vt:lpstr>Calibri</vt:lpstr>
      <vt:lpstr>Introslides</vt:lpstr>
      <vt:lpstr>Titleslides, Conclusion</vt:lpstr>
      <vt:lpstr>Content Slides - Deep Blue</vt:lpstr>
      <vt:lpstr>FCC Polarimeter Integration  LASER HUTCH Specifications</vt:lpstr>
      <vt:lpstr>FCCee Polarimeters baseline in Experimental IP 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attention.</vt:lpstr>
      <vt:lpstr>FCCee Polarimeters baseline in Experimental IP A</vt:lpstr>
      <vt:lpstr>FCCee Polarimeters baseline in Experimental IP 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Robert Kieffer</cp:lastModifiedBy>
  <cp:revision>213</cp:revision>
  <dcterms:created xsi:type="dcterms:W3CDTF">2020-10-27T09:23:42Z</dcterms:created>
  <dcterms:modified xsi:type="dcterms:W3CDTF">2024-07-24T07:22:06Z</dcterms:modified>
</cp:coreProperties>
</file>