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1"/>
  </p:notesMasterIdLst>
  <p:sldIdLst>
    <p:sldId id="337" r:id="rId4"/>
    <p:sldId id="338" r:id="rId5"/>
    <p:sldId id="272" r:id="rId6"/>
    <p:sldId id="344" r:id="rId7"/>
    <p:sldId id="340" r:id="rId8"/>
    <p:sldId id="341" r:id="rId9"/>
    <p:sldId id="343" r:id="rId10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337"/>
            <p14:sldId id="338"/>
            <p14:sldId id="272"/>
            <p14:sldId id="344"/>
            <p14:sldId id="340"/>
            <p14:sldId id="341"/>
            <p14:sldId id="343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015"/>
    <a:srgbClr val="860B00"/>
    <a:srgbClr val="0070C0"/>
    <a:srgbClr val="E8B388"/>
    <a:srgbClr val="F0F0F0"/>
    <a:srgbClr val="C96500"/>
    <a:srgbClr val="9DC8E7"/>
    <a:srgbClr val="949494"/>
    <a:srgbClr val="7F7FE4"/>
    <a:srgbClr val="A6A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66" autoAdjust="0"/>
    <p:restoredTop sz="95861" autoAdjust="0"/>
  </p:normalViewPr>
  <p:slideViewPr>
    <p:cSldViewPr>
      <p:cViewPr varScale="1">
        <p:scale>
          <a:sx n="139" d="100"/>
          <a:sy n="139" d="100"/>
        </p:scale>
        <p:origin x="465" y="51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07.08.2024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25/04/2024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 Experimental caverns evac EDMS 3087937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57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7187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1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DBAC56-9D9D-3AA4-E2B3-0B1D916EA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Experimental Access shafts – Baseline Modification	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BF1BE9-65DA-AFCE-D7B7-92EA96C45D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28600" indent="-228600">
              <a:buAutoNum type="alphaUcPeriod"/>
            </a:pPr>
            <a:r>
              <a:rPr lang="en-CA" dirty="0"/>
              <a:t>Henriques, O. Rios HSE Unit</a:t>
            </a:r>
          </a:p>
          <a:p>
            <a:pPr marL="228600" indent="-228600">
              <a:buAutoNum type="alphaUcPeriod"/>
            </a:pPr>
            <a:endParaRPr lang="en-CA" dirty="0"/>
          </a:p>
          <a:p>
            <a:pPr algn="r"/>
            <a:endParaRPr lang="en-CA" dirty="0"/>
          </a:p>
          <a:p>
            <a:pPr algn="r"/>
            <a:endParaRPr lang="en-CA" dirty="0"/>
          </a:p>
          <a:p>
            <a:pPr algn="r"/>
            <a:r>
              <a:rPr lang="en-CA" dirty="0"/>
              <a:t>FCC Integration Meeting </a:t>
            </a:r>
          </a:p>
          <a:p>
            <a:pPr algn="r"/>
            <a:r>
              <a:rPr lang="en-CA" dirty="0"/>
              <a:t>07/08/2024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8E2CD3-65D3-C405-82FA-F35344CEC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891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bridge with a bridge and a bridge&#10;&#10;Description automatically generated with medium confidence">
            <a:extLst>
              <a:ext uri="{FF2B5EF4-FFF2-40B4-BE49-F238E27FC236}">
                <a16:creationId xmlns:a16="http://schemas.microsoft.com/office/drawing/2014/main" id="{38D75EC3-8F59-8D91-E5F8-11137E9303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" t="45800" r="1310" b="34232"/>
          <a:stretch/>
        </p:blipFill>
        <p:spPr>
          <a:xfrm>
            <a:off x="285439" y="3662003"/>
            <a:ext cx="8640962" cy="99798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 – </a:t>
            </a:r>
            <a:r>
              <a:rPr lang="en-GB" sz="2000" u="sng" dirty="0">
                <a:highlight>
                  <a:srgbClr val="FFFF00"/>
                </a:highlight>
              </a:rPr>
              <a:t>MTR (Jan 2023)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462F0-CBC4-E5D1-87DE-3F3F16EBF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E24AF9-629A-4A94-11C1-187E694F96F0}"/>
              </a:ext>
            </a:extLst>
          </p:cNvPr>
          <p:cNvCxnSpPr>
            <a:cxnSpLocks/>
          </p:cNvCxnSpPr>
          <p:nvPr/>
        </p:nvCxnSpPr>
        <p:spPr>
          <a:xfrm>
            <a:off x="319360" y="4094376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4A3B4A-84AC-A54D-1FB7-65AC546AF573}"/>
              </a:ext>
            </a:extLst>
          </p:cNvPr>
          <p:cNvCxnSpPr>
            <a:cxnSpLocks/>
          </p:cNvCxnSpPr>
          <p:nvPr/>
        </p:nvCxnSpPr>
        <p:spPr>
          <a:xfrm>
            <a:off x="8892480" y="4181185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9EB72D0-8DD7-CD9B-EE39-900112A60E94}"/>
              </a:ext>
            </a:extLst>
          </p:cNvPr>
          <p:cNvCxnSpPr>
            <a:cxnSpLocks/>
          </p:cNvCxnSpPr>
          <p:nvPr/>
        </p:nvCxnSpPr>
        <p:spPr>
          <a:xfrm flipH="1">
            <a:off x="319360" y="4948014"/>
            <a:ext cx="857312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C53B7E-A72C-368A-0FE9-858AD6232BE0}"/>
              </a:ext>
            </a:extLst>
          </p:cNvPr>
          <p:cNvSpPr txBox="1"/>
          <p:nvPr/>
        </p:nvSpPr>
        <p:spPr>
          <a:xfrm>
            <a:off x="4261072" y="4484581"/>
            <a:ext cx="80182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1.7 km</a:t>
            </a:r>
          </a:p>
        </p:txBody>
      </p:sp>
      <p:pic>
        <p:nvPicPr>
          <p:cNvPr id="34" name="Picture 33" descr="A diagram of a building&#10;&#10;Description automatically generated">
            <a:extLst>
              <a:ext uri="{FF2B5EF4-FFF2-40B4-BE49-F238E27FC236}">
                <a16:creationId xmlns:a16="http://schemas.microsoft.com/office/drawing/2014/main" id="{7B50FEBB-2C8E-B2C7-79FE-F355E802E8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456" y="717165"/>
            <a:ext cx="4145376" cy="279533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86EBB12-7488-9767-2B34-935536566F6F}"/>
              </a:ext>
            </a:extLst>
          </p:cNvPr>
          <p:cNvSpPr txBox="1"/>
          <p:nvPr/>
        </p:nvSpPr>
        <p:spPr>
          <a:xfrm>
            <a:off x="5600729" y="3335434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B6ABEF5-8E87-7E17-8E09-7D9CF52064AC}"/>
              </a:ext>
            </a:extLst>
          </p:cNvPr>
          <p:cNvSpPr txBox="1"/>
          <p:nvPr/>
        </p:nvSpPr>
        <p:spPr>
          <a:xfrm>
            <a:off x="611560" y="3264182"/>
            <a:ext cx="175881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Shaft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5B4866D-93F6-A44C-D872-347D8CA805B5}"/>
              </a:ext>
            </a:extLst>
          </p:cNvPr>
          <p:cNvCxnSpPr>
            <a:cxnSpLocks/>
          </p:cNvCxnSpPr>
          <p:nvPr/>
        </p:nvCxnSpPr>
        <p:spPr>
          <a:xfrm flipH="1">
            <a:off x="4788024" y="3459407"/>
            <a:ext cx="504056" cy="29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06FA0E-9588-C75F-BC8D-9C934A98A48F}"/>
              </a:ext>
            </a:extLst>
          </p:cNvPr>
          <p:cNvCxnSpPr>
            <a:cxnSpLocks/>
          </p:cNvCxnSpPr>
          <p:nvPr/>
        </p:nvCxnSpPr>
        <p:spPr>
          <a:xfrm>
            <a:off x="3145601" y="3522519"/>
            <a:ext cx="1201240" cy="69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blue circular object with text&#10;&#10;Description automatically generated">
            <a:extLst>
              <a:ext uri="{FF2B5EF4-FFF2-40B4-BE49-F238E27FC236}">
                <a16:creationId xmlns:a16="http://schemas.microsoft.com/office/drawing/2014/main" id="{157DE6EF-35FB-E1D2-64D8-F351FE078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17165"/>
            <a:ext cx="3712319" cy="27548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D5C17D-65A6-B79E-7DD1-118B57BE1F9D}"/>
              </a:ext>
            </a:extLst>
          </p:cNvPr>
          <p:cNvSpPr txBox="1"/>
          <p:nvPr/>
        </p:nvSpPr>
        <p:spPr>
          <a:xfrm>
            <a:off x="7343800" y="4824308"/>
            <a:ext cx="18002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F. Valchkova-Georgieva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E94000-984B-71DB-C725-377B23190F62}"/>
              </a:ext>
            </a:extLst>
          </p:cNvPr>
          <p:cNvSpPr/>
          <p:nvPr/>
        </p:nvSpPr>
        <p:spPr>
          <a:xfrm>
            <a:off x="346990" y="2056383"/>
            <a:ext cx="2287954" cy="974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u="sng" dirty="0"/>
              <a:t>Trigger of baseline modification</a:t>
            </a:r>
            <a:r>
              <a:rPr lang="en-CA" dirty="0"/>
              <a:t>: Request to remove the pressurized lifts (stairs) 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87757FC-E4C1-BA96-6359-FC6A4021D57D}"/>
              </a:ext>
            </a:extLst>
          </p:cNvPr>
          <p:cNvCxnSpPr>
            <a:cxnSpLocks/>
          </p:cNvCxnSpPr>
          <p:nvPr/>
        </p:nvCxnSpPr>
        <p:spPr>
          <a:xfrm>
            <a:off x="968906" y="1306313"/>
            <a:ext cx="1152128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A606A4-DFA1-3FBA-8682-38C6633ECAE0}"/>
              </a:ext>
            </a:extLst>
          </p:cNvPr>
          <p:cNvCxnSpPr>
            <a:cxnSpLocks/>
          </p:cNvCxnSpPr>
          <p:nvPr/>
        </p:nvCxnSpPr>
        <p:spPr>
          <a:xfrm flipH="1">
            <a:off x="936150" y="1315994"/>
            <a:ext cx="1043562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30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0107-263C-FE8F-EEE3-C180F106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Current Evacuation Concept in ATLAS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A5B97-E32A-6D5C-F11A-196AA2782DA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r>
              <a:rPr lang="en-GB" dirty="0"/>
              <a:t>FCC Experimental caverns evac EDMS 3087937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205B4-7381-1C4A-E3D2-178140FDF385}"/>
              </a:ext>
            </a:extLst>
          </p:cNvPr>
          <p:cNvSpPr txBox="1"/>
          <p:nvPr/>
        </p:nvSpPr>
        <p:spPr>
          <a:xfrm>
            <a:off x="278606" y="1008929"/>
            <a:ext cx="63724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There are in total </a:t>
            </a:r>
            <a:r>
              <a:rPr lang="en-GB" sz="1400" b="1" i="1" u="sng" dirty="0"/>
              <a:t>seven</a:t>
            </a:r>
            <a:r>
              <a:rPr lang="en-GB" sz="1400" i="1" dirty="0"/>
              <a:t> exits from UX15, and they lead to places of relative safety, which are compartmentalized with respect to the cavern: </a:t>
            </a:r>
          </a:p>
          <a:p>
            <a:endParaRPr lang="en-GB" sz="1400" i="1" dirty="0"/>
          </a:p>
          <a:p>
            <a:r>
              <a:rPr lang="en-GB" sz="1400" i="1" dirty="0"/>
              <a:t>There are </a:t>
            </a:r>
            <a:r>
              <a:rPr lang="en-GB" sz="1400" b="1" i="1" dirty="0"/>
              <a:t>two exit shafts </a:t>
            </a:r>
            <a:r>
              <a:rPr lang="en-GB" sz="1400" i="1" dirty="0"/>
              <a:t>from Point 1: PM15 and PX15;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BFBC2D-C841-1B59-A91A-7C5AA3CA3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096" y="946518"/>
            <a:ext cx="2363406" cy="21758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B86BB4-9C86-6CB9-4BDF-17E73B5978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25"/>
          <a:stretch/>
        </p:blipFill>
        <p:spPr>
          <a:xfrm>
            <a:off x="422068" y="2193031"/>
            <a:ext cx="5936456" cy="22693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210175-F6AF-600C-9199-D0F056B4099C}"/>
              </a:ext>
            </a:extLst>
          </p:cNvPr>
          <p:cNvSpPr txBox="1"/>
          <p:nvPr/>
        </p:nvSpPr>
        <p:spPr>
          <a:xfrm>
            <a:off x="1746576" y="4285231"/>
            <a:ext cx="169629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25" dirty="0"/>
              <a:t>Randomly distributed occupants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BDD649-7E0E-52D2-3D81-A87896087AC5}"/>
              </a:ext>
            </a:extLst>
          </p:cNvPr>
          <p:cNvSpPr txBox="1"/>
          <p:nvPr/>
        </p:nvSpPr>
        <p:spPr>
          <a:xfrm>
            <a:off x="7149543" y="4125392"/>
            <a:ext cx="19944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i="1" dirty="0"/>
              <a:t>FIRIA ATLAS risk assessment</a:t>
            </a:r>
          </a:p>
          <a:p>
            <a:pPr algn="r"/>
            <a:r>
              <a:rPr lang="en-GB" sz="1050" i="1" dirty="0"/>
              <a:t>EDMS 2396252</a:t>
            </a:r>
          </a:p>
        </p:txBody>
      </p:sp>
    </p:spTree>
    <p:extLst>
      <p:ext uri="{BB962C8B-B14F-4D97-AF65-F5344CB8AC3E}">
        <p14:creationId xmlns:p14="http://schemas.microsoft.com/office/powerpoint/2010/main" val="4020882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12D09-7656-068A-3332-9944B2FD98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2482" y="1974984"/>
            <a:ext cx="4023000" cy="3088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CC2934-9ADF-0457-567F-6B6822D159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66882" y="1974984"/>
            <a:ext cx="4023000" cy="30888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40CAE-8E04-B8DC-ADDC-B6A80AA32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Current Evacuation Concept in CMS</a:t>
            </a:r>
            <a:br>
              <a:rPr lang="en-GB" sz="3200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A5B97-E32A-6D5C-F11A-196AA2782DA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r>
              <a:rPr lang="en-GB"/>
              <a:t>FCC Experimental caverns evac EDMS 3087937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E554C36-3A66-F453-98CE-55BB4BB09302}"/>
              </a:ext>
            </a:extLst>
          </p:cNvPr>
          <p:cNvSpPr txBox="1">
            <a:spLocks/>
          </p:cNvSpPr>
          <p:nvPr/>
        </p:nvSpPr>
        <p:spPr>
          <a:xfrm>
            <a:off x="307181" y="-4765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GB" sz="34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D9B770-2153-43FE-F94B-861B6F863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4" y="1840922"/>
            <a:ext cx="2387926" cy="29250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F024A1-0F03-98C7-0E24-B964A46164CF}"/>
              </a:ext>
            </a:extLst>
          </p:cNvPr>
          <p:cNvSpPr txBox="1"/>
          <p:nvPr/>
        </p:nvSpPr>
        <p:spPr>
          <a:xfrm>
            <a:off x="515837" y="4739405"/>
            <a:ext cx="7473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W2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E412A6-E79C-C8E0-B090-213CE8C48A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785"/>
          <a:stretch/>
        </p:blipFill>
        <p:spPr>
          <a:xfrm>
            <a:off x="2408550" y="1814975"/>
            <a:ext cx="1939529" cy="2870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123FB1-5A58-FF15-99BB-668945B0DFD9}"/>
              </a:ext>
            </a:extLst>
          </p:cNvPr>
          <p:cNvSpPr txBox="1"/>
          <p:nvPr/>
        </p:nvSpPr>
        <p:spPr>
          <a:xfrm>
            <a:off x="3219783" y="4735871"/>
            <a:ext cx="7184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U0 Level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D11E1B-375A-2957-0077-666DE7CF539A}"/>
              </a:ext>
            </a:extLst>
          </p:cNvPr>
          <p:cNvSpPr txBox="1"/>
          <p:nvPr/>
        </p:nvSpPr>
        <p:spPr>
          <a:xfrm>
            <a:off x="402455" y="1113270"/>
            <a:ext cx="8057978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Two independent exits ways to surface at two different levels (W2, U0)</a:t>
            </a:r>
          </a:p>
          <a:p>
            <a:r>
              <a:rPr lang="en-GB" sz="1013" dirty="0"/>
              <a:t>+ 2 exists to LHC machine (</a:t>
            </a:r>
            <a:r>
              <a:rPr lang="en-GB" sz="1013" i="1" dirty="0" err="1"/>
              <a:t>gallerie</a:t>
            </a:r>
            <a:r>
              <a:rPr lang="en-GB" sz="1013" i="1" dirty="0"/>
              <a:t> </a:t>
            </a:r>
            <a:r>
              <a:rPr lang="en-GB" sz="1013" i="1" dirty="0" err="1"/>
              <a:t>geometre</a:t>
            </a:r>
            <a:r>
              <a:rPr lang="en-GB" sz="1013" dirty="0"/>
              <a:t>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DA5768-E943-7AAF-BE75-DA5F59E799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359816"/>
            <a:ext cx="4237903" cy="20655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0B1247C-C679-352B-9B6D-8DE090F5B1AC}"/>
              </a:ext>
            </a:extLst>
          </p:cNvPr>
          <p:cNvSpPr txBox="1"/>
          <p:nvPr/>
        </p:nvSpPr>
        <p:spPr>
          <a:xfrm>
            <a:off x="7155862" y="4696376"/>
            <a:ext cx="18678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i="1" dirty="0"/>
              <a:t>FIRIA CMS risk assessment</a:t>
            </a:r>
          </a:p>
          <a:p>
            <a:pPr algn="r"/>
            <a:r>
              <a:rPr lang="en-GB" sz="1050" i="1" dirty="0"/>
              <a:t>EDMS 2758294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A52AD5-75B2-3BAF-1B38-CA829F5EFB6B}"/>
              </a:ext>
            </a:extLst>
          </p:cNvPr>
          <p:cNvSpPr txBox="1"/>
          <p:nvPr/>
        </p:nvSpPr>
        <p:spPr>
          <a:xfrm>
            <a:off x="5004048" y="1503694"/>
            <a:ext cx="34563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There are </a:t>
            </a:r>
            <a:r>
              <a:rPr lang="en-GB" sz="1200" b="1" i="1" dirty="0"/>
              <a:t>two exit shafts </a:t>
            </a:r>
            <a:r>
              <a:rPr lang="en-GB" sz="1200" i="1" dirty="0"/>
              <a:t>from Point 5:</a:t>
            </a:r>
          </a:p>
          <a:p>
            <a:r>
              <a:rPr lang="en-GB" sz="1200" i="1" dirty="0"/>
              <a:t>PM54 and PM56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8C124CD-F8CC-E2E9-070E-3EA3270EC034}"/>
              </a:ext>
            </a:extLst>
          </p:cNvPr>
          <p:cNvSpPr/>
          <p:nvPr/>
        </p:nvSpPr>
        <p:spPr>
          <a:xfrm>
            <a:off x="5940152" y="3603780"/>
            <a:ext cx="288032" cy="288032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507C33-FE74-CB3E-FBF5-BD97F4195B5C}"/>
              </a:ext>
            </a:extLst>
          </p:cNvPr>
          <p:cNvSpPr/>
          <p:nvPr/>
        </p:nvSpPr>
        <p:spPr>
          <a:xfrm>
            <a:off x="7452320" y="3742198"/>
            <a:ext cx="288032" cy="288032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7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 – </a:t>
            </a:r>
            <a:r>
              <a:rPr lang="en-GB" sz="2000" u="sng" dirty="0">
                <a:highlight>
                  <a:srgbClr val="FFFF00"/>
                </a:highlight>
              </a:rPr>
              <a:t>FS (modification proposal)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1" name="Picture 10" descr="A blueprint of a machine&#10;&#10;Description automatically generated">
            <a:extLst>
              <a:ext uri="{FF2B5EF4-FFF2-40B4-BE49-F238E27FC236}">
                <a16:creationId xmlns:a16="http://schemas.microsoft.com/office/drawing/2014/main" id="{6178CEEB-7FD8-691F-9607-AC7055BBB4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4" b="23821"/>
          <a:stretch/>
        </p:blipFill>
        <p:spPr>
          <a:xfrm>
            <a:off x="286716" y="2022264"/>
            <a:ext cx="7706472" cy="2993574"/>
          </a:xfrm>
          <a:prstGeom prst="rect">
            <a:avLst/>
          </a:prstGeom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06FA0E-9588-C75F-BC8D-9C934A98A48F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5012800" y="2601511"/>
            <a:ext cx="851168" cy="48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86EBB12-7488-9767-2B34-935536566F6F}"/>
              </a:ext>
            </a:extLst>
          </p:cNvPr>
          <p:cNvSpPr txBox="1"/>
          <p:nvPr/>
        </p:nvSpPr>
        <p:spPr>
          <a:xfrm>
            <a:off x="5863968" y="2354071"/>
            <a:ext cx="2524456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2 x pressurized lift cage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5B4866D-93F6-A44C-D872-347D8CA805B5}"/>
              </a:ext>
            </a:extLst>
          </p:cNvPr>
          <p:cNvCxnSpPr>
            <a:cxnSpLocks/>
          </p:cNvCxnSpPr>
          <p:nvPr/>
        </p:nvCxnSpPr>
        <p:spPr>
          <a:xfrm flipH="1" flipV="1">
            <a:off x="5012800" y="2391871"/>
            <a:ext cx="876305" cy="202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7B7E3D-ACBD-5011-E85E-D55AB01AD76C}"/>
              </a:ext>
            </a:extLst>
          </p:cNvPr>
          <p:cNvCxnSpPr>
            <a:cxnSpLocks/>
          </p:cNvCxnSpPr>
          <p:nvPr/>
        </p:nvCxnSpPr>
        <p:spPr>
          <a:xfrm>
            <a:off x="3895604" y="2022264"/>
            <a:ext cx="823676" cy="3318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A8A012-260A-1DEC-2967-1A4CB5C93CEF}"/>
              </a:ext>
            </a:extLst>
          </p:cNvPr>
          <p:cNvSpPr txBox="1"/>
          <p:nvPr/>
        </p:nvSpPr>
        <p:spPr>
          <a:xfrm>
            <a:off x="2450693" y="1523498"/>
            <a:ext cx="1642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Circular service Shaft ø18.2 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86ECD1-F730-2386-2CC0-217CFBCC7A13}"/>
              </a:ext>
            </a:extLst>
          </p:cNvPr>
          <p:cNvSpPr/>
          <p:nvPr/>
        </p:nvSpPr>
        <p:spPr>
          <a:xfrm>
            <a:off x="4817175" y="2211499"/>
            <a:ext cx="296133" cy="10486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B4C357-4A4E-C88A-3B48-D57A9C7B3EE5}"/>
              </a:ext>
            </a:extLst>
          </p:cNvPr>
          <p:cNvCxnSpPr>
            <a:cxnSpLocks/>
          </p:cNvCxnSpPr>
          <p:nvPr/>
        </p:nvCxnSpPr>
        <p:spPr>
          <a:xfrm flipV="1">
            <a:off x="2915816" y="2809396"/>
            <a:ext cx="689386" cy="40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275F24-7D52-232C-8FE9-862B5F190FCF}"/>
              </a:ext>
            </a:extLst>
          </p:cNvPr>
          <p:cNvSpPr txBox="1"/>
          <p:nvPr/>
        </p:nvSpPr>
        <p:spPr>
          <a:xfrm>
            <a:off x="1523754" y="3007685"/>
            <a:ext cx="172713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‘Exp’ Safety area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7D47389-BE25-120D-5356-C8B46936F230}"/>
              </a:ext>
            </a:extLst>
          </p:cNvPr>
          <p:cNvCxnSpPr>
            <a:cxnSpLocks/>
          </p:cNvCxnSpPr>
          <p:nvPr/>
        </p:nvCxnSpPr>
        <p:spPr>
          <a:xfrm flipH="1">
            <a:off x="5012800" y="1841892"/>
            <a:ext cx="351288" cy="369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DBA94D2-0CD1-8AA0-A701-A4A8F0F5ACA9}"/>
              </a:ext>
            </a:extLst>
          </p:cNvPr>
          <p:cNvSpPr txBox="1"/>
          <p:nvPr/>
        </p:nvSpPr>
        <p:spPr>
          <a:xfrm>
            <a:off x="5292080" y="1459100"/>
            <a:ext cx="3001527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‘machine’ safety area (&gt;50 m2)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028C42-0E70-90F4-5B23-2F276C60DAE4}"/>
              </a:ext>
            </a:extLst>
          </p:cNvPr>
          <p:cNvSpPr txBox="1"/>
          <p:nvPr/>
        </p:nvSpPr>
        <p:spPr>
          <a:xfrm>
            <a:off x="7343800" y="4824308"/>
            <a:ext cx="18002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F. Valchkova-Georgieva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A433CA-5F0F-34D9-54ED-8AD3C8DF2202}"/>
              </a:ext>
            </a:extLst>
          </p:cNvPr>
          <p:cNvSpPr txBox="1"/>
          <p:nvPr/>
        </p:nvSpPr>
        <p:spPr>
          <a:xfrm>
            <a:off x="347713" y="577281"/>
            <a:ext cx="4482317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Outcome of meeting (6/5/24) + side discussion: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533AA1-4FF2-7641-491D-86F6397B394F}"/>
              </a:ext>
            </a:extLst>
          </p:cNvPr>
          <p:cNvSpPr/>
          <p:nvPr/>
        </p:nvSpPr>
        <p:spPr>
          <a:xfrm>
            <a:off x="4720008" y="2269314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Notched Right 26">
            <a:extLst>
              <a:ext uri="{FF2B5EF4-FFF2-40B4-BE49-F238E27FC236}">
                <a16:creationId xmlns:a16="http://schemas.microsoft.com/office/drawing/2014/main" id="{B6682ECD-2AF7-0A7E-8A00-31D7B2C2ACA8}"/>
              </a:ext>
            </a:extLst>
          </p:cNvPr>
          <p:cNvSpPr/>
          <p:nvPr/>
        </p:nvSpPr>
        <p:spPr>
          <a:xfrm rot="16200000">
            <a:off x="4450956" y="3913118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Notched Right 27">
            <a:extLst>
              <a:ext uri="{FF2B5EF4-FFF2-40B4-BE49-F238E27FC236}">
                <a16:creationId xmlns:a16="http://schemas.microsoft.com/office/drawing/2014/main" id="{2D20DD9B-E9B1-0C4C-81E1-6FC432A2280E}"/>
              </a:ext>
            </a:extLst>
          </p:cNvPr>
          <p:cNvSpPr/>
          <p:nvPr/>
        </p:nvSpPr>
        <p:spPr>
          <a:xfrm rot="16200000">
            <a:off x="3602290" y="3893989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Notched Right 28">
            <a:extLst>
              <a:ext uri="{FF2B5EF4-FFF2-40B4-BE49-F238E27FC236}">
                <a16:creationId xmlns:a16="http://schemas.microsoft.com/office/drawing/2014/main" id="{6AA96279-19E5-B1E9-CAC2-38047FF3604C}"/>
              </a:ext>
            </a:extLst>
          </p:cNvPr>
          <p:cNvSpPr/>
          <p:nvPr/>
        </p:nvSpPr>
        <p:spPr>
          <a:xfrm rot="16200000">
            <a:off x="3376602" y="3759259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Notched Right 29">
            <a:extLst>
              <a:ext uri="{FF2B5EF4-FFF2-40B4-BE49-F238E27FC236}">
                <a16:creationId xmlns:a16="http://schemas.microsoft.com/office/drawing/2014/main" id="{D04ACE1E-04AB-EF3A-CE60-1D1CD47221BB}"/>
              </a:ext>
            </a:extLst>
          </p:cNvPr>
          <p:cNvSpPr/>
          <p:nvPr/>
        </p:nvSpPr>
        <p:spPr>
          <a:xfrm rot="16200000">
            <a:off x="4891756" y="3778566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Notched Right 30">
            <a:extLst>
              <a:ext uri="{FF2B5EF4-FFF2-40B4-BE49-F238E27FC236}">
                <a16:creationId xmlns:a16="http://schemas.microsoft.com/office/drawing/2014/main" id="{6210160B-C7CC-5E40-4E36-026577FDA95A}"/>
              </a:ext>
            </a:extLst>
          </p:cNvPr>
          <p:cNvSpPr/>
          <p:nvPr/>
        </p:nvSpPr>
        <p:spPr>
          <a:xfrm rot="20832100">
            <a:off x="629706" y="2396211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Notched Right 33">
            <a:extLst>
              <a:ext uri="{FF2B5EF4-FFF2-40B4-BE49-F238E27FC236}">
                <a16:creationId xmlns:a16="http://schemas.microsoft.com/office/drawing/2014/main" id="{3FAAA5A6-A8B2-DB7B-1D18-3E78D9E6DCE8}"/>
              </a:ext>
            </a:extLst>
          </p:cNvPr>
          <p:cNvSpPr/>
          <p:nvPr/>
        </p:nvSpPr>
        <p:spPr>
          <a:xfrm>
            <a:off x="414863" y="4419917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Notched Right 34">
            <a:extLst>
              <a:ext uri="{FF2B5EF4-FFF2-40B4-BE49-F238E27FC236}">
                <a16:creationId xmlns:a16="http://schemas.microsoft.com/office/drawing/2014/main" id="{F8F2E10F-B843-4103-1B94-E18C6124A150}"/>
              </a:ext>
            </a:extLst>
          </p:cNvPr>
          <p:cNvSpPr/>
          <p:nvPr/>
        </p:nvSpPr>
        <p:spPr>
          <a:xfrm>
            <a:off x="1691680" y="4406746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Notched Right 35">
            <a:extLst>
              <a:ext uri="{FF2B5EF4-FFF2-40B4-BE49-F238E27FC236}">
                <a16:creationId xmlns:a16="http://schemas.microsoft.com/office/drawing/2014/main" id="{8824E1F8-544A-46CB-794A-571617F607D9}"/>
              </a:ext>
            </a:extLst>
          </p:cNvPr>
          <p:cNvSpPr/>
          <p:nvPr/>
        </p:nvSpPr>
        <p:spPr>
          <a:xfrm rot="16200000">
            <a:off x="3031909" y="4299728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Notched Right 37">
            <a:extLst>
              <a:ext uri="{FF2B5EF4-FFF2-40B4-BE49-F238E27FC236}">
                <a16:creationId xmlns:a16="http://schemas.microsoft.com/office/drawing/2014/main" id="{FFBE0FF1-1EE1-8D80-4F96-DEBF436DDDC9}"/>
              </a:ext>
            </a:extLst>
          </p:cNvPr>
          <p:cNvSpPr/>
          <p:nvPr/>
        </p:nvSpPr>
        <p:spPr>
          <a:xfrm>
            <a:off x="2284443" y="2211499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row: Notched Right 39">
            <a:extLst>
              <a:ext uri="{FF2B5EF4-FFF2-40B4-BE49-F238E27FC236}">
                <a16:creationId xmlns:a16="http://schemas.microsoft.com/office/drawing/2014/main" id="{E50DF0D2-7355-BE77-6AB1-E17D50005803}"/>
              </a:ext>
            </a:extLst>
          </p:cNvPr>
          <p:cNvSpPr/>
          <p:nvPr/>
        </p:nvSpPr>
        <p:spPr>
          <a:xfrm>
            <a:off x="4310786" y="2164118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id="{6EB228E1-2635-BA45-771B-7228451126F3}"/>
              </a:ext>
            </a:extLst>
          </p:cNvPr>
          <p:cNvSpPr/>
          <p:nvPr/>
        </p:nvSpPr>
        <p:spPr>
          <a:xfrm rot="10800000">
            <a:off x="6684111" y="4417410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Arrow: Notched Right 41">
            <a:extLst>
              <a:ext uri="{FF2B5EF4-FFF2-40B4-BE49-F238E27FC236}">
                <a16:creationId xmlns:a16="http://schemas.microsoft.com/office/drawing/2014/main" id="{3694676B-A991-7C8A-BD01-9906324039B8}"/>
              </a:ext>
            </a:extLst>
          </p:cNvPr>
          <p:cNvSpPr/>
          <p:nvPr/>
        </p:nvSpPr>
        <p:spPr>
          <a:xfrm rot="16200000">
            <a:off x="5238765" y="4216460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Notched Right 42">
            <a:extLst>
              <a:ext uri="{FF2B5EF4-FFF2-40B4-BE49-F238E27FC236}">
                <a16:creationId xmlns:a16="http://schemas.microsoft.com/office/drawing/2014/main" id="{46F72473-89F7-815B-705A-5A9377AA24A5}"/>
              </a:ext>
            </a:extLst>
          </p:cNvPr>
          <p:cNvSpPr/>
          <p:nvPr/>
        </p:nvSpPr>
        <p:spPr>
          <a:xfrm rot="15002820">
            <a:off x="5086672" y="2420677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Notched Right 43">
            <a:extLst>
              <a:ext uri="{FF2B5EF4-FFF2-40B4-BE49-F238E27FC236}">
                <a16:creationId xmlns:a16="http://schemas.microsoft.com/office/drawing/2014/main" id="{E02B9C9F-9077-DDB2-2561-DDE59465CE2A}"/>
              </a:ext>
            </a:extLst>
          </p:cNvPr>
          <p:cNvSpPr/>
          <p:nvPr/>
        </p:nvSpPr>
        <p:spPr>
          <a:xfrm rot="19153744">
            <a:off x="3167717" y="2583921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Notched Right 44">
            <a:extLst>
              <a:ext uri="{FF2B5EF4-FFF2-40B4-BE49-F238E27FC236}">
                <a16:creationId xmlns:a16="http://schemas.microsoft.com/office/drawing/2014/main" id="{606DD2AB-E347-7782-883A-BE5B9CAEE4EC}"/>
              </a:ext>
            </a:extLst>
          </p:cNvPr>
          <p:cNvSpPr/>
          <p:nvPr/>
        </p:nvSpPr>
        <p:spPr>
          <a:xfrm rot="16200000">
            <a:off x="4720008" y="2851487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Arrow: Notched Right 45">
            <a:extLst>
              <a:ext uri="{FF2B5EF4-FFF2-40B4-BE49-F238E27FC236}">
                <a16:creationId xmlns:a16="http://schemas.microsoft.com/office/drawing/2014/main" id="{EC5CCC5C-52BD-BD07-A71A-DD71D6D8F264}"/>
              </a:ext>
            </a:extLst>
          </p:cNvPr>
          <p:cNvSpPr/>
          <p:nvPr/>
        </p:nvSpPr>
        <p:spPr>
          <a:xfrm rot="16200000">
            <a:off x="3560198" y="2887188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row: Notched Right 46">
            <a:extLst>
              <a:ext uri="{FF2B5EF4-FFF2-40B4-BE49-F238E27FC236}">
                <a16:creationId xmlns:a16="http://schemas.microsoft.com/office/drawing/2014/main" id="{D84F202F-C24E-4C9D-392B-670CB903303E}"/>
              </a:ext>
            </a:extLst>
          </p:cNvPr>
          <p:cNvSpPr/>
          <p:nvPr/>
        </p:nvSpPr>
        <p:spPr>
          <a:xfrm>
            <a:off x="4238077" y="2681874"/>
            <a:ext cx="457200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row: Notched Right 47">
            <a:extLst>
              <a:ext uri="{FF2B5EF4-FFF2-40B4-BE49-F238E27FC236}">
                <a16:creationId xmlns:a16="http://schemas.microsoft.com/office/drawing/2014/main" id="{186DB2D6-D023-D3F6-67F7-E993379D30E1}"/>
              </a:ext>
            </a:extLst>
          </p:cNvPr>
          <p:cNvSpPr/>
          <p:nvPr/>
        </p:nvSpPr>
        <p:spPr>
          <a:xfrm rot="10800000">
            <a:off x="5463630" y="2176759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Arrow: Notched Right 48">
            <a:extLst>
              <a:ext uri="{FF2B5EF4-FFF2-40B4-BE49-F238E27FC236}">
                <a16:creationId xmlns:a16="http://schemas.microsoft.com/office/drawing/2014/main" id="{7A684EA6-2617-1634-4658-C30A79CB0A3B}"/>
              </a:ext>
            </a:extLst>
          </p:cNvPr>
          <p:cNvSpPr/>
          <p:nvPr/>
        </p:nvSpPr>
        <p:spPr>
          <a:xfrm rot="10800000">
            <a:off x="7649651" y="3607781"/>
            <a:ext cx="2943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886B79-BF44-55AF-9832-8C49C97ABD1E}"/>
              </a:ext>
            </a:extLst>
          </p:cNvPr>
          <p:cNvSpPr txBox="1"/>
          <p:nvPr/>
        </p:nvSpPr>
        <p:spPr>
          <a:xfrm>
            <a:off x="7943951" y="3546315"/>
            <a:ext cx="1016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Machine tunnel egress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9FF61A6-6A49-45B5-C9C3-F1922260E8CB}"/>
              </a:ext>
            </a:extLst>
          </p:cNvPr>
          <p:cNvSpPr txBox="1"/>
          <p:nvPr/>
        </p:nvSpPr>
        <p:spPr>
          <a:xfrm>
            <a:off x="7943951" y="3157230"/>
            <a:ext cx="110237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Experimental cavern egress</a:t>
            </a:r>
          </a:p>
        </p:txBody>
      </p:sp>
      <p:sp>
        <p:nvSpPr>
          <p:cNvPr id="54" name="Arrow: Notched Right 53">
            <a:extLst>
              <a:ext uri="{FF2B5EF4-FFF2-40B4-BE49-F238E27FC236}">
                <a16:creationId xmlns:a16="http://schemas.microsoft.com/office/drawing/2014/main" id="{756E8121-3D5D-0AF2-0A2E-5F566F2E13E4}"/>
              </a:ext>
            </a:extLst>
          </p:cNvPr>
          <p:cNvSpPr/>
          <p:nvPr/>
        </p:nvSpPr>
        <p:spPr>
          <a:xfrm rot="10800000">
            <a:off x="7630986" y="3232291"/>
            <a:ext cx="317471" cy="215112"/>
          </a:xfrm>
          <a:prstGeom prst="notched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row: Notched Right 57">
            <a:extLst>
              <a:ext uri="{FF2B5EF4-FFF2-40B4-BE49-F238E27FC236}">
                <a16:creationId xmlns:a16="http://schemas.microsoft.com/office/drawing/2014/main" id="{E0F38E8C-9F00-B08B-1A22-D1672639D493}"/>
              </a:ext>
            </a:extLst>
          </p:cNvPr>
          <p:cNvSpPr/>
          <p:nvPr/>
        </p:nvSpPr>
        <p:spPr>
          <a:xfrm rot="11492060">
            <a:off x="7115200" y="2266235"/>
            <a:ext cx="457200" cy="215112"/>
          </a:xfrm>
          <a:prstGeom prst="notch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61A7EE3-187E-7A8E-9B76-9920A684CA8B}"/>
              </a:ext>
            </a:extLst>
          </p:cNvPr>
          <p:cNvSpPr txBox="1"/>
          <p:nvPr/>
        </p:nvSpPr>
        <p:spPr>
          <a:xfrm>
            <a:off x="1944324" y="1147175"/>
            <a:ext cx="5075948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400" dirty="0"/>
              <a:t>Redundant &amp; separate evacuation paths for Exp and Machine 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6D0312-DC49-5CD7-FDA8-B547EB74F8FA}"/>
              </a:ext>
            </a:extLst>
          </p:cNvPr>
          <p:cNvSpPr txBox="1"/>
          <p:nvPr/>
        </p:nvSpPr>
        <p:spPr>
          <a:xfrm>
            <a:off x="5868144" y="2998476"/>
            <a:ext cx="1647959" cy="1169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CA" sz="1400" dirty="0"/>
              <a:t>Possibility to evacuate occ to the next Point was deemed </a:t>
            </a:r>
            <a:r>
              <a:rPr lang="en-CA" sz="1400" b="1" dirty="0"/>
              <a:t>not feasible.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50977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8" grpId="0" animBg="1"/>
      <p:bldP spid="60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4B257C6E-7777-07A4-E189-164D74705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435" y="1260572"/>
            <a:ext cx="2403893" cy="23288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C0E507-ACBB-1701-5408-12ECA2E01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E346ADA0-973E-DC3A-A113-7818866FF4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 – </a:t>
            </a:r>
            <a:r>
              <a:rPr lang="en-GB" sz="2000" u="sng" dirty="0">
                <a:highlight>
                  <a:srgbClr val="FFFF00"/>
                </a:highlight>
              </a:rPr>
              <a:t>FS (modification proposal)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7" name="Picture 6" descr="A diagram of a building&#10;&#10;Description automatically generated">
            <a:extLst>
              <a:ext uri="{FF2B5EF4-FFF2-40B4-BE49-F238E27FC236}">
                <a16:creationId xmlns:a16="http://schemas.microsoft.com/office/drawing/2014/main" id="{0755C876-4788-4AFE-420B-6E12F5DDFE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05" y="1177391"/>
            <a:ext cx="3319318" cy="22383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C7396-C466-DB8A-EF78-9CE24D1E8780}"/>
              </a:ext>
            </a:extLst>
          </p:cNvPr>
          <p:cNvSpPr txBox="1"/>
          <p:nvPr/>
        </p:nvSpPr>
        <p:spPr>
          <a:xfrm>
            <a:off x="2286196" y="862376"/>
            <a:ext cx="468052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400" dirty="0"/>
              <a:t>Modification proposal acceptable from Safety:</a:t>
            </a:r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0BA2ECA-A9E5-5A34-5820-94BB91288911}"/>
              </a:ext>
            </a:extLst>
          </p:cNvPr>
          <p:cNvSpPr/>
          <p:nvPr/>
        </p:nvSpPr>
        <p:spPr>
          <a:xfrm>
            <a:off x="3985998" y="2021334"/>
            <a:ext cx="1152128" cy="64807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Stored Data 13">
            <a:extLst>
              <a:ext uri="{FF2B5EF4-FFF2-40B4-BE49-F238E27FC236}">
                <a16:creationId xmlns:a16="http://schemas.microsoft.com/office/drawing/2014/main" id="{0A4EFC74-5609-8507-018E-198B858513BA}"/>
              </a:ext>
            </a:extLst>
          </p:cNvPr>
          <p:cNvSpPr/>
          <p:nvPr/>
        </p:nvSpPr>
        <p:spPr>
          <a:xfrm rot="9385158">
            <a:off x="7465830" y="1053033"/>
            <a:ext cx="1229861" cy="1152128"/>
          </a:xfrm>
          <a:prstGeom prst="flowChartOnlineStorag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9ADB23-7D50-5A14-A366-CBD97A3F6BCF}"/>
              </a:ext>
            </a:extLst>
          </p:cNvPr>
          <p:cNvCxnSpPr>
            <a:cxnSpLocks/>
          </p:cNvCxnSpPr>
          <p:nvPr/>
        </p:nvCxnSpPr>
        <p:spPr>
          <a:xfrm>
            <a:off x="5624149" y="2446970"/>
            <a:ext cx="180020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8BBAFA4-0135-FD28-9FC9-B51644C55A3F}"/>
              </a:ext>
            </a:extLst>
          </p:cNvPr>
          <p:cNvSpPr txBox="1"/>
          <p:nvPr/>
        </p:nvSpPr>
        <p:spPr>
          <a:xfrm>
            <a:off x="6074144" y="2270557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17.8 m clearance </a:t>
            </a:r>
            <a:endParaRPr lang="en-GB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757BD3-B9A9-5726-68D1-3E321C19189A}"/>
              </a:ext>
            </a:extLst>
          </p:cNvPr>
          <p:cNvSpPr txBox="1"/>
          <p:nvPr/>
        </p:nvSpPr>
        <p:spPr>
          <a:xfrm>
            <a:off x="107504" y="3871478"/>
            <a:ext cx="3240360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/>
              <a:t>Impact</a:t>
            </a:r>
            <a:r>
              <a:rPr lang="en-CA" dirty="0"/>
              <a:t>: </a:t>
            </a:r>
          </a:p>
          <a:p>
            <a:pPr marL="285750" indent="-285750">
              <a:buFontTx/>
              <a:buChar char="-"/>
            </a:pPr>
            <a:r>
              <a:rPr lang="en-CA" dirty="0"/>
              <a:t>Cost: same quantity of lifts</a:t>
            </a:r>
          </a:p>
          <a:p>
            <a:pPr marL="628613" lvl="1" indent="-285750">
              <a:buFontTx/>
              <a:buChar char="-"/>
            </a:pPr>
            <a:r>
              <a:rPr lang="en-CA" dirty="0"/>
              <a:t>MTR: 2 (cavern) + 2 (service)</a:t>
            </a:r>
          </a:p>
          <a:p>
            <a:pPr marL="628613" lvl="1" indent="-285750">
              <a:buFontTx/>
              <a:buChar char="-"/>
            </a:pPr>
            <a:r>
              <a:rPr lang="en-CA" dirty="0"/>
              <a:t>FS: 4 (service)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945027-4A92-00C1-138B-F5085344CFB4}"/>
              </a:ext>
            </a:extLst>
          </p:cNvPr>
          <p:cNvSpPr txBox="1"/>
          <p:nvPr/>
        </p:nvSpPr>
        <p:spPr>
          <a:xfrm>
            <a:off x="3347864" y="4098464"/>
            <a:ext cx="2876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CA" dirty="0"/>
              <a:t>Cost / drawback: ~ 35 % more excavated material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E6D4E6-C580-A445-7E8C-E0D9E1476A02}"/>
              </a:ext>
            </a:extLst>
          </p:cNvPr>
          <p:cNvSpPr txBox="1"/>
          <p:nvPr/>
        </p:nvSpPr>
        <p:spPr>
          <a:xfrm>
            <a:off x="6156176" y="4058907"/>
            <a:ext cx="295232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CA" dirty="0"/>
              <a:t>Cost: CE works ?? More expensive (?) but there were already discussions to try to avoid elliptical shafts due to tech reasons…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4B2EBC-7935-B6E4-E60F-5DC1B55555FE}"/>
              </a:ext>
            </a:extLst>
          </p:cNvPr>
          <p:cNvSpPr txBox="1"/>
          <p:nvPr/>
        </p:nvSpPr>
        <p:spPr>
          <a:xfrm>
            <a:off x="747547" y="3405770"/>
            <a:ext cx="251878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18.2 x 13.5 m elliptical shaft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868031-0D74-9180-3FEC-C880FCCA5DD3}"/>
              </a:ext>
            </a:extLst>
          </p:cNvPr>
          <p:cNvSpPr txBox="1"/>
          <p:nvPr/>
        </p:nvSpPr>
        <p:spPr>
          <a:xfrm>
            <a:off x="5290222" y="3438048"/>
            <a:ext cx="251878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18.2 m diameter circular shaft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567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08D77A-CFA9-05E5-2C75-6CB0667FA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4290107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107305</TotalTime>
  <Words>349</Words>
  <Application>Microsoft Office PowerPoint</Application>
  <PresentationFormat>On-screen Show (16:9)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Introslides</vt:lpstr>
      <vt:lpstr>Titleslides, Conclusion</vt:lpstr>
      <vt:lpstr>Content Slides - Deep Blue</vt:lpstr>
      <vt:lpstr>Experimental Access shafts – Baseline Modification </vt:lpstr>
      <vt:lpstr>PowerPoint Presentation</vt:lpstr>
      <vt:lpstr>Current Evacuation Concept in ATLAS</vt:lpstr>
      <vt:lpstr>Current Evacuation Concept in CMS </vt:lpstr>
      <vt:lpstr>PowerPoint Presentation</vt:lpstr>
      <vt:lpstr>FCC-ee Underground Structure at point A – FS (modification proposal)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 Henriques</cp:lastModifiedBy>
  <cp:revision>504</cp:revision>
  <cp:lastPrinted>2022-05-20T06:54:27Z</cp:lastPrinted>
  <dcterms:created xsi:type="dcterms:W3CDTF">2020-10-27T09:23:42Z</dcterms:created>
  <dcterms:modified xsi:type="dcterms:W3CDTF">2024-08-07T07:00:04Z</dcterms:modified>
</cp:coreProperties>
</file>