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Világos stílus 1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7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A9C84-FB74-4D2B-A3CE-6FEBF662C53A}" type="datetimeFigureOut">
              <a:rPr lang="hu-HU" smtClean="0"/>
              <a:t>2024. 06. 20.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3F215-E5D3-4A6D-99BC-F5AC734E0A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7308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AE74-AB5A-4B04-83C8-592F714ABB58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381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F024-5611-4D63-BD92-7A944A8AD470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935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0F16-1CDC-4557-8921-24BDF88CFCFF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180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>
            <a:lvl1pPr>
              <a:defRPr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488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A19A7-E5F9-401A-A463-ED02FB39C142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010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D1B7-FD40-48DB-B841-AAAC8C7A36AF}" type="datetime1">
              <a:rPr lang="en-US" smtClean="0"/>
              <a:t>6/20/2024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717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3A54-EC5C-498D-8A79-920207A89AA0}" type="datetime1">
              <a:rPr lang="en-US" smtClean="0"/>
              <a:t>6/20/2024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50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33D87-7FFF-468C-B70E-FE1575D49E5C}" type="datetime1">
              <a:rPr lang="en-US" smtClean="0"/>
              <a:t>6/20/2024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1910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ED42-CBF6-4CB4-ADD0-94C2351FEFC1}" type="datetime1">
              <a:rPr lang="en-US" smtClean="0"/>
              <a:t>6/20/2024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7788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1A375-DC91-4199-AA7E-5A9636DBC597}" type="datetime1">
              <a:rPr lang="en-US" smtClean="0"/>
              <a:t>6/20/2024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739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D164-3A55-48A8-BA9B-451ADA4F5D48}" type="datetime1">
              <a:rPr lang="en-US" smtClean="0"/>
              <a:t>6/20/2024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Cross-checking the Odderon-effect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011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37DF5-DA5D-4ADC-9A5E-F46CD51BD48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/>
              <a:t>Cross-checking the Odderon-effect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95CD-58E7-4CDB-AFA7-F3E3062099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6093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Relationship Id="rId9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0011" y="646722"/>
            <a:ext cx="7665720" cy="2387600"/>
          </a:xfrm>
        </p:spPr>
        <p:txBody>
          <a:bodyPr>
            <a:normAutofit fontScale="90000"/>
          </a:bodyPr>
          <a:lstStyle/>
          <a:p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Lévy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Stochastic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</a:t>
            </a: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b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 </a:t>
            </a:r>
            <a:r>
              <a:rPr lang="hu-H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Theorems</a:t>
            </a:r>
            <a:endParaRPr lang="hu-H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236845" y="3894992"/>
            <a:ext cx="3232052" cy="1397977"/>
          </a:xfrm>
        </p:spPr>
        <p:txBody>
          <a:bodyPr/>
          <a:lstStyle/>
          <a:p>
            <a:r>
              <a:rPr lang="hu-HU" sz="2600" b="1" dirty="0">
                <a:latin typeface="CenturyGothic-Bold"/>
              </a:rPr>
              <a:t>Novák Tamás </a:t>
            </a:r>
          </a:p>
          <a:p>
            <a:r>
              <a:rPr lang="hu-HU" sz="1800" b="1" dirty="0">
                <a:latin typeface="CenturyGothic-Bold"/>
                <a:sym typeface="Arial"/>
              </a:rPr>
              <a:t>MATE KRC, Gyöngyös, Hungary</a:t>
            </a:r>
          </a:p>
          <a:p>
            <a:r>
              <a:rPr lang="hu-HU" sz="1800" dirty="0">
                <a:sym typeface="Arial"/>
              </a:rPr>
              <a:t>2024.06.20.</a:t>
            </a:r>
          </a:p>
          <a:p>
            <a:pPr algn="l"/>
            <a:endParaRPr lang="hu-HU" sz="1800" dirty="0">
              <a:sym typeface="Arial"/>
            </a:endParaRPr>
          </a:p>
        </p:txBody>
      </p:sp>
      <p:sp>
        <p:nvSpPr>
          <p:cNvPr id="9" name="AutoShape 2" descr="SZ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SZI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Magyar Agrár- és Élettudományi Egyetem (MATE) logók | Magyar Agrár- és  Élettudományi Egyetem">
            <a:extLst>
              <a:ext uri="{FF2B5EF4-FFF2-40B4-BE49-F238E27FC236}">
                <a16:creationId xmlns:a16="http://schemas.microsoft.com/office/drawing/2014/main" id="{7B866584-192E-6AA1-CF3B-A944269DB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246" y="-325725"/>
            <a:ext cx="3940792" cy="201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7E22700-3A6C-4307-803F-DE94ED87C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601" y="2488416"/>
            <a:ext cx="5705399" cy="421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9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BD6C91-2998-495A-82B3-EC346D084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Power-law</a:t>
            </a:r>
            <a:r>
              <a:rPr lang="hu-HU" dirty="0"/>
              <a:t>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9E40233-25B1-4A6E-82FB-8CD20AB51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5502877-474A-47B9-B1CE-C81832065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10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F3FBF7-665E-40F7-A9AE-67610FA2A6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021" y="510289"/>
            <a:ext cx="7897327" cy="569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15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3620C39-6D79-47CF-8189-D181C88D8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Szentpétervári paradoxon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101592B-59F3-4462-B2FF-5F1F56AEB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3338"/>
            <a:ext cx="10515600" cy="4963625"/>
          </a:xfrm>
        </p:spPr>
        <p:txBody>
          <a:bodyPr/>
          <a:lstStyle/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játék lényege: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nyeremény 2 dollárról indul, és ez addig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duplázódik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, amíg meg nem jelenik az első fej. Itt a játék véget ér és a játékos viheti a pénzt, amit addig „dobott” magának. Tehát 2-t nyer, ha az első dobás fej, 4-et, ha csak a második lesz fej, 8-at, ha csak a harmadik, és így tovább.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Mennyit fizetnénk azért, hogy ebben a játékban részt vehessünk?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Számoljuk ki a várható értéket:</a:t>
            </a:r>
          </a:p>
          <a:p>
            <a:pPr marL="0" indent="0">
              <a:buNone/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bank a veszteségét kérné ezért a játékért – ami végtelen nagy összeg. De nincs olyan játékos, aki 30 dollárnál többet fizetne ezért. Miért?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2A708F0-D5ED-4182-906F-136A35692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1049432-2984-4EA1-956A-95F08E102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11</a:t>
            </a:fld>
            <a:endParaRPr lang="hu-HU"/>
          </a:p>
        </p:txBody>
      </p:sp>
      <p:pic>
        <p:nvPicPr>
          <p:cNvPr id="1028" name="Picture 4" descr="Explorable Explanations">
            <a:extLst>
              <a:ext uri="{FF2B5EF4-FFF2-40B4-BE49-F238E27FC236}">
                <a16:creationId xmlns:a16="http://schemas.microsoft.com/office/drawing/2014/main" id="{CF911A4F-B150-40AE-BE57-C83950B57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416" y="3572362"/>
            <a:ext cx="5571391" cy="116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B9AB30DC-2765-4028-BBE0-D9C87B755D0D}"/>
              </a:ext>
            </a:extLst>
          </p:cNvPr>
          <p:cNvSpPr txBox="1"/>
          <p:nvPr/>
        </p:nvSpPr>
        <p:spPr>
          <a:xfrm>
            <a:off x="2815737" y="6352143"/>
            <a:ext cx="63876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/>
              <a:t>https://en.wikipedia.org/wiki/St._Petersburg_paradox</a:t>
            </a:r>
          </a:p>
        </p:txBody>
      </p:sp>
    </p:spTree>
    <p:extLst>
      <p:ext uri="{BB962C8B-B14F-4D97-AF65-F5344CB8AC3E}">
        <p14:creationId xmlns:p14="http://schemas.microsoft.com/office/powerpoint/2010/main" val="3326200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6B66D9E-ECB8-4C0F-9C3B-C8541397C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Árváltozási statisztikák I.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868ACF0-D9A5-40D6-A849-7961782C6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45B355F-41C4-4B74-BC0F-B43F8DBF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12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9B6ACA3A-A85C-4411-9E41-4EFA1EDFD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271" y="1343818"/>
            <a:ext cx="6474694" cy="4863656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5A0FCA44-103F-43FE-80D2-A0C269B31FB5}"/>
              </a:ext>
            </a:extLst>
          </p:cNvPr>
          <p:cNvSpPr txBox="1"/>
          <p:nvPr/>
        </p:nvSpPr>
        <p:spPr>
          <a:xfrm>
            <a:off x="92320" y="1248509"/>
            <a:ext cx="554354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stabil, nem Gauss-eloszlások azért érdekesek, mert engedelmeskednek a határeloszlási tételeknek.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Azonban az árváltozás-eloszlás többnyire nem stabil. Ehhez ugyanis szükség lenne, hogy az x</a:t>
            </a:r>
            <a:r>
              <a:rPr lang="hu-HU" sz="2400" b="1" baseline="-25000" dirty="0">
                <a:solidFill>
                  <a:srgbClr val="002060"/>
                </a:solidFill>
                <a:latin typeface="CenturyGothic-Bold"/>
              </a:rPr>
              <a:t>i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v.v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.-k</a:t>
            </a:r>
          </a:p>
          <a:p>
            <a:pPr marL="400050" indent="-400050">
              <a:buAutoNum type="romanLcParenBoth"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Páronként függetlenek és</a:t>
            </a:r>
          </a:p>
          <a:p>
            <a:pPr marL="400050" indent="-400050">
              <a:buAutoNum type="romanLcParenBoth"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Azonos eloszlásúak legyenek.</a:t>
            </a:r>
          </a:p>
          <a:p>
            <a:pPr marL="400050" indent="-400050">
              <a:buAutoNum type="romanLcParenBoth"/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Empirikus megfigyelés azonban nem igazolja (ii)-t, mert például az árváltozások szórása erősen időfüggő. Ezt a jelenséget a pénzügyekben időfüggő volatilitásként ismerik</a:t>
            </a:r>
          </a:p>
        </p:txBody>
      </p:sp>
    </p:spTree>
    <p:extLst>
      <p:ext uri="{BB962C8B-B14F-4D97-AF65-F5344CB8AC3E}">
        <p14:creationId xmlns:p14="http://schemas.microsoft.com/office/powerpoint/2010/main" val="2022323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6B66D9E-ECB8-4C0F-9C3B-C8541397C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Árváltozási statisztikák II.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868ACF0-D9A5-40D6-A849-7961782C6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45B355F-41C4-4B74-BC0F-B43F8DBF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13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9B6ACA3A-A85C-4411-9E41-4EFA1EDFD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271" y="1343818"/>
            <a:ext cx="6474694" cy="4863656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5A0FCA44-103F-43FE-80D2-A0C269B31FB5}"/>
              </a:ext>
            </a:extLst>
          </p:cNvPr>
          <p:cNvSpPr txBox="1"/>
          <p:nvPr/>
        </p:nvSpPr>
        <p:spPr>
          <a:xfrm>
            <a:off x="92320" y="1248509"/>
            <a:ext cx="554354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Létezik egy megfelelőbb határeloszlás tétel, melyben az x</a:t>
            </a:r>
            <a:r>
              <a:rPr lang="hu-HU" sz="2400" b="1" baseline="-25000" dirty="0">
                <a:solidFill>
                  <a:srgbClr val="002060"/>
                </a:solidFill>
                <a:latin typeface="CenturyGothic-Bold"/>
              </a:rPr>
              <a:t>i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v.v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.-k függetlenek, de nem feltétlenül azonos eloszlásúak. Ezt először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Bawly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és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Khintchine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fogalmazták meg.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Itt az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S</a:t>
            </a:r>
            <a:r>
              <a:rPr lang="hu-HU" sz="2400" b="1" baseline="-25000" dirty="0" err="1">
                <a:solidFill>
                  <a:srgbClr val="002060"/>
                </a:solidFill>
                <a:latin typeface="CenturyGothic-Bold"/>
              </a:rPr>
              <a:t>n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összegben nincs egyetlen x</a:t>
            </a:r>
            <a:r>
              <a:rPr lang="hu-HU" sz="2400" b="1" baseline="-25000" dirty="0">
                <a:solidFill>
                  <a:srgbClr val="002060"/>
                </a:solidFill>
                <a:latin typeface="CenturyGothic-Bold"/>
              </a:rPr>
              <a:t>i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sztochasztikus változó, amely uralja az összeget. Ekkor a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Khintchine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-tétel kimondja, hogy szükséges és elégséges, hogy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F</a:t>
            </a:r>
            <a:r>
              <a:rPr lang="hu-HU" sz="2400" b="1" baseline="-25000" dirty="0" err="1">
                <a:solidFill>
                  <a:srgbClr val="002060"/>
                </a:solidFill>
                <a:latin typeface="CenturyGothic-Bold"/>
              </a:rPr>
              <a:t>n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(S), a határeloszlásfüggvény, korlátlanul osztható legyen.</a:t>
            </a:r>
          </a:p>
        </p:txBody>
      </p:sp>
    </p:spTree>
    <p:extLst>
      <p:ext uri="{BB962C8B-B14F-4D97-AF65-F5344CB8AC3E}">
        <p14:creationId xmlns:p14="http://schemas.microsoft.com/office/powerpoint/2010/main" val="191151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E70E594-6798-4ED8-B332-C487C09AE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Korlátlanul osztható véletlen folyamatok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D0EAC5B-075B-4D09-A1C6-C17608316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FB405F4-A6C4-47B8-B88D-44DFB3C10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14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882580F6-79F6-4D4E-8ECD-00550C7B4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206" y="1127614"/>
            <a:ext cx="9015588" cy="2948226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DE4C130C-5EA8-428E-9AE2-4BAC742149A6}"/>
              </a:ext>
            </a:extLst>
          </p:cNvPr>
          <p:cNvSpPr txBox="1"/>
          <p:nvPr/>
        </p:nvSpPr>
        <p:spPr>
          <a:xfrm>
            <a:off x="202223" y="4075840"/>
            <a:ext cx="3657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Például (Stabil folyamatok)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EFB207D9-FB63-432E-AFD3-EE4DDE0A2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37505"/>
            <a:ext cx="2628900" cy="885825"/>
          </a:xfrm>
          <a:prstGeom prst="rect">
            <a:avLst/>
          </a:prstGeom>
        </p:spPr>
      </p:pic>
      <p:sp>
        <p:nvSpPr>
          <p:cNvPr id="11" name="Nyíl: jobbra mutató 10">
            <a:extLst>
              <a:ext uri="{FF2B5EF4-FFF2-40B4-BE49-F238E27FC236}">
                <a16:creationId xmlns:a16="http://schemas.microsoft.com/office/drawing/2014/main" id="{174730BE-B343-4086-9CF4-D4AEACBF822B}"/>
              </a:ext>
            </a:extLst>
          </p:cNvPr>
          <p:cNvSpPr/>
          <p:nvPr/>
        </p:nvSpPr>
        <p:spPr>
          <a:xfrm>
            <a:off x="2655275" y="4883181"/>
            <a:ext cx="589085" cy="194472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3" name="Kép 12">
            <a:extLst>
              <a:ext uri="{FF2B5EF4-FFF2-40B4-BE49-F238E27FC236}">
                <a16:creationId xmlns:a16="http://schemas.microsoft.com/office/drawing/2014/main" id="{E80A449D-B196-4230-AE09-2787BF9FB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4594655"/>
            <a:ext cx="2743200" cy="828675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46C37044-0643-4C2E-A78A-36B936BE2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563789"/>
            <a:ext cx="2590800" cy="504825"/>
          </a:xfrm>
          <a:prstGeom prst="rect">
            <a:avLst/>
          </a:prstGeom>
        </p:spPr>
      </p:pic>
      <p:sp>
        <p:nvSpPr>
          <p:cNvPr id="16" name="Nyíl: jobbra mutató 15">
            <a:extLst>
              <a:ext uri="{FF2B5EF4-FFF2-40B4-BE49-F238E27FC236}">
                <a16:creationId xmlns:a16="http://schemas.microsoft.com/office/drawing/2014/main" id="{1317CF70-E33E-477C-825F-4ABB9648D956}"/>
              </a:ext>
            </a:extLst>
          </p:cNvPr>
          <p:cNvSpPr/>
          <p:nvPr/>
        </p:nvSpPr>
        <p:spPr>
          <a:xfrm>
            <a:off x="2652345" y="5730386"/>
            <a:ext cx="589085" cy="194472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8" name="Kép 17">
            <a:extLst>
              <a:ext uri="{FF2B5EF4-FFF2-40B4-BE49-F238E27FC236}">
                <a16:creationId xmlns:a16="http://schemas.microsoft.com/office/drawing/2014/main" id="{A5CD13DB-81BF-4738-AC5A-7CDC61E4D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4700" y="5480480"/>
            <a:ext cx="2781300" cy="676275"/>
          </a:xfrm>
          <a:prstGeom prst="rect">
            <a:avLst/>
          </a:prstGeom>
        </p:spPr>
      </p:pic>
      <p:sp>
        <p:nvSpPr>
          <p:cNvPr id="19" name="Szövegdoboz 18">
            <a:extLst>
              <a:ext uri="{FF2B5EF4-FFF2-40B4-BE49-F238E27FC236}">
                <a16:creationId xmlns:a16="http://schemas.microsoft.com/office/drawing/2014/main" id="{1C44E508-0F33-41E7-B9D3-732E265FBE17}"/>
              </a:ext>
            </a:extLst>
          </p:cNvPr>
          <p:cNvSpPr txBox="1"/>
          <p:nvPr/>
        </p:nvSpPr>
        <p:spPr>
          <a:xfrm>
            <a:off x="6263054" y="4075839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Például (Poisson folyamatok)</a:t>
            </a:r>
          </a:p>
        </p:txBody>
      </p:sp>
      <p:pic>
        <p:nvPicPr>
          <p:cNvPr id="21" name="Kép 20">
            <a:extLst>
              <a:ext uri="{FF2B5EF4-FFF2-40B4-BE49-F238E27FC236}">
                <a16:creationId xmlns:a16="http://schemas.microsoft.com/office/drawing/2014/main" id="{882219CB-295D-4C7D-89E0-8E0AC0FAE1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0" y="4620997"/>
            <a:ext cx="4495800" cy="314325"/>
          </a:xfrm>
          <a:prstGeom prst="rect">
            <a:avLst/>
          </a:prstGeom>
        </p:spPr>
      </p:pic>
      <p:sp>
        <p:nvSpPr>
          <p:cNvPr id="24" name="Nyíl: jobbra mutató 23">
            <a:extLst>
              <a:ext uri="{FF2B5EF4-FFF2-40B4-BE49-F238E27FC236}">
                <a16:creationId xmlns:a16="http://schemas.microsoft.com/office/drawing/2014/main" id="{4351F831-DAF9-4D91-B7D9-4D94BEE7C896}"/>
              </a:ext>
            </a:extLst>
          </p:cNvPr>
          <p:cNvSpPr/>
          <p:nvPr/>
        </p:nvSpPr>
        <p:spPr>
          <a:xfrm>
            <a:off x="8811357" y="5326093"/>
            <a:ext cx="589085" cy="194472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6" name="Kép 25">
            <a:extLst>
              <a:ext uri="{FF2B5EF4-FFF2-40B4-BE49-F238E27FC236}">
                <a16:creationId xmlns:a16="http://schemas.microsoft.com/office/drawing/2014/main" id="{5EE7D359-FEDE-47E5-B15E-FA357E776E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1057" y="5218541"/>
            <a:ext cx="2362200" cy="409575"/>
          </a:xfrm>
          <a:prstGeom prst="rect">
            <a:avLst/>
          </a:prstGeom>
        </p:spPr>
      </p:pic>
      <p:pic>
        <p:nvPicPr>
          <p:cNvPr id="28" name="Kép 27">
            <a:extLst>
              <a:ext uri="{FF2B5EF4-FFF2-40B4-BE49-F238E27FC236}">
                <a16:creationId xmlns:a16="http://schemas.microsoft.com/office/drawing/2014/main" id="{18970451-2EFE-4705-B4EE-2CFF983747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8542" y="5076758"/>
            <a:ext cx="270510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91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580393B-661B-40BE-87E0-CF6F3DD2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Véletlen folyamatok osztályozása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D4CE137-2634-49CC-B803-73DEF2D6F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EE0EA9D-C325-4F37-A43D-9BFE567D7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15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8428B28-C4E6-4766-82F2-078335CEE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419" y="1182287"/>
            <a:ext cx="7054362" cy="5174063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A5C34822-A9EA-442F-9795-416FB092E298}"/>
              </a:ext>
            </a:extLst>
          </p:cNvPr>
          <p:cNvSpPr txBox="1"/>
          <p:nvPr/>
        </p:nvSpPr>
        <p:spPr>
          <a:xfrm>
            <a:off x="131886" y="1343818"/>
            <a:ext cx="5046784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korlátlanul osztható eloszlások osztálya meglehetősen nagy, mely magában foglalja a stabil eloszlásokat.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Ezeknek lehet véges és végtelen a szórása.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stabil, nem-Gauss véletlen folyamatok végtelen szórással rendelkeznek.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Gauss az egyetlen stabil folyamat, amelynek véges a szórása.</a:t>
            </a:r>
          </a:p>
        </p:txBody>
      </p:sp>
    </p:spTree>
    <p:extLst>
      <p:ext uri="{BB962C8B-B14F-4D97-AF65-F5344CB8AC3E}">
        <p14:creationId xmlns:p14="http://schemas.microsoft.com/office/powerpoint/2010/main" val="2560942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BD7455D-FDFD-4F94-878F-3E24F3C69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Stabil eloszlások (még az előző fejezetből)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87A193A-511C-4B64-90AE-2CDE0F896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332" y="1343818"/>
            <a:ext cx="10515600" cy="4833145"/>
          </a:xfrm>
        </p:spPr>
        <p:txBody>
          <a:bodyPr>
            <a:normAutofit/>
          </a:bodyPr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Vegyük n db független, azonos eloszlású (i.i.d.) véletlen változó (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v.v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.) összegét: 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Példa különböző P(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S</a:t>
            </a:r>
            <a:r>
              <a:rPr lang="hu-HU" sz="2400" b="1" baseline="-25000" dirty="0" err="1">
                <a:solidFill>
                  <a:srgbClr val="002060"/>
                </a:solidFill>
                <a:latin typeface="CenturyGothic-Bold"/>
              </a:rPr>
              <a:t>n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)-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ekre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: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Alakváltozás szempontjából eltérően 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  viselkedik az első kettő és a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  második kettő eloszlás.</a:t>
            </a: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Gauss és Lorentz folyamatok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stabilak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,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  de általában a sztochasztikus 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  folyamatok nem.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D112659-6B0C-49E4-8975-CAC10FAB0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5C39049-F2E7-4259-BC07-A3A50C033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2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48C1C34D-9E61-48BC-A832-AED81C693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646" y="1768352"/>
            <a:ext cx="2667000" cy="56197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10DEB11C-6169-4744-9FC5-AC29013AA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892" y="2005499"/>
            <a:ext cx="5412399" cy="4350851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78194CBE-6D78-4FC2-8114-7E368118F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711" y="2509714"/>
            <a:ext cx="11436617" cy="161387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999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47822D-7889-4288-9785-BF1C28004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Stabil eloszlások (Lorentz eset)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170B3A-6C09-4846-AA81-7DF052013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9038"/>
            <a:ext cx="10515600" cy="5077925"/>
          </a:xfrm>
        </p:spPr>
        <p:txBody>
          <a:bodyPr>
            <a:normAutofit/>
          </a:bodyPr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Formális bizonyítás (A Gauss és Lorentz eloszlások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stabilak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)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Lorentz véletlen változó esetén a sűrűségfüggvény (pdf)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Ennek Fourier-transzformáltja:                                                    , azaz 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Tudjuk a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konvolúciós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tételből, hogy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D187320-20A4-4FD3-9FBC-3B141DAAC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B22020A-91E3-4360-94D5-94AEE661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3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C31FB357-0A1F-4B6C-84E9-3AF228DAB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664" y="2424601"/>
            <a:ext cx="2041622" cy="781233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D1BB6810-9D32-40BC-9D38-F9F771395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402" y="3652167"/>
            <a:ext cx="2951321" cy="781232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5CB7DA65-279E-4406-B69B-657DB69AA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1151" y="3697104"/>
            <a:ext cx="1613275" cy="577727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79ACC3EF-E5CB-4793-9E04-563CED1BDF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2680" y="5361661"/>
            <a:ext cx="6026639" cy="781231"/>
          </a:xfrm>
          <a:prstGeom prst="rect">
            <a:avLst/>
          </a:prstGeom>
        </p:spPr>
      </p:pic>
      <p:sp>
        <p:nvSpPr>
          <p:cNvPr id="14" name="Téglalap 13">
            <a:extLst>
              <a:ext uri="{FF2B5EF4-FFF2-40B4-BE49-F238E27FC236}">
                <a16:creationId xmlns:a16="http://schemas.microsoft.com/office/drawing/2014/main" id="{FBFC4356-F531-42E9-AAC7-79AC597DEF83}"/>
              </a:ext>
            </a:extLst>
          </p:cNvPr>
          <p:cNvSpPr/>
          <p:nvPr/>
        </p:nvSpPr>
        <p:spPr>
          <a:xfrm>
            <a:off x="9453806" y="3724763"/>
            <a:ext cx="1733551" cy="5777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181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DCD2AC-024B-41DE-8E2C-B9D8B8702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Stabil eloszlások (Lorentz eset)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F7E13BE-0144-4F6F-B5DF-36678CBAC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7"/>
            <a:ext cx="10515600" cy="474925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Két i.i.d.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v.v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. esetén:</a:t>
            </a: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P2(S2) pdf-je: </a:t>
            </a: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Alkalmazva a 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konvolúciós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tételt: </a:t>
            </a: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Általános esetben pedig</a:t>
            </a: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 Így végül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82E16D-EF52-4661-9E9B-B0F6A7DC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025EBDC-24D7-4A41-B4F3-588AB55A0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4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7E3B4DE9-D41C-4EA7-9CD8-E9F7E1E7C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268" y="1343818"/>
            <a:ext cx="1724371" cy="397059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616DE6E2-E34B-4840-905C-1175C5150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677" y="2354932"/>
            <a:ext cx="3217742" cy="482661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220E4E74-754E-4359-99AC-E8A8E8B66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6946" y="3429000"/>
            <a:ext cx="1974522" cy="482661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8C19223D-5D79-4D07-81F7-61D3E56B4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7548" y="4503068"/>
            <a:ext cx="5362096" cy="579379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923CE292-C73A-43D5-9FD6-61A44836A1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9838" y="5488722"/>
            <a:ext cx="2317516" cy="579379"/>
          </a:xfrm>
          <a:prstGeom prst="rect">
            <a:avLst/>
          </a:prstGeom>
        </p:spPr>
      </p:pic>
      <p:sp>
        <p:nvSpPr>
          <p:cNvPr id="16" name="Téglalap 15">
            <a:extLst>
              <a:ext uri="{FF2B5EF4-FFF2-40B4-BE49-F238E27FC236}">
                <a16:creationId xmlns:a16="http://schemas.microsoft.com/office/drawing/2014/main" id="{B68808BD-E2D8-4D58-8AAE-1623DC62730D}"/>
              </a:ext>
            </a:extLst>
          </p:cNvPr>
          <p:cNvSpPr/>
          <p:nvPr/>
        </p:nvSpPr>
        <p:spPr>
          <a:xfrm>
            <a:off x="4747058" y="4449577"/>
            <a:ext cx="5463075" cy="17751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55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94CFD1B-7B9C-4C99-90F6-A892645AB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Stabil eloszlások (Lorentz eset)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BF504A6-5D49-4E7E-8874-7C08FE66A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5026"/>
            <a:ext cx="10515600" cy="483314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karakterisztikus függvény alkalmazásának fontossága itt lép életbe.</a:t>
            </a: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Tudjuk, hogy Lorentz esetben: </a:t>
            </a: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Alkalmazva az inverz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FT-t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:</a:t>
            </a: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Azt kapjuk, hogy</a:t>
            </a: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pPr>
              <a:spcAft>
                <a:spcPts val="600"/>
              </a:spcAft>
            </a:pPr>
            <a:r>
              <a:rPr lang="hu-HU" sz="2400" b="1" dirty="0">
                <a:solidFill>
                  <a:srgbClr val="FF0000"/>
                </a:solidFill>
                <a:latin typeface="CenturyGothic-Bold"/>
              </a:rPr>
              <a:t>Ebből arra következtethetünk, hogy a Lorentz-eloszlás stabil-eloszlás. 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CA23D46-3E06-48DF-B94D-1C452F19C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7BC37F2-3B66-442B-A54F-18479F88D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5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B2FA5192-B80D-4EF7-A717-949B9D5CA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5465" y="1680799"/>
            <a:ext cx="2056041" cy="58254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D3800AE4-D33B-4AAA-A5AC-79C976869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973" y="2676072"/>
            <a:ext cx="3533042" cy="904043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1FADF39-ACCF-4413-800A-74C8DA029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581" y="3759901"/>
            <a:ext cx="2514600" cy="772930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2CEF3C57-1ECB-4EB0-BA7B-478C4BC7C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4577" y="3751598"/>
            <a:ext cx="2041622" cy="78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6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3FEE84A-62D3-42EC-B7C7-AC5011CFC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Stabil eloszlások (Gauss eset)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4410392-4E99-4B19-B8C7-3F14A2C24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833145"/>
          </a:xfrm>
        </p:spPr>
        <p:txBody>
          <a:bodyPr/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Analóg módon nézzük a Gauss esetet. A sűrűségfüggvény ekkor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karakterisztikus függvény pedig:                                       ahol 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A korábbiakból pedig következik, hogy </a:t>
            </a:r>
          </a:p>
          <a:p>
            <a:pPr marL="0" indent="0">
              <a:buNone/>
            </a:pPr>
            <a:r>
              <a:rPr lang="hu-HU" dirty="0"/>
              <a:t>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114A52C-6F7E-490E-8190-67E9C61AA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065489A-74DD-4BF6-8F85-204564989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6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61C4E6A5-5890-4CE0-BF2F-B13400701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516" y="1960318"/>
            <a:ext cx="2668967" cy="914767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8DCF29F6-484D-40FE-843E-B024175B6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400" y="3482427"/>
            <a:ext cx="3170165" cy="677680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DF0D6630-D962-4848-81A2-FA2B29EAA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7261" y="3562563"/>
            <a:ext cx="1349878" cy="395654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91BE5D7F-393B-4F97-898F-18BFE3152B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4342" y="4837541"/>
            <a:ext cx="2034806" cy="579683"/>
          </a:xfrm>
          <a:prstGeom prst="rect">
            <a:avLst/>
          </a:prstGeom>
        </p:spPr>
      </p:pic>
      <p:sp>
        <p:nvSpPr>
          <p:cNvPr id="14" name="Téglalap 13">
            <a:extLst>
              <a:ext uri="{FF2B5EF4-FFF2-40B4-BE49-F238E27FC236}">
                <a16:creationId xmlns:a16="http://schemas.microsoft.com/office/drawing/2014/main" id="{C6D3DD7E-0371-46D0-91A4-BFD540A37D94}"/>
              </a:ext>
            </a:extLst>
          </p:cNvPr>
          <p:cNvSpPr/>
          <p:nvPr/>
        </p:nvSpPr>
        <p:spPr>
          <a:xfrm>
            <a:off x="6277400" y="4837541"/>
            <a:ext cx="2108689" cy="5796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775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6A6E4DF-E717-4ED4-8F0A-1F5CF4CF1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Stabil eloszlások (Gauss eset)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EC2EFDB-8B3E-469B-BC04-550DB0CEC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Újra alkalmazzuk az inverz </a:t>
            </a:r>
            <a:r>
              <a:rPr lang="hu-HU" sz="2400" b="1" dirty="0" err="1">
                <a:solidFill>
                  <a:srgbClr val="002060"/>
                </a:solidFill>
                <a:latin typeface="CenturyGothic-Bold"/>
              </a:rPr>
              <a:t>FT-t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, azt kapjuk, hogy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Ez másképpen írva                                                            az látható, hogy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Megmutattuk tehát, hogy két stabil sztochasztikus folyamat létezik: a Gauss és a Lorentz. Mindkét esetben a karakterisztikus függvény alakja hasonló:                       ahol </a:t>
            </a:r>
            <a:r>
              <a:rPr lang="el-GR" sz="2400" b="1" dirty="0">
                <a:solidFill>
                  <a:schemeClr val="accent6">
                    <a:lumMod val="75000"/>
                  </a:schemeClr>
                </a:solidFill>
                <a:latin typeface="CenturyGothic-Bold"/>
              </a:rPr>
              <a:t>α</a:t>
            </a:r>
            <a:r>
              <a:rPr lang="hu-HU" sz="2400" b="1" dirty="0">
                <a:solidFill>
                  <a:schemeClr val="accent6">
                    <a:lumMod val="75000"/>
                  </a:schemeClr>
                </a:solidFill>
                <a:latin typeface="CenturyGothic-Bold"/>
              </a:rPr>
              <a:t>=1 a Lorentz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, az </a:t>
            </a:r>
            <a:r>
              <a:rPr lang="el-GR" sz="2400" b="1" dirty="0">
                <a:solidFill>
                  <a:schemeClr val="accent2">
                    <a:lumMod val="75000"/>
                  </a:schemeClr>
                </a:solidFill>
                <a:latin typeface="CenturyGothic-Bold"/>
              </a:rPr>
              <a:t>α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latin typeface="CenturyGothic-Bold"/>
              </a:rPr>
              <a:t>=2 a Gauss 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eset.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5315BDA-1643-403F-9FFB-9076D9B16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782200B-A412-4D20-8851-7961A7B00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7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389A1D76-3835-4737-8993-A7A1459E9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203" y="2386012"/>
            <a:ext cx="2897594" cy="823180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A4537139-0125-4DA5-A22A-EE28131B8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462366"/>
            <a:ext cx="3903784" cy="975946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51949430-A301-43E0-8A2B-9CF13DF493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4630" y="3597518"/>
            <a:ext cx="1424353" cy="489621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06860ACF-B330-444E-8DD8-FFDD404CE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2827" y="5325449"/>
            <a:ext cx="1713503" cy="47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00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248D8F8-4A06-474B-A69C-A5706C287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5"/>
            <a:ext cx="10802815" cy="1325563"/>
          </a:xfrm>
        </p:spPr>
        <p:txBody>
          <a:bodyPr/>
          <a:lstStyle/>
          <a:p>
            <a:r>
              <a:rPr lang="hu-HU" dirty="0"/>
              <a:t>Stabil eloszlások (általános) karakterisztikus </a:t>
            </a:r>
            <a:r>
              <a:rPr lang="hu-HU" dirty="0" err="1"/>
              <a:t>fv</a:t>
            </a:r>
            <a:r>
              <a:rPr lang="hu-HU" dirty="0"/>
              <a:t>-e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113F15A-F12E-4F0C-982B-50C64072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2371680-6F4A-458D-983C-16BD3028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8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CAF60111-B943-49E7-8C1F-4AC3A2456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419" y="1136836"/>
            <a:ext cx="9645161" cy="5584639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E8D23E50-0843-4E6C-AAC1-13C690FA0240}"/>
              </a:ext>
            </a:extLst>
          </p:cNvPr>
          <p:cNvSpPr/>
          <p:nvPr/>
        </p:nvSpPr>
        <p:spPr>
          <a:xfrm>
            <a:off x="2734408" y="2312377"/>
            <a:ext cx="6629400" cy="13979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336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1397576-C92C-4208-B159-F9EB9C19C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Power-law</a:t>
            </a:r>
            <a:r>
              <a:rPr lang="hu-HU" dirty="0"/>
              <a:t> viselkedés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7A89AAB-697D-4A23-A7CC-F18353F5B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4691063"/>
          </a:xfrm>
        </p:spPr>
        <p:txBody>
          <a:bodyPr/>
          <a:lstStyle/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Koncentráljunk a szimmetrikus (</a:t>
            </a:r>
            <a:r>
              <a:rPr lang="el-GR" sz="2400" b="1" dirty="0">
                <a:solidFill>
                  <a:srgbClr val="002060"/>
                </a:solidFill>
                <a:latin typeface="CenturyGothic-Bold"/>
              </a:rPr>
              <a:t>β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=0) és zéró várható értékre (</a:t>
            </a:r>
            <a:r>
              <a:rPr lang="el-GR" sz="2400" b="1" dirty="0">
                <a:solidFill>
                  <a:srgbClr val="002060"/>
                </a:solidFill>
                <a:latin typeface="CenturyGothic-Bold"/>
              </a:rPr>
              <a:t>γ</a:t>
            </a:r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=0). Az inverz FT ekkor</a:t>
            </a: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endParaRPr lang="hu-HU" sz="2400" b="1" dirty="0">
              <a:solidFill>
                <a:srgbClr val="002060"/>
              </a:solidFill>
              <a:latin typeface="CenturyGothic-Bold"/>
            </a:endParaRPr>
          </a:p>
          <a:p>
            <a:r>
              <a:rPr lang="hu-HU" sz="2400" b="1" dirty="0">
                <a:solidFill>
                  <a:srgbClr val="002060"/>
                </a:solidFill>
                <a:latin typeface="CenturyGothic-Bold"/>
              </a:rPr>
              <a:t>Kevés számolás után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r>
              <a:rPr lang="hu-HU" dirty="0"/>
              <a:t>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CB098C3-6BD9-4406-9374-B1803DA72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B42F-67E9-4C8D-913C-F379B1B2F576}" type="datetime1">
              <a:rPr lang="en-US" smtClean="0"/>
              <a:t>6/20/2024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8B96E98-845C-468F-9498-14D4D1342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95CD-58E7-4CDB-AFA7-F3E30620990A}" type="slidenum">
              <a:rPr lang="hu-HU" smtClean="0"/>
              <a:t>9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B2EE225E-8B6D-4AFA-A6BA-38A476442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584" y="1944509"/>
            <a:ext cx="4094707" cy="895717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005B8288-F86B-4A34-BB60-65A29FBD1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584" y="3101794"/>
            <a:ext cx="5403085" cy="86496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5CBD2602-355B-4476-8C60-DBE573FDE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741" y="4228331"/>
            <a:ext cx="10012518" cy="2310581"/>
          </a:xfrm>
          <a:prstGeom prst="rect">
            <a:avLst/>
          </a:prstGeom>
        </p:spPr>
      </p:pic>
      <p:sp>
        <p:nvSpPr>
          <p:cNvPr id="12" name="Téglalap 11">
            <a:extLst>
              <a:ext uri="{FF2B5EF4-FFF2-40B4-BE49-F238E27FC236}">
                <a16:creationId xmlns:a16="http://schemas.microsoft.com/office/drawing/2014/main" id="{19449234-F443-4ACE-B4DE-BF9F9E0AEE46}"/>
              </a:ext>
            </a:extLst>
          </p:cNvPr>
          <p:cNvSpPr/>
          <p:nvPr/>
        </p:nvSpPr>
        <p:spPr>
          <a:xfrm>
            <a:off x="1089741" y="4994031"/>
            <a:ext cx="6937636" cy="3780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76573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692</Words>
  <Application>Microsoft Office PowerPoint</Application>
  <PresentationFormat>Szélesvásznú</PresentationFormat>
  <Paragraphs>132</Paragraphs>
  <Slides>15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CenturyGothic-Bold</vt:lpstr>
      <vt:lpstr>Office-téma</vt:lpstr>
      <vt:lpstr>Lévy Stochastic Processes  and  Limit Theorems</vt:lpstr>
      <vt:lpstr>Stabil eloszlások (még az előző fejezetből)</vt:lpstr>
      <vt:lpstr>Stabil eloszlások (Lorentz eset)</vt:lpstr>
      <vt:lpstr>Stabil eloszlások (Lorentz eset)</vt:lpstr>
      <vt:lpstr>Stabil eloszlások (Lorentz eset)</vt:lpstr>
      <vt:lpstr>Stabil eloszlások (Gauss eset)</vt:lpstr>
      <vt:lpstr>Stabil eloszlások (Gauss eset)</vt:lpstr>
      <vt:lpstr>Stabil eloszlások (általános) karakterisztikus fv-e</vt:lpstr>
      <vt:lpstr>Power-law viselkedés</vt:lpstr>
      <vt:lpstr>Power-law </vt:lpstr>
      <vt:lpstr>Szentpétervári paradoxon</vt:lpstr>
      <vt:lpstr>Árváltozási statisztikák I.</vt:lpstr>
      <vt:lpstr>Árváltozási statisztikák II.</vt:lpstr>
      <vt:lpstr>Korlátlanul osztható véletlen folyamatok</vt:lpstr>
      <vt:lpstr>Véletlen folyamatok osztályozása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Cross-checking the  Odderon-effect</dc:title>
  <dc:creator>Dr. Novák Tamás</dc:creator>
  <cp:lastModifiedBy>Dr. Novák Tamás</cp:lastModifiedBy>
  <cp:revision>128</cp:revision>
  <dcterms:created xsi:type="dcterms:W3CDTF">2019-10-30T09:41:11Z</dcterms:created>
  <dcterms:modified xsi:type="dcterms:W3CDTF">2024-06-20T11:10:06Z</dcterms:modified>
</cp:coreProperties>
</file>